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9"/>
  </p:notesMasterIdLst>
  <p:sldIdLst>
    <p:sldId id="285" r:id="rId2"/>
    <p:sldId id="286" r:id="rId3"/>
    <p:sldId id="288" r:id="rId4"/>
    <p:sldId id="289" r:id="rId5"/>
    <p:sldId id="290" r:id="rId6"/>
    <p:sldId id="292" r:id="rId7"/>
    <p:sldId id="291" r:id="rId8"/>
  </p:sldIdLst>
  <p:sldSz cx="9906000" cy="6858000" type="A4"/>
  <p:notesSz cx="6635750" cy="97678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FFCCCC"/>
    <a:srgbClr val="99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5" autoAdjust="0"/>
  </p:normalViewPr>
  <p:slideViewPr>
    <p:cSldViewPr>
      <p:cViewPr varScale="1">
        <p:scale>
          <a:sx n="82" d="100"/>
          <a:sy n="82" d="100"/>
        </p:scale>
        <p:origin x="1205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37D0F-10DC-40C4-B0AB-B8C5943DCC3C}" type="doc">
      <dgm:prSet loTypeId="urn:microsoft.com/office/officeart/2005/8/layout/vList3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12C3D173-4ACB-4387-8021-019295EA5182}">
      <dgm:prSet custT="1"/>
      <dgm:spPr/>
      <dgm:t>
        <a:bodyPr/>
        <a:lstStyle/>
        <a:p>
          <a:pPr algn="l" rtl="0"/>
          <a:r>
            <a:rPr kumimoji="1" lang="ja-JP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救急搬送</a:t>
          </a:r>
          <a:r>
            <a:rPr kumimoji="1" lang="ja-JP" altLang="en-US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の現場</a:t>
          </a:r>
          <a:r>
            <a:rPr kumimoji="1" lang="ja-JP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から</a:t>
          </a:r>
          <a:r>
            <a:rPr kumimoji="1" lang="ja-JP" altLang="en-US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携帯</a:t>
          </a:r>
          <a:r>
            <a:rPr kumimoji="1" lang="ja-JP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型</a:t>
          </a:r>
          <a:r>
            <a:rPr kumimoji="1" lang="en-US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12</a:t>
          </a:r>
          <a:r>
            <a:rPr kumimoji="1" lang="ja-JP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誘導心電計を使いクラウドに心電図</a:t>
          </a:r>
          <a:r>
            <a:rPr kumimoji="1" lang="ja-JP" altLang="en-US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と救急画像</a:t>
          </a:r>
          <a:r>
            <a:rPr kumimoji="1" lang="ja-JP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を送信</a:t>
          </a:r>
          <a:endParaRPr lang="ja-JP" sz="1400" b="1" dirty="0">
            <a:latin typeface="Meiryo UI" pitchFamily="50" charset="-128"/>
            <a:ea typeface="Meiryo UI" pitchFamily="50" charset="-128"/>
            <a:cs typeface="Meiryo UI" pitchFamily="50" charset="-128"/>
          </a:endParaRPr>
        </a:p>
      </dgm:t>
    </dgm:pt>
    <dgm:pt modelId="{995E08AF-2583-4B9D-B1CC-0C7245DE43FE}" type="parTrans" cxnId="{46288BE0-7F4E-4DF0-9337-C80EF33C6EA5}">
      <dgm:prSet/>
      <dgm:spPr/>
      <dgm:t>
        <a:bodyPr/>
        <a:lstStyle/>
        <a:p>
          <a:endParaRPr kumimoji="1" lang="ja-JP" altLang="en-US" sz="1400" b="1"/>
        </a:p>
      </dgm:t>
    </dgm:pt>
    <dgm:pt modelId="{BE8ED4E0-9190-4B05-A2B1-5784D4A1C0F5}" type="sibTrans" cxnId="{46288BE0-7F4E-4DF0-9337-C80EF33C6EA5}">
      <dgm:prSet/>
      <dgm:spPr/>
      <dgm:t>
        <a:bodyPr/>
        <a:lstStyle/>
        <a:p>
          <a:endParaRPr kumimoji="1" lang="ja-JP" altLang="en-US" sz="1400" b="1"/>
        </a:p>
      </dgm:t>
    </dgm:pt>
    <dgm:pt modelId="{B8AB0E8E-0E66-463C-AB06-779BA5DC0854}">
      <dgm:prSet custT="1"/>
      <dgm:spPr/>
      <dgm:t>
        <a:bodyPr/>
        <a:lstStyle/>
        <a:p>
          <a:pPr algn="l" rtl="0"/>
          <a:r>
            <a:rPr kumimoji="1" lang="ja-JP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搬送前に</a:t>
          </a:r>
          <a:r>
            <a:rPr kumimoji="1" lang="en-US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ST</a:t>
          </a:r>
          <a:r>
            <a:rPr kumimoji="1" lang="ja-JP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上昇型急性心筋梗塞の確定診断が可能になり、搬送中に手術の準備が可能</a:t>
          </a:r>
          <a:endParaRPr lang="ja-JP" sz="1400" b="1" dirty="0">
            <a:latin typeface="Meiryo UI" pitchFamily="50" charset="-128"/>
            <a:ea typeface="Meiryo UI" pitchFamily="50" charset="-128"/>
            <a:cs typeface="Meiryo UI" pitchFamily="50" charset="-128"/>
          </a:endParaRPr>
        </a:p>
      </dgm:t>
    </dgm:pt>
    <dgm:pt modelId="{FBE3402D-49A9-41B7-A749-9A7E2281C47A}" type="parTrans" cxnId="{8873BE04-8DAF-48DD-8CAC-73AE3F13ACBE}">
      <dgm:prSet/>
      <dgm:spPr/>
      <dgm:t>
        <a:bodyPr/>
        <a:lstStyle/>
        <a:p>
          <a:endParaRPr kumimoji="1" lang="ja-JP" altLang="en-US" sz="1400" b="1"/>
        </a:p>
      </dgm:t>
    </dgm:pt>
    <dgm:pt modelId="{D98303F1-2206-4531-861F-79EDA76FD8AA}" type="sibTrans" cxnId="{8873BE04-8DAF-48DD-8CAC-73AE3F13ACBE}">
      <dgm:prSet/>
      <dgm:spPr/>
      <dgm:t>
        <a:bodyPr/>
        <a:lstStyle/>
        <a:p>
          <a:endParaRPr kumimoji="1" lang="ja-JP" altLang="en-US" sz="1400" b="1"/>
        </a:p>
      </dgm:t>
    </dgm:pt>
    <dgm:pt modelId="{4C25F1EF-F0B1-4B6F-9D54-EECA0A67A334}">
      <dgm:prSet custT="1"/>
      <dgm:spPr/>
      <dgm:t>
        <a:bodyPr/>
        <a:lstStyle/>
        <a:p>
          <a:pPr algn="l" rtl="0"/>
          <a:r>
            <a:rPr kumimoji="1" lang="ja-JP" altLang="en-US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緊急心臓カテーテル治療が可能な病院で心電図を受信するシステムを開発し運用</a:t>
          </a:r>
          <a:endParaRPr lang="ja-JP" altLang="en-US" sz="1400" b="1" dirty="0">
            <a:latin typeface="Meiryo UI" pitchFamily="50" charset="-128"/>
            <a:ea typeface="Meiryo UI" pitchFamily="50" charset="-128"/>
            <a:cs typeface="Meiryo UI" pitchFamily="50" charset="-128"/>
          </a:endParaRPr>
        </a:p>
      </dgm:t>
    </dgm:pt>
    <dgm:pt modelId="{B581A1DC-840E-4B9C-9C97-9839C1C48DF6}" type="parTrans" cxnId="{077644D5-EA3C-4BA8-B0E7-F36ABAB05172}">
      <dgm:prSet/>
      <dgm:spPr/>
      <dgm:t>
        <a:bodyPr/>
        <a:lstStyle/>
        <a:p>
          <a:endParaRPr kumimoji="1" lang="ja-JP" altLang="en-US" sz="1400" b="1"/>
        </a:p>
      </dgm:t>
    </dgm:pt>
    <dgm:pt modelId="{2047AB9A-58A9-4879-8919-07842A0D91E6}" type="sibTrans" cxnId="{077644D5-EA3C-4BA8-B0E7-F36ABAB05172}">
      <dgm:prSet/>
      <dgm:spPr/>
      <dgm:t>
        <a:bodyPr/>
        <a:lstStyle/>
        <a:p>
          <a:endParaRPr kumimoji="1" lang="ja-JP" altLang="en-US" sz="1400" b="1"/>
        </a:p>
      </dgm:t>
    </dgm:pt>
    <dgm:pt modelId="{C91AED21-3F36-490F-AA1A-655B65E913E5}" type="pres">
      <dgm:prSet presAssocID="{37037D0F-10DC-40C4-B0AB-B8C5943DCC3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E4DE5F2-3D40-41B3-B054-9ABB07CD547B}" type="pres">
      <dgm:prSet presAssocID="{12C3D173-4ACB-4387-8021-019295EA5182}" presName="composite" presStyleCnt="0"/>
      <dgm:spPr/>
      <dgm:t>
        <a:bodyPr/>
        <a:lstStyle/>
        <a:p>
          <a:endParaRPr kumimoji="1" lang="ja-JP" altLang="en-US"/>
        </a:p>
      </dgm:t>
    </dgm:pt>
    <dgm:pt modelId="{70EE4AC2-0122-4CE7-9856-876BCCD8A2AF}" type="pres">
      <dgm:prSet presAssocID="{12C3D173-4ACB-4387-8021-019295EA5182}" presName="imgShp" presStyleLbl="fgImgPlace1" presStyleIdx="0" presStyleCnt="3" custLinFactNeighborX="-77038" custLinFactNeighborY="-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  <dgm:t>
        <a:bodyPr/>
        <a:lstStyle/>
        <a:p>
          <a:endParaRPr kumimoji="1" lang="ja-JP" altLang="en-US"/>
        </a:p>
      </dgm:t>
    </dgm:pt>
    <dgm:pt modelId="{143EBBB2-022D-46D7-A1CA-D77711448B21}" type="pres">
      <dgm:prSet presAssocID="{12C3D173-4ACB-4387-8021-019295EA5182}" presName="txShp" presStyleLbl="node1" presStyleIdx="0" presStyleCnt="3" custScaleX="131162" custLinFactNeighborX="9607" custLinFactNeighborY="875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188FB75-C3A6-4B14-8C46-0E849689EF01}" type="pres">
      <dgm:prSet presAssocID="{BE8ED4E0-9190-4B05-A2B1-5784D4A1C0F5}" presName="spacing" presStyleCnt="0"/>
      <dgm:spPr/>
      <dgm:t>
        <a:bodyPr/>
        <a:lstStyle/>
        <a:p>
          <a:endParaRPr kumimoji="1" lang="ja-JP" altLang="en-US"/>
        </a:p>
      </dgm:t>
    </dgm:pt>
    <dgm:pt modelId="{7B9A9915-3CBE-4A75-A612-493DA31C6653}" type="pres">
      <dgm:prSet presAssocID="{4C25F1EF-F0B1-4B6F-9D54-EECA0A67A334}" presName="composite" presStyleCnt="0"/>
      <dgm:spPr/>
      <dgm:t>
        <a:bodyPr/>
        <a:lstStyle/>
        <a:p>
          <a:endParaRPr kumimoji="1" lang="ja-JP" altLang="en-US"/>
        </a:p>
      </dgm:t>
    </dgm:pt>
    <dgm:pt modelId="{1BD27DF7-FB36-4706-A662-615FA75A0B53}" type="pres">
      <dgm:prSet presAssocID="{4C25F1EF-F0B1-4B6F-9D54-EECA0A67A334}" presName="imgShp" presStyleLbl="fgImgPlace1" presStyleIdx="1" presStyleCnt="3" custLinFactNeighborX="-75334" custLinFactNeighborY="-971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kumimoji="1" lang="ja-JP" altLang="en-US"/>
        </a:p>
      </dgm:t>
    </dgm:pt>
    <dgm:pt modelId="{014E1319-121E-4696-9743-515594AE4A94}" type="pres">
      <dgm:prSet presAssocID="{4C25F1EF-F0B1-4B6F-9D54-EECA0A67A334}" presName="txShp" presStyleLbl="node1" presStyleIdx="1" presStyleCnt="3" custScaleX="132519" custLinFactNeighborX="9402" custLinFactNeighborY="-867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56A7649-3027-4490-BA7E-0417583C1D49}" type="pres">
      <dgm:prSet presAssocID="{2047AB9A-58A9-4879-8919-07842A0D91E6}" presName="spacing" presStyleCnt="0"/>
      <dgm:spPr/>
      <dgm:t>
        <a:bodyPr/>
        <a:lstStyle/>
        <a:p>
          <a:endParaRPr kumimoji="1" lang="ja-JP" altLang="en-US"/>
        </a:p>
      </dgm:t>
    </dgm:pt>
    <dgm:pt modelId="{C9FF4E01-1896-423F-B624-8B2DB1716927}" type="pres">
      <dgm:prSet presAssocID="{B8AB0E8E-0E66-463C-AB06-779BA5DC0854}" presName="composite" presStyleCnt="0"/>
      <dgm:spPr/>
      <dgm:t>
        <a:bodyPr/>
        <a:lstStyle/>
        <a:p>
          <a:endParaRPr kumimoji="1" lang="ja-JP" altLang="en-US"/>
        </a:p>
      </dgm:t>
    </dgm:pt>
    <dgm:pt modelId="{94E76726-A6AE-4A67-9D6A-188B79DF6E93}" type="pres">
      <dgm:prSet presAssocID="{B8AB0E8E-0E66-463C-AB06-779BA5DC0854}" presName="imgShp" presStyleLbl="fgImgPlace1" presStyleIdx="2" presStyleCnt="3" custAng="0" custScaleX="105331" custScaleY="92772" custLinFactNeighborX="-71669" custLinFactNeighborY="-2316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kumimoji="1" lang="ja-JP" altLang="en-US"/>
        </a:p>
      </dgm:t>
    </dgm:pt>
    <dgm:pt modelId="{33D0B087-612D-4F1A-9E06-F30447BDB337}" type="pres">
      <dgm:prSet presAssocID="{B8AB0E8E-0E66-463C-AB06-779BA5DC0854}" presName="txShp" presStyleLbl="node1" presStyleIdx="2" presStyleCnt="3" custScaleX="132507" custLinFactNeighborX="9396" custLinFactNeighborY="-2993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B604C4A-DAED-40C9-A71E-FCEF57519932}" type="presOf" srcId="{B8AB0E8E-0E66-463C-AB06-779BA5DC0854}" destId="{33D0B087-612D-4F1A-9E06-F30447BDB337}" srcOrd="0" destOrd="0" presId="urn:microsoft.com/office/officeart/2005/8/layout/vList3"/>
    <dgm:cxn modelId="{FB9D24DC-735A-41BE-A935-387552AD4F44}" type="presOf" srcId="{12C3D173-4ACB-4387-8021-019295EA5182}" destId="{143EBBB2-022D-46D7-A1CA-D77711448B21}" srcOrd="0" destOrd="0" presId="urn:microsoft.com/office/officeart/2005/8/layout/vList3"/>
    <dgm:cxn modelId="{46288BE0-7F4E-4DF0-9337-C80EF33C6EA5}" srcId="{37037D0F-10DC-40C4-B0AB-B8C5943DCC3C}" destId="{12C3D173-4ACB-4387-8021-019295EA5182}" srcOrd="0" destOrd="0" parTransId="{995E08AF-2583-4B9D-B1CC-0C7245DE43FE}" sibTransId="{BE8ED4E0-9190-4B05-A2B1-5784D4A1C0F5}"/>
    <dgm:cxn modelId="{077644D5-EA3C-4BA8-B0E7-F36ABAB05172}" srcId="{37037D0F-10DC-40C4-B0AB-B8C5943DCC3C}" destId="{4C25F1EF-F0B1-4B6F-9D54-EECA0A67A334}" srcOrd="1" destOrd="0" parTransId="{B581A1DC-840E-4B9C-9C97-9839C1C48DF6}" sibTransId="{2047AB9A-58A9-4879-8919-07842A0D91E6}"/>
    <dgm:cxn modelId="{0499C1AC-F0E7-4487-858E-7F8531433AE7}" type="presOf" srcId="{37037D0F-10DC-40C4-B0AB-B8C5943DCC3C}" destId="{C91AED21-3F36-490F-AA1A-655B65E913E5}" srcOrd="0" destOrd="0" presId="urn:microsoft.com/office/officeart/2005/8/layout/vList3"/>
    <dgm:cxn modelId="{8873BE04-8DAF-48DD-8CAC-73AE3F13ACBE}" srcId="{37037D0F-10DC-40C4-B0AB-B8C5943DCC3C}" destId="{B8AB0E8E-0E66-463C-AB06-779BA5DC0854}" srcOrd="2" destOrd="0" parTransId="{FBE3402D-49A9-41B7-A749-9A7E2281C47A}" sibTransId="{D98303F1-2206-4531-861F-79EDA76FD8AA}"/>
    <dgm:cxn modelId="{F39E30C9-1475-4351-AEBF-F9498229DEBE}" type="presOf" srcId="{4C25F1EF-F0B1-4B6F-9D54-EECA0A67A334}" destId="{014E1319-121E-4696-9743-515594AE4A94}" srcOrd="0" destOrd="0" presId="urn:microsoft.com/office/officeart/2005/8/layout/vList3"/>
    <dgm:cxn modelId="{5CD57004-CF08-46CB-A4DA-2223C303FE9A}" type="presParOf" srcId="{C91AED21-3F36-490F-AA1A-655B65E913E5}" destId="{6E4DE5F2-3D40-41B3-B054-9ABB07CD547B}" srcOrd="0" destOrd="0" presId="urn:microsoft.com/office/officeart/2005/8/layout/vList3"/>
    <dgm:cxn modelId="{9C2815F9-4291-4AA7-AA43-2D3BD71AFD23}" type="presParOf" srcId="{6E4DE5F2-3D40-41B3-B054-9ABB07CD547B}" destId="{70EE4AC2-0122-4CE7-9856-876BCCD8A2AF}" srcOrd="0" destOrd="0" presId="urn:microsoft.com/office/officeart/2005/8/layout/vList3"/>
    <dgm:cxn modelId="{6657DB36-F838-4318-A19F-B5A97651D01E}" type="presParOf" srcId="{6E4DE5F2-3D40-41B3-B054-9ABB07CD547B}" destId="{143EBBB2-022D-46D7-A1CA-D77711448B21}" srcOrd="1" destOrd="0" presId="urn:microsoft.com/office/officeart/2005/8/layout/vList3"/>
    <dgm:cxn modelId="{651148C4-C152-4C72-B721-422A3E5FF511}" type="presParOf" srcId="{C91AED21-3F36-490F-AA1A-655B65E913E5}" destId="{C188FB75-C3A6-4B14-8C46-0E849689EF01}" srcOrd="1" destOrd="0" presId="urn:microsoft.com/office/officeart/2005/8/layout/vList3"/>
    <dgm:cxn modelId="{64A96D6C-65F5-4E80-BE1D-6C7310F1D4D6}" type="presParOf" srcId="{C91AED21-3F36-490F-AA1A-655B65E913E5}" destId="{7B9A9915-3CBE-4A75-A612-493DA31C6653}" srcOrd="2" destOrd="0" presId="urn:microsoft.com/office/officeart/2005/8/layout/vList3"/>
    <dgm:cxn modelId="{7D0226E4-9FB6-4078-B9FF-9528F187F69C}" type="presParOf" srcId="{7B9A9915-3CBE-4A75-A612-493DA31C6653}" destId="{1BD27DF7-FB36-4706-A662-615FA75A0B53}" srcOrd="0" destOrd="0" presId="urn:microsoft.com/office/officeart/2005/8/layout/vList3"/>
    <dgm:cxn modelId="{F9141005-9A5F-4104-B8C7-C0B6E014A43A}" type="presParOf" srcId="{7B9A9915-3CBE-4A75-A612-493DA31C6653}" destId="{014E1319-121E-4696-9743-515594AE4A94}" srcOrd="1" destOrd="0" presId="urn:microsoft.com/office/officeart/2005/8/layout/vList3"/>
    <dgm:cxn modelId="{C43C1679-BF2D-4543-B444-AD3180F12B72}" type="presParOf" srcId="{C91AED21-3F36-490F-AA1A-655B65E913E5}" destId="{456A7649-3027-4490-BA7E-0417583C1D49}" srcOrd="3" destOrd="0" presId="urn:microsoft.com/office/officeart/2005/8/layout/vList3"/>
    <dgm:cxn modelId="{C19356B9-A94C-47DC-981C-4668F9F6C5AD}" type="presParOf" srcId="{C91AED21-3F36-490F-AA1A-655B65E913E5}" destId="{C9FF4E01-1896-423F-B624-8B2DB1716927}" srcOrd="4" destOrd="0" presId="urn:microsoft.com/office/officeart/2005/8/layout/vList3"/>
    <dgm:cxn modelId="{F191B8AC-FC16-4775-99DC-06336392DA77}" type="presParOf" srcId="{C9FF4E01-1896-423F-B624-8B2DB1716927}" destId="{94E76726-A6AE-4A67-9D6A-188B79DF6E93}" srcOrd="0" destOrd="0" presId="urn:microsoft.com/office/officeart/2005/8/layout/vList3"/>
    <dgm:cxn modelId="{A4EBFBC6-7642-46C3-A58C-B521E2E32788}" type="presParOf" srcId="{C9FF4E01-1896-423F-B624-8B2DB1716927}" destId="{33D0B087-612D-4F1A-9E06-F30447BDB3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EBBB2-022D-46D7-A1CA-D77711448B21}">
      <dsp:nvSpPr>
        <dsp:cNvPr id="0" name=""/>
        <dsp:cNvSpPr/>
      </dsp:nvSpPr>
      <dsp:spPr>
        <a:xfrm rot="10800000">
          <a:off x="560185" y="48181"/>
          <a:ext cx="3824046" cy="54001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3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1400" b="1" kern="1200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救急搬送</a:t>
          </a:r>
          <a:r>
            <a:rPr kumimoji="1" lang="ja-JP" altLang="en-US" sz="1400" b="1" kern="1200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の現場</a:t>
          </a:r>
          <a:r>
            <a:rPr kumimoji="1" lang="ja-JP" sz="1400" b="1" kern="1200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から</a:t>
          </a:r>
          <a:r>
            <a:rPr kumimoji="1" lang="ja-JP" altLang="en-US" sz="1400" b="1" kern="1200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携帯</a:t>
          </a:r>
          <a:r>
            <a:rPr kumimoji="1" lang="ja-JP" sz="1400" b="1" kern="1200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型</a:t>
          </a:r>
          <a:r>
            <a:rPr kumimoji="1" lang="en-US" sz="1400" b="1" kern="1200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12</a:t>
          </a:r>
          <a:r>
            <a:rPr kumimoji="1" lang="ja-JP" sz="1400" b="1" kern="1200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誘導心電計を使いクラウドに心電図</a:t>
          </a:r>
          <a:r>
            <a:rPr kumimoji="1" lang="ja-JP" altLang="en-US" sz="1400" b="1" kern="1200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と救急画像</a:t>
          </a:r>
          <a:r>
            <a:rPr kumimoji="1" lang="ja-JP" sz="1400" b="1" kern="1200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を送信</a:t>
          </a:r>
          <a:endParaRPr lang="ja-JP" sz="1400" b="1" kern="1200" dirty="0">
            <a:latin typeface="Meiryo UI" pitchFamily="50" charset="-128"/>
            <a:ea typeface="Meiryo UI" pitchFamily="50" charset="-128"/>
            <a:cs typeface="Meiryo UI" pitchFamily="50" charset="-128"/>
          </a:endParaRPr>
        </a:p>
      </dsp:txBody>
      <dsp:txXfrm rot="10800000">
        <a:off x="695188" y="48181"/>
        <a:ext cx="3689043" cy="540011"/>
      </dsp:txXfrm>
    </dsp:sp>
    <dsp:sp modelId="{70EE4AC2-0122-4CE7-9856-876BCCD8A2AF}">
      <dsp:nvSpPr>
        <dsp:cNvPr id="0" name=""/>
        <dsp:cNvSpPr/>
      </dsp:nvSpPr>
      <dsp:spPr>
        <a:xfrm>
          <a:off x="48338" y="795"/>
          <a:ext cx="540011" cy="5400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E1319-121E-4696-9743-515594AE4A94}">
      <dsp:nvSpPr>
        <dsp:cNvPr id="0" name=""/>
        <dsp:cNvSpPr/>
      </dsp:nvSpPr>
      <dsp:spPr>
        <a:xfrm rot="10800000">
          <a:off x="520621" y="655261"/>
          <a:ext cx="3863610" cy="540011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3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緊急心臓カテーテル治療が可能な病院で心電図を受信するシステムを開発し運用</a:t>
          </a:r>
          <a:endParaRPr lang="ja-JP" altLang="en-US" sz="1400" b="1" kern="1200" dirty="0">
            <a:latin typeface="Meiryo UI" pitchFamily="50" charset="-128"/>
            <a:ea typeface="Meiryo UI" pitchFamily="50" charset="-128"/>
            <a:cs typeface="Meiryo UI" pitchFamily="50" charset="-128"/>
          </a:endParaRPr>
        </a:p>
      </dsp:txBody>
      <dsp:txXfrm rot="10800000">
        <a:off x="655624" y="655261"/>
        <a:ext cx="3728607" cy="540011"/>
      </dsp:txXfrm>
    </dsp:sp>
    <dsp:sp modelId="{1BD27DF7-FB36-4706-A662-615FA75A0B53}">
      <dsp:nvSpPr>
        <dsp:cNvPr id="0" name=""/>
        <dsp:cNvSpPr/>
      </dsp:nvSpPr>
      <dsp:spPr>
        <a:xfrm>
          <a:off x="57540" y="649650"/>
          <a:ext cx="540011" cy="54001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0B087-612D-4F1A-9E06-F30447BDB337}">
      <dsp:nvSpPr>
        <dsp:cNvPr id="0" name=""/>
        <dsp:cNvSpPr/>
      </dsp:nvSpPr>
      <dsp:spPr>
        <a:xfrm rot="10800000">
          <a:off x="520971" y="1241648"/>
          <a:ext cx="3863260" cy="540011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3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1400" b="1" kern="1200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搬送前に</a:t>
          </a:r>
          <a:r>
            <a:rPr kumimoji="1" lang="en-US" sz="1400" b="1" kern="1200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ST</a:t>
          </a:r>
          <a:r>
            <a:rPr kumimoji="1" lang="ja-JP" sz="1400" b="1" kern="1200" dirty="0" smtClean="0">
              <a:latin typeface="Meiryo UI" pitchFamily="50" charset="-128"/>
              <a:ea typeface="Meiryo UI" pitchFamily="50" charset="-128"/>
              <a:cs typeface="Meiryo UI" pitchFamily="50" charset="-128"/>
            </a:rPr>
            <a:t>上昇型急性心筋梗塞の確定診断が可能になり、搬送中に手術の準備が可能</a:t>
          </a:r>
          <a:endParaRPr lang="ja-JP" sz="1400" b="1" kern="1200" dirty="0">
            <a:latin typeface="Meiryo UI" pitchFamily="50" charset="-128"/>
            <a:ea typeface="Meiryo UI" pitchFamily="50" charset="-128"/>
            <a:cs typeface="Meiryo UI" pitchFamily="50" charset="-128"/>
          </a:endParaRPr>
        </a:p>
      </dsp:txBody>
      <dsp:txXfrm rot="10800000">
        <a:off x="655974" y="1241648"/>
        <a:ext cx="3728257" cy="540011"/>
      </dsp:txXfrm>
    </dsp:sp>
    <dsp:sp modelId="{94E76726-A6AE-4A67-9D6A-188B79DF6E93}">
      <dsp:nvSpPr>
        <dsp:cNvPr id="0" name=""/>
        <dsp:cNvSpPr/>
      </dsp:nvSpPr>
      <dsp:spPr>
        <a:xfrm>
          <a:off x="62937" y="1297723"/>
          <a:ext cx="568799" cy="50097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75285" cy="489876"/>
          </a:xfrm>
          <a:prstGeom prst="rect">
            <a:avLst/>
          </a:prstGeom>
        </p:spPr>
        <p:txBody>
          <a:bodyPr vert="horz" lIns="89565" tIns="44783" rIns="89565" bIns="447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58918" y="1"/>
            <a:ext cx="2875285" cy="489876"/>
          </a:xfrm>
          <a:prstGeom prst="rect">
            <a:avLst/>
          </a:prstGeom>
        </p:spPr>
        <p:txBody>
          <a:bodyPr vert="horz" lIns="89565" tIns="44783" rIns="89565" bIns="44783" rtlCol="0"/>
          <a:lstStyle>
            <a:lvl1pPr algn="r">
              <a:defRPr sz="1200"/>
            </a:lvl1pPr>
          </a:lstStyle>
          <a:p>
            <a:fld id="{E356663E-E86E-462A-B542-0C986EBA9BD3}" type="datetimeFigureOut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1220788"/>
            <a:ext cx="4762500" cy="3297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65" tIns="44783" rIns="89565" bIns="447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3885" y="4700631"/>
            <a:ext cx="5307981" cy="3845686"/>
          </a:xfrm>
          <a:prstGeom prst="rect">
            <a:avLst/>
          </a:prstGeom>
        </p:spPr>
        <p:txBody>
          <a:bodyPr vert="horz" lIns="89565" tIns="44783" rIns="89565" bIns="4478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278012"/>
            <a:ext cx="2875285" cy="489876"/>
          </a:xfrm>
          <a:prstGeom prst="rect">
            <a:avLst/>
          </a:prstGeom>
        </p:spPr>
        <p:txBody>
          <a:bodyPr vert="horz" lIns="89565" tIns="44783" rIns="89565" bIns="447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58918" y="9278012"/>
            <a:ext cx="2875285" cy="489876"/>
          </a:xfrm>
          <a:prstGeom prst="rect">
            <a:avLst/>
          </a:prstGeom>
        </p:spPr>
        <p:txBody>
          <a:bodyPr vert="horz" lIns="89565" tIns="44783" rIns="89565" bIns="44783" rtlCol="0" anchor="b"/>
          <a:lstStyle>
            <a:lvl1pPr algn="r">
              <a:defRPr sz="1200"/>
            </a:lvl1pPr>
          </a:lstStyle>
          <a:p>
            <a:fld id="{42E8E493-9D3F-4235-9B74-CA2FA1FA2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0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8E493-9D3F-4235-9B74-CA2FA1FA263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51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8E493-9D3F-4235-9B74-CA2FA1FA263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51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8E493-9D3F-4235-9B74-CA2FA1FA263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512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1958975"/>
            <a:ext cx="8420100" cy="1470025"/>
          </a:xfrm>
        </p:spPr>
        <p:txBody>
          <a:bodyPr>
            <a:normAutofit/>
          </a:bodyPr>
          <a:lstStyle>
            <a:lvl1pPr>
              <a:defRPr sz="3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3573016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>
            <a:spLocks noChangeAspect="1"/>
          </p:cNvSpPr>
          <p:nvPr userDrawn="1"/>
        </p:nvSpPr>
        <p:spPr>
          <a:xfrm>
            <a:off x="9450202" y="16160"/>
            <a:ext cx="432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21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014" y="22852"/>
            <a:ext cx="9302687" cy="504056"/>
          </a:xfrm>
        </p:spPr>
        <p:txBody>
          <a:bodyPr>
            <a:noAutofit/>
          </a:bodyPr>
          <a:lstStyle>
            <a:lvl1pPr algn="ctr">
              <a:defRPr sz="28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10425608" y="908720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0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852"/>
            <a:ext cx="8915400" cy="454062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取組</a:t>
            </a:r>
            <a:r>
              <a:rPr lang="ja-JP" altLang="en-US" dirty="0" smtClean="0"/>
              <a:t>の</a:t>
            </a:r>
            <a:r>
              <a:rPr lang="ja-JP" altLang="en-US" dirty="0"/>
              <a:t>名称</a:t>
            </a:r>
            <a:r>
              <a:rPr lang="ja-JP" altLang="en-US" dirty="0" smtClean="0"/>
              <a:t>（実施主体名）</a:t>
            </a:r>
            <a:endParaRPr kumimoji="1" lang="ja-JP" altLang="en-US" dirty="0"/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252978" y="4896494"/>
            <a:ext cx="9396000" cy="1728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36000" tIns="52153" rIns="36000" bIns="52153" anchor="ctr"/>
          <a:lstStyle/>
          <a:p>
            <a:pPr lvl="1" defTabSz="1042988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780" dirty="0" smtClean="0">
              <a:solidFill>
                <a:srgbClr val="0000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defTabSz="1042988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ja-JP" altLang="en-US" sz="1780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取組</a:t>
            </a:r>
            <a:r>
              <a:rPr lang="ja-JP" altLang="en-US" sz="1780" dirty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lang="ja-JP" altLang="en-US" sz="1780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定量的な効果</a:t>
            </a:r>
            <a:endParaRPr lang="en-US" altLang="ja-JP" sz="1780" dirty="0" smtClean="0">
              <a:solidFill>
                <a:srgbClr val="0000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defTabSz="1042988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（事業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に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要した経費やランニングコストと社会的効果（人口増、進出企業数、雇用、収穫量等）を記載してください。）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1" defTabSz="1042988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780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defTabSz="1042988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780" dirty="0" smtClean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defTabSz="1042988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780" dirty="0" smtClean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正方形/長方形 60"/>
          <p:cNvSpPr>
            <a:spLocks noChangeArrowheads="1"/>
          </p:cNvSpPr>
          <p:nvPr/>
        </p:nvSpPr>
        <p:spPr bwMode="auto">
          <a:xfrm>
            <a:off x="45289" y="1206163"/>
            <a:ext cx="9576000" cy="30600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764" dirty="0" smtClean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角丸四角形 4"/>
          <p:cNvSpPr>
            <a:spLocks noChangeArrowheads="1"/>
          </p:cNvSpPr>
          <p:nvPr/>
        </p:nvSpPr>
        <p:spPr bwMode="auto">
          <a:xfrm>
            <a:off x="69156" y="908821"/>
            <a:ext cx="9792000" cy="5904000"/>
          </a:xfrm>
          <a:prstGeom prst="roundRect">
            <a:avLst>
              <a:gd name="adj" fmla="val 2454"/>
            </a:avLst>
          </a:prstGeom>
          <a:noFill/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543" dirty="0">
              <a:solidFill>
                <a:srgbClr val="FFFFFF"/>
              </a:solidFill>
            </a:endParaRPr>
          </a:p>
        </p:txBody>
      </p:sp>
      <p:sp>
        <p:nvSpPr>
          <p:cNvPr id="6" name="角丸四角形 296"/>
          <p:cNvSpPr>
            <a:spLocks noChangeArrowheads="1"/>
          </p:cNvSpPr>
          <p:nvPr/>
        </p:nvSpPr>
        <p:spPr bwMode="auto">
          <a:xfrm flipV="1">
            <a:off x="704528" y="4163938"/>
            <a:ext cx="8406705" cy="525828"/>
          </a:xfrm>
          <a:prstGeom prst="roundRect">
            <a:avLst>
              <a:gd name="adj" fmla="val 2699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1006475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4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4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成果</a:t>
            </a:r>
            <a:r>
              <a:rPr lang="en-US" altLang="ja-JP" sz="24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24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○○を実現（○○に展開、○○へ貢献、○○を整備　等）</a:t>
            </a:r>
            <a:endParaRPr lang="ja-JP" altLang="en-US" sz="2400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297774" y="5486209"/>
            <a:ext cx="504056" cy="597061"/>
          </a:xfrm>
          <a:prstGeom prst="rightArrow">
            <a:avLst>
              <a:gd name="adj1" fmla="val 49778"/>
              <a:gd name="adj2" fmla="val 43677"/>
            </a:avLst>
          </a:prstGeom>
          <a:solidFill>
            <a:srgbClr val="FF0000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 smtClean="0">
              <a:solidFill>
                <a:srgbClr val="000000"/>
              </a:solidFill>
            </a:endParaRPr>
          </a:p>
        </p:txBody>
      </p:sp>
      <p:sp>
        <p:nvSpPr>
          <p:cNvPr id="8" name="AutoShape 40"/>
          <p:cNvSpPr>
            <a:spLocks noChangeArrowheads="1"/>
          </p:cNvSpPr>
          <p:nvPr/>
        </p:nvSpPr>
        <p:spPr bwMode="auto">
          <a:xfrm>
            <a:off x="129003" y="1206163"/>
            <a:ext cx="4860000" cy="3060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/>
          <a:lstStyle>
            <a:lvl1pPr defTabSz="1006475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r>
              <a:rPr lang="ja-JP" altLang="en-US" sz="1800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800" dirty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取組</a:t>
            </a:r>
            <a:r>
              <a:rPr lang="ja-JP" altLang="en-US" sz="1800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の概要</a:t>
            </a:r>
            <a:endParaRPr lang="en-US" altLang="ja-JP" sz="1800" dirty="0" smtClean="0">
              <a:solidFill>
                <a:srgbClr val="0000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r>
              <a:rPr lang="ja-JP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　（取組に至る背景・目的・具体的内容等を記載し　</a:t>
            </a:r>
            <a:r>
              <a:rPr lang="ja-JP" altLang="en-US" sz="1800" dirty="0" err="1" smtClean="0">
                <a:solidFill>
                  <a:srgbClr val="FF0000"/>
                </a:solidFill>
                <a:latin typeface="+mn-ea"/>
                <a:ea typeface="+mn-ea"/>
              </a:rPr>
              <a:t>て</a:t>
            </a:r>
            <a:r>
              <a:rPr lang="ja-JP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ください。）</a:t>
            </a:r>
            <a:endParaRPr lang="en-US" altLang="ja-JP" sz="18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r>
              <a:rPr lang="ja-JP" altLang="en-US" sz="1800" dirty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1800" dirty="0" smtClean="0">
              <a:solidFill>
                <a:srgbClr val="00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角丸四角形 296"/>
          <p:cNvSpPr>
            <a:spLocks noChangeArrowheads="1"/>
          </p:cNvSpPr>
          <p:nvPr/>
        </p:nvSpPr>
        <p:spPr bwMode="auto">
          <a:xfrm rot="10800000" flipV="1">
            <a:off x="632520" y="615082"/>
            <a:ext cx="8712967" cy="569100"/>
          </a:xfrm>
          <a:prstGeom prst="roundRect">
            <a:avLst>
              <a:gd name="adj" fmla="val 9639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8" tIns="45709" rIns="91418" bIns="45709" anchor="ctr"/>
          <a:lstStyle/>
          <a:p>
            <a:pPr algn="ctr" defTabSz="91270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ja-JP" altLang="en-US" dirty="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取組のキャッチコピー</a:t>
            </a:r>
            <a:endParaRPr lang="en-US" altLang="ja-JP" dirty="0" smtClean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defTabSz="91270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（取組の内容を端的に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現すものを記載してください。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）</a:t>
            </a:r>
            <a:endParaRPr lang="en-US" altLang="ja-JP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二等辺三角形 19"/>
          <p:cNvSpPr>
            <a:spLocks noChangeArrowheads="1"/>
          </p:cNvSpPr>
          <p:nvPr/>
        </p:nvSpPr>
        <p:spPr bwMode="auto">
          <a:xfrm rot="10800000">
            <a:off x="4160192" y="4643611"/>
            <a:ext cx="1512888" cy="198438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84129" fontAlgn="auto">
              <a:spcBef>
                <a:spcPts val="438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 pitchFamily="18" charset="2"/>
              <a:buNone/>
              <a:defRPr/>
            </a:pPr>
            <a:endParaRPr lang="ja-JP" altLang="en-US" sz="1000" dirty="0">
              <a:ln>
                <a:solidFill>
                  <a:prstClr val="black"/>
                </a:solidFill>
              </a:ln>
              <a:solidFill>
                <a:srgbClr val="FFFFFF"/>
              </a:solidFill>
              <a:ea typeface="HGP創英角ﾎﾟｯﾌﾟ体" pitchFamily="50" charset="-128"/>
            </a:endParaRPr>
          </a:p>
        </p:txBody>
      </p:sp>
      <p:sp>
        <p:nvSpPr>
          <p:cNvPr id="12" name="AutoShape 56"/>
          <p:cNvSpPr>
            <a:spLocks noChangeArrowheads="1"/>
          </p:cNvSpPr>
          <p:nvPr/>
        </p:nvSpPr>
        <p:spPr bwMode="auto">
          <a:xfrm rot="5400000">
            <a:off x="2395686" y="3157440"/>
            <a:ext cx="252000" cy="828000"/>
          </a:xfrm>
          <a:prstGeom prst="rightArrow">
            <a:avLst>
              <a:gd name="adj1" fmla="val 49778"/>
              <a:gd name="adj2" fmla="val 56905"/>
            </a:avLst>
          </a:prstGeom>
          <a:solidFill>
            <a:srgbClr val="FF0000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 smtClean="0">
              <a:solidFill>
                <a:srgbClr val="000000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507401" y="2132856"/>
            <a:ext cx="4144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取組</a:t>
            </a:r>
            <a:r>
              <a:rPr lang="ja-JP" altLang="en-US" dirty="0" smtClean="0">
                <a:solidFill>
                  <a:srgbClr val="0000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の概要図</a:t>
            </a:r>
            <a:endParaRPr lang="en-US" altLang="ja-JP" dirty="0" smtClean="0">
              <a:solidFill>
                <a:srgbClr val="0000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+mn-ea"/>
              </a:rPr>
              <a:t>（プレーヤーとその役割分担、システムの</a:t>
            </a:r>
            <a:endParaRPr kumimoji="1" lang="en-US" altLang="ja-JP" dirty="0" smtClean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+mn-ea"/>
              </a:rPr>
              <a:t>概要等がわかる図を記載してください。）</a:t>
            </a:r>
            <a:endParaRPr kumimoji="1" lang="en-US" altLang="ja-JP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9011394" y="44624"/>
            <a:ext cx="8034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様式２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2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704528" y="332656"/>
            <a:ext cx="8494526" cy="1296144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/>
              <a:t>記入上の注意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2800" dirty="0" smtClean="0"/>
              <a:t>（ご提出の際はこの</a:t>
            </a:r>
            <a:r>
              <a:rPr lang="ja-JP" altLang="en-US" sz="2800" dirty="0" smtClean="0"/>
              <a:t>スライド以下</a:t>
            </a:r>
            <a:r>
              <a:rPr lang="ja-JP" altLang="en-US" sz="2800" dirty="0"/>
              <a:t>６</a:t>
            </a:r>
            <a:r>
              <a:rPr lang="ja-JP" altLang="en-US" sz="2800" dirty="0" smtClean="0"/>
              <a:t>枚を</a:t>
            </a:r>
            <a:r>
              <a:rPr lang="ja-JP" altLang="en-US" sz="2800" dirty="0" smtClean="0"/>
              <a:t>削除してください）</a:t>
            </a:r>
            <a:endParaRPr kumimoji="1"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416496" y="2060848"/>
            <a:ext cx="9145016" cy="223224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 smtClean="0">
                <a:solidFill>
                  <a:schemeClr val="tx1"/>
                </a:solidFill>
              </a:rPr>
              <a:t>文字の大きさは、１４ポイント以上でご記入</a:t>
            </a:r>
            <a:r>
              <a:rPr lang="ja-JP" altLang="en-US" sz="2400" dirty="0">
                <a:solidFill>
                  <a:schemeClr val="tx1"/>
                </a:solidFill>
              </a:rPr>
              <a:t>ください。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 smtClean="0">
                <a:solidFill>
                  <a:schemeClr val="tx1"/>
                </a:solidFill>
              </a:rPr>
              <a:t>レイアウトについては、全体的な配置や構成の変更は不可ですが、若干の枠の大きさの調整はしていただいて構いません</a:t>
            </a:r>
            <a:r>
              <a:rPr lang="ja-JP" altLang="en-US" sz="2400" dirty="0" smtClean="0">
                <a:solidFill>
                  <a:schemeClr val="tx1"/>
                </a:solidFill>
              </a:rPr>
              <a:t>。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 smtClean="0">
                <a:solidFill>
                  <a:schemeClr val="tx1"/>
                </a:solidFill>
              </a:rPr>
              <a:t>平成</a:t>
            </a:r>
            <a:r>
              <a:rPr lang="en-US" altLang="ja-JP" sz="2400" dirty="0" smtClean="0">
                <a:solidFill>
                  <a:schemeClr val="tx1"/>
                </a:solidFill>
              </a:rPr>
              <a:t>29</a:t>
            </a:r>
            <a:r>
              <a:rPr lang="ja-JP" altLang="en-US" sz="2400" dirty="0" smtClean="0">
                <a:solidFill>
                  <a:schemeClr val="tx1"/>
                </a:solidFill>
              </a:rPr>
              <a:t>年度応募案件を例として添付しますの</a:t>
            </a:r>
            <a:r>
              <a:rPr lang="ja-JP" altLang="en-US" sz="2400" dirty="0" smtClean="0">
                <a:solidFill>
                  <a:schemeClr val="tx1"/>
                </a:solidFill>
              </a:rPr>
              <a:t>で、ご参考にしてください。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5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21559" y="19483"/>
            <a:ext cx="9341544" cy="454062"/>
          </a:xfrm>
        </p:spPr>
        <p:txBody>
          <a:bodyPr/>
          <a:lstStyle/>
          <a:p>
            <a:r>
              <a:rPr lang="ja-JP" altLang="en-US" sz="2200" dirty="0" smtClean="0"/>
              <a:t>ＩＣＴを活用した市民協働で多様な子育てニーズと地域人材活用を</a:t>
            </a:r>
            <a:r>
              <a:rPr lang="ja-JP" altLang="en-US" sz="2200" dirty="0" smtClean="0"/>
              <a:t>両立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ja-JP" altLang="en-US" sz="1600" dirty="0" smtClean="0"/>
              <a:t>（</a:t>
            </a:r>
            <a:r>
              <a:rPr lang="ja-JP" altLang="en-US" sz="1600" dirty="0" smtClean="0"/>
              <a:t>奈良県生駒市、秋田県湯沢市他、各地の地域団体や有志者　</a:t>
            </a:r>
            <a:r>
              <a:rPr lang="en-US" altLang="ja-JP" sz="1600" dirty="0" smtClean="0"/>
              <a:t>×</a:t>
            </a:r>
            <a:r>
              <a:rPr lang="ja-JP" altLang="en-US" sz="1600" dirty="0" smtClean="0"/>
              <a:t>　株式会社</a:t>
            </a:r>
            <a:r>
              <a:rPr lang="en-US" altLang="ja-JP" sz="1600" dirty="0" smtClean="0"/>
              <a:t>AsMama</a:t>
            </a:r>
            <a:r>
              <a:rPr lang="ja-JP" altLang="en-US" sz="1600" dirty="0" smtClean="0"/>
              <a:t>）</a:t>
            </a:r>
            <a:endParaRPr kumimoji="1" lang="ja-JP" altLang="en-US" sz="1600" dirty="0"/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162978" y="5002616"/>
            <a:ext cx="9576000" cy="173875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36000" tIns="52153" rIns="36000" bIns="52153" anchor="ctr"/>
          <a:lstStyle/>
          <a:p>
            <a:pPr lvl="1" defTabSz="1042988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en-US" altLang="ja-JP" sz="178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施策の定量的な効果</a:t>
            </a:r>
            <a:r>
              <a:rPr lang="en-US" altLang="ja-JP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</a:p>
          <a:p>
            <a:pPr lvl="1" defTabSz="1042988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主体的に</a:t>
            </a: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子育てシェアの普及、地域コミュニティ創出に取り組む</a:t>
            </a:r>
            <a:r>
              <a:rPr lang="ja-JP" altLang="en-US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認定活動家が全国に</a:t>
            </a:r>
            <a:r>
              <a:rPr lang="en-US" altLang="ja-JP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627</a:t>
            </a:r>
            <a:r>
              <a:rPr lang="ja-JP" altLang="en-US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名</a:t>
            </a: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r>
              <a:rPr lang="en-US" altLang="ja-JP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・年間の親子交流の場創りを</a:t>
            </a:r>
            <a:r>
              <a:rPr lang="ja-JP" altLang="en-US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各地の市民団体や自治体と連携しコミュニティの自走に取り組む。</a:t>
            </a:r>
            <a:r>
              <a:rPr lang="en-US" altLang="ja-JP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en-US" altLang="ja-JP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ICT</a:t>
            </a: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を活用した子育て共助「子育てシェア」登録</a:t>
            </a:r>
            <a:r>
              <a:rPr lang="en-US" altLang="ja-JP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53,000</a:t>
            </a: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人。</a:t>
            </a:r>
            <a:r>
              <a:rPr lang="ja-JP" altLang="en-US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市民間共助での問題解決率</a:t>
            </a:r>
            <a:r>
              <a:rPr lang="en-US" altLang="ja-JP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85</a:t>
            </a:r>
            <a:r>
              <a:rPr lang="ja-JP" altLang="en-US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％</a:t>
            </a: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r>
              <a:rPr lang="en-US" altLang="ja-JP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📢 </a:t>
            </a:r>
            <a:r>
              <a:rPr lang="ja-JP" altLang="en-US" sz="14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初回子育てシェア利用者アンケート</a:t>
            </a: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lang="ja-JP" altLang="en-US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「また利用したい」が</a:t>
            </a:r>
            <a:r>
              <a:rPr lang="en-US" altLang="ja-JP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91</a:t>
            </a:r>
            <a:r>
              <a:rPr lang="ja-JP" altLang="en-US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％</a:t>
            </a: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r>
              <a:rPr lang="en-US" altLang="ja-JP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📢 </a:t>
            </a:r>
            <a:r>
              <a:rPr lang="ja-JP" altLang="en-US" sz="14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複数回子育てシェア利用者アンケート</a:t>
            </a: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lang="ja-JP" altLang="en-US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「就職・転職できた」が</a:t>
            </a:r>
            <a:r>
              <a:rPr lang="en-US" altLang="ja-JP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44</a:t>
            </a:r>
            <a:r>
              <a:rPr lang="ja-JP" altLang="en-US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％</a:t>
            </a: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r>
              <a:rPr lang="ja-JP" altLang="en-US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「残業・休日などの仕事時間を確保できた」が</a:t>
            </a:r>
            <a:r>
              <a:rPr lang="en-US" altLang="ja-JP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33</a:t>
            </a:r>
            <a:r>
              <a:rPr lang="ja-JP" altLang="en-US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％</a:t>
            </a: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r>
              <a:rPr lang="ja-JP" altLang="en-US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「自分の時間が持てた」が</a:t>
            </a:r>
            <a:r>
              <a:rPr lang="en-US" altLang="ja-JP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22</a:t>
            </a:r>
            <a:r>
              <a:rPr lang="ja-JP" altLang="en-US" sz="178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％</a:t>
            </a:r>
            <a:r>
              <a:rPr lang="ja-JP" altLang="en-US" sz="178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1780" dirty="0" smtClean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defTabSz="1042988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780" dirty="0" smtClean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正方形/長方形 60"/>
          <p:cNvSpPr>
            <a:spLocks noChangeArrowheads="1"/>
          </p:cNvSpPr>
          <p:nvPr/>
        </p:nvSpPr>
        <p:spPr bwMode="auto">
          <a:xfrm>
            <a:off x="201536" y="1206162"/>
            <a:ext cx="9576000" cy="2962005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764" dirty="0" smtClean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角丸四角形 4"/>
          <p:cNvSpPr>
            <a:spLocks noChangeArrowheads="1"/>
          </p:cNvSpPr>
          <p:nvPr/>
        </p:nvSpPr>
        <p:spPr bwMode="auto">
          <a:xfrm>
            <a:off x="69156" y="908821"/>
            <a:ext cx="9792000" cy="5904000"/>
          </a:xfrm>
          <a:prstGeom prst="roundRect">
            <a:avLst>
              <a:gd name="adj" fmla="val 2454"/>
            </a:avLst>
          </a:prstGeom>
          <a:noFill/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543" dirty="0">
              <a:solidFill>
                <a:srgbClr val="FFFFFF"/>
              </a:solidFill>
            </a:endParaRPr>
          </a:p>
        </p:txBody>
      </p:sp>
      <p:sp>
        <p:nvSpPr>
          <p:cNvPr id="6" name="角丸四角形 296"/>
          <p:cNvSpPr>
            <a:spLocks noChangeArrowheads="1"/>
          </p:cNvSpPr>
          <p:nvPr/>
        </p:nvSpPr>
        <p:spPr bwMode="auto">
          <a:xfrm flipV="1">
            <a:off x="713280" y="4189108"/>
            <a:ext cx="8406705" cy="525828"/>
          </a:xfrm>
          <a:prstGeom prst="roundRect">
            <a:avLst>
              <a:gd name="adj" fmla="val 2699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1006475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200" u="sng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市民</a:t>
            </a:r>
            <a:r>
              <a:rPr lang="ja-JP" altLang="en-US" sz="2200" u="sng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協働</a:t>
            </a:r>
            <a:r>
              <a:rPr lang="ja-JP" altLang="en-US" sz="2200" u="sng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による自立自走する生活・子育てシェアと地域コミュニティを実現</a:t>
            </a:r>
            <a:endParaRPr lang="ja-JP" altLang="en-US" sz="2200" u="sng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219031" y="5170795"/>
            <a:ext cx="302580" cy="1070094"/>
          </a:xfrm>
          <a:prstGeom prst="rightArrow">
            <a:avLst>
              <a:gd name="adj1" fmla="val 49778"/>
              <a:gd name="adj2" fmla="val 40175"/>
            </a:avLst>
          </a:prstGeom>
          <a:solidFill>
            <a:srgbClr val="FF0000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 smtClean="0">
              <a:solidFill>
                <a:srgbClr val="000000"/>
              </a:solidFill>
            </a:endParaRPr>
          </a:p>
        </p:txBody>
      </p:sp>
      <p:sp>
        <p:nvSpPr>
          <p:cNvPr id="8" name="AutoShape 40"/>
          <p:cNvSpPr>
            <a:spLocks noChangeArrowheads="1"/>
          </p:cNvSpPr>
          <p:nvPr/>
        </p:nvSpPr>
        <p:spPr bwMode="auto">
          <a:xfrm>
            <a:off x="247428" y="1379927"/>
            <a:ext cx="5209628" cy="278824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/>
          <a:lstStyle>
            <a:lvl1pPr defTabSz="1006475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r>
              <a:rPr lang="ja-JP" altLang="en-US" sz="1600" dirty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600" b="1" u="sng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地域課題</a:t>
            </a:r>
            <a:endParaRPr lang="en-US" altLang="ja-JP" sz="1600" b="1" u="sng" dirty="0" smtClean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r>
              <a:rPr lang="ja-JP" altLang="en-US" sz="1600" dirty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・少子化・高齢化による人口減少と労働力不足</a:t>
            </a:r>
            <a:endParaRPr lang="en-US" altLang="ja-JP" sz="1600" dirty="0" smtClean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r>
              <a:rPr lang="ja-JP" altLang="en-US" sz="1600" dirty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・人不足、財政不足、土地不足による保育不足</a:t>
            </a:r>
            <a:endParaRPr lang="en-US" altLang="ja-JP" sz="1600" dirty="0" smtClean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 eaLnBrk="1" hangingPunct="1">
              <a:spcBef>
                <a:spcPts val="0"/>
              </a:spcBef>
              <a:buNone/>
            </a:pP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・</a:t>
            </a:r>
            <a:r>
              <a:rPr lang="ja-JP" altLang="en-US" sz="1600" dirty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子育てニーズ・スタイルの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多様化</a:t>
            </a:r>
            <a:endParaRPr lang="en-US" altLang="ja-JP" sz="1600" dirty="0" smtClean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 eaLnBrk="1" hangingPunct="1">
              <a:spcBef>
                <a:spcPts val="0"/>
              </a:spcBef>
              <a:buNone/>
            </a:pP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・</a:t>
            </a:r>
            <a:r>
              <a:rPr lang="ja-JP" altLang="en-US" sz="1600" dirty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子育てを理由に離職し、働けない人</a:t>
            </a:r>
            <a:r>
              <a:rPr lang="en-US" altLang="ja-JP" sz="1600" dirty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300</a:t>
            </a:r>
            <a:r>
              <a:rPr lang="ja-JP" altLang="en-US" sz="1600" dirty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万人</a:t>
            </a:r>
            <a:endParaRPr lang="en-US" altLang="ja-JP" sz="1600" dirty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・核家族化による地域コミュニティの希薄化</a:t>
            </a:r>
            <a:endParaRPr lang="en-US" altLang="ja-JP" sz="1600" dirty="0" smtClean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r>
              <a:rPr lang="ja-JP" altLang="en-US" sz="1600" dirty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en-US" altLang="ja-JP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60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歳以上の</a:t>
            </a:r>
            <a:r>
              <a:rPr lang="en-US" altLang="ja-JP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9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割が「働きたい」</a:t>
            </a:r>
            <a:endParaRPr lang="en-US" altLang="ja-JP" sz="1600" dirty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（例）生駒市：「公共施設から街コミュニティを拡げる」</a:t>
            </a:r>
            <a:endParaRPr lang="en-US" altLang="ja-JP" sz="16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湯沢市：「年間出生数</a:t>
            </a:r>
            <a:r>
              <a:rPr lang="en-US" altLang="ja-JP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300</a:t>
            </a:r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人を市民で育てる」</a:t>
            </a:r>
            <a:endParaRPr lang="en-US" altLang="ja-JP" sz="16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endParaRPr lang="en-US" altLang="ja-JP" sz="1600" dirty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endParaRPr lang="en-US" altLang="ja-JP" sz="1600" dirty="0" smtClean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endParaRPr lang="en-US" altLang="ja-JP" sz="1600" dirty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endParaRPr lang="en-US" altLang="ja-JP" sz="1600" dirty="0" smtClean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角丸四角形 296"/>
          <p:cNvSpPr>
            <a:spLocks noChangeArrowheads="1"/>
          </p:cNvSpPr>
          <p:nvPr/>
        </p:nvSpPr>
        <p:spPr bwMode="auto">
          <a:xfrm rot="10800000" flipV="1">
            <a:off x="632519" y="645906"/>
            <a:ext cx="8712967" cy="538275"/>
          </a:xfrm>
          <a:prstGeom prst="roundRect">
            <a:avLst>
              <a:gd name="adj" fmla="val 9639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8" tIns="45709" rIns="91418" bIns="45709" anchor="ctr"/>
          <a:lstStyle/>
          <a:p>
            <a:pPr algn="ctr" defTabSz="91270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ja-JP" altLang="en-US" b="1" dirty="0">
                <a:solidFill>
                  <a:srgbClr val="000000"/>
                </a:solidFill>
                <a:latin typeface="ＭＳ Ｐゴシック"/>
              </a:rPr>
              <a:t>世界初、共助型子育て支援プラットフォーム「子育てシェア」</a:t>
            </a:r>
            <a:endParaRPr lang="en-US" altLang="ja-JP" sz="1200" dirty="0">
              <a:solidFill>
                <a:srgbClr val="000000"/>
              </a:solidFill>
              <a:latin typeface="ＭＳ Ｐゴシック"/>
            </a:endParaRPr>
          </a:p>
        </p:txBody>
      </p:sp>
      <p:sp>
        <p:nvSpPr>
          <p:cNvPr id="10" name="二等辺三角形 19"/>
          <p:cNvSpPr>
            <a:spLocks noChangeArrowheads="1"/>
          </p:cNvSpPr>
          <p:nvPr/>
        </p:nvSpPr>
        <p:spPr bwMode="auto">
          <a:xfrm rot="10800000">
            <a:off x="4160190" y="4706183"/>
            <a:ext cx="1512888" cy="198438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84129" fontAlgn="auto">
              <a:spcBef>
                <a:spcPts val="438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 pitchFamily="18" charset="2"/>
              <a:buNone/>
              <a:defRPr/>
            </a:pPr>
            <a:endParaRPr lang="ja-JP" altLang="en-US" sz="1000" dirty="0">
              <a:ln>
                <a:solidFill>
                  <a:prstClr val="black"/>
                </a:solidFill>
              </a:ln>
              <a:solidFill>
                <a:srgbClr val="FFFFFF"/>
              </a:solidFill>
              <a:ea typeface="HGP創英角ﾎﾟｯﾌﾟ体" pitchFamily="50" charset="-128"/>
            </a:endParaRPr>
          </a:p>
        </p:txBody>
      </p:sp>
      <p:sp>
        <p:nvSpPr>
          <p:cNvPr id="12" name="AutoShape 56"/>
          <p:cNvSpPr>
            <a:spLocks noChangeArrowheads="1"/>
          </p:cNvSpPr>
          <p:nvPr/>
        </p:nvSpPr>
        <p:spPr bwMode="auto">
          <a:xfrm rot="5400000">
            <a:off x="2456391" y="3102349"/>
            <a:ext cx="204594" cy="828000"/>
          </a:xfrm>
          <a:prstGeom prst="rightArrow">
            <a:avLst>
              <a:gd name="adj1" fmla="val 49778"/>
              <a:gd name="adj2" fmla="val 56905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 smtClean="0">
              <a:solidFill>
                <a:srgbClr val="0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1536" y="3568433"/>
            <a:ext cx="970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リアルとＩＣＴ活用の両輪で、地域人財の活躍支援と子育て共助の仕組み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ja-JP" altLang="en-US" sz="1600" b="1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子育て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シェア（登録料・手数料無料・保険付・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時間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500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円のお礼ルール）</a:t>
            </a:r>
            <a:r>
              <a:rPr lang="ja-JP" altLang="en-US" sz="16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」を全国に普及させ</a:t>
            </a:r>
            <a:r>
              <a:rPr lang="ja-JP" altLang="en-US" sz="16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、</a:t>
            </a:r>
            <a:r>
              <a:rPr lang="ja-JP" altLang="en-US" sz="16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社会</a:t>
            </a:r>
            <a:r>
              <a:rPr lang="ja-JP" altLang="en-US" sz="16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課題解決と地域活性を</a:t>
            </a:r>
            <a:r>
              <a:rPr lang="ja-JP" altLang="en-US" sz="16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両立させている。</a:t>
            </a:r>
            <a:endParaRPr kumimoji="1" lang="ja-JP" altLang="en-US" sz="1600" b="1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/>
          <a:srcRect t="9640" r="1668"/>
          <a:stretch/>
        </p:blipFill>
        <p:spPr>
          <a:xfrm>
            <a:off x="4736976" y="1340767"/>
            <a:ext cx="4931850" cy="21591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8656630" y="108448"/>
            <a:ext cx="1082348" cy="30777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総務大臣</a:t>
            </a:r>
            <a:r>
              <a:rPr lang="ja-JP" altLang="en-US" sz="1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賞</a:t>
            </a:r>
            <a:endParaRPr kumimoji="1" lang="ja-JP" altLang="en-US" sz="1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27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dirty="0" smtClean="0"/>
              <a:t>ＩＣＴ活用による新しい地域モビリティ（北海道 天塩町）</a:t>
            </a:r>
            <a:endParaRPr kumimoji="1" lang="ja-JP" altLang="en-US" sz="2000" dirty="0"/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140694" y="4869389"/>
            <a:ext cx="9389229" cy="156759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36000" tIns="52153" rIns="36000" bIns="52153" anchor="ctr"/>
          <a:lstStyle/>
          <a:p>
            <a:pPr marL="355600" lvl="0" indent="3175"/>
            <a:endParaRPr lang="en-US" altLang="ja-JP" sz="14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55600" lvl="0" indent="3175"/>
            <a:endParaRPr lang="en-US" altLang="ja-JP" sz="14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55600" lvl="0" indent="3175"/>
            <a:r>
              <a:rPr lang="ja-JP" altLang="en-US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 </a:t>
            </a:r>
            <a:r>
              <a:rPr lang="en-US" altLang="ja-JP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〔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利便効果</a:t>
            </a:r>
            <a:r>
              <a:rPr lang="en-US" altLang="ja-JP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〕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従来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</a:t>
            </a:r>
            <a:r>
              <a:rPr lang="en-US" altLang="ja-JP" sz="12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1,800</a:t>
            </a:r>
            <a:r>
              <a:rPr lang="ja-JP" altLang="en-US" sz="12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12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2,930</a:t>
            </a:r>
            <a:r>
              <a:rPr lang="ja-JP" altLang="en-US" sz="12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en-US" altLang="ja-JP" sz="14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+</a:t>
            </a:r>
            <a:r>
              <a:rPr lang="ja-JP" altLang="en-US" sz="14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宿代：３時間</a:t>
            </a:r>
            <a:r>
              <a:rPr lang="ja-JP" altLang="en-US" sz="12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ja-JP" altLang="en-US" sz="11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日帰り不可</a:t>
            </a:r>
            <a:r>
              <a:rPr lang="ja-JP" altLang="en-US" sz="12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r>
              <a:rPr lang="ja-JP" altLang="en-US" sz="14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400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en-US" altLang="ja-JP" sz="14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lang="ja-JP" altLang="en-US" sz="14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14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800</a:t>
            </a:r>
            <a:r>
              <a:rPr lang="ja-JP" altLang="en-US" sz="14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円・１時間</a:t>
            </a:r>
            <a:r>
              <a:rPr lang="ja-JP" altLang="en-US" sz="16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7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u="sng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時間短縮・低料金</a:t>
            </a:r>
            <a:r>
              <a:rPr lang="ja-JP" altLang="en-US" sz="16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lang="en-US" altLang="ja-JP" sz="1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31813" lvl="0" indent="-173038">
              <a:spcBef>
                <a:spcPts val="300"/>
              </a:spcBef>
            </a:pP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 </a:t>
            </a:r>
            <a:r>
              <a:rPr lang="en-US" altLang="ja-JP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〔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費用対効果</a:t>
            </a:r>
            <a:r>
              <a:rPr lang="en-US" altLang="ja-JP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〕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従来型追加輸送</a:t>
            </a: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約</a:t>
            </a:r>
            <a:r>
              <a:rPr lang="en-US" altLang="ja-JP" sz="14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2,620</a:t>
            </a:r>
            <a:r>
              <a:rPr lang="ja-JP" altLang="en-US" sz="14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万円</a:t>
            </a:r>
            <a:r>
              <a:rPr lang="en-US" altLang="ja-JP" sz="14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14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</a:t>
            </a:r>
            <a:r>
              <a:rPr lang="ja-JP" altLang="en-US" sz="14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約</a:t>
            </a:r>
            <a:r>
              <a:rPr lang="en-US" altLang="ja-JP" sz="14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120</a:t>
            </a:r>
            <a:r>
              <a:rPr lang="ja-JP" altLang="en-US" sz="14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万円</a:t>
            </a:r>
            <a:r>
              <a:rPr lang="en-US" altLang="ja-JP" sz="14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14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　　</a:t>
            </a:r>
            <a:r>
              <a:rPr lang="ja-JP" altLang="en-US" sz="16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1600" u="sng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約</a:t>
            </a:r>
            <a:r>
              <a:rPr lang="en-US" altLang="ja-JP" u="sng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2,500</a:t>
            </a:r>
            <a:r>
              <a:rPr lang="ja-JP" altLang="en-US" sz="1600" u="sng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</a:t>
            </a:r>
            <a:r>
              <a:rPr lang="ja-JP" altLang="en-US" sz="1600" u="sng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ja-JP" altLang="en-US" u="sng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の削減</a:t>
            </a:r>
            <a:r>
              <a:rPr lang="ja-JP" altLang="en-US" sz="16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9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（推計）</a:t>
            </a:r>
            <a:r>
              <a:rPr lang="ja-JP" altLang="en-US" sz="8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endParaRPr lang="en-US" altLang="ja-JP" sz="14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531813" indent="-173038">
              <a:spcBef>
                <a:spcPts val="300"/>
              </a:spcBef>
            </a:pPr>
            <a:r>
              <a:rPr lang="ja-JP" altLang="en-US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 </a:t>
            </a:r>
            <a:r>
              <a:rPr lang="en-US" altLang="ja-JP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〔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心理的効果</a:t>
            </a:r>
            <a:r>
              <a:rPr lang="en-US" altLang="ja-JP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〕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ja-JP" altLang="en-US" sz="1400" u="sng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高齢者の最大不安「通院」等生活の足</a:t>
            </a:r>
            <a:r>
              <a:rPr lang="ja-JP" altLang="en-US" sz="14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</a:t>
            </a:r>
            <a:r>
              <a:rPr lang="ja-JP" altLang="en-US" sz="14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不安解消　　</a:t>
            </a:r>
            <a:r>
              <a:rPr lang="ja-JP" altLang="en-US" sz="1400" u="sng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延べ利用</a:t>
            </a:r>
            <a:r>
              <a:rPr lang="ja-JP" altLang="en-US" u="sng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１２７人</a:t>
            </a:r>
            <a:r>
              <a:rPr lang="ja-JP" altLang="en-US" sz="16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1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1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H29</a:t>
            </a:r>
            <a:r>
              <a:rPr lang="ja-JP" altLang="en-US" sz="1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1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lang="ja-JP" altLang="en-US" sz="1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月～</a:t>
            </a:r>
            <a:r>
              <a:rPr lang="en-US" altLang="ja-JP" sz="1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1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月）</a:t>
            </a:r>
            <a:endParaRPr lang="en-US" altLang="ja-JP" sz="14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531813" indent="-173038">
              <a:spcBef>
                <a:spcPts val="300"/>
              </a:spcBef>
            </a:pPr>
            <a:r>
              <a:rPr lang="ja-JP" altLang="en-US" sz="1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 </a:t>
            </a:r>
            <a:r>
              <a:rPr lang="en-US" altLang="ja-JP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〔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利用状況</a:t>
            </a:r>
            <a:r>
              <a:rPr lang="en-US" altLang="ja-JP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〕</a:t>
            </a:r>
            <a:r>
              <a:rPr lang="ja-JP" altLang="en-US" sz="14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ja-JP" altLang="en-US" sz="1400" u="sng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同乗利用者の約</a:t>
            </a:r>
            <a:r>
              <a:rPr lang="en-US" altLang="ja-JP" sz="1400" u="sng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80</a:t>
            </a:r>
            <a:r>
              <a:rPr lang="ja-JP" altLang="en-US" sz="1400" u="sng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％が</a:t>
            </a:r>
            <a:r>
              <a:rPr lang="en-US" altLang="ja-JP" sz="1400" u="sng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65</a:t>
            </a:r>
            <a:r>
              <a:rPr lang="ja-JP" altLang="en-US" sz="1400" u="sng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歳以上の高齢者</a:t>
            </a:r>
            <a:r>
              <a:rPr lang="ja-JP" altLang="en-US" sz="1400" dirty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1400" dirty="0" smtClean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14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町内高齢者（</a:t>
            </a:r>
            <a:r>
              <a:rPr lang="en-US" altLang="ja-JP" sz="14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65</a:t>
            </a:r>
            <a:r>
              <a:rPr lang="ja-JP" altLang="en-US" sz="1400" u="sng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歳以上）の</a:t>
            </a:r>
            <a:r>
              <a:rPr lang="ja-JP" altLang="en-US" sz="1400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u="sng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約</a:t>
            </a:r>
            <a:r>
              <a:rPr lang="en-US" altLang="ja-JP" u="sng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lang="ja-JP" altLang="en-US" u="sng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％が利用</a:t>
            </a:r>
            <a:r>
              <a:rPr lang="ja-JP" altLang="en-US" sz="1600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14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531813" indent="-173038">
              <a:spcBef>
                <a:spcPts val="300"/>
              </a:spcBef>
            </a:pPr>
            <a:endParaRPr lang="en-US" altLang="ja-JP" sz="1400" dirty="0">
              <a:solidFill>
                <a:schemeClr val="accent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531813" indent="-173038">
              <a:spcBef>
                <a:spcPts val="300"/>
              </a:spcBef>
            </a:pPr>
            <a:endParaRPr lang="en-US" altLang="ja-JP" sz="1400" dirty="0">
              <a:solidFill>
                <a:schemeClr val="accent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正方形/長方形 60"/>
          <p:cNvSpPr>
            <a:spLocks noChangeArrowheads="1"/>
          </p:cNvSpPr>
          <p:nvPr/>
        </p:nvSpPr>
        <p:spPr bwMode="auto">
          <a:xfrm>
            <a:off x="213156" y="1210690"/>
            <a:ext cx="9576000" cy="30600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764" dirty="0" smtClean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角丸四角形 4"/>
          <p:cNvSpPr>
            <a:spLocks noChangeArrowheads="1"/>
          </p:cNvSpPr>
          <p:nvPr/>
        </p:nvSpPr>
        <p:spPr bwMode="auto">
          <a:xfrm>
            <a:off x="69156" y="908821"/>
            <a:ext cx="9792000" cy="5904000"/>
          </a:xfrm>
          <a:prstGeom prst="roundRect">
            <a:avLst>
              <a:gd name="adj" fmla="val 2454"/>
            </a:avLst>
          </a:prstGeom>
          <a:noFill/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543" dirty="0">
              <a:solidFill>
                <a:srgbClr val="FFFFFF"/>
              </a:solidFill>
            </a:endParaRPr>
          </a:p>
        </p:txBody>
      </p:sp>
      <p:sp>
        <p:nvSpPr>
          <p:cNvPr id="6" name="角丸四角形 296"/>
          <p:cNvSpPr>
            <a:spLocks noChangeArrowheads="1"/>
          </p:cNvSpPr>
          <p:nvPr/>
        </p:nvSpPr>
        <p:spPr bwMode="auto">
          <a:xfrm flipV="1">
            <a:off x="170972" y="4168514"/>
            <a:ext cx="9593212" cy="525828"/>
          </a:xfrm>
          <a:prstGeom prst="roundRect">
            <a:avLst>
              <a:gd name="adj" fmla="val 2699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1006475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18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マイカーの空席「見える化」　→　相乗り　＝　「経済合理性」</a:t>
            </a:r>
            <a:r>
              <a:rPr lang="en-US" altLang="ja-JP" sz="18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+</a:t>
            </a:r>
            <a:r>
              <a:rPr lang="ja-JP" altLang="en-US" sz="18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「高利便性」　移動インフラ構築</a:t>
            </a:r>
            <a:endParaRPr lang="ja-JP" altLang="en-US" sz="1800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AutoShape 40"/>
          <p:cNvSpPr>
            <a:spLocks noChangeArrowheads="1"/>
          </p:cNvSpPr>
          <p:nvPr/>
        </p:nvSpPr>
        <p:spPr bwMode="auto">
          <a:xfrm>
            <a:off x="-164653" y="1329070"/>
            <a:ext cx="4860000" cy="3060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/>
          <a:lstStyle>
            <a:lvl1pPr defTabSz="1006475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r>
              <a:rPr lang="ja-JP" altLang="en-US" sz="18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1800" dirty="0" smtClean="0">
              <a:solidFill>
                <a:srgbClr val="00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r>
              <a:rPr lang="ja-JP" altLang="en-US" sz="1800" dirty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1800" dirty="0" smtClean="0">
              <a:solidFill>
                <a:srgbClr val="00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角丸四角形 296"/>
          <p:cNvSpPr>
            <a:spLocks noChangeArrowheads="1"/>
          </p:cNvSpPr>
          <p:nvPr/>
        </p:nvSpPr>
        <p:spPr bwMode="auto">
          <a:xfrm rot="10800000" flipV="1">
            <a:off x="632520" y="615082"/>
            <a:ext cx="8712967" cy="569100"/>
          </a:xfrm>
          <a:prstGeom prst="roundRect">
            <a:avLst>
              <a:gd name="adj" fmla="val 9639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8" tIns="45709" rIns="91418" bIns="45709" anchor="ctr"/>
          <a:lstStyle/>
          <a:p>
            <a:pPr algn="ctr" defTabSz="91270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altLang="ja-JP" sz="1600" b="1" dirty="0" smtClean="0">
                <a:solidFill>
                  <a:srgbClr val="000000"/>
                </a:solidFill>
                <a:latin typeface="ＭＳ Ｐゴシック"/>
              </a:rPr>
              <a:t>ICT</a:t>
            </a:r>
            <a:r>
              <a:rPr lang="ja-JP" altLang="en-US" sz="1600" b="1" dirty="0" smtClean="0">
                <a:solidFill>
                  <a:srgbClr val="000000"/>
                </a:solidFill>
                <a:latin typeface="ＭＳ Ｐゴシック"/>
              </a:rPr>
              <a:t>によるマイカー空席の「見える化」による新たな共助の仕組み</a:t>
            </a:r>
            <a:endParaRPr lang="en-US" altLang="ja-JP" sz="1600" b="1" dirty="0" smtClean="0">
              <a:solidFill>
                <a:srgbClr val="000000"/>
              </a:solidFill>
              <a:latin typeface="ＭＳ Ｐゴシック"/>
            </a:endParaRPr>
          </a:p>
          <a:p>
            <a:pPr algn="ctr" defTabSz="91270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ＭＳ Ｐゴシック"/>
              </a:rPr>
              <a:t>（</a:t>
            </a:r>
            <a:r>
              <a:rPr lang="ja-JP" altLang="en-US" sz="1400" b="1" dirty="0" smtClean="0">
                <a:solidFill>
                  <a:srgbClr val="000000"/>
                </a:solidFill>
                <a:latin typeface="ＭＳ Ｐゴシック"/>
              </a:rPr>
              <a:t>天塩町～稚内市「相乗り交通」プロジェクト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/>
              </a:rPr>
              <a:t>）</a:t>
            </a:r>
            <a:endParaRPr lang="en-US" altLang="ja-JP" sz="1400" dirty="0">
              <a:solidFill>
                <a:srgbClr val="000000"/>
              </a:solidFill>
              <a:latin typeface="ＭＳ Ｐゴシック"/>
            </a:endParaRPr>
          </a:p>
        </p:txBody>
      </p:sp>
      <p:sp>
        <p:nvSpPr>
          <p:cNvPr id="10" name="二等辺三角形 19"/>
          <p:cNvSpPr>
            <a:spLocks noChangeArrowheads="1"/>
          </p:cNvSpPr>
          <p:nvPr/>
        </p:nvSpPr>
        <p:spPr bwMode="auto">
          <a:xfrm rot="10800000">
            <a:off x="4078864" y="4628042"/>
            <a:ext cx="1512888" cy="198438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84129" fontAlgn="auto">
              <a:spcBef>
                <a:spcPts val="438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 pitchFamily="18" charset="2"/>
              <a:buNone/>
              <a:defRPr/>
            </a:pPr>
            <a:endParaRPr lang="ja-JP" altLang="en-US" sz="1000" dirty="0">
              <a:ln>
                <a:solidFill>
                  <a:prstClr val="black"/>
                </a:solidFill>
              </a:ln>
              <a:solidFill>
                <a:srgbClr val="FFFFFF"/>
              </a:solidFill>
              <a:ea typeface="HGP創英角ﾎﾟｯﾌﾟ体" pitchFamily="50" charset="-128"/>
            </a:endParaRPr>
          </a:p>
        </p:txBody>
      </p:sp>
      <p:sp>
        <p:nvSpPr>
          <p:cNvPr id="12" name="AutoShape 56"/>
          <p:cNvSpPr>
            <a:spLocks noChangeArrowheads="1"/>
          </p:cNvSpPr>
          <p:nvPr/>
        </p:nvSpPr>
        <p:spPr bwMode="auto">
          <a:xfrm rot="5400000">
            <a:off x="1992122" y="3078462"/>
            <a:ext cx="269036" cy="828000"/>
          </a:xfrm>
          <a:prstGeom prst="rightArrow">
            <a:avLst>
              <a:gd name="adj1" fmla="val 49778"/>
              <a:gd name="adj2" fmla="val 56905"/>
            </a:avLst>
          </a:prstGeom>
          <a:solidFill>
            <a:srgbClr val="FF0000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AutoShape 40"/>
          <p:cNvSpPr>
            <a:spLocks noChangeArrowheads="1"/>
          </p:cNvSpPr>
          <p:nvPr/>
        </p:nvSpPr>
        <p:spPr bwMode="auto">
          <a:xfrm>
            <a:off x="297774" y="1324998"/>
            <a:ext cx="4942034" cy="1872208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/>
          <a:lstStyle>
            <a:lvl1pPr defTabSz="1006475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0"/>
              </a:spcBef>
              <a:buNone/>
            </a:pPr>
            <a:r>
              <a:rPr lang="en-US" altLang="ja-JP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lang="ja-JP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地域</a:t>
            </a:r>
            <a:r>
              <a:rPr lang="ja-JP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の現状と課題</a:t>
            </a:r>
            <a:r>
              <a:rPr lang="en-US" altLang="ja-JP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  <a:endParaRPr lang="en-US" altLang="ja-JP" sz="1600" dirty="0">
              <a:solidFill>
                <a:schemeClr val="tx2">
                  <a:lumMod val="60000"/>
                  <a:lumOff val="4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58775" indent="-185738" algn="just" eaLnBrk="1" hangingPunct="1">
              <a:spcBef>
                <a:spcPts val="0"/>
              </a:spcBef>
              <a:buNone/>
            </a:pPr>
            <a:r>
              <a:rPr lang="ja-JP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✔</a:t>
            </a:r>
            <a:r>
              <a:rPr lang="ja-JP" altLang="en-US" sz="1800" dirty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18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「病院」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など</a:t>
            </a:r>
            <a:r>
              <a:rPr lang="ja-JP" altLang="en-US" sz="18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生活インフラ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</a:t>
            </a:r>
            <a:r>
              <a:rPr lang="en-US" altLang="ja-JP" sz="1800" b="1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70</a:t>
            </a:r>
            <a:r>
              <a:rPr lang="en-US" altLang="ja-JP" sz="16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k</a:t>
            </a:r>
            <a:r>
              <a:rPr lang="ja-JP" altLang="en-US" sz="1600" u="sng" dirty="0" err="1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ｍ</a:t>
            </a:r>
            <a:r>
              <a:rPr lang="ja-JP" altLang="en-US" sz="16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も</a:t>
            </a:r>
            <a:r>
              <a:rPr lang="ja-JP" altLang="en-US" sz="18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離れている稚内市</a:t>
            </a:r>
            <a:r>
              <a:rPr lang="ja-JP" altLang="en-US" sz="18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、クルマで片道</a:t>
            </a:r>
            <a:r>
              <a:rPr lang="en-US" altLang="ja-JP" sz="18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18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時間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（実際の生活圏）</a:t>
            </a:r>
            <a:endParaRPr lang="en-US" altLang="ja-JP" sz="1600" dirty="0" smtClean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58775" indent="-185738" algn="just" eaLnBrk="1" hangingPunct="1">
              <a:spcBef>
                <a:spcPts val="0"/>
              </a:spcBef>
              <a:buNone/>
            </a:pPr>
            <a:r>
              <a:rPr lang="ja-JP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✔</a:t>
            </a:r>
            <a:r>
              <a:rPr lang="ja-JP" altLang="en-US" sz="18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直行</a:t>
            </a:r>
            <a:r>
              <a:rPr lang="ja-JP" altLang="en-US" sz="16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す</a:t>
            </a:r>
            <a:r>
              <a:rPr lang="ja-JP" altLang="en-US" sz="1600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る</a:t>
            </a:r>
            <a:r>
              <a:rPr lang="ja-JP" altLang="en-US" sz="18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公共交通機関</a:t>
            </a:r>
            <a:r>
              <a:rPr lang="ja-JP" altLang="en-US" sz="16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</a:t>
            </a:r>
            <a:r>
              <a:rPr lang="ja-JP" altLang="en-US" sz="18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無い</a:t>
            </a:r>
            <a:endParaRPr lang="en-US" altLang="ja-JP" sz="1800" u="sng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58775" indent="-185738" algn="just" eaLnBrk="1" hangingPunct="1">
              <a:spcBef>
                <a:spcPts val="0"/>
              </a:spcBef>
              <a:buNone/>
            </a:pPr>
            <a:r>
              <a:rPr lang="ja-JP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✔ </a:t>
            </a:r>
            <a:r>
              <a:rPr lang="ja-JP" altLang="en-US" sz="18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「バス、鉄道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</a:t>
            </a:r>
            <a:r>
              <a:rPr lang="ja-JP" altLang="en-US" sz="18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乗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り</a:t>
            </a:r>
            <a:r>
              <a:rPr lang="ja-JP" altLang="en-US" sz="18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継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ぎ</a:t>
            </a:r>
            <a:r>
              <a:rPr lang="en-US" altLang="ja-JP" sz="18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lang="ja-JP" altLang="en-US" sz="18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時間」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（日帰り不可）</a:t>
            </a:r>
            <a:endParaRPr lang="en-US" altLang="ja-JP" sz="1600" dirty="0" smtClean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58775" indent="-185738" algn="just" eaLnBrk="1" hangingPunct="1">
              <a:spcBef>
                <a:spcPts val="0"/>
              </a:spcBef>
              <a:buNone/>
            </a:pPr>
            <a:r>
              <a:rPr lang="ja-JP" altLang="en-US" sz="18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→「クルマ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</a:t>
            </a:r>
            <a:r>
              <a:rPr lang="ja-JP" altLang="en-US" sz="18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運転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できない</a:t>
            </a:r>
            <a:r>
              <a:rPr lang="ja-JP" altLang="en-US" sz="18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・持てない高齢者」</a:t>
            </a:r>
            <a:r>
              <a:rPr lang="ja-JP" altLang="en-US" sz="1600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など</a:t>
            </a:r>
            <a:endParaRPr lang="en-US" altLang="ja-JP" sz="1600" dirty="0" smtClean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58775" indent="-185738" algn="just" eaLnBrk="1" hangingPunct="1">
              <a:spcBef>
                <a:spcPts val="0"/>
              </a:spcBef>
              <a:buNone/>
            </a:pPr>
            <a:r>
              <a:rPr lang="ja-JP" altLang="en-US" sz="18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8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交通弱者</a:t>
            </a:r>
            <a:r>
              <a:rPr lang="ja-JP" altLang="en-US" sz="16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にとって</a:t>
            </a:r>
            <a:r>
              <a:rPr lang="ja-JP" altLang="en-US" sz="18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、生活</a:t>
            </a:r>
            <a:r>
              <a:rPr lang="ja-JP" altLang="en-US" sz="1600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</a:t>
            </a:r>
            <a:r>
              <a:rPr lang="ja-JP" altLang="en-US" sz="18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維持困難　</a:t>
            </a:r>
            <a:endParaRPr lang="en-US" altLang="ja-JP" sz="1800" u="sng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358775" indent="-185738" algn="just" eaLnBrk="1" hangingPunct="1">
              <a:spcBef>
                <a:spcPts val="0"/>
              </a:spcBef>
              <a:buNone/>
            </a:pPr>
            <a:r>
              <a:rPr lang="ja-JP" altLang="en-US" sz="1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400" u="sng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→しかし、公費での増便は財政的に非現実的　</a:t>
            </a:r>
            <a:endParaRPr lang="ja-JP" altLang="en-US" sz="1800" dirty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2754" y="3679032"/>
            <a:ext cx="40692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en-US" altLang="ja-JP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ICT</a:t>
            </a:r>
            <a:r>
              <a:rPr lang="ja-JP" altLang="en-US" sz="1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による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マイカー</a:t>
            </a:r>
            <a:r>
              <a:rPr lang="ja-JP" altLang="en-US" sz="16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空席「見える化」</a:t>
            </a:r>
            <a:r>
              <a:rPr lang="en-US" altLang="ja-JP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297" r="8269"/>
          <a:stretch/>
        </p:blipFill>
        <p:spPr>
          <a:xfrm>
            <a:off x="6086409" y="2496758"/>
            <a:ext cx="3562570" cy="170343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0159"/>
          <a:stretch/>
        </p:blipFill>
        <p:spPr>
          <a:xfrm>
            <a:off x="5569652" y="1268760"/>
            <a:ext cx="4056453" cy="1182305"/>
          </a:xfrm>
          <a:prstGeom prst="rect">
            <a:avLst/>
          </a:prstGeom>
        </p:spPr>
      </p:pic>
      <p:pic>
        <p:nvPicPr>
          <p:cNvPr id="17" name="図 16" descr="スクリーンショット 2018-01-10 0.42.59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97" y="2882972"/>
            <a:ext cx="2023576" cy="129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AutoShape 56"/>
          <p:cNvSpPr>
            <a:spLocks noChangeArrowheads="1"/>
          </p:cNvSpPr>
          <p:nvPr/>
        </p:nvSpPr>
        <p:spPr bwMode="auto">
          <a:xfrm>
            <a:off x="4820308" y="5687724"/>
            <a:ext cx="406754" cy="231177"/>
          </a:xfrm>
          <a:prstGeom prst="rightArrow">
            <a:avLst>
              <a:gd name="adj1" fmla="val 49778"/>
              <a:gd name="adj2" fmla="val 43677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 smtClean="0">
              <a:solidFill>
                <a:srgbClr val="000000"/>
              </a:solidFill>
            </a:endParaRPr>
          </a:p>
        </p:txBody>
      </p:sp>
      <p:sp>
        <p:nvSpPr>
          <p:cNvPr id="22" name="AutoShape 56"/>
          <p:cNvSpPr>
            <a:spLocks noChangeArrowheads="1"/>
          </p:cNvSpPr>
          <p:nvPr/>
        </p:nvSpPr>
        <p:spPr bwMode="auto">
          <a:xfrm>
            <a:off x="4774379" y="5390543"/>
            <a:ext cx="406754" cy="231177"/>
          </a:xfrm>
          <a:prstGeom prst="rightArrow">
            <a:avLst>
              <a:gd name="adj1" fmla="val 49778"/>
              <a:gd name="adj2" fmla="val 43677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 smtClean="0">
              <a:solidFill>
                <a:srgbClr val="000000"/>
              </a:solidFill>
            </a:endParaRPr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>
            <a:off x="5165858" y="5063347"/>
            <a:ext cx="271992" cy="240971"/>
          </a:xfrm>
          <a:prstGeom prst="rightArrow">
            <a:avLst>
              <a:gd name="adj1" fmla="val 49778"/>
              <a:gd name="adj2" fmla="val 43677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 smtClean="0">
              <a:solidFill>
                <a:srgbClr val="000000"/>
              </a:solidFill>
            </a:endParaRPr>
          </a:p>
        </p:txBody>
      </p:sp>
      <p:sp>
        <p:nvSpPr>
          <p:cNvPr id="24" name="AutoShape 56"/>
          <p:cNvSpPr>
            <a:spLocks noChangeArrowheads="1"/>
          </p:cNvSpPr>
          <p:nvPr/>
        </p:nvSpPr>
        <p:spPr bwMode="auto">
          <a:xfrm>
            <a:off x="5076852" y="6005284"/>
            <a:ext cx="406754" cy="231177"/>
          </a:xfrm>
          <a:prstGeom prst="rightArrow">
            <a:avLst>
              <a:gd name="adj1" fmla="val 49778"/>
              <a:gd name="adj2" fmla="val 43677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 smtClean="0">
              <a:solidFill>
                <a:srgbClr val="000000"/>
              </a:solidFill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60264" y="6244124"/>
            <a:ext cx="3994258" cy="410432"/>
          </a:xfrm>
          <a:prstGeom prst="wedgeRoundRectCallout">
            <a:avLst>
              <a:gd name="adj1" fmla="val 73538"/>
              <a:gd name="adj2" fmla="val -5651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200" dirty="0" err="1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</a:t>
            </a:r>
            <a:r>
              <a:rPr kumimoji="1" lang="en-US" altLang="ja-JP" sz="1200" dirty="0" err="1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otteco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が無くなったら町に住み続けられない」</a:t>
            </a:r>
            <a:r>
              <a:rPr lang="ja-JP" altLang="en-US" sz="10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（利用者の声）　</a:t>
            </a:r>
            <a:endParaRPr lang="en-US" altLang="ja-JP" sz="1000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05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⇒</a:t>
            </a:r>
            <a:r>
              <a:rPr lang="ja-JP" altLang="en-US" sz="10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11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必要不可欠なインフラになった</a:t>
            </a:r>
            <a:r>
              <a:rPr lang="ja-JP" altLang="en-US" sz="10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endParaRPr kumimoji="1" lang="ja-JP" altLang="en-US" sz="10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7"/>
          <p:cNvSpPr txBox="1">
            <a:spLocks noChangeArrowheads="1"/>
          </p:cNvSpPr>
          <p:nvPr/>
        </p:nvSpPr>
        <p:spPr bwMode="auto">
          <a:xfrm>
            <a:off x="3542067" y="6502984"/>
            <a:ext cx="6123556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en-US" altLang="ja-JP" sz="900" dirty="0" smtClean="0">
                <a:solidFill>
                  <a:srgbClr val="000000"/>
                </a:solidFill>
                <a:latin typeface="+mj-ea"/>
                <a:ea typeface="+mj-ea"/>
              </a:rPr>
              <a:t>【</a:t>
            </a:r>
            <a:r>
              <a:rPr lang="ja-JP" altLang="en-US" sz="900" dirty="0" smtClean="0">
                <a:solidFill>
                  <a:srgbClr val="000000"/>
                </a:solidFill>
                <a:latin typeface="+mj-ea"/>
                <a:ea typeface="+mj-ea"/>
              </a:rPr>
              <a:t>本町は、総務省「地方公共団体のシェアリングエコノミー活用に係るタスクフォース」構成団体になっています（平成</a:t>
            </a:r>
            <a:r>
              <a:rPr lang="en-US" altLang="ja-JP" sz="900" dirty="0" smtClean="0">
                <a:solidFill>
                  <a:srgbClr val="000000"/>
                </a:solidFill>
                <a:latin typeface="+mj-ea"/>
                <a:ea typeface="+mj-ea"/>
              </a:rPr>
              <a:t>2</a:t>
            </a:r>
            <a:r>
              <a:rPr lang="en-US" altLang="ja-JP" sz="900" dirty="0">
                <a:solidFill>
                  <a:srgbClr val="000000"/>
                </a:solidFill>
                <a:latin typeface="+mj-ea"/>
                <a:ea typeface="+mj-ea"/>
              </a:rPr>
              <a:t>9</a:t>
            </a:r>
            <a:r>
              <a:rPr lang="ja-JP" altLang="en-US" sz="900" dirty="0" smtClean="0">
                <a:solidFill>
                  <a:srgbClr val="000000"/>
                </a:solidFill>
                <a:latin typeface="+mj-ea"/>
                <a:ea typeface="+mj-ea"/>
              </a:rPr>
              <a:t>年度）</a:t>
            </a:r>
            <a:r>
              <a:rPr lang="en-US" altLang="ja-JP" sz="900" dirty="0" smtClean="0">
                <a:solidFill>
                  <a:srgbClr val="000000"/>
                </a:solidFill>
                <a:latin typeface="+mj-ea"/>
                <a:ea typeface="+mj-ea"/>
              </a:rPr>
              <a:t>】</a:t>
            </a:r>
            <a:endParaRPr lang="ja-JP" altLang="en-US" sz="9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25704" y="62246"/>
            <a:ext cx="723275" cy="30777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優秀賞</a:t>
            </a:r>
            <a:endParaRPr kumimoji="1" lang="ja-JP" altLang="en-US" sz="1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51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852"/>
            <a:ext cx="8418140" cy="454062"/>
          </a:xfrm>
        </p:spPr>
        <p:txBody>
          <a:bodyPr/>
          <a:lstStyle/>
          <a:p>
            <a:r>
              <a:rPr lang="ja-JP" altLang="en-US" dirty="0"/>
              <a:t>ひぐまっぷ（森のくまさんズ</a:t>
            </a:r>
            <a:r>
              <a:rPr lang="en-US" altLang="ja-JP" dirty="0"/>
              <a:t>【</a:t>
            </a:r>
            <a:r>
              <a:rPr lang="ja-JP" altLang="en-US" dirty="0"/>
              <a:t>北海道森町</a:t>
            </a:r>
            <a:r>
              <a:rPr lang="en-US" altLang="ja-JP" dirty="0"/>
              <a:t>-</a:t>
            </a:r>
            <a:r>
              <a:rPr lang="ja-JP" altLang="en-US" dirty="0"/>
              <a:t>ひぐまっぷ開発チーム</a:t>
            </a:r>
            <a:r>
              <a:rPr lang="en-US" altLang="ja-JP" dirty="0"/>
              <a:t>】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255117" y="4842003"/>
            <a:ext cx="9396000" cy="190335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36000" tIns="52153" rIns="36000" bIns="52153" anchor="ctr"/>
          <a:lstStyle/>
          <a:p>
            <a:pPr lvl="1" defTabSz="1042988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780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defTabSz="1042988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780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defTabSz="1042988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780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正方形/長方形 60"/>
          <p:cNvSpPr>
            <a:spLocks noChangeArrowheads="1"/>
          </p:cNvSpPr>
          <p:nvPr/>
        </p:nvSpPr>
        <p:spPr bwMode="auto">
          <a:xfrm>
            <a:off x="201536" y="1206162"/>
            <a:ext cx="9576000" cy="3140976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764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角丸四角形 4"/>
          <p:cNvSpPr>
            <a:spLocks noChangeArrowheads="1"/>
          </p:cNvSpPr>
          <p:nvPr/>
        </p:nvSpPr>
        <p:spPr bwMode="auto">
          <a:xfrm>
            <a:off x="69156" y="908821"/>
            <a:ext cx="9792000" cy="5904000"/>
          </a:xfrm>
          <a:prstGeom prst="roundRect">
            <a:avLst>
              <a:gd name="adj" fmla="val 2454"/>
            </a:avLst>
          </a:prstGeom>
          <a:noFill/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543" dirty="0">
              <a:solidFill>
                <a:srgbClr val="FFFFFF"/>
              </a:solidFill>
            </a:endParaRPr>
          </a:p>
        </p:txBody>
      </p:sp>
      <p:sp>
        <p:nvSpPr>
          <p:cNvPr id="6" name="角丸四角形 296"/>
          <p:cNvSpPr>
            <a:spLocks noChangeArrowheads="1"/>
          </p:cNvSpPr>
          <p:nvPr/>
        </p:nvSpPr>
        <p:spPr bwMode="auto">
          <a:xfrm flipV="1">
            <a:off x="689956" y="4269773"/>
            <a:ext cx="8406705" cy="525828"/>
          </a:xfrm>
          <a:prstGeom prst="roundRect">
            <a:avLst>
              <a:gd name="adj" fmla="val 2699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1006475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収集情報精度の向上と市町村業務の大幅な効率化</a:t>
            </a:r>
            <a:endParaRPr lang="ja-JP" altLang="en-US" sz="2400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角丸四角形 296"/>
          <p:cNvSpPr>
            <a:spLocks noChangeArrowheads="1"/>
          </p:cNvSpPr>
          <p:nvPr/>
        </p:nvSpPr>
        <p:spPr bwMode="auto">
          <a:xfrm rot="10800000" flipV="1">
            <a:off x="295277" y="615082"/>
            <a:ext cx="9442454" cy="569100"/>
          </a:xfrm>
          <a:prstGeom prst="roundRect">
            <a:avLst>
              <a:gd name="adj" fmla="val 9639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8" tIns="45709" rIns="91418" bIns="45709" anchor="ctr"/>
          <a:lstStyle/>
          <a:p>
            <a:pPr algn="ctr" defTabSz="91270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ja-JP" altLang="en-US" b="1" dirty="0">
                <a:solidFill>
                  <a:schemeClr val="tx1"/>
                </a:solidFill>
                <a:latin typeface="ＭＳ Ｐゴシック"/>
              </a:rPr>
              <a:t>ヒグマ出没情報を収集・視覚化　問題個体の出没状況を知り人とヒグマの「あつれき」を抑制！</a:t>
            </a:r>
            <a:endParaRPr lang="en-US" altLang="ja-JP" b="1" dirty="0">
              <a:solidFill>
                <a:srgbClr val="000000"/>
              </a:solidFill>
              <a:latin typeface="ＭＳ Ｐゴシック"/>
            </a:endParaRPr>
          </a:p>
          <a:p>
            <a:pPr algn="ctr" defTabSz="91270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ＭＳ Ｐゴシック"/>
              </a:rPr>
              <a:t>（</a:t>
            </a:r>
            <a:r>
              <a:rPr lang="ja-JP" altLang="en-US" sz="1200" dirty="0" err="1">
                <a:solidFill>
                  <a:srgbClr val="000000"/>
                </a:solidFill>
                <a:latin typeface="ＭＳ Ｐゴシック"/>
              </a:rPr>
              <a:t>ひぐまっぷ</a:t>
            </a:r>
            <a:r>
              <a:rPr lang="ja-JP" altLang="en-US" sz="1200" dirty="0">
                <a:solidFill>
                  <a:srgbClr val="000000"/>
                </a:solidFill>
                <a:latin typeface="ＭＳ Ｐゴシック"/>
              </a:rPr>
              <a:t>プロジェクト）</a:t>
            </a:r>
            <a:endParaRPr lang="en-US" altLang="ja-JP" sz="1200" dirty="0">
              <a:solidFill>
                <a:srgbClr val="000000"/>
              </a:solidFill>
              <a:latin typeface="ＭＳ Ｐゴシック"/>
            </a:endParaRPr>
          </a:p>
        </p:txBody>
      </p:sp>
      <p:sp>
        <p:nvSpPr>
          <p:cNvPr id="10" name="二等辺三角形 19"/>
          <p:cNvSpPr>
            <a:spLocks noChangeArrowheads="1"/>
          </p:cNvSpPr>
          <p:nvPr/>
        </p:nvSpPr>
        <p:spPr bwMode="auto">
          <a:xfrm rot="10800000">
            <a:off x="4160192" y="4727501"/>
            <a:ext cx="1512888" cy="198438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84129" fontAlgn="auto">
              <a:spcBef>
                <a:spcPts val="438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 pitchFamily="18" charset="2"/>
              <a:buNone/>
              <a:defRPr/>
            </a:pPr>
            <a:endParaRPr lang="ja-JP" altLang="en-US" sz="1000" dirty="0">
              <a:ln>
                <a:solidFill>
                  <a:prstClr val="black"/>
                </a:solidFill>
              </a:ln>
              <a:solidFill>
                <a:srgbClr val="FFFFFF"/>
              </a:solidFill>
              <a:ea typeface="HGP創英角ﾎﾟｯﾌﾟ体" pitchFamily="50" charset="-128"/>
            </a:endParaRPr>
          </a:p>
        </p:txBody>
      </p:sp>
      <p:sp>
        <p:nvSpPr>
          <p:cNvPr id="15" name="AutoShape 56"/>
          <p:cNvSpPr>
            <a:spLocks noChangeArrowheads="1"/>
          </p:cNvSpPr>
          <p:nvPr/>
        </p:nvSpPr>
        <p:spPr bwMode="auto">
          <a:xfrm rot="5400000">
            <a:off x="2697375" y="2471670"/>
            <a:ext cx="419935" cy="790270"/>
          </a:xfrm>
          <a:prstGeom prst="rightArrow">
            <a:avLst>
              <a:gd name="adj1" fmla="val 49778"/>
              <a:gd name="adj2" fmla="val 56905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>
              <a:solidFill>
                <a:srgbClr val="000000"/>
              </a:solidFill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/>
          </p:nvPr>
        </p:nvGraphicFramePr>
        <p:xfrm>
          <a:off x="648817" y="5368233"/>
          <a:ext cx="3181600" cy="77500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638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76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0536">
                <a:tc>
                  <a:txBody>
                    <a:bodyPr/>
                    <a:lstStyle/>
                    <a:p>
                      <a:pPr algn="ctr"/>
                      <a:endParaRPr kumimoji="1" lang="ja-JP" altLang="en-US" sz="1100" b="1" dirty="0">
                        <a:latin typeface="+mj-ea"/>
                        <a:ea typeface="+mj-ea"/>
                      </a:endParaRPr>
                    </a:p>
                  </a:txBody>
                  <a:tcPr marL="90693" marR="90693" marT="45347" marB="45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+mj-ea"/>
                          <a:ea typeface="+mj-ea"/>
                        </a:rPr>
                        <a:t>導入前</a:t>
                      </a:r>
                      <a:endParaRPr kumimoji="1" lang="ja-JP" altLang="en-US" sz="1100" b="1" dirty="0">
                        <a:latin typeface="+mj-ea"/>
                        <a:ea typeface="+mj-ea"/>
                      </a:endParaRPr>
                    </a:p>
                  </a:txBody>
                  <a:tcPr marL="90693" marR="90693" marT="45347" marB="453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+mj-ea"/>
                          <a:ea typeface="+mj-ea"/>
                        </a:rPr>
                        <a:t>導入後</a:t>
                      </a:r>
                      <a:endParaRPr kumimoji="1" lang="ja-JP" altLang="en-US" sz="1100" b="1" dirty="0">
                        <a:latin typeface="+mj-ea"/>
                        <a:ea typeface="+mj-ea"/>
                      </a:endParaRPr>
                    </a:p>
                  </a:txBody>
                  <a:tcPr marL="90693" marR="90693" marT="45347" marB="4534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5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kern="1200" dirty="0">
                          <a:effectLst/>
                          <a:latin typeface="+mj-ea"/>
                          <a:ea typeface="+mj-ea"/>
                        </a:rPr>
                        <a:t>市町村事務量</a:t>
                      </a:r>
                      <a:endParaRPr kumimoji="1" lang="ja-JP" altLang="en-US" sz="1100" b="1" dirty="0">
                        <a:latin typeface="+mj-ea"/>
                        <a:ea typeface="+mj-ea"/>
                      </a:endParaRPr>
                    </a:p>
                  </a:txBody>
                  <a:tcPr marL="90693" marR="90693" marT="45347" marB="4534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j-ea"/>
                          <a:ea typeface="+mj-ea"/>
                        </a:rPr>
                        <a:t>1,240</a:t>
                      </a:r>
                      <a:r>
                        <a:rPr kumimoji="1" lang="ja-JP" altLang="en-US" sz="1100" dirty="0">
                          <a:latin typeface="+mj-ea"/>
                          <a:ea typeface="+mj-ea"/>
                        </a:rPr>
                        <a:t>時間</a:t>
                      </a:r>
                      <a:endParaRPr kumimoji="1" lang="ja-JP" altLang="en-US" sz="1100" b="1" dirty="0">
                        <a:latin typeface="+mj-ea"/>
                        <a:ea typeface="+mj-ea"/>
                      </a:endParaRPr>
                    </a:p>
                  </a:txBody>
                  <a:tcPr marL="90693" marR="90693" marT="45347" marB="4534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j-ea"/>
                          <a:ea typeface="+mj-ea"/>
                        </a:rPr>
                        <a:t>420</a:t>
                      </a:r>
                      <a:r>
                        <a:rPr kumimoji="1" lang="ja-JP" altLang="en-US" sz="1100" dirty="0">
                          <a:latin typeface="+mj-ea"/>
                          <a:ea typeface="+mj-ea"/>
                        </a:rPr>
                        <a:t>時間</a:t>
                      </a:r>
                      <a:endParaRPr kumimoji="1" lang="ja-JP" altLang="en-US" sz="1100" b="1" dirty="0">
                        <a:latin typeface="+mj-ea"/>
                        <a:ea typeface="+mj-ea"/>
                      </a:endParaRPr>
                    </a:p>
                  </a:txBody>
                  <a:tcPr marL="90693" marR="90693" marT="45347" marB="4534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5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kern="1200" dirty="0">
                          <a:effectLst/>
                          <a:latin typeface="+mj-ea"/>
                          <a:ea typeface="+mj-ea"/>
                        </a:rPr>
                        <a:t>市町村コスト</a:t>
                      </a:r>
                      <a:endParaRPr kumimoji="1" lang="en-US" altLang="ja-JP" sz="1100" b="1" i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0693" marR="90693" marT="45347" marB="4534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j-ea"/>
                          <a:ea typeface="+mj-ea"/>
                        </a:rPr>
                        <a:t>2,215</a:t>
                      </a:r>
                      <a:r>
                        <a:rPr kumimoji="1" lang="ja-JP" altLang="en-US" sz="1100" dirty="0">
                          <a:latin typeface="+mj-ea"/>
                          <a:ea typeface="+mj-ea"/>
                        </a:rPr>
                        <a:t>千円</a:t>
                      </a:r>
                      <a:endParaRPr kumimoji="1" lang="ja-JP" altLang="en-US" sz="1100" b="1" dirty="0">
                        <a:latin typeface="+mj-ea"/>
                        <a:ea typeface="+mj-ea"/>
                      </a:endParaRPr>
                    </a:p>
                  </a:txBody>
                  <a:tcPr marL="90693" marR="90693" marT="45347" marB="4534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j-ea"/>
                          <a:ea typeface="+mj-ea"/>
                        </a:rPr>
                        <a:t>750</a:t>
                      </a:r>
                      <a:r>
                        <a:rPr kumimoji="1" lang="ja-JP" altLang="en-US" sz="1100" dirty="0">
                          <a:latin typeface="+mj-ea"/>
                          <a:ea typeface="+mj-ea"/>
                        </a:rPr>
                        <a:t>千円</a:t>
                      </a:r>
                      <a:endParaRPr kumimoji="1" lang="ja-JP" altLang="en-US" sz="1100" b="1" dirty="0">
                        <a:latin typeface="+mj-ea"/>
                        <a:ea typeface="+mj-ea"/>
                      </a:endParaRPr>
                    </a:p>
                  </a:txBody>
                  <a:tcPr marL="90693" marR="90693" marT="45347" marB="4534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648816" y="6171941"/>
            <a:ext cx="387359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/>
              <a:t>業務の効率化によって、地域全体で</a:t>
            </a:r>
            <a:r>
              <a:rPr lang="en-US" altLang="ja-JP" sz="1050" b="1" dirty="0">
                <a:solidFill>
                  <a:srgbClr val="FF0000"/>
                </a:solidFill>
              </a:rPr>
              <a:t>66%</a:t>
            </a:r>
            <a:r>
              <a:rPr lang="ja-JP" altLang="en-US" sz="1050" b="1" dirty="0">
                <a:solidFill>
                  <a:srgbClr val="FF0000"/>
                </a:solidFill>
              </a:rPr>
              <a:t>のコスト削減。</a:t>
            </a:r>
            <a:r>
              <a:rPr lang="ja-JP" altLang="en-US" sz="1050" dirty="0"/>
              <a:t>（道南20市町村が1年間利用した場合)。他、</a:t>
            </a:r>
            <a:r>
              <a:rPr lang="en-US" altLang="ja-JP" sz="1050" dirty="0"/>
              <a:t>GIS</a:t>
            </a:r>
            <a:r>
              <a:rPr lang="ja-JP" altLang="en-US" sz="1050" dirty="0"/>
              <a:t>化作業がある市町村もあるため、それらを含めるとさらにコストダウン。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8816" y="4987941"/>
            <a:ext cx="3888161" cy="307777"/>
          </a:xfrm>
          <a:prstGeom prst="rect">
            <a:avLst/>
          </a:prstGeom>
          <a:solidFill>
            <a:srgbClr val="FFC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400" b="1" dirty="0"/>
              <a:t>ひぐまっぷ導入による</a:t>
            </a:r>
            <a:r>
              <a:rPr kumimoji="1" lang="ja-JP" altLang="en-US" sz="1400" b="1" dirty="0"/>
              <a:t>コスト対比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4757496" y="5301208"/>
            <a:ext cx="3714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収集情報のオープンデータ化により、民間ベースでの自由な分析や周知なども可能となり、現在は</a:t>
            </a:r>
            <a:r>
              <a:rPr lang="en-US" altLang="ja-JP" sz="1200" dirty="0"/>
              <a:t>LINE bot</a:t>
            </a:r>
            <a:r>
              <a:rPr lang="ja-JP" altLang="en-US" sz="1200" dirty="0"/>
              <a:t>を民間団体が製作中。また、これによる報告システムなどの提案も受け、新しい可能性が見えて来ている。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="" xmlns:a16="http://schemas.microsoft.com/office/drawing/2014/main" id="{277AC911-07E5-48EB-80C7-09C584E8671F}"/>
              </a:ext>
            </a:extLst>
          </p:cNvPr>
          <p:cNvSpPr/>
          <p:nvPr/>
        </p:nvSpPr>
        <p:spPr>
          <a:xfrm>
            <a:off x="352877" y="1292476"/>
            <a:ext cx="4771235" cy="131934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="" xmlns:a16="http://schemas.microsoft.com/office/drawing/2014/main" id="{4ED5781A-368A-4B95-849C-36E26C71F1F3}"/>
              </a:ext>
            </a:extLst>
          </p:cNvPr>
          <p:cNvSpPr/>
          <p:nvPr/>
        </p:nvSpPr>
        <p:spPr>
          <a:xfrm>
            <a:off x="352877" y="3076772"/>
            <a:ext cx="4771235" cy="11915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endParaRPr lang="en-US" altLang="ja-JP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2" name="正方形/長方形 31"/>
          <p:cNvSpPr/>
          <p:nvPr/>
        </p:nvSpPr>
        <p:spPr>
          <a:xfrm flipH="1">
            <a:off x="5183212" y="1298797"/>
            <a:ext cx="1763614" cy="2969507"/>
          </a:xfrm>
          <a:custGeom>
            <a:avLst/>
            <a:gdLst>
              <a:gd name="connsiteX0" fmla="*/ 0 w 1521899"/>
              <a:gd name="connsiteY0" fmla="*/ 0 h 3000821"/>
              <a:gd name="connsiteX1" fmla="*/ 1521899 w 1521899"/>
              <a:gd name="connsiteY1" fmla="*/ 0 h 3000821"/>
              <a:gd name="connsiteX2" fmla="*/ 1521899 w 1521899"/>
              <a:gd name="connsiteY2" fmla="*/ 3000821 h 3000821"/>
              <a:gd name="connsiteX3" fmla="*/ 0 w 1521899"/>
              <a:gd name="connsiteY3" fmla="*/ 3000821 h 3000821"/>
              <a:gd name="connsiteX4" fmla="*/ 0 w 1521899"/>
              <a:gd name="connsiteY4" fmla="*/ 0 h 3000821"/>
              <a:gd name="connsiteX0" fmla="*/ 729 w 1522628"/>
              <a:gd name="connsiteY0" fmla="*/ 0 h 3000821"/>
              <a:gd name="connsiteX1" fmla="*/ 1522628 w 1522628"/>
              <a:gd name="connsiteY1" fmla="*/ 0 h 3000821"/>
              <a:gd name="connsiteX2" fmla="*/ 1522628 w 1522628"/>
              <a:gd name="connsiteY2" fmla="*/ 3000821 h 3000821"/>
              <a:gd name="connsiteX3" fmla="*/ 729 w 1522628"/>
              <a:gd name="connsiteY3" fmla="*/ 3000821 h 3000821"/>
              <a:gd name="connsiteX4" fmla="*/ 0 w 1522628"/>
              <a:gd name="connsiteY4" fmla="*/ 2531433 h 3000821"/>
              <a:gd name="connsiteX5" fmla="*/ 729 w 1522628"/>
              <a:gd name="connsiteY5" fmla="*/ 0 h 3000821"/>
              <a:gd name="connsiteX0" fmla="*/ 729 w 1522628"/>
              <a:gd name="connsiteY0" fmla="*/ 0 h 3000821"/>
              <a:gd name="connsiteX1" fmla="*/ 1522628 w 1522628"/>
              <a:gd name="connsiteY1" fmla="*/ 0 h 3000821"/>
              <a:gd name="connsiteX2" fmla="*/ 1522628 w 1522628"/>
              <a:gd name="connsiteY2" fmla="*/ 3000821 h 3000821"/>
              <a:gd name="connsiteX3" fmla="*/ 729 w 1522628"/>
              <a:gd name="connsiteY3" fmla="*/ 3000821 h 3000821"/>
              <a:gd name="connsiteX4" fmla="*/ 0 w 1522628"/>
              <a:gd name="connsiteY4" fmla="*/ 2531433 h 3000821"/>
              <a:gd name="connsiteX5" fmla="*/ 24938 w 1522628"/>
              <a:gd name="connsiteY5" fmla="*/ 2531433 h 3000821"/>
              <a:gd name="connsiteX6" fmla="*/ 729 w 1522628"/>
              <a:gd name="connsiteY6" fmla="*/ 0 h 3000821"/>
              <a:gd name="connsiteX0" fmla="*/ 729 w 1522628"/>
              <a:gd name="connsiteY0" fmla="*/ 0 h 3000821"/>
              <a:gd name="connsiteX1" fmla="*/ 1522628 w 1522628"/>
              <a:gd name="connsiteY1" fmla="*/ 0 h 3000821"/>
              <a:gd name="connsiteX2" fmla="*/ 1522628 w 1522628"/>
              <a:gd name="connsiteY2" fmla="*/ 3000821 h 3000821"/>
              <a:gd name="connsiteX3" fmla="*/ 729 w 1522628"/>
              <a:gd name="connsiteY3" fmla="*/ 3000821 h 3000821"/>
              <a:gd name="connsiteX4" fmla="*/ 0 w 1522628"/>
              <a:gd name="connsiteY4" fmla="*/ 2531433 h 3000821"/>
              <a:gd name="connsiteX5" fmla="*/ 16625 w 1522628"/>
              <a:gd name="connsiteY5" fmla="*/ 2124109 h 3000821"/>
              <a:gd name="connsiteX6" fmla="*/ 729 w 1522628"/>
              <a:gd name="connsiteY6" fmla="*/ 0 h 3000821"/>
              <a:gd name="connsiteX0" fmla="*/ 729 w 1522628"/>
              <a:gd name="connsiteY0" fmla="*/ 0 h 3000821"/>
              <a:gd name="connsiteX1" fmla="*/ 1522628 w 1522628"/>
              <a:gd name="connsiteY1" fmla="*/ 0 h 3000821"/>
              <a:gd name="connsiteX2" fmla="*/ 1522628 w 1522628"/>
              <a:gd name="connsiteY2" fmla="*/ 3000821 h 3000821"/>
              <a:gd name="connsiteX3" fmla="*/ 729 w 1522628"/>
              <a:gd name="connsiteY3" fmla="*/ 3000821 h 3000821"/>
              <a:gd name="connsiteX4" fmla="*/ 0 w 1522628"/>
              <a:gd name="connsiteY4" fmla="*/ 2531433 h 3000821"/>
              <a:gd name="connsiteX5" fmla="*/ 16625 w 1522628"/>
              <a:gd name="connsiteY5" fmla="*/ 2365179 h 3000821"/>
              <a:gd name="connsiteX6" fmla="*/ 16625 w 1522628"/>
              <a:gd name="connsiteY6" fmla="*/ 2124109 h 3000821"/>
              <a:gd name="connsiteX7" fmla="*/ 729 w 1522628"/>
              <a:gd name="connsiteY7" fmla="*/ 0 h 3000821"/>
              <a:gd name="connsiteX0" fmla="*/ 729 w 1522628"/>
              <a:gd name="connsiteY0" fmla="*/ 0 h 3000821"/>
              <a:gd name="connsiteX1" fmla="*/ 1522628 w 1522628"/>
              <a:gd name="connsiteY1" fmla="*/ 0 h 3000821"/>
              <a:gd name="connsiteX2" fmla="*/ 1522628 w 1522628"/>
              <a:gd name="connsiteY2" fmla="*/ 3000821 h 3000821"/>
              <a:gd name="connsiteX3" fmla="*/ 729 w 1522628"/>
              <a:gd name="connsiteY3" fmla="*/ 3000821 h 3000821"/>
              <a:gd name="connsiteX4" fmla="*/ 0 w 1522628"/>
              <a:gd name="connsiteY4" fmla="*/ 2531433 h 3000821"/>
              <a:gd name="connsiteX5" fmla="*/ 16625 w 1522628"/>
              <a:gd name="connsiteY5" fmla="*/ 2365179 h 3000821"/>
              <a:gd name="connsiteX6" fmla="*/ 16625 w 1522628"/>
              <a:gd name="connsiteY6" fmla="*/ 2124109 h 3000821"/>
              <a:gd name="connsiteX7" fmla="*/ 729 w 1522628"/>
              <a:gd name="connsiteY7" fmla="*/ 0 h 3000821"/>
              <a:gd name="connsiteX0" fmla="*/ 283362 w 1805261"/>
              <a:gd name="connsiteY0" fmla="*/ 0 h 3000821"/>
              <a:gd name="connsiteX1" fmla="*/ 1805261 w 1805261"/>
              <a:gd name="connsiteY1" fmla="*/ 0 h 3000821"/>
              <a:gd name="connsiteX2" fmla="*/ 1805261 w 1805261"/>
              <a:gd name="connsiteY2" fmla="*/ 3000821 h 3000821"/>
              <a:gd name="connsiteX3" fmla="*/ 283362 w 1805261"/>
              <a:gd name="connsiteY3" fmla="*/ 3000821 h 3000821"/>
              <a:gd name="connsiteX4" fmla="*/ 282633 w 1805261"/>
              <a:gd name="connsiteY4" fmla="*/ 2531433 h 3000821"/>
              <a:gd name="connsiteX5" fmla="*/ 0 w 1805261"/>
              <a:gd name="connsiteY5" fmla="*/ 2373492 h 3000821"/>
              <a:gd name="connsiteX6" fmla="*/ 299258 w 1805261"/>
              <a:gd name="connsiteY6" fmla="*/ 2124109 h 3000821"/>
              <a:gd name="connsiteX7" fmla="*/ 283362 w 1805261"/>
              <a:gd name="connsiteY7" fmla="*/ 0 h 3000821"/>
              <a:gd name="connsiteX0" fmla="*/ 283362 w 1805261"/>
              <a:gd name="connsiteY0" fmla="*/ 0 h 3000821"/>
              <a:gd name="connsiteX1" fmla="*/ 1805261 w 1805261"/>
              <a:gd name="connsiteY1" fmla="*/ 0 h 3000821"/>
              <a:gd name="connsiteX2" fmla="*/ 1805261 w 1805261"/>
              <a:gd name="connsiteY2" fmla="*/ 3000821 h 3000821"/>
              <a:gd name="connsiteX3" fmla="*/ 283362 w 1805261"/>
              <a:gd name="connsiteY3" fmla="*/ 3000821 h 3000821"/>
              <a:gd name="connsiteX4" fmla="*/ 299259 w 1805261"/>
              <a:gd name="connsiteY4" fmla="*/ 2373491 h 3000821"/>
              <a:gd name="connsiteX5" fmla="*/ 0 w 1805261"/>
              <a:gd name="connsiteY5" fmla="*/ 2373492 h 3000821"/>
              <a:gd name="connsiteX6" fmla="*/ 299258 w 1805261"/>
              <a:gd name="connsiteY6" fmla="*/ 2124109 h 3000821"/>
              <a:gd name="connsiteX7" fmla="*/ 283362 w 1805261"/>
              <a:gd name="connsiteY7" fmla="*/ 0 h 3000821"/>
              <a:gd name="connsiteX0" fmla="*/ 283362 w 1805261"/>
              <a:gd name="connsiteY0" fmla="*/ 0 h 3000821"/>
              <a:gd name="connsiteX1" fmla="*/ 1805261 w 1805261"/>
              <a:gd name="connsiteY1" fmla="*/ 0 h 3000821"/>
              <a:gd name="connsiteX2" fmla="*/ 1805261 w 1805261"/>
              <a:gd name="connsiteY2" fmla="*/ 3000821 h 3000821"/>
              <a:gd name="connsiteX3" fmla="*/ 283362 w 1805261"/>
              <a:gd name="connsiteY3" fmla="*/ 3000821 h 3000821"/>
              <a:gd name="connsiteX4" fmla="*/ 299259 w 1805261"/>
              <a:gd name="connsiteY4" fmla="*/ 2373491 h 3000821"/>
              <a:gd name="connsiteX5" fmla="*/ 0 w 1805261"/>
              <a:gd name="connsiteY5" fmla="*/ 2373492 h 3000821"/>
              <a:gd name="connsiteX6" fmla="*/ 324196 w 1805261"/>
              <a:gd name="connsiteY6" fmla="*/ 2215549 h 3000821"/>
              <a:gd name="connsiteX7" fmla="*/ 283362 w 1805261"/>
              <a:gd name="connsiteY7" fmla="*/ 0 h 3000821"/>
              <a:gd name="connsiteX0" fmla="*/ 283362 w 1805261"/>
              <a:gd name="connsiteY0" fmla="*/ 0 h 3000821"/>
              <a:gd name="connsiteX1" fmla="*/ 1805261 w 1805261"/>
              <a:gd name="connsiteY1" fmla="*/ 0 h 3000821"/>
              <a:gd name="connsiteX2" fmla="*/ 1805261 w 1805261"/>
              <a:gd name="connsiteY2" fmla="*/ 3000821 h 3000821"/>
              <a:gd name="connsiteX3" fmla="*/ 283362 w 1805261"/>
              <a:gd name="connsiteY3" fmla="*/ 3000821 h 3000821"/>
              <a:gd name="connsiteX4" fmla="*/ 299259 w 1805261"/>
              <a:gd name="connsiteY4" fmla="*/ 2373491 h 3000821"/>
              <a:gd name="connsiteX5" fmla="*/ 0 w 1805261"/>
              <a:gd name="connsiteY5" fmla="*/ 2373492 h 3000821"/>
              <a:gd name="connsiteX6" fmla="*/ 290945 w 1805261"/>
              <a:gd name="connsiteY6" fmla="*/ 2223862 h 3000821"/>
              <a:gd name="connsiteX7" fmla="*/ 283362 w 1805261"/>
              <a:gd name="connsiteY7" fmla="*/ 0 h 3000821"/>
              <a:gd name="connsiteX0" fmla="*/ 283362 w 1805261"/>
              <a:gd name="connsiteY0" fmla="*/ 0 h 3000821"/>
              <a:gd name="connsiteX1" fmla="*/ 1805261 w 1805261"/>
              <a:gd name="connsiteY1" fmla="*/ 0 h 3000821"/>
              <a:gd name="connsiteX2" fmla="*/ 1805261 w 1805261"/>
              <a:gd name="connsiteY2" fmla="*/ 3000821 h 3000821"/>
              <a:gd name="connsiteX3" fmla="*/ 283362 w 1805261"/>
              <a:gd name="connsiteY3" fmla="*/ 3000821 h 3000821"/>
              <a:gd name="connsiteX4" fmla="*/ 282634 w 1805261"/>
              <a:gd name="connsiteY4" fmla="*/ 2373491 h 3000821"/>
              <a:gd name="connsiteX5" fmla="*/ 0 w 1805261"/>
              <a:gd name="connsiteY5" fmla="*/ 2373492 h 3000821"/>
              <a:gd name="connsiteX6" fmla="*/ 290945 w 1805261"/>
              <a:gd name="connsiteY6" fmla="*/ 2223862 h 3000821"/>
              <a:gd name="connsiteX7" fmla="*/ 283362 w 1805261"/>
              <a:gd name="connsiteY7" fmla="*/ 0 h 3000821"/>
              <a:gd name="connsiteX0" fmla="*/ 283362 w 1805261"/>
              <a:gd name="connsiteY0" fmla="*/ 0 h 3000821"/>
              <a:gd name="connsiteX1" fmla="*/ 1805261 w 1805261"/>
              <a:gd name="connsiteY1" fmla="*/ 0 h 3000821"/>
              <a:gd name="connsiteX2" fmla="*/ 1805261 w 1805261"/>
              <a:gd name="connsiteY2" fmla="*/ 3000821 h 3000821"/>
              <a:gd name="connsiteX3" fmla="*/ 283362 w 1805261"/>
              <a:gd name="connsiteY3" fmla="*/ 3000821 h 3000821"/>
              <a:gd name="connsiteX4" fmla="*/ 282634 w 1805261"/>
              <a:gd name="connsiteY4" fmla="*/ 2373491 h 3000821"/>
              <a:gd name="connsiteX5" fmla="*/ 0 w 1805261"/>
              <a:gd name="connsiteY5" fmla="*/ 2373492 h 3000821"/>
              <a:gd name="connsiteX6" fmla="*/ 290945 w 1805261"/>
              <a:gd name="connsiteY6" fmla="*/ 1641972 h 3000821"/>
              <a:gd name="connsiteX7" fmla="*/ 283362 w 1805261"/>
              <a:gd name="connsiteY7" fmla="*/ 0 h 3000821"/>
              <a:gd name="connsiteX0" fmla="*/ 198543 w 1720442"/>
              <a:gd name="connsiteY0" fmla="*/ 0 h 3000821"/>
              <a:gd name="connsiteX1" fmla="*/ 1720442 w 1720442"/>
              <a:gd name="connsiteY1" fmla="*/ 0 h 3000821"/>
              <a:gd name="connsiteX2" fmla="*/ 1720442 w 1720442"/>
              <a:gd name="connsiteY2" fmla="*/ 3000821 h 3000821"/>
              <a:gd name="connsiteX3" fmla="*/ 198543 w 1720442"/>
              <a:gd name="connsiteY3" fmla="*/ 3000821 h 3000821"/>
              <a:gd name="connsiteX4" fmla="*/ 197815 w 1720442"/>
              <a:gd name="connsiteY4" fmla="*/ 2373491 h 3000821"/>
              <a:gd name="connsiteX5" fmla="*/ 0 w 1720442"/>
              <a:gd name="connsiteY5" fmla="*/ 1824852 h 3000821"/>
              <a:gd name="connsiteX6" fmla="*/ 206126 w 1720442"/>
              <a:gd name="connsiteY6" fmla="*/ 1641972 h 3000821"/>
              <a:gd name="connsiteX7" fmla="*/ 198543 w 1720442"/>
              <a:gd name="connsiteY7" fmla="*/ 0 h 3000821"/>
              <a:gd name="connsiteX0" fmla="*/ 198543 w 1720442"/>
              <a:gd name="connsiteY0" fmla="*/ 0 h 3000821"/>
              <a:gd name="connsiteX1" fmla="*/ 1720442 w 1720442"/>
              <a:gd name="connsiteY1" fmla="*/ 0 h 3000821"/>
              <a:gd name="connsiteX2" fmla="*/ 1720442 w 1720442"/>
              <a:gd name="connsiteY2" fmla="*/ 3000821 h 3000821"/>
              <a:gd name="connsiteX3" fmla="*/ 198543 w 1720442"/>
              <a:gd name="connsiteY3" fmla="*/ 3000821 h 3000821"/>
              <a:gd name="connsiteX4" fmla="*/ 180852 w 1720442"/>
              <a:gd name="connsiteY4" fmla="*/ 1783287 h 3000821"/>
              <a:gd name="connsiteX5" fmla="*/ 0 w 1720442"/>
              <a:gd name="connsiteY5" fmla="*/ 1824852 h 3000821"/>
              <a:gd name="connsiteX6" fmla="*/ 206126 w 1720442"/>
              <a:gd name="connsiteY6" fmla="*/ 1641972 h 3000821"/>
              <a:gd name="connsiteX7" fmla="*/ 198543 w 1720442"/>
              <a:gd name="connsiteY7" fmla="*/ 0 h 3000821"/>
              <a:gd name="connsiteX0" fmla="*/ 198543 w 1720442"/>
              <a:gd name="connsiteY0" fmla="*/ 0 h 3000821"/>
              <a:gd name="connsiteX1" fmla="*/ 1720442 w 1720442"/>
              <a:gd name="connsiteY1" fmla="*/ 0 h 3000821"/>
              <a:gd name="connsiteX2" fmla="*/ 1720442 w 1720442"/>
              <a:gd name="connsiteY2" fmla="*/ 3000821 h 3000821"/>
              <a:gd name="connsiteX3" fmla="*/ 198543 w 1720442"/>
              <a:gd name="connsiteY3" fmla="*/ 3000821 h 3000821"/>
              <a:gd name="connsiteX4" fmla="*/ 180852 w 1720442"/>
              <a:gd name="connsiteY4" fmla="*/ 1783287 h 3000821"/>
              <a:gd name="connsiteX5" fmla="*/ 0 w 1720442"/>
              <a:gd name="connsiteY5" fmla="*/ 1824852 h 3000821"/>
              <a:gd name="connsiteX6" fmla="*/ 206126 w 1720442"/>
              <a:gd name="connsiteY6" fmla="*/ 1583783 h 3000821"/>
              <a:gd name="connsiteX7" fmla="*/ 198543 w 1720442"/>
              <a:gd name="connsiteY7" fmla="*/ 0 h 300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442" h="3000821">
                <a:moveTo>
                  <a:pt x="198543" y="0"/>
                </a:moveTo>
                <a:lnTo>
                  <a:pt x="1720442" y="0"/>
                </a:lnTo>
                <a:lnTo>
                  <a:pt x="1720442" y="3000821"/>
                </a:lnTo>
                <a:lnTo>
                  <a:pt x="198543" y="3000821"/>
                </a:lnTo>
                <a:cubicBezTo>
                  <a:pt x="198300" y="2791711"/>
                  <a:pt x="181095" y="1992397"/>
                  <a:pt x="180852" y="1783287"/>
                </a:cubicBezTo>
                <a:lnTo>
                  <a:pt x="0" y="1824852"/>
                </a:lnTo>
                <a:lnTo>
                  <a:pt x="206126" y="1583783"/>
                </a:lnTo>
                <a:cubicBezTo>
                  <a:pt x="203598" y="842496"/>
                  <a:pt x="201071" y="741287"/>
                  <a:pt x="198543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endParaRPr lang="ja-JP" altLang="en-US" sz="1050" b="1" dirty="0">
              <a:solidFill>
                <a:schemeClr val="tx1"/>
              </a:solidFill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5400000">
            <a:off x="5799200" y="2083440"/>
            <a:ext cx="216025" cy="398361"/>
          </a:xfrm>
          <a:prstGeom prst="rightArrow">
            <a:avLst>
              <a:gd name="adj1" fmla="val 49778"/>
              <a:gd name="adj2" fmla="val 5690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>
              <a:solidFill>
                <a:srgbClr val="000000"/>
              </a:solidFill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251" y="1340768"/>
            <a:ext cx="2564734" cy="124267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78688" y="1332598"/>
            <a:ext cx="46764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1400" b="1" dirty="0">
                <a:latin typeface="HGP創英角ｺﾞｼｯｸUB" pitchFamily="50" charset="-128"/>
                <a:ea typeface="HGP創英角ｺﾞｼｯｸUB" pitchFamily="50" charset="-128"/>
              </a:rPr>
              <a:t>道南圏におけるヒグマ出没情報収集の現状・課題</a:t>
            </a:r>
            <a:r>
              <a:rPr lang="en-US" altLang="ja-JP" sz="1400" b="1" dirty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</a:p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人とヒグマのあつれき減少のため必要なこと</a:t>
            </a:r>
            <a:r>
              <a:rPr lang="en-US" altLang="ja-JP" sz="1400" dirty="0">
                <a:latin typeface="HGP創英角ｺﾞｼｯｸUB" pitchFamily="50" charset="-128"/>
                <a:ea typeface="HGP創英角ｺﾞｼｯｸUB" pitchFamily="50" charset="-128"/>
              </a:rPr>
              <a:t>=</a:t>
            </a: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ヒグマ生態調査</a:t>
            </a: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400" dirty="0">
                <a:latin typeface="+mn-ea"/>
              </a:rPr>
              <a:t> </a:t>
            </a:r>
            <a:r>
              <a:rPr lang="ja-JP" altLang="en-US" sz="1100" dirty="0">
                <a:latin typeface="+mn-ea"/>
              </a:rPr>
              <a:t>・</a:t>
            </a:r>
            <a:r>
              <a:rPr lang="ja-JP" altLang="en-US" sz="1100" b="1" dirty="0">
                <a:latin typeface="+mn-ea"/>
              </a:rPr>
              <a:t>タイムラグ</a:t>
            </a:r>
            <a:r>
              <a:rPr lang="ja-JP" altLang="en-US" sz="1100" dirty="0">
                <a:latin typeface="+mn-ea"/>
              </a:rPr>
              <a:t>：研究機関（環境研）へ情報が来るのは出没の翌年度</a:t>
            </a:r>
            <a:endParaRPr lang="en-US" altLang="ja-JP" sz="1100" dirty="0">
              <a:latin typeface="+mn-ea"/>
            </a:endParaRPr>
          </a:p>
          <a:p>
            <a:r>
              <a:rPr lang="ja-JP" altLang="en-US" sz="1100" dirty="0">
                <a:latin typeface="+mn-ea"/>
              </a:rPr>
              <a:t> ・</a:t>
            </a:r>
            <a:r>
              <a:rPr lang="ja-JP" altLang="en-US" sz="1100" b="1" dirty="0">
                <a:latin typeface="+mn-ea"/>
              </a:rPr>
              <a:t>事務負担</a:t>
            </a:r>
            <a:r>
              <a:rPr lang="ja-JP" altLang="en-US" sz="1100" dirty="0">
                <a:latin typeface="+mn-ea"/>
              </a:rPr>
              <a:t>：煩雑な市町村事務、市町村独自様式で情報精度にバラツキ</a:t>
            </a:r>
            <a:endParaRPr lang="en-US" altLang="ja-JP" sz="1100" dirty="0">
              <a:latin typeface="+mn-ea"/>
            </a:endParaRPr>
          </a:p>
          <a:p>
            <a:r>
              <a:rPr lang="ja-JP" altLang="en-US" sz="1100" dirty="0">
                <a:latin typeface="+mn-ea"/>
              </a:rPr>
              <a:t> ・</a:t>
            </a:r>
            <a:r>
              <a:rPr lang="ja-JP" altLang="en-US" sz="1100" b="1" dirty="0">
                <a:latin typeface="+mn-ea"/>
              </a:rPr>
              <a:t>情報公開上の課題</a:t>
            </a:r>
            <a:r>
              <a:rPr lang="ja-JP" altLang="en-US" sz="1100" dirty="0">
                <a:latin typeface="+mn-ea"/>
              </a:rPr>
              <a:t>：住民への情報公開用の作業が別途必要</a:t>
            </a:r>
            <a:endParaRPr lang="en-US" altLang="ja-JP" sz="1100" dirty="0">
              <a:latin typeface="+mn-ea"/>
            </a:endParaRPr>
          </a:p>
          <a:p>
            <a:r>
              <a:rPr lang="en-US" altLang="ja-JP" sz="1100" dirty="0">
                <a:latin typeface="+mn-ea"/>
              </a:rPr>
              <a:t> </a:t>
            </a:r>
            <a:r>
              <a:rPr lang="ja-JP" altLang="en-US" sz="1100" dirty="0">
                <a:latin typeface="+mn-ea"/>
              </a:rPr>
              <a:t>・</a:t>
            </a:r>
            <a:r>
              <a:rPr lang="ja-JP" altLang="en-US" sz="1100" b="1" dirty="0">
                <a:latin typeface="+mn-ea"/>
              </a:rPr>
              <a:t>情報共有の必要性</a:t>
            </a:r>
            <a:r>
              <a:rPr lang="ja-JP" altLang="en-US" sz="1100" dirty="0">
                <a:latin typeface="+mn-ea"/>
              </a:rPr>
              <a:t>：ヒグマは複数の市町村にまたがって生息</a:t>
            </a:r>
            <a:endParaRPr lang="en-US" altLang="ja-JP" sz="1100" dirty="0">
              <a:latin typeface="+mn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11978" y="3169392"/>
            <a:ext cx="468761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1400" b="1" dirty="0">
                <a:latin typeface="HGP創英角ｺﾞｼｯｸUB" pitchFamily="50" charset="-128"/>
                <a:ea typeface="HGP創英角ｺﾞｼｯｸUB" pitchFamily="50" charset="-128"/>
              </a:rPr>
              <a:t>ひぐまっぷ開発チームと市町村による実証実験</a:t>
            </a:r>
            <a:r>
              <a:rPr lang="en-US" altLang="ja-JP" sz="1400" b="1" dirty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</a:p>
          <a:p>
            <a:r>
              <a:rPr lang="ja-JP" altLang="en-US" sz="1400" dirty="0">
                <a:latin typeface="+mn-ea"/>
              </a:rPr>
              <a:t> </a:t>
            </a:r>
            <a:r>
              <a:rPr lang="ja-JP" altLang="en-US" sz="1100" dirty="0">
                <a:latin typeface="+mn-ea"/>
              </a:rPr>
              <a:t>・</a:t>
            </a:r>
            <a:r>
              <a:rPr lang="ja-JP" altLang="en-US" sz="1100" b="1" dirty="0">
                <a:latin typeface="+mn-ea"/>
              </a:rPr>
              <a:t>リアルタイム化</a:t>
            </a:r>
            <a:r>
              <a:rPr lang="ja-JP" altLang="en-US" sz="1100" dirty="0">
                <a:latin typeface="+mn-ea"/>
              </a:rPr>
              <a:t>：クラウド入力システムによってすぐに情報取得可</a:t>
            </a:r>
            <a:endParaRPr lang="en-US" altLang="ja-JP" sz="1100" dirty="0">
              <a:latin typeface="+mn-ea"/>
            </a:endParaRPr>
          </a:p>
          <a:p>
            <a:r>
              <a:rPr lang="ja-JP" altLang="en-US" sz="1100" dirty="0">
                <a:latin typeface="+mn-ea"/>
              </a:rPr>
              <a:t> ・</a:t>
            </a:r>
            <a:r>
              <a:rPr lang="ja-JP" altLang="en-US" sz="1100" b="1" dirty="0">
                <a:latin typeface="+mn-ea"/>
              </a:rPr>
              <a:t>負担軽減</a:t>
            </a:r>
            <a:r>
              <a:rPr lang="ja-JP" altLang="en-US" sz="1100" dirty="0">
                <a:latin typeface="+mn-ea"/>
              </a:rPr>
              <a:t>：入力の簡単な統一プラットフォームで情報精度の統一</a:t>
            </a:r>
            <a:endParaRPr lang="en-US" altLang="ja-JP" sz="1100" dirty="0">
              <a:latin typeface="+mn-ea"/>
            </a:endParaRPr>
          </a:p>
          <a:p>
            <a:r>
              <a:rPr lang="ja-JP" altLang="en-US" sz="1100" dirty="0">
                <a:latin typeface="+mn-ea"/>
              </a:rPr>
              <a:t> ・</a:t>
            </a:r>
            <a:r>
              <a:rPr lang="ja-JP" altLang="en-US" sz="1100" b="1" dirty="0">
                <a:latin typeface="+mn-ea"/>
              </a:rPr>
              <a:t>簡単な</a:t>
            </a:r>
            <a:r>
              <a:rPr lang="en-US" altLang="ja-JP" sz="1100" b="1" dirty="0">
                <a:latin typeface="+mn-ea"/>
              </a:rPr>
              <a:t>”</a:t>
            </a:r>
            <a:r>
              <a:rPr lang="ja-JP" altLang="en-US" sz="1100" b="1" dirty="0">
                <a:latin typeface="+mn-ea"/>
              </a:rPr>
              <a:t>見える化</a:t>
            </a:r>
            <a:r>
              <a:rPr lang="en-US" altLang="ja-JP" sz="1100" b="1" dirty="0">
                <a:latin typeface="+mn-ea"/>
              </a:rPr>
              <a:t>”</a:t>
            </a:r>
            <a:r>
              <a:rPr lang="ja-JP" altLang="en-US" sz="1100" dirty="0">
                <a:latin typeface="+mn-ea"/>
              </a:rPr>
              <a:t>：市町村ウェブサイトへ</a:t>
            </a:r>
            <a:r>
              <a:rPr lang="ja-JP" altLang="en-US" sz="1100" dirty="0" err="1">
                <a:latin typeface="+mn-ea"/>
              </a:rPr>
              <a:t>ひぐまっぷ</a:t>
            </a:r>
            <a:r>
              <a:rPr lang="ja-JP" altLang="en-US" sz="1100" dirty="0">
                <a:latin typeface="+mn-ea"/>
              </a:rPr>
              <a:t>埋め込み可</a:t>
            </a:r>
            <a:endParaRPr lang="en-US" altLang="ja-JP" sz="1100" dirty="0">
              <a:latin typeface="+mn-ea"/>
            </a:endParaRPr>
          </a:p>
          <a:p>
            <a:r>
              <a:rPr lang="ja-JP" altLang="en-US" sz="1100" dirty="0">
                <a:latin typeface="+mn-ea"/>
              </a:rPr>
              <a:t> ・</a:t>
            </a:r>
            <a:r>
              <a:rPr lang="ja-JP" altLang="en-US" sz="1100" b="1" dirty="0">
                <a:latin typeface="+mn-ea"/>
              </a:rPr>
              <a:t>情報共有</a:t>
            </a:r>
            <a:r>
              <a:rPr lang="ja-JP" altLang="en-US" sz="1100" dirty="0">
                <a:latin typeface="+mn-ea"/>
              </a:rPr>
              <a:t>：隣接市町村の出没状況も横断的に共有、分析可</a:t>
            </a:r>
            <a:endParaRPr lang="en-US" altLang="ja-JP" sz="1100" dirty="0">
              <a:latin typeface="+mn-ea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="" xmlns:a16="http://schemas.microsoft.com/office/drawing/2014/main" id="{12CDE14E-2C76-429A-96A3-D8234EA0B5AC}"/>
              </a:ext>
            </a:extLst>
          </p:cNvPr>
          <p:cNvGrpSpPr/>
          <p:nvPr/>
        </p:nvGrpSpPr>
        <p:grpSpPr>
          <a:xfrm>
            <a:off x="3669734" y="5410355"/>
            <a:ext cx="786828" cy="690757"/>
            <a:chOff x="4612696" y="4873849"/>
            <a:chExt cx="786828" cy="690757"/>
          </a:xfrm>
        </p:grpSpPr>
        <p:grpSp>
          <p:nvGrpSpPr>
            <p:cNvPr id="12" name="グループ化 11">
              <a:extLst>
                <a:ext uri="{FF2B5EF4-FFF2-40B4-BE49-F238E27FC236}">
                  <a16:creationId xmlns="" xmlns:a16="http://schemas.microsoft.com/office/drawing/2014/main" id="{B0FC9FBB-A494-4E71-B8CB-0FE59592C42A}"/>
                </a:ext>
              </a:extLst>
            </p:cNvPr>
            <p:cNvGrpSpPr/>
            <p:nvPr/>
          </p:nvGrpSpPr>
          <p:grpSpPr>
            <a:xfrm>
              <a:off x="4612696" y="4873849"/>
              <a:ext cx="786828" cy="674182"/>
              <a:chOff x="4645229" y="5255554"/>
              <a:chExt cx="786828" cy="674182"/>
            </a:xfrm>
          </p:grpSpPr>
          <p:sp>
            <p:nvSpPr>
              <p:cNvPr id="36" name="四角形: 角を丸くする 35">
                <a:extLst>
                  <a:ext uri="{FF2B5EF4-FFF2-40B4-BE49-F238E27FC236}">
                    <a16:creationId xmlns="" xmlns:a16="http://schemas.microsoft.com/office/drawing/2014/main" id="{65023546-FF77-484F-AECB-522D55F46A9D}"/>
                  </a:ext>
                </a:extLst>
              </p:cNvPr>
              <p:cNvSpPr/>
              <p:nvPr/>
            </p:nvSpPr>
            <p:spPr>
              <a:xfrm rot="1298447">
                <a:off x="4678299" y="5255554"/>
                <a:ext cx="720688" cy="6741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 rot="1383048">
                <a:off x="4645229" y="5273577"/>
                <a:ext cx="7868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>
                    <a:solidFill>
                      <a:srgbClr val="FF0000"/>
                    </a:solidFill>
                    <a:latin typeface="HGPSoeiKakugothicUB" charset="-128"/>
                    <a:ea typeface="HGPSoeiKakugothicUB" charset="-128"/>
                    <a:cs typeface="HGPSoeiKakugothicUB" charset="-128"/>
                  </a:rPr>
                  <a:t>６６％</a:t>
                </a:r>
                <a:r>
                  <a:rPr kumimoji="1" lang="en-US" altLang="ja-JP" b="1" dirty="0">
                    <a:solidFill>
                      <a:srgbClr val="FF0000"/>
                    </a:solidFill>
                    <a:latin typeface="HGPSoeiKakugothicUB" charset="-128"/>
                    <a:ea typeface="HGPSoeiKakugothicUB" charset="-128"/>
                    <a:cs typeface="HGPSoeiKakugothicUB" charset="-128"/>
                  </a:rPr>
                  <a:t/>
                </a:r>
                <a:br>
                  <a:rPr kumimoji="1" lang="en-US" altLang="ja-JP" b="1" dirty="0">
                    <a:solidFill>
                      <a:srgbClr val="FF0000"/>
                    </a:solidFill>
                    <a:latin typeface="HGPSoeiKakugothicUB" charset="-128"/>
                    <a:ea typeface="HGPSoeiKakugothicUB" charset="-128"/>
                    <a:cs typeface="HGPSoeiKakugothicUB" charset="-128"/>
                  </a:rPr>
                </a:br>
                <a:r>
                  <a:rPr kumimoji="1" lang="ja-JP" altLang="en-US" b="1" dirty="0">
                    <a:solidFill>
                      <a:srgbClr val="FF0000"/>
                    </a:solidFill>
                    <a:latin typeface="HGPSoeiKakugothicUB" charset="-128"/>
                    <a:ea typeface="HGPSoeiKakugothicUB" charset="-128"/>
                    <a:cs typeface="HGPSoeiKakugothicUB" charset="-128"/>
                  </a:rPr>
                  <a:t>減</a:t>
                </a:r>
                <a:r>
                  <a:rPr kumimoji="1" lang="en-US" altLang="ja-JP" b="1" dirty="0">
                    <a:solidFill>
                      <a:srgbClr val="FF0000"/>
                    </a:solidFill>
                    <a:latin typeface="HGPSoeiKakugothicUB" charset="-128"/>
                    <a:ea typeface="HGPSoeiKakugothicUB" charset="-128"/>
                    <a:cs typeface="HGPSoeiKakugothicUB" charset="-128"/>
                  </a:rPr>
                  <a:t>!!</a:t>
                </a:r>
                <a:endParaRPr kumimoji="1" lang="ja-JP" altLang="en-US" b="1" dirty="0">
                  <a:solidFill>
                    <a:srgbClr val="FF0000"/>
                  </a:solidFill>
                  <a:latin typeface="HGPSoeiKakugothicUB" charset="-128"/>
                  <a:ea typeface="HGPSoeiKakugothicUB" charset="-128"/>
                  <a:cs typeface="HGPSoeiKakugothicUB" charset="-128"/>
                </a:endParaRPr>
              </a:p>
            </p:txBody>
          </p:sp>
        </p:grpSp>
        <p:sp>
          <p:nvSpPr>
            <p:cNvPr id="38" name="矢印: 下 37">
              <a:extLst>
                <a:ext uri="{FF2B5EF4-FFF2-40B4-BE49-F238E27FC236}">
                  <a16:creationId xmlns="" xmlns:a16="http://schemas.microsoft.com/office/drawing/2014/main" id="{A01D729C-033F-4595-A5F8-7BEF5F209C0D}"/>
                </a:ext>
              </a:extLst>
            </p:cNvPr>
            <p:cNvSpPr/>
            <p:nvPr/>
          </p:nvSpPr>
          <p:spPr>
            <a:xfrm rot="1298447">
              <a:off x="5021522" y="5303396"/>
              <a:ext cx="239066" cy="261210"/>
            </a:xfrm>
            <a:prstGeom prst="downArrow">
              <a:avLst>
                <a:gd name="adj1" fmla="val 54061"/>
                <a:gd name="adj2" fmla="val 6015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4" name="AutoShape 56">
            <a:extLst>
              <a:ext uri="{FF2B5EF4-FFF2-40B4-BE49-F238E27FC236}">
                <a16:creationId xmlns="" xmlns:a16="http://schemas.microsoft.com/office/drawing/2014/main" id="{137691CD-D539-4021-9BDA-C5DEA369A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75" y="5306950"/>
            <a:ext cx="289447" cy="1026478"/>
          </a:xfrm>
          <a:prstGeom prst="rightArrow">
            <a:avLst>
              <a:gd name="adj1" fmla="val 49778"/>
              <a:gd name="adj2" fmla="val 6294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>
              <a:solidFill>
                <a:srgbClr val="000000"/>
              </a:solidFill>
            </a:endParaRPr>
          </a:p>
        </p:txBody>
      </p:sp>
      <p:sp>
        <p:nvSpPr>
          <p:cNvPr id="35" name="正方形/長方形 31">
            <a:extLst>
              <a:ext uri="{FF2B5EF4-FFF2-40B4-BE49-F238E27FC236}">
                <a16:creationId xmlns="" xmlns:a16="http://schemas.microsoft.com/office/drawing/2014/main" id="{ABC1A03E-3759-41D3-BA24-211F5F2D0854}"/>
              </a:ext>
            </a:extLst>
          </p:cNvPr>
          <p:cNvSpPr/>
          <p:nvPr/>
        </p:nvSpPr>
        <p:spPr>
          <a:xfrm>
            <a:off x="5220045" y="1316273"/>
            <a:ext cx="1483497" cy="3000821"/>
          </a:xfrm>
          <a:custGeom>
            <a:avLst/>
            <a:gdLst>
              <a:gd name="connsiteX0" fmla="*/ 0 w 1521899"/>
              <a:gd name="connsiteY0" fmla="*/ 0 h 3000821"/>
              <a:gd name="connsiteX1" fmla="*/ 1521899 w 1521899"/>
              <a:gd name="connsiteY1" fmla="*/ 0 h 3000821"/>
              <a:gd name="connsiteX2" fmla="*/ 1521899 w 1521899"/>
              <a:gd name="connsiteY2" fmla="*/ 3000821 h 3000821"/>
              <a:gd name="connsiteX3" fmla="*/ 0 w 1521899"/>
              <a:gd name="connsiteY3" fmla="*/ 3000821 h 3000821"/>
              <a:gd name="connsiteX4" fmla="*/ 0 w 1521899"/>
              <a:gd name="connsiteY4" fmla="*/ 0 h 3000821"/>
              <a:gd name="connsiteX0" fmla="*/ 729 w 1522628"/>
              <a:gd name="connsiteY0" fmla="*/ 0 h 3000821"/>
              <a:gd name="connsiteX1" fmla="*/ 1522628 w 1522628"/>
              <a:gd name="connsiteY1" fmla="*/ 0 h 3000821"/>
              <a:gd name="connsiteX2" fmla="*/ 1522628 w 1522628"/>
              <a:gd name="connsiteY2" fmla="*/ 3000821 h 3000821"/>
              <a:gd name="connsiteX3" fmla="*/ 729 w 1522628"/>
              <a:gd name="connsiteY3" fmla="*/ 3000821 h 3000821"/>
              <a:gd name="connsiteX4" fmla="*/ 0 w 1522628"/>
              <a:gd name="connsiteY4" fmla="*/ 2531433 h 3000821"/>
              <a:gd name="connsiteX5" fmla="*/ 729 w 1522628"/>
              <a:gd name="connsiteY5" fmla="*/ 0 h 3000821"/>
              <a:gd name="connsiteX0" fmla="*/ 729 w 1522628"/>
              <a:gd name="connsiteY0" fmla="*/ 0 h 3000821"/>
              <a:gd name="connsiteX1" fmla="*/ 1522628 w 1522628"/>
              <a:gd name="connsiteY1" fmla="*/ 0 h 3000821"/>
              <a:gd name="connsiteX2" fmla="*/ 1522628 w 1522628"/>
              <a:gd name="connsiteY2" fmla="*/ 3000821 h 3000821"/>
              <a:gd name="connsiteX3" fmla="*/ 729 w 1522628"/>
              <a:gd name="connsiteY3" fmla="*/ 3000821 h 3000821"/>
              <a:gd name="connsiteX4" fmla="*/ 0 w 1522628"/>
              <a:gd name="connsiteY4" fmla="*/ 2531433 h 3000821"/>
              <a:gd name="connsiteX5" fmla="*/ 24938 w 1522628"/>
              <a:gd name="connsiteY5" fmla="*/ 2531433 h 3000821"/>
              <a:gd name="connsiteX6" fmla="*/ 729 w 1522628"/>
              <a:gd name="connsiteY6" fmla="*/ 0 h 3000821"/>
              <a:gd name="connsiteX0" fmla="*/ 729 w 1522628"/>
              <a:gd name="connsiteY0" fmla="*/ 0 h 3000821"/>
              <a:gd name="connsiteX1" fmla="*/ 1522628 w 1522628"/>
              <a:gd name="connsiteY1" fmla="*/ 0 h 3000821"/>
              <a:gd name="connsiteX2" fmla="*/ 1522628 w 1522628"/>
              <a:gd name="connsiteY2" fmla="*/ 3000821 h 3000821"/>
              <a:gd name="connsiteX3" fmla="*/ 729 w 1522628"/>
              <a:gd name="connsiteY3" fmla="*/ 3000821 h 3000821"/>
              <a:gd name="connsiteX4" fmla="*/ 0 w 1522628"/>
              <a:gd name="connsiteY4" fmla="*/ 2531433 h 3000821"/>
              <a:gd name="connsiteX5" fmla="*/ 16625 w 1522628"/>
              <a:gd name="connsiteY5" fmla="*/ 2124109 h 3000821"/>
              <a:gd name="connsiteX6" fmla="*/ 729 w 1522628"/>
              <a:gd name="connsiteY6" fmla="*/ 0 h 3000821"/>
              <a:gd name="connsiteX0" fmla="*/ 729 w 1522628"/>
              <a:gd name="connsiteY0" fmla="*/ 0 h 3000821"/>
              <a:gd name="connsiteX1" fmla="*/ 1522628 w 1522628"/>
              <a:gd name="connsiteY1" fmla="*/ 0 h 3000821"/>
              <a:gd name="connsiteX2" fmla="*/ 1522628 w 1522628"/>
              <a:gd name="connsiteY2" fmla="*/ 3000821 h 3000821"/>
              <a:gd name="connsiteX3" fmla="*/ 729 w 1522628"/>
              <a:gd name="connsiteY3" fmla="*/ 3000821 h 3000821"/>
              <a:gd name="connsiteX4" fmla="*/ 0 w 1522628"/>
              <a:gd name="connsiteY4" fmla="*/ 2531433 h 3000821"/>
              <a:gd name="connsiteX5" fmla="*/ 16625 w 1522628"/>
              <a:gd name="connsiteY5" fmla="*/ 2365179 h 3000821"/>
              <a:gd name="connsiteX6" fmla="*/ 16625 w 1522628"/>
              <a:gd name="connsiteY6" fmla="*/ 2124109 h 3000821"/>
              <a:gd name="connsiteX7" fmla="*/ 729 w 1522628"/>
              <a:gd name="connsiteY7" fmla="*/ 0 h 3000821"/>
              <a:gd name="connsiteX0" fmla="*/ 729 w 1522628"/>
              <a:gd name="connsiteY0" fmla="*/ 0 h 3000821"/>
              <a:gd name="connsiteX1" fmla="*/ 1522628 w 1522628"/>
              <a:gd name="connsiteY1" fmla="*/ 0 h 3000821"/>
              <a:gd name="connsiteX2" fmla="*/ 1522628 w 1522628"/>
              <a:gd name="connsiteY2" fmla="*/ 3000821 h 3000821"/>
              <a:gd name="connsiteX3" fmla="*/ 729 w 1522628"/>
              <a:gd name="connsiteY3" fmla="*/ 3000821 h 3000821"/>
              <a:gd name="connsiteX4" fmla="*/ 0 w 1522628"/>
              <a:gd name="connsiteY4" fmla="*/ 2531433 h 3000821"/>
              <a:gd name="connsiteX5" fmla="*/ 16625 w 1522628"/>
              <a:gd name="connsiteY5" fmla="*/ 2365179 h 3000821"/>
              <a:gd name="connsiteX6" fmla="*/ 16625 w 1522628"/>
              <a:gd name="connsiteY6" fmla="*/ 2124109 h 3000821"/>
              <a:gd name="connsiteX7" fmla="*/ 729 w 1522628"/>
              <a:gd name="connsiteY7" fmla="*/ 0 h 3000821"/>
              <a:gd name="connsiteX0" fmla="*/ 283362 w 1805261"/>
              <a:gd name="connsiteY0" fmla="*/ 0 h 3000821"/>
              <a:gd name="connsiteX1" fmla="*/ 1805261 w 1805261"/>
              <a:gd name="connsiteY1" fmla="*/ 0 h 3000821"/>
              <a:gd name="connsiteX2" fmla="*/ 1805261 w 1805261"/>
              <a:gd name="connsiteY2" fmla="*/ 3000821 h 3000821"/>
              <a:gd name="connsiteX3" fmla="*/ 283362 w 1805261"/>
              <a:gd name="connsiteY3" fmla="*/ 3000821 h 3000821"/>
              <a:gd name="connsiteX4" fmla="*/ 282633 w 1805261"/>
              <a:gd name="connsiteY4" fmla="*/ 2531433 h 3000821"/>
              <a:gd name="connsiteX5" fmla="*/ 0 w 1805261"/>
              <a:gd name="connsiteY5" fmla="*/ 2373492 h 3000821"/>
              <a:gd name="connsiteX6" fmla="*/ 299258 w 1805261"/>
              <a:gd name="connsiteY6" fmla="*/ 2124109 h 3000821"/>
              <a:gd name="connsiteX7" fmla="*/ 283362 w 1805261"/>
              <a:gd name="connsiteY7" fmla="*/ 0 h 3000821"/>
              <a:gd name="connsiteX0" fmla="*/ 283362 w 1805261"/>
              <a:gd name="connsiteY0" fmla="*/ 0 h 3000821"/>
              <a:gd name="connsiteX1" fmla="*/ 1805261 w 1805261"/>
              <a:gd name="connsiteY1" fmla="*/ 0 h 3000821"/>
              <a:gd name="connsiteX2" fmla="*/ 1805261 w 1805261"/>
              <a:gd name="connsiteY2" fmla="*/ 3000821 h 3000821"/>
              <a:gd name="connsiteX3" fmla="*/ 283362 w 1805261"/>
              <a:gd name="connsiteY3" fmla="*/ 3000821 h 3000821"/>
              <a:gd name="connsiteX4" fmla="*/ 299259 w 1805261"/>
              <a:gd name="connsiteY4" fmla="*/ 2373491 h 3000821"/>
              <a:gd name="connsiteX5" fmla="*/ 0 w 1805261"/>
              <a:gd name="connsiteY5" fmla="*/ 2373492 h 3000821"/>
              <a:gd name="connsiteX6" fmla="*/ 299258 w 1805261"/>
              <a:gd name="connsiteY6" fmla="*/ 2124109 h 3000821"/>
              <a:gd name="connsiteX7" fmla="*/ 283362 w 1805261"/>
              <a:gd name="connsiteY7" fmla="*/ 0 h 3000821"/>
              <a:gd name="connsiteX0" fmla="*/ 283362 w 1805261"/>
              <a:gd name="connsiteY0" fmla="*/ 0 h 3000821"/>
              <a:gd name="connsiteX1" fmla="*/ 1805261 w 1805261"/>
              <a:gd name="connsiteY1" fmla="*/ 0 h 3000821"/>
              <a:gd name="connsiteX2" fmla="*/ 1805261 w 1805261"/>
              <a:gd name="connsiteY2" fmla="*/ 3000821 h 3000821"/>
              <a:gd name="connsiteX3" fmla="*/ 283362 w 1805261"/>
              <a:gd name="connsiteY3" fmla="*/ 3000821 h 3000821"/>
              <a:gd name="connsiteX4" fmla="*/ 299259 w 1805261"/>
              <a:gd name="connsiteY4" fmla="*/ 2373491 h 3000821"/>
              <a:gd name="connsiteX5" fmla="*/ 0 w 1805261"/>
              <a:gd name="connsiteY5" fmla="*/ 2373492 h 3000821"/>
              <a:gd name="connsiteX6" fmla="*/ 324196 w 1805261"/>
              <a:gd name="connsiteY6" fmla="*/ 2215549 h 3000821"/>
              <a:gd name="connsiteX7" fmla="*/ 283362 w 1805261"/>
              <a:gd name="connsiteY7" fmla="*/ 0 h 3000821"/>
              <a:gd name="connsiteX0" fmla="*/ 283362 w 1805261"/>
              <a:gd name="connsiteY0" fmla="*/ 0 h 3000821"/>
              <a:gd name="connsiteX1" fmla="*/ 1805261 w 1805261"/>
              <a:gd name="connsiteY1" fmla="*/ 0 h 3000821"/>
              <a:gd name="connsiteX2" fmla="*/ 1805261 w 1805261"/>
              <a:gd name="connsiteY2" fmla="*/ 3000821 h 3000821"/>
              <a:gd name="connsiteX3" fmla="*/ 283362 w 1805261"/>
              <a:gd name="connsiteY3" fmla="*/ 3000821 h 3000821"/>
              <a:gd name="connsiteX4" fmla="*/ 299259 w 1805261"/>
              <a:gd name="connsiteY4" fmla="*/ 2373491 h 3000821"/>
              <a:gd name="connsiteX5" fmla="*/ 0 w 1805261"/>
              <a:gd name="connsiteY5" fmla="*/ 2373492 h 3000821"/>
              <a:gd name="connsiteX6" fmla="*/ 290945 w 1805261"/>
              <a:gd name="connsiteY6" fmla="*/ 2223862 h 3000821"/>
              <a:gd name="connsiteX7" fmla="*/ 283362 w 1805261"/>
              <a:gd name="connsiteY7" fmla="*/ 0 h 3000821"/>
              <a:gd name="connsiteX0" fmla="*/ 283362 w 1805261"/>
              <a:gd name="connsiteY0" fmla="*/ 0 h 3000821"/>
              <a:gd name="connsiteX1" fmla="*/ 1805261 w 1805261"/>
              <a:gd name="connsiteY1" fmla="*/ 0 h 3000821"/>
              <a:gd name="connsiteX2" fmla="*/ 1805261 w 1805261"/>
              <a:gd name="connsiteY2" fmla="*/ 3000821 h 3000821"/>
              <a:gd name="connsiteX3" fmla="*/ 283362 w 1805261"/>
              <a:gd name="connsiteY3" fmla="*/ 3000821 h 3000821"/>
              <a:gd name="connsiteX4" fmla="*/ 282634 w 1805261"/>
              <a:gd name="connsiteY4" fmla="*/ 2373491 h 3000821"/>
              <a:gd name="connsiteX5" fmla="*/ 0 w 1805261"/>
              <a:gd name="connsiteY5" fmla="*/ 2373492 h 3000821"/>
              <a:gd name="connsiteX6" fmla="*/ 290945 w 1805261"/>
              <a:gd name="connsiteY6" fmla="*/ 2223862 h 3000821"/>
              <a:gd name="connsiteX7" fmla="*/ 283362 w 1805261"/>
              <a:gd name="connsiteY7" fmla="*/ 0 h 300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5261" h="3000821">
                <a:moveTo>
                  <a:pt x="283362" y="0"/>
                </a:moveTo>
                <a:lnTo>
                  <a:pt x="1805261" y="0"/>
                </a:lnTo>
                <a:lnTo>
                  <a:pt x="1805261" y="3000821"/>
                </a:lnTo>
                <a:lnTo>
                  <a:pt x="283362" y="3000821"/>
                </a:lnTo>
                <a:cubicBezTo>
                  <a:pt x="283119" y="2791711"/>
                  <a:pt x="282877" y="2582601"/>
                  <a:pt x="282634" y="2373491"/>
                </a:cubicBezTo>
                <a:lnTo>
                  <a:pt x="0" y="2373492"/>
                </a:lnTo>
                <a:lnTo>
                  <a:pt x="290945" y="2223862"/>
                </a:lnTo>
                <a:cubicBezTo>
                  <a:pt x="288417" y="1482575"/>
                  <a:pt x="285890" y="741287"/>
                  <a:pt x="28336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ja-JP" sz="1050" b="1" dirty="0">
              <a:solidFill>
                <a:schemeClr val="tx1"/>
              </a:solidFill>
            </a:endParaRPr>
          </a:p>
          <a:p>
            <a:r>
              <a:rPr lang="ja-JP" altLang="en-US" sz="1050" b="1" dirty="0">
                <a:solidFill>
                  <a:schemeClr val="tx1"/>
                </a:solidFill>
              </a:rPr>
              <a:t>市町村間で共通の業務を、同一プラットフォーム上で実施し、データの互換性を確保</a:t>
            </a:r>
            <a:endParaRPr lang="en-US" altLang="ja-JP" sz="1050" b="1" dirty="0">
              <a:solidFill>
                <a:schemeClr val="tx1"/>
              </a:solidFill>
            </a:endParaRPr>
          </a:p>
          <a:p>
            <a:endParaRPr lang="en-US" altLang="ja-JP" sz="1050" b="1" dirty="0">
              <a:solidFill>
                <a:schemeClr val="tx1"/>
              </a:solidFill>
            </a:endParaRPr>
          </a:p>
          <a:p>
            <a:r>
              <a:rPr lang="en-US" altLang="ja-JP" sz="1050" b="1" dirty="0">
                <a:solidFill>
                  <a:schemeClr val="tx1"/>
                </a:solidFill>
              </a:rPr>
              <a:t/>
            </a:r>
            <a:br>
              <a:rPr lang="en-US" altLang="ja-JP" sz="1050" b="1" dirty="0">
                <a:solidFill>
                  <a:schemeClr val="tx1"/>
                </a:solidFill>
              </a:rPr>
            </a:br>
            <a:r>
              <a:rPr lang="ja-JP" altLang="en-US" sz="1050" b="1" dirty="0">
                <a:solidFill>
                  <a:schemeClr val="tx1"/>
                </a:solidFill>
              </a:rPr>
              <a:t>①市町村をまたぐ広域　</a:t>
            </a:r>
            <a:endParaRPr lang="en-US" altLang="ja-JP" sz="1050" b="1" dirty="0">
              <a:solidFill>
                <a:schemeClr val="tx1"/>
              </a:solidFill>
            </a:endParaRPr>
          </a:p>
          <a:p>
            <a:r>
              <a:rPr lang="ja-JP" altLang="en-US" sz="1050" b="1" dirty="0">
                <a:solidFill>
                  <a:schemeClr val="tx1"/>
                </a:solidFill>
              </a:rPr>
              <a:t>　的な分析 </a:t>
            </a:r>
            <a:endParaRPr lang="en-US" altLang="ja-JP" sz="1050" b="1" dirty="0">
              <a:solidFill>
                <a:schemeClr val="tx1"/>
              </a:solidFill>
            </a:endParaRPr>
          </a:p>
          <a:p>
            <a:r>
              <a:rPr lang="ja-JP" altLang="en-US" sz="1050" b="1" dirty="0">
                <a:solidFill>
                  <a:schemeClr val="tx1"/>
                </a:solidFill>
              </a:rPr>
              <a:t>②利用しやすいデータ</a:t>
            </a:r>
            <a:endParaRPr lang="en-US" altLang="ja-JP" sz="1050" b="1" dirty="0">
              <a:solidFill>
                <a:schemeClr val="tx1"/>
              </a:solidFill>
            </a:endParaRPr>
          </a:p>
          <a:p>
            <a:r>
              <a:rPr lang="ja-JP" altLang="en-US" sz="1050" b="1" dirty="0">
                <a:solidFill>
                  <a:schemeClr val="tx1"/>
                </a:solidFill>
              </a:rPr>
              <a:t>　の公開を実現</a:t>
            </a:r>
            <a:endParaRPr lang="en-US" altLang="ja-JP" sz="1050" dirty="0">
              <a:solidFill>
                <a:schemeClr val="tx1"/>
              </a:solidFill>
            </a:endParaRPr>
          </a:p>
          <a:p>
            <a:endParaRPr lang="en-US" altLang="ja-JP" sz="1050" b="1" dirty="0">
              <a:solidFill>
                <a:srgbClr val="FF0000"/>
              </a:solidFill>
            </a:endParaRPr>
          </a:p>
          <a:p>
            <a:r>
              <a:rPr lang="ja-JP" altLang="en-US" sz="1050" b="1" dirty="0">
                <a:solidFill>
                  <a:schemeClr val="tx1"/>
                </a:solidFill>
              </a:rPr>
              <a:t>単一市町村だけではなく地域で利用することでデータの価値が増加</a:t>
            </a:r>
            <a:endParaRPr lang="en-US" altLang="ja-JP" sz="1050" b="1" dirty="0">
              <a:solidFill>
                <a:schemeClr val="tx1"/>
              </a:solidFill>
            </a:endParaRPr>
          </a:p>
          <a:p>
            <a:r>
              <a:rPr lang="ja-JP" altLang="en-US" sz="1050" b="1" dirty="0">
                <a:solidFill>
                  <a:schemeClr val="tx1"/>
                </a:solidFill>
              </a:rPr>
              <a:t>（</a:t>
            </a:r>
            <a:r>
              <a:rPr lang="en-US" altLang="ja-JP" sz="1050" b="1" dirty="0">
                <a:solidFill>
                  <a:schemeClr val="tx1"/>
                </a:solidFill>
              </a:rPr>
              <a:t>2017</a:t>
            </a:r>
            <a:r>
              <a:rPr lang="ja-JP" altLang="en-US" sz="1050" b="1" dirty="0">
                <a:solidFill>
                  <a:schemeClr val="tx1"/>
                </a:solidFill>
              </a:rPr>
              <a:t>年は道南</a:t>
            </a:r>
            <a:r>
              <a:rPr lang="en-US" altLang="ja-JP" sz="1050" b="1" dirty="0">
                <a:solidFill>
                  <a:schemeClr val="tx1"/>
                </a:solidFill>
              </a:rPr>
              <a:t>20</a:t>
            </a:r>
            <a:r>
              <a:rPr lang="ja-JP" altLang="en-US" sz="1050" b="1" dirty="0">
                <a:solidFill>
                  <a:schemeClr val="tx1"/>
                </a:solidFill>
              </a:rPr>
              <a:t>市町村で運用）</a:t>
            </a:r>
            <a:endParaRPr lang="en-US" altLang="ja-JP" sz="1050" b="1" dirty="0">
              <a:solidFill>
                <a:schemeClr val="tx1"/>
              </a:solidFill>
            </a:endParaRPr>
          </a:p>
          <a:p>
            <a:endParaRPr lang="ja-JP" altLang="en-US" sz="1050" b="1" dirty="0">
              <a:solidFill>
                <a:schemeClr val="tx1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68" y="5017353"/>
            <a:ext cx="920106" cy="1636562"/>
          </a:xfrm>
          <a:prstGeom prst="rect">
            <a:avLst/>
          </a:prstGeom>
          <a:ln>
            <a:noFill/>
          </a:ln>
        </p:spPr>
      </p:pic>
      <p:sp>
        <p:nvSpPr>
          <p:cNvPr id="37" name="四角形: 角を丸くする 36">
            <a:extLst>
              <a:ext uri="{FF2B5EF4-FFF2-40B4-BE49-F238E27FC236}">
                <a16:creationId xmlns="" xmlns:a16="http://schemas.microsoft.com/office/drawing/2014/main" id="{77671779-37C0-4B4F-A8B0-14529CECA9EB}"/>
              </a:ext>
            </a:extLst>
          </p:cNvPr>
          <p:cNvSpPr/>
          <p:nvPr/>
        </p:nvSpPr>
        <p:spPr>
          <a:xfrm>
            <a:off x="255117" y="2663384"/>
            <a:ext cx="2257091" cy="32224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情報収集手段をクラウド化</a:t>
            </a:r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!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251" y="3035909"/>
            <a:ext cx="2525123" cy="1232924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4746582" y="4984487"/>
            <a:ext cx="3725581" cy="307777"/>
          </a:xfrm>
          <a:prstGeom prst="rect">
            <a:avLst/>
          </a:prstGeom>
          <a:solidFill>
            <a:srgbClr val="FFC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400" b="1" dirty="0"/>
              <a:t>拡張・展開の可能性</a:t>
            </a:r>
            <a:endParaRPr kumimoji="1" lang="ja-JP" altLang="en-US" sz="1400" b="1" dirty="0"/>
          </a:p>
        </p:txBody>
      </p:sp>
      <p:sp>
        <p:nvSpPr>
          <p:cNvPr id="41" name="正方形/長方形 40"/>
          <p:cNvSpPr/>
          <p:nvPr/>
        </p:nvSpPr>
        <p:spPr>
          <a:xfrm>
            <a:off x="4759620" y="6064508"/>
            <a:ext cx="37125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</a:rPr>
              <a:t>ひぐまっぷシステムは、カスタマイズする事で、ヒグマ以外の鳥獣対策や不審者情報など、他分野への展開が可能。同システムを基にしたビジネスも視野に入れている。（要相談）</a:t>
            </a:r>
          </a:p>
        </p:txBody>
      </p:sp>
      <p:sp>
        <p:nvSpPr>
          <p:cNvPr id="42" name="四角形: 角を丸くする 36">
            <a:extLst>
              <a:ext uri="{FF2B5EF4-FFF2-40B4-BE49-F238E27FC236}">
                <a16:creationId xmlns="" xmlns:a16="http://schemas.microsoft.com/office/drawing/2014/main" id="{77671779-37C0-4B4F-A8B0-14529CECA9EB}"/>
              </a:ext>
            </a:extLst>
          </p:cNvPr>
          <p:cNvSpPr/>
          <p:nvPr/>
        </p:nvSpPr>
        <p:spPr>
          <a:xfrm>
            <a:off x="6877754" y="2595682"/>
            <a:ext cx="2771706" cy="3487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HGPSoeiKakugothicUB" charset="-128"/>
                <a:ea typeface="HGPSoeiKakugothicUB" charset="-128"/>
                <a:cs typeface="HGPSoeiKakugothicUB" charset="-128"/>
              </a:rPr>
              <a:t>↓煩雑な事務がクラウド化によりシンプルに</a:t>
            </a:r>
            <a:r>
              <a:rPr lang="en-US" altLang="ja-JP" sz="1000" b="1" dirty="0">
                <a:solidFill>
                  <a:schemeClr val="bg1"/>
                </a:solidFill>
                <a:latin typeface="HGPSoeiKakugothicUB" charset="-128"/>
                <a:ea typeface="HGPSoeiKakugothicUB" charset="-128"/>
                <a:cs typeface="HGPSoeiKakugothicUB" charset="-128"/>
              </a:rPr>
              <a:t>!</a:t>
            </a:r>
            <a:r>
              <a:rPr lang="ja-JP" altLang="en-US" sz="1000" b="1" dirty="0">
                <a:solidFill>
                  <a:schemeClr val="bg1"/>
                </a:solidFill>
                <a:latin typeface="HGPSoeiKakugothicUB" charset="-128"/>
                <a:ea typeface="HGPSoeiKakugothicUB" charset="-128"/>
                <a:cs typeface="HGPSoeiKakugothicUB" charset="-128"/>
              </a:rPr>
              <a:t> ↓</a:t>
            </a:r>
            <a:endParaRPr lang="en-US" altLang="ja-JP" sz="1000" b="1" dirty="0">
              <a:solidFill>
                <a:schemeClr val="bg1"/>
              </a:solidFill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014456" y="92282"/>
            <a:ext cx="723275" cy="30777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優秀賞</a:t>
            </a:r>
            <a:endParaRPr kumimoji="1" lang="ja-JP" altLang="en-US" sz="1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0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272548" y="4873346"/>
            <a:ext cx="9396000" cy="1728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36000" tIns="52153" rIns="36000" bIns="52153" anchor="ctr"/>
          <a:lstStyle/>
          <a:p>
            <a:pPr lvl="1" defTabSz="1042988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780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defTabSz="1042988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780" dirty="0" smtClean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defTabSz="1042988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780" dirty="0" smtClean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正方形/長方形 60"/>
          <p:cNvSpPr>
            <a:spLocks noChangeArrowheads="1"/>
          </p:cNvSpPr>
          <p:nvPr/>
        </p:nvSpPr>
        <p:spPr bwMode="auto">
          <a:xfrm>
            <a:off x="201536" y="1206162"/>
            <a:ext cx="9576000" cy="306000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1764" dirty="0" smtClean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角丸四角形 4"/>
          <p:cNvSpPr>
            <a:spLocks noChangeArrowheads="1"/>
          </p:cNvSpPr>
          <p:nvPr/>
        </p:nvSpPr>
        <p:spPr bwMode="auto">
          <a:xfrm>
            <a:off x="69156" y="908821"/>
            <a:ext cx="9792000" cy="5904000"/>
          </a:xfrm>
          <a:prstGeom prst="roundRect">
            <a:avLst>
              <a:gd name="adj" fmla="val 2454"/>
            </a:avLst>
          </a:prstGeom>
          <a:noFill/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543" dirty="0">
              <a:solidFill>
                <a:srgbClr val="FFFFFF"/>
              </a:solidFill>
            </a:endParaRPr>
          </a:p>
        </p:txBody>
      </p:sp>
      <p:sp>
        <p:nvSpPr>
          <p:cNvPr id="6" name="角丸四角形 296"/>
          <p:cNvSpPr>
            <a:spLocks noChangeArrowheads="1"/>
          </p:cNvSpPr>
          <p:nvPr/>
        </p:nvSpPr>
        <p:spPr bwMode="auto">
          <a:xfrm flipV="1">
            <a:off x="747625" y="4163938"/>
            <a:ext cx="8406705" cy="525828"/>
          </a:xfrm>
          <a:prstGeom prst="roundRect">
            <a:avLst>
              <a:gd name="adj" fmla="val 2699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1006475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4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従来の</a:t>
            </a:r>
            <a:r>
              <a:rPr lang="en-US" altLang="ja-JP" sz="24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1/6</a:t>
            </a:r>
            <a:r>
              <a:rPr lang="ja-JP" altLang="en-US" sz="24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の費用で県境を超えた広域連携を実現し、超急性期医療に活用</a:t>
            </a:r>
            <a:endParaRPr lang="ja-JP" altLang="en-US" sz="2400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297774" y="5486209"/>
            <a:ext cx="449851" cy="597061"/>
          </a:xfrm>
          <a:prstGeom prst="rightArrow">
            <a:avLst>
              <a:gd name="adj1" fmla="val 49778"/>
              <a:gd name="adj2" fmla="val 43677"/>
            </a:avLst>
          </a:prstGeom>
          <a:solidFill>
            <a:srgbClr val="FF0000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 dirty="0" smtClean="0">
              <a:solidFill>
                <a:srgbClr val="000000"/>
              </a:solidFill>
            </a:endParaRPr>
          </a:p>
        </p:txBody>
      </p:sp>
      <p:sp>
        <p:nvSpPr>
          <p:cNvPr id="8" name="AutoShape 40"/>
          <p:cNvSpPr>
            <a:spLocks noChangeArrowheads="1"/>
          </p:cNvSpPr>
          <p:nvPr/>
        </p:nvSpPr>
        <p:spPr bwMode="auto">
          <a:xfrm>
            <a:off x="247428" y="1206163"/>
            <a:ext cx="4860000" cy="3060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/>
          <a:lstStyle>
            <a:lvl1pPr defTabSz="1006475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r>
              <a:rPr lang="ja-JP" altLang="en-US" sz="1800" dirty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1800" dirty="0" smtClean="0">
              <a:solidFill>
                <a:srgbClr val="00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角丸四角形 296"/>
          <p:cNvSpPr>
            <a:spLocks noChangeArrowheads="1"/>
          </p:cNvSpPr>
          <p:nvPr/>
        </p:nvSpPr>
        <p:spPr bwMode="auto">
          <a:xfrm rot="10800000" flipV="1">
            <a:off x="632520" y="615082"/>
            <a:ext cx="8712967" cy="569100"/>
          </a:xfrm>
          <a:prstGeom prst="roundRect">
            <a:avLst>
              <a:gd name="adj" fmla="val 9639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8" tIns="45709" rIns="91418" bIns="45709" anchor="ctr"/>
          <a:lstStyle/>
          <a:p>
            <a:pPr algn="ctr" defTabSz="91270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ＭＳ Ｐゴシック"/>
              </a:rPr>
              <a:t>ICT</a:t>
            </a:r>
            <a:r>
              <a:rPr lang="ja-JP" altLang="en-US" b="1" dirty="0" smtClean="0">
                <a:solidFill>
                  <a:srgbClr val="000000"/>
                </a:solidFill>
                <a:latin typeface="ＭＳ Ｐゴシック"/>
              </a:rPr>
              <a:t>クラウド活用で急性心筋梗塞などの救命率を</a:t>
            </a:r>
            <a:r>
              <a:rPr lang="en-US" altLang="ja-JP" b="1" dirty="0" smtClean="0">
                <a:solidFill>
                  <a:srgbClr val="000000"/>
                </a:solidFill>
                <a:latin typeface="ＭＳ Ｐゴシック"/>
              </a:rPr>
              <a:t>UP</a:t>
            </a:r>
            <a:r>
              <a:rPr lang="ja-JP" altLang="en-US" b="1" dirty="0" smtClean="0">
                <a:solidFill>
                  <a:srgbClr val="000000"/>
                </a:solidFill>
                <a:latin typeface="ＭＳ Ｐゴシック"/>
              </a:rPr>
              <a:t>！</a:t>
            </a:r>
            <a:endParaRPr lang="en-US" altLang="ja-JP" b="1" dirty="0" smtClean="0">
              <a:solidFill>
                <a:srgbClr val="000000"/>
              </a:solidFill>
              <a:latin typeface="ＭＳ Ｐゴシック"/>
            </a:endParaRPr>
          </a:p>
          <a:p>
            <a:pPr algn="ctr" defTabSz="91270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ja-JP" altLang="en-US" sz="1200" dirty="0" smtClean="0">
                <a:solidFill>
                  <a:srgbClr val="000000"/>
                </a:solidFill>
                <a:latin typeface="ＭＳ Ｐゴシック"/>
              </a:rPr>
              <a:t>（</a:t>
            </a:r>
            <a:r>
              <a:rPr lang="en-US" altLang="ja-JP" sz="1200" dirty="0" smtClean="0">
                <a:solidFill>
                  <a:srgbClr val="000000"/>
                </a:solidFill>
                <a:latin typeface="ＭＳ Ｐゴシック"/>
              </a:rPr>
              <a:t>ICT</a:t>
            </a:r>
            <a:r>
              <a:rPr lang="ja-JP" altLang="en-US" sz="1200" dirty="0" smtClean="0">
                <a:solidFill>
                  <a:srgbClr val="000000"/>
                </a:solidFill>
                <a:latin typeface="ＭＳ Ｐゴシック"/>
              </a:rPr>
              <a:t>医療普及促進プロジェクト）</a:t>
            </a:r>
            <a:endParaRPr lang="en-US" altLang="ja-JP" sz="1200" dirty="0">
              <a:solidFill>
                <a:srgbClr val="000000"/>
              </a:solidFill>
              <a:latin typeface="ＭＳ Ｐゴシック"/>
            </a:endParaRPr>
          </a:p>
        </p:txBody>
      </p:sp>
      <p:sp>
        <p:nvSpPr>
          <p:cNvPr id="10" name="二等辺三角形 19"/>
          <p:cNvSpPr>
            <a:spLocks noChangeArrowheads="1"/>
          </p:cNvSpPr>
          <p:nvPr/>
        </p:nvSpPr>
        <p:spPr bwMode="auto">
          <a:xfrm rot="10800000">
            <a:off x="4160192" y="4643611"/>
            <a:ext cx="1512888" cy="198438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84129" fontAlgn="auto">
              <a:spcBef>
                <a:spcPts val="438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 pitchFamily="18" charset="2"/>
              <a:buNone/>
              <a:defRPr/>
            </a:pPr>
            <a:endParaRPr lang="ja-JP" altLang="en-US" sz="1000" dirty="0">
              <a:ln>
                <a:solidFill>
                  <a:prstClr val="black"/>
                </a:solidFill>
              </a:ln>
              <a:solidFill>
                <a:srgbClr val="FFFFFF"/>
              </a:solidFill>
              <a:ea typeface="HGP創英角ﾎﾟｯﾌﾟ体" pitchFamily="50" charset="-128"/>
            </a:endParaRPr>
          </a:p>
        </p:txBody>
      </p:sp>
      <p:sp>
        <p:nvSpPr>
          <p:cNvPr id="11" name="テキスト ボックス 7"/>
          <p:cNvSpPr txBox="1">
            <a:spLocks noChangeArrowheads="1"/>
          </p:cNvSpPr>
          <p:nvPr/>
        </p:nvSpPr>
        <p:spPr bwMode="auto">
          <a:xfrm>
            <a:off x="247429" y="6597210"/>
            <a:ext cx="95301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ja-JP" altLang="en-US" sz="800" dirty="0" smtClean="0">
                <a:solidFill>
                  <a:srgbClr val="000000"/>
                </a:solidFill>
                <a:latin typeface="ＭＳ Ｐ明朝" charset="-128"/>
                <a:ea typeface="ＭＳ Ｐ明朝" charset="-128"/>
              </a:rPr>
              <a:t>本取組は、総務省からの支援により、戦略的情報通信研究開発推進制度（平成</a:t>
            </a:r>
            <a:r>
              <a:rPr lang="en-US" altLang="ja-JP" sz="800" dirty="0" smtClean="0">
                <a:solidFill>
                  <a:srgbClr val="000000"/>
                </a:solidFill>
                <a:latin typeface="ＭＳ Ｐ明朝" charset="-128"/>
                <a:ea typeface="ＭＳ Ｐ明朝" charset="-128"/>
              </a:rPr>
              <a:t>29</a:t>
            </a:r>
            <a:r>
              <a:rPr lang="ja-JP" altLang="en-US" sz="800" dirty="0" smtClean="0">
                <a:solidFill>
                  <a:srgbClr val="000000"/>
                </a:solidFill>
                <a:latin typeface="ＭＳ Ｐ明朝" charset="-128"/>
                <a:ea typeface="ＭＳ Ｐ明朝" charset="-128"/>
              </a:rPr>
              <a:t>年度）、消防防災科学技術推進制度（平成</a:t>
            </a:r>
            <a:r>
              <a:rPr lang="en-US" altLang="ja-JP" sz="800" dirty="0" smtClean="0">
                <a:solidFill>
                  <a:srgbClr val="000000"/>
                </a:solidFill>
                <a:latin typeface="ＭＳ Ｐ明朝" charset="-128"/>
                <a:ea typeface="ＭＳ Ｐ明朝" charset="-128"/>
              </a:rPr>
              <a:t>27</a:t>
            </a:r>
            <a:r>
              <a:rPr lang="ja-JP" altLang="en-US" sz="800" dirty="0" smtClean="0">
                <a:solidFill>
                  <a:srgbClr val="000000"/>
                </a:solidFill>
                <a:latin typeface="ＭＳ Ｐ明朝" charset="-128"/>
                <a:ea typeface="ＭＳ Ｐ明朝" charset="-128"/>
              </a:rPr>
              <a:t>、</a:t>
            </a:r>
            <a:r>
              <a:rPr lang="en-US" altLang="ja-JP" sz="800" dirty="0" smtClean="0">
                <a:solidFill>
                  <a:srgbClr val="000000"/>
                </a:solidFill>
                <a:latin typeface="ＭＳ Ｐ明朝" charset="-128"/>
                <a:ea typeface="ＭＳ Ｐ明朝" charset="-128"/>
              </a:rPr>
              <a:t>28</a:t>
            </a:r>
            <a:r>
              <a:rPr lang="ja-JP" altLang="en-US" sz="800" dirty="0">
                <a:solidFill>
                  <a:srgbClr val="000000"/>
                </a:solidFill>
                <a:latin typeface="ＭＳ Ｐ明朝" charset="-128"/>
                <a:ea typeface="ＭＳ Ｐ明朝" charset="-128"/>
              </a:rPr>
              <a:t>年度）を実施</a:t>
            </a:r>
          </a:p>
        </p:txBody>
      </p:sp>
      <p:sp>
        <p:nvSpPr>
          <p:cNvPr id="12" name="AutoShape 56"/>
          <p:cNvSpPr>
            <a:spLocks noChangeArrowheads="1"/>
          </p:cNvSpPr>
          <p:nvPr/>
        </p:nvSpPr>
        <p:spPr bwMode="auto">
          <a:xfrm rot="5400000">
            <a:off x="2395686" y="3157440"/>
            <a:ext cx="252000" cy="828000"/>
          </a:xfrm>
          <a:prstGeom prst="rightArrow">
            <a:avLst>
              <a:gd name="adj1" fmla="val 49778"/>
              <a:gd name="adj2" fmla="val 56905"/>
            </a:avLst>
          </a:prstGeom>
          <a:solidFill>
            <a:srgbClr val="FF0000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 dirty="0" smtClean="0">
              <a:solidFill>
                <a:srgbClr val="000000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897216" y="22768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ポンチ絵</a:t>
            </a:r>
            <a:endParaRPr kumimoji="1" lang="ja-JP" altLang="en-US" dirty="0">
              <a:solidFill>
                <a:srgbClr val="0070C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0569624" y="430415"/>
            <a:ext cx="8034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様式１</a:t>
            </a:r>
            <a:endParaRPr kumimoji="1" lang="ja-JP" altLang="en-US" dirty="0"/>
          </a:p>
        </p:txBody>
      </p:sp>
      <p:sp>
        <p:nvSpPr>
          <p:cNvPr id="15" name="タイトル 3"/>
          <p:cNvSpPr txBox="1">
            <a:spLocks/>
          </p:cNvSpPr>
          <p:nvPr/>
        </p:nvSpPr>
        <p:spPr>
          <a:xfrm>
            <a:off x="69401" y="53084"/>
            <a:ext cx="9143951" cy="380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400" kern="12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r>
              <a:rPr lang="ja-JP" altLang="en-US" sz="1800" dirty="0" smtClean="0"/>
              <a:t>クラウド救急医療連携システムで実現する仮想医療圏の広域連携</a:t>
            </a:r>
            <a:r>
              <a:rPr lang="ja-JP" altLang="en-US" sz="1200" dirty="0" smtClean="0"/>
              <a:t>（</a:t>
            </a:r>
            <a:r>
              <a:rPr lang="ja-JP" altLang="en-US" sz="1200" dirty="0"/>
              <a:t>福</a:t>
            </a:r>
            <a:r>
              <a:rPr lang="ja-JP" altLang="en-US" sz="1200" dirty="0" smtClean="0"/>
              <a:t>井大学、金沢大学）</a:t>
            </a:r>
            <a:endParaRPr lang="ja-JP" alt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1"/>
          <a:stretch/>
        </p:blipFill>
        <p:spPr bwMode="auto">
          <a:xfrm>
            <a:off x="4788134" y="1225289"/>
            <a:ext cx="4968552" cy="301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801830" y="1220899"/>
            <a:ext cx="362481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ST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上昇型急性心筋梗塞（</a:t>
            </a:r>
            <a:r>
              <a:rPr lang="en-US" altLang="ja-JP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STEMI</a:t>
            </a:r>
            <a:r>
              <a:rPr lang="ja-JP" altLang="en-US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</a:t>
            </a:r>
            <a:r>
              <a:rPr lang="ja-JP" altLang="en-US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は、発症後</a:t>
            </a:r>
            <a:endParaRPr lang="en-US" altLang="ja-JP" sz="12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120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分以内の再灌流療法が生命予後の改善に重要</a:t>
            </a:r>
          </a:p>
        </p:txBody>
      </p:sp>
      <p:graphicFrame>
        <p:nvGraphicFramePr>
          <p:cNvPr id="19" name="図表 18"/>
          <p:cNvGraphicFramePr/>
          <p:nvPr>
            <p:extLst/>
          </p:nvPr>
        </p:nvGraphicFramePr>
        <p:xfrm>
          <a:off x="217416" y="1627224"/>
          <a:ext cx="438423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522699" y="3683095"/>
            <a:ext cx="4118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病院到着後、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90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分以内に治療を開始</a:t>
            </a:r>
            <a:endParaRPr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同一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システムを福井県と石川県で実現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6740800" y="4873346"/>
            <a:ext cx="2927748" cy="1584080"/>
          </a:xfrm>
          <a:prstGeom prst="roundRect">
            <a:avLst>
              <a:gd name="adj" fmla="val 1000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4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県境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および僻地</a:t>
            </a:r>
            <a:r>
              <a:rPr lang="ja-JP" altLang="en-US" sz="14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の住民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のセーフティーネット</a:t>
            </a:r>
            <a:r>
              <a:rPr lang="ja-JP" altLang="en-US" sz="14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として普及を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推進する</a:t>
            </a:r>
            <a:endParaRPr lang="en-US" altLang="ja-JP" sz="1400" b="1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4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救急</a:t>
            </a:r>
            <a:r>
              <a:rPr lang="ja-JP" altLang="en-US" sz="14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医療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</a:t>
            </a:r>
            <a:r>
              <a:rPr lang="en-US" altLang="ja-JP" sz="14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ICT</a:t>
            </a:r>
            <a:r>
              <a:rPr lang="ja-JP" altLang="en-US" sz="14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クラウドで結びつけた全国的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な地域</a:t>
            </a:r>
            <a:r>
              <a:rPr lang="ja-JP" altLang="en-US" sz="14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医療連携システムの構築を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提言</a:t>
            </a:r>
            <a:endParaRPr lang="en-US" altLang="ja-JP" sz="1400" b="1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>
            <a:off x="6321152" y="5428072"/>
            <a:ext cx="491656" cy="597061"/>
          </a:xfrm>
          <a:prstGeom prst="rightArrow">
            <a:avLst>
              <a:gd name="adj1" fmla="val 49778"/>
              <a:gd name="adj2" fmla="val 43677"/>
            </a:avLst>
          </a:prstGeom>
          <a:solidFill>
            <a:srgbClr val="00B050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 dirty="0" smtClean="0">
              <a:solidFill>
                <a:srgbClr val="00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46343" y="4972210"/>
            <a:ext cx="3423467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00"/>
              </a:lnSpc>
              <a:buFont typeface="Wingdings" pitchFamily="2" charset="2"/>
              <a:buChar char="u"/>
            </a:pP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誘導心電図と救急画像をクラウド上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広域連携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する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システム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を運用</a:t>
            </a:r>
            <a:endParaRPr lang="en-US" altLang="ja-JP" sz="14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indent="-285750">
              <a:lnSpc>
                <a:spcPts val="1700"/>
              </a:lnSpc>
              <a:buFont typeface="Wingdings" pitchFamily="2" charset="2"/>
              <a:buChar char="u"/>
            </a:pP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心電図、画像伝送にかかる費用一日</a:t>
            </a: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円以下</a:t>
            </a:r>
            <a:endParaRPr lang="en-US" altLang="ja-JP" sz="14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indent="-285750">
              <a:lnSpc>
                <a:spcPts val="1700"/>
              </a:lnSpc>
              <a:buFont typeface="Wingdings" pitchFamily="2" charset="2"/>
              <a:buChar char="u"/>
            </a:pP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治療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開始が</a:t>
            </a: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時間短縮できると、</a:t>
            </a: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年後の死亡率が</a:t>
            </a: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1.6%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減</a:t>
            </a:r>
            <a:endParaRPr lang="en-US" altLang="ja-JP" sz="14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indent="-285750">
              <a:lnSpc>
                <a:spcPts val="1700"/>
              </a:lnSpc>
              <a:buFont typeface="Wingdings" pitchFamily="2" charset="2"/>
              <a:buChar char="u"/>
            </a:pP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入院期間も短縮へ！</a:t>
            </a:r>
            <a:endParaRPr lang="en-US" altLang="ja-JP" sz="14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/>
          </p:nvPr>
        </p:nvGraphicFramePr>
        <p:xfrm>
          <a:off x="4049092" y="4941168"/>
          <a:ext cx="2174460" cy="122413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17376"/>
                <a:gridCol w="491007"/>
                <a:gridCol w="466077"/>
              </a:tblGrid>
              <a:tr h="4075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実証試験期間での</a:t>
                      </a:r>
                      <a:endParaRPr lang="en-US" altLang="ja-JP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伝送回数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福井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721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画像</a:t>
                      </a:r>
                      <a:r>
                        <a:rPr lang="ja-JP" altLang="en-US" sz="1100" b="1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伝送（回）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721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心電図</a:t>
                      </a:r>
                      <a:r>
                        <a:rPr lang="ja-JP" altLang="en-US" sz="1100" b="1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伝送（回）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124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721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緊急</a:t>
                      </a:r>
                      <a:r>
                        <a:rPr lang="en-US" sz="1100" b="1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PCI</a:t>
                      </a:r>
                      <a:r>
                        <a:rPr lang="ja-JP" altLang="en-US" sz="1100" b="1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（人）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1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7" name="正方形/長方形 26"/>
          <p:cNvSpPr/>
          <p:nvPr/>
        </p:nvSpPr>
        <p:spPr>
          <a:xfrm>
            <a:off x="2792758" y="6303537"/>
            <a:ext cx="453650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急性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心筋梗塞発症に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よる重篤化対策と医療費を低減</a:t>
            </a:r>
            <a:endParaRPr lang="ja-JP" altLang="en-US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014456" y="92282"/>
            <a:ext cx="723275" cy="30777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優秀賞</a:t>
            </a:r>
            <a:endParaRPr kumimoji="1" lang="ja-JP" altLang="en-US" sz="1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204840" y="4336496"/>
            <a:ext cx="9505056" cy="230425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36000" tIns="52153" rIns="36000" bIns="52153" anchor="ctr"/>
          <a:lstStyle/>
          <a:p>
            <a:pPr lvl="1" defTabSz="1042988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400" dirty="0" smtClean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defTabSz="1042988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400" dirty="0" smtClean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defTabSz="1042988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400" u="sng" dirty="0" smtClean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defTabSz="1042988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400" u="sng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defTabSz="1042988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400" u="sng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defTabSz="1042988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en-US" altLang="ja-JP" sz="1400" u="sng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正方形/長方形 60"/>
          <p:cNvSpPr>
            <a:spLocks noChangeArrowheads="1"/>
          </p:cNvSpPr>
          <p:nvPr/>
        </p:nvSpPr>
        <p:spPr bwMode="auto">
          <a:xfrm>
            <a:off x="201536" y="1206162"/>
            <a:ext cx="9503992" cy="2726894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764" dirty="0" smtClean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角丸四角形 4"/>
          <p:cNvSpPr>
            <a:spLocks noChangeArrowheads="1"/>
          </p:cNvSpPr>
          <p:nvPr/>
        </p:nvSpPr>
        <p:spPr bwMode="auto">
          <a:xfrm>
            <a:off x="82664" y="836712"/>
            <a:ext cx="9792000" cy="5904000"/>
          </a:xfrm>
          <a:prstGeom prst="roundRect">
            <a:avLst>
              <a:gd name="adj" fmla="val 2454"/>
            </a:avLst>
          </a:prstGeom>
          <a:noFill/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543" dirty="0">
              <a:solidFill>
                <a:srgbClr val="FFFFFF"/>
              </a:solidFill>
            </a:endParaRPr>
          </a:p>
        </p:txBody>
      </p:sp>
      <p:sp>
        <p:nvSpPr>
          <p:cNvPr id="6" name="角丸四角形 296"/>
          <p:cNvSpPr>
            <a:spLocks noChangeArrowheads="1"/>
          </p:cNvSpPr>
          <p:nvPr/>
        </p:nvSpPr>
        <p:spPr bwMode="auto">
          <a:xfrm flipV="1">
            <a:off x="247428" y="3928428"/>
            <a:ext cx="9530108" cy="364668"/>
          </a:xfrm>
          <a:prstGeom prst="roundRect">
            <a:avLst>
              <a:gd name="adj" fmla="val 2699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1006475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2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漁協経営改善と地域経済効果と豊かな自然環境を実現！</a:t>
            </a:r>
            <a:endParaRPr lang="ja-JP" altLang="en-US" sz="2200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AutoShape 40"/>
          <p:cNvSpPr>
            <a:spLocks noChangeArrowheads="1"/>
          </p:cNvSpPr>
          <p:nvPr/>
        </p:nvSpPr>
        <p:spPr bwMode="auto">
          <a:xfrm>
            <a:off x="247428" y="1206163"/>
            <a:ext cx="4860000" cy="3060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/>
          <a:lstStyle>
            <a:lvl1pPr defTabSz="1006475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endParaRPr lang="en-US" altLang="ja-JP" sz="1800" dirty="0" smtClean="0">
              <a:solidFill>
                <a:srgbClr val="00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just" eaLnBrk="1" hangingPunct="1">
              <a:spcBef>
                <a:spcPts val="0"/>
              </a:spcBef>
              <a:buFont typeface="Arial" charset="0"/>
              <a:buNone/>
            </a:pPr>
            <a:r>
              <a:rPr lang="ja-JP" altLang="en-US" sz="1800" dirty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1800" dirty="0" smtClean="0">
              <a:solidFill>
                <a:srgbClr val="00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角丸四角形 296"/>
          <p:cNvSpPr>
            <a:spLocks noChangeArrowheads="1"/>
          </p:cNvSpPr>
          <p:nvPr/>
        </p:nvSpPr>
        <p:spPr bwMode="auto">
          <a:xfrm rot="10800000" flipV="1">
            <a:off x="560512" y="620689"/>
            <a:ext cx="8712967" cy="576064"/>
          </a:xfrm>
          <a:prstGeom prst="roundRect">
            <a:avLst>
              <a:gd name="adj" fmla="val 9639"/>
            </a:avLst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8" tIns="45709" rIns="91418" bIns="45709" anchor="ctr"/>
          <a:lstStyle/>
          <a:p>
            <a:pPr algn="ctr" defTabSz="91270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ＭＳ Ｐゴシック"/>
              </a:rPr>
              <a:t>ICT</a:t>
            </a:r>
            <a:r>
              <a:rPr lang="ja-JP" altLang="en-US" b="1" dirty="0" smtClean="0">
                <a:solidFill>
                  <a:srgbClr val="000000"/>
                </a:solidFill>
                <a:latin typeface="ＭＳ Ｐゴシック"/>
              </a:rPr>
              <a:t>で釣り人と地域と自然環境を結びつけ、川に人が集まるプラットフォームを構築</a:t>
            </a:r>
            <a:endParaRPr lang="en-US" altLang="ja-JP" b="1" dirty="0" smtClean="0">
              <a:solidFill>
                <a:srgbClr val="000000"/>
              </a:solidFill>
              <a:latin typeface="ＭＳ Ｐゴシック"/>
            </a:endParaRPr>
          </a:p>
          <a:p>
            <a:pPr algn="ctr" defTabSz="91270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ja-JP" altLang="en-US" sz="1200" dirty="0" smtClean="0">
                <a:solidFill>
                  <a:srgbClr val="000000"/>
                </a:solidFill>
                <a:latin typeface="ＭＳ Ｐゴシック"/>
              </a:rPr>
              <a:t>川釣りという切り口で地方の抱える問題を解決していく、日本初の内水面漁協を起点にした地方創生事業</a:t>
            </a:r>
            <a:endParaRPr lang="en-US" altLang="ja-JP" sz="1200" dirty="0">
              <a:solidFill>
                <a:srgbClr val="000000"/>
              </a:solidFill>
              <a:latin typeface="ＭＳ Ｐゴシック"/>
            </a:endParaRPr>
          </a:p>
        </p:txBody>
      </p:sp>
      <p:sp>
        <p:nvSpPr>
          <p:cNvPr id="10" name="二等辺三角形 19"/>
          <p:cNvSpPr>
            <a:spLocks noChangeArrowheads="1"/>
          </p:cNvSpPr>
          <p:nvPr/>
        </p:nvSpPr>
        <p:spPr bwMode="auto">
          <a:xfrm rot="10800000">
            <a:off x="4196556" y="4293096"/>
            <a:ext cx="1512888" cy="160735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84129" fontAlgn="auto">
              <a:spcBef>
                <a:spcPts val="438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 pitchFamily="18" charset="2"/>
              <a:buNone/>
              <a:defRPr/>
            </a:pPr>
            <a:endParaRPr lang="ja-JP" altLang="en-US" sz="1000" dirty="0">
              <a:ln>
                <a:solidFill>
                  <a:prstClr val="black"/>
                </a:solidFill>
              </a:ln>
              <a:solidFill>
                <a:srgbClr val="FFFFFF"/>
              </a:solidFill>
              <a:ea typeface="HGP創英角ﾎﾟｯﾌﾟ体" pitchFamily="50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897216" y="22768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ポンチ絵</a:t>
            </a:r>
            <a:endParaRPr kumimoji="1" lang="ja-JP" altLang="en-US" dirty="0">
              <a:solidFill>
                <a:srgbClr val="0070C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2480" y="1268760"/>
            <a:ext cx="5040560" cy="1368152"/>
          </a:xfrm>
          <a:prstGeom prst="rect">
            <a:avLst/>
          </a:prstGeom>
          <a:noFill/>
          <a:ln w="19050">
            <a:noFill/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日本の川における課題</a:t>
            </a:r>
            <a:r>
              <a:rPr lang="en-US" altLang="ja-JP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</a:p>
          <a:p>
            <a:r>
              <a:rPr lang="ja-JP" altLang="en-US" sz="1300" dirty="0" smtClean="0">
                <a:solidFill>
                  <a:schemeClr val="accent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①川釣り人口減（２０年前３００万人→現在１７１万人）</a:t>
            </a:r>
            <a:endParaRPr lang="en-US" altLang="ja-JP" sz="1300" dirty="0" smtClean="0">
              <a:solidFill>
                <a:schemeClr val="accent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→川釣り市場と地方経済の縮小</a:t>
            </a:r>
            <a:endParaRPr lang="en-US" altLang="ja-JP" sz="11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300" dirty="0" smtClean="0">
                <a:solidFill>
                  <a:schemeClr val="accent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②漁協の経営状況の悪化（全国８３０漁協の４７</a:t>
            </a:r>
            <a:r>
              <a:rPr lang="en-US" altLang="ja-JP" sz="1300" dirty="0" smtClean="0">
                <a:solidFill>
                  <a:schemeClr val="accent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ja-JP" altLang="en-US" sz="1300" dirty="0" smtClean="0">
                <a:solidFill>
                  <a:schemeClr val="accent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９</a:t>
            </a:r>
            <a:r>
              <a:rPr lang="en-US" altLang="ja-JP" sz="1300" dirty="0" smtClean="0">
                <a:solidFill>
                  <a:schemeClr val="accent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%</a:t>
            </a:r>
            <a:r>
              <a:rPr lang="ja-JP" altLang="en-US" sz="1300" dirty="0" smtClean="0">
                <a:solidFill>
                  <a:schemeClr val="accent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が赤字）</a:t>
            </a:r>
            <a:endParaRPr lang="en-US" altLang="ja-JP" sz="1300" dirty="0">
              <a:solidFill>
                <a:schemeClr val="accent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→３割の遊漁券未購入による収入減と担い手不足（組合員平均年齢６５歳）</a:t>
            </a:r>
            <a:endParaRPr lang="en-US" altLang="ja-JP" sz="11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300" dirty="0" smtClean="0">
                <a:solidFill>
                  <a:schemeClr val="accent1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③日本の生態系豊かな川の喪失</a:t>
            </a:r>
            <a:endParaRPr lang="en-US" altLang="ja-JP" sz="1300" dirty="0" smtClean="0">
              <a:solidFill>
                <a:schemeClr val="accent1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→</a:t>
            </a:r>
            <a:r>
              <a:rPr lang="en-US" altLang="ja-JP" sz="11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11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最盛期より全国１９７漁協が解散</a:t>
            </a:r>
            <a:endParaRPr lang="en-US" altLang="ja-JP" sz="11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496616" y="2636912"/>
            <a:ext cx="3960440" cy="236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3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革新的技術フィッシュパス（システム特許取得）を導入！</a:t>
            </a:r>
            <a:endParaRPr lang="en-US" altLang="ja-JP" sz="13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153320" y="1309605"/>
            <a:ext cx="4495658" cy="2839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500" dirty="0" smtClean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>
            <a:spLocks noChangeAspect="1"/>
          </p:cNvSpPr>
          <p:nvPr/>
        </p:nvSpPr>
        <p:spPr>
          <a:xfrm>
            <a:off x="5313040" y="1340768"/>
            <a:ext cx="439248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5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フィッシュパスは川を囲んで、漁協と地域と自然環境を結び、豊かさと賑わいを目指します</a:t>
            </a:r>
            <a:endParaRPr kumimoji="1" lang="ja-JP" altLang="en-US" sz="165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44487" y="2918791"/>
            <a:ext cx="4968554" cy="94225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ja-JP" sz="1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1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漁協と地域と自然環境を結びつけるアプリケーションサービス</a:t>
            </a:r>
            <a:r>
              <a:rPr lang="en-US" altLang="ja-JP" sz="1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endParaRPr lang="en-US" altLang="ja-JP" sz="1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4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漁協</a:t>
            </a:r>
            <a:r>
              <a:rPr lang="en-US" altLang="ja-JP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…………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遊漁券問題の解決と釣り情報と防災安全提供</a:t>
            </a:r>
            <a:endParaRPr lang="en-US" altLang="ja-JP" sz="12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12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地域</a:t>
            </a:r>
            <a:r>
              <a:rPr lang="en-US" altLang="ja-JP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…………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地元店と共存し、地域情報を発信し地域外からの誘客</a:t>
            </a:r>
            <a:endParaRPr lang="en-US" altLang="ja-JP" sz="12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自然</a:t>
            </a:r>
            <a:r>
              <a:rPr lang="en-US" altLang="ja-JP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…………GPS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集積データによる漁場整備と地域コミュニティーの参加</a:t>
            </a:r>
            <a:endParaRPr lang="en-US" altLang="ja-JP" sz="105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88503" y="6384490"/>
            <a:ext cx="5193170" cy="20005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defTabSz="1042988">
              <a:lnSpc>
                <a:spcPct val="70000"/>
              </a:lnSpc>
              <a:spcBef>
                <a:spcPts val="600"/>
              </a:spcBef>
              <a:buClr>
                <a:srgbClr val="4F81BD"/>
              </a:buClr>
              <a:buSzPct val="68000"/>
              <a:defRPr/>
            </a:pPr>
            <a:r>
              <a:rPr lang="ja-JP" altLang="en-US" sz="1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＊④は提携漁協（</a:t>
            </a:r>
            <a:r>
              <a:rPr lang="en-US" altLang="ja-JP" sz="1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lang="ja-JP" altLang="en-US" sz="1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漁協）所在地域内経済効果の合算：調査　福井県立大学　北島研究室</a:t>
            </a:r>
            <a:endParaRPr lang="en-US" altLang="ja-JP" sz="10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673080" y="4480761"/>
            <a:ext cx="3701256" cy="27549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社会的効果</a:t>
            </a:r>
            <a:r>
              <a:rPr lang="ja-JP" altLang="en-US" sz="15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5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漁協</a:t>
            </a:r>
            <a:r>
              <a:rPr lang="en-US" altLang="ja-JP" sz="15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15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× </a:t>
            </a:r>
            <a:r>
              <a:rPr lang="ja-JP" altLang="en-US" sz="15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地域</a:t>
            </a:r>
            <a:r>
              <a:rPr lang="en-US" altLang="ja-JP" sz="15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15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× </a:t>
            </a:r>
            <a:r>
              <a:rPr lang="ja-JP" altLang="en-US" sz="15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自然</a:t>
            </a:r>
            <a:endParaRPr lang="en-US" altLang="ja-JP" sz="15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640288" y="4725144"/>
            <a:ext cx="4065240" cy="1859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0000"/>
              </a:lnSpc>
            </a:pPr>
            <a:r>
              <a:rPr lang="ja-JP" altLang="en-US" sz="1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釣り人集積データによる漁場整備の選択と集中</a:t>
            </a:r>
            <a:endParaRPr lang="en-US" altLang="ja-JP" sz="1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親子による河川清掃、魚の</a:t>
            </a:r>
            <a:r>
              <a:rPr lang="ja-JP" altLang="en-US" sz="1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放流参加　　</a:t>
            </a:r>
            <a:endParaRPr lang="en-US" altLang="ja-JP" sz="14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sz="1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    </a:t>
            </a:r>
            <a:r>
              <a:rPr lang="ja-JP" altLang="en-US" sz="1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県外からの参加者</a:t>
            </a:r>
            <a:r>
              <a:rPr lang="en-US" altLang="ja-JP" sz="1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413</a:t>
            </a:r>
            <a:r>
              <a:rPr lang="ja-JP" altLang="en-US" sz="1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名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ja-JP" altLang="en-US" sz="12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総数</a:t>
            </a:r>
            <a:r>
              <a:rPr lang="en-US" altLang="ja-JP" sz="12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582</a:t>
            </a:r>
            <a:r>
              <a:rPr lang="ja-JP" altLang="en-US" sz="12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名）　</a:t>
            </a:r>
            <a:r>
              <a:rPr lang="ja-JP" altLang="en-US" sz="125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</a:t>
            </a:r>
            <a:endParaRPr lang="en-US" altLang="ja-JP" sz="125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sz="125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125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    </a:t>
            </a:r>
            <a:r>
              <a:rPr lang="ja-JP" altLang="en-US" sz="1400" dirty="0" smtClean="0">
                <a:solidFill>
                  <a:srgbClr val="00B050"/>
                </a:solidFill>
                <a:latin typeface="HGP創英角ｺﾞｼｯｸUB" pitchFamily="50" charset="-128"/>
                <a:ea typeface="HGP創英角ｺﾞｼｯｸUB" pitchFamily="50" charset="-128"/>
              </a:rPr>
              <a:t>安全</a:t>
            </a:r>
            <a:r>
              <a:rPr lang="ja-JP" altLang="en-US" sz="1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で</a:t>
            </a:r>
            <a:r>
              <a:rPr lang="ja-JP" altLang="en-US" sz="1400" dirty="0" smtClean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生態系</a:t>
            </a:r>
            <a:r>
              <a:rPr lang="ja-JP" altLang="en-US" sz="1400" dirty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豊かな川</a:t>
            </a:r>
            <a:r>
              <a:rPr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の実現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125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aphicFrame>
        <p:nvGraphicFramePr>
          <p:cNvPr id="28" name="表 27"/>
          <p:cNvGraphicFramePr>
            <a:graphicFrameLocks noGrp="1"/>
          </p:cNvGraphicFramePr>
          <p:nvPr>
            <p:extLst/>
          </p:nvPr>
        </p:nvGraphicFramePr>
        <p:xfrm>
          <a:off x="416496" y="4797153"/>
          <a:ext cx="4921296" cy="15311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208"/>
                <a:gridCol w="1408656"/>
                <a:gridCol w="1640432"/>
              </a:tblGrid>
              <a:tr h="320469">
                <a:tc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従来</a:t>
                      </a:r>
                      <a:endParaRPr kumimoji="1" lang="ja-JP" altLang="en-US" sz="12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事業効果</a:t>
                      </a:r>
                      <a:endParaRPr kumimoji="1" lang="ja-JP" altLang="en-US" sz="12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</a:tr>
              <a:tr h="30266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 smtClean="0"/>
                        <a:t>①釣り人口増（遊漁券収入）　</a:t>
                      </a:r>
                      <a:endParaRPr kumimoji="1" lang="ja-JP" altLang="en-US" sz="1100" b="1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/>
                        <a:t>１０％減</a:t>
                      </a:r>
                      <a:r>
                        <a:rPr kumimoji="1" lang="en-US" altLang="ja-JP" sz="1100" dirty="0" smtClean="0"/>
                        <a:t>/</a:t>
                      </a:r>
                      <a:r>
                        <a:rPr kumimoji="1" lang="ja-JP" altLang="en-US" sz="1100" dirty="0" smtClean="0"/>
                        <a:t>毎年</a:t>
                      </a:r>
                      <a:endParaRPr kumimoji="1" lang="ja-JP" altLang="en-US" sz="11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前年比１２０％増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</a:tr>
              <a:tr h="30266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 smtClean="0"/>
                        <a:t>②漁協の監視業務効率化</a:t>
                      </a:r>
                      <a:endParaRPr kumimoji="1" lang="ja-JP" altLang="en-US" sz="1100" b="1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/>
                        <a:t>６時間</a:t>
                      </a:r>
                      <a:r>
                        <a:rPr kumimoji="1" lang="en-US" altLang="ja-JP" sz="1100" dirty="0" smtClean="0"/>
                        <a:t>/</a:t>
                      </a:r>
                      <a:r>
                        <a:rPr kumimoji="1" lang="ja-JP" altLang="en-US" sz="1100" dirty="0" smtClean="0"/>
                        <a:t>１日</a:t>
                      </a:r>
                      <a:endParaRPr kumimoji="1" lang="ja-JP" altLang="en-US" sz="110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２時間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１日に削減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</a:tr>
              <a:tr h="30266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 smtClean="0"/>
                        <a:t>③漁場整備範囲の拡大</a:t>
                      </a:r>
                      <a:endParaRPr kumimoji="1" lang="ja-JP" altLang="en-US" sz="1100" b="1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/>
                        <a:t>１５㎢</a:t>
                      </a:r>
                      <a:endParaRPr kumimoji="1" lang="ja-JP" altLang="en-US" sz="1100" dirty="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３０㎢に拡大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</a:tr>
              <a:tr h="30266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1" dirty="0" smtClean="0"/>
                        <a:t>④地域施設の誘客（新創出）</a:t>
                      </a:r>
                      <a:endParaRPr kumimoji="1" lang="en-US" altLang="ja-JP" sz="1100" b="1" dirty="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smtClean="0">
                          <a:solidFill>
                            <a:schemeClr val="tx1"/>
                          </a:solidFill>
                        </a:rPr>
                        <a:t>５～８％減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</a:rPr>
                        <a:t>毎年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２４０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３万円創出</a:t>
                      </a:r>
                      <a:endParaRPr kumimoji="1" lang="ja-JP" altLang="en-US" sz="1100" b="1" dirty="0" smtClean="0">
                        <a:solidFill>
                          <a:schemeClr val="tx1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" name="角丸四角形 30"/>
          <p:cNvSpPr/>
          <p:nvPr/>
        </p:nvSpPr>
        <p:spPr>
          <a:xfrm>
            <a:off x="416496" y="4480761"/>
            <a:ext cx="4921296" cy="27549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dirty="0" smtClean="0">
                <a:solidFill>
                  <a:srgbClr val="FFFF00"/>
                </a:solidFill>
                <a:latin typeface="HGP創英角ｺﾞｼｯｸUB" pitchFamily="50" charset="-128"/>
                <a:ea typeface="HGP創英角ｺﾞｼｯｸUB" pitchFamily="50" charset="-128"/>
              </a:rPr>
              <a:t>経済的効果</a:t>
            </a:r>
            <a:r>
              <a:rPr lang="ja-JP" altLang="en-US" sz="15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5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 </a:t>
            </a:r>
            <a:r>
              <a:rPr lang="ja-JP" altLang="en-US" sz="15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漁協</a:t>
            </a:r>
            <a:r>
              <a:rPr lang="en-US" altLang="ja-JP" sz="15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15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× </a:t>
            </a:r>
            <a:r>
              <a:rPr lang="ja-JP" altLang="en-US" sz="15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地域　</a:t>
            </a:r>
            <a:r>
              <a:rPr lang="en-US" altLang="ja-JP" sz="15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× </a:t>
            </a:r>
            <a:r>
              <a:rPr lang="ja-JP" altLang="en-US" sz="15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自然</a:t>
            </a:r>
            <a:endParaRPr lang="en-US" altLang="ja-JP" sz="15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49" y="5733256"/>
            <a:ext cx="1664439" cy="88258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43" y="5709502"/>
            <a:ext cx="1644446" cy="887850"/>
          </a:xfrm>
          <a:prstGeom prst="rect">
            <a:avLst/>
          </a:prstGeom>
        </p:spPr>
      </p:pic>
      <p:sp>
        <p:nvSpPr>
          <p:cNvPr id="34" name="タイトル 1"/>
          <p:cNvSpPr>
            <a:spLocks noGrp="1"/>
          </p:cNvSpPr>
          <p:nvPr>
            <p:ph type="title"/>
          </p:nvPr>
        </p:nvSpPr>
        <p:spPr>
          <a:xfrm>
            <a:off x="-375592" y="-49056"/>
            <a:ext cx="9836844" cy="504056"/>
          </a:xfrm>
        </p:spPr>
        <p:txBody>
          <a:bodyPr/>
          <a:lstStyle/>
          <a:p>
            <a:r>
              <a:rPr lang="en-US" altLang="ja-JP" sz="2200" dirty="0" smtClean="0"/>
              <a:t>ICT</a:t>
            </a:r>
            <a:r>
              <a:rPr lang="ja-JP" altLang="en-US" sz="2200" dirty="0" smtClean="0"/>
              <a:t>とアユ</a:t>
            </a:r>
            <a:r>
              <a:rPr lang="ja-JP" altLang="en-US" sz="2200" dirty="0"/>
              <a:t>・ヤマメ</a:t>
            </a:r>
            <a:r>
              <a:rPr lang="ja-JP" altLang="en-US" sz="2200" dirty="0" smtClean="0"/>
              <a:t>が日本の川と地方を豊かにする</a:t>
            </a:r>
            <a:r>
              <a:rPr lang="ja-JP" altLang="en-US" sz="1700" dirty="0" smtClean="0"/>
              <a:t>（福井県</a:t>
            </a:r>
            <a:r>
              <a:rPr lang="en-US" altLang="ja-JP" sz="1700" dirty="0" smtClean="0"/>
              <a:t> </a:t>
            </a:r>
            <a:r>
              <a:rPr lang="ja-JP" altLang="en-US" sz="1700" dirty="0" smtClean="0"/>
              <a:t>株式会社フィッシュパス）</a:t>
            </a:r>
            <a:endParaRPr kumimoji="1" lang="ja-JP" altLang="en-US" sz="1700" dirty="0"/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 rot="5400000">
            <a:off x="817683" y="2307733"/>
            <a:ext cx="288032" cy="946391"/>
          </a:xfrm>
          <a:prstGeom prst="rightArrow">
            <a:avLst>
              <a:gd name="adj1" fmla="val 49778"/>
              <a:gd name="adj2" fmla="val 56905"/>
            </a:avLst>
          </a:prstGeom>
          <a:solidFill>
            <a:srgbClr val="FF0000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lIns="99219" tIns="0" rIns="99219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0803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1984" b="1" smtClean="0">
              <a:solidFill>
                <a:srgbClr val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90" y="1952836"/>
            <a:ext cx="4159567" cy="1908212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9014456" y="92282"/>
            <a:ext cx="723275" cy="30777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優秀賞</a:t>
            </a:r>
            <a:endParaRPr kumimoji="1" lang="ja-JP" altLang="en-US" sz="1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0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1434</Words>
  <Application>Microsoft Office PowerPoint</Application>
  <PresentationFormat>A4 210 x 297 mm</PresentationFormat>
  <Paragraphs>190</Paragraphs>
  <Slides>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23" baseType="lpstr">
      <vt:lpstr>ＤＨＰ特太ゴシック体</vt:lpstr>
      <vt:lpstr>HGPｺﾞｼｯｸE</vt:lpstr>
      <vt:lpstr>HGPSoeiKakugothicUB</vt:lpstr>
      <vt:lpstr>HGPSoeiKakugothicUB</vt:lpstr>
      <vt:lpstr>HGP創英角ﾎﾟｯﾌﾟ体</vt:lpstr>
      <vt:lpstr>HG創英角ｺﾞｼｯｸUB</vt:lpstr>
      <vt:lpstr>Meiryo UI</vt:lpstr>
      <vt:lpstr>ＭＳ Ｐゴシック</vt:lpstr>
      <vt:lpstr>ＭＳ Ｐ明朝</vt:lpstr>
      <vt:lpstr>メイリオ</vt:lpstr>
      <vt:lpstr>Arial</vt:lpstr>
      <vt:lpstr>Calibri</vt:lpstr>
      <vt:lpstr>Impact</vt:lpstr>
      <vt:lpstr>Wingdings</vt:lpstr>
      <vt:lpstr>Wingdings 3</vt:lpstr>
      <vt:lpstr>Office テーマ</vt:lpstr>
      <vt:lpstr>取組の名称（実施主体名）</vt:lpstr>
      <vt:lpstr>記入上の注意 （ご提出の際はこのスライド以下６枚を削除してください）</vt:lpstr>
      <vt:lpstr>ＩＣＴを活用した市民協働で多様な子育てニーズと地域人材活用を両立 （奈良県生駒市、秋田県湯沢市他、各地の地域団体や有志者　×　株式会社AsMama）</vt:lpstr>
      <vt:lpstr>ＩＣＴ活用による新しい地域モビリティ（北海道 天塩町）</vt:lpstr>
      <vt:lpstr>ひぐまっぷ（森のくまさんズ【北海道森町-ひぐまっぷ開発チーム】）</vt:lpstr>
      <vt:lpstr>PowerPoint プレゼンテーション</vt:lpstr>
      <vt:lpstr>ICTとアユ・ヤマメが日本の川と地方を豊かにする（福井県 株式会社フィッシュパス）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user</cp:lastModifiedBy>
  <cp:revision>94</cp:revision>
  <cp:lastPrinted>2017-12-27T02:17:51Z</cp:lastPrinted>
  <dcterms:created xsi:type="dcterms:W3CDTF">2015-12-04T02:01:37Z</dcterms:created>
  <dcterms:modified xsi:type="dcterms:W3CDTF">2018-09-20T04:06:42Z</dcterms:modified>
</cp:coreProperties>
</file>