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7" r:id="rId3"/>
    <p:sldId id="278" r:id="rId4"/>
    <p:sldId id="279" r:id="rId5"/>
    <p:sldId id="276" r:id="rId6"/>
    <p:sldId id="280" r:id="rId7"/>
    <p:sldId id="281" r:id="rId8"/>
    <p:sldId id="284" r:id="rId9"/>
    <p:sldId id="282" r:id="rId10"/>
    <p:sldId id="291" r:id="rId11"/>
    <p:sldId id="294" r:id="rId12"/>
    <p:sldId id="299" r:id="rId13"/>
    <p:sldId id="271" r:id="rId14"/>
    <p:sldId id="296" r:id="rId15"/>
    <p:sldId id="295" r:id="rId16"/>
    <p:sldId id="298" r:id="rId17"/>
    <p:sldId id="266" r:id="rId18"/>
    <p:sldId id="300" r:id="rId19"/>
    <p:sldId id="302" r:id="rId20"/>
    <p:sldId id="303" r:id="rId21"/>
    <p:sldId id="306" r:id="rId22"/>
    <p:sldId id="307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95455" autoAdjust="0"/>
  </p:normalViewPr>
  <p:slideViewPr>
    <p:cSldViewPr snapToGrid="0">
      <p:cViewPr varScale="1">
        <p:scale>
          <a:sx n="81" d="100"/>
          <a:sy n="81" d="100"/>
        </p:scale>
        <p:origin x="1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97215-89B9-4E23-AC81-90A38DDCF048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72C98-F13B-490E-A450-7EB890E811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340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CA520-35CB-48C0-8CFB-77FBF5B54E00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F56E1-7063-4A5D-B088-F9D69052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0012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F56E1-7063-4A5D-B088-F9D69052AE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341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F56E1-7063-4A5D-B088-F9D69052AEF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16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C521-9907-455C-AE8F-C940B152128D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44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FC87-7843-4410-B21C-84CB76129F63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3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1D132-9BF7-4E48-8941-66ED936395AC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DE04-BB47-4333-86C0-CEE6CD51D773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46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7D88-A912-4404-A4AA-F71573DB4007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57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12F-F408-4D36-8F45-2806E1149F7F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12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3488-DAC6-4CFF-BAC2-08E61EBB9FD3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4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79B-2837-438A-97A0-DA8643742C62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60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230C5-793D-482E-A9A6-EB1BEE4A4FB0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6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5E26-0A44-42F7-9946-51CEC6FD07E4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4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FAFB-6079-43FF-8B90-243E269BD23B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2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0ABA4-6A3D-4908-8E60-52CFD91EF43D}" type="datetime1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5AAD8-1492-43E3-A2CD-1D8629234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5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28663" y="4924652"/>
            <a:ext cx="6858000" cy="1655762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橋本英樹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東京大学大学院医学系</a:t>
            </a:r>
            <a:r>
              <a:rPr lang="ja-JP" altLang="en-US" sz="2800" dirty="0"/>
              <a:t>研究科</a:t>
            </a:r>
            <a:endParaRPr kumimoji="1" lang="ja-JP" altLang="en-US" sz="28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1339291" y="2217132"/>
            <a:ext cx="663675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50" charset="-128"/>
              </a:rPr>
              <a:t>政策評価と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50" charset="-128"/>
              </a:rPr>
              <a:t>EBPM</a:t>
            </a:r>
            <a:b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50" charset="-128"/>
              </a:rPr>
            </a:br>
            <a:r>
              <a:rPr kumimoji="0" lang="en-US" altLang="ja-JP" sz="2800" dirty="0">
                <a:latin typeface="Arial Unicode MS" panose="020B0604020202020204" pitchFamily="50" charset="-128"/>
              </a:rPr>
              <a:t/>
            </a:r>
            <a:br>
              <a:rPr kumimoji="0" lang="en-US" altLang="ja-JP" sz="2800" dirty="0">
                <a:latin typeface="Arial Unicode MS" panose="020B0604020202020204" pitchFamily="50" charset="-128"/>
              </a:rPr>
            </a:br>
            <a:r>
              <a:rPr kumimoji="0" lang="ja-JP" altLang="en-US" sz="2800" smtClean="0">
                <a:latin typeface="Arial Unicode MS" panose="020B0604020202020204" pitchFamily="50" charset="-128"/>
              </a:rPr>
              <a:t>なぜ政策にエビデンス</a:t>
            </a:r>
            <a:r>
              <a:rPr kumimoji="0" lang="ja-JP" altLang="en-US" sz="2800" dirty="0" smtClean="0">
                <a:latin typeface="Arial Unicode MS" panose="020B0604020202020204" pitchFamily="50" charset="-128"/>
              </a:rPr>
              <a:t>が求められるのか？</a:t>
            </a:r>
            <a:endParaRPr kumimoji="0" lang="ja-JP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8842" y="829292"/>
            <a:ext cx="6176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関東地区行政管理・評価セミナー　</a:t>
            </a:r>
            <a:r>
              <a:rPr kumimoji="1" lang="en-US" altLang="ja-JP" sz="2800" dirty="0" smtClean="0"/>
              <a:t>2018</a:t>
            </a:r>
            <a:endParaRPr kumimoji="1" lang="ja-JP" altLang="en-US" sz="2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84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エビデンス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2400" dirty="0" smtClean="0"/>
              <a:t>科学的手続き＝再現可能で開かれた手続きを経ている</a:t>
            </a:r>
            <a:endParaRPr lang="en-US" altLang="ja-JP" sz="2400" dirty="0" smtClean="0"/>
          </a:p>
          <a:p>
            <a:pPr>
              <a:lnSpc>
                <a:spcPct val="120000"/>
              </a:lnSpc>
            </a:pPr>
            <a:r>
              <a:rPr lang="ja-JP" altLang="en-US" sz="2400" dirty="0" smtClean="0"/>
              <a:t>意思決定のステークホルダーが、フェアな交渉に参加できることを保証するひとつの材料</a:t>
            </a:r>
            <a:endParaRPr lang="en-US" altLang="ja-JP" sz="2400" dirty="0" smtClean="0"/>
          </a:p>
          <a:p>
            <a:pPr>
              <a:lnSpc>
                <a:spcPct val="120000"/>
              </a:lnSpc>
            </a:pPr>
            <a:r>
              <a:rPr lang="ja-JP" altLang="en-US" sz="2400" dirty="0" smtClean="0"/>
              <a:t>数字で対処方法・決定がひとつに定まる（押し切れる）、というものではない</a:t>
            </a:r>
            <a:endParaRPr lang="en-US" altLang="ja-JP" sz="2400" dirty="0" smtClean="0"/>
          </a:p>
          <a:p>
            <a:pPr>
              <a:lnSpc>
                <a:spcPct val="120000"/>
              </a:lnSpc>
            </a:pPr>
            <a:r>
              <a:rPr lang="ja-JP" altLang="en-US" sz="2400" dirty="0" smtClean="0"/>
              <a:t>科学的評価＝誤ることがあることを前提、影響を最小限にとどめ</a:t>
            </a:r>
            <a:r>
              <a:rPr lang="ja-JP" altLang="en-US" sz="2400" dirty="0"/>
              <a:t>、</a:t>
            </a:r>
            <a:r>
              <a:rPr lang="ja-JP" altLang="en-US" sz="2400" dirty="0" smtClean="0"/>
              <a:t>改善のための示唆を得る</a:t>
            </a:r>
            <a:endParaRPr lang="en-US" altLang="ja-JP" sz="2400" dirty="0" smtClean="0"/>
          </a:p>
          <a:p>
            <a:pPr>
              <a:lnSpc>
                <a:spcPct val="120000"/>
              </a:lnSpc>
            </a:pPr>
            <a:r>
              <a:rPr lang="ja-JP" altLang="en-US" sz="2400" dirty="0" smtClean="0"/>
              <a:t>既存のエビデンスにただ従うのではなく、実践評価によって修正・加筆されていく情報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10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506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/>
              <a:t>ロジックモデルの「ロジック」とは？</a:t>
            </a:r>
            <a:endParaRPr kumimoji="1" lang="ja-JP" altLang="en-US" sz="36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33" y="1945799"/>
            <a:ext cx="8287733" cy="4536643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7592786" y="1945799"/>
            <a:ext cx="922564" cy="3402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098970" y="6237514"/>
            <a:ext cx="568779" cy="348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11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760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これとリンクしているのが</a:t>
            </a:r>
            <a:endParaRPr kumimoji="1" lang="ja-JP" alt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09162" y="2224507"/>
            <a:ext cx="1214361" cy="3340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80291" tIns="40144" rIns="80291" bIns="40144">
            <a:spAutoFit/>
          </a:bodyPr>
          <a:lstStyle>
            <a:lvl1pPr eaLnBrk="0" hangingPunct="0"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735" b="1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現状の把握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735" b="1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（アセスメント）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148733" y="2224491"/>
            <a:ext cx="1386728" cy="2353235"/>
            <a:chOff x="1488" y="1200"/>
            <a:chExt cx="990" cy="1680"/>
          </a:xfrm>
        </p:grpSpPr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2061" y="1200"/>
              <a:ext cx="417" cy="1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80566" tIns="40281" rIns="80566" bIns="40281">
              <a:sp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buClr>
                  <a:srgbClr val="C0007F"/>
                </a:buClr>
                <a:buSzPct val="90000"/>
                <a:buFont typeface="Monotype Sorts" pitchFamily="2" charset="2"/>
                <a:buNone/>
              </a:pPr>
              <a:r>
                <a:rPr lang="ja-JP" altLang="en-US" sz="2735" b="1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問題点の抽出</a:t>
              </a:r>
              <a:endParaRPr lang="ja-JP" altLang="en-US" sz="2206" b="1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" name="AutoShape 10"/>
            <p:cNvSpPr>
              <a:spLocks noChangeArrowheads="1"/>
            </p:cNvSpPr>
            <p:nvPr/>
          </p:nvSpPr>
          <p:spPr bwMode="auto">
            <a:xfrm>
              <a:off x="1488" y="1776"/>
              <a:ext cx="615" cy="30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2 w 21600"/>
                <a:gd name="T13" fmla="*/ 5435 h 21600"/>
                <a:gd name="T14" fmla="*/ 18896 w 21600"/>
                <a:gd name="T15" fmla="*/ 162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0601" tIns="40299" rIns="80601" bIns="40299" anchor="ctr"/>
            <a:lstStyle/>
            <a:p>
              <a:endParaRPr lang="ja-JP" altLang="en-US" sz="2206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3560674" y="2224491"/>
            <a:ext cx="1411941" cy="2360239"/>
            <a:chOff x="2496" y="1200"/>
            <a:chExt cx="1008" cy="1685"/>
          </a:xfrm>
        </p:grpSpPr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3087" y="1200"/>
              <a:ext cx="417" cy="1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80566" tIns="40281" rIns="80566" bIns="40281">
              <a:sp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2735" b="1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解決策の決定</a:t>
              </a:r>
            </a:p>
          </p:txBody>
        </p:sp>
        <p:sp>
          <p:nvSpPr>
            <p:cNvPr id="9" name="AutoShape 13"/>
            <p:cNvSpPr>
              <a:spLocks noChangeArrowheads="1"/>
            </p:cNvSpPr>
            <p:nvPr/>
          </p:nvSpPr>
          <p:spPr bwMode="auto">
            <a:xfrm>
              <a:off x="2496" y="1776"/>
              <a:ext cx="615" cy="30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2 w 21600"/>
                <a:gd name="T13" fmla="*/ 5435 h 21600"/>
                <a:gd name="T14" fmla="*/ 18896 w 21600"/>
                <a:gd name="T15" fmla="*/ 162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0601" tIns="40299" rIns="80601" bIns="40299" anchor="ctr"/>
            <a:lstStyle/>
            <a:p>
              <a:endParaRPr lang="ja-JP" altLang="en-US" sz="2206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4985224" y="2224491"/>
            <a:ext cx="1466569" cy="2286000"/>
            <a:chOff x="3513" y="1200"/>
            <a:chExt cx="1047" cy="1632"/>
          </a:xfrm>
        </p:grpSpPr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4143" y="1200"/>
              <a:ext cx="417" cy="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80566" tIns="40281" rIns="80566" bIns="40281">
              <a:sp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buClr>
                  <a:srgbClr val="C0007F"/>
                </a:buClr>
                <a:buSzPct val="90000"/>
                <a:buFont typeface="Monotype Sorts" pitchFamily="2" charset="2"/>
                <a:buNone/>
              </a:pPr>
              <a:r>
                <a:rPr lang="ja-JP" altLang="en-US" sz="2735" b="1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解決策の実施</a:t>
              </a:r>
              <a:endParaRPr lang="ja-JP" altLang="en-US" sz="2206" b="1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12" name="AutoShape 16"/>
            <p:cNvSpPr>
              <a:spLocks noChangeArrowheads="1"/>
            </p:cNvSpPr>
            <p:nvPr/>
          </p:nvSpPr>
          <p:spPr bwMode="auto">
            <a:xfrm>
              <a:off x="3513" y="1776"/>
              <a:ext cx="615" cy="30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2 w 21600"/>
                <a:gd name="T13" fmla="*/ 5435 h 21600"/>
                <a:gd name="T14" fmla="*/ 18896 w 21600"/>
                <a:gd name="T15" fmla="*/ 162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0601" tIns="40299" rIns="80601" bIns="40299" anchor="ctr"/>
            <a:lstStyle/>
            <a:p>
              <a:endParaRPr lang="ja-JP" altLang="en-US" sz="2206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6531633" y="2629303"/>
            <a:ext cx="1466569" cy="1409140"/>
            <a:chOff x="4617" y="1488"/>
            <a:chExt cx="1047" cy="1008"/>
          </a:xfrm>
        </p:grpSpPr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5247" y="1488"/>
              <a:ext cx="417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80566" tIns="40281" rIns="80566" bIns="40281">
              <a:spAutoFit/>
            </a:bodyPr>
            <a:lstStyle>
              <a:lvl1pPr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5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buClr>
                  <a:srgbClr val="C0007F"/>
                </a:buClr>
                <a:buSzPct val="90000"/>
                <a:buFont typeface="Monotype Sorts" pitchFamily="2" charset="2"/>
                <a:buNone/>
              </a:pPr>
              <a:r>
                <a:rPr lang="ja-JP" altLang="en-US" sz="2735" b="1">
                  <a:solidFill>
                    <a:srgbClr val="000000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評　価</a:t>
              </a:r>
            </a:p>
          </p:txBody>
        </p:sp>
        <p:sp>
          <p:nvSpPr>
            <p:cNvPr id="15" name="AutoShape 19"/>
            <p:cNvSpPr>
              <a:spLocks noChangeArrowheads="1"/>
            </p:cNvSpPr>
            <p:nvPr/>
          </p:nvSpPr>
          <p:spPr bwMode="auto">
            <a:xfrm>
              <a:off x="4617" y="1776"/>
              <a:ext cx="615" cy="30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2 w 21600"/>
                <a:gd name="T13" fmla="*/ 5435 h 21600"/>
                <a:gd name="T14" fmla="*/ 18896 w 21600"/>
                <a:gd name="T15" fmla="*/ 162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0601" tIns="40299" rIns="80601" bIns="40299" anchor="ctr"/>
            <a:lstStyle/>
            <a:p>
              <a:endParaRPr lang="ja-JP" altLang="en-US" sz="2206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2645961" y="4875190"/>
            <a:ext cx="2769989" cy="17418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en-US" altLang="ja-JP" sz="2400" dirty="0" smtClean="0"/>
          </a:p>
          <a:p>
            <a:r>
              <a:rPr kumimoji="1" lang="ja-JP" altLang="en-US" sz="2400" dirty="0" smtClean="0"/>
              <a:t>　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プロセス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アウトプット</a:t>
            </a:r>
            <a:endParaRPr lang="en-US" altLang="ja-JP" sz="2400" dirty="0" smtClean="0"/>
          </a:p>
          <a:p>
            <a:r>
              <a:rPr lang="ja-JP" altLang="en-US" sz="2400" dirty="0" smtClean="0"/>
              <a:t>アウトカム</a:t>
            </a:r>
            <a:endParaRPr lang="en-US" altLang="ja-JP" sz="2400" dirty="0" smtClean="0"/>
          </a:p>
          <a:p>
            <a:r>
              <a:rPr lang="ja-JP" altLang="en-US" sz="2400" dirty="0" smtClean="0"/>
              <a:t>インパクト</a:t>
            </a:r>
            <a:r>
              <a:rPr lang="ja-JP" altLang="en-US" sz="2400" dirty="0"/>
              <a:t>　</a:t>
            </a:r>
            <a:endParaRPr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15970" y="4964678"/>
            <a:ext cx="2031325" cy="17418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400" dirty="0" smtClean="0"/>
              <a:t>インパクト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アウトカム</a:t>
            </a:r>
            <a:r>
              <a:rPr kumimoji="1" lang="ja-JP" altLang="en-US" sz="2400" dirty="0" smtClean="0"/>
              <a:t>　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アウトプット</a:t>
            </a:r>
            <a:endParaRPr lang="en-US" altLang="ja-JP" sz="2400" dirty="0" smtClean="0"/>
          </a:p>
          <a:p>
            <a:r>
              <a:rPr lang="ja-JP" altLang="en-US" sz="2400" dirty="0" smtClean="0"/>
              <a:t>プロセス</a:t>
            </a:r>
            <a:endParaRPr lang="en-US" altLang="ja-JP" sz="2400" dirty="0"/>
          </a:p>
          <a:p>
            <a:endParaRPr kumimoji="1" lang="ja-JP" altLang="en-US" sz="2400" dirty="0"/>
          </a:p>
        </p:txBody>
      </p:sp>
      <p:sp>
        <p:nvSpPr>
          <p:cNvPr id="19" name="右矢印 18"/>
          <p:cNvSpPr/>
          <p:nvPr/>
        </p:nvSpPr>
        <p:spPr>
          <a:xfrm>
            <a:off x="3243407" y="4691270"/>
            <a:ext cx="1437154" cy="183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6006491" y="4697898"/>
            <a:ext cx="1437154" cy="183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12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04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つないで輪にしたものが</a:t>
            </a:r>
            <a:r>
              <a:rPr kumimoji="1" lang="en-US" altLang="ja-JP" sz="3200" dirty="0" smtClean="0"/>
              <a:t>PDCA</a:t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もしくは</a:t>
            </a:r>
            <a:r>
              <a:rPr kumimoji="1" lang="en-US" altLang="ja-JP" sz="3200" dirty="0" smtClean="0"/>
              <a:t>Project Management Cycle</a:t>
            </a:r>
            <a:endParaRPr kumimoji="1" lang="ja-JP" altLang="en-US" sz="3200" dirty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3251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現状分析・問題特定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112313" y="1828800"/>
            <a:ext cx="39549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 smtClean="0"/>
              <a:t>「現状」分析・「目標」設定</a:t>
            </a:r>
            <a:endParaRPr lang="ja-JP" altLang="en-US" sz="2800" dirty="0"/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6390993" y="3048000"/>
            <a:ext cx="215956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 smtClean="0"/>
              <a:t>対処策</a:t>
            </a:r>
            <a:r>
              <a:rPr lang="ja-JP" altLang="en-US" sz="2800" dirty="0"/>
              <a:t>作成・</a:t>
            </a:r>
          </a:p>
          <a:p>
            <a:pPr algn="ctr"/>
            <a:r>
              <a:rPr lang="ja-JP" altLang="en-US" sz="2800" dirty="0"/>
              <a:t>選定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5247391" y="4800600"/>
            <a:ext cx="162736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/>
              <a:t>実行・</a:t>
            </a:r>
          </a:p>
          <a:p>
            <a:pPr algn="ctr"/>
            <a:r>
              <a:rPr lang="ja-JP" altLang="en-US" sz="2800"/>
              <a:t>過程評価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121521" y="4572000"/>
            <a:ext cx="180850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/>
              <a:t>結果評価・</a:t>
            </a:r>
          </a:p>
          <a:p>
            <a:pPr algn="ctr"/>
            <a:r>
              <a:rPr lang="ja-JP" altLang="en-US" sz="2800" dirty="0"/>
              <a:t>成果判定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1143000" y="3124200"/>
            <a:ext cx="19880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改善案提示</a:t>
            </a:r>
          </a:p>
        </p:txBody>
      </p:sp>
      <p:sp>
        <p:nvSpPr>
          <p:cNvPr id="80908" name="Oval 12"/>
          <p:cNvSpPr>
            <a:spLocks noChangeArrowheads="1"/>
          </p:cNvSpPr>
          <p:nvPr/>
        </p:nvSpPr>
        <p:spPr bwMode="auto">
          <a:xfrm>
            <a:off x="3581400" y="2362200"/>
            <a:ext cx="2438400" cy="2209800"/>
          </a:xfrm>
          <a:prstGeom prst="ellips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 flipH="1">
            <a:off x="5638800" y="3886200"/>
            <a:ext cx="76200" cy="381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 flipH="1">
            <a:off x="5638800" y="4114800"/>
            <a:ext cx="381000" cy="152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 flipH="1">
            <a:off x="3962400" y="2590800"/>
            <a:ext cx="76200" cy="381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H="1">
            <a:off x="3657600" y="2590800"/>
            <a:ext cx="381000" cy="152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13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148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プログラム評価の階層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000" dirty="0" smtClean="0"/>
              <a:t>（</a:t>
            </a:r>
            <a:r>
              <a:rPr kumimoji="1" lang="en-US" altLang="ja-JP" sz="2000" dirty="0" smtClean="0"/>
              <a:t>Rossi, </a:t>
            </a:r>
            <a:r>
              <a:rPr kumimoji="1" lang="en-US" altLang="ja-JP" sz="2000" dirty="0" err="1" smtClean="0"/>
              <a:t>Lipsey</a:t>
            </a:r>
            <a:r>
              <a:rPr kumimoji="1" lang="en-US" altLang="ja-JP" sz="2000" dirty="0" smtClean="0"/>
              <a:t>, Freeman, 2004)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ニーズアセスメント</a:t>
            </a:r>
            <a:endParaRPr lang="en-US" altLang="ja-JP" dirty="0" smtClean="0"/>
          </a:p>
          <a:p>
            <a:r>
              <a:rPr kumimoji="1" lang="ja-JP" altLang="en-US" dirty="0" smtClean="0"/>
              <a:t>デザインと理論評価　　　　　　　　　記述統計主体　　　　</a:t>
            </a:r>
            <a:endParaRPr kumimoji="1" lang="en-US" altLang="ja-JP" dirty="0" smtClean="0"/>
          </a:p>
          <a:p>
            <a:r>
              <a:rPr lang="ja-JP" altLang="en-US" dirty="0" smtClean="0"/>
              <a:t>プロセス評価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アウトカム</a:t>
            </a:r>
            <a:r>
              <a:rPr lang="ja-JP" altLang="en-US" dirty="0" smtClean="0"/>
              <a:t>とインパクト</a:t>
            </a:r>
            <a:r>
              <a:rPr kumimoji="1" lang="ja-JP" altLang="en-US" dirty="0" smtClean="0"/>
              <a:t>評価</a:t>
            </a:r>
            <a:endParaRPr kumimoji="1" lang="en-US" altLang="ja-JP" dirty="0" smtClean="0"/>
          </a:p>
          <a:p>
            <a:r>
              <a:rPr lang="ja-JP" altLang="en-US" dirty="0" smtClean="0"/>
              <a:t>費用と効率性評価　　　　　　　　　　　分析統計要</a:t>
            </a:r>
            <a:endParaRPr kumimoji="1" lang="ja-JP" altLang="en-US" dirty="0"/>
          </a:p>
        </p:txBody>
      </p:sp>
      <p:sp>
        <p:nvSpPr>
          <p:cNvPr id="5" name="右中かっこ 4"/>
          <p:cNvSpPr/>
          <p:nvPr/>
        </p:nvSpPr>
        <p:spPr>
          <a:xfrm>
            <a:off x="5683827" y="1943100"/>
            <a:ext cx="197428" cy="122612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中かっこ 5"/>
          <p:cNvSpPr/>
          <p:nvPr/>
        </p:nvSpPr>
        <p:spPr>
          <a:xfrm>
            <a:off x="5690753" y="3706090"/>
            <a:ext cx="197428" cy="122612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14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95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ロジック</a:t>
            </a:r>
            <a:r>
              <a:rPr lang="ja-JP" altLang="en-US" sz="3600" dirty="0"/>
              <a:t>モデル</a:t>
            </a:r>
            <a:r>
              <a:rPr lang="ja-JP" altLang="en-US" sz="3600" dirty="0" smtClean="0"/>
              <a:t>というともう一つ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（ロジックツリー）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06585" y="6430836"/>
            <a:ext cx="545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北大路信郷先生（明治大学）の昨年度研修スライドより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01505"/>
            <a:ext cx="8143734" cy="3918515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565140" y="6579992"/>
            <a:ext cx="2057400" cy="365125"/>
          </a:xfrm>
        </p:spPr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15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98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２つのロジックモデル図（横と縦）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横ロジック図は因果連鎖とその分析評価を意識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比較的因果関係が明確なものに適用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endParaRPr kumimoji="1" lang="en-US" altLang="ja-JP" dirty="0" smtClean="0"/>
          </a:p>
          <a:p>
            <a:r>
              <a:rPr lang="ja-JP" altLang="en-US" dirty="0" smtClean="0"/>
              <a:t>縦ロジック図は目的と手段の複合的連関を意識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 smtClean="0"/>
              <a:t>上位目標を構成する下位目標群の連関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 smtClean="0"/>
              <a:t>目標に到達するさまざまな手段の連関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16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92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40" name="AutoShape 3"/>
          <p:cNvSpPr>
            <a:spLocks noChangeArrowheads="1"/>
          </p:cNvSpPr>
          <p:nvPr/>
        </p:nvSpPr>
        <p:spPr bwMode="auto">
          <a:xfrm>
            <a:off x="1255060" y="672356"/>
            <a:ext cx="7126941" cy="5244353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 sz="2824">
              <a:solidFill>
                <a:srgbClr val="000000"/>
              </a:solidFill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374499" y="2756649"/>
            <a:ext cx="4298857" cy="3092824"/>
            <a:chOff x="3027" y="1968"/>
            <a:chExt cx="3069" cy="2208"/>
          </a:xfrm>
        </p:grpSpPr>
        <p:sp>
          <p:nvSpPr>
            <p:cNvPr id="79931" name="AutoShape 8"/>
            <p:cNvSpPr>
              <a:spLocks noChangeArrowheads="1"/>
            </p:cNvSpPr>
            <p:nvPr/>
          </p:nvSpPr>
          <p:spPr bwMode="auto">
            <a:xfrm>
              <a:off x="3027" y="2160"/>
              <a:ext cx="2765" cy="2016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 w="4445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sp>
          <p:nvSpPr>
            <p:cNvPr id="79932" name="Oval 9"/>
            <p:cNvSpPr>
              <a:spLocks noChangeArrowheads="1"/>
            </p:cNvSpPr>
            <p:nvPr/>
          </p:nvSpPr>
          <p:spPr bwMode="auto">
            <a:xfrm>
              <a:off x="4179" y="2478"/>
              <a:ext cx="519" cy="47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8923">
              <a:solidFill>
                <a:srgbClr val="A2A2A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grpSp>
          <p:nvGrpSpPr>
            <p:cNvPr id="79933" name="Group 10"/>
            <p:cNvGrpSpPr>
              <a:grpSpLocks/>
            </p:cNvGrpSpPr>
            <p:nvPr/>
          </p:nvGrpSpPr>
          <p:grpSpPr bwMode="auto">
            <a:xfrm>
              <a:off x="4704" y="3168"/>
              <a:ext cx="1200" cy="240"/>
              <a:chOff x="4704" y="3360"/>
              <a:chExt cx="1440" cy="288"/>
            </a:xfrm>
          </p:grpSpPr>
          <p:sp>
            <p:nvSpPr>
              <p:cNvPr id="79938" name="AutoShape 11"/>
              <p:cNvSpPr>
                <a:spLocks noChangeArrowheads="1"/>
              </p:cNvSpPr>
              <p:nvPr/>
            </p:nvSpPr>
            <p:spPr bwMode="auto">
              <a:xfrm>
                <a:off x="4704" y="3360"/>
                <a:ext cx="1440" cy="288"/>
              </a:xfrm>
              <a:prstGeom prst="leftArrowCallout">
                <a:avLst>
                  <a:gd name="adj1" fmla="val 25000"/>
                  <a:gd name="adj2" fmla="val 25000"/>
                  <a:gd name="adj3" fmla="val 83333"/>
                  <a:gd name="adj4" fmla="val 71218"/>
                </a:avLst>
              </a:prstGeom>
              <a:solidFill>
                <a:srgbClr val="00FFFF"/>
              </a:solidFill>
              <a:ln w="28448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 sz="2824">
                  <a:solidFill>
                    <a:srgbClr val="000000"/>
                  </a:solidFill>
                </a:endParaRPr>
              </a:p>
            </p:txBody>
          </p:sp>
          <p:sp>
            <p:nvSpPr>
              <p:cNvPr id="79939" name="Rectangle 12"/>
              <p:cNvSpPr>
                <a:spLocks noChangeArrowheads="1"/>
              </p:cNvSpPr>
              <p:nvPr/>
            </p:nvSpPr>
            <p:spPr bwMode="auto">
              <a:xfrm>
                <a:off x="5610" y="3408"/>
                <a:ext cx="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endParaRPr lang="ja-JP" altLang="ja-JP" sz="1765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9934" name="Freeform 13"/>
            <p:cNvSpPr>
              <a:spLocks/>
            </p:cNvSpPr>
            <p:nvPr/>
          </p:nvSpPr>
          <p:spPr bwMode="auto">
            <a:xfrm>
              <a:off x="4608" y="1968"/>
              <a:ext cx="1488" cy="240"/>
            </a:xfrm>
            <a:custGeom>
              <a:avLst/>
              <a:gdLst>
                <a:gd name="T0" fmla="*/ 0 w 3292"/>
                <a:gd name="T1" fmla="*/ 0 h 1370"/>
                <a:gd name="T2" fmla="*/ 0 w 3292"/>
                <a:gd name="T3" fmla="*/ 0 h 1370"/>
                <a:gd name="T4" fmla="*/ 0 w 3292"/>
                <a:gd name="T5" fmla="*/ 0 h 1370"/>
                <a:gd name="T6" fmla="*/ 0 w 3292"/>
                <a:gd name="T7" fmla="*/ 0 h 1370"/>
                <a:gd name="T8" fmla="*/ 0 w 3292"/>
                <a:gd name="T9" fmla="*/ 0 h 1370"/>
                <a:gd name="T10" fmla="*/ 0 w 3292"/>
                <a:gd name="T11" fmla="*/ 0 h 1370"/>
                <a:gd name="T12" fmla="*/ 0 w 3292"/>
                <a:gd name="T13" fmla="*/ 0 h 1370"/>
                <a:gd name="T14" fmla="*/ 0 w 3292"/>
                <a:gd name="T15" fmla="*/ 0 h 1370"/>
                <a:gd name="T16" fmla="*/ 0 w 3292"/>
                <a:gd name="T17" fmla="*/ 0 h 1370"/>
                <a:gd name="T18" fmla="*/ 1 w 3292"/>
                <a:gd name="T19" fmla="*/ 0 h 1370"/>
                <a:gd name="T20" fmla="*/ 1 w 3292"/>
                <a:gd name="T21" fmla="*/ 0 h 1370"/>
                <a:gd name="T22" fmla="*/ 1 w 3292"/>
                <a:gd name="T23" fmla="*/ 0 h 1370"/>
                <a:gd name="T24" fmla="*/ 1 w 3292"/>
                <a:gd name="T25" fmla="*/ 0 h 1370"/>
                <a:gd name="T26" fmla="*/ 2 w 3292"/>
                <a:gd name="T27" fmla="*/ 0 h 1370"/>
                <a:gd name="T28" fmla="*/ 2 w 3292"/>
                <a:gd name="T29" fmla="*/ 0 h 1370"/>
                <a:gd name="T30" fmla="*/ 2 w 3292"/>
                <a:gd name="T31" fmla="*/ 0 h 1370"/>
                <a:gd name="T32" fmla="*/ 2 w 3292"/>
                <a:gd name="T33" fmla="*/ 0 h 1370"/>
                <a:gd name="T34" fmla="*/ 2 w 3292"/>
                <a:gd name="T35" fmla="*/ 0 h 1370"/>
                <a:gd name="T36" fmla="*/ 2 w 3292"/>
                <a:gd name="T37" fmla="*/ 0 h 1370"/>
                <a:gd name="T38" fmla="*/ 2 w 3292"/>
                <a:gd name="T39" fmla="*/ 0 h 1370"/>
                <a:gd name="T40" fmla="*/ 3 w 3292"/>
                <a:gd name="T41" fmla="*/ 0 h 1370"/>
                <a:gd name="T42" fmla="*/ 3 w 3292"/>
                <a:gd name="T43" fmla="*/ 0 h 1370"/>
                <a:gd name="T44" fmla="*/ 3 w 3292"/>
                <a:gd name="T45" fmla="*/ 0 h 1370"/>
                <a:gd name="T46" fmla="*/ 3 w 3292"/>
                <a:gd name="T47" fmla="*/ 0 h 1370"/>
                <a:gd name="T48" fmla="*/ 3 w 3292"/>
                <a:gd name="T49" fmla="*/ 0 h 1370"/>
                <a:gd name="T50" fmla="*/ 3 w 3292"/>
                <a:gd name="T51" fmla="*/ 0 h 1370"/>
                <a:gd name="T52" fmla="*/ 3 w 3292"/>
                <a:gd name="T53" fmla="*/ 0 h 1370"/>
                <a:gd name="T54" fmla="*/ 2 w 3292"/>
                <a:gd name="T55" fmla="*/ 0 h 1370"/>
                <a:gd name="T56" fmla="*/ 2 w 3292"/>
                <a:gd name="T57" fmla="*/ 0 h 1370"/>
                <a:gd name="T58" fmla="*/ 2 w 3292"/>
                <a:gd name="T59" fmla="*/ 0 h 1370"/>
                <a:gd name="T60" fmla="*/ 2 w 3292"/>
                <a:gd name="T61" fmla="*/ 0 h 1370"/>
                <a:gd name="T62" fmla="*/ 2 w 3292"/>
                <a:gd name="T63" fmla="*/ 0 h 1370"/>
                <a:gd name="T64" fmla="*/ 2 w 3292"/>
                <a:gd name="T65" fmla="*/ 0 h 1370"/>
                <a:gd name="T66" fmla="*/ 2 w 3292"/>
                <a:gd name="T67" fmla="*/ 0 h 1370"/>
                <a:gd name="T68" fmla="*/ 1 w 3292"/>
                <a:gd name="T69" fmla="*/ 0 h 1370"/>
                <a:gd name="T70" fmla="*/ 1 w 3292"/>
                <a:gd name="T71" fmla="*/ 0 h 1370"/>
                <a:gd name="T72" fmla="*/ 1 w 3292"/>
                <a:gd name="T73" fmla="*/ 0 h 1370"/>
                <a:gd name="T74" fmla="*/ 0 w 3292"/>
                <a:gd name="T75" fmla="*/ 0 h 1370"/>
                <a:gd name="T76" fmla="*/ 0 w 3292"/>
                <a:gd name="T77" fmla="*/ 0 h 1370"/>
                <a:gd name="T78" fmla="*/ 0 w 3292"/>
                <a:gd name="T79" fmla="*/ 0 h 1370"/>
                <a:gd name="T80" fmla="*/ 0 w 3292"/>
                <a:gd name="T81" fmla="*/ 0 h 1370"/>
                <a:gd name="T82" fmla="*/ 0 w 3292"/>
                <a:gd name="T83" fmla="*/ 0 h 1370"/>
                <a:gd name="T84" fmla="*/ 0 w 3292"/>
                <a:gd name="T85" fmla="*/ 0 h 1370"/>
                <a:gd name="T86" fmla="*/ 0 w 3292"/>
                <a:gd name="T87" fmla="*/ 0 h 1370"/>
                <a:gd name="T88" fmla="*/ 0 w 3292"/>
                <a:gd name="T89" fmla="*/ 0 h 1370"/>
                <a:gd name="T90" fmla="*/ 0 w 3292"/>
                <a:gd name="T91" fmla="*/ 0 h 137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292"/>
                <a:gd name="T139" fmla="*/ 0 h 1370"/>
                <a:gd name="T140" fmla="*/ 3292 w 3292"/>
                <a:gd name="T141" fmla="*/ 1370 h 137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292" h="1370">
                  <a:moveTo>
                    <a:pt x="0" y="685"/>
                  </a:moveTo>
                  <a:lnTo>
                    <a:pt x="8" y="603"/>
                  </a:lnTo>
                  <a:lnTo>
                    <a:pt x="36" y="527"/>
                  </a:lnTo>
                  <a:lnTo>
                    <a:pt x="80" y="455"/>
                  </a:lnTo>
                  <a:lnTo>
                    <a:pt x="141" y="387"/>
                  </a:lnTo>
                  <a:lnTo>
                    <a:pt x="214" y="326"/>
                  </a:lnTo>
                  <a:lnTo>
                    <a:pt x="302" y="270"/>
                  </a:lnTo>
                  <a:lnTo>
                    <a:pt x="514" y="173"/>
                  </a:lnTo>
                  <a:lnTo>
                    <a:pt x="761" y="100"/>
                  </a:lnTo>
                  <a:lnTo>
                    <a:pt x="1040" y="45"/>
                  </a:lnTo>
                  <a:lnTo>
                    <a:pt x="1337" y="12"/>
                  </a:lnTo>
                  <a:lnTo>
                    <a:pt x="1645" y="0"/>
                  </a:lnTo>
                  <a:lnTo>
                    <a:pt x="1798" y="1"/>
                  </a:lnTo>
                  <a:lnTo>
                    <a:pt x="1951" y="10"/>
                  </a:lnTo>
                  <a:lnTo>
                    <a:pt x="2248" y="43"/>
                  </a:lnTo>
                  <a:lnTo>
                    <a:pt x="2525" y="95"/>
                  </a:lnTo>
                  <a:lnTo>
                    <a:pt x="2776" y="170"/>
                  </a:lnTo>
                  <a:lnTo>
                    <a:pt x="2986" y="265"/>
                  </a:lnTo>
                  <a:lnTo>
                    <a:pt x="3073" y="321"/>
                  </a:lnTo>
                  <a:lnTo>
                    <a:pt x="3149" y="384"/>
                  </a:lnTo>
                  <a:lnTo>
                    <a:pt x="3208" y="450"/>
                  </a:lnTo>
                  <a:lnTo>
                    <a:pt x="3253" y="524"/>
                  </a:lnTo>
                  <a:lnTo>
                    <a:pt x="3282" y="600"/>
                  </a:lnTo>
                  <a:lnTo>
                    <a:pt x="3292" y="685"/>
                  </a:lnTo>
                  <a:lnTo>
                    <a:pt x="3284" y="767"/>
                  </a:lnTo>
                  <a:lnTo>
                    <a:pt x="3256" y="843"/>
                  </a:lnTo>
                  <a:lnTo>
                    <a:pt x="3212" y="915"/>
                  </a:lnTo>
                  <a:lnTo>
                    <a:pt x="3151" y="983"/>
                  </a:lnTo>
                  <a:lnTo>
                    <a:pt x="3078" y="1044"/>
                  </a:lnTo>
                  <a:lnTo>
                    <a:pt x="2990" y="1101"/>
                  </a:lnTo>
                  <a:lnTo>
                    <a:pt x="2778" y="1198"/>
                  </a:lnTo>
                  <a:lnTo>
                    <a:pt x="2531" y="1271"/>
                  </a:lnTo>
                  <a:lnTo>
                    <a:pt x="2251" y="1325"/>
                  </a:lnTo>
                  <a:lnTo>
                    <a:pt x="1955" y="1358"/>
                  </a:lnTo>
                  <a:lnTo>
                    <a:pt x="1646" y="1370"/>
                  </a:lnTo>
                  <a:lnTo>
                    <a:pt x="1341" y="1360"/>
                  </a:lnTo>
                  <a:lnTo>
                    <a:pt x="1044" y="1327"/>
                  </a:lnTo>
                  <a:lnTo>
                    <a:pt x="767" y="1275"/>
                  </a:lnTo>
                  <a:lnTo>
                    <a:pt x="516" y="1200"/>
                  </a:lnTo>
                  <a:lnTo>
                    <a:pt x="305" y="1105"/>
                  </a:lnTo>
                  <a:lnTo>
                    <a:pt x="218" y="1049"/>
                  </a:lnTo>
                  <a:lnTo>
                    <a:pt x="143" y="986"/>
                  </a:lnTo>
                  <a:lnTo>
                    <a:pt x="84" y="921"/>
                  </a:lnTo>
                  <a:lnTo>
                    <a:pt x="38" y="846"/>
                  </a:lnTo>
                  <a:lnTo>
                    <a:pt x="10" y="770"/>
                  </a:lnTo>
                  <a:lnTo>
                    <a:pt x="0" y="685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 sz="1588">
                <a:solidFill>
                  <a:srgbClr val="000000"/>
                </a:solidFill>
              </a:endParaRPr>
            </a:p>
          </p:txBody>
        </p:sp>
        <p:sp>
          <p:nvSpPr>
            <p:cNvPr id="79935" name="Rectangle 14"/>
            <p:cNvSpPr>
              <a:spLocks noChangeArrowheads="1"/>
            </p:cNvSpPr>
            <p:nvPr/>
          </p:nvSpPr>
          <p:spPr bwMode="auto">
            <a:xfrm>
              <a:off x="4656" y="2016"/>
              <a:ext cx="139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1500" b="1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全体目的達成の手段</a:t>
              </a:r>
            </a:p>
          </p:txBody>
        </p:sp>
        <p:sp>
          <p:nvSpPr>
            <p:cNvPr id="79936" name="Line 15"/>
            <p:cNvSpPr>
              <a:spLocks noChangeShapeType="1"/>
            </p:cNvSpPr>
            <p:nvPr/>
          </p:nvSpPr>
          <p:spPr bwMode="auto">
            <a:xfrm flipH="1">
              <a:off x="4464" y="2208"/>
              <a:ext cx="432" cy="384"/>
            </a:xfrm>
            <a:prstGeom prst="line">
              <a:avLst/>
            </a:prstGeom>
            <a:noFill/>
            <a:ln w="44323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88">
                <a:solidFill>
                  <a:srgbClr val="000000"/>
                </a:solidFill>
              </a:endParaRPr>
            </a:p>
          </p:txBody>
        </p:sp>
        <p:sp>
          <p:nvSpPr>
            <p:cNvPr id="79937" name="Text Box 16"/>
            <p:cNvSpPr txBox="1">
              <a:spLocks noChangeArrowheads="1"/>
            </p:cNvSpPr>
            <p:nvPr/>
          </p:nvSpPr>
          <p:spPr bwMode="auto">
            <a:xfrm>
              <a:off x="5184" y="3158"/>
              <a:ext cx="62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1765" b="1">
                  <a:solidFill>
                    <a:srgbClr val="000000"/>
                  </a:solidFill>
                </a:rPr>
                <a:t>分野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842095" y="3025588"/>
            <a:ext cx="4822732" cy="2823882"/>
            <a:chOff x="1933" y="2160"/>
            <a:chExt cx="3443" cy="2016"/>
          </a:xfrm>
        </p:grpSpPr>
        <p:sp>
          <p:nvSpPr>
            <p:cNvPr id="79927" name="AutoShape 18"/>
            <p:cNvSpPr>
              <a:spLocks noChangeArrowheads="1"/>
            </p:cNvSpPr>
            <p:nvPr/>
          </p:nvSpPr>
          <p:spPr bwMode="auto">
            <a:xfrm>
              <a:off x="1933" y="2160"/>
              <a:ext cx="2765" cy="2016"/>
            </a:xfrm>
            <a:prstGeom prst="triangle">
              <a:avLst>
                <a:gd name="adj" fmla="val 50000"/>
              </a:avLst>
            </a:prstGeom>
            <a:solidFill>
              <a:srgbClr val="FFFFCC"/>
            </a:solidFill>
            <a:ln w="444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sp>
          <p:nvSpPr>
            <p:cNvPr id="79928" name="Oval 19"/>
            <p:cNvSpPr>
              <a:spLocks noChangeArrowheads="1"/>
            </p:cNvSpPr>
            <p:nvPr/>
          </p:nvSpPr>
          <p:spPr bwMode="auto">
            <a:xfrm>
              <a:off x="3081" y="2478"/>
              <a:ext cx="519" cy="47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8923">
              <a:solidFill>
                <a:srgbClr val="A2A2A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sp>
          <p:nvSpPr>
            <p:cNvPr id="79929" name="AutoShape 20"/>
            <p:cNvSpPr>
              <a:spLocks noChangeArrowheads="1"/>
            </p:cNvSpPr>
            <p:nvPr/>
          </p:nvSpPr>
          <p:spPr bwMode="auto">
            <a:xfrm>
              <a:off x="4032" y="3696"/>
              <a:ext cx="1344" cy="240"/>
            </a:xfrm>
            <a:prstGeom prst="leftArrowCallout">
              <a:avLst>
                <a:gd name="adj1" fmla="val 25000"/>
                <a:gd name="adj2" fmla="val 25000"/>
                <a:gd name="adj3" fmla="val 93333"/>
                <a:gd name="adj4" fmla="val 71218"/>
              </a:avLst>
            </a:prstGeom>
            <a:solidFill>
              <a:srgbClr val="00FFFF"/>
            </a:solidFill>
            <a:ln w="28448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sp>
          <p:nvSpPr>
            <p:cNvPr id="79930" name="Rectangle 21"/>
            <p:cNvSpPr>
              <a:spLocks noChangeArrowheads="1"/>
            </p:cNvSpPr>
            <p:nvPr/>
          </p:nvSpPr>
          <p:spPr bwMode="auto">
            <a:xfrm>
              <a:off x="4720" y="3688"/>
              <a:ext cx="32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1765" b="1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分野</a:t>
              </a:r>
              <a:endParaRPr lang="ja-JP" altLang="en-US" sz="1765" b="1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874062" y="3025588"/>
            <a:ext cx="4388504" cy="2823882"/>
            <a:chOff x="528" y="2160"/>
            <a:chExt cx="3133" cy="2016"/>
          </a:xfrm>
        </p:grpSpPr>
        <p:sp>
          <p:nvSpPr>
            <p:cNvPr id="79923" name="AutoShape 23"/>
            <p:cNvSpPr>
              <a:spLocks noChangeArrowheads="1"/>
            </p:cNvSpPr>
            <p:nvPr/>
          </p:nvSpPr>
          <p:spPr bwMode="auto">
            <a:xfrm>
              <a:off x="896" y="2160"/>
              <a:ext cx="2765" cy="2016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57150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grpSp>
          <p:nvGrpSpPr>
            <p:cNvPr id="79924" name="Group 24"/>
            <p:cNvGrpSpPr>
              <a:grpSpLocks/>
            </p:cNvGrpSpPr>
            <p:nvPr/>
          </p:nvGrpSpPr>
          <p:grpSpPr bwMode="auto">
            <a:xfrm>
              <a:off x="528" y="2784"/>
              <a:ext cx="1488" cy="288"/>
              <a:chOff x="288" y="2880"/>
              <a:chExt cx="1728" cy="288"/>
            </a:xfrm>
          </p:grpSpPr>
          <p:sp>
            <p:nvSpPr>
              <p:cNvPr id="79925" name="AutoShape 25"/>
              <p:cNvSpPr>
                <a:spLocks noChangeArrowheads="1"/>
              </p:cNvSpPr>
              <p:nvPr/>
            </p:nvSpPr>
            <p:spPr bwMode="auto">
              <a:xfrm>
                <a:off x="288" y="2880"/>
                <a:ext cx="1728" cy="288"/>
              </a:xfrm>
              <a:prstGeom prst="rightArrowCallout">
                <a:avLst>
                  <a:gd name="adj1" fmla="val 17361"/>
                  <a:gd name="adj2" fmla="val 25000"/>
                  <a:gd name="adj3" fmla="val 86111"/>
                  <a:gd name="adj4" fmla="val 55093"/>
                </a:avLst>
              </a:prstGeom>
              <a:solidFill>
                <a:srgbClr val="00FFFF"/>
              </a:solidFill>
              <a:ln w="28448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eaLnBrk="1" hangingPunct="1"/>
                <a:endParaRPr lang="ja-JP" altLang="en-US" sz="2824">
                  <a:solidFill>
                    <a:srgbClr val="000000"/>
                  </a:solidFill>
                </a:endParaRPr>
              </a:p>
            </p:txBody>
          </p:sp>
          <p:sp>
            <p:nvSpPr>
              <p:cNvPr id="79926" name="Rectangle 26"/>
              <p:cNvSpPr>
                <a:spLocks noChangeArrowheads="1"/>
              </p:cNvSpPr>
              <p:nvPr/>
            </p:nvSpPr>
            <p:spPr bwMode="auto">
              <a:xfrm>
                <a:off x="569" y="2928"/>
                <a:ext cx="377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1765" b="1">
                    <a:solidFill>
                      <a:srgbClr val="000000"/>
                    </a:solidFill>
                    <a:latin typeface="ＭＳ Ｐ明朝" pitchFamily="18" charset="-128"/>
                    <a:ea typeface="ＭＳ Ｐ明朝" pitchFamily="18" charset="-128"/>
                  </a:rPr>
                  <a:t>分野</a:t>
                </a:r>
                <a:endParaRPr lang="ja-JP" altLang="en-US" sz="1765" b="1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415120" y="672353"/>
            <a:ext cx="4123765" cy="1344706"/>
            <a:chOff x="3056" y="480"/>
            <a:chExt cx="2944" cy="960"/>
          </a:xfrm>
        </p:grpSpPr>
        <p:sp>
          <p:nvSpPr>
            <p:cNvPr id="79918" name="Oval 28"/>
            <p:cNvSpPr>
              <a:spLocks noChangeArrowheads="1"/>
            </p:cNvSpPr>
            <p:nvPr/>
          </p:nvSpPr>
          <p:spPr bwMode="auto">
            <a:xfrm>
              <a:off x="3056" y="864"/>
              <a:ext cx="576" cy="57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8923">
              <a:solidFill>
                <a:srgbClr val="A2A2A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grpSp>
          <p:nvGrpSpPr>
            <p:cNvPr id="79919" name="Group 29"/>
            <p:cNvGrpSpPr>
              <a:grpSpLocks/>
            </p:cNvGrpSpPr>
            <p:nvPr/>
          </p:nvGrpSpPr>
          <p:grpSpPr bwMode="auto">
            <a:xfrm>
              <a:off x="3504" y="480"/>
              <a:ext cx="2496" cy="624"/>
              <a:chOff x="3504" y="672"/>
              <a:chExt cx="2496" cy="624"/>
            </a:xfrm>
          </p:grpSpPr>
          <p:sp>
            <p:nvSpPr>
              <p:cNvPr id="79920" name="Freeform 30"/>
              <p:cNvSpPr>
                <a:spLocks/>
              </p:cNvSpPr>
              <p:nvPr/>
            </p:nvSpPr>
            <p:spPr bwMode="auto">
              <a:xfrm>
                <a:off x="4272" y="672"/>
                <a:ext cx="1728" cy="480"/>
              </a:xfrm>
              <a:custGeom>
                <a:avLst/>
                <a:gdLst>
                  <a:gd name="T0" fmla="*/ 0 w 3475"/>
                  <a:gd name="T1" fmla="*/ 0 h 1414"/>
                  <a:gd name="T2" fmla="*/ 0 w 3475"/>
                  <a:gd name="T3" fmla="*/ 0 h 1414"/>
                  <a:gd name="T4" fmla="*/ 0 w 3475"/>
                  <a:gd name="T5" fmla="*/ 0 h 1414"/>
                  <a:gd name="T6" fmla="*/ 0 w 3475"/>
                  <a:gd name="T7" fmla="*/ 0 h 1414"/>
                  <a:gd name="T8" fmla="*/ 0 w 3475"/>
                  <a:gd name="T9" fmla="*/ 0 h 1414"/>
                  <a:gd name="T10" fmla="*/ 0 w 3475"/>
                  <a:gd name="T11" fmla="*/ 0 h 1414"/>
                  <a:gd name="T12" fmla="*/ 0 w 3475"/>
                  <a:gd name="T13" fmla="*/ 0 h 1414"/>
                  <a:gd name="T14" fmla="*/ 0 w 3475"/>
                  <a:gd name="T15" fmla="*/ 0 h 1414"/>
                  <a:gd name="T16" fmla="*/ 1 w 3475"/>
                  <a:gd name="T17" fmla="*/ 0 h 1414"/>
                  <a:gd name="T18" fmla="*/ 1 w 3475"/>
                  <a:gd name="T19" fmla="*/ 0 h 1414"/>
                  <a:gd name="T20" fmla="*/ 2 w 3475"/>
                  <a:gd name="T21" fmla="*/ 0 h 1414"/>
                  <a:gd name="T22" fmla="*/ 2 w 3475"/>
                  <a:gd name="T23" fmla="*/ 0 h 1414"/>
                  <a:gd name="T24" fmla="*/ 3 w 3475"/>
                  <a:gd name="T25" fmla="*/ 0 h 1414"/>
                  <a:gd name="T26" fmla="*/ 3 w 3475"/>
                  <a:gd name="T27" fmla="*/ 0 h 1414"/>
                  <a:gd name="T28" fmla="*/ 4 w 3475"/>
                  <a:gd name="T29" fmla="*/ 0 h 1414"/>
                  <a:gd name="T30" fmla="*/ 4 w 3475"/>
                  <a:gd name="T31" fmla="*/ 0 h 1414"/>
                  <a:gd name="T32" fmla="*/ 5 w 3475"/>
                  <a:gd name="T33" fmla="*/ 0 h 1414"/>
                  <a:gd name="T34" fmla="*/ 5 w 3475"/>
                  <a:gd name="T35" fmla="*/ 0 h 1414"/>
                  <a:gd name="T36" fmla="*/ 5 w 3475"/>
                  <a:gd name="T37" fmla="*/ 0 h 1414"/>
                  <a:gd name="T38" fmla="*/ 6 w 3475"/>
                  <a:gd name="T39" fmla="*/ 0 h 1414"/>
                  <a:gd name="T40" fmla="*/ 6 w 3475"/>
                  <a:gd name="T41" fmla="*/ 0 h 1414"/>
                  <a:gd name="T42" fmla="*/ 6 w 3475"/>
                  <a:gd name="T43" fmla="*/ 0 h 1414"/>
                  <a:gd name="T44" fmla="*/ 6 w 3475"/>
                  <a:gd name="T45" fmla="*/ 0 h 1414"/>
                  <a:gd name="T46" fmla="*/ 6 w 3475"/>
                  <a:gd name="T47" fmla="*/ 0 h 1414"/>
                  <a:gd name="T48" fmla="*/ 6 w 3475"/>
                  <a:gd name="T49" fmla="*/ 0 h 1414"/>
                  <a:gd name="T50" fmla="*/ 6 w 3475"/>
                  <a:gd name="T51" fmla="*/ 0 h 1414"/>
                  <a:gd name="T52" fmla="*/ 6 w 3475"/>
                  <a:gd name="T53" fmla="*/ 0 h 1414"/>
                  <a:gd name="T54" fmla="*/ 6 w 3475"/>
                  <a:gd name="T55" fmla="*/ 0 h 1414"/>
                  <a:gd name="T56" fmla="*/ 5 w 3475"/>
                  <a:gd name="T57" fmla="*/ 0 h 1414"/>
                  <a:gd name="T58" fmla="*/ 5 w 3475"/>
                  <a:gd name="T59" fmla="*/ 0 h 1414"/>
                  <a:gd name="T60" fmla="*/ 5 w 3475"/>
                  <a:gd name="T61" fmla="*/ 0 h 1414"/>
                  <a:gd name="T62" fmla="*/ 5 w 3475"/>
                  <a:gd name="T63" fmla="*/ 0 h 1414"/>
                  <a:gd name="T64" fmla="*/ 4 w 3475"/>
                  <a:gd name="T65" fmla="*/ 0 h 1414"/>
                  <a:gd name="T66" fmla="*/ 4 w 3475"/>
                  <a:gd name="T67" fmla="*/ 0 h 1414"/>
                  <a:gd name="T68" fmla="*/ 4 w 3475"/>
                  <a:gd name="T69" fmla="*/ 0 h 1414"/>
                  <a:gd name="T70" fmla="*/ 3 w 3475"/>
                  <a:gd name="T71" fmla="*/ 0 h 1414"/>
                  <a:gd name="T72" fmla="*/ 3 w 3475"/>
                  <a:gd name="T73" fmla="*/ 0 h 1414"/>
                  <a:gd name="T74" fmla="*/ 2 w 3475"/>
                  <a:gd name="T75" fmla="*/ 0 h 1414"/>
                  <a:gd name="T76" fmla="*/ 2 w 3475"/>
                  <a:gd name="T77" fmla="*/ 0 h 1414"/>
                  <a:gd name="T78" fmla="*/ 2 w 3475"/>
                  <a:gd name="T79" fmla="*/ 0 h 1414"/>
                  <a:gd name="T80" fmla="*/ 1 w 3475"/>
                  <a:gd name="T81" fmla="*/ 0 h 1414"/>
                  <a:gd name="T82" fmla="*/ 1 w 3475"/>
                  <a:gd name="T83" fmla="*/ 0 h 1414"/>
                  <a:gd name="T84" fmla="*/ 1 w 3475"/>
                  <a:gd name="T85" fmla="*/ 0 h 1414"/>
                  <a:gd name="T86" fmla="*/ 1 w 3475"/>
                  <a:gd name="T87" fmla="*/ 0 h 1414"/>
                  <a:gd name="T88" fmla="*/ 0 w 3475"/>
                  <a:gd name="T89" fmla="*/ 0 h 1414"/>
                  <a:gd name="T90" fmla="*/ 0 w 3475"/>
                  <a:gd name="T91" fmla="*/ 0 h 141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475"/>
                  <a:gd name="T139" fmla="*/ 0 h 1414"/>
                  <a:gd name="T140" fmla="*/ 3475 w 3475"/>
                  <a:gd name="T141" fmla="*/ 1414 h 141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475" h="1414">
                    <a:moveTo>
                      <a:pt x="326" y="367"/>
                    </a:moveTo>
                    <a:lnTo>
                      <a:pt x="209" y="394"/>
                    </a:lnTo>
                    <a:lnTo>
                      <a:pt x="117" y="441"/>
                    </a:lnTo>
                    <a:lnTo>
                      <a:pt x="52" y="502"/>
                    </a:lnTo>
                    <a:lnTo>
                      <a:pt x="12" y="573"/>
                    </a:lnTo>
                    <a:lnTo>
                      <a:pt x="0" y="649"/>
                    </a:lnTo>
                    <a:lnTo>
                      <a:pt x="18" y="726"/>
                    </a:lnTo>
                    <a:lnTo>
                      <a:pt x="65" y="799"/>
                    </a:lnTo>
                    <a:lnTo>
                      <a:pt x="146" y="867"/>
                    </a:lnTo>
                    <a:lnTo>
                      <a:pt x="107" y="966"/>
                    </a:lnTo>
                    <a:lnTo>
                      <a:pt x="105" y="989"/>
                    </a:lnTo>
                    <a:lnTo>
                      <a:pt x="107" y="1013"/>
                    </a:lnTo>
                    <a:lnTo>
                      <a:pt x="121" y="1060"/>
                    </a:lnTo>
                    <a:lnTo>
                      <a:pt x="181" y="1140"/>
                    </a:lnTo>
                    <a:lnTo>
                      <a:pt x="277" y="1205"/>
                    </a:lnTo>
                    <a:lnTo>
                      <a:pt x="397" y="1245"/>
                    </a:lnTo>
                    <a:lnTo>
                      <a:pt x="533" y="1260"/>
                    </a:lnTo>
                    <a:lnTo>
                      <a:pt x="671" y="1243"/>
                    </a:lnTo>
                    <a:lnTo>
                      <a:pt x="806" y="1185"/>
                    </a:lnTo>
                    <a:lnTo>
                      <a:pt x="899" y="1234"/>
                    </a:lnTo>
                    <a:lnTo>
                      <a:pt x="1001" y="1274"/>
                    </a:lnTo>
                    <a:lnTo>
                      <a:pt x="1223" y="1320"/>
                    </a:lnTo>
                    <a:lnTo>
                      <a:pt x="1337" y="1326"/>
                    </a:lnTo>
                    <a:lnTo>
                      <a:pt x="1395" y="1326"/>
                    </a:lnTo>
                    <a:lnTo>
                      <a:pt x="1454" y="1322"/>
                    </a:lnTo>
                    <a:lnTo>
                      <a:pt x="1681" y="1274"/>
                    </a:lnTo>
                    <a:lnTo>
                      <a:pt x="1825" y="1340"/>
                    </a:lnTo>
                    <a:lnTo>
                      <a:pt x="1983" y="1386"/>
                    </a:lnTo>
                    <a:lnTo>
                      <a:pt x="2148" y="1409"/>
                    </a:lnTo>
                    <a:lnTo>
                      <a:pt x="2232" y="1414"/>
                    </a:lnTo>
                    <a:lnTo>
                      <a:pt x="2275" y="1414"/>
                    </a:lnTo>
                    <a:lnTo>
                      <a:pt x="2317" y="1414"/>
                    </a:lnTo>
                    <a:lnTo>
                      <a:pt x="2483" y="1398"/>
                    </a:lnTo>
                    <a:lnTo>
                      <a:pt x="2645" y="1360"/>
                    </a:lnTo>
                    <a:lnTo>
                      <a:pt x="2794" y="1304"/>
                    </a:lnTo>
                    <a:lnTo>
                      <a:pt x="2930" y="1225"/>
                    </a:lnTo>
                    <a:lnTo>
                      <a:pt x="3017" y="1231"/>
                    </a:lnTo>
                    <a:lnTo>
                      <a:pt x="3058" y="1231"/>
                    </a:lnTo>
                    <a:lnTo>
                      <a:pt x="3099" y="1229"/>
                    </a:lnTo>
                    <a:lnTo>
                      <a:pt x="3243" y="1195"/>
                    </a:lnTo>
                    <a:lnTo>
                      <a:pt x="3356" y="1134"/>
                    </a:lnTo>
                    <a:lnTo>
                      <a:pt x="3436" y="1050"/>
                    </a:lnTo>
                    <a:lnTo>
                      <a:pt x="3473" y="956"/>
                    </a:lnTo>
                    <a:lnTo>
                      <a:pt x="3474" y="933"/>
                    </a:lnTo>
                    <a:lnTo>
                      <a:pt x="3475" y="907"/>
                    </a:lnTo>
                    <a:lnTo>
                      <a:pt x="3463" y="857"/>
                    </a:lnTo>
                    <a:lnTo>
                      <a:pt x="3402" y="763"/>
                    </a:lnTo>
                    <a:lnTo>
                      <a:pt x="3350" y="721"/>
                    </a:lnTo>
                    <a:lnTo>
                      <a:pt x="3280" y="681"/>
                    </a:lnTo>
                    <a:lnTo>
                      <a:pt x="3350" y="629"/>
                    </a:lnTo>
                    <a:lnTo>
                      <a:pt x="3381" y="568"/>
                    </a:lnTo>
                    <a:lnTo>
                      <a:pt x="3385" y="538"/>
                    </a:lnTo>
                    <a:lnTo>
                      <a:pt x="3385" y="523"/>
                    </a:lnTo>
                    <a:lnTo>
                      <a:pt x="3380" y="507"/>
                    </a:lnTo>
                    <a:lnTo>
                      <a:pt x="3346" y="448"/>
                    </a:lnTo>
                    <a:lnTo>
                      <a:pt x="3288" y="402"/>
                    </a:lnTo>
                    <a:lnTo>
                      <a:pt x="3207" y="369"/>
                    </a:lnTo>
                    <a:lnTo>
                      <a:pt x="3111" y="357"/>
                    </a:lnTo>
                    <a:lnTo>
                      <a:pt x="3085" y="357"/>
                    </a:lnTo>
                    <a:lnTo>
                      <a:pt x="3058" y="360"/>
                    </a:lnTo>
                    <a:lnTo>
                      <a:pt x="3001" y="370"/>
                    </a:lnTo>
                    <a:lnTo>
                      <a:pt x="2926" y="316"/>
                    </a:lnTo>
                    <a:lnTo>
                      <a:pt x="2837" y="270"/>
                    </a:lnTo>
                    <a:lnTo>
                      <a:pt x="2635" y="210"/>
                    </a:lnTo>
                    <a:lnTo>
                      <a:pt x="2526" y="197"/>
                    </a:lnTo>
                    <a:lnTo>
                      <a:pt x="2470" y="195"/>
                    </a:lnTo>
                    <a:lnTo>
                      <a:pt x="2443" y="195"/>
                    </a:lnTo>
                    <a:lnTo>
                      <a:pt x="2413" y="194"/>
                    </a:lnTo>
                    <a:lnTo>
                      <a:pt x="2191" y="227"/>
                    </a:lnTo>
                    <a:lnTo>
                      <a:pt x="2146" y="174"/>
                    </a:lnTo>
                    <a:lnTo>
                      <a:pt x="2092" y="128"/>
                    </a:lnTo>
                    <a:lnTo>
                      <a:pt x="1960" y="58"/>
                    </a:lnTo>
                    <a:lnTo>
                      <a:pt x="1808" y="15"/>
                    </a:lnTo>
                    <a:lnTo>
                      <a:pt x="1644" y="0"/>
                    </a:lnTo>
                    <a:lnTo>
                      <a:pt x="1604" y="0"/>
                    </a:lnTo>
                    <a:lnTo>
                      <a:pt x="1563" y="3"/>
                    </a:lnTo>
                    <a:lnTo>
                      <a:pt x="1482" y="13"/>
                    </a:lnTo>
                    <a:lnTo>
                      <a:pt x="1330" y="55"/>
                    </a:lnTo>
                    <a:lnTo>
                      <a:pt x="1198" y="126"/>
                    </a:lnTo>
                    <a:lnTo>
                      <a:pt x="1095" y="227"/>
                    </a:lnTo>
                    <a:lnTo>
                      <a:pt x="1063" y="191"/>
                    </a:lnTo>
                    <a:lnTo>
                      <a:pt x="1021" y="161"/>
                    </a:lnTo>
                    <a:lnTo>
                      <a:pt x="919" y="122"/>
                    </a:lnTo>
                    <a:lnTo>
                      <a:pt x="802" y="109"/>
                    </a:lnTo>
                    <a:lnTo>
                      <a:pt x="773" y="109"/>
                    </a:lnTo>
                    <a:lnTo>
                      <a:pt x="742" y="112"/>
                    </a:lnTo>
                    <a:lnTo>
                      <a:pt x="680" y="122"/>
                    </a:lnTo>
                    <a:lnTo>
                      <a:pt x="564" y="156"/>
                    </a:lnTo>
                    <a:lnTo>
                      <a:pt x="464" y="210"/>
                    </a:lnTo>
                    <a:lnTo>
                      <a:pt x="391" y="281"/>
                    </a:lnTo>
                    <a:lnTo>
                      <a:pt x="355" y="368"/>
                    </a:lnTo>
                    <a:lnTo>
                      <a:pt x="326" y="367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00CC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588">
                  <a:solidFill>
                    <a:srgbClr val="000000"/>
                  </a:solidFill>
                </a:endParaRPr>
              </a:p>
            </p:txBody>
          </p:sp>
          <p:sp>
            <p:nvSpPr>
              <p:cNvPr id="79921" name="Rectangle 31"/>
              <p:cNvSpPr>
                <a:spLocks noChangeArrowheads="1"/>
              </p:cNvSpPr>
              <p:nvPr/>
            </p:nvSpPr>
            <p:spPr bwMode="auto">
              <a:xfrm>
                <a:off x="4368" y="816"/>
                <a:ext cx="1536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1853" b="1" dirty="0" smtClean="0">
                    <a:solidFill>
                      <a:srgbClr val="000000"/>
                    </a:solidFill>
                    <a:latin typeface="ＭＳ Ｐ明朝" pitchFamily="18" charset="-128"/>
                    <a:ea typeface="ＭＳ Ｐ明朝" pitchFamily="18" charset="-128"/>
                  </a:rPr>
                  <a:t>政策全体</a:t>
                </a:r>
                <a:r>
                  <a:rPr lang="ja-JP" altLang="en-US" sz="1853" b="1" dirty="0">
                    <a:solidFill>
                      <a:srgbClr val="000000"/>
                    </a:solidFill>
                    <a:latin typeface="ＭＳ Ｐ明朝" pitchFamily="18" charset="-128"/>
                    <a:ea typeface="ＭＳ Ｐ明朝" pitchFamily="18" charset="-128"/>
                  </a:rPr>
                  <a:t>の目的</a:t>
                </a:r>
                <a:endParaRPr lang="ja-JP" altLang="en-US" sz="2206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9922" name="Line 32"/>
              <p:cNvSpPr>
                <a:spLocks noChangeShapeType="1"/>
              </p:cNvSpPr>
              <p:nvPr/>
            </p:nvSpPr>
            <p:spPr bwMode="auto">
              <a:xfrm flipH="1">
                <a:off x="3504" y="1056"/>
                <a:ext cx="864" cy="240"/>
              </a:xfrm>
              <a:prstGeom prst="line">
                <a:avLst/>
              </a:prstGeom>
              <a:noFill/>
              <a:ln w="44323">
                <a:solidFill>
                  <a:srgbClr val="660033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 sz="158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3070414" y="4303059"/>
            <a:ext cx="2012857" cy="1479176"/>
            <a:chOff x="2096" y="3264"/>
            <a:chExt cx="1437" cy="1056"/>
          </a:xfrm>
        </p:grpSpPr>
        <p:sp>
          <p:nvSpPr>
            <p:cNvPr id="79916" name="AutoShape 34"/>
            <p:cNvSpPr>
              <a:spLocks noChangeArrowheads="1"/>
            </p:cNvSpPr>
            <p:nvPr/>
          </p:nvSpPr>
          <p:spPr bwMode="auto">
            <a:xfrm>
              <a:off x="2096" y="3264"/>
              <a:ext cx="1437" cy="1056"/>
            </a:xfrm>
            <a:prstGeom prst="triangle">
              <a:avLst>
                <a:gd name="adj" fmla="val 50000"/>
              </a:avLst>
            </a:prstGeom>
            <a:solidFill>
              <a:srgbClr val="6699FF"/>
            </a:solidFill>
            <a:ln w="349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sp>
          <p:nvSpPr>
            <p:cNvPr id="79917" name="Oval 35"/>
            <p:cNvSpPr>
              <a:spLocks noChangeArrowheads="1"/>
            </p:cNvSpPr>
            <p:nvPr/>
          </p:nvSpPr>
          <p:spPr bwMode="auto">
            <a:xfrm>
              <a:off x="2698" y="3431"/>
              <a:ext cx="269" cy="2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8923">
              <a:solidFill>
                <a:srgbClr val="A2A2A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2277598" y="4303059"/>
            <a:ext cx="2012857" cy="1479176"/>
            <a:chOff x="1530" y="3264"/>
            <a:chExt cx="1437" cy="1056"/>
          </a:xfrm>
        </p:grpSpPr>
        <p:sp>
          <p:nvSpPr>
            <p:cNvPr id="79914" name="AutoShape 37"/>
            <p:cNvSpPr>
              <a:spLocks noChangeArrowheads="1"/>
            </p:cNvSpPr>
            <p:nvPr/>
          </p:nvSpPr>
          <p:spPr bwMode="auto">
            <a:xfrm>
              <a:off x="1530" y="3264"/>
              <a:ext cx="1437" cy="1056"/>
            </a:xfrm>
            <a:prstGeom prst="triangle">
              <a:avLst>
                <a:gd name="adj" fmla="val 50000"/>
              </a:avLst>
            </a:prstGeom>
            <a:solidFill>
              <a:srgbClr val="99CCFF"/>
            </a:solidFill>
            <a:ln w="349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sp>
          <p:nvSpPr>
            <p:cNvPr id="79915" name="Oval 38"/>
            <p:cNvSpPr>
              <a:spLocks noChangeArrowheads="1"/>
            </p:cNvSpPr>
            <p:nvPr/>
          </p:nvSpPr>
          <p:spPr bwMode="auto">
            <a:xfrm>
              <a:off x="2099" y="3431"/>
              <a:ext cx="270" cy="2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8923">
              <a:solidFill>
                <a:srgbClr val="A2A2A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</p:grpSp>
      <p:sp>
        <p:nvSpPr>
          <p:cNvPr id="572455" name="AutoShape 39"/>
          <p:cNvSpPr>
            <a:spLocks noChangeArrowheads="1"/>
          </p:cNvSpPr>
          <p:nvPr/>
        </p:nvSpPr>
        <p:spPr bwMode="auto">
          <a:xfrm>
            <a:off x="1546412" y="4303059"/>
            <a:ext cx="2012857" cy="1479176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41275">
            <a:solidFill>
              <a:srgbClr val="FF0000"/>
            </a:solidFill>
            <a:miter lim="800000"/>
            <a:headEnd/>
            <a:tailEnd/>
          </a:ln>
        </p:spPr>
        <p:txBody>
          <a:bodyPr wrap="none" lIns="80654" tIns="40327" rIns="80654" bIns="40327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 sz="2824">
              <a:solidFill>
                <a:srgbClr val="000000"/>
              </a:solidFill>
            </a:endParaRPr>
          </a:p>
        </p:txBody>
      </p:sp>
      <p:sp>
        <p:nvSpPr>
          <p:cNvPr id="572456" name="AutoShape 40"/>
          <p:cNvSpPr>
            <a:spLocks noChangeArrowheads="1"/>
          </p:cNvSpPr>
          <p:nvPr/>
        </p:nvSpPr>
        <p:spPr bwMode="auto">
          <a:xfrm>
            <a:off x="2419073" y="4975412"/>
            <a:ext cx="987518" cy="739588"/>
          </a:xfrm>
          <a:prstGeom prst="triangle">
            <a:avLst>
              <a:gd name="adj" fmla="val 50000"/>
            </a:avLst>
          </a:prstGeom>
          <a:solidFill>
            <a:srgbClr val="CCCC00"/>
          </a:solidFill>
          <a:ln w="18923">
            <a:solidFill>
              <a:srgbClr val="A2A2A2"/>
            </a:solidFill>
            <a:miter lim="800000"/>
            <a:headEnd/>
            <a:tailEnd/>
          </a:ln>
        </p:spPr>
        <p:txBody>
          <a:bodyPr wrap="none" lIns="80654" tIns="40327" rIns="80654" bIns="40327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 sz="2824">
              <a:solidFill>
                <a:srgbClr val="000000"/>
              </a:solidFill>
            </a:endParaRPr>
          </a:p>
        </p:txBody>
      </p:sp>
      <p:sp>
        <p:nvSpPr>
          <p:cNvPr id="572457" name="AutoShape 41"/>
          <p:cNvSpPr>
            <a:spLocks noChangeArrowheads="1"/>
          </p:cNvSpPr>
          <p:nvPr/>
        </p:nvSpPr>
        <p:spPr bwMode="auto">
          <a:xfrm>
            <a:off x="2028265" y="4975412"/>
            <a:ext cx="987519" cy="739588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8923">
            <a:solidFill>
              <a:srgbClr val="A2A2A2"/>
            </a:solidFill>
            <a:miter lim="800000"/>
            <a:headEnd/>
            <a:tailEnd/>
          </a:ln>
        </p:spPr>
        <p:txBody>
          <a:bodyPr wrap="none" lIns="80654" tIns="40327" rIns="80654" bIns="40327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 sz="2824">
              <a:solidFill>
                <a:srgbClr val="000000"/>
              </a:solidFill>
            </a:endParaRPr>
          </a:p>
        </p:txBody>
      </p:sp>
      <p:sp>
        <p:nvSpPr>
          <p:cNvPr id="572458" name="AutoShape 42"/>
          <p:cNvSpPr>
            <a:spLocks noChangeArrowheads="1"/>
          </p:cNvSpPr>
          <p:nvPr/>
        </p:nvSpPr>
        <p:spPr bwMode="auto">
          <a:xfrm>
            <a:off x="1658471" y="4975412"/>
            <a:ext cx="987519" cy="739588"/>
          </a:xfrm>
          <a:prstGeom prst="triangle">
            <a:avLst>
              <a:gd name="adj" fmla="val 50000"/>
            </a:avLst>
          </a:prstGeom>
          <a:solidFill>
            <a:srgbClr val="FFFF66"/>
          </a:solidFill>
          <a:ln w="19050">
            <a:solidFill>
              <a:srgbClr val="333399"/>
            </a:solidFill>
            <a:miter lim="800000"/>
            <a:headEnd/>
            <a:tailEnd/>
          </a:ln>
        </p:spPr>
        <p:txBody>
          <a:bodyPr wrap="none" lIns="80654" tIns="40327" rIns="80654" bIns="40327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 sz="2824">
              <a:solidFill>
                <a:srgbClr val="000000"/>
              </a:solidFill>
            </a:endParaRPr>
          </a:p>
        </p:txBody>
      </p:sp>
      <p:sp>
        <p:nvSpPr>
          <p:cNvPr id="572459" name="Oval 43"/>
          <p:cNvSpPr>
            <a:spLocks noChangeArrowheads="1"/>
          </p:cNvSpPr>
          <p:nvPr/>
        </p:nvSpPr>
        <p:spPr bwMode="auto">
          <a:xfrm>
            <a:off x="2419070" y="5091677"/>
            <a:ext cx="184897" cy="175091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18923">
            <a:solidFill>
              <a:srgbClr val="A2A2A2"/>
            </a:solidFill>
            <a:round/>
            <a:headEnd/>
            <a:tailEnd/>
          </a:ln>
        </p:spPr>
        <p:txBody>
          <a:bodyPr wrap="none" lIns="80654" tIns="40327" rIns="80654" bIns="40327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 sz="2824">
              <a:solidFill>
                <a:srgbClr val="000000"/>
              </a:solidFill>
            </a:endParaRPr>
          </a:p>
        </p:txBody>
      </p:sp>
      <p:sp>
        <p:nvSpPr>
          <p:cNvPr id="572460" name="Oval 44"/>
          <p:cNvSpPr>
            <a:spLocks noChangeArrowheads="1"/>
          </p:cNvSpPr>
          <p:nvPr/>
        </p:nvSpPr>
        <p:spPr bwMode="auto">
          <a:xfrm>
            <a:off x="2830887" y="5091677"/>
            <a:ext cx="184897" cy="175091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18923">
            <a:solidFill>
              <a:srgbClr val="A2A2A2"/>
            </a:solidFill>
            <a:round/>
            <a:headEnd/>
            <a:tailEnd/>
          </a:ln>
        </p:spPr>
        <p:txBody>
          <a:bodyPr wrap="none" lIns="80654" tIns="40327" rIns="80654" bIns="40327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 sz="2824">
              <a:solidFill>
                <a:srgbClr val="000000"/>
              </a:solidFill>
            </a:endParaRPr>
          </a:p>
        </p:txBody>
      </p:sp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1949824" y="5513297"/>
            <a:ext cx="1479176" cy="1075765"/>
            <a:chOff x="1296" y="3936"/>
            <a:chExt cx="1056" cy="768"/>
          </a:xfrm>
        </p:grpSpPr>
        <p:sp>
          <p:nvSpPr>
            <p:cNvPr id="79909" name="Line 46"/>
            <p:cNvSpPr>
              <a:spLocks noChangeShapeType="1"/>
            </p:cNvSpPr>
            <p:nvPr/>
          </p:nvSpPr>
          <p:spPr bwMode="auto">
            <a:xfrm rot="17218761" flipV="1">
              <a:off x="1400" y="4012"/>
              <a:ext cx="384" cy="432"/>
            </a:xfrm>
            <a:prstGeom prst="line">
              <a:avLst/>
            </a:prstGeom>
            <a:noFill/>
            <a:ln w="38100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88">
                <a:solidFill>
                  <a:srgbClr val="000000"/>
                </a:solidFill>
              </a:endParaRPr>
            </a:p>
          </p:txBody>
        </p:sp>
        <p:sp>
          <p:nvSpPr>
            <p:cNvPr id="79910" name="Rectangle 47"/>
            <p:cNvSpPr>
              <a:spLocks noChangeArrowheads="1"/>
            </p:cNvSpPr>
            <p:nvPr/>
          </p:nvSpPr>
          <p:spPr bwMode="auto">
            <a:xfrm>
              <a:off x="1408" y="4494"/>
              <a:ext cx="85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1500" b="1">
                  <a:solidFill>
                    <a:srgbClr val="000000"/>
                  </a:solidFill>
                  <a:latin typeface="ＭＳ Ｐ明朝" pitchFamily="18" charset="-128"/>
                  <a:ea typeface="ＭＳ Ｐ明朝" pitchFamily="18" charset="-128"/>
                </a:rPr>
                <a:t>さまざまな事業</a:t>
              </a:r>
              <a:endParaRPr lang="ja-JP" altLang="en-US" sz="2206" b="1">
                <a:solidFill>
                  <a:srgbClr val="000000"/>
                </a:solidFill>
              </a:endParaRPr>
            </a:p>
          </p:txBody>
        </p:sp>
        <p:sp>
          <p:nvSpPr>
            <p:cNvPr id="79911" name="Rectangle 48"/>
            <p:cNvSpPr>
              <a:spLocks noChangeArrowheads="1"/>
            </p:cNvSpPr>
            <p:nvPr/>
          </p:nvSpPr>
          <p:spPr bwMode="auto">
            <a:xfrm>
              <a:off x="1296" y="4469"/>
              <a:ext cx="1056" cy="23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sp>
          <p:nvSpPr>
            <p:cNvPr id="79912" name="Line 49"/>
            <p:cNvSpPr>
              <a:spLocks noChangeShapeType="1"/>
            </p:cNvSpPr>
            <p:nvPr/>
          </p:nvSpPr>
          <p:spPr bwMode="auto">
            <a:xfrm flipH="1" flipV="1">
              <a:off x="1824" y="3936"/>
              <a:ext cx="48" cy="528"/>
            </a:xfrm>
            <a:prstGeom prst="line">
              <a:avLst/>
            </a:prstGeom>
            <a:noFill/>
            <a:ln w="37973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88">
                <a:solidFill>
                  <a:srgbClr val="000000"/>
                </a:solidFill>
              </a:endParaRPr>
            </a:p>
          </p:txBody>
        </p:sp>
        <p:sp>
          <p:nvSpPr>
            <p:cNvPr id="79913" name="Line 50"/>
            <p:cNvSpPr>
              <a:spLocks noChangeShapeType="1"/>
            </p:cNvSpPr>
            <p:nvPr/>
          </p:nvSpPr>
          <p:spPr bwMode="auto">
            <a:xfrm rot="3895138" flipH="1" flipV="1">
              <a:off x="1902" y="4034"/>
              <a:ext cx="336" cy="368"/>
            </a:xfrm>
            <a:prstGeom prst="line">
              <a:avLst/>
            </a:prstGeom>
            <a:noFill/>
            <a:ln w="37973">
              <a:solidFill>
                <a:srgbClr val="6600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588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Group 51"/>
          <p:cNvGrpSpPr>
            <a:grpSpLocks/>
          </p:cNvGrpSpPr>
          <p:nvPr/>
        </p:nvGrpSpPr>
        <p:grpSpPr bwMode="auto">
          <a:xfrm>
            <a:off x="525276" y="5091673"/>
            <a:ext cx="1729908" cy="452437"/>
            <a:chOff x="279" y="3635"/>
            <a:chExt cx="1235" cy="323"/>
          </a:xfrm>
        </p:grpSpPr>
        <p:sp>
          <p:nvSpPr>
            <p:cNvPr id="79903" name="Oval 52"/>
            <p:cNvSpPr>
              <a:spLocks noChangeArrowheads="1"/>
            </p:cNvSpPr>
            <p:nvPr/>
          </p:nvSpPr>
          <p:spPr bwMode="auto">
            <a:xfrm>
              <a:off x="1382" y="3635"/>
              <a:ext cx="132" cy="12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8923">
              <a:solidFill>
                <a:srgbClr val="A2A2A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grpSp>
          <p:nvGrpSpPr>
            <p:cNvPr id="79904" name="Group 53"/>
            <p:cNvGrpSpPr>
              <a:grpSpLocks/>
            </p:cNvGrpSpPr>
            <p:nvPr/>
          </p:nvGrpSpPr>
          <p:grpSpPr bwMode="auto">
            <a:xfrm>
              <a:off x="279" y="3696"/>
              <a:ext cx="1097" cy="262"/>
              <a:chOff x="279" y="3888"/>
              <a:chExt cx="1097" cy="262"/>
            </a:xfrm>
          </p:grpSpPr>
          <p:sp>
            <p:nvSpPr>
              <p:cNvPr id="79905" name="Freeform 54"/>
              <p:cNvSpPr>
                <a:spLocks/>
              </p:cNvSpPr>
              <p:nvPr/>
            </p:nvSpPr>
            <p:spPr bwMode="auto">
              <a:xfrm>
                <a:off x="279" y="3910"/>
                <a:ext cx="480" cy="240"/>
              </a:xfrm>
              <a:custGeom>
                <a:avLst/>
                <a:gdLst>
                  <a:gd name="T0" fmla="*/ 0 w 1966"/>
                  <a:gd name="T1" fmla="*/ 1 h 431"/>
                  <a:gd name="T2" fmla="*/ 0 w 1966"/>
                  <a:gd name="T3" fmla="*/ 1 h 431"/>
                  <a:gd name="T4" fmla="*/ 0 w 1966"/>
                  <a:gd name="T5" fmla="*/ 1 h 431"/>
                  <a:gd name="T6" fmla="*/ 0 w 1966"/>
                  <a:gd name="T7" fmla="*/ 1 h 431"/>
                  <a:gd name="T8" fmla="*/ 0 w 1966"/>
                  <a:gd name="T9" fmla="*/ 1 h 431"/>
                  <a:gd name="T10" fmla="*/ 0 w 1966"/>
                  <a:gd name="T11" fmla="*/ 1 h 431"/>
                  <a:gd name="T12" fmla="*/ 0 w 1966"/>
                  <a:gd name="T13" fmla="*/ 0 h 431"/>
                  <a:gd name="T14" fmla="*/ 0 w 1966"/>
                  <a:gd name="T15" fmla="*/ 0 h 431"/>
                  <a:gd name="T16" fmla="*/ 0 w 1966"/>
                  <a:gd name="T17" fmla="*/ 1 h 431"/>
                  <a:gd name="T18" fmla="*/ 0 w 1966"/>
                  <a:gd name="T19" fmla="*/ 1 h 431"/>
                  <a:gd name="T20" fmla="*/ 0 w 1966"/>
                  <a:gd name="T21" fmla="*/ 1 h 431"/>
                  <a:gd name="T22" fmla="*/ 0 w 1966"/>
                  <a:gd name="T23" fmla="*/ 1 h 431"/>
                  <a:gd name="T24" fmla="*/ 0 w 1966"/>
                  <a:gd name="T25" fmla="*/ 1 h 431"/>
                  <a:gd name="T26" fmla="*/ 0 w 1966"/>
                  <a:gd name="T27" fmla="*/ 1 h 431"/>
                  <a:gd name="T28" fmla="*/ 0 w 1966"/>
                  <a:gd name="T29" fmla="*/ 1 h 431"/>
                  <a:gd name="T30" fmla="*/ 0 w 1966"/>
                  <a:gd name="T31" fmla="*/ 1 h 431"/>
                  <a:gd name="T32" fmla="*/ 0 w 1966"/>
                  <a:gd name="T33" fmla="*/ 1 h 431"/>
                  <a:gd name="T34" fmla="*/ 0 w 1966"/>
                  <a:gd name="T35" fmla="*/ 2 h 431"/>
                  <a:gd name="T36" fmla="*/ 0 w 1966"/>
                  <a:gd name="T37" fmla="*/ 2 h 431"/>
                  <a:gd name="T38" fmla="*/ 0 w 1966"/>
                  <a:gd name="T39" fmla="*/ 2 h 431"/>
                  <a:gd name="T40" fmla="*/ 0 w 1966"/>
                  <a:gd name="T41" fmla="*/ 2 h 431"/>
                  <a:gd name="T42" fmla="*/ 0 w 1966"/>
                  <a:gd name="T43" fmla="*/ 2 h 431"/>
                  <a:gd name="T44" fmla="*/ 0 w 1966"/>
                  <a:gd name="T45" fmla="*/ 2 h 431"/>
                  <a:gd name="T46" fmla="*/ 0 w 1966"/>
                  <a:gd name="T47" fmla="*/ 2 h 431"/>
                  <a:gd name="T48" fmla="*/ 0 w 1966"/>
                  <a:gd name="T49" fmla="*/ 2 h 431"/>
                  <a:gd name="T50" fmla="*/ 0 w 1966"/>
                  <a:gd name="T51" fmla="*/ 2 h 431"/>
                  <a:gd name="T52" fmla="*/ 0 w 1966"/>
                  <a:gd name="T53" fmla="*/ 1 h 431"/>
                  <a:gd name="T54" fmla="*/ 0 w 1966"/>
                  <a:gd name="T55" fmla="*/ 1 h 43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966"/>
                  <a:gd name="T85" fmla="*/ 0 h 431"/>
                  <a:gd name="T86" fmla="*/ 1966 w 1966"/>
                  <a:gd name="T87" fmla="*/ 431 h 43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966" h="431">
                    <a:moveTo>
                      <a:pt x="0" y="215"/>
                    </a:moveTo>
                    <a:lnTo>
                      <a:pt x="22" y="166"/>
                    </a:lnTo>
                    <a:lnTo>
                      <a:pt x="84" y="123"/>
                    </a:lnTo>
                    <a:lnTo>
                      <a:pt x="180" y="87"/>
                    </a:lnTo>
                    <a:lnTo>
                      <a:pt x="306" y="55"/>
                    </a:lnTo>
                    <a:lnTo>
                      <a:pt x="621" y="15"/>
                    </a:lnTo>
                    <a:lnTo>
                      <a:pt x="983" y="0"/>
                    </a:lnTo>
                    <a:lnTo>
                      <a:pt x="1074" y="0"/>
                    </a:lnTo>
                    <a:lnTo>
                      <a:pt x="1165" y="3"/>
                    </a:lnTo>
                    <a:lnTo>
                      <a:pt x="1342" y="13"/>
                    </a:lnTo>
                    <a:lnTo>
                      <a:pt x="1658" y="52"/>
                    </a:lnTo>
                    <a:lnTo>
                      <a:pt x="1783" y="82"/>
                    </a:lnTo>
                    <a:lnTo>
                      <a:pt x="1880" y="120"/>
                    </a:lnTo>
                    <a:lnTo>
                      <a:pt x="1942" y="163"/>
                    </a:lnTo>
                    <a:lnTo>
                      <a:pt x="1966" y="215"/>
                    </a:lnTo>
                    <a:lnTo>
                      <a:pt x="1962" y="239"/>
                    </a:lnTo>
                    <a:lnTo>
                      <a:pt x="1945" y="264"/>
                    </a:lnTo>
                    <a:lnTo>
                      <a:pt x="1883" y="308"/>
                    </a:lnTo>
                    <a:lnTo>
                      <a:pt x="1787" y="344"/>
                    </a:lnTo>
                    <a:lnTo>
                      <a:pt x="1660" y="376"/>
                    </a:lnTo>
                    <a:lnTo>
                      <a:pt x="1345" y="416"/>
                    </a:lnTo>
                    <a:lnTo>
                      <a:pt x="983" y="431"/>
                    </a:lnTo>
                    <a:lnTo>
                      <a:pt x="624" y="418"/>
                    </a:lnTo>
                    <a:lnTo>
                      <a:pt x="308" y="377"/>
                    </a:lnTo>
                    <a:lnTo>
                      <a:pt x="183" y="348"/>
                    </a:lnTo>
                    <a:lnTo>
                      <a:pt x="86" y="310"/>
                    </a:lnTo>
                    <a:lnTo>
                      <a:pt x="24" y="267"/>
                    </a:lnTo>
                    <a:lnTo>
                      <a:pt x="0" y="2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C0C0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588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79906" name="Group 55"/>
              <p:cNvGrpSpPr>
                <a:grpSpLocks/>
              </p:cNvGrpSpPr>
              <p:nvPr/>
            </p:nvGrpSpPr>
            <p:grpSpPr bwMode="auto">
              <a:xfrm>
                <a:off x="320" y="3888"/>
                <a:ext cx="1056" cy="213"/>
                <a:chOff x="320" y="3888"/>
                <a:chExt cx="1056" cy="213"/>
              </a:xfrm>
            </p:grpSpPr>
            <p:sp>
              <p:nvSpPr>
                <p:cNvPr id="79907" name="Rectangle 56"/>
                <p:cNvSpPr>
                  <a:spLocks noChangeArrowheads="1"/>
                </p:cNvSpPr>
                <p:nvPr/>
              </p:nvSpPr>
              <p:spPr bwMode="auto">
                <a:xfrm>
                  <a:off x="320" y="3936"/>
                  <a:ext cx="439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1pPr>
                  <a:lvl2pPr marL="742950" indent="-285750" eaLnBrk="0" hangingPunct="0"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2pPr>
                  <a:lvl3pPr marL="1143000" indent="-228600" eaLnBrk="0" hangingPunct="0"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3pPr>
                  <a:lvl4pPr marL="1600200" indent="-228600" eaLnBrk="0" hangingPunct="0"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4pPr>
                  <a:lvl5pPr marL="2057400" indent="-228600" eaLnBrk="0" hangingPunct="0"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3200">
                      <a:solidFill>
                        <a:schemeClr val="tx1"/>
                      </a:solidFill>
                      <a:latin typeface="Times New Roman" pitchFamily="18" charset="0"/>
                      <a:ea typeface="ＭＳ Ｐゴシック" pitchFamily="50" charset="-128"/>
                    </a:defRPr>
                  </a:lvl9pPr>
                </a:lstStyle>
                <a:p>
                  <a:pPr algn="ctr" eaLnBrk="1" hangingPunct="1"/>
                  <a:r>
                    <a:rPr lang="ja-JP" altLang="en-US" sz="1500" b="1">
                      <a:solidFill>
                        <a:srgbClr val="000000"/>
                      </a:solidFill>
                      <a:latin typeface="ＭＳ Ｐ明朝" pitchFamily="18" charset="-128"/>
                      <a:ea typeface="ＭＳ Ｐ明朝" pitchFamily="18" charset="-128"/>
                    </a:rPr>
                    <a:t>手段</a:t>
                  </a:r>
                  <a:endParaRPr lang="ja-JP" altLang="en-US" sz="2206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9908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848" y="3888"/>
                  <a:ext cx="528" cy="96"/>
                </a:xfrm>
                <a:prstGeom prst="line">
                  <a:avLst/>
                </a:prstGeom>
                <a:noFill/>
                <a:ln w="38100">
                  <a:solidFill>
                    <a:srgbClr val="660033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588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537886" y="3025588"/>
            <a:ext cx="3146051" cy="1114985"/>
            <a:chOff x="288" y="2160"/>
            <a:chExt cx="2246" cy="796"/>
          </a:xfrm>
        </p:grpSpPr>
        <p:sp>
          <p:nvSpPr>
            <p:cNvPr id="79898" name="Oval 59"/>
            <p:cNvSpPr>
              <a:spLocks noChangeArrowheads="1"/>
            </p:cNvSpPr>
            <p:nvPr/>
          </p:nvSpPr>
          <p:spPr bwMode="auto">
            <a:xfrm>
              <a:off x="2016" y="2478"/>
              <a:ext cx="518" cy="47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18923">
              <a:solidFill>
                <a:srgbClr val="A2A2A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grpSp>
          <p:nvGrpSpPr>
            <p:cNvPr id="79899" name="Group 60"/>
            <p:cNvGrpSpPr>
              <a:grpSpLocks/>
            </p:cNvGrpSpPr>
            <p:nvPr/>
          </p:nvGrpSpPr>
          <p:grpSpPr bwMode="auto">
            <a:xfrm>
              <a:off x="288" y="2160"/>
              <a:ext cx="1920" cy="528"/>
              <a:chOff x="288" y="2352"/>
              <a:chExt cx="1920" cy="528"/>
            </a:xfrm>
          </p:grpSpPr>
          <p:sp>
            <p:nvSpPr>
              <p:cNvPr id="79900" name="Freeform 61"/>
              <p:cNvSpPr>
                <a:spLocks/>
              </p:cNvSpPr>
              <p:nvPr/>
            </p:nvSpPr>
            <p:spPr bwMode="auto">
              <a:xfrm>
                <a:off x="304" y="2352"/>
                <a:ext cx="1584" cy="288"/>
              </a:xfrm>
              <a:custGeom>
                <a:avLst/>
                <a:gdLst>
                  <a:gd name="T0" fmla="*/ 0 w 3292"/>
                  <a:gd name="T1" fmla="*/ 0 h 1370"/>
                  <a:gd name="T2" fmla="*/ 0 w 3292"/>
                  <a:gd name="T3" fmla="*/ 0 h 1370"/>
                  <a:gd name="T4" fmla="*/ 0 w 3292"/>
                  <a:gd name="T5" fmla="*/ 0 h 1370"/>
                  <a:gd name="T6" fmla="*/ 0 w 3292"/>
                  <a:gd name="T7" fmla="*/ 0 h 1370"/>
                  <a:gd name="T8" fmla="*/ 0 w 3292"/>
                  <a:gd name="T9" fmla="*/ 0 h 1370"/>
                  <a:gd name="T10" fmla="*/ 0 w 3292"/>
                  <a:gd name="T11" fmla="*/ 0 h 1370"/>
                  <a:gd name="T12" fmla="*/ 0 w 3292"/>
                  <a:gd name="T13" fmla="*/ 0 h 1370"/>
                  <a:gd name="T14" fmla="*/ 0 w 3292"/>
                  <a:gd name="T15" fmla="*/ 0 h 1370"/>
                  <a:gd name="T16" fmla="*/ 1 w 3292"/>
                  <a:gd name="T17" fmla="*/ 0 h 1370"/>
                  <a:gd name="T18" fmla="*/ 1 w 3292"/>
                  <a:gd name="T19" fmla="*/ 0 h 1370"/>
                  <a:gd name="T20" fmla="*/ 2 w 3292"/>
                  <a:gd name="T21" fmla="*/ 0 h 1370"/>
                  <a:gd name="T22" fmla="*/ 2 w 3292"/>
                  <a:gd name="T23" fmla="*/ 0 h 1370"/>
                  <a:gd name="T24" fmla="*/ 2 w 3292"/>
                  <a:gd name="T25" fmla="*/ 0 h 1370"/>
                  <a:gd name="T26" fmla="*/ 3 w 3292"/>
                  <a:gd name="T27" fmla="*/ 0 h 1370"/>
                  <a:gd name="T28" fmla="*/ 3 w 3292"/>
                  <a:gd name="T29" fmla="*/ 0 h 1370"/>
                  <a:gd name="T30" fmla="*/ 3 w 3292"/>
                  <a:gd name="T31" fmla="*/ 0 h 1370"/>
                  <a:gd name="T32" fmla="*/ 4 w 3292"/>
                  <a:gd name="T33" fmla="*/ 0 h 1370"/>
                  <a:gd name="T34" fmla="*/ 4 w 3292"/>
                  <a:gd name="T35" fmla="*/ 0 h 1370"/>
                  <a:gd name="T36" fmla="*/ 4 w 3292"/>
                  <a:gd name="T37" fmla="*/ 0 h 1370"/>
                  <a:gd name="T38" fmla="*/ 4 w 3292"/>
                  <a:gd name="T39" fmla="*/ 0 h 1370"/>
                  <a:gd name="T40" fmla="*/ 4 w 3292"/>
                  <a:gd name="T41" fmla="*/ 0 h 1370"/>
                  <a:gd name="T42" fmla="*/ 4 w 3292"/>
                  <a:gd name="T43" fmla="*/ 0 h 1370"/>
                  <a:gd name="T44" fmla="*/ 5 w 3292"/>
                  <a:gd name="T45" fmla="*/ 0 h 1370"/>
                  <a:gd name="T46" fmla="*/ 5 w 3292"/>
                  <a:gd name="T47" fmla="*/ 0 h 1370"/>
                  <a:gd name="T48" fmla="*/ 5 w 3292"/>
                  <a:gd name="T49" fmla="*/ 0 h 1370"/>
                  <a:gd name="T50" fmla="*/ 4 w 3292"/>
                  <a:gd name="T51" fmla="*/ 0 h 1370"/>
                  <a:gd name="T52" fmla="*/ 4 w 3292"/>
                  <a:gd name="T53" fmla="*/ 0 h 1370"/>
                  <a:gd name="T54" fmla="*/ 4 w 3292"/>
                  <a:gd name="T55" fmla="*/ 0 h 1370"/>
                  <a:gd name="T56" fmla="*/ 4 w 3292"/>
                  <a:gd name="T57" fmla="*/ 0 h 1370"/>
                  <a:gd name="T58" fmla="*/ 4 w 3292"/>
                  <a:gd name="T59" fmla="*/ 0 h 1370"/>
                  <a:gd name="T60" fmla="*/ 4 w 3292"/>
                  <a:gd name="T61" fmla="*/ 0 h 1370"/>
                  <a:gd name="T62" fmla="*/ 3 w 3292"/>
                  <a:gd name="T63" fmla="*/ 0 h 1370"/>
                  <a:gd name="T64" fmla="*/ 3 w 3292"/>
                  <a:gd name="T65" fmla="*/ 0 h 1370"/>
                  <a:gd name="T66" fmla="*/ 3 w 3292"/>
                  <a:gd name="T67" fmla="*/ 0 h 1370"/>
                  <a:gd name="T68" fmla="*/ 2 w 3292"/>
                  <a:gd name="T69" fmla="*/ 0 h 1370"/>
                  <a:gd name="T70" fmla="*/ 2 w 3292"/>
                  <a:gd name="T71" fmla="*/ 0 h 1370"/>
                  <a:gd name="T72" fmla="*/ 1 w 3292"/>
                  <a:gd name="T73" fmla="*/ 0 h 1370"/>
                  <a:gd name="T74" fmla="*/ 1 w 3292"/>
                  <a:gd name="T75" fmla="*/ 0 h 1370"/>
                  <a:gd name="T76" fmla="*/ 0 w 3292"/>
                  <a:gd name="T77" fmla="*/ 0 h 1370"/>
                  <a:gd name="T78" fmla="*/ 0 w 3292"/>
                  <a:gd name="T79" fmla="*/ 0 h 1370"/>
                  <a:gd name="T80" fmla="*/ 0 w 3292"/>
                  <a:gd name="T81" fmla="*/ 0 h 1370"/>
                  <a:gd name="T82" fmla="*/ 0 w 3292"/>
                  <a:gd name="T83" fmla="*/ 0 h 1370"/>
                  <a:gd name="T84" fmla="*/ 0 w 3292"/>
                  <a:gd name="T85" fmla="*/ 0 h 1370"/>
                  <a:gd name="T86" fmla="*/ 0 w 3292"/>
                  <a:gd name="T87" fmla="*/ 0 h 1370"/>
                  <a:gd name="T88" fmla="*/ 0 w 3292"/>
                  <a:gd name="T89" fmla="*/ 0 h 1370"/>
                  <a:gd name="T90" fmla="*/ 0 w 3292"/>
                  <a:gd name="T91" fmla="*/ 0 h 137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292"/>
                  <a:gd name="T139" fmla="*/ 0 h 1370"/>
                  <a:gd name="T140" fmla="*/ 3292 w 3292"/>
                  <a:gd name="T141" fmla="*/ 1370 h 1370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292" h="1370">
                    <a:moveTo>
                      <a:pt x="0" y="685"/>
                    </a:moveTo>
                    <a:lnTo>
                      <a:pt x="8" y="603"/>
                    </a:lnTo>
                    <a:lnTo>
                      <a:pt x="36" y="527"/>
                    </a:lnTo>
                    <a:lnTo>
                      <a:pt x="80" y="455"/>
                    </a:lnTo>
                    <a:lnTo>
                      <a:pt x="141" y="387"/>
                    </a:lnTo>
                    <a:lnTo>
                      <a:pt x="214" y="326"/>
                    </a:lnTo>
                    <a:lnTo>
                      <a:pt x="302" y="270"/>
                    </a:lnTo>
                    <a:lnTo>
                      <a:pt x="514" y="173"/>
                    </a:lnTo>
                    <a:lnTo>
                      <a:pt x="761" y="100"/>
                    </a:lnTo>
                    <a:lnTo>
                      <a:pt x="1040" y="45"/>
                    </a:lnTo>
                    <a:lnTo>
                      <a:pt x="1337" y="12"/>
                    </a:lnTo>
                    <a:lnTo>
                      <a:pt x="1645" y="0"/>
                    </a:lnTo>
                    <a:lnTo>
                      <a:pt x="1798" y="1"/>
                    </a:lnTo>
                    <a:lnTo>
                      <a:pt x="1951" y="10"/>
                    </a:lnTo>
                    <a:lnTo>
                      <a:pt x="2248" y="43"/>
                    </a:lnTo>
                    <a:lnTo>
                      <a:pt x="2525" y="95"/>
                    </a:lnTo>
                    <a:lnTo>
                      <a:pt x="2776" y="170"/>
                    </a:lnTo>
                    <a:lnTo>
                      <a:pt x="2986" y="265"/>
                    </a:lnTo>
                    <a:lnTo>
                      <a:pt x="3073" y="321"/>
                    </a:lnTo>
                    <a:lnTo>
                      <a:pt x="3149" y="384"/>
                    </a:lnTo>
                    <a:lnTo>
                      <a:pt x="3208" y="450"/>
                    </a:lnTo>
                    <a:lnTo>
                      <a:pt x="3253" y="524"/>
                    </a:lnTo>
                    <a:lnTo>
                      <a:pt x="3282" y="600"/>
                    </a:lnTo>
                    <a:lnTo>
                      <a:pt x="3292" y="685"/>
                    </a:lnTo>
                    <a:lnTo>
                      <a:pt x="3284" y="767"/>
                    </a:lnTo>
                    <a:lnTo>
                      <a:pt x="3256" y="843"/>
                    </a:lnTo>
                    <a:lnTo>
                      <a:pt x="3212" y="915"/>
                    </a:lnTo>
                    <a:lnTo>
                      <a:pt x="3151" y="983"/>
                    </a:lnTo>
                    <a:lnTo>
                      <a:pt x="3078" y="1044"/>
                    </a:lnTo>
                    <a:lnTo>
                      <a:pt x="2990" y="1101"/>
                    </a:lnTo>
                    <a:lnTo>
                      <a:pt x="2778" y="1198"/>
                    </a:lnTo>
                    <a:lnTo>
                      <a:pt x="2531" y="1271"/>
                    </a:lnTo>
                    <a:lnTo>
                      <a:pt x="2251" y="1325"/>
                    </a:lnTo>
                    <a:lnTo>
                      <a:pt x="1955" y="1358"/>
                    </a:lnTo>
                    <a:lnTo>
                      <a:pt x="1646" y="1370"/>
                    </a:lnTo>
                    <a:lnTo>
                      <a:pt x="1341" y="1360"/>
                    </a:lnTo>
                    <a:lnTo>
                      <a:pt x="1044" y="1327"/>
                    </a:lnTo>
                    <a:lnTo>
                      <a:pt x="767" y="1275"/>
                    </a:lnTo>
                    <a:lnTo>
                      <a:pt x="516" y="1200"/>
                    </a:lnTo>
                    <a:lnTo>
                      <a:pt x="305" y="1105"/>
                    </a:lnTo>
                    <a:lnTo>
                      <a:pt x="218" y="1049"/>
                    </a:lnTo>
                    <a:lnTo>
                      <a:pt x="143" y="986"/>
                    </a:lnTo>
                    <a:lnTo>
                      <a:pt x="84" y="921"/>
                    </a:lnTo>
                    <a:lnTo>
                      <a:pt x="38" y="846"/>
                    </a:lnTo>
                    <a:lnTo>
                      <a:pt x="10" y="770"/>
                    </a:lnTo>
                    <a:lnTo>
                      <a:pt x="0" y="68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588">
                  <a:solidFill>
                    <a:srgbClr val="000000"/>
                  </a:solidFill>
                </a:endParaRPr>
              </a:p>
            </p:txBody>
          </p:sp>
          <p:sp>
            <p:nvSpPr>
              <p:cNvPr id="79901" name="Rectangle 62"/>
              <p:cNvSpPr>
                <a:spLocks noChangeArrowheads="1"/>
              </p:cNvSpPr>
              <p:nvPr/>
            </p:nvSpPr>
            <p:spPr bwMode="auto">
              <a:xfrm>
                <a:off x="288" y="2400"/>
                <a:ext cx="1604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1500" b="1">
                    <a:solidFill>
                      <a:srgbClr val="000000"/>
                    </a:solidFill>
                    <a:latin typeface="ＭＳ Ｐ明朝" pitchFamily="18" charset="-128"/>
                    <a:ea typeface="ＭＳ Ｐ明朝" pitchFamily="18" charset="-128"/>
                  </a:rPr>
                  <a:t>全体目的達成の手段</a:t>
                </a:r>
                <a:endParaRPr lang="ja-JP" altLang="en-US" sz="2206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9902" name="Line 63"/>
              <p:cNvSpPr>
                <a:spLocks noChangeShapeType="1"/>
              </p:cNvSpPr>
              <p:nvPr/>
            </p:nvSpPr>
            <p:spPr bwMode="auto">
              <a:xfrm>
                <a:off x="1872" y="2544"/>
                <a:ext cx="336" cy="336"/>
              </a:xfrm>
              <a:prstGeom prst="line">
                <a:avLst/>
              </a:prstGeom>
              <a:noFill/>
              <a:ln w="44323">
                <a:solidFill>
                  <a:srgbClr val="8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 sz="1588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9" name="Group 64"/>
          <p:cNvGrpSpPr>
            <a:grpSpLocks/>
          </p:cNvGrpSpPr>
          <p:nvPr/>
        </p:nvGrpSpPr>
        <p:grpSpPr bwMode="auto">
          <a:xfrm>
            <a:off x="336176" y="4482356"/>
            <a:ext cx="2403662" cy="404813"/>
            <a:chOff x="144" y="3200"/>
            <a:chExt cx="1716" cy="289"/>
          </a:xfrm>
        </p:grpSpPr>
        <p:sp>
          <p:nvSpPr>
            <p:cNvPr id="79893" name="Oval 65"/>
            <p:cNvSpPr>
              <a:spLocks noChangeArrowheads="1"/>
            </p:cNvSpPr>
            <p:nvPr/>
          </p:nvSpPr>
          <p:spPr bwMode="auto">
            <a:xfrm>
              <a:off x="1591" y="3239"/>
              <a:ext cx="269" cy="25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18923">
              <a:solidFill>
                <a:srgbClr val="A2A2A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/>
              <a:endParaRPr lang="ja-JP" altLang="en-US" sz="2824">
                <a:solidFill>
                  <a:srgbClr val="000000"/>
                </a:solidFill>
              </a:endParaRPr>
            </a:p>
          </p:txBody>
        </p:sp>
        <p:grpSp>
          <p:nvGrpSpPr>
            <p:cNvPr id="79894" name="Group 66"/>
            <p:cNvGrpSpPr>
              <a:grpSpLocks/>
            </p:cNvGrpSpPr>
            <p:nvPr/>
          </p:nvGrpSpPr>
          <p:grpSpPr bwMode="auto">
            <a:xfrm>
              <a:off x="144" y="3200"/>
              <a:ext cx="1472" cy="256"/>
              <a:chOff x="144" y="3392"/>
              <a:chExt cx="1472" cy="256"/>
            </a:xfrm>
          </p:grpSpPr>
          <p:sp>
            <p:nvSpPr>
              <p:cNvPr id="79895" name="Freeform 67"/>
              <p:cNvSpPr>
                <a:spLocks/>
              </p:cNvSpPr>
              <p:nvPr/>
            </p:nvSpPr>
            <p:spPr bwMode="auto">
              <a:xfrm>
                <a:off x="144" y="3392"/>
                <a:ext cx="864" cy="256"/>
              </a:xfrm>
              <a:custGeom>
                <a:avLst/>
                <a:gdLst>
                  <a:gd name="T0" fmla="*/ 0 w 2257"/>
                  <a:gd name="T1" fmla="*/ 0 h 553"/>
                  <a:gd name="T2" fmla="*/ 0 w 2257"/>
                  <a:gd name="T3" fmla="*/ 0 h 553"/>
                  <a:gd name="T4" fmla="*/ 0 w 2257"/>
                  <a:gd name="T5" fmla="*/ 0 h 553"/>
                  <a:gd name="T6" fmla="*/ 0 w 2257"/>
                  <a:gd name="T7" fmla="*/ 0 h 553"/>
                  <a:gd name="T8" fmla="*/ 0 w 2257"/>
                  <a:gd name="T9" fmla="*/ 0 h 553"/>
                  <a:gd name="T10" fmla="*/ 0 w 2257"/>
                  <a:gd name="T11" fmla="*/ 0 h 553"/>
                  <a:gd name="T12" fmla="*/ 0 w 2257"/>
                  <a:gd name="T13" fmla="*/ 0 h 553"/>
                  <a:gd name="T14" fmla="*/ 0 w 2257"/>
                  <a:gd name="T15" fmla="*/ 0 h 553"/>
                  <a:gd name="T16" fmla="*/ 0 w 2257"/>
                  <a:gd name="T17" fmla="*/ 0 h 553"/>
                  <a:gd name="T18" fmla="*/ 0 w 2257"/>
                  <a:gd name="T19" fmla="*/ 0 h 553"/>
                  <a:gd name="T20" fmla="*/ 0 w 2257"/>
                  <a:gd name="T21" fmla="*/ 0 h 553"/>
                  <a:gd name="T22" fmla="*/ 0 w 2257"/>
                  <a:gd name="T23" fmla="*/ 0 h 553"/>
                  <a:gd name="T24" fmla="*/ 0 w 2257"/>
                  <a:gd name="T25" fmla="*/ 0 h 553"/>
                  <a:gd name="T26" fmla="*/ 0 w 2257"/>
                  <a:gd name="T27" fmla="*/ 0 h 553"/>
                  <a:gd name="T28" fmla="*/ 0 w 2257"/>
                  <a:gd name="T29" fmla="*/ 0 h 553"/>
                  <a:gd name="T30" fmla="*/ 0 w 2257"/>
                  <a:gd name="T31" fmla="*/ 0 h 553"/>
                  <a:gd name="T32" fmla="*/ 0 w 2257"/>
                  <a:gd name="T33" fmla="*/ 0 h 553"/>
                  <a:gd name="T34" fmla="*/ 0 w 2257"/>
                  <a:gd name="T35" fmla="*/ 0 h 553"/>
                  <a:gd name="T36" fmla="*/ 0 w 2257"/>
                  <a:gd name="T37" fmla="*/ 0 h 553"/>
                  <a:gd name="T38" fmla="*/ 0 w 2257"/>
                  <a:gd name="T39" fmla="*/ 0 h 553"/>
                  <a:gd name="T40" fmla="*/ 0 w 2257"/>
                  <a:gd name="T41" fmla="*/ 0 h 553"/>
                  <a:gd name="T42" fmla="*/ 0 w 2257"/>
                  <a:gd name="T43" fmla="*/ 0 h 553"/>
                  <a:gd name="T44" fmla="*/ 0 w 2257"/>
                  <a:gd name="T45" fmla="*/ 0 h 553"/>
                  <a:gd name="T46" fmla="*/ 0 w 2257"/>
                  <a:gd name="T47" fmla="*/ 0 h 553"/>
                  <a:gd name="T48" fmla="*/ 0 w 2257"/>
                  <a:gd name="T49" fmla="*/ 0 h 553"/>
                  <a:gd name="T50" fmla="*/ 0 w 2257"/>
                  <a:gd name="T51" fmla="*/ 0 h 553"/>
                  <a:gd name="T52" fmla="*/ 0 w 2257"/>
                  <a:gd name="T53" fmla="*/ 0 h 553"/>
                  <a:gd name="T54" fmla="*/ 0 w 2257"/>
                  <a:gd name="T55" fmla="*/ 0 h 553"/>
                  <a:gd name="T56" fmla="*/ 0 w 2257"/>
                  <a:gd name="T57" fmla="*/ 0 h 553"/>
                  <a:gd name="T58" fmla="*/ 0 w 2257"/>
                  <a:gd name="T59" fmla="*/ 0 h 55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2257"/>
                  <a:gd name="T91" fmla="*/ 0 h 553"/>
                  <a:gd name="T92" fmla="*/ 2257 w 2257"/>
                  <a:gd name="T93" fmla="*/ 553 h 55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2257" h="553">
                    <a:moveTo>
                      <a:pt x="0" y="276"/>
                    </a:moveTo>
                    <a:lnTo>
                      <a:pt x="25" y="213"/>
                    </a:lnTo>
                    <a:lnTo>
                      <a:pt x="96" y="157"/>
                    </a:lnTo>
                    <a:lnTo>
                      <a:pt x="206" y="111"/>
                    </a:lnTo>
                    <a:lnTo>
                      <a:pt x="351" y="70"/>
                    </a:lnTo>
                    <a:lnTo>
                      <a:pt x="712" y="19"/>
                    </a:lnTo>
                    <a:lnTo>
                      <a:pt x="1128" y="0"/>
                    </a:lnTo>
                    <a:lnTo>
                      <a:pt x="1231" y="0"/>
                    </a:lnTo>
                    <a:lnTo>
                      <a:pt x="1336" y="4"/>
                    </a:lnTo>
                    <a:lnTo>
                      <a:pt x="1541" y="17"/>
                    </a:lnTo>
                    <a:lnTo>
                      <a:pt x="1904" y="68"/>
                    </a:lnTo>
                    <a:lnTo>
                      <a:pt x="2047" y="106"/>
                    </a:lnTo>
                    <a:lnTo>
                      <a:pt x="2159" y="154"/>
                    </a:lnTo>
                    <a:lnTo>
                      <a:pt x="2230" y="210"/>
                    </a:lnTo>
                    <a:lnTo>
                      <a:pt x="2249" y="241"/>
                    </a:lnTo>
                    <a:lnTo>
                      <a:pt x="2257" y="276"/>
                    </a:lnTo>
                    <a:lnTo>
                      <a:pt x="2252" y="308"/>
                    </a:lnTo>
                    <a:lnTo>
                      <a:pt x="2232" y="340"/>
                    </a:lnTo>
                    <a:lnTo>
                      <a:pt x="2161" y="395"/>
                    </a:lnTo>
                    <a:lnTo>
                      <a:pt x="2051" y="442"/>
                    </a:lnTo>
                    <a:lnTo>
                      <a:pt x="1906" y="482"/>
                    </a:lnTo>
                    <a:lnTo>
                      <a:pt x="1545" y="535"/>
                    </a:lnTo>
                    <a:lnTo>
                      <a:pt x="1130" y="553"/>
                    </a:lnTo>
                    <a:lnTo>
                      <a:pt x="717" y="537"/>
                    </a:lnTo>
                    <a:lnTo>
                      <a:pt x="354" y="486"/>
                    </a:lnTo>
                    <a:lnTo>
                      <a:pt x="211" y="448"/>
                    </a:lnTo>
                    <a:lnTo>
                      <a:pt x="98" y="398"/>
                    </a:lnTo>
                    <a:lnTo>
                      <a:pt x="28" y="343"/>
                    </a:lnTo>
                    <a:lnTo>
                      <a:pt x="8" y="311"/>
                    </a:lnTo>
                    <a:lnTo>
                      <a:pt x="0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C0C0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 sz="1588">
                  <a:solidFill>
                    <a:srgbClr val="000000"/>
                  </a:solidFill>
                </a:endParaRPr>
              </a:p>
            </p:txBody>
          </p:sp>
          <p:sp>
            <p:nvSpPr>
              <p:cNvPr id="79896" name="Rectangle 68"/>
              <p:cNvSpPr>
                <a:spLocks noChangeArrowheads="1"/>
              </p:cNvSpPr>
              <p:nvPr/>
            </p:nvSpPr>
            <p:spPr bwMode="auto">
              <a:xfrm>
                <a:off x="289" y="3456"/>
                <a:ext cx="61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imes New Roman" pitchFamily="18" charset="0"/>
                    <a:ea typeface="ＭＳ Ｐゴシック" pitchFamily="50" charset="-128"/>
                  </a:defRPr>
                </a:lvl9pPr>
              </a:lstStyle>
              <a:p>
                <a:pPr algn="ctr" eaLnBrk="1" hangingPunct="1"/>
                <a:r>
                  <a:rPr lang="ja-JP" altLang="en-US" sz="1500" b="1">
                    <a:solidFill>
                      <a:srgbClr val="000000"/>
                    </a:solidFill>
                    <a:latin typeface="ＭＳ Ｐ明朝" pitchFamily="18" charset="-128"/>
                    <a:ea typeface="ＭＳ Ｐ明朝" pitchFamily="18" charset="-128"/>
                  </a:rPr>
                  <a:t>さらに手段</a:t>
                </a:r>
                <a:endParaRPr lang="ja-JP" altLang="en-US" sz="2206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9897" name="Line 69"/>
              <p:cNvSpPr>
                <a:spLocks noChangeShapeType="1"/>
              </p:cNvSpPr>
              <p:nvPr/>
            </p:nvSpPr>
            <p:spPr bwMode="auto">
              <a:xfrm>
                <a:off x="1040" y="3552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660033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 sz="1588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9891" name="Rectangle 70"/>
          <p:cNvSpPr>
            <a:spLocks noChangeArrowheads="1"/>
          </p:cNvSpPr>
          <p:nvPr/>
        </p:nvSpPr>
        <p:spPr bwMode="auto">
          <a:xfrm>
            <a:off x="293210" y="199549"/>
            <a:ext cx="3808846" cy="86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824" b="1" dirty="0">
                <a:solidFill>
                  <a:srgbClr val="000000"/>
                </a:solidFill>
                <a:latin typeface="ＭＳ Ｐゴシック" pitchFamily="50" charset="-128"/>
              </a:rPr>
              <a:t>縦</a:t>
            </a:r>
            <a:r>
              <a:rPr lang="ja-JP" altLang="en-US" sz="2824" b="1" dirty="0" smtClean="0">
                <a:solidFill>
                  <a:srgbClr val="000000"/>
                </a:solidFill>
                <a:latin typeface="ＭＳ Ｐゴシック" pitchFamily="50" charset="-128"/>
              </a:rPr>
              <a:t>ロジック図は</a:t>
            </a:r>
            <a:endParaRPr lang="en-US" altLang="ja-JP" sz="2824" b="1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ctr" eaLnBrk="1" hangingPunct="1"/>
            <a:r>
              <a:rPr lang="ja-JP" altLang="en-US" sz="2824" b="1" dirty="0" smtClean="0">
                <a:solidFill>
                  <a:srgbClr val="000000"/>
                </a:solidFill>
                <a:latin typeface="ＭＳ Ｐゴシック" pitchFamily="50" charset="-128"/>
              </a:rPr>
              <a:t>全体設計図づくりに</a:t>
            </a:r>
            <a:endParaRPr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79892" name="Text Box 71"/>
          <p:cNvSpPr txBox="1">
            <a:spLocks noChangeArrowheads="1"/>
          </p:cNvSpPr>
          <p:nvPr/>
        </p:nvSpPr>
        <p:spPr bwMode="auto">
          <a:xfrm>
            <a:off x="850246" y="1313897"/>
            <a:ext cx="3025588" cy="420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654" tIns="40327" rIns="80654" bIns="40327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206" b="1" dirty="0">
                <a:solidFill>
                  <a:srgbClr val="000000"/>
                </a:solidFill>
              </a:rPr>
              <a:t>全体の目的から考える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69651" y="6285717"/>
            <a:ext cx="5181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岩永敏博先生（</a:t>
            </a:r>
            <a:r>
              <a:rPr lang="ja-JP" altLang="en-US" sz="1400" dirty="0" smtClean="0"/>
              <a:t>健康なまちづくり支援ネットワーク）スライドより借用</a:t>
            </a:r>
            <a:endParaRPr kumimoji="1" lang="ja-JP" altLang="en-US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460264" y="6439605"/>
            <a:ext cx="2057400" cy="365125"/>
          </a:xfrm>
        </p:spPr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17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7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現状分析と目標設定の２つのアプローチとも呼応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sz="2400" dirty="0" smtClean="0"/>
              <a:t>現状の「問題」はなにか？この「問題」をどう解決したいか？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	</a:t>
            </a:r>
            <a:r>
              <a:rPr lang="ja-JP" altLang="en-US" sz="2400" dirty="0" smtClean="0"/>
              <a:t>問題抽出・分析・解決アプローチ（経済分析型）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 smtClean="0"/>
              <a:t>「結果」としての問題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 smtClean="0"/>
              <a:t>「要因」としての問題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en-US" altLang="ja-JP" sz="2400" dirty="0"/>
              <a:t>	</a:t>
            </a:r>
            <a:r>
              <a:rPr kumimoji="1" lang="ja-JP" altLang="en-US" sz="2400" dirty="0" smtClean="0"/>
              <a:t>両者の因果関係の同定が必要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現状はどこか、理想はどこか？理想に到達するにはなにを克服すべきか？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	</a:t>
            </a:r>
            <a:r>
              <a:rPr lang="ja-JP" altLang="en-US" sz="2400" dirty="0" smtClean="0"/>
              <a:t>目標指向・戦略的アプローチ（ビジネスマネジメント型）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en-US" altLang="ja-JP" sz="2400" dirty="0" smtClean="0"/>
              <a:t>	</a:t>
            </a:r>
            <a:r>
              <a:rPr kumimoji="1" lang="ja-JP" altLang="en-US" sz="2400" dirty="0" smtClean="0"/>
              <a:t>達成したい価値の同定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 smtClean="0"/>
              <a:t>動かせるリソース・機会の同定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en-US" altLang="ja-JP" sz="2400" dirty="0"/>
              <a:t>	</a:t>
            </a:r>
            <a:r>
              <a:rPr kumimoji="1" lang="ja-JP" altLang="en-US" sz="2400" dirty="0" smtClean="0"/>
              <a:t>両者をつなぐ戦略・戦術のマッピング（順序・タイミング）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18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531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因果推論（</a:t>
            </a:r>
            <a:r>
              <a:rPr kumimoji="1" lang="en-US" altLang="ja-JP" sz="2800" dirty="0" smtClean="0"/>
              <a:t>reasoning)</a:t>
            </a:r>
            <a:r>
              <a:rPr kumimoji="1" lang="ja-JP" altLang="en-US" sz="2800" dirty="0" smtClean="0"/>
              <a:t>と</a:t>
            </a:r>
            <a:r>
              <a:rPr lang="ja-JP" altLang="en-US" sz="2800" dirty="0" smtClean="0"/>
              <a:t>論理（</a:t>
            </a:r>
            <a:r>
              <a:rPr lang="en-US" altLang="ja-JP" sz="2800" dirty="0" smtClean="0"/>
              <a:t>logic</a:t>
            </a:r>
            <a:r>
              <a:rPr lang="ja-JP" altLang="en-US" sz="2800" dirty="0" smtClean="0"/>
              <a:t>）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600" dirty="0" smtClean="0"/>
              <a:t>推論＝真実である</a:t>
            </a:r>
            <a:r>
              <a:rPr lang="ja-JP" altLang="en-US" sz="2600" dirty="0" smtClean="0"/>
              <a:t>かどうかを議論する</a:t>
            </a:r>
            <a:endParaRPr lang="en-US" altLang="ja-JP" sz="2600" dirty="0" smtClean="0"/>
          </a:p>
          <a:p>
            <a:pPr marL="0" indent="0">
              <a:buNone/>
            </a:pPr>
            <a:r>
              <a:rPr kumimoji="1" lang="ja-JP" altLang="en-US" sz="2600" dirty="0" smtClean="0"/>
              <a:t>そのお作法として</a:t>
            </a:r>
            <a:r>
              <a:rPr lang="ja-JP" altLang="en-US" sz="2600" dirty="0" smtClean="0"/>
              <a:t>異なる論理（</a:t>
            </a:r>
            <a:r>
              <a:rPr lang="en-US" altLang="ja-JP" sz="2600" dirty="0" smtClean="0"/>
              <a:t>logic</a:t>
            </a:r>
            <a:r>
              <a:rPr lang="ja-JP" altLang="en-US" sz="2600" dirty="0" smtClean="0"/>
              <a:t>）がある</a:t>
            </a:r>
            <a:endParaRPr kumimoji="1" lang="en-US" altLang="ja-JP" sz="2600" dirty="0" smtClean="0"/>
          </a:p>
          <a:p>
            <a:pPr marL="0" indent="0">
              <a:buNone/>
            </a:pPr>
            <a:endParaRPr kumimoji="1" lang="en-US" altLang="ja-JP" sz="2600" dirty="0" smtClean="0"/>
          </a:p>
          <a:p>
            <a:r>
              <a:rPr kumimoji="1" lang="ja-JP" altLang="en-US" sz="2600" dirty="0" smtClean="0"/>
              <a:t>演繹（</a:t>
            </a:r>
            <a:r>
              <a:rPr lang="en-US" altLang="ja-JP" sz="2600" dirty="0" smtClean="0"/>
              <a:t>deductive</a:t>
            </a:r>
            <a:r>
              <a:rPr lang="ja-JP" altLang="en-US" sz="2600" dirty="0" smtClean="0"/>
              <a:t>）</a:t>
            </a:r>
            <a:endParaRPr kumimoji="1" lang="en-US" altLang="ja-JP" sz="2600" dirty="0" smtClean="0"/>
          </a:p>
          <a:p>
            <a:pPr marL="0" indent="0">
              <a:buNone/>
            </a:pPr>
            <a:r>
              <a:rPr lang="en-US" altLang="ja-JP" sz="2600" dirty="0"/>
              <a:t>	</a:t>
            </a:r>
            <a:r>
              <a:rPr lang="ja-JP" altLang="en-US" sz="2600" dirty="0" smtClean="0"/>
              <a:t>一般論（理論）から個別の結論を正当化</a:t>
            </a:r>
            <a:endParaRPr kumimoji="1" lang="en-US" altLang="ja-JP" sz="2600" dirty="0" smtClean="0"/>
          </a:p>
          <a:p>
            <a:r>
              <a:rPr lang="ja-JP" altLang="en-US" sz="2600" dirty="0" smtClean="0"/>
              <a:t>帰納（</a:t>
            </a:r>
            <a:r>
              <a:rPr lang="en-US" altLang="ja-JP" sz="2600" dirty="0" smtClean="0"/>
              <a:t>inductive</a:t>
            </a:r>
            <a:r>
              <a:rPr lang="ja-JP" altLang="en-US" sz="2600" dirty="0" smtClean="0"/>
              <a:t>）</a:t>
            </a:r>
            <a:endParaRPr lang="en-US" altLang="ja-JP" sz="2600" dirty="0" smtClean="0"/>
          </a:p>
          <a:p>
            <a:pPr marL="0" indent="0">
              <a:buNone/>
            </a:pPr>
            <a:r>
              <a:rPr kumimoji="1" lang="en-US" altLang="ja-JP" sz="2600" dirty="0"/>
              <a:t>	</a:t>
            </a:r>
            <a:r>
              <a:rPr kumimoji="1" lang="ja-JP" altLang="en-US" sz="2600" dirty="0" smtClean="0"/>
              <a:t>個別・特殊な事象から一般論を正当化</a:t>
            </a:r>
            <a:endParaRPr kumimoji="1" lang="ja-JP" altLang="en-US" sz="2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19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72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 smtClean="0"/>
              <a:t>いよいよ</a:t>
            </a:r>
            <a:r>
              <a:rPr lang="en-US" altLang="ja-JP" sz="3200" dirty="0" smtClean="0">
                <a:latin typeface="+mn-lt"/>
              </a:rPr>
              <a:t>Evidence-based policy making</a:t>
            </a:r>
            <a:r>
              <a:rPr lang="ja-JP" altLang="en-US" sz="3200" dirty="0" smtClean="0"/>
              <a:t>本格化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698921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　統計改革推進会議（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月）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	</a:t>
            </a:r>
            <a:r>
              <a:rPr lang="ja-JP" altLang="en-US" dirty="0" smtClean="0"/>
              <a:t>“</a:t>
            </a:r>
            <a:r>
              <a:rPr lang="ja-JP" altLang="en-US" sz="2200" b="1" dirty="0" smtClean="0"/>
              <a:t>限られた資源を有効に活用し、国民により信頼される</a:t>
            </a:r>
            <a:r>
              <a:rPr lang="en-US" altLang="ja-JP" sz="2200" b="1" dirty="0" smtClean="0"/>
              <a:t>	</a:t>
            </a:r>
            <a:r>
              <a:rPr lang="ja-JP" altLang="en-US" sz="2200" b="1" dirty="0" smtClean="0"/>
              <a:t>行政を展開するためには、政策部門が、統計等を積極</a:t>
            </a:r>
            <a:r>
              <a:rPr lang="en-US" altLang="ja-JP" sz="2200" b="1" dirty="0" smtClean="0"/>
              <a:t>	</a:t>
            </a:r>
            <a:r>
              <a:rPr lang="ja-JP" altLang="en-US" sz="2200" b="1" dirty="0" smtClean="0"/>
              <a:t>的に利用して、証拠に基づく政策立案（</a:t>
            </a:r>
            <a:r>
              <a:rPr lang="en-US" altLang="ja-JP" sz="2200" b="1" dirty="0" smtClean="0"/>
              <a:t>EBPM</a:t>
            </a:r>
            <a:r>
              <a:rPr lang="ja-JP" altLang="en-US" sz="2200" b="1" dirty="0" smtClean="0"/>
              <a:t>）を推進</a:t>
            </a:r>
            <a:r>
              <a:rPr lang="en-US" altLang="ja-JP" sz="2200" b="1" dirty="0" smtClean="0"/>
              <a:t>	</a:t>
            </a:r>
            <a:r>
              <a:rPr lang="ja-JP" altLang="en-US" sz="2200" b="1" dirty="0" smtClean="0"/>
              <a:t>する必要がある”</a:t>
            </a:r>
            <a:endParaRPr kumimoji="1" lang="en-US" altLang="ja-JP" sz="2200" b="1" dirty="0" smtClean="0"/>
          </a:p>
          <a:p>
            <a:r>
              <a:rPr lang="ja-JP" altLang="en-US" dirty="0" smtClean="0"/>
              <a:t>　政策、施策、事業の各段階での</a:t>
            </a:r>
            <a:endParaRPr lang="en-US" altLang="ja-JP" dirty="0" smtClean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dirty="0" smtClean="0"/>
              <a:t>　</a:t>
            </a:r>
            <a:r>
              <a:rPr lang="ja-JP" altLang="en-US" b="1" dirty="0" smtClean="0"/>
              <a:t> “エビデンス”の活用</a:t>
            </a:r>
            <a:endParaRPr lang="en-US" altLang="ja-JP" b="1" dirty="0" smtClean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b="1" dirty="0" smtClean="0"/>
              <a:t>　“因果関係”と“ロジックモデル”</a:t>
            </a:r>
            <a:endParaRPr lang="en-US" altLang="ja-JP" b="1" dirty="0" smtClean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b="1" dirty="0" smtClean="0"/>
              <a:t>　“統計分析”と“評価”</a:t>
            </a:r>
            <a:endParaRPr lang="en-US" altLang="ja-JP" b="1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2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42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分野によって違う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経済学系の論文　（主に演繹ロジック）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導入→理論→定式化→データ→　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 smtClean="0"/>
              <a:t>実証結果→考察・結論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sz="2400" dirty="0" smtClean="0"/>
              <a:t>検証結果が外れたら理論が外れたと結論</a:t>
            </a:r>
            <a:endParaRPr kumimoji="1" lang="en-US" altLang="ja-JP" sz="2400" dirty="0" smtClean="0"/>
          </a:p>
          <a:p>
            <a:r>
              <a:rPr lang="ja-JP" altLang="en-US" dirty="0" smtClean="0"/>
              <a:t>医学系の論文　（主に帰納ロジック）</a:t>
            </a:r>
            <a:r>
              <a:rPr lang="en-US" altLang="ja-JP" dirty="0"/>
              <a:t>	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導入→データ・分析手法→分析結果</a:t>
            </a: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→考察（理論化）→結論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sz="2400" dirty="0" smtClean="0"/>
              <a:t>検証結果が有意なときは議論しやすいが外れたとき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は議論しにくい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20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140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では政策介入（原因）の評価は？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他の要因（同時に動く社会経済状況、自然傾向ほか）の影響をどう除くか？</a:t>
            </a:r>
            <a:endParaRPr kumimoji="1" lang="en-US" altLang="ja-JP" dirty="0" smtClean="0"/>
          </a:p>
          <a:p>
            <a:r>
              <a:rPr lang="ja-JP" altLang="en-US" dirty="0" smtClean="0"/>
              <a:t>比較群がないときに計量化できるか？（</a:t>
            </a:r>
            <a:r>
              <a:rPr lang="en-US" altLang="ja-JP" dirty="0" smtClean="0"/>
              <a:t>regression discontinuity</a:t>
            </a:r>
            <a:r>
              <a:rPr lang="ja-JP" altLang="en-US" dirty="0" smtClean="0"/>
              <a:t>にいつも頼れるわけではない）</a:t>
            </a:r>
            <a:endParaRPr lang="en-US" altLang="ja-JP" dirty="0" smtClean="0"/>
          </a:p>
          <a:p>
            <a:r>
              <a:rPr kumimoji="1" lang="ja-JP" altLang="en-US" dirty="0" smtClean="0"/>
              <a:t>やはりなんらかの前提をどうしても伴う「条件付き評価」</a:t>
            </a:r>
            <a:endParaRPr kumimoji="1" lang="en-US" altLang="ja-JP" dirty="0" smtClean="0"/>
          </a:p>
          <a:p>
            <a:r>
              <a:rPr lang="ja-JP" altLang="en-US" dirty="0" smtClean="0"/>
              <a:t>計量以外の情報（質的評価）も重要な評価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21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28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要約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ロジックモデルも、アプローチも、因果ロジックもひとつではない</a:t>
            </a:r>
            <a:endParaRPr kumimoji="1" lang="en-US" altLang="ja-JP" dirty="0" smtClean="0"/>
          </a:p>
          <a:p>
            <a:r>
              <a:rPr lang="ja-JP" altLang="en-US" dirty="0" smtClean="0"/>
              <a:t>「現状」分析、政策目標設定、プロセス評価、アウトカム評価それぞれでもちいるデータの性質、求める「統計値」、分析手法もさまざま</a:t>
            </a:r>
            <a:endParaRPr lang="en-US" altLang="ja-JP" dirty="0" smtClean="0"/>
          </a:p>
          <a:p>
            <a:r>
              <a:rPr kumimoji="1" lang="ja-JP" altLang="en-US" dirty="0" smtClean="0"/>
              <a:t>つまり</a:t>
            </a:r>
            <a:r>
              <a:rPr kumimoji="1" lang="en-US" altLang="ja-JP" dirty="0" smtClean="0"/>
              <a:t>EBPM</a:t>
            </a:r>
            <a:r>
              <a:rPr kumimoji="1" lang="ja-JP" altLang="en-US" dirty="0" smtClean="0"/>
              <a:t>のやり方に「これが</a:t>
            </a:r>
            <a:r>
              <a:rPr kumimoji="1" lang="en-US" altLang="ja-JP" dirty="0" smtClean="0"/>
              <a:t>how to EBPM</a:t>
            </a:r>
            <a:r>
              <a:rPr kumimoji="1" lang="ja-JP" altLang="en-US" dirty="0" smtClean="0"/>
              <a:t>です」というものは</a:t>
            </a:r>
            <a:r>
              <a:rPr lang="ja-JP" altLang="en-US" dirty="0" smtClean="0"/>
              <a:t>多分存在しな</a:t>
            </a:r>
            <a:r>
              <a:rPr lang="ja-JP" altLang="en-US" dirty="0"/>
              <a:t>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でも</a:t>
            </a:r>
            <a:r>
              <a:rPr kumimoji="1" lang="en-US" altLang="ja-JP" dirty="0" smtClean="0"/>
              <a:t>EBPM</a:t>
            </a:r>
            <a:r>
              <a:rPr kumimoji="1" lang="ja-JP" altLang="en-US" dirty="0" smtClean="0"/>
              <a:t>が求められる理由はなにか？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政策に「絶対的正解」や「絶対的失敗」はない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政策は多数多様のステークホルダーを抱えている事業</a:t>
            </a:r>
            <a:endParaRPr kumimoji="1"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だから、</a:t>
            </a:r>
            <a:r>
              <a:rPr lang="ja-JP" altLang="en-US" dirty="0" err="1" smtClean="0"/>
              <a:t>うっと</a:t>
            </a:r>
            <a:r>
              <a:rPr lang="ja-JP" altLang="en-US" dirty="0" smtClean="0"/>
              <a:t>おしいけど必要とされている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22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803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期待と不安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　昨年秋の「秋のレビュー」での試行を受けての  自己点検、「公開プロセス」へ</a:t>
            </a:r>
            <a:endParaRPr kumimoji="1" lang="en-US" altLang="ja-JP" dirty="0" smtClean="0"/>
          </a:p>
          <a:p>
            <a:r>
              <a:rPr lang="ja-JP" altLang="en-US" dirty="0" smtClean="0"/>
              <a:t>模擬セッション　（</a:t>
            </a:r>
            <a:r>
              <a:rPr lang="en-US" altLang="ja-JP" dirty="0" smtClean="0"/>
              <a:t>6-7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事業の目的の明確さ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目的・手段・成果目標指標の整合性（ロジックモデル１）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施策・政策内での事業の立ち位置（ロジックモデル２）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事業の有効性評価と外部要因の判別（因果検証）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“統計データ“”とは？その使いどころは？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“データ”と“分析”？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そして試行本番、とりまとめ、検証（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3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2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現場的には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もともと</a:t>
            </a:r>
            <a:r>
              <a:rPr lang="ja-JP" altLang="en-US" dirty="0"/>
              <a:t>「</a:t>
            </a:r>
            <a:r>
              <a:rPr lang="ja-JP" altLang="en-US" dirty="0" smtClean="0"/>
              <a:t>風」が吹いてきて決まった「事業」に今更後付けで数字を当てはめろと言われても</a:t>
            </a:r>
            <a:endParaRPr lang="en-US" altLang="ja-JP" dirty="0" smtClean="0"/>
          </a:p>
          <a:p>
            <a:r>
              <a:rPr lang="ja-JP" altLang="en-US" dirty="0" smtClean="0"/>
              <a:t>データを示せと言うが、個々の事業設計にあわせて統計取っているものではないし</a:t>
            </a:r>
            <a:endParaRPr lang="en-US" altLang="ja-JP" dirty="0" smtClean="0"/>
          </a:p>
          <a:p>
            <a:r>
              <a:rPr lang="ja-JP" altLang="en-US" dirty="0" smtClean="0"/>
              <a:t>インパクトとかアウトカムとかの指標になる良い「統計」がない</a:t>
            </a:r>
            <a:endParaRPr lang="en-US" altLang="ja-JP" dirty="0" smtClean="0"/>
          </a:p>
          <a:p>
            <a:r>
              <a:rPr lang="ja-JP" altLang="en-US" dirty="0" smtClean="0"/>
              <a:t>「統計分析」を厳密にやるには専門の技術を持った人材がいない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4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2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そもそも論として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エビデンスとは？</a:t>
            </a:r>
            <a:endParaRPr lang="en-US" altLang="ja-JP" dirty="0" smtClean="0"/>
          </a:p>
          <a:p>
            <a:r>
              <a:rPr lang="ja-JP" altLang="en-US" dirty="0" smtClean="0"/>
              <a:t>ロジックとは？</a:t>
            </a:r>
            <a:endParaRPr lang="en-US" altLang="ja-JP" dirty="0" smtClean="0"/>
          </a:p>
          <a:p>
            <a:r>
              <a:rPr lang="ja-JP" altLang="en-US" dirty="0" smtClean="0"/>
              <a:t>因果関係とは？</a:t>
            </a:r>
            <a:endParaRPr lang="en-US" altLang="ja-JP" dirty="0" smtClean="0"/>
          </a:p>
          <a:p>
            <a:r>
              <a:rPr lang="ja-JP" altLang="en-US" dirty="0" smtClean="0"/>
              <a:t>「データ」「統計」「分析」とは？</a:t>
            </a:r>
            <a:endParaRPr lang="en-US" altLang="ja-JP" dirty="0" smtClean="0"/>
          </a:p>
          <a:p>
            <a:r>
              <a:rPr kumimoji="1" lang="en-US" altLang="ja-JP" dirty="0" smtClean="0"/>
              <a:t>Evidence-based policy making</a:t>
            </a:r>
            <a:r>
              <a:rPr kumimoji="1" lang="ja-JP" altLang="en-US" dirty="0" smtClean="0"/>
              <a:t>は何のため？</a:t>
            </a:r>
            <a:endParaRPr kumimoji="1"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ひもとく材料として“</a:t>
            </a:r>
            <a:r>
              <a:rPr kumimoji="1" lang="en-US" altLang="ja-JP" dirty="0" smtClean="0"/>
              <a:t>evidence-based XXX</a:t>
            </a:r>
            <a:r>
              <a:rPr kumimoji="1" lang="ja-JP" altLang="en-US" dirty="0" smtClean="0"/>
              <a:t>”の先駆例である</a:t>
            </a:r>
            <a:r>
              <a:rPr kumimoji="1" lang="en-US" altLang="ja-JP" dirty="0" smtClean="0"/>
              <a:t> XXX = medicine</a:t>
            </a:r>
            <a:r>
              <a:rPr kumimoji="1" lang="ja-JP" altLang="en-US" dirty="0" smtClean="0"/>
              <a:t>をめぐる過去の議論から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5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5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Evidence-based medicine (EBM)</a:t>
            </a:r>
            <a:br>
              <a:rPr lang="en-US" altLang="ja-JP" sz="4000" dirty="0" smtClean="0"/>
            </a:br>
            <a:r>
              <a:rPr lang="en-US" altLang="ja-JP" sz="2800" dirty="0" smtClean="0"/>
              <a:t>Sacket D. 1997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8407" y="1809296"/>
            <a:ext cx="6294664" cy="4351338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“</a:t>
            </a:r>
            <a:r>
              <a:rPr lang="en-US" altLang="ja-JP" dirty="0" smtClean="0"/>
              <a:t>is </a:t>
            </a:r>
            <a:r>
              <a:rPr lang="en-US" altLang="ja-JP" dirty="0"/>
              <a:t>the conscientious, explicit, and judicious use of current best evidence in making decisions about the care of individual </a:t>
            </a:r>
            <a:r>
              <a:rPr lang="en-US" altLang="ja-JP" dirty="0" smtClean="0"/>
              <a:t>patients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</a:t>
            </a:r>
            <a:r>
              <a:rPr lang="en-US" altLang="ja-JP" dirty="0"/>
              <a:t> 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2400" b="1" dirty="0" smtClean="0"/>
              <a:t>最良のエビデンスを慎重・明瞭・思慮深い　　　　意思決定のために用いる</a:t>
            </a:r>
            <a:endParaRPr lang="en-US" altLang="ja-JP" sz="2400" b="1" dirty="0" smtClean="0"/>
          </a:p>
          <a:p>
            <a:r>
              <a:rPr lang="en-US" altLang="ja-JP" dirty="0" smtClean="0"/>
              <a:t>“Good </a:t>
            </a:r>
            <a:r>
              <a:rPr lang="en-US" altLang="ja-JP" dirty="0"/>
              <a:t>doctors use both individual clinical expertise and the best available external evidence, and neither alone is </a:t>
            </a:r>
            <a:r>
              <a:rPr lang="en-US" altLang="ja-JP" dirty="0" smtClean="0"/>
              <a:t>enough”</a:t>
            </a:r>
          </a:p>
          <a:p>
            <a:pPr marL="0" indent="0">
              <a:buNone/>
            </a:pPr>
            <a:r>
              <a:rPr lang="en-US" altLang="ja-JP" sz="2400" b="1" dirty="0"/>
              <a:t> </a:t>
            </a:r>
            <a:r>
              <a:rPr lang="en-US" altLang="ja-JP" sz="2400" b="1" dirty="0" smtClean="0"/>
              <a:t>  </a:t>
            </a:r>
            <a:r>
              <a:rPr lang="ja-JP" altLang="en-US" sz="2400" b="1" dirty="0" smtClean="0"/>
              <a:t>エビデンスと経験のいずれも必要</a:t>
            </a:r>
            <a:endParaRPr lang="en-US" altLang="ja-JP" sz="2400" b="1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3314" y="1455511"/>
            <a:ext cx="2051393" cy="3067504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6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05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00574" y="596306"/>
            <a:ext cx="8436536" cy="52322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ＭＳ Ｐゴシック" panose="020B0600070205080204" pitchFamily="50" charset="-128"/>
              </a:rPr>
              <a:t>なぜエビデンスが</a:t>
            </a:r>
            <a:r>
              <a:rPr lang="ja-JP" altLang="en-US" sz="2800" dirty="0">
                <a:latin typeface="ＭＳ Ｐゴシック" panose="020B0600070205080204" pitchFamily="50" charset="-128"/>
              </a:rPr>
              <a:t>必要か</a:t>
            </a:r>
            <a:r>
              <a:rPr lang="ja-JP" altLang="en-US" sz="2800" dirty="0" smtClean="0">
                <a:latin typeface="ＭＳ Ｐゴシック" panose="020B0600070205080204" pitchFamily="50" charset="-128"/>
              </a:rPr>
              <a:t>？</a:t>
            </a:r>
            <a:r>
              <a:rPr lang="en-US" altLang="ja-JP" sz="2800" dirty="0" smtClean="0">
                <a:latin typeface="ＭＳ Ｐゴシック" panose="020B0600070205080204" pitchFamily="50" charset="-128"/>
              </a:rPr>
              <a:t>= </a:t>
            </a:r>
            <a:r>
              <a:rPr lang="ja-JP" altLang="en-US" sz="2800" dirty="0" smtClean="0">
                <a:latin typeface="ＭＳ Ｐゴシック" panose="020B0600070205080204" pitchFamily="50" charset="-128"/>
              </a:rPr>
              <a:t>開かれた意思決定のため</a:t>
            </a:r>
            <a:endParaRPr lang="ja-JP" altLang="en-US" sz="2800" dirty="0">
              <a:latin typeface="ＭＳ Ｐゴシック" panose="020B0600070205080204" pitchFamily="50" charset="-128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78898" y="1334969"/>
            <a:ext cx="387638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2800" dirty="0" err="1" smtClean="0">
                <a:solidFill>
                  <a:schemeClr val="hlink"/>
                </a:solidFill>
                <a:latin typeface="ＭＳ Ｐゴシック" panose="020B0600070205080204" pitchFamily="50" charset="-128"/>
              </a:rPr>
              <a:t>EvidenceBased</a:t>
            </a:r>
            <a:r>
              <a:rPr lang="en-US" altLang="ja-JP" sz="2800" dirty="0" smtClean="0">
                <a:solidFill>
                  <a:schemeClr val="hlink"/>
                </a:solidFill>
                <a:latin typeface="ＭＳ Ｐゴシック" panose="020B0600070205080204" pitchFamily="50" charset="-128"/>
              </a:rPr>
              <a:t> Medicine</a:t>
            </a:r>
          </a:p>
          <a:p>
            <a:pPr algn="ctr"/>
            <a:r>
              <a:rPr lang="en-US" altLang="ja-JP" sz="2800" dirty="0" smtClean="0">
                <a:solidFill>
                  <a:schemeClr val="hlink"/>
                </a:solidFill>
                <a:latin typeface="ＭＳ Ｐゴシック" panose="020B0600070205080204" pitchFamily="50" charset="-128"/>
              </a:rPr>
              <a:t>   </a:t>
            </a:r>
            <a:r>
              <a:rPr lang="en-US" altLang="ja-JP" sz="2800" dirty="0">
                <a:solidFill>
                  <a:schemeClr val="hlink"/>
                </a:solidFill>
                <a:latin typeface="ＭＳ Ｐゴシック" panose="020B0600070205080204" pitchFamily="50" charset="-128"/>
              </a:rPr>
              <a:t>(</a:t>
            </a:r>
            <a:r>
              <a:rPr lang="en-US" altLang="ja-JP" sz="2800" dirty="0" smtClean="0">
                <a:solidFill>
                  <a:schemeClr val="hlink"/>
                </a:solidFill>
                <a:latin typeface="ＭＳ Ｐゴシック" panose="020B0600070205080204" pitchFamily="50" charset="-128"/>
              </a:rPr>
              <a:t>Sacket D) 1997</a:t>
            </a:r>
            <a:endParaRPr lang="en-US" altLang="ja-JP" sz="2400" dirty="0">
              <a:solidFill>
                <a:schemeClr val="hlin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762000" y="2497823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医師の</a:t>
            </a:r>
          </a:p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専門知識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895600" y="2481948"/>
            <a:ext cx="10985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患者の</a:t>
            </a:r>
          </a:p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価値観</a:t>
            </a:r>
          </a:p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ニーズ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676400" y="4158348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ＭＳ Ｐゴシック" panose="020B0600070205080204" pitchFamily="50" charset="-128"/>
              </a:rPr>
              <a:t>科学的根拠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576536" y="1375441"/>
            <a:ext cx="4419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 smtClean="0">
                <a:solidFill>
                  <a:schemeClr val="hlink"/>
                </a:solidFill>
                <a:latin typeface="ＭＳ Ｐゴシック" panose="020B0600070205080204" pitchFamily="50" charset="-128"/>
              </a:rPr>
              <a:t>Evidence Based Healthcare</a:t>
            </a:r>
          </a:p>
          <a:p>
            <a:pPr algn="ctr"/>
            <a:r>
              <a:rPr lang="en-US" altLang="ja-JP" sz="2800" dirty="0" smtClean="0">
                <a:solidFill>
                  <a:schemeClr val="hlink"/>
                </a:solidFill>
                <a:latin typeface="ＭＳ Ｐゴシック" panose="020B0600070205080204" pitchFamily="50" charset="-128"/>
              </a:rPr>
              <a:t>  </a:t>
            </a:r>
            <a:r>
              <a:rPr lang="en-US" altLang="ja-JP" sz="2800" dirty="0">
                <a:solidFill>
                  <a:schemeClr val="hlink"/>
                </a:solidFill>
                <a:latin typeface="ＭＳ Ｐゴシック" panose="020B0600070205080204" pitchFamily="50" charset="-128"/>
              </a:rPr>
              <a:t>(</a:t>
            </a:r>
            <a:r>
              <a:rPr lang="en-US" altLang="ja-JP" sz="2800" dirty="0" smtClean="0">
                <a:solidFill>
                  <a:schemeClr val="hlink"/>
                </a:solidFill>
                <a:latin typeface="ＭＳ Ｐゴシック" panose="020B0600070205080204" pitchFamily="50" charset="-128"/>
              </a:rPr>
              <a:t>Gray M) 1997</a:t>
            </a:r>
            <a:endParaRPr lang="en-US" altLang="ja-JP" sz="2400" dirty="0">
              <a:solidFill>
                <a:schemeClr val="hlin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648200" y="2497823"/>
            <a:ext cx="1098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医療</a:t>
            </a:r>
          </a:p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関係者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6248400" y="2481948"/>
            <a:ext cx="9731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患者</a:t>
            </a:r>
          </a:p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そして</a:t>
            </a:r>
          </a:p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社会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7772400" y="2497823"/>
            <a:ext cx="1098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政策</a:t>
            </a:r>
          </a:p>
          <a:p>
            <a:pPr algn="ctr"/>
            <a:r>
              <a:rPr lang="ja-JP" altLang="en-US" sz="2400">
                <a:latin typeface="ＭＳ Ｐゴシック" panose="020B0600070205080204" pitchFamily="50" charset="-128"/>
              </a:rPr>
              <a:t>決定者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6019800" y="4158348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ＭＳ Ｐゴシック" panose="020B0600070205080204" pitchFamily="50" charset="-128"/>
              </a:rPr>
              <a:t>科学的根拠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533400" y="2329548"/>
            <a:ext cx="37338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4648200" y="2329548"/>
            <a:ext cx="41910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1981200" y="3320148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2590800" y="3320148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>
            <a:off x="5410200" y="3320148"/>
            <a:ext cx="990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7239000" y="3320148"/>
            <a:ext cx="914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6781800" y="3701148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838200" y="4876800"/>
            <a:ext cx="77597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>
                <a:latin typeface="ＭＳ Ｐゴシック" panose="020B0600070205080204" pitchFamily="50" charset="-128"/>
              </a:rPr>
              <a:t>意思決定の過程を合理的かつ開かれたものにする</a:t>
            </a:r>
          </a:p>
          <a:p>
            <a:pPr algn="ctr"/>
            <a:r>
              <a:rPr lang="ja-JP" altLang="en-US" sz="2800" dirty="0">
                <a:latin typeface="ＭＳ Ｐゴシック" panose="020B0600070205080204" pitchFamily="50" charset="-128"/>
              </a:rPr>
              <a:t>ための「共通言語」としての</a:t>
            </a:r>
            <a:r>
              <a:rPr lang="ja-JP" altLang="en-US" sz="2800" dirty="0" smtClean="0">
                <a:latin typeface="ＭＳ Ｐゴシック" panose="020B0600070205080204" pitchFamily="50" charset="-128"/>
              </a:rPr>
              <a:t>「科学的手続き」</a:t>
            </a:r>
            <a:endParaRPr lang="ja-JP" altLang="en-US" sz="2800" dirty="0">
              <a:latin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7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98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EBM</a:t>
            </a:r>
            <a:r>
              <a:rPr kumimoji="1" lang="ja-JP" altLang="en-US" dirty="0" smtClean="0"/>
              <a:t>をめぐる批判</a:t>
            </a:r>
            <a:r>
              <a:rPr lang="ja-JP" altLang="en-US" dirty="0" smtClean="0"/>
              <a:t>と対応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“</a:t>
            </a:r>
            <a:r>
              <a:rPr lang="en-US" altLang="ja-JP" dirty="0" smtClean="0"/>
              <a:t>Cook book medicine” </a:t>
            </a:r>
            <a:r>
              <a:rPr lang="ja-JP" altLang="en-US" dirty="0" smtClean="0"/>
              <a:t>批判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</a:t>
            </a:r>
            <a:r>
              <a:rPr lang="en-US" altLang="ja-JP" dirty="0" smtClean="0"/>
              <a:t>	</a:t>
            </a:r>
            <a:r>
              <a:rPr lang="ja-JP" altLang="en-US" sz="2400" dirty="0" smtClean="0"/>
              <a:t>マニュアル診療と、エビデンスによる開かれた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smtClean="0"/>
              <a:t>	</a:t>
            </a:r>
            <a:r>
              <a:rPr lang="ja-JP" altLang="en-US" sz="2400" dirty="0" smtClean="0"/>
              <a:t>意思決定とは別物</a:t>
            </a:r>
            <a:endParaRPr lang="en-US" altLang="ja-JP" sz="2400" dirty="0" smtClean="0"/>
          </a:p>
          <a:p>
            <a:r>
              <a:rPr kumimoji="1" lang="ja-JP" altLang="en-US" dirty="0" smtClean="0"/>
              <a:t>“情報過多”による実行可能性の問題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sz="2400" dirty="0" smtClean="0"/>
              <a:t>情報の整理（</a:t>
            </a:r>
            <a:r>
              <a:rPr lang="en-US" altLang="ja-JP" sz="2400" dirty="0" smtClean="0"/>
              <a:t>Cochrane Library</a:t>
            </a:r>
            <a:r>
              <a:rPr lang="ja-JP" altLang="en-US" sz="2400" dirty="0" smtClean="0"/>
              <a:t>）や情報技術の飛躍的</a:t>
            </a:r>
            <a:r>
              <a:rPr lang="en-US" altLang="ja-JP" sz="2400" dirty="0" smtClean="0"/>
              <a:t>	</a:t>
            </a:r>
            <a:r>
              <a:rPr lang="ja-JP" altLang="en-US" sz="2400" dirty="0" smtClean="0"/>
              <a:t>発達による克服</a:t>
            </a:r>
            <a:endParaRPr lang="en-US" altLang="ja-JP" sz="2400" dirty="0" smtClean="0"/>
          </a:p>
          <a:p>
            <a:r>
              <a:rPr lang="ja-JP" altLang="en-US" dirty="0" smtClean="0"/>
              <a:t>“数字情報”に頼り、価値・文脈（歴史ほか）・情緒などの実証データで表せない情報の軽視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sz="2400" dirty="0" smtClean="0"/>
              <a:t>Evidence vs. Narrative based medicine</a:t>
            </a:r>
            <a:r>
              <a:rPr kumimoji="1" lang="ja-JP" altLang="en-US" sz="2400" dirty="0" smtClean="0"/>
              <a:t>論争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 smtClean="0"/>
              <a:t>さらには</a:t>
            </a:r>
            <a:r>
              <a:rPr lang="en-US" altLang="ja-JP" sz="2400" dirty="0" smtClean="0"/>
              <a:t>value-based medicine</a:t>
            </a:r>
            <a:r>
              <a:rPr lang="ja-JP" altLang="en-US" sz="2400" dirty="0" smtClean="0"/>
              <a:t>なども登場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8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7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752600" y="609600"/>
            <a:ext cx="5961888" cy="52322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Times New Roman" panose="02020603050405020304" pitchFamily="18" charset="0"/>
              </a:rPr>
              <a:t>どんな</a:t>
            </a:r>
            <a:r>
              <a:rPr lang="ja-JP" altLang="en-US" sz="2800" dirty="0">
                <a:latin typeface="Times New Roman" panose="02020603050405020304" pitchFamily="18" charset="0"/>
              </a:rPr>
              <a:t>エビデンス</a:t>
            </a:r>
            <a:r>
              <a:rPr lang="ja-JP" altLang="en-US" sz="2800" dirty="0" smtClean="0">
                <a:latin typeface="Times New Roman" panose="02020603050405020304" pitchFamily="18" charset="0"/>
              </a:rPr>
              <a:t>を</a:t>
            </a:r>
            <a:r>
              <a:rPr lang="ja-JP" altLang="en-US" sz="2800" dirty="0">
                <a:latin typeface="Times New Roman" panose="02020603050405020304" pitchFamily="18" charset="0"/>
              </a:rPr>
              <a:t>手に入れるのか？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41946" y="1720850"/>
            <a:ext cx="4427814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>
                <a:latin typeface="Times New Roman" panose="02020603050405020304" pitchFamily="18" charset="0"/>
              </a:rPr>
              <a:t>理想的到達点</a:t>
            </a:r>
            <a:endParaRPr lang="ja-JP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altLang="ja-JP" sz="2400" dirty="0">
                <a:solidFill>
                  <a:srgbClr val="FF0066"/>
                </a:solidFill>
                <a:latin typeface="Times New Roman" panose="02020603050405020304" pitchFamily="18" charset="0"/>
              </a:rPr>
              <a:t>What  we can do best?</a:t>
            </a:r>
          </a:p>
          <a:p>
            <a:pPr algn="ctr"/>
            <a:endParaRPr lang="en-US" altLang="ja-JP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ja-JP" altLang="en-US" sz="2400" dirty="0" smtClean="0">
                <a:latin typeface="Times New Roman" panose="02020603050405020304" pitchFamily="18" charset="0"/>
              </a:rPr>
              <a:t>理想条件下での効果</a:t>
            </a:r>
            <a:endParaRPr lang="en-US" altLang="ja-JP" sz="2400" dirty="0" smtClean="0">
              <a:latin typeface="Times New Roman" panose="02020603050405020304" pitchFamily="18" charset="0"/>
            </a:endParaRPr>
          </a:p>
          <a:p>
            <a:pPr algn="ctr"/>
            <a:r>
              <a:rPr lang="ja-JP" altLang="en-US" sz="2400" dirty="0" smtClean="0">
                <a:latin typeface="Times New Roman" panose="02020603050405020304" pitchFamily="18" charset="0"/>
              </a:rPr>
              <a:t>無作為化</a:t>
            </a:r>
            <a:r>
              <a:rPr lang="ja-JP" altLang="en-US" sz="2400" dirty="0">
                <a:latin typeface="Times New Roman" panose="02020603050405020304" pitchFamily="18" charset="0"/>
              </a:rPr>
              <a:t>比較</a:t>
            </a:r>
            <a:r>
              <a:rPr lang="ja-JP" altLang="en-US" sz="2400" dirty="0" smtClean="0">
                <a:latin typeface="Times New Roman" panose="02020603050405020304" pitchFamily="18" charset="0"/>
              </a:rPr>
              <a:t>試験など実験研究</a:t>
            </a:r>
            <a:endParaRPr lang="ja-JP" altLang="en-US" sz="2400" dirty="0">
              <a:latin typeface="Times New Roman" panose="02020603050405020304" pitchFamily="18" charset="0"/>
            </a:endParaRPr>
          </a:p>
          <a:p>
            <a:pPr algn="ctr"/>
            <a:endParaRPr lang="ja-JP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ja-JP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ja-JP" altLang="en-US" sz="1400" dirty="0">
              <a:latin typeface="Times New Roman" panose="02020603050405020304" pitchFamily="18" charset="0"/>
            </a:endParaRPr>
          </a:p>
          <a:p>
            <a:pPr algn="ctr"/>
            <a:r>
              <a:rPr lang="en-US" altLang="ja-JP" sz="2400" dirty="0" smtClean="0">
                <a:latin typeface="Times New Roman" panose="02020603050405020304" pitchFamily="18" charset="0"/>
              </a:rPr>
              <a:t>Efficacy</a:t>
            </a:r>
            <a:r>
              <a:rPr lang="ja-JP" altLang="en-US" sz="2400" dirty="0" smtClean="0">
                <a:latin typeface="Times New Roman" panose="02020603050405020304" pitchFamily="18" charset="0"/>
              </a:rPr>
              <a:t>（効能</a:t>
            </a:r>
            <a:r>
              <a:rPr lang="ja-JP" altLang="en-US" sz="2400" dirty="0">
                <a:latin typeface="Times New Roman" panose="02020603050405020304" pitchFamily="18" charset="0"/>
              </a:rPr>
              <a:t>）としての</a:t>
            </a:r>
          </a:p>
          <a:p>
            <a:pPr algn="ctr"/>
            <a:r>
              <a:rPr lang="ja-JP" altLang="en-US" sz="2400" dirty="0" smtClean="0">
                <a:latin typeface="Times New Roman" panose="02020603050405020304" pitchFamily="18" charset="0"/>
              </a:rPr>
              <a:t>エビデンス</a:t>
            </a:r>
            <a:endParaRPr lang="en-US" altLang="ja-JP" sz="2400" dirty="0" smtClean="0">
              <a:latin typeface="Times New Roman" panose="02020603050405020304" pitchFamily="18" charset="0"/>
            </a:endParaRPr>
          </a:p>
          <a:p>
            <a:pPr algn="ctr"/>
            <a:r>
              <a:rPr lang="en-US" altLang="ja-JP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1980</a:t>
            </a:r>
            <a:r>
              <a:rPr lang="ja-JP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年代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198257" y="1646238"/>
            <a:ext cx="2924198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>
                <a:latin typeface="Times New Roman" panose="02020603050405020304" pitchFamily="18" charset="0"/>
              </a:rPr>
              <a:t>実状</a:t>
            </a:r>
          </a:p>
          <a:p>
            <a:pPr algn="ctr"/>
            <a:r>
              <a:rPr lang="en-US" altLang="ja-JP" sz="2400" dirty="0">
                <a:solidFill>
                  <a:srgbClr val="FF0066"/>
                </a:solidFill>
                <a:latin typeface="Times New Roman" panose="02020603050405020304" pitchFamily="18" charset="0"/>
              </a:rPr>
              <a:t>Where we are?</a:t>
            </a:r>
            <a:endParaRPr lang="en-US" altLang="ja-JP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ja-JP" altLang="en-US" sz="2400" dirty="0">
                <a:latin typeface="Times New Roman" panose="02020603050405020304" pitchFamily="18" charset="0"/>
              </a:rPr>
              <a:t>通常条件下で</a:t>
            </a:r>
            <a:r>
              <a:rPr lang="ja-JP" altLang="en-US" sz="2400" dirty="0" smtClean="0">
                <a:latin typeface="Times New Roman" panose="02020603050405020304" pitchFamily="18" charset="0"/>
              </a:rPr>
              <a:t>の効果</a:t>
            </a:r>
            <a:endParaRPr lang="ja-JP" altLang="en-US" sz="2400" dirty="0">
              <a:latin typeface="Times New Roman" panose="02020603050405020304" pitchFamily="18" charset="0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アウトカムリサーチ</a:t>
            </a:r>
            <a:endParaRPr lang="en-US" altLang="ja-JP" sz="24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観察研究</a:t>
            </a:r>
            <a:endParaRPr lang="ja-JP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ja-JP" altLang="en-US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/>
            <a:endParaRPr lang="en-US" altLang="ja-JP" sz="1400" dirty="0">
              <a:latin typeface="Times New Roman" panose="02020603050405020304" pitchFamily="18" charset="0"/>
            </a:endParaRPr>
          </a:p>
          <a:p>
            <a:pPr algn="ctr"/>
            <a:r>
              <a:rPr lang="en-US" altLang="ja-JP" sz="2400" dirty="0" smtClean="0">
                <a:latin typeface="Times New Roman" panose="02020603050405020304" pitchFamily="18" charset="0"/>
              </a:rPr>
              <a:t>Effectiveness</a:t>
            </a:r>
            <a:r>
              <a:rPr lang="ja-JP" altLang="en-US" sz="2400" dirty="0" smtClean="0">
                <a:latin typeface="Times New Roman" panose="02020603050405020304" pitchFamily="18" charset="0"/>
              </a:rPr>
              <a:t>（効果</a:t>
            </a:r>
            <a:r>
              <a:rPr lang="ja-JP" altLang="en-US" sz="2400" dirty="0">
                <a:latin typeface="Times New Roman" panose="02020603050405020304" pitchFamily="18" charset="0"/>
              </a:rPr>
              <a:t>）</a:t>
            </a:r>
          </a:p>
          <a:p>
            <a:pPr algn="ctr"/>
            <a:r>
              <a:rPr lang="ja-JP" altLang="en-US" sz="2400" dirty="0">
                <a:latin typeface="Times New Roman" panose="02020603050405020304" pitchFamily="18" charset="0"/>
              </a:rPr>
              <a:t>としての</a:t>
            </a:r>
            <a:r>
              <a:rPr lang="ja-JP" altLang="en-US" sz="2400" dirty="0" smtClean="0">
                <a:latin typeface="Times New Roman" panose="02020603050405020304" pitchFamily="18" charset="0"/>
              </a:rPr>
              <a:t>エビデンス</a:t>
            </a:r>
            <a:endParaRPr lang="en-US" altLang="ja-JP" sz="2400" dirty="0" smtClean="0">
              <a:latin typeface="Times New Roman" panose="02020603050405020304" pitchFamily="18" charset="0"/>
            </a:endParaRPr>
          </a:p>
          <a:p>
            <a:pPr algn="ctr"/>
            <a:r>
              <a:rPr lang="en-US" altLang="ja-JP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1990</a:t>
            </a:r>
            <a:r>
              <a:rPr lang="ja-JP" alt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年代</a:t>
            </a:r>
          </a:p>
          <a:p>
            <a:pPr algn="ctr"/>
            <a:endParaRPr lang="en-US" altLang="ja-JP" sz="24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431925" y="1870075"/>
            <a:ext cx="26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2286000" y="400594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6738257" y="400594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533400" y="1676400"/>
            <a:ext cx="35814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5029200" y="1676400"/>
            <a:ext cx="34290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右中かっこ 1"/>
          <p:cNvSpPr/>
          <p:nvPr/>
        </p:nvSpPr>
        <p:spPr>
          <a:xfrm rot="5400000">
            <a:off x="4308502" y="4752804"/>
            <a:ext cx="522514" cy="181701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52600" y="6096047"/>
            <a:ext cx="6141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大規模患者登録など</a:t>
            </a:r>
            <a:r>
              <a:rPr lang="ja-JP" altLang="en-US" dirty="0" smtClean="0"/>
              <a:t>を利用したビッグデータ解析 （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～）？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AAD8-1492-43E3-A2CD-1D86292348BF}" type="slidenum">
              <a:rPr kumimoji="1" lang="ja-JP" altLang="en-US" sz="1400" smtClean="0">
                <a:solidFill>
                  <a:schemeClr val="tx1"/>
                </a:solidFill>
              </a:rPr>
              <a:t>9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683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4415</TotalTime>
  <Words>887</Words>
  <Application>Microsoft Office PowerPoint</Application>
  <PresentationFormat>画面に合わせる (4:3)</PresentationFormat>
  <Paragraphs>224</Paragraphs>
  <Slides>22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32" baseType="lpstr">
      <vt:lpstr>Arial Unicode MS</vt:lpstr>
      <vt:lpstr>Monotype Sorts</vt:lpstr>
      <vt:lpstr>ＭＳ Ｐゴシック</vt:lpstr>
      <vt:lpstr>ＭＳ Ｐ明朝</vt:lpstr>
      <vt:lpstr>Arial</vt:lpstr>
      <vt:lpstr>Calibri</vt:lpstr>
      <vt:lpstr>Calibri Light</vt:lpstr>
      <vt:lpstr>Times New Roman</vt:lpstr>
      <vt:lpstr>Wingdings</vt:lpstr>
      <vt:lpstr>Office テーマ</vt:lpstr>
      <vt:lpstr>政策評価とEBPM  なぜ政策にエビデンスが求められるのか？</vt:lpstr>
      <vt:lpstr>いよいよEvidence-based policy making本格化</vt:lpstr>
      <vt:lpstr>期待と不安</vt:lpstr>
      <vt:lpstr>現場的には</vt:lpstr>
      <vt:lpstr>そもそも論として</vt:lpstr>
      <vt:lpstr>Evidence-based medicine (EBM) Sacket D. 1997</vt:lpstr>
      <vt:lpstr>PowerPoint プレゼンテーション</vt:lpstr>
      <vt:lpstr>EBMをめぐる批判と対応</vt:lpstr>
      <vt:lpstr>PowerPoint プレゼンテーション</vt:lpstr>
      <vt:lpstr>エビデンス</vt:lpstr>
      <vt:lpstr>ロジックモデルの「ロジック」とは？</vt:lpstr>
      <vt:lpstr>これとリンクしているのが</vt:lpstr>
      <vt:lpstr>つないで輪にしたものがPDCA もしくはProject Management Cycle</vt:lpstr>
      <vt:lpstr>プログラム評価の階層 （Rossi, Lipsey, Freeman, 2004)</vt:lpstr>
      <vt:lpstr>ロジックモデルというともう一つ （ロジックツリー）</vt:lpstr>
      <vt:lpstr>２つのロジックモデル図（横と縦）</vt:lpstr>
      <vt:lpstr>PowerPoint プレゼンテーション</vt:lpstr>
      <vt:lpstr>現状分析と目標設定の２つのアプローチとも呼応</vt:lpstr>
      <vt:lpstr>因果推論（reasoning)と論理（logic）</vt:lpstr>
      <vt:lpstr>分野によって違う</vt:lpstr>
      <vt:lpstr>では政策介入（原因）の評価は？</vt:lpstr>
      <vt:lpstr>要約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Hideki Hashimoto</dc:creator>
  <cp:lastModifiedBy>Administrator</cp:lastModifiedBy>
  <cp:revision>74</cp:revision>
  <dcterms:created xsi:type="dcterms:W3CDTF">2018-01-07T02:58:29Z</dcterms:created>
  <dcterms:modified xsi:type="dcterms:W3CDTF">2018-10-03T01:27:53Z</dcterms:modified>
</cp:coreProperties>
</file>