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 snapToGrid="0">
      <p:cViewPr varScale="1">
        <p:scale>
          <a:sx n="111" d="100"/>
          <a:sy n="111" d="100"/>
        </p:scale>
        <p:origin x="79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35354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79512" y="50371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関　連　研　究　開　発　等　相　関　図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（○　○　に　関　す　る　研　究　開　発）</a:t>
            </a:r>
            <a:endParaRPr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Positioning map among the proposal R&amp;D and the related R&amp;Ds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  <a:r>
              <a:rPr kumimoji="1"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0" y="6381328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500111" y="987746"/>
            <a:ext cx="0" cy="5393582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528003" y="640790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2019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789569" y="3343005"/>
            <a:ext cx="1260140" cy="947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2020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2021</a:t>
            </a:r>
            <a:b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SCOPE</a:t>
            </a:r>
          </a:p>
          <a:p>
            <a:pPr algn="ctr"/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フェーズ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Ⅱ</a:t>
            </a:r>
            <a:r>
              <a:rPr lang="en-US" altLang="ja-JP" sz="14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14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14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2000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万円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336489" y="1033548"/>
            <a:ext cx="26205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2017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2019</a:t>
            </a:r>
          </a:p>
          <a:p>
            <a:pPr algn="ctr"/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SCOPE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以外の競争的資金　代表者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500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</a:t>
            </a:r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の基礎</a:t>
            </a: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研究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049232" y="1700808"/>
            <a:ext cx="3124573" cy="57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2018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2020</a:t>
            </a:r>
          </a:p>
          <a:p>
            <a:pPr algn="ctr"/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競争的資金以外の研究開発資金 代表者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2500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＊＊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の要素開発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103629" y="5936071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論文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6719" y="2476859"/>
            <a:ext cx="1666318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2017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2018</a:t>
            </a:r>
          </a:p>
          <a:p>
            <a:pPr algn="ctr"/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大学内予算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200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＊＊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の基礎研究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566979" y="2476859"/>
            <a:ext cx="2445181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2019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2021</a:t>
            </a:r>
          </a:p>
          <a:p>
            <a:pPr algn="ctr"/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大学内特別予算　</a:t>
            </a:r>
            <a:r>
              <a:rPr lang="en-US" altLang="ja-JP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1000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0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＊＊</a:t>
            </a:r>
            <a:r>
              <a:rPr kumimoji="1"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の応用研究</a:t>
            </a:r>
            <a:endParaRPr kumimoji="1" lang="ja-JP" altLang="en-US" sz="10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434536" y="5926671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論文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66342" y="5916734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論文３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8437" y="5908721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論文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４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34671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受賞１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89636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受賞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6857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財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94820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財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209948" y="1454289"/>
            <a:ext cx="882960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外部資金による関連研究開発</a:t>
            </a:r>
            <a:endParaRPr kumimoji="1" lang="ja-JP" altLang="en-US" sz="8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6" name="四角形吹き出し 35"/>
          <p:cNvSpPr/>
          <p:nvPr/>
        </p:nvSpPr>
        <p:spPr>
          <a:xfrm>
            <a:off x="469031" y="2435513"/>
            <a:ext cx="1086463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自機関予算による関連研究開発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385261" y="1641609"/>
            <a:ext cx="2288825" cy="7421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022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2024</a:t>
            </a: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事業化に必要な追加研究資金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7000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＊に関するシステム展開</a:t>
            </a:r>
            <a:endParaRPr kumimoji="1" lang="ja-JP" altLang="en-US" sz="12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702727" y="3264003"/>
            <a:ext cx="1973339" cy="8780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2023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事化に向けた実証実験に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必要な資金　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5000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</a:t>
            </a:r>
            <a:endParaRPr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＊＊の実証実験</a:t>
            </a:r>
            <a:endParaRPr kumimoji="1" lang="ja-JP" altLang="en-US" sz="12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508163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注釈</a:t>
            </a:r>
            <a:endParaRPr kumimoji="1" lang="ja-JP" altLang="en-US" sz="10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32688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提出時には全ての注釈を削除してください。</a:t>
            </a:r>
            <a:endParaRPr kumimoji="1" lang="ja-JP" altLang="en-US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42" name="直線矢印コネクタ 41"/>
          <p:cNvCxnSpPr>
            <a:stCxn id="16" idx="3"/>
            <a:endCxn id="39" idx="1"/>
          </p:cNvCxnSpPr>
          <p:nvPr/>
        </p:nvCxnSpPr>
        <p:spPr>
          <a:xfrm flipV="1">
            <a:off x="6049709" y="3703045"/>
            <a:ext cx="65301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16" idx="3"/>
          </p:cNvCxnSpPr>
          <p:nvPr/>
        </p:nvCxnSpPr>
        <p:spPr>
          <a:xfrm flipV="1">
            <a:off x="6049709" y="2383774"/>
            <a:ext cx="594331" cy="143308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85622" y="3887229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2010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年頃</a:t>
            </a:r>
            <a:endParaRPr kumimoji="1"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</a:t>
            </a: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＊の研究</a:t>
            </a:r>
            <a:endParaRPr kumimoji="1" lang="ja-JP" altLang="en-US" sz="10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565561" y="3343005"/>
            <a:ext cx="785058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起源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5659"/>
              <a:gd name="adj2" fmla="val 8050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7282331" y="2668333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成果の事業化や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社会への直接還元を踏まえた取組②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672551" y="3342709"/>
            <a:ext cx="1054581" cy="9479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2019</a:t>
            </a:r>
            <a:b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SCOPE</a:t>
            </a:r>
          </a:p>
          <a:p>
            <a:pPr algn="ctr"/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フェーズ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</a:p>
          <a:p>
            <a:pPr algn="ctr"/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300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万円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7012351" y="5135583"/>
            <a:ext cx="1973339" cy="10644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2024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研究成果に基づく商品の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サンプル出荷</a:t>
            </a:r>
            <a:endParaRPr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販売予測＊＊個　＊＊万円</a:t>
            </a:r>
            <a:endParaRPr kumimoji="1"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関連</a:t>
            </a:r>
            <a:r>
              <a:rPr lang="en-US" altLang="ja-JP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ICT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サービスの開始</a:t>
            </a:r>
            <a:endParaRPr kumimoji="1" lang="en-US" altLang="ja-JP" sz="12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04" name="直線矢印コネクタ 103"/>
          <p:cNvCxnSpPr>
            <a:stCxn id="16" idx="3"/>
          </p:cNvCxnSpPr>
          <p:nvPr/>
        </p:nvCxnSpPr>
        <p:spPr>
          <a:xfrm>
            <a:off x="6049709" y="3816856"/>
            <a:ext cx="96264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吹き出し 106"/>
          <p:cNvSpPr/>
          <p:nvPr/>
        </p:nvSpPr>
        <p:spPr>
          <a:xfrm>
            <a:off x="7557017" y="4504972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成果の事業化や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社会への直接還元を踏まえた取組③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8" name="四角形吹き出し 107"/>
          <p:cNvSpPr/>
          <p:nvPr/>
        </p:nvSpPr>
        <p:spPr>
          <a:xfrm>
            <a:off x="7220104" y="1033548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成果の事業化や</a:t>
            </a:r>
            <a: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社会への直接還元を踏まえた取組①</a:t>
            </a:r>
            <a:endParaRPr kumimoji="1" lang="ja-JP" altLang="en-US" sz="9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1" name="四角形吹き出し 40"/>
          <p:cNvSpPr/>
          <p:nvPr/>
        </p:nvSpPr>
        <p:spPr>
          <a:xfrm>
            <a:off x="568245" y="386669"/>
            <a:ext cx="1274929" cy="296707"/>
          </a:xfrm>
          <a:prstGeom prst="wedgeRectCallout">
            <a:avLst>
              <a:gd name="adj1" fmla="val 97881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課題名を記載</a:t>
            </a:r>
            <a:endParaRPr kumimoji="1" lang="ja-JP" altLang="en-US" sz="9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27233" y="5548681"/>
            <a:ext cx="1288222" cy="360040"/>
          </a:xfrm>
          <a:prstGeom prst="wedgeRectCallout">
            <a:avLst>
              <a:gd name="adj1" fmla="val 68957"/>
              <a:gd name="adj2" fmla="val 6401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主要な関係論文実績・</a:t>
            </a:r>
            <a:r>
              <a:rPr lang="ja-JP" altLang="en-US" sz="9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予定</a:t>
            </a:r>
            <a:r>
              <a:rPr lang="ja-JP" altLang="en-US" sz="900" dirty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（具体名を記載</a:t>
            </a:r>
            <a:r>
              <a:rPr lang="ja-JP" altLang="en-US" sz="9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ja-JP" altLang="en-US" sz="9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8" name="四角形吹き出し 47"/>
          <p:cNvSpPr/>
          <p:nvPr/>
        </p:nvSpPr>
        <p:spPr>
          <a:xfrm>
            <a:off x="27233" y="5135583"/>
            <a:ext cx="1288222" cy="360040"/>
          </a:xfrm>
          <a:prstGeom prst="wedgeRectCallout">
            <a:avLst>
              <a:gd name="adj1" fmla="val 57221"/>
              <a:gd name="adj2" fmla="val 2803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論文賞等の受賞実績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（具体名を記載）</a:t>
            </a:r>
            <a:endParaRPr kumimoji="1" lang="ja-JP" altLang="en-US" sz="9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0" name="四角形吹き出し 49"/>
          <p:cNvSpPr/>
          <p:nvPr/>
        </p:nvSpPr>
        <p:spPr>
          <a:xfrm>
            <a:off x="958090" y="4732710"/>
            <a:ext cx="1091143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特許等実績・予定</a:t>
            </a:r>
            <a:endParaRPr kumimoji="1" lang="en-US" altLang="ja-JP" sz="9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（具体名を記載）</a:t>
            </a:r>
            <a:endParaRPr kumimoji="1" lang="ja-JP" altLang="en-US" sz="900" dirty="0">
              <a:solidFill>
                <a:srgbClr val="0070C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175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user</cp:lastModifiedBy>
  <cp:revision>53</cp:revision>
  <cp:lastPrinted>2013-02-19T04:14:19Z</cp:lastPrinted>
  <dcterms:created xsi:type="dcterms:W3CDTF">2013-02-18T12:22:26Z</dcterms:created>
  <dcterms:modified xsi:type="dcterms:W3CDTF">2018-12-21T00:48:01Z</dcterms:modified>
</cp:coreProperties>
</file>