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6168" autoAdjust="0"/>
  </p:normalViewPr>
  <p:slideViewPr>
    <p:cSldViewPr snapToGrid="0">
      <p:cViewPr>
        <p:scale>
          <a:sx n="66" d="100"/>
          <a:sy n="66" d="100"/>
        </p:scale>
        <p:origin x="547" y="1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7FA38-67D7-4E76-95CB-BA1527184741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00359-5036-4AB3-91EB-D02F702FB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77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0359-5036-4AB3-91EB-D02F702FB0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7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50371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（「○○</a:t>
            </a:r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の</a:t>
            </a:r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研究開発」のうち「△△の研究開発」）</a:t>
            </a: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568245" y="386669"/>
            <a:ext cx="1274929" cy="397224"/>
          </a:xfrm>
          <a:prstGeom prst="wedgeRectCallout">
            <a:avLst>
              <a:gd name="adj1" fmla="val 73974"/>
              <a:gd name="adj2" fmla="val 23997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solidFill>
                  <a:srgbClr val="0070C0"/>
                </a:solidFill>
              </a:rPr>
              <a:t>研究開発課題名及び</a:t>
            </a:r>
            <a:endParaRPr kumimoji="1" lang="en-US" altLang="ja-JP" sz="800" dirty="0" smtClean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800" dirty="0" smtClean="0">
                <a:solidFill>
                  <a:srgbClr val="0070C0"/>
                </a:solidFill>
              </a:rPr>
              <a:t>技術課題名を</a:t>
            </a:r>
            <a:r>
              <a:rPr kumimoji="1" lang="ja-JP" altLang="en-US" sz="800" dirty="0" smtClean="0">
                <a:solidFill>
                  <a:srgbClr val="0070C0"/>
                </a:solidFill>
              </a:rPr>
              <a:t>記載</a:t>
            </a:r>
            <a:endParaRPr kumimoji="1" lang="ja-JP" altLang="en-US" sz="800" dirty="0">
              <a:solidFill>
                <a:srgbClr val="0070C0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32688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0" y="925866"/>
            <a:ext cx="8985690" cy="5856864"/>
            <a:chOff x="0" y="925866"/>
            <a:chExt cx="8985690" cy="5856864"/>
          </a:xfrm>
        </p:grpSpPr>
        <p:cxnSp>
          <p:nvCxnSpPr>
            <p:cNvPr id="10" name="直線コネクタ 9"/>
            <p:cNvCxnSpPr/>
            <p:nvPr/>
          </p:nvCxnSpPr>
          <p:spPr>
            <a:xfrm>
              <a:off x="3491880" y="925866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5077153" y="927434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グループ化 3"/>
            <p:cNvGrpSpPr/>
            <p:nvPr/>
          </p:nvGrpSpPr>
          <p:grpSpPr>
            <a:xfrm>
              <a:off x="0" y="1033548"/>
              <a:ext cx="8985690" cy="5749182"/>
              <a:chOff x="0" y="1033548"/>
              <a:chExt cx="8985690" cy="5749182"/>
            </a:xfrm>
          </p:grpSpPr>
          <p:cxnSp>
            <p:nvCxnSpPr>
              <p:cNvPr id="8" name="直線矢印コネクタ 7"/>
              <p:cNvCxnSpPr/>
              <p:nvPr/>
            </p:nvCxnSpPr>
            <p:spPr>
              <a:xfrm>
                <a:off x="0" y="6381328"/>
                <a:ext cx="8892480" cy="0"/>
              </a:xfrm>
              <a:prstGeom prst="straightConnector1">
                <a:avLst/>
              </a:prstGeom>
              <a:ln w="28575">
                <a:solidFill>
                  <a:schemeClr val="tx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2807804" y="6413398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2019</a:t>
                </a:r>
                <a:r>
                  <a:rPr kumimoji="1" lang="ja-JP" altLang="en-US" dirty="0" smtClean="0"/>
                  <a:t>年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月</a:t>
                </a:r>
                <a:endParaRPr kumimoji="1" lang="ja-JP" altLang="en-US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4236720" y="3851369"/>
                <a:ext cx="1835724" cy="66318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/>
                  <a:t>2019</a:t>
                </a:r>
                <a:r>
                  <a:rPr kumimoji="1" lang="ja-JP" altLang="en-US" sz="1400" b="1" dirty="0" smtClean="0"/>
                  <a:t>～</a:t>
                </a:r>
                <a:r>
                  <a:rPr kumimoji="1" lang="en-US" altLang="ja-JP" sz="1400" b="1" dirty="0" smtClean="0"/>
                  <a:t>2022</a:t>
                </a:r>
              </a:p>
              <a:p>
                <a:pPr algn="ctr"/>
                <a:r>
                  <a:rPr kumimoji="1" lang="ja-JP" altLang="en-US" sz="1400" b="1" dirty="0" smtClean="0"/>
                  <a:t>電波</a:t>
                </a:r>
                <a:r>
                  <a:rPr kumimoji="1" lang="en-US" altLang="ja-JP" sz="1400" b="1" dirty="0" smtClean="0"/>
                  <a:t>COE</a:t>
                </a:r>
                <a:r>
                  <a:rPr kumimoji="1" lang="ja-JP" altLang="en-US" sz="1400" b="1" dirty="0" smtClean="0"/>
                  <a:t>研究開発プログラム</a:t>
                </a:r>
                <a:endParaRPr lang="en-US" altLang="ja-JP" sz="1400" b="1" dirty="0" smtClean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1336489" y="1033548"/>
                <a:ext cx="2620516" cy="5760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</a:t>
                </a:r>
                <a:r>
                  <a:rPr lang="en-US" altLang="ja-JP" sz="1000" dirty="0"/>
                  <a:t>7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2019</a:t>
                </a:r>
                <a:endParaRPr kumimoji="1" lang="en-US" altLang="ja-JP" sz="1000" dirty="0" smtClean="0"/>
              </a:p>
              <a:p>
                <a:pPr algn="ctr"/>
                <a:r>
                  <a:rPr lang="en-US" altLang="ja-JP" sz="1000" dirty="0" smtClean="0"/>
                  <a:t>SCOPE</a:t>
                </a:r>
                <a:r>
                  <a:rPr lang="ja-JP" altLang="en-US" sz="1000" dirty="0" smtClean="0"/>
                  <a:t>以外の競争的資金　代表者　</a:t>
                </a:r>
                <a:r>
                  <a:rPr lang="en-US" altLang="ja-JP" sz="1000" dirty="0" smtClean="0"/>
                  <a:t>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</a:t>
                </a:r>
                <a:r>
                  <a:rPr lang="ja-JP" altLang="en-US" sz="1000" dirty="0"/>
                  <a:t>研究</a:t>
                </a:r>
                <a:endParaRPr kumimoji="1" lang="ja-JP" altLang="en-US" sz="1000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049232" y="1700808"/>
                <a:ext cx="3661286" cy="57450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2017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2020</a:t>
                </a:r>
                <a:endParaRPr kumimoji="1" lang="en-US" altLang="ja-JP" sz="1000" dirty="0" smtClean="0"/>
              </a:p>
              <a:p>
                <a:pPr algn="ctr"/>
                <a:r>
                  <a:rPr lang="ja-JP" altLang="en-US" sz="1000" dirty="0" smtClean="0"/>
                  <a:t>競争的資金以外の研究開発資金 代表者　</a:t>
                </a:r>
                <a:r>
                  <a:rPr lang="en-US" altLang="ja-JP" sz="1000" dirty="0" smtClean="0"/>
                  <a:t>2,500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の要素開発</a:t>
                </a:r>
                <a:endParaRPr kumimoji="1" lang="ja-JP" altLang="en-US" sz="1000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103629" y="5936071"/>
                <a:ext cx="864096" cy="36004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1766719" y="2476859"/>
                <a:ext cx="1666318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2017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2018</a:t>
                </a:r>
                <a:endParaRPr kumimoji="1" lang="en-US" altLang="ja-JP" sz="1000" dirty="0" smtClean="0"/>
              </a:p>
              <a:p>
                <a:pPr algn="ctr"/>
                <a:r>
                  <a:rPr lang="ja-JP" altLang="en-US" sz="1000" dirty="0" smtClean="0"/>
                  <a:t>大学内予算　</a:t>
                </a:r>
                <a:r>
                  <a:rPr lang="en-US" altLang="ja-JP" sz="1000" dirty="0" smtClean="0"/>
                  <a:t>200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の基礎研究</a:t>
                </a:r>
                <a:endParaRPr kumimoji="1" lang="ja-JP" altLang="en-US" sz="1000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3566979" y="2476859"/>
                <a:ext cx="2445181" cy="57450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/>
                  <a:t>2019</a:t>
                </a:r>
                <a:r>
                  <a:rPr kumimoji="1" lang="ja-JP" altLang="en-US" sz="1000" dirty="0" smtClean="0"/>
                  <a:t>～</a:t>
                </a:r>
                <a:r>
                  <a:rPr kumimoji="1" lang="en-US" altLang="ja-JP" sz="1000" dirty="0" smtClean="0"/>
                  <a:t>2020</a:t>
                </a:r>
                <a:endParaRPr kumimoji="1" lang="en-US" altLang="ja-JP" sz="1000" dirty="0" smtClean="0"/>
              </a:p>
              <a:p>
                <a:pPr algn="ctr"/>
                <a:r>
                  <a:rPr lang="ja-JP" altLang="en-US" sz="1000" dirty="0" smtClean="0"/>
                  <a:t>大学内特別予算　</a:t>
                </a:r>
                <a:r>
                  <a:rPr lang="en-US" altLang="ja-JP" sz="1000" dirty="0" smtClean="0"/>
                  <a:t>1,000</a:t>
                </a:r>
                <a:r>
                  <a:rPr lang="ja-JP" altLang="en-US" sz="1000" dirty="0" smtClean="0"/>
                  <a:t>万円</a:t>
                </a:r>
                <a:endParaRPr lang="en-US" altLang="ja-JP" sz="1000" dirty="0" smtClean="0"/>
              </a:p>
              <a:p>
                <a:pPr algn="ctr"/>
                <a:r>
                  <a:rPr kumimoji="1" lang="ja-JP" altLang="en-US" sz="1000" dirty="0"/>
                  <a:t>＊＊</a:t>
                </a:r>
                <a:r>
                  <a:rPr kumimoji="1" lang="ja-JP" altLang="en-US" sz="1000" dirty="0" smtClean="0"/>
                  <a:t>の応用研究</a:t>
                </a:r>
                <a:endParaRPr kumimoji="1" lang="ja-JP" altLang="en-US" sz="1000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434536" y="5926671"/>
                <a:ext cx="864096" cy="37937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66342" y="5916734"/>
                <a:ext cx="864096" cy="37937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3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5368437" y="5908721"/>
                <a:ext cx="864096" cy="395401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 smtClean="0">
                    <a:solidFill>
                      <a:schemeClr val="tx1"/>
                    </a:solidFill>
                  </a:rPr>
                  <a:t>論文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4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334671" y="5424073"/>
                <a:ext cx="864096" cy="36710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受賞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589636" y="5424073"/>
                <a:ext cx="864096" cy="36710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 smtClean="0">
                    <a:solidFill>
                      <a:schemeClr val="tx1"/>
                    </a:solidFill>
                  </a:rPr>
                  <a:t>受賞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2268578" y="4909198"/>
                <a:ext cx="864096" cy="3671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知財</a:t>
                </a:r>
                <a:r>
                  <a:rPr kumimoji="1" lang="en-US" altLang="ja-JP" sz="1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3948208" y="4909198"/>
                <a:ext cx="864096" cy="3671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</a:rPr>
                  <a:t>知</a:t>
                </a:r>
                <a:r>
                  <a:rPr lang="ja-JP" altLang="en-US" sz="1000" dirty="0" smtClean="0">
                    <a:solidFill>
                      <a:schemeClr val="tx1"/>
                    </a:solidFill>
                  </a:rPr>
                  <a:t>財</a:t>
                </a:r>
                <a:r>
                  <a:rPr lang="en-US" altLang="ja-JP" sz="1000" dirty="0" smtClean="0">
                    <a:solidFill>
                      <a:schemeClr val="tx1"/>
                    </a:solidFill>
                  </a:rPr>
                  <a:t>2</a:t>
                </a:r>
                <a:endParaRPr kumimoji="1" lang="ja-JP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四角形吹き出し 33"/>
              <p:cNvSpPr/>
              <p:nvPr/>
            </p:nvSpPr>
            <p:spPr>
              <a:xfrm>
                <a:off x="209948" y="1454289"/>
                <a:ext cx="882960" cy="360040"/>
              </a:xfrm>
              <a:prstGeom prst="wedgeRectCallout">
                <a:avLst>
                  <a:gd name="adj1" fmla="val 74595"/>
                  <a:gd name="adj2" fmla="val 1714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外部資金による関連研究開発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四角形吹き出し 35"/>
              <p:cNvSpPr/>
              <p:nvPr/>
            </p:nvSpPr>
            <p:spPr>
              <a:xfrm>
                <a:off x="651764" y="2435513"/>
                <a:ext cx="903730" cy="360040"/>
              </a:xfrm>
              <a:prstGeom prst="wedgeRectCallout">
                <a:avLst>
                  <a:gd name="adj1" fmla="val 69871"/>
                  <a:gd name="adj2" fmla="val 5342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自機関予算による関連研究開発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6385261" y="1641609"/>
                <a:ext cx="2288825" cy="7421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ja-JP" sz="12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023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2025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事業化に必要な追加研究資金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7,000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>
                    <a:solidFill>
                      <a:schemeClr val="tx1"/>
                    </a:solidFill>
                  </a:rPr>
                  <a:t>＊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＊に関するシステム展開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702727" y="3264003"/>
                <a:ext cx="1973339" cy="87808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2024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事業化に向けた実証実験に必要な資金　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5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,000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万円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＊＊の実証実験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" name="直線矢印コネクタ 41"/>
              <p:cNvCxnSpPr>
                <a:stCxn id="16" idx="3"/>
                <a:endCxn id="39" idx="1"/>
              </p:cNvCxnSpPr>
              <p:nvPr/>
            </p:nvCxnSpPr>
            <p:spPr>
              <a:xfrm flipV="1">
                <a:off x="6072444" y="3703045"/>
                <a:ext cx="630283" cy="479918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矢印コネクタ 42"/>
              <p:cNvCxnSpPr>
                <a:stCxn id="16" idx="3"/>
              </p:cNvCxnSpPr>
              <p:nvPr/>
            </p:nvCxnSpPr>
            <p:spPr>
              <a:xfrm flipV="1">
                <a:off x="6072444" y="2593627"/>
                <a:ext cx="594331" cy="1589336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正方形/長方形 43"/>
              <p:cNvSpPr/>
              <p:nvPr/>
            </p:nvSpPr>
            <p:spPr>
              <a:xfrm>
                <a:off x="85622" y="3887229"/>
                <a:ext cx="1250867" cy="48208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00" dirty="0" smtClean="0">
                    <a:solidFill>
                      <a:schemeClr val="bg1"/>
                    </a:solidFill>
                  </a:rPr>
                  <a:t>2015</a:t>
                </a:r>
                <a:r>
                  <a:rPr kumimoji="1" lang="ja-JP" altLang="en-US" sz="1000" dirty="0" smtClean="0">
                    <a:solidFill>
                      <a:schemeClr val="bg1"/>
                    </a:solidFill>
                  </a:rPr>
                  <a:t>年頃</a:t>
                </a:r>
                <a:endParaRPr kumimoji="1" lang="en-US" altLang="ja-JP" sz="1000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ja-JP" altLang="en-US" sz="1000" dirty="0">
                    <a:solidFill>
                      <a:schemeClr val="bg1"/>
                    </a:solidFill>
                  </a:rPr>
                  <a:t>＊</a:t>
                </a:r>
                <a:r>
                  <a:rPr lang="ja-JP" altLang="en-US" sz="1000" dirty="0" smtClean="0">
                    <a:solidFill>
                      <a:schemeClr val="bg1"/>
                    </a:solidFill>
                  </a:rPr>
                  <a:t>＊の研究</a:t>
                </a:r>
                <a:endParaRPr kumimoji="1" lang="ja-JP" alt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四角形吹き出し 44"/>
              <p:cNvSpPr/>
              <p:nvPr/>
            </p:nvSpPr>
            <p:spPr>
              <a:xfrm>
                <a:off x="565561" y="3343005"/>
                <a:ext cx="785058" cy="360040"/>
              </a:xfrm>
              <a:prstGeom prst="wedgeRectCallout">
                <a:avLst>
                  <a:gd name="adj1" fmla="val -44413"/>
                  <a:gd name="adj2" fmla="val 97528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800" dirty="0">
                    <a:solidFill>
                      <a:schemeClr val="tx1"/>
                    </a:solidFill>
                  </a:rPr>
                  <a:t>起源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四角形吹き出し 48"/>
              <p:cNvSpPr/>
              <p:nvPr/>
            </p:nvSpPr>
            <p:spPr>
              <a:xfrm>
                <a:off x="7282331" y="2668333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社会への直接還元を踏まえた取り組み②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7012351" y="5135583"/>
                <a:ext cx="1973339" cy="106445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2025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研究成果に基づく商品のサンプル出荷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kumimoji="1" lang="ja-JP" altLang="en-US" sz="1200" dirty="0" smtClean="0">
                    <a:solidFill>
                      <a:schemeClr val="tx1"/>
                    </a:solidFill>
                  </a:rPr>
                  <a:t>販売予測＊＊個　＊＊万円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関連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ICT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サービスの開始</a:t>
                </a:r>
                <a:endParaRPr kumimoji="1" lang="en-US" altLang="ja-JP" sz="12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4" name="直線矢印コネクタ 103"/>
              <p:cNvCxnSpPr>
                <a:stCxn id="16" idx="3"/>
              </p:cNvCxnSpPr>
              <p:nvPr/>
            </p:nvCxnSpPr>
            <p:spPr>
              <a:xfrm>
                <a:off x="6072444" y="4182963"/>
                <a:ext cx="962642" cy="1303191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四角形吹き出し 106"/>
              <p:cNvSpPr/>
              <p:nvPr/>
            </p:nvSpPr>
            <p:spPr>
              <a:xfrm>
                <a:off x="7557017" y="4504972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社会への直接還元を踏まえた取り組み③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四角形吹き出し 107"/>
              <p:cNvSpPr/>
              <p:nvPr/>
            </p:nvSpPr>
            <p:spPr>
              <a:xfrm>
                <a:off x="7220104" y="1033548"/>
                <a:ext cx="1119049" cy="474573"/>
              </a:xfrm>
              <a:prstGeom prst="wedgeRectCallout">
                <a:avLst>
                  <a:gd name="adj1" fmla="val -36873"/>
                  <a:gd name="adj2" fmla="val 73549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成果の事業化や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/>
                </a:r>
                <a:br>
                  <a:rPr kumimoji="1" lang="en-US" altLang="ja-JP" sz="800" dirty="0" smtClean="0">
                    <a:solidFill>
                      <a:schemeClr val="tx1"/>
                    </a:solidFill>
                  </a:rPr>
                </a:br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社会への直接還元を踏まえた取り組み①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四角形吹き出し 46"/>
              <p:cNvSpPr/>
              <p:nvPr/>
            </p:nvSpPr>
            <p:spPr>
              <a:xfrm>
                <a:off x="60060" y="5548681"/>
                <a:ext cx="1199572" cy="360040"/>
              </a:xfrm>
              <a:prstGeom prst="wedgeRectCallout">
                <a:avLst>
                  <a:gd name="adj1" fmla="val 68957"/>
                  <a:gd name="adj2" fmla="val 6401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主要な関係論文実績・</a:t>
                </a:r>
                <a:r>
                  <a:rPr lang="ja-JP" altLang="en-US" sz="800" dirty="0">
                    <a:solidFill>
                      <a:schemeClr val="tx1"/>
                    </a:solidFill>
                  </a:rPr>
                  <a:t>予定</a:t>
                </a:r>
                <a:r>
                  <a:rPr lang="ja-JP" altLang="en-US" sz="800" dirty="0">
                    <a:solidFill>
                      <a:srgbClr val="0070C0"/>
                    </a:solidFill>
                  </a:rPr>
                  <a:t>（具体名を記載</a:t>
                </a:r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）</a:t>
                </a:r>
                <a:endParaRPr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8" name="四角形吹き出し 47"/>
              <p:cNvSpPr/>
              <p:nvPr/>
            </p:nvSpPr>
            <p:spPr>
              <a:xfrm>
                <a:off x="60060" y="5135583"/>
                <a:ext cx="1199572" cy="360040"/>
              </a:xfrm>
              <a:prstGeom prst="wedgeRectCallout">
                <a:avLst>
                  <a:gd name="adj1" fmla="val 57221"/>
                  <a:gd name="adj2" fmla="val 28033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論文賞等の受賞実績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0" name="四角形吹き出し 49"/>
              <p:cNvSpPr/>
              <p:nvPr/>
            </p:nvSpPr>
            <p:spPr>
              <a:xfrm>
                <a:off x="958090" y="4732710"/>
                <a:ext cx="1091143" cy="360040"/>
              </a:xfrm>
              <a:prstGeom prst="wedgeRectCallout">
                <a:avLst>
                  <a:gd name="adj1" fmla="val 74290"/>
                  <a:gd name="adj2" fmla="val 42592"/>
                </a:avLst>
              </a:prstGeom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800" dirty="0" smtClean="0">
                    <a:solidFill>
                      <a:schemeClr val="tx1"/>
                    </a:solidFill>
                  </a:rPr>
                  <a:t>特許等実績・予定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ja-JP" altLang="en-US" sz="800" dirty="0" smtClean="0">
                    <a:solidFill>
                      <a:srgbClr val="0070C0"/>
                    </a:solidFill>
                  </a:rPr>
                  <a:t>（具体名を記載）</a:t>
                </a:r>
                <a:endParaRPr kumimoji="1" lang="ja-JP" altLang="en-US" sz="8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4317664" y="6413398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2020</a:t>
                </a:r>
                <a:r>
                  <a:rPr kumimoji="1" lang="ja-JP" altLang="en-US" dirty="0" smtClean="0"/>
                  <a:t>年</a:t>
                </a:r>
                <a:r>
                  <a:rPr kumimoji="1" lang="en-US" altLang="ja-JP" dirty="0" smtClean="0"/>
                  <a:t>4</a:t>
                </a:r>
                <a:r>
                  <a:rPr kumimoji="1" lang="ja-JP" altLang="en-US" dirty="0" smtClean="0"/>
                  <a:t>月</a:t>
                </a:r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2017-07-04T11:59:28Z</dcterms:created>
  <dcterms:modified xsi:type="dcterms:W3CDTF">2018-10-25T09:54:30Z</dcterms:modified>
</cp:coreProperties>
</file>