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458" r:id="rId2"/>
    <p:sldId id="459" r:id="rId3"/>
    <p:sldId id="460" r:id="rId4"/>
  </p:sldIdLst>
  <p:sldSz cx="9906000" cy="6858000" type="A4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7D1"/>
    <a:srgbClr val="00CC99"/>
    <a:srgbClr val="00FF00"/>
    <a:srgbClr val="00FF99"/>
    <a:srgbClr val="66FF66"/>
    <a:srgbClr val="66FF33"/>
    <a:srgbClr val="CCFF99"/>
    <a:srgbClr val="B2CB7F"/>
    <a:srgbClr val="FFCC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64" autoAdjust="0"/>
    <p:restoredTop sz="95873" autoAdjust="0"/>
  </p:normalViewPr>
  <p:slideViewPr>
    <p:cSldViewPr snapToGrid="0">
      <p:cViewPr varScale="1">
        <p:scale>
          <a:sx n="86" d="100"/>
          <a:sy n="86" d="100"/>
        </p:scale>
        <p:origin x="102" y="72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8328"/>
    </p:cViewPr>
  </p:sorterViewPr>
  <p:notesViewPr>
    <p:cSldViewPr snapToGrid="0">
      <p:cViewPr varScale="1">
        <p:scale>
          <a:sx n="60" d="100"/>
          <a:sy n="60" d="100"/>
        </p:scale>
        <p:origin x="2064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918748-A0A1-47B3-A3A9-4F6061613DD3}" type="datetimeFigureOut">
              <a:rPr kumimoji="1" lang="ja-JP" altLang="en-US" smtClean="0"/>
              <a:t>2019/2/7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D33A57-0892-440F-8593-D21A03844C4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2066255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50375" cy="497367"/>
          </a:xfrm>
          <a:prstGeom prst="rect">
            <a:avLst/>
          </a:prstGeom>
        </p:spPr>
        <p:txBody>
          <a:bodyPr vert="horz" lIns="92229" tIns="46115" rIns="92229" bIns="46115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221" y="2"/>
            <a:ext cx="2950374" cy="497367"/>
          </a:xfrm>
          <a:prstGeom prst="rect">
            <a:avLst/>
          </a:prstGeom>
        </p:spPr>
        <p:txBody>
          <a:bodyPr vert="horz" lIns="92229" tIns="46115" rIns="92229" bIns="46115" rtlCol="0"/>
          <a:lstStyle>
            <a:lvl1pPr algn="r">
              <a:defRPr sz="1200"/>
            </a:lvl1pPr>
          </a:lstStyle>
          <a:p>
            <a:fld id="{90F73343-A501-40EC-96EE-808513613A66}" type="datetimeFigureOut">
              <a:rPr kumimoji="1" lang="ja-JP" altLang="en-US" smtClean="0"/>
              <a:t>2019/2/7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709613" y="744538"/>
            <a:ext cx="5387975" cy="3729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29" tIns="46115" rIns="92229" bIns="46115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239" y="4720985"/>
            <a:ext cx="5446723" cy="4473102"/>
          </a:xfrm>
          <a:prstGeom prst="rect">
            <a:avLst/>
          </a:prstGeom>
        </p:spPr>
        <p:txBody>
          <a:bodyPr vert="horz" lIns="92229" tIns="46115" rIns="92229" bIns="461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440372"/>
            <a:ext cx="2950375" cy="497366"/>
          </a:xfrm>
          <a:prstGeom prst="rect">
            <a:avLst/>
          </a:prstGeom>
        </p:spPr>
        <p:txBody>
          <a:bodyPr vert="horz" lIns="92229" tIns="46115" rIns="92229" bIns="46115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221" y="9440372"/>
            <a:ext cx="2950374" cy="497366"/>
          </a:xfrm>
          <a:prstGeom prst="rect">
            <a:avLst/>
          </a:prstGeom>
        </p:spPr>
        <p:txBody>
          <a:bodyPr vert="horz" lIns="92229" tIns="46115" rIns="92229" bIns="46115" rtlCol="0" anchor="b"/>
          <a:lstStyle>
            <a:lvl1pPr algn="r">
              <a:defRPr sz="1200"/>
            </a:lvl1pPr>
          </a:lstStyle>
          <a:p>
            <a:fld id="{3781EB83-02FA-4BF6-832E-67A0E11A499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7799664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483807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E473B-E11D-40FD-8DE2-AA624A0C6F2B}" type="datetime1">
              <a:rPr kumimoji="1" lang="ja-JP" altLang="en-US" smtClean="0"/>
              <a:t>2019/2/7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049DF-ED82-41F8-8723-1D154167B709}" type="datetime1">
              <a:rPr kumimoji="1" lang="ja-JP" altLang="en-US" smtClean="0"/>
              <a:t>2019/2/7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5EC5F-13E5-4BD1-91D2-3AC26DC27843}" type="datetime1">
              <a:rPr kumimoji="1" lang="ja-JP" altLang="en-US" smtClean="0"/>
              <a:t>2019/2/7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50C8F-5826-4FC4-9E6D-3C89D5A76AC1}" type="datetime1">
              <a:rPr kumimoji="1" lang="ja-JP" altLang="en-US" smtClean="0"/>
              <a:t>2019/2/7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819E4-5983-4ED8-9061-746D84F74015}" type="datetime1">
              <a:rPr kumimoji="1" lang="ja-JP" altLang="en-US" smtClean="0"/>
              <a:t>2019/2/7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7F7D9-9428-4488-A760-790DAF081A6C}" type="datetime1">
              <a:rPr kumimoji="1" lang="ja-JP" altLang="en-US" smtClean="0"/>
              <a:t>2019/2/7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ABC4B-0E37-4173-9EEC-3F7EDBA09CDD}" type="datetime1">
              <a:rPr kumimoji="1" lang="ja-JP" altLang="en-US" smtClean="0"/>
              <a:t>2019/2/7</a:t>
            </a:fld>
            <a:endParaRPr kumimoji="1" lang="ja-JP" altLang="en-US" dirty="0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7580E-9F41-4782-8A8F-64180BF308F5}" type="datetime1">
              <a:rPr kumimoji="1" lang="ja-JP" altLang="en-US" smtClean="0"/>
              <a:t>2019/2/7</a:t>
            </a:fld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9566F-0613-4C51-A706-5632B86844A2}" type="datetime1">
              <a:rPr kumimoji="1" lang="ja-JP" altLang="en-US" smtClean="0"/>
              <a:t>2019/2/7</a:t>
            </a:fld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8F957-A615-4733-9193-06AC1562C002}" type="datetime1">
              <a:rPr kumimoji="1" lang="ja-JP" altLang="en-US" smtClean="0"/>
              <a:t>2019/2/7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EF5E-660D-49B2-A9E8-BE39E7E27E27}" type="datetime1">
              <a:rPr kumimoji="1" lang="ja-JP" altLang="en-US" smtClean="0"/>
              <a:t>2019/2/7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2509A8-5E9E-457F-BCCF-61D4F4C22745}" type="datetime1">
              <a:rPr kumimoji="1" lang="ja-JP" altLang="en-US" smtClean="0"/>
              <a:t>2019/2/7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739553" y="6342919"/>
            <a:ext cx="5744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正方形/長方形 32"/>
          <p:cNvSpPr/>
          <p:nvPr/>
        </p:nvSpPr>
        <p:spPr>
          <a:xfrm>
            <a:off x="377098" y="3616454"/>
            <a:ext cx="9151805" cy="2821339"/>
          </a:xfrm>
          <a:prstGeom prst="rect">
            <a:avLst/>
          </a:prstGeom>
          <a:solidFill>
            <a:schemeClr val="bg1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事業概要を表す図・イラスト等を記載</a:t>
            </a:r>
            <a:endParaRPr kumimoji="1" lang="ja-JP" altLang="en-US" sz="2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251404" y="6562302"/>
            <a:ext cx="16546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i="1" dirty="0" smtClean="0">
                <a:solidFill>
                  <a:srgbClr val="FF0000"/>
                </a:solidFill>
              </a:rPr>
              <a:t>※</a:t>
            </a:r>
            <a:r>
              <a:rPr kumimoji="1" lang="ja-JP" altLang="en-US" sz="1200" i="1" dirty="0" smtClean="0">
                <a:solidFill>
                  <a:srgbClr val="FF0000"/>
                </a:solidFill>
              </a:rPr>
              <a:t>一枚に収めること。</a:t>
            </a:r>
            <a:endParaRPr kumimoji="1" lang="ja-JP" altLang="en-US" sz="1200" i="1" dirty="0">
              <a:solidFill>
                <a:srgbClr val="FF0000"/>
              </a:solidFill>
            </a:endParaRP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0875692"/>
              </p:ext>
            </p:extLst>
          </p:nvPr>
        </p:nvGraphicFramePr>
        <p:xfrm>
          <a:off x="201000" y="656341"/>
          <a:ext cx="9504000" cy="23768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000"/>
                <a:gridCol w="2952000"/>
                <a:gridCol w="1872000"/>
                <a:gridCol w="2952000"/>
              </a:tblGrid>
              <a:tr h="2623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代表者名・役職</a:t>
                      </a:r>
                      <a:endParaRPr kumimoji="1" lang="ja-JP" altLang="en-US" sz="1600" b="1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〇〇　〇〇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事業費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○，○○○千円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153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RPA</a:t>
                      </a:r>
                      <a:r>
                        <a:rPr kumimoji="1" lang="ja-JP" altLang="en-US" sz="1600" b="1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導入課室名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（</a:t>
                      </a:r>
                      <a:r>
                        <a:rPr kumimoji="1" lang="en-US" altLang="ja-JP" sz="16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RPA</a:t>
                      </a:r>
                      <a:r>
                        <a:rPr kumimoji="1" lang="ja-JP" altLang="en-US" sz="16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を実際に導入する課室）</a:t>
                      </a:r>
                      <a:endParaRPr kumimoji="1" lang="ja-JP" altLang="en-US" sz="16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RPA</a:t>
                      </a:r>
                      <a:r>
                        <a:rPr kumimoji="1" lang="ja-JP" altLang="en-US" sz="1600" b="1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導入対象分野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（様式１）</a:t>
                      </a:r>
                      <a:endParaRPr kumimoji="1" lang="ja-JP" altLang="en-US" sz="16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</a:tr>
              <a:tr h="12831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1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事業概要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（事業概要を記載、フォントの大きさは</a:t>
                      </a:r>
                      <a:r>
                        <a:rPr kumimoji="1" lang="en-US" altLang="ja-JP" sz="16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16</a:t>
                      </a:r>
                      <a:r>
                        <a:rPr kumimoji="1" lang="ja-JP" altLang="en-US" sz="16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ポイントとすること。）</a:t>
                      </a:r>
                    </a:p>
                    <a:p>
                      <a:pPr algn="l"/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430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1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導入効果見込み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kumimoji="1" lang="ja-JP" altLang="en-US" sz="16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（現在●●時間→導入後●●％／●●時間削減見込み、等簡潔に記載。）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rgbClr val="DEE7D1"/>
                    </a:solidFill>
                  </a:tcPr>
                </a:tc>
              </a:tr>
            </a:tbl>
          </a:graphicData>
        </a:graphic>
      </p:graphicFrame>
      <p:sp>
        <p:nvSpPr>
          <p:cNvPr id="2" name="正方形/長方形 1"/>
          <p:cNvSpPr/>
          <p:nvPr/>
        </p:nvSpPr>
        <p:spPr>
          <a:xfrm>
            <a:off x="8942939" y="123370"/>
            <a:ext cx="805192" cy="3476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16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様式２　</a:t>
            </a:r>
            <a:endParaRPr kumimoji="1" lang="ja-JP" altLang="en-US" sz="16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355307" y="168589"/>
            <a:ext cx="63723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>
              <a:spcBef>
                <a:spcPts val="1800"/>
              </a:spcBef>
            </a:pPr>
            <a:r>
              <a:rPr lang="ja-JP" altLang="en-US" b="1" u="sng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〇〇県〇〇市</a:t>
            </a:r>
            <a:r>
              <a:rPr lang="ja-JP" altLang="en-US" b="1" u="sng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ja-JP" altLang="en-US" b="1" u="sng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事業提案概要（</a:t>
            </a:r>
            <a:r>
              <a:rPr lang="zh-TW" altLang="en-US" b="1" u="sng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総務省 </a:t>
            </a:r>
            <a:r>
              <a:rPr lang="en-US" altLang="zh-TW" b="1" u="sng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RPA</a:t>
            </a:r>
            <a:r>
              <a:rPr lang="zh-TW" altLang="en-US" b="1" u="sng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導入補助</a:t>
            </a:r>
            <a:r>
              <a:rPr lang="zh-TW" altLang="en-US" b="1" u="sng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事業</a:t>
            </a:r>
            <a:r>
              <a:rPr lang="ja-JP" altLang="en-US" b="1" u="sng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</a:t>
            </a:r>
            <a:endParaRPr lang="en-US" altLang="ja-JP" b="1" u="sng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428855" y="433925"/>
            <a:ext cx="153118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（提案</a:t>
            </a:r>
            <a:r>
              <a:rPr lang="ja-JP" altLang="en-US" sz="105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団体名を</a:t>
            </a:r>
            <a:r>
              <a:rPr lang="ja-JP" altLang="en-US" sz="105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記載）</a:t>
            </a:r>
            <a:endParaRPr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236369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8317475"/>
              </p:ext>
            </p:extLst>
          </p:nvPr>
        </p:nvGraphicFramePr>
        <p:xfrm>
          <a:off x="257653" y="3766117"/>
          <a:ext cx="9396000" cy="24147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32000"/>
                <a:gridCol w="1872000"/>
                <a:gridCol w="2052000"/>
                <a:gridCol w="396000"/>
                <a:gridCol w="1872000"/>
                <a:gridCol w="1872000"/>
              </a:tblGrid>
              <a:tr h="184786"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組織名</a:t>
                      </a:r>
                      <a:endParaRPr kumimoji="1" lang="ja-JP" altLang="en-US" sz="1200" b="1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氏名・役職</a:t>
                      </a:r>
                      <a:endParaRPr kumimoji="1" lang="ja-JP" altLang="en-US" sz="1200" b="1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1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責任者</a:t>
                      </a:r>
                      <a:endParaRPr kumimoji="1" lang="ja-JP" altLang="en-US" sz="900" b="1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電話番号</a:t>
                      </a:r>
                      <a:endParaRPr kumimoji="1" lang="ja-JP" altLang="en-US" sz="1200" b="1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E-mail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2580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担当課室</a:t>
                      </a:r>
                      <a:endParaRPr kumimoji="1" lang="en-US" altLang="ja-JP" sz="14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（本事業の窓口）</a:t>
                      </a:r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●●課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総務　太郎　課長補佐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◎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45720" marR="45720" anchor="ctr"/>
                </a:tc>
              </a:tr>
              <a:tr h="29012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地域　ミク　係長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○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45720" marR="45720" anchor="ctr"/>
                </a:tc>
              </a:tr>
              <a:tr h="29012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RPA</a:t>
                      </a:r>
                      <a:r>
                        <a:rPr kumimoji="1" lang="ja-JP" altLang="en-US" sz="14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導入課室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△△室</a:t>
                      </a:r>
                      <a:endParaRPr kumimoji="1" lang="en-US" altLang="ja-JP" sz="14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45720" marR="45720" anchor="ctr"/>
                </a:tc>
              </a:tr>
              <a:tr h="290123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45720" marR="45720" anchor="ctr"/>
                </a:tc>
              </a:tr>
              <a:tr h="35733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関係事業者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株式会社■■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45720" marR="45720" anchor="ctr"/>
                </a:tc>
              </a:tr>
              <a:tr h="290123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45720" marR="45720" anchor="ctr"/>
                </a:tc>
              </a:tr>
            </a:tbl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355307" y="168589"/>
            <a:ext cx="84359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spcBef>
                <a:spcPts val="1800"/>
              </a:spcBef>
            </a:pPr>
            <a:r>
              <a:rPr lang="ja-JP" altLang="en-US" b="1" u="sng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〇〇県〇〇市　実施</a:t>
            </a:r>
            <a:r>
              <a:rPr lang="ja-JP" altLang="en-US" b="1" u="sng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体制</a:t>
            </a:r>
            <a:r>
              <a:rPr lang="ja-JP" altLang="en-US" b="1" u="sng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説明書</a:t>
            </a:r>
            <a:r>
              <a:rPr lang="ja-JP" altLang="en-US" b="1" u="sng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</a:t>
            </a:r>
            <a:r>
              <a:rPr lang="ja-JP" altLang="en-US" b="1" u="sng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総務省 </a:t>
            </a:r>
            <a:r>
              <a:rPr lang="en-US" altLang="ja-JP" b="1" u="sng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RPA</a:t>
            </a:r>
            <a:r>
              <a:rPr lang="ja-JP" altLang="en-US" b="1" u="sng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導入補助事業）</a:t>
            </a:r>
            <a:endParaRPr lang="en-US" altLang="ja-JP" b="1" u="sng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441275" y="6404072"/>
            <a:ext cx="73324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200" i="1" dirty="0" smtClean="0">
                <a:solidFill>
                  <a:srgbClr val="FF0000"/>
                </a:solidFill>
              </a:rPr>
              <a:t>※</a:t>
            </a:r>
            <a:r>
              <a:rPr kumimoji="1" lang="ja-JP" altLang="en-US" sz="1200" i="1" dirty="0" smtClean="0">
                <a:solidFill>
                  <a:srgbClr val="FF0000"/>
                </a:solidFill>
              </a:rPr>
              <a:t>行が足りない場合は追加して記載すること。図と表で計２枚以内に収めること。</a:t>
            </a:r>
            <a:endParaRPr kumimoji="1" lang="en-US" altLang="ja-JP" sz="1200" i="1" dirty="0" smtClean="0">
              <a:solidFill>
                <a:srgbClr val="FF0000"/>
              </a:solidFill>
            </a:endParaRPr>
          </a:p>
          <a:p>
            <a:pPr algn="r"/>
            <a:r>
              <a:rPr lang="en-US" altLang="ja-JP" sz="1200" i="1" dirty="0" smtClean="0">
                <a:solidFill>
                  <a:srgbClr val="FF0000"/>
                </a:solidFill>
              </a:rPr>
              <a:t>※</a:t>
            </a:r>
            <a:r>
              <a:rPr lang="ja-JP" altLang="en-US" sz="1200" i="1" dirty="0" smtClean="0">
                <a:solidFill>
                  <a:srgbClr val="FF0000"/>
                </a:solidFill>
              </a:rPr>
              <a:t>責任者が複数いる場合（サブリーダー等）は◎（主）、〇（副）を付すなど主の責任者がわかるようにすること。</a:t>
            </a:r>
            <a:endParaRPr kumimoji="1" lang="ja-JP" altLang="en-US" sz="1200" i="1" dirty="0">
              <a:solidFill>
                <a:srgbClr val="FF0000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0" y="636757"/>
            <a:ext cx="72175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4000" marR="143510" indent="-127000">
              <a:spcAft>
                <a:spcPts val="0"/>
              </a:spcAft>
            </a:pPr>
            <a:r>
              <a:rPr lang="en-US" altLang="ja-JP" sz="1200" i="1" kern="100" dirty="0">
                <a:solidFill>
                  <a:srgbClr val="FF0000"/>
                </a:solidFill>
                <a:latin typeface="Meiryo UI" panose="020B0604030504040204" pitchFamily="50" charset="-128"/>
                <a:ea typeface="ＭＳ ゴシック" panose="020B0609070205080204" pitchFamily="49" charset="-128"/>
              </a:rPr>
              <a:t>※</a:t>
            </a:r>
            <a:r>
              <a:rPr lang="ja-JP" altLang="en-US" sz="1200" i="1" kern="100" dirty="0">
                <a:solidFill>
                  <a:srgbClr val="FF0000"/>
                </a:solidFill>
                <a:latin typeface="Meiryo UI" panose="020B0604030504040204" pitchFamily="50" charset="-128"/>
                <a:ea typeface="ＭＳ ゴシック" panose="020B0609070205080204" pitchFamily="49" charset="-128"/>
              </a:rPr>
              <a:t>　図等を用いて実施体制を分かりやすく記入する</a:t>
            </a:r>
            <a:r>
              <a:rPr lang="ja-JP" altLang="en-US" sz="1200" i="1" kern="100" dirty="0" smtClean="0">
                <a:solidFill>
                  <a:srgbClr val="FF0000"/>
                </a:solidFill>
                <a:latin typeface="Meiryo UI" panose="020B0604030504040204" pitchFamily="50" charset="-128"/>
                <a:ea typeface="ＭＳ ゴシック" panose="020B0609070205080204" pitchFamily="49" charset="-128"/>
              </a:rPr>
              <a:t>こと。</a:t>
            </a:r>
            <a:endParaRPr lang="en-US" altLang="ja-JP" sz="1200" i="1" kern="100" dirty="0" smtClean="0">
              <a:solidFill>
                <a:srgbClr val="FF0000"/>
              </a:solidFill>
              <a:latin typeface="Meiryo UI" panose="020B0604030504040204" pitchFamily="50" charset="-128"/>
              <a:ea typeface="ＭＳ ゴシック" panose="020B0609070205080204" pitchFamily="49" charset="-128"/>
            </a:endParaRPr>
          </a:p>
          <a:p>
            <a:pPr marL="254000" marR="143510" indent="-127000">
              <a:spcAft>
                <a:spcPts val="0"/>
              </a:spcAft>
            </a:pPr>
            <a:r>
              <a:rPr lang="ja-JP" altLang="ja-JP" sz="1200" i="1" kern="100" dirty="0" smtClean="0">
                <a:solidFill>
                  <a:srgbClr val="FF0000"/>
                </a:solidFill>
                <a:latin typeface="Meiryo UI" panose="020B0604030504040204" pitchFamily="50" charset="-128"/>
                <a:ea typeface="ＭＳ ゴシック" panose="020B0609070205080204" pitchFamily="49" charset="-128"/>
              </a:rPr>
              <a:t>※</a:t>
            </a:r>
            <a:r>
              <a:rPr lang="ja-JP" altLang="ja-JP" sz="1200" i="1" kern="100" dirty="0">
                <a:solidFill>
                  <a:srgbClr val="FF0000"/>
                </a:solidFill>
                <a:latin typeface="Meiryo UI" panose="020B0604030504040204" pitchFamily="50" charset="-128"/>
                <a:ea typeface="ＭＳ ゴシック" panose="020B0609070205080204" pitchFamily="49" charset="-128"/>
              </a:rPr>
              <a:t>　提案者のみならず、補助事業の実施に関わる者については本様式に役割、責任を明記すること。</a:t>
            </a:r>
            <a:endParaRPr lang="ja-JP" altLang="ja-JP" sz="1200" kern="100" dirty="0"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850084" y="1175989"/>
            <a:ext cx="1189608" cy="479394"/>
          </a:xfrm>
          <a:prstGeom prst="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〇〇課</a:t>
            </a:r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863618" y="2063238"/>
            <a:ext cx="1189608" cy="479394"/>
          </a:xfrm>
          <a:prstGeom prst="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△△室</a:t>
            </a:r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1873976" y="2946775"/>
            <a:ext cx="1189608" cy="479394"/>
          </a:xfrm>
          <a:prstGeom prst="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株式会社■■</a:t>
            </a:r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12" name="直線コネクタ 11"/>
          <p:cNvCxnSpPr>
            <a:endCxn id="8" idx="2"/>
          </p:cNvCxnSpPr>
          <p:nvPr/>
        </p:nvCxnSpPr>
        <p:spPr>
          <a:xfrm flipV="1">
            <a:off x="1444888" y="1655382"/>
            <a:ext cx="0" cy="1548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コネクタ 13"/>
          <p:cNvCxnSpPr>
            <a:stCxn id="10" idx="1"/>
          </p:cNvCxnSpPr>
          <p:nvPr/>
        </p:nvCxnSpPr>
        <p:spPr>
          <a:xfrm flipH="1" flipV="1">
            <a:off x="1458944" y="3179607"/>
            <a:ext cx="41503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直線コネクタ 14"/>
          <p:cNvCxnSpPr>
            <a:endCxn id="9" idx="1"/>
          </p:cNvCxnSpPr>
          <p:nvPr/>
        </p:nvCxnSpPr>
        <p:spPr>
          <a:xfrm flipV="1">
            <a:off x="1444888" y="2302935"/>
            <a:ext cx="418730" cy="31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正方形/長方形 20"/>
          <p:cNvSpPr/>
          <p:nvPr/>
        </p:nvSpPr>
        <p:spPr>
          <a:xfrm>
            <a:off x="3159502" y="2153618"/>
            <a:ext cx="5518672" cy="288147"/>
          </a:xfrm>
          <a:prstGeom prst="rect">
            <a:avLst/>
          </a:prstGeom>
        </p:spPr>
        <p:txBody>
          <a:bodyPr wrap="square" tIns="36000" bIns="36000">
            <a:spAutoFit/>
          </a:bodyPr>
          <a:lstStyle/>
          <a:p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･･･　本事業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に</a:t>
            </a: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より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RPA</a:t>
            </a: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を導入、シナリオ作成、</a:t>
            </a:r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RPA</a:t>
            </a: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運用</a:t>
            </a:r>
            <a:endParaRPr lang="ja-JP" altLang="en-US" sz="1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2121886" y="1260491"/>
            <a:ext cx="66693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・・・　本事業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全般の管理・統括業務（担当課</a:t>
            </a: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）、</a:t>
            </a:r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RPA</a:t>
            </a: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管理人材育成、ガイドライン作成</a:t>
            </a:r>
            <a:endParaRPr lang="ja-JP" altLang="en-US" sz="1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3159503" y="3072854"/>
            <a:ext cx="4494564" cy="288147"/>
          </a:xfrm>
          <a:prstGeom prst="rect">
            <a:avLst/>
          </a:prstGeom>
        </p:spPr>
        <p:txBody>
          <a:bodyPr wrap="none" tIns="36000" bIns="36000">
            <a:spAutoFit/>
          </a:bodyPr>
          <a:lstStyle/>
          <a:p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･･･　</a:t>
            </a:r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RPA</a:t>
            </a: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販売、業務分析補助、</a:t>
            </a:r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RPA</a:t>
            </a: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導入支援、研修実施</a:t>
            </a:r>
            <a:endParaRPr lang="ja-JP" altLang="en-US" sz="1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428855" y="425299"/>
            <a:ext cx="153118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（提案</a:t>
            </a:r>
            <a:r>
              <a:rPr lang="ja-JP" altLang="en-US" sz="105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団体名を</a:t>
            </a:r>
            <a:r>
              <a:rPr lang="ja-JP" altLang="en-US" sz="105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記載）</a:t>
            </a:r>
            <a:endParaRPr lang="ja-JP" altLang="en-US" sz="1400" dirty="0"/>
          </a:p>
        </p:txBody>
      </p:sp>
      <p:sp>
        <p:nvSpPr>
          <p:cNvPr id="26" name="正方形/長方形 25"/>
          <p:cNvSpPr/>
          <p:nvPr/>
        </p:nvSpPr>
        <p:spPr>
          <a:xfrm>
            <a:off x="8942939" y="123370"/>
            <a:ext cx="805192" cy="3476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16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様式３　</a:t>
            </a:r>
            <a:endParaRPr kumimoji="1" lang="ja-JP" altLang="en-US" sz="16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259057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355307" y="168589"/>
            <a:ext cx="69879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>
              <a:spcBef>
                <a:spcPts val="1800"/>
              </a:spcBef>
            </a:pPr>
            <a:r>
              <a:rPr lang="ja-JP" altLang="en-US" b="1" u="sng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〇〇県〇〇市　</a:t>
            </a:r>
            <a:r>
              <a:rPr lang="ja-JP" altLang="en-US" b="1" u="sng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事業スケジュール</a:t>
            </a:r>
            <a:r>
              <a:rPr lang="ja-JP" altLang="en-US" b="1" u="sng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案（総務省 </a:t>
            </a:r>
            <a:r>
              <a:rPr lang="en-US" altLang="ja-JP" b="1" u="sng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RPA</a:t>
            </a:r>
            <a:r>
              <a:rPr lang="ja-JP" altLang="en-US" b="1" u="sng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導入補助事業）</a:t>
            </a:r>
            <a:endParaRPr lang="en-US" altLang="ja-JP" b="1" u="sng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428855" y="425299"/>
            <a:ext cx="153118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（提案</a:t>
            </a:r>
            <a:r>
              <a:rPr lang="ja-JP" altLang="en-US" sz="105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団体名を</a:t>
            </a:r>
            <a:r>
              <a:rPr lang="ja-JP" altLang="en-US" sz="105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記載）</a:t>
            </a:r>
            <a:endParaRPr lang="ja-JP" altLang="en-US" sz="1400" dirty="0"/>
          </a:p>
        </p:txBody>
      </p:sp>
      <p:sp>
        <p:nvSpPr>
          <p:cNvPr id="5" name="正方形/長方形 4"/>
          <p:cNvSpPr/>
          <p:nvPr/>
        </p:nvSpPr>
        <p:spPr>
          <a:xfrm>
            <a:off x="8942939" y="123370"/>
            <a:ext cx="805192" cy="3476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16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様式４　</a:t>
            </a:r>
            <a:endParaRPr kumimoji="1" lang="ja-JP" altLang="en-US" sz="16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56647"/>
              </p:ext>
            </p:extLst>
          </p:nvPr>
        </p:nvGraphicFramePr>
        <p:xfrm>
          <a:off x="258786" y="1095921"/>
          <a:ext cx="9387633" cy="5475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0789"/>
                <a:gridCol w="612237"/>
                <a:gridCol w="612237"/>
                <a:gridCol w="612237"/>
                <a:gridCol w="612237"/>
                <a:gridCol w="612237"/>
                <a:gridCol w="612237"/>
                <a:gridCol w="612237"/>
                <a:gridCol w="612237"/>
                <a:gridCol w="612237"/>
                <a:gridCol w="612237"/>
                <a:gridCol w="612237"/>
                <a:gridCol w="612237"/>
              </a:tblGrid>
              <a:tr h="494631">
                <a:tc>
                  <a:txBody>
                    <a:bodyPr/>
                    <a:lstStyle/>
                    <a:p>
                      <a:pPr indent="0"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300"/>
                        </a:spcBef>
                      </a:pPr>
                      <a:r>
                        <a:rPr kumimoji="1" lang="en-US" altLang="ja-JP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2019</a:t>
                      </a:r>
                      <a:br>
                        <a:rPr kumimoji="1" lang="en-US" altLang="ja-JP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</a:br>
                      <a:r>
                        <a:rPr kumimoji="1" lang="ja-JP" altLang="en-US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４月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300"/>
                        </a:spcBef>
                      </a:pPr>
                      <a:r>
                        <a:rPr kumimoji="1" lang="ja-JP" altLang="en-US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５月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300"/>
                        </a:spcBef>
                      </a:pPr>
                      <a:r>
                        <a:rPr kumimoji="1" lang="ja-JP" altLang="en-US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６月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R="44450" indent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ja-JP" sz="1200" kern="0" dirty="0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７</a:t>
                      </a:r>
                      <a:r>
                        <a:rPr lang="ja-JP" altLang="en-US" sz="1200" kern="0" dirty="0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月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R="44450" indent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ja-JP" sz="1200" kern="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８月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R="44450" indent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ja-JP" sz="1200" kern="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９月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R="44450" indent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10</a:t>
                      </a:r>
                      <a:r>
                        <a:rPr lang="ja-JP" sz="1200" kern="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月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R="44450" indent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11</a:t>
                      </a:r>
                      <a:r>
                        <a:rPr lang="ja-JP" sz="1200" kern="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月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R="44450" indent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12</a:t>
                      </a:r>
                      <a:r>
                        <a:rPr lang="ja-JP" sz="1200" kern="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月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R="44450" indent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altLang="ja-JP" sz="1200" kern="100" dirty="0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2020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marR="44450" indent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ja-JP" sz="1200" kern="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１月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R="44450" indent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ja-JP" sz="1200" kern="10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２月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R="44450" indent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altLang="ja-JP" sz="1200" kern="100" dirty="0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3</a:t>
                      </a:r>
                      <a:r>
                        <a:rPr lang="ja-JP" altLang="en-US" sz="1200" kern="100" dirty="0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月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 anchor="ctr"/>
                </a:tc>
              </a:tr>
              <a:tr h="999368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r>
                        <a:rPr kumimoji="1" lang="ja-JP" altLang="en-US" sz="12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ア）業務分析</a:t>
                      </a:r>
                      <a:endParaRPr kumimoji="1" lang="en-US" altLang="ja-JP" sz="1200" b="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>
                        <a:spcBef>
                          <a:spcPts val="300"/>
                        </a:spcBef>
                      </a:pPr>
                      <a:r>
                        <a:rPr kumimoji="1" lang="en-US" altLang="ja-JP" sz="12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1.</a:t>
                      </a:r>
                      <a:r>
                        <a:rPr kumimoji="1" lang="ja-JP" altLang="en-US" sz="12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・・・</a:t>
                      </a:r>
                      <a:endParaRPr kumimoji="1" lang="en-US" altLang="ja-JP" sz="1200" b="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>
                        <a:spcBef>
                          <a:spcPts val="300"/>
                        </a:spcBef>
                      </a:pPr>
                      <a:r>
                        <a:rPr kumimoji="1" lang="en-US" altLang="ja-JP" sz="12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2.</a:t>
                      </a:r>
                      <a:r>
                        <a:rPr kumimoji="1" lang="ja-JP" altLang="en-US" sz="12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・・・</a:t>
                      </a:r>
                      <a:endParaRPr kumimoji="1" lang="en-US" altLang="ja-JP" sz="1200" b="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</a:tr>
              <a:tr h="1188950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r>
                        <a:rPr kumimoji="1" lang="ja-JP" altLang="en-US" sz="12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イ）○○業務への</a:t>
                      </a:r>
                      <a:r>
                        <a:rPr kumimoji="1" lang="en-US" altLang="ja-JP" sz="12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RPA</a:t>
                      </a:r>
                      <a:r>
                        <a:rPr kumimoji="1" lang="ja-JP" altLang="en-US" sz="12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導入</a:t>
                      </a:r>
                    </a:p>
                    <a:p>
                      <a:pPr>
                        <a:spcBef>
                          <a:spcPts val="300"/>
                        </a:spcBef>
                      </a:pPr>
                      <a:r>
                        <a:rPr kumimoji="1" lang="en-US" altLang="ja-JP" sz="12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1.</a:t>
                      </a:r>
                      <a:r>
                        <a:rPr kumimoji="1" lang="ja-JP" altLang="en-US" sz="12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・・・</a:t>
                      </a:r>
                    </a:p>
                    <a:p>
                      <a:pPr>
                        <a:spcBef>
                          <a:spcPts val="300"/>
                        </a:spcBef>
                      </a:pPr>
                      <a:r>
                        <a:rPr kumimoji="1" lang="en-US" altLang="ja-JP" sz="12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2.</a:t>
                      </a:r>
                      <a:r>
                        <a:rPr kumimoji="1" lang="ja-JP" altLang="en-US" sz="12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・・・</a:t>
                      </a:r>
                    </a:p>
                    <a:p>
                      <a:pPr>
                        <a:spcBef>
                          <a:spcPts val="300"/>
                        </a:spcBef>
                      </a:pPr>
                      <a:r>
                        <a:rPr kumimoji="1" lang="en-US" altLang="ja-JP" sz="12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3.</a:t>
                      </a:r>
                      <a:r>
                        <a:rPr kumimoji="1" lang="ja-JP" altLang="en-US" sz="12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・・・</a:t>
                      </a:r>
                    </a:p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b="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</a:tr>
              <a:tr h="999368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r>
                        <a:rPr kumimoji="1" lang="ja-JP" altLang="en-US" sz="12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ウ）</a:t>
                      </a:r>
                      <a:r>
                        <a:rPr kumimoji="1" lang="en-US" altLang="ja-JP" sz="12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RPA</a:t>
                      </a:r>
                      <a:r>
                        <a:rPr kumimoji="1" lang="ja-JP" altLang="en-US" sz="12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運用</a:t>
                      </a:r>
                      <a:endParaRPr kumimoji="1" lang="en-US" altLang="ja-JP" sz="1200" b="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marL="0" indent="0">
                        <a:spcBef>
                          <a:spcPts val="300"/>
                        </a:spcBef>
                        <a:buNone/>
                      </a:pPr>
                      <a:r>
                        <a:rPr kumimoji="1" lang="en-US" altLang="ja-JP" sz="12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1.</a:t>
                      </a:r>
                      <a:r>
                        <a:rPr kumimoji="1" lang="ja-JP" altLang="en-US" sz="12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・・・</a:t>
                      </a:r>
                      <a:endParaRPr kumimoji="1" lang="en-US" altLang="ja-JP" sz="1200" b="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marL="0" indent="0">
                        <a:spcBef>
                          <a:spcPts val="300"/>
                        </a:spcBef>
                        <a:buNone/>
                      </a:pPr>
                      <a:r>
                        <a:rPr kumimoji="1" lang="en-US" altLang="ja-JP" sz="12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2.</a:t>
                      </a:r>
                      <a:r>
                        <a:rPr kumimoji="1" lang="ja-JP" altLang="en-US" sz="12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・・・</a:t>
                      </a:r>
                      <a:endParaRPr kumimoji="1" lang="en-US" altLang="ja-JP" sz="1200" b="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</a:tr>
              <a:tr h="7941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エ）研修</a:t>
                      </a:r>
                    </a:p>
                    <a:p>
                      <a:pPr>
                        <a:spcBef>
                          <a:spcPts val="300"/>
                        </a:spcBef>
                      </a:pPr>
                      <a:r>
                        <a:rPr kumimoji="1" lang="en-US" altLang="ja-JP" sz="12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1.</a:t>
                      </a:r>
                      <a:r>
                        <a:rPr kumimoji="1" lang="ja-JP" altLang="en-US" sz="12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・・・</a:t>
                      </a:r>
                      <a:endParaRPr kumimoji="1" lang="en-US" altLang="ja-JP" sz="1200" b="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>
                        <a:spcBef>
                          <a:spcPts val="300"/>
                        </a:spcBef>
                      </a:pPr>
                      <a:r>
                        <a:rPr kumimoji="1" lang="en-US" altLang="ja-JP" sz="12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2.</a:t>
                      </a:r>
                      <a:r>
                        <a:rPr kumimoji="1" lang="ja-JP" altLang="en-US" sz="12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・・・</a:t>
                      </a:r>
                      <a:endParaRPr kumimoji="1" lang="ja-JP" altLang="en-US" sz="1200" b="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</a:tr>
              <a:tr h="9993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オ）効果検証</a:t>
                      </a:r>
                    </a:p>
                    <a:p>
                      <a:pPr>
                        <a:spcBef>
                          <a:spcPts val="300"/>
                        </a:spcBef>
                      </a:pPr>
                      <a:r>
                        <a:rPr kumimoji="1" lang="en-US" altLang="ja-JP" sz="12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1.</a:t>
                      </a:r>
                      <a:r>
                        <a:rPr kumimoji="1" lang="ja-JP" altLang="en-US" sz="12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・・・</a:t>
                      </a:r>
                      <a:endParaRPr kumimoji="1" lang="en-US" altLang="ja-JP" sz="1200" b="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>
                        <a:spcBef>
                          <a:spcPts val="300"/>
                        </a:spcBef>
                      </a:pPr>
                      <a:r>
                        <a:rPr kumimoji="1" lang="en-US" altLang="ja-JP" sz="12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2.</a:t>
                      </a:r>
                      <a:r>
                        <a:rPr kumimoji="1" lang="ja-JP" altLang="en-US" sz="12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・・・</a:t>
                      </a:r>
                      <a:endParaRPr kumimoji="1" lang="en-US" altLang="ja-JP" sz="1200" b="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>
                        <a:spcBef>
                          <a:spcPts val="300"/>
                        </a:spcBef>
                      </a:pPr>
                      <a:r>
                        <a:rPr kumimoji="1" lang="en-US" altLang="ja-JP" sz="12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3.</a:t>
                      </a:r>
                      <a:r>
                        <a:rPr kumimoji="1" lang="ja-JP" altLang="en-US" sz="12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実績報告書作成</a:t>
                      </a:r>
                      <a:endParaRPr kumimoji="1" lang="ja-JP" altLang="en-US" sz="1200" b="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</a:tr>
            </a:tbl>
          </a:graphicData>
        </a:graphic>
      </p:graphicFrame>
      <p:cxnSp>
        <p:nvCxnSpPr>
          <p:cNvPr id="8" name="直線矢印コネクタ 7"/>
          <p:cNvCxnSpPr/>
          <p:nvPr/>
        </p:nvCxnSpPr>
        <p:spPr>
          <a:xfrm>
            <a:off x="2296047" y="1901772"/>
            <a:ext cx="810883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/>
          <p:cNvCxnSpPr/>
          <p:nvPr/>
        </p:nvCxnSpPr>
        <p:spPr>
          <a:xfrm>
            <a:off x="2296047" y="2105930"/>
            <a:ext cx="1138687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>
            <a:off x="2296047" y="2988700"/>
            <a:ext cx="1466491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>
            <a:off x="3302462" y="3210108"/>
            <a:ext cx="75600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3463488" y="3466026"/>
            <a:ext cx="75600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>
            <a:off x="3076862" y="4222180"/>
            <a:ext cx="75600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>
            <a:off x="4239584" y="4463720"/>
            <a:ext cx="3614717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>
            <a:off x="3832862" y="5126837"/>
            <a:ext cx="75600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/>
          <p:nvPr/>
        </p:nvCxnSpPr>
        <p:spPr>
          <a:xfrm>
            <a:off x="8059681" y="6127732"/>
            <a:ext cx="951088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/>
          <p:cNvCxnSpPr/>
          <p:nvPr/>
        </p:nvCxnSpPr>
        <p:spPr>
          <a:xfrm>
            <a:off x="8428008" y="6357248"/>
            <a:ext cx="803778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8942939" y="6324578"/>
            <a:ext cx="100126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5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3/13(</a:t>
            </a:r>
            <a:r>
              <a:rPr kumimoji="1" lang="ja-JP" altLang="en-US" sz="105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金</a:t>
            </a:r>
            <a:r>
              <a:rPr kumimoji="1" lang="en-US" altLang="ja-JP" sz="105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br>
              <a:rPr kumimoji="1" lang="en-US" altLang="ja-JP" sz="105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kumimoji="1" lang="ja-JP" altLang="en-US" sz="105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実績報告書</a:t>
            </a:r>
            <a:endParaRPr kumimoji="1" lang="en-US" altLang="ja-JP" sz="1050" dirty="0" smtClean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kumimoji="1" lang="ja-JP" altLang="en-US" sz="105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提出期限</a:t>
            </a:r>
            <a:endParaRPr kumimoji="1" lang="ja-JP" altLang="en-US" sz="105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星 5 2"/>
          <p:cNvSpPr/>
          <p:nvPr/>
        </p:nvSpPr>
        <p:spPr>
          <a:xfrm>
            <a:off x="9204863" y="6264200"/>
            <a:ext cx="140109" cy="117088"/>
          </a:xfrm>
          <a:prstGeom prst="star5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0" y="636757"/>
            <a:ext cx="72175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4000" marR="143510" indent="-127000">
              <a:spcAft>
                <a:spcPts val="0"/>
              </a:spcAft>
            </a:pPr>
            <a:r>
              <a:rPr lang="en-US" altLang="ja-JP" sz="1200" i="1" kern="100" dirty="0">
                <a:solidFill>
                  <a:srgbClr val="FF0000"/>
                </a:solidFill>
                <a:latin typeface="Meiryo UI" panose="020B0604030504040204" pitchFamily="50" charset="-128"/>
                <a:ea typeface="ＭＳ ゴシック" panose="020B0609070205080204" pitchFamily="49" charset="-128"/>
              </a:rPr>
              <a:t>※</a:t>
            </a:r>
            <a:r>
              <a:rPr lang="ja-JP" altLang="en-US" sz="1200" i="1" kern="100" dirty="0">
                <a:solidFill>
                  <a:srgbClr val="FF0000"/>
                </a:solidFill>
                <a:latin typeface="Meiryo UI" panose="020B0604030504040204" pitchFamily="50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200" i="1" kern="100" dirty="0" smtClean="0">
                <a:solidFill>
                  <a:srgbClr val="FF0000"/>
                </a:solidFill>
                <a:latin typeface="Meiryo UI" panose="020B0604030504040204" pitchFamily="50" charset="-128"/>
                <a:ea typeface="ＭＳ ゴシック" panose="020B0609070205080204" pitchFamily="49" charset="-128"/>
              </a:rPr>
              <a:t>ア～オの各項目について、スケジュールを作成すること。</a:t>
            </a:r>
            <a:endParaRPr lang="en-US" altLang="ja-JP" sz="1200" i="1" kern="100" dirty="0" smtClean="0">
              <a:solidFill>
                <a:srgbClr val="FF0000"/>
              </a:solidFill>
              <a:latin typeface="Meiryo UI" panose="020B0604030504040204" pitchFamily="50" charset="-128"/>
              <a:ea typeface="ＭＳ ゴシック" panose="020B0609070205080204" pitchFamily="49" charset="-128"/>
            </a:endParaRPr>
          </a:p>
          <a:p>
            <a:pPr marL="254000" marR="143510" indent="-127000">
              <a:spcAft>
                <a:spcPts val="0"/>
              </a:spcAft>
            </a:pPr>
            <a:r>
              <a:rPr lang="ja-JP" altLang="ja-JP" sz="1200" i="1" kern="100" dirty="0" smtClean="0">
                <a:solidFill>
                  <a:srgbClr val="FF0000"/>
                </a:solidFill>
                <a:latin typeface="Meiryo UI" panose="020B0604030504040204" pitchFamily="50" charset="-128"/>
                <a:ea typeface="ＭＳ ゴシック" panose="020B0609070205080204" pitchFamily="49" charset="-128"/>
              </a:rPr>
              <a:t>※</a:t>
            </a:r>
            <a:r>
              <a:rPr lang="ja-JP" altLang="ja-JP" sz="1200" i="1" kern="100" dirty="0">
                <a:solidFill>
                  <a:srgbClr val="FF0000"/>
                </a:solidFill>
                <a:latin typeface="Meiryo UI" panose="020B0604030504040204" pitchFamily="50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200" i="1" kern="100" dirty="0" smtClean="0">
                <a:solidFill>
                  <a:srgbClr val="FF0000"/>
                </a:solidFill>
                <a:latin typeface="Meiryo UI" panose="020B0604030504040204" pitchFamily="50" charset="-128"/>
                <a:ea typeface="ＭＳ ゴシック" panose="020B0609070205080204" pitchFamily="49" charset="-128"/>
              </a:rPr>
              <a:t>項目が足りない場合</a:t>
            </a:r>
            <a:r>
              <a:rPr lang="ja-JP" altLang="en-US" sz="1200" i="1" kern="100" dirty="0" smtClean="0">
                <a:solidFill>
                  <a:srgbClr val="FF0000"/>
                </a:solidFill>
                <a:latin typeface="Meiryo UI" panose="020B0604030504040204" pitchFamily="50" charset="-128"/>
                <a:ea typeface="ＭＳ ゴシック" panose="020B0609070205080204" pitchFamily="49" charset="-128"/>
              </a:rPr>
              <a:t>は、行を追加</a:t>
            </a:r>
            <a:r>
              <a:rPr lang="ja-JP" altLang="en-US" sz="1200" i="1" kern="100" dirty="0" smtClean="0">
                <a:solidFill>
                  <a:srgbClr val="FF0000"/>
                </a:solidFill>
                <a:latin typeface="Meiryo UI" panose="020B0604030504040204" pitchFamily="50" charset="-128"/>
                <a:ea typeface="ＭＳ ゴシック" panose="020B0609070205080204" pitchFamily="49" charset="-128"/>
              </a:rPr>
              <a:t>して記載すること</a:t>
            </a:r>
            <a:r>
              <a:rPr lang="ja-JP" altLang="en-US" sz="1200" i="1" kern="100" dirty="0" smtClean="0">
                <a:solidFill>
                  <a:srgbClr val="FF0000"/>
                </a:solidFill>
                <a:latin typeface="Meiryo UI" panose="020B0604030504040204" pitchFamily="50" charset="-128"/>
                <a:ea typeface="ＭＳ ゴシック" panose="020B0609070205080204" pitchFamily="49" charset="-128"/>
              </a:rPr>
              <a:t>。一枚に収めること。</a:t>
            </a:r>
            <a:endParaRPr lang="ja-JP" altLang="ja-JP" sz="1200" kern="100" dirty="0"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21" name="直線矢印コネクタ 20"/>
          <p:cNvCxnSpPr/>
          <p:nvPr/>
        </p:nvCxnSpPr>
        <p:spPr>
          <a:xfrm>
            <a:off x="4127875" y="5396683"/>
            <a:ext cx="75600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/>
          <p:nvPr/>
        </p:nvCxnSpPr>
        <p:spPr>
          <a:xfrm>
            <a:off x="7343246" y="5941967"/>
            <a:ext cx="75600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11207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328</Words>
  <Application>Microsoft Office PowerPoint</Application>
  <PresentationFormat>A4 210 x 297 mm</PresentationFormat>
  <Paragraphs>83</Paragraphs>
  <Slides>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Meiryo UI</vt:lpstr>
      <vt:lpstr>ＭＳ Ｐゴシック</vt:lpstr>
      <vt:lpstr>ＭＳ ゴシック</vt:lpstr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2014-04-22T05:48:43Z</dcterms:created>
  <dcterms:modified xsi:type="dcterms:W3CDTF">2019-02-07T01:52:53Z</dcterms:modified>
</cp:coreProperties>
</file>