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458" r:id="rId2"/>
    <p:sldId id="459" r:id="rId3"/>
    <p:sldId id="460" r:id="rId4"/>
  </p:sldIdLst>
  <p:sldSz cx="9906000" cy="6858000" type="A4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E7D1"/>
    <a:srgbClr val="00CC99"/>
    <a:srgbClr val="00FF00"/>
    <a:srgbClr val="00FF99"/>
    <a:srgbClr val="66FF66"/>
    <a:srgbClr val="66FF33"/>
    <a:srgbClr val="CCFF99"/>
    <a:srgbClr val="B2CB7F"/>
    <a:srgbClr val="FFCC99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8799B23B-EC83-4686-B30A-512413B5E67A}" styleName="淡色スタイル 3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FECB4D8-DB02-4DC6-A0A2-4F2EBAE1DC90}" styleName="中間スタイル 1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5873" autoAdjust="0"/>
  </p:normalViewPr>
  <p:slideViewPr>
    <p:cSldViewPr snapToGrid="0">
      <p:cViewPr varScale="1">
        <p:scale>
          <a:sx n="86" d="100"/>
          <a:sy n="86" d="100"/>
        </p:scale>
        <p:origin x="102" y="726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8328"/>
    </p:cViewPr>
  </p:sorterViewPr>
  <p:notesViewPr>
    <p:cSldViewPr snapToGrid="0">
      <p:cViewPr varScale="1">
        <p:scale>
          <a:sx n="60" d="100"/>
          <a:sy n="60" d="100"/>
        </p:scale>
        <p:origin x="2064" y="67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6038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918748-A0A1-47B3-A3A9-4F6061613DD3}" type="datetimeFigureOut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6038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D33A57-0892-440F-8593-D21A03844C4D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2066255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2950375" cy="497367"/>
          </a:xfrm>
          <a:prstGeom prst="rect">
            <a:avLst/>
          </a:prstGeom>
        </p:spPr>
        <p:txBody>
          <a:bodyPr vert="horz" lIns="92229" tIns="46115" rIns="92229" bIns="46115" rtlCol="0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221" y="2"/>
            <a:ext cx="2950374" cy="497367"/>
          </a:xfrm>
          <a:prstGeom prst="rect">
            <a:avLst/>
          </a:prstGeom>
        </p:spPr>
        <p:txBody>
          <a:bodyPr vert="horz" lIns="92229" tIns="46115" rIns="92229" bIns="46115" rtlCol="0"/>
          <a:lstStyle>
            <a:lvl1pPr algn="r">
              <a:defRPr sz="1200"/>
            </a:lvl1pPr>
          </a:lstStyle>
          <a:p>
            <a:fld id="{90F73343-A501-40EC-96EE-808513613A66}" type="datetimeFigureOut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709613" y="744538"/>
            <a:ext cx="5387975" cy="37290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29" tIns="46115" rIns="92229" bIns="46115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239" y="4720985"/>
            <a:ext cx="5446723" cy="4473102"/>
          </a:xfrm>
          <a:prstGeom prst="rect">
            <a:avLst/>
          </a:prstGeom>
        </p:spPr>
        <p:txBody>
          <a:bodyPr vert="horz" lIns="92229" tIns="46115" rIns="92229" bIns="461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440372"/>
            <a:ext cx="2950375" cy="497366"/>
          </a:xfrm>
          <a:prstGeom prst="rect">
            <a:avLst/>
          </a:prstGeom>
        </p:spPr>
        <p:txBody>
          <a:bodyPr vert="horz" lIns="92229" tIns="46115" rIns="92229" bIns="46115" rtlCol="0" anchor="b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221" y="9440372"/>
            <a:ext cx="2950374" cy="497366"/>
          </a:xfrm>
          <a:prstGeom prst="rect">
            <a:avLst/>
          </a:prstGeom>
        </p:spPr>
        <p:txBody>
          <a:bodyPr vert="horz" lIns="92229" tIns="46115" rIns="92229" bIns="46115" rtlCol="0" anchor="b"/>
          <a:lstStyle>
            <a:lvl1pPr algn="r">
              <a:defRPr sz="1200"/>
            </a:lvl1pPr>
          </a:lstStyle>
          <a:p>
            <a:fld id="{3781EB83-02FA-4BF6-832E-67A0E11A499E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77996642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483807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E473B-E11D-40FD-8DE2-AA624A0C6F2B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049DF-ED82-41F8-8723-1D154167B709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5EC5F-13E5-4BD1-91D2-3AC26DC27843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50C8F-5826-4FC4-9E6D-3C89D5A76AC1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6819E4-5983-4ED8-9061-746D84F74015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17F7D9-9428-4488-A760-790DAF081A6C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ABC4B-0E37-4173-9EEC-3F7EDBA09CDD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97580E-9F41-4782-8A8F-64180BF308F5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9566F-0613-4C51-A706-5632B86844A2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18F957-A615-4733-9193-06AC1562C002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 dirty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1EF5E-660D-49B2-A9E8-BE39E7E27E27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2509A8-5E9E-457F-BCCF-61D4F4C22745}" type="datetime1">
              <a:rPr kumimoji="1" lang="ja-JP" altLang="en-US" smtClean="0"/>
              <a:t>2019/2/7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8739553" y="6342919"/>
            <a:ext cx="57443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C8CC77-7C3F-4F42-BE18-F028DB2765D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正方形/長方形 32"/>
          <p:cNvSpPr/>
          <p:nvPr/>
        </p:nvSpPr>
        <p:spPr>
          <a:xfrm>
            <a:off x="377098" y="3616454"/>
            <a:ext cx="9151805" cy="2821339"/>
          </a:xfrm>
          <a:prstGeom prst="rect">
            <a:avLst/>
          </a:prstGeom>
          <a:solidFill>
            <a:schemeClr val="bg1"/>
          </a:solidFill>
          <a:ln>
            <a:noFill/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事業概要を表す図・イラスト等を記載</a:t>
            </a:r>
            <a:endParaRPr kumimoji="1" lang="ja-JP" altLang="en-US" sz="2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8251404" y="6562302"/>
            <a:ext cx="16546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i="1" dirty="0" smtClean="0">
                <a:solidFill>
                  <a:srgbClr val="FF0000"/>
                </a:solidFill>
              </a:rPr>
              <a:t>※</a:t>
            </a:r>
            <a:r>
              <a:rPr kumimoji="1" lang="ja-JP" altLang="en-US" sz="1200" i="1" dirty="0" smtClean="0">
                <a:solidFill>
                  <a:srgbClr val="FF0000"/>
                </a:solidFill>
              </a:rPr>
              <a:t>一枚に収めること。</a:t>
            </a:r>
            <a:endParaRPr kumimoji="1" lang="ja-JP" altLang="en-US" sz="1200" i="1" dirty="0">
              <a:solidFill>
                <a:srgbClr val="FF0000"/>
              </a:solidFill>
            </a:endParaRPr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0875692"/>
              </p:ext>
            </p:extLst>
          </p:nvPr>
        </p:nvGraphicFramePr>
        <p:xfrm>
          <a:off x="201000" y="656341"/>
          <a:ext cx="9504000" cy="23768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28000"/>
                <a:gridCol w="2952000"/>
                <a:gridCol w="1872000"/>
                <a:gridCol w="2952000"/>
              </a:tblGrid>
              <a:tr h="26232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代表者名・役職</a:t>
                      </a:r>
                      <a:endParaRPr kumimoji="1" lang="ja-JP" altLang="en-US" sz="1600" b="1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〇〇　〇〇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事業費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○，○○○千円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4153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1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RPA</a:t>
                      </a:r>
                      <a:r>
                        <a:rPr kumimoji="1" lang="ja-JP" altLang="en-US" sz="1600" b="1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導入課室名</a:t>
                      </a: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（</a:t>
                      </a:r>
                      <a:r>
                        <a:rPr kumimoji="1" lang="en-US" altLang="ja-JP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RPA</a:t>
                      </a:r>
                      <a:r>
                        <a:rPr kumimoji="1" lang="ja-JP" altLang="en-US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を実際に導入する課室）</a:t>
                      </a:r>
                      <a:endParaRPr kumimoji="1" lang="ja-JP" altLang="en-US" sz="1600" b="0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1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RPA</a:t>
                      </a:r>
                      <a:r>
                        <a:rPr kumimoji="1" lang="ja-JP" altLang="en-US" sz="1600" b="1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導入対象分野</a:t>
                      </a: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（様式１）</a:t>
                      </a:r>
                      <a:endParaRPr kumimoji="1" lang="ja-JP" altLang="en-US" sz="1600" b="0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/>
                </a:tc>
              </a:tr>
              <a:tr h="128310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事業概要</a:t>
                      </a: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（事業概要を記載、フォントの大きさは</a:t>
                      </a:r>
                      <a:r>
                        <a:rPr kumimoji="1" lang="en-US" altLang="ja-JP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16</a:t>
                      </a:r>
                      <a:r>
                        <a:rPr kumimoji="1" lang="ja-JP" altLang="en-US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ポイントとすること。）</a:t>
                      </a:r>
                    </a:p>
                    <a:p>
                      <a:pPr algn="l"/>
                      <a:endParaRPr kumimoji="1" lang="ja-JP" altLang="en-US" sz="16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34309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1" dirty="0" smtClean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導入効果見込み</a:t>
                      </a: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/>
                      <a:r>
                        <a:rPr kumimoji="1" lang="ja-JP" altLang="en-US" sz="16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（現在●●時間→導入後●●％／●●時間削減見込み、等簡潔に記載。）</a:t>
                      </a:r>
                      <a:endParaRPr kumimoji="1" lang="ja-JP" altLang="en-US" sz="16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solidFill>
                      <a:srgbClr val="DEE7D1"/>
                    </a:solidFill>
                  </a:tcPr>
                </a:tc>
              </a:tr>
            </a:tbl>
          </a:graphicData>
        </a:graphic>
      </p:graphicFrame>
      <p:sp>
        <p:nvSpPr>
          <p:cNvPr id="2" name="正方形/長方形 1"/>
          <p:cNvSpPr/>
          <p:nvPr/>
        </p:nvSpPr>
        <p:spPr>
          <a:xfrm>
            <a:off x="8942939" y="123370"/>
            <a:ext cx="805192" cy="3476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様式２　</a:t>
            </a:r>
            <a:endParaRPr kumimoji="1" lang="ja-JP" altLang="en-US" sz="1600" b="1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55307" y="168589"/>
            <a:ext cx="63723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457200">
              <a:spcBef>
                <a:spcPts val="1800"/>
              </a:spcBef>
            </a:pP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〇〇県〇〇市</a:t>
            </a:r>
            <a:r>
              <a:rPr lang="ja-JP" altLang="en-US" b="1" u="sng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</a:t>
            </a: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事業提案概要（</a:t>
            </a:r>
            <a:r>
              <a:rPr lang="zh-TW" altLang="en-US" b="1" u="sng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総務省 </a:t>
            </a:r>
            <a:r>
              <a:rPr lang="en-US" altLang="zh-TW" b="1" u="sng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RPA</a:t>
            </a:r>
            <a:r>
              <a:rPr lang="zh-TW" altLang="en-US" b="1" u="sng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導入補助</a:t>
            </a:r>
            <a:r>
              <a:rPr lang="zh-TW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事業</a:t>
            </a: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）</a:t>
            </a:r>
            <a:endParaRPr lang="en-US" altLang="ja-JP" b="1" u="sng" dirty="0">
              <a:solidFill>
                <a:prstClr val="black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428855" y="433925"/>
            <a:ext cx="1531188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（提案</a:t>
            </a:r>
            <a:r>
              <a:rPr lang="ja-JP" altLang="en-US" sz="105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団体名を</a:t>
            </a:r>
            <a:r>
              <a:rPr lang="ja-JP" altLang="en-US" sz="1050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記載）</a:t>
            </a:r>
            <a:endParaRPr lang="ja-JP" altLang="en-US" sz="1400" dirty="0"/>
          </a:p>
        </p:txBody>
      </p:sp>
    </p:spTree>
    <p:extLst>
      <p:ext uri="{BB962C8B-B14F-4D97-AF65-F5344CB8AC3E}">
        <p14:creationId xmlns:p14="http://schemas.microsoft.com/office/powerpoint/2010/main" val="12363698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8317475"/>
              </p:ext>
            </p:extLst>
          </p:nvPr>
        </p:nvGraphicFramePr>
        <p:xfrm>
          <a:off x="257653" y="3766117"/>
          <a:ext cx="9396000" cy="24147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332000"/>
                <a:gridCol w="1872000"/>
                <a:gridCol w="2052000"/>
                <a:gridCol w="396000"/>
                <a:gridCol w="1872000"/>
                <a:gridCol w="1872000"/>
              </a:tblGrid>
              <a:tr h="184786">
                <a:tc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組織名</a:t>
                      </a:r>
                      <a:endParaRPr kumimoji="1" lang="ja-JP" altLang="en-US" sz="1200" b="1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氏名・役職</a:t>
                      </a:r>
                      <a:endParaRPr kumimoji="1" lang="ja-JP" altLang="en-US" sz="1200" b="1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責任者</a:t>
                      </a:r>
                      <a:endParaRPr kumimoji="1" lang="ja-JP" altLang="en-US" sz="900" b="1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電話番号</a:t>
                      </a:r>
                      <a:endParaRPr kumimoji="1" lang="ja-JP" altLang="en-US" sz="1200" b="1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E-mail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25804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担当課室</a:t>
                      </a:r>
                      <a:endParaRPr kumimoji="1" lang="en-US" altLang="ja-JP" sz="140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（本事業の窓口）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●●課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総務　太郎　課長補佐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◎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</a:tr>
              <a:tr h="290123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地域　ミク　係長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○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</a:tr>
              <a:tr h="29012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RPA</a:t>
                      </a:r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導入課室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△△室</a:t>
                      </a:r>
                      <a:endParaRPr kumimoji="1" lang="en-US" altLang="ja-JP" sz="140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</a:tr>
              <a:tr h="290123"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</a:tr>
              <a:tr h="35733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関係事業者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株式会社■■</a:t>
                      </a:r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</a:tr>
              <a:tr h="290123"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  <a:tc>
                  <a:txBody>
                    <a:bodyPr/>
                    <a:lstStyle/>
                    <a:p>
                      <a:endParaRPr kumimoji="1" lang="ja-JP" altLang="en-US" sz="14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45720" marR="45720" anchor="ctr"/>
                </a:tc>
              </a:tr>
            </a:tbl>
          </a:graphicData>
        </a:graphic>
      </p:graphicFrame>
      <p:sp>
        <p:nvSpPr>
          <p:cNvPr id="5" name="正方形/長方形 4"/>
          <p:cNvSpPr/>
          <p:nvPr/>
        </p:nvSpPr>
        <p:spPr>
          <a:xfrm>
            <a:off x="355307" y="168589"/>
            <a:ext cx="843590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457200">
              <a:spcBef>
                <a:spcPts val="1800"/>
              </a:spcBef>
            </a:pP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〇〇県〇〇市　実施</a:t>
            </a:r>
            <a:r>
              <a:rPr lang="ja-JP" altLang="en-US" b="1" u="sng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体制</a:t>
            </a: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説明書</a:t>
            </a:r>
            <a:r>
              <a:rPr lang="ja-JP" altLang="en-US" b="1" u="sng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（</a:t>
            </a: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総務省 </a:t>
            </a:r>
            <a:r>
              <a:rPr lang="en-US" altLang="ja-JP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RPA</a:t>
            </a: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導入補助事業）</a:t>
            </a:r>
            <a:endParaRPr lang="en-US" altLang="ja-JP" b="1" u="sng" dirty="0">
              <a:solidFill>
                <a:prstClr val="black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441275" y="6404072"/>
            <a:ext cx="733245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en-US" altLang="ja-JP" sz="1200" i="1" dirty="0" smtClean="0">
                <a:solidFill>
                  <a:srgbClr val="FF0000"/>
                </a:solidFill>
              </a:rPr>
              <a:t>※</a:t>
            </a:r>
            <a:r>
              <a:rPr kumimoji="1" lang="ja-JP" altLang="en-US" sz="1200" i="1" dirty="0" smtClean="0">
                <a:solidFill>
                  <a:srgbClr val="FF0000"/>
                </a:solidFill>
              </a:rPr>
              <a:t>行が足りない場合は追加して記載すること。図と表で計２枚以内に収めること。</a:t>
            </a:r>
            <a:endParaRPr kumimoji="1" lang="en-US" altLang="ja-JP" sz="1200" i="1" dirty="0" smtClean="0">
              <a:solidFill>
                <a:srgbClr val="FF0000"/>
              </a:solidFill>
            </a:endParaRPr>
          </a:p>
          <a:p>
            <a:pPr algn="r"/>
            <a:r>
              <a:rPr lang="en-US" altLang="ja-JP" sz="1200" i="1" dirty="0" smtClean="0">
                <a:solidFill>
                  <a:srgbClr val="FF0000"/>
                </a:solidFill>
              </a:rPr>
              <a:t>※</a:t>
            </a:r>
            <a:r>
              <a:rPr lang="ja-JP" altLang="en-US" sz="1200" i="1" dirty="0" smtClean="0">
                <a:solidFill>
                  <a:srgbClr val="FF0000"/>
                </a:solidFill>
              </a:rPr>
              <a:t>責任者が複数いる場合（サブリーダー等）は◎（主）、〇（副）を付すなど主の責任者がわかるようにすること。</a:t>
            </a:r>
            <a:endParaRPr kumimoji="1" lang="ja-JP" altLang="en-US" sz="1200" i="1" dirty="0">
              <a:solidFill>
                <a:srgbClr val="FF0000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0" y="636757"/>
            <a:ext cx="7217546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54000" marR="143510" indent="-127000">
              <a:spcAft>
                <a:spcPts val="0"/>
              </a:spcAft>
            </a:pPr>
            <a:r>
              <a:rPr lang="en-US" altLang="ja-JP" sz="1200" i="1" kern="100" dirty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※</a:t>
            </a:r>
            <a:r>
              <a:rPr lang="ja-JP" altLang="en-US" sz="1200" i="1" kern="100" dirty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　図等を用いて実施体制を分かりやすく記入する</a:t>
            </a:r>
            <a:r>
              <a:rPr lang="ja-JP" altLang="en-US" sz="1200" i="1" kern="100" dirty="0" smtClean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こと。</a:t>
            </a:r>
            <a:endParaRPr lang="en-US" altLang="ja-JP" sz="1200" i="1" kern="100" dirty="0" smtClean="0">
              <a:solidFill>
                <a:srgbClr val="FF0000"/>
              </a:solidFill>
              <a:latin typeface="Meiryo UI" panose="020B0604030504040204" pitchFamily="50" charset="-128"/>
              <a:ea typeface="ＭＳ ゴシック" panose="020B0609070205080204" pitchFamily="49" charset="-128"/>
            </a:endParaRPr>
          </a:p>
          <a:p>
            <a:pPr marL="254000" marR="143510" indent="-127000">
              <a:spcAft>
                <a:spcPts val="0"/>
              </a:spcAft>
            </a:pPr>
            <a:r>
              <a:rPr lang="ja-JP" altLang="ja-JP" sz="1200" i="1" kern="100" dirty="0" smtClean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※</a:t>
            </a:r>
            <a:r>
              <a:rPr lang="ja-JP" altLang="ja-JP" sz="1200" i="1" kern="100" dirty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　提案者のみならず、補助事業の実施に関わる者については本様式に役割、責任を明記すること。</a:t>
            </a:r>
            <a:endParaRPr lang="ja-JP" altLang="ja-JP" sz="1200" kern="100" dirty="0">
              <a:effectLst/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850084" y="1175989"/>
            <a:ext cx="1189608" cy="479394"/>
          </a:xfrm>
          <a:prstGeom prst="rect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〇〇課</a:t>
            </a:r>
            <a:endParaRPr kumimoji="1" lang="ja-JP" altLang="en-US" sz="1600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1863618" y="2063238"/>
            <a:ext cx="1189608" cy="479394"/>
          </a:xfrm>
          <a:prstGeom prst="rect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△△室</a:t>
            </a:r>
            <a:endParaRPr kumimoji="1" lang="ja-JP" altLang="en-US" sz="1600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1873976" y="2946775"/>
            <a:ext cx="1189608" cy="479394"/>
          </a:xfrm>
          <a:prstGeom prst="rect">
            <a:avLst/>
          </a:prstGeom>
          <a:ln w="952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株式会社■■</a:t>
            </a:r>
            <a:endParaRPr kumimoji="1" lang="ja-JP" altLang="en-US" sz="1600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cxnSp>
        <p:nvCxnSpPr>
          <p:cNvPr id="12" name="直線コネクタ 11"/>
          <p:cNvCxnSpPr>
            <a:endCxn id="8" idx="2"/>
          </p:cNvCxnSpPr>
          <p:nvPr/>
        </p:nvCxnSpPr>
        <p:spPr>
          <a:xfrm flipV="1">
            <a:off x="1444888" y="1655382"/>
            <a:ext cx="0" cy="154800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" name="直線コネクタ 13"/>
          <p:cNvCxnSpPr>
            <a:stCxn id="10" idx="1"/>
          </p:cNvCxnSpPr>
          <p:nvPr/>
        </p:nvCxnSpPr>
        <p:spPr>
          <a:xfrm flipH="1" flipV="1">
            <a:off x="1458944" y="3179607"/>
            <a:ext cx="415032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直線コネクタ 14"/>
          <p:cNvCxnSpPr>
            <a:endCxn id="9" idx="1"/>
          </p:cNvCxnSpPr>
          <p:nvPr/>
        </p:nvCxnSpPr>
        <p:spPr>
          <a:xfrm flipV="1">
            <a:off x="1444888" y="2302935"/>
            <a:ext cx="418730" cy="31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正方形/長方形 20"/>
          <p:cNvSpPr/>
          <p:nvPr/>
        </p:nvSpPr>
        <p:spPr>
          <a:xfrm>
            <a:off x="3159502" y="2153618"/>
            <a:ext cx="5518672" cy="288147"/>
          </a:xfrm>
          <a:prstGeom prst="rect">
            <a:avLst/>
          </a:prstGeom>
        </p:spPr>
        <p:txBody>
          <a:bodyPr wrap="square" tIns="36000" bIns="36000">
            <a:spAutoFit/>
          </a:bodyPr>
          <a:lstStyle/>
          <a:p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･･･　本事業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に</a:t>
            </a:r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より</a:t>
            </a:r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RPA</a:t>
            </a:r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を導入、シナリオ作成、</a:t>
            </a:r>
            <a:r>
              <a:rPr lang="en-US" altLang="ja-JP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RPA</a:t>
            </a:r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運用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2121886" y="1260491"/>
            <a:ext cx="6669326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・・・　本事業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全般の管理・統括業務（担当課</a:t>
            </a:r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）、</a:t>
            </a:r>
            <a:r>
              <a:rPr lang="en-US" altLang="ja-JP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RPA</a:t>
            </a:r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管理人材育成、ガイドライン作成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3159503" y="3072854"/>
            <a:ext cx="4494564" cy="288147"/>
          </a:xfrm>
          <a:prstGeom prst="rect">
            <a:avLst/>
          </a:prstGeom>
        </p:spPr>
        <p:txBody>
          <a:bodyPr wrap="none" tIns="36000" bIns="36000">
            <a:spAutoFit/>
          </a:bodyPr>
          <a:lstStyle/>
          <a:p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･･･　</a:t>
            </a:r>
            <a:r>
              <a:rPr lang="en-US" altLang="ja-JP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RPA</a:t>
            </a:r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販売、業務分析補助、</a:t>
            </a:r>
            <a:r>
              <a:rPr lang="en-US" altLang="ja-JP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RPA</a:t>
            </a:r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導入支援、研修実施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428855" y="425299"/>
            <a:ext cx="1531188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（提案</a:t>
            </a:r>
            <a:r>
              <a:rPr lang="ja-JP" altLang="en-US" sz="105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団体名を</a:t>
            </a:r>
            <a:r>
              <a:rPr lang="ja-JP" altLang="en-US" sz="1050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記載）</a:t>
            </a:r>
            <a:endParaRPr lang="ja-JP" altLang="en-US" sz="1400" dirty="0"/>
          </a:p>
        </p:txBody>
      </p:sp>
      <p:sp>
        <p:nvSpPr>
          <p:cNvPr id="26" name="正方形/長方形 25"/>
          <p:cNvSpPr/>
          <p:nvPr/>
        </p:nvSpPr>
        <p:spPr>
          <a:xfrm>
            <a:off x="8942939" y="123370"/>
            <a:ext cx="805192" cy="3476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様式３　</a:t>
            </a:r>
            <a:endParaRPr kumimoji="1" lang="ja-JP" altLang="en-US" sz="1600" b="1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259057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355307" y="168589"/>
            <a:ext cx="698793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457200">
              <a:spcBef>
                <a:spcPts val="1800"/>
              </a:spcBef>
            </a:pP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〇〇県〇〇市　</a:t>
            </a:r>
            <a:r>
              <a:rPr lang="ja-JP" altLang="en-US" b="1" u="sng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事業スケジュール</a:t>
            </a: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案（総務省 </a:t>
            </a:r>
            <a:r>
              <a:rPr lang="en-US" altLang="ja-JP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RPA</a:t>
            </a:r>
            <a:r>
              <a:rPr lang="ja-JP" altLang="en-US" b="1" u="sng" dirty="0" smtClean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導入補助事業）</a:t>
            </a:r>
            <a:endParaRPr lang="en-US" altLang="ja-JP" b="1" u="sng" dirty="0">
              <a:solidFill>
                <a:prstClr val="black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428855" y="425299"/>
            <a:ext cx="1531188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（提案</a:t>
            </a:r>
            <a:r>
              <a:rPr lang="ja-JP" altLang="en-US" sz="105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団体名を</a:t>
            </a:r>
            <a:r>
              <a:rPr lang="ja-JP" altLang="en-US" sz="1050" dirty="0" smtClean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記載）</a:t>
            </a:r>
            <a:endParaRPr lang="ja-JP" altLang="en-US" sz="1400" dirty="0"/>
          </a:p>
        </p:txBody>
      </p:sp>
      <p:sp>
        <p:nvSpPr>
          <p:cNvPr id="5" name="正方形/長方形 4"/>
          <p:cNvSpPr/>
          <p:nvPr/>
        </p:nvSpPr>
        <p:spPr>
          <a:xfrm>
            <a:off x="8942939" y="123370"/>
            <a:ext cx="805192" cy="34766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様式４　</a:t>
            </a:r>
            <a:endParaRPr kumimoji="1" lang="ja-JP" altLang="en-US" sz="1600" b="1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656647"/>
              </p:ext>
            </p:extLst>
          </p:nvPr>
        </p:nvGraphicFramePr>
        <p:xfrm>
          <a:off x="258786" y="1095921"/>
          <a:ext cx="9387633" cy="54758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40789"/>
                <a:gridCol w="612237"/>
                <a:gridCol w="612237"/>
                <a:gridCol w="612237"/>
                <a:gridCol w="612237"/>
                <a:gridCol w="612237"/>
                <a:gridCol w="612237"/>
                <a:gridCol w="612237"/>
                <a:gridCol w="612237"/>
                <a:gridCol w="612237"/>
                <a:gridCol w="612237"/>
                <a:gridCol w="612237"/>
                <a:gridCol w="612237"/>
              </a:tblGrid>
              <a:tr h="494631">
                <a:tc>
                  <a:txBody>
                    <a:bodyPr/>
                    <a:lstStyle/>
                    <a:p>
                      <a:pPr indent="0"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 indent="0" algn="ctr">
                        <a:spcBef>
                          <a:spcPts val="300"/>
                        </a:spcBef>
                      </a:pPr>
                      <a:r>
                        <a:rPr kumimoji="1" lang="en-US" altLang="ja-JP" sz="12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2019</a:t>
                      </a:r>
                      <a:br>
                        <a:rPr kumimoji="1" lang="en-US" altLang="ja-JP" sz="12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</a:br>
                      <a:r>
                        <a:rPr kumimoji="1" lang="ja-JP" altLang="en-US" sz="12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４月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indent="0" algn="ctr">
                        <a:spcBef>
                          <a:spcPts val="300"/>
                        </a:spcBef>
                      </a:pPr>
                      <a:r>
                        <a:rPr kumimoji="1" lang="ja-JP" altLang="en-US" sz="12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５月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indent="0" algn="ctr">
                        <a:spcBef>
                          <a:spcPts val="300"/>
                        </a:spcBef>
                      </a:pPr>
                      <a:r>
                        <a:rPr kumimoji="1" lang="ja-JP" altLang="en-US" sz="12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６月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ja-JP" sz="1200" kern="0" dirty="0" smtClean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７</a:t>
                      </a:r>
                      <a:r>
                        <a:rPr lang="ja-JP" altLang="en-US" sz="1200" kern="0" dirty="0" smtClean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月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ja-JP" sz="1200" kern="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８月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ja-JP" sz="1200" kern="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９月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10</a:t>
                      </a:r>
                      <a:r>
                        <a:rPr lang="ja-JP" sz="1200" kern="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月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11</a:t>
                      </a:r>
                      <a:r>
                        <a:rPr lang="ja-JP" sz="1200" kern="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月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12</a:t>
                      </a:r>
                      <a:r>
                        <a:rPr lang="ja-JP" sz="1200" kern="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月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altLang="ja-JP" sz="1200" kern="100" dirty="0" smtClean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2020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ja-JP" sz="1200" kern="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１月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ja-JP" sz="1200" kern="10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２月</a:t>
                      </a:r>
                    </a:p>
                  </a:txBody>
                  <a:tcPr marL="36000" marR="36000" marT="36000" marB="36000" anchor="ctr"/>
                </a:tc>
                <a:tc>
                  <a:txBody>
                    <a:bodyPr/>
                    <a:lstStyle/>
                    <a:p>
                      <a:pPr marR="44450" indent="0" algn="ctr"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altLang="ja-JP" sz="1200" kern="100" dirty="0" smtClean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3</a:t>
                      </a:r>
                      <a:r>
                        <a:rPr lang="ja-JP" altLang="en-US" sz="1200" kern="100" dirty="0" smtClean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月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/>
                </a:tc>
              </a:tr>
              <a:tr h="999368"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ア）業務分析</a:t>
                      </a:r>
                      <a:endParaRPr kumimoji="1" lang="en-US" altLang="ja-JP" sz="1200" b="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  <a:endParaRPr kumimoji="1" lang="en-US" altLang="ja-JP" sz="1200" b="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2.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  <a:endParaRPr kumimoji="1" lang="en-US" altLang="ja-JP" sz="1200" b="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</a:tr>
              <a:tr h="1188950"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イ）○○業務への</a:t>
                      </a: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RPA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導入</a:t>
                      </a: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2.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3.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</a:p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b="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</a:tr>
              <a:tr h="999368"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ウ）</a:t>
                      </a: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RPA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運用</a:t>
                      </a:r>
                      <a:endParaRPr kumimoji="1" lang="en-US" altLang="ja-JP" sz="1200" b="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pPr marL="0" indent="0">
                        <a:spcBef>
                          <a:spcPts val="300"/>
                        </a:spcBef>
                        <a:buNone/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  <a:endParaRPr kumimoji="1" lang="en-US" altLang="ja-JP" sz="1200" b="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pPr marL="0" indent="0">
                        <a:spcBef>
                          <a:spcPts val="300"/>
                        </a:spcBef>
                        <a:buNone/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2.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  <a:endParaRPr kumimoji="1" lang="en-US" altLang="ja-JP" sz="1200" b="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</a:tr>
              <a:tr h="79414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エ）研修</a:t>
                      </a: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  <a:endParaRPr kumimoji="1" lang="en-US" altLang="ja-JP" sz="1200" b="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2.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  <a:endParaRPr kumimoji="1" lang="ja-JP" altLang="en-US" sz="1200" b="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</a:tr>
              <a:tr h="99936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オ）効果検証</a:t>
                      </a: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  <a:endParaRPr kumimoji="1" lang="en-US" altLang="ja-JP" sz="1200" b="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2.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・・・</a:t>
                      </a:r>
                      <a:endParaRPr kumimoji="1" lang="en-US" altLang="ja-JP" sz="1200" b="0" dirty="0" smtClean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pPr>
                        <a:spcBef>
                          <a:spcPts val="300"/>
                        </a:spcBef>
                      </a:pPr>
                      <a:r>
                        <a:rPr kumimoji="1" lang="en-US" altLang="ja-JP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3.</a:t>
                      </a:r>
                      <a:r>
                        <a:rPr kumimoji="1" lang="ja-JP" altLang="en-US" sz="1200" b="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実績報告書作成</a:t>
                      </a:r>
                      <a:endParaRPr kumimoji="1" lang="ja-JP" altLang="en-US" sz="1200" b="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/>
                </a:tc>
              </a:tr>
            </a:tbl>
          </a:graphicData>
        </a:graphic>
      </p:graphicFrame>
      <p:cxnSp>
        <p:nvCxnSpPr>
          <p:cNvPr id="8" name="直線矢印コネクタ 7"/>
          <p:cNvCxnSpPr/>
          <p:nvPr/>
        </p:nvCxnSpPr>
        <p:spPr>
          <a:xfrm>
            <a:off x="2296047" y="1901772"/>
            <a:ext cx="810883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矢印コネクタ 8"/>
          <p:cNvCxnSpPr/>
          <p:nvPr/>
        </p:nvCxnSpPr>
        <p:spPr>
          <a:xfrm>
            <a:off x="2296047" y="2105930"/>
            <a:ext cx="1138687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矢印コネクタ 10"/>
          <p:cNvCxnSpPr/>
          <p:nvPr/>
        </p:nvCxnSpPr>
        <p:spPr>
          <a:xfrm>
            <a:off x="2296047" y="2988700"/>
            <a:ext cx="1466491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>
            <a:off x="3302462" y="3210108"/>
            <a:ext cx="756000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3463488" y="3466026"/>
            <a:ext cx="756000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矢印コネクタ 14"/>
          <p:cNvCxnSpPr/>
          <p:nvPr/>
        </p:nvCxnSpPr>
        <p:spPr>
          <a:xfrm>
            <a:off x="3076862" y="4222180"/>
            <a:ext cx="756000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矢印コネクタ 15"/>
          <p:cNvCxnSpPr/>
          <p:nvPr/>
        </p:nvCxnSpPr>
        <p:spPr>
          <a:xfrm>
            <a:off x="4239584" y="4463720"/>
            <a:ext cx="3614717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/>
          <p:cNvCxnSpPr/>
          <p:nvPr/>
        </p:nvCxnSpPr>
        <p:spPr>
          <a:xfrm>
            <a:off x="3832862" y="5126837"/>
            <a:ext cx="756000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/>
          <p:cNvCxnSpPr/>
          <p:nvPr/>
        </p:nvCxnSpPr>
        <p:spPr>
          <a:xfrm>
            <a:off x="8059681" y="6127732"/>
            <a:ext cx="951088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線矢印コネクタ 24"/>
          <p:cNvCxnSpPr/>
          <p:nvPr/>
        </p:nvCxnSpPr>
        <p:spPr>
          <a:xfrm>
            <a:off x="8428008" y="6357248"/>
            <a:ext cx="803778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テキスト ボックス 6"/>
          <p:cNvSpPr txBox="1"/>
          <p:nvPr/>
        </p:nvSpPr>
        <p:spPr>
          <a:xfrm>
            <a:off x="8942939" y="6324578"/>
            <a:ext cx="1001266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105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3/13(</a:t>
            </a:r>
            <a:r>
              <a:rPr kumimoji="1" lang="ja-JP" altLang="en-US" sz="105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金</a:t>
            </a:r>
            <a:r>
              <a:rPr kumimoji="1" lang="en-US" altLang="ja-JP" sz="105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)</a:t>
            </a:r>
            <a:br>
              <a:rPr kumimoji="1" lang="en-US" altLang="ja-JP" sz="105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</a:br>
            <a:r>
              <a:rPr kumimoji="1" lang="ja-JP" altLang="en-US" sz="105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実績報告書</a:t>
            </a:r>
            <a:endParaRPr kumimoji="1" lang="en-US" altLang="ja-JP" sz="1050" dirty="0" smtClean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ctr"/>
            <a:r>
              <a:rPr kumimoji="1" lang="ja-JP" altLang="en-US" sz="105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提出期限</a:t>
            </a:r>
            <a:endParaRPr kumimoji="1" lang="ja-JP" altLang="en-US" sz="105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3" name="星 5 2"/>
          <p:cNvSpPr/>
          <p:nvPr/>
        </p:nvSpPr>
        <p:spPr>
          <a:xfrm>
            <a:off x="9204863" y="6264200"/>
            <a:ext cx="140109" cy="117088"/>
          </a:xfrm>
          <a:prstGeom prst="star5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正方形/長方形 19"/>
          <p:cNvSpPr/>
          <p:nvPr/>
        </p:nvSpPr>
        <p:spPr>
          <a:xfrm>
            <a:off x="0" y="636757"/>
            <a:ext cx="7217546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54000" marR="143510" indent="-127000">
              <a:spcAft>
                <a:spcPts val="0"/>
              </a:spcAft>
            </a:pPr>
            <a:r>
              <a:rPr lang="en-US" altLang="ja-JP" sz="1200" i="1" kern="100" dirty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※</a:t>
            </a:r>
            <a:r>
              <a:rPr lang="ja-JP" altLang="en-US" sz="1200" i="1" kern="100" dirty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　</a:t>
            </a:r>
            <a:r>
              <a:rPr lang="ja-JP" altLang="en-US" sz="1200" i="1" kern="100" dirty="0" smtClean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ア～オの各項目について、スケジュールを作成すること。</a:t>
            </a:r>
            <a:endParaRPr lang="en-US" altLang="ja-JP" sz="1200" i="1" kern="100" dirty="0" smtClean="0">
              <a:solidFill>
                <a:srgbClr val="FF0000"/>
              </a:solidFill>
              <a:latin typeface="Meiryo UI" panose="020B0604030504040204" pitchFamily="50" charset="-128"/>
              <a:ea typeface="ＭＳ ゴシック" panose="020B0609070205080204" pitchFamily="49" charset="-128"/>
            </a:endParaRPr>
          </a:p>
          <a:p>
            <a:pPr marL="254000" marR="143510" indent="-127000">
              <a:spcAft>
                <a:spcPts val="0"/>
              </a:spcAft>
            </a:pPr>
            <a:r>
              <a:rPr lang="ja-JP" altLang="ja-JP" sz="1200" i="1" kern="100" dirty="0" smtClean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※</a:t>
            </a:r>
            <a:r>
              <a:rPr lang="ja-JP" altLang="ja-JP" sz="1200" i="1" kern="100" dirty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　</a:t>
            </a:r>
            <a:r>
              <a:rPr lang="ja-JP" altLang="en-US" sz="1200" i="1" kern="100" dirty="0" smtClean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項目が足りない場合</a:t>
            </a:r>
            <a:r>
              <a:rPr lang="ja-JP" altLang="en-US" sz="1200" i="1" kern="100" dirty="0" smtClean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は、行を追加</a:t>
            </a:r>
            <a:r>
              <a:rPr lang="ja-JP" altLang="en-US" sz="1200" i="1" kern="100" dirty="0" smtClean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して記載すること</a:t>
            </a:r>
            <a:r>
              <a:rPr lang="ja-JP" altLang="en-US" sz="1200" i="1" kern="100" dirty="0" smtClean="0">
                <a:solidFill>
                  <a:srgbClr val="FF0000"/>
                </a:solidFill>
                <a:latin typeface="Meiryo UI" panose="020B0604030504040204" pitchFamily="50" charset="-128"/>
                <a:ea typeface="ＭＳ ゴシック" panose="020B0609070205080204" pitchFamily="49" charset="-128"/>
              </a:rPr>
              <a:t>。一枚に収めること。</a:t>
            </a:r>
            <a:endParaRPr lang="ja-JP" altLang="ja-JP" sz="1200" kern="100" dirty="0">
              <a:effectLst/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cxnSp>
        <p:nvCxnSpPr>
          <p:cNvPr id="21" name="直線矢印コネクタ 20"/>
          <p:cNvCxnSpPr/>
          <p:nvPr/>
        </p:nvCxnSpPr>
        <p:spPr>
          <a:xfrm>
            <a:off x="4127875" y="5396683"/>
            <a:ext cx="756000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矢印コネクタ 21"/>
          <p:cNvCxnSpPr/>
          <p:nvPr/>
        </p:nvCxnSpPr>
        <p:spPr>
          <a:xfrm>
            <a:off x="7343246" y="5941967"/>
            <a:ext cx="756000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211207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328</Words>
  <Application>Microsoft Office PowerPoint</Application>
  <PresentationFormat>A4 210 x 297 mm</PresentationFormat>
  <Paragraphs>83</Paragraphs>
  <Slides>3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0" baseType="lpstr">
      <vt:lpstr>Meiryo UI</vt:lpstr>
      <vt:lpstr>ＭＳ Ｐゴシック</vt:lpstr>
      <vt:lpstr>ＭＳ ゴシック</vt:lpstr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dcterms:created xsi:type="dcterms:W3CDTF">2014-04-22T05:48:43Z</dcterms:created>
  <dcterms:modified xsi:type="dcterms:W3CDTF">2019-02-07T01:52:53Z</dcterms:modified>
</cp:coreProperties>
</file>

<file path=docProps/thumbnail.jpeg>
</file>