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460" r:id="rId2"/>
    <p:sldId id="465"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00FF00"/>
    <a:srgbClr val="00FF99"/>
    <a:srgbClr val="66FF66"/>
    <a:srgbClr val="66FF33"/>
    <a:srgbClr val="CCFF99"/>
    <a:srgbClr val="B2CB7F"/>
    <a:srgbClr val="FFCC99"/>
    <a:srgbClr val="FFFF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64" autoAdjust="0"/>
    <p:restoredTop sz="95873" autoAdjust="0"/>
  </p:normalViewPr>
  <p:slideViewPr>
    <p:cSldViewPr snapToGrid="0">
      <p:cViewPr varScale="1">
        <p:scale>
          <a:sx n="89" d="100"/>
          <a:sy n="89" d="100"/>
        </p:scale>
        <p:origin x="1402" y="77"/>
      </p:cViewPr>
      <p:guideLst>
        <p:guide orient="horz" pos="2160"/>
        <p:guide pos="3120"/>
      </p:guideLst>
    </p:cSldViewPr>
  </p:slideViewPr>
  <p:notesTextViewPr>
    <p:cViewPr>
      <p:scale>
        <a:sx n="100" d="100"/>
        <a:sy n="100" d="100"/>
      </p:scale>
      <p:origin x="0" y="0"/>
    </p:cViewPr>
  </p:notesTextViewPr>
  <p:sorterViewPr>
    <p:cViewPr>
      <p:scale>
        <a:sx n="125" d="100"/>
        <a:sy n="125" d="100"/>
      </p:scale>
      <p:origin x="0" y="83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50375" cy="497367"/>
          </a:xfrm>
          <a:prstGeom prst="rect">
            <a:avLst/>
          </a:prstGeom>
        </p:spPr>
        <p:txBody>
          <a:bodyPr vert="horz" lIns="92229" tIns="46115" rIns="92229" bIns="4611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221" y="2"/>
            <a:ext cx="2950374" cy="497367"/>
          </a:xfrm>
          <a:prstGeom prst="rect">
            <a:avLst/>
          </a:prstGeom>
        </p:spPr>
        <p:txBody>
          <a:bodyPr vert="horz" lIns="92229" tIns="46115" rIns="92229" bIns="46115" rtlCol="0"/>
          <a:lstStyle>
            <a:lvl1pPr algn="r">
              <a:defRPr sz="1200"/>
            </a:lvl1pPr>
          </a:lstStyle>
          <a:p>
            <a:fld id="{90F73343-A501-40EC-96EE-808513613A66}" type="datetimeFigureOut">
              <a:rPr kumimoji="1" lang="ja-JP" altLang="en-US" smtClean="0"/>
              <a:t>2019/3/6</a:t>
            </a:fld>
            <a:endParaRPr kumimoji="1" lang="ja-JP" altLang="en-US" dirty="0"/>
          </a:p>
        </p:txBody>
      </p:sp>
      <p:sp>
        <p:nvSpPr>
          <p:cNvPr id="4" name="スライド イメージ プレースホルダー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2229" tIns="46115" rIns="92229" bIns="46115" rtlCol="0" anchor="ctr"/>
          <a:lstStyle/>
          <a:p>
            <a:endParaRPr lang="ja-JP" altLang="en-US" dirty="0"/>
          </a:p>
        </p:txBody>
      </p:sp>
      <p:sp>
        <p:nvSpPr>
          <p:cNvPr id="5" name="ノート プレースホルダー 4"/>
          <p:cNvSpPr>
            <a:spLocks noGrp="1"/>
          </p:cNvSpPr>
          <p:nvPr>
            <p:ph type="body" sz="quarter" idx="3"/>
          </p:nvPr>
        </p:nvSpPr>
        <p:spPr>
          <a:xfrm>
            <a:off x="680239" y="4720985"/>
            <a:ext cx="5446723" cy="4473102"/>
          </a:xfrm>
          <a:prstGeom prst="rect">
            <a:avLst/>
          </a:prstGeom>
        </p:spPr>
        <p:txBody>
          <a:bodyPr vert="horz" lIns="92229" tIns="46115" rIns="92229" bIns="4611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372"/>
            <a:ext cx="2950375" cy="497366"/>
          </a:xfrm>
          <a:prstGeom prst="rect">
            <a:avLst/>
          </a:prstGeom>
        </p:spPr>
        <p:txBody>
          <a:bodyPr vert="horz" lIns="92229" tIns="46115" rIns="92229" bIns="4611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29" tIns="46115" rIns="92229" bIns="46115" rtlCol="0" anchor="b"/>
          <a:lstStyle>
            <a:lvl1pPr algn="r">
              <a:defRPr sz="1200"/>
            </a:lvl1pPr>
          </a:lstStyle>
          <a:p>
            <a:fld id="{3781EB83-02FA-4BF6-832E-67A0E11A499E}" type="slidenum">
              <a:rPr kumimoji="1" lang="ja-JP" altLang="en-US" smtClean="0"/>
              <a:t>‹#›</a:t>
            </a:fld>
            <a:endParaRPr kumimoji="1" lang="ja-JP" altLang="en-US" dirty="0"/>
          </a:p>
        </p:txBody>
      </p:sp>
    </p:spTree>
    <p:extLst>
      <p:ext uri="{BB962C8B-B14F-4D97-AF65-F5344CB8AC3E}">
        <p14:creationId xmlns:p14="http://schemas.microsoft.com/office/powerpoint/2010/main" val="25779966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6925" y="774700"/>
            <a:ext cx="5580063" cy="3862388"/>
          </a:xfrm>
          <a:prstGeom prst="rect">
            <a:avLst/>
          </a:prstGeom>
        </p:spPr>
      </p:sp>
      <p:sp>
        <p:nvSpPr>
          <p:cNvPr id="3" name="ノート プレースホルダー 2"/>
          <p:cNvSpPr>
            <a:spLocks noGrp="1"/>
          </p:cNvSpPr>
          <p:nvPr>
            <p:ph type="body" idx="1"/>
          </p:nvPr>
        </p:nvSpPr>
        <p:spPr>
          <a:xfrm>
            <a:off x="717459" y="4897424"/>
            <a:ext cx="5739674" cy="4639665"/>
          </a:xfrm>
          <a:prstGeom prst="rect">
            <a:avLst/>
          </a:prstGeom>
        </p:spPr>
        <p:txBody>
          <a:bodyPr lIns="92236" tIns="46118" rIns="92236" bIns="46118"/>
          <a:lstStyle/>
          <a:p>
            <a:endParaRPr kumimoji="1" lang="ja-JP" altLang="en-US" dirty="0"/>
          </a:p>
        </p:txBody>
      </p:sp>
      <p:sp>
        <p:nvSpPr>
          <p:cNvPr id="4" name="スライド番号プレースホルダー 3"/>
          <p:cNvSpPr>
            <a:spLocks noGrp="1"/>
          </p:cNvSpPr>
          <p:nvPr>
            <p:ph type="sldNum" sz="quarter" idx="10"/>
          </p:nvPr>
        </p:nvSpPr>
        <p:spPr/>
        <p:txBody>
          <a:bodyPr/>
          <a:lstStyle/>
          <a:p>
            <a:fld id="{3781EB83-02FA-4BF6-832E-67A0E11A499E}" type="slidenum">
              <a:rPr kumimoji="1" lang="ja-JP" altLang="en-US" smtClean="0"/>
              <a:pPr/>
              <a:t>1</a:t>
            </a:fld>
            <a:endParaRPr kumimoji="1" lang="ja-JP" altLang="en-US" dirty="0"/>
          </a:p>
        </p:txBody>
      </p:sp>
    </p:spTree>
    <p:extLst>
      <p:ext uri="{BB962C8B-B14F-4D97-AF65-F5344CB8AC3E}">
        <p14:creationId xmlns:p14="http://schemas.microsoft.com/office/powerpoint/2010/main" val="1448264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8A73707-36B0-408B-9F0E-A9650B96256A}" type="datetime1">
              <a:rPr kumimoji="1" lang="ja-JP" altLang="en-US" smtClean="0"/>
              <a:t>2019/3/6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5B5F7AC-18DB-45DD-9943-11411C34958D}" type="datetime1">
              <a:rPr kumimoji="1" lang="ja-JP" altLang="en-US" smtClean="0"/>
              <a:t>2019/3/6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5D9D67E-5D9F-4DD8-B7AA-47D8070366BA}" type="datetime1">
              <a:rPr kumimoji="1" lang="ja-JP" altLang="en-US" smtClean="0"/>
              <a:t>2019/3/6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811F036-B167-4397-9AFC-F22130D85DD0}" type="datetime1">
              <a:rPr kumimoji="1" lang="ja-JP" altLang="en-US" smtClean="0"/>
              <a:t>2019/3/6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7937CB5-6866-436B-94E3-84B61437B84B}" type="datetime1">
              <a:rPr kumimoji="1" lang="ja-JP" altLang="en-US" smtClean="0"/>
              <a:t>2019/3/6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7A7457B-92F5-40DB-9C23-352EFB33E7CF}" type="datetime1">
              <a:rPr kumimoji="1" lang="ja-JP" altLang="en-US" smtClean="0"/>
              <a:t>2019/3/6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032354D-6AAB-4D22-B1C2-3AA01FCF9408}" type="datetime1">
              <a:rPr kumimoji="1" lang="ja-JP" altLang="en-US" smtClean="0"/>
              <a:t>2019/3/6</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F0E5F179-7FC5-4C60-B30A-0AD7E50990FA}" type="datetime1">
              <a:rPr kumimoji="1" lang="ja-JP" altLang="en-US" smtClean="0"/>
              <a:t>2019/3/6</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3430866-5901-4B3C-84EE-28A09939EFCC}" type="datetime1">
              <a:rPr kumimoji="1" lang="ja-JP" altLang="en-US" smtClean="0"/>
              <a:t>2019/3/6</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010DA22-05DC-4C1E-ABCF-F52B390AE2CB}" type="datetime1">
              <a:rPr kumimoji="1" lang="ja-JP" altLang="en-US" smtClean="0"/>
              <a:t>2019/3/6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45B7087-76C3-41EF-987C-9FD4E9BC396A}" type="datetime1">
              <a:rPr kumimoji="1" lang="ja-JP" altLang="en-US" smtClean="0"/>
              <a:t>2019/3/6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B9C0C-1DE3-44DB-A8F6-BBB5047B0E90}" type="datetime1">
              <a:rPr kumimoji="1" lang="ja-JP" altLang="en-US" smtClean="0"/>
              <a:t>2019/3/6</a:t>
            </a:fld>
            <a:endParaRPr kumimoji="1" lang="ja-JP" altLang="en-US" dirty="0"/>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C8CC77-7C3F-4F42-BE18-F028DB2765DB}"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23724" y="728700"/>
            <a:ext cx="9926191" cy="72008"/>
          </a:xfrm>
          <a:prstGeom prst="rect">
            <a:avLst/>
          </a:prstGeom>
        </p:spPr>
        <p:style>
          <a:lnRef idx="0">
            <a:schemeClr val="accent6"/>
          </a:lnRef>
          <a:fillRef idx="3">
            <a:schemeClr val="accent6"/>
          </a:fillRef>
          <a:effectRef idx="3">
            <a:schemeClr val="accent6"/>
          </a:effectRef>
          <a:fontRef idx="minor">
            <a:schemeClr val="lt1"/>
          </a:fontRef>
        </p:style>
        <p:txBody>
          <a:bodyPr lIns="91025" tIns="45512" rIns="91025" bIns="45512" anchor="ctr"/>
          <a:lstStyle/>
          <a:p>
            <a:pPr algn="ctr" defTabSz="910287" fontAlgn="auto">
              <a:spcBef>
                <a:spcPts val="0"/>
              </a:spcBef>
              <a:spcAft>
                <a:spcPts val="0"/>
              </a:spcAft>
              <a:defRPr/>
            </a:pPr>
            <a:endParaRPr sz="1800" dirty="0">
              <a:solidFill>
                <a:prstClr val="white"/>
              </a:solidFill>
            </a:endParaRPr>
          </a:p>
        </p:txBody>
      </p:sp>
      <p:graphicFrame>
        <p:nvGraphicFramePr>
          <p:cNvPr id="9" name="表 8"/>
          <p:cNvGraphicFramePr>
            <a:graphicFrameLocks noGrp="1"/>
          </p:cNvGraphicFramePr>
          <p:nvPr>
            <p:extLst>
              <p:ext uri="{D42A27DB-BD31-4B8C-83A1-F6EECF244321}">
                <p14:modId xmlns:p14="http://schemas.microsoft.com/office/powerpoint/2010/main" val="2074459585"/>
              </p:ext>
            </p:extLst>
          </p:nvPr>
        </p:nvGraphicFramePr>
        <p:xfrm>
          <a:off x="208779" y="982277"/>
          <a:ext cx="9504088" cy="1936807"/>
        </p:xfrm>
        <a:graphic>
          <a:graphicData uri="http://schemas.openxmlformats.org/drawingml/2006/table">
            <a:tbl>
              <a:tblPr firstRow="1" bandRow="1">
                <a:tableStyleId>{1FECB4D8-DB02-4DC6-A0A2-4F2EBAE1DC90}</a:tableStyleId>
              </a:tblPr>
              <a:tblGrid>
                <a:gridCol w="1083690"/>
                <a:gridCol w="8420398"/>
              </a:tblGrid>
              <a:tr h="261226">
                <a:tc>
                  <a:txBody>
                    <a:bodyPr/>
                    <a:lstStyle/>
                    <a:p>
                      <a:pPr algn="dist"/>
                      <a:r>
                        <a:rPr kumimoji="1" lang="ja-JP" altLang="en-US" sz="1200" b="0" dirty="0" smtClean="0">
                          <a:solidFill>
                            <a:schemeClr val="bg1"/>
                          </a:solidFill>
                          <a:latin typeface="HGP創英角ｺﾞｼｯｸUB" panose="020B0900000000000000" pitchFamily="50" charset="-128"/>
                          <a:ea typeface="HGP創英角ｺﾞｼｯｸUB" panose="020B0900000000000000" pitchFamily="50" charset="-128"/>
                        </a:rPr>
                        <a:t>提案者</a:t>
                      </a:r>
                      <a:endParaRPr kumimoji="1" lang="ja-JP" altLang="en-US" sz="1200" b="0" dirty="0">
                        <a:solidFill>
                          <a:schemeClr val="bg1"/>
                        </a:solidFill>
                        <a:latin typeface="HGP創英角ｺﾞｼｯｸUB" panose="020B0900000000000000" pitchFamily="50" charset="-128"/>
                        <a:ea typeface="HGP創英角ｺﾞｼｯｸUB" panose="020B0900000000000000"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dirty="0" smtClean="0">
                          <a:solidFill>
                            <a:srgbClr val="FF0000"/>
                          </a:solidFill>
                          <a:latin typeface="+mn-ea"/>
                          <a:ea typeface="+mn-ea"/>
                        </a:rPr>
                        <a:t>○○、○○・・・　</a:t>
                      </a:r>
                      <a:r>
                        <a:rPr kumimoji="1" lang="en-US" altLang="ja-JP" sz="1200" b="0" i="1" dirty="0" smtClean="0">
                          <a:solidFill>
                            <a:srgbClr val="FF0000"/>
                          </a:solidFill>
                          <a:latin typeface="+mn-ea"/>
                          <a:ea typeface="+mn-ea"/>
                        </a:rPr>
                        <a:t>※</a:t>
                      </a:r>
                      <a:r>
                        <a:rPr kumimoji="1" lang="ja-JP" altLang="en-US" sz="1200" b="0" i="1" dirty="0" smtClean="0">
                          <a:solidFill>
                            <a:srgbClr val="FF0000"/>
                          </a:solidFill>
                          <a:latin typeface="+mn-ea"/>
                          <a:ea typeface="+mn-ea"/>
                        </a:rPr>
                        <a:t>代表提案者</a:t>
                      </a:r>
                      <a:r>
                        <a:rPr kumimoji="1" lang="ja-JP" altLang="en-US" sz="1200" b="0" i="1" dirty="0" smtClean="0">
                          <a:solidFill>
                            <a:srgbClr val="FF0000"/>
                          </a:solidFill>
                          <a:latin typeface="+mn-ea"/>
                          <a:ea typeface="+mn-ea"/>
                        </a:rPr>
                        <a:t>を先頭にし、</a:t>
                      </a:r>
                      <a:r>
                        <a:rPr kumimoji="1" lang="ja-JP" altLang="en-US" sz="1200" b="0" i="1" dirty="0" smtClean="0">
                          <a:solidFill>
                            <a:srgbClr val="FF0000"/>
                          </a:solidFill>
                          <a:latin typeface="+mn-ea"/>
                          <a:ea typeface="+mn-ea"/>
                        </a:rPr>
                        <a:t>すべての機関について</a:t>
                      </a:r>
                      <a:r>
                        <a:rPr kumimoji="1" lang="ja-JP" altLang="en-US" sz="1200" b="0" i="1" dirty="0" smtClean="0">
                          <a:solidFill>
                            <a:srgbClr val="FF0000"/>
                          </a:solidFill>
                          <a:latin typeface="+mn-ea"/>
                          <a:ea typeface="+mn-ea"/>
                        </a:rPr>
                        <a:t>記載すること。</a:t>
                      </a:r>
                      <a:r>
                        <a:rPr kumimoji="1" lang="ja-JP" altLang="en-US" sz="1200" b="0" i="1" dirty="0" smtClean="0">
                          <a:solidFill>
                            <a:srgbClr val="FF0000"/>
                          </a:solidFill>
                          <a:latin typeface="+mn-ea"/>
                          <a:ea typeface="+mn-ea"/>
                        </a:rPr>
                        <a:t>代表提案団体名に下線を引くこと。</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61226">
                <a:tc>
                  <a:txBody>
                    <a:bodyPr/>
                    <a:lstStyle/>
                    <a:p>
                      <a:pPr algn="dist"/>
                      <a:r>
                        <a:rPr kumimoji="1" lang="ja-JP" altLang="en-US" sz="1200" b="0" dirty="0" smtClean="0">
                          <a:solidFill>
                            <a:schemeClr val="bg1"/>
                          </a:solidFill>
                          <a:latin typeface="HGP創英角ｺﾞｼｯｸUB" panose="020B0900000000000000" pitchFamily="50" charset="-128"/>
                          <a:ea typeface="HGP創英角ｺﾞｼｯｸUB" panose="020B0900000000000000" pitchFamily="50" charset="-128"/>
                        </a:rPr>
                        <a:t>実施地域</a:t>
                      </a:r>
                      <a:endParaRPr kumimoji="1" lang="ja-JP" altLang="en-US" sz="1200" b="0" dirty="0">
                        <a:solidFill>
                          <a:schemeClr val="bg1"/>
                        </a:solidFill>
                        <a:latin typeface="HGP創英角ｺﾞｼｯｸUB" panose="020B0900000000000000" pitchFamily="50" charset="-128"/>
                        <a:ea typeface="HGP創英角ｺﾞｼｯｸUB" panose="020B0900000000000000"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200" i="1" dirty="0" smtClean="0">
                          <a:solidFill>
                            <a:srgbClr val="FF0000"/>
                          </a:solidFill>
                        </a:rPr>
                        <a:t>「○○県○○市」等と</a:t>
                      </a:r>
                      <a:r>
                        <a:rPr lang="ja-JP" altLang="ja-JP" sz="1200" i="1" dirty="0" smtClean="0">
                          <a:solidFill>
                            <a:srgbClr val="FF0000"/>
                          </a:solidFill>
                        </a:rPr>
                        <a:t>記載</a:t>
                      </a:r>
                      <a:r>
                        <a:rPr kumimoji="1" lang="ja-JP" altLang="en-US" sz="1200" b="0" i="1" dirty="0" smtClean="0">
                          <a:solidFill>
                            <a:srgbClr val="FF0000"/>
                          </a:solidFill>
                          <a:latin typeface="+mn-ea"/>
                          <a:ea typeface="+mn-ea"/>
                        </a:rPr>
                        <a:t>すること。</a:t>
                      </a:r>
                      <a:r>
                        <a:rPr lang="ja-JP" altLang="ja-JP" sz="1200" i="1" dirty="0" smtClean="0">
                          <a:solidFill>
                            <a:srgbClr val="FF0000"/>
                          </a:solidFill>
                        </a:rPr>
                        <a:t>（</a:t>
                      </a:r>
                      <a:r>
                        <a:rPr lang="ja-JP" altLang="ja-JP" sz="1200" i="1" dirty="0" smtClean="0">
                          <a:solidFill>
                            <a:srgbClr val="FF0000"/>
                          </a:solidFill>
                        </a:rPr>
                        <a:t>さらに地区が特定可能な場合は、詳細に</a:t>
                      </a:r>
                      <a:r>
                        <a:rPr lang="ja-JP" altLang="ja-JP" sz="1200" i="1" dirty="0" smtClean="0">
                          <a:solidFill>
                            <a:srgbClr val="FF0000"/>
                          </a:solidFill>
                        </a:rPr>
                        <a:t>記載</a:t>
                      </a:r>
                      <a:r>
                        <a:rPr kumimoji="1" lang="ja-JP" altLang="en-US" sz="1200" b="0" i="1" dirty="0" smtClean="0">
                          <a:solidFill>
                            <a:srgbClr val="FF0000"/>
                          </a:solidFill>
                          <a:latin typeface="+mn-ea"/>
                          <a:ea typeface="+mn-ea"/>
                        </a:rPr>
                        <a:t>すること。</a:t>
                      </a:r>
                      <a:r>
                        <a:rPr lang="ja-JP" altLang="ja-JP" sz="1200" i="1" dirty="0" smtClean="0">
                          <a:solidFill>
                            <a:srgbClr val="FF0000"/>
                          </a:solidFill>
                        </a:rPr>
                        <a:t>）</a:t>
                      </a:r>
                      <a:r>
                        <a:rPr lang="ja-JP" altLang="ja-JP" sz="1200" i="1" dirty="0" smtClean="0">
                          <a:solidFill>
                            <a:srgbClr val="FF0000"/>
                          </a:solidFill>
                        </a:rPr>
                        <a:t>。</a:t>
                      </a:r>
                      <a:endParaRPr lang="ja-JP" altLang="en-US" sz="1200" i="1" dirty="0" smtClean="0">
                        <a:solidFill>
                          <a:srgbClr val="FF0000"/>
                        </a:solidFill>
                        <a:latin typeface="ＭＳ Ｐゴシック" panose="020B060007020508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100135">
                <a:tc>
                  <a:txBody>
                    <a:bodyPr/>
                    <a:lstStyle/>
                    <a:p>
                      <a:pPr marL="0" algn="dist" defTabSz="914400" rtl="0" eaLnBrk="1" latinLnBrk="0" hangingPunct="1"/>
                      <a:r>
                        <a:rPr kumimoji="1" lang="ja-JP" altLang="en-US" sz="1200" b="0" kern="1200" dirty="0" smtClean="0">
                          <a:solidFill>
                            <a:schemeClr val="bg1"/>
                          </a:solidFill>
                          <a:latin typeface="HGP創英角ｺﾞｼｯｸUB" panose="020B0900000000000000" pitchFamily="50" charset="-128"/>
                          <a:ea typeface="HGP創英角ｺﾞｼｯｸUB" panose="020B0900000000000000" pitchFamily="50" charset="-128"/>
                          <a:cs typeface="+mn-cs"/>
                        </a:rPr>
                        <a:t>事業概要</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200" i="1" dirty="0" smtClean="0">
                          <a:solidFill>
                            <a:srgbClr val="FF0000"/>
                          </a:solidFill>
                          <a:latin typeface="+mn-ea"/>
                        </a:rPr>
                        <a:t>様式１</a:t>
                      </a:r>
                      <a:r>
                        <a:rPr lang="ja-JP" altLang="ja-JP" sz="1200" i="1" dirty="0" smtClean="0">
                          <a:solidFill>
                            <a:srgbClr val="FF0000"/>
                          </a:solidFill>
                          <a:latin typeface="+mn-ea"/>
                        </a:rPr>
                        <a:t>企画提案書（全体概要）</a:t>
                      </a:r>
                      <a:r>
                        <a:rPr lang="ja-JP" altLang="en-US" sz="1200" i="1" dirty="0" smtClean="0">
                          <a:solidFill>
                            <a:srgbClr val="FF0000"/>
                          </a:solidFill>
                          <a:latin typeface="+mn-ea"/>
                        </a:rPr>
                        <a:t>の内容を踏まえ、事業全体の概要を</a:t>
                      </a:r>
                      <a:r>
                        <a:rPr lang="en-US" altLang="ja-JP" sz="1200" i="1" dirty="0" smtClean="0">
                          <a:solidFill>
                            <a:srgbClr val="FF0000"/>
                          </a:solidFill>
                          <a:latin typeface="+mn-ea"/>
                        </a:rPr>
                        <a:t>300</a:t>
                      </a:r>
                      <a:r>
                        <a:rPr lang="ja-JP" altLang="en-US" sz="1200" i="1" dirty="0" smtClean="0">
                          <a:solidFill>
                            <a:srgbClr val="FF0000"/>
                          </a:solidFill>
                          <a:latin typeface="+mn-ea"/>
                        </a:rPr>
                        <a:t>字以内で</a:t>
                      </a:r>
                      <a:r>
                        <a:rPr lang="ja-JP" altLang="en-US" sz="1200" i="1" dirty="0" smtClean="0">
                          <a:solidFill>
                            <a:srgbClr val="FF0000"/>
                          </a:solidFill>
                          <a:latin typeface="+mn-ea"/>
                        </a:rPr>
                        <a:t>記載すること。</a:t>
                      </a:r>
                      <a:endParaRPr lang="en-US" altLang="ja-JP" sz="1200" i="1" dirty="0" smtClean="0">
                        <a:solidFill>
                          <a:srgbClr val="FF0000"/>
                        </a:solidFill>
                        <a:latin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88032">
                <a:tc>
                  <a:txBody>
                    <a:bodyPr/>
                    <a:lstStyle/>
                    <a:p>
                      <a:pPr marL="0" algn="dist" defTabSz="914400" rtl="0" eaLnBrk="1" latinLnBrk="0" hangingPunct="1"/>
                      <a:r>
                        <a:rPr kumimoji="1" lang="ja-JP" altLang="en-US" sz="1200" b="0" kern="1200" dirty="0" smtClean="0">
                          <a:solidFill>
                            <a:schemeClr val="bg1"/>
                          </a:solidFill>
                          <a:latin typeface="HGP創英角ｺﾞｼｯｸUB" panose="020B0900000000000000" pitchFamily="50" charset="-128"/>
                          <a:ea typeface="HGP創英角ｺﾞｼｯｸUB" panose="020B0900000000000000" pitchFamily="50" charset="-128"/>
                          <a:cs typeface="+mn-cs"/>
                        </a:rPr>
                        <a:t>事業費</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smtClean="0">
                          <a:solidFill>
                            <a:srgbClr val="FF0000"/>
                          </a:solidFill>
                        </a:rPr>
                        <a:t>○○，○○○千円　（千円未満切り捨てで記載）</a:t>
                      </a:r>
                      <a:endParaRPr kumimoji="1" lang="ja-JP" altLang="en-US" sz="1200" b="0" i="1" dirty="0" smtClean="0">
                        <a:solidFill>
                          <a:srgbClr val="FF0000"/>
                        </a:solidFill>
                        <a:latin typeface="ＭＳ ゴシック" pitchFamily="49" charset="-128"/>
                        <a:ea typeface="ＭＳ ゴシック" pitchFamily="49"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78" name="正方形/長方形 77"/>
          <p:cNvSpPr/>
          <p:nvPr/>
        </p:nvSpPr>
        <p:spPr>
          <a:xfrm>
            <a:off x="36125" y="11353"/>
            <a:ext cx="9869875" cy="711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97" tIns="47550" rIns="95097" bIns="47550">
            <a:spAutoFit/>
          </a:bodyPr>
          <a:lstStyle/>
          <a:p>
            <a:pPr marL="182563" indent="-182563" algn="ctr"/>
            <a:r>
              <a:rPr lang="ja-JP" altLang="en-US" sz="2000" dirty="0">
                <a:solidFill>
                  <a:prstClr val="black"/>
                </a:solidFill>
                <a:latin typeface="HGP創英角ｺﾞｼｯｸUB" pitchFamily="50" charset="-128"/>
                <a:ea typeface="HGP創英角ｺﾞｼｯｸUB" pitchFamily="50" charset="-128"/>
              </a:rPr>
              <a:t>代表提案者名</a:t>
            </a:r>
            <a:endParaRPr lang="en-US" altLang="ja-JP" sz="2000" dirty="0">
              <a:solidFill>
                <a:prstClr val="black"/>
              </a:solidFill>
              <a:latin typeface="HGP創英角ｺﾞｼｯｸUB" pitchFamily="50" charset="-128"/>
              <a:ea typeface="HGP創英角ｺﾞｼｯｸUB" pitchFamily="50" charset="-128"/>
            </a:endParaRPr>
          </a:p>
          <a:p>
            <a:pPr marL="182563" indent="-182563" algn="ctr"/>
            <a:r>
              <a:rPr lang="ja-JP" altLang="en-US" sz="2000" dirty="0">
                <a:solidFill>
                  <a:prstClr val="black"/>
                </a:solidFill>
                <a:latin typeface="HGP創英角ｺﾞｼｯｸUB" pitchFamily="50" charset="-128"/>
                <a:ea typeface="HGP創英角ｺﾞｼｯｸUB" pitchFamily="50" charset="-128"/>
              </a:rPr>
              <a:t>実施事業</a:t>
            </a:r>
            <a:r>
              <a:rPr lang="ja-JP" altLang="en-US" sz="2000" dirty="0" smtClean="0">
                <a:solidFill>
                  <a:prstClr val="black"/>
                </a:solidFill>
                <a:latin typeface="HGP創英角ｺﾞｼｯｸUB" pitchFamily="50" charset="-128"/>
                <a:ea typeface="HGP創英角ｺﾞｼｯｸUB" pitchFamily="50" charset="-128"/>
              </a:rPr>
              <a:t>タイトル</a:t>
            </a:r>
            <a:endParaRPr lang="en-US" altLang="ja-JP" sz="2000" dirty="0">
              <a:solidFill>
                <a:prstClr val="black"/>
              </a:solidFill>
              <a:latin typeface="HGP創英角ｺﾞｼｯｸUB" pitchFamily="50" charset="-128"/>
              <a:ea typeface="HGP創英角ｺﾞｼｯｸUB" pitchFamily="50" charset="-128"/>
            </a:endParaRPr>
          </a:p>
        </p:txBody>
      </p:sp>
      <p:sp>
        <p:nvSpPr>
          <p:cNvPr id="24" name="正方形/長方形 23"/>
          <p:cNvSpPr/>
          <p:nvPr/>
        </p:nvSpPr>
        <p:spPr>
          <a:xfrm>
            <a:off x="8735589" y="189090"/>
            <a:ext cx="1092480"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様式８</a:t>
            </a:r>
            <a:r>
              <a:rPr lang="ja-JP" altLang="en-US" sz="1200" dirty="0" smtClean="0">
                <a:solidFill>
                  <a:schemeClr val="tx1"/>
                </a:solidFill>
              </a:rPr>
              <a:t>－１</a:t>
            </a:r>
            <a:endParaRPr kumimoji="1" lang="ja-JP" altLang="en-US" sz="1200" dirty="0">
              <a:solidFill>
                <a:schemeClr val="tx1"/>
              </a:solidFill>
            </a:endParaRPr>
          </a:p>
        </p:txBody>
      </p:sp>
      <p:sp>
        <p:nvSpPr>
          <p:cNvPr id="28" name="テキスト ボックス 27"/>
          <p:cNvSpPr txBox="1"/>
          <p:nvPr/>
        </p:nvSpPr>
        <p:spPr>
          <a:xfrm>
            <a:off x="195877" y="5588"/>
            <a:ext cx="3329838" cy="276999"/>
          </a:xfrm>
          <a:prstGeom prst="rect">
            <a:avLst/>
          </a:prstGeom>
          <a:noFill/>
        </p:spPr>
        <p:txBody>
          <a:bodyPr wrap="square" rtlCol="0">
            <a:spAutoFit/>
          </a:bodyPr>
          <a:lstStyle/>
          <a:p>
            <a:r>
              <a:rPr lang="en-US" altLang="ja-JP" sz="1200" i="1" dirty="0" smtClean="0">
                <a:solidFill>
                  <a:srgbClr val="FF0000"/>
                </a:solidFill>
              </a:rPr>
              <a:t>※</a:t>
            </a:r>
            <a:r>
              <a:rPr lang="ja-JP" altLang="en-US" sz="1200" i="1" dirty="0" smtClean="0">
                <a:solidFill>
                  <a:srgbClr val="FF0000"/>
                </a:solidFill>
              </a:rPr>
              <a:t>斜体部分は赤字は削除し、一枚に収めること。</a:t>
            </a:r>
            <a:endParaRPr kumimoji="1" lang="ja-JP" altLang="en-US" sz="1200" i="1" dirty="0">
              <a:solidFill>
                <a:srgbClr val="FF0000"/>
              </a:solidFill>
            </a:endParaRPr>
          </a:p>
        </p:txBody>
      </p:sp>
      <p:sp>
        <p:nvSpPr>
          <p:cNvPr id="2" name="右矢印 1"/>
          <p:cNvSpPr/>
          <p:nvPr/>
        </p:nvSpPr>
        <p:spPr>
          <a:xfrm>
            <a:off x="4753154" y="4501621"/>
            <a:ext cx="439947" cy="1215342"/>
          </a:xfrm>
          <a:prstGeom prst="rightArrow">
            <a:avLst>
              <a:gd name="adj1" fmla="val 50000"/>
              <a:gd name="adj2" fmla="val 63976"/>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7" name="正方形/長方形 6"/>
          <p:cNvSpPr/>
          <p:nvPr/>
        </p:nvSpPr>
        <p:spPr>
          <a:xfrm>
            <a:off x="5270744" y="5177827"/>
            <a:ext cx="4442124" cy="1580526"/>
          </a:xfrm>
          <a:prstGeom prst="rect">
            <a:avLst/>
          </a:prstGeom>
          <a:ln w="19050">
            <a:solidFill>
              <a:srgbClr val="00B050"/>
            </a:solidFill>
          </a:ln>
        </p:spPr>
        <p:style>
          <a:lnRef idx="2">
            <a:schemeClr val="accent6"/>
          </a:lnRef>
          <a:fillRef idx="1">
            <a:schemeClr val="lt1"/>
          </a:fillRef>
          <a:effectRef idx="0">
            <a:schemeClr val="accent6"/>
          </a:effectRef>
          <a:fontRef idx="minor">
            <a:schemeClr val="dk1"/>
          </a:fontRef>
        </p:style>
        <p:txBody>
          <a:bodyPr rtlCol="0" anchor="t" anchorCtr="0"/>
          <a:lstStyle/>
          <a:p>
            <a:r>
              <a:rPr lang="en-US" altLang="ja-JP" sz="1200" u="sng" dirty="0" err="1" smtClean="0">
                <a:solidFill>
                  <a:schemeClr val="tx1"/>
                </a:solidFill>
                <a:latin typeface="HGP創英角ｺﾞｼｯｸUB" panose="020B0900000000000000" pitchFamily="50" charset="-128"/>
                <a:ea typeface="HGP創英角ｺﾞｼｯｸUB" panose="020B0900000000000000" pitchFamily="50" charset="-128"/>
              </a:rPr>
              <a:t>IoT</a:t>
            </a:r>
            <a:r>
              <a:rPr lang="ja-JP" altLang="en-US" sz="1200" u="sng" dirty="0" smtClean="0">
                <a:solidFill>
                  <a:schemeClr val="tx1"/>
                </a:solidFill>
                <a:latin typeface="HGP創英角ｺﾞｼｯｸUB" panose="020B0900000000000000" pitchFamily="50" charset="-128"/>
                <a:ea typeface="HGP創英角ｺﾞｼｯｸUB" panose="020B0900000000000000" pitchFamily="50" charset="-128"/>
              </a:rPr>
              <a:t>サービス</a:t>
            </a:r>
            <a:r>
              <a:rPr lang="ja-JP" altLang="en-US" sz="1200" u="sng" dirty="0">
                <a:solidFill>
                  <a:schemeClr val="tx1"/>
                </a:solidFill>
                <a:latin typeface="HGP創英角ｺﾞｼｯｸUB" panose="020B0900000000000000" pitchFamily="50" charset="-128"/>
                <a:ea typeface="HGP創英角ｺﾞｼｯｸUB" panose="020B0900000000000000" pitchFamily="50" charset="-128"/>
              </a:rPr>
              <a:t>の</a:t>
            </a:r>
            <a:r>
              <a:rPr lang="ja-JP" altLang="en-US" sz="1200" u="sng" dirty="0" smtClean="0">
                <a:solidFill>
                  <a:schemeClr val="tx1"/>
                </a:solidFill>
                <a:latin typeface="HGP創英角ｺﾞｼｯｸUB" panose="020B0900000000000000" pitchFamily="50" charset="-128"/>
                <a:ea typeface="HGP創英角ｺﾞｼｯｸUB" panose="020B0900000000000000" pitchFamily="50" charset="-128"/>
              </a:rPr>
              <a:t>効果</a:t>
            </a:r>
            <a:r>
              <a:rPr lang="ja-JP" altLang="en-US" sz="1200" u="sng" dirty="0" smtClean="0">
                <a:solidFill>
                  <a:schemeClr val="tx1"/>
                </a:solidFill>
                <a:latin typeface="HGP創英角ｺﾞｼｯｸUB" panose="020B0900000000000000" pitchFamily="50" charset="-128"/>
                <a:ea typeface="HGP創英角ｺﾞｼｯｸUB" panose="020B0900000000000000" pitchFamily="50" charset="-128"/>
              </a:rPr>
              <a:t>（</a:t>
            </a:r>
            <a:r>
              <a:rPr lang="en-US" altLang="ja-JP" sz="1200" u="sng" dirty="0" smtClean="0">
                <a:solidFill>
                  <a:schemeClr val="tx1"/>
                </a:solidFill>
                <a:latin typeface="HGP創英角ｺﾞｼｯｸUB" panose="020B0900000000000000" pitchFamily="50" charset="-128"/>
                <a:ea typeface="HGP創英角ｺﾞｼｯｸUB" panose="020B0900000000000000" pitchFamily="50" charset="-128"/>
              </a:rPr>
              <a:t>KPI</a:t>
            </a:r>
            <a:r>
              <a:rPr lang="ja-JP" altLang="en-US" sz="1200" u="sng" dirty="0" smtClean="0">
                <a:solidFill>
                  <a:schemeClr val="tx1"/>
                </a:solidFill>
                <a:latin typeface="HGP創英角ｺﾞｼｯｸUB" panose="020B0900000000000000" pitchFamily="50" charset="-128"/>
                <a:ea typeface="HGP創英角ｺﾞｼｯｸUB" panose="020B0900000000000000" pitchFamily="50" charset="-128"/>
              </a:rPr>
              <a:t>）</a:t>
            </a:r>
            <a:endParaRPr lang="en-US" altLang="ja-JP" sz="1200" u="sng"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200" dirty="0" smtClean="0">
              <a:solidFill>
                <a:srgbClr val="FF0000"/>
              </a:solidFill>
              <a:latin typeface="+mn-ea"/>
            </a:endParaRPr>
          </a:p>
          <a:p>
            <a:endParaRPr lang="en-US" altLang="ja-JP" sz="1200" i="1" dirty="0" smtClean="0">
              <a:solidFill>
                <a:srgbClr val="FF0000"/>
              </a:solidFill>
              <a:latin typeface="+mn-ea"/>
            </a:endParaRPr>
          </a:p>
          <a:p>
            <a:r>
              <a:rPr lang="ja-JP" altLang="en-US" sz="1200" i="1" dirty="0" smtClean="0">
                <a:solidFill>
                  <a:srgbClr val="FF0000"/>
                </a:solidFill>
                <a:latin typeface="+mn-ea"/>
              </a:rPr>
              <a:t>地域</a:t>
            </a:r>
            <a:r>
              <a:rPr lang="ja-JP" altLang="en-US" sz="1200" i="1" dirty="0">
                <a:solidFill>
                  <a:srgbClr val="FF0000"/>
                </a:solidFill>
                <a:latin typeface="+mn-ea"/>
              </a:rPr>
              <a:t>課題に関する現状とその解決による効果を、「</a:t>
            </a:r>
            <a:r>
              <a:rPr lang="en-US" altLang="ja-JP" sz="1200" i="1" dirty="0" err="1">
                <a:solidFill>
                  <a:srgbClr val="FF0000"/>
                </a:solidFill>
                <a:latin typeface="+mn-ea"/>
              </a:rPr>
              <a:t>Before⇒After</a:t>
            </a:r>
            <a:r>
              <a:rPr lang="ja-JP" altLang="en-US" sz="1200" i="1" dirty="0">
                <a:solidFill>
                  <a:srgbClr val="FF0000"/>
                </a:solidFill>
                <a:latin typeface="+mn-ea"/>
              </a:rPr>
              <a:t>」が明示されるよう定量的に記載すること。</a:t>
            </a:r>
            <a:endParaRPr lang="en-US" altLang="ja-JP" sz="1200" i="1" dirty="0">
              <a:solidFill>
                <a:srgbClr val="FF0000"/>
              </a:solidFill>
              <a:latin typeface="+mn-ea"/>
            </a:endParaRPr>
          </a:p>
        </p:txBody>
      </p:sp>
      <p:sp>
        <p:nvSpPr>
          <p:cNvPr id="37" name="正方形/長方形 36"/>
          <p:cNvSpPr/>
          <p:nvPr/>
        </p:nvSpPr>
        <p:spPr>
          <a:xfrm>
            <a:off x="5270744" y="3504787"/>
            <a:ext cx="4442124" cy="1580526"/>
          </a:xfrm>
          <a:prstGeom prst="rect">
            <a:avLst/>
          </a:prstGeom>
          <a:ln w="19050">
            <a:solidFill>
              <a:srgbClr val="00B050"/>
            </a:solidFill>
          </a:ln>
        </p:spPr>
        <p:style>
          <a:lnRef idx="2">
            <a:schemeClr val="accent5"/>
          </a:lnRef>
          <a:fillRef idx="1">
            <a:schemeClr val="lt1"/>
          </a:fillRef>
          <a:effectRef idx="0">
            <a:schemeClr val="accent5"/>
          </a:effectRef>
          <a:fontRef idx="minor">
            <a:schemeClr val="dk1"/>
          </a:fontRef>
        </p:style>
        <p:txBody>
          <a:bodyPr rtlCol="0" anchor="t" anchorCtr="0"/>
          <a:lstStyle/>
          <a:p>
            <a:r>
              <a:rPr lang="ja-JP" altLang="en-US" sz="1200" u="sng" dirty="0" smtClean="0">
                <a:solidFill>
                  <a:schemeClr val="tx1"/>
                </a:solidFill>
                <a:latin typeface="HGP創英角ｺﾞｼｯｸUB" panose="020B0900000000000000" pitchFamily="50" charset="-128"/>
                <a:ea typeface="HGP創英角ｺﾞｼｯｸUB" panose="020B0900000000000000" pitchFamily="50" charset="-128"/>
              </a:rPr>
              <a:t>電波伝搬に係る知見等</a:t>
            </a:r>
            <a:endParaRPr lang="en-US" altLang="ja-JP" sz="1200" u="sng"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200" dirty="0" smtClean="0">
              <a:solidFill>
                <a:srgbClr val="FF0000"/>
              </a:solidFill>
              <a:latin typeface="+mn-ea"/>
            </a:endParaRPr>
          </a:p>
          <a:p>
            <a:endParaRPr lang="en-US" altLang="ja-JP" sz="1200" dirty="0" smtClean="0">
              <a:solidFill>
                <a:srgbClr val="FF0000"/>
              </a:solidFill>
            </a:endParaRPr>
          </a:p>
          <a:p>
            <a:r>
              <a:rPr lang="en-US" altLang="ja-JP" sz="1200" i="1" dirty="0" err="1">
                <a:solidFill>
                  <a:srgbClr val="FF0000"/>
                </a:solidFill>
              </a:rPr>
              <a:t>IoT</a:t>
            </a:r>
            <a:r>
              <a:rPr lang="ja-JP" altLang="en-US" sz="1200" i="1" dirty="0">
                <a:solidFill>
                  <a:srgbClr val="FF0000"/>
                </a:solidFill>
              </a:rPr>
              <a:t>利用環境における電波伝搬状況等にかかる課題と</a:t>
            </a:r>
            <a:r>
              <a:rPr lang="ja-JP" altLang="en-US" sz="1200" i="1" dirty="0" smtClean="0">
                <a:solidFill>
                  <a:srgbClr val="FF0000"/>
                </a:solidFill>
              </a:rPr>
              <a:t>、検証</a:t>
            </a:r>
            <a:r>
              <a:rPr lang="ja-JP" altLang="en-US" sz="1200" i="1" dirty="0">
                <a:solidFill>
                  <a:srgbClr val="FF0000"/>
                </a:solidFill>
              </a:rPr>
              <a:t>で得られる電波の効果的な使用方法等の</a:t>
            </a:r>
            <a:r>
              <a:rPr lang="ja-JP" altLang="en-US" sz="1200" i="1" dirty="0" smtClean="0">
                <a:solidFill>
                  <a:srgbClr val="FF0000"/>
                </a:solidFill>
              </a:rPr>
              <a:t>知見</a:t>
            </a:r>
            <a:r>
              <a:rPr lang="ja-JP" altLang="ja-JP" sz="1200" i="1" dirty="0" smtClean="0">
                <a:solidFill>
                  <a:srgbClr val="FF0000"/>
                </a:solidFill>
              </a:rPr>
              <a:t>について</a:t>
            </a:r>
            <a:r>
              <a:rPr lang="ja-JP" altLang="ja-JP" sz="1200" i="1" dirty="0">
                <a:solidFill>
                  <a:srgbClr val="FF0000"/>
                </a:solidFill>
              </a:rPr>
              <a:t>具体的に記載すること。</a:t>
            </a:r>
            <a:endParaRPr lang="en-US" altLang="ja-JP" sz="1200" i="1" dirty="0">
              <a:solidFill>
                <a:srgbClr val="FF0000"/>
              </a:solidFill>
              <a:latin typeface="+mn-ea"/>
            </a:endParaRPr>
          </a:p>
        </p:txBody>
      </p:sp>
      <p:sp>
        <p:nvSpPr>
          <p:cNvPr id="41" name="テキスト ボックス 40"/>
          <p:cNvSpPr txBox="1"/>
          <p:nvPr/>
        </p:nvSpPr>
        <p:spPr>
          <a:xfrm>
            <a:off x="310553" y="4794180"/>
            <a:ext cx="4140678" cy="830997"/>
          </a:xfrm>
          <a:prstGeom prst="rect">
            <a:avLst/>
          </a:prstGeom>
          <a:noFill/>
        </p:spPr>
        <p:txBody>
          <a:bodyPr wrap="square" rtlCol="0">
            <a:spAutoFit/>
          </a:bodyPr>
          <a:lstStyle/>
          <a:p>
            <a:r>
              <a:rPr lang="ja-JP" altLang="en-US" sz="1200" i="1" dirty="0">
                <a:solidFill>
                  <a:srgbClr val="FF0000"/>
                </a:solidFill>
                <a:latin typeface="+mn-ea"/>
              </a:rPr>
              <a:t>様式１</a:t>
            </a:r>
            <a:r>
              <a:rPr lang="ja-JP" altLang="ja-JP" sz="1200" i="1" dirty="0">
                <a:solidFill>
                  <a:srgbClr val="FF0000"/>
                </a:solidFill>
                <a:latin typeface="+mn-ea"/>
              </a:rPr>
              <a:t>企画提案書（全体概要</a:t>
            </a:r>
            <a:r>
              <a:rPr lang="ja-JP" altLang="ja-JP" sz="1200" i="1" dirty="0" smtClean="0">
                <a:solidFill>
                  <a:srgbClr val="FF0000"/>
                </a:solidFill>
                <a:latin typeface="+mn-ea"/>
              </a:rPr>
              <a:t>）</a:t>
            </a:r>
            <a:r>
              <a:rPr lang="ja-JP" altLang="en-US" sz="1200" i="1" dirty="0">
                <a:solidFill>
                  <a:srgbClr val="FF0000"/>
                </a:solidFill>
                <a:latin typeface="+mn-ea"/>
              </a:rPr>
              <a:t>の内容を踏まえ</a:t>
            </a:r>
            <a:r>
              <a:rPr lang="ja-JP" altLang="en-US" sz="1200" i="1" dirty="0" smtClean="0">
                <a:solidFill>
                  <a:srgbClr val="FF0000"/>
                </a:solidFill>
                <a:latin typeface="+mn-ea"/>
              </a:rPr>
              <a:t>、検証する</a:t>
            </a:r>
            <a:r>
              <a:rPr lang="en-US" altLang="ja-JP" sz="1200" i="1" dirty="0" err="1" smtClean="0">
                <a:solidFill>
                  <a:srgbClr val="FF0000"/>
                </a:solidFill>
                <a:latin typeface="+mn-ea"/>
              </a:rPr>
              <a:t>IoT</a:t>
            </a:r>
            <a:r>
              <a:rPr lang="ja-JP" altLang="en-US" sz="1200" i="1" dirty="0" smtClean="0">
                <a:solidFill>
                  <a:srgbClr val="FF0000"/>
                </a:solidFill>
                <a:latin typeface="+mn-ea"/>
              </a:rPr>
              <a:t>システムのイメージ</a:t>
            </a:r>
            <a:r>
              <a:rPr lang="ja-JP" altLang="en-US" sz="1200" i="1" dirty="0">
                <a:solidFill>
                  <a:srgbClr val="FF0000"/>
                </a:solidFill>
                <a:latin typeface="+mn-ea"/>
              </a:rPr>
              <a:t>を示すポンチ絵を</a:t>
            </a:r>
            <a:r>
              <a:rPr lang="ja-JP" altLang="en-US" sz="1200" i="1" dirty="0" smtClean="0">
                <a:solidFill>
                  <a:srgbClr val="FF0000"/>
                </a:solidFill>
                <a:latin typeface="+mn-ea"/>
              </a:rPr>
              <a:t>記載</a:t>
            </a:r>
            <a:r>
              <a:rPr lang="ja-JP" altLang="en-US" sz="1200" i="1" dirty="0">
                <a:solidFill>
                  <a:srgbClr val="FF0000"/>
                </a:solidFill>
                <a:latin typeface="+mn-ea"/>
              </a:rPr>
              <a:t>すること。</a:t>
            </a:r>
            <a:endParaRPr lang="en-US" altLang="ja-JP" sz="1200" i="1" dirty="0" smtClean="0">
              <a:solidFill>
                <a:srgbClr val="FF0000"/>
              </a:solidFill>
              <a:latin typeface="+mn-ea"/>
            </a:endParaRPr>
          </a:p>
          <a:p>
            <a:r>
              <a:rPr lang="ja-JP" altLang="en-US" sz="1200" i="1" dirty="0" smtClean="0">
                <a:solidFill>
                  <a:srgbClr val="FF0000"/>
                </a:solidFill>
              </a:rPr>
              <a:t>使用</a:t>
            </a:r>
            <a:r>
              <a:rPr lang="ja-JP" altLang="en-US" sz="1200" i="1" dirty="0" smtClean="0">
                <a:solidFill>
                  <a:srgbClr val="FF0000"/>
                </a:solidFill>
              </a:rPr>
              <a:t>する</a:t>
            </a:r>
            <a:r>
              <a:rPr lang="en-US" altLang="ja-JP" sz="1200" i="1" dirty="0" err="1" smtClean="0">
                <a:solidFill>
                  <a:srgbClr val="FF0000"/>
                </a:solidFill>
              </a:rPr>
              <a:t>IoT</a:t>
            </a:r>
            <a:r>
              <a:rPr lang="ja-JP" altLang="en-US" sz="1200" i="1" dirty="0">
                <a:solidFill>
                  <a:srgbClr val="FF0000"/>
                </a:solidFill>
              </a:rPr>
              <a:t>システム</a:t>
            </a:r>
            <a:r>
              <a:rPr lang="ja-JP" altLang="en-US" sz="1200" i="1" dirty="0" smtClean="0">
                <a:solidFill>
                  <a:srgbClr val="FF0000"/>
                </a:solidFill>
              </a:rPr>
              <a:t>、電波</a:t>
            </a:r>
            <a:r>
              <a:rPr lang="ja-JP" altLang="en-US" sz="1200" i="1" dirty="0" smtClean="0">
                <a:solidFill>
                  <a:srgbClr val="FF0000"/>
                </a:solidFill>
              </a:rPr>
              <a:t>の種類、</a:t>
            </a:r>
            <a:r>
              <a:rPr lang="ja-JP" altLang="en-US" sz="1200" i="1" dirty="0">
                <a:solidFill>
                  <a:srgbClr val="FF0000"/>
                </a:solidFill>
              </a:rPr>
              <a:t>収集する</a:t>
            </a:r>
            <a:r>
              <a:rPr lang="ja-JP" altLang="en-US" sz="1200" i="1" dirty="0" smtClean="0">
                <a:solidFill>
                  <a:srgbClr val="FF0000"/>
                </a:solidFill>
              </a:rPr>
              <a:t>データ種類、データの分析</a:t>
            </a:r>
            <a:r>
              <a:rPr lang="ja-JP" altLang="en-US" sz="1200" i="1" dirty="0">
                <a:solidFill>
                  <a:srgbClr val="FF0000"/>
                </a:solidFill>
              </a:rPr>
              <a:t>・活用の手法を具体的に記載すること。</a:t>
            </a:r>
            <a:endParaRPr kumimoji="1" lang="ja-JP" altLang="en-US" sz="1200" i="1" dirty="0">
              <a:solidFill>
                <a:srgbClr val="FF0000"/>
              </a:solidFill>
            </a:endParaRPr>
          </a:p>
        </p:txBody>
      </p:sp>
      <p:sp>
        <p:nvSpPr>
          <p:cNvPr id="43" name="正方形/長方形 42"/>
          <p:cNvSpPr/>
          <p:nvPr/>
        </p:nvSpPr>
        <p:spPr>
          <a:xfrm>
            <a:off x="211828" y="3094894"/>
            <a:ext cx="4455065" cy="326580"/>
          </a:xfrm>
          <a:prstGeom prst="rect">
            <a:avLst/>
          </a:prstGeom>
          <a:solidFill>
            <a:schemeClr val="tx2">
              <a:lumMod val="20000"/>
              <a:lumOff val="80000"/>
            </a:schemeClr>
          </a:solidFill>
          <a:ln>
            <a:solidFill>
              <a:srgbClr val="0070C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実証内容</a:t>
            </a:r>
          </a:p>
        </p:txBody>
      </p:sp>
      <p:sp>
        <p:nvSpPr>
          <p:cNvPr id="44" name="正方形/長方形 43"/>
          <p:cNvSpPr/>
          <p:nvPr/>
        </p:nvSpPr>
        <p:spPr>
          <a:xfrm>
            <a:off x="5264273" y="3094894"/>
            <a:ext cx="4455065" cy="326580"/>
          </a:xfrm>
          <a:prstGeom prst="rect">
            <a:avLst/>
          </a:prstGeom>
          <a:solidFill>
            <a:srgbClr val="CCFFCC"/>
          </a:solidFill>
          <a:ln>
            <a:solidFill>
              <a:srgbClr val="00B05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実証成果</a:t>
            </a:r>
            <a:endParaRPr lang="ja-JP" altLang="en-US" sz="1600"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2944799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48127" y="5266594"/>
            <a:ext cx="9484958" cy="1454260"/>
          </a:xfrm>
          <a:prstGeom prst="rect">
            <a:avLst/>
          </a:prstGeom>
          <a:noFill/>
          <a:ln w="9525">
            <a:solidFill>
              <a:schemeClr val="tx1"/>
            </a:solidFill>
          </a:ln>
        </p:spPr>
        <p:txBody>
          <a:bodyPr wrap="square" rtlCol="0">
            <a:noAutofit/>
          </a:bodyPr>
          <a:lstStyle/>
          <a:p>
            <a:endParaRPr kumimoji="1" lang="ja-JP" altLang="en-US" sz="1200" dirty="0"/>
          </a:p>
        </p:txBody>
      </p:sp>
      <p:sp>
        <p:nvSpPr>
          <p:cNvPr id="2" name="正方形/長方形 1"/>
          <p:cNvSpPr/>
          <p:nvPr/>
        </p:nvSpPr>
        <p:spPr>
          <a:xfrm>
            <a:off x="36125" y="11353"/>
            <a:ext cx="9869875" cy="711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97" tIns="47550" rIns="95097" bIns="47550">
            <a:spAutoFit/>
          </a:bodyPr>
          <a:lstStyle/>
          <a:p>
            <a:pPr marL="182563" indent="-182563" algn="ctr"/>
            <a:r>
              <a:rPr lang="ja-JP" altLang="en-US" sz="2000" dirty="0">
                <a:solidFill>
                  <a:prstClr val="black"/>
                </a:solidFill>
                <a:latin typeface="HGP創英角ｺﾞｼｯｸUB" pitchFamily="50" charset="-128"/>
                <a:ea typeface="HGP創英角ｺﾞｼｯｸUB" pitchFamily="50" charset="-128"/>
              </a:rPr>
              <a:t>代表提案者名</a:t>
            </a:r>
            <a:endParaRPr lang="en-US" altLang="ja-JP" sz="2000" dirty="0">
              <a:solidFill>
                <a:prstClr val="black"/>
              </a:solidFill>
              <a:latin typeface="HGP創英角ｺﾞｼｯｸUB" pitchFamily="50" charset="-128"/>
              <a:ea typeface="HGP創英角ｺﾞｼｯｸUB" pitchFamily="50" charset="-128"/>
            </a:endParaRPr>
          </a:p>
          <a:p>
            <a:pPr marL="182563" indent="-182563" algn="ctr"/>
            <a:r>
              <a:rPr lang="ja-JP" altLang="en-US" sz="2000" dirty="0">
                <a:solidFill>
                  <a:prstClr val="black"/>
                </a:solidFill>
                <a:latin typeface="HGP創英角ｺﾞｼｯｸUB" pitchFamily="50" charset="-128"/>
                <a:ea typeface="HGP創英角ｺﾞｼｯｸUB" pitchFamily="50" charset="-128"/>
              </a:rPr>
              <a:t>実施事業</a:t>
            </a:r>
            <a:r>
              <a:rPr lang="ja-JP" altLang="en-US" sz="2000" dirty="0" smtClean="0">
                <a:solidFill>
                  <a:prstClr val="black"/>
                </a:solidFill>
                <a:latin typeface="HGP創英角ｺﾞｼｯｸUB" pitchFamily="50" charset="-128"/>
                <a:ea typeface="HGP創英角ｺﾞｼｯｸUB" pitchFamily="50" charset="-128"/>
              </a:rPr>
              <a:t>タイトル</a:t>
            </a:r>
            <a:endParaRPr lang="en-US" altLang="ja-JP" sz="2000" dirty="0">
              <a:solidFill>
                <a:prstClr val="black"/>
              </a:solidFill>
              <a:latin typeface="HGP創英角ｺﾞｼｯｸUB" pitchFamily="50" charset="-128"/>
              <a:ea typeface="HGP創英角ｺﾞｼｯｸUB" pitchFamily="50" charset="-128"/>
            </a:endParaRPr>
          </a:p>
        </p:txBody>
      </p:sp>
      <p:sp>
        <p:nvSpPr>
          <p:cNvPr id="3" name="正方形/長方形 2"/>
          <p:cNvSpPr/>
          <p:nvPr/>
        </p:nvSpPr>
        <p:spPr>
          <a:xfrm>
            <a:off x="-23724" y="728700"/>
            <a:ext cx="9926191" cy="72008"/>
          </a:xfrm>
          <a:prstGeom prst="rect">
            <a:avLst/>
          </a:prstGeom>
        </p:spPr>
        <p:style>
          <a:lnRef idx="0">
            <a:schemeClr val="accent6"/>
          </a:lnRef>
          <a:fillRef idx="3">
            <a:schemeClr val="accent6"/>
          </a:fillRef>
          <a:effectRef idx="3">
            <a:schemeClr val="accent6"/>
          </a:effectRef>
          <a:fontRef idx="minor">
            <a:schemeClr val="lt1"/>
          </a:fontRef>
        </p:style>
        <p:txBody>
          <a:bodyPr lIns="91025" tIns="45512" rIns="91025" bIns="45512" anchor="ctr"/>
          <a:lstStyle/>
          <a:p>
            <a:pPr defTabSz="910287" fontAlgn="auto">
              <a:spcBef>
                <a:spcPts val="0"/>
              </a:spcBef>
              <a:spcAft>
                <a:spcPts val="0"/>
              </a:spcAft>
              <a:defRPr/>
            </a:pPr>
            <a:endParaRPr sz="1800" dirty="0">
              <a:solidFill>
                <a:prstClr val="white"/>
              </a:solidFill>
            </a:endParaRPr>
          </a:p>
        </p:txBody>
      </p:sp>
      <p:sp>
        <p:nvSpPr>
          <p:cNvPr id="49" name="Rectangle 2"/>
          <p:cNvSpPr txBox="1">
            <a:spLocks noChangeArrowheads="1"/>
          </p:cNvSpPr>
          <p:nvPr/>
        </p:nvSpPr>
        <p:spPr bwMode="auto">
          <a:xfrm>
            <a:off x="248127" y="858445"/>
            <a:ext cx="3488604" cy="374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43196" numCol="1" anchor="b" anchorCtr="0" compatLnSpc="1">
            <a:prstTxWarp prst="textNoShape">
              <a:avLst/>
            </a:prstTxWarp>
          </a:bodyPr>
          <a:lstStyle>
            <a:lvl1pPr algn="l" defTabSz="863600" rtl="0" eaLnBrk="0" fontAlgn="base" hangingPunct="0">
              <a:spcBef>
                <a:spcPct val="0"/>
              </a:spcBef>
              <a:spcAft>
                <a:spcPct val="0"/>
              </a:spcAft>
              <a:defRPr sz="2000">
                <a:solidFill>
                  <a:schemeClr val="tx1"/>
                </a:solidFill>
                <a:latin typeface="+mj-lt"/>
                <a:ea typeface="+mj-ea"/>
                <a:cs typeface="+mj-cs"/>
              </a:defRPr>
            </a:lvl1pPr>
            <a:lvl2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2pPr>
            <a:lvl3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3pPr>
            <a:lvl4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4pPr>
            <a:lvl5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5pPr>
            <a:lvl6pPr marL="4572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6pPr>
            <a:lvl7pPr marL="9144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7pPr>
            <a:lvl8pPr marL="13716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8pPr>
            <a:lvl9pPr marL="18288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9pPr>
          </a:lstStyle>
          <a:p>
            <a:pPr eaLnBrk="1" hangingPunct="1">
              <a:defRPr/>
            </a:pPr>
            <a:r>
              <a:rPr kumimoji="0" lang="ja-JP" altLang="en-US" sz="1800" kern="0" dirty="0">
                <a:solidFill>
                  <a:srgbClr val="000000"/>
                </a:solidFill>
                <a:latin typeface="HGP創英角ｺﾞｼｯｸUB"/>
                <a:ea typeface="HGP創英角ｺﾞｼｯｸUB"/>
              </a:rPr>
              <a:t>実証終了後</a:t>
            </a:r>
            <a:r>
              <a:rPr kumimoji="0" lang="ja-JP" altLang="en-US" sz="1800" kern="0" dirty="0" smtClean="0">
                <a:solidFill>
                  <a:srgbClr val="000000"/>
                </a:solidFill>
                <a:latin typeface="HGP創英角ｺﾞｼｯｸUB"/>
                <a:ea typeface="HGP創英角ｺﾞｼｯｸUB"/>
              </a:rPr>
              <a:t>の</a:t>
            </a:r>
            <a:r>
              <a:rPr kumimoji="0" lang="ja-JP" altLang="en-US" sz="1800" kern="0" noProof="0" dirty="0" smtClean="0">
                <a:solidFill>
                  <a:srgbClr val="000000"/>
                </a:solidFill>
                <a:latin typeface="HGP創英角ｺﾞｼｯｸUB"/>
                <a:ea typeface="HGP創英角ｺﾞｼｯｸUB"/>
              </a:rPr>
              <a:t>スキーム</a:t>
            </a:r>
            <a:endParaRPr kumimoji="0" lang="ja-JP" altLang="en-US" sz="1800" b="0" i="0" u="none" strike="noStrike" kern="0" cap="none" spc="0" normalizeH="0" baseline="0" noProof="0" dirty="0">
              <a:ln>
                <a:noFill/>
              </a:ln>
              <a:solidFill>
                <a:srgbClr val="000000"/>
              </a:solidFill>
              <a:effectLst/>
              <a:uLnTx/>
              <a:uFillTx/>
              <a:latin typeface="HGP創英角ｺﾞｼｯｸUB"/>
              <a:ea typeface="HGP創英角ｺﾞｼｯｸUB"/>
              <a:cs typeface="+mj-cs"/>
            </a:endParaRPr>
          </a:p>
        </p:txBody>
      </p:sp>
      <p:sp>
        <p:nvSpPr>
          <p:cNvPr id="23" name="正方形/長方形 22"/>
          <p:cNvSpPr/>
          <p:nvPr/>
        </p:nvSpPr>
        <p:spPr>
          <a:xfrm>
            <a:off x="8735589" y="189090"/>
            <a:ext cx="1092480"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様式８－２</a:t>
            </a:r>
            <a:endParaRPr kumimoji="1" lang="ja-JP" altLang="en-US" sz="1200" dirty="0">
              <a:solidFill>
                <a:schemeClr val="tx1"/>
              </a:solidFill>
            </a:endParaRPr>
          </a:p>
        </p:txBody>
      </p:sp>
      <p:sp>
        <p:nvSpPr>
          <p:cNvPr id="33" name="テキスト ボックス 32"/>
          <p:cNvSpPr txBox="1"/>
          <p:nvPr/>
        </p:nvSpPr>
        <p:spPr>
          <a:xfrm>
            <a:off x="5650082" y="2498591"/>
            <a:ext cx="4177987" cy="2354491"/>
          </a:xfrm>
          <a:prstGeom prst="rect">
            <a:avLst/>
          </a:prstGeom>
          <a:noFill/>
        </p:spPr>
        <p:txBody>
          <a:bodyPr wrap="square" rtlCol="0">
            <a:spAutoFit/>
          </a:bodyPr>
          <a:lstStyle/>
          <a:p>
            <a:pPr marL="171450" indent="-171450">
              <a:buFont typeface="Arial" panose="020B0604020202020204" pitchFamily="34" charset="0"/>
              <a:buChar char="•"/>
            </a:pPr>
            <a:r>
              <a:rPr lang="ja-JP" altLang="en-US" sz="1050" i="1" dirty="0">
                <a:solidFill>
                  <a:srgbClr val="FF0000"/>
                </a:solidFill>
                <a:latin typeface="+mn-ea"/>
              </a:rPr>
              <a:t>コンソーシアム各社の役割や、</a:t>
            </a:r>
            <a:r>
              <a:rPr lang="en-US" altLang="ja-JP" sz="1050" i="1" dirty="0" err="1">
                <a:solidFill>
                  <a:srgbClr val="FF0000"/>
                </a:solidFill>
                <a:latin typeface="+mn-ea"/>
              </a:rPr>
              <a:t>IoT</a:t>
            </a:r>
            <a:r>
              <a:rPr lang="ja-JP" altLang="en-US" sz="1050" i="1" dirty="0">
                <a:solidFill>
                  <a:srgbClr val="FF0000"/>
                </a:solidFill>
                <a:latin typeface="+mn-ea"/>
              </a:rPr>
              <a:t>サービス利用者の関係が分かるように記載してください</a:t>
            </a:r>
            <a:r>
              <a:rPr lang="ja-JP" altLang="en-US" sz="1050" i="1" dirty="0" smtClean="0">
                <a:solidFill>
                  <a:srgbClr val="FF0000"/>
                </a:solidFill>
                <a:latin typeface="+mn-ea"/>
              </a:rPr>
              <a:t>。</a:t>
            </a:r>
            <a:endParaRPr lang="ja-JP" altLang="en-US" sz="1050" i="1" dirty="0">
              <a:solidFill>
                <a:srgbClr val="FF0000"/>
              </a:solidFill>
              <a:latin typeface="+mn-ea"/>
            </a:endParaRPr>
          </a:p>
          <a:p>
            <a:pPr marL="171450" indent="-171450">
              <a:buFont typeface="Arial" panose="020B0604020202020204" pitchFamily="34" charset="0"/>
              <a:buChar char="•"/>
            </a:pPr>
            <a:r>
              <a:rPr lang="ja-JP" altLang="en-US" sz="1050" i="1" dirty="0">
                <a:solidFill>
                  <a:srgbClr val="FF0000"/>
                </a:solidFill>
                <a:latin typeface="+mn-ea"/>
              </a:rPr>
              <a:t>ステークホルダーの名称は、「民間事業者・行政機関・サービス利用者等」を記載してください。</a:t>
            </a:r>
          </a:p>
          <a:p>
            <a:pPr marL="171450" indent="-171450">
              <a:buFont typeface="Arial" panose="020B0604020202020204" pitchFamily="34" charset="0"/>
              <a:buChar char="•"/>
            </a:pPr>
            <a:r>
              <a:rPr lang="ja-JP" altLang="en-US" sz="1050" i="1" dirty="0">
                <a:solidFill>
                  <a:srgbClr val="FF0000"/>
                </a:solidFill>
                <a:latin typeface="+mn-ea"/>
              </a:rPr>
              <a:t>それぞれのボックスに本事業に参加する具体的な事業者名とその役割を記載してください。</a:t>
            </a:r>
          </a:p>
          <a:p>
            <a:pPr marL="171450" indent="-171450">
              <a:buFont typeface="Arial" panose="020B0604020202020204" pitchFamily="34" charset="0"/>
              <a:buChar char="•"/>
            </a:pPr>
            <a:r>
              <a:rPr lang="ja-JP" altLang="en-US" sz="1050" i="1" dirty="0">
                <a:solidFill>
                  <a:srgbClr val="FF0000"/>
                </a:solidFill>
                <a:latin typeface="+mn-ea"/>
              </a:rPr>
              <a:t>データ</a:t>
            </a:r>
            <a:r>
              <a:rPr lang="ja-JP" altLang="en-US" sz="1050" i="1" dirty="0" smtClean="0">
                <a:solidFill>
                  <a:srgbClr val="FF0000"/>
                </a:solidFill>
                <a:latin typeface="+mn-ea"/>
              </a:rPr>
              <a:t>収集、サービス提供、サービス料の流れが分かるよう、ボックス</a:t>
            </a:r>
            <a:r>
              <a:rPr lang="ja-JP" altLang="en-US" sz="1050" i="1" dirty="0">
                <a:solidFill>
                  <a:srgbClr val="FF0000"/>
                </a:solidFill>
                <a:latin typeface="+mn-ea"/>
              </a:rPr>
              <a:t>の間</a:t>
            </a:r>
            <a:r>
              <a:rPr lang="ja-JP" altLang="en-US" sz="1050" i="1" dirty="0" smtClean="0">
                <a:solidFill>
                  <a:srgbClr val="FF0000"/>
                </a:solidFill>
                <a:latin typeface="+mn-ea"/>
              </a:rPr>
              <a:t>を</a:t>
            </a:r>
            <a:r>
              <a:rPr lang="ja-JP" altLang="en-US" sz="1050" i="1" dirty="0">
                <a:solidFill>
                  <a:srgbClr val="FF0000"/>
                </a:solidFill>
                <a:latin typeface="+mn-ea"/>
              </a:rPr>
              <a:t>各</a:t>
            </a:r>
            <a:r>
              <a:rPr lang="ja-JP" altLang="en-US" sz="1050" i="1" dirty="0" smtClean="0">
                <a:solidFill>
                  <a:srgbClr val="FF0000"/>
                </a:solidFill>
                <a:latin typeface="+mn-ea"/>
              </a:rPr>
              <a:t>矢印</a:t>
            </a:r>
            <a:r>
              <a:rPr lang="ja-JP" altLang="en-US" sz="1050" i="1" dirty="0">
                <a:solidFill>
                  <a:srgbClr val="FF0000"/>
                </a:solidFill>
                <a:latin typeface="+mn-ea"/>
              </a:rPr>
              <a:t>で繋いでください。</a:t>
            </a:r>
          </a:p>
          <a:p>
            <a:pPr marL="171450" indent="-171450">
              <a:buFont typeface="Arial" panose="020B0604020202020204" pitchFamily="34" charset="0"/>
              <a:buChar char="•"/>
            </a:pPr>
            <a:r>
              <a:rPr lang="ja-JP" altLang="en-US" sz="1050" i="1" dirty="0">
                <a:solidFill>
                  <a:srgbClr val="FF0000"/>
                </a:solidFill>
                <a:latin typeface="+mn-ea"/>
              </a:rPr>
              <a:t>事業主体は</a:t>
            </a:r>
            <a:r>
              <a:rPr lang="ja-JP" altLang="en-US" sz="1050" i="1" dirty="0" smtClean="0">
                <a:solidFill>
                  <a:srgbClr val="FF0000"/>
                </a:solidFill>
                <a:latin typeface="+mn-ea"/>
              </a:rPr>
              <a:t>最上段に</a:t>
            </a:r>
            <a:r>
              <a:rPr lang="ja-JP" altLang="en-US" sz="1050" i="1" dirty="0">
                <a:solidFill>
                  <a:srgbClr val="FF0000"/>
                </a:solidFill>
                <a:latin typeface="+mn-ea"/>
              </a:rPr>
              <a:t>記載した上で、「事業主体」の凡例ボックスを左肩に置いてください</a:t>
            </a:r>
            <a:r>
              <a:rPr lang="ja-JP" altLang="en-US" sz="1050" i="1" dirty="0" smtClean="0">
                <a:solidFill>
                  <a:srgbClr val="FF0000"/>
                </a:solidFill>
                <a:latin typeface="+mn-ea"/>
              </a:rPr>
              <a:t>。</a:t>
            </a:r>
            <a:endParaRPr lang="en-US" altLang="ja-JP" sz="1050" i="1" dirty="0" smtClean="0">
              <a:solidFill>
                <a:srgbClr val="FF0000"/>
              </a:solidFill>
              <a:latin typeface="+mn-ea"/>
            </a:endParaRPr>
          </a:p>
          <a:p>
            <a:pPr marL="171450" indent="-171450">
              <a:buFont typeface="Arial" panose="020B0604020202020204" pitchFamily="34" charset="0"/>
              <a:buChar char="•"/>
            </a:pPr>
            <a:r>
              <a:rPr lang="ja-JP" altLang="en-US" sz="1050" i="1" dirty="0" smtClean="0">
                <a:solidFill>
                  <a:srgbClr val="FF0000"/>
                </a:solidFill>
                <a:latin typeface="+mn-ea"/>
              </a:rPr>
              <a:t>この</a:t>
            </a:r>
            <a:r>
              <a:rPr lang="ja-JP" altLang="en-US" sz="1050" i="1" dirty="0">
                <a:solidFill>
                  <a:srgbClr val="FF0000"/>
                </a:solidFill>
                <a:latin typeface="+mn-ea"/>
              </a:rPr>
              <a:t>構造では、上段・下段の２段構成で記載していますが、３段以上の構成になってもかまいません。</a:t>
            </a:r>
          </a:p>
          <a:p>
            <a:pPr marL="171450" indent="-171450">
              <a:buFont typeface="Arial" panose="020B0604020202020204" pitchFamily="34" charset="0"/>
              <a:buChar char="•"/>
            </a:pPr>
            <a:r>
              <a:rPr lang="ja-JP" altLang="en-US" sz="1050" i="1" dirty="0">
                <a:solidFill>
                  <a:srgbClr val="FF0000"/>
                </a:solidFill>
                <a:latin typeface="+mn-ea"/>
              </a:rPr>
              <a:t>ボックスのサイズ・矢印の長さ、フォントのサイズは記載しやすいように作成時に調整してください。</a:t>
            </a:r>
          </a:p>
        </p:txBody>
      </p:sp>
      <p:sp>
        <p:nvSpPr>
          <p:cNvPr id="34" name="テキスト ボックス 33"/>
          <p:cNvSpPr txBox="1"/>
          <p:nvPr/>
        </p:nvSpPr>
        <p:spPr>
          <a:xfrm>
            <a:off x="248127" y="2770026"/>
            <a:ext cx="1226424" cy="577081"/>
          </a:xfrm>
          <a:prstGeom prst="rect">
            <a:avLst/>
          </a:prstGeom>
          <a:noFill/>
        </p:spPr>
        <p:txBody>
          <a:bodyPr wrap="square">
            <a:spAutoFit/>
          </a:bodyPr>
          <a:lstStyle/>
          <a:p>
            <a:pPr algn="ctr" fontAlgn="base">
              <a:spcAft>
                <a:spcPct val="0"/>
              </a:spcAft>
              <a:buClr>
                <a:srgbClr val="000000"/>
              </a:buClr>
              <a:buFont typeface="Wingdings" pitchFamily="2" charset="2"/>
              <a:buNone/>
              <a:defRPr/>
            </a:pPr>
            <a:r>
              <a:rPr lang="ja-JP" altLang="en-US" sz="1050" dirty="0" smtClean="0">
                <a:solidFill>
                  <a:schemeClr val="accent1"/>
                </a:solidFill>
                <a:latin typeface="HGP創英角ｺﾞｼｯｸUB" panose="020B0900000000000000" pitchFamily="50" charset="-128"/>
                <a:ea typeface="HGP創英角ｺﾞｼｯｸUB" panose="020B0900000000000000" pitchFamily="50" charset="-128"/>
              </a:rPr>
              <a:t>●●●●</a:t>
            </a:r>
            <a:endParaRPr lang="en-US" altLang="ja-JP" sz="1050" dirty="0" smtClean="0">
              <a:solidFill>
                <a:schemeClr val="accent1"/>
              </a:solidFill>
              <a:latin typeface="HGP創英角ｺﾞｼｯｸUB" panose="020B0900000000000000" pitchFamily="50" charset="-128"/>
              <a:ea typeface="HGP創英角ｺﾞｼｯｸUB" panose="020B0900000000000000" pitchFamily="50" charset="-128"/>
            </a:endParaRPr>
          </a:p>
          <a:p>
            <a:pPr algn="ctr" fontAlgn="base">
              <a:spcAft>
                <a:spcPct val="0"/>
              </a:spcAft>
              <a:buClr>
                <a:srgbClr val="000000"/>
              </a:buClr>
              <a:buFont typeface="Wingdings" pitchFamily="2" charset="2"/>
              <a:buNone/>
              <a:defRPr/>
            </a:pPr>
            <a:r>
              <a:rPr lang="en-US" altLang="ja-JP" sz="1050" dirty="0" smtClean="0">
                <a:solidFill>
                  <a:schemeClr val="accent1"/>
                </a:solidFill>
                <a:latin typeface="HGP創英角ｺﾞｼｯｸUB" panose="020B0900000000000000" pitchFamily="50" charset="-128"/>
                <a:ea typeface="HGP創英角ｺﾞｼｯｸUB" panose="020B0900000000000000" pitchFamily="50" charset="-128"/>
              </a:rPr>
              <a:t>※</a:t>
            </a:r>
            <a:r>
              <a:rPr lang="ja-JP" altLang="en-US" sz="1050" dirty="0" smtClean="0">
                <a:solidFill>
                  <a:schemeClr val="accent1"/>
                </a:solidFill>
                <a:latin typeface="HGP創英角ｺﾞｼｯｸUB" panose="020B0900000000000000" pitchFamily="50" charset="-128"/>
                <a:ea typeface="HGP創英角ｺﾞｼｯｸUB" panose="020B0900000000000000" pitchFamily="50" charset="-128"/>
              </a:rPr>
              <a:t>モノ・サービスの</a:t>
            </a:r>
            <a:endParaRPr lang="en-US" altLang="ja-JP" sz="1050" dirty="0" smtClean="0">
              <a:solidFill>
                <a:schemeClr val="accent1"/>
              </a:solidFill>
              <a:latin typeface="HGP創英角ｺﾞｼｯｸUB" panose="020B0900000000000000" pitchFamily="50" charset="-128"/>
              <a:ea typeface="HGP創英角ｺﾞｼｯｸUB" panose="020B0900000000000000" pitchFamily="50" charset="-128"/>
            </a:endParaRPr>
          </a:p>
          <a:p>
            <a:pPr algn="ctr" fontAlgn="base">
              <a:spcAft>
                <a:spcPct val="0"/>
              </a:spcAft>
              <a:buClr>
                <a:srgbClr val="000000"/>
              </a:buClr>
              <a:buFont typeface="Wingdings" pitchFamily="2" charset="2"/>
              <a:buNone/>
              <a:defRPr/>
            </a:pPr>
            <a:r>
              <a:rPr lang="ja-JP" altLang="en-US" sz="1050" dirty="0" smtClean="0">
                <a:solidFill>
                  <a:schemeClr val="accent1"/>
                </a:solidFill>
                <a:latin typeface="HGP創英角ｺﾞｼｯｸUB" panose="020B0900000000000000" pitchFamily="50" charset="-128"/>
                <a:ea typeface="HGP創英角ｺﾞｼｯｸUB" panose="020B0900000000000000" pitchFamily="50" charset="-128"/>
              </a:rPr>
              <a:t>名称を記載</a:t>
            </a:r>
            <a:endParaRPr lang="en-US" altLang="ja-JP" sz="1050" dirty="0" smtClean="0">
              <a:solidFill>
                <a:schemeClr val="accent1"/>
              </a:solidFill>
              <a:latin typeface="HGP創英角ｺﾞｼｯｸUB" panose="020B0900000000000000" pitchFamily="50" charset="-128"/>
              <a:ea typeface="HGP創英角ｺﾞｼｯｸUB" panose="020B0900000000000000" pitchFamily="50" charset="-128"/>
            </a:endParaRPr>
          </a:p>
        </p:txBody>
      </p:sp>
      <p:cxnSp>
        <p:nvCxnSpPr>
          <p:cNvPr id="35" name="直線矢印コネクタ 34"/>
          <p:cNvCxnSpPr/>
          <p:nvPr/>
        </p:nvCxnSpPr>
        <p:spPr bwMode="auto">
          <a:xfrm flipH="1">
            <a:off x="1467660" y="2655278"/>
            <a:ext cx="655" cy="822733"/>
          </a:xfrm>
          <a:prstGeom prst="straightConnector1">
            <a:avLst/>
          </a:prstGeom>
          <a:solidFill>
            <a:srgbClr val="DDDDDD"/>
          </a:solidFill>
          <a:ln w="38100" cap="flat" cmpd="sng" algn="ctr">
            <a:solidFill>
              <a:schemeClr val="accent1"/>
            </a:solidFill>
            <a:prstDash val="solid"/>
            <a:round/>
            <a:headEnd type="none" w="med" len="med"/>
            <a:tailEnd type="triangle"/>
          </a:ln>
          <a:effectLst/>
        </p:spPr>
      </p:cxnSp>
      <p:cxnSp>
        <p:nvCxnSpPr>
          <p:cNvPr id="36" name="直線矢印コネクタ 35"/>
          <p:cNvCxnSpPr>
            <a:stCxn id="39" idx="0"/>
          </p:cNvCxnSpPr>
          <p:nvPr/>
        </p:nvCxnSpPr>
        <p:spPr bwMode="auto">
          <a:xfrm flipV="1">
            <a:off x="1698254" y="2634620"/>
            <a:ext cx="0" cy="843391"/>
          </a:xfrm>
          <a:prstGeom prst="straightConnector1">
            <a:avLst/>
          </a:prstGeom>
          <a:solidFill>
            <a:srgbClr val="DDDDDD"/>
          </a:solidFill>
          <a:ln w="38100" cap="flat" cmpd="sng" algn="ctr">
            <a:solidFill>
              <a:schemeClr val="accent6"/>
            </a:solidFill>
            <a:prstDash val="solid"/>
            <a:round/>
            <a:headEnd type="none" w="med" len="med"/>
            <a:tailEnd type="triangle"/>
          </a:ln>
          <a:effectLst/>
        </p:spPr>
      </p:cxnSp>
      <p:sp>
        <p:nvSpPr>
          <p:cNvPr id="37" name="テキスト ボックス 36"/>
          <p:cNvSpPr txBox="1"/>
          <p:nvPr/>
        </p:nvSpPr>
        <p:spPr>
          <a:xfrm>
            <a:off x="1712362" y="2656476"/>
            <a:ext cx="2511986" cy="577081"/>
          </a:xfrm>
          <a:prstGeom prst="rect">
            <a:avLst/>
          </a:prstGeom>
          <a:noFill/>
        </p:spPr>
        <p:txBody>
          <a:bodyPr wrap="square">
            <a:spAutoFit/>
          </a:bodyPr>
          <a:lstStyle/>
          <a:p>
            <a:pPr algn="ctr" fontAlgn="base">
              <a:spcAft>
                <a:spcPct val="0"/>
              </a:spcAft>
              <a:buClr>
                <a:srgbClr val="000000"/>
              </a:buClr>
              <a:buFont typeface="Wingdings" pitchFamily="2" charset="2"/>
              <a:buNone/>
              <a:defRPr/>
            </a:pPr>
            <a:r>
              <a:rPr lang="ja-JP" altLang="en-US" sz="1050" dirty="0" smtClean="0">
                <a:solidFill>
                  <a:schemeClr val="accent6"/>
                </a:solidFill>
                <a:latin typeface="HGP創英角ｺﾞｼｯｸUB" panose="020B0900000000000000" pitchFamily="50" charset="-128"/>
                <a:ea typeface="HGP創英角ｺﾞｼｯｸUB" panose="020B0900000000000000" pitchFamily="50" charset="-128"/>
              </a:rPr>
              <a:t>●●●●</a:t>
            </a:r>
            <a:endParaRPr lang="en-US" altLang="ja-JP" sz="1050" dirty="0" smtClean="0">
              <a:solidFill>
                <a:schemeClr val="accent6"/>
              </a:solidFill>
              <a:latin typeface="HGP創英角ｺﾞｼｯｸUB" panose="020B0900000000000000" pitchFamily="50" charset="-128"/>
              <a:ea typeface="HGP創英角ｺﾞｼｯｸUB" panose="020B0900000000000000" pitchFamily="50" charset="-128"/>
            </a:endParaRPr>
          </a:p>
          <a:p>
            <a:pPr algn="ctr" fontAlgn="base">
              <a:spcAft>
                <a:spcPct val="0"/>
              </a:spcAft>
              <a:buClr>
                <a:srgbClr val="000000"/>
              </a:buClr>
              <a:buFont typeface="Wingdings" pitchFamily="2" charset="2"/>
              <a:buNone/>
              <a:defRPr/>
            </a:pPr>
            <a:r>
              <a:rPr lang="en-US" altLang="ja-JP" sz="1050" dirty="0" smtClean="0">
                <a:solidFill>
                  <a:schemeClr val="accent6"/>
                </a:solidFill>
                <a:latin typeface="HGP創英角ｺﾞｼｯｸUB" panose="020B0900000000000000" pitchFamily="50" charset="-128"/>
                <a:ea typeface="HGP創英角ｺﾞｼｯｸUB" panose="020B0900000000000000" pitchFamily="50" charset="-128"/>
              </a:rPr>
              <a:t>※</a:t>
            </a:r>
            <a:r>
              <a:rPr lang="ja-JP" altLang="en-US" sz="1050" dirty="0" smtClean="0">
                <a:solidFill>
                  <a:schemeClr val="accent6"/>
                </a:solidFill>
                <a:latin typeface="HGP創英角ｺﾞｼｯｸUB" panose="020B0900000000000000" pitchFamily="50" charset="-128"/>
                <a:ea typeface="HGP創英角ｺﾞｼｯｸUB" panose="020B0900000000000000" pitchFamily="50" charset="-128"/>
              </a:rPr>
              <a:t>カネの名称を記載</a:t>
            </a:r>
            <a:endParaRPr lang="en-US" altLang="ja-JP" sz="1050" dirty="0" smtClean="0">
              <a:solidFill>
                <a:schemeClr val="accent6"/>
              </a:solidFill>
              <a:latin typeface="HGP創英角ｺﾞｼｯｸUB" panose="020B0900000000000000" pitchFamily="50" charset="-128"/>
              <a:ea typeface="HGP創英角ｺﾞｼｯｸUB" panose="020B0900000000000000" pitchFamily="50" charset="-128"/>
            </a:endParaRPr>
          </a:p>
          <a:p>
            <a:pPr algn="ctr" fontAlgn="base">
              <a:spcAft>
                <a:spcPct val="0"/>
              </a:spcAft>
              <a:buClr>
                <a:srgbClr val="000000"/>
              </a:buClr>
              <a:buFont typeface="Wingdings" pitchFamily="2" charset="2"/>
              <a:buNone/>
              <a:defRPr/>
            </a:pPr>
            <a:r>
              <a:rPr lang="ja-JP" altLang="en-US" sz="1050" dirty="0" smtClean="0">
                <a:solidFill>
                  <a:schemeClr val="accent6"/>
                </a:solidFill>
                <a:latin typeface="HGP創英角ｺﾞｼｯｸUB" panose="020B0900000000000000" pitchFamily="50" charset="-128"/>
                <a:ea typeface="HGP創英角ｺﾞｼｯｸUB" panose="020B0900000000000000" pitchFamily="50" charset="-128"/>
              </a:rPr>
              <a:t>（協賛金、委託費、参加費、地域通貨等）</a:t>
            </a:r>
            <a:endParaRPr lang="en-US" altLang="ja-JP" sz="1050" dirty="0">
              <a:solidFill>
                <a:schemeClr val="accent6"/>
              </a:solidFill>
              <a:latin typeface="HGP創英角ｺﾞｼｯｸUB" panose="020B0900000000000000" pitchFamily="50" charset="-128"/>
              <a:ea typeface="HGP創英角ｺﾞｼｯｸUB" panose="020B0900000000000000" pitchFamily="50" charset="-128"/>
            </a:endParaRPr>
          </a:p>
        </p:txBody>
      </p:sp>
      <p:sp>
        <p:nvSpPr>
          <p:cNvPr id="38" name="Rectangle 315"/>
          <p:cNvSpPr>
            <a:spLocks noChangeArrowheads="1"/>
          </p:cNvSpPr>
          <p:nvPr/>
        </p:nvSpPr>
        <p:spPr bwMode="auto">
          <a:xfrm>
            <a:off x="552235" y="1563407"/>
            <a:ext cx="2160000" cy="1080000"/>
          </a:xfrm>
          <a:prstGeom prst="rect">
            <a:avLst/>
          </a:prstGeom>
          <a:noFill/>
          <a:ln w="9525">
            <a:solidFill>
              <a:srgbClr val="000000"/>
            </a:solidFill>
            <a:miter lim="800000"/>
            <a:headEnd/>
            <a:tailEnd/>
          </a:ln>
        </p:spPr>
        <p:txBody>
          <a:bodyPr wrap="none" anchor="ctr"/>
          <a:lstStyle/>
          <a:p>
            <a:pPr algn="ctr" fontAlgn="base">
              <a:spcBef>
                <a:spcPct val="0"/>
              </a:spcBef>
              <a:spcAft>
                <a:spcPct val="0"/>
              </a:spcAft>
            </a:pPr>
            <a:r>
              <a:rPr kumimoji="0" lang="ja-JP" altLang="en-US" sz="1050" kern="0" dirty="0" smtClean="0">
                <a:solidFill>
                  <a:srgbClr val="000000"/>
                </a:solidFill>
                <a:latin typeface="Arial" charset="0"/>
                <a:ea typeface="HGP創英角ｺﾞｼｯｸUB" panose="020B0900000000000000" pitchFamily="50" charset="-128"/>
              </a:rPr>
              <a:t>ステイクホルダーの名称を</a:t>
            </a:r>
            <a:endParaRPr kumimoji="0" lang="en-US" altLang="ja-JP" sz="1050" kern="0" dirty="0">
              <a:solidFill>
                <a:srgbClr val="000000"/>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1050" kern="0" dirty="0" smtClean="0">
                <a:solidFill>
                  <a:srgbClr val="000000"/>
                </a:solidFill>
                <a:latin typeface="Arial" charset="0"/>
                <a:ea typeface="HGP創英角ｺﾞｼｯｸUB" panose="020B0900000000000000" pitchFamily="50" charset="-128"/>
              </a:rPr>
              <a:t>凡例から選択</a:t>
            </a:r>
            <a:endParaRPr kumimoji="0" lang="en-US" altLang="ja-JP" sz="1050" kern="0" dirty="0">
              <a:solidFill>
                <a:srgbClr val="000000"/>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800" kern="0" dirty="0" smtClean="0">
                <a:solidFill>
                  <a:srgbClr val="000000"/>
                </a:solidFill>
                <a:latin typeface="Arial" charset="0"/>
                <a:ea typeface="HGP創英角ｺﾞｼｯｸUB" panose="020B0900000000000000" pitchFamily="50" charset="-128"/>
              </a:rPr>
              <a:t>（</a:t>
            </a:r>
            <a:r>
              <a:rPr lang="ja-JP" altLang="en-US" sz="800" dirty="0" smtClean="0">
                <a:latin typeface="HGP創英角ｺﾞｼｯｸUB" pitchFamily="50" charset="-128"/>
                <a:ea typeface="HGP創英角ｺﾞｼｯｸUB" pitchFamily="50" charset="-128"/>
              </a:rPr>
              <a:t>実証における具体的な事業者名等を記載）</a:t>
            </a:r>
            <a:endParaRPr lang="en-US" altLang="ja-JP" sz="800" dirty="0">
              <a:latin typeface="HGP創英角ｺﾞｼｯｸUB" pitchFamily="50" charset="-128"/>
              <a:ea typeface="HGP創英角ｺﾞｼｯｸUB" pitchFamily="50" charset="-128"/>
            </a:endParaRPr>
          </a:p>
          <a:p>
            <a:pPr algn="ctr" fontAlgn="base">
              <a:spcBef>
                <a:spcPct val="0"/>
              </a:spcBef>
              <a:spcAft>
                <a:spcPct val="0"/>
              </a:spcAft>
            </a:pPr>
            <a:r>
              <a:rPr kumimoji="0" lang="ja-JP" altLang="en-US" sz="1050" kern="0" dirty="0" smtClean="0">
                <a:solidFill>
                  <a:srgbClr val="FFFFFF">
                    <a:lumMod val="50000"/>
                  </a:srgbClr>
                </a:solidFill>
                <a:latin typeface="Arial" charset="0"/>
                <a:ea typeface="HGP創英角ｺﾞｼｯｸUB" panose="020B0900000000000000" pitchFamily="50" charset="-128"/>
              </a:rPr>
              <a:t>ステイクホルダーが担う</a:t>
            </a:r>
            <a:endParaRPr kumimoji="0" lang="en-US" altLang="ja-JP" sz="1050" kern="0" dirty="0" smtClean="0">
              <a:solidFill>
                <a:srgbClr val="FFFFFF">
                  <a:lumMod val="50000"/>
                </a:srgbClr>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1050" kern="0" dirty="0" smtClean="0">
                <a:solidFill>
                  <a:srgbClr val="FFFFFF">
                    <a:lumMod val="50000"/>
                  </a:srgbClr>
                </a:solidFill>
                <a:latin typeface="Arial" charset="0"/>
                <a:ea typeface="HGP創英角ｺﾞｼｯｸUB" panose="020B0900000000000000" pitchFamily="50" charset="-128"/>
              </a:rPr>
              <a:t>役割を記載する</a:t>
            </a:r>
            <a:endParaRPr kumimoji="0" lang="en-US" altLang="ja-JP" sz="1050" b="0" i="0" u="none" strike="noStrike" kern="0" cap="none" spc="0" normalizeH="0" baseline="0" noProof="0" dirty="0">
              <a:ln>
                <a:noFill/>
              </a:ln>
              <a:solidFill>
                <a:srgbClr val="FFFFFF">
                  <a:lumMod val="50000"/>
                </a:srgbClr>
              </a:solidFill>
              <a:effectLst/>
              <a:uLnTx/>
              <a:uFillTx/>
              <a:latin typeface="Arial" charset="0"/>
              <a:ea typeface="HGP創英角ｺﾞｼｯｸUB" panose="020B0900000000000000" pitchFamily="50" charset="-128"/>
            </a:endParaRPr>
          </a:p>
        </p:txBody>
      </p:sp>
      <p:sp>
        <p:nvSpPr>
          <p:cNvPr id="39" name="Rectangle 315"/>
          <p:cNvSpPr>
            <a:spLocks noChangeArrowheads="1"/>
          </p:cNvSpPr>
          <p:nvPr/>
        </p:nvSpPr>
        <p:spPr bwMode="auto">
          <a:xfrm>
            <a:off x="618254" y="3478011"/>
            <a:ext cx="2160000" cy="1080000"/>
          </a:xfrm>
          <a:prstGeom prst="rect">
            <a:avLst/>
          </a:prstGeom>
          <a:noFill/>
          <a:ln w="9525">
            <a:solidFill>
              <a:srgbClr val="000000"/>
            </a:solidFill>
            <a:miter lim="800000"/>
            <a:headEnd/>
            <a:tailEnd/>
          </a:ln>
        </p:spPr>
        <p:txBody>
          <a:bodyPr wrap="none" anchor="ctr"/>
          <a:lstStyle/>
          <a:p>
            <a:pPr algn="ctr" fontAlgn="base">
              <a:spcBef>
                <a:spcPct val="0"/>
              </a:spcBef>
              <a:spcAft>
                <a:spcPct val="0"/>
              </a:spcAft>
            </a:pPr>
            <a:r>
              <a:rPr kumimoji="0" lang="ja-JP" altLang="en-US" sz="1050" kern="0" dirty="0">
                <a:solidFill>
                  <a:srgbClr val="000000"/>
                </a:solidFill>
                <a:latin typeface="Arial" charset="0"/>
                <a:ea typeface="HGP創英角ｺﾞｼｯｸUB" panose="020B0900000000000000" pitchFamily="50" charset="-128"/>
              </a:rPr>
              <a:t>ステイクホルダーの名称を</a:t>
            </a:r>
            <a:endParaRPr kumimoji="0" lang="en-US" altLang="ja-JP" sz="1050" kern="0" dirty="0">
              <a:solidFill>
                <a:srgbClr val="000000"/>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1050" kern="0" dirty="0">
                <a:solidFill>
                  <a:srgbClr val="000000"/>
                </a:solidFill>
                <a:latin typeface="Arial" charset="0"/>
                <a:ea typeface="HGP創英角ｺﾞｼｯｸUB" panose="020B0900000000000000" pitchFamily="50" charset="-128"/>
              </a:rPr>
              <a:t>凡例から選択</a:t>
            </a:r>
            <a:endParaRPr kumimoji="0" lang="en-US" altLang="ja-JP" sz="1050" kern="0" dirty="0">
              <a:solidFill>
                <a:srgbClr val="000000"/>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800" kern="0" dirty="0">
                <a:solidFill>
                  <a:srgbClr val="000000"/>
                </a:solidFill>
                <a:latin typeface="Arial" charset="0"/>
                <a:ea typeface="HGP創英角ｺﾞｼｯｸUB" panose="020B0900000000000000" pitchFamily="50" charset="-128"/>
              </a:rPr>
              <a:t>（</a:t>
            </a:r>
            <a:r>
              <a:rPr lang="ja-JP" altLang="en-US" sz="800" dirty="0">
                <a:latin typeface="HGP創英角ｺﾞｼｯｸUB" pitchFamily="50" charset="-128"/>
                <a:ea typeface="HGP創英角ｺﾞｼｯｸUB" pitchFamily="50" charset="-128"/>
              </a:rPr>
              <a:t>実証における具体的な事業者名等を記載）</a:t>
            </a:r>
            <a:endParaRPr lang="en-US" altLang="ja-JP" sz="800" dirty="0">
              <a:latin typeface="HGP創英角ｺﾞｼｯｸUB" pitchFamily="50" charset="-128"/>
              <a:ea typeface="HGP創英角ｺﾞｼｯｸUB" pitchFamily="50" charset="-128"/>
            </a:endParaRPr>
          </a:p>
          <a:p>
            <a:pPr algn="ctr" fontAlgn="base">
              <a:spcBef>
                <a:spcPct val="0"/>
              </a:spcBef>
              <a:spcAft>
                <a:spcPct val="0"/>
              </a:spcAft>
            </a:pPr>
            <a:r>
              <a:rPr kumimoji="0" lang="ja-JP" altLang="en-US" sz="1050" kern="0" dirty="0">
                <a:solidFill>
                  <a:srgbClr val="FFFFFF">
                    <a:lumMod val="50000"/>
                  </a:srgbClr>
                </a:solidFill>
                <a:latin typeface="Arial" charset="0"/>
                <a:ea typeface="HGP創英角ｺﾞｼｯｸUB" panose="020B0900000000000000" pitchFamily="50" charset="-128"/>
              </a:rPr>
              <a:t>ステイクホルダーが担う</a:t>
            </a:r>
            <a:endParaRPr kumimoji="0" lang="en-US" altLang="ja-JP" sz="1050" kern="0" dirty="0">
              <a:solidFill>
                <a:srgbClr val="FFFFFF">
                  <a:lumMod val="50000"/>
                </a:srgbClr>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1050" kern="0" dirty="0">
                <a:solidFill>
                  <a:srgbClr val="FFFFFF">
                    <a:lumMod val="50000"/>
                  </a:srgbClr>
                </a:solidFill>
                <a:latin typeface="Arial" charset="0"/>
                <a:ea typeface="HGP創英角ｺﾞｼｯｸUB" panose="020B0900000000000000" pitchFamily="50" charset="-128"/>
              </a:rPr>
              <a:t>役割を記載する</a:t>
            </a:r>
            <a:endParaRPr kumimoji="0" lang="en-US" altLang="ja-JP" sz="1050" kern="0" dirty="0">
              <a:solidFill>
                <a:srgbClr val="FFFFFF">
                  <a:lumMod val="50000"/>
                </a:srgbClr>
              </a:solidFill>
              <a:latin typeface="Arial" charset="0"/>
              <a:ea typeface="HGP創英角ｺﾞｼｯｸUB" panose="020B0900000000000000" pitchFamily="50" charset="-128"/>
            </a:endParaRPr>
          </a:p>
        </p:txBody>
      </p:sp>
      <p:sp>
        <p:nvSpPr>
          <p:cNvPr id="40" name="Rectangle 4"/>
          <p:cNvSpPr>
            <a:spLocks noChangeArrowheads="1"/>
          </p:cNvSpPr>
          <p:nvPr/>
        </p:nvSpPr>
        <p:spPr bwMode="auto">
          <a:xfrm>
            <a:off x="248127" y="1401976"/>
            <a:ext cx="846489" cy="286466"/>
          </a:xfrm>
          <a:prstGeom prst="roundRect">
            <a:avLst>
              <a:gd name="adj" fmla="val 6394"/>
            </a:avLst>
          </a:prstGeom>
          <a:ln>
            <a:headEnd/>
            <a:tailEnd/>
          </a:ln>
          <a:extLst/>
        </p:spPr>
        <p:style>
          <a:lnRef idx="1">
            <a:schemeClr val="accent2"/>
          </a:lnRef>
          <a:fillRef idx="2">
            <a:schemeClr val="accent2"/>
          </a:fillRef>
          <a:effectRef idx="1">
            <a:schemeClr val="accent2"/>
          </a:effectRef>
          <a:fontRef idx="minor">
            <a:schemeClr val="dk1"/>
          </a:fontRef>
        </p:style>
        <p:txBody>
          <a:bodyPr lIns="0" tIns="0" rIns="0" bIns="0" anchor="ctr"/>
          <a:lstStyle>
            <a:lvl1pPr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1pPr>
            <a:lvl2pPr marL="742950" indent="-285750"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2pPr>
            <a:lvl3pPr marL="1143000" indent="-228600"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3pPr>
            <a:lvl4pPr marL="1600200" indent="-228600"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4pPr>
            <a:lvl5pPr marL="2057400" indent="-228600"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5pPr>
            <a:lvl6pPr marL="2514600" indent="-228600" defTabSz="873125" eaLnBrk="0" fontAlgn="base" hangingPunct="0">
              <a:spcBef>
                <a:spcPct val="0"/>
              </a:spcBef>
              <a:spcAft>
                <a:spcPct val="0"/>
              </a:spcAft>
              <a:defRPr kumimoji="1" sz="1000">
                <a:solidFill>
                  <a:schemeClr val="tx1"/>
                </a:solidFill>
                <a:latin typeface="Arial" panose="020B0604020202020204" pitchFamily="34" charset="0"/>
                <a:ea typeface="HGP創英角ｺﾞｼｯｸUB" panose="020B0900000000000000" pitchFamily="50" charset="-128"/>
              </a:defRPr>
            </a:lvl6pPr>
            <a:lvl7pPr marL="2971800" indent="-228600" defTabSz="873125" eaLnBrk="0" fontAlgn="base" hangingPunct="0">
              <a:spcBef>
                <a:spcPct val="0"/>
              </a:spcBef>
              <a:spcAft>
                <a:spcPct val="0"/>
              </a:spcAft>
              <a:defRPr kumimoji="1" sz="1000">
                <a:solidFill>
                  <a:schemeClr val="tx1"/>
                </a:solidFill>
                <a:latin typeface="Arial" panose="020B0604020202020204" pitchFamily="34" charset="0"/>
                <a:ea typeface="HGP創英角ｺﾞｼｯｸUB" panose="020B0900000000000000" pitchFamily="50" charset="-128"/>
              </a:defRPr>
            </a:lvl7pPr>
            <a:lvl8pPr marL="3429000" indent="-228600" defTabSz="873125" eaLnBrk="0" fontAlgn="base" hangingPunct="0">
              <a:spcBef>
                <a:spcPct val="0"/>
              </a:spcBef>
              <a:spcAft>
                <a:spcPct val="0"/>
              </a:spcAft>
              <a:defRPr kumimoji="1" sz="1000">
                <a:solidFill>
                  <a:schemeClr val="tx1"/>
                </a:solidFill>
                <a:latin typeface="Arial" panose="020B0604020202020204" pitchFamily="34" charset="0"/>
                <a:ea typeface="HGP創英角ｺﾞｼｯｸUB" panose="020B0900000000000000" pitchFamily="50" charset="-128"/>
              </a:defRPr>
            </a:lvl8pPr>
            <a:lvl9pPr marL="3886200" indent="-228600" defTabSz="873125" eaLnBrk="0" fontAlgn="base" hangingPunct="0">
              <a:spcBef>
                <a:spcPct val="0"/>
              </a:spcBef>
              <a:spcAft>
                <a:spcPct val="0"/>
              </a:spcAft>
              <a:defRPr kumimoji="1" sz="1000">
                <a:solidFill>
                  <a:schemeClr val="tx1"/>
                </a:solidFill>
                <a:latin typeface="Arial" panose="020B0604020202020204" pitchFamily="34" charset="0"/>
                <a:ea typeface="HGP創英角ｺﾞｼｯｸUB" panose="020B0900000000000000" pitchFamily="50" charset="-128"/>
              </a:defRPr>
            </a:lvl9pPr>
          </a:lstStyle>
          <a:p>
            <a:pPr marL="0" marR="0" lvl="0" indent="0" algn="ctr" defTabSz="873125" eaLnBrk="0" fontAlgn="base" latinLnBrk="0" hangingPunct="0">
              <a:lnSpc>
                <a:spcPct val="100000"/>
              </a:lnSpc>
              <a:spcBef>
                <a:spcPct val="50000"/>
              </a:spcBef>
              <a:spcAft>
                <a:spcPct val="0"/>
              </a:spcAft>
              <a:buClr>
                <a:srgbClr val="000000"/>
              </a:buClr>
              <a:buSzTx/>
              <a:buFont typeface="Wingdings" pitchFamily="2" charset="2"/>
              <a:buNone/>
              <a:tabLst/>
              <a:defRPr/>
            </a:pPr>
            <a:r>
              <a:rPr lang="ja-JP" altLang="en-US" sz="1050" kern="0" dirty="0">
                <a:solidFill>
                  <a:schemeClr val="accent2"/>
                </a:solidFill>
                <a:latin typeface="Arial" charset="0"/>
              </a:rPr>
              <a:t>事業主体</a:t>
            </a:r>
            <a:endParaRPr lang="en-US" altLang="ja-JP" sz="1050" kern="0" dirty="0">
              <a:solidFill>
                <a:schemeClr val="accent2"/>
              </a:solidFill>
              <a:latin typeface="Arial" charset="0"/>
            </a:endParaRPr>
          </a:p>
        </p:txBody>
      </p:sp>
      <p:sp>
        <p:nvSpPr>
          <p:cNvPr id="41" name="Rectangle 315"/>
          <p:cNvSpPr>
            <a:spLocks noChangeArrowheads="1"/>
          </p:cNvSpPr>
          <p:nvPr/>
        </p:nvSpPr>
        <p:spPr bwMode="auto">
          <a:xfrm>
            <a:off x="3432675" y="3478011"/>
            <a:ext cx="2160000" cy="1080000"/>
          </a:xfrm>
          <a:prstGeom prst="rect">
            <a:avLst/>
          </a:prstGeom>
          <a:noFill/>
          <a:ln w="9525">
            <a:solidFill>
              <a:srgbClr val="000000"/>
            </a:solidFill>
            <a:miter lim="800000"/>
            <a:headEnd/>
            <a:tailEnd/>
          </a:ln>
        </p:spPr>
        <p:txBody>
          <a:bodyPr wrap="none" anchor="ctr"/>
          <a:lstStyle/>
          <a:p>
            <a:pPr algn="ctr" fontAlgn="base">
              <a:spcBef>
                <a:spcPct val="0"/>
              </a:spcBef>
              <a:spcAft>
                <a:spcPct val="0"/>
              </a:spcAft>
            </a:pPr>
            <a:r>
              <a:rPr kumimoji="0" lang="ja-JP" altLang="en-US" sz="1050" kern="0" dirty="0">
                <a:solidFill>
                  <a:srgbClr val="000000"/>
                </a:solidFill>
                <a:latin typeface="Arial" charset="0"/>
                <a:ea typeface="HGP創英角ｺﾞｼｯｸUB" panose="020B0900000000000000" pitchFamily="50" charset="-128"/>
              </a:rPr>
              <a:t>ステイクホルダーの名称を</a:t>
            </a:r>
            <a:endParaRPr kumimoji="0" lang="en-US" altLang="ja-JP" sz="1050" kern="0" dirty="0">
              <a:solidFill>
                <a:srgbClr val="000000"/>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1050" kern="0" dirty="0">
                <a:solidFill>
                  <a:srgbClr val="000000"/>
                </a:solidFill>
                <a:latin typeface="Arial" charset="0"/>
                <a:ea typeface="HGP創英角ｺﾞｼｯｸUB" panose="020B0900000000000000" pitchFamily="50" charset="-128"/>
              </a:rPr>
              <a:t>凡例から選択</a:t>
            </a:r>
            <a:endParaRPr kumimoji="0" lang="en-US" altLang="ja-JP" sz="1050" kern="0" dirty="0">
              <a:solidFill>
                <a:srgbClr val="000000"/>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800" kern="0" dirty="0">
                <a:solidFill>
                  <a:srgbClr val="000000"/>
                </a:solidFill>
                <a:latin typeface="Arial" charset="0"/>
                <a:ea typeface="HGP創英角ｺﾞｼｯｸUB" panose="020B0900000000000000" pitchFamily="50" charset="-128"/>
              </a:rPr>
              <a:t>（</a:t>
            </a:r>
            <a:r>
              <a:rPr lang="ja-JP" altLang="en-US" sz="800" dirty="0">
                <a:latin typeface="HGP創英角ｺﾞｼｯｸUB" pitchFamily="50" charset="-128"/>
                <a:ea typeface="HGP創英角ｺﾞｼｯｸUB" pitchFamily="50" charset="-128"/>
              </a:rPr>
              <a:t>実証における具体的な事業者名等を記載）</a:t>
            </a:r>
            <a:endParaRPr lang="en-US" altLang="ja-JP" sz="800" dirty="0">
              <a:latin typeface="HGP創英角ｺﾞｼｯｸUB" pitchFamily="50" charset="-128"/>
              <a:ea typeface="HGP創英角ｺﾞｼｯｸUB" pitchFamily="50" charset="-128"/>
            </a:endParaRPr>
          </a:p>
          <a:p>
            <a:pPr algn="ctr" fontAlgn="base">
              <a:spcBef>
                <a:spcPct val="0"/>
              </a:spcBef>
              <a:spcAft>
                <a:spcPct val="0"/>
              </a:spcAft>
            </a:pPr>
            <a:r>
              <a:rPr kumimoji="0" lang="ja-JP" altLang="en-US" sz="1050" kern="0" dirty="0">
                <a:solidFill>
                  <a:srgbClr val="FFFFFF">
                    <a:lumMod val="50000"/>
                  </a:srgbClr>
                </a:solidFill>
                <a:latin typeface="Arial" charset="0"/>
                <a:ea typeface="HGP創英角ｺﾞｼｯｸUB" panose="020B0900000000000000" pitchFamily="50" charset="-128"/>
              </a:rPr>
              <a:t>ステイクホルダーが担う</a:t>
            </a:r>
            <a:endParaRPr kumimoji="0" lang="en-US" altLang="ja-JP" sz="1050" kern="0" dirty="0">
              <a:solidFill>
                <a:srgbClr val="FFFFFF">
                  <a:lumMod val="50000"/>
                </a:srgbClr>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1050" kern="0" dirty="0">
                <a:solidFill>
                  <a:srgbClr val="FFFFFF">
                    <a:lumMod val="50000"/>
                  </a:srgbClr>
                </a:solidFill>
                <a:latin typeface="Arial" charset="0"/>
                <a:ea typeface="HGP創英角ｺﾞｼｯｸUB" panose="020B0900000000000000" pitchFamily="50" charset="-128"/>
              </a:rPr>
              <a:t>役割を記載する</a:t>
            </a:r>
            <a:endParaRPr kumimoji="0" lang="en-US" altLang="ja-JP" sz="1050" kern="0" dirty="0">
              <a:solidFill>
                <a:srgbClr val="FFFFFF">
                  <a:lumMod val="50000"/>
                </a:srgbClr>
              </a:solidFill>
              <a:latin typeface="Arial" charset="0"/>
              <a:ea typeface="HGP創英角ｺﾞｼｯｸUB" panose="020B0900000000000000" pitchFamily="50" charset="-128"/>
            </a:endParaRPr>
          </a:p>
        </p:txBody>
      </p:sp>
      <p:cxnSp>
        <p:nvCxnSpPr>
          <p:cNvPr id="42" name="直線矢印コネクタ 41"/>
          <p:cNvCxnSpPr>
            <a:stCxn id="41" idx="1"/>
            <a:endCxn id="39" idx="3"/>
          </p:cNvCxnSpPr>
          <p:nvPr/>
        </p:nvCxnSpPr>
        <p:spPr bwMode="auto">
          <a:xfrm flipH="1">
            <a:off x="2778254" y="4018011"/>
            <a:ext cx="654421" cy="0"/>
          </a:xfrm>
          <a:prstGeom prst="straightConnector1">
            <a:avLst/>
          </a:prstGeom>
          <a:solidFill>
            <a:srgbClr val="DDDDDD"/>
          </a:solidFill>
          <a:ln w="38100" cap="flat" cmpd="sng" algn="ctr">
            <a:solidFill>
              <a:schemeClr val="accent6"/>
            </a:solidFill>
            <a:prstDash val="solid"/>
            <a:round/>
            <a:headEnd type="none" w="med" len="med"/>
            <a:tailEnd type="triangle"/>
          </a:ln>
          <a:effectLst/>
        </p:spPr>
      </p:cxnSp>
      <p:sp>
        <p:nvSpPr>
          <p:cNvPr id="43" name="正方形/長方形 42"/>
          <p:cNvSpPr/>
          <p:nvPr/>
        </p:nvSpPr>
        <p:spPr>
          <a:xfrm>
            <a:off x="2755361" y="3711351"/>
            <a:ext cx="723275" cy="253916"/>
          </a:xfrm>
          <a:prstGeom prst="rect">
            <a:avLst/>
          </a:prstGeom>
        </p:spPr>
        <p:txBody>
          <a:bodyPr wrap="none">
            <a:spAutoFit/>
          </a:bodyPr>
          <a:lstStyle/>
          <a:p>
            <a:pPr algn="ctr" fontAlgn="base">
              <a:spcAft>
                <a:spcPct val="0"/>
              </a:spcAft>
              <a:buClr>
                <a:srgbClr val="000000"/>
              </a:buClr>
              <a:buFont typeface="Wingdings" pitchFamily="2" charset="2"/>
              <a:buNone/>
              <a:defRPr/>
            </a:pPr>
            <a:r>
              <a:rPr lang="ja-JP" altLang="en-US" sz="1050" dirty="0">
                <a:solidFill>
                  <a:schemeClr val="accent6"/>
                </a:solidFill>
                <a:latin typeface="HGP創英角ｺﾞｼｯｸUB" panose="020B0900000000000000" pitchFamily="50" charset="-128"/>
                <a:ea typeface="HGP創英角ｺﾞｼｯｸUB" panose="020B0900000000000000" pitchFamily="50" charset="-128"/>
              </a:rPr>
              <a:t>●●●●</a:t>
            </a:r>
            <a:endParaRPr lang="en-US" altLang="ja-JP" sz="1050" dirty="0">
              <a:solidFill>
                <a:schemeClr val="accent6"/>
              </a:solidFill>
              <a:latin typeface="HGP創英角ｺﾞｼｯｸUB" panose="020B0900000000000000" pitchFamily="50" charset="-128"/>
              <a:ea typeface="HGP創英角ｺﾞｼｯｸUB" panose="020B0900000000000000" pitchFamily="50" charset="-128"/>
            </a:endParaRPr>
          </a:p>
        </p:txBody>
      </p:sp>
      <p:cxnSp>
        <p:nvCxnSpPr>
          <p:cNvPr id="44" name="直線矢印コネクタ 43"/>
          <p:cNvCxnSpPr/>
          <p:nvPr/>
        </p:nvCxnSpPr>
        <p:spPr bwMode="auto">
          <a:xfrm flipV="1">
            <a:off x="2778254" y="4281855"/>
            <a:ext cx="659538" cy="3184"/>
          </a:xfrm>
          <a:prstGeom prst="straightConnector1">
            <a:avLst/>
          </a:prstGeom>
          <a:solidFill>
            <a:srgbClr val="DDDDDD"/>
          </a:solidFill>
          <a:ln w="38100" cap="flat" cmpd="sng" algn="ctr">
            <a:solidFill>
              <a:schemeClr val="accent1"/>
            </a:solidFill>
            <a:prstDash val="solid"/>
            <a:round/>
            <a:headEnd type="none" w="med" len="med"/>
            <a:tailEnd type="triangle"/>
          </a:ln>
          <a:effectLst/>
        </p:spPr>
      </p:cxnSp>
      <p:sp>
        <p:nvSpPr>
          <p:cNvPr id="45" name="正方形/長方形 44"/>
          <p:cNvSpPr/>
          <p:nvPr/>
        </p:nvSpPr>
        <p:spPr>
          <a:xfrm>
            <a:off x="2766807" y="4337023"/>
            <a:ext cx="723275" cy="253916"/>
          </a:xfrm>
          <a:prstGeom prst="rect">
            <a:avLst/>
          </a:prstGeom>
        </p:spPr>
        <p:txBody>
          <a:bodyPr wrap="none">
            <a:spAutoFit/>
          </a:bodyPr>
          <a:lstStyle/>
          <a:p>
            <a:pPr algn="ctr" fontAlgn="base">
              <a:spcAft>
                <a:spcPct val="0"/>
              </a:spcAft>
              <a:buClr>
                <a:srgbClr val="000000"/>
              </a:buClr>
              <a:buFont typeface="Wingdings" pitchFamily="2" charset="2"/>
              <a:buNone/>
              <a:defRPr/>
            </a:pPr>
            <a:r>
              <a:rPr lang="ja-JP" altLang="en-US" sz="1050" dirty="0">
                <a:solidFill>
                  <a:schemeClr val="accent1"/>
                </a:solidFill>
                <a:latin typeface="HGP創英角ｺﾞｼｯｸUB" panose="020B0900000000000000" pitchFamily="50" charset="-128"/>
                <a:ea typeface="HGP創英角ｺﾞｼｯｸUB" panose="020B0900000000000000" pitchFamily="50" charset="-128"/>
              </a:rPr>
              <a:t>●●●●</a:t>
            </a:r>
            <a:endParaRPr lang="en-US" altLang="ja-JP" sz="1050" dirty="0">
              <a:solidFill>
                <a:schemeClr val="accent1"/>
              </a:solidFill>
              <a:latin typeface="HGP創英角ｺﾞｼｯｸUB" panose="020B0900000000000000" pitchFamily="50" charset="-128"/>
              <a:ea typeface="HGP創英角ｺﾞｼｯｸUB" panose="020B0900000000000000" pitchFamily="50" charset="-128"/>
            </a:endParaRPr>
          </a:p>
        </p:txBody>
      </p:sp>
      <p:cxnSp>
        <p:nvCxnSpPr>
          <p:cNvPr id="46" name="カギ線コネクタ 45"/>
          <p:cNvCxnSpPr>
            <a:stCxn id="41" idx="0"/>
            <a:endCxn id="38" idx="3"/>
          </p:cNvCxnSpPr>
          <p:nvPr/>
        </p:nvCxnSpPr>
        <p:spPr>
          <a:xfrm rot="16200000" flipV="1">
            <a:off x="2925153" y="1890489"/>
            <a:ext cx="1374604" cy="1800440"/>
          </a:xfrm>
          <a:prstGeom prst="bentConnector2">
            <a:avLst/>
          </a:prstGeom>
          <a:ln w="38100">
            <a:solidFill>
              <a:srgbClr val="FF0000"/>
            </a:solidFill>
            <a:tailEnd type="triangle"/>
          </a:ln>
        </p:spPr>
        <p:style>
          <a:lnRef idx="1">
            <a:schemeClr val="accent6"/>
          </a:lnRef>
          <a:fillRef idx="0">
            <a:schemeClr val="accent6"/>
          </a:fillRef>
          <a:effectRef idx="0">
            <a:schemeClr val="accent6"/>
          </a:effectRef>
          <a:fontRef idx="minor">
            <a:schemeClr val="tx1"/>
          </a:fontRef>
        </p:style>
      </p:cxnSp>
      <p:sp>
        <p:nvSpPr>
          <p:cNvPr id="47" name="テキスト ボックス 46"/>
          <p:cNvSpPr txBox="1"/>
          <p:nvPr/>
        </p:nvSpPr>
        <p:spPr>
          <a:xfrm>
            <a:off x="4487434" y="2668480"/>
            <a:ext cx="1105242" cy="577081"/>
          </a:xfrm>
          <a:prstGeom prst="rect">
            <a:avLst/>
          </a:prstGeom>
          <a:noFill/>
        </p:spPr>
        <p:txBody>
          <a:bodyPr wrap="square">
            <a:spAutoFit/>
          </a:bodyPr>
          <a:lstStyle/>
          <a:p>
            <a:pPr algn="ctr" fontAlgn="base">
              <a:spcAft>
                <a:spcPct val="0"/>
              </a:spcAft>
              <a:buClr>
                <a:srgbClr val="000000"/>
              </a:buClr>
              <a:buFont typeface="Wingdings" pitchFamily="2" charset="2"/>
              <a:buNone/>
              <a:defRPr/>
            </a:pPr>
            <a:r>
              <a:rPr lang="ja-JP" altLang="en-US" sz="1050" dirty="0" smtClean="0">
                <a:solidFill>
                  <a:srgbClr val="FF0000"/>
                </a:solidFill>
                <a:latin typeface="HGP創英角ｺﾞｼｯｸUB" panose="020B0900000000000000" pitchFamily="50" charset="-128"/>
                <a:ea typeface="HGP創英角ｺﾞｼｯｸUB" panose="020B0900000000000000" pitchFamily="50" charset="-128"/>
              </a:rPr>
              <a:t>●●●●</a:t>
            </a:r>
            <a:endParaRPr lang="en-US" altLang="ja-JP" sz="1050" dirty="0" smtClean="0">
              <a:solidFill>
                <a:srgbClr val="FF0000"/>
              </a:solidFill>
              <a:latin typeface="HGP創英角ｺﾞｼｯｸUB" panose="020B0900000000000000" pitchFamily="50" charset="-128"/>
              <a:ea typeface="HGP創英角ｺﾞｼｯｸUB" panose="020B0900000000000000" pitchFamily="50" charset="-128"/>
            </a:endParaRPr>
          </a:p>
          <a:p>
            <a:pPr algn="ctr" fontAlgn="base">
              <a:spcAft>
                <a:spcPct val="0"/>
              </a:spcAft>
              <a:buClr>
                <a:srgbClr val="000000"/>
              </a:buClr>
              <a:buFont typeface="Wingdings" pitchFamily="2" charset="2"/>
              <a:buNone/>
              <a:defRPr/>
            </a:pPr>
            <a:r>
              <a:rPr lang="en-US" altLang="ja-JP" sz="1050" dirty="0" smtClean="0">
                <a:solidFill>
                  <a:srgbClr val="FF0000"/>
                </a:solidFill>
                <a:latin typeface="HGP創英角ｺﾞｼｯｸUB" panose="020B0900000000000000" pitchFamily="50" charset="-128"/>
                <a:ea typeface="HGP創英角ｺﾞｼｯｸUB" panose="020B0900000000000000" pitchFamily="50" charset="-128"/>
              </a:rPr>
              <a:t>※</a:t>
            </a:r>
            <a:r>
              <a:rPr lang="ja-JP" altLang="en-US" sz="1050" dirty="0" smtClean="0">
                <a:solidFill>
                  <a:srgbClr val="FF0000"/>
                </a:solidFill>
                <a:latin typeface="HGP創英角ｺﾞｼｯｸUB" panose="020B0900000000000000" pitchFamily="50" charset="-128"/>
                <a:ea typeface="HGP創英角ｺﾞｼｯｸUB" panose="020B0900000000000000" pitchFamily="50" charset="-128"/>
              </a:rPr>
              <a:t>データの名称</a:t>
            </a:r>
            <a:endParaRPr lang="en-US" altLang="ja-JP" sz="1050" dirty="0" smtClean="0">
              <a:solidFill>
                <a:srgbClr val="FF0000"/>
              </a:solidFill>
              <a:latin typeface="HGP創英角ｺﾞｼｯｸUB" panose="020B0900000000000000" pitchFamily="50" charset="-128"/>
              <a:ea typeface="HGP創英角ｺﾞｼｯｸUB" panose="020B0900000000000000" pitchFamily="50" charset="-128"/>
            </a:endParaRPr>
          </a:p>
          <a:p>
            <a:pPr algn="ctr" fontAlgn="base">
              <a:spcAft>
                <a:spcPct val="0"/>
              </a:spcAft>
              <a:buClr>
                <a:srgbClr val="000000"/>
              </a:buClr>
              <a:buFont typeface="Wingdings" pitchFamily="2" charset="2"/>
              <a:buNone/>
              <a:defRPr/>
            </a:pPr>
            <a:r>
              <a:rPr lang="ja-JP" altLang="en-US" sz="1050" dirty="0" smtClean="0">
                <a:solidFill>
                  <a:srgbClr val="FF0000"/>
                </a:solidFill>
                <a:latin typeface="HGP創英角ｺﾞｼｯｸUB" panose="020B0900000000000000" pitchFamily="50" charset="-128"/>
                <a:ea typeface="HGP創英角ｺﾞｼｯｸUB" panose="020B0900000000000000" pitchFamily="50" charset="-128"/>
              </a:rPr>
              <a:t>を記載</a:t>
            </a:r>
            <a:endParaRPr lang="en-US" altLang="ja-JP" sz="105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48" name="テキスト ボックス 47"/>
          <p:cNvSpPr txBox="1"/>
          <p:nvPr/>
        </p:nvSpPr>
        <p:spPr>
          <a:xfrm>
            <a:off x="6848976" y="1608305"/>
            <a:ext cx="1800000" cy="253916"/>
          </a:xfrm>
          <a:prstGeom prst="rect">
            <a:avLst/>
          </a:prstGeom>
          <a:noFill/>
        </p:spPr>
        <p:txBody>
          <a:bodyPr wrap="square">
            <a:spAutoFit/>
          </a:bodyPr>
          <a:lstStyle/>
          <a:p>
            <a:pPr algn="ctr" fontAlgn="base">
              <a:spcAft>
                <a:spcPct val="0"/>
              </a:spcAft>
              <a:buClr>
                <a:srgbClr val="000000"/>
              </a:buClr>
              <a:buFont typeface="Wingdings" pitchFamily="2" charset="2"/>
              <a:buNone/>
              <a:defRPr/>
            </a:pPr>
            <a:r>
              <a:rPr lang="ja-JP" altLang="en-US" sz="1050" dirty="0">
                <a:solidFill>
                  <a:schemeClr val="accent6"/>
                </a:solidFill>
                <a:latin typeface="HGP創英角ｺﾞｼｯｸUB" panose="020B0900000000000000" pitchFamily="50" charset="-128"/>
                <a:ea typeface="HGP創英角ｺﾞｼｯｸUB" panose="020B0900000000000000" pitchFamily="50" charset="-128"/>
              </a:rPr>
              <a:t>カネの流れ</a:t>
            </a:r>
            <a:endParaRPr lang="en-US" altLang="ja-JP" sz="1050" dirty="0">
              <a:solidFill>
                <a:schemeClr val="accent6"/>
              </a:solidFill>
              <a:latin typeface="HGP創英角ｺﾞｼｯｸUB" panose="020B0900000000000000" pitchFamily="50" charset="-128"/>
              <a:ea typeface="HGP創英角ｺﾞｼｯｸUB" panose="020B0900000000000000" pitchFamily="50" charset="-128"/>
            </a:endParaRPr>
          </a:p>
        </p:txBody>
      </p:sp>
      <p:sp>
        <p:nvSpPr>
          <p:cNvPr id="51" name="テキスト ボックス 50"/>
          <p:cNvSpPr txBox="1"/>
          <p:nvPr/>
        </p:nvSpPr>
        <p:spPr>
          <a:xfrm>
            <a:off x="6961626" y="1234044"/>
            <a:ext cx="1462053" cy="253916"/>
          </a:xfrm>
          <a:prstGeom prst="rect">
            <a:avLst/>
          </a:prstGeom>
          <a:noFill/>
        </p:spPr>
        <p:txBody>
          <a:bodyPr wrap="square">
            <a:spAutoFit/>
          </a:bodyPr>
          <a:lstStyle/>
          <a:p>
            <a:pPr algn="ctr" fontAlgn="base">
              <a:spcAft>
                <a:spcPct val="0"/>
              </a:spcAft>
              <a:buClr>
                <a:srgbClr val="000000"/>
              </a:buClr>
              <a:buFont typeface="Wingdings" pitchFamily="2" charset="2"/>
              <a:buNone/>
              <a:defRPr/>
            </a:pPr>
            <a:r>
              <a:rPr lang="ja-JP" altLang="en-US" sz="1050" dirty="0">
                <a:solidFill>
                  <a:schemeClr val="accent1"/>
                </a:solidFill>
                <a:latin typeface="HGP創英角ｺﾞｼｯｸUB" panose="020B0900000000000000" pitchFamily="50" charset="-128"/>
                <a:ea typeface="HGP創英角ｺﾞｼｯｸUB" panose="020B0900000000000000" pitchFamily="50" charset="-128"/>
              </a:rPr>
              <a:t>モノ ・</a:t>
            </a:r>
            <a:r>
              <a:rPr lang="en-US" altLang="ja-JP" sz="1050" dirty="0">
                <a:solidFill>
                  <a:schemeClr val="accent1"/>
                </a:solidFill>
                <a:latin typeface="HGP創英角ｺﾞｼｯｸUB" panose="020B0900000000000000" pitchFamily="50" charset="-128"/>
                <a:ea typeface="HGP創英角ｺﾞｼｯｸUB" panose="020B0900000000000000" pitchFamily="50" charset="-128"/>
              </a:rPr>
              <a:t> </a:t>
            </a:r>
            <a:r>
              <a:rPr lang="ja-JP" altLang="en-US" sz="1050" dirty="0">
                <a:solidFill>
                  <a:schemeClr val="accent1"/>
                </a:solidFill>
                <a:latin typeface="HGP創英角ｺﾞｼｯｸUB" panose="020B0900000000000000" pitchFamily="50" charset="-128"/>
                <a:ea typeface="HGP創英角ｺﾞｼｯｸUB" panose="020B0900000000000000" pitchFamily="50" charset="-128"/>
              </a:rPr>
              <a:t>サービスの流れ</a:t>
            </a:r>
            <a:endParaRPr lang="en-US" altLang="ja-JP" sz="1050" dirty="0">
              <a:solidFill>
                <a:schemeClr val="accent1"/>
              </a:solidFill>
              <a:latin typeface="HGP創英角ｺﾞｼｯｸUB" panose="020B0900000000000000" pitchFamily="50" charset="-128"/>
              <a:ea typeface="HGP創英角ｺﾞｼｯｸUB" panose="020B0900000000000000" pitchFamily="50" charset="-128"/>
            </a:endParaRPr>
          </a:p>
        </p:txBody>
      </p:sp>
      <p:cxnSp>
        <p:nvCxnSpPr>
          <p:cNvPr id="54" name="直線矢印コネクタ 53"/>
          <p:cNvCxnSpPr/>
          <p:nvPr/>
        </p:nvCxnSpPr>
        <p:spPr bwMode="auto">
          <a:xfrm>
            <a:off x="6848976" y="1876948"/>
            <a:ext cx="1800000" cy="1588"/>
          </a:xfrm>
          <a:prstGeom prst="straightConnector1">
            <a:avLst/>
          </a:prstGeom>
          <a:solidFill>
            <a:srgbClr val="DDDDDD"/>
          </a:solidFill>
          <a:ln w="38100" cap="flat" cmpd="sng" algn="ctr">
            <a:solidFill>
              <a:schemeClr val="accent6"/>
            </a:solidFill>
            <a:prstDash val="solid"/>
            <a:round/>
            <a:headEnd type="none" w="med" len="med"/>
            <a:tailEnd type="triangle"/>
          </a:ln>
          <a:effectLst/>
        </p:spPr>
      </p:cxnSp>
      <p:cxnSp>
        <p:nvCxnSpPr>
          <p:cNvPr id="55" name="直線矢印コネクタ 54"/>
          <p:cNvCxnSpPr/>
          <p:nvPr/>
        </p:nvCxnSpPr>
        <p:spPr bwMode="auto">
          <a:xfrm>
            <a:off x="6848976" y="1481100"/>
            <a:ext cx="1800000" cy="1588"/>
          </a:xfrm>
          <a:prstGeom prst="straightConnector1">
            <a:avLst/>
          </a:prstGeom>
          <a:solidFill>
            <a:srgbClr val="DDDDDD"/>
          </a:solidFill>
          <a:ln w="38100" cap="flat" cmpd="sng" algn="ctr">
            <a:solidFill>
              <a:schemeClr val="accent1"/>
            </a:solidFill>
            <a:prstDash val="solid"/>
            <a:round/>
            <a:headEnd type="none" w="med" len="med"/>
            <a:tailEnd type="triangle"/>
          </a:ln>
          <a:effectLst/>
        </p:spPr>
      </p:cxnSp>
      <p:sp>
        <p:nvSpPr>
          <p:cNvPr id="58" name="テキスト ボックス 57"/>
          <p:cNvSpPr txBox="1"/>
          <p:nvPr/>
        </p:nvSpPr>
        <p:spPr>
          <a:xfrm>
            <a:off x="6848976" y="1990142"/>
            <a:ext cx="1800000" cy="253916"/>
          </a:xfrm>
          <a:prstGeom prst="rect">
            <a:avLst/>
          </a:prstGeom>
          <a:noFill/>
        </p:spPr>
        <p:txBody>
          <a:bodyPr wrap="square">
            <a:spAutoFit/>
          </a:bodyPr>
          <a:lstStyle/>
          <a:p>
            <a:pPr algn="ctr" fontAlgn="base">
              <a:spcAft>
                <a:spcPct val="0"/>
              </a:spcAft>
              <a:buClr>
                <a:srgbClr val="000000"/>
              </a:buClr>
              <a:buFont typeface="Wingdings" pitchFamily="2" charset="2"/>
              <a:buNone/>
              <a:defRPr/>
            </a:pPr>
            <a:r>
              <a:rPr lang="ja-JP" altLang="en-US" sz="1050" dirty="0">
                <a:solidFill>
                  <a:srgbClr val="FF0000"/>
                </a:solidFill>
                <a:latin typeface="HGP創英角ｺﾞｼｯｸUB" panose="020B0900000000000000" pitchFamily="50" charset="-128"/>
                <a:ea typeface="HGP創英角ｺﾞｼｯｸUB" panose="020B0900000000000000" pitchFamily="50" charset="-128"/>
              </a:rPr>
              <a:t>データ</a:t>
            </a:r>
            <a:r>
              <a:rPr lang="ja-JP" altLang="en-US" sz="1050" dirty="0" smtClean="0">
                <a:solidFill>
                  <a:srgbClr val="FF0000"/>
                </a:solidFill>
                <a:latin typeface="HGP創英角ｺﾞｼｯｸUB" panose="020B0900000000000000" pitchFamily="50" charset="-128"/>
                <a:ea typeface="HGP創英角ｺﾞｼｯｸUB" panose="020B0900000000000000" pitchFamily="50" charset="-128"/>
              </a:rPr>
              <a:t>の</a:t>
            </a:r>
            <a:r>
              <a:rPr lang="ja-JP" altLang="en-US" sz="1050" dirty="0">
                <a:solidFill>
                  <a:srgbClr val="FF0000"/>
                </a:solidFill>
                <a:latin typeface="HGP創英角ｺﾞｼｯｸUB" panose="020B0900000000000000" pitchFamily="50" charset="-128"/>
                <a:ea typeface="HGP創英角ｺﾞｼｯｸUB" panose="020B0900000000000000" pitchFamily="50" charset="-128"/>
              </a:rPr>
              <a:t>流れ</a:t>
            </a:r>
            <a:endParaRPr lang="en-US" altLang="ja-JP" sz="1050" dirty="0">
              <a:solidFill>
                <a:srgbClr val="FF0000"/>
              </a:solidFill>
              <a:latin typeface="HGP創英角ｺﾞｼｯｸUB" panose="020B0900000000000000" pitchFamily="50" charset="-128"/>
              <a:ea typeface="HGP創英角ｺﾞｼｯｸUB" panose="020B0900000000000000" pitchFamily="50" charset="-128"/>
            </a:endParaRPr>
          </a:p>
        </p:txBody>
      </p:sp>
      <p:cxnSp>
        <p:nvCxnSpPr>
          <p:cNvPr id="59" name="直線矢印コネクタ 58"/>
          <p:cNvCxnSpPr/>
          <p:nvPr/>
        </p:nvCxnSpPr>
        <p:spPr bwMode="auto">
          <a:xfrm>
            <a:off x="6848976" y="2258785"/>
            <a:ext cx="1800000" cy="1588"/>
          </a:xfrm>
          <a:prstGeom prst="straightConnector1">
            <a:avLst/>
          </a:prstGeom>
          <a:solidFill>
            <a:srgbClr val="DDDDDD"/>
          </a:solidFill>
          <a:ln w="38100" cap="flat" cmpd="sng" algn="ctr">
            <a:solidFill>
              <a:srgbClr val="FF0000"/>
            </a:solidFill>
            <a:prstDash val="solid"/>
            <a:round/>
            <a:headEnd type="none" w="med" len="med"/>
            <a:tailEnd type="triangle"/>
          </a:ln>
          <a:effectLst/>
        </p:spPr>
      </p:cxnSp>
      <p:sp>
        <p:nvSpPr>
          <p:cNvPr id="62" name="Rectangle 2"/>
          <p:cNvSpPr txBox="1">
            <a:spLocks noChangeArrowheads="1"/>
          </p:cNvSpPr>
          <p:nvPr/>
        </p:nvSpPr>
        <p:spPr bwMode="auto">
          <a:xfrm>
            <a:off x="248127" y="4853082"/>
            <a:ext cx="3064107" cy="374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43196" numCol="1" anchor="b" anchorCtr="0" compatLnSpc="1">
            <a:prstTxWarp prst="textNoShape">
              <a:avLst/>
            </a:prstTxWarp>
          </a:bodyPr>
          <a:lstStyle>
            <a:lvl1pPr algn="l" defTabSz="863600" rtl="0" eaLnBrk="0" fontAlgn="base" hangingPunct="0">
              <a:spcBef>
                <a:spcPct val="0"/>
              </a:spcBef>
              <a:spcAft>
                <a:spcPct val="0"/>
              </a:spcAft>
              <a:defRPr sz="2000">
                <a:solidFill>
                  <a:schemeClr val="tx1"/>
                </a:solidFill>
                <a:latin typeface="+mj-lt"/>
                <a:ea typeface="+mj-ea"/>
                <a:cs typeface="+mj-cs"/>
              </a:defRPr>
            </a:lvl1pPr>
            <a:lvl2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2pPr>
            <a:lvl3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3pPr>
            <a:lvl4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4pPr>
            <a:lvl5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5pPr>
            <a:lvl6pPr marL="4572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6pPr>
            <a:lvl7pPr marL="9144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7pPr>
            <a:lvl8pPr marL="13716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8pPr>
            <a:lvl9pPr marL="18288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9pPr>
          </a:lstStyle>
          <a:p>
            <a:pPr marL="0" marR="0" lvl="0" indent="0" algn="l" defTabSz="863600" rtl="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dirty="0">
              <a:ln>
                <a:noFill/>
              </a:ln>
              <a:solidFill>
                <a:srgbClr val="000000"/>
              </a:solidFill>
              <a:effectLst/>
              <a:uLnTx/>
              <a:uFillTx/>
              <a:latin typeface="HGP創英角ｺﾞｼｯｸUB"/>
              <a:ea typeface="HGP創英角ｺﾞｼｯｸUB"/>
              <a:cs typeface="+mj-cs"/>
            </a:endParaRPr>
          </a:p>
        </p:txBody>
      </p:sp>
      <p:sp>
        <p:nvSpPr>
          <p:cNvPr id="63" name="Rectangle 2"/>
          <p:cNvSpPr txBox="1">
            <a:spLocks noChangeArrowheads="1"/>
          </p:cNvSpPr>
          <p:nvPr/>
        </p:nvSpPr>
        <p:spPr bwMode="auto">
          <a:xfrm>
            <a:off x="248127" y="4863435"/>
            <a:ext cx="3488604" cy="374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43196" numCol="1" anchor="b" anchorCtr="0" compatLnSpc="1">
            <a:prstTxWarp prst="textNoShape">
              <a:avLst/>
            </a:prstTxWarp>
          </a:bodyPr>
          <a:lstStyle>
            <a:lvl1pPr algn="l" defTabSz="863600" rtl="0" eaLnBrk="0" fontAlgn="base" hangingPunct="0">
              <a:spcBef>
                <a:spcPct val="0"/>
              </a:spcBef>
              <a:spcAft>
                <a:spcPct val="0"/>
              </a:spcAft>
              <a:defRPr sz="2000">
                <a:solidFill>
                  <a:schemeClr val="tx1"/>
                </a:solidFill>
                <a:latin typeface="+mj-lt"/>
                <a:ea typeface="+mj-ea"/>
                <a:cs typeface="+mj-cs"/>
              </a:defRPr>
            </a:lvl1pPr>
            <a:lvl2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2pPr>
            <a:lvl3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3pPr>
            <a:lvl4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4pPr>
            <a:lvl5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5pPr>
            <a:lvl6pPr marL="4572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6pPr>
            <a:lvl7pPr marL="9144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7pPr>
            <a:lvl8pPr marL="13716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8pPr>
            <a:lvl9pPr marL="18288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9pPr>
          </a:lstStyle>
          <a:p>
            <a:pPr eaLnBrk="1" hangingPunct="1">
              <a:defRPr/>
            </a:pPr>
            <a:r>
              <a:rPr kumimoji="0" lang="ja-JP" altLang="en-US" sz="1800" kern="0" dirty="0">
                <a:solidFill>
                  <a:srgbClr val="000000"/>
                </a:solidFill>
                <a:latin typeface="HGP創英角ｺﾞｼｯｸUB"/>
                <a:ea typeface="HGP創英角ｺﾞｼｯｸUB"/>
              </a:rPr>
              <a:t>実証終了後</a:t>
            </a:r>
            <a:r>
              <a:rPr kumimoji="0" lang="ja-JP" altLang="en-US" sz="1800" kern="0" dirty="0" smtClean="0">
                <a:solidFill>
                  <a:srgbClr val="000000"/>
                </a:solidFill>
                <a:latin typeface="HGP創英角ｺﾞｼｯｸUB"/>
                <a:ea typeface="HGP創英角ｺﾞｼｯｸUB"/>
              </a:rPr>
              <a:t>のシナリオ</a:t>
            </a:r>
            <a:endParaRPr kumimoji="0" lang="ja-JP" altLang="en-US" sz="1800" b="0" i="0" u="none" strike="noStrike" kern="0" cap="none" spc="0" normalizeH="0" baseline="0" noProof="0" dirty="0">
              <a:ln>
                <a:noFill/>
              </a:ln>
              <a:solidFill>
                <a:srgbClr val="000000"/>
              </a:solidFill>
              <a:effectLst/>
              <a:uLnTx/>
              <a:uFillTx/>
              <a:latin typeface="HGP創英角ｺﾞｼｯｸUB"/>
              <a:ea typeface="HGP創英角ｺﾞｼｯｸUB"/>
              <a:cs typeface="+mj-cs"/>
            </a:endParaRPr>
          </a:p>
        </p:txBody>
      </p:sp>
      <p:sp>
        <p:nvSpPr>
          <p:cNvPr id="65" name="テキスト ボックス 64"/>
          <p:cNvSpPr txBox="1"/>
          <p:nvPr/>
        </p:nvSpPr>
        <p:spPr>
          <a:xfrm>
            <a:off x="195877" y="5588"/>
            <a:ext cx="3329838" cy="276999"/>
          </a:xfrm>
          <a:prstGeom prst="rect">
            <a:avLst/>
          </a:prstGeom>
          <a:noFill/>
        </p:spPr>
        <p:txBody>
          <a:bodyPr wrap="square" rtlCol="0">
            <a:spAutoFit/>
          </a:bodyPr>
          <a:lstStyle/>
          <a:p>
            <a:r>
              <a:rPr lang="en-US" altLang="ja-JP" sz="1200" i="1" dirty="0" smtClean="0">
                <a:solidFill>
                  <a:srgbClr val="FF0000"/>
                </a:solidFill>
              </a:rPr>
              <a:t>※</a:t>
            </a:r>
            <a:r>
              <a:rPr lang="ja-JP" altLang="en-US" sz="1200" i="1" dirty="0" smtClean="0">
                <a:solidFill>
                  <a:srgbClr val="FF0000"/>
                </a:solidFill>
              </a:rPr>
              <a:t>斜体部分は赤字は削除し、一枚に収めること。</a:t>
            </a:r>
            <a:endParaRPr kumimoji="1" lang="ja-JP" altLang="en-US" sz="1200" i="1" dirty="0">
              <a:solidFill>
                <a:srgbClr val="FF0000"/>
              </a:solidFill>
            </a:endParaRPr>
          </a:p>
        </p:txBody>
      </p:sp>
      <p:sp>
        <p:nvSpPr>
          <p:cNvPr id="66" name="テキスト ボックス 65"/>
          <p:cNvSpPr txBox="1"/>
          <p:nvPr/>
        </p:nvSpPr>
        <p:spPr>
          <a:xfrm>
            <a:off x="571575" y="5727618"/>
            <a:ext cx="8936960" cy="461665"/>
          </a:xfrm>
          <a:prstGeom prst="rect">
            <a:avLst/>
          </a:prstGeom>
          <a:noFill/>
        </p:spPr>
        <p:txBody>
          <a:bodyPr wrap="square" rtlCol="0">
            <a:spAutoFit/>
          </a:bodyPr>
          <a:lstStyle/>
          <a:p>
            <a:r>
              <a:rPr lang="ja-JP" altLang="ja-JP" sz="1200" i="1" dirty="0">
                <a:solidFill>
                  <a:srgbClr val="FF0000"/>
                </a:solidFill>
              </a:rPr>
              <a:t>実証終了後の事業</a:t>
            </a:r>
            <a:r>
              <a:rPr lang="ja-JP" altLang="ja-JP" sz="1200" i="1" dirty="0" smtClean="0">
                <a:solidFill>
                  <a:srgbClr val="FF0000"/>
                </a:solidFill>
              </a:rPr>
              <a:t>継続</a:t>
            </a:r>
            <a:r>
              <a:rPr lang="ja-JP" altLang="en-US" sz="1200" i="1" dirty="0" smtClean="0">
                <a:solidFill>
                  <a:srgbClr val="FF0000"/>
                </a:solidFill>
              </a:rPr>
              <a:t>・普及展開</a:t>
            </a:r>
            <a:r>
              <a:rPr lang="ja-JP" altLang="ja-JP" sz="1200" i="1" dirty="0" smtClean="0">
                <a:solidFill>
                  <a:srgbClr val="FF0000"/>
                </a:solidFill>
              </a:rPr>
              <a:t>に</a:t>
            </a:r>
            <a:r>
              <a:rPr lang="ja-JP" altLang="ja-JP" sz="1200" i="1" dirty="0">
                <a:solidFill>
                  <a:srgbClr val="FF0000"/>
                </a:solidFill>
              </a:rPr>
              <a:t>あたって、</a:t>
            </a:r>
            <a:r>
              <a:rPr lang="en-US" altLang="ja-JP" sz="1200" i="1" dirty="0" err="1">
                <a:solidFill>
                  <a:srgbClr val="FF0000"/>
                </a:solidFill>
              </a:rPr>
              <a:t>IoT</a:t>
            </a:r>
            <a:r>
              <a:rPr lang="ja-JP" altLang="ja-JP" sz="1200" i="1" dirty="0">
                <a:solidFill>
                  <a:srgbClr val="FF0000"/>
                </a:solidFill>
              </a:rPr>
              <a:t>サービスの提供元と提供先、システムの導入・維持コスト、サービスの提供料金、収益化に向けた事業</a:t>
            </a:r>
            <a:r>
              <a:rPr lang="ja-JP" altLang="ja-JP" sz="1200" i="1" dirty="0" smtClean="0">
                <a:solidFill>
                  <a:srgbClr val="FF0000"/>
                </a:solidFill>
              </a:rPr>
              <a:t>計画</a:t>
            </a:r>
            <a:r>
              <a:rPr lang="ja-JP" altLang="en-US" sz="1200" i="1" dirty="0" smtClean="0">
                <a:solidFill>
                  <a:srgbClr val="FF0000"/>
                </a:solidFill>
              </a:rPr>
              <a:t>、普及展開の見込み</a:t>
            </a:r>
            <a:r>
              <a:rPr lang="ja-JP" altLang="ja-JP" sz="1200" i="1" dirty="0" smtClean="0">
                <a:solidFill>
                  <a:srgbClr val="FF0000"/>
                </a:solidFill>
              </a:rPr>
              <a:t>等</a:t>
            </a:r>
            <a:r>
              <a:rPr lang="ja-JP" altLang="en-US" sz="1200" i="1" dirty="0" smtClean="0">
                <a:solidFill>
                  <a:srgbClr val="FF0000"/>
                </a:solidFill>
              </a:rPr>
              <a:t>を</a:t>
            </a:r>
            <a:r>
              <a:rPr lang="ja-JP" altLang="ja-JP" sz="1200" i="1" dirty="0" smtClean="0">
                <a:solidFill>
                  <a:srgbClr val="FF0000"/>
                </a:solidFill>
              </a:rPr>
              <a:t>記載</a:t>
            </a:r>
            <a:r>
              <a:rPr lang="ja-JP" altLang="ja-JP" sz="1200" i="1" dirty="0">
                <a:solidFill>
                  <a:srgbClr val="FF0000"/>
                </a:solidFill>
              </a:rPr>
              <a:t>すること。</a:t>
            </a:r>
            <a:endParaRPr kumimoji="1" lang="ja-JP" altLang="en-US" sz="1200" i="1" dirty="0">
              <a:solidFill>
                <a:srgbClr val="FF0000"/>
              </a:solidFill>
            </a:endParaRPr>
          </a:p>
        </p:txBody>
      </p:sp>
    </p:spTree>
    <p:extLst>
      <p:ext uri="{BB962C8B-B14F-4D97-AF65-F5344CB8AC3E}">
        <p14:creationId xmlns:p14="http://schemas.microsoft.com/office/powerpoint/2010/main" val="1755393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16523</TotalTime>
  <Words>595</Words>
  <Application>Microsoft Office PowerPoint</Application>
  <PresentationFormat>A4 210 x 297 mm</PresentationFormat>
  <Paragraphs>69</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HGP創英角ｺﾞｼｯｸUB</vt:lpstr>
      <vt:lpstr>ＭＳ Ｐゴシック</vt:lpstr>
      <vt:lpstr>ＭＳ ゴシック</vt:lpstr>
      <vt:lpstr>Arial</vt:lpstr>
      <vt:lpstr>Calibri</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田口　一徹(014925)</dc:creator>
  <cp:lastModifiedBy>事務局</cp:lastModifiedBy>
  <cp:revision>223</cp:revision>
  <cp:lastPrinted>2018-03-05T13:17:53Z</cp:lastPrinted>
  <dcterms:created xsi:type="dcterms:W3CDTF">2010-10-01T01:45:35Z</dcterms:created>
  <dcterms:modified xsi:type="dcterms:W3CDTF">2019-03-06T14:24:30Z</dcterms:modified>
</cp:coreProperties>
</file>