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9" r:id="rId3"/>
    <p:sldId id="260" r:id="rId4"/>
    <p:sldId id="261" r:id="rId5"/>
    <p:sldId id="262" r:id="rId6"/>
    <p:sldId id="263" r:id="rId7"/>
    <p:sldId id="264" r:id="rId8"/>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61"/>
    <p:restoredTop sz="94662"/>
  </p:normalViewPr>
  <p:slideViewPr>
    <p:cSldViewPr snapToGrid="0" snapToObjects="1">
      <p:cViewPr varScale="1">
        <p:scale>
          <a:sx n="86" d="100"/>
          <a:sy n="86" d="100"/>
        </p:scale>
        <p:origin x="720"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34B657E1-9195-461B-A6EA-3C240207CE80}"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7A546A2C-9CDA-4063-8D8F-C0995437C0C3}" type="slidenum">
              <a:rPr kumimoji="1" lang="ja-JP" altLang="en-US" smtClean="0"/>
              <a:t>‹#›</a:t>
            </a:fld>
            <a:endParaRPr kumimoji="1" lang="ja-JP" altLang="en-US"/>
          </a:p>
        </p:txBody>
      </p:sp>
    </p:spTree>
    <p:extLst>
      <p:ext uri="{BB962C8B-B14F-4D97-AF65-F5344CB8AC3E}">
        <p14:creationId xmlns:p14="http://schemas.microsoft.com/office/powerpoint/2010/main" val="35427067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DA78DB3-65C9-4F3E-B692-238C3254FA3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53349" y="6477000"/>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335ACD9-0055-4088-B994-8B7B561633E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6B71FEB-6AEE-44E5-BFB1-859DA24E625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D96165-C7A7-40EE-B186-4094CBC550C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1286"/>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C3A7297-E980-439E-830A-8CA8648DFE8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557E2C4-AE8C-4784-A491-ED644CC224D3}"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E05943D-40A6-4AE3-AF32-4317D6BBBCF6}"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2EABEBC-F114-484F-9AAB-E6D78D795A1F}"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E61EF2A-497F-461C-808A-92834003C2A6}"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ABB0DD4-FEB6-4901-997B-DAB71E9656C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26B3CCA-4C46-44BB-9E5C-A5C520A1621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C731B-0D60-4E5D-BFB5-0403DE715B7C}"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jstatmap.e-stat.go.jp/"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講師が研修で</a:t>
            </a:r>
            <a:r>
              <a:rPr lang="en-US" altLang="ja-JP"/>
              <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第二回研修用</a:t>
            </a:r>
            <a:endParaRPr kumimoji="1" lang="ja-JP" altLang="en-US" sz="3600" dirty="0"/>
          </a:p>
        </p:txBody>
      </p:sp>
      <p:sp>
        <p:nvSpPr>
          <p:cNvPr id="4" name="サブタイトル 2">
            <a:extLst>
              <a:ext uri="{FF2B5EF4-FFF2-40B4-BE49-F238E27FC236}">
                <a16:creationId xmlns:a16="http://schemas.microsoft.com/office/drawing/2014/main" xmlns="" id="{F75934A9-F545-4570-8D5A-E23B457757E6}"/>
              </a:ext>
            </a:extLst>
          </p:cNvPr>
          <p:cNvSpPr txBox="1">
            <a:spLocks/>
          </p:cNvSpPr>
          <p:nvPr/>
        </p:nvSpPr>
        <p:spPr>
          <a:xfrm>
            <a:off x="2803072" y="129608"/>
            <a:ext cx="9144000" cy="73580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a:t>
            </a:r>
            <a:r>
              <a:rPr lang="en-US" altLang="ja-JP" sz="3600"/>
              <a:t>-5-2</a:t>
            </a:r>
            <a:endParaRPr lang="ja-JP" altLang="en-US" sz="3600" dirty="0"/>
          </a:p>
        </p:txBody>
      </p:sp>
      <p:sp>
        <p:nvSpPr>
          <p:cNvPr id="5" name="スライド番号プレースホルダー 4">
            <a:extLst>
              <a:ext uri="{FF2B5EF4-FFF2-40B4-BE49-F238E27FC236}">
                <a16:creationId xmlns:a16="http://schemas.microsoft.com/office/drawing/2014/main" xmlns="" id="{7284996D-0D6B-4601-96C3-7EE05AAC692C}"/>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3A60F46-2E2C-514A-8F16-9E5331B3AC23}"/>
              </a:ext>
            </a:extLst>
          </p:cNvPr>
          <p:cNvSpPr>
            <a:spLocks noGrp="1"/>
          </p:cNvSpPr>
          <p:nvPr>
            <p:ph type="title"/>
          </p:nvPr>
        </p:nvSpPr>
        <p:spPr/>
        <p:txBody>
          <a:bodyPr>
            <a:normAutofit fontScale="90000"/>
          </a:bodyPr>
          <a:lstStyle/>
          <a:p>
            <a:r>
              <a:rPr kumimoji="1" lang="en-US" altLang="ja-JP" dirty="0"/>
              <a:t>1.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xmlns="" id="{4C24B870-F81D-A745-8BB6-09774766120A}"/>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en-US" altLang="ja-JP" sz="2200" dirty="0"/>
              <a:t>1</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その上で、今日はプロセスの②、③、④を行うことを、受講者に説明する。</a:t>
            </a:r>
            <a:endParaRPr lang="en-US" altLang="ja-JP" sz="2200" dirty="0"/>
          </a:p>
          <a:p>
            <a:pPr marL="449263" lvl="1"/>
            <a:r>
              <a:rPr lang="ja-JP" altLang="en-US" sz="2200" dirty="0"/>
              <a:t>これらの行為で、受講者を１回目の研修の終了時の状態に戻す。</a:t>
            </a:r>
          </a:p>
        </p:txBody>
      </p:sp>
      <p:sp>
        <p:nvSpPr>
          <p:cNvPr id="4" name="スライド番号プレースホルダー 3">
            <a:extLst>
              <a:ext uri="{FF2B5EF4-FFF2-40B4-BE49-F238E27FC236}">
                <a16:creationId xmlns:a16="http://schemas.microsoft.com/office/drawing/2014/main" xmlns="" id="{8A09E098-D9A3-419E-A77E-3C93AAE26C72}"/>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E2CBDB5-7525-1D48-9B4F-AD45B00760E8}"/>
              </a:ext>
            </a:extLst>
          </p:cNvPr>
          <p:cNvSpPr>
            <a:spLocks noGrp="1"/>
          </p:cNvSpPr>
          <p:nvPr>
            <p:ph type="title"/>
          </p:nvPr>
        </p:nvSpPr>
        <p:spPr/>
        <p:txBody>
          <a:bodyPr>
            <a:normAutofit fontScale="90000"/>
          </a:bodyPr>
          <a:lstStyle/>
          <a:p>
            <a:r>
              <a:rPr lang="en-US" altLang="ja-JP" dirty="0"/>
              <a:t>2. </a:t>
            </a:r>
            <a:r>
              <a:rPr lang="ja-JP" altLang="en-US" dirty="0"/>
              <a:t>データの確認と選択</a:t>
            </a:r>
            <a:endParaRPr kumimoji="1" lang="ja-JP" altLang="en-US" dirty="0"/>
          </a:p>
        </p:txBody>
      </p:sp>
      <p:sp>
        <p:nvSpPr>
          <p:cNvPr id="3" name="コンテンツ プレースホルダー 2">
            <a:extLst>
              <a:ext uri="{FF2B5EF4-FFF2-40B4-BE49-F238E27FC236}">
                <a16:creationId xmlns:a16="http://schemas.microsoft.com/office/drawing/2014/main" xmlns="" id="{DD670985-E3DA-F04A-BBD2-04D81A190AE1}"/>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ja-JP" altLang="en-US" sz="2200" dirty="0"/>
              <a:t>研修を行う地方公共団体の個人情報保護条例を事前に読込んでおく。特に、個人情報の利用、提供に関する条文。オンライン結合に関する条文も確認しておく。</a:t>
            </a:r>
            <a:endParaRPr lang="en-US" altLang="ja-JP" sz="2200" dirty="0"/>
          </a:p>
          <a:p>
            <a:pPr marL="449263" lvl="1"/>
            <a:r>
              <a:rPr lang="ja-JP" altLang="en-US" sz="2200" dirty="0"/>
              <a:t>個人情報に関する質疑応答は、確実にメモは取っておくようにするが、詳細に入込むと時間がなくなるので、必要最低限にする。</a:t>
            </a:r>
            <a:endParaRPr lang="en-US" altLang="ja-JP" sz="2200" dirty="0"/>
          </a:p>
          <a:p>
            <a:pPr lvl="2"/>
            <a:endParaRPr lang="en-US" altLang="ja-JP" sz="2200" dirty="0"/>
          </a:p>
          <a:p>
            <a:pPr marL="0" indent="0">
              <a:buNone/>
            </a:pPr>
            <a:r>
              <a:rPr lang="ja-JP" altLang="en-US" sz="2200" dirty="0"/>
              <a:t>ファシリテーター</a:t>
            </a:r>
            <a:endParaRPr lang="en-US" altLang="ja-JP" sz="2200" dirty="0"/>
          </a:p>
          <a:p>
            <a:pPr marL="449263" lvl="1"/>
            <a:r>
              <a:rPr lang="ja-JP" altLang="en-US" sz="2200" dirty="0"/>
              <a:t>各チーム内で、情報を入手する際に問題となった点を列挙するのを支援する。特に入手できなかったデータについて、その理由をきちんと整理するよう誘導する。</a:t>
            </a:r>
            <a:endParaRPr lang="en-US" altLang="ja-JP" sz="2200" dirty="0"/>
          </a:p>
          <a:p>
            <a:pPr marL="449263" lvl="1"/>
            <a:r>
              <a:rPr lang="ja-JP" altLang="en-US" sz="2200" dirty="0"/>
              <a:t>ただし、このパートはあまり時間がないので、短時間でまとめるよう進行する。</a:t>
            </a:r>
            <a:endParaRPr lang="en-US" altLang="ja-JP" sz="2200" dirty="0"/>
          </a:p>
          <a:p>
            <a:pPr marL="449263" lvl="1"/>
            <a:r>
              <a:rPr lang="ja-JP" altLang="en-US" sz="2200" dirty="0"/>
              <a:t>各チームで集まったデータ入手に関する問題点は、写真に撮って、後で情報部門と情報共有する。</a:t>
            </a:r>
            <a:endParaRPr lang="en-US" altLang="ja-JP" sz="2200" dirty="0"/>
          </a:p>
          <a:p>
            <a:pPr lvl="1"/>
            <a:endParaRPr lang="en-US" altLang="ja-JP" sz="2200" dirty="0"/>
          </a:p>
        </p:txBody>
      </p:sp>
      <p:sp>
        <p:nvSpPr>
          <p:cNvPr id="4" name="スライド番号プレースホルダー 3">
            <a:extLst>
              <a:ext uri="{FF2B5EF4-FFF2-40B4-BE49-F238E27FC236}">
                <a16:creationId xmlns:a16="http://schemas.microsoft.com/office/drawing/2014/main" xmlns="" id="{4AB40585-AE3A-4C3D-9317-6FB422AE808F}"/>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050CCDF-FFD7-2340-BDFC-388F78C828A1}"/>
              </a:ext>
            </a:extLst>
          </p:cNvPr>
          <p:cNvSpPr>
            <a:spLocks noGrp="1"/>
          </p:cNvSpPr>
          <p:nvPr>
            <p:ph type="title"/>
          </p:nvPr>
        </p:nvSpPr>
        <p:spPr/>
        <p:txBody>
          <a:bodyPr>
            <a:normAutofit fontScale="90000"/>
          </a:bodyPr>
          <a:lstStyle/>
          <a:p>
            <a:r>
              <a:rPr kumimoji="1" lang="en-US" altLang="ja-JP" dirty="0"/>
              <a:t>3. </a:t>
            </a:r>
            <a:r>
              <a:rPr kumimoji="1" lang="ja-JP" altLang="en-US" dirty="0"/>
              <a:t>分析手法の</a:t>
            </a:r>
            <a:r>
              <a:rPr lang="ja-JP" altLang="en-US" dirty="0"/>
              <a:t>検討</a:t>
            </a:r>
            <a:endParaRPr kumimoji="1" lang="ja-JP" altLang="en-US" dirty="0"/>
          </a:p>
        </p:txBody>
      </p:sp>
      <p:sp>
        <p:nvSpPr>
          <p:cNvPr id="3" name="コンテンツ プレースホルダー 2">
            <a:extLst>
              <a:ext uri="{FF2B5EF4-FFF2-40B4-BE49-F238E27FC236}">
                <a16:creationId xmlns:a16="http://schemas.microsoft.com/office/drawing/2014/main" xmlns="" id="{81B805EE-B190-A248-970E-35D252F3715E}"/>
              </a:ext>
            </a:extLst>
          </p:cNvPr>
          <p:cNvSpPr>
            <a:spLocks noGrp="1"/>
          </p:cNvSpPr>
          <p:nvPr>
            <p:ph idx="1"/>
          </p:nvPr>
        </p:nvSpPr>
        <p:spPr>
          <a:xfrm>
            <a:off x="838200" y="1105468"/>
            <a:ext cx="10515600" cy="5423919"/>
          </a:xfrm>
        </p:spPr>
        <p:txBody>
          <a:bodyPr>
            <a:normAutofit/>
          </a:bodyPr>
          <a:lstStyle/>
          <a:p>
            <a:pPr marL="0" indent="0">
              <a:buNone/>
            </a:pPr>
            <a:r>
              <a:rPr lang="ja-JP" altLang="en-US" sz="2200" dirty="0"/>
              <a:t>マネージャー</a:t>
            </a:r>
            <a:endParaRPr kumimoji="1" lang="en-US" altLang="ja-JP" sz="2200" dirty="0"/>
          </a:p>
          <a:p>
            <a:pPr marL="449263" lvl="1"/>
            <a:r>
              <a:rPr lang="ja-JP" altLang="en-US" sz="2200" dirty="0"/>
              <a:t>グラフや</a:t>
            </a:r>
            <a:r>
              <a:rPr lang="en-US" altLang="ja-JP" sz="2200" dirty="0"/>
              <a:t>GIS</a:t>
            </a:r>
            <a:r>
              <a:rPr lang="ja-JP" altLang="en-US" sz="2200" dirty="0"/>
              <a:t>を使った分析結果の表現方法は、実際の事例を用いて説明する。</a:t>
            </a:r>
            <a:endParaRPr lang="en-US" altLang="ja-JP" sz="2200" dirty="0"/>
          </a:p>
          <a:p>
            <a:pPr marL="449263" lvl="1"/>
            <a:r>
              <a:rPr kumimoji="1" lang="ja-JP" altLang="en-US" sz="2200" dirty="0"/>
              <a:t>自分ならどのような時にどの表現方法を使うかを話せるように準備しておく。</a:t>
            </a:r>
            <a:endParaRPr kumimoji="1" lang="en-US" altLang="ja-JP" sz="2200" dirty="0"/>
          </a:p>
          <a:p>
            <a:pPr marL="449263" lvl="1"/>
            <a:r>
              <a:rPr lang="ja-JP" altLang="en-US" sz="2200" dirty="0"/>
              <a:t>地方公共団体内で利用可能なツール（</a:t>
            </a:r>
            <a:r>
              <a:rPr lang="en-US" altLang="ja-JP" sz="2200" dirty="0"/>
              <a:t>GIS</a:t>
            </a:r>
            <a:r>
              <a:rPr lang="ja-JP" altLang="en-US" sz="2200" dirty="0"/>
              <a:t>や</a:t>
            </a:r>
            <a:r>
              <a:rPr lang="en-US" altLang="ja-JP" sz="2200" dirty="0"/>
              <a:t>BI</a:t>
            </a:r>
            <a:r>
              <a:rPr lang="ja-JP" altLang="en-US" sz="2200" dirty="0"/>
              <a:t>ツールなど）がある場合は、そのツールを使った分析令を説明に盛込むようにする。この際、誰がツールの操作を行うのかも明確にしておく（各自なのか専門部署なのかなど）。</a:t>
            </a:r>
            <a:endParaRPr lang="en-US" altLang="ja-JP" sz="2200" dirty="0"/>
          </a:p>
          <a:p>
            <a:pPr lvl="1"/>
            <a:endParaRPr kumimoji="1" lang="en-US" altLang="ja-JP" sz="2200" dirty="0"/>
          </a:p>
          <a:p>
            <a:pPr marL="0" indent="0">
              <a:buNone/>
            </a:pPr>
            <a:r>
              <a:rPr lang="ja-JP" altLang="en-US" sz="2200" dirty="0"/>
              <a:t>ファシリテーター</a:t>
            </a:r>
            <a:endParaRPr lang="en-US" altLang="ja-JP" sz="2200" dirty="0"/>
          </a:p>
          <a:p>
            <a:pPr marL="449263" lvl="1"/>
            <a:r>
              <a:rPr lang="ja-JP" altLang="en-US" sz="2200" dirty="0"/>
              <a:t>まずは、各チームで分析対象とする仮説を選ぶように促す。データがないものは分析できないので、データが用意できているものの中から選ぶようにする。</a:t>
            </a:r>
            <a:endParaRPr lang="en-US" altLang="ja-JP" sz="2200" dirty="0"/>
          </a:p>
          <a:p>
            <a:pPr marL="449263" lvl="1"/>
            <a:r>
              <a:rPr kumimoji="1" lang="ja-JP" altLang="en-US" sz="2200" dirty="0"/>
              <a:t>分析に使うデータと、その項目を挙げてもらう。</a:t>
            </a:r>
            <a:endParaRPr kumimoji="1" lang="en-US" altLang="ja-JP" sz="2200" dirty="0"/>
          </a:p>
          <a:p>
            <a:pPr marL="449263" lvl="1"/>
            <a:r>
              <a:rPr lang="ja-JP" altLang="en-US" sz="2200" dirty="0"/>
              <a:t>分析結果をどのように表現するかを、言葉で表現してもらう。</a:t>
            </a:r>
            <a:endParaRPr lang="en-US" altLang="ja-JP" sz="2200" dirty="0"/>
          </a:p>
          <a:p>
            <a:pPr marL="449263" lvl="1"/>
            <a:r>
              <a:rPr kumimoji="1" lang="ja-JP" altLang="en-US" sz="2200" dirty="0"/>
              <a:t>色については、実際の色を使って絵やグラフを描いてもらう。</a:t>
            </a:r>
          </a:p>
        </p:txBody>
      </p:sp>
      <p:sp>
        <p:nvSpPr>
          <p:cNvPr id="4" name="スライド番号プレースホルダー 3">
            <a:extLst>
              <a:ext uri="{FF2B5EF4-FFF2-40B4-BE49-F238E27FC236}">
                <a16:creationId xmlns:a16="http://schemas.microsoft.com/office/drawing/2014/main" xmlns="" id="{EA7DA94A-C6D7-4B67-AB2C-7C16E1C5B5EC}"/>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349435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0559086-E1A8-D942-AAD3-D5A538E37CF2}"/>
              </a:ext>
            </a:extLst>
          </p:cNvPr>
          <p:cNvSpPr>
            <a:spLocks noGrp="1"/>
          </p:cNvSpPr>
          <p:nvPr>
            <p:ph type="title"/>
          </p:nvPr>
        </p:nvSpPr>
        <p:spPr/>
        <p:txBody>
          <a:bodyPr>
            <a:normAutofit fontScale="90000"/>
          </a:bodyPr>
          <a:lstStyle/>
          <a:p>
            <a:r>
              <a:rPr lang="en-US" altLang="ja-JP" dirty="0"/>
              <a:t>3. </a:t>
            </a:r>
            <a:r>
              <a:rPr lang="ja-JP" altLang="en-US" dirty="0"/>
              <a:t>分析手法の検討</a:t>
            </a:r>
            <a:endParaRPr kumimoji="1" lang="ja-JP" altLang="en-US" dirty="0"/>
          </a:p>
        </p:txBody>
      </p:sp>
      <p:sp>
        <p:nvSpPr>
          <p:cNvPr id="3" name="コンテンツ プレースホルダー 2">
            <a:extLst>
              <a:ext uri="{FF2B5EF4-FFF2-40B4-BE49-F238E27FC236}">
                <a16:creationId xmlns:a16="http://schemas.microsoft.com/office/drawing/2014/main" xmlns="" id="{66373C83-DFCE-ED46-A76E-328ABFE831ED}"/>
              </a:ext>
            </a:extLst>
          </p:cNvPr>
          <p:cNvSpPr>
            <a:spLocks noGrp="1"/>
          </p:cNvSpPr>
          <p:nvPr>
            <p:ph idx="1"/>
          </p:nvPr>
        </p:nvSpPr>
        <p:spPr/>
        <p:txBody>
          <a:bodyPr>
            <a:normAutofit/>
          </a:bodyPr>
          <a:lstStyle/>
          <a:p>
            <a:pPr marL="0" indent="0">
              <a:buNone/>
            </a:pPr>
            <a:r>
              <a:rPr kumimoji="1" lang="ja-JP" altLang="en-US" sz="2200" dirty="0"/>
              <a:t>どうしても、表現方法が出てこない場合</a:t>
            </a:r>
            <a:endParaRPr kumimoji="1" lang="en-US" altLang="ja-JP" sz="2200" dirty="0"/>
          </a:p>
          <a:p>
            <a:pPr marL="449263" lvl="1"/>
            <a:r>
              <a:rPr lang="ja-JP" altLang="en-US" sz="2200" dirty="0"/>
              <a:t>棒グラフと円グラフでは、どちらの表現がわかりやすいですか？といったように、答えを直接いうのではなく、選択してもらう。</a:t>
            </a:r>
            <a:endParaRPr lang="en-US" altLang="ja-JP" sz="2200" dirty="0"/>
          </a:p>
          <a:p>
            <a:pPr marL="449263" lvl="1"/>
            <a:r>
              <a:rPr lang="ja-JP" altLang="en-US" sz="2200" dirty="0"/>
              <a:t>割合を見たいですか、変化を見たいですか、といったように、何を見たいのかを確認する。</a:t>
            </a:r>
            <a:endParaRPr lang="en-US" altLang="ja-JP" sz="2200" dirty="0"/>
          </a:p>
          <a:p>
            <a:pPr lvl="1"/>
            <a:endParaRPr lang="en-US" altLang="ja-JP" sz="2200" dirty="0"/>
          </a:p>
          <a:p>
            <a:pPr marL="0" indent="0">
              <a:buNone/>
            </a:pPr>
            <a:r>
              <a:rPr lang="ja-JP" altLang="en-US" sz="2200" dirty="0"/>
              <a:t>どうしても、データが出てこない場合</a:t>
            </a:r>
            <a:endParaRPr lang="en-US" altLang="ja-JP" sz="2200" dirty="0"/>
          </a:p>
          <a:p>
            <a:pPr marL="449263" lvl="1"/>
            <a:r>
              <a:rPr lang="ja-JP" altLang="en-US" sz="2200" dirty="0"/>
              <a:t>代替できそうなデータをアドバイスする（市町村のデータがなければ、都道府県のデータで一旦分析してみるなど）。</a:t>
            </a:r>
            <a:endParaRPr lang="en-US" altLang="ja-JP" sz="2200" dirty="0"/>
          </a:p>
          <a:p>
            <a:pPr marL="449263" lvl="1"/>
            <a:r>
              <a:rPr lang="en-US" altLang="ja-JP" sz="2200" dirty="0"/>
              <a:t>e-Stat</a:t>
            </a:r>
            <a:r>
              <a:rPr lang="ja-JP" altLang="en-US" sz="2200" dirty="0"/>
              <a:t>の中の統計情報（国勢調査など）を見て、使えそうなものがないか考えてもらう。</a:t>
            </a:r>
            <a:endParaRPr lang="en-US" altLang="ja-JP" sz="2200" dirty="0"/>
          </a:p>
          <a:p>
            <a:pPr marL="449263" lvl="1"/>
            <a:r>
              <a:rPr lang="ja-JP" altLang="en-US" sz="2200" dirty="0"/>
              <a:t>地方公共団体が独自に行っている統計資料の一覧を持ってきてもらう。</a:t>
            </a:r>
            <a:endParaRPr lang="en-US" altLang="ja-JP" sz="2200" dirty="0"/>
          </a:p>
          <a:p>
            <a:pPr marL="449263" lvl="1"/>
            <a:r>
              <a:rPr lang="ja-JP" altLang="en-US" sz="2200" dirty="0"/>
              <a:t>各府省庁が公開している調査結果など活用できるものはないか探してもらう。</a:t>
            </a:r>
            <a:endParaRPr lang="en-US" altLang="ja-JP" sz="2200" dirty="0"/>
          </a:p>
        </p:txBody>
      </p:sp>
      <p:sp>
        <p:nvSpPr>
          <p:cNvPr id="4" name="スライド番号プレースホルダー 3">
            <a:extLst>
              <a:ext uri="{FF2B5EF4-FFF2-40B4-BE49-F238E27FC236}">
                <a16:creationId xmlns:a16="http://schemas.microsoft.com/office/drawing/2014/main" xmlns="" id="{967DC0BF-A798-4A9D-944C-7EBD459B465F}"/>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916476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C874ACD-77EF-E748-B8A7-B9AA0C658382}"/>
              </a:ext>
            </a:extLst>
          </p:cNvPr>
          <p:cNvSpPr>
            <a:spLocks noGrp="1"/>
          </p:cNvSpPr>
          <p:nvPr>
            <p:ph type="title"/>
          </p:nvPr>
        </p:nvSpPr>
        <p:spPr/>
        <p:txBody>
          <a:bodyPr>
            <a:normAutofit fontScale="90000"/>
          </a:bodyPr>
          <a:lstStyle/>
          <a:p>
            <a:r>
              <a:rPr kumimoji="1" lang="en-US" altLang="ja-JP" dirty="0"/>
              <a:t>4. </a:t>
            </a:r>
            <a:r>
              <a:rPr kumimoji="1" lang="ja-JP" altLang="en-US" dirty="0"/>
              <a:t>データ分析</a:t>
            </a:r>
          </a:p>
        </p:txBody>
      </p:sp>
      <p:sp>
        <p:nvSpPr>
          <p:cNvPr id="3" name="コンテンツ プレースホルダー 2">
            <a:extLst>
              <a:ext uri="{FF2B5EF4-FFF2-40B4-BE49-F238E27FC236}">
                <a16:creationId xmlns:a16="http://schemas.microsoft.com/office/drawing/2014/main" xmlns="" id="{DF7F46E8-15DF-AD42-BB86-75B39DF6930E}"/>
              </a:ext>
            </a:extLst>
          </p:cNvPr>
          <p:cNvSpPr>
            <a:spLocks noGrp="1"/>
          </p:cNvSpPr>
          <p:nvPr>
            <p:ph idx="1"/>
          </p:nvPr>
        </p:nvSpPr>
        <p:spPr>
          <a:xfrm>
            <a:off x="838200" y="1105468"/>
            <a:ext cx="10515600" cy="5423919"/>
          </a:xfrm>
        </p:spPr>
        <p:txBody>
          <a:bodyPr>
            <a:normAutofit/>
          </a:bodyPr>
          <a:lstStyle/>
          <a:p>
            <a:pPr marL="0" indent="0">
              <a:buNone/>
            </a:pPr>
            <a:r>
              <a:rPr kumimoji="1" lang="ja-JP" altLang="en-US" sz="2200" dirty="0"/>
              <a:t>この工程では、集まったデータを様々な視点から分析してみる。決してツールの使い方の研修にならないように注意する。</a:t>
            </a:r>
            <a:endParaRPr kumimoji="1" lang="en-US" altLang="ja-JP" sz="2200" dirty="0"/>
          </a:p>
          <a:p>
            <a:pPr marL="0" indent="0">
              <a:buNone/>
            </a:pPr>
            <a:r>
              <a:rPr kumimoji="1" lang="en-US" altLang="ja-JP" sz="2200" dirty="0"/>
              <a:t>GIS</a:t>
            </a:r>
            <a:r>
              <a:rPr kumimoji="1" lang="ja-JP" altLang="en-US" sz="2200" dirty="0"/>
              <a:t>が利用できない地方公共団体の場合は、事前に分析方法を相談しておく。</a:t>
            </a:r>
            <a:endParaRPr kumimoji="1" lang="en-US" altLang="ja-JP" sz="2200" dirty="0"/>
          </a:p>
          <a:p>
            <a:pPr marL="449263" lvl="1"/>
            <a:r>
              <a:rPr lang="ja-JP" altLang="en-US" sz="2200" dirty="0"/>
              <a:t>白地図を色塗りして分析する</a:t>
            </a:r>
            <a:endParaRPr lang="en-US" altLang="ja-JP" sz="2200" dirty="0"/>
          </a:p>
          <a:p>
            <a:pPr marL="449263" lvl="1"/>
            <a:r>
              <a:rPr kumimoji="1" lang="en-US" altLang="ja-JP" sz="2200" dirty="0" err="1"/>
              <a:t>jSTAT</a:t>
            </a:r>
            <a:r>
              <a:rPr kumimoji="1" lang="en-US" altLang="ja-JP" sz="2200" dirty="0"/>
              <a:t> MAP</a:t>
            </a:r>
            <a:r>
              <a:rPr kumimoji="1" lang="ja-JP" altLang="en-US" sz="2200" dirty="0"/>
              <a:t>（</a:t>
            </a:r>
            <a:r>
              <a:rPr lang="en-US" altLang="ja-JP" sz="2000" dirty="0">
                <a:hlinkClick r:id="rId2"/>
              </a:rPr>
              <a:t> https://jstatmap.e-stat.go.jp/</a:t>
            </a:r>
            <a:r>
              <a:rPr lang="ja-JP" altLang="en-US" sz="2000" dirty="0"/>
              <a:t>）</a:t>
            </a:r>
            <a:r>
              <a:rPr kumimoji="1" lang="ja-JP" altLang="en-US" sz="2200" dirty="0"/>
              <a:t>を利用して、国勢調査</a:t>
            </a:r>
            <a:r>
              <a:rPr kumimoji="1" lang="en-US" altLang="ja-JP" sz="2200" dirty="0"/>
              <a:t>×</a:t>
            </a:r>
            <a:r>
              <a:rPr kumimoji="1" lang="ja-JP" altLang="en-US" sz="2200" dirty="0"/>
              <a:t>緯度経度をつけた</a:t>
            </a:r>
            <a:r>
              <a:rPr kumimoji="1" lang="en-US" altLang="ja-JP" sz="2200" dirty="0"/>
              <a:t>CSV</a:t>
            </a:r>
            <a:r>
              <a:rPr kumimoji="1" lang="ja-JP" altLang="en-US" sz="2200" dirty="0"/>
              <a:t>ファイルにより、簡易的な</a:t>
            </a:r>
            <a:r>
              <a:rPr kumimoji="1" lang="en-US" altLang="ja-JP" sz="2200" dirty="0"/>
              <a:t>GIS</a:t>
            </a:r>
            <a:r>
              <a:rPr kumimoji="1" lang="ja-JP" altLang="en-US" sz="2200" dirty="0"/>
              <a:t>として分析</a:t>
            </a:r>
            <a:r>
              <a:rPr lang="ja-JP" altLang="en-US" sz="2200" dirty="0"/>
              <a:t>してみる。</a:t>
            </a:r>
            <a:endParaRPr kumimoji="1" lang="en-US" altLang="ja-JP" sz="2200" dirty="0"/>
          </a:p>
          <a:p>
            <a:pPr marL="449263" lvl="1"/>
            <a:r>
              <a:rPr lang="en-US" altLang="ja-JP" sz="2200" dirty="0"/>
              <a:t>QGIS</a:t>
            </a:r>
            <a:r>
              <a:rPr lang="ja-JP" altLang="en-US" sz="2200" dirty="0"/>
              <a:t>（オープンソースの</a:t>
            </a:r>
            <a:r>
              <a:rPr lang="en-US" altLang="ja-JP" sz="2200" dirty="0"/>
              <a:t>GIS</a:t>
            </a:r>
            <a:r>
              <a:rPr lang="ja-JP" altLang="en-US" sz="2200" dirty="0"/>
              <a:t>）を利用したい地方公共団体が出てきた場合は、データ分析の講師が対応できるのなら、事前に準備して学習してもらう。</a:t>
            </a:r>
            <a:endParaRPr lang="en-US" altLang="ja-JP" sz="2200" dirty="0"/>
          </a:p>
          <a:p>
            <a:pPr marL="449263" lvl="1"/>
            <a:endParaRPr lang="en-US" altLang="ja-JP" sz="2200" dirty="0"/>
          </a:p>
          <a:p>
            <a:pPr marL="0" indent="0">
              <a:buNone/>
            </a:pPr>
            <a:r>
              <a:rPr kumimoji="1" lang="ja-JP" altLang="en-US" sz="2200" dirty="0"/>
              <a:t>ほとんどの地方公共団体が、ここで、データ不足に気づいたり、もっと分析したいと</a:t>
            </a:r>
            <a:r>
              <a:rPr lang="ja-JP" altLang="en-US" sz="2200" dirty="0"/>
              <a:t>考えるように</a:t>
            </a:r>
            <a:r>
              <a:rPr kumimoji="1" lang="ja-JP" altLang="en-US" sz="2200" dirty="0"/>
              <a:t>なるので、不足しているデータ一覧を作ってもらい、次回までの宿題でどこまでデータを集めるのかを明確にする。</a:t>
            </a:r>
          </a:p>
        </p:txBody>
      </p:sp>
      <p:sp>
        <p:nvSpPr>
          <p:cNvPr id="4" name="スライド番号プレースホルダー 3">
            <a:extLst>
              <a:ext uri="{FF2B5EF4-FFF2-40B4-BE49-F238E27FC236}">
                <a16:creationId xmlns:a16="http://schemas.microsoft.com/office/drawing/2014/main" xmlns="" id="{4370454B-ABEB-404C-A7E0-A6DCBA1684F6}"/>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3376601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5DA1AEE-57A1-0047-9D9E-0B4D08B6F198}"/>
              </a:ext>
            </a:extLst>
          </p:cNvPr>
          <p:cNvSpPr>
            <a:spLocks noGrp="1"/>
          </p:cNvSpPr>
          <p:nvPr>
            <p:ph type="title"/>
          </p:nvPr>
        </p:nvSpPr>
        <p:spPr/>
        <p:txBody>
          <a:bodyPr>
            <a:normAutofit fontScale="90000"/>
          </a:bodyPr>
          <a:lstStyle/>
          <a:p>
            <a:r>
              <a:rPr kumimoji="1" lang="en-US" altLang="ja-JP" dirty="0"/>
              <a:t>4. </a:t>
            </a:r>
            <a:r>
              <a:rPr kumimoji="1" lang="ja-JP" altLang="en-US" dirty="0"/>
              <a:t>データ分析</a:t>
            </a:r>
          </a:p>
        </p:txBody>
      </p:sp>
      <p:sp>
        <p:nvSpPr>
          <p:cNvPr id="3" name="コンテンツ プレースホルダー 2">
            <a:extLst>
              <a:ext uri="{FF2B5EF4-FFF2-40B4-BE49-F238E27FC236}">
                <a16:creationId xmlns:a16="http://schemas.microsoft.com/office/drawing/2014/main" xmlns="" id="{92AA0CEE-5951-CE42-B010-4BAEAE01AC8D}"/>
              </a:ext>
            </a:extLst>
          </p:cNvPr>
          <p:cNvSpPr>
            <a:spLocks noGrp="1"/>
          </p:cNvSpPr>
          <p:nvPr>
            <p:ph idx="1"/>
          </p:nvPr>
        </p:nvSpPr>
        <p:spPr/>
        <p:txBody>
          <a:bodyPr>
            <a:normAutofit/>
          </a:bodyPr>
          <a:lstStyle/>
          <a:p>
            <a:pPr marL="0" indent="0">
              <a:buNone/>
            </a:pPr>
            <a:r>
              <a:rPr kumimoji="1" lang="en-US" altLang="ja-JP" sz="2200" dirty="0"/>
              <a:t>GIS</a:t>
            </a:r>
            <a:r>
              <a:rPr lang="ja-JP" altLang="en-US" sz="2200" dirty="0"/>
              <a:t>を使う際の注意</a:t>
            </a:r>
            <a:endParaRPr lang="en-US" altLang="ja-JP" sz="2200" dirty="0"/>
          </a:p>
          <a:p>
            <a:pPr marL="449263" lvl="1"/>
            <a:r>
              <a:rPr kumimoji="1" lang="ja-JP" altLang="en-US" sz="2200" dirty="0"/>
              <a:t>統合型</a:t>
            </a:r>
            <a:r>
              <a:rPr kumimoji="1" lang="en-US" altLang="ja-JP" sz="2200" dirty="0"/>
              <a:t>GIS</a:t>
            </a:r>
            <a:r>
              <a:rPr kumimoji="1" lang="ja-JP" altLang="en-US" sz="2200" dirty="0"/>
              <a:t>を使う場合は、</a:t>
            </a:r>
            <a:r>
              <a:rPr kumimoji="1" lang="en-US" altLang="ja-JP" sz="2200" dirty="0"/>
              <a:t>LGWAN</a:t>
            </a:r>
            <a:r>
              <a:rPr kumimoji="1" lang="ja-JP" altLang="en-US" sz="2200" dirty="0"/>
              <a:t>内の</a:t>
            </a:r>
            <a:r>
              <a:rPr kumimoji="1" lang="en-US" altLang="ja-JP" sz="2200" dirty="0"/>
              <a:t>GIS</a:t>
            </a:r>
            <a:r>
              <a:rPr kumimoji="1" lang="ja-JP" altLang="en-US" sz="2200" dirty="0"/>
              <a:t>なのか、外部の</a:t>
            </a:r>
            <a:r>
              <a:rPr kumimoji="1" lang="en-US" altLang="ja-JP" sz="2200" dirty="0"/>
              <a:t>GIS</a:t>
            </a:r>
            <a:r>
              <a:rPr kumimoji="1" lang="ja-JP" altLang="en-US" sz="2200" dirty="0" err="1"/>
              <a:t>なのかを</a:t>
            </a:r>
            <a:r>
              <a:rPr kumimoji="1" lang="ja-JP" altLang="en-US" sz="2200" dirty="0"/>
              <a:t>確認しておく。</a:t>
            </a:r>
            <a:endParaRPr kumimoji="1" lang="en-US" altLang="ja-JP" sz="2200" dirty="0"/>
          </a:p>
          <a:p>
            <a:pPr marL="449263" lvl="1"/>
            <a:r>
              <a:rPr lang="ja-JP" altLang="en-US" sz="2200" dirty="0"/>
              <a:t>個別分野別に導入している</a:t>
            </a:r>
            <a:r>
              <a:rPr lang="en-US" altLang="ja-JP" sz="2200" dirty="0"/>
              <a:t>GIS</a:t>
            </a:r>
            <a:r>
              <a:rPr lang="ja-JP" altLang="en-US" sz="2200" dirty="0"/>
              <a:t>の場合、道路部門、税部門など、部門によって異なる</a:t>
            </a:r>
            <a:r>
              <a:rPr lang="en-US" altLang="ja-JP" sz="2200" dirty="0"/>
              <a:t>GIS</a:t>
            </a:r>
            <a:r>
              <a:rPr lang="ja-JP" altLang="en-US" sz="2200" dirty="0"/>
              <a:t>を利用しているので、どれを使うのかを事前にしっかりと確認しておく。</a:t>
            </a:r>
            <a:endParaRPr kumimoji="1" lang="ja-JP" altLang="en-US" sz="2200" dirty="0"/>
          </a:p>
        </p:txBody>
      </p:sp>
      <p:sp>
        <p:nvSpPr>
          <p:cNvPr id="4" name="スライド番号プレースホルダー 3">
            <a:extLst>
              <a:ext uri="{FF2B5EF4-FFF2-40B4-BE49-F238E27FC236}">
                <a16:creationId xmlns:a16="http://schemas.microsoft.com/office/drawing/2014/main" xmlns="" id="{01D35E86-B9B1-499F-8729-B434C4559661}"/>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2536147916"/>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401</TotalTime>
  <Words>858</Words>
  <Application>Microsoft Office PowerPoint</Application>
  <PresentationFormat>ワイド画面</PresentationFormat>
  <Paragraphs>57</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游ゴシック</vt:lpstr>
      <vt:lpstr>游ゴシック</vt:lpstr>
      <vt:lpstr>Yu Gothic Light</vt:lpstr>
      <vt:lpstr>Arial</vt:lpstr>
      <vt:lpstr>ホワイト</vt:lpstr>
      <vt:lpstr>講師が研修で 留意すべきポイント</vt:lpstr>
      <vt:lpstr>1. 前回のおさらい</vt:lpstr>
      <vt:lpstr>2. データの確認と選択</vt:lpstr>
      <vt:lpstr>3. 分析手法の検討</vt:lpstr>
      <vt:lpstr>3. 分析手法の検討</vt:lpstr>
      <vt:lpstr>4. データ分析</vt:lpstr>
      <vt:lpstr>4. データ分析</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user</cp:lastModifiedBy>
  <cp:revision>46</cp:revision>
  <cp:lastPrinted>2019-05-17T05:26:32Z</cp:lastPrinted>
  <dcterms:created xsi:type="dcterms:W3CDTF">2018-08-31T08:24:30Z</dcterms:created>
  <dcterms:modified xsi:type="dcterms:W3CDTF">2019-05-17T05:26:38Z</dcterms:modified>
</cp:coreProperties>
</file>