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9" r:id="rId3"/>
    <p:sldId id="333" r:id="rId4"/>
    <p:sldId id="323" r:id="rId5"/>
    <p:sldId id="319" r:id="rId6"/>
    <p:sldId id="338" r:id="rId7"/>
    <p:sldId id="273" r:id="rId8"/>
    <p:sldId id="274" r:id="rId9"/>
    <p:sldId id="326" r:id="rId10"/>
    <p:sldId id="284" r:id="rId11"/>
    <p:sldId id="337" r:id="rId12"/>
    <p:sldId id="328" r:id="rId13"/>
    <p:sldId id="339" r:id="rId14"/>
    <p:sldId id="264" r:id="rId15"/>
    <p:sldId id="332" r:id="rId16"/>
    <p:sldId id="327" r:id="rId17"/>
    <p:sldId id="331" r:id="rId18"/>
    <p:sldId id="329" r:id="rId19"/>
    <p:sldId id="336" r:id="rId20"/>
    <p:sldId id="334" r:id="rId21"/>
    <p:sldId id="335" r:id="rId22"/>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yazaki" initials="m" lastIdx="14" clrIdx="0">
    <p:extLst>
      <p:ext uri="{19B8F6BF-5375-455C-9EA6-DF929625EA0E}">
        <p15:presenceInfo xmlns:p15="http://schemas.microsoft.com/office/powerpoint/2012/main" userId="miyazaki" providerId="None"/>
      </p:ext>
    </p:extLst>
  </p:cmAuthor>
  <p:cmAuthor id="2" name="MRI" initials="Y.N" lastIdx="1" clrIdx="1">
    <p:extLst>
      <p:ext uri="{19B8F6BF-5375-455C-9EA6-DF929625EA0E}">
        <p15:presenceInfo xmlns:p15="http://schemas.microsoft.com/office/powerpoint/2012/main" userId="MRI" providerId="None"/>
      </p:ext>
    </p:extLst>
  </p:cmAuthor>
  <p:cmAuthor id="3" name="user" initials="u" lastIdx="0" clrIdx="2">
    <p:extLst>
      <p:ext uri="{19B8F6BF-5375-455C-9EA6-DF929625EA0E}">
        <p15:presenceInfo xmlns:p15="http://schemas.microsoft.com/office/powerpoint/2012/main" userId="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99CC"/>
    <a:srgbClr val="FFC9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10"/>
    <p:restoredTop sz="94662"/>
  </p:normalViewPr>
  <p:slideViewPr>
    <p:cSldViewPr snapToGrid="0" snapToObjects="1">
      <p:cViewPr varScale="1">
        <p:scale>
          <a:sx n="86" d="100"/>
          <a:sy n="86" d="100"/>
        </p:scale>
        <p:origin x="73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3076364" cy="513508"/>
          </a:xfrm>
          <a:prstGeom prst="rect">
            <a:avLst/>
          </a:prstGeom>
        </p:spPr>
        <p:txBody>
          <a:bodyPr vert="horz" lIns="94640" tIns="47320" rIns="94640" bIns="47320"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1"/>
            <a:ext cx="3076364" cy="513508"/>
          </a:xfrm>
          <a:prstGeom prst="rect">
            <a:avLst/>
          </a:prstGeom>
        </p:spPr>
        <p:txBody>
          <a:bodyPr vert="horz" lIns="94640" tIns="47320" rIns="94640" bIns="47320" rtlCol="0"/>
          <a:lstStyle>
            <a:lvl1pPr algn="r">
              <a:defRPr sz="1200"/>
            </a:lvl1pPr>
          </a:lstStyle>
          <a:p>
            <a:fld id="{A516E3C1-6240-40AB-AFC2-6236EB0B8FCE}"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4640" tIns="47320" rIns="94640" bIns="47320" rtlCol="0" anchor="ctr"/>
          <a:lstStyle/>
          <a:p>
            <a:endParaRPr lang="ja-JP" altLang="en-US"/>
          </a:p>
        </p:txBody>
      </p:sp>
      <p:sp>
        <p:nvSpPr>
          <p:cNvPr id="5" name="ノート プレースホルダー 4"/>
          <p:cNvSpPr>
            <a:spLocks noGrp="1"/>
          </p:cNvSpPr>
          <p:nvPr>
            <p:ph type="body" sz="quarter" idx="3"/>
          </p:nvPr>
        </p:nvSpPr>
        <p:spPr>
          <a:xfrm>
            <a:off x="709930" y="4925408"/>
            <a:ext cx="5679440" cy="4029879"/>
          </a:xfrm>
          <a:prstGeom prst="rect">
            <a:avLst/>
          </a:prstGeom>
        </p:spPr>
        <p:txBody>
          <a:bodyPr vert="horz" lIns="94640" tIns="47320" rIns="94640" bIns="473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4" cy="513507"/>
          </a:xfrm>
          <a:prstGeom prst="rect">
            <a:avLst/>
          </a:prstGeom>
        </p:spPr>
        <p:txBody>
          <a:bodyPr vert="horz" lIns="94640" tIns="47320" rIns="94640" bIns="473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4" cy="513507"/>
          </a:xfrm>
          <a:prstGeom prst="rect">
            <a:avLst/>
          </a:prstGeom>
        </p:spPr>
        <p:txBody>
          <a:bodyPr vert="horz" lIns="94640" tIns="47320" rIns="94640" bIns="47320" rtlCol="0" anchor="b"/>
          <a:lstStyle>
            <a:lvl1pPr algn="r">
              <a:defRPr sz="1200"/>
            </a:lvl1pPr>
          </a:lstStyle>
          <a:p>
            <a:fld id="{41254FA6-B8C3-42C3-AB14-EE9AAA35AE61}" type="slidenum">
              <a:rPr kumimoji="1" lang="ja-JP" altLang="en-US" smtClean="0"/>
              <a:t>‹#›</a:t>
            </a:fld>
            <a:endParaRPr kumimoji="1" lang="ja-JP" altLang="en-US"/>
          </a:p>
        </p:txBody>
      </p:sp>
    </p:spTree>
    <p:extLst>
      <p:ext uri="{BB962C8B-B14F-4D97-AF65-F5344CB8AC3E}">
        <p14:creationId xmlns:p14="http://schemas.microsoft.com/office/powerpoint/2010/main" val="37688012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5BD5418D-9524-43B5-88BC-64730FBF38EF}"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6540FF0-7CA5-4358-8900-B992FC91267A}"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602E839-0E81-4A7A-8E7E-D6DDC945F8E5}"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791" y="365126"/>
            <a:ext cx="11688418" cy="590218"/>
          </a:xfrm>
          <a:solidFill>
            <a:schemeClr val="accent5">
              <a:lumMod val="40000"/>
              <a:lumOff val="60000"/>
            </a:schemeClr>
          </a:solidFill>
        </p:spPr>
        <p:txBody>
          <a:bodyPr/>
          <a:lstStyle/>
          <a:p>
            <a:r>
              <a:rPr kumimoji="1" lang="ja-JP" altLang="en-US" dirty="0"/>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0F7672E-251E-43D5-901F-5A0DED5C2A39}"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534803"/>
            <a:ext cx="2743200" cy="365125"/>
          </a:xfrm>
        </p:spPr>
        <p:txBody>
          <a:bodyPr/>
          <a:lstStyle>
            <a:lvl1pPr>
              <a:defRPr sz="1400"/>
            </a:lvl1pPr>
          </a:lstStyle>
          <a:p>
            <a:fld id="{17B8D3BA-E350-1147-995F-63335037DF5A}" type="slidenum">
              <a:rPr lang="ja-JP" altLang="en-US" smtClean="0"/>
              <a:pPr/>
              <a:t>‹#›</a:t>
            </a:fld>
            <a:endParaRPr lang="ja-JP" altLang="en-US" dirty="0"/>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AD1844F-9204-4B4E-B70C-ADACAB9E276E}"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56E246C-25BA-4C74-9200-EDDA837588D5}"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E001249-5B12-4BF6-AE76-9AA94CAB7765}"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D888D8D3-0D79-4B97-BBA3-C8BD537FA9B0}"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531F18A-C5BB-4D93-BE8A-2A9AD4F93093}"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CDE92C2-3048-4ED4-BE9D-9E8B04064946}"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1EB3B8D-FAB9-4FF9-A6F4-EFDB79FE8CD6}"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83E483-EB87-42C6-98F4-49782B3731B5}"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464468"/>
            <a:ext cx="9144000" cy="2387600"/>
          </a:xfrm>
        </p:spPr>
        <p:txBody>
          <a:bodyPr>
            <a:normAutofit/>
          </a:bodyPr>
          <a:lstStyle/>
          <a:p>
            <a:r>
              <a:rPr kumimoji="1" lang="ja-JP" altLang="en-US" dirty="0"/>
              <a:t>データアカデミー研修</a:t>
            </a:r>
            <a:r>
              <a:rPr kumimoji="1" lang="en-US" altLang="ja-JP" dirty="0"/>
              <a:t/>
            </a:r>
            <a:br>
              <a:rPr kumimoji="1" lang="en-US" altLang="ja-JP" dirty="0"/>
            </a:br>
            <a:r>
              <a:rPr lang="ja-JP" altLang="en-US" dirty="0"/>
              <a:t>研修全体設計方法</a:t>
            </a:r>
            <a:endParaRPr kumimoji="1" lang="ja-JP" altLang="en-US" dirty="0"/>
          </a:p>
        </p:txBody>
      </p:sp>
      <p:sp>
        <p:nvSpPr>
          <p:cNvPr id="3" name="サブタイトル 2"/>
          <p:cNvSpPr>
            <a:spLocks noGrp="1"/>
          </p:cNvSpPr>
          <p:nvPr>
            <p:ph type="subTitle" idx="1"/>
          </p:nvPr>
        </p:nvSpPr>
        <p:spPr>
          <a:xfrm>
            <a:off x="1524000" y="4402138"/>
            <a:ext cx="9144000" cy="1655762"/>
          </a:xfrm>
        </p:spPr>
        <p:txBody>
          <a:bodyPr anchor="ctr">
            <a:normAutofit/>
          </a:bodyPr>
          <a:lstStyle/>
          <a:p>
            <a:r>
              <a:rPr lang="ja-JP" altLang="en-US" sz="3600" dirty="0"/>
              <a:t>地方公共団体名</a:t>
            </a:r>
            <a:r>
              <a:rPr kumimoji="1" lang="en-US" altLang="ja-JP" sz="3600" dirty="0"/>
              <a:t/>
            </a:r>
            <a:br>
              <a:rPr kumimoji="1" lang="en-US" altLang="ja-JP" sz="3600" dirty="0"/>
            </a:br>
            <a:r>
              <a:rPr lang="ja-JP" altLang="en-US" sz="3600" dirty="0"/>
              <a:t>作成年月日</a:t>
            </a:r>
            <a:endParaRPr kumimoji="1" lang="ja-JP" altLang="en-US" sz="3600" dirty="0"/>
          </a:p>
        </p:txBody>
      </p:sp>
      <p:sp>
        <p:nvSpPr>
          <p:cNvPr id="4" name="サブタイトル 2">
            <a:extLst>
              <a:ext uri="{FF2B5EF4-FFF2-40B4-BE49-F238E27FC236}">
                <a16:creationId xmlns:a16="http://schemas.microsoft.com/office/drawing/2014/main" xmlns="" id="{8CC82712-36F5-4924-8E12-11F6F5537F07}"/>
              </a:ext>
            </a:extLst>
          </p:cNvPr>
          <p:cNvSpPr txBox="1">
            <a:spLocks/>
          </p:cNvSpPr>
          <p:nvPr/>
        </p:nvSpPr>
        <p:spPr>
          <a:xfrm>
            <a:off x="2781299" y="237784"/>
            <a:ext cx="9144000" cy="676615"/>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4-1</a:t>
            </a:r>
            <a:endParaRPr lang="ja-JP" altLang="en-US" sz="3600" dirty="0"/>
          </a:p>
        </p:txBody>
      </p:sp>
      <p:sp>
        <p:nvSpPr>
          <p:cNvPr id="5" name="スライド番号プレースホルダー 4">
            <a:extLst>
              <a:ext uri="{FF2B5EF4-FFF2-40B4-BE49-F238E27FC236}">
                <a16:creationId xmlns:a16="http://schemas.microsoft.com/office/drawing/2014/main" xmlns="" id="{85D72457-CC7C-4C98-8DDA-0A725E0B23A4}"/>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8823" y="1104915"/>
            <a:ext cx="11416102" cy="5600131"/>
          </a:xfrm>
        </p:spPr>
        <p:txBody>
          <a:bodyPr>
            <a:normAutofit/>
          </a:bodyPr>
          <a:lstStyle/>
          <a:p>
            <a:pPr marL="0" indent="0">
              <a:buNone/>
            </a:pPr>
            <a:r>
              <a:rPr lang="ja-JP" altLang="en-US" sz="2200" dirty="0"/>
              <a:t>データアカデミーを企画・設計する際には、最初に取り上げる</a:t>
            </a:r>
            <a:r>
              <a:rPr kumimoji="1" lang="ja-JP" altLang="en-US" sz="2200" dirty="0"/>
              <a:t>課題を設定し、原課職員と</a:t>
            </a:r>
            <a:r>
              <a:rPr lang="ja-JP" altLang="en-US" sz="2200" dirty="0"/>
              <a:t>マネージャー（外部人材がいる場合は外部人材も含む。）</a:t>
            </a:r>
            <a:r>
              <a:rPr kumimoji="1" lang="ja-JP" altLang="en-US" sz="2200" dirty="0"/>
              <a:t>が中心となって研修計画を作成します。</a:t>
            </a:r>
            <a:r>
              <a:rPr kumimoji="1" lang="en-US" altLang="ja-JP" sz="2200" dirty="0"/>
              <a:t>4</a:t>
            </a:r>
            <a:r>
              <a:rPr lang="ja-JP" altLang="en-US" sz="2200" dirty="0"/>
              <a:t>回開催する場合の例を下図に示します。研修では実際の庁内</a:t>
            </a:r>
            <a:r>
              <a:rPr kumimoji="1" lang="ja-JP" altLang="en-US" sz="2200" dirty="0"/>
              <a:t>データを使って研修を進めます。また、ディスカッションの際には、模造紙や付箋などを有効活用する</a:t>
            </a:r>
            <a:r>
              <a:rPr lang="ja-JP" altLang="en-US" sz="2200" dirty="0"/>
              <a:t>と、特定の参加者に発言が偏ることがなくなり、意見の集約・整理もしやすくなります。</a:t>
            </a:r>
            <a:endParaRPr kumimoji="1" lang="en-US" altLang="ja-JP" sz="2200" dirty="0"/>
          </a:p>
          <a:p>
            <a:endParaRPr kumimoji="1" lang="en-US" altLang="ja-JP" sz="2200" dirty="0"/>
          </a:p>
          <a:p>
            <a:endParaRPr kumimoji="1" lang="en-US" altLang="ja-JP" sz="2200" dirty="0"/>
          </a:p>
        </p:txBody>
      </p:sp>
      <p:sp>
        <p:nvSpPr>
          <p:cNvPr id="2" name="タイトル 1"/>
          <p:cNvSpPr>
            <a:spLocks noGrp="1"/>
          </p:cNvSpPr>
          <p:nvPr>
            <p:ph type="title"/>
          </p:nvPr>
        </p:nvSpPr>
        <p:spPr/>
        <p:txBody>
          <a:bodyPr>
            <a:normAutofit fontScale="90000"/>
          </a:bodyPr>
          <a:lstStyle/>
          <a:p>
            <a:r>
              <a:rPr kumimoji="1" lang="en-US" altLang="ja-JP" dirty="0"/>
              <a:t>1-7. </a:t>
            </a:r>
            <a:r>
              <a:rPr kumimoji="1" lang="ja-JP" altLang="en-US" dirty="0"/>
              <a:t>課題解決のプロセスを意識した研修設計</a:t>
            </a:r>
          </a:p>
        </p:txBody>
      </p:sp>
      <p:graphicFrame>
        <p:nvGraphicFramePr>
          <p:cNvPr id="4" name="表 3"/>
          <p:cNvGraphicFramePr>
            <a:graphicFrameLocks noGrp="1"/>
          </p:cNvGraphicFramePr>
          <p:nvPr>
            <p:extLst>
              <p:ext uri="{D42A27DB-BD31-4B8C-83A1-F6EECF244321}">
                <p14:modId xmlns:p14="http://schemas.microsoft.com/office/powerpoint/2010/main" val="655909214"/>
              </p:ext>
            </p:extLst>
          </p:nvPr>
        </p:nvGraphicFramePr>
        <p:xfrm>
          <a:off x="220717" y="3119976"/>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xmlns="" val="20000"/>
                    </a:ext>
                  </a:extLst>
                </a:gridCol>
                <a:gridCol w="2795752">
                  <a:extLst>
                    <a:ext uri="{9D8B030D-6E8A-4147-A177-3AD203B41FA5}">
                      <a16:colId xmlns:a16="http://schemas.microsoft.com/office/drawing/2014/main" xmlns="" val="751499519"/>
                    </a:ext>
                  </a:extLst>
                </a:gridCol>
                <a:gridCol w="2388643">
                  <a:extLst>
                    <a:ext uri="{9D8B030D-6E8A-4147-A177-3AD203B41FA5}">
                      <a16:colId xmlns:a16="http://schemas.microsoft.com/office/drawing/2014/main" xmlns="" val="20001"/>
                    </a:ext>
                  </a:extLst>
                </a:gridCol>
                <a:gridCol w="2569075">
                  <a:extLst>
                    <a:ext uri="{9D8B030D-6E8A-4147-A177-3AD203B41FA5}">
                      <a16:colId xmlns:a16="http://schemas.microsoft.com/office/drawing/2014/main" xmlns="" val="20002"/>
                    </a:ext>
                  </a:extLst>
                </a:gridCol>
                <a:gridCol w="2569075">
                  <a:extLst>
                    <a:ext uri="{9D8B030D-6E8A-4147-A177-3AD203B41FA5}">
                      <a16:colId xmlns:a16="http://schemas.microsoft.com/office/drawing/2014/main" xmlns=""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xmlns=""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r>
                        <a:rPr kumimoji="1" lang="en-US" altLang="ja-JP" sz="1400" dirty="0">
                          <a:solidFill>
                            <a:schemeClr val="tx1"/>
                          </a:solidFill>
                        </a:rPr>
                        <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r>
                        <a:rPr kumimoji="1" lang="en-US" altLang="ja-JP" sz="1400" dirty="0"/>
                        <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r>
                        <a:rPr kumimoji="1" lang="en-US" altLang="ja-JP" sz="1400" dirty="0"/>
                        <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r>
                        <a:rPr kumimoji="1" lang="en-US" altLang="ja-JP" sz="1400" dirty="0"/>
                        <a:t/>
                      </a:r>
                      <a:br>
                        <a:rPr kumimoji="1" lang="en-US" altLang="ja-JP" sz="1400" dirty="0"/>
                      </a:br>
                      <a:r>
                        <a:rPr kumimoji="1" lang="en-US" altLang="ja-JP" sz="1400" b="1" dirty="0"/>
                        <a:t>【</a:t>
                      </a:r>
                      <a:r>
                        <a:rPr kumimoji="1" lang="ja-JP" altLang="en-US" sz="1400" b="1" dirty="0"/>
                        <a:t>評価指標の検討</a:t>
                      </a:r>
                      <a:r>
                        <a:rPr kumimoji="1" lang="en-US" altLang="ja-JP" sz="1400" b="1" dirty="0"/>
                        <a:t>】</a:t>
                      </a:r>
                      <a:r>
                        <a:rPr kumimoji="1" lang="en-US" altLang="ja-JP" sz="1400" dirty="0"/>
                        <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xmlns="" val="10001"/>
                  </a:ext>
                </a:extLst>
              </a:tr>
            </a:tbl>
          </a:graphicData>
        </a:graphic>
      </p:graphicFrame>
      <p:sp>
        <p:nvSpPr>
          <p:cNvPr id="5" name="テキスト ボックス 4"/>
          <p:cNvSpPr txBox="1"/>
          <p:nvPr/>
        </p:nvSpPr>
        <p:spPr>
          <a:xfrm>
            <a:off x="141748" y="2781422"/>
            <a:ext cx="10802957" cy="338554"/>
          </a:xfrm>
          <a:prstGeom prst="rect">
            <a:avLst/>
          </a:prstGeom>
          <a:noFill/>
        </p:spPr>
        <p:txBody>
          <a:bodyPr wrap="none" rtlCol="0">
            <a:spAutoFit/>
          </a:bodyPr>
          <a:lstStyle/>
          <a:p>
            <a:r>
              <a:rPr kumimoji="1" lang="ja-JP" altLang="en-US" sz="1600" dirty="0"/>
              <a:t>研修計画例（データ分析型）：</a:t>
            </a:r>
            <a:r>
              <a:rPr kumimoji="1" lang="en-US" altLang="ja-JP" sz="1600" dirty="0"/>
              <a:t>GIS</a:t>
            </a:r>
            <a:r>
              <a:rPr kumimoji="1" lang="ja-JP" altLang="en-US" sz="1600" dirty="0"/>
              <a:t>を利用した分析、政策立案（</a:t>
            </a:r>
            <a:r>
              <a:rPr lang="en-US" altLang="ja-JP" sz="1600" dirty="0"/>
              <a:t>1</a:t>
            </a:r>
            <a:r>
              <a:rPr lang="ja-JP" altLang="en-US" sz="1600" dirty="0"/>
              <a:t>グループ</a:t>
            </a:r>
            <a:r>
              <a:rPr lang="en-US" altLang="ja-JP" sz="1600" dirty="0"/>
              <a:t>5</a:t>
            </a:r>
            <a:r>
              <a:rPr lang="ja-JP" altLang="en-US" sz="1600" dirty="0"/>
              <a:t>人程度で複数グループでの実施</a:t>
            </a:r>
            <a:r>
              <a:rPr kumimoji="1" lang="ja-JP" altLang="en-US" sz="1600" dirty="0"/>
              <a:t>を想定）</a:t>
            </a:r>
          </a:p>
        </p:txBody>
      </p:sp>
      <p:cxnSp>
        <p:nvCxnSpPr>
          <p:cNvPr id="12" name="直線矢印コネクタ 11">
            <a:extLst>
              <a:ext uri="{FF2B5EF4-FFF2-40B4-BE49-F238E27FC236}">
                <a16:creationId xmlns:a16="http://schemas.microsoft.com/office/drawing/2014/main" xmlns="" id="{799607F0-80DE-CC43-B457-6F1F4053B8FE}"/>
              </a:ext>
            </a:extLst>
          </p:cNvPr>
          <p:cNvCxnSpPr/>
          <p:nvPr/>
        </p:nvCxnSpPr>
        <p:spPr>
          <a:xfrm>
            <a:off x="3809522" y="5953594"/>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xmlns="" id="{B4DDAEF7-8553-A845-9DA9-211B19445A8A}"/>
              </a:ext>
            </a:extLst>
          </p:cNvPr>
          <p:cNvCxnSpPr/>
          <p:nvPr/>
        </p:nvCxnSpPr>
        <p:spPr>
          <a:xfrm>
            <a:off x="6371964" y="5953594"/>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直線矢印コネクタ 13">
            <a:extLst>
              <a:ext uri="{FF2B5EF4-FFF2-40B4-BE49-F238E27FC236}">
                <a16:creationId xmlns:a16="http://schemas.microsoft.com/office/drawing/2014/main" xmlns="" id="{27B471C2-1AFD-7247-AEF1-219FFFE0ABF3}"/>
              </a:ext>
            </a:extLst>
          </p:cNvPr>
          <p:cNvCxnSpPr/>
          <p:nvPr/>
        </p:nvCxnSpPr>
        <p:spPr>
          <a:xfrm>
            <a:off x="8975051" y="5953594"/>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角丸四角形吹き出し 15">
            <a:extLst>
              <a:ext uri="{FF2B5EF4-FFF2-40B4-BE49-F238E27FC236}">
                <a16:creationId xmlns:a16="http://schemas.microsoft.com/office/drawing/2014/main" xmlns="" id="{E2F5C9B5-5F47-4942-A006-530E51A59077}"/>
              </a:ext>
            </a:extLst>
          </p:cNvPr>
          <p:cNvSpPr/>
          <p:nvPr/>
        </p:nvSpPr>
        <p:spPr>
          <a:xfrm>
            <a:off x="315311" y="6103719"/>
            <a:ext cx="4356710" cy="587477"/>
          </a:xfrm>
          <a:prstGeom prst="wedgeRoundRectCallout">
            <a:avLst>
              <a:gd name="adj1" fmla="val 42135"/>
              <a:gd name="adj2" fmla="val -7706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chemeClr val="tx1"/>
                </a:solidFill>
              </a:rPr>
              <a:t> 必要なデータを庁内で集める。ここで庁内データの活用規準や活用のための庁内手続などもわかる。</a:t>
            </a:r>
            <a:endParaRPr kumimoji="1" lang="ja-JP" altLang="en-US" sz="1400" dirty="0">
              <a:solidFill>
                <a:schemeClr val="tx1"/>
              </a:solidFill>
            </a:endParaRPr>
          </a:p>
        </p:txBody>
      </p:sp>
      <p:sp>
        <p:nvSpPr>
          <p:cNvPr id="17" name="角丸四角形吹き出し 16">
            <a:extLst>
              <a:ext uri="{FF2B5EF4-FFF2-40B4-BE49-F238E27FC236}">
                <a16:creationId xmlns:a16="http://schemas.microsoft.com/office/drawing/2014/main" xmlns="" id="{51005C8A-F444-C74F-97D8-CF651365F502}"/>
              </a:ext>
            </a:extLst>
          </p:cNvPr>
          <p:cNvSpPr/>
          <p:nvPr/>
        </p:nvSpPr>
        <p:spPr>
          <a:xfrm>
            <a:off x="4975412" y="6103719"/>
            <a:ext cx="3301635" cy="592865"/>
          </a:xfrm>
          <a:prstGeom prst="wedgeRoundRectCallout">
            <a:avLst>
              <a:gd name="adj1" fmla="val 6379"/>
              <a:gd name="adj2" fmla="val -76928"/>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a:solidFill>
                  <a:schemeClr val="tx1"/>
                </a:solidFill>
              </a:rPr>
              <a:t>十分な検証ができなかった場合は、第</a:t>
            </a:r>
            <a:r>
              <a:rPr lang="en-US" altLang="ja-JP" sz="1400" dirty="0">
                <a:solidFill>
                  <a:schemeClr val="tx1"/>
                </a:solidFill>
              </a:rPr>
              <a:t>3</a:t>
            </a:r>
            <a:r>
              <a:rPr lang="ja-JP" altLang="en-US" sz="1400" dirty="0">
                <a:solidFill>
                  <a:schemeClr val="tx1"/>
                </a:solidFill>
              </a:rPr>
              <a:t>回までに宿題として検証を続ける。</a:t>
            </a:r>
            <a:endParaRPr kumimoji="1" lang="ja-JP" altLang="en-US" sz="1400" dirty="0">
              <a:solidFill>
                <a:schemeClr val="tx1"/>
              </a:solidFill>
            </a:endParaRPr>
          </a:p>
        </p:txBody>
      </p:sp>
      <p:sp>
        <p:nvSpPr>
          <p:cNvPr id="18" name="角丸四角形吹き出し 17">
            <a:extLst>
              <a:ext uri="{FF2B5EF4-FFF2-40B4-BE49-F238E27FC236}">
                <a16:creationId xmlns:a16="http://schemas.microsoft.com/office/drawing/2014/main" xmlns="" id="{0292535D-C6AE-3F45-ABA8-FF18AB0552CD}"/>
              </a:ext>
            </a:extLst>
          </p:cNvPr>
          <p:cNvSpPr/>
          <p:nvPr/>
        </p:nvSpPr>
        <p:spPr>
          <a:xfrm>
            <a:off x="8578674" y="6114975"/>
            <a:ext cx="3296251" cy="587476"/>
          </a:xfrm>
          <a:prstGeom prst="wedgeRoundRectCallout">
            <a:avLst>
              <a:gd name="adj1" fmla="val -23825"/>
              <a:gd name="adj2" fmla="val -76113"/>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十分な解決方策が得られなかった場合は、第</a:t>
            </a:r>
            <a:r>
              <a:rPr kumimoji="1" lang="en-US" altLang="ja-JP" sz="1400" dirty="0">
                <a:solidFill>
                  <a:schemeClr val="tx1"/>
                </a:solidFill>
              </a:rPr>
              <a:t>4</a:t>
            </a:r>
            <a:r>
              <a:rPr kumimoji="1" lang="ja-JP" altLang="en-US" sz="1400" dirty="0">
                <a:solidFill>
                  <a:schemeClr val="tx1"/>
                </a:solidFill>
              </a:rPr>
              <a:t>回までに宿題として検討する。</a:t>
            </a:r>
          </a:p>
        </p:txBody>
      </p:sp>
      <p:sp>
        <p:nvSpPr>
          <p:cNvPr id="6" name="スライド番号プレースホルダー 5">
            <a:extLst>
              <a:ext uri="{FF2B5EF4-FFF2-40B4-BE49-F238E27FC236}">
                <a16:creationId xmlns:a16="http://schemas.microsoft.com/office/drawing/2014/main" xmlns="" id="{24EDAA5F-296E-4D29-9555-4D4171345894}"/>
              </a:ext>
            </a:extLst>
          </p:cNvPr>
          <p:cNvSpPr>
            <a:spLocks noGrp="1"/>
          </p:cNvSpPr>
          <p:nvPr>
            <p:ph type="sldNum" sz="quarter" idx="12"/>
          </p:nvPr>
        </p:nvSpPr>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2352848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4D03F74-8158-9542-8BC8-4116F16F3F6E}"/>
              </a:ext>
            </a:extLst>
          </p:cNvPr>
          <p:cNvSpPr>
            <a:spLocks noGrp="1"/>
          </p:cNvSpPr>
          <p:nvPr>
            <p:ph type="title"/>
          </p:nvPr>
        </p:nvSpPr>
        <p:spPr/>
        <p:txBody>
          <a:bodyPr>
            <a:normAutofit fontScale="90000"/>
          </a:bodyPr>
          <a:lstStyle/>
          <a:p>
            <a:r>
              <a:rPr lang="en-US" altLang="ja-JP" dirty="0"/>
              <a:t>1-8. </a:t>
            </a:r>
            <a:r>
              <a:rPr lang="ja-JP" altLang="en-US" dirty="0"/>
              <a:t>研修計画の立て方と準備</a:t>
            </a:r>
            <a:endParaRPr kumimoji="1" lang="ja-JP" altLang="en-US" dirty="0"/>
          </a:p>
        </p:txBody>
      </p:sp>
      <p:sp>
        <p:nvSpPr>
          <p:cNvPr id="3" name="コンテンツ プレースホルダー 2">
            <a:extLst>
              <a:ext uri="{FF2B5EF4-FFF2-40B4-BE49-F238E27FC236}">
                <a16:creationId xmlns:a16="http://schemas.microsoft.com/office/drawing/2014/main" xmlns="" id="{0B72664F-265D-8D49-AD58-377710B51F0B}"/>
              </a:ext>
            </a:extLst>
          </p:cNvPr>
          <p:cNvSpPr>
            <a:spLocks noGrp="1"/>
          </p:cNvSpPr>
          <p:nvPr>
            <p:ph idx="1"/>
          </p:nvPr>
        </p:nvSpPr>
        <p:spPr/>
        <p:txBody>
          <a:bodyPr>
            <a:normAutofit/>
          </a:bodyPr>
          <a:lstStyle/>
          <a:p>
            <a:pPr marL="0" indent="0">
              <a:buNone/>
            </a:pPr>
            <a:r>
              <a:rPr kumimoji="1" lang="ja-JP" altLang="en-US" sz="2200" dirty="0"/>
              <a:t>以下</a:t>
            </a:r>
            <a:r>
              <a:rPr lang="ja-JP" altLang="en-US" sz="2200" dirty="0"/>
              <a:t>の順序で、研修計画を立て、研修で使用する資料を準備します。</a:t>
            </a:r>
            <a:endParaRPr kumimoji="1" lang="ja-JP" altLang="en-US" sz="2200" dirty="0"/>
          </a:p>
        </p:txBody>
      </p:sp>
      <p:sp>
        <p:nvSpPr>
          <p:cNvPr id="5" name="正方形/長方形 4">
            <a:extLst>
              <a:ext uri="{FF2B5EF4-FFF2-40B4-BE49-F238E27FC236}">
                <a16:creationId xmlns:a16="http://schemas.microsoft.com/office/drawing/2014/main" xmlns="" id="{F4E7EF0B-18F9-2340-9DC9-0D8AB64D2597}"/>
              </a:ext>
            </a:extLst>
          </p:cNvPr>
          <p:cNvSpPr/>
          <p:nvPr/>
        </p:nvSpPr>
        <p:spPr>
          <a:xfrm>
            <a:off x="838200" y="1864426"/>
            <a:ext cx="6714506" cy="38357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吹き出し 6">
            <a:extLst>
              <a:ext uri="{FF2B5EF4-FFF2-40B4-BE49-F238E27FC236}">
                <a16:creationId xmlns:a16="http://schemas.microsoft.com/office/drawing/2014/main" xmlns="" id="{28F83CF1-61AA-E549-91BA-83E9F543B4E9}"/>
              </a:ext>
            </a:extLst>
          </p:cNvPr>
          <p:cNvSpPr/>
          <p:nvPr/>
        </p:nvSpPr>
        <p:spPr>
          <a:xfrm>
            <a:off x="9680499" y="3794831"/>
            <a:ext cx="1800493" cy="1128156"/>
          </a:xfrm>
          <a:prstGeom prst="wedgeRoundRectCallout">
            <a:avLst>
              <a:gd name="adj1" fmla="val -81780"/>
              <a:gd name="adj2" fmla="val 13026"/>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rPr>
              <a:t>研修後の振り返りとアンケート</a:t>
            </a:r>
          </a:p>
        </p:txBody>
      </p:sp>
      <p:sp>
        <p:nvSpPr>
          <p:cNvPr id="8" name="角丸四角形吹き出し 7">
            <a:extLst>
              <a:ext uri="{FF2B5EF4-FFF2-40B4-BE49-F238E27FC236}">
                <a16:creationId xmlns:a16="http://schemas.microsoft.com/office/drawing/2014/main" xmlns="" id="{2FFFF9DB-66C1-6B43-A753-57BF7D0EE83F}"/>
              </a:ext>
            </a:extLst>
          </p:cNvPr>
          <p:cNvSpPr/>
          <p:nvPr/>
        </p:nvSpPr>
        <p:spPr>
          <a:xfrm>
            <a:off x="9704250" y="2374969"/>
            <a:ext cx="1800493" cy="992350"/>
          </a:xfrm>
          <a:prstGeom prst="wedgeRoundRectCallout">
            <a:avLst>
              <a:gd name="adj1" fmla="val -81780"/>
              <a:gd name="adj2" fmla="val 13026"/>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研修前に他の地方公共団体</a:t>
            </a:r>
            <a:r>
              <a:rPr lang="ja-JP" altLang="en-US" sz="1400" dirty="0">
                <a:solidFill>
                  <a:schemeClr val="tx1"/>
                </a:solidFill>
              </a:rPr>
              <a:t>の研修</a:t>
            </a:r>
            <a:r>
              <a:rPr kumimoji="1" lang="ja-JP" altLang="en-US" sz="1400" dirty="0">
                <a:solidFill>
                  <a:schemeClr val="tx1"/>
                </a:solidFill>
              </a:rPr>
              <a:t>動画教材を確認する</a:t>
            </a:r>
          </a:p>
        </p:txBody>
      </p:sp>
      <p:sp>
        <p:nvSpPr>
          <p:cNvPr id="9" name="正方形/長方形 8">
            <a:extLst>
              <a:ext uri="{FF2B5EF4-FFF2-40B4-BE49-F238E27FC236}">
                <a16:creationId xmlns:a16="http://schemas.microsoft.com/office/drawing/2014/main" xmlns="" id="{971495F8-0F89-6141-89DC-5419407041C7}"/>
              </a:ext>
            </a:extLst>
          </p:cNvPr>
          <p:cNvSpPr/>
          <p:nvPr/>
        </p:nvSpPr>
        <p:spPr>
          <a:xfrm>
            <a:off x="2539440" y="334568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a:solidFill>
                  <a:schemeClr val="tx1"/>
                </a:solidFill>
              </a:rPr>
              <a:t>①全体設計</a:t>
            </a:r>
          </a:p>
        </p:txBody>
      </p:sp>
      <p:sp>
        <p:nvSpPr>
          <p:cNvPr id="10" name="正方形/長方形 9">
            <a:extLst>
              <a:ext uri="{FF2B5EF4-FFF2-40B4-BE49-F238E27FC236}">
                <a16:creationId xmlns:a16="http://schemas.microsoft.com/office/drawing/2014/main" xmlns="" id="{39A960D3-C493-8A4B-AA2B-3BAD7EDF51C5}"/>
              </a:ext>
            </a:extLst>
          </p:cNvPr>
          <p:cNvSpPr/>
          <p:nvPr/>
        </p:nvSpPr>
        <p:spPr>
          <a:xfrm>
            <a:off x="4482540" y="269417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②</a:t>
            </a:r>
            <a:r>
              <a:rPr lang="ja-JP" altLang="en-US" sz="1400" b="1" dirty="0">
                <a:solidFill>
                  <a:schemeClr val="tx1"/>
                </a:solidFill>
              </a:rPr>
              <a:t>詳細計画</a:t>
            </a:r>
            <a:endParaRPr kumimoji="1" lang="ja-JP" altLang="en-US" sz="1400" b="1" dirty="0">
              <a:solidFill>
                <a:schemeClr val="tx1"/>
              </a:solidFill>
            </a:endParaRPr>
          </a:p>
        </p:txBody>
      </p:sp>
      <p:sp>
        <p:nvSpPr>
          <p:cNvPr id="11" name="正方形/長方形 10">
            <a:extLst>
              <a:ext uri="{FF2B5EF4-FFF2-40B4-BE49-F238E27FC236}">
                <a16:creationId xmlns:a16="http://schemas.microsoft.com/office/drawing/2014/main" xmlns="" id="{A43B6A18-5F3C-A245-AD54-F2042C40390C}"/>
              </a:ext>
            </a:extLst>
          </p:cNvPr>
          <p:cNvSpPr/>
          <p:nvPr/>
        </p:nvSpPr>
        <p:spPr>
          <a:xfrm>
            <a:off x="4466162" y="4049777"/>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③</a:t>
            </a:r>
            <a:r>
              <a:rPr lang="ja-JP" altLang="en-US" sz="1400" b="1">
                <a:solidFill>
                  <a:schemeClr val="tx1"/>
                </a:solidFill>
              </a:rPr>
              <a:t>研修目的</a:t>
            </a:r>
            <a:r>
              <a:rPr lang="en-US" altLang="ja-JP" sz="1400" b="1" dirty="0">
                <a:solidFill>
                  <a:schemeClr val="tx1"/>
                </a:solidFill>
              </a:rPr>
              <a:t/>
            </a:r>
            <a:br>
              <a:rPr lang="en-US" altLang="ja-JP" sz="1400" b="1" dirty="0">
                <a:solidFill>
                  <a:schemeClr val="tx1"/>
                </a:solidFill>
              </a:rPr>
            </a:br>
            <a:r>
              <a:rPr lang="ja-JP" altLang="en-US" sz="1400" b="1">
                <a:solidFill>
                  <a:schemeClr val="tx1"/>
                </a:solidFill>
              </a:rPr>
              <a:t>効果測定</a:t>
            </a:r>
            <a:endParaRPr kumimoji="1" lang="ja-JP" altLang="en-US" sz="1400" b="1">
              <a:solidFill>
                <a:schemeClr val="tx1"/>
              </a:solidFill>
            </a:endParaRPr>
          </a:p>
        </p:txBody>
      </p:sp>
      <p:sp>
        <p:nvSpPr>
          <p:cNvPr id="12" name="正方形/長方形 11">
            <a:extLst>
              <a:ext uri="{FF2B5EF4-FFF2-40B4-BE49-F238E27FC236}">
                <a16:creationId xmlns:a16="http://schemas.microsoft.com/office/drawing/2014/main" xmlns="" id="{3A4A1B9E-239C-7A4D-AFD1-38A1428AFBC5}"/>
              </a:ext>
            </a:extLst>
          </p:cNvPr>
          <p:cNvSpPr/>
          <p:nvPr/>
        </p:nvSpPr>
        <p:spPr>
          <a:xfrm>
            <a:off x="6181428" y="269417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④</a:t>
            </a:r>
            <a:r>
              <a:rPr lang="ja-JP" altLang="en-US" sz="1400" b="1">
                <a:solidFill>
                  <a:schemeClr val="tx1"/>
                </a:solidFill>
              </a:rPr>
              <a:t>研修詳細、</a:t>
            </a:r>
            <a:r>
              <a:rPr lang="en-US" altLang="ja-JP" sz="1400" b="1" dirty="0">
                <a:solidFill>
                  <a:schemeClr val="tx1"/>
                </a:solidFill>
              </a:rPr>
              <a:t/>
            </a:r>
            <a:br>
              <a:rPr lang="en-US" altLang="ja-JP" sz="1400" b="1" dirty="0">
                <a:solidFill>
                  <a:schemeClr val="tx1"/>
                </a:solidFill>
              </a:rPr>
            </a:br>
            <a:r>
              <a:rPr lang="ja-JP" altLang="en-US" sz="1400" b="1">
                <a:solidFill>
                  <a:schemeClr val="tx1"/>
                </a:solidFill>
              </a:rPr>
              <a:t>準備物決定</a:t>
            </a:r>
            <a:endParaRPr kumimoji="1" lang="ja-JP" altLang="en-US" sz="1400" b="1">
              <a:solidFill>
                <a:schemeClr val="tx1"/>
              </a:solidFill>
            </a:endParaRPr>
          </a:p>
        </p:txBody>
      </p:sp>
      <p:sp>
        <p:nvSpPr>
          <p:cNvPr id="13" name="正方形/長方形 12">
            <a:extLst>
              <a:ext uri="{FF2B5EF4-FFF2-40B4-BE49-F238E27FC236}">
                <a16:creationId xmlns:a16="http://schemas.microsoft.com/office/drawing/2014/main" xmlns="" id="{07988E29-0C3F-7945-95B0-30935AC68F99}"/>
              </a:ext>
            </a:extLst>
          </p:cNvPr>
          <p:cNvSpPr/>
          <p:nvPr/>
        </p:nvSpPr>
        <p:spPr>
          <a:xfrm>
            <a:off x="7907358" y="268274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⑤</a:t>
            </a:r>
            <a:r>
              <a:rPr lang="ja-JP" altLang="en-US" sz="1400" b="1">
                <a:solidFill>
                  <a:schemeClr val="tx1"/>
                </a:solidFill>
              </a:rPr>
              <a:t>研修実施</a:t>
            </a:r>
            <a:endParaRPr kumimoji="1" lang="ja-JP" altLang="en-US" sz="1400" b="1">
              <a:solidFill>
                <a:schemeClr val="tx1"/>
              </a:solidFill>
            </a:endParaRPr>
          </a:p>
        </p:txBody>
      </p:sp>
      <p:sp>
        <p:nvSpPr>
          <p:cNvPr id="14" name="正方形/長方形 13">
            <a:extLst>
              <a:ext uri="{FF2B5EF4-FFF2-40B4-BE49-F238E27FC236}">
                <a16:creationId xmlns:a16="http://schemas.microsoft.com/office/drawing/2014/main" xmlns="" id="{B0216C57-EF03-4245-BB68-5B2DCCEEE976}"/>
              </a:ext>
            </a:extLst>
          </p:cNvPr>
          <p:cNvSpPr/>
          <p:nvPr/>
        </p:nvSpPr>
        <p:spPr>
          <a:xfrm>
            <a:off x="7907358" y="4020056"/>
            <a:ext cx="1131570" cy="87321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rPr>
              <a:t>⑥</a:t>
            </a:r>
            <a:r>
              <a:rPr lang="ja-JP" altLang="en-US" sz="1400" b="1">
                <a:solidFill>
                  <a:schemeClr val="tx1"/>
                </a:solidFill>
              </a:rPr>
              <a:t>振り返り</a:t>
            </a:r>
            <a:endParaRPr kumimoji="1" lang="ja-JP" altLang="en-US" sz="1400" b="1">
              <a:solidFill>
                <a:schemeClr val="tx1"/>
              </a:solidFill>
            </a:endParaRPr>
          </a:p>
        </p:txBody>
      </p:sp>
      <p:sp>
        <p:nvSpPr>
          <p:cNvPr id="15" name="テキスト ボックス 14">
            <a:extLst>
              <a:ext uri="{FF2B5EF4-FFF2-40B4-BE49-F238E27FC236}">
                <a16:creationId xmlns:a16="http://schemas.microsoft.com/office/drawing/2014/main" xmlns="" id="{D37BAAE3-61FB-C04B-9CEB-E92A496C117C}"/>
              </a:ext>
            </a:extLst>
          </p:cNvPr>
          <p:cNvSpPr txBox="1"/>
          <p:nvPr/>
        </p:nvSpPr>
        <p:spPr>
          <a:xfrm>
            <a:off x="2212714" y="4298976"/>
            <a:ext cx="1800493" cy="1169551"/>
          </a:xfrm>
          <a:prstGeom prst="rect">
            <a:avLst/>
          </a:prstGeom>
          <a:noFill/>
        </p:spPr>
        <p:txBody>
          <a:bodyPr wrap="none" rtlCol="0">
            <a:spAutoFit/>
          </a:bodyPr>
          <a:lstStyle/>
          <a:p>
            <a:r>
              <a:rPr kumimoji="1" lang="ja-JP" altLang="en-US" sz="1400" b="1" dirty="0">
                <a:solidFill>
                  <a:srgbClr val="00B0F0"/>
                </a:solidFill>
              </a:rPr>
              <a:t>・研修全体</a:t>
            </a:r>
            <a:r>
              <a:rPr lang="ja-JP" altLang="en-US" sz="1400" b="1" dirty="0">
                <a:solidFill>
                  <a:srgbClr val="00B0F0"/>
                </a:solidFill>
              </a:rPr>
              <a:t>設計</a:t>
            </a:r>
            <a:r>
              <a:rPr kumimoji="1" lang="ja-JP" altLang="en-US" sz="1400" b="1" dirty="0">
                <a:solidFill>
                  <a:srgbClr val="00B0F0"/>
                </a:solidFill>
              </a:rPr>
              <a:t>資料</a:t>
            </a:r>
            <a:endParaRPr kumimoji="1" lang="en-US" altLang="ja-JP" sz="1400" b="1" dirty="0">
              <a:solidFill>
                <a:srgbClr val="00B0F0"/>
              </a:solidFill>
            </a:endParaRPr>
          </a:p>
          <a:p>
            <a:r>
              <a:rPr lang="ja-JP" altLang="en-US" sz="1400" b="1" dirty="0">
                <a:solidFill>
                  <a:srgbClr val="FF0000"/>
                </a:solidFill>
              </a:rPr>
              <a:t>・他団体の実施記録</a:t>
            </a:r>
            <a:endParaRPr lang="en-US" altLang="ja-JP" sz="1400" b="1" dirty="0">
              <a:solidFill>
                <a:srgbClr val="FF0000"/>
              </a:solidFill>
            </a:endParaRPr>
          </a:p>
          <a:p>
            <a:r>
              <a:rPr kumimoji="1" lang="ja-JP" altLang="en-US" sz="1400" b="1" dirty="0">
                <a:solidFill>
                  <a:srgbClr val="FF0000"/>
                </a:solidFill>
              </a:rPr>
              <a:t>（別添資料</a:t>
            </a:r>
            <a:r>
              <a:rPr kumimoji="1" lang="en-US" altLang="ja-JP" sz="1400" b="1" dirty="0">
                <a:solidFill>
                  <a:srgbClr val="FF0000"/>
                </a:solidFill>
              </a:rPr>
              <a:t>6</a:t>
            </a:r>
            <a:r>
              <a:rPr kumimoji="1" lang="ja-JP" altLang="en-US" sz="1400" b="1" dirty="0">
                <a:solidFill>
                  <a:srgbClr val="FF0000"/>
                </a:solidFill>
              </a:rPr>
              <a:t>）</a:t>
            </a:r>
            <a:r>
              <a:rPr kumimoji="1" lang="en-US" altLang="ja-JP" sz="1400" b="1" dirty="0">
                <a:solidFill>
                  <a:srgbClr val="00B0F0"/>
                </a:solidFill>
              </a:rPr>
              <a:t/>
            </a:r>
            <a:br>
              <a:rPr kumimoji="1" lang="en-US" altLang="ja-JP" sz="1400" b="1" dirty="0">
                <a:solidFill>
                  <a:srgbClr val="00B0F0"/>
                </a:solidFill>
              </a:rPr>
            </a:br>
            <a:r>
              <a:rPr kumimoji="1" lang="ja-JP" altLang="en-US" sz="1400" b="1" dirty="0">
                <a:solidFill>
                  <a:srgbClr val="FF0000"/>
                </a:solidFill>
              </a:rPr>
              <a:t>・動画教材</a:t>
            </a:r>
            <a:endParaRPr kumimoji="1" lang="en-US" altLang="ja-JP" sz="1400" b="1" dirty="0">
              <a:solidFill>
                <a:srgbClr val="FF0000"/>
              </a:solidFill>
            </a:endParaRPr>
          </a:p>
          <a:p>
            <a:r>
              <a:rPr kumimoji="1" lang="ja-JP" altLang="en-US" sz="1400" b="1" dirty="0">
                <a:solidFill>
                  <a:srgbClr val="FF0000"/>
                </a:solidFill>
              </a:rPr>
              <a:t>（参考資料</a:t>
            </a:r>
            <a:r>
              <a:rPr kumimoji="1" lang="en-US" altLang="ja-JP" sz="1400" b="1" dirty="0">
                <a:solidFill>
                  <a:srgbClr val="FF0000"/>
                </a:solidFill>
              </a:rPr>
              <a:t>4-2</a:t>
            </a:r>
            <a:r>
              <a:rPr kumimoji="1" lang="ja-JP" altLang="en-US" sz="1400" b="1" dirty="0">
                <a:solidFill>
                  <a:srgbClr val="FF0000"/>
                </a:solidFill>
              </a:rPr>
              <a:t>）</a:t>
            </a:r>
          </a:p>
        </p:txBody>
      </p:sp>
      <p:sp>
        <p:nvSpPr>
          <p:cNvPr id="16" name="テキスト ボックス 15">
            <a:extLst>
              <a:ext uri="{FF2B5EF4-FFF2-40B4-BE49-F238E27FC236}">
                <a16:creationId xmlns:a16="http://schemas.microsoft.com/office/drawing/2014/main" xmlns="" id="{6EAA8116-9824-F340-AD1C-19F222AFA255}"/>
              </a:ext>
            </a:extLst>
          </p:cNvPr>
          <p:cNvSpPr txBox="1"/>
          <p:nvPr/>
        </p:nvSpPr>
        <p:spPr>
          <a:xfrm>
            <a:off x="4276812" y="3618558"/>
            <a:ext cx="1620957" cy="307777"/>
          </a:xfrm>
          <a:prstGeom prst="rect">
            <a:avLst/>
          </a:prstGeom>
          <a:noFill/>
        </p:spPr>
        <p:txBody>
          <a:bodyPr wrap="none" rtlCol="0">
            <a:spAutoFit/>
          </a:bodyPr>
          <a:lstStyle/>
          <a:p>
            <a:r>
              <a:rPr kumimoji="1" lang="ja-JP" altLang="en-US" sz="1400" b="1" dirty="0">
                <a:solidFill>
                  <a:srgbClr val="00B0F0"/>
                </a:solidFill>
              </a:rPr>
              <a:t>・詳細計画シート</a:t>
            </a:r>
          </a:p>
        </p:txBody>
      </p:sp>
      <p:sp>
        <p:nvSpPr>
          <p:cNvPr id="17" name="テキスト ボックス 16">
            <a:extLst>
              <a:ext uri="{FF2B5EF4-FFF2-40B4-BE49-F238E27FC236}">
                <a16:creationId xmlns:a16="http://schemas.microsoft.com/office/drawing/2014/main" xmlns="" id="{185E5648-7D7B-C445-AE65-7FF7FD4E467A}"/>
              </a:ext>
            </a:extLst>
          </p:cNvPr>
          <p:cNvSpPr txBox="1"/>
          <p:nvPr/>
        </p:nvSpPr>
        <p:spPr>
          <a:xfrm>
            <a:off x="3772628" y="5012529"/>
            <a:ext cx="2518638" cy="307777"/>
          </a:xfrm>
          <a:prstGeom prst="rect">
            <a:avLst/>
          </a:prstGeom>
          <a:noFill/>
        </p:spPr>
        <p:txBody>
          <a:bodyPr wrap="none" rtlCol="0">
            <a:spAutoFit/>
          </a:bodyPr>
          <a:lstStyle/>
          <a:p>
            <a:r>
              <a:rPr kumimoji="1" lang="ja-JP" altLang="en-US" sz="1400" b="1">
                <a:solidFill>
                  <a:srgbClr val="00B0F0"/>
                </a:solidFill>
              </a:rPr>
              <a:t>・研修目的・効果測定シート</a:t>
            </a:r>
          </a:p>
        </p:txBody>
      </p:sp>
      <p:sp>
        <p:nvSpPr>
          <p:cNvPr id="18" name="テキスト ボックス 17">
            <a:extLst>
              <a:ext uri="{FF2B5EF4-FFF2-40B4-BE49-F238E27FC236}">
                <a16:creationId xmlns:a16="http://schemas.microsoft.com/office/drawing/2014/main" xmlns="" id="{8FF669A7-EA09-A24B-A820-859C661C37DA}"/>
              </a:ext>
            </a:extLst>
          </p:cNvPr>
          <p:cNvSpPr txBox="1"/>
          <p:nvPr/>
        </p:nvSpPr>
        <p:spPr>
          <a:xfrm>
            <a:off x="6130148" y="3598434"/>
            <a:ext cx="1082348" cy="307777"/>
          </a:xfrm>
          <a:prstGeom prst="rect">
            <a:avLst/>
          </a:prstGeom>
          <a:noFill/>
        </p:spPr>
        <p:txBody>
          <a:bodyPr wrap="none" rtlCol="0">
            <a:spAutoFit/>
          </a:bodyPr>
          <a:lstStyle/>
          <a:p>
            <a:r>
              <a:rPr kumimoji="1" lang="ja-JP" altLang="en-US" sz="1400" b="1" dirty="0">
                <a:solidFill>
                  <a:srgbClr val="00B0F0"/>
                </a:solidFill>
              </a:rPr>
              <a:t>・</a:t>
            </a:r>
            <a:r>
              <a:rPr lang="ja-JP" altLang="en-US" sz="1400" b="1" dirty="0">
                <a:solidFill>
                  <a:srgbClr val="00B0F0"/>
                </a:solidFill>
              </a:rPr>
              <a:t>研修資料</a:t>
            </a:r>
            <a:endParaRPr kumimoji="1" lang="ja-JP" altLang="en-US" sz="1400" b="1" dirty="0">
              <a:solidFill>
                <a:srgbClr val="00B0F0"/>
              </a:solidFill>
            </a:endParaRPr>
          </a:p>
        </p:txBody>
      </p:sp>
      <p:sp>
        <p:nvSpPr>
          <p:cNvPr id="19" name="テキスト ボックス 18">
            <a:extLst>
              <a:ext uri="{FF2B5EF4-FFF2-40B4-BE49-F238E27FC236}">
                <a16:creationId xmlns:a16="http://schemas.microsoft.com/office/drawing/2014/main" xmlns="" id="{C6DB9333-8449-5F48-8D39-CE46216785E2}"/>
              </a:ext>
            </a:extLst>
          </p:cNvPr>
          <p:cNvSpPr txBox="1"/>
          <p:nvPr/>
        </p:nvSpPr>
        <p:spPr>
          <a:xfrm>
            <a:off x="7685698" y="1923997"/>
            <a:ext cx="1800493" cy="738664"/>
          </a:xfrm>
          <a:prstGeom prst="rect">
            <a:avLst/>
          </a:prstGeom>
          <a:noFill/>
        </p:spPr>
        <p:txBody>
          <a:bodyPr wrap="none" rtlCol="0">
            <a:spAutoFit/>
          </a:bodyPr>
          <a:lstStyle/>
          <a:p>
            <a:r>
              <a:rPr lang="ja-JP" altLang="en-US" sz="1400" b="1" dirty="0">
                <a:solidFill>
                  <a:srgbClr val="00B0F0"/>
                </a:solidFill>
              </a:rPr>
              <a:t>・講師が研修で留意</a:t>
            </a:r>
            <a:r>
              <a:rPr lang="en-US" altLang="ja-JP" sz="1400" b="1" dirty="0">
                <a:solidFill>
                  <a:srgbClr val="00B0F0"/>
                </a:solidFill>
              </a:rPr>
              <a:t/>
            </a:r>
            <a:br>
              <a:rPr lang="en-US" altLang="ja-JP" sz="1400" b="1" dirty="0">
                <a:solidFill>
                  <a:srgbClr val="00B0F0"/>
                </a:solidFill>
              </a:rPr>
            </a:br>
            <a:r>
              <a:rPr lang="ja-JP" altLang="en-US" sz="1400" b="1" dirty="0">
                <a:solidFill>
                  <a:srgbClr val="00B0F0"/>
                </a:solidFill>
              </a:rPr>
              <a:t>　すべきポイント</a:t>
            </a:r>
            <a:r>
              <a:rPr lang="en-US" altLang="ja-JP" sz="1400" b="1" dirty="0">
                <a:solidFill>
                  <a:srgbClr val="00B0F0"/>
                </a:solidFill>
              </a:rPr>
              <a:t/>
            </a:r>
            <a:br>
              <a:rPr lang="en-US" altLang="ja-JP" sz="1400" b="1" dirty="0">
                <a:solidFill>
                  <a:srgbClr val="00B0F0"/>
                </a:solidFill>
              </a:rPr>
            </a:br>
            <a:r>
              <a:rPr lang="ja-JP" altLang="en-US" sz="1400" b="1" dirty="0">
                <a:solidFill>
                  <a:srgbClr val="00B0F0"/>
                </a:solidFill>
              </a:rPr>
              <a:t>・基礎知識教材</a:t>
            </a:r>
            <a:endParaRPr kumimoji="1" lang="ja-JP" altLang="en-US" sz="1400" b="1" dirty="0">
              <a:solidFill>
                <a:srgbClr val="00B0F0"/>
              </a:solidFill>
            </a:endParaRPr>
          </a:p>
        </p:txBody>
      </p:sp>
      <p:sp>
        <p:nvSpPr>
          <p:cNvPr id="20" name="テキスト ボックス 19">
            <a:extLst>
              <a:ext uri="{FF2B5EF4-FFF2-40B4-BE49-F238E27FC236}">
                <a16:creationId xmlns:a16="http://schemas.microsoft.com/office/drawing/2014/main" xmlns="" id="{91708FBA-2C11-9D4F-B318-8610581C2751}"/>
              </a:ext>
            </a:extLst>
          </p:cNvPr>
          <p:cNvSpPr txBox="1"/>
          <p:nvPr/>
        </p:nvSpPr>
        <p:spPr>
          <a:xfrm>
            <a:off x="7626588" y="4976328"/>
            <a:ext cx="1980029" cy="523220"/>
          </a:xfrm>
          <a:prstGeom prst="rect">
            <a:avLst/>
          </a:prstGeom>
          <a:noFill/>
        </p:spPr>
        <p:txBody>
          <a:bodyPr wrap="none" rtlCol="0">
            <a:spAutoFit/>
          </a:bodyPr>
          <a:lstStyle/>
          <a:p>
            <a:r>
              <a:rPr lang="ja-JP" altLang="en-US" sz="1400" b="1" dirty="0">
                <a:solidFill>
                  <a:srgbClr val="00B0F0"/>
                </a:solidFill>
              </a:rPr>
              <a:t>・効果測定アンケート</a:t>
            </a:r>
            <a:r>
              <a:rPr lang="en-US" altLang="ja-JP" sz="1400" b="1" dirty="0">
                <a:solidFill>
                  <a:srgbClr val="00B0F0"/>
                </a:solidFill>
              </a:rPr>
              <a:t/>
            </a:r>
            <a:br>
              <a:rPr lang="en-US" altLang="ja-JP" sz="1400" b="1" dirty="0">
                <a:solidFill>
                  <a:srgbClr val="00B0F0"/>
                </a:solidFill>
              </a:rPr>
            </a:br>
            <a:r>
              <a:rPr lang="ja-JP" altLang="en-US" sz="1400" b="1" dirty="0">
                <a:solidFill>
                  <a:srgbClr val="00B0F0"/>
                </a:solidFill>
              </a:rPr>
              <a:t>・振り返りシート</a:t>
            </a:r>
            <a:endParaRPr kumimoji="1" lang="ja-JP" altLang="en-US" sz="1400" b="1" dirty="0">
              <a:solidFill>
                <a:srgbClr val="00B0F0"/>
              </a:solidFill>
            </a:endParaRPr>
          </a:p>
        </p:txBody>
      </p:sp>
      <p:sp>
        <p:nvSpPr>
          <p:cNvPr id="21" name="右矢印 20">
            <a:extLst>
              <a:ext uri="{FF2B5EF4-FFF2-40B4-BE49-F238E27FC236}">
                <a16:creationId xmlns:a16="http://schemas.microsoft.com/office/drawing/2014/main" xmlns="" id="{D3B3F9E2-8753-B14E-B006-C302D5B073C6}"/>
              </a:ext>
            </a:extLst>
          </p:cNvPr>
          <p:cNvSpPr/>
          <p:nvPr/>
        </p:nvSpPr>
        <p:spPr>
          <a:xfrm rot="19779502">
            <a:off x="3866826" y="3238384"/>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右矢印 21">
            <a:extLst>
              <a:ext uri="{FF2B5EF4-FFF2-40B4-BE49-F238E27FC236}">
                <a16:creationId xmlns:a16="http://schemas.microsoft.com/office/drawing/2014/main" xmlns="" id="{39A88FD4-F15D-1143-9F74-AE44FB824E46}"/>
              </a:ext>
            </a:extLst>
          </p:cNvPr>
          <p:cNvSpPr/>
          <p:nvPr/>
        </p:nvSpPr>
        <p:spPr>
          <a:xfrm rot="2265217">
            <a:off x="3847629" y="3947520"/>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右矢印 22">
            <a:extLst>
              <a:ext uri="{FF2B5EF4-FFF2-40B4-BE49-F238E27FC236}">
                <a16:creationId xmlns:a16="http://schemas.microsoft.com/office/drawing/2014/main" xmlns="" id="{638E0640-1F02-654D-90F4-74BE6C92E69A}"/>
              </a:ext>
            </a:extLst>
          </p:cNvPr>
          <p:cNvSpPr/>
          <p:nvPr/>
        </p:nvSpPr>
        <p:spPr>
          <a:xfrm>
            <a:off x="5665160" y="2921013"/>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右矢印 23">
            <a:extLst>
              <a:ext uri="{FF2B5EF4-FFF2-40B4-BE49-F238E27FC236}">
                <a16:creationId xmlns:a16="http://schemas.microsoft.com/office/drawing/2014/main" xmlns="" id="{19D2F774-F501-114E-A72C-2CDB5F7C4DC4}"/>
              </a:ext>
            </a:extLst>
          </p:cNvPr>
          <p:cNvSpPr/>
          <p:nvPr/>
        </p:nvSpPr>
        <p:spPr>
          <a:xfrm>
            <a:off x="7379660" y="2921013"/>
            <a:ext cx="465218"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右矢印 24">
            <a:extLst>
              <a:ext uri="{FF2B5EF4-FFF2-40B4-BE49-F238E27FC236}">
                <a16:creationId xmlns:a16="http://schemas.microsoft.com/office/drawing/2014/main" xmlns="" id="{4B1C514A-DB99-1141-ACED-213F636D72BA}"/>
              </a:ext>
            </a:extLst>
          </p:cNvPr>
          <p:cNvSpPr/>
          <p:nvPr/>
        </p:nvSpPr>
        <p:spPr>
          <a:xfrm rot="5400000">
            <a:off x="8283499" y="3556490"/>
            <a:ext cx="379286"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右矢印 25">
            <a:extLst>
              <a:ext uri="{FF2B5EF4-FFF2-40B4-BE49-F238E27FC236}">
                <a16:creationId xmlns:a16="http://schemas.microsoft.com/office/drawing/2014/main" xmlns="" id="{704823BE-C66A-2A49-9D1B-A120EA50E290}"/>
              </a:ext>
            </a:extLst>
          </p:cNvPr>
          <p:cNvSpPr/>
          <p:nvPr/>
        </p:nvSpPr>
        <p:spPr>
          <a:xfrm>
            <a:off x="5860016" y="4254794"/>
            <a:ext cx="1984861" cy="463175"/>
          </a:xfrm>
          <a:prstGeom prst="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a:extLst>
              <a:ext uri="{FF2B5EF4-FFF2-40B4-BE49-F238E27FC236}">
                <a16:creationId xmlns:a16="http://schemas.microsoft.com/office/drawing/2014/main" xmlns="" id="{C65EDBE6-82C3-E74F-947E-AB21B6AA43D6}"/>
              </a:ext>
            </a:extLst>
          </p:cNvPr>
          <p:cNvSpPr/>
          <p:nvPr/>
        </p:nvSpPr>
        <p:spPr>
          <a:xfrm>
            <a:off x="669671" y="1704013"/>
            <a:ext cx="2303764" cy="486727"/>
          </a:xfrm>
          <a:prstGeom prst="rect">
            <a:avLst/>
          </a:prstGeom>
          <a:solidFill>
            <a:srgbClr val="FFC9F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研修設計の範囲</a:t>
            </a:r>
          </a:p>
        </p:txBody>
      </p:sp>
      <p:sp>
        <p:nvSpPr>
          <p:cNvPr id="29" name="角丸四角形吹き出し 28">
            <a:extLst>
              <a:ext uri="{FF2B5EF4-FFF2-40B4-BE49-F238E27FC236}">
                <a16:creationId xmlns:a16="http://schemas.microsoft.com/office/drawing/2014/main" xmlns="" id="{28597982-DBD6-0B4E-8117-538100C89781}"/>
              </a:ext>
            </a:extLst>
          </p:cNvPr>
          <p:cNvSpPr/>
          <p:nvPr/>
        </p:nvSpPr>
        <p:spPr>
          <a:xfrm>
            <a:off x="215033" y="2455064"/>
            <a:ext cx="2058901" cy="1959282"/>
          </a:xfrm>
          <a:prstGeom prst="wedgeRoundRectCallout">
            <a:avLst>
              <a:gd name="adj1" fmla="val 50146"/>
              <a:gd name="adj2" fmla="val 63073"/>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初めて研修を計画・実施するときは、他の地方公共団体のデータアカデミー実施記録（別添資料</a:t>
            </a:r>
            <a:r>
              <a:rPr kumimoji="1" lang="en-US" altLang="ja-JP" sz="1400" dirty="0">
                <a:solidFill>
                  <a:schemeClr val="tx1"/>
                </a:solidFill>
              </a:rPr>
              <a:t>6</a:t>
            </a:r>
            <a:r>
              <a:rPr kumimoji="1" lang="ja-JP" altLang="en-US" sz="1400" dirty="0">
                <a:solidFill>
                  <a:schemeClr val="tx1"/>
                </a:solidFill>
              </a:rPr>
              <a:t>）や動画教材（参考資料</a:t>
            </a:r>
            <a:r>
              <a:rPr kumimoji="1" lang="en-US" altLang="ja-JP" sz="1400" dirty="0">
                <a:solidFill>
                  <a:schemeClr val="tx1"/>
                </a:solidFill>
              </a:rPr>
              <a:t>4-2</a:t>
            </a:r>
            <a:r>
              <a:rPr kumimoji="1" lang="ja-JP" altLang="en-US" sz="1400" dirty="0">
                <a:solidFill>
                  <a:schemeClr val="tx1"/>
                </a:solidFill>
              </a:rPr>
              <a:t>）などを参考にするとよい。</a:t>
            </a:r>
            <a:endParaRPr kumimoji="1" lang="ja-JP" altLang="en-US" dirty="0">
              <a:solidFill>
                <a:schemeClr val="tx1"/>
              </a:solidFill>
            </a:endParaRPr>
          </a:p>
        </p:txBody>
      </p:sp>
      <p:sp>
        <p:nvSpPr>
          <p:cNvPr id="30" name="テキスト ボックス 29">
            <a:extLst>
              <a:ext uri="{FF2B5EF4-FFF2-40B4-BE49-F238E27FC236}">
                <a16:creationId xmlns:a16="http://schemas.microsoft.com/office/drawing/2014/main" xmlns="" id="{005FC6E7-C7BF-4227-8724-E6947FBD1BE1}"/>
              </a:ext>
            </a:extLst>
          </p:cNvPr>
          <p:cNvSpPr txBox="1"/>
          <p:nvPr/>
        </p:nvSpPr>
        <p:spPr>
          <a:xfrm>
            <a:off x="593752" y="5763872"/>
            <a:ext cx="7366119" cy="307777"/>
          </a:xfrm>
          <a:prstGeom prst="rect">
            <a:avLst/>
          </a:prstGeom>
          <a:noFill/>
        </p:spPr>
        <p:txBody>
          <a:bodyPr wrap="none" rtlCol="0">
            <a:spAutoFit/>
          </a:bodyPr>
          <a:lstStyle/>
          <a:p>
            <a:r>
              <a:rPr lang="ja-JP" altLang="en-US" sz="1400" dirty="0"/>
              <a:t>（外部人材を講師とするときは、</a:t>
            </a:r>
            <a:r>
              <a:rPr kumimoji="1" lang="ja-JP" altLang="en-US" sz="1400" dirty="0"/>
              <a:t>メール等でやり取りを行い、助言を</a:t>
            </a:r>
            <a:r>
              <a:rPr lang="ja-JP" altLang="en-US" sz="1400" dirty="0"/>
              <a:t>得ながら進める</a:t>
            </a:r>
            <a:r>
              <a:rPr kumimoji="1" lang="ja-JP" altLang="en-US" sz="1400" dirty="0"/>
              <a:t>。）</a:t>
            </a:r>
          </a:p>
        </p:txBody>
      </p:sp>
      <p:sp>
        <p:nvSpPr>
          <p:cNvPr id="4" name="スライド番号プレースホルダー 3">
            <a:extLst>
              <a:ext uri="{FF2B5EF4-FFF2-40B4-BE49-F238E27FC236}">
                <a16:creationId xmlns:a16="http://schemas.microsoft.com/office/drawing/2014/main" xmlns="" id="{CFD00529-AE9C-4FB1-957F-14A5BDD7A9A5}"/>
              </a:ext>
            </a:extLst>
          </p:cNvPr>
          <p:cNvSpPr>
            <a:spLocks noGrp="1"/>
          </p:cNvSpPr>
          <p:nvPr>
            <p:ph type="sldNum" sz="quarter" idx="12"/>
          </p:nvPr>
        </p:nvSpPr>
        <p:spPr/>
        <p:txBody>
          <a:bodyPr/>
          <a:lstStyle/>
          <a:p>
            <a:fld id="{17B8D3BA-E350-1147-995F-63335037DF5A}" type="slidenum">
              <a:rPr kumimoji="1" lang="ja-JP" altLang="en-US" smtClean="0"/>
              <a:t>11</a:t>
            </a:fld>
            <a:endParaRPr kumimoji="1" lang="ja-JP" altLang="en-US"/>
          </a:p>
        </p:txBody>
      </p:sp>
      <p:sp>
        <p:nvSpPr>
          <p:cNvPr id="32" name="テキスト ボックス 31">
            <a:extLst>
              <a:ext uri="{FF2B5EF4-FFF2-40B4-BE49-F238E27FC236}">
                <a16:creationId xmlns:a16="http://schemas.microsoft.com/office/drawing/2014/main" xmlns="" id="{FCED0061-567B-4380-84A8-25EF9116D9C6}"/>
              </a:ext>
            </a:extLst>
          </p:cNvPr>
          <p:cNvSpPr txBox="1"/>
          <p:nvPr/>
        </p:nvSpPr>
        <p:spPr>
          <a:xfrm>
            <a:off x="667244" y="6189223"/>
            <a:ext cx="3826689" cy="307777"/>
          </a:xfrm>
          <a:prstGeom prst="rect">
            <a:avLst/>
          </a:prstGeom>
          <a:noFill/>
        </p:spPr>
        <p:txBody>
          <a:bodyPr wrap="none" rtlCol="0">
            <a:spAutoFit/>
          </a:bodyPr>
          <a:lstStyle/>
          <a:p>
            <a:r>
              <a:rPr lang="en-US" altLang="ja-JP" sz="1400" b="1" dirty="0">
                <a:solidFill>
                  <a:srgbClr val="00B0F0"/>
                </a:solidFill>
              </a:rPr>
              <a:t>※ </a:t>
            </a:r>
            <a:r>
              <a:rPr lang="ja-JP" altLang="en-US" sz="1400" b="1" dirty="0">
                <a:solidFill>
                  <a:srgbClr val="00B0F0"/>
                </a:solidFill>
              </a:rPr>
              <a:t>青字は使用する研修資料。次ページ参照。</a:t>
            </a:r>
            <a:endParaRPr kumimoji="1" lang="ja-JP" altLang="en-US" sz="1400" b="1" dirty="0">
              <a:solidFill>
                <a:srgbClr val="00B0F0"/>
              </a:solidFill>
            </a:endParaRPr>
          </a:p>
        </p:txBody>
      </p:sp>
    </p:spTree>
    <p:extLst>
      <p:ext uri="{BB962C8B-B14F-4D97-AF65-F5344CB8AC3E}">
        <p14:creationId xmlns:p14="http://schemas.microsoft.com/office/powerpoint/2010/main" val="585593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05B9F56-AD22-D845-A266-72BCAE6D9DB5}"/>
              </a:ext>
            </a:extLst>
          </p:cNvPr>
          <p:cNvSpPr>
            <a:spLocks noGrp="1"/>
          </p:cNvSpPr>
          <p:nvPr>
            <p:ph type="title"/>
          </p:nvPr>
        </p:nvSpPr>
        <p:spPr/>
        <p:txBody>
          <a:bodyPr>
            <a:noAutofit/>
          </a:bodyPr>
          <a:lstStyle/>
          <a:p>
            <a:r>
              <a:rPr kumimoji="1" lang="en-US" altLang="ja-JP" sz="4000" dirty="0"/>
              <a:t>1-9. </a:t>
            </a:r>
            <a:r>
              <a:rPr kumimoji="1" lang="ja-JP" altLang="en-US" sz="4000" dirty="0"/>
              <a:t>作成・活用する研修資料</a:t>
            </a:r>
          </a:p>
        </p:txBody>
      </p:sp>
      <p:graphicFrame>
        <p:nvGraphicFramePr>
          <p:cNvPr id="4" name="コンテンツ プレースホルダー 3">
            <a:extLst>
              <a:ext uri="{FF2B5EF4-FFF2-40B4-BE49-F238E27FC236}">
                <a16:creationId xmlns:a16="http://schemas.microsoft.com/office/drawing/2014/main" xmlns="" id="{E945FC93-AA73-354B-B1C7-277112C6A2B1}"/>
              </a:ext>
            </a:extLst>
          </p:cNvPr>
          <p:cNvGraphicFramePr>
            <a:graphicFrameLocks noGrp="1"/>
          </p:cNvGraphicFramePr>
          <p:nvPr>
            <p:ph idx="1"/>
            <p:extLst>
              <p:ext uri="{D42A27DB-BD31-4B8C-83A1-F6EECF244321}">
                <p14:modId xmlns:p14="http://schemas.microsoft.com/office/powerpoint/2010/main" val="4022718473"/>
              </p:ext>
            </p:extLst>
          </p:nvPr>
        </p:nvGraphicFramePr>
        <p:xfrm>
          <a:off x="251792" y="1104900"/>
          <a:ext cx="11688418" cy="5430818"/>
        </p:xfrm>
        <a:graphic>
          <a:graphicData uri="http://schemas.openxmlformats.org/drawingml/2006/table">
            <a:tbl>
              <a:tblPr firstRow="1" firstCol="1" bandRow="1">
                <a:tableStyleId>{5C22544A-7EE6-4342-B048-85BDC9FD1C3A}</a:tableStyleId>
              </a:tblPr>
              <a:tblGrid>
                <a:gridCol w="2158481">
                  <a:extLst>
                    <a:ext uri="{9D8B030D-6E8A-4147-A177-3AD203B41FA5}">
                      <a16:colId xmlns:a16="http://schemas.microsoft.com/office/drawing/2014/main" xmlns="" val="2678056416"/>
                    </a:ext>
                  </a:extLst>
                </a:gridCol>
                <a:gridCol w="3721586">
                  <a:extLst>
                    <a:ext uri="{9D8B030D-6E8A-4147-A177-3AD203B41FA5}">
                      <a16:colId xmlns:a16="http://schemas.microsoft.com/office/drawing/2014/main" xmlns="" val="3744183670"/>
                    </a:ext>
                  </a:extLst>
                </a:gridCol>
                <a:gridCol w="5808351">
                  <a:extLst>
                    <a:ext uri="{9D8B030D-6E8A-4147-A177-3AD203B41FA5}">
                      <a16:colId xmlns:a16="http://schemas.microsoft.com/office/drawing/2014/main" xmlns="" val="2317520893"/>
                    </a:ext>
                  </a:extLst>
                </a:gridCol>
              </a:tblGrid>
              <a:tr h="264314">
                <a:tc>
                  <a:txBody>
                    <a:bodyPr/>
                    <a:lstStyle/>
                    <a:p>
                      <a:pPr marL="266700" indent="-266700" algn="ctr">
                        <a:spcAft>
                          <a:spcPts val="0"/>
                        </a:spcAft>
                      </a:pPr>
                      <a:r>
                        <a:rPr lang="ja-JP" altLang="en-US" sz="1600" dirty="0"/>
                        <a:t>資料のタイトル</a:t>
                      </a:r>
                    </a:p>
                  </a:txBody>
                  <a:tcPr marL="62538" marR="62538" marT="0" marB="0"/>
                </a:tc>
                <a:tc>
                  <a:txBody>
                    <a:bodyPr/>
                    <a:lstStyle/>
                    <a:p>
                      <a:pPr marL="266700" indent="-266700" algn="ctr">
                        <a:spcAft>
                          <a:spcPts val="0"/>
                        </a:spcAft>
                      </a:pPr>
                      <a:r>
                        <a:rPr lang="ja-JP" altLang="en-US" sz="1600" dirty="0"/>
                        <a:t>資料の目的</a:t>
                      </a:r>
                    </a:p>
                  </a:txBody>
                  <a:tcPr marL="62538" marR="62538" marT="0" marB="0"/>
                </a:tc>
                <a:tc>
                  <a:txBody>
                    <a:bodyPr/>
                    <a:lstStyle/>
                    <a:p>
                      <a:pPr marL="266700" indent="-266700" algn="ctr">
                        <a:spcAft>
                          <a:spcPts val="0"/>
                        </a:spcAft>
                      </a:pPr>
                      <a:r>
                        <a:rPr lang="ja-JP" altLang="en-US" sz="1600" dirty="0"/>
                        <a:t>資料活用の留意点</a:t>
                      </a:r>
                    </a:p>
                  </a:txBody>
                  <a:tcPr marL="62538" marR="62538" marT="0" marB="0"/>
                </a:tc>
                <a:extLst>
                  <a:ext uri="{0D108BD9-81ED-4DB2-BD59-A6C34878D82A}">
                    <a16:rowId xmlns:a16="http://schemas.microsoft.com/office/drawing/2014/main" xmlns="" val="1454329879"/>
                  </a:ext>
                </a:extLst>
              </a:tr>
              <a:tr h="620951">
                <a:tc>
                  <a:txBody>
                    <a:bodyPr/>
                    <a:lstStyle/>
                    <a:p>
                      <a:pPr marL="266700" indent="-266700">
                        <a:spcAft>
                          <a:spcPts val="0"/>
                        </a:spcAft>
                      </a:pPr>
                      <a:r>
                        <a:rPr lang="ja-JP" altLang="en-US" sz="1600" dirty="0"/>
                        <a:t>研修全体設計方法</a:t>
                      </a:r>
                      <a:endParaRPr lang="en-US" altLang="ja-JP" sz="1600" dirty="0"/>
                    </a:p>
                    <a:p>
                      <a:pPr marL="266700" indent="-266700">
                        <a:spcAft>
                          <a:spcPts val="0"/>
                        </a:spcAft>
                      </a:pPr>
                      <a:r>
                        <a:rPr lang="ja-JP" altLang="en-US" sz="1600" b="0" dirty="0"/>
                        <a:t>（本資料）</a:t>
                      </a:r>
                    </a:p>
                  </a:txBody>
                  <a:tcPr marL="62538" marR="62538" marT="0" marB="0"/>
                </a:tc>
                <a:tc>
                  <a:txBody>
                    <a:bodyPr/>
                    <a:lstStyle/>
                    <a:p>
                      <a:pPr marL="0" indent="1588">
                        <a:spcAft>
                          <a:spcPts val="0"/>
                        </a:spcAft>
                      </a:pPr>
                      <a:r>
                        <a:rPr lang="ja-JP" altLang="en-US" sz="1600" dirty="0"/>
                        <a:t>研修全体の企画・設計を行うために必要な基礎知識を知る（解説）。</a:t>
                      </a:r>
                    </a:p>
                  </a:txBody>
                  <a:tcPr marL="62538" marR="62538" marT="0" marB="0"/>
                </a:tc>
                <a:tc>
                  <a:txBody>
                    <a:bodyPr/>
                    <a:lstStyle/>
                    <a:p>
                      <a:pPr marL="0" indent="1588">
                        <a:spcAft>
                          <a:spcPts val="0"/>
                        </a:spcAft>
                      </a:pPr>
                      <a:r>
                        <a:rPr lang="ja-JP" altLang="en-US" sz="1600" dirty="0"/>
                        <a:t>実施体制、開催概要（研修設計）、庁内の調整に必要な事項などを洗い出し、確定する。</a:t>
                      </a:r>
                    </a:p>
                  </a:txBody>
                  <a:tcPr marL="62538" marR="62538" marT="0" marB="0"/>
                </a:tc>
                <a:extLst>
                  <a:ext uri="{0D108BD9-81ED-4DB2-BD59-A6C34878D82A}">
                    <a16:rowId xmlns:a16="http://schemas.microsoft.com/office/drawing/2014/main" xmlns="" val="200157026"/>
                  </a:ext>
                </a:extLst>
              </a:tr>
              <a:tr h="715516">
                <a:tc>
                  <a:txBody>
                    <a:bodyPr/>
                    <a:lstStyle/>
                    <a:p>
                      <a:pPr marL="266700" indent="-266700">
                        <a:spcAft>
                          <a:spcPts val="0"/>
                        </a:spcAft>
                      </a:pPr>
                      <a:r>
                        <a:rPr lang="ja-JP" altLang="en-US" sz="1600" dirty="0"/>
                        <a:t>研修目的・効果測定</a:t>
                      </a:r>
                      <a:endParaRPr lang="en-US" altLang="ja-JP" sz="1600" dirty="0"/>
                    </a:p>
                    <a:p>
                      <a:pPr marL="0" indent="0">
                        <a:spcAft>
                          <a:spcPts val="0"/>
                        </a:spcAft>
                      </a:pPr>
                      <a:r>
                        <a:rPr lang="ja-JP" altLang="en-US" sz="1600" dirty="0"/>
                        <a:t>シート</a:t>
                      </a:r>
                      <a:r>
                        <a:rPr lang="ja-JP" altLang="en-US" sz="1600" b="0" dirty="0"/>
                        <a:t>（別添資料</a:t>
                      </a:r>
                      <a:r>
                        <a:rPr lang="en-US" altLang="ja-JP" sz="1600" b="0" dirty="0"/>
                        <a:t>4-2</a:t>
                      </a:r>
                      <a:r>
                        <a:rPr lang="ja-JP" altLang="en-US" sz="1600" b="0" dirty="0"/>
                        <a:t>または</a:t>
                      </a:r>
                      <a:r>
                        <a:rPr lang="en-US" altLang="ja-JP" sz="1600" b="0" dirty="0"/>
                        <a:t>5-2</a:t>
                      </a:r>
                      <a:r>
                        <a:rPr lang="ja-JP" altLang="en-US" sz="1600" b="0" dirty="0"/>
                        <a:t>）</a:t>
                      </a:r>
                    </a:p>
                  </a:txBody>
                  <a:tcPr marL="62538" marR="62538" marT="0" marB="0"/>
                </a:tc>
                <a:tc>
                  <a:txBody>
                    <a:bodyPr/>
                    <a:lstStyle/>
                    <a:p>
                      <a:pPr marL="0" indent="1588">
                        <a:spcAft>
                          <a:spcPts val="0"/>
                        </a:spcAft>
                      </a:pPr>
                      <a:r>
                        <a:rPr lang="ja-JP" altLang="en-US" sz="1600" dirty="0"/>
                        <a:t>研修の目的、効果測定方法を検討する（テンプレート）。</a:t>
                      </a:r>
                      <a:endParaRPr lang="en-US" altLang="ja-JP" sz="1600" dirty="0"/>
                    </a:p>
                  </a:txBody>
                  <a:tcPr marL="62538" marR="62538" marT="0" marB="0"/>
                </a:tc>
                <a:tc>
                  <a:txBody>
                    <a:bodyPr/>
                    <a:lstStyle/>
                    <a:p>
                      <a:pPr marL="0" indent="1588">
                        <a:spcAft>
                          <a:spcPts val="0"/>
                        </a:spcAft>
                      </a:pPr>
                      <a:r>
                        <a:rPr lang="ja-JP" altLang="en-US" sz="1600" dirty="0"/>
                        <a:t>研修の目的を明確にし、効果測定方法（アンケート、筆記試験、インタビュー等）を決める。</a:t>
                      </a:r>
                    </a:p>
                  </a:txBody>
                  <a:tcPr marL="62538" marR="62538" marT="0" marB="0"/>
                </a:tc>
                <a:extLst>
                  <a:ext uri="{0D108BD9-81ED-4DB2-BD59-A6C34878D82A}">
                    <a16:rowId xmlns:a16="http://schemas.microsoft.com/office/drawing/2014/main" xmlns="" val="445557178"/>
                  </a:ext>
                </a:extLst>
              </a:tr>
              <a:tr h="562219">
                <a:tc>
                  <a:txBody>
                    <a:bodyPr/>
                    <a:lstStyle/>
                    <a:p>
                      <a:pPr marL="0" indent="0">
                        <a:spcAft>
                          <a:spcPts val="0"/>
                        </a:spcAft>
                        <a:tabLst>
                          <a:tab pos="728663" algn="l"/>
                        </a:tabLst>
                      </a:pPr>
                      <a:r>
                        <a:rPr lang="ja-JP" altLang="en-US" sz="1600" dirty="0"/>
                        <a:t>詳細計画シート</a:t>
                      </a:r>
                      <a:r>
                        <a:rPr lang="ja-JP" altLang="en-US" sz="1600" b="0" dirty="0"/>
                        <a:t>（別添資料</a:t>
                      </a:r>
                      <a:r>
                        <a:rPr lang="en-US" altLang="ja-JP" sz="1600" b="0" dirty="0"/>
                        <a:t>4-3</a:t>
                      </a:r>
                      <a:r>
                        <a:rPr lang="ja-JP" altLang="en-US" sz="1600" b="0" dirty="0"/>
                        <a:t>または</a:t>
                      </a:r>
                      <a:r>
                        <a:rPr lang="en-US" altLang="ja-JP" sz="1600" b="0" dirty="0"/>
                        <a:t>5-3</a:t>
                      </a:r>
                      <a:r>
                        <a:rPr lang="ja-JP" altLang="en-US" sz="1600" b="0" dirty="0"/>
                        <a:t>）</a:t>
                      </a:r>
                    </a:p>
                  </a:txBody>
                  <a:tcPr marL="62538" marR="62538" marT="0" marB="0"/>
                </a:tc>
                <a:tc>
                  <a:txBody>
                    <a:bodyPr/>
                    <a:lstStyle/>
                    <a:p>
                      <a:pPr marL="0" indent="1588">
                        <a:spcAft>
                          <a:spcPts val="0"/>
                        </a:spcAft>
                      </a:pPr>
                      <a:r>
                        <a:rPr lang="ja-JP" altLang="en-US" sz="1600" dirty="0"/>
                        <a:t>各回の内容を詳細に計画する（テンプレート）。</a:t>
                      </a:r>
                    </a:p>
                  </a:txBody>
                  <a:tcPr marL="62538" marR="62538" marT="0" marB="0"/>
                </a:tc>
                <a:tc>
                  <a:txBody>
                    <a:bodyPr/>
                    <a:lstStyle/>
                    <a:p>
                      <a:pPr marL="0" indent="1588">
                        <a:spcAft>
                          <a:spcPts val="0"/>
                        </a:spcAft>
                      </a:pPr>
                      <a:r>
                        <a:rPr lang="ja-JP" altLang="en-US" sz="1600" dirty="0"/>
                        <a:t>各回の参加者、準備する資料、データ、ツール、当日の役割分担などを確認する。</a:t>
                      </a:r>
                    </a:p>
                  </a:txBody>
                  <a:tcPr marL="62538" marR="62538" marT="0" marB="0"/>
                </a:tc>
                <a:extLst>
                  <a:ext uri="{0D108BD9-81ED-4DB2-BD59-A6C34878D82A}">
                    <a16:rowId xmlns:a16="http://schemas.microsoft.com/office/drawing/2014/main" xmlns="" val="148909652"/>
                  </a:ext>
                </a:extLst>
              </a:tr>
              <a:tr h="528627">
                <a:tc>
                  <a:txBody>
                    <a:bodyPr/>
                    <a:lstStyle/>
                    <a:p>
                      <a:pPr marL="0" indent="0">
                        <a:spcAft>
                          <a:spcPts val="0"/>
                        </a:spcAft>
                      </a:pPr>
                      <a:r>
                        <a:rPr lang="ja-JP" altLang="en-US" sz="1600" dirty="0"/>
                        <a:t>研修資料</a:t>
                      </a:r>
                      <a:r>
                        <a:rPr lang="ja-JP" altLang="en-US" sz="1600" b="0" dirty="0"/>
                        <a:t>（別添資料</a:t>
                      </a:r>
                      <a:r>
                        <a:rPr lang="en-US" altLang="ja-JP" sz="1600" b="0" dirty="0"/>
                        <a:t>4-4</a:t>
                      </a:r>
                      <a:r>
                        <a:rPr lang="ja-JP" altLang="en-US" sz="1600" b="0" dirty="0"/>
                        <a:t>または</a:t>
                      </a:r>
                      <a:r>
                        <a:rPr lang="en-US" altLang="ja-JP" sz="1600" b="0" dirty="0"/>
                        <a:t>5-4</a:t>
                      </a:r>
                      <a:r>
                        <a:rPr lang="ja-JP" altLang="en-US" sz="1600" b="0" dirty="0"/>
                        <a:t>）</a:t>
                      </a:r>
                    </a:p>
                  </a:txBody>
                  <a:tcPr marL="62538" marR="62538" marT="0" marB="0"/>
                </a:tc>
                <a:tc>
                  <a:txBody>
                    <a:bodyPr/>
                    <a:lstStyle/>
                    <a:p>
                      <a:pPr marL="0" indent="1588">
                        <a:spcAft>
                          <a:spcPts val="0"/>
                        </a:spcAft>
                      </a:pPr>
                      <a:r>
                        <a:rPr lang="ja-JP" altLang="en-US" sz="1600" dirty="0"/>
                        <a:t>研修で用いる標準的な資料（適宜修正して利用）。</a:t>
                      </a:r>
                    </a:p>
                  </a:txBody>
                  <a:tcPr marL="62538" marR="62538" marT="0" marB="0"/>
                </a:tc>
                <a:tc>
                  <a:txBody>
                    <a:bodyPr/>
                    <a:lstStyle/>
                    <a:p>
                      <a:pPr marL="0" indent="1588">
                        <a:spcAft>
                          <a:spcPts val="0"/>
                        </a:spcAft>
                      </a:pPr>
                      <a:r>
                        <a:rPr lang="ja-JP" altLang="en-US" sz="1600" dirty="0"/>
                        <a:t>研修の目的・内容に応じて、各回の研修資料を準備する。</a:t>
                      </a:r>
                      <a:endParaRPr lang="en-US" altLang="ja-JP" sz="1600" dirty="0"/>
                    </a:p>
                  </a:txBody>
                  <a:tcPr marL="62538" marR="62538" marT="0" marB="0"/>
                </a:tc>
                <a:extLst>
                  <a:ext uri="{0D108BD9-81ED-4DB2-BD59-A6C34878D82A}">
                    <a16:rowId xmlns:a16="http://schemas.microsoft.com/office/drawing/2014/main" xmlns="" val="4289370903"/>
                  </a:ext>
                </a:extLst>
              </a:tr>
              <a:tr h="528627">
                <a:tc>
                  <a:txBody>
                    <a:bodyPr/>
                    <a:lstStyle/>
                    <a:p>
                      <a:pPr marL="0" indent="0">
                        <a:spcAft>
                          <a:spcPts val="0"/>
                        </a:spcAft>
                      </a:pPr>
                      <a:r>
                        <a:rPr lang="ja-JP" altLang="en-US" sz="1600" dirty="0"/>
                        <a:t>講師が研修で留意すべきポイント</a:t>
                      </a:r>
                      <a:r>
                        <a:rPr lang="ja-JP" altLang="en-US" sz="1600" b="0" dirty="0"/>
                        <a:t>（別添資料</a:t>
                      </a:r>
                      <a:r>
                        <a:rPr lang="en-US" altLang="ja-JP" sz="1600" b="0" dirty="0"/>
                        <a:t>4-5</a:t>
                      </a:r>
                      <a:r>
                        <a:rPr lang="ja-JP" altLang="en-US" sz="1600" b="0" dirty="0"/>
                        <a:t>または</a:t>
                      </a:r>
                      <a:r>
                        <a:rPr lang="en-US" altLang="ja-JP" sz="1600" b="0" dirty="0"/>
                        <a:t>5-5</a:t>
                      </a:r>
                      <a:r>
                        <a:rPr lang="ja-JP" altLang="en-US" sz="1600" b="0" dirty="0"/>
                        <a:t>）</a:t>
                      </a:r>
                      <a:endParaRPr lang="ja-JP" altLang="ja-JP" sz="1600" b="0" dirty="0"/>
                    </a:p>
                  </a:txBody>
                  <a:tcPr marL="62538" marR="62538" marT="0" marB="0"/>
                </a:tc>
                <a:tc>
                  <a:txBody>
                    <a:bodyPr/>
                    <a:lstStyle/>
                    <a:p>
                      <a:pPr marL="0" indent="1588">
                        <a:spcAft>
                          <a:spcPts val="0"/>
                        </a:spcAft>
                      </a:pPr>
                      <a:r>
                        <a:rPr lang="ja-JP" altLang="en-US" sz="1600" dirty="0"/>
                        <a:t>各回の進行や参加者間での対話の促し方などの参考になる資料（解説）。</a:t>
                      </a:r>
                    </a:p>
                  </a:txBody>
                  <a:tcPr marL="62538" marR="62538" marT="0" marB="0"/>
                </a:tc>
                <a:tc>
                  <a:txBody>
                    <a:bodyPr/>
                    <a:lstStyle/>
                    <a:p>
                      <a:pPr marL="0" indent="1588">
                        <a:spcAft>
                          <a:spcPts val="0"/>
                        </a:spcAft>
                      </a:pPr>
                      <a:r>
                        <a:rPr lang="ja-JP" altLang="en-US" sz="1600" dirty="0"/>
                        <a:t>講師を担当する人が、各回の実施前に確認する。</a:t>
                      </a:r>
                    </a:p>
                  </a:txBody>
                  <a:tcPr marL="62538" marR="62538" marT="0" marB="0"/>
                </a:tc>
                <a:extLst>
                  <a:ext uri="{0D108BD9-81ED-4DB2-BD59-A6C34878D82A}">
                    <a16:rowId xmlns:a16="http://schemas.microsoft.com/office/drawing/2014/main" xmlns="" val="22121210"/>
                  </a:ext>
                </a:extLst>
              </a:tr>
              <a:tr h="528627">
                <a:tc>
                  <a:txBody>
                    <a:bodyPr/>
                    <a:lstStyle/>
                    <a:p>
                      <a:pPr marL="0" indent="0">
                        <a:spcAft>
                          <a:spcPts val="0"/>
                        </a:spcAft>
                      </a:pPr>
                      <a:r>
                        <a:rPr lang="ja-JP" altLang="en-US" sz="1600" dirty="0"/>
                        <a:t>基礎知識教材</a:t>
                      </a:r>
                      <a:r>
                        <a:rPr lang="ja-JP" altLang="en-US" sz="1600" b="0" dirty="0"/>
                        <a:t>（別添資料</a:t>
                      </a:r>
                      <a:r>
                        <a:rPr lang="en-US" altLang="ja-JP" sz="1600" b="0" dirty="0"/>
                        <a:t>4-6</a:t>
                      </a:r>
                      <a:r>
                        <a:rPr lang="ja-JP" altLang="en-US" sz="1600" b="0" dirty="0"/>
                        <a:t>または</a:t>
                      </a:r>
                      <a:r>
                        <a:rPr lang="en-US" altLang="ja-JP" sz="1600" b="0" dirty="0"/>
                        <a:t>5-6</a:t>
                      </a:r>
                      <a:r>
                        <a:rPr lang="ja-JP" altLang="en-US" sz="1600" b="0" dirty="0"/>
                        <a:t>）</a:t>
                      </a:r>
                    </a:p>
                  </a:txBody>
                  <a:tcPr marL="62538" marR="62538" marT="0" marB="0"/>
                </a:tc>
                <a:tc>
                  <a:txBody>
                    <a:bodyPr/>
                    <a:lstStyle/>
                    <a:p>
                      <a:pPr marL="0" indent="0">
                        <a:spcAft>
                          <a:spcPts val="0"/>
                        </a:spcAft>
                      </a:pPr>
                      <a:r>
                        <a:rPr lang="ja-JP" altLang="en-US" sz="1600" dirty="0"/>
                        <a:t>データ処理や統計分析などに係る基礎知識の説明（解説）。</a:t>
                      </a:r>
                    </a:p>
                  </a:txBody>
                  <a:tcPr marL="62538" marR="62538" marT="0" marB="0"/>
                </a:tc>
                <a:tc>
                  <a:txBody>
                    <a:bodyPr/>
                    <a:lstStyle/>
                    <a:p>
                      <a:pPr marL="0" indent="1588">
                        <a:spcAft>
                          <a:spcPts val="0"/>
                        </a:spcAft>
                      </a:pPr>
                      <a:r>
                        <a:rPr lang="ja-JP" altLang="en-US" sz="1600" dirty="0"/>
                        <a:t>汎用的に使えるデータ分析の基礎知識の説明資料。</a:t>
                      </a:r>
                      <a:r>
                        <a:rPr lang="en-US" sz="1600" dirty="0"/>
                        <a:t>GIS</a:t>
                      </a:r>
                      <a:r>
                        <a:rPr lang="ja-JP" altLang="en-US" sz="1600" dirty="0"/>
                        <a:t>システム等、個別ツールの使い方は別途資料を準備する。</a:t>
                      </a:r>
                    </a:p>
                  </a:txBody>
                  <a:tcPr marL="62538" marR="62538" marT="0" marB="0"/>
                </a:tc>
                <a:extLst>
                  <a:ext uri="{0D108BD9-81ED-4DB2-BD59-A6C34878D82A}">
                    <a16:rowId xmlns:a16="http://schemas.microsoft.com/office/drawing/2014/main" xmlns="" val="3811081693"/>
                  </a:ext>
                </a:extLst>
              </a:tr>
              <a:tr h="528627">
                <a:tc>
                  <a:txBody>
                    <a:bodyPr/>
                    <a:lstStyle/>
                    <a:p>
                      <a:pPr marL="0" indent="0">
                        <a:spcAft>
                          <a:spcPts val="0"/>
                        </a:spcAft>
                      </a:pPr>
                      <a:r>
                        <a:rPr lang="ja-JP" altLang="en-US" sz="1600" dirty="0"/>
                        <a:t>効果測定アンケート</a:t>
                      </a:r>
                      <a:r>
                        <a:rPr lang="ja-JP" altLang="en-US" sz="1600" b="0" dirty="0"/>
                        <a:t>（別添資料</a:t>
                      </a:r>
                      <a:r>
                        <a:rPr lang="en-US" altLang="ja-JP" sz="1600" b="0" dirty="0"/>
                        <a:t>4-7</a:t>
                      </a:r>
                      <a:r>
                        <a:rPr lang="ja-JP" altLang="en-US" sz="1600" b="0" dirty="0"/>
                        <a:t>または</a:t>
                      </a:r>
                      <a:r>
                        <a:rPr lang="en-US" altLang="ja-JP" sz="1600" b="0" dirty="0"/>
                        <a:t>5-7</a:t>
                      </a:r>
                      <a:r>
                        <a:rPr lang="ja-JP" altLang="en-US" sz="1600" b="0" dirty="0"/>
                        <a:t>）</a:t>
                      </a:r>
                      <a:endParaRPr lang="ja-JP" altLang="en-US" sz="1600" dirty="0"/>
                    </a:p>
                  </a:txBody>
                  <a:tcPr marL="62538" marR="62538" marT="0" marB="0"/>
                </a:tc>
                <a:tc>
                  <a:txBody>
                    <a:bodyPr/>
                    <a:lstStyle/>
                    <a:p>
                      <a:pPr marL="0" indent="1588">
                        <a:spcAft>
                          <a:spcPts val="0"/>
                        </a:spcAft>
                      </a:pPr>
                      <a:r>
                        <a:rPr lang="ja-JP" altLang="en-US" sz="1600" dirty="0"/>
                        <a:t>効果測定用のアンケート調査票（テンプレート）。</a:t>
                      </a:r>
                    </a:p>
                  </a:txBody>
                  <a:tcPr marL="62538" marR="62538" marT="0" marB="0"/>
                </a:tc>
                <a:tc>
                  <a:txBody>
                    <a:bodyPr/>
                    <a:lstStyle/>
                    <a:p>
                      <a:pPr marL="0" indent="1588">
                        <a:spcAft>
                          <a:spcPts val="0"/>
                        </a:spcAft>
                      </a:pPr>
                      <a:r>
                        <a:rPr lang="ja-JP" altLang="en-US" sz="1600" dirty="0"/>
                        <a:t>「事前」：受講前に参加者を対象に実施する。</a:t>
                      </a:r>
                      <a:endParaRPr lang="en-US" altLang="ja-JP" sz="1600" dirty="0"/>
                    </a:p>
                    <a:p>
                      <a:pPr marL="0" indent="1588">
                        <a:spcAft>
                          <a:spcPts val="0"/>
                        </a:spcAft>
                      </a:pPr>
                      <a:r>
                        <a:rPr lang="ja-JP" altLang="en-US" sz="1600" dirty="0"/>
                        <a:t>「第</a:t>
                      </a:r>
                      <a:r>
                        <a:rPr lang="en-US" altLang="ja-JP" sz="1600" dirty="0"/>
                        <a:t>1</a:t>
                      </a:r>
                      <a:r>
                        <a:rPr lang="ja-JP" altLang="en-US" sz="1600" dirty="0"/>
                        <a:t>回～第</a:t>
                      </a:r>
                      <a:r>
                        <a:rPr lang="en-US" altLang="ja-JP" sz="1600" dirty="0"/>
                        <a:t>4</a:t>
                      </a:r>
                      <a:r>
                        <a:rPr lang="ja-JP" altLang="en-US" sz="1600" dirty="0"/>
                        <a:t>回」：各回終了後に参加者を対象に実施する。</a:t>
                      </a:r>
                    </a:p>
                  </a:txBody>
                  <a:tcPr marL="62538" marR="62538" marT="0" marB="0"/>
                </a:tc>
                <a:extLst>
                  <a:ext uri="{0D108BD9-81ED-4DB2-BD59-A6C34878D82A}">
                    <a16:rowId xmlns:a16="http://schemas.microsoft.com/office/drawing/2014/main" xmlns="" val="1851296530"/>
                  </a:ext>
                </a:extLst>
              </a:tr>
              <a:tr h="528627">
                <a:tc>
                  <a:txBody>
                    <a:bodyPr/>
                    <a:lstStyle/>
                    <a:p>
                      <a:pPr marL="0" indent="0">
                        <a:spcAft>
                          <a:spcPts val="0"/>
                        </a:spcAft>
                      </a:pPr>
                      <a:r>
                        <a:rPr lang="ja-JP" altLang="en-US" sz="1600" dirty="0"/>
                        <a:t>振り返りシート</a:t>
                      </a:r>
                      <a:r>
                        <a:rPr lang="ja-JP" altLang="en-US" sz="1600" b="0" dirty="0"/>
                        <a:t>（別添資料</a:t>
                      </a:r>
                      <a:r>
                        <a:rPr lang="en-US" altLang="ja-JP" sz="1600" b="0" dirty="0"/>
                        <a:t>4-8</a:t>
                      </a:r>
                      <a:r>
                        <a:rPr lang="ja-JP" altLang="en-US" sz="1600" b="0" dirty="0"/>
                        <a:t>または</a:t>
                      </a:r>
                      <a:r>
                        <a:rPr lang="en-US" altLang="ja-JP" sz="1600" b="0" dirty="0"/>
                        <a:t>5-8</a:t>
                      </a:r>
                      <a:r>
                        <a:rPr lang="ja-JP" altLang="en-US" sz="1600" b="0" dirty="0"/>
                        <a:t>）</a:t>
                      </a:r>
                      <a:endParaRPr lang="ja-JP" altLang="en-US" sz="1600" dirty="0"/>
                    </a:p>
                  </a:txBody>
                  <a:tcPr marL="62538" marR="62538" marT="0" marB="0"/>
                </a:tc>
                <a:tc>
                  <a:txBody>
                    <a:bodyPr/>
                    <a:lstStyle/>
                    <a:p>
                      <a:pPr marL="0" indent="1588">
                        <a:spcAft>
                          <a:spcPts val="0"/>
                        </a:spcAft>
                      </a:pPr>
                      <a:r>
                        <a:rPr lang="ja-JP" altLang="en-US" sz="1600" dirty="0"/>
                        <a:t>各回の研修における振り返りチェックシート（テンプレート）。</a:t>
                      </a:r>
                    </a:p>
                  </a:txBody>
                  <a:tcPr marL="62538" marR="62538" marT="0" marB="0"/>
                </a:tc>
                <a:tc>
                  <a:txBody>
                    <a:bodyPr/>
                    <a:lstStyle/>
                    <a:p>
                      <a:pPr marL="0" indent="0">
                        <a:spcAft>
                          <a:spcPts val="0"/>
                        </a:spcAft>
                      </a:pPr>
                      <a:r>
                        <a:rPr lang="ja-JP" altLang="en-US" sz="1600" dirty="0"/>
                        <a:t>各回終了後に関係者により振り返りを行い、資料や進行のよかった点、悪かった点等を評価し、教材や講師のスキルアップにつなげる</a:t>
                      </a:r>
                      <a:r>
                        <a:rPr lang="ja-JP" altLang="ja-JP" sz="1600" dirty="0"/>
                        <a:t>。</a:t>
                      </a:r>
                    </a:p>
                  </a:txBody>
                  <a:tcPr marL="62538" marR="62538" marT="0" marB="0"/>
                </a:tc>
                <a:extLst>
                  <a:ext uri="{0D108BD9-81ED-4DB2-BD59-A6C34878D82A}">
                    <a16:rowId xmlns:a16="http://schemas.microsoft.com/office/drawing/2014/main" xmlns="" val="2771652968"/>
                  </a:ext>
                </a:extLst>
              </a:tr>
            </a:tbl>
          </a:graphicData>
        </a:graphic>
      </p:graphicFrame>
      <p:sp>
        <p:nvSpPr>
          <p:cNvPr id="3" name="スライド番号プレースホルダー 2">
            <a:extLst>
              <a:ext uri="{FF2B5EF4-FFF2-40B4-BE49-F238E27FC236}">
                <a16:creationId xmlns:a16="http://schemas.microsoft.com/office/drawing/2014/main" xmlns="" id="{40A3A209-C366-4912-AA8C-638080B7D50B}"/>
              </a:ext>
            </a:extLst>
          </p:cNvPr>
          <p:cNvSpPr>
            <a:spLocks noGrp="1"/>
          </p:cNvSpPr>
          <p:nvPr>
            <p:ph type="sldNum" sz="quarter" idx="12"/>
          </p:nvPr>
        </p:nvSpPr>
        <p:spPr/>
        <p:txBody>
          <a:bodyPr/>
          <a:lstStyle/>
          <a:p>
            <a:fld id="{17B8D3BA-E350-1147-995F-63335037DF5A}" type="slidenum">
              <a:rPr kumimoji="1" lang="ja-JP" altLang="en-US" smtClean="0"/>
              <a:t>12</a:t>
            </a:fld>
            <a:endParaRPr kumimoji="1" lang="ja-JP" altLang="en-US"/>
          </a:p>
        </p:txBody>
      </p:sp>
    </p:spTree>
    <p:extLst>
      <p:ext uri="{BB962C8B-B14F-4D97-AF65-F5344CB8AC3E}">
        <p14:creationId xmlns:p14="http://schemas.microsoft.com/office/powerpoint/2010/main" val="2527491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2">
            <a:extLst>
              <a:ext uri="{FF2B5EF4-FFF2-40B4-BE49-F238E27FC236}">
                <a16:creationId xmlns:a16="http://schemas.microsoft.com/office/drawing/2014/main" xmlns="" id="{3E340EC7-058D-437F-B1D6-4FFC4F9949A2}"/>
              </a:ext>
            </a:extLst>
          </p:cNvPr>
          <p:cNvSpPr>
            <a:spLocks noGrp="1"/>
          </p:cNvSpPr>
          <p:nvPr>
            <p:ph idx="1"/>
          </p:nvPr>
        </p:nvSpPr>
        <p:spPr>
          <a:xfrm>
            <a:off x="838200" y="893253"/>
            <a:ext cx="10515600" cy="5071494"/>
          </a:xfrm>
        </p:spPr>
        <p:txBody>
          <a:bodyPr anchor="ctr">
            <a:normAutofit/>
          </a:bodyPr>
          <a:lstStyle/>
          <a:p>
            <a:pPr marL="0" indent="0" algn="ctr">
              <a:buNone/>
            </a:pPr>
            <a:r>
              <a:rPr kumimoji="1" lang="en-US" altLang="ja-JP" sz="4800" dirty="0"/>
              <a:t>2. </a:t>
            </a:r>
            <a:r>
              <a:rPr kumimoji="1" lang="ja-JP" altLang="en-US" sz="4800" dirty="0"/>
              <a:t>データアカデミーの</a:t>
            </a:r>
            <a:endParaRPr kumimoji="1" lang="en-US" altLang="ja-JP" sz="4800" dirty="0"/>
          </a:p>
          <a:p>
            <a:pPr marL="0" indent="0" algn="ctr">
              <a:buNone/>
            </a:pPr>
            <a:r>
              <a:rPr kumimoji="1" lang="ja-JP" altLang="en-US" sz="4800" dirty="0"/>
              <a:t>全体設計</a:t>
            </a:r>
            <a:r>
              <a:rPr lang="ja-JP" altLang="en-US" sz="4800" dirty="0"/>
              <a:t>と</a:t>
            </a:r>
            <a:r>
              <a:rPr kumimoji="1" lang="ja-JP" altLang="en-US" sz="4800" dirty="0"/>
              <a:t>運営</a:t>
            </a:r>
          </a:p>
        </p:txBody>
      </p:sp>
      <p:sp>
        <p:nvSpPr>
          <p:cNvPr id="2" name="スライド番号プレースホルダー 1">
            <a:extLst>
              <a:ext uri="{FF2B5EF4-FFF2-40B4-BE49-F238E27FC236}">
                <a16:creationId xmlns:a16="http://schemas.microsoft.com/office/drawing/2014/main" xmlns="" id="{6DFAC6C8-1464-4C1B-8DBD-EA76F68E818C}"/>
              </a:ext>
            </a:extLst>
          </p:cNvPr>
          <p:cNvSpPr>
            <a:spLocks noGrp="1"/>
          </p:cNvSpPr>
          <p:nvPr>
            <p:ph type="sldNum" sz="quarter" idx="12"/>
          </p:nvPr>
        </p:nvSpPr>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11848481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2687E82-0883-6843-9FC1-5C0B03F6627C}"/>
              </a:ext>
            </a:extLst>
          </p:cNvPr>
          <p:cNvSpPr>
            <a:spLocks noGrp="1"/>
          </p:cNvSpPr>
          <p:nvPr>
            <p:ph type="title"/>
          </p:nvPr>
        </p:nvSpPr>
        <p:spPr/>
        <p:txBody>
          <a:bodyPr>
            <a:normAutofit fontScale="90000"/>
          </a:bodyPr>
          <a:lstStyle/>
          <a:p>
            <a:r>
              <a:rPr lang="en-US" altLang="ja-JP" dirty="0"/>
              <a:t>2-1. </a:t>
            </a:r>
            <a:r>
              <a:rPr lang="ja-JP" altLang="en-US" dirty="0"/>
              <a:t>運営体制</a:t>
            </a:r>
            <a:endParaRPr kumimoji="1" lang="ja-JP" altLang="en-US" dirty="0"/>
          </a:p>
        </p:txBody>
      </p:sp>
      <p:sp>
        <p:nvSpPr>
          <p:cNvPr id="3" name="コンテンツ プレースホルダー 2">
            <a:extLst>
              <a:ext uri="{FF2B5EF4-FFF2-40B4-BE49-F238E27FC236}">
                <a16:creationId xmlns:a16="http://schemas.microsoft.com/office/drawing/2014/main" xmlns="" id="{1EC07F1E-5A55-094D-9786-BD3FAD2E73EC}"/>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研修の準備や進行等はチームで連携して</a:t>
            </a:r>
            <a:r>
              <a:rPr lang="ja-JP" altLang="en-US" sz="2200" dirty="0"/>
              <a:t>行います。</a:t>
            </a:r>
            <a:endParaRPr lang="en-US" altLang="ja-JP" sz="2200" dirty="0"/>
          </a:p>
          <a:p>
            <a:pPr marL="0" indent="0">
              <a:buNone/>
            </a:pPr>
            <a:r>
              <a:rPr lang="ja-JP" altLang="en-US" sz="2200" dirty="0"/>
              <a:t>外部人材を起用してもよいですが、地方公共団体職員がサブについて学習し、次回以降は職員自身が担当できるようにすることが望ましいです。</a:t>
            </a:r>
            <a:endParaRPr lang="en-US" altLang="ja-JP" sz="2200" dirty="0"/>
          </a:p>
        </p:txBody>
      </p:sp>
      <p:grpSp>
        <p:nvGrpSpPr>
          <p:cNvPr id="5" name="グループ化 4">
            <a:extLst>
              <a:ext uri="{FF2B5EF4-FFF2-40B4-BE49-F238E27FC236}">
                <a16:creationId xmlns:a16="http://schemas.microsoft.com/office/drawing/2014/main" xmlns="" id="{76952FB4-7474-4CBC-BA29-7C1BA8E207CF}"/>
              </a:ext>
            </a:extLst>
          </p:cNvPr>
          <p:cNvGrpSpPr/>
          <p:nvPr/>
        </p:nvGrpSpPr>
        <p:grpSpPr>
          <a:xfrm>
            <a:off x="3825484" y="2354928"/>
            <a:ext cx="4541032" cy="4418582"/>
            <a:chOff x="3935405" y="2354928"/>
            <a:chExt cx="4541032" cy="4418582"/>
          </a:xfrm>
        </p:grpSpPr>
        <p:sp>
          <p:nvSpPr>
            <p:cNvPr id="20" name="円/楕円 8">
              <a:extLst>
                <a:ext uri="{FF2B5EF4-FFF2-40B4-BE49-F238E27FC236}">
                  <a16:creationId xmlns:a16="http://schemas.microsoft.com/office/drawing/2014/main" xmlns="" id="{7831D00A-5D86-4955-BB3C-632DE2C43BB9}"/>
                </a:ext>
              </a:extLst>
            </p:cNvPr>
            <p:cNvSpPr/>
            <p:nvPr/>
          </p:nvSpPr>
          <p:spPr>
            <a:xfrm>
              <a:off x="6316437" y="2354928"/>
              <a:ext cx="2160000" cy="2160000"/>
            </a:xfrm>
            <a:prstGeom prst="ellipse">
              <a:avLst/>
            </a:prstGeom>
            <a:solidFill>
              <a:srgbClr val="FFFF00">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7" name="グループ化 16">
              <a:extLst>
                <a:ext uri="{FF2B5EF4-FFF2-40B4-BE49-F238E27FC236}">
                  <a16:creationId xmlns:a16="http://schemas.microsoft.com/office/drawing/2014/main" xmlns="" id="{A745F36F-720C-4C47-BB30-E0DC7540A08C}"/>
                </a:ext>
              </a:extLst>
            </p:cNvPr>
            <p:cNvGrpSpPr/>
            <p:nvPr/>
          </p:nvGrpSpPr>
          <p:grpSpPr>
            <a:xfrm>
              <a:off x="3935405" y="2354928"/>
              <a:ext cx="2160000" cy="2160000"/>
              <a:chOff x="3562451" y="1023469"/>
              <a:chExt cx="2340000" cy="2340000"/>
            </a:xfrm>
          </p:grpSpPr>
          <p:sp>
            <p:nvSpPr>
              <p:cNvPr id="18" name="円/楕円 3">
                <a:extLst>
                  <a:ext uri="{FF2B5EF4-FFF2-40B4-BE49-F238E27FC236}">
                    <a16:creationId xmlns:a16="http://schemas.microsoft.com/office/drawing/2014/main" xmlns="" id="{F7104D85-9658-458C-8872-A74DE1C732AE}"/>
                  </a:ext>
                </a:extLst>
              </p:cNvPr>
              <p:cNvSpPr/>
              <p:nvPr/>
            </p:nvSpPr>
            <p:spPr>
              <a:xfrm>
                <a:off x="3562451" y="1023469"/>
                <a:ext cx="2340000" cy="2340000"/>
              </a:xfrm>
              <a:prstGeom prst="ellipse">
                <a:avLst/>
              </a:prstGeom>
              <a:solidFill>
                <a:srgbClr val="2E75B6">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18">
                <a:extLst>
                  <a:ext uri="{FF2B5EF4-FFF2-40B4-BE49-F238E27FC236}">
                    <a16:creationId xmlns:a16="http://schemas.microsoft.com/office/drawing/2014/main" xmlns="" id="{A91DB95B-84AF-4E78-BB5C-9916DE721292}"/>
                  </a:ext>
                </a:extLst>
              </p:cNvPr>
              <p:cNvSpPr txBox="1"/>
              <p:nvPr/>
            </p:nvSpPr>
            <p:spPr>
              <a:xfrm>
                <a:off x="3947621" y="2008803"/>
                <a:ext cx="1569660" cy="369332"/>
              </a:xfrm>
              <a:prstGeom prst="rect">
                <a:avLst/>
              </a:prstGeom>
              <a:noFill/>
            </p:spPr>
            <p:txBody>
              <a:bodyPr wrap="none" rtlCol="0">
                <a:spAutoFit/>
              </a:bodyPr>
              <a:lstStyle/>
              <a:p>
                <a:r>
                  <a:rPr lang="ja-JP" altLang="en-US" b="1" dirty="0"/>
                  <a:t>マネージャー</a:t>
                </a:r>
                <a:endParaRPr kumimoji="1" lang="ja-JP" altLang="en-US" b="1" dirty="0"/>
              </a:p>
            </p:txBody>
          </p:sp>
        </p:grpSp>
        <p:grpSp>
          <p:nvGrpSpPr>
            <p:cNvPr id="24" name="グループ化 23">
              <a:extLst>
                <a:ext uri="{FF2B5EF4-FFF2-40B4-BE49-F238E27FC236}">
                  <a16:creationId xmlns:a16="http://schemas.microsoft.com/office/drawing/2014/main" xmlns="" id="{BD5236A2-1C5C-4C61-B84E-7CB5F4180B86}"/>
                </a:ext>
              </a:extLst>
            </p:cNvPr>
            <p:cNvGrpSpPr/>
            <p:nvPr/>
          </p:nvGrpSpPr>
          <p:grpSpPr>
            <a:xfrm>
              <a:off x="3935405" y="4613510"/>
              <a:ext cx="2160000" cy="2160000"/>
              <a:chOff x="2676204" y="3284092"/>
              <a:chExt cx="2340000" cy="2340000"/>
            </a:xfrm>
            <a:solidFill>
              <a:schemeClr val="accent5">
                <a:lumMod val="60000"/>
                <a:lumOff val="40000"/>
              </a:schemeClr>
            </a:solidFill>
          </p:grpSpPr>
          <p:sp>
            <p:nvSpPr>
              <p:cNvPr id="25" name="円/楕円 6">
                <a:extLst>
                  <a:ext uri="{FF2B5EF4-FFF2-40B4-BE49-F238E27FC236}">
                    <a16:creationId xmlns:a16="http://schemas.microsoft.com/office/drawing/2014/main" xmlns="" id="{94EDED75-851E-47B9-A1E4-76EFD96AEB6E}"/>
                  </a:ext>
                </a:extLst>
              </p:cNvPr>
              <p:cNvSpPr/>
              <p:nvPr/>
            </p:nvSpPr>
            <p:spPr>
              <a:xfrm>
                <a:off x="2676204" y="3284092"/>
                <a:ext cx="2340000" cy="2340000"/>
              </a:xfrm>
              <a:prstGeom prst="ellipse">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xmlns="" id="{C1F25560-8D55-4353-906C-191C78E838CB}"/>
                  </a:ext>
                </a:extLst>
              </p:cNvPr>
              <p:cNvSpPr txBox="1"/>
              <p:nvPr/>
            </p:nvSpPr>
            <p:spPr>
              <a:xfrm>
                <a:off x="2997874" y="3934733"/>
                <a:ext cx="1700465" cy="1000274"/>
              </a:xfrm>
              <a:prstGeom prst="rect">
                <a:avLst/>
              </a:prstGeom>
              <a:noFill/>
            </p:spPr>
            <p:txBody>
              <a:bodyPr wrap="none" rtlCol="0">
                <a:spAutoFit/>
              </a:bodyPr>
              <a:lstStyle/>
              <a:p>
                <a:r>
                  <a:rPr kumimoji="1" lang="ja-JP" altLang="en-US" b="1" dirty="0"/>
                  <a:t>データ分析</a:t>
                </a:r>
                <a:r>
                  <a:rPr kumimoji="1" lang="en-US" altLang="ja-JP" b="1" dirty="0"/>
                  <a:t/>
                </a:r>
                <a:br>
                  <a:rPr kumimoji="1" lang="en-US" altLang="ja-JP" b="1" dirty="0"/>
                </a:br>
                <a:r>
                  <a:rPr kumimoji="1" lang="ja-JP" altLang="en-US" b="1" dirty="0"/>
                  <a:t>プロトタイプ</a:t>
                </a:r>
                <a:endParaRPr kumimoji="1" lang="en-US" altLang="ja-JP" b="1" dirty="0"/>
              </a:p>
              <a:p>
                <a:r>
                  <a:rPr kumimoji="1" lang="ja-JP" altLang="en-US" b="1" dirty="0"/>
                  <a:t>作成</a:t>
                </a:r>
              </a:p>
            </p:txBody>
          </p:sp>
        </p:grpSp>
        <p:grpSp>
          <p:nvGrpSpPr>
            <p:cNvPr id="4" name="グループ化 3">
              <a:extLst>
                <a:ext uri="{FF2B5EF4-FFF2-40B4-BE49-F238E27FC236}">
                  <a16:creationId xmlns:a16="http://schemas.microsoft.com/office/drawing/2014/main" xmlns="" id="{6361699C-65EF-4F0B-82CC-094943241D93}"/>
                </a:ext>
              </a:extLst>
            </p:cNvPr>
            <p:cNvGrpSpPr/>
            <p:nvPr/>
          </p:nvGrpSpPr>
          <p:grpSpPr>
            <a:xfrm>
              <a:off x="6316437" y="4613510"/>
              <a:ext cx="2160000" cy="2160000"/>
              <a:chOff x="8829876" y="4190090"/>
              <a:chExt cx="2160000" cy="2160000"/>
            </a:xfrm>
          </p:grpSpPr>
          <p:sp>
            <p:nvSpPr>
              <p:cNvPr id="14" name="円/楕円 7">
                <a:extLst>
                  <a:ext uri="{FF2B5EF4-FFF2-40B4-BE49-F238E27FC236}">
                    <a16:creationId xmlns:a16="http://schemas.microsoft.com/office/drawing/2014/main" xmlns="" id="{7CF975A9-DC5A-4D68-8BEC-4FA92FDE72FE}"/>
                  </a:ext>
                </a:extLst>
              </p:cNvPr>
              <p:cNvSpPr/>
              <p:nvPr/>
            </p:nvSpPr>
            <p:spPr>
              <a:xfrm>
                <a:off x="8829876" y="4190090"/>
                <a:ext cx="2160000" cy="2160000"/>
              </a:xfrm>
              <a:prstGeom prst="ellipse">
                <a:avLst/>
              </a:prstGeom>
              <a:solidFill>
                <a:srgbClr val="FF99CC"/>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a:extLst>
                  <a:ext uri="{FF2B5EF4-FFF2-40B4-BE49-F238E27FC236}">
                    <a16:creationId xmlns:a16="http://schemas.microsoft.com/office/drawing/2014/main" xmlns="" id="{F25F7DDB-9739-4F3C-8F66-30902E5B26F8}"/>
                  </a:ext>
                </a:extLst>
              </p:cNvPr>
              <p:cNvSpPr txBox="1"/>
              <p:nvPr/>
            </p:nvSpPr>
            <p:spPr>
              <a:xfrm>
                <a:off x="9185418" y="4971784"/>
                <a:ext cx="1448917" cy="596613"/>
              </a:xfrm>
              <a:prstGeom prst="rect">
                <a:avLst/>
              </a:prstGeom>
              <a:solidFill>
                <a:srgbClr val="FF99CC"/>
              </a:solidFill>
            </p:spPr>
            <p:txBody>
              <a:bodyPr wrap="none" rtlCol="0">
                <a:spAutoFit/>
              </a:bodyPr>
              <a:lstStyle/>
              <a:p>
                <a:r>
                  <a:rPr kumimoji="1" lang="ja-JP" altLang="en-US" b="1" dirty="0"/>
                  <a:t>グラフィック</a:t>
                </a:r>
                <a:endParaRPr kumimoji="1" lang="en-US" altLang="ja-JP" b="1" dirty="0"/>
              </a:p>
              <a:p>
                <a:r>
                  <a:rPr lang="ja-JP" altLang="en-US" b="1" dirty="0"/>
                  <a:t>　レコーダー</a:t>
                </a:r>
                <a:endParaRPr kumimoji="1" lang="ja-JP" altLang="en-US" b="1" dirty="0"/>
              </a:p>
            </p:txBody>
          </p:sp>
        </p:grpSp>
      </p:grpSp>
      <p:sp>
        <p:nvSpPr>
          <p:cNvPr id="16" name="角丸四角形吹き出し 14">
            <a:extLst>
              <a:ext uri="{FF2B5EF4-FFF2-40B4-BE49-F238E27FC236}">
                <a16:creationId xmlns:a16="http://schemas.microsoft.com/office/drawing/2014/main" xmlns="" id="{F4162E88-D488-4A9B-9D88-B4DB614119A0}"/>
              </a:ext>
            </a:extLst>
          </p:cNvPr>
          <p:cNvSpPr/>
          <p:nvPr/>
        </p:nvSpPr>
        <p:spPr>
          <a:xfrm>
            <a:off x="1107058" y="2869836"/>
            <a:ext cx="2362885" cy="1118328"/>
          </a:xfrm>
          <a:prstGeom prst="wedgeRoundRectCallout">
            <a:avLst>
              <a:gd name="adj1" fmla="val 72024"/>
              <a:gd name="adj2" fmla="val 18382"/>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全体プロセス、</a:t>
            </a:r>
            <a:r>
              <a:rPr kumimoji="1" lang="ja-JP" altLang="en-US" sz="1600" dirty="0">
                <a:solidFill>
                  <a:srgbClr val="FF0000"/>
                </a:solidFill>
              </a:rPr>
              <a:t>品質の担保、</a:t>
            </a:r>
            <a:r>
              <a:rPr kumimoji="1" lang="ja-JP" altLang="en-US" sz="1600" dirty="0">
                <a:solidFill>
                  <a:schemeClr val="tx1"/>
                </a:solidFill>
              </a:rPr>
              <a:t>各プロセスの準備、ゴールの設定、視点・観点の提示。</a:t>
            </a:r>
          </a:p>
        </p:txBody>
      </p:sp>
      <p:sp>
        <p:nvSpPr>
          <p:cNvPr id="22" name="角丸四角形吹き出し 15">
            <a:extLst>
              <a:ext uri="{FF2B5EF4-FFF2-40B4-BE49-F238E27FC236}">
                <a16:creationId xmlns:a16="http://schemas.microsoft.com/office/drawing/2014/main" xmlns="" id="{2B3A184F-7E25-4F13-9A21-6CA871082A29}"/>
              </a:ext>
            </a:extLst>
          </p:cNvPr>
          <p:cNvSpPr/>
          <p:nvPr/>
        </p:nvSpPr>
        <p:spPr>
          <a:xfrm>
            <a:off x="1107058" y="5104888"/>
            <a:ext cx="2362885" cy="1177243"/>
          </a:xfrm>
          <a:prstGeom prst="wedgeRoundRectCallout">
            <a:avLst>
              <a:gd name="adj1" fmla="val 70922"/>
              <a:gd name="adj2" fmla="val 10727"/>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rPr>
              <a:t>GIS</a:t>
            </a:r>
            <a:r>
              <a:rPr lang="ja-JP" altLang="en-US" sz="1600" dirty="0">
                <a:solidFill>
                  <a:schemeClr val="tx1"/>
                </a:solidFill>
              </a:rPr>
              <a:t>や統計分析など</a:t>
            </a:r>
            <a:endParaRPr lang="en-US" altLang="ja-JP" sz="1600" dirty="0">
              <a:solidFill>
                <a:schemeClr val="tx1"/>
              </a:solidFill>
            </a:endParaRPr>
          </a:p>
          <a:p>
            <a:r>
              <a:rPr lang="ja-JP" altLang="en-US" sz="1600" dirty="0">
                <a:solidFill>
                  <a:schemeClr val="tx1"/>
                </a:solidFill>
              </a:rPr>
              <a:t>具体的な</a:t>
            </a:r>
            <a:r>
              <a:rPr lang="ja-JP" altLang="en-US" sz="1600" dirty="0">
                <a:solidFill>
                  <a:srgbClr val="FF0000"/>
                </a:solidFill>
              </a:rPr>
              <a:t>データ分析</a:t>
            </a:r>
            <a:r>
              <a:rPr kumimoji="1" lang="ja-JP" altLang="en-US" sz="1600" dirty="0">
                <a:solidFill>
                  <a:schemeClr val="tx1"/>
                </a:solidFill>
              </a:rPr>
              <a:t>。</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サービス検討時は</a:t>
            </a:r>
            <a:r>
              <a:rPr kumimoji="1" lang="en-US" altLang="ja-JP" sz="1600" dirty="0">
                <a:solidFill>
                  <a:schemeClr val="tx1"/>
                </a:solidFill>
              </a:rPr>
              <a:t/>
            </a:r>
            <a:br>
              <a:rPr kumimoji="1" lang="en-US" altLang="ja-JP" sz="1600" dirty="0">
                <a:solidFill>
                  <a:schemeClr val="tx1"/>
                </a:solidFill>
              </a:rPr>
            </a:br>
            <a:r>
              <a:rPr kumimoji="1" lang="ja-JP" altLang="en-US" sz="1600" dirty="0">
                <a:solidFill>
                  <a:srgbClr val="FF0000"/>
                </a:solidFill>
              </a:rPr>
              <a:t>プロトタイプの作成</a:t>
            </a:r>
            <a:r>
              <a:rPr kumimoji="1" lang="ja-JP" altLang="en-US" sz="1600" dirty="0">
                <a:solidFill>
                  <a:schemeClr val="tx1"/>
                </a:solidFill>
              </a:rPr>
              <a:t>。</a:t>
            </a:r>
          </a:p>
        </p:txBody>
      </p:sp>
      <p:sp>
        <p:nvSpPr>
          <p:cNvPr id="23" name="角丸四角形吹き出し 13">
            <a:extLst>
              <a:ext uri="{FF2B5EF4-FFF2-40B4-BE49-F238E27FC236}">
                <a16:creationId xmlns:a16="http://schemas.microsoft.com/office/drawing/2014/main" xmlns="" id="{F5E81587-7739-4305-9E9E-AC1AF2A2F968}"/>
              </a:ext>
            </a:extLst>
          </p:cNvPr>
          <p:cNvSpPr/>
          <p:nvPr/>
        </p:nvSpPr>
        <p:spPr>
          <a:xfrm>
            <a:off x="8716849" y="2928101"/>
            <a:ext cx="2368093" cy="917166"/>
          </a:xfrm>
          <a:prstGeom prst="wedgeRoundRectCallout">
            <a:avLst>
              <a:gd name="adj1" fmla="val -72225"/>
              <a:gd name="adj2" fmla="val 19116"/>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職員の</a:t>
            </a:r>
            <a:r>
              <a:rPr kumimoji="1" lang="ja-JP" altLang="en-US" sz="1600" dirty="0">
                <a:solidFill>
                  <a:srgbClr val="FF0000"/>
                </a:solidFill>
              </a:rPr>
              <a:t>知識を引き出す</a:t>
            </a:r>
            <a:r>
              <a:rPr kumimoji="1" lang="ja-JP" altLang="en-US" sz="1600" dirty="0">
                <a:solidFill>
                  <a:schemeClr val="tx1"/>
                </a:solidFill>
              </a:rPr>
              <a:t>、合意形成行う、</a:t>
            </a:r>
            <a:endParaRPr kumimoji="1" lang="en-US" altLang="ja-JP" sz="1600" dirty="0">
              <a:solidFill>
                <a:schemeClr val="tx1"/>
              </a:solidFill>
            </a:endParaRPr>
          </a:p>
          <a:p>
            <a:r>
              <a:rPr kumimoji="1" lang="ja-JP" altLang="en-US" sz="1600" dirty="0">
                <a:solidFill>
                  <a:schemeClr val="tx1"/>
                </a:solidFill>
              </a:rPr>
              <a:t>場を構成する。</a:t>
            </a:r>
          </a:p>
        </p:txBody>
      </p:sp>
      <p:sp>
        <p:nvSpPr>
          <p:cNvPr id="27" name="角丸四角形吹き出し 13">
            <a:extLst>
              <a:ext uri="{FF2B5EF4-FFF2-40B4-BE49-F238E27FC236}">
                <a16:creationId xmlns:a16="http://schemas.microsoft.com/office/drawing/2014/main" xmlns="" id="{475931F8-5AE3-421D-B48F-2843D866A1DB}"/>
              </a:ext>
            </a:extLst>
          </p:cNvPr>
          <p:cNvSpPr/>
          <p:nvPr/>
        </p:nvSpPr>
        <p:spPr>
          <a:xfrm>
            <a:off x="8716849" y="5069525"/>
            <a:ext cx="2368093" cy="917166"/>
          </a:xfrm>
          <a:prstGeom prst="wedgeRoundRectCallout">
            <a:avLst>
              <a:gd name="adj1" fmla="val -70229"/>
              <a:gd name="adj2" fmla="val 22592"/>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議論の内容をその場</a:t>
            </a:r>
            <a:r>
              <a:rPr lang="ja-JP" altLang="en-US" sz="1600" dirty="0">
                <a:solidFill>
                  <a:schemeClr val="tx1"/>
                </a:solidFill>
              </a:rPr>
              <a:t>で</a:t>
            </a:r>
            <a:r>
              <a:rPr kumimoji="1" lang="ja-JP" altLang="en-US" sz="1600" dirty="0">
                <a:solidFill>
                  <a:srgbClr val="FF0000"/>
                </a:solidFill>
              </a:rPr>
              <a:t>わかりやすく可視化・記録</a:t>
            </a:r>
            <a:r>
              <a:rPr kumimoji="1" lang="ja-JP" altLang="en-US" sz="1600" dirty="0">
                <a:solidFill>
                  <a:schemeClr val="tx1"/>
                </a:solidFill>
              </a:rPr>
              <a:t>する。</a:t>
            </a:r>
          </a:p>
        </p:txBody>
      </p:sp>
      <p:sp>
        <p:nvSpPr>
          <p:cNvPr id="29" name="テキスト ボックス 28">
            <a:extLst>
              <a:ext uri="{FF2B5EF4-FFF2-40B4-BE49-F238E27FC236}">
                <a16:creationId xmlns:a16="http://schemas.microsoft.com/office/drawing/2014/main" xmlns="" id="{C7229D71-EE19-4784-974D-C737927F8243}"/>
              </a:ext>
            </a:extLst>
          </p:cNvPr>
          <p:cNvSpPr txBox="1"/>
          <p:nvPr/>
        </p:nvSpPr>
        <p:spPr>
          <a:xfrm>
            <a:off x="6206951" y="3094296"/>
            <a:ext cx="2159565" cy="584775"/>
          </a:xfrm>
          <a:prstGeom prst="rect">
            <a:avLst/>
          </a:prstGeom>
          <a:noFill/>
        </p:spPr>
        <p:txBody>
          <a:bodyPr wrap="none" rtlCol="0">
            <a:spAutoFit/>
          </a:bodyPr>
          <a:lstStyle/>
          <a:p>
            <a:pPr algn="ctr"/>
            <a:r>
              <a:rPr kumimoji="1" lang="ja-JP" altLang="en-US" b="1" dirty="0"/>
              <a:t>講師</a:t>
            </a:r>
          </a:p>
          <a:p>
            <a:pPr algn="ctr"/>
            <a:r>
              <a:rPr kumimoji="1" lang="ja-JP" altLang="en-US" sz="1400" b="1" dirty="0"/>
              <a:t>（ファシリテーター等）</a:t>
            </a:r>
          </a:p>
        </p:txBody>
      </p:sp>
      <p:sp>
        <p:nvSpPr>
          <p:cNvPr id="6" name="スライド番号プレースホルダー 5">
            <a:extLst>
              <a:ext uri="{FF2B5EF4-FFF2-40B4-BE49-F238E27FC236}">
                <a16:creationId xmlns:a16="http://schemas.microsoft.com/office/drawing/2014/main" xmlns="" id="{CBE3FE53-E41D-4B4A-8A6C-C1328D6255D4}"/>
              </a:ext>
            </a:extLst>
          </p:cNvPr>
          <p:cNvSpPr>
            <a:spLocks noGrp="1"/>
          </p:cNvSpPr>
          <p:nvPr>
            <p:ph type="sldNum" sz="quarter" idx="12"/>
          </p:nvPr>
        </p:nvSpPr>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3518380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コンテンツ プレースホルダー 2">
            <a:extLst>
              <a:ext uri="{FF2B5EF4-FFF2-40B4-BE49-F238E27FC236}">
                <a16:creationId xmlns:a16="http://schemas.microsoft.com/office/drawing/2014/main" xmlns="" id="{5D000B1D-02C6-406D-B89A-4964C60A227D}"/>
              </a:ext>
            </a:extLst>
          </p:cNvPr>
          <p:cNvSpPr txBox="1">
            <a:spLocks/>
          </p:cNvSpPr>
          <p:nvPr/>
        </p:nvSpPr>
        <p:spPr>
          <a:xfrm>
            <a:off x="838199" y="1105469"/>
            <a:ext cx="10780059" cy="507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None/>
            </a:pPr>
            <a:r>
              <a:rPr lang="ja-JP" altLang="en-US" sz="2200" dirty="0"/>
              <a:t>データアカデミーのゴールとして、職員の人材育成（人の変化に着目した成果）と、テーマとして設定した実際の課題への対処（課題への対処方法の変化に着目した成果）を、できるだけ具体的に設定します。</a:t>
            </a:r>
            <a:endParaRPr lang="en-US" altLang="ja-JP" sz="2200" dirty="0"/>
          </a:p>
          <a:p>
            <a:pPr marL="0" indent="0">
              <a:buNone/>
            </a:pPr>
            <a:endParaRPr lang="en-US" altLang="ja-JP" sz="2200" dirty="0"/>
          </a:p>
          <a:p>
            <a:pPr marL="0" indent="0">
              <a:buNone/>
            </a:pPr>
            <a:endParaRPr lang="en-US" altLang="ja-JP" sz="2200" dirty="0"/>
          </a:p>
        </p:txBody>
      </p:sp>
      <p:sp>
        <p:nvSpPr>
          <p:cNvPr id="2" name="タイトル 1">
            <a:extLst>
              <a:ext uri="{FF2B5EF4-FFF2-40B4-BE49-F238E27FC236}">
                <a16:creationId xmlns:a16="http://schemas.microsoft.com/office/drawing/2014/main" xmlns="" id="{353D4748-7C58-9541-8FF5-619CBB942839}"/>
              </a:ext>
            </a:extLst>
          </p:cNvPr>
          <p:cNvSpPr>
            <a:spLocks noGrp="1"/>
          </p:cNvSpPr>
          <p:nvPr>
            <p:ph type="title"/>
          </p:nvPr>
        </p:nvSpPr>
        <p:spPr/>
        <p:txBody>
          <a:bodyPr>
            <a:normAutofit fontScale="90000"/>
          </a:bodyPr>
          <a:lstStyle/>
          <a:p>
            <a:r>
              <a:rPr lang="en-US" altLang="ja-JP" dirty="0"/>
              <a:t>2-2. </a:t>
            </a:r>
            <a:r>
              <a:rPr lang="ja-JP" altLang="en-US" dirty="0"/>
              <a:t>データアカデミーのゴール</a:t>
            </a:r>
            <a:r>
              <a:rPr kumimoji="1" lang="ja-JP" altLang="en-US" dirty="0"/>
              <a:t>の確認</a:t>
            </a:r>
          </a:p>
        </p:txBody>
      </p:sp>
      <p:sp>
        <p:nvSpPr>
          <p:cNvPr id="3" name="コンテンツ プレースホルダー 2">
            <a:extLst>
              <a:ext uri="{FF2B5EF4-FFF2-40B4-BE49-F238E27FC236}">
                <a16:creationId xmlns:a16="http://schemas.microsoft.com/office/drawing/2014/main" xmlns="" id="{F5670A92-63B4-E642-8B2C-D3348CB2C1B0}"/>
              </a:ext>
            </a:extLst>
          </p:cNvPr>
          <p:cNvSpPr>
            <a:spLocks noGrp="1"/>
          </p:cNvSpPr>
          <p:nvPr>
            <p:ph idx="1"/>
          </p:nvPr>
        </p:nvSpPr>
        <p:spPr>
          <a:xfrm>
            <a:off x="784412" y="2372181"/>
            <a:ext cx="10515600" cy="1747061"/>
          </a:xfrm>
        </p:spPr>
        <p:txBody>
          <a:bodyPr>
            <a:normAutofit/>
          </a:bodyPr>
          <a:lstStyle/>
          <a:p>
            <a:pPr marL="449263"/>
            <a:r>
              <a:rPr lang="ja-JP" altLang="en-US" sz="2200" dirty="0"/>
              <a:t>職員の人材育成（人の変化に着目した成果）</a:t>
            </a:r>
            <a:endParaRPr lang="en-US" altLang="ja-JP" sz="2200" dirty="0"/>
          </a:p>
          <a:p>
            <a:endParaRPr lang="en-US" altLang="ja-JP" sz="2200" dirty="0"/>
          </a:p>
          <a:p>
            <a:endParaRPr lang="en-US" altLang="ja-JP" sz="2200" dirty="0"/>
          </a:p>
          <a:p>
            <a:endParaRPr lang="en-US" altLang="ja-JP" sz="2200" dirty="0"/>
          </a:p>
          <a:p>
            <a:pPr marL="0" indent="0">
              <a:buNone/>
            </a:pPr>
            <a:endParaRPr lang="en-US" altLang="ja-JP" sz="2200" dirty="0"/>
          </a:p>
        </p:txBody>
      </p:sp>
      <p:sp>
        <p:nvSpPr>
          <p:cNvPr id="4" name="正方形/長方形 3">
            <a:extLst>
              <a:ext uri="{FF2B5EF4-FFF2-40B4-BE49-F238E27FC236}">
                <a16:creationId xmlns:a16="http://schemas.microsoft.com/office/drawing/2014/main" xmlns="" id="{253F2187-2E64-0341-BCBA-715D200FFFEC}"/>
              </a:ext>
            </a:extLst>
          </p:cNvPr>
          <p:cNvSpPr/>
          <p:nvPr/>
        </p:nvSpPr>
        <p:spPr>
          <a:xfrm>
            <a:off x="2226274" y="2958597"/>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現状の</a:t>
            </a:r>
            <a:r>
              <a:rPr kumimoji="1" lang="en-US" altLang="ja-JP" dirty="0">
                <a:solidFill>
                  <a:schemeClr val="tx1"/>
                </a:solidFill>
              </a:rPr>
              <a:t/>
            </a:r>
            <a:br>
              <a:rPr kumimoji="1" lang="en-US" altLang="ja-JP" dirty="0">
                <a:solidFill>
                  <a:schemeClr val="tx1"/>
                </a:solidFill>
              </a:rPr>
            </a:br>
            <a:r>
              <a:rPr kumimoji="1" lang="ja-JP" altLang="en-US">
                <a:solidFill>
                  <a:schemeClr val="tx1"/>
                </a:solidFill>
              </a:rPr>
              <a:t>ネガティブな状態</a:t>
            </a:r>
          </a:p>
        </p:txBody>
      </p:sp>
      <p:sp>
        <p:nvSpPr>
          <p:cNvPr id="5" name="正方形/長方形 4">
            <a:extLst>
              <a:ext uri="{FF2B5EF4-FFF2-40B4-BE49-F238E27FC236}">
                <a16:creationId xmlns:a16="http://schemas.microsoft.com/office/drawing/2014/main" xmlns="" id="{D77282B7-549F-1C4C-B7F6-C75887BFF349}"/>
              </a:ext>
            </a:extLst>
          </p:cNvPr>
          <p:cNvSpPr/>
          <p:nvPr/>
        </p:nvSpPr>
        <p:spPr>
          <a:xfrm>
            <a:off x="2226273" y="5159923"/>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現状の</a:t>
            </a:r>
            <a:r>
              <a:rPr kumimoji="1" lang="en-US" altLang="ja-JP" dirty="0">
                <a:solidFill>
                  <a:schemeClr val="tx1"/>
                </a:solidFill>
              </a:rPr>
              <a:t/>
            </a:r>
            <a:br>
              <a:rPr kumimoji="1" lang="en-US" altLang="ja-JP" dirty="0">
                <a:solidFill>
                  <a:schemeClr val="tx1"/>
                </a:solidFill>
              </a:rPr>
            </a:br>
            <a:r>
              <a:rPr kumimoji="1" lang="ja-JP" altLang="en-US">
                <a:solidFill>
                  <a:schemeClr val="tx1"/>
                </a:solidFill>
              </a:rPr>
              <a:t>ネガティブな状態</a:t>
            </a:r>
          </a:p>
        </p:txBody>
      </p:sp>
      <p:sp>
        <p:nvSpPr>
          <p:cNvPr id="6" name="三角形 5">
            <a:extLst>
              <a:ext uri="{FF2B5EF4-FFF2-40B4-BE49-F238E27FC236}">
                <a16:creationId xmlns:a16="http://schemas.microsoft.com/office/drawing/2014/main" xmlns="" id="{7F843871-8254-524C-9F9E-74308BEED845}"/>
              </a:ext>
            </a:extLst>
          </p:cNvPr>
          <p:cNvSpPr/>
          <p:nvPr/>
        </p:nvSpPr>
        <p:spPr>
          <a:xfrm rot="5400000">
            <a:off x="5077333" y="3374234"/>
            <a:ext cx="1128156" cy="380009"/>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三角形 6">
            <a:extLst>
              <a:ext uri="{FF2B5EF4-FFF2-40B4-BE49-F238E27FC236}">
                <a16:creationId xmlns:a16="http://schemas.microsoft.com/office/drawing/2014/main" xmlns="" id="{98CF20C9-1CE0-EE47-984D-8FFB74AC6DC0}"/>
              </a:ext>
            </a:extLst>
          </p:cNvPr>
          <p:cNvSpPr/>
          <p:nvPr/>
        </p:nvSpPr>
        <p:spPr>
          <a:xfrm rot="5400000">
            <a:off x="5077331" y="5575560"/>
            <a:ext cx="1128156" cy="380009"/>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a:extLst>
              <a:ext uri="{FF2B5EF4-FFF2-40B4-BE49-F238E27FC236}">
                <a16:creationId xmlns:a16="http://schemas.microsoft.com/office/drawing/2014/main" xmlns="" id="{21800897-B03E-1F4E-99DA-07B63582DF97}"/>
              </a:ext>
            </a:extLst>
          </p:cNvPr>
          <p:cNvSpPr/>
          <p:nvPr/>
        </p:nvSpPr>
        <p:spPr>
          <a:xfrm>
            <a:off x="6529089" y="5159923"/>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研修後の</a:t>
            </a:r>
            <a:r>
              <a:rPr kumimoji="1" lang="en-US" altLang="ja-JP" dirty="0">
                <a:solidFill>
                  <a:schemeClr val="tx1"/>
                </a:solidFill>
              </a:rPr>
              <a:t/>
            </a:r>
            <a:br>
              <a:rPr kumimoji="1" lang="en-US" altLang="ja-JP" dirty="0">
                <a:solidFill>
                  <a:schemeClr val="tx1"/>
                </a:solidFill>
              </a:rPr>
            </a:br>
            <a:r>
              <a:rPr kumimoji="1" lang="ja-JP" altLang="en-US">
                <a:solidFill>
                  <a:schemeClr val="tx1"/>
                </a:solidFill>
              </a:rPr>
              <a:t>ポジティブな状態</a:t>
            </a:r>
          </a:p>
        </p:txBody>
      </p:sp>
      <p:sp>
        <p:nvSpPr>
          <p:cNvPr id="9" name="正方形/長方形 8">
            <a:extLst>
              <a:ext uri="{FF2B5EF4-FFF2-40B4-BE49-F238E27FC236}">
                <a16:creationId xmlns:a16="http://schemas.microsoft.com/office/drawing/2014/main" xmlns="" id="{D4E2A718-5F9B-AA49-8275-F4D417E676FC}"/>
              </a:ext>
            </a:extLst>
          </p:cNvPr>
          <p:cNvSpPr/>
          <p:nvPr/>
        </p:nvSpPr>
        <p:spPr>
          <a:xfrm>
            <a:off x="6529089" y="2958597"/>
            <a:ext cx="2303813" cy="12112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研修後の</a:t>
            </a:r>
            <a:r>
              <a:rPr kumimoji="1" lang="en-US" altLang="ja-JP" dirty="0">
                <a:solidFill>
                  <a:schemeClr val="tx1"/>
                </a:solidFill>
              </a:rPr>
              <a:t/>
            </a:r>
            <a:br>
              <a:rPr kumimoji="1" lang="en-US" altLang="ja-JP" dirty="0">
                <a:solidFill>
                  <a:schemeClr val="tx1"/>
                </a:solidFill>
              </a:rPr>
            </a:br>
            <a:r>
              <a:rPr kumimoji="1" lang="ja-JP" altLang="en-US">
                <a:solidFill>
                  <a:schemeClr val="tx1"/>
                </a:solidFill>
              </a:rPr>
              <a:t>ポジティブな状態</a:t>
            </a:r>
          </a:p>
        </p:txBody>
      </p:sp>
      <p:sp>
        <p:nvSpPr>
          <p:cNvPr id="10" name="テキスト ボックス 9">
            <a:extLst>
              <a:ext uri="{FF2B5EF4-FFF2-40B4-BE49-F238E27FC236}">
                <a16:creationId xmlns:a16="http://schemas.microsoft.com/office/drawing/2014/main" xmlns="" id="{C2E19362-37ED-6E43-A8CD-FFD7D9A7FD93}"/>
              </a:ext>
            </a:extLst>
          </p:cNvPr>
          <p:cNvSpPr txBox="1"/>
          <p:nvPr/>
        </p:nvSpPr>
        <p:spPr>
          <a:xfrm>
            <a:off x="8993616" y="3107806"/>
            <a:ext cx="2492990" cy="923330"/>
          </a:xfrm>
          <a:prstGeom prst="rect">
            <a:avLst/>
          </a:prstGeom>
          <a:noFill/>
        </p:spPr>
        <p:txBody>
          <a:bodyPr wrap="none" rtlCol="0">
            <a:spAutoFit/>
          </a:bodyPr>
          <a:lstStyle/>
          <a:p>
            <a:r>
              <a:rPr kumimoji="1" lang="ja-JP" altLang="en-US" dirty="0"/>
              <a:t>誰が、</a:t>
            </a:r>
            <a:endParaRPr kumimoji="1" lang="en-US" altLang="ja-JP" dirty="0"/>
          </a:p>
          <a:p>
            <a:r>
              <a:rPr lang="ja-JP" altLang="en-US" dirty="0"/>
              <a:t>何をできるようになる</a:t>
            </a:r>
            <a:endParaRPr lang="en-US" altLang="ja-JP" dirty="0"/>
          </a:p>
          <a:p>
            <a:r>
              <a:rPr lang="ja-JP" altLang="en-US" dirty="0"/>
              <a:t>ことを目指すのか</a:t>
            </a:r>
            <a:endParaRPr kumimoji="1" lang="ja-JP" altLang="en-US" dirty="0"/>
          </a:p>
        </p:txBody>
      </p:sp>
      <p:sp>
        <p:nvSpPr>
          <p:cNvPr id="11" name="テキスト ボックス 10">
            <a:extLst>
              <a:ext uri="{FF2B5EF4-FFF2-40B4-BE49-F238E27FC236}">
                <a16:creationId xmlns:a16="http://schemas.microsoft.com/office/drawing/2014/main" xmlns="" id="{4BD9ECE3-E6A8-0741-B814-97B2061460EB}"/>
              </a:ext>
            </a:extLst>
          </p:cNvPr>
          <p:cNvSpPr txBox="1"/>
          <p:nvPr/>
        </p:nvSpPr>
        <p:spPr>
          <a:xfrm>
            <a:off x="8931766" y="5303899"/>
            <a:ext cx="2954655" cy="923330"/>
          </a:xfrm>
          <a:prstGeom prst="rect">
            <a:avLst/>
          </a:prstGeom>
          <a:noFill/>
        </p:spPr>
        <p:txBody>
          <a:bodyPr wrap="none" rtlCol="0">
            <a:spAutoFit/>
          </a:bodyPr>
          <a:lstStyle/>
          <a:p>
            <a:r>
              <a:rPr kumimoji="1" lang="ja-JP" altLang="en-US" dirty="0"/>
              <a:t>課題に対して</a:t>
            </a:r>
            <a:r>
              <a:rPr kumimoji="1" lang="en-US" altLang="ja-JP" dirty="0"/>
              <a:t/>
            </a:r>
            <a:br>
              <a:rPr kumimoji="1" lang="en-US" altLang="ja-JP" dirty="0"/>
            </a:br>
            <a:r>
              <a:rPr kumimoji="1" lang="ja-JP" altLang="en-US" dirty="0"/>
              <a:t>何がで</a:t>
            </a:r>
            <a:r>
              <a:rPr lang="ja-JP" altLang="en-US" dirty="0"/>
              <a:t>きているような</a:t>
            </a:r>
            <a:r>
              <a:rPr kumimoji="1" lang="ja-JP" altLang="en-US" dirty="0"/>
              <a:t>状態</a:t>
            </a:r>
            <a:endParaRPr kumimoji="1" lang="en-US" altLang="ja-JP" dirty="0"/>
          </a:p>
          <a:p>
            <a:r>
              <a:rPr lang="ja-JP" altLang="en-US" dirty="0"/>
              <a:t>に</a:t>
            </a:r>
            <a:r>
              <a:rPr kumimoji="1" lang="ja-JP" altLang="en-US" dirty="0"/>
              <a:t>なることを目指すのか</a:t>
            </a:r>
          </a:p>
        </p:txBody>
      </p:sp>
      <p:sp>
        <p:nvSpPr>
          <p:cNvPr id="13" name="コンテンツ プレースホルダー 2">
            <a:extLst>
              <a:ext uri="{FF2B5EF4-FFF2-40B4-BE49-F238E27FC236}">
                <a16:creationId xmlns:a16="http://schemas.microsoft.com/office/drawing/2014/main" xmlns="" id="{991B3F68-B497-4877-91CF-22FF59328596}"/>
              </a:ext>
            </a:extLst>
          </p:cNvPr>
          <p:cNvSpPr txBox="1">
            <a:spLocks/>
          </p:cNvSpPr>
          <p:nvPr/>
        </p:nvSpPr>
        <p:spPr>
          <a:xfrm>
            <a:off x="784412" y="4603363"/>
            <a:ext cx="10515600" cy="17470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449263"/>
            <a:r>
              <a:rPr lang="ja-JP" altLang="en-US" sz="2200" dirty="0"/>
              <a:t>課題への対処（課題への対処方法の変化に着目した成果）</a:t>
            </a:r>
            <a:endParaRPr lang="en-US" altLang="ja-JP" sz="2200" dirty="0"/>
          </a:p>
          <a:p>
            <a:endParaRPr lang="en-US" altLang="ja-JP" sz="2200" dirty="0"/>
          </a:p>
          <a:p>
            <a:endParaRPr lang="en-US" altLang="ja-JP" sz="2200" dirty="0"/>
          </a:p>
          <a:p>
            <a:pPr marL="0" indent="0">
              <a:buFont typeface="Arial"/>
              <a:buNone/>
            </a:pPr>
            <a:endParaRPr lang="en-US" altLang="ja-JP" sz="2200" dirty="0"/>
          </a:p>
        </p:txBody>
      </p:sp>
      <p:sp>
        <p:nvSpPr>
          <p:cNvPr id="12" name="スライド番号プレースホルダー 11">
            <a:extLst>
              <a:ext uri="{FF2B5EF4-FFF2-40B4-BE49-F238E27FC236}">
                <a16:creationId xmlns:a16="http://schemas.microsoft.com/office/drawing/2014/main" xmlns="" id="{1D9EFD07-E27A-4DF1-B245-76BBCCF6882C}"/>
              </a:ext>
            </a:extLst>
          </p:cNvPr>
          <p:cNvSpPr>
            <a:spLocks noGrp="1"/>
          </p:cNvSpPr>
          <p:nvPr>
            <p:ph type="sldNum" sz="quarter" idx="12"/>
          </p:nvPr>
        </p:nvSpPr>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31678213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A9F7651-1B77-634B-AF9F-875CC34B3637}"/>
              </a:ext>
            </a:extLst>
          </p:cNvPr>
          <p:cNvSpPr>
            <a:spLocks noGrp="1"/>
          </p:cNvSpPr>
          <p:nvPr>
            <p:ph type="title"/>
          </p:nvPr>
        </p:nvSpPr>
        <p:spPr/>
        <p:txBody>
          <a:bodyPr>
            <a:normAutofit fontScale="90000"/>
          </a:bodyPr>
          <a:lstStyle/>
          <a:p>
            <a:r>
              <a:rPr kumimoji="1" lang="en-US" altLang="ja-JP" dirty="0"/>
              <a:t>2-3. </a:t>
            </a:r>
            <a:r>
              <a:rPr kumimoji="1" lang="ja-JP" altLang="en-US" dirty="0"/>
              <a:t>課題の具体化とアプローチ方法の決定</a:t>
            </a:r>
          </a:p>
        </p:txBody>
      </p:sp>
      <p:sp>
        <p:nvSpPr>
          <p:cNvPr id="3" name="コンテンツ プレースホルダー 2">
            <a:extLst>
              <a:ext uri="{FF2B5EF4-FFF2-40B4-BE49-F238E27FC236}">
                <a16:creationId xmlns:a16="http://schemas.microsoft.com/office/drawing/2014/main" xmlns="" id="{34562901-99EE-8342-BF9C-2940310CEB42}"/>
              </a:ext>
            </a:extLst>
          </p:cNvPr>
          <p:cNvSpPr>
            <a:spLocks noGrp="1"/>
          </p:cNvSpPr>
          <p:nvPr>
            <p:ph idx="1"/>
          </p:nvPr>
        </p:nvSpPr>
        <p:spPr>
          <a:xfrm>
            <a:off x="611841" y="1166074"/>
            <a:ext cx="10968318" cy="5581081"/>
          </a:xfrm>
        </p:spPr>
        <p:txBody>
          <a:bodyPr>
            <a:normAutofit/>
          </a:bodyPr>
          <a:lstStyle/>
          <a:p>
            <a:pPr marL="0" indent="0">
              <a:buNone/>
            </a:pPr>
            <a:r>
              <a:rPr lang="ja-JP" altLang="en-US" sz="2200" dirty="0"/>
              <a:t>何を目指して、どのような課題を解決したいのか、想定される原因をできるだけ多く抽出し、仮説を立てます。</a:t>
            </a:r>
            <a:endParaRPr lang="en-US" altLang="ja-JP" sz="2200" dirty="0"/>
          </a:p>
          <a:p>
            <a:pPr marL="0" indent="0">
              <a:buNone/>
            </a:pPr>
            <a:endParaRPr lang="en-US" altLang="ja-JP" sz="2200" dirty="0"/>
          </a:p>
          <a:p>
            <a:pPr marL="449263" lvl="1"/>
            <a:r>
              <a:rPr lang="ja-JP" altLang="en-US" sz="2200" dirty="0"/>
              <a:t>研修テーマ（＝課題）の設定</a:t>
            </a:r>
            <a:endParaRPr lang="en-US" altLang="ja-JP" sz="2200" dirty="0"/>
          </a:p>
          <a:p>
            <a:pPr marL="457200" lvl="1" indent="0">
              <a:buNone/>
            </a:pPr>
            <a:r>
              <a:rPr lang="ja-JP" altLang="en-US" sz="2200" dirty="0"/>
              <a:t>以下の点を意識して、課題を明確にする。</a:t>
            </a:r>
            <a:endParaRPr lang="en-US" altLang="ja-JP" sz="2200" dirty="0"/>
          </a:p>
          <a:p>
            <a:pPr marL="801688" lvl="1"/>
            <a:r>
              <a:rPr lang="ja-JP" altLang="en-US" sz="2200" dirty="0"/>
              <a:t>何に困っているのか？（現状）</a:t>
            </a:r>
            <a:endParaRPr lang="en-US" altLang="ja-JP" sz="2200" dirty="0"/>
          </a:p>
          <a:p>
            <a:pPr marL="801688" lvl="1"/>
            <a:r>
              <a:rPr lang="ja-JP" altLang="en-US" sz="2200" dirty="0"/>
              <a:t>どういう状態になるとよいのか？（目標）</a:t>
            </a:r>
            <a:endParaRPr lang="en-US" altLang="ja-JP" sz="2200" dirty="0"/>
          </a:p>
          <a:p>
            <a:pPr marL="801688" lvl="1"/>
            <a:r>
              <a:rPr lang="ja-JP" altLang="en-US" sz="2200" dirty="0"/>
              <a:t>障害となっているものは何か？（課題）</a:t>
            </a:r>
            <a:endParaRPr lang="en-US" altLang="ja-JP" sz="2200" dirty="0"/>
          </a:p>
          <a:p>
            <a:pPr marL="457200" lvl="1" indent="0">
              <a:buNone/>
            </a:pPr>
            <a:endParaRPr lang="en-US" altLang="ja-JP" sz="2200" dirty="0"/>
          </a:p>
          <a:p>
            <a:pPr marL="449263" lvl="1"/>
            <a:r>
              <a:rPr lang="ja-JP" altLang="en-US" sz="2200" dirty="0"/>
              <a:t>課題へのアプローチ方法の決定</a:t>
            </a:r>
            <a:endParaRPr lang="en-US" altLang="ja-JP" sz="2200" dirty="0"/>
          </a:p>
          <a:p>
            <a:pPr marL="449263" indent="0">
              <a:buNone/>
            </a:pPr>
            <a:r>
              <a:rPr lang="ja-JP" altLang="en-US" sz="2200" dirty="0"/>
              <a:t>「データ分析型」</a:t>
            </a:r>
            <a:endParaRPr lang="en-US" altLang="ja-JP" sz="2200" dirty="0"/>
          </a:p>
          <a:p>
            <a:pPr marL="449263" indent="0">
              <a:buNone/>
            </a:pPr>
            <a:r>
              <a:rPr lang="ja-JP" altLang="en-US" sz="2200" dirty="0"/>
              <a:t>「サービス立案型」のどちらで</a:t>
            </a:r>
            <a:endParaRPr lang="en-US" altLang="ja-JP" sz="2200" dirty="0"/>
          </a:p>
          <a:p>
            <a:pPr marL="449263" indent="0">
              <a:buNone/>
            </a:pPr>
            <a:r>
              <a:rPr lang="ja-JP" altLang="en-US" sz="2200" dirty="0"/>
              <a:t>研修をするかを決める。</a:t>
            </a:r>
            <a:endParaRPr lang="ja-JP" altLang="ja-JP" sz="2200" dirty="0"/>
          </a:p>
          <a:p>
            <a:endParaRPr lang="en-US" altLang="ja-JP" sz="2200" dirty="0"/>
          </a:p>
        </p:txBody>
      </p:sp>
      <p:cxnSp>
        <p:nvCxnSpPr>
          <p:cNvPr id="5" name="直線コネクタ 4">
            <a:extLst>
              <a:ext uri="{FF2B5EF4-FFF2-40B4-BE49-F238E27FC236}">
                <a16:creationId xmlns:a16="http://schemas.microsoft.com/office/drawing/2014/main" xmlns="" id="{1C5EBC18-CBCF-FF48-A9CB-BDEAF44BADB9}"/>
              </a:ext>
            </a:extLst>
          </p:cNvPr>
          <p:cNvCxnSpPr>
            <a:cxnSpLocks/>
          </p:cNvCxnSpPr>
          <p:nvPr/>
        </p:nvCxnSpPr>
        <p:spPr>
          <a:xfrm flipV="1">
            <a:off x="6644115" y="5929531"/>
            <a:ext cx="4334494" cy="80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xmlns="" id="{5EC77DCB-0182-AA45-9EA1-75B202F05121}"/>
              </a:ext>
            </a:extLst>
          </p:cNvPr>
          <p:cNvCxnSpPr>
            <a:cxnSpLocks/>
          </p:cNvCxnSpPr>
          <p:nvPr/>
        </p:nvCxnSpPr>
        <p:spPr>
          <a:xfrm>
            <a:off x="8811362" y="4112606"/>
            <a:ext cx="216724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xmlns="" id="{6FC23255-C887-174A-B0C6-534973A02164}"/>
              </a:ext>
            </a:extLst>
          </p:cNvPr>
          <p:cNvSpPr txBox="1"/>
          <p:nvPr/>
        </p:nvSpPr>
        <p:spPr>
          <a:xfrm>
            <a:off x="10087960" y="3668212"/>
            <a:ext cx="646331" cy="369332"/>
          </a:xfrm>
          <a:prstGeom prst="rect">
            <a:avLst/>
          </a:prstGeom>
          <a:noFill/>
        </p:spPr>
        <p:txBody>
          <a:bodyPr wrap="none" rtlCol="0">
            <a:spAutoFit/>
          </a:bodyPr>
          <a:lstStyle/>
          <a:p>
            <a:r>
              <a:rPr kumimoji="1" lang="ja-JP" altLang="en-US"/>
              <a:t>目標</a:t>
            </a:r>
          </a:p>
        </p:txBody>
      </p:sp>
      <p:sp>
        <p:nvSpPr>
          <p:cNvPr id="9" name="テキスト ボックス 8">
            <a:extLst>
              <a:ext uri="{FF2B5EF4-FFF2-40B4-BE49-F238E27FC236}">
                <a16:creationId xmlns:a16="http://schemas.microsoft.com/office/drawing/2014/main" xmlns="" id="{9341E188-CEDB-3847-85CA-72BA2580A1B7}"/>
              </a:ext>
            </a:extLst>
          </p:cNvPr>
          <p:cNvSpPr txBox="1"/>
          <p:nvPr/>
        </p:nvSpPr>
        <p:spPr>
          <a:xfrm>
            <a:off x="6514362" y="5547393"/>
            <a:ext cx="646331" cy="369332"/>
          </a:xfrm>
          <a:prstGeom prst="rect">
            <a:avLst/>
          </a:prstGeom>
          <a:noFill/>
        </p:spPr>
        <p:txBody>
          <a:bodyPr wrap="none" rtlCol="0">
            <a:spAutoFit/>
          </a:bodyPr>
          <a:lstStyle/>
          <a:p>
            <a:r>
              <a:rPr kumimoji="1" lang="ja-JP" altLang="en-US" dirty="0"/>
              <a:t>現状</a:t>
            </a:r>
          </a:p>
        </p:txBody>
      </p:sp>
      <p:cxnSp>
        <p:nvCxnSpPr>
          <p:cNvPr id="11" name="直線矢印コネクタ 10">
            <a:extLst>
              <a:ext uri="{FF2B5EF4-FFF2-40B4-BE49-F238E27FC236}">
                <a16:creationId xmlns:a16="http://schemas.microsoft.com/office/drawing/2014/main" xmlns="" id="{365EDFCD-56D8-8344-B00B-FA920FC6807B}"/>
              </a:ext>
            </a:extLst>
          </p:cNvPr>
          <p:cNvCxnSpPr/>
          <p:nvPr/>
        </p:nvCxnSpPr>
        <p:spPr>
          <a:xfrm>
            <a:off x="10734291" y="4243235"/>
            <a:ext cx="0" cy="157695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xmlns="" id="{B5810221-A9AA-DA44-A6BF-DA90418B74F6}"/>
              </a:ext>
            </a:extLst>
          </p:cNvPr>
          <p:cNvSpPr txBox="1"/>
          <p:nvPr/>
        </p:nvSpPr>
        <p:spPr>
          <a:xfrm>
            <a:off x="10823355" y="4570114"/>
            <a:ext cx="1338828" cy="923330"/>
          </a:xfrm>
          <a:prstGeom prst="rect">
            <a:avLst/>
          </a:prstGeom>
          <a:noFill/>
        </p:spPr>
        <p:txBody>
          <a:bodyPr wrap="none" rtlCol="0">
            <a:spAutoFit/>
          </a:bodyPr>
          <a:lstStyle/>
          <a:p>
            <a:r>
              <a:rPr kumimoji="1" lang="ja-JP" altLang="en-US"/>
              <a:t>この</a:t>
            </a:r>
            <a:r>
              <a:rPr kumimoji="1" lang="en-US" altLang="ja-JP" dirty="0"/>
              <a:t/>
            </a:r>
            <a:br>
              <a:rPr kumimoji="1" lang="en-US" altLang="ja-JP" dirty="0"/>
            </a:br>
            <a:r>
              <a:rPr kumimoji="1" lang="ja-JP" altLang="en-US"/>
              <a:t>ギャップが</a:t>
            </a:r>
            <a:r>
              <a:rPr kumimoji="1" lang="en-US" altLang="ja-JP" dirty="0"/>
              <a:t/>
            </a:r>
            <a:br>
              <a:rPr kumimoji="1" lang="en-US" altLang="ja-JP" dirty="0"/>
            </a:br>
            <a:r>
              <a:rPr kumimoji="1" lang="ja-JP" altLang="en-US"/>
              <a:t>問題点</a:t>
            </a:r>
          </a:p>
        </p:txBody>
      </p:sp>
      <p:cxnSp>
        <p:nvCxnSpPr>
          <p:cNvPr id="14" name="直線矢印コネクタ 13">
            <a:extLst>
              <a:ext uri="{FF2B5EF4-FFF2-40B4-BE49-F238E27FC236}">
                <a16:creationId xmlns:a16="http://schemas.microsoft.com/office/drawing/2014/main" xmlns="" id="{26AA4759-6F6A-AC40-877F-3CE5E8AA7353}"/>
              </a:ext>
            </a:extLst>
          </p:cNvPr>
          <p:cNvCxnSpPr>
            <a:cxnSpLocks/>
          </p:cNvCxnSpPr>
          <p:nvPr/>
        </p:nvCxnSpPr>
        <p:spPr>
          <a:xfrm flipV="1">
            <a:off x="7332883" y="4259895"/>
            <a:ext cx="1983180" cy="15335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円/楕円 16">
            <a:extLst>
              <a:ext uri="{FF2B5EF4-FFF2-40B4-BE49-F238E27FC236}">
                <a16:creationId xmlns:a16="http://schemas.microsoft.com/office/drawing/2014/main" xmlns="" id="{A95A8630-F954-484F-8238-A7C119EF0D53}"/>
              </a:ext>
            </a:extLst>
          </p:cNvPr>
          <p:cNvSpPr/>
          <p:nvPr/>
        </p:nvSpPr>
        <p:spPr>
          <a:xfrm>
            <a:off x="7654130" y="5026646"/>
            <a:ext cx="431354" cy="6652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障害</a:t>
            </a:r>
          </a:p>
        </p:txBody>
      </p:sp>
      <p:sp>
        <p:nvSpPr>
          <p:cNvPr id="18" name="円/楕円 17">
            <a:extLst>
              <a:ext uri="{FF2B5EF4-FFF2-40B4-BE49-F238E27FC236}">
                <a16:creationId xmlns:a16="http://schemas.microsoft.com/office/drawing/2014/main" xmlns="" id="{F2762B87-552E-494C-B21D-16728AB76B29}"/>
              </a:ext>
            </a:extLst>
          </p:cNvPr>
          <p:cNvSpPr/>
          <p:nvPr/>
        </p:nvSpPr>
        <p:spPr>
          <a:xfrm>
            <a:off x="8331023" y="4563509"/>
            <a:ext cx="431354" cy="66528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a:solidFill>
                  <a:schemeClr val="tx1"/>
                </a:solidFill>
              </a:rPr>
              <a:t>障害</a:t>
            </a:r>
          </a:p>
        </p:txBody>
      </p:sp>
      <p:sp>
        <p:nvSpPr>
          <p:cNvPr id="19" name="テキスト ボックス 18">
            <a:extLst>
              <a:ext uri="{FF2B5EF4-FFF2-40B4-BE49-F238E27FC236}">
                <a16:creationId xmlns:a16="http://schemas.microsoft.com/office/drawing/2014/main" xmlns="" id="{F5482BDE-D72C-BF40-ADF0-9792FF4897D1}"/>
              </a:ext>
            </a:extLst>
          </p:cNvPr>
          <p:cNvSpPr txBox="1"/>
          <p:nvPr/>
        </p:nvSpPr>
        <p:spPr>
          <a:xfrm>
            <a:off x="7595629" y="4533985"/>
            <a:ext cx="646331" cy="369332"/>
          </a:xfrm>
          <a:prstGeom prst="rect">
            <a:avLst/>
          </a:prstGeom>
          <a:noFill/>
        </p:spPr>
        <p:txBody>
          <a:bodyPr wrap="none" rtlCol="0">
            <a:spAutoFit/>
          </a:bodyPr>
          <a:lstStyle/>
          <a:p>
            <a:r>
              <a:rPr kumimoji="1" lang="ja-JP" altLang="en-US"/>
              <a:t>課題</a:t>
            </a:r>
          </a:p>
        </p:txBody>
      </p:sp>
      <p:sp>
        <p:nvSpPr>
          <p:cNvPr id="4" name="スライド番号プレースホルダー 3">
            <a:extLst>
              <a:ext uri="{FF2B5EF4-FFF2-40B4-BE49-F238E27FC236}">
                <a16:creationId xmlns:a16="http://schemas.microsoft.com/office/drawing/2014/main" xmlns="" id="{36FD7371-2F33-46D8-A943-1806D58AEFB1}"/>
              </a:ext>
            </a:extLst>
          </p:cNvPr>
          <p:cNvSpPr>
            <a:spLocks noGrp="1"/>
          </p:cNvSpPr>
          <p:nvPr>
            <p:ph type="sldNum" sz="quarter" idx="12"/>
          </p:nvPr>
        </p:nvSpPr>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1960022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ACF90DE-AE73-634A-B85E-12C2FAD03154}"/>
              </a:ext>
            </a:extLst>
          </p:cNvPr>
          <p:cNvSpPr>
            <a:spLocks noGrp="1"/>
          </p:cNvSpPr>
          <p:nvPr>
            <p:ph type="title"/>
          </p:nvPr>
        </p:nvSpPr>
        <p:spPr/>
        <p:txBody>
          <a:bodyPr>
            <a:normAutofit fontScale="90000"/>
          </a:bodyPr>
          <a:lstStyle/>
          <a:p>
            <a:r>
              <a:rPr lang="en-US" altLang="ja-JP" dirty="0"/>
              <a:t>2-4.</a:t>
            </a:r>
            <a:r>
              <a:rPr lang="ja-JP" altLang="en-US" dirty="0"/>
              <a:t> 研修</a:t>
            </a:r>
            <a:r>
              <a:rPr kumimoji="1" lang="ja-JP" altLang="en-US" dirty="0"/>
              <a:t>参加者の決定</a:t>
            </a:r>
          </a:p>
        </p:txBody>
      </p:sp>
      <p:sp>
        <p:nvSpPr>
          <p:cNvPr id="3" name="コンテンツ プレースホルダー 2">
            <a:extLst>
              <a:ext uri="{FF2B5EF4-FFF2-40B4-BE49-F238E27FC236}">
                <a16:creationId xmlns:a16="http://schemas.microsoft.com/office/drawing/2014/main" xmlns="" id="{984B68ED-D436-154B-9405-19E0F053EE31}"/>
              </a:ext>
            </a:extLst>
          </p:cNvPr>
          <p:cNvSpPr>
            <a:spLocks noGrp="1"/>
          </p:cNvSpPr>
          <p:nvPr>
            <p:ph idx="1"/>
          </p:nvPr>
        </p:nvSpPr>
        <p:spPr>
          <a:xfrm>
            <a:off x="572022" y="1168484"/>
            <a:ext cx="10515600" cy="2297717"/>
          </a:xfrm>
        </p:spPr>
        <p:txBody>
          <a:bodyPr>
            <a:normAutofit/>
          </a:bodyPr>
          <a:lstStyle/>
          <a:p>
            <a:pPr marL="0" indent="0">
              <a:buNone/>
            </a:pPr>
            <a:r>
              <a:rPr kumimoji="1" lang="ja-JP" altLang="en-US" sz="2200" dirty="0"/>
              <a:t>設定した課題を解決するために必要な研修参加者を決めます。</a:t>
            </a:r>
            <a:r>
              <a:rPr lang="ja-JP" altLang="en-US" sz="2200" dirty="0"/>
              <a:t>参加者を決める際には以下の点にも留意する必要があります。</a:t>
            </a:r>
            <a:endParaRPr lang="en-US" altLang="ja-JP" sz="2200" dirty="0"/>
          </a:p>
          <a:p>
            <a:pPr marL="0" indent="0">
              <a:buNone/>
            </a:pPr>
            <a:endParaRPr lang="en-US" altLang="ja-JP" sz="800" dirty="0"/>
          </a:p>
          <a:p>
            <a:pPr marL="896938" lvl="1"/>
            <a:r>
              <a:rPr lang="ja-JP" altLang="en-US" sz="2200" dirty="0"/>
              <a:t>検討した内容を実際の政策に移行する際に担当する部署は参加しているか。</a:t>
            </a:r>
            <a:endParaRPr lang="en-US" altLang="ja-JP" sz="2200" dirty="0"/>
          </a:p>
          <a:p>
            <a:pPr marL="896938" lvl="1"/>
            <a:r>
              <a:rPr lang="ja-JP" altLang="en-US" sz="2200" dirty="0"/>
              <a:t>他に重要な役割を担うステークホルダーが抜けていないか。</a:t>
            </a:r>
            <a:endParaRPr lang="ja-JP" altLang="ja-JP" sz="2200" dirty="0"/>
          </a:p>
        </p:txBody>
      </p:sp>
      <p:grpSp>
        <p:nvGrpSpPr>
          <p:cNvPr id="23" name="グループ化 22">
            <a:extLst>
              <a:ext uri="{FF2B5EF4-FFF2-40B4-BE49-F238E27FC236}">
                <a16:creationId xmlns:a16="http://schemas.microsoft.com/office/drawing/2014/main" xmlns="" id="{3F131DA2-14C9-4020-95E3-4F2EE9683CD4}"/>
              </a:ext>
            </a:extLst>
          </p:cNvPr>
          <p:cNvGrpSpPr/>
          <p:nvPr/>
        </p:nvGrpSpPr>
        <p:grpSpPr>
          <a:xfrm>
            <a:off x="1552875" y="3124243"/>
            <a:ext cx="9086251" cy="3303811"/>
            <a:chOff x="1565760" y="3077672"/>
            <a:chExt cx="9086251" cy="3303811"/>
          </a:xfrm>
        </p:grpSpPr>
        <p:sp>
          <p:nvSpPr>
            <p:cNvPr id="4" name="正方形/長方形 3">
              <a:extLst>
                <a:ext uri="{FF2B5EF4-FFF2-40B4-BE49-F238E27FC236}">
                  <a16:creationId xmlns:a16="http://schemas.microsoft.com/office/drawing/2014/main" xmlns="" id="{DC92D996-5C77-D54E-A965-BC129431A59C}"/>
                </a:ext>
              </a:extLst>
            </p:cNvPr>
            <p:cNvSpPr/>
            <p:nvPr/>
          </p:nvSpPr>
          <p:spPr>
            <a:xfrm>
              <a:off x="3871403" y="4247101"/>
              <a:ext cx="1971304" cy="90252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目標と課題</a:t>
              </a:r>
            </a:p>
          </p:txBody>
        </p:sp>
        <p:sp>
          <p:nvSpPr>
            <p:cNvPr id="5" name="円/楕円 4">
              <a:extLst>
                <a:ext uri="{FF2B5EF4-FFF2-40B4-BE49-F238E27FC236}">
                  <a16:creationId xmlns:a16="http://schemas.microsoft.com/office/drawing/2014/main" xmlns="" id="{39688E10-3EE4-724A-BAB8-10555699CE88}"/>
                </a:ext>
              </a:extLst>
            </p:cNvPr>
            <p:cNvSpPr/>
            <p:nvPr/>
          </p:nvSpPr>
          <p:spPr>
            <a:xfrm>
              <a:off x="6508712" y="4102360"/>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直接該当</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業務を担当</a:t>
              </a:r>
              <a:endParaRPr kumimoji="1" lang="en-US" altLang="ja-JP" sz="1600" dirty="0">
                <a:solidFill>
                  <a:schemeClr val="tx1"/>
                </a:solidFill>
              </a:endParaRPr>
            </a:p>
            <a:p>
              <a:pPr algn="ctr"/>
              <a:r>
                <a:rPr lang="ja-JP" altLang="en-US" sz="1600" dirty="0">
                  <a:solidFill>
                    <a:schemeClr val="tx1"/>
                  </a:solidFill>
                </a:rPr>
                <a:t>する職員</a:t>
              </a:r>
              <a:endParaRPr kumimoji="1" lang="ja-JP" altLang="en-US" sz="1600" dirty="0">
                <a:solidFill>
                  <a:schemeClr val="tx1"/>
                </a:solidFill>
              </a:endParaRPr>
            </a:p>
          </p:txBody>
        </p:sp>
        <p:sp>
          <p:nvSpPr>
            <p:cNvPr id="6" name="円/楕円 5">
              <a:extLst>
                <a:ext uri="{FF2B5EF4-FFF2-40B4-BE49-F238E27FC236}">
                  <a16:creationId xmlns:a16="http://schemas.microsoft.com/office/drawing/2014/main" xmlns="" id="{44A91BF2-1A30-4747-BD64-F4141499990D}"/>
                </a:ext>
              </a:extLst>
            </p:cNvPr>
            <p:cNvSpPr/>
            <p:nvPr/>
          </p:nvSpPr>
          <p:spPr>
            <a:xfrm>
              <a:off x="1565760" y="3077672"/>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ツール</a:t>
              </a:r>
              <a:r>
                <a:rPr lang="ja-JP" altLang="en-US" sz="1600" dirty="0">
                  <a:solidFill>
                    <a:schemeClr val="tx1"/>
                  </a:solidFill>
                </a:rPr>
                <a:t>や</a:t>
              </a:r>
              <a:r>
                <a:rPr kumimoji="1" lang="ja-JP" altLang="en-US" sz="1600" dirty="0">
                  <a:solidFill>
                    <a:schemeClr val="tx1"/>
                  </a:solidFill>
                </a:rPr>
                <a:t>データ活用の相談ができる職員</a:t>
              </a:r>
            </a:p>
          </p:txBody>
        </p:sp>
        <p:sp>
          <p:nvSpPr>
            <p:cNvPr id="7" name="円/楕円 6">
              <a:extLst>
                <a:ext uri="{FF2B5EF4-FFF2-40B4-BE49-F238E27FC236}">
                  <a16:creationId xmlns:a16="http://schemas.microsoft.com/office/drawing/2014/main" xmlns="" id="{DE94CD26-C52A-1248-9409-F53ACB41D90B}"/>
                </a:ext>
              </a:extLst>
            </p:cNvPr>
            <p:cNvSpPr/>
            <p:nvPr/>
          </p:nvSpPr>
          <p:spPr>
            <a:xfrm>
              <a:off x="1565760" y="5182076"/>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上位の計画を担当する職員</a:t>
              </a:r>
              <a:endParaRPr kumimoji="1" lang="ja-JP" altLang="en-US" sz="1600" dirty="0">
                <a:solidFill>
                  <a:schemeClr val="tx1"/>
                </a:solidFill>
              </a:endParaRPr>
            </a:p>
          </p:txBody>
        </p:sp>
        <p:sp>
          <p:nvSpPr>
            <p:cNvPr id="8" name="円/楕円 7">
              <a:extLst>
                <a:ext uri="{FF2B5EF4-FFF2-40B4-BE49-F238E27FC236}">
                  <a16:creationId xmlns:a16="http://schemas.microsoft.com/office/drawing/2014/main" xmlns="" id="{F04750FC-0584-AA46-880A-E0D9677F4CA4}"/>
                </a:ext>
              </a:extLst>
            </p:cNvPr>
            <p:cNvSpPr/>
            <p:nvPr/>
          </p:nvSpPr>
          <p:spPr>
            <a:xfrm>
              <a:off x="8656956" y="5182076"/>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間接的に</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影響を受ける部門の職員</a:t>
              </a:r>
            </a:p>
          </p:txBody>
        </p:sp>
        <p:sp>
          <p:nvSpPr>
            <p:cNvPr id="9" name="円/楕円 8">
              <a:extLst>
                <a:ext uri="{FF2B5EF4-FFF2-40B4-BE49-F238E27FC236}">
                  <a16:creationId xmlns:a16="http://schemas.microsoft.com/office/drawing/2014/main" xmlns="" id="{0C4603B8-7462-0846-9384-FB66B505B35C}"/>
                </a:ext>
              </a:extLst>
            </p:cNvPr>
            <p:cNvSpPr/>
            <p:nvPr/>
          </p:nvSpPr>
          <p:spPr>
            <a:xfrm>
              <a:off x="8656956" y="3077672"/>
              <a:ext cx="1995055" cy="119940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外注先等</a:t>
              </a:r>
            </a:p>
          </p:txBody>
        </p:sp>
        <p:sp>
          <p:nvSpPr>
            <p:cNvPr id="10" name="三角形 9">
              <a:extLst>
                <a:ext uri="{FF2B5EF4-FFF2-40B4-BE49-F238E27FC236}">
                  <a16:creationId xmlns:a16="http://schemas.microsoft.com/office/drawing/2014/main" xmlns="" id="{8A4A8332-7652-8F4D-8384-24DC685B0CED}"/>
                </a:ext>
              </a:extLst>
            </p:cNvPr>
            <p:cNvSpPr/>
            <p:nvPr/>
          </p:nvSpPr>
          <p:spPr>
            <a:xfrm rot="5400000">
              <a:off x="5742261" y="4567734"/>
              <a:ext cx="866897"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三角形 9">
              <a:extLst>
                <a:ext uri="{FF2B5EF4-FFF2-40B4-BE49-F238E27FC236}">
                  <a16:creationId xmlns:a16="http://schemas.microsoft.com/office/drawing/2014/main" xmlns="" id="{8CC1AFB2-8FD3-499C-A421-C6C2C17FA446}"/>
                </a:ext>
              </a:extLst>
            </p:cNvPr>
            <p:cNvSpPr/>
            <p:nvPr/>
          </p:nvSpPr>
          <p:spPr>
            <a:xfrm rot="2700000">
              <a:off x="8292740" y="4056094"/>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三角形 9">
              <a:extLst>
                <a:ext uri="{FF2B5EF4-FFF2-40B4-BE49-F238E27FC236}">
                  <a16:creationId xmlns:a16="http://schemas.microsoft.com/office/drawing/2014/main" xmlns="" id="{8490BB0F-6627-4937-8726-F30EF7ECB225}"/>
                </a:ext>
              </a:extLst>
            </p:cNvPr>
            <p:cNvSpPr/>
            <p:nvPr/>
          </p:nvSpPr>
          <p:spPr>
            <a:xfrm rot="8100000">
              <a:off x="8292740" y="5150652"/>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三角形 9">
              <a:extLst>
                <a:ext uri="{FF2B5EF4-FFF2-40B4-BE49-F238E27FC236}">
                  <a16:creationId xmlns:a16="http://schemas.microsoft.com/office/drawing/2014/main" xmlns="" id="{66DF7D9B-E814-4E2F-A3E2-00AF35BD6399}"/>
                </a:ext>
              </a:extLst>
            </p:cNvPr>
            <p:cNvSpPr/>
            <p:nvPr/>
          </p:nvSpPr>
          <p:spPr>
            <a:xfrm rot="13500000">
              <a:off x="3304124" y="5150652"/>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三角形 9">
              <a:extLst>
                <a:ext uri="{FF2B5EF4-FFF2-40B4-BE49-F238E27FC236}">
                  <a16:creationId xmlns:a16="http://schemas.microsoft.com/office/drawing/2014/main" xmlns="" id="{B36A55E8-9242-4DE4-A3A1-A2DD60EF74B3}"/>
                </a:ext>
              </a:extLst>
            </p:cNvPr>
            <p:cNvSpPr/>
            <p:nvPr/>
          </p:nvSpPr>
          <p:spPr>
            <a:xfrm rot="18900000">
              <a:off x="3304124" y="4056094"/>
              <a:ext cx="648000" cy="261258"/>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スライド番号プレースホルダー 10">
            <a:extLst>
              <a:ext uri="{FF2B5EF4-FFF2-40B4-BE49-F238E27FC236}">
                <a16:creationId xmlns:a16="http://schemas.microsoft.com/office/drawing/2014/main" xmlns="" id="{8FF884C8-1226-4ED2-9DAD-1AAE30273A3F}"/>
              </a:ext>
            </a:extLst>
          </p:cNvPr>
          <p:cNvSpPr>
            <a:spLocks noGrp="1"/>
          </p:cNvSpPr>
          <p:nvPr>
            <p:ph type="sldNum" sz="quarter" idx="12"/>
          </p:nvPr>
        </p:nvSpPr>
        <p:spPr/>
        <p:txBody>
          <a:bodyPr/>
          <a:lstStyle/>
          <a:p>
            <a:fld id="{17B8D3BA-E350-1147-995F-63335037DF5A}" type="slidenum">
              <a:rPr kumimoji="1" lang="ja-JP" altLang="en-US" smtClean="0"/>
              <a:t>17</a:t>
            </a:fld>
            <a:endParaRPr kumimoji="1" lang="ja-JP" altLang="en-US"/>
          </a:p>
        </p:txBody>
      </p:sp>
    </p:spTree>
    <p:extLst>
      <p:ext uri="{BB962C8B-B14F-4D97-AF65-F5344CB8AC3E}">
        <p14:creationId xmlns:p14="http://schemas.microsoft.com/office/powerpoint/2010/main" val="2129436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460FDE7-538D-1B46-B2FD-67F55C981CE8}"/>
              </a:ext>
            </a:extLst>
          </p:cNvPr>
          <p:cNvSpPr>
            <a:spLocks noGrp="1"/>
          </p:cNvSpPr>
          <p:nvPr>
            <p:ph type="title"/>
          </p:nvPr>
        </p:nvSpPr>
        <p:spPr/>
        <p:txBody>
          <a:bodyPr>
            <a:normAutofit fontScale="90000"/>
          </a:bodyPr>
          <a:lstStyle/>
          <a:p>
            <a:r>
              <a:rPr lang="en-US" altLang="ja-JP" dirty="0"/>
              <a:t>2-5. </a:t>
            </a:r>
            <a:r>
              <a:rPr lang="ja-JP" altLang="en-US" dirty="0"/>
              <a:t>場所と</a:t>
            </a:r>
            <a:r>
              <a:rPr kumimoji="1" lang="ja-JP" altLang="en-US" dirty="0"/>
              <a:t>日程調整</a:t>
            </a:r>
          </a:p>
        </p:txBody>
      </p:sp>
      <p:sp>
        <p:nvSpPr>
          <p:cNvPr id="3" name="コンテンツ プレースホルダー 2">
            <a:extLst>
              <a:ext uri="{FF2B5EF4-FFF2-40B4-BE49-F238E27FC236}">
                <a16:creationId xmlns:a16="http://schemas.microsoft.com/office/drawing/2014/main" xmlns="" id="{7FB336C4-5CD0-134A-8EA0-A038260F338E}"/>
              </a:ext>
            </a:extLst>
          </p:cNvPr>
          <p:cNvSpPr>
            <a:spLocks noGrp="1"/>
          </p:cNvSpPr>
          <p:nvPr>
            <p:ph idx="1"/>
          </p:nvPr>
        </p:nvSpPr>
        <p:spPr/>
        <p:txBody>
          <a:bodyPr>
            <a:normAutofit/>
          </a:bodyPr>
          <a:lstStyle/>
          <a:p>
            <a:pPr marL="0" indent="0">
              <a:buNone/>
            </a:pPr>
            <a:r>
              <a:rPr kumimoji="1" lang="ja-JP" altLang="en-US" sz="2200" dirty="0"/>
              <a:t>研修場所</a:t>
            </a:r>
            <a:r>
              <a:rPr lang="ja-JP" altLang="en-US" sz="2200" dirty="0"/>
              <a:t>は、グループワークが可能な場所を、参加人数等に応じて確保します。</a:t>
            </a:r>
            <a:endParaRPr kumimoji="1" lang="en-US" altLang="ja-JP" sz="2200" dirty="0"/>
          </a:p>
          <a:p>
            <a:pPr marL="0" indent="0">
              <a:buNone/>
            </a:pPr>
            <a:r>
              <a:rPr kumimoji="1" lang="ja-JP" altLang="en-US" sz="2200" dirty="0"/>
              <a:t>日程を調整する際は、以下の点にも留意する必要があります。</a:t>
            </a:r>
            <a:endParaRPr lang="en-US" altLang="ja-JP" sz="2200" dirty="0"/>
          </a:p>
          <a:p>
            <a:pPr marL="449263" lvl="1"/>
            <a:endParaRPr lang="en-US" altLang="ja-JP" sz="800" dirty="0"/>
          </a:p>
          <a:p>
            <a:pPr marL="449263" lvl="1"/>
            <a:r>
              <a:rPr lang="ja-JP" altLang="en-US" sz="2200" dirty="0"/>
              <a:t>参加者の多くが議会の時期は出席できない場合は避ける。</a:t>
            </a:r>
            <a:endParaRPr lang="en-US" altLang="ja-JP" sz="2200" dirty="0"/>
          </a:p>
          <a:p>
            <a:pPr marL="449263" lvl="1"/>
            <a:r>
              <a:rPr lang="ja-JP" altLang="en-US" sz="2200" dirty="0"/>
              <a:t>その他、中心となるメンバーが繁忙な時期は避ける。</a:t>
            </a:r>
            <a:endParaRPr lang="en-US" altLang="ja-JP" sz="2200" dirty="0"/>
          </a:p>
          <a:p>
            <a:pPr marL="457200" lvl="1" indent="0">
              <a:buNone/>
            </a:pPr>
            <a:r>
              <a:rPr lang="en-US" altLang="ja-JP" sz="2200" dirty="0"/>
              <a:t/>
            </a:r>
            <a:br>
              <a:rPr lang="en-US" altLang="ja-JP" sz="2200" dirty="0"/>
            </a:br>
            <a:endParaRPr lang="en-US" altLang="ja-JP" sz="2200" dirty="0"/>
          </a:p>
          <a:p>
            <a:endParaRPr kumimoji="1" lang="ja-JP" altLang="en-US" sz="2200" dirty="0"/>
          </a:p>
        </p:txBody>
      </p:sp>
      <p:graphicFrame>
        <p:nvGraphicFramePr>
          <p:cNvPr id="10" name="表 9">
            <a:extLst>
              <a:ext uri="{FF2B5EF4-FFF2-40B4-BE49-F238E27FC236}">
                <a16:creationId xmlns:a16="http://schemas.microsoft.com/office/drawing/2014/main" xmlns="" id="{04D0E2C7-F029-5345-9894-C9C453F62305}"/>
              </a:ext>
            </a:extLst>
          </p:cNvPr>
          <p:cNvGraphicFramePr>
            <a:graphicFrameLocks noGrp="1"/>
          </p:cNvGraphicFramePr>
          <p:nvPr>
            <p:extLst>
              <p:ext uri="{D42A27DB-BD31-4B8C-83A1-F6EECF244321}">
                <p14:modId xmlns:p14="http://schemas.microsoft.com/office/powerpoint/2010/main" val="3084666394"/>
              </p:ext>
            </p:extLst>
          </p:nvPr>
        </p:nvGraphicFramePr>
        <p:xfrm>
          <a:off x="838200" y="3797877"/>
          <a:ext cx="10515600" cy="1039080"/>
        </p:xfrm>
        <a:graphic>
          <a:graphicData uri="http://schemas.openxmlformats.org/drawingml/2006/table">
            <a:tbl>
              <a:tblPr firstRow="1" bandRow="1">
                <a:tableStyleId>{5940675A-B579-460E-94D1-54222C63F5DA}</a:tableStyleId>
              </a:tblPr>
              <a:tblGrid>
                <a:gridCol w="1752600">
                  <a:extLst>
                    <a:ext uri="{9D8B030D-6E8A-4147-A177-3AD203B41FA5}">
                      <a16:colId xmlns:a16="http://schemas.microsoft.com/office/drawing/2014/main" xmlns="" val="908096911"/>
                    </a:ext>
                  </a:extLst>
                </a:gridCol>
                <a:gridCol w="1752600">
                  <a:extLst>
                    <a:ext uri="{9D8B030D-6E8A-4147-A177-3AD203B41FA5}">
                      <a16:colId xmlns:a16="http://schemas.microsoft.com/office/drawing/2014/main" xmlns="" val="2078579617"/>
                    </a:ext>
                  </a:extLst>
                </a:gridCol>
                <a:gridCol w="1752600">
                  <a:extLst>
                    <a:ext uri="{9D8B030D-6E8A-4147-A177-3AD203B41FA5}">
                      <a16:colId xmlns:a16="http://schemas.microsoft.com/office/drawing/2014/main" xmlns="" val="3105674256"/>
                    </a:ext>
                  </a:extLst>
                </a:gridCol>
                <a:gridCol w="1752600">
                  <a:extLst>
                    <a:ext uri="{9D8B030D-6E8A-4147-A177-3AD203B41FA5}">
                      <a16:colId xmlns:a16="http://schemas.microsoft.com/office/drawing/2014/main" xmlns="" val="2642208358"/>
                    </a:ext>
                  </a:extLst>
                </a:gridCol>
                <a:gridCol w="1752600">
                  <a:extLst>
                    <a:ext uri="{9D8B030D-6E8A-4147-A177-3AD203B41FA5}">
                      <a16:colId xmlns:a16="http://schemas.microsoft.com/office/drawing/2014/main" xmlns="" val="3071048970"/>
                    </a:ext>
                  </a:extLst>
                </a:gridCol>
                <a:gridCol w="1752600">
                  <a:extLst>
                    <a:ext uri="{9D8B030D-6E8A-4147-A177-3AD203B41FA5}">
                      <a16:colId xmlns:a16="http://schemas.microsoft.com/office/drawing/2014/main" xmlns="" val="3464328569"/>
                    </a:ext>
                  </a:extLst>
                </a:gridCol>
              </a:tblGrid>
              <a:tr h="0">
                <a:tc>
                  <a:txBody>
                    <a:bodyPr/>
                    <a:lstStyle/>
                    <a:p>
                      <a:r>
                        <a:rPr kumimoji="1" lang="en-US" altLang="ja-JP" dirty="0">
                          <a:solidFill>
                            <a:sysClr val="windowText" lastClr="000000"/>
                          </a:solidFill>
                        </a:rPr>
                        <a:t>8</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9</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10</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11</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12</a:t>
                      </a:r>
                      <a:r>
                        <a:rPr kumimoji="1" lang="ja-JP" altLang="en-US">
                          <a:solidFill>
                            <a:sysClr val="windowText" lastClr="000000"/>
                          </a:solidFill>
                        </a:rPr>
                        <a:t>月</a:t>
                      </a:r>
                    </a:p>
                  </a:txBody>
                  <a:tcPr>
                    <a:solidFill>
                      <a:schemeClr val="accent6">
                        <a:lumMod val="20000"/>
                        <a:lumOff val="80000"/>
                      </a:schemeClr>
                    </a:solidFill>
                  </a:tcPr>
                </a:tc>
                <a:tc>
                  <a:txBody>
                    <a:bodyPr/>
                    <a:lstStyle/>
                    <a:p>
                      <a:r>
                        <a:rPr kumimoji="1" lang="en-US" altLang="ja-JP" dirty="0">
                          <a:solidFill>
                            <a:sysClr val="windowText" lastClr="000000"/>
                          </a:solidFill>
                        </a:rPr>
                        <a:t>1</a:t>
                      </a:r>
                      <a:r>
                        <a:rPr kumimoji="1" lang="ja-JP" altLang="en-US">
                          <a:solidFill>
                            <a:sysClr val="windowText" lastClr="000000"/>
                          </a:solidFill>
                        </a:rPr>
                        <a:t>月</a:t>
                      </a:r>
                    </a:p>
                  </a:txBody>
                  <a:tcPr>
                    <a:solidFill>
                      <a:schemeClr val="accent6">
                        <a:lumMod val="20000"/>
                        <a:lumOff val="80000"/>
                      </a:schemeClr>
                    </a:solidFill>
                  </a:tcPr>
                </a:tc>
                <a:extLst>
                  <a:ext uri="{0D108BD9-81ED-4DB2-BD59-A6C34878D82A}">
                    <a16:rowId xmlns:a16="http://schemas.microsoft.com/office/drawing/2014/main" xmlns="" val="3002924359"/>
                  </a:ext>
                </a:extLst>
              </a:tr>
              <a:tr h="673320">
                <a:tc>
                  <a:txBody>
                    <a:bodyPr/>
                    <a:lstStyle/>
                    <a:p>
                      <a:endParaRPr kumimoji="1" lang="ja-JP" altLang="en-US">
                        <a:solidFill>
                          <a:sysClr val="windowText" lastClr="000000"/>
                        </a:solidFill>
                      </a:endParaRPr>
                    </a:p>
                  </a:txBody>
                  <a:tcPr/>
                </a:tc>
                <a:tc>
                  <a:txBody>
                    <a:bodyPr/>
                    <a:lstStyle/>
                    <a:p>
                      <a:endParaRPr kumimoji="1" lang="ja-JP" altLang="en-US">
                        <a:solidFill>
                          <a:sysClr val="windowText" lastClr="000000"/>
                        </a:solidFill>
                      </a:endParaRPr>
                    </a:p>
                  </a:txBody>
                  <a:tcPr/>
                </a:tc>
                <a:tc>
                  <a:txBody>
                    <a:bodyPr/>
                    <a:lstStyle/>
                    <a:p>
                      <a:endParaRPr kumimoji="1" lang="ja-JP" altLang="en-US">
                        <a:solidFill>
                          <a:schemeClr val="tx1"/>
                        </a:solidFill>
                      </a:endParaRPr>
                    </a:p>
                  </a:txBody>
                  <a:tcPr>
                    <a:noFill/>
                  </a:tcPr>
                </a:tc>
                <a:tc>
                  <a:txBody>
                    <a:bodyPr/>
                    <a:lstStyle/>
                    <a:p>
                      <a:endParaRPr kumimoji="1" lang="ja-JP" altLang="en-US">
                        <a:solidFill>
                          <a:sysClr val="windowText" lastClr="000000"/>
                        </a:solidFill>
                      </a:endParaRPr>
                    </a:p>
                  </a:txBody>
                  <a:tcPr/>
                </a:tc>
                <a:tc>
                  <a:txBody>
                    <a:bodyPr/>
                    <a:lstStyle/>
                    <a:p>
                      <a:endParaRPr kumimoji="1" lang="ja-JP" altLang="en-US">
                        <a:solidFill>
                          <a:sysClr val="windowText" lastClr="000000"/>
                        </a:solidFill>
                      </a:endParaRPr>
                    </a:p>
                  </a:txBody>
                  <a:tcPr/>
                </a:tc>
                <a:tc>
                  <a:txBody>
                    <a:bodyPr/>
                    <a:lstStyle/>
                    <a:p>
                      <a:endParaRPr kumimoji="1" lang="ja-JP" altLang="en-US">
                        <a:solidFill>
                          <a:sysClr val="windowText" lastClr="000000"/>
                        </a:solidFill>
                      </a:endParaRPr>
                    </a:p>
                  </a:txBody>
                  <a:tcPr/>
                </a:tc>
                <a:extLst>
                  <a:ext uri="{0D108BD9-81ED-4DB2-BD59-A6C34878D82A}">
                    <a16:rowId xmlns:a16="http://schemas.microsoft.com/office/drawing/2014/main" xmlns="" val="1042534222"/>
                  </a:ext>
                </a:extLst>
              </a:tr>
            </a:tbl>
          </a:graphicData>
        </a:graphic>
      </p:graphicFrame>
      <p:cxnSp>
        <p:nvCxnSpPr>
          <p:cNvPr id="12" name="直線コネクタ 11">
            <a:extLst>
              <a:ext uri="{FF2B5EF4-FFF2-40B4-BE49-F238E27FC236}">
                <a16:creationId xmlns:a16="http://schemas.microsoft.com/office/drawing/2014/main" xmlns="" id="{E97899D5-2CD7-0745-B994-937E6876D0EB}"/>
              </a:ext>
            </a:extLst>
          </p:cNvPr>
          <p:cNvCxnSpPr>
            <a:cxnSpLocks/>
          </p:cNvCxnSpPr>
          <p:nvPr/>
        </p:nvCxnSpPr>
        <p:spPr>
          <a:xfrm>
            <a:off x="9322130" y="3553223"/>
            <a:ext cx="0" cy="169817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三角形 15">
            <a:extLst>
              <a:ext uri="{FF2B5EF4-FFF2-40B4-BE49-F238E27FC236}">
                <a16:creationId xmlns:a16="http://schemas.microsoft.com/office/drawing/2014/main" xmlns="" id="{BCA1CEF0-986C-7D4E-93D5-DC89CAAEE96D}"/>
              </a:ext>
            </a:extLst>
          </p:cNvPr>
          <p:cNvSpPr/>
          <p:nvPr/>
        </p:nvSpPr>
        <p:spPr>
          <a:xfrm>
            <a:off x="9185563" y="5251395"/>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ホームベース 16">
            <a:extLst>
              <a:ext uri="{FF2B5EF4-FFF2-40B4-BE49-F238E27FC236}">
                <a16:creationId xmlns:a16="http://schemas.microsoft.com/office/drawing/2014/main" xmlns="" id="{52405BDF-48C8-2F41-B5B9-B1BEC3D196FB}"/>
              </a:ext>
            </a:extLst>
          </p:cNvPr>
          <p:cNvSpPr/>
          <p:nvPr/>
        </p:nvSpPr>
        <p:spPr>
          <a:xfrm>
            <a:off x="838200" y="4317417"/>
            <a:ext cx="1714995" cy="399588"/>
          </a:xfrm>
          <a:prstGeom prst="homePlat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研修設計</a:t>
            </a:r>
          </a:p>
        </p:txBody>
      </p:sp>
      <p:sp>
        <p:nvSpPr>
          <p:cNvPr id="18" name="ホームベース 17">
            <a:extLst>
              <a:ext uri="{FF2B5EF4-FFF2-40B4-BE49-F238E27FC236}">
                <a16:creationId xmlns:a16="http://schemas.microsoft.com/office/drawing/2014/main" xmlns="" id="{4E78AD90-7109-4E45-A080-B8EA492061EC}"/>
              </a:ext>
            </a:extLst>
          </p:cNvPr>
          <p:cNvSpPr/>
          <p:nvPr/>
        </p:nvSpPr>
        <p:spPr>
          <a:xfrm>
            <a:off x="3051959" y="4317417"/>
            <a:ext cx="1235033" cy="399588"/>
          </a:xfrm>
          <a:prstGeom prst="homePlat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議会</a:t>
            </a:r>
            <a:endParaRPr kumimoji="1" lang="en-US" altLang="ja-JP" dirty="0">
              <a:solidFill>
                <a:schemeClr val="tx1"/>
              </a:solidFill>
            </a:endParaRPr>
          </a:p>
        </p:txBody>
      </p:sp>
      <p:sp>
        <p:nvSpPr>
          <p:cNvPr id="19" name="ホームベース 18">
            <a:extLst>
              <a:ext uri="{FF2B5EF4-FFF2-40B4-BE49-F238E27FC236}">
                <a16:creationId xmlns:a16="http://schemas.microsoft.com/office/drawing/2014/main" xmlns="" id="{163959BC-01DE-8D45-90F2-018C77A4DE3B}"/>
              </a:ext>
            </a:extLst>
          </p:cNvPr>
          <p:cNvSpPr/>
          <p:nvPr/>
        </p:nvSpPr>
        <p:spPr>
          <a:xfrm>
            <a:off x="7647710" y="4281792"/>
            <a:ext cx="1235033" cy="399588"/>
          </a:xfrm>
          <a:prstGeom prst="homePlat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議会</a:t>
            </a:r>
            <a:endParaRPr kumimoji="1" lang="en-US" altLang="ja-JP" dirty="0">
              <a:solidFill>
                <a:schemeClr val="tx1"/>
              </a:solidFill>
            </a:endParaRPr>
          </a:p>
        </p:txBody>
      </p:sp>
      <p:sp>
        <p:nvSpPr>
          <p:cNvPr id="20" name="テキスト ボックス 19">
            <a:extLst>
              <a:ext uri="{FF2B5EF4-FFF2-40B4-BE49-F238E27FC236}">
                <a16:creationId xmlns:a16="http://schemas.microsoft.com/office/drawing/2014/main" xmlns="" id="{0E84D08F-A5E8-F44B-80C7-13599BE918C3}"/>
              </a:ext>
            </a:extLst>
          </p:cNvPr>
          <p:cNvSpPr txBox="1"/>
          <p:nvPr/>
        </p:nvSpPr>
        <p:spPr>
          <a:xfrm>
            <a:off x="8998963" y="5557758"/>
            <a:ext cx="646331" cy="369332"/>
          </a:xfrm>
          <a:prstGeom prst="rect">
            <a:avLst/>
          </a:prstGeom>
          <a:noFill/>
        </p:spPr>
        <p:txBody>
          <a:bodyPr wrap="none" rtlCol="0">
            <a:spAutoFit/>
          </a:bodyPr>
          <a:lstStyle/>
          <a:p>
            <a:r>
              <a:rPr kumimoji="1" lang="ja-JP" altLang="en-US"/>
              <a:t>完了</a:t>
            </a:r>
          </a:p>
        </p:txBody>
      </p:sp>
      <p:sp>
        <p:nvSpPr>
          <p:cNvPr id="21" name="三角形 20">
            <a:extLst>
              <a:ext uri="{FF2B5EF4-FFF2-40B4-BE49-F238E27FC236}">
                <a16:creationId xmlns:a16="http://schemas.microsoft.com/office/drawing/2014/main" xmlns="" id="{F1DEC7B7-3394-B749-9EDD-6990AB3E7CE8}"/>
              </a:ext>
            </a:extLst>
          </p:cNvPr>
          <p:cNvSpPr/>
          <p:nvPr/>
        </p:nvSpPr>
        <p:spPr>
          <a:xfrm>
            <a:off x="2650671" y="4930760"/>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三角形 21">
            <a:extLst>
              <a:ext uri="{FF2B5EF4-FFF2-40B4-BE49-F238E27FC236}">
                <a16:creationId xmlns:a16="http://schemas.microsoft.com/office/drawing/2014/main" xmlns="" id="{7709F3AD-FC1D-BC49-9A8D-75FEE0F6F48E}"/>
              </a:ext>
            </a:extLst>
          </p:cNvPr>
          <p:cNvSpPr/>
          <p:nvPr/>
        </p:nvSpPr>
        <p:spPr>
          <a:xfrm>
            <a:off x="3896016" y="4941970"/>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三角形 22">
            <a:extLst>
              <a:ext uri="{FF2B5EF4-FFF2-40B4-BE49-F238E27FC236}">
                <a16:creationId xmlns:a16="http://schemas.microsoft.com/office/drawing/2014/main" xmlns="" id="{45C91865-4E5F-1846-BF6E-CE0E31CBF062}"/>
              </a:ext>
            </a:extLst>
          </p:cNvPr>
          <p:cNvSpPr/>
          <p:nvPr/>
        </p:nvSpPr>
        <p:spPr>
          <a:xfrm>
            <a:off x="5597416" y="4951470"/>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三角形 23">
            <a:extLst>
              <a:ext uri="{FF2B5EF4-FFF2-40B4-BE49-F238E27FC236}">
                <a16:creationId xmlns:a16="http://schemas.microsoft.com/office/drawing/2014/main" xmlns="" id="{C44C310A-F635-7645-B0CD-ACC0A446923A}"/>
              </a:ext>
            </a:extLst>
          </p:cNvPr>
          <p:cNvSpPr/>
          <p:nvPr/>
        </p:nvSpPr>
        <p:spPr>
          <a:xfrm>
            <a:off x="7501767" y="4960124"/>
            <a:ext cx="273133" cy="261257"/>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xmlns="" id="{F7A6F0F0-531B-934D-9E8D-DE985A56A806}"/>
              </a:ext>
            </a:extLst>
          </p:cNvPr>
          <p:cNvSpPr txBox="1"/>
          <p:nvPr/>
        </p:nvSpPr>
        <p:spPr>
          <a:xfrm>
            <a:off x="2348655" y="5251395"/>
            <a:ext cx="1149674" cy="923330"/>
          </a:xfrm>
          <a:prstGeom prst="rect">
            <a:avLst/>
          </a:prstGeom>
          <a:noFill/>
        </p:spPr>
        <p:txBody>
          <a:bodyPr wrap="none" rtlCol="0">
            <a:spAutoFit/>
          </a:bodyPr>
          <a:lstStyle/>
          <a:p>
            <a:r>
              <a:rPr kumimoji="1" lang="en-US" altLang="ja-JP" dirty="0"/>
              <a:t>1</a:t>
            </a:r>
            <a:r>
              <a:rPr kumimoji="1" lang="ja-JP" altLang="en-US" dirty="0"/>
              <a:t>回目</a:t>
            </a:r>
            <a:endParaRPr kumimoji="1" lang="en-US" altLang="ja-JP" dirty="0"/>
          </a:p>
          <a:p>
            <a:r>
              <a:rPr lang="en-US" altLang="ja-JP" dirty="0"/>
              <a:t>xx/xx(xx)</a:t>
            </a:r>
            <a:r>
              <a:rPr kumimoji="1" lang="en-US" altLang="ja-JP" dirty="0"/>
              <a:t/>
            </a:r>
            <a:br>
              <a:rPr kumimoji="1" lang="en-US" altLang="ja-JP" dirty="0"/>
            </a:br>
            <a:r>
              <a:rPr lang="ja-JP" altLang="en-US" dirty="0"/>
              <a:t>①</a:t>
            </a:r>
            <a:r>
              <a:rPr lang="en-US" altLang="ja-JP" dirty="0"/>
              <a:t>-</a:t>
            </a:r>
            <a:r>
              <a:rPr lang="ja-JP" altLang="en-US" dirty="0"/>
              <a:t>②</a:t>
            </a:r>
            <a:endParaRPr kumimoji="1" lang="ja-JP" altLang="en-US" dirty="0"/>
          </a:p>
        </p:txBody>
      </p:sp>
      <p:sp>
        <p:nvSpPr>
          <p:cNvPr id="26" name="テキスト ボックス 25">
            <a:extLst>
              <a:ext uri="{FF2B5EF4-FFF2-40B4-BE49-F238E27FC236}">
                <a16:creationId xmlns:a16="http://schemas.microsoft.com/office/drawing/2014/main" xmlns="" id="{407D4EE5-49CA-C84A-A99B-49A9333A23B5}"/>
              </a:ext>
            </a:extLst>
          </p:cNvPr>
          <p:cNvSpPr txBox="1"/>
          <p:nvPr/>
        </p:nvSpPr>
        <p:spPr>
          <a:xfrm>
            <a:off x="3600820" y="5251395"/>
            <a:ext cx="1149674" cy="923330"/>
          </a:xfrm>
          <a:prstGeom prst="rect">
            <a:avLst/>
          </a:prstGeom>
          <a:noFill/>
        </p:spPr>
        <p:txBody>
          <a:bodyPr wrap="none" rtlCol="0">
            <a:spAutoFit/>
          </a:bodyPr>
          <a:lstStyle/>
          <a:p>
            <a:r>
              <a:rPr kumimoji="1" lang="en-US" altLang="ja-JP" dirty="0"/>
              <a:t>2</a:t>
            </a:r>
            <a:r>
              <a:rPr kumimoji="1" lang="ja-JP" altLang="en-US" dirty="0"/>
              <a:t>回目</a:t>
            </a:r>
            <a:endParaRPr kumimoji="1" lang="en-US" altLang="ja-JP" dirty="0"/>
          </a:p>
          <a:p>
            <a:r>
              <a:rPr lang="en-US" altLang="ja-JP" dirty="0"/>
              <a:t>xx/xx(xx)</a:t>
            </a:r>
            <a:r>
              <a:rPr kumimoji="1" lang="en-US" altLang="ja-JP" dirty="0"/>
              <a:t/>
            </a:r>
            <a:br>
              <a:rPr kumimoji="1" lang="en-US" altLang="ja-JP" dirty="0"/>
            </a:br>
            <a:r>
              <a:rPr kumimoji="1" lang="ja-JP" altLang="en-US" dirty="0"/>
              <a:t>②</a:t>
            </a:r>
            <a:r>
              <a:rPr kumimoji="1" lang="en-US" altLang="ja-JP" dirty="0"/>
              <a:t>-</a:t>
            </a:r>
            <a:r>
              <a:rPr kumimoji="1" lang="ja-JP" altLang="en-US" dirty="0"/>
              <a:t>④</a:t>
            </a:r>
          </a:p>
        </p:txBody>
      </p:sp>
      <p:sp>
        <p:nvSpPr>
          <p:cNvPr id="27" name="テキスト ボックス 26">
            <a:extLst>
              <a:ext uri="{FF2B5EF4-FFF2-40B4-BE49-F238E27FC236}">
                <a16:creationId xmlns:a16="http://schemas.microsoft.com/office/drawing/2014/main" xmlns="" id="{FC1D6644-0F2C-C44A-A225-766A38994701}"/>
              </a:ext>
            </a:extLst>
          </p:cNvPr>
          <p:cNvSpPr txBox="1"/>
          <p:nvPr/>
        </p:nvSpPr>
        <p:spPr>
          <a:xfrm>
            <a:off x="5324594" y="5295857"/>
            <a:ext cx="1149674" cy="923330"/>
          </a:xfrm>
          <a:prstGeom prst="rect">
            <a:avLst/>
          </a:prstGeom>
          <a:noFill/>
        </p:spPr>
        <p:txBody>
          <a:bodyPr wrap="none" rtlCol="0">
            <a:spAutoFit/>
          </a:bodyPr>
          <a:lstStyle/>
          <a:p>
            <a:r>
              <a:rPr lang="en-US" altLang="ja-JP" dirty="0"/>
              <a:t>3</a:t>
            </a:r>
            <a:r>
              <a:rPr kumimoji="1" lang="ja-JP" altLang="en-US" dirty="0"/>
              <a:t>回目</a:t>
            </a:r>
            <a:endParaRPr kumimoji="1" lang="en-US" altLang="ja-JP" dirty="0"/>
          </a:p>
          <a:p>
            <a:r>
              <a:rPr lang="en-US" altLang="ja-JP" dirty="0"/>
              <a:t>xx/xx(xx)</a:t>
            </a:r>
            <a:r>
              <a:rPr kumimoji="1" lang="en-US" altLang="ja-JP" dirty="0"/>
              <a:t/>
            </a:r>
            <a:br>
              <a:rPr kumimoji="1" lang="en-US" altLang="ja-JP" dirty="0"/>
            </a:br>
            <a:r>
              <a:rPr lang="ja-JP" altLang="en-US" dirty="0"/>
              <a:t>⑤</a:t>
            </a:r>
            <a:r>
              <a:rPr kumimoji="1" lang="en-US" altLang="ja-JP" dirty="0"/>
              <a:t>-</a:t>
            </a:r>
            <a:r>
              <a:rPr kumimoji="1" lang="ja-JP" altLang="en-US" dirty="0"/>
              <a:t>⑥</a:t>
            </a:r>
          </a:p>
        </p:txBody>
      </p:sp>
      <p:sp>
        <p:nvSpPr>
          <p:cNvPr id="28" name="テキスト ボックス 27">
            <a:extLst>
              <a:ext uri="{FF2B5EF4-FFF2-40B4-BE49-F238E27FC236}">
                <a16:creationId xmlns:a16="http://schemas.microsoft.com/office/drawing/2014/main" xmlns="" id="{181CA718-5C6B-AF4F-B420-B2C75E862A1D}"/>
              </a:ext>
            </a:extLst>
          </p:cNvPr>
          <p:cNvSpPr txBox="1"/>
          <p:nvPr/>
        </p:nvSpPr>
        <p:spPr>
          <a:xfrm>
            <a:off x="7226965" y="5280759"/>
            <a:ext cx="1149674" cy="923330"/>
          </a:xfrm>
          <a:prstGeom prst="rect">
            <a:avLst/>
          </a:prstGeom>
          <a:noFill/>
        </p:spPr>
        <p:txBody>
          <a:bodyPr wrap="none" rtlCol="0">
            <a:spAutoFit/>
          </a:bodyPr>
          <a:lstStyle/>
          <a:p>
            <a:r>
              <a:rPr kumimoji="1" lang="en-US" altLang="ja-JP" dirty="0"/>
              <a:t>4</a:t>
            </a:r>
            <a:r>
              <a:rPr kumimoji="1" lang="ja-JP" altLang="en-US" dirty="0"/>
              <a:t>回目</a:t>
            </a:r>
            <a:endParaRPr kumimoji="1" lang="en-US" altLang="ja-JP" dirty="0"/>
          </a:p>
          <a:p>
            <a:r>
              <a:rPr lang="en-US" altLang="ja-JP" dirty="0"/>
              <a:t>xx/xx(xx)</a:t>
            </a:r>
            <a:r>
              <a:rPr kumimoji="1" lang="en-US" altLang="ja-JP" dirty="0"/>
              <a:t/>
            </a:r>
            <a:br>
              <a:rPr kumimoji="1" lang="en-US" altLang="ja-JP" dirty="0"/>
            </a:br>
            <a:r>
              <a:rPr lang="ja-JP" altLang="en-US" dirty="0"/>
              <a:t>⑦</a:t>
            </a:r>
            <a:endParaRPr kumimoji="1" lang="ja-JP" altLang="en-US" dirty="0"/>
          </a:p>
        </p:txBody>
      </p:sp>
      <p:sp>
        <p:nvSpPr>
          <p:cNvPr id="29" name="テキスト ボックス 28">
            <a:extLst>
              <a:ext uri="{FF2B5EF4-FFF2-40B4-BE49-F238E27FC236}">
                <a16:creationId xmlns:a16="http://schemas.microsoft.com/office/drawing/2014/main" xmlns="" id="{8DE95529-FA4F-48BD-AF42-3D5CB1E5FA83}"/>
              </a:ext>
            </a:extLst>
          </p:cNvPr>
          <p:cNvSpPr txBox="1"/>
          <p:nvPr/>
        </p:nvSpPr>
        <p:spPr>
          <a:xfrm>
            <a:off x="838200" y="3050670"/>
            <a:ext cx="9084538" cy="646331"/>
          </a:xfrm>
          <a:prstGeom prst="rect">
            <a:avLst/>
          </a:prstGeom>
          <a:noFill/>
        </p:spPr>
        <p:txBody>
          <a:bodyPr wrap="none" rtlCol="0">
            <a:spAutoFit/>
          </a:bodyPr>
          <a:lstStyle/>
          <a:p>
            <a:r>
              <a:rPr lang="ja-JP" altLang="en-US" dirty="0"/>
              <a:t>（</a:t>
            </a:r>
            <a:r>
              <a:rPr kumimoji="1" lang="ja-JP" altLang="en-US" dirty="0"/>
              <a:t>スケジュール設定例</a:t>
            </a:r>
            <a:r>
              <a:rPr lang="ja-JP" altLang="en-US" dirty="0"/>
              <a:t>）</a:t>
            </a:r>
            <a:endParaRPr lang="en-US" altLang="ja-JP" dirty="0"/>
          </a:p>
          <a:p>
            <a:r>
              <a:rPr kumimoji="1" lang="ja-JP" altLang="en-US" dirty="0"/>
              <a:t>全</a:t>
            </a:r>
            <a:r>
              <a:rPr kumimoji="1" lang="en-US" altLang="ja-JP" dirty="0"/>
              <a:t>4</a:t>
            </a:r>
            <a:r>
              <a:rPr kumimoji="1" lang="ja-JP" altLang="en-US" dirty="0"/>
              <a:t>回の研修の日程は、各回の合間に行う作業も考慮し、一定期間を開けて設定する。</a:t>
            </a:r>
          </a:p>
        </p:txBody>
      </p:sp>
      <p:sp>
        <p:nvSpPr>
          <p:cNvPr id="30" name="テキスト ボックス 29">
            <a:extLst>
              <a:ext uri="{FF2B5EF4-FFF2-40B4-BE49-F238E27FC236}">
                <a16:creationId xmlns:a16="http://schemas.microsoft.com/office/drawing/2014/main" xmlns="" id="{ED15F6E7-861A-47D0-AF3F-CDCD4F200192}"/>
              </a:ext>
            </a:extLst>
          </p:cNvPr>
          <p:cNvSpPr txBox="1"/>
          <p:nvPr/>
        </p:nvSpPr>
        <p:spPr>
          <a:xfrm>
            <a:off x="1695697" y="6279573"/>
            <a:ext cx="8751114" cy="369332"/>
          </a:xfrm>
          <a:prstGeom prst="rect">
            <a:avLst/>
          </a:prstGeom>
          <a:noFill/>
        </p:spPr>
        <p:txBody>
          <a:bodyPr wrap="none" rtlCol="0">
            <a:spAutoFit/>
          </a:bodyPr>
          <a:lstStyle/>
          <a:p>
            <a:r>
              <a:rPr lang="ja-JP" altLang="en-US" dirty="0"/>
              <a:t>上記①～⑦の数字は、データ利活用のプロセスの番号を指す。（本資料</a:t>
            </a:r>
            <a:r>
              <a:rPr lang="en-US" altLang="ja-JP" dirty="0"/>
              <a:t>1-6</a:t>
            </a:r>
            <a:r>
              <a:rPr lang="ja-JP" altLang="en-US" dirty="0"/>
              <a:t>参照）</a:t>
            </a:r>
            <a:endParaRPr kumimoji="1" lang="ja-JP" altLang="en-US" dirty="0"/>
          </a:p>
        </p:txBody>
      </p:sp>
      <p:sp>
        <p:nvSpPr>
          <p:cNvPr id="5" name="スライド番号プレースホルダー 4">
            <a:extLst>
              <a:ext uri="{FF2B5EF4-FFF2-40B4-BE49-F238E27FC236}">
                <a16:creationId xmlns:a16="http://schemas.microsoft.com/office/drawing/2014/main" xmlns="" id="{82FC0ECD-50C6-4470-B4DA-F259E9C8E2FF}"/>
              </a:ext>
            </a:extLst>
          </p:cNvPr>
          <p:cNvSpPr>
            <a:spLocks noGrp="1"/>
          </p:cNvSpPr>
          <p:nvPr>
            <p:ph type="sldNum" sz="quarter" idx="12"/>
          </p:nvPr>
        </p:nvSpPr>
        <p:spPr/>
        <p:txBody>
          <a:bodyPr/>
          <a:lstStyle/>
          <a:p>
            <a:fld id="{17B8D3BA-E350-1147-995F-63335037DF5A}" type="slidenum">
              <a:rPr kumimoji="1" lang="ja-JP" altLang="en-US" smtClean="0"/>
              <a:t>18</a:t>
            </a:fld>
            <a:endParaRPr kumimoji="1" lang="ja-JP" altLang="en-US"/>
          </a:p>
        </p:txBody>
      </p:sp>
    </p:spTree>
    <p:extLst>
      <p:ext uri="{BB962C8B-B14F-4D97-AF65-F5344CB8AC3E}">
        <p14:creationId xmlns:p14="http://schemas.microsoft.com/office/powerpoint/2010/main" val="924731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F617B95E-6DDF-BD43-924C-FD54AF1BA8D3}"/>
              </a:ext>
            </a:extLst>
          </p:cNvPr>
          <p:cNvSpPr>
            <a:spLocks noGrp="1"/>
          </p:cNvSpPr>
          <p:nvPr>
            <p:ph type="title"/>
          </p:nvPr>
        </p:nvSpPr>
        <p:spPr/>
        <p:txBody>
          <a:bodyPr>
            <a:normAutofit fontScale="90000"/>
          </a:bodyPr>
          <a:lstStyle/>
          <a:p>
            <a:pPr marL="266700" indent="-266700">
              <a:spcAft>
                <a:spcPts val="0"/>
              </a:spcAft>
            </a:pPr>
            <a:r>
              <a:rPr lang="en-US" altLang="ja-JP" kern="100" dirty="0"/>
              <a:t>2-6. </a:t>
            </a:r>
            <a:r>
              <a:rPr lang="ja-JP" altLang="en-US" kern="100" dirty="0"/>
              <a:t>研修</a:t>
            </a:r>
            <a:r>
              <a:rPr lang="ja-JP" altLang="ja-JP" kern="100" dirty="0"/>
              <a:t>効果</a:t>
            </a:r>
            <a:r>
              <a:rPr lang="ja-JP" altLang="en-US" kern="100" dirty="0"/>
              <a:t>の</a:t>
            </a:r>
            <a:r>
              <a:rPr lang="ja-JP" altLang="ja-JP" kern="100" dirty="0"/>
              <a:t>測定</a:t>
            </a:r>
            <a:endParaRPr kumimoji="1" lang="ja-JP" altLang="en-US" dirty="0"/>
          </a:p>
        </p:txBody>
      </p:sp>
      <p:sp>
        <p:nvSpPr>
          <p:cNvPr id="3" name="コンテンツ プレースホルダー 2">
            <a:extLst>
              <a:ext uri="{FF2B5EF4-FFF2-40B4-BE49-F238E27FC236}">
                <a16:creationId xmlns:a16="http://schemas.microsoft.com/office/drawing/2014/main" xmlns="" id="{C2ADE92E-8A60-F146-B3F3-71AC789B093E}"/>
              </a:ext>
            </a:extLst>
          </p:cNvPr>
          <p:cNvSpPr>
            <a:spLocks noGrp="1"/>
          </p:cNvSpPr>
          <p:nvPr>
            <p:ph idx="1"/>
          </p:nvPr>
        </p:nvSpPr>
        <p:spPr/>
        <p:txBody>
          <a:bodyPr>
            <a:normAutofit/>
          </a:bodyPr>
          <a:lstStyle/>
          <a:p>
            <a:pPr marL="0" indent="0">
              <a:spcAft>
                <a:spcPts val="0"/>
              </a:spcAft>
              <a:buNone/>
            </a:pPr>
            <a:r>
              <a:rPr lang="ja-JP" altLang="en-US" sz="2200" dirty="0"/>
              <a:t>研修目的・効果測定シートを用いて</a:t>
            </a:r>
            <a:r>
              <a:rPr kumimoji="1" lang="ja-JP" altLang="en-US" sz="2200" dirty="0"/>
              <a:t>効果測定方法を決めます。</a:t>
            </a:r>
            <a:endParaRPr lang="en-US" altLang="ja-JP" sz="2200" dirty="0"/>
          </a:p>
          <a:p>
            <a:pPr marL="0" indent="0">
              <a:spcAft>
                <a:spcPts val="0"/>
              </a:spcAft>
              <a:buNone/>
            </a:pPr>
            <a:r>
              <a:rPr lang="ja-JP" altLang="en-US" sz="2200" dirty="0"/>
              <a:t>教育効果の評価手法のひとつである「カークパトリック四段階評価法」を参考に、目標とするレベルや評価方法を決めることも有効です。</a:t>
            </a:r>
            <a:endParaRPr lang="en-US" altLang="ja-JP" sz="2200" dirty="0"/>
          </a:p>
          <a:p>
            <a:pPr marL="0" indent="0">
              <a:spcAft>
                <a:spcPts val="0"/>
              </a:spcAft>
              <a:buNone/>
            </a:pPr>
            <a:endParaRPr lang="en-US" altLang="ja-JP" sz="800" dirty="0"/>
          </a:p>
          <a:p>
            <a:pPr lvl="1"/>
            <a:r>
              <a:rPr lang="en-US" altLang="ja-JP" sz="1800" dirty="0"/>
              <a:t>Lv1</a:t>
            </a:r>
            <a:r>
              <a:rPr lang="ja-JP" altLang="en-US" sz="1800" dirty="0" err="1"/>
              <a:t>、</a:t>
            </a:r>
            <a:r>
              <a:rPr lang="en-US" altLang="ja-JP" sz="1800" dirty="0"/>
              <a:t>2</a:t>
            </a:r>
            <a:r>
              <a:rPr lang="ja-JP" altLang="en-US" sz="1800" dirty="0"/>
              <a:t>：自地方公共団体での最初のデータアカデミーでの評価</a:t>
            </a:r>
            <a:endParaRPr lang="en-US" altLang="ja-JP" sz="1800" dirty="0"/>
          </a:p>
          <a:p>
            <a:pPr lvl="1"/>
            <a:r>
              <a:rPr kumimoji="1" lang="en-US" altLang="ja-JP" sz="1800" dirty="0"/>
              <a:t>Lv3</a:t>
            </a:r>
            <a:r>
              <a:rPr kumimoji="1" lang="ja-JP" altLang="en-US" sz="1800" dirty="0" err="1"/>
              <a:t>、</a:t>
            </a:r>
            <a:r>
              <a:rPr kumimoji="1" lang="en-US" altLang="ja-JP" sz="1800" dirty="0"/>
              <a:t>4</a:t>
            </a:r>
            <a:r>
              <a:rPr kumimoji="1" lang="ja-JP" altLang="en-US" sz="1800" dirty="0"/>
              <a:t>：その後の参加者の行動変容や業務向上に関する効果</a:t>
            </a:r>
            <a:r>
              <a:rPr lang="ja-JP" altLang="en-US" sz="1800" dirty="0"/>
              <a:t>の評価</a:t>
            </a:r>
            <a:endParaRPr kumimoji="1" lang="ja-JP" altLang="en-US" sz="1800" dirty="0"/>
          </a:p>
        </p:txBody>
      </p:sp>
      <p:graphicFrame>
        <p:nvGraphicFramePr>
          <p:cNvPr id="4" name="表 3">
            <a:extLst>
              <a:ext uri="{FF2B5EF4-FFF2-40B4-BE49-F238E27FC236}">
                <a16:creationId xmlns:a16="http://schemas.microsoft.com/office/drawing/2014/main" xmlns="" id="{EE3AA216-8ACD-7D49-9342-52A843C3B6FA}"/>
              </a:ext>
            </a:extLst>
          </p:cNvPr>
          <p:cNvGraphicFramePr>
            <a:graphicFrameLocks noGrp="1"/>
          </p:cNvGraphicFramePr>
          <p:nvPr>
            <p:extLst>
              <p:ext uri="{D42A27DB-BD31-4B8C-83A1-F6EECF244321}">
                <p14:modId xmlns:p14="http://schemas.microsoft.com/office/powerpoint/2010/main" val="4116994520"/>
              </p:ext>
            </p:extLst>
          </p:nvPr>
        </p:nvGraphicFramePr>
        <p:xfrm>
          <a:off x="416860" y="3151523"/>
          <a:ext cx="11077545" cy="3383280"/>
        </p:xfrm>
        <a:graphic>
          <a:graphicData uri="http://schemas.openxmlformats.org/drawingml/2006/table">
            <a:tbl>
              <a:tblPr firstRow="1" bandRow="1">
                <a:tableStyleId>{5940675A-B579-460E-94D1-54222C63F5DA}</a:tableStyleId>
              </a:tblPr>
              <a:tblGrid>
                <a:gridCol w="1183340">
                  <a:extLst>
                    <a:ext uri="{9D8B030D-6E8A-4147-A177-3AD203B41FA5}">
                      <a16:colId xmlns:a16="http://schemas.microsoft.com/office/drawing/2014/main" xmlns="" val="915813386"/>
                    </a:ext>
                  </a:extLst>
                </a:gridCol>
                <a:gridCol w="2018401">
                  <a:extLst>
                    <a:ext uri="{9D8B030D-6E8A-4147-A177-3AD203B41FA5}">
                      <a16:colId xmlns:a16="http://schemas.microsoft.com/office/drawing/2014/main" xmlns="" val="3789344797"/>
                    </a:ext>
                  </a:extLst>
                </a:gridCol>
                <a:gridCol w="2625268">
                  <a:extLst>
                    <a:ext uri="{9D8B030D-6E8A-4147-A177-3AD203B41FA5}">
                      <a16:colId xmlns:a16="http://schemas.microsoft.com/office/drawing/2014/main" xmlns="" val="1923741683"/>
                    </a:ext>
                  </a:extLst>
                </a:gridCol>
                <a:gridCol w="2625268">
                  <a:extLst>
                    <a:ext uri="{9D8B030D-6E8A-4147-A177-3AD203B41FA5}">
                      <a16:colId xmlns:a16="http://schemas.microsoft.com/office/drawing/2014/main" xmlns="" val="2286703014"/>
                    </a:ext>
                  </a:extLst>
                </a:gridCol>
                <a:gridCol w="2625268">
                  <a:extLst>
                    <a:ext uri="{9D8B030D-6E8A-4147-A177-3AD203B41FA5}">
                      <a16:colId xmlns:a16="http://schemas.microsoft.com/office/drawing/2014/main" xmlns="" val="3378838765"/>
                    </a:ext>
                  </a:extLst>
                </a:gridCol>
              </a:tblGrid>
              <a:tr h="314525">
                <a:tc gridSpan="2">
                  <a:txBody>
                    <a:bodyPr/>
                    <a:lstStyle/>
                    <a:p>
                      <a:r>
                        <a:rPr kumimoji="1" lang="ja-JP" altLang="en-US" dirty="0"/>
                        <a:t>レベル</a:t>
                      </a:r>
                    </a:p>
                  </a:txBody>
                  <a:tcPr>
                    <a:solidFill>
                      <a:schemeClr val="accent6">
                        <a:lumMod val="20000"/>
                        <a:lumOff val="80000"/>
                      </a:schemeClr>
                    </a:solidFill>
                  </a:tcPr>
                </a:tc>
                <a:tc hMerge="1">
                  <a:txBody>
                    <a:bodyPr/>
                    <a:lstStyle/>
                    <a:p>
                      <a:endParaRPr kumimoji="1" lang="ja-JP" altLang="en-US"/>
                    </a:p>
                  </a:txBody>
                  <a:tcPr/>
                </a:tc>
                <a:tc>
                  <a:txBody>
                    <a:bodyPr/>
                    <a:lstStyle/>
                    <a:p>
                      <a:r>
                        <a:rPr kumimoji="1" lang="ja-JP" altLang="en-US" dirty="0"/>
                        <a:t>全研修受講者</a:t>
                      </a:r>
                    </a:p>
                  </a:txBody>
                  <a:tcPr>
                    <a:solidFill>
                      <a:schemeClr val="accent6">
                        <a:lumMod val="20000"/>
                        <a:lumOff val="80000"/>
                      </a:schemeClr>
                    </a:solidFill>
                  </a:tcPr>
                </a:tc>
                <a:tc>
                  <a:txBody>
                    <a:bodyPr/>
                    <a:lstStyle/>
                    <a:p>
                      <a:r>
                        <a:rPr kumimoji="1" lang="ja-JP" altLang="en-US" dirty="0"/>
                        <a:t>企画運営者</a:t>
                      </a:r>
                    </a:p>
                  </a:txBody>
                  <a:tcPr>
                    <a:solidFill>
                      <a:schemeClr val="accent6">
                        <a:lumMod val="20000"/>
                        <a:lumOff val="80000"/>
                      </a:schemeClr>
                    </a:solidFill>
                  </a:tcPr>
                </a:tc>
                <a:tc>
                  <a:txBody>
                    <a:bodyPr/>
                    <a:lstStyle/>
                    <a:p>
                      <a:r>
                        <a:rPr kumimoji="1" lang="ja-JP" altLang="en-US" dirty="0"/>
                        <a:t>定着度測定</a:t>
                      </a:r>
                    </a:p>
                  </a:txBody>
                  <a:tcPr>
                    <a:solidFill>
                      <a:schemeClr val="accent6">
                        <a:lumMod val="20000"/>
                        <a:lumOff val="80000"/>
                      </a:schemeClr>
                    </a:solidFill>
                  </a:tcPr>
                </a:tc>
                <a:extLst>
                  <a:ext uri="{0D108BD9-81ED-4DB2-BD59-A6C34878D82A}">
                    <a16:rowId xmlns:a16="http://schemas.microsoft.com/office/drawing/2014/main" xmlns="" val="4293565023"/>
                  </a:ext>
                </a:extLst>
              </a:tr>
              <a:tr h="1022207">
                <a:tc>
                  <a:txBody>
                    <a:bodyPr/>
                    <a:lstStyle/>
                    <a:p>
                      <a:r>
                        <a:rPr kumimoji="1" lang="en-US" altLang="ja-JP" dirty="0"/>
                        <a:t>Lv1 </a:t>
                      </a:r>
                      <a:r>
                        <a:rPr kumimoji="1" lang="ja-JP" altLang="en-US" dirty="0"/>
                        <a:t>反応</a:t>
                      </a:r>
                    </a:p>
                  </a:txBody>
                  <a:tcPr/>
                </a:tc>
                <a:tc>
                  <a:txBody>
                    <a:bodyPr/>
                    <a:lstStyle/>
                    <a:p>
                      <a:r>
                        <a:rPr kumimoji="1" lang="ja-JP" altLang="en-US" dirty="0"/>
                        <a:t>研修の満足度</a:t>
                      </a:r>
                    </a:p>
                  </a:txBody>
                  <a:tcPr/>
                </a:tc>
                <a:tc>
                  <a:txBody>
                    <a:bodyPr/>
                    <a:lstStyle/>
                    <a:p>
                      <a:r>
                        <a:rPr kumimoji="1" lang="ja-JP" altLang="en-US" dirty="0"/>
                        <a:t>・事前及び各回終了後アンケートをもとに参加者の満足度と目的の達成度を評価</a:t>
                      </a:r>
                      <a:endParaRPr kumimoji="1" lang="en-US" altLang="ja-JP" dirty="0"/>
                    </a:p>
                  </a:txBody>
                  <a:tcPr/>
                </a:tc>
                <a:tc>
                  <a:txBody>
                    <a:bodyPr/>
                    <a:lstStyle/>
                    <a:p>
                      <a:pPr algn="ctr"/>
                      <a:r>
                        <a:rPr kumimoji="1" lang="en-US" altLang="ja-JP" dirty="0"/>
                        <a:t>-</a:t>
                      </a:r>
                      <a:endParaRPr kumimoji="1" lang="ja-JP" altLang="en-US" dirty="0"/>
                    </a:p>
                  </a:txBody>
                  <a:tcPr/>
                </a:tc>
                <a:tc>
                  <a:txBody>
                    <a:bodyPr/>
                    <a:lstStyle/>
                    <a:p>
                      <a:pPr algn="ctr"/>
                      <a:r>
                        <a:rPr kumimoji="1" lang="en-US" altLang="ja-JP" dirty="0"/>
                        <a:t>-</a:t>
                      </a:r>
                      <a:endParaRPr kumimoji="1" lang="ja-JP" altLang="en-US" dirty="0"/>
                    </a:p>
                  </a:txBody>
                  <a:tcPr/>
                </a:tc>
                <a:extLst>
                  <a:ext uri="{0D108BD9-81ED-4DB2-BD59-A6C34878D82A}">
                    <a16:rowId xmlns:a16="http://schemas.microsoft.com/office/drawing/2014/main" xmlns="" val="3373966154"/>
                  </a:ext>
                </a:extLst>
              </a:tr>
              <a:tr h="786313">
                <a:tc>
                  <a:txBody>
                    <a:bodyPr/>
                    <a:lstStyle/>
                    <a:p>
                      <a:r>
                        <a:rPr kumimoji="1" lang="en-US" altLang="ja-JP" dirty="0"/>
                        <a:t>Lv2 </a:t>
                      </a:r>
                      <a:r>
                        <a:rPr kumimoji="1" lang="ja-JP" altLang="en-US" dirty="0"/>
                        <a:t>学習</a:t>
                      </a:r>
                    </a:p>
                  </a:txBody>
                  <a:tcPr/>
                </a:tc>
                <a:tc>
                  <a:txBody>
                    <a:bodyPr/>
                    <a:lstStyle/>
                    <a:p>
                      <a:r>
                        <a:rPr kumimoji="1" lang="ja-JP" altLang="en-US" dirty="0"/>
                        <a:t>学習到達度</a:t>
                      </a:r>
                    </a:p>
                  </a:txBody>
                  <a:tcPr/>
                </a:tc>
                <a:tc>
                  <a:txBody>
                    <a:bodyPr/>
                    <a:lstStyle/>
                    <a:p>
                      <a:pPr algn="ctr"/>
                      <a:r>
                        <a:rPr kumimoji="1" lang="en-US" altLang="ja-JP" dirty="0"/>
                        <a:t>-</a:t>
                      </a:r>
                      <a:endParaRPr kumimoji="1" lang="ja-JP" altLang="en-US" dirty="0"/>
                    </a:p>
                  </a:txBody>
                  <a:tcPr/>
                </a:tc>
                <a:tc>
                  <a:txBody>
                    <a:bodyPr/>
                    <a:lstStyle/>
                    <a:p>
                      <a:r>
                        <a:rPr kumimoji="1" lang="ja-JP" altLang="en-US" dirty="0"/>
                        <a:t>・振り返りシートをもとに各回の課題や目的の達成度を評価</a:t>
                      </a:r>
                      <a:endParaRPr kumimoji="1" lang="en-US" altLang="ja-JP" dirty="0"/>
                    </a:p>
                  </a:txBody>
                  <a:tcPr/>
                </a:tc>
                <a:tc>
                  <a:txBody>
                    <a:bodyPr/>
                    <a:lstStyle/>
                    <a:p>
                      <a:pPr algn="ctr"/>
                      <a:r>
                        <a:rPr kumimoji="1" lang="en-US" altLang="ja-JP" dirty="0"/>
                        <a:t>-</a:t>
                      </a:r>
                      <a:endParaRPr kumimoji="1" lang="ja-JP" altLang="en-US" dirty="0"/>
                    </a:p>
                  </a:txBody>
                  <a:tcPr/>
                </a:tc>
                <a:extLst>
                  <a:ext uri="{0D108BD9-81ED-4DB2-BD59-A6C34878D82A}">
                    <a16:rowId xmlns:a16="http://schemas.microsoft.com/office/drawing/2014/main" xmlns="" val="3446114883"/>
                  </a:ext>
                </a:extLst>
              </a:tr>
              <a:tr h="332200">
                <a:tc>
                  <a:txBody>
                    <a:bodyPr/>
                    <a:lstStyle/>
                    <a:p>
                      <a:r>
                        <a:rPr kumimoji="1" lang="en-US" altLang="ja-JP" dirty="0"/>
                        <a:t>Lv3 </a:t>
                      </a:r>
                      <a:r>
                        <a:rPr kumimoji="1" lang="ja-JP" altLang="en-US" dirty="0"/>
                        <a:t>行動</a:t>
                      </a:r>
                    </a:p>
                  </a:txBody>
                  <a:tcPr/>
                </a:tc>
                <a:tc>
                  <a:txBody>
                    <a:bodyPr/>
                    <a:lstStyle/>
                    <a:p>
                      <a:r>
                        <a:rPr kumimoji="1" lang="ja-JP" altLang="en-US" dirty="0"/>
                        <a:t>行動変容</a:t>
                      </a:r>
                    </a:p>
                  </a:txBody>
                  <a:tcPr/>
                </a:tc>
                <a:tc>
                  <a:txBody>
                    <a:bodyPr/>
                    <a:lstStyle/>
                    <a:p>
                      <a:pPr algn="ctr"/>
                      <a:r>
                        <a:rPr kumimoji="1" lang="en-US" altLang="ja-JP" dirty="0"/>
                        <a:t>-</a:t>
                      </a:r>
                      <a:endParaRPr kumimoji="1" lang="ja-JP" altLang="en-US" dirty="0"/>
                    </a:p>
                  </a:txBody>
                  <a:tcPr/>
                </a:tc>
                <a:tc>
                  <a:txBody>
                    <a:bodyPr/>
                    <a:lstStyle/>
                    <a:p>
                      <a:pPr algn="ctr"/>
                      <a:r>
                        <a:rPr kumimoji="1" lang="en-US" altLang="ja-JP" dirty="0"/>
                        <a:t>-</a:t>
                      </a:r>
                      <a:endParaRPr kumimoji="1" lang="ja-JP" altLang="en-US" dirty="0"/>
                    </a:p>
                  </a:txBody>
                  <a:tcPr/>
                </a:tc>
                <a:tc rowSpan="2">
                  <a:txBody>
                    <a:bodyPr/>
                    <a:lstStyle/>
                    <a:p>
                      <a:r>
                        <a:rPr kumimoji="1" lang="ja-JP" altLang="en-US" dirty="0"/>
                        <a:t>・受講後一定期間を経た後、受講者にインタビュー調査を行い評価</a:t>
                      </a:r>
                    </a:p>
                  </a:txBody>
                  <a:tcPr/>
                </a:tc>
                <a:extLst>
                  <a:ext uri="{0D108BD9-81ED-4DB2-BD59-A6C34878D82A}">
                    <a16:rowId xmlns:a16="http://schemas.microsoft.com/office/drawing/2014/main" xmlns="" val="1365126363"/>
                  </a:ext>
                </a:extLst>
              </a:tr>
              <a:tr h="426214">
                <a:tc>
                  <a:txBody>
                    <a:bodyPr/>
                    <a:lstStyle/>
                    <a:p>
                      <a:r>
                        <a:rPr kumimoji="1" lang="en-US" altLang="ja-JP" dirty="0"/>
                        <a:t>Lv4 </a:t>
                      </a:r>
                      <a:r>
                        <a:rPr kumimoji="1" lang="ja-JP" altLang="en-US" dirty="0"/>
                        <a:t>業績</a:t>
                      </a:r>
                    </a:p>
                  </a:txBody>
                  <a:tcPr/>
                </a:tc>
                <a:tc>
                  <a:txBody>
                    <a:bodyPr/>
                    <a:lstStyle/>
                    <a:p>
                      <a:r>
                        <a:rPr kumimoji="1" lang="ja-JP" altLang="en-US" dirty="0"/>
                        <a:t>業務向上への貢献</a:t>
                      </a:r>
                    </a:p>
                  </a:txBody>
                  <a:tcPr/>
                </a:tc>
                <a:tc>
                  <a:txBody>
                    <a:bodyPr/>
                    <a:lstStyle/>
                    <a:p>
                      <a:pPr algn="ctr"/>
                      <a:r>
                        <a:rPr kumimoji="1" lang="en-US" altLang="ja-JP" dirty="0"/>
                        <a:t>-</a:t>
                      </a:r>
                      <a:endParaRPr kumimoji="1" lang="ja-JP" altLang="en-US" dirty="0"/>
                    </a:p>
                  </a:txBody>
                  <a:tcPr/>
                </a:tc>
                <a:tc>
                  <a:txBody>
                    <a:bodyPr/>
                    <a:lstStyle/>
                    <a:p>
                      <a:pPr algn="ctr"/>
                      <a:r>
                        <a:rPr kumimoji="1" lang="en-US" altLang="ja-JP" dirty="0"/>
                        <a:t>-</a:t>
                      </a:r>
                      <a:endParaRPr kumimoji="1" lang="ja-JP" altLang="en-US" dirty="0"/>
                    </a:p>
                  </a:txBody>
                  <a:tcPr/>
                </a:tc>
                <a:tc vMerge="1">
                  <a:txBody>
                    <a:bodyPr/>
                    <a:lstStyle/>
                    <a:p>
                      <a:endParaRPr kumimoji="1" lang="ja-JP" altLang="en-US"/>
                    </a:p>
                  </a:txBody>
                  <a:tcPr/>
                </a:tc>
                <a:extLst>
                  <a:ext uri="{0D108BD9-81ED-4DB2-BD59-A6C34878D82A}">
                    <a16:rowId xmlns:a16="http://schemas.microsoft.com/office/drawing/2014/main" xmlns="" val="2891257918"/>
                  </a:ext>
                </a:extLst>
              </a:tr>
            </a:tbl>
          </a:graphicData>
        </a:graphic>
      </p:graphicFrame>
      <p:sp>
        <p:nvSpPr>
          <p:cNvPr id="5" name="スライド番号プレースホルダー 4">
            <a:extLst>
              <a:ext uri="{FF2B5EF4-FFF2-40B4-BE49-F238E27FC236}">
                <a16:creationId xmlns:a16="http://schemas.microsoft.com/office/drawing/2014/main" xmlns="" id="{C2874F5F-9DCE-429A-9B90-7DCF4B37B826}"/>
              </a:ext>
            </a:extLst>
          </p:cNvPr>
          <p:cNvSpPr>
            <a:spLocks noGrp="1"/>
          </p:cNvSpPr>
          <p:nvPr>
            <p:ph type="sldNum" sz="quarter" idx="12"/>
          </p:nvPr>
        </p:nvSpPr>
        <p:spPr/>
        <p:txBody>
          <a:bodyPr/>
          <a:lstStyle/>
          <a:p>
            <a:fld id="{17B8D3BA-E350-1147-995F-63335037DF5A}" type="slidenum">
              <a:rPr kumimoji="1" lang="ja-JP" altLang="en-US" smtClean="0"/>
              <a:t>19</a:t>
            </a:fld>
            <a:endParaRPr kumimoji="1" lang="ja-JP" altLang="en-US"/>
          </a:p>
        </p:txBody>
      </p:sp>
    </p:spTree>
    <p:extLst>
      <p:ext uri="{BB962C8B-B14F-4D97-AF65-F5344CB8AC3E}">
        <p14:creationId xmlns:p14="http://schemas.microsoft.com/office/powerpoint/2010/main" val="36560702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3A60F46-2E2C-514A-8F16-9E5331B3AC23}"/>
              </a:ext>
            </a:extLst>
          </p:cNvPr>
          <p:cNvSpPr>
            <a:spLocks noGrp="1"/>
          </p:cNvSpPr>
          <p:nvPr>
            <p:ph type="title"/>
          </p:nvPr>
        </p:nvSpPr>
        <p:spPr/>
        <p:txBody>
          <a:bodyPr>
            <a:normAutofit fontScale="90000"/>
          </a:bodyPr>
          <a:lstStyle/>
          <a:p>
            <a:r>
              <a:rPr kumimoji="1" lang="ja-JP" altLang="en-US" dirty="0"/>
              <a:t>本資料の目的と内容</a:t>
            </a:r>
          </a:p>
        </p:txBody>
      </p:sp>
      <p:sp>
        <p:nvSpPr>
          <p:cNvPr id="3" name="コンテンツ プレースホルダー 2">
            <a:extLst>
              <a:ext uri="{FF2B5EF4-FFF2-40B4-BE49-F238E27FC236}">
                <a16:creationId xmlns:a16="http://schemas.microsoft.com/office/drawing/2014/main" xmlns="" id="{4C24B870-F81D-A745-8BB6-09774766120A}"/>
              </a:ext>
            </a:extLst>
          </p:cNvPr>
          <p:cNvSpPr>
            <a:spLocks noGrp="1"/>
          </p:cNvSpPr>
          <p:nvPr>
            <p:ph idx="1"/>
          </p:nvPr>
        </p:nvSpPr>
        <p:spPr>
          <a:xfrm>
            <a:off x="838200" y="1105469"/>
            <a:ext cx="10681010" cy="5071494"/>
          </a:xfrm>
        </p:spPr>
        <p:txBody>
          <a:bodyPr>
            <a:normAutofit/>
          </a:bodyPr>
          <a:lstStyle/>
          <a:p>
            <a:pPr marL="0" indent="0">
              <a:buNone/>
            </a:pPr>
            <a:r>
              <a:rPr lang="ja-JP" altLang="en-US" sz="2200" dirty="0"/>
              <a:t>本資料では、地方公共団体がデータアカデミーを企画・実践するために必要な基礎知識及び別添資料２以降を用いた計画の立て方を説明します。</a:t>
            </a:r>
            <a:endParaRPr kumimoji="1" lang="en-US" altLang="ja-JP" sz="2200" dirty="0"/>
          </a:p>
          <a:p>
            <a:endParaRPr lang="en-US" altLang="ja-JP" sz="2400" dirty="0"/>
          </a:p>
          <a:p>
            <a:pPr marL="0" indent="0">
              <a:buNone/>
            </a:pPr>
            <a:r>
              <a:rPr kumimoji="1" lang="ja-JP" altLang="en-US" sz="2400" dirty="0"/>
              <a:t>＜目次＞</a:t>
            </a:r>
            <a:endParaRPr kumimoji="1" lang="en-US" altLang="ja-JP" sz="2400" dirty="0"/>
          </a:p>
          <a:p>
            <a:pPr marL="914400" lvl="1" indent="-457200">
              <a:buFont typeface="+mj-lt"/>
              <a:buAutoNum type="arabicPeriod"/>
            </a:pPr>
            <a:endParaRPr lang="en-US" altLang="ja-JP" dirty="0"/>
          </a:p>
          <a:p>
            <a:pPr marL="914400" lvl="1" indent="-457200">
              <a:buFont typeface="+mj-lt"/>
              <a:buAutoNum type="arabicPeriod"/>
            </a:pPr>
            <a:r>
              <a:rPr lang="ja-JP" altLang="en-US" dirty="0"/>
              <a:t>データアカデミーの概要と設計の考え方</a:t>
            </a:r>
            <a:endParaRPr lang="en-US" altLang="ja-JP" dirty="0"/>
          </a:p>
          <a:p>
            <a:pPr marL="914400" lvl="1" indent="-457200">
              <a:buFont typeface="+mj-lt"/>
              <a:buAutoNum type="arabicPeriod"/>
            </a:pPr>
            <a:endParaRPr lang="en-US" altLang="ja-JP" dirty="0"/>
          </a:p>
          <a:p>
            <a:pPr marL="914400" lvl="1" indent="-457200">
              <a:buFont typeface="+mj-lt"/>
              <a:buAutoNum type="arabicPeriod"/>
            </a:pPr>
            <a:r>
              <a:rPr lang="ja-JP" altLang="en-US" dirty="0"/>
              <a:t>データアカデミーの全体設計と運営</a:t>
            </a:r>
            <a:endParaRPr lang="en-US" altLang="ja-JP" dirty="0"/>
          </a:p>
        </p:txBody>
      </p:sp>
      <p:sp>
        <p:nvSpPr>
          <p:cNvPr id="4" name="スライド番号プレースホルダー 3">
            <a:extLst>
              <a:ext uri="{FF2B5EF4-FFF2-40B4-BE49-F238E27FC236}">
                <a16:creationId xmlns:a16="http://schemas.microsoft.com/office/drawing/2014/main" xmlns="" id="{3B499118-DE2F-41AA-B4CB-F5931E21A3E2}"/>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EDFC958-061F-764E-A5A4-1041AAF1B143}"/>
              </a:ext>
            </a:extLst>
          </p:cNvPr>
          <p:cNvSpPr>
            <a:spLocks noGrp="1"/>
          </p:cNvSpPr>
          <p:nvPr>
            <p:ph type="title"/>
          </p:nvPr>
        </p:nvSpPr>
        <p:spPr/>
        <p:txBody>
          <a:bodyPr>
            <a:normAutofit fontScale="90000"/>
          </a:bodyPr>
          <a:lstStyle/>
          <a:p>
            <a:r>
              <a:rPr lang="en-US" altLang="ja-JP" dirty="0"/>
              <a:t>2-7.</a:t>
            </a:r>
            <a:r>
              <a:rPr lang="ja-JP" altLang="en-US" dirty="0"/>
              <a:t> </a:t>
            </a:r>
            <a:r>
              <a:rPr kumimoji="1" lang="ja-JP" altLang="en-US" dirty="0"/>
              <a:t>その他留意事項</a:t>
            </a:r>
          </a:p>
        </p:txBody>
      </p:sp>
      <p:sp>
        <p:nvSpPr>
          <p:cNvPr id="3" name="コンテンツ プレースホルダー 2">
            <a:extLst>
              <a:ext uri="{FF2B5EF4-FFF2-40B4-BE49-F238E27FC236}">
                <a16:creationId xmlns:a16="http://schemas.microsoft.com/office/drawing/2014/main" xmlns="" id="{71158D95-97C6-BE4E-BF06-113B0EB08D1A}"/>
              </a:ext>
            </a:extLst>
          </p:cNvPr>
          <p:cNvSpPr>
            <a:spLocks noGrp="1"/>
          </p:cNvSpPr>
          <p:nvPr>
            <p:ph idx="1"/>
          </p:nvPr>
        </p:nvSpPr>
        <p:spPr>
          <a:xfrm>
            <a:off x="838200" y="1200642"/>
            <a:ext cx="10515600" cy="5071494"/>
          </a:xfrm>
        </p:spPr>
        <p:txBody>
          <a:bodyPr>
            <a:normAutofit/>
          </a:bodyPr>
          <a:lstStyle/>
          <a:p>
            <a:pPr marL="0" indent="0">
              <a:buNone/>
            </a:pPr>
            <a:r>
              <a:rPr lang="ja-JP" altLang="en-US" sz="2200" dirty="0"/>
              <a:t>以下の内容についても留意して計画・実施する必要があります。</a:t>
            </a:r>
            <a:endParaRPr lang="en-US" altLang="ja-JP" sz="2200" dirty="0"/>
          </a:p>
          <a:p>
            <a:pPr marL="0" indent="0">
              <a:buNone/>
            </a:pPr>
            <a:endParaRPr lang="en-US" altLang="ja-JP" sz="2200" dirty="0"/>
          </a:p>
          <a:p>
            <a:pPr marL="0" indent="0">
              <a:buNone/>
            </a:pPr>
            <a:r>
              <a:rPr lang="ja-JP" altLang="en-US" sz="2200" dirty="0"/>
              <a:t>庁内の調整に必要な事項は他にないか。</a:t>
            </a:r>
            <a:endParaRPr lang="en-US" altLang="ja-JP" sz="2200" dirty="0"/>
          </a:p>
          <a:p>
            <a:pPr marL="449263" lvl="1"/>
            <a:r>
              <a:rPr kumimoji="1" lang="ja-JP" altLang="en-US" sz="2200" dirty="0"/>
              <a:t>資料は集められるか。</a:t>
            </a:r>
            <a:endParaRPr kumimoji="1" lang="en-US" altLang="ja-JP" sz="2200" dirty="0"/>
          </a:p>
          <a:p>
            <a:pPr marL="449263" lvl="1"/>
            <a:r>
              <a:rPr lang="ja-JP" altLang="en-US" sz="2200" dirty="0"/>
              <a:t>各部門の上長の承認は取れているか。</a:t>
            </a:r>
            <a:endParaRPr lang="en-US" altLang="ja-JP" sz="2200" dirty="0"/>
          </a:p>
          <a:p>
            <a:pPr marL="449263" lvl="1"/>
            <a:r>
              <a:rPr kumimoji="1" lang="ja-JP" altLang="en-US" sz="2200" dirty="0"/>
              <a:t>途中で</a:t>
            </a:r>
            <a:r>
              <a:rPr lang="ja-JP" altLang="en-US" sz="2200" dirty="0"/>
              <a:t>異動</a:t>
            </a:r>
            <a:r>
              <a:rPr kumimoji="1" lang="ja-JP" altLang="en-US" sz="2200" dirty="0"/>
              <a:t>が発生することはないか</a:t>
            </a:r>
            <a:r>
              <a:rPr lang="ja-JP" altLang="en-US" sz="2200" dirty="0"/>
              <a:t>。</a:t>
            </a:r>
            <a:endParaRPr lang="en-US" altLang="ja-JP" sz="2200" dirty="0"/>
          </a:p>
          <a:p>
            <a:pPr marL="220663" lvl="1" indent="0">
              <a:buNone/>
            </a:pPr>
            <a:r>
              <a:rPr kumimoji="1" lang="ja-JP" altLang="en-US" sz="2200" dirty="0"/>
              <a:t>など</a:t>
            </a:r>
            <a:endParaRPr kumimoji="1" lang="en-US" altLang="ja-JP" sz="2200" dirty="0"/>
          </a:p>
          <a:p>
            <a:endParaRPr kumimoji="1" lang="en-US" altLang="ja-JP" sz="2200" dirty="0"/>
          </a:p>
          <a:p>
            <a:pPr marL="0" indent="0">
              <a:buNone/>
            </a:pPr>
            <a:r>
              <a:rPr kumimoji="1" lang="ja-JP" altLang="en-US" sz="2200" dirty="0"/>
              <a:t>ツールについての情報の確認。</a:t>
            </a:r>
            <a:endParaRPr kumimoji="1" lang="en-US" altLang="ja-JP" sz="2200" dirty="0"/>
          </a:p>
          <a:p>
            <a:pPr marL="449263" lvl="1"/>
            <a:r>
              <a:rPr lang="ja-JP" altLang="en-US" sz="2200" dirty="0"/>
              <a:t>庁内</a:t>
            </a:r>
            <a:r>
              <a:rPr lang="en-US" altLang="ja-JP" sz="2200" dirty="0"/>
              <a:t>GIS</a:t>
            </a:r>
            <a:r>
              <a:rPr lang="ja-JP" altLang="en-US" sz="2200" dirty="0"/>
              <a:t>は何を使っているか。</a:t>
            </a:r>
            <a:endParaRPr lang="en-US" altLang="ja-JP" sz="2200" dirty="0"/>
          </a:p>
          <a:p>
            <a:pPr marL="449263" lvl="1"/>
            <a:r>
              <a:rPr kumimoji="1" lang="ja-JP" altLang="en-US" sz="2200" dirty="0"/>
              <a:t>通常の</a:t>
            </a:r>
            <a:r>
              <a:rPr kumimoji="1" lang="en-US" altLang="ja-JP" sz="2200" dirty="0"/>
              <a:t>PC</a:t>
            </a:r>
            <a:r>
              <a:rPr kumimoji="1" lang="ja-JP" altLang="en-US" sz="2200" dirty="0"/>
              <a:t>にエクセルは入っているか。</a:t>
            </a:r>
            <a:endParaRPr kumimoji="1" lang="en-US" altLang="ja-JP" sz="2200" dirty="0"/>
          </a:p>
          <a:p>
            <a:pPr marL="220663" lvl="1" indent="0">
              <a:buNone/>
            </a:pPr>
            <a:r>
              <a:rPr lang="ja-JP" altLang="en-US" sz="2200" dirty="0"/>
              <a:t>など</a:t>
            </a:r>
            <a:endParaRPr kumimoji="1" lang="en-US" altLang="ja-JP" sz="2200" dirty="0"/>
          </a:p>
        </p:txBody>
      </p:sp>
      <p:sp>
        <p:nvSpPr>
          <p:cNvPr id="4" name="スライド番号プレースホルダー 3">
            <a:extLst>
              <a:ext uri="{FF2B5EF4-FFF2-40B4-BE49-F238E27FC236}">
                <a16:creationId xmlns:a16="http://schemas.microsoft.com/office/drawing/2014/main" xmlns="" id="{C9DC0151-F7B0-478C-BAEF-F7EB19657B24}"/>
              </a:ext>
            </a:extLst>
          </p:cNvPr>
          <p:cNvSpPr>
            <a:spLocks noGrp="1"/>
          </p:cNvSpPr>
          <p:nvPr>
            <p:ph type="sldNum" sz="quarter" idx="12"/>
          </p:nvPr>
        </p:nvSpPr>
        <p:spPr/>
        <p:txBody>
          <a:bodyPr/>
          <a:lstStyle/>
          <a:p>
            <a:fld id="{17B8D3BA-E350-1147-995F-63335037DF5A}" type="slidenum">
              <a:rPr kumimoji="1" lang="ja-JP" altLang="en-US" smtClean="0"/>
              <a:t>20</a:t>
            </a:fld>
            <a:endParaRPr kumimoji="1" lang="ja-JP" altLang="en-US"/>
          </a:p>
        </p:txBody>
      </p:sp>
    </p:spTree>
    <p:extLst>
      <p:ext uri="{BB962C8B-B14F-4D97-AF65-F5344CB8AC3E}">
        <p14:creationId xmlns:p14="http://schemas.microsoft.com/office/powerpoint/2010/main" val="2637289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40FF5F2-9249-104C-8FFC-046ECAC4E962}"/>
              </a:ext>
            </a:extLst>
          </p:cNvPr>
          <p:cNvSpPr>
            <a:spLocks noGrp="1"/>
          </p:cNvSpPr>
          <p:nvPr>
            <p:ph type="title"/>
          </p:nvPr>
        </p:nvSpPr>
        <p:spPr/>
        <p:txBody>
          <a:bodyPr>
            <a:normAutofit fontScale="90000"/>
          </a:bodyPr>
          <a:lstStyle/>
          <a:p>
            <a:r>
              <a:rPr lang="en-US" altLang="ja-JP" dirty="0"/>
              <a:t>2-8. </a:t>
            </a:r>
            <a:r>
              <a:rPr lang="ja-JP" altLang="en-US" dirty="0"/>
              <a:t>詳細計画シート（記入例）</a:t>
            </a:r>
            <a:endParaRPr kumimoji="1" lang="ja-JP" altLang="en-US" dirty="0"/>
          </a:p>
        </p:txBody>
      </p:sp>
      <p:graphicFrame>
        <p:nvGraphicFramePr>
          <p:cNvPr id="4" name="表 3">
            <a:extLst>
              <a:ext uri="{FF2B5EF4-FFF2-40B4-BE49-F238E27FC236}">
                <a16:creationId xmlns:a16="http://schemas.microsoft.com/office/drawing/2014/main" xmlns="" id="{0E5027C6-1A29-D144-9763-F775BF4CAE18}"/>
              </a:ext>
            </a:extLst>
          </p:cNvPr>
          <p:cNvGraphicFramePr>
            <a:graphicFrameLocks noGrp="1"/>
          </p:cNvGraphicFramePr>
          <p:nvPr>
            <p:extLst>
              <p:ext uri="{D42A27DB-BD31-4B8C-83A1-F6EECF244321}">
                <p14:modId xmlns:p14="http://schemas.microsoft.com/office/powerpoint/2010/main" val="3060277279"/>
              </p:ext>
            </p:extLst>
          </p:nvPr>
        </p:nvGraphicFramePr>
        <p:xfrm>
          <a:off x="303277" y="1143649"/>
          <a:ext cx="11573694" cy="5181600"/>
        </p:xfrm>
        <a:graphic>
          <a:graphicData uri="http://schemas.openxmlformats.org/drawingml/2006/table">
            <a:tbl>
              <a:tblPr firstRow="1" bandRow="1">
                <a:tableStyleId>{5940675A-B579-460E-94D1-54222C63F5DA}</a:tableStyleId>
              </a:tblPr>
              <a:tblGrid>
                <a:gridCol w="1928949">
                  <a:extLst>
                    <a:ext uri="{9D8B030D-6E8A-4147-A177-3AD203B41FA5}">
                      <a16:colId xmlns:a16="http://schemas.microsoft.com/office/drawing/2014/main" xmlns="" val="1786810200"/>
                    </a:ext>
                  </a:extLst>
                </a:gridCol>
                <a:gridCol w="1454331">
                  <a:extLst>
                    <a:ext uri="{9D8B030D-6E8A-4147-A177-3AD203B41FA5}">
                      <a16:colId xmlns:a16="http://schemas.microsoft.com/office/drawing/2014/main" xmlns="" val="173773322"/>
                    </a:ext>
                  </a:extLst>
                </a:gridCol>
                <a:gridCol w="2037806">
                  <a:extLst>
                    <a:ext uri="{9D8B030D-6E8A-4147-A177-3AD203B41FA5}">
                      <a16:colId xmlns:a16="http://schemas.microsoft.com/office/drawing/2014/main" xmlns="" val="4036506549"/>
                    </a:ext>
                  </a:extLst>
                </a:gridCol>
                <a:gridCol w="3030583">
                  <a:extLst>
                    <a:ext uri="{9D8B030D-6E8A-4147-A177-3AD203B41FA5}">
                      <a16:colId xmlns:a16="http://schemas.microsoft.com/office/drawing/2014/main" xmlns="" val="1258492669"/>
                    </a:ext>
                  </a:extLst>
                </a:gridCol>
                <a:gridCol w="1193076">
                  <a:extLst>
                    <a:ext uri="{9D8B030D-6E8A-4147-A177-3AD203B41FA5}">
                      <a16:colId xmlns:a16="http://schemas.microsoft.com/office/drawing/2014/main" xmlns="" val="3541304081"/>
                    </a:ext>
                  </a:extLst>
                </a:gridCol>
                <a:gridCol w="1928949">
                  <a:extLst>
                    <a:ext uri="{9D8B030D-6E8A-4147-A177-3AD203B41FA5}">
                      <a16:colId xmlns:a16="http://schemas.microsoft.com/office/drawing/2014/main" xmlns="" val="1458631475"/>
                    </a:ext>
                  </a:extLst>
                </a:gridCol>
              </a:tblGrid>
              <a:tr h="286174">
                <a:tc rowSpan="2">
                  <a:txBody>
                    <a:bodyPr/>
                    <a:lstStyle/>
                    <a:p>
                      <a:r>
                        <a:rPr kumimoji="1" lang="ja-JP" altLang="en-US" sz="1600" dirty="0"/>
                        <a:t>目的と終了条件</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rowSpan="2">
                  <a:txBody>
                    <a:bodyPr/>
                    <a:lstStyle/>
                    <a:p>
                      <a:r>
                        <a:rPr kumimoji="1" lang="ja-JP" altLang="en-US" sz="1600" dirty="0"/>
                        <a:t>参加者</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gridSpan="3">
                  <a:txBody>
                    <a:bodyPr/>
                    <a:lstStyle/>
                    <a:p>
                      <a:r>
                        <a:rPr kumimoji="1" lang="ja-JP" altLang="en-US" sz="1600"/>
                        <a:t>プロセス</a:t>
                      </a:r>
                    </a:p>
                  </a:txBody>
                  <a:tcPr>
                    <a:solidFill>
                      <a:schemeClr val="accent6">
                        <a:lumMod val="20000"/>
                        <a:lumOff val="80000"/>
                      </a:schemeClr>
                    </a:solidFill>
                  </a:tcPr>
                </a:tc>
                <a:tc hMerge="1">
                  <a:txBody>
                    <a:bodyPr/>
                    <a:lstStyle/>
                    <a:p>
                      <a:endParaRPr kumimoji="1" lang="ja-JP" altLang="en-US"/>
                    </a:p>
                  </a:txBody>
                  <a:tcPr/>
                </a:tc>
                <a:tc hMerge="1">
                  <a:txBody>
                    <a:bodyPr/>
                    <a:lstStyle/>
                    <a:p>
                      <a:endParaRPr kumimoji="1" lang="ja-JP" altLang="en-US"/>
                    </a:p>
                  </a:txBody>
                  <a:tcPr/>
                </a:tc>
                <a:tc rowSpan="2">
                  <a:txBody>
                    <a:bodyPr/>
                    <a:lstStyle/>
                    <a:p>
                      <a:r>
                        <a:rPr kumimoji="1" lang="ja-JP" altLang="en-US" sz="1600"/>
                        <a:t>準備が必要なもの</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xmlns="" val="2667872947"/>
                  </a:ext>
                </a:extLst>
              </a:tr>
              <a:tr h="329717">
                <a:tc vMerge="1">
                  <a:txBody>
                    <a:bodyPr/>
                    <a:lstStyle/>
                    <a:p>
                      <a:endParaRPr kumimoji="1" lang="ja-JP" altLang="en-US" sz="1600"/>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endParaRPr kumimoji="1" lang="ja-JP" altLang="en-US" sz="1600"/>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600"/>
                        <a:t>アジェンダ</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600"/>
                        <a:t>進め方</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kumimoji="1" lang="ja-JP" altLang="en-US" sz="1600"/>
                        <a:t>時間</a:t>
                      </a:r>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endParaRPr kumimoji="1" lang="ja-JP" altLang="en-US" sz="1600"/>
                    </a:p>
                  </a:txBody>
                  <a:tcPr>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xmlns="" val="4242978026"/>
                  </a:ext>
                </a:extLst>
              </a:tr>
              <a:tr h="564074">
                <a:tc rowSpan="3">
                  <a:txBody>
                    <a:bodyPr/>
                    <a:lstStyle/>
                    <a:p>
                      <a:r>
                        <a:rPr kumimoji="1" lang="en-US" altLang="ja-JP" sz="1600" dirty="0"/>
                        <a:t>【</a:t>
                      </a:r>
                      <a:r>
                        <a:rPr kumimoji="1" lang="ja-JP" altLang="en-US" sz="1600" dirty="0"/>
                        <a:t>目的</a:t>
                      </a:r>
                      <a:r>
                        <a:rPr kumimoji="1" lang="en-US" altLang="ja-JP" sz="1600" dirty="0"/>
                        <a:t>】</a:t>
                      </a:r>
                      <a:br>
                        <a:rPr kumimoji="1" lang="en-US" altLang="ja-JP" sz="1600" dirty="0"/>
                      </a:br>
                      <a:r>
                        <a:rPr kumimoji="1" lang="ja-JP" altLang="en-US" sz="1600" dirty="0"/>
                        <a:t>データ利活用研修をする前準備としてデータ利活用の基礎知識をつける。</a:t>
                      </a:r>
                      <a:r>
                        <a:rPr kumimoji="1" lang="en-US" altLang="ja-JP" sz="1600" dirty="0"/>
                        <a:t/>
                      </a:r>
                      <a:br>
                        <a:rPr kumimoji="1" lang="en-US" altLang="ja-JP" sz="1600" dirty="0"/>
                      </a:br>
                      <a:r>
                        <a:rPr kumimoji="1" lang="en-US" altLang="ja-JP" sz="1600" dirty="0"/>
                        <a:t>【</a:t>
                      </a:r>
                      <a:r>
                        <a:rPr kumimoji="1" lang="ja-JP" altLang="en-US" sz="1600" dirty="0"/>
                        <a:t>ゴール</a:t>
                      </a:r>
                      <a:r>
                        <a:rPr kumimoji="1" lang="en-US" altLang="ja-JP" sz="1600" dirty="0"/>
                        <a:t>】</a:t>
                      </a:r>
                      <a:br>
                        <a:rPr kumimoji="1" lang="en-US" altLang="ja-JP" sz="1600" dirty="0"/>
                      </a:br>
                      <a:r>
                        <a:rPr kumimoji="1" lang="ja-JP" altLang="en-US" sz="1600" dirty="0"/>
                        <a:t>質疑応答後、全体が次に進める合意が整う。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3">
                  <a:txBody>
                    <a:bodyPr/>
                    <a:lstStyle/>
                    <a:p>
                      <a:r>
                        <a:rPr kumimoji="1" lang="ja-JP" altLang="en-US" sz="1400" dirty="0"/>
                        <a:t>運営スタッフ</a:t>
                      </a:r>
                      <a:r>
                        <a:rPr kumimoji="1" lang="en-US" altLang="ja-JP" sz="1400" dirty="0"/>
                        <a:t/>
                      </a:r>
                      <a:br>
                        <a:rPr kumimoji="1" lang="en-US" altLang="ja-JP" sz="1400" dirty="0"/>
                      </a:br>
                      <a:r>
                        <a:rPr kumimoji="1" lang="ja-JP" altLang="en-US" sz="1400" dirty="0"/>
                        <a:t>・マネージャー</a:t>
                      </a:r>
                      <a:r>
                        <a:rPr kumimoji="1" lang="en-US" altLang="ja-JP" sz="1400" dirty="0"/>
                        <a:t/>
                      </a:r>
                      <a:br>
                        <a:rPr kumimoji="1" lang="en-US" altLang="ja-JP" sz="1400" dirty="0"/>
                      </a:br>
                      <a:r>
                        <a:rPr kumimoji="1" lang="ja-JP" altLang="en-US" sz="1400" dirty="0"/>
                        <a:t>・グラレコ</a:t>
                      </a:r>
                      <a:r>
                        <a:rPr kumimoji="1" lang="en-US" altLang="ja-JP" sz="1400" dirty="0"/>
                        <a:t/>
                      </a:r>
                      <a:br>
                        <a:rPr kumimoji="1" lang="en-US" altLang="ja-JP" sz="1400" dirty="0"/>
                      </a:br>
                      <a:r>
                        <a:rPr kumimoji="1" lang="en-US" altLang="ja-JP" sz="1400" dirty="0"/>
                        <a:t/>
                      </a:r>
                      <a:br>
                        <a:rPr kumimoji="1" lang="en-US" altLang="ja-JP" sz="1400" dirty="0"/>
                      </a:br>
                      <a:r>
                        <a:rPr kumimoji="1" lang="ja-JP" altLang="en-US" sz="1400" dirty="0"/>
                        <a:t>◯◯部門</a:t>
                      </a:r>
                      <a:r>
                        <a:rPr kumimoji="1" lang="en-US" altLang="ja-JP" sz="1400" dirty="0"/>
                        <a:t/>
                      </a:r>
                      <a:br>
                        <a:rPr kumimoji="1" lang="en-US" altLang="ja-JP" sz="1400" dirty="0"/>
                      </a:br>
                      <a:r>
                        <a:rPr kumimoji="1" lang="ja-JP" altLang="en-US" sz="1400" dirty="0"/>
                        <a:t>△△部門</a:t>
                      </a:r>
                      <a:r>
                        <a:rPr kumimoji="1" lang="en-US" altLang="ja-JP" sz="1400" dirty="0"/>
                        <a:t/>
                      </a:r>
                      <a:br>
                        <a:rPr kumimoji="1" lang="en-US" altLang="ja-JP" sz="1400" dirty="0"/>
                      </a:br>
                      <a:r>
                        <a:rPr kumimoji="1" lang="ja-JP" altLang="en-US" sz="1400" dirty="0"/>
                        <a:t>システム課</a:t>
                      </a:r>
                      <a:r>
                        <a:rPr kumimoji="1" lang="en-US" altLang="ja-JP" sz="1400" dirty="0"/>
                        <a:t/>
                      </a:r>
                      <a:br>
                        <a:rPr kumimoji="1" lang="en-US" altLang="ja-JP" sz="1400" dirty="0"/>
                      </a:b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庁内データの利活用</a:t>
                      </a:r>
                      <a:r>
                        <a:rPr kumimoji="1" lang="en-US" altLang="ja-JP" sz="1600" dirty="0"/>
                        <a:t/>
                      </a:r>
                      <a:br>
                        <a:rPr kumimoji="1" lang="en-US" altLang="ja-JP" sz="1600" dirty="0"/>
                      </a:br>
                      <a:r>
                        <a:rPr kumimoji="1" lang="ja-JP" altLang="en-US" sz="1600"/>
                        <a:t>（官民データ）</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a:t>
                      </a:r>
                      <a:r>
                        <a:rPr kumimoji="1" lang="ja-JP" altLang="en-US" sz="1600"/>
                        <a:t>県の官民データ計画の概要版を使って説明する。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10</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事前に各自の</a:t>
                      </a:r>
                      <a:r>
                        <a:rPr kumimoji="1" lang="en-US" altLang="ja-JP" sz="1600" dirty="0"/>
                        <a:t>PC</a:t>
                      </a:r>
                      <a:r>
                        <a:rPr kumimoji="1" lang="ja-JP" altLang="en-US" sz="1600"/>
                        <a:t>に</a:t>
                      </a:r>
                      <a:r>
                        <a:rPr kumimoji="1" lang="en-US" altLang="ja-JP" sz="1600" dirty="0"/>
                        <a:t>pdf</a:t>
                      </a:r>
                      <a:r>
                        <a:rPr kumimoji="1" lang="ja-JP" altLang="en-US" sz="1600"/>
                        <a:t>を配布する。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392824870"/>
                  </a:ext>
                </a:extLst>
              </a:tr>
              <a:tr h="564074">
                <a:tc vMerge="1">
                  <a:txBody>
                    <a:bodyPr/>
                    <a:lstStyle/>
                    <a:p>
                      <a:endParaRPr kumimoji="1" lang="ja-JP" altLang="en-US" sz="1600"/>
                    </a:p>
                  </a:txBody>
                  <a:tcPr/>
                </a:tc>
                <a:tc vMerge="1">
                  <a:txBody>
                    <a:bodyPr/>
                    <a:lstStyle/>
                    <a:p>
                      <a:endParaRPr kumimoji="1" lang="ja-JP" altLang="en-US" sz="1600"/>
                    </a:p>
                  </a:txBody>
                  <a:tcPr/>
                </a:tc>
                <a:tc>
                  <a:txBody>
                    <a:bodyPr/>
                    <a:lstStyle/>
                    <a:p>
                      <a:r>
                        <a:rPr kumimoji="1" lang="ja-JP" altLang="en-US" sz="1600"/>
                        <a:t>オープンデータについて</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日本のオープンデータの流れと、自地方公共団体の状況を話す。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15</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集合研修で利用している資料を活用</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868358187"/>
                  </a:ext>
                </a:extLst>
              </a:tr>
              <a:tr h="564074">
                <a:tc vMerge="1">
                  <a:txBody>
                    <a:bodyPr/>
                    <a:lstStyle/>
                    <a:p>
                      <a:endParaRPr kumimoji="1" lang="ja-JP" altLang="en-US" sz="1600"/>
                    </a:p>
                  </a:txBody>
                  <a:tcPr/>
                </a:tc>
                <a:tc vMerge="1">
                  <a:txBody>
                    <a:bodyPr/>
                    <a:lstStyle/>
                    <a:p>
                      <a:endParaRPr kumimoji="1" lang="ja-JP" altLang="en-US" sz="1600"/>
                    </a:p>
                  </a:txBody>
                  <a:tcPr/>
                </a:tc>
                <a:tc>
                  <a:txBody>
                    <a:bodyPr/>
                    <a:lstStyle/>
                    <a:p>
                      <a:r>
                        <a:rPr kumimoji="1" lang="ja-JP" altLang="en-US" sz="1600" dirty="0"/>
                        <a:t>データ利活用についての</a:t>
                      </a:r>
                      <a:r>
                        <a:rPr kumimoji="1" lang="en-US" altLang="ja-JP" sz="1600" dirty="0"/>
                        <a:t>Q&amp;A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各テーブル</a:t>
                      </a:r>
                      <a:r>
                        <a:rPr kumimoji="1" lang="en-US" altLang="ja-JP" sz="1600" dirty="0"/>
                        <a:t>1</a:t>
                      </a:r>
                      <a:r>
                        <a:rPr kumimoji="1" lang="ja-JP" altLang="en-US" sz="1600" dirty="0"/>
                        <a:t>名程度質問事項を確認する。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15</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質疑応答を残すために、グラフィックレコーディングを活用</a:t>
                      </a:r>
                      <a:r>
                        <a:rPr kumimoji="1" lang="en-US" altLang="ja-JP" sz="1600" dirty="0"/>
                        <a:t/>
                      </a:r>
                      <a:br>
                        <a:rPr kumimoji="1" lang="en-US" altLang="ja-JP" sz="1600" dirty="0"/>
                      </a:br>
                      <a:r>
                        <a:rPr kumimoji="1" lang="ja-JP" altLang="en-US" sz="1600"/>
                        <a:t>→ホワイトボードを準備</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061388097"/>
                  </a:ext>
                </a:extLst>
              </a:tr>
              <a:tr h="899160">
                <a:tc rowSpan="2">
                  <a:txBody>
                    <a:bodyPr/>
                    <a:lstStyle/>
                    <a:p>
                      <a:r>
                        <a:rPr kumimoji="1" lang="en-US" altLang="ja-JP" sz="1600" dirty="0"/>
                        <a:t>【</a:t>
                      </a:r>
                      <a:r>
                        <a:rPr kumimoji="1" lang="ja-JP" altLang="en-US" sz="1600" dirty="0"/>
                        <a:t>目的</a:t>
                      </a:r>
                      <a:r>
                        <a:rPr kumimoji="1" lang="en-US" altLang="ja-JP" sz="1600" dirty="0"/>
                        <a:t>】</a:t>
                      </a:r>
                      <a:br>
                        <a:rPr kumimoji="1" lang="en-US" altLang="ja-JP" sz="1600" dirty="0"/>
                      </a:br>
                      <a:r>
                        <a:rPr kumimoji="1" lang="ja-JP" altLang="en-US" sz="1600" dirty="0"/>
                        <a:t>今回データ利活用するための課題を理解し、仮説を立てる。</a:t>
                      </a:r>
                      <a:r>
                        <a:rPr kumimoji="1" lang="en-US" altLang="ja-JP" sz="1600" dirty="0"/>
                        <a:t/>
                      </a:r>
                      <a:br>
                        <a:rPr kumimoji="1" lang="en-US" altLang="ja-JP" sz="1600" dirty="0"/>
                      </a:br>
                      <a:r>
                        <a:rPr kumimoji="1" lang="en-US" altLang="ja-JP" sz="1600" dirty="0"/>
                        <a:t>【</a:t>
                      </a:r>
                      <a:r>
                        <a:rPr kumimoji="1" lang="ja-JP" altLang="en-US" sz="1600" dirty="0"/>
                        <a:t>ゴール</a:t>
                      </a:r>
                      <a:r>
                        <a:rPr kumimoji="1" lang="en-US" altLang="ja-JP" sz="1600" dirty="0"/>
                        <a:t>】</a:t>
                      </a:r>
                      <a:br>
                        <a:rPr kumimoji="1" lang="en-US" altLang="ja-JP" sz="1600" dirty="0"/>
                      </a:br>
                      <a:r>
                        <a:rPr kumimoji="1" lang="ja-JP" altLang="en-US" sz="1600" dirty="0"/>
                        <a:t>仮説を出し切る。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r>
                        <a:rPr kumimoji="1" lang="ja-JP" altLang="en-US" sz="1400" dirty="0"/>
                        <a:t>運営スタッフ</a:t>
                      </a:r>
                      <a:r>
                        <a:rPr kumimoji="1" lang="en-US" altLang="ja-JP" sz="1400" dirty="0"/>
                        <a:t/>
                      </a:r>
                      <a:br>
                        <a:rPr kumimoji="1" lang="en-US" altLang="ja-JP" sz="1400" dirty="0"/>
                      </a:br>
                      <a:r>
                        <a:rPr kumimoji="1" lang="ja-JP" altLang="en-US" sz="1400" dirty="0"/>
                        <a:t>・ファシリテーター</a:t>
                      </a:r>
                      <a:r>
                        <a:rPr kumimoji="1" lang="en-US" altLang="ja-JP" sz="1400" dirty="0"/>
                        <a:t/>
                      </a:r>
                      <a:br>
                        <a:rPr kumimoji="1" lang="en-US" altLang="ja-JP" sz="1400" dirty="0"/>
                      </a:br>
                      <a:r>
                        <a:rPr kumimoji="1" lang="ja-JP" altLang="en-US" sz="1400" dirty="0"/>
                        <a:t>・グラレコ</a:t>
                      </a:r>
                      <a:r>
                        <a:rPr kumimoji="1" lang="en-US" altLang="ja-JP" sz="1400" dirty="0"/>
                        <a:t/>
                      </a:r>
                      <a:br>
                        <a:rPr kumimoji="1" lang="en-US" altLang="ja-JP" sz="1400" dirty="0"/>
                      </a:br>
                      <a:r>
                        <a:rPr kumimoji="1" lang="en-US" altLang="ja-JP" sz="1400" dirty="0"/>
                        <a:t/>
                      </a:r>
                      <a:br>
                        <a:rPr kumimoji="1" lang="en-US" altLang="ja-JP" sz="1400" dirty="0"/>
                      </a:br>
                      <a:r>
                        <a:rPr kumimoji="1" lang="ja-JP" altLang="en-US" sz="1400" dirty="0"/>
                        <a:t>◯◯部門</a:t>
                      </a:r>
                      <a:r>
                        <a:rPr kumimoji="1" lang="en-US" altLang="ja-JP" sz="1400" dirty="0"/>
                        <a:t/>
                      </a:r>
                      <a:br>
                        <a:rPr kumimoji="1" lang="en-US" altLang="ja-JP" sz="1400" dirty="0"/>
                      </a:br>
                      <a:r>
                        <a:rPr kumimoji="1" lang="ja-JP" altLang="en-US" sz="1400" dirty="0"/>
                        <a:t>△△部門</a:t>
                      </a:r>
                      <a:r>
                        <a:rPr kumimoji="1" lang="en-US" altLang="ja-JP" sz="1400" dirty="0"/>
                        <a:t/>
                      </a:r>
                      <a:br>
                        <a:rPr kumimoji="1" lang="en-US" altLang="ja-JP" sz="1400" dirty="0"/>
                      </a:br>
                      <a:r>
                        <a:rPr kumimoji="1" lang="ja-JP" altLang="en-US" sz="1400" dirty="0"/>
                        <a:t>システム課</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仮説・現状分析のフェーズの説明</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このフェーズで行うことを参加者に説明する。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5</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a:t>各フェーズの雛形資料から該当部分を抜粋する。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3637023347"/>
                  </a:ext>
                </a:extLst>
              </a:tr>
              <a:tr h="899160">
                <a:tc vMerge="1">
                  <a:txBody>
                    <a:bodyPr/>
                    <a:lstStyle/>
                    <a:p>
                      <a:endParaRPr kumimoji="1" lang="ja-JP" altLang="en-US"/>
                    </a:p>
                  </a:txBody>
                  <a:tcPr/>
                </a:tc>
                <a:tc vMerge="1">
                  <a:txBody>
                    <a:bodyPr/>
                    <a:lstStyle/>
                    <a:p>
                      <a:endParaRPr kumimoji="1" lang="ja-JP" altLang="en-US"/>
                    </a:p>
                  </a:txBody>
                  <a:tcPr/>
                </a:tc>
                <a:tc>
                  <a:txBody>
                    <a:bodyPr/>
                    <a:lstStyle/>
                    <a:p>
                      <a:r>
                        <a:rPr kumimoji="1" lang="ja-JP" altLang="en-US" sz="1600"/>
                        <a:t>課題の説明</a:t>
                      </a:r>
                      <a:endParaRPr kumimoji="1" lang="en-US" altLang="ja-JP"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課題を持っている原課の◯◯部門から、課題の説明をしてもらう。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a:t>10</a:t>
                      </a:r>
                      <a:r>
                        <a:rPr kumimoji="1" lang="ja-JP" altLang="en-US" sz="1600"/>
                        <a:t>分</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a:t>◯◯部門の方に課題の資料作成を依頼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454496948"/>
                  </a:ext>
                </a:extLst>
              </a:tr>
            </a:tbl>
          </a:graphicData>
        </a:graphic>
      </p:graphicFrame>
      <p:sp>
        <p:nvSpPr>
          <p:cNvPr id="3" name="スライド番号プレースホルダー 2">
            <a:extLst>
              <a:ext uri="{FF2B5EF4-FFF2-40B4-BE49-F238E27FC236}">
                <a16:creationId xmlns:a16="http://schemas.microsoft.com/office/drawing/2014/main" xmlns="" id="{EB4B648C-3CC1-45A3-A9F4-0443881AE12E}"/>
              </a:ext>
            </a:extLst>
          </p:cNvPr>
          <p:cNvSpPr>
            <a:spLocks noGrp="1"/>
          </p:cNvSpPr>
          <p:nvPr>
            <p:ph type="sldNum" sz="quarter" idx="12"/>
          </p:nvPr>
        </p:nvSpPr>
        <p:spPr/>
        <p:txBody>
          <a:bodyPr/>
          <a:lstStyle/>
          <a:p>
            <a:fld id="{17B8D3BA-E350-1147-995F-63335037DF5A}" type="slidenum">
              <a:rPr kumimoji="1" lang="ja-JP" altLang="en-US" smtClean="0"/>
              <a:t>21</a:t>
            </a:fld>
            <a:endParaRPr kumimoji="1" lang="ja-JP" altLang="en-US"/>
          </a:p>
        </p:txBody>
      </p:sp>
    </p:spTree>
    <p:extLst>
      <p:ext uri="{BB962C8B-B14F-4D97-AF65-F5344CB8AC3E}">
        <p14:creationId xmlns:p14="http://schemas.microsoft.com/office/powerpoint/2010/main" val="23501773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xmlns="" id="{7FB22F80-6924-6E4E-9FD6-D63A103A0237}"/>
              </a:ext>
            </a:extLst>
          </p:cNvPr>
          <p:cNvSpPr>
            <a:spLocks noGrp="1"/>
          </p:cNvSpPr>
          <p:nvPr>
            <p:ph idx="1"/>
          </p:nvPr>
        </p:nvSpPr>
        <p:spPr>
          <a:xfrm>
            <a:off x="838200" y="893253"/>
            <a:ext cx="10515600" cy="5071494"/>
          </a:xfrm>
        </p:spPr>
        <p:txBody>
          <a:bodyPr anchor="ctr">
            <a:normAutofit/>
          </a:bodyPr>
          <a:lstStyle/>
          <a:p>
            <a:pPr marL="0" indent="0" algn="ctr">
              <a:buNone/>
            </a:pPr>
            <a:r>
              <a:rPr lang="en-US" altLang="ja-JP" sz="4800" dirty="0"/>
              <a:t>1.</a:t>
            </a:r>
            <a:r>
              <a:rPr lang="ja-JP" altLang="en-US" sz="4800" dirty="0"/>
              <a:t> </a:t>
            </a:r>
            <a:r>
              <a:rPr kumimoji="1" lang="ja-JP" altLang="en-US" sz="4800" dirty="0"/>
              <a:t>データアカデミーの概要と</a:t>
            </a:r>
            <a:endParaRPr kumimoji="1" lang="en-US" altLang="ja-JP" sz="4800" dirty="0"/>
          </a:p>
          <a:p>
            <a:pPr marL="0" indent="0" algn="ctr">
              <a:buNone/>
            </a:pPr>
            <a:r>
              <a:rPr kumimoji="1" lang="ja-JP" altLang="en-US" sz="4800" dirty="0"/>
              <a:t>設計の考え方</a:t>
            </a:r>
          </a:p>
        </p:txBody>
      </p:sp>
      <p:sp>
        <p:nvSpPr>
          <p:cNvPr id="2" name="スライド番号プレースホルダー 1">
            <a:extLst>
              <a:ext uri="{FF2B5EF4-FFF2-40B4-BE49-F238E27FC236}">
                <a16:creationId xmlns:a16="http://schemas.microsoft.com/office/drawing/2014/main" xmlns="" id="{9ADF1886-5945-4152-B5BE-E70148E9F330}"/>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3251891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44527E27-59BC-4B49-A2A2-71E0E67FF7BC}"/>
              </a:ext>
            </a:extLst>
          </p:cNvPr>
          <p:cNvSpPr>
            <a:spLocks noGrp="1"/>
          </p:cNvSpPr>
          <p:nvPr>
            <p:ph type="title"/>
          </p:nvPr>
        </p:nvSpPr>
        <p:spPr/>
        <p:txBody>
          <a:bodyPr>
            <a:normAutofit fontScale="90000"/>
          </a:bodyPr>
          <a:lstStyle/>
          <a:p>
            <a:r>
              <a:rPr lang="en-US" altLang="ja-JP" dirty="0"/>
              <a:t>1-1. </a:t>
            </a:r>
            <a:r>
              <a:rPr lang="ja-JP" altLang="en-US" dirty="0"/>
              <a:t>データアカデミーの特徴</a:t>
            </a:r>
            <a:endParaRPr kumimoji="1" lang="ja-JP" altLang="en-US" dirty="0"/>
          </a:p>
        </p:txBody>
      </p:sp>
      <p:graphicFrame>
        <p:nvGraphicFramePr>
          <p:cNvPr id="4" name="コンテンツ プレースホルダー 3">
            <a:extLst>
              <a:ext uri="{FF2B5EF4-FFF2-40B4-BE49-F238E27FC236}">
                <a16:creationId xmlns:a16="http://schemas.microsoft.com/office/drawing/2014/main" xmlns="" id="{1646C885-B714-4543-A36A-443DC5D2482C}"/>
              </a:ext>
            </a:extLst>
          </p:cNvPr>
          <p:cNvGraphicFramePr>
            <a:graphicFrameLocks noGrp="1"/>
          </p:cNvGraphicFramePr>
          <p:nvPr>
            <p:ph idx="1"/>
            <p:extLst>
              <p:ext uri="{D42A27DB-BD31-4B8C-83A1-F6EECF244321}">
                <p14:modId xmlns:p14="http://schemas.microsoft.com/office/powerpoint/2010/main" val="1267124017"/>
              </p:ext>
            </p:extLst>
          </p:nvPr>
        </p:nvGraphicFramePr>
        <p:xfrm>
          <a:off x="725504" y="1942298"/>
          <a:ext cx="10740992" cy="4417128"/>
        </p:xfrm>
        <a:graphic>
          <a:graphicData uri="http://schemas.openxmlformats.org/drawingml/2006/table">
            <a:tbl>
              <a:tblPr firstRow="1" bandRow="1">
                <a:tableStyleId>{5940675A-B579-460E-94D1-54222C63F5DA}</a:tableStyleId>
              </a:tblPr>
              <a:tblGrid>
                <a:gridCol w="3040781">
                  <a:extLst>
                    <a:ext uri="{9D8B030D-6E8A-4147-A177-3AD203B41FA5}">
                      <a16:colId xmlns:a16="http://schemas.microsoft.com/office/drawing/2014/main" xmlns="" val="883926018"/>
                    </a:ext>
                  </a:extLst>
                </a:gridCol>
                <a:gridCol w="7700211">
                  <a:extLst>
                    <a:ext uri="{9D8B030D-6E8A-4147-A177-3AD203B41FA5}">
                      <a16:colId xmlns:a16="http://schemas.microsoft.com/office/drawing/2014/main" xmlns="" val="2173573833"/>
                    </a:ext>
                  </a:extLst>
                </a:gridCol>
              </a:tblGrid>
              <a:tr h="782320">
                <a:tc>
                  <a:txBody>
                    <a:bodyPr/>
                    <a:lstStyle/>
                    <a:p>
                      <a:r>
                        <a:rPr kumimoji="1" lang="ja-JP" altLang="en-US" sz="2400" dirty="0"/>
                        <a:t>項目</a:t>
                      </a:r>
                    </a:p>
                  </a:txBody>
                  <a:tcPr>
                    <a:solidFill>
                      <a:schemeClr val="accent6">
                        <a:lumMod val="20000"/>
                        <a:lumOff val="80000"/>
                      </a:schemeClr>
                    </a:solidFill>
                  </a:tcPr>
                </a:tc>
                <a:tc>
                  <a:txBody>
                    <a:bodyPr/>
                    <a:lstStyle/>
                    <a:p>
                      <a:r>
                        <a:rPr kumimoji="1" lang="ja-JP" altLang="en-US" sz="2400" dirty="0"/>
                        <a:t>データアカデミーの特徴</a:t>
                      </a:r>
                    </a:p>
                  </a:txBody>
                  <a:tcPr>
                    <a:solidFill>
                      <a:schemeClr val="accent6">
                        <a:lumMod val="20000"/>
                        <a:lumOff val="80000"/>
                      </a:schemeClr>
                    </a:solidFill>
                  </a:tcPr>
                </a:tc>
                <a:extLst>
                  <a:ext uri="{0D108BD9-81ED-4DB2-BD59-A6C34878D82A}">
                    <a16:rowId xmlns:a16="http://schemas.microsoft.com/office/drawing/2014/main" xmlns="" val="50227356"/>
                  </a:ext>
                </a:extLst>
              </a:tr>
              <a:tr h="908702">
                <a:tc>
                  <a:txBody>
                    <a:bodyPr/>
                    <a:lstStyle/>
                    <a:p>
                      <a:r>
                        <a:rPr kumimoji="1" lang="ja-JP" altLang="en-US" sz="2400" dirty="0">
                          <a:solidFill>
                            <a:schemeClr val="tx1"/>
                          </a:solidFill>
                        </a:rPr>
                        <a:t>目的</a:t>
                      </a:r>
                    </a:p>
                  </a:txBody>
                  <a:tcPr/>
                </a:tc>
                <a:tc>
                  <a:txBody>
                    <a:bodyPr/>
                    <a:lstStyle/>
                    <a:p>
                      <a:r>
                        <a:rPr lang="ja-JP" altLang="en-US" sz="2400" dirty="0"/>
                        <a:t>庁内データ利活用のための</a:t>
                      </a:r>
                      <a:r>
                        <a:rPr lang="ja-JP" altLang="en-US" sz="2400" dirty="0">
                          <a:solidFill>
                            <a:srgbClr val="FF0000"/>
                          </a:solidFill>
                        </a:rPr>
                        <a:t>一連のプロセスをワークショップ形式で習得</a:t>
                      </a:r>
                      <a:r>
                        <a:rPr lang="ja-JP" altLang="en-US" sz="2400" dirty="0">
                          <a:solidFill>
                            <a:schemeClr val="tx1"/>
                          </a:solidFill>
                        </a:rPr>
                        <a:t>する</a:t>
                      </a:r>
                      <a:endParaRPr kumimoji="1" lang="ja-JP" altLang="en-US" sz="2400" dirty="0">
                        <a:solidFill>
                          <a:schemeClr val="tx1"/>
                        </a:solidFill>
                      </a:endParaRPr>
                    </a:p>
                  </a:txBody>
                  <a:tcPr/>
                </a:tc>
                <a:extLst>
                  <a:ext uri="{0D108BD9-81ED-4DB2-BD59-A6C34878D82A}">
                    <a16:rowId xmlns:a16="http://schemas.microsoft.com/office/drawing/2014/main" xmlns="" val="1729808442"/>
                  </a:ext>
                </a:extLst>
              </a:tr>
              <a:tr h="908702">
                <a:tc>
                  <a:txBody>
                    <a:bodyPr/>
                    <a:lstStyle/>
                    <a:p>
                      <a:r>
                        <a:rPr kumimoji="1" lang="ja-JP" altLang="en-US" sz="2400" dirty="0"/>
                        <a:t>研修課題</a:t>
                      </a:r>
                    </a:p>
                  </a:txBody>
                  <a:tcPr/>
                </a:tc>
                <a:tc>
                  <a:txBody>
                    <a:bodyPr/>
                    <a:lstStyle/>
                    <a:p>
                      <a:r>
                        <a:rPr kumimoji="1" lang="ja-JP" altLang="en-US" sz="2400" dirty="0"/>
                        <a:t>原課から提出された</a:t>
                      </a:r>
                      <a:r>
                        <a:rPr kumimoji="1" lang="ja-JP" altLang="en-US" sz="2400" dirty="0">
                          <a:solidFill>
                            <a:srgbClr val="FF0000"/>
                          </a:solidFill>
                        </a:rPr>
                        <a:t>実際の課題を利用</a:t>
                      </a:r>
                      <a:r>
                        <a:rPr kumimoji="1" lang="ja-JP" altLang="en-US" sz="2400" dirty="0"/>
                        <a:t>する</a:t>
                      </a:r>
                    </a:p>
                  </a:txBody>
                  <a:tcPr/>
                </a:tc>
                <a:extLst>
                  <a:ext uri="{0D108BD9-81ED-4DB2-BD59-A6C34878D82A}">
                    <a16:rowId xmlns:a16="http://schemas.microsoft.com/office/drawing/2014/main" xmlns="" val="2720059739"/>
                  </a:ext>
                </a:extLst>
              </a:tr>
              <a:tr h="908702">
                <a:tc>
                  <a:txBody>
                    <a:bodyPr/>
                    <a:lstStyle/>
                    <a:p>
                      <a:r>
                        <a:rPr kumimoji="1" lang="ja-JP" altLang="en-US" sz="2400" dirty="0"/>
                        <a:t>地方公共団体の規模</a:t>
                      </a:r>
                    </a:p>
                  </a:txBody>
                  <a:tcPr/>
                </a:tc>
                <a:tc>
                  <a:txBody>
                    <a:bodyPr/>
                    <a:lstStyle/>
                    <a:p>
                      <a:r>
                        <a:rPr kumimoji="1" lang="ja-JP" altLang="en-US" sz="2400" dirty="0">
                          <a:solidFill>
                            <a:srgbClr val="FF0000"/>
                          </a:solidFill>
                        </a:rPr>
                        <a:t>規模の大小、複数団体／単独団体問わず</a:t>
                      </a:r>
                      <a:r>
                        <a:rPr kumimoji="1" lang="ja-JP" altLang="en-US" sz="2400" dirty="0">
                          <a:solidFill>
                            <a:schemeClr val="tx1"/>
                          </a:solidFill>
                        </a:rPr>
                        <a:t>実施</a:t>
                      </a:r>
                      <a:r>
                        <a:rPr kumimoji="1" lang="ja-JP" altLang="en-US" sz="2400" dirty="0"/>
                        <a:t>可能</a:t>
                      </a:r>
                    </a:p>
                  </a:txBody>
                  <a:tcPr/>
                </a:tc>
                <a:extLst>
                  <a:ext uri="{0D108BD9-81ED-4DB2-BD59-A6C34878D82A}">
                    <a16:rowId xmlns:a16="http://schemas.microsoft.com/office/drawing/2014/main" xmlns="" val="1172320501"/>
                  </a:ext>
                </a:extLst>
              </a:tr>
              <a:tr h="908702">
                <a:tc>
                  <a:txBody>
                    <a:bodyPr/>
                    <a:lstStyle/>
                    <a:p>
                      <a:r>
                        <a:rPr kumimoji="1" lang="ja-JP" altLang="en-US" sz="2400"/>
                        <a:t>方法</a:t>
                      </a:r>
                    </a:p>
                  </a:txBody>
                  <a:tcPr/>
                </a:tc>
                <a:tc>
                  <a:txBody>
                    <a:bodyPr/>
                    <a:lstStyle/>
                    <a:p>
                      <a:r>
                        <a:rPr kumimoji="1" lang="ja-JP" altLang="en-US" sz="2400" dirty="0"/>
                        <a:t>複数の課や団体が参加</a:t>
                      </a:r>
                      <a:r>
                        <a:rPr kumimoji="1" lang="ja-JP" altLang="en-US" sz="2400" dirty="0">
                          <a:solidFill>
                            <a:schemeClr val="tx1"/>
                          </a:solidFill>
                        </a:rPr>
                        <a:t>する</a:t>
                      </a:r>
                      <a:r>
                        <a:rPr kumimoji="1" lang="ja-JP" altLang="en-US" sz="2400" dirty="0">
                          <a:solidFill>
                            <a:srgbClr val="FF0000"/>
                          </a:solidFill>
                        </a:rPr>
                        <a:t>アクティブラーニング型の研修</a:t>
                      </a:r>
                    </a:p>
                  </a:txBody>
                  <a:tcPr/>
                </a:tc>
                <a:extLst>
                  <a:ext uri="{0D108BD9-81ED-4DB2-BD59-A6C34878D82A}">
                    <a16:rowId xmlns:a16="http://schemas.microsoft.com/office/drawing/2014/main" xmlns="" val="3129300342"/>
                  </a:ext>
                </a:extLst>
              </a:tr>
            </a:tbl>
          </a:graphicData>
        </a:graphic>
      </p:graphicFrame>
      <p:sp>
        <p:nvSpPr>
          <p:cNvPr id="7" name="コンテンツ プレースホルダー 2">
            <a:extLst>
              <a:ext uri="{FF2B5EF4-FFF2-40B4-BE49-F238E27FC236}">
                <a16:creationId xmlns:a16="http://schemas.microsoft.com/office/drawing/2014/main" xmlns="" id="{049CB7C6-7F47-4EF9-B28F-D1E1110B4E62}"/>
              </a:ext>
            </a:extLst>
          </p:cNvPr>
          <p:cNvSpPr txBox="1">
            <a:spLocks/>
          </p:cNvSpPr>
          <p:nvPr/>
        </p:nvSpPr>
        <p:spPr>
          <a:xfrm>
            <a:off x="838200" y="1105469"/>
            <a:ext cx="10740992" cy="507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None/>
            </a:pPr>
            <a:r>
              <a:rPr lang="ja-JP" altLang="en-US" sz="2200" dirty="0"/>
              <a:t>データアカデミーは、個別のデータ分析技術を覚えるのではなく、データ分析を課題解決プロセスとして利用できるスキルを身につけるための研修プログラムです。</a:t>
            </a:r>
          </a:p>
          <a:p>
            <a:pPr marL="514350" indent="-514350">
              <a:buFont typeface="+mj-lt"/>
              <a:buAutoNum type="arabicPeriod"/>
            </a:pPr>
            <a:endParaRPr lang="en-US" altLang="ja-JP" sz="2200" dirty="0"/>
          </a:p>
        </p:txBody>
      </p:sp>
      <p:sp>
        <p:nvSpPr>
          <p:cNvPr id="3" name="スライド番号プレースホルダー 2">
            <a:extLst>
              <a:ext uri="{FF2B5EF4-FFF2-40B4-BE49-F238E27FC236}">
                <a16:creationId xmlns:a16="http://schemas.microsoft.com/office/drawing/2014/main" xmlns="" id="{2CCD5FBC-2325-49A3-94EB-C2D18DBFF0E8}"/>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1615928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コンテンツ プレースホルダー 2">
            <a:extLst>
              <a:ext uri="{FF2B5EF4-FFF2-40B4-BE49-F238E27FC236}">
                <a16:creationId xmlns:a16="http://schemas.microsoft.com/office/drawing/2014/main" xmlns="" id="{3FF6929D-45B9-4F6A-B0E3-7E260DC5949B}"/>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データアカデミーを行う際には、下図の</a:t>
            </a:r>
            <a:r>
              <a:rPr lang="en-US" altLang="ja-JP" sz="2200" dirty="0"/>
              <a:t>5</a:t>
            </a:r>
            <a:r>
              <a:rPr lang="ja-JP" altLang="en-US" sz="2200" dirty="0" err="1"/>
              <a:t>つの</a:t>
            </a:r>
            <a:r>
              <a:rPr lang="ja-JP" altLang="en-US" sz="2200" dirty="0"/>
              <a:t>役割を担う人が必要です。各役割を担当する行政職員等が主体的・能動的に研修にかかわることで、当事者として学ぶことができるアクティブラーニング型の研修です。行政職員では担うことが難しい役割は、最初は外部人材を活用しますが、研修を継続するためには、行政職員が中心となって企画・実施することが重要です。</a:t>
            </a:r>
            <a:endParaRPr lang="en-US" altLang="ja-JP" sz="2200" dirty="0"/>
          </a:p>
        </p:txBody>
      </p:sp>
      <p:grpSp>
        <p:nvGrpSpPr>
          <p:cNvPr id="5" name="グループ化 4">
            <a:extLst>
              <a:ext uri="{FF2B5EF4-FFF2-40B4-BE49-F238E27FC236}">
                <a16:creationId xmlns:a16="http://schemas.microsoft.com/office/drawing/2014/main" xmlns="" id="{604DEE6C-7959-4BA2-8EEB-4E2B4C4D3269}"/>
              </a:ext>
            </a:extLst>
          </p:cNvPr>
          <p:cNvGrpSpPr/>
          <p:nvPr/>
        </p:nvGrpSpPr>
        <p:grpSpPr>
          <a:xfrm>
            <a:off x="3936000" y="2830371"/>
            <a:ext cx="4320000" cy="2160000"/>
            <a:chOff x="4166525" y="2254294"/>
            <a:chExt cx="4320000" cy="2160000"/>
          </a:xfrm>
        </p:grpSpPr>
        <p:grpSp>
          <p:nvGrpSpPr>
            <p:cNvPr id="30" name="グループ化 29">
              <a:extLst>
                <a:ext uri="{FF2B5EF4-FFF2-40B4-BE49-F238E27FC236}">
                  <a16:creationId xmlns:a16="http://schemas.microsoft.com/office/drawing/2014/main" xmlns="" id="{AC63F875-6D99-4745-A0DB-C8EDCDDEE124}"/>
                </a:ext>
              </a:extLst>
            </p:cNvPr>
            <p:cNvGrpSpPr/>
            <p:nvPr/>
          </p:nvGrpSpPr>
          <p:grpSpPr>
            <a:xfrm>
              <a:off x="6326525" y="2254294"/>
              <a:ext cx="2160000" cy="2160000"/>
              <a:chOff x="6012876" y="1023469"/>
              <a:chExt cx="2340000" cy="2340000"/>
            </a:xfrm>
          </p:grpSpPr>
          <p:sp>
            <p:nvSpPr>
              <p:cNvPr id="9" name="円/楕円 8">
                <a:extLst>
                  <a:ext uri="{FF2B5EF4-FFF2-40B4-BE49-F238E27FC236}">
                    <a16:creationId xmlns:a16="http://schemas.microsoft.com/office/drawing/2014/main" xmlns="" id="{2362EC7F-483C-2D4C-8473-FFB93E366682}"/>
                  </a:ext>
                </a:extLst>
              </p:cNvPr>
              <p:cNvSpPr/>
              <p:nvPr/>
            </p:nvSpPr>
            <p:spPr>
              <a:xfrm>
                <a:off x="6012876" y="1023469"/>
                <a:ext cx="2340000" cy="2340000"/>
              </a:xfrm>
              <a:prstGeom prst="ellipse">
                <a:avLst/>
              </a:prstGeom>
              <a:solidFill>
                <a:srgbClr val="FFFF00">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1" name="テキスト ボックス 10">
                <a:extLst>
                  <a:ext uri="{FF2B5EF4-FFF2-40B4-BE49-F238E27FC236}">
                    <a16:creationId xmlns:a16="http://schemas.microsoft.com/office/drawing/2014/main" xmlns="" id="{F60CB4B7-99B6-F145-9E23-CE98A77B2DA1}"/>
                  </a:ext>
                </a:extLst>
              </p:cNvPr>
              <p:cNvSpPr txBox="1"/>
              <p:nvPr/>
            </p:nvSpPr>
            <p:spPr>
              <a:xfrm>
                <a:off x="6012876" y="1662368"/>
                <a:ext cx="2339529" cy="633506"/>
              </a:xfrm>
              <a:prstGeom prst="rect">
                <a:avLst/>
              </a:prstGeom>
              <a:noFill/>
            </p:spPr>
            <p:txBody>
              <a:bodyPr wrap="none" rtlCol="0">
                <a:spAutoFit/>
              </a:bodyPr>
              <a:lstStyle/>
              <a:p>
                <a:pPr algn="ctr"/>
                <a:r>
                  <a:rPr kumimoji="1" lang="ja-JP" altLang="en-US" b="1" dirty="0"/>
                  <a:t>講師</a:t>
                </a:r>
              </a:p>
              <a:p>
                <a:pPr algn="ctr"/>
                <a:r>
                  <a:rPr kumimoji="1" lang="ja-JP" altLang="en-US" sz="1400" b="1" dirty="0"/>
                  <a:t>（ファシリテーター等）</a:t>
                </a:r>
              </a:p>
            </p:txBody>
          </p:sp>
        </p:grpSp>
        <p:grpSp>
          <p:nvGrpSpPr>
            <p:cNvPr id="31" name="グループ化 30">
              <a:extLst>
                <a:ext uri="{FF2B5EF4-FFF2-40B4-BE49-F238E27FC236}">
                  <a16:creationId xmlns:a16="http://schemas.microsoft.com/office/drawing/2014/main" xmlns="" id="{8CCCE9CA-7F65-43D3-BF5E-B74D03785A61}"/>
                </a:ext>
              </a:extLst>
            </p:cNvPr>
            <p:cNvGrpSpPr/>
            <p:nvPr/>
          </p:nvGrpSpPr>
          <p:grpSpPr>
            <a:xfrm>
              <a:off x="4166525" y="2254294"/>
              <a:ext cx="2160000" cy="2160000"/>
              <a:chOff x="3562451" y="1023469"/>
              <a:chExt cx="2340000" cy="2340000"/>
            </a:xfrm>
          </p:grpSpPr>
          <p:sp>
            <p:nvSpPr>
              <p:cNvPr id="4" name="円/楕円 3">
                <a:extLst>
                  <a:ext uri="{FF2B5EF4-FFF2-40B4-BE49-F238E27FC236}">
                    <a16:creationId xmlns:a16="http://schemas.microsoft.com/office/drawing/2014/main" xmlns="" id="{E15C5D82-E3EA-2F43-B8B1-1B32E7E2B38D}"/>
                  </a:ext>
                </a:extLst>
              </p:cNvPr>
              <p:cNvSpPr/>
              <p:nvPr/>
            </p:nvSpPr>
            <p:spPr>
              <a:xfrm>
                <a:off x="3562451" y="1023469"/>
                <a:ext cx="2340000" cy="2340000"/>
              </a:xfrm>
              <a:prstGeom prst="ellipse">
                <a:avLst/>
              </a:prstGeom>
              <a:solidFill>
                <a:srgbClr val="2E75B6">
                  <a:alpha val="25098"/>
                </a:srgbClr>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a:extLst>
                  <a:ext uri="{FF2B5EF4-FFF2-40B4-BE49-F238E27FC236}">
                    <a16:creationId xmlns:a16="http://schemas.microsoft.com/office/drawing/2014/main" xmlns="" id="{6C8875A9-D1D3-4D46-BC45-837B86A73653}"/>
                  </a:ext>
                </a:extLst>
              </p:cNvPr>
              <p:cNvSpPr txBox="1"/>
              <p:nvPr/>
            </p:nvSpPr>
            <p:spPr>
              <a:xfrm>
                <a:off x="3947621" y="1803463"/>
                <a:ext cx="1569660" cy="369332"/>
              </a:xfrm>
              <a:prstGeom prst="rect">
                <a:avLst/>
              </a:prstGeom>
              <a:noFill/>
            </p:spPr>
            <p:txBody>
              <a:bodyPr wrap="none" rtlCol="0">
                <a:spAutoFit/>
              </a:bodyPr>
              <a:lstStyle/>
              <a:p>
                <a:r>
                  <a:rPr lang="ja-JP" altLang="en-US" b="1" dirty="0"/>
                  <a:t>マネージャー</a:t>
                </a:r>
                <a:endParaRPr kumimoji="1" lang="ja-JP" altLang="en-US" b="1" dirty="0"/>
              </a:p>
            </p:txBody>
          </p:sp>
        </p:grpSp>
      </p:grpSp>
      <p:sp>
        <p:nvSpPr>
          <p:cNvPr id="2" name="タイトル 1">
            <a:extLst>
              <a:ext uri="{FF2B5EF4-FFF2-40B4-BE49-F238E27FC236}">
                <a16:creationId xmlns:a16="http://schemas.microsoft.com/office/drawing/2014/main" xmlns="" id="{BDF5E629-DE25-524F-BB76-CB5B3ADB1B07}"/>
              </a:ext>
            </a:extLst>
          </p:cNvPr>
          <p:cNvSpPr>
            <a:spLocks noGrp="1"/>
          </p:cNvSpPr>
          <p:nvPr>
            <p:ph type="title"/>
          </p:nvPr>
        </p:nvSpPr>
        <p:spPr/>
        <p:txBody>
          <a:bodyPr>
            <a:normAutofit fontScale="90000"/>
          </a:bodyPr>
          <a:lstStyle/>
          <a:p>
            <a:r>
              <a:rPr lang="en-US" altLang="ja-JP" dirty="0"/>
              <a:t>1-2</a:t>
            </a:r>
            <a:r>
              <a:rPr kumimoji="1" lang="en-US" altLang="ja-JP" dirty="0"/>
              <a:t>. </a:t>
            </a:r>
            <a:r>
              <a:rPr kumimoji="1" lang="ja-JP" altLang="en-US" dirty="0"/>
              <a:t>アクティブラーニングを実現する役割</a:t>
            </a:r>
          </a:p>
        </p:txBody>
      </p:sp>
      <p:sp>
        <p:nvSpPr>
          <p:cNvPr id="18" name="テキスト ボックス 17">
            <a:extLst>
              <a:ext uri="{FF2B5EF4-FFF2-40B4-BE49-F238E27FC236}">
                <a16:creationId xmlns:a16="http://schemas.microsoft.com/office/drawing/2014/main" xmlns="" id="{3D9E65C9-F1A7-5F43-9CDF-3BA703D4ECD4}"/>
              </a:ext>
            </a:extLst>
          </p:cNvPr>
          <p:cNvSpPr txBox="1"/>
          <p:nvPr/>
        </p:nvSpPr>
        <p:spPr>
          <a:xfrm>
            <a:off x="961636" y="3908814"/>
            <a:ext cx="1620957" cy="338554"/>
          </a:xfrm>
          <a:prstGeom prst="rect">
            <a:avLst/>
          </a:prstGeom>
          <a:noFill/>
        </p:spPr>
        <p:txBody>
          <a:bodyPr wrap="none" rtlCol="0">
            <a:spAutoFit/>
          </a:bodyPr>
          <a:lstStyle/>
          <a:p>
            <a:r>
              <a:rPr kumimoji="1" lang="ja-JP" altLang="en-US" sz="1600" dirty="0"/>
              <a:t>職員、外部人材</a:t>
            </a:r>
          </a:p>
        </p:txBody>
      </p:sp>
      <p:sp>
        <p:nvSpPr>
          <p:cNvPr id="20" name="テキスト ボックス 19">
            <a:extLst>
              <a:ext uri="{FF2B5EF4-FFF2-40B4-BE49-F238E27FC236}">
                <a16:creationId xmlns:a16="http://schemas.microsoft.com/office/drawing/2014/main" xmlns="" id="{C148010E-C2EA-C047-B069-52C8F4EA43AB}"/>
              </a:ext>
            </a:extLst>
          </p:cNvPr>
          <p:cNvSpPr txBox="1"/>
          <p:nvPr/>
        </p:nvSpPr>
        <p:spPr>
          <a:xfrm>
            <a:off x="383472" y="5789360"/>
            <a:ext cx="2236510" cy="584775"/>
          </a:xfrm>
          <a:prstGeom prst="rect">
            <a:avLst/>
          </a:prstGeom>
          <a:noFill/>
        </p:spPr>
        <p:txBody>
          <a:bodyPr wrap="none" rtlCol="0">
            <a:spAutoFit/>
          </a:bodyPr>
          <a:lstStyle/>
          <a:p>
            <a:r>
              <a:rPr kumimoji="1" lang="ja-JP" altLang="en-US" sz="1600" dirty="0"/>
              <a:t>統計担当などの職員、</a:t>
            </a:r>
            <a:r>
              <a:rPr kumimoji="1" lang="en-US" altLang="ja-JP" sz="1600" dirty="0"/>
              <a:t/>
            </a:r>
            <a:br>
              <a:rPr kumimoji="1" lang="en-US" altLang="ja-JP" sz="1600" dirty="0"/>
            </a:br>
            <a:r>
              <a:rPr kumimoji="1" lang="ja-JP" altLang="en-US" sz="1600" dirty="0"/>
              <a:t>地元企業、大学など</a:t>
            </a:r>
          </a:p>
        </p:txBody>
      </p:sp>
      <p:sp>
        <p:nvSpPr>
          <p:cNvPr id="21" name="テキスト ボックス 20">
            <a:extLst>
              <a:ext uri="{FF2B5EF4-FFF2-40B4-BE49-F238E27FC236}">
                <a16:creationId xmlns:a16="http://schemas.microsoft.com/office/drawing/2014/main" xmlns="" id="{E2D161C4-1CAB-E74C-8A44-27390EBB6172}"/>
              </a:ext>
            </a:extLst>
          </p:cNvPr>
          <p:cNvSpPr txBox="1"/>
          <p:nvPr/>
        </p:nvSpPr>
        <p:spPr>
          <a:xfrm>
            <a:off x="10601437" y="5800528"/>
            <a:ext cx="595035" cy="338554"/>
          </a:xfrm>
          <a:prstGeom prst="rect">
            <a:avLst/>
          </a:prstGeom>
          <a:noFill/>
        </p:spPr>
        <p:txBody>
          <a:bodyPr wrap="none" rtlCol="0">
            <a:spAutoFit/>
          </a:bodyPr>
          <a:lstStyle/>
          <a:p>
            <a:r>
              <a:rPr kumimoji="1" lang="ja-JP" altLang="en-US" sz="1600" dirty="0"/>
              <a:t>職員</a:t>
            </a:r>
          </a:p>
        </p:txBody>
      </p:sp>
      <p:grpSp>
        <p:nvGrpSpPr>
          <p:cNvPr id="6" name="グループ化 5">
            <a:extLst>
              <a:ext uri="{FF2B5EF4-FFF2-40B4-BE49-F238E27FC236}">
                <a16:creationId xmlns:a16="http://schemas.microsoft.com/office/drawing/2014/main" xmlns="" id="{B9FD7658-D4A2-4E7F-8693-E89A0C376149}"/>
              </a:ext>
            </a:extLst>
          </p:cNvPr>
          <p:cNvGrpSpPr/>
          <p:nvPr/>
        </p:nvGrpSpPr>
        <p:grpSpPr>
          <a:xfrm>
            <a:off x="3316520" y="4034132"/>
            <a:ext cx="5667605" cy="2160000"/>
            <a:chOff x="3421523" y="3730920"/>
            <a:chExt cx="5667605" cy="2160000"/>
          </a:xfrm>
        </p:grpSpPr>
        <p:grpSp>
          <p:nvGrpSpPr>
            <p:cNvPr id="33" name="グループ化 32">
              <a:extLst>
                <a:ext uri="{FF2B5EF4-FFF2-40B4-BE49-F238E27FC236}">
                  <a16:creationId xmlns:a16="http://schemas.microsoft.com/office/drawing/2014/main" xmlns="" id="{669BB2F5-6420-4E55-8B45-7789F44F8E2C}"/>
                </a:ext>
              </a:extLst>
            </p:cNvPr>
            <p:cNvGrpSpPr/>
            <p:nvPr/>
          </p:nvGrpSpPr>
          <p:grpSpPr>
            <a:xfrm>
              <a:off x="6929128" y="3730920"/>
              <a:ext cx="2160000" cy="2160000"/>
              <a:chOff x="7069450" y="3284092"/>
              <a:chExt cx="2340000" cy="2340000"/>
            </a:xfrm>
            <a:solidFill>
              <a:srgbClr val="FF99CC"/>
            </a:solidFill>
          </p:grpSpPr>
          <p:sp>
            <p:nvSpPr>
              <p:cNvPr id="8" name="円/楕円 7">
                <a:extLst>
                  <a:ext uri="{FF2B5EF4-FFF2-40B4-BE49-F238E27FC236}">
                    <a16:creationId xmlns:a16="http://schemas.microsoft.com/office/drawing/2014/main" xmlns="" id="{18ECA84E-AD6B-3545-B96A-B1B2113FF7CA}"/>
                  </a:ext>
                </a:extLst>
              </p:cNvPr>
              <p:cNvSpPr/>
              <p:nvPr/>
            </p:nvSpPr>
            <p:spPr>
              <a:xfrm>
                <a:off x="7069450" y="3284092"/>
                <a:ext cx="2340000" cy="2340000"/>
              </a:xfrm>
              <a:prstGeom prst="ellipse">
                <a:avLst/>
              </a:prstGeom>
              <a:solidFill>
                <a:srgbClr val="FF99CC"/>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a:extLst>
                  <a:ext uri="{FF2B5EF4-FFF2-40B4-BE49-F238E27FC236}">
                    <a16:creationId xmlns:a16="http://schemas.microsoft.com/office/drawing/2014/main" xmlns="" id="{D2FDD677-FABB-4304-BC0F-3292C794EF2A}"/>
                  </a:ext>
                </a:extLst>
              </p:cNvPr>
              <p:cNvSpPr txBox="1"/>
              <p:nvPr/>
            </p:nvSpPr>
            <p:spPr>
              <a:xfrm>
                <a:off x="7454620" y="4130927"/>
                <a:ext cx="1569660" cy="646331"/>
              </a:xfrm>
              <a:prstGeom prst="rect">
                <a:avLst/>
              </a:prstGeom>
              <a:grpFill/>
            </p:spPr>
            <p:txBody>
              <a:bodyPr wrap="none" rtlCol="0">
                <a:spAutoFit/>
              </a:bodyPr>
              <a:lstStyle/>
              <a:p>
                <a:r>
                  <a:rPr kumimoji="1" lang="ja-JP" altLang="en-US" b="1" dirty="0"/>
                  <a:t>グラフィック</a:t>
                </a:r>
                <a:endParaRPr kumimoji="1" lang="en-US" altLang="ja-JP" b="1" dirty="0"/>
              </a:p>
              <a:p>
                <a:r>
                  <a:rPr lang="ja-JP" altLang="en-US" b="1" dirty="0"/>
                  <a:t>　レコーダー</a:t>
                </a:r>
                <a:endParaRPr kumimoji="1" lang="ja-JP" altLang="en-US" b="1" dirty="0"/>
              </a:p>
            </p:txBody>
          </p:sp>
        </p:grpSp>
        <p:grpSp>
          <p:nvGrpSpPr>
            <p:cNvPr id="34" name="グループ化 33">
              <a:extLst>
                <a:ext uri="{FF2B5EF4-FFF2-40B4-BE49-F238E27FC236}">
                  <a16:creationId xmlns:a16="http://schemas.microsoft.com/office/drawing/2014/main" xmlns="" id="{17416AD6-149E-4260-8B5A-FEDD99D17641}"/>
                </a:ext>
              </a:extLst>
            </p:cNvPr>
            <p:cNvGrpSpPr/>
            <p:nvPr/>
          </p:nvGrpSpPr>
          <p:grpSpPr>
            <a:xfrm>
              <a:off x="3421523" y="3730920"/>
              <a:ext cx="2160000" cy="2160000"/>
              <a:chOff x="2676204" y="3284092"/>
              <a:chExt cx="2340000" cy="2340000"/>
            </a:xfrm>
            <a:solidFill>
              <a:schemeClr val="accent5">
                <a:lumMod val="60000"/>
                <a:lumOff val="40000"/>
              </a:schemeClr>
            </a:solidFill>
          </p:grpSpPr>
          <p:sp>
            <p:nvSpPr>
              <p:cNvPr id="7" name="円/楕円 6">
                <a:extLst>
                  <a:ext uri="{FF2B5EF4-FFF2-40B4-BE49-F238E27FC236}">
                    <a16:creationId xmlns:a16="http://schemas.microsoft.com/office/drawing/2014/main" xmlns="" id="{9720A3C1-E148-4645-801D-DBFE203BA9F9}"/>
                  </a:ext>
                </a:extLst>
              </p:cNvPr>
              <p:cNvSpPr/>
              <p:nvPr/>
            </p:nvSpPr>
            <p:spPr>
              <a:xfrm>
                <a:off x="2676204" y="3284092"/>
                <a:ext cx="2340000" cy="2340000"/>
              </a:xfrm>
              <a:prstGeom prst="ellipse">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xmlns="" id="{E3CBE1CC-1F9E-9D4B-977B-D6A3EE109813}"/>
                  </a:ext>
                </a:extLst>
              </p:cNvPr>
              <p:cNvSpPr txBox="1"/>
              <p:nvPr/>
            </p:nvSpPr>
            <p:spPr>
              <a:xfrm>
                <a:off x="2997874" y="3934733"/>
                <a:ext cx="1700465" cy="1000274"/>
              </a:xfrm>
              <a:prstGeom prst="rect">
                <a:avLst/>
              </a:prstGeom>
              <a:grpFill/>
            </p:spPr>
            <p:txBody>
              <a:bodyPr wrap="none" rtlCol="0">
                <a:spAutoFit/>
              </a:bodyPr>
              <a:lstStyle/>
              <a:p>
                <a:r>
                  <a:rPr kumimoji="1" lang="ja-JP" altLang="en-US" b="1" dirty="0"/>
                  <a:t>データ分析</a:t>
                </a:r>
                <a:r>
                  <a:rPr kumimoji="1" lang="en-US" altLang="ja-JP" b="1" dirty="0"/>
                  <a:t/>
                </a:r>
                <a:br>
                  <a:rPr kumimoji="1" lang="en-US" altLang="ja-JP" b="1" dirty="0"/>
                </a:br>
                <a:r>
                  <a:rPr kumimoji="1" lang="ja-JP" altLang="en-US" b="1" dirty="0"/>
                  <a:t>プロトタイプ</a:t>
                </a:r>
                <a:endParaRPr kumimoji="1" lang="en-US" altLang="ja-JP" b="1" dirty="0"/>
              </a:p>
              <a:p>
                <a:r>
                  <a:rPr kumimoji="1" lang="ja-JP" altLang="en-US" b="1" dirty="0"/>
                  <a:t>作成</a:t>
                </a:r>
              </a:p>
            </p:txBody>
          </p:sp>
        </p:grpSp>
      </p:grpSp>
      <p:sp>
        <p:nvSpPr>
          <p:cNvPr id="27" name="テキスト ボックス 26">
            <a:extLst>
              <a:ext uri="{FF2B5EF4-FFF2-40B4-BE49-F238E27FC236}">
                <a16:creationId xmlns:a16="http://schemas.microsoft.com/office/drawing/2014/main" xmlns="" id="{BBF5CC75-F7E9-4C7E-9E9D-81D13434E244}"/>
              </a:ext>
            </a:extLst>
          </p:cNvPr>
          <p:cNvSpPr txBox="1"/>
          <p:nvPr/>
        </p:nvSpPr>
        <p:spPr>
          <a:xfrm>
            <a:off x="9447275" y="5046326"/>
            <a:ext cx="1620957" cy="338554"/>
          </a:xfrm>
          <a:prstGeom prst="rect">
            <a:avLst/>
          </a:prstGeom>
          <a:noFill/>
        </p:spPr>
        <p:txBody>
          <a:bodyPr wrap="none" rtlCol="0">
            <a:spAutoFit/>
          </a:bodyPr>
          <a:lstStyle/>
          <a:p>
            <a:r>
              <a:rPr kumimoji="1" lang="ja-JP" altLang="en-US" sz="1600" dirty="0"/>
              <a:t>職員、</a:t>
            </a:r>
            <a:r>
              <a:rPr lang="ja-JP" altLang="en-US" sz="1600" dirty="0"/>
              <a:t>外部人材</a:t>
            </a:r>
            <a:endParaRPr kumimoji="1" lang="ja-JP" altLang="en-US" sz="1600" dirty="0"/>
          </a:p>
        </p:txBody>
      </p:sp>
      <p:sp>
        <p:nvSpPr>
          <p:cNvPr id="15" name="角丸四角形吹き出し 14">
            <a:extLst>
              <a:ext uri="{FF2B5EF4-FFF2-40B4-BE49-F238E27FC236}">
                <a16:creationId xmlns:a16="http://schemas.microsoft.com/office/drawing/2014/main" xmlns="" id="{EF206804-0858-5342-8C14-D12EF01D8BC2}"/>
              </a:ext>
            </a:extLst>
          </p:cNvPr>
          <p:cNvSpPr/>
          <p:nvPr/>
        </p:nvSpPr>
        <p:spPr>
          <a:xfrm>
            <a:off x="721895" y="2878604"/>
            <a:ext cx="2828279" cy="1014465"/>
          </a:xfrm>
          <a:prstGeom prst="wedgeRoundRectCallout">
            <a:avLst>
              <a:gd name="adj1" fmla="val 71118"/>
              <a:gd name="adj2" fmla="val 33688"/>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全体プロセス、</a:t>
            </a:r>
            <a:r>
              <a:rPr kumimoji="1" lang="ja-JP" altLang="en-US" sz="1600" dirty="0">
                <a:solidFill>
                  <a:srgbClr val="FF0000"/>
                </a:solidFill>
              </a:rPr>
              <a:t>品質の担保、</a:t>
            </a:r>
            <a:r>
              <a:rPr kumimoji="1" lang="ja-JP" altLang="en-US" sz="1600" dirty="0">
                <a:solidFill>
                  <a:schemeClr val="tx1"/>
                </a:solidFill>
              </a:rPr>
              <a:t>各プロセスの準備、ゴールの設定、視点・観点の提示。</a:t>
            </a:r>
          </a:p>
        </p:txBody>
      </p:sp>
      <p:sp>
        <p:nvSpPr>
          <p:cNvPr id="16" name="角丸四角形吹き出し 15">
            <a:extLst>
              <a:ext uri="{FF2B5EF4-FFF2-40B4-BE49-F238E27FC236}">
                <a16:creationId xmlns:a16="http://schemas.microsoft.com/office/drawing/2014/main" xmlns="" id="{60611598-ACD3-734C-A8E7-5D3E51DA37E9}"/>
              </a:ext>
            </a:extLst>
          </p:cNvPr>
          <p:cNvSpPr/>
          <p:nvPr/>
        </p:nvSpPr>
        <p:spPr>
          <a:xfrm>
            <a:off x="379953" y="4476948"/>
            <a:ext cx="2642847" cy="1274368"/>
          </a:xfrm>
          <a:prstGeom prst="wedgeRoundRectCallout">
            <a:avLst>
              <a:gd name="adj1" fmla="val 65081"/>
              <a:gd name="adj2" fmla="val -11989"/>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600" dirty="0">
                <a:solidFill>
                  <a:schemeClr val="tx1"/>
                </a:solidFill>
              </a:rPr>
              <a:t>GIS</a:t>
            </a:r>
            <a:r>
              <a:rPr lang="ja-JP" altLang="en-US" sz="1600" dirty="0">
                <a:solidFill>
                  <a:schemeClr val="tx1"/>
                </a:solidFill>
              </a:rPr>
              <a:t>や統計分析など</a:t>
            </a:r>
            <a:endParaRPr lang="en-US" altLang="ja-JP" sz="1600" dirty="0">
              <a:solidFill>
                <a:schemeClr val="tx1"/>
              </a:solidFill>
            </a:endParaRPr>
          </a:p>
          <a:p>
            <a:r>
              <a:rPr lang="ja-JP" altLang="en-US" sz="1600" dirty="0">
                <a:solidFill>
                  <a:schemeClr val="tx1"/>
                </a:solidFill>
              </a:rPr>
              <a:t>具体的な</a:t>
            </a:r>
            <a:r>
              <a:rPr lang="ja-JP" altLang="en-US" sz="1600" dirty="0">
                <a:solidFill>
                  <a:srgbClr val="FF0000"/>
                </a:solidFill>
              </a:rPr>
              <a:t>データ分析</a:t>
            </a:r>
            <a:r>
              <a:rPr kumimoji="1" lang="ja-JP" altLang="en-US" sz="1600" dirty="0">
                <a:solidFill>
                  <a:schemeClr val="tx1"/>
                </a:solidFill>
              </a:rPr>
              <a:t>。</a:t>
            </a:r>
            <a:r>
              <a:rPr kumimoji="1" lang="en-US" altLang="ja-JP" sz="1600" dirty="0">
                <a:solidFill>
                  <a:schemeClr val="tx1"/>
                </a:solidFill>
              </a:rPr>
              <a:t/>
            </a:r>
            <a:br>
              <a:rPr kumimoji="1" lang="en-US" altLang="ja-JP" sz="1600" dirty="0">
                <a:solidFill>
                  <a:schemeClr val="tx1"/>
                </a:solidFill>
              </a:rPr>
            </a:br>
            <a:r>
              <a:rPr kumimoji="1" lang="ja-JP" altLang="en-US" sz="1600" dirty="0">
                <a:solidFill>
                  <a:schemeClr val="tx1"/>
                </a:solidFill>
              </a:rPr>
              <a:t>サービス検討時は</a:t>
            </a:r>
            <a:r>
              <a:rPr kumimoji="1" lang="en-US" altLang="ja-JP" sz="1600" dirty="0">
                <a:solidFill>
                  <a:schemeClr val="tx1"/>
                </a:solidFill>
              </a:rPr>
              <a:t/>
            </a:r>
            <a:br>
              <a:rPr kumimoji="1" lang="en-US" altLang="ja-JP" sz="1600" dirty="0">
                <a:solidFill>
                  <a:schemeClr val="tx1"/>
                </a:solidFill>
              </a:rPr>
            </a:br>
            <a:r>
              <a:rPr kumimoji="1" lang="ja-JP" altLang="en-US" sz="1600" dirty="0">
                <a:solidFill>
                  <a:srgbClr val="FF0000"/>
                </a:solidFill>
              </a:rPr>
              <a:t>プロトタイプの作成</a:t>
            </a:r>
            <a:r>
              <a:rPr kumimoji="1" lang="ja-JP" altLang="en-US" sz="1600" dirty="0">
                <a:solidFill>
                  <a:schemeClr val="tx1"/>
                </a:solidFill>
              </a:rPr>
              <a:t>。</a:t>
            </a:r>
          </a:p>
        </p:txBody>
      </p:sp>
      <p:grpSp>
        <p:nvGrpSpPr>
          <p:cNvPr id="28" name="グループ化 27">
            <a:extLst>
              <a:ext uri="{FF2B5EF4-FFF2-40B4-BE49-F238E27FC236}">
                <a16:creationId xmlns:a16="http://schemas.microsoft.com/office/drawing/2014/main" xmlns="" id="{4FCD929D-9835-4594-BE86-DAABFFB981FA}"/>
              </a:ext>
            </a:extLst>
          </p:cNvPr>
          <p:cNvGrpSpPr/>
          <p:nvPr/>
        </p:nvGrpSpPr>
        <p:grpSpPr>
          <a:xfrm>
            <a:off x="5016000" y="4613590"/>
            <a:ext cx="2160000" cy="2160000"/>
            <a:chOff x="4889172" y="4419623"/>
            <a:chExt cx="2340000" cy="2340000"/>
          </a:xfrm>
          <a:solidFill>
            <a:schemeClr val="accent6">
              <a:lumMod val="40000"/>
              <a:lumOff val="60000"/>
            </a:schemeClr>
          </a:solidFill>
        </p:grpSpPr>
        <p:sp>
          <p:nvSpPr>
            <p:cNvPr id="22" name="円/楕円 6">
              <a:extLst>
                <a:ext uri="{FF2B5EF4-FFF2-40B4-BE49-F238E27FC236}">
                  <a16:creationId xmlns:a16="http://schemas.microsoft.com/office/drawing/2014/main" xmlns="" id="{2B89FFD3-2F97-4AB6-BE08-D796A710A187}"/>
                </a:ext>
              </a:extLst>
            </p:cNvPr>
            <p:cNvSpPr/>
            <p:nvPr/>
          </p:nvSpPr>
          <p:spPr>
            <a:xfrm>
              <a:off x="4889172" y="4419623"/>
              <a:ext cx="2340000" cy="2340000"/>
            </a:xfrm>
            <a:prstGeom prst="ellipse">
              <a:avLst/>
            </a:prstGeom>
            <a:grp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a:extLst>
                <a:ext uri="{FF2B5EF4-FFF2-40B4-BE49-F238E27FC236}">
                  <a16:creationId xmlns:a16="http://schemas.microsoft.com/office/drawing/2014/main" xmlns="" id="{85EF877C-6451-3B47-83DA-1FE198281DF2}"/>
                </a:ext>
              </a:extLst>
            </p:cNvPr>
            <p:cNvSpPr txBox="1"/>
            <p:nvPr/>
          </p:nvSpPr>
          <p:spPr>
            <a:xfrm>
              <a:off x="5657419" y="5404957"/>
              <a:ext cx="877163" cy="369332"/>
            </a:xfrm>
            <a:prstGeom prst="rect">
              <a:avLst/>
            </a:prstGeom>
            <a:grpFill/>
          </p:spPr>
          <p:txBody>
            <a:bodyPr wrap="none" rtlCol="0">
              <a:spAutoFit/>
            </a:bodyPr>
            <a:lstStyle/>
            <a:p>
              <a:r>
                <a:rPr kumimoji="1" lang="ja-JP" altLang="en-US" b="1" dirty="0"/>
                <a:t>参加者</a:t>
              </a:r>
            </a:p>
          </p:txBody>
        </p:sp>
      </p:grpSp>
      <p:sp>
        <p:nvSpPr>
          <p:cNvPr id="17" name="角丸四角形吹き出し 16">
            <a:extLst>
              <a:ext uri="{FF2B5EF4-FFF2-40B4-BE49-F238E27FC236}">
                <a16:creationId xmlns:a16="http://schemas.microsoft.com/office/drawing/2014/main" xmlns="" id="{71A4D80E-39FC-874F-B3A4-00F0E39809B2}"/>
              </a:ext>
            </a:extLst>
          </p:cNvPr>
          <p:cNvSpPr/>
          <p:nvPr/>
        </p:nvSpPr>
        <p:spPr>
          <a:xfrm>
            <a:off x="7969440" y="5696531"/>
            <a:ext cx="2642847" cy="946659"/>
          </a:xfrm>
          <a:prstGeom prst="wedgeRoundRectCallout">
            <a:avLst>
              <a:gd name="adj1" fmla="val -84656"/>
              <a:gd name="adj2" fmla="val -33402"/>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原課の職員、企画や情報政策部門など</a:t>
            </a:r>
            <a:r>
              <a:rPr lang="ja-JP" altLang="en-US" sz="1600" dirty="0">
                <a:solidFill>
                  <a:srgbClr val="FF0000"/>
                </a:solidFill>
              </a:rPr>
              <a:t>複数部門での集合知を活用</a:t>
            </a:r>
            <a:r>
              <a:rPr kumimoji="1" lang="ja-JP" altLang="en-US" sz="1600" dirty="0">
                <a:solidFill>
                  <a:schemeClr val="tx1"/>
                </a:solidFill>
              </a:rPr>
              <a:t>。</a:t>
            </a:r>
          </a:p>
        </p:txBody>
      </p:sp>
      <p:sp>
        <p:nvSpPr>
          <p:cNvPr id="14" name="角丸四角形吹き出し 13">
            <a:extLst>
              <a:ext uri="{FF2B5EF4-FFF2-40B4-BE49-F238E27FC236}">
                <a16:creationId xmlns:a16="http://schemas.microsoft.com/office/drawing/2014/main" xmlns="" id="{6F6EB30F-8148-7C41-B14E-25B1250A0A68}"/>
              </a:ext>
            </a:extLst>
          </p:cNvPr>
          <p:cNvSpPr/>
          <p:nvPr/>
        </p:nvSpPr>
        <p:spPr>
          <a:xfrm>
            <a:off x="8721470" y="2618702"/>
            <a:ext cx="2642847" cy="917166"/>
          </a:xfrm>
          <a:prstGeom prst="wedgeRoundRectCallout">
            <a:avLst>
              <a:gd name="adj1" fmla="val -75809"/>
              <a:gd name="adj2" fmla="val 36047"/>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職員の</a:t>
            </a:r>
            <a:r>
              <a:rPr kumimoji="1" lang="ja-JP" altLang="en-US" sz="1600" dirty="0">
                <a:solidFill>
                  <a:srgbClr val="FF0000"/>
                </a:solidFill>
              </a:rPr>
              <a:t>知識を引き出す</a:t>
            </a:r>
            <a:r>
              <a:rPr kumimoji="1" lang="ja-JP" altLang="en-US" sz="1600" dirty="0">
                <a:solidFill>
                  <a:schemeClr val="tx1"/>
                </a:solidFill>
              </a:rPr>
              <a:t>、合意形成行う、</a:t>
            </a:r>
            <a:endParaRPr kumimoji="1" lang="en-US" altLang="ja-JP" sz="1600" dirty="0">
              <a:solidFill>
                <a:schemeClr val="tx1"/>
              </a:solidFill>
            </a:endParaRPr>
          </a:p>
          <a:p>
            <a:r>
              <a:rPr kumimoji="1" lang="ja-JP" altLang="en-US" sz="1600" dirty="0">
                <a:solidFill>
                  <a:schemeClr val="tx1"/>
                </a:solidFill>
              </a:rPr>
              <a:t>場を構成する。</a:t>
            </a:r>
          </a:p>
        </p:txBody>
      </p:sp>
      <p:sp>
        <p:nvSpPr>
          <p:cNvPr id="19" name="テキスト ボックス 18">
            <a:extLst>
              <a:ext uri="{FF2B5EF4-FFF2-40B4-BE49-F238E27FC236}">
                <a16:creationId xmlns:a16="http://schemas.microsoft.com/office/drawing/2014/main" xmlns="" id="{A0760597-2F71-754E-9F21-FB2EE638A23C}"/>
              </a:ext>
            </a:extLst>
          </p:cNvPr>
          <p:cNvSpPr txBox="1"/>
          <p:nvPr/>
        </p:nvSpPr>
        <p:spPr>
          <a:xfrm>
            <a:off x="8989738" y="3571817"/>
            <a:ext cx="1620957" cy="338554"/>
          </a:xfrm>
          <a:prstGeom prst="rect">
            <a:avLst/>
          </a:prstGeom>
          <a:noFill/>
        </p:spPr>
        <p:txBody>
          <a:bodyPr wrap="none" rtlCol="0">
            <a:spAutoFit/>
          </a:bodyPr>
          <a:lstStyle/>
          <a:p>
            <a:r>
              <a:rPr kumimoji="1" lang="ja-JP" altLang="en-US" sz="1600" dirty="0"/>
              <a:t>職員、</a:t>
            </a:r>
            <a:r>
              <a:rPr lang="ja-JP" altLang="en-US" sz="1600" dirty="0"/>
              <a:t>外部人材</a:t>
            </a:r>
            <a:endParaRPr kumimoji="1" lang="ja-JP" altLang="en-US" sz="1600" dirty="0"/>
          </a:p>
        </p:txBody>
      </p:sp>
      <p:sp>
        <p:nvSpPr>
          <p:cNvPr id="25" name="角丸四角形吹き出し 13">
            <a:extLst>
              <a:ext uri="{FF2B5EF4-FFF2-40B4-BE49-F238E27FC236}">
                <a16:creationId xmlns:a16="http://schemas.microsoft.com/office/drawing/2014/main" xmlns="" id="{E46E7410-87E5-40AD-9AA0-D0DB6AA3362E}"/>
              </a:ext>
            </a:extLst>
          </p:cNvPr>
          <p:cNvSpPr/>
          <p:nvPr/>
        </p:nvSpPr>
        <p:spPr>
          <a:xfrm>
            <a:off x="9141453" y="4061407"/>
            <a:ext cx="2447310" cy="917166"/>
          </a:xfrm>
          <a:prstGeom prst="wedgeRoundRectCallout">
            <a:avLst>
              <a:gd name="adj1" fmla="val -64883"/>
              <a:gd name="adj2" fmla="val 42344"/>
              <a:gd name="adj3" fmla="val 16667"/>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議論の内容をその場</a:t>
            </a:r>
            <a:r>
              <a:rPr lang="ja-JP" altLang="en-US" sz="1600" dirty="0">
                <a:solidFill>
                  <a:schemeClr val="tx1"/>
                </a:solidFill>
              </a:rPr>
              <a:t>で</a:t>
            </a:r>
            <a:endParaRPr lang="en-US" altLang="ja-JP" sz="1600" dirty="0">
              <a:solidFill>
                <a:schemeClr val="tx1"/>
              </a:solidFill>
            </a:endParaRPr>
          </a:p>
          <a:p>
            <a:r>
              <a:rPr kumimoji="1" lang="ja-JP" altLang="en-US" sz="1600" dirty="0">
                <a:solidFill>
                  <a:srgbClr val="FF0000"/>
                </a:solidFill>
              </a:rPr>
              <a:t>わかりやすく可視化・記録</a:t>
            </a:r>
            <a:r>
              <a:rPr kumimoji="1" lang="ja-JP" altLang="en-US" sz="1600" dirty="0">
                <a:solidFill>
                  <a:schemeClr val="tx1"/>
                </a:solidFill>
              </a:rPr>
              <a:t>する。</a:t>
            </a:r>
          </a:p>
        </p:txBody>
      </p:sp>
      <p:sp>
        <p:nvSpPr>
          <p:cNvPr id="3" name="スライド番号プレースホルダー 2">
            <a:extLst>
              <a:ext uri="{FF2B5EF4-FFF2-40B4-BE49-F238E27FC236}">
                <a16:creationId xmlns:a16="http://schemas.microsoft.com/office/drawing/2014/main" xmlns="" id="{7A48F419-0B40-42D6-8A0D-6F275C33DBC1}"/>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6074154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3220B81-1C60-4697-941B-48E1C84F47B2}"/>
              </a:ext>
            </a:extLst>
          </p:cNvPr>
          <p:cNvSpPr>
            <a:spLocks noGrp="1"/>
          </p:cNvSpPr>
          <p:nvPr>
            <p:ph type="title"/>
          </p:nvPr>
        </p:nvSpPr>
        <p:spPr/>
        <p:txBody>
          <a:bodyPr>
            <a:normAutofit fontScale="90000"/>
          </a:bodyPr>
          <a:lstStyle/>
          <a:p>
            <a:r>
              <a:rPr lang="en-US" altLang="ja-JP" dirty="0"/>
              <a:t>1-3</a:t>
            </a:r>
            <a:r>
              <a:rPr kumimoji="1" lang="en-US" altLang="ja-JP" dirty="0"/>
              <a:t>. </a:t>
            </a:r>
            <a:r>
              <a:rPr kumimoji="1" lang="ja-JP" altLang="en-US" dirty="0"/>
              <a:t>データ分析型とサービス立案型</a:t>
            </a:r>
          </a:p>
        </p:txBody>
      </p:sp>
      <p:sp>
        <p:nvSpPr>
          <p:cNvPr id="3" name="コンテンツ プレースホルダー 2">
            <a:extLst>
              <a:ext uri="{FF2B5EF4-FFF2-40B4-BE49-F238E27FC236}">
                <a16:creationId xmlns:a16="http://schemas.microsoft.com/office/drawing/2014/main" xmlns="" id="{C27E1F4E-74BF-45FA-A097-DBCFC17D8DA3}"/>
              </a:ext>
            </a:extLst>
          </p:cNvPr>
          <p:cNvSpPr>
            <a:spLocks noGrp="1"/>
          </p:cNvSpPr>
          <p:nvPr>
            <p:ph idx="1"/>
          </p:nvPr>
        </p:nvSpPr>
        <p:spPr/>
        <p:txBody>
          <a:bodyPr>
            <a:normAutofit/>
          </a:bodyPr>
          <a:lstStyle/>
          <a:p>
            <a:pPr marL="0" indent="0">
              <a:buNone/>
            </a:pPr>
            <a:r>
              <a:rPr kumimoji="1" lang="ja-JP" altLang="en-US" sz="2200" dirty="0"/>
              <a:t>データアカデミーには「データ分析型」と「サービス立案型」があり、課題解決のプロセスや研修内容</a:t>
            </a:r>
            <a:r>
              <a:rPr lang="ja-JP" altLang="en-US" sz="2200" dirty="0"/>
              <a:t>が若干異なります。</a:t>
            </a:r>
            <a:endParaRPr lang="en-US" altLang="ja-JP" sz="2200" dirty="0"/>
          </a:p>
          <a:p>
            <a:pPr marL="0" indent="0">
              <a:buNone/>
            </a:pPr>
            <a:endParaRPr lang="en-US" altLang="ja-JP" sz="2200" dirty="0"/>
          </a:p>
          <a:p>
            <a:r>
              <a:rPr lang="ja-JP" altLang="en-US" sz="2200" b="1" dirty="0"/>
              <a:t>「データ分析型」＜課題起点＞</a:t>
            </a:r>
            <a:endParaRPr lang="en-US" altLang="ja-JP" sz="2200" b="1" dirty="0"/>
          </a:p>
          <a:p>
            <a:pPr marL="357188" indent="0">
              <a:buNone/>
            </a:pPr>
            <a:r>
              <a:rPr lang="ja-JP" altLang="en-US" sz="2200" dirty="0"/>
              <a:t>地域の課題を設定し、原因を分析するための仮説をたて、データに基づいて根本的な原因を明らかにしていくことで、真に解決すべきポイントを探る。</a:t>
            </a:r>
            <a:endParaRPr lang="en-US" altLang="ja-JP" sz="2200" dirty="0"/>
          </a:p>
          <a:p>
            <a:endParaRPr lang="en-US" altLang="ja-JP" sz="2200" dirty="0"/>
          </a:p>
          <a:p>
            <a:r>
              <a:rPr lang="ja-JP" altLang="en-US" sz="2200" b="1" dirty="0"/>
              <a:t>「サービス立案型」＜サービス・業務起点＞</a:t>
            </a:r>
            <a:endParaRPr lang="en-US" altLang="ja-JP" sz="2200" b="1" dirty="0"/>
          </a:p>
          <a:p>
            <a:pPr marL="357188" indent="0">
              <a:buNone/>
            </a:pPr>
            <a:r>
              <a:rPr kumimoji="1" lang="ja-JP" altLang="en-US" sz="2200" dirty="0"/>
              <a:t>現在の行政サービスや庁内業務に</a:t>
            </a:r>
            <a:r>
              <a:rPr lang="ja-JP" altLang="en-US" sz="2200" dirty="0"/>
              <a:t>かんする</a:t>
            </a:r>
            <a:r>
              <a:rPr kumimoji="1" lang="ja-JP" altLang="en-US" sz="2200" dirty="0"/>
              <a:t>課題や無駄などについて、データ</a:t>
            </a:r>
            <a:r>
              <a:rPr lang="ja-JP" altLang="en-US" sz="2200" dirty="0"/>
              <a:t>に基づいて現状を正しく把握し、改善すべきポイントを探り、サービス改善、業務改善などの施策に反映する。</a:t>
            </a:r>
            <a:endParaRPr lang="en-US" altLang="ja-JP" sz="2200" dirty="0"/>
          </a:p>
          <a:p>
            <a:pPr marL="0" indent="0">
              <a:buNone/>
            </a:pPr>
            <a:endParaRPr lang="en-US" altLang="ja-JP" sz="2200" dirty="0"/>
          </a:p>
          <a:p>
            <a:endParaRPr kumimoji="1" lang="ja-JP" altLang="en-US" sz="2200" dirty="0"/>
          </a:p>
        </p:txBody>
      </p:sp>
      <p:sp>
        <p:nvSpPr>
          <p:cNvPr id="4" name="スライド番号プレースホルダー 3">
            <a:extLst>
              <a:ext uri="{FF2B5EF4-FFF2-40B4-BE49-F238E27FC236}">
                <a16:creationId xmlns:a16="http://schemas.microsoft.com/office/drawing/2014/main" xmlns="" id="{5BD44E73-DC73-4F31-AC88-FC8DAA0EB529}"/>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2844133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1-4. </a:t>
            </a:r>
            <a:r>
              <a:rPr lang="ja-JP" altLang="en-US" dirty="0"/>
              <a:t>「データ分析型」のデータアカデミー </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「デ</a:t>
            </a:r>
            <a:r>
              <a:rPr kumimoji="1" lang="ja-JP" altLang="en-US" sz="2200" dirty="0"/>
              <a:t>ータ分析型」の検討の流れは下図のとおりです。</a:t>
            </a:r>
            <a:r>
              <a:rPr kumimoji="1" lang="en-US" altLang="ja-JP" sz="2200" dirty="0"/>
              <a:t/>
            </a:r>
            <a:br>
              <a:rPr kumimoji="1" lang="en-US" altLang="ja-JP" sz="2200" dirty="0"/>
            </a:br>
            <a:endParaRPr kumimoji="1" lang="en-US" altLang="ja-JP" sz="2200" dirty="0"/>
          </a:p>
          <a:p>
            <a:pPr marL="514350" indent="-514350">
              <a:buFont typeface="+mj-lt"/>
              <a:buAutoNum type="arabicPeriod"/>
            </a:pPr>
            <a:endParaRPr lang="en-US" altLang="ja-JP" sz="2200" dirty="0"/>
          </a:p>
          <a:p>
            <a:pPr marL="514350" indent="-514350">
              <a:buFont typeface="+mj-lt"/>
              <a:buAutoNum type="arabicPeriod"/>
            </a:pPr>
            <a:endParaRPr lang="en-US" altLang="ja-JP" sz="2200" dirty="0"/>
          </a:p>
        </p:txBody>
      </p:sp>
      <p:sp>
        <p:nvSpPr>
          <p:cNvPr id="5" name="正方形/長方形 4"/>
          <p:cNvSpPr/>
          <p:nvPr/>
        </p:nvSpPr>
        <p:spPr>
          <a:xfrm>
            <a:off x="1136468" y="3504056"/>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仮説を</a:t>
            </a:r>
            <a:r>
              <a:rPr kumimoji="1" lang="en-US" altLang="ja-JP" sz="2400" dirty="0">
                <a:solidFill>
                  <a:schemeClr val="tx1"/>
                </a:solidFill>
              </a:rPr>
              <a:t/>
            </a:r>
            <a:br>
              <a:rPr kumimoji="1" lang="en-US" altLang="ja-JP" sz="2400" dirty="0">
                <a:solidFill>
                  <a:schemeClr val="tx1"/>
                </a:solidFill>
              </a:rPr>
            </a:br>
            <a:r>
              <a:rPr kumimoji="1" lang="ja-JP" altLang="en-US" sz="2400" dirty="0">
                <a:solidFill>
                  <a:schemeClr val="tx1"/>
                </a:solidFill>
              </a:rPr>
              <a:t>立てる</a:t>
            </a:r>
          </a:p>
        </p:txBody>
      </p:sp>
      <p:sp>
        <p:nvSpPr>
          <p:cNvPr id="6" name="正方形/長方形 5"/>
          <p:cNvSpPr/>
          <p:nvPr/>
        </p:nvSpPr>
        <p:spPr>
          <a:xfrm>
            <a:off x="3742508" y="3504055"/>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データを集める</a:t>
            </a:r>
          </a:p>
        </p:txBody>
      </p:sp>
      <p:sp>
        <p:nvSpPr>
          <p:cNvPr id="7" name="正方形/長方形 6"/>
          <p:cNvSpPr/>
          <p:nvPr/>
        </p:nvSpPr>
        <p:spPr>
          <a:xfrm>
            <a:off x="6348548" y="3504055"/>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分析</a:t>
            </a:r>
            <a:r>
              <a:rPr lang="en-US" altLang="ja-JP" sz="2400" dirty="0">
                <a:solidFill>
                  <a:schemeClr val="tx1"/>
                </a:solidFill>
              </a:rPr>
              <a:t/>
            </a:r>
            <a:br>
              <a:rPr lang="en-US" altLang="ja-JP" sz="2400" dirty="0">
                <a:solidFill>
                  <a:schemeClr val="tx1"/>
                </a:solidFill>
              </a:rPr>
            </a:br>
            <a:r>
              <a:rPr lang="ja-JP" altLang="en-US" sz="2400" dirty="0">
                <a:solidFill>
                  <a:schemeClr val="tx1"/>
                </a:solidFill>
              </a:rPr>
              <a:t>評価</a:t>
            </a:r>
            <a:endParaRPr kumimoji="1" lang="ja-JP" altLang="en-US" sz="2400" dirty="0">
              <a:solidFill>
                <a:schemeClr val="tx1"/>
              </a:solidFill>
            </a:endParaRPr>
          </a:p>
        </p:txBody>
      </p:sp>
      <p:sp>
        <p:nvSpPr>
          <p:cNvPr id="8" name="正方形/長方形 7"/>
          <p:cNvSpPr/>
          <p:nvPr/>
        </p:nvSpPr>
        <p:spPr>
          <a:xfrm>
            <a:off x="8954588" y="3504055"/>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政策立案</a:t>
            </a:r>
            <a:r>
              <a:rPr lang="en-US" altLang="ja-JP" sz="2400" dirty="0">
                <a:solidFill>
                  <a:schemeClr val="tx1"/>
                </a:solidFill>
              </a:rPr>
              <a:t/>
            </a:r>
            <a:br>
              <a:rPr lang="en-US" altLang="ja-JP" sz="2400" dirty="0">
                <a:solidFill>
                  <a:schemeClr val="tx1"/>
                </a:solidFill>
              </a:rPr>
            </a:br>
            <a:r>
              <a:rPr lang="ja-JP" altLang="en-US" sz="2400" dirty="0">
                <a:solidFill>
                  <a:schemeClr val="tx1"/>
                </a:solidFill>
              </a:rPr>
              <a:t>指標作成</a:t>
            </a:r>
            <a:endParaRPr kumimoji="1" lang="ja-JP" altLang="en-US" sz="2400" dirty="0">
              <a:solidFill>
                <a:schemeClr val="tx1"/>
              </a:solidFill>
            </a:endParaRPr>
          </a:p>
        </p:txBody>
      </p:sp>
      <p:sp>
        <p:nvSpPr>
          <p:cNvPr id="9" name="雲形吹き出し 8"/>
          <p:cNvSpPr/>
          <p:nvPr/>
        </p:nvSpPr>
        <p:spPr>
          <a:xfrm>
            <a:off x="1031966" y="1582057"/>
            <a:ext cx="2351314" cy="1378858"/>
          </a:xfrm>
          <a:prstGeom prst="cloudCallout">
            <a:avLst>
              <a:gd name="adj1" fmla="val -29467"/>
              <a:gd name="adj2" fmla="val 93098"/>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課題</a:t>
            </a:r>
            <a:endParaRPr kumimoji="1" lang="ja-JP" altLang="en-US" dirty="0">
              <a:solidFill>
                <a:schemeClr val="tx1"/>
              </a:solidFill>
            </a:endParaRPr>
          </a:p>
        </p:txBody>
      </p:sp>
      <p:sp>
        <p:nvSpPr>
          <p:cNvPr id="10" name="三角形 9"/>
          <p:cNvSpPr/>
          <p:nvPr/>
        </p:nvSpPr>
        <p:spPr>
          <a:xfrm rot="5400000">
            <a:off x="2703285" y="3902472"/>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三角形 10"/>
          <p:cNvSpPr/>
          <p:nvPr/>
        </p:nvSpPr>
        <p:spPr>
          <a:xfrm rot="5400000">
            <a:off x="5309325" y="3922067"/>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三角形 11"/>
          <p:cNvSpPr/>
          <p:nvPr/>
        </p:nvSpPr>
        <p:spPr>
          <a:xfrm rot="5400000">
            <a:off x="7915365" y="3902472"/>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カギ線コネクタ 13"/>
          <p:cNvCxnSpPr>
            <a:stCxn id="8" idx="3"/>
            <a:endCxn id="9" idx="2"/>
          </p:cNvCxnSpPr>
          <p:nvPr/>
        </p:nvCxnSpPr>
        <p:spPr>
          <a:xfrm flipH="1" flipV="1">
            <a:off x="3381321" y="2271486"/>
            <a:ext cx="7140810" cy="1800804"/>
          </a:xfrm>
          <a:prstGeom prst="bentConnector3">
            <a:avLst>
              <a:gd name="adj1" fmla="val -320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カギ線コネクタ 39"/>
          <p:cNvCxnSpPr>
            <a:stCxn id="7" idx="2"/>
          </p:cNvCxnSpPr>
          <p:nvPr/>
        </p:nvCxnSpPr>
        <p:spPr>
          <a:xfrm rot="5400000" flipH="1">
            <a:off x="4579620" y="2087825"/>
            <a:ext cx="19593" cy="5085806"/>
          </a:xfrm>
          <a:prstGeom prst="bentConnector4">
            <a:avLst>
              <a:gd name="adj1" fmla="val -6944914"/>
              <a:gd name="adj2" fmla="val 9994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テキスト ボックス 56"/>
          <p:cNvSpPr txBox="1"/>
          <p:nvPr/>
        </p:nvSpPr>
        <p:spPr>
          <a:xfrm>
            <a:off x="2215051" y="4771410"/>
            <a:ext cx="4917550" cy="923330"/>
          </a:xfrm>
          <a:prstGeom prst="rect">
            <a:avLst/>
          </a:prstGeom>
          <a:noFill/>
        </p:spPr>
        <p:txBody>
          <a:bodyPr wrap="square" rtlCol="0">
            <a:spAutoFit/>
          </a:bodyPr>
          <a:lstStyle/>
          <a:p>
            <a:r>
              <a:rPr kumimoji="1" lang="ja-JP" altLang="en-US" dirty="0"/>
              <a:t>必要であれば、パーソナルデータ</a:t>
            </a:r>
            <a:r>
              <a:rPr lang="ja-JP" altLang="en-US" dirty="0"/>
              <a:t>も利用する。</a:t>
            </a:r>
            <a:r>
              <a:rPr kumimoji="1" lang="en-US" altLang="ja-JP" dirty="0"/>
              <a:t/>
            </a:r>
            <a:br>
              <a:rPr kumimoji="1" lang="en-US" altLang="ja-JP" dirty="0"/>
            </a:br>
            <a:r>
              <a:rPr lang="ja-JP" altLang="en-US" dirty="0"/>
              <a:t>パーソナルデータの</a:t>
            </a:r>
            <a:r>
              <a:rPr kumimoji="1" lang="ja-JP" altLang="en-US" dirty="0"/>
              <a:t>利用可否判断や手続き等についても確認する。</a:t>
            </a:r>
          </a:p>
        </p:txBody>
      </p:sp>
      <p:sp>
        <p:nvSpPr>
          <p:cNvPr id="58" name="テキスト ボックス 57"/>
          <p:cNvSpPr txBox="1"/>
          <p:nvPr/>
        </p:nvSpPr>
        <p:spPr>
          <a:xfrm>
            <a:off x="5647310" y="2345526"/>
            <a:ext cx="2031325" cy="369332"/>
          </a:xfrm>
          <a:prstGeom prst="rect">
            <a:avLst/>
          </a:prstGeom>
          <a:noFill/>
        </p:spPr>
        <p:txBody>
          <a:bodyPr wrap="none" rtlCol="0">
            <a:spAutoFit/>
          </a:bodyPr>
          <a:lstStyle/>
          <a:p>
            <a:r>
              <a:rPr lang="ja-JP" altLang="en-US" dirty="0"/>
              <a:t>新しい課題の検討</a:t>
            </a:r>
            <a:endParaRPr kumimoji="1" lang="ja-JP" altLang="en-US" dirty="0"/>
          </a:p>
        </p:txBody>
      </p:sp>
      <p:sp>
        <p:nvSpPr>
          <p:cNvPr id="59" name="テキスト ボックス 58"/>
          <p:cNvSpPr txBox="1"/>
          <p:nvPr/>
        </p:nvSpPr>
        <p:spPr>
          <a:xfrm>
            <a:off x="1926920" y="6066003"/>
            <a:ext cx="5493812" cy="646331"/>
          </a:xfrm>
          <a:prstGeom prst="rect">
            <a:avLst/>
          </a:prstGeom>
          <a:noFill/>
        </p:spPr>
        <p:txBody>
          <a:bodyPr wrap="none" rtlCol="0">
            <a:spAutoFit/>
          </a:bodyPr>
          <a:lstStyle/>
          <a:p>
            <a:r>
              <a:rPr kumimoji="1" lang="ja-JP" altLang="en-US" dirty="0"/>
              <a:t>仮説が間違っていた場合、早期に発見することで、</a:t>
            </a:r>
            <a:r>
              <a:rPr kumimoji="1" lang="en-US" altLang="ja-JP" dirty="0"/>
              <a:t/>
            </a:r>
            <a:br>
              <a:rPr kumimoji="1" lang="en-US" altLang="ja-JP" dirty="0"/>
            </a:br>
            <a:r>
              <a:rPr kumimoji="1" lang="ja-JP" altLang="en-US" dirty="0"/>
              <a:t>政策の精度を上げる。</a:t>
            </a:r>
          </a:p>
        </p:txBody>
      </p:sp>
      <p:sp>
        <p:nvSpPr>
          <p:cNvPr id="60" name="テキスト ボックス 59"/>
          <p:cNvSpPr txBox="1"/>
          <p:nvPr/>
        </p:nvSpPr>
        <p:spPr>
          <a:xfrm>
            <a:off x="8706922" y="4739624"/>
            <a:ext cx="2262158" cy="646331"/>
          </a:xfrm>
          <a:prstGeom prst="rect">
            <a:avLst/>
          </a:prstGeom>
          <a:noFill/>
        </p:spPr>
        <p:txBody>
          <a:bodyPr wrap="none" rtlCol="0">
            <a:spAutoFit/>
          </a:bodyPr>
          <a:lstStyle/>
          <a:p>
            <a:r>
              <a:rPr kumimoji="1" lang="ja-JP" altLang="en-US" dirty="0"/>
              <a:t>数値目標、効果指標</a:t>
            </a:r>
            <a:r>
              <a:rPr kumimoji="1" lang="en-US" altLang="ja-JP" dirty="0"/>
              <a:t/>
            </a:r>
            <a:br>
              <a:rPr kumimoji="1" lang="en-US" altLang="ja-JP" dirty="0"/>
            </a:br>
            <a:r>
              <a:rPr kumimoji="1" lang="ja-JP" altLang="en-US" dirty="0"/>
              <a:t>を作成する。</a:t>
            </a:r>
          </a:p>
        </p:txBody>
      </p:sp>
      <p:sp>
        <p:nvSpPr>
          <p:cNvPr id="4" name="正方形/長方形 3">
            <a:extLst>
              <a:ext uri="{FF2B5EF4-FFF2-40B4-BE49-F238E27FC236}">
                <a16:creationId xmlns:a16="http://schemas.microsoft.com/office/drawing/2014/main" xmlns="" id="{B8F4A5C5-46F5-4C45-98D3-88F1F9F4540C}"/>
              </a:ext>
            </a:extLst>
          </p:cNvPr>
          <p:cNvSpPr/>
          <p:nvPr/>
        </p:nvSpPr>
        <p:spPr>
          <a:xfrm>
            <a:off x="8966167" y="2766333"/>
            <a:ext cx="1520633" cy="678210"/>
          </a:xfrm>
          <a:prstGeom prst="rect">
            <a:avLst/>
          </a:prstGeom>
          <a:solidFill>
            <a:srgbClr val="F9CBF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政策立案や</a:t>
            </a:r>
            <a:r>
              <a:rPr kumimoji="1" lang="en-US" altLang="ja-JP" sz="1400" dirty="0">
                <a:solidFill>
                  <a:schemeClr val="tx1"/>
                </a:solidFill>
              </a:rPr>
              <a:t/>
            </a:r>
            <a:br>
              <a:rPr kumimoji="1" lang="en-US" altLang="ja-JP" sz="1400" dirty="0">
                <a:solidFill>
                  <a:schemeClr val="tx1"/>
                </a:solidFill>
              </a:rPr>
            </a:br>
            <a:r>
              <a:rPr kumimoji="1" lang="ja-JP" altLang="en-US" sz="1400" dirty="0">
                <a:solidFill>
                  <a:schemeClr val="tx1"/>
                </a:solidFill>
              </a:rPr>
              <a:t>市民に対しての</a:t>
            </a:r>
            <a:r>
              <a:rPr kumimoji="1" lang="en-US" altLang="ja-JP" sz="1400" dirty="0">
                <a:solidFill>
                  <a:schemeClr val="tx1"/>
                </a:solidFill>
              </a:rPr>
              <a:t/>
            </a:r>
            <a:br>
              <a:rPr kumimoji="1" lang="en-US" altLang="ja-JP" sz="1400" dirty="0">
                <a:solidFill>
                  <a:schemeClr val="tx1"/>
                </a:solidFill>
              </a:rPr>
            </a:br>
            <a:r>
              <a:rPr kumimoji="1" lang="ja-JP" altLang="en-US" sz="1400" dirty="0">
                <a:solidFill>
                  <a:schemeClr val="tx1"/>
                </a:solidFill>
              </a:rPr>
              <a:t>サービス立案</a:t>
            </a:r>
          </a:p>
        </p:txBody>
      </p:sp>
      <p:sp>
        <p:nvSpPr>
          <p:cNvPr id="15" name="テキスト ボックス 14">
            <a:extLst>
              <a:ext uri="{FF2B5EF4-FFF2-40B4-BE49-F238E27FC236}">
                <a16:creationId xmlns:a16="http://schemas.microsoft.com/office/drawing/2014/main" xmlns="" id="{E4C042C6-915F-4838-B975-4C0B8CB5284E}"/>
              </a:ext>
            </a:extLst>
          </p:cNvPr>
          <p:cNvSpPr txBox="1"/>
          <p:nvPr/>
        </p:nvSpPr>
        <p:spPr>
          <a:xfrm rot="20640379">
            <a:off x="1163823" y="1771291"/>
            <a:ext cx="881973" cy="461665"/>
          </a:xfrm>
          <a:prstGeom prst="rect">
            <a:avLst/>
          </a:prstGeom>
          <a:noFill/>
        </p:spPr>
        <p:txBody>
          <a:bodyPr wrap="none" rtlCol="0">
            <a:spAutoFit/>
          </a:bodyPr>
          <a:lstStyle/>
          <a:p>
            <a:r>
              <a:rPr lang="en-US" altLang="ja-JP" sz="2400" b="1" dirty="0">
                <a:solidFill>
                  <a:srgbClr val="FF0000"/>
                </a:solidFill>
              </a:rPr>
              <a:t>start</a:t>
            </a:r>
            <a:endParaRPr kumimoji="1" lang="ja-JP" altLang="en-US" sz="2400" b="1" dirty="0">
              <a:solidFill>
                <a:srgbClr val="FF0000"/>
              </a:solidFill>
            </a:endParaRPr>
          </a:p>
        </p:txBody>
      </p:sp>
      <p:sp>
        <p:nvSpPr>
          <p:cNvPr id="13" name="スライド番号プレースホルダー 12">
            <a:extLst>
              <a:ext uri="{FF2B5EF4-FFF2-40B4-BE49-F238E27FC236}">
                <a16:creationId xmlns:a16="http://schemas.microsoft.com/office/drawing/2014/main" xmlns="" id="{AE7BC787-40D2-41AF-8949-6A50D2ABD142}"/>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3508216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1-5. </a:t>
            </a:r>
            <a:r>
              <a:rPr lang="ja-JP" altLang="en-US" dirty="0"/>
              <a:t>「サービス立案型」のデータアカデミー </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「サービス</a:t>
            </a:r>
            <a:r>
              <a:rPr lang="ja-JP" altLang="en-US" sz="2200" dirty="0"/>
              <a:t>立案型」の検討の流れは下図のとおりです。</a:t>
            </a:r>
            <a:endParaRPr kumimoji="1" lang="ja-JP" altLang="en-US" sz="2200" dirty="0"/>
          </a:p>
        </p:txBody>
      </p:sp>
      <p:sp>
        <p:nvSpPr>
          <p:cNvPr id="5" name="正方形/長方形 4"/>
          <p:cNvSpPr/>
          <p:nvPr/>
        </p:nvSpPr>
        <p:spPr>
          <a:xfrm>
            <a:off x="353777"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a:solidFill>
                  <a:schemeClr val="tx1"/>
                </a:solidFill>
              </a:rPr>
              <a:t>サービスの検討</a:t>
            </a:r>
            <a:endParaRPr kumimoji="1" lang="ja-JP" altLang="en-US" sz="2400" dirty="0">
              <a:solidFill>
                <a:schemeClr val="tx1"/>
              </a:solidFill>
            </a:endParaRPr>
          </a:p>
        </p:txBody>
      </p:sp>
      <p:sp>
        <p:nvSpPr>
          <p:cNvPr id="6" name="正方形/長方形 5"/>
          <p:cNvSpPr/>
          <p:nvPr/>
        </p:nvSpPr>
        <p:spPr>
          <a:xfrm>
            <a:off x="2904058"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あるべき姿の検討</a:t>
            </a:r>
            <a:endParaRPr kumimoji="1" lang="ja-JP" altLang="en-US" sz="2400" dirty="0">
              <a:solidFill>
                <a:schemeClr val="tx1"/>
              </a:solidFill>
            </a:endParaRPr>
          </a:p>
        </p:txBody>
      </p:sp>
      <p:sp>
        <p:nvSpPr>
          <p:cNvPr id="7" name="正方形/長方形 6"/>
          <p:cNvSpPr/>
          <p:nvPr/>
        </p:nvSpPr>
        <p:spPr>
          <a:xfrm>
            <a:off x="5454339"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データを集める</a:t>
            </a:r>
          </a:p>
        </p:txBody>
      </p:sp>
      <p:sp>
        <p:nvSpPr>
          <p:cNvPr id="8" name="正方形/長方形 7"/>
          <p:cNvSpPr/>
          <p:nvPr/>
        </p:nvSpPr>
        <p:spPr>
          <a:xfrm>
            <a:off x="8004621" y="3482287"/>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サービスの</a:t>
            </a:r>
            <a:r>
              <a:rPr kumimoji="1" lang="en-US" altLang="ja-JP" sz="2400" dirty="0">
                <a:solidFill>
                  <a:schemeClr val="tx1"/>
                </a:solidFill>
              </a:rPr>
              <a:t/>
            </a:r>
            <a:br>
              <a:rPr kumimoji="1" lang="en-US" altLang="ja-JP" sz="2400" dirty="0">
                <a:solidFill>
                  <a:schemeClr val="tx1"/>
                </a:solidFill>
              </a:rPr>
            </a:br>
            <a:r>
              <a:rPr kumimoji="1" lang="ja-JP" altLang="en-US" sz="2400" dirty="0">
                <a:solidFill>
                  <a:schemeClr val="tx1"/>
                </a:solidFill>
              </a:rPr>
              <a:t>効果確認</a:t>
            </a:r>
          </a:p>
        </p:txBody>
      </p:sp>
      <p:sp>
        <p:nvSpPr>
          <p:cNvPr id="9" name="三角形 8"/>
          <p:cNvSpPr/>
          <p:nvPr/>
        </p:nvSpPr>
        <p:spPr>
          <a:xfrm rot="5400000">
            <a:off x="1865077" y="3902472"/>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三角形 9"/>
          <p:cNvSpPr/>
          <p:nvPr/>
        </p:nvSpPr>
        <p:spPr>
          <a:xfrm rot="5400000">
            <a:off x="4452247" y="3900299"/>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三角形 10"/>
          <p:cNvSpPr/>
          <p:nvPr/>
        </p:nvSpPr>
        <p:spPr>
          <a:xfrm rot="5400000">
            <a:off x="7021275" y="3900299"/>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 name="カギ線コネクタ 12"/>
          <p:cNvCxnSpPr>
            <a:stCxn id="28" idx="0"/>
            <a:endCxn id="5" idx="0"/>
          </p:cNvCxnSpPr>
          <p:nvPr/>
        </p:nvCxnSpPr>
        <p:spPr>
          <a:xfrm rot="16200000" flipV="1">
            <a:off x="6146344" y="-1526507"/>
            <a:ext cx="6351" cy="10023939"/>
          </a:xfrm>
          <a:prstGeom prst="bentConnector3">
            <a:avLst>
              <a:gd name="adj1" fmla="val 2649584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カギ線コネクタ 15"/>
          <p:cNvCxnSpPr>
            <a:stCxn id="8" idx="2"/>
            <a:endCxn id="6" idx="2"/>
          </p:cNvCxnSpPr>
          <p:nvPr/>
        </p:nvCxnSpPr>
        <p:spPr>
          <a:xfrm rot="5400000">
            <a:off x="6238112" y="2068475"/>
            <a:ext cx="12700" cy="5100563"/>
          </a:xfrm>
          <a:prstGeom prst="bentConnector3">
            <a:avLst>
              <a:gd name="adj1" fmla="val 1097143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5257792" y="4712480"/>
            <a:ext cx="2262158" cy="646331"/>
          </a:xfrm>
          <a:prstGeom prst="rect">
            <a:avLst/>
          </a:prstGeom>
          <a:noFill/>
        </p:spPr>
        <p:txBody>
          <a:bodyPr wrap="none" rtlCol="0">
            <a:spAutoFit/>
          </a:bodyPr>
          <a:lstStyle/>
          <a:p>
            <a:r>
              <a:rPr kumimoji="1" lang="ja-JP" altLang="en-US" dirty="0"/>
              <a:t>パーソナルデータの</a:t>
            </a:r>
            <a:r>
              <a:rPr kumimoji="1" lang="en-US" altLang="ja-JP" dirty="0"/>
              <a:t/>
            </a:r>
            <a:br>
              <a:rPr kumimoji="1" lang="en-US" altLang="ja-JP" dirty="0"/>
            </a:br>
            <a:r>
              <a:rPr kumimoji="1" lang="ja-JP" altLang="en-US" dirty="0"/>
              <a:t>利用も含む。</a:t>
            </a:r>
          </a:p>
        </p:txBody>
      </p:sp>
      <p:sp>
        <p:nvSpPr>
          <p:cNvPr id="19" name="テキスト ボックス 18"/>
          <p:cNvSpPr txBox="1"/>
          <p:nvPr/>
        </p:nvSpPr>
        <p:spPr>
          <a:xfrm>
            <a:off x="5257792" y="6079670"/>
            <a:ext cx="2492990" cy="369332"/>
          </a:xfrm>
          <a:prstGeom prst="rect">
            <a:avLst/>
          </a:prstGeom>
          <a:noFill/>
        </p:spPr>
        <p:txBody>
          <a:bodyPr wrap="none" rtlCol="0">
            <a:spAutoFit/>
          </a:bodyPr>
          <a:lstStyle/>
          <a:p>
            <a:r>
              <a:rPr kumimoji="1" lang="ja-JP" altLang="en-US" dirty="0"/>
              <a:t>あるべき姿の再検討。</a:t>
            </a:r>
          </a:p>
        </p:txBody>
      </p:sp>
      <p:sp>
        <p:nvSpPr>
          <p:cNvPr id="20" name="テキスト ボックス 19"/>
          <p:cNvSpPr txBox="1"/>
          <p:nvPr/>
        </p:nvSpPr>
        <p:spPr>
          <a:xfrm>
            <a:off x="4165201" y="1882247"/>
            <a:ext cx="3185487" cy="369332"/>
          </a:xfrm>
          <a:prstGeom prst="rect">
            <a:avLst/>
          </a:prstGeom>
          <a:noFill/>
        </p:spPr>
        <p:txBody>
          <a:bodyPr wrap="none" rtlCol="0">
            <a:spAutoFit/>
          </a:bodyPr>
          <a:lstStyle/>
          <a:p>
            <a:r>
              <a:rPr lang="ja-JP" altLang="en-US" dirty="0"/>
              <a:t>サービス向上に向けた検討。</a:t>
            </a:r>
            <a:endParaRPr kumimoji="1" lang="ja-JP" altLang="en-US" dirty="0"/>
          </a:p>
        </p:txBody>
      </p:sp>
      <p:sp>
        <p:nvSpPr>
          <p:cNvPr id="23" name="テキスト ボックス 22"/>
          <p:cNvSpPr txBox="1"/>
          <p:nvPr/>
        </p:nvSpPr>
        <p:spPr>
          <a:xfrm>
            <a:off x="70571" y="4754703"/>
            <a:ext cx="3405804" cy="1200329"/>
          </a:xfrm>
          <a:prstGeom prst="rect">
            <a:avLst/>
          </a:prstGeom>
          <a:noFill/>
        </p:spPr>
        <p:txBody>
          <a:bodyPr wrap="square" rtlCol="0">
            <a:spAutoFit/>
          </a:bodyPr>
          <a:lstStyle/>
          <a:p>
            <a:r>
              <a:rPr kumimoji="1" lang="ja-JP" altLang="en-US" dirty="0"/>
              <a:t>現在の行政サービスや庁内業務の課題や、データを利活用した行政サービス改善や業務効率化</a:t>
            </a:r>
            <a:endParaRPr kumimoji="1" lang="en-US" altLang="ja-JP" dirty="0"/>
          </a:p>
          <a:p>
            <a:r>
              <a:rPr lang="ja-JP" altLang="en-US" dirty="0"/>
              <a:t>の可能性など</a:t>
            </a:r>
            <a:r>
              <a:rPr kumimoji="1" lang="ja-JP" altLang="en-US" dirty="0"/>
              <a:t>を検討。</a:t>
            </a:r>
          </a:p>
        </p:txBody>
      </p:sp>
      <p:sp>
        <p:nvSpPr>
          <p:cNvPr id="28" name="正方形/長方形 27"/>
          <p:cNvSpPr/>
          <p:nvPr/>
        </p:nvSpPr>
        <p:spPr>
          <a:xfrm>
            <a:off x="10377716" y="3488638"/>
            <a:ext cx="1567543" cy="113646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サービス</a:t>
            </a:r>
            <a:r>
              <a:rPr kumimoji="1" lang="en-US" altLang="ja-JP" sz="2400" dirty="0">
                <a:solidFill>
                  <a:schemeClr val="tx1"/>
                </a:solidFill>
              </a:rPr>
              <a:t/>
            </a:r>
            <a:br>
              <a:rPr kumimoji="1" lang="en-US" altLang="ja-JP" sz="2400" dirty="0">
                <a:solidFill>
                  <a:schemeClr val="tx1"/>
                </a:solidFill>
              </a:rPr>
            </a:br>
            <a:r>
              <a:rPr kumimoji="1" lang="ja-JP" altLang="en-US" sz="2400" dirty="0">
                <a:solidFill>
                  <a:schemeClr val="tx1"/>
                </a:solidFill>
              </a:rPr>
              <a:t>提供</a:t>
            </a:r>
          </a:p>
        </p:txBody>
      </p:sp>
      <p:sp>
        <p:nvSpPr>
          <p:cNvPr id="29" name="三角形 28"/>
          <p:cNvSpPr/>
          <p:nvPr/>
        </p:nvSpPr>
        <p:spPr>
          <a:xfrm rot="5400000">
            <a:off x="9475376" y="3900299"/>
            <a:ext cx="1097280" cy="339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a:extLst>
              <a:ext uri="{FF2B5EF4-FFF2-40B4-BE49-F238E27FC236}">
                <a16:creationId xmlns:a16="http://schemas.microsoft.com/office/drawing/2014/main" xmlns="" id="{FE12F3CA-63A8-4880-B76F-7F8F3C154E4B}"/>
              </a:ext>
            </a:extLst>
          </p:cNvPr>
          <p:cNvSpPr txBox="1"/>
          <p:nvPr/>
        </p:nvSpPr>
        <p:spPr>
          <a:xfrm rot="20640379">
            <a:off x="117103" y="3388306"/>
            <a:ext cx="881973" cy="461665"/>
          </a:xfrm>
          <a:prstGeom prst="rect">
            <a:avLst/>
          </a:prstGeom>
          <a:noFill/>
        </p:spPr>
        <p:txBody>
          <a:bodyPr wrap="none" rtlCol="0">
            <a:spAutoFit/>
          </a:bodyPr>
          <a:lstStyle/>
          <a:p>
            <a:r>
              <a:rPr lang="en-US" altLang="ja-JP" sz="2400" b="1" dirty="0">
                <a:solidFill>
                  <a:srgbClr val="FF0000"/>
                </a:solidFill>
              </a:rPr>
              <a:t>start</a:t>
            </a:r>
            <a:endParaRPr kumimoji="1" lang="ja-JP" altLang="en-US" sz="2400" b="1" dirty="0">
              <a:solidFill>
                <a:srgbClr val="FF0000"/>
              </a:solidFill>
            </a:endParaRPr>
          </a:p>
        </p:txBody>
      </p:sp>
      <p:sp>
        <p:nvSpPr>
          <p:cNvPr id="4" name="スライド番号プレースホルダー 3">
            <a:extLst>
              <a:ext uri="{FF2B5EF4-FFF2-40B4-BE49-F238E27FC236}">
                <a16:creationId xmlns:a16="http://schemas.microsoft.com/office/drawing/2014/main" xmlns="" id="{7FB4D139-EAD3-4C78-83E1-97EB6266A9EB}"/>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dirty="0"/>
          </a:p>
        </p:txBody>
      </p:sp>
    </p:spTree>
    <p:extLst>
      <p:ext uri="{BB962C8B-B14F-4D97-AF65-F5344CB8AC3E}">
        <p14:creationId xmlns:p14="http://schemas.microsoft.com/office/powerpoint/2010/main" val="3796670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1-6. </a:t>
            </a:r>
            <a:r>
              <a:rPr kumimoji="1" lang="ja-JP" altLang="en-US" dirty="0"/>
              <a:t>課題解決</a:t>
            </a:r>
            <a:r>
              <a:rPr lang="ja-JP" altLang="en-US" dirty="0"/>
              <a:t>プロセスの設計</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設定した課題解決を検討するためのプロセスを考え、研修メニューを組合せます。</a:t>
            </a:r>
            <a:endParaRPr lang="en-US" altLang="ja-JP" sz="2200" dirty="0"/>
          </a:p>
        </p:txBody>
      </p:sp>
      <p:sp>
        <p:nvSpPr>
          <p:cNvPr id="17" name="スライド番号プレースホルダー 16">
            <a:extLst>
              <a:ext uri="{FF2B5EF4-FFF2-40B4-BE49-F238E27FC236}">
                <a16:creationId xmlns:a16="http://schemas.microsoft.com/office/drawing/2014/main" xmlns="" id="{5B477FDC-F5DF-4682-877F-6F6C23E18213}"/>
              </a:ext>
            </a:extLst>
          </p:cNvPr>
          <p:cNvSpPr>
            <a:spLocks noGrp="1"/>
          </p:cNvSpPr>
          <p:nvPr>
            <p:ph type="sldNum" sz="quarter" idx="12"/>
          </p:nvPr>
        </p:nvSpPr>
        <p:spPr/>
        <p:txBody>
          <a:bodyPr/>
          <a:lstStyle/>
          <a:p>
            <a:fld id="{17B8D3BA-E350-1147-995F-63335037DF5A}" type="slidenum">
              <a:rPr kumimoji="1" lang="ja-JP" altLang="en-US" smtClean="0"/>
              <a:t>9</a:t>
            </a:fld>
            <a:endParaRPr kumimoji="1" lang="ja-JP" altLang="en-US"/>
          </a:p>
        </p:txBody>
      </p:sp>
      <p:graphicFrame>
        <p:nvGraphicFramePr>
          <p:cNvPr id="19" name="表 18">
            <a:extLst>
              <a:ext uri="{FF2B5EF4-FFF2-40B4-BE49-F238E27FC236}">
                <a16:creationId xmlns:a16="http://schemas.microsoft.com/office/drawing/2014/main" xmlns="" id="{4ECCD2C8-E05F-4018-926B-73ACD42DD118}"/>
              </a:ext>
            </a:extLst>
          </p:cNvPr>
          <p:cNvGraphicFramePr>
            <a:graphicFrameLocks noGrp="1"/>
          </p:cNvGraphicFramePr>
          <p:nvPr>
            <p:extLst>
              <p:ext uri="{D42A27DB-BD31-4B8C-83A1-F6EECF244321}">
                <p14:modId xmlns:p14="http://schemas.microsoft.com/office/powerpoint/2010/main" val="1808326564"/>
              </p:ext>
            </p:extLst>
          </p:nvPr>
        </p:nvGraphicFramePr>
        <p:xfrm>
          <a:off x="477353" y="1968693"/>
          <a:ext cx="10200576" cy="4809422"/>
        </p:xfrm>
        <a:graphic>
          <a:graphicData uri="http://schemas.openxmlformats.org/drawingml/2006/table">
            <a:tbl>
              <a:tblPr firstRow="1" bandRow="1">
                <a:tableStyleId>{5940675A-B579-460E-94D1-54222C63F5DA}</a:tableStyleId>
              </a:tblPr>
              <a:tblGrid>
                <a:gridCol w="1275072">
                  <a:extLst>
                    <a:ext uri="{9D8B030D-6E8A-4147-A177-3AD203B41FA5}">
                      <a16:colId xmlns:a16="http://schemas.microsoft.com/office/drawing/2014/main" xmlns="" val="20000"/>
                    </a:ext>
                  </a:extLst>
                </a:gridCol>
                <a:gridCol w="1275072">
                  <a:extLst>
                    <a:ext uri="{9D8B030D-6E8A-4147-A177-3AD203B41FA5}">
                      <a16:colId xmlns:a16="http://schemas.microsoft.com/office/drawing/2014/main" xmlns="" val="20001"/>
                    </a:ext>
                  </a:extLst>
                </a:gridCol>
                <a:gridCol w="1275072">
                  <a:extLst>
                    <a:ext uri="{9D8B030D-6E8A-4147-A177-3AD203B41FA5}">
                      <a16:colId xmlns:a16="http://schemas.microsoft.com/office/drawing/2014/main" xmlns="" val="20002"/>
                    </a:ext>
                  </a:extLst>
                </a:gridCol>
                <a:gridCol w="1275072">
                  <a:extLst>
                    <a:ext uri="{9D8B030D-6E8A-4147-A177-3AD203B41FA5}">
                      <a16:colId xmlns:a16="http://schemas.microsoft.com/office/drawing/2014/main" xmlns="" val="20003"/>
                    </a:ext>
                  </a:extLst>
                </a:gridCol>
                <a:gridCol w="1275072">
                  <a:extLst>
                    <a:ext uri="{9D8B030D-6E8A-4147-A177-3AD203B41FA5}">
                      <a16:colId xmlns:a16="http://schemas.microsoft.com/office/drawing/2014/main" xmlns="" val="20004"/>
                    </a:ext>
                  </a:extLst>
                </a:gridCol>
                <a:gridCol w="1275072">
                  <a:extLst>
                    <a:ext uri="{9D8B030D-6E8A-4147-A177-3AD203B41FA5}">
                      <a16:colId xmlns:a16="http://schemas.microsoft.com/office/drawing/2014/main" xmlns="" val="20005"/>
                    </a:ext>
                  </a:extLst>
                </a:gridCol>
                <a:gridCol w="1275072">
                  <a:extLst>
                    <a:ext uri="{9D8B030D-6E8A-4147-A177-3AD203B41FA5}">
                      <a16:colId xmlns:a16="http://schemas.microsoft.com/office/drawing/2014/main" xmlns="" val="20006"/>
                    </a:ext>
                  </a:extLst>
                </a:gridCol>
                <a:gridCol w="1275072">
                  <a:extLst>
                    <a:ext uri="{9D8B030D-6E8A-4147-A177-3AD203B41FA5}">
                      <a16:colId xmlns:a16="http://schemas.microsoft.com/office/drawing/2014/main" xmlns="" val="20007"/>
                    </a:ext>
                  </a:extLst>
                </a:gridCol>
              </a:tblGrid>
              <a:tr h="478471">
                <a:tc>
                  <a:txBody>
                    <a:bodyPr/>
                    <a:lstStyle/>
                    <a:p>
                      <a:r>
                        <a:rPr kumimoji="1" lang="ja-JP" altLang="en-US" sz="1200" dirty="0"/>
                        <a:t>データ分析型</a:t>
                      </a:r>
                    </a:p>
                  </a:txBody>
                  <a:tcPr>
                    <a:lnB w="12700" cap="flat" cmpd="sng" algn="ctr">
                      <a:solidFill>
                        <a:schemeClr val="tx1"/>
                      </a:solidFill>
                      <a:prstDash val="solid"/>
                      <a:round/>
                      <a:headEnd type="none" w="med" len="med"/>
                      <a:tailEnd type="none" w="med" len="med"/>
                    </a:lnB>
                    <a:solidFill>
                      <a:srgbClr val="FFC000"/>
                    </a:solidFill>
                  </a:tcPr>
                </a:tc>
                <a:tc>
                  <a:txBody>
                    <a:bodyPr/>
                    <a:lstStyle/>
                    <a:p>
                      <a:r>
                        <a:rPr kumimoji="1" lang="ja-JP" altLang="en-US" sz="1200" dirty="0"/>
                        <a:t>①仮説</a:t>
                      </a:r>
                      <a:r>
                        <a:rPr kumimoji="1" lang="en-US" altLang="ja-JP" sz="1200" dirty="0"/>
                        <a:t>/</a:t>
                      </a:r>
                    </a:p>
                    <a:p>
                      <a:r>
                        <a:rPr kumimoji="1" lang="ja-JP" altLang="en-US" sz="1200" dirty="0"/>
                        <a:t>　現状分析</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②対象データ</a:t>
                      </a:r>
                      <a:endParaRPr kumimoji="1" lang="en-US" altLang="ja-JP" sz="1200" dirty="0"/>
                    </a:p>
                    <a:p>
                      <a:r>
                        <a:rPr kumimoji="1" lang="ja-JP" altLang="en-US" sz="1200" dirty="0"/>
                        <a:t>　確認</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③分析手法</a:t>
                      </a:r>
                      <a:endParaRPr kumimoji="1" lang="en-US" altLang="ja-JP" sz="1200" dirty="0"/>
                    </a:p>
                    <a:p>
                      <a:r>
                        <a:rPr kumimoji="1" lang="ja-JP" altLang="en-US" sz="1200" dirty="0"/>
                        <a:t>　検討</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④データ分析</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⑤評価</a:t>
                      </a:r>
                      <a:r>
                        <a:rPr kumimoji="1" lang="en-US" altLang="ja-JP" sz="1200" dirty="0"/>
                        <a:t/>
                      </a:r>
                      <a:br>
                        <a:rPr kumimoji="1" lang="en-US" altLang="ja-JP" sz="1200" dirty="0"/>
                      </a:br>
                      <a:endParaRPr kumimoji="1" lang="ja-JP" altLang="en-US" sz="1200" dirty="0"/>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⑥政策検討</a:t>
                      </a:r>
                    </a:p>
                  </a:txBody>
                  <a:tcPr>
                    <a:lnB w="12700" cap="flat" cmpd="sng" algn="ctr">
                      <a:solidFill>
                        <a:schemeClr val="tx1"/>
                      </a:solidFill>
                      <a:prstDash val="solid"/>
                      <a:round/>
                      <a:headEnd type="none" w="med" len="med"/>
                      <a:tailEnd type="none" w="med" len="med"/>
                    </a:lnB>
                  </a:tcPr>
                </a:tc>
                <a:tc>
                  <a:txBody>
                    <a:bodyPr/>
                    <a:lstStyle/>
                    <a:p>
                      <a:r>
                        <a:rPr kumimoji="1" lang="ja-JP" altLang="en-US" sz="1200" dirty="0"/>
                        <a:t>⑦効果・指標</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543171">
                <a:tc>
                  <a:txBody>
                    <a:bodyPr/>
                    <a:lstStyle/>
                    <a:p>
                      <a:r>
                        <a:rPr kumimoji="1" lang="ja-JP" altLang="en-US" sz="1200" dirty="0"/>
                        <a:t>サービス</a:t>
                      </a:r>
                      <a:r>
                        <a:rPr kumimoji="1" lang="en-US" altLang="ja-JP" sz="1200" dirty="0"/>
                        <a:t/>
                      </a:r>
                      <a:br>
                        <a:rPr kumimoji="1" lang="en-US" altLang="ja-JP" sz="1200" dirty="0"/>
                      </a:br>
                      <a:r>
                        <a:rPr kumimoji="1" lang="ja-JP" altLang="en-US" sz="1200" dirty="0"/>
                        <a:t>立案型</a:t>
                      </a:r>
                    </a:p>
                  </a:txBody>
                  <a:tcPr>
                    <a:lnT w="12700" cap="flat" cmpd="sng" algn="ctr">
                      <a:solidFill>
                        <a:schemeClr val="tx1"/>
                      </a:solidFill>
                      <a:prstDash val="solid"/>
                      <a:round/>
                      <a:headEnd type="none" w="med" len="med"/>
                      <a:tailEnd type="none" w="med" len="med"/>
                    </a:lnT>
                    <a:solidFill>
                      <a:srgbClr val="FFC000"/>
                    </a:solidFill>
                  </a:tcPr>
                </a:tc>
                <a:tc>
                  <a:txBody>
                    <a:bodyPr/>
                    <a:lstStyle/>
                    <a:p>
                      <a:r>
                        <a:rPr kumimoji="1" lang="ja-JP" altLang="en-US" sz="1200" dirty="0"/>
                        <a:t>①現状・ある</a:t>
                      </a:r>
                      <a:endParaRPr kumimoji="1" lang="en-US" altLang="ja-JP" sz="1200" dirty="0"/>
                    </a:p>
                    <a:p>
                      <a:r>
                        <a:rPr kumimoji="1" lang="ja-JP" altLang="en-US" sz="1200" dirty="0"/>
                        <a:t>　</a:t>
                      </a:r>
                      <a:r>
                        <a:rPr kumimoji="1" lang="ja-JP" altLang="en-US" sz="1200" dirty="0" err="1"/>
                        <a:t>べき</a:t>
                      </a:r>
                      <a:r>
                        <a:rPr kumimoji="1" lang="ja-JP" altLang="en-US" sz="1200" dirty="0"/>
                        <a:t>姿検討</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②活用対象</a:t>
                      </a:r>
                      <a:endParaRPr kumimoji="1" lang="en-US" altLang="ja-JP" sz="1200" dirty="0"/>
                    </a:p>
                    <a:p>
                      <a:r>
                        <a:rPr kumimoji="1" lang="ja-JP" altLang="en-US" sz="1200" dirty="0"/>
                        <a:t>　データ確認</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③データ利用</a:t>
                      </a:r>
                      <a:endParaRPr kumimoji="1" lang="en-US" altLang="ja-JP" sz="1200" dirty="0"/>
                    </a:p>
                    <a:p>
                      <a:r>
                        <a:rPr kumimoji="1" lang="ja-JP" altLang="en-US" sz="1200" dirty="0"/>
                        <a:t>　方法検討</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④データ利用</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⑤評価</a:t>
                      </a:r>
                      <a:r>
                        <a:rPr kumimoji="1" lang="en-US" altLang="ja-JP" sz="1200" dirty="0"/>
                        <a:t/>
                      </a:r>
                      <a:br>
                        <a:rPr kumimoji="1" lang="en-US" altLang="ja-JP" sz="1200" dirty="0"/>
                      </a:br>
                      <a:endParaRPr kumimoji="1" lang="ja-JP" altLang="en-US" sz="1200" dirty="0"/>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⑥政策検討</a:t>
                      </a:r>
                    </a:p>
                  </a:txBody>
                  <a:tcPr>
                    <a:lnT w="12700" cap="flat" cmpd="sng" algn="ctr">
                      <a:solidFill>
                        <a:schemeClr val="tx1"/>
                      </a:solidFill>
                      <a:prstDash val="solid"/>
                      <a:round/>
                      <a:headEnd type="none" w="med" len="med"/>
                      <a:tailEnd type="none" w="med" len="med"/>
                    </a:lnT>
                  </a:tcPr>
                </a:tc>
                <a:tc>
                  <a:txBody>
                    <a:bodyPr/>
                    <a:lstStyle/>
                    <a:p>
                      <a:r>
                        <a:rPr kumimoji="1" lang="ja-JP" altLang="en-US" sz="1200" dirty="0"/>
                        <a:t>⑦効果・指標</a:t>
                      </a:r>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10001"/>
                  </a:ext>
                </a:extLst>
              </a:tr>
              <a:tr h="378778">
                <a:tc rowSpan="10">
                  <a:txBody>
                    <a:bodyPr/>
                    <a:lstStyle/>
                    <a:p>
                      <a:endParaRPr kumimoji="1" lang="en-US" altLang="ja-JP" sz="1200" dirty="0"/>
                    </a:p>
                    <a:p>
                      <a:r>
                        <a:rPr kumimoji="1" lang="ja-JP" altLang="en-US" sz="1400" dirty="0"/>
                        <a:t>活用可能な研修メニュー</a:t>
                      </a:r>
                      <a:endParaRPr kumimoji="1" lang="en-US" altLang="ja-JP" sz="1400" dirty="0"/>
                    </a:p>
                    <a:p>
                      <a:r>
                        <a:rPr kumimoji="1" lang="ja-JP" altLang="en-US" sz="1400" dirty="0"/>
                        <a:t>（手法等）</a:t>
                      </a:r>
                    </a:p>
                  </a:txBody>
                  <a:tcPr>
                    <a:solidFill>
                      <a:srgbClr val="FFC000"/>
                    </a:solidFill>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xmlns="" val="10002"/>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xmlns="" val="10003"/>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xmlns="" val="10004"/>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xmlns="" val="10005"/>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xmlns="" val="10006"/>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xmlns="" val="10007"/>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xmlns="" val="10008"/>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xmlns="" val="10009"/>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xmlns="" val="10010"/>
                  </a:ext>
                </a:extLst>
              </a:tr>
              <a:tr h="378778">
                <a:tc vMerge="1">
                  <a:txBody>
                    <a:bodyPr/>
                    <a:lstStyle/>
                    <a:p>
                      <a:endParaRPr kumimoji="1" lang="ja-JP" altLang="en-US" sz="1600" dirty="0"/>
                    </a:p>
                  </a:txBody>
                  <a:tcPr>
                    <a:solidFill>
                      <a:srgbClr val="FFC000"/>
                    </a:solidFill>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xmlns="" val="10011"/>
                  </a:ext>
                </a:extLst>
              </a:tr>
            </a:tbl>
          </a:graphicData>
        </a:graphic>
      </p:graphicFrame>
      <p:sp>
        <p:nvSpPr>
          <p:cNvPr id="20" name="ホームベース 4">
            <a:extLst>
              <a:ext uri="{FF2B5EF4-FFF2-40B4-BE49-F238E27FC236}">
                <a16:creationId xmlns:a16="http://schemas.microsoft.com/office/drawing/2014/main" xmlns="" id="{B3EA8EE4-1656-4CEB-9321-31D580F72CC2}"/>
              </a:ext>
            </a:extLst>
          </p:cNvPr>
          <p:cNvSpPr/>
          <p:nvPr/>
        </p:nvSpPr>
        <p:spPr>
          <a:xfrm>
            <a:off x="1768959" y="1616309"/>
            <a:ext cx="8901841" cy="308758"/>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t>データ利活用のプロセス（基礎知識として覚える）</a:t>
            </a:r>
          </a:p>
        </p:txBody>
      </p:sp>
      <p:sp>
        <p:nvSpPr>
          <p:cNvPr id="21" name="ホームベース 5">
            <a:extLst>
              <a:ext uri="{FF2B5EF4-FFF2-40B4-BE49-F238E27FC236}">
                <a16:creationId xmlns:a16="http://schemas.microsoft.com/office/drawing/2014/main" xmlns="" id="{36E4E921-2052-409C-BF38-F99704917F41}"/>
              </a:ext>
            </a:extLst>
          </p:cNvPr>
          <p:cNvSpPr/>
          <p:nvPr/>
        </p:nvSpPr>
        <p:spPr>
          <a:xfrm>
            <a:off x="2410332" y="3412192"/>
            <a:ext cx="4435623"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統計手法に</a:t>
            </a:r>
            <a:r>
              <a:rPr kumimoji="1" lang="ja-JP" altLang="en-US" sz="1600">
                <a:solidFill>
                  <a:schemeClr val="tx1"/>
                </a:solidFill>
              </a:rPr>
              <a:t>よる定量的分析</a:t>
            </a:r>
          </a:p>
        </p:txBody>
      </p:sp>
      <p:sp>
        <p:nvSpPr>
          <p:cNvPr id="22" name="ホームベース 6">
            <a:extLst>
              <a:ext uri="{FF2B5EF4-FFF2-40B4-BE49-F238E27FC236}">
                <a16:creationId xmlns:a16="http://schemas.microsoft.com/office/drawing/2014/main" xmlns="" id="{E847F222-592A-484F-9731-AD09A1EDD31E}"/>
              </a:ext>
            </a:extLst>
          </p:cNvPr>
          <p:cNvSpPr/>
          <p:nvPr/>
        </p:nvSpPr>
        <p:spPr>
          <a:xfrm>
            <a:off x="2410332" y="3790588"/>
            <a:ext cx="506876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00" dirty="0">
                <a:solidFill>
                  <a:schemeClr val="tx1"/>
                </a:solidFill>
              </a:rPr>
              <a:t>GIS</a:t>
            </a:r>
            <a:r>
              <a:rPr lang="ja-JP" altLang="en-US" sz="1600" dirty="0">
                <a:solidFill>
                  <a:schemeClr val="tx1"/>
                </a:solidFill>
              </a:rPr>
              <a:t>を使った</a:t>
            </a:r>
            <a:r>
              <a:rPr kumimoji="1" lang="ja-JP" altLang="en-US" sz="1600" dirty="0">
                <a:solidFill>
                  <a:schemeClr val="tx1"/>
                </a:solidFill>
              </a:rPr>
              <a:t>分析・表現</a:t>
            </a:r>
          </a:p>
        </p:txBody>
      </p:sp>
      <p:sp>
        <p:nvSpPr>
          <p:cNvPr id="23" name="ホームベース 7">
            <a:extLst>
              <a:ext uri="{FF2B5EF4-FFF2-40B4-BE49-F238E27FC236}">
                <a16:creationId xmlns:a16="http://schemas.microsoft.com/office/drawing/2014/main" xmlns="" id="{E50A2426-FDBF-4781-8604-572AC996B698}"/>
              </a:ext>
            </a:extLst>
          </p:cNvPr>
          <p:cNvSpPr/>
          <p:nvPr/>
        </p:nvSpPr>
        <p:spPr>
          <a:xfrm>
            <a:off x="3657596" y="4925776"/>
            <a:ext cx="3821502"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chemeClr val="tx1"/>
                </a:solidFill>
              </a:rPr>
              <a:t>データビジュアライズ</a:t>
            </a:r>
            <a:endParaRPr kumimoji="1" lang="ja-JP" altLang="en-US" sz="1600" dirty="0">
              <a:solidFill>
                <a:schemeClr val="tx1"/>
              </a:solidFill>
            </a:endParaRPr>
          </a:p>
        </p:txBody>
      </p:sp>
      <p:sp>
        <p:nvSpPr>
          <p:cNvPr id="24" name="ホームベース 8">
            <a:extLst>
              <a:ext uri="{FF2B5EF4-FFF2-40B4-BE49-F238E27FC236}">
                <a16:creationId xmlns:a16="http://schemas.microsoft.com/office/drawing/2014/main" xmlns="" id="{6C1B81D5-757E-4658-93F8-4A1CFEC74ADD}"/>
              </a:ext>
            </a:extLst>
          </p:cNvPr>
          <p:cNvSpPr/>
          <p:nvPr/>
        </p:nvSpPr>
        <p:spPr>
          <a:xfrm>
            <a:off x="6354787" y="6060964"/>
            <a:ext cx="4324251"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費用対効果分析</a:t>
            </a:r>
          </a:p>
        </p:txBody>
      </p:sp>
      <p:sp>
        <p:nvSpPr>
          <p:cNvPr id="26" name="ホームベース 9">
            <a:extLst>
              <a:ext uri="{FF2B5EF4-FFF2-40B4-BE49-F238E27FC236}">
                <a16:creationId xmlns:a16="http://schemas.microsoft.com/office/drawing/2014/main" xmlns="" id="{A2C6334E-089E-441F-81E6-336F8A38D50B}"/>
              </a:ext>
            </a:extLst>
          </p:cNvPr>
          <p:cNvSpPr/>
          <p:nvPr/>
        </p:nvSpPr>
        <p:spPr>
          <a:xfrm>
            <a:off x="1756372" y="5304172"/>
            <a:ext cx="8914428"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コンサルティング手法を利用した分析・政策検討（問い合わせデータなど）</a:t>
            </a:r>
            <a:endParaRPr kumimoji="1" lang="ja-JP" altLang="en-US" sz="1600" dirty="0">
              <a:solidFill>
                <a:schemeClr val="tx1"/>
              </a:solidFill>
            </a:endParaRPr>
          </a:p>
        </p:txBody>
      </p:sp>
      <p:sp>
        <p:nvSpPr>
          <p:cNvPr id="27" name="ホームベース 10">
            <a:extLst>
              <a:ext uri="{FF2B5EF4-FFF2-40B4-BE49-F238E27FC236}">
                <a16:creationId xmlns:a16="http://schemas.microsoft.com/office/drawing/2014/main" xmlns="" id="{A689C20E-B431-4365-A8BA-47803C5AC5D5}"/>
              </a:ext>
            </a:extLst>
          </p:cNvPr>
          <p:cNvSpPr/>
          <p:nvPr/>
        </p:nvSpPr>
        <p:spPr>
          <a:xfrm>
            <a:off x="2410332" y="4168984"/>
            <a:ext cx="506876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BI</a:t>
            </a:r>
            <a:r>
              <a:rPr kumimoji="1" lang="ja-JP" altLang="en-US" sz="1600" dirty="0">
                <a:solidFill>
                  <a:schemeClr val="tx1"/>
                </a:solidFill>
              </a:rPr>
              <a:t>等ツールを利用した分析・表現</a:t>
            </a:r>
          </a:p>
        </p:txBody>
      </p:sp>
      <p:sp>
        <p:nvSpPr>
          <p:cNvPr id="28" name="ホームベース 11">
            <a:extLst>
              <a:ext uri="{FF2B5EF4-FFF2-40B4-BE49-F238E27FC236}">
                <a16:creationId xmlns:a16="http://schemas.microsoft.com/office/drawing/2014/main" xmlns="" id="{8AAD3378-F112-439C-9E42-3C655899F3AB}"/>
              </a:ext>
            </a:extLst>
          </p:cNvPr>
          <p:cNvSpPr/>
          <p:nvPr/>
        </p:nvSpPr>
        <p:spPr>
          <a:xfrm>
            <a:off x="2751821" y="3033796"/>
            <a:ext cx="278421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パーソナルデータ整備</a:t>
            </a:r>
          </a:p>
        </p:txBody>
      </p:sp>
      <p:sp>
        <p:nvSpPr>
          <p:cNvPr id="29" name="ホームベース 12">
            <a:extLst>
              <a:ext uri="{FF2B5EF4-FFF2-40B4-BE49-F238E27FC236}">
                <a16:creationId xmlns:a16="http://schemas.microsoft.com/office/drawing/2014/main" xmlns="" id="{3CAA06D7-A228-4A6E-92FE-022C7DF51039}"/>
              </a:ext>
            </a:extLst>
          </p:cNvPr>
          <p:cNvSpPr/>
          <p:nvPr/>
        </p:nvSpPr>
        <p:spPr>
          <a:xfrm>
            <a:off x="1756372" y="5682568"/>
            <a:ext cx="5089584"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アンケートやヒアリングの定性分析</a:t>
            </a:r>
          </a:p>
        </p:txBody>
      </p:sp>
      <p:sp>
        <p:nvSpPr>
          <p:cNvPr id="30" name="ホームベース 13">
            <a:extLst>
              <a:ext uri="{FF2B5EF4-FFF2-40B4-BE49-F238E27FC236}">
                <a16:creationId xmlns:a16="http://schemas.microsoft.com/office/drawing/2014/main" xmlns="" id="{8236CF21-59AD-42E7-8363-5D9D78BFF5D3}"/>
              </a:ext>
            </a:extLst>
          </p:cNvPr>
          <p:cNvSpPr/>
          <p:nvPr/>
        </p:nvSpPr>
        <p:spPr>
          <a:xfrm>
            <a:off x="1768958" y="6439364"/>
            <a:ext cx="8091030"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業務改善（業務フロー作成による</a:t>
            </a:r>
            <a:r>
              <a:rPr lang="en-US" altLang="ja-JP" sz="1600" dirty="0" err="1">
                <a:solidFill>
                  <a:schemeClr val="tx1"/>
                </a:solidFill>
              </a:rPr>
              <a:t>AsIs</a:t>
            </a:r>
            <a:r>
              <a:rPr lang="en-US" altLang="ja-JP" sz="1600" dirty="0">
                <a:solidFill>
                  <a:schemeClr val="tx1"/>
                </a:solidFill>
              </a:rPr>
              <a:t> </a:t>
            </a:r>
            <a:r>
              <a:rPr lang="en-US" altLang="ja-JP" sz="1600" dirty="0" err="1">
                <a:solidFill>
                  <a:schemeClr val="tx1"/>
                </a:solidFill>
              </a:rPr>
              <a:t>ToBe</a:t>
            </a:r>
            <a:r>
              <a:rPr lang="ja-JP" altLang="en-US" sz="1600" dirty="0">
                <a:solidFill>
                  <a:schemeClr val="tx1"/>
                </a:solidFill>
              </a:rPr>
              <a:t>分析）</a:t>
            </a:r>
            <a:endParaRPr kumimoji="1" lang="ja-JP" altLang="en-US" sz="1600" dirty="0">
              <a:solidFill>
                <a:schemeClr val="tx1"/>
              </a:solidFill>
            </a:endParaRPr>
          </a:p>
        </p:txBody>
      </p:sp>
      <p:sp>
        <p:nvSpPr>
          <p:cNvPr id="31" name="ホームベース 14">
            <a:extLst>
              <a:ext uri="{FF2B5EF4-FFF2-40B4-BE49-F238E27FC236}">
                <a16:creationId xmlns:a16="http://schemas.microsoft.com/office/drawing/2014/main" xmlns="" id="{FFE45D49-2588-4731-8E3C-1BFFF89ADE4D}"/>
              </a:ext>
            </a:extLst>
          </p:cNvPr>
          <p:cNvSpPr/>
          <p:nvPr/>
        </p:nvSpPr>
        <p:spPr>
          <a:xfrm>
            <a:off x="2410332" y="4547380"/>
            <a:ext cx="5068765" cy="296883"/>
          </a:xfrm>
          <a:prstGeom prst="homePlate">
            <a:avLst/>
          </a:prstGeom>
          <a:solidFill>
            <a:srgbClr val="FFC3FE"/>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機械学習・</a:t>
            </a:r>
            <a:r>
              <a:rPr lang="ja-JP" altLang="en-US" sz="1600" dirty="0">
                <a:solidFill>
                  <a:schemeClr val="tx1"/>
                </a:solidFill>
              </a:rPr>
              <a:t>データマイニングによる分析</a:t>
            </a:r>
            <a:endParaRPr kumimoji="1" lang="ja-JP" altLang="en-US" sz="1600" dirty="0">
              <a:solidFill>
                <a:schemeClr val="tx1"/>
              </a:solidFill>
            </a:endParaRPr>
          </a:p>
        </p:txBody>
      </p:sp>
      <p:sp>
        <p:nvSpPr>
          <p:cNvPr id="32" name="上下矢印 15">
            <a:extLst>
              <a:ext uri="{FF2B5EF4-FFF2-40B4-BE49-F238E27FC236}">
                <a16:creationId xmlns:a16="http://schemas.microsoft.com/office/drawing/2014/main" xmlns="" id="{4188FF3D-C347-45F4-9EB7-B491E207FCF6}"/>
              </a:ext>
            </a:extLst>
          </p:cNvPr>
          <p:cNvSpPr/>
          <p:nvPr/>
        </p:nvSpPr>
        <p:spPr>
          <a:xfrm>
            <a:off x="10700421" y="2932433"/>
            <a:ext cx="950025" cy="3772979"/>
          </a:xfrm>
          <a:prstGeom prst="up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課題に合わせて組み合わせる</a:t>
            </a:r>
          </a:p>
        </p:txBody>
      </p:sp>
      <p:sp>
        <p:nvSpPr>
          <p:cNvPr id="33" name="正方形/長方形 32">
            <a:extLst>
              <a:ext uri="{FF2B5EF4-FFF2-40B4-BE49-F238E27FC236}">
                <a16:creationId xmlns:a16="http://schemas.microsoft.com/office/drawing/2014/main" xmlns="" id="{928620C9-36EF-4EA3-8586-5D2DD1B75A44}"/>
              </a:ext>
            </a:extLst>
          </p:cNvPr>
          <p:cNvSpPr/>
          <p:nvPr/>
        </p:nvSpPr>
        <p:spPr>
          <a:xfrm>
            <a:off x="461987" y="1960692"/>
            <a:ext cx="10200576" cy="102015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59946472"/>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1852</TotalTime>
  <Words>2850</Words>
  <Application>Microsoft Office PowerPoint</Application>
  <PresentationFormat>ワイド画面</PresentationFormat>
  <Paragraphs>387</Paragraphs>
  <Slides>21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21</vt:i4>
      </vt:variant>
    </vt:vector>
  </HeadingPairs>
  <TitlesOfParts>
    <vt:vector size="26" baseType="lpstr">
      <vt:lpstr>游ゴシック</vt:lpstr>
      <vt:lpstr>游ゴシック</vt:lpstr>
      <vt:lpstr>Yu Gothic Light</vt:lpstr>
      <vt:lpstr>Arial</vt:lpstr>
      <vt:lpstr>ホワイト</vt:lpstr>
      <vt:lpstr>データアカデミー研修 研修全体設計方法</vt:lpstr>
      <vt:lpstr>本資料の目的と内容</vt:lpstr>
      <vt:lpstr>PowerPoint プレゼンテーション</vt:lpstr>
      <vt:lpstr>1-1. データアカデミーの特徴</vt:lpstr>
      <vt:lpstr>1-2. アクティブラーニングを実現する役割</vt:lpstr>
      <vt:lpstr>1-3. データ分析型とサービス立案型</vt:lpstr>
      <vt:lpstr>1-4. 「データ分析型」のデータアカデミー </vt:lpstr>
      <vt:lpstr>1-5. 「サービス立案型」のデータアカデミー </vt:lpstr>
      <vt:lpstr>1-6. 課題解決プロセスの設計</vt:lpstr>
      <vt:lpstr>1-7. 課題解決のプロセスを意識した研修設計</vt:lpstr>
      <vt:lpstr>1-8. 研修計画の立て方と準備</vt:lpstr>
      <vt:lpstr>1-9. 作成・活用する研修資料</vt:lpstr>
      <vt:lpstr>PowerPoint プレゼンテーション</vt:lpstr>
      <vt:lpstr>2-1. 運営体制</vt:lpstr>
      <vt:lpstr>2-2. データアカデミーのゴールの確認</vt:lpstr>
      <vt:lpstr>2-3. 課題の具体化とアプローチ方法の決定</vt:lpstr>
      <vt:lpstr>2-4. 研修参加者の決定</vt:lpstr>
      <vt:lpstr>2-5. 場所と日程調整</vt:lpstr>
      <vt:lpstr>2-6. 研修効果の測定</vt:lpstr>
      <vt:lpstr>2-7. その他留意事項</vt:lpstr>
      <vt:lpstr>2-8. 詳細計画シート（記入例）</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データアカデミー研修 事前ヒアリング</dc:title>
  <dc:creator>市川 博之</dc:creator>
  <cp:lastModifiedBy>user</cp:lastModifiedBy>
  <cp:revision>191</cp:revision>
  <cp:lastPrinted>2019-05-17T05:21:17Z</cp:lastPrinted>
  <dcterms:created xsi:type="dcterms:W3CDTF">2018-07-26T12:52:24Z</dcterms:created>
  <dcterms:modified xsi:type="dcterms:W3CDTF">2019-05-17T05:21:35Z</dcterms:modified>
</cp:coreProperties>
</file>