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56" r:id="rId2"/>
    <p:sldId id="259" r:id="rId3"/>
    <p:sldId id="260" r:id="rId4"/>
    <p:sldId id="261" r:id="rId5"/>
  </p:sldIdLst>
  <p:sldSz cx="12192000" cy="6858000"/>
  <p:notesSz cx="7099300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淡色スタイル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テーマ スタイル 2 - アクセント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中間スタイル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51"/>
    <p:restoredTop sz="94662"/>
  </p:normalViewPr>
  <p:slideViewPr>
    <p:cSldViewPr snapToGrid="0" snapToObjects="1">
      <p:cViewPr varScale="1">
        <p:scale>
          <a:sx n="86" d="100"/>
          <a:sy n="86" d="100"/>
        </p:scale>
        <p:origin x="677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33FB0A41-33F4-4BB7-A5CA-F768E671F68C}" type="datetimeFigureOut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79425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1635802D-DEE4-4A08-B45C-4E9C8EB817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70091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282C0-F74D-4C89-886E-A31E84838C09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>
            <a:lvl1pPr>
              <a:defRPr sz="1400"/>
            </a:lvl1pPr>
          </a:lstStyle>
          <a:p>
            <a:fld id="{17B8D3BA-E350-1147-995F-63335037DF5A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36082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276F1-719E-46FE-A8B6-6025D7D474B8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05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69D20-5DC4-457D-8E8E-787D066F2FAA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6537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1400" y="365126"/>
            <a:ext cx="11689200" cy="590218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38200" y="1105469"/>
            <a:ext cx="10515600" cy="5071494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366CB-6E46-4947-82CC-75A6060DC801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lang="en-US" altLang="ja-JP" b="0" i="0" smtClean="0">
                <a:effectLst/>
              </a:defRPr>
            </a:lvl1pPr>
          </a:lstStyle>
          <a:p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9448800" y="6477453"/>
            <a:ext cx="2743200" cy="365125"/>
          </a:xfrm>
        </p:spPr>
        <p:txBody>
          <a:bodyPr/>
          <a:lstStyle>
            <a:lvl1pPr>
              <a:defRPr sz="1400"/>
            </a:lvl1pPr>
          </a:lstStyle>
          <a:p>
            <a:fld id="{17B8D3BA-E350-1147-995F-63335037DF5A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16978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227F9-3A9D-408D-8033-EFAA5E46F40B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4264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52CC80-F847-4579-BB25-B4EE80956F36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58819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1FCC11-D674-40A5-A15C-6E9CB70CF994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8289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82BFE9-B94D-4E4D-BAA5-8985CE232E62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01124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EBE00-834D-4AEB-98C9-FF5AFEBB179C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161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F5773-907F-4AAD-94FB-B32B89CE8F09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674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/>
              <a:t>アイコンをクリックして図を追加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1ED1F0-4D06-4F16-B480-1F46DF48B77C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008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E02054-1219-4D91-8A49-C66DEC43CDF2}" type="datetime1">
              <a:rPr kumimoji="1" lang="ja-JP" altLang="en-US" smtClean="0"/>
              <a:t>2019/5/17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B8D3BA-E350-1147-995F-63335037DF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3815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resas.go.jp/#/27/27210" TargetMode="External"/><Relationship Id="rId2" Type="http://schemas.openxmlformats.org/officeDocument/2006/relationships/hyperlink" Target="https://www.kantei.go.jp/jp/singi/it2/kettei/pdf/20170530/siryou1.pdf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/>
              <a:t>データアカデミー </a:t>
            </a:r>
            <a:r>
              <a:rPr kumimoji="1" lang="en-US" altLang="ja-JP" dirty="0"/>
              <a:t/>
            </a:r>
            <a:br>
              <a:rPr kumimoji="1" lang="en-US" altLang="ja-JP" dirty="0"/>
            </a:br>
            <a:r>
              <a:rPr kumimoji="1" lang="ja-JP" altLang="en-US" dirty="0"/>
              <a:t>基礎知識教材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 anchor="ctr">
            <a:normAutofit/>
          </a:bodyPr>
          <a:lstStyle/>
          <a:p>
            <a:r>
              <a:rPr lang="ja-JP" altLang="en-US" sz="3600"/>
              <a:t>第一回研修用</a:t>
            </a:r>
            <a:endParaRPr kumimoji="1" lang="ja-JP" altLang="en-US" sz="3600" dirty="0"/>
          </a:p>
        </p:txBody>
      </p:sp>
      <p:sp>
        <p:nvSpPr>
          <p:cNvPr id="4" name="サブタイトル 2">
            <a:extLst>
              <a:ext uri="{FF2B5EF4-FFF2-40B4-BE49-F238E27FC236}">
                <a16:creationId xmlns:a16="http://schemas.microsoft.com/office/drawing/2014/main" xmlns="" id="{5C5FD1B8-B1DF-41CD-A496-8F4914DB1644}"/>
              </a:ext>
            </a:extLst>
          </p:cNvPr>
          <p:cNvSpPr txBox="1">
            <a:spLocks/>
          </p:cNvSpPr>
          <p:nvPr/>
        </p:nvSpPr>
        <p:spPr>
          <a:xfrm>
            <a:off x="2830286" y="159148"/>
            <a:ext cx="9144000" cy="6260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ja-JP" altLang="en-US" sz="3600" dirty="0"/>
              <a:t>別添資料</a:t>
            </a:r>
            <a:r>
              <a:rPr lang="en-US" altLang="ja-JP" sz="3600" dirty="0"/>
              <a:t>4-6-1</a:t>
            </a:r>
            <a:endParaRPr lang="ja-JP" altLang="en-US" sz="3600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xmlns="" id="{3644B0EB-92C2-4FFA-AE8A-6555E59170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45927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xmlns="" id="{23A60F46-2E2C-514A-8F16-9E5331B3AC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400" y="365126"/>
            <a:ext cx="11689200" cy="590218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1. </a:t>
            </a:r>
            <a:r>
              <a:rPr kumimoji="1" lang="ja-JP" altLang="en-US" dirty="0"/>
              <a:t>基礎知識　用語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xmlns="" id="{A4E26C85-5B2B-744D-A6D8-766FC6007C4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8232835"/>
              </p:ext>
            </p:extLst>
          </p:nvPr>
        </p:nvGraphicFramePr>
        <p:xfrm>
          <a:off x="510396" y="1207698"/>
          <a:ext cx="11273287" cy="5400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98714">
                  <a:extLst>
                    <a:ext uri="{9D8B030D-6E8A-4147-A177-3AD203B41FA5}">
                      <a16:colId xmlns:a16="http://schemas.microsoft.com/office/drawing/2014/main" xmlns="" val="747516679"/>
                    </a:ext>
                  </a:extLst>
                </a:gridCol>
                <a:gridCol w="2928052">
                  <a:extLst>
                    <a:ext uri="{9D8B030D-6E8A-4147-A177-3AD203B41FA5}">
                      <a16:colId xmlns:a16="http://schemas.microsoft.com/office/drawing/2014/main" xmlns="" val="2831328458"/>
                    </a:ext>
                  </a:extLst>
                </a:gridCol>
                <a:gridCol w="7746521">
                  <a:extLst>
                    <a:ext uri="{9D8B030D-6E8A-4147-A177-3AD203B41FA5}">
                      <a16:colId xmlns:a16="http://schemas.microsoft.com/office/drawing/2014/main" xmlns="" val="2475259656"/>
                    </a:ext>
                  </a:extLst>
                </a:gridCol>
              </a:tblGrid>
              <a:tr h="268042"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+mn-lt"/>
                        </a:rPr>
                        <a:t>No.</a:t>
                      </a:r>
                      <a:endParaRPr kumimoji="1" lang="ja-JP" altLang="en-US">
                        <a:latin typeface="+mn-lt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>
                          <a:latin typeface="+mn-lt"/>
                        </a:rPr>
                        <a:t>用語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>
                          <a:latin typeface="+mn-lt"/>
                        </a:rPr>
                        <a:t>説明</a:t>
                      </a: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694345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>
                          <a:latin typeface="+mn-lt"/>
                        </a:rPr>
                        <a:t>1</a:t>
                      </a:r>
                      <a:endParaRPr kumimoji="1" lang="ja-JP" altLang="en-US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>
                          <a:latin typeface="+mn-lt"/>
                        </a:rPr>
                        <a:t>公民連携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>
                          <a:latin typeface="+mn-lt"/>
                          <a:ea typeface="+mn-ea"/>
                        </a:rPr>
                        <a:t>官民連携と日本では同意義。</a:t>
                      </a:r>
                      <a:r>
                        <a:rPr kumimoji="1" lang="en" altLang="ja-JP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Public Private Partnership</a:t>
                      </a:r>
                      <a:r>
                        <a:rPr kumimoji="1" lang="ja-JP" altLang="en-US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の日本語訳。</a:t>
                      </a:r>
                      <a:endParaRPr kumimoji="1" lang="ja-JP" altLang="en-US" dirty="0">
                        <a:latin typeface="+mn-lt"/>
                        <a:ea typeface="+mn-e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716649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>
                          <a:latin typeface="+mn-lt"/>
                        </a:rPr>
                        <a:t>2</a:t>
                      </a:r>
                      <a:endParaRPr kumimoji="1" lang="ja-JP" altLang="en-US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+mn-lt"/>
                        </a:rPr>
                        <a:t>KPI</a:t>
                      </a:r>
                      <a:endParaRPr kumimoji="1" lang="ja-JP" altLang="en-US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" altLang="ja-JP" dirty="0">
                          <a:latin typeface="+mn-lt"/>
                          <a:ea typeface="+mn-ea"/>
                        </a:rPr>
                        <a:t>key performance indicator</a:t>
                      </a:r>
                      <a:r>
                        <a:rPr kumimoji="1" lang="ja-JP" altLang="en-US" dirty="0">
                          <a:latin typeface="+mn-lt"/>
                          <a:ea typeface="+mn-ea"/>
                        </a:rPr>
                        <a:t>の略。</a:t>
                      </a:r>
                      <a:endParaRPr kumimoji="1" lang="en" altLang="ja-JP" dirty="0">
                        <a:latin typeface="+mn-lt"/>
                        <a:ea typeface="+mn-ea"/>
                      </a:endParaRPr>
                    </a:p>
                    <a:p>
                      <a:r>
                        <a:rPr kumimoji="1" lang="ja-JP" altLang="en-US" dirty="0">
                          <a:latin typeface="+mn-lt"/>
                          <a:ea typeface="+mn-ea"/>
                        </a:rPr>
                        <a:t>目標の達成度を定量的に評価する指標。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643406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>
                          <a:latin typeface="+mn-lt"/>
                        </a:rPr>
                        <a:t>3</a:t>
                      </a:r>
                      <a:endParaRPr kumimoji="1" lang="ja-JP" altLang="en-US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>
                          <a:latin typeface="+mn-lt"/>
                        </a:rPr>
                        <a:t>アクティブラーニング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>
                          <a:latin typeface="+mn-lt"/>
                          <a:ea typeface="+mn-ea"/>
                        </a:rPr>
                        <a:t>学習者である生徒が能動的に体験学習（グループ・ディスカッション、ディベート、グループ・ワークなど）を行う学習方法。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153032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>
                          <a:latin typeface="+mn-lt"/>
                        </a:rPr>
                        <a:t>4</a:t>
                      </a:r>
                      <a:endParaRPr kumimoji="1" lang="ja-JP" altLang="en-US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>
                          <a:latin typeface="+mn-lt"/>
                        </a:rPr>
                        <a:t>官民データ活用推進基本法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>
                          <a:latin typeface="+mn-lt"/>
                          <a:ea typeface="+mn-ea"/>
                        </a:rPr>
                        <a:t>平成</a:t>
                      </a:r>
                      <a:r>
                        <a:rPr kumimoji="1" lang="en-US" altLang="ja-JP" dirty="0">
                          <a:latin typeface="+mn-lt"/>
                          <a:ea typeface="+mn-ea"/>
                        </a:rPr>
                        <a:t>28</a:t>
                      </a:r>
                      <a:r>
                        <a:rPr kumimoji="1" lang="ja-JP" altLang="en-US" dirty="0">
                          <a:latin typeface="+mn-lt"/>
                          <a:ea typeface="+mn-ea"/>
                        </a:rPr>
                        <a:t>年</a:t>
                      </a:r>
                      <a:r>
                        <a:rPr kumimoji="1" lang="en-US" altLang="ja-JP" dirty="0">
                          <a:latin typeface="+mn-lt"/>
                          <a:ea typeface="+mn-ea"/>
                        </a:rPr>
                        <a:t>12</a:t>
                      </a:r>
                      <a:r>
                        <a:rPr kumimoji="1" lang="ja-JP" altLang="en-US" dirty="0">
                          <a:latin typeface="+mn-lt"/>
                          <a:ea typeface="+mn-ea"/>
                        </a:rPr>
                        <a:t>月</a:t>
                      </a:r>
                      <a:r>
                        <a:rPr kumimoji="1" lang="en-US" altLang="ja-JP" dirty="0">
                          <a:latin typeface="+mn-lt"/>
                          <a:ea typeface="+mn-ea"/>
                        </a:rPr>
                        <a:t>14</a:t>
                      </a:r>
                      <a:r>
                        <a:rPr kumimoji="1" lang="ja-JP" altLang="en-US" dirty="0">
                          <a:latin typeface="+mn-lt"/>
                          <a:ea typeface="+mn-ea"/>
                        </a:rPr>
                        <a:t>日施行。</a:t>
                      </a:r>
                      <a:endParaRPr kumimoji="1" lang="en" altLang="ja-JP" dirty="0">
                        <a:latin typeface="+mn-lt"/>
                        <a:ea typeface="+mn-ea"/>
                      </a:endParaRPr>
                    </a:p>
                    <a:p>
                      <a:r>
                        <a:rPr kumimoji="1" lang="en" altLang="ja-JP" dirty="0">
                          <a:latin typeface="+mn-lt"/>
                          <a:ea typeface="+mn-ea"/>
                        </a:rPr>
                        <a:t>https://www.kantei.go.jp/jp/singi/it2/hourei/pdf/detakatsuyo_gaiyou.pdf</a:t>
                      </a:r>
                      <a:r>
                        <a:rPr kumimoji="1" lang="ja-JP" altLang="en-US" dirty="0">
                          <a:latin typeface="+mn-lt"/>
                          <a:ea typeface="+mn-ea"/>
                        </a:rPr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302860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>
                          <a:latin typeface="+mn-lt"/>
                        </a:rPr>
                        <a:t>5</a:t>
                      </a:r>
                      <a:endParaRPr kumimoji="1" lang="ja-JP" altLang="en-US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>
                          <a:latin typeface="+mn-lt"/>
                        </a:rPr>
                        <a:t>官民データ活用推進基本計画・世界最先端</a:t>
                      </a:r>
                      <a:r>
                        <a:rPr kumimoji="1" lang="en-US" altLang="ja-JP" dirty="0">
                          <a:latin typeface="+mn-lt"/>
                        </a:rPr>
                        <a:t>IT</a:t>
                      </a:r>
                      <a:r>
                        <a:rPr kumimoji="1" lang="ja-JP" altLang="en-US" dirty="0">
                          <a:latin typeface="+mn-lt"/>
                        </a:rPr>
                        <a:t>国家創造宣言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>
                          <a:latin typeface="+mn-lt"/>
                          <a:ea typeface="+mn-ea"/>
                        </a:rPr>
                        <a:t>平成</a:t>
                      </a:r>
                      <a:r>
                        <a:rPr kumimoji="1" lang="en-US" altLang="ja-JP" dirty="0">
                          <a:latin typeface="+mn-lt"/>
                          <a:ea typeface="+mn-ea"/>
                        </a:rPr>
                        <a:t>29</a:t>
                      </a:r>
                      <a:r>
                        <a:rPr kumimoji="1" lang="ja-JP" altLang="en-US" dirty="0">
                          <a:latin typeface="+mn-lt"/>
                          <a:ea typeface="+mn-ea"/>
                        </a:rPr>
                        <a:t>年</a:t>
                      </a:r>
                      <a:r>
                        <a:rPr kumimoji="1" lang="en-US" altLang="ja-JP" dirty="0">
                          <a:latin typeface="+mn-lt"/>
                          <a:ea typeface="+mn-ea"/>
                        </a:rPr>
                        <a:t>5</a:t>
                      </a:r>
                      <a:r>
                        <a:rPr kumimoji="1" lang="ja-JP" altLang="en-US" dirty="0">
                          <a:latin typeface="+mn-lt"/>
                          <a:ea typeface="+mn-ea"/>
                        </a:rPr>
                        <a:t>月</a:t>
                      </a:r>
                      <a:r>
                        <a:rPr kumimoji="1" lang="en-US" altLang="ja-JP" dirty="0">
                          <a:latin typeface="+mn-lt"/>
                          <a:ea typeface="+mn-ea"/>
                        </a:rPr>
                        <a:t>30</a:t>
                      </a:r>
                      <a:r>
                        <a:rPr kumimoji="1" lang="ja-JP" altLang="en-US" dirty="0">
                          <a:latin typeface="+mn-lt"/>
                          <a:ea typeface="+mn-ea"/>
                        </a:rPr>
                        <a:t>日閣議決定。</a:t>
                      </a:r>
                      <a:endParaRPr kumimoji="1" lang="en" altLang="ja-JP" dirty="0">
                        <a:latin typeface="+mn-lt"/>
                        <a:ea typeface="+mn-ea"/>
                      </a:endParaRPr>
                    </a:p>
                    <a:p>
                      <a:r>
                        <a:rPr kumimoji="1" lang="en" altLang="ja-JP" dirty="0">
                          <a:latin typeface="+mn-lt"/>
                          <a:ea typeface="+mn-ea"/>
                          <a:hlinkClick r:id="rId2"/>
                        </a:rPr>
                        <a:t>https://www.kantei.go.jp/jp/singi/it2/kettei/pdf/20170530/siryou1.pdf</a:t>
                      </a:r>
                      <a:endParaRPr kumimoji="1" lang="ja-JP" altLang="en-US" dirty="0">
                        <a:latin typeface="+mn-lt"/>
                        <a:ea typeface="+mn-e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761721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>
                          <a:latin typeface="+mn-lt"/>
                        </a:rPr>
                        <a:t>6</a:t>
                      </a:r>
                      <a:endParaRPr kumimoji="1" lang="ja-JP" altLang="en-US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>
                          <a:latin typeface="+mn-lt"/>
                        </a:rPr>
                        <a:t>官民データ活用推進基本計画・世界最先端デジタル国家創造宣言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>
                          <a:latin typeface="+mn-lt"/>
                          <a:ea typeface="+mn-ea"/>
                        </a:rPr>
                        <a:t>平成</a:t>
                      </a:r>
                      <a:r>
                        <a:rPr kumimoji="1" lang="en-US" altLang="ja-JP" dirty="0">
                          <a:latin typeface="+mn-lt"/>
                          <a:ea typeface="+mn-ea"/>
                        </a:rPr>
                        <a:t>30</a:t>
                      </a:r>
                      <a:r>
                        <a:rPr kumimoji="1" lang="ja-JP" altLang="en-US" dirty="0">
                          <a:latin typeface="+mn-lt"/>
                          <a:ea typeface="+mn-ea"/>
                        </a:rPr>
                        <a:t>年</a:t>
                      </a:r>
                      <a:r>
                        <a:rPr kumimoji="1" lang="en-US" altLang="ja-JP" dirty="0">
                          <a:latin typeface="+mn-lt"/>
                          <a:ea typeface="+mn-ea"/>
                        </a:rPr>
                        <a:t>6</a:t>
                      </a:r>
                      <a:r>
                        <a:rPr kumimoji="1" lang="ja-JP" altLang="en-US" dirty="0">
                          <a:latin typeface="+mn-lt"/>
                          <a:ea typeface="+mn-ea"/>
                        </a:rPr>
                        <a:t>月</a:t>
                      </a:r>
                      <a:r>
                        <a:rPr kumimoji="1" lang="en-US" altLang="ja-JP" dirty="0">
                          <a:latin typeface="+mn-lt"/>
                          <a:ea typeface="+mn-ea"/>
                        </a:rPr>
                        <a:t>15</a:t>
                      </a:r>
                      <a:r>
                        <a:rPr kumimoji="1" lang="ja-JP" altLang="en-US" dirty="0">
                          <a:latin typeface="+mn-lt"/>
                          <a:ea typeface="+mn-ea"/>
                        </a:rPr>
                        <a:t>日閣議決定。</a:t>
                      </a:r>
                      <a:r>
                        <a:rPr kumimoji="1" lang="en" altLang="ja-JP" dirty="0">
                          <a:latin typeface="+mn-lt"/>
                          <a:ea typeface="+mn-ea"/>
                        </a:rPr>
                        <a:t>https://cio.go.jp/sites/default/files/uploads/documents/digital_sengen_honbun_2018.pdf</a:t>
                      </a:r>
                      <a:endParaRPr kumimoji="1" lang="ja-JP" altLang="en-US" dirty="0">
                        <a:latin typeface="+mn-lt"/>
                        <a:ea typeface="+mn-e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705006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>
                          <a:latin typeface="+mn-lt"/>
                        </a:rPr>
                        <a:t>7</a:t>
                      </a:r>
                      <a:endParaRPr kumimoji="1" lang="ja-JP" altLang="en-US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>
                          <a:latin typeface="+mn-lt"/>
                        </a:rPr>
                        <a:t>RESAS</a:t>
                      </a:r>
                      <a:endParaRPr kumimoji="1" lang="ja-JP" altLang="en-US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>
                          <a:latin typeface="+mn-lt"/>
                          <a:ea typeface="+mn-ea"/>
                        </a:rPr>
                        <a:t>地域経済分析システム。地方公共団体の様々なデータを可視化できる。</a:t>
                      </a:r>
                      <a:endParaRPr kumimoji="1" lang="en" altLang="ja-JP" dirty="0">
                        <a:latin typeface="+mn-lt"/>
                        <a:ea typeface="+mn-ea"/>
                      </a:endParaRPr>
                    </a:p>
                    <a:p>
                      <a:r>
                        <a:rPr kumimoji="1" lang="en" altLang="ja-JP" dirty="0">
                          <a:latin typeface="+mn-lt"/>
                          <a:ea typeface="+mn-ea"/>
                          <a:hlinkClick r:id="rId3"/>
                        </a:rPr>
                        <a:t>https://resas.go.jp/#/27/27210</a:t>
                      </a:r>
                      <a:endParaRPr kumimoji="1" lang="ja-JP" altLang="en-US" dirty="0">
                        <a:latin typeface="+mn-lt"/>
                        <a:ea typeface="+mn-e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53116398"/>
                  </a:ext>
                </a:extLst>
              </a:tr>
            </a:tbl>
          </a:graphicData>
        </a:graphic>
      </p:graphicFrame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xmlns="" id="{93F0C391-51FC-4008-A5EE-57C07B9A1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15315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xmlns="" id="{32551BB5-CA3C-1F42-8234-679D62A80B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2. </a:t>
            </a:r>
            <a:r>
              <a:rPr kumimoji="1" lang="ja-JP" altLang="en-US" dirty="0"/>
              <a:t>基礎知識　課題と問題と目標の違い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xmlns="" id="{AB42AB96-22AB-DB42-89D8-466FBA98DB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sz="2200" dirty="0"/>
              <a:t>それぞれの違いを意識して、課題や仮説の検討を進める。</a:t>
            </a: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xmlns="" id="{29642F25-A22F-E741-BD58-27172A9C21B2}"/>
              </a:ext>
            </a:extLst>
          </p:cNvPr>
          <p:cNvGrpSpPr/>
          <p:nvPr/>
        </p:nvGrpSpPr>
        <p:grpSpPr>
          <a:xfrm>
            <a:off x="2233436" y="2045861"/>
            <a:ext cx="7177984" cy="3427475"/>
            <a:chOff x="2233436" y="2045862"/>
            <a:chExt cx="5415923" cy="2269384"/>
          </a:xfrm>
        </p:grpSpPr>
        <p:cxnSp>
          <p:nvCxnSpPr>
            <p:cNvPr id="4" name="直線コネクタ 3">
              <a:extLst>
                <a:ext uri="{FF2B5EF4-FFF2-40B4-BE49-F238E27FC236}">
                  <a16:creationId xmlns:a16="http://schemas.microsoft.com/office/drawing/2014/main" xmlns="" id="{C0F7AB92-BBAC-D940-B619-4D679C649E0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63189" y="4307181"/>
              <a:ext cx="4334494" cy="806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線コネクタ 4">
              <a:extLst>
                <a:ext uri="{FF2B5EF4-FFF2-40B4-BE49-F238E27FC236}">
                  <a16:creationId xmlns:a16="http://schemas.microsoft.com/office/drawing/2014/main" xmlns="" id="{77AFDDDD-EE37-5348-840B-C85BF70C9972}"/>
                </a:ext>
              </a:extLst>
            </p:cNvPr>
            <p:cNvCxnSpPr>
              <a:cxnSpLocks/>
            </p:cNvCxnSpPr>
            <p:nvPr/>
          </p:nvCxnSpPr>
          <p:spPr>
            <a:xfrm>
              <a:off x="4530436" y="2490256"/>
              <a:ext cx="2167247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xmlns="" id="{2683F916-0D33-4846-A90E-FAC9E6465309}"/>
                </a:ext>
              </a:extLst>
            </p:cNvPr>
            <p:cNvSpPr txBox="1"/>
            <p:nvPr/>
          </p:nvSpPr>
          <p:spPr>
            <a:xfrm>
              <a:off x="5807034" y="2045862"/>
              <a:ext cx="526373" cy="2649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2000"/>
                <a:t>目標</a:t>
              </a:r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xmlns="" id="{25F17F5D-1B52-3149-B1AD-1F8A874250DA}"/>
                </a:ext>
              </a:extLst>
            </p:cNvPr>
            <p:cNvSpPr txBox="1"/>
            <p:nvPr/>
          </p:nvSpPr>
          <p:spPr>
            <a:xfrm>
              <a:off x="2233436" y="3925043"/>
              <a:ext cx="526373" cy="2649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2000"/>
                <a:t>現状</a:t>
              </a:r>
            </a:p>
          </p:txBody>
        </p:sp>
        <p:cxnSp>
          <p:nvCxnSpPr>
            <p:cNvPr id="8" name="直線矢印コネクタ 7">
              <a:extLst>
                <a:ext uri="{FF2B5EF4-FFF2-40B4-BE49-F238E27FC236}">
                  <a16:creationId xmlns:a16="http://schemas.microsoft.com/office/drawing/2014/main" xmlns="" id="{0309E55F-C4E1-F04A-B293-C7C0D93F951E}"/>
                </a:ext>
              </a:extLst>
            </p:cNvPr>
            <p:cNvCxnSpPr/>
            <p:nvPr/>
          </p:nvCxnSpPr>
          <p:spPr>
            <a:xfrm>
              <a:off x="6453365" y="2620885"/>
              <a:ext cx="0" cy="1576958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xmlns="" id="{BDF1344A-6B73-9244-9C80-61168A5315F9}"/>
                </a:ext>
              </a:extLst>
            </p:cNvPr>
            <p:cNvSpPr txBox="1"/>
            <p:nvPr/>
          </p:nvSpPr>
          <p:spPr>
            <a:xfrm>
              <a:off x="6542429" y="2947764"/>
              <a:ext cx="1106930" cy="6724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2000"/>
                <a:t>この</a:t>
              </a:r>
              <a:r>
                <a:rPr kumimoji="1" lang="en-US" altLang="ja-JP" sz="2000" dirty="0"/>
                <a:t/>
              </a:r>
              <a:br>
                <a:rPr kumimoji="1" lang="en-US" altLang="ja-JP" sz="2000" dirty="0"/>
              </a:br>
              <a:r>
                <a:rPr kumimoji="1" lang="ja-JP" altLang="en-US" sz="2000"/>
                <a:t>ギャップが</a:t>
              </a:r>
              <a:r>
                <a:rPr kumimoji="1" lang="en-US" altLang="ja-JP" sz="2000" dirty="0"/>
                <a:t/>
              </a:r>
              <a:br>
                <a:rPr kumimoji="1" lang="en-US" altLang="ja-JP" sz="2000" dirty="0"/>
              </a:br>
              <a:r>
                <a:rPr kumimoji="1" lang="ja-JP" altLang="en-US" sz="2000"/>
                <a:t>問題点</a:t>
              </a:r>
            </a:p>
          </p:txBody>
        </p:sp>
        <p:cxnSp>
          <p:nvCxnSpPr>
            <p:cNvPr id="10" name="直線矢印コネクタ 9">
              <a:extLst>
                <a:ext uri="{FF2B5EF4-FFF2-40B4-BE49-F238E27FC236}">
                  <a16:creationId xmlns:a16="http://schemas.microsoft.com/office/drawing/2014/main" xmlns="" id="{490222FC-2CEB-7E4E-8EC2-8CF06CBEE9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051957" y="2637545"/>
              <a:ext cx="1983180" cy="153350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円/楕円 10">
              <a:extLst>
                <a:ext uri="{FF2B5EF4-FFF2-40B4-BE49-F238E27FC236}">
                  <a16:creationId xmlns:a16="http://schemas.microsoft.com/office/drawing/2014/main" xmlns="" id="{E8AC4B81-B3BF-1048-8342-BD89C9396330}"/>
                </a:ext>
              </a:extLst>
            </p:cNvPr>
            <p:cNvSpPr/>
            <p:nvPr/>
          </p:nvSpPr>
          <p:spPr>
            <a:xfrm>
              <a:off x="3373204" y="3404296"/>
              <a:ext cx="431354" cy="6652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600">
                  <a:solidFill>
                    <a:schemeClr val="tx1"/>
                  </a:solidFill>
                </a:rPr>
                <a:t>障害</a:t>
              </a:r>
            </a:p>
          </p:txBody>
        </p:sp>
        <p:sp>
          <p:nvSpPr>
            <p:cNvPr id="12" name="円/楕円 11">
              <a:extLst>
                <a:ext uri="{FF2B5EF4-FFF2-40B4-BE49-F238E27FC236}">
                  <a16:creationId xmlns:a16="http://schemas.microsoft.com/office/drawing/2014/main" xmlns="" id="{5E3E8AD6-6BC5-D349-9B97-41591FD81FE3}"/>
                </a:ext>
              </a:extLst>
            </p:cNvPr>
            <p:cNvSpPr/>
            <p:nvPr/>
          </p:nvSpPr>
          <p:spPr>
            <a:xfrm>
              <a:off x="4050097" y="2941159"/>
              <a:ext cx="431354" cy="6652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600">
                  <a:solidFill>
                    <a:schemeClr val="tx1"/>
                  </a:solidFill>
                </a:rPr>
                <a:t>障害</a:t>
              </a:r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xmlns="" id="{1E430100-DD62-A248-A868-E6E9BB73873C}"/>
                </a:ext>
              </a:extLst>
            </p:cNvPr>
            <p:cNvSpPr txBox="1"/>
            <p:nvPr/>
          </p:nvSpPr>
          <p:spPr>
            <a:xfrm>
              <a:off x="3314703" y="2911635"/>
              <a:ext cx="526373" cy="2649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2000"/>
                <a:t>課題</a:t>
              </a:r>
            </a:p>
          </p:txBody>
        </p:sp>
        <p:sp>
          <p:nvSpPr>
            <p:cNvPr id="14" name="正方形/長方形 13">
              <a:extLst>
                <a:ext uri="{FF2B5EF4-FFF2-40B4-BE49-F238E27FC236}">
                  <a16:creationId xmlns:a16="http://schemas.microsoft.com/office/drawing/2014/main" xmlns="" id="{D175764E-46BA-7C4B-99D5-408C947E3708}"/>
                </a:ext>
              </a:extLst>
            </p:cNvPr>
            <p:cNvSpPr/>
            <p:nvPr/>
          </p:nvSpPr>
          <p:spPr>
            <a:xfrm>
              <a:off x="4582688" y="3095898"/>
              <a:ext cx="1791987" cy="775196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600">
                  <a:solidFill>
                    <a:schemeClr val="tx1"/>
                  </a:solidFill>
                </a:rPr>
                <a:t>新サービスは</a:t>
              </a:r>
              <a:r>
                <a:rPr kumimoji="1" lang="en-US" altLang="ja-JP" sz="1600" dirty="0">
                  <a:solidFill>
                    <a:schemeClr val="tx1"/>
                  </a:solidFill>
                </a:rPr>
                <a:t/>
              </a:r>
              <a:br>
                <a:rPr kumimoji="1" lang="en-US" altLang="ja-JP" sz="1600" dirty="0">
                  <a:solidFill>
                    <a:schemeClr val="tx1"/>
                  </a:solidFill>
                </a:rPr>
              </a:br>
              <a:r>
                <a:rPr kumimoji="1" lang="ja-JP" altLang="en-US" sz="1600">
                  <a:solidFill>
                    <a:schemeClr val="tx1"/>
                  </a:solidFill>
                </a:rPr>
                <a:t>問題、課題を</a:t>
              </a:r>
              <a:r>
                <a:rPr kumimoji="1" lang="en-US" altLang="ja-JP" sz="1600" dirty="0">
                  <a:solidFill>
                    <a:schemeClr val="tx1"/>
                  </a:solidFill>
                </a:rPr>
                <a:t/>
              </a:r>
              <a:br>
                <a:rPr kumimoji="1" lang="en-US" altLang="ja-JP" sz="1600" dirty="0">
                  <a:solidFill>
                    <a:schemeClr val="tx1"/>
                  </a:solidFill>
                </a:rPr>
              </a:br>
              <a:r>
                <a:rPr kumimoji="1" lang="ja-JP" altLang="en-US" sz="1600">
                  <a:solidFill>
                    <a:schemeClr val="tx1"/>
                  </a:solidFill>
                </a:rPr>
                <a:t>乗り越えられるか</a:t>
              </a:r>
            </a:p>
          </p:txBody>
        </p:sp>
      </p:grpSp>
      <p:sp>
        <p:nvSpPr>
          <p:cNvPr id="16" name="スライド番号プレースホルダー 15">
            <a:extLst>
              <a:ext uri="{FF2B5EF4-FFF2-40B4-BE49-F238E27FC236}">
                <a16:creationId xmlns:a16="http://schemas.microsoft.com/office/drawing/2014/main" xmlns="" id="{E6D3493B-D785-466D-A726-8D72BF9D4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65546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xmlns="" id="{136C4DAA-ADD9-EC4E-B5B7-26B84850EB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3. </a:t>
            </a:r>
            <a:r>
              <a:rPr lang="ja-JP" altLang="en-US" dirty="0"/>
              <a:t>データ利活用プロセスのイメージ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xmlns="" id="{75193D0B-3188-3246-BE4F-5817C11E94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2200" dirty="0"/>
              <a:t>実際の業務で使う場合のイメージは下記の通り。</a:t>
            </a:r>
            <a:endParaRPr kumimoji="1" lang="ja-JP" altLang="en-US" sz="2200" dirty="0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xmlns="" id="{E0F3968E-7F13-2A4E-9F3C-4A8AAB846C57}"/>
              </a:ext>
            </a:extLst>
          </p:cNvPr>
          <p:cNvSpPr/>
          <p:nvPr/>
        </p:nvSpPr>
        <p:spPr>
          <a:xfrm>
            <a:off x="229690" y="2155373"/>
            <a:ext cx="1168037" cy="80014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solidFill>
                  <a:schemeClr val="tx1"/>
                </a:solidFill>
              </a:rPr>
              <a:t>課題・仮説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xmlns="" id="{DC160220-9FB0-4047-B93C-8C76AD137F6C}"/>
              </a:ext>
            </a:extLst>
          </p:cNvPr>
          <p:cNvSpPr/>
          <p:nvPr/>
        </p:nvSpPr>
        <p:spPr>
          <a:xfrm>
            <a:off x="1976846" y="2155373"/>
            <a:ext cx="1168037" cy="80014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solidFill>
                  <a:schemeClr val="tx1"/>
                </a:solidFill>
              </a:rPr>
              <a:t>データ確認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xmlns="" id="{9A825641-0DDB-C441-89BF-CF15560E8574}"/>
              </a:ext>
            </a:extLst>
          </p:cNvPr>
          <p:cNvSpPr/>
          <p:nvPr/>
        </p:nvSpPr>
        <p:spPr>
          <a:xfrm>
            <a:off x="3737066" y="2155373"/>
            <a:ext cx="1168037" cy="80014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solidFill>
                  <a:schemeClr val="tx1"/>
                </a:solidFill>
              </a:rPr>
              <a:t>分析手法</a:t>
            </a:r>
            <a:r>
              <a:rPr kumimoji="1" lang="en-US" altLang="ja-JP" sz="1400" dirty="0">
                <a:solidFill>
                  <a:schemeClr val="tx1"/>
                </a:solidFill>
              </a:rPr>
              <a:t/>
            </a:r>
            <a:br>
              <a:rPr kumimoji="1" lang="en-US" altLang="ja-JP" sz="1400" dirty="0">
                <a:solidFill>
                  <a:schemeClr val="tx1"/>
                </a:solidFill>
              </a:rPr>
            </a:br>
            <a:r>
              <a:rPr kumimoji="1" lang="ja-JP" altLang="en-US" sz="1400">
                <a:solidFill>
                  <a:schemeClr val="tx1"/>
                </a:solidFill>
              </a:rPr>
              <a:t>決定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xmlns="" id="{FEE58939-7162-F64D-8DEB-8D1D137C81CF}"/>
              </a:ext>
            </a:extLst>
          </p:cNvPr>
          <p:cNvSpPr/>
          <p:nvPr/>
        </p:nvSpPr>
        <p:spPr>
          <a:xfrm>
            <a:off x="5497286" y="2155373"/>
            <a:ext cx="1168037" cy="80014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solidFill>
                  <a:schemeClr val="tx1"/>
                </a:solidFill>
              </a:rPr>
              <a:t>自分で分析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xmlns="" id="{67F2C329-2E78-0547-A3DD-692491334FFE}"/>
              </a:ext>
            </a:extLst>
          </p:cNvPr>
          <p:cNvSpPr/>
          <p:nvPr/>
        </p:nvSpPr>
        <p:spPr>
          <a:xfrm>
            <a:off x="5490518" y="3966131"/>
            <a:ext cx="1168037" cy="80014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solidFill>
                  <a:schemeClr val="tx1"/>
                </a:solidFill>
              </a:rPr>
              <a:t>庁内で分析</a:t>
            </a: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xmlns="" id="{44109C37-8334-4C4B-80B2-457F0E003D64}"/>
              </a:ext>
            </a:extLst>
          </p:cNvPr>
          <p:cNvSpPr/>
          <p:nvPr/>
        </p:nvSpPr>
        <p:spPr>
          <a:xfrm>
            <a:off x="5493902" y="5927014"/>
            <a:ext cx="1168037" cy="80014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solidFill>
                  <a:schemeClr val="tx1"/>
                </a:solidFill>
              </a:rPr>
              <a:t>外部で分析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xmlns="" id="{84CC9877-4D44-8545-B165-39EDF7195973}"/>
              </a:ext>
            </a:extLst>
          </p:cNvPr>
          <p:cNvSpPr/>
          <p:nvPr/>
        </p:nvSpPr>
        <p:spPr>
          <a:xfrm>
            <a:off x="7208512" y="2155373"/>
            <a:ext cx="1168037" cy="80014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>
                <a:solidFill>
                  <a:schemeClr val="tx1"/>
                </a:solidFill>
              </a:rPr>
              <a:t>評価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xmlns="" id="{D846E388-098A-7042-BAA4-FF9E32C01590}"/>
              </a:ext>
            </a:extLst>
          </p:cNvPr>
          <p:cNvSpPr/>
          <p:nvPr/>
        </p:nvSpPr>
        <p:spPr>
          <a:xfrm>
            <a:off x="9014454" y="2155373"/>
            <a:ext cx="1168037" cy="80014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>
                <a:solidFill>
                  <a:schemeClr val="tx1"/>
                </a:solidFill>
              </a:rPr>
              <a:t>政策立案</a:t>
            </a:r>
            <a:endParaRPr kumimoji="1" lang="ja-JP" altLang="en-US" sz="1400">
              <a:solidFill>
                <a:schemeClr val="tx1"/>
              </a:solidFill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xmlns="" id="{F1D254DF-2738-8440-B4D7-556CB80F2047}"/>
              </a:ext>
            </a:extLst>
          </p:cNvPr>
          <p:cNvSpPr/>
          <p:nvPr/>
        </p:nvSpPr>
        <p:spPr>
          <a:xfrm>
            <a:off x="10768141" y="2155373"/>
            <a:ext cx="1168037" cy="80014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>
                <a:solidFill>
                  <a:schemeClr val="tx1"/>
                </a:solidFill>
              </a:rPr>
              <a:t>費用対効果分析</a:t>
            </a:r>
            <a:endParaRPr lang="en-US" altLang="ja-JP" sz="1400" dirty="0">
              <a:solidFill>
                <a:schemeClr val="tx1"/>
              </a:solidFill>
            </a:endParaRPr>
          </a:p>
        </p:txBody>
      </p: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xmlns="" id="{2C1B8A52-8759-494A-9D31-0D98C25E30BF}"/>
              </a:ext>
            </a:extLst>
          </p:cNvPr>
          <p:cNvCxnSpPr>
            <a:stCxn id="4" idx="3"/>
            <a:endCxn id="5" idx="1"/>
          </p:cNvCxnSpPr>
          <p:nvPr/>
        </p:nvCxnSpPr>
        <p:spPr>
          <a:xfrm>
            <a:off x="1397727" y="2555447"/>
            <a:ext cx="579119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xmlns="" id="{C93EC78A-21B8-4E4C-ADD7-03BF9016A67B}"/>
              </a:ext>
            </a:extLst>
          </p:cNvPr>
          <p:cNvCxnSpPr>
            <a:stCxn id="5" idx="3"/>
            <a:endCxn id="6" idx="1"/>
          </p:cNvCxnSpPr>
          <p:nvPr/>
        </p:nvCxnSpPr>
        <p:spPr>
          <a:xfrm>
            <a:off x="3144883" y="2555447"/>
            <a:ext cx="59218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>
            <a:extLst>
              <a:ext uri="{FF2B5EF4-FFF2-40B4-BE49-F238E27FC236}">
                <a16:creationId xmlns:a16="http://schemas.microsoft.com/office/drawing/2014/main" xmlns="" id="{5CEEA2B6-4D7E-7346-B465-E78DE30AF980}"/>
              </a:ext>
            </a:extLst>
          </p:cNvPr>
          <p:cNvCxnSpPr>
            <a:cxnSpLocks/>
            <a:stCxn id="6" idx="3"/>
            <a:endCxn id="7" idx="1"/>
          </p:cNvCxnSpPr>
          <p:nvPr/>
        </p:nvCxnSpPr>
        <p:spPr>
          <a:xfrm>
            <a:off x="4905103" y="2555447"/>
            <a:ext cx="59218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カギ線コネクタ 21">
            <a:extLst>
              <a:ext uri="{FF2B5EF4-FFF2-40B4-BE49-F238E27FC236}">
                <a16:creationId xmlns:a16="http://schemas.microsoft.com/office/drawing/2014/main" xmlns="" id="{DB707018-19A4-CC48-BC44-AEB692D893D2}"/>
              </a:ext>
            </a:extLst>
          </p:cNvPr>
          <p:cNvCxnSpPr>
            <a:cxnSpLocks/>
            <a:stCxn id="6" idx="3"/>
            <a:endCxn id="8" idx="1"/>
          </p:cNvCxnSpPr>
          <p:nvPr/>
        </p:nvCxnSpPr>
        <p:spPr>
          <a:xfrm>
            <a:off x="4905103" y="2555447"/>
            <a:ext cx="585415" cy="181075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カギ線コネクタ 24">
            <a:extLst>
              <a:ext uri="{FF2B5EF4-FFF2-40B4-BE49-F238E27FC236}">
                <a16:creationId xmlns:a16="http://schemas.microsoft.com/office/drawing/2014/main" xmlns="" id="{6AFECB8F-77E2-724A-85A0-4844901B9E91}"/>
              </a:ext>
            </a:extLst>
          </p:cNvPr>
          <p:cNvCxnSpPr>
            <a:stCxn id="6" idx="3"/>
            <a:endCxn id="9" idx="1"/>
          </p:cNvCxnSpPr>
          <p:nvPr/>
        </p:nvCxnSpPr>
        <p:spPr>
          <a:xfrm>
            <a:off x="4905103" y="2555447"/>
            <a:ext cx="588799" cy="3771641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矢印コネクタ 26">
            <a:extLst>
              <a:ext uri="{FF2B5EF4-FFF2-40B4-BE49-F238E27FC236}">
                <a16:creationId xmlns:a16="http://schemas.microsoft.com/office/drawing/2014/main" xmlns="" id="{D1FDCDA5-A0DB-E548-B06D-9FC0A56EA897}"/>
              </a:ext>
            </a:extLst>
          </p:cNvPr>
          <p:cNvCxnSpPr>
            <a:cxnSpLocks/>
            <a:stCxn id="7" idx="3"/>
            <a:endCxn id="10" idx="1"/>
          </p:cNvCxnSpPr>
          <p:nvPr/>
        </p:nvCxnSpPr>
        <p:spPr>
          <a:xfrm>
            <a:off x="6665323" y="2555447"/>
            <a:ext cx="543189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矢印コネクタ 29">
            <a:extLst>
              <a:ext uri="{FF2B5EF4-FFF2-40B4-BE49-F238E27FC236}">
                <a16:creationId xmlns:a16="http://schemas.microsoft.com/office/drawing/2014/main" xmlns="" id="{5B905DC7-7B5F-FA4C-BC34-8B0423A1AEB6}"/>
              </a:ext>
            </a:extLst>
          </p:cNvPr>
          <p:cNvCxnSpPr>
            <a:stCxn id="10" idx="3"/>
            <a:endCxn id="11" idx="1"/>
          </p:cNvCxnSpPr>
          <p:nvPr/>
        </p:nvCxnSpPr>
        <p:spPr>
          <a:xfrm>
            <a:off x="8376549" y="2555447"/>
            <a:ext cx="637905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矢印コネクタ 31">
            <a:extLst>
              <a:ext uri="{FF2B5EF4-FFF2-40B4-BE49-F238E27FC236}">
                <a16:creationId xmlns:a16="http://schemas.microsoft.com/office/drawing/2014/main" xmlns="" id="{E20AD625-FBD2-F642-993F-D0A11C79C16F}"/>
              </a:ext>
            </a:extLst>
          </p:cNvPr>
          <p:cNvCxnSpPr>
            <a:stCxn id="11" idx="3"/>
            <a:endCxn id="12" idx="1"/>
          </p:cNvCxnSpPr>
          <p:nvPr/>
        </p:nvCxnSpPr>
        <p:spPr>
          <a:xfrm>
            <a:off x="10182491" y="2555447"/>
            <a:ext cx="58565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カギ線コネクタ 33">
            <a:extLst>
              <a:ext uri="{FF2B5EF4-FFF2-40B4-BE49-F238E27FC236}">
                <a16:creationId xmlns:a16="http://schemas.microsoft.com/office/drawing/2014/main" xmlns="" id="{2FD86D3E-DA87-AE4B-BC05-303B86C46723}"/>
              </a:ext>
            </a:extLst>
          </p:cNvPr>
          <p:cNvCxnSpPr>
            <a:cxnSpLocks/>
            <a:stCxn id="8" idx="3"/>
            <a:endCxn id="10" idx="1"/>
          </p:cNvCxnSpPr>
          <p:nvPr/>
        </p:nvCxnSpPr>
        <p:spPr>
          <a:xfrm flipV="1">
            <a:off x="6658555" y="2555447"/>
            <a:ext cx="549957" cy="181075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カギ線コネクタ 36">
            <a:extLst>
              <a:ext uri="{FF2B5EF4-FFF2-40B4-BE49-F238E27FC236}">
                <a16:creationId xmlns:a16="http://schemas.microsoft.com/office/drawing/2014/main" xmlns="" id="{52237BDD-03BA-3D40-A03C-1CF186FB765A}"/>
              </a:ext>
            </a:extLst>
          </p:cNvPr>
          <p:cNvCxnSpPr>
            <a:stCxn id="9" idx="3"/>
            <a:endCxn id="10" idx="1"/>
          </p:cNvCxnSpPr>
          <p:nvPr/>
        </p:nvCxnSpPr>
        <p:spPr>
          <a:xfrm flipV="1">
            <a:off x="6661939" y="2555447"/>
            <a:ext cx="546573" cy="3771641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xmlns="" id="{45BAF86E-FAE5-544E-A282-0E7D1433C034}"/>
              </a:ext>
            </a:extLst>
          </p:cNvPr>
          <p:cNvSpPr txBox="1"/>
          <p:nvPr/>
        </p:nvSpPr>
        <p:spPr>
          <a:xfrm>
            <a:off x="5360328" y="5403793"/>
            <a:ext cx="14318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/>
              <a:t>複雑な分析や</a:t>
            </a:r>
            <a:r>
              <a:rPr kumimoji="1" lang="en-US" altLang="ja-JP" sz="1400" dirty="0"/>
              <a:t/>
            </a:r>
            <a:br>
              <a:rPr kumimoji="1" lang="en-US" altLang="ja-JP" sz="1400" dirty="0"/>
            </a:br>
            <a:r>
              <a:rPr kumimoji="1" lang="en-US" altLang="ja-JP" sz="1400" dirty="0"/>
              <a:t>AI</a:t>
            </a:r>
            <a:r>
              <a:rPr kumimoji="1" lang="ja-JP" altLang="en-US" sz="1400"/>
              <a:t>使った分析等</a:t>
            </a: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xmlns="" id="{E6253452-BE4E-374C-8609-5BE0FD1D3A09}"/>
              </a:ext>
            </a:extLst>
          </p:cNvPr>
          <p:cNvSpPr txBox="1"/>
          <p:nvPr/>
        </p:nvSpPr>
        <p:spPr>
          <a:xfrm>
            <a:off x="5441903" y="3291530"/>
            <a:ext cx="144142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400"/>
              <a:t>庁内の分析官や</a:t>
            </a:r>
            <a:r>
              <a:rPr lang="en-US" altLang="ja-JP" sz="1400" dirty="0"/>
              <a:t/>
            </a:r>
            <a:br>
              <a:rPr lang="en-US" altLang="ja-JP" sz="1400" dirty="0"/>
            </a:br>
            <a:r>
              <a:rPr lang="ja-JP" altLang="en-US" sz="1400"/>
              <a:t>システム部門</a:t>
            </a:r>
            <a:r>
              <a:rPr lang="en-US" altLang="ja-JP" sz="1400" dirty="0"/>
              <a:t/>
            </a:r>
            <a:br>
              <a:rPr lang="en-US" altLang="ja-JP" sz="1400" dirty="0"/>
            </a:br>
            <a:r>
              <a:rPr lang="en-US" altLang="ja-JP" sz="1400" dirty="0"/>
              <a:t>GIS</a:t>
            </a:r>
            <a:r>
              <a:rPr lang="ja-JP" altLang="en-US" sz="1400"/>
              <a:t>担当に依頼</a:t>
            </a:r>
            <a:endParaRPr kumimoji="1" lang="ja-JP" altLang="en-US" sz="1400"/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xmlns="" id="{B4FCAB41-2F74-744E-B027-77D6FC3DA526}"/>
              </a:ext>
            </a:extLst>
          </p:cNvPr>
          <p:cNvSpPr txBox="1"/>
          <p:nvPr/>
        </p:nvSpPr>
        <p:spPr>
          <a:xfrm>
            <a:off x="5441903" y="1664186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/>
              <a:t>単純なものは</a:t>
            </a:r>
            <a:r>
              <a:rPr kumimoji="1" lang="en-US" altLang="ja-JP" sz="1400" dirty="0"/>
              <a:t/>
            </a:r>
            <a:br>
              <a:rPr kumimoji="1" lang="en-US" altLang="ja-JP" sz="1400" dirty="0"/>
            </a:br>
            <a:r>
              <a:rPr kumimoji="1" lang="ja-JP" altLang="en-US" sz="1400"/>
              <a:t>自分で分析</a:t>
            </a:r>
          </a:p>
        </p:txBody>
      </p:sp>
      <p:sp>
        <p:nvSpPr>
          <p:cNvPr id="51" name="左中かっこ 50">
            <a:extLst>
              <a:ext uri="{FF2B5EF4-FFF2-40B4-BE49-F238E27FC236}">
                <a16:creationId xmlns:a16="http://schemas.microsoft.com/office/drawing/2014/main" xmlns="" id="{307A2613-C0C9-1E4E-94D9-2BDF6F41AEEB}"/>
              </a:ext>
            </a:extLst>
          </p:cNvPr>
          <p:cNvSpPr/>
          <p:nvPr/>
        </p:nvSpPr>
        <p:spPr>
          <a:xfrm rot="16200000">
            <a:off x="2393585" y="1494128"/>
            <a:ext cx="378928" cy="3933396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xmlns="" id="{D6A363BD-E627-4842-9424-AAE4A517A1E0}"/>
              </a:ext>
            </a:extLst>
          </p:cNvPr>
          <p:cNvSpPr txBox="1"/>
          <p:nvPr/>
        </p:nvSpPr>
        <p:spPr>
          <a:xfrm>
            <a:off x="967746" y="3735244"/>
            <a:ext cx="305724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/>
              <a:t>課題について、どのデータを</a:t>
            </a:r>
            <a:r>
              <a:rPr lang="en-US" altLang="ja-JP" sz="1600" dirty="0"/>
              <a:t/>
            </a:r>
            <a:br>
              <a:rPr lang="en-US" altLang="ja-JP" sz="1600" dirty="0"/>
            </a:br>
            <a:r>
              <a:rPr lang="ja-JP" altLang="en-US" sz="1600"/>
              <a:t>使って、どう表現するかという</a:t>
            </a:r>
            <a:r>
              <a:rPr lang="en-US" altLang="ja-JP" sz="1600" dirty="0"/>
              <a:t/>
            </a:r>
            <a:br>
              <a:rPr lang="en-US" altLang="ja-JP" sz="1600" dirty="0"/>
            </a:br>
            <a:r>
              <a:rPr lang="ja-JP" altLang="en-US" sz="1600"/>
              <a:t>仕様書が決まった状態にする</a:t>
            </a:r>
          </a:p>
        </p:txBody>
      </p:sp>
      <p:sp>
        <p:nvSpPr>
          <p:cNvPr id="53" name="角丸四角形吹き出し 52">
            <a:extLst>
              <a:ext uri="{FF2B5EF4-FFF2-40B4-BE49-F238E27FC236}">
                <a16:creationId xmlns:a16="http://schemas.microsoft.com/office/drawing/2014/main" xmlns="" id="{BAEED1D3-3444-DA4E-BDB5-8F85F886583F}"/>
              </a:ext>
            </a:extLst>
          </p:cNvPr>
          <p:cNvSpPr/>
          <p:nvPr/>
        </p:nvSpPr>
        <p:spPr>
          <a:xfrm>
            <a:off x="7208512" y="5883354"/>
            <a:ext cx="1465225" cy="843808"/>
          </a:xfrm>
          <a:prstGeom prst="wedgeRoundRectCallout">
            <a:avLst>
              <a:gd name="adj1" fmla="val -83810"/>
              <a:gd name="adj2" fmla="val 3565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>
                <a:solidFill>
                  <a:schemeClr val="tx1"/>
                </a:solidFill>
              </a:rPr>
              <a:t>発注時に</a:t>
            </a:r>
            <a:r>
              <a:rPr kumimoji="1" lang="en-US" altLang="ja-JP" sz="1600" dirty="0">
                <a:solidFill>
                  <a:schemeClr val="tx1"/>
                </a:solidFill>
              </a:rPr>
              <a:t/>
            </a:r>
            <a:br>
              <a:rPr kumimoji="1" lang="en-US" altLang="ja-JP" sz="1600" dirty="0">
                <a:solidFill>
                  <a:schemeClr val="tx1"/>
                </a:solidFill>
              </a:rPr>
            </a:br>
            <a:r>
              <a:rPr kumimoji="1" lang="ja-JP" altLang="en-US" sz="1600">
                <a:solidFill>
                  <a:schemeClr val="tx1"/>
                </a:solidFill>
              </a:rPr>
              <a:t>仕様を渡す</a:t>
            </a:r>
          </a:p>
        </p:txBody>
      </p:sp>
      <p:sp>
        <p:nvSpPr>
          <p:cNvPr id="54" name="角丸四角形吹き出し 53">
            <a:extLst>
              <a:ext uri="{FF2B5EF4-FFF2-40B4-BE49-F238E27FC236}">
                <a16:creationId xmlns:a16="http://schemas.microsoft.com/office/drawing/2014/main" xmlns="" id="{F21B6652-B8F0-4E49-99B3-B997C189FE92}"/>
              </a:ext>
            </a:extLst>
          </p:cNvPr>
          <p:cNvSpPr/>
          <p:nvPr/>
        </p:nvSpPr>
        <p:spPr>
          <a:xfrm>
            <a:off x="7220387" y="3888300"/>
            <a:ext cx="1465225" cy="843808"/>
          </a:xfrm>
          <a:prstGeom prst="wedgeRoundRectCallout">
            <a:avLst>
              <a:gd name="adj1" fmla="val -83810"/>
              <a:gd name="adj2" fmla="val 3565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>
                <a:solidFill>
                  <a:schemeClr val="tx1"/>
                </a:solidFill>
              </a:rPr>
              <a:t>依頼</a:t>
            </a:r>
            <a:r>
              <a:rPr kumimoji="1" lang="ja-JP" altLang="en-US" sz="1600">
                <a:solidFill>
                  <a:schemeClr val="tx1"/>
                </a:solidFill>
              </a:rPr>
              <a:t>時に</a:t>
            </a:r>
            <a:r>
              <a:rPr kumimoji="1" lang="en-US" altLang="ja-JP" sz="1600" dirty="0">
                <a:solidFill>
                  <a:schemeClr val="tx1"/>
                </a:solidFill>
              </a:rPr>
              <a:t/>
            </a:r>
            <a:br>
              <a:rPr kumimoji="1" lang="en-US" altLang="ja-JP" sz="1600" dirty="0">
                <a:solidFill>
                  <a:schemeClr val="tx1"/>
                </a:solidFill>
              </a:rPr>
            </a:br>
            <a:r>
              <a:rPr kumimoji="1" lang="ja-JP" altLang="en-US" sz="1600">
                <a:solidFill>
                  <a:schemeClr val="tx1"/>
                </a:solidFill>
              </a:rPr>
              <a:t>仕様を渡す</a:t>
            </a: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xmlns="" id="{1B7CC9A8-CE6E-6A42-AC77-DF560DB5ACC9}"/>
              </a:ext>
            </a:extLst>
          </p:cNvPr>
          <p:cNvSpPr txBox="1"/>
          <p:nvPr/>
        </p:nvSpPr>
        <p:spPr>
          <a:xfrm>
            <a:off x="1567748" y="1664186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400"/>
              <a:t>無いデータは</a:t>
            </a:r>
            <a:r>
              <a:rPr lang="en-US" altLang="ja-JP" sz="1400" dirty="0"/>
              <a:t/>
            </a:r>
            <a:br>
              <a:rPr lang="en-US" altLang="ja-JP" sz="1400" dirty="0"/>
            </a:br>
            <a:r>
              <a:rPr lang="ja-JP" altLang="en-US" sz="1400"/>
              <a:t>今後どうするのか検討</a:t>
            </a:r>
            <a:endParaRPr kumimoji="1" lang="ja-JP" altLang="en-US" sz="1400"/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xmlns="" id="{AD07BCD3-3DF1-A347-A787-5B1C450B9FE5}"/>
              </a:ext>
            </a:extLst>
          </p:cNvPr>
          <p:cNvSpPr txBox="1"/>
          <p:nvPr/>
        </p:nvSpPr>
        <p:spPr>
          <a:xfrm>
            <a:off x="7046205" y="1664186"/>
            <a:ext cx="14414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/>
              <a:t>分析結果と</a:t>
            </a:r>
            <a:r>
              <a:rPr kumimoji="1" lang="en-US" altLang="ja-JP" sz="1400" dirty="0"/>
              <a:t/>
            </a:r>
            <a:br>
              <a:rPr kumimoji="1" lang="en-US" altLang="ja-JP" sz="1400" dirty="0"/>
            </a:br>
            <a:r>
              <a:rPr kumimoji="1" lang="ja-JP" altLang="en-US" sz="1400"/>
              <a:t>影響範囲を確認</a:t>
            </a:r>
          </a:p>
        </p:txBody>
      </p:sp>
      <p:graphicFrame>
        <p:nvGraphicFramePr>
          <p:cNvPr id="13" name="表 12">
            <a:extLst>
              <a:ext uri="{FF2B5EF4-FFF2-40B4-BE49-F238E27FC236}">
                <a16:creationId xmlns:a16="http://schemas.microsoft.com/office/drawing/2014/main" xmlns="" id="{6E8A382C-E6AB-154D-A68E-F68BD4D0DC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1988320"/>
              </p:ext>
            </p:extLst>
          </p:nvPr>
        </p:nvGraphicFramePr>
        <p:xfrm>
          <a:off x="229696" y="5145929"/>
          <a:ext cx="1834235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34235">
                  <a:extLst>
                    <a:ext uri="{9D8B030D-6E8A-4147-A177-3AD203B41FA5}">
                      <a16:colId xmlns:a16="http://schemas.microsoft.com/office/drawing/2014/main" xmlns="" val="307167674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Step4</a:t>
                      </a:r>
                      <a:endParaRPr kumimoji="1" lang="ja-JP" altLang="en-US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8722164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Step3</a:t>
                      </a:r>
                      <a:endParaRPr kumimoji="1" lang="ja-JP" altLang="en-US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9016129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Step2</a:t>
                      </a:r>
                      <a:endParaRPr kumimoji="1" lang="ja-JP" altLang="en-US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4152609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Step1</a:t>
                      </a:r>
                      <a:endParaRPr kumimoji="1" lang="ja-JP" altLang="en-US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18350542"/>
                  </a:ext>
                </a:extLst>
              </a:tr>
            </a:tbl>
          </a:graphicData>
        </a:graphic>
      </p:graphicFrame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xmlns="" id="{3D7BCC4F-9F49-9E48-8FEC-9C9FACB0012A}"/>
              </a:ext>
            </a:extLst>
          </p:cNvPr>
          <p:cNvSpPr txBox="1"/>
          <p:nvPr/>
        </p:nvSpPr>
        <p:spPr>
          <a:xfrm>
            <a:off x="2088024" y="5173962"/>
            <a:ext cx="28520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/>
              <a:t>全体最適化</a:t>
            </a:r>
            <a:r>
              <a:rPr lang="ja-JP" altLang="en-US" sz="1600"/>
              <a:t>（総合計画など）</a:t>
            </a:r>
            <a:endParaRPr kumimoji="1" lang="ja-JP" altLang="en-US" sz="1600"/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xmlns="" id="{FB7F8DE0-3231-0844-BC0D-5F7F7792E7E6}"/>
              </a:ext>
            </a:extLst>
          </p:cNvPr>
          <p:cNvSpPr txBox="1"/>
          <p:nvPr/>
        </p:nvSpPr>
        <p:spPr>
          <a:xfrm>
            <a:off x="2101087" y="6309752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/>
              <a:t>現場の課題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xmlns="" id="{6F4B8087-5FF9-8C42-BD20-71F7F4F0926A}"/>
              </a:ext>
            </a:extLst>
          </p:cNvPr>
          <p:cNvSpPr txBox="1"/>
          <p:nvPr/>
        </p:nvSpPr>
        <p:spPr>
          <a:xfrm>
            <a:off x="2088024" y="5931607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/>
              <a:t>部門</a:t>
            </a:r>
            <a:r>
              <a:rPr kumimoji="1" lang="ja-JP" altLang="en-US" sz="1600"/>
              <a:t>の課題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xmlns="" id="{6A3DE6E6-70E2-3740-AFD3-FD9E4F9E5E60}"/>
              </a:ext>
            </a:extLst>
          </p:cNvPr>
          <p:cNvSpPr txBox="1"/>
          <p:nvPr/>
        </p:nvSpPr>
        <p:spPr>
          <a:xfrm>
            <a:off x="2074962" y="5552784"/>
            <a:ext cx="24416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/>
              <a:t>計画の策定（各種計画）</a:t>
            </a:r>
            <a:endParaRPr kumimoji="1" lang="ja-JP" altLang="en-US" sz="1600"/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xmlns="" id="{F865D110-D819-524A-99B2-FD565A4101F4}"/>
              </a:ext>
            </a:extLst>
          </p:cNvPr>
          <p:cNvSpPr txBox="1"/>
          <p:nvPr/>
        </p:nvSpPr>
        <p:spPr>
          <a:xfrm>
            <a:off x="10804297" y="1632153"/>
            <a:ext cx="10823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/>
              <a:t>施策の選択</a:t>
            </a:r>
            <a:r>
              <a:rPr kumimoji="1" lang="en-US" altLang="ja-JP" sz="1400" dirty="0"/>
              <a:t/>
            </a:r>
            <a:br>
              <a:rPr kumimoji="1" lang="en-US" altLang="ja-JP" sz="1400" dirty="0"/>
            </a:br>
            <a:r>
              <a:rPr kumimoji="1" lang="ja-JP" altLang="en-US" sz="1400"/>
              <a:t>効果指標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xmlns="" id="{A0F16984-4454-3042-A2A5-6F7B18CF55B7}"/>
              </a:ext>
            </a:extLst>
          </p:cNvPr>
          <p:cNvSpPr txBox="1"/>
          <p:nvPr/>
        </p:nvSpPr>
        <p:spPr>
          <a:xfrm>
            <a:off x="43837" y="4846564"/>
            <a:ext cx="22589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【</a:t>
            </a:r>
            <a:r>
              <a:rPr kumimoji="1" lang="ja-JP" altLang="en-US" sz="1600"/>
              <a:t>データ利活用</a:t>
            </a:r>
            <a:r>
              <a:rPr kumimoji="1" lang="en-US" altLang="ja-JP" sz="1600" dirty="0"/>
              <a:t>Step】</a:t>
            </a:r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xmlns="" id="{1C8E2685-C3AF-994F-8C57-27215A5A6144}"/>
              </a:ext>
            </a:extLst>
          </p:cNvPr>
          <p:cNvSpPr txBox="1"/>
          <p:nvPr/>
        </p:nvSpPr>
        <p:spPr>
          <a:xfrm>
            <a:off x="8946692" y="3474482"/>
            <a:ext cx="305724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/>
              <a:t>分析は内容により専門性が変わる。</a:t>
            </a:r>
            <a:endParaRPr kumimoji="1" lang="en-US" altLang="ja-JP" sz="1400" dirty="0"/>
          </a:p>
          <a:p>
            <a:r>
              <a:rPr lang="ja-JP" altLang="en-US" sz="1400"/>
              <a:t>全ての自分で対応するのではなく</a:t>
            </a:r>
            <a:r>
              <a:rPr lang="en-US" altLang="ja-JP" sz="1400" dirty="0"/>
              <a:t/>
            </a:r>
            <a:br>
              <a:rPr lang="en-US" altLang="ja-JP" sz="1400" dirty="0"/>
            </a:br>
            <a:r>
              <a:rPr lang="ja-JP" altLang="en-US" sz="1400"/>
              <a:t>うまく役割分担する</a:t>
            </a:r>
            <a:endParaRPr kumimoji="1" lang="ja-JP" altLang="en-US" sz="1400"/>
          </a:p>
        </p:txBody>
      </p:sp>
      <p:sp>
        <p:nvSpPr>
          <p:cNvPr id="43" name="円/楕円 42">
            <a:extLst>
              <a:ext uri="{FF2B5EF4-FFF2-40B4-BE49-F238E27FC236}">
                <a16:creationId xmlns:a16="http://schemas.microsoft.com/office/drawing/2014/main" xmlns="" id="{82CFDF59-E324-4A45-8ED5-6BA015884076}"/>
              </a:ext>
            </a:extLst>
          </p:cNvPr>
          <p:cNvSpPr/>
          <p:nvPr/>
        </p:nvSpPr>
        <p:spPr>
          <a:xfrm>
            <a:off x="9220309" y="4327365"/>
            <a:ext cx="2355339" cy="2268689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円/楕円 41">
            <a:extLst>
              <a:ext uri="{FF2B5EF4-FFF2-40B4-BE49-F238E27FC236}">
                <a16:creationId xmlns:a16="http://schemas.microsoft.com/office/drawing/2014/main" xmlns="" id="{ED166D90-ABEB-DA4F-B00C-984DBAD62A41}"/>
              </a:ext>
            </a:extLst>
          </p:cNvPr>
          <p:cNvSpPr/>
          <p:nvPr/>
        </p:nvSpPr>
        <p:spPr>
          <a:xfrm>
            <a:off x="9593065" y="4787760"/>
            <a:ext cx="1601803" cy="1539327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円/楕円 19">
            <a:extLst>
              <a:ext uri="{FF2B5EF4-FFF2-40B4-BE49-F238E27FC236}">
                <a16:creationId xmlns:a16="http://schemas.microsoft.com/office/drawing/2014/main" xmlns="" id="{A7566234-3604-794A-AEE0-34BA6FDCE1F8}"/>
              </a:ext>
            </a:extLst>
          </p:cNvPr>
          <p:cNvSpPr/>
          <p:nvPr/>
        </p:nvSpPr>
        <p:spPr>
          <a:xfrm>
            <a:off x="9945386" y="5276572"/>
            <a:ext cx="858911" cy="866977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xmlns="" id="{FB9B3516-D682-0F43-9EB0-6A879EE6AD00}"/>
              </a:ext>
            </a:extLst>
          </p:cNvPr>
          <p:cNvSpPr txBox="1"/>
          <p:nvPr/>
        </p:nvSpPr>
        <p:spPr>
          <a:xfrm>
            <a:off x="10051675" y="5592005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/>
              <a:t>担当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xmlns="" id="{CDD885D6-94FD-724C-9EF0-524C4611D16E}"/>
              </a:ext>
            </a:extLst>
          </p:cNvPr>
          <p:cNvSpPr txBox="1"/>
          <p:nvPr/>
        </p:nvSpPr>
        <p:spPr>
          <a:xfrm>
            <a:off x="9891362" y="4922705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/>
              <a:t>庁内職員</a:t>
            </a: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xmlns="" id="{079C534D-F7F2-1D40-B0DF-70A2154C1DB1}"/>
              </a:ext>
            </a:extLst>
          </p:cNvPr>
          <p:cNvSpPr txBox="1"/>
          <p:nvPr/>
        </p:nvSpPr>
        <p:spPr>
          <a:xfrm>
            <a:off x="9891362" y="435424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/>
              <a:t>外部人材</a:t>
            </a:r>
          </a:p>
        </p:txBody>
      </p:sp>
      <p:sp>
        <p:nvSpPr>
          <p:cNvPr id="23" name="スライド番号プレースホルダー 22">
            <a:extLst>
              <a:ext uri="{FF2B5EF4-FFF2-40B4-BE49-F238E27FC236}">
                <a16:creationId xmlns:a16="http://schemas.microsoft.com/office/drawing/2014/main" xmlns="" id="{1045A21F-E06F-4DCA-9AEF-CA06BFA062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8D3BA-E350-1147-995F-63335037DF5A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0187171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Yu Gothic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Yu Gothic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de for Japan（テンプレート）" id="{58E5E067-0E9E-884A-AF81-585201C4A575}" vid="{7968914F-E43C-D84C-9CC6-5AD0C0F27ED6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ホワイト</Template>
  <TotalTime>104</TotalTime>
  <Words>336</Words>
  <Application>Microsoft Office PowerPoint</Application>
  <PresentationFormat>ワイド画面</PresentationFormat>
  <Paragraphs>79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游ゴシック</vt:lpstr>
      <vt:lpstr>游ゴシック</vt:lpstr>
      <vt:lpstr>Yu Gothic Light</vt:lpstr>
      <vt:lpstr>Arial</vt:lpstr>
      <vt:lpstr>ホワイト</vt:lpstr>
      <vt:lpstr>データアカデミー  基礎知識教材</vt:lpstr>
      <vt:lpstr>1. 基礎知識　用語</vt:lpstr>
      <vt:lpstr>2. 基礎知識　課題と問題と目標の違い</vt:lpstr>
      <vt:lpstr>3. データ利活用プロセスのイメージ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データアカデミー  基礎知識教材</dc:title>
  <dc:creator>市川 博之</dc:creator>
  <cp:lastModifiedBy>user</cp:lastModifiedBy>
  <cp:revision>38</cp:revision>
  <cp:lastPrinted>2019-05-17T05:28:16Z</cp:lastPrinted>
  <dcterms:created xsi:type="dcterms:W3CDTF">2018-08-31T08:23:22Z</dcterms:created>
  <dcterms:modified xsi:type="dcterms:W3CDTF">2019-05-17T05:28:19Z</dcterms:modified>
</cp:coreProperties>
</file>