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61" r:id="rId4"/>
    <p:sldId id="301" r:id="rId5"/>
    <p:sldId id="307" r:id="rId6"/>
  </p:sldIdLst>
  <p:sldSz cx="12192000" cy="6858000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yazaki" initials="m" lastIdx="2" clrIdx="0">
    <p:extLst>
      <p:ext uri="{19B8F6BF-5375-455C-9EA6-DF929625EA0E}">
        <p15:presenceInfo xmlns:p15="http://schemas.microsoft.com/office/powerpoint/2012/main" userId="miyazak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27"/>
    <p:restoredTop sz="94662"/>
  </p:normalViewPr>
  <p:slideViewPr>
    <p:cSldViewPr snapToGrid="0" snapToObjects="1">
      <p:cViewPr varScale="1">
        <p:scale>
          <a:sx n="86" d="100"/>
          <a:sy n="86" d="100"/>
        </p:scale>
        <p:origin x="677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7EB105F-B28A-4984-9B36-FDF97C9BC511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6827CB90-5164-4C2F-A96D-F7F107F1AB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226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58D6D-6D07-41CE-AE86-609A3BBBDCF3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>
            <a:lvl1pPr>
              <a:defRPr sz="1400"/>
            </a:lvl1pPr>
          </a:lstStyle>
          <a:p>
            <a:fld id="{17B8D3BA-E350-1147-995F-63335037DF5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36082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7AF33-ABE4-41A1-B218-D2C8E1FDD886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6B486-EF05-4230-A322-2D894FF0D3EF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537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400" y="365126"/>
            <a:ext cx="11689200" cy="59021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7EEC-F7FE-43F4-B51D-4D11732582AB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ja-JP" b="0" i="0" smtClean="0"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462938"/>
            <a:ext cx="2743200" cy="365125"/>
          </a:xfrm>
        </p:spPr>
        <p:txBody>
          <a:bodyPr/>
          <a:lstStyle>
            <a:lvl1pPr>
              <a:defRPr sz="1400"/>
            </a:lvl1pPr>
          </a:lstStyle>
          <a:p>
            <a:fld id="{17B8D3BA-E350-1147-995F-63335037DF5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16978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728373-4792-4146-BFCA-7D65B93B9B3A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6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24D4-32E3-4E9B-93CF-7303B400E8C0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88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5E84B-58CA-4C5A-98C2-D4A676462323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28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A793E-6C29-4FD1-83AC-FFCF83D48277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112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C1230-EFDC-47FA-83A5-F8E4841CE310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FB078-5F0B-4F69-AD2C-757BD2BA3CF2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7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B6AAE-F315-4259-B38E-9BE9A158EA4F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0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D21D9-8638-4867-9314-D6E8F8035B1F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81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データアカデミー 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/>
              <a:t>基礎知識教材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r>
              <a:rPr lang="ja-JP" altLang="en-US" sz="3600"/>
              <a:t>第二回研修用</a:t>
            </a:r>
            <a:endParaRPr kumimoji="1" lang="ja-JP" altLang="en-US" sz="3600" dirty="0"/>
          </a:p>
        </p:txBody>
      </p:sp>
      <p:sp>
        <p:nvSpPr>
          <p:cNvPr id="4" name="サブタイトル 2">
            <a:extLst>
              <a:ext uri="{FF2B5EF4-FFF2-40B4-BE49-F238E27FC236}">
                <a16:creationId xmlns="" xmlns:a16="http://schemas.microsoft.com/office/drawing/2014/main" id="{2B8A5791-CFBC-4C6B-B3CC-E71017A125E9}"/>
              </a:ext>
            </a:extLst>
          </p:cNvPr>
          <p:cNvSpPr txBox="1">
            <a:spLocks/>
          </p:cNvSpPr>
          <p:nvPr/>
        </p:nvSpPr>
        <p:spPr>
          <a:xfrm>
            <a:off x="2770414" y="146956"/>
            <a:ext cx="9144000" cy="7516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3600" dirty="0"/>
              <a:t>別添資料</a:t>
            </a:r>
            <a:r>
              <a:rPr lang="en-US" altLang="ja-JP" sz="3600"/>
              <a:t>4-6-2</a:t>
            </a:r>
            <a:endParaRPr lang="ja-JP" altLang="en-US" sz="36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="" xmlns:a16="http://schemas.microsoft.com/office/drawing/2014/main" id="{F16BF99A-C9C6-42A8-8073-B94B175A9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592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="" xmlns:a16="http://schemas.microsoft.com/office/drawing/2014/main" id="{23A60F46-2E2C-514A-8F16-9E5331B3A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1. </a:t>
            </a:r>
            <a:r>
              <a:rPr kumimoji="1" lang="ja-JP" altLang="en-US" dirty="0"/>
              <a:t>基礎知識　用語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="" xmlns:a16="http://schemas.microsoft.com/office/drawing/2014/main" id="{A4E26C85-5B2B-744D-A6D8-766FC6007C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353828"/>
              </p:ext>
            </p:extLst>
          </p:nvPr>
        </p:nvGraphicFramePr>
        <p:xfrm>
          <a:off x="838200" y="1104900"/>
          <a:ext cx="10515600" cy="4851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8714">
                  <a:extLst>
                    <a:ext uri="{9D8B030D-6E8A-4147-A177-3AD203B41FA5}">
                      <a16:colId xmlns="" xmlns:a16="http://schemas.microsoft.com/office/drawing/2014/main" val="747516679"/>
                    </a:ext>
                  </a:extLst>
                </a:gridCol>
                <a:gridCol w="2134422">
                  <a:extLst>
                    <a:ext uri="{9D8B030D-6E8A-4147-A177-3AD203B41FA5}">
                      <a16:colId xmlns="" xmlns:a16="http://schemas.microsoft.com/office/drawing/2014/main" val="2831328458"/>
                    </a:ext>
                  </a:extLst>
                </a:gridCol>
                <a:gridCol w="7782464">
                  <a:extLst>
                    <a:ext uri="{9D8B030D-6E8A-4147-A177-3AD203B41FA5}">
                      <a16:colId xmlns="" xmlns:a16="http://schemas.microsoft.com/office/drawing/2014/main" val="247525965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No.</a:t>
                      </a:r>
                      <a:endParaRPr kumimoji="1" lang="ja-JP" alt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用語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説明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69434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1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GIS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地理情報システム（</a:t>
                      </a:r>
                      <a:r>
                        <a:rPr kumimoji="1" lang="en-US" altLang="ja-JP" dirty="0"/>
                        <a:t>Geographic Information System</a:t>
                      </a:r>
                      <a:r>
                        <a:rPr kumimoji="1" lang="ja-JP" altLang="en-US" dirty="0"/>
                        <a:t>）の略。各部署で個別に導入する</a:t>
                      </a:r>
                      <a:r>
                        <a:rPr kumimoji="1" lang="en-US" altLang="ja-JP" dirty="0"/>
                        <a:t>GIS</a:t>
                      </a:r>
                      <a:r>
                        <a:rPr kumimoji="1" lang="ja-JP" altLang="en-US" dirty="0"/>
                        <a:t>と、全庁で共同利用する統合型</a:t>
                      </a:r>
                      <a:r>
                        <a:rPr kumimoji="1" lang="en-US" altLang="ja-JP" dirty="0"/>
                        <a:t>GIS</a:t>
                      </a:r>
                      <a:r>
                        <a:rPr kumimoji="1" lang="ja-JP" altLang="en-US" dirty="0"/>
                        <a:t>がある。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716649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2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BI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Business Intelligence</a:t>
                      </a:r>
                      <a:r>
                        <a:rPr kumimoji="1" lang="ja-JP" altLang="en-US" dirty="0"/>
                        <a:t>の略。</a:t>
                      </a:r>
                      <a:r>
                        <a:rPr kumimoji="1" lang="en-US" altLang="ja-JP" dirty="0"/>
                        <a:t>BI</a:t>
                      </a:r>
                      <a:r>
                        <a:rPr kumimoji="1" lang="ja-JP" altLang="en-US" dirty="0"/>
                        <a:t>ツールはビジネスに関する様々なデータを分析して可視化するためのビジネスインテリジェンスツールのこと。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64340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匿名加工情報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企業等が保有するデータを、個人を特定できない形に変換して第三者に提供するためのルールや加工方法。</a:t>
                      </a:r>
                      <a:r>
                        <a:rPr kumimoji="1" lang="en-US" altLang="ja-JP" dirty="0"/>
                        <a:t/>
                      </a:r>
                      <a:br>
                        <a:rPr kumimoji="1" lang="en-US" altLang="ja-JP" dirty="0"/>
                      </a:br>
                      <a:r>
                        <a:rPr kumimoji="1" lang="en-US" altLang="ja-JP" dirty="0"/>
                        <a:t/>
                      </a:r>
                      <a:br>
                        <a:rPr kumimoji="1" lang="en-US" altLang="ja-JP" dirty="0"/>
                      </a:br>
                      <a:r>
                        <a:rPr kumimoji="1" lang="ja-JP" altLang="en-US" dirty="0"/>
                        <a:t>個人情報の保護に関する法律についてのガイドライン（匿名加工情報編）</a:t>
                      </a:r>
                      <a:r>
                        <a:rPr kumimoji="1" lang="en" altLang="ja-JP" dirty="0"/>
                        <a:t/>
                      </a:r>
                      <a:br>
                        <a:rPr kumimoji="1" lang="en" altLang="ja-JP" dirty="0"/>
                      </a:br>
                      <a:r>
                        <a:rPr kumimoji="1" lang="en" altLang="ja-JP" dirty="0"/>
                        <a:t>https://</a:t>
                      </a:r>
                      <a:r>
                        <a:rPr kumimoji="1" lang="en" altLang="ja-JP" dirty="0" err="1"/>
                        <a:t>www.ppc.go.jp</a:t>
                      </a:r>
                      <a:r>
                        <a:rPr kumimoji="1" lang="en" altLang="ja-JP" dirty="0"/>
                        <a:t>/files/pdf/guidelines04.pdf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15303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/>
                        <a:t>非識別加工情報</a:t>
                      </a:r>
                      <a:r>
                        <a:rPr kumimoji="1" lang="en-US" altLang="ja-JP" dirty="0"/>
                        <a:t/>
                      </a:r>
                      <a:br>
                        <a:rPr kumimoji="1" lang="en-US" altLang="ja-JP" dirty="0"/>
                      </a:b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/>
                        <a:t>国、独立行政情人、地方公共団体等が保有するデータを、匿名加工情報にして第三者に提供するためのルールや加工方法。組織内で保有している時点は非識別加工情報で、第三者に提供した段階で匿名加工情報になる。</a:t>
                      </a:r>
                      <a:endParaRPr kumimoji="1" lang="en-US" altLang="ja-JP" dirty="0"/>
                    </a:p>
                    <a:p>
                      <a:endParaRPr kumimoji="1" lang="en-US" altLang="ja-JP" dirty="0"/>
                    </a:p>
                    <a:p>
                      <a:r>
                        <a:rPr kumimoji="1" lang="ja-JP" altLang="en-US" dirty="0"/>
                        <a:t>国の行政機関・独立行政法人等における非識別加工情報の制度のあらまし</a:t>
                      </a:r>
                      <a:r>
                        <a:rPr kumimoji="1" lang="en" altLang="ja-JP" dirty="0"/>
                        <a:t/>
                      </a:r>
                      <a:br>
                        <a:rPr kumimoji="1" lang="en" altLang="ja-JP" dirty="0"/>
                      </a:br>
                      <a:r>
                        <a:rPr kumimoji="1" lang="en" altLang="ja-JP" dirty="0"/>
                        <a:t>https://</a:t>
                      </a:r>
                      <a:r>
                        <a:rPr kumimoji="1" lang="en" altLang="ja-JP" dirty="0" err="1"/>
                        <a:t>www.ppc.go.jp</a:t>
                      </a:r>
                      <a:r>
                        <a:rPr kumimoji="1" lang="en" altLang="ja-JP" dirty="0"/>
                        <a:t>/files/pdf/</a:t>
                      </a:r>
                      <a:r>
                        <a:rPr kumimoji="1" lang="en" altLang="ja-JP" dirty="0" err="1"/>
                        <a:t>hisikibetu_aramashi.pdf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76172158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="" xmlns:a16="http://schemas.microsoft.com/office/drawing/2014/main" id="{5EA7F796-FF25-44EB-B1DA-50D5F8AA4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531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="" xmlns:a16="http://schemas.microsoft.com/office/drawing/2014/main" id="{136C4DAA-ADD9-EC4E-B5B7-26B84850E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2. </a:t>
            </a:r>
            <a:r>
              <a:rPr lang="ja-JP" altLang="en-US" dirty="0"/>
              <a:t>データ利活用プロセスのイメージ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="" xmlns:a16="http://schemas.microsoft.com/office/drawing/2014/main" id="{75193D0B-3188-3246-BE4F-5817C11E94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200" dirty="0"/>
              <a:t>実際の業務で使う場合のイメージは下記の通り。</a:t>
            </a:r>
            <a:endParaRPr kumimoji="1" lang="ja-JP" altLang="en-US" sz="2200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="" xmlns:a16="http://schemas.microsoft.com/office/drawing/2014/main" id="{E0F3968E-7F13-2A4E-9F3C-4A8AAB846C57}"/>
              </a:ext>
            </a:extLst>
          </p:cNvPr>
          <p:cNvSpPr/>
          <p:nvPr/>
        </p:nvSpPr>
        <p:spPr>
          <a:xfrm>
            <a:off x="229690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課題・仮説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="" xmlns:a16="http://schemas.microsoft.com/office/drawing/2014/main" id="{DC160220-9FB0-4047-B93C-8C76AD137F6C}"/>
              </a:ext>
            </a:extLst>
          </p:cNvPr>
          <p:cNvSpPr/>
          <p:nvPr/>
        </p:nvSpPr>
        <p:spPr>
          <a:xfrm>
            <a:off x="197684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データ確認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="" xmlns:a16="http://schemas.microsoft.com/office/drawing/2014/main" id="{9A825641-0DDB-C441-89BF-CF15560E8574}"/>
              </a:ext>
            </a:extLst>
          </p:cNvPr>
          <p:cNvSpPr/>
          <p:nvPr/>
        </p:nvSpPr>
        <p:spPr>
          <a:xfrm>
            <a:off x="373706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分析手法</a:t>
            </a:r>
            <a:r>
              <a:rPr kumimoji="1" lang="en-US" altLang="ja-JP" sz="1400" dirty="0">
                <a:solidFill>
                  <a:schemeClr val="tx1"/>
                </a:solidFill>
              </a:rPr>
              <a:t/>
            </a:r>
            <a:br>
              <a:rPr kumimoji="1" lang="en-US" altLang="ja-JP" sz="1400" dirty="0">
                <a:solidFill>
                  <a:schemeClr val="tx1"/>
                </a:solidFill>
              </a:rPr>
            </a:br>
            <a:r>
              <a:rPr kumimoji="1" lang="ja-JP" altLang="en-US" sz="1400">
                <a:solidFill>
                  <a:schemeClr val="tx1"/>
                </a:solidFill>
              </a:rPr>
              <a:t>決定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="" xmlns:a16="http://schemas.microsoft.com/office/drawing/2014/main" id="{FEE58939-7162-F64D-8DEB-8D1D137C81CF}"/>
              </a:ext>
            </a:extLst>
          </p:cNvPr>
          <p:cNvSpPr/>
          <p:nvPr/>
        </p:nvSpPr>
        <p:spPr>
          <a:xfrm>
            <a:off x="549728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自分で分析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="" xmlns:a16="http://schemas.microsoft.com/office/drawing/2014/main" id="{67F2C329-2E78-0547-A3DD-692491334FFE}"/>
              </a:ext>
            </a:extLst>
          </p:cNvPr>
          <p:cNvSpPr/>
          <p:nvPr/>
        </p:nvSpPr>
        <p:spPr>
          <a:xfrm>
            <a:off x="5490518" y="3966131"/>
            <a:ext cx="1168037" cy="8001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庁内で分析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="" xmlns:a16="http://schemas.microsoft.com/office/drawing/2014/main" id="{44109C37-8334-4C4B-80B2-457F0E003D64}"/>
              </a:ext>
            </a:extLst>
          </p:cNvPr>
          <p:cNvSpPr/>
          <p:nvPr/>
        </p:nvSpPr>
        <p:spPr>
          <a:xfrm>
            <a:off x="5493902" y="5927014"/>
            <a:ext cx="1168037" cy="8001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外部で分析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="" xmlns:a16="http://schemas.microsoft.com/office/drawing/2014/main" id="{84CC9877-4D44-8545-B165-39EDF7195973}"/>
              </a:ext>
            </a:extLst>
          </p:cNvPr>
          <p:cNvSpPr/>
          <p:nvPr/>
        </p:nvSpPr>
        <p:spPr>
          <a:xfrm>
            <a:off x="7208512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評価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="" xmlns:a16="http://schemas.microsoft.com/office/drawing/2014/main" id="{D846E388-098A-7042-BAA4-FF9E32C01590}"/>
              </a:ext>
            </a:extLst>
          </p:cNvPr>
          <p:cNvSpPr/>
          <p:nvPr/>
        </p:nvSpPr>
        <p:spPr>
          <a:xfrm>
            <a:off x="9014454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</a:rPr>
              <a:t>政策立案</a:t>
            </a:r>
            <a:endParaRPr kumimoji="1" lang="ja-JP" altLang="en-US" sz="1400">
              <a:solidFill>
                <a:schemeClr val="tx1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="" xmlns:a16="http://schemas.microsoft.com/office/drawing/2014/main" id="{F1D254DF-2738-8440-B4D7-556CB80F2047}"/>
              </a:ext>
            </a:extLst>
          </p:cNvPr>
          <p:cNvSpPr/>
          <p:nvPr/>
        </p:nvSpPr>
        <p:spPr>
          <a:xfrm>
            <a:off x="10768141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</a:rPr>
              <a:t>費用対効果分析</a:t>
            </a:r>
            <a:endParaRPr lang="en-US" altLang="ja-JP" sz="1400" dirty="0">
              <a:solidFill>
                <a:schemeClr val="tx1"/>
              </a:solidFill>
            </a:endParaRP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="" xmlns:a16="http://schemas.microsoft.com/office/drawing/2014/main" id="{2C1B8A52-8759-494A-9D31-0D98C25E30BF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1397727" y="2555447"/>
            <a:ext cx="57911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="" xmlns:a16="http://schemas.microsoft.com/office/drawing/2014/main" id="{C93EC78A-21B8-4E4C-ADD7-03BF9016A67B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3144883" y="2555447"/>
            <a:ext cx="5921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="" xmlns:a16="http://schemas.microsoft.com/office/drawing/2014/main" id="{5CEEA2B6-4D7E-7346-B465-E78DE30AF980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4905103" y="2555447"/>
            <a:ext cx="5921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カギ線コネクタ 21">
            <a:extLst>
              <a:ext uri="{FF2B5EF4-FFF2-40B4-BE49-F238E27FC236}">
                <a16:creationId xmlns="" xmlns:a16="http://schemas.microsoft.com/office/drawing/2014/main" id="{DB707018-19A4-CC48-BC44-AEB692D893D2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4905103" y="2555447"/>
            <a:ext cx="585415" cy="18107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カギ線コネクタ 24">
            <a:extLst>
              <a:ext uri="{FF2B5EF4-FFF2-40B4-BE49-F238E27FC236}">
                <a16:creationId xmlns="" xmlns:a16="http://schemas.microsoft.com/office/drawing/2014/main" id="{6AFECB8F-77E2-724A-85A0-4844901B9E91}"/>
              </a:ext>
            </a:extLst>
          </p:cNvPr>
          <p:cNvCxnSpPr>
            <a:stCxn id="6" idx="3"/>
            <a:endCxn id="9" idx="1"/>
          </p:cNvCxnSpPr>
          <p:nvPr/>
        </p:nvCxnSpPr>
        <p:spPr>
          <a:xfrm>
            <a:off x="4905103" y="2555447"/>
            <a:ext cx="588799" cy="377164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="" xmlns:a16="http://schemas.microsoft.com/office/drawing/2014/main" id="{D1FDCDA5-A0DB-E548-B06D-9FC0A56EA897}"/>
              </a:ext>
            </a:extLst>
          </p:cNvPr>
          <p:cNvCxnSpPr>
            <a:cxnSpLocks/>
            <a:stCxn id="7" idx="3"/>
            <a:endCxn id="10" idx="1"/>
          </p:cNvCxnSpPr>
          <p:nvPr/>
        </p:nvCxnSpPr>
        <p:spPr>
          <a:xfrm>
            <a:off x="6665323" y="2555447"/>
            <a:ext cx="54318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="" xmlns:a16="http://schemas.microsoft.com/office/drawing/2014/main" id="{5B905DC7-7B5F-FA4C-BC34-8B0423A1AEB6}"/>
              </a:ext>
            </a:extLst>
          </p:cNvPr>
          <p:cNvCxnSpPr>
            <a:stCxn id="10" idx="3"/>
            <a:endCxn id="11" idx="1"/>
          </p:cNvCxnSpPr>
          <p:nvPr/>
        </p:nvCxnSpPr>
        <p:spPr>
          <a:xfrm>
            <a:off x="8376549" y="2555447"/>
            <a:ext cx="63790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="" xmlns:a16="http://schemas.microsoft.com/office/drawing/2014/main" id="{E20AD625-FBD2-F642-993F-D0A11C79C16F}"/>
              </a:ext>
            </a:extLst>
          </p:cNvPr>
          <p:cNvCxnSpPr>
            <a:stCxn id="11" idx="3"/>
            <a:endCxn id="12" idx="1"/>
          </p:cNvCxnSpPr>
          <p:nvPr/>
        </p:nvCxnSpPr>
        <p:spPr>
          <a:xfrm>
            <a:off x="10182491" y="2555447"/>
            <a:ext cx="5856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カギ線コネクタ 33">
            <a:extLst>
              <a:ext uri="{FF2B5EF4-FFF2-40B4-BE49-F238E27FC236}">
                <a16:creationId xmlns="" xmlns:a16="http://schemas.microsoft.com/office/drawing/2014/main" id="{2FD86D3E-DA87-AE4B-BC05-303B86C46723}"/>
              </a:ext>
            </a:extLst>
          </p:cNvPr>
          <p:cNvCxnSpPr>
            <a:cxnSpLocks/>
            <a:stCxn id="8" idx="3"/>
            <a:endCxn id="10" idx="1"/>
          </p:cNvCxnSpPr>
          <p:nvPr/>
        </p:nvCxnSpPr>
        <p:spPr>
          <a:xfrm flipV="1">
            <a:off x="6658555" y="2555447"/>
            <a:ext cx="549957" cy="18107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カギ線コネクタ 36">
            <a:extLst>
              <a:ext uri="{FF2B5EF4-FFF2-40B4-BE49-F238E27FC236}">
                <a16:creationId xmlns="" xmlns:a16="http://schemas.microsoft.com/office/drawing/2014/main" id="{52237BDD-03BA-3D40-A03C-1CF186FB765A}"/>
              </a:ext>
            </a:extLst>
          </p:cNvPr>
          <p:cNvCxnSpPr>
            <a:stCxn id="9" idx="3"/>
            <a:endCxn id="10" idx="1"/>
          </p:cNvCxnSpPr>
          <p:nvPr/>
        </p:nvCxnSpPr>
        <p:spPr>
          <a:xfrm flipV="1">
            <a:off x="6661939" y="2555447"/>
            <a:ext cx="546573" cy="377164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="" xmlns:a16="http://schemas.microsoft.com/office/drawing/2014/main" id="{45BAF86E-FAE5-544E-A282-0E7D1433C034}"/>
              </a:ext>
            </a:extLst>
          </p:cNvPr>
          <p:cNvSpPr txBox="1"/>
          <p:nvPr/>
        </p:nvSpPr>
        <p:spPr>
          <a:xfrm>
            <a:off x="5360328" y="5403793"/>
            <a:ext cx="14318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複雑な分析や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kumimoji="1" lang="en-US" altLang="ja-JP" sz="1400" dirty="0"/>
              <a:t>AI</a:t>
            </a:r>
            <a:r>
              <a:rPr kumimoji="1" lang="ja-JP" altLang="en-US" sz="1400"/>
              <a:t>使った分析等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="" xmlns:a16="http://schemas.microsoft.com/office/drawing/2014/main" id="{E6253452-BE4E-374C-8609-5BE0FD1D3A09}"/>
              </a:ext>
            </a:extLst>
          </p:cNvPr>
          <p:cNvSpPr txBox="1"/>
          <p:nvPr/>
        </p:nvSpPr>
        <p:spPr>
          <a:xfrm>
            <a:off x="5441903" y="3291530"/>
            <a:ext cx="144142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/>
              <a:t>庁内の分析官や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/>
              <a:t>システム部門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en-US" altLang="ja-JP" sz="1400" dirty="0"/>
              <a:t>GIS</a:t>
            </a:r>
            <a:r>
              <a:rPr lang="ja-JP" altLang="en-US" sz="1400"/>
              <a:t>担当に依頼</a:t>
            </a:r>
            <a:endParaRPr kumimoji="1" lang="ja-JP" altLang="en-US" sz="1400"/>
          </a:p>
        </p:txBody>
      </p:sp>
      <p:sp>
        <p:nvSpPr>
          <p:cNvPr id="48" name="テキスト ボックス 47">
            <a:extLst>
              <a:ext uri="{FF2B5EF4-FFF2-40B4-BE49-F238E27FC236}">
                <a16:creationId xmlns="" xmlns:a16="http://schemas.microsoft.com/office/drawing/2014/main" id="{B4FCAB41-2F74-744E-B027-77D6FC3DA526}"/>
              </a:ext>
            </a:extLst>
          </p:cNvPr>
          <p:cNvSpPr txBox="1"/>
          <p:nvPr/>
        </p:nvSpPr>
        <p:spPr>
          <a:xfrm>
            <a:off x="5441903" y="1664186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単純なものは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kumimoji="1" lang="ja-JP" altLang="en-US" sz="1400"/>
              <a:t>自分で分析</a:t>
            </a:r>
          </a:p>
        </p:txBody>
      </p:sp>
      <p:sp>
        <p:nvSpPr>
          <p:cNvPr id="51" name="左中かっこ 50">
            <a:extLst>
              <a:ext uri="{FF2B5EF4-FFF2-40B4-BE49-F238E27FC236}">
                <a16:creationId xmlns="" xmlns:a16="http://schemas.microsoft.com/office/drawing/2014/main" id="{307A2613-C0C9-1E4E-94D9-2BDF6F41AEEB}"/>
              </a:ext>
            </a:extLst>
          </p:cNvPr>
          <p:cNvSpPr/>
          <p:nvPr/>
        </p:nvSpPr>
        <p:spPr>
          <a:xfrm rot="16200000">
            <a:off x="2393585" y="1494128"/>
            <a:ext cx="378928" cy="393339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>
            <a:extLst>
              <a:ext uri="{FF2B5EF4-FFF2-40B4-BE49-F238E27FC236}">
                <a16:creationId xmlns="" xmlns:a16="http://schemas.microsoft.com/office/drawing/2014/main" id="{D6A363BD-E627-4842-9424-AAE4A517A1E0}"/>
              </a:ext>
            </a:extLst>
          </p:cNvPr>
          <p:cNvSpPr txBox="1"/>
          <p:nvPr/>
        </p:nvSpPr>
        <p:spPr>
          <a:xfrm>
            <a:off x="967746" y="3735244"/>
            <a:ext cx="30572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/>
              <a:t>課題について、どのデータを</a:t>
            </a: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ja-JP" altLang="en-US" sz="1600"/>
              <a:t>使って、どう表現するかという</a:t>
            </a: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ja-JP" altLang="en-US" sz="1600"/>
              <a:t>仕様書が決まった状態にする</a:t>
            </a:r>
          </a:p>
        </p:txBody>
      </p:sp>
      <p:sp>
        <p:nvSpPr>
          <p:cNvPr id="53" name="角丸四角形吹き出し 52">
            <a:extLst>
              <a:ext uri="{FF2B5EF4-FFF2-40B4-BE49-F238E27FC236}">
                <a16:creationId xmlns="" xmlns:a16="http://schemas.microsoft.com/office/drawing/2014/main" id="{BAEED1D3-3444-DA4E-BDB5-8F85F886583F}"/>
              </a:ext>
            </a:extLst>
          </p:cNvPr>
          <p:cNvSpPr/>
          <p:nvPr/>
        </p:nvSpPr>
        <p:spPr>
          <a:xfrm>
            <a:off x="7208512" y="5883354"/>
            <a:ext cx="1465225" cy="843808"/>
          </a:xfrm>
          <a:prstGeom prst="wedgeRoundRectCallout">
            <a:avLst>
              <a:gd name="adj1" fmla="val -83810"/>
              <a:gd name="adj2" fmla="val 3565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</a:rPr>
              <a:t>発注時に</a:t>
            </a:r>
            <a:r>
              <a:rPr kumimoji="1" lang="en-US" altLang="ja-JP" sz="1600" dirty="0">
                <a:solidFill>
                  <a:schemeClr val="tx1"/>
                </a:solidFill>
              </a:rPr>
              <a:t/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仕様を渡す</a:t>
            </a:r>
          </a:p>
        </p:txBody>
      </p:sp>
      <p:sp>
        <p:nvSpPr>
          <p:cNvPr id="54" name="角丸四角形吹き出し 53">
            <a:extLst>
              <a:ext uri="{FF2B5EF4-FFF2-40B4-BE49-F238E27FC236}">
                <a16:creationId xmlns="" xmlns:a16="http://schemas.microsoft.com/office/drawing/2014/main" id="{F21B6652-B8F0-4E49-99B3-B997C189FE92}"/>
              </a:ext>
            </a:extLst>
          </p:cNvPr>
          <p:cNvSpPr/>
          <p:nvPr/>
        </p:nvSpPr>
        <p:spPr>
          <a:xfrm>
            <a:off x="7220387" y="3888300"/>
            <a:ext cx="1465225" cy="843808"/>
          </a:xfrm>
          <a:prstGeom prst="wedgeRoundRectCallout">
            <a:avLst>
              <a:gd name="adj1" fmla="val -83810"/>
              <a:gd name="adj2" fmla="val 3565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solidFill>
                  <a:schemeClr val="tx1"/>
                </a:solidFill>
              </a:rPr>
              <a:t>依頼</a:t>
            </a:r>
            <a:r>
              <a:rPr kumimoji="1" lang="ja-JP" altLang="en-US" sz="1600">
                <a:solidFill>
                  <a:schemeClr val="tx1"/>
                </a:solidFill>
              </a:rPr>
              <a:t>時に</a:t>
            </a:r>
            <a:r>
              <a:rPr kumimoji="1" lang="en-US" altLang="ja-JP" sz="1600" dirty="0">
                <a:solidFill>
                  <a:schemeClr val="tx1"/>
                </a:solidFill>
              </a:rPr>
              <a:t/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仕様を渡す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="" xmlns:a16="http://schemas.microsoft.com/office/drawing/2014/main" id="{1B7CC9A8-CE6E-6A42-AC77-DF560DB5ACC9}"/>
              </a:ext>
            </a:extLst>
          </p:cNvPr>
          <p:cNvSpPr txBox="1"/>
          <p:nvPr/>
        </p:nvSpPr>
        <p:spPr>
          <a:xfrm>
            <a:off x="1567748" y="1664186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/>
              <a:t>無いデータは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/>
              <a:t>今後どうするのか検討</a:t>
            </a:r>
            <a:endParaRPr kumimoji="1" lang="ja-JP" altLang="en-US" sz="1400"/>
          </a:p>
        </p:txBody>
      </p:sp>
      <p:sp>
        <p:nvSpPr>
          <p:cNvPr id="56" name="テキスト ボックス 55">
            <a:extLst>
              <a:ext uri="{FF2B5EF4-FFF2-40B4-BE49-F238E27FC236}">
                <a16:creationId xmlns="" xmlns:a16="http://schemas.microsoft.com/office/drawing/2014/main" id="{AD07BCD3-3DF1-A347-A787-5B1C450B9FE5}"/>
              </a:ext>
            </a:extLst>
          </p:cNvPr>
          <p:cNvSpPr txBox="1"/>
          <p:nvPr/>
        </p:nvSpPr>
        <p:spPr>
          <a:xfrm>
            <a:off x="7046205" y="1664186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分析結果と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kumimoji="1" lang="ja-JP" altLang="en-US" sz="1400"/>
              <a:t>影響範囲を確認</a:t>
            </a:r>
          </a:p>
        </p:txBody>
      </p:sp>
      <p:graphicFrame>
        <p:nvGraphicFramePr>
          <p:cNvPr id="13" name="表 12">
            <a:extLst>
              <a:ext uri="{FF2B5EF4-FFF2-40B4-BE49-F238E27FC236}">
                <a16:creationId xmlns="" xmlns:a16="http://schemas.microsoft.com/office/drawing/2014/main" id="{6E8A382C-E6AB-154D-A68E-F68BD4D0DC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988320"/>
              </p:ext>
            </p:extLst>
          </p:nvPr>
        </p:nvGraphicFramePr>
        <p:xfrm>
          <a:off x="229696" y="5145929"/>
          <a:ext cx="1834235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34235">
                  <a:extLst>
                    <a:ext uri="{9D8B030D-6E8A-4147-A177-3AD203B41FA5}">
                      <a16:colId xmlns="" xmlns:a16="http://schemas.microsoft.com/office/drawing/2014/main" val="30716767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Step4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72216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Step3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901612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Step2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415260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Step1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18350542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="" xmlns:a16="http://schemas.microsoft.com/office/drawing/2014/main" id="{3D7BCC4F-9F49-9E48-8FEC-9C9FACB0012A}"/>
              </a:ext>
            </a:extLst>
          </p:cNvPr>
          <p:cNvSpPr txBox="1"/>
          <p:nvPr/>
        </p:nvSpPr>
        <p:spPr>
          <a:xfrm>
            <a:off x="2088024" y="5173962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/>
              <a:t>全体最適化</a:t>
            </a:r>
            <a:r>
              <a:rPr lang="ja-JP" altLang="en-US" sz="1600"/>
              <a:t>（総合計画など）</a:t>
            </a:r>
            <a:endParaRPr kumimoji="1" lang="ja-JP" altLang="en-US" sz="1600"/>
          </a:p>
        </p:txBody>
      </p:sp>
      <p:sp>
        <p:nvSpPr>
          <p:cNvPr id="35" name="テキスト ボックス 34">
            <a:extLst>
              <a:ext uri="{FF2B5EF4-FFF2-40B4-BE49-F238E27FC236}">
                <a16:creationId xmlns="" xmlns:a16="http://schemas.microsoft.com/office/drawing/2014/main" id="{FB7F8DE0-3231-0844-BC0D-5F7F7792E7E6}"/>
              </a:ext>
            </a:extLst>
          </p:cNvPr>
          <p:cNvSpPr txBox="1"/>
          <p:nvPr/>
        </p:nvSpPr>
        <p:spPr>
          <a:xfrm>
            <a:off x="2101087" y="6309752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/>
              <a:t>現場の課題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="" xmlns:a16="http://schemas.microsoft.com/office/drawing/2014/main" id="{6F4B8087-5FF9-8C42-BD20-71F7F4F0926A}"/>
              </a:ext>
            </a:extLst>
          </p:cNvPr>
          <p:cNvSpPr txBox="1"/>
          <p:nvPr/>
        </p:nvSpPr>
        <p:spPr>
          <a:xfrm>
            <a:off x="2088024" y="5931607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/>
              <a:t>部門</a:t>
            </a:r>
            <a:r>
              <a:rPr kumimoji="1" lang="ja-JP" altLang="en-US" sz="1600"/>
              <a:t>の課題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="" xmlns:a16="http://schemas.microsoft.com/office/drawing/2014/main" id="{6A3DE6E6-70E2-3740-AFD3-FD9E4F9E5E60}"/>
              </a:ext>
            </a:extLst>
          </p:cNvPr>
          <p:cNvSpPr txBox="1"/>
          <p:nvPr/>
        </p:nvSpPr>
        <p:spPr>
          <a:xfrm>
            <a:off x="2074962" y="5552784"/>
            <a:ext cx="2441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/>
              <a:t>計画の策定（各種計画）</a:t>
            </a:r>
            <a:endParaRPr kumimoji="1" lang="ja-JP" altLang="en-US" sz="1600"/>
          </a:p>
        </p:txBody>
      </p:sp>
      <p:sp>
        <p:nvSpPr>
          <p:cNvPr id="40" name="テキスト ボックス 39">
            <a:extLst>
              <a:ext uri="{FF2B5EF4-FFF2-40B4-BE49-F238E27FC236}">
                <a16:creationId xmlns="" xmlns:a16="http://schemas.microsoft.com/office/drawing/2014/main" id="{F865D110-D819-524A-99B2-FD565A4101F4}"/>
              </a:ext>
            </a:extLst>
          </p:cNvPr>
          <p:cNvSpPr txBox="1"/>
          <p:nvPr/>
        </p:nvSpPr>
        <p:spPr>
          <a:xfrm>
            <a:off x="10804297" y="1632153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施策の選択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kumimoji="1" lang="ja-JP" altLang="en-US" sz="1400"/>
              <a:t>効果指標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="" xmlns:a16="http://schemas.microsoft.com/office/drawing/2014/main" id="{A0F16984-4454-3042-A2A5-6F7B18CF55B7}"/>
              </a:ext>
            </a:extLst>
          </p:cNvPr>
          <p:cNvSpPr txBox="1"/>
          <p:nvPr/>
        </p:nvSpPr>
        <p:spPr>
          <a:xfrm>
            <a:off x="43837" y="4846564"/>
            <a:ext cx="2258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【</a:t>
            </a:r>
            <a:r>
              <a:rPr kumimoji="1" lang="ja-JP" altLang="en-US" sz="1600"/>
              <a:t>データ利活用</a:t>
            </a:r>
            <a:r>
              <a:rPr kumimoji="1" lang="en-US" altLang="ja-JP" sz="1600" dirty="0"/>
              <a:t>Step】</a:t>
            </a:r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="" xmlns:a16="http://schemas.microsoft.com/office/drawing/2014/main" id="{1C8E2685-C3AF-994F-8C57-27215A5A6144}"/>
              </a:ext>
            </a:extLst>
          </p:cNvPr>
          <p:cNvSpPr txBox="1"/>
          <p:nvPr/>
        </p:nvSpPr>
        <p:spPr>
          <a:xfrm>
            <a:off x="8946692" y="3474482"/>
            <a:ext cx="30572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/>
              <a:t>分析は内容により専門性が変わる。</a:t>
            </a:r>
            <a:endParaRPr kumimoji="1" lang="en-US" altLang="ja-JP" sz="1400" dirty="0"/>
          </a:p>
          <a:p>
            <a:r>
              <a:rPr lang="ja-JP" altLang="en-US" sz="1400"/>
              <a:t>全ての自分で対応するのではなく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/>
              <a:t>うまく役割分担する</a:t>
            </a:r>
            <a:endParaRPr kumimoji="1" lang="ja-JP" altLang="en-US" sz="1400"/>
          </a:p>
        </p:txBody>
      </p:sp>
      <p:sp>
        <p:nvSpPr>
          <p:cNvPr id="43" name="円/楕円 42">
            <a:extLst>
              <a:ext uri="{FF2B5EF4-FFF2-40B4-BE49-F238E27FC236}">
                <a16:creationId xmlns="" xmlns:a16="http://schemas.microsoft.com/office/drawing/2014/main" id="{82CFDF59-E324-4A45-8ED5-6BA015884076}"/>
              </a:ext>
            </a:extLst>
          </p:cNvPr>
          <p:cNvSpPr/>
          <p:nvPr/>
        </p:nvSpPr>
        <p:spPr>
          <a:xfrm>
            <a:off x="9220309" y="4327365"/>
            <a:ext cx="2355339" cy="2268689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>
            <a:extLst>
              <a:ext uri="{FF2B5EF4-FFF2-40B4-BE49-F238E27FC236}">
                <a16:creationId xmlns="" xmlns:a16="http://schemas.microsoft.com/office/drawing/2014/main" id="{ED166D90-ABEB-DA4F-B00C-984DBAD62A41}"/>
              </a:ext>
            </a:extLst>
          </p:cNvPr>
          <p:cNvSpPr/>
          <p:nvPr/>
        </p:nvSpPr>
        <p:spPr>
          <a:xfrm>
            <a:off x="9593065" y="4787760"/>
            <a:ext cx="1601803" cy="153932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>
            <a:extLst>
              <a:ext uri="{FF2B5EF4-FFF2-40B4-BE49-F238E27FC236}">
                <a16:creationId xmlns="" xmlns:a16="http://schemas.microsoft.com/office/drawing/2014/main" id="{A7566234-3604-794A-AEE0-34BA6FDCE1F8}"/>
              </a:ext>
            </a:extLst>
          </p:cNvPr>
          <p:cNvSpPr/>
          <p:nvPr/>
        </p:nvSpPr>
        <p:spPr>
          <a:xfrm>
            <a:off x="9945386" y="5276572"/>
            <a:ext cx="858911" cy="86697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="" xmlns:a16="http://schemas.microsoft.com/office/drawing/2014/main" id="{FB9B3516-D682-0F43-9EB0-6A879EE6AD00}"/>
              </a:ext>
            </a:extLst>
          </p:cNvPr>
          <p:cNvSpPr txBox="1"/>
          <p:nvPr/>
        </p:nvSpPr>
        <p:spPr>
          <a:xfrm>
            <a:off x="10051675" y="559200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担当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="" xmlns:a16="http://schemas.microsoft.com/office/drawing/2014/main" id="{CDD885D6-94FD-724C-9EF0-524C4611D16E}"/>
              </a:ext>
            </a:extLst>
          </p:cNvPr>
          <p:cNvSpPr txBox="1"/>
          <p:nvPr/>
        </p:nvSpPr>
        <p:spPr>
          <a:xfrm>
            <a:off x="9891362" y="492270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庁内職員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="" xmlns:a16="http://schemas.microsoft.com/office/drawing/2014/main" id="{079C534D-F7F2-1D40-B0DF-70A2154C1DB1}"/>
              </a:ext>
            </a:extLst>
          </p:cNvPr>
          <p:cNvSpPr txBox="1"/>
          <p:nvPr/>
        </p:nvSpPr>
        <p:spPr>
          <a:xfrm>
            <a:off x="9891362" y="435424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外部人材</a:t>
            </a:r>
          </a:p>
        </p:txBody>
      </p:sp>
      <p:sp>
        <p:nvSpPr>
          <p:cNvPr id="23" name="スライド番号プレースホルダー 22">
            <a:extLst>
              <a:ext uri="{FF2B5EF4-FFF2-40B4-BE49-F238E27FC236}">
                <a16:creationId xmlns="" xmlns:a16="http://schemas.microsoft.com/office/drawing/2014/main" id="{EC71C464-FF83-4C3B-8A03-D4E2EFFE6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187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3. </a:t>
            </a:r>
            <a:r>
              <a:rPr lang="ja-JP" altLang="en-US" dirty="0"/>
              <a:t>ビジネスインテリジェンス（</a:t>
            </a:r>
            <a:r>
              <a:rPr kumimoji="1" lang="en-US" altLang="ja-JP" dirty="0"/>
              <a:t>BI</a:t>
            </a:r>
            <a:r>
              <a:rPr kumimoji="1" lang="ja-JP" altLang="en-US" dirty="0"/>
              <a:t>）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199" y="1105469"/>
            <a:ext cx="10703943" cy="50714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200" dirty="0"/>
              <a:t>ビジネスインテリジェンス</a:t>
            </a:r>
            <a:r>
              <a:rPr kumimoji="1" lang="en-US" altLang="ja-JP" sz="2200" dirty="0"/>
              <a:t>(BI</a:t>
            </a:r>
            <a:r>
              <a:rPr kumimoji="1" lang="ja-JP" altLang="en-US" sz="2200" dirty="0"/>
              <a:t>）とは</a:t>
            </a:r>
            <a:endParaRPr kumimoji="1" lang="en-US" altLang="ja-JP" sz="2200" dirty="0"/>
          </a:p>
          <a:p>
            <a:pPr marL="444500" lvl="1"/>
            <a:r>
              <a:rPr lang="ja-JP" altLang="en-US" sz="2200" dirty="0"/>
              <a:t>経営・会計・情報処理などの用語で、企業などの組織のデータを、収集・蓄積・分析・報告することで、経営上などの意思決定に役立てる手法や技術のこと。</a:t>
            </a:r>
            <a:endParaRPr lang="en-US" altLang="ja-JP" sz="2200" dirty="0"/>
          </a:p>
          <a:p>
            <a:pPr marL="444500" lvl="1"/>
            <a:r>
              <a:rPr lang="ja-JP" altLang="en-US" sz="2200" dirty="0"/>
              <a:t>利用される技術・機能には、</a:t>
            </a:r>
            <a:r>
              <a:rPr lang="en-US" altLang="ja-JP" sz="2200" dirty="0"/>
              <a:t>OLAP</a:t>
            </a:r>
            <a:r>
              <a:rPr lang="ja-JP" altLang="en-US" sz="2200" dirty="0"/>
              <a:t>、データ分析、データマイニング、プロセスマイニング、テキストマイニング、複合イベント処理</a:t>
            </a:r>
            <a:r>
              <a:rPr lang="en-US" altLang="ja-JP" sz="2200" dirty="0"/>
              <a:t>(CEP)</a:t>
            </a:r>
            <a:r>
              <a:rPr lang="ja-JP" altLang="en-US" sz="2200" dirty="0" err="1"/>
              <a:t>、</a:t>
            </a:r>
            <a:r>
              <a:rPr lang="ja-JP" altLang="en-US" sz="2200" dirty="0"/>
              <a:t>ビジネス業績管理</a:t>
            </a:r>
            <a:r>
              <a:rPr lang="en-US" altLang="ja-JP" sz="2200" dirty="0"/>
              <a:t>(BPM)</a:t>
            </a:r>
            <a:r>
              <a:rPr lang="ja-JP" altLang="en-US" sz="2200" dirty="0"/>
              <a:t>、ベンチマーキング、予測分析、規範分析などがある。</a:t>
            </a:r>
            <a:endParaRPr lang="en-US" altLang="ja-JP" sz="2200" dirty="0"/>
          </a:p>
          <a:p>
            <a:pPr marL="444500" lvl="1"/>
            <a:endParaRPr kumimoji="1" lang="en-US" altLang="ja-JP" sz="2200" dirty="0"/>
          </a:p>
          <a:p>
            <a:pPr marL="215900" lvl="1" indent="0">
              <a:buNone/>
            </a:pPr>
            <a:endParaRPr kumimoji="1" lang="en-US" altLang="ja-JP" sz="2200" dirty="0"/>
          </a:p>
          <a:p>
            <a:pPr marL="444500" lvl="1">
              <a:buNone/>
            </a:pPr>
            <a:endParaRPr kumimoji="1" lang="en-US" altLang="ja-JP" sz="2200" dirty="0"/>
          </a:p>
          <a:p>
            <a:pPr marL="444500" lvl="1"/>
            <a:r>
              <a:rPr lang="ja-JP" altLang="en-US" sz="2200" dirty="0"/>
              <a:t>大手企業から、中小企業まで、業務支援システムとして利用されており、</a:t>
            </a:r>
            <a:r>
              <a:rPr kumimoji="1" lang="en-US" altLang="ja-JP" sz="2200" dirty="0"/>
              <a:t>BI</a:t>
            </a:r>
            <a:r>
              <a:rPr lang="ja-JP" altLang="en-US" sz="2200" dirty="0"/>
              <a:t>を活用することで、経営層の重要な意思決定に効果的な役割を果たす。</a:t>
            </a:r>
            <a:endParaRPr kumimoji="1" lang="ja-JP" altLang="en-US" sz="22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="" xmlns:a16="http://schemas.microsoft.com/office/drawing/2014/main" id="{C5814C60-43C1-4CC4-A5F0-1D7E53ADA3C8}"/>
              </a:ext>
            </a:extLst>
          </p:cNvPr>
          <p:cNvSpPr txBox="1"/>
          <p:nvPr/>
        </p:nvSpPr>
        <p:spPr>
          <a:xfrm>
            <a:off x="2216505" y="3271884"/>
            <a:ext cx="955421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/>
            <a:r>
              <a:rPr lang="en-US" altLang="ja-JP" sz="1400" dirty="0"/>
              <a:t>※</a:t>
            </a:r>
            <a:r>
              <a:rPr lang="ja-JP" altLang="en-US" sz="1400" dirty="0"/>
              <a:t>「ビジネスインテリジェンス」</a:t>
            </a:r>
            <a:endParaRPr lang="en-US" altLang="ja-JP" sz="1400" dirty="0"/>
          </a:p>
          <a:p>
            <a:pPr lvl="1"/>
            <a:r>
              <a:rPr lang="ja-JP" altLang="en-US" sz="1400" dirty="0"/>
              <a:t>　</a:t>
            </a:r>
            <a:r>
              <a:rPr lang="en-US" altLang="ja-JP" sz="1400" dirty="0"/>
              <a:t>『</a:t>
            </a:r>
            <a:r>
              <a:rPr lang="ja-JP" altLang="en-US" sz="1400" dirty="0"/>
              <a:t>フリー百科事典　ウィキペディア日本語版</a:t>
            </a:r>
            <a:r>
              <a:rPr lang="en-US" altLang="ja-JP" sz="1400" dirty="0"/>
              <a:t>』</a:t>
            </a:r>
            <a:r>
              <a:rPr lang="ja-JP" altLang="en-US" sz="1400" dirty="0"/>
              <a:t>（</a:t>
            </a:r>
            <a:r>
              <a:rPr lang="en-US" altLang="ja-JP" sz="1400" dirty="0"/>
              <a:t>https://ja.wikipedia.org/wiki/</a:t>
            </a:r>
            <a:r>
              <a:rPr lang="ja-JP" altLang="en-US" sz="1400" dirty="0"/>
              <a:t>ビジネスインテリジェンス）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 dirty="0"/>
              <a:t>　</a:t>
            </a:r>
            <a:r>
              <a:rPr lang="en-US" altLang="ja-JP" sz="1400" dirty="0"/>
              <a:t>2019</a:t>
            </a:r>
            <a:r>
              <a:rPr lang="ja-JP" altLang="en-US" sz="1400" dirty="0"/>
              <a:t>年</a:t>
            </a:r>
            <a:r>
              <a:rPr lang="en-US" altLang="ja-JP" sz="1400" dirty="0"/>
              <a:t>3</a:t>
            </a:r>
            <a:r>
              <a:rPr lang="ja-JP" altLang="en-US" sz="1400" dirty="0"/>
              <a:t>月</a:t>
            </a:r>
            <a:r>
              <a:rPr lang="en-US" altLang="ja-JP" sz="1400" dirty="0"/>
              <a:t>31</a:t>
            </a:r>
            <a:r>
              <a:rPr lang="ja-JP" altLang="en-US" sz="1400" dirty="0"/>
              <a:t>日</a:t>
            </a:r>
            <a:r>
              <a:rPr lang="en-US" altLang="ja-JP" sz="1400" dirty="0"/>
              <a:t>11</a:t>
            </a:r>
            <a:r>
              <a:rPr lang="ja-JP" altLang="en-US" sz="1400" dirty="0"/>
              <a:t>時（日本時間）現在での最新版を取得。</a:t>
            </a:r>
            <a:endParaRPr lang="en-US" altLang="ja-JP" sz="14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="" xmlns:a16="http://schemas.microsoft.com/office/drawing/2014/main" id="{CDA263B3-F73E-40FA-B5A4-EFBB1E959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1345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3. </a:t>
            </a:r>
            <a:r>
              <a:rPr lang="ja-JP" altLang="en-US" dirty="0"/>
              <a:t>ビジネスインテリジェンス（</a:t>
            </a:r>
            <a:r>
              <a:rPr lang="en-US" altLang="ja-JP" dirty="0"/>
              <a:t>BI</a:t>
            </a:r>
            <a:r>
              <a:rPr lang="ja-JP" altLang="en-US" dirty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200" dirty="0"/>
              <a:t>BI</a:t>
            </a:r>
            <a:r>
              <a:rPr lang="ja-JP" altLang="en-US" sz="2200" dirty="0"/>
              <a:t>の特徴</a:t>
            </a:r>
            <a:endParaRPr lang="en-US" altLang="ja-JP" sz="2200" dirty="0"/>
          </a:p>
          <a:p>
            <a:pPr marL="444500" lvl="1"/>
            <a:r>
              <a:rPr lang="ja-JP" altLang="en-US" sz="2200" dirty="0"/>
              <a:t>複数の情報システム内に存在する大量のデータの中から必要なデータを抽出し結合することが簡単にできる。</a:t>
            </a:r>
            <a:endParaRPr lang="en-US" altLang="ja-JP" sz="2200" dirty="0"/>
          </a:p>
          <a:p>
            <a:pPr marL="896938" lvl="2"/>
            <a:r>
              <a:rPr lang="en-US" altLang="ja-JP" sz="2200" dirty="0"/>
              <a:t>csv</a:t>
            </a:r>
            <a:r>
              <a:rPr lang="ja-JP" altLang="en-US" sz="2200" dirty="0"/>
              <a:t>、</a:t>
            </a:r>
            <a:r>
              <a:rPr lang="en-US" altLang="ja-JP" sz="2200" dirty="0"/>
              <a:t>excel</a:t>
            </a:r>
            <a:r>
              <a:rPr lang="ja-JP" altLang="en-US" sz="2200" dirty="0"/>
              <a:t>、</a:t>
            </a:r>
            <a:r>
              <a:rPr lang="en-US" altLang="ja-JP" sz="2200" dirty="0"/>
              <a:t>SQL</a:t>
            </a:r>
            <a:r>
              <a:rPr lang="ja-JP" altLang="en-US" sz="2200" dirty="0"/>
              <a:t>、クラウドサービスなど多数のデータを扱える。</a:t>
            </a:r>
            <a:endParaRPr lang="en-US" altLang="ja-JP" sz="2200" dirty="0"/>
          </a:p>
          <a:p>
            <a:pPr marL="896938" lvl="2"/>
            <a:r>
              <a:rPr lang="ja-JP" altLang="en-US" sz="2200" dirty="0"/>
              <a:t>大量データを前提としたシステムのため、高速である。</a:t>
            </a:r>
            <a:endParaRPr lang="en-US" altLang="ja-JP" sz="2200" dirty="0"/>
          </a:p>
          <a:p>
            <a:pPr marL="444500" lvl="1"/>
            <a:r>
              <a:rPr lang="ja-JP" altLang="en-US" sz="2200" dirty="0"/>
              <a:t>目的に合わせた情報取得を実現する。</a:t>
            </a:r>
            <a:endParaRPr lang="en-US" altLang="ja-JP" sz="2200" dirty="0"/>
          </a:p>
          <a:p>
            <a:pPr marL="896938" lvl="2"/>
            <a:r>
              <a:rPr kumimoji="1" lang="ja-JP" altLang="en-US" sz="2200" dirty="0"/>
              <a:t>ダッシュボードやレポーティング機能を有する。</a:t>
            </a:r>
            <a:endParaRPr kumimoji="1" lang="en-US" altLang="ja-JP" sz="2200" dirty="0"/>
          </a:p>
          <a:p>
            <a:pPr marL="896938" lvl="2"/>
            <a:r>
              <a:rPr lang="ja-JP" altLang="en-US" sz="2200" dirty="0"/>
              <a:t>データの表示、表現の幅が広い。</a:t>
            </a:r>
            <a:endParaRPr lang="en-US" altLang="ja-JP" sz="2200" dirty="0"/>
          </a:p>
          <a:p>
            <a:pPr marL="896938" lvl="2"/>
            <a:r>
              <a:rPr kumimoji="1" lang="ja-JP" altLang="en-US" sz="2200" dirty="0"/>
              <a:t>レポート作成が素早くできる。</a:t>
            </a:r>
            <a:endParaRPr kumimoji="1" lang="en-US" altLang="ja-JP" sz="2200" dirty="0"/>
          </a:p>
          <a:p>
            <a:pPr marL="896938" lvl="2"/>
            <a:r>
              <a:rPr lang="en-US" altLang="ja-JP" sz="2200" dirty="0"/>
              <a:t>Web</a:t>
            </a:r>
            <a:r>
              <a:rPr lang="ja-JP" altLang="en-US" sz="2200" dirty="0"/>
              <a:t>レポートやリアルタイム</a:t>
            </a:r>
            <a:r>
              <a:rPr lang="en-US" altLang="ja-JP" sz="2200" dirty="0"/>
              <a:t>BI</a:t>
            </a:r>
            <a:r>
              <a:rPr lang="ja-JP" altLang="en-US" sz="2200" dirty="0"/>
              <a:t>も可能。</a:t>
            </a:r>
            <a:endParaRPr kumimoji="1" lang="ja-JP" altLang="en-US" sz="220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="" xmlns:a16="http://schemas.microsoft.com/office/drawing/2014/main" id="{92033D7A-B651-42DC-9DA4-DF12F858B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526150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de for Japan（テンプレート）" id="{58E5E067-0E9E-884A-AF81-585201C4A575}" vid="{7968914F-E43C-D84C-9CC6-5AD0C0F27E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ホワイト</Template>
  <TotalTime>171</TotalTime>
  <Words>562</Words>
  <Application>Microsoft Office PowerPoint</Application>
  <PresentationFormat>ワイド画面</PresentationFormat>
  <Paragraphs>80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游ゴシック</vt:lpstr>
      <vt:lpstr>游ゴシック</vt:lpstr>
      <vt:lpstr>Yu Gothic Light</vt:lpstr>
      <vt:lpstr>Arial</vt:lpstr>
      <vt:lpstr>ホワイト</vt:lpstr>
      <vt:lpstr>データアカデミー  基礎知識教材</vt:lpstr>
      <vt:lpstr>1. 基礎知識　用語</vt:lpstr>
      <vt:lpstr>2. データ利活用プロセスのイメージ</vt:lpstr>
      <vt:lpstr>3. ビジネスインテリジェンス（BI）</vt:lpstr>
      <vt:lpstr>3. ビジネスインテリジェンス（BI）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データアカデミー  基礎知識教材</dc:title>
  <dc:creator>市川 博之</dc:creator>
  <cp:lastModifiedBy>user</cp:lastModifiedBy>
  <cp:revision>50</cp:revision>
  <cp:lastPrinted>2019-05-17T05:28:46Z</cp:lastPrinted>
  <dcterms:created xsi:type="dcterms:W3CDTF">2018-08-31T08:23:22Z</dcterms:created>
  <dcterms:modified xsi:type="dcterms:W3CDTF">2019-05-17T05:28:55Z</dcterms:modified>
</cp:coreProperties>
</file>