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0"/>
  </p:notesMasterIdLst>
  <p:sldIdLst>
    <p:sldId id="432" r:id="rId2"/>
    <p:sldId id="258" r:id="rId3"/>
    <p:sldId id="441" r:id="rId4"/>
    <p:sldId id="442" r:id="rId5"/>
    <p:sldId id="443" r:id="rId6"/>
    <p:sldId id="444" r:id="rId7"/>
    <p:sldId id="445" r:id="rId8"/>
    <p:sldId id="446" r:id="rId9"/>
    <p:sldId id="447" r:id="rId10"/>
    <p:sldId id="448" r:id="rId11"/>
    <p:sldId id="449" r:id="rId12"/>
    <p:sldId id="450" r:id="rId13"/>
    <p:sldId id="451" r:id="rId14"/>
    <p:sldId id="452" r:id="rId15"/>
    <p:sldId id="453" r:id="rId16"/>
    <p:sldId id="454" r:id="rId17"/>
    <p:sldId id="455" r:id="rId18"/>
    <p:sldId id="461" r:id="rId19"/>
    <p:sldId id="457" r:id="rId20"/>
    <p:sldId id="458" r:id="rId21"/>
    <p:sldId id="459" r:id="rId22"/>
    <p:sldId id="460" r:id="rId23"/>
    <p:sldId id="435" r:id="rId24"/>
    <p:sldId id="359" r:id="rId25"/>
    <p:sldId id="303" r:id="rId26"/>
    <p:sldId id="262" r:id="rId27"/>
    <p:sldId id="436" r:id="rId28"/>
    <p:sldId id="277" r:id="rId29"/>
    <p:sldId id="305" r:id="rId30"/>
    <p:sldId id="306" r:id="rId31"/>
    <p:sldId id="307" r:id="rId32"/>
    <p:sldId id="308" r:id="rId33"/>
    <p:sldId id="309" r:id="rId34"/>
    <p:sldId id="310" r:id="rId35"/>
    <p:sldId id="311" r:id="rId36"/>
    <p:sldId id="438" r:id="rId37"/>
    <p:sldId id="428" r:id="rId38"/>
    <p:sldId id="317" r:id="rId39"/>
    <p:sldId id="407" r:id="rId40"/>
    <p:sldId id="429" r:id="rId41"/>
    <p:sldId id="335" r:id="rId42"/>
    <p:sldId id="353" r:id="rId43"/>
    <p:sldId id="340" r:id="rId44"/>
    <p:sldId id="439" r:id="rId45"/>
    <p:sldId id="426" r:id="rId46"/>
    <p:sldId id="422" r:id="rId47"/>
    <p:sldId id="423" r:id="rId48"/>
    <p:sldId id="356" r:id="rId49"/>
  </p:sldIdLst>
  <p:sldSz cx="12192000" cy="6858000"/>
  <p:notesSz cx="7099300"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zaki" initials="m" lastIdx="11" clrIdx="0">
    <p:extLst>
      <p:ext uri="{19B8F6BF-5375-455C-9EA6-DF929625EA0E}">
        <p15:presenceInfo xmlns:p15="http://schemas.microsoft.com/office/powerpoint/2012/main" userId="miyazaki" providerId="None"/>
      </p:ext>
    </p:extLst>
  </p:cmAuthor>
  <p:cmAuthor id="2" name="MRI" initials="Y.N" lastIdx="2" clrIdx="1">
    <p:extLst>
      <p:ext uri="{19B8F6BF-5375-455C-9EA6-DF929625EA0E}">
        <p15:presenceInfo xmlns:p15="http://schemas.microsoft.com/office/powerpoint/2012/main" userId="MR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B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1" autoAdjust="0"/>
    <p:restoredTop sz="94662"/>
  </p:normalViewPr>
  <p:slideViewPr>
    <p:cSldViewPr snapToGrid="0" snapToObjects="1">
      <p:cViewPr varScale="1">
        <p:scale>
          <a:sx n="89" d="100"/>
          <a:sy n="89" d="100"/>
        </p:scale>
        <p:origin x="466"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7C1FE7FA-7D20-714B-B8F1-AE7603FD91BC}" type="datetimeFigureOut">
              <a:rPr kumimoji="1" lang="ja-JP" altLang="en-US" smtClean="0"/>
              <a:t>2019/5/17</a:t>
            </a:fld>
            <a:endParaRPr kumimoji="1" lang="ja-JP" altLang="en-US"/>
          </a:p>
        </p:txBody>
      </p:sp>
      <p:sp>
        <p:nvSpPr>
          <p:cNvPr id="4" name="スライド イメージ プレースホルダー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ja-JP" altLang="en-US"/>
          </a:p>
        </p:txBody>
      </p:sp>
      <p:sp>
        <p:nvSpPr>
          <p:cNvPr id="5" name="ノート プレースホルダー 4"/>
          <p:cNvSpPr>
            <a:spLocks noGrp="1"/>
          </p:cNvSpPr>
          <p:nvPr>
            <p:ph type="body" sz="quarter" idx="3"/>
          </p:nvPr>
        </p:nvSpPr>
        <p:spPr>
          <a:xfrm>
            <a:off x="709930" y="4925407"/>
            <a:ext cx="5679440" cy="4029879"/>
          </a:xfrm>
          <a:prstGeom prst="rect">
            <a:avLst/>
          </a:prstGeom>
        </p:spPr>
        <p:txBody>
          <a:bodyPr vert="horz" lIns="99048" tIns="49524" rIns="99048" bIns="49524"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DD779CCB-3E28-8E4D-90C4-8669BB7CCBD1}" type="slidenum">
              <a:rPr kumimoji="1" lang="ja-JP" altLang="en-US" smtClean="0"/>
              <a:t>‹#›</a:t>
            </a:fld>
            <a:endParaRPr kumimoji="1" lang="ja-JP" altLang="en-US"/>
          </a:p>
        </p:txBody>
      </p:sp>
    </p:spTree>
    <p:extLst>
      <p:ext uri="{BB962C8B-B14F-4D97-AF65-F5344CB8AC3E}">
        <p14:creationId xmlns:p14="http://schemas.microsoft.com/office/powerpoint/2010/main" val="18442710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5A5485-AA81-4237-B355-AED555F10797}" type="slidenum">
              <a:rPr kumimoji="1" lang="ja-JP" altLang="en-US" smtClean="0"/>
              <a:t>24</a:t>
            </a:fld>
            <a:endParaRPr kumimoji="1" lang="ja-JP" altLang="en-US"/>
          </a:p>
        </p:txBody>
      </p:sp>
    </p:spTree>
    <p:extLst>
      <p:ext uri="{BB962C8B-B14F-4D97-AF65-F5344CB8AC3E}">
        <p14:creationId xmlns:p14="http://schemas.microsoft.com/office/powerpoint/2010/main" val="2343160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5A5485-AA81-4237-B355-AED555F10797}" type="slidenum">
              <a:rPr kumimoji="1" lang="ja-JP" altLang="en-US" smtClean="0"/>
              <a:t>25</a:t>
            </a:fld>
            <a:endParaRPr kumimoji="1" lang="ja-JP" altLang="en-US"/>
          </a:p>
        </p:txBody>
      </p:sp>
    </p:spTree>
    <p:extLst>
      <p:ext uri="{BB962C8B-B14F-4D97-AF65-F5344CB8AC3E}">
        <p14:creationId xmlns:p14="http://schemas.microsoft.com/office/powerpoint/2010/main" val="141455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E9D626DD-5E2F-43E3-90D4-1D6BCD412945}"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501588"/>
            <a:ext cx="2743200" cy="365125"/>
          </a:xfrm>
        </p:spPr>
        <p:txBody>
          <a:bodyPr/>
          <a:lstStyle>
            <a:lvl1pPr>
              <a:defRPr sz="1400"/>
            </a:lvl1pPr>
          </a:lstStyle>
          <a:p>
            <a:fld id="{17B8D3BA-E350-1147-995F-63335037DF5A}" type="slidenum">
              <a:rPr lang="ja-JP" altLang="en-US" smtClean="0"/>
              <a:pPr/>
              <a:t>‹#›</a:t>
            </a:fld>
            <a:endParaRPr lang="ja-JP" altLang="en-US" dirty="0"/>
          </a:p>
        </p:txBody>
      </p:sp>
    </p:spTree>
    <p:extLst>
      <p:ext uri="{BB962C8B-B14F-4D97-AF65-F5344CB8AC3E}">
        <p14:creationId xmlns:p14="http://schemas.microsoft.com/office/powerpoint/2010/main" val="436082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5221042-6CC0-4233-914E-51636E09BB73}"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6805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7537C1F-AF85-4EB1-93C0-555705F50F62}"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136537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a:solidFill>
            <a:schemeClr val="accent5">
              <a:lumMod val="40000"/>
              <a:lumOff val="60000"/>
            </a:schemeClr>
          </a:solidFill>
        </p:spPr>
        <p:txBody>
          <a:bodyPr/>
          <a:lstStyle/>
          <a:p>
            <a:r>
              <a:rPr kumimoji="1" lang="ja-JP" altLang="en-US"/>
              <a:t>マスター タイトルの書式設定</a:t>
            </a:r>
          </a:p>
        </p:txBody>
      </p:sp>
      <p:sp>
        <p:nvSpPr>
          <p:cNvPr id="3" name="コンテンツ プレースホルダー 2"/>
          <p:cNvSpPr>
            <a:spLocks noGrp="1"/>
          </p:cNvSpPr>
          <p:nvPr>
            <p:ph idx="1"/>
          </p:nvPr>
        </p:nvSpPr>
        <p:spPr>
          <a:xfrm>
            <a:off x="838200" y="1105469"/>
            <a:ext cx="10515600" cy="5071494"/>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AB4720A-F173-4AB4-B936-43AD4E98AE87}"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lvl1pPr>
              <a:defRPr lang="en-US" altLang="ja-JP" b="0" i="0" smtClean="0">
                <a:effectLst/>
              </a:defRPr>
            </a:lvl1pPr>
          </a:lstStyle>
          <a:p>
            <a:endParaRPr lang="en-US" dirty="0"/>
          </a:p>
        </p:txBody>
      </p:sp>
      <p:sp>
        <p:nvSpPr>
          <p:cNvPr id="6" name="スライド番号プレースホルダー 5"/>
          <p:cNvSpPr>
            <a:spLocks noGrp="1"/>
          </p:cNvSpPr>
          <p:nvPr>
            <p:ph type="sldNum" sz="quarter" idx="12"/>
          </p:nvPr>
        </p:nvSpPr>
        <p:spPr>
          <a:xfrm>
            <a:off x="9480698" y="6538912"/>
            <a:ext cx="2743200" cy="365125"/>
          </a:xfrm>
        </p:spPr>
        <p:txBody>
          <a:bodyPr/>
          <a:lstStyle>
            <a:lvl1pPr>
              <a:defRPr sz="1400"/>
            </a:lvl1pPr>
          </a:lstStyle>
          <a:p>
            <a:fld id="{17B8D3BA-E350-1147-995F-63335037DF5A}" type="slidenum">
              <a:rPr lang="ja-JP" altLang="en-US" smtClean="0"/>
              <a:pPr/>
              <a:t>‹#›</a:t>
            </a:fld>
            <a:endParaRPr lang="ja-JP" altLang="en-US" dirty="0"/>
          </a:p>
        </p:txBody>
      </p:sp>
    </p:spTree>
    <p:extLst>
      <p:ext uri="{BB962C8B-B14F-4D97-AF65-F5344CB8AC3E}">
        <p14:creationId xmlns:p14="http://schemas.microsoft.com/office/powerpoint/2010/main" val="2016978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387B417-6647-4DB4-B395-8E3B88757805}"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334264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8F38FD87-8B4D-4162-9BCF-A507140809DB}"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96588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730E21D9-F84E-4F77-8812-77C8B8D3EDEC}" type="datetime1">
              <a:rPr kumimoji="1" lang="ja-JP" altLang="en-US" smtClean="0"/>
              <a:t>2019/5/17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748289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9EF05B00-D886-4414-BCA8-1C4EA7ED3314}" type="datetime1">
              <a:rPr kumimoji="1" lang="ja-JP" altLang="en-US" smtClean="0"/>
              <a:t>2019/5/17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840112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E41AF4F-A758-4318-998E-0317AC262175}" type="datetime1">
              <a:rPr kumimoji="1" lang="ja-JP" altLang="en-US" smtClean="0"/>
              <a:t>2019/5/17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9448800" y="6540610"/>
            <a:ext cx="2743200" cy="365125"/>
          </a:xfrm>
        </p:spPr>
        <p:txBody>
          <a:bodyPr/>
          <a:lstStyle>
            <a:lvl1pPr>
              <a:defRPr sz="1400"/>
            </a:lvl1pPr>
          </a:lstStyle>
          <a:p>
            <a:fld id="{17B8D3BA-E350-1147-995F-63335037DF5A}" type="slidenum">
              <a:rPr lang="ja-JP" altLang="en-US" smtClean="0"/>
              <a:pPr/>
              <a:t>‹#›</a:t>
            </a:fld>
            <a:endParaRPr lang="ja-JP" altLang="en-US"/>
          </a:p>
        </p:txBody>
      </p:sp>
    </p:spTree>
    <p:extLst>
      <p:ext uri="{BB962C8B-B14F-4D97-AF65-F5344CB8AC3E}">
        <p14:creationId xmlns:p14="http://schemas.microsoft.com/office/powerpoint/2010/main" val="64161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5697107-0DB8-4B74-AE5F-D25DA51E476E}"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323674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F59B6B9-D4DA-479D-94FF-951DD37143D4}"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415008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36F179-F263-4054-A255-2AC20B82E313}" type="datetime1">
              <a:rPr kumimoji="1" lang="ja-JP" altLang="en-US" smtClean="0"/>
              <a:t>2019/5/17</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5338150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ja-JP" altLang="en-US" dirty="0"/>
              <a:t>データアカデミー</a:t>
            </a:r>
            <a:r>
              <a:rPr lang="en-US" altLang="ja-JP" dirty="0"/>
              <a:t/>
            </a:r>
            <a:br>
              <a:rPr lang="en-US" altLang="ja-JP" dirty="0"/>
            </a:br>
            <a:r>
              <a:rPr lang="ja-JP" altLang="en-US" sz="4800" dirty="0"/>
              <a:t>（データ分析編）</a:t>
            </a:r>
            <a:endParaRPr kumimoji="1" lang="ja-JP" altLang="en-US" sz="4800" dirty="0"/>
          </a:p>
        </p:txBody>
      </p:sp>
      <p:sp>
        <p:nvSpPr>
          <p:cNvPr id="3" name="サブタイトル 2"/>
          <p:cNvSpPr>
            <a:spLocks noGrp="1"/>
          </p:cNvSpPr>
          <p:nvPr>
            <p:ph type="subTitle" idx="1"/>
          </p:nvPr>
        </p:nvSpPr>
        <p:spPr/>
        <p:txBody>
          <a:bodyPr anchor="ctr">
            <a:normAutofit/>
          </a:bodyPr>
          <a:lstStyle/>
          <a:p>
            <a:r>
              <a:rPr lang="ja-JP" altLang="en-US" sz="3600" dirty="0"/>
              <a:t>地方公共団体名　第一回</a:t>
            </a:r>
            <a:endParaRPr lang="en-US" altLang="ja-JP" sz="3600" dirty="0"/>
          </a:p>
          <a:p>
            <a:r>
              <a:rPr lang="ja-JP" altLang="en-US" sz="3600" dirty="0"/>
              <a:t>年月日</a:t>
            </a:r>
            <a:endParaRPr kumimoji="1" lang="en-US" altLang="ja-JP" sz="3600" dirty="0"/>
          </a:p>
        </p:txBody>
      </p:sp>
      <p:pic>
        <p:nvPicPr>
          <p:cNvPr id="4" name="図 3">
            <a:extLst>
              <a:ext uri="{FF2B5EF4-FFF2-40B4-BE49-F238E27FC236}">
                <a16:creationId xmlns:a16="http://schemas.microsoft.com/office/drawing/2014/main" xmlns="" id="{716BD13E-3D20-4045-B1A6-C1375B8A4E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2728" y="2243303"/>
            <a:ext cx="1576344" cy="2082357"/>
          </a:xfrm>
          <a:prstGeom prst="rect">
            <a:avLst/>
          </a:prstGeom>
        </p:spPr>
      </p:pic>
      <p:sp>
        <p:nvSpPr>
          <p:cNvPr id="6" name="サブタイトル 2">
            <a:extLst>
              <a:ext uri="{FF2B5EF4-FFF2-40B4-BE49-F238E27FC236}">
                <a16:creationId xmlns:a16="http://schemas.microsoft.com/office/drawing/2014/main" xmlns="" id="{F7790022-D5CC-43CF-8C2F-F938CFE36FA6}"/>
              </a:ext>
            </a:extLst>
          </p:cNvPr>
          <p:cNvSpPr txBox="1">
            <a:spLocks/>
          </p:cNvSpPr>
          <p:nvPr/>
        </p:nvSpPr>
        <p:spPr>
          <a:xfrm>
            <a:off x="2716924" y="114794"/>
            <a:ext cx="9144000" cy="881773"/>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r"/>
            <a:r>
              <a:rPr lang="ja-JP" altLang="en-US" sz="3600" dirty="0"/>
              <a:t>別添資料</a:t>
            </a:r>
            <a:r>
              <a:rPr lang="en-US" altLang="ja-JP" sz="3600" dirty="0"/>
              <a:t>4-4-1</a:t>
            </a:r>
          </a:p>
        </p:txBody>
      </p:sp>
      <p:sp>
        <p:nvSpPr>
          <p:cNvPr id="5" name="スライド番号プレースホルダー 4">
            <a:extLst>
              <a:ext uri="{FF2B5EF4-FFF2-40B4-BE49-F238E27FC236}">
                <a16:creationId xmlns:a16="http://schemas.microsoft.com/office/drawing/2014/main" xmlns="" id="{94D107DD-753F-4671-84DA-D3C1D82850D7}"/>
              </a:ext>
            </a:extLst>
          </p:cNvPr>
          <p:cNvSpPr>
            <a:spLocks noGrp="1"/>
          </p:cNvSpPr>
          <p:nvPr>
            <p:ph type="sldNum" sz="quarter" idx="12"/>
          </p:nvPr>
        </p:nvSpPr>
        <p:spPr/>
        <p:txBody>
          <a:bodyPr/>
          <a:lstStyle/>
          <a:p>
            <a:fld id="{17B8D3BA-E350-1147-995F-63335037DF5A}" type="slidenum">
              <a:rPr kumimoji="1" lang="ja-JP" altLang="en-US" smtClean="0"/>
              <a:t>1</a:t>
            </a:fld>
            <a:endParaRPr kumimoji="1" lang="ja-JP" altLang="en-US"/>
          </a:p>
        </p:txBody>
      </p:sp>
    </p:spTree>
    <p:extLst>
      <p:ext uri="{BB962C8B-B14F-4D97-AF65-F5344CB8AC3E}">
        <p14:creationId xmlns:p14="http://schemas.microsoft.com/office/powerpoint/2010/main" val="15269505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4527E27-59BC-4B49-A2A2-71E0E67FF7BC}"/>
              </a:ext>
            </a:extLst>
          </p:cNvPr>
          <p:cNvSpPr>
            <a:spLocks noGrp="1"/>
          </p:cNvSpPr>
          <p:nvPr>
            <p:ph type="title"/>
          </p:nvPr>
        </p:nvSpPr>
        <p:spPr/>
        <p:txBody>
          <a:bodyPr>
            <a:normAutofit fontScale="90000"/>
          </a:bodyPr>
          <a:lstStyle/>
          <a:p>
            <a:r>
              <a:rPr lang="en-US" altLang="ja-JP" dirty="0"/>
              <a:t>2-1-1. </a:t>
            </a:r>
            <a:r>
              <a:rPr lang="ja-JP" altLang="en-US" dirty="0"/>
              <a:t>データアカデミーの特徴</a:t>
            </a:r>
            <a:endParaRPr kumimoji="1" lang="ja-JP" altLang="en-US" dirty="0"/>
          </a:p>
        </p:txBody>
      </p:sp>
      <p:graphicFrame>
        <p:nvGraphicFramePr>
          <p:cNvPr id="10" name="コンテンツ プレースホルダー 3">
            <a:extLst>
              <a:ext uri="{FF2B5EF4-FFF2-40B4-BE49-F238E27FC236}">
                <a16:creationId xmlns:a16="http://schemas.microsoft.com/office/drawing/2014/main" xmlns="" id="{6405D3E8-37B1-442C-BA75-57F536FE74B6}"/>
              </a:ext>
            </a:extLst>
          </p:cNvPr>
          <p:cNvGraphicFramePr>
            <a:graphicFrameLocks noGrp="1"/>
          </p:cNvGraphicFramePr>
          <p:nvPr>
            <p:ph idx="1"/>
            <p:extLst>
              <p:ext uri="{D42A27DB-BD31-4B8C-83A1-F6EECF244321}">
                <p14:modId xmlns:p14="http://schemas.microsoft.com/office/powerpoint/2010/main" val="3608319476"/>
              </p:ext>
            </p:extLst>
          </p:nvPr>
        </p:nvGraphicFramePr>
        <p:xfrm>
          <a:off x="725504" y="1942298"/>
          <a:ext cx="10740992" cy="4417128"/>
        </p:xfrm>
        <a:graphic>
          <a:graphicData uri="http://schemas.openxmlformats.org/drawingml/2006/table">
            <a:tbl>
              <a:tblPr firstRow="1" bandRow="1">
                <a:tableStyleId>{5940675A-B579-460E-94D1-54222C63F5DA}</a:tableStyleId>
              </a:tblPr>
              <a:tblGrid>
                <a:gridCol w="3040781">
                  <a:extLst>
                    <a:ext uri="{9D8B030D-6E8A-4147-A177-3AD203B41FA5}">
                      <a16:colId xmlns:a16="http://schemas.microsoft.com/office/drawing/2014/main" xmlns="" val="883926018"/>
                    </a:ext>
                  </a:extLst>
                </a:gridCol>
                <a:gridCol w="7700211">
                  <a:extLst>
                    <a:ext uri="{9D8B030D-6E8A-4147-A177-3AD203B41FA5}">
                      <a16:colId xmlns:a16="http://schemas.microsoft.com/office/drawing/2014/main" xmlns="" val="2173573833"/>
                    </a:ext>
                  </a:extLst>
                </a:gridCol>
              </a:tblGrid>
              <a:tr h="782320">
                <a:tc>
                  <a:txBody>
                    <a:bodyPr/>
                    <a:lstStyle/>
                    <a:p>
                      <a:r>
                        <a:rPr kumimoji="1" lang="ja-JP" altLang="en-US" sz="2400" dirty="0"/>
                        <a:t>項目</a:t>
                      </a:r>
                    </a:p>
                  </a:txBody>
                  <a:tcPr>
                    <a:solidFill>
                      <a:schemeClr val="accent6">
                        <a:lumMod val="20000"/>
                        <a:lumOff val="80000"/>
                      </a:schemeClr>
                    </a:solidFill>
                  </a:tcPr>
                </a:tc>
                <a:tc>
                  <a:txBody>
                    <a:bodyPr/>
                    <a:lstStyle/>
                    <a:p>
                      <a:r>
                        <a:rPr kumimoji="1" lang="ja-JP" altLang="en-US" sz="2400" dirty="0"/>
                        <a:t>データアカデミーの特徴</a:t>
                      </a:r>
                    </a:p>
                  </a:txBody>
                  <a:tcPr>
                    <a:solidFill>
                      <a:schemeClr val="accent6">
                        <a:lumMod val="20000"/>
                        <a:lumOff val="80000"/>
                      </a:schemeClr>
                    </a:solidFill>
                  </a:tcPr>
                </a:tc>
                <a:extLst>
                  <a:ext uri="{0D108BD9-81ED-4DB2-BD59-A6C34878D82A}">
                    <a16:rowId xmlns:a16="http://schemas.microsoft.com/office/drawing/2014/main" xmlns="" val="50227356"/>
                  </a:ext>
                </a:extLst>
              </a:tr>
              <a:tr h="908702">
                <a:tc>
                  <a:txBody>
                    <a:bodyPr/>
                    <a:lstStyle/>
                    <a:p>
                      <a:r>
                        <a:rPr kumimoji="1" lang="ja-JP" altLang="en-US" sz="2400" dirty="0">
                          <a:solidFill>
                            <a:schemeClr val="tx1"/>
                          </a:solidFill>
                        </a:rPr>
                        <a:t>目的</a:t>
                      </a:r>
                    </a:p>
                  </a:txBody>
                  <a:tcPr/>
                </a:tc>
                <a:tc>
                  <a:txBody>
                    <a:bodyPr/>
                    <a:lstStyle/>
                    <a:p>
                      <a:r>
                        <a:rPr lang="ja-JP" altLang="en-US" sz="2400" dirty="0"/>
                        <a:t>庁内データ利活用のための</a:t>
                      </a:r>
                      <a:r>
                        <a:rPr lang="ja-JP" altLang="en-US" sz="2400" dirty="0">
                          <a:solidFill>
                            <a:srgbClr val="FF0000"/>
                          </a:solidFill>
                        </a:rPr>
                        <a:t>一連のプロセスをワークショップ形式で習得</a:t>
                      </a:r>
                      <a:r>
                        <a:rPr lang="ja-JP" altLang="en-US" sz="2400" dirty="0">
                          <a:solidFill>
                            <a:schemeClr val="tx1"/>
                          </a:solidFill>
                        </a:rPr>
                        <a:t>する</a:t>
                      </a:r>
                      <a:endParaRPr kumimoji="1" lang="ja-JP" altLang="en-US" sz="2400" dirty="0">
                        <a:solidFill>
                          <a:schemeClr val="tx1"/>
                        </a:solidFill>
                      </a:endParaRPr>
                    </a:p>
                  </a:txBody>
                  <a:tcPr/>
                </a:tc>
                <a:extLst>
                  <a:ext uri="{0D108BD9-81ED-4DB2-BD59-A6C34878D82A}">
                    <a16:rowId xmlns:a16="http://schemas.microsoft.com/office/drawing/2014/main" xmlns="" val="1729808442"/>
                  </a:ext>
                </a:extLst>
              </a:tr>
              <a:tr h="908702">
                <a:tc>
                  <a:txBody>
                    <a:bodyPr/>
                    <a:lstStyle/>
                    <a:p>
                      <a:r>
                        <a:rPr kumimoji="1" lang="ja-JP" altLang="en-US" sz="2400" dirty="0"/>
                        <a:t>研修課題</a:t>
                      </a:r>
                    </a:p>
                  </a:txBody>
                  <a:tcPr/>
                </a:tc>
                <a:tc>
                  <a:txBody>
                    <a:bodyPr/>
                    <a:lstStyle/>
                    <a:p>
                      <a:r>
                        <a:rPr kumimoji="1" lang="ja-JP" altLang="en-US" sz="2400" dirty="0"/>
                        <a:t>原課から提出された</a:t>
                      </a:r>
                      <a:r>
                        <a:rPr kumimoji="1" lang="ja-JP" altLang="en-US" sz="2400" dirty="0">
                          <a:solidFill>
                            <a:srgbClr val="FF0000"/>
                          </a:solidFill>
                        </a:rPr>
                        <a:t>実際の課題を利用</a:t>
                      </a:r>
                      <a:r>
                        <a:rPr kumimoji="1" lang="ja-JP" altLang="en-US" sz="2400" dirty="0"/>
                        <a:t>する</a:t>
                      </a:r>
                    </a:p>
                  </a:txBody>
                  <a:tcPr/>
                </a:tc>
                <a:extLst>
                  <a:ext uri="{0D108BD9-81ED-4DB2-BD59-A6C34878D82A}">
                    <a16:rowId xmlns:a16="http://schemas.microsoft.com/office/drawing/2014/main" xmlns="" val="2720059739"/>
                  </a:ext>
                </a:extLst>
              </a:tr>
              <a:tr h="908702">
                <a:tc>
                  <a:txBody>
                    <a:bodyPr/>
                    <a:lstStyle/>
                    <a:p>
                      <a:r>
                        <a:rPr kumimoji="1" lang="ja-JP" altLang="en-US" sz="2400" dirty="0"/>
                        <a:t>地方公共団体の規模</a:t>
                      </a:r>
                    </a:p>
                  </a:txBody>
                  <a:tcPr/>
                </a:tc>
                <a:tc>
                  <a:txBody>
                    <a:bodyPr/>
                    <a:lstStyle/>
                    <a:p>
                      <a:r>
                        <a:rPr kumimoji="1" lang="ja-JP" altLang="en-US" sz="2400" dirty="0">
                          <a:solidFill>
                            <a:srgbClr val="FF0000"/>
                          </a:solidFill>
                        </a:rPr>
                        <a:t>規模の大小、複数団体／単独団体問わず</a:t>
                      </a:r>
                      <a:r>
                        <a:rPr kumimoji="1" lang="ja-JP" altLang="en-US" sz="2400" dirty="0">
                          <a:solidFill>
                            <a:schemeClr val="tx1"/>
                          </a:solidFill>
                        </a:rPr>
                        <a:t>実施</a:t>
                      </a:r>
                      <a:r>
                        <a:rPr kumimoji="1" lang="ja-JP" altLang="en-US" sz="2400" dirty="0"/>
                        <a:t>可能</a:t>
                      </a:r>
                    </a:p>
                  </a:txBody>
                  <a:tcPr/>
                </a:tc>
                <a:extLst>
                  <a:ext uri="{0D108BD9-81ED-4DB2-BD59-A6C34878D82A}">
                    <a16:rowId xmlns:a16="http://schemas.microsoft.com/office/drawing/2014/main" xmlns="" val="1172320501"/>
                  </a:ext>
                </a:extLst>
              </a:tr>
              <a:tr h="908702">
                <a:tc>
                  <a:txBody>
                    <a:bodyPr/>
                    <a:lstStyle/>
                    <a:p>
                      <a:r>
                        <a:rPr kumimoji="1" lang="ja-JP" altLang="en-US" sz="2400"/>
                        <a:t>方法</a:t>
                      </a:r>
                    </a:p>
                  </a:txBody>
                  <a:tcPr/>
                </a:tc>
                <a:tc>
                  <a:txBody>
                    <a:bodyPr/>
                    <a:lstStyle/>
                    <a:p>
                      <a:r>
                        <a:rPr kumimoji="1" lang="ja-JP" altLang="en-US" sz="2400" dirty="0"/>
                        <a:t>複数の課や団体が参加</a:t>
                      </a:r>
                      <a:r>
                        <a:rPr kumimoji="1" lang="ja-JP" altLang="en-US" sz="2400" dirty="0">
                          <a:solidFill>
                            <a:schemeClr val="tx1"/>
                          </a:solidFill>
                        </a:rPr>
                        <a:t>する</a:t>
                      </a:r>
                      <a:r>
                        <a:rPr kumimoji="1" lang="ja-JP" altLang="en-US" sz="2400" dirty="0">
                          <a:solidFill>
                            <a:srgbClr val="FF0000"/>
                          </a:solidFill>
                        </a:rPr>
                        <a:t>アクティブラーニング型の研修</a:t>
                      </a:r>
                    </a:p>
                  </a:txBody>
                  <a:tcPr/>
                </a:tc>
                <a:extLst>
                  <a:ext uri="{0D108BD9-81ED-4DB2-BD59-A6C34878D82A}">
                    <a16:rowId xmlns:a16="http://schemas.microsoft.com/office/drawing/2014/main" xmlns="" val="3129300342"/>
                  </a:ext>
                </a:extLst>
              </a:tr>
            </a:tbl>
          </a:graphicData>
        </a:graphic>
      </p:graphicFrame>
      <p:sp>
        <p:nvSpPr>
          <p:cNvPr id="11" name="コンテンツ プレースホルダー 2">
            <a:extLst>
              <a:ext uri="{FF2B5EF4-FFF2-40B4-BE49-F238E27FC236}">
                <a16:creationId xmlns:a16="http://schemas.microsoft.com/office/drawing/2014/main" xmlns="" id="{F63E7052-A7BB-4913-9794-21D0D8CEC144}"/>
              </a:ext>
            </a:extLst>
          </p:cNvPr>
          <p:cNvSpPr txBox="1">
            <a:spLocks/>
          </p:cNvSpPr>
          <p:nvPr/>
        </p:nvSpPr>
        <p:spPr>
          <a:xfrm>
            <a:off x="838200" y="1105469"/>
            <a:ext cx="105156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None/>
            </a:pPr>
            <a:r>
              <a:rPr lang="ja-JP" altLang="en-US" sz="2200" dirty="0"/>
              <a:t>個別のデータ分析技術を覚えるのではなく、データ分析を課題解決プロセスとして利用できるスキルを身につけるための研修プログラム。</a:t>
            </a:r>
          </a:p>
          <a:p>
            <a:pPr marL="514350" indent="-514350">
              <a:buFont typeface="+mj-lt"/>
              <a:buAutoNum type="arabicPeriod"/>
            </a:pPr>
            <a:endParaRPr lang="en-US" altLang="ja-JP" sz="2200" dirty="0"/>
          </a:p>
        </p:txBody>
      </p:sp>
      <p:sp>
        <p:nvSpPr>
          <p:cNvPr id="3" name="スライド番号プレースホルダー 2">
            <a:extLst>
              <a:ext uri="{FF2B5EF4-FFF2-40B4-BE49-F238E27FC236}">
                <a16:creationId xmlns:a16="http://schemas.microsoft.com/office/drawing/2014/main" xmlns="" id="{0D9BE096-A0F9-4318-B108-E019478CDE6F}"/>
              </a:ext>
            </a:extLst>
          </p:cNvPr>
          <p:cNvSpPr>
            <a:spLocks noGrp="1"/>
          </p:cNvSpPr>
          <p:nvPr>
            <p:ph type="sldNum" sz="quarter" idx="12"/>
          </p:nvPr>
        </p:nvSpPr>
        <p:spPr/>
        <p:txBody>
          <a:bodyPr/>
          <a:lstStyle/>
          <a:p>
            <a:fld id="{17B8D3BA-E350-1147-995F-63335037DF5A}" type="slidenum">
              <a:rPr kumimoji="1" lang="ja-JP" altLang="en-US" smtClean="0"/>
              <a:t>10</a:t>
            </a:fld>
            <a:endParaRPr kumimoji="1" lang="ja-JP" altLang="en-US"/>
          </a:p>
        </p:txBody>
      </p:sp>
    </p:spTree>
    <p:extLst>
      <p:ext uri="{BB962C8B-B14F-4D97-AF65-F5344CB8AC3E}">
        <p14:creationId xmlns:p14="http://schemas.microsoft.com/office/powerpoint/2010/main" val="803642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23FD3701-1650-B74F-AAA3-CBB3BE36240A}"/>
              </a:ext>
            </a:extLst>
          </p:cNvPr>
          <p:cNvSpPr>
            <a:spLocks noGrp="1"/>
          </p:cNvSpPr>
          <p:nvPr>
            <p:ph type="title"/>
          </p:nvPr>
        </p:nvSpPr>
        <p:spPr/>
        <p:txBody>
          <a:bodyPr>
            <a:normAutofit fontScale="90000"/>
          </a:bodyPr>
          <a:lstStyle/>
          <a:p>
            <a:r>
              <a:rPr lang="en-US" altLang="ja-JP" dirty="0"/>
              <a:t>2-1-2. </a:t>
            </a:r>
            <a:r>
              <a:rPr lang="ja-JP" altLang="en-US" dirty="0"/>
              <a:t>一足飛びには行えない</a:t>
            </a:r>
            <a:endParaRPr kumimoji="1" lang="ja-JP" altLang="en-US" dirty="0"/>
          </a:p>
        </p:txBody>
      </p:sp>
      <p:sp>
        <p:nvSpPr>
          <p:cNvPr id="3" name="コンテンツ プレースホルダー 2">
            <a:extLst>
              <a:ext uri="{FF2B5EF4-FFF2-40B4-BE49-F238E27FC236}">
                <a16:creationId xmlns:a16="http://schemas.microsoft.com/office/drawing/2014/main" xmlns="" id="{043ADA22-BC8D-214D-BE30-9AE93E1F7215}"/>
              </a:ext>
            </a:extLst>
          </p:cNvPr>
          <p:cNvSpPr>
            <a:spLocks noGrp="1"/>
          </p:cNvSpPr>
          <p:nvPr>
            <p:ph idx="1"/>
          </p:nvPr>
        </p:nvSpPr>
        <p:spPr>
          <a:xfrm>
            <a:off x="838200" y="1140193"/>
            <a:ext cx="10515600" cy="5071494"/>
          </a:xfrm>
        </p:spPr>
        <p:txBody>
          <a:bodyPr>
            <a:normAutofit/>
          </a:bodyPr>
          <a:lstStyle/>
          <a:p>
            <a:pPr marL="0" indent="0">
              <a:buNone/>
            </a:pPr>
            <a:r>
              <a:rPr kumimoji="1" lang="ja-JP" altLang="en-US" sz="2200" dirty="0"/>
              <a:t>データ</a:t>
            </a:r>
            <a:r>
              <a:rPr lang="ja-JP" altLang="en-US" sz="2200" dirty="0"/>
              <a:t>分析</a:t>
            </a:r>
            <a:r>
              <a:rPr kumimoji="1" lang="ja-JP" altLang="en-US" sz="2200" dirty="0"/>
              <a:t>もサービス立案も一足飛びには進め</a:t>
            </a:r>
            <a:r>
              <a:rPr lang="ja-JP" altLang="en-US" sz="2200" dirty="0"/>
              <a:t>ない</a:t>
            </a:r>
            <a:r>
              <a:rPr kumimoji="1" lang="ja-JP" altLang="en-US" sz="2200" dirty="0"/>
              <a:t>。</a:t>
            </a:r>
          </a:p>
        </p:txBody>
      </p:sp>
      <p:sp>
        <p:nvSpPr>
          <p:cNvPr id="4" name="円/楕円 3">
            <a:extLst>
              <a:ext uri="{FF2B5EF4-FFF2-40B4-BE49-F238E27FC236}">
                <a16:creationId xmlns:a16="http://schemas.microsoft.com/office/drawing/2014/main" xmlns="" id="{509F48BA-50DA-E547-9EC5-93C9E3DDEFBB}"/>
              </a:ext>
            </a:extLst>
          </p:cNvPr>
          <p:cNvSpPr/>
          <p:nvPr/>
        </p:nvSpPr>
        <p:spPr>
          <a:xfrm>
            <a:off x="2523281" y="2071344"/>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Plan</a:t>
            </a:r>
            <a:endParaRPr kumimoji="1" lang="ja-JP" altLang="en-US">
              <a:solidFill>
                <a:schemeClr val="tx1"/>
              </a:solidFill>
            </a:endParaRPr>
          </a:p>
        </p:txBody>
      </p:sp>
      <p:sp>
        <p:nvSpPr>
          <p:cNvPr id="5" name="円/楕円 4">
            <a:extLst>
              <a:ext uri="{FF2B5EF4-FFF2-40B4-BE49-F238E27FC236}">
                <a16:creationId xmlns:a16="http://schemas.microsoft.com/office/drawing/2014/main" xmlns="" id="{8B456691-CB9D-1846-BE17-0F2DFA880A05}"/>
              </a:ext>
            </a:extLst>
          </p:cNvPr>
          <p:cNvSpPr/>
          <p:nvPr/>
        </p:nvSpPr>
        <p:spPr>
          <a:xfrm>
            <a:off x="4421047" y="3575709"/>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Do</a:t>
            </a:r>
            <a:endParaRPr kumimoji="1" lang="ja-JP" altLang="en-US">
              <a:solidFill>
                <a:schemeClr val="tx1"/>
              </a:solidFill>
            </a:endParaRPr>
          </a:p>
        </p:txBody>
      </p:sp>
      <p:sp>
        <p:nvSpPr>
          <p:cNvPr id="6" name="円/楕円 5">
            <a:extLst>
              <a:ext uri="{FF2B5EF4-FFF2-40B4-BE49-F238E27FC236}">
                <a16:creationId xmlns:a16="http://schemas.microsoft.com/office/drawing/2014/main" xmlns="" id="{15AA3FF4-EB46-2148-8E2F-92055ACD0059}"/>
              </a:ext>
            </a:extLst>
          </p:cNvPr>
          <p:cNvSpPr/>
          <p:nvPr/>
        </p:nvSpPr>
        <p:spPr>
          <a:xfrm>
            <a:off x="2569579" y="5046037"/>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Check</a:t>
            </a:r>
            <a:endParaRPr kumimoji="1" lang="ja-JP" altLang="en-US">
              <a:solidFill>
                <a:schemeClr val="tx1"/>
              </a:solidFill>
            </a:endParaRPr>
          </a:p>
        </p:txBody>
      </p:sp>
      <p:sp>
        <p:nvSpPr>
          <p:cNvPr id="7" name="円/楕円 6">
            <a:extLst>
              <a:ext uri="{FF2B5EF4-FFF2-40B4-BE49-F238E27FC236}">
                <a16:creationId xmlns:a16="http://schemas.microsoft.com/office/drawing/2014/main" xmlns="" id="{31B4B513-3059-3C4E-8169-8CDD4B37C36C}"/>
              </a:ext>
            </a:extLst>
          </p:cNvPr>
          <p:cNvSpPr/>
          <p:nvPr/>
        </p:nvSpPr>
        <p:spPr>
          <a:xfrm>
            <a:off x="578734" y="3575709"/>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Action</a:t>
            </a:r>
            <a:endParaRPr kumimoji="1" lang="ja-JP" altLang="en-US">
              <a:solidFill>
                <a:schemeClr val="tx1"/>
              </a:solidFill>
            </a:endParaRPr>
          </a:p>
        </p:txBody>
      </p:sp>
      <p:cxnSp>
        <p:nvCxnSpPr>
          <p:cNvPr id="9" name="曲線コネクタ 8">
            <a:extLst>
              <a:ext uri="{FF2B5EF4-FFF2-40B4-BE49-F238E27FC236}">
                <a16:creationId xmlns:a16="http://schemas.microsoft.com/office/drawing/2014/main" xmlns="" id="{5358D627-29EC-A641-B454-873F6C32F471}"/>
              </a:ext>
            </a:extLst>
          </p:cNvPr>
          <p:cNvCxnSpPr>
            <a:stCxn id="4" idx="6"/>
            <a:endCxn id="5" idx="0"/>
          </p:cNvCxnSpPr>
          <p:nvPr/>
        </p:nvCxnSpPr>
        <p:spPr>
          <a:xfrm>
            <a:off x="3900669" y="2742676"/>
            <a:ext cx="1209072" cy="833033"/>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曲線コネクタ 10">
            <a:extLst>
              <a:ext uri="{FF2B5EF4-FFF2-40B4-BE49-F238E27FC236}">
                <a16:creationId xmlns:a16="http://schemas.microsoft.com/office/drawing/2014/main" xmlns="" id="{3F9CD616-C998-9640-A142-BCD7A4799B9D}"/>
              </a:ext>
            </a:extLst>
          </p:cNvPr>
          <p:cNvCxnSpPr>
            <a:stCxn id="5" idx="4"/>
            <a:endCxn id="6" idx="6"/>
          </p:cNvCxnSpPr>
          <p:nvPr/>
        </p:nvCxnSpPr>
        <p:spPr>
          <a:xfrm rot="5400000">
            <a:off x="4128856" y="4736484"/>
            <a:ext cx="798996" cy="1162774"/>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曲線コネクタ 12">
            <a:extLst>
              <a:ext uri="{FF2B5EF4-FFF2-40B4-BE49-F238E27FC236}">
                <a16:creationId xmlns:a16="http://schemas.microsoft.com/office/drawing/2014/main" xmlns="" id="{386E759E-A247-EA45-AA5E-07989E055EEF}"/>
              </a:ext>
            </a:extLst>
          </p:cNvPr>
          <p:cNvCxnSpPr>
            <a:cxnSpLocks/>
            <a:stCxn id="6" idx="2"/>
            <a:endCxn id="7" idx="4"/>
          </p:cNvCxnSpPr>
          <p:nvPr/>
        </p:nvCxnSpPr>
        <p:spPr>
          <a:xfrm rot="10800000">
            <a:off x="1267429" y="4918373"/>
            <a:ext cx="1302151" cy="798996"/>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曲線コネクタ 14">
            <a:extLst>
              <a:ext uri="{FF2B5EF4-FFF2-40B4-BE49-F238E27FC236}">
                <a16:creationId xmlns:a16="http://schemas.microsoft.com/office/drawing/2014/main" xmlns="" id="{0F566B5B-CFEA-824E-9905-068B4D50A526}"/>
              </a:ext>
            </a:extLst>
          </p:cNvPr>
          <p:cNvCxnSpPr>
            <a:stCxn id="7" idx="0"/>
            <a:endCxn id="4" idx="2"/>
          </p:cNvCxnSpPr>
          <p:nvPr/>
        </p:nvCxnSpPr>
        <p:spPr>
          <a:xfrm rot="5400000" flipH="1" flipV="1">
            <a:off x="1478838" y="2531267"/>
            <a:ext cx="833033" cy="1255853"/>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角丸四角形吹き出し 23">
            <a:extLst>
              <a:ext uri="{FF2B5EF4-FFF2-40B4-BE49-F238E27FC236}">
                <a16:creationId xmlns:a16="http://schemas.microsoft.com/office/drawing/2014/main" xmlns="" id="{B03CCCE8-4277-DE4B-AB57-E10C90D2DC24}"/>
              </a:ext>
            </a:extLst>
          </p:cNvPr>
          <p:cNvSpPr/>
          <p:nvPr/>
        </p:nvSpPr>
        <p:spPr>
          <a:xfrm>
            <a:off x="3946966" y="1822316"/>
            <a:ext cx="2384385" cy="858569"/>
          </a:xfrm>
          <a:prstGeom prst="wedgeRoundRectCallout">
            <a:avLst>
              <a:gd name="adj1" fmla="val -64693"/>
              <a:gd name="adj2" fmla="val 27435"/>
              <a:gd name="adj3" fmla="val 16667"/>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ここで止まってしまうと世の中の流れから遅れる</a:t>
            </a:r>
          </a:p>
        </p:txBody>
      </p:sp>
      <p:sp>
        <p:nvSpPr>
          <p:cNvPr id="25" name="テキスト ボックス 24">
            <a:extLst>
              <a:ext uri="{FF2B5EF4-FFF2-40B4-BE49-F238E27FC236}">
                <a16:creationId xmlns:a16="http://schemas.microsoft.com/office/drawing/2014/main" xmlns="" id="{933A6C8C-BB2C-8446-9767-C6C15EF127F4}"/>
              </a:ext>
            </a:extLst>
          </p:cNvPr>
          <p:cNvSpPr txBox="1"/>
          <p:nvPr/>
        </p:nvSpPr>
        <p:spPr>
          <a:xfrm>
            <a:off x="6640352" y="2071344"/>
            <a:ext cx="5057795" cy="3970318"/>
          </a:xfrm>
          <a:prstGeom prst="rect">
            <a:avLst/>
          </a:prstGeom>
          <a:noFill/>
        </p:spPr>
        <p:txBody>
          <a:bodyPr wrap="none" rtlCol="0">
            <a:spAutoFit/>
          </a:bodyPr>
          <a:lstStyle/>
          <a:p>
            <a:r>
              <a:rPr kumimoji="1" lang="ja-JP" altLang="en-US"/>
              <a:t>内閣官房</a:t>
            </a:r>
            <a:r>
              <a:rPr lang="ja-JP" altLang="en-US" dirty="0"/>
              <a:t>　</a:t>
            </a:r>
            <a:r>
              <a:rPr kumimoji="1" lang="ja-JP" altLang="en-US"/>
              <a:t>情報通信技術（</a:t>
            </a:r>
            <a:r>
              <a:rPr kumimoji="1" lang="en-US" altLang="ja-JP" dirty="0"/>
              <a:t>IT</a:t>
            </a:r>
            <a:r>
              <a:rPr kumimoji="1" lang="ja-JP" altLang="en-US"/>
              <a:t>）総合戦略室</a:t>
            </a:r>
            <a:r>
              <a:rPr kumimoji="1" lang="en-US" altLang="ja-JP" dirty="0"/>
              <a:t/>
            </a:r>
            <a:br>
              <a:rPr kumimoji="1" lang="en-US" altLang="ja-JP" dirty="0"/>
            </a:br>
            <a:r>
              <a:rPr kumimoji="1" lang="en-US" altLang="ja-JP" dirty="0"/>
              <a:t/>
            </a:r>
            <a:br>
              <a:rPr kumimoji="1" lang="en-US" altLang="ja-JP" dirty="0"/>
            </a:br>
            <a:r>
              <a:rPr kumimoji="1" lang="ja-JP" altLang="en-US"/>
              <a:t>サービスデザイン実践ガイドブック（</a:t>
            </a:r>
            <a:r>
              <a:rPr kumimoji="1" lang="en-US" altLang="ja-JP" dirty="0"/>
              <a:t>β</a:t>
            </a:r>
            <a:r>
              <a:rPr kumimoji="1" lang="ja-JP" altLang="en-US"/>
              <a:t>版）</a:t>
            </a:r>
            <a:r>
              <a:rPr kumimoji="1" lang="en-US" altLang="ja-JP" dirty="0"/>
              <a:t/>
            </a:r>
            <a:br>
              <a:rPr kumimoji="1" lang="en-US" altLang="ja-JP" dirty="0"/>
            </a:br>
            <a:endParaRPr kumimoji="1" lang="en-US" altLang="ja-JP" dirty="0"/>
          </a:p>
          <a:p>
            <a:r>
              <a:rPr kumimoji="1" lang="ja-JP" altLang="en-US"/>
              <a:t>サービス設計１２カ条</a:t>
            </a:r>
            <a:endParaRPr kumimoji="1" lang="en-US" altLang="ja-JP" dirty="0"/>
          </a:p>
          <a:p>
            <a:endParaRPr lang="en-US" altLang="ja-JP" dirty="0"/>
          </a:p>
          <a:p>
            <a:r>
              <a:rPr lang="ja-JP" altLang="en-US"/>
              <a:t>「第</a:t>
            </a:r>
            <a:r>
              <a:rPr lang="en-US" altLang="ja-JP" dirty="0"/>
              <a:t>10</a:t>
            </a:r>
            <a:r>
              <a:rPr lang="ja-JP" altLang="en-US"/>
              <a:t>条：何度も繰り返す」</a:t>
            </a:r>
            <a:endParaRPr lang="en-US" altLang="ja-JP" dirty="0"/>
          </a:p>
          <a:p>
            <a:r>
              <a:rPr kumimoji="1" lang="ja-JP" altLang="en-US"/>
              <a:t>「第</a:t>
            </a:r>
            <a:r>
              <a:rPr kumimoji="1" lang="en-US" altLang="ja-JP" dirty="0"/>
              <a:t>11</a:t>
            </a:r>
            <a:r>
              <a:rPr kumimoji="1" lang="ja-JP" altLang="en-US"/>
              <a:t>条：一遍にやらず、一貫してやる」</a:t>
            </a:r>
            <a:endParaRPr kumimoji="1" lang="en-US" altLang="ja-JP" dirty="0"/>
          </a:p>
          <a:p>
            <a:r>
              <a:rPr lang="ja-JP" altLang="en-US"/>
              <a:t>「第</a:t>
            </a:r>
            <a:r>
              <a:rPr lang="en-US" altLang="ja-JP" dirty="0"/>
              <a:t>12</a:t>
            </a:r>
            <a:r>
              <a:rPr lang="ja-JP" altLang="en-US"/>
              <a:t>条：システムではなくサービスを作る」</a:t>
            </a:r>
            <a:endParaRPr kumimoji="1" lang="en-US" altLang="ja-JP" dirty="0"/>
          </a:p>
          <a:p>
            <a:endParaRPr lang="en-US" altLang="ja-JP" dirty="0"/>
          </a:p>
          <a:p>
            <a:r>
              <a:rPr lang="ja-JP" altLang="en-US"/>
              <a:t>試行的にサービスの提供や業務を実施し</a:t>
            </a:r>
            <a:r>
              <a:rPr lang="en-US" altLang="ja-JP" dirty="0"/>
              <a:t/>
            </a:r>
            <a:br>
              <a:rPr lang="en-US" altLang="ja-JP" dirty="0"/>
            </a:br>
            <a:r>
              <a:rPr lang="ja-JP" altLang="en-US"/>
              <a:t>利用者や関係者からのフィードバックを</a:t>
            </a:r>
            <a:r>
              <a:rPr lang="en-US" altLang="ja-JP" dirty="0"/>
              <a:t/>
            </a:r>
            <a:br>
              <a:rPr lang="en-US" altLang="ja-JP" dirty="0"/>
            </a:br>
            <a:r>
              <a:rPr lang="ja-JP" altLang="en-US"/>
              <a:t>踏まえて見直し、何度も確認と改善の</a:t>
            </a:r>
            <a:r>
              <a:rPr lang="en-US" altLang="ja-JP" dirty="0"/>
              <a:t/>
            </a:r>
            <a:br>
              <a:rPr lang="en-US" altLang="ja-JP" dirty="0"/>
            </a:br>
            <a:r>
              <a:rPr lang="ja-JP" altLang="en-US"/>
              <a:t>プロセスを繰り返し品質を向上させる。</a:t>
            </a:r>
            <a:endParaRPr kumimoji="1" lang="ja-JP" altLang="en-US"/>
          </a:p>
        </p:txBody>
      </p:sp>
      <p:sp>
        <p:nvSpPr>
          <p:cNvPr id="8" name="スライド番号プレースホルダー 7">
            <a:extLst>
              <a:ext uri="{FF2B5EF4-FFF2-40B4-BE49-F238E27FC236}">
                <a16:creationId xmlns:a16="http://schemas.microsoft.com/office/drawing/2014/main" xmlns="" id="{C2F7F9C4-1B59-4FEA-B8AC-625C5D91A010}"/>
              </a:ext>
            </a:extLst>
          </p:cNvPr>
          <p:cNvSpPr>
            <a:spLocks noGrp="1"/>
          </p:cNvSpPr>
          <p:nvPr>
            <p:ph type="sldNum" sz="quarter" idx="12"/>
          </p:nvPr>
        </p:nvSpPr>
        <p:spPr/>
        <p:txBody>
          <a:bodyPr/>
          <a:lstStyle/>
          <a:p>
            <a:fld id="{17B8D3BA-E350-1147-995F-63335037DF5A}" type="slidenum">
              <a:rPr kumimoji="1" lang="ja-JP" altLang="en-US" smtClean="0"/>
              <a:t>11</a:t>
            </a:fld>
            <a:endParaRPr kumimoji="1" lang="ja-JP" altLang="en-US"/>
          </a:p>
        </p:txBody>
      </p:sp>
    </p:spTree>
    <p:extLst>
      <p:ext uri="{BB962C8B-B14F-4D97-AF65-F5344CB8AC3E}">
        <p14:creationId xmlns:p14="http://schemas.microsoft.com/office/powerpoint/2010/main" val="2058880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2-1-3. </a:t>
            </a:r>
            <a:r>
              <a:rPr kumimoji="1" lang="ja-JP" altLang="en-US" dirty="0"/>
              <a:t>データ利活用の大きな２つの流れ</a:t>
            </a:r>
          </a:p>
        </p:txBody>
      </p:sp>
      <p:sp>
        <p:nvSpPr>
          <p:cNvPr id="21" name="コンテンツ プレースホルダー 2">
            <a:extLst>
              <a:ext uri="{FF2B5EF4-FFF2-40B4-BE49-F238E27FC236}">
                <a16:creationId xmlns:a16="http://schemas.microsoft.com/office/drawing/2014/main" xmlns="" id="{53714885-8193-46D2-ADB3-F09B7AC0E1B9}"/>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データ分析による政策</a:t>
            </a:r>
            <a:r>
              <a:rPr lang="ja-JP" altLang="en-US" sz="2200" dirty="0"/>
              <a:t>立案</a:t>
            </a:r>
            <a:r>
              <a:rPr kumimoji="1" lang="en-US" altLang="ja-JP" sz="2200" dirty="0"/>
              <a:t/>
            </a:r>
            <a:br>
              <a:rPr kumimoji="1" lang="en-US" altLang="ja-JP" sz="2200" dirty="0"/>
            </a:br>
            <a:endParaRPr kumimoji="1" lang="en-US" altLang="ja-JP" sz="2200" dirty="0"/>
          </a:p>
          <a:p>
            <a:pPr marL="514350" indent="-514350">
              <a:buFont typeface="+mj-lt"/>
              <a:buAutoNum type="arabicPeriod"/>
            </a:pPr>
            <a:endParaRPr lang="en-US" altLang="ja-JP" sz="2200" dirty="0"/>
          </a:p>
          <a:p>
            <a:pPr marL="514350" indent="-514350">
              <a:buFont typeface="+mj-lt"/>
              <a:buAutoNum type="arabicPeriod"/>
            </a:pPr>
            <a:endParaRPr lang="en-US" altLang="ja-JP" sz="2200" dirty="0"/>
          </a:p>
        </p:txBody>
      </p:sp>
      <p:sp>
        <p:nvSpPr>
          <p:cNvPr id="3" name="スライド番号プレースホルダー 2">
            <a:extLst>
              <a:ext uri="{FF2B5EF4-FFF2-40B4-BE49-F238E27FC236}">
                <a16:creationId xmlns:a16="http://schemas.microsoft.com/office/drawing/2014/main" xmlns="" id="{36253BDC-9741-4B34-9F6A-5B04F8E653A8}"/>
              </a:ext>
            </a:extLst>
          </p:cNvPr>
          <p:cNvSpPr>
            <a:spLocks noGrp="1"/>
          </p:cNvSpPr>
          <p:nvPr>
            <p:ph type="sldNum" sz="quarter" idx="12"/>
          </p:nvPr>
        </p:nvSpPr>
        <p:spPr/>
        <p:txBody>
          <a:bodyPr/>
          <a:lstStyle/>
          <a:p>
            <a:fld id="{17B8D3BA-E350-1147-995F-63335037DF5A}" type="slidenum">
              <a:rPr kumimoji="1" lang="ja-JP" altLang="en-US" smtClean="0"/>
              <a:t>12</a:t>
            </a:fld>
            <a:endParaRPr kumimoji="1" lang="ja-JP" altLang="en-US"/>
          </a:p>
        </p:txBody>
      </p:sp>
      <p:sp>
        <p:nvSpPr>
          <p:cNvPr id="37" name="正方形/長方形 36">
            <a:extLst>
              <a:ext uri="{FF2B5EF4-FFF2-40B4-BE49-F238E27FC236}">
                <a16:creationId xmlns:a16="http://schemas.microsoft.com/office/drawing/2014/main" xmlns="" id="{DB8772B8-8401-442E-B7EA-2307096461D4}"/>
              </a:ext>
            </a:extLst>
          </p:cNvPr>
          <p:cNvSpPr/>
          <p:nvPr/>
        </p:nvSpPr>
        <p:spPr>
          <a:xfrm>
            <a:off x="1136468" y="3504056"/>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仮説を</a:t>
            </a:r>
            <a:r>
              <a:rPr kumimoji="1" lang="en-US" altLang="ja-JP" sz="2400" dirty="0">
                <a:solidFill>
                  <a:schemeClr val="tx1"/>
                </a:solidFill>
              </a:rPr>
              <a:t/>
            </a:r>
            <a:br>
              <a:rPr kumimoji="1" lang="en-US" altLang="ja-JP" sz="2400" dirty="0">
                <a:solidFill>
                  <a:schemeClr val="tx1"/>
                </a:solidFill>
              </a:rPr>
            </a:br>
            <a:r>
              <a:rPr kumimoji="1" lang="ja-JP" altLang="en-US" sz="2400" dirty="0">
                <a:solidFill>
                  <a:schemeClr val="tx1"/>
                </a:solidFill>
              </a:rPr>
              <a:t>立てる</a:t>
            </a:r>
          </a:p>
        </p:txBody>
      </p:sp>
      <p:sp>
        <p:nvSpPr>
          <p:cNvPr id="39" name="正方形/長方形 38">
            <a:extLst>
              <a:ext uri="{FF2B5EF4-FFF2-40B4-BE49-F238E27FC236}">
                <a16:creationId xmlns:a16="http://schemas.microsoft.com/office/drawing/2014/main" xmlns="" id="{8EE532DF-E0EB-4463-87FC-6B4CE3323F7E}"/>
              </a:ext>
            </a:extLst>
          </p:cNvPr>
          <p:cNvSpPr/>
          <p:nvPr/>
        </p:nvSpPr>
        <p:spPr>
          <a:xfrm>
            <a:off x="374250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データを集める</a:t>
            </a:r>
          </a:p>
        </p:txBody>
      </p:sp>
      <p:sp>
        <p:nvSpPr>
          <p:cNvPr id="40" name="正方形/長方形 39">
            <a:extLst>
              <a:ext uri="{FF2B5EF4-FFF2-40B4-BE49-F238E27FC236}">
                <a16:creationId xmlns:a16="http://schemas.microsoft.com/office/drawing/2014/main" xmlns="" id="{C688D5E5-C8C4-4D4D-8B5F-32400981F512}"/>
              </a:ext>
            </a:extLst>
          </p:cNvPr>
          <p:cNvSpPr/>
          <p:nvPr/>
        </p:nvSpPr>
        <p:spPr>
          <a:xfrm>
            <a:off x="634854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分析</a:t>
            </a:r>
            <a:r>
              <a:rPr lang="en-US" altLang="ja-JP" sz="2400" dirty="0">
                <a:solidFill>
                  <a:schemeClr val="tx1"/>
                </a:solidFill>
              </a:rPr>
              <a:t/>
            </a:r>
            <a:br>
              <a:rPr lang="en-US" altLang="ja-JP" sz="2400" dirty="0">
                <a:solidFill>
                  <a:schemeClr val="tx1"/>
                </a:solidFill>
              </a:rPr>
            </a:br>
            <a:r>
              <a:rPr lang="ja-JP" altLang="en-US" sz="2400" dirty="0">
                <a:solidFill>
                  <a:schemeClr val="tx1"/>
                </a:solidFill>
              </a:rPr>
              <a:t>評価</a:t>
            </a:r>
            <a:endParaRPr kumimoji="1" lang="ja-JP" altLang="en-US" sz="2400" dirty="0">
              <a:solidFill>
                <a:schemeClr val="tx1"/>
              </a:solidFill>
            </a:endParaRPr>
          </a:p>
        </p:txBody>
      </p:sp>
      <p:sp>
        <p:nvSpPr>
          <p:cNvPr id="41" name="正方形/長方形 40">
            <a:extLst>
              <a:ext uri="{FF2B5EF4-FFF2-40B4-BE49-F238E27FC236}">
                <a16:creationId xmlns:a16="http://schemas.microsoft.com/office/drawing/2014/main" xmlns="" id="{C34D2F1A-E00D-48E1-994E-F25B0CF18F6D}"/>
              </a:ext>
            </a:extLst>
          </p:cNvPr>
          <p:cNvSpPr/>
          <p:nvPr/>
        </p:nvSpPr>
        <p:spPr>
          <a:xfrm>
            <a:off x="895458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政策立案</a:t>
            </a:r>
            <a:r>
              <a:rPr lang="en-US" altLang="ja-JP" sz="2400" dirty="0">
                <a:solidFill>
                  <a:schemeClr val="tx1"/>
                </a:solidFill>
              </a:rPr>
              <a:t/>
            </a:r>
            <a:br>
              <a:rPr lang="en-US" altLang="ja-JP" sz="2400" dirty="0">
                <a:solidFill>
                  <a:schemeClr val="tx1"/>
                </a:solidFill>
              </a:rPr>
            </a:br>
            <a:r>
              <a:rPr lang="ja-JP" altLang="en-US" sz="2400" dirty="0">
                <a:solidFill>
                  <a:schemeClr val="tx1"/>
                </a:solidFill>
              </a:rPr>
              <a:t>指標作成</a:t>
            </a:r>
            <a:endParaRPr kumimoji="1" lang="ja-JP" altLang="en-US" sz="2400" dirty="0">
              <a:solidFill>
                <a:schemeClr val="tx1"/>
              </a:solidFill>
            </a:endParaRPr>
          </a:p>
        </p:txBody>
      </p:sp>
      <p:sp>
        <p:nvSpPr>
          <p:cNvPr id="42" name="雲形吹き出し 8">
            <a:extLst>
              <a:ext uri="{FF2B5EF4-FFF2-40B4-BE49-F238E27FC236}">
                <a16:creationId xmlns:a16="http://schemas.microsoft.com/office/drawing/2014/main" xmlns="" id="{54F2D193-44B9-4FE0-BEDD-A36CA8253606}"/>
              </a:ext>
            </a:extLst>
          </p:cNvPr>
          <p:cNvSpPr/>
          <p:nvPr/>
        </p:nvSpPr>
        <p:spPr>
          <a:xfrm>
            <a:off x="1031966" y="1582057"/>
            <a:ext cx="2351314" cy="1378858"/>
          </a:xfrm>
          <a:prstGeom prst="cloudCallout">
            <a:avLst>
              <a:gd name="adj1" fmla="val -29467"/>
              <a:gd name="adj2" fmla="val 93098"/>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課題</a:t>
            </a:r>
            <a:endParaRPr kumimoji="1" lang="ja-JP" altLang="en-US" dirty="0">
              <a:solidFill>
                <a:schemeClr val="tx1"/>
              </a:solidFill>
            </a:endParaRPr>
          </a:p>
        </p:txBody>
      </p:sp>
      <p:sp>
        <p:nvSpPr>
          <p:cNvPr id="43" name="三角形 9">
            <a:extLst>
              <a:ext uri="{FF2B5EF4-FFF2-40B4-BE49-F238E27FC236}">
                <a16:creationId xmlns:a16="http://schemas.microsoft.com/office/drawing/2014/main" xmlns="" id="{ECE81D76-1684-417C-B16E-B6668EA9C63E}"/>
              </a:ext>
            </a:extLst>
          </p:cNvPr>
          <p:cNvSpPr/>
          <p:nvPr/>
        </p:nvSpPr>
        <p:spPr>
          <a:xfrm rot="5400000">
            <a:off x="2703285"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三角形 10">
            <a:extLst>
              <a:ext uri="{FF2B5EF4-FFF2-40B4-BE49-F238E27FC236}">
                <a16:creationId xmlns:a16="http://schemas.microsoft.com/office/drawing/2014/main" xmlns="" id="{A93331ED-60A9-4E03-BFFF-27CDB37DF189}"/>
              </a:ext>
            </a:extLst>
          </p:cNvPr>
          <p:cNvSpPr/>
          <p:nvPr/>
        </p:nvSpPr>
        <p:spPr>
          <a:xfrm rot="5400000">
            <a:off x="5309325" y="3922067"/>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三角形 11">
            <a:extLst>
              <a:ext uri="{FF2B5EF4-FFF2-40B4-BE49-F238E27FC236}">
                <a16:creationId xmlns:a16="http://schemas.microsoft.com/office/drawing/2014/main" xmlns="" id="{7147B61F-E49C-4507-8642-444D8AA8E2D3}"/>
              </a:ext>
            </a:extLst>
          </p:cNvPr>
          <p:cNvSpPr/>
          <p:nvPr/>
        </p:nvSpPr>
        <p:spPr>
          <a:xfrm rot="5400000">
            <a:off x="7915365"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カギ線コネクタ 13">
            <a:extLst>
              <a:ext uri="{FF2B5EF4-FFF2-40B4-BE49-F238E27FC236}">
                <a16:creationId xmlns:a16="http://schemas.microsoft.com/office/drawing/2014/main" xmlns="" id="{FB88F631-F78E-429C-B965-957BFDEF5071}"/>
              </a:ext>
            </a:extLst>
          </p:cNvPr>
          <p:cNvCxnSpPr>
            <a:stCxn id="41" idx="3"/>
            <a:endCxn id="42" idx="2"/>
          </p:cNvCxnSpPr>
          <p:nvPr/>
        </p:nvCxnSpPr>
        <p:spPr>
          <a:xfrm flipH="1" flipV="1">
            <a:off x="3381321" y="2271486"/>
            <a:ext cx="7140810" cy="1800804"/>
          </a:xfrm>
          <a:prstGeom prst="bentConnector3">
            <a:avLst>
              <a:gd name="adj1" fmla="val -320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カギ線コネクタ 39">
            <a:extLst>
              <a:ext uri="{FF2B5EF4-FFF2-40B4-BE49-F238E27FC236}">
                <a16:creationId xmlns:a16="http://schemas.microsoft.com/office/drawing/2014/main" xmlns="" id="{DE5F7088-F585-42D6-974D-4B2E3C2BF15E}"/>
              </a:ext>
            </a:extLst>
          </p:cNvPr>
          <p:cNvCxnSpPr>
            <a:stCxn id="40" idx="2"/>
          </p:cNvCxnSpPr>
          <p:nvPr/>
        </p:nvCxnSpPr>
        <p:spPr>
          <a:xfrm rot="5400000" flipH="1">
            <a:off x="4579620" y="2087825"/>
            <a:ext cx="19593" cy="5085806"/>
          </a:xfrm>
          <a:prstGeom prst="bentConnector4">
            <a:avLst>
              <a:gd name="adj1" fmla="val -6944914"/>
              <a:gd name="adj2" fmla="val 9994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xmlns="" id="{86A567D7-76F5-474C-92D0-3E48E3487E1A}"/>
              </a:ext>
            </a:extLst>
          </p:cNvPr>
          <p:cNvSpPr txBox="1"/>
          <p:nvPr/>
        </p:nvSpPr>
        <p:spPr>
          <a:xfrm>
            <a:off x="2215051" y="4771410"/>
            <a:ext cx="4917550" cy="923330"/>
          </a:xfrm>
          <a:prstGeom prst="rect">
            <a:avLst/>
          </a:prstGeom>
          <a:noFill/>
        </p:spPr>
        <p:txBody>
          <a:bodyPr wrap="square" rtlCol="0">
            <a:spAutoFit/>
          </a:bodyPr>
          <a:lstStyle/>
          <a:p>
            <a:r>
              <a:rPr kumimoji="1" lang="ja-JP" altLang="en-US" dirty="0"/>
              <a:t>必要であれば、パーソナルデータ</a:t>
            </a:r>
            <a:r>
              <a:rPr lang="ja-JP" altLang="en-US" dirty="0"/>
              <a:t>も利用する。</a:t>
            </a:r>
            <a:r>
              <a:rPr kumimoji="1" lang="en-US" altLang="ja-JP" dirty="0"/>
              <a:t/>
            </a:r>
            <a:br>
              <a:rPr kumimoji="1" lang="en-US" altLang="ja-JP" dirty="0"/>
            </a:br>
            <a:r>
              <a:rPr lang="ja-JP" altLang="en-US" dirty="0"/>
              <a:t>パーソナルデータの</a:t>
            </a:r>
            <a:r>
              <a:rPr kumimoji="1" lang="ja-JP" altLang="en-US" dirty="0"/>
              <a:t>利用可否判断や手続き等についても確認する。</a:t>
            </a:r>
          </a:p>
        </p:txBody>
      </p:sp>
      <p:sp>
        <p:nvSpPr>
          <p:cNvPr id="49" name="テキスト ボックス 48">
            <a:extLst>
              <a:ext uri="{FF2B5EF4-FFF2-40B4-BE49-F238E27FC236}">
                <a16:creationId xmlns:a16="http://schemas.microsoft.com/office/drawing/2014/main" xmlns="" id="{CC8EFA87-8456-433D-8CEC-E21031737B55}"/>
              </a:ext>
            </a:extLst>
          </p:cNvPr>
          <p:cNvSpPr txBox="1"/>
          <p:nvPr/>
        </p:nvSpPr>
        <p:spPr>
          <a:xfrm>
            <a:off x="5647310" y="2345526"/>
            <a:ext cx="2031325" cy="369332"/>
          </a:xfrm>
          <a:prstGeom prst="rect">
            <a:avLst/>
          </a:prstGeom>
          <a:noFill/>
        </p:spPr>
        <p:txBody>
          <a:bodyPr wrap="none" rtlCol="0">
            <a:spAutoFit/>
          </a:bodyPr>
          <a:lstStyle/>
          <a:p>
            <a:r>
              <a:rPr lang="ja-JP" altLang="en-US" dirty="0"/>
              <a:t>新しい課題の検討</a:t>
            </a:r>
            <a:endParaRPr kumimoji="1" lang="ja-JP" altLang="en-US" dirty="0"/>
          </a:p>
        </p:txBody>
      </p:sp>
      <p:sp>
        <p:nvSpPr>
          <p:cNvPr id="50" name="テキスト ボックス 49">
            <a:extLst>
              <a:ext uri="{FF2B5EF4-FFF2-40B4-BE49-F238E27FC236}">
                <a16:creationId xmlns:a16="http://schemas.microsoft.com/office/drawing/2014/main" xmlns="" id="{954E03AC-AF7C-4D78-8D11-1A13E88E13E2}"/>
              </a:ext>
            </a:extLst>
          </p:cNvPr>
          <p:cNvSpPr txBox="1"/>
          <p:nvPr/>
        </p:nvSpPr>
        <p:spPr>
          <a:xfrm>
            <a:off x="1926920" y="6066003"/>
            <a:ext cx="5493812" cy="646331"/>
          </a:xfrm>
          <a:prstGeom prst="rect">
            <a:avLst/>
          </a:prstGeom>
          <a:noFill/>
        </p:spPr>
        <p:txBody>
          <a:bodyPr wrap="none" rtlCol="0">
            <a:spAutoFit/>
          </a:bodyPr>
          <a:lstStyle/>
          <a:p>
            <a:r>
              <a:rPr kumimoji="1" lang="ja-JP" altLang="en-US" dirty="0"/>
              <a:t>仮説が間違っていた場合、早期に発見することで、</a:t>
            </a:r>
            <a:r>
              <a:rPr kumimoji="1" lang="en-US" altLang="ja-JP" dirty="0"/>
              <a:t/>
            </a:r>
            <a:br>
              <a:rPr kumimoji="1" lang="en-US" altLang="ja-JP" dirty="0"/>
            </a:br>
            <a:r>
              <a:rPr kumimoji="1" lang="ja-JP" altLang="en-US" dirty="0"/>
              <a:t>政策の精度を上げる。</a:t>
            </a:r>
          </a:p>
        </p:txBody>
      </p:sp>
      <p:sp>
        <p:nvSpPr>
          <p:cNvPr id="51" name="テキスト ボックス 50">
            <a:extLst>
              <a:ext uri="{FF2B5EF4-FFF2-40B4-BE49-F238E27FC236}">
                <a16:creationId xmlns:a16="http://schemas.microsoft.com/office/drawing/2014/main" xmlns="" id="{458706F5-7497-4DD0-9D82-77D3BB4DA234}"/>
              </a:ext>
            </a:extLst>
          </p:cNvPr>
          <p:cNvSpPr txBox="1"/>
          <p:nvPr/>
        </p:nvSpPr>
        <p:spPr>
          <a:xfrm>
            <a:off x="8706922" y="4739624"/>
            <a:ext cx="2262158" cy="646331"/>
          </a:xfrm>
          <a:prstGeom prst="rect">
            <a:avLst/>
          </a:prstGeom>
          <a:noFill/>
        </p:spPr>
        <p:txBody>
          <a:bodyPr wrap="none" rtlCol="0">
            <a:spAutoFit/>
          </a:bodyPr>
          <a:lstStyle/>
          <a:p>
            <a:r>
              <a:rPr kumimoji="1" lang="ja-JP" altLang="en-US" dirty="0"/>
              <a:t>数値目標、効果指標</a:t>
            </a:r>
            <a:r>
              <a:rPr kumimoji="1" lang="en-US" altLang="ja-JP" dirty="0"/>
              <a:t/>
            </a:r>
            <a:br>
              <a:rPr kumimoji="1" lang="en-US" altLang="ja-JP" dirty="0"/>
            </a:br>
            <a:r>
              <a:rPr kumimoji="1" lang="ja-JP" altLang="en-US" dirty="0"/>
              <a:t>を作成する。</a:t>
            </a:r>
          </a:p>
        </p:txBody>
      </p:sp>
      <p:sp>
        <p:nvSpPr>
          <p:cNvPr id="52" name="正方形/長方形 51">
            <a:extLst>
              <a:ext uri="{FF2B5EF4-FFF2-40B4-BE49-F238E27FC236}">
                <a16:creationId xmlns:a16="http://schemas.microsoft.com/office/drawing/2014/main" xmlns="" id="{DA9A588A-0500-4C44-8FE2-414C9F3B6F94}"/>
              </a:ext>
            </a:extLst>
          </p:cNvPr>
          <p:cNvSpPr/>
          <p:nvPr/>
        </p:nvSpPr>
        <p:spPr>
          <a:xfrm>
            <a:off x="8966167" y="2766333"/>
            <a:ext cx="1520633" cy="678210"/>
          </a:xfrm>
          <a:prstGeom prst="rect">
            <a:avLst/>
          </a:prstGeom>
          <a:solidFill>
            <a:srgbClr val="F9CBF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政策立案や</a:t>
            </a:r>
            <a:r>
              <a:rPr kumimoji="1" lang="en-US" altLang="ja-JP" sz="1400" dirty="0">
                <a:solidFill>
                  <a:schemeClr val="tx1"/>
                </a:solidFill>
              </a:rPr>
              <a:t/>
            </a:r>
            <a:br>
              <a:rPr kumimoji="1" lang="en-US" altLang="ja-JP" sz="1400" dirty="0">
                <a:solidFill>
                  <a:schemeClr val="tx1"/>
                </a:solidFill>
              </a:rPr>
            </a:br>
            <a:r>
              <a:rPr kumimoji="1" lang="ja-JP" altLang="en-US" sz="1400" dirty="0">
                <a:solidFill>
                  <a:schemeClr val="tx1"/>
                </a:solidFill>
              </a:rPr>
              <a:t>市民に対しての</a:t>
            </a:r>
            <a:r>
              <a:rPr kumimoji="1" lang="en-US" altLang="ja-JP" sz="1400" dirty="0">
                <a:solidFill>
                  <a:schemeClr val="tx1"/>
                </a:solidFill>
              </a:rPr>
              <a:t/>
            </a:r>
            <a:br>
              <a:rPr kumimoji="1" lang="en-US" altLang="ja-JP" sz="1400" dirty="0">
                <a:solidFill>
                  <a:schemeClr val="tx1"/>
                </a:solidFill>
              </a:rPr>
            </a:br>
            <a:r>
              <a:rPr kumimoji="1" lang="ja-JP" altLang="en-US" sz="1400" dirty="0">
                <a:solidFill>
                  <a:schemeClr val="tx1"/>
                </a:solidFill>
              </a:rPr>
              <a:t>サービス立案</a:t>
            </a:r>
          </a:p>
        </p:txBody>
      </p:sp>
      <p:sp>
        <p:nvSpPr>
          <p:cNvPr id="53" name="テキスト ボックス 52">
            <a:extLst>
              <a:ext uri="{FF2B5EF4-FFF2-40B4-BE49-F238E27FC236}">
                <a16:creationId xmlns:a16="http://schemas.microsoft.com/office/drawing/2014/main" xmlns="" id="{C8914BF1-2230-4C66-8E5F-F79A87962684}"/>
              </a:ext>
            </a:extLst>
          </p:cNvPr>
          <p:cNvSpPr txBox="1"/>
          <p:nvPr/>
        </p:nvSpPr>
        <p:spPr>
          <a:xfrm rot="20640379">
            <a:off x="1163823" y="1771291"/>
            <a:ext cx="881973" cy="461665"/>
          </a:xfrm>
          <a:prstGeom prst="rect">
            <a:avLst/>
          </a:prstGeom>
          <a:noFill/>
        </p:spPr>
        <p:txBody>
          <a:bodyPr wrap="none" rtlCol="0">
            <a:spAutoFit/>
          </a:bodyPr>
          <a:lstStyle/>
          <a:p>
            <a:r>
              <a:rPr lang="en-US" altLang="ja-JP" sz="2400" b="1" dirty="0">
                <a:solidFill>
                  <a:srgbClr val="FF0000"/>
                </a:solidFill>
              </a:rPr>
              <a:t>start</a:t>
            </a:r>
            <a:endParaRPr kumimoji="1" lang="ja-JP" altLang="en-US" sz="2400" b="1" dirty="0">
              <a:solidFill>
                <a:srgbClr val="FF0000"/>
              </a:solidFill>
            </a:endParaRPr>
          </a:p>
        </p:txBody>
      </p:sp>
    </p:spTree>
    <p:extLst>
      <p:ext uri="{BB962C8B-B14F-4D97-AF65-F5344CB8AC3E}">
        <p14:creationId xmlns:p14="http://schemas.microsoft.com/office/powerpoint/2010/main" val="1971154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2-1-4. </a:t>
            </a:r>
            <a:r>
              <a:rPr kumimoji="1" lang="ja-JP" altLang="en-US" dirty="0"/>
              <a:t>データ利活用の大きな２つの流れ</a:t>
            </a:r>
          </a:p>
        </p:txBody>
      </p:sp>
      <p:sp>
        <p:nvSpPr>
          <p:cNvPr id="21" name="コンテンツ プレースホルダー 2">
            <a:extLst>
              <a:ext uri="{FF2B5EF4-FFF2-40B4-BE49-F238E27FC236}">
                <a16:creationId xmlns:a16="http://schemas.microsoft.com/office/drawing/2014/main" xmlns="" id="{DA585FDD-C121-45A9-8C72-36FF34398BD8}"/>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データ利用による課題解決（新しいサービスを作る）</a:t>
            </a:r>
          </a:p>
        </p:txBody>
      </p:sp>
      <p:sp>
        <p:nvSpPr>
          <p:cNvPr id="3" name="スライド番号プレースホルダー 2">
            <a:extLst>
              <a:ext uri="{FF2B5EF4-FFF2-40B4-BE49-F238E27FC236}">
                <a16:creationId xmlns:a16="http://schemas.microsoft.com/office/drawing/2014/main" xmlns="" id="{900DEF3A-0F09-4C81-996B-C1BA9E692FD6}"/>
              </a:ext>
            </a:extLst>
          </p:cNvPr>
          <p:cNvSpPr>
            <a:spLocks noGrp="1"/>
          </p:cNvSpPr>
          <p:nvPr>
            <p:ph type="sldNum" sz="quarter" idx="12"/>
          </p:nvPr>
        </p:nvSpPr>
        <p:spPr/>
        <p:txBody>
          <a:bodyPr/>
          <a:lstStyle/>
          <a:p>
            <a:fld id="{17B8D3BA-E350-1147-995F-63335037DF5A}" type="slidenum">
              <a:rPr kumimoji="1" lang="ja-JP" altLang="en-US" smtClean="0"/>
              <a:t>13</a:t>
            </a:fld>
            <a:endParaRPr kumimoji="1" lang="ja-JP" altLang="en-US"/>
          </a:p>
        </p:txBody>
      </p:sp>
      <p:sp>
        <p:nvSpPr>
          <p:cNvPr id="23" name="正方形/長方形 22">
            <a:extLst>
              <a:ext uri="{FF2B5EF4-FFF2-40B4-BE49-F238E27FC236}">
                <a16:creationId xmlns:a16="http://schemas.microsoft.com/office/drawing/2014/main" xmlns="" id="{D349002F-E67D-43A7-8030-3874E57EC822}"/>
              </a:ext>
            </a:extLst>
          </p:cNvPr>
          <p:cNvSpPr/>
          <p:nvPr/>
        </p:nvSpPr>
        <p:spPr>
          <a:xfrm>
            <a:off x="353777"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rPr>
              <a:t>サービスの検討</a:t>
            </a:r>
            <a:endParaRPr kumimoji="1" lang="ja-JP" altLang="en-US" sz="2400" dirty="0">
              <a:solidFill>
                <a:schemeClr val="tx1"/>
              </a:solidFill>
            </a:endParaRPr>
          </a:p>
        </p:txBody>
      </p:sp>
      <p:sp>
        <p:nvSpPr>
          <p:cNvPr id="28" name="正方形/長方形 27">
            <a:extLst>
              <a:ext uri="{FF2B5EF4-FFF2-40B4-BE49-F238E27FC236}">
                <a16:creationId xmlns:a16="http://schemas.microsoft.com/office/drawing/2014/main" xmlns="" id="{182D633F-6D90-4E99-AE0B-02D80E361C06}"/>
              </a:ext>
            </a:extLst>
          </p:cNvPr>
          <p:cNvSpPr/>
          <p:nvPr/>
        </p:nvSpPr>
        <p:spPr>
          <a:xfrm>
            <a:off x="2904058"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あるべき姿の検討</a:t>
            </a:r>
            <a:endParaRPr kumimoji="1" lang="ja-JP" altLang="en-US" sz="2400" dirty="0">
              <a:solidFill>
                <a:schemeClr val="tx1"/>
              </a:solidFill>
            </a:endParaRPr>
          </a:p>
        </p:txBody>
      </p:sp>
      <p:sp>
        <p:nvSpPr>
          <p:cNvPr id="29" name="正方形/長方形 28">
            <a:extLst>
              <a:ext uri="{FF2B5EF4-FFF2-40B4-BE49-F238E27FC236}">
                <a16:creationId xmlns:a16="http://schemas.microsoft.com/office/drawing/2014/main" xmlns="" id="{CB24B2C1-DD6E-48D2-91A3-767D8F299EFC}"/>
              </a:ext>
            </a:extLst>
          </p:cNvPr>
          <p:cNvSpPr/>
          <p:nvPr/>
        </p:nvSpPr>
        <p:spPr>
          <a:xfrm>
            <a:off x="5454339"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データを集める</a:t>
            </a:r>
          </a:p>
        </p:txBody>
      </p:sp>
      <p:sp>
        <p:nvSpPr>
          <p:cNvPr id="40" name="正方形/長方形 39">
            <a:extLst>
              <a:ext uri="{FF2B5EF4-FFF2-40B4-BE49-F238E27FC236}">
                <a16:creationId xmlns:a16="http://schemas.microsoft.com/office/drawing/2014/main" xmlns="" id="{80405FEA-1165-427B-A5BE-4147F1E25018}"/>
              </a:ext>
            </a:extLst>
          </p:cNvPr>
          <p:cNvSpPr/>
          <p:nvPr/>
        </p:nvSpPr>
        <p:spPr>
          <a:xfrm>
            <a:off x="8004621"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サービスの</a:t>
            </a:r>
            <a:r>
              <a:rPr kumimoji="1" lang="en-US" altLang="ja-JP" sz="2400" dirty="0">
                <a:solidFill>
                  <a:schemeClr val="tx1"/>
                </a:solidFill>
              </a:rPr>
              <a:t/>
            </a:r>
            <a:br>
              <a:rPr kumimoji="1" lang="en-US" altLang="ja-JP" sz="2400" dirty="0">
                <a:solidFill>
                  <a:schemeClr val="tx1"/>
                </a:solidFill>
              </a:rPr>
            </a:br>
            <a:r>
              <a:rPr kumimoji="1" lang="ja-JP" altLang="en-US" sz="2400" dirty="0">
                <a:solidFill>
                  <a:schemeClr val="tx1"/>
                </a:solidFill>
              </a:rPr>
              <a:t>効果確認</a:t>
            </a:r>
          </a:p>
        </p:txBody>
      </p:sp>
      <p:sp>
        <p:nvSpPr>
          <p:cNvPr id="42" name="三角形 8">
            <a:extLst>
              <a:ext uri="{FF2B5EF4-FFF2-40B4-BE49-F238E27FC236}">
                <a16:creationId xmlns:a16="http://schemas.microsoft.com/office/drawing/2014/main" xmlns="" id="{6C6467E7-1D90-4115-8563-F0959E9D4A41}"/>
              </a:ext>
            </a:extLst>
          </p:cNvPr>
          <p:cNvSpPr/>
          <p:nvPr/>
        </p:nvSpPr>
        <p:spPr>
          <a:xfrm rot="5400000">
            <a:off x="1865077"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三角形 9">
            <a:extLst>
              <a:ext uri="{FF2B5EF4-FFF2-40B4-BE49-F238E27FC236}">
                <a16:creationId xmlns:a16="http://schemas.microsoft.com/office/drawing/2014/main" xmlns="" id="{F6D783FE-CB3B-451D-9453-9EFDF16B542F}"/>
              </a:ext>
            </a:extLst>
          </p:cNvPr>
          <p:cNvSpPr/>
          <p:nvPr/>
        </p:nvSpPr>
        <p:spPr>
          <a:xfrm rot="5400000">
            <a:off x="4452247"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三角形 10">
            <a:extLst>
              <a:ext uri="{FF2B5EF4-FFF2-40B4-BE49-F238E27FC236}">
                <a16:creationId xmlns:a16="http://schemas.microsoft.com/office/drawing/2014/main" xmlns="" id="{DD31B41F-E264-4414-8B09-A6F5F6343947}"/>
              </a:ext>
            </a:extLst>
          </p:cNvPr>
          <p:cNvSpPr/>
          <p:nvPr/>
        </p:nvSpPr>
        <p:spPr>
          <a:xfrm rot="5400000">
            <a:off x="7021275"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カギ線コネクタ 12">
            <a:extLst>
              <a:ext uri="{FF2B5EF4-FFF2-40B4-BE49-F238E27FC236}">
                <a16:creationId xmlns:a16="http://schemas.microsoft.com/office/drawing/2014/main" xmlns="" id="{366C0690-CA6C-4CFF-9390-C506B1D119A2}"/>
              </a:ext>
            </a:extLst>
          </p:cNvPr>
          <p:cNvCxnSpPr>
            <a:stCxn id="51" idx="0"/>
            <a:endCxn id="23" idx="0"/>
          </p:cNvCxnSpPr>
          <p:nvPr/>
        </p:nvCxnSpPr>
        <p:spPr>
          <a:xfrm rot="16200000" flipV="1">
            <a:off x="6146344" y="-1526507"/>
            <a:ext cx="6351" cy="10023939"/>
          </a:xfrm>
          <a:prstGeom prst="bentConnector3">
            <a:avLst>
              <a:gd name="adj1" fmla="val 264958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カギ線コネクタ 15">
            <a:extLst>
              <a:ext uri="{FF2B5EF4-FFF2-40B4-BE49-F238E27FC236}">
                <a16:creationId xmlns:a16="http://schemas.microsoft.com/office/drawing/2014/main" xmlns="" id="{67900B80-A233-44E1-A931-9874D1796AA8}"/>
              </a:ext>
            </a:extLst>
          </p:cNvPr>
          <p:cNvCxnSpPr>
            <a:stCxn id="40" idx="2"/>
            <a:endCxn id="28" idx="2"/>
          </p:cNvCxnSpPr>
          <p:nvPr/>
        </p:nvCxnSpPr>
        <p:spPr>
          <a:xfrm rot="5400000">
            <a:off x="6238112" y="2068475"/>
            <a:ext cx="12700" cy="5100563"/>
          </a:xfrm>
          <a:prstGeom prst="bentConnector3">
            <a:avLst>
              <a:gd name="adj1" fmla="val 1097143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xmlns="" id="{52C1553C-ED18-4F2D-B5A8-0385AD7BF92D}"/>
              </a:ext>
            </a:extLst>
          </p:cNvPr>
          <p:cNvSpPr txBox="1"/>
          <p:nvPr/>
        </p:nvSpPr>
        <p:spPr>
          <a:xfrm>
            <a:off x="5257792" y="4712480"/>
            <a:ext cx="2262158" cy="646331"/>
          </a:xfrm>
          <a:prstGeom prst="rect">
            <a:avLst/>
          </a:prstGeom>
          <a:noFill/>
        </p:spPr>
        <p:txBody>
          <a:bodyPr wrap="none" rtlCol="0">
            <a:spAutoFit/>
          </a:bodyPr>
          <a:lstStyle/>
          <a:p>
            <a:r>
              <a:rPr kumimoji="1" lang="ja-JP" altLang="en-US" dirty="0"/>
              <a:t>パーソナルデータの</a:t>
            </a:r>
            <a:r>
              <a:rPr kumimoji="1" lang="en-US" altLang="ja-JP" dirty="0"/>
              <a:t/>
            </a:r>
            <a:br>
              <a:rPr kumimoji="1" lang="en-US" altLang="ja-JP" dirty="0"/>
            </a:br>
            <a:r>
              <a:rPr kumimoji="1" lang="ja-JP" altLang="en-US" dirty="0"/>
              <a:t>利用も含む。</a:t>
            </a:r>
          </a:p>
        </p:txBody>
      </p:sp>
      <p:sp>
        <p:nvSpPr>
          <p:cNvPr id="48" name="テキスト ボックス 47">
            <a:extLst>
              <a:ext uri="{FF2B5EF4-FFF2-40B4-BE49-F238E27FC236}">
                <a16:creationId xmlns:a16="http://schemas.microsoft.com/office/drawing/2014/main" xmlns="" id="{656BEBD3-0071-4ED6-AD8F-67272C5F2638}"/>
              </a:ext>
            </a:extLst>
          </p:cNvPr>
          <p:cNvSpPr txBox="1"/>
          <p:nvPr/>
        </p:nvSpPr>
        <p:spPr>
          <a:xfrm>
            <a:off x="5257792" y="6079670"/>
            <a:ext cx="2492990" cy="369332"/>
          </a:xfrm>
          <a:prstGeom prst="rect">
            <a:avLst/>
          </a:prstGeom>
          <a:noFill/>
        </p:spPr>
        <p:txBody>
          <a:bodyPr wrap="none" rtlCol="0">
            <a:spAutoFit/>
          </a:bodyPr>
          <a:lstStyle/>
          <a:p>
            <a:r>
              <a:rPr kumimoji="1" lang="ja-JP" altLang="en-US" dirty="0"/>
              <a:t>あるべき姿の再検討。</a:t>
            </a:r>
          </a:p>
        </p:txBody>
      </p:sp>
      <p:sp>
        <p:nvSpPr>
          <p:cNvPr id="49" name="テキスト ボックス 48">
            <a:extLst>
              <a:ext uri="{FF2B5EF4-FFF2-40B4-BE49-F238E27FC236}">
                <a16:creationId xmlns:a16="http://schemas.microsoft.com/office/drawing/2014/main" xmlns="" id="{170B1A44-A898-4B4F-BA31-CBFEECE80F12}"/>
              </a:ext>
            </a:extLst>
          </p:cNvPr>
          <p:cNvSpPr txBox="1"/>
          <p:nvPr/>
        </p:nvSpPr>
        <p:spPr>
          <a:xfrm>
            <a:off x="4165201" y="1882247"/>
            <a:ext cx="3185487" cy="369332"/>
          </a:xfrm>
          <a:prstGeom prst="rect">
            <a:avLst/>
          </a:prstGeom>
          <a:noFill/>
        </p:spPr>
        <p:txBody>
          <a:bodyPr wrap="none" rtlCol="0">
            <a:spAutoFit/>
          </a:bodyPr>
          <a:lstStyle/>
          <a:p>
            <a:r>
              <a:rPr lang="ja-JP" altLang="en-US" dirty="0"/>
              <a:t>サービス向上に向けた検討。</a:t>
            </a:r>
            <a:endParaRPr kumimoji="1" lang="ja-JP" altLang="en-US" dirty="0"/>
          </a:p>
        </p:txBody>
      </p:sp>
      <p:sp>
        <p:nvSpPr>
          <p:cNvPr id="50" name="テキスト ボックス 49">
            <a:extLst>
              <a:ext uri="{FF2B5EF4-FFF2-40B4-BE49-F238E27FC236}">
                <a16:creationId xmlns:a16="http://schemas.microsoft.com/office/drawing/2014/main" xmlns="" id="{8F048A38-06EE-4B51-B006-58BD439B53B0}"/>
              </a:ext>
            </a:extLst>
          </p:cNvPr>
          <p:cNvSpPr txBox="1"/>
          <p:nvPr/>
        </p:nvSpPr>
        <p:spPr>
          <a:xfrm>
            <a:off x="70571" y="4754703"/>
            <a:ext cx="3405804" cy="1200329"/>
          </a:xfrm>
          <a:prstGeom prst="rect">
            <a:avLst/>
          </a:prstGeom>
          <a:noFill/>
        </p:spPr>
        <p:txBody>
          <a:bodyPr wrap="square" rtlCol="0">
            <a:spAutoFit/>
          </a:bodyPr>
          <a:lstStyle/>
          <a:p>
            <a:r>
              <a:rPr kumimoji="1" lang="ja-JP" altLang="en-US" dirty="0"/>
              <a:t>現在の行政サービスや庁内業務の課題や、データを利活用した行政サービス改善や業務効率化</a:t>
            </a:r>
            <a:endParaRPr kumimoji="1" lang="en-US" altLang="ja-JP" dirty="0"/>
          </a:p>
          <a:p>
            <a:r>
              <a:rPr lang="ja-JP" altLang="en-US" dirty="0"/>
              <a:t>の可能性など</a:t>
            </a:r>
            <a:r>
              <a:rPr kumimoji="1" lang="ja-JP" altLang="en-US" dirty="0"/>
              <a:t>を検討。</a:t>
            </a:r>
          </a:p>
        </p:txBody>
      </p:sp>
      <p:sp>
        <p:nvSpPr>
          <p:cNvPr id="51" name="正方形/長方形 50">
            <a:extLst>
              <a:ext uri="{FF2B5EF4-FFF2-40B4-BE49-F238E27FC236}">
                <a16:creationId xmlns:a16="http://schemas.microsoft.com/office/drawing/2014/main" xmlns="" id="{5720B738-3590-4B8F-A6CC-9D640363A651}"/>
              </a:ext>
            </a:extLst>
          </p:cNvPr>
          <p:cNvSpPr/>
          <p:nvPr/>
        </p:nvSpPr>
        <p:spPr>
          <a:xfrm>
            <a:off x="10377716" y="3488638"/>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サービス</a:t>
            </a:r>
            <a:r>
              <a:rPr kumimoji="1" lang="en-US" altLang="ja-JP" sz="2400" dirty="0">
                <a:solidFill>
                  <a:schemeClr val="tx1"/>
                </a:solidFill>
              </a:rPr>
              <a:t/>
            </a:r>
            <a:br>
              <a:rPr kumimoji="1" lang="en-US" altLang="ja-JP" sz="2400" dirty="0">
                <a:solidFill>
                  <a:schemeClr val="tx1"/>
                </a:solidFill>
              </a:rPr>
            </a:br>
            <a:r>
              <a:rPr kumimoji="1" lang="ja-JP" altLang="en-US" sz="2400" dirty="0">
                <a:solidFill>
                  <a:schemeClr val="tx1"/>
                </a:solidFill>
              </a:rPr>
              <a:t>提供</a:t>
            </a:r>
          </a:p>
        </p:txBody>
      </p:sp>
      <p:sp>
        <p:nvSpPr>
          <p:cNvPr id="52" name="三角形 28">
            <a:extLst>
              <a:ext uri="{FF2B5EF4-FFF2-40B4-BE49-F238E27FC236}">
                <a16:creationId xmlns:a16="http://schemas.microsoft.com/office/drawing/2014/main" xmlns="" id="{BAE6A780-A0AB-4D59-8CA2-2022C544A6AB}"/>
              </a:ext>
            </a:extLst>
          </p:cNvPr>
          <p:cNvSpPr/>
          <p:nvPr/>
        </p:nvSpPr>
        <p:spPr>
          <a:xfrm rot="5400000">
            <a:off x="9475376"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xmlns="" id="{50BDB8A5-FDE7-4152-ACD1-337432B51306}"/>
              </a:ext>
            </a:extLst>
          </p:cNvPr>
          <p:cNvSpPr txBox="1"/>
          <p:nvPr/>
        </p:nvSpPr>
        <p:spPr>
          <a:xfrm rot="20640379">
            <a:off x="117103" y="3388306"/>
            <a:ext cx="881973" cy="461665"/>
          </a:xfrm>
          <a:prstGeom prst="rect">
            <a:avLst/>
          </a:prstGeom>
          <a:noFill/>
        </p:spPr>
        <p:txBody>
          <a:bodyPr wrap="none" rtlCol="0">
            <a:spAutoFit/>
          </a:bodyPr>
          <a:lstStyle/>
          <a:p>
            <a:r>
              <a:rPr lang="en-US" altLang="ja-JP" sz="2400" b="1" dirty="0">
                <a:solidFill>
                  <a:srgbClr val="FF0000"/>
                </a:solidFill>
              </a:rPr>
              <a:t>start</a:t>
            </a:r>
            <a:endParaRPr kumimoji="1" lang="ja-JP" altLang="en-US" sz="2400" b="1" dirty="0">
              <a:solidFill>
                <a:srgbClr val="FF0000"/>
              </a:solidFill>
            </a:endParaRPr>
          </a:p>
        </p:txBody>
      </p:sp>
    </p:spTree>
    <p:extLst>
      <p:ext uri="{BB962C8B-B14F-4D97-AF65-F5344CB8AC3E}">
        <p14:creationId xmlns:p14="http://schemas.microsoft.com/office/powerpoint/2010/main" val="1071867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2-1-5. </a:t>
            </a:r>
            <a:r>
              <a:rPr lang="ja-JP" altLang="en-US" dirty="0"/>
              <a:t>データ利活用</a:t>
            </a:r>
            <a:r>
              <a:rPr kumimoji="1" lang="ja-JP" altLang="en-US" dirty="0"/>
              <a:t>プロセスと手法を学ぶ</a:t>
            </a:r>
          </a:p>
        </p:txBody>
      </p:sp>
      <p:sp>
        <p:nvSpPr>
          <p:cNvPr id="22" name="コンテンツ プレースホルダー 2">
            <a:extLst>
              <a:ext uri="{FF2B5EF4-FFF2-40B4-BE49-F238E27FC236}">
                <a16:creationId xmlns:a16="http://schemas.microsoft.com/office/drawing/2014/main" xmlns="" id="{80442DA2-9853-4535-88C4-3D199E338920}"/>
              </a:ext>
            </a:extLst>
          </p:cNvPr>
          <p:cNvSpPr txBox="1">
            <a:spLocks/>
          </p:cNvSpPr>
          <p:nvPr/>
        </p:nvSpPr>
        <p:spPr>
          <a:xfrm>
            <a:off x="838200" y="1105469"/>
            <a:ext cx="105156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Font typeface="Arial"/>
              <a:buNone/>
            </a:pPr>
            <a:r>
              <a:rPr lang="ja-JP" altLang="en-US" sz="2200" dirty="0"/>
              <a:t>設定した課題により、研修のプロセスや活用する手法が変わる。</a:t>
            </a:r>
            <a:endParaRPr lang="en-US" altLang="ja-JP" sz="2200" dirty="0"/>
          </a:p>
        </p:txBody>
      </p:sp>
      <p:sp>
        <p:nvSpPr>
          <p:cNvPr id="40" name="スライド番号プレースホルダー 16">
            <a:extLst>
              <a:ext uri="{FF2B5EF4-FFF2-40B4-BE49-F238E27FC236}">
                <a16:creationId xmlns:a16="http://schemas.microsoft.com/office/drawing/2014/main" xmlns="" id="{27BFCB7A-189C-477E-A9D9-9358967AB266}"/>
              </a:ext>
            </a:extLst>
          </p:cNvPr>
          <p:cNvSpPr>
            <a:spLocks noGrp="1"/>
          </p:cNvSpPr>
          <p:nvPr>
            <p:ph type="sldNum" sz="quarter" idx="12"/>
          </p:nvPr>
        </p:nvSpPr>
        <p:spPr>
          <a:xfrm>
            <a:off x="9448800" y="6537833"/>
            <a:ext cx="2743200" cy="365125"/>
          </a:xfrm>
        </p:spPr>
        <p:txBody>
          <a:bodyPr/>
          <a:lstStyle/>
          <a:p>
            <a:fld id="{17B8D3BA-E350-1147-995F-63335037DF5A}" type="slidenum">
              <a:rPr kumimoji="1" lang="ja-JP" altLang="en-US" smtClean="0"/>
              <a:t>14</a:t>
            </a:fld>
            <a:endParaRPr kumimoji="1" lang="ja-JP" altLang="en-US" dirty="0"/>
          </a:p>
        </p:txBody>
      </p:sp>
      <p:graphicFrame>
        <p:nvGraphicFramePr>
          <p:cNvPr id="19" name="表 18">
            <a:extLst>
              <a:ext uri="{FF2B5EF4-FFF2-40B4-BE49-F238E27FC236}">
                <a16:creationId xmlns:a16="http://schemas.microsoft.com/office/drawing/2014/main" xmlns="" id="{2F9D9940-1681-44A7-BF79-B50DE296F8EC}"/>
              </a:ext>
            </a:extLst>
          </p:cNvPr>
          <p:cNvGraphicFramePr>
            <a:graphicFrameLocks noGrp="1"/>
          </p:cNvGraphicFramePr>
          <p:nvPr>
            <p:extLst>
              <p:ext uri="{D42A27DB-BD31-4B8C-83A1-F6EECF244321}">
                <p14:modId xmlns:p14="http://schemas.microsoft.com/office/powerpoint/2010/main" val="1642479098"/>
              </p:ext>
            </p:extLst>
          </p:nvPr>
        </p:nvGraphicFramePr>
        <p:xfrm>
          <a:off x="477353" y="1968693"/>
          <a:ext cx="10200576" cy="4809422"/>
        </p:xfrm>
        <a:graphic>
          <a:graphicData uri="http://schemas.openxmlformats.org/drawingml/2006/table">
            <a:tbl>
              <a:tblPr firstRow="1" bandRow="1">
                <a:tableStyleId>{5940675A-B579-460E-94D1-54222C63F5DA}</a:tableStyleId>
              </a:tblPr>
              <a:tblGrid>
                <a:gridCol w="1275072">
                  <a:extLst>
                    <a:ext uri="{9D8B030D-6E8A-4147-A177-3AD203B41FA5}">
                      <a16:colId xmlns:a16="http://schemas.microsoft.com/office/drawing/2014/main" xmlns="" val="20000"/>
                    </a:ext>
                  </a:extLst>
                </a:gridCol>
                <a:gridCol w="1275072">
                  <a:extLst>
                    <a:ext uri="{9D8B030D-6E8A-4147-A177-3AD203B41FA5}">
                      <a16:colId xmlns:a16="http://schemas.microsoft.com/office/drawing/2014/main" xmlns="" val="20001"/>
                    </a:ext>
                  </a:extLst>
                </a:gridCol>
                <a:gridCol w="1275072">
                  <a:extLst>
                    <a:ext uri="{9D8B030D-6E8A-4147-A177-3AD203B41FA5}">
                      <a16:colId xmlns:a16="http://schemas.microsoft.com/office/drawing/2014/main" xmlns="" val="20002"/>
                    </a:ext>
                  </a:extLst>
                </a:gridCol>
                <a:gridCol w="1275072">
                  <a:extLst>
                    <a:ext uri="{9D8B030D-6E8A-4147-A177-3AD203B41FA5}">
                      <a16:colId xmlns:a16="http://schemas.microsoft.com/office/drawing/2014/main" xmlns="" val="20003"/>
                    </a:ext>
                  </a:extLst>
                </a:gridCol>
                <a:gridCol w="1275072">
                  <a:extLst>
                    <a:ext uri="{9D8B030D-6E8A-4147-A177-3AD203B41FA5}">
                      <a16:colId xmlns:a16="http://schemas.microsoft.com/office/drawing/2014/main" xmlns="" val="20004"/>
                    </a:ext>
                  </a:extLst>
                </a:gridCol>
                <a:gridCol w="1275072">
                  <a:extLst>
                    <a:ext uri="{9D8B030D-6E8A-4147-A177-3AD203B41FA5}">
                      <a16:colId xmlns:a16="http://schemas.microsoft.com/office/drawing/2014/main" xmlns="" val="20005"/>
                    </a:ext>
                  </a:extLst>
                </a:gridCol>
                <a:gridCol w="1275072">
                  <a:extLst>
                    <a:ext uri="{9D8B030D-6E8A-4147-A177-3AD203B41FA5}">
                      <a16:colId xmlns:a16="http://schemas.microsoft.com/office/drawing/2014/main" xmlns="" val="20006"/>
                    </a:ext>
                  </a:extLst>
                </a:gridCol>
                <a:gridCol w="1275072">
                  <a:extLst>
                    <a:ext uri="{9D8B030D-6E8A-4147-A177-3AD203B41FA5}">
                      <a16:colId xmlns:a16="http://schemas.microsoft.com/office/drawing/2014/main" xmlns="" val="20007"/>
                    </a:ext>
                  </a:extLst>
                </a:gridCol>
              </a:tblGrid>
              <a:tr h="478471">
                <a:tc>
                  <a:txBody>
                    <a:bodyPr/>
                    <a:lstStyle/>
                    <a:p>
                      <a:r>
                        <a:rPr kumimoji="1" lang="ja-JP" altLang="en-US" sz="1200" dirty="0"/>
                        <a:t>データ分析型</a:t>
                      </a:r>
                    </a:p>
                  </a:txBody>
                  <a:tcPr>
                    <a:lnB w="12700" cap="flat" cmpd="sng" algn="ctr">
                      <a:solidFill>
                        <a:schemeClr val="tx1"/>
                      </a:solidFill>
                      <a:prstDash val="solid"/>
                      <a:round/>
                      <a:headEnd type="none" w="med" len="med"/>
                      <a:tailEnd type="none" w="med" len="med"/>
                    </a:lnB>
                    <a:solidFill>
                      <a:srgbClr val="FFC000"/>
                    </a:solidFill>
                  </a:tcPr>
                </a:tc>
                <a:tc>
                  <a:txBody>
                    <a:bodyPr/>
                    <a:lstStyle/>
                    <a:p>
                      <a:r>
                        <a:rPr kumimoji="1" lang="ja-JP" altLang="en-US" sz="1200" dirty="0"/>
                        <a:t>①仮説</a:t>
                      </a:r>
                      <a:r>
                        <a:rPr kumimoji="1" lang="en-US" altLang="ja-JP" sz="1200" dirty="0"/>
                        <a:t>/</a:t>
                      </a:r>
                    </a:p>
                    <a:p>
                      <a:r>
                        <a:rPr kumimoji="1" lang="ja-JP" altLang="en-US" sz="1200" dirty="0"/>
                        <a:t>　現状分析</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②対象データ</a:t>
                      </a:r>
                      <a:endParaRPr kumimoji="1" lang="en-US" altLang="ja-JP" sz="1200" dirty="0"/>
                    </a:p>
                    <a:p>
                      <a:r>
                        <a:rPr kumimoji="1" lang="ja-JP" altLang="en-US" sz="1200" dirty="0"/>
                        <a:t>　確認</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③分析手法</a:t>
                      </a:r>
                      <a:endParaRPr kumimoji="1" lang="en-US" altLang="ja-JP" sz="1200" dirty="0"/>
                    </a:p>
                    <a:p>
                      <a:r>
                        <a:rPr kumimoji="1" lang="ja-JP" altLang="en-US" sz="1200" dirty="0"/>
                        <a:t>　検討</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④データ分析</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⑤評価</a:t>
                      </a:r>
                      <a:r>
                        <a:rPr kumimoji="1" lang="en-US" altLang="ja-JP" sz="1200" dirty="0"/>
                        <a:t/>
                      </a:r>
                      <a:br>
                        <a:rPr kumimoji="1" lang="en-US" altLang="ja-JP" sz="1200" dirty="0"/>
                      </a:br>
                      <a:endParaRPr kumimoji="1" lang="ja-JP" altLang="en-US" sz="1200" dirty="0"/>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⑥政策検討</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⑦効果・指標</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43171">
                <a:tc>
                  <a:txBody>
                    <a:bodyPr/>
                    <a:lstStyle/>
                    <a:p>
                      <a:r>
                        <a:rPr kumimoji="1" lang="ja-JP" altLang="en-US" sz="1200" dirty="0"/>
                        <a:t>サービス</a:t>
                      </a:r>
                      <a:r>
                        <a:rPr kumimoji="1" lang="en-US" altLang="ja-JP" sz="1200" dirty="0"/>
                        <a:t/>
                      </a:r>
                      <a:br>
                        <a:rPr kumimoji="1" lang="en-US" altLang="ja-JP" sz="1200" dirty="0"/>
                      </a:br>
                      <a:r>
                        <a:rPr kumimoji="1" lang="ja-JP" altLang="en-US" sz="1200" dirty="0"/>
                        <a:t>立案型</a:t>
                      </a:r>
                    </a:p>
                  </a:txBody>
                  <a:tcPr>
                    <a:lnT w="12700" cap="flat" cmpd="sng" algn="ctr">
                      <a:solidFill>
                        <a:schemeClr val="tx1"/>
                      </a:solidFill>
                      <a:prstDash val="solid"/>
                      <a:round/>
                      <a:headEnd type="none" w="med" len="med"/>
                      <a:tailEnd type="none" w="med" len="med"/>
                    </a:lnT>
                    <a:solidFill>
                      <a:srgbClr val="FFC000"/>
                    </a:solidFill>
                  </a:tcPr>
                </a:tc>
                <a:tc>
                  <a:txBody>
                    <a:bodyPr/>
                    <a:lstStyle/>
                    <a:p>
                      <a:r>
                        <a:rPr kumimoji="1" lang="ja-JP" altLang="en-US" sz="1200" dirty="0"/>
                        <a:t>①現状・ある</a:t>
                      </a:r>
                      <a:endParaRPr kumimoji="1" lang="en-US" altLang="ja-JP" sz="1200" dirty="0"/>
                    </a:p>
                    <a:p>
                      <a:r>
                        <a:rPr kumimoji="1" lang="ja-JP" altLang="en-US" sz="1200" dirty="0"/>
                        <a:t>　</a:t>
                      </a:r>
                      <a:r>
                        <a:rPr kumimoji="1" lang="ja-JP" altLang="en-US" sz="1200" dirty="0" err="1"/>
                        <a:t>べき</a:t>
                      </a:r>
                      <a:r>
                        <a:rPr kumimoji="1" lang="ja-JP" altLang="en-US" sz="1200" dirty="0"/>
                        <a:t>姿検討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②活用対象</a:t>
                      </a:r>
                      <a:endParaRPr kumimoji="1" lang="en-US" altLang="ja-JP" sz="1200" dirty="0"/>
                    </a:p>
                    <a:p>
                      <a:r>
                        <a:rPr kumimoji="1" lang="ja-JP" altLang="en-US" sz="1200" dirty="0"/>
                        <a:t>　データ確認</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③データ利用</a:t>
                      </a:r>
                      <a:endParaRPr kumimoji="1" lang="en-US" altLang="ja-JP" sz="1200" dirty="0"/>
                    </a:p>
                    <a:p>
                      <a:r>
                        <a:rPr kumimoji="1" lang="ja-JP" altLang="en-US" sz="1200" dirty="0"/>
                        <a:t>　方法検討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④データ利用</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⑤評価</a:t>
                      </a:r>
                      <a:r>
                        <a:rPr kumimoji="1" lang="en-US" altLang="ja-JP" sz="1200" dirty="0"/>
                        <a:t/>
                      </a:r>
                      <a:br>
                        <a:rPr kumimoji="1" lang="en-US" altLang="ja-JP" sz="1200" dirty="0"/>
                      </a:br>
                      <a:endParaRPr kumimoji="1" lang="ja-JP" altLang="en-US" sz="1200" dirty="0"/>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⑥政策検討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⑦効果・指標</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8778">
                <a:tc rowSpan="10">
                  <a:txBody>
                    <a:bodyPr/>
                    <a:lstStyle/>
                    <a:p>
                      <a:endParaRPr kumimoji="1" lang="en-US" altLang="ja-JP" sz="1200" dirty="0"/>
                    </a:p>
                    <a:p>
                      <a:r>
                        <a:rPr kumimoji="1" lang="ja-JP" altLang="en-US" sz="1400" dirty="0"/>
                        <a:t>活用可能な研修メニュー</a:t>
                      </a:r>
                      <a:endParaRPr kumimoji="1" lang="en-US" altLang="ja-JP" sz="1400" dirty="0"/>
                    </a:p>
                    <a:p>
                      <a:r>
                        <a:rPr kumimoji="1" lang="ja-JP" altLang="en-US" sz="1400" dirty="0"/>
                        <a:t>（手法等）</a:t>
                      </a:r>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xmlns="" val="10002"/>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xmlns="" val="10003"/>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xmlns="" val="10004"/>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xmlns="" val="10005"/>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xmlns="" val="10006"/>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xmlns="" val="10007"/>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xmlns="" val="10008"/>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xmlns="" val="10009"/>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xmlns="" val="10010"/>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xmlns="" val="10011"/>
                  </a:ext>
                </a:extLst>
              </a:tr>
            </a:tbl>
          </a:graphicData>
        </a:graphic>
      </p:graphicFrame>
      <p:sp>
        <p:nvSpPr>
          <p:cNvPr id="23" name="ホームベース 4">
            <a:extLst>
              <a:ext uri="{FF2B5EF4-FFF2-40B4-BE49-F238E27FC236}">
                <a16:creationId xmlns:a16="http://schemas.microsoft.com/office/drawing/2014/main" xmlns="" id="{10BCB538-A92F-4F01-951F-0FF0F5B7F611}"/>
              </a:ext>
            </a:extLst>
          </p:cNvPr>
          <p:cNvSpPr/>
          <p:nvPr/>
        </p:nvSpPr>
        <p:spPr>
          <a:xfrm>
            <a:off x="1768959" y="1616309"/>
            <a:ext cx="8901841" cy="30875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t>データ利活用のプロセス（基礎知識として覚える）</a:t>
            </a:r>
          </a:p>
        </p:txBody>
      </p:sp>
      <p:sp>
        <p:nvSpPr>
          <p:cNvPr id="24" name="ホームベース 5">
            <a:extLst>
              <a:ext uri="{FF2B5EF4-FFF2-40B4-BE49-F238E27FC236}">
                <a16:creationId xmlns:a16="http://schemas.microsoft.com/office/drawing/2014/main" xmlns="" id="{F3EFD502-4C08-43AD-810B-214F5573E670}"/>
              </a:ext>
            </a:extLst>
          </p:cNvPr>
          <p:cNvSpPr/>
          <p:nvPr/>
        </p:nvSpPr>
        <p:spPr>
          <a:xfrm>
            <a:off x="2410332" y="3412192"/>
            <a:ext cx="4435623"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統計手法に</a:t>
            </a:r>
            <a:r>
              <a:rPr kumimoji="1" lang="ja-JP" altLang="en-US" sz="1600">
                <a:solidFill>
                  <a:schemeClr val="tx1"/>
                </a:solidFill>
              </a:rPr>
              <a:t>よる定量的分析</a:t>
            </a:r>
          </a:p>
        </p:txBody>
      </p:sp>
      <p:sp>
        <p:nvSpPr>
          <p:cNvPr id="26" name="ホームベース 6">
            <a:extLst>
              <a:ext uri="{FF2B5EF4-FFF2-40B4-BE49-F238E27FC236}">
                <a16:creationId xmlns:a16="http://schemas.microsoft.com/office/drawing/2014/main" xmlns="" id="{F7705F4C-0B6A-43E1-9DC6-33449A9C3A95}"/>
              </a:ext>
            </a:extLst>
          </p:cNvPr>
          <p:cNvSpPr/>
          <p:nvPr/>
        </p:nvSpPr>
        <p:spPr>
          <a:xfrm>
            <a:off x="2410332" y="3790588"/>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chemeClr val="tx1"/>
                </a:solidFill>
              </a:rPr>
              <a:t>GIS</a:t>
            </a:r>
            <a:r>
              <a:rPr lang="ja-JP" altLang="en-US" sz="1600" dirty="0">
                <a:solidFill>
                  <a:schemeClr val="tx1"/>
                </a:solidFill>
              </a:rPr>
              <a:t>を使った</a:t>
            </a:r>
            <a:r>
              <a:rPr kumimoji="1" lang="ja-JP" altLang="en-US" sz="1600" dirty="0">
                <a:solidFill>
                  <a:schemeClr val="tx1"/>
                </a:solidFill>
              </a:rPr>
              <a:t>分析・表現</a:t>
            </a:r>
          </a:p>
        </p:txBody>
      </p:sp>
      <p:sp>
        <p:nvSpPr>
          <p:cNvPr id="28" name="ホームベース 7">
            <a:extLst>
              <a:ext uri="{FF2B5EF4-FFF2-40B4-BE49-F238E27FC236}">
                <a16:creationId xmlns:a16="http://schemas.microsoft.com/office/drawing/2014/main" xmlns="" id="{262A6211-7A2E-4256-B77D-740ED14B1B50}"/>
              </a:ext>
            </a:extLst>
          </p:cNvPr>
          <p:cNvSpPr/>
          <p:nvPr/>
        </p:nvSpPr>
        <p:spPr>
          <a:xfrm>
            <a:off x="3657596" y="4925776"/>
            <a:ext cx="3821502"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rPr>
              <a:t>データビジュアライズ</a:t>
            </a:r>
            <a:endParaRPr kumimoji="1" lang="ja-JP" altLang="en-US" sz="1600" dirty="0">
              <a:solidFill>
                <a:schemeClr val="tx1"/>
              </a:solidFill>
            </a:endParaRPr>
          </a:p>
        </p:txBody>
      </p:sp>
      <p:sp>
        <p:nvSpPr>
          <p:cNvPr id="29" name="ホームベース 8">
            <a:extLst>
              <a:ext uri="{FF2B5EF4-FFF2-40B4-BE49-F238E27FC236}">
                <a16:creationId xmlns:a16="http://schemas.microsoft.com/office/drawing/2014/main" xmlns="" id="{935ACCD9-E30A-4A9B-81A7-4A3C625A9ED2}"/>
              </a:ext>
            </a:extLst>
          </p:cNvPr>
          <p:cNvSpPr/>
          <p:nvPr/>
        </p:nvSpPr>
        <p:spPr>
          <a:xfrm>
            <a:off x="6354787" y="6060964"/>
            <a:ext cx="4324251"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費用対効果分析</a:t>
            </a:r>
          </a:p>
        </p:txBody>
      </p:sp>
      <p:sp>
        <p:nvSpPr>
          <p:cNvPr id="30" name="ホームベース 9">
            <a:extLst>
              <a:ext uri="{FF2B5EF4-FFF2-40B4-BE49-F238E27FC236}">
                <a16:creationId xmlns:a16="http://schemas.microsoft.com/office/drawing/2014/main" xmlns="" id="{04A3A9ED-CFB6-44E4-84B4-696F26BFFE6E}"/>
              </a:ext>
            </a:extLst>
          </p:cNvPr>
          <p:cNvSpPr/>
          <p:nvPr/>
        </p:nvSpPr>
        <p:spPr>
          <a:xfrm>
            <a:off x="1756372" y="5304172"/>
            <a:ext cx="8914428"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コンサルティング手法を利用した分析・政策検討（問い合わせデータなど）</a:t>
            </a:r>
            <a:endParaRPr kumimoji="1" lang="ja-JP" altLang="en-US" sz="1600" dirty="0">
              <a:solidFill>
                <a:schemeClr val="tx1"/>
              </a:solidFill>
            </a:endParaRPr>
          </a:p>
        </p:txBody>
      </p:sp>
      <p:sp>
        <p:nvSpPr>
          <p:cNvPr id="31" name="ホームベース 10">
            <a:extLst>
              <a:ext uri="{FF2B5EF4-FFF2-40B4-BE49-F238E27FC236}">
                <a16:creationId xmlns:a16="http://schemas.microsoft.com/office/drawing/2014/main" xmlns="" id="{D28C9642-9904-4876-A35C-B7C601849654}"/>
              </a:ext>
            </a:extLst>
          </p:cNvPr>
          <p:cNvSpPr/>
          <p:nvPr/>
        </p:nvSpPr>
        <p:spPr>
          <a:xfrm>
            <a:off x="2410332" y="4168984"/>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BI</a:t>
            </a:r>
            <a:r>
              <a:rPr kumimoji="1" lang="ja-JP" altLang="en-US" sz="1600" dirty="0">
                <a:solidFill>
                  <a:schemeClr val="tx1"/>
                </a:solidFill>
              </a:rPr>
              <a:t>等ツールを利用した分析・表現</a:t>
            </a:r>
          </a:p>
        </p:txBody>
      </p:sp>
      <p:sp>
        <p:nvSpPr>
          <p:cNvPr id="32" name="ホームベース 11">
            <a:extLst>
              <a:ext uri="{FF2B5EF4-FFF2-40B4-BE49-F238E27FC236}">
                <a16:creationId xmlns:a16="http://schemas.microsoft.com/office/drawing/2014/main" xmlns="" id="{6A131413-1542-4AF6-89EB-2909A8CB5A22}"/>
              </a:ext>
            </a:extLst>
          </p:cNvPr>
          <p:cNvSpPr/>
          <p:nvPr/>
        </p:nvSpPr>
        <p:spPr>
          <a:xfrm>
            <a:off x="2751821" y="3033796"/>
            <a:ext cx="278421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パーソナルデータ整備</a:t>
            </a:r>
          </a:p>
        </p:txBody>
      </p:sp>
      <p:sp>
        <p:nvSpPr>
          <p:cNvPr id="33" name="ホームベース 12">
            <a:extLst>
              <a:ext uri="{FF2B5EF4-FFF2-40B4-BE49-F238E27FC236}">
                <a16:creationId xmlns:a16="http://schemas.microsoft.com/office/drawing/2014/main" xmlns="" id="{8ED6CE9A-7BAB-4E66-985B-06EC87846C8F}"/>
              </a:ext>
            </a:extLst>
          </p:cNvPr>
          <p:cNvSpPr/>
          <p:nvPr/>
        </p:nvSpPr>
        <p:spPr>
          <a:xfrm>
            <a:off x="1756372" y="5682568"/>
            <a:ext cx="5089584"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アンケートやヒアリングの定性分析</a:t>
            </a:r>
          </a:p>
        </p:txBody>
      </p:sp>
      <p:sp>
        <p:nvSpPr>
          <p:cNvPr id="34" name="ホームベース 13">
            <a:extLst>
              <a:ext uri="{FF2B5EF4-FFF2-40B4-BE49-F238E27FC236}">
                <a16:creationId xmlns:a16="http://schemas.microsoft.com/office/drawing/2014/main" xmlns="" id="{1DA8A30A-81D2-4D3D-8BC5-FFFEBE54977D}"/>
              </a:ext>
            </a:extLst>
          </p:cNvPr>
          <p:cNvSpPr/>
          <p:nvPr/>
        </p:nvSpPr>
        <p:spPr>
          <a:xfrm>
            <a:off x="1768958" y="6439364"/>
            <a:ext cx="8091030"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業務改善（業務フロー作成による</a:t>
            </a:r>
            <a:r>
              <a:rPr lang="en-US" altLang="ja-JP" sz="1600" dirty="0" err="1">
                <a:solidFill>
                  <a:schemeClr val="tx1"/>
                </a:solidFill>
              </a:rPr>
              <a:t>AsIs</a:t>
            </a:r>
            <a:r>
              <a:rPr lang="en-US" altLang="ja-JP" sz="1600" dirty="0">
                <a:solidFill>
                  <a:schemeClr val="tx1"/>
                </a:solidFill>
              </a:rPr>
              <a:t> </a:t>
            </a:r>
            <a:r>
              <a:rPr lang="en-US" altLang="ja-JP" sz="1600" dirty="0" err="1">
                <a:solidFill>
                  <a:schemeClr val="tx1"/>
                </a:solidFill>
              </a:rPr>
              <a:t>ToBe</a:t>
            </a:r>
            <a:r>
              <a:rPr lang="ja-JP" altLang="en-US" sz="1600" dirty="0">
                <a:solidFill>
                  <a:schemeClr val="tx1"/>
                </a:solidFill>
              </a:rPr>
              <a:t>分析）</a:t>
            </a:r>
            <a:endParaRPr kumimoji="1" lang="ja-JP" altLang="en-US" sz="1600" dirty="0">
              <a:solidFill>
                <a:schemeClr val="tx1"/>
              </a:solidFill>
            </a:endParaRPr>
          </a:p>
        </p:txBody>
      </p:sp>
      <p:sp>
        <p:nvSpPr>
          <p:cNvPr id="35" name="ホームベース 14">
            <a:extLst>
              <a:ext uri="{FF2B5EF4-FFF2-40B4-BE49-F238E27FC236}">
                <a16:creationId xmlns:a16="http://schemas.microsoft.com/office/drawing/2014/main" xmlns="" id="{9DFD4EA7-4554-4B55-A50F-EED00831C48B}"/>
              </a:ext>
            </a:extLst>
          </p:cNvPr>
          <p:cNvSpPr/>
          <p:nvPr/>
        </p:nvSpPr>
        <p:spPr>
          <a:xfrm>
            <a:off x="2410332" y="4547380"/>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機械学習・</a:t>
            </a:r>
            <a:r>
              <a:rPr lang="ja-JP" altLang="en-US" sz="1600" dirty="0">
                <a:solidFill>
                  <a:schemeClr val="tx1"/>
                </a:solidFill>
              </a:rPr>
              <a:t>データマイニングによる分析</a:t>
            </a:r>
            <a:endParaRPr kumimoji="1" lang="ja-JP" altLang="en-US" sz="1600" dirty="0">
              <a:solidFill>
                <a:schemeClr val="tx1"/>
              </a:solidFill>
            </a:endParaRPr>
          </a:p>
        </p:txBody>
      </p:sp>
      <p:sp>
        <p:nvSpPr>
          <p:cNvPr id="36" name="上下矢印 15">
            <a:extLst>
              <a:ext uri="{FF2B5EF4-FFF2-40B4-BE49-F238E27FC236}">
                <a16:creationId xmlns:a16="http://schemas.microsoft.com/office/drawing/2014/main" xmlns="" id="{066050C8-801E-4DCD-9D3C-7EBA6D17A680}"/>
              </a:ext>
            </a:extLst>
          </p:cNvPr>
          <p:cNvSpPr/>
          <p:nvPr/>
        </p:nvSpPr>
        <p:spPr>
          <a:xfrm>
            <a:off x="10700421" y="2932433"/>
            <a:ext cx="950025" cy="3772979"/>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課題に合わせて組み合わせる</a:t>
            </a:r>
          </a:p>
        </p:txBody>
      </p:sp>
      <p:sp>
        <p:nvSpPr>
          <p:cNvPr id="37" name="正方形/長方形 36">
            <a:extLst>
              <a:ext uri="{FF2B5EF4-FFF2-40B4-BE49-F238E27FC236}">
                <a16:creationId xmlns:a16="http://schemas.microsoft.com/office/drawing/2014/main" xmlns="" id="{1B5B80AE-A4C9-4BFD-B4A1-969BB4C4AF26}"/>
              </a:ext>
            </a:extLst>
          </p:cNvPr>
          <p:cNvSpPr/>
          <p:nvPr/>
        </p:nvSpPr>
        <p:spPr>
          <a:xfrm>
            <a:off x="461987" y="1960692"/>
            <a:ext cx="10200576" cy="10201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591051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2-1-6. </a:t>
            </a:r>
            <a:r>
              <a:rPr kumimoji="1" lang="ja-JP" altLang="en-US" dirty="0"/>
              <a:t>研修計画を立て課題解決を体験</a:t>
            </a:r>
          </a:p>
        </p:txBody>
      </p:sp>
      <p:sp>
        <p:nvSpPr>
          <p:cNvPr id="3" name="コンテンツ プレースホルダー 2"/>
          <p:cNvSpPr>
            <a:spLocks noGrp="1"/>
          </p:cNvSpPr>
          <p:nvPr>
            <p:ph idx="1"/>
          </p:nvPr>
        </p:nvSpPr>
        <p:spPr>
          <a:xfrm>
            <a:off x="685800" y="1105468"/>
            <a:ext cx="10515600" cy="5600131"/>
          </a:xfrm>
        </p:spPr>
        <p:txBody>
          <a:bodyPr>
            <a:normAutofit/>
          </a:bodyPr>
          <a:lstStyle/>
          <a:p>
            <a:pPr marL="0" indent="0">
              <a:buNone/>
            </a:pPr>
            <a:r>
              <a:rPr kumimoji="1" lang="ja-JP" altLang="en-US" sz="2200" dirty="0"/>
              <a:t>今回の</a:t>
            </a:r>
            <a:r>
              <a:rPr lang="en-US" altLang="ja-JP" sz="2200" dirty="0" err="1"/>
              <a:t>xxxx</a:t>
            </a:r>
            <a:r>
              <a:rPr kumimoji="1" lang="ja-JP" altLang="en-US" sz="2200" dirty="0"/>
              <a:t>の研修は、</a:t>
            </a:r>
            <a:r>
              <a:rPr kumimoji="1" lang="en-US" altLang="ja-JP" sz="2200" dirty="0"/>
              <a:t>GIS</a:t>
            </a:r>
            <a:r>
              <a:rPr kumimoji="1" lang="ja-JP" altLang="en-US" sz="2200" dirty="0"/>
              <a:t>を活用して、課題に対する仮説の検証と解決方策の検討を行います。</a:t>
            </a:r>
            <a:endParaRPr kumimoji="1" lang="en-US" altLang="ja-JP" sz="2200" dirty="0"/>
          </a:p>
          <a:p>
            <a:endParaRPr lang="en-US" altLang="ja-JP" sz="2200" dirty="0"/>
          </a:p>
          <a:p>
            <a:endParaRPr kumimoji="1" lang="en-US" altLang="ja-JP" sz="2200" dirty="0"/>
          </a:p>
          <a:p>
            <a:endParaRPr lang="en-US" altLang="ja-JP" sz="2200" dirty="0"/>
          </a:p>
          <a:p>
            <a:endParaRPr kumimoji="1" lang="en-US" altLang="ja-JP" sz="2200" dirty="0"/>
          </a:p>
          <a:p>
            <a:endParaRPr lang="en-US" altLang="ja-JP" sz="2200" dirty="0"/>
          </a:p>
          <a:p>
            <a:endParaRPr kumimoji="1" lang="en-US" altLang="ja-JP" sz="2200" dirty="0"/>
          </a:p>
          <a:p>
            <a:endParaRPr kumimoji="1" lang="en-US" altLang="ja-JP" sz="2200" dirty="0"/>
          </a:p>
          <a:p>
            <a:endParaRPr kumimoji="1" lang="en-US" altLang="ja-JP" sz="2200" dirty="0"/>
          </a:p>
        </p:txBody>
      </p:sp>
      <p:sp>
        <p:nvSpPr>
          <p:cNvPr id="4" name="スライド番号プレースホルダー 3">
            <a:extLst>
              <a:ext uri="{FF2B5EF4-FFF2-40B4-BE49-F238E27FC236}">
                <a16:creationId xmlns:a16="http://schemas.microsoft.com/office/drawing/2014/main" xmlns="" id="{A4A2E9A5-B005-401D-92CC-BAEFBBC625ED}"/>
              </a:ext>
            </a:extLst>
          </p:cNvPr>
          <p:cNvSpPr>
            <a:spLocks noGrp="1"/>
          </p:cNvSpPr>
          <p:nvPr>
            <p:ph type="sldNum" sz="quarter" idx="12"/>
          </p:nvPr>
        </p:nvSpPr>
        <p:spPr/>
        <p:txBody>
          <a:bodyPr/>
          <a:lstStyle/>
          <a:p>
            <a:fld id="{17B8D3BA-E350-1147-995F-63335037DF5A}" type="slidenum">
              <a:rPr kumimoji="1" lang="ja-JP" altLang="en-US" smtClean="0"/>
              <a:t>15</a:t>
            </a:fld>
            <a:endParaRPr kumimoji="1" lang="ja-JP" altLang="en-US"/>
          </a:p>
        </p:txBody>
      </p:sp>
      <p:graphicFrame>
        <p:nvGraphicFramePr>
          <p:cNvPr id="24" name="表 23">
            <a:extLst>
              <a:ext uri="{FF2B5EF4-FFF2-40B4-BE49-F238E27FC236}">
                <a16:creationId xmlns:a16="http://schemas.microsoft.com/office/drawing/2014/main" xmlns="" id="{B450E42C-CBE8-4183-9830-9F552304B373}"/>
              </a:ext>
            </a:extLst>
          </p:cNvPr>
          <p:cNvGraphicFramePr>
            <a:graphicFrameLocks noGrp="1"/>
          </p:cNvGraphicFramePr>
          <p:nvPr>
            <p:extLst>
              <p:ext uri="{D42A27DB-BD31-4B8C-83A1-F6EECF244321}">
                <p14:modId xmlns:p14="http://schemas.microsoft.com/office/powerpoint/2010/main" val="4196443703"/>
              </p:ext>
            </p:extLst>
          </p:nvPr>
        </p:nvGraphicFramePr>
        <p:xfrm>
          <a:off x="330369" y="2344323"/>
          <a:ext cx="11762462" cy="2743200"/>
        </p:xfrm>
        <a:graphic>
          <a:graphicData uri="http://schemas.openxmlformats.org/drawingml/2006/table">
            <a:tbl>
              <a:tblPr firstRow="1" bandRow="1">
                <a:tableStyleId>{5940675A-B579-460E-94D1-54222C63F5DA}</a:tableStyleId>
              </a:tblPr>
              <a:tblGrid>
                <a:gridCol w="1439917">
                  <a:extLst>
                    <a:ext uri="{9D8B030D-6E8A-4147-A177-3AD203B41FA5}">
                      <a16:colId xmlns:a16="http://schemas.microsoft.com/office/drawing/2014/main" xmlns="" val="20000"/>
                    </a:ext>
                  </a:extLst>
                </a:gridCol>
                <a:gridCol w="2795752">
                  <a:extLst>
                    <a:ext uri="{9D8B030D-6E8A-4147-A177-3AD203B41FA5}">
                      <a16:colId xmlns:a16="http://schemas.microsoft.com/office/drawing/2014/main" xmlns="" val="751499519"/>
                    </a:ext>
                  </a:extLst>
                </a:gridCol>
                <a:gridCol w="2388643">
                  <a:extLst>
                    <a:ext uri="{9D8B030D-6E8A-4147-A177-3AD203B41FA5}">
                      <a16:colId xmlns:a16="http://schemas.microsoft.com/office/drawing/2014/main" xmlns="" val="20001"/>
                    </a:ext>
                  </a:extLst>
                </a:gridCol>
                <a:gridCol w="2569075">
                  <a:extLst>
                    <a:ext uri="{9D8B030D-6E8A-4147-A177-3AD203B41FA5}">
                      <a16:colId xmlns:a16="http://schemas.microsoft.com/office/drawing/2014/main" xmlns="" val="20002"/>
                    </a:ext>
                  </a:extLst>
                </a:gridCol>
                <a:gridCol w="2569075">
                  <a:extLst>
                    <a:ext uri="{9D8B030D-6E8A-4147-A177-3AD203B41FA5}">
                      <a16:colId xmlns:a16="http://schemas.microsoft.com/office/drawing/2014/main" xmlns="" val="20003"/>
                    </a:ext>
                  </a:extLst>
                </a:gridCol>
              </a:tblGrid>
              <a:tr h="291525">
                <a:tc>
                  <a:txBody>
                    <a:bodyPr/>
                    <a:lstStyle/>
                    <a:p>
                      <a:pPr algn="ctr"/>
                      <a:r>
                        <a:rPr kumimoji="1" lang="ja-JP" altLang="en-US" sz="1400" dirty="0"/>
                        <a:t>準備段階</a:t>
                      </a:r>
                    </a:p>
                  </a:txBody>
                  <a:tcPr>
                    <a:solidFill>
                      <a:schemeClr val="accent5">
                        <a:lumMod val="20000"/>
                        <a:lumOff val="80000"/>
                      </a:schemeClr>
                    </a:solidFill>
                  </a:tcPr>
                </a:tc>
                <a:tc>
                  <a:txBody>
                    <a:bodyPr/>
                    <a:lstStyle/>
                    <a:p>
                      <a:pPr algn="ctr"/>
                      <a:r>
                        <a:rPr kumimoji="1" lang="en-US" altLang="ja-JP" sz="1400" dirty="0"/>
                        <a:t>1</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2</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3</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4</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extLst>
                  <a:ext uri="{0D108BD9-81ED-4DB2-BD59-A6C34878D82A}">
                    <a16:rowId xmlns:a16="http://schemas.microsoft.com/office/drawing/2014/main" xmlns="" val="10000"/>
                  </a:ext>
                </a:extLst>
              </a:tr>
              <a:tr h="20661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dirty="0">
                          <a:solidFill>
                            <a:schemeClr val="tx1"/>
                          </a:solidFill>
                        </a:rPr>
                        <a:t>【</a:t>
                      </a:r>
                      <a:r>
                        <a:rPr kumimoji="1" lang="ja-JP" altLang="en-US" sz="1400" b="1" dirty="0">
                          <a:solidFill>
                            <a:schemeClr val="tx1"/>
                          </a:solidFill>
                        </a:rPr>
                        <a:t>課題の設定</a:t>
                      </a:r>
                      <a:r>
                        <a:rPr kumimoji="1" lang="en-US" altLang="ja-JP" sz="1400" b="1" dirty="0">
                          <a:solidFill>
                            <a:schemeClr val="tx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・研修の準備段階で、テーマとする課題を設定する。</a:t>
                      </a:r>
                      <a:endParaRPr kumimoji="1" lang="ja-JP" altLang="en-US" sz="1400" dirty="0"/>
                    </a:p>
                  </a:txBody>
                  <a:tcPr>
                    <a:noFill/>
                  </a:tcPr>
                </a:tc>
                <a:tc>
                  <a:txBody>
                    <a:bodyPr/>
                    <a:lstStyle/>
                    <a:p>
                      <a:r>
                        <a:rPr kumimoji="1" lang="en-US" altLang="ja-JP" sz="1400" b="1" dirty="0"/>
                        <a:t>【</a:t>
                      </a:r>
                      <a:r>
                        <a:rPr kumimoji="1" lang="ja-JP" altLang="en-US" sz="1400" b="1" dirty="0"/>
                        <a:t>仮説の設定</a:t>
                      </a:r>
                      <a:r>
                        <a:rPr kumimoji="1" lang="en-US" altLang="ja-JP" sz="1400" b="1" dirty="0"/>
                        <a:t>】</a:t>
                      </a:r>
                    </a:p>
                    <a:p>
                      <a:r>
                        <a:rPr kumimoji="1" lang="ja-JP" altLang="en-US" sz="1400" dirty="0">
                          <a:solidFill>
                            <a:schemeClr val="tx1"/>
                          </a:solidFill>
                        </a:rPr>
                        <a:t>・設定した課題の原因について、仮説をできるだけ多く立てる。</a:t>
                      </a:r>
                      <a:r>
                        <a:rPr kumimoji="1" lang="en-US" altLang="ja-JP" sz="1400" dirty="0">
                          <a:solidFill>
                            <a:schemeClr val="tx1"/>
                          </a:solidFill>
                        </a:rPr>
                        <a:t/>
                      </a:r>
                      <a:br>
                        <a:rPr kumimoji="1" lang="en-US" altLang="ja-JP" sz="1400" dirty="0">
                          <a:solidFill>
                            <a:schemeClr val="tx1"/>
                          </a:solidFill>
                        </a:rPr>
                      </a:br>
                      <a:r>
                        <a:rPr kumimoji="1" lang="en-US" altLang="ja-JP" sz="1400" b="1" dirty="0">
                          <a:solidFill>
                            <a:schemeClr val="tx1"/>
                          </a:solidFill>
                        </a:rPr>
                        <a:t>【</a:t>
                      </a:r>
                      <a:r>
                        <a:rPr kumimoji="1" lang="ja-JP" altLang="en-US" sz="1400" b="1" dirty="0">
                          <a:solidFill>
                            <a:schemeClr val="tx1"/>
                          </a:solidFill>
                        </a:rPr>
                        <a:t>現状調査とデータの洗出し</a:t>
                      </a:r>
                      <a:r>
                        <a:rPr kumimoji="1" lang="en-US" altLang="ja-JP" sz="1400" b="1" dirty="0">
                          <a:solidFill>
                            <a:schemeClr val="tx1"/>
                          </a:solidFill>
                        </a:rPr>
                        <a:t>】</a:t>
                      </a:r>
                    </a:p>
                    <a:p>
                      <a:r>
                        <a:rPr kumimoji="1" lang="ja-JP" altLang="en-US" sz="1400" dirty="0">
                          <a:solidFill>
                            <a:schemeClr val="tx1"/>
                          </a:solidFill>
                        </a:rPr>
                        <a:t>・課題に関する既存調査の確認や原課担当者からの意見聴取などを行う。</a:t>
                      </a:r>
                      <a:endParaRPr kumimoji="1" lang="en-US" altLang="ja-JP" sz="1400" dirty="0">
                        <a:solidFill>
                          <a:schemeClr val="tx1"/>
                        </a:solidFill>
                      </a:endParaRPr>
                    </a:p>
                    <a:p>
                      <a:r>
                        <a:rPr kumimoji="1" lang="ja-JP" altLang="en-US" sz="1400" dirty="0">
                          <a:solidFill>
                            <a:schemeClr val="tx1"/>
                          </a:solidFill>
                        </a:rPr>
                        <a:t>・</a:t>
                      </a:r>
                      <a:r>
                        <a:rPr kumimoji="1" lang="en-US" altLang="ja-JP" sz="1400" dirty="0">
                          <a:solidFill>
                            <a:schemeClr val="tx1"/>
                          </a:solidFill>
                        </a:rPr>
                        <a:t>GIS</a:t>
                      </a:r>
                      <a:r>
                        <a:rPr kumimoji="1" lang="ja-JP" altLang="en-US" sz="1400" dirty="0">
                          <a:solidFill>
                            <a:schemeClr val="tx1"/>
                          </a:solidFill>
                        </a:rPr>
                        <a:t>の活用方法を検討する。</a:t>
                      </a:r>
                      <a:endParaRPr kumimoji="1" lang="en-US" altLang="ja-JP" sz="1400" dirty="0">
                        <a:solidFill>
                          <a:schemeClr val="tx1"/>
                        </a:solidFill>
                      </a:endParaRPr>
                    </a:p>
                    <a:p>
                      <a:r>
                        <a:rPr kumimoji="1" lang="ja-JP" altLang="en-US" sz="1400" dirty="0">
                          <a:solidFill>
                            <a:schemeClr val="tx1"/>
                          </a:solidFill>
                        </a:rPr>
                        <a:t>・</a:t>
                      </a:r>
                      <a:r>
                        <a:rPr kumimoji="1" lang="en-US" altLang="ja-JP" sz="1400" dirty="0">
                          <a:solidFill>
                            <a:schemeClr val="tx1"/>
                          </a:solidFill>
                        </a:rPr>
                        <a:t>GIS</a:t>
                      </a:r>
                      <a:r>
                        <a:rPr kumimoji="1" lang="ja-JP" altLang="en-US" sz="1400" dirty="0">
                          <a:solidFill>
                            <a:schemeClr val="tx1"/>
                          </a:solidFill>
                        </a:rPr>
                        <a:t>を活用したデータ分析に必要なデータの洗い出し、保有部署の確認などを行う。</a:t>
                      </a:r>
                    </a:p>
                  </a:txBody>
                  <a:tcPr/>
                </a:tc>
                <a:tc>
                  <a:txBody>
                    <a:bodyPr/>
                    <a:lstStyle/>
                    <a:p>
                      <a:r>
                        <a:rPr kumimoji="1" lang="en-US" altLang="ja-JP" sz="1400" b="1" dirty="0"/>
                        <a:t>【GIS</a:t>
                      </a:r>
                      <a:r>
                        <a:rPr kumimoji="1" lang="ja-JP" altLang="en-US" sz="1400" b="1" dirty="0"/>
                        <a:t>を活用した分析</a:t>
                      </a:r>
                      <a:r>
                        <a:rPr kumimoji="1" lang="en-US" altLang="ja-JP" sz="1400" b="1" dirty="0"/>
                        <a:t>】</a:t>
                      </a:r>
                    </a:p>
                    <a:p>
                      <a:r>
                        <a:rPr kumimoji="1" lang="ja-JP" altLang="en-US" sz="1400" dirty="0"/>
                        <a:t>・収集したデータをもとに、</a:t>
                      </a:r>
                      <a:r>
                        <a:rPr kumimoji="1" lang="en-US" altLang="ja-JP" sz="1400" dirty="0"/>
                        <a:t>GIS</a:t>
                      </a:r>
                      <a:r>
                        <a:rPr kumimoji="1" lang="ja-JP" altLang="en-US" sz="1400" dirty="0"/>
                        <a:t>を活用して様々な分析を試みて、課題の原因として立てた様々な仮説の中で、どれが重要な要因になっているかを検証する。</a:t>
                      </a:r>
                    </a:p>
                  </a:txBody>
                  <a:tcPr/>
                </a:tc>
                <a:tc>
                  <a:txBody>
                    <a:bodyPr/>
                    <a:lstStyle/>
                    <a:p>
                      <a:r>
                        <a:rPr kumimoji="1" lang="en-US" altLang="ja-JP" sz="1400" b="1" dirty="0"/>
                        <a:t>【</a:t>
                      </a:r>
                      <a:r>
                        <a:rPr kumimoji="1" lang="ja-JP" altLang="en-US" sz="1400" b="1" dirty="0"/>
                        <a:t>原因の明確化</a:t>
                      </a:r>
                      <a:r>
                        <a:rPr kumimoji="1" lang="en-US" altLang="ja-JP" sz="1400" b="1" dirty="0"/>
                        <a:t>】</a:t>
                      </a:r>
                      <a:r>
                        <a:rPr kumimoji="1" lang="en-US" altLang="ja-JP" sz="1400" dirty="0"/>
                        <a:t/>
                      </a:r>
                      <a:br>
                        <a:rPr kumimoji="1" lang="en-US" altLang="ja-JP" sz="1400" dirty="0"/>
                      </a:br>
                      <a:r>
                        <a:rPr kumimoji="1" lang="ja-JP" altLang="en-US" sz="1400" dirty="0"/>
                        <a:t>・第</a:t>
                      </a:r>
                      <a:r>
                        <a:rPr kumimoji="1" lang="en-US" altLang="ja-JP" sz="1400" dirty="0"/>
                        <a:t>2</a:t>
                      </a:r>
                      <a:r>
                        <a:rPr kumimoji="1" lang="ja-JP" altLang="en-US" sz="1400" dirty="0"/>
                        <a:t>回の検証結果を踏まえ、最初に設定した課題の原因を明確化する。</a:t>
                      </a:r>
                      <a:endParaRPr kumimoji="1" lang="en-US" altLang="ja-JP" sz="1400" dirty="0"/>
                    </a:p>
                    <a:p>
                      <a:r>
                        <a:rPr kumimoji="1" lang="en-US" altLang="ja-JP" sz="1400" b="1" dirty="0"/>
                        <a:t>【</a:t>
                      </a:r>
                      <a:r>
                        <a:rPr kumimoji="1" lang="ja-JP" altLang="en-US" sz="1400" b="1" dirty="0"/>
                        <a:t>解決方策の検討</a:t>
                      </a:r>
                      <a:r>
                        <a:rPr kumimoji="1" lang="en-US" altLang="ja-JP" sz="1400" b="1" dirty="0"/>
                        <a:t>】</a:t>
                      </a:r>
                      <a:r>
                        <a:rPr kumimoji="1" lang="en-US" altLang="ja-JP" sz="1400" dirty="0"/>
                        <a:t/>
                      </a:r>
                      <a:br>
                        <a:rPr kumimoji="1" lang="en-US" altLang="ja-JP" sz="1400" dirty="0"/>
                      </a:br>
                      <a:r>
                        <a:rPr kumimoji="1" lang="ja-JP" altLang="en-US" sz="1400" dirty="0"/>
                        <a:t>・課題の原因に対して、参加メンバーでアイデアを出し合い、解決方策を検討する。</a:t>
                      </a:r>
                      <a:endParaRPr kumimoji="1" lang="en-US" altLang="ja-JP" sz="1400" dirty="0"/>
                    </a:p>
                    <a:p>
                      <a:r>
                        <a:rPr kumimoji="1" lang="ja-JP" altLang="en-US" sz="1400" dirty="0"/>
                        <a:t>・解決方策は費用対効果が検討しやすいよう、細かい単位で検討する。</a:t>
                      </a:r>
                    </a:p>
                  </a:txBody>
                  <a:tcPr/>
                </a:tc>
                <a:tc>
                  <a:txBody>
                    <a:bodyPr/>
                    <a:lstStyle/>
                    <a:p>
                      <a:r>
                        <a:rPr kumimoji="1" lang="en-US" altLang="ja-JP" sz="1400" b="1" dirty="0"/>
                        <a:t>【</a:t>
                      </a:r>
                      <a:r>
                        <a:rPr kumimoji="1" lang="ja-JP" altLang="en-US" sz="1400" b="1" dirty="0"/>
                        <a:t>費用対効果の分析</a:t>
                      </a:r>
                      <a:r>
                        <a:rPr kumimoji="1" lang="en-US" altLang="ja-JP" sz="1400" b="1" dirty="0"/>
                        <a:t>】</a:t>
                      </a:r>
                      <a:r>
                        <a:rPr kumimoji="1" lang="en-US" altLang="ja-JP" sz="1400" dirty="0"/>
                        <a:t/>
                      </a:r>
                      <a:br>
                        <a:rPr kumimoji="1" lang="en-US" altLang="ja-JP" sz="1400" dirty="0"/>
                      </a:br>
                      <a:r>
                        <a:rPr kumimoji="1" lang="ja-JP" altLang="en-US" sz="1400" dirty="0"/>
                        <a:t>・第</a:t>
                      </a:r>
                      <a:r>
                        <a:rPr kumimoji="1" lang="en-US" altLang="ja-JP" sz="1400" dirty="0"/>
                        <a:t>3</a:t>
                      </a:r>
                      <a:r>
                        <a:rPr kumimoji="1" lang="ja-JP" altLang="en-US" sz="1400" dirty="0"/>
                        <a:t>回で検討した解決方策の中から有望なものを選定し、実施した場合の費用と効果を試算する。</a:t>
                      </a:r>
                      <a:r>
                        <a:rPr kumimoji="1" lang="en-US" altLang="ja-JP" sz="1400" dirty="0"/>
                        <a:t/>
                      </a:r>
                      <a:br>
                        <a:rPr kumimoji="1" lang="en-US" altLang="ja-JP" sz="1400" dirty="0"/>
                      </a:br>
                      <a:r>
                        <a:rPr kumimoji="1" lang="en-US" altLang="ja-JP" sz="1400" b="1" dirty="0"/>
                        <a:t>【</a:t>
                      </a:r>
                      <a:r>
                        <a:rPr kumimoji="1" lang="ja-JP" altLang="en-US" sz="1400" b="1" dirty="0"/>
                        <a:t>評価指標の検討</a:t>
                      </a:r>
                      <a:r>
                        <a:rPr kumimoji="1" lang="en-US" altLang="ja-JP" sz="1400" b="1" dirty="0"/>
                        <a:t>】</a:t>
                      </a:r>
                      <a:r>
                        <a:rPr kumimoji="1" lang="en-US" altLang="ja-JP" sz="1400" dirty="0"/>
                        <a:t/>
                      </a:r>
                      <a:br>
                        <a:rPr kumimoji="1" lang="en-US" altLang="ja-JP" sz="1400" dirty="0"/>
                      </a:br>
                      <a:r>
                        <a:rPr kumimoji="1" lang="ja-JP" altLang="en-US" sz="1400" dirty="0"/>
                        <a:t>・効果を測るための指標を検討する。</a:t>
                      </a:r>
                    </a:p>
                  </a:txBody>
                  <a:tcPr/>
                </a:tc>
                <a:extLst>
                  <a:ext uri="{0D108BD9-81ED-4DB2-BD59-A6C34878D82A}">
                    <a16:rowId xmlns:a16="http://schemas.microsoft.com/office/drawing/2014/main" xmlns="" val="10001"/>
                  </a:ext>
                </a:extLst>
              </a:tr>
            </a:tbl>
          </a:graphicData>
        </a:graphic>
      </p:graphicFrame>
      <p:sp>
        <p:nvSpPr>
          <p:cNvPr id="25" name="テキスト ボックス 24">
            <a:extLst>
              <a:ext uri="{FF2B5EF4-FFF2-40B4-BE49-F238E27FC236}">
                <a16:creationId xmlns:a16="http://schemas.microsoft.com/office/drawing/2014/main" xmlns="" id="{E869E61A-93BC-40BE-A016-B8298F1EDCAC}"/>
              </a:ext>
            </a:extLst>
          </p:cNvPr>
          <p:cNvSpPr txBox="1"/>
          <p:nvPr/>
        </p:nvSpPr>
        <p:spPr>
          <a:xfrm>
            <a:off x="251400" y="2005769"/>
            <a:ext cx="7930376" cy="338554"/>
          </a:xfrm>
          <a:prstGeom prst="rect">
            <a:avLst/>
          </a:prstGeom>
          <a:noFill/>
        </p:spPr>
        <p:txBody>
          <a:bodyPr wrap="none" rtlCol="0">
            <a:spAutoFit/>
          </a:bodyPr>
          <a:lstStyle/>
          <a:p>
            <a:r>
              <a:rPr kumimoji="1" lang="en-US" altLang="ja-JP" sz="1600" dirty="0"/>
              <a:t>GIS</a:t>
            </a:r>
            <a:r>
              <a:rPr kumimoji="1" lang="ja-JP" altLang="en-US" sz="1600" dirty="0"/>
              <a:t>を利用した分析、政策立案（</a:t>
            </a:r>
            <a:r>
              <a:rPr lang="en-US" altLang="ja-JP" sz="1600" dirty="0"/>
              <a:t>1</a:t>
            </a:r>
            <a:r>
              <a:rPr lang="ja-JP" altLang="en-US" sz="1600" dirty="0"/>
              <a:t>グループ</a:t>
            </a:r>
            <a:r>
              <a:rPr lang="en-US" altLang="ja-JP" sz="1600" dirty="0"/>
              <a:t>5</a:t>
            </a:r>
            <a:r>
              <a:rPr lang="ja-JP" altLang="en-US" sz="1600" dirty="0"/>
              <a:t>人程度で複数グループでの実施</a:t>
            </a:r>
            <a:r>
              <a:rPr kumimoji="1" lang="ja-JP" altLang="en-US" sz="1600" dirty="0"/>
              <a:t>を想定）</a:t>
            </a:r>
          </a:p>
        </p:txBody>
      </p:sp>
      <p:cxnSp>
        <p:nvCxnSpPr>
          <p:cNvPr id="26" name="直線矢印コネクタ 25">
            <a:extLst>
              <a:ext uri="{FF2B5EF4-FFF2-40B4-BE49-F238E27FC236}">
                <a16:creationId xmlns:a16="http://schemas.microsoft.com/office/drawing/2014/main" xmlns="" id="{8D427515-1C64-4561-B6D2-65A3EC3AF607}"/>
              </a:ext>
            </a:extLst>
          </p:cNvPr>
          <p:cNvCxnSpPr/>
          <p:nvPr/>
        </p:nvCxnSpPr>
        <p:spPr>
          <a:xfrm>
            <a:off x="3919174"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xmlns="" id="{816F4F03-FC3B-45E5-9490-CBBED4926B20}"/>
              </a:ext>
            </a:extLst>
          </p:cNvPr>
          <p:cNvCxnSpPr/>
          <p:nvPr/>
        </p:nvCxnSpPr>
        <p:spPr>
          <a:xfrm>
            <a:off x="6481616"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xmlns="" id="{E941C62B-26EC-40B6-A889-9F3289EC16D6}"/>
              </a:ext>
            </a:extLst>
          </p:cNvPr>
          <p:cNvCxnSpPr/>
          <p:nvPr/>
        </p:nvCxnSpPr>
        <p:spPr>
          <a:xfrm>
            <a:off x="9084703"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角丸四角形吹き出し 15">
            <a:extLst>
              <a:ext uri="{FF2B5EF4-FFF2-40B4-BE49-F238E27FC236}">
                <a16:creationId xmlns:a16="http://schemas.microsoft.com/office/drawing/2014/main" xmlns="" id="{DF601E2A-5E84-4B97-A07B-A8B5A4B20099}"/>
              </a:ext>
            </a:extLst>
          </p:cNvPr>
          <p:cNvSpPr/>
          <p:nvPr/>
        </p:nvSpPr>
        <p:spPr>
          <a:xfrm>
            <a:off x="424963" y="5328066"/>
            <a:ext cx="4356710" cy="587477"/>
          </a:xfrm>
          <a:prstGeom prst="wedgeRoundRectCallout">
            <a:avLst>
              <a:gd name="adj1" fmla="val 42135"/>
              <a:gd name="adj2" fmla="val -7706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 必要なデータを庁内で集める。ここで庁内データの活用規準や活用のための庁内手続などもわかる。</a:t>
            </a:r>
            <a:endParaRPr kumimoji="1" lang="ja-JP" altLang="en-US" sz="1400" dirty="0">
              <a:solidFill>
                <a:schemeClr val="tx1"/>
              </a:solidFill>
            </a:endParaRPr>
          </a:p>
        </p:txBody>
      </p:sp>
      <p:sp>
        <p:nvSpPr>
          <p:cNvPr id="30" name="角丸四角形吹き出し 16">
            <a:extLst>
              <a:ext uri="{FF2B5EF4-FFF2-40B4-BE49-F238E27FC236}">
                <a16:creationId xmlns:a16="http://schemas.microsoft.com/office/drawing/2014/main" xmlns="" id="{140248BD-54E2-42E0-AB54-5712B86284ED}"/>
              </a:ext>
            </a:extLst>
          </p:cNvPr>
          <p:cNvSpPr/>
          <p:nvPr/>
        </p:nvSpPr>
        <p:spPr>
          <a:xfrm>
            <a:off x="5085064" y="5328066"/>
            <a:ext cx="3301635" cy="592865"/>
          </a:xfrm>
          <a:prstGeom prst="wedgeRoundRectCallout">
            <a:avLst>
              <a:gd name="adj1" fmla="val 6379"/>
              <a:gd name="adj2" fmla="val -7692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十分な検証ができなかった場合は、第</a:t>
            </a:r>
            <a:r>
              <a:rPr lang="en-US" altLang="ja-JP" sz="1400" dirty="0">
                <a:solidFill>
                  <a:schemeClr val="tx1"/>
                </a:solidFill>
              </a:rPr>
              <a:t>3</a:t>
            </a:r>
            <a:r>
              <a:rPr lang="ja-JP" altLang="en-US" sz="1400" dirty="0">
                <a:solidFill>
                  <a:schemeClr val="tx1"/>
                </a:solidFill>
              </a:rPr>
              <a:t>回までに宿題として検証を続ける。</a:t>
            </a:r>
            <a:endParaRPr kumimoji="1" lang="ja-JP" altLang="en-US" sz="1400" dirty="0">
              <a:solidFill>
                <a:schemeClr val="tx1"/>
              </a:solidFill>
            </a:endParaRPr>
          </a:p>
        </p:txBody>
      </p:sp>
      <p:sp>
        <p:nvSpPr>
          <p:cNvPr id="31" name="角丸四角形吹き出し 17">
            <a:extLst>
              <a:ext uri="{FF2B5EF4-FFF2-40B4-BE49-F238E27FC236}">
                <a16:creationId xmlns:a16="http://schemas.microsoft.com/office/drawing/2014/main" xmlns="" id="{084B5F1A-7373-4C47-9996-945818FA45BA}"/>
              </a:ext>
            </a:extLst>
          </p:cNvPr>
          <p:cNvSpPr/>
          <p:nvPr/>
        </p:nvSpPr>
        <p:spPr>
          <a:xfrm>
            <a:off x="8688326" y="5339322"/>
            <a:ext cx="3296251" cy="587476"/>
          </a:xfrm>
          <a:prstGeom prst="wedgeRoundRectCallout">
            <a:avLst>
              <a:gd name="adj1" fmla="val -23825"/>
              <a:gd name="adj2" fmla="val -7611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十分な解決方策が得られなかった場合は、第</a:t>
            </a:r>
            <a:r>
              <a:rPr kumimoji="1" lang="en-US" altLang="ja-JP" sz="1400" dirty="0">
                <a:solidFill>
                  <a:schemeClr val="tx1"/>
                </a:solidFill>
              </a:rPr>
              <a:t>4</a:t>
            </a:r>
            <a:r>
              <a:rPr kumimoji="1" lang="ja-JP" altLang="en-US" sz="1400" dirty="0">
                <a:solidFill>
                  <a:schemeClr val="tx1"/>
                </a:solidFill>
              </a:rPr>
              <a:t>回までに宿題として検討する。</a:t>
            </a:r>
          </a:p>
        </p:txBody>
      </p:sp>
      <p:sp>
        <p:nvSpPr>
          <p:cNvPr id="14" name="正方形/長方形 13">
            <a:extLst>
              <a:ext uri="{FF2B5EF4-FFF2-40B4-BE49-F238E27FC236}">
                <a16:creationId xmlns:a16="http://schemas.microsoft.com/office/drawing/2014/main" xmlns="" id="{7A96AF45-CEED-43D3-8578-04F174084A27}"/>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地方公共団体に</a:t>
            </a:r>
            <a:endParaRPr kumimoji="1" lang="en-US" altLang="ja-JP" dirty="0"/>
          </a:p>
          <a:p>
            <a:pPr algn="ctr"/>
            <a:r>
              <a:rPr lang="ja-JP" altLang="en-US" dirty="0"/>
              <a:t>合わせて調整し、</a:t>
            </a:r>
            <a:endParaRPr lang="en-US" altLang="ja-JP" dirty="0"/>
          </a:p>
          <a:p>
            <a:pPr algn="ctr"/>
            <a:r>
              <a:rPr lang="ja-JP" altLang="en-US" dirty="0"/>
              <a:t>内容を変える</a:t>
            </a:r>
            <a:endParaRPr kumimoji="1" lang="ja-JP" altLang="en-US" dirty="0"/>
          </a:p>
        </p:txBody>
      </p:sp>
    </p:spTree>
    <p:extLst>
      <p:ext uri="{BB962C8B-B14F-4D97-AF65-F5344CB8AC3E}">
        <p14:creationId xmlns:p14="http://schemas.microsoft.com/office/powerpoint/2010/main" val="4166821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2-2. </a:t>
            </a:r>
            <a:r>
              <a:rPr lang="ja-JP" altLang="en-US" sz="6000" dirty="0"/>
              <a:t>官民データ推進基本法を</a:t>
            </a:r>
            <a:endParaRPr lang="en-US" altLang="ja-JP" sz="6000" dirty="0"/>
          </a:p>
          <a:p>
            <a:pPr marL="0" indent="0" algn="ctr">
              <a:buNone/>
            </a:pPr>
            <a:r>
              <a:rPr lang="ja-JP" altLang="en-US" sz="6000" dirty="0"/>
              <a:t>含む政府の取組</a:t>
            </a:r>
            <a:endParaRPr lang="en-US" altLang="ja-JP" sz="6000" dirty="0"/>
          </a:p>
        </p:txBody>
      </p:sp>
      <p:sp>
        <p:nvSpPr>
          <p:cNvPr id="4" name="タイトル 1">
            <a:extLst>
              <a:ext uri="{FF2B5EF4-FFF2-40B4-BE49-F238E27FC236}">
                <a16:creationId xmlns:a16="http://schemas.microsoft.com/office/drawing/2014/main" xmlns="" id="{DFAF33FE-0C04-41B0-BC3A-A035D60CCA37}"/>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2" name="スライド番号プレースホルダー 1">
            <a:extLst>
              <a:ext uri="{FF2B5EF4-FFF2-40B4-BE49-F238E27FC236}">
                <a16:creationId xmlns:a16="http://schemas.microsoft.com/office/drawing/2014/main" xmlns="" id="{3CDE1153-4721-4378-851D-03B0435F0F12}"/>
              </a:ext>
            </a:extLst>
          </p:cNvPr>
          <p:cNvSpPr>
            <a:spLocks noGrp="1"/>
          </p:cNvSpPr>
          <p:nvPr>
            <p:ph type="sldNum" sz="quarter" idx="12"/>
          </p:nvPr>
        </p:nvSpPr>
        <p:spPr/>
        <p:txBody>
          <a:bodyPr/>
          <a:lstStyle/>
          <a:p>
            <a:fld id="{17B8D3BA-E350-1147-995F-63335037DF5A}" type="slidenum">
              <a:rPr kumimoji="1" lang="ja-JP" altLang="en-US" smtClean="0"/>
              <a:t>16</a:t>
            </a:fld>
            <a:endParaRPr kumimoji="1" lang="ja-JP" altLang="en-US"/>
          </a:p>
        </p:txBody>
      </p:sp>
    </p:spTree>
    <p:extLst>
      <p:ext uri="{BB962C8B-B14F-4D97-AF65-F5344CB8AC3E}">
        <p14:creationId xmlns:p14="http://schemas.microsoft.com/office/powerpoint/2010/main" val="529460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spc="-150" dirty="0">
                <a:latin typeface="+mj-ea"/>
              </a:rPr>
              <a:t>2-2-1. </a:t>
            </a:r>
            <a:r>
              <a:rPr lang="ja-JP" altLang="en-US" spc="-150" dirty="0">
                <a:latin typeface="+mj-ea"/>
              </a:rPr>
              <a:t>データ利活用に関する政策の流れ</a:t>
            </a:r>
            <a:endParaRPr lang="en-US" altLang="ja-JP" spc="-150" dirty="0">
              <a:latin typeface="+mj-ea"/>
            </a:endParaRPr>
          </a:p>
        </p:txBody>
      </p:sp>
      <p:graphicFrame>
        <p:nvGraphicFramePr>
          <p:cNvPr id="6" name="コンテンツ プレースホルダー 5"/>
          <p:cNvGraphicFramePr>
            <a:graphicFrameLocks noGrp="1"/>
          </p:cNvGraphicFramePr>
          <p:nvPr>
            <p:ph idx="1"/>
            <p:extLst>
              <p:ext uri="{D42A27DB-BD31-4B8C-83A1-F6EECF244321}">
                <p14:modId xmlns:p14="http://schemas.microsoft.com/office/powerpoint/2010/main" val="932503393"/>
              </p:ext>
            </p:extLst>
          </p:nvPr>
        </p:nvGraphicFramePr>
        <p:xfrm>
          <a:off x="329223" y="1230312"/>
          <a:ext cx="11533554" cy="4759960"/>
        </p:xfrm>
        <a:graphic>
          <a:graphicData uri="http://schemas.openxmlformats.org/drawingml/2006/table">
            <a:tbl>
              <a:tblPr firstRow="1" bandRow="1">
                <a:tableStyleId>{5940675A-B579-460E-94D1-54222C63F5DA}</a:tableStyleId>
              </a:tblPr>
              <a:tblGrid>
                <a:gridCol w="498231">
                  <a:extLst>
                    <a:ext uri="{9D8B030D-6E8A-4147-A177-3AD203B41FA5}">
                      <a16:colId xmlns:a16="http://schemas.microsoft.com/office/drawing/2014/main" xmlns="" val="3512832765"/>
                    </a:ext>
                  </a:extLst>
                </a:gridCol>
                <a:gridCol w="3048000">
                  <a:extLst>
                    <a:ext uri="{9D8B030D-6E8A-4147-A177-3AD203B41FA5}">
                      <a16:colId xmlns:a16="http://schemas.microsoft.com/office/drawing/2014/main" xmlns="" val="3475478473"/>
                    </a:ext>
                  </a:extLst>
                </a:gridCol>
                <a:gridCol w="7987323">
                  <a:extLst>
                    <a:ext uri="{9D8B030D-6E8A-4147-A177-3AD203B41FA5}">
                      <a16:colId xmlns:a16="http://schemas.microsoft.com/office/drawing/2014/main" xmlns="" val="1197132765"/>
                    </a:ext>
                  </a:extLst>
                </a:gridCol>
              </a:tblGrid>
              <a:tr h="370840">
                <a:tc>
                  <a:txBody>
                    <a:bodyPr/>
                    <a:lstStyle/>
                    <a:p>
                      <a:r>
                        <a:rPr kumimoji="1" lang="en-US" altLang="ja-JP" dirty="0">
                          <a:latin typeface="+mn-ea"/>
                          <a:ea typeface="+mn-ea"/>
                        </a:rPr>
                        <a:t>No.</a:t>
                      </a:r>
                      <a:endParaRPr kumimoji="1" lang="ja-JP" altLang="en-US" dirty="0">
                        <a:latin typeface="+mn-ea"/>
                        <a:ea typeface="+mn-ea"/>
                      </a:endParaRPr>
                    </a:p>
                  </a:txBody>
                  <a:tcPr>
                    <a:solidFill>
                      <a:schemeClr val="accent4"/>
                    </a:solidFill>
                  </a:tcPr>
                </a:tc>
                <a:tc>
                  <a:txBody>
                    <a:bodyPr/>
                    <a:lstStyle/>
                    <a:p>
                      <a:r>
                        <a:rPr kumimoji="1" lang="ja-JP" altLang="en-US" dirty="0">
                          <a:latin typeface="+mn-ea"/>
                          <a:ea typeface="+mn-ea"/>
                        </a:rPr>
                        <a:t>法案・指針</a:t>
                      </a:r>
                    </a:p>
                  </a:txBody>
                  <a:tcPr>
                    <a:solidFill>
                      <a:schemeClr val="accent4"/>
                    </a:solidFill>
                  </a:tcPr>
                </a:tc>
                <a:tc>
                  <a:txBody>
                    <a:bodyPr/>
                    <a:lstStyle/>
                    <a:p>
                      <a:r>
                        <a:rPr kumimoji="1" lang="ja-JP" altLang="en-US" dirty="0">
                          <a:latin typeface="+mn-ea"/>
                          <a:ea typeface="+mn-ea"/>
                        </a:rPr>
                        <a:t>方針</a:t>
                      </a:r>
                    </a:p>
                  </a:txBody>
                  <a:tcPr>
                    <a:solidFill>
                      <a:schemeClr val="accent4"/>
                    </a:solidFill>
                  </a:tcPr>
                </a:tc>
                <a:extLst>
                  <a:ext uri="{0D108BD9-81ED-4DB2-BD59-A6C34878D82A}">
                    <a16:rowId xmlns:a16="http://schemas.microsoft.com/office/drawing/2014/main" xmlns="" val="3040335910"/>
                  </a:ext>
                </a:extLst>
              </a:tr>
              <a:tr h="370840">
                <a:tc>
                  <a:txBody>
                    <a:bodyPr/>
                    <a:lstStyle/>
                    <a:p>
                      <a:pPr algn="r"/>
                      <a:r>
                        <a:rPr kumimoji="1" lang="en-US" altLang="ja-JP" dirty="0">
                          <a:latin typeface="+mn-ea"/>
                          <a:ea typeface="+mn-ea"/>
                          <a:cs typeface="MS PGothic" charset="-128"/>
                        </a:rPr>
                        <a:t>1</a:t>
                      </a:r>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spc="-150" dirty="0">
                          <a:latin typeface="+mn-ea"/>
                          <a:ea typeface="+mn-ea"/>
                          <a:cs typeface="MS PGothic" charset="-128"/>
                        </a:rPr>
                        <a:t>電子行政オープンテータ戦略</a:t>
                      </a:r>
                      <a:endParaRPr lang="en-US" altLang="ja-JP" sz="1800" spc="-150" dirty="0">
                        <a:latin typeface="+mn-ea"/>
                        <a:ea typeface="+mn-ea"/>
                        <a:cs typeface="MS PGothic"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0" dirty="0">
                          <a:latin typeface="+mn-ea"/>
                          <a:ea typeface="+mn-ea"/>
                          <a:cs typeface="MS PGothic" charset="-128"/>
                        </a:rPr>
                        <a:t>平成</a:t>
                      </a:r>
                      <a:r>
                        <a:rPr lang="en-US" altLang="ja-JP" sz="1800" b="0" dirty="0">
                          <a:latin typeface="+mn-ea"/>
                          <a:ea typeface="+mn-ea"/>
                          <a:cs typeface="MS PGothic" charset="-128"/>
                        </a:rPr>
                        <a:t>24</a:t>
                      </a:r>
                      <a:r>
                        <a:rPr lang="ja-JP" altLang="en-US" sz="1800" b="0" dirty="0">
                          <a:latin typeface="+mn-ea"/>
                          <a:ea typeface="+mn-ea"/>
                          <a:cs typeface="MS PGothic" charset="-128"/>
                        </a:rPr>
                        <a:t>年</a:t>
                      </a:r>
                      <a:r>
                        <a:rPr lang="en-US" altLang="ja-JP" sz="1800" b="0" dirty="0">
                          <a:latin typeface="+mn-ea"/>
                          <a:ea typeface="+mn-ea"/>
                          <a:cs typeface="MS PGothic" charset="-128"/>
                        </a:rPr>
                        <a:t>7</a:t>
                      </a:r>
                      <a:r>
                        <a:rPr lang="ja-JP" altLang="en-US" sz="1800" b="0" dirty="0">
                          <a:latin typeface="+mn-ea"/>
                          <a:ea typeface="+mn-ea"/>
                          <a:cs typeface="MS PGothic" charset="-128"/>
                        </a:rPr>
                        <a:t>月</a:t>
                      </a:r>
                      <a:r>
                        <a:rPr lang="en-US" altLang="ja-JP" sz="1800" b="0" dirty="0">
                          <a:latin typeface="+mn-ea"/>
                          <a:ea typeface="+mn-ea"/>
                          <a:cs typeface="MS PGothic" charset="-128"/>
                        </a:rPr>
                        <a:t>4</a:t>
                      </a:r>
                      <a:r>
                        <a:rPr lang="ja-JP" altLang="en-US" sz="1800" b="0" dirty="0">
                          <a:latin typeface="+mn-ea"/>
                          <a:ea typeface="+mn-ea"/>
                          <a:cs typeface="MS PGothic" charset="-128"/>
                        </a:rPr>
                        <a:t>日</a:t>
                      </a:r>
                      <a:r>
                        <a:rPr lang="en-US" altLang="ja-JP" sz="1800" spc="-150" dirty="0">
                          <a:latin typeface="+mn-ea"/>
                          <a:ea typeface="+mn-ea"/>
                          <a:cs typeface="MS PGothic" charset="-128"/>
                        </a:rPr>
                        <a:t>IT</a:t>
                      </a:r>
                      <a:r>
                        <a:rPr lang="ja-JP" altLang="en-US" sz="1800" spc="-150" dirty="0">
                          <a:latin typeface="+mn-ea"/>
                          <a:ea typeface="+mn-ea"/>
                          <a:cs typeface="MS PGothic" charset="-128"/>
                        </a:rPr>
                        <a:t>本部決定</a:t>
                      </a:r>
                      <a:endParaRPr lang="en-US" altLang="ja-JP" sz="1800" spc="-150"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n-ea"/>
                          <a:ea typeface="+mn-ea"/>
                          <a:cs typeface="MS PGothic" charset="-128"/>
                        </a:rPr>
                        <a:t>国、地方公共団体、事業者において取組を開始した。</a:t>
                      </a:r>
                      <a:r>
                        <a:rPr lang="ja-JP" altLang="en-US" sz="1800" dirty="0">
                          <a:solidFill>
                            <a:srgbClr val="FF0000"/>
                          </a:solidFill>
                          <a:latin typeface="+mn-ea"/>
                          <a:ea typeface="+mn-ea"/>
                          <a:cs typeface="MS PGothic" charset="-128"/>
                        </a:rPr>
                        <a:t>現在は課題解決型オープンデータの推進として「一億総活躍社会の実現」等を強化分野に設定し、国・地方公共団体のみならず事業者の協力を求めながら進めている</a:t>
                      </a:r>
                      <a:r>
                        <a:rPr lang="ja-JP" altLang="en-US" sz="1800" dirty="0">
                          <a:latin typeface="+mn-ea"/>
                          <a:ea typeface="+mn-ea"/>
                          <a:cs typeface="MS PGothic" charset="-128"/>
                        </a:rPr>
                        <a:t>。 </a:t>
                      </a:r>
                      <a:r>
                        <a:rPr lang="en-US" altLang="ja-JP" sz="1800" dirty="0">
                          <a:latin typeface="+mn-ea"/>
                          <a:ea typeface="+mn-ea"/>
                          <a:cs typeface="MS PGothic" charset="-128"/>
                        </a:rPr>
                        <a:t>(</a:t>
                      </a:r>
                      <a:r>
                        <a:rPr lang="ja-JP" altLang="en-US" sz="1800" dirty="0">
                          <a:latin typeface="+mn-ea"/>
                          <a:ea typeface="+mn-ea"/>
                          <a:cs typeface="MS PGothic" charset="-128"/>
                        </a:rPr>
                        <a:t>平成</a:t>
                      </a:r>
                      <a:r>
                        <a:rPr lang="en-US" altLang="ja-JP" sz="1800" dirty="0">
                          <a:latin typeface="+mn-ea"/>
                          <a:ea typeface="+mn-ea"/>
                          <a:cs typeface="MS PGothic" charset="-128"/>
                        </a:rPr>
                        <a:t>29</a:t>
                      </a:r>
                      <a:r>
                        <a:rPr lang="ja-JP" altLang="en-US" sz="1800" dirty="0">
                          <a:latin typeface="+mn-ea"/>
                          <a:ea typeface="+mn-ea"/>
                          <a:cs typeface="MS PGothic" charset="-128"/>
                        </a:rPr>
                        <a:t>年</a:t>
                      </a:r>
                      <a:r>
                        <a:rPr lang="en-US" altLang="ja-JP" sz="1800" dirty="0">
                          <a:latin typeface="+mn-ea"/>
                          <a:ea typeface="+mn-ea"/>
                          <a:cs typeface="MS PGothic" charset="-128"/>
                        </a:rPr>
                        <a:t>5</a:t>
                      </a:r>
                      <a:r>
                        <a:rPr lang="ja-JP" altLang="en-US" sz="1800" dirty="0">
                          <a:latin typeface="+mn-ea"/>
                          <a:ea typeface="+mn-ea"/>
                          <a:cs typeface="MS PGothic" charset="-128"/>
                        </a:rPr>
                        <a:t>月時点で、国のデータセット</a:t>
                      </a:r>
                      <a:r>
                        <a:rPr lang="en-US" altLang="ja-JP" sz="1800" dirty="0">
                          <a:latin typeface="+mn-ea"/>
                          <a:ea typeface="+mn-ea"/>
                          <a:cs typeface="MS PGothic" charset="-128"/>
                        </a:rPr>
                        <a:t>29</a:t>
                      </a:r>
                      <a:r>
                        <a:rPr lang="ja-JP" altLang="en-US" sz="1800" dirty="0">
                          <a:latin typeface="+mn-ea"/>
                          <a:ea typeface="+mn-ea"/>
                          <a:cs typeface="MS PGothic" charset="-128"/>
                        </a:rPr>
                        <a:t>数は</a:t>
                      </a:r>
                      <a:r>
                        <a:rPr lang="en-US" altLang="ja-JP" sz="1800" dirty="0">
                          <a:latin typeface="+mn-ea"/>
                          <a:ea typeface="+mn-ea"/>
                          <a:cs typeface="MS PGothic" charset="-128"/>
                        </a:rPr>
                        <a:t>19,422</a:t>
                      </a:r>
                      <a:r>
                        <a:rPr lang="ja-JP" altLang="en-US" sz="1800" dirty="0">
                          <a:latin typeface="+mn-ea"/>
                          <a:ea typeface="+mn-ea"/>
                          <a:cs typeface="MS PGothic" charset="-128"/>
                        </a:rPr>
                        <a:t>件、取組済の地方公共団体は</a:t>
                      </a:r>
                      <a:r>
                        <a:rPr lang="en-US" altLang="ja-JP" sz="1800" dirty="0">
                          <a:latin typeface="+mn-ea"/>
                          <a:ea typeface="+mn-ea"/>
                          <a:cs typeface="MS PGothic" charset="-128"/>
                        </a:rPr>
                        <a:t>279</a:t>
                      </a:r>
                      <a:r>
                        <a:rPr lang="ja-JP" altLang="en-US" sz="1800" dirty="0">
                          <a:latin typeface="+mn-ea"/>
                          <a:ea typeface="+mn-ea"/>
                          <a:cs typeface="MS PGothic" charset="-128"/>
                        </a:rPr>
                        <a:t>団体。</a:t>
                      </a:r>
                      <a:r>
                        <a:rPr lang="en-US" altLang="ja-JP" sz="1800" dirty="0">
                          <a:latin typeface="+mn-ea"/>
                          <a:ea typeface="+mn-ea"/>
                          <a:cs typeface="MS PGothic" charset="-128"/>
                        </a:rPr>
                        <a:t>)</a:t>
                      </a:r>
                      <a:endParaRPr lang="en-US" altLang="ja-JP" sz="1800" dirty="0">
                        <a:solidFill>
                          <a:srgbClr val="FF0000"/>
                        </a:solidFill>
                        <a:latin typeface="+mn-ea"/>
                        <a:ea typeface="+mn-ea"/>
                        <a:cs typeface="MS PGothic" charset="-128"/>
                      </a:endParaRPr>
                    </a:p>
                  </a:txBody>
                  <a:tcPr/>
                </a:tc>
                <a:extLst>
                  <a:ext uri="{0D108BD9-81ED-4DB2-BD59-A6C34878D82A}">
                    <a16:rowId xmlns:a16="http://schemas.microsoft.com/office/drawing/2014/main" xmlns="" val="2078622658"/>
                  </a:ext>
                </a:extLst>
              </a:tr>
              <a:tr h="370840">
                <a:tc>
                  <a:txBody>
                    <a:bodyPr/>
                    <a:lstStyle/>
                    <a:p>
                      <a:pPr algn="r"/>
                      <a:r>
                        <a:rPr kumimoji="1" lang="en-US" altLang="ja-JP" dirty="0">
                          <a:latin typeface="+mn-ea"/>
                          <a:ea typeface="+mn-ea"/>
                          <a:cs typeface="MS PGothic" charset="-128"/>
                        </a:rPr>
                        <a:t>2</a:t>
                      </a:r>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0" dirty="0">
                          <a:latin typeface="+mn-ea"/>
                          <a:ea typeface="+mn-ea"/>
                          <a:cs typeface="MS PGothic" charset="-128"/>
                        </a:rPr>
                        <a:t>官民データ活用推進基本法</a:t>
                      </a:r>
                      <a:r>
                        <a:rPr lang="en-US" altLang="ja-JP" sz="1800" b="0" dirty="0">
                          <a:latin typeface="+mn-ea"/>
                          <a:ea typeface="+mn-ea"/>
                          <a:cs typeface="MS PGothic" charset="-128"/>
                        </a:rPr>
                        <a:t/>
                      </a:r>
                      <a:br>
                        <a:rPr lang="en-US" altLang="ja-JP" sz="1800" b="0" dirty="0">
                          <a:latin typeface="+mn-ea"/>
                          <a:ea typeface="+mn-ea"/>
                          <a:cs typeface="MS PGothic" charset="-128"/>
                        </a:rPr>
                      </a:br>
                      <a:r>
                        <a:rPr lang="ja-JP" altLang="en-US" sz="1800" b="0" dirty="0">
                          <a:latin typeface="+mn-ea"/>
                          <a:ea typeface="+mn-ea"/>
                          <a:cs typeface="MS PGothic" charset="-128"/>
                        </a:rPr>
                        <a:t>平成</a:t>
                      </a:r>
                      <a:r>
                        <a:rPr lang="en-US" altLang="ja-JP" sz="1800" b="0" dirty="0">
                          <a:latin typeface="+mn-ea"/>
                          <a:ea typeface="+mn-ea"/>
                          <a:cs typeface="MS PGothic" charset="-128"/>
                        </a:rPr>
                        <a:t>28</a:t>
                      </a:r>
                      <a:r>
                        <a:rPr lang="ja-JP" altLang="en-US" sz="1800" b="0" dirty="0">
                          <a:latin typeface="+mn-ea"/>
                          <a:ea typeface="+mn-ea"/>
                          <a:cs typeface="MS PGothic" charset="-128"/>
                        </a:rPr>
                        <a:t>年</a:t>
                      </a:r>
                      <a:r>
                        <a:rPr lang="en-US" altLang="ja-JP" sz="1800" b="0" dirty="0">
                          <a:latin typeface="+mn-ea"/>
                          <a:ea typeface="+mn-ea"/>
                          <a:cs typeface="MS PGothic" charset="-128"/>
                        </a:rPr>
                        <a:t>12</a:t>
                      </a:r>
                      <a:r>
                        <a:rPr lang="ja-JP" altLang="en-US" sz="1800" b="0" dirty="0">
                          <a:latin typeface="+mn-ea"/>
                          <a:ea typeface="+mn-ea"/>
                          <a:cs typeface="MS PGothic" charset="-128"/>
                        </a:rPr>
                        <a:t>月</a:t>
                      </a:r>
                      <a:r>
                        <a:rPr lang="en-US" altLang="ja-JP" sz="1800" b="0" dirty="0">
                          <a:latin typeface="+mn-ea"/>
                          <a:ea typeface="+mn-ea"/>
                          <a:cs typeface="MS PGothic" charset="-128"/>
                        </a:rPr>
                        <a:t>7</a:t>
                      </a:r>
                      <a:r>
                        <a:rPr lang="ja-JP" altLang="en-US" sz="1800" b="0" dirty="0">
                          <a:latin typeface="+mn-ea"/>
                          <a:ea typeface="+mn-ea"/>
                          <a:cs typeface="MS PGothic" charset="-128"/>
                        </a:rPr>
                        <a:t>日</a:t>
                      </a:r>
                      <a:r>
                        <a:rPr lang="ja-JP" altLang="en-US" sz="1800" dirty="0">
                          <a:latin typeface="+mn-ea"/>
                          <a:ea typeface="+mn-ea"/>
                          <a:cs typeface="MS PGothic" charset="-128"/>
                        </a:rPr>
                        <a:t>成立</a:t>
                      </a:r>
                      <a:endParaRPr lang="en-US" altLang="ja-JP" sz="1800" dirty="0">
                        <a:latin typeface="+mn-ea"/>
                        <a:ea typeface="+mn-ea"/>
                        <a:cs typeface="MS PGothic" charset="-128"/>
                      </a:endParaRPr>
                    </a:p>
                    <a:p>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MS PGothic" charset="-128"/>
                        </a:rPr>
                        <a:t>・</a:t>
                      </a:r>
                      <a:r>
                        <a:rPr lang="ja-JP" altLang="en-US" sz="1800" dirty="0">
                          <a:latin typeface="+mn-ea"/>
                          <a:ea typeface="+mn-ea"/>
                          <a:cs typeface="MS PGothic" charset="-128"/>
                        </a:rPr>
                        <a:t>国・地方公共団体・民間企業が保有するデータを効果的に活用し、自立的で個性豊かな地域社会の形成、新事業の創出、国際競争力の強化などを目指す。</a:t>
                      </a:r>
                      <a:endParaRPr lang="en-US" altLang="ja-JP" sz="1800" dirty="0">
                        <a:latin typeface="+mn-ea"/>
                        <a:ea typeface="+mn-ea"/>
                        <a:cs typeface="MS PGothic"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MS PGothic" charset="-128"/>
                        </a:rPr>
                        <a:t>・</a:t>
                      </a:r>
                      <a:r>
                        <a:rPr lang="ja-JP" altLang="en-US" sz="1800" dirty="0">
                          <a:latin typeface="+mn-ea"/>
                          <a:ea typeface="+mn-ea"/>
                          <a:cs typeface="MS PGothic" charset="-128"/>
                        </a:rPr>
                        <a:t>必要に応じて既存の法制度の改正も進める。首相には、関係行政機関の長に勧告できる権限も付与。都道府県に対して「官民データ活用推進基本計画」の策定を義務付けたほか、</a:t>
                      </a:r>
                      <a:r>
                        <a:rPr lang="ja-JP" altLang="en-US" sz="1800" dirty="0">
                          <a:solidFill>
                            <a:srgbClr val="FF0000"/>
                          </a:solidFill>
                          <a:latin typeface="+mn-ea"/>
                          <a:ea typeface="+mn-ea"/>
                          <a:cs typeface="MS PGothic" charset="-128"/>
                        </a:rPr>
                        <a:t>市町村には努力義務</a:t>
                      </a:r>
                      <a:r>
                        <a:rPr lang="ja-JP" altLang="en-US" sz="1800" dirty="0">
                          <a:latin typeface="+mn-ea"/>
                          <a:ea typeface="+mn-ea"/>
                          <a:cs typeface="MS PGothic" charset="-128"/>
                        </a:rPr>
                        <a:t>を課した。</a:t>
                      </a:r>
                    </a:p>
                  </a:txBody>
                  <a:tcPr/>
                </a:tc>
                <a:extLst>
                  <a:ext uri="{0D108BD9-81ED-4DB2-BD59-A6C34878D82A}">
                    <a16:rowId xmlns:a16="http://schemas.microsoft.com/office/drawing/2014/main" xmlns="" val="3140769449"/>
                  </a:ext>
                </a:extLst>
              </a:tr>
              <a:tr h="370840">
                <a:tc>
                  <a:txBody>
                    <a:bodyPr/>
                    <a:lstStyle/>
                    <a:p>
                      <a:pPr algn="r"/>
                      <a:r>
                        <a:rPr kumimoji="1" lang="en-US" altLang="ja-JP" dirty="0">
                          <a:latin typeface="+mn-ea"/>
                          <a:ea typeface="+mn-ea"/>
                        </a:rPr>
                        <a:t>3</a:t>
                      </a:r>
                      <a:endParaRPr kumimoji="1" lang="ja-JP" altLang="en-US" dirty="0">
                        <a:latin typeface="+mn-ea"/>
                        <a:ea typeface="+mn-ea"/>
                      </a:endParaRPr>
                    </a:p>
                  </a:txBody>
                  <a:tcPr/>
                </a:tc>
                <a:tc>
                  <a:txBody>
                    <a:bodyPr/>
                    <a:lstStyle/>
                    <a:p>
                      <a:r>
                        <a:rPr lang="ja-JP" altLang="en-US" dirty="0"/>
                        <a:t>世界最先端</a:t>
                      </a:r>
                      <a:r>
                        <a:rPr lang="en-US" altLang="ja-JP" dirty="0"/>
                        <a:t>IT</a:t>
                      </a:r>
                      <a:r>
                        <a:rPr lang="ja-JP" altLang="en-US" dirty="0"/>
                        <a:t>国家創造宣言・官民データ活用推進基本計画</a:t>
                      </a:r>
                      <a:r>
                        <a:rPr lang="en-US" altLang="ja-JP" dirty="0"/>
                        <a:t/>
                      </a:r>
                      <a:br>
                        <a:rPr lang="en-US" altLang="ja-JP" dirty="0"/>
                      </a:br>
                      <a:r>
                        <a:rPr lang="ja-JP" altLang="en-US" dirty="0"/>
                        <a:t>平成</a:t>
                      </a:r>
                      <a:r>
                        <a:rPr lang="en-US" altLang="ja-JP" dirty="0"/>
                        <a:t>29</a:t>
                      </a:r>
                      <a:r>
                        <a:rPr lang="ja-JP" altLang="en-US" dirty="0"/>
                        <a:t>年</a:t>
                      </a:r>
                      <a:r>
                        <a:rPr lang="en-US" altLang="ja-JP" dirty="0"/>
                        <a:t>5</a:t>
                      </a:r>
                      <a:r>
                        <a:rPr lang="ja-JP" altLang="en-US" dirty="0"/>
                        <a:t>月</a:t>
                      </a:r>
                      <a:r>
                        <a:rPr lang="en-US" altLang="ja-JP" dirty="0"/>
                        <a:t>30</a:t>
                      </a:r>
                      <a:r>
                        <a:rPr lang="ja-JP" altLang="en-US" dirty="0"/>
                        <a:t>日閣議決定</a:t>
                      </a:r>
                      <a:endParaRPr kumimoji="1" lang="ja-JP" altLang="en-US" dirty="0">
                        <a:latin typeface="+mn-ea"/>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n-ea"/>
                          <a:ea typeface="+mn-ea"/>
                        </a:rPr>
                        <a:t>・平成</a:t>
                      </a:r>
                      <a:r>
                        <a:rPr lang="en-US" altLang="ja-JP" sz="1800" dirty="0">
                          <a:latin typeface="+mn-ea"/>
                          <a:ea typeface="+mn-ea"/>
                        </a:rPr>
                        <a:t>29</a:t>
                      </a:r>
                      <a:r>
                        <a:rPr lang="ja-JP" altLang="en-US" sz="1800" dirty="0">
                          <a:latin typeface="+mn-ea"/>
                          <a:ea typeface="+mn-ea"/>
                        </a:rPr>
                        <a:t>年内に実施する行政データの棚卸し結果を踏まえ、平成</a:t>
                      </a:r>
                      <a:r>
                        <a:rPr lang="en-US" altLang="ja-JP" sz="1800" dirty="0">
                          <a:latin typeface="+mn-ea"/>
                          <a:ea typeface="+mn-ea"/>
                        </a:rPr>
                        <a:t>29</a:t>
                      </a:r>
                      <a:r>
                        <a:rPr lang="ja-JP" altLang="en-US" sz="1800" dirty="0">
                          <a:latin typeface="+mn-ea"/>
                          <a:ea typeface="+mn-ea"/>
                        </a:rPr>
                        <a:t>年度下期に重点分野を中心に官民ラウンドテーブルを開催し、</a:t>
                      </a:r>
                      <a:r>
                        <a:rPr lang="ja-JP" altLang="en-US" sz="1800" dirty="0">
                          <a:solidFill>
                            <a:srgbClr val="FF0000"/>
                          </a:solidFill>
                          <a:latin typeface="+mn-ea"/>
                          <a:ea typeface="+mn-ea"/>
                        </a:rPr>
                        <a:t>地方公共団体や事業者が保有するデータを含め、データの公開・活用の在り方</a:t>
                      </a:r>
                      <a:r>
                        <a:rPr lang="en-US" altLang="ja-JP" sz="1800" dirty="0">
                          <a:solidFill>
                            <a:srgbClr val="FF0000"/>
                          </a:solidFill>
                          <a:latin typeface="+mn-ea"/>
                          <a:ea typeface="+mn-ea"/>
                        </a:rPr>
                        <a:t>(</a:t>
                      </a:r>
                      <a:r>
                        <a:rPr lang="ja-JP" altLang="en-US" sz="1800" dirty="0">
                          <a:solidFill>
                            <a:srgbClr val="FF0000"/>
                          </a:solidFill>
                          <a:latin typeface="+mn-ea"/>
                          <a:ea typeface="+mn-ea"/>
                        </a:rPr>
                        <a:t>目標値や 効果指標を含む。</a:t>
                      </a:r>
                      <a:r>
                        <a:rPr lang="en-US" altLang="ja-JP" sz="1800" dirty="0">
                          <a:solidFill>
                            <a:srgbClr val="FF0000"/>
                          </a:solidFill>
                          <a:latin typeface="+mn-ea"/>
                          <a:ea typeface="+mn-ea"/>
                        </a:rPr>
                        <a:t>)</a:t>
                      </a:r>
                      <a:r>
                        <a:rPr lang="ja-JP" altLang="en-US" sz="1800" dirty="0">
                          <a:solidFill>
                            <a:srgbClr val="FF0000"/>
                          </a:solidFill>
                          <a:latin typeface="+mn-ea"/>
                          <a:ea typeface="+mn-ea"/>
                        </a:rPr>
                        <a:t>を整理し、更なるオープンデータ化を推進</a:t>
                      </a:r>
                      <a:r>
                        <a:rPr lang="ja-JP" altLang="en-US" sz="1800" dirty="0">
                          <a:latin typeface="+mn-ea"/>
                          <a:ea typeface="+mn-ea"/>
                        </a:rPr>
                        <a:t>。</a:t>
                      </a:r>
                    </a:p>
                  </a:txBody>
                  <a:tcPr/>
                </a:tc>
                <a:extLst>
                  <a:ext uri="{0D108BD9-81ED-4DB2-BD59-A6C34878D82A}">
                    <a16:rowId xmlns:a16="http://schemas.microsoft.com/office/drawing/2014/main" xmlns="" val="10003"/>
                  </a:ext>
                </a:extLst>
              </a:tr>
            </a:tbl>
          </a:graphicData>
        </a:graphic>
      </p:graphicFrame>
      <p:sp>
        <p:nvSpPr>
          <p:cNvPr id="7" name="コンテンツ プレースホルダー 2"/>
          <p:cNvSpPr txBox="1">
            <a:spLocks/>
          </p:cNvSpPr>
          <p:nvPr/>
        </p:nvSpPr>
        <p:spPr>
          <a:xfrm>
            <a:off x="838200" y="914396"/>
            <a:ext cx="10515600" cy="6096003"/>
          </a:xfrm>
          <a:prstGeom prst="rect">
            <a:avLst/>
          </a:prstGeom>
        </p:spPr>
        <p:txBody>
          <a:bodyPr vert="horz" lIns="91440" tIns="45720" rIns="91440" bIns="45720" rtlCol="0">
            <a:normAutofit/>
          </a:bodyPr>
          <a:lstStyle>
            <a:lvl1pPr marL="457200" indent="-457200" algn="l" defTabSz="914400" rtl="0" eaLnBrk="1" latinLnBrk="0" hangingPunct="1">
              <a:lnSpc>
                <a:spcPct val="90000"/>
              </a:lnSpc>
              <a:spcBef>
                <a:spcPts val="1000"/>
              </a:spcBef>
              <a:buClr>
                <a:schemeClr val="accent5">
                  <a:lumMod val="75000"/>
                </a:schemeClr>
              </a:buClr>
              <a:buFont typeface="Wingdings" panose="05000000000000000000" pitchFamily="2" charset="2"/>
              <a:buChar char="n"/>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F9933"/>
              </a:buClr>
              <a:buFont typeface="Wingdings" panose="05000000000000000000" pitchFamily="2" charset="2"/>
              <a:buChar char="u"/>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5">
                  <a:lumMod val="75000"/>
                </a:schemeClr>
              </a:buClr>
              <a:buFont typeface="Wingdings" panose="05000000000000000000" pitchFamily="2" charset="2"/>
              <a:buChar char="n"/>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F9900"/>
              </a:buClr>
              <a:buFont typeface="Wingdings" panose="05000000000000000000" pitchFamily="2" charset="2"/>
              <a:buChar char="u"/>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5">
                  <a:lumMod val="75000"/>
                </a:schemeClr>
              </a:buClr>
              <a:buFont typeface="Wingdings" panose="05000000000000000000" pitchFamily="2" charset="2"/>
              <a:buChar char="n"/>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en-US" altLang="ja-JP" spc="-150" dirty="0">
              <a:latin typeface="ＭＳ Ｐゴシック 本文"/>
            </a:endParaRPr>
          </a:p>
        </p:txBody>
      </p:sp>
      <p:sp>
        <p:nvSpPr>
          <p:cNvPr id="3" name="スライド番号プレースホルダー 2">
            <a:extLst>
              <a:ext uri="{FF2B5EF4-FFF2-40B4-BE49-F238E27FC236}">
                <a16:creationId xmlns:a16="http://schemas.microsoft.com/office/drawing/2014/main" xmlns="" id="{B82E28A3-F39F-48A8-897B-596CD9BE0F60}"/>
              </a:ext>
            </a:extLst>
          </p:cNvPr>
          <p:cNvSpPr>
            <a:spLocks noGrp="1"/>
          </p:cNvSpPr>
          <p:nvPr>
            <p:ph type="sldNum" sz="quarter" idx="12"/>
          </p:nvPr>
        </p:nvSpPr>
        <p:spPr/>
        <p:txBody>
          <a:bodyPr/>
          <a:lstStyle/>
          <a:p>
            <a:fld id="{17B8D3BA-E350-1147-995F-63335037DF5A}" type="slidenum">
              <a:rPr kumimoji="1" lang="ja-JP" altLang="en-US" smtClean="0"/>
              <a:t>17</a:t>
            </a:fld>
            <a:endParaRPr kumimoji="1" lang="ja-JP" altLang="en-US"/>
          </a:p>
        </p:txBody>
      </p:sp>
    </p:spTree>
    <p:extLst>
      <p:ext uri="{BB962C8B-B14F-4D97-AF65-F5344CB8AC3E}">
        <p14:creationId xmlns:p14="http://schemas.microsoft.com/office/powerpoint/2010/main" val="4161584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xmlns="" id="{17B2C21C-2429-49BC-9884-D41D5477C8A2}"/>
              </a:ext>
            </a:extLst>
          </p:cNvPr>
          <p:cNvPicPr>
            <a:picLocks noChangeAspect="1"/>
          </p:cNvPicPr>
          <p:nvPr/>
        </p:nvPicPr>
        <p:blipFill>
          <a:blip r:embed="rId2">
            <a:duotone>
              <a:schemeClr val="accent1">
                <a:shade val="45000"/>
                <a:satMod val="135000"/>
              </a:schemeClr>
              <a:prstClr val="white"/>
            </a:duotone>
          </a:blip>
          <a:stretch>
            <a:fillRect/>
          </a:stretch>
        </p:blipFill>
        <p:spPr>
          <a:xfrm rot="2278656">
            <a:off x="9050036" y="3319921"/>
            <a:ext cx="2105000" cy="3830077"/>
          </a:xfrm>
          <a:prstGeom prst="rect">
            <a:avLst/>
          </a:prstGeom>
          <a:scene3d>
            <a:camera prst="orthographicFront">
              <a:rot lat="1800000" lon="0" rev="0"/>
            </a:camera>
            <a:lightRig rig="threePt" dir="t"/>
          </a:scene3d>
        </p:spPr>
      </p:pic>
      <p:sp>
        <p:nvSpPr>
          <p:cNvPr id="2" name="タイトル 1"/>
          <p:cNvSpPr>
            <a:spLocks noGrp="1"/>
          </p:cNvSpPr>
          <p:nvPr>
            <p:ph type="title"/>
          </p:nvPr>
        </p:nvSpPr>
        <p:spPr/>
        <p:txBody>
          <a:bodyPr>
            <a:normAutofit fontScale="90000"/>
          </a:bodyPr>
          <a:lstStyle/>
          <a:p>
            <a:r>
              <a:rPr lang="en-US" altLang="ja-JP" dirty="0"/>
              <a:t>2-2-2. </a:t>
            </a:r>
            <a:r>
              <a:rPr lang="ja-JP" altLang="en-US" dirty="0"/>
              <a:t>政府の取り組み　バックグラウンド</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lnSpc>
                <a:spcPct val="100000"/>
              </a:lnSpc>
              <a:spcBef>
                <a:spcPts val="0"/>
              </a:spcBef>
              <a:buClrTx/>
              <a:buNone/>
            </a:pPr>
            <a:r>
              <a:rPr lang="ja-JP" altLang="en-US" sz="2200" dirty="0"/>
              <a:t>「ヒト・モノ・カネ・データの資源併存」</a:t>
            </a:r>
            <a:endParaRPr lang="en-US" altLang="ja-JP" sz="2200" dirty="0"/>
          </a:p>
          <a:p>
            <a:pPr marL="0" indent="0">
              <a:lnSpc>
                <a:spcPct val="100000"/>
              </a:lnSpc>
              <a:spcBef>
                <a:spcPts val="0"/>
              </a:spcBef>
              <a:buClrTx/>
              <a:buNone/>
            </a:pPr>
            <a:r>
              <a:rPr lang="ja-JP" altLang="en-US" sz="2200" dirty="0"/>
              <a:t>　　　　　→ 「データの上で、ヒト・モノ・カネが活きる」時代へ。</a:t>
            </a:r>
            <a:endParaRPr kumimoji="1" lang="ja-JP" altLang="en-US" sz="2200" dirty="0"/>
          </a:p>
        </p:txBody>
      </p:sp>
      <p:sp>
        <p:nvSpPr>
          <p:cNvPr id="6" name="円/楕円 5"/>
          <p:cNvSpPr/>
          <p:nvPr/>
        </p:nvSpPr>
        <p:spPr>
          <a:xfrm>
            <a:off x="446106" y="2407614"/>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ヒト</a:t>
            </a:r>
          </a:p>
        </p:txBody>
      </p:sp>
      <p:sp>
        <p:nvSpPr>
          <p:cNvPr id="7" name="円/楕円 6"/>
          <p:cNvSpPr/>
          <p:nvPr/>
        </p:nvSpPr>
        <p:spPr>
          <a:xfrm>
            <a:off x="2086441" y="2407614"/>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カネ</a:t>
            </a:r>
            <a:endParaRPr kumimoji="1" lang="ja-JP" altLang="en-US" dirty="0">
              <a:solidFill>
                <a:schemeClr val="tx1"/>
              </a:solidFill>
            </a:endParaRPr>
          </a:p>
        </p:txBody>
      </p:sp>
      <p:sp>
        <p:nvSpPr>
          <p:cNvPr id="8" name="円/楕円 7"/>
          <p:cNvSpPr/>
          <p:nvPr/>
        </p:nvSpPr>
        <p:spPr>
          <a:xfrm>
            <a:off x="446106" y="3854252"/>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モノ</a:t>
            </a:r>
            <a:endParaRPr kumimoji="1" lang="ja-JP" altLang="en-US">
              <a:solidFill>
                <a:schemeClr val="tx1"/>
              </a:solidFill>
            </a:endParaRPr>
          </a:p>
        </p:txBody>
      </p:sp>
      <p:sp>
        <p:nvSpPr>
          <p:cNvPr id="9" name="円/楕円 8"/>
          <p:cNvSpPr/>
          <p:nvPr/>
        </p:nvSpPr>
        <p:spPr>
          <a:xfrm>
            <a:off x="2093391" y="3831006"/>
            <a:ext cx="1557425" cy="9688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データ</a:t>
            </a:r>
            <a:r>
              <a:rPr lang="en-US" altLang="ja-JP" dirty="0">
                <a:solidFill>
                  <a:schemeClr val="tx1"/>
                </a:solidFill>
              </a:rPr>
              <a:t/>
            </a:r>
            <a:br>
              <a:rPr lang="en-US" altLang="ja-JP" dirty="0">
                <a:solidFill>
                  <a:schemeClr val="tx1"/>
                </a:solidFill>
              </a:rPr>
            </a:br>
            <a:r>
              <a:rPr lang="ja-JP" altLang="en-US" dirty="0">
                <a:solidFill>
                  <a:schemeClr val="tx1"/>
                </a:solidFill>
              </a:rPr>
              <a:t>（情報）</a:t>
            </a:r>
            <a:endParaRPr kumimoji="1" lang="ja-JP" altLang="en-US" dirty="0">
              <a:solidFill>
                <a:schemeClr val="tx1"/>
              </a:solidFill>
            </a:endParaRPr>
          </a:p>
        </p:txBody>
      </p:sp>
      <p:sp>
        <p:nvSpPr>
          <p:cNvPr id="10" name="円/楕円 9"/>
          <p:cNvSpPr/>
          <p:nvPr/>
        </p:nvSpPr>
        <p:spPr>
          <a:xfrm>
            <a:off x="4806396" y="2120536"/>
            <a:ext cx="4242517" cy="285351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dirty="0">
                <a:solidFill>
                  <a:schemeClr val="tx1"/>
                </a:solidFill>
              </a:rPr>
              <a:t>データ</a:t>
            </a:r>
            <a:r>
              <a:rPr lang="en-US" altLang="ja-JP" dirty="0">
                <a:solidFill>
                  <a:schemeClr val="tx1"/>
                </a:solidFill>
              </a:rPr>
              <a:t/>
            </a:r>
            <a:br>
              <a:rPr lang="en-US" altLang="ja-JP" dirty="0">
                <a:solidFill>
                  <a:schemeClr val="tx1"/>
                </a:solidFill>
              </a:rPr>
            </a:br>
            <a:r>
              <a:rPr lang="ja-JP" altLang="en-US" dirty="0">
                <a:solidFill>
                  <a:schemeClr val="tx1"/>
                </a:solidFill>
              </a:rPr>
              <a:t>（情報）</a:t>
            </a:r>
            <a:endParaRPr kumimoji="1" lang="ja-JP" altLang="en-US" dirty="0">
              <a:solidFill>
                <a:schemeClr val="tx1"/>
              </a:solidFill>
            </a:endParaRPr>
          </a:p>
        </p:txBody>
      </p:sp>
      <p:sp>
        <p:nvSpPr>
          <p:cNvPr id="12" name="円/楕円 11"/>
          <p:cNvSpPr/>
          <p:nvPr/>
        </p:nvSpPr>
        <p:spPr>
          <a:xfrm>
            <a:off x="4991276" y="2879983"/>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ヒト</a:t>
            </a:r>
          </a:p>
        </p:txBody>
      </p:sp>
      <p:sp>
        <p:nvSpPr>
          <p:cNvPr id="13" name="円/楕円 12"/>
          <p:cNvSpPr/>
          <p:nvPr/>
        </p:nvSpPr>
        <p:spPr>
          <a:xfrm>
            <a:off x="7328969" y="2927220"/>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カネ</a:t>
            </a:r>
            <a:endParaRPr kumimoji="1" lang="ja-JP" altLang="en-US" dirty="0">
              <a:solidFill>
                <a:schemeClr val="tx1"/>
              </a:solidFill>
            </a:endParaRPr>
          </a:p>
        </p:txBody>
      </p:sp>
      <p:sp>
        <p:nvSpPr>
          <p:cNvPr id="14" name="円/楕円 13"/>
          <p:cNvSpPr/>
          <p:nvPr/>
        </p:nvSpPr>
        <p:spPr>
          <a:xfrm>
            <a:off x="6289387" y="3840645"/>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モノ</a:t>
            </a:r>
            <a:endParaRPr kumimoji="1" lang="ja-JP" altLang="en-US">
              <a:solidFill>
                <a:schemeClr val="tx1"/>
              </a:solidFill>
            </a:endParaRPr>
          </a:p>
        </p:txBody>
      </p:sp>
      <p:sp>
        <p:nvSpPr>
          <p:cNvPr id="15" name="三角形 14"/>
          <p:cNvSpPr/>
          <p:nvPr/>
        </p:nvSpPr>
        <p:spPr>
          <a:xfrm rot="5400000">
            <a:off x="3327473" y="3134791"/>
            <a:ext cx="1857178" cy="985435"/>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3661089" y="3103434"/>
            <a:ext cx="902811" cy="954107"/>
          </a:xfrm>
          <a:prstGeom prst="rect">
            <a:avLst/>
          </a:prstGeom>
          <a:noFill/>
        </p:spPr>
        <p:txBody>
          <a:bodyPr wrap="none" rtlCol="0">
            <a:spAutoFit/>
          </a:bodyPr>
          <a:lstStyle/>
          <a:p>
            <a:pPr algn="ctr"/>
            <a:r>
              <a:rPr kumimoji="1" lang="en-US" altLang="ja-JP" sz="2800" dirty="0"/>
              <a:t>IT</a:t>
            </a:r>
            <a:br>
              <a:rPr kumimoji="1" lang="en-US" altLang="ja-JP" sz="2800" dirty="0"/>
            </a:br>
            <a:r>
              <a:rPr kumimoji="1" lang="ja-JP" altLang="en-US" sz="2800" dirty="0"/>
              <a:t>革命</a:t>
            </a:r>
          </a:p>
        </p:txBody>
      </p:sp>
      <p:sp>
        <p:nvSpPr>
          <p:cNvPr id="16" name="テキスト ボックス 15"/>
          <p:cNvSpPr txBox="1"/>
          <p:nvPr/>
        </p:nvSpPr>
        <p:spPr>
          <a:xfrm>
            <a:off x="5637397" y="2034582"/>
            <a:ext cx="2691904" cy="461665"/>
          </a:xfrm>
          <a:prstGeom prst="rect">
            <a:avLst/>
          </a:prstGeom>
          <a:solidFill>
            <a:srgbClr val="FFFF00"/>
          </a:solidFill>
          <a:ln>
            <a:solidFill>
              <a:schemeClr val="tx1"/>
            </a:solidFill>
          </a:ln>
        </p:spPr>
        <p:txBody>
          <a:bodyPr wrap="square" rtlCol="0">
            <a:spAutoFit/>
          </a:bodyPr>
          <a:lstStyle/>
          <a:p>
            <a:r>
              <a:rPr kumimoji="1" lang="ja-JP" altLang="en-US" sz="2400" dirty="0">
                <a:solidFill>
                  <a:srgbClr val="FF0000"/>
                </a:solidFill>
              </a:rPr>
              <a:t>社会</a:t>
            </a:r>
            <a:r>
              <a:rPr kumimoji="1" lang="ja-JP" altLang="en-US" sz="2400">
                <a:solidFill>
                  <a:srgbClr val="FF0000"/>
                </a:solidFill>
              </a:rPr>
              <a:t>構造が変わる</a:t>
            </a:r>
            <a:endParaRPr kumimoji="1" lang="ja-JP" altLang="en-US" dirty="0">
              <a:solidFill>
                <a:srgbClr val="FF0000"/>
              </a:solidFill>
            </a:endParaRPr>
          </a:p>
        </p:txBody>
      </p:sp>
      <p:sp>
        <p:nvSpPr>
          <p:cNvPr id="18" name="テキスト ボックス 17"/>
          <p:cNvSpPr txBox="1"/>
          <p:nvPr/>
        </p:nvSpPr>
        <p:spPr>
          <a:xfrm>
            <a:off x="770481" y="5443899"/>
            <a:ext cx="7368732" cy="1015663"/>
          </a:xfrm>
          <a:prstGeom prst="rect">
            <a:avLst/>
          </a:prstGeom>
          <a:noFill/>
        </p:spPr>
        <p:txBody>
          <a:bodyPr wrap="square" rtlCol="0">
            <a:spAutoFit/>
          </a:bodyPr>
          <a:lstStyle/>
          <a:p>
            <a:r>
              <a:rPr lang="en-US" altLang="ja-JP" sz="2000" dirty="0"/>
              <a:t>IT</a:t>
            </a:r>
            <a:r>
              <a:rPr lang="ja-JP" altLang="en-US" sz="2000" dirty="0"/>
              <a:t>の進歩は想定していないことも起こる</a:t>
            </a:r>
            <a:r>
              <a:rPr lang="en-US" altLang="ja-JP" sz="2000" dirty="0"/>
              <a:t/>
            </a:r>
            <a:br>
              <a:rPr lang="en-US" altLang="ja-JP" sz="2000" dirty="0"/>
            </a:br>
            <a:r>
              <a:rPr lang="ja-JP" altLang="en-US" sz="2000" dirty="0"/>
              <a:t>→　アジャイルで素早く反復（イテレーション）を繰り返し、　　</a:t>
            </a:r>
            <a:endParaRPr lang="en-US" altLang="ja-JP" sz="2000" dirty="0"/>
          </a:p>
          <a:p>
            <a:r>
              <a:rPr lang="ja-JP" altLang="en-US" sz="2000" dirty="0"/>
              <a:t>　　政策や</a:t>
            </a:r>
            <a:r>
              <a:rPr lang="en-US" altLang="ja-JP" sz="2000" dirty="0"/>
              <a:t>KPI</a:t>
            </a:r>
            <a:r>
              <a:rPr lang="ja-JP" altLang="en-US" sz="2000" dirty="0"/>
              <a:t>を柔軟に調整する。</a:t>
            </a:r>
            <a:endParaRPr kumimoji="1" lang="ja-JP" altLang="en-US" sz="2800" dirty="0"/>
          </a:p>
        </p:txBody>
      </p:sp>
      <p:sp>
        <p:nvSpPr>
          <p:cNvPr id="22" name="上矢印 21"/>
          <p:cNvSpPr/>
          <p:nvPr/>
        </p:nvSpPr>
        <p:spPr>
          <a:xfrm>
            <a:off x="8509218" y="4729947"/>
            <a:ext cx="415352" cy="18355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dirty="0"/>
              <a:t>アップデート</a:t>
            </a:r>
          </a:p>
        </p:txBody>
      </p:sp>
      <p:sp>
        <p:nvSpPr>
          <p:cNvPr id="23" name="上矢印 22"/>
          <p:cNvSpPr/>
          <p:nvPr/>
        </p:nvSpPr>
        <p:spPr>
          <a:xfrm rot="3942441">
            <a:off x="10771053" y="4484552"/>
            <a:ext cx="610533" cy="1145198"/>
          </a:xfrm>
          <a:prstGeom prst="up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柔軟に調整</a:t>
            </a:r>
            <a:endParaRPr kumimoji="1" lang="ja-JP" altLang="en-US" sz="1400" dirty="0">
              <a:solidFill>
                <a:schemeClr val="tx1"/>
              </a:solidFill>
            </a:endParaRPr>
          </a:p>
        </p:txBody>
      </p:sp>
      <p:sp>
        <p:nvSpPr>
          <p:cNvPr id="24" name="上矢印 23"/>
          <p:cNvSpPr/>
          <p:nvPr/>
        </p:nvSpPr>
        <p:spPr>
          <a:xfrm rot="948268">
            <a:off x="9427379" y="3576950"/>
            <a:ext cx="631950" cy="1145198"/>
          </a:xfrm>
          <a:prstGeom prst="up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柔軟に調整</a:t>
            </a:r>
            <a:endParaRPr kumimoji="1" lang="ja-JP" altLang="en-US" sz="1400" dirty="0">
              <a:solidFill>
                <a:schemeClr val="tx1"/>
              </a:solidFill>
            </a:endParaRPr>
          </a:p>
        </p:txBody>
      </p:sp>
      <p:sp>
        <p:nvSpPr>
          <p:cNvPr id="25" name="テキスト ボックス 24"/>
          <p:cNvSpPr txBox="1"/>
          <p:nvPr/>
        </p:nvSpPr>
        <p:spPr>
          <a:xfrm>
            <a:off x="9962732" y="4174016"/>
            <a:ext cx="1750800" cy="369332"/>
          </a:xfrm>
          <a:prstGeom prst="rect">
            <a:avLst/>
          </a:prstGeom>
          <a:noFill/>
        </p:spPr>
        <p:txBody>
          <a:bodyPr wrap="none" rtlCol="0">
            <a:spAutoFit/>
          </a:bodyPr>
          <a:lstStyle/>
          <a:p>
            <a:r>
              <a:rPr kumimoji="1" lang="ja-JP" altLang="en-US" dirty="0"/>
              <a:t>政策・</a:t>
            </a:r>
            <a:r>
              <a:rPr kumimoji="1" lang="en-US" altLang="ja-JP" dirty="0"/>
              <a:t>KPI</a:t>
            </a:r>
            <a:r>
              <a:rPr kumimoji="1" lang="ja-JP" altLang="en-US" dirty="0"/>
              <a:t>の判断</a:t>
            </a:r>
          </a:p>
        </p:txBody>
      </p:sp>
      <p:sp>
        <p:nvSpPr>
          <p:cNvPr id="4" name="スライド番号プレースホルダー 3">
            <a:extLst>
              <a:ext uri="{FF2B5EF4-FFF2-40B4-BE49-F238E27FC236}">
                <a16:creationId xmlns:a16="http://schemas.microsoft.com/office/drawing/2014/main" xmlns="" id="{7C7EC73E-0B87-4DC7-81DC-E2A280D450B2}"/>
              </a:ext>
            </a:extLst>
          </p:cNvPr>
          <p:cNvSpPr>
            <a:spLocks noGrp="1"/>
          </p:cNvSpPr>
          <p:nvPr>
            <p:ph type="sldNum" sz="quarter" idx="12"/>
          </p:nvPr>
        </p:nvSpPr>
        <p:spPr/>
        <p:txBody>
          <a:bodyPr/>
          <a:lstStyle/>
          <a:p>
            <a:fld id="{17B8D3BA-E350-1147-995F-63335037DF5A}" type="slidenum">
              <a:rPr kumimoji="1" lang="ja-JP" altLang="en-US" smtClean="0"/>
              <a:t>18</a:t>
            </a:fld>
            <a:endParaRPr kumimoji="1" lang="ja-JP" altLang="en-US"/>
          </a:p>
        </p:txBody>
      </p:sp>
    </p:spTree>
    <p:extLst>
      <p:ext uri="{BB962C8B-B14F-4D97-AF65-F5344CB8AC3E}">
        <p14:creationId xmlns:p14="http://schemas.microsoft.com/office/powerpoint/2010/main" val="2718755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右矢印 49"/>
          <p:cNvSpPr/>
          <p:nvPr/>
        </p:nvSpPr>
        <p:spPr>
          <a:xfrm>
            <a:off x="786620" y="5779380"/>
            <a:ext cx="2242401" cy="216838"/>
          </a:xfrm>
          <a:prstGeom prst="rightArrow">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p:nvSpPr>
        <p:spPr>
          <a:xfrm>
            <a:off x="956456" y="4650845"/>
            <a:ext cx="3473191" cy="7905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p:cNvSpPr>
            <a:spLocks noGrp="1"/>
          </p:cNvSpPr>
          <p:nvPr>
            <p:ph type="title"/>
          </p:nvPr>
        </p:nvSpPr>
        <p:spPr/>
        <p:txBody>
          <a:bodyPr>
            <a:normAutofit fontScale="90000"/>
          </a:bodyPr>
          <a:lstStyle/>
          <a:p>
            <a:r>
              <a:rPr lang="en-US" altLang="ja-JP" dirty="0"/>
              <a:t>2-2-3. </a:t>
            </a:r>
            <a:r>
              <a:rPr lang="ja-JP" altLang="en-US" dirty="0"/>
              <a:t>政府の取り組み　官民データ法の概要</a:t>
            </a:r>
            <a:endParaRPr kumimoji="1" lang="ja-JP" altLang="en-US" dirty="0"/>
          </a:p>
        </p:txBody>
      </p:sp>
      <p:sp>
        <p:nvSpPr>
          <p:cNvPr id="3" name="コンテンツ プレースホルダー 2"/>
          <p:cNvSpPr>
            <a:spLocks noGrp="1"/>
          </p:cNvSpPr>
          <p:nvPr>
            <p:ph idx="1"/>
          </p:nvPr>
        </p:nvSpPr>
        <p:spPr>
          <a:xfrm>
            <a:off x="795271" y="983331"/>
            <a:ext cx="10515600" cy="5381791"/>
          </a:xfrm>
        </p:spPr>
        <p:txBody>
          <a:bodyPr>
            <a:normAutofit/>
          </a:bodyPr>
          <a:lstStyle/>
          <a:p>
            <a:pPr marL="0" indent="0">
              <a:buNone/>
            </a:pPr>
            <a:r>
              <a:rPr kumimoji="1" lang="ja-JP" altLang="en-US" sz="2200" dirty="0"/>
              <a:t>データが人を豊かにする社会をめざして。</a:t>
            </a:r>
          </a:p>
        </p:txBody>
      </p:sp>
      <p:sp>
        <p:nvSpPr>
          <p:cNvPr id="7" name="テキスト ボックス 6"/>
          <p:cNvSpPr txBox="1"/>
          <p:nvPr/>
        </p:nvSpPr>
        <p:spPr>
          <a:xfrm>
            <a:off x="7397557" y="2197481"/>
            <a:ext cx="4698722" cy="1354217"/>
          </a:xfrm>
          <a:prstGeom prst="rect">
            <a:avLst/>
          </a:prstGeom>
          <a:noFill/>
        </p:spPr>
        <p:txBody>
          <a:bodyPr wrap="none" rtlCol="0">
            <a:spAutoFit/>
          </a:bodyPr>
          <a:lstStyle/>
          <a:p>
            <a:pPr marL="0" lvl="1"/>
            <a:r>
              <a:rPr lang="ja-JP" altLang="en-US" sz="1600"/>
              <a:t>１、全ての国民が</a:t>
            </a:r>
            <a:r>
              <a:rPr lang="en-US" altLang="ja-JP" sz="1600" dirty="0"/>
              <a:t>IT</a:t>
            </a:r>
            <a:r>
              <a:rPr lang="ja-JP" altLang="en-US" sz="1600" dirty="0"/>
              <a:t>利活用やデータ利活用を</a:t>
            </a:r>
            <a:endParaRPr lang="en-US" altLang="ja-JP" sz="1600" dirty="0"/>
          </a:p>
          <a:p>
            <a:pPr marL="0" lvl="1"/>
            <a:r>
              <a:rPr lang="ja-JP" altLang="en-US" sz="1600" dirty="0"/>
              <a:t>　　意識せずその便益を享受し、真に豊かさを</a:t>
            </a:r>
            <a:endParaRPr lang="en-US" altLang="ja-JP" sz="1600" dirty="0"/>
          </a:p>
          <a:p>
            <a:pPr marL="0" lvl="1"/>
            <a:r>
              <a:rPr lang="ja-JP" altLang="en-US" sz="1600" dirty="0"/>
              <a:t>　　実感できる社会である「データがヒトを豊か</a:t>
            </a:r>
            <a:r>
              <a:rPr lang="en-US" altLang="ja-JP" sz="1600" dirty="0"/>
              <a:t/>
            </a:r>
            <a:br>
              <a:rPr lang="en-US" altLang="ja-JP" sz="1600" dirty="0"/>
            </a:br>
            <a:r>
              <a:rPr lang="ja-JP" altLang="en-US" sz="1600" dirty="0"/>
              <a:t>　　にする社会」のモデルを世界に先駆けて</a:t>
            </a:r>
            <a:endParaRPr lang="en-US" altLang="ja-JP" sz="1600" dirty="0"/>
          </a:p>
          <a:p>
            <a:pPr marL="0" lvl="1"/>
            <a:r>
              <a:rPr lang="ja-JP" altLang="en-US" sz="1600" dirty="0"/>
              <a:t>　　構築する。</a:t>
            </a:r>
            <a:endParaRPr lang="en-US" altLang="ja-JP" sz="1600" dirty="0"/>
          </a:p>
        </p:txBody>
      </p:sp>
      <p:sp>
        <p:nvSpPr>
          <p:cNvPr id="8" name="テキスト ボックス 7"/>
          <p:cNvSpPr txBox="1"/>
          <p:nvPr/>
        </p:nvSpPr>
        <p:spPr>
          <a:xfrm>
            <a:off x="6913081" y="3821791"/>
            <a:ext cx="5365571" cy="1354217"/>
          </a:xfrm>
          <a:prstGeom prst="rect">
            <a:avLst/>
          </a:prstGeom>
          <a:noFill/>
        </p:spPr>
        <p:txBody>
          <a:bodyPr wrap="none" rtlCol="0">
            <a:spAutoFit/>
          </a:bodyPr>
          <a:lstStyle/>
          <a:p>
            <a:pPr lvl="1"/>
            <a:r>
              <a:rPr lang="ja-JP" altLang="en-US" sz="1600" dirty="0"/>
              <a:t>２、将来的に、このモデルを途上国をはじめと</a:t>
            </a:r>
            <a:endParaRPr lang="en-US" altLang="ja-JP" sz="1600" dirty="0"/>
          </a:p>
          <a:p>
            <a:pPr lvl="1"/>
            <a:r>
              <a:rPr lang="ja-JP" altLang="en-US" sz="1600" dirty="0"/>
              <a:t>　　する他国に展開していくことを通じ、これまで</a:t>
            </a:r>
            <a:endParaRPr lang="en-US" altLang="ja-JP" sz="1600" dirty="0"/>
          </a:p>
          <a:p>
            <a:pPr lvl="1"/>
            <a:r>
              <a:rPr lang="ja-JP" altLang="en-US" sz="1600" dirty="0"/>
              <a:t>　　以上に我が国がより高い尊敬の念を持って</a:t>
            </a:r>
            <a:endParaRPr lang="en-US" altLang="ja-JP" sz="1600" dirty="0"/>
          </a:p>
          <a:p>
            <a:pPr lvl="1"/>
            <a:r>
              <a:rPr lang="ja-JP" altLang="en-US" sz="1600" dirty="0"/>
              <a:t>　　世界的に認められるよう「官民データ利活用</a:t>
            </a:r>
            <a:endParaRPr lang="en-US" altLang="ja-JP" sz="1600" dirty="0"/>
          </a:p>
          <a:p>
            <a:pPr lvl="1"/>
            <a:r>
              <a:rPr lang="ja-JP" altLang="en-US" sz="1600" dirty="0"/>
              <a:t>　　社会」の実現を目指していく。</a:t>
            </a:r>
          </a:p>
        </p:txBody>
      </p:sp>
      <p:sp>
        <p:nvSpPr>
          <p:cNvPr id="9" name="正方形/長方形 8"/>
          <p:cNvSpPr/>
          <p:nvPr/>
        </p:nvSpPr>
        <p:spPr>
          <a:xfrm>
            <a:off x="235498" y="3700581"/>
            <a:ext cx="6237419" cy="340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a:t>
            </a:r>
            <a:r>
              <a:rPr lang="ja-JP" altLang="en-US" dirty="0">
                <a:solidFill>
                  <a:schemeClr val="tx1"/>
                </a:solidFill>
              </a:rPr>
              <a:t>データ</a:t>
            </a:r>
            <a:r>
              <a:rPr kumimoji="1" lang="ja-JP" altLang="en-US" dirty="0">
                <a:solidFill>
                  <a:schemeClr val="tx1"/>
                </a:solidFill>
              </a:rPr>
              <a:t>利活用をいつでも誰でもできるよう環境整備</a:t>
            </a:r>
            <a:r>
              <a:rPr kumimoji="1" lang="en-US" altLang="ja-JP" dirty="0">
                <a:solidFill>
                  <a:schemeClr val="tx1"/>
                </a:solidFill>
              </a:rPr>
              <a:t>】</a:t>
            </a:r>
            <a:endParaRPr kumimoji="1" lang="ja-JP" altLang="en-US" dirty="0">
              <a:solidFill>
                <a:schemeClr val="tx1"/>
              </a:solidFill>
            </a:endParaRPr>
          </a:p>
        </p:txBody>
      </p:sp>
      <p:sp>
        <p:nvSpPr>
          <p:cNvPr id="10" name="正方形/長方形 9"/>
          <p:cNvSpPr/>
          <p:nvPr/>
        </p:nvSpPr>
        <p:spPr>
          <a:xfrm>
            <a:off x="812986" y="1847531"/>
            <a:ext cx="2233611" cy="15394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dirty="0">
                <a:solidFill>
                  <a:schemeClr val="tx1"/>
                </a:solidFill>
              </a:rPr>
              <a:t>つながりを深める</a:t>
            </a:r>
          </a:p>
        </p:txBody>
      </p:sp>
      <p:sp>
        <p:nvSpPr>
          <p:cNvPr id="11" name="円/楕円 10"/>
          <p:cNvSpPr/>
          <p:nvPr/>
        </p:nvSpPr>
        <p:spPr>
          <a:xfrm>
            <a:off x="981526" y="2192908"/>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12" name="円/楕円 11"/>
          <p:cNvSpPr/>
          <p:nvPr/>
        </p:nvSpPr>
        <p:spPr>
          <a:xfrm>
            <a:off x="997254" y="2760132"/>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cxnSp>
        <p:nvCxnSpPr>
          <p:cNvPr id="18" name="直線コネクタ 17"/>
          <p:cNvCxnSpPr>
            <a:stCxn id="11" idx="4"/>
            <a:endCxn id="12" idx="0"/>
          </p:cNvCxnSpPr>
          <p:nvPr/>
        </p:nvCxnSpPr>
        <p:spPr>
          <a:xfrm>
            <a:off x="1267309" y="2626930"/>
            <a:ext cx="15728"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三角形 24"/>
          <p:cNvSpPr/>
          <p:nvPr/>
        </p:nvSpPr>
        <p:spPr>
          <a:xfrm rot="5400000">
            <a:off x="2717342" y="2535431"/>
            <a:ext cx="1298464" cy="22599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3387620" y="2081977"/>
            <a:ext cx="1107996" cy="1200329"/>
          </a:xfrm>
          <a:prstGeom prst="rect">
            <a:avLst/>
          </a:prstGeom>
          <a:noFill/>
        </p:spPr>
        <p:txBody>
          <a:bodyPr wrap="none" rtlCol="0">
            <a:spAutoFit/>
          </a:bodyPr>
          <a:lstStyle/>
          <a:p>
            <a:pPr algn="ctr"/>
            <a:r>
              <a:rPr kumimoji="1" lang="ja-JP" altLang="en-US" dirty="0"/>
              <a:t>多種多様</a:t>
            </a:r>
            <a:r>
              <a:rPr kumimoji="1" lang="en-US" altLang="ja-JP" dirty="0"/>
              <a:t/>
            </a:r>
            <a:br>
              <a:rPr kumimoji="1" lang="en-US" altLang="ja-JP" dirty="0"/>
            </a:br>
            <a:r>
              <a:rPr kumimoji="1" lang="ja-JP" altLang="en-US" dirty="0"/>
              <a:t>大量の</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共有</a:t>
            </a:r>
          </a:p>
        </p:txBody>
      </p:sp>
      <p:sp>
        <p:nvSpPr>
          <p:cNvPr id="27" name="三角形 26"/>
          <p:cNvSpPr/>
          <p:nvPr/>
        </p:nvSpPr>
        <p:spPr>
          <a:xfrm rot="5400000">
            <a:off x="4004598" y="2505264"/>
            <a:ext cx="1301190" cy="240141"/>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1456268" y="1428639"/>
            <a:ext cx="4315894" cy="369332"/>
          </a:xfrm>
          <a:prstGeom prst="rect">
            <a:avLst/>
          </a:prstGeom>
          <a:noFill/>
        </p:spPr>
        <p:txBody>
          <a:bodyPr wrap="square" rtlCol="0">
            <a:spAutoFit/>
          </a:bodyPr>
          <a:lstStyle/>
          <a:p>
            <a:pPr algn="ctr"/>
            <a:r>
              <a:rPr kumimoji="1" lang="en-US" altLang="ja-JP" dirty="0"/>
              <a:t>【</a:t>
            </a:r>
            <a:r>
              <a:rPr kumimoji="1" lang="ja-JP" altLang="en-US" dirty="0"/>
              <a:t>データ</a:t>
            </a:r>
            <a:r>
              <a:rPr lang="ja-JP" altLang="en-US" dirty="0"/>
              <a:t>利活用社会が価値を生み出す</a:t>
            </a:r>
            <a:r>
              <a:rPr lang="en-US" altLang="ja-JP" dirty="0"/>
              <a:t>】</a:t>
            </a:r>
            <a:endParaRPr kumimoji="1" lang="ja-JP" altLang="en-US" dirty="0"/>
          </a:p>
        </p:txBody>
      </p:sp>
      <p:sp>
        <p:nvSpPr>
          <p:cNvPr id="29" name="正方形/長方形 28"/>
          <p:cNvSpPr/>
          <p:nvPr/>
        </p:nvSpPr>
        <p:spPr>
          <a:xfrm>
            <a:off x="4923556" y="1831375"/>
            <a:ext cx="1549361" cy="1564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dirty="0">
                <a:solidFill>
                  <a:schemeClr val="tx1"/>
                </a:solidFill>
              </a:rPr>
              <a:t>共存と</a:t>
            </a:r>
            <a:r>
              <a:rPr kumimoji="1" lang="en-US" altLang="ja-JP" dirty="0">
                <a:solidFill>
                  <a:schemeClr val="tx1"/>
                </a:solidFill>
              </a:rPr>
              <a:t/>
            </a:r>
            <a:br>
              <a:rPr kumimoji="1" lang="en-US" altLang="ja-JP" dirty="0">
                <a:solidFill>
                  <a:schemeClr val="tx1"/>
                </a:solidFill>
              </a:rPr>
            </a:br>
            <a:r>
              <a:rPr kumimoji="1" lang="ja-JP" altLang="en-US" dirty="0">
                <a:solidFill>
                  <a:schemeClr val="tx1"/>
                </a:solidFill>
              </a:rPr>
              <a:t>価値の創出</a:t>
            </a:r>
          </a:p>
        </p:txBody>
      </p:sp>
      <p:sp>
        <p:nvSpPr>
          <p:cNvPr id="31" name="円/楕円 30"/>
          <p:cNvSpPr/>
          <p:nvPr/>
        </p:nvSpPr>
        <p:spPr>
          <a:xfrm>
            <a:off x="4969489" y="2453790"/>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32" name="円/楕円 31"/>
          <p:cNvSpPr/>
          <p:nvPr/>
        </p:nvSpPr>
        <p:spPr>
          <a:xfrm>
            <a:off x="5887114" y="2453790"/>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US" altLang="ja-JP" sz="1200">
                <a:solidFill>
                  <a:schemeClr val="tx1"/>
                </a:solidFill>
              </a:rPr>
              <a:t>AI</a:t>
            </a:r>
            <a:endParaRPr kumimoji="1" lang="ja-JP" altLang="en-US" sz="1200" dirty="0">
              <a:solidFill>
                <a:schemeClr val="tx1"/>
              </a:solidFill>
            </a:endParaRPr>
          </a:p>
        </p:txBody>
      </p:sp>
      <p:sp>
        <p:nvSpPr>
          <p:cNvPr id="33" name="円/楕円 32"/>
          <p:cNvSpPr/>
          <p:nvPr/>
        </p:nvSpPr>
        <p:spPr>
          <a:xfrm>
            <a:off x="5423970" y="2862653"/>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ロボ</a:t>
            </a:r>
            <a:endParaRPr kumimoji="1" lang="ja-JP" altLang="en-US" sz="1200" dirty="0">
              <a:solidFill>
                <a:schemeClr val="tx1"/>
              </a:solidFill>
            </a:endParaRPr>
          </a:p>
        </p:txBody>
      </p:sp>
      <p:sp>
        <p:nvSpPr>
          <p:cNvPr id="34" name="円柱 33"/>
          <p:cNvSpPr/>
          <p:nvPr/>
        </p:nvSpPr>
        <p:spPr>
          <a:xfrm>
            <a:off x="2952710" y="4531001"/>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柱 34"/>
          <p:cNvSpPr/>
          <p:nvPr/>
        </p:nvSpPr>
        <p:spPr>
          <a:xfrm>
            <a:off x="3440129" y="4531001"/>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柱 35"/>
          <p:cNvSpPr/>
          <p:nvPr/>
        </p:nvSpPr>
        <p:spPr>
          <a:xfrm>
            <a:off x="3923242" y="4534770"/>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2808750" y="4098471"/>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38" name="正方形/長方形 37"/>
          <p:cNvSpPr/>
          <p:nvPr/>
        </p:nvSpPr>
        <p:spPr>
          <a:xfrm>
            <a:off x="3363927" y="4099164"/>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39" name="正方形/長方形 38"/>
          <p:cNvSpPr/>
          <p:nvPr/>
        </p:nvSpPr>
        <p:spPr>
          <a:xfrm>
            <a:off x="3904048" y="4100018"/>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40" name="円柱 39"/>
          <p:cNvSpPr/>
          <p:nvPr/>
        </p:nvSpPr>
        <p:spPr>
          <a:xfrm>
            <a:off x="1265422" y="5227918"/>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柱 40"/>
          <p:cNvSpPr/>
          <p:nvPr/>
        </p:nvSpPr>
        <p:spPr>
          <a:xfrm>
            <a:off x="1752841" y="5227918"/>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柱 41"/>
          <p:cNvSpPr/>
          <p:nvPr/>
        </p:nvSpPr>
        <p:spPr>
          <a:xfrm>
            <a:off x="2235954" y="5231687"/>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1037960" y="5686864"/>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官</a:t>
            </a:r>
            <a:endParaRPr kumimoji="1" lang="ja-JP" altLang="en-US" dirty="0">
              <a:solidFill>
                <a:schemeClr val="tx1"/>
              </a:solidFill>
            </a:endParaRPr>
          </a:p>
        </p:txBody>
      </p:sp>
      <p:sp>
        <p:nvSpPr>
          <p:cNvPr id="44" name="正方形/長方形 43"/>
          <p:cNvSpPr/>
          <p:nvPr/>
        </p:nvSpPr>
        <p:spPr>
          <a:xfrm>
            <a:off x="1593137" y="5687557"/>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官</a:t>
            </a:r>
            <a:endParaRPr kumimoji="1" lang="ja-JP" altLang="en-US" dirty="0">
              <a:solidFill>
                <a:schemeClr val="tx1"/>
              </a:solidFill>
            </a:endParaRPr>
          </a:p>
        </p:txBody>
      </p:sp>
      <p:sp>
        <p:nvSpPr>
          <p:cNvPr id="45" name="正方形/長方形 44"/>
          <p:cNvSpPr/>
          <p:nvPr/>
        </p:nvSpPr>
        <p:spPr>
          <a:xfrm>
            <a:off x="2133258" y="5677525"/>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官</a:t>
            </a:r>
            <a:endParaRPr kumimoji="1" lang="ja-JP" altLang="en-US" dirty="0">
              <a:solidFill>
                <a:schemeClr val="tx1"/>
              </a:solidFill>
            </a:endParaRPr>
          </a:p>
        </p:txBody>
      </p:sp>
      <p:sp>
        <p:nvSpPr>
          <p:cNvPr id="47" name="テキスト ボックス 46"/>
          <p:cNvSpPr txBox="1"/>
          <p:nvPr/>
        </p:nvSpPr>
        <p:spPr>
          <a:xfrm>
            <a:off x="302835" y="4346083"/>
            <a:ext cx="1569660" cy="646331"/>
          </a:xfrm>
          <a:prstGeom prst="rect">
            <a:avLst/>
          </a:prstGeom>
          <a:solidFill>
            <a:srgbClr val="FFCCFF"/>
          </a:solidFill>
          <a:ln>
            <a:solidFill>
              <a:schemeClr val="accent5"/>
            </a:solidFill>
          </a:ln>
        </p:spPr>
        <p:txBody>
          <a:bodyPr wrap="none" rtlCol="0">
            <a:spAutoFit/>
          </a:bodyPr>
          <a:lstStyle/>
          <a:p>
            <a:r>
              <a:rPr kumimoji="1" lang="ja-JP" altLang="en-US" dirty="0"/>
              <a:t>官民連携の</a:t>
            </a:r>
            <a:endParaRPr kumimoji="1" lang="en-US" altLang="ja-JP" dirty="0"/>
          </a:p>
          <a:p>
            <a:r>
              <a:rPr kumimoji="1" lang="ja-JP" altLang="en-US" dirty="0"/>
              <a:t>仕組みの構築</a:t>
            </a:r>
            <a:endParaRPr lang="en-US" altLang="ja-JP" dirty="0"/>
          </a:p>
        </p:txBody>
      </p:sp>
      <p:sp>
        <p:nvSpPr>
          <p:cNvPr id="48" name="テキスト ボックス 47"/>
          <p:cNvSpPr txBox="1"/>
          <p:nvPr/>
        </p:nvSpPr>
        <p:spPr>
          <a:xfrm>
            <a:off x="4598749" y="4165637"/>
            <a:ext cx="2117887" cy="830997"/>
          </a:xfrm>
          <a:prstGeom prst="rect">
            <a:avLst/>
          </a:prstGeom>
          <a:noFill/>
        </p:spPr>
        <p:txBody>
          <a:bodyPr wrap="none" rtlCol="0">
            <a:spAutoFit/>
          </a:bodyPr>
          <a:lstStyle/>
          <a:p>
            <a:r>
              <a:rPr kumimoji="1" lang="ja-JP" altLang="en-US" sz="2400" dirty="0">
                <a:solidFill>
                  <a:srgbClr val="FF0000"/>
                </a:solidFill>
              </a:rPr>
              <a:t>つながってこそ</a:t>
            </a:r>
            <a:endParaRPr kumimoji="1" lang="en-US" altLang="ja-JP" sz="2400" dirty="0">
              <a:solidFill>
                <a:srgbClr val="FF0000"/>
              </a:solidFill>
            </a:endParaRPr>
          </a:p>
          <a:p>
            <a:r>
              <a:rPr kumimoji="1" lang="ja-JP" altLang="en-US" sz="2400" dirty="0">
                <a:solidFill>
                  <a:srgbClr val="FF0000"/>
                </a:solidFill>
              </a:rPr>
              <a:t>価値がある！</a:t>
            </a:r>
            <a:endParaRPr lang="en-US" altLang="ja-JP" sz="2400" dirty="0">
              <a:solidFill>
                <a:srgbClr val="FF0000"/>
              </a:solidFill>
            </a:endParaRPr>
          </a:p>
        </p:txBody>
      </p:sp>
      <p:sp>
        <p:nvSpPr>
          <p:cNvPr id="49" name="三角形 48"/>
          <p:cNvSpPr/>
          <p:nvPr/>
        </p:nvSpPr>
        <p:spPr>
          <a:xfrm rot="5400000">
            <a:off x="5619554" y="3844565"/>
            <a:ext cx="2668049" cy="232779"/>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p:cNvSpPr txBox="1"/>
          <p:nvPr/>
        </p:nvSpPr>
        <p:spPr>
          <a:xfrm>
            <a:off x="460290" y="6093887"/>
            <a:ext cx="2901756" cy="646331"/>
          </a:xfrm>
          <a:prstGeom prst="rect">
            <a:avLst/>
          </a:prstGeom>
          <a:solidFill>
            <a:srgbClr val="FFCCFF"/>
          </a:solidFill>
          <a:ln>
            <a:solidFill>
              <a:schemeClr val="accent5"/>
            </a:solidFill>
          </a:ln>
        </p:spPr>
        <p:txBody>
          <a:bodyPr wrap="none" rtlCol="0">
            <a:spAutoFit/>
          </a:bodyPr>
          <a:lstStyle/>
          <a:p>
            <a:r>
              <a:rPr lang="ja-JP" altLang="en-US" dirty="0"/>
              <a:t>官には政府</a:t>
            </a:r>
            <a:r>
              <a:rPr lang="en-US" altLang="ja-JP" dirty="0"/>
              <a:t>CIO</a:t>
            </a:r>
            <a:r>
              <a:rPr lang="ja-JP" altLang="en-US" dirty="0"/>
              <a:t>が横串をさし</a:t>
            </a:r>
            <a:endParaRPr lang="en-US" altLang="ja-JP" dirty="0"/>
          </a:p>
          <a:p>
            <a:r>
              <a:rPr lang="ja-JP" altLang="en-US" dirty="0"/>
              <a:t>政府一丸で取り組む</a:t>
            </a:r>
            <a:endParaRPr lang="en-US" altLang="ja-JP" dirty="0"/>
          </a:p>
        </p:txBody>
      </p:sp>
      <p:sp>
        <p:nvSpPr>
          <p:cNvPr id="52" name="正方形/長方形 51"/>
          <p:cNvSpPr/>
          <p:nvPr/>
        </p:nvSpPr>
        <p:spPr>
          <a:xfrm>
            <a:off x="3557492" y="5512250"/>
            <a:ext cx="1508378" cy="872791"/>
          </a:xfrm>
          <a:prstGeom prst="rect">
            <a:avLst/>
          </a:prstGeom>
          <a:solidFill>
            <a:srgbClr val="FFCC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データの品質</a:t>
            </a:r>
            <a:endParaRPr lang="en-US" altLang="ja-JP" sz="1600" dirty="0">
              <a:solidFill>
                <a:schemeClr val="tx1"/>
              </a:solidFill>
            </a:endParaRPr>
          </a:p>
          <a:p>
            <a:pPr algn="ctr"/>
            <a:r>
              <a:rPr lang="ja-JP" altLang="en-US" sz="1600" dirty="0">
                <a:solidFill>
                  <a:schemeClr val="tx1"/>
                </a:solidFill>
              </a:rPr>
              <a:t>安全性</a:t>
            </a:r>
            <a:endParaRPr lang="en-US" altLang="ja-JP" sz="1600" dirty="0">
              <a:solidFill>
                <a:schemeClr val="tx1"/>
              </a:solidFill>
            </a:endParaRPr>
          </a:p>
          <a:p>
            <a:pPr algn="ctr"/>
            <a:r>
              <a:rPr lang="ja-JP" altLang="en-US" sz="1600" dirty="0">
                <a:solidFill>
                  <a:schemeClr val="tx1"/>
                </a:solidFill>
              </a:rPr>
              <a:t>信頼性確保</a:t>
            </a:r>
            <a:endParaRPr lang="en-US" altLang="ja-JP" sz="1600" dirty="0">
              <a:solidFill>
                <a:schemeClr val="tx1"/>
              </a:solidFill>
            </a:endParaRPr>
          </a:p>
        </p:txBody>
      </p:sp>
      <p:sp>
        <p:nvSpPr>
          <p:cNvPr id="53" name="正方形/長方形 52"/>
          <p:cNvSpPr/>
          <p:nvPr/>
        </p:nvSpPr>
        <p:spPr>
          <a:xfrm>
            <a:off x="5101257" y="5512250"/>
            <a:ext cx="1508378" cy="872791"/>
          </a:xfrm>
          <a:prstGeom prst="rect">
            <a:avLst/>
          </a:prstGeom>
          <a:solidFill>
            <a:srgbClr val="FFCC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利活用の</a:t>
            </a:r>
            <a:r>
              <a:rPr lang="en-US" altLang="ja-JP" sz="1600" dirty="0">
                <a:solidFill>
                  <a:schemeClr val="tx1"/>
                </a:solidFill>
              </a:rPr>
              <a:t/>
            </a:r>
            <a:br>
              <a:rPr lang="en-US" altLang="ja-JP" sz="1600" dirty="0">
                <a:solidFill>
                  <a:schemeClr val="tx1"/>
                </a:solidFill>
              </a:rPr>
            </a:br>
            <a:r>
              <a:rPr lang="ja-JP" altLang="en-US" sz="1600" dirty="0">
                <a:solidFill>
                  <a:schemeClr val="tx1"/>
                </a:solidFill>
              </a:rPr>
              <a:t>人材育成</a:t>
            </a:r>
            <a:endParaRPr lang="en-US" altLang="ja-JP" sz="1600" dirty="0">
              <a:solidFill>
                <a:schemeClr val="tx1"/>
              </a:solidFill>
            </a:endParaRPr>
          </a:p>
          <a:p>
            <a:pPr algn="ctr"/>
            <a:r>
              <a:rPr lang="ja-JP" altLang="en-US" sz="1600" dirty="0">
                <a:solidFill>
                  <a:schemeClr val="tx1"/>
                </a:solidFill>
              </a:rPr>
              <a:t>研究開発</a:t>
            </a:r>
            <a:endParaRPr lang="en-US" altLang="ja-JP" sz="1600" dirty="0">
              <a:solidFill>
                <a:schemeClr val="tx1"/>
              </a:solidFill>
            </a:endParaRPr>
          </a:p>
        </p:txBody>
      </p:sp>
      <p:sp>
        <p:nvSpPr>
          <p:cNvPr id="54" name="テキスト ボックス 53"/>
          <p:cNvSpPr txBox="1"/>
          <p:nvPr/>
        </p:nvSpPr>
        <p:spPr>
          <a:xfrm>
            <a:off x="2701801" y="4965974"/>
            <a:ext cx="1253869" cy="369332"/>
          </a:xfrm>
          <a:prstGeom prst="rect">
            <a:avLst/>
          </a:prstGeom>
          <a:solidFill>
            <a:srgbClr val="FFCCFF"/>
          </a:solidFill>
          <a:ln>
            <a:solidFill>
              <a:schemeClr val="accent5"/>
            </a:solidFill>
          </a:ln>
        </p:spPr>
        <p:txBody>
          <a:bodyPr wrap="none" rtlCol="0">
            <a:spAutoFit/>
          </a:bodyPr>
          <a:lstStyle/>
          <a:p>
            <a:r>
              <a:rPr lang="ja-JP" altLang="en-US"/>
              <a:t>オープン化</a:t>
            </a:r>
            <a:endParaRPr kumimoji="1" lang="en-US" altLang="ja-JP" dirty="0"/>
          </a:p>
        </p:txBody>
      </p:sp>
      <p:sp>
        <p:nvSpPr>
          <p:cNvPr id="55" name="正方形/長方形 54"/>
          <p:cNvSpPr/>
          <p:nvPr/>
        </p:nvSpPr>
        <p:spPr>
          <a:xfrm>
            <a:off x="7256757" y="1680491"/>
            <a:ext cx="4883420" cy="37608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8614285" y="1396255"/>
            <a:ext cx="2220685" cy="457200"/>
          </a:xfrm>
          <a:prstGeom prst="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最終ゴール</a:t>
            </a:r>
            <a:endParaRPr kumimoji="1" lang="ja-JP" altLang="en-US" dirty="0">
              <a:solidFill>
                <a:schemeClr val="tx1"/>
              </a:solidFill>
            </a:endParaRPr>
          </a:p>
        </p:txBody>
      </p:sp>
      <p:sp>
        <p:nvSpPr>
          <p:cNvPr id="66" name="円/楕円 65"/>
          <p:cNvSpPr/>
          <p:nvPr/>
        </p:nvSpPr>
        <p:spPr>
          <a:xfrm>
            <a:off x="1674843" y="2213104"/>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67" name="円/楕円 66"/>
          <p:cNvSpPr/>
          <p:nvPr/>
        </p:nvSpPr>
        <p:spPr>
          <a:xfrm>
            <a:off x="1679685" y="2780328"/>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sp>
        <p:nvSpPr>
          <p:cNvPr id="68" name="円/楕円 67"/>
          <p:cNvSpPr/>
          <p:nvPr/>
        </p:nvSpPr>
        <p:spPr>
          <a:xfrm>
            <a:off x="2360903" y="2202429"/>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sp>
        <p:nvSpPr>
          <p:cNvPr id="69" name="円/楕円 68"/>
          <p:cNvSpPr/>
          <p:nvPr/>
        </p:nvSpPr>
        <p:spPr>
          <a:xfrm>
            <a:off x="2365745" y="2769653"/>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cxnSp>
        <p:nvCxnSpPr>
          <p:cNvPr id="74" name="直線コネクタ 73"/>
          <p:cNvCxnSpPr>
            <a:stCxn id="66" idx="4"/>
            <a:endCxn id="67" idx="0"/>
          </p:cNvCxnSpPr>
          <p:nvPr/>
        </p:nvCxnSpPr>
        <p:spPr>
          <a:xfrm>
            <a:off x="1960626" y="2647126"/>
            <a:ext cx="4842"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a:stCxn id="68" idx="4"/>
            <a:endCxn id="69" idx="0"/>
          </p:cNvCxnSpPr>
          <p:nvPr/>
        </p:nvCxnSpPr>
        <p:spPr>
          <a:xfrm>
            <a:off x="2646686" y="2636451"/>
            <a:ext cx="4842"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角丸四角形吹き出し 12"/>
          <p:cNvSpPr/>
          <p:nvPr/>
        </p:nvSpPr>
        <p:spPr>
          <a:xfrm>
            <a:off x="8001000" y="5608918"/>
            <a:ext cx="3838342" cy="911625"/>
          </a:xfrm>
          <a:prstGeom prst="wedgeRoundRectCallout">
            <a:avLst>
              <a:gd name="adj1" fmla="val -30395"/>
              <a:gd name="adj2" fmla="val -73592"/>
              <a:gd name="adj3" fmla="val 16667"/>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FF0000"/>
                </a:solidFill>
              </a:rPr>
              <a:t>地方公共団体のデータも庁内で利活用していくことが必要。</a:t>
            </a:r>
            <a:endParaRPr kumimoji="1" lang="ja-JP" altLang="en-US" sz="2000" dirty="0">
              <a:solidFill>
                <a:srgbClr val="FF0000"/>
              </a:solidFill>
            </a:endParaRPr>
          </a:p>
        </p:txBody>
      </p:sp>
      <p:sp>
        <p:nvSpPr>
          <p:cNvPr id="4" name="スライド番号プレースホルダー 3">
            <a:extLst>
              <a:ext uri="{FF2B5EF4-FFF2-40B4-BE49-F238E27FC236}">
                <a16:creationId xmlns:a16="http://schemas.microsoft.com/office/drawing/2014/main" xmlns="" id="{AE709B7E-4BF0-4CAF-88EB-B911B9D0CEEF}"/>
              </a:ext>
            </a:extLst>
          </p:cNvPr>
          <p:cNvSpPr>
            <a:spLocks noGrp="1"/>
          </p:cNvSpPr>
          <p:nvPr>
            <p:ph type="sldNum" sz="quarter" idx="12"/>
          </p:nvPr>
        </p:nvSpPr>
        <p:spPr/>
        <p:txBody>
          <a:bodyPr/>
          <a:lstStyle/>
          <a:p>
            <a:fld id="{17B8D3BA-E350-1147-995F-63335037DF5A}" type="slidenum">
              <a:rPr kumimoji="1" lang="ja-JP" altLang="en-US" smtClean="0"/>
              <a:t>19</a:t>
            </a:fld>
            <a:endParaRPr kumimoji="1" lang="ja-JP" altLang="en-US"/>
          </a:p>
        </p:txBody>
      </p:sp>
    </p:spTree>
    <p:extLst>
      <p:ext uri="{BB962C8B-B14F-4D97-AF65-F5344CB8AC3E}">
        <p14:creationId xmlns:p14="http://schemas.microsoft.com/office/powerpoint/2010/main" val="358199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ja-JP" altLang="en-US" sz="4000" dirty="0"/>
              <a:t>アジェンダ</a:t>
            </a:r>
          </a:p>
        </p:txBody>
      </p:sp>
      <p:sp>
        <p:nvSpPr>
          <p:cNvPr id="3" name="コンテンツ プレースホルダー 2"/>
          <p:cNvSpPr>
            <a:spLocks noGrp="1"/>
          </p:cNvSpPr>
          <p:nvPr>
            <p:ph idx="1"/>
          </p:nvPr>
        </p:nvSpPr>
        <p:spPr/>
        <p:txBody>
          <a:bodyPr>
            <a:normAutofit/>
          </a:bodyPr>
          <a:lstStyle/>
          <a:p>
            <a:pPr marL="514350" indent="-514350">
              <a:buFont typeface="+mj-lt"/>
              <a:buAutoNum type="arabicPeriod"/>
            </a:pPr>
            <a:r>
              <a:rPr lang="ja-JP" altLang="en-US" dirty="0"/>
              <a:t>イントロダクション</a:t>
            </a:r>
            <a:endParaRPr lang="en-US" altLang="ja-JP" dirty="0"/>
          </a:p>
          <a:p>
            <a:pPr marL="514350" indent="-514350">
              <a:buFont typeface="+mj-lt"/>
              <a:buAutoNum type="arabicPeriod"/>
            </a:pPr>
            <a:r>
              <a:rPr lang="ja-JP" altLang="en-US" dirty="0"/>
              <a:t>データ利活用基本研修（</a:t>
            </a:r>
            <a:r>
              <a:rPr lang="en-US" altLang="ja-JP" dirty="0"/>
              <a:t>60</a:t>
            </a:r>
            <a:r>
              <a:rPr lang="ja-JP" altLang="en-US" dirty="0"/>
              <a:t>分）</a:t>
            </a:r>
            <a:endParaRPr lang="en-US" altLang="ja-JP" dirty="0"/>
          </a:p>
          <a:p>
            <a:pPr marL="514350" indent="-514350">
              <a:buFont typeface="+mj-lt"/>
              <a:buAutoNum type="arabicPeriod"/>
            </a:pPr>
            <a:r>
              <a:rPr lang="ja-JP" altLang="en-US" dirty="0"/>
              <a:t>課題確認と仮説の作成（</a:t>
            </a:r>
            <a:r>
              <a:rPr lang="en-US" altLang="ja-JP" dirty="0"/>
              <a:t>100</a:t>
            </a:r>
            <a:r>
              <a:rPr lang="ja-JP" altLang="en-US" dirty="0"/>
              <a:t>分）</a:t>
            </a:r>
            <a:endParaRPr lang="en-US" altLang="ja-JP" dirty="0"/>
          </a:p>
          <a:p>
            <a:pPr marL="971550" lvl="1" indent="-514350">
              <a:buFont typeface="+mj-lt"/>
              <a:buAutoNum type="arabicPeriod"/>
            </a:pPr>
            <a:r>
              <a:rPr lang="ja-JP" altLang="en-US" dirty="0"/>
              <a:t>課題の設定</a:t>
            </a:r>
            <a:endParaRPr lang="en-US" altLang="ja-JP" dirty="0"/>
          </a:p>
          <a:p>
            <a:pPr marL="971550" lvl="1" indent="-514350">
              <a:buFont typeface="+mj-lt"/>
              <a:buAutoNum type="arabicPeriod"/>
            </a:pPr>
            <a:r>
              <a:rPr lang="ja-JP" altLang="en-US" dirty="0"/>
              <a:t>仮説の作成</a:t>
            </a:r>
            <a:endParaRPr lang="en-US" altLang="ja-JP" dirty="0"/>
          </a:p>
          <a:p>
            <a:pPr marL="971550" lvl="1" indent="-514350">
              <a:buFont typeface="+mj-lt"/>
              <a:buAutoNum type="arabicPeriod"/>
            </a:pPr>
            <a:r>
              <a:rPr lang="ja-JP" altLang="en-US" dirty="0"/>
              <a:t>仮説の検討</a:t>
            </a:r>
            <a:endParaRPr lang="en-US" altLang="ja-JP" dirty="0"/>
          </a:p>
          <a:p>
            <a:pPr marL="971550" lvl="1" indent="-514350">
              <a:buFont typeface="+mj-lt"/>
              <a:buAutoNum type="arabicPeriod"/>
            </a:pPr>
            <a:r>
              <a:rPr lang="ja-JP" altLang="en-US" dirty="0"/>
              <a:t>課題と仮説の連結</a:t>
            </a:r>
            <a:endParaRPr lang="en-US" altLang="ja-JP" dirty="0"/>
          </a:p>
          <a:p>
            <a:pPr marL="971550" lvl="1" indent="-514350">
              <a:buFont typeface="+mj-lt"/>
              <a:buAutoNum type="arabicPeriod"/>
            </a:pPr>
            <a:r>
              <a:rPr lang="ja-JP" altLang="en-US" dirty="0"/>
              <a:t>仮説を確かめるデータの検討</a:t>
            </a:r>
            <a:endParaRPr lang="en-US" altLang="ja-JP" dirty="0"/>
          </a:p>
          <a:p>
            <a:pPr marL="514350" indent="-514350">
              <a:buFont typeface="+mj-lt"/>
              <a:buAutoNum type="arabicPeriod"/>
            </a:pPr>
            <a:r>
              <a:rPr lang="ja-JP" altLang="en-US" dirty="0"/>
              <a:t>データ準備時の注意事項（</a:t>
            </a:r>
            <a:r>
              <a:rPr lang="en-US" altLang="ja-JP" dirty="0"/>
              <a:t>10</a:t>
            </a:r>
            <a:r>
              <a:rPr lang="ja-JP" altLang="en-US" dirty="0"/>
              <a:t>分）</a:t>
            </a:r>
            <a:endParaRPr lang="en-US" altLang="ja-JP" dirty="0"/>
          </a:p>
          <a:p>
            <a:pPr marL="514350" indent="-514350">
              <a:buFont typeface="+mj-lt"/>
              <a:buAutoNum type="arabicPeriod"/>
            </a:pPr>
            <a:r>
              <a:rPr lang="en-US" altLang="ja-JP" dirty="0"/>
              <a:t>Q&amp;A </a:t>
            </a:r>
            <a:r>
              <a:rPr lang="ja-JP" altLang="en-US" dirty="0"/>
              <a:t>とアンケート（</a:t>
            </a:r>
            <a:r>
              <a:rPr lang="en-US" altLang="ja-JP" dirty="0"/>
              <a:t>10</a:t>
            </a:r>
            <a:r>
              <a:rPr lang="ja-JP" altLang="en-US" dirty="0"/>
              <a:t>分）</a:t>
            </a:r>
            <a:endParaRPr lang="en-US" altLang="ja-JP" dirty="0"/>
          </a:p>
        </p:txBody>
      </p:sp>
      <p:sp>
        <p:nvSpPr>
          <p:cNvPr id="4" name="スライド番号プレースホルダー 3">
            <a:extLst>
              <a:ext uri="{FF2B5EF4-FFF2-40B4-BE49-F238E27FC236}">
                <a16:creationId xmlns:a16="http://schemas.microsoft.com/office/drawing/2014/main" xmlns="" id="{1BC7769D-9AA4-41F1-BEA5-716C1D5DDDDC}"/>
              </a:ext>
            </a:extLst>
          </p:cNvPr>
          <p:cNvSpPr>
            <a:spLocks noGrp="1"/>
          </p:cNvSpPr>
          <p:nvPr>
            <p:ph type="sldNum" sz="quarter" idx="12"/>
          </p:nvPr>
        </p:nvSpPr>
        <p:spPr/>
        <p:txBody>
          <a:bodyPr/>
          <a:lstStyle/>
          <a:p>
            <a:fld id="{17B8D3BA-E350-1147-995F-63335037DF5A}" type="slidenum">
              <a:rPr kumimoji="1" lang="ja-JP" altLang="en-US" smtClean="0"/>
              <a:t>2</a:t>
            </a:fld>
            <a:endParaRPr kumimoji="1" lang="ja-JP" altLang="en-US"/>
          </a:p>
        </p:txBody>
      </p:sp>
    </p:spTree>
    <p:extLst>
      <p:ext uri="{BB962C8B-B14F-4D97-AF65-F5344CB8AC3E}">
        <p14:creationId xmlns:p14="http://schemas.microsoft.com/office/powerpoint/2010/main" val="20542241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2-2-4. </a:t>
            </a:r>
            <a:r>
              <a:rPr lang="ja-JP" altLang="en-US" dirty="0"/>
              <a:t>庁内データの活用背景</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今後の庁内の業務とデータ利活用イメージは下記のとおり。</a:t>
            </a:r>
          </a:p>
        </p:txBody>
      </p:sp>
      <p:sp>
        <p:nvSpPr>
          <p:cNvPr id="5" name="スライド番号プレースホルダー 4"/>
          <p:cNvSpPr>
            <a:spLocks noGrp="1"/>
          </p:cNvSpPr>
          <p:nvPr>
            <p:ph type="sldNum" sz="quarter" idx="12"/>
          </p:nvPr>
        </p:nvSpPr>
        <p:spPr/>
        <p:txBody>
          <a:bodyPr/>
          <a:lstStyle/>
          <a:p>
            <a:fld id="{1C867B54-3903-4123-A569-3CEDAF2ACADE}" type="slidenum">
              <a:rPr lang="ja-JP" altLang="en-US" smtClean="0"/>
              <a:pPr/>
              <a:t>20</a:t>
            </a:fld>
            <a:endParaRPr lang="ja-JP" altLang="en-US" dirty="0"/>
          </a:p>
        </p:txBody>
      </p:sp>
      <p:sp>
        <p:nvSpPr>
          <p:cNvPr id="6" name="角丸四角形 5"/>
          <p:cNvSpPr/>
          <p:nvPr/>
        </p:nvSpPr>
        <p:spPr>
          <a:xfrm>
            <a:off x="1275825" y="1689814"/>
            <a:ext cx="4800600" cy="4848146"/>
          </a:xfrm>
          <a:prstGeom prst="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t"/>
          <a:lstStyle/>
          <a:p>
            <a:pPr algn="ctr"/>
            <a:endParaRPr kumimoji="1" lang="ja-JP" altLang="en-US" dirty="0">
              <a:solidFill>
                <a:schemeClr val="tx1"/>
              </a:solidFill>
            </a:endParaRPr>
          </a:p>
        </p:txBody>
      </p:sp>
      <p:sp>
        <p:nvSpPr>
          <p:cNvPr id="7" name="円柱 6"/>
          <p:cNvSpPr/>
          <p:nvPr/>
        </p:nvSpPr>
        <p:spPr>
          <a:xfrm>
            <a:off x="4625770" y="3327916"/>
            <a:ext cx="1177290" cy="1348740"/>
          </a:xfrm>
          <a:prstGeom prst="ca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庁内</a:t>
            </a:r>
            <a:r>
              <a:rPr kumimoji="1" lang="en-US" altLang="ja-JP" dirty="0">
                <a:solidFill>
                  <a:schemeClr val="tx1"/>
                </a:solidFill>
              </a:rPr>
              <a:t/>
            </a:r>
            <a:br>
              <a:rPr kumimoji="1" lang="en-US" altLang="ja-JP" dirty="0">
                <a:solidFill>
                  <a:schemeClr val="tx1"/>
                </a:solidFill>
              </a:rPr>
            </a:br>
            <a:r>
              <a:rPr kumimoji="1" lang="ja-JP" altLang="en-US" dirty="0">
                <a:solidFill>
                  <a:schemeClr val="tx1"/>
                </a:solidFill>
              </a:rPr>
              <a:t>データ</a:t>
            </a:r>
          </a:p>
        </p:txBody>
      </p:sp>
      <p:sp>
        <p:nvSpPr>
          <p:cNvPr id="8" name="正方形/長方形 7"/>
          <p:cNvSpPr/>
          <p:nvPr/>
        </p:nvSpPr>
        <p:spPr>
          <a:xfrm>
            <a:off x="9006315" y="3908204"/>
            <a:ext cx="1474470" cy="6858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市民</a:t>
            </a:r>
          </a:p>
        </p:txBody>
      </p:sp>
      <p:sp>
        <p:nvSpPr>
          <p:cNvPr id="9" name="正方形/長方形 8"/>
          <p:cNvSpPr/>
          <p:nvPr/>
        </p:nvSpPr>
        <p:spPr>
          <a:xfrm>
            <a:off x="9006315" y="3041149"/>
            <a:ext cx="1474470" cy="6858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企業</a:t>
            </a:r>
            <a:endParaRPr kumimoji="1" lang="ja-JP" altLang="en-US">
              <a:solidFill>
                <a:schemeClr val="tx1"/>
              </a:solidFill>
            </a:endParaRPr>
          </a:p>
        </p:txBody>
      </p:sp>
      <p:cxnSp>
        <p:nvCxnSpPr>
          <p:cNvPr id="11" name="直線矢印コネクタ 10"/>
          <p:cNvCxnSpPr>
            <a:stCxn id="7" idx="4"/>
            <a:endCxn id="9" idx="1"/>
          </p:cNvCxnSpPr>
          <p:nvPr/>
        </p:nvCxnSpPr>
        <p:spPr>
          <a:xfrm flipV="1">
            <a:off x="5803060" y="3384049"/>
            <a:ext cx="3203255" cy="618237"/>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stCxn id="7" idx="4"/>
            <a:endCxn id="8" idx="1"/>
          </p:cNvCxnSpPr>
          <p:nvPr/>
        </p:nvCxnSpPr>
        <p:spPr>
          <a:xfrm>
            <a:off x="5803060" y="4002286"/>
            <a:ext cx="3203255" cy="24881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791130" y="2905006"/>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sp>
        <p:nvSpPr>
          <p:cNvPr id="19" name="正方形/長方形 18"/>
          <p:cNvSpPr/>
          <p:nvPr/>
        </p:nvSpPr>
        <p:spPr>
          <a:xfrm>
            <a:off x="1791130" y="3822418"/>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sp>
        <p:nvSpPr>
          <p:cNvPr id="20" name="正方形/長方形 19"/>
          <p:cNvSpPr/>
          <p:nvPr/>
        </p:nvSpPr>
        <p:spPr>
          <a:xfrm>
            <a:off x="1791130" y="4762690"/>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cxnSp>
        <p:nvCxnSpPr>
          <p:cNvPr id="21" name="直線矢印コネクタ 20"/>
          <p:cNvCxnSpPr>
            <a:stCxn id="18" idx="3"/>
            <a:endCxn id="7" idx="2"/>
          </p:cNvCxnSpPr>
          <p:nvPr/>
        </p:nvCxnSpPr>
        <p:spPr>
          <a:xfrm>
            <a:off x="2663620" y="3153454"/>
            <a:ext cx="1962150" cy="848832"/>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a:stCxn id="19" idx="3"/>
            <a:endCxn id="7" idx="2"/>
          </p:cNvCxnSpPr>
          <p:nvPr/>
        </p:nvCxnSpPr>
        <p:spPr>
          <a:xfrm flipV="1">
            <a:off x="2663620" y="4002286"/>
            <a:ext cx="1962150" cy="68580"/>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a:stCxn id="20" idx="3"/>
            <a:endCxn id="7" idx="2"/>
          </p:cNvCxnSpPr>
          <p:nvPr/>
        </p:nvCxnSpPr>
        <p:spPr>
          <a:xfrm flipV="1">
            <a:off x="2663620" y="4002286"/>
            <a:ext cx="1962150" cy="1008852"/>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右矢印 29"/>
          <p:cNvSpPr/>
          <p:nvPr/>
        </p:nvSpPr>
        <p:spPr>
          <a:xfrm>
            <a:off x="2663620" y="2526692"/>
            <a:ext cx="2257228" cy="34684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1" name="テキスト ボックス 30"/>
          <p:cNvSpPr txBox="1"/>
          <p:nvPr/>
        </p:nvSpPr>
        <p:spPr>
          <a:xfrm>
            <a:off x="2227375" y="1958508"/>
            <a:ext cx="3416320" cy="646331"/>
          </a:xfrm>
          <a:prstGeom prst="rect">
            <a:avLst/>
          </a:prstGeom>
          <a:noFill/>
        </p:spPr>
        <p:txBody>
          <a:bodyPr wrap="none" rtlCol="0">
            <a:spAutoFit/>
          </a:bodyPr>
          <a:lstStyle/>
          <a:p>
            <a:r>
              <a:rPr kumimoji="1" lang="ja-JP" altLang="en-US" dirty="0"/>
              <a:t>業務</a:t>
            </a:r>
            <a:r>
              <a:rPr lang="ja-JP" altLang="en-US" dirty="0"/>
              <a:t>上発生する</a:t>
            </a:r>
            <a:r>
              <a:rPr kumimoji="1" lang="ja-JP" altLang="en-US" dirty="0"/>
              <a:t>データは自動で</a:t>
            </a:r>
            <a:r>
              <a:rPr kumimoji="1" lang="en-US" altLang="ja-JP" dirty="0"/>
              <a:t/>
            </a:r>
            <a:br>
              <a:rPr kumimoji="1" lang="en-US" altLang="ja-JP" dirty="0"/>
            </a:br>
            <a:r>
              <a:rPr kumimoji="1" lang="ja-JP" altLang="en-US" dirty="0"/>
              <a:t>蓄積されるようにして一元化</a:t>
            </a:r>
          </a:p>
        </p:txBody>
      </p:sp>
      <p:sp>
        <p:nvSpPr>
          <p:cNvPr id="33" name="右矢印 32"/>
          <p:cNvSpPr/>
          <p:nvPr/>
        </p:nvSpPr>
        <p:spPr>
          <a:xfrm>
            <a:off x="6529714" y="2751506"/>
            <a:ext cx="2080885" cy="41955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オープンデータ</a:t>
            </a:r>
          </a:p>
        </p:txBody>
      </p:sp>
      <p:sp>
        <p:nvSpPr>
          <p:cNvPr id="34" name="右矢印 33"/>
          <p:cNvSpPr/>
          <p:nvPr/>
        </p:nvSpPr>
        <p:spPr>
          <a:xfrm flipH="1">
            <a:off x="2533292" y="5289749"/>
            <a:ext cx="2241856" cy="395759"/>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2299140" y="5770178"/>
            <a:ext cx="3185487" cy="646331"/>
          </a:xfrm>
          <a:prstGeom prst="rect">
            <a:avLst/>
          </a:prstGeom>
          <a:noFill/>
        </p:spPr>
        <p:txBody>
          <a:bodyPr wrap="none" rtlCol="0">
            <a:spAutoFit/>
          </a:bodyPr>
          <a:lstStyle/>
          <a:p>
            <a:r>
              <a:rPr kumimoji="1" lang="ja-JP" altLang="en-US" dirty="0"/>
              <a:t>庁内データを有効に活用して</a:t>
            </a:r>
            <a:r>
              <a:rPr kumimoji="1" lang="en-US" altLang="ja-JP" dirty="0"/>
              <a:t/>
            </a:r>
            <a:br>
              <a:rPr kumimoji="1" lang="en-US" altLang="ja-JP" dirty="0"/>
            </a:br>
            <a:r>
              <a:rPr kumimoji="1" lang="ja-JP" altLang="en-US" dirty="0"/>
              <a:t>政策立案に活かす</a:t>
            </a:r>
          </a:p>
        </p:txBody>
      </p:sp>
      <p:sp>
        <p:nvSpPr>
          <p:cNvPr id="36" name="テキスト ボックス 35"/>
          <p:cNvSpPr txBox="1"/>
          <p:nvPr/>
        </p:nvSpPr>
        <p:spPr>
          <a:xfrm>
            <a:off x="6438289" y="1930938"/>
            <a:ext cx="2723823" cy="923330"/>
          </a:xfrm>
          <a:prstGeom prst="rect">
            <a:avLst/>
          </a:prstGeom>
          <a:noFill/>
        </p:spPr>
        <p:txBody>
          <a:bodyPr wrap="none" rtlCol="0">
            <a:spAutoFit/>
          </a:bodyPr>
          <a:lstStyle/>
          <a:p>
            <a:r>
              <a:rPr kumimoji="1" lang="ja-JP" altLang="en-US" dirty="0"/>
              <a:t>蓄積されたデータのうち</a:t>
            </a:r>
            <a:r>
              <a:rPr kumimoji="1" lang="en-US" altLang="ja-JP" dirty="0"/>
              <a:t/>
            </a:r>
            <a:br>
              <a:rPr kumimoji="1" lang="en-US" altLang="ja-JP" dirty="0"/>
            </a:br>
            <a:r>
              <a:rPr kumimoji="1" lang="ja-JP" altLang="en-US" dirty="0"/>
              <a:t>公開するものを</a:t>
            </a:r>
            <a:endParaRPr kumimoji="1" lang="en-US" altLang="ja-JP" dirty="0"/>
          </a:p>
          <a:p>
            <a:r>
              <a:rPr kumimoji="1" lang="ja-JP" altLang="en-US" dirty="0"/>
              <a:t>自動で利用者に提供</a:t>
            </a:r>
          </a:p>
        </p:txBody>
      </p:sp>
      <p:sp>
        <p:nvSpPr>
          <p:cNvPr id="37" name="右矢印 36"/>
          <p:cNvSpPr/>
          <p:nvPr/>
        </p:nvSpPr>
        <p:spPr>
          <a:xfrm>
            <a:off x="3314700" y="4692017"/>
            <a:ext cx="5086350" cy="414069"/>
          </a:xfrm>
          <a:prstGeom prst="rightArrow">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行政サービス（個人別）</a:t>
            </a:r>
          </a:p>
        </p:txBody>
      </p:sp>
      <p:sp>
        <p:nvSpPr>
          <p:cNvPr id="38" name="テキスト ボックス 37"/>
          <p:cNvSpPr txBox="1"/>
          <p:nvPr/>
        </p:nvSpPr>
        <p:spPr>
          <a:xfrm>
            <a:off x="6495000" y="5076635"/>
            <a:ext cx="4108817" cy="646331"/>
          </a:xfrm>
          <a:prstGeom prst="rect">
            <a:avLst/>
          </a:prstGeom>
          <a:noFill/>
        </p:spPr>
        <p:txBody>
          <a:bodyPr wrap="none" rtlCol="0">
            <a:spAutoFit/>
          </a:bodyPr>
          <a:lstStyle/>
          <a:p>
            <a:r>
              <a:rPr kumimoji="1" lang="ja-JP" altLang="en-US" dirty="0"/>
              <a:t>個人情報等を安全かつ有効に活用して</a:t>
            </a:r>
            <a:r>
              <a:rPr kumimoji="1" lang="en-US" altLang="ja-JP" dirty="0"/>
              <a:t/>
            </a:r>
            <a:br>
              <a:rPr kumimoji="1" lang="en-US" altLang="ja-JP" dirty="0"/>
            </a:br>
            <a:r>
              <a:rPr kumimoji="1" lang="ja-JP" altLang="en-US" dirty="0"/>
              <a:t>市民向けに個別サービスを提供</a:t>
            </a:r>
          </a:p>
        </p:txBody>
      </p:sp>
      <p:sp>
        <p:nvSpPr>
          <p:cNvPr id="42" name="正方形/長方形 41"/>
          <p:cNvSpPr/>
          <p:nvPr/>
        </p:nvSpPr>
        <p:spPr>
          <a:xfrm>
            <a:off x="2943834" y="1584645"/>
            <a:ext cx="1401722" cy="288904"/>
          </a:xfrm>
          <a:prstGeom prst="rect">
            <a:avLst/>
          </a:prstGeom>
          <a:solidFill>
            <a:srgbClr val="FFD8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庁内</a:t>
            </a:r>
          </a:p>
        </p:txBody>
      </p:sp>
      <p:sp>
        <p:nvSpPr>
          <p:cNvPr id="43" name="正方形/長方形 42"/>
          <p:cNvSpPr/>
          <p:nvPr/>
        </p:nvSpPr>
        <p:spPr>
          <a:xfrm>
            <a:off x="7815884" y="5949316"/>
            <a:ext cx="4139896" cy="696311"/>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業務の流れの中</a:t>
            </a:r>
            <a:r>
              <a:rPr kumimoji="1" lang="ja-JP" altLang="en-US">
                <a:solidFill>
                  <a:schemeClr val="tx1"/>
                </a:solidFill>
              </a:rPr>
              <a:t>で、データが蓄積され利活用できる仕組みへ変わっていく。</a:t>
            </a:r>
          </a:p>
        </p:txBody>
      </p:sp>
    </p:spTree>
    <p:extLst>
      <p:ext uri="{BB962C8B-B14F-4D97-AF65-F5344CB8AC3E}">
        <p14:creationId xmlns:p14="http://schemas.microsoft.com/office/powerpoint/2010/main" val="392726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2-2-5. </a:t>
            </a:r>
            <a:r>
              <a:rPr kumimoji="1" lang="ja-JP" altLang="en-US" dirty="0"/>
              <a:t>活用</a:t>
            </a:r>
            <a:r>
              <a:rPr lang="ja-JP" altLang="en-US" dirty="0"/>
              <a:t>に向けたデータ利活用人材育成</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庁内でのデータ利活用人材育成のステップ</a:t>
            </a:r>
            <a:endParaRPr lang="en-US" altLang="ja-JP" sz="2200" dirty="0"/>
          </a:p>
          <a:p>
            <a:pPr marL="457200" lvl="1" indent="0">
              <a:buNone/>
            </a:pPr>
            <a:endParaRPr kumimoji="1" lang="ja-JP" altLang="en-US" sz="2200" dirty="0"/>
          </a:p>
        </p:txBody>
      </p:sp>
      <p:sp>
        <p:nvSpPr>
          <p:cNvPr id="6" name="正方形/長方形 5"/>
          <p:cNvSpPr/>
          <p:nvPr/>
        </p:nvSpPr>
        <p:spPr>
          <a:xfrm>
            <a:off x="1498007" y="4274296"/>
            <a:ext cx="4012769" cy="86790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【Step1】</a:t>
            </a:r>
            <a:br>
              <a:rPr lang="en-US" altLang="ja-JP" dirty="0">
                <a:solidFill>
                  <a:schemeClr val="tx1"/>
                </a:solidFill>
              </a:rPr>
            </a:br>
            <a:r>
              <a:rPr lang="ja-JP" altLang="en-US" dirty="0">
                <a:solidFill>
                  <a:schemeClr val="tx1"/>
                </a:solidFill>
              </a:rPr>
              <a:t>データの重要性・利活用の理解</a:t>
            </a:r>
            <a:endParaRPr kumimoji="1" lang="ja-JP" altLang="en-US" dirty="0">
              <a:solidFill>
                <a:schemeClr val="tx1"/>
              </a:solidFill>
            </a:endParaRPr>
          </a:p>
        </p:txBody>
      </p:sp>
      <p:sp>
        <p:nvSpPr>
          <p:cNvPr id="10" name="正方形/長方形 9"/>
          <p:cNvSpPr/>
          <p:nvPr/>
        </p:nvSpPr>
        <p:spPr>
          <a:xfrm>
            <a:off x="1498006" y="3406389"/>
            <a:ext cx="4012769" cy="867907"/>
          </a:xfrm>
          <a:prstGeom prst="rect">
            <a:avLst/>
          </a:prstGeom>
          <a:solidFill>
            <a:schemeClr val="accent6">
              <a:lumMod val="20000"/>
              <a:lumOff val="80000"/>
              <a:alpha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【Step2】</a:t>
            </a:r>
            <a:br>
              <a:rPr lang="en-US" altLang="ja-JP" dirty="0">
                <a:solidFill>
                  <a:schemeClr val="tx1"/>
                </a:solidFill>
              </a:rPr>
            </a:br>
            <a:r>
              <a:rPr lang="ja-JP" altLang="en-US" dirty="0">
                <a:solidFill>
                  <a:schemeClr val="tx1"/>
                </a:solidFill>
              </a:rPr>
              <a:t>データ分析・可視化手法の学習</a:t>
            </a:r>
            <a:endParaRPr kumimoji="1" lang="ja-JP" altLang="en-US" dirty="0">
              <a:solidFill>
                <a:schemeClr val="tx1"/>
              </a:solidFill>
            </a:endParaRPr>
          </a:p>
        </p:txBody>
      </p:sp>
      <p:sp>
        <p:nvSpPr>
          <p:cNvPr id="11" name="正方形/長方形 10"/>
          <p:cNvSpPr/>
          <p:nvPr/>
        </p:nvSpPr>
        <p:spPr>
          <a:xfrm>
            <a:off x="1498005" y="2538482"/>
            <a:ext cx="4012769" cy="867907"/>
          </a:xfrm>
          <a:prstGeom prst="rect">
            <a:avLst/>
          </a:prstGeom>
          <a:solidFill>
            <a:schemeClr val="accent6">
              <a:lumMod val="20000"/>
              <a:lumOff val="8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【Step3】</a:t>
            </a:r>
            <a:br>
              <a:rPr lang="en-US" altLang="ja-JP" dirty="0">
                <a:solidFill>
                  <a:schemeClr val="tx1"/>
                </a:solidFill>
              </a:rPr>
            </a:br>
            <a:r>
              <a:rPr lang="ja-JP" altLang="en-US" dirty="0">
                <a:solidFill>
                  <a:schemeClr val="tx1"/>
                </a:solidFill>
              </a:rPr>
              <a:t>データに基づく政策立案の</a:t>
            </a:r>
            <a:r>
              <a:rPr lang="en-US" altLang="ja-JP" dirty="0">
                <a:solidFill>
                  <a:schemeClr val="tx1"/>
                </a:solidFill>
              </a:rPr>
              <a:t/>
            </a:r>
            <a:br>
              <a:rPr lang="en-US" altLang="ja-JP" dirty="0">
                <a:solidFill>
                  <a:schemeClr val="tx1"/>
                </a:solidFill>
              </a:rPr>
            </a:br>
            <a:r>
              <a:rPr lang="ja-JP" altLang="en-US" dirty="0">
                <a:solidFill>
                  <a:schemeClr val="tx1"/>
                </a:solidFill>
              </a:rPr>
              <a:t>重要性の気付き</a:t>
            </a:r>
            <a:endParaRPr kumimoji="1" lang="ja-JP" altLang="en-US" dirty="0">
              <a:solidFill>
                <a:schemeClr val="tx1"/>
              </a:solidFill>
            </a:endParaRPr>
          </a:p>
        </p:txBody>
      </p:sp>
      <p:sp>
        <p:nvSpPr>
          <p:cNvPr id="12" name="正方形/長方形 11"/>
          <p:cNvSpPr/>
          <p:nvPr/>
        </p:nvSpPr>
        <p:spPr>
          <a:xfrm>
            <a:off x="1498005" y="1670575"/>
            <a:ext cx="4012769" cy="867907"/>
          </a:xfrm>
          <a:prstGeom prst="rect">
            <a:avLst/>
          </a:prstGeom>
          <a:solidFill>
            <a:schemeClr val="accent6">
              <a:lumMod val="20000"/>
              <a:lumOff val="80000"/>
              <a:alpha val="3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【Step4】</a:t>
            </a:r>
            <a:br>
              <a:rPr lang="en-US" altLang="ja-JP" dirty="0">
                <a:solidFill>
                  <a:schemeClr val="tx1"/>
                </a:solidFill>
              </a:rPr>
            </a:br>
            <a:r>
              <a:rPr lang="ja-JP" altLang="en-US" dirty="0">
                <a:solidFill>
                  <a:schemeClr val="tx1"/>
                </a:solidFill>
              </a:rPr>
              <a:t>全庁的な議論の高度化</a:t>
            </a:r>
            <a:endParaRPr kumimoji="1" lang="ja-JP" altLang="en-US" dirty="0">
              <a:solidFill>
                <a:schemeClr val="tx1"/>
              </a:solidFill>
            </a:endParaRPr>
          </a:p>
        </p:txBody>
      </p:sp>
      <p:sp>
        <p:nvSpPr>
          <p:cNvPr id="13" name="テキスト ボックス 12"/>
          <p:cNvSpPr txBox="1"/>
          <p:nvPr/>
        </p:nvSpPr>
        <p:spPr>
          <a:xfrm>
            <a:off x="5678318" y="4446639"/>
            <a:ext cx="853119" cy="523220"/>
          </a:xfrm>
          <a:prstGeom prst="rect">
            <a:avLst/>
          </a:prstGeom>
          <a:noFill/>
        </p:spPr>
        <p:txBody>
          <a:bodyPr wrap="none" rtlCol="0">
            <a:spAutoFit/>
          </a:bodyPr>
          <a:lstStyle/>
          <a:p>
            <a:r>
              <a:rPr lang="ja-JP" altLang="en-US" sz="2800" dirty="0">
                <a:solidFill>
                  <a:srgbClr val="0000FF"/>
                </a:solidFill>
              </a:rPr>
              <a:t>知る</a:t>
            </a:r>
            <a:endParaRPr kumimoji="1" lang="ja-JP" altLang="en-US" dirty="0">
              <a:solidFill>
                <a:srgbClr val="0000FF"/>
              </a:solidFill>
            </a:endParaRPr>
          </a:p>
        </p:txBody>
      </p:sp>
      <p:sp>
        <p:nvSpPr>
          <p:cNvPr id="14" name="テキスト ボックス 13"/>
          <p:cNvSpPr txBox="1"/>
          <p:nvPr/>
        </p:nvSpPr>
        <p:spPr>
          <a:xfrm>
            <a:off x="5678317" y="3578732"/>
            <a:ext cx="1556836" cy="523220"/>
          </a:xfrm>
          <a:prstGeom prst="rect">
            <a:avLst/>
          </a:prstGeom>
          <a:noFill/>
        </p:spPr>
        <p:txBody>
          <a:bodyPr wrap="none" rtlCol="0">
            <a:spAutoFit/>
          </a:bodyPr>
          <a:lstStyle/>
          <a:p>
            <a:r>
              <a:rPr lang="ja-JP" altLang="en-US" sz="2800" dirty="0">
                <a:solidFill>
                  <a:srgbClr val="0000FF"/>
                </a:solidFill>
              </a:rPr>
              <a:t>分析する</a:t>
            </a:r>
            <a:endParaRPr kumimoji="1" lang="ja-JP" altLang="en-US" dirty="0">
              <a:solidFill>
                <a:srgbClr val="0000FF"/>
              </a:solidFill>
            </a:endParaRPr>
          </a:p>
        </p:txBody>
      </p:sp>
      <p:sp>
        <p:nvSpPr>
          <p:cNvPr id="15" name="テキスト ボックス 14"/>
          <p:cNvSpPr txBox="1"/>
          <p:nvPr/>
        </p:nvSpPr>
        <p:spPr>
          <a:xfrm>
            <a:off x="5678317" y="2710825"/>
            <a:ext cx="1556836" cy="523220"/>
          </a:xfrm>
          <a:prstGeom prst="rect">
            <a:avLst/>
          </a:prstGeom>
          <a:noFill/>
        </p:spPr>
        <p:txBody>
          <a:bodyPr wrap="none" rtlCol="0">
            <a:spAutoFit/>
          </a:bodyPr>
          <a:lstStyle/>
          <a:p>
            <a:r>
              <a:rPr lang="ja-JP" altLang="en-US" sz="2800" dirty="0">
                <a:solidFill>
                  <a:srgbClr val="0000FF"/>
                </a:solidFill>
              </a:rPr>
              <a:t>活用する</a:t>
            </a:r>
            <a:endParaRPr kumimoji="1" lang="ja-JP" altLang="en-US" dirty="0">
              <a:solidFill>
                <a:srgbClr val="0000FF"/>
              </a:solidFill>
            </a:endParaRPr>
          </a:p>
        </p:txBody>
      </p:sp>
      <p:sp>
        <p:nvSpPr>
          <p:cNvPr id="17" name="テキスト ボックス 16"/>
          <p:cNvSpPr txBox="1"/>
          <p:nvPr/>
        </p:nvSpPr>
        <p:spPr>
          <a:xfrm>
            <a:off x="5678317" y="1853778"/>
            <a:ext cx="1980029" cy="523220"/>
          </a:xfrm>
          <a:prstGeom prst="rect">
            <a:avLst/>
          </a:prstGeom>
          <a:noFill/>
        </p:spPr>
        <p:txBody>
          <a:bodyPr wrap="none" rtlCol="0">
            <a:spAutoFit/>
          </a:bodyPr>
          <a:lstStyle/>
          <a:p>
            <a:r>
              <a:rPr lang="ja-JP" altLang="en-US" sz="2800" dirty="0">
                <a:solidFill>
                  <a:srgbClr val="0000FF"/>
                </a:solidFill>
              </a:rPr>
              <a:t>全体最適化</a:t>
            </a:r>
            <a:endParaRPr kumimoji="1" lang="ja-JP" altLang="en-US" dirty="0">
              <a:solidFill>
                <a:srgbClr val="0000FF"/>
              </a:solidFill>
            </a:endParaRPr>
          </a:p>
        </p:txBody>
      </p:sp>
      <p:sp>
        <p:nvSpPr>
          <p:cNvPr id="18" name="正方形/長方形 17"/>
          <p:cNvSpPr/>
          <p:nvPr/>
        </p:nvSpPr>
        <p:spPr>
          <a:xfrm>
            <a:off x="1498005" y="4274296"/>
            <a:ext cx="6469168" cy="867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矢印: 右 18"/>
          <p:cNvSpPr/>
          <p:nvPr/>
        </p:nvSpPr>
        <p:spPr>
          <a:xfrm>
            <a:off x="8169184" y="4329688"/>
            <a:ext cx="684125" cy="757121"/>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961076" y="4246583"/>
            <a:ext cx="2492990" cy="923330"/>
          </a:xfrm>
          <a:prstGeom prst="rect">
            <a:avLst/>
          </a:prstGeom>
          <a:noFill/>
        </p:spPr>
        <p:txBody>
          <a:bodyPr wrap="none" rtlCol="0">
            <a:spAutoFit/>
          </a:bodyPr>
          <a:lstStyle/>
          <a:p>
            <a:r>
              <a:rPr lang="ja-JP" altLang="en-US" dirty="0"/>
              <a:t>各地方公共団体では</a:t>
            </a:r>
            <a:r>
              <a:rPr lang="en-US" altLang="ja-JP" dirty="0"/>
              <a:t/>
            </a:r>
            <a:br>
              <a:rPr lang="en-US" altLang="ja-JP" dirty="0"/>
            </a:br>
            <a:r>
              <a:rPr lang="ja-JP" altLang="en-US" dirty="0"/>
              <a:t>まずは</a:t>
            </a:r>
            <a:r>
              <a:rPr lang="en-US" altLang="ja-JP" dirty="0"/>
              <a:t>Step1</a:t>
            </a:r>
            <a:r>
              <a:rPr lang="ja-JP" altLang="en-US" dirty="0"/>
              <a:t>の</a:t>
            </a:r>
            <a:r>
              <a:rPr lang="en-US" altLang="ja-JP" dirty="0"/>
              <a:t/>
            </a:r>
            <a:br>
              <a:rPr lang="en-US" altLang="ja-JP" dirty="0"/>
            </a:br>
            <a:r>
              <a:rPr lang="ja-JP" altLang="en-US" dirty="0"/>
              <a:t>取り組みから始める。</a:t>
            </a:r>
            <a:endParaRPr kumimoji="1" lang="ja-JP" altLang="en-US" dirty="0"/>
          </a:p>
        </p:txBody>
      </p:sp>
      <p:sp>
        <p:nvSpPr>
          <p:cNvPr id="21" name="テキスト ボックス 20"/>
          <p:cNvSpPr txBox="1"/>
          <p:nvPr/>
        </p:nvSpPr>
        <p:spPr>
          <a:xfrm>
            <a:off x="8961076" y="3352866"/>
            <a:ext cx="2642070" cy="646331"/>
          </a:xfrm>
          <a:prstGeom prst="rect">
            <a:avLst/>
          </a:prstGeom>
          <a:noFill/>
        </p:spPr>
        <p:txBody>
          <a:bodyPr wrap="none" rtlCol="0">
            <a:spAutoFit/>
          </a:bodyPr>
          <a:lstStyle/>
          <a:p>
            <a:r>
              <a:rPr kumimoji="1" lang="en-US" altLang="ja-JP" dirty="0"/>
              <a:t>RESAS</a:t>
            </a:r>
            <a:r>
              <a:rPr kumimoji="1" lang="ja-JP" altLang="en-US" dirty="0"/>
              <a:t>や統合</a:t>
            </a:r>
            <a:r>
              <a:rPr kumimoji="1" lang="en-US" altLang="ja-JP" dirty="0"/>
              <a:t>GIS</a:t>
            </a:r>
            <a:r>
              <a:rPr kumimoji="1" lang="ja-JP" altLang="en-US" dirty="0" err="1"/>
              <a:t>、</a:t>
            </a:r>
            <a:r>
              <a:rPr kumimoji="1" lang="ja-JP" altLang="en-US" dirty="0"/>
              <a:t>その他</a:t>
            </a:r>
            <a:r>
              <a:rPr kumimoji="1" lang="en-US" altLang="ja-JP" dirty="0"/>
              <a:t/>
            </a:r>
            <a:br>
              <a:rPr kumimoji="1" lang="en-US" altLang="ja-JP" dirty="0"/>
            </a:br>
            <a:r>
              <a:rPr kumimoji="1" lang="ja-JP" altLang="en-US" dirty="0"/>
              <a:t>個々の分析手法を学ぶ</a:t>
            </a:r>
          </a:p>
        </p:txBody>
      </p:sp>
      <p:sp>
        <p:nvSpPr>
          <p:cNvPr id="22" name="テキスト ボックス 21"/>
          <p:cNvSpPr txBox="1"/>
          <p:nvPr/>
        </p:nvSpPr>
        <p:spPr>
          <a:xfrm>
            <a:off x="8961076" y="2646374"/>
            <a:ext cx="2377574" cy="646331"/>
          </a:xfrm>
          <a:prstGeom prst="rect">
            <a:avLst/>
          </a:prstGeom>
          <a:noFill/>
        </p:spPr>
        <p:txBody>
          <a:bodyPr wrap="none" rtlCol="0">
            <a:spAutoFit/>
          </a:bodyPr>
          <a:lstStyle/>
          <a:p>
            <a:r>
              <a:rPr kumimoji="1" lang="ja-JP" altLang="en-US" dirty="0"/>
              <a:t>費用対効果の検討</a:t>
            </a:r>
            <a:r>
              <a:rPr kumimoji="1" lang="en-US" altLang="ja-JP" dirty="0"/>
              <a:t/>
            </a:r>
            <a:br>
              <a:rPr kumimoji="1" lang="en-US" altLang="ja-JP" dirty="0"/>
            </a:br>
            <a:r>
              <a:rPr kumimoji="1" lang="ja-JP" altLang="en-US" dirty="0"/>
              <a:t>重点課題の発見・対策</a:t>
            </a:r>
          </a:p>
        </p:txBody>
      </p:sp>
      <p:sp>
        <p:nvSpPr>
          <p:cNvPr id="23" name="テキスト ボックス 22"/>
          <p:cNvSpPr txBox="1"/>
          <p:nvPr/>
        </p:nvSpPr>
        <p:spPr>
          <a:xfrm>
            <a:off x="8961076" y="1781362"/>
            <a:ext cx="2198038" cy="646331"/>
          </a:xfrm>
          <a:prstGeom prst="rect">
            <a:avLst/>
          </a:prstGeom>
          <a:noFill/>
        </p:spPr>
        <p:txBody>
          <a:bodyPr wrap="none" rtlCol="0">
            <a:spAutoFit/>
          </a:bodyPr>
          <a:lstStyle/>
          <a:p>
            <a:r>
              <a:rPr kumimoji="1" lang="ja-JP" altLang="en-US" dirty="0"/>
              <a:t>部門を跨いだ課題の</a:t>
            </a:r>
            <a:r>
              <a:rPr kumimoji="1" lang="en-US" altLang="ja-JP" dirty="0"/>
              <a:t/>
            </a:r>
            <a:br>
              <a:rPr kumimoji="1" lang="en-US" altLang="ja-JP" dirty="0"/>
            </a:br>
            <a:r>
              <a:rPr kumimoji="1" lang="ja-JP" altLang="en-US" dirty="0"/>
              <a:t>全体最適化</a:t>
            </a:r>
          </a:p>
        </p:txBody>
      </p:sp>
      <p:sp>
        <p:nvSpPr>
          <p:cNvPr id="7" name="正方形/長方形 6"/>
          <p:cNvSpPr/>
          <p:nvPr/>
        </p:nvSpPr>
        <p:spPr>
          <a:xfrm>
            <a:off x="1426345" y="5445582"/>
            <a:ext cx="9339309" cy="936778"/>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ja-JP" altLang="en-US" sz="2800" dirty="0">
                <a:solidFill>
                  <a:srgbClr val="FF0000"/>
                </a:solidFill>
              </a:rPr>
              <a:t>データ利活用は、庁内での政策立案、公民連携の</a:t>
            </a:r>
            <a:r>
              <a:rPr lang="en-US" altLang="ja-JP" sz="2800" dirty="0">
                <a:solidFill>
                  <a:srgbClr val="FF0000"/>
                </a:solidFill>
              </a:rPr>
              <a:t/>
            </a:r>
            <a:br>
              <a:rPr lang="en-US" altLang="ja-JP" sz="2800" dirty="0">
                <a:solidFill>
                  <a:srgbClr val="FF0000"/>
                </a:solidFill>
              </a:rPr>
            </a:br>
            <a:r>
              <a:rPr lang="ja-JP" altLang="en-US" sz="2800" dirty="0">
                <a:solidFill>
                  <a:srgbClr val="FF0000"/>
                </a:solidFill>
              </a:rPr>
              <a:t>大きなテーマになっている。</a:t>
            </a:r>
            <a:endParaRPr lang="en-US" altLang="ja-JP" sz="2800" dirty="0">
              <a:solidFill>
                <a:srgbClr val="FF0000"/>
              </a:solidFill>
            </a:endParaRPr>
          </a:p>
        </p:txBody>
      </p:sp>
      <p:sp>
        <p:nvSpPr>
          <p:cNvPr id="4" name="スライド番号プレースホルダー 3">
            <a:extLst>
              <a:ext uri="{FF2B5EF4-FFF2-40B4-BE49-F238E27FC236}">
                <a16:creationId xmlns:a16="http://schemas.microsoft.com/office/drawing/2014/main" xmlns="" id="{CD8BEA8A-F9BF-4245-B62C-46DE78C15E47}"/>
              </a:ext>
            </a:extLst>
          </p:cNvPr>
          <p:cNvSpPr>
            <a:spLocks noGrp="1"/>
          </p:cNvSpPr>
          <p:nvPr>
            <p:ph type="sldNum" sz="quarter" idx="12"/>
          </p:nvPr>
        </p:nvSpPr>
        <p:spPr/>
        <p:txBody>
          <a:bodyPr/>
          <a:lstStyle/>
          <a:p>
            <a:fld id="{17B8D3BA-E350-1147-995F-63335037DF5A}" type="slidenum">
              <a:rPr kumimoji="1" lang="ja-JP" altLang="en-US" smtClean="0"/>
              <a:t>21</a:t>
            </a:fld>
            <a:endParaRPr kumimoji="1" lang="ja-JP" altLang="en-US"/>
          </a:p>
        </p:txBody>
      </p:sp>
    </p:spTree>
    <p:extLst>
      <p:ext uri="{BB962C8B-B14F-4D97-AF65-F5344CB8AC3E}">
        <p14:creationId xmlns:p14="http://schemas.microsoft.com/office/powerpoint/2010/main" val="924599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p:spPr>
        <p:txBody>
          <a:bodyPr>
            <a:normAutofit fontScale="90000"/>
          </a:bodyPr>
          <a:lstStyle/>
          <a:p>
            <a:r>
              <a:rPr lang="en-US" altLang="ja-JP" dirty="0"/>
              <a:t>2-2-6. </a:t>
            </a:r>
            <a:r>
              <a:rPr lang="ja-JP" altLang="en-US" dirty="0"/>
              <a:t>庁内データのデザイン</a:t>
            </a:r>
            <a:endParaRPr kumimoji="1" lang="ja-JP" altLang="en-US" dirty="0"/>
          </a:p>
        </p:txBody>
      </p:sp>
      <p:sp>
        <p:nvSpPr>
          <p:cNvPr id="3" name="コンテンツ プレースホルダー 2"/>
          <p:cNvSpPr>
            <a:spLocks noGrp="1"/>
          </p:cNvSpPr>
          <p:nvPr>
            <p:ph idx="1"/>
          </p:nvPr>
        </p:nvSpPr>
        <p:spPr>
          <a:xfrm>
            <a:off x="838200" y="1105469"/>
            <a:ext cx="10515600" cy="5071494"/>
          </a:xfrm>
        </p:spPr>
        <p:txBody>
          <a:bodyPr>
            <a:normAutofit/>
          </a:bodyPr>
          <a:lstStyle/>
          <a:p>
            <a:pPr marL="0" indent="0">
              <a:buNone/>
            </a:pPr>
            <a:r>
              <a:rPr lang="ja-JP" altLang="en-US" sz="2200" dirty="0"/>
              <a:t>庁内でのデータ利活用のステップ</a:t>
            </a:r>
            <a:endParaRPr kumimoji="1" lang="ja-JP" altLang="en-US" sz="2200" dirty="0"/>
          </a:p>
        </p:txBody>
      </p:sp>
      <p:sp>
        <p:nvSpPr>
          <p:cNvPr id="6" name="正方形/長方形 5"/>
          <p:cNvSpPr/>
          <p:nvPr/>
        </p:nvSpPr>
        <p:spPr>
          <a:xfrm>
            <a:off x="1258708" y="2090576"/>
            <a:ext cx="4012769" cy="86790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【Step1】</a:t>
            </a:r>
            <a:br>
              <a:rPr lang="en-US" altLang="ja-JP" dirty="0">
                <a:solidFill>
                  <a:schemeClr val="tx1"/>
                </a:solidFill>
              </a:rPr>
            </a:br>
            <a:r>
              <a:rPr lang="ja-JP" altLang="en-US">
                <a:solidFill>
                  <a:schemeClr val="tx1"/>
                </a:solidFill>
              </a:rPr>
              <a:t>データを使ってみる</a:t>
            </a:r>
            <a:endParaRPr kumimoji="1" lang="ja-JP" altLang="en-US" dirty="0">
              <a:solidFill>
                <a:schemeClr val="tx1"/>
              </a:solidFill>
            </a:endParaRPr>
          </a:p>
        </p:txBody>
      </p:sp>
      <p:sp>
        <p:nvSpPr>
          <p:cNvPr id="10" name="正方形/長方形 9"/>
          <p:cNvSpPr/>
          <p:nvPr/>
        </p:nvSpPr>
        <p:spPr>
          <a:xfrm>
            <a:off x="1258707" y="3645830"/>
            <a:ext cx="4012769" cy="867907"/>
          </a:xfrm>
          <a:prstGeom prst="rect">
            <a:avLst/>
          </a:prstGeom>
          <a:solidFill>
            <a:schemeClr val="accent6">
              <a:lumMod val="20000"/>
              <a:lumOff val="80000"/>
              <a:alpha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【Step2】</a:t>
            </a:r>
            <a:br>
              <a:rPr lang="en-US" altLang="ja-JP" dirty="0">
                <a:solidFill>
                  <a:schemeClr val="tx1"/>
                </a:solidFill>
              </a:rPr>
            </a:br>
            <a:r>
              <a:rPr lang="ja-JP" altLang="en-US">
                <a:solidFill>
                  <a:schemeClr val="tx1"/>
                </a:solidFill>
              </a:rPr>
              <a:t>データを分析、政策に活用する</a:t>
            </a:r>
            <a:r>
              <a:rPr lang="en-US" altLang="ja-JP" dirty="0">
                <a:solidFill>
                  <a:schemeClr val="tx1"/>
                </a:solidFill>
              </a:rPr>
              <a:t/>
            </a:r>
            <a:br>
              <a:rPr lang="en-US" altLang="ja-JP" dirty="0">
                <a:solidFill>
                  <a:schemeClr val="tx1"/>
                </a:solidFill>
              </a:rPr>
            </a:br>
            <a:r>
              <a:rPr lang="ja-JP" altLang="en-US">
                <a:solidFill>
                  <a:schemeClr val="tx1"/>
                </a:solidFill>
              </a:rPr>
              <a:t>指標を作る</a:t>
            </a:r>
            <a:endParaRPr kumimoji="1" lang="ja-JP" altLang="en-US" dirty="0">
              <a:solidFill>
                <a:schemeClr val="tx1"/>
              </a:solidFill>
            </a:endParaRPr>
          </a:p>
        </p:txBody>
      </p:sp>
      <p:sp>
        <p:nvSpPr>
          <p:cNvPr id="11" name="正方形/長方形 10"/>
          <p:cNvSpPr/>
          <p:nvPr/>
        </p:nvSpPr>
        <p:spPr>
          <a:xfrm>
            <a:off x="1258707" y="5201084"/>
            <a:ext cx="4012769" cy="867907"/>
          </a:xfrm>
          <a:prstGeom prst="rect">
            <a:avLst/>
          </a:prstGeom>
          <a:solidFill>
            <a:schemeClr val="accent6">
              <a:lumMod val="20000"/>
              <a:lumOff val="8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【Step3】</a:t>
            </a:r>
            <a:br>
              <a:rPr lang="en-US" altLang="ja-JP" dirty="0">
                <a:solidFill>
                  <a:schemeClr val="tx1"/>
                </a:solidFill>
              </a:rPr>
            </a:br>
            <a:r>
              <a:rPr lang="ja-JP" altLang="en-US">
                <a:solidFill>
                  <a:schemeClr val="tx1"/>
                </a:solidFill>
              </a:rPr>
              <a:t>結果と指標を確認し</a:t>
            </a:r>
            <a:r>
              <a:rPr lang="en-US" altLang="ja-JP" dirty="0">
                <a:solidFill>
                  <a:schemeClr val="tx1"/>
                </a:solidFill>
              </a:rPr>
              <a:t/>
            </a:r>
            <a:br>
              <a:rPr lang="en-US" altLang="ja-JP" dirty="0">
                <a:solidFill>
                  <a:schemeClr val="tx1"/>
                </a:solidFill>
              </a:rPr>
            </a:br>
            <a:r>
              <a:rPr lang="ja-JP" altLang="en-US">
                <a:solidFill>
                  <a:schemeClr val="tx1"/>
                </a:solidFill>
              </a:rPr>
              <a:t>計画をアップデートする</a:t>
            </a:r>
            <a:endParaRPr kumimoji="1" lang="ja-JP" altLang="en-US" dirty="0">
              <a:solidFill>
                <a:schemeClr val="tx1"/>
              </a:solidFill>
            </a:endParaRPr>
          </a:p>
        </p:txBody>
      </p:sp>
      <p:sp>
        <p:nvSpPr>
          <p:cNvPr id="4" name="三角形 3">
            <a:extLst>
              <a:ext uri="{FF2B5EF4-FFF2-40B4-BE49-F238E27FC236}">
                <a16:creationId xmlns:a16="http://schemas.microsoft.com/office/drawing/2014/main" xmlns="" id="{8644650F-817E-DF40-930C-5E47DA3A1465}"/>
              </a:ext>
            </a:extLst>
          </p:cNvPr>
          <p:cNvSpPr/>
          <p:nvPr/>
        </p:nvSpPr>
        <p:spPr>
          <a:xfrm rot="10800000">
            <a:off x="2726386" y="3182609"/>
            <a:ext cx="1077410" cy="34367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三角形 23">
            <a:extLst>
              <a:ext uri="{FF2B5EF4-FFF2-40B4-BE49-F238E27FC236}">
                <a16:creationId xmlns:a16="http://schemas.microsoft.com/office/drawing/2014/main" xmlns="" id="{E23E6ED4-2E27-854F-BEF2-82BF0B8AE000}"/>
              </a:ext>
            </a:extLst>
          </p:cNvPr>
          <p:cNvSpPr/>
          <p:nvPr/>
        </p:nvSpPr>
        <p:spPr>
          <a:xfrm rot="10800000">
            <a:off x="2680088" y="4733617"/>
            <a:ext cx="1077410" cy="34367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xmlns="" id="{97439838-A10D-C040-90D7-85531936D11C}"/>
              </a:ext>
            </a:extLst>
          </p:cNvPr>
          <p:cNvSpPr txBox="1"/>
          <p:nvPr/>
        </p:nvSpPr>
        <p:spPr>
          <a:xfrm>
            <a:off x="5886777" y="1934101"/>
            <a:ext cx="2723823" cy="1200329"/>
          </a:xfrm>
          <a:prstGeom prst="rect">
            <a:avLst/>
          </a:prstGeom>
          <a:noFill/>
        </p:spPr>
        <p:txBody>
          <a:bodyPr wrap="none" rtlCol="0">
            <a:spAutoFit/>
          </a:bodyPr>
          <a:lstStyle/>
          <a:p>
            <a:r>
              <a:rPr kumimoji="1" lang="ja-JP" altLang="en-US"/>
              <a:t>課題</a:t>
            </a:r>
            <a:r>
              <a:rPr kumimoji="1" lang="en-US" altLang="ja-JP" dirty="0"/>
              <a:t/>
            </a:r>
            <a:br>
              <a:rPr kumimoji="1" lang="en-US" altLang="ja-JP" dirty="0"/>
            </a:br>
            <a:r>
              <a:rPr kumimoji="1" lang="ja-JP" altLang="en-US"/>
              <a:t>・データが足りない</a:t>
            </a:r>
            <a:r>
              <a:rPr kumimoji="1" lang="en-US" altLang="ja-JP" dirty="0"/>
              <a:t/>
            </a:r>
            <a:br>
              <a:rPr kumimoji="1" lang="en-US" altLang="ja-JP" dirty="0"/>
            </a:br>
            <a:r>
              <a:rPr kumimoji="1" lang="ja-JP" altLang="en-US"/>
              <a:t>・デジタル化されてない</a:t>
            </a:r>
            <a:r>
              <a:rPr kumimoji="1" lang="en-US" altLang="ja-JP" dirty="0"/>
              <a:t/>
            </a:r>
            <a:br>
              <a:rPr kumimoji="1" lang="en-US" altLang="ja-JP" dirty="0"/>
            </a:br>
            <a:r>
              <a:rPr kumimoji="1" lang="ja-JP" altLang="en-US"/>
              <a:t>・出してもらえない</a:t>
            </a:r>
          </a:p>
        </p:txBody>
      </p:sp>
      <p:sp>
        <p:nvSpPr>
          <p:cNvPr id="25" name="テキスト ボックス 24">
            <a:extLst>
              <a:ext uri="{FF2B5EF4-FFF2-40B4-BE49-F238E27FC236}">
                <a16:creationId xmlns:a16="http://schemas.microsoft.com/office/drawing/2014/main" xmlns="" id="{DE3D07CC-C12E-8F4F-881B-8020C8CEBB73}"/>
              </a:ext>
            </a:extLst>
          </p:cNvPr>
          <p:cNvSpPr txBox="1"/>
          <p:nvPr/>
        </p:nvSpPr>
        <p:spPr>
          <a:xfrm>
            <a:off x="5886777" y="3573344"/>
            <a:ext cx="2262158" cy="1200329"/>
          </a:xfrm>
          <a:prstGeom prst="rect">
            <a:avLst/>
          </a:prstGeom>
          <a:noFill/>
        </p:spPr>
        <p:txBody>
          <a:bodyPr wrap="none" rtlCol="0">
            <a:spAutoFit/>
          </a:bodyPr>
          <a:lstStyle/>
          <a:p>
            <a:r>
              <a:rPr kumimoji="1" lang="ja-JP" altLang="en-US"/>
              <a:t>課題</a:t>
            </a:r>
            <a:r>
              <a:rPr kumimoji="1" lang="en-US" altLang="ja-JP" dirty="0"/>
              <a:t/>
            </a:r>
            <a:br>
              <a:rPr kumimoji="1" lang="en-US" altLang="ja-JP" dirty="0"/>
            </a:br>
            <a:r>
              <a:rPr lang="ja-JP" altLang="en-US"/>
              <a:t>・データが足りない</a:t>
            </a:r>
            <a:r>
              <a:rPr kumimoji="1" lang="en-US" altLang="ja-JP" dirty="0"/>
              <a:t/>
            </a:r>
            <a:br>
              <a:rPr kumimoji="1" lang="en-US" altLang="ja-JP" dirty="0"/>
            </a:br>
            <a:r>
              <a:rPr kumimoji="1" lang="ja-JP" altLang="en-US"/>
              <a:t>・精度が低い</a:t>
            </a:r>
            <a:r>
              <a:rPr kumimoji="1" lang="en-US" altLang="ja-JP" dirty="0"/>
              <a:t/>
            </a:r>
            <a:br>
              <a:rPr kumimoji="1" lang="en-US" altLang="ja-JP" dirty="0"/>
            </a:br>
            <a:r>
              <a:rPr kumimoji="1" lang="ja-JP" altLang="en-US"/>
              <a:t>・件数が少ない</a:t>
            </a:r>
          </a:p>
        </p:txBody>
      </p:sp>
      <p:sp>
        <p:nvSpPr>
          <p:cNvPr id="26" name="テキスト ボックス 25">
            <a:extLst>
              <a:ext uri="{FF2B5EF4-FFF2-40B4-BE49-F238E27FC236}">
                <a16:creationId xmlns:a16="http://schemas.microsoft.com/office/drawing/2014/main" xmlns="" id="{BB1EE4CF-AEB1-6642-A445-7276C4F5CD64}"/>
              </a:ext>
            </a:extLst>
          </p:cNvPr>
          <p:cNvSpPr txBox="1"/>
          <p:nvPr/>
        </p:nvSpPr>
        <p:spPr>
          <a:xfrm>
            <a:off x="5886777" y="5128598"/>
            <a:ext cx="2492990" cy="1200329"/>
          </a:xfrm>
          <a:prstGeom prst="rect">
            <a:avLst/>
          </a:prstGeom>
          <a:noFill/>
        </p:spPr>
        <p:txBody>
          <a:bodyPr wrap="none" rtlCol="0">
            <a:spAutoFit/>
          </a:bodyPr>
          <a:lstStyle/>
          <a:p>
            <a:r>
              <a:rPr kumimoji="1" lang="ja-JP" altLang="en-US"/>
              <a:t>課題</a:t>
            </a:r>
            <a:r>
              <a:rPr kumimoji="1" lang="en-US" altLang="ja-JP" dirty="0"/>
              <a:t/>
            </a:r>
            <a:br>
              <a:rPr kumimoji="1" lang="en-US" altLang="ja-JP" dirty="0"/>
            </a:br>
            <a:r>
              <a:rPr lang="ja-JP" altLang="en-US"/>
              <a:t>・別の指標が必要</a:t>
            </a:r>
            <a:r>
              <a:rPr kumimoji="1" lang="en-US" altLang="ja-JP" dirty="0"/>
              <a:t/>
            </a:r>
            <a:br>
              <a:rPr kumimoji="1" lang="en-US" altLang="ja-JP" dirty="0"/>
            </a:br>
            <a:r>
              <a:rPr kumimoji="1" lang="ja-JP" altLang="en-US"/>
              <a:t>・項目の詳細化</a:t>
            </a:r>
            <a:r>
              <a:rPr kumimoji="1" lang="en-US" altLang="ja-JP" dirty="0"/>
              <a:t/>
            </a:r>
            <a:br>
              <a:rPr kumimoji="1" lang="en-US" altLang="ja-JP" dirty="0"/>
            </a:br>
            <a:r>
              <a:rPr kumimoji="1" lang="ja-JP" altLang="en-US"/>
              <a:t>・定性評価→定量評価</a:t>
            </a:r>
          </a:p>
        </p:txBody>
      </p:sp>
      <p:sp>
        <p:nvSpPr>
          <p:cNvPr id="8" name="正方形/長方形 7">
            <a:extLst>
              <a:ext uri="{FF2B5EF4-FFF2-40B4-BE49-F238E27FC236}">
                <a16:creationId xmlns:a16="http://schemas.microsoft.com/office/drawing/2014/main" xmlns="" id="{17AD5F60-DF3F-FC43-BEE5-DAAAEFBE1EB4}"/>
              </a:ext>
            </a:extLst>
          </p:cNvPr>
          <p:cNvSpPr/>
          <p:nvPr/>
        </p:nvSpPr>
        <p:spPr>
          <a:xfrm>
            <a:off x="5629554" y="1811113"/>
            <a:ext cx="3090440" cy="45159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右矢印 8">
            <a:extLst>
              <a:ext uri="{FF2B5EF4-FFF2-40B4-BE49-F238E27FC236}">
                <a16:creationId xmlns:a16="http://schemas.microsoft.com/office/drawing/2014/main" xmlns="" id="{D5C4C3BF-60B7-C44E-81E0-E78AB47BDFC8}"/>
              </a:ext>
            </a:extLst>
          </p:cNvPr>
          <p:cNvSpPr/>
          <p:nvPr/>
        </p:nvSpPr>
        <p:spPr>
          <a:xfrm>
            <a:off x="8967525" y="3258304"/>
            <a:ext cx="428264" cy="1551008"/>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xmlns="" id="{5961AEB4-75D7-324E-840A-5649843AA168}"/>
              </a:ext>
            </a:extLst>
          </p:cNvPr>
          <p:cNvSpPr txBox="1"/>
          <p:nvPr/>
        </p:nvSpPr>
        <p:spPr>
          <a:xfrm>
            <a:off x="9516343" y="2154868"/>
            <a:ext cx="2492990" cy="3416320"/>
          </a:xfrm>
          <a:prstGeom prst="rect">
            <a:avLst/>
          </a:prstGeom>
          <a:noFill/>
        </p:spPr>
        <p:txBody>
          <a:bodyPr wrap="none" rtlCol="0">
            <a:spAutoFit/>
          </a:bodyPr>
          <a:lstStyle/>
          <a:p>
            <a:r>
              <a:rPr kumimoji="1" lang="ja-JP" altLang="en-US" dirty="0"/>
              <a:t>実際に利用して</a:t>
            </a:r>
            <a:r>
              <a:rPr kumimoji="1" lang="en-US" altLang="ja-JP" dirty="0"/>
              <a:t/>
            </a:r>
            <a:br>
              <a:rPr kumimoji="1" lang="en-US" altLang="ja-JP" dirty="0"/>
            </a:br>
            <a:r>
              <a:rPr kumimoji="1" lang="ja-JP" altLang="en-US" dirty="0"/>
              <a:t>課題を明確にし</a:t>
            </a:r>
            <a:r>
              <a:rPr kumimoji="1" lang="en-US" altLang="ja-JP" dirty="0"/>
              <a:t/>
            </a:r>
            <a:br>
              <a:rPr kumimoji="1" lang="en-US" altLang="ja-JP" dirty="0"/>
            </a:br>
            <a:r>
              <a:rPr kumimoji="1" lang="ja-JP" altLang="en-US" dirty="0"/>
              <a:t>常に品質を上げる。</a:t>
            </a:r>
            <a:r>
              <a:rPr kumimoji="1" lang="en-US" altLang="ja-JP" dirty="0"/>
              <a:t/>
            </a:r>
            <a:br>
              <a:rPr kumimoji="1" lang="en-US" altLang="ja-JP" dirty="0"/>
            </a:br>
            <a:r>
              <a:rPr kumimoji="1" lang="en-US" altLang="ja-JP" dirty="0"/>
              <a:t/>
            </a:r>
            <a:br>
              <a:rPr kumimoji="1" lang="en-US" altLang="ja-JP" dirty="0"/>
            </a:br>
            <a:r>
              <a:rPr kumimoji="1" lang="ja-JP" altLang="en-US" dirty="0"/>
              <a:t>使わないことには</a:t>
            </a:r>
            <a:r>
              <a:rPr kumimoji="1" lang="en-US" altLang="ja-JP" dirty="0"/>
              <a:t/>
            </a:r>
            <a:br>
              <a:rPr kumimoji="1" lang="en-US" altLang="ja-JP" dirty="0"/>
            </a:br>
            <a:r>
              <a:rPr kumimoji="1" lang="ja-JP" altLang="en-US" dirty="0"/>
              <a:t>品質は上がって</a:t>
            </a:r>
            <a:endParaRPr kumimoji="1" lang="en-US" altLang="ja-JP" dirty="0"/>
          </a:p>
          <a:p>
            <a:r>
              <a:rPr kumimoji="1" lang="ja-JP" altLang="en-US" dirty="0"/>
              <a:t>いかない。</a:t>
            </a:r>
            <a:endParaRPr kumimoji="1" lang="en-US" altLang="ja-JP" dirty="0"/>
          </a:p>
          <a:p>
            <a:endParaRPr lang="en-US" altLang="ja-JP" dirty="0"/>
          </a:p>
          <a:p>
            <a:r>
              <a:rPr kumimoji="1" lang="ja-JP" altLang="en-US" dirty="0"/>
              <a:t>なぜなら、課題と</a:t>
            </a:r>
            <a:endParaRPr kumimoji="1" lang="en-US" altLang="ja-JP" dirty="0"/>
          </a:p>
          <a:p>
            <a:r>
              <a:rPr kumimoji="1" lang="ja-JP" altLang="en-US" dirty="0"/>
              <a:t>内部の運用はそれぞれ</a:t>
            </a:r>
            <a:endParaRPr kumimoji="1" lang="en-US" altLang="ja-JP" dirty="0"/>
          </a:p>
          <a:p>
            <a:r>
              <a:rPr kumimoji="1" lang="ja-JP" altLang="en-US" dirty="0"/>
              <a:t>の地方公共団体で</a:t>
            </a:r>
            <a:r>
              <a:rPr kumimoji="1" lang="en-US" altLang="ja-JP" dirty="0"/>
              <a:t/>
            </a:r>
            <a:br>
              <a:rPr kumimoji="1" lang="en-US" altLang="ja-JP" dirty="0"/>
            </a:br>
            <a:r>
              <a:rPr kumimoji="1" lang="ja-JP" altLang="en-US" dirty="0"/>
              <a:t>異なる</a:t>
            </a:r>
            <a:r>
              <a:rPr lang="ja-JP" altLang="en-US" dirty="0"/>
              <a:t>ため</a:t>
            </a:r>
            <a:r>
              <a:rPr kumimoji="1" lang="ja-JP" altLang="en-US" dirty="0"/>
              <a:t>。</a:t>
            </a:r>
          </a:p>
        </p:txBody>
      </p:sp>
      <p:sp>
        <p:nvSpPr>
          <p:cNvPr id="27" name="右カーブ矢印 26">
            <a:extLst>
              <a:ext uri="{FF2B5EF4-FFF2-40B4-BE49-F238E27FC236}">
                <a16:creationId xmlns:a16="http://schemas.microsoft.com/office/drawing/2014/main" xmlns="" id="{06892F28-2017-0F4B-AA92-2ED9EECDEC4E}"/>
              </a:ext>
            </a:extLst>
          </p:cNvPr>
          <p:cNvSpPr/>
          <p:nvPr/>
        </p:nvSpPr>
        <p:spPr>
          <a:xfrm flipV="1">
            <a:off x="504550" y="4238392"/>
            <a:ext cx="506626" cy="990449"/>
          </a:xfrm>
          <a:prstGeom prst="curv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右カーブ矢印 27">
            <a:extLst>
              <a:ext uri="{FF2B5EF4-FFF2-40B4-BE49-F238E27FC236}">
                <a16:creationId xmlns:a16="http://schemas.microsoft.com/office/drawing/2014/main" xmlns="" id="{8432F34C-10CC-E249-9031-B03B0B15E0E8}"/>
              </a:ext>
            </a:extLst>
          </p:cNvPr>
          <p:cNvSpPr/>
          <p:nvPr/>
        </p:nvSpPr>
        <p:spPr>
          <a:xfrm flipV="1">
            <a:off x="492975" y="2698959"/>
            <a:ext cx="506626" cy="990449"/>
          </a:xfrm>
          <a:prstGeom prst="curv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テキスト ボックス 28">
            <a:extLst>
              <a:ext uri="{FF2B5EF4-FFF2-40B4-BE49-F238E27FC236}">
                <a16:creationId xmlns:a16="http://schemas.microsoft.com/office/drawing/2014/main" xmlns="" id="{8EF001F6-C3CD-0549-A9D9-1794C9B2BDEE}"/>
              </a:ext>
            </a:extLst>
          </p:cNvPr>
          <p:cNvSpPr txBox="1"/>
          <p:nvPr/>
        </p:nvSpPr>
        <p:spPr>
          <a:xfrm>
            <a:off x="34646" y="2381072"/>
            <a:ext cx="1261884" cy="276999"/>
          </a:xfrm>
          <a:prstGeom prst="rect">
            <a:avLst/>
          </a:prstGeom>
          <a:noFill/>
        </p:spPr>
        <p:txBody>
          <a:bodyPr wrap="none" rtlCol="0">
            <a:spAutoFit/>
          </a:bodyPr>
          <a:lstStyle/>
          <a:p>
            <a:r>
              <a:rPr kumimoji="1" lang="ja-JP" altLang="en-US" sz="1200"/>
              <a:t>フィードバック</a:t>
            </a:r>
            <a:endParaRPr kumimoji="1" lang="ja-JP" altLang="en-US"/>
          </a:p>
        </p:txBody>
      </p:sp>
      <p:sp>
        <p:nvSpPr>
          <p:cNvPr id="30" name="テキスト ボックス 29">
            <a:extLst>
              <a:ext uri="{FF2B5EF4-FFF2-40B4-BE49-F238E27FC236}">
                <a16:creationId xmlns:a16="http://schemas.microsoft.com/office/drawing/2014/main" xmlns="" id="{9072573D-D3C5-1A48-A1D2-D5F6454536E8}"/>
              </a:ext>
            </a:extLst>
          </p:cNvPr>
          <p:cNvSpPr txBox="1"/>
          <p:nvPr/>
        </p:nvSpPr>
        <p:spPr>
          <a:xfrm>
            <a:off x="34646" y="4001528"/>
            <a:ext cx="1261884" cy="276999"/>
          </a:xfrm>
          <a:prstGeom prst="rect">
            <a:avLst/>
          </a:prstGeom>
          <a:noFill/>
        </p:spPr>
        <p:txBody>
          <a:bodyPr wrap="none" rtlCol="0">
            <a:spAutoFit/>
          </a:bodyPr>
          <a:lstStyle/>
          <a:p>
            <a:r>
              <a:rPr kumimoji="1" lang="ja-JP" altLang="en-US" sz="1200"/>
              <a:t>フィードバック</a:t>
            </a:r>
            <a:endParaRPr kumimoji="1" lang="ja-JP" altLang="en-US"/>
          </a:p>
        </p:txBody>
      </p:sp>
      <p:sp>
        <p:nvSpPr>
          <p:cNvPr id="5" name="スライド番号プレースホルダー 4">
            <a:extLst>
              <a:ext uri="{FF2B5EF4-FFF2-40B4-BE49-F238E27FC236}">
                <a16:creationId xmlns:a16="http://schemas.microsoft.com/office/drawing/2014/main" xmlns="" id="{93890C42-043C-425A-9EA4-99FE00E8CFCF}"/>
              </a:ext>
            </a:extLst>
          </p:cNvPr>
          <p:cNvSpPr>
            <a:spLocks noGrp="1"/>
          </p:cNvSpPr>
          <p:nvPr>
            <p:ph type="sldNum" sz="quarter" idx="12"/>
          </p:nvPr>
        </p:nvSpPr>
        <p:spPr/>
        <p:txBody>
          <a:bodyPr/>
          <a:lstStyle/>
          <a:p>
            <a:fld id="{17B8D3BA-E350-1147-995F-63335037DF5A}" type="slidenum">
              <a:rPr kumimoji="1" lang="ja-JP" altLang="en-US" smtClean="0"/>
              <a:t>22</a:t>
            </a:fld>
            <a:endParaRPr kumimoji="1" lang="ja-JP" altLang="en-US"/>
          </a:p>
        </p:txBody>
      </p:sp>
    </p:spTree>
    <p:extLst>
      <p:ext uri="{BB962C8B-B14F-4D97-AF65-F5344CB8AC3E}">
        <p14:creationId xmlns:p14="http://schemas.microsoft.com/office/powerpoint/2010/main" val="2135853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2-3. </a:t>
            </a:r>
            <a:r>
              <a:rPr lang="ja-JP" altLang="en-US" sz="6000" dirty="0"/>
              <a:t>オープンデータ</a:t>
            </a:r>
            <a:endParaRPr lang="en-US" altLang="ja-JP" sz="4800" dirty="0"/>
          </a:p>
        </p:txBody>
      </p:sp>
      <p:sp>
        <p:nvSpPr>
          <p:cNvPr id="4" name="タイトル 1">
            <a:extLst>
              <a:ext uri="{FF2B5EF4-FFF2-40B4-BE49-F238E27FC236}">
                <a16:creationId xmlns:a16="http://schemas.microsoft.com/office/drawing/2014/main" xmlns="" id="{CD7BC0A1-EA08-4EC6-8388-2C3AE160A1A0}"/>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2" name="スライド番号プレースホルダー 1">
            <a:extLst>
              <a:ext uri="{FF2B5EF4-FFF2-40B4-BE49-F238E27FC236}">
                <a16:creationId xmlns:a16="http://schemas.microsoft.com/office/drawing/2014/main" xmlns="" id="{35051481-9056-474E-AE92-2B89E95799AB}"/>
              </a:ext>
            </a:extLst>
          </p:cNvPr>
          <p:cNvSpPr>
            <a:spLocks noGrp="1"/>
          </p:cNvSpPr>
          <p:nvPr>
            <p:ph type="sldNum" sz="quarter" idx="12"/>
          </p:nvPr>
        </p:nvSpPr>
        <p:spPr/>
        <p:txBody>
          <a:bodyPr/>
          <a:lstStyle/>
          <a:p>
            <a:fld id="{17B8D3BA-E350-1147-995F-63335037DF5A}" type="slidenum">
              <a:rPr kumimoji="1" lang="ja-JP" altLang="en-US" smtClean="0"/>
              <a:t>23</a:t>
            </a:fld>
            <a:endParaRPr kumimoji="1" lang="ja-JP" altLang="en-US"/>
          </a:p>
        </p:txBody>
      </p:sp>
    </p:spTree>
    <p:extLst>
      <p:ext uri="{BB962C8B-B14F-4D97-AF65-F5344CB8AC3E}">
        <p14:creationId xmlns:p14="http://schemas.microsoft.com/office/powerpoint/2010/main" val="2026709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2-3-1. </a:t>
            </a:r>
            <a:r>
              <a:rPr lang="ja-JP" altLang="en-US" sz="4000" dirty="0"/>
              <a:t>オープンデータについて</a:t>
            </a:r>
            <a:endParaRPr kumimoji="1" lang="ja-JP" altLang="en-US" sz="4000" b="1" dirty="0"/>
          </a:p>
        </p:txBody>
      </p:sp>
      <p:sp>
        <p:nvSpPr>
          <p:cNvPr id="3" name="コンテンツ プレースホルダー 2"/>
          <p:cNvSpPr>
            <a:spLocks noGrp="1"/>
          </p:cNvSpPr>
          <p:nvPr>
            <p:ph idx="1"/>
          </p:nvPr>
        </p:nvSpPr>
        <p:spPr/>
        <p:txBody>
          <a:bodyPr>
            <a:normAutofit/>
          </a:bodyPr>
          <a:lstStyle/>
          <a:p>
            <a:r>
              <a:rPr lang="ja-JP" altLang="en-US" sz="2200" dirty="0"/>
              <a:t>社会サービスを行政が一括管理する</a:t>
            </a:r>
            <a:r>
              <a:rPr lang="en-US" altLang="ja-JP" sz="2200" dirty="0"/>
              <a:t>20</a:t>
            </a:r>
            <a:r>
              <a:rPr lang="ja-JP" altLang="en-US" sz="2200" dirty="0"/>
              <a:t>世紀型スタイルでは、「課題の解決」を継続できない（①）。</a:t>
            </a:r>
            <a:endParaRPr lang="en-US" altLang="ja-JP" sz="2200" dirty="0"/>
          </a:p>
          <a:p>
            <a:r>
              <a:rPr lang="ja-JP" altLang="en-US" sz="2200" dirty="0"/>
              <a:t>今後の社会サービスは、行政・市民が協業することで「効率的な行政」と「ビジネスチャンス」が生まれる。そのためのキーとなるのがオープンデータ（②）。</a:t>
            </a:r>
            <a:endParaRPr lang="en-US" altLang="ja-JP" sz="2200" dirty="0"/>
          </a:p>
          <a:p>
            <a:r>
              <a:rPr lang="ja-JP" altLang="en-US" sz="2200" dirty="0"/>
              <a:t>市民も自ら地域課題を解決するサービスを作ることができる（③）。</a:t>
            </a:r>
            <a:endParaRPr kumimoji="1" lang="ja-JP" altLang="en-US" sz="2200" dirty="0"/>
          </a:p>
        </p:txBody>
      </p:sp>
      <p:sp>
        <p:nvSpPr>
          <p:cNvPr id="5" name="スライド番号プレースホルダー 4"/>
          <p:cNvSpPr>
            <a:spLocks noGrp="1"/>
          </p:cNvSpPr>
          <p:nvPr>
            <p:ph type="sldNum" sz="quarter" idx="12"/>
          </p:nvPr>
        </p:nvSpPr>
        <p:spPr/>
        <p:txBody>
          <a:bodyPr/>
          <a:lstStyle/>
          <a:p>
            <a:fld id="{1C867B54-3903-4123-A569-3CEDAF2ACADE}" type="slidenum">
              <a:rPr lang="ja-JP" altLang="en-US" smtClean="0"/>
              <a:pPr/>
              <a:t>24</a:t>
            </a:fld>
            <a:endParaRPr lang="ja-JP" altLang="en-US" dirty="0"/>
          </a:p>
        </p:txBody>
      </p:sp>
      <p:sp>
        <p:nvSpPr>
          <p:cNvPr id="6" name="正方形/長方形 5"/>
          <p:cNvSpPr/>
          <p:nvPr/>
        </p:nvSpPr>
        <p:spPr bwMode="auto">
          <a:xfrm>
            <a:off x="2004595" y="525824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人口減少</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7" name="正方形/長方形 6"/>
          <p:cNvSpPr/>
          <p:nvPr/>
        </p:nvSpPr>
        <p:spPr bwMode="auto">
          <a:xfrm>
            <a:off x="2874532" y="525824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rPr>
              <a:t>税金</a:t>
            </a:r>
            <a:r>
              <a:rPr kumimoji="0" lang="en-US" altLang="ja-JP" sz="1100" b="0" i="0" u="none" strike="noStrike" cap="none" normalizeH="0" baseline="0" dirty="0">
                <a:ln>
                  <a:noFill/>
                </a:ln>
                <a:solidFill>
                  <a:schemeClr val="tx1"/>
                </a:solidFill>
                <a:effectLst/>
                <a:latin typeface="Trebuchet MS" pitchFamily="34" charset="0"/>
                <a:ea typeface="ＭＳ Ｐゴシック" pitchFamily="50" charset="-128"/>
              </a:rPr>
              <a:t/>
            </a:r>
            <a:br>
              <a:rPr kumimoji="0" lang="en-US" altLang="ja-JP" sz="1100" b="0" i="0" u="none" strike="noStrike" cap="none" normalizeH="0" baseline="0" dirty="0">
                <a:ln>
                  <a:noFill/>
                </a:ln>
                <a:solidFill>
                  <a:schemeClr val="tx1"/>
                </a:solidFill>
                <a:effectLst/>
                <a:latin typeface="Trebuchet MS" pitchFamily="34" charset="0"/>
                <a:ea typeface="ＭＳ Ｐゴシック" pitchFamily="50" charset="-128"/>
              </a:rPr>
            </a:br>
            <a:r>
              <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rPr>
              <a:t>増えない</a:t>
            </a:r>
          </a:p>
        </p:txBody>
      </p:sp>
      <p:sp>
        <p:nvSpPr>
          <p:cNvPr id="8" name="正方形/長方形 7"/>
          <p:cNvSpPr/>
          <p:nvPr/>
        </p:nvSpPr>
        <p:spPr bwMode="auto">
          <a:xfrm>
            <a:off x="2004595" y="479671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インフラ</a:t>
            </a:r>
            <a:r>
              <a:rPr kumimoji="0" lang="en-US" altLang="ja-JP" sz="1100" dirty="0">
                <a:latin typeface="Trebuchet MS" pitchFamily="34" charset="0"/>
                <a:ea typeface="ＭＳ Ｐゴシック" pitchFamily="50" charset="-128"/>
              </a:rPr>
              <a:t/>
            </a:r>
            <a:br>
              <a:rPr kumimoji="0" lang="en-US" altLang="ja-JP" sz="1100" dirty="0">
                <a:latin typeface="Trebuchet MS" pitchFamily="34" charset="0"/>
                <a:ea typeface="ＭＳ Ｐゴシック" pitchFamily="50" charset="-128"/>
              </a:rPr>
            </a:br>
            <a:r>
              <a:rPr kumimoji="0" lang="ja-JP" altLang="en-US" sz="1100" dirty="0">
                <a:latin typeface="Trebuchet MS" pitchFamily="34" charset="0"/>
                <a:ea typeface="ＭＳ Ｐゴシック" pitchFamily="50" charset="-128"/>
              </a:rPr>
              <a:t>維持大変</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9" name="正方形/長方形 8"/>
          <p:cNvSpPr/>
          <p:nvPr/>
        </p:nvSpPr>
        <p:spPr bwMode="auto">
          <a:xfrm>
            <a:off x="2874532" y="479671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行政サービス</a:t>
            </a:r>
            <a:r>
              <a:rPr kumimoji="0" lang="en-US" altLang="ja-JP" sz="1100" dirty="0">
                <a:latin typeface="Trebuchet MS" pitchFamily="34" charset="0"/>
                <a:ea typeface="ＭＳ Ｐゴシック" pitchFamily="50" charset="-128"/>
              </a:rPr>
              <a:t/>
            </a:r>
            <a:br>
              <a:rPr kumimoji="0" lang="en-US" altLang="ja-JP" sz="1100" dirty="0">
                <a:latin typeface="Trebuchet MS" pitchFamily="34" charset="0"/>
                <a:ea typeface="ＭＳ Ｐゴシック" pitchFamily="50" charset="-128"/>
              </a:rPr>
            </a:br>
            <a:r>
              <a:rPr kumimoji="0" lang="ja-JP" altLang="en-US" sz="1100" dirty="0">
                <a:latin typeface="Trebuchet MS" pitchFamily="34" charset="0"/>
                <a:ea typeface="ＭＳ Ｐゴシック" pitchFamily="50" charset="-128"/>
              </a:rPr>
              <a:t>減らせない</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0" name="フローチャート: 磁気ディスク 9"/>
          <p:cNvSpPr/>
          <p:nvPr/>
        </p:nvSpPr>
        <p:spPr bwMode="auto">
          <a:xfrm>
            <a:off x="6526817" y="3190877"/>
            <a:ext cx="782447" cy="804967"/>
          </a:xfrm>
          <a:prstGeom prst="flowChartMagneticDisk">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オープン</a:t>
            </a:r>
            <a:r>
              <a:rPr kumimoji="0" lang="en-US" altLang="ja-JP" sz="1400" dirty="0">
                <a:latin typeface="Trebuchet MS" pitchFamily="34" charset="0"/>
                <a:ea typeface="ＭＳ Ｐゴシック" pitchFamily="50" charset="-128"/>
              </a:rPr>
              <a:t/>
            </a:r>
            <a:br>
              <a:rPr kumimoji="0" lang="en-US" altLang="ja-JP" sz="1400" dirty="0">
                <a:latin typeface="Trebuchet MS" pitchFamily="34" charset="0"/>
                <a:ea typeface="ＭＳ Ｐゴシック" pitchFamily="50" charset="-128"/>
              </a:rPr>
            </a:br>
            <a:r>
              <a:rPr kumimoji="0" lang="ja-JP" altLang="en-US" sz="1400" dirty="0">
                <a:latin typeface="Trebuchet MS" pitchFamily="34" charset="0"/>
                <a:ea typeface="ＭＳ Ｐゴシック" pitchFamily="50" charset="-128"/>
              </a:rPr>
              <a:t>データ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1" name="円/楕円 10"/>
          <p:cNvSpPr/>
          <p:nvPr/>
        </p:nvSpPr>
        <p:spPr bwMode="auto">
          <a:xfrm>
            <a:off x="7383379" y="4998594"/>
            <a:ext cx="755904" cy="709528"/>
          </a:xfrm>
          <a:prstGeom prst="ellipse">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市民</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2" name="円/楕円 11"/>
          <p:cNvSpPr/>
          <p:nvPr/>
        </p:nvSpPr>
        <p:spPr bwMode="auto">
          <a:xfrm>
            <a:off x="6627475" y="5012748"/>
            <a:ext cx="755904" cy="709528"/>
          </a:xfrm>
          <a:prstGeom prst="ellipse">
            <a:avLst/>
          </a:prstGeom>
          <a:solidFill>
            <a:srgbClr val="FFCCFF"/>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企業</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3" name="円/楕円 12"/>
          <p:cNvSpPr/>
          <p:nvPr/>
        </p:nvSpPr>
        <p:spPr bwMode="auto">
          <a:xfrm>
            <a:off x="8120720" y="4998594"/>
            <a:ext cx="755904" cy="709528"/>
          </a:xfrm>
          <a:prstGeom prst="ellipse">
            <a:avLst/>
          </a:prstGeom>
          <a:solidFill>
            <a:srgbClr val="CCFF66"/>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行政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4" name="二等辺三角形 13"/>
          <p:cNvSpPr/>
          <p:nvPr/>
        </p:nvSpPr>
        <p:spPr bwMode="auto">
          <a:xfrm rot="5400000">
            <a:off x="4435385" y="4385562"/>
            <a:ext cx="2222857" cy="370554"/>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a:ln>
                <a:noFill/>
              </a:ln>
              <a:solidFill>
                <a:schemeClr val="tx1"/>
              </a:solidFill>
              <a:effectLst/>
              <a:latin typeface="Trebuchet MS" pitchFamily="34" charset="0"/>
              <a:ea typeface="ＭＳ Ｐゴシック" pitchFamily="50" charset="-128"/>
            </a:endParaRPr>
          </a:p>
        </p:txBody>
      </p:sp>
      <p:sp>
        <p:nvSpPr>
          <p:cNvPr id="15" name="テキスト ボックス 14"/>
          <p:cNvSpPr txBox="1"/>
          <p:nvPr/>
        </p:nvSpPr>
        <p:spPr>
          <a:xfrm>
            <a:off x="1848171" y="5888594"/>
            <a:ext cx="2727029" cy="369332"/>
          </a:xfrm>
          <a:prstGeom prst="rect">
            <a:avLst/>
          </a:prstGeom>
          <a:noFill/>
        </p:spPr>
        <p:txBody>
          <a:bodyPr wrap="none" rtlCol="0">
            <a:spAutoFit/>
          </a:bodyPr>
          <a:lstStyle/>
          <a:p>
            <a:r>
              <a:rPr lang="ja-JP" altLang="en-US" dirty="0"/>
              <a:t>「</a:t>
            </a:r>
            <a:r>
              <a:rPr lang="en-US" altLang="ja-JP" dirty="0"/>
              <a:t>20</a:t>
            </a:r>
            <a:r>
              <a:rPr lang="ja-JP" altLang="en-US" dirty="0"/>
              <a:t>世紀型の行政の限界」</a:t>
            </a:r>
            <a:endParaRPr kumimoji="1" lang="ja-JP" altLang="en-US" dirty="0"/>
          </a:p>
        </p:txBody>
      </p:sp>
      <p:sp>
        <p:nvSpPr>
          <p:cNvPr id="16" name="テキスト ボックス 15"/>
          <p:cNvSpPr txBox="1"/>
          <p:nvPr/>
        </p:nvSpPr>
        <p:spPr>
          <a:xfrm>
            <a:off x="5585171" y="5859154"/>
            <a:ext cx="4912528" cy="400110"/>
          </a:xfrm>
          <a:prstGeom prst="rect">
            <a:avLst/>
          </a:prstGeom>
          <a:noFill/>
        </p:spPr>
        <p:txBody>
          <a:bodyPr wrap="square" rtlCol="0">
            <a:spAutoFit/>
          </a:bodyPr>
          <a:lstStyle/>
          <a:p>
            <a:r>
              <a:rPr lang="ja-JP" altLang="en-US" sz="2000" b="1" dirty="0">
                <a:solidFill>
                  <a:srgbClr val="FF0000"/>
                </a:solidFill>
              </a:rPr>
              <a:t>「行政と市民</a:t>
            </a:r>
            <a:r>
              <a:rPr kumimoji="1" lang="ja-JP" altLang="en-US" sz="2000" b="1" dirty="0">
                <a:solidFill>
                  <a:srgbClr val="FF0000"/>
                </a:solidFill>
              </a:rPr>
              <a:t>協業</a:t>
            </a:r>
            <a:r>
              <a:rPr lang="ja-JP" altLang="en-US" sz="2000" b="1" dirty="0">
                <a:solidFill>
                  <a:srgbClr val="FF0000"/>
                </a:solidFill>
              </a:rPr>
              <a:t>、</a:t>
            </a:r>
            <a:r>
              <a:rPr kumimoji="1" lang="ja-JP" altLang="en-US" sz="2000" b="1" dirty="0">
                <a:solidFill>
                  <a:srgbClr val="FF0000"/>
                </a:solidFill>
              </a:rPr>
              <a:t>市民の力を活用</a:t>
            </a:r>
            <a:r>
              <a:rPr lang="ja-JP" altLang="en-US" sz="2000" b="1" dirty="0">
                <a:solidFill>
                  <a:srgbClr val="FF0000"/>
                </a:solidFill>
              </a:rPr>
              <a:t>！」</a:t>
            </a:r>
            <a:endParaRPr kumimoji="1" lang="ja-JP" altLang="en-US" sz="2000" b="1" dirty="0">
              <a:solidFill>
                <a:srgbClr val="FF0000"/>
              </a:solidFill>
            </a:endParaRPr>
          </a:p>
        </p:txBody>
      </p:sp>
      <p:sp>
        <p:nvSpPr>
          <p:cNvPr id="18" name="円/楕円 17"/>
          <p:cNvSpPr/>
          <p:nvPr/>
        </p:nvSpPr>
        <p:spPr bwMode="auto">
          <a:xfrm>
            <a:off x="3895270" y="3124781"/>
            <a:ext cx="755904" cy="709528"/>
          </a:xfrm>
          <a:prstGeom prst="ellipse">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市民</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9" name="円/楕円 18"/>
          <p:cNvSpPr/>
          <p:nvPr/>
        </p:nvSpPr>
        <p:spPr bwMode="auto">
          <a:xfrm>
            <a:off x="3861494" y="3903648"/>
            <a:ext cx="755904" cy="709528"/>
          </a:xfrm>
          <a:prstGeom prst="ellipse">
            <a:avLst/>
          </a:prstGeom>
          <a:solidFill>
            <a:srgbClr val="FFCCFF"/>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企業</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0" name="円/楕円 19"/>
          <p:cNvSpPr/>
          <p:nvPr/>
        </p:nvSpPr>
        <p:spPr bwMode="auto">
          <a:xfrm>
            <a:off x="2220032" y="3515980"/>
            <a:ext cx="755904" cy="709528"/>
          </a:xfrm>
          <a:prstGeom prst="ellipse">
            <a:avLst/>
          </a:prstGeom>
          <a:solidFill>
            <a:srgbClr val="CCFF66"/>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行政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1" name="右矢印 20"/>
          <p:cNvSpPr/>
          <p:nvPr/>
        </p:nvSpPr>
        <p:spPr bwMode="auto">
          <a:xfrm>
            <a:off x="3211686" y="3588617"/>
            <a:ext cx="341904" cy="534036"/>
          </a:xfrm>
          <a:prstGeom prst="rightArrow">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graphicFrame>
        <p:nvGraphicFramePr>
          <p:cNvPr id="22" name="表 21"/>
          <p:cNvGraphicFramePr>
            <a:graphicFrameLocks noGrp="1"/>
          </p:cNvGraphicFramePr>
          <p:nvPr>
            <p:extLst/>
          </p:nvPr>
        </p:nvGraphicFramePr>
        <p:xfrm>
          <a:off x="994164" y="3360289"/>
          <a:ext cx="998912" cy="914400"/>
        </p:xfrm>
        <a:graphic>
          <a:graphicData uri="http://schemas.openxmlformats.org/drawingml/2006/table">
            <a:tbl>
              <a:tblPr firstRow="1" bandRow="1">
                <a:tableStyleId>{5940675A-B579-460E-94D1-54222C63F5DA}</a:tableStyleId>
              </a:tblPr>
              <a:tblGrid>
                <a:gridCol w="998912">
                  <a:extLst>
                    <a:ext uri="{9D8B030D-6E8A-4147-A177-3AD203B41FA5}">
                      <a16:colId xmlns:a16="http://schemas.microsoft.com/office/drawing/2014/main" xmlns="" val="20000"/>
                    </a:ext>
                  </a:extLst>
                </a:gridCol>
              </a:tblGrid>
              <a:tr h="209081">
                <a:tc>
                  <a:txBody>
                    <a:bodyPr/>
                    <a:lstStyle/>
                    <a:p>
                      <a:r>
                        <a:rPr kumimoji="1" lang="ja-JP" altLang="en-US" sz="900" dirty="0"/>
                        <a:t>サービスＡ</a:t>
                      </a:r>
                    </a:p>
                  </a:txBody>
                  <a:tcPr>
                    <a:solidFill>
                      <a:srgbClr val="CCFF66"/>
                    </a:solidFill>
                  </a:tcPr>
                </a:tc>
                <a:extLst>
                  <a:ext uri="{0D108BD9-81ED-4DB2-BD59-A6C34878D82A}">
                    <a16:rowId xmlns:a16="http://schemas.microsoft.com/office/drawing/2014/main" xmlns="" val="10000"/>
                  </a:ext>
                </a:extLst>
              </a:tr>
              <a:tr h="209081">
                <a:tc>
                  <a:txBody>
                    <a:bodyPr/>
                    <a:lstStyle/>
                    <a:p>
                      <a:r>
                        <a:rPr kumimoji="1" lang="ja-JP" altLang="en-US" sz="900" dirty="0"/>
                        <a:t>サービスＢ</a:t>
                      </a:r>
                    </a:p>
                  </a:txBody>
                  <a:tcPr>
                    <a:solidFill>
                      <a:srgbClr val="CCFF66"/>
                    </a:solidFill>
                  </a:tcPr>
                </a:tc>
                <a:extLst>
                  <a:ext uri="{0D108BD9-81ED-4DB2-BD59-A6C34878D82A}">
                    <a16:rowId xmlns:a16="http://schemas.microsoft.com/office/drawing/2014/main" xmlns="" val="10001"/>
                  </a:ext>
                </a:extLst>
              </a:tr>
              <a:tr h="209081">
                <a:tc>
                  <a:txBody>
                    <a:bodyPr/>
                    <a:lstStyle/>
                    <a:p>
                      <a:r>
                        <a:rPr kumimoji="1" lang="ja-JP" altLang="en-US" sz="900" dirty="0"/>
                        <a:t>・</a:t>
                      </a:r>
                    </a:p>
                  </a:txBody>
                  <a:tcPr>
                    <a:solidFill>
                      <a:srgbClr val="CCFF66"/>
                    </a:solidFill>
                  </a:tcPr>
                </a:tc>
                <a:extLst>
                  <a:ext uri="{0D108BD9-81ED-4DB2-BD59-A6C34878D82A}">
                    <a16:rowId xmlns:a16="http://schemas.microsoft.com/office/drawing/2014/main" xmlns="" val="10002"/>
                  </a:ext>
                </a:extLst>
              </a:tr>
              <a:tr h="191097">
                <a:tc>
                  <a:txBody>
                    <a:bodyPr/>
                    <a:lstStyle/>
                    <a:p>
                      <a:r>
                        <a:rPr kumimoji="1" lang="ja-JP" altLang="en-US" sz="900" dirty="0"/>
                        <a:t>サービスＸＸＸ</a:t>
                      </a:r>
                    </a:p>
                  </a:txBody>
                  <a:tcPr>
                    <a:solidFill>
                      <a:srgbClr val="CCFF66"/>
                    </a:solidFill>
                  </a:tcPr>
                </a:tc>
                <a:extLst>
                  <a:ext uri="{0D108BD9-81ED-4DB2-BD59-A6C34878D82A}">
                    <a16:rowId xmlns:a16="http://schemas.microsoft.com/office/drawing/2014/main" xmlns="" val="10003"/>
                  </a:ext>
                </a:extLst>
              </a:tr>
            </a:tbl>
          </a:graphicData>
        </a:graphic>
      </p:graphicFrame>
      <p:graphicFrame>
        <p:nvGraphicFramePr>
          <p:cNvPr id="23" name="表 22"/>
          <p:cNvGraphicFramePr>
            <a:graphicFrameLocks noGrp="1"/>
          </p:cNvGraphicFramePr>
          <p:nvPr>
            <p:extLst/>
          </p:nvPr>
        </p:nvGraphicFramePr>
        <p:xfrm>
          <a:off x="9761996" y="4397339"/>
          <a:ext cx="1185072" cy="1417320"/>
        </p:xfrm>
        <a:graphic>
          <a:graphicData uri="http://schemas.openxmlformats.org/drawingml/2006/table">
            <a:tbl>
              <a:tblPr firstRow="1" bandRow="1">
                <a:tableStyleId>{5940675A-B579-460E-94D1-54222C63F5DA}</a:tableStyleId>
              </a:tblPr>
              <a:tblGrid>
                <a:gridCol w="592536">
                  <a:extLst>
                    <a:ext uri="{9D8B030D-6E8A-4147-A177-3AD203B41FA5}">
                      <a16:colId xmlns:a16="http://schemas.microsoft.com/office/drawing/2014/main" xmlns="" val="20000"/>
                    </a:ext>
                  </a:extLst>
                </a:gridCol>
                <a:gridCol w="592536">
                  <a:extLst>
                    <a:ext uri="{9D8B030D-6E8A-4147-A177-3AD203B41FA5}">
                      <a16:colId xmlns:a16="http://schemas.microsoft.com/office/drawing/2014/main" xmlns="" val="20001"/>
                    </a:ext>
                  </a:extLst>
                </a:gridCol>
              </a:tblGrid>
              <a:tr h="209081">
                <a:tc>
                  <a:txBody>
                    <a:bodyPr/>
                    <a:lstStyle/>
                    <a:p>
                      <a:r>
                        <a:rPr kumimoji="1" lang="ja-JP" altLang="en-US" sz="900" dirty="0"/>
                        <a:t>サービス</a:t>
                      </a:r>
                    </a:p>
                  </a:txBody>
                  <a:tcPr marL="36000" marR="36000">
                    <a:lnR w="12700" cap="flat" cmpd="sng" algn="ctr">
                      <a:solidFill>
                        <a:schemeClr val="tx1"/>
                      </a:solidFill>
                      <a:prstDash val="solid"/>
                      <a:round/>
                      <a:headEnd type="none" w="med" len="med"/>
                      <a:tailEnd type="none" w="med" len="med"/>
                    </a:lnR>
                    <a:solidFill>
                      <a:srgbClr val="CCFF66"/>
                    </a:solidFill>
                  </a:tcPr>
                </a:tc>
                <a:tc>
                  <a:txBody>
                    <a:bodyPr/>
                    <a:lstStyle/>
                    <a:p>
                      <a:r>
                        <a:rPr kumimoji="1" lang="ja-JP" altLang="en-US" sz="900" dirty="0"/>
                        <a:t>Ａ</a:t>
                      </a:r>
                    </a:p>
                  </a:txBody>
                  <a:tcPr>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xmlns="" val="10000"/>
                  </a:ext>
                </a:extLst>
              </a:tr>
              <a:tr h="209081">
                <a:tc gridSpan="2">
                  <a:txBody>
                    <a:bodyPr/>
                    <a:lstStyle/>
                    <a:p>
                      <a:r>
                        <a:rPr kumimoji="1" lang="ja-JP" altLang="en-US" sz="900" dirty="0"/>
                        <a:t>サービスＢ</a:t>
                      </a:r>
                    </a:p>
                  </a:txBody>
                  <a:tcPr>
                    <a:solidFill>
                      <a:srgbClr val="FFCCFF"/>
                    </a:solidFill>
                  </a:tcPr>
                </a:tc>
                <a:tc hMerge="1">
                  <a:txBody>
                    <a:bodyPr/>
                    <a:lstStyle/>
                    <a:p>
                      <a:endParaRPr kumimoji="1" lang="ja-JP" altLang="en-US" sz="900" dirty="0"/>
                    </a:p>
                  </a:txBody>
                  <a:tcPr>
                    <a:lnL w="12700" cap="flat" cmpd="sng" algn="ctr">
                      <a:solidFill>
                        <a:schemeClr val="tx1"/>
                      </a:solidFill>
                      <a:prstDash val="solid"/>
                      <a:round/>
                      <a:headEnd type="none" w="med" len="med"/>
                      <a:tailEnd type="none" w="med" len="med"/>
                    </a:lnL>
                    <a:solidFill>
                      <a:srgbClr val="FFCCFF"/>
                    </a:solidFill>
                  </a:tcPr>
                </a:tc>
                <a:extLst>
                  <a:ext uri="{0D108BD9-81ED-4DB2-BD59-A6C34878D82A}">
                    <a16:rowId xmlns:a16="http://schemas.microsoft.com/office/drawing/2014/main" xmlns="" val="10001"/>
                  </a:ext>
                </a:extLst>
              </a:tr>
              <a:tr h="209081">
                <a:tc gridSpan="2">
                  <a:txBody>
                    <a:bodyPr/>
                    <a:lstStyle/>
                    <a:p>
                      <a:r>
                        <a:rPr kumimoji="1" lang="ja-JP" altLang="en-US" sz="900" dirty="0"/>
                        <a:t>・</a:t>
                      </a:r>
                    </a:p>
                  </a:txBody>
                  <a:tcPr>
                    <a:solidFill>
                      <a:srgbClr val="CCFF66"/>
                    </a:solidFill>
                  </a:tcPr>
                </a:tc>
                <a:tc hMerge="1">
                  <a:txBody>
                    <a:bodyPr/>
                    <a:lstStyle/>
                    <a:p>
                      <a:endParaRPr kumimoji="1" lang="ja-JP" altLang="en-US"/>
                    </a:p>
                  </a:txBody>
                  <a:tcPr/>
                </a:tc>
                <a:extLst>
                  <a:ext uri="{0D108BD9-81ED-4DB2-BD59-A6C34878D82A}">
                    <a16:rowId xmlns:a16="http://schemas.microsoft.com/office/drawing/2014/main" xmlns="" val="10002"/>
                  </a:ext>
                </a:extLst>
              </a:tr>
              <a:tr h="209081">
                <a:tc gridSpan="2">
                  <a:txBody>
                    <a:bodyPr/>
                    <a:lstStyle/>
                    <a:p>
                      <a:r>
                        <a:rPr kumimoji="1" lang="ja-JP" altLang="en-US" sz="900" dirty="0"/>
                        <a:t>サービスＸＸＸ</a:t>
                      </a:r>
                    </a:p>
                  </a:txBody>
                  <a:tcPr>
                    <a:solidFill>
                      <a:srgbClr val="CCFF66"/>
                    </a:solidFill>
                  </a:tcPr>
                </a:tc>
                <a:tc hMerge="1">
                  <a:txBody>
                    <a:bodyPr/>
                    <a:lstStyle/>
                    <a:p>
                      <a:endParaRPr kumimoji="1" lang="ja-JP" altLang="en-US"/>
                    </a:p>
                  </a:txBody>
                  <a:tcPr/>
                </a:tc>
                <a:extLst>
                  <a:ext uri="{0D108BD9-81ED-4DB2-BD59-A6C34878D82A}">
                    <a16:rowId xmlns:a16="http://schemas.microsoft.com/office/drawing/2014/main" xmlns="" val="10003"/>
                  </a:ext>
                </a:extLst>
              </a:tr>
              <a:tr h="209081">
                <a:tc gridSpan="2">
                  <a:txBody>
                    <a:bodyPr/>
                    <a:lstStyle/>
                    <a:p>
                      <a:r>
                        <a:rPr kumimoji="1" lang="ja-JP" altLang="en-US" sz="900" dirty="0"/>
                        <a:t>新サービス１</a:t>
                      </a:r>
                    </a:p>
                  </a:txBody>
                  <a:tcPr>
                    <a:solidFill>
                      <a:srgbClr val="FFCCFF"/>
                    </a:solidFill>
                  </a:tcPr>
                </a:tc>
                <a:tc hMerge="1">
                  <a:txBody>
                    <a:bodyPr/>
                    <a:lstStyle/>
                    <a:p>
                      <a:endParaRPr kumimoji="1" lang="ja-JP" altLang="en-US"/>
                    </a:p>
                  </a:txBody>
                  <a:tcPr/>
                </a:tc>
                <a:extLst>
                  <a:ext uri="{0D108BD9-81ED-4DB2-BD59-A6C34878D82A}">
                    <a16:rowId xmlns:a16="http://schemas.microsoft.com/office/drawing/2014/main" xmlns="" val="10004"/>
                  </a:ext>
                </a:extLst>
              </a:tr>
              <a:tr h="209081">
                <a:tc gridSpan="2">
                  <a:txBody>
                    <a:bodyPr/>
                    <a:lstStyle/>
                    <a:p>
                      <a:r>
                        <a:rPr kumimoji="1" lang="ja-JP" altLang="en-US" sz="1200" b="1" dirty="0">
                          <a:solidFill>
                            <a:srgbClr val="FF0000"/>
                          </a:solidFill>
                        </a:rPr>
                        <a:t>地域課題解決</a:t>
                      </a:r>
                    </a:p>
                  </a:txBody>
                  <a:tcPr>
                    <a:solidFill>
                      <a:schemeClr val="accent5">
                        <a:lumMod val="40000"/>
                        <a:lumOff val="60000"/>
                      </a:schemeClr>
                    </a:solidFill>
                  </a:tcPr>
                </a:tc>
                <a:tc hMerge="1">
                  <a:txBody>
                    <a:bodyPr/>
                    <a:lstStyle/>
                    <a:p>
                      <a:endParaRPr kumimoji="1" lang="ja-JP" altLang="en-US"/>
                    </a:p>
                  </a:txBody>
                  <a:tcPr/>
                </a:tc>
                <a:extLst>
                  <a:ext uri="{0D108BD9-81ED-4DB2-BD59-A6C34878D82A}">
                    <a16:rowId xmlns:a16="http://schemas.microsoft.com/office/drawing/2014/main" xmlns="" val="10005"/>
                  </a:ext>
                </a:extLst>
              </a:tr>
            </a:tbl>
          </a:graphicData>
        </a:graphic>
      </p:graphicFrame>
      <p:sp>
        <p:nvSpPr>
          <p:cNvPr id="24" name="テキスト ボックス 23"/>
          <p:cNvSpPr txBox="1"/>
          <p:nvPr/>
        </p:nvSpPr>
        <p:spPr>
          <a:xfrm>
            <a:off x="2890569" y="3063455"/>
            <a:ext cx="895395" cy="523220"/>
          </a:xfrm>
          <a:prstGeom prst="rect">
            <a:avLst/>
          </a:prstGeom>
          <a:noFill/>
        </p:spPr>
        <p:txBody>
          <a:bodyPr wrap="square" rtlCol="0">
            <a:spAutoFit/>
          </a:bodyPr>
          <a:lstStyle/>
          <a:p>
            <a:pPr algn="ctr"/>
            <a:r>
              <a:rPr kumimoji="1" lang="ja-JP" altLang="en-US" sz="1400" dirty="0"/>
              <a:t>サービス</a:t>
            </a:r>
            <a:r>
              <a:rPr kumimoji="1" lang="en-US" altLang="ja-JP" sz="1400" dirty="0"/>
              <a:t/>
            </a:r>
            <a:br>
              <a:rPr kumimoji="1" lang="en-US" altLang="ja-JP" sz="1400" dirty="0"/>
            </a:br>
            <a:r>
              <a:rPr kumimoji="1" lang="ja-JP" altLang="en-US" sz="1400" dirty="0"/>
              <a:t>提供</a:t>
            </a:r>
          </a:p>
        </p:txBody>
      </p:sp>
      <p:sp>
        <p:nvSpPr>
          <p:cNvPr id="25" name="テキスト ボックス 24"/>
          <p:cNvSpPr txBox="1"/>
          <p:nvPr/>
        </p:nvSpPr>
        <p:spPr>
          <a:xfrm>
            <a:off x="766053" y="3015561"/>
            <a:ext cx="1600682" cy="307777"/>
          </a:xfrm>
          <a:prstGeom prst="rect">
            <a:avLst/>
          </a:prstGeom>
          <a:noFill/>
        </p:spPr>
        <p:txBody>
          <a:bodyPr wrap="square" rtlCol="0">
            <a:spAutoFit/>
          </a:bodyPr>
          <a:lstStyle/>
          <a:p>
            <a:r>
              <a:rPr kumimoji="1" lang="ja-JP" altLang="en-US" sz="1400" dirty="0"/>
              <a:t>行政が一括管理</a:t>
            </a:r>
          </a:p>
        </p:txBody>
      </p:sp>
      <p:sp>
        <p:nvSpPr>
          <p:cNvPr id="26" name="正方形/長方形 25"/>
          <p:cNvSpPr/>
          <p:nvPr/>
        </p:nvSpPr>
        <p:spPr bwMode="auto">
          <a:xfrm>
            <a:off x="3748926" y="525555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ja-JP" altLang="en-US" sz="1100" dirty="0"/>
              <a:t>行政データ</a:t>
            </a:r>
            <a:r>
              <a:rPr lang="en-US" altLang="ja-JP" sz="1100" dirty="0"/>
              <a:t/>
            </a:r>
            <a:br>
              <a:rPr lang="en-US" altLang="ja-JP" sz="1100" dirty="0"/>
            </a:br>
            <a:r>
              <a:rPr lang="ja-JP" altLang="en-US" sz="1100" dirty="0"/>
              <a:t>未活用</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7" name="正方形/長方形 26"/>
          <p:cNvSpPr/>
          <p:nvPr/>
        </p:nvSpPr>
        <p:spPr bwMode="auto">
          <a:xfrm>
            <a:off x="3748926" y="4802015"/>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ja-JP" altLang="en-US" sz="1100" dirty="0"/>
              <a:t>市民の要望</a:t>
            </a:r>
            <a:r>
              <a:rPr lang="en-US" altLang="ja-JP" sz="1100" dirty="0"/>
              <a:t/>
            </a:r>
            <a:br>
              <a:rPr lang="en-US" altLang="ja-JP" sz="1100" dirty="0"/>
            </a:br>
            <a:r>
              <a:rPr lang="ja-JP" altLang="en-US" sz="1100" dirty="0"/>
              <a:t>増やせない</a:t>
            </a:r>
            <a:endParaRPr lang="en-US" altLang="ja-JP" sz="1100" dirty="0"/>
          </a:p>
        </p:txBody>
      </p:sp>
      <p:sp>
        <p:nvSpPr>
          <p:cNvPr id="28" name="左右矢印 27"/>
          <p:cNvSpPr/>
          <p:nvPr/>
        </p:nvSpPr>
        <p:spPr bwMode="auto">
          <a:xfrm rot="5400000">
            <a:off x="7322789" y="4147617"/>
            <a:ext cx="600409" cy="578652"/>
          </a:xfrm>
          <a:prstGeom prst="leftRightArrow">
            <a:avLst>
              <a:gd name="adj1" fmla="val 50000"/>
              <a:gd name="adj2" fmla="val 36967"/>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29" name="正方形/長方形 28"/>
          <p:cNvSpPr/>
          <p:nvPr/>
        </p:nvSpPr>
        <p:spPr bwMode="auto">
          <a:xfrm>
            <a:off x="6379311" y="4889340"/>
            <a:ext cx="2749521" cy="923246"/>
          </a:xfrm>
          <a:prstGeom prst="rect">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30" name="正方形/長方形 29"/>
          <p:cNvSpPr/>
          <p:nvPr/>
        </p:nvSpPr>
        <p:spPr bwMode="auto">
          <a:xfrm>
            <a:off x="1743564" y="4664712"/>
            <a:ext cx="3033559" cy="1142169"/>
          </a:xfrm>
          <a:prstGeom prst="rect">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1471623" y="4456911"/>
            <a:ext cx="415498" cy="369332"/>
          </a:xfrm>
          <a:prstGeom prst="rect">
            <a:avLst/>
          </a:prstGeom>
          <a:solidFill>
            <a:schemeClr val="accent4"/>
          </a:solidFill>
          <a:ln>
            <a:solidFill>
              <a:schemeClr val="tx1"/>
            </a:solidFill>
          </a:ln>
        </p:spPr>
        <p:txBody>
          <a:bodyPr wrap="none" rtlCol="0">
            <a:spAutoFit/>
          </a:bodyPr>
          <a:lstStyle/>
          <a:p>
            <a:r>
              <a:rPr kumimoji="1" lang="ja-JP" altLang="en-US" b="1" dirty="0"/>
              <a:t>①</a:t>
            </a:r>
          </a:p>
        </p:txBody>
      </p:sp>
      <p:sp>
        <p:nvSpPr>
          <p:cNvPr id="32" name="正方形/長方形 31"/>
          <p:cNvSpPr/>
          <p:nvPr/>
        </p:nvSpPr>
        <p:spPr bwMode="auto">
          <a:xfrm>
            <a:off x="6199255" y="3068996"/>
            <a:ext cx="3650423" cy="1022577"/>
          </a:xfrm>
          <a:prstGeom prst="rect">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a:r>
              <a:rPr lang="ja-JP" altLang="en-US" sz="1400" dirty="0"/>
              <a:t>　　　　　</a:t>
            </a:r>
            <a:r>
              <a:rPr lang="ja-JP" altLang="en-US" sz="1200" dirty="0"/>
              <a:t>・透明性・信頼性の向上</a:t>
            </a:r>
            <a:r>
              <a:rPr lang="en-US" altLang="ja-JP" sz="1200" dirty="0"/>
              <a:t/>
            </a:r>
            <a:br>
              <a:rPr lang="en-US" altLang="ja-JP" sz="1200" dirty="0"/>
            </a:br>
            <a:r>
              <a:rPr lang="ja-JP" altLang="en-US" sz="1200" dirty="0"/>
              <a:t>　　　　　　　　・市民参加・公民協働の推進</a:t>
            </a:r>
            <a:r>
              <a:rPr lang="en-US" altLang="ja-JP" sz="1200" dirty="0"/>
              <a:t/>
            </a:r>
            <a:br>
              <a:rPr lang="en-US" altLang="ja-JP" sz="1200" dirty="0"/>
            </a:br>
            <a:r>
              <a:rPr lang="ja-JP" altLang="en-US" sz="1200" dirty="0"/>
              <a:t>　　　　　　　　　・経済の活性化・行政の効率化</a:t>
            </a:r>
            <a:endParaRPr lang="en-US" altLang="ja-JP" sz="1200" dirty="0"/>
          </a:p>
        </p:txBody>
      </p:sp>
      <p:sp>
        <p:nvSpPr>
          <p:cNvPr id="34" name="テキスト ボックス 33"/>
          <p:cNvSpPr txBox="1"/>
          <p:nvPr/>
        </p:nvSpPr>
        <p:spPr>
          <a:xfrm>
            <a:off x="6000988" y="3047462"/>
            <a:ext cx="415498" cy="369332"/>
          </a:xfrm>
          <a:prstGeom prst="rect">
            <a:avLst/>
          </a:prstGeom>
          <a:solidFill>
            <a:schemeClr val="accent4"/>
          </a:solidFill>
          <a:ln>
            <a:solidFill>
              <a:schemeClr val="tx1"/>
            </a:solidFill>
          </a:ln>
        </p:spPr>
        <p:txBody>
          <a:bodyPr wrap="none" rtlCol="0">
            <a:spAutoFit/>
          </a:bodyPr>
          <a:lstStyle/>
          <a:p>
            <a:r>
              <a:rPr lang="ja-JP" altLang="en-US" b="1" dirty="0"/>
              <a:t>②</a:t>
            </a:r>
            <a:endParaRPr kumimoji="1" lang="en-US" altLang="ja-JP" b="1" dirty="0"/>
          </a:p>
        </p:txBody>
      </p:sp>
      <p:sp>
        <p:nvSpPr>
          <p:cNvPr id="36" name="テキスト ボックス 35"/>
          <p:cNvSpPr txBox="1"/>
          <p:nvPr/>
        </p:nvSpPr>
        <p:spPr>
          <a:xfrm>
            <a:off x="7957728" y="4111721"/>
            <a:ext cx="1592057" cy="646331"/>
          </a:xfrm>
          <a:prstGeom prst="rect">
            <a:avLst/>
          </a:prstGeom>
          <a:noFill/>
        </p:spPr>
        <p:txBody>
          <a:bodyPr wrap="square" rtlCol="0">
            <a:spAutoFit/>
          </a:bodyPr>
          <a:lstStyle/>
          <a:p>
            <a:pPr algn="ctr"/>
            <a:r>
              <a:rPr lang="ja-JP" altLang="en-US" sz="1200" dirty="0"/>
              <a:t>行政、市民、企業</a:t>
            </a:r>
            <a:r>
              <a:rPr kumimoji="1" lang="en-US" altLang="ja-JP" sz="1200" dirty="0"/>
              <a:t/>
            </a:r>
            <a:br>
              <a:rPr kumimoji="1" lang="en-US" altLang="ja-JP" sz="1200" dirty="0"/>
            </a:br>
            <a:r>
              <a:rPr kumimoji="1" lang="ja-JP" altLang="en-US" sz="1200" dirty="0"/>
              <a:t>様々な組み合わせでサービスを提供</a:t>
            </a:r>
          </a:p>
        </p:txBody>
      </p:sp>
      <p:sp>
        <p:nvSpPr>
          <p:cNvPr id="37" name="テキスト ボックス 36"/>
          <p:cNvSpPr txBox="1"/>
          <p:nvPr/>
        </p:nvSpPr>
        <p:spPr>
          <a:xfrm>
            <a:off x="10128700" y="3386773"/>
            <a:ext cx="1723549" cy="646331"/>
          </a:xfrm>
          <a:prstGeom prst="rect">
            <a:avLst/>
          </a:prstGeom>
          <a:noFill/>
          <a:ln>
            <a:solidFill>
              <a:srgbClr val="FF0000"/>
            </a:solidFill>
          </a:ln>
        </p:spPr>
        <p:txBody>
          <a:bodyPr wrap="none" rtlCol="0">
            <a:spAutoFit/>
          </a:bodyPr>
          <a:lstStyle/>
          <a:p>
            <a:r>
              <a:rPr kumimoji="1" lang="ja-JP" altLang="en-US" sz="1200" dirty="0"/>
              <a:t>市民も自ら地域課題を</a:t>
            </a:r>
            <a:endParaRPr kumimoji="1" lang="en-US" altLang="ja-JP" sz="1200" dirty="0"/>
          </a:p>
          <a:p>
            <a:r>
              <a:rPr kumimoji="1" lang="ja-JP" altLang="en-US" sz="1200" dirty="0"/>
              <a:t>解決するサービスを</a:t>
            </a:r>
            <a:r>
              <a:rPr kumimoji="1" lang="en-US" altLang="ja-JP" sz="1200" dirty="0"/>
              <a:t/>
            </a:r>
            <a:br>
              <a:rPr kumimoji="1" lang="en-US" altLang="ja-JP" sz="1200" dirty="0"/>
            </a:br>
            <a:r>
              <a:rPr kumimoji="1" lang="ja-JP" altLang="en-US" sz="1200" dirty="0"/>
              <a:t>作ることができる！</a:t>
            </a:r>
          </a:p>
        </p:txBody>
      </p:sp>
      <p:cxnSp>
        <p:nvCxnSpPr>
          <p:cNvPr id="39" name="直線コネクタ 38"/>
          <p:cNvCxnSpPr/>
          <p:nvPr/>
        </p:nvCxnSpPr>
        <p:spPr>
          <a:xfrm flipV="1">
            <a:off x="10947068" y="4139032"/>
            <a:ext cx="240632" cy="1568119"/>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456600" y="6309782"/>
            <a:ext cx="11278800" cy="4725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公民協業を通じ、市民がより地域に参加。その一歩目がオープンデータ。</a:t>
            </a:r>
            <a:endParaRPr kumimoji="1" lang="ja-JP" altLang="en-US" sz="2400" dirty="0">
              <a:solidFill>
                <a:schemeClr val="tx1"/>
              </a:solidFill>
            </a:endParaRPr>
          </a:p>
        </p:txBody>
      </p:sp>
      <p:sp>
        <p:nvSpPr>
          <p:cNvPr id="35" name="テキスト ボックス 34"/>
          <p:cNvSpPr txBox="1"/>
          <p:nvPr/>
        </p:nvSpPr>
        <p:spPr>
          <a:xfrm>
            <a:off x="10082201" y="3048114"/>
            <a:ext cx="415498" cy="369332"/>
          </a:xfrm>
          <a:prstGeom prst="rect">
            <a:avLst/>
          </a:prstGeom>
          <a:solidFill>
            <a:schemeClr val="accent4"/>
          </a:solidFill>
          <a:ln>
            <a:solidFill>
              <a:schemeClr val="tx1"/>
            </a:solidFill>
          </a:ln>
        </p:spPr>
        <p:txBody>
          <a:bodyPr wrap="none" rtlCol="0">
            <a:spAutoFit/>
          </a:bodyPr>
          <a:lstStyle/>
          <a:p>
            <a:r>
              <a:rPr lang="ja-JP" altLang="en-US" b="1" dirty="0"/>
              <a:t>③</a:t>
            </a:r>
            <a:endParaRPr kumimoji="1" lang="en-US" altLang="ja-JP" b="1" dirty="0"/>
          </a:p>
        </p:txBody>
      </p:sp>
    </p:spTree>
    <p:extLst>
      <p:ext uri="{BB962C8B-B14F-4D97-AF65-F5344CB8AC3E}">
        <p14:creationId xmlns:p14="http://schemas.microsoft.com/office/powerpoint/2010/main" val="1537130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2-3-2. </a:t>
            </a:r>
            <a:r>
              <a:rPr lang="ja-JP" altLang="en-US" sz="4000" dirty="0"/>
              <a:t>オープンデータについて</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オープンデータの定義は下記の</a:t>
            </a:r>
            <a:r>
              <a:rPr lang="en-US" altLang="ja-JP" sz="2200" dirty="0"/>
              <a:t>3</a:t>
            </a:r>
            <a:r>
              <a:rPr lang="ja-JP" altLang="en-US" sz="2200" dirty="0"/>
              <a:t>点。</a:t>
            </a:r>
            <a:endParaRPr lang="en-US" altLang="ja-JP" sz="2200" dirty="0"/>
          </a:p>
          <a:p>
            <a:pPr marL="358775" lvl="1"/>
            <a:r>
              <a:rPr lang="ja-JP" altLang="en-US" sz="2200" dirty="0"/>
              <a:t>多数のデータを組み合せて利用することで効果が増大するため、価値あるデータが利用途中で制限がついたり、使えなくならないよう、以下のとおり定義されている。</a:t>
            </a:r>
          </a:p>
          <a:p>
            <a:pPr marL="130175" lvl="1" indent="0">
              <a:buNone/>
            </a:pPr>
            <a:endParaRPr lang="en-US" altLang="ja-JP" sz="2200" dirty="0"/>
          </a:p>
          <a:p>
            <a:endParaRPr kumimoji="1" lang="ja-JP" altLang="en-US" sz="2200" dirty="0"/>
          </a:p>
        </p:txBody>
      </p:sp>
      <p:graphicFrame>
        <p:nvGraphicFramePr>
          <p:cNvPr id="13" name="表 12"/>
          <p:cNvGraphicFramePr>
            <a:graphicFrameLocks noGrp="1"/>
          </p:cNvGraphicFramePr>
          <p:nvPr>
            <p:extLst>
              <p:ext uri="{D42A27DB-BD31-4B8C-83A1-F6EECF244321}">
                <p14:modId xmlns:p14="http://schemas.microsoft.com/office/powerpoint/2010/main" val="53659990"/>
              </p:ext>
            </p:extLst>
          </p:nvPr>
        </p:nvGraphicFramePr>
        <p:xfrm>
          <a:off x="838200" y="2732768"/>
          <a:ext cx="10614786" cy="3414290"/>
        </p:xfrm>
        <a:graphic>
          <a:graphicData uri="http://schemas.openxmlformats.org/drawingml/2006/table">
            <a:tbl>
              <a:tblPr firstRow="1" bandRow="1">
                <a:tableStyleId>{5940675A-B579-460E-94D1-54222C63F5DA}</a:tableStyleId>
              </a:tblPr>
              <a:tblGrid>
                <a:gridCol w="528354">
                  <a:extLst>
                    <a:ext uri="{9D8B030D-6E8A-4147-A177-3AD203B41FA5}">
                      <a16:colId xmlns:a16="http://schemas.microsoft.com/office/drawing/2014/main" xmlns="" val="20000"/>
                    </a:ext>
                  </a:extLst>
                </a:gridCol>
                <a:gridCol w="2577000">
                  <a:extLst>
                    <a:ext uri="{9D8B030D-6E8A-4147-A177-3AD203B41FA5}">
                      <a16:colId xmlns:a16="http://schemas.microsoft.com/office/drawing/2014/main" xmlns="" val="20001"/>
                    </a:ext>
                  </a:extLst>
                </a:gridCol>
                <a:gridCol w="7509432">
                  <a:extLst>
                    <a:ext uri="{9D8B030D-6E8A-4147-A177-3AD203B41FA5}">
                      <a16:colId xmlns:a16="http://schemas.microsoft.com/office/drawing/2014/main" xmlns="" val="20002"/>
                    </a:ext>
                  </a:extLst>
                </a:gridCol>
              </a:tblGrid>
              <a:tr h="187751">
                <a:tc>
                  <a:txBody>
                    <a:bodyPr/>
                    <a:lstStyle/>
                    <a:p>
                      <a:pPr algn="r"/>
                      <a:r>
                        <a:rPr kumimoji="1" lang="en-US" altLang="ja-JP" dirty="0"/>
                        <a:t>No.</a:t>
                      </a:r>
                      <a:endParaRPr kumimoji="1" lang="ja-JP" altLang="en-US" dirty="0"/>
                    </a:p>
                  </a:txBody>
                  <a:tcPr>
                    <a:solidFill>
                      <a:schemeClr val="accent4"/>
                    </a:solidFill>
                  </a:tcPr>
                </a:tc>
                <a:tc>
                  <a:txBody>
                    <a:bodyPr/>
                    <a:lstStyle/>
                    <a:p>
                      <a:r>
                        <a:rPr kumimoji="1" lang="ja-JP" altLang="en-US" dirty="0"/>
                        <a:t>定義</a:t>
                      </a:r>
                    </a:p>
                  </a:txBody>
                  <a:tcP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内容</a:t>
                      </a:r>
                    </a:p>
                  </a:txBody>
                  <a:tcPr>
                    <a:solidFill>
                      <a:schemeClr val="accent4"/>
                    </a:solidFill>
                  </a:tcPr>
                </a:tc>
                <a:extLst>
                  <a:ext uri="{0D108BD9-81ED-4DB2-BD59-A6C34878D82A}">
                    <a16:rowId xmlns:a16="http://schemas.microsoft.com/office/drawing/2014/main" xmlns="" val="10000"/>
                  </a:ext>
                </a:extLst>
              </a:tr>
              <a:tr h="1301315">
                <a:tc>
                  <a:txBody>
                    <a:bodyPr/>
                    <a:lstStyle/>
                    <a:p>
                      <a:pPr algn="r"/>
                      <a:r>
                        <a:rPr kumimoji="1" lang="en-US" altLang="ja-JP" dirty="0"/>
                        <a:t>1</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営利目的、非営利目的を問わず二次利用可能なルールが適用されたもの</a:t>
                      </a:r>
                      <a:endParaRPr kumimoji="0" lang="ja-JP" altLang="en-US" b="1"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「非営利目的のみの利用に限る」「教育目的での利用に限る」などの制限も許されない。オープンデータであるためには、</a:t>
                      </a:r>
                      <a:r>
                        <a:rPr kumimoji="1" lang="ja-JP" altLang="en-US" b="1" dirty="0">
                          <a:solidFill>
                            <a:srgbClr val="FF0000"/>
                          </a:solidFill>
                        </a:rPr>
                        <a:t>制限無く誰でも利用可能な状況</a:t>
                      </a:r>
                      <a:r>
                        <a:rPr kumimoji="1" lang="ja-JP" altLang="en-US" dirty="0"/>
                        <a:t>でなくてはならない。</a:t>
                      </a:r>
                    </a:p>
                  </a:txBody>
                  <a:tcPr/>
                </a:tc>
                <a:extLst>
                  <a:ext uri="{0D108BD9-81ED-4DB2-BD59-A6C34878D82A}">
                    <a16:rowId xmlns:a16="http://schemas.microsoft.com/office/drawing/2014/main" xmlns="" val="10003"/>
                  </a:ext>
                </a:extLst>
              </a:tr>
              <a:tr h="962935">
                <a:tc>
                  <a:txBody>
                    <a:bodyPr/>
                    <a:lstStyle/>
                    <a:p>
                      <a:pPr algn="r"/>
                      <a:r>
                        <a:rPr kumimoji="1" lang="en-US" altLang="ja-JP" dirty="0"/>
                        <a:t>2</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機械判読に適したもの</a:t>
                      </a:r>
                      <a:endParaRPr kumimoji="0" lang="ja-JP" altLang="en-US" b="0"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オープンデータは</a:t>
                      </a:r>
                      <a:r>
                        <a:rPr lang="ja-JP" altLang="en-US" b="1" dirty="0">
                          <a:solidFill>
                            <a:srgbClr val="FF0000"/>
                          </a:solidFill>
                        </a:rPr>
                        <a:t>スマートフォン、タブレット、パソコン等で利用できる形式</a:t>
                      </a:r>
                      <a:r>
                        <a:rPr lang="ja-JP" altLang="en-US" dirty="0"/>
                        <a:t>であることが必要である。紙での提供や、</a:t>
                      </a:r>
                      <a:r>
                        <a:rPr lang="en-US" altLang="ja-JP" dirty="0"/>
                        <a:t>HP</a:t>
                      </a:r>
                      <a:r>
                        <a:rPr lang="ja-JP" altLang="en-US" dirty="0"/>
                        <a:t>上に</a:t>
                      </a:r>
                      <a:r>
                        <a:rPr lang="en-US" altLang="ja-JP" dirty="0"/>
                        <a:t>HTML</a:t>
                      </a:r>
                      <a:r>
                        <a:rPr lang="ja-JP" altLang="en-US" dirty="0"/>
                        <a:t>で書かれているだけのデータはオープンデータではない。</a:t>
                      </a:r>
                      <a:endParaRPr kumimoji="1" lang="ja-JP" altLang="en-US" dirty="0"/>
                    </a:p>
                  </a:txBody>
                  <a:tcPr/>
                </a:tc>
                <a:extLst>
                  <a:ext uri="{0D108BD9-81ED-4DB2-BD59-A6C34878D82A}">
                    <a16:rowId xmlns:a16="http://schemas.microsoft.com/office/drawing/2014/main" xmlns="" val="10001"/>
                  </a:ext>
                </a:extLst>
              </a:tr>
              <a:tr h="784280">
                <a:tc>
                  <a:txBody>
                    <a:bodyPr/>
                    <a:lstStyle/>
                    <a:p>
                      <a:pPr algn="r"/>
                      <a:r>
                        <a:rPr kumimoji="1" lang="en-US" altLang="ja-JP" dirty="0"/>
                        <a:t>3</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無償で利用できるもの</a:t>
                      </a:r>
                      <a:endParaRPr kumimoji="0" lang="ja-JP" altLang="en-US" b="1"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制限なく</a:t>
                      </a:r>
                      <a:r>
                        <a:rPr kumimoji="1" lang="ja-JP" altLang="en-US" b="1" dirty="0">
                          <a:solidFill>
                            <a:srgbClr val="FF0000"/>
                          </a:solidFill>
                        </a:rPr>
                        <a:t>誰でも無償で</a:t>
                      </a:r>
                      <a:r>
                        <a:rPr kumimoji="1" lang="ja-JP" altLang="en-US" dirty="0"/>
                        <a:t>利用できる状況にあるものがオープンデータとなる。</a:t>
                      </a:r>
                    </a:p>
                  </a:txBody>
                  <a:tcPr/>
                </a:tc>
                <a:extLst>
                  <a:ext uri="{0D108BD9-81ED-4DB2-BD59-A6C34878D82A}">
                    <a16:rowId xmlns:a16="http://schemas.microsoft.com/office/drawing/2014/main" xmlns="" val="10002"/>
                  </a:ext>
                </a:extLst>
              </a:tr>
            </a:tbl>
          </a:graphicData>
        </a:graphic>
      </p:graphicFrame>
      <p:sp>
        <p:nvSpPr>
          <p:cNvPr id="4" name="スライド番号プレースホルダー 3">
            <a:extLst>
              <a:ext uri="{FF2B5EF4-FFF2-40B4-BE49-F238E27FC236}">
                <a16:creationId xmlns:a16="http://schemas.microsoft.com/office/drawing/2014/main" xmlns="" id="{20B11ED6-8724-4DB2-A2A8-8D7913D0477C}"/>
              </a:ext>
            </a:extLst>
          </p:cNvPr>
          <p:cNvSpPr>
            <a:spLocks noGrp="1"/>
          </p:cNvSpPr>
          <p:nvPr>
            <p:ph type="sldNum" sz="quarter" idx="12"/>
          </p:nvPr>
        </p:nvSpPr>
        <p:spPr/>
        <p:txBody>
          <a:bodyPr/>
          <a:lstStyle/>
          <a:p>
            <a:fld id="{17B8D3BA-E350-1147-995F-63335037DF5A}" type="slidenum">
              <a:rPr kumimoji="1" lang="ja-JP" altLang="en-US" smtClean="0"/>
              <a:t>25</a:t>
            </a:fld>
            <a:endParaRPr kumimoji="1" lang="ja-JP" altLang="en-US"/>
          </a:p>
        </p:txBody>
      </p:sp>
      <p:sp>
        <p:nvSpPr>
          <p:cNvPr id="5" name="正方形/長方形 4">
            <a:extLst>
              <a:ext uri="{FF2B5EF4-FFF2-40B4-BE49-F238E27FC236}">
                <a16:creationId xmlns:a16="http://schemas.microsoft.com/office/drawing/2014/main" xmlns="" id="{399A151D-C9B1-4D22-891E-F8847DE22731}"/>
              </a:ext>
            </a:extLst>
          </p:cNvPr>
          <p:cNvSpPr/>
          <p:nvPr/>
        </p:nvSpPr>
        <p:spPr>
          <a:xfrm>
            <a:off x="812800" y="6233464"/>
            <a:ext cx="10729086" cy="738664"/>
          </a:xfrm>
          <a:prstGeom prst="rect">
            <a:avLst/>
          </a:prstGeom>
        </p:spPr>
        <p:txBody>
          <a:bodyPr wrap="square">
            <a:spAutoFit/>
          </a:bodyPr>
          <a:lstStyle/>
          <a:p>
            <a:pPr marL="355600" indent="-355600"/>
            <a:r>
              <a:rPr lang="en-US" altLang="ja-JP" sz="1400" dirty="0"/>
              <a:t>※</a:t>
            </a:r>
            <a:r>
              <a:rPr lang="ja-JP" altLang="en-US" sz="1400" dirty="0"/>
              <a:t>　定義については「オープンデータ基本指針」（平成</a:t>
            </a:r>
            <a:r>
              <a:rPr lang="en-US" altLang="ja-JP" sz="1400" dirty="0"/>
              <a:t>29</a:t>
            </a:r>
            <a:r>
              <a:rPr lang="ja-JP" altLang="en-US" sz="1400" dirty="0"/>
              <a:t>年</a:t>
            </a:r>
            <a:r>
              <a:rPr lang="en-US" altLang="ja-JP" sz="1400" dirty="0"/>
              <a:t>5</a:t>
            </a:r>
            <a:r>
              <a:rPr lang="ja-JP" altLang="en-US" sz="1400" dirty="0"/>
              <a:t>月</a:t>
            </a:r>
            <a:r>
              <a:rPr lang="en-US" altLang="ja-JP" sz="1400" dirty="0"/>
              <a:t>30</a:t>
            </a:r>
            <a:r>
              <a:rPr lang="ja-JP" altLang="en-US" sz="1400" dirty="0"/>
              <a:t>日、高度情報通信ネットワーク社会推進戦略本部・官民データ活用推進戦略会議決定）より引用。</a:t>
            </a:r>
          </a:p>
          <a:p>
            <a:endParaRPr lang="ja-JP" altLang="en-US" sz="1400" dirty="0"/>
          </a:p>
        </p:txBody>
      </p:sp>
    </p:spTree>
    <p:extLst>
      <p:ext uri="{BB962C8B-B14F-4D97-AF65-F5344CB8AC3E}">
        <p14:creationId xmlns:p14="http://schemas.microsoft.com/office/powerpoint/2010/main" val="1553835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2-3-3. </a:t>
            </a:r>
            <a:r>
              <a:rPr lang="ja-JP" altLang="en-US" sz="4000" dirty="0"/>
              <a:t>オープンガバナンス</a:t>
            </a:r>
            <a:endParaRPr kumimoji="1" lang="ja-JP" altLang="en-US" sz="4000" dirty="0"/>
          </a:p>
        </p:txBody>
      </p:sp>
      <p:sp>
        <p:nvSpPr>
          <p:cNvPr id="5" name="スライド番号プレースホルダー 4"/>
          <p:cNvSpPr>
            <a:spLocks noGrp="1"/>
          </p:cNvSpPr>
          <p:nvPr>
            <p:ph type="sldNum" sz="quarter" idx="12"/>
          </p:nvPr>
        </p:nvSpPr>
        <p:spPr/>
        <p:txBody>
          <a:bodyPr/>
          <a:lstStyle/>
          <a:p>
            <a:fld id="{1C867B54-3903-4123-A569-3CEDAF2ACADE}" type="slidenum">
              <a:rPr lang="ja-JP" altLang="en-US" smtClean="0"/>
              <a:pPr/>
              <a:t>26</a:t>
            </a:fld>
            <a:endParaRPr lang="ja-JP" altLang="en-US" dirty="0"/>
          </a:p>
        </p:txBody>
      </p:sp>
      <p:sp>
        <p:nvSpPr>
          <p:cNvPr id="6" name="正方形/長方形 5"/>
          <p:cNvSpPr/>
          <p:nvPr/>
        </p:nvSpPr>
        <p:spPr>
          <a:xfrm>
            <a:off x="230573" y="2775285"/>
            <a:ext cx="2369006" cy="2728812"/>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6600" dirty="0">
                <a:solidFill>
                  <a:schemeClr val="tx1"/>
                </a:solidFill>
              </a:rPr>
              <a:t>行政</a:t>
            </a:r>
            <a:endParaRPr kumimoji="1" lang="ja-JP" altLang="en-US" dirty="0">
              <a:solidFill>
                <a:schemeClr val="tx1"/>
              </a:solidFill>
            </a:endParaRPr>
          </a:p>
        </p:txBody>
      </p:sp>
      <p:sp>
        <p:nvSpPr>
          <p:cNvPr id="7" name="正方形/長方形 6"/>
          <p:cNvSpPr/>
          <p:nvPr/>
        </p:nvSpPr>
        <p:spPr>
          <a:xfrm>
            <a:off x="9351708" y="2775285"/>
            <a:ext cx="2494548" cy="267774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6600" dirty="0">
                <a:solidFill>
                  <a:schemeClr val="tx1"/>
                </a:solidFill>
              </a:rPr>
              <a:t>市民</a:t>
            </a:r>
            <a:endParaRPr kumimoji="1" lang="ja-JP" altLang="en-US" dirty="0"/>
          </a:p>
        </p:txBody>
      </p:sp>
      <p:sp>
        <p:nvSpPr>
          <p:cNvPr id="8" name="二等辺三角形 7"/>
          <p:cNvSpPr/>
          <p:nvPr/>
        </p:nvSpPr>
        <p:spPr>
          <a:xfrm rot="5400000">
            <a:off x="2064615"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公開</a:t>
            </a:r>
          </a:p>
        </p:txBody>
      </p:sp>
      <p:sp>
        <p:nvSpPr>
          <p:cNvPr id="11" name="二等辺三角形 10"/>
          <p:cNvSpPr/>
          <p:nvPr/>
        </p:nvSpPr>
        <p:spPr>
          <a:xfrm rot="16200000">
            <a:off x="6470649" y="3876084"/>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a:t>共に活動</a:t>
            </a:r>
          </a:p>
        </p:txBody>
      </p:sp>
      <p:sp>
        <p:nvSpPr>
          <p:cNvPr id="12" name="テキスト ボックス 11"/>
          <p:cNvSpPr txBox="1"/>
          <p:nvPr/>
        </p:nvSpPr>
        <p:spPr>
          <a:xfrm>
            <a:off x="4761339" y="3354197"/>
            <a:ext cx="2441694" cy="1446550"/>
          </a:xfrm>
          <a:prstGeom prst="rect">
            <a:avLst/>
          </a:prstGeom>
          <a:noFill/>
        </p:spPr>
        <p:txBody>
          <a:bodyPr wrap="none" rtlCol="0">
            <a:spAutoFit/>
          </a:bodyPr>
          <a:lstStyle/>
          <a:p>
            <a:r>
              <a:rPr kumimoji="1" lang="ja-JP" altLang="en-US" sz="8800" dirty="0"/>
              <a:t>協働</a:t>
            </a:r>
            <a:endParaRPr kumimoji="1" lang="ja-JP" altLang="en-US" sz="2000" dirty="0"/>
          </a:p>
        </p:txBody>
      </p:sp>
      <p:sp>
        <p:nvSpPr>
          <p:cNvPr id="14" name="テキスト ボックス 13"/>
          <p:cNvSpPr txBox="1"/>
          <p:nvPr/>
        </p:nvSpPr>
        <p:spPr>
          <a:xfrm>
            <a:off x="275781" y="3862183"/>
            <a:ext cx="2292420" cy="1384995"/>
          </a:xfrm>
          <a:prstGeom prst="rect">
            <a:avLst/>
          </a:prstGeom>
          <a:solidFill>
            <a:srgbClr val="FF0000">
              <a:alpha val="20000"/>
            </a:srgbClr>
          </a:solidFill>
        </p:spPr>
        <p:txBody>
          <a:bodyPr wrap="square" rtlCol="0">
            <a:spAutoFit/>
          </a:bodyPr>
          <a:lstStyle/>
          <a:p>
            <a:r>
              <a:rPr lang="en-US" altLang="ja-JP" sz="1400" dirty="0"/>
              <a:t>【</a:t>
            </a:r>
            <a:r>
              <a:rPr lang="ja-JP" altLang="en-US" sz="1400" dirty="0"/>
              <a:t>能動的に取り組む</a:t>
            </a:r>
            <a:r>
              <a:rPr lang="en-US" altLang="ja-JP" sz="1400" dirty="0"/>
              <a:t>】</a:t>
            </a:r>
          </a:p>
          <a:p>
            <a:r>
              <a:rPr lang="ja-JP" altLang="en-US" sz="1400" dirty="0"/>
              <a:t>・データの公開</a:t>
            </a:r>
            <a:r>
              <a:rPr lang="en-US" altLang="ja-JP" sz="1400" dirty="0"/>
              <a:t/>
            </a:r>
            <a:br>
              <a:rPr lang="en-US" altLang="ja-JP" sz="1400" dirty="0"/>
            </a:br>
            <a:r>
              <a:rPr lang="ja-JP" altLang="en-US" sz="1400" dirty="0"/>
              <a:t>・行政のできることを提供</a:t>
            </a:r>
            <a:endParaRPr lang="en-US" altLang="ja-JP" sz="1400" dirty="0"/>
          </a:p>
          <a:p>
            <a:r>
              <a:rPr kumimoji="1" lang="ja-JP" altLang="en-US" sz="1400" dirty="0"/>
              <a:t>・地域に資することは何か検討</a:t>
            </a:r>
          </a:p>
        </p:txBody>
      </p:sp>
      <p:sp>
        <p:nvSpPr>
          <p:cNvPr id="15" name="正方形/長方形 14"/>
          <p:cNvSpPr/>
          <p:nvPr/>
        </p:nvSpPr>
        <p:spPr>
          <a:xfrm>
            <a:off x="496245" y="5861286"/>
            <a:ext cx="11199511" cy="72970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行政：</a:t>
            </a:r>
            <a:r>
              <a:rPr lang="en-US" altLang="ja-JP" dirty="0">
                <a:solidFill>
                  <a:schemeClr val="tx1"/>
                </a:solidFill>
              </a:rPr>
              <a:t>×</a:t>
            </a:r>
            <a:r>
              <a:rPr lang="ja-JP" altLang="en-US" dirty="0">
                <a:solidFill>
                  <a:schemeClr val="tx1"/>
                </a:solidFill>
              </a:rPr>
              <a:t>「できません」「担当ではないです」　→　○「共に解決する」「共に活動する」</a:t>
            </a:r>
            <a:r>
              <a:rPr kumimoji="1" lang="en-US" altLang="ja-JP" dirty="0">
                <a:solidFill>
                  <a:schemeClr val="tx1"/>
                </a:solidFill>
              </a:rPr>
              <a:t/>
            </a:r>
            <a:br>
              <a:rPr kumimoji="1" lang="en-US" altLang="ja-JP" dirty="0">
                <a:solidFill>
                  <a:schemeClr val="tx1"/>
                </a:solidFill>
              </a:rPr>
            </a:br>
            <a:r>
              <a:rPr kumimoji="1" lang="ja-JP" altLang="en-US" dirty="0">
                <a:solidFill>
                  <a:schemeClr val="tx1"/>
                </a:solidFill>
              </a:rPr>
              <a:t>　　市民：</a:t>
            </a:r>
            <a:r>
              <a:rPr kumimoji="1" lang="en-US" altLang="ja-JP" dirty="0">
                <a:solidFill>
                  <a:schemeClr val="tx1"/>
                </a:solidFill>
              </a:rPr>
              <a:t>×</a:t>
            </a:r>
            <a:r>
              <a:rPr kumimoji="1" lang="ja-JP" altLang="en-US" dirty="0">
                <a:solidFill>
                  <a:schemeClr val="tx1"/>
                </a:solidFill>
              </a:rPr>
              <a:t>「やってください」「お願いします」　→　○「共に解決する」「共に活動する」</a:t>
            </a:r>
            <a:endParaRPr kumimoji="1" lang="ja-JP" altLang="en-US" dirty="0">
              <a:solidFill>
                <a:srgbClr val="FF0000"/>
              </a:solidFill>
            </a:endParaRPr>
          </a:p>
        </p:txBody>
      </p:sp>
      <p:sp>
        <p:nvSpPr>
          <p:cNvPr id="17" name="テキスト ボックス 16"/>
          <p:cNvSpPr txBox="1"/>
          <p:nvPr/>
        </p:nvSpPr>
        <p:spPr>
          <a:xfrm>
            <a:off x="9375771" y="3862183"/>
            <a:ext cx="2444807" cy="1415772"/>
          </a:xfrm>
          <a:prstGeom prst="rect">
            <a:avLst/>
          </a:prstGeom>
          <a:solidFill>
            <a:srgbClr val="FF0000">
              <a:alpha val="20000"/>
            </a:srgbClr>
          </a:solidFill>
        </p:spPr>
        <p:txBody>
          <a:bodyPr wrap="square" rtlCol="0">
            <a:spAutoFit/>
          </a:bodyPr>
          <a:lstStyle/>
          <a:p>
            <a:r>
              <a:rPr lang="en-US" altLang="ja-JP" sz="1400" dirty="0"/>
              <a:t>【</a:t>
            </a:r>
            <a:r>
              <a:rPr lang="ja-JP" altLang="en-US" sz="1400" dirty="0"/>
              <a:t>積極的に取り組む</a:t>
            </a:r>
            <a:r>
              <a:rPr lang="en-US" altLang="ja-JP" sz="1400" dirty="0"/>
              <a:t>】</a:t>
            </a:r>
            <a:br>
              <a:rPr lang="en-US" altLang="ja-JP" sz="1400" dirty="0"/>
            </a:br>
            <a:r>
              <a:rPr lang="ja-JP" altLang="en-US" sz="1400" dirty="0"/>
              <a:t>・データによる行政の確認</a:t>
            </a:r>
            <a:endParaRPr lang="en-US" altLang="ja-JP" sz="1400" dirty="0"/>
          </a:p>
          <a:p>
            <a:r>
              <a:rPr lang="ja-JP" altLang="en-US" sz="1400" dirty="0"/>
              <a:t>・地域の見える化</a:t>
            </a:r>
            <a:r>
              <a:rPr lang="en-US" altLang="ja-JP" sz="1400" dirty="0"/>
              <a:t/>
            </a:r>
            <a:br>
              <a:rPr lang="en-US" altLang="ja-JP" sz="1400" dirty="0"/>
            </a:br>
            <a:r>
              <a:rPr lang="ja-JP" altLang="en-US" sz="1400" dirty="0"/>
              <a:t>・市民が、課題解決できること検討</a:t>
            </a:r>
            <a:endParaRPr lang="en-US" altLang="ja-JP" sz="1400" dirty="0"/>
          </a:p>
          <a:p>
            <a:endParaRPr kumimoji="1" lang="ja-JP" altLang="en-US" sz="1600" dirty="0"/>
          </a:p>
        </p:txBody>
      </p:sp>
      <p:sp>
        <p:nvSpPr>
          <p:cNvPr id="18" name="二等辺三角形 17"/>
          <p:cNvSpPr/>
          <p:nvPr/>
        </p:nvSpPr>
        <p:spPr>
          <a:xfrm rot="16200000">
            <a:off x="7789459" y="3876085"/>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dirty="0"/>
              <a:t>見える化</a:t>
            </a:r>
            <a:endParaRPr kumimoji="1" lang="ja-JP" altLang="en-US" dirty="0"/>
          </a:p>
        </p:txBody>
      </p:sp>
      <p:sp>
        <p:nvSpPr>
          <p:cNvPr id="19" name="二等辺三角形 18"/>
          <p:cNvSpPr/>
          <p:nvPr/>
        </p:nvSpPr>
        <p:spPr>
          <a:xfrm rot="16200000">
            <a:off x="7141867" y="3884931"/>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a:t>対話</a:t>
            </a:r>
          </a:p>
        </p:txBody>
      </p:sp>
      <p:sp>
        <p:nvSpPr>
          <p:cNvPr id="20" name="二等辺三角形 19"/>
          <p:cNvSpPr/>
          <p:nvPr/>
        </p:nvSpPr>
        <p:spPr>
          <a:xfrm rot="5400000">
            <a:off x="2741393"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対話</a:t>
            </a:r>
          </a:p>
        </p:txBody>
      </p:sp>
      <p:sp>
        <p:nvSpPr>
          <p:cNvPr id="21" name="二等辺三角形 20"/>
          <p:cNvSpPr/>
          <p:nvPr/>
        </p:nvSpPr>
        <p:spPr>
          <a:xfrm rot="5400000">
            <a:off x="3453681"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共</a:t>
            </a:r>
            <a:endParaRPr kumimoji="1" lang="en-US" altLang="ja-JP" dirty="0"/>
          </a:p>
          <a:p>
            <a:pPr algn="ctr"/>
            <a:r>
              <a:rPr lang="ja-JP" altLang="en-US" dirty="0"/>
              <a:t>に</a:t>
            </a:r>
            <a:r>
              <a:rPr kumimoji="1" lang="ja-JP" altLang="en-US" dirty="0"/>
              <a:t>活動</a:t>
            </a:r>
          </a:p>
        </p:txBody>
      </p:sp>
      <p:sp>
        <p:nvSpPr>
          <p:cNvPr id="9" name="四角形: 角を丸くする 8"/>
          <p:cNvSpPr/>
          <p:nvPr/>
        </p:nvSpPr>
        <p:spPr>
          <a:xfrm>
            <a:off x="4754964" y="4826201"/>
            <a:ext cx="1227222" cy="441157"/>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課題解決</a:t>
            </a:r>
            <a:endParaRPr kumimoji="1" lang="ja-JP" altLang="en-US" dirty="0">
              <a:solidFill>
                <a:schemeClr val="tx1"/>
              </a:solidFill>
            </a:endParaRPr>
          </a:p>
        </p:txBody>
      </p:sp>
      <p:sp>
        <p:nvSpPr>
          <p:cNvPr id="22" name="四角形: 角を丸くする 21"/>
          <p:cNvSpPr/>
          <p:nvPr/>
        </p:nvSpPr>
        <p:spPr>
          <a:xfrm>
            <a:off x="6094108" y="4823344"/>
            <a:ext cx="1227222" cy="441157"/>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地域発展</a:t>
            </a:r>
          </a:p>
        </p:txBody>
      </p:sp>
      <p:sp>
        <p:nvSpPr>
          <p:cNvPr id="23" name="コンテンツ プレースホルダー 2">
            <a:extLst>
              <a:ext uri="{FF2B5EF4-FFF2-40B4-BE49-F238E27FC236}">
                <a16:creationId xmlns:a16="http://schemas.microsoft.com/office/drawing/2014/main" xmlns="" id="{808575AA-960F-401D-8339-A51298BF0A29}"/>
              </a:ext>
            </a:extLst>
          </p:cNvPr>
          <p:cNvSpPr>
            <a:spLocks noGrp="1"/>
          </p:cNvSpPr>
          <p:nvPr>
            <p:ph idx="1"/>
          </p:nvPr>
        </p:nvSpPr>
        <p:spPr>
          <a:xfrm>
            <a:off x="838200" y="1105469"/>
            <a:ext cx="10515600" cy="5071494"/>
          </a:xfrm>
        </p:spPr>
        <p:txBody>
          <a:bodyPr>
            <a:normAutofit/>
          </a:bodyPr>
          <a:lstStyle/>
          <a:p>
            <a:pPr marL="0" indent="0">
              <a:buNone/>
            </a:pPr>
            <a:r>
              <a:rPr lang="ja-JP" altLang="en-US" sz="2200" dirty="0"/>
              <a:t>オープンガバナンスとは</a:t>
            </a:r>
            <a:endParaRPr lang="en-US" altLang="ja-JP" sz="2200" dirty="0"/>
          </a:p>
          <a:p>
            <a:pPr marL="447675"/>
            <a:r>
              <a:rPr lang="ja-JP" altLang="en-US" sz="2200" dirty="0"/>
              <a:t>行政側のオープン化と、市民側の積極的な課題解決への関与をもって達成する、社会全体の新しい統治プロセス体系。</a:t>
            </a:r>
            <a:endParaRPr lang="en-US" altLang="ja-JP" sz="2200" dirty="0"/>
          </a:p>
          <a:p>
            <a:pPr marL="447675"/>
            <a:r>
              <a:rPr kumimoji="1" lang="ja-JP" altLang="en-US" sz="2200" dirty="0"/>
              <a:t>オープンデータは、オープンガバナンスを通じて活用され</a:t>
            </a:r>
            <a:r>
              <a:rPr lang="ja-JP" altLang="en-US" sz="2200" dirty="0"/>
              <a:t>る</a:t>
            </a:r>
            <a:r>
              <a:rPr kumimoji="1" lang="ja-JP" altLang="en-US" sz="2200" dirty="0"/>
              <a:t>。</a:t>
            </a:r>
          </a:p>
        </p:txBody>
      </p:sp>
    </p:spTree>
    <p:extLst>
      <p:ext uri="{BB962C8B-B14F-4D97-AF65-F5344CB8AC3E}">
        <p14:creationId xmlns:p14="http://schemas.microsoft.com/office/powerpoint/2010/main" val="469862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2-4. </a:t>
            </a:r>
            <a:r>
              <a:rPr lang="ja-JP" altLang="en-US" sz="6000" dirty="0"/>
              <a:t>データ利活用のプロセス</a:t>
            </a:r>
            <a:endParaRPr lang="en-US" altLang="ja-JP" sz="4800" dirty="0"/>
          </a:p>
        </p:txBody>
      </p:sp>
      <p:sp>
        <p:nvSpPr>
          <p:cNvPr id="4" name="タイトル 1">
            <a:extLst>
              <a:ext uri="{FF2B5EF4-FFF2-40B4-BE49-F238E27FC236}">
                <a16:creationId xmlns:a16="http://schemas.microsoft.com/office/drawing/2014/main" xmlns="" id="{4F347481-F497-4356-84F0-5FF182D12389}"/>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2" name="スライド番号プレースホルダー 1">
            <a:extLst>
              <a:ext uri="{FF2B5EF4-FFF2-40B4-BE49-F238E27FC236}">
                <a16:creationId xmlns:a16="http://schemas.microsoft.com/office/drawing/2014/main" xmlns="" id="{A789C061-632B-4A1E-BF1E-7AA1A5D003E1}"/>
              </a:ext>
            </a:extLst>
          </p:cNvPr>
          <p:cNvSpPr>
            <a:spLocks noGrp="1"/>
          </p:cNvSpPr>
          <p:nvPr>
            <p:ph type="sldNum" sz="quarter" idx="12"/>
          </p:nvPr>
        </p:nvSpPr>
        <p:spPr/>
        <p:txBody>
          <a:bodyPr/>
          <a:lstStyle/>
          <a:p>
            <a:fld id="{17B8D3BA-E350-1147-995F-63335037DF5A}" type="slidenum">
              <a:rPr kumimoji="1" lang="ja-JP" altLang="en-US" smtClean="0"/>
              <a:t>27</a:t>
            </a:fld>
            <a:endParaRPr kumimoji="1" lang="ja-JP" altLang="en-US"/>
          </a:p>
        </p:txBody>
      </p:sp>
    </p:spTree>
    <p:extLst>
      <p:ext uri="{BB962C8B-B14F-4D97-AF65-F5344CB8AC3E}">
        <p14:creationId xmlns:p14="http://schemas.microsoft.com/office/powerpoint/2010/main" val="836514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2-4-1. </a:t>
            </a:r>
            <a:r>
              <a:rPr kumimoji="1" lang="ja-JP" altLang="en-US" dirty="0"/>
              <a:t>データ分析による政策反映</a:t>
            </a:r>
          </a:p>
        </p:txBody>
      </p:sp>
      <p:sp>
        <p:nvSpPr>
          <p:cNvPr id="3" name="コンテンツ プレースホルダー 2"/>
          <p:cNvSpPr>
            <a:spLocks noGrp="1"/>
          </p:cNvSpPr>
          <p:nvPr>
            <p:ph idx="1"/>
          </p:nvPr>
        </p:nvSpPr>
        <p:spPr>
          <a:xfrm>
            <a:off x="574158" y="1105469"/>
            <a:ext cx="11149140" cy="5071494"/>
          </a:xfrm>
        </p:spPr>
        <p:txBody>
          <a:bodyPr>
            <a:normAutofit/>
          </a:bodyPr>
          <a:lstStyle/>
          <a:p>
            <a:pPr marL="0" indent="0">
              <a:buNone/>
            </a:pPr>
            <a:r>
              <a:rPr lang="ja-JP" altLang="en-US" sz="2200" dirty="0"/>
              <a:t>データを分析し、政策に反映するパターンとしては、例えば次の例がある。</a:t>
            </a:r>
            <a:endParaRPr lang="en-US" altLang="ja-JP" sz="2200" dirty="0"/>
          </a:p>
          <a:p>
            <a:pPr marL="0" indent="0">
              <a:buNone/>
            </a:pPr>
            <a:endParaRPr lang="en-US" altLang="ja-JP" sz="800" dirty="0"/>
          </a:p>
          <a:p>
            <a:pPr marL="715963" lvl="1" indent="-457200">
              <a:buFont typeface="+mj-lt"/>
              <a:buAutoNum type="arabicPeriod"/>
            </a:pPr>
            <a:r>
              <a:rPr lang="ja-JP" altLang="en-US" sz="2200" dirty="0"/>
              <a:t>既存事業が抱える課題の原因を分析し、対策を検討する</a:t>
            </a:r>
            <a:endParaRPr lang="en-US" altLang="ja-JP" sz="2200" dirty="0"/>
          </a:p>
          <a:p>
            <a:pPr marL="811213" lvl="2"/>
            <a:r>
              <a:rPr lang="ja-JP" altLang="en-US" sz="2200" dirty="0"/>
              <a:t>例：健康診断の受診率が低い。受診率を高めるために、受診者の情報を分析して、アプローチできていない層を明らかにし、適したアプローチ方法を検討する。</a:t>
            </a:r>
            <a:r>
              <a:rPr lang="en-US" altLang="ja-JP" sz="2200" dirty="0"/>
              <a:t/>
            </a:r>
            <a:br>
              <a:rPr lang="en-US" altLang="ja-JP" sz="2200" dirty="0"/>
            </a:br>
            <a:endParaRPr lang="en-US" altLang="ja-JP" sz="2200" dirty="0"/>
          </a:p>
          <a:p>
            <a:pPr marL="715963" lvl="1" indent="-457200">
              <a:buFont typeface="+mj-lt"/>
              <a:buAutoNum type="arabicPeriod"/>
            </a:pPr>
            <a:r>
              <a:rPr lang="ja-JP" altLang="en-US" sz="2200" dirty="0"/>
              <a:t>新しいサービスを検討する際に、フォーカスする点と効果を検証する</a:t>
            </a:r>
            <a:endParaRPr lang="en-US" altLang="ja-JP" sz="2200" dirty="0"/>
          </a:p>
          <a:p>
            <a:pPr marL="811213" lvl="2"/>
            <a:r>
              <a:rPr lang="ja-JP" altLang="en-US" sz="2200" dirty="0"/>
              <a:t>例：イベントの案内を</a:t>
            </a:r>
            <a:r>
              <a:rPr lang="en-US" altLang="ja-JP" sz="2200" dirty="0"/>
              <a:t>SNS</a:t>
            </a:r>
            <a:r>
              <a:rPr lang="ja-JP" altLang="en-US" sz="2200" dirty="0"/>
              <a:t>等で発信する場合、いつ、どの地域のどの対象者に、どのような情報を提供したら良いかを分析し、サービスに反映する。</a:t>
            </a:r>
            <a:endParaRPr lang="en-US" altLang="ja-JP" sz="2200" dirty="0"/>
          </a:p>
          <a:p>
            <a:pPr marL="811213" lvl="2"/>
            <a:r>
              <a:rPr kumimoji="1" lang="ja-JP" altLang="en-US" sz="2200" dirty="0"/>
              <a:t>例：地域の</a:t>
            </a:r>
            <a:r>
              <a:rPr lang="ja-JP" altLang="en-US" sz="2200" dirty="0"/>
              <a:t>昼夜間人口等を比較し、独居老人等、昼間の高齢者割合の高い地域における防災対策を検討する。</a:t>
            </a:r>
            <a:endParaRPr lang="en-US" altLang="ja-JP" sz="2200" dirty="0"/>
          </a:p>
          <a:p>
            <a:pPr marL="914400" lvl="2" indent="0">
              <a:buNone/>
            </a:pPr>
            <a:endParaRPr kumimoji="1" lang="en-US" altLang="ja-JP" sz="1400" dirty="0"/>
          </a:p>
          <a:p>
            <a:pPr marL="0" indent="0">
              <a:buNone/>
            </a:pPr>
            <a:r>
              <a:rPr lang="ja-JP" altLang="en-US" sz="2200" dirty="0"/>
              <a:t>データ分析による政策反映のプロセスは以下の</a:t>
            </a:r>
            <a:r>
              <a:rPr lang="en-US" altLang="ja-JP" sz="2200" dirty="0"/>
              <a:t>7</a:t>
            </a:r>
            <a:r>
              <a:rPr lang="ja-JP" altLang="en-US" sz="2200" dirty="0"/>
              <a:t>つ。</a:t>
            </a:r>
            <a:endParaRPr kumimoji="1" lang="en-US" altLang="ja-JP" sz="2200" dirty="0"/>
          </a:p>
          <a:p>
            <a:endParaRPr lang="en-US" altLang="ja-JP" sz="2200" dirty="0"/>
          </a:p>
          <a:p>
            <a:endParaRPr kumimoji="1" lang="en-US" altLang="ja-JP" sz="2200" dirty="0"/>
          </a:p>
          <a:p>
            <a:endParaRPr lang="en-US" altLang="ja-JP" sz="2200" dirty="0"/>
          </a:p>
          <a:p>
            <a:endParaRPr kumimoji="1" lang="ja-JP" altLang="en-US" sz="2200" dirty="0"/>
          </a:p>
        </p:txBody>
      </p:sp>
      <p:sp>
        <p:nvSpPr>
          <p:cNvPr id="20" name="ホームベース 4">
            <a:extLst>
              <a:ext uri="{FF2B5EF4-FFF2-40B4-BE49-F238E27FC236}">
                <a16:creationId xmlns:a16="http://schemas.microsoft.com/office/drawing/2014/main" xmlns="" id="{DD72BC9B-E586-4E74-BFA6-AD2B2C6B1416}"/>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69065A4D-335E-451D-AB54-60BE40C0571C}"/>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3AB10727-616B-4FC2-A87A-7B571D35D2C1}"/>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D94947D2-BA50-456F-AB5E-D9ACAF7F641A}"/>
              </a:ext>
            </a:extLst>
          </p:cNvPr>
          <p:cNvSpPr/>
          <p:nvPr/>
        </p:nvSpPr>
        <p:spPr>
          <a:xfrm>
            <a:off x="518427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D6A5817E-E73C-40C1-8681-9CDF220FF03D}"/>
              </a:ext>
            </a:extLst>
          </p:cNvPr>
          <p:cNvSpPr/>
          <p:nvPr/>
        </p:nvSpPr>
        <p:spPr>
          <a:xfrm>
            <a:off x="375483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0CFD2739-8F9E-4E56-B923-4985FCE45F17}"/>
              </a:ext>
            </a:extLst>
          </p:cNvPr>
          <p:cNvSpPr/>
          <p:nvPr/>
        </p:nvSpPr>
        <p:spPr>
          <a:xfrm>
            <a:off x="232539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4E0BB8FA-792E-4A3D-8123-4EC52EEBE0D7}"/>
              </a:ext>
            </a:extLst>
          </p:cNvPr>
          <p:cNvSpPr/>
          <p:nvPr/>
        </p:nvSpPr>
        <p:spPr>
          <a:xfrm>
            <a:off x="8959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9844C8ED-B0AC-459E-A113-7F20CDD9DA6E}"/>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D41096CC-1165-4B8B-BC85-DE8A339C7549}"/>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72AECBD4-00C6-4155-B260-4BB2CF5AEBF7}"/>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585DE771-8022-4985-A4E0-B3DC9E6AE9D0}"/>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C3B06135-57D9-415A-9FB1-ACD1C1AE1154}"/>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DB1CEE1C-7E91-4202-914B-10A99432DFC7}"/>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AAB34106-9907-4092-A4F6-55C6355DAA23}"/>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1F81B64A-5120-49C0-8D6F-4389D84A5126}"/>
              </a:ext>
            </a:extLst>
          </p:cNvPr>
          <p:cNvSpPr>
            <a:spLocks noGrp="1"/>
          </p:cNvSpPr>
          <p:nvPr>
            <p:ph type="sldNum" sz="quarter" idx="12"/>
          </p:nvPr>
        </p:nvSpPr>
        <p:spPr/>
        <p:txBody>
          <a:bodyPr/>
          <a:lstStyle/>
          <a:p>
            <a:fld id="{17B8D3BA-E350-1147-995F-63335037DF5A}" type="slidenum">
              <a:rPr kumimoji="1" lang="ja-JP" altLang="en-US" smtClean="0"/>
              <a:t>28</a:t>
            </a:fld>
            <a:endParaRPr kumimoji="1" lang="ja-JP" altLang="en-US"/>
          </a:p>
        </p:txBody>
      </p:sp>
    </p:spTree>
    <p:extLst>
      <p:ext uri="{BB962C8B-B14F-4D97-AF65-F5344CB8AC3E}">
        <p14:creationId xmlns:p14="http://schemas.microsoft.com/office/powerpoint/2010/main" val="142448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2-4-2. </a:t>
            </a:r>
            <a:r>
              <a:rPr kumimoji="1" lang="ja-JP" altLang="en-US" dirty="0"/>
              <a:t>①仮説、現状分析</a:t>
            </a:r>
          </a:p>
        </p:txBody>
      </p:sp>
      <p:sp>
        <p:nvSpPr>
          <p:cNvPr id="4" name="正方形/長方形 3">
            <a:extLst>
              <a:ext uri="{FF2B5EF4-FFF2-40B4-BE49-F238E27FC236}">
                <a16:creationId xmlns:a16="http://schemas.microsoft.com/office/drawing/2014/main" xmlns="" id="{B9A3BA3F-0841-064C-ACB5-797B8BA90AE9}"/>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31" name="ホームベース 4">
            <a:extLst>
              <a:ext uri="{FF2B5EF4-FFF2-40B4-BE49-F238E27FC236}">
                <a16:creationId xmlns:a16="http://schemas.microsoft.com/office/drawing/2014/main" xmlns="" id="{717B0D01-ADE9-45F8-9762-00A1C9A286F6}"/>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2" name="ホームベース 6">
            <a:extLst>
              <a:ext uri="{FF2B5EF4-FFF2-40B4-BE49-F238E27FC236}">
                <a16:creationId xmlns:a16="http://schemas.microsoft.com/office/drawing/2014/main" xmlns="" id="{900B0F04-D8B8-47AC-91FC-6DABCE740E33}"/>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3" name="ホームベース 7">
            <a:extLst>
              <a:ext uri="{FF2B5EF4-FFF2-40B4-BE49-F238E27FC236}">
                <a16:creationId xmlns:a16="http://schemas.microsoft.com/office/drawing/2014/main" xmlns="" id="{92A40737-506C-4795-9F25-F716FA4E4797}"/>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4" name="ホームベース 8">
            <a:extLst>
              <a:ext uri="{FF2B5EF4-FFF2-40B4-BE49-F238E27FC236}">
                <a16:creationId xmlns:a16="http://schemas.microsoft.com/office/drawing/2014/main" xmlns="" id="{90645F87-45A7-4D4D-A86E-464FD14E36D1}"/>
              </a:ext>
            </a:extLst>
          </p:cNvPr>
          <p:cNvSpPr/>
          <p:nvPr/>
        </p:nvSpPr>
        <p:spPr>
          <a:xfrm>
            <a:off x="518427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5" name="ホームベース 9">
            <a:extLst>
              <a:ext uri="{FF2B5EF4-FFF2-40B4-BE49-F238E27FC236}">
                <a16:creationId xmlns:a16="http://schemas.microsoft.com/office/drawing/2014/main" xmlns="" id="{40B76C22-FAFA-4DDF-90F3-997535503404}"/>
              </a:ext>
            </a:extLst>
          </p:cNvPr>
          <p:cNvSpPr/>
          <p:nvPr/>
        </p:nvSpPr>
        <p:spPr>
          <a:xfrm>
            <a:off x="375483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6" name="ホームベース 10">
            <a:extLst>
              <a:ext uri="{FF2B5EF4-FFF2-40B4-BE49-F238E27FC236}">
                <a16:creationId xmlns:a16="http://schemas.microsoft.com/office/drawing/2014/main" xmlns="" id="{7E26C6F0-43EA-4F5B-99B6-9A7554392BAF}"/>
              </a:ext>
            </a:extLst>
          </p:cNvPr>
          <p:cNvSpPr/>
          <p:nvPr/>
        </p:nvSpPr>
        <p:spPr>
          <a:xfrm>
            <a:off x="232539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7" name="ホームベース 11">
            <a:extLst>
              <a:ext uri="{FF2B5EF4-FFF2-40B4-BE49-F238E27FC236}">
                <a16:creationId xmlns:a16="http://schemas.microsoft.com/office/drawing/2014/main" xmlns="" id="{7E6DB39A-CAD7-4442-8BD6-2F914261476D}"/>
              </a:ext>
            </a:extLst>
          </p:cNvPr>
          <p:cNvSpPr/>
          <p:nvPr/>
        </p:nvSpPr>
        <p:spPr>
          <a:xfrm>
            <a:off x="89595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8" name="テキスト ボックス 37">
            <a:extLst>
              <a:ext uri="{FF2B5EF4-FFF2-40B4-BE49-F238E27FC236}">
                <a16:creationId xmlns:a16="http://schemas.microsoft.com/office/drawing/2014/main" xmlns="" id="{CDD08058-656A-4594-80F9-8476FDA7F015}"/>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39" name="テキスト ボックス 38">
            <a:extLst>
              <a:ext uri="{FF2B5EF4-FFF2-40B4-BE49-F238E27FC236}">
                <a16:creationId xmlns:a16="http://schemas.microsoft.com/office/drawing/2014/main" xmlns="" id="{8B443908-056C-424F-A7C8-C61E187572DC}"/>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40" name="テキスト ボックス 39">
            <a:extLst>
              <a:ext uri="{FF2B5EF4-FFF2-40B4-BE49-F238E27FC236}">
                <a16:creationId xmlns:a16="http://schemas.microsoft.com/office/drawing/2014/main" xmlns="" id="{AE7D0531-B4E0-474E-8990-C60F826CD7EA}"/>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41" name="テキスト ボックス 40">
            <a:extLst>
              <a:ext uri="{FF2B5EF4-FFF2-40B4-BE49-F238E27FC236}">
                <a16:creationId xmlns:a16="http://schemas.microsoft.com/office/drawing/2014/main" xmlns="" id="{3B96D975-BD1B-4890-B219-5258A417D978}"/>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42" name="テキスト ボックス 41">
            <a:extLst>
              <a:ext uri="{FF2B5EF4-FFF2-40B4-BE49-F238E27FC236}">
                <a16:creationId xmlns:a16="http://schemas.microsoft.com/office/drawing/2014/main" xmlns="" id="{86798EA5-CF56-441F-AFBE-A268121CE53F}"/>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43" name="テキスト ボックス 42">
            <a:extLst>
              <a:ext uri="{FF2B5EF4-FFF2-40B4-BE49-F238E27FC236}">
                <a16:creationId xmlns:a16="http://schemas.microsoft.com/office/drawing/2014/main" xmlns="" id="{B288F5F5-7F83-47BB-B43B-E0F1F0A13911}"/>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44" name="テキスト ボックス 43">
            <a:extLst>
              <a:ext uri="{FF2B5EF4-FFF2-40B4-BE49-F238E27FC236}">
                <a16:creationId xmlns:a16="http://schemas.microsoft.com/office/drawing/2014/main" xmlns="" id="{82EA0090-82E4-41DA-BAE8-277A86B32EDC}"/>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5" name="スライド番号プレースホルダー 4">
            <a:extLst>
              <a:ext uri="{FF2B5EF4-FFF2-40B4-BE49-F238E27FC236}">
                <a16:creationId xmlns:a16="http://schemas.microsoft.com/office/drawing/2014/main" xmlns="" id="{A2AE462E-E9C9-4996-8C32-7327D0F8A518}"/>
              </a:ext>
            </a:extLst>
          </p:cNvPr>
          <p:cNvSpPr>
            <a:spLocks noGrp="1"/>
          </p:cNvSpPr>
          <p:nvPr>
            <p:ph type="sldNum" sz="quarter" idx="12"/>
          </p:nvPr>
        </p:nvSpPr>
        <p:spPr/>
        <p:txBody>
          <a:bodyPr/>
          <a:lstStyle/>
          <a:p>
            <a:fld id="{17B8D3BA-E350-1147-995F-63335037DF5A}" type="slidenum">
              <a:rPr kumimoji="1" lang="ja-JP" altLang="en-US" smtClean="0"/>
              <a:t>29</a:t>
            </a:fld>
            <a:endParaRPr kumimoji="1" lang="ja-JP" altLang="en-US"/>
          </a:p>
        </p:txBody>
      </p:sp>
      <p:sp>
        <p:nvSpPr>
          <p:cNvPr id="3" name="コンテンツ プレースホルダー 2"/>
          <p:cNvSpPr>
            <a:spLocks noGrp="1"/>
          </p:cNvSpPr>
          <p:nvPr>
            <p:ph idx="1"/>
          </p:nvPr>
        </p:nvSpPr>
        <p:spPr>
          <a:ln>
            <a:noFill/>
          </a:ln>
        </p:spPr>
        <p:txBody>
          <a:bodyPr>
            <a:normAutofit/>
          </a:bodyPr>
          <a:lstStyle/>
          <a:p>
            <a:pPr marL="0" indent="0">
              <a:buNone/>
            </a:pPr>
            <a:r>
              <a:rPr kumimoji="1" lang="ja-JP" altLang="en-US" sz="2200" dirty="0"/>
              <a:t>仮説を立てる</a:t>
            </a:r>
            <a:endParaRPr kumimoji="1" lang="en-US" altLang="ja-JP" sz="2200" dirty="0"/>
          </a:p>
          <a:p>
            <a:pPr marL="442913" lvl="1"/>
            <a:r>
              <a:rPr kumimoji="1" lang="ja-JP" altLang="en-US" sz="2200" dirty="0"/>
              <a:t>課題に対して、何故それが起こっているのか仮説をたてる。</a:t>
            </a:r>
            <a:endParaRPr kumimoji="1" lang="en-US" altLang="ja-JP" sz="2200" dirty="0"/>
          </a:p>
          <a:p>
            <a:pPr marL="442913" lvl="1"/>
            <a:r>
              <a:rPr lang="ja-JP" altLang="en-US" sz="2200" dirty="0"/>
              <a:t>仮説は間違っていてもよい。仮説検証の段階で小さな失敗を繰り返すことで、確度の高い結果を得ることができる。</a:t>
            </a:r>
            <a:endParaRPr lang="en-US" altLang="ja-JP" sz="2200" dirty="0"/>
          </a:p>
          <a:p>
            <a:pPr marL="442913" lvl="1"/>
            <a:r>
              <a:rPr lang="ja-JP" altLang="en-US" sz="2200" dirty="0"/>
              <a:t>思い込みを排除する仕組みやきっかけを作る。</a:t>
            </a:r>
            <a:endParaRPr lang="en-US" altLang="ja-JP" sz="2200" dirty="0"/>
          </a:p>
          <a:p>
            <a:endParaRPr lang="en-US" altLang="ja-JP" sz="2200" dirty="0"/>
          </a:p>
          <a:p>
            <a:pPr marL="0" indent="0">
              <a:buNone/>
            </a:pPr>
            <a:r>
              <a:rPr kumimoji="1" lang="ja-JP" altLang="en-US" sz="2200" dirty="0"/>
              <a:t>現状分析</a:t>
            </a:r>
            <a:endParaRPr kumimoji="1" lang="en-US" altLang="ja-JP" sz="2200" dirty="0"/>
          </a:p>
          <a:p>
            <a:pPr marL="442913" lvl="1"/>
            <a:r>
              <a:rPr kumimoji="1" lang="ja-JP" altLang="en-US" sz="2200" dirty="0"/>
              <a:t>現状の業務フローや、ステークホルダーを確認する。</a:t>
            </a:r>
            <a:endParaRPr kumimoji="1" lang="en-US" altLang="ja-JP" sz="2200" dirty="0"/>
          </a:p>
          <a:p>
            <a:pPr marL="442913" lvl="1"/>
            <a:r>
              <a:rPr lang="ja-JP" altLang="en-US" sz="2200" dirty="0"/>
              <a:t>現状の利用回数、利用率など数値的な条件を確認する。</a:t>
            </a:r>
            <a:endParaRPr lang="en-US" altLang="ja-JP" sz="2200" dirty="0"/>
          </a:p>
          <a:p>
            <a:pPr marL="442913" lvl="1"/>
            <a:r>
              <a:rPr lang="ja-JP" altLang="en-US" sz="2200" dirty="0"/>
              <a:t>現状の作業時間、レスポンス時間等を確認する。</a:t>
            </a:r>
            <a:endParaRPr lang="en-US" altLang="ja-JP" sz="2200" dirty="0"/>
          </a:p>
        </p:txBody>
      </p:sp>
      <p:sp>
        <p:nvSpPr>
          <p:cNvPr id="20" name="正方形/長方形 19">
            <a:extLst>
              <a:ext uri="{FF2B5EF4-FFF2-40B4-BE49-F238E27FC236}">
                <a16:creationId xmlns:a16="http://schemas.microsoft.com/office/drawing/2014/main" xmlns="" id="{3D1C8568-3088-428B-877D-D101FF661A42}"/>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3635493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1. </a:t>
            </a:r>
            <a:r>
              <a:rPr lang="ja-JP" altLang="en-US" sz="6000" dirty="0"/>
              <a:t>イントロダクション</a:t>
            </a:r>
            <a:endParaRPr lang="en-US" altLang="ja-JP" sz="6000" dirty="0"/>
          </a:p>
          <a:p>
            <a:pPr marL="0" indent="0" algn="ctr">
              <a:buNone/>
            </a:pPr>
            <a:r>
              <a:rPr lang="ja-JP" altLang="en-US" sz="6000" dirty="0"/>
              <a:t>（全体構成の説明）</a:t>
            </a:r>
            <a:endParaRPr kumimoji="1" lang="ja-JP" altLang="en-US" sz="6000" dirty="0"/>
          </a:p>
        </p:txBody>
      </p:sp>
      <p:sp>
        <p:nvSpPr>
          <p:cNvPr id="2" name="スライド番号プレースホルダー 1">
            <a:extLst>
              <a:ext uri="{FF2B5EF4-FFF2-40B4-BE49-F238E27FC236}">
                <a16:creationId xmlns:a16="http://schemas.microsoft.com/office/drawing/2014/main" xmlns="" id="{8790C34E-AC2D-4DAE-ABE0-AD0651C0B66E}"/>
              </a:ext>
            </a:extLst>
          </p:cNvPr>
          <p:cNvSpPr>
            <a:spLocks noGrp="1"/>
          </p:cNvSpPr>
          <p:nvPr>
            <p:ph type="sldNum" sz="quarter" idx="12"/>
          </p:nvPr>
        </p:nvSpPr>
        <p:spPr/>
        <p:txBody>
          <a:bodyPr/>
          <a:lstStyle/>
          <a:p>
            <a:fld id="{17B8D3BA-E350-1147-995F-63335037DF5A}" type="slidenum">
              <a:rPr kumimoji="1" lang="ja-JP" altLang="en-US" smtClean="0"/>
              <a:t>3</a:t>
            </a:fld>
            <a:endParaRPr kumimoji="1" lang="ja-JP" altLang="en-US"/>
          </a:p>
        </p:txBody>
      </p:sp>
    </p:spTree>
    <p:extLst>
      <p:ext uri="{BB962C8B-B14F-4D97-AF65-F5344CB8AC3E}">
        <p14:creationId xmlns:p14="http://schemas.microsoft.com/office/powerpoint/2010/main" val="7819233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2-4-3. </a:t>
            </a:r>
            <a:r>
              <a:rPr kumimoji="1" lang="ja-JP" altLang="en-US" dirty="0"/>
              <a:t>②対象データの確認</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対象データの確認</a:t>
            </a:r>
            <a:endParaRPr kumimoji="1" lang="en-US" altLang="ja-JP" sz="2200" dirty="0"/>
          </a:p>
          <a:p>
            <a:pPr marL="442913" lvl="1"/>
            <a:r>
              <a:rPr lang="ja-JP" altLang="en-US" sz="2200" dirty="0"/>
              <a:t>仮説を確かめるために必要なデータをリストアップする。</a:t>
            </a:r>
            <a:endParaRPr lang="en-US" altLang="ja-JP" sz="2200" dirty="0"/>
          </a:p>
          <a:p>
            <a:pPr marL="442913" lvl="1"/>
            <a:r>
              <a:rPr lang="ja-JP" altLang="en-US" sz="2200" dirty="0"/>
              <a:t>リストアップした各データを、どの部門が保有しているかを確認する。</a:t>
            </a:r>
            <a:endParaRPr lang="en-US" altLang="ja-JP" sz="2200" dirty="0"/>
          </a:p>
          <a:p>
            <a:pPr marL="442913" lvl="1"/>
            <a:r>
              <a:rPr lang="ja-JP" altLang="en-US" sz="2200" dirty="0"/>
              <a:t>各データの保有形式、特にデジタル化されているかどうかを確認する。</a:t>
            </a:r>
            <a:endParaRPr lang="en-US" altLang="ja-JP" sz="2200" dirty="0"/>
          </a:p>
          <a:p>
            <a:pPr marL="442913" lvl="1"/>
            <a:r>
              <a:rPr lang="ja-JP" altLang="en-US" sz="2200" dirty="0"/>
              <a:t>個人情報が含まれている場合、利用の可否や利用条件等を確認する。</a:t>
            </a:r>
            <a:endParaRPr lang="en-US" altLang="ja-JP" sz="2200" dirty="0"/>
          </a:p>
          <a:p>
            <a:pPr lvl="2"/>
            <a:r>
              <a:rPr lang="ja-JP" altLang="en-US" sz="2200" dirty="0"/>
              <a:t>個人情報を取得した際の利用目的にあっているか。</a:t>
            </a:r>
            <a:endParaRPr lang="en-US" altLang="ja-JP" sz="2200" dirty="0"/>
          </a:p>
          <a:p>
            <a:pPr lvl="2"/>
            <a:r>
              <a:rPr lang="ja-JP" altLang="en-US" sz="2200" dirty="0"/>
              <a:t>個人情報保護条例の目的外利用での利用が可能か。</a:t>
            </a:r>
            <a:endParaRPr lang="en-US" altLang="ja-JP" sz="2200" dirty="0"/>
          </a:p>
          <a:p>
            <a:pPr lvl="2"/>
            <a:r>
              <a:rPr lang="ja-JP" altLang="en-US" sz="2200" dirty="0"/>
              <a:t>新たに本人同意をとることが可能か。</a:t>
            </a:r>
            <a:endParaRPr lang="en-US" altLang="ja-JP" sz="2200" dirty="0"/>
          </a:p>
          <a:p>
            <a:pPr lvl="2"/>
            <a:r>
              <a:rPr lang="ja-JP" altLang="en-US" sz="2200" dirty="0"/>
              <a:t>審議会等の手続を経れば利用可能か。</a:t>
            </a:r>
            <a:endParaRPr lang="en-US" altLang="ja-JP" sz="2200" dirty="0"/>
          </a:p>
          <a:p>
            <a:pPr marL="914400" lvl="2" indent="0">
              <a:buNone/>
            </a:pPr>
            <a:r>
              <a:rPr lang="ja-JP" altLang="en-US" sz="2200" dirty="0"/>
              <a:t>など</a:t>
            </a:r>
          </a:p>
          <a:p>
            <a:pPr lvl="1"/>
            <a:endParaRPr kumimoji="1" lang="ja-JP" altLang="en-US" sz="2200" dirty="0"/>
          </a:p>
        </p:txBody>
      </p:sp>
      <p:sp>
        <p:nvSpPr>
          <p:cNvPr id="19" name="正方形/長方形 18">
            <a:extLst>
              <a:ext uri="{FF2B5EF4-FFF2-40B4-BE49-F238E27FC236}">
                <a16:creationId xmlns:a16="http://schemas.microsoft.com/office/drawing/2014/main" xmlns="" id="{57B9D135-497F-BD46-8EB4-CEB3E9ECA8B5}"/>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0" name="ホームベース 4">
            <a:extLst>
              <a:ext uri="{FF2B5EF4-FFF2-40B4-BE49-F238E27FC236}">
                <a16:creationId xmlns:a16="http://schemas.microsoft.com/office/drawing/2014/main" xmlns="" id="{718F227D-A694-45C6-AF59-E857F13767CE}"/>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8905D807-60B6-4C78-9852-2195E192ABB5}"/>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0EA9CC47-56D6-4805-8850-EE6CD568F66A}"/>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2D06A818-89EF-413F-A1DD-A788BC42DC59}"/>
              </a:ext>
            </a:extLst>
          </p:cNvPr>
          <p:cNvSpPr/>
          <p:nvPr/>
        </p:nvSpPr>
        <p:spPr>
          <a:xfrm>
            <a:off x="518427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71C9FAF1-C7C1-4B94-A389-DBED9E9B316E}"/>
              </a:ext>
            </a:extLst>
          </p:cNvPr>
          <p:cNvSpPr/>
          <p:nvPr/>
        </p:nvSpPr>
        <p:spPr>
          <a:xfrm>
            <a:off x="375483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2C970119-D0C3-44B4-9F35-8100703AE961}"/>
              </a:ext>
            </a:extLst>
          </p:cNvPr>
          <p:cNvSpPr/>
          <p:nvPr/>
        </p:nvSpPr>
        <p:spPr>
          <a:xfrm>
            <a:off x="232539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F3603E14-12BA-4DC1-A1FC-4DF6080D9BC9}"/>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B345B642-6031-47E8-B682-703ABFD27E86}"/>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C4EB01AB-44C4-450F-9396-D41FCEEA8BD7}"/>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C9D7665F-E631-402D-B56F-2947FB988362}"/>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52A070D1-F225-4A02-93B2-18A8C7012752}"/>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728021D4-DE96-4FA7-BB6B-B061584B5D58}"/>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F4BE685A-D5A8-4AF3-8CD6-66BAE9867A35}"/>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DD17671E-8684-4A4F-98CA-19C093AF75BE}"/>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D12DCB98-CBF4-47B6-9D7F-4EF712EDC55A}"/>
              </a:ext>
            </a:extLst>
          </p:cNvPr>
          <p:cNvSpPr>
            <a:spLocks noGrp="1"/>
          </p:cNvSpPr>
          <p:nvPr>
            <p:ph type="sldNum" sz="quarter" idx="12"/>
          </p:nvPr>
        </p:nvSpPr>
        <p:spPr/>
        <p:txBody>
          <a:bodyPr/>
          <a:lstStyle/>
          <a:p>
            <a:fld id="{17B8D3BA-E350-1147-995F-63335037DF5A}" type="slidenum">
              <a:rPr kumimoji="1" lang="ja-JP" altLang="en-US" smtClean="0"/>
              <a:t>30</a:t>
            </a:fld>
            <a:endParaRPr kumimoji="1" lang="ja-JP" altLang="en-US"/>
          </a:p>
        </p:txBody>
      </p:sp>
      <p:sp>
        <p:nvSpPr>
          <p:cNvPr id="34" name="正方形/長方形 33">
            <a:extLst>
              <a:ext uri="{FF2B5EF4-FFF2-40B4-BE49-F238E27FC236}">
                <a16:creationId xmlns:a16="http://schemas.microsoft.com/office/drawing/2014/main" xmlns="" id="{2506CC25-88DD-42CC-876D-DEFB64F439A2}"/>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3813044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2-4-4. </a:t>
            </a:r>
            <a:r>
              <a:rPr kumimoji="1" lang="ja-JP" altLang="en-US" dirty="0"/>
              <a:t>③分析手法の検討</a:t>
            </a:r>
          </a:p>
        </p:txBody>
      </p:sp>
      <p:sp>
        <p:nvSpPr>
          <p:cNvPr id="3" name="コンテンツ プレースホルダー 2"/>
          <p:cNvSpPr>
            <a:spLocks noGrp="1"/>
          </p:cNvSpPr>
          <p:nvPr>
            <p:ph idx="1"/>
          </p:nvPr>
        </p:nvSpPr>
        <p:spPr>
          <a:xfrm>
            <a:off x="838200" y="1105469"/>
            <a:ext cx="10815084" cy="5071494"/>
          </a:xfrm>
        </p:spPr>
        <p:txBody>
          <a:bodyPr>
            <a:normAutofit/>
          </a:bodyPr>
          <a:lstStyle/>
          <a:p>
            <a:pPr marL="0" indent="0">
              <a:buNone/>
            </a:pPr>
            <a:r>
              <a:rPr kumimoji="1" lang="ja-JP" altLang="en-US" sz="2200" dirty="0"/>
              <a:t>分析手法の検討</a:t>
            </a:r>
            <a:endParaRPr kumimoji="1" lang="en-US" altLang="ja-JP" sz="2200" dirty="0"/>
          </a:p>
          <a:p>
            <a:pPr marL="442913" lvl="1"/>
            <a:r>
              <a:rPr lang="ja-JP" altLang="en-US" sz="2200" dirty="0"/>
              <a:t>今回の課題の原因分析に適した手法を検討する。</a:t>
            </a:r>
            <a:endParaRPr lang="en-US" altLang="ja-JP" sz="2200" dirty="0"/>
          </a:p>
          <a:p>
            <a:pPr marL="442913" lvl="1"/>
            <a:r>
              <a:rPr kumimoji="1" lang="ja-JP" altLang="en-US" sz="2200" dirty="0"/>
              <a:t>地図を利用した分析が有効であれば</a:t>
            </a:r>
            <a:r>
              <a:rPr kumimoji="1" lang="en-US" altLang="ja-JP" sz="2200" dirty="0"/>
              <a:t>GIS</a:t>
            </a:r>
            <a:r>
              <a:rPr kumimoji="1" lang="ja-JP" altLang="en-US" sz="2200" dirty="0" err="1"/>
              <a:t>、</a:t>
            </a:r>
            <a:r>
              <a:rPr kumimoji="1" lang="ja-JP" altLang="en-US" sz="2200" dirty="0"/>
              <a:t>グラフ化が適していれば</a:t>
            </a:r>
            <a:r>
              <a:rPr kumimoji="1" lang="en-US" altLang="ja-JP" sz="2200" dirty="0"/>
              <a:t>BI</a:t>
            </a:r>
            <a:r>
              <a:rPr kumimoji="1" lang="ja-JP" altLang="en-US" sz="2200" dirty="0"/>
              <a:t>ツールなど。</a:t>
            </a:r>
            <a:endParaRPr kumimoji="1" lang="en-US" altLang="ja-JP" sz="2200" dirty="0"/>
          </a:p>
          <a:p>
            <a:pPr lvl="1"/>
            <a:endParaRPr lang="en-US" altLang="ja-JP" sz="2200" dirty="0"/>
          </a:p>
          <a:p>
            <a:pPr marL="0" indent="0">
              <a:buNone/>
            </a:pPr>
            <a:r>
              <a:rPr kumimoji="1" lang="ja-JP" altLang="en-US" sz="2200" dirty="0"/>
              <a:t>表現方法の検討</a:t>
            </a:r>
            <a:endParaRPr lang="en-US" altLang="ja-JP" sz="2200" dirty="0"/>
          </a:p>
          <a:p>
            <a:pPr marL="442913" lvl="1"/>
            <a:r>
              <a:rPr kumimoji="1" lang="en-US" altLang="ja-JP" sz="2200" dirty="0"/>
              <a:t>GIS</a:t>
            </a:r>
            <a:r>
              <a:rPr kumimoji="1" lang="ja-JP" altLang="en-US" sz="2200" dirty="0"/>
              <a:t>であれば、地図上にレイヤーで重ねるのか、地図を色分けするのか。</a:t>
            </a:r>
            <a:endParaRPr lang="en-US" altLang="ja-JP" sz="2200" dirty="0"/>
          </a:p>
          <a:p>
            <a:pPr marL="442913" lvl="1"/>
            <a:r>
              <a:rPr kumimoji="1" lang="ja-JP" altLang="en-US" sz="2200" dirty="0"/>
              <a:t>統計であれば、データビジュアライズをどこまでするのか。</a:t>
            </a:r>
            <a:endParaRPr kumimoji="1" lang="en-US" altLang="ja-JP" sz="2200" dirty="0"/>
          </a:p>
          <a:p>
            <a:pPr marL="442913" lvl="1"/>
            <a:r>
              <a:rPr lang="ja-JP" altLang="en-US" sz="2200" dirty="0"/>
              <a:t>個人情報が含まれている場合、庁内・市民に見せる際、どこまで丸めた表現をするか。</a:t>
            </a:r>
            <a:r>
              <a:rPr kumimoji="1" lang="en-US" altLang="ja-JP" sz="2200" dirty="0"/>
              <a:t/>
            </a:r>
            <a:br>
              <a:rPr kumimoji="1" lang="en-US" altLang="ja-JP" sz="2200" dirty="0"/>
            </a:br>
            <a:endParaRPr kumimoji="1" lang="ja-JP" altLang="en-US" sz="2200" dirty="0"/>
          </a:p>
        </p:txBody>
      </p:sp>
      <p:sp>
        <p:nvSpPr>
          <p:cNvPr id="19" name="正方形/長方形 18">
            <a:extLst>
              <a:ext uri="{FF2B5EF4-FFF2-40B4-BE49-F238E27FC236}">
                <a16:creationId xmlns:a16="http://schemas.microsoft.com/office/drawing/2014/main" xmlns="" id="{5FE1ED6E-8187-504E-97D9-81F7105C56D3}"/>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0" name="ホームベース 4">
            <a:extLst>
              <a:ext uri="{FF2B5EF4-FFF2-40B4-BE49-F238E27FC236}">
                <a16:creationId xmlns:a16="http://schemas.microsoft.com/office/drawing/2014/main" xmlns="" id="{95ECD996-8A94-4CC7-BF3D-4C5EF9A4343F}"/>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98A23675-6979-4CA4-AB32-A5037AD3CC9E}"/>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AF4F01EC-C507-4154-9055-A9A0A7060BE5}"/>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3B470D5E-7B08-42CC-A192-5C374AFEA09A}"/>
              </a:ext>
            </a:extLst>
          </p:cNvPr>
          <p:cNvSpPr/>
          <p:nvPr/>
        </p:nvSpPr>
        <p:spPr>
          <a:xfrm>
            <a:off x="518427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F153090E-E7BD-4F82-86F8-A3D4644E84F7}"/>
              </a:ext>
            </a:extLst>
          </p:cNvPr>
          <p:cNvSpPr/>
          <p:nvPr/>
        </p:nvSpPr>
        <p:spPr>
          <a:xfrm>
            <a:off x="375483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43C9D9EF-DC06-434D-B6BA-EE34659083BD}"/>
              </a:ext>
            </a:extLst>
          </p:cNvPr>
          <p:cNvSpPr/>
          <p:nvPr/>
        </p:nvSpPr>
        <p:spPr>
          <a:xfrm>
            <a:off x="232539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6BE22475-2174-4427-85CE-A308CF7A9F05}"/>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94C3059E-C60C-4383-AF8F-17D2F48926E6}"/>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E7EDE77C-4B27-49DA-B49C-EE566F51B013}"/>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207269A0-2F33-4B73-AAAE-9885E396A5E6}"/>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F167542D-8328-42BB-8A42-1FA883C28CD9}"/>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E9053149-F4F1-44B9-8AB7-14E11FA84C80}"/>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364EC790-37B9-4C64-85E7-E7D70B9331F6}"/>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D114E0C9-541D-4EF9-8F9C-BA83EFF31548}"/>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124640C6-C979-4107-B10A-0EBEAF2A26B6}"/>
              </a:ext>
            </a:extLst>
          </p:cNvPr>
          <p:cNvSpPr>
            <a:spLocks noGrp="1"/>
          </p:cNvSpPr>
          <p:nvPr>
            <p:ph type="sldNum" sz="quarter" idx="12"/>
          </p:nvPr>
        </p:nvSpPr>
        <p:spPr/>
        <p:txBody>
          <a:bodyPr/>
          <a:lstStyle/>
          <a:p>
            <a:fld id="{17B8D3BA-E350-1147-995F-63335037DF5A}" type="slidenum">
              <a:rPr kumimoji="1" lang="ja-JP" altLang="en-US" smtClean="0"/>
              <a:t>31</a:t>
            </a:fld>
            <a:endParaRPr kumimoji="1" lang="ja-JP" altLang="en-US"/>
          </a:p>
        </p:txBody>
      </p:sp>
      <p:sp>
        <p:nvSpPr>
          <p:cNvPr id="34" name="正方形/長方形 33">
            <a:extLst>
              <a:ext uri="{FF2B5EF4-FFF2-40B4-BE49-F238E27FC236}">
                <a16:creationId xmlns:a16="http://schemas.microsoft.com/office/drawing/2014/main" xmlns="" id="{3BEAB18F-799F-4931-99E4-357BC1F2DC1F}"/>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3117690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2-4-5. </a:t>
            </a:r>
            <a:r>
              <a:rPr kumimoji="1" lang="ja-JP" altLang="en-US" dirty="0"/>
              <a:t>④データ分析</a:t>
            </a:r>
          </a:p>
        </p:txBody>
      </p:sp>
      <p:sp>
        <p:nvSpPr>
          <p:cNvPr id="3" name="コンテンツ プレースホルダー 2"/>
          <p:cNvSpPr>
            <a:spLocks noGrp="1"/>
          </p:cNvSpPr>
          <p:nvPr>
            <p:ph idx="1"/>
          </p:nvPr>
        </p:nvSpPr>
        <p:spPr>
          <a:xfrm>
            <a:off x="838199" y="1105469"/>
            <a:ext cx="10730023" cy="5071494"/>
          </a:xfrm>
        </p:spPr>
        <p:txBody>
          <a:bodyPr>
            <a:normAutofit/>
          </a:bodyPr>
          <a:lstStyle/>
          <a:p>
            <a:pPr marL="0" indent="0">
              <a:buNone/>
            </a:pPr>
            <a:r>
              <a:rPr kumimoji="1" lang="ja-JP" altLang="en-US" sz="2200" dirty="0"/>
              <a:t>データ分析</a:t>
            </a:r>
            <a:endParaRPr kumimoji="1" lang="en-US" altLang="ja-JP" sz="2200" dirty="0"/>
          </a:p>
          <a:p>
            <a:pPr marL="442913" lvl="1"/>
            <a:r>
              <a:rPr lang="ja-JP" altLang="en-US" sz="2200" dirty="0"/>
              <a:t>集めたデータを分析手法を用いて分析する。</a:t>
            </a:r>
            <a:endParaRPr lang="en-US" altLang="ja-JP" sz="2200" dirty="0"/>
          </a:p>
          <a:p>
            <a:pPr marL="442913" lvl="1"/>
            <a:r>
              <a:rPr kumimoji="1" lang="ja-JP" altLang="en-US" sz="2200" dirty="0"/>
              <a:t>一つの方向から見るのではなく、様々な可能性を想定して分析する。</a:t>
            </a:r>
            <a:endParaRPr kumimoji="1" lang="en-US" altLang="ja-JP" sz="2200" dirty="0"/>
          </a:p>
          <a:p>
            <a:pPr marL="442913" lvl="1"/>
            <a:r>
              <a:rPr lang="ja-JP" altLang="en-US" sz="2200" dirty="0"/>
              <a:t>色分けをする場合は、どの単位でまとめるか、閾値を考える。</a:t>
            </a:r>
            <a:endParaRPr lang="en-US" altLang="ja-JP" sz="2200" dirty="0"/>
          </a:p>
          <a:p>
            <a:pPr marL="442913" lvl="1"/>
            <a:r>
              <a:rPr lang="ja-JP" altLang="en-US" sz="2200" dirty="0"/>
              <a:t>外れ値や例外の扱いについても検討する。</a:t>
            </a:r>
            <a:endParaRPr lang="en-US" altLang="ja-JP" sz="2200" dirty="0"/>
          </a:p>
        </p:txBody>
      </p:sp>
      <p:sp>
        <p:nvSpPr>
          <p:cNvPr id="19" name="正方形/長方形 18">
            <a:extLst>
              <a:ext uri="{FF2B5EF4-FFF2-40B4-BE49-F238E27FC236}">
                <a16:creationId xmlns:a16="http://schemas.microsoft.com/office/drawing/2014/main" xmlns="" id="{D064433F-1275-5240-B743-4FCA14DE7309}"/>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0" name="ホームベース 4">
            <a:extLst>
              <a:ext uri="{FF2B5EF4-FFF2-40B4-BE49-F238E27FC236}">
                <a16:creationId xmlns:a16="http://schemas.microsoft.com/office/drawing/2014/main" xmlns="" id="{9C60BC2D-FD1E-4137-951D-474A0CDE6E43}"/>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D070AD16-535A-4A4E-91F7-AC273DC71E87}"/>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D8ED76FB-0D63-446A-849C-5E903BE93A97}"/>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24879529-1523-4AA2-B4B2-599BC7D349A4}"/>
              </a:ext>
            </a:extLst>
          </p:cNvPr>
          <p:cNvSpPr/>
          <p:nvPr/>
        </p:nvSpPr>
        <p:spPr>
          <a:xfrm>
            <a:off x="518427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2D919ADE-C183-4042-B90B-F98547B89BF7}"/>
              </a:ext>
            </a:extLst>
          </p:cNvPr>
          <p:cNvSpPr/>
          <p:nvPr/>
        </p:nvSpPr>
        <p:spPr>
          <a:xfrm>
            <a:off x="375483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312B460E-85A5-47F5-95FE-7F8028066395}"/>
              </a:ext>
            </a:extLst>
          </p:cNvPr>
          <p:cNvSpPr/>
          <p:nvPr/>
        </p:nvSpPr>
        <p:spPr>
          <a:xfrm>
            <a:off x="232539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9AA14F2A-E143-48C2-9320-5B8D5CB38D12}"/>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321CEAE2-34C7-42FD-A149-3639655B2AC3}"/>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2344174B-3835-4278-B685-64A94A3CAD50}"/>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3B9346C4-9158-42BF-A376-BDAD9E77BC6E}"/>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D1348514-03EC-4A68-ABC2-8E0E3FCAF57B}"/>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56EB4E3A-A470-4CB2-8A50-1B26745E5123}"/>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6A3C188C-6E2A-4148-BBE7-E75ECA49B90A}"/>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C2BAF267-4C6E-44A9-AC5C-091E94A95295}"/>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540C3416-C317-4DF3-A99A-549E91010A68}"/>
              </a:ext>
            </a:extLst>
          </p:cNvPr>
          <p:cNvSpPr>
            <a:spLocks noGrp="1"/>
          </p:cNvSpPr>
          <p:nvPr>
            <p:ph type="sldNum" sz="quarter" idx="12"/>
          </p:nvPr>
        </p:nvSpPr>
        <p:spPr/>
        <p:txBody>
          <a:bodyPr/>
          <a:lstStyle/>
          <a:p>
            <a:fld id="{17B8D3BA-E350-1147-995F-63335037DF5A}" type="slidenum">
              <a:rPr kumimoji="1" lang="ja-JP" altLang="en-US" smtClean="0"/>
              <a:t>32</a:t>
            </a:fld>
            <a:endParaRPr kumimoji="1" lang="ja-JP" altLang="en-US"/>
          </a:p>
        </p:txBody>
      </p:sp>
      <p:sp>
        <p:nvSpPr>
          <p:cNvPr id="34" name="正方形/長方形 33">
            <a:extLst>
              <a:ext uri="{FF2B5EF4-FFF2-40B4-BE49-F238E27FC236}">
                <a16:creationId xmlns:a16="http://schemas.microsoft.com/office/drawing/2014/main" xmlns="" id="{9934C45A-1189-4FFC-AD99-BD197AA3EA21}"/>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3668523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2-4-6. </a:t>
            </a:r>
            <a:r>
              <a:rPr kumimoji="1" lang="ja-JP" altLang="en-US" dirty="0"/>
              <a:t>⑤評価</a:t>
            </a:r>
          </a:p>
        </p:txBody>
      </p:sp>
      <p:sp>
        <p:nvSpPr>
          <p:cNvPr id="3" name="コンテンツ プレースホルダー 2"/>
          <p:cNvSpPr>
            <a:spLocks noGrp="1"/>
          </p:cNvSpPr>
          <p:nvPr>
            <p:ph idx="1"/>
          </p:nvPr>
        </p:nvSpPr>
        <p:spPr>
          <a:xfrm>
            <a:off x="838200" y="1105469"/>
            <a:ext cx="10783186" cy="5071494"/>
          </a:xfrm>
        </p:spPr>
        <p:txBody>
          <a:bodyPr>
            <a:normAutofit/>
          </a:bodyPr>
          <a:lstStyle/>
          <a:p>
            <a:pPr marL="0" indent="0">
              <a:buNone/>
            </a:pPr>
            <a:r>
              <a:rPr kumimoji="1" lang="ja-JP" altLang="en-US" sz="2200" dirty="0"/>
              <a:t>評価</a:t>
            </a:r>
            <a:endParaRPr kumimoji="1" lang="en-US" altLang="ja-JP" sz="2200" dirty="0"/>
          </a:p>
          <a:p>
            <a:pPr marL="442913" lvl="1"/>
            <a:r>
              <a:rPr lang="ja-JP" altLang="en-US" sz="2200" dirty="0"/>
              <a:t>想定した仮説と、分析結果が一致したかどうか確認する。</a:t>
            </a:r>
            <a:endParaRPr lang="en-US" altLang="ja-JP" sz="2200" dirty="0"/>
          </a:p>
          <a:p>
            <a:pPr marL="442913" lvl="1"/>
            <a:r>
              <a:rPr lang="ja-JP" altLang="en-US" sz="2200" dirty="0"/>
              <a:t>仮説と一致した場合</a:t>
            </a:r>
            <a:endParaRPr lang="en-US" altLang="ja-JP" sz="2200" dirty="0"/>
          </a:p>
          <a:p>
            <a:pPr marL="990600" lvl="2"/>
            <a:r>
              <a:rPr lang="ja-JP" altLang="en-US" sz="2200" dirty="0"/>
              <a:t>分析結果から、課題に対して効き目のあるパラメータを確認する。</a:t>
            </a:r>
            <a:endParaRPr lang="en-US" altLang="ja-JP" sz="2200" dirty="0"/>
          </a:p>
          <a:p>
            <a:pPr marL="990600" lvl="2"/>
            <a:r>
              <a:rPr lang="ja-JP" altLang="en-US" sz="2200" dirty="0"/>
              <a:t>他に、課題の原因がありそうなら、引き続き仮説をたてて分析する。</a:t>
            </a:r>
            <a:endParaRPr lang="en-US" altLang="ja-JP" sz="2200" dirty="0"/>
          </a:p>
          <a:p>
            <a:pPr lvl="2"/>
            <a:endParaRPr lang="en-US" altLang="ja-JP" sz="2200" dirty="0"/>
          </a:p>
          <a:p>
            <a:pPr marL="442913" lvl="1"/>
            <a:r>
              <a:rPr lang="ja-JP" altLang="en-US" sz="2200" dirty="0"/>
              <a:t>仮説と一致しなかった場合</a:t>
            </a:r>
            <a:endParaRPr lang="en-US" altLang="ja-JP" sz="2200" dirty="0"/>
          </a:p>
          <a:p>
            <a:pPr marL="990600" lvl="2"/>
            <a:r>
              <a:rPr lang="ja-JP" altLang="en-US" sz="2200" dirty="0"/>
              <a:t>データ量が不足していないか、データがマスクされすぎていないかを疑う。</a:t>
            </a:r>
            <a:endParaRPr lang="en-US" altLang="ja-JP" sz="2200" dirty="0"/>
          </a:p>
          <a:p>
            <a:pPr marL="990600" lvl="2"/>
            <a:r>
              <a:rPr lang="ja-JP" altLang="en-US" sz="2200" dirty="0"/>
              <a:t>仮説が間違っていれば、違う仮説を考える。</a:t>
            </a:r>
            <a:endParaRPr lang="en-US" altLang="ja-JP" sz="2200" dirty="0"/>
          </a:p>
        </p:txBody>
      </p:sp>
      <p:sp>
        <p:nvSpPr>
          <p:cNvPr id="19" name="正方形/長方形 18">
            <a:extLst>
              <a:ext uri="{FF2B5EF4-FFF2-40B4-BE49-F238E27FC236}">
                <a16:creationId xmlns:a16="http://schemas.microsoft.com/office/drawing/2014/main" xmlns="" id="{41A0C291-78C1-724C-B5D9-15AE15D5CFDE}"/>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0" name="ホームベース 4">
            <a:extLst>
              <a:ext uri="{FF2B5EF4-FFF2-40B4-BE49-F238E27FC236}">
                <a16:creationId xmlns:a16="http://schemas.microsoft.com/office/drawing/2014/main" xmlns="" id="{83F6949E-4179-40B3-BD1A-797D95FDA555}"/>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15E30DA0-B0FE-493B-8749-861300498277}"/>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71B3A57C-23CA-46F1-9A19-5EA71638D183}"/>
              </a:ext>
            </a:extLst>
          </p:cNvPr>
          <p:cNvSpPr/>
          <p:nvPr/>
        </p:nvSpPr>
        <p:spPr>
          <a:xfrm>
            <a:off x="661371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E0DE2108-CBC7-4C7F-82E7-7CFBC7494701}"/>
              </a:ext>
            </a:extLst>
          </p:cNvPr>
          <p:cNvSpPr/>
          <p:nvPr/>
        </p:nvSpPr>
        <p:spPr>
          <a:xfrm>
            <a:off x="518427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842CB2E7-BDE0-421D-99AA-B8E15E7D7EAA}"/>
              </a:ext>
            </a:extLst>
          </p:cNvPr>
          <p:cNvSpPr/>
          <p:nvPr/>
        </p:nvSpPr>
        <p:spPr>
          <a:xfrm>
            <a:off x="375483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63734137-DEB1-4297-BFB2-59897B697FB3}"/>
              </a:ext>
            </a:extLst>
          </p:cNvPr>
          <p:cNvSpPr/>
          <p:nvPr/>
        </p:nvSpPr>
        <p:spPr>
          <a:xfrm>
            <a:off x="232539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6BA7E65C-B480-4162-BEC5-6DFB0B063458}"/>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843D5DD1-D670-4F41-9401-D0307C25A091}"/>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43E9AF34-46A5-481C-B8E3-702850E123CF}"/>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EDCC5280-0D7F-4F63-A9D7-58C43B13D5ED}"/>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8405A108-0C50-43AA-B1E2-E7F54D95127D}"/>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797DEC1F-C314-4261-9DD1-DB911E817132}"/>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33D72BA3-5284-46DA-BEC5-876144EAD1C0}"/>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029023DC-F0FD-483D-A0D5-F37F44C2143D}"/>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FE401C6B-9BB4-4FD7-9F54-857C18D77293}"/>
              </a:ext>
            </a:extLst>
          </p:cNvPr>
          <p:cNvSpPr>
            <a:spLocks noGrp="1"/>
          </p:cNvSpPr>
          <p:nvPr>
            <p:ph type="sldNum" sz="quarter" idx="12"/>
          </p:nvPr>
        </p:nvSpPr>
        <p:spPr/>
        <p:txBody>
          <a:bodyPr/>
          <a:lstStyle/>
          <a:p>
            <a:fld id="{17B8D3BA-E350-1147-995F-63335037DF5A}" type="slidenum">
              <a:rPr kumimoji="1" lang="ja-JP" altLang="en-US" smtClean="0"/>
              <a:t>33</a:t>
            </a:fld>
            <a:endParaRPr kumimoji="1" lang="ja-JP" altLang="en-US"/>
          </a:p>
        </p:txBody>
      </p:sp>
      <p:sp>
        <p:nvSpPr>
          <p:cNvPr id="34" name="正方形/長方形 33">
            <a:extLst>
              <a:ext uri="{FF2B5EF4-FFF2-40B4-BE49-F238E27FC236}">
                <a16:creationId xmlns:a16="http://schemas.microsoft.com/office/drawing/2014/main" xmlns="" id="{D471ACF7-F3AC-40CA-9F17-9CE45278739E}"/>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1416401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2-4-7. </a:t>
            </a:r>
            <a:r>
              <a:rPr kumimoji="1" lang="ja-JP" altLang="en-US" dirty="0"/>
              <a:t>⑥政策検討</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政策検討</a:t>
            </a:r>
            <a:endParaRPr kumimoji="1" lang="en-US" altLang="ja-JP" sz="2200" dirty="0"/>
          </a:p>
          <a:p>
            <a:pPr marL="442913" lvl="1"/>
            <a:r>
              <a:rPr lang="ja-JP" altLang="en-US" sz="2200" dirty="0"/>
              <a:t>分析の結果判明した課題の原因を解決するための政策を検討する。</a:t>
            </a:r>
            <a:endParaRPr lang="en-US" altLang="ja-JP" sz="2200" dirty="0"/>
          </a:p>
          <a:p>
            <a:pPr marL="442913" lvl="1"/>
            <a:r>
              <a:rPr kumimoji="1" lang="ja-JP" altLang="en-US" sz="2200" dirty="0"/>
              <a:t>政策を検討</a:t>
            </a:r>
            <a:r>
              <a:rPr lang="ja-JP" altLang="en-US" sz="2200" dirty="0"/>
              <a:t>する際は</a:t>
            </a:r>
            <a:r>
              <a:rPr kumimoji="1" lang="ja-JP" altLang="en-US" sz="2200" dirty="0"/>
              <a:t>、各政策を細かな単位（事業等）に分け、費用対効果が算出ができるようにする。</a:t>
            </a:r>
            <a:endParaRPr kumimoji="1" lang="en-US" altLang="ja-JP" sz="2200" dirty="0"/>
          </a:p>
          <a:p>
            <a:pPr marL="442913" lvl="1"/>
            <a:r>
              <a:rPr lang="ja-JP" altLang="en-US" sz="2200" dirty="0"/>
              <a:t>費用対効果を算出するために必要なデータを揃える。</a:t>
            </a:r>
            <a:endParaRPr kumimoji="1" lang="ja-JP" altLang="en-US" sz="2200" dirty="0"/>
          </a:p>
        </p:txBody>
      </p:sp>
      <p:graphicFrame>
        <p:nvGraphicFramePr>
          <p:cNvPr id="20" name="表 19"/>
          <p:cNvGraphicFramePr>
            <a:graphicFrameLocks noGrp="1"/>
          </p:cNvGraphicFramePr>
          <p:nvPr>
            <p:extLst>
              <p:ext uri="{D42A27DB-BD31-4B8C-83A1-F6EECF244321}">
                <p14:modId xmlns:p14="http://schemas.microsoft.com/office/powerpoint/2010/main" val="1909244263"/>
              </p:ext>
            </p:extLst>
          </p:nvPr>
        </p:nvGraphicFramePr>
        <p:xfrm>
          <a:off x="1538204" y="3172931"/>
          <a:ext cx="9536198" cy="1700148"/>
        </p:xfrm>
        <a:graphic>
          <a:graphicData uri="http://schemas.openxmlformats.org/drawingml/2006/table">
            <a:tbl>
              <a:tblPr firstRow="1" bandRow="1">
                <a:tableStyleId>{5940675A-B579-460E-94D1-54222C63F5DA}</a:tableStyleId>
              </a:tblPr>
              <a:tblGrid>
                <a:gridCol w="781250">
                  <a:extLst>
                    <a:ext uri="{9D8B030D-6E8A-4147-A177-3AD203B41FA5}">
                      <a16:colId xmlns:a16="http://schemas.microsoft.com/office/drawing/2014/main" xmlns="" val="20000"/>
                    </a:ext>
                  </a:extLst>
                </a:gridCol>
                <a:gridCol w="2188737">
                  <a:extLst>
                    <a:ext uri="{9D8B030D-6E8A-4147-A177-3AD203B41FA5}">
                      <a16:colId xmlns:a16="http://schemas.microsoft.com/office/drawing/2014/main" xmlns="" val="20001"/>
                    </a:ext>
                  </a:extLst>
                </a:gridCol>
                <a:gridCol w="2188737">
                  <a:extLst>
                    <a:ext uri="{9D8B030D-6E8A-4147-A177-3AD203B41FA5}">
                      <a16:colId xmlns:a16="http://schemas.microsoft.com/office/drawing/2014/main" xmlns="" val="20002"/>
                    </a:ext>
                  </a:extLst>
                </a:gridCol>
                <a:gridCol w="2188737">
                  <a:extLst>
                    <a:ext uri="{9D8B030D-6E8A-4147-A177-3AD203B41FA5}">
                      <a16:colId xmlns:a16="http://schemas.microsoft.com/office/drawing/2014/main" xmlns="" val="20003"/>
                    </a:ext>
                  </a:extLst>
                </a:gridCol>
                <a:gridCol w="2188737">
                  <a:extLst>
                    <a:ext uri="{9D8B030D-6E8A-4147-A177-3AD203B41FA5}">
                      <a16:colId xmlns:a16="http://schemas.microsoft.com/office/drawing/2014/main" xmlns="" val="20004"/>
                    </a:ext>
                  </a:extLst>
                </a:gridCol>
              </a:tblGrid>
              <a:tr h="425037">
                <a:tc>
                  <a:txBody>
                    <a:bodyPr/>
                    <a:lstStyle/>
                    <a:p>
                      <a:r>
                        <a:rPr kumimoji="1" lang="en-US" altLang="ja-JP" dirty="0"/>
                        <a:t>No.</a:t>
                      </a:r>
                      <a:endParaRPr kumimoji="1" lang="ja-JP" altLang="en-US" dirty="0"/>
                    </a:p>
                  </a:txBody>
                  <a:tcPr>
                    <a:solidFill>
                      <a:schemeClr val="accent5">
                        <a:lumMod val="20000"/>
                        <a:lumOff val="80000"/>
                      </a:schemeClr>
                    </a:solidFill>
                  </a:tcPr>
                </a:tc>
                <a:tc>
                  <a:txBody>
                    <a:bodyPr/>
                    <a:lstStyle/>
                    <a:p>
                      <a:r>
                        <a:rPr kumimoji="1" lang="ja-JP" altLang="en-US" dirty="0"/>
                        <a:t>政策</a:t>
                      </a:r>
                    </a:p>
                  </a:txBody>
                  <a:tcPr>
                    <a:solidFill>
                      <a:schemeClr val="accent5">
                        <a:lumMod val="20000"/>
                        <a:lumOff val="80000"/>
                      </a:schemeClr>
                    </a:solidFill>
                  </a:tcPr>
                </a:tc>
                <a:tc>
                  <a:txBody>
                    <a:bodyPr/>
                    <a:lstStyle/>
                    <a:p>
                      <a:r>
                        <a:rPr kumimoji="1" lang="ja-JP" altLang="en-US" dirty="0"/>
                        <a:t>政策（事業等）</a:t>
                      </a:r>
                      <a:endParaRPr kumimoji="1" lang="en-US" altLang="ja-JP" dirty="0"/>
                    </a:p>
                  </a:txBody>
                  <a:tcPr>
                    <a:solidFill>
                      <a:schemeClr val="accent5">
                        <a:lumMod val="20000"/>
                        <a:lumOff val="80000"/>
                      </a:schemeClr>
                    </a:solidFill>
                  </a:tcPr>
                </a:tc>
                <a:tc>
                  <a:txBody>
                    <a:bodyPr/>
                    <a:lstStyle/>
                    <a:p>
                      <a:r>
                        <a:rPr kumimoji="1" lang="ja-JP" altLang="en-US" dirty="0"/>
                        <a:t>効果</a:t>
                      </a:r>
                      <a:r>
                        <a:rPr kumimoji="1" lang="en-US" altLang="ja-JP" dirty="0"/>
                        <a:t>(</a:t>
                      </a:r>
                      <a:r>
                        <a:rPr kumimoji="1" lang="ja-JP" altLang="en-US" dirty="0"/>
                        <a:t>百万円</a:t>
                      </a:r>
                      <a:r>
                        <a:rPr kumimoji="1" lang="en-US" altLang="ja-JP" dirty="0"/>
                        <a:t>/</a:t>
                      </a:r>
                      <a:r>
                        <a:rPr kumimoji="1" lang="ja-JP" altLang="en-US" dirty="0"/>
                        <a:t>年</a:t>
                      </a:r>
                      <a:r>
                        <a:rPr kumimoji="1" lang="en-US" altLang="ja-JP" dirty="0"/>
                        <a:t>)</a:t>
                      </a:r>
                      <a:endParaRPr kumimoji="1" lang="ja-JP" altLang="en-US" dirty="0"/>
                    </a:p>
                  </a:txBody>
                  <a:tcPr>
                    <a:solidFill>
                      <a:schemeClr val="accent5">
                        <a:lumMod val="20000"/>
                        <a:lumOff val="80000"/>
                      </a:schemeClr>
                    </a:solidFill>
                  </a:tcPr>
                </a:tc>
                <a:tc>
                  <a:txBody>
                    <a:bodyPr/>
                    <a:lstStyle/>
                    <a:p>
                      <a:r>
                        <a:rPr kumimoji="1" lang="ja-JP" altLang="en-US" dirty="0"/>
                        <a:t>費用</a:t>
                      </a:r>
                      <a:r>
                        <a:rPr kumimoji="1" lang="en-US" altLang="ja-JP" dirty="0"/>
                        <a:t>(</a:t>
                      </a:r>
                      <a:r>
                        <a:rPr kumimoji="1" lang="ja-JP" altLang="en-US" dirty="0"/>
                        <a:t>百万円</a:t>
                      </a:r>
                      <a:r>
                        <a:rPr kumimoji="1" lang="en-US" altLang="ja-JP" dirty="0"/>
                        <a:t>/</a:t>
                      </a:r>
                      <a:r>
                        <a:rPr kumimoji="1" lang="ja-JP" altLang="en-US" dirty="0"/>
                        <a:t>年</a:t>
                      </a:r>
                      <a:r>
                        <a:rPr kumimoji="1" lang="en-US" altLang="ja-JP" dirty="0"/>
                        <a:t>)</a:t>
                      </a:r>
                      <a:endParaRPr kumimoji="1" lang="ja-JP" altLang="en-US" dirty="0"/>
                    </a:p>
                  </a:txBody>
                  <a:tcPr>
                    <a:solidFill>
                      <a:schemeClr val="accent5">
                        <a:lumMod val="20000"/>
                        <a:lumOff val="80000"/>
                      </a:schemeClr>
                    </a:solidFill>
                  </a:tcPr>
                </a:tc>
                <a:extLst>
                  <a:ext uri="{0D108BD9-81ED-4DB2-BD59-A6C34878D82A}">
                    <a16:rowId xmlns:a16="http://schemas.microsoft.com/office/drawing/2014/main" xmlns="" val="10000"/>
                  </a:ext>
                </a:extLst>
              </a:tr>
              <a:tr h="425037">
                <a:tc>
                  <a:txBody>
                    <a:bodyPr/>
                    <a:lstStyle/>
                    <a:p>
                      <a:pPr algn="r"/>
                      <a:r>
                        <a:rPr kumimoji="1" lang="en-US" altLang="ja-JP" dirty="0"/>
                        <a:t>1</a:t>
                      </a:r>
                      <a:endParaRPr kumimoji="1" lang="ja-JP" altLang="en-US" dirty="0"/>
                    </a:p>
                  </a:txBody>
                  <a:tcPr/>
                </a:tc>
                <a:tc>
                  <a:txBody>
                    <a:bodyPr/>
                    <a:lstStyle/>
                    <a:p>
                      <a:r>
                        <a:rPr kumimoji="1" lang="en-US" altLang="ja-JP" dirty="0"/>
                        <a:t>A</a:t>
                      </a:r>
                      <a:endParaRPr kumimoji="1" lang="ja-JP" altLang="en-US" dirty="0"/>
                    </a:p>
                  </a:txBody>
                  <a:tcPr/>
                </a:tc>
                <a:tc>
                  <a:txBody>
                    <a:bodyPr/>
                    <a:lstStyle/>
                    <a:p>
                      <a:r>
                        <a:rPr kumimoji="1" lang="en-US" altLang="ja-JP" dirty="0"/>
                        <a:t>A1</a:t>
                      </a:r>
                      <a:endParaRPr kumimoji="1" lang="ja-JP" altLang="en-US" dirty="0"/>
                    </a:p>
                  </a:txBody>
                  <a:tcPr/>
                </a:tc>
                <a:tc>
                  <a:txBody>
                    <a:bodyPr/>
                    <a:lstStyle/>
                    <a:p>
                      <a:pPr algn="r"/>
                      <a:r>
                        <a:rPr kumimoji="1" lang="en-US" altLang="ja-JP" dirty="0"/>
                        <a:t>500</a:t>
                      </a:r>
                      <a:endParaRPr kumimoji="1" lang="ja-JP" altLang="en-US" dirty="0"/>
                    </a:p>
                  </a:txBody>
                  <a:tcPr/>
                </a:tc>
                <a:tc>
                  <a:txBody>
                    <a:bodyPr/>
                    <a:lstStyle/>
                    <a:p>
                      <a:pPr algn="r"/>
                      <a:r>
                        <a:rPr kumimoji="1" lang="en-US" altLang="ja-JP" dirty="0"/>
                        <a:t>50</a:t>
                      </a:r>
                      <a:endParaRPr kumimoji="1" lang="ja-JP" altLang="en-US" dirty="0"/>
                    </a:p>
                  </a:txBody>
                  <a:tcPr/>
                </a:tc>
                <a:extLst>
                  <a:ext uri="{0D108BD9-81ED-4DB2-BD59-A6C34878D82A}">
                    <a16:rowId xmlns:a16="http://schemas.microsoft.com/office/drawing/2014/main" xmlns="" val="10001"/>
                  </a:ext>
                </a:extLst>
              </a:tr>
              <a:tr h="425037">
                <a:tc>
                  <a:txBody>
                    <a:bodyPr/>
                    <a:lstStyle/>
                    <a:p>
                      <a:pPr algn="r"/>
                      <a:r>
                        <a:rPr kumimoji="1" lang="en-US" altLang="ja-JP" dirty="0"/>
                        <a:t>2</a:t>
                      </a:r>
                      <a:endParaRPr kumimoji="1" lang="ja-JP" altLang="en-US" dirty="0"/>
                    </a:p>
                  </a:txBody>
                  <a:tcPr/>
                </a:tc>
                <a:tc>
                  <a:txBody>
                    <a:bodyPr/>
                    <a:lstStyle/>
                    <a:p>
                      <a:r>
                        <a:rPr kumimoji="1" lang="en-US" altLang="ja-JP" dirty="0"/>
                        <a:t>B</a:t>
                      </a:r>
                      <a:endParaRPr kumimoji="1" lang="ja-JP" altLang="en-US" dirty="0"/>
                    </a:p>
                  </a:txBody>
                  <a:tcPr/>
                </a:tc>
                <a:tc>
                  <a:txBody>
                    <a:bodyPr/>
                    <a:lstStyle/>
                    <a:p>
                      <a:r>
                        <a:rPr kumimoji="1" lang="en-US" altLang="ja-JP" dirty="0"/>
                        <a:t>B1</a:t>
                      </a:r>
                      <a:endParaRPr kumimoji="1" lang="ja-JP" altLang="en-US" dirty="0"/>
                    </a:p>
                  </a:txBody>
                  <a:tcPr/>
                </a:tc>
                <a:tc>
                  <a:txBody>
                    <a:bodyPr/>
                    <a:lstStyle/>
                    <a:p>
                      <a:pPr algn="r"/>
                      <a:r>
                        <a:rPr kumimoji="1" lang="en-US" altLang="ja-JP" dirty="0"/>
                        <a:t>40</a:t>
                      </a:r>
                      <a:endParaRPr kumimoji="1" lang="ja-JP" altLang="en-US" dirty="0"/>
                    </a:p>
                  </a:txBody>
                  <a:tcPr/>
                </a:tc>
                <a:tc>
                  <a:txBody>
                    <a:bodyPr/>
                    <a:lstStyle/>
                    <a:p>
                      <a:pPr algn="r"/>
                      <a:r>
                        <a:rPr kumimoji="1" lang="en-US" altLang="ja-JP" dirty="0"/>
                        <a:t>100</a:t>
                      </a:r>
                      <a:endParaRPr kumimoji="1" lang="ja-JP" altLang="en-US" dirty="0"/>
                    </a:p>
                  </a:txBody>
                  <a:tcPr/>
                </a:tc>
                <a:extLst>
                  <a:ext uri="{0D108BD9-81ED-4DB2-BD59-A6C34878D82A}">
                    <a16:rowId xmlns:a16="http://schemas.microsoft.com/office/drawing/2014/main" xmlns="" val="10002"/>
                  </a:ext>
                </a:extLst>
              </a:tr>
              <a:tr h="425037">
                <a:tc>
                  <a:txBody>
                    <a:bodyPr/>
                    <a:lstStyle/>
                    <a:p>
                      <a:pPr algn="r"/>
                      <a:r>
                        <a:rPr kumimoji="1" lang="en-US" altLang="ja-JP" dirty="0"/>
                        <a:t>3</a:t>
                      </a:r>
                      <a:endParaRPr kumimoji="1" lang="ja-JP" altLang="en-US" dirty="0"/>
                    </a:p>
                  </a:txBody>
                  <a:tcPr/>
                </a:tc>
                <a:tc>
                  <a:txBody>
                    <a:bodyPr/>
                    <a:lstStyle/>
                    <a:p>
                      <a:r>
                        <a:rPr kumimoji="1" lang="en-US" altLang="ja-JP" dirty="0"/>
                        <a:t>B</a:t>
                      </a:r>
                      <a:endParaRPr kumimoji="1" lang="ja-JP" altLang="en-US" dirty="0"/>
                    </a:p>
                  </a:txBody>
                  <a:tcPr/>
                </a:tc>
                <a:tc>
                  <a:txBody>
                    <a:bodyPr/>
                    <a:lstStyle/>
                    <a:p>
                      <a:r>
                        <a:rPr kumimoji="1" lang="en-US" altLang="ja-JP" dirty="0"/>
                        <a:t>B2</a:t>
                      </a:r>
                      <a:endParaRPr kumimoji="1" lang="ja-JP" altLang="en-US" dirty="0"/>
                    </a:p>
                  </a:txBody>
                  <a:tcPr/>
                </a:tc>
                <a:tc>
                  <a:txBody>
                    <a:bodyPr/>
                    <a:lstStyle/>
                    <a:p>
                      <a:pPr algn="r"/>
                      <a:r>
                        <a:rPr kumimoji="1" lang="en-US" altLang="ja-JP" dirty="0"/>
                        <a:t>50</a:t>
                      </a:r>
                      <a:endParaRPr kumimoji="1" lang="ja-JP" altLang="en-US" dirty="0"/>
                    </a:p>
                  </a:txBody>
                  <a:tcPr/>
                </a:tc>
                <a:tc>
                  <a:txBody>
                    <a:bodyPr/>
                    <a:lstStyle/>
                    <a:p>
                      <a:pPr algn="r"/>
                      <a:r>
                        <a:rPr kumimoji="1" lang="en-US" altLang="ja-JP" dirty="0"/>
                        <a:t>10</a:t>
                      </a:r>
                      <a:endParaRPr kumimoji="1" lang="ja-JP" altLang="en-US" dirty="0"/>
                    </a:p>
                  </a:txBody>
                  <a:tcPr/>
                </a:tc>
                <a:extLst>
                  <a:ext uri="{0D108BD9-81ED-4DB2-BD59-A6C34878D82A}">
                    <a16:rowId xmlns:a16="http://schemas.microsoft.com/office/drawing/2014/main" xmlns="" val="10003"/>
                  </a:ext>
                </a:extLst>
              </a:tr>
            </a:tbl>
          </a:graphicData>
        </a:graphic>
      </p:graphicFrame>
      <p:sp>
        <p:nvSpPr>
          <p:cNvPr id="21" name="正方形/長方形 20">
            <a:extLst>
              <a:ext uri="{FF2B5EF4-FFF2-40B4-BE49-F238E27FC236}">
                <a16:creationId xmlns:a16="http://schemas.microsoft.com/office/drawing/2014/main" xmlns="" id="{FB1F7139-E993-D645-BC47-BCD1C6AE4E8A}"/>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2" name="ホームベース 4">
            <a:extLst>
              <a:ext uri="{FF2B5EF4-FFF2-40B4-BE49-F238E27FC236}">
                <a16:creationId xmlns:a16="http://schemas.microsoft.com/office/drawing/2014/main" xmlns="" id="{9DCC5423-BBF1-4DB6-B346-B53332FE6277}"/>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6">
            <a:extLst>
              <a:ext uri="{FF2B5EF4-FFF2-40B4-BE49-F238E27FC236}">
                <a16:creationId xmlns:a16="http://schemas.microsoft.com/office/drawing/2014/main" xmlns="" id="{B031A191-828C-47A5-A898-F7DC74CACE6B}"/>
              </a:ext>
            </a:extLst>
          </p:cNvPr>
          <p:cNvSpPr/>
          <p:nvPr/>
        </p:nvSpPr>
        <p:spPr>
          <a:xfrm>
            <a:off x="804315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7">
            <a:extLst>
              <a:ext uri="{FF2B5EF4-FFF2-40B4-BE49-F238E27FC236}">
                <a16:creationId xmlns:a16="http://schemas.microsoft.com/office/drawing/2014/main" xmlns="" id="{92B40D31-11C7-4922-A567-DFB7B5767738}"/>
              </a:ext>
            </a:extLst>
          </p:cNvPr>
          <p:cNvSpPr/>
          <p:nvPr/>
        </p:nvSpPr>
        <p:spPr>
          <a:xfrm>
            <a:off x="661371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8">
            <a:extLst>
              <a:ext uri="{FF2B5EF4-FFF2-40B4-BE49-F238E27FC236}">
                <a16:creationId xmlns:a16="http://schemas.microsoft.com/office/drawing/2014/main" xmlns="" id="{CA5BED75-137C-430E-A3AA-A1BD21A3D7AC}"/>
              </a:ext>
            </a:extLst>
          </p:cNvPr>
          <p:cNvSpPr/>
          <p:nvPr/>
        </p:nvSpPr>
        <p:spPr>
          <a:xfrm>
            <a:off x="518427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9">
            <a:extLst>
              <a:ext uri="{FF2B5EF4-FFF2-40B4-BE49-F238E27FC236}">
                <a16:creationId xmlns:a16="http://schemas.microsoft.com/office/drawing/2014/main" xmlns="" id="{D61BF23D-F722-4F20-8BCC-F261B7C78239}"/>
              </a:ext>
            </a:extLst>
          </p:cNvPr>
          <p:cNvSpPr/>
          <p:nvPr/>
        </p:nvSpPr>
        <p:spPr>
          <a:xfrm>
            <a:off x="375483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ホームベース 10">
            <a:extLst>
              <a:ext uri="{FF2B5EF4-FFF2-40B4-BE49-F238E27FC236}">
                <a16:creationId xmlns:a16="http://schemas.microsoft.com/office/drawing/2014/main" xmlns="" id="{228A19A5-491F-4BAE-9397-E6E7A9B1D9FA}"/>
              </a:ext>
            </a:extLst>
          </p:cNvPr>
          <p:cNvSpPr/>
          <p:nvPr/>
        </p:nvSpPr>
        <p:spPr>
          <a:xfrm>
            <a:off x="232539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8" name="ホームベース 11">
            <a:extLst>
              <a:ext uri="{FF2B5EF4-FFF2-40B4-BE49-F238E27FC236}">
                <a16:creationId xmlns:a16="http://schemas.microsoft.com/office/drawing/2014/main" xmlns="" id="{ACDE870B-582F-49F2-A6CB-EF0BD0AD8DF1}"/>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9" name="テキスト ボックス 28">
            <a:extLst>
              <a:ext uri="{FF2B5EF4-FFF2-40B4-BE49-F238E27FC236}">
                <a16:creationId xmlns:a16="http://schemas.microsoft.com/office/drawing/2014/main" xmlns="" id="{01594A87-5B57-4BE0-80CB-4C6A88E8FCF5}"/>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30" name="テキスト ボックス 29">
            <a:extLst>
              <a:ext uri="{FF2B5EF4-FFF2-40B4-BE49-F238E27FC236}">
                <a16:creationId xmlns:a16="http://schemas.microsoft.com/office/drawing/2014/main" xmlns="" id="{3D6AD79F-D08A-4D2A-B345-F9B183D2C29E}"/>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31" name="テキスト ボックス 30">
            <a:extLst>
              <a:ext uri="{FF2B5EF4-FFF2-40B4-BE49-F238E27FC236}">
                <a16:creationId xmlns:a16="http://schemas.microsoft.com/office/drawing/2014/main" xmlns="" id="{D2CFE68E-9788-42F2-ADA4-680BDC5490C4}"/>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2" name="テキスト ボックス 31">
            <a:extLst>
              <a:ext uri="{FF2B5EF4-FFF2-40B4-BE49-F238E27FC236}">
                <a16:creationId xmlns:a16="http://schemas.microsoft.com/office/drawing/2014/main" xmlns="" id="{D29D535F-304D-46C6-AA97-D76B741A23EF}"/>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3" name="テキスト ボックス 32">
            <a:extLst>
              <a:ext uri="{FF2B5EF4-FFF2-40B4-BE49-F238E27FC236}">
                <a16:creationId xmlns:a16="http://schemas.microsoft.com/office/drawing/2014/main" xmlns="" id="{9D73892A-5235-4B8D-830E-8860A0593DB6}"/>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4" name="テキスト ボックス 33">
            <a:extLst>
              <a:ext uri="{FF2B5EF4-FFF2-40B4-BE49-F238E27FC236}">
                <a16:creationId xmlns:a16="http://schemas.microsoft.com/office/drawing/2014/main" xmlns="" id="{0E75A42D-192E-4DAF-B0C9-24999B950AA7}"/>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5" name="テキスト ボックス 34">
            <a:extLst>
              <a:ext uri="{FF2B5EF4-FFF2-40B4-BE49-F238E27FC236}">
                <a16:creationId xmlns:a16="http://schemas.microsoft.com/office/drawing/2014/main" xmlns="" id="{B53B1D9E-711D-4157-8895-CE7446B89823}"/>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1B39A04C-1023-4887-9D5B-836C7D6F1992}"/>
              </a:ext>
            </a:extLst>
          </p:cNvPr>
          <p:cNvSpPr>
            <a:spLocks noGrp="1"/>
          </p:cNvSpPr>
          <p:nvPr>
            <p:ph type="sldNum" sz="quarter" idx="12"/>
          </p:nvPr>
        </p:nvSpPr>
        <p:spPr/>
        <p:txBody>
          <a:bodyPr/>
          <a:lstStyle/>
          <a:p>
            <a:fld id="{17B8D3BA-E350-1147-995F-63335037DF5A}" type="slidenum">
              <a:rPr kumimoji="1" lang="ja-JP" altLang="en-US" smtClean="0"/>
              <a:t>34</a:t>
            </a:fld>
            <a:endParaRPr kumimoji="1" lang="ja-JP" altLang="en-US"/>
          </a:p>
        </p:txBody>
      </p:sp>
      <p:sp>
        <p:nvSpPr>
          <p:cNvPr id="36" name="正方形/長方形 35">
            <a:extLst>
              <a:ext uri="{FF2B5EF4-FFF2-40B4-BE49-F238E27FC236}">
                <a16:creationId xmlns:a16="http://schemas.microsoft.com/office/drawing/2014/main" xmlns="" id="{035877E1-E558-44CB-AEF6-D1E13722B81D}"/>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1638144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2-4-8. </a:t>
            </a:r>
            <a:r>
              <a:rPr kumimoji="1" lang="ja-JP" altLang="en-US" dirty="0"/>
              <a:t>⑦効果、指標</a:t>
            </a:r>
          </a:p>
        </p:txBody>
      </p:sp>
      <p:sp>
        <p:nvSpPr>
          <p:cNvPr id="3" name="コンテンツ プレースホルダー 2"/>
          <p:cNvSpPr>
            <a:spLocks noGrp="1"/>
          </p:cNvSpPr>
          <p:nvPr>
            <p:ph idx="1"/>
          </p:nvPr>
        </p:nvSpPr>
        <p:spPr>
          <a:xfrm>
            <a:off x="838200" y="1105469"/>
            <a:ext cx="10515600" cy="5071494"/>
          </a:xfrm>
        </p:spPr>
        <p:txBody>
          <a:bodyPr>
            <a:normAutofit/>
          </a:bodyPr>
          <a:lstStyle/>
          <a:p>
            <a:pPr marL="0" indent="0">
              <a:buNone/>
            </a:pPr>
            <a:r>
              <a:rPr kumimoji="1" lang="ja-JP" altLang="en-US" sz="2200" dirty="0"/>
              <a:t>効果</a:t>
            </a:r>
            <a:endParaRPr kumimoji="1" lang="en-US" altLang="ja-JP" sz="2200" dirty="0"/>
          </a:p>
          <a:p>
            <a:pPr marL="442913" lvl="1"/>
            <a:r>
              <a:rPr lang="ja-JP" altLang="en-US" sz="2200" dirty="0"/>
              <a:t>検討した政策に対し、予算等を考慮し、どこまで対応するかを決める。</a:t>
            </a:r>
            <a:endParaRPr lang="en-US" altLang="ja-JP" sz="2200" dirty="0"/>
          </a:p>
          <a:p>
            <a:pPr marL="442913" lvl="1"/>
            <a:r>
              <a:rPr lang="ja-JP" altLang="en-US" sz="2200" dirty="0"/>
              <a:t>費用対効果を考え、全体で効果が高くなるように設計する。</a:t>
            </a:r>
            <a:endParaRPr lang="en-US" altLang="ja-JP" sz="2200" dirty="0"/>
          </a:p>
          <a:p>
            <a:pPr marL="442913" lvl="1"/>
            <a:r>
              <a:rPr lang="ja-JP" altLang="en-US" sz="2200" dirty="0"/>
              <a:t>一部の政策を行わなかった場合、関連して効果がなくなる政策を確認する。</a:t>
            </a:r>
            <a:endParaRPr kumimoji="1" lang="en-US" altLang="ja-JP" sz="2200" dirty="0"/>
          </a:p>
          <a:p>
            <a:pPr marL="0" indent="0">
              <a:buNone/>
            </a:pPr>
            <a:r>
              <a:rPr lang="ja-JP" altLang="en-US" sz="2200" dirty="0"/>
              <a:t>指標</a:t>
            </a:r>
            <a:endParaRPr lang="en-US" altLang="ja-JP" sz="2200" dirty="0"/>
          </a:p>
          <a:p>
            <a:pPr marL="442913" lvl="1"/>
            <a:r>
              <a:rPr lang="ja-JP" altLang="en-US" sz="2200" dirty="0"/>
              <a:t>効果をどの項目、どの単位で評価するか指標を決める。</a:t>
            </a:r>
            <a:endParaRPr lang="en-US" altLang="ja-JP" sz="2200" dirty="0"/>
          </a:p>
          <a:p>
            <a:pPr marL="442913" lvl="1"/>
            <a:r>
              <a:rPr lang="ja-JP" altLang="en-US" sz="2200" dirty="0"/>
              <a:t>政策を評価するための仕組みを決める。</a:t>
            </a:r>
            <a:endParaRPr lang="en-US" altLang="ja-JP" sz="2200" dirty="0"/>
          </a:p>
          <a:p>
            <a:pPr marL="442913" lvl="1"/>
            <a:r>
              <a:rPr kumimoji="1" lang="ja-JP" altLang="en-US" sz="2200" dirty="0"/>
              <a:t>効果が目標を下回った場合、どのように対応するのかルールを決める。</a:t>
            </a:r>
          </a:p>
        </p:txBody>
      </p:sp>
      <p:sp>
        <p:nvSpPr>
          <p:cNvPr id="19" name="正方形/長方形 18">
            <a:extLst>
              <a:ext uri="{FF2B5EF4-FFF2-40B4-BE49-F238E27FC236}">
                <a16:creationId xmlns:a16="http://schemas.microsoft.com/office/drawing/2014/main" xmlns="" id="{392CFBE3-C6A1-B044-9C6E-DF072D42481C}"/>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データ分析による</a:t>
            </a:r>
            <a:r>
              <a:rPr kumimoji="1" lang="en-US" altLang="ja-JP" dirty="0"/>
              <a:t/>
            </a:r>
            <a:br>
              <a:rPr kumimoji="1" lang="en-US" altLang="ja-JP" dirty="0"/>
            </a:br>
            <a:r>
              <a:rPr kumimoji="1" lang="ja-JP" altLang="en-US"/>
              <a:t>政策反映</a:t>
            </a:r>
          </a:p>
        </p:txBody>
      </p:sp>
      <p:sp>
        <p:nvSpPr>
          <p:cNvPr id="20" name="ホームベース 4">
            <a:extLst>
              <a:ext uri="{FF2B5EF4-FFF2-40B4-BE49-F238E27FC236}">
                <a16:creationId xmlns:a16="http://schemas.microsoft.com/office/drawing/2014/main" xmlns="" id="{088F019F-F135-414B-826C-D37D2EF81120}"/>
              </a:ext>
            </a:extLst>
          </p:cNvPr>
          <p:cNvSpPr/>
          <p:nvPr/>
        </p:nvSpPr>
        <p:spPr>
          <a:xfrm>
            <a:off x="9472592"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xmlns="" id="{90008A5A-CEA8-4C57-B1C0-6B4A2A4721BC}"/>
              </a:ext>
            </a:extLst>
          </p:cNvPr>
          <p:cNvSpPr/>
          <p:nvPr/>
        </p:nvSpPr>
        <p:spPr>
          <a:xfrm>
            <a:off x="80431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xmlns="" id="{51DB3C43-F520-4E5A-8290-0C3442646BC9}"/>
              </a:ext>
            </a:extLst>
          </p:cNvPr>
          <p:cNvSpPr/>
          <p:nvPr/>
        </p:nvSpPr>
        <p:spPr>
          <a:xfrm>
            <a:off x="661371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xmlns="" id="{FD0DB7FC-D383-41AB-A7CA-25C9C85A4738}"/>
              </a:ext>
            </a:extLst>
          </p:cNvPr>
          <p:cNvSpPr/>
          <p:nvPr/>
        </p:nvSpPr>
        <p:spPr>
          <a:xfrm>
            <a:off x="518427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xmlns="" id="{50BAAC94-B60E-4F20-9938-1059FE855EA5}"/>
              </a:ext>
            </a:extLst>
          </p:cNvPr>
          <p:cNvSpPr/>
          <p:nvPr/>
        </p:nvSpPr>
        <p:spPr>
          <a:xfrm>
            <a:off x="375483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xmlns="" id="{51A0BAB4-0017-45CF-9CFF-E1C7307E710B}"/>
              </a:ext>
            </a:extLst>
          </p:cNvPr>
          <p:cNvSpPr/>
          <p:nvPr/>
        </p:nvSpPr>
        <p:spPr>
          <a:xfrm>
            <a:off x="232539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xmlns="" id="{CD86FD46-BA78-4CA1-A5DC-FA2B69F5CA14}"/>
              </a:ext>
            </a:extLst>
          </p:cNvPr>
          <p:cNvSpPr/>
          <p:nvPr/>
        </p:nvSpPr>
        <p:spPr>
          <a:xfrm>
            <a:off x="895951" y="543225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xmlns="" id="{392696D2-FD5B-4E5C-A4D4-22EAE61D29A0}"/>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28" name="テキスト ボックス 27">
            <a:extLst>
              <a:ext uri="{FF2B5EF4-FFF2-40B4-BE49-F238E27FC236}">
                <a16:creationId xmlns:a16="http://schemas.microsoft.com/office/drawing/2014/main" xmlns="" id="{D4922370-041B-4EF4-994E-7F8FE58AC62B}"/>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29" name="テキスト ボックス 28">
            <a:extLst>
              <a:ext uri="{FF2B5EF4-FFF2-40B4-BE49-F238E27FC236}">
                <a16:creationId xmlns:a16="http://schemas.microsoft.com/office/drawing/2014/main" xmlns="" id="{95D5A051-F728-43F6-B477-ACA1C40E3540}"/>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30" name="テキスト ボックス 29">
            <a:extLst>
              <a:ext uri="{FF2B5EF4-FFF2-40B4-BE49-F238E27FC236}">
                <a16:creationId xmlns:a16="http://schemas.microsoft.com/office/drawing/2014/main" xmlns="" id="{1AE7BDFE-0413-4C1F-B7C0-67E4F8E711B2}"/>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31" name="テキスト ボックス 30">
            <a:extLst>
              <a:ext uri="{FF2B5EF4-FFF2-40B4-BE49-F238E27FC236}">
                <a16:creationId xmlns:a16="http://schemas.microsoft.com/office/drawing/2014/main" xmlns="" id="{4F142E5A-4562-4C4D-90B0-EB8CFF4A4488}"/>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xmlns="" id="{7837E023-EDBE-4F8B-898E-8F803732F083}"/>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xmlns="" id="{FD8DE590-DA41-4B6A-BD17-8E73D1CB7BD8}"/>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4" name="スライド番号プレースホルダー 3">
            <a:extLst>
              <a:ext uri="{FF2B5EF4-FFF2-40B4-BE49-F238E27FC236}">
                <a16:creationId xmlns:a16="http://schemas.microsoft.com/office/drawing/2014/main" xmlns="" id="{D8D51366-CC8A-48E4-B0DB-88202F5E50CB}"/>
              </a:ext>
            </a:extLst>
          </p:cNvPr>
          <p:cNvSpPr>
            <a:spLocks noGrp="1"/>
          </p:cNvSpPr>
          <p:nvPr>
            <p:ph type="sldNum" sz="quarter" idx="12"/>
          </p:nvPr>
        </p:nvSpPr>
        <p:spPr/>
        <p:txBody>
          <a:bodyPr/>
          <a:lstStyle/>
          <a:p>
            <a:fld id="{17B8D3BA-E350-1147-995F-63335037DF5A}" type="slidenum">
              <a:rPr kumimoji="1" lang="ja-JP" altLang="en-US" smtClean="0"/>
              <a:t>35</a:t>
            </a:fld>
            <a:endParaRPr kumimoji="1" lang="ja-JP" altLang="en-US"/>
          </a:p>
        </p:txBody>
      </p:sp>
      <p:sp>
        <p:nvSpPr>
          <p:cNvPr id="34" name="正方形/長方形 33">
            <a:extLst>
              <a:ext uri="{FF2B5EF4-FFF2-40B4-BE49-F238E27FC236}">
                <a16:creationId xmlns:a16="http://schemas.microsoft.com/office/drawing/2014/main" xmlns="" id="{81FB5656-7392-406F-8B5B-65A74E5845C0}"/>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Tree>
    <p:extLst>
      <p:ext uri="{BB962C8B-B14F-4D97-AF65-F5344CB8AC3E}">
        <p14:creationId xmlns:p14="http://schemas.microsoft.com/office/powerpoint/2010/main" val="39797391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3. </a:t>
            </a:r>
            <a:r>
              <a:rPr lang="ja-JP" altLang="en-US" sz="6000" dirty="0"/>
              <a:t>課題確認と仮説の作成</a:t>
            </a:r>
          </a:p>
        </p:txBody>
      </p:sp>
      <p:sp>
        <p:nvSpPr>
          <p:cNvPr id="2" name="スライド番号プレースホルダー 1">
            <a:extLst>
              <a:ext uri="{FF2B5EF4-FFF2-40B4-BE49-F238E27FC236}">
                <a16:creationId xmlns:a16="http://schemas.microsoft.com/office/drawing/2014/main" xmlns="" id="{261FAB77-01FE-426A-8A25-1C69CF400ED0}"/>
              </a:ext>
            </a:extLst>
          </p:cNvPr>
          <p:cNvSpPr>
            <a:spLocks noGrp="1"/>
          </p:cNvSpPr>
          <p:nvPr>
            <p:ph type="sldNum" sz="quarter" idx="12"/>
          </p:nvPr>
        </p:nvSpPr>
        <p:spPr/>
        <p:txBody>
          <a:bodyPr/>
          <a:lstStyle/>
          <a:p>
            <a:fld id="{17B8D3BA-E350-1147-995F-63335037DF5A}" type="slidenum">
              <a:rPr kumimoji="1" lang="ja-JP" altLang="en-US" smtClean="0"/>
              <a:t>36</a:t>
            </a:fld>
            <a:endParaRPr kumimoji="1" lang="ja-JP" altLang="en-US"/>
          </a:p>
        </p:txBody>
      </p:sp>
    </p:spTree>
    <p:extLst>
      <p:ext uri="{BB962C8B-B14F-4D97-AF65-F5344CB8AC3E}">
        <p14:creationId xmlns:p14="http://schemas.microsoft.com/office/powerpoint/2010/main" val="16294597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6288E98E-FC2E-4E44-8BFA-D4825C25623C}"/>
              </a:ext>
            </a:extLst>
          </p:cNvPr>
          <p:cNvSpPr>
            <a:spLocks noGrp="1"/>
          </p:cNvSpPr>
          <p:nvPr>
            <p:ph type="title"/>
          </p:nvPr>
        </p:nvSpPr>
        <p:spPr/>
        <p:txBody>
          <a:bodyPr>
            <a:normAutofit fontScale="90000"/>
          </a:bodyPr>
          <a:lstStyle/>
          <a:p>
            <a:r>
              <a:rPr lang="en-US" altLang="ja-JP" dirty="0"/>
              <a:t>3-1. </a:t>
            </a:r>
            <a:r>
              <a:rPr lang="ja-JP" altLang="en-US" dirty="0"/>
              <a:t>課題の設定</a:t>
            </a:r>
            <a:endParaRPr kumimoji="1" lang="ja-JP" altLang="en-US" dirty="0"/>
          </a:p>
        </p:txBody>
      </p:sp>
      <p:sp>
        <p:nvSpPr>
          <p:cNvPr id="3" name="コンテンツ プレースホルダー 2">
            <a:extLst>
              <a:ext uri="{FF2B5EF4-FFF2-40B4-BE49-F238E27FC236}">
                <a16:creationId xmlns:a16="http://schemas.microsoft.com/office/drawing/2014/main" xmlns="" id="{F5D9F753-F122-4948-BD43-D184F8190E75}"/>
              </a:ext>
            </a:extLst>
          </p:cNvPr>
          <p:cNvSpPr>
            <a:spLocks noGrp="1"/>
          </p:cNvSpPr>
          <p:nvPr>
            <p:ph idx="1"/>
          </p:nvPr>
        </p:nvSpPr>
        <p:spPr/>
        <p:txBody>
          <a:bodyPr>
            <a:normAutofit/>
          </a:bodyPr>
          <a:lstStyle/>
          <a:p>
            <a:endParaRPr lang="en-US" altLang="ja-JP" dirty="0"/>
          </a:p>
          <a:p>
            <a:endParaRPr lang="en-US" altLang="ja-JP" dirty="0"/>
          </a:p>
        </p:txBody>
      </p:sp>
      <p:sp>
        <p:nvSpPr>
          <p:cNvPr id="4" name="正方形/長方形 3">
            <a:extLst>
              <a:ext uri="{FF2B5EF4-FFF2-40B4-BE49-F238E27FC236}">
                <a16:creationId xmlns:a16="http://schemas.microsoft.com/office/drawing/2014/main" xmlns="" id="{0EDE3793-3F35-904B-BE3A-EFB599253F14}"/>
              </a:ext>
            </a:extLst>
          </p:cNvPr>
          <p:cNvSpPr/>
          <p:nvPr/>
        </p:nvSpPr>
        <p:spPr>
          <a:xfrm>
            <a:off x="9405257" y="158522"/>
            <a:ext cx="2624447" cy="1045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地方公共団体</a:t>
            </a:r>
            <a:endParaRPr lang="en-US" altLang="ja-JP" dirty="0"/>
          </a:p>
          <a:p>
            <a:pPr algn="ctr"/>
            <a:r>
              <a:rPr kumimoji="1" lang="ja-JP" altLang="en-US" dirty="0"/>
              <a:t>に合わせて</a:t>
            </a:r>
            <a:r>
              <a:rPr kumimoji="1" lang="en-US" altLang="ja-JP" dirty="0"/>
              <a:t/>
            </a:r>
            <a:br>
              <a:rPr kumimoji="1" lang="en-US" altLang="ja-JP" dirty="0"/>
            </a:br>
            <a:r>
              <a:rPr kumimoji="1" lang="ja-JP" altLang="en-US" dirty="0"/>
              <a:t>数ページ作成</a:t>
            </a:r>
          </a:p>
        </p:txBody>
      </p:sp>
      <p:sp>
        <p:nvSpPr>
          <p:cNvPr id="5" name="コンテンツ プレースホルダー 2">
            <a:extLst>
              <a:ext uri="{FF2B5EF4-FFF2-40B4-BE49-F238E27FC236}">
                <a16:creationId xmlns:a16="http://schemas.microsoft.com/office/drawing/2014/main" xmlns="" id="{1316EA63-A8D8-462A-8447-8A373E058176}"/>
              </a:ext>
            </a:extLst>
          </p:cNvPr>
          <p:cNvSpPr txBox="1">
            <a:spLocks/>
          </p:cNvSpPr>
          <p:nvPr/>
        </p:nvSpPr>
        <p:spPr>
          <a:xfrm>
            <a:off x="838200" y="1105468"/>
            <a:ext cx="10515600" cy="5633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Font typeface="Arial"/>
              <a:buNone/>
            </a:pPr>
            <a:r>
              <a:rPr lang="en-US" altLang="ja-JP" sz="2200" dirty="0"/>
              <a:t>XXX</a:t>
            </a:r>
            <a:r>
              <a:rPr lang="ja-JP" altLang="en-US" sz="2200" dirty="0"/>
              <a:t>市の課題</a:t>
            </a:r>
            <a:endParaRPr lang="en-US" altLang="ja-JP" sz="2200" dirty="0"/>
          </a:p>
          <a:p>
            <a:pPr marL="457200" lvl="1" indent="0">
              <a:buFont typeface="Arial"/>
              <a:buNone/>
            </a:pPr>
            <a:endParaRPr lang="en-US" altLang="ja-JP" sz="2200" dirty="0"/>
          </a:p>
        </p:txBody>
      </p:sp>
      <p:sp>
        <p:nvSpPr>
          <p:cNvPr id="6" name="スライド番号プレースホルダー 5">
            <a:extLst>
              <a:ext uri="{FF2B5EF4-FFF2-40B4-BE49-F238E27FC236}">
                <a16:creationId xmlns:a16="http://schemas.microsoft.com/office/drawing/2014/main" xmlns="" id="{8E0DE6D2-FA60-475F-A649-28EC465B1826}"/>
              </a:ext>
            </a:extLst>
          </p:cNvPr>
          <p:cNvSpPr>
            <a:spLocks noGrp="1"/>
          </p:cNvSpPr>
          <p:nvPr>
            <p:ph type="sldNum" sz="quarter" idx="12"/>
          </p:nvPr>
        </p:nvSpPr>
        <p:spPr/>
        <p:txBody>
          <a:bodyPr/>
          <a:lstStyle/>
          <a:p>
            <a:fld id="{17B8D3BA-E350-1147-995F-63335037DF5A}" type="slidenum">
              <a:rPr kumimoji="1" lang="ja-JP" altLang="en-US" smtClean="0"/>
              <a:t>37</a:t>
            </a:fld>
            <a:endParaRPr kumimoji="1" lang="ja-JP" altLang="en-US"/>
          </a:p>
        </p:txBody>
      </p:sp>
    </p:spTree>
    <p:extLst>
      <p:ext uri="{BB962C8B-B14F-4D97-AF65-F5344CB8AC3E}">
        <p14:creationId xmlns:p14="http://schemas.microsoft.com/office/powerpoint/2010/main" val="35989632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3-2. </a:t>
            </a:r>
            <a:r>
              <a:rPr lang="ja-JP" altLang="en-US" dirty="0"/>
              <a:t>仮説の作成</a:t>
            </a:r>
            <a:endParaRPr kumimoji="1" lang="ja-JP" altLang="en-US" dirty="0"/>
          </a:p>
        </p:txBody>
      </p:sp>
      <p:sp>
        <p:nvSpPr>
          <p:cNvPr id="4" name="正方形/長方形 3"/>
          <p:cNvSpPr/>
          <p:nvPr/>
        </p:nvSpPr>
        <p:spPr>
          <a:xfrm>
            <a:off x="533400" y="1041970"/>
            <a:ext cx="11137900" cy="197460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ホームベース 4">
            <a:extLst>
              <a:ext uri="{FF2B5EF4-FFF2-40B4-BE49-F238E27FC236}">
                <a16:creationId xmlns:a16="http://schemas.microsoft.com/office/drawing/2014/main" xmlns="" id="{9DCBC4A3-C4D5-4743-B789-995951E1585D}"/>
              </a:ext>
            </a:extLst>
          </p:cNvPr>
          <p:cNvSpPr/>
          <p:nvPr/>
        </p:nvSpPr>
        <p:spPr>
          <a:xfrm>
            <a:off x="9472592"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2" name="ホームベース 6">
            <a:extLst>
              <a:ext uri="{FF2B5EF4-FFF2-40B4-BE49-F238E27FC236}">
                <a16:creationId xmlns:a16="http://schemas.microsoft.com/office/drawing/2014/main" xmlns="" id="{EBECB554-E779-43EA-986A-E1A60532532B}"/>
              </a:ext>
            </a:extLst>
          </p:cNvPr>
          <p:cNvSpPr/>
          <p:nvPr/>
        </p:nvSpPr>
        <p:spPr>
          <a:xfrm>
            <a:off x="804315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3" name="ホームベース 7">
            <a:extLst>
              <a:ext uri="{FF2B5EF4-FFF2-40B4-BE49-F238E27FC236}">
                <a16:creationId xmlns:a16="http://schemas.microsoft.com/office/drawing/2014/main" xmlns="" id="{CE479DC0-50BA-4C6E-A970-CFF9004382F4}"/>
              </a:ext>
            </a:extLst>
          </p:cNvPr>
          <p:cNvSpPr/>
          <p:nvPr/>
        </p:nvSpPr>
        <p:spPr>
          <a:xfrm>
            <a:off x="661371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4" name="ホームベース 8">
            <a:extLst>
              <a:ext uri="{FF2B5EF4-FFF2-40B4-BE49-F238E27FC236}">
                <a16:creationId xmlns:a16="http://schemas.microsoft.com/office/drawing/2014/main" xmlns="" id="{070463C0-6720-4A05-B200-8F8A02F6203A}"/>
              </a:ext>
            </a:extLst>
          </p:cNvPr>
          <p:cNvSpPr/>
          <p:nvPr/>
        </p:nvSpPr>
        <p:spPr>
          <a:xfrm>
            <a:off x="518427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5" name="ホームベース 9">
            <a:extLst>
              <a:ext uri="{FF2B5EF4-FFF2-40B4-BE49-F238E27FC236}">
                <a16:creationId xmlns:a16="http://schemas.microsoft.com/office/drawing/2014/main" xmlns="" id="{11797D79-F55D-4385-B9CD-3C5488216C8A}"/>
              </a:ext>
            </a:extLst>
          </p:cNvPr>
          <p:cNvSpPr/>
          <p:nvPr/>
        </p:nvSpPr>
        <p:spPr>
          <a:xfrm>
            <a:off x="375483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6" name="ホームベース 10">
            <a:extLst>
              <a:ext uri="{FF2B5EF4-FFF2-40B4-BE49-F238E27FC236}">
                <a16:creationId xmlns:a16="http://schemas.microsoft.com/office/drawing/2014/main" xmlns="" id="{843EA3E2-4FF1-4077-AF9C-FE6C9368642A}"/>
              </a:ext>
            </a:extLst>
          </p:cNvPr>
          <p:cNvSpPr/>
          <p:nvPr/>
        </p:nvSpPr>
        <p:spPr>
          <a:xfrm>
            <a:off x="2325391" y="543225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7" name="ホームベース 11">
            <a:extLst>
              <a:ext uri="{FF2B5EF4-FFF2-40B4-BE49-F238E27FC236}">
                <a16:creationId xmlns:a16="http://schemas.microsoft.com/office/drawing/2014/main" xmlns="" id="{AA67FBFC-2FE4-41A0-9624-23B5BC808121}"/>
              </a:ext>
            </a:extLst>
          </p:cNvPr>
          <p:cNvSpPr/>
          <p:nvPr/>
        </p:nvSpPr>
        <p:spPr>
          <a:xfrm>
            <a:off x="895951" y="543225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8" name="テキスト ボックス 37">
            <a:extLst>
              <a:ext uri="{FF2B5EF4-FFF2-40B4-BE49-F238E27FC236}">
                <a16:creationId xmlns:a16="http://schemas.microsoft.com/office/drawing/2014/main" xmlns="" id="{DD89B274-58CE-455C-B385-51FEDBB63AC7}"/>
              </a:ext>
            </a:extLst>
          </p:cNvPr>
          <p:cNvSpPr txBox="1"/>
          <p:nvPr/>
        </p:nvSpPr>
        <p:spPr>
          <a:xfrm>
            <a:off x="1099710" y="5581108"/>
            <a:ext cx="1107996" cy="646331"/>
          </a:xfrm>
          <a:prstGeom prst="rect">
            <a:avLst/>
          </a:prstGeom>
          <a:noFill/>
        </p:spPr>
        <p:txBody>
          <a:bodyPr wrap="none" rtlCol="0">
            <a:spAutoFit/>
          </a:bodyPr>
          <a:lstStyle/>
          <a:p>
            <a:pPr algn="ctr"/>
            <a:r>
              <a:rPr kumimoji="1" lang="ja-JP" altLang="en-US" dirty="0"/>
              <a:t>①仮説</a:t>
            </a:r>
            <a:r>
              <a:rPr kumimoji="1" lang="en-US" altLang="ja-JP" dirty="0"/>
              <a:t/>
            </a:r>
            <a:br>
              <a:rPr kumimoji="1" lang="en-US" altLang="ja-JP" dirty="0"/>
            </a:br>
            <a:r>
              <a:rPr kumimoji="1" lang="ja-JP" altLang="en-US" dirty="0"/>
              <a:t>現状分析</a:t>
            </a:r>
          </a:p>
        </p:txBody>
      </p:sp>
      <p:sp>
        <p:nvSpPr>
          <p:cNvPr id="39" name="テキスト ボックス 38">
            <a:extLst>
              <a:ext uri="{FF2B5EF4-FFF2-40B4-BE49-F238E27FC236}">
                <a16:creationId xmlns:a16="http://schemas.microsoft.com/office/drawing/2014/main" xmlns="" id="{73B2345E-F415-436F-AD8A-39167BCA3E11}"/>
              </a:ext>
            </a:extLst>
          </p:cNvPr>
          <p:cNvSpPr txBox="1"/>
          <p:nvPr/>
        </p:nvSpPr>
        <p:spPr>
          <a:xfrm>
            <a:off x="2717799" y="5453510"/>
            <a:ext cx="877163" cy="923330"/>
          </a:xfrm>
          <a:prstGeom prst="rect">
            <a:avLst/>
          </a:prstGeom>
          <a:noFill/>
        </p:spPr>
        <p:txBody>
          <a:bodyPr wrap="none" rtlCol="0">
            <a:spAutoFit/>
          </a:bodyPr>
          <a:lstStyle/>
          <a:p>
            <a:pPr algn="ctr"/>
            <a:r>
              <a:rPr kumimoji="1" lang="ja-JP" altLang="en-US" dirty="0"/>
              <a:t>②対象</a:t>
            </a:r>
            <a:r>
              <a:rPr kumimoji="1" lang="en-US" altLang="ja-JP" dirty="0"/>
              <a:t/>
            </a:r>
            <a:br>
              <a:rPr kumimoji="1" lang="en-US" altLang="ja-JP" dirty="0"/>
            </a:br>
            <a:r>
              <a:rPr kumimoji="1" lang="ja-JP" altLang="en-US" dirty="0"/>
              <a:t>データ</a:t>
            </a:r>
            <a:r>
              <a:rPr kumimoji="1" lang="en-US" altLang="ja-JP" dirty="0"/>
              <a:t/>
            </a:r>
            <a:br>
              <a:rPr kumimoji="1" lang="en-US" altLang="ja-JP" dirty="0"/>
            </a:br>
            <a:r>
              <a:rPr kumimoji="1" lang="ja-JP" altLang="en-US" dirty="0"/>
              <a:t>確認</a:t>
            </a:r>
          </a:p>
        </p:txBody>
      </p:sp>
      <p:sp>
        <p:nvSpPr>
          <p:cNvPr id="40" name="テキスト ボックス 39">
            <a:extLst>
              <a:ext uri="{FF2B5EF4-FFF2-40B4-BE49-F238E27FC236}">
                <a16:creationId xmlns:a16="http://schemas.microsoft.com/office/drawing/2014/main" xmlns="" id="{C95150B4-F837-433E-B4A8-C12FDF3417FB}"/>
              </a:ext>
            </a:extLst>
          </p:cNvPr>
          <p:cNvSpPr txBox="1"/>
          <p:nvPr/>
        </p:nvSpPr>
        <p:spPr>
          <a:xfrm>
            <a:off x="4137100" y="5592009"/>
            <a:ext cx="1107997" cy="646331"/>
          </a:xfrm>
          <a:prstGeom prst="rect">
            <a:avLst/>
          </a:prstGeom>
          <a:noFill/>
        </p:spPr>
        <p:txBody>
          <a:bodyPr wrap="none" rtlCol="0">
            <a:spAutoFit/>
          </a:bodyPr>
          <a:lstStyle/>
          <a:p>
            <a:pPr algn="ctr"/>
            <a:r>
              <a:rPr kumimoji="1" lang="ja-JP" altLang="en-US" dirty="0"/>
              <a:t>③分析</a:t>
            </a:r>
            <a:r>
              <a:rPr kumimoji="1" lang="en-US" altLang="ja-JP" dirty="0"/>
              <a:t/>
            </a:r>
            <a:br>
              <a:rPr kumimoji="1" lang="en-US" altLang="ja-JP" dirty="0"/>
            </a:br>
            <a:r>
              <a:rPr kumimoji="1" lang="ja-JP" altLang="en-US" dirty="0"/>
              <a:t>手法検討</a:t>
            </a:r>
          </a:p>
        </p:txBody>
      </p:sp>
      <p:sp>
        <p:nvSpPr>
          <p:cNvPr id="41" name="テキスト ボックス 40">
            <a:extLst>
              <a:ext uri="{FF2B5EF4-FFF2-40B4-BE49-F238E27FC236}">
                <a16:creationId xmlns:a16="http://schemas.microsoft.com/office/drawing/2014/main" xmlns="" id="{D2D3FD92-B4AC-4C1A-B387-B1414FE3D0C3}"/>
              </a:ext>
            </a:extLst>
          </p:cNvPr>
          <p:cNvSpPr txBox="1"/>
          <p:nvPr/>
        </p:nvSpPr>
        <p:spPr>
          <a:xfrm>
            <a:off x="5599149" y="5592009"/>
            <a:ext cx="1107997" cy="646331"/>
          </a:xfrm>
          <a:prstGeom prst="rect">
            <a:avLst/>
          </a:prstGeom>
          <a:noFill/>
        </p:spPr>
        <p:txBody>
          <a:bodyPr wrap="none" rtlCol="0">
            <a:spAutoFit/>
          </a:bodyPr>
          <a:lstStyle/>
          <a:p>
            <a:pPr algn="ctr"/>
            <a:r>
              <a:rPr kumimoji="1" lang="ja-JP" altLang="en-US" dirty="0"/>
              <a:t>④データ</a:t>
            </a:r>
            <a:r>
              <a:rPr kumimoji="1" lang="en-US" altLang="ja-JP" dirty="0"/>
              <a:t/>
            </a:r>
            <a:br>
              <a:rPr kumimoji="1" lang="en-US" altLang="ja-JP" dirty="0"/>
            </a:br>
            <a:r>
              <a:rPr kumimoji="1" lang="ja-JP" altLang="en-US" dirty="0"/>
              <a:t>分析</a:t>
            </a:r>
          </a:p>
        </p:txBody>
      </p:sp>
      <p:sp>
        <p:nvSpPr>
          <p:cNvPr id="42" name="テキスト ボックス 41">
            <a:extLst>
              <a:ext uri="{FF2B5EF4-FFF2-40B4-BE49-F238E27FC236}">
                <a16:creationId xmlns:a16="http://schemas.microsoft.com/office/drawing/2014/main" xmlns="" id="{3DCE14F6-A368-4786-A7DB-5E91172EDF84}"/>
              </a:ext>
            </a:extLst>
          </p:cNvPr>
          <p:cNvSpPr txBox="1"/>
          <p:nvPr/>
        </p:nvSpPr>
        <p:spPr>
          <a:xfrm>
            <a:off x="7218064" y="5592008"/>
            <a:ext cx="646331" cy="646331"/>
          </a:xfrm>
          <a:prstGeom prst="rect">
            <a:avLst/>
          </a:prstGeom>
          <a:noFill/>
        </p:spPr>
        <p:txBody>
          <a:bodyPr wrap="none" rtlCol="0">
            <a:spAutoFit/>
          </a:bodyPr>
          <a:lstStyle/>
          <a:p>
            <a:pPr algn="ctr"/>
            <a:r>
              <a:rPr kumimoji="1" lang="ja-JP" altLang="en-US"/>
              <a:t>⑤</a:t>
            </a:r>
            <a:r>
              <a:rPr kumimoji="1" lang="en-US" altLang="ja-JP" dirty="0"/>
              <a:t/>
            </a:r>
            <a:br>
              <a:rPr kumimoji="1" lang="en-US" altLang="ja-JP" dirty="0"/>
            </a:br>
            <a:r>
              <a:rPr kumimoji="1" lang="ja-JP" altLang="en-US" dirty="0"/>
              <a:t>評価</a:t>
            </a:r>
          </a:p>
        </p:txBody>
      </p:sp>
      <p:sp>
        <p:nvSpPr>
          <p:cNvPr id="43" name="テキスト ボックス 42">
            <a:extLst>
              <a:ext uri="{FF2B5EF4-FFF2-40B4-BE49-F238E27FC236}">
                <a16:creationId xmlns:a16="http://schemas.microsoft.com/office/drawing/2014/main" xmlns="" id="{ABC12373-7198-4FA2-9C09-FF93B57C6E08}"/>
              </a:ext>
            </a:extLst>
          </p:cNvPr>
          <p:cNvSpPr txBox="1"/>
          <p:nvPr/>
        </p:nvSpPr>
        <p:spPr>
          <a:xfrm>
            <a:off x="8490980" y="5572642"/>
            <a:ext cx="1107996" cy="646331"/>
          </a:xfrm>
          <a:prstGeom prst="rect">
            <a:avLst/>
          </a:prstGeom>
          <a:noFill/>
        </p:spPr>
        <p:txBody>
          <a:bodyPr wrap="none" rtlCol="0">
            <a:spAutoFit/>
          </a:bodyPr>
          <a:lstStyle/>
          <a:p>
            <a:pPr algn="ctr"/>
            <a:r>
              <a:rPr lang="ja-JP" altLang="en-US" dirty="0"/>
              <a:t>⑥</a:t>
            </a:r>
            <a:r>
              <a:rPr lang="en-US" altLang="ja-JP" dirty="0"/>
              <a:t/>
            </a:r>
            <a:br>
              <a:rPr lang="en-US" altLang="ja-JP" dirty="0"/>
            </a:br>
            <a:r>
              <a:rPr lang="ja-JP" altLang="en-US" dirty="0"/>
              <a:t>政策検討</a:t>
            </a:r>
            <a:endParaRPr kumimoji="1" lang="ja-JP" altLang="en-US" dirty="0"/>
          </a:p>
        </p:txBody>
      </p:sp>
      <p:sp>
        <p:nvSpPr>
          <p:cNvPr id="44" name="テキスト ボックス 43">
            <a:extLst>
              <a:ext uri="{FF2B5EF4-FFF2-40B4-BE49-F238E27FC236}">
                <a16:creationId xmlns:a16="http://schemas.microsoft.com/office/drawing/2014/main" xmlns="" id="{EA74C451-A47A-4987-B264-C038B62B1C12}"/>
              </a:ext>
            </a:extLst>
          </p:cNvPr>
          <p:cNvSpPr txBox="1"/>
          <p:nvPr/>
        </p:nvSpPr>
        <p:spPr>
          <a:xfrm>
            <a:off x="9958403" y="5572641"/>
            <a:ext cx="1107996" cy="646331"/>
          </a:xfrm>
          <a:prstGeom prst="rect">
            <a:avLst/>
          </a:prstGeom>
          <a:noFill/>
        </p:spPr>
        <p:txBody>
          <a:bodyPr wrap="none" rtlCol="0">
            <a:spAutoFit/>
          </a:bodyPr>
          <a:lstStyle/>
          <a:p>
            <a:pPr algn="ctr"/>
            <a:r>
              <a:rPr lang="ja-JP" altLang="en-US" dirty="0"/>
              <a:t>⑦</a:t>
            </a:r>
            <a:r>
              <a:rPr lang="en-US" altLang="ja-JP" dirty="0"/>
              <a:t/>
            </a:r>
            <a:br>
              <a:rPr lang="en-US" altLang="ja-JP" dirty="0"/>
            </a:br>
            <a:r>
              <a:rPr lang="ja-JP" altLang="en-US" dirty="0"/>
              <a:t>効果指標</a:t>
            </a:r>
            <a:endParaRPr kumimoji="1" lang="ja-JP" altLang="en-US" dirty="0"/>
          </a:p>
        </p:txBody>
      </p:sp>
      <p:sp>
        <p:nvSpPr>
          <p:cNvPr id="19" name="正方形/長方形 18">
            <a:extLst>
              <a:ext uri="{FF2B5EF4-FFF2-40B4-BE49-F238E27FC236}">
                <a16:creationId xmlns:a16="http://schemas.microsoft.com/office/drawing/2014/main" xmlns="" id="{9D4986C9-67FD-4B64-8FD1-F8A102EA66E3}"/>
              </a:ext>
            </a:extLst>
          </p:cNvPr>
          <p:cNvSpPr/>
          <p:nvPr/>
        </p:nvSpPr>
        <p:spPr>
          <a:xfrm>
            <a:off x="895951" y="6388434"/>
            <a:ext cx="4980851" cy="430887"/>
          </a:xfrm>
          <a:prstGeom prst="rect">
            <a:avLst/>
          </a:prstGeom>
        </p:spPr>
        <p:txBody>
          <a:bodyPr wrap="none">
            <a:spAutoFit/>
          </a:bodyPr>
          <a:lstStyle/>
          <a:p>
            <a:r>
              <a:rPr lang="ja-JP" altLang="en-US" sz="2200" dirty="0"/>
              <a:t>データ分析による政策反映のプロセス</a:t>
            </a:r>
            <a:endParaRPr lang="en-US" altLang="ja-JP" sz="2200" dirty="0"/>
          </a:p>
        </p:txBody>
      </p:sp>
      <p:sp>
        <p:nvSpPr>
          <p:cNvPr id="5" name="スライド番号プレースホルダー 4">
            <a:extLst>
              <a:ext uri="{FF2B5EF4-FFF2-40B4-BE49-F238E27FC236}">
                <a16:creationId xmlns:a16="http://schemas.microsoft.com/office/drawing/2014/main" xmlns="" id="{1B5EFF39-0E1E-4AF9-99AE-98BD083F82F5}"/>
              </a:ext>
            </a:extLst>
          </p:cNvPr>
          <p:cNvSpPr>
            <a:spLocks noGrp="1"/>
          </p:cNvSpPr>
          <p:nvPr>
            <p:ph type="sldNum" sz="quarter" idx="12"/>
          </p:nvPr>
        </p:nvSpPr>
        <p:spPr/>
        <p:txBody>
          <a:bodyPr/>
          <a:lstStyle/>
          <a:p>
            <a:fld id="{17B8D3BA-E350-1147-995F-63335037DF5A}" type="slidenum">
              <a:rPr kumimoji="1" lang="ja-JP" altLang="en-US" smtClean="0"/>
              <a:t>38</a:t>
            </a:fld>
            <a:endParaRPr kumimoji="1" lang="ja-JP" altLang="en-US"/>
          </a:p>
        </p:txBody>
      </p:sp>
      <p:sp>
        <p:nvSpPr>
          <p:cNvPr id="23" name="コンテンツ プレースホルダー 2">
            <a:extLst>
              <a:ext uri="{FF2B5EF4-FFF2-40B4-BE49-F238E27FC236}">
                <a16:creationId xmlns:a16="http://schemas.microsoft.com/office/drawing/2014/main" xmlns="" id="{11DD6C26-8433-46EE-B844-B4D95EAA3C78}"/>
              </a:ext>
            </a:extLst>
          </p:cNvPr>
          <p:cNvSpPr>
            <a:spLocks noGrp="1"/>
          </p:cNvSpPr>
          <p:nvPr>
            <p:ph idx="1"/>
          </p:nvPr>
        </p:nvSpPr>
        <p:spPr>
          <a:xfrm>
            <a:off x="838200" y="1105469"/>
            <a:ext cx="10515600" cy="5071494"/>
          </a:xfrm>
          <a:ln>
            <a:noFill/>
          </a:ln>
        </p:spPr>
        <p:txBody>
          <a:bodyPr>
            <a:normAutofit/>
          </a:bodyPr>
          <a:lstStyle/>
          <a:p>
            <a:pPr marL="0" indent="0">
              <a:buNone/>
            </a:pPr>
            <a:r>
              <a:rPr kumimoji="1" lang="ja-JP" altLang="en-US" sz="2200" dirty="0"/>
              <a:t>仮説を立てる</a:t>
            </a:r>
            <a:endParaRPr kumimoji="1" lang="en-US" altLang="ja-JP" sz="2200" dirty="0"/>
          </a:p>
          <a:p>
            <a:pPr marL="442913" lvl="1"/>
            <a:r>
              <a:rPr kumimoji="1" lang="ja-JP" altLang="en-US" sz="2200" dirty="0"/>
              <a:t>課題に対して、何故それが起こっているのか仮説をたてる。</a:t>
            </a:r>
            <a:endParaRPr kumimoji="1" lang="en-US" altLang="ja-JP" sz="2200" dirty="0"/>
          </a:p>
          <a:p>
            <a:pPr marL="442913" lvl="1"/>
            <a:r>
              <a:rPr lang="ja-JP" altLang="en-US" sz="2200" dirty="0"/>
              <a:t>仮説は間違っていてもよい。仮説検証の段階で小さな失敗を繰り返すことで、確度の高い結果を得ることができる。</a:t>
            </a:r>
            <a:endParaRPr lang="en-US" altLang="ja-JP" sz="2200" dirty="0"/>
          </a:p>
          <a:p>
            <a:pPr marL="442913" lvl="1"/>
            <a:r>
              <a:rPr lang="ja-JP" altLang="en-US" sz="2200" dirty="0"/>
              <a:t>思い込みを排除する仕組みやきっかけを作る。</a:t>
            </a:r>
            <a:endParaRPr lang="en-US" altLang="ja-JP" sz="2200" dirty="0"/>
          </a:p>
          <a:p>
            <a:endParaRPr lang="en-US" altLang="ja-JP" sz="2200" dirty="0"/>
          </a:p>
          <a:p>
            <a:pPr marL="0" indent="0">
              <a:buNone/>
            </a:pPr>
            <a:r>
              <a:rPr kumimoji="1" lang="ja-JP" altLang="en-US" sz="2200" dirty="0"/>
              <a:t>現状分析</a:t>
            </a:r>
            <a:endParaRPr kumimoji="1" lang="en-US" altLang="ja-JP" sz="2200" dirty="0"/>
          </a:p>
          <a:p>
            <a:pPr marL="442913" lvl="1"/>
            <a:r>
              <a:rPr kumimoji="1" lang="ja-JP" altLang="en-US" sz="2200" dirty="0"/>
              <a:t>現状の業務フローや、ステークホルダーを確認する。</a:t>
            </a:r>
            <a:endParaRPr kumimoji="1" lang="en-US" altLang="ja-JP" sz="2200" dirty="0"/>
          </a:p>
          <a:p>
            <a:pPr marL="442913" lvl="1"/>
            <a:r>
              <a:rPr lang="ja-JP" altLang="en-US" sz="2200" dirty="0"/>
              <a:t>現状の利用回数、利用率など数値的な条件を確認する。</a:t>
            </a:r>
            <a:endParaRPr lang="en-US" altLang="ja-JP" sz="2200" dirty="0"/>
          </a:p>
          <a:p>
            <a:pPr marL="442913" lvl="1"/>
            <a:r>
              <a:rPr lang="ja-JP" altLang="en-US" sz="2200" dirty="0"/>
              <a:t>現状の作業時間、レスポンス時間等を確認する。</a:t>
            </a:r>
            <a:endParaRPr lang="en-US" altLang="ja-JP" sz="2200" dirty="0"/>
          </a:p>
        </p:txBody>
      </p:sp>
    </p:spTree>
    <p:extLst>
      <p:ext uri="{BB962C8B-B14F-4D97-AF65-F5344CB8AC3E}">
        <p14:creationId xmlns:p14="http://schemas.microsoft.com/office/powerpoint/2010/main" val="36682717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FA4B9954-49B7-0E4A-B0F3-544BFB6345F3}"/>
              </a:ext>
            </a:extLst>
          </p:cNvPr>
          <p:cNvSpPr>
            <a:spLocks noGrp="1"/>
          </p:cNvSpPr>
          <p:nvPr>
            <p:ph type="title"/>
          </p:nvPr>
        </p:nvSpPr>
        <p:spPr/>
        <p:txBody>
          <a:bodyPr>
            <a:normAutofit fontScale="90000"/>
          </a:bodyPr>
          <a:lstStyle/>
          <a:p>
            <a:r>
              <a:rPr kumimoji="1" lang="en-US" altLang="ja-JP" dirty="0"/>
              <a:t>3-2. </a:t>
            </a:r>
            <a:r>
              <a:rPr kumimoji="1" lang="ja-JP" altLang="en-US" dirty="0"/>
              <a:t>仮説の作成</a:t>
            </a:r>
          </a:p>
        </p:txBody>
      </p:sp>
      <p:sp>
        <p:nvSpPr>
          <p:cNvPr id="3" name="コンテンツ プレースホルダー 2">
            <a:extLst>
              <a:ext uri="{FF2B5EF4-FFF2-40B4-BE49-F238E27FC236}">
                <a16:creationId xmlns:a16="http://schemas.microsoft.com/office/drawing/2014/main" xmlns="" id="{097EFF7E-B961-874F-85D3-1B78FF1836C2}"/>
              </a:ext>
            </a:extLst>
          </p:cNvPr>
          <p:cNvSpPr>
            <a:spLocks noGrp="1"/>
          </p:cNvSpPr>
          <p:nvPr>
            <p:ph idx="1"/>
          </p:nvPr>
        </p:nvSpPr>
        <p:spPr>
          <a:xfrm>
            <a:off x="838200" y="1105468"/>
            <a:ext cx="10815084" cy="5633999"/>
          </a:xfrm>
        </p:spPr>
        <p:txBody>
          <a:bodyPr>
            <a:noAutofit/>
          </a:bodyPr>
          <a:lstStyle/>
          <a:p>
            <a:pPr marL="0" indent="0">
              <a:buNone/>
            </a:pPr>
            <a:r>
              <a:rPr lang="ja-JP" altLang="en-US" sz="2200" dirty="0"/>
              <a:t>仮説作成のポイント</a:t>
            </a:r>
            <a:endParaRPr lang="en-US" altLang="ja-JP" sz="2200" dirty="0"/>
          </a:p>
          <a:p>
            <a:pPr marL="358775"/>
            <a:r>
              <a:rPr kumimoji="1" lang="ja-JP" altLang="en-US" sz="2200" dirty="0"/>
              <a:t>設定した課題に対して、現在行っている政策を列挙して</a:t>
            </a:r>
            <a:r>
              <a:rPr lang="ja-JP" altLang="en-US" sz="2200" dirty="0"/>
              <a:t>みる。</a:t>
            </a:r>
            <a:endParaRPr kumimoji="1" lang="en-US" altLang="ja-JP" sz="2200" dirty="0"/>
          </a:p>
          <a:p>
            <a:pPr marL="895350" lvl="1"/>
            <a:r>
              <a:rPr lang="ja-JP" altLang="en-US" sz="2200" dirty="0"/>
              <a:t>なぜ、その政策をやっているのか？根拠は何か？</a:t>
            </a:r>
            <a:endParaRPr lang="en-US" altLang="ja-JP" sz="2200" dirty="0"/>
          </a:p>
          <a:p>
            <a:pPr marL="895350" lvl="1"/>
            <a:r>
              <a:rPr lang="ja-JP" altLang="en-US" sz="2200" dirty="0"/>
              <a:t>効果を数値で確認していない政策はないか？</a:t>
            </a:r>
            <a:endParaRPr lang="en-US" altLang="ja-JP" sz="2200" dirty="0"/>
          </a:p>
          <a:p>
            <a:pPr lvl="1"/>
            <a:endParaRPr lang="en-US" altLang="ja-JP" sz="2200" dirty="0"/>
          </a:p>
          <a:p>
            <a:pPr marL="358775"/>
            <a:r>
              <a:rPr lang="ja-JP" altLang="en-US" sz="2200" dirty="0"/>
              <a:t>「ない」というのは本当か？</a:t>
            </a:r>
            <a:endParaRPr lang="en-US" altLang="ja-JP" sz="2200" dirty="0"/>
          </a:p>
          <a:p>
            <a:pPr marL="895350" lvl="1"/>
            <a:r>
              <a:rPr lang="ja-JP" altLang="en-US" sz="2200" dirty="0"/>
              <a:t>利用者少ない　→　利用者を取巻く状況が変化していないか？</a:t>
            </a:r>
            <a:endParaRPr lang="en-US" altLang="ja-JP" sz="2200" dirty="0"/>
          </a:p>
          <a:p>
            <a:pPr marL="895350" lvl="1"/>
            <a:r>
              <a:rPr lang="ja-JP" altLang="en-US" sz="2200" dirty="0"/>
              <a:t>問合せ数が少ない　→ 　問合せがしにくい状態になっていないか？</a:t>
            </a:r>
            <a:endParaRPr lang="en-US" altLang="ja-JP" sz="2200" dirty="0"/>
          </a:p>
          <a:p>
            <a:pPr lvl="1"/>
            <a:endParaRPr lang="en-US" altLang="ja-JP" sz="2200" dirty="0"/>
          </a:p>
          <a:p>
            <a:pPr marL="358775"/>
            <a:r>
              <a:rPr lang="ja-JP" altLang="en-US" sz="2200" dirty="0"/>
              <a:t>立てた仮説に対して、逆からや視点を変えて考えてみる。</a:t>
            </a:r>
            <a:endParaRPr lang="en-US" altLang="ja-JP" sz="2200" dirty="0"/>
          </a:p>
          <a:p>
            <a:pPr marL="895350" lvl="1"/>
            <a:r>
              <a:rPr lang="ja-JP" altLang="en-US" sz="2200" dirty="0"/>
              <a:t>遠いから来ないんだよ　→  近くても来ない理由はないか？</a:t>
            </a:r>
            <a:endParaRPr lang="en-US" altLang="ja-JP" sz="2200" dirty="0"/>
          </a:p>
          <a:p>
            <a:pPr marL="895350" lvl="1"/>
            <a:r>
              <a:rPr lang="ja-JP" altLang="en-US" sz="2200" dirty="0"/>
              <a:t>アンケートで「わからない」という回答が多い　→  興味がないではないか？</a:t>
            </a:r>
            <a:endParaRPr lang="en-US" altLang="ja-JP" sz="2200" dirty="0"/>
          </a:p>
          <a:p>
            <a:pPr marL="457200" lvl="1" indent="0">
              <a:buNone/>
            </a:pPr>
            <a:endParaRPr lang="en-US" altLang="ja-JP" sz="2200" dirty="0"/>
          </a:p>
        </p:txBody>
      </p:sp>
      <p:sp>
        <p:nvSpPr>
          <p:cNvPr id="4" name="スライド番号プレースホルダー 3">
            <a:extLst>
              <a:ext uri="{FF2B5EF4-FFF2-40B4-BE49-F238E27FC236}">
                <a16:creationId xmlns:a16="http://schemas.microsoft.com/office/drawing/2014/main" xmlns="" id="{F33C0892-10B0-4D2E-96F5-41A994DB21D6}"/>
              </a:ext>
            </a:extLst>
          </p:cNvPr>
          <p:cNvSpPr>
            <a:spLocks noGrp="1"/>
          </p:cNvSpPr>
          <p:nvPr>
            <p:ph type="sldNum" sz="quarter" idx="12"/>
          </p:nvPr>
        </p:nvSpPr>
        <p:spPr/>
        <p:txBody>
          <a:bodyPr/>
          <a:lstStyle/>
          <a:p>
            <a:fld id="{17B8D3BA-E350-1147-995F-63335037DF5A}" type="slidenum">
              <a:rPr kumimoji="1" lang="ja-JP" altLang="en-US" smtClean="0"/>
              <a:t>39</a:t>
            </a:fld>
            <a:endParaRPr kumimoji="1" lang="ja-JP" altLang="en-US"/>
          </a:p>
        </p:txBody>
      </p:sp>
    </p:spTree>
    <p:extLst>
      <p:ext uri="{BB962C8B-B14F-4D97-AF65-F5344CB8AC3E}">
        <p14:creationId xmlns:p14="http://schemas.microsoft.com/office/powerpoint/2010/main" val="1209982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1-1. </a:t>
            </a:r>
            <a:r>
              <a:rPr lang="ja-JP" altLang="en-US" sz="4000" dirty="0"/>
              <a:t>データ利活用</a:t>
            </a:r>
            <a:r>
              <a:rPr kumimoji="1" lang="ja-JP" altLang="en-US" sz="4000" dirty="0"/>
              <a:t>の負のループ</a:t>
            </a:r>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地方公共団体に眠るデータを活用できていない</a:t>
            </a:r>
            <a:r>
              <a:rPr kumimoji="1" lang="ja-JP" altLang="en-US" sz="2200" dirty="0"/>
              <a:t>負の連鎖</a:t>
            </a:r>
            <a:r>
              <a:rPr lang="ja-JP" altLang="en-US" sz="2200" dirty="0"/>
              <a:t>を止めたい</a:t>
            </a:r>
            <a:r>
              <a:rPr kumimoji="1" lang="ja-JP" altLang="en-US" sz="2200" dirty="0"/>
              <a:t>。</a:t>
            </a:r>
          </a:p>
        </p:txBody>
      </p:sp>
      <p:sp>
        <p:nvSpPr>
          <p:cNvPr id="4" name="正方形/長方形 3"/>
          <p:cNvSpPr/>
          <p:nvPr/>
        </p:nvSpPr>
        <p:spPr>
          <a:xfrm>
            <a:off x="5033318" y="1795322"/>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データを何に</a:t>
            </a:r>
            <a:r>
              <a:rPr kumimoji="1" lang="en-US" altLang="ja-JP" dirty="0">
                <a:solidFill>
                  <a:schemeClr val="tx1"/>
                </a:solidFill>
              </a:rPr>
              <a:t/>
            </a:r>
            <a:br>
              <a:rPr kumimoji="1" lang="en-US" altLang="ja-JP" dirty="0">
                <a:solidFill>
                  <a:schemeClr val="tx1"/>
                </a:solidFill>
              </a:rPr>
            </a:br>
            <a:r>
              <a:rPr kumimoji="1" lang="ja-JP" altLang="en-US" dirty="0">
                <a:solidFill>
                  <a:schemeClr val="tx1"/>
                </a:solidFill>
              </a:rPr>
              <a:t>使っていいか</a:t>
            </a:r>
            <a:r>
              <a:rPr kumimoji="1" lang="en-US" altLang="ja-JP" dirty="0">
                <a:solidFill>
                  <a:schemeClr val="tx1"/>
                </a:solidFill>
              </a:rPr>
              <a:t/>
            </a:r>
            <a:br>
              <a:rPr kumimoji="1" lang="en-US" altLang="ja-JP" dirty="0">
                <a:solidFill>
                  <a:schemeClr val="tx1"/>
                </a:solidFill>
              </a:rPr>
            </a:br>
            <a:r>
              <a:rPr kumimoji="1" lang="ja-JP" altLang="en-US" dirty="0">
                <a:solidFill>
                  <a:schemeClr val="tx1"/>
                </a:solidFill>
              </a:rPr>
              <a:t>わからない</a:t>
            </a:r>
          </a:p>
        </p:txBody>
      </p:sp>
      <p:sp>
        <p:nvSpPr>
          <p:cNvPr id="5" name="正方形/長方形 4"/>
          <p:cNvSpPr/>
          <p:nvPr/>
        </p:nvSpPr>
        <p:spPr>
          <a:xfrm>
            <a:off x="8616778" y="3391494"/>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時間がないのに</a:t>
            </a:r>
            <a:r>
              <a:rPr lang="en-US" altLang="ja-JP" dirty="0">
                <a:solidFill>
                  <a:schemeClr val="tx1"/>
                </a:solidFill>
              </a:rPr>
              <a:t/>
            </a:r>
            <a:br>
              <a:rPr lang="en-US" altLang="ja-JP" dirty="0">
                <a:solidFill>
                  <a:schemeClr val="tx1"/>
                </a:solidFill>
              </a:rPr>
            </a:br>
            <a:r>
              <a:rPr lang="ja-JP" altLang="en-US" dirty="0">
                <a:solidFill>
                  <a:schemeClr val="tx1"/>
                </a:solidFill>
              </a:rPr>
              <a:t>データ整備が</a:t>
            </a:r>
            <a:r>
              <a:rPr lang="en-US" altLang="ja-JP" dirty="0">
                <a:solidFill>
                  <a:schemeClr val="tx1"/>
                </a:solidFill>
              </a:rPr>
              <a:t/>
            </a:r>
            <a:br>
              <a:rPr lang="en-US" altLang="ja-JP" dirty="0">
                <a:solidFill>
                  <a:schemeClr val="tx1"/>
                </a:solidFill>
              </a:rPr>
            </a:br>
            <a:r>
              <a:rPr lang="ja-JP" altLang="en-US" dirty="0">
                <a:solidFill>
                  <a:schemeClr val="tx1"/>
                </a:solidFill>
              </a:rPr>
              <a:t>必要なの？</a:t>
            </a:r>
            <a:endParaRPr kumimoji="1" lang="ja-JP" altLang="en-US" dirty="0">
              <a:solidFill>
                <a:schemeClr val="tx1"/>
              </a:solidFill>
            </a:endParaRPr>
          </a:p>
        </p:txBody>
      </p:sp>
      <p:sp>
        <p:nvSpPr>
          <p:cNvPr id="6" name="正方形/長方形 5"/>
          <p:cNvSpPr/>
          <p:nvPr/>
        </p:nvSpPr>
        <p:spPr>
          <a:xfrm>
            <a:off x="5033318" y="5146153"/>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ノウハウが</a:t>
            </a:r>
            <a:r>
              <a:rPr lang="en-US" altLang="ja-JP" dirty="0">
                <a:solidFill>
                  <a:schemeClr val="tx1"/>
                </a:solidFill>
              </a:rPr>
              <a:t/>
            </a:r>
            <a:br>
              <a:rPr lang="en-US" altLang="ja-JP" dirty="0">
                <a:solidFill>
                  <a:schemeClr val="tx1"/>
                </a:solidFill>
              </a:rPr>
            </a:br>
            <a:r>
              <a:rPr lang="ja-JP" altLang="en-US" dirty="0">
                <a:solidFill>
                  <a:schemeClr val="tx1"/>
                </a:solidFill>
              </a:rPr>
              <a:t>残らない</a:t>
            </a:r>
            <a:r>
              <a:rPr lang="en-US" altLang="ja-JP" dirty="0">
                <a:solidFill>
                  <a:schemeClr val="tx1"/>
                </a:solidFill>
              </a:rPr>
              <a:t/>
            </a:r>
            <a:br>
              <a:rPr lang="en-US" altLang="ja-JP" dirty="0">
                <a:solidFill>
                  <a:schemeClr val="tx1"/>
                </a:solidFill>
              </a:rPr>
            </a:br>
            <a:r>
              <a:rPr lang="ja-JP" altLang="en-US" dirty="0">
                <a:solidFill>
                  <a:schemeClr val="tx1"/>
                </a:solidFill>
              </a:rPr>
              <a:t>新しい取り組みが</a:t>
            </a:r>
            <a:r>
              <a:rPr lang="en-US" altLang="ja-JP" dirty="0">
                <a:solidFill>
                  <a:schemeClr val="tx1"/>
                </a:solidFill>
              </a:rPr>
              <a:t/>
            </a:r>
            <a:br>
              <a:rPr lang="en-US" altLang="ja-JP" dirty="0">
                <a:solidFill>
                  <a:schemeClr val="tx1"/>
                </a:solidFill>
              </a:rPr>
            </a:br>
            <a:r>
              <a:rPr lang="ja-JP" altLang="en-US" dirty="0">
                <a:solidFill>
                  <a:schemeClr val="tx1"/>
                </a:solidFill>
              </a:rPr>
              <a:t>できない</a:t>
            </a:r>
            <a:endParaRPr kumimoji="1" lang="ja-JP" altLang="en-US" dirty="0">
              <a:solidFill>
                <a:schemeClr val="tx1"/>
              </a:solidFill>
            </a:endParaRPr>
          </a:p>
        </p:txBody>
      </p:sp>
      <p:sp>
        <p:nvSpPr>
          <p:cNvPr id="7" name="正方形/長方形 6"/>
          <p:cNvSpPr/>
          <p:nvPr/>
        </p:nvSpPr>
        <p:spPr>
          <a:xfrm>
            <a:off x="1477662" y="3391494"/>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勘と経験で</a:t>
            </a:r>
            <a:r>
              <a:rPr lang="en-US" altLang="ja-JP" dirty="0">
                <a:solidFill>
                  <a:schemeClr val="tx1"/>
                </a:solidFill>
              </a:rPr>
              <a:t/>
            </a:r>
            <a:br>
              <a:rPr lang="en-US" altLang="ja-JP" dirty="0">
                <a:solidFill>
                  <a:schemeClr val="tx1"/>
                </a:solidFill>
              </a:rPr>
            </a:br>
            <a:r>
              <a:rPr lang="ja-JP" altLang="en-US" dirty="0">
                <a:solidFill>
                  <a:schemeClr val="tx1"/>
                </a:solidFill>
              </a:rPr>
              <a:t>対応しよう</a:t>
            </a:r>
            <a:r>
              <a:rPr lang="en-US" altLang="ja-JP" dirty="0">
                <a:solidFill>
                  <a:schemeClr val="tx1"/>
                </a:solidFill>
              </a:rPr>
              <a:t/>
            </a:r>
            <a:br>
              <a:rPr lang="en-US" altLang="ja-JP" dirty="0">
                <a:solidFill>
                  <a:schemeClr val="tx1"/>
                </a:solidFill>
              </a:rPr>
            </a:br>
            <a:r>
              <a:rPr lang="ja-JP" altLang="en-US" dirty="0">
                <a:solidFill>
                  <a:schemeClr val="tx1"/>
                </a:solidFill>
              </a:rPr>
              <a:t>今までと同じで</a:t>
            </a:r>
            <a:r>
              <a:rPr lang="en-US" altLang="ja-JP" dirty="0">
                <a:solidFill>
                  <a:schemeClr val="tx1"/>
                </a:solidFill>
              </a:rPr>
              <a:t/>
            </a:r>
            <a:br>
              <a:rPr lang="en-US" altLang="ja-JP" dirty="0">
                <a:solidFill>
                  <a:schemeClr val="tx1"/>
                </a:solidFill>
              </a:rPr>
            </a:br>
            <a:r>
              <a:rPr lang="ja-JP" altLang="en-US" dirty="0">
                <a:solidFill>
                  <a:schemeClr val="tx1"/>
                </a:solidFill>
              </a:rPr>
              <a:t>いいや</a:t>
            </a:r>
            <a:endParaRPr kumimoji="1" lang="ja-JP" altLang="en-US" dirty="0">
              <a:solidFill>
                <a:schemeClr val="tx1"/>
              </a:solidFill>
            </a:endParaRPr>
          </a:p>
        </p:txBody>
      </p:sp>
      <p:sp>
        <p:nvSpPr>
          <p:cNvPr id="8" name="曲折矢印 7"/>
          <p:cNvSpPr/>
          <p:nvPr/>
        </p:nvSpPr>
        <p:spPr>
          <a:xfrm rot="5400000">
            <a:off x="8279026" y="1666290"/>
            <a:ext cx="1094088"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曲折矢印 8"/>
          <p:cNvSpPr/>
          <p:nvPr/>
        </p:nvSpPr>
        <p:spPr>
          <a:xfrm rot="16200000">
            <a:off x="2866765" y="4283023"/>
            <a:ext cx="1094088"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曲折矢印 9"/>
          <p:cNvSpPr/>
          <p:nvPr/>
        </p:nvSpPr>
        <p:spPr>
          <a:xfrm rot="10800000">
            <a:off x="7781923" y="4893758"/>
            <a:ext cx="2088293" cy="1153689"/>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曲折矢印 10"/>
          <p:cNvSpPr/>
          <p:nvPr/>
        </p:nvSpPr>
        <p:spPr>
          <a:xfrm>
            <a:off x="2428615" y="2087680"/>
            <a:ext cx="2088293" cy="1153689"/>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8513805" y="1727583"/>
            <a:ext cx="1800493" cy="369332"/>
          </a:xfrm>
          <a:prstGeom prst="rect">
            <a:avLst/>
          </a:prstGeom>
          <a:noFill/>
        </p:spPr>
        <p:txBody>
          <a:bodyPr wrap="none" rtlCol="0">
            <a:spAutoFit/>
          </a:bodyPr>
          <a:lstStyle/>
          <a:p>
            <a:r>
              <a:rPr kumimoji="1" lang="ja-JP" altLang="en-US"/>
              <a:t>活用されない！</a:t>
            </a:r>
          </a:p>
        </p:txBody>
      </p:sp>
      <p:sp>
        <p:nvSpPr>
          <p:cNvPr id="14" name="テキスト ボックス 13"/>
          <p:cNvSpPr txBox="1"/>
          <p:nvPr/>
        </p:nvSpPr>
        <p:spPr>
          <a:xfrm>
            <a:off x="8616778" y="6121239"/>
            <a:ext cx="1800493" cy="369332"/>
          </a:xfrm>
          <a:prstGeom prst="rect">
            <a:avLst/>
          </a:prstGeom>
          <a:noFill/>
        </p:spPr>
        <p:txBody>
          <a:bodyPr wrap="none" rtlCol="0">
            <a:spAutoFit/>
          </a:bodyPr>
          <a:lstStyle/>
          <a:p>
            <a:r>
              <a:rPr lang="ja-JP" altLang="en-US"/>
              <a:t>蓄積されない！</a:t>
            </a:r>
            <a:endParaRPr kumimoji="1" lang="ja-JP" altLang="en-US"/>
          </a:p>
        </p:txBody>
      </p:sp>
      <p:sp>
        <p:nvSpPr>
          <p:cNvPr id="15" name="テキスト ボックス 14"/>
          <p:cNvSpPr txBox="1"/>
          <p:nvPr/>
        </p:nvSpPr>
        <p:spPr>
          <a:xfrm>
            <a:off x="1807075" y="1725404"/>
            <a:ext cx="1569660" cy="369332"/>
          </a:xfrm>
          <a:prstGeom prst="rect">
            <a:avLst/>
          </a:prstGeom>
          <a:noFill/>
        </p:spPr>
        <p:txBody>
          <a:bodyPr wrap="none" rtlCol="0">
            <a:spAutoFit/>
          </a:bodyPr>
          <a:lstStyle/>
          <a:p>
            <a:r>
              <a:rPr lang="ja-JP" altLang="en-US"/>
              <a:t>変わらない！</a:t>
            </a:r>
            <a:endParaRPr kumimoji="1" lang="ja-JP" altLang="en-US"/>
          </a:p>
        </p:txBody>
      </p:sp>
      <p:sp>
        <p:nvSpPr>
          <p:cNvPr id="16" name="テキスト ボックス 15"/>
          <p:cNvSpPr txBox="1"/>
          <p:nvPr/>
        </p:nvSpPr>
        <p:spPr>
          <a:xfrm>
            <a:off x="1827763" y="6101995"/>
            <a:ext cx="1569660" cy="369332"/>
          </a:xfrm>
          <a:prstGeom prst="rect">
            <a:avLst/>
          </a:prstGeom>
          <a:noFill/>
        </p:spPr>
        <p:txBody>
          <a:bodyPr wrap="none" rtlCol="0">
            <a:spAutoFit/>
          </a:bodyPr>
          <a:lstStyle/>
          <a:p>
            <a:r>
              <a:rPr lang="ja-JP" altLang="en-US" dirty="0"/>
              <a:t>あきらめる！</a:t>
            </a:r>
            <a:endParaRPr kumimoji="1" lang="ja-JP" altLang="en-US" dirty="0"/>
          </a:p>
        </p:txBody>
      </p:sp>
      <p:sp>
        <p:nvSpPr>
          <p:cNvPr id="17" name="テキスト ボックス 16"/>
          <p:cNvSpPr txBox="1"/>
          <p:nvPr/>
        </p:nvSpPr>
        <p:spPr>
          <a:xfrm>
            <a:off x="5182929" y="3827079"/>
            <a:ext cx="1826141" cy="584775"/>
          </a:xfrm>
          <a:prstGeom prst="rect">
            <a:avLst/>
          </a:prstGeom>
          <a:noFill/>
        </p:spPr>
        <p:txBody>
          <a:bodyPr wrap="none" rtlCol="0">
            <a:spAutoFit/>
          </a:bodyPr>
          <a:lstStyle/>
          <a:p>
            <a:r>
              <a:rPr kumimoji="1" lang="ja-JP" altLang="en-US" sz="3200"/>
              <a:t>現状の姿</a:t>
            </a:r>
            <a:endParaRPr kumimoji="1" lang="ja-JP" altLang="en-US" dirty="0"/>
          </a:p>
        </p:txBody>
      </p:sp>
      <p:sp>
        <p:nvSpPr>
          <p:cNvPr id="12" name="スライド番号プレースホルダー 11">
            <a:extLst>
              <a:ext uri="{FF2B5EF4-FFF2-40B4-BE49-F238E27FC236}">
                <a16:creationId xmlns:a16="http://schemas.microsoft.com/office/drawing/2014/main" xmlns="" id="{7095B908-65E5-43AA-8709-79ECEF27B40A}"/>
              </a:ext>
            </a:extLst>
          </p:cNvPr>
          <p:cNvSpPr>
            <a:spLocks noGrp="1"/>
          </p:cNvSpPr>
          <p:nvPr>
            <p:ph type="sldNum" sz="quarter" idx="12"/>
          </p:nvPr>
        </p:nvSpPr>
        <p:spPr/>
        <p:txBody>
          <a:bodyPr/>
          <a:lstStyle/>
          <a:p>
            <a:fld id="{17B8D3BA-E350-1147-995F-63335037DF5A}" type="slidenum">
              <a:rPr kumimoji="1" lang="ja-JP" altLang="en-US" smtClean="0"/>
              <a:t>4</a:t>
            </a:fld>
            <a:endParaRPr kumimoji="1" lang="ja-JP" altLang="en-US"/>
          </a:p>
        </p:txBody>
      </p:sp>
    </p:spTree>
    <p:extLst>
      <p:ext uri="{BB962C8B-B14F-4D97-AF65-F5344CB8AC3E}">
        <p14:creationId xmlns:p14="http://schemas.microsoft.com/office/powerpoint/2010/main" val="18251995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835E62D-4ED6-EF47-A054-A7083351E43A}"/>
              </a:ext>
            </a:extLst>
          </p:cNvPr>
          <p:cNvSpPr>
            <a:spLocks noGrp="1"/>
          </p:cNvSpPr>
          <p:nvPr>
            <p:ph type="title"/>
          </p:nvPr>
        </p:nvSpPr>
        <p:spPr/>
        <p:txBody>
          <a:bodyPr>
            <a:normAutofit fontScale="90000"/>
          </a:bodyPr>
          <a:lstStyle/>
          <a:p>
            <a:r>
              <a:rPr kumimoji="1" lang="en-US" altLang="ja-JP" dirty="0"/>
              <a:t>3-3. </a:t>
            </a:r>
            <a:r>
              <a:rPr kumimoji="1" lang="ja-JP" altLang="en-US" dirty="0"/>
              <a:t>仮説の検討</a:t>
            </a:r>
          </a:p>
        </p:txBody>
      </p:sp>
      <p:sp>
        <p:nvSpPr>
          <p:cNvPr id="3" name="コンテンツ プレースホルダー 2">
            <a:extLst>
              <a:ext uri="{FF2B5EF4-FFF2-40B4-BE49-F238E27FC236}">
                <a16:creationId xmlns:a16="http://schemas.microsoft.com/office/drawing/2014/main" xmlns="" id="{D6F2483A-8BBB-714C-AE27-74B2D62D4A4B}"/>
              </a:ext>
            </a:extLst>
          </p:cNvPr>
          <p:cNvSpPr>
            <a:spLocks noGrp="1"/>
          </p:cNvSpPr>
          <p:nvPr>
            <p:ph idx="1"/>
          </p:nvPr>
        </p:nvSpPr>
        <p:spPr/>
        <p:txBody>
          <a:bodyPr>
            <a:normAutofit/>
          </a:bodyPr>
          <a:lstStyle/>
          <a:p>
            <a:pPr marL="0" indent="0">
              <a:buNone/>
            </a:pPr>
            <a:r>
              <a:rPr lang="ja-JP" altLang="en-US" sz="2200" dirty="0"/>
              <a:t>今回は、下記フレームで仮説を洗い出す。</a:t>
            </a:r>
            <a:r>
              <a:rPr lang="en-US" altLang="ja-JP" sz="2200" dirty="0"/>
              <a:t/>
            </a:r>
            <a:br>
              <a:rPr lang="en-US" altLang="ja-JP" sz="2200" dirty="0"/>
            </a:br>
            <a:endParaRPr kumimoji="1" lang="ja-JP" altLang="en-US" sz="2200" dirty="0"/>
          </a:p>
        </p:txBody>
      </p:sp>
      <p:sp>
        <p:nvSpPr>
          <p:cNvPr id="6" name="正方形/長方形 5">
            <a:extLst>
              <a:ext uri="{FF2B5EF4-FFF2-40B4-BE49-F238E27FC236}">
                <a16:creationId xmlns:a16="http://schemas.microsoft.com/office/drawing/2014/main" xmlns="" id="{50D4BD25-3522-714A-94BF-F2EC2AD73CE2}"/>
              </a:ext>
            </a:extLst>
          </p:cNvPr>
          <p:cNvSpPr/>
          <p:nvPr/>
        </p:nvSpPr>
        <p:spPr>
          <a:xfrm>
            <a:off x="9405257" y="158522"/>
            <a:ext cx="2624447" cy="1045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地方公共団体</a:t>
            </a:r>
            <a:endParaRPr lang="en-US" altLang="ja-JP" dirty="0"/>
          </a:p>
          <a:p>
            <a:pPr algn="ctr"/>
            <a:r>
              <a:rPr kumimoji="1" lang="ja-JP" altLang="en-US" dirty="0"/>
              <a:t>に合わせて作成</a:t>
            </a:r>
          </a:p>
        </p:txBody>
      </p:sp>
      <p:sp>
        <p:nvSpPr>
          <p:cNvPr id="4" name="スライド番号プレースホルダー 3">
            <a:extLst>
              <a:ext uri="{FF2B5EF4-FFF2-40B4-BE49-F238E27FC236}">
                <a16:creationId xmlns:a16="http://schemas.microsoft.com/office/drawing/2014/main" xmlns="" id="{B86AF5AF-85AC-45AE-AEB6-B8A445A57B74}"/>
              </a:ext>
            </a:extLst>
          </p:cNvPr>
          <p:cNvSpPr>
            <a:spLocks noGrp="1"/>
          </p:cNvSpPr>
          <p:nvPr>
            <p:ph type="sldNum" sz="quarter" idx="12"/>
          </p:nvPr>
        </p:nvSpPr>
        <p:spPr/>
        <p:txBody>
          <a:bodyPr/>
          <a:lstStyle/>
          <a:p>
            <a:fld id="{17B8D3BA-E350-1147-995F-63335037DF5A}" type="slidenum">
              <a:rPr kumimoji="1" lang="ja-JP" altLang="en-US" smtClean="0"/>
              <a:t>40</a:t>
            </a:fld>
            <a:endParaRPr kumimoji="1" lang="ja-JP" altLang="en-US"/>
          </a:p>
        </p:txBody>
      </p:sp>
    </p:spTree>
    <p:extLst>
      <p:ext uri="{BB962C8B-B14F-4D97-AF65-F5344CB8AC3E}">
        <p14:creationId xmlns:p14="http://schemas.microsoft.com/office/powerpoint/2010/main" val="36274879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3-4. </a:t>
            </a:r>
            <a:r>
              <a:rPr lang="ja-JP" altLang="en-US" dirty="0"/>
              <a:t>課題と仮説の連結</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課題と仮説を連結した樹形図（ロジックツリー）を作成する。</a:t>
            </a:r>
            <a:endParaRPr lang="en-US" altLang="ja-JP" sz="2200" dirty="0"/>
          </a:p>
        </p:txBody>
      </p:sp>
      <p:sp>
        <p:nvSpPr>
          <p:cNvPr id="29" name="テキスト ボックス 28"/>
          <p:cNvSpPr txBox="1"/>
          <p:nvPr/>
        </p:nvSpPr>
        <p:spPr>
          <a:xfrm>
            <a:off x="9118654" y="3406435"/>
            <a:ext cx="2723823" cy="923330"/>
          </a:xfrm>
          <a:prstGeom prst="rect">
            <a:avLst/>
          </a:prstGeom>
          <a:noFill/>
        </p:spPr>
        <p:txBody>
          <a:bodyPr wrap="none" rtlCol="0">
            <a:spAutoFit/>
          </a:bodyPr>
          <a:lstStyle/>
          <a:p>
            <a:r>
              <a:rPr kumimoji="1" lang="ja-JP" altLang="en-US" dirty="0"/>
              <a:t>詳細化できそうな仮説や</a:t>
            </a:r>
            <a:r>
              <a:rPr kumimoji="1" lang="en-US" altLang="ja-JP" dirty="0"/>
              <a:t/>
            </a:r>
            <a:br>
              <a:rPr kumimoji="1" lang="en-US" altLang="ja-JP" dirty="0"/>
            </a:br>
            <a:r>
              <a:rPr kumimoji="1" lang="ja-JP" altLang="en-US" dirty="0"/>
              <a:t>抜けている仮説があれば</a:t>
            </a:r>
            <a:r>
              <a:rPr kumimoji="1" lang="en-US" altLang="ja-JP" dirty="0"/>
              <a:t/>
            </a:r>
            <a:br>
              <a:rPr kumimoji="1" lang="en-US" altLang="ja-JP" dirty="0"/>
            </a:br>
            <a:r>
              <a:rPr kumimoji="1" lang="ja-JP" altLang="en-US" dirty="0"/>
              <a:t>追加</a:t>
            </a:r>
            <a:r>
              <a:rPr lang="ja-JP" altLang="en-US" dirty="0"/>
              <a:t>する</a:t>
            </a:r>
            <a:r>
              <a:rPr kumimoji="1" lang="ja-JP" altLang="en-US" dirty="0"/>
              <a:t>。</a:t>
            </a:r>
          </a:p>
        </p:txBody>
      </p:sp>
      <p:sp>
        <p:nvSpPr>
          <p:cNvPr id="25" name="正方形/長方形 24">
            <a:extLst>
              <a:ext uri="{FF2B5EF4-FFF2-40B4-BE49-F238E27FC236}">
                <a16:creationId xmlns:a16="http://schemas.microsoft.com/office/drawing/2014/main" xmlns="" id="{5CF97185-C2E0-493F-9FE8-9E992EFF4EE1}"/>
              </a:ext>
            </a:extLst>
          </p:cNvPr>
          <p:cNvSpPr/>
          <p:nvPr/>
        </p:nvSpPr>
        <p:spPr>
          <a:xfrm>
            <a:off x="596461" y="2173588"/>
            <a:ext cx="1714500" cy="7747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将来の</a:t>
            </a:r>
            <a:r>
              <a:rPr kumimoji="1" lang="en-US" altLang="ja-JP">
                <a:solidFill>
                  <a:schemeClr val="tx1"/>
                </a:solidFill>
              </a:rPr>
              <a:t/>
            </a:r>
            <a:br>
              <a:rPr kumimoji="1" lang="en-US" altLang="ja-JP">
                <a:solidFill>
                  <a:schemeClr val="tx1"/>
                </a:solidFill>
              </a:rPr>
            </a:br>
            <a:r>
              <a:rPr kumimoji="1" lang="ja-JP" altLang="en-US">
                <a:solidFill>
                  <a:schemeClr val="tx1"/>
                </a:solidFill>
              </a:rPr>
              <a:t>財政</a:t>
            </a:r>
            <a:r>
              <a:rPr kumimoji="1" lang="ja-JP" altLang="en-US" dirty="0">
                <a:solidFill>
                  <a:schemeClr val="tx1"/>
                </a:solidFill>
              </a:rPr>
              <a:t>が不明</a:t>
            </a:r>
          </a:p>
        </p:txBody>
      </p:sp>
      <p:sp>
        <p:nvSpPr>
          <p:cNvPr id="27" name="正方形/長方形 26">
            <a:extLst>
              <a:ext uri="{FF2B5EF4-FFF2-40B4-BE49-F238E27FC236}">
                <a16:creationId xmlns:a16="http://schemas.microsoft.com/office/drawing/2014/main" xmlns="" id="{E94241DE-007A-4339-A77E-CAE8A808F927}"/>
              </a:ext>
            </a:extLst>
          </p:cNvPr>
          <p:cNvSpPr/>
          <p:nvPr/>
        </p:nvSpPr>
        <p:spPr>
          <a:xfrm>
            <a:off x="3428561" y="217358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仕事をしてるシルバー世代が少ないはず</a:t>
            </a:r>
          </a:p>
        </p:txBody>
      </p:sp>
      <p:sp>
        <p:nvSpPr>
          <p:cNvPr id="33" name="正方形/長方形 32">
            <a:extLst>
              <a:ext uri="{FF2B5EF4-FFF2-40B4-BE49-F238E27FC236}">
                <a16:creationId xmlns:a16="http://schemas.microsoft.com/office/drawing/2014/main" xmlns="" id="{3181445D-D1F5-418D-8E60-E98883C5805F}"/>
              </a:ext>
            </a:extLst>
          </p:cNvPr>
          <p:cNvSpPr/>
          <p:nvPr/>
        </p:nvSpPr>
        <p:spPr>
          <a:xfrm>
            <a:off x="3428561" y="398968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高齢人口と福祉施設の数が合わない</a:t>
            </a: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xmlns="" id="{CCEADCC5-6E34-45C5-99D7-8CFA24219048}"/>
              </a:ext>
            </a:extLst>
          </p:cNvPr>
          <p:cNvSpPr txBox="1"/>
          <p:nvPr/>
        </p:nvSpPr>
        <p:spPr>
          <a:xfrm>
            <a:off x="1130545" y="1804256"/>
            <a:ext cx="646331" cy="369332"/>
          </a:xfrm>
          <a:prstGeom prst="rect">
            <a:avLst/>
          </a:prstGeom>
          <a:noFill/>
        </p:spPr>
        <p:txBody>
          <a:bodyPr wrap="none" rtlCol="0">
            <a:spAutoFit/>
          </a:bodyPr>
          <a:lstStyle/>
          <a:p>
            <a:r>
              <a:rPr kumimoji="1" lang="ja-JP" altLang="en-US" dirty="0"/>
              <a:t>課題</a:t>
            </a:r>
          </a:p>
        </p:txBody>
      </p:sp>
      <p:sp>
        <p:nvSpPr>
          <p:cNvPr id="35" name="テキスト ボックス 34">
            <a:extLst>
              <a:ext uri="{FF2B5EF4-FFF2-40B4-BE49-F238E27FC236}">
                <a16:creationId xmlns:a16="http://schemas.microsoft.com/office/drawing/2014/main" xmlns="" id="{D48FF007-6ADD-40F2-83BC-13F57A974622}"/>
              </a:ext>
            </a:extLst>
          </p:cNvPr>
          <p:cNvSpPr txBox="1"/>
          <p:nvPr/>
        </p:nvSpPr>
        <p:spPr>
          <a:xfrm>
            <a:off x="3962645" y="1804256"/>
            <a:ext cx="646331" cy="369332"/>
          </a:xfrm>
          <a:prstGeom prst="rect">
            <a:avLst/>
          </a:prstGeom>
          <a:noFill/>
        </p:spPr>
        <p:txBody>
          <a:bodyPr wrap="none" rtlCol="0">
            <a:spAutoFit/>
          </a:bodyPr>
          <a:lstStyle/>
          <a:p>
            <a:r>
              <a:rPr kumimoji="1" lang="ja-JP" altLang="en-US"/>
              <a:t>仮説</a:t>
            </a:r>
          </a:p>
        </p:txBody>
      </p:sp>
      <p:sp>
        <p:nvSpPr>
          <p:cNvPr id="36" name="テキスト ボックス 35">
            <a:extLst>
              <a:ext uri="{FF2B5EF4-FFF2-40B4-BE49-F238E27FC236}">
                <a16:creationId xmlns:a16="http://schemas.microsoft.com/office/drawing/2014/main" xmlns="" id="{08A8E8AF-E8CB-4EB3-85C5-1D1D6A478D41}"/>
              </a:ext>
            </a:extLst>
          </p:cNvPr>
          <p:cNvSpPr txBox="1"/>
          <p:nvPr/>
        </p:nvSpPr>
        <p:spPr>
          <a:xfrm>
            <a:off x="3962645" y="3545294"/>
            <a:ext cx="646331" cy="369332"/>
          </a:xfrm>
          <a:prstGeom prst="rect">
            <a:avLst/>
          </a:prstGeom>
          <a:noFill/>
        </p:spPr>
        <p:txBody>
          <a:bodyPr wrap="none" rtlCol="0">
            <a:spAutoFit/>
          </a:bodyPr>
          <a:lstStyle/>
          <a:p>
            <a:r>
              <a:rPr kumimoji="1" lang="ja-JP" altLang="en-US"/>
              <a:t>仮説</a:t>
            </a:r>
          </a:p>
        </p:txBody>
      </p:sp>
      <p:cxnSp>
        <p:nvCxnSpPr>
          <p:cNvPr id="37" name="直線矢印コネクタ 36">
            <a:extLst>
              <a:ext uri="{FF2B5EF4-FFF2-40B4-BE49-F238E27FC236}">
                <a16:creationId xmlns:a16="http://schemas.microsoft.com/office/drawing/2014/main" xmlns="" id="{5707BDAD-BF6A-4C6B-97FD-EC54CBB57DBB}"/>
              </a:ext>
            </a:extLst>
          </p:cNvPr>
          <p:cNvCxnSpPr>
            <a:stCxn id="25" idx="3"/>
            <a:endCxn id="27" idx="1"/>
          </p:cNvCxnSpPr>
          <p:nvPr/>
        </p:nvCxnSpPr>
        <p:spPr>
          <a:xfrm>
            <a:off x="2310961" y="2560938"/>
            <a:ext cx="11176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xmlns="" id="{CDD16E99-2A4D-469D-B341-1D11E0F51600}"/>
              </a:ext>
            </a:extLst>
          </p:cNvPr>
          <p:cNvCxnSpPr>
            <a:stCxn id="27" idx="3"/>
            <a:endCxn id="44" idx="1"/>
          </p:cNvCxnSpPr>
          <p:nvPr/>
        </p:nvCxnSpPr>
        <p:spPr>
          <a:xfrm>
            <a:off x="5143061" y="2560938"/>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カギ線コネクタ 17">
            <a:extLst>
              <a:ext uri="{FF2B5EF4-FFF2-40B4-BE49-F238E27FC236}">
                <a16:creationId xmlns:a16="http://schemas.microsoft.com/office/drawing/2014/main" xmlns="" id="{01AAF068-6209-4E44-89E9-E03905CB5130}"/>
              </a:ext>
            </a:extLst>
          </p:cNvPr>
          <p:cNvCxnSpPr>
            <a:stCxn id="27" idx="3"/>
            <a:endCxn id="45" idx="1"/>
          </p:cNvCxnSpPr>
          <p:nvPr/>
        </p:nvCxnSpPr>
        <p:spPr>
          <a:xfrm>
            <a:off x="5143061" y="2560938"/>
            <a:ext cx="1328519" cy="87057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xmlns="" id="{6C59FF10-9695-4DEB-AA64-3E359614473C}"/>
              </a:ext>
            </a:extLst>
          </p:cNvPr>
          <p:cNvSpPr txBox="1"/>
          <p:nvPr/>
        </p:nvSpPr>
        <p:spPr>
          <a:xfrm>
            <a:off x="6967564" y="1790524"/>
            <a:ext cx="646331" cy="369332"/>
          </a:xfrm>
          <a:prstGeom prst="rect">
            <a:avLst/>
          </a:prstGeom>
          <a:noFill/>
        </p:spPr>
        <p:txBody>
          <a:bodyPr wrap="none" rtlCol="0">
            <a:spAutoFit/>
          </a:bodyPr>
          <a:lstStyle/>
          <a:p>
            <a:r>
              <a:rPr kumimoji="1" lang="ja-JP" altLang="en-US"/>
              <a:t>仮説</a:t>
            </a:r>
          </a:p>
        </p:txBody>
      </p:sp>
      <p:cxnSp>
        <p:nvCxnSpPr>
          <p:cNvPr id="41" name="カギ線コネクタ 23">
            <a:extLst>
              <a:ext uri="{FF2B5EF4-FFF2-40B4-BE49-F238E27FC236}">
                <a16:creationId xmlns:a16="http://schemas.microsoft.com/office/drawing/2014/main" xmlns="" id="{8C61D2BE-6C7D-4BBA-83FA-23BD6A1DD36F}"/>
              </a:ext>
            </a:extLst>
          </p:cNvPr>
          <p:cNvCxnSpPr>
            <a:stCxn id="25" idx="3"/>
            <a:endCxn id="33" idx="1"/>
          </p:cNvCxnSpPr>
          <p:nvPr/>
        </p:nvCxnSpPr>
        <p:spPr>
          <a:xfrm>
            <a:off x="2310961" y="2560938"/>
            <a:ext cx="1117600" cy="181610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xmlns="" id="{B30FFA56-0E88-4C09-BD4D-CBB941EA32AD}"/>
              </a:ext>
            </a:extLst>
          </p:cNvPr>
          <p:cNvCxnSpPr>
            <a:stCxn id="33" idx="3"/>
            <a:endCxn id="46" idx="1"/>
          </p:cNvCxnSpPr>
          <p:nvPr/>
        </p:nvCxnSpPr>
        <p:spPr>
          <a:xfrm>
            <a:off x="5143061" y="4377038"/>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カギ線コネクタ 27">
            <a:extLst>
              <a:ext uri="{FF2B5EF4-FFF2-40B4-BE49-F238E27FC236}">
                <a16:creationId xmlns:a16="http://schemas.microsoft.com/office/drawing/2014/main" xmlns="" id="{79DC1D0A-FF03-400D-971C-273A1F0B9AB3}"/>
              </a:ext>
            </a:extLst>
          </p:cNvPr>
          <p:cNvCxnSpPr>
            <a:stCxn id="33" idx="3"/>
            <a:endCxn id="47" idx="1"/>
          </p:cNvCxnSpPr>
          <p:nvPr/>
        </p:nvCxnSpPr>
        <p:spPr>
          <a:xfrm>
            <a:off x="5143061" y="4377038"/>
            <a:ext cx="1328519" cy="88454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xmlns="" id="{785914B4-7EE9-4791-A680-CDA1877EC6BE}"/>
              </a:ext>
            </a:extLst>
          </p:cNvPr>
          <p:cNvSpPr/>
          <p:nvPr/>
        </p:nvSpPr>
        <p:spPr>
          <a:xfrm>
            <a:off x="6471580" y="217358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自営業者を見ればわかるのでは</a:t>
            </a:r>
          </a:p>
        </p:txBody>
      </p:sp>
      <p:sp>
        <p:nvSpPr>
          <p:cNvPr id="45" name="正方形/長方形 44">
            <a:extLst>
              <a:ext uri="{FF2B5EF4-FFF2-40B4-BE49-F238E27FC236}">
                <a16:creationId xmlns:a16="http://schemas.microsoft.com/office/drawing/2014/main" xmlns="" id="{E84BD327-E2C8-4810-8C2B-84805195D5AC}"/>
              </a:ext>
            </a:extLst>
          </p:cNvPr>
          <p:cNvSpPr/>
          <p:nvPr/>
        </p:nvSpPr>
        <p:spPr>
          <a:xfrm>
            <a:off x="6471580" y="304416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現在のシルバー世代の就職率はどうか</a:t>
            </a:r>
          </a:p>
        </p:txBody>
      </p:sp>
      <p:sp>
        <p:nvSpPr>
          <p:cNvPr id="46" name="正方形/長方形 45">
            <a:extLst>
              <a:ext uri="{FF2B5EF4-FFF2-40B4-BE49-F238E27FC236}">
                <a16:creationId xmlns:a16="http://schemas.microsoft.com/office/drawing/2014/main" xmlns="" id="{6014AC64-DB18-4416-92E3-4FEB43179308}"/>
              </a:ext>
            </a:extLst>
          </p:cNvPr>
          <p:cNvSpPr/>
          <p:nvPr/>
        </p:nvSpPr>
        <p:spPr>
          <a:xfrm>
            <a:off x="6471580" y="398968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現在の人口当たりの福祉施設数はどうか</a:t>
            </a:r>
          </a:p>
        </p:txBody>
      </p:sp>
      <p:sp>
        <p:nvSpPr>
          <p:cNvPr id="47" name="正方形/長方形 46">
            <a:extLst>
              <a:ext uri="{FF2B5EF4-FFF2-40B4-BE49-F238E27FC236}">
                <a16:creationId xmlns:a16="http://schemas.microsoft.com/office/drawing/2014/main" xmlns="" id="{1B2892D8-8B06-4AB1-B471-015E4D6B4911}"/>
              </a:ext>
            </a:extLst>
          </p:cNvPr>
          <p:cNvSpPr/>
          <p:nvPr/>
        </p:nvSpPr>
        <p:spPr>
          <a:xfrm>
            <a:off x="6471580" y="4874237"/>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現在の人口当たりの医療機関人数は</a:t>
            </a:r>
          </a:p>
        </p:txBody>
      </p:sp>
      <p:sp>
        <p:nvSpPr>
          <p:cNvPr id="48" name="右中かっこ 47">
            <a:extLst>
              <a:ext uri="{FF2B5EF4-FFF2-40B4-BE49-F238E27FC236}">
                <a16:creationId xmlns:a16="http://schemas.microsoft.com/office/drawing/2014/main" xmlns="" id="{2E4FB10E-A90E-4CBA-B8C8-1849E55440FA}"/>
              </a:ext>
            </a:extLst>
          </p:cNvPr>
          <p:cNvSpPr/>
          <p:nvPr/>
        </p:nvSpPr>
        <p:spPr>
          <a:xfrm>
            <a:off x="8428132" y="2039723"/>
            <a:ext cx="652597" cy="3850844"/>
          </a:xfrm>
          <a:prstGeom prst="rightBrace">
            <a:avLst>
              <a:gd name="adj1" fmla="val 24710"/>
              <a:gd name="adj2" fmla="val 4771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xmlns="" id="{9839E7B1-C8AC-4835-8870-1C14368CB714}"/>
              </a:ext>
            </a:extLst>
          </p:cNvPr>
          <p:cNvSpPr>
            <a:spLocks noGrp="1"/>
          </p:cNvSpPr>
          <p:nvPr>
            <p:ph type="sldNum" sz="quarter" idx="12"/>
          </p:nvPr>
        </p:nvSpPr>
        <p:spPr/>
        <p:txBody>
          <a:bodyPr/>
          <a:lstStyle/>
          <a:p>
            <a:fld id="{17B8D3BA-E350-1147-995F-63335037DF5A}" type="slidenum">
              <a:rPr kumimoji="1" lang="ja-JP" altLang="en-US" smtClean="0"/>
              <a:t>41</a:t>
            </a:fld>
            <a:endParaRPr kumimoji="1" lang="ja-JP" altLang="en-US"/>
          </a:p>
        </p:txBody>
      </p:sp>
    </p:spTree>
    <p:extLst>
      <p:ext uri="{BB962C8B-B14F-4D97-AF65-F5344CB8AC3E}">
        <p14:creationId xmlns:p14="http://schemas.microsoft.com/office/powerpoint/2010/main" val="34265945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3-5.</a:t>
            </a:r>
            <a:r>
              <a:rPr lang="ja-JP" altLang="en-US" dirty="0"/>
              <a:t>仮説を確かめるデータの検討</a:t>
            </a:r>
            <a:endParaRPr kumimoji="1" lang="ja-JP" altLang="en-US" dirty="0"/>
          </a:p>
        </p:txBody>
      </p:sp>
      <p:sp>
        <p:nvSpPr>
          <p:cNvPr id="3" name="コンテンツ プレースホルダー 2"/>
          <p:cNvSpPr>
            <a:spLocks noGrp="1"/>
          </p:cNvSpPr>
          <p:nvPr>
            <p:ph idx="1"/>
          </p:nvPr>
        </p:nvSpPr>
        <p:spPr/>
        <p:txBody>
          <a:bodyPr>
            <a:normAutofit/>
          </a:bodyPr>
          <a:lstStyle/>
          <a:p>
            <a:pPr marL="34925" lvl="1" indent="0">
              <a:buNone/>
            </a:pPr>
            <a:r>
              <a:rPr lang="ja-JP" altLang="en-US" sz="2200" dirty="0"/>
              <a:t>詳細化した仮説に対し、仮説を確認するために必要なデータを検討する。</a:t>
            </a:r>
            <a:endParaRPr lang="en-US" altLang="ja-JP" sz="2200" dirty="0"/>
          </a:p>
          <a:p>
            <a:pPr marL="34925" lvl="1" indent="0">
              <a:buNone/>
            </a:pPr>
            <a:r>
              <a:rPr lang="ja-JP" altLang="en-US" sz="2200" dirty="0"/>
              <a:t>一つの数値だけではなく、掛け合わせて分析するものも検討する。</a:t>
            </a:r>
            <a:endParaRPr kumimoji="1" lang="ja-JP" altLang="en-US" sz="2200" dirty="0"/>
          </a:p>
        </p:txBody>
      </p:sp>
      <p:sp>
        <p:nvSpPr>
          <p:cNvPr id="62" name="正方形/長方形 61">
            <a:extLst>
              <a:ext uri="{FF2B5EF4-FFF2-40B4-BE49-F238E27FC236}">
                <a16:creationId xmlns:a16="http://schemas.microsoft.com/office/drawing/2014/main" xmlns="" id="{A8824C50-2BEF-498D-A846-2F99D699653E}"/>
              </a:ext>
            </a:extLst>
          </p:cNvPr>
          <p:cNvSpPr/>
          <p:nvPr/>
        </p:nvSpPr>
        <p:spPr>
          <a:xfrm>
            <a:off x="596464" y="2864708"/>
            <a:ext cx="1714500" cy="7747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将来の</a:t>
            </a:r>
            <a:r>
              <a:rPr kumimoji="1" lang="en-US" altLang="ja-JP">
                <a:solidFill>
                  <a:schemeClr val="tx1"/>
                </a:solidFill>
              </a:rPr>
              <a:t/>
            </a:r>
            <a:br>
              <a:rPr kumimoji="1" lang="en-US" altLang="ja-JP">
                <a:solidFill>
                  <a:schemeClr val="tx1"/>
                </a:solidFill>
              </a:rPr>
            </a:br>
            <a:r>
              <a:rPr kumimoji="1" lang="ja-JP" altLang="en-US">
                <a:solidFill>
                  <a:schemeClr val="tx1"/>
                </a:solidFill>
              </a:rPr>
              <a:t>財政</a:t>
            </a:r>
            <a:r>
              <a:rPr kumimoji="1" lang="ja-JP" altLang="en-US" dirty="0">
                <a:solidFill>
                  <a:schemeClr val="tx1"/>
                </a:solidFill>
              </a:rPr>
              <a:t>が不明</a:t>
            </a:r>
          </a:p>
        </p:txBody>
      </p:sp>
      <p:sp>
        <p:nvSpPr>
          <p:cNvPr id="63" name="正方形/長方形 62">
            <a:extLst>
              <a:ext uri="{FF2B5EF4-FFF2-40B4-BE49-F238E27FC236}">
                <a16:creationId xmlns:a16="http://schemas.microsoft.com/office/drawing/2014/main" xmlns="" id="{27A85575-3369-4DB3-9846-94A0511BDDD3}"/>
              </a:ext>
            </a:extLst>
          </p:cNvPr>
          <p:cNvSpPr/>
          <p:nvPr/>
        </p:nvSpPr>
        <p:spPr>
          <a:xfrm>
            <a:off x="3428564" y="286470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仕事をしてるシルバー世代が少ないはず</a:t>
            </a:r>
          </a:p>
        </p:txBody>
      </p:sp>
      <p:sp>
        <p:nvSpPr>
          <p:cNvPr id="64" name="正方形/長方形 63">
            <a:extLst>
              <a:ext uri="{FF2B5EF4-FFF2-40B4-BE49-F238E27FC236}">
                <a16:creationId xmlns:a16="http://schemas.microsoft.com/office/drawing/2014/main" xmlns="" id="{C689123A-7A48-49AD-933C-9CA5296F5B20}"/>
              </a:ext>
            </a:extLst>
          </p:cNvPr>
          <p:cNvSpPr/>
          <p:nvPr/>
        </p:nvSpPr>
        <p:spPr>
          <a:xfrm>
            <a:off x="3428564" y="468080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高齢人口と福祉施設の数が合わない</a:t>
            </a: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xmlns="" id="{4E35F648-3BF6-4EFF-998D-0CE4E4257458}"/>
              </a:ext>
            </a:extLst>
          </p:cNvPr>
          <p:cNvSpPr txBox="1"/>
          <p:nvPr/>
        </p:nvSpPr>
        <p:spPr>
          <a:xfrm>
            <a:off x="1130548" y="2495376"/>
            <a:ext cx="646331" cy="369332"/>
          </a:xfrm>
          <a:prstGeom prst="rect">
            <a:avLst/>
          </a:prstGeom>
          <a:noFill/>
        </p:spPr>
        <p:txBody>
          <a:bodyPr wrap="none" rtlCol="0">
            <a:spAutoFit/>
          </a:bodyPr>
          <a:lstStyle/>
          <a:p>
            <a:r>
              <a:rPr kumimoji="1" lang="ja-JP" altLang="en-US" dirty="0"/>
              <a:t>課題</a:t>
            </a:r>
          </a:p>
        </p:txBody>
      </p:sp>
      <p:sp>
        <p:nvSpPr>
          <p:cNvPr id="66" name="テキスト ボックス 65">
            <a:extLst>
              <a:ext uri="{FF2B5EF4-FFF2-40B4-BE49-F238E27FC236}">
                <a16:creationId xmlns:a16="http://schemas.microsoft.com/office/drawing/2014/main" xmlns="" id="{26C8B0CA-1FC9-41E5-956D-ECDEE447B806}"/>
              </a:ext>
            </a:extLst>
          </p:cNvPr>
          <p:cNvSpPr txBox="1"/>
          <p:nvPr/>
        </p:nvSpPr>
        <p:spPr>
          <a:xfrm>
            <a:off x="3962648" y="2495376"/>
            <a:ext cx="646331" cy="369332"/>
          </a:xfrm>
          <a:prstGeom prst="rect">
            <a:avLst/>
          </a:prstGeom>
          <a:noFill/>
        </p:spPr>
        <p:txBody>
          <a:bodyPr wrap="none" rtlCol="0">
            <a:spAutoFit/>
          </a:bodyPr>
          <a:lstStyle/>
          <a:p>
            <a:r>
              <a:rPr kumimoji="1" lang="ja-JP" altLang="en-US"/>
              <a:t>仮説</a:t>
            </a:r>
          </a:p>
        </p:txBody>
      </p:sp>
      <p:sp>
        <p:nvSpPr>
          <p:cNvPr id="67" name="テキスト ボックス 66">
            <a:extLst>
              <a:ext uri="{FF2B5EF4-FFF2-40B4-BE49-F238E27FC236}">
                <a16:creationId xmlns:a16="http://schemas.microsoft.com/office/drawing/2014/main" xmlns="" id="{BCBA3A38-FCD8-46B0-B051-1C557898DD5C}"/>
              </a:ext>
            </a:extLst>
          </p:cNvPr>
          <p:cNvSpPr txBox="1"/>
          <p:nvPr/>
        </p:nvSpPr>
        <p:spPr>
          <a:xfrm>
            <a:off x="3962648" y="4236414"/>
            <a:ext cx="646331" cy="369332"/>
          </a:xfrm>
          <a:prstGeom prst="rect">
            <a:avLst/>
          </a:prstGeom>
          <a:noFill/>
        </p:spPr>
        <p:txBody>
          <a:bodyPr wrap="none" rtlCol="0">
            <a:spAutoFit/>
          </a:bodyPr>
          <a:lstStyle/>
          <a:p>
            <a:r>
              <a:rPr kumimoji="1" lang="ja-JP" altLang="en-US"/>
              <a:t>仮説</a:t>
            </a:r>
          </a:p>
        </p:txBody>
      </p:sp>
      <p:cxnSp>
        <p:nvCxnSpPr>
          <p:cNvPr id="68" name="直線矢印コネクタ 67">
            <a:extLst>
              <a:ext uri="{FF2B5EF4-FFF2-40B4-BE49-F238E27FC236}">
                <a16:creationId xmlns:a16="http://schemas.microsoft.com/office/drawing/2014/main" xmlns="" id="{6807818F-903B-42F5-BE26-C986DBF4AAA7}"/>
              </a:ext>
            </a:extLst>
          </p:cNvPr>
          <p:cNvCxnSpPr>
            <a:stCxn id="62" idx="3"/>
            <a:endCxn id="63" idx="1"/>
          </p:cNvCxnSpPr>
          <p:nvPr/>
        </p:nvCxnSpPr>
        <p:spPr>
          <a:xfrm>
            <a:off x="2310964" y="3252058"/>
            <a:ext cx="11176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xmlns="" id="{B7CE7A56-6F2A-41EE-BDBF-F1C28D0C4FEA}"/>
              </a:ext>
            </a:extLst>
          </p:cNvPr>
          <p:cNvCxnSpPr>
            <a:stCxn id="63" idx="3"/>
            <a:endCxn id="86" idx="1"/>
          </p:cNvCxnSpPr>
          <p:nvPr/>
        </p:nvCxnSpPr>
        <p:spPr>
          <a:xfrm>
            <a:off x="5143064" y="3252058"/>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カギ線コネクタ 17">
            <a:extLst>
              <a:ext uri="{FF2B5EF4-FFF2-40B4-BE49-F238E27FC236}">
                <a16:creationId xmlns:a16="http://schemas.microsoft.com/office/drawing/2014/main" xmlns="" id="{5D226428-BA6F-4C82-9E08-8343F8237B0F}"/>
              </a:ext>
            </a:extLst>
          </p:cNvPr>
          <p:cNvCxnSpPr>
            <a:stCxn id="63" idx="3"/>
            <a:endCxn id="87" idx="1"/>
          </p:cNvCxnSpPr>
          <p:nvPr/>
        </p:nvCxnSpPr>
        <p:spPr>
          <a:xfrm>
            <a:off x="5143064" y="3252058"/>
            <a:ext cx="1328519" cy="87057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xmlns="" id="{ED431AFC-8E89-445A-8CB6-23C68359132A}"/>
              </a:ext>
            </a:extLst>
          </p:cNvPr>
          <p:cNvSpPr txBox="1"/>
          <p:nvPr/>
        </p:nvSpPr>
        <p:spPr>
          <a:xfrm>
            <a:off x="6967567" y="2481644"/>
            <a:ext cx="646331" cy="369332"/>
          </a:xfrm>
          <a:prstGeom prst="rect">
            <a:avLst/>
          </a:prstGeom>
          <a:noFill/>
        </p:spPr>
        <p:txBody>
          <a:bodyPr wrap="none" rtlCol="0">
            <a:spAutoFit/>
          </a:bodyPr>
          <a:lstStyle/>
          <a:p>
            <a:r>
              <a:rPr kumimoji="1" lang="ja-JP" altLang="en-US"/>
              <a:t>仮説</a:t>
            </a:r>
          </a:p>
        </p:txBody>
      </p:sp>
      <p:cxnSp>
        <p:nvCxnSpPr>
          <p:cNvPr id="72" name="カギ線コネクタ 23">
            <a:extLst>
              <a:ext uri="{FF2B5EF4-FFF2-40B4-BE49-F238E27FC236}">
                <a16:creationId xmlns:a16="http://schemas.microsoft.com/office/drawing/2014/main" xmlns="" id="{AAE94062-5949-401D-B847-10DDBFF8C8C7}"/>
              </a:ext>
            </a:extLst>
          </p:cNvPr>
          <p:cNvCxnSpPr>
            <a:stCxn id="62" idx="3"/>
            <a:endCxn id="64" idx="1"/>
          </p:cNvCxnSpPr>
          <p:nvPr/>
        </p:nvCxnSpPr>
        <p:spPr>
          <a:xfrm>
            <a:off x="2310964" y="3252058"/>
            <a:ext cx="1117600" cy="181610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線矢印コネクタ 72">
            <a:extLst>
              <a:ext uri="{FF2B5EF4-FFF2-40B4-BE49-F238E27FC236}">
                <a16:creationId xmlns:a16="http://schemas.microsoft.com/office/drawing/2014/main" xmlns="" id="{A5B252BB-625C-4396-9D46-79310874FC71}"/>
              </a:ext>
            </a:extLst>
          </p:cNvPr>
          <p:cNvCxnSpPr>
            <a:stCxn id="64" idx="3"/>
            <a:endCxn id="88" idx="1"/>
          </p:cNvCxnSpPr>
          <p:nvPr/>
        </p:nvCxnSpPr>
        <p:spPr>
          <a:xfrm>
            <a:off x="5143064" y="5068158"/>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カギ線コネクタ 27">
            <a:extLst>
              <a:ext uri="{FF2B5EF4-FFF2-40B4-BE49-F238E27FC236}">
                <a16:creationId xmlns:a16="http://schemas.microsoft.com/office/drawing/2014/main" xmlns="" id="{27CBF147-ACC0-4ED7-A4BF-39445B5C6505}"/>
              </a:ext>
            </a:extLst>
          </p:cNvPr>
          <p:cNvCxnSpPr>
            <a:stCxn id="64" idx="3"/>
            <a:endCxn id="89" idx="1"/>
          </p:cNvCxnSpPr>
          <p:nvPr/>
        </p:nvCxnSpPr>
        <p:spPr>
          <a:xfrm>
            <a:off x="5143064" y="5068158"/>
            <a:ext cx="1328519" cy="88454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右中かっこ 74">
            <a:extLst>
              <a:ext uri="{FF2B5EF4-FFF2-40B4-BE49-F238E27FC236}">
                <a16:creationId xmlns:a16="http://schemas.microsoft.com/office/drawing/2014/main" xmlns="" id="{3366C79C-28C2-4AD7-91E5-C18BFCC0DA12}"/>
              </a:ext>
            </a:extLst>
          </p:cNvPr>
          <p:cNvSpPr/>
          <p:nvPr/>
        </p:nvSpPr>
        <p:spPr>
          <a:xfrm>
            <a:off x="8428135" y="2730843"/>
            <a:ext cx="652597" cy="3850844"/>
          </a:xfrm>
          <a:prstGeom prst="rightBrace">
            <a:avLst>
              <a:gd name="adj1" fmla="val 24710"/>
              <a:gd name="adj2" fmla="val 4771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6" name="テキスト ボックス 75">
            <a:extLst>
              <a:ext uri="{FF2B5EF4-FFF2-40B4-BE49-F238E27FC236}">
                <a16:creationId xmlns:a16="http://schemas.microsoft.com/office/drawing/2014/main" xmlns="" id="{917772B8-BE3E-4997-81C7-5F1479810FC1}"/>
              </a:ext>
            </a:extLst>
          </p:cNvPr>
          <p:cNvSpPr txBox="1"/>
          <p:nvPr/>
        </p:nvSpPr>
        <p:spPr>
          <a:xfrm>
            <a:off x="8998212" y="2933559"/>
            <a:ext cx="2852063" cy="584775"/>
          </a:xfrm>
          <a:prstGeom prst="rect">
            <a:avLst/>
          </a:prstGeom>
          <a:noFill/>
        </p:spPr>
        <p:txBody>
          <a:bodyPr wrap="none" rtlCol="0">
            <a:spAutoFit/>
          </a:bodyPr>
          <a:lstStyle/>
          <a:p>
            <a:r>
              <a:rPr lang="ja-JP" altLang="en-US" sz="1600" dirty="0"/>
              <a:t>・</a:t>
            </a:r>
            <a:r>
              <a:rPr lang="en-US" altLang="ja-JP" sz="1600" dirty="0"/>
              <a:t>60</a:t>
            </a:r>
            <a:r>
              <a:rPr lang="ja-JP" altLang="en-US" sz="1600" dirty="0"/>
              <a:t>歳までの国保加入率</a:t>
            </a:r>
            <a:r>
              <a:rPr lang="en-US" altLang="ja-JP" sz="1600" dirty="0"/>
              <a:t/>
            </a:r>
            <a:br>
              <a:rPr lang="en-US" altLang="ja-JP" sz="1600" dirty="0"/>
            </a:br>
            <a:r>
              <a:rPr lang="ja-JP" altLang="en-US" sz="1600" dirty="0"/>
              <a:t>・商工会議所などの登録者数</a:t>
            </a:r>
            <a:endParaRPr kumimoji="1" lang="ja-JP" altLang="en-US" sz="1600" dirty="0"/>
          </a:p>
        </p:txBody>
      </p:sp>
      <p:sp>
        <p:nvSpPr>
          <p:cNvPr id="77" name="テキスト ボックス 76">
            <a:extLst>
              <a:ext uri="{FF2B5EF4-FFF2-40B4-BE49-F238E27FC236}">
                <a16:creationId xmlns:a16="http://schemas.microsoft.com/office/drawing/2014/main" xmlns="" id="{B5FBE824-D3BC-4E97-9F22-E6FAC8D59E03}"/>
              </a:ext>
            </a:extLst>
          </p:cNvPr>
          <p:cNvSpPr txBox="1"/>
          <p:nvPr/>
        </p:nvSpPr>
        <p:spPr>
          <a:xfrm>
            <a:off x="9121525" y="2361511"/>
            <a:ext cx="1800493" cy="369332"/>
          </a:xfrm>
          <a:prstGeom prst="rect">
            <a:avLst/>
          </a:prstGeom>
          <a:noFill/>
        </p:spPr>
        <p:txBody>
          <a:bodyPr wrap="none" rtlCol="0">
            <a:spAutoFit/>
          </a:bodyPr>
          <a:lstStyle/>
          <a:p>
            <a:r>
              <a:rPr kumimoji="1" lang="en-US" altLang="ja-JP" dirty="0"/>
              <a:t>【</a:t>
            </a:r>
            <a:r>
              <a:rPr kumimoji="1" lang="ja-JP" altLang="en-US" dirty="0"/>
              <a:t>データの例</a:t>
            </a:r>
            <a:r>
              <a:rPr kumimoji="1" lang="en-US" altLang="ja-JP" dirty="0"/>
              <a:t>】</a:t>
            </a:r>
            <a:endParaRPr kumimoji="1" lang="ja-JP" altLang="en-US" dirty="0"/>
          </a:p>
        </p:txBody>
      </p:sp>
      <p:sp>
        <p:nvSpPr>
          <p:cNvPr id="78" name="テキスト ボックス 77">
            <a:extLst>
              <a:ext uri="{FF2B5EF4-FFF2-40B4-BE49-F238E27FC236}">
                <a16:creationId xmlns:a16="http://schemas.microsoft.com/office/drawing/2014/main" xmlns="" id="{50B81397-A991-43C8-9A2A-C76C7287C6B6}"/>
              </a:ext>
            </a:extLst>
          </p:cNvPr>
          <p:cNvSpPr txBox="1"/>
          <p:nvPr/>
        </p:nvSpPr>
        <p:spPr>
          <a:xfrm>
            <a:off x="9000888" y="3821748"/>
            <a:ext cx="2669320" cy="584775"/>
          </a:xfrm>
          <a:prstGeom prst="rect">
            <a:avLst/>
          </a:prstGeom>
          <a:noFill/>
        </p:spPr>
        <p:txBody>
          <a:bodyPr wrap="none" rtlCol="0">
            <a:spAutoFit/>
          </a:bodyPr>
          <a:lstStyle/>
          <a:p>
            <a:r>
              <a:rPr lang="ja-JP" altLang="en-US" sz="1600" dirty="0"/>
              <a:t>・</a:t>
            </a:r>
            <a:r>
              <a:rPr lang="en-US" altLang="ja-JP" sz="1600" dirty="0"/>
              <a:t>65</a:t>
            </a:r>
            <a:r>
              <a:rPr lang="ja-JP" altLang="en-US" sz="1600" dirty="0"/>
              <a:t>歳以降の所得税納税率</a:t>
            </a:r>
            <a:endParaRPr lang="en-US" altLang="ja-JP" sz="1600" dirty="0"/>
          </a:p>
          <a:p>
            <a:endParaRPr kumimoji="1" lang="ja-JP" altLang="en-US" sz="1600" dirty="0"/>
          </a:p>
        </p:txBody>
      </p:sp>
      <p:sp>
        <p:nvSpPr>
          <p:cNvPr id="79" name="テキスト ボックス 78">
            <a:extLst>
              <a:ext uri="{FF2B5EF4-FFF2-40B4-BE49-F238E27FC236}">
                <a16:creationId xmlns:a16="http://schemas.microsoft.com/office/drawing/2014/main" xmlns="" id="{63FDD4A2-3B86-47E8-B2D9-2818F7BEB8E0}"/>
              </a:ext>
            </a:extLst>
          </p:cNvPr>
          <p:cNvSpPr txBox="1"/>
          <p:nvPr/>
        </p:nvSpPr>
        <p:spPr>
          <a:xfrm>
            <a:off x="8973648" y="4762471"/>
            <a:ext cx="1826141" cy="584775"/>
          </a:xfrm>
          <a:prstGeom prst="rect">
            <a:avLst/>
          </a:prstGeom>
          <a:noFill/>
        </p:spPr>
        <p:txBody>
          <a:bodyPr wrap="none" rtlCol="0">
            <a:spAutoFit/>
          </a:bodyPr>
          <a:lstStyle/>
          <a:p>
            <a:r>
              <a:rPr lang="ja-JP" altLang="en-US" sz="1600" dirty="0"/>
              <a:t>・福祉施設の軒数</a:t>
            </a:r>
            <a:endParaRPr lang="en-US" altLang="ja-JP" sz="1600" dirty="0"/>
          </a:p>
          <a:p>
            <a:r>
              <a:rPr kumimoji="1" lang="ja-JP" altLang="en-US" sz="1600" dirty="0"/>
              <a:t>・未来予想人口</a:t>
            </a:r>
          </a:p>
        </p:txBody>
      </p:sp>
      <p:sp>
        <p:nvSpPr>
          <p:cNvPr id="80" name="テキスト ボックス 79">
            <a:extLst>
              <a:ext uri="{FF2B5EF4-FFF2-40B4-BE49-F238E27FC236}">
                <a16:creationId xmlns:a16="http://schemas.microsoft.com/office/drawing/2014/main" xmlns="" id="{7492B84C-FD08-4BC1-B92D-93ED7FE4E1CB}"/>
              </a:ext>
            </a:extLst>
          </p:cNvPr>
          <p:cNvSpPr txBox="1"/>
          <p:nvPr/>
        </p:nvSpPr>
        <p:spPr>
          <a:xfrm>
            <a:off x="8998212" y="5644503"/>
            <a:ext cx="1826141" cy="584775"/>
          </a:xfrm>
          <a:prstGeom prst="rect">
            <a:avLst/>
          </a:prstGeom>
          <a:noFill/>
        </p:spPr>
        <p:txBody>
          <a:bodyPr wrap="none" rtlCol="0">
            <a:spAutoFit/>
          </a:bodyPr>
          <a:lstStyle/>
          <a:p>
            <a:r>
              <a:rPr lang="ja-JP" altLang="en-US" sz="1600" dirty="0"/>
              <a:t>・医療機関の軒数</a:t>
            </a:r>
            <a:r>
              <a:rPr lang="en-US" altLang="ja-JP" sz="1600" dirty="0"/>
              <a:t/>
            </a:r>
            <a:br>
              <a:rPr lang="en-US" altLang="ja-JP" sz="1600" dirty="0"/>
            </a:br>
            <a:r>
              <a:rPr lang="ja-JP" altLang="en-US" sz="1600" dirty="0"/>
              <a:t>・未来予想人口</a:t>
            </a:r>
            <a:endParaRPr kumimoji="1" lang="ja-JP" altLang="en-US" sz="1600" dirty="0"/>
          </a:p>
        </p:txBody>
      </p:sp>
      <p:sp>
        <p:nvSpPr>
          <p:cNvPr id="81" name="正方形/長方形 80">
            <a:extLst>
              <a:ext uri="{FF2B5EF4-FFF2-40B4-BE49-F238E27FC236}">
                <a16:creationId xmlns:a16="http://schemas.microsoft.com/office/drawing/2014/main" xmlns="" id="{B2D97D41-2B17-43F0-97D4-49733BD8FF3C}"/>
              </a:ext>
            </a:extLst>
          </p:cNvPr>
          <p:cNvSpPr/>
          <p:nvPr/>
        </p:nvSpPr>
        <p:spPr>
          <a:xfrm>
            <a:off x="8432364" y="2211859"/>
            <a:ext cx="3361889" cy="448104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右矢印 34">
            <a:extLst>
              <a:ext uri="{FF2B5EF4-FFF2-40B4-BE49-F238E27FC236}">
                <a16:creationId xmlns:a16="http://schemas.microsoft.com/office/drawing/2014/main" xmlns="" id="{ACF8EAB9-7E4A-4C2D-B893-6DD467A1E836}"/>
              </a:ext>
            </a:extLst>
          </p:cNvPr>
          <p:cNvSpPr/>
          <p:nvPr/>
        </p:nvSpPr>
        <p:spPr>
          <a:xfrm>
            <a:off x="8146711" y="5690383"/>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右矢印 35">
            <a:extLst>
              <a:ext uri="{FF2B5EF4-FFF2-40B4-BE49-F238E27FC236}">
                <a16:creationId xmlns:a16="http://schemas.microsoft.com/office/drawing/2014/main" xmlns="" id="{E7938C10-62E5-4332-AAFC-50D79B2568A5}"/>
              </a:ext>
            </a:extLst>
          </p:cNvPr>
          <p:cNvSpPr/>
          <p:nvPr/>
        </p:nvSpPr>
        <p:spPr>
          <a:xfrm>
            <a:off x="8146711" y="4810960"/>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右矢印 36">
            <a:extLst>
              <a:ext uri="{FF2B5EF4-FFF2-40B4-BE49-F238E27FC236}">
                <a16:creationId xmlns:a16="http://schemas.microsoft.com/office/drawing/2014/main" xmlns="" id="{A2D0ED13-5D0E-4AE0-83D0-0DED99A818F3}"/>
              </a:ext>
            </a:extLst>
          </p:cNvPr>
          <p:cNvSpPr/>
          <p:nvPr/>
        </p:nvSpPr>
        <p:spPr>
          <a:xfrm>
            <a:off x="8146711" y="3865432"/>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右矢印 37">
            <a:extLst>
              <a:ext uri="{FF2B5EF4-FFF2-40B4-BE49-F238E27FC236}">
                <a16:creationId xmlns:a16="http://schemas.microsoft.com/office/drawing/2014/main" xmlns="" id="{AE979542-1DE7-4FF1-B983-3D78E053A197}"/>
              </a:ext>
            </a:extLst>
          </p:cNvPr>
          <p:cNvSpPr/>
          <p:nvPr/>
        </p:nvSpPr>
        <p:spPr>
          <a:xfrm>
            <a:off x="8146711" y="2994860"/>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正方形/長方形 85">
            <a:extLst>
              <a:ext uri="{FF2B5EF4-FFF2-40B4-BE49-F238E27FC236}">
                <a16:creationId xmlns:a16="http://schemas.microsoft.com/office/drawing/2014/main" xmlns="" id="{78B61D45-CA69-40CB-9D02-F0CE1D254F5E}"/>
              </a:ext>
            </a:extLst>
          </p:cNvPr>
          <p:cNvSpPr/>
          <p:nvPr/>
        </p:nvSpPr>
        <p:spPr>
          <a:xfrm>
            <a:off x="6471583" y="286470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自営業者を見ればわかるのでは</a:t>
            </a:r>
          </a:p>
        </p:txBody>
      </p:sp>
      <p:sp>
        <p:nvSpPr>
          <p:cNvPr id="87" name="正方形/長方形 86">
            <a:extLst>
              <a:ext uri="{FF2B5EF4-FFF2-40B4-BE49-F238E27FC236}">
                <a16:creationId xmlns:a16="http://schemas.microsoft.com/office/drawing/2014/main" xmlns="" id="{8BDB69CA-52FD-41C1-8820-B194A6CBE6F3}"/>
              </a:ext>
            </a:extLst>
          </p:cNvPr>
          <p:cNvSpPr/>
          <p:nvPr/>
        </p:nvSpPr>
        <p:spPr>
          <a:xfrm>
            <a:off x="6471583" y="373528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現在のシルバー世代の就職率はどうか</a:t>
            </a:r>
          </a:p>
        </p:txBody>
      </p:sp>
      <p:sp>
        <p:nvSpPr>
          <p:cNvPr id="88" name="正方形/長方形 87">
            <a:extLst>
              <a:ext uri="{FF2B5EF4-FFF2-40B4-BE49-F238E27FC236}">
                <a16:creationId xmlns:a16="http://schemas.microsoft.com/office/drawing/2014/main" xmlns="" id="{DC42D2E0-7301-435A-8059-4545CEE92A78}"/>
              </a:ext>
            </a:extLst>
          </p:cNvPr>
          <p:cNvSpPr/>
          <p:nvPr/>
        </p:nvSpPr>
        <p:spPr>
          <a:xfrm>
            <a:off x="6471583" y="4680808"/>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現在の人口当たりの福祉施設数はどうか</a:t>
            </a:r>
          </a:p>
        </p:txBody>
      </p:sp>
      <p:sp>
        <p:nvSpPr>
          <p:cNvPr id="89" name="正方形/長方形 88">
            <a:extLst>
              <a:ext uri="{FF2B5EF4-FFF2-40B4-BE49-F238E27FC236}">
                <a16:creationId xmlns:a16="http://schemas.microsoft.com/office/drawing/2014/main" xmlns="" id="{FE2C1D7E-34B6-472D-B2E1-4E9BBB32DC4D}"/>
              </a:ext>
            </a:extLst>
          </p:cNvPr>
          <p:cNvSpPr/>
          <p:nvPr/>
        </p:nvSpPr>
        <p:spPr>
          <a:xfrm>
            <a:off x="6471583" y="5565357"/>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現在の人口当たりの医療機関人数は</a:t>
            </a:r>
          </a:p>
        </p:txBody>
      </p:sp>
      <p:sp>
        <p:nvSpPr>
          <p:cNvPr id="4" name="スライド番号プレースホルダー 3">
            <a:extLst>
              <a:ext uri="{FF2B5EF4-FFF2-40B4-BE49-F238E27FC236}">
                <a16:creationId xmlns:a16="http://schemas.microsoft.com/office/drawing/2014/main" xmlns="" id="{4742DEBC-2AEB-4055-A1B4-CC05616AC969}"/>
              </a:ext>
            </a:extLst>
          </p:cNvPr>
          <p:cNvSpPr>
            <a:spLocks noGrp="1"/>
          </p:cNvSpPr>
          <p:nvPr>
            <p:ph type="sldNum" sz="quarter" idx="12"/>
          </p:nvPr>
        </p:nvSpPr>
        <p:spPr/>
        <p:txBody>
          <a:bodyPr/>
          <a:lstStyle/>
          <a:p>
            <a:fld id="{17B8D3BA-E350-1147-995F-63335037DF5A}" type="slidenum">
              <a:rPr kumimoji="1" lang="ja-JP" altLang="en-US" smtClean="0"/>
              <a:t>42</a:t>
            </a:fld>
            <a:endParaRPr kumimoji="1" lang="ja-JP" altLang="en-US"/>
          </a:p>
        </p:txBody>
      </p:sp>
    </p:spTree>
    <p:extLst>
      <p:ext uri="{BB962C8B-B14F-4D97-AF65-F5344CB8AC3E}">
        <p14:creationId xmlns:p14="http://schemas.microsoft.com/office/powerpoint/2010/main" val="21151242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3-5.</a:t>
            </a:r>
            <a:r>
              <a:rPr lang="ja-JP" altLang="en-US" dirty="0"/>
              <a:t>仮説を確かめるデータの検討</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sz="2200" dirty="0"/>
              <a:t>仮説を確かめるために必要なデータの一覧を作成する。</a:t>
            </a:r>
            <a:endParaRPr lang="en-US" altLang="ja-JP" sz="2200" dirty="0"/>
          </a:p>
          <a:p>
            <a:r>
              <a:rPr lang="ja-JP" altLang="en-US" sz="2200" dirty="0"/>
              <a:t>データの保有部署や、分析する際のデータの形態・加工方法等も明らかにする。</a:t>
            </a:r>
            <a:endParaRPr lang="en-US" altLang="ja-JP" sz="2200" dirty="0"/>
          </a:p>
          <a:p>
            <a:r>
              <a:rPr lang="ja-JP" altLang="en-US" sz="2200" dirty="0"/>
              <a:t>データによって、そのまま利用できるもの、地域ごとなど統計情報に加工して</a:t>
            </a:r>
            <a:r>
              <a:rPr lang="en-US" altLang="ja-JP" sz="2200" dirty="0"/>
              <a:t/>
            </a:r>
            <a:br>
              <a:rPr lang="en-US" altLang="ja-JP" sz="2200" dirty="0"/>
            </a:br>
            <a:r>
              <a:rPr lang="ja-JP" altLang="en-US" sz="2200" dirty="0"/>
              <a:t>分析に活用するもの、個人情報を外した形に加工するものなどがある。</a:t>
            </a:r>
            <a:endParaRPr lang="en-US" altLang="ja-JP" sz="2200" dirty="0"/>
          </a:p>
        </p:txBody>
      </p:sp>
      <p:sp>
        <p:nvSpPr>
          <p:cNvPr id="5" name="正方形/長方形 4">
            <a:extLst>
              <a:ext uri="{FF2B5EF4-FFF2-40B4-BE49-F238E27FC236}">
                <a16:creationId xmlns:a16="http://schemas.microsoft.com/office/drawing/2014/main" xmlns="" id="{5AFF268B-99B0-1E41-B42B-3C07B294F5ED}"/>
              </a:ext>
            </a:extLst>
          </p:cNvPr>
          <p:cNvSpPr/>
          <p:nvPr/>
        </p:nvSpPr>
        <p:spPr>
          <a:xfrm>
            <a:off x="9231086" y="145142"/>
            <a:ext cx="2772228" cy="839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当日</a:t>
            </a:r>
            <a:r>
              <a:rPr kumimoji="1" lang="ja-JP" altLang="en-US" dirty="0"/>
              <a:t>の結果を保存してもらい、各地方公共団体でエクセル化、庁内で確認</a:t>
            </a:r>
          </a:p>
        </p:txBody>
      </p:sp>
      <p:graphicFrame>
        <p:nvGraphicFramePr>
          <p:cNvPr id="6" name="表 5">
            <a:extLst>
              <a:ext uri="{FF2B5EF4-FFF2-40B4-BE49-F238E27FC236}">
                <a16:creationId xmlns:a16="http://schemas.microsoft.com/office/drawing/2014/main" xmlns="" id="{DA42EF2A-84F6-448E-AE65-7F4E608024F3}"/>
              </a:ext>
            </a:extLst>
          </p:cNvPr>
          <p:cNvGraphicFramePr>
            <a:graphicFrameLocks noGrp="1"/>
          </p:cNvGraphicFramePr>
          <p:nvPr>
            <p:extLst>
              <p:ext uri="{D42A27DB-BD31-4B8C-83A1-F6EECF244321}">
                <p14:modId xmlns:p14="http://schemas.microsoft.com/office/powerpoint/2010/main" val="3687955965"/>
              </p:ext>
            </p:extLst>
          </p:nvPr>
        </p:nvGraphicFramePr>
        <p:xfrm>
          <a:off x="1117599" y="3241040"/>
          <a:ext cx="10236201" cy="2346960"/>
        </p:xfrm>
        <a:graphic>
          <a:graphicData uri="http://schemas.openxmlformats.org/drawingml/2006/table">
            <a:tbl>
              <a:tblPr firstRow="1" bandRow="1">
                <a:tableStyleId>{5940675A-B579-460E-94D1-54222C63F5DA}</a:tableStyleId>
              </a:tblPr>
              <a:tblGrid>
                <a:gridCol w="751721">
                  <a:extLst>
                    <a:ext uri="{9D8B030D-6E8A-4147-A177-3AD203B41FA5}">
                      <a16:colId xmlns:a16="http://schemas.microsoft.com/office/drawing/2014/main" xmlns="" val="20000"/>
                    </a:ext>
                  </a:extLst>
                </a:gridCol>
                <a:gridCol w="3022878">
                  <a:extLst>
                    <a:ext uri="{9D8B030D-6E8A-4147-A177-3AD203B41FA5}">
                      <a16:colId xmlns:a16="http://schemas.microsoft.com/office/drawing/2014/main" xmlns="" val="20001"/>
                    </a:ext>
                  </a:extLst>
                </a:gridCol>
                <a:gridCol w="2146555">
                  <a:extLst>
                    <a:ext uri="{9D8B030D-6E8A-4147-A177-3AD203B41FA5}">
                      <a16:colId xmlns:a16="http://schemas.microsoft.com/office/drawing/2014/main" xmlns="" val="20002"/>
                    </a:ext>
                  </a:extLst>
                </a:gridCol>
                <a:gridCol w="4315047">
                  <a:extLst>
                    <a:ext uri="{9D8B030D-6E8A-4147-A177-3AD203B41FA5}">
                      <a16:colId xmlns:a16="http://schemas.microsoft.com/office/drawing/2014/main" xmlns="" val="20003"/>
                    </a:ext>
                  </a:extLst>
                </a:gridCol>
              </a:tblGrid>
              <a:tr h="0">
                <a:tc>
                  <a:txBody>
                    <a:bodyPr/>
                    <a:lstStyle/>
                    <a:p>
                      <a:r>
                        <a:rPr kumimoji="1" lang="en-US" altLang="ja-JP" sz="1600" dirty="0"/>
                        <a:t>No.</a:t>
                      </a:r>
                      <a:endParaRPr kumimoji="1" lang="ja-JP" altLang="en-US" sz="1600" dirty="0"/>
                    </a:p>
                  </a:txBody>
                  <a:tcPr>
                    <a:solidFill>
                      <a:schemeClr val="accent5">
                        <a:lumMod val="20000"/>
                        <a:lumOff val="80000"/>
                      </a:schemeClr>
                    </a:solidFill>
                  </a:tcPr>
                </a:tc>
                <a:tc>
                  <a:txBody>
                    <a:bodyPr/>
                    <a:lstStyle/>
                    <a:p>
                      <a:r>
                        <a:rPr kumimoji="1" lang="ja-JP" altLang="en-US" sz="1600" dirty="0"/>
                        <a:t>対象データ</a:t>
                      </a:r>
                    </a:p>
                  </a:txBody>
                  <a:tcPr>
                    <a:solidFill>
                      <a:schemeClr val="accent5">
                        <a:lumMod val="20000"/>
                        <a:lumOff val="80000"/>
                      </a:schemeClr>
                    </a:solidFill>
                  </a:tcPr>
                </a:tc>
                <a:tc>
                  <a:txBody>
                    <a:bodyPr/>
                    <a:lstStyle/>
                    <a:p>
                      <a:r>
                        <a:rPr kumimoji="1" lang="ja-JP" altLang="en-US" sz="1600" dirty="0"/>
                        <a:t>データ保有部署</a:t>
                      </a:r>
                    </a:p>
                  </a:txBody>
                  <a:tcPr>
                    <a:solidFill>
                      <a:schemeClr val="accent5">
                        <a:lumMod val="20000"/>
                        <a:lumOff val="80000"/>
                      </a:schemeClr>
                    </a:solidFill>
                  </a:tcPr>
                </a:tc>
                <a:tc>
                  <a:txBody>
                    <a:bodyPr/>
                    <a:lstStyle/>
                    <a:p>
                      <a:r>
                        <a:rPr kumimoji="1" lang="ja-JP" altLang="en-US" sz="1600" dirty="0"/>
                        <a:t>分析する際のデータの形態・加工方法等</a:t>
                      </a:r>
                    </a:p>
                  </a:txBody>
                  <a:tcPr>
                    <a:solidFill>
                      <a:schemeClr val="accent5">
                        <a:lumMod val="20000"/>
                        <a:lumOff val="80000"/>
                      </a:schemeClr>
                    </a:solidFill>
                  </a:tcPr>
                </a:tc>
                <a:extLst>
                  <a:ext uri="{0D108BD9-81ED-4DB2-BD59-A6C34878D82A}">
                    <a16:rowId xmlns:a16="http://schemas.microsoft.com/office/drawing/2014/main" xmlns="" val="10000"/>
                  </a:ext>
                </a:extLst>
              </a:tr>
              <a:tr h="119561">
                <a:tc>
                  <a:txBody>
                    <a:bodyPr/>
                    <a:lstStyle/>
                    <a:p>
                      <a:pPr algn="r"/>
                      <a:r>
                        <a:rPr kumimoji="1" lang="en-US" altLang="ja-JP" sz="1600" dirty="0"/>
                        <a:t>1</a:t>
                      </a:r>
                      <a:endParaRPr kumimoji="1" lang="ja-JP" altLang="en-US" sz="1600" dirty="0"/>
                    </a:p>
                  </a:txBody>
                  <a:tcPr/>
                </a:tc>
                <a:tc>
                  <a:txBody>
                    <a:bodyPr/>
                    <a:lstStyle/>
                    <a:p>
                      <a:r>
                        <a:rPr kumimoji="1" lang="ja-JP" altLang="en-US" sz="1600" dirty="0"/>
                        <a:t>現在の世帯ごとの税率</a:t>
                      </a:r>
                    </a:p>
                  </a:txBody>
                  <a:tcPr/>
                </a:tc>
                <a:tc>
                  <a:txBody>
                    <a:bodyPr/>
                    <a:lstStyle/>
                    <a:p>
                      <a:r>
                        <a:rPr kumimoji="1" lang="ja-JP" altLang="en-US" sz="1600" dirty="0"/>
                        <a:t>税務担当</a:t>
                      </a:r>
                    </a:p>
                  </a:txBody>
                  <a:tcPr/>
                </a:tc>
                <a:tc>
                  <a:txBody>
                    <a:bodyPr/>
                    <a:lstStyle/>
                    <a:p>
                      <a:r>
                        <a:rPr kumimoji="1" lang="ja-JP" altLang="en-US" sz="1600" dirty="0"/>
                        <a:t>統計情報に加工</a:t>
                      </a:r>
                    </a:p>
                  </a:txBody>
                  <a:tcPr/>
                </a:tc>
                <a:extLst>
                  <a:ext uri="{0D108BD9-81ED-4DB2-BD59-A6C34878D82A}">
                    <a16:rowId xmlns:a16="http://schemas.microsoft.com/office/drawing/2014/main" xmlns="" val="10001"/>
                  </a:ext>
                </a:extLst>
              </a:tr>
              <a:tr h="119561">
                <a:tc>
                  <a:txBody>
                    <a:bodyPr/>
                    <a:lstStyle/>
                    <a:p>
                      <a:pPr algn="r"/>
                      <a:r>
                        <a:rPr kumimoji="1" lang="en-US" altLang="ja-JP" sz="1600" dirty="0"/>
                        <a:t>2</a:t>
                      </a:r>
                      <a:endParaRPr kumimoji="1" lang="ja-JP" altLang="en-US" sz="1600" dirty="0"/>
                    </a:p>
                  </a:txBody>
                  <a:tcPr/>
                </a:tc>
                <a:tc>
                  <a:txBody>
                    <a:bodyPr/>
                    <a:lstStyle/>
                    <a:p>
                      <a:r>
                        <a:rPr kumimoji="1" lang="ja-JP" altLang="en-US" sz="1600" dirty="0"/>
                        <a:t>現在の年代ごとの世帯構成率</a:t>
                      </a:r>
                    </a:p>
                  </a:txBody>
                  <a:tcPr/>
                </a:tc>
                <a:tc>
                  <a:txBody>
                    <a:bodyPr/>
                    <a:lstStyle/>
                    <a:p>
                      <a:r>
                        <a:rPr kumimoji="1" lang="ja-JP" altLang="en-US" sz="1600" dirty="0"/>
                        <a:t>戸籍窓口担当</a:t>
                      </a:r>
                    </a:p>
                  </a:txBody>
                  <a:tcPr/>
                </a:tc>
                <a:tc>
                  <a:txBody>
                    <a:bodyPr/>
                    <a:lstStyle/>
                    <a:p>
                      <a:r>
                        <a:rPr kumimoji="1" lang="ja-JP" altLang="en-US" sz="1600" dirty="0"/>
                        <a:t>統計情報に加工</a:t>
                      </a:r>
                    </a:p>
                  </a:txBody>
                  <a:tcPr/>
                </a:tc>
                <a:extLst>
                  <a:ext uri="{0D108BD9-81ED-4DB2-BD59-A6C34878D82A}">
                    <a16:rowId xmlns:a16="http://schemas.microsoft.com/office/drawing/2014/main" xmlns="" val="10002"/>
                  </a:ext>
                </a:extLst>
              </a:tr>
              <a:tr h="119561">
                <a:tc>
                  <a:txBody>
                    <a:bodyPr/>
                    <a:lstStyle/>
                    <a:p>
                      <a:pPr algn="r"/>
                      <a:r>
                        <a:rPr kumimoji="1" lang="en-US" altLang="ja-JP" sz="1600" dirty="0"/>
                        <a:t>3</a:t>
                      </a:r>
                      <a:endParaRPr kumimoji="1" lang="ja-JP" altLang="en-US" sz="1600" dirty="0"/>
                    </a:p>
                  </a:txBody>
                  <a:tcPr/>
                </a:tc>
                <a:tc>
                  <a:txBody>
                    <a:bodyPr/>
                    <a:lstStyle/>
                    <a:p>
                      <a:r>
                        <a:rPr kumimoji="1" lang="ja-JP" altLang="en-US" sz="1600" dirty="0"/>
                        <a:t>国保加入率</a:t>
                      </a:r>
                    </a:p>
                  </a:txBody>
                  <a:tcPr/>
                </a:tc>
                <a:tc>
                  <a:txBody>
                    <a:bodyPr/>
                    <a:lstStyle/>
                    <a:p>
                      <a:r>
                        <a:rPr kumimoji="1" lang="ja-JP" altLang="en-US" sz="1600" dirty="0"/>
                        <a:t>国民保険担当</a:t>
                      </a:r>
                    </a:p>
                  </a:txBody>
                  <a:tcPr/>
                </a:tc>
                <a:tc>
                  <a:txBody>
                    <a:bodyPr/>
                    <a:lstStyle/>
                    <a:p>
                      <a:r>
                        <a:rPr kumimoji="1" lang="ja-JP" altLang="en-US" sz="1600" dirty="0"/>
                        <a:t>件数・割合</a:t>
                      </a:r>
                    </a:p>
                  </a:txBody>
                  <a:tcPr/>
                </a:tc>
                <a:extLst>
                  <a:ext uri="{0D108BD9-81ED-4DB2-BD59-A6C34878D82A}">
                    <a16:rowId xmlns:a16="http://schemas.microsoft.com/office/drawing/2014/main" xmlns="" val="10003"/>
                  </a:ext>
                </a:extLst>
              </a:tr>
              <a:tr h="119561">
                <a:tc>
                  <a:txBody>
                    <a:bodyPr/>
                    <a:lstStyle/>
                    <a:p>
                      <a:pPr algn="r"/>
                      <a:r>
                        <a:rPr kumimoji="1" lang="en-US" altLang="ja-JP" sz="1600" dirty="0"/>
                        <a:t>4</a:t>
                      </a:r>
                      <a:endParaRPr kumimoji="1" lang="ja-JP" altLang="en-US" sz="1600" dirty="0"/>
                    </a:p>
                  </a:txBody>
                  <a:tcPr/>
                </a:tc>
                <a:tc>
                  <a:txBody>
                    <a:bodyPr/>
                    <a:lstStyle/>
                    <a:p>
                      <a:r>
                        <a:rPr kumimoji="1" lang="ja-JP" altLang="en-US" sz="1600" dirty="0"/>
                        <a:t>・</a:t>
                      </a:r>
                    </a:p>
                  </a:txBody>
                  <a:tcPr/>
                </a:tc>
                <a:tc>
                  <a:txBody>
                    <a:bodyPr/>
                    <a:lstStyle/>
                    <a:p>
                      <a:r>
                        <a:rPr kumimoji="1" lang="ja-JP" altLang="en-US" sz="1600" dirty="0"/>
                        <a:t>・</a:t>
                      </a:r>
                    </a:p>
                  </a:txBody>
                  <a:tcPr/>
                </a:tc>
                <a:tc>
                  <a:txBody>
                    <a:bodyPr/>
                    <a:lstStyle/>
                    <a:p>
                      <a:r>
                        <a:rPr kumimoji="1" lang="ja-JP" altLang="en-US" sz="1600" dirty="0"/>
                        <a:t>・</a:t>
                      </a:r>
                    </a:p>
                  </a:txBody>
                  <a:tcPr/>
                </a:tc>
                <a:extLst>
                  <a:ext uri="{0D108BD9-81ED-4DB2-BD59-A6C34878D82A}">
                    <a16:rowId xmlns:a16="http://schemas.microsoft.com/office/drawing/2014/main" xmlns="" val="10004"/>
                  </a:ext>
                </a:extLst>
              </a:tr>
              <a:tr h="119561">
                <a:tc>
                  <a:txBody>
                    <a:bodyPr/>
                    <a:lstStyle/>
                    <a:p>
                      <a:pPr algn="r"/>
                      <a:r>
                        <a:rPr kumimoji="1" lang="en-US" altLang="ja-JP" sz="1600" dirty="0"/>
                        <a:t>5</a:t>
                      </a:r>
                      <a:endParaRPr kumimoji="1" lang="ja-JP" altLang="en-US" sz="1600" dirty="0"/>
                    </a:p>
                  </a:txBody>
                  <a:tcPr/>
                </a:tc>
                <a:tc>
                  <a:txBody>
                    <a:bodyPr/>
                    <a:lstStyle/>
                    <a:p>
                      <a:r>
                        <a:rPr kumimoji="1" lang="ja-JP" altLang="en-US" sz="1600" dirty="0"/>
                        <a:t>・</a:t>
                      </a:r>
                    </a:p>
                  </a:txBody>
                  <a:tcPr/>
                </a:tc>
                <a:tc>
                  <a:txBody>
                    <a:bodyPr/>
                    <a:lstStyle/>
                    <a:p>
                      <a:r>
                        <a:rPr kumimoji="1" lang="ja-JP" altLang="en-US" sz="1600" dirty="0"/>
                        <a:t>・</a:t>
                      </a:r>
                    </a:p>
                  </a:txBody>
                  <a:tcPr/>
                </a:tc>
                <a:tc>
                  <a:txBody>
                    <a:bodyPr/>
                    <a:lstStyle/>
                    <a:p>
                      <a:r>
                        <a:rPr kumimoji="1" lang="ja-JP" altLang="en-US" sz="1600" dirty="0"/>
                        <a:t>・</a:t>
                      </a:r>
                    </a:p>
                  </a:txBody>
                  <a:tcPr/>
                </a:tc>
                <a:extLst>
                  <a:ext uri="{0D108BD9-81ED-4DB2-BD59-A6C34878D82A}">
                    <a16:rowId xmlns:a16="http://schemas.microsoft.com/office/drawing/2014/main" xmlns="" val="10005"/>
                  </a:ext>
                </a:extLst>
              </a:tr>
              <a:tr h="119561">
                <a:tc>
                  <a:txBody>
                    <a:bodyPr/>
                    <a:lstStyle/>
                    <a:p>
                      <a:pPr algn="r"/>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extLst>
                  <a:ext uri="{0D108BD9-81ED-4DB2-BD59-A6C34878D82A}">
                    <a16:rowId xmlns:a16="http://schemas.microsoft.com/office/drawing/2014/main" xmlns="" val="10006"/>
                  </a:ext>
                </a:extLst>
              </a:tr>
            </a:tbl>
          </a:graphicData>
        </a:graphic>
      </p:graphicFrame>
      <p:sp>
        <p:nvSpPr>
          <p:cNvPr id="4" name="スライド番号プレースホルダー 3">
            <a:extLst>
              <a:ext uri="{FF2B5EF4-FFF2-40B4-BE49-F238E27FC236}">
                <a16:creationId xmlns:a16="http://schemas.microsoft.com/office/drawing/2014/main" xmlns="" id="{1E909071-37DC-43DC-8A8E-A27B4CCB5A10}"/>
              </a:ext>
            </a:extLst>
          </p:cNvPr>
          <p:cNvSpPr>
            <a:spLocks noGrp="1"/>
          </p:cNvSpPr>
          <p:nvPr>
            <p:ph type="sldNum" sz="quarter" idx="12"/>
          </p:nvPr>
        </p:nvSpPr>
        <p:spPr/>
        <p:txBody>
          <a:bodyPr/>
          <a:lstStyle/>
          <a:p>
            <a:fld id="{17B8D3BA-E350-1147-995F-63335037DF5A}" type="slidenum">
              <a:rPr kumimoji="1" lang="ja-JP" altLang="en-US" smtClean="0"/>
              <a:t>43</a:t>
            </a:fld>
            <a:endParaRPr kumimoji="1" lang="ja-JP" altLang="en-US"/>
          </a:p>
        </p:txBody>
      </p:sp>
    </p:spTree>
    <p:extLst>
      <p:ext uri="{BB962C8B-B14F-4D97-AF65-F5344CB8AC3E}">
        <p14:creationId xmlns:p14="http://schemas.microsoft.com/office/powerpoint/2010/main" val="11650232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4.</a:t>
            </a:r>
            <a:r>
              <a:rPr lang="ja-JP" altLang="en-US" sz="6000" dirty="0"/>
              <a:t>データ準備時の注意事項</a:t>
            </a:r>
            <a:endParaRPr lang="en-US" altLang="ja-JP" sz="6000" dirty="0"/>
          </a:p>
        </p:txBody>
      </p:sp>
      <p:sp>
        <p:nvSpPr>
          <p:cNvPr id="2" name="スライド番号プレースホルダー 1">
            <a:extLst>
              <a:ext uri="{FF2B5EF4-FFF2-40B4-BE49-F238E27FC236}">
                <a16:creationId xmlns:a16="http://schemas.microsoft.com/office/drawing/2014/main" xmlns="" id="{FD65F681-3FAE-4BC7-8DAE-D85FB88D901E}"/>
              </a:ext>
            </a:extLst>
          </p:cNvPr>
          <p:cNvSpPr>
            <a:spLocks noGrp="1"/>
          </p:cNvSpPr>
          <p:nvPr>
            <p:ph type="sldNum" sz="quarter" idx="12"/>
          </p:nvPr>
        </p:nvSpPr>
        <p:spPr/>
        <p:txBody>
          <a:bodyPr/>
          <a:lstStyle/>
          <a:p>
            <a:fld id="{17B8D3BA-E350-1147-995F-63335037DF5A}" type="slidenum">
              <a:rPr kumimoji="1" lang="ja-JP" altLang="en-US" smtClean="0"/>
              <a:t>44</a:t>
            </a:fld>
            <a:endParaRPr kumimoji="1" lang="ja-JP" altLang="en-US"/>
          </a:p>
        </p:txBody>
      </p:sp>
    </p:spTree>
    <p:extLst>
      <p:ext uri="{BB962C8B-B14F-4D97-AF65-F5344CB8AC3E}">
        <p14:creationId xmlns:p14="http://schemas.microsoft.com/office/powerpoint/2010/main" val="24645652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75706C6E-ECBB-0545-ABCA-C240A0D61BAF}"/>
              </a:ext>
            </a:extLst>
          </p:cNvPr>
          <p:cNvSpPr>
            <a:spLocks noGrp="1"/>
          </p:cNvSpPr>
          <p:nvPr>
            <p:ph type="title"/>
          </p:nvPr>
        </p:nvSpPr>
        <p:spPr/>
        <p:txBody>
          <a:bodyPr>
            <a:normAutofit fontScale="90000"/>
          </a:bodyPr>
          <a:lstStyle/>
          <a:p>
            <a:r>
              <a:rPr kumimoji="1" lang="en-US" altLang="ja-JP" dirty="0"/>
              <a:t>4-1. </a:t>
            </a:r>
            <a:r>
              <a:rPr lang="ja-JP" altLang="en-US" dirty="0"/>
              <a:t>データを</a:t>
            </a:r>
            <a:r>
              <a:rPr kumimoji="1" lang="ja-JP" altLang="en-US" dirty="0"/>
              <a:t>準備できなかった「あるある」</a:t>
            </a:r>
          </a:p>
        </p:txBody>
      </p:sp>
      <p:sp>
        <p:nvSpPr>
          <p:cNvPr id="3" name="コンテンツ プレースホルダー 2">
            <a:extLst>
              <a:ext uri="{FF2B5EF4-FFF2-40B4-BE49-F238E27FC236}">
                <a16:creationId xmlns:a16="http://schemas.microsoft.com/office/drawing/2014/main" xmlns="" id="{15186C16-5E8C-4644-8948-8C635BFBC5F8}"/>
              </a:ext>
            </a:extLst>
          </p:cNvPr>
          <p:cNvSpPr>
            <a:spLocks noGrp="1"/>
          </p:cNvSpPr>
          <p:nvPr>
            <p:ph idx="1"/>
          </p:nvPr>
        </p:nvSpPr>
        <p:spPr/>
        <p:txBody>
          <a:bodyPr>
            <a:normAutofit/>
          </a:bodyPr>
          <a:lstStyle/>
          <a:p>
            <a:pPr marL="0" indent="0">
              <a:buNone/>
            </a:pPr>
            <a:r>
              <a:rPr kumimoji="1" lang="ja-JP" altLang="en-US" sz="2200" dirty="0"/>
              <a:t>必要なデータが準備できなかった、よくある事例。</a:t>
            </a:r>
          </a:p>
        </p:txBody>
      </p:sp>
      <p:graphicFrame>
        <p:nvGraphicFramePr>
          <p:cNvPr id="5" name="表 4">
            <a:extLst>
              <a:ext uri="{FF2B5EF4-FFF2-40B4-BE49-F238E27FC236}">
                <a16:creationId xmlns:a16="http://schemas.microsoft.com/office/drawing/2014/main" xmlns="" id="{ECC02EE5-EA93-9C42-89CC-1378E7E4ABE5}"/>
              </a:ext>
            </a:extLst>
          </p:cNvPr>
          <p:cNvGraphicFramePr>
            <a:graphicFrameLocks noGrp="1"/>
          </p:cNvGraphicFramePr>
          <p:nvPr>
            <p:extLst>
              <p:ext uri="{D42A27DB-BD31-4B8C-83A1-F6EECF244321}">
                <p14:modId xmlns:p14="http://schemas.microsoft.com/office/powerpoint/2010/main" val="2501637830"/>
              </p:ext>
            </p:extLst>
          </p:nvPr>
        </p:nvGraphicFramePr>
        <p:xfrm>
          <a:off x="525684" y="1761388"/>
          <a:ext cx="7171481" cy="4577080"/>
        </p:xfrm>
        <a:graphic>
          <a:graphicData uri="http://schemas.openxmlformats.org/drawingml/2006/table">
            <a:tbl>
              <a:tblPr firstRow="1" bandRow="1">
                <a:tableStyleId>{5940675A-B579-460E-94D1-54222C63F5DA}</a:tableStyleId>
              </a:tblPr>
              <a:tblGrid>
                <a:gridCol w="1444509">
                  <a:extLst>
                    <a:ext uri="{9D8B030D-6E8A-4147-A177-3AD203B41FA5}">
                      <a16:colId xmlns:a16="http://schemas.microsoft.com/office/drawing/2014/main" xmlns="" val="3799941394"/>
                    </a:ext>
                  </a:extLst>
                </a:gridCol>
                <a:gridCol w="5726972">
                  <a:extLst>
                    <a:ext uri="{9D8B030D-6E8A-4147-A177-3AD203B41FA5}">
                      <a16:colId xmlns:a16="http://schemas.microsoft.com/office/drawing/2014/main" xmlns="" val="7331459"/>
                    </a:ext>
                  </a:extLst>
                </a:gridCol>
              </a:tblGrid>
              <a:tr h="370840">
                <a:tc>
                  <a:txBody>
                    <a:bodyPr/>
                    <a:lstStyle/>
                    <a:p>
                      <a:r>
                        <a:rPr kumimoji="1" lang="ja-JP" altLang="en-US" dirty="0"/>
                        <a:t>種類</a:t>
                      </a:r>
                    </a:p>
                  </a:txBody>
                  <a:tcPr>
                    <a:solidFill>
                      <a:schemeClr val="accent6">
                        <a:lumMod val="20000"/>
                        <a:lumOff val="80000"/>
                      </a:schemeClr>
                    </a:solidFill>
                  </a:tcPr>
                </a:tc>
                <a:tc>
                  <a:txBody>
                    <a:bodyPr/>
                    <a:lstStyle/>
                    <a:p>
                      <a:r>
                        <a:rPr kumimoji="1" lang="ja-JP" altLang="en-US" dirty="0"/>
                        <a:t>例</a:t>
                      </a:r>
                    </a:p>
                  </a:txBody>
                  <a:tcPr>
                    <a:solidFill>
                      <a:schemeClr val="accent6">
                        <a:lumMod val="20000"/>
                        <a:lumOff val="80000"/>
                      </a:schemeClr>
                    </a:solidFill>
                  </a:tcPr>
                </a:tc>
                <a:extLst>
                  <a:ext uri="{0D108BD9-81ED-4DB2-BD59-A6C34878D82A}">
                    <a16:rowId xmlns:a16="http://schemas.microsoft.com/office/drawing/2014/main" xmlns="" val="4127624288"/>
                  </a:ext>
                </a:extLst>
              </a:tr>
              <a:tr h="370840">
                <a:tc>
                  <a:txBody>
                    <a:bodyPr/>
                    <a:lstStyle/>
                    <a:p>
                      <a:r>
                        <a:rPr kumimoji="1" lang="ja-JP" altLang="en-US"/>
                        <a:t>データ自身</a:t>
                      </a:r>
                    </a:p>
                  </a:txBody>
                  <a:tcPr/>
                </a:tc>
                <a:tc>
                  <a:txBody>
                    <a:bodyPr/>
                    <a:lstStyle/>
                    <a:p>
                      <a:r>
                        <a:rPr kumimoji="1" lang="ja-JP" altLang="en-US" dirty="0"/>
                        <a:t>・データがどこにあるかわからない。</a:t>
                      </a:r>
                      <a:endParaRPr kumimoji="1" lang="en-US" altLang="ja-JP" dirty="0"/>
                    </a:p>
                    <a:p>
                      <a:r>
                        <a:rPr kumimoji="1" lang="ja-JP" altLang="en-US" dirty="0"/>
                        <a:t>・データ化されていない。</a:t>
                      </a:r>
                      <a:endParaRPr kumimoji="1" lang="en-US" altLang="ja-JP" dirty="0"/>
                    </a:p>
                    <a:p>
                      <a:r>
                        <a:rPr kumimoji="1" lang="ja-JP" altLang="en-US" dirty="0"/>
                        <a:t>・あると思ったが、持っていなかった。</a:t>
                      </a:r>
                    </a:p>
                    <a:p>
                      <a:r>
                        <a:rPr kumimoji="1" lang="ja-JP" altLang="en-US" dirty="0"/>
                        <a:t>・データがずっと更新されていない。</a:t>
                      </a:r>
                      <a:endParaRPr kumimoji="1" lang="en-US" altLang="ja-JP" dirty="0"/>
                    </a:p>
                  </a:txBody>
                  <a:tcPr/>
                </a:tc>
                <a:extLst>
                  <a:ext uri="{0D108BD9-81ED-4DB2-BD59-A6C34878D82A}">
                    <a16:rowId xmlns:a16="http://schemas.microsoft.com/office/drawing/2014/main" xmlns="" val="4271218542"/>
                  </a:ext>
                </a:extLst>
              </a:tr>
              <a:tr h="370840">
                <a:tc>
                  <a:txBody>
                    <a:bodyPr/>
                    <a:lstStyle/>
                    <a:p>
                      <a:r>
                        <a:rPr kumimoji="1" lang="ja-JP" altLang="en-US"/>
                        <a:t>時間</a:t>
                      </a:r>
                    </a:p>
                  </a:txBody>
                  <a:tcPr/>
                </a:tc>
                <a:tc>
                  <a:txBody>
                    <a:bodyPr/>
                    <a:lstStyle/>
                    <a:p>
                      <a:r>
                        <a:rPr kumimoji="1" lang="ja-JP" altLang="en-US" dirty="0"/>
                        <a:t>・担当者と相談する時間がない。</a:t>
                      </a:r>
                      <a:endParaRPr kumimoji="1" lang="en-US" altLang="ja-JP" dirty="0"/>
                    </a:p>
                    <a:p>
                      <a:r>
                        <a:rPr kumimoji="1" lang="ja-JP" altLang="en-US" dirty="0"/>
                        <a:t>・担当者が時間がない。</a:t>
                      </a:r>
                      <a:endParaRPr kumimoji="1" lang="en-US" altLang="ja-JP" dirty="0"/>
                    </a:p>
                    <a:p>
                      <a:r>
                        <a:rPr kumimoji="1" lang="ja-JP" altLang="en-US" dirty="0"/>
                        <a:t>・データ整備に時間がかかる。</a:t>
                      </a:r>
                    </a:p>
                  </a:txBody>
                  <a:tcPr/>
                </a:tc>
                <a:extLst>
                  <a:ext uri="{0D108BD9-81ED-4DB2-BD59-A6C34878D82A}">
                    <a16:rowId xmlns:a16="http://schemas.microsoft.com/office/drawing/2014/main" xmlns="" val="3526197377"/>
                  </a:ext>
                </a:extLst>
              </a:tr>
              <a:tr h="370840">
                <a:tc>
                  <a:txBody>
                    <a:bodyPr/>
                    <a:lstStyle/>
                    <a:p>
                      <a:r>
                        <a:rPr kumimoji="1" lang="ja-JP" altLang="en-US"/>
                        <a:t>ルール</a:t>
                      </a:r>
                    </a:p>
                  </a:txBody>
                  <a:tcPr/>
                </a:tc>
                <a:tc>
                  <a:txBody>
                    <a:bodyPr/>
                    <a:lstStyle/>
                    <a:p>
                      <a:r>
                        <a:rPr kumimoji="1" lang="ja-JP" altLang="en-US" dirty="0"/>
                        <a:t>・個人情報が含まれているからダメ</a:t>
                      </a:r>
                      <a:r>
                        <a:rPr kumimoji="1" lang="en-US" altLang="ja-JP" dirty="0"/>
                        <a:t/>
                      </a:r>
                      <a:br>
                        <a:rPr kumimoji="1" lang="en-US" altLang="ja-JP" dirty="0"/>
                      </a:br>
                      <a:r>
                        <a:rPr kumimoji="1" lang="ja-JP" altLang="en-US" dirty="0"/>
                        <a:t>　→ 統計化や、いらない情報を抜くことができない。</a:t>
                      </a:r>
                      <a:r>
                        <a:rPr kumimoji="1" lang="en-US" altLang="ja-JP" dirty="0"/>
                        <a:t/>
                      </a:r>
                      <a:br>
                        <a:rPr kumimoji="1" lang="en-US" altLang="ja-JP" dirty="0"/>
                      </a:br>
                      <a:r>
                        <a:rPr kumimoji="1" lang="ja-JP" altLang="en-US" dirty="0"/>
                        <a:t>・承認プロセスが全くなく人頼り。</a:t>
                      </a:r>
                    </a:p>
                  </a:txBody>
                  <a:tcPr/>
                </a:tc>
                <a:extLst>
                  <a:ext uri="{0D108BD9-81ED-4DB2-BD59-A6C34878D82A}">
                    <a16:rowId xmlns:a16="http://schemas.microsoft.com/office/drawing/2014/main" xmlns="" val="1263186757"/>
                  </a:ext>
                </a:extLst>
              </a:tr>
              <a:tr h="370840">
                <a:tc>
                  <a:txBody>
                    <a:bodyPr/>
                    <a:lstStyle/>
                    <a:p>
                      <a:r>
                        <a:rPr kumimoji="1" lang="ja-JP" altLang="en-US"/>
                        <a:t>教育</a:t>
                      </a:r>
                    </a:p>
                  </a:txBody>
                  <a:tcPr/>
                </a:tc>
                <a:tc>
                  <a:txBody>
                    <a:bodyPr/>
                    <a:lstStyle/>
                    <a:p>
                      <a:r>
                        <a:rPr kumimoji="1" lang="ja-JP" altLang="en-US" dirty="0"/>
                        <a:t>・相手部門が、何故それが必要か理解しない。</a:t>
                      </a:r>
                      <a:endParaRPr kumimoji="1" lang="en-US" altLang="ja-JP" dirty="0"/>
                    </a:p>
                    <a:p>
                      <a:r>
                        <a:rPr kumimoji="1" lang="ja-JP" altLang="en-US" dirty="0"/>
                        <a:t>・部門の壁が厚い。</a:t>
                      </a:r>
                      <a:endParaRPr kumimoji="1" lang="en-US" altLang="ja-JP" dirty="0"/>
                    </a:p>
                    <a:p>
                      <a:r>
                        <a:rPr kumimoji="1" lang="ja-JP" altLang="en-US" dirty="0"/>
                        <a:t>・紙で渡された。</a:t>
                      </a:r>
                      <a:endParaRPr kumimoji="1" lang="en-US" altLang="ja-JP" dirty="0"/>
                    </a:p>
                    <a:p>
                      <a:r>
                        <a:rPr kumimoji="1" lang="ja-JP" altLang="en-US" dirty="0"/>
                        <a:t>・民間データの使い方がわからない。</a:t>
                      </a:r>
                    </a:p>
                  </a:txBody>
                  <a:tcPr/>
                </a:tc>
                <a:extLst>
                  <a:ext uri="{0D108BD9-81ED-4DB2-BD59-A6C34878D82A}">
                    <a16:rowId xmlns:a16="http://schemas.microsoft.com/office/drawing/2014/main" xmlns="" val="3217081206"/>
                  </a:ext>
                </a:extLst>
              </a:tr>
            </a:tbl>
          </a:graphicData>
        </a:graphic>
      </p:graphicFrame>
      <p:sp>
        <p:nvSpPr>
          <p:cNvPr id="6" name="三角形 5">
            <a:extLst>
              <a:ext uri="{FF2B5EF4-FFF2-40B4-BE49-F238E27FC236}">
                <a16:creationId xmlns:a16="http://schemas.microsoft.com/office/drawing/2014/main" xmlns="" id="{4AA46D88-F16F-4D41-8BB7-B016DE5B8485}"/>
              </a:ext>
            </a:extLst>
          </p:cNvPr>
          <p:cNvSpPr/>
          <p:nvPr/>
        </p:nvSpPr>
        <p:spPr>
          <a:xfrm rot="5400000">
            <a:off x="7089494" y="3784921"/>
            <a:ext cx="2152891" cy="312517"/>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xmlns="" id="{DD30E73E-4001-E04D-BEB5-B54BC47BEBD1}"/>
              </a:ext>
            </a:extLst>
          </p:cNvPr>
          <p:cNvSpPr txBox="1"/>
          <p:nvPr/>
        </p:nvSpPr>
        <p:spPr>
          <a:xfrm>
            <a:off x="8439980" y="3064016"/>
            <a:ext cx="3000653" cy="1754326"/>
          </a:xfrm>
          <a:prstGeom prst="rect">
            <a:avLst/>
          </a:prstGeom>
          <a:noFill/>
        </p:spPr>
        <p:txBody>
          <a:bodyPr wrap="square" rtlCol="0">
            <a:spAutoFit/>
          </a:bodyPr>
          <a:lstStyle/>
          <a:p>
            <a:r>
              <a:rPr lang="ja-JP" altLang="en-US" dirty="0"/>
              <a:t>準備できなかった事例にも価値が</a:t>
            </a:r>
            <a:r>
              <a:rPr kumimoji="1" lang="ja-JP" altLang="en-US" dirty="0"/>
              <a:t>ある。</a:t>
            </a:r>
            <a:endParaRPr kumimoji="1" lang="en-US" altLang="ja-JP" dirty="0"/>
          </a:p>
          <a:p>
            <a:endParaRPr lang="en-US" altLang="ja-JP" dirty="0"/>
          </a:p>
          <a:p>
            <a:r>
              <a:rPr kumimoji="1" lang="ja-JP" altLang="en-US" dirty="0"/>
              <a:t>改善点やこれからの進め方がわかることも、データ利活用研修の目的。</a:t>
            </a:r>
          </a:p>
        </p:txBody>
      </p:sp>
      <p:sp>
        <p:nvSpPr>
          <p:cNvPr id="4" name="スライド番号プレースホルダー 3">
            <a:extLst>
              <a:ext uri="{FF2B5EF4-FFF2-40B4-BE49-F238E27FC236}">
                <a16:creationId xmlns:a16="http://schemas.microsoft.com/office/drawing/2014/main" xmlns="" id="{B387721C-AF22-418F-9760-60FBEC109F18}"/>
              </a:ext>
            </a:extLst>
          </p:cNvPr>
          <p:cNvSpPr>
            <a:spLocks noGrp="1"/>
          </p:cNvSpPr>
          <p:nvPr>
            <p:ph type="sldNum" sz="quarter" idx="12"/>
          </p:nvPr>
        </p:nvSpPr>
        <p:spPr/>
        <p:txBody>
          <a:bodyPr/>
          <a:lstStyle/>
          <a:p>
            <a:fld id="{17B8D3BA-E350-1147-995F-63335037DF5A}" type="slidenum">
              <a:rPr kumimoji="1" lang="ja-JP" altLang="en-US" smtClean="0"/>
              <a:t>45</a:t>
            </a:fld>
            <a:endParaRPr kumimoji="1" lang="ja-JP" altLang="en-US" dirty="0"/>
          </a:p>
        </p:txBody>
      </p:sp>
    </p:spTree>
    <p:extLst>
      <p:ext uri="{BB962C8B-B14F-4D97-AF65-F5344CB8AC3E}">
        <p14:creationId xmlns:p14="http://schemas.microsoft.com/office/powerpoint/2010/main" val="13487410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4-2. </a:t>
            </a:r>
            <a:r>
              <a:rPr lang="ja-JP" altLang="en-US" dirty="0"/>
              <a:t>データ入手後のチェックポイント</a:t>
            </a:r>
            <a:endParaRPr kumimoji="1" lang="ja-JP" altLang="en-US" dirty="0"/>
          </a:p>
        </p:txBody>
      </p:sp>
      <p:sp>
        <p:nvSpPr>
          <p:cNvPr id="3" name="コンテンツ プレースホルダー 2"/>
          <p:cNvSpPr>
            <a:spLocks noGrp="1"/>
          </p:cNvSpPr>
          <p:nvPr>
            <p:ph idx="1"/>
          </p:nvPr>
        </p:nvSpPr>
        <p:spPr>
          <a:xfrm>
            <a:off x="838200" y="1105468"/>
            <a:ext cx="10515600" cy="5387405"/>
          </a:xfrm>
        </p:spPr>
        <p:txBody>
          <a:bodyPr>
            <a:noAutofit/>
          </a:bodyPr>
          <a:lstStyle/>
          <a:p>
            <a:pPr marL="514350" indent="-514350">
              <a:buFont typeface="+mj-lt"/>
              <a:buAutoNum type="arabicPeriod"/>
            </a:pPr>
            <a:r>
              <a:rPr lang="ja-JP" altLang="en-US" sz="2200" dirty="0"/>
              <a:t>ファイルを開くことができるか。</a:t>
            </a:r>
            <a:endParaRPr lang="en-US" altLang="ja-JP" sz="2200" dirty="0"/>
          </a:p>
          <a:p>
            <a:pPr lvl="1"/>
            <a:r>
              <a:rPr lang="ja-JP" altLang="en-US" sz="2200" dirty="0"/>
              <a:t>たまに壊れてたりするのでまず開いてみる。</a:t>
            </a:r>
            <a:endParaRPr lang="en-US" altLang="ja-JP" sz="2200" dirty="0"/>
          </a:p>
          <a:p>
            <a:pPr marL="514350" indent="-514350">
              <a:buFont typeface="+mj-lt"/>
              <a:buAutoNum type="arabicPeriod"/>
            </a:pPr>
            <a:r>
              <a:rPr lang="ja-JP" altLang="en-US" sz="2200" dirty="0"/>
              <a:t>ファイル名と中身が合っているか。</a:t>
            </a:r>
            <a:endParaRPr lang="en-US" altLang="ja-JP" sz="2200" dirty="0"/>
          </a:p>
          <a:p>
            <a:pPr lvl="1"/>
            <a:r>
              <a:rPr lang="ja-JP" altLang="en-US" sz="2200" dirty="0"/>
              <a:t>間違ったファイル名がつけられていることがある。</a:t>
            </a:r>
            <a:endParaRPr lang="en-US" altLang="ja-JP" sz="2200" dirty="0"/>
          </a:p>
          <a:p>
            <a:pPr marL="514350" indent="-514350">
              <a:buFont typeface="+mj-lt"/>
              <a:buAutoNum type="arabicPeriod"/>
            </a:pPr>
            <a:r>
              <a:rPr lang="ja-JP" altLang="en-US" sz="2200" dirty="0"/>
              <a:t>見て意味の分からないデータ項目は無いか。</a:t>
            </a:r>
            <a:endParaRPr lang="en-US" altLang="ja-JP" sz="2200" dirty="0"/>
          </a:p>
          <a:p>
            <a:pPr lvl="1"/>
            <a:r>
              <a:rPr lang="ja-JP" altLang="en-US" sz="2200" dirty="0"/>
              <a:t>項目定義書や説明書が別で存在する場合がある。</a:t>
            </a:r>
          </a:p>
          <a:p>
            <a:pPr marL="514350" indent="-514350">
              <a:buFont typeface="+mj-lt"/>
              <a:buAutoNum type="arabicPeriod"/>
            </a:pPr>
            <a:r>
              <a:rPr lang="ja-JP" altLang="en-US" sz="2200" dirty="0"/>
              <a:t>個人情報は含まれていないか。</a:t>
            </a:r>
            <a:endParaRPr lang="en-US" altLang="ja-JP" sz="2200" dirty="0"/>
          </a:p>
          <a:p>
            <a:pPr lvl="1"/>
            <a:r>
              <a:rPr lang="ja-JP" altLang="en-US" sz="2200" dirty="0"/>
              <a:t>氏名、個人の電話番号・住所・</a:t>
            </a:r>
            <a:r>
              <a:rPr lang="en-US" altLang="ja-JP" sz="2200" dirty="0"/>
              <a:t>E</a:t>
            </a:r>
            <a:r>
              <a:rPr lang="ja-JP" altLang="en-US" sz="2200" dirty="0"/>
              <a:t>メールアドレスなど。</a:t>
            </a:r>
            <a:endParaRPr lang="en-US" altLang="ja-JP" sz="2200" dirty="0"/>
          </a:p>
          <a:p>
            <a:pPr marL="514350" indent="-514350">
              <a:buFont typeface="+mj-lt"/>
              <a:buAutoNum type="arabicPeriod"/>
            </a:pPr>
            <a:r>
              <a:rPr lang="ja-JP" altLang="en-US" sz="2200" dirty="0"/>
              <a:t>データ項目名から想定されるデータ型と一致しないデータは含まれていないか。</a:t>
            </a:r>
            <a:endParaRPr lang="en-US" altLang="ja-JP" sz="2200" dirty="0"/>
          </a:p>
          <a:p>
            <a:pPr lvl="1"/>
            <a:r>
              <a:rPr lang="ja-JP" altLang="en-US" sz="2200" dirty="0"/>
              <a:t>日付なのに数値コードに変換されてしまっていたり、コードの先頭ゼロ埋めが無くなっていたり。</a:t>
            </a:r>
            <a:endParaRPr lang="en-US" altLang="ja-JP" sz="2200" dirty="0"/>
          </a:p>
          <a:p>
            <a:pPr marL="514350" indent="-514350">
              <a:buFont typeface="+mj-lt"/>
              <a:buAutoNum type="arabicPeriod"/>
            </a:pPr>
            <a:r>
              <a:rPr lang="ja-JP" altLang="en-US" sz="2200" dirty="0"/>
              <a:t>単位が不明な数値データは無いか。</a:t>
            </a:r>
            <a:endParaRPr lang="en-US" altLang="ja-JP" sz="2200" dirty="0"/>
          </a:p>
          <a:p>
            <a:pPr marL="514350" indent="-514350">
              <a:buFont typeface="+mj-lt"/>
              <a:buAutoNum type="arabicPeriod"/>
            </a:pPr>
            <a:r>
              <a:rPr lang="ja-JP" altLang="en-US" sz="2200" dirty="0"/>
              <a:t>単位が</a:t>
            </a:r>
            <a:r>
              <a:rPr lang="en-US" altLang="ja-JP" sz="2200" dirty="0"/>
              <a:t> “%” </a:t>
            </a:r>
            <a:r>
              <a:rPr lang="ja-JP" altLang="en-US" sz="2200" dirty="0"/>
              <a:t>で表されている数値の母数は分かっているか。</a:t>
            </a:r>
            <a:endParaRPr lang="en-US" altLang="ja-JP" sz="2200" dirty="0"/>
          </a:p>
        </p:txBody>
      </p:sp>
      <p:sp>
        <p:nvSpPr>
          <p:cNvPr id="4" name="スライド番号プレースホルダー 3">
            <a:extLst>
              <a:ext uri="{FF2B5EF4-FFF2-40B4-BE49-F238E27FC236}">
                <a16:creationId xmlns:a16="http://schemas.microsoft.com/office/drawing/2014/main" xmlns="" id="{9861161A-C3FD-41D4-8041-6C14B71A112D}"/>
              </a:ext>
            </a:extLst>
          </p:cNvPr>
          <p:cNvSpPr>
            <a:spLocks noGrp="1"/>
          </p:cNvSpPr>
          <p:nvPr>
            <p:ph type="sldNum" sz="quarter" idx="12"/>
          </p:nvPr>
        </p:nvSpPr>
        <p:spPr/>
        <p:txBody>
          <a:bodyPr/>
          <a:lstStyle/>
          <a:p>
            <a:fld id="{17B8D3BA-E350-1147-995F-63335037DF5A}" type="slidenum">
              <a:rPr kumimoji="1" lang="ja-JP" altLang="en-US" smtClean="0"/>
              <a:t>46</a:t>
            </a:fld>
            <a:endParaRPr kumimoji="1" lang="ja-JP" altLang="en-US"/>
          </a:p>
        </p:txBody>
      </p:sp>
    </p:spTree>
    <p:extLst>
      <p:ext uri="{BB962C8B-B14F-4D97-AF65-F5344CB8AC3E}">
        <p14:creationId xmlns:p14="http://schemas.microsoft.com/office/powerpoint/2010/main" val="3041659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a:extLst>
              <a:ext uri="{FF2B5EF4-FFF2-40B4-BE49-F238E27FC236}">
                <a16:creationId xmlns:a16="http://schemas.microsoft.com/office/drawing/2014/main" xmlns="" id="{0CEB5916-FAD7-4D0E-9DA6-FD0D2125B096}"/>
              </a:ext>
            </a:extLst>
          </p:cNvPr>
          <p:cNvSpPr txBox="1">
            <a:spLocks/>
          </p:cNvSpPr>
          <p:nvPr/>
        </p:nvSpPr>
        <p:spPr>
          <a:xfrm>
            <a:off x="838200" y="1105469"/>
            <a:ext cx="111024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None/>
            </a:pPr>
            <a:r>
              <a:rPr lang="en-US" altLang="ja-JP" sz="2200" dirty="0"/>
              <a:t>Excel</a:t>
            </a:r>
            <a:r>
              <a:rPr lang="ja-JP" altLang="en-US" sz="2200" dirty="0"/>
              <a:t>等の場合は「条件付き書式」で数値色分け設定をしておくと便利な場合もある。</a:t>
            </a:r>
            <a:endParaRPr lang="en-US" altLang="ja-JP" sz="2200" dirty="0"/>
          </a:p>
        </p:txBody>
      </p:sp>
      <p:sp>
        <p:nvSpPr>
          <p:cNvPr id="7" name="タイトル 1">
            <a:extLst>
              <a:ext uri="{FF2B5EF4-FFF2-40B4-BE49-F238E27FC236}">
                <a16:creationId xmlns:a16="http://schemas.microsoft.com/office/drawing/2014/main" xmlns="" id="{831E23ED-172B-46AF-B527-450579505E4B}"/>
              </a:ext>
            </a:extLst>
          </p:cNvPr>
          <p:cNvSpPr>
            <a:spLocks noGrp="1"/>
          </p:cNvSpPr>
          <p:nvPr>
            <p:ph type="title"/>
          </p:nvPr>
        </p:nvSpPr>
        <p:spPr>
          <a:xfrm>
            <a:off x="251400" y="365126"/>
            <a:ext cx="11689200" cy="590218"/>
          </a:xfrm>
        </p:spPr>
        <p:txBody>
          <a:bodyPr>
            <a:normAutofit fontScale="90000"/>
          </a:bodyPr>
          <a:lstStyle/>
          <a:p>
            <a:r>
              <a:rPr lang="en-US" altLang="ja-JP" dirty="0"/>
              <a:t>4-2. </a:t>
            </a:r>
            <a:r>
              <a:rPr lang="ja-JP" altLang="en-US" dirty="0"/>
              <a:t>データ入手後のチェックポイント</a:t>
            </a:r>
            <a:endParaRPr kumimoji="1" lang="ja-JP" altLang="en-US" dirty="0"/>
          </a:p>
        </p:txBody>
      </p:sp>
      <p:sp>
        <p:nvSpPr>
          <p:cNvPr id="2" name="スライド番号プレースホルダー 1">
            <a:extLst>
              <a:ext uri="{FF2B5EF4-FFF2-40B4-BE49-F238E27FC236}">
                <a16:creationId xmlns:a16="http://schemas.microsoft.com/office/drawing/2014/main" xmlns="" id="{1D43C9F5-BE7E-4EF4-8A0E-ADB9A0E8E502}"/>
              </a:ext>
            </a:extLst>
          </p:cNvPr>
          <p:cNvSpPr>
            <a:spLocks noGrp="1"/>
          </p:cNvSpPr>
          <p:nvPr>
            <p:ph type="sldNum" sz="quarter" idx="12"/>
          </p:nvPr>
        </p:nvSpPr>
        <p:spPr/>
        <p:txBody>
          <a:bodyPr/>
          <a:lstStyle/>
          <a:p>
            <a:fld id="{17B8D3BA-E350-1147-995F-63335037DF5A}" type="slidenum">
              <a:rPr kumimoji="1" lang="ja-JP" altLang="en-US" smtClean="0"/>
              <a:t>47</a:t>
            </a:fld>
            <a:endParaRPr kumimoji="1" lang="ja-JP" altLang="en-US"/>
          </a:p>
        </p:txBody>
      </p:sp>
      <p:pic>
        <p:nvPicPr>
          <p:cNvPr id="8" name="コンテンツ プレースホルダー 4">
            <a:extLst>
              <a:ext uri="{FF2B5EF4-FFF2-40B4-BE49-F238E27FC236}">
                <a16:creationId xmlns:a16="http://schemas.microsoft.com/office/drawing/2014/main" xmlns="" id="{FECB9B88-6F68-46DA-8F52-621F457237DB}"/>
              </a:ext>
            </a:extLst>
          </p:cNvPr>
          <p:cNvPicPr>
            <a:picLocks noGrp="1" noChangeAspect="1"/>
          </p:cNvPicPr>
          <p:nvPr>
            <p:ph idx="1"/>
          </p:nvPr>
        </p:nvPicPr>
        <p:blipFill rotWithShape="1">
          <a:blip r:embed="rId2"/>
          <a:srcRect t="2375" b="8389"/>
          <a:stretch/>
        </p:blipFill>
        <p:spPr>
          <a:xfrm>
            <a:off x="1805903" y="1699313"/>
            <a:ext cx="8580194" cy="4785393"/>
          </a:xfrm>
        </p:spPr>
      </p:pic>
    </p:spTree>
    <p:extLst>
      <p:ext uri="{BB962C8B-B14F-4D97-AF65-F5344CB8AC3E}">
        <p14:creationId xmlns:p14="http://schemas.microsoft.com/office/powerpoint/2010/main" val="29871577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5. Q&amp;A</a:t>
            </a:r>
            <a:r>
              <a:rPr lang="ja-JP" altLang="en-US" sz="6000" dirty="0"/>
              <a:t>とアンケート</a:t>
            </a:r>
            <a:endParaRPr lang="en-US" altLang="ja-JP" sz="6000" dirty="0"/>
          </a:p>
        </p:txBody>
      </p:sp>
      <p:sp>
        <p:nvSpPr>
          <p:cNvPr id="2" name="スライド番号プレースホルダー 1">
            <a:extLst>
              <a:ext uri="{FF2B5EF4-FFF2-40B4-BE49-F238E27FC236}">
                <a16:creationId xmlns:a16="http://schemas.microsoft.com/office/drawing/2014/main" xmlns="" id="{ACCDD86C-106A-4AA8-8077-D7F7205E9FFB}"/>
              </a:ext>
            </a:extLst>
          </p:cNvPr>
          <p:cNvSpPr>
            <a:spLocks noGrp="1"/>
          </p:cNvSpPr>
          <p:nvPr>
            <p:ph type="sldNum" sz="quarter" idx="12"/>
          </p:nvPr>
        </p:nvSpPr>
        <p:spPr/>
        <p:txBody>
          <a:bodyPr/>
          <a:lstStyle/>
          <a:p>
            <a:fld id="{17B8D3BA-E350-1147-995F-63335037DF5A}" type="slidenum">
              <a:rPr kumimoji="1" lang="ja-JP" altLang="en-US" smtClean="0"/>
              <a:t>48</a:t>
            </a:fld>
            <a:endParaRPr kumimoji="1" lang="ja-JP" altLang="en-US"/>
          </a:p>
        </p:txBody>
      </p:sp>
    </p:spTree>
    <p:extLst>
      <p:ext uri="{BB962C8B-B14F-4D97-AF65-F5344CB8AC3E}">
        <p14:creationId xmlns:p14="http://schemas.microsoft.com/office/powerpoint/2010/main" val="1341158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p:spPr>
        <p:txBody>
          <a:bodyPr>
            <a:noAutofit/>
          </a:bodyPr>
          <a:lstStyle/>
          <a:p>
            <a:r>
              <a:rPr kumimoji="1" lang="en-US" altLang="ja-JP" sz="4000" dirty="0"/>
              <a:t>1-2. </a:t>
            </a:r>
            <a:r>
              <a:rPr kumimoji="1" lang="ja-JP" altLang="en-US" sz="4000" dirty="0"/>
              <a:t>データ利活用の価値のループへ</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突破口を作り出しループを逆転させる、初めの一周を回</a:t>
            </a:r>
            <a:r>
              <a:rPr lang="ja-JP" altLang="en-US" sz="2200" dirty="0"/>
              <a:t>す</a:t>
            </a:r>
            <a:r>
              <a:rPr kumimoji="1" lang="ja-JP" altLang="en-US" sz="2200" dirty="0"/>
              <a:t>。</a:t>
            </a:r>
          </a:p>
        </p:txBody>
      </p:sp>
      <p:sp>
        <p:nvSpPr>
          <p:cNvPr id="4" name="正方形/長方形 3"/>
          <p:cNvSpPr/>
          <p:nvPr/>
        </p:nvSpPr>
        <p:spPr>
          <a:xfrm>
            <a:off x="5033318" y="1804087"/>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データ利活用の</a:t>
            </a:r>
            <a:r>
              <a:rPr kumimoji="1" lang="en-US" altLang="ja-JP" dirty="0">
                <a:solidFill>
                  <a:schemeClr val="tx1"/>
                </a:solidFill>
              </a:rPr>
              <a:t/>
            </a:r>
            <a:br>
              <a:rPr kumimoji="1" lang="en-US" altLang="ja-JP" dirty="0">
                <a:solidFill>
                  <a:schemeClr val="tx1"/>
                </a:solidFill>
              </a:rPr>
            </a:br>
            <a:r>
              <a:rPr lang="ja-JP" altLang="en-US" dirty="0">
                <a:solidFill>
                  <a:schemeClr val="tx1"/>
                </a:solidFill>
              </a:rPr>
              <a:t>意味を知る</a:t>
            </a:r>
            <a:endParaRPr kumimoji="1" lang="ja-JP" altLang="en-US" dirty="0">
              <a:solidFill>
                <a:schemeClr val="tx1"/>
              </a:solidFill>
            </a:endParaRPr>
          </a:p>
        </p:txBody>
      </p:sp>
      <p:sp>
        <p:nvSpPr>
          <p:cNvPr id="5" name="正方形/長方形 4"/>
          <p:cNvSpPr/>
          <p:nvPr/>
        </p:nvSpPr>
        <p:spPr>
          <a:xfrm>
            <a:off x="8616778" y="3400259"/>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挑戦や、事例が</a:t>
            </a:r>
            <a:r>
              <a:rPr lang="en-US" altLang="ja-JP" dirty="0">
                <a:solidFill>
                  <a:schemeClr val="tx1"/>
                </a:solidFill>
              </a:rPr>
              <a:t/>
            </a:r>
            <a:br>
              <a:rPr lang="en-US" altLang="ja-JP" dirty="0">
                <a:solidFill>
                  <a:schemeClr val="tx1"/>
                </a:solidFill>
              </a:rPr>
            </a:br>
            <a:r>
              <a:rPr lang="ja-JP" altLang="en-US" dirty="0">
                <a:solidFill>
                  <a:schemeClr val="tx1"/>
                </a:solidFill>
              </a:rPr>
              <a:t>蓄積される</a:t>
            </a:r>
          </a:p>
        </p:txBody>
      </p:sp>
      <p:sp>
        <p:nvSpPr>
          <p:cNvPr id="6" name="正方形/長方形 5"/>
          <p:cNvSpPr/>
          <p:nvPr/>
        </p:nvSpPr>
        <p:spPr>
          <a:xfrm>
            <a:off x="5033318" y="5154918"/>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データ整備、制度の整備が進む</a:t>
            </a:r>
            <a:endParaRPr kumimoji="1" lang="ja-JP" altLang="en-US" dirty="0">
              <a:solidFill>
                <a:schemeClr val="tx1"/>
              </a:solidFill>
            </a:endParaRPr>
          </a:p>
        </p:txBody>
      </p:sp>
      <p:sp>
        <p:nvSpPr>
          <p:cNvPr id="7" name="正方形/長方形 6"/>
          <p:cNvSpPr/>
          <p:nvPr/>
        </p:nvSpPr>
        <p:spPr>
          <a:xfrm>
            <a:off x="1477662" y="3400259"/>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①課題解決、</a:t>
            </a:r>
            <a:r>
              <a:rPr lang="en-US" altLang="ja-JP" dirty="0">
                <a:solidFill>
                  <a:schemeClr val="tx1"/>
                </a:solidFill>
              </a:rPr>
              <a:t/>
            </a:r>
            <a:br>
              <a:rPr lang="en-US" altLang="ja-JP" dirty="0">
                <a:solidFill>
                  <a:schemeClr val="tx1"/>
                </a:solidFill>
              </a:rPr>
            </a:br>
            <a:r>
              <a:rPr lang="ja-JP" altLang="en-US" dirty="0">
                <a:solidFill>
                  <a:schemeClr val="tx1"/>
                </a:solidFill>
              </a:rPr>
              <a:t>②新サービスに</a:t>
            </a:r>
            <a:r>
              <a:rPr lang="en-US" altLang="ja-JP" dirty="0">
                <a:solidFill>
                  <a:schemeClr val="tx1"/>
                </a:solidFill>
              </a:rPr>
              <a:t/>
            </a:r>
            <a:br>
              <a:rPr lang="en-US" altLang="ja-JP" dirty="0">
                <a:solidFill>
                  <a:schemeClr val="tx1"/>
                </a:solidFill>
              </a:rPr>
            </a:br>
            <a:r>
              <a:rPr lang="ja-JP" altLang="en-US" dirty="0">
                <a:solidFill>
                  <a:schemeClr val="tx1"/>
                </a:solidFill>
              </a:rPr>
              <a:t>活用する</a:t>
            </a:r>
            <a:endParaRPr kumimoji="1" lang="ja-JP" altLang="en-US" dirty="0">
              <a:solidFill>
                <a:schemeClr val="tx1"/>
              </a:solidFill>
            </a:endParaRPr>
          </a:p>
        </p:txBody>
      </p:sp>
      <p:sp>
        <p:nvSpPr>
          <p:cNvPr id="8" name="曲折矢印 7"/>
          <p:cNvSpPr/>
          <p:nvPr/>
        </p:nvSpPr>
        <p:spPr>
          <a:xfrm rot="5400000" flipH="1">
            <a:off x="8239134" y="4295893"/>
            <a:ext cx="1209735"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曲折矢印 8"/>
          <p:cNvSpPr/>
          <p:nvPr/>
        </p:nvSpPr>
        <p:spPr>
          <a:xfrm rot="16200000" flipH="1">
            <a:off x="2788953" y="1598902"/>
            <a:ext cx="1175564"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曲折矢印 9"/>
          <p:cNvSpPr/>
          <p:nvPr/>
        </p:nvSpPr>
        <p:spPr>
          <a:xfrm rot="10800000" flipV="1">
            <a:off x="7701610" y="2078805"/>
            <a:ext cx="2088293" cy="1246391"/>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曲折矢印 10"/>
          <p:cNvSpPr/>
          <p:nvPr/>
        </p:nvSpPr>
        <p:spPr>
          <a:xfrm flipV="1">
            <a:off x="2412229" y="4854669"/>
            <a:ext cx="2088293" cy="1275335"/>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8540526" y="1693927"/>
            <a:ext cx="2031325" cy="369332"/>
          </a:xfrm>
          <a:prstGeom prst="rect">
            <a:avLst/>
          </a:prstGeom>
          <a:noFill/>
        </p:spPr>
        <p:txBody>
          <a:bodyPr wrap="none" rtlCol="0">
            <a:spAutoFit/>
          </a:bodyPr>
          <a:lstStyle/>
          <a:p>
            <a:r>
              <a:rPr lang="ja-JP" altLang="en-US" dirty="0"/>
              <a:t>他の人</a:t>
            </a:r>
            <a:r>
              <a:rPr lang="ja-JP" altLang="en-US"/>
              <a:t>にも伝わる</a:t>
            </a:r>
            <a:endParaRPr kumimoji="1" lang="ja-JP" altLang="en-US" dirty="0"/>
          </a:p>
        </p:txBody>
      </p:sp>
      <p:sp>
        <p:nvSpPr>
          <p:cNvPr id="14" name="テキスト ボックス 13"/>
          <p:cNvSpPr txBox="1"/>
          <p:nvPr/>
        </p:nvSpPr>
        <p:spPr>
          <a:xfrm>
            <a:off x="8616778" y="6130004"/>
            <a:ext cx="1338828" cy="369332"/>
          </a:xfrm>
          <a:prstGeom prst="rect">
            <a:avLst/>
          </a:prstGeom>
          <a:noFill/>
        </p:spPr>
        <p:txBody>
          <a:bodyPr wrap="none" rtlCol="0">
            <a:spAutoFit/>
          </a:bodyPr>
          <a:lstStyle/>
          <a:p>
            <a:r>
              <a:rPr lang="ja-JP" altLang="en-US" dirty="0"/>
              <a:t>蓄積される</a:t>
            </a:r>
            <a:endParaRPr kumimoji="1" lang="ja-JP" altLang="en-US" dirty="0"/>
          </a:p>
        </p:txBody>
      </p:sp>
      <p:sp>
        <p:nvSpPr>
          <p:cNvPr id="15" name="テキスト ボックス 14"/>
          <p:cNvSpPr txBox="1"/>
          <p:nvPr/>
        </p:nvSpPr>
        <p:spPr>
          <a:xfrm>
            <a:off x="1835453" y="1696309"/>
            <a:ext cx="2031325" cy="369332"/>
          </a:xfrm>
          <a:prstGeom prst="rect">
            <a:avLst/>
          </a:prstGeom>
          <a:noFill/>
        </p:spPr>
        <p:txBody>
          <a:bodyPr wrap="none" rtlCol="0">
            <a:spAutoFit/>
          </a:bodyPr>
          <a:lstStyle/>
          <a:p>
            <a:r>
              <a:rPr lang="ja-JP" altLang="en-US" dirty="0"/>
              <a:t>実際に使ってみる</a:t>
            </a:r>
            <a:endParaRPr kumimoji="1" lang="ja-JP" altLang="en-US" dirty="0"/>
          </a:p>
        </p:txBody>
      </p:sp>
      <p:sp>
        <p:nvSpPr>
          <p:cNvPr id="16" name="テキスト ボックス 15"/>
          <p:cNvSpPr txBox="1"/>
          <p:nvPr/>
        </p:nvSpPr>
        <p:spPr>
          <a:xfrm>
            <a:off x="1827763" y="6110760"/>
            <a:ext cx="2031325" cy="369332"/>
          </a:xfrm>
          <a:prstGeom prst="rect">
            <a:avLst/>
          </a:prstGeom>
          <a:noFill/>
        </p:spPr>
        <p:txBody>
          <a:bodyPr wrap="none" rtlCol="0">
            <a:spAutoFit/>
          </a:bodyPr>
          <a:lstStyle/>
          <a:p>
            <a:r>
              <a:rPr lang="ja-JP" altLang="en-US" dirty="0"/>
              <a:t>データが使われる</a:t>
            </a:r>
            <a:endParaRPr kumimoji="1" lang="ja-JP" altLang="en-US" dirty="0"/>
          </a:p>
        </p:txBody>
      </p:sp>
      <p:sp>
        <p:nvSpPr>
          <p:cNvPr id="17" name="テキスト ボックス 16"/>
          <p:cNvSpPr txBox="1"/>
          <p:nvPr/>
        </p:nvSpPr>
        <p:spPr>
          <a:xfrm>
            <a:off x="4656941" y="3823360"/>
            <a:ext cx="3057247" cy="584775"/>
          </a:xfrm>
          <a:prstGeom prst="rect">
            <a:avLst/>
          </a:prstGeom>
          <a:noFill/>
        </p:spPr>
        <p:txBody>
          <a:bodyPr wrap="none" rtlCol="0">
            <a:spAutoFit/>
          </a:bodyPr>
          <a:lstStyle/>
          <a:p>
            <a:r>
              <a:rPr kumimoji="1" lang="ja-JP" altLang="en-US" sz="3200" dirty="0"/>
              <a:t>データ活用社会</a:t>
            </a:r>
            <a:endParaRPr kumimoji="1" lang="ja-JP" altLang="en-US" dirty="0"/>
          </a:p>
        </p:txBody>
      </p:sp>
      <p:sp>
        <p:nvSpPr>
          <p:cNvPr id="18" name="正方形/長方形 17"/>
          <p:cNvSpPr/>
          <p:nvPr/>
        </p:nvSpPr>
        <p:spPr>
          <a:xfrm>
            <a:off x="5397804" y="6337847"/>
            <a:ext cx="2294238" cy="452548"/>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官民データ推進基本計画</a:t>
            </a:r>
            <a:r>
              <a:rPr kumimoji="1" lang="en-US" altLang="ja-JP" sz="1400" dirty="0">
                <a:solidFill>
                  <a:schemeClr val="tx1"/>
                </a:solidFill>
              </a:rPr>
              <a:t/>
            </a:r>
            <a:br>
              <a:rPr kumimoji="1" lang="en-US" altLang="ja-JP" sz="1400" dirty="0">
                <a:solidFill>
                  <a:schemeClr val="tx1"/>
                </a:solidFill>
              </a:rPr>
            </a:br>
            <a:r>
              <a:rPr kumimoji="1" lang="ja-JP" altLang="en-US" sz="1400" dirty="0">
                <a:solidFill>
                  <a:schemeClr val="tx1"/>
                </a:solidFill>
              </a:rPr>
              <a:t>によるルール整備</a:t>
            </a:r>
          </a:p>
        </p:txBody>
      </p:sp>
      <p:sp>
        <p:nvSpPr>
          <p:cNvPr id="19" name="正方形/長方形 18"/>
          <p:cNvSpPr/>
          <p:nvPr/>
        </p:nvSpPr>
        <p:spPr>
          <a:xfrm>
            <a:off x="9137818" y="3124845"/>
            <a:ext cx="2294238" cy="463573"/>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庁内でもできることが</a:t>
            </a:r>
            <a:r>
              <a:rPr kumimoji="1" lang="en-US" altLang="ja-JP" sz="1400" dirty="0">
                <a:solidFill>
                  <a:schemeClr val="tx1"/>
                </a:solidFill>
              </a:rPr>
              <a:t/>
            </a:r>
            <a:br>
              <a:rPr kumimoji="1" lang="en-US" altLang="ja-JP" sz="1400" dirty="0">
                <a:solidFill>
                  <a:schemeClr val="tx1"/>
                </a:solidFill>
              </a:rPr>
            </a:br>
            <a:r>
              <a:rPr kumimoji="1" lang="ja-JP" altLang="en-US" sz="1400" dirty="0">
                <a:solidFill>
                  <a:schemeClr val="tx1"/>
                </a:solidFill>
              </a:rPr>
              <a:t>共有される</a:t>
            </a:r>
          </a:p>
        </p:txBody>
      </p:sp>
      <p:sp>
        <p:nvSpPr>
          <p:cNvPr id="20" name="正方形/長方形 19"/>
          <p:cNvSpPr/>
          <p:nvPr/>
        </p:nvSpPr>
        <p:spPr>
          <a:xfrm>
            <a:off x="586942" y="4540994"/>
            <a:ext cx="2294238" cy="463573"/>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価値による正当な評価</a:t>
            </a:r>
            <a:r>
              <a:rPr kumimoji="1" lang="en-US" altLang="ja-JP" sz="1400" dirty="0">
                <a:solidFill>
                  <a:schemeClr val="tx1"/>
                </a:solidFill>
              </a:rPr>
              <a:t/>
            </a:r>
            <a:br>
              <a:rPr kumimoji="1" lang="en-US" altLang="ja-JP" sz="1400" dirty="0">
                <a:solidFill>
                  <a:schemeClr val="tx1"/>
                </a:solidFill>
              </a:rPr>
            </a:br>
            <a:r>
              <a:rPr kumimoji="1" lang="en-US" altLang="ja-JP" sz="1400" dirty="0">
                <a:solidFill>
                  <a:schemeClr val="tx1"/>
                </a:solidFill>
              </a:rPr>
              <a:t>EBPM</a:t>
            </a:r>
            <a:r>
              <a:rPr kumimoji="1" lang="ja-JP" altLang="en-US" sz="1400" dirty="0">
                <a:solidFill>
                  <a:schemeClr val="tx1"/>
                </a:solidFill>
              </a:rPr>
              <a:t>の活用</a:t>
            </a:r>
          </a:p>
        </p:txBody>
      </p:sp>
      <p:sp>
        <p:nvSpPr>
          <p:cNvPr id="21" name="右矢印 20"/>
          <p:cNvSpPr/>
          <p:nvPr/>
        </p:nvSpPr>
        <p:spPr>
          <a:xfrm rot="18928636">
            <a:off x="6696103" y="4772282"/>
            <a:ext cx="642551" cy="731199"/>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6917565" y="4376529"/>
            <a:ext cx="1620957" cy="523220"/>
          </a:xfrm>
          <a:prstGeom prst="rect">
            <a:avLst/>
          </a:prstGeom>
          <a:noFill/>
        </p:spPr>
        <p:txBody>
          <a:bodyPr wrap="none" rtlCol="0">
            <a:spAutoFit/>
          </a:bodyPr>
          <a:lstStyle/>
          <a:p>
            <a:r>
              <a:rPr kumimoji="1" lang="ja-JP" altLang="en-US" sz="1400" dirty="0"/>
              <a:t>オープンデータ</a:t>
            </a:r>
            <a:r>
              <a:rPr kumimoji="1" lang="en-US" altLang="ja-JP" sz="1400" dirty="0"/>
              <a:t/>
            </a:r>
            <a:br>
              <a:rPr kumimoji="1" lang="en-US" altLang="ja-JP" sz="1400" dirty="0"/>
            </a:br>
            <a:r>
              <a:rPr kumimoji="1" lang="ja-JP" altLang="en-US" sz="1400" dirty="0"/>
              <a:t>整備にもつながる</a:t>
            </a:r>
          </a:p>
        </p:txBody>
      </p:sp>
      <p:sp>
        <p:nvSpPr>
          <p:cNvPr id="23" name="右矢印 22"/>
          <p:cNvSpPr/>
          <p:nvPr/>
        </p:nvSpPr>
        <p:spPr>
          <a:xfrm rot="12626957">
            <a:off x="1213376" y="3127038"/>
            <a:ext cx="642551" cy="731199"/>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55235" y="2408553"/>
            <a:ext cx="1980029" cy="738664"/>
          </a:xfrm>
          <a:prstGeom prst="rect">
            <a:avLst/>
          </a:prstGeom>
          <a:noFill/>
        </p:spPr>
        <p:txBody>
          <a:bodyPr wrap="none" rtlCol="0">
            <a:spAutoFit/>
          </a:bodyPr>
          <a:lstStyle/>
          <a:p>
            <a:r>
              <a:rPr kumimoji="1" lang="ja-JP" altLang="en-US" sz="1400" dirty="0"/>
              <a:t>・行政の効率化</a:t>
            </a:r>
            <a:r>
              <a:rPr kumimoji="1" lang="en-US" altLang="ja-JP" sz="1400" dirty="0"/>
              <a:t/>
            </a:r>
            <a:br>
              <a:rPr kumimoji="1" lang="en-US" altLang="ja-JP" sz="1400" dirty="0"/>
            </a:br>
            <a:r>
              <a:rPr kumimoji="1" lang="ja-JP" altLang="en-US" sz="1400" dirty="0"/>
              <a:t>・住民サービスの拡充</a:t>
            </a:r>
            <a:r>
              <a:rPr kumimoji="1" lang="en-US" altLang="ja-JP" sz="1400" dirty="0"/>
              <a:t/>
            </a:r>
            <a:br>
              <a:rPr kumimoji="1" lang="en-US" altLang="ja-JP" sz="1400" dirty="0"/>
            </a:br>
            <a:r>
              <a:rPr kumimoji="1" lang="ja-JP" altLang="en-US" sz="1400" dirty="0"/>
              <a:t>・費用対効果の向上</a:t>
            </a:r>
          </a:p>
        </p:txBody>
      </p:sp>
      <p:sp>
        <p:nvSpPr>
          <p:cNvPr id="25" name="正方形/長方形 24"/>
          <p:cNvSpPr/>
          <p:nvPr/>
        </p:nvSpPr>
        <p:spPr>
          <a:xfrm>
            <a:off x="5281743" y="2897900"/>
            <a:ext cx="2294238" cy="458902"/>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データアカデミー</a:t>
            </a:r>
            <a:r>
              <a:rPr kumimoji="1" lang="en-US" altLang="ja-JP" sz="1400" dirty="0">
                <a:solidFill>
                  <a:schemeClr val="tx1"/>
                </a:solidFill>
              </a:rPr>
              <a:t/>
            </a:r>
            <a:br>
              <a:rPr kumimoji="1" lang="en-US" altLang="ja-JP" sz="1400" dirty="0">
                <a:solidFill>
                  <a:schemeClr val="tx1"/>
                </a:solidFill>
              </a:rPr>
            </a:br>
            <a:r>
              <a:rPr kumimoji="1" lang="ja-JP" altLang="en-US" sz="1400" dirty="0">
                <a:solidFill>
                  <a:schemeClr val="tx1"/>
                </a:solidFill>
              </a:rPr>
              <a:t>研修</a:t>
            </a:r>
            <a:endParaRPr kumimoji="1" lang="ja-JP" altLang="en-US" dirty="0">
              <a:solidFill>
                <a:schemeClr val="tx1"/>
              </a:solidFill>
            </a:endParaRPr>
          </a:p>
        </p:txBody>
      </p:sp>
      <p:sp>
        <p:nvSpPr>
          <p:cNvPr id="12" name="スライド番号プレースホルダー 11">
            <a:extLst>
              <a:ext uri="{FF2B5EF4-FFF2-40B4-BE49-F238E27FC236}">
                <a16:creationId xmlns:a16="http://schemas.microsoft.com/office/drawing/2014/main" xmlns="" id="{1B0FA54B-D2DD-44E8-8FCE-352343B8D710}"/>
              </a:ext>
            </a:extLst>
          </p:cNvPr>
          <p:cNvSpPr>
            <a:spLocks noGrp="1"/>
          </p:cNvSpPr>
          <p:nvPr>
            <p:ph type="sldNum" sz="quarter" idx="12"/>
          </p:nvPr>
        </p:nvSpPr>
        <p:spPr/>
        <p:txBody>
          <a:bodyPr/>
          <a:lstStyle/>
          <a:p>
            <a:fld id="{17B8D3BA-E350-1147-995F-63335037DF5A}" type="slidenum">
              <a:rPr kumimoji="1" lang="ja-JP" altLang="en-US" smtClean="0"/>
              <a:t>5</a:t>
            </a:fld>
            <a:endParaRPr kumimoji="1" lang="ja-JP" altLang="en-US"/>
          </a:p>
        </p:txBody>
      </p:sp>
    </p:spTree>
    <p:extLst>
      <p:ext uri="{BB962C8B-B14F-4D97-AF65-F5344CB8AC3E}">
        <p14:creationId xmlns:p14="http://schemas.microsoft.com/office/powerpoint/2010/main" val="3572010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4000" dirty="0"/>
              <a:t>1-3. EBPM</a:t>
            </a:r>
            <a:r>
              <a:rPr lang="en-US" altLang="ja-JP" sz="4000" dirty="0"/>
              <a:t> </a:t>
            </a:r>
            <a:r>
              <a:rPr lang="ja-JP" altLang="en-US" sz="4000" dirty="0"/>
              <a:t>（</a:t>
            </a:r>
            <a:r>
              <a:rPr lang="en-US" altLang="ja-JP" sz="4000" dirty="0"/>
              <a:t>Evidence Based Policy Making</a:t>
            </a:r>
            <a:r>
              <a:rPr lang="ja-JP" altLang="en-US" sz="4000" dirty="0"/>
              <a:t>）</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確かな根拠に基づく政策立案</a:t>
            </a:r>
            <a:endParaRPr lang="en-US" altLang="ja-JP" sz="2200" dirty="0"/>
          </a:p>
          <a:p>
            <a:pPr marL="358775" lvl="1"/>
            <a:r>
              <a:rPr lang="ja-JP" altLang="en-US" sz="2200" dirty="0"/>
              <a:t>地方公共団体が保有するデータ（クローズドデータを含む）や各種統計データ、民間保有のデータなども活用して、データに基づく政策立案を行う。</a:t>
            </a:r>
            <a:endParaRPr lang="en-US" altLang="ja-JP" sz="2200" dirty="0"/>
          </a:p>
          <a:p>
            <a:pPr marL="358775" lvl="1"/>
            <a:r>
              <a:rPr lang="ja-JP" altLang="en-US" sz="2200" dirty="0"/>
              <a:t>効果の評価指標を設定しておき、政策実施後にデータに基づく効果のモニタリング（測定）を行い、改善点の検討などに活用する。</a:t>
            </a:r>
            <a:endParaRPr lang="en-US" altLang="ja-JP" sz="2200" dirty="0"/>
          </a:p>
          <a:p>
            <a:endParaRPr kumimoji="1" lang="en-US" altLang="ja-JP" sz="2200" dirty="0"/>
          </a:p>
          <a:p>
            <a:endParaRPr lang="en-US" altLang="ja-JP" sz="2200" dirty="0"/>
          </a:p>
          <a:p>
            <a:endParaRPr kumimoji="1" lang="en-US" altLang="ja-JP" sz="2200" dirty="0"/>
          </a:p>
          <a:p>
            <a:endParaRPr lang="en-US" altLang="ja-JP" sz="2200" dirty="0"/>
          </a:p>
        </p:txBody>
      </p:sp>
      <p:sp>
        <p:nvSpPr>
          <p:cNvPr id="9" name="正方形/長方形 8"/>
          <p:cNvSpPr/>
          <p:nvPr/>
        </p:nvSpPr>
        <p:spPr>
          <a:xfrm>
            <a:off x="1841996"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政策立案</a:t>
            </a:r>
            <a:endParaRPr kumimoji="1" lang="ja-JP" altLang="en-US" dirty="0">
              <a:solidFill>
                <a:schemeClr val="tx1"/>
              </a:solidFill>
            </a:endParaRPr>
          </a:p>
        </p:txBody>
      </p:sp>
      <p:sp>
        <p:nvSpPr>
          <p:cNvPr id="10" name="正方形/長方形 9"/>
          <p:cNvSpPr/>
          <p:nvPr/>
        </p:nvSpPr>
        <p:spPr>
          <a:xfrm>
            <a:off x="4620822"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政策実施</a:t>
            </a:r>
            <a:endParaRPr kumimoji="1" lang="ja-JP" altLang="en-US" dirty="0">
              <a:solidFill>
                <a:schemeClr val="tx1"/>
              </a:solidFill>
            </a:endParaRPr>
          </a:p>
        </p:txBody>
      </p:sp>
      <p:sp>
        <p:nvSpPr>
          <p:cNvPr id="11" name="正方形/長方形 10"/>
          <p:cNvSpPr/>
          <p:nvPr/>
        </p:nvSpPr>
        <p:spPr>
          <a:xfrm>
            <a:off x="7399648"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モニタ</a:t>
            </a:r>
            <a:r>
              <a:rPr lang="en-US" altLang="ja-JP" sz="2800" dirty="0">
                <a:solidFill>
                  <a:schemeClr val="tx1"/>
                </a:solidFill>
              </a:rPr>
              <a:t/>
            </a:r>
            <a:br>
              <a:rPr lang="en-US" altLang="ja-JP" sz="2800" dirty="0">
                <a:solidFill>
                  <a:schemeClr val="tx1"/>
                </a:solidFill>
              </a:rPr>
            </a:br>
            <a:r>
              <a:rPr lang="ja-JP" altLang="en-US" sz="2800" dirty="0">
                <a:solidFill>
                  <a:schemeClr val="tx1"/>
                </a:solidFill>
              </a:rPr>
              <a:t>リング</a:t>
            </a:r>
            <a:endParaRPr kumimoji="1" lang="ja-JP" altLang="en-US" dirty="0">
              <a:solidFill>
                <a:schemeClr val="tx1"/>
              </a:solidFill>
            </a:endParaRPr>
          </a:p>
        </p:txBody>
      </p:sp>
      <p:sp>
        <p:nvSpPr>
          <p:cNvPr id="12" name="円柱 11"/>
          <p:cNvSpPr/>
          <p:nvPr/>
        </p:nvSpPr>
        <p:spPr>
          <a:xfrm>
            <a:off x="4174478" y="5639604"/>
            <a:ext cx="2667028" cy="1098468"/>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庁内データ</a:t>
            </a:r>
            <a:endParaRPr kumimoji="1" lang="ja-JP" altLang="en-US">
              <a:solidFill>
                <a:schemeClr val="tx1"/>
              </a:solidFill>
            </a:endParaRPr>
          </a:p>
        </p:txBody>
      </p:sp>
      <p:sp>
        <p:nvSpPr>
          <p:cNvPr id="13" name="正方形/長方形 12"/>
          <p:cNvSpPr/>
          <p:nvPr/>
        </p:nvSpPr>
        <p:spPr>
          <a:xfrm>
            <a:off x="1497612" y="3693227"/>
            <a:ext cx="938150" cy="380011"/>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KPI</a:t>
            </a:r>
            <a:r>
              <a:rPr lang="ja-JP" altLang="en-US" sz="1600" dirty="0">
                <a:solidFill>
                  <a:schemeClr val="tx1"/>
                </a:solidFill>
              </a:rPr>
              <a:t>設定</a:t>
            </a:r>
            <a:endParaRPr kumimoji="1" lang="ja-JP" altLang="en-US" sz="1600" dirty="0">
              <a:solidFill>
                <a:schemeClr val="tx1"/>
              </a:solidFill>
            </a:endParaRPr>
          </a:p>
        </p:txBody>
      </p:sp>
      <p:sp>
        <p:nvSpPr>
          <p:cNvPr id="14" name="正方形/長方形 13"/>
          <p:cNvSpPr/>
          <p:nvPr/>
        </p:nvSpPr>
        <p:spPr>
          <a:xfrm>
            <a:off x="7168079" y="3645727"/>
            <a:ext cx="938150" cy="380011"/>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KPI</a:t>
            </a:r>
            <a:r>
              <a:rPr lang="ja-JP" altLang="en-US" sz="1600" dirty="0">
                <a:solidFill>
                  <a:schemeClr val="tx1"/>
                </a:solidFill>
              </a:rPr>
              <a:t>確認</a:t>
            </a:r>
            <a:endParaRPr kumimoji="1" lang="ja-JP" altLang="en-US" sz="1600" dirty="0">
              <a:solidFill>
                <a:schemeClr val="tx1"/>
              </a:solidFill>
            </a:endParaRPr>
          </a:p>
        </p:txBody>
      </p:sp>
      <p:sp>
        <p:nvSpPr>
          <p:cNvPr id="15" name="円/楕円 14"/>
          <p:cNvSpPr/>
          <p:nvPr/>
        </p:nvSpPr>
        <p:spPr>
          <a:xfrm>
            <a:off x="9162721" y="3906986"/>
            <a:ext cx="1187533" cy="1105890"/>
          </a:xfrm>
          <a:prstGeom prst="ellips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効果</a:t>
            </a:r>
            <a:endParaRPr kumimoji="1" lang="ja-JP" altLang="en-US" dirty="0">
              <a:solidFill>
                <a:schemeClr val="tx1"/>
              </a:solidFill>
            </a:endParaRPr>
          </a:p>
        </p:txBody>
      </p:sp>
      <p:sp>
        <p:nvSpPr>
          <p:cNvPr id="16" name="三角形 15"/>
          <p:cNvSpPr/>
          <p:nvPr/>
        </p:nvSpPr>
        <p:spPr>
          <a:xfrm rot="5400000">
            <a:off x="3706421" y="4310743"/>
            <a:ext cx="795648" cy="296882"/>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三角形 16"/>
          <p:cNvSpPr/>
          <p:nvPr/>
        </p:nvSpPr>
        <p:spPr>
          <a:xfrm rot="5400000">
            <a:off x="6497122" y="4316681"/>
            <a:ext cx="795648" cy="296882"/>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カギ線コネクタ 19"/>
          <p:cNvCxnSpPr>
            <a:stCxn id="11" idx="0"/>
            <a:endCxn id="9" idx="0"/>
          </p:cNvCxnSpPr>
          <p:nvPr/>
        </p:nvCxnSpPr>
        <p:spPr>
          <a:xfrm rot="16200000" flipV="1">
            <a:off x="5505534" y="1175657"/>
            <a:ext cx="12700" cy="5557652"/>
          </a:xfrm>
          <a:prstGeom prst="bentConnector3">
            <a:avLst>
              <a:gd name="adj1" fmla="val 703637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カギ線コネクタ 23"/>
          <p:cNvCxnSpPr>
            <a:endCxn id="10" idx="0"/>
          </p:cNvCxnSpPr>
          <p:nvPr/>
        </p:nvCxnSpPr>
        <p:spPr>
          <a:xfrm rot="10800000">
            <a:off x="5505535" y="3954483"/>
            <a:ext cx="2796637" cy="12700"/>
          </a:xfrm>
          <a:prstGeom prst="bentConnector4">
            <a:avLst>
              <a:gd name="adj1" fmla="val 637"/>
              <a:gd name="adj2" fmla="val 708961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5501745" y="3387023"/>
            <a:ext cx="1441420" cy="307777"/>
          </a:xfrm>
          <a:prstGeom prst="rect">
            <a:avLst/>
          </a:prstGeom>
          <a:noFill/>
        </p:spPr>
        <p:txBody>
          <a:bodyPr wrap="none" rtlCol="0">
            <a:spAutoFit/>
          </a:bodyPr>
          <a:lstStyle/>
          <a:p>
            <a:r>
              <a:rPr lang="ja-JP" altLang="en-US" sz="1400" dirty="0"/>
              <a:t>フィードバック</a:t>
            </a:r>
            <a:endParaRPr kumimoji="1" lang="ja-JP" altLang="en-US" sz="1400" dirty="0"/>
          </a:p>
        </p:txBody>
      </p:sp>
      <p:sp>
        <p:nvSpPr>
          <p:cNvPr id="28" name="テキスト ボックス 27"/>
          <p:cNvSpPr txBox="1"/>
          <p:nvPr/>
        </p:nvSpPr>
        <p:spPr>
          <a:xfrm>
            <a:off x="2733058" y="3364256"/>
            <a:ext cx="1441420" cy="307777"/>
          </a:xfrm>
          <a:prstGeom prst="rect">
            <a:avLst/>
          </a:prstGeom>
          <a:noFill/>
          <a:ln>
            <a:noFill/>
          </a:ln>
        </p:spPr>
        <p:txBody>
          <a:bodyPr wrap="none" rtlCol="0">
            <a:spAutoFit/>
          </a:bodyPr>
          <a:lstStyle/>
          <a:p>
            <a:r>
              <a:rPr lang="ja-JP" altLang="en-US" sz="1400" dirty="0"/>
              <a:t>フィードバック</a:t>
            </a:r>
            <a:endParaRPr kumimoji="1" lang="ja-JP" altLang="en-US" sz="1400" dirty="0"/>
          </a:p>
        </p:txBody>
      </p:sp>
      <p:cxnSp>
        <p:nvCxnSpPr>
          <p:cNvPr id="30" name="直線矢印コネクタ 29"/>
          <p:cNvCxnSpPr>
            <a:stCxn id="12" idx="1"/>
            <a:endCxn id="11" idx="2"/>
          </p:cNvCxnSpPr>
          <p:nvPr/>
        </p:nvCxnSpPr>
        <p:spPr>
          <a:xfrm flipV="1">
            <a:off x="5507992" y="4975761"/>
            <a:ext cx="2776368"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12" idx="1"/>
            <a:endCxn id="10" idx="2"/>
          </p:cNvCxnSpPr>
          <p:nvPr/>
        </p:nvCxnSpPr>
        <p:spPr>
          <a:xfrm flipH="1" flipV="1">
            <a:off x="5505534" y="4975761"/>
            <a:ext cx="2458"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12" idx="1"/>
            <a:endCxn id="9" idx="2"/>
          </p:cNvCxnSpPr>
          <p:nvPr/>
        </p:nvCxnSpPr>
        <p:spPr>
          <a:xfrm flipH="1" flipV="1">
            <a:off x="2726708" y="4975761"/>
            <a:ext cx="2781284"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スライド番号プレースホルダー 3">
            <a:extLst>
              <a:ext uri="{FF2B5EF4-FFF2-40B4-BE49-F238E27FC236}">
                <a16:creationId xmlns:a16="http://schemas.microsoft.com/office/drawing/2014/main" xmlns="" id="{772A941F-50CE-4FAA-B22E-D30EE3CBE41A}"/>
              </a:ext>
            </a:extLst>
          </p:cNvPr>
          <p:cNvSpPr>
            <a:spLocks noGrp="1"/>
          </p:cNvSpPr>
          <p:nvPr>
            <p:ph type="sldNum" sz="quarter" idx="12"/>
          </p:nvPr>
        </p:nvSpPr>
        <p:spPr/>
        <p:txBody>
          <a:bodyPr/>
          <a:lstStyle/>
          <a:p>
            <a:fld id="{17B8D3BA-E350-1147-995F-63335037DF5A}" type="slidenum">
              <a:rPr kumimoji="1" lang="ja-JP" altLang="en-US" smtClean="0"/>
              <a:t>6</a:t>
            </a:fld>
            <a:endParaRPr kumimoji="1" lang="ja-JP" altLang="en-US"/>
          </a:p>
        </p:txBody>
      </p:sp>
    </p:spTree>
    <p:extLst>
      <p:ext uri="{BB962C8B-B14F-4D97-AF65-F5344CB8AC3E}">
        <p14:creationId xmlns:p14="http://schemas.microsoft.com/office/powerpoint/2010/main" val="1543800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1-4. EBPM </a:t>
            </a:r>
            <a:r>
              <a:rPr lang="ja-JP" altLang="en-US" sz="4000" dirty="0"/>
              <a:t>（</a:t>
            </a:r>
            <a:r>
              <a:rPr lang="en-US" altLang="ja-JP" sz="4000" dirty="0"/>
              <a:t>Evidence Based Policy Making</a:t>
            </a:r>
            <a:r>
              <a:rPr lang="ja-JP" altLang="en-US" sz="4000" dirty="0"/>
              <a:t>）</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エビデンスに基づく政策立案を妨げるもの</a:t>
            </a:r>
            <a:endParaRPr lang="en-US" altLang="ja-JP" sz="2200" dirty="0"/>
          </a:p>
          <a:p>
            <a:endParaRPr kumimoji="1" lang="ja-JP" altLang="en-US" sz="2200" dirty="0"/>
          </a:p>
        </p:txBody>
      </p:sp>
      <p:sp>
        <p:nvSpPr>
          <p:cNvPr id="4" name="正方形/長方形 3"/>
          <p:cNvSpPr/>
          <p:nvPr/>
        </p:nvSpPr>
        <p:spPr>
          <a:xfrm>
            <a:off x="1272781" y="1529957"/>
            <a:ext cx="9759395" cy="2658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・どこにどんなデータがあるかわからない</a:t>
            </a:r>
            <a:endParaRPr lang="en-US" altLang="ja-JP" dirty="0">
              <a:solidFill>
                <a:schemeClr val="tx1"/>
              </a:solidFill>
            </a:endParaRPr>
          </a:p>
          <a:p>
            <a:r>
              <a:rPr lang="ja-JP" altLang="en-US" dirty="0">
                <a:solidFill>
                  <a:schemeClr val="tx1"/>
                </a:solidFill>
              </a:rPr>
              <a:t>・該当データはあるが、分析するだけの能力を持ち合わせていない</a:t>
            </a:r>
            <a:endParaRPr lang="en-US" altLang="ja-JP" dirty="0">
              <a:solidFill>
                <a:schemeClr val="tx1"/>
              </a:solidFill>
            </a:endParaRPr>
          </a:p>
          <a:p>
            <a:r>
              <a:rPr lang="ja-JP" altLang="en-US" dirty="0">
                <a:solidFill>
                  <a:schemeClr val="tx1"/>
                </a:solidFill>
              </a:rPr>
              <a:t>・国民が望んでいる（が、科学的な根拠はあまりない）</a:t>
            </a:r>
            <a:endParaRPr lang="en-US" altLang="ja-JP" dirty="0">
              <a:solidFill>
                <a:schemeClr val="tx1"/>
              </a:solidFill>
            </a:endParaRPr>
          </a:p>
          <a:p>
            <a:r>
              <a:rPr lang="ja-JP" altLang="en-US" dirty="0">
                <a:solidFill>
                  <a:schemeClr val="tx1"/>
                </a:solidFill>
              </a:rPr>
              <a:t>・今やめると、ここまでの投資が無駄（政策の失敗＝サンクコストの錯覚？）になる</a:t>
            </a:r>
            <a:endParaRPr lang="en-US" altLang="ja-JP" dirty="0">
              <a:solidFill>
                <a:schemeClr val="tx1"/>
              </a:solidFill>
            </a:endParaRPr>
          </a:p>
          <a:p>
            <a:r>
              <a:rPr lang="ja-JP" altLang="en-US" dirty="0">
                <a:solidFill>
                  <a:schemeClr val="tx1"/>
                </a:solidFill>
              </a:rPr>
              <a:t>・省内調整や他府省調整が必要だが、時間的に制約がある</a:t>
            </a:r>
            <a:endParaRPr lang="en-US" altLang="ja-JP" dirty="0">
              <a:solidFill>
                <a:schemeClr val="tx1"/>
              </a:solidFill>
            </a:endParaRPr>
          </a:p>
          <a:p>
            <a:r>
              <a:rPr lang="ja-JP" altLang="en-US" dirty="0">
                <a:solidFill>
                  <a:schemeClr val="tx1"/>
                </a:solidFill>
              </a:rPr>
              <a:t>・新たな施策を打ち出すだけの勇気がない（←打ち出して失敗すれば責任を問われる）</a:t>
            </a:r>
            <a:endParaRPr lang="en-US" altLang="ja-JP" dirty="0">
              <a:solidFill>
                <a:schemeClr val="tx1"/>
              </a:solidFill>
            </a:endParaRPr>
          </a:p>
          <a:p>
            <a:r>
              <a:rPr lang="ja-JP" altLang="en-US" dirty="0">
                <a:solidFill>
                  <a:schemeClr val="tx1"/>
                </a:solidFill>
              </a:rPr>
              <a:t>・該当データはあるが、目的外利用を禁止されている</a:t>
            </a:r>
            <a:endParaRPr lang="en-US" altLang="ja-JP" dirty="0">
              <a:solidFill>
                <a:schemeClr val="tx1"/>
              </a:solidFill>
            </a:endParaRPr>
          </a:p>
          <a:p>
            <a:r>
              <a:rPr lang="ja-JP" altLang="en-US" dirty="0">
                <a:solidFill>
                  <a:schemeClr val="tx1"/>
                </a:solidFill>
              </a:rPr>
              <a:t>・上司のアイデア（≒思いつき？）を無駄にするわけにはいかない</a:t>
            </a:r>
            <a:endParaRPr lang="en-US" altLang="ja-JP" dirty="0">
              <a:solidFill>
                <a:schemeClr val="tx1"/>
              </a:solidFill>
            </a:endParaRPr>
          </a:p>
          <a:p>
            <a:r>
              <a:rPr lang="ja-JP" altLang="en-US" dirty="0">
                <a:solidFill>
                  <a:schemeClr val="tx1"/>
                </a:solidFill>
              </a:rPr>
              <a:t>・これまでも長年の経験とスキルでやってきたので問題ない（はず）</a:t>
            </a:r>
          </a:p>
        </p:txBody>
      </p:sp>
      <p:sp>
        <p:nvSpPr>
          <p:cNvPr id="5" name="三角形 4"/>
          <p:cNvSpPr/>
          <p:nvPr/>
        </p:nvSpPr>
        <p:spPr>
          <a:xfrm rot="10800000">
            <a:off x="4546130" y="5072305"/>
            <a:ext cx="3099742" cy="320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836588" y="5602995"/>
            <a:ext cx="8844112" cy="830997"/>
          </a:xfrm>
          <a:prstGeom prst="rect">
            <a:avLst/>
          </a:prstGeom>
          <a:noFill/>
        </p:spPr>
        <p:txBody>
          <a:bodyPr wrap="square" rtlCol="0">
            <a:spAutoFit/>
          </a:bodyPr>
          <a:lstStyle/>
          <a:p>
            <a:pPr algn="ctr"/>
            <a:r>
              <a:rPr kumimoji="1" lang="ja-JP" altLang="en-US" sz="2400" dirty="0"/>
              <a:t>各地方公共団体でもデータ活用スキルを身につける必要がある。</a:t>
            </a:r>
            <a:r>
              <a:rPr kumimoji="1" lang="en-US" altLang="ja-JP" sz="2400" dirty="0"/>
              <a:t/>
            </a:r>
            <a:br>
              <a:rPr kumimoji="1" lang="en-US" altLang="ja-JP" sz="2400" dirty="0"/>
            </a:br>
            <a:r>
              <a:rPr kumimoji="1" lang="ja-JP" altLang="en-US" sz="2400" dirty="0"/>
              <a:t>データアカデミーはそのための研修プログラムのひとつ。</a:t>
            </a:r>
          </a:p>
        </p:txBody>
      </p:sp>
      <p:sp>
        <p:nvSpPr>
          <p:cNvPr id="7" name="テキスト ボックス 6"/>
          <p:cNvSpPr txBox="1"/>
          <p:nvPr/>
        </p:nvSpPr>
        <p:spPr>
          <a:xfrm>
            <a:off x="5870375" y="4150210"/>
            <a:ext cx="5780750" cy="738664"/>
          </a:xfrm>
          <a:prstGeom prst="rect">
            <a:avLst/>
          </a:prstGeom>
          <a:noFill/>
        </p:spPr>
        <p:txBody>
          <a:bodyPr wrap="none" rtlCol="0">
            <a:spAutoFit/>
          </a:bodyPr>
          <a:lstStyle/>
          <a:p>
            <a:r>
              <a:rPr lang="ja-JP" altLang="en-US" sz="1400" dirty="0"/>
              <a:t>出典：「国・行政のあり方に関する懇談会」（第９回）事務局資料</a:t>
            </a:r>
            <a:endParaRPr lang="en-US" altLang="ja-JP" sz="1400" dirty="0"/>
          </a:p>
          <a:p>
            <a:r>
              <a:rPr lang="ja-JP" altLang="en-US" sz="1400" dirty="0"/>
              <a:t>　　　　内閣官房行政改革推進本部事務局</a:t>
            </a:r>
            <a:endParaRPr lang="en-US" altLang="ja-JP" sz="1400" dirty="0"/>
          </a:p>
          <a:p>
            <a:r>
              <a:rPr lang="en-US" altLang="ja-JP" sz="1400" dirty="0"/>
              <a:t>http://</a:t>
            </a:r>
            <a:r>
              <a:rPr lang="en-US" altLang="ja-JP" sz="1400" dirty="0" err="1"/>
              <a:t>www.cas.go.jp</a:t>
            </a:r>
            <a:r>
              <a:rPr lang="en-US" altLang="ja-JP" sz="1400" dirty="0"/>
              <a:t>/</a:t>
            </a:r>
            <a:r>
              <a:rPr lang="en-US" altLang="ja-JP" sz="1400" dirty="0" err="1"/>
              <a:t>jp</a:t>
            </a:r>
            <a:r>
              <a:rPr lang="en-US" altLang="ja-JP" sz="1400" dirty="0"/>
              <a:t>/</a:t>
            </a:r>
            <a:r>
              <a:rPr lang="en-US" altLang="ja-JP" sz="1400" dirty="0" err="1"/>
              <a:t>seisaku</a:t>
            </a:r>
            <a:r>
              <a:rPr lang="en-US" altLang="ja-JP" sz="1400" dirty="0"/>
              <a:t>/</a:t>
            </a:r>
            <a:r>
              <a:rPr lang="en-US" altLang="ja-JP" sz="1400" dirty="0" err="1"/>
              <a:t>kataro_miraiJPN</a:t>
            </a:r>
            <a:r>
              <a:rPr lang="en-US" altLang="ja-JP" sz="1400" dirty="0"/>
              <a:t>/dai9/siryou1.pdf</a:t>
            </a:r>
            <a:endParaRPr kumimoji="1" lang="ja-JP" altLang="en-US" sz="1400" dirty="0"/>
          </a:p>
        </p:txBody>
      </p:sp>
      <p:sp>
        <p:nvSpPr>
          <p:cNvPr id="8" name="スライド番号プレースホルダー 7">
            <a:extLst>
              <a:ext uri="{FF2B5EF4-FFF2-40B4-BE49-F238E27FC236}">
                <a16:creationId xmlns:a16="http://schemas.microsoft.com/office/drawing/2014/main" xmlns="" id="{D1C474CA-1697-41E8-804C-24E6F22FDCA8}"/>
              </a:ext>
            </a:extLst>
          </p:cNvPr>
          <p:cNvSpPr>
            <a:spLocks noGrp="1"/>
          </p:cNvSpPr>
          <p:nvPr>
            <p:ph type="sldNum" sz="quarter" idx="12"/>
          </p:nvPr>
        </p:nvSpPr>
        <p:spPr/>
        <p:txBody>
          <a:bodyPr/>
          <a:lstStyle/>
          <a:p>
            <a:fld id="{17B8D3BA-E350-1147-995F-63335037DF5A}" type="slidenum">
              <a:rPr kumimoji="1" lang="ja-JP" altLang="en-US" smtClean="0"/>
              <a:t>7</a:t>
            </a:fld>
            <a:endParaRPr kumimoji="1" lang="ja-JP" altLang="en-US"/>
          </a:p>
        </p:txBody>
      </p:sp>
    </p:spTree>
    <p:extLst>
      <p:ext uri="{BB962C8B-B14F-4D97-AF65-F5344CB8AC3E}">
        <p14:creationId xmlns:p14="http://schemas.microsoft.com/office/powerpoint/2010/main" val="1776347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 </a:t>
            </a:r>
            <a:r>
              <a:rPr lang="ja-JP" altLang="en-US" sz="6000" dirty="0"/>
              <a:t>データ利活用基本研修</a:t>
            </a:r>
            <a:endParaRPr lang="en-US" altLang="ja-JP" sz="6000" dirty="0"/>
          </a:p>
        </p:txBody>
      </p:sp>
      <p:sp>
        <p:nvSpPr>
          <p:cNvPr id="2" name="スライド番号プレースホルダー 1">
            <a:extLst>
              <a:ext uri="{FF2B5EF4-FFF2-40B4-BE49-F238E27FC236}">
                <a16:creationId xmlns:a16="http://schemas.microsoft.com/office/drawing/2014/main" xmlns="" id="{DF0DD73B-DD2A-4192-A212-9DE86EFF02BE}"/>
              </a:ext>
            </a:extLst>
          </p:cNvPr>
          <p:cNvSpPr>
            <a:spLocks noGrp="1"/>
          </p:cNvSpPr>
          <p:nvPr>
            <p:ph type="sldNum" sz="quarter" idx="12"/>
          </p:nvPr>
        </p:nvSpPr>
        <p:spPr/>
        <p:txBody>
          <a:bodyPr/>
          <a:lstStyle/>
          <a:p>
            <a:fld id="{17B8D3BA-E350-1147-995F-63335037DF5A}" type="slidenum">
              <a:rPr kumimoji="1" lang="ja-JP" altLang="en-US" smtClean="0"/>
              <a:t>8</a:t>
            </a:fld>
            <a:endParaRPr kumimoji="1" lang="ja-JP" altLang="en-US"/>
          </a:p>
        </p:txBody>
      </p:sp>
    </p:spTree>
    <p:extLst>
      <p:ext uri="{BB962C8B-B14F-4D97-AF65-F5344CB8AC3E}">
        <p14:creationId xmlns:p14="http://schemas.microsoft.com/office/powerpoint/2010/main" val="14607243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2-1. </a:t>
            </a:r>
            <a:r>
              <a:rPr lang="ja-JP" altLang="en-US" sz="6000" dirty="0"/>
              <a:t>データアカデミーとは</a:t>
            </a:r>
            <a:endParaRPr lang="en-US" altLang="ja-JP" sz="6000" dirty="0"/>
          </a:p>
        </p:txBody>
      </p:sp>
      <p:sp>
        <p:nvSpPr>
          <p:cNvPr id="4" name="タイトル 1">
            <a:extLst>
              <a:ext uri="{FF2B5EF4-FFF2-40B4-BE49-F238E27FC236}">
                <a16:creationId xmlns:a16="http://schemas.microsoft.com/office/drawing/2014/main" xmlns="" id="{C5444272-04F9-4E0D-8A99-ED475C82DCB0}"/>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2" name="スライド番号プレースホルダー 1">
            <a:extLst>
              <a:ext uri="{FF2B5EF4-FFF2-40B4-BE49-F238E27FC236}">
                <a16:creationId xmlns:a16="http://schemas.microsoft.com/office/drawing/2014/main" xmlns="" id="{C1F36481-D99A-41E4-BF7E-B10BE24454A4}"/>
              </a:ext>
            </a:extLst>
          </p:cNvPr>
          <p:cNvSpPr>
            <a:spLocks noGrp="1"/>
          </p:cNvSpPr>
          <p:nvPr>
            <p:ph type="sldNum" sz="quarter" idx="12"/>
          </p:nvPr>
        </p:nvSpPr>
        <p:spPr/>
        <p:txBody>
          <a:bodyPr/>
          <a:lstStyle/>
          <a:p>
            <a:fld id="{17B8D3BA-E350-1147-995F-63335037DF5A}" type="slidenum">
              <a:rPr kumimoji="1" lang="ja-JP" altLang="en-US" smtClean="0"/>
              <a:t>9</a:t>
            </a:fld>
            <a:endParaRPr kumimoji="1" lang="ja-JP" altLang="en-US"/>
          </a:p>
        </p:txBody>
      </p:sp>
    </p:spTree>
    <p:extLst>
      <p:ext uri="{BB962C8B-B14F-4D97-AF65-F5344CB8AC3E}">
        <p14:creationId xmlns:p14="http://schemas.microsoft.com/office/powerpoint/2010/main" val="3656866298"/>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de for Japan（テンプレート）" id="{58E5E067-0E9E-884A-AF81-585201C4A575}" vid="{7968914F-E43C-D84C-9CC6-5AD0C0F27ED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ホワイト</Template>
  <TotalTime>2393</TotalTime>
  <Words>4295</Words>
  <Application>Microsoft Office PowerPoint</Application>
  <PresentationFormat>ワイド画面</PresentationFormat>
  <Paragraphs>770</Paragraphs>
  <Slides>48</Slides>
  <Notes>2</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48</vt:i4>
      </vt:variant>
    </vt:vector>
  </HeadingPairs>
  <TitlesOfParts>
    <vt:vector size="60" baseType="lpstr">
      <vt:lpstr>Meiryo UI</vt:lpstr>
      <vt:lpstr>MS PGothic</vt:lpstr>
      <vt:lpstr>MS PGothic</vt:lpstr>
      <vt:lpstr>ＭＳ Ｐゴシック 本文</vt:lpstr>
      <vt:lpstr>Yu Gothic</vt:lpstr>
      <vt:lpstr>Yu Gothic</vt:lpstr>
      <vt:lpstr>Yu Gothic Light</vt:lpstr>
      <vt:lpstr>Arial</vt:lpstr>
      <vt:lpstr>Century Gothic</vt:lpstr>
      <vt:lpstr>Trebuchet MS</vt:lpstr>
      <vt:lpstr>Wingdings</vt:lpstr>
      <vt:lpstr>ホワイト</vt:lpstr>
      <vt:lpstr>データアカデミー （データ分析編）</vt:lpstr>
      <vt:lpstr>アジェンダ</vt:lpstr>
      <vt:lpstr>PowerPoint プレゼンテーション</vt:lpstr>
      <vt:lpstr>1-1. データ利活用の負のループ</vt:lpstr>
      <vt:lpstr>1-2. データ利活用の価値のループへ</vt:lpstr>
      <vt:lpstr>1-3. EBPM （Evidence Based Policy Making）</vt:lpstr>
      <vt:lpstr>1-4. EBPM （Evidence Based Policy Making）</vt:lpstr>
      <vt:lpstr>PowerPoint プレゼンテーション</vt:lpstr>
      <vt:lpstr>PowerPoint プレゼンテーション</vt:lpstr>
      <vt:lpstr>2-1-1. データアカデミーの特徴</vt:lpstr>
      <vt:lpstr>2-1-2. 一足飛びには行えない</vt:lpstr>
      <vt:lpstr>2-1-3. データ利活用の大きな２つの流れ</vt:lpstr>
      <vt:lpstr>2-1-4. データ利活用の大きな２つの流れ</vt:lpstr>
      <vt:lpstr>2-1-5. データ利活用プロセスと手法を学ぶ</vt:lpstr>
      <vt:lpstr>2-1-6. 研修計画を立て課題解決を体験</vt:lpstr>
      <vt:lpstr>PowerPoint プレゼンテーション</vt:lpstr>
      <vt:lpstr>2-2-1. データ利活用に関する政策の流れ</vt:lpstr>
      <vt:lpstr>2-2-2. 政府の取り組み　バックグラウンド</vt:lpstr>
      <vt:lpstr>2-2-3. 政府の取り組み　官民データ法の概要</vt:lpstr>
      <vt:lpstr>2-2-4. 庁内データの活用背景</vt:lpstr>
      <vt:lpstr>2-2-5. 活用に向けたデータ利活用人材育成</vt:lpstr>
      <vt:lpstr>2-2-6. 庁内データのデザイン</vt:lpstr>
      <vt:lpstr>PowerPoint プレゼンテーション</vt:lpstr>
      <vt:lpstr>2-3-1. オープンデータについて</vt:lpstr>
      <vt:lpstr>2-3-2. オープンデータについて</vt:lpstr>
      <vt:lpstr>2-3-3. オープンガバナンス</vt:lpstr>
      <vt:lpstr>PowerPoint プレゼンテーション</vt:lpstr>
      <vt:lpstr>2-4-1. データ分析による政策反映</vt:lpstr>
      <vt:lpstr>2-4-2. ①仮説、現状分析</vt:lpstr>
      <vt:lpstr>2-4-3. ②対象データの確認</vt:lpstr>
      <vt:lpstr>2-4-4. ③分析手法の検討</vt:lpstr>
      <vt:lpstr>2-4-5. ④データ分析</vt:lpstr>
      <vt:lpstr>2-4-6. ⑤評価</vt:lpstr>
      <vt:lpstr>2-4-7. ⑥政策検討</vt:lpstr>
      <vt:lpstr>2-4-8. ⑦効果、指標</vt:lpstr>
      <vt:lpstr>PowerPoint プレゼンテーション</vt:lpstr>
      <vt:lpstr>3-1. 課題の設定</vt:lpstr>
      <vt:lpstr>3-2. 仮説の作成</vt:lpstr>
      <vt:lpstr>3-2. 仮説の作成</vt:lpstr>
      <vt:lpstr>3-3. 仮説の検討</vt:lpstr>
      <vt:lpstr>3-4. 課題と仮説の連結</vt:lpstr>
      <vt:lpstr>3-5.仮説を確かめるデータの検討</vt:lpstr>
      <vt:lpstr>3-5.仮説を確かめるデータの検討</vt:lpstr>
      <vt:lpstr>PowerPoint プレゼンテーション</vt:lpstr>
      <vt:lpstr>4-1. データを準備できなかった「あるある」</vt:lpstr>
      <vt:lpstr>4-2. データ入手後のチェックポイント</vt:lpstr>
      <vt:lpstr>4-2. データ入手後のチェックポイント</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データアカデミー エッセンス</dc:title>
  <dc:creator>市川 博之</dc:creator>
  <cp:lastModifiedBy>user</cp:lastModifiedBy>
  <cp:revision>238</cp:revision>
  <dcterms:created xsi:type="dcterms:W3CDTF">2018-06-03T03:52:28Z</dcterms:created>
  <dcterms:modified xsi:type="dcterms:W3CDTF">2019-05-17T06:39:27Z</dcterms:modified>
</cp:coreProperties>
</file>