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sldIdLst>
    <p:sldId id="432" r:id="rId2"/>
    <p:sldId id="258" r:id="rId3"/>
    <p:sldId id="347" r:id="rId4"/>
    <p:sldId id="408" r:id="rId5"/>
    <p:sldId id="409" r:id="rId6"/>
    <p:sldId id="415" r:id="rId7"/>
    <p:sldId id="259" r:id="rId8"/>
    <p:sldId id="357" r:id="rId9"/>
    <p:sldId id="401" r:id="rId10"/>
    <p:sldId id="405" r:id="rId11"/>
    <p:sldId id="353" r:id="rId12"/>
    <p:sldId id="360" r:id="rId13"/>
    <p:sldId id="361" r:id="rId14"/>
    <p:sldId id="362" r:id="rId15"/>
    <p:sldId id="376" r:id="rId16"/>
    <p:sldId id="377" r:id="rId17"/>
    <p:sldId id="378" r:id="rId18"/>
    <p:sldId id="371" r:id="rId19"/>
    <p:sldId id="370" r:id="rId20"/>
    <p:sldId id="367" r:id="rId21"/>
    <p:sldId id="368" r:id="rId22"/>
    <p:sldId id="365" r:id="rId23"/>
    <p:sldId id="412" r:id="rId24"/>
    <p:sldId id="413" r:id="rId25"/>
    <p:sldId id="414" r:id="rId26"/>
    <p:sldId id="403" r:id="rId27"/>
    <p:sldId id="404" r:id="rId28"/>
    <p:sldId id="411" r:id="rId29"/>
    <p:sldId id="364" r:id="rId30"/>
    <p:sldId id="402" r:id="rId31"/>
    <p:sldId id="349" r:id="rId32"/>
    <p:sldId id="363" r:id="rId33"/>
    <p:sldId id="350" r:id="rId34"/>
    <p:sldId id="386" r:id="rId35"/>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yazaki" initials="m" lastIdx="2" clrIdx="0">
    <p:extLst>
      <p:ext uri="{19B8F6BF-5375-455C-9EA6-DF929625EA0E}">
        <p15:presenceInfo xmlns:p15="http://schemas.microsoft.com/office/powerpoint/2012/main" userId="miyaza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CECE"/>
    <a:srgbClr val="FFD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859"/>
  </p:normalViewPr>
  <p:slideViewPr>
    <p:cSldViewPr snapToGrid="0" snapToObjects="1">
      <p:cViewPr varScale="1">
        <p:scale>
          <a:sx n="89" d="100"/>
          <a:sy n="89" d="100"/>
        </p:scale>
        <p:origin x="41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5DB29CAD-275D-6249-8018-68B8B839A76F}"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E16836C8-3369-2B4D-8F82-6D45591A71F7}" type="slidenum">
              <a:rPr kumimoji="1" lang="ja-JP" altLang="en-US" smtClean="0"/>
              <a:t>‹#›</a:t>
            </a:fld>
            <a:endParaRPr kumimoji="1" lang="ja-JP" altLang="en-US"/>
          </a:p>
        </p:txBody>
      </p:sp>
    </p:spTree>
    <p:extLst>
      <p:ext uri="{BB962C8B-B14F-4D97-AF65-F5344CB8AC3E}">
        <p14:creationId xmlns:p14="http://schemas.microsoft.com/office/powerpoint/2010/main" val="1762135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447EE28-2E8B-4E39-B894-920515ED9601}"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a:xfrm>
            <a:off x="9448800" y="6510209"/>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CDF5407-826F-426C-B26C-C711845C1634}"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DD927369-7ECD-44EE-AC55-957F6F44DBF2}"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0B61177-6293-410C-B24F-9CCB91BCFC89}"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r>
              <a:rPr lang="en-US" dirty="0"/>
              <a:t>Copyright © 2017 Code for Japan All Rights Reserved.</a:t>
            </a:r>
          </a:p>
        </p:txBody>
      </p:sp>
      <p:sp>
        <p:nvSpPr>
          <p:cNvPr id="6" name="スライド番号プレースホルダー 5"/>
          <p:cNvSpPr>
            <a:spLocks noGrp="1"/>
          </p:cNvSpPr>
          <p:nvPr>
            <p:ph type="sldNum" sz="quarter" idx="12"/>
          </p:nvPr>
        </p:nvSpPr>
        <p:spPr>
          <a:xfrm>
            <a:off x="9448800" y="6538912"/>
            <a:ext cx="2743200" cy="365125"/>
          </a:xfrm>
        </p:spPr>
        <p:txBody>
          <a:bodyPr/>
          <a:lstStyle>
            <a:lvl1pPr>
              <a:defRPr sz="1400"/>
            </a:lvl1pPr>
          </a:lstStyle>
          <a:p>
            <a:fld id="{17B8D3BA-E350-1147-995F-63335037DF5A}" type="slidenum">
              <a:rPr lang="ja-JP" altLang="en-US" smtClean="0"/>
              <a:pPr/>
              <a:t>‹#›</a:t>
            </a:fld>
            <a:endParaRPr lang="ja-JP" altLang="en-US" dirty="0"/>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4A6C855A-4D98-40E1-BC08-D7CF8A6CB61F}"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DB0BC2C7-3E3A-43EA-828D-9F178BB4D093}"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E524894C-53DD-4B73-ABDA-9D4FF25E4183}"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BDBAFA9-680B-4481-BB36-BA6721F1A139}"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A31EA77-FDAA-46B5-AFE7-38E8999AEEE6}"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4" name="スライド番号プレースホルダー 3"/>
          <p:cNvSpPr>
            <a:spLocks noGrp="1"/>
          </p:cNvSpPr>
          <p:nvPr>
            <p:ph type="sldNum" sz="quarter" idx="12"/>
          </p:nvPr>
        </p:nvSpPr>
        <p:spPr>
          <a:xfrm>
            <a:off x="9448800" y="6492875"/>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E5B666F-3E39-4B5C-A64D-E747B35AE396}"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C86DD2D9-ECBB-4549-B8EE-E9F5359E3765}"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a:t>Copyright © 2017 Code for Japan All Rights Reserved.</a:t>
            </a:r>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2F5507-43FC-4140-9C90-978622E29A77}"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 © 2017 Code for Japan All Rights Reserved.</a:t>
            </a:r>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a:t>データアカデミー</a:t>
            </a:r>
            <a:r>
              <a:rPr lang="en-US" altLang="ja-JP" dirty="0"/>
              <a:t/>
            </a:r>
            <a:br>
              <a:rPr lang="en-US" altLang="ja-JP" dirty="0"/>
            </a:br>
            <a:r>
              <a:rPr lang="ja-JP" altLang="en-US" sz="4800" dirty="0"/>
              <a:t>（データ分析編）</a:t>
            </a:r>
            <a:endParaRPr kumimoji="1" lang="ja-JP" altLang="en-US" sz="4800" dirty="0"/>
          </a:p>
        </p:txBody>
      </p:sp>
      <p:sp>
        <p:nvSpPr>
          <p:cNvPr id="3" name="サブタイトル 2"/>
          <p:cNvSpPr>
            <a:spLocks noGrp="1"/>
          </p:cNvSpPr>
          <p:nvPr>
            <p:ph type="subTitle" idx="1"/>
          </p:nvPr>
        </p:nvSpPr>
        <p:spPr/>
        <p:txBody>
          <a:bodyPr anchor="ctr">
            <a:normAutofit/>
          </a:bodyPr>
          <a:lstStyle/>
          <a:p>
            <a:r>
              <a:rPr lang="ja-JP" altLang="en-US" sz="3600"/>
              <a:t>地方公共団体名</a:t>
            </a:r>
            <a:r>
              <a:rPr lang="ja-JP" altLang="en-US" sz="3600" dirty="0"/>
              <a:t>　第二回</a:t>
            </a:r>
            <a:endParaRPr lang="en-US" altLang="ja-JP" sz="3600" dirty="0"/>
          </a:p>
          <a:p>
            <a:r>
              <a:rPr lang="ja-JP" altLang="en-US" sz="3600" dirty="0"/>
              <a:t>年月日</a:t>
            </a:r>
            <a:endParaRPr kumimoji="1" lang="en-US" altLang="ja-JP" sz="3600" dirty="0"/>
          </a:p>
        </p:txBody>
      </p:sp>
      <p:pic>
        <p:nvPicPr>
          <p:cNvPr id="4" name="図 3">
            <a:extLst>
              <a:ext uri="{FF2B5EF4-FFF2-40B4-BE49-F238E27FC236}">
                <a16:creationId xmlns:a16="http://schemas.microsoft.com/office/drawing/2014/main" xmlns="" id="{716BD13E-3D20-4045-B1A6-C1375B8A4E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2728" y="2243303"/>
            <a:ext cx="1576344" cy="2082357"/>
          </a:xfrm>
          <a:prstGeom prst="rect">
            <a:avLst/>
          </a:prstGeom>
        </p:spPr>
      </p:pic>
      <p:sp>
        <p:nvSpPr>
          <p:cNvPr id="7" name="サブタイトル 2">
            <a:extLst>
              <a:ext uri="{FF2B5EF4-FFF2-40B4-BE49-F238E27FC236}">
                <a16:creationId xmlns:a16="http://schemas.microsoft.com/office/drawing/2014/main" xmlns="" id="{F4B01DAA-53DE-4CC3-B63A-90648A80BD5A}"/>
              </a:ext>
            </a:extLst>
          </p:cNvPr>
          <p:cNvSpPr txBox="1">
            <a:spLocks/>
          </p:cNvSpPr>
          <p:nvPr/>
        </p:nvSpPr>
        <p:spPr>
          <a:xfrm>
            <a:off x="2716924" y="114794"/>
            <a:ext cx="9144000" cy="881773"/>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4-4-2</a:t>
            </a:r>
          </a:p>
        </p:txBody>
      </p:sp>
      <p:sp>
        <p:nvSpPr>
          <p:cNvPr id="5" name="スライド番号プレースホルダー 4">
            <a:extLst>
              <a:ext uri="{FF2B5EF4-FFF2-40B4-BE49-F238E27FC236}">
                <a16:creationId xmlns:a16="http://schemas.microsoft.com/office/drawing/2014/main" xmlns="" id="{8C993552-16E6-47FC-9443-3C66818285FB}"/>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1526950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C3820AE-C5F4-2A46-9965-ED3A555FB7BD}"/>
              </a:ext>
            </a:extLst>
          </p:cNvPr>
          <p:cNvSpPr>
            <a:spLocks noGrp="1"/>
          </p:cNvSpPr>
          <p:nvPr>
            <p:ph type="title"/>
          </p:nvPr>
        </p:nvSpPr>
        <p:spPr/>
        <p:txBody>
          <a:bodyPr>
            <a:normAutofit fontScale="90000"/>
          </a:bodyPr>
          <a:lstStyle/>
          <a:p>
            <a:r>
              <a:rPr kumimoji="1" lang="en-US" altLang="ja-JP" dirty="0"/>
              <a:t>2-3. </a:t>
            </a:r>
            <a:r>
              <a:rPr kumimoji="1" lang="ja-JP" altLang="en-US" dirty="0"/>
              <a:t>個人情報の提供　チェックフロー</a:t>
            </a:r>
          </a:p>
        </p:txBody>
      </p:sp>
      <p:sp>
        <p:nvSpPr>
          <p:cNvPr id="5" name="正方形/長方形 4">
            <a:extLst>
              <a:ext uri="{FF2B5EF4-FFF2-40B4-BE49-F238E27FC236}">
                <a16:creationId xmlns:a16="http://schemas.microsoft.com/office/drawing/2014/main" xmlns="" id="{B855FFAF-3DC8-5443-B3AB-24189D8638B8}"/>
              </a:ext>
            </a:extLst>
          </p:cNvPr>
          <p:cNvSpPr/>
          <p:nvPr/>
        </p:nvSpPr>
        <p:spPr>
          <a:xfrm>
            <a:off x="2937074" y="1123614"/>
            <a:ext cx="4032493" cy="366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個人情報の利用が可能か。</a:t>
            </a:r>
          </a:p>
        </p:txBody>
      </p:sp>
      <p:sp>
        <p:nvSpPr>
          <p:cNvPr id="6" name="正方形/長方形 5">
            <a:extLst>
              <a:ext uri="{FF2B5EF4-FFF2-40B4-BE49-F238E27FC236}">
                <a16:creationId xmlns:a16="http://schemas.microsoft.com/office/drawing/2014/main" xmlns="" id="{0B291F22-E2BA-5943-A5FC-9DABC4324870}"/>
              </a:ext>
            </a:extLst>
          </p:cNvPr>
          <p:cNvSpPr/>
          <p:nvPr/>
        </p:nvSpPr>
        <p:spPr>
          <a:xfrm>
            <a:off x="2937072" y="1917499"/>
            <a:ext cx="4032493" cy="366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提供情報が個人情報か。</a:t>
            </a:r>
          </a:p>
        </p:txBody>
      </p:sp>
      <p:sp>
        <p:nvSpPr>
          <p:cNvPr id="7" name="正方形/長方形 6">
            <a:extLst>
              <a:ext uri="{FF2B5EF4-FFF2-40B4-BE49-F238E27FC236}">
                <a16:creationId xmlns:a16="http://schemas.microsoft.com/office/drawing/2014/main" xmlns="" id="{FAE3FF2A-926C-D04C-809C-F8FB1DE5B863}"/>
              </a:ext>
            </a:extLst>
          </p:cNvPr>
          <p:cNvSpPr/>
          <p:nvPr/>
        </p:nvSpPr>
        <p:spPr>
          <a:xfrm>
            <a:off x="2937074" y="2827457"/>
            <a:ext cx="4032493"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a:t>
            </a:r>
            <a:r>
              <a:rPr kumimoji="1" lang="ja-JP" altLang="en-US" dirty="0">
                <a:solidFill>
                  <a:srgbClr val="FF0000"/>
                </a:solidFill>
              </a:rPr>
              <a:t>目的内提供</a:t>
            </a:r>
            <a:r>
              <a:rPr kumimoji="1" lang="en-US" altLang="ja-JP" dirty="0">
                <a:solidFill>
                  <a:srgbClr val="FF0000"/>
                </a:solidFill>
              </a:rPr>
              <a:t>/</a:t>
            </a:r>
            <a:r>
              <a:rPr kumimoji="1" lang="ja-JP" altLang="en-US" dirty="0">
                <a:solidFill>
                  <a:srgbClr val="FF0000"/>
                </a:solidFill>
              </a:rPr>
              <a:t>目的外提供</a:t>
            </a:r>
            <a:r>
              <a:rPr kumimoji="1" lang="ja-JP" altLang="en-US" dirty="0">
                <a:solidFill>
                  <a:schemeClr val="tx1"/>
                </a:solidFill>
              </a:rPr>
              <a:t>」の区別があるか。</a:t>
            </a:r>
          </a:p>
        </p:txBody>
      </p:sp>
      <p:sp>
        <p:nvSpPr>
          <p:cNvPr id="8" name="正方形/長方形 7">
            <a:extLst>
              <a:ext uri="{FF2B5EF4-FFF2-40B4-BE49-F238E27FC236}">
                <a16:creationId xmlns:a16="http://schemas.microsoft.com/office/drawing/2014/main" xmlns="" id="{A16A128B-8433-074D-988E-EB34F205E871}"/>
              </a:ext>
            </a:extLst>
          </p:cNvPr>
          <p:cNvSpPr/>
          <p:nvPr/>
        </p:nvSpPr>
        <p:spPr>
          <a:xfrm>
            <a:off x="7939270" y="1913746"/>
            <a:ext cx="3414530" cy="38240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個人情報保護条例の適用外。</a:t>
            </a:r>
          </a:p>
        </p:txBody>
      </p:sp>
      <p:sp>
        <p:nvSpPr>
          <p:cNvPr id="9" name="正方形/長方形 8">
            <a:extLst>
              <a:ext uri="{FF2B5EF4-FFF2-40B4-BE49-F238E27FC236}">
                <a16:creationId xmlns:a16="http://schemas.microsoft.com/office/drawing/2014/main" xmlns="" id="{7F910F85-E2C1-384F-AB3F-CAEF3293A4A7}"/>
              </a:ext>
            </a:extLst>
          </p:cNvPr>
          <p:cNvSpPr/>
          <p:nvPr/>
        </p:nvSpPr>
        <p:spPr>
          <a:xfrm>
            <a:off x="2937073" y="3948712"/>
            <a:ext cx="4032494" cy="366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条例上認められる「</a:t>
            </a:r>
            <a:r>
              <a:rPr kumimoji="1" lang="ja-JP" altLang="en-US" dirty="0">
                <a:solidFill>
                  <a:srgbClr val="FF0000"/>
                </a:solidFill>
              </a:rPr>
              <a:t>目的内提供</a:t>
            </a:r>
            <a:r>
              <a:rPr kumimoji="1" lang="ja-JP" altLang="en-US" dirty="0">
                <a:solidFill>
                  <a:schemeClr val="tx1"/>
                </a:solidFill>
              </a:rPr>
              <a:t>」か。</a:t>
            </a:r>
          </a:p>
        </p:txBody>
      </p:sp>
      <p:sp>
        <p:nvSpPr>
          <p:cNvPr id="10" name="正方形/長方形 9">
            <a:extLst>
              <a:ext uri="{FF2B5EF4-FFF2-40B4-BE49-F238E27FC236}">
                <a16:creationId xmlns:a16="http://schemas.microsoft.com/office/drawing/2014/main" xmlns="" id="{B583DB5D-7BB8-2543-951A-CE40D9B0CA8E}"/>
              </a:ext>
            </a:extLst>
          </p:cNvPr>
          <p:cNvSpPr/>
          <p:nvPr/>
        </p:nvSpPr>
        <p:spPr>
          <a:xfrm>
            <a:off x="7939270" y="3948712"/>
            <a:ext cx="3414530" cy="35992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条例上認められる提供か。</a:t>
            </a:r>
            <a:endParaRPr kumimoji="1" lang="en-US" altLang="ja-JP" dirty="0">
              <a:solidFill>
                <a:schemeClr val="tx1"/>
              </a:solidFill>
            </a:endParaRPr>
          </a:p>
        </p:txBody>
      </p:sp>
      <p:sp>
        <p:nvSpPr>
          <p:cNvPr id="12" name="角丸四角形 11">
            <a:extLst>
              <a:ext uri="{FF2B5EF4-FFF2-40B4-BE49-F238E27FC236}">
                <a16:creationId xmlns:a16="http://schemas.microsoft.com/office/drawing/2014/main" xmlns="" id="{A6008124-93C1-F04C-8780-8DAF46D32D6F}"/>
              </a:ext>
            </a:extLst>
          </p:cNvPr>
          <p:cNvSpPr/>
          <p:nvPr/>
        </p:nvSpPr>
        <p:spPr>
          <a:xfrm>
            <a:off x="10049168" y="1511374"/>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提供</a:t>
            </a:r>
            <a:r>
              <a:rPr kumimoji="1" lang="ja-JP" altLang="en-US" dirty="0">
                <a:solidFill>
                  <a:schemeClr val="tx1"/>
                </a:solidFill>
              </a:rPr>
              <a:t>可</a:t>
            </a:r>
          </a:p>
        </p:txBody>
      </p:sp>
      <p:sp>
        <p:nvSpPr>
          <p:cNvPr id="15" name="角丸四角形 14">
            <a:extLst>
              <a:ext uri="{FF2B5EF4-FFF2-40B4-BE49-F238E27FC236}">
                <a16:creationId xmlns:a16="http://schemas.microsoft.com/office/drawing/2014/main" xmlns="" id="{60BC0A07-708C-CC44-9B63-FFAFB9ED3550}"/>
              </a:ext>
            </a:extLst>
          </p:cNvPr>
          <p:cNvSpPr/>
          <p:nvPr/>
        </p:nvSpPr>
        <p:spPr>
          <a:xfrm>
            <a:off x="8994219" y="6130666"/>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提供可</a:t>
            </a:r>
          </a:p>
        </p:txBody>
      </p:sp>
      <p:sp>
        <p:nvSpPr>
          <p:cNvPr id="16" name="正方形/長方形 15">
            <a:extLst>
              <a:ext uri="{FF2B5EF4-FFF2-40B4-BE49-F238E27FC236}">
                <a16:creationId xmlns:a16="http://schemas.microsoft.com/office/drawing/2014/main" xmlns="" id="{DF4D512C-56C3-7C45-B7DB-1FDD7E94A45B}"/>
              </a:ext>
            </a:extLst>
          </p:cNvPr>
          <p:cNvSpPr/>
          <p:nvPr/>
        </p:nvSpPr>
        <p:spPr>
          <a:xfrm>
            <a:off x="2948649" y="5859110"/>
            <a:ext cx="1751235" cy="9135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本人同意を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とる。</a:t>
            </a:r>
          </a:p>
        </p:txBody>
      </p:sp>
      <p:sp>
        <p:nvSpPr>
          <p:cNvPr id="17" name="正方形/長方形 16">
            <a:extLst>
              <a:ext uri="{FF2B5EF4-FFF2-40B4-BE49-F238E27FC236}">
                <a16:creationId xmlns:a16="http://schemas.microsoft.com/office/drawing/2014/main" xmlns="" id="{6FA069D0-03EC-9448-9AED-AD0063120EAC}"/>
              </a:ext>
            </a:extLst>
          </p:cNvPr>
          <p:cNvSpPr/>
          <p:nvPr/>
        </p:nvSpPr>
        <p:spPr>
          <a:xfrm>
            <a:off x="5218330" y="5859109"/>
            <a:ext cx="2068625" cy="91350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本人同意をとらなくてもいいよう条例改正。</a:t>
            </a:r>
          </a:p>
        </p:txBody>
      </p:sp>
      <p:cxnSp>
        <p:nvCxnSpPr>
          <p:cNvPr id="25" name="カギ線コネクタ 24">
            <a:extLst>
              <a:ext uri="{FF2B5EF4-FFF2-40B4-BE49-F238E27FC236}">
                <a16:creationId xmlns:a16="http://schemas.microsoft.com/office/drawing/2014/main" xmlns="" id="{F9B3B800-4729-FA45-A456-0DEC8934D62D}"/>
              </a:ext>
            </a:extLst>
          </p:cNvPr>
          <p:cNvCxnSpPr>
            <a:cxnSpLocks/>
            <a:stCxn id="6" idx="2"/>
            <a:endCxn id="7" idx="0"/>
          </p:cNvCxnSpPr>
          <p:nvPr/>
        </p:nvCxnSpPr>
        <p:spPr>
          <a:xfrm rot="16200000" flipH="1">
            <a:off x="4681740" y="2555876"/>
            <a:ext cx="543160" cy="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xmlns="" id="{C113D7DD-BB8C-4647-A763-B56900E9F4AE}"/>
              </a:ext>
            </a:extLst>
          </p:cNvPr>
          <p:cNvCxnSpPr>
            <a:cxnSpLocks/>
            <a:stCxn id="17" idx="3"/>
            <a:endCxn id="15" idx="1"/>
          </p:cNvCxnSpPr>
          <p:nvPr/>
        </p:nvCxnSpPr>
        <p:spPr>
          <a:xfrm flipV="1">
            <a:off x="7286955" y="6315861"/>
            <a:ext cx="1707264"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xmlns="" id="{FD996DAB-C26A-B24F-B04B-D1E6FB7BB179}"/>
              </a:ext>
            </a:extLst>
          </p:cNvPr>
          <p:cNvSpPr txBox="1"/>
          <p:nvPr/>
        </p:nvSpPr>
        <p:spPr>
          <a:xfrm>
            <a:off x="4437210" y="1643506"/>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7" name="テキスト ボックス 46">
            <a:extLst>
              <a:ext uri="{FF2B5EF4-FFF2-40B4-BE49-F238E27FC236}">
                <a16:creationId xmlns:a16="http://schemas.microsoft.com/office/drawing/2014/main" xmlns="" id="{858260BB-1F34-074B-9EA1-23E375E9B1CC}"/>
              </a:ext>
            </a:extLst>
          </p:cNvPr>
          <p:cNvSpPr txBox="1"/>
          <p:nvPr/>
        </p:nvSpPr>
        <p:spPr>
          <a:xfrm>
            <a:off x="4437210" y="2486175"/>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8" name="テキスト ボックス 47">
            <a:extLst>
              <a:ext uri="{FF2B5EF4-FFF2-40B4-BE49-F238E27FC236}">
                <a16:creationId xmlns:a16="http://schemas.microsoft.com/office/drawing/2014/main" xmlns="" id="{B957049A-EA68-4D44-9995-4BD537326E0E}"/>
              </a:ext>
            </a:extLst>
          </p:cNvPr>
          <p:cNvSpPr txBox="1"/>
          <p:nvPr/>
        </p:nvSpPr>
        <p:spPr>
          <a:xfrm>
            <a:off x="9715819" y="5801113"/>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9" name="テキスト ボックス 48">
            <a:extLst>
              <a:ext uri="{FF2B5EF4-FFF2-40B4-BE49-F238E27FC236}">
                <a16:creationId xmlns:a16="http://schemas.microsoft.com/office/drawing/2014/main" xmlns="" id="{46BB6F5B-DE8D-6C45-B381-4DF0246C238A}"/>
              </a:ext>
            </a:extLst>
          </p:cNvPr>
          <p:cNvSpPr txBox="1"/>
          <p:nvPr/>
        </p:nvSpPr>
        <p:spPr>
          <a:xfrm>
            <a:off x="7261097" y="1802973"/>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4" name="テキスト ボックス 53">
            <a:extLst>
              <a:ext uri="{FF2B5EF4-FFF2-40B4-BE49-F238E27FC236}">
                <a16:creationId xmlns:a16="http://schemas.microsoft.com/office/drawing/2014/main" xmlns="" id="{715204A1-ACC7-BF4F-93E7-DBCC89F0DC66}"/>
              </a:ext>
            </a:extLst>
          </p:cNvPr>
          <p:cNvSpPr txBox="1"/>
          <p:nvPr/>
        </p:nvSpPr>
        <p:spPr>
          <a:xfrm>
            <a:off x="126706" y="4964183"/>
            <a:ext cx="1877437" cy="461665"/>
          </a:xfrm>
          <a:prstGeom prst="rect">
            <a:avLst/>
          </a:prstGeom>
          <a:noFill/>
        </p:spPr>
        <p:txBody>
          <a:bodyPr wrap="none" rtlCol="0">
            <a:spAutoFit/>
          </a:bodyPr>
          <a:lstStyle/>
          <a:p>
            <a:r>
              <a:rPr lang="ja-JP" altLang="en-US" sz="1200" dirty="0"/>
              <a:t>（</a:t>
            </a:r>
            <a:r>
              <a:rPr kumimoji="1" lang="ja-JP" altLang="en-US" sz="1200" dirty="0"/>
              <a:t>目的外提供が可能か）</a:t>
            </a:r>
            <a:r>
              <a:rPr kumimoji="1" lang="en-US" altLang="ja-JP" sz="1200" dirty="0"/>
              <a:t/>
            </a:r>
            <a:br>
              <a:rPr kumimoji="1" lang="en-US" altLang="ja-JP" sz="1200" dirty="0"/>
            </a:br>
            <a:r>
              <a:rPr kumimoji="1" lang="ja-JP" altLang="en-US" sz="1200" dirty="0"/>
              <a:t>　個人情報保護条例</a:t>
            </a:r>
          </a:p>
        </p:txBody>
      </p:sp>
      <p:sp>
        <p:nvSpPr>
          <p:cNvPr id="58" name="テキスト ボックス 57">
            <a:extLst>
              <a:ext uri="{FF2B5EF4-FFF2-40B4-BE49-F238E27FC236}">
                <a16:creationId xmlns:a16="http://schemas.microsoft.com/office/drawing/2014/main" xmlns="" id="{FA2DC19D-057D-2149-B1DA-68474BAAC637}"/>
              </a:ext>
            </a:extLst>
          </p:cNvPr>
          <p:cNvSpPr txBox="1"/>
          <p:nvPr/>
        </p:nvSpPr>
        <p:spPr>
          <a:xfrm>
            <a:off x="-28742" y="2763174"/>
            <a:ext cx="2800767" cy="1200329"/>
          </a:xfrm>
          <a:prstGeom prst="rect">
            <a:avLst/>
          </a:prstGeom>
          <a:noFill/>
        </p:spPr>
        <p:txBody>
          <a:bodyPr wrap="none" rtlCol="0">
            <a:spAutoFit/>
          </a:bodyPr>
          <a:lstStyle/>
          <a:p>
            <a:r>
              <a:rPr lang="ja-JP" altLang="en-US" sz="1200" dirty="0"/>
              <a:t>（目的内提供</a:t>
            </a:r>
            <a:r>
              <a:rPr lang="en-US" altLang="ja-JP" sz="1200" dirty="0"/>
              <a:t>/</a:t>
            </a:r>
            <a:r>
              <a:rPr lang="ja-JP" altLang="en-US" sz="1200" dirty="0"/>
              <a:t>目的外提供か</a:t>
            </a:r>
            <a:r>
              <a:rPr kumimoji="1" lang="ja-JP" altLang="en-US" sz="1200" dirty="0"/>
              <a:t>）</a:t>
            </a:r>
            <a:r>
              <a:rPr kumimoji="1" lang="en-US" altLang="ja-JP" sz="1200" dirty="0"/>
              <a:t/>
            </a:r>
            <a:br>
              <a:rPr kumimoji="1" lang="en-US" altLang="ja-JP" sz="1200" dirty="0"/>
            </a:br>
            <a:r>
              <a:rPr kumimoji="1" lang="ja-JP" altLang="en-US" sz="1200" dirty="0"/>
              <a:t>　「個人情報取扱事務」の範囲内か。</a:t>
            </a:r>
            <a:r>
              <a:rPr kumimoji="1" lang="en-US" altLang="ja-JP" sz="1200" dirty="0"/>
              <a:t/>
            </a:r>
            <a:br>
              <a:rPr kumimoji="1" lang="en-US" altLang="ja-JP" sz="1200" dirty="0"/>
            </a:br>
            <a:r>
              <a:rPr kumimoji="1" lang="ja-JP" altLang="en-US" sz="1200" dirty="0"/>
              <a:t>　なお、地方公共団体によっては、</a:t>
            </a:r>
            <a:endParaRPr kumimoji="1" lang="en-US" altLang="ja-JP" sz="1200" dirty="0"/>
          </a:p>
          <a:p>
            <a:r>
              <a:rPr lang="ja-JP" altLang="en-US" sz="1200" dirty="0"/>
              <a:t>　</a:t>
            </a:r>
            <a:r>
              <a:rPr kumimoji="1" lang="ja-JP" altLang="en-US" sz="1200" dirty="0"/>
              <a:t>目的内提供という概念がない場合</a:t>
            </a:r>
            <a:endParaRPr kumimoji="1" lang="en-US" altLang="ja-JP" sz="1200" dirty="0"/>
          </a:p>
          <a:p>
            <a:r>
              <a:rPr kumimoji="1" lang="ja-JP" altLang="en-US" sz="1200" dirty="0"/>
              <a:t>　もある。</a:t>
            </a:r>
            <a:r>
              <a:rPr kumimoji="1" lang="en-US" altLang="ja-JP" sz="1200" dirty="0"/>
              <a:t/>
            </a:r>
            <a:br>
              <a:rPr kumimoji="1" lang="en-US" altLang="ja-JP" sz="1200" dirty="0"/>
            </a:br>
            <a:r>
              <a:rPr kumimoji="1" lang="ja-JP" altLang="en-US" sz="1200" dirty="0"/>
              <a:t>　</a:t>
            </a:r>
          </a:p>
        </p:txBody>
      </p:sp>
      <p:sp>
        <p:nvSpPr>
          <p:cNvPr id="56" name="正方形/長方形 55">
            <a:extLst>
              <a:ext uri="{FF2B5EF4-FFF2-40B4-BE49-F238E27FC236}">
                <a16:creationId xmlns:a16="http://schemas.microsoft.com/office/drawing/2014/main" xmlns="" id="{1B809D8A-E437-0543-859C-7BF8BFB13805}"/>
              </a:ext>
            </a:extLst>
          </p:cNvPr>
          <p:cNvSpPr/>
          <p:nvPr/>
        </p:nvSpPr>
        <p:spPr>
          <a:xfrm>
            <a:off x="2948649" y="4898698"/>
            <a:ext cx="4032494"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条例上認められる</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a:t>
            </a:r>
            <a:r>
              <a:rPr kumimoji="1" lang="ja-JP" altLang="en-US" dirty="0">
                <a:solidFill>
                  <a:srgbClr val="FF0000"/>
                </a:solidFill>
              </a:rPr>
              <a:t>目的外提供</a:t>
            </a:r>
            <a:r>
              <a:rPr kumimoji="1" lang="ja-JP" altLang="en-US" dirty="0">
                <a:solidFill>
                  <a:schemeClr val="tx1"/>
                </a:solidFill>
              </a:rPr>
              <a:t>」であるか。</a:t>
            </a:r>
          </a:p>
        </p:txBody>
      </p:sp>
      <p:sp>
        <p:nvSpPr>
          <p:cNvPr id="57" name="テキスト ボックス 56">
            <a:extLst>
              <a:ext uri="{FF2B5EF4-FFF2-40B4-BE49-F238E27FC236}">
                <a16:creationId xmlns:a16="http://schemas.microsoft.com/office/drawing/2014/main" xmlns="" id="{02914A81-E3C5-D143-A31D-F7CD216CFE84}"/>
              </a:ext>
            </a:extLst>
          </p:cNvPr>
          <p:cNvSpPr txBox="1"/>
          <p:nvPr/>
        </p:nvSpPr>
        <p:spPr>
          <a:xfrm>
            <a:off x="4711459" y="6147943"/>
            <a:ext cx="506870" cy="369332"/>
          </a:xfrm>
          <a:prstGeom prst="rect">
            <a:avLst/>
          </a:prstGeom>
          <a:noFill/>
        </p:spPr>
        <p:txBody>
          <a:bodyPr wrap="none" rtlCol="0">
            <a:spAutoFit/>
          </a:bodyPr>
          <a:lstStyle/>
          <a:p>
            <a:r>
              <a:rPr kumimoji="1" lang="en-US" altLang="ja-JP" dirty="0"/>
              <a:t>OR</a:t>
            </a:r>
            <a:endParaRPr kumimoji="1" lang="ja-JP" altLang="en-US" dirty="0"/>
          </a:p>
        </p:txBody>
      </p:sp>
      <p:cxnSp>
        <p:nvCxnSpPr>
          <p:cNvPr id="59" name="カギ線コネクタ 58">
            <a:extLst>
              <a:ext uri="{FF2B5EF4-FFF2-40B4-BE49-F238E27FC236}">
                <a16:creationId xmlns:a16="http://schemas.microsoft.com/office/drawing/2014/main" xmlns="" id="{FE8F3A5F-37F7-6E47-9F12-DEB057194C9D}"/>
              </a:ext>
            </a:extLst>
          </p:cNvPr>
          <p:cNvCxnSpPr>
            <a:cxnSpLocks/>
            <a:stCxn id="5" idx="2"/>
            <a:endCxn id="6" idx="0"/>
          </p:cNvCxnSpPr>
          <p:nvPr/>
        </p:nvCxnSpPr>
        <p:spPr>
          <a:xfrm rot="5400000">
            <a:off x="4739777" y="1703954"/>
            <a:ext cx="427087" cy="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直線矢印コネクタ 42">
            <a:extLst>
              <a:ext uri="{FF2B5EF4-FFF2-40B4-BE49-F238E27FC236}">
                <a16:creationId xmlns:a16="http://schemas.microsoft.com/office/drawing/2014/main" xmlns="" id="{8D9E93DD-CA3B-FF4E-8B49-8EDB16703CCD}"/>
              </a:ext>
            </a:extLst>
          </p:cNvPr>
          <p:cNvCxnSpPr>
            <a:cxnSpLocks/>
            <a:stCxn id="10" idx="2"/>
            <a:endCxn id="15" idx="0"/>
          </p:cNvCxnSpPr>
          <p:nvPr/>
        </p:nvCxnSpPr>
        <p:spPr>
          <a:xfrm>
            <a:off x="9646535" y="4308637"/>
            <a:ext cx="0" cy="18220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xmlns="" id="{71EAFA7A-12A9-5C46-A91F-6602D6CC882A}"/>
              </a:ext>
            </a:extLst>
          </p:cNvPr>
          <p:cNvCxnSpPr>
            <a:stCxn id="56" idx="2"/>
            <a:endCxn id="57" idx="0"/>
          </p:cNvCxnSpPr>
          <p:nvPr/>
        </p:nvCxnSpPr>
        <p:spPr>
          <a:xfrm flipH="1">
            <a:off x="4964894" y="5454283"/>
            <a:ext cx="2" cy="6936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8" name="カギ線コネクタ 67">
            <a:extLst>
              <a:ext uri="{FF2B5EF4-FFF2-40B4-BE49-F238E27FC236}">
                <a16:creationId xmlns:a16="http://schemas.microsoft.com/office/drawing/2014/main" xmlns="" id="{2D7E761E-A656-0646-A36F-86190BD88EEC}"/>
              </a:ext>
            </a:extLst>
          </p:cNvPr>
          <p:cNvCxnSpPr>
            <a:cxnSpLocks/>
            <a:stCxn id="10" idx="2"/>
            <a:endCxn id="57" idx="0"/>
          </p:cNvCxnSpPr>
          <p:nvPr/>
        </p:nvCxnSpPr>
        <p:spPr>
          <a:xfrm rot="5400000">
            <a:off x="6386062" y="2887470"/>
            <a:ext cx="1839306" cy="4681641"/>
          </a:xfrm>
          <a:prstGeom prst="bentConnector3">
            <a:avLst>
              <a:gd name="adj1" fmla="val 7517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xmlns="" id="{2A17BD10-3492-B04E-AEC7-52F09D78AF16}"/>
              </a:ext>
            </a:extLst>
          </p:cNvPr>
          <p:cNvCxnSpPr>
            <a:stCxn id="6" idx="3"/>
            <a:endCxn id="8" idx="1"/>
          </p:cNvCxnSpPr>
          <p:nvPr/>
        </p:nvCxnSpPr>
        <p:spPr>
          <a:xfrm>
            <a:off x="6969565" y="2100898"/>
            <a:ext cx="969705" cy="40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6" name="直線矢印コネクタ 85">
            <a:extLst>
              <a:ext uri="{FF2B5EF4-FFF2-40B4-BE49-F238E27FC236}">
                <a16:creationId xmlns:a16="http://schemas.microsoft.com/office/drawing/2014/main" xmlns="" id="{BE2F269D-0B84-9647-A4C7-411FD7A3C8EA}"/>
              </a:ext>
            </a:extLst>
          </p:cNvPr>
          <p:cNvCxnSpPr>
            <a:stCxn id="7" idx="2"/>
            <a:endCxn id="9" idx="0"/>
          </p:cNvCxnSpPr>
          <p:nvPr/>
        </p:nvCxnSpPr>
        <p:spPr>
          <a:xfrm flipH="1">
            <a:off x="4953320" y="3383042"/>
            <a:ext cx="1" cy="5656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8" name="カギ線コネクタ 87">
            <a:extLst>
              <a:ext uri="{FF2B5EF4-FFF2-40B4-BE49-F238E27FC236}">
                <a16:creationId xmlns:a16="http://schemas.microsoft.com/office/drawing/2014/main" xmlns="" id="{BB4036DC-0E17-3844-A147-40D9BE7FE4EF}"/>
              </a:ext>
            </a:extLst>
          </p:cNvPr>
          <p:cNvCxnSpPr>
            <a:stCxn id="7" idx="2"/>
            <a:endCxn id="10" idx="0"/>
          </p:cNvCxnSpPr>
          <p:nvPr/>
        </p:nvCxnSpPr>
        <p:spPr>
          <a:xfrm rot="16200000" flipH="1">
            <a:off x="7017093" y="1319270"/>
            <a:ext cx="565670" cy="4693214"/>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89" name="テキスト ボックス 88">
            <a:extLst>
              <a:ext uri="{FF2B5EF4-FFF2-40B4-BE49-F238E27FC236}">
                <a16:creationId xmlns:a16="http://schemas.microsoft.com/office/drawing/2014/main" xmlns="" id="{634BADAD-DF7D-B640-BCA2-B22C8DAF6475}"/>
              </a:ext>
            </a:extLst>
          </p:cNvPr>
          <p:cNvSpPr txBox="1"/>
          <p:nvPr/>
        </p:nvSpPr>
        <p:spPr>
          <a:xfrm>
            <a:off x="4437210" y="3689942"/>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90" name="テキスト ボックス 89">
            <a:extLst>
              <a:ext uri="{FF2B5EF4-FFF2-40B4-BE49-F238E27FC236}">
                <a16:creationId xmlns:a16="http://schemas.microsoft.com/office/drawing/2014/main" xmlns="" id="{849A4AFA-073C-924F-8BED-59BA2B12DFF1}"/>
              </a:ext>
            </a:extLst>
          </p:cNvPr>
          <p:cNvSpPr txBox="1"/>
          <p:nvPr/>
        </p:nvSpPr>
        <p:spPr>
          <a:xfrm>
            <a:off x="7191649" y="3353980"/>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93" name="テキスト ボックス 92">
            <a:extLst>
              <a:ext uri="{FF2B5EF4-FFF2-40B4-BE49-F238E27FC236}">
                <a16:creationId xmlns:a16="http://schemas.microsoft.com/office/drawing/2014/main" xmlns="" id="{D70B6EBB-416A-3241-867C-B4ECD831D86A}"/>
              </a:ext>
            </a:extLst>
          </p:cNvPr>
          <p:cNvSpPr txBox="1"/>
          <p:nvPr/>
        </p:nvSpPr>
        <p:spPr>
          <a:xfrm>
            <a:off x="7208304" y="5425848"/>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94" name="テキスト ボックス 93">
            <a:extLst>
              <a:ext uri="{FF2B5EF4-FFF2-40B4-BE49-F238E27FC236}">
                <a16:creationId xmlns:a16="http://schemas.microsoft.com/office/drawing/2014/main" xmlns="" id="{84F8329A-6F1E-3F4A-B644-C30824898213}"/>
              </a:ext>
            </a:extLst>
          </p:cNvPr>
          <p:cNvSpPr txBox="1"/>
          <p:nvPr/>
        </p:nvSpPr>
        <p:spPr>
          <a:xfrm>
            <a:off x="4622068" y="5425849"/>
            <a:ext cx="386644" cy="276999"/>
          </a:xfrm>
          <a:prstGeom prst="rect">
            <a:avLst/>
          </a:prstGeom>
          <a:noFill/>
        </p:spPr>
        <p:txBody>
          <a:bodyPr wrap="none" rtlCol="0">
            <a:spAutoFit/>
          </a:bodyPr>
          <a:lstStyle/>
          <a:p>
            <a:r>
              <a:rPr lang="en-US" altLang="ja-JP" sz="1200" dirty="0"/>
              <a:t>No</a:t>
            </a:r>
            <a:endParaRPr kumimoji="1" lang="ja-JP" altLang="en-US" dirty="0"/>
          </a:p>
        </p:txBody>
      </p:sp>
      <p:cxnSp>
        <p:nvCxnSpPr>
          <p:cNvPr id="96" name="直線矢印コネクタ 95">
            <a:extLst>
              <a:ext uri="{FF2B5EF4-FFF2-40B4-BE49-F238E27FC236}">
                <a16:creationId xmlns:a16="http://schemas.microsoft.com/office/drawing/2014/main" xmlns="" id="{E23EDF24-9E67-D548-8AE5-2B5D2022AD67}"/>
              </a:ext>
            </a:extLst>
          </p:cNvPr>
          <p:cNvCxnSpPr>
            <a:stCxn id="9" idx="2"/>
            <a:endCxn id="56" idx="0"/>
          </p:cNvCxnSpPr>
          <p:nvPr/>
        </p:nvCxnSpPr>
        <p:spPr>
          <a:xfrm>
            <a:off x="4953320" y="4315510"/>
            <a:ext cx="11576" cy="5831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テキスト ボックス 96">
            <a:extLst>
              <a:ext uri="{FF2B5EF4-FFF2-40B4-BE49-F238E27FC236}">
                <a16:creationId xmlns:a16="http://schemas.microsoft.com/office/drawing/2014/main" xmlns="" id="{0ED50419-C268-8340-8933-61A1125E16D6}"/>
              </a:ext>
            </a:extLst>
          </p:cNvPr>
          <p:cNvSpPr txBox="1"/>
          <p:nvPr/>
        </p:nvSpPr>
        <p:spPr>
          <a:xfrm>
            <a:off x="4508967" y="4626790"/>
            <a:ext cx="386644" cy="276999"/>
          </a:xfrm>
          <a:prstGeom prst="rect">
            <a:avLst/>
          </a:prstGeom>
          <a:noFill/>
        </p:spPr>
        <p:txBody>
          <a:bodyPr wrap="none" rtlCol="0">
            <a:spAutoFit/>
          </a:bodyPr>
          <a:lstStyle/>
          <a:p>
            <a:r>
              <a:rPr lang="en-US" altLang="ja-JP" sz="1200" dirty="0"/>
              <a:t>No</a:t>
            </a:r>
            <a:endParaRPr kumimoji="1" lang="ja-JP" altLang="en-US" dirty="0"/>
          </a:p>
        </p:txBody>
      </p:sp>
      <p:cxnSp>
        <p:nvCxnSpPr>
          <p:cNvPr id="99" name="カギ線コネクタ 98">
            <a:extLst>
              <a:ext uri="{FF2B5EF4-FFF2-40B4-BE49-F238E27FC236}">
                <a16:creationId xmlns:a16="http://schemas.microsoft.com/office/drawing/2014/main" xmlns="" id="{E88E5B02-4871-8649-A34B-837721995AB1}"/>
              </a:ext>
            </a:extLst>
          </p:cNvPr>
          <p:cNvCxnSpPr>
            <a:stCxn id="9" idx="2"/>
            <a:endCxn id="15" idx="0"/>
          </p:cNvCxnSpPr>
          <p:nvPr/>
        </p:nvCxnSpPr>
        <p:spPr>
          <a:xfrm rot="16200000" flipH="1">
            <a:off x="6392349" y="2876480"/>
            <a:ext cx="1815156" cy="4693215"/>
          </a:xfrm>
          <a:prstGeom prst="bentConnector3">
            <a:avLst>
              <a:gd name="adj1" fmla="val 14928"/>
            </a:avLst>
          </a:prstGeom>
          <a:ln>
            <a:tailEnd type="triangle"/>
          </a:ln>
        </p:spPr>
        <p:style>
          <a:lnRef idx="1">
            <a:schemeClr val="accent1"/>
          </a:lnRef>
          <a:fillRef idx="0">
            <a:schemeClr val="accent1"/>
          </a:fillRef>
          <a:effectRef idx="0">
            <a:schemeClr val="accent1"/>
          </a:effectRef>
          <a:fontRef idx="minor">
            <a:schemeClr val="tx1"/>
          </a:fontRef>
        </p:style>
      </p:cxnSp>
      <p:sp>
        <p:nvSpPr>
          <p:cNvPr id="101" name="テキスト ボックス 100">
            <a:extLst>
              <a:ext uri="{FF2B5EF4-FFF2-40B4-BE49-F238E27FC236}">
                <a16:creationId xmlns:a16="http://schemas.microsoft.com/office/drawing/2014/main" xmlns="" id="{43950C99-A03C-3141-8530-3EB5B8DBABEE}"/>
              </a:ext>
            </a:extLst>
          </p:cNvPr>
          <p:cNvSpPr txBox="1"/>
          <p:nvPr/>
        </p:nvSpPr>
        <p:spPr>
          <a:xfrm>
            <a:off x="7168836" y="4338124"/>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3" name="スライド番号プレースホルダー 2">
            <a:extLst>
              <a:ext uri="{FF2B5EF4-FFF2-40B4-BE49-F238E27FC236}">
                <a16:creationId xmlns:a16="http://schemas.microsoft.com/office/drawing/2014/main" xmlns="" id="{79EB6487-63A6-4013-9AD1-D331CBDD0FFA}"/>
              </a:ext>
            </a:extLst>
          </p:cNvPr>
          <p:cNvSpPr>
            <a:spLocks noGrp="1"/>
          </p:cNvSpPr>
          <p:nvPr>
            <p:ph type="sldNum" sz="quarter" idx="12"/>
          </p:nvPr>
        </p:nvSpPr>
        <p:spPr/>
        <p:txBody>
          <a:bodyPr/>
          <a:lstStyle/>
          <a:p>
            <a:fld id="{17B8D3BA-E350-1147-995F-63335037DF5A}" type="slidenum">
              <a:rPr kumimoji="1" lang="ja-JP" altLang="en-US" smtClean="0"/>
              <a:t>10</a:t>
            </a:fld>
            <a:endParaRPr kumimoji="1" lang="ja-JP" altLang="en-US"/>
          </a:p>
        </p:txBody>
      </p:sp>
    </p:spTree>
    <p:extLst>
      <p:ext uri="{BB962C8B-B14F-4D97-AF65-F5344CB8AC3E}">
        <p14:creationId xmlns:p14="http://schemas.microsoft.com/office/powerpoint/2010/main" val="42291492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929F578-6B46-5F4E-A50D-D57364B1E1AE}"/>
              </a:ext>
            </a:extLst>
          </p:cNvPr>
          <p:cNvSpPr>
            <a:spLocks noGrp="1"/>
          </p:cNvSpPr>
          <p:nvPr>
            <p:ph type="title"/>
          </p:nvPr>
        </p:nvSpPr>
        <p:spPr/>
        <p:txBody>
          <a:bodyPr>
            <a:normAutofit fontScale="90000"/>
          </a:bodyPr>
          <a:lstStyle/>
          <a:p>
            <a:r>
              <a:rPr lang="en-US" altLang="ja-JP" dirty="0"/>
              <a:t>2-4. </a:t>
            </a:r>
            <a:r>
              <a:rPr lang="ja-JP" altLang="en-US" dirty="0"/>
              <a:t>データの情報確認</a:t>
            </a:r>
            <a:endParaRPr kumimoji="1" lang="ja-JP" altLang="en-US" dirty="0"/>
          </a:p>
        </p:txBody>
      </p:sp>
      <p:sp>
        <p:nvSpPr>
          <p:cNvPr id="3" name="コンテンツ プレースホルダー 2">
            <a:extLst>
              <a:ext uri="{FF2B5EF4-FFF2-40B4-BE49-F238E27FC236}">
                <a16:creationId xmlns:a16="http://schemas.microsoft.com/office/drawing/2014/main" xmlns="" id="{B720CB91-EB47-FB46-A5BD-511650ACBF7E}"/>
              </a:ext>
            </a:extLst>
          </p:cNvPr>
          <p:cNvSpPr>
            <a:spLocks noGrp="1"/>
          </p:cNvSpPr>
          <p:nvPr>
            <p:ph idx="1"/>
          </p:nvPr>
        </p:nvSpPr>
        <p:spPr/>
        <p:txBody>
          <a:bodyPr>
            <a:normAutofit/>
          </a:bodyPr>
          <a:lstStyle/>
          <a:p>
            <a:r>
              <a:rPr kumimoji="1" lang="ja-JP" altLang="en-US" sz="2200" dirty="0"/>
              <a:t>各部門に情報提供を依頼した際に</a:t>
            </a:r>
            <a:r>
              <a:rPr lang="ja-JP" altLang="en-US" sz="2200" dirty="0"/>
              <a:t>問題となった点をまとめて発表する。</a:t>
            </a:r>
            <a:endParaRPr lang="en-US" altLang="ja-JP" sz="2200" dirty="0"/>
          </a:p>
          <a:p>
            <a:r>
              <a:rPr lang="ja-JP" altLang="en-US" sz="2200" dirty="0"/>
              <a:t>付箋に</a:t>
            </a:r>
            <a:r>
              <a:rPr lang="en-US" altLang="ja-JP" sz="2200" dirty="0"/>
              <a:t>5</a:t>
            </a:r>
            <a:r>
              <a:rPr lang="ja-JP" altLang="en-US" sz="2200" dirty="0"/>
              <a:t>分でまとめて前に貼りだす。</a:t>
            </a:r>
            <a:endParaRPr kumimoji="1" lang="en-US" altLang="ja-JP" sz="2200" dirty="0"/>
          </a:p>
          <a:p>
            <a:r>
              <a:rPr kumimoji="1" lang="ja-JP" altLang="en-US" sz="2200" dirty="0"/>
              <a:t>各データについて、</a:t>
            </a:r>
            <a:r>
              <a:rPr kumimoji="1" lang="en-US" altLang="ja-JP" sz="2200" dirty="0"/>
              <a:t>2-2</a:t>
            </a:r>
            <a:r>
              <a:rPr kumimoji="1" lang="ja-JP" altLang="en-US" sz="2200" dirty="0" err="1"/>
              <a:t>、</a:t>
            </a:r>
            <a:r>
              <a:rPr kumimoji="1" lang="en-US" altLang="ja-JP" sz="2200" dirty="0"/>
              <a:t>2-3</a:t>
            </a:r>
            <a:r>
              <a:rPr kumimoji="1" lang="ja-JP" altLang="en-US" sz="2200" dirty="0"/>
              <a:t>のチェックフローを利用して個人情報の利用に問題ないか確認</a:t>
            </a:r>
            <a:r>
              <a:rPr lang="ja-JP" altLang="en-US" sz="2200" dirty="0"/>
              <a:t>する</a:t>
            </a:r>
            <a:r>
              <a:rPr kumimoji="1" lang="ja-JP" altLang="en-US" sz="2200" dirty="0"/>
              <a:t>。</a:t>
            </a:r>
            <a:endParaRPr kumimoji="1" lang="en-US" altLang="ja-JP" sz="2200" dirty="0"/>
          </a:p>
        </p:txBody>
      </p:sp>
      <p:sp>
        <p:nvSpPr>
          <p:cNvPr id="4" name="スライド番号プレースホルダー 3">
            <a:extLst>
              <a:ext uri="{FF2B5EF4-FFF2-40B4-BE49-F238E27FC236}">
                <a16:creationId xmlns:a16="http://schemas.microsoft.com/office/drawing/2014/main" xmlns="" id="{313FE1CB-0FA9-40B4-95D7-91D1DF5946C7}"/>
              </a:ext>
            </a:extLst>
          </p:cNvPr>
          <p:cNvSpPr>
            <a:spLocks noGrp="1"/>
          </p:cNvSpPr>
          <p:nvPr>
            <p:ph type="sldNum" sz="quarter" idx="12"/>
          </p:nvPr>
        </p:nvSpPr>
        <p:spPr/>
        <p:txBody>
          <a:bodyPr/>
          <a:lstStyle/>
          <a:p>
            <a:fld id="{17B8D3BA-E350-1147-995F-63335037DF5A}" type="slidenum">
              <a:rPr kumimoji="1" lang="ja-JP" altLang="en-US" smtClean="0"/>
              <a:t>11</a:t>
            </a:fld>
            <a:endParaRPr kumimoji="1" lang="ja-JP" altLang="en-US"/>
          </a:p>
        </p:txBody>
      </p:sp>
    </p:spTree>
    <p:extLst>
      <p:ext uri="{BB962C8B-B14F-4D97-AF65-F5344CB8AC3E}">
        <p14:creationId xmlns:p14="http://schemas.microsoft.com/office/powerpoint/2010/main" val="1813889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3. </a:t>
            </a:r>
            <a:r>
              <a:rPr lang="ja-JP" altLang="en-US" sz="6000" dirty="0"/>
              <a:t>分析手法の検討</a:t>
            </a:r>
            <a:endParaRPr kumimoji="1" lang="ja-JP" altLang="en-US" dirty="0"/>
          </a:p>
        </p:txBody>
      </p:sp>
      <p:sp>
        <p:nvSpPr>
          <p:cNvPr id="2" name="スライド番号プレースホルダー 1">
            <a:extLst>
              <a:ext uri="{FF2B5EF4-FFF2-40B4-BE49-F238E27FC236}">
                <a16:creationId xmlns:a16="http://schemas.microsoft.com/office/drawing/2014/main" xmlns="" id="{4B27A56F-AE70-4CD5-B529-890CB23FB064}"/>
              </a:ext>
            </a:extLst>
          </p:cNvPr>
          <p:cNvSpPr>
            <a:spLocks noGrp="1"/>
          </p:cNvSpPr>
          <p:nvPr>
            <p:ph type="sldNum" sz="quarter" idx="12"/>
          </p:nvPr>
        </p:nvSpPr>
        <p:spPr/>
        <p:txBody>
          <a:bodyPr/>
          <a:lstStyle/>
          <a:p>
            <a:fld id="{17B8D3BA-E350-1147-995F-63335037DF5A}" type="slidenum">
              <a:rPr kumimoji="1" lang="ja-JP" altLang="en-US" smtClean="0"/>
              <a:t>12</a:t>
            </a:fld>
            <a:endParaRPr kumimoji="1" lang="ja-JP" altLang="en-US"/>
          </a:p>
        </p:txBody>
      </p:sp>
    </p:spTree>
    <p:extLst>
      <p:ext uri="{BB962C8B-B14F-4D97-AF65-F5344CB8AC3E}">
        <p14:creationId xmlns:p14="http://schemas.microsoft.com/office/powerpoint/2010/main" val="3573346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3-1. </a:t>
            </a:r>
            <a:r>
              <a:rPr kumimoji="1" lang="ja-JP" altLang="en-US" dirty="0"/>
              <a:t>③分析手法の検討</a:t>
            </a:r>
          </a:p>
        </p:txBody>
      </p:sp>
      <p:sp>
        <p:nvSpPr>
          <p:cNvPr id="19" name="正方形/長方形 18">
            <a:extLst>
              <a:ext uri="{FF2B5EF4-FFF2-40B4-BE49-F238E27FC236}">
                <a16:creationId xmlns:a16="http://schemas.microsoft.com/office/drawing/2014/main" xmlns="" id="{1CAD3D10-54AD-B24B-8C10-E64D2085CCEE}"/>
              </a:ext>
            </a:extLst>
          </p:cNvPr>
          <p:cNvSpPr/>
          <p:nvPr/>
        </p:nvSpPr>
        <p:spPr>
          <a:xfrm>
            <a:off x="723900" y="1044793"/>
            <a:ext cx="10929384" cy="135550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ホームベース 4">
            <a:extLst>
              <a:ext uri="{FF2B5EF4-FFF2-40B4-BE49-F238E27FC236}">
                <a16:creationId xmlns:a16="http://schemas.microsoft.com/office/drawing/2014/main" xmlns="" id="{CBAFEF4E-BFE9-4149-9FB8-CF4ED5AD8393}"/>
              </a:ext>
            </a:extLst>
          </p:cNvPr>
          <p:cNvSpPr/>
          <p:nvPr/>
        </p:nvSpPr>
        <p:spPr>
          <a:xfrm>
            <a:off x="9472592"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1" name="ホームベース 6">
            <a:extLst>
              <a:ext uri="{FF2B5EF4-FFF2-40B4-BE49-F238E27FC236}">
                <a16:creationId xmlns:a16="http://schemas.microsoft.com/office/drawing/2014/main" xmlns="" id="{873605D2-555D-4511-B8A3-B712B82E1306}"/>
              </a:ext>
            </a:extLst>
          </p:cNvPr>
          <p:cNvSpPr/>
          <p:nvPr/>
        </p:nvSpPr>
        <p:spPr>
          <a:xfrm>
            <a:off x="804315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2" name="ホームベース 7">
            <a:extLst>
              <a:ext uri="{FF2B5EF4-FFF2-40B4-BE49-F238E27FC236}">
                <a16:creationId xmlns:a16="http://schemas.microsoft.com/office/drawing/2014/main" xmlns="" id="{5927CFF2-520C-4801-8C42-F7F2423A63B7}"/>
              </a:ext>
            </a:extLst>
          </p:cNvPr>
          <p:cNvSpPr/>
          <p:nvPr/>
        </p:nvSpPr>
        <p:spPr>
          <a:xfrm>
            <a:off x="661371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3" name="ホームベース 8">
            <a:extLst>
              <a:ext uri="{FF2B5EF4-FFF2-40B4-BE49-F238E27FC236}">
                <a16:creationId xmlns:a16="http://schemas.microsoft.com/office/drawing/2014/main" xmlns="" id="{99659BDB-38E4-4278-A166-CBA1D8C9F612}"/>
              </a:ext>
            </a:extLst>
          </p:cNvPr>
          <p:cNvSpPr/>
          <p:nvPr/>
        </p:nvSpPr>
        <p:spPr>
          <a:xfrm>
            <a:off x="518427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4" name="ホームベース 9">
            <a:extLst>
              <a:ext uri="{FF2B5EF4-FFF2-40B4-BE49-F238E27FC236}">
                <a16:creationId xmlns:a16="http://schemas.microsoft.com/office/drawing/2014/main" xmlns="" id="{BF7C91A6-F1D4-4455-8577-5F294781CA41}"/>
              </a:ext>
            </a:extLst>
          </p:cNvPr>
          <p:cNvSpPr/>
          <p:nvPr/>
        </p:nvSpPr>
        <p:spPr>
          <a:xfrm>
            <a:off x="3754831" y="543225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5" name="ホームベース 10">
            <a:extLst>
              <a:ext uri="{FF2B5EF4-FFF2-40B4-BE49-F238E27FC236}">
                <a16:creationId xmlns:a16="http://schemas.microsoft.com/office/drawing/2014/main" xmlns="" id="{23325AE9-21EC-46FD-BE52-5D4A74292FBD}"/>
              </a:ext>
            </a:extLst>
          </p:cNvPr>
          <p:cNvSpPr/>
          <p:nvPr/>
        </p:nvSpPr>
        <p:spPr>
          <a:xfrm>
            <a:off x="232539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6" name="ホームベース 11">
            <a:extLst>
              <a:ext uri="{FF2B5EF4-FFF2-40B4-BE49-F238E27FC236}">
                <a16:creationId xmlns:a16="http://schemas.microsoft.com/office/drawing/2014/main" xmlns="" id="{8242E61C-3D33-4353-8765-E5A2A601E717}"/>
              </a:ext>
            </a:extLst>
          </p:cNvPr>
          <p:cNvSpPr/>
          <p:nvPr/>
        </p:nvSpPr>
        <p:spPr>
          <a:xfrm>
            <a:off x="89595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7" name="テキスト ボックス 26">
            <a:extLst>
              <a:ext uri="{FF2B5EF4-FFF2-40B4-BE49-F238E27FC236}">
                <a16:creationId xmlns:a16="http://schemas.microsoft.com/office/drawing/2014/main" xmlns="" id="{8595FCC7-885C-46A4-8D45-C3BB5B69C4B6}"/>
              </a:ext>
            </a:extLst>
          </p:cNvPr>
          <p:cNvSpPr txBox="1"/>
          <p:nvPr/>
        </p:nvSpPr>
        <p:spPr>
          <a:xfrm>
            <a:off x="1099710" y="5581108"/>
            <a:ext cx="1107996" cy="646331"/>
          </a:xfrm>
          <a:prstGeom prst="rect">
            <a:avLst/>
          </a:prstGeom>
          <a:noFill/>
        </p:spPr>
        <p:txBody>
          <a:bodyPr wrap="none" rtlCol="0">
            <a:spAutoFit/>
          </a:bodyPr>
          <a:lstStyle/>
          <a:p>
            <a:pPr algn="ctr"/>
            <a:r>
              <a:rPr kumimoji="1" lang="ja-JP" altLang="en-US" dirty="0"/>
              <a:t>①仮説</a:t>
            </a:r>
            <a:r>
              <a:rPr kumimoji="1" lang="en-US" altLang="ja-JP" dirty="0"/>
              <a:t/>
            </a:r>
            <a:br>
              <a:rPr kumimoji="1" lang="en-US" altLang="ja-JP" dirty="0"/>
            </a:br>
            <a:r>
              <a:rPr kumimoji="1" lang="ja-JP" altLang="en-US" dirty="0"/>
              <a:t>現状分析</a:t>
            </a:r>
          </a:p>
        </p:txBody>
      </p:sp>
      <p:sp>
        <p:nvSpPr>
          <p:cNvPr id="28" name="テキスト ボックス 27">
            <a:extLst>
              <a:ext uri="{FF2B5EF4-FFF2-40B4-BE49-F238E27FC236}">
                <a16:creationId xmlns:a16="http://schemas.microsoft.com/office/drawing/2014/main" xmlns="" id="{1CFBCCF8-83A1-4E1C-825A-3416710C4286}"/>
              </a:ext>
            </a:extLst>
          </p:cNvPr>
          <p:cNvSpPr txBox="1"/>
          <p:nvPr/>
        </p:nvSpPr>
        <p:spPr>
          <a:xfrm>
            <a:off x="2717799" y="5453510"/>
            <a:ext cx="877163" cy="923330"/>
          </a:xfrm>
          <a:prstGeom prst="rect">
            <a:avLst/>
          </a:prstGeom>
          <a:noFill/>
        </p:spPr>
        <p:txBody>
          <a:bodyPr wrap="none" rtlCol="0">
            <a:spAutoFit/>
          </a:bodyPr>
          <a:lstStyle/>
          <a:p>
            <a:pPr algn="ctr"/>
            <a:r>
              <a:rPr kumimoji="1" lang="ja-JP" altLang="en-US" dirty="0"/>
              <a:t>②対象</a:t>
            </a:r>
            <a:r>
              <a:rPr kumimoji="1" lang="en-US" altLang="ja-JP" dirty="0"/>
              <a:t/>
            </a:r>
            <a:br>
              <a:rPr kumimoji="1" lang="en-US" altLang="ja-JP" dirty="0"/>
            </a:br>
            <a:r>
              <a:rPr kumimoji="1" lang="ja-JP" altLang="en-US" dirty="0"/>
              <a:t>データ</a:t>
            </a:r>
            <a:r>
              <a:rPr kumimoji="1" lang="en-US" altLang="ja-JP" dirty="0"/>
              <a:t/>
            </a:r>
            <a:br>
              <a:rPr kumimoji="1" lang="en-US" altLang="ja-JP" dirty="0"/>
            </a:br>
            <a:r>
              <a:rPr kumimoji="1" lang="ja-JP" altLang="en-US" dirty="0"/>
              <a:t>確認</a:t>
            </a:r>
          </a:p>
        </p:txBody>
      </p:sp>
      <p:sp>
        <p:nvSpPr>
          <p:cNvPr id="29" name="テキスト ボックス 28">
            <a:extLst>
              <a:ext uri="{FF2B5EF4-FFF2-40B4-BE49-F238E27FC236}">
                <a16:creationId xmlns:a16="http://schemas.microsoft.com/office/drawing/2014/main" xmlns="" id="{1DD8A539-3B41-4147-B8F6-572A2F6D9F1F}"/>
              </a:ext>
            </a:extLst>
          </p:cNvPr>
          <p:cNvSpPr txBox="1"/>
          <p:nvPr/>
        </p:nvSpPr>
        <p:spPr>
          <a:xfrm>
            <a:off x="4137100" y="5592009"/>
            <a:ext cx="1107997" cy="646331"/>
          </a:xfrm>
          <a:prstGeom prst="rect">
            <a:avLst/>
          </a:prstGeom>
          <a:noFill/>
        </p:spPr>
        <p:txBody>
          <a:bodyPr wrap="none" rtlCol="0">
            <a:spAutoFit/>
          </a:bodyPr>
          <a:lstStyle/>
          <a:p>
            <a:pPr algn="ctr"/>
            <a:r>
              <a:rPr kumimoji="1" lang="ja-JP" altLang="en-US" dirty="0"/>
              <a:t>③分析</a:t>
            </a:r>
            <a:r>
              <a:rPr kumimoji="1" lang="en-US" altLang="ja-JP" dirty="0"/>
              <a:t/>
            </a:r>
            <a:br>
              <a:rPr kumimoji="1" lang="en-US" altLang="ja-JP" dirty="0"/>
            </a:br>
            <a:r>
              <a:rPr kumimoji="1" lang="ja-JP" altLang="en-US" dirty="0"/>
              <a:t>手法検討</a:t>
            </a:r>
          </a:p>
        </p:txBody>
      </p:sp>
      <p:sp>
        <p:nvSpPr>
          <p:cNvPr id="30" name="テキスト ボックス 29">
            <a:extLst>
              <a:ext uri="{FF2B5EF4-FFF2-40B4-BE49-F238E27FC236}">
                <a16:creationId xmlns:a16="http://schemas.microsoft.com/office/drawing/2014/main" xmlns="" id="{866A6CF9-AD2E-4AD3-A3BA-096E27F61762}"/>
              </a:ext>
            </a:extLst>
          </p:cNvPr>
          <p:cNvSpPr txBox="1"/>
          <p:nvPr/>
        </p:nvSpPr>
        <p:spPr>
          <a:xfrm>
            <a:off x="5599149" y="5592009"/>
            <a:ext cx="1107997" cy="646331"/>
          </a:xfrm>
          <a:prstGeom prst="rect">
            <a:avLst/>
          </a:prstGeom>
          <a:noFill/>
        </p:spPr>
        <p:txBody>
          <a:bodyPr wrap="none" rtlCol="0">
            <a:spAutoFit/>
          </a:bodyPr>
          <a:lstStyle/>
          <a:p>
            <a:pPr algn="ctr"/>
            <a:r>
              <a:rPr kumimoji="1" lang="ja-JP" altLang="en-US" dirty="0"/>
              <a:t>④データ</a:t>
            </a:r>
            <a:r>
              <a:rPr kumimoji="1" lang="en-US" altLang="ja-JP" dirty="0"/>
              <a:t/>
            </a:r>
            <a:br>
              <a:rPr kumimoji="1" lang="en-US" altLang="ja-JP" dirty="0"/>
            </a:br>
            <a:r>
              <a:rPr kumimoji="1" lang="ja-JP" altLang="en-US" dirty="0"/>
              <a:t>分析</a:t>
            </a:r>
          </a:p>
        </p:txBody>
      </p:sp>
      <p:sp>
        <p:nvSpPr>
          <p:cNvPr id="31" name="テキスト ボックス 30">
            <a:extLst>
              <a:ext uri="{FF2B5EF4-FFF2-40B4-BE49-F238E27FC236}">
                <a16:creationId xmlns:a16="http://schemas.microsoft.com/office/drawing/2014/main" xmlns="" id="{D1632909-5FFD-4490-A8AE-4AC920A408FD}"/>
              </a:ext>
            </a:extLst>
          </p:cNvPr>
          <p:cNvSpPr txBox="1"/>
          <p:nvPr/>
        </p:nvSpPr>
        <p:spPr>
          <a:xfrm>
            <a:off x="7218064" y="5592008"/>
            <a:ext cx="646331" cy="646331"/>
          </a:xfrm>
          <a:prstGeom prst="rect">
            <a:avLst/>
          </a:prstGeom>
          <a:noFill/>
        </p:spPr>
        <p:txBody>
          <a:bodyPr wrap="none" rtlCol="0">
            <a:spAutoFit/>
          </a:bodyPr>
          <a:lstStyle/>
          <a:p>
            <a:pPr algn="ctr"/>
            <a:r>
              <a:rPr kumimoji="1" lang="ja-JP" altLang="en-US"/>
              <a:t>⑤</a:t>
            </a:r>
            <a:r>
              <a:rPr kumimoji="1" lang="en-US" altLang="ja-JP" dirty="0"/>
              <a:t/>
            </a:r>
            <a:br>
              <a:rPr kumimoji="1" lang="en-US" altLang="ja-JP" dirty="0"/>
            </a:br>
            <a:r>
              <a:rPr kumimoji="1" lang="ja-JP" altLang="en-US" dirty="0"/>
              <a:t>評価</a:t>
            </a:r>
          </a:p>
        </p:txBody>
      </p:sp>
      <p:sp>
        <p:nvSpPr>
          <p:cNvPr id="32" name="テキスト ボックス 31">
            <a:extLst>
              <a:ext uri="{FF2B5EF4-FFF2-40B4-BE49-F238E27FC236}">
                <a16:creationId xmlns:a16="http://schemas.microsoft.com/office/drawing/2014/main" xmlns="" id="{AF57AC95-8660-4267-A148-E17003930734}"/>
              </a:ext>
            </a:extLst>
          </p:cNvPr>
          <p:cNvSpPr txBox="1"/>
          <p:nvPr/>
        </p:nvSpPr>
        <p:spPr>
          <a:xfrm>
            <a:off x="8490980" y="5572642"/>
            <a:ext cx="1107996" cy="646331"/>
          </a:xfrm>
          <a:prstGeom prst="rect">
            <a:avLst/>
          </a:prstGeom>
          <a:noFill/>
        </p:spPr>
        <p:txBody>
          <a:bodyPr wrap="none" rtlCol="0">
            <a:spAutoFit/>
          </a:bodyPr>
          <a:lstStyle/>
          <a:p>
            <a:pPr algn="ctr"/>
            <a:r>
              <a:rPr lang="ja-JP" altLang="en-US" dirty="0"/>
              <a:t>⑥</a:t>
            </a:r>
            <a:r>
              <a:rPr lang="en-US" altLang="ja-JP" dirty="0"/>
              <a:t/>
            </a:r>
            <a:br>
              <a:rPr lang="en-US" altLang="ja-JP" dirty="0"/>
            </a:br>
            <a:r>
              <a:rPr lang="ja-JP" altLang="en-US" dirty="0"/>
              <a:t>政策検討</a:t>
            </a:r>
            <a:endParaRPr kumimoji="1" lang="ja-JP" altLang="en-US" dirty="0"/>
          </a:p>
        </p:txBody>
      </p:sp>
      <p:sp>
        <p:nvSpPr>
          <p:cNvPr id="33" name="テキスト ボックス 32">
            <a:extLst>
              <a:ext uri="{FF2B5EF4-FFF2-40B4-BE49-F238E27FC236}">
                <a16:creationId xmlns:a16="http://schemas.microsoft.com/office/drawing/2014/main" xmlns="" id="{B9BCC6DA-E25A-4B31-911E-A20C84112F3F}"/>
              </a:ext>
            </a:extLst>
          </p:cNvPr>
          <p:cNvSpPr txBox="1"/>
          <p:nvPr/>
        </p:nvSpPr>
        <p:spPr>
          <a:xfrm>
            <a:off x="9958403" y="5572641"/>
            <a:ext cx="1107996" cy="646331"/>
          </a:xfrm>
          <a:prstGeom prst="rect">
            <a:avLst/>
          </a:prstGeom>
          <a:noFill/>
        </p:spPr>
        <p:txBody>
          <a:bodyPr wrap="none" rtlCol="0">
            <a:spAutoFit/>
          </a:bodyPr>
          <a:lstStyle/>
          <a:p>
            <a:pPr algn="ctr"/>
            <a:r>
              <a:rPr lang="ja-JP" altLang="en-US" dirty="0"/>
              <a:t>⑦</a:t>
            </a:r>
            <a:r>
              <a:rPr lang="en-US" altLang="ja-JP" dirty="0"/>
              <a:t/>
            </a:r>
            <a:br>
              <a:rPr lang="en-US" altLang="ja-JP" dirty="0"/>
            </a:br>
            <a:r>
              <a:rPr lang="ja-JP" altLang="en-US" dirty="0"/>
              <a:t>効果指標</a:t>
            </a:r>
            <a:endParaRPr kumimoji="1" lang="ja-JP" altLang="en-US" dirty="0"/>
          </a:p>
        </p:txBody>
      </p:sp>
      <p:sp>
        <p:nvSpPr>
          <p:cNvPr id="36" name="正方形/長方形 35">
            <a:extLst>
              <a:ext uri="{FF2B5EF4-FFF2-40B4-BE49-F238E27FC236}">
                <a16:creationId xmlns:a16="http://schemas.microsoft.com/office/drawing/2014/main" xmlns="" id="{B8A11F5D-BBE9-4345-A441-0AB52EF7EB1A}"/>
              </a:ext>
            </a:extLst>
          </p:cNvPr>
          <p:cNvSpPr/>
          <p:nvPr/>
        </p:nvSpPr>
        <p:spPr>
          <a:xfrm>
            <a:off x="895951" y="6388434"/>
            <a:ext cx="4980851" cy="430887"/>
          </a:xfrm>
          <a:prstGeom prst="rect">
            <a:avLst/>
          </a:prstGeom>
        </p:spPr>
        <p:txBody>
          <a:bodyPr wrap="none">
            <a:spAutoFit/>
          </a:bodyPr>
          <a:lstStyle/>
          <a:p>
            <a:r>
              <a:rPr lang="ja-JP" altLang="en-US" sz="2200" dirty="0"/>
              <a:t>データ分析による政策反映のプロセス</a:t>
            </a:r>
            <a:endParaRPr lang="en-US" altLang="ja-JP" sz="2200" dirty="0"/>
          </a:p>
        </p:txBody>
      </p:sp>
      <p:sp>
        <p:nvSpPr>
          <p:cNvPr id="35" name="コンテンツ プレースホルダー 2">
            <a:extLst>
              <a:ext uri="{FF2B5EF4-FFF2-40B4-BE49-F238E27FC236}">
                <a16:creationId xmlns:a16="http://schemas.microsoft.com/office/drawing/2014/main" xmlns="" id="{5ED9374F-FB65-42E0-A2DD-DBC2FDB3D71A}"/>
              </a:ext>
            </a:extLst>
          </p:cNvPr>
          <p:cNvSpPr>
            <a:spLocks noGrp="1"/>
          </p:cNvSpPr>
          <p:nvPr>
            <p:ph idx="1"/>
          </p:nvPr>
        </p:nvSpPr>
        <p:spPr>
          <a:xfrm>
            <a:off x="838200" y="1166846"/>
            <a:ext cx="10815084" cy="5071494"/>
          </a:xfrm>
        </p:spPr>
        <p:txBody>
          <a:bodyPr>
            <a:normAutofit/>
          </a:bodyPr>
          <a:lstStyle/>
          <a:p>
            <a:pPr marL="0" indent="0">
              <a:buNone/>
            </a:pPr>
            <a:r>
              <a:rPr kumimoji="1" lang="ja-JP" altLang="en-US" sz="2200" dirty="0"/>
              <a:t>分析手法の検討</a:t>
            </a:r>
            <a:endParaRPr kumimoji="1" lang="en-US" altLang="ja-JP" sz="2200" dirty="0"/>
          </a:p>
          <a:p>
            <a:pPr marL="442913" lvl="1"/>
            <a:r>
              <a:rPr lang="ja-JP" altLang="en-US" sz="2200" dirty="0"/>
              <a:t>今回の課題の原因分析に適した手法を検討する。</a:t>
            </a:r>
            <a:endParaRPr lang="en-US" altLang="ja-JP" sz="2200" dirty="0"/>
          </a:p>
          <a:p>
            <a:pPr marL="442913" lvl="1"/>
            <a:r>
              <a:rPr kumimoji="1" lang="ja-JP" altLang="en-US" sz="2200" dirty="0"/>
              <a:t>地図を利用した分析が有効であれば</a:t>
            </a:r>
            <a:r>
              <a:rPr kumimoji="1" lang="en-US" altLang="ja-JP" sz="2200" dirty="0"/>
              <a:t>GIS</a:t>
            </a:r>
            <a:r>
              <a:rPr kumimoji="1" lang="ja-JP" altLang="en-US" sz="2200" dirty="0" err="1"/>
              <a:t>、</a:t>
            </a:r>
            <a:r>
              <a:rPr kumimoji="1" lang="ja-JP" altLang="en-US" sz="2200" dirty="0"/>
              <a:t>グラフ化が適していれば</a:t>
            </a:r>
            <a:r>
              <a:rPr kumimoji="1" lang="en-US" altLang="ja-JP" sz="2200" dirty="0"/>
              <a:t>BI</a:t>
            </a:r>
            <a:r>
              <a:rPr kumimoji="1" lang="ja-JP" altLang="en-US" sz="2200" dirty="0"/>
              <a:t>ツールなど。</a:t>
            </a:r>
            <a:endParaRPr kumimoji="1" lang="en-US" altLang="ja-JP" sz="2200" dirty="0"/>
          </a:p>
          <a:p>
            <a:pPr lvl="1"/>
            <a:endParaRPr lang="en-US" altLang="ja-JP" sz="2200" dirty="0"/>
          </a:p>
          <a:p>
            <a:pPr marL="0" indent="0">
              <a:buNone/>
            </a:pPr>
            <a:r>
              <a:rPr kumimoji="1" lang="ja-JP" altLang="en-US" sz="2200" dirty="0"/>
              <a:t>表現方法の検討</a:t>
            </a:r>
            <a:endParaRPr lang="en-US" altLang="ja-JP" sz="2200" dirty="0"/>
          </a:p>
          <a:p>
            <a:pPr marL="442913" lvl="1"/>
            <a:r>
              <a:rPr kumimoji="1" lang="en-US" altLang="ja-JP" sz="2200" dirty="0"/>
              <a:t>GIS</a:t>
            </a:r>
            <a:r>
              <a:rPr kumimoji="1" lang="ja-JP" altLang="en-US" sz="2200" dirty="0"/>
              <a:t>であれば、地図上にレイヤーで重ねるのか、地図を色分けするのか。</a:t>
            </a:r>
            <a:endParaRPr lang="en-US" altLang="ja-JP" sz="2200" dirty="0"/>
          </a:p>
          <a:p>
            <a:pPr marL="442913" lvl="1"/>
            <a:r>
              <a:rPr kumimoji="1" lang="ja-JP" altLang="en-US" sz="2200" dirty="0"/>
              <a:t>統計であれば、データビジュアライズをどこまでするのか。</a:t>
            </a:r>
            <a:endParaRPr kumimoji="1" lang="en-US" altLang="ja-JP" sz="2200" dirty="0"/>
          </a:p>
          <a:p>
            <a:pPr marL="442913" lvl="1"/>
            <a:r>
              <a:rPr lang="ja-JP" altLang="en-US" sz="2200" dirty="0"/>
              <a:t>個人情報が含まれている場合、庁内・市民に見せる際、どこまで丸めた表現をするか。</a:t>
            </a:r>
            <a:r>
              <a:rPr kumimoji="1" lang="en-US" altLang="ja-JP" sz="2200" dirty="0"/>
              <a:t/>
            </a:r>
            <a:br>
              <a:rPr kumimoji="1" lang="en-US" altLang="ja-JP" sz="2200" dirty="0"/>
            </a:br>
            <a:endParaRPr kumimoji="1" lang="ja-JP" altLang="en-US" sz="2200" dirty="0"/>
          </a:p>
        </p:txBody>
      </p:sp>
      <p:sp>
        <p:nvSpPr>
          <p:cNvPr id="8" name="スライド番号プレースホルダー 7">
            <a:extLst>
              <a:ext uri="{FF2B5EF4-FFF2-40B4-BE49-F238E27FC236}">
                <a16:creationId xmlns:a16="http://schemas.microsoft.com/office/drawing/2014/main" xmlns="" id="{C75A3062-08C3-4BB6-AC61-EC984F0AA18E}"/>
              </a:ext>
            </a:extLst>
          </p:cNvPr>
          <p:cNvSpPr>
            <a:spLocks noGrp="1"/>
          </p:cNvSpPr>
          <p:nvPr>
            <p:ph type="sldNum" sz="quarter" idx="12"/>
          </p:nvPr>
        </p:nvSpPr>
        <p:spPr/>
        <p:txBody>
          <a:bodyPr/>
          <a:lstStyle/>
          <a:p>
            <a:fld id="{17B8D3BA-E350-1147-995F-63335037DF5A}" type="slidenum">
              <a:rPr kumimoji="1" lang="ja-JP" altLang="en-US" smtClean="0"/>
              <a:t>13</a:t>
            </a:fld>
            <a:endParaRPr kumimoji="1" lang="ja-JP" altLang="en-US"/>
          </a:p>
        </p:txBody>
      </p:sp>
    </p:spTree>
    <p:extLst>
      <p:ext uri="{BB962C8B-B14F-4D97-AF65-F5344CB8AC3E}">
        <p14:creationId xmlns:p14="http://schemas.microsoft.com/office/powerpoint/2010/main" val="26863179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D471BA3-ABBA-8C4A-8549-0F01A7AB1B41}"/>
              </a:ext>
            </a:extLst>
          </p:cNvPr>
          <p:cNvSpPr>
            <a:spLocks noGrp="1"/>
          </p:cNvSpPr>
          <p:nvPr>
            <p:ph type="title"/>
          </p:nvPr>
        </p:nvSpPr>
        <p:spPr/>
        <p:txBody>
          <a:bodyPr>
            <a:normAutofit fontScale="90000"/>
          </a:bodyPr>
          <a:lstStyle/>
          <a:p>
            <a:r>
              <a:rPr kumimoji="1" lang="en-US" altLang="ja-JP" dirty="0"/>
              <a:t>3-2. </a:t>
            </a:r>
            <a:r>
              <a:rPr kumimoji="1" lang="ja-JP" altLang="en-US" dirty="0"/>
              <a:t>分析手法の検討</a:t>
            </a:r>
          </a:p>
        </p:txBody>
      </p:sp>
      <p:sp>
        <p:nvSpPr>
          <p:cNvPr id="5" name="正方形/長方形 4">
            <a:extLst>
              <a:ext uri="{FF2B5EF4-FFF2-40B4-BE49-F238E27FC236}">
                <a16:creationId xmlns:a16="http://schemas.microsoft.com/office/drawing/2014/main" xmlns="" id="{F5610FB8-7638-B440-89C4-BB5D8D720C30}"/>
              </a:ext>
            </a:extLst>
          </p:cNvPr>
          <p:cNvSpPr/>
          <p:nvPr/>
        </p:nvSpPr>
        <p:spPr>
          <a:xfrm>
            <a:off x="838200" y="1174362"/>
            <a:ext cx="1654479" cy="378865"/>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因果関係</a:t>
            </a:r>
          </a:p>
        </p:txBody>
      </p:sp>
      <p:sp>
        <p:nvSpPr>
          <p:cNvPr id="6" name="正方形/長方形 5">
            <a:extLst>
              <a:ext uri="{FF2B5EF4-FFF2-40B4-BE49-F238E27FC236}">
                <a16:creationId xmlns:a16="http://schemas.microsoft.com/office/drawing/2014/main" xmlns="" id="{3085D50D-0494-754C-B6DE-970888A4AE99}"/>
              </a:ext>
            </a:extLst>
          </p:cNvPr>
          <p:cNvSpPr/>
          <p:nvPr/>
        </p:nvSpPr>
        <p:spPr>
          <a:xfrm>
            <a:off x="5773455" y="1174362"/>
            <a:ext cx="1654479" cy="378865"/>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相関</a:t>
            </a:r>
            <a:r>
              <a:rPr kumimoji="1" lang="ja-JP" altLang="en-US" sz="2400" dirty="0">
                <a:solidFill>
                  <a:schemeClr val="tx1"/>
                </a:solidFill>
              </a:rPr>
              <a:t>関係</a:t>
            </a:r>
          </a:p>
        </p:txBody>
      </p:sp>
      <p:sp>
        <p:nvSpPr>
          <p:cNvPr id="7" name="テキスト ボックス 6">
            <a:extLst>
              <a:ext uri="{FF2B5EF4-FFF2-40B4-BE49-F238E27FC236}">
                <a16:creationId xmlns:a16="http://schemas.microsoft.com/office/drawing/2014/main" xmlns="" id="{42BD5DD0-1102-A24C-A361-A7323C9AC608}"/>
              </a:ext>
            </a:extLst>
          </p:cNvPr>
          <p:cNvSpPr txBox="1"/>
          <p:nvPr/>
        </p:nvSpPr>
        <p:spPr>
          <a:xfrm>
            <a:off x="838200" y="1703352"/>
            <a:ext cx="4254500" cy="646331"/>
          </a:xfrm>
          <a:prstGeom prst="rect">
            <a:avLst/>
          </a:prstGeom>
          <a:noFill/>
        </p:spPr>
        <p:txBody>
          <a:bodyPr wrap="square" rtlCol="0">
            <a:spAutoFit/>
          </a:bodyPr>
          <a:lstStyle/>
          <a:p>
            <a:r>
              <a:rPr lang="en-US" altLang="ja-JP" dirty="0"/>
              <a:t>A</a:t>
            </a:r>
            <a:r>
              <a:rPr lang="ja-JP" altLang="en-US" dirty="0"/>
              <a:t>が原因で、</a:t>
            </a:r>
            <a:r>
              <a:rPr lang="en-US" altLang="ja-JP" dirty="0"/>
              <a:t>B</a:t>
            </a:r>
            <a:r>
              <a:rPr lang="ja-JP" altLang="en-US" dirty="0"/>
              <a:t>という結果が生じた場合、「</a:t>
            </a:r>
            <a:r>
              <a:rPr lang="en-US" altLang="ja-JP" dirty="0"/>
              <a:t>A</a:t>
            </a:r>
            <a:r>
              <a:rPr lang="ja-JP" altLang="en-US" dirty="0"/>
              <a:t>と</a:t>
            </a:r>
            <a:r>
              <a:rPr lang="en-US" altLang="ja-JP" dirty="0"/>
              <a:t>B</a:t>
            </a:r>
            <a:r>
              <a:rPr lang="ja-JP" altLang="en-US" dirty="0"/>
              <a:t>には因果関係」あるという。</a:t>
            </a:r>
            <a:endParaRPr lang="en-US" altLang="ja-JP" dirty="0"/>
          </a:p>
        </p:txBody>
      </p:sp>
      <p:sp>
        <p:nvSpPr>
          <p:cNvPr id="8" name="テキスト ボックス 7">
            <a:extLst>
              <a:ext uri="{FF2B5EF4-FFF2-40B4-BE49-F238E27FC236}">
                <a16:creationId xmlns:a16="http://schemas.microsoft.com/office/drawing/2014/main" xmlns="" id="{04A7F8DB-BF24-4D4D-91FD-9E29FEAC3D61}"/>
              </a:ext>
            </a:extLst>
          </p:cNvPr>
          <p:cNvSpPr txBox="1"/>
          <p:nvPr/>
        </p:nvSpPr>
        <p:spPr>
          <a:xfrm>
            <a:off x="5773455" y="1690744"/>
            <a:ext cx="4920754" cy="646331"/>
          </a:xfrm>
          <a:prstGeom prst="rect">
            <a:avLst/>
          </a:prstGeom>
          <a:noFill/>
        </p:spPr>
        <p:txBody>
          <a:bodyPr wrap="square" rtlCol="0">
            <a:spAutoFit/>
          </a:bodyPr>
          <a:lstStyle/>
          <a:p>
            <a:r>
              <a:rPr lang="ja-JP" altLang="en-US" dirty="0"/>
              <a:t>一方が変化すると、他方もそれに応じて変化する関係。散布図等で表現されることが多い。</a:t>
            </a:r>
            <a:endParaRPr lang="en-US" altLang="ja-JP" dirty="0"/>
          </a:p>
        </p:txBody>
      </p:sp>
      <p:sp>
        <p:nvSpPr>
          <p:cNvPr id="9" name="円/楕円 8">
            <a:extLst>
              <a:ext uri="{FF2B5EF4-FFF2-40B4-BE49-F238E27FC236}">
                <a16:creationId xmlns:a16="http://schemas.microsoft.com/office/drawing/2014/main" xmlns="" id="{45618AC9-F8F3-F243-9235-41E370859C2B}"/>
              </a:ext>
            </a:extLst>
          </p:cNvPr>
          <p:cNvSpPr/>
          <p:nvPr/>
        </p:nvSpPr>
        <p:spPr>
          <a:xfrm>
            <a:off x="1127341" y="3625209"/>
            <a:ext cx="1077239" cy="100942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A</a:t>
            </a:r>
          </a:p>
          <a:p>
            <a:pPr algn="ctr"/>
            <a:r>
              <a:rPr kumimoji="1" lang="ja-JP" altLang="en-US" dirty="0">
                <a:solidFill>
                  <a:schemeClr val="tx1"/>
                </a:solidFill>
              </a:rPr>
              <a:t>原因</a:t>
            </a:r>
          </a:p>
        </p:txBody>
      </p:sp>
      <p:sp>
        <p:nvSpPr>
          <p:cNvPr id="10" name="円/楕円 9">
            <a:extLst>
              <a:ext uri="{FF2B5EF4-FFF2-40B4-BE49-F238E27FC236}">
                <a16:creationId xmlns:a16="http://schemas.microsoft.com/office/drawing/2014/main" xmlns="" id="{1AFEFEB2-7F1A-7441-A6F0-CFC7B5294BCB}"/>
              </a:ext>
            </a:extLst>
          </p:cNvPr>
          <p:cNvSpPr/>
          <p:nvPr/>
        </p:nvSpPr>
        <p:spPr>
          <a:xfrm>
            <a:off x="3181610" y="3625209"/>
            <a:ext cx="1077239" cy="1009421"/>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B</a:t>
            </a:r>
          </a:p>
          <a:p>
            <a:pPr algn="ctr"/>
            <a:r>
              <a:rPr kumimoji="1" lang="ja-JP" altLang="en-US" dirty="0">
                <a:solidFill>
                  <a:schemeClr val="tx1"/>
                </a:solidFill>
              </a:rPr>
              <a:t>結果</a:t>
            </a:r>
          </a:p>
        </p:txBody>
      </p:sp>
      <p:cxnSp>
        <p:nvCxnSpPr>
          <p:cNvPr id="12" name="直線矢印コネクタ 11">
            <a:extLst>
              <a:ext uri="{FF2B5EF4-FFF2-40B4-BE49-F238E27FC236}">
                <a16:creationId xmlns:a16="http://schemas.microsoft.com/office/drawing/2014/main" xmlns="" id="{B82A8340-3ED8-B341-95C4-8160047B9E89}"/>
              </a:ext>
            </a:extLst>
          </p:cNvPr>
          <p:cNvCxnSpPr>
            <a:stCxn id="9" idx="6"/>
            <a:endCxn id="10" idx="2"/>
          </p:cNvCxnSpPr>
          <p:nvPr/>
        </p:nvCxnSpPr>
        <p:spPr>
          <a:xfrm>
            <a:off x="2204580" y="4129920"/>
            <a:ext cx="97703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xmlns="" id="{79A18635-09DE-904D-AB7C-3D30091C1A5F}"/>
              </a:ext>
            </a:extLst>
          </p:cNvPr>
          <p:cNvSpPr txBox="1"/>
          <p:nvPr/>
        </p:nvSpPr>
        <p:spPr>
          <a:xfrm>
            <a:off x="996025" y="4952918"/>
            <a:ext cx="1338828" cy="646331"/>
          </a:xfrm>
          <a:prstGeom prst="rect">
            <a:avLst/>
          </a:prstGeom>
          <a:noFill/>
        </p:spPr>
        <p:txBody>
          <a:bodyPr wrap="none" rtlCol="0">
            <a:spAutoFit/>
          </a:bodyPr>
          <a:lstStyle/>
          <a:p>
            <a:r>
              <a:rPr kumimoji="1" lang="ja-JP" altLang="en-US" dirty="0"/>
              <a:t>宿題を提出</a:t>
            </a:r>
            <a:endParaRPr kumimoji="1" lang="en-US" altLang="ja-JP" dirty="0"/>
          </a:p>
          <a:p>
            <a:r>
              <a:rPr kumimoji="1" lang="ja-JP" altLang="en-US" dirty="0"/>
              <a:t>しなかった</a:t>
            </a:r>
          </a:p>
        </p:txBody>
      </p:sp>
      <p:sp>
        <p:nvSpPr>
          <p:cNvPr id="14" name="テキスト ボックス 13">
            <a:extLst>
              <a:ext uri="{FF2B5EF4-FFF2-40B4-BE49-F238E27FC236}">
                <a16:creationId xmlns:a16="http://schemas.microsoft.com/office/drawing/2014/main" xmlns="" id="{592C3B4B-1A28-9D41-8F18-9C7B6B3F6BB7}"/>
              </a:ext>
            </a:extLst>
          </p:cNvPr>
          <p:cNvSpPr txBox="1"/>
          <p:nvPr/>
        </p:nvSpPr>
        <p:spPr>
          <a:xfrm>
            <a:off x="3050815" y="4952917"/>
            <a:ext cx="1800493" cy="369332"/>
          </a:xfrm>
          <a:prstGeom prst="rect">
            <a:avLst/>
          </a:prstGeom>
          <a:noFill/>
        </p:spPr>
        <p:txBody>
          <a:bodyPr wrap="none" rtlCol="0">
            <a:spAutoFit/>
          </a:bodyPr>
          <a:lstStyle/>
          <a:p>
            <a:r>
              <a:rPr lang="ja-JP" altLang="en-US" dirty="0"/>
              <a:t>先生に怒られた</a:t>
            </a:r>
            <a:endParaRPr kumimoji="1" lang="en-US" altLang="ja-JP" dirty="0"/>
          </a:p>
        </p:txBody>
      </p:sp>
      <p:cxnSp>
        <p:nvCxnSpPr>
          <p:cNvPr id="16" name="直線コネクタ 15">
            <a:extLst>
              <a:ext uri="{FF2B5EF4-FFF2-40B4-BE49-F238E27FC236}">
                <a16:creationId xmlns:a16="http://schemas.microsoft.com/office/drawing/2014/main" xmlns="" id="{69B4E0F8-152B-B745-9252-3019E4513750}"/>
              </a:ext>
            </a:extLst>
          </p:cNvPr>
          <p:cNvCxnSpPr/>
          <p:nvPr/>
        </p:nvCxnSpPr>
        <p:spPr>
          <a:xfrm>
            <a:off x="5937337" y="2993721"/>
            <a:ext cx="0" cy="19591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xmlns="" id="{B8F0FA1B-4D64-D240-95F9-011953BA7A94}"/>
              </a:ext>
            </a:extLst>
          </p:cNvPr>
          <p:cNvCxnSpPr/>
          <p:nvPr/>
        </p:nvCxnSpPr>
        <p:spPr>
          <a:xfrm>
            <a:off x="8342334" y="2993721"/>
            <a:ext cx="0" cy="19591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xmlns="" id="{5ACAA568-E24E-BE4C-B91C-BA49C5E7586C}"/>
              </a:ext>
            </a:extLst>
          </p:cNvPr>
          <p:cNvCxnSpPr>
            <a:cxnSpLocks/>
          </p:cNvCxnSpPr>
          <p:nvPr/>
        </p:nvCxnSpPr>
        <p:spPr>
          <a:xfrm flipH="1">
            <a:off x="5937337" y="4958054"/>
            <a:ext cx="206962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xmlns="" id="{E0644763-E25C-C040-B880-47D00928E3AF}"/>
              </a:ext>
            </a:extLst>
          </p:cNvPr>
          <p:cNvCxnSpPr>
            <a:cxnSpLocks/>
          </p:cNvCxnSpPr>
          <p:nvPr/>
        </p:nvCxnSpPr>
        <p:spPr>
          <a:xfrm flipH="1">
            <a:off x="8329808" y="4958054"/>
            <a:ext cx="206962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xmlns="" id="{7E080FF9-60B4-AA4C-B600-DBBB4B08ED32}"/>
              </a:ext>
            </a:extLst>
          </p:cNvPr>
          <p:cNvSpPr txBox="1"/>
          <p:nvPr/>
        </p:nvSpPr>
        <p:spPr>
          <a:xfrm>
            <a:off x="6418152" y="5035909"/>
            <a:ext cx="1107996" cy="369332"/>
          </a:xfrm>
          <a:prstGeom prst="rect">
            <a:avLst/>
          </a:prstGeom>
          <a:noFill/>
        </p:spPr>
        <p:txBody>
          <a:bodyPr wrap="none" rtlCol="0">
            <a:spAutoFit/>
          </a:bodyPr>
          <a:lstStyle/>
          <a:p>
            <a:r>
              <a:rPr kumimoji="1" lang="ja-JP" altLang="en-US" dirty="0"/>
              <a:t>正の相関</a:t>
            </a:r>
          </a:p>
        </p:txBody>
      </p:sp>
      <p:sp>
        <p:nvSpPr>
          <p:cNvPr id="22" name="テキスト ボックス 21">
            <a:extLst>
              <a:ext uri="{FF2B5EF4-FFF2-40B4-BE49-F238E27FC236}">
                <a16:creationId xmlns:a16="http://schemas.microsoft.com/office/drawing/2014/main" xmlns="" id="{F6123120-399F-9047-99A9-2D481721483E}"/>
              </a:ext>
            </a:extLst>
          </p:cNvPr>
          <p:cNvSpPr txBox="1"/>
          <p:nvPr/>
        </p:nvSpPr>
        <p:spPr>
          <a:xfrm>
            <a:off x="8923357" y="4998331"/>
            <a:ext cx="1146468" cy="369332"/>
          </a:xfrm>
          <a:prstGeom prst="rect">
            <a:avLst/>
          </a:prstGeom>
          <a:noFill/>
        </p:spPr>
        <p:txBody>
          <a:bodyPr wrap="none" rtlCol="0">
            <a:spAutoFit/>
          </a:bodyPr>
          <a:lstStyle/>
          <a:p>
            <a:r>
              <a:rPr lang="ja-JP" altLang="en-US" dirty="0"/>
              <a:t>負</a:t>
            </a:r>
            <a:r>
              <a:rPr kumimoji="1" lang="ja-JP" altLang="en-US" dirty="0"/>
              <a:t>の相関</a:t>
            </a:r>
          </a:p>
        </p:txBody>
      </p:sp>
      <p:sp>
        <p:nvSpPr>
          <p:cNvPr id="23" name="円/楕円 22">
            <a:extLst>
              <a:ext uri="{FF2B5EF4-FFF2-40B4-BE49-F238E27FC236}">
                <a16:creationId xmlns:a16="http://schemas.microsoft.com/office/drawing/2014/main" xmlns="" id="{B905BD94-EE12-3E42-A0D7-012EB0ADD06C}"/>
              </a:ext>
            </a:extLst>
          </p:cNvPr>
          <p:cNvSpPr/>
          <p:nvPr/>
        </p:nvSpPr>
        <p:spPr>
          <a:xfrm>
            <a:off x="6285234" y="4461963"/>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円/楕円 23">
            <a:extLst>
              <a:ext uri="{FF2B5EF4-FFF2-40B4-BE49-F238E27FC236}">
                <a16:creationId xmlns:a16="http://schemas.microsoft.com/office/drawing/2014/main" xmlns="" id="{5AE1F0E8-E077-844A-B5B1-10358CBCD7E3}"/>
              </a:ext>
            </a:extLst>
          </p:cNvPr>
          <p:cNvSpPr/>
          <p:nvPr/>
        </p:nvSpPr>
        <p:spPr>
          <a:xfrm>
            <a:off x="6335338" y="4261546"/>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a:extLst>
              <a:ext uri="{FF2B5EF4-FFF2-40B4-BE49-F238E27FC236}">
                <a16:creationId xmlns:a16="http://schemas.microsoft.com/office/drawing/2014/main" xmlns="" id="{DFC7A207-AD35-0644-95C4-C62E86EC44BF}"/>
              </a:ext>
            </a:extLst>
          </p:cNvPr>
          <p:cNvSpPr/>
          <p:nvPr/>
        </p:nvSpPr>
        <p:spPr>
          <a:xfrm>
            <a:off x="6523229" y="4286599"/>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a:extLst>
              <a:ext uri="{FF2B5EF4-FFF2-40B4-BE49-F238E27FC236}">
                <a16:creationId xmlns:a16="http://schemas.microsoft.com/office/drawing/2014/main" xmlns="" id="{791940D5-4413-984E-98AE-CA0B5E56334D}"/>
              </a:ext>
            </a:extLst>
          </p:cNvPr>
          <p:cNvSpPr/>
          <p:nvPr/>
        </p:nvSpPr>
        <p:spPr>
          <a:xfrm>
            <a:off x="6686067" y="4061131"/>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a:extLst>
              <a:ext uri="{FF2B5EF4-FFF2-40B4-BE49-F238E27FC236}">
                <a16:creationId xmlns:a16="http://schemas.microsoft.com/office/drawing/2014/main" xmlns="" id="{1CEF5593-3A16-524E-B601-96077FE5614B}"/>
              </a:ext>
            </a:extLst>
          </p:cNvPr>
          <p:cNvSpPr/>
          <p:nvPr/>
        </p:nvSpPr>
        <p:spPr>
          <a:xfrm>
            <a:off x="6786275" y="3823136"/>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a:extLst>
              <a:ext uri="{FF2B5EF4-FFF2-40B4-BE49-F238E27FC236}">
                <a16:creationId xmlns:a16="http://schemas.microsoft.com/office/drawing/2014/main" xmlns="" id="{0436022A-1EF6-234A-BF71-F6BBE3BE8888}"/>
              </a:ext>
            </a:extLst>
          </p:cNvPr>
          <p:cNvSpPr/>
          <p:nvPr/>
        </p:nvSpPr>
        <p:spPr>
          <a:xfrm>
            <a:off x="6974166" y="3898293"/>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a:extLst>
              <a:ext uri="{FF2B5EF4-FFF2-40B4-BE49-F238E27FC236}">
                <a16:creationId xmlns:a16="http://schemas.microsoft.com/office/drawing/2014/main" xmlns="" id="{87BF8A6B-2FE4-794E-8CDF-C3D85BF592E2}"/>
              </a:ext>
            </a:extLst>
          </p:cNvPr>
          <p:cNvSpPr/>
          <p:nvPr/>
        </p:nvSpPr>
        <p:spPr>
          <a:xfrm>
            <a:off x="7162056" y="3647772"/>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a:extLst>
              <a:ext uri="{FF2B5EF4-FFF2-40B4-BE49-F238E27FC236}">
                <a16:creationId xmlns:a16="http://schemas.microsoft.com/office/drawing/2014/main" xmlns="" id="{C8B37941-0D5E-4C47-A89F-D80414C13E70}"/>
              </a:ext>
            </a:extLst>
          </p:cNvPr>
          <p:cNvSpPr/>
          <p:nvPr/>
        </p:nvSpPr>
        <p:spPr>
          <a:xfrm>
            <a:off x="7362472" y="3685350"/>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a:extLst>
              <a:ext uri="{FF2B5EF4-FFF2-40B4-BE49-F238E27FC236}">
                <a16:creationId xmlns:a16="http://schemas.microsoft.com/office/drawing/2014/main" xmlns="" id="{12C802E4-412F-CD4F-A55C-C8E72E5F1594}"/>
              </a:ext>
            </a:extLst>
          </p:cNvPr>
          <p:cNvSpPr/>
          <p:nvPr/>
        </p:nvSpPr>
        <p:spPr>
          <a:xfrm>
            <a:off x="7362472" y="3271991"/>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xmlns="" id="{1AE57895-E00D-4344-B678-49F44F98D011}"/>
              </a:ext>
            </a:extLst>
          </p:cNvPr>
          <p:cNvSpPr/>
          <p:nvPr/>
        </p:nvSpPr>
        <p:spPr>
          <a:xfrm>
            <a:off x="7550363" y="3347147"/>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32">
            <a:extLst>
              <a:ext uri="{FF2B5EF4-FFF2-40B4-BE49-F238E27FC236}">
                <a16:creationId xmlns:a16="http://schemas.microsoft.com/office/drawing/2014/main" xmlns="" id="{17FEC501-A600-4648-AF01-C027E39FC734}"/>
              </a:ext>
            </a:extLst>
          </p:cNvPr>
          <p:cNvSpPr/>
          <p:nvPr/>
        </p:nvSpPr>
        <p:spPr>
          <a:xfrm>
            <a:off x="8727809" y="3397251"/>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a:extLst>
              <a:ext uri="{FF2B5EF4-FFF2-40B4-BE49-F238E27FC236}">
                <a16:creationId xmlns:a16="http://schemas.microsoft.com/office/drawing/2014/main" xmlns="" id="{1F042E2A-4F69-004D-85D8-FFA4E93CAE8A}"/>
              </a:ext>
            </a:extLst>
          </p:cNvPr>
          <p:cNvSpPr/>
          <p:nvPr/>
        </p:nvSpPr>
        <p:spPr>
          <a:xfrm>
            <a:off x="8740335" y="3647771"/>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a:extLst>
              <a:ext uri="{FF2B5EF4-FFF2-40B4-BE49-F238E27FC236}">
                <a16:creationId xmlns:a16="http://schemas.microsoft.com/office/drawing/2014/main" xmlns="" id="{21B25810-4A4B-0F47-8B63-0B18ADBC44D2}"/>
              </a:ext>
            </a:extLst>
          </p:cNvPr>
          <p:cNvSpPr/>
          <p:nvPr/>
        </p:nvSpPr>
        <p:spPr>
          <a:xfrm>
            <a:off x="9103590" y="3660297"/>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xmlns="" id="{5E6B15A2-8915-E347-8731-EB14589C165B}"/>
              </a:ext>
            </a:extLst>
          </p:cNvPr>
          <p:cNvSpPr/>
          <p:nvPr/>
        </p:nvSpPr>
        <p:spPr>
          <a:xfrm>
            <a:off x="9404215" y="3873240"/>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xmlns="" id="{968859FD-C928-444A-A7BF-797C78EF0FBA}"/>
              </a:ext>
            </a:extLst>
          </p:cNvPr>
          <p:cNvSpPr/>
          <p:nvPr/>
        </p:nvSpPr>
        <p:spPr>
          <a:xfrm>
            <a:off x="9592105" y="4061130"/>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xmlns="" id="{A10910AF-C580-584E-B3A9-B5D3278CAF66}"/>
              </a:ext>
            </a:extLst>
          </p:cNvPr>
          <p:cNvSpPr/>
          <p:nvPr/>
        </p:nvSpPr>
        <p:spPr>
          <a:xfrm>
            <a:off x="9567053" y="4324177"/>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a:extLst>
              <a:ext uri="{FF2B5EF4-FFF2-40B4-BE49-F238E27FC236}">
                <a16:creationId xmlns:a16="http://schemas.microsoft.com/office/drawing/2014/main" xmlns="" id="{F276EE7E-9691-6342-912A-330AF07DB60F}"/>
              </a:ext>
            </a:extLst>
          </p:cNvPr>
          <p:cNvSpPr/>
          <p:nvPr/>
        </p:nvSpPr>
        <p:spPr>
          <a:xfrm>
            <a:off x="9617157" y="3722927"/>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39">
            <a:extLst>
              <a:ext uri="{FF2B5EF4-FFF2-40B4-BE49-F238E27FC236}">
                <a16:creationId xmlns:a16="http://schemas.microsoft.com/office/drawing/2014/main" xmlns="" id="{D8B450D1-67B5-5B4C-91D2-2555B157B96B}"/>
              </a:ext>
            </a:extLst>
          </p:cNvPr>
          <p:cNvSpPr/>
          <p:nvPr/>
        </p:nvSpPr>
        <p:spPr>
          <a:xfrm>
            <a:off x="9855152" y="4211442"/>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0">
            <a:extLst>
              <a:ext uri="{FF2B5EF4-FFF2-40B4-BE49-F238E27FC236}">
                <a16:creationId xmlns:a16="http://schemas.microsoft.com/office/drawing/2014/main" xmlns="" id="{C5291536-B7B2-2A48-B43F-529393F96A1C}"/>
              </a:ext>
            </a:extLst>
          </p:cNvPr>
          <p:cNvSpPr/>
          <p:nvPr/>
        </p:nvSpPr>
        <p:spPr>
          <a:xfrm>
            <a:off x="10055568" y="4424385"/>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円/楕円 41">
            <a:extLst>
              <a:ext uri="{FF2B5EF4-FFF2-40B4-BE49-F238E27FC236}">
                <a16:creationId xmlns:a16="http://schemas.microsoft.com/office/drawing/2014/main" xmlns="" id="{4BCA60B6-8AA8-4A4C-8201-1177E93C4841}"/>
              </a:ext>
            </a:extLst>
          </p:cNvPr>
          <p:cNvSpPr/>
          <p:nvPr/>
        </p:nvSpPr>
        <p:spPr>
          <a:xfrm>
            <a:off x="10130724" y="4111234"/>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円/楕円 42">
            <a:extLst>
              <a:ext uri="{FF2B5EF4-FFF2-40B4-BE49-F238E27FC236}">
                <a16:creationId xmlns:a16="http://schemas.microsoft.com/office/drawing/2014/main" xmlns="" id="{CB25A362-3F74-874A-8996-C02D536E8813}"/>
              </a:ext>
            </a:extLst>
          </p:cNvPr>
          <p:cNvSpPr/>
          <p:nvPr/>
        </p:nvSpPr>
        <p:spPr>
          <a:xfrm>
            <a:off x="9015908" y="3359672"/>
            <a:ext cx="173502" cy="1726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3">
            <a:extLst>
              <a:ext uri="{FF2B5EF4-FFF2-40B4-BE49-F238E27FC236}">
                <a16:creationId xmlns:a16="http://schemas.microsoft.com/office/drawing/2014/main" xmlns="" id="{2DE7957B-AFC5-7F47-AA8B-244A6DA9E223}"/>
              </a:ext>
            </a:extLst>
          </p:cNvPr>
          <p:cNvSpPr/>
          <p:nvPr/>
        </p:nvSpPr>
        <p:spPr>
          <a:xfrm rot="2620667">
            <a:off x="6598800" y="2760634"/>
            <a:ext cx="892179" cy="2343097"/>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円/楕円 44">
            <a:extLst>
              <a:ext uri="{FF2B5EF4-FFF2-40B4-BE49-F238E27FC236}">
                <a16:creationId xmlns:a16="http://schemas.microsoft.com/office/drawing/2014/main" xmlns="" id="{A1F024E5-872D-6E48-AB8E-4902EAD2B740}"/>
              </a:ext>
            </a:extLst>
          </p:cNvPr>
          <p:cNvSpPr/>
          <p:nvPr/>
        </p:nvSpPr>
        <p:spPr>
          <a:xfrm rot="7917658">
            <a:off x="9078689" y="2788026"/>
            <a:ext cx="892179" cy="2343097"/>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a:extLst>
              <a:ext uri="{FF2B5EF4-FFF2-40B4-BE49-F238E27FC236}">
                <a16:creationId xmlns:a16="http://schemas.microsoft.com/office/drawing/2014/main" xmlns="" id="{6D583146-FDDF-1942-9C32-FB1696C873A3}"/>
              </a:ext>
            </a:extLst>
          </p:cNvPr>
          <p:cNvSpPr txBox="1"/>
          <p:nvPr/>
        </p:nvSpPr>
        <p:spPr>
          <a:xfrm>
            <a:off x="7837184" y="4634630"/>
            <a:ext cx="333746" cy="369332"/>
          </a:xfrm>
          <a:prstGeom prst="rect">
            <a:avLst/>
          </a:prstGeom>
          <a:noFill/>
        </p:spPr>
        <p:txBody>
          <a:bodyPr wrap="none" rtlCol="0">
            <a:spAutoFit/>
          </a:bodyPr>
          <a:lstStyle/>
          <a:p>
            <a:r>
              <a:rPr kumimoji="1" lang="en-US" altLang="ja-JP" dirty="0"/>
              <a:t>X</a:t>
            </a:r>
            <a:endParaRPr kumimoji="1" lang="ja-JP" altLang="en-US" dirty="0"/>
          </a:p>
        </p:txBody>
      </p:sp>
      <p:sp>
        <p:nvSpPr>
          <p:cNvPr id="47" name="テキスト ボックス 46">
            <a:extLst>
              <a:ext uri="{FF2B5EF4-FFF2-40B4-BE49-F238E27FC236}">
                <a16:creationId xmlns:a16="http://schemas.microsoft.com/office/drawing/2014/main" xmlns="" id="{B40F0003-BEEA-1F47-A1DA-771C5FA1283F}"/>
              </a:ext>
            </a:extLst>
          </p:cNvPr>
          <p:cNvSpPr txBox="1"/>
          <p:nvPr/>
        </p:nvSpPr>
        <p:spPr>
          <a:xfrm>
            <a:off x="10367442" y="4647156"/>
            <a:ext cx="333746" cy="369332"/>
          </a:xfrm>
          <a:prstGeom prst="rect">
            <a:avLst/>
          </a:prstGeom>
          <a:noFill/>
        </p:spPr>
        <p:txBody>
          <a:bodyPr wrap="none" rtlCol="0">
            <a:spAutoFit/>
          </a:bodyPr>
          <a:lstStyle/>
          <a:p>
            <a:r>
              <a:rPr kumimoji="1" lang="en-US" altLang="ja-JP" dirty="0"/>
              <a:t>X</a:t>
            </a:r>
            <a:endParaRPr kumimoji="1" lang="ja-JP" altLang="en-US" dirty="0"/>
          </a:p>
        </p:txBody>
      </p:sp>
      <p:sp>
        <p:nvSpPr>
          <p:cNvPr id="48" name="テキスト ボックス 47">
            <a:extLst>
              <a:ext uri="{FF2B5EF4-FFF2-40B4-BE49-F238E27FC236}">
                <a16:creationId xmlns:a16="http://schemas.microsoft.com/office/drawing/2014/main" xmlns="" id="{A2F3747B-9BDA-FD4E-BFB2-6BBB08DB3BAE}"/>
              </a:ext>
            </a:extLst>
          </p:cNvPr>
          <p:cNvSpPr txBox="1"/>
          <p:nvPr/>
        </p:nvSpPr>
        <p:spPr>
          <a:xfrm>
            <a:off x="8175387" y="2630466"/>
            <a:ext cx="333746" cy="369332"/>
          </a:xfrm>
          <a:prstGeom prst="rect">
            <a:avLst/>
          </a:prstGeom>
          <a:noFill/>
        </p:spPr>
        <p:txBody>
          <a:bodyPr wrap="none" rtlCol="0">
            <a:spAutoFit/>
          </a:bodyPr>
          <a:lstStyle/>
          <a:p>
            <a:r>
              <a:rPr kumimoji="1" lang="en-US" altLang="ja-JP" dirty="0"/>
              <a:t>Y</a:t>
            </a:r>
            <a:endParaRPr kumimoji="1" lang="ja-JP" altLang="en-US" dirty="0"/>
          </a:p>
        </p:txBody>
      </p:sp>
      <p:sp>
        <p:nvSpPr>
          <p:cNvPr id="49" name="テキスト ボックス 48">
            <a:extLst>
              <a:ext uri="{FF2B5EF4-FFF2-40B4-BE49-F238E27FC236}">
                <a16:creationId xmlns:a16="http://schemas.microsoft.com/office/drawing/2014/main" xmlns="" id="{9C036227-F269-DC4D-B2C2-CCEEDC8FD9DB}"/>
              </a:ext>
            </a:extLst>
          </p:cNvPr>
          <p:cNvSpPr txBox="1"/>
          <p:nvPr/>
        </p:nvSpPr>
        <p:spPr>
          <a:xfrm>
            <a:off x="5757864" y="2617940"/>
            <a:ext cx="333746" cy="369332"/>
          </a:xfrm>
          <a:prstGeom prst="rect">
            <a:avLst/>
          </a:prstGeom>
          <a:noFill/>
        </p:spPr>
        <p:txBody>
          <a:bodyPr wrap="none" rtlCol="0">
            <a:spAutoFit/>
          </a:bodyPr>
          <a:lstStyle/>
          <a:p>
            <a:r>
              <a:rPr kumimoji="1" lang="en-US" altLang="ja-JP" dirty="0"/>
              <a:t>Y</a:t>
            </a:r>
            <a:endParaRPr kumimoji="1" lang="ja-JP" altLang="en-US" dirty="0"/>
          </a:p>
        </p:txBody>
      </p:sp>
      <p:sp>
        <p:nvSpPr>
          <p:cNvPr id="50" name="テキスト ボックス 49">
            <a:extLst>
              <a:ext uri="{FF2B5EF4-FFF2-40B4-BE49-F238E27FC236}">
                <a16:creationId xmlns:a16="http://schemas.microsoft.com/office/drawing/2014/main" xmlns="" id="{BAB68C96-D8F1-CD48-87D1-EB762BF7D96D}"/>
              </a:ext>
            </a:extLst>
          </p:cNvPr>
          <p:cNvSpPr txBox="1"/>
          <p:nvPr/>
        </p:nvSpPr>
        <p:spPr>
          <a:xfrm>
            <a:off x="6157542" y="5639216"/>
            <a:ext cx="4570482" cy="369332"/>
          </a:xfrm>
          <a:prstGeom prst="rect">
            <a:avLst/>
          </a:prstGeom>
          <a:noFill/>
        </p:spPr>
        <p:txBody>
          <a:bodyPr wrap="none" rtlCol="0">
            <a:spAutoFit/>
          </a:bodyPr>
          <a:lstStyle/>
          <a:p>
            <a:r>
              <a:rPr lang="ja-JP" altLang="en-US" dirty="0"/>
              <a:t>どちらの関係もないものは無相関という。</a:t>
            </a:r>
            <a:endParaRPr kumimoji="1" lang="ja-JP" altLang="en-US" dirty="0"/>
          </a:p>
        </p:txBody>
      </p:sp>
      <p:sp>
        <p:nvSpPr>
          <p:cNvPr id="3" name="スライド番号プレースホルダー 2">
            <a:extLst>
              <a:ext uri="{FF2B5EF4-FFF2-40B4-BE49-F238E27FC236}">
                <a16:creationId xmlns:a16="http://schemas.microsoft.com/office/drawing/2014/main" xmlns="" id="{E18EEA11-11D4-476D-BCE0-B0D15B1CA19C}"/>
              </a:ext>
            </a:extLst>
          </p:cNvPr>
          <p:cNvSpPr>
            <a:spLocks noGrp="1"/>
          </p:cNvSpPr>
          <p:nvPr>
            <p:ph type="sldNum" sz="quarter" idx="12"/>
          </p:nvPr>
        </p:nvSpPr>
        <p:spPr/>
        <p:txBody>
          <a:bodyPr/>
          <a:lstStyle/>
          <a:p>
            <a:fld id="{17B8D3BA-E350-1147-995F-63335037DF5A}" type="slidenum">
              <a:rPr kumimoji="1" lang="ja-JP" altLang="en-US" smtClean="0"/>
              <a:t>14</a:t>
            </a:fld>
            <a:endParaRPr kumimoji="1" lang="ja-JP" altLang="en-US"/>
          </a:p>
        </p:txBody>
      </p:sp>
    </p:spTree>
    <p:extLst>
      <p:ext uri="{BB962C8B-B14F-4D97-AF65-F5344CB8AC3E}">
        <p14:creationId xmlns:p14="http://schemas.microsoft.com/office/powerpoint/2010/main" val="1562560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D471BA3-ABBA-8C4A-8549-0F01A7AB1B41}"/>
              </a:ext>
            </a:extLst>
          </p:cNvPr>
          <p:cNvSpPr>
            <a:spLocks noGrp="1"/>
          </p:cNvSpPr>
          <p:nvPr>
            <p:ph type="title"/>
          </p:nvPr>
        </p:nvSpPr>
        <p:spPr/>
        <p:txBody>
          <a:bodyPr>
            <a:normAutofit fontScale="90000"/>
          </a:bodyPr>
          <a:lstStyle/>
          <a:p>
            <a:r>
              <a:rPr kumimoji="1" lang="en-US" altLang="ja-JP" dirty="0"/>
              <a:t>3-3. </a:t>
            </a:r>
            <a:r>
              <a:rPr kumimoji="1" lang="ja-JP" altLang="en-US" dirty="0"/>
              <a:t>分析手法の検討</a:t>
            </a:r>
          </a:p>
        </p:txBody>
      </p:sp>
      <p:sp>
        <p:nvSpPr>
          <p:cNvPr id="3" name="コンテンツ プレースホルダー 2">
            <a:extLst>
              <a:ext uri="{FF2B5EF4-FFF2-40B4-BE49-F238E27FC236}">
                <a16:creationId xmlns:a16="http://schemas.microsoft.com/office/drawing/2014/main" xmlns="" id="{73ED76E2-F434-C240-B2DE-254DEFD6825F}"/>
              </a:ext>
            </a:extLst>
          </p:cNvPr>
          <p:cNvSpPr>
            <a:spLocks noGrp="1"/>
          </p:cNvSpPr>
          <p:nvPr>
            <p:ph idx="1"/>
          </p:nvPr>
        </p:nvSpPr>
        <p:spPr/>
        <p:txBody>
          <a:bodyPr>
            <a:normAutofit/>
          </a:bodyPr>
          <a:lstStyle/>
          <a:p>
            <a:pPr marL="0" indent="0">
              <a:buNone/>
            </a:pPr>
            <a:r>
              <a:rPr lang="ja-JP" altLang="en-US" sz="2200" dirty="0"/>
              <a:t>エクセルで分析できること</a:t>
            </a:r>
            <a:endParaRPr lang="en-US" altLang="ja-JP" sz="2200" dirty="0"/>
          </a:p>
          <a:p>
            <a:pPr marL="447675" lvl="1"/>
            <a:r>
              <a:rPr lang="ja-JP" altLang="en-US" sz="2200" dirty="0"/>
              <a:t>統計を利用した分析グラフの例</a:t>
            </a:r>
            <a:endParaRPr lang="en-US" altLang="ja-JP" sz="2200" dirty="0"/>
          </a:p>
          <a:p>
            <a:pPr lvl="2"/>
            <a:endParaRPr lang="en-US" altLang="ja-JP" sz="2200" dirty="0"/>
          </a:p>
          <a:p>
            <a:pPr lvl="2"/>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kumimoji="1" lang="en-US" altLang="ja-JP" sz="2200" dirty="0"/>
          </a:p>
          <a:p>
            <a:endParaRPr lang="en-US" altLang="ja-JP" sz="2200" dirty="0"/>
          </a:p>
        </p:txBody>
      </p:sp>
      <p:graphicFrame>
        <p:nvGraphicFramePr>
          <p:cNvPr id="5" name="表 4">
            <a:extLst>
              <a:ext uri="{FF2B5EF4-FFF2-40B4-BE49-F238E27FC236}">
                <a16:creationId xmlns:a16="http://schemas.microsoft.com/office/drawing/2014/main" xmlns="" id="{3631EB1E-F3A6-0F41-A403-F9E0700A0DFC}"/>
              </a:ext>
            </a:extLst>
          </p:cNvPr>
          <p:cNvGraphicFramePr>
            <a:graphicFrameLocks noGrp="1"/>
          </p:cNvGraphicFramePr>
          <p:nvPr>
            <p:extLst>
              <p:ext uri="{D42A27DB-BD31-4B8C-83A1-F6EECF244321}">
                <p14:modId xmlns:p14="http://schemas.microsoft.com/office/powerpoint/2010/main" val="297337177"/>
              </p:ext>
            </p:extLst>
          </p:nvPr>
        </p:nvGraphicFramePr>
        <p:xfrm>
          <a:off x="1618639" y="1984794"/>
          <a:ext cx="9735161" cy="914400"/>
        </p:xfrm>
        <a:graphic>
          <a:graphicData uri="http://schemas.openxmlformats.org/drawingml/2006/table">
            <a:tbl>
              <a:tblPr firstRow="1" bandRow="1">
                <a:tableStyleId>{5940675A-B579-460E-94D1-54222C63F5DA}</a:tableStyleId>
              </a:tblPr>
              <a:tblGrid>
                <a:gridCol w="523311">
                  <a:extLst>
                    <a:ext uri="{9D8B030D-6E8A-4147-A177-3AD203B41FA5}">
                      <a16:colId xmlns:a16="http://schemas.microsoft.com/office/drawing/2014/main" xmlns="" val="615628947"/>
                    </a:ext>
                  </a:extLst>
                </a:gridCol>
                <a:gridCol w="1741117">
                  <a:extLst>
                    <a:ext uri="{9D8B030D-6E8A-4147-A177-3AD203B41FA5}">
                      <a16:colId xmlns:a16="http://schemas.microsoft.com/office/drawing/2014/main" xmlns="" val="2071118125"/>
                    </a:ext>
                  </a:extLst>
                </a:gridCol>
                <a:gridCol w="7470733">
                  <a:extLst>
                    <a:ext uri="{9D8B030D-6E8A-4147-A177-3AD203B41FA5}">
                      <a16:colId xmlns:a16="http://schemas.microsoft.com/office/drawing/2014/main" xmlns="" val="3803242089"/>
                    </a:ext>
                  </a:extLst>
                </a:gridCol>
              </a:tblGrid>
              <a:tr h="165606">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対象</a:t>
                      </a:r>
                    </a:p>
                  </a:txBody>
                  <a:tcPr>
                    <a:solidFill>
                      <a:schemeClr val="accent5">
                        <a:lumMod val="20000"/>
                        <a:lumOff val="80000"/>
                      </a:schemeClr>
                    </a:solidFill>
                  </a:tcPr>
                </a:tc>
                <a:tc>
                  <a:txBody>
                    <a:bodyPr/>
                    <a:lstStyle/>
                    <a:p>
                      <a:r>
                        <a:rPr kumimoji="1" lang="ja-JP" altLang="en-US" sz="1600" dirty="0"/>
                        <a:t>説明</a:t>
                      </a:r>
                    </a:p>
                  </a:txBody>
                  <a:tcPr>
                    <a:solidFill>
                      <a:schemeClr val="accent5">
                        <a:lumMod val="20000"/>
                        <a:lumOff val="80000"/>
                      </a:schemeClr>
                    </a:solidFill>
                  </a:tcPr>
                </a:tc>
                <a:extLst>
                  <a:ext uri="{0D108BD9-81ED-4DB2-BD59-A6C34878D82A}">
                    <a16:rowId xmlns:a16="http://schemas.microsoft.com/office/drawing/2014/main" xmlns="" val="2849141442"/>
                  </a:ext>
                </a:extLst>
              </a:tr>
              <a:tr h="165606">
                <a:tc>
                  <a:txBody>
                    <a:bodyPr/>
                    <a:lstStyle/>
                    <a:p>
                      <a:pPr algn="r"/>
                      <a:r>
                        <a:rPr kumimoji="1" lang="en-US" altLang="ja-JP" sz="1600" dirty="0"/>
                        <a:t>1</a:t>
                      </a:r>
                      <a:endParaRPr kumimoji="1" lang="ja-JP" altLang="en-US" sz="1600" dirty="0"/>
                    </a:p>
                  </a:txBody>
                  <a:tcPr/>
                </a:tc>
                <a:tc>
                  <a:txBody>
                    <a:bodyPr/>
                    <a:lstStyle/>
                    <a:p>
                      <a:r>
                        <a:rPr kumimoji="1" lang="ja-JP" altLang="en-US" sz="1600" dirty="0"/>
                        <a:t>棒グラフ</a:t>
                      </a:r>
                    </a:p>
                  </a:txBody>
                  <a:tcPr/>
                </a:tc>
                <a:tc>
                  <a:txBody>
                    <a:bodyPr/>
                    <a:lstStyle/>
                    <a:p>
                      <a:r>
                        <a:rPr kumimoji="1" lang="ja-JP" altLang="en-US" sz="1600" dirty="0"/>
                        <a:t>・時系列で連続する数値を確認する（年度、月、日など）。</a:t>
                      </a:r>
                      <a:endParaRPr kumimoji="1" lang="en-US" altLang="ja-JP" sz="1600" dirty="0"/>
                    </a:p>
                    <a:p>
                      <a:r>
                        <a:rPr kumimoji="1" lang="ja-JP" altLang="en-US" sz="1600" dirty="0"/>
                        <a:t>・非連続のデータを比較する（カテゴリー別の商品販売数など）。</a:t>
                      </a:r>
                    </a:p>
                  </a:txBody>
                  <a:tcPr/>
                </a:tc>
                <a:extLst>
                  <a:ext uri="{0D108BD9-81ED-4DB2-BD59-A6C34878D82A}">
                    <a16:rowId xmlns:a16="http://schemas.microsoft.com/office/drawing/2014/main" xmlns="" val="3520633981"/>
                  </a:ext>
                </a:extLst>
              </a:tr>
            </a:tbl>
          </a:graphicData>
        </a:graphic>
      </p:graphicFrame>
      <p:pic>
        <p:nvPicPr>
          <p:cNvPr id="6" name="図 5">
            <a:extLst>
              <a:ext uri="{FF2B5EF4-FFF2-40B4-BE49-F238E27FC236}">
                <a16:creationId xmlns:a16="http://schemas.microsoft.com/office/drawing/2014/main" xmlns="" id="{7DC0DFED-0894-BB42-BD0C-369F3B13F32A}"/>
              </a:ext>
            </a:extLst>
          </p:cNvPr>
          <p:cNvPicPr>
            <a:picLocks noChangeAspect="1"/>
          </p:cNvPicPr>
          <p:nvPr/>
        </p:nvPicPr>
        <p:blipFill>
          <a:blip r:embed="rId2"/>
          <a:stretch>
            <a:fillRect/>
          </a:stretch>
        </p:blipFill>
        <p:spPr>
          <a:xfrm>
            <a:off x="1618639" y="3459163"/>
            <a:ext cx="4584700" cy="2717800"/>
          </a:xfrm>
          <a:prstGeom prst="rect">
            <a:avLst/>
          </a:prstGeom>
        </p:spPr>
      </p:pic>
      <p:pic>
        <p:nvPicPr>
          <p:cNvPr id="8" name="図 7">
            <a:extLst>
              <a:ext uri="{FF2B5EF4-FFF2-40B4-BE49-F238E27FC236}">
                <a16:creationId xmlns:a16="http://schemas.microsoft.com/office/drawing/2014/main" xmlns="" id="{6A708DD4-9541-6745-8A3A-A4F7491974F9}"/>
              </a:ext>
            </a:extLst>
          </p:cNvPr>
          <p:cNvPicPr>
            <a:picLocks noChangeAspect="1"/>
          </p:cNvPicPr>
          <p:nvPr/>
        </p:nvPicPr>
        <p:blipFill>
          <a:blip r:embed="rId3"/>
          <a:stretch>
            <a:fillRect/>
          </a:stretch>
        </p:blipFill>
        <p:spPr>
          <a:xfrm>
            <a:off x="6807200" y="3459163"/>
            <a:ext cx="4546600" cy="2692400"/>
          </a:xfrm>
          <a:prstGeom prst="rect">
            <a:avLst/>
          </a:prstGeom>
        </p:spPr>
      </p:pic>
      <p:sp>
        <p:nvSpPr>
          <p:cNvPr id="10" name="正方形/長方形 9">
            <a:extLst>
              <a:ext uri="{FF2B5EF4-FFF2-40B4-BE49-F238E27FC236}">
                <a16:creationId xmlns:a16="http://schemas.microsoft.com/office/drawing/2014/main" xmlns="" id="{361326C3-3A2E-CC47-9B6E-06C4A91C3CE7}"/>
              </a:ext>
            </a:extLst>
          </p:cNvPr>
          <p:cNvSpPr/>
          <p:nvPr/>
        </p:nvSpPr>
        <p:spPr>
          <a:xfrm>
            <a:off x="4434840" y="3300025"/>
            <a:ext cx="1887682" cy="31827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棒</a:t>
            </a:r>
            <a:r>
              <a:rPr kumimoji="1" lang="ja-JP" altLang="en-US" sz="1400" dirty="0">
                <a:solidFill>
                  <a:schemeClr val="tx1"/>
                </a:solidFill>
              </a:rPr>
              <a:t>グラフ（時系列）</a:t>
            </a:r>
          </a:p>
        </p:txBody>
      </p:sp>
      <p:sp>
        <p:nvSpPr>
          <p:cNvPr id="11" name="正方形/長方形 10">
            <a:extLst>
              <a:ext uri="{FF2B5EF4-FFF2-40B4-BE49-F238E27FC236}">
                <a16:creationId xmlns:a16="http://schemas.microsoft.com/office/drawing/2014/main" xmlns="" id="{2717B1B7-8F86-6F49-B583-3A2AC6DF6AD7}"/>
              </a:ext>
            </a:extLst>
          </p:cNvPr>
          <p:cNvSpPr/>
          <p:nvPr/>
        </p:nvSpPr>
        <p:spPr>
          <a:xfrm>
            <a:off x="9708457" y="3300024"/>
            <a:ext cx="1887682" cy="31827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棒</a:t>
            </a:r>
            <a:r>
              <a:rPr kumimoji="1" lang="ja-JP" altLang="en-US" sz="1400" dirty="0">
                <a:solidFill>
                  <a:schemeClr val="tx1"/>
                </a:solidFill>
              </a:rPr>
              <a:t>グラフ（非連続）</a:t>
            </a:r>
          </a:p>
        </p:txBody>
      </p:sp>
      <p:sp>
        <p:nvSpPr>
          <p:cNvPr id="12" name="正方形/長方形 11">
            <a:extLst>
              <a:ext uri="{FF2B5EF4-FFF2-40B4-BE49-F238E27FC236}">
                <a16:creationId xmlns:a16="http://schemas.microsoft.com/office/drawing/2014/main" xmlns="" id="{245EF129-9602-4C13-90AA-ECD0C9D73316}"/>
              </a:ext>
            </a:extLst>
          </p:cNvPr>
          <p:cNvSpPr/>
          <p:nvPr/>
        </p:nvSpPr>
        <p:spPr>
          <a:xfrm>
            <a:off x="8906148" y="6509058"/>
            <a:ext cx="2609578" cy="3167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グラフの数値はダミーの値</a:t>
            </a:r>
          </a:p>
        </p:txBody>
      </p:sp>
      <p:sp>
        <p:nvSpPr>
          <p:cNvPr id="4" name="スライド番号プレースホルダー 3">
            <a:extLst>
              <a:ext uri="{FF2B5EF4-FFF2-40B4-BE49-F238E27FC236}">
                <a16:creationId xmlns:a16="http://schemas.microsoft.com/office/drawing/2014/main" xmlns="" id="{578F0844-D9E8-4B64-96AD-AACD605C1C89}"/>
              </a:ext>
            </a:extLst>
          </p:cNvPr>
          <p:cNvSpPr>
            <a:spLocks noGrp="1"/>
          </p:cNvSpPr>
          <p:nvPr>
            <p:ph type="sldNum" sz="quarter" idx="12"/>
          </p:nvPr>
        </p:nvSpPr>
        <p:spPr/>
        <p:txBody>
          <a:bodyPr/>
          <a:lstStyle/>
          <a:p>
            <a:fld id="{17B8D3BA-E350-1147-995F-63335037DF5A}" type="slidenum">
              <a:rPr kumimoji="1" lang="ja-JP" altLang="en-US" smtClean="0"/>
              <a:t>15</a:t>
            </a:fld>
            <a:endParaRPr kumimoji="1" lang="ja-JP" altLang="en-US"/>
          </a:p>
        </p:txBody>
      </p:sp>
    </p:spTree>
    <p:extLst>
      <p:ext uri="{BB962C8B-B14F-4D97-AF65-F5344CB8AC3E}">
        <p14:creationId xmlns:p14="http://schemas.microsoft.com/office/powerpoint/2010/main" val="3152561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D471BA3-ABBA-8C4A-8549-0F01A7AB1B41}"/>
              </a:ext>
            </a:extLst>
          </p:cNvPr>
          <p:cNvSpPr>
            <a:spLocks noGrp="1"/>
          </p:cNvSpPr>
          <p:nvPr>
            <p:ph type="title"/>
          </p:nvPr>
        </p:nvSpPr>
        <p:spPr/>
        <p:txBody>
          <a:bodyPr>
            <a:normAutofit fontScale="90000"/>
          </a:bodyPr>
          <a:lstStyle/>
          <a:p>
            <a:r>
              <a:rPr kumimoji="1" lang="en-US" altLang="ja-JP" dirty="0"/>
              <a:t>3-4. </a:t>
            </a:r>
            <a:r>
              <a:rPr kumimoji="1" lang="ja-JP" altLang="en-US" dirty="0"/>
              <a:t>分析手法の検討</a:t>
            </a:r>
          </a:p>
        </p:txBody>
      </p:sp>
      <p:sp>
        <p:nvSpPr>
          <p:cNvPr id="3" name="コンテンツ プレースホルダー 2">
            <a:extLst>
              <a:ext uri="{FF2B5EF4-FFF2-40B4-BE49-F238E27FC236}">
                <a16:creationId xmlns:a16="http://schemas.microsoft.com/office/drawing/2014/main" xmlns="" id="{73ED76E2-F434-C240-B2DE-254DEFD6825F}"/>
              </a:ext>
            </a:extLst>
          </p:cNvPr>
          <p:cNvSpPr>
            <a:spLocks noGrp="1"/>
          </p:cNvSpPr>
          <p:nvPr>
            <p:ph idx="1"/>
          </p:nvPr>
        </p:nvSpPr>
        <p:spPr/>
        <p:txBody>
          <a:bodyPr>
            <a:normAutofit/>
          </a:bodyPr>
          <a:lstStyle/>
          <a:p>
            <a:pPr marL="0" indent="0">
              <a:buNone/>
            </a:pPr>
            <a:r>
              <a:rPr lang="ja-JP" altLang="en-US" sz="2200" dirty="0"/>
              <a:t>エクセルで分析できること</a:t>
            </a:r>
            <a:endParaRPr lang="en-US" altLang="ja-JP" sz="2200" dirty="0"/>
          </a:p>
          <a:p>
            <a:pPr lvl="2"/>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kumimoji="1" lang="en-US" altLang="ja-JP" sz="2200" dirty="0"/>
          </a:p>
          <a:p>
            <a:endParaRPr lang="en-US" altLang="ja-JP" sz="2200" dirty="0"/>
          </a:p>
        </p:txBody>
      </p:sp>
      <p:graphicFrame>
        <p:nvGraphicFramePr>
          <p:cNvPr id="5" name="表 4">
            <a:extLst>
              <a:ext uri="{FF2B5EF4-FFF2-40B4-BE49-F238E27FC236}">
                <a16:creationId xmlns:a16="http://schemas.microsoft.com/office/drawing/2014/main" xmlns="" id="{3631EB1E-F3A6-0F41-A403-F9E0700A0DFC}"/>
              </a:ext>
            </a:extLst>
          </p:cNvPr>
          <p:cNvGraphicFramePr>
            <a:graphicFrameLocks noGrp="1"/>
          </p:cNvGraphicFramePr>
          <p:nvPr>
            <p:extLst>
              <p:ext uri="{D42A27DB-BD31-4B8C-83A1-F6EECF244321}">
                <p14:modId xmlns:p14="http://schemas.microsoft.com/office/powerpoint/2010/main" val="1242154224"/>
              </p:ext>
            </p:extLst>
          </p:nvPr>
        </p:nvGraphicFramePr>
        <p:xfrm>
          <a:off x="1618639" y="1527579"/>
          <a:ext cx="9735161" cy="1737360"/>
        </p:xfrm>
        <a:graphic>
          <a:graphicData uri="http://schemas.openxmlformats.org/drawingml/2006/table">
            <a:tbl>
              <a:tblPr firstRow="1" bandRow="1">
                <a:tableStyleId>{5940675A-B579-460E-94D1-54222C63F5DA}</a:tableStyleId>
              </a:tblPr>
              <a:tblGrid>
                <a:gridCol w="523311">
                  <a:extLst>
                    <a:ext uri="{9D8B030D-6E8A-4147-A177-3AD203B41FA5}">
                      <a16:colId xmlns:a16="http://schemas.microsoft.com/office/drawing/2014/main" xmlns="" val="615628947"/>
                    </a:ext>
                  </a:extLst>
                </a:gridCol>
                <a:gridCol w="1741117">
                  <a:extLst>
                    <a:ext uri="{9D8B030D-6E8A-4147-A177-3AD203B41FA5}">
                      <a16:colId xmlns:a16="http://schemas.microsoft.com/office/drawing/2014/main" xmlns="" val="2071118125"/>
                    </a:ext>
                  </a:extLst>
                </a:gridCol>
                <a:gridCol w="7470733">
                  <a:extLst>
                    <a:ext uri="{9D8B030D-6E8A-4147-A177-3AD203B41FA5}">
                      <a16:colId xmlns:a16="http://schemas.microsoft.com/office/drawing/2014/main" xmlns="" val="3803242089"/>
                    </a:ext>
                  </a:extLst>
                </a:gridCol>
              </a:tblGrid>
              <a:tr h="165606">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対象</a:t>
                      </a:r>
                    </a:p>
                  </a:txBody>
                  <a:tcPr>
                    <a:solidFill>
                      <a:schemeClr val="accent5">
                        <a:lumMod val="20000"/>
                        <a:lumOff val="80000"/>
                      </a:schemeClr>
                    </a:solidFill>
                  </a:tcPr>
                </a:tc>
                <a:tc>
                  <a:txBody>
                    <a:bodyPr/>
                    <a:lstStyle/>
                    <a:p>
                      <a:r>
                        <a:rPr kumimoji="1" lang="ja-JP" altLang="en-US" sz="1600" dirty="0"/>
                        <a:t>説明</a:t>
                      </a:r>
                    </a:p>
                  </a:txBody>
                  <a:tcPr>
                    <a:solidFill>
                      <a:schemeClr val="accent5">
                        <a:lumMod val="20000"/>
                        <a:lumOff val="80000"/>
                      </a:schemeClr>
                    </a:solidFill>
                  </a:tcPr>
                </a:tc>
                <a:extLst>
                  <a:ext uri="{0D108BD9-81ED-4DB2-BD59-A6C34878D82A}">
                    <a16:rowId xmlns:a16="http://schemas.microsoft.com/office/drawing/2014/main" xmlns="" val="2849141442"/>
                  </a:ext>
                </a:extLst>
              </a:tr>
              <a:tr h="165606">
                <a:tc>
                  <a:txBody>
                    <a:bodyPr/>
                    <a:lstStyle/>
                    <a:p>
                      <a:pPr algn="r"/>
                      <a:r>
                        <a:rPr kumimoji="1" lang="en-US" altLang="ja-JP" sz="1600" dirty="0"/>
                        <a:t>2</a:t>
                      </a:r>
                      <a:endParaRPr kumimoji="1" lang="ja-JP" altLang="en-US" sz="1600" dirty="0"/>
                    </a:p>
                  </a:txBody>
                  <a:tcPr/>
                </a:tc>
                <a:tc>
                  <a:txBody>
                    <a:bodyPr/>
                    <a:lstStyle/>
                    <a:p>
                      <a:r>
                        <a:rPr kumimoji="1" lang="ja-JP" altLang="en-US" sz="1600" dirty="0"/>
                        <a:t>折れ線グラフ</a:t>
                      </a:r>
                    </a:p>
                  </a:txBody>
                  <a:tcPr/>
                </a:tc>
                <a:tc>
                  <a:txBody>
                    <a:bodyPr/>
                    <a:lstStyle/>
                    <a:p>
                      <a:r>
                        <a:rPr kumimoji="1" lang="ja-JP" altLang="en-US" sz="1600" dirty="0"/>
                        <a:t>・時系列で連続する数値を確認する（年度、月、日など）。</a:t>
                      </a:r>
                      <a:endParaRPr kumimoji="1" lang="en-US" altLang="ja-JP" sz="1600" dirty="0"/>
                    </a:p>
                    <a:p>
                      <a:r>
                        <a:rPr kumimoji="1" lang="ja-JP" altLang="en-US" sz="1600" dirty="0"/>
                        <a:t>・傾きで、変化量が確認しやすい。</a:t>
                      </a:r>
                      <a:endParaRPr kumimoji="1" lang="en-US" altLang="ja-JP" sz="1600" dirty="0"/>
                    </a:p>
                    <a:p>
                      <a:r>
                        <a:rPr kumimoji="1" lang="ja-JP" altLang="en-US" sz="1600" dirty="0"/>
                        <a:t>・推移の変化を確認する。</a:t>
                      </a:r>
                    </a:p>
                  </a:txBody>
                  <a:tcPr/>
                </a:tc>
                <a:extLst>
                  <a:ext uri="{0D108BD9-81ED-4DB2-BD59-A6C34878D82A}">
                    <a16:rowId xmlns:a16="http://schemas.microsoft.com/office/drawing/2014/main" xmlns="" val="167463823"/>
                  </a:ext>
                </a:extLst>
              </a:tr>
              <a:tr h="165606">
                <a:tc>
                  <a:txBody>
                    <a:bodyPr/>
                    <a:lstStyle/>
                    <a:p>
                      <a:pPr algn="r"/>
                      <a:r>
                        <a:rPr kumimoji="1" lang="en-US" altLang="ja-JP" sz="1600" dirty="0"/>
                        <a:t>3</a:t>
                      </a:r>
                      <a:endParaRPr kumimoji="1" lang="ja-JP" altLang="en-US" sz="1600" dirty="0"/>
                    </a:p>
                  </a:txBody>
                  <a:tcPr/>
                </a:tc>
                <a:tc>
                  <a:txBody>
                    <a:bodyPr/>
                    <a:lstStyle/>
                    <a:p>
                      <a:r>
                        <a:rPr kumimoji="1" lang="ja-JP" altLang="en-US" sz="1600" dirty="0"/>
                        <a:t>積み上げグラフ</a:t>
                      </a:r>
                    </a:p>
                  </a:txBody>
                  <a:tcPr/>
                </a:tc>
                <a:tc>
                  <a:txBody>
                    <a:bodyPr/>
                    <a:lstStyle/>
                    <a:p>
                      <a:r>
                        <a:rPr kumimoji="1" lang="ja-JP" altLang="en-US" sz="1600" dirty="0"/>
                        <a:t>・棒グラフと同様の特性。</a:t>
                      </a:r>
                      <a:endParaRPr kumimoji="1" lang="en-US" altLang="ja-JP" sz="1600" dirty="0"/>
                    </a:p>
                    <a:p>
                      <a:r>
                        <a:rPr kumimoji="1" lang="ja-JP" altLang="en-US" sz="1600" dirty="0"/>
                        <a:t>・使い方として、商品毎の売り上げを積み上げ、総売り上げを確認する。</a:t>
                      </a:r>
                    </a:p>
                  </a:txBody>
                  <a:tcPr/>
                </a:tc>
                <a:extLst>
                  <a:ext uri="{0D108BD9-81ED-4DB2-BD59-A6C34878D82A}">
                    <a16:rowId xmlns:a16="http://schemas.microsoft.com/office/drawing/2014/main" xmlns="" val="1505549718"/>
                  </a:ext>
                </a:extLst>
              </a:tr>
            </a:tbl>
          </a:graphicData>
        </a:graphic>
      </p:graphicFrame>
      <p:pic>
        <p:nvPicPr>
          <p:cNvPr id="6" name="図 5">
            <a:extLst>
              <a:ext uri="{FF2B5EF4-FFF2-40B4-BE49-F238E27FC236}">
                <a16:creationId xmlns:a16="http://schemas.microsoft.com/office/drawing/2014/main" xmlns="" id="{B56FB034-7CF2-3948-89BA-54A3D4FC0A1F}"/>
              </a:ext>
            </a:extLst>
          </p:cNvPr>
          <p:cNvPicPr>
            <a:picLocks noChangeAspect="1"/>
          </p:cNvPicPr>
          <p:nvPr/>
        </p:nvPicPr>
        <p:blipFill>
          <a:blip r:embed="rId2"/>
          <a:stretch>
            <a:fillRect/>
          </a:stretch>
        </p:blipFill>
        <p:spPr>
          <a:xfrm>
            <a:off x="989697" y="3518175"/>
            <a:ext cx="5106303" cy="3080898"/>
          </a:xfrm>
          <a:prstGeom prst="rect">
            <a:avLst/>
          </a:prstGeom>
        </p:spPr>
      </p:pic>
      <p:pic>
        <p:nvPicPr>
          <p:cNvPr id="10" name="図 9">
            <a:extLst>
              <a:ext uri="{FF2B5EF4-FFF2-40B4-BE49-F238E27FC236}">
                <a16:creationId xmlns:a16="http://schemas.microsoft.com/office/drawing/2014/main" xmlns="" id="{A17C5BDE-57CC-984E-9DCD-00759226EA02}"/>
              </a:ext>
            </a:extLst>
          </p:cNvPr>
          <p:cNvPicPr>
            <a:picLocks noChangeAspect="1"/>
          </p:cNvPicPr>
          <p:nvPr/>
        </p:nvPicPr>
        <p:blipFill>
          <a:blip r:embed="rId3"/>
          <a:stretch>
            <a:fillRect/>
          </a:stretch>
        </p:blipFill>
        <p:spPr>
          <a:xfrm>
            <a:off x="6308175" y="3602400"/>
            <a:ext cx="5045625" cy="3004698"/>
          </a:xfrm>
          <a:prstGeom prst="rect">
            <a:avLst/>
          </a:prstGeom>
        </p:spPr>
      </p:pic>
      <p:sp>
        <p:nvSpPr>
          <p:cNvPr id="12" name="正方形/長方形 11">
            <a:extLst>
              <a:ext uri="{FF2B5EF4-FFF2-40B4-BE49-F238E27FC236}">
                <a16:creationId xmlns:a16="http://schemas.microsoft.com/office/drawing/2014/main" xmlns="" id="{CA9A1E5E-739B-8C4A-900D-B813ED6BBDDA}"/>
              </a:ext>
            </a:extLst>
          </p:cNvPr>
          <p:cNvSpPr/>
          <p:nvPr/>
        </p:nvSpPr>
        <p:spPr>
          <a:xfrm>
            <a:off x="9897094" y="3583713"/>
            <a:ext cx="1456705" cy="29958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積み上げ</a:t>
            </a:r>
            <a:r>
              <a:rPr kumimoji="1" lang="ja-JP" altLang="en-US" sz="1400" dirty="0">
                <a:solidFill>
                  <a:schemeClr val="tx1"/>
                </a:solidFill>
              </a:rPr>
              <a:t>グラフ</a:t>
            </a:r>
          </a:p>
        </p:txBody>
      </p:sp>
      <p:sp>
        <p:nvSpPr>
          <p:cNvPr id="13" name="正方形/長方形 12">
            <a:extLst>
              <a:ext uri="{FF2B5EF4-FFF2-40B4-BE49-F238E27FC236}">
                <a16:creationId xmlns:a16="http://schemas.microsoft.com/office/drawing/2014/main" xmlns="" id="{3DAFAD31-82D2-9E42-9572-C8A4E3EE9A98}"/>
              </a:ext>
            </a:extLst>
          </p:cNvPr>
          <p:cNvSpPr/>
          <p:nvPr/>
        </p:nvSpPr>
        <p:spPr>
          <a:xfrm>
            <a:off x="4536424" y="3595143"/>
            <a:ext cx="1456705" cy="299586"/>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折れ線</a:t>
            </a:r>
            <a:r>
              <a:rPr kumimoji="1" lang="ja-JP" altLang="en-US" sz="1400" dirty="0">
                <a:solidFill>
                  <a:schemeClr val="tx1"/>
                </a:solidFill>
              </a:rPr>
              <a:t>グラフ</a:t>
            </a:r>
          </a:p>
        </p:txBody>
      </p:sp>
      <p:sp>
        <p:nvSpPr>
          <p:cNvPr id="14" name="正方形/長方形 13">
            <a:extLst>
              <a:ext uri="{FF2B5EF4-FFF2-40B4-BE49-F238E27FC236}">
                <a16:creationId xmlns:a16="http://schemas.microsoft.com/office/drawing/2014/main" xmlns="" id="{42516E80-B9DF-4AC5-8B87-FA6AD22B0C64}"/>
              </a:ext>
            </a:extLst>
          </p:cNvPr>
          <p:cNvSpPr/>
          <p:nvPr/>
        </p:nvSpPr>
        <p:spPr>
          <a:xfrm>
            <a:off x="8906148" y="6509058"/>
            <a:ext cx="2609578" cy="3167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グラフの数値はダミーの値</a:t>
            </a:r>
          </a:p>
        </p:txBody>
      </p:sp>
      <p:sp>
        <p:nvSpPr>
          <p:cNvPr id="4" name="スライド番号プレースホルダー 3">
            <a:extLst>
              <a:ext uri="{FF2B5EF4-FFF2-40B4-BE49-F238E27FC236}">
                <a16:creationId xmlns:a16="http://schemas.microsoft.com/office/drawing/2014/main" xmlns="" id="{11ED0F44-0A49-42BF-87AD-FB1DB603D614}"/>
              </a:ext>
            </a:extLst>
          </p:cNvPr>
          <p:cNvSpPr>
            <a:spLocks noGrp="1"/>
          </p:cNvSpPr>
          <p:nvPr>
            <p:ph type="sldNum" sz="quarter" idx="12"/>
          </p:nvPr>
        </p:nvSpPr>
        <p:spPr/>
        <p:txBody>
          <a:bodyPr/>
          <a:lstStyle/>
          <a:p>
            <a:fld id="{17B8D3BA-E350-1147-995F-63335037DF5A}" type="slidenum">
              <a:rPr kumimoji="1" lang="ja-JP" altLang="en-US" smtClean="0"/>
              <a:t>16</a:t>
            </a:fld>
            <a:endParaRPr kumimoji="1" lang="ja-JP" altLang="en-US"/>
          </a:p>
        </p:txBody>
      </p:sp>
    </p:spTree>
    <p:extLst>
      <p:ext uri="{BB962C8B-B14F-4D97-AF65-F5344CB8AC3E}">
        <p14:creationId xmlns:p14="http://schemas.microsoft.com/office/powerpoint/2010/main" val="22405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D471BA3-ABBA-8C4A-8549-0F01A7AB1B41}"/>
              </a:ext>
            </a:extLst>
          </p:cNvPr>
          <p:cNvSpPr>
            <a:spLocks noGrp="1"/>
          </p:cNvSpPr>
          <p:nvPr>
            <p:ph type="title"/>
          </p:nvPr>
        </p:nvSpPr>
        <p:spPr/>
        <p:txBody>
          <a:bodyPr>
            <a:normAutofit fontScale="90000"/>
          </a:bodyPr>
          <a:lstStyle/>
          <a:p>
            <a:r>
              <a:rPr kumimoji="1" lang="en-US" altLang="ja-JP" dirty="0"/>
              <a:t>3-5. </a:t>
            </a:r>
            <a:r>
              <a:rPr kumimoji="1" lang="ja-JP" altLang="en-US" dirty="0"/>
              <a:t>分析手法の検討</a:t>
            </a:r>
          </a:p>
        </p:txBody>
      </p:sp>
      <p:sp>
        <p:nvSpPr>
          <p:cNvPr id="3" name="コンテンツ プレースホルダー 2">
            <a:extLst>
              <a:ext uri="{FF2B5EF4-FFF2-40B4-BE49-F238E27FC236}">
                <a16:creationId xmlns:a16="http://schemas.microsoft.com/office/drawing/2014/main" xmlns="" id="{73ED76E2-F434-C240-B2DE-254DEFD6825F}"/>
              </a:ext>
            </a:extLst>
          </p:cNvPr>
          <p:cNvSpPr>
            <a:spLocks noGrp="1"/>
          </p:cNvSpPr>
          <p:nvPr>
            <p:ph idx="1"/>
          </p:nvPr>
        </p:nvSpPr>
        <p:spPr/>
        <p:txBody>
          <a:bodyPr>
            <a:normAutofit/>
          </a:bodyPr>
          <a:lstStyle/>
          <a:p>
            <a:pPr marL="0" indent="0">
              <a:buNone/>
            </a:pPr>
            <a:r>
              <a:rPr lang="ja-JP" altLang="en-US" sz="2200" dirty="0"/>
              <a:t>エクセルで分析できること</a:t>
            </a:r>
            <a:endParaRPr lang="en-US" altLang="ja-JP" sz="2200" dirty="0"/>
          </a:p>
          <a:p>
            <a:pPr marL="914400" lvl="2" indent="0">
              <a:buNone/>
            </a:pPr>
            <a:endParaRPr lang="en-US" altLang="ja-JP" sz="2200" dirty="0"/>
          </a:p>
          <a:p>
            <a:pPr lvl="2"/>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kumimoji="1" lang="en-US" altLang="ja-JP" sz="2200" dirty="0"/>
          </a:p>
          <a:p>
            <a:endParaRPr lang="en-US" altLang="ja-JP" sz="2200" dirty="0"/>
          </a:p>
        </p:txBody>
      </p:sp>
      <p:graphicFrame>
        <p:nvGraphicFramePr>
          <p:cNvPr id="5" name="表 4">
            <a:extLst>
              <a:ext uri="{FF2B5EF4-FFF2-40B4-BE49-F238E27FC236}">
                <a16:creationId xmlns:a16="http://schemas.microsoft.com/office/drawing/2014/main" xmlns="" id="{3631EB1E-F3A6-0F41-A403-F9E0700A0DFC}"/>
              </a:ext>
            </a:extLst>
          </p:cNvPr>
          <p:cNvGraphicFramePr>
            <a:graphicFrameLocks noGrp="1"/>
          </p:cNvGraphicFramePr>
          <p:nvPr>
            <p:extLst>
              <p:ext uri="{D42A27DB-BD31-4B8C-83A1-F6EECF244321}">
                <p14:modId xmlns:p14="http://schemas.microsoft.com/office/powerpoint/2010/main" val="1656472423"/>
              </p:ext>
            </p:extLst>
          </p:nvPr>
        </p:nvGraphicFramePr>
        <p:xfrm>
          <a:off x="1618639" y="1553720"/>
          <a:ext cx="9735161" cy="1584960"/>
        </p:xfrm>
        <a:graphic>
          <a:graphicData uri="http://schemas.openxmlformats.org/drawingml/2006/table">
            <a:tbl>
              <a:tblPr firstRow="1" bandRow="1">
                <a:tableStyleId>{5940675A-B579-460E-94D1-54222C63F5DA}</a:tableStyleId>
              </a:tblPr>
              <a:tblGrid>
                <a:gridCol w="523311">
                  <a:extLst>
                    <a:ext uri="{9D8B030D-6E8A-4147-A177-3AD203B41FA5}">
                      <a16:colId xmlns:a16="http://schemas.microsoft.com/office/drawing/2014/main" xmlns="" val="615628947"/>
                    </a:ext>
                  </a:extLst>
                </a:gridCol>
                <a:gridCol w="1741117">
                  <a:extLst>
                    <a:ext uri="{9D8B030D-6E8A-4147-A177-3AD203B41FA5}">
                      <a16:colId xmlns:a16="http://schemas.microsoft.com/office/drawing/2014/main" xmlns="" val="2071118125"/>
                    </a:ext>
                  </a:extLst>
                </a:gridCol>
                <a:gridCol w="7470733">
                  <a:extLst>
                    <a:ext uri="{9D8B030D-6E8A-4147-A177-3AD203B41FA5}">
                      <a16:colId xmlns:a16="http://schemas.microsoft.com/office/drawing/2014/main" xmlns="" val="3803242089"/>
                    </a:ext>
                  </a:extLst>
                </a:gridCol>
              </a:tblGrid>
              <a:tr h="165606">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対象</a:t>
                      </a:r>
                    </a:p>
                  </a:txBody>
                  <a:tcPr>
                    <a:solidFill>
                      <a:schemeClr val="accent5">
                        <a:lumMod val="20000"/>
                        <a:lumOff val="80000"/>
                      </a:schemeClr>
                    </a:solidFill>
                  </a:tcPr>
                </a:tc>
                <a:tc>
                  <a:txBody>
                    <a:bodyPr/>
                    <a:lstStyle/>
                    <a:p>
                      <a:r>
                        <a:rPr kumimoji="1" lang="ja-JP" altLang="en-US" sz="1600" dirty="0"/>
                        <a:t>説明</a:t>
                      </a:r>
                    </a:p>
                  </a:txBody>
                  <a:tcPr>
                    <a:solidFill>
                      <a:schemeClr val="accent5">
                        <a:lumMod val="20000"/>
                        <a:lumOff val="80000"/>
                      </a:schemeClr>
                    </a:solidFill>
                  </a:tcPr>
                </a:tc>
                <a:extLst>
                  <a:ext uri="{0D108BD9-81ED-4DB2-BD59-A6C34878D82A}">
                    <a16:rowId xmlns:a16="http://schemas.microsoft.com/office/drawing/2014/main" xmlns="" val="2849141442"/>
                  </a:ext>
                </a:extLst>
              </a:tr>
              <a:tr h="165606">
                <a:tc>
                  <a:txBody>
                    <a:bodyPr/>
                    <a:lstStyle/>
                    <a:p>
                      <a:pPr algn="r"/>
                      <a:r>
                        <a:rPr kumimoji="1" lang="en-US" altLang="ja-JP" sz="1600" dirty="0"/>
                        <a:t>4</a:t>
                      </a:r>
                      <a:endParaRPr kumimoji="1" lang="ja-JP" altLang="en-US" sz="1600" dirty="0"/>
                    </a:p>
                  </a:txBody>
                  <a:tcPr/>
                </a:tc>
                <a:tc>
                  <a:txBody>
                    <a:bodyPr/>
                    <a:lstStyle/>
                    <a:p>
                      <a:r>
                        <a:rPr kumimoji="1" lang="ja-JP" altLang="en-US" sz="1600" dirty="0"/>
                        <a:t>散布図</a:t>
                      </a:r>
                    </a:p>
                  </a:txBody>
                  <a:tcPr/>
                </a:tc>
                <a:tc>
                  <a:txBody>
                    <a:bodyPr/>
                    <a:lstStyle/>
                    <a:p>
                      <a:r>
                        <a:rPr kumimoji="1" lang="ja-JP" altLang="en-US" sz="1600" dirty="0"/>
                        <a:t>・</a:t>
                      </a:r>
                      <a:r>
                        <a:rPr kumimoji="1" lang="en-US" altLang="ja-JP" sz="1600" dirty="0"/>
                        <a:t>XY2</a:t>
                      </a:r>
                      <a:r>
                        <a:rPr kumimoji="1" lang="ja-JP" altLang="en-US" sz="1600" dirty="0"/>
                        <a:t>つの項目に対して、相関関係、偏りがあるかを確認する。</a:t>
                      </a:r>
                    </a:p>
                  </a:txBody>
                  <a:tcPr/>
                </a:tc>
                <a:extLst>
                  <a:ext uri="{0D108BD9-81ED-4DB2-BD59-A6C34878D82A}">
                    <a16:rowId xmlns:a16="http://schemas.microsoft.com/office/drawing/2014/main" xmlns="" val="3992557499"/>
                  </a:ext>
                </a:extLst>
              </a:tr>
              <a:tr h="165606">
                <a:tc>
                  <a:txBody>
                    <a:bodyPr/>
                    <a:lstStyle/>
                    <a:p>
                      <a:pPr algn="r"/>
                      <a:r>
                        <a:rPr kumimoji="1" lang="en-US" altLang="ja-JP" sz="1600" dirty="0"/>
                        <a:t>5</a:t>
                      </a:r>
                      <a:endParaRPr kumimoji="1" lang="ja-JP" altLang="en-US" sz="1600" dirty="0"/>
                    </a:p>
                  </a:txBody>
                  <a:tcPr/>
                </a:tc>
                <a:tc>
                  <a:txBody>
                    <a:bodyPr/>
                    <a:lstStyle/>
                    <a:p>
                      <a:r>
                        <a:rPr kumimoji="1" lang="ja-JP" altLang="en-US" sz="1600" dirty="0"/>
                        <a:t>帯グラフ</a:t>
                      </a:r>
                    </a:p>
                  </a:txBody>
                  <a:tcPr/>
                </a:tc>
                <a:tc>
                  <a:txBody>
                    <a:bodyPr/>
                    <a:lstStyle/>
                    <a:p>
                      <a:r>
                        <a:rPr kumimoji="1" lang="ja-JP" altLang="en-US" sz="1600" dirty="0"/>
                        <a:t>・長さを揃えた棒グラフで、各データの割合を示す。（地域別、年代別アンケート結果など）。</a:t>
                      </a:r>
                    </a:p>
                  </a:txBody>
                  <a:tcPr/>
                </a:tc>
                <a:extLst>
                  <a:ext uri="{0D108BD9-81ED-4DB2-BD59-A6C34878D82A}">
                    <a16:rowId xmlns:a16="http://schemas.microsoft.com/office/drawing/2014/main" xmlns="" val="3690803051"/>
                  </a:ext>
                </a:extLst>
              </a:tr>
              <a:tr h="165606">
                <a:tc>
                  <a:txBody>
                    <a:bodyPr/>
                    <a:lstStyle/>
                    <a:p>
                      <a:pPr algn="r"/>
                      <a:r>
                        <a:rPr kumimoji="1" lang="en-US" altLang="ja-JP" sz="1600" dirty="0"/>
                        <a:t>6</a:t>
                      </a:r>
                      <a:endParaRPr kumimoji="1" lang="ja-JP" altLang="en-US" sz="1600" dirty="0"/>
                    </a:p>
                  </a:txBody>
                  <a:tcPr/>
                </a:tc>
                <a:tc>
                  <a:txBody>
                    <a:bodyPr/>
                    <a:lstStyle/>
                    <a:p>
                      <a:r>
                        <a:rPr kumimoji="1" lang="ja-JP" altLang="en-US" sz="1600" dirty="0"/>
                        <a:t>円グラフ</a:t>
                      </a:r>
                    </a:p>
                  </a:txBody>
                  <a:tcPr/>
                </a:tc>
                <a:tc>
                  <a:txBody>
                    <a:bodyPr/>
                    <a:lstStyle/>
                    <a:p>
                      <a:r>
                        <a:rPr kumimoji="1" lang="ja-JP" altLang="en-US" sz="1600" dirty="0"/>
                        <a:t>・</a:t>
                      </a:r>
                      <a:r>
                        <a:rPr kumimoji="1" lang="en-US" altLang="ja-JP" sz="1600" dirty="0"/>
                        <a:t>100%</a:t>
                      </a:r>
                      <a:r>
                        <a:rPr kumimoji="1" lang="ja-JP" altLang="en-US" sz="1600" dirty="0"/>
                        <a:t>の割合の中で、それぞれがどのぐらいの割合を示すか表現する。</a:t>
                      </a:r>
                    </a:p>
                  </a:txBody>
                  <a:tcPr/>
                </a:tc>
                <a:extLst>
                  <a:ext uri="{0D108BD9-81ED-4DB2-BD59-A6C34878D82A}">
                    <a16:rowId xmlns:a16="http://schemas.microsoft.com/office/drawing/2014/main" xmlns="" val="392078126"/>
                  </a:ext>
                </a:extLst>
              </a:tr>
            </a:tbl>
          </a:graphicData>
        </a:graphic>
      </p:graphicFrame>
      <p:sp>
        <p:nvSpPr>
          <p:cNvPr id="6" name="正方形/長方形 5">
            <a:extLst>
              <a:ext uri="{FF2B5EF4-FFF2-40B4-BE49-F238E27FC236}">
                <a16:creationId xmlns:a16="http://schemas.microsoft.com/office/drawing/2014/main" xmlns="" id="{284FE15D-5C02-654B-84F1-274CB712588E}"/>
              </a:ext>
            </a:extLst>
          </p:cNvPr>
          <p:cNvSpPr/>
          <p:nvPr/>
        </p:nvSpPr>
        <p:spPr>
          <a:xfrm>
            <a:off x="8906148" y="6509058"/>
            <a:ext cx="2609578" cy="31677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グラフの数値はダミーの値</a:t>
            </a:r>
          </a:p>
        </p:txBody>
      </p:sp>
      <p:pic>
        <p:nvPicPr>
          <p:cNvPr id="7" name="図 6">
            <a:extLst>
              <a:ext uri="{FF2B5EF4-FFF2-40B4-BE49-F238E27FC236}">
                <a16:creationId xmlns:a16="http://schemas.microsoft.com/office/drawing/2014/main" xmlns="" id="{D712D3F0-A31C-6B42-9B0C-F5BCD9B31CDC}"/>
              </a:ext>
            </a:extLst>
          </p:cNvPr>
          <p:cNvPicPr>
            <a:picLocks noChangeAspect="1"/>
          </p:cNvPicPr>
          <p:nvPr/>
        </p:nvPicPr>
        <p:blipFill>
          <a:blip r:embed="rId2"/>
          <a:stretch>
            <a:fillRect/>
          </a:stretch>
        </p:blipFill>
        <p:spPr>
          <a:xfrm>
            <a:off x="85090" y="3545749"/>
            <a:ext cx="4222097" cy="2882482"/>
          </a:xfrm>
          <a:prstGeom prst="rect">
            <a:avLst/>
          </a:prstGeom>
        </p:spPr>
      </p:pic>
      <p:pic>
        <p:nvPicPr>
          <p:cNvPr id="9" name="図 8">
            <a:extLst>
              <a:ext uri="{FF2B5EF4-FFF2-40B4-BE49-F238E27FC236}">
                <a16:creationId xmlns:a16="http://schemas.microsoft.com/office/drawing/2014/main" xmlns="" id="{BE176CED-8BDA-1145-B056-D43FC3886DCA}"/>
              </a:ext>
            </a:extLst>
          </p:cNvPr>
          <p:cNvPicPr>
            <a:picLocks noChangeAspect="1"/>
          </p:cNvPicPr>
          <p:nvPr/>
        </p:nvPicPr>
        <p:blipFill>
          <a:blip r:embed="rId3"/>
          <a:stretch>
            <a:fillRect/>
          </a:stretch>
        </p:blipFill>
        <p:spPr>
          <a:xfrm>
            <a:off x="4307187" y="3472941"/>
            <a:ext cx="4015585" cy="2955290"/>
          </a:xfrm>
          <a:prstGeom prst="rect">
            <a:avLst/>
          </a:prstGeom>
        </p:spPr>
      </p:pic>
      <p:pic>
        <p:nvPicPr>
          <p:cNvPr id="12" name="図 11">
            <a:extLst>
              <a:ext uri="{FF2B5EF4-FFF2-40B4-BE49-F238E27FC236}">
                <a16:creationId xmlns:a16="http://schemas.microsoft.com/office/drawing/2014/main" xmlns="" id="{F0CE25D7-C84C-5240-90A2-056388AF6604}"/>
              </a:ext>
            </a:extLst>
          </p:cNvPr>
          <p:cNvPicPr>
            <a:picLocks noChangeAspect="1"/>
          </p:cNvPicPr>
          <p:nvPr/>
        </p:nvPicPr>
        <p:blipFill>
          <a:blip r:embed="rId4"/>
          <a:stretch>
            <a:fillRect/>
          </a:stretch>
        </p:blipFill>
        <p:spPr>
          <a:xfrm>
            <a:off x="8214360" y="3451543"/>
            <a:ext cx="4003132" cy="2976688"/>
          </a:xfrm>
          <a:prstGeom prst="rect">
            <a:avLst/>
          </a:prstGeom>
        </p:spPr>
      </p:pic>
      <p:sp>
        <p:nvSpPr>
          <p:cNvPr id="13" name="正方形/長方形 12">
            <a:extLst>
              <a:ext uri="{FF2B5EF4-FFF2-40B4-BE49-F238E27FC236}">
                <a16:creationId xmlns:a16="http://schemas.microsoft.com/office/drawing/2014/main" xmlns="" id="{50867080-6249-6241-8D1D-5344D4DE376B}"/>
              </a:ext>
            </a:extLst>
          </p:cNvPr>
          <p:cNvSpPr/>
          <p:nvPr/>
        </p:nvSpPr>
        <p:spPr>
          <a:xfrm>
            <a:off x="3188970" y="3561902"/>
            <a:ext cx="891540" cy="265059"/>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散布図</a:t>
            </a:r>
          </a:p>
        </p:txBody>
      </p:sp>
      <p:sp>
        <p:nvSpPr>
          <p:cNvPr id="14" name="正方形/長方形 13">
            <a:extLst>
              <a:ext uri="{FF2B5EF4-FFF2-40B4-BE49-F238E27FC236}">
                <a16:creationId xmlns:a16="http://schemas.microsoft.com/office/drawing/2014/main" xmlns="" id="{7B8A1110-4F01-484E-84C2-E938D2F3304C}"/>
              </a:ext>
            </a:extLst>
          </p:cNvPr>
          <p:cNvSpPr/>
          <p:nvPr/>
        </p:nvSpPr>
        <p:spPr>
          <a:xfrm>
            <a:off x="7280910" y="3508686"/>
            <a:ext cx="1041862" cy="31827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帯グラフ</a:t>
            </a:r>
          </a:p>
        </p:txBody>
      </p:sp>
      <p:sp>
        <p:nvSpPr>
          <p:cNvPr id="15" name="正方形/長方形 14">
            <a:extLst>
              <a:ext uri="{FF2B5EF4-FFF2-40B4-BE49-F238E27FC236}">
                <a16:creationId xmlns:a16="http://schemas.microsoft.com/office/drawing/2014/main" xmlns="" id="{0865E698-F3AE-AF45-A07E-440F1DE8633F}"/>
              </a:ext>
            </a:extLst>
          </p:cNvPr>
          <p:cNvSpPr/>
          <p:nvPr/>
        </p:nvSpPr>
        <p:spPr>
          <a:xfrm>
            <a:off x="11150138" y="3427793"/>
            <a:ext cx="1041862" cy="31827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円</a:t>
            </a:r>
            <a:r>
              <a:rPr kumimoji="1" lang="ja-JP" altLang="en-US" sz="1400" dirty="0">
                <a:solidFill>
                  <a:schemeClr val="tx1"/>
                </a:solidFill>
              </a:rPr>
              <a:t>グラフ</a:t>
            </a:r>
          </a:p>
        </p:txBody>
      </p:sp>
      <p:sp>
        <p:nvSpPr>
          <p:cNvPr id="4" name="スライド番号プレースホルダー 3">
            <a:extLst>
              <a:ext uri="{FF2B5EF4-FFF2-40B4-BE49-F238E27FC236}">
                <a16:creationId xmlns:a16="http://schemas.microsoft.com/office/drawing/2014/main" xmlns="" id="{08128F4E-C52A-41DB-AFBF-42452218E18A}"/>
              </a:ext>
            </a:extLst>
          </p:cNvPr>
          <p:cNvSpPr>
            <a:spLocks noGrp="1"/>
          </p:cNvSpPr>
          <p:nvPr>
            <p:ph type="sldNum" sz="quarter" idx="12"/>
          </p:nvPr>
        </p:nvSpPr>
        <p:spPr/>
        <p:txBody>
          <a:bodyPr/>
          <a:lstStyle/>
          <a:p>
            <a:fld id="{17B8D3BA-E350-1147-995F-63335037DF5A}" type="slidenum">
              <a:rPr kumimoji="1" lang="ja-JP" altLang="en-US" smtClean="0"/>
              <a:t>17</a:t>
            </a:fld>
            <a:endParaRPr kumimoji="1" lang="ja-JP" altLang="en-US"/>
          </a:p>
        </p:txBody>
      </p:sp>
    </p:spTree>
    <p:extLst>
      <p:ext uri="{BB962C8B-B14F-4D97-AF65-F5344CB8AC3E}">
        <p14:creationId xmlns:p14="http://schemas.microsoft.com/office/powerpoint/2010/main" val="2883829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D471BA3-ABBA-8C4A-8549-0F01A7AB1B41}"/>
              </a:ext>
            </a:extLst>
          </p:cNvPr>
          <p:cNvSpPr>
            <a:spLocks noGrp="1"/>
          </p:cNvSpPr>
          <p:nvPr>
            <p:ph type="title"/>
          </p:nvPr>
        </p:nvSpPr>
        <p:spPr/>
        <p:txBody>
          <a:bodyPr>
            <a:normAutofit fontScale="90000"/>
          </a:bodyPr>
          <a:lstStyle/>
          <a:p>
            <a:r>
              <a:rPr kumimoji="1" lang="en-US" altLang="ja-JP" dirty="0"/>
              <a:t>3-6. </a:t>
            </a:r>
            <a:r>
              <a:rPr kumimoji="1" lang="ja-JP" altLang="en-US" dirty="0"/>
              <a:t>分析手法の検討</a:t>
            </a:r>
          </a:p>
        </p:txBody>
      </p:sp>
      <p:sp>
        <p:nvSpPr>
          <p:cNvPr id="3" name="コンテンツ プレースホルダー 2">
            <a:extLst>
              <a:ext uri="{FF2B5EF4-FFF2-40B4-BE49-F238E27FC236}">
                <a16:creationId xmlns:a16="http://schemas.microsoft.com/office/drawing/2014/main" xmlns="" id="{73ED76E2-F434-C240-B2DE-254DEFD6825F}"/>
              </a:ext>
            </a:extLst>
          </p:cNvPr>
          <p:cNvSpPr>
            <a:spLocks noGrp="1"/>
          </p:cNvSpPr>
          <p:nvPr>
            <p:ph idx="1"/>
          </p:nvPr>
        </p:nvSpPr>
        <p:spPr/>
        <p:txBody>
          <a:bodyPr>
            <a:normAutofit/>
          </a:bodyPr>
          <a:lstStyle/>
          <a:p>
            <a:pPr marL="0" indent="0">
              <a:buNone/>
            </a:pPr>
            <a:r>
              <a:rPr lang="ja-JP" altLang="en-US" sz="2200" dirty="0"/>
              <a:t>エクセルで分析できること</a:t>
            </a:r>
            <a:endParaRPr lang="en-US" altLang="ja-JP" sz="2200" dirty="0"/>
          </a:p>
          <a:p>
            <a:pPr marL="447675" lvl="1"/>
            <a:r>
              <a:rPr lang="ja-JP" altLang="en-US" sz="2200" dirty="0"/>
              <a:t>ピボットを利用したクロス集計</a:t>
            </a:r>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lang="en-US" altLang="ja-JP" sz="2200" dirty="0"/>
          </a:p>
          <a:p>
            <a:pPr lvl="1"/>
            <a:endParaRPr kumimoji="1" lang="en-US" altLang="ja-JP" sz="2200" dirty="0"/>
          </a:p>
          <a:p>
            <a:endParaRPr lang="en-US" altLang="ja-JP" sz="2200" dirty="0"/>
          </a:p>
        </p:txBody>
      </p:sp>
      <p:pic>
        <p:nvPicPr>
          <p:cNvPr id="9" name="図 8">
            <a:extLst>
              <a:ext uri="{FF2B5EF4-FFF2-40B4-BE49-F238E27FC236}">
                <a16:creationId xmlns:a16="http://schemas.microsoft.com/office/drawing/2014/main" xmlns="" id="{DD36D5E2-EA3C-514F-A9CA-F962B54BED26}"/>
              </a:ext>
            </a:extLst>
          </p:cNvPr>
          <p:cNvPicPr>
            <a:picLocks noChangeAspect="1"/>
          </p:cNvPicPr>
          <p:nvPr/>
        </p:nvPicPr>
        <p:blipFill>
          <a:blip r:embed="rId2"/>
          <a:stretch>
            <a:fillRect/>
          </a:stretch>
        </p:blipFill>
        <p:spPr>
          <a:xfrm>
            <a:off x="8029810" y="1969718"/>
            <a:ext cx="3733800" cy="4572000"/>
          </a:xfrm>
          <a:prstGeom prst="rect">
            <a:avLst/>
          </a:prstGeom>
        </p:spPr>
      </p:pic>
      <p:pic>
        <p:nvPicPr>
          <p:cNvPr id="5" name="図 4">
            <a:extLst>
              <a:ext uri="{FF2B5EF4-FFF2-40B4-BE49-F238E27FC236}">
                <a16:creationId xmlns:a16="http://schemas.microsoft.com/office/drawing/2014/main" xmlns="" id="{AE1972EA-AAB5-B34A-9B82-0C765395F617}"/>
              </a:ext>
            </a:extLst>
          </p:cNvPr>
          <p:cNvPicPr>
            <a:picLocks noChangeAspect="1"/>
          </p:cNvPicPr>
          <p:nvPr/>
        </p:nvPicPr>
        <p:blipFill>
          <a:blip r:embed="rId3"/>
          <a:stretch>
            <a:fillRect/>
          </a:stretch>
        </p:blipFill>
        <p:spPr>
          <a:xfrm>
            <a:off x="3559723" y="2011755"/>
            <a:ext cx="2618675" cy="4487926"/>
          </a:xfrm>
          <a:prstGeom prst="rect">
            <a:avLst/>
          </a:prstGeom>
        </p:spPr>
      </p:pic>
      <p:sp>
        <p:nvSpPr>
          <p:cNvPr id="6" name="三角形 5">
            <a:extLst>
              <a:ext uri="{FF2B5EF4-FFF2-40B4-BE49-F238E27FC236}">
                <a16:creationId xmlns:a16="http://schemas.microsoft.com/office/drawing/2014/main" xmlns="" id="{C7B469A3-B690-D44D-8ED9-0A6846388AF4}"/>
              </a:ext>
            </a:extLst>
          </p:cNvPr>
          <p:cNvSpPr/>
          <p:nvPr/>
        </p:nvSpPr>
        <p:spPr>
          <a:xfrm rot="5400000">
            <a:off x="6130290" y="3851910"/>
            <a:ext cx="1863090" cy="308610"/>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xmlns="" id="{6C0B26E4-17B3-0149-99F7-C4DABCADDC63}"/>
              </a:ext>
            </a:extLst>
          </p:cNvPr>
          <p:cNvSpPr/>
          <p:nvPr/>
        </p:nvSpPr>
        <p:spPr>
          <a:xfrm>
            <a:off x="3559723" y="2011755"/>
            <a:ext cx="2618675" cy="19423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角丸四角形吹き出し 7">
            <a:extLst>
              <a:ext uri="{FF2B5EF4-FFF2-40B4-BE49-F238E27FC236}">
                <a16:creationId xmlns:a16="http://schemas.microsoft.com/office/drawing/2014/main" xmlns="" id="{01636B88-589A-974D-8E0B-42981E66F21F}"/>
              </a:ext>
            </a:extLst>
          </p:cNvPr>
          <p:cNvSpPr/>
          <p:nvPr/>
        </p:nvSpPr>
        <p:spPr>
          <a:xfrm>
            <a:off x="279400" y="2011754"/>
            <a:ext cx="2960370" cy="1222935"/>
          </a:xfrm>
          <a:prstGeom prst="wedgeRoundRectCallout">
            <a:avLst>
              <a:gd name="adj1" fmla="val 61100"/>
              <a:gd name="adj2" fmla="val -36111"/>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X</a:t>
            </a:r>
            <a:r>
              <a:rPr kumimoji="1" lang="ja-JP" altLang="en-US" sz="1600" dirty="0">
                <a:solidFill>
                  <a:schemeClr val="tx1"/>
                </a:solidFill>
              </a:rPr>
              <a:t>方向、</a:t>
            </a:r>
            <a:r>
              <a:rPr kumimoji="1" lang="en-US" altLang="ja-JP" sz="1600" dirty="0">
                <a:solidFill>
                  <a:schemeClr val="tx1"/>
                </a:solidFill>
              </a:rPr>
              <a:t>Y</a:t>
            </a:r>
            <a:r>
              <a:rPr kumimoji="1" lang="ja-JP" altLang="en-US" sz="1600" dirty="0">
                <a:solidFill>
                  <a:schemeClr val="tx1"/>
                </a:solidFill>
              </a:rPr>
              <a:t>方向で並べる項目と、クロス集計する項目をピボットテーブルで作成する。</a:t>
            </a:r>
          </a:p>
        </p:txBody>
      </p:sp>
      <p:sp>
        <p:nvSpPr>
          <p:cNvPr id="10" name="正方形/長方形 9">
            <a:extLst>
              <a:ext uri="{FF2B5EF4-FFF2-40B4-BE49-F238E27FC236}">
                <a16:creationId xmlns:a16="http://schemas.microsoft.com/office/drawing/2014/main" xmlns="" id="{E7A67B3B-8E19-BE4E-99EA-2DC8DA8FF12D}"/>
              </a:ext>
            </a:extLst>
          </p:cNvPr>
          <p:cNvSpPr/>
          <p:nvPr/>
        </p:nvSpPr>
        <p:spPr>
          <a:xfrm>
            <a:off x="450850" y="5349240"/>
            <a:ext cx="2960370" cy="1150441"/>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クロス集計は、データの中からいくつかの項目を抽出し集計を行う手法。項目を掛け合わせることにより、色々な分析が可能となる。</a:t>
            </a:r>
            <a:endParaRPr kumimoji="1" lang="ja-JP" altLang="en-US" sz="1400" dirty="0">
              <a:solidFill>
                <a:schemeClr val="tx1"/>
              </a:solidFill>
            </a:endParaRPr>
          </a:p>
        </p:txBody>
      </p:sp>
      <p:sp>
        <p:nvSpPr>
          <p:cNvPr id="4" name="スライド番号プレースホルダー 3">
            <a:extLst>
              <a:ext uri="{FF2B5EF4-FFF2-40B4-BE49-F238E27FC236}">
                <a16:creationId xmlns:a16="http://schemas.microsoft.com/office/drawing/2014/main" xmlns="" id="{730EA67C-56BF-46B3-9BBC-FFF3D48F8D73}"/>
              </a:ext>
            </a:extLst>
          </p:cNvPr>
          <p:cNvSpPr>
            <a:spLocks noGrp="1"/>
          </p:cNvSpPr>
          <p:nvPr>
            <p:ph type="sldNum" sz="quarter" idx="12"/>
          </p:nvPr>
        </p:nvSpPr>
        <p:spPr/>
        <p:txBody>
          <a:bodyPr/>
          <a:lstStyle/>
          <a:p>
            <a:fld id="{17B8D3BA-E350-1147-995F-63335037DF5A}" type="slidenum">
              <a:rPr kumimoji="1" lang="ja-JP" altLang="en-US" smtClean="0"/>
              <a:t>18</a:t>
            </a:fld>
            <a:endParaRPr kumimoji="1" lang="ja-JP" altLang="en-US"/>
          </a:p>
        </p:txBody>
      </p:sp>
    </p:spTree>
    <p:extLst>
      <p:ext uri="{BB962C8B-B14F-4D97-AF65-F5344CB8AC3E}">
        <p14:creationId xmlns:p14="http://schemas.microsoft.com/office/powerpoint/2010/main" val="896104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D471BA3-ABBA-8C4A-8549-0F01A7AB1B41}"/>
              </a:ext>
            </a:extLst>
          </p:cNvPr>
          <p:cNvSpPr>
            <a:spLocks noGrp="1"/>
          </p:cNvSpPr>
          <p:nvPr>
            <p:ph type="title"/>
          </p:nvPr>
        </p:nvSpPr>
        <p:spPr/>
        <p:txBody>
          <a:bodyPr>
            <a:normAutofit fontScale="90000"/>
          </a:bodyPr>
          <a:lstStyle/>
          <a:p>
            <a:r>
              <a:rPr kumimoji="1" lang="en-US" altLang="ja-JP" dirty="0"/>
              <a:t>3-7. </a:t>
            </a:r>
            <a:r>
              <a:rPr kumimoji="1" lang="ja-JP" altLang="en-US" dirty="0"/>
              <a:t>分析手法の検討</a:t>
            </a:r>
          </a:p>
        </p:txBody>
      </p:sp>
      <p:sp>
        <p:nvSpPr>
          <p:cNvPr id="3" name="コンテンツ プレースホルダー 2">
            <a:extLst>
              <a:ext uri="{FF2B5EF4-FFF2-40B4-BE49-F238E27FC236}">
                <a16:creationId xmlns:a16="http://schemas.microsoft.com/office/drawing/2014/main" xmlns="" id="{73ED76E2-F434-C240-B2DE-254DEFD6825F}"/>
              </a:ext>
            </a:extLst>
          </p:cNvPr>
          <p:cNvSpPr>
            <a:spLocks noGrp="1"/>
          </p:cNvSpPr>
          <p:nvPr>
            <p:ph idx="1"/>
          </p:nvPr>
        </p:nvSpPr>
        <p:spPr/>
        <p:txBody>
          <a:bodyPr>
            <a:normAutofit/>
          </a:bodyPr>
          <a:lstStyle/>
          <a:p>
            <a:pPr marL="0" indent="0">
              <a:buNone/>
            </a:pPr>
            <a:r>
              <a:rPr lang="ja-JP" altLang="en-US" sz="2200" dirty="0"/>
              <a:t>エクセルで分析できること</a:t>
            </a:r>
            <a:endParaRPr lang="en-US" altLang="ja-JP" sz="2200" dirty="0"/>
          </a:p>
          <a:p>
            <a:pPr marL="447675" lvl="1"/>
            <a:r>
              <a:rPr lang="ja-JP" altLang="en-US" sz="2200" dirty="0"/>
              <a:t>フィルタを利用してクラスターに分けて分析</a:t>
            </a:r>
            <a:endParaRPr lang="en-US" altLang="ja-JP" sz="2200" dirty="0"/>
          </a:p>
          <a:p>
            <a:pPr lvl="1"/>
            <a:endParaRPr kumimoji="1" lang="en-US" altLang="ja-JP" sz="2200" dirty="0"/>
          </a:p>
          <a:p>
            <a:endParaRPr lang="en-US" altLang="ja-JP" sz="2200" dirty="0"/>
          </a:p>
        </p:txBody>
      </p:sp>
      <p:pic>
        <p:nvPicPr>
          <p:cNvPr id="13" name="図 12">
            <a:extLst>
              <a:ext uri="{FF2B5EF4-FFF2-40B4-BE49-F238E27FC236}">
                <a16:creationId xmlns:a16="http://schemas.microsoft.com/office/drawing/2014/main" xmlns="" id="{1A0824AC-610C-074E-9D8E-8A9500B91B9A}"/>
              </a:ext>
            </a:extLst>
          </p:cNvPr>
          <p:cNvPicPr>
            <a:picLocks noChangeAspect="1"/>
          </p:cNvPicPr>
          <p:nvPr/>
        </p:nvPicPr>
        <p:blipFill>
          <a:blip r:embed="rId2"/>
          <a:stretch>
            <a:fillRect/>
          </a:stretch>
        </p:blipFill>
        <p:spPr>
          <a:xfrm>
            <a:off x="7367270" y="3446463"/>
            <a:ext cx="4584700" cy="2730500"/>
          </a:xfrm>
          <a:prstGeom prst="rect">
            <a:avLst/>
          </a:prstGeom>
        </p:spPr>
      </p:pic>
      <p:pic>
        <p:nvPicPr>
          <p:cNvPr id="15" name="図 14">
            <a:extLst>
              <a:ext uri="{FF2B5EF4-FFF2-40B4-BE49-F238E27FC236}">
                <a16:creationId xmlns:a16="http://schemas.microsoft.com/office/drawing/2014/main" xmlns="" id="{9CD5AB37-555F-5F41-A266-61365A11D46B}"/>
              </a:ext>
            </a:extLst>
          </p:cNvPr>
          <p:cNvPicPr>
            <a:picLocks noChangeAspect="1"/>
          </p:cNvPicPr>
          <p:nvPr/>
        </p:nvPicPr>
        <p:blipFill>
          <a:blip r:embed="rId3"/>
          <a:stretch>
            <a:fillRect/>
          </a:stretch>
        </p:blipFill>
        <p:spPr>
          <a:xfrm>
            <a:off x="2843734" y="2059265"/>
            <a:ext cx="3098154" cy="4473270"/>
          </a:xfrm>
          <a:prstGeom prst="rect">
            <a:avLst/>
          </a:prstGeom>
        </p:spPr>
      </p:pic>
      <p:sp>
        <p:nvSpPr>
          <p:cNvPr id="16" name="三角形 15">
            <a:extLst>
              <a:ext uri="{FF2B5EF4-FFF2-40B4-BE49-F238E27FC236}">
                <a16:creationId xmlns:a16="http://schemas.microsoft.com/office/drawing/2014/main" xmlns="" id="{976951F8-29B5-A145-9CED-BFD27EF1D062}"/>
              </a:ext>
            </a:extLst>
          </p:cNvPr>
          <p:cNvSpPr/>
          <p:nvPr/>
        </p:nvSpPr>
        <p:spPr>
          <a:xfrm rot="5400000">
            <a:off x="5546963" y="4657408"/>
            <a:ext cx="1863090" cy="308610"/>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xmlns="" id="{983B2BF7-30B0-1A4E-88B6-8579C46D7D52}"/>
              </a:ext>
            </a:extLst>
          </p:cNvPr>
          <p:cNvSpPr/>
          <p:nvPr/>
        </p:nvSpPr>
        <p:spPr>
          <a:xfrm>
            <a:off x="2843734" y="2059265"/>
            <a:ext cx="3098154" cy="16958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吹き出し 17">
            <a:extLst>
              <a:ext uri="{FF2B5EF4-FFF2-40B4-BE49-F238E27FC236}">
                <a16:creationId xmlns:a16="http://schemas.microsoft.com/office/drawing/2014/main" xmlns="" id="{A846E4BC-2BC9-5243-90A5-810258B3635D}"/>
              </a:ext>
            </a:extLst>
          </p:cNvPr>
          <p:cNvSpPr/>
          <p:nvPr/>
        </p:nvSpPr>
        <p:spPr>
          <a:xfrm>
            <a:off x="91440" y="2059265"/>
            <a:ext cx="2461419" cy="1222935"/>
          </a:xfrm>
          <a:prstGeom prst="wedgeRoundRectCallout">
            <a:avLst>
              <a:gd name="adj1" fmla="val 61100"/>
              <a:gd name="adj2" fmla="val -36111"/>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フィルタで</a:t>
            </a:r>
            <a:r>
              <a:rPr lang="en-US" altLang="ja-JP" sz="1600" dirty="0">
                <a:solidFill>
                  <a:schemeClr val="tx1"/>
                </a:solidFill>
              </a:rPr>
              <a:t>20</a:t>
            </a:r>
            <a:r>
              <a:rPr lang="ja-JP" altLang="en-US" sz="1600" dirty="0">
                <a:solidFill>
                  <a:schemeClr val="tx1"/>
                </a:solidFill>
              </a:rPr>
              <a:t>代に限定し、月ごとの評価を散布図で表現する。</a:t>
            </a:r>
            <a:endParaRPr kumimoji="1" lang="ja-JP" altLang="en-US" sz="1600" dirty="0">
              <a:solidFill>
                <a:schemeClr val="tx1"/>
              </a:solidFill>
            </a:endParaRPr>
          </a:p>
        </p:txBody>
      </p:sp>
      <p:sp>
        <p:nvSpPr>
          <p:cNvPr id="19" name="正方形/長方形 18">
            <a:extLst>
              <a:ext uri="{FF2B5EF4-FFF2-40B4-BE49-F238E27FC236}">
                <a16:creationId xmlns:a16="http://schemas.microsoft.com/office/drawing/2014/main" xmlns="" id="{F34E8D39-0A21-2947-82D6-F55EC8C6CC81}"/>
              </a:ext>
            </a:extLst>
          </p:cNvPr>
          <p:cNvSpPr/>
          <p:nvPr/>
        </p:nvSpPr>
        <p:spPr>
          <a:xfrm>
            <a:off x="7367270" y="2228850"/>
            <a:ext cx="4594860" cy="95913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chemeClr val="tx1"/>
                </a:solidFill>
              </a:rPr>
              <a:t>異なる性質のものから、似た性質のものを集めてクラスターとしそれぞれのクラスター毎に違いを分析する。</a:t>
            </a:r>
            <a:endParaRPr kumimoji="1" lang="ja-JP" altLang="en-US" sz="1400" dirty="0">
              <a:solidFill>
                <a:schemeClr val="tx1"/>
              </a:solidFill>
            </a:endParaRPr>
          </a:p>
        </p:txBody>
      </p:sp>
      <p:sp>
        <p:nvSpPr>
          <p:cNvPr id="4" name="スライド番号プレースホルダー 3">
            <a:extLst>
              <a:ext uri="{FF2B5EF4-FFF2-40B4-BE49-F238E27FC236}">
                <a16:creationId xmlns:a16="http://schemas.microsoft.com/office/drawing/2014/main" xmlns="" id="{784DC606-E6DE-4E0D-9725-1C67BF0B15CF}"/>
              </a:ext>
            </a:extLst>
          </p:cNvPr>
          <p:cNvSpPr>
            <a:spLocks noGrp="1"/>
          </p:cNvSpPr>
          <p:nvPr>
            <p:ph type="sldNum" sz="quarter" idx="12"/>
          </p:nvPr>
        </p:nvSpPr>
        <p:spPr/>
        <p:txBody>
          <a:bodyPr/>
          <a:lstStyle/>
          <a:p>
            <a:fld id="{17B8D3BA-E350-1147-995F-63335037DF5A}" type="slidenum">
              <a:rPr kumimoji="1" lang="ja-JP" altLang="en-US" smtClean="0"/>
              <a:t>19</a:t>
            </a:fld>
            <a:endParaRPr kumimoji="1" lang="ja-JP" altLang="en-US"/>
          </a:p>
        </p:txBody>
      </p:sp>
    </p:spTree>
    <p:extLst>
      <p:ext uri="{BB962C8B-B14F-4D97-AF65-F5344CB8AC3E}">
        <p14:creationId xmlns:p14="http://schemas.microsoft.com/office/powerpoint/2010/main" val="23631154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アジェンダ</a:t>
            </a:r>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dirty="0"/>
              <a:t>前回のおさらい（</a:t>
            </a:r>
            <a:r>
              <a:rPr lang="en-US" altLang="ja-JP" dirty="0"/>
              <a:t>10</a:t>
            </a:r>
            <a:r>
              <a:rPr lang="ja-JP" altLang="en-US" dirty="0"/>
              <a:t>分）</a:t>
            </a:r>
            <a:endParaRPr lang="en-US" altLang="ja-JP" dirty="0"/>
          </a:p>
          <a:p>
            <a:pPr marL="514350" indent="-514350">
              <a:buFont typeface="+mj-lt"/>
              <a:buAutoNum type="arabicPeriod"/>
            </a:pPr>
            <a:r>
              <a:rPr lang="ja-JP" altLang="en-US" dirty="0"/>
              <a:t>データの確認と選択（</a:t>
            </a:r>
            <a:r>
              <a:rPr lang="en-US" altLang="ja-JP" dirty="0"/>
              <a:t>30</a:t>
            </a:r>
            <a:r>
              <a:rPr lang="ja-JP" altLang="en-US" dirty="0"/>
              <a:t>分）</a:t>
            </a:r>
            <a:endParaRPr lang="en-US" altLang="ja-JP" dirty="0"/>
          </a:p>
          <a:p>
            <a:pPr marL="514350" indent="-514350">
              <a:buFont typeface="+mj-lt"/>
              <a:buAutoNum type="arabicPeriod"/>
            </a:pPr>
            <a:r>
              <a:rPr lang="ja-JP" altLang="en-US" dirty="0"/>
              <a:t>分析手法の検討（</a:t>
            </a:r>
            <a:r>
              <a:rPr lang="en-US" altLang="ja-JP" dirty="0"/>
              <a:t>50</a:t>
            </a:r>
            <a:r>
              <a:rPr lang="ja-JP" altLang="en-US" dirty="0"/>
              <a:t>分）</a:t>
            </a:r>
            <a:endParaRPr lang="en-US" altLang="ja-JP" dirty="0"/>
          </a:p>
          <a:p>
            <a:pPr marL="971550" lvl="1" indent="-514350">
              <a:buFont typeface="+mj-lt"/>
              <a:buAutoNum type="arabicPeriod"/>
            </a:pPr>
            <a:r>
              <a:rPr lang="ja-JP" altLang="en-US" dirty="0"/>
              <a:t>分析手法の決定</a:t>
            </a:r>
            <a:endParaRPr lang="en-US" altLang="ja-JP" dirty="0"/>
          </a:p>
          <a:p>
            <a:pPr marL="971550" lvl="1" indent="-514350">
              <a:buFont typeface="+mj-lt"/>
              <a:buAutoNum type="arabicPeriod"/>
            </a:pPr>
            <a:r>
              <a:rPr lang="ja-JP" altLang="en-US" dirty="0"/>
              <a:t>見せ方の決定</a:t>
            </a:r>
            <a:endParaRPr lang="en-US" altLang="ja-JP" dirty="0"/>
          </a:p>
          <a:p>
            <a:pPr marL="514350" indent="-514350">
              <a:buFont typeface="+mj-lt"/>
              <a:buAutoNum type="arabicPeriod"/>
            </a:pPr>
            <a:r>
              <a:rPr lang="ja-JP" altLang="en-US" dirty="0"/>
              <a:t>データ分析（</a:t>
            </a:r>
            <a:r>
              <a:rPr lang="en-US" altLang="ja-JP" dirty="0"/>
              <a:t>90</a:t>
            </a:r>
            <a:r>
              <a:rPr lang="ja-JP" altLang="en-US" dirty="0"/>
              <a:t>分）</a:t>
            </a:r>
            <a:endParaRPr lang="en-US" altLang="ja-JP" dirty="0"/>
          </a:p>
          <a:p>
            <a:pPr marL="514350" indent="-514350">
              <a:buFont typeface="+mj-lt"/>
              <a:buAutoNum type="arabicPeriod"/>
            </a:pPr>
            <a:endParaRPr lang="en-US" altLang="ja-JP" dirty="0"/>
          </a:p>
        </p:txBody>
      </p:sp>
      <p:sp>
        <p:nvSpPr>
          <p:cNvPr id="4" name="スライド番号プレースホルダー 3">
            <a:extLst>
              <a:ext uri="{FF2B5EF4-FFF2-40B4-BE49-F238E27FC236}">
                <a16:creationId xmlns:a16="http://schemas.microsoft.com/office/drawing/2014/main" xmlns="" id="{93D08333-991E-4CB9-A84C-E6837E235259}"/>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1114612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3-8. GIS</a:t>
            </a:r>
            <a:r>
              <a:rPr lang="ja-JP" altLang="en-US" dirty="0"/>
              <a:t>の活用</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US" altLang="ja-JP" sz="2200" dirty="0"/>
              <a:t>GIS</a:t>
            </a:r>
            <a:r>
              <a:rPr lang="ja-JP" altLang="en-US" sz="2200" dirty="0"/>
              <a:t>とは何か？</a:t>
            </a:r>
            <a:endParaRPr lang="en-US" altLang="ja-JP" sz="2200" dirty="0"/>
          </a:p>
          <a:p>
            <a:pPr marL="447675" lvl="1"/>
            <a:r>
              <a:rPr lang="ja-JP" altLang="en-US" sz="2200" dirty="0"/>
              <a:t>地理情報システム（</a:t>
            </a:r>
            <a:r>
              <a:rPr lang="en-US" altLang="ja-JP" sz="2200" b="1" dirty="0"/>
              <a:t>GIS</a:t>
            </a:r>
            <a:r>
              <a:rPr lang="ja-JP" altLang="en-US" sz="2200" dirty="0"/>
              <a:t>：</a:t>
            </a:r>
            <a:r>
              <a:rPr lang="en-US" altLang="ja-JP" sz="2200" dirty="0"/>
              <a:t>Geographic Information System</a:t>
            </a:r>
            <a:r>
              <a:rPr lang="ja-JP" altLang="en-US" sz="2200" dirty="0"/>
              <a:t>）は、地理的な位置を手がかりに、位置に関する情報を持ったデータ（空間データ）を総合的に管理・加工し、視覚的に表示し、高度な分析や迅速な判断を可能にする技術である。（国土地理院）</a:t>
            </a:r>
            <a:endParaRPr lang="en-US" altLang="ja-JP" sz="2200" dirty="0"/>
          </a:p>
          <a:p>
            <a:pPr marL="447675" lvl="1"/>
            <a:endParaRPr kumimoji="1" lang="en-US" altLang="ja-JP" sz="2200" dirty="0"/>
          </a:p>
          <a:p>
            <a:pPr marL="447675" lvl="1"/>
            <a:endParaRPr lang="en-US" altLang="ja-JP" sz="2200" dirty="0"/>
          </a:p>
          <a:p>
            <a:pPr marL="447675" lvl="1"/>
            <a:endParaRPr kumimoji="1" lang="en-US" altLang="ja-JP" sz="2200" dirty="0"/>
          </a:p>
          <a:p>
            <a:pPr marL="447675" lvl="1"/>
            <a:r>
              <a:rPr lang="ja-JP" altLang="en-US" sz="2200" dirty="0"/>
              <a:t>簡単にいうと、建物・地形・住所と、固有の情報を紐付けた地図を使って、業務に必要な情報の蓄積や、分析ができます。</a:t>
            </a:r>
            <a:endParaRPr lang="en-US" altLang="ja-JP" sz="2200" dirty="0"/>
          </a:p>
          <a:p>
            <a:pPr marL="447675" lvl="1"/>
            <a:endParaRPr lang="en-US" altLang="ja-JP" sz="2200" dirty="0"/>
          </a:p>
          <a:p>
            <a:pPr marL="447675" lvl="1"/>
            <a:endParaRPr lang="en-US" altLang="ja-JP" sz="2200" dirty="0"/>
          </a:p>
          <a:p>
            <a:pPr marL="447675" lvl="1"/>
            <a:r>
              <a:rPr lang="ja-JP" altLang="en-US" sz="2200" dirty="0"/>
              <a:t>自部門用の</a:t>
            </a:r>
            <a:r>
              <a:rPr lang="en-US" altLang="ja-JP" sz="2200" dirty="0"/>
              <a:t>GIS</a:t>
            </a:r>
            <a:r>
              <a:rPr lang="ja-JP" altLang="en-US" sz="2200" dirty="0"/>
              <a:t>を所有している場合があります。</a:t>
            </a:r>
            <a:endParaRPr lang="en-US" altLang="ja-JP" sz="2200" dirty="0"/>
          </a:p>
        </p:txBody>
      </p:sp>
      <p:sp>
        <p:nvSpPr>
          <p:cNvPr id="6" name="三角形 5"/>
          <p:cNvSpPr/>
          <p:nvPr/>
        </p:nvSpPr>
        <p:spPr>
          <a:xfrm rot="10800000">
            <a:off x="4754088" y="3099459"/>
            <a:ext cx="2683823" cy="415636"/>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xmlns="" id="{CAB29164-7C84-4C86-B3BB-CDFA9A21E0A0}"/>
              </a:ext>
            </a:extLst>
          </p:cNvPr>
          <p:cNvSpPr>
            <a:spLocks noGrp="1"/>
          </p:cNvSpPr>
          <p:nvPr>
            <p:ph type="sldNum" sz="quarter" idx="12"/>
          </p:nvPr>
        </p:nvSpPr>
        <p:spPr/>
        <p:txBody>
          <a:bodyPr/>
          <a:lstStyle/>
          <a:p>
            <a:fld id="{17B8D3BA-E350-1147-995F-63335037DF5A}" type="slidenum">
              <a:rPr kumimoji="1" lang="ja-JP" altLang="en-US" smtClean="0"/>
              <a:t>20</a:t>
            </a:fld>
            <a:endParaRPr kumimoji="1" lang="ja-JP" altLang="en-US"/>
          </a:p>
        </p:txBody>
      </p:sp>
    </p:spTree>
    <p:extLst>
      <p:ext uri="{BB962C8B-B14F-4D97-AF65-F5344CB8AC3E}">
        <p14:creationId xmlns:p14="http://schemas.microsoft.com/office/powerpoint/2010/main" val="36026708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3-9. </a:t>
            </a:r>
            <a:r>
              <a:rPr lang="ja-JP" altLang="en-US" dirty="0"/>
              <a:t>分析手法の検討（</a:t>
            </a:r>
            <a:r>
              <a:rPr lang="en-US" altLang="ja-JP" dirty="0"/>
              <a:t>GIS</a:t>
            </a:r>
            <a:r>
              <a:rPr lang="ja-JP" altLang="en-US" dirty="0"/>
              <a:t>）</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pPr marL="0" indent="0">
              <a:buNone/>
            </a:pPr>
            <a:r>
              <a:rPr lang="en-US" altLang="ja-JP" sz="2200" dirty="0"/>
              <a:t>GIS</a:t>
            </a:r>
            <a:r>
              <a:rPr lang="ja-JP" altLang="en-US" sz="2200" dirty="0"/>
              <a:t>を使った基本的な分析方法</a:t>
            </a:r>
            <a:endParaRPr lang="en-US" altLang="ja-JP" sz="2200" dirty="0"/>
          </a:p>
          <a:p>
            <a:pPr marL="447675" lvl="1"/>
            <a:r>
              <a:rPr lang="ja-JP" altLang="en-US" sz="2200" dirty="0"/>
              <a:t>レイヤーを重ね合わせた分析</a:t>
            </a:r>
            <a:endParaRPr lang="en-US" altLang="ja-JP" sz="2200" dirty="0"/>
          </a:p>
          <a:p>
            <a:pPr marL="990600" lvl="2"/>
            <a:r>
              <a:rPr lang="ja-JP" altLang="en-US" sz="2200" dirty="0"/>
              <a:t>福祉施設の立地分布と、地域ごとの高齢者数を重ね合わせて、適切な配置ができているかどうか確認する。</a:t>
            </a:r>
            <a:endParaRPr lang="en-US" altLang="ja-JP" sz="2200" dirty="0"/>
          </a:p>
          <a:p>
            <a:pPr marL="990600" lvl="2"/>
            <a:r>
              <a:rPr lang="ja-JP" altLang="en-US" sz="2200" dirty="0"/>
              <a:t>避難所の立地分布、収容人数と、地域ごとの人口データ（増減や今後の推計等を含む）を重ね合わせて、避難所の分布や収容可能人数が足りているかどうか確認する。</a:t>
            </a:r>
            <a:endParaRPr lang="en-US" altLang="ja-JP" sz="2200" dirty="0"/>
          </a:p>
          <a:p>
            <a:pPr lvl="2"/>
            <a:endParaRPr lang="en-US" altLang="ja-JP" sz="2200" dirty="0"/>
          </a:p>
          <a:p>
            <a:pPr marL="447675" lvl="1"/>
            <a:r>
              <a:rPr lang="ja-JP" altLang="en-US" sz="2200" dirty="0"/>
              <a:t>行政区域（町字など）を色分けして分析</a:t>
            </a:r>
            <a:endParaRPr lang="en-US" altLang="ja-JP" sz="2200" dirty="0"/>
          </a:p>
          <a:p>
            <a:pPr marL="990600" lvl="2"/>
            <a:r>
              <a:rPr lang="ja-JP" altLang="en-US" sz="2200" dirty="0"/>
              <a:t>行政区域（町字など）ごとに、高齢化率や高齢者人口などで色分けして</a:t>
            </a:r>
            <a:r>
              <a:rPr lang="en-US" altLang="ja-JP" sz="2200" dirty="0"/>
              <a:t/>
            </a:r>
            <a:br>
              <a:rPr lang="en-US" altLang="ja-JP" sz="2200" dirty="0"/>
            </a:br>
            <a:r>
              <a:rPr lang="ja-JP" altLang="en-US" sz="2200" dirty="0"/>
              <a:t>問題区域を発見する。</a:t>
            </a:r>
            <a:endParaRPr lang="en-US" altLang="ja-JP" sz="2200" dirty="0"/>
          </a:p>
          <a:p>
            <a:pPr lvl="1"/>
            <a:endParaRPr lang="en-US" altLang="ja-JP" sz="2200" dirty="0"/>
          </a:p>
          <a:p>
            <a:pPr marL="447675" lvl="1"/>
            <a:r>
              <a:rPr lang="ja-JP" altLang="en-US" sz="2200" dirty="0"/>
              <a:t>その他、</a:t>
            </a:r>
            <a:r>
              <a:rPr lang="en-US" altLang="ja-JP" sz="2200" dirty="0"/>
              <a:t>GIS</a:t>
            </a:r>
            <a:r>
              <a:rPr lang="ja-JP" altLang="en-US" sz="2200" dirty="0"/>
              <a:t>では様々なことができますが、応用機能は</a:t>
            </a:r>
            <a:r>
              <a:rPr lang="en-US" altLang="ja-JP" sz="2200" dirty="0"/>
              <a:t>GIS</a:t>
            </a:r>
            <a:r>
              <a:rPr lang="ja-JP" altLang="en-US" sz="2200" dirty="0"/>
              <a:t>を専門的に利用する際に学習しましょう。</a:t>
            </a:r>
            <a:r>
              <a:rPr lang="en-US" altLang="ja-JP" sz="2200" dirty="0"/>
              <a:t/>
            </a:r>
            <a:br>
              <a:rPr lang="en-US" altLang="ja-JP" sz="2200" dirty="0"/>
            </a:br>
            <a:endParaRPr lang="en-US" altLang="ja-JP" sz="2200" dirty="0"/>
          </a:p>
        </p:txBody>
      </p:sp>
      <p:sp>
        <p:nvSpPr>
          <p:cNvPr id="4" name="スライド番号プレースホルダー 3">
            <a:extLst>
              <a:ext uri="{FF2B5EF4-FFF2-40B4-BE49-F238E27FC236}">
                <a16:creationId xmlns:a16="http://schemas.microsoft.com/office/drawing/2014/main" xmlns="" id="{B975FA97-D7F7-4758-864F-789A2C193E9E}"/>
              </a:ext>
            </a:extLst>
          </p:cNvPr>
          <p:cNvSpPr>
            <a:spLocks noGrp="1"/>
          </p:cNvSpPr>
          <p:nvPr>
            <p:ph type="sldNum" sz="quarter" idx="12"/>
          </p:nvPr>
        </p:nvSpPr>
        <p:spPr/>
        <p:txBody>
          <a:bodyPr/>
          <a:lstStyle/>
          <a:p>
            <a:fld id="{17B8D3BA-E350-1147-995F-63335037DF5A}" type="slidenum">
              <a:rPr kumimoji="1" lang="ja-JP" altLang="en-US" smtClean="0"/>
              <a:t>21</a:t>
            </a:fld>
            <a:endParaRPr kumimoji="1" lang="ja-JP" altLang="en-US"/>
          </a:p>
        </p:txBody>
      </p:sp>
    </p:spTree>
    <p:extLst>
      <p:ext uri="{BB962C8B-B14F-4D97-AF65-F5344CB8AC3E}">
        <p14:creationId xmlns:p14="http://schemas.microsoft.com/office/powerpoint/2010/main" val="6400107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282C00D-D3D0-C345-864D-5AC1DD64EDCB}"/>
              </a:ext>
            </a:extLst>
          </p:cNvPr>
          <p:cNvSpPr>
            <a:spLocks noGrp="1"/>
          </p:cNvSpPr>
          <p:nvPr>
            <p:ph type="title"/>
          </p:nvPr>
        </p:nvSpPr>
        <p:spPr/>
        <p:txBody>
          <a:bodyPr>
            <a:normAutofit fontScale="90000"/>
          </a:bodyPr>
          <a:lstStyle/>
          <a:p>
            <a:r>
              <a:rPr lang="en-US" altLang="ja-JP" dirty="0"/>
              <a:t>3-10. </a:t>
            </a:r>
            <a:r>
              <a:rPr lang="ja-JP" altLang="en-US" dirty="0"/>
              <a:t>分析手法の検討</a:t>
            </a:r>
            <a:r>
              <a:rPr kumimoji="1" lang="ja-JP" altLang="en-US" dirty="0"/>
              <a:t>（地図）例</a:t>
            </a:r>
          </a:p>
        </p:txBody>
      </p:sp>
      <p:sp>
        <p:nvSpPr>
          <p:cNvPr id="5" name="正方形/長方形 4">
            <a:extLst>
              <a:ext uri="{FF2B5EF4-FFF2-40B4-BE49-F238E27FC236}">
                <a16:creationId xmlns:a16="http://schemas.microsoft.com/office/drawing/2014/main" xmlns="" id="{F4EF01AE-30E4-844A-A8AC-458CA1E2E98E}"/>
              </a:ext>
            </a:extLst>
          </p:cNvPr>
          <p:cNvSpPr/>
          <p:nvPr/>
        </p:nvSpPr>
        <p:spPr>
          <a:xfrm>
            <a:off x="1609221" y="1969032"/>
            <a:ext cx="1503948" cy="80611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xmlns="" id="{7FCB7053-94F5-F24E-BBD8-C73C82E218B2}"/>
              </a:ext>
            </a:extLst>
          </p:cNvPr>
          <p:cNvSpPr/>
          <p:nvPr/>
        </p:nvSpPr>
        <p:spPr>
          <a:xfrm>
            <a:off x="857247" y="2775148"/>
            <a:ext cx="1503948" cy="806116"/>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a:extLst>
              <a:ext uri="{FF2B5EF4-FFF2-40B4-BE49-F238E27FC236}">
                <a16:creationId xmlns:a16="http://schemas.microsoft.com/office/drawing/2014/main" xmlns="" id="{295E2F48-ADDD-6248-917F-610BE9586871}"/>
              </a:ext>
            </a:extLst>
          </p:cNvPr>
          <p:cNvSpPr/>
          <p:nvPr/>
        </p:nvSpPr>
        <p:spPr>
          <a:xfrm>
            <a:off x="2361195" y="2777798"/>
            <a:ext cx="1503948" cy="80611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xmlns="" id="{1B8F8294-8FFD-0E4E-8E66-7C68111982EF}"/>
              </a:ext>
            </a:extLst>
          </p:cNvPr>
          <p:cNvSpPr/>
          <p:nvPr/>
        </p:nvSpPr>
        <p:spPr>
          <a:xfrm>
            <a:off x="105273" y="3581264"/>
            <a:ext cx="1503948" cy="806116"/>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xmlns="" id="{4E803CD6-6304-3A48-AFA5-9B912323D68A}"/>
              </a:ext>
            </a:extLst>
          </p:cNvPr>
          <p:cNvSpPr/>
          <p:nvPr/>
        </p:nvSpPr>
        <p:spPr>
          <a:xfrm>
            <a:off x="1609221" y="3581264"/>
            <a:ext cx="1503948" cy="806116"/>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xmlns="" id="{2C423A19-70EF-3846-8AC1-529C86E1E35D}"/>
              </a:ext>
            </a:extLst>
          </p:cNvPr>
          <p:cNvSpPr/>
          <p:nvPr/>
        </p:nvSpPr>
        <p:spPr>
          <a:xfrm>
            <a:off x="2361195" y="4384730"/>
            <a:ext cx="1503948" cy="806116"/>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a:extLst>
              <a:ext uri="{FF2B5EF4-FFF2-40B4-BE49-F238E27FC236}">
                <a16:creationId xmlns:a16="http://schemas.microsoft.com/office/drawing/2014/main" xmlns="" id="{19E1154F-F6D7-6B41-AE5D-DE06E62834CA}"/>
              </a:ext>
            </a:extLst>
          </p:cNvPr>
          <p:cNvSpPr/>
          <p:nvPr/>
        </p:nvSpPr>
        <p:spPr>
          <a:xfrm>
            <a:off x="855242" y="4384730"/>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xmlns="" id="{4BBC7926-6FA3-E64F-9526-1906D8A41A20}"/>
              </a:ext>
            </a:extLst>
          </p:cNvPr>
          <p:cNvSpPr/>
          <p:nvPr/>
        </p:nvSpPr>
        <p:spPr>
          <a:xfrm>
            <a:off x="5654840" y="1969849"/>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xmlns="" id="{5E2F6A22-01D6-EC40-B135-F5442C89B058}"/>
              </a:ext>
            </a:extLst>
          </p:cNvPr>
          <p:cNvSpPr/>
          <p:nvPr/>
        </p:nvSpPr>
        <p:spPr>
          <a:xfrm>
            <a:off x="4902866" y="2775965"/>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xmlns="" id="{651CAD2B-8FAD-3043-B795-7BB09B1D177F}"/>
              </a:ext>
            </a:extLst>
          </p:cNvPr>
          <p:cNvSpPr/>
          <p:nvPr/>
        </p:nvSpPr>
        <p:spPr>
          <a:xfrm>
            <a:off x="6406814" y="2778615"/>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a:extLst>
              <a:ext uri="{FF2B5EF4-FFF2-40B4-BE49-F238E27FC236}">
                <a16:creationId xmlns:a16="http://schemas.microsoft.com/office/drawing/2014/main" xmlns="" id="{12C80637-BFC8-7E46-B74F-9B707E4AC67B}"/>
              </a:ext>
            </a:extLst>
          </p:cNvPr>
          <p:cNvSpPr/>
          <p:nvPr/>
        </p:nvSpPr>
        <p:spPr>
          <a:xfrm>
            <a:off x="4150892" y="3582081"/>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xmlns="" id="{CF3B2D62-289E-3046-B76B-F0E81C92CFBC}"/>
              </a:ext>
            </a:extLst>
          </p:cNvPr>
          <p:cNvSpPr/>
          <p:nvPr/>
        </p:nvSpPr>
        <p:spPr>
          <a:xfrm>
            <a:off x="5654840" y="3582081"/>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a:extLst>
              <a:ext uri="{FF2B5EF4-FFF2-40B4-BE49-F238E27FC236}">
                <a16:creationId xmlns:a16="http://schemas.microsoft.com/office/drawing/2014/main" xmlns="" id="{D3D3A603-03AC-B24B-8D91-1E96921198A7}"/>
              </a:ext>
            </a:extLst>
          </p:cNvPr>
          <p:cNvSpPr/>
          <p:nvPr/>
        </p:nvSpPr>
        <p:spPr>
          <a:xfrm>
            <a:off x="6406814" y="4385547"/>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a:extLst>
              <a:ext uri="{FF2B5EF4-FFF2-40B4-BE49-F238E27FC236}">
                <a16:creationId xmlns:a16="http://schemas.microsoft.com/office/drawing/2014/main" xmlns="" id="{D7812F94-19FC-B043-9095-C00B7BD939E0}"/>
              </a:ext>
            </a:extLst>
          </p:cNvPr>
          <p:cNvSpPr/>
          <p:nvPr/>
        </p:nvSpPr>
        <p:spPr>
          <a:xfrm>
            <a:off x="4900861" y="4385547"/>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xmlns="" id="{B5EF63B7-9A43-DF41-BB00-93C54A953CD1}"/>
              </a:ext>
            </a:extLst>
          </p:cNvPr>
          <p:cNvSpPr/>
          <p:nvPr/>
        </p:nvSpPr>
        <p:spPr>
          <a:xfrm>
            <a:off x="518355" y="5597125"/>
            <a:ext cx="770021" cy="3357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0-25%</a:t>
            </a:r>
            <a:endParaRPr kumimoji="1" lang="ja-JP" altLang="en-US" sz="1100" dirty="0">
              <a:solidFill>
                <a:schemeClr val="tx1"/>
              </a:solidFill>
            </a:endParaRPr>
          </a:p>
        </p:txBody>
      </p:sp>
      <p:sp>
        <p:nvSpPr>
          <p:cNvPr id="22" name="正方形/長方形 21">
            <a:extLst>
              <a:ext uri="{FF2B5EF4-FFF2-40B4-BE49-F238E27FC236}">
                <a16:creationId xmlns:a16="http://schemas.microsoft.com/office/drawing/2014/main" xmlns="" id="{35557645-B626-3444-A9F5-D5029247181D}"/>
              </a:ext>
            </a:extLst>
          </p:cNvPr>
          <p:cNvSpPr/>
          <p:nvPr/>
        </p:nvSpPr>
        <p:spPr>
          <a:xfrm>
            <a:off x="1288376" y="5595601"/>
            <a:ext cx="770021" cy="335757"/>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25-50%</a:t>
            </a:r>
            <a:endParaRPr kumimoji="1" lang="ja-JP" altLang="en-US" sz="1100" dirty="0">
              <a:solidFill>
                <a:schemeClr val="tx1"/>
              </a:solidFill>
            </a:endParaRPr>
          </a:p>
        </p:txBody>
      </p:sp>
      <p:sp>
        <p:nvSpPr>
          <p:cNvPr id="23" name="正方形/長方形 22">
            <a:extLst>
              <a:ext uri="{FF2B5EF4-FFF2-40B4-BE49-F238E27FC236}">
                <a16:creationId xmlns:a16="http://schemas.microsoft.com/office/drawing/2014/main" xmlns="" id="{4F7FDF35-3225-6649-94FA-2A15BED0A46E}"/>
              </a:ext>
            </a:extLst>
          </p:cNvPr>
          <p:cNvSpPr/>
          <p:nvPr/>
        </p:nvSpPr>
        <p:spPr>
          <a:xfrm>
            <a:off x="2064414" y="5595601"/>
            <a:ext cx="770021" cy="335757"/>
          </a:xfrm>
          <a:prstGeom prst="rect">
            <a:avLst/>
          </a:prstGeom>
          <a:solidFill>
            <a:schemeClr val="accent4">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50-75%</a:t>
            </a:r>
            <a:endParaRPr kumimoji="1" lang="ja-JP" altLang="en-US" sz="1100" dirty="0">
              <a:solidFill>
                <a:schemeClr val="tx1"/>
              </a:solidFill>
            </a:endParaRPr>
          </a:p>
        </p:txBody>
      </p:sp>
      <p:sp>
        <p:nvSpPr>
          <p:cNvPr id="24" name="正方形/長方形 23">
            <a:extLst>
              <a:ext uri="{FF2B5EF4-FFF2-40B4-BE49-F238E27FC236}">
                <a16:creationId xmlns:a16="http://schemas.microsoft.com/office/drawing/2014/main" xmlns="" id="{D64C76DF-1A58-C849-B57C-03601100609B}"/>
              </a:ext>
            </a:extLst>
          </p:cNvPr>
          <p:cNvSpPr/>
          <p:nvPr/>
        </p:nvSpPr>
        <p:spPr>
          <a:xfrm>
            <a:off x="2840452" y="5595601"/>
            <a:ext cx="770021" cy="335757"/>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75-100%</a:t>
            </a:r>
            <a:endParaRPr kumimoji="1" lang="ja-JP" altLang="en-US" sz="1100" dirty="0">
              <a:solidFill>
                <a:schemeClr val="tx1"/>
              </a:solidFill>
            </a:endParaRPr>
          </a:p>
        </p:txBody>
      </p:sp>
      <p:sp>
        <p:nvSpPr>
          <p:cNvPr id="25" name="テキスト ボックス 24">
            <a:extLst>
              <a:ext uri="{FF2B5EF4-FFF2-40B4-BE49-F238E27FC236}">
                <a16:creationId xmlns:a16="http://schemas.microsoft.com/office/drawing/2014/main" xmlns="" id="{A6ABAB15-5459-5246-98F2-242481C94A97}"/>
              </a:ext>
            </a:extLst>
          </p:cNvPr>
          <p:cNvSpPr txBox="1"/>
          <p:nvPr/>
        </p:nvSpPr>
        <p:spPr>
          <a:xfrm>
            <a:off x="1025690" y="1032924"/>
            <a:ext cx="2025315" cy="769441"/>
          </a:xfrm>
          <a:prstGeom prst="rect">
            <a:avLst/>
          </a:prstGeom>
          <a:noFill/>
        </p:spPr>
        <p:txBody>
          <a:bodyPr wrap="square" rtlCol="0">
            <a:spAutoFit/>
          </a:bodyPr>
          <a:lstStyle/>
          <a:p>
            <a:pPr algn="ctr"/>
            <a:r>
              <a:rPr lang="ja-JP" altLang="en-US" sz="2200" dirty="0"/>
              <a:t>種別</a:t>
            </a:r>
            <a:r>
              <a:rPr kumimoji="1" lang="ja-JP" altLang="en-US" sz="2200" dirty="0"/>
              <a:t>や割合</a:t>
            </a:r>
            <a:r>
              <a:rPr kumimoji="1" lang="en-US" altLang="ja-JP" sz="2200" dirty="0"/>
              <a:t/>
            </a:r>
            <a:br>
              <a:rPr kumimoji="1" lang="en-US" altLang="ja-JP" sz="2200" dirty="0"/>
            </a:br>
            <a:r>
              <a:rPr kumimoji="1" lang="ja-JP" altLang="en-US" sz="2200" dirty="0"/>
              <a:t>ごとに色分け</a:t>
            </a:r>
          </a:p>
        </p:txBody>
      </p:sp>
      <p:sp>
        <p:nvSpPr>
          <p:cNvPr id="26" name="テキスト ボックス 25">
            <a:extLst>
              <a:ext uri="{FF2B5EF4-FFF2-40B4-BE49-F238E27FC236}">
                <a16:creationId xmlns:a16="http://schemas.microsoft.com/office/drawing/2014/main" xmlns="" id="{078D4798-7A83-C94C-8445-DB2AEFB44684}"/>
              </a:ext>
            </a:extLst>
          </p:cNvPr>
          <p:cNvSpPr txBox="1"/>
          <p:nvPr/>
        </p:nvSpPr>
        <p:spPr>
          <a:xfrm>
            <a:off x="5004131" y="999566"/>
            <a:ext cx="2025315" cy="769441"/>
          </a:xfrm>
          <a:prstGeom prst="rect">
            <a:avLst/>
          </a:prstGeom>
          <a:noFill/>
        </p:spPr>
        <p:txBody>
          <a:bodyPr wrap="square" rtlCol="0">
            <a:spAutoFit/>
          </a:bodyPr>
          <a:lstStyle/>
          <a:p>
            <a:pPr algn="ctr"/>
            <a:r>
              <a:rPr kumimoji="1" lang="ja-JP" altLang="en-US" sz="2200" dirty="0"/>
              <a:t>回数や頻度による表示</a:t>
            </a:r>
          </a:p>
        </p:txBody>
      </p:sp>
      <p:sp>
        <p:nvSpPr>
          <p:cNvPr id="27" name="円/楕円 26">
            <a:extLst>
              <a:ext uri="{FF2B5EF4-FFF2-40B4-BE49-F238E27FC236}">
                <a16:creationId xmlns:a16="http://schemas.microsoft.com/office/drawing/2014/main" xmlns="" id="{CDFB7E55-96AD-5241-8BAA-5DFE13A4B0CD}"/>
              </a:ext>
            </a:extLst>
          </p:cNvPr>
          <p:cNvSpPr/>
          <p:nvPr/>
        </p:nvSpPr>
        <p:spPr>
          <a:xfrm>
            <a:off x="6797839" y="2099632"/>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27">
            <a:extLst>
              <a:ext uri="{FF2B5EF4-FFF2-40B4-BE49-F238E27FC236}">
                <a16:creationId xmlns:a16="http://schemas.microsoft.com/office/drawing/2014/main" xmlns="" id="{A113B326-7029-584E-85C3-28C2A80869BB}"/>
              </a:ext>
            </a:extLst>
          </p:cNvPr>
          <p:cNvSpPr/>
          <p:nvPr/>
        </p:nvSpPr>
        <p:spPr>
          <a:xfrm>
            <a:off x="6472987" y="3898352"/>
            <a:ext cx="409074" cy="397043"/>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a:extLst>
              <a:ext uri="{FF2B5EF4-FFF2-40B4-BE49-F238E27FC236}">
                <a16:creationId xmlns:a16="http://schemas.microsoft.com/office/drawing/2014/main" xmlns="" id="{31025F05-4DA8-D54A-903C-144EF112D0D7}"/>
              </a:ext>
            </a:extLst>
          </p:cNvPr>
          <p:cNvSpPr/>
          <p:nvPr/>
        </p:nvSpPr>
        <p:spPr>
          <a:xfrm>
            <a:off x="5585659" y="2872302"/>
            <a:ext cx="685800" cy="673769"/>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a:extLst>
              <a:ext uri="{FF2B5EF4-FFF2-40B4-BE49-F238E27FC236}">
                <a16:creationId xmlns:a16="http://schemas.microsoft.com/office/drawing/2014/main" xmlns="" id="{8012B68C-7B72-5044-8EB1-851A8FA9723E}"/>
              </a:ext>
            </a:extLst>
          </p:cNvPr>
          <p:cNvSpPr/>
          <p:nvPr/>
        </p:nvSpPr>
        <p:spPr>
          <a:xfrm>
            <a:off x="5991724" y="2364327"/>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円/楕円 30">
            <a:extLst>
              <a:ext uri="{FF2B5EF4-FFF2-40B4-BE49-F238E27FC236}">
                <a16:creationId xmlns:a16="http://schemas.microsoft.com/office/drawing/2014/main" xmlns="" id="{CE05306B-7AE8-2044-9B07-E5F97268A4D2}"/>
              </a:ext>
            </a:extLst>
          </p:cNvPr>
          <p:cNvSpPr/>
          <p:nvPr/>
        </p:nvSpPr>
        <p:spPr>
          <a:xfrm>
            <a:off x="6677524" y="3266695"/>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a:extLst>
              <a:ext uri="{FF2B5EF4-FFF2-40B4-BE49-F238E27FC236}">
                <a16:creationId xmlns:a16="http://schemas.microsoft.com/office/drawing/2014/main" xmlns="" id="{F34FE51C-B421-DD48-BFCE-C57C78E637C9}"/>
              </a:ext>
            </a:extLst>
          </p:cNvPr>
          <p:cNvSpPr/>
          <p:nvPr/>
        </p:nvSpPr>
        <p:spPr>
          <a:xfrm>
            <a:off x="4644187" y="3904369"/>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a:extLst>
              <a:ext uri="{FF2B5EF4-FFF2-40B4-BE49-F238E27FC236}">
                <a16:creationId xmlns:a16="http://schemas.microsoft.com/office/drawing/2014/main" xmlns="" id="{EB90B32A-362C-8243-A392-98CA87F6D6E4}"/>
              </a:ext>
            </a:extLst>
          </p:cNvPr>
          <p:cNvSpPr/>
          <p:nvPr/>
        </p:nvSpPr>
        <p:spPr>
          <a:xfrm>
            <a:off x="6906124" y="4596183"/>
            <a:ext cx="409074" cy="397043"/>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a:extLst>
              <a:ext uri="{FF2B5EF4-FFF2-40B4-BE49-F238E27FC236}">
                <a16:creationId xmlns:a16="http://schemas.microsoft.com/office/drawing/2014/main" xmlns="" id="{7AB8BD50-D771-3B44-ADC5-491B28478ACE}"/>
              </a:ext>
            </a:extLst>
          </p:cNvPr>
          <p:cNvSpPr/>
          <p:nvPr/>
        </p:nvSpPr>
        <p:spPr>
          <a:xfrm>
            <a:off x="5775156" y="3976558"/>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a:extLst>
              <a:ext uri="{FF2B5EF4-FFF2-40B4-BE49-F238E27FC236}">
                <a16:creationId xmlns:a16="http://schemas.microsoft.com/office/drawing/2014/main" xmlns="" id="{011EFF13-BA85-FE46-9E54-83A3D0F4BBF6}"/>
              </a:ext>
            </a:extLst>
          </p:cNvPr>
          <p:cNvSpPr/>
          <p:nvPr/>
        </p:nvSpPr>
        <p:spPr>
          <a:xfrm>
            <a:off x="5017166" y="3116299"/>
            <a:ext cx="409074" cy="397043"/>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36">
            <a:extLst>
              <a:ext uri="{FF2B5EF4-FFF2-40B4-BE49-F238E27FC236}">
                <a16:creationId xmlns:a16="http://schemas.microsoft.com/office/drawing/2014/main" xmlns="" id="{DB6F56C9-18B8-CA4F-BE9A-5F7BFB8CB819}"/>
              </a:ext>
            </a:extLst>
          </p:cNvPr>
          <p:cNvSpPr/>
          <p:nvPr/>
        </p:nvSpPr>
        <p:spPr>
          <a:xfrm>
            <a:off x="4209542" y="5724491"/>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a:extLst>
              <a:ext uri="{FF2B5EF4-FFF2-40B4-BE49-F238E27FC236}">
                <a16:creationId xmlns:a16="http://schemas.microsoft.com/office/drawing/2014/main" xmlns="" id="{4107675A-EED9-0E4D-8D1E-8A1C383456E4}"/>
              </a:ext>
            </a:extLst>
          </p:cNvPr>
          <p:cNvSpPr/>
          <p:nvPr/>
        </p:nvSpPr>
        <p:spPr>
          <a:xfrm>
            <a:off x="5146878" y="5596418"/>
            <a:ext cx="409074" cy="397043"/>
          </a:xfrm>
          <a:prstGeom prst="ellipse">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38">
            <a:extLst>
              <a:ext uri="{FF2B5EF4-FFF2-40B4-BE49-F238E27FC236}">
                <a16:creationId xmlns:a16="http://schemas.microsoft.com/office/drawing/2014/main" xmlns="" id="{89E7726A-9418-6042-97E6-7CA3CCE58328}"/>
              </a:ext>
            </a:extLst>
          </p:cNvPr>
          <p:cNvSpPr/>
          <p:nvPr/>
        </p:nvSpPr>
        <p:spPr>
          <a:xfrm>
            <a:off x="6412826" y="5427411"/>
            <a:ext cx="685800" cy="673769"/>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xmlns="" id="{EB82620A-0564-3E41-8AEE-D0484908B259}"/>
              </a:ext>
            </a:extLst>
          </p:cNvPr>
          <p:cNvSpPr txBox="1"/>
          <p:nvPr/>
        </p:nvSpPr>
        <p:spPr>
          <a:xfrm>
            <a:off x="4385731" y="5695980"/>
            <a:ext cx="660758" cy="276999"/>
          </a:xfrm>
          <a:prstGeom prst="rect">
            <a:avLst/>
          </a:prstGeom>
          <a:noFill/>
        </p:spPr>
        <p:txBody>
          <a:bodyPr wrap="none" rtlCol="0">
            <a:spAutoFit/>
          </a:bodyPr>
          <a:lstStyle/>
          <a:p>
            <a:r>
              <a:rPr kumimoji="1" lang="en-US" altLang="ja-JP" sz="1200" dirty="0"/>
              <a:t>1-10</a:t>
            </a:r>
            <a:r>
              <a:rPr kumimoji="1" lang="ja-JP" altLang="en-US" sz="1200" dirty="0"/>
              <a:t>回</a:t>
            </a:r>
          </a:p>
        </p:txBody>
      </p:sp>
      <p:sp>
        <p:nvSpPr>
          <p:cNvPr id="41" name="テキスト ボックス 40">
            <a:extLst>
              <a:ext uri="{FF2B5EF4-FFF2-40B4-BE49-F238E27FC236}">
                <a16:creationId xmlns:a16="http://schemas.microsoft.com/office/drawing/2014/main" xmlns="" id="{8E260651-5937-5447-B279-D984FC3D5247}"/>
              </a:ext>
            </a:extLst>
          </p:cNvPr>
          <p:cNvSpPr txBox="1"/>
          <p:nvPr/>
        </p:nvSpPr>
        <p:spPr>
          <a:xfrm>
            <a:off x="5570617" y="5682243"/>
            <a:ext cx="745717" cy="276999"/>
          </a:xfrm>
          <a:prstGeom prst="rect">
            <a:avLst/>
          </a:prstGeom>
          <a:noFill/>
        </p:spPr>
        <p:txBody>
          <a:bodyPr wrap="none" rtlCol="0">
            <a:spAutoFit/>
          </a:bodyPr>
          <a:lstStyle/>
          <a:p>
            <a:r>
              <a:rPr kumimoji="1" lang="en-US" altLang="ja-JP" sz="1200" dirty="0"/>
              <a:t>11-30</a:t>
            </a:r>
            <a:r>
              <a:rPr kumimoji="1" lang="ja-JP" altLang="en-US" sz="1200" dirty="0"/>
              <a:t>回</a:t>
            </a:r>
          </a:p>
        </p:txBody>
      </p:sp>
      <p:sp>
        <p:nvSpPr>
          <p:cNvPr id="42" name="テキスト ボックス 41">
            <a:extLst>
              <a:ext uri="{FF2B5EF4-FFF2-40B4-BE49-F238E27FC236}">
                <a16:creationId xmlns:a16="http://schemas.microsoft.com/office/drawing/2014/main" xmlns="" id="{F69CEF93-FA0B-5343-AC64-DE56F6221448}"/>
              </a:ext>
            </a:extLst>
          </p:cNvPr>
          <p:cNvSpPr txBox="1"/>
          <p:nvPr/>
        </p:nvSpPr>
        <p:spPr>
          <a:xfrm>
            <a:off x="7110659" y="5682243"/>
            <a:ext cx="830677" cy="276999"/>
          </a:xfrm>
          <a:prstGeom prst="rect">
            <a:avLst/>
          </a:prstGeom>
          <a:noFill/>
        </p:spPr>
        <p:txBody>
          <a:bodyPr wrap="none" rtlCol="0">
            <a:spAutoFit/>
          </a:bodyPr>
          <a:lstStyle/>
          <a:p>
            <a:r>
              <a:rPr lang="en-US" altLang="ja-JP" sz="1200" dirty="0"/>
              <a:t>31</a:t>
            </a:r>
            <a:r>
              <a:rPr kumimoji="1" lang="en-US" altLang="ja-JP" sz="1200" dirty="0"/>
              <a:t>-100</a:t>
            </a:r>
            <a:r>
              <a:rPr kumimoji="1" lang="ja-JP" altLang="en-US" sz="1200" dirty="0"/>
              <a:t>回</a:t>
            </a:r>
          </a:p>
        </p:txBody>
      </p:sp>
      <p:sp>
        <p:nvSpPr>
          <p:cNvPr id="43" name="正方形/長方形 42">
            <a:extLst>
              <a:ext uri="{FF2B5EF4-FFF2-40B4-BE49-F238E27FC236}">
                <a16:creationId xmlns:a16="http://schemas.microsoft.com/office/drawing/2014/main" xmlns="" id="{9D30CEDD-8617-5A49-9648-AA123FBEB445}"/>
              </a:ext>
            </a:extLst>
          </p:cNvPr>
          <p:cNvSpPr/>
          <p:nvPr/>
        </p:nvSpPr>
        <p:spPr>
          <a:xfrm>
            <a:off x="9704467" y="1969848"/>
            <a:ext cx="1503948" cy="806116"/>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a:extLst>
              <a:ext uri="{FF2B5EF4-FFF2-40B4-BE49-F238E27FC236}">
                <a16:creationId xmlns:a16="http://schemas.microsoft.com/office/drawing/2014/main" xmlns="" id="{0A4AED02-E3CE-7E43-9EC9-3F26D9D97FA2}"/>
              </a:ext>
            </a:extLst>
          </p:cNvPr>
          <p:cNvSpPr/>
          <p:nvPr/>
        </p:nvSpPr>
        <p:spPr>
          <a:xfrm>
            <a:off x="8952493" y="2775964"/>
            <a:ext cx="1503948" cy="806116"/>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a:extLst>
              <a:ext uri="{FF2B5EF4-FFF2-40B4-BE49-F238E27FC236}">
                <a16:creationId xmlns:a16="http://schemas.microsoft.com/office/drawing/2014/main" xmlns="" id="{FA34C7DD-30C4-E841-97F8-A29A4ABB6142}"/>
              </a:ext>
            </a:extLst>
          </p:cNvPr>
          <p:cNvSpPr/>
          <p:nvPr/>
        </p:nvSpPr>
        <p:spPr>
          <a:xfrm>
            <a:off x="10456441" y="2778614"/>
            <a:ext cx="1503948" cy="8061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xmlns="" id="{436E40B2-6A95-CE48-BCC7-21A3BCFA429A}"/>
              </a:ext>
            </a:extLst>
          </p:cNvPr>
          <p:cNvSpPr/>
          <p:nvPr/>
        </p:nvSpPr>
        <p:spPr>
          <a:xfrm>
            <a:off x="8200519" y="3582080"/>
            <a:ext cx="1503948" cy="8061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xmlns="" id="{21253D64-9023-D04C-B404-EE4E849F204F}"/>
              </a:ext>
            </a:extLst>
          </p:cNvPr>
          <p:cNvSpPr/>
          <p:nvPr/>
        </p:nvSpPr>
        <p:spPr>
          <a:xfrm>
            <a:off x="9704467" y="3582080"/>
            <a:ext cx="1503948" cy="806116"/>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xmlns="" id="{D77ECB8B-1CFD-7E45-8B6E-D891AC36D3C2}"/>
              </a:ext>
            </a:extLst>
          </p:cNvPr>
          <p:cNvSpPr/>
          <p:nvPr/>
        </p:nvSpPr>
        <p:spPr>
          <a:xfrm>
            <a:off x="10456441" y="4385546"/>
            <a:ext cx="1503948" cy="806116"/>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正方形/長方形 48">
            <a:extLst>
              <a:ext uri="{FF2B5EF4-FFF2-40B4-BE49-F238E27FC236}">
                <a16:creationId xmlns:a16="http://schemas.microsoft.com/office/drawing/2014/main" xmlns="" id="{8261066B-7A80-0C4E-9411-F178366CDFDA}"/>
              </a:ext>
            </a:extLst>
          </p:cNvPr>
          <p:cNvSpPr/>
          <p:nvPr/>
        </p:nvSpPr>
        <p:spPr>
          <a:xfrm>
            <a:off x="8950488" y="4385546"/>
            <a:ext cx="1503948" cy="8061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ボックス 50">
            <a:extLst>
              <a:ext uri="{FF2B5EF4-FFF2-40B4-BE49-F238E27FC236}">
                <a16:creationId xmlns:a16="http://schemas.microsoft.com/office/drawing/2014/main" xmlns="" id="{6116B0D6-FFFF-5D4B-AF31-478138C268EC}"/>
              </a:ext>
            </a:extLst>
          </p:cNvPr>
          <p:cNvSpPr txBox="1"/>
          <p:nvPr/>
        </p:nvSpPr>
        <p:spPr>
          <a:xfrm>
            <a:off x="9053758" y="999565"/>
            <a:ext cx="2025315" cy="769441"/>
          </a:xfrm>
          <a:prstGeom prst="rect">
            <a:avLst/>
          </a:prstGeom>
          <a:noFill/>
        </p:spPr>
        <p:txBody>
          <a:bodyPr wrap="square" rtlCol="0">
            <a:spAutoFit/>
          </a:bodyPr>
          <a:lstStyle/>
          <a:p>
            <a:pPr algn="ctr"/>
            <a:r>
              <a:rPr kumimoji="1" lang="ja-JP" altLang="en-US" sz="2200" dirty="0"/>
              <a:t>ポイント数による表示</a:t>
            </a:r>
          </a:p>
        </p:txBody>
      </p:sp>
      <p:sp>
        <p:nvSpPr>
          <p:cNvPr id="52" name="円/楕円 51">
            <a:extLst>
              <a:ext uri="{FF2B5EF4-FFF2-40B4-BE49-F238E27FC236}">
                <a16:creationId xmlns:a16="http://schemas.microsoft.com/office/drawing/2014/main" xmlns="" id="{0EFDB590-DBDB-7D46-B0E4-3BCCB7634253}"/>
              </a:ext>
            </a:extLst>
          </p:cNvPr>
          <p:cNvSpPr/>
          <p:nvPr/>
        </p:nvSpPr>
        <p:spPr>
          <a:xfrm>
            <a:off x="10847466" y="2099631"/>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円/楕円 54">
            <a:extLst>
              <a:ext uri="{FF2B5EF4-FFF2-40B4-BE49-F238E27FC236}">
                <a16:creationId xmlns:a16="http://schemas.microsoft.com/office/drawing/2014/main" xmlns="" id="{692A7C73-9D67-DB49-940D-992FF8F242F5}"/>
              </a:ext>
            </a:extLst>
          </p:cNvPr>
          <p:cNvSpPr/>
          <p:nvPr/>
        </p:nvSpPr>
        <p:spPr>
          <a:xfrm>
            <a:off x="10041351" y="2364326"/>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円/楕円 55">
            <a:extLst>
              <a:ext uri="{FF2B5EF4-FFF2-40B4-BE49-F238E27FC236}">
                <a16:creationId xmlns:a16="http://schemas.microsoft.com/office/drawing/2014/main" xmlns="" id="{F44139BB-12D4-184F-B9C5-5C8EE0076D78}"/>
              </a:ext>
            </a:extLst>
          </p:cNvPr>
          <p:cNvSpPr/>
          <p:nvPr/>
        </p:nvSpPr>
        <p:spPr>
          <a:xfrm>
            <a:off x="10727151" y="3266694"/>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a:extLst>
              <a:ext uri="{FF2B5EF4-FFF2-40B4-BE49-F238E27FC236}">
                <a16:creationId xmlns:a16="http://schemas.microsoft.com/office/drawing/2014/main" xmlns="" id="{9C01B50F-9830-DF4C-87CF-DC2576142EE5}"/>
              </a:ext>
            </a:extLst>
          </p:cNvPr>
          <p:cNvSpPr/>
          <p:nvPr/>
        </p:nvSpPr>
        <p:spPr>
          <a:xfrm>
            <a:off x="9848845" y="3112933"/>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円/楕円 67">
            <a:extLst>
              <a:ext uri="{FF2B5EF4-FFF2-40B4-BE49-F238E27FC236}">
                <a16:creationId xmlns:a16="http://schemas.microsoft.com/office/drawing/2014/main" xmlns="" id="{145887A8-C567-8F41-B973-39A4C514C4DC}"/>
              </a:ext>
            </a:extLst>
          </p:cNvPr>
          <p:cNvSpPr/>
          <p:nvPr/>
        </p:nvSpPr>
        <p:spPr>
          <a:xfrm>
            <a:off x="9271329" y="3257312"/>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円/楕円 68">
            <a:extLst>
              <a:ext uri="{FF2B5EF4-FFF2-40B4-BE49-F238E27FC236}">
                <a16:creationId xmlns:a16="http://schemas.microsoft.com/office/drawing/2014/main" xmlns="" id="{7711F821-D404-CF48-B78D-04295EBDD22A}"/>
              </a:ext>
            </a:extLst>
          </p:cNvPr>
          <p:cNvSpPr/>
          <p:nvPr/>
        </p:nvSpPr>
        <p:spPr>
          <a:xfrm>
            <a:off x="8657719" y="3991238"/>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a:extLst>
              <a:ext uri="{FF2B5EF4-FFF2-40B4-BE49-F238E27FC236}">
                <a16:creationId xmlns:a16="http://schemas.microsoft.com/office/drawing/2014/main" xmlns="" id="{ACB8A565-F5D2-CC46-8654-649DBC5DC6DE}"/>
              </a:ext>
            </a:extLst>
          </p:cNvPr>
          <p:cNvSpPr/>
          <p:nvPr/>
        </p:nvSpPr>
        <p:spPr>
          <a:xfrm>
            <a:off x="10017288" y="3979206"/>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a:extLst>
              <a:ext uri="{FF2B5EF4-FFF2-40B4-BE49-F238E27FC236}">
                <a16:creationId xmlns:a16="http://schemas.microsoft.com/office/drawing/2014/main" xmlns="" id="{7F7BBE23-5ABD-FD4D-BB4C-8C0D1CC8C722}"/>
              </a:ext>
            </a:extLst>
          </p:cNvPr>
          <p:cNvSpPr/>
          <p:nvPr/>
        </p:nvSpPr>
        <p:spPr>
          <a:xfrm>
            <a:off x="10751214" y="3991237"/>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円/楕円 71">
            <a:extLst>
              <a:ext uri="{FF2B5EF4-FFF2-40B4-BE49-F238E27FC236}">
                <a16:creationId xmlns:a16="http://schemas.microsoft.com/office/drawing/2014/main" xmlns="" id="{384FA41B-42B8-0F43-BBE8-1EC3AC6F3823}"/>
              </a:ext>
            </a:extLst>
          </p:cNvPr>
          <p:cNvSpPr/>
          <p:nvPr/>
        </p:nvSpPr>
        <p:spPr>
          <a:xfrm>
            <a:off x="11088098" y="4652974"/>
            <a:ext cx="192506" cy="192505"/>
          </a:xfrm>
          <a:prstGeom prst="ellipse">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a:extLst>
              <a:ext uri="{FF2B5EF4-FFF2-40B4-BE49-F238E27FC236}">
                <a16:creationId xmlns:a16="http://schemas.microsoft.com/office/drawing/2014/main" xmlns="" id="{CF2D8F48-5FA5-DD4F-A06E-E4211ACF7895}"/>
              </a:ext>
            </a:extLst>
          </p:cNvPr>
          <p:cNvSpPr/>
          <p:nvPr/>
        </p:nvSpPr>
        <p:spPr>
          <a:xfrm>
            <a:off x="9253281" y="5597125"/>
            <a:ext cx="770021" cy="33575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dirty="0">
                <a:solidFill>
                  <a:schemeClr val="tx1"/>
                </a:solidFill>
              </a:rPr>
              <a:t>0</a:t>
            </a:r>
            <a:r>
              <a:rPr lang="ja-JP" altLang="en-US" sz="1100" dirty="0">
                <a:solidFill>
                  <a:schemeClr val="tx1"/>
                </a:solidFill>
              </a:rPr>
              <a:t>軒</a:t>
            </a:r>
            <a:endParaRPr kumimoji="1" lang="ja-JP" altLang="en-US" sz="1100" dirty="0">
              <a:solidFill>
                <a:schemeClr val="tx1"/>
              </a:solidFill>
            </a:endParaRPr>
          </a:p>
        </p:txBody>
      </p:sp>
      <p:sp>
        <p:nvSpPr>
          <p:cNvPr id="75" name="正方形/長方形 74">
            <a:extLst>
              <a:ext uri="{FF2B5EF4-FFF2-40B4-BE49-F238E27FC236}">
                <a16:creationId xmlns:a16="http://schemas.microsoft.com/office/drawing/2014/main" xmlns="" id="{658AECBB-9E96-764E-A84D-DD7129BA0366}"/>
              </a:ext>
            </a:extLst>
          </p:cNvPr>
          <p:cNvSpPr/>
          <p:nvPr/>
        </p:nvSpPr>
        <p:spPr>
          <a:xfrm>
            <a:off x="10023302" y="5595601"/>
            <a:ext cx="770021" cy="335757"/>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a:solidFill>
                  <a:schemeClr val="tx1"/>
                </a:solidFill>
              </a:rPr>
              <a:t>１</a:t>
            </a:r>
            <a:r>
              <a:rPr lang="ja-JP" altLang="en-US" sz="1100" dirty="0">
                <a:solidFill>
                  <a:schemeClr val="tx1"/>
                </a:solidFill>
              </a:rPr>
              <a:t>軒</a:t>
            </a:r>
            <a:endParaRPr kumimoji="1" lang="ja-JP" altLang="en-US" sz="1100" dirty="0">
              <a:solidFill>
                <a:schemeClr val="tx1"/>
              </a:solidFill>
            </a:endParaRPr>
          </a:p>
        </p:txBody>
      </p:sp>
      <p:sp>
        <p:nvSpPr>
          <p:cNvPr id="76" name="正方形/長方形 75">
            <a:extLst>
              <a:ext uri="{FF2B5EF4-FFF2-40B4-BE49-F238E27FC236}">
                <a16:creationId xmlns:a16="http://schemas.microsoft.com/office/drawing/2014/main" xmlns="" id="{5C197D62-94C8-A349-AEB9-0A94839554AD}"/>
              </a:ext>
            </a:extLst>
          </p:cNvPr>
          <p:cNvSpPr/>
          <p:nvPr/>
        </p:nvSpPr>
        <p:spPr>
          <a:xfrm>
            <a:off x="10799340" y="5595601"/>
            <a:ext cx="770021" cy="335757"/>
          </a:xfrm>
          <a:prstGeom prst="rect">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100" dirty="0">
                <a:solidFill>
                  <a:schemeClr val="tx1"/>
                </a:solidFill>
              </a:rPr>
              <a:t>2</a:t>
            </a:r>
            <a:r>
              <a:rPr lang="ja-JP" altLang="en-US" sz="1100" dirty="0">
                <a:solidFill>
                  <a:schemeClr val="tx1"/>
                </a:solidFill>
              </a:rPr>
              <a:t>軒</a:t>
            </a:r>
            <a:endParaRPr kumimoji="1" lang="ja-JP" altLang="en-US" sz="1100" dirty="0">
              <a:solidFill>
                <a:schemeClr val="tx1"/>
              </a:solidFill>
            </a:endParaRPr>
          </a:p>
        </p:txBody>
      </p:sp>
      <p:sp>
        <p:nvSpPr>
          <p:cNvPr id="77" name="テキスト ボックス 76">
            <a:extLst>
              <a:ext uri="{FF2B5EF4-FFF2-40B4-BE49-F238E27FC236}">
                <a16:creationId xmlns:a16="http://schemas.microsoft.com/office/drawing/2014/main" xmlns="" id="{C26687AF-5595-C24D-A2D1-F1983223E810}"/>
              </a:ext>
            </a:extLst>
          </p:cNvPr>
          <p:cNvSpPr txBox="1"/>
          <p:nvPr/>
        </p:nvSpPr>
        <p:spPr>
          <a:xfrm>
            <a:off x="2618125" y="6374664"/>
            <a:ext cx="6955750" cy="430887"/>
          </a:xfrm>
          <a:prstGeom prst="rect">
            <a:avLst/>
          </a:prstGeom>
          <a:noFill/>
        </p:spPr>
        <p:txBody>
          <a:bodyPr wrap="none" rtlCol="0">
            <a:spAutoFit/>
          </a:bodyPr>
          <a:lstStyle/>
          <a:p>
            <a:r>
              <a:rPr lang="ja-JP" altLang="en-US" sz="2200" dirty="0"/>
              <a:t>同じ情報でも、分析方法で、分かりやすさが変わる。</a:t>
            </a:r>
            <a:endParaRPr kumimoji="1" lang="ja-JP" altLang="en-US" sz="2200" dirty="0"/>
          </a:p>
        </p:txBody>
      </p:sp>
      <p:sp>
        <p:nvSpPr>
          <p:cNvPr id="3" name="スライド番号プレースホルダー 2">
            <a:extLst>
              <a:ext uri="{FF2B5EF4-FFF2-40B4-BE49-F238E27FC236}">
                <a16:creationId xmlns:a16="http://schemas.microsoft.com/office/drawing/2014/main" xmlns="" id="{012912C3-C34A-43F8-8363-BEA63D7F348B}"/>
              </a:ext>
            </a:extLst>
          </p:cNvPr>
          <p:cNvSpPr>
            <a:spLocks noGrp="1"/>
          </p:cNvSpPr>
          <p:nvPr>
            <p:ph type="sldNum" sz="quarter" idx="12"/>
          </p:nvPr>
        </p:nvSpPr>
        <p:spPr/>
        <p:txBody>
          <a:bodyPr/>
          <a:lstStyle/>
          <a:p>
            <a:fld id="{17B8D3BA-E350-1147-995F-63335037DF5A}" type="slidenum">
              <a:rPr kumimoji="1" lang="ja-JP" altLang="en-US" smtClean="0"/>
              <a:t>22</a:t>
            </a:fld>
            <a:endParaRPr kumimoji="1" lang="ja-JP" altLang="en-US"/>
          </a:p>
        </p:txBody>
      </p:sp>
    </p:spTree>
    <p:extLst>
      <p:ext uri="{BB962C8B-B14F-4D97-AF65-F5344CB8AC3E}">
        <p14:creationId xmlns:p14="http://schemas.microsoft.com/office/powerpoint/2010/main" val="522984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9DF7EA8-C237-CA46-9EC5-0DE375C86F90}"/>
              </a:ext>
            </a:extLst>
          </p:cNvPr>
          <p:cNvSpPr>
            <a:spLocks noGrp="1"/>
          </p:cNvSpPr>
          <p:nvPr>
            <p:ph type="title"/>
          </p:nvPr>
        </p:nvSpPr>
        <p:spPr/>
        <p:txBody>
          <a:bodyPr>
            <a:normAutofit fontScale="90000"/>
          </a:bodyPr>
          <a:lstStyle/>
          <a:p>
            <a:r>
              <a:rPr kumimoji="1" lang="en-US" altLang="ja-JP" dirty="0"/>
              <a:t>3-11. </a:t>
            </a:r>
            <a:r>
              <a:rPr lang="ja-JP" altLang="en-US" dirty="0"/>
              <a:t>分析手法の検討</a:t>
            </a:r>
            <a:r>
              <a:rPr lang="en-US" altLang="ja-JP" dirty="0"/>
              <a:t> </a:t>
            </a:r>
            <a:r>
              <a:rPr lang="ja-JP" altLang="en-US" dirty="0"/>
              <a:t>現在と未来の比較</a:t>
            </a:r>
            <a:endParaRPr kumimoji="1" lang="ja-JP" altLang="en-US" dirty="0"/>
          </a:p>
        </p:txBody>
      </p:sp>
      <p:sp>
        <p:nvSpPr>
          <p:cNvPr id="3" name="コンテンツ プレースホルダー 2">
            <a:extLst>
              <a:ext uri="{FF2B5EF4-FFF2-40B4-BE49-F238E27FC236}">
                <a16:creationId xmlns:a16="http://schemas.microsoft.com/office/drawing/2014/main" xmlns="" id="{C66230C5-598C-B143-904D-0E6FC7722E90}"/>
              </a:ext>
            </a:extLst>
          </p:cNvPr>
          <p:cNvSpPr>
            <a:spLocks noGrp="1"/>
          </p:cNvSpPr>
          <p:nvPr>
            <p:ph idx="1"/>
          </p:nvPr>
        </p:nvSpPr>
        <p:spPr/>
        <p:txBody>
          <a:bodyPr>
            <a:normAutofit/>
          </a:bodyPr>
          <a:lstStyle/>
          <a:p>
            <a:pPr marL="0" indent="0">
              <a:buNone/>
            </a:pPr>
            <a:r>
              <a:rPr lang="ja-JP" altLang="en-US" sz="2200" dirty="0"/>
              <a:t>全体構成比の比較</a:t>
            </a:r>
            <a:endParaRPr kumimoji="1" lang="ja-JP" altLang="en-US" sz="2200" dirty="0"/>
          </a:p>
        </p:txBody>
      </p:sp>
      <p:sp>
        <p:nvSpPr>
          <p:cNvPr id="4" name="正方形/長方形 3">
            <a:extLst>
              <a:ext uri="{FF2B5EF4-FFF2-40B4-BE49-F238E27FC236}">
                <a16:creationId xmlns:a16="http://schemas.microsoft.com/office/drawing/2014/main" xmlns="" id="{B95D4044-87AA-D84F-AF75-CC134C984F34}"/>
              </a:ext>
            </a:extLst>
          </p:cNvPr>
          <p:cNvSpPr/>
          <p:nvPr/>
        </p:nvSpPr>
        <p:spPr>
          <a:xfrm>
            <a:off x="2612571" y="5094514"/>
            <a:ext cx="1219200" cy="78377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15</a:t>
            </a:r>
            <a:endParaRPr kumimoji="1" lang="ja-JP" altLang="en-US" sz="1400">
              <a:solidFill>
                <a:schemeClr val="tx1"/>
              </a:solidFill>
            </a:endParaRPr>
          </a:p>
        </p:txBody>
      </p:sp>
      <p:sp>
        <p:nvSpPr>
          <p:cNvPr id="5" name="正方形/長方形 4">
            <a:extLst>
              <a:ext uri="{FF2B5EF4-FFF2-40B4-BE49-F238E27FC236}">
                <a16:creationId xmlns:a16="http://schemas.microsoft.com/office/drawing/2014/main" xmlns="" id="{08AEF9C6-6DC7-F34A-AB17-2B74D94F8CEE}"/>
              </a:ext>
            </a:extLst>
          </p:cNvPr>
          <p:cNvSpPr/>
          <p:nvPr/>
        </p:nvSpPr>
        <p:spPr>
          <a:xfrm>
            <a:off x="2612571" y="3733800"/>
            <a:ext cx="1219200" cy="136071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35</a:t>
            </a:r>
            <a:endParaRPr kumimoji="1" lang="ja-JP" altLang="en-US" sz="1400">
              <a:solidFill>
                <a:schemeClr val="tx1"/>
              </a:solidFill>
            </a:endParaRPr>
          </a:p>
        </p:txBody>
      </p:sp>
      <p:sp>
        <p:nvSpPr>
          <p:cNvPr id="6" name="正方形/長方形 5">
            <a:extLst>
              <a:ext uri="{FF2B5EF4-FFF2-40B4-BE49-F238E27FC236}">
                <a16:creationId xmlns:a16="http://schemas.microsoft.com/office/drawing/2014/main" xmlns="" id="{38BA1D1A-754D-AA42-A00B-987761A8E0A5}"/>
              </a:ext>
            </a:extLst>
          </p:cNvPr>
          <p:cNvSpPr/>
          <p:nvPr/>
        </p:nvSpPr>
        <p:spPr>
          <a:xfrm>
            <a:off x="2612571" y="3254828"/>
            <a:ext cx="1219200" cy="478971"/>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10</a:t>
            </a:r>
            <a:endParaRPr kumimoji="1" lang="ja-JP" altLang="en-US" sz="1400">
              <a:solidFill>
                <a:schemeClr val="tx1"/>
              </a:solidFill>
            </a:endParaRPr>
          </a:p>
        </p:txBody>
      </p:sp>
      <p:sp>
        <p:nvSpPr>
          <p:cNvPr id="7" name="正方形/長方形 6">
            <a:extLst>
              <a:ext uri="{FF2B5EF4-FFF2-40B4-BE49-F238E27FC236}">
                <a16:creationId xmlns:a16="http://schemas.microsoft.com/office/drawing/2014/main" xmlns="" id="{7B41612A-E0A6-9245-9559-32F230558A09}"/>
              </a:ext>
            </a:extLst>
          </p:cNvPr>
          <p:cNvSpPr/>
          <p:nvPr/>
        </p:nvSpPr>
        <p:spPr>
          <a:xfrm>
            <a:off x="2612571" y="1774372"/>
            <a:ext cx="1219200" cy="1480456"/>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40</a:t>
            </a:r>
            <a:endParaRPr kumimoji="1" lang="ja-JP" altLang="en-US" sz="1400">
              <a:solidFill>
                <a:schemeClr val="tx1"/>
              </a:solidFill>
            </a:endParaRPr>
          </a:p>
        </p:txBody>
      </p:sp>
      <p:cxnSp>
        <p:nvCxnSpPr>
          <p:cNvPr id="9" name="直線コネクタ 8">
            <a:extLst>
              <a:ext uri="{FF2B5EF4-FFF2-40B4-BE49-F238E27FC236}">
                <a16:creationId xmlns:a16="http://schemas.microsoft.com/office/drawing/2014/main" xmlns="" id="{668055FE-9B58-E94C-A3B3-97B04985794E}"/>
              </a:ext>
            </a:extLst>
          </p:cNvPr>
          <p:cNvCxnSpPr/>
          <p:nvPr/>
        </p:nvCxnSpPr>
        <p:spPr>
          <a:xfrm>
            <a:off x="2307771" y="1774372"/>
            <a:ext cx="729342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a:extLst>
              <a:ext uri="{FF2B5EF4-FFF2-40B4-BE49-F238E27FC236}">
                <a16:creationId xmlns:a16="http://schemas.microsoft.com/office/drawing/2014/main" xmlns="" id="{A81BFCDA-D02B-824E-A000-A2C673047B19}"/>
              </a:ext>
            </a:extLst>
          </p:cNvPr>
          <p:cNvCxnSpPr/>
          <p:nvPr/>
        </p:nvCxnSpPr>
        <p:spPr>
          <a:xfrm>
            <a:off x="2307771" y="5878286"/>
            <a:ext cx="7293429"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正方形/長方形 10">
            <a:extLst>
              <a:ext uri="{FF2B5EF4-FFF2-40B4-BE49-F238E27FC236}">
                <a16:creationId xmlns:a16="http://schemas.microsoft.com/office/drawing/2014/main" xmlns="" id="{29C936E0-4F94-9748-8D44-E5201E61C6B7}"/>
              </a:ext>
            </a:extLst>
          </p:cNvPr>
          <p:cNvSpPr/>
          <p:nvPr/>
        </p:nvSpPr>
        <p:spPr>
          <a:xfrm>
            <a:off x="5442857" y="4855029"/>
            <a:ext cx="1219200" cy="1023257"/>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25</a:t>
            </a:r>
            <a:endParaRPr kumimoji="1" lang="ja-JP" altLang="en-US" sz="1400">
              <a:solidFill>
                <a:schemeClr val="tx1"/>
              </a:solidFill>
            </a:endParaRPr>
          </a:p>
        </p:txBody>
      </p:sp>
      <p:sp>
        <p:nvSpPr>
          <p:cNvPr id="12" name="正方形/長方形 11">
            <a:extLst>
              <a:ext uri="{FF2B5EF4-FFF2-40B4-BE49-F238E27FC236}">
                <a16:creationId xmlns:a16="http://schemas.microsoft.com/office/drawing/2014/main" xmlns="" id="{63632EB0-E961-494F-8548-347EA8B9A82E}"/>
              </a:ext>
            </a:extLst>
          </p:cNvPr>
          <p:cNvSpPr/>
          <p:nvPr/>
        </p:nvSpPr>
        <p:spPr>
          <a:xfrm>
            <a:off x="5442857" y="3494313"/>
            <a:ext cx="1219200" cy="136071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35</a:t>
            </a:r>
            <a:endParaRPr kumimoji="1" lang="ja-JP" altLang="en-US" sz="1400">
              <a:solidFill>
                <a:schemeClr val="tx1"/>
              </a:solidFill>
            </a:endParaRPr>
          </a:p>
        </p:txBody>
      </p:sp>
      <p:sp>
        <p:nvSpPr>
          <p:cNvPr id="13" name="正方形/長方形 12">
            <a:extLst>
              <a:ext uri="{FF2B5EF4-FFF2-40B4-BE49-F238E27FC236}">
                <a16:creationId xmlns:a16="http://schemas.microsoft.com/office/drawing/2014/main" xmlns="" id="{60E53DF6-9F1C-5340-8AE8-FDCB3F8B1246}"/>
              </a:ext>
            </a:extLst>
          </p:cNvPr>
          <p:cNvSpPr/>
          <p:nvPr/>
        </p:nvSpPr>
        <p:spPr>
          <a:xfrm>
            <a:off x="5442857" y="3254828"/>
            <a:ext cx="1219200" cy="239483"/>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5</a:t>
            </a:r>
            <a:endParaRPr kumimoji="1" lang="ja-JP" altLang="en-US" sz="1400">
              <a:solidFill>
                <a:schemeClr val="tx1"/>
              </a:solidFill>
            </a:endParaRPr>
          </a:p>
        </p:txBody>
      </p:sp>
      <p:sp>
        <p:nvSpPr>
          <p:cNvPr id="14" name="正方形/長方形 13">
            <a:extLst>
              <a:ext uri="{FF2B5EF4-FFF2-40B4-BE49-F238E27FC236}">
                <a16:creationId xmlns:a16="http://schemas.microsoft.com/office/drawing/2014/main" xmlns="" id="{755F9ED0-A8D1-E94E-A14A-D0EB6DC8401A}"/>
              </a:ext>
            </a:extLst>
          </p:cNvPr>
          <p:cNvSpPr/>
          <p:nvPr/>
        </p:nvSpPr>
        <p:spPr>
          <a:xfrm>
            <a:off x="5442857" y="2090056"/>
            <a:ext cx="1219200" cy="1164771"/>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30</a:t>
            </a:r>
            <a:endParaRPr kumimoji="1" lang="ja-JP" altLang="en-US" sz="1400">
              <a:solidFill>
                <a:schemeClr val="tx1"/>
              </a:solidFill>
            </a:endParaRPr>
          </a:p>
        </p:txBody>
      </p:sp>
      <p:sp>
        <p:nvSpPr>
          <p:cNvPr id="15" name="正方形/長方形 14">
            <a:extLst>
              <a:ext uri="{FF2B5EF4-FFF2-40B4-BE49-F238E27FC236}">
                <a16:creationId xmlns:a16="http://schemas.microsoft.com/office/drawing/2014/main" xmlns="" id="{4852882C-4E91-2E4B-9BF4-BBABB6472E70}"/>
              </a:ext>
            </a:extLst>
          </p:cNvPr>
          <p:cNvSpPr/>
          <p:nvPr/>
        </p:nvSpPr>
        <p:spPr>
          <a:xfrm>
            <a:off x="8273143" y="4517567"/>
            <a:ext cx="1219200" cy="136071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35</a:t>
            </a:r>
            <a:endParaRPr kumimoji="1" lang="ja-JP" altLang="en-US" sz="1400">
              <a:solidFill>
                <a:schemeClr val="tx1"/>
              </a:solidFill>
            </a:endParaRPr>
          </a:p>
        </p:txBody>
      </p:sp>
      <p:sp>
        <p:nvSpPr>
          <p:cNvPr id="16" name="正方形/長方形 15">
            <a:extLst>
              <a:ext uri="{FF2B5EF4-FFF2-40B4-BE49-F238E27FC236}">
                <a16:creationId xmlns:a16="http://schemas.microsoft.com/office/drawing/2014/main" xmlns="" id="{726F0794-EA52-FC4E-9235-FCD3F27E774B}"/>
              </a:ext>
            </a:extLst>
          </p:cNvPr>
          <p:cNvSpPr/>
          <p:nvPr/>
        </p:nvSpPr>
        <p:spPr>
          <a:xfrm>
            <a:off x="8273143" y="3396340"/>
            <a:ext cx="1219200" cy="1121226"/>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30</a:t>
            </a:r>
            <a:endParaRPr kumimoji="1" lang="ja-JP" altLang="en-US" sz="1400">
              <a:solidFill>
                <a:schemeClr val="tx1"/>
              </a:solidFill>
            </a:endParaRPr>
          </a:p>
        </p:txBody>
      </p:sp>
      <p:sp>
        <p:nvSpPr>
          <p:cNvPr id="17" name="正方形/長方形 16">
            <a:extLst>
              <a:ext uri="{FF2B5EF4-FFF2-40B4-BE49-F238E27FC236}">
                <a16:creationId xmlns:a16="http://schemas.microsoft.com/office/drawing/2014/main" xmlns="" id="{72A0AF8A-3637-8F43-97C9-C80233849BD1}"/>
              </a:ext>
            </a:extLst>
          </p:cNvPr>
          <p:cNvSpPr/>
          <p:nvPr/>
        </p:nvSpPr>
        <p:spPr>
          <a:xfrm>
            <a:off x="8273143" y="3245501"/>
            <a:ext cx="1219200" cy="154990"/>
          </a:xfrm>
          <a:prstGeom prst="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3</a:t>
            </a:r>
            <a:endParaRPr kumimoji="1" lang="ja-JP" altLang="en-US" sz="1400">
              <a:solidFill>
                <a:schemeClr val="tx1"/>
              </a:solidFill>
            </a:endParaRPr>
          </a:p>
        </p:txBody>
      </p:sp>
      <p:sp>
        <p:nvSpPr>
          <p:cNvPr id="18" name="正方形/長方形 17">
            <a:extLst>
              <a:ext uri="{FF2B5EF4-FFF2-40B4-BE49-F238E27FC236}">
                <a16:creationId xmlns:a16="http://schemas.microsoft.com/office/drawing/2014/main" xmlns="" id="{50D16738-A388-7846-BE0F-BA41F987A384}"/>
              </a:ext>
            </a:extLst>
          </p:cNvPr>
          <p:cNvSpPr/>
          <p:nvPr/>
        </p:nvSpPr>
        <p:spPr>
          <a:xfrm>
            <a:off x="8273143" y="2527039"/>
            <a:ext cx="1219200" cy="707575"/>
          </a:xfrm>
          <a:prstGeom prst="rect">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20</a:t>
            </a:r>
            <a:endParaRPr kumimoji="1" lang="ja-JP" altLang="en-US" sz="1400">
              <a:solidFill>
                <a:schemeClr val="tx1"/>
              </a:solidFill>
            </a:endParaRPr>
          </a:p>
        </p:txBody>
      </p:sp>
      <p:cxnSp>
        <p:nvCxnSpPr>
          <p:cNvPr id="20" name="直線コネクタ 19">
            <a:extLst>
              <a:ext uri="{FF2B5EF4-FFF2-40B4-BE49-F238E27FC236}">
                <a16:creationId xmlns:a16="http://schemas.microsoft.com/office/drawing/2014/main" xmlns="" id="{496D895A-F02E-0C49-AE79-792481011A2E}"/>
              </a:ext>
            </a:extLst>
          </p:cNvPr>
          <p:cNvCxnSpPr/>
          <p:nvPr/>
        </p:nvCxnSpPr>
        <p:spPr>
          <a:xfrm>
            <a:off x="3831771" y="1774372"/>
            <a:ext cx="1611086" cy="31568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xmlns="" id="{70E979B4-4F4D-CD48-8DB3-CB4F616265BC}"/>
              </a:ext>
            </a:extLst>
          </p:cNvPr>
          <p:cNvCxnSpPr>
            <a:cxnSpLocks/>
          </p:cNvCxnSpPr>
          <p:nvPr/>
        </p:nvCxnSpPr>
        <p:spPr>
          <a:xfrm flipV="1">
            <a:off x="3831771" y="4855027"/>
            <a:ext cx="1611086" cy="239486"/>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xmlns="" id="{C4199BB5-4661-AA47-9BA2-684BD8675DB3}"/>
              </a:ext>
            </a:extLst>
          </p:cNvPr>
          <p:cNvCxnSpPr>
            <a:cxnSpLocks/>
          </p:cNvCxnSpPr>
          <p:nvPr/>
        </p:nvCxnSpPr>
        <p:spPr>
          <a:xfrm flipV="1">
            <a:off x="3831771" y="3494311"/>
            <a:ext cx="1611086" cy="2394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a:extLst>
              <a:ext uri="{FF2B5EF4-FFF2-40B4-BE49-F238E27FC236}">
                <a16:creationId xmlns:a16="http://schemas.microsoft.com/office/drawing/2014/main" xmlns="" id="{E85F9B23-5A60-534B-9578-481976227AE5}"/>
              </a:ext>
            </a:extLst>
          </p:cNvPr>
          <p:cNvCxnSpPr>
            <a:cxnSpLocks/>
          </p:cNvCxnSpPr>
          <p:nvPr/>
        </p:nvCxnSpPr>
        <p:spPr>
          <a:xfrm flipV="1">
            <a:off x="3831771" y="3254825"/>
            <a:ext cx="1611086" cy="1088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0" name="直線コネクタ 29">
            <a:extLst>
              <a:ext uri="{FF2B5EF4-FFF2-40B4-BE49-F238E27FC236}">
                <a16:creationId xmlns:a16="http://schemas.microsoft.com/office/drawing/2014/main" xmlns="" id="{D4C4F657-236E-DB4E-BCC9-B238F3F9A608}"/>
              </a:ext>
            </a:extLst>
          </p:cNvPr>
          <p:cNvCxnSpPr>
            <a:cxnSpLocks/>
          </p:cNvCxnSpPr>
          <p:nvPr/>
        </p:nvCxnSpPr>
        <p:spPr>
          <a:xfrm>
            <a:off x="6672943" y="2111829"/>
            <a:ext cx="1600200" cy="402771"/>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xmlns="" id="{7EAE3A80-DCE5-8F4C-8276-04335204ED1A}"/>
              </a:ext>
            </a:extLst>
          </p:cNvPr>
          <p:cNvCxnSpPr>
            <a:cxnSpLocks/>
          </p:cNvCxnSpPr>
          <p:nvPr/>
        </p:nvCxnSpPr>
        <p:spPr>
          <a:xfrm flipV="1">
            <a:off x="6651172" y="3217865"/>
            <a:ext cx="1621971" cy="36964"/>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xmlns="" id="{DA3BF18D-FEF6-3C42-BD21-AFAFE7193CD6}"/>
              </a:ext>
            </a:extLst>
          </p:cNvPr>
          <p:cNvCxnSpPr>
            <a:cxnSpLocks/>
          </p:cNvCxnSpPr>
          <p:nvPr/>
        </p:nvCxnSpPr>
        <p:spPr>
          <a:xfrm flipV="1">
            <a:off x="6640287" y="3404952"/>
            <a:ext cx="1632856" cy="100249"/>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xmlns="" id="{556B47D7-C382-794F-970E-ECFB0FD4D2FC}"/>
              </a:ext>
            </a:extLst>
          </p:cNvPr>
          <p:cNvCxnSpPr>
            <a:cxnSpLocks/>
          </p:cNvCxnSpPr>
          <p:nvPr/>
        </p:nvCxnSpPr>
        <p:spPr>
          <a:xfrm flipV="1">
            <a:off x="6640287" y="4536909"/>
            <a:ext cx="1632856" cy="318122"/>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xmlns="" id="{3C0FE86A-52C8-9B40-B106-BE4D2F05449D}"/>
              </a:ext>
            </a:extLst>
          </p:cNvPr>
          <p:cNvCxnSpPr/>
          <p:nvPr/>
        </p:nvCxnSpPr>
        <p:spPr>
          <a:xfrm>
            <a:off x="6531428" y="1774372"/>
            <a:ext cx="0" cy="31568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xmlns="" id="{A38F07F4-2A80-1E47-BE26-E802EF9ECDDE}"/>
              </a:ext>
            </a:extLst>
          </p:cNvPr>
          <p:cNvCxnSpPr>
            <a:cxnSpLocks/>
          </p:cNvCxnSpPr>
          <p:nvPr/>
        </p:nvCxnSpPr>
        <p:spPr>
          <a:xfrm>
            <a:off x="9274628" y="1774372"/>
            <a:ext cx="0" cy="75266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xmlns="" id="{CB023D6A-1A79-FB4B-AC88-E84ED81956E2}"/>
              </a:ext>
            </a:extLst>
          </p:cNvPr>
          <p:cNvSpPr txBox="1"/>
          <p:nvPr/>
        </p:nvSpPr>
        <p:spPr>
          <a:xfrm>
            <a:off x="6105131" y="1804600"/>
            <a:ext cx="269626" cy="276999"/>
          </a:xfrm>
          <a:prstGeom prst="rect">
            <a:avLst/>
          </a:prstGeom>
          <a:noFill/>
        </p:spPr>
        <p:txBody>
          <a:bodyPr wrap="none" rtlCol="0">
            <a:spAutoFit/>
          </a:bodyPr>
          <a:lstStyle/>
          <a:p>
            <a:r>
              <a:rPr kumimoji="1" lang="en-US" altLang="ja-JP" sz="1200" dirty="0"/>
              <a:t>5</a:t>
            </a:r>
            <a:endParaRPr kumimoji="1" lang="ja-JP" altLang="en-US"/>
          </a:p>
        </p:txBody>
      </p:sp>
      <p:sp>
        <p:nvSpPr>
          <p:cNvPr id="43" name="テキスト ボックス 42">
            <a:extLst>
              <a:ext uri="{FF2B5EF4-FFF2-40B4-BE49-F238E27FC236}">
                <a16:creationId xmlns:a16="http://schemas.microsoft.com/office/drawing/2014/main" xmlns="" id="{20F152F5-3DF2-BF43-BAA6-2D6813D31242}"/>
              </a:ext>
            </a:extLst>
          </p:cNvPr>
          <p:cNvSpPr txBox="1"/>
          <p:nvPr/>
        </p:nvSpPr>
        <p:spPr>
          <a:xfrm>
            <a:off x="8880988" y="2044086"/>
            <a:ext cx="354584" cy="276999"/>
          </a:xfrm>
          <a:prstGeom prst="rect">
            <a:avLst/>
          </a:prstGeom>
          <a:noFill/>
        </p:spPr>
        <p:txBody>
          <a:bodyPr wrap="none" rtlCol="0">
            <a:spAutoFit/>
          </a:bodyPr>
          <a:lstStyle/>
          <a:p>
            <a:r>
              <a:rPr lang="en-US" altLang="ja-JP" sz="1200" dirty="0"/>
              <a:t>12</a:t>
            </a:r>
            <a:endParaRPr kumimoji="1" lang="ja-JP" altLang="en-US"/>
          </a:p>
        </p:txBody>
      </p:sp>
      <p:sp>
        <p:nvSpPr>
          <p:cNvPr id="44" name="テキスト ボックス 43">
            <a:extLst>
              <a:ext uri="{FF2B5EF4-FFF2-40B4-BE49-F238E27FC236}">
                <a16:creationId xmlns:a16="http://schemas.microsoft.com/office/drawing/2014/main" xmlns="" id="{4128B5D7-2B4B-0F4A-A95E-AC90203A6C11}"/>
              </a:ext>
            </a:extLst>
          </p:cNvPr>
          <p:cNvSpPr txBox="1"/>
          <p:nvPr/>
        </p:nvSpPr>
        <p:spPr>
          <a:xfrm>
            <a:off x="2899005" y="6047116"/>
            <a:ext cx="646331" cy="369332"/>
          </a:xfrm>
          <a:prstGeom prst="rect">
            <a:avLst/>
          </a:prstGeom>
          <a:noFill/>
        </p:spPr>
        <p:txBody>
          <a:bodyPr wrap="none" rtlCol="0">
            <a:spAutoFit/>
          </a:bodyPr>
          <a:lstStyle/>
          <a:p>
            <a:r>
              <a:rPr kumimoji="1" lang="ja-JP" altLang="en-US"/>
              <a:t>現在</a:t>
            </a:r>
          </a:p>
        </p:txBody>
      </p:sp>
      <p:sp>
        <p:nvSpPr>
          <p:cNvPr id="45" name="テキスト ボックス 44">
            <a:extLst>
              <a:ext uri="{FF2B5EF4-FFF2-40B4-BE49-F238E27FC236}">
                <a16:creationId xmlns:a16="http://schemas.microsoft.com/office/drawing/2014/main" xmlns="" id="{7890B027-CC31-3542-B8B8-7C6675A909C9}"/>
              </a:ext>
            </a:extLst>
          </p:cNvPr>
          <p:cNvSpPr txBox="1"/>
          <p:nvPr/>
        </p:nvSpPr>
        <p:spPr>
          <a:xfrm>
            <a:off x="5601051" y="6031081"/>
            <a:ext cx="902811" cy="369332"/>
          </a:xfrm>
          <a:prstGeom prst="rect">
            <a:avLst/>
          </a:prstGeom>
          <a:noFill/>
        </p:spPr>
        <p:txBody>
          <a:bodyPr wrap="none" rtlCol="0">
            <a:spAutoFit/>
          </a:bodyPr>
          <a:lstStyle/>
          <a:p>
            <a:r>
              <a:rPr lang="en-US" altLang="ja-JP" dirty="0"/>
              <a:t>10</a:t>
            </a:r>
            <a:r>
              <a:rPr lang="ja-JP" altLang="en-US"/>
              <a:t>年後</a:t>
            </a:r>
            <a:endParaRPr kumimoji="1" lang="ja-JP" altLang="en-US"/>
          </a:p>
        </p:txBody>
      </p:sp>
      <p:sp>
        <p:nvSpPr>
          <p:cNvPr id="46" name="テキスト ボックス 45">
            <a:extLst>
              <a:ext uri="{FF2B5EF4-FFF2-40B4-BE49-F238E27FC236}">
                <a16:creationId xmlns:a16="http://schemas.microsoft.com/office/drawing/2014/main" xmlns="" id="{5B893E8C-C8EA-DF46-BEF8-8318EB2CA3A9}"/>
              </a:ext>
            </a:extLst>
          </p:cNvPr>
          <p:cNvSpPr txBox="1"/>
          <p:nvPr/>
        </p:nvSpPr>
        <p:spPr>
          <a:xfrm>
            <a:off x="8456193" y="6031081"/>
            <a:ext cx="902811" cy="369332"/>
          </a:xfrm>
          <a:prstGeom prst="rect">
            <a:avLst/>
          </a:prstGeom>
          <a:noFill/>
        </p:spPr>
        <p:txBody>
          <a:bodyPr wrap="none" rtlCol="0">
            <a:spAutoFit/>
          </a:bodyPr>
          <a:lstStyle/>
          <a:p>
            <a:r>
              <a:rPr lang="en-US" altLang="ja-JP" dirty="0"/>
              <a:t>20</a:t>
            </a:r>
            <a:r>
              <a:rPr lang="ja-JP" altLang="en-US"/>
              <a:t>年後</a:t>
            </a:r>
            <a:endParaRPr kumimoji="1" lang="ja-JP" altLang="en-US"/>
          </a:p>
        </p:txBody>
      </p:sp>
      <p:sp>
        <p:nvSpPr>
          <p:cNvPr id="8" name="スライド番号プレースホルダー 7">
            <a:extLst>
              <a:ext uri="{FF2B5EF4-FFF2-40B4-BE49-F238E27FC236}">
                <a16:creationId xmlns:a16="http://schemas.microsoft.com/office/drawing/2014/main" xmlns="" id="{C0C3C8FF-E005-41B7-8A29-36A9BBADD240}"/>
              </a:ext>
            </a:extLst>
          </p:cNvPr>
          <p:cNvSpPr>
            <a:spLocks noGrp="1"/>
          </p:cNvSpPr>
          <p:nvPr>
            <p:ph type="sldNum" sz="quarter" idx="12"/>
          </p:nvPr>
        </p:nvSpPr>
        <p:spPr/>
        <p:txBody>
          <a:bodyPr/>
          <a:lstStyle/>
          <a:p>
            <a:fld id="{17B8D3BA-E350-1147-995F-63335037DF5A}" type="slidenum">
              <a:rPr kumimoji="1" lang="ja-JP" altLang="en-US" smtClean="0"/>
              <a:t>23</a:t>
            </a:fld>
            <a:endParaRPr kumimoji="1" lang="ja-JP" altLang="en-US"/>
          </a:p>
        </p:txBody>
      </p:sp>
    </p:spTree>
    <p:extLst>
      <p:ext uri="{BB962C8B-B14F-4D97-AF65-F5344CB8AC3E}">
        <p14:creationId xmlns:p14="http://schemas.microsoft.com/office/powerpoint/2010/main" val="25912413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B4D822C-33DE-E445-A620-1579E4A0BAB1}"/>
              </a:ext>
            </a:extLst>
          </p:cNvPr>
          <p:cNvSpPr>
            <a:spLocks noGrp="1"/>
          </p:cNvSpPr>
          <p:nvPr>
            <p:ph type="title"/>
          </p:nvPr>
        </p:nvSpPr>
        <p:spPr/>
        <p:txBody>
          <a:bodyPr>
            <a:normAutofit fontScale="90000"/>
          </a:bodyPr>
          <a:lstStyle/>
          <a:p>
            <a:r>
              <a:rPr lang="en-US" altLang="ja-JP" dirty="0"/>
              <a:t>3-12. </a:t>
            </a:r>
            <a:r>
              <a:rPr lang="ja-JP" altLang="en-US" dirty="0"/>
              <a:t>分析手法の検討</a:t>
            </a:r>
            <a:r>
              <a:rPr lang="en-US" altLang="ja-JP" dirty="0"/>
              <a:t> </a:t>
            </a:r>
            <a:r>
              <a:rPr lang="ja-JP" altLang="en-US" dirty="0"/>
              <a:t>現在と未来の比較</a:t>
            </a:r>
            <a:endParaRPr kumimoji="1" lang="ja-JP" altLang="en-US" dirty="0"/>
          </a:p>
        </p:txBody>
      </p:sp>
      <p:sp>
        <p:nvSpPr>
          <p:cNvPr id="3" name="コンテンツ プレースホルダー 2">
            <a:extLst>
              <a:ext uri="{FF2B5EF4-FFF2-40B4-BE49-F238E27FC236}">
                <a16:creationId xmlns:a16="http://schemas.microsoft.com/office/drawing/2014/main" xmlns="" id="{A8C71124-7025-964D-B647-616A0B48CDCD}"/>
              </a:ext>
            </a:extLst>
          </p:cNvPr>
          <p:cNvSpPr>
            <a:spLocks noGrp="1"/>
          </p:cNvSpPr>
          <p:nvPr>
            <p:ph idx="1"/>
          </p:nvPr>
        </p:nvSpPr>
        <p:spPr/>
        <p:txBody>
          <a:bodyPr>
            <a:normAutofit/>
          </a:bodyPr>
          <a:lstStyle/>
          <a:p>
            <a:pPr marL="0" indent="0">
              <a:buNone/>
            </a:pPr>
            <a:r>
              <a:rPr kumimoji="1" lang="ja-JP" altLang="en-US" sz="2200" dirty="0"/>
              <a:t>対象人員、参加割合、実質参加者</a:t>
            </a:r>
            <a:endParaRPr kumimoji="1" lang="en-US" altLang="ja-JP" sz="2200" dirty="0"/>
          </a:p>
          <a:p>
            <a:endParaRPr lang="en-US" altLang="ja-JP" sz="2200" dirty="0"/>
          </a:p>
          <a:p>
            <a:pPr marL="0" indent="0">
              <a:buNone/>
            </a:pPr>
            <a:endParaRPr lang="en-US" altLang="ja-JP" sz="2200" dirty="0"/>
          </a:p>
          <a:p>
            <a:endParaRPr kumimoji="1" lang="en-US" altLang="ja-JP" sz="2200" dirty="0"/>
          </a:p>
          <a:p>
            <a:endParaRPr lang="en-US" altLang="ja-JP" sz="2200" dirty="0"/>
          </a:p>
          <a:p>
            <a:pPr marL="0" indent="0">
              <a:buNone/>
            </a:pPr>
            <a:endParaRPr lang="en-US" altLang="ja-JP" sz="2200" dirty="0"/>
          </a:p>
          <a:p>
            <a:pPr marL="457200" lvl="1" indent="0">
              <a:buNone/>
            </a:pPr>
            <a:r>
              <a:rPr kumimoji="1" lang="ja-JP" altLang="en-US" sz="2200" dirty="0"/>
              <a:t>どこの参加割合を上げると、全体の効果が上がるかを検証できる。</a:t>
            </a:r>
          </a:p>
        </p:txBody>
      </p:sp>
      <p:graphicFrame>
        <p:nvGraphicFramePr>
          <p:cNvPr id="4" name="表 3">
            <a:extLst>
              <a:ext uri="{FF2B5EF4-FFF2-40B4-BE49-F238E27FC236}">
                <a16:creationId xmlns:a16="http://schemas.microsoft.com/office/drawing/2014/main" xmlns="" id="{EB022A34-C0C0-744D-9B21-B5A9AAB9789A}"/>
              </a:ext>
            </a:extLst>
          </p:cNvPr>
          <p:cNvGraphicFramePr>
            <a:graphicFrameLocks noGrp="1"/>
          </p:cNvGraphicFramePr>
          <p:nvPr>
            <p:extLst>
              <p:ext uri="{D42A27DB-BD31-4B8C-83A1-F6EECF244321}">
                <p14:modId xmlns:p14="http://schemas.microsoft.com/office/powerpoint/2010/main" val="3126244678"/>
              </p:ext>
            </p:extLst>
          </p:nvPr>
        </p:nvGraphicFramePr>
        <p:xfrm>
          <a:off x="1182914" y="1720341"/>
          <a:ext cx="10029370" cy="1854200"/>
        </p:xfrm>
        <a:graphic>
          <a:graphicData uri="http://schemas.openxmlformats.org/drawingml/2006/table">
            <a:tbl>
              <a:tblPr firstRow="1" bandRow="1">
                <a:tableStyleId>{5940675A-B579-460E-94D1-54222C63F5DA}</a:tableStyleId>
              </a:tblPr>
              <a:tblGrid>
                <a:gridCol w="743857">
                  <a:extLst>
                    <a:ext uri="{9D8B030D-6E8A-4147-A177-3AD203B41FA5}">
                      <a16:colId xmlns:a16="http://schemas.microsoft.com/office/drawing/2014/main" xmlns="" val="378422442"/>
                    </a:ext>
                  </a:extLst>
                </a:gridCol>
                <a:gridCol w="4093029">
                  <a:extLst>
                    <a:ext uri="{9D8B030D-6E8A-4147-A177-3AD203B41FA5}">
                      <a16:colId xmlns:a16="http://schemas.microsoft.com/office/drawing/2014/main" xmlns="" val="3835077879"/>
                    </a:ext>
                  </a:extLst>
                </a:gridCol>
                <a:gridCol w="1730828">
                  <a:extLst>
                    <a:ext uri="{9D8B030D-6E8A-4147-A177-3AD203B41FA5}">
                      <a16:colId xmlns:a16="http://schemas.microsoft.com/office/drawing/2014/main" xmlns="" val="3297132212"/>
                    </a:ext>
                  </a:extLst>
                </a:gridCol>
                <a:gridCol w="1730828">
                  <a:extLst>
                    <a:ext uri="{9D8B030D-6E8A-4147-A177-3AD203B41FA5}">
                      <a16:colId xmlns:a16="http://schemas.microsoft.com/office/drawing/2014/main" xmlns="" val="1430626693"/>
                    </a:ext>
                  </a:extLst>
                </a:gridCol>
                <a:gridCol w="1730828">
                  <a:extLst>
                    <a:ext uri="{9D8B030D-6E8A-4147-A177-3AD203B41FA5}">
                      <a16:colId xmlns:a16="http://schemas.microsoft.com/office/drawing/2014/main" xmlns="" val="78319995"/>
                    </a:ext>
                  </a:extLst>
                </a:gridCol>
              </a:tblGrid>
              <a:tr h="370840">
                <a:tc>
                  <a:txBody>
                    <a:bodyPr/>
                    <a:lstStyle/>
                    <a:p>
                      <a:r>
                        <a:rPr kumimoji="1" lang="en-US" altLang="ja-JP" dirty="0"/>
                        <a:t>No.</a:t>
                      </a:r>
                      <a:endParaRPr kumimoji="1" lang="ja-JP" altLang="en-US"/>
                    </a:p>
                  </a:txBody>
                  <a:tcPr>
                    <a:solidFill>
                      <a:schemeClr val="accent6">
                        <a:lumMod val="20000"/>
                        <a:lumOff val="80000"/>
                      </a:schemeClr>
                    </a:solidFill>
                  </a:tcPr>
                </a:tc>
                <a:tc>
                  <a:txBody>
                    <a:bodyPr/>
                    <a:lstStyle/>
                    <a:p>
                      <a:r>
                        <a:rPr kumimoji="1" lang="ja-JP" altLang="en-US"/>
                        <a:t>項目</a:t>
                      </a:r>
                    </a:p>
                  </a:txBody>
                  <a:tcPr>
                    <a:solidFill>
                      <a:schemeClr val="accent6">
                        <a:lumMod val="20000"/>
                        <a:lumOff val="80000"/>
                      </a:schemeClr>
                    </a:solidFill>
                  </a:tcPr>
                </a:tc>
                <a:tc>
                  <a:txBody>
                    <a:bodyPr/>
                    <a:lstStyle/>
                    <a:p>
                      <a:r>
                        <a:rPr kumimoji="1" lang="ja-JP" altLang="en-US"/>
                        <a:t>対象人員</a:t>
                      </a:r>
                    </a:p>
                  </a:txBody>
                  <a:tcPr>
                    <a:solidFill>
                      <a:schemeClr val="accent6">
                        <a:lumMod val="20000"/>
                        <a:lumOff val="80000"/>
                      </a:schemeClr>
                    </a:solidFill>
                  </a:tcPr>
                </a:tc>
                <a:tc>
                  <a:txBody>
                    <a:bodyPr/>
                    <a:lstStyle/>
                    <a:p>
                      <a:r>
                        <a:rPr kumimoji="1" lang="ja-JP" altLang="en-US"/>
                        <a:t>参加割合</a:t>
                      </a:r>
                    </a:p>
                  </a:txBody>
                  <a:tcPr>
                    <a:solidFill>
                      <a:schemeClr val="accent6">
                        <a:lumMod val="20000"/>
                        <a:lumOff val="80000"/>
                      </a:schemeClr>
                    </a:solidFill>
                  </a:tcPr>
                </a:tc>
                <a:tc>
                  <a:txBody>
                    <a:bodyPr/>
                    <a:lstStyle/>
                    <a:p>
                      <a:r>
                        <a:rPr kumimoji="1" lang="ja-JP" altLang="en-US"/>
                        <a:t>実質参加者</a:t>
                      </a:r>
                    </a:p>
                  </a:txBody>
                  <a:tcPr>
                    <a:solidFill>
                      <a:schemeClr val="accent6">
                        <a:lumMod val="20000"/>
                        <a:lumOff val="80000"/>
                      </a:schemeClr>
                    </a:solidFill>
                  </a:tcPr>
                </a:tc>
                <a:extLst>
                  <a:ext uri="{0D108BD9-81ED-4DB2-BD59-A6C34878D82A}">
                    <a16:rowId xmlns:a16="http://schemas.microsoft.com/office/drawing/2014/main" xmlns="" val="1327093278"/>
                  </a:ext>
                </a:extLst>
              </a:tr>
              <a:tr h="370840">
                <a:tc>
                  <a:txBody>
                    <a:bodyPr/>
                    <a:lstStyle/>
                    <a:p>
                      <a:pPr algn="r"/>
                      <a:r>
                        <a:rPr kumimoji="1" lang="en-US" altLang="ja-JP" dirty="0"/>
                        <a:t>1</a:t>
                      </a:r>
                      <a:endParaRPr kumimoji="1" lang="ja-JP" altLang="en-US"/>
                    </a:p>
                  </a:txBody>
                  <a:tcPr/>
                </a:tc>
                <a:tc>
                  <a:txBody>
                    <a:bodyPr/>
                    <a:lstStyle/>
                    <a:p>
                      <a:r>
                        <a:rPr kumimoji="1" lang="ja-JP" altLang="en-US"/>
                        <a:t>校庭の草刈り</a:t>
                      </a:r>
                      <a:r>
                        <a:rPr kumimoji="1" lang="en-US" altLang="ja-JP" dirty="0"/>
                        <a:t>(</a:t>
                      </a:r>
                      <a:r>
                        <a:rPr kumimoji="1" lang="ja-JP" altLang="en-US"/>
                        <a:t>子育て家庭）</a:t>
                      </a:r>
                    </a:p>
                  </a:txBody>
                  <a:tcPr/>
                </a:tc>
                <a:tc>
                  <a:txBody>
                    <a:bodyPr/>
                    <a:lstStyle/>
                    <a:p>
                      <a:pPr algn="r"/>
                      <a:r>
                        <a:rPr kumimoji="1" lang="en-US" altLang="ja-JP" dirty="0"/>
                        <a:t>500</a:t>
                      </a:r>
                      <a:endParaRPr kumimoji="1" lang="ja-JP" altLang="en-US"/>
                    </a:p>
                  </a:txBody>
                  <a:tcPr/>
                </a:tc>
                <a:tc>
                  <a:txBody>
                    <a:bodyPr/>
                    <a:lstStyle/>
                    <a:p>
                      <a:pPr algn="r"/>
                      <a:r>
                        <a:rPr kumimoji="1" lang="en-US" altLang="ja-JP" dirty="0"/>
                        <a:t>50%</a:t>
                      </a:r>
                      <a:endParaRPr kumimoji="1" lang="ja-JP" altLang="en-US"/>
                    </a:p>
                  </a:txBody>
                  <a:tcPr/>
                </a:tc>
                <a:tc>
                  <a:txBody>
                    <a:bodyPr/>
                    <a:lstStyle/>
                    <a:p>
                      <a:pPr algn="r"/>
                      <a:r>
                        <a:rPr kumimoji="1" lang="en-US" altLang="ja-JP" dirty="0"/>
                        <a:t>250</a:t>
                      </a:r>
                      <a:endParaRPr kumimoji="1" lang="ja-JP" altLang="en-US"/>
                    </a:p>
                  </a:txBody>
                  <a:tcPr/>
                </a:tc>
                <a:extLst>
                  <a:ext uri="{0D108BD9-81ED-4DB2-BD59-A6C34878D82A}">
                    <a16:rowId xmlns:a16="http://schemas.microsoft.com/office/drawing/2014/main" xmlns="" val="1519714982"/>
                  </a:ext>
                </a:extLst>
              </a:tr>
              <a:tr h="370840">
                <a:tc>
                  <a:txBody>
                    <a:bodyPr/>
                    <a:lstStyle/>
                    <a:p>
                      <a:pPr algn="r"/>
                      <a:r>
                        <a:rPr kumimoji="1" lang="en-US" altLang="ja-JP" dirty="0"/>
                        <a:t>2</a:t>
                      </a:r>
                      <a:endParaRPr kumimoji="1" lang="ja-JP" altLang="en-US"/>
                    </a:p>
                  </a:txBody>
                  <a:tcPr/>
                </a:tc>
                <a:tc>
                  <a:txBody>
                    <a:bodyPr/>
                    <a:lstStyle/>
                    <a:p>
                      <a:r>
                        <a:rPr kumimoji="1" lang="ja-JP" altLang="en-US"/>
                        <a:t>公園のゴミ拾い（各家庭一人）</a:t>
                      </a:r>
                    </a:p>
                  </a:txBody>
                  <a:tcPr/>
                </a:tc>
                <a:tc>
                  <a:txBody>
                    <a:bodyPr/>
                    <a:lstStyle/>
                    <a:p>
                      <a:pPr algn="r"/>
                      <a:r>
                        <a:rPr kumimoji="1" lang="en-US" altLang="ja-JP" dirty="0"/>
                        <a:t>2,000</a:t>
                      </a:r>
                      <a:endParaRPr kumimoji="1" lang="ja-JP" altLang="en-US"/>
                    </a:p>
                  </a:txBody>
                  <a:tcPr/>
                </a:tc>
                <a:tc>
                  <a:txBody>
                    <a:bodyPr/>
                    <a:lstStyle/>
                    <a:p>
                      <a:pPr algn="r"/>
                      <a:r>
                        <a:rPr kumimoji="1" lang="en-US" altLang="ja-JP" dirty="0"/>
                        <a:t>30%</a:t>
                      </a:r>
                      <a:endParaRPr kumimoji="1" lang="ja-JP" altLang="en-US"/>
                    </a:p>
                  </a:txBody>
                  <a:tcPr/>
                </a:tc>
                <a:tc>
                  <a:txBody>
                    <a:bodyPr/>
                    <a:lstStyle/>
                    <a:p>
                      <a:pPr algn="r"/>
                      <a:r>
                        <a:rPr kumimoji="1" lang="en-US" altLang="ja-JP" dirty="0"/>
                        <a:t>600</a:t>
                      </a:r>
                      <a:endParaRPr kumimoji="1" lang="ja-JP" altLang="en-US"/>
                    </a:p>
                  </a:txBody>
                  <a:tcPr/>
                </a:tc>
                <a:extLst>
                  <a:ext uri="{0D108BD9-81ED-4DB2-BD59-A6C34878D82A}">
                    <a16:rowId xmlns:a16="http://schemas.microsoft.com/office/drawing/2014/main" xmlns="" val="344555079"/>
                  </a:ext>
                </a:extLst>
              </a:tr>
              <a:tr h="370840">
                <a:tc>
                  <a:txBody>
                    <a:bodyPr/>
                    <a:lstStyle/>
                    <a:p>
                      <a:pPr algn="r"/>
                      <a:r>
                        <a:rPr kumimoji="1" lang="en-US" altLang="ja-JP" dirty="0"/>
                        <a:t>3</a:t>
                      </a:r>
                      <a:endParaRPr kumimoji="1" lang="ja-JP" altLang="en-US"/>
                    </a:p>
                  </a:txBody>
                  <a:tcPr/>
                </a:tc>
                <a:tc>
                  <a:txBody>
                    <a:bodyPr/>
                    <a:lstStyle/>
                    <a:p>
                      <a:r>
                        <a:rPr kumimoji="1" lang="ja-JP" altLang="en-US"/>
                        <a:t>廃品回収（地域住民全員）</a:t>
                      </a:r>
                    </a:p>
                  </a:txBody>
                  <a:tcPr/>
                </a:tc>
                <a:tc>
                  <a:txBody>
                    <a:bodyPr/>
                    <a:lstStyle/>
                    <a:p>
                      <a:pPr algn="r"/>
                      <a:r>
                        <a:rPr kumimoji="1" lang="en-US" altLang="ja-JP" dirty="0"/>
                        <a:t>3,000</a:t>
                      </a:r>
                      <a:endParaRPr kumimoji="1" lang="ja-JP" altLang="en-US"/>
                    </a:p>
                  </a:txBody>
                  <a:tcPr/>
                </a:tc>
                <a:tc>
                  <a:txBody>
                    <a:bodyPr/>
                    <a:lstStyle/>
                    <a:p>
                      <a:pPr algn="r"/>
                      <a:r>
                        <a:rPr kumimoji="1" lang="en-US" altLang="ja-JP" dirty="0"/>
                        <a:t>20%</a:t>
                      </a:r>
                      <a:endParaRPr kumimoji="1" lang="ja-JP" altLang="en-US"/>
                    </a:p>
                  </a:txBody>
                  <a:tcPr/>
                </a:tc>
                <a:tc>
                  <a:txBody>
                    <a:bodyPr/>
                    <a:lstStyle/>
                    <a:p>
                      <a:pPr algn="r"/>
                      <a:r>
                        <a:rPr kumimoji="1" lang="en-US" altLang="ja-JP" dirty="0"/>
                        <a:t>600</a:t>
                      </a:r>
                      <a:endParaRPr kumimoji="1" lang="ja-JP" altLang="en-US"/>
                    </a:p>
                  </a:txBody>
                  <a:tcPr/>
                </a:tc>
                <a:extLst>
                  <a:ext uri="{0D108BD9-81ED-4DB2-BD59-A6C34878D82A}">
                    <a16:rowId xmlns:a16="http://schemas.microsoft.com/office/drawing/2014/main" xmlns="" val="145885139"/>
                  </a:ext>
                </a:extLst>
              </a:tr>
              <a:tr h="370840">
                <a:tc>
                  <a:txBody>
                    <a:bodyPr/>
                    <a:lstStyle/>
                    <a:p>
                      <a:endParaRPr kumimoji="1" lang="ja-JP" altLang="en-US"/>
                    </a:p>
                  </a:txBody>
                  <a:tcPr/>
                </a:tc>
                <a:tc>
                  <a:txBody>
                    <a:bodyPr/>
                    <a:lstStyle/>
                    <a:p>
                      <a:r>
                        <a:rPr kumimoji="1" lang="ja-JP" altLang="en-US"/>
                        <a:t>合計</a:t>
                      </a:r>
                    </a:p>
                  </a:txBody>
                  <a:tcPr/>
                </a:tc>
                <a:tc>
                  <a:txBody>
                    <a:bodyPr/>
                    <a:lstStyle/>
                    <a:p>
                      <a:pPr algn="r"/>
                      <a:r>
                        <a:rPr kumimoji="1" lang="en-US" altLang="ja-JP" dirty="0"/>
                        <a:t>5,500</a:t>
                      </a:r>
                      <a:endParaRPr kumimoji="1" lang="ja-JP" altLang="en-US"/>
                    </a:p>
                  </a:txBody>
                  <a:tcPr/>
                </a:tc>
                <a:tc>
                  <a:txBody>
                    <a:bodyPr/>
                    <a:lstStyle/>
                    <a:p>
                      <a:pPr algn="r"/>
                      <a:r>
                        <a:rPr kumimoji="1" lang="en-US" altLang="ja-JP" dirty="0"/>
                        <a:t>26.3%</a:t>
                      </a:r>
                      <a:endParaRPr kumimoji="1" lang="ja-JP" altLang="en-US"/>
                    </a:p>
                  </a:txBody>
                  <a:tcPr/>
                </a:tc>
                <a:tc>
                  <a:txBody>
                    <a:bodyPr/>
                    <a:lstStyle/>
                    <a:p>
                      <a:pPr algn="r"/>
                      <a:r>
                        <a:rPr kumimoji="1" lang="en-US" altLang="ja-JP" dirty="0"/>
                        <a:t>1,450</a:t>
                      </a:r>
                      <a:endParaRPr kumimoji="1" lang="ja-JP" altLang="en-US" dirty="0"/>
                    </a:p>
                  </a:txBody>
                  <a:tcPr/>
                </a:tc>
                <a:extLst>
                  <a:ext uri="{0D108BD9-81ED-4DB2-BD59-A6C34878D82A}">
                    <a16:rowId xmlns:a16="http://schemas.microsoft.com/office/drawing/2014/main" xmlns="" val="2282426341"/>
                  </a:ext>
                </a:extLst>
              </a:tr>
            </a:tbl>
          </a:graphicData>
        </a:graphic>
      </p:graphicFrame>
      <p:sp>
        <p:nvSpPr>
          <p:cNvPr id="5" name="スライド番号プレースホルダー 4">
            <a:extLst>
              <a:ext uri="{FF2B5EF4-FFF2-40B4-BE49-F238E27FC236}">
                <a16:creationId xmlns:a16="http://schemas.microsoft.com/office/drawing/2014/main" xmlns="" id="{2043F411-500D-4F5B-8D3E-A43245B55200}"/>
              </a:ext>
            </a:extLst>
          </p:cNvPr>
          <p:cNvSpPr>
            <a:spLocks noGrp="1"/>
          </p:cNvSpPr>
          <p:nvPr>
            <p:ph type="sldNum" sz="quarter" idx="12"/>
          </p:nvPr>
        </p:nvSpPr>
        <p:spPr/>
        <p:txBody>
          <a:bodyPr/>
          <a:lstStyle/>
          <a:p>
            <a:fld id="{17B8D3BA-E350-1147-995F-63335037DF5A}" type="slidenum">
              <a:rPr kumimoji="1" lang="ja-JP" altLang="en-US" smtClean="0"/>
              <a:t>24</a:t>
            </a:fld>
            <a:endParaRPr kumimoji="1" lang="ja-JP" altLang="en-US"/>
          </a:p>
        </p:txBody>
      </p:sp>
    </p:spTree>
    <p:extLst>
      <p:ext uri="{BB962C8B-B14F-4D97-AF65-F5344CB8AC3E}">
        <p14:creationId xmlns:p14="http://schemas.microsoft.com/office/powerpoint/2010/main" val="38428890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B4D822C-33DE-E445-A620-1579E4A0BAB1}"/>
              </a:ext>
            </a:extLst>
          </p:cNvPr>
          <p:cNvSpPr>
            <a:spLocks noGrp="1"/>
          </p:cNvSpPr>
          <p:nvPr>
            <p:ph type="title"/>
          </p:nvPr>
        </p:nvSpPr>
        <p:spPr/>
        <p:txBody>
          <a:bodyPr>
            <a:normAutofit fontScale="90000"/>
          </a:bodyPr>
          <a:lstStyle/>
          <a:p>
            <a:r>
              <a:rPr lang="en-US" altLang="ja-JP" dirty="0"/>
              <a:t>3-13. </a:t>
            </a:r>
            <a:r>
              <a:rPr lang="ja-JP" altLang="en-US" dirty="0"/>
              <a:t>分析手法の検討</a:t>
            </a:r>
            <a:r>
              <a:rPr lang="en-US" altLang="ja-JP" dirty="0"/>
              <a:t> </a:t>
            </a:r>
            <a:r>
              <a:rPr lang="ja-JP" altLang="en-US" dirty="0"/>
              <a:t>現在と未来の比較</a:t>
            </a:r>
            <a:endParaRPr kumimoji="1" lang="ja-JP" altLang="en-US" dirty="0"/>
          </a:p>
        </p:txBody>
      </p:sp>
      <p:sp>
        <p:nvSpPr>
          <p:cNvPr id="3" name="コンテンツ プレースホルダー 2">
            <a:extLst>
              <a:ext uri="{FF2B5EF4-FFF2-40B4-BE49-F238E27FC236}">
                <a16:creationId xmlns:a16="http://schemas.microsoft.com/office/drawing/2014/main" xmlns="" id="{A8C71124-7025-964D-B647-616A0B48CDCD}"/>
              </a:ext>
            </a:extLst>
          </p:cNvPr>
          <p:cNvSpPr>
            <a:spLocks noGrp="1"/>
          </p:cNvSpPr>
          <p:nvPr>
            <p:ph idx="1"/>
          </p:nvPr>
        </p:nvSpPr>
        <p:spPr/>
        <p:txBody>
          <a:bodyPr>
            <a:normAutofit/>
          </a:bodyPr>
          <a:lstStyle/>
          <a:p>
            <a:pPr marL="0" indent="0">
              <a:buNone/>
            </a:pPr>
            <a:r>
              <a:rPr lang="ja-JP" altLang="en-US" sz="2200" dirty="0"/>
              <a:t>指標ごとの色分け図</a:t>
            </a:r>
            <a:endParaRPr lang="en-US" altLang="ja-JP" sz="2200" dirty="0"/>
          </a:p>
          <a:p>
            <a:pPr marL="0" indent="0">
              <a:buNone/>
            </a:pPr>
            <a:r>
              <a:rPr lang="ja-JP" altLang="en-US" sz="2200" dirty="0"/>
              <a:t>例：地域活動の参加率</a:t>
            </a:r>
            <a:endParaRPr lang="en-US" altLang="ja-JP" sz="2200" dirty="0"/>
          </a:p>
          <a:p>
            <a:pPr marL="895350" lvl="2"/>
            <a:r>
              <a:rPr lang="en-US" altLang="ja-JP" sz="2200" dirty="0"/>
              <a:t>20%</a:t>
            </a:r>
            <a:r>
              <a:rPr lang="ja-JP" altLang="en-US" sz="2200" dirty="0"/>
              <a:t>を切ると立ちゆかなくなる。</a:t>
            </a:r>
            <a:r>
              <a:rPr lang="en-US" altLang="ja-JP" sz="2200" dirty="0"/>
              <a:t>30%</a:t>
            </a:r>
            <a:r>
              <a:rPr lang="ja-JP" altLang="en-US" sz="2200" dirty="0"/>
              <a:t>未満は予備軍。</a:t>
            </a:r>
            <a:endParaRPr lang="en-US" altLang="ja-JP" sz="2200" dirty="0"/>
          </a:p>
          <a:p>
            <a:endParaRPr kumimoji="1" lang="en-US" altLang="ja-JP" sz="2200" dirty="0"/>
          </a:p>
          <a:p>
            <a:endParaRPr lang="en-US" altLang="ja-JP" sz="2200" dirty="0"/>
          </a:p>
          <a:p>
            <a:endParaRPr kumimoji="1" lang="en-US" altLang="ja-JP" sz="2200" dirty="0"/>
          </a:p>
        </p:txBody>
      </p:sp>
      <p:graphicFrame>
        <p:nvGraphicFramePr>
          <p:cNvPr id="4" name="表 3">
            <a:extLst>
              <a:ext uri="{FF2B5EF4-FFF2-40B4-BE49-F238E27FC236}">
                <a16:creationId xmlns:a16="http://schemas.microsoft.com/office/drawing/2014/main" xmlns="" id="{EB022A34-C0C0-744D-9B21-B5A9AAB9789A}"/>
              </a:ext>
            </a:extLst>
          </p:cNvPr>
          <p:cNvGraphicFramePr>
            <a:graphicFrameLocks noGrp="1"/>
          </p:cNvGraphicFramePr>
          <p:nvPr>
            <p:extLst>
              <p:ext uri="{D42A27DB-BD31-4B8C-83A1-F6EECF244321}">
                <p14:modId xmlns:p14="http://schemas.microsoft.com/office/powerpoint/2010/main" val="1757200072"/>
              </p:ext>
            </p:extLst>
          </p:nvPr>
        </p:nvGraphicFramePr>
        <p:xfrm>
          <a:off x="1182914" y="2538130"/>
          <a:ext cx="10029369" cy="1854200"/>
        </p:xfrm>
        <a:graphic>
          <a:graphicData uri="http://schemas.openxmlformats.org/drawingml/2006/table">
            <a:tbl>
              <a:tblPr firstRow="1" bandRow="1">
                <a:tableStyleId>{5940675A-B579-460E-94D1-54222C63F5DA}</a:tableStyleId>
              </a:tblPr>
              <a:tblGrid>
                <a:gridCol w="634379">
                  <a:extLst>
                    <a:ext uri="{9D8B030D-6E8A-4147-A177-3AD203B41FA5}">
                      <a16:colId xmlns:a16="http://schemas.microsoft.com/office/drawing/2014/main" xmlns="" val="378422442"/>
                    </a:ext>
                  </a:extLst>
                </a:gridCol>
                <a:gridCol w="3490630">
                  <a:extLst>
                    <a:ext uri="{9D8B030D-6E8A-4147-A177-3AD203B41FA5}">
                      <a16:colId xmlns:a16="http://schemas.microsoft.com/office/drawing/2014/main" xmlns="" val="3835077879"/>
                    </a:ext>
                  </a:extLst>
                </a:gridCol>
                <a:gridCol w="1476090">
                  <a:extLst>
                    <a:ext uri="{9D8B030D-6E8A-4147-A177-3AD203B41FA5}">
                      <a16:colId xmlns:a16="http://schemas.microsoft.com/office/drawing/2014/main" xmlns="" val="3297132212"/>
                    </a:ext>
                  </a:extLst>
                </a:gridCol>
                <a:gridCol w="1476090">
                  <a:extLst>
                    <a:ext uri="{9D8B030D-6E8A-4147-A177-3AD203B41FA5}">
                      <a16:colId xmlns:a16="http://schemas.microsoft.com/office/drawing/2014/main" xmlns="" val="1430626693"/>
                    </a:ext>
                  </a:extLst>
                </a:gridCol>
                <a:gridCol w="1476090">
                  <a:extLst>
                    <a:ext uri="{9D8B030D-6E8A-4147-A177-3AD203B41FA5}">
                      <a16:colId xmlns:a16="http://schemas.microsoft.com/office/drawing/2014/main" xmlns="" val="777388875"/>
                    </a:ext>
                  </a:extLst>
                </a:gridCol>
                <a:gridCol w="1476090">
                  <a:extLst>
                    <a:ext uri="{9D8B030D-6E8A-4147-A177-3AD203B41FA5}">
                      <a16:colId xmlns:a16="http://schemas.microsoft.com/office/drawing/2014/main" xmlns="" val="78319995"/>
                    </a:ext>
                  </a:extLst>
                </a:gridCol>
              </a:tblGrid>
              <a:tr h="370840">
                <a:tc rowSpan="2">
                  <a:txBody>
                    <a:bodyPr/>
                    <a:lstStyle/>
                    <a:p>
                      <a:r>
                        <a:rPr kumimoji="1" lang="en-US" altLang="ja-JP" dirty="0"/>
                        <a:t>No.</a:t>
                      </a:r>
                      <a:endParaRPr kumimoji="1" lang="ja-JP" altLang="en-US"/>
                    </a:p>
                  </a:txBody>
                  <a:tcPr>
                    <a:solidFill>
                      <a:schemeClr val="accent6">
                        <a:lumMod val="20000"/>
                        <a:lumOff val="80000"/>
                      </a:schemeClr>
                    </a:solidFill>
                  </a:tcPr>
                </a:tc>
                <a:tc rowSpan="2">
                  <a:txBody>
                    <a:bodyPr/>
                    <a:lstStyle/>
                    <a:p>
                      <a:r>
                        <a:rPr kumimoji="1" lang="ja-JP" altLang="en-US"/>
                        <a:t>項目</a:t>
                      </a:r>
                    </a:p>
                  </a:txBody>
                  <a:tcPr>
                    <a:solidFill>
                      <a:schemeClr val="accent6">
                        <a:lumMod val="20000"/>
                        <a:lumOff val="80000"/>
                      </a:schemeClr>
                    </a:solidFill>
                  </a:tcPr>
                </a:tc>
                <a:tc gridSpan="2">
                  <a:txBody>
                    <a:bodyPr/>
                    <a:lstStyle/>
                    <a:p>
                      <a:r>
                        <a:rPr kumimoji="1" lang="ja-JP" altLang="en-US"/>
                        <a:t>現在</a:t>
                      </a:r>
                    </a:p>
                  </a:txBody>
                  <a:tcPr>
                    <a:solidFill>
                      <a:schemeClr val="accent6">
                        <a:lumMod val="20000"/>
                        <a:lumOff val="80000"/>
                      </a:schemeClr>
                    </a:solidFill>
                  </a:tcPr>
                </a:tc>
                <a:tc hMerge="1">
                  <a:txBody>
                    <a:bodyPr/>
                    <a:lstStyle/>
                    <a:p>
                      <a:endParaRPr kumimoji="1" lang="ja-JP" altLang="en-US"/>
                    </a:p>
                  </a:txBody>
                  <a:tcPr>
                    <a:solidFill>
                      <a:schemeClr val="accent6">
                        <a:lumMod val="20000"/>
                        <a:lumOff val="80000"/>
                      </a:schemeClr>
                    </a:solidFill>
                  </a:tcPr>
                </a:tc>
                <a:tc gridSpan="2">
                  <a:txBody>
                    <a:bodyPr/>
                    <a:lstStyle/>
                    <a:p>
                      <a:r>
                        <a:rPr kumimoji="1" lang="en-US" altLang="ja-JP" dirty="0"/>
                        <a:t>20</a:t>
                      </a:r>
                      <a:r>
                        <a:rPr kumimoji="1" lang="ja-JP" altLang="en-US"/>
                        <a:t>年後</a:t>
                      </a:r>
                    </a:p>
                  </a:txBody>
                  <a:tcPr>
                    <a:solidFill>
                      <a:schemeClr val="accent6">
                        <a:lumMod val="20000"/>
                        <a:lumOff val="80000"/>
                      </a:schemeClr>
                    </a:solidFill>
                  </a:tcPr>
                </a:tc>
                <a:tc hMerge="1">
                  <a:txBody>
                    <a:bodyPr/>
                    <a:lstStyle/>
                    <a:p>
                      <a:endParaRPr kumimoji="1" lang="ja-JP" altLang="en-US"/>
                    </a:p>
                  </a:txBody>
                  <a:tcPr>
                    <a:solidFill>
                      <a:schemeClr val="accent6">
                        <a:lumMod val="20000"/>
                        <a:lumOff val="80000"/>
                      </a:schemeClr>
                    </a:solidFill>
                  </a:tcPr>
                </a:tc>
                <a:extLst>
                  <a:ext uri="{0D108BD9-81ED-4DB2-BD59-A6C34878D82A}">
                    <a16:rowId xmlns:a16="http://schemas.microsoft.com/office/drawing/2014/main" xmlns="" val="3278342925"/>
                  </a:ext>
                </a:extLst>
              </a:tr>
              <a:tr h="370840">
                <a:tc vMerge="1">
                  <a:txBody>
                    <a:bodyPr/>
                    <a:lstStyle/>
                    <a:p>
                      <a:endParaRPr kumimoji="1" lang="ja-JP" altLang="en-US"/>
                    </a:p>
                  </a:txBody>
                  <a:tcPr>
                    <a:solidFill>
                      <a:schemeClr val="accent6">
                        <a:lumMod val="20000"/>
                        <a:lumOff val="80000"/>
                      </a:schemeClr>
                    </a:solidFill>
                  </a:tcPr>
                </a:tc>
                <a:tc vMerge="1">
                  <a:txBody>
                    <a:bodyPr/>
                    <a:lstStyle/>
                    <a:p>
                      <a:endParaRPr kumimoji="1" lang="ja-JP" altLang="en-US"/>
                    </a:p>
                  </a:txBody>
                  <a:tcPr>
                    <a:solidFill>
                      <a:schemeClr val="accent6">
                        <a:lumMod val="20000"/>
                        <a:lumOff val="80000"/>
                      </a:schemeClr>
                    </a:solidFill>
                  </a:tcPr>
                </a:tc>
                <a:tc>
                  <a:txBody>
                    <a:bodyPr/>
                    <a:lstStyle/>
                    <a:p>
                      <a:r>
                        <a:rPr kumimoji="1" lang="ja-JP" altLang="en-US"/>
                        <a:t>対象人員</a:t>
                      </a:r>
                    </a:p>
                  </a:txBody>
                  <a:tcPr>
                    <a:solidFill>
                      <a:schemeClr val="accent6">
                        <a:lumMod val="20000"/>
                        <a:lumOff val="80000"/>
                      </a:schemeClr>
                    </a:solidFill>
                  </a:tcPr>
                </a:tc>
                <a:tc>
                  <a:txBody>
                    <a:bodyPr/>
                    <a:lstStyle/>
                    <a:p>
                      <a:r>
                        <a:rPr kumimoji="1" lang="ja-JP" altLang="en-US"/>
                        <a:t>参加割合</a:t>
                      </a:r>
                    </a:p>
                  </a:txBody>
                  <a:tcPr>
                    <a:solidFill>
                      <a:schemeClr val="accent6">
                        <a:lumMod val="20000"/>
                        <a:lumOff val="80000"/>
                      </a:schemeClr>
                    </a:solidFill>
                  </a:tcPr>
                </a:tc>
                <a:tc>
                  <a:txBody>
                    <a:bodyPr/>
                    <a:lstStyle/>
                    <a:p>
                      <a:r>
                        <a:rPr kumimoji="1" lang="ja-JP" altLang="en-US"/>
                        <a:t>対象人員</a:t>
                      </a:r>
                    </a:p>
                  </a:txBody>
                  <a:tcPr>
                    <a:solidFill>
                      <a:schemeClr val="accent6">
                        <a:lumMod val="20000"/>
                        <a:lumOff val="80000"/>
                      </a:schemeClr>
                    </a:solidFill>
                  </a:tcPr>
                </a:tc>
                <a:tc>
                  <a:txBody>
                    <a:bodyPr/>
                    <a:lstStyle/>
                    <a:p>
                      <a:r>
                        <a:rPr kumimoji="1" lang="ja-JP" altLang="en-US"/>
                        <a:t>参加割合</a:t>
                      </a:r>
                    </a:p>
                  </a:txBody>
                  <a:tcPr>
                    <a:solidFill>
                      <a:schemeClr val="accent6">
                        <a:lumMod val="20000"/>
                        <a:lumOff val="80000"/>
                      </a:schemeClr>
                    </a:solidFill>
                  </a:tcPr>
                </a:tc>
                <a:extLst>
                  <a:ext uri="{0D108BD9-81ED-4DB2-BD59-A6C34878D82A}">
                    <a16:rowId xmlns:a16="http://schemas.microsoft.com/office/drawing/2014/main" xmlns="" val="1327093278"/>
                  </a:ext>
                </a:extLst>
              </a:tr>
              <a:tr h="370840">
                <a:tc>
                  <a:txBody>
                    <a:bodyPr/>
                    <a:lstStyle/>
                    <a:p>
                      <a:pPr algn="r"/>
                      <a:r>
                        <a:rPr kumimoji="1" lang="en-US" altLang="ja-JP" dirty="0"/>
                        <a:t>1</a:t>
                      </a:r>
                      <a:endParaRPr kumimoji="1" lang="ja-JP" altLang="en-US"/>
                    </a:p>
                  </a:txBody>
                  <a:tcPr/>
                </a:tc>
                <a:tc>
                  <a:txBody>
                    <a:bodyPr/>
                    <a:lstStyle/>
                    <a:p>
                      <a:r>
                        <a:rPr kumimoji="1" lang="ja-JP" altLang="en-US"/>
                        <a:t>校庭の草刈り</a:t>
                      </a:r>
                      <a:r>
                        <a:rPr kumimoji="1" lang="en-US" altLang="ja-JP" dirty="0"/>
                        <a:t>(</a:t>
                      </a:r>
                      <a:r>
                        <a:rPr kumimoji="1" lang="ja-JP" altLang="en-US"/>
                        <a:t>子育て家庭）</a:t>
                      </a:r>
                    </a:p>
                  </a:txBody>
                  <a:tcPr/>
                </a:tc>
                <a:tc>
                  <a:txBody>
                    <a:bodyPr/>
                    <a:lstStyle/>
                    <a:p>
                      <a:pPr algn="r"/>
                      <a:r>
                        <a:rPr kumimoji="1" lang="en-US" altLang="ja-JP" dirty="0"/>
                        <a:t>500</a:t>
                      </a:r>
                      <a:endParaRPr kumimoji="1" lang="ja-JP" altLang="en-US"/>
                    </a:p>
                  </a:txBody>
                  <a:tcPr/>
                </a:tc>
                <a:tc>
                  <a:txBody>
                    <a:bodyPr/>
                    <a:lstStyle/>
                    <a:p>
                      <a:pPr algn="r"/>
                      <a:r>
                        <a:rPr kumimoji="1" lang="en-US" altLang="ja-JP" dirty="0"/>
                        <a:t>50%</a:t>
                      </a:r>
                      <a:endParaRPr kumimoji="1" lang="ja-JP" altLang="en-US"/>
                    </a:p>
                  </a:txBody>
                  <a:tcPr/>
                </a:tc>
                <a:tc>
                  <a:txBody>
                    <a:bodyPr/>
                    <a:lstStyle/>
                    <a:p>
                      <a:pPr algn="r"/>
                      <a:r>
                        <a:rPr kumimoji="1" lang="en-US" altLang="ja-JP" dirty="0"/>
                        <a:t>400</a:t>
                      </a:r>
                      <a:endParaRPr kumimoji="1" lang="ja-JP" altLang="en-US"/>
                    </a:p>
                  </a:txBody>
                  <a:tcPr/>
                </a:tc>
                <a:tc>
                  <a:txBody>
                    <a:bodyPr/>
                    <a:lstStyle/>
                    <a:p>
                      <a:pPr algn="r"/>
                      <a:r>
                        <a:rPr kumimoji="1" lang="en-US" altLang="ja-JP" dirty="0"/>
                        <a:t>30%</a:t>
                      </a:r>
                    </a:p>
                  </a:txBody>
                  <a:tcPr>
                    <a:solidFill>
                      <a:schemeClr val="accent2">
                        <a:lumMod val="40000"/>
                        <a:lumOff val="60000"/>
                      </a:schemeClr>
                    </a:solidFill>
                  </a:tcPr>
                </a:tc>
                <a:extLst>
                  <a:ext uri="{0D108BD9-81ED-4DB2-BD59-A6C34878D82A}">
                    <a16:rowId xmlns:a16="http://schemas.microsoft.com/office/drawing/2014/main" xmlns="" val="1519714982"/>
                  </a:ext>
                </a:extLst>
              </a:tr>
              <a:tr h="370840">
                <a:tc>
                  <a:txBody>
                    <a:bodyPr/>
                    <a:lstStyle/>
                    <a:p>
                      <a:pPr algn="r"/>
                      <a:r>
                        <a:rPr kumimoji="1" lang="en-US" altLang="ja-JP" dirty="0"/>
                        <a:t>2</a:t>
                      </a:r>
                      <a:endParaRPr kumimoji="1" lang="ja-JP" altLang="en-US"/>
                    </a:p>
                  </a:txBody>
                  <a:tcPr/>
                </a:tc>
                <a:tc>
                  <a:txBody>
                    <a:bodyPr/>
                    <a:lstStyle/>
                    <a:p>
                      <a:r>
                        <a:rPr kumimoji="1" lang="ja-JP" altLang="en-US"/>
                        <a:t>公園のゴミ拾い（各家庭一人）</a:t>
                      </a:r>
                    </a:p>
                  </a:txBody>
                  <a:tcPr/>
                </a:tc>
                <a:tc>
                  <a:txBody>
                    <a:bodyPr/>
                    <a:lstStyle/>
                    <a:p>
                      <a:pPr algn="r"/>
                      <a:r>
                        <a:rPr kumimoji="1" lang="en-US" altLang="ja-JP" dirty="0"/>
                        <a:t>2,000</a:t>
                      </a:r>
                      <a:endParaRPr kumimoji="1" lang="ja-JP" altLang="en-US"/>
                    </a:p>
                  </a:txBody>
                  <a:tcPr/>
                </a:tc>
                <a:tc>
                  <a:txBody>
                    <a:bodyPr/>
                    <a:lstStyle/>
                    <a:p>
                      <a:pPr algn="r"/>
                      <a:r>
                        <a:rPr kumimoji="1" lang="en-US" altLang="ja-JP" dirty="0"/>
                        <a:t>30%</a:t>
                      </a:r>
                      <a:endParaRPr kumimoji="1" lang="ja-JP" altLang="en-US"/>
                    </a:p>
                  </a:txBody>
                  <a:tcPr>
                    <a:solidFill>
                      <a:schemeClr val="accent2">
                        <a:lumMod val="40000"/>
                        <a:lumOff val="60000"/>
                      </a:schemeClr>
                    </a:solidFill>
                  </a:tcPr>
                </a:tc>
                <a:tc>
                  <a:txBody>
                    <a:bodyPr/>
                    <a:lstStyle/>
                    <a:p>
                      <a:pPr algn="r"/>
                      <a:r>
                        <a:rPr kumimoji="1" lang="en-US" altLang="ja-JP" dirty="0"/>
                        <a:t>1,500</a:t>
                      </a:r>
                      <a:endParaRPr kumimoji="1" lang="ja-JP" altLang="en-US"/>
                    </a:p>
                  </a:txBody>
                  <a:tcPr/>
                </a:tc>
                <a:tc>
                  <a:txBody>
                    <a:bodyPr/>
                    <a:lstStyle/>
                    <a:p>
                      <a:pPr algn="r"/>
                      <a:r>
                        <a:rPr kumimoji="1" lang="en-US" altLang="ja-JP" dirty="0"/>
                        <a:t>20%</a:t>
                      </a:r>
                      <a:endParaRPr kumimoji="1" lang="ja-JP" altLang="en-US"/>
                    </a:p>
                  </a:txBody>
                  <a:tcPr>
                    <a:solidFill>
                      <a:schemeClr val="accent2">
                        <a:lumMod val="75000"/>
                      </a:schemeClr>
                    </a:solidFill>
                  </a:tcPr>
                </a:tc>
                <a:extLst>
                  <a:ext uri="{0D108BD9-81ED-4DB2-BD59-A6C34878D82A}">
                    <a16:rowId xmlns:a16="http://schemas.microsoft.com/office/drawing/2014/main" xmlns="" val="344555079"/>
                  </a:ext>
                </a:extLst>
              </a:tr>
              <a:tr h="370840">
                <a:tc>
                  <a:txBody>
                    <a:bodyPr/>
                    <a:lstStyle/>
                    <a:p>
                      <a:pPr algn="r"/>
                      <a:r>
                        <a:rPr kumimoji="1" lang="en-US" altLang="ja-JP" dirty="0"/>
                        <a:t>3</a:t>
                      </a:r>
                      <a:endParaRPr kumimoji="1" lang="ja-JP" altLang="en-US"/>
                    </a:p>
                  </a:txBody>
                  <a:tcPr/>
                </a:tc>
                <a:tc>
                  <a:txBody>
                    <a:bodyPr/>
                    <a:lstStyle/>
                    <a:p>
                      <a:r>
                        <a:rPr kumimoji="1" lang="ja-JP" altLang="en-US"/>
                        <a:t>廃品回収（地域住民全員）</a:t>
                      </a:r>
                    </a:p>
                  </a:txBody>
                  <a:tcPr/>
                </a:tc>
                <a:tc>
                  <a:txBody>
                    <a:bodyPr/>
                    <a:lstStyle/>
                    <a:p>
                      <a:pPr algn="r"/>
                      <a:r>
                        <a:rPr kumimoji="1" lang="en-US" altLang="ja-JP" dirty="0"/>
                        <a:t>3,000</a:t>
                      </a:r>
                      <a:endParaRPr kumimoji="1" lang="ja-JP" altLang="en-US"/>
                    </a:p>
                  </a:txBody>
                  <a:tcPr/>
                </a:tc>
                <a:tc>
                  <a:txBody>
                    <a:bodyPr/>
                    <a:lstStyle/>
                    <a:p>
                      <a:pPr algn="r"/>
                      <a:r>
                        <a:rPr kumimoji="1" lang="en-US" altLang="ja-JP" dirty="0"/>
                        <a:t>20%</a:t>
                      </a:r>
                      <a:endParaRPr kumimoji="1" lang="ja-JP" altLang="en-US"/>
                    </a:p>
                  </a:txBody>
                  <a:tcPr>
                    <a:solidFill>
                      <a:schemeClr val="accent2">
                        <a:lumMod val="75000"/>
                      </a:schemeClr>
                    </a:solidFill>
                  </a:tcPr>
                </a:tc>
                <a:tc>
                  <a:txBody>
                    <a:bodyPr/>
                    <a:lstStyle/>
                    <a:p>
                      <a:pPr algn="r"/>
                      <a:r>
                        <a:rPr kumimoji="1" lang="en-US" altLang="ja-JP" dirty="0"/>
                        <a:t>2,500</a:t>
                      </a:r>
                      <a:endParaRPr kumimoji="1" lang="ja-JP" altLang="en-US"/>
                    </a:p>
                  </a:txBody>
                  <a:tcPr/>
                </a:tc>
                <a:tc>
                  <a:txBody>
                    <a:bodyPr/>
                    <a:lstStyle/>
                    <a:p>
                      <a:pPr algn="r"/>
                      <a:r>
                        <a:rPr kumimoji="1" lang="en-US" altLang="ja-JP" dirty="0"/>
                        <a:t>15%</a:t>
                      </a:r>
                      <a:endParaRPr kumimoji="1" lang="ja-JP" altLang="en-US"/>
                    </a:p>
                  </a:txBody>
                  <a:tcPr>
                    <a:solidFill>
                      <a:schemeClr val="accent2">
                        <a:lumMod val="75000"/>
                      </a:schemeClr>
                    </a:solidFill>
                  </a:tcPr>
                </a:tc>
                <a:extLst>
                  <a:ext uri="{0D108BD9-81ED-4DB2-BD59-A6C34878D82A}">
                    <a16:rowId xmlns:a16="http://schemas.microsoft.com/office/drawing/2014/main" xmlns="" val="145885139"/>
                  </a:ext>
                </a:extLst>
              </a:tr>
            </a:tbl>
          </a:graphicData>
        </a:graphic>
      </p:graphicFrame>
      <p:sp>
        <p:nvSpPr>
          <p:cNvPr id="5" name="スライド番号プレースホルダー 4">
            <a:extLst>
              <a:ext uri="{FF2B5EF4-FFF2-40B4-BE49-F238E27FC236}">
                <a16:creationId xmlns:a16="http://schemas.microsoft.com/office/drawing/2014/main" xmlns="" id="{6F700E7B-51B7-4838-AF48-D6CF445B0C59}"/>
              </a:ext>
            </a:extLst>
          </p:cNvPr>
          <p:cNvSpPr>
            <a:spLocks noGrp="1"/>
          </p:cNvSpPr>
          <p:nvPr>
            <p:ph type="sldNum" sz="quarter" idx="12"/>
          </p:nvPr>
        </p:nvSpPr>
        <p:spPr/>
        <p:txBody>
          <a:bodyPr/>
          <a:lstStyle/>
          <a:p>
            <a:fld id="{17B8D3BA-E350-1147-995F-63335037DF5A}" type="slidenum">
              <a:rPr kumimoji="1" lang="ja-JP" altLang="en-US" smtClean="0"/>
              <a:t>25</a:t>
            </a:fld>
            <a:endParaRPr kumimoji="1" lang="ja-JP" altLang="en-US"/>
          </a:p>
        </p:txBody>
      </p:sp>
    </p:spTree>
    <p:extLst>
      <p:ext uri="{BB962C8B-B14F-4D97-AF65-F5344CB8AC3E}">
        <p14:creationId xmlns:p14="http://schemas.microsoft.com/office/powerpoint/2010/main" val="14077266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D471BA3-ABBA-8C4A-8549-0F01A7AB1B41}"/>
              </a:ext>
            </a:extLst>
          </p:cNvPr>
          <p:cNvSpPr>
            <a:spLocks noGrp="1"/>
          </p:cNvSpPr>
          <p:nvPr>
            <p:ph type="title"/>
          </p:nvPr>
        </p:nvSpPr>
        <p:spPr/>
        <p:txBody>
          <a:bodyPr>
            <a:normAutofit fontScale="90000"/>
          </a:bodyPr>
          <a:lstStyle/>
          <a:p>
            <a:r>
              <a:rPr lang="en-US" altLang="ja-JP" dirty="0"/>
              <a:t>3-14. </a:t>
            </a:r>
            <a:r>
              <a:rPr lang="ja-JP" altLang="en-US" dirty="0"/>
              <a:t>分析手法の検討</a:t>
            </a:r>
            <a:endParaRPr kumimoji="1" lang="ja-JP" altLang="en-US" dirty="0"/>
          </a:p>
        </p:txBody>
      </p:sp>
      <p:sp>
        <p:nvSpPr>
          <p:cNvPr id="3" name="コンテンツ プレースホルダー 2">
            <a:extLst>
              <a:ext uri="{FF2B5EF4-FFF2-40B4-BE49-F238E27FC236}">
                <a16:creationId xmlns:a16="http://schemas.microsoft.com/office/drawing/2014/main" xmlns="" id="{73ED76E2-F434-C240-B2DE-254DEFD6825F}"/>
              </a:ext>
            </a:extLst>
          </p:cNvPr>
          <p:cNvSpPr>
            <a:spLocks noGrp="1"/>
          </p:cNvSpPr>
          <p:nvPr>
            <p:ph idx="1"/>
          </p:nvPr>
        </p:nvSpPr>
        <p:spPr/>
        <p:txBody>
          <a:bodyPr>
            <a:normAutofit/>
          </a:bodyPr>
          <a:lstStyle/>
          <a:p>
            <a:r>
              <a:rPr lang="ja-JP" altLang="en-US" sz="2200" dirty="0"/>
              <a:t>グラフ（エクセルなど）、地図（</a:t>
            </a:r>
            <a:r>
              <a:rPr lang="en-US" altLang="ja-JP" sz="2200" dirty="0"/>
              <a:t>GIS</a:t>
            </a:r>
            <a:r>
              <a:rPr lang="ja-JP" altLang="en-US" sz="2200" dirty="0"/>
              <a:t>や紙地図など）のどちらを使うかを決める。</a:t>
            </a:r>
            <a:endParaRPr lang="en-US" altLang="ja-JP" sz="2200" dirty="0"/>
          </a:p>
          <a:p>
            <a:r>
              <a:rPr lang="ja-JP" altLang="en-US" sz="2200" dirty="0"/>
              <a:t>各仮説について、どのデータを組み合わせて、どの手法を用いるかを決める。</a:t>
            </a:r>
            <a:endParaRPr lang="en-US" altLang="ja-JP" sz="2200" dirty="0"/>
          </a:p>
        </p:txBody>
      </p:sp>
      <p:sp>
        <p:nvSpPr>
          <p:cNvPr id="5" name="正方形/長方形 4">
            <a:extLst>
              <a:ext uri="{FF2B5EF4-FFF2-40B4-BE49-F238E27FC236}">
                <a16:creationId xmlns:a16="http://schemas.microsoft.com/office/drawing/2014/main" xmlns="" id="{3C631BF7-C2AF-DD4A-8C08-4E0161EDE75B}"/>
              </a:ext>
            </a:extLst>
          </p:cNvPr>
          <p:cNvSpPr/>
          <p:nvPr/>
        </p:nvSpPr>
        <p:spPr>
          <a:xfrm>
            <a:off x="1177734" y="2922389"/>
            <a:ext cx="4529138" cy="34124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xmlns="" id="{D6C9F1E0-EC7D-BB45-AC6D-F8A364589371}"/>
              </a:ext>
            </a:extLst>
          </p:cNvPr>
          <p:cNvSpPr/>
          <p:nvPr/>
        </p:nvSpPr>
        <p:spPr>
          <a:xfrm>
            <a:off x="1296117" y="3087886"/>
            <a:ext cx="4245428" cy="3096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a:solidFill>
                  <a:schemeClr val="tx1"/>
                </a:solidFill>
              </a:rPr>
              <a:t>仮説：</a:t>
            </a:r>
            <a:r>
              <a:rPr kumimoji="1" lang="en-US" altLang="ja-JP" dirty="0" err="1">
                <a:solidFill>
                  <a:schemeClr val="tx1"/>
                </a:solidFill>
              </a:rPr>
              <a:t>xxxxxx</a:t>
            </a:r>
            <a:endParaRPr kumimoji="1" lang="en-US" altLang="ja-JP" dirty="0">
              <a:solidFill>
                <a:schemeClr val="tx1"/>
              </a:solidFill>
            </a:endParaRPr>
          </a:p>
          <a:p>
            <a:endParaRPr kumimoji="1" lang="en-US" altLang="ja-JP" dirty="0">
              <a:solidFill>
                <a:schemeClr val="tx1"/>
              </a:solidFill>
            </a:endParaRPr>
          </a:p>
          <a:p>
            <a:r>
              <a:rPr lang="ja-JP" altLang="en-US" dirty="0">
                <a:solidFill>
                  <a:schemeClr val="tx1"/>
                </a:solidFill>
              </a:rPr>
              <a:t>使うデータ：</a:t>
            </a:r>
            <a:r>
              <a:rPr lang="en-US" altLang="ja-JP" dirty="0" err="1">
                <a:solidFill>
                  <a:schemeClr val="tx1"/>
                </a:solidFill>
              </a:rPr>
              <a:t>yyyy</a:t>
            </a:r>
            <a:r>
              <a:rPr lang="ja-JP" altLang="en-US" dirty="0">
                <a:solidFill>
                  <a:schemeClr val="tx1"/>
                </a:solidFill>
              </a:rPr>
              <a:t>と</a:t>
            </a:r>
            <a:r>
              <a:rPr lang="en-US" altLang="ja-JP" dirty="0">
                <a:solidFill>
                  <a:schemeClr val="tx1"/>
                </a:solidFill>
              </a:rPr>
              <a:t>zzzz</a:t>
            </a:r>
          </a:p>
          <a:p>
            <a:endParaRPr kumimoji="1" lang="en-US" altLang="ja-JP" dirty="0">
              <a:solidFill>
                <a:schemeClr val="tx1"/>
              </a:solidFill>
            </a:endParaRPr>
          </a:p>
          <a:p>
            <a:r>
              <a:rPr lang="ja-JP" altLang="en-US" dirty="0">
                <a:solidFill>
                  <a:schemeClr val="tx1"/>
                </a:solidFill>
              </a:rPr>
              <a:t>分析手法：折れ線グラフ</a:t>
            </a: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xmlns="" id="{FD48AD63-E12B-D34B-B0C1-6B9BD72FF715}"/>
              </a:ext>
            </a:extLst>
          </p:cNvPr>
          <p:cNvSpPr/>
          <p:nvPr/>
        </p:nvSpPr>
        <p:spPr>
          <a:xfrm>
            <a:off x="6278744" y="2922389"/>
            <a:ext cx="4529138" cy="34124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xmlns="" id="{D69DC608-3964-A748-8577-0B4F42EED584}"/>
              </a:ext>
            </a:extLst>
          </p:cNvPr>
          <p:cNvSpPr/>
          <p:nvPr/>
        </p:nvSpPr>
        <p:spPr>
          <a:xfrm>
            <a:off x="6397127" y="3087886"/>
            <a:ext cx="4245428" cy="3096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a:solidFill>
                  <a:schemeClr val="tx1"/>
                </a:solidFill>
              </a:rPr>
              <a:t>仮説：</a:t>
            </a:r>
            <a:r>
              <a:rPr lang="en-US" altLang="ja-JP" dirty="0" err="1">
                <a:solidFill>
                  <a:schemeClr val="tx1"/>
                </a:solidFill>
              </a:rPr>
              <a:t>aaaaaa</a:t>
            </a:r>
            <a:endParaRPr kumimoji="1" lang="en-US" altLang="ja-JP" dirty="0">
              <a:solidFill>
                <a:schemeClr val="tx1"/>
              </a:solidFill>
            </a:endParaRPr>
          </a:p>
          <a:p>
            <a:endParaRPr kumimoji="1" lang="en-US" altLang="ja-JP" dirty="0">
              <a:solidFill>
                <a:schemeClr val="tx1"/>
              </a:solidFill>
            </a:endParaRPr>
          </a:p>
          <a:p>
            <a:r>
              <a:rPr lang="ja-JP" altLang="en-US" dirty="0">
                <a:solidFill>
                  <a:schemeClr val="tx1"/>
                </a:solidFill>
              </a:rPr>
              <a:t>使うデータ：</a:t>
            </a:r>
            <a:r>
              <a:rPr lang="en-US" altLang="ja-JP" dirty="0" err="1">
                <a:solidFill>
                  <a:schemeClr val="tx1"/>
                </a:solidFill>
              </a:rPr>
              <a:t>bbb</a:t>
            </a:r>
            <a:r>
              <a:rPr lang="ja-JP" altLang="en-US" dirty="0">
                <a:solidFill>
                  <a:schemeClr val="tx1"/>
                </a:solidFill>
              </a:rPr>
              <a:t>と</a:t>
            </a:r>
            <a:r>
              <a:rPr lang="en-US" altLang="ja-JP" dirty="0">
                <a:solidFill>
                  <a:schemeClr val="tx1"/>
                </a:solidFill>
              </a:rPr>
              <a:t>ccc</a:t>
            </a:r>
          </a:p>
          <a:p>
            <a:endParaRPr kumimoji="1" lang="en-US" altLang="ja-JP" dirty="0">
              <a:solidFill>
                <a:schemeClr val="tx1"/>
              </a:solidFill>
            </a:endParaRPr>
          </a:p>
          <a:p>
            <a:r>
              <a:rPr lang="ja-JP" altLang="en-US" dirty="0">
                <a:solidFill>
                  <a:schemeClr val="tx1"/>
                </a:solidFill>
              </a:rPr>
              <a:t>分析手法：白地図に色分けする</a:t>
            </a:r>
            <a:endParaRPr kumimoji="1" lang="ja-JP" altLang="en-US" dirty="0">
              <a:solidFill>
                <a:schemeClr val="tx1"/>
              </a:solidFill>
            </a:endParaRPr>
          </a:p>
        </p:txBody>
      </p:sp>
      <p:sp>
        <p:nvSpPr>
          <p:cNvPr id="11" name="正方形/長方形 10">
            <a:extLst>
              <a:ext uri="{FF2B5EF4-FFF2-40B4-BE49-F238E27FC236}">
                <a16:creationId xmlns:a16="http://schemas.microsoft.com/office/drawing/2014/main" xmlns="" id="{19D948D2-B38C-5044-9D88-4CA53A7C3FA6}"/>
              </a:ext>
            </a:extLst>
          </p:cNvPr>
          <p:cNvSpPr/>
          <p:nvPr/>
        </p:nvSpPr>
        <p:spPr>
          <a:xfrm>
            <a:off x="1072755" y="2740537"/>
            <a:ext cx="1311320" cy="3617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グラフを利用</a:t>
            </a:r>
          </a:p>
        </p:txBody>
      </p:sp>
      <p:sp>
        <p:nvSpPr>
          <p:cNvPr id="13" name="正方形/長方形 12">
            <a:extLst>
              <a:ext uri="{FF2B5EF4-FFF2-40B4-BE49-F238E27FC236}">
                <a16:creationId xmlns:a16="http://schemas.microsoft.com/office/drawing/2014/main" xmlns="" id="{6CB5F535-DD44-3645-B344-DF872D0B9DC2}"/>
              </a:ext>
            </a:extLst>
          </p:cNvPr>
          <p:cNvSpPr/>
          <p:nvPr/>
        </p:nvSpPr>
        <p:spPr>
          <a:xfrm>
            <a:off x="6215064" y="2738135"/>
            <a:ext cx="1311320" cy="3617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地図</a:t>
            </a:r>
            <a:r>
              <a:rPr kumimoji="1" lang="ja-JP" altLang="en-US" sz="1400" dirty="0">
                <a:solidFill>
                  <a:schemeClr val="tx1"/>
                </a:solidFill>
              </a:rPr>
              <a:t>を利用</a:t>
            </a:r>
          </a:p>
        </p:txBody>
      </p:sp>
      <p:sp>
        <p:nvSpPr>
          <p:cNvPr id="4" name="スライド番号プレースホルダー 3">
            <a:extLst>
              <a:ext uri="{FF2B5EF4-FFF2-40B4-BE49-F238E27FC236}">
                <a16:creationId xmlns:a16="http://schemas.microsoft.com/office/drawing/2014/main" xmlns="" id="{DAE94D3C-898A-4CE3-953E-792674BA5968}"/>
              </a:ext>
            </a:extLst>
          </p:cNvPr>
          <p:cNvSpPr>
            <a:spLocks noGrp="1"/>
          </p:cNvSpPr>
          <p:nvPr>
            <p:ph type="sldNum" sz="quarter" idx="12"/>
          </p:nvPr>
        </p:nvSpPr>
        <p:spPr/>
        <p:txBody>
          <a:bodyPr/>
          <a:lstStyle/>
          <a:p>
            <a:fld id="{17B8D3BA-E350-1147-995F-63335037DF5A}" type="slidenum">
              <a:rPr kumimoji="1" lang="ja-JP" altLang="en-US" smtClean="0"/>
              <a:t>26</a:t>
            </a:fld>
            <a:endParaRPr kumimoji="1" lang="ja-JP" altLang="en-US"/>
          </a:p>
        </p:txBody>
      </p:sp>
    </p:spTree>
    <p:extLst>
      <p:ext uri="{BB962C8B-B14F-4D97-AF65-F5344CB8AC3E}">
        <p14:creationId xmlns:p14="http://schemas.microsoft.com/office/powerpoint/2010/main" val="25997032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コンテンツ プレースホルダー 2">
            <a:extLst>
              <a:ext uri="{FF2B5EF4-FFF2-40B4-BE49-F238E27FC236}">
                <a16:creationId xmlns:a16="http://schemas.microsoft.com/office/drawing/2014/main" xmlns="" id="{5358AA56-1BDF-4D34-9538-926CC18EAE90}"/>
              </a:ext>
            </a:extLst>
          </p:cNvPr>
          <p:cNvSpPr>
            <a:spLocks noGrp="1"/>
          </p:cNvSpPr>
          <p:nvPr>
            <p:ph idx="1"/>
          </p:nvPr>
        </p:nvSpPr>
        <p:spPr>
          <a:xfrm>
            <a:off x="838200" y="1166846"/>
            <a:ext cx="10815084" cy="5071494"/>
          </a:xfrm>
        </p:spPr>
        <p:txBody>
          <a:bodyPr>
            <a:normAutofit/>
          </a:bodyPr>
          <a:lstStyle/>
          <a:p>
            <a:pPr marL="0" indent="0">
              <a:buNone/>
            </a:pPr>
            <a:r>
              <a:rPr kumimoji="1" lang="ja-JP" altLang="en-US" sz="2200" dirty="0"/>
              <a:t>分析手法の検討</a:t>
            </a:r>
            <a:endParaRPr kumimoji="1" lang="en-US" altLang="ja-JP" sz="2200" dirty="0"/>
          </a:p>
          <a:p>
            <a:pPr marL="442913" lvl="1"/>
            <a:r>
              <a:rPr lang="ja-JP" altLang="en-US" sz="2200" dirty="0"/>
              <a:t>今回の課題の原因分析に適した手法を検討する。</a:t>
            </a:r>
            <a:endParaRPr lang="en-US" altLang="ja-JP" sz="2200" dirty="0"/>
          </a:p>
          <a:p>
            <a:pPr marL="442913" lvl="1"/>
            <a:r>
              <a:rPr kumimoji="1" lang="ja-JP" altLang="en-US" sz="2200" dirty="0"/>
              <a:t>地図を利用した分析が有効であれば</a:t>
            </a:r>
            <a:r>
              <a:rPr kumimoji="1" lang="en-US" altLang="ja-JP" sz="2200" dirty="0"/>
              <a:t>GIS</a:t>
            </a:r>
            <a:r>
              <a:rPr kumimoji="1" lang="ja-JP" altLang="en-US" sz="2200" dirty="0" err="1"/>
              <a:t>、</a:t>
            </a:r>
            <a:r>
              <a:rPr kumimoji="1" lang="ja-JP" altLang="en-US" sz="2200" dirty="0"/>
              <a:t>グラフ化が適していれば</a:t>
            </a:r>
            <a:r>
              <a:rPr kumimoji="1" lang="en-US" altLang="ja-JP" sz="2200" dirty="0"/>
              <a:t>BI</a:t>
            </a:r>
            <a:r>
              <a:rPr kumimoji="1" lang="ja-JP" altLang="en-US" sz="2200" dirty="0"/>
              <a:t>ツールなど。</a:t>
            </a:r>
            <a:endParaRPr kumimoji="1" lang="en-US" altLang="ja-JP" sz="2200" dirty="0"/>
          </a:p>
          <a:p>
            <a:pPr lvl="1"/>
            <a:endParaRPr lang="en-US" altLang="ja-JP" sz="2200" dirty="0"/>
          </a:p>
          <a:p>
            <a:pPr marL="0" indent="0">
              <a:buNone/>
            </a:pPr>
            <a:r>
              <a:rPr kumimoji="1" lang="ja-JP" altLang="en-US" sz="2200" dirty="0"/>
              <a:t>表現方法の検討</a:t>
            </a:r>
            <a:endParaRPr lang="en-US" altLang="ja-JP" sz="2200" dirty="0"/>
          </a:p>
          <a:p>
            <a:pPr marL="442913" lvl="1"/>
            <a:r>
              <a:rPr kumimoji="1" lang="en-US" altLang="ja-JP" sz="2200" dirty="0"/>
              <a:t>GIS</a:t>
            </a:r>
            <a:r>
              <a:rPr kumimoji="1" lang="ja-JP" altLang="en-US" sz="2200" dirty="0"/>
              <a:t>であれば、地図上にレイヤーで重ねるのか、地図を色分けするのか。</a:t>
            </a:r>
            <a:endParaRPr lang="en-US" altLang="ja-JP" sz="2200" dirty="0"/>
          </a:p>
          <a:p>
            <a:pPr marL="442913" lvl="1"/>
            <a:r>
              <a:rPr kumimoji="1" lang="ja-JP" altLang="en-US" sz="2200" dirty="0"/>
              <a:t>統計であれば、データビジュアライズをどこまでするのか。</a:t>
            </a:r>
            <a:endParaRPr kumimoji="1" lang="en-US" altLang="ja-JP" sz="2200" dirty="0"/>
          </a:p>
          <a:p>
            <a:pPr marL="442913" lvl="1"/>
            <a:r>
              <a:rPr lang="ja-JP" altLang="en-US" sz="2200" dirty="0"/>
              <a:t>個人情報が含まれている場合、庁内・市民に見せる際、どこまで丸めた表現をするか。</a:t>
            </a:r>
            <a:r>
              <a:rPr kumimoji="1" lang="en-US" altLang="ja-JP" sz="2200" dirty="0"/>
              <a:t/>
            </a:r>
            <a:br>
              <a:rPr kumimoji="1" lang="en-US" altLang="ja-JP" sz="2200" dirty="0"/>
            </a:br>
            <a:endParaRPr kumimoji="1" lang="ja-JP" altLang="en-US" sz="2200" dirty="0"/>
          </a:p>
        </p:txBody>
      </p:sp>
      <p:sp>
        <p:nvSpPr>
          <p:cNvPr id="2" name="タイトル 1"/>
          <p:cNvSpPr>
            <a:spLocks noGrp="1"/>
          </p:cNvSpPr>
          <p:nvPr>
            <p:ph type="title"/>
          </p:nvPr>
        </p:nvSpPr>
        <p:spPr/>
        <p:txBody>
          <a:bodyPr>
            <a:normAutofit fontScale="90000"/>
          </a:bodyPr>
          <a:lstStyle/>
          <a:p>
            <a:r>
              <a:rPr kumimoji="1" lang="en-US" altLang="ja-JP" dirty="0"/>
              <a:t>3-15. </a:t>
            </a:r>
            <a:r>
              <a:rPr kumimoji="1" lang="ja-JP" altLang="en-US" dirty="0"/>
              <a:t>③分析手法の検討</a:t>
            </a:r>
          </a:p>
        </p:txBody>
      </p:sp>
      <p:sp>
        <p:nvSpPr>
          <p:cNvPr id="20" name="正方形/長方形 19">
            <a:extLst>
              <a:ext uri="{FF2B5EF4-FFF2-40B4-BE49-F238E27FC236}">
                <a16:creationId xmlns:a16="http://schemas.microsoft.com/office/drawing/2014/main" xmlns="" id="{95BD4C28-4F18-4C23-BC3D-A3B41478D2EF}"/>
              </a:ext>
            </a:extLst>
          </p:cNvPr>
          <p:cNvSpPr/>
          <p:nvPr/>
        </p:nvSpPr>
        <p:spPr>
          <a:xfrm>
            <a:off x="723900" y="2494214"/>
            <a:ext cx="10929384" cy="210636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ホームベース 4">
            <a:extLst>
              <a:ext uri="{FF2B5EF4-FFF2-40B4-BE49-F238E27FC236}">
                <a16:creationId xmlns:a16="http://schemas.microsoft.com/office/drawing/2014/main" xmlns="" id="{D4036708-00B1-4B5D-BB18-34E338D6323D}"/>
              </a:ext>
            </a:extLst>
          </p:cNvPr>
          <p:cNvSpPr/>
          <p:nvPr/>
        </p:nvSpPr>
        <p:spPr>
          <a:xfrm>
            <a:off x="9472592"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6" name="ホームベース 6">
            <a:extLst>
              <a:ext uri="{FF2B5EF4-FFF2-40B4-BE49-F238E27FC236}">
                <a16:creationId xmlns:a16="http://schemas.microsoft.com/office/drawing/2014/main" xmlns="" id="{BAD75B8E-2BAD-46C7-A64D-C6BCBB274E18}"/>
              </a:ext>
            </a:extLst>
          </p:cNvPr>
          <p:cNvSpPr/>
          <p:nvPr/>
        </p:nvSpPr>
        <p:spPr>
          <a:xfrm>
            <a:off x="804315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7" name="ホームベース 7">
            <a:extLst>
              <a:ext uri="{FF2B5EF4-FFF2-40B4-BE49-F238E27FC236}">
                <a16:creationId xmlns:a16="http://schemas.microsoft.com/office/drawing/2014/main" xmlns="" id="{8B73A047-9DA4-42B8-BDD4-FE3DF36E96EB}"/>
              </a:ext>
            </a:extLst>
          </p:cNvPr>
          <p:cNvSpPr/>
          <p:nvPr/>
        </p:nvSpPr>
        <p:spPr>
          <a:xfrm>
            <a:off x="661371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8" name="ホームベース 8">
            <a:extLst>
              <a:ext uri="{FF2B5EF4-FFF2-40B4-BE49-F238E27FC236}">
                <a16:creationId xmlns:a16="http://schemas.microsoft.com/office/drawing/2014/main" xmlns="" id="{948EBAFB-CEC4-4E15-8CE5-BCD3553FD264}"/>
              </a:ext>
            </a:extLst>
          </p:cNvPr>
          <p:cNvSpPr/>
          <p:nvPr/>
        </p:nvSpPr>
        <p:spPr>
          <a:xfrm>
            <a:off x="518427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9" name="ホームベース 9">
            <a:extLst>
              <a:ext uri="{FF2B5EF4-FFF2-40B4-BE49-F238E27FC236}">
                <a16:creationId xmlns:a16="http://schemas.microsoft.com/office/drawing/2014/main" xmlns="" id="{39E91B39-F1B5-4714-A24C-5200A3464F7A}"/>
              </a:ext>
            </a:extLst>
          </p:cNvPr>
          <p:cNvSpPr/>
          <p:nvPr/>
        </p:nvSpPr>
        <p:spPr>
          <a:xfrm>
            <a:off x="3754831" y="543225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0" name="ホームベース 10">
            <a:extLst>
              <a:ext uri="{FF2B5EF4-FFF2-40B4-BE49-F238E27FC236}">
                <a16:creationId xmlns:a16="http://schemas.microsoft.com/office/drawing/2014/main" xmlns="" id="{60F5C0B7-C0F7-4793-A71D-C06C6042EEAB}"/>
              </a:ext>
            </a:extLst>
          </p:cNvPr>
          <p:cNvSpPr/>
          <p:nvPr/>
        </p:nvSpPr>
        <p:spPr>
          <a:xfrm>
            <a:off x="232539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1" name="ホームベース 11">
            <a:extLst>
              <a:ext uri="{FF2B5EF4-FFF2-40B4-BE49-F238E27FC236}">
                <a16:creationId xmlns:a16="http://schemas.microsoft.com/office/drawing/2014/main" xmlns="" id="{D1161F2E-B340-4F9E-80A0-E7429756E248}"/>
              </a:ext>
            </a:extLst>
          </p:cNvPr>
          <p:cNvSpPr/>
          <p:nvPr/>
        </p:nvSpPr>
        <p:spPr>
          <a:xfrm>
            <a:off x="89595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2" name="テキスト ボックス 31">
            <a:extLst>
              <a:ext uri="{FF2B5EF4-FFF2-40B4-BE49-F238E27FC236}">
                <a16:creationId xmlns:a16="http://schemas.microsoft.com/office/drawing/2014/main" xmlns="" id="{6B86F387-519C-4E0D-A9A6-57EC95544685}"/>
              </a:ext>
            </a:extLst>
          </p:cNvPr>
          <p:cNvSpPr txBox="1"/>
          <p:nvPr/>
        </p:nvSpPr>
        <p:spPr>
          <a:xfrm>
            <a:off x="1099710" y="5581108"/>
            <a:ext cx="1107996" cy="646331"/>
          </a:xfrm>
          <a:prstGeom prst="rect">
            <a:avLst/>
          </a:prstGeom>
          <a:noFill/>
        </p:spPr>
        <p:txBody>
          <a:bodyPr wrap="none" rtlCol="0">
            <a:spAutoFit/>
          </a:bodyPr>
          <a:lstStyle/>
          <a:p>
            <a:pPr algn="ctr"/>
            <a:r>
              <a:rPr kumimoji="1" lang="ja-JP" altLang="en-US" dirty="0"/>
              <a:t>①仮説</a:t>
            </a:r>
            <a:r>
              <a:rPr kumimoji="1" lang="en-US" altLang="ja-JP" dirty="0"/>
              <a:t/>
            </a:r>
            <a:br>
              <a:rPr kumimoji="1" lang="en-US" altLang="ja-JP" dirty="0"/>
            </a:br>
            <a:r>
              <a:rPr kumimoji="1" lang="ja-JP" altLang="en-US" dirty="0"/>
              <a:t>現状分析</a:t>
            </a:r>
          </a:p>
        </p:txBody>
      </p:sp>
      <p:sp>
        <p:nvSpPr>
          <p:cNvPr id="33" name="テキスト ボックス 32">
            <a:extLst>
              <a:ext uri="{FF2B5EF4-FFF2-40B4-BE49-F238E27FC236}">
                <a16:creationId xmlns:a16="http://schemas.microsoft.com/office/drawing/2014/main" xmlns="" id="{BFAC9856-80E6-4AAD-B08A-85AB765A178D}"/>
              </a:ext>
            </a:extLst>
          </p:cNvPr>
          <p:cNvSpPr txBox="1"/>
          <p:nvPr/>
        </p:nvSpPr>
        <p:spPr>
          <a:xfrm>
            <a:off x="2717799" y="5453510"/>
            <a:ext cx="877163" cy="923330"/>
          </a:xfrm>
          <a:prstGeom prst="rect">
            <a:avLst/>
          </a:prstGeom>
          <a:noFill/>
        </p:spPr>
        <p:txBody>
          <a:bodyPr wrap="none" rtlCol="0">
            <a:spAutoFit/>
          </a:bodyPr>
          <a:lstStyle/>
          <a:p>
            <a:pPr algn="ctr"/>
            <a:r>
              <a:rPr kumimoji="1" lang="ja-JP" altLang="en-US" dirty="0"/>
              <a:t>②対象</a:t>
            </a:r>
            <a:r>
              <a:rPr kumimoji="1" lang="en-US" altLang="ja-JP" dirty="0"/>
              <a:t/>
            </a:r>
            <a:br>
              <a:rPr kumimoji="1" lang="en-US" altLang="ja-JP" dirty="0"/>
            </a:br>
            <a:r>
              <a:rPr kumimoji="1" lang="ja-JP" altLang="en-US" dirty="0"/>
              <a:t>データ</a:t>
            </a:r>
            <a:r>
              <a:rPr kumimoji="1" lang="en-US" altLang="ja-JP" dirty="0"/>
              <a:t/>
            </a:r>
            <a:br>
              <a:rPr kumimoji="1" lang="en-US" altLang="ja-JP" dirty="0"/>
            </a:br>
            <a:r>
              <a:rPr kumimoji="1" lang="ja-JP" altLang="en-US" dirty="0"/>
              <a:t>確認</a:t>
            </a:r>
          </a:p>
        </p:txBody>
      </p:sp>
      <p:sp>
        <p:nvSpPr>
          <p:cNvPr id="34" name="テキスト ボックス 33">
            <a:extLst>
              <a:ext uri="{FF2B5EF4-FFF2-40B4-BE49-F238E27FC236}">
                <a16:creationId xmlns:a16="http://schemas.microsoft.com/office/drawing/2014/main" xmlns="" id="{7A2B9A07-582C-4C69-9D04-83619BFE1ABE}"/>
              </a:ext>
            </a:extLst>
          </p:cNvPr>
          <p:cNvSpPr txBox="1"/>
          <p:nvPr/>
        </p:nvSpPr>
        <p:spPr>
          <a:xfrm>
            <a:off x="4137100" y="5592009"/>
            <a:ext cx="1107997" cy="646331"/>
          </a:xfrm>
          <a:prstGeom prst="rect">
            <a:avLst/>
          </a:prstGeom>
          <a:noFill/>
        </p:spPr>
        <p:txBody>
          <a:bodyPr wrap="none" rtlCol="0">
            <a:spAutoFit/>
          </a:bodyPr>
          <a:lstStyle/>
          <a:p>
            <a:pPr algn="ctr"/>
            <a:r>
              <a:rPr kumimoji="1" lang="ja-JP" altLang="en-US" dirty="0"/>
              <a:t>③分析</a:t>
            </a:r>
            <a:r>
              <a:rPr kumimoji="1" lang="en-US" altLang="ja-JP" dirty="0"/>
              <a:t/>
            </a:r>
            <a:br>
              <a:rPr kumimoji="1" lang="en-US" altLang="ja-JP" dirty="0"/>
            </a:br>
            <a:r>
              <a:rPr kumimoji="1" lang="ja-JP" altLang="en-US" dirty="0"/>
              <a:t>手法検討</a:t>
            </a:r>
          </a:p>
        </p:txBody>
      </p:sp>
      <p:sp>
        <p:nvSpPr>
          <p:cNvPr id="35" name="テキスト ボックス 34">
            <a:extLst>
              <a:ext uri="{FF2B5EF4-FFF2-40B4-BE49-F238E27FC236}">
                <a16:creationId xmlns:a16="http://schemas.microsoft.com/office/drawing/2014/main" xmlns="" id="{483C6C27-8677-4A24-8D07-32B701EC838B}"/>
              </a:ext>
            </a:extLst>
          </p:cNvPr>
          <p:cNvSpPr txBox="1"/>
          <p:nvPr/>
        </p:nvSpPr>
        <p:spPr>
          <a:xfrm>
            <a:off x="5599149" y="5592009"/>
            <a:ext cx="1107997" cy="646331"/>
          </a:xfrm>
          <a:prstGeom prst="rect">
            <a:avLst/>
          </a:prstGeom>
          <a:noFill/>
        </p:spPr>
        <p:txBody>
          <a:bodyPr wrap="none" rtlCol="0">
            <a:spAutoFit/>
          </a:bodyPr>
          <a:lstStyle/>
          <a:p>
            <a:pPr algn="ctr"/>
            <a:r>
              <a:rPr kumimoji="1" lang="ja-JP" altLang="en-US" dirty="0"/>
              <a:t>④データ</a:t>
            </a:r>
            <a:r>
              <a:rPr kumimoji="1" lang="en-US" altLang="ja-JP" dirty="0"/>
              <a:t/>
            </a:r>
            <a:br>
              <a:rPr kumimoji="1" lang="en-US" altLang="ja-JP" dirty="0"/>
            </a:br>
            <a:r>
              <a:rPr kumimoji="1" lang="ja-JP" altLang="en-US" dirty="0"/>
              <a:t>分析</a:t>
            </a:r>
          </a:p>
        </p:txBody>
      </p:sp>
      <p:sp>
        <p:nvSpPr>
          <p:cNvPr id="36" name="テキスト ボックス 35">
            <a:extLst>
              <a:ext uri="{FF2B5EF4-FFF2-40B4-BE49-F238E27FC236}">
                <a16:creationId xmlns:a16="http://schemas.microsoft.com/office/drawing/2014/main" xmlns="" id="{7F18783E-6D30-4874-A72D-3741A0BD96AF}"/>
              </a:ext>
            </a:extLst>
          </p:cNvPr>
          <p:cNvSpPr txBox="1"/>
          <p:nvPr/>
        </p:nvSpPr>
        <p:spPr>
          <a:xfrm>
            <a:off x="7218064" y="5592008"/>
            <a:ext cx="646331" cy="646331"/>
          </a:xfrm>
          <a:prstGeom prst="rect">
            <a:avLst/>
          </a:prstGeom>
          <a:noFill/>
        </p:spPr>
        <p:txBody>
          <a:bodyPr wrap="none" rtlCol="0">
            <a:spAutoFit/>
          </a:bodyPr>
          <a:lstStyle/>
          <a:p>
            <a:pPr algn="ctr"/>
            <a:r>
              <a:rPr kumimoji="1" lang="ja-JP" altLang="en-US"/>
              <a:t>⑤</a:t>
            </a:r>
            <a:r>
              <a:rPr kumimoji="1" lang="en-US" altLang="ja-JP" dirty="0"/>
              <a:t/>
            </a:r>
            <a:br>
              <a:rPr kumimoji="1" lang="en-US" altLang="ja-JP" dirty="0"/>
            </a:br>
            <a:r>
              <a:rPr kumimoji="1" lang="ja-JP" altLang="en-US" dirty="0"/>
              <a:t>評価</a:t>
            </a:r>
          </a:p>
        </p:txBody>
      </p:sp>
      <p:sp>
        <p:nvSpPr>
          <p:cNvPr id="37" name="テキスト ボックス 36">
            <a:extLst>
              <a:ext uri="{FF2B5EF4-FFF2-40B4-BE49-F238E27FC236}">
                <a16:creationId xmlns:a16="http://schemas.microsoft.com/office/drawing/2014/main" xmlns="" id="{48D5CDAE-5B1E-4828-90CF-F6172D9492D8}"/>
              </a:ext>
            </a:extLst>
          </p:cNvPr>
          <p:cNvSpPr txBox="1"/>
          <p:nvPr/>
        </p:nvSpPr>
        <p:spPr>
          <a:xfrm>
            <a:off x="8490980" y="5572642"/>
            <a:ext cx="1107996" cy="646331"/>
          </a:xfrm>
          <a:prstGeom prst="rect">
            <a:avLst/>
          </a:prstGeom>
          <a:noFill/>
        </p:spPr>
        <p:txBody>
          <a:bodyPr wrap="none" rtlCol="0">
            <a:spAutoFit/>
          </a:bodyPr>
          <a:lstStyle/>
          <a:p>
            <a:pPr algn="ctr"/>
            <a:r>
              <a:rPr lang="ja-JP" altLang="en-US" dirty="0"/>
              <a:t>⑥</a:t>
            </a:r>
            <a:r>
              <a:rPr lang="en-US" altLang="ja-JP" dirty="0"/>
              <a:t/>
            </a:r>
            <a:br>
              <a:rPr lang="en-US" altLang="ja-JP" dirty="0"/>
            </a:br>
            <a:r>
              <a:rPr lang="ja-JP" altLang="en-US" dirty="0"/>
              <a:t>政策検討</a:t>
            </a:r>
            <a:endParaRPr kumimoji="1" lang="ja-JP" altLang="en-US" dirty="0"/>
          </a:p>
        </p:txBody>
      </p:sp>
      <p:sp>
        <p:nvSpPr>
          <p:cNvPr id="38" name="テキスト ボックス 37">
            <a:extLst>
              <a:ext uri="{FF2B5EF4-FFF2-40B4-BE49-F238E27FC236}">
                <a16:creationId xmlns:a16="http://schemas.microsoft.com/office/drawing/2014/main" xmlns="" id="{CAB57529-E1D2-45FB-A78C-6108244977E6}"/>
              </a:ext>
            </a:extLst>
          </p:cNvPr>
          <p:cNvSpPr txBox="1"/>
          <p:nvPr/>
        </p:nvSpPr>
        <p:spPr>
          <a:xfrm>
            <a:off x="9958403" y="5572641"/>
            <a:ext cx="1107996" cy="646331"/>
          </a:xfrm>
          <a:prstGeom prst="rect">
            <a:avLst/>
          </a:prstGeom>
          <a:noFill/>
        </p:spPr>
        <p:txBody>
          <a:bodyPr wrap="none" rtlCol="0">
            <a:spAutoFit/>
          </a:bodyPr>
          <a:lstStyle/>
          <a:p>
            <a:pPr algn="ctr"/>
            <a:r>
              <a:rPr lang="ja-JP" altLang="en-US" dirty="0"/>
              <a:t>⑦</a:t>
            </a:r>
            <a:r>
              <a:rPr lang="en-US" altLang="ja-JP" dirty="0"/>
              <a:t/>
            </a:r>
            <a:br>
              <a:rPr lang="en-US" altLang="ja-JP" dirty="0"/>
            </a:br>
            <a:r>
              <a:rPr lang="ja-JP" altLang="en-US" dirty="0"/>
              <a:t>効果指標</a:t>
            </a:r>
            <a:endParaRPr kumimoji="1" lang="ja-JP" altLang="en-US" dirty="0"/>
          </a:p>
        </p:txBody>
      </p:sp>
      <p:sp>
        <p:nvSpPr>
          <p:cNvPr id="22" name="正方形/長方形 21">
            <a:extLst>
              <a:ext uri="{FF2B5EF4-FFF2-40B4-BE49-F238E27FC236}">
                <a16:creationId xmlns:a16="http://schemas.microsoft.com/office/drawing/2014/main" xmlns="" id="{4FDAAF86-0FCC-4853-AA46-B018BCD91D6D}"/>
              </a:ext>
            </a:extLst>
          </p:cNvPr>
          <p:cNvSpPr/>
          <p:nvPr/>
        </p:nvSpPr>
        <p:spPr>
          <a:xfrm>
            <a:off x="895951" y="6388434"/>
            <a:ext cx="4980851" cy="430887"/>
          </a:xfrm>
          <a:prstGeom prst="rect">
            <a:avLst/>
          </a:prstGeom>
        </p:spPr>
        <p:txBody>
          <a:bodyPr wrap="none">
            <a:spAutoFit/>
          </a:bodyPr>
          <a:lstStyle/>
          <a:p>
            <a:r>
              <a:rPr lang="ja-JP" altLang="en-US" sz="2200" dirty="0"/>
              <a:t>データ分析による政策反映のプロセス</a:t>
            </a:r>
            <a:endParaRPr lang="en-US" altLang="ja-JP" sz="2200" dirty="0"/>
          </a:p>
        </p:txBody>
      </p:sp>
      <p:sp>
        <p:nvSpPr>
          <p:cNvPr id="3" name="スライド番号プレースホルダー 2">
            <a:extLst>
              <a:ext uri="{FF2B5EF4-FFF2-40B4-BE49-F238E27FC236}">
                <a16:creationId xmlns:a16="http://schemas.microsoft.com/office/drawing/2014/main" xmlns="" id="{E9F816F5-4A2D-408C-AB2F-95A046247C6F}"/>
              </a:ext>
            </a:extLst>
          </p:cNvPr>
          <p:cNvSpPr>
            <a:spLocks noGrp="1"/>
          </p:cNvSpPr>
          <p:nvPr>
            <p:ph type="sldNum" sz="quarter" idx="12"/>
          </p:nvPr>
        </p:nvSpPr>
        <p:spPr/>
        <p:txBody>
          <a:bodyPr/>
          <a:lstStyle/>
          <a:p>
            <a:fld id="{17B8D3BA-E350-1147-995F-63335037DF5A}" type="slidenum">
              <a:rPr kumimoji="1" lang="ja-JP" altLang="en-US" smtClean="0"/>
              <a:t>27</a:t>
            </a:fld>
            <a:endParaRPr kumimoji="1" lang="ja-JP" altLang="en-US"/>
          </a:p>
        </p:txBody>
      </p:sp>
    </p:spTree>
    <p:extLst>
      <p:ext uri="{BB962C8B-B14F-4D97-AF65-F5344CB8AC3E}">
        <p14:creationId xmlns:p14="http://schemas.microsoft.com/office/powerpoint/2010/main" val="73575506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282C00D-D3D0-C345-864D-5AC1DD64EDCB}"/>
              </a:ext>
            </a:extLst>
          </p:cNvPr>
          <p:cNvSpPr>
            <a:spLocks noGrp="1"/>
          </p:cNvSpPr>
          <p:nvPr>
            <p:ph type="title"/>
          </p:nvPr>
        </p:nvSpPr>
        <p:spPr/>
        <p:txBody>
          <a:bodyPr>
            <a:normAutofit fontScale="90000"/>
          </a:bodyPr>
          <a:lstStyle/>
          <a:p>
            <a:r>
              <a:rPr kumimoji="1" lang="en-US" altLang="ja-JP" dirty="0"/>
              <a:t>3-16. </a:t>
            </a:r>
            <a:r>
              <a:rPr kumimoji="1" lang="ja-JP" altLang="en-US" dirty="0"/>
              <a:t>見せ方の検討（エクセル）</a:t>
            </a:r>
          </a:p>
        </p:txBody>
      </p:sp>
      <p:sp>
        <p:nvSpPr>
          <p:cNvPr id="3" name="コンテンツ プレースホルダー 2">
            <a:extLst>
              <a:ext uri="{FF2B5EF4-FFF2-40B4-BE49-F238E27FC236}">
                <a16:creationId xmlns:a16="http://schemas.microsoft.com/office/drawing/2014/main" xmlns="" id="{F5A28B6C-9A2A-0549-8AAE-4B4D841C8E93}"/>
              </a:ext>
            </a:extLst>
          </p:cNvPr>
          <p:cNvSpPr>
            <a:spLocks noGrp="1"/>
          </p:cNvSpPr>
          <p:nvPr>
            <p:ph idx="1"/>
          </p:nvPr>
        </p:nvSpPr>
        <p:spPr>
          <a:xfrm>
            <a:off x="838200" y="1105469"/>
            <a:ext cx="10515600" cy="5432492"/>
          </a:xfrm>
        </p:spPr>
        <p:txBody>
          <a:bodyPr>
            <a:normAutofit/>
          </a:bodyPr>
          <a:lstStyle/>
          <a:p>
            <a:pPr marL="0" indent="0">
              <a:buNone/>
            </a:pPr>
            <a:r>
              <a:rPr kumimoji="1" lang="ja-JP" altLang="en-US" sz="2200" dirty="0"/>
              <a:t>エクセルによる表現</a:t>
            </a:r>
            <a:endParaRPr kumimoji="1" lang="en-US" altLang="ja-JP" sz="2200" dirty="0"/>
          </a:p>
          <a:p>
            <a:pPr marL="447675" lvl="1"/>
            <a:r>
              <a:rPr lang="ja-JP" altLang="en-US" sz="2200" dirty="0"/>
              <a:t>エクセルによる見せ方は主に、数値の範囲、数値をまとめる範囲、差がわかりやすい数値は何かを考える。</a:t>
            </a:r>
            <a:endParaRPr lang="en-US" altLang="ja-JP" sz="2200" dirty="0"/>
          </a:p>
          <a:p>
            <a:pPr marL="447675" lvl="1"/>
            <a:endParaRPr lang="en-US" altLang="ja-JP" sz="2200" dirty="0"/>
          </a:p>
          <a:p>
            <a:pPr marL="447675" lvl="1"/>
            <a:r>
              <a:rPr lang="ja-JP" altLang="en-US" sz="2200" dirty="0"/>
              <a:t>グラフや表で色を決める際には、どの色が重要な意味を持つかを考える。例えば、値が危険水域の場合は赤、注意の場合は黄色、問題ない場合は青など分かりやすい色を採用する。色覚障碍者にも配慮する。</a:t>
            </a:r>
            <a:endParaRPr lang="en-US" altLang="ja-JP" sz="2200" dirty="0"/>
          </a:p>
          <a:p>
            <a:pPr marL="447675"/>
            <a:endParaRPr kumimoji="1" lang="en-US" altLang="ja-JP" sz="2200" dirty="0"/>
          </a:p>
          <a:p>
            <a:pPr marL="447675" lvl="1"/>
            <a:r>
              <a:rPr lang="ja-JP" altLang="en-US" sz="2200" dirty="0"/>
              <a:t>グラフを利用した分析</a:t>
            </a:r>
            <a:endParaRPr lang="en-US" altLang="ja-JP" sz="2200" dirty="0"/>
          </a:p>
          <a:p>
            <a:pPr marL="895350" lvl="2"/>
            <a:r>
              <a:rPr lang="ja-JP" altLang="en-US" sz="2200" dirty="0"/>
              <a:t>数値の最大、最小を確認して、グラフの範囲を設定する。</a:t>
            </a:r>
            <a:endParaRPr lang="en-US" altLang="ja-JP" sz="2200" dirty="0"/>
          </a:p>
          <a:p>
            <a:pPr marL="895350" lvl="2"/>
            <a:r>
              <a:rPr lang="ja-JP" altLang="en-US" sz="2200" dirty="0"/>
              <a:t>年毎、月毎など、どの単位で分析すると見やすいかを検討する。</a:t>
            </a:r>
            <a:endParaRPr lang="en-US" altLang="ja-JP" sz="2200" dirty="0"/>
          </a:p>
          <a:p>
            <a:pPr lvl="1"/>
            <a:endParaRPr lang="en-US" altLang="ja-JP" sz="2200" dirty="0"/>
          </a:p>
          <a:p>
            <a:pPr marL="447675" lvl="1"/>
            <a:r>
              <a:rPr lang="ja-JP" altLang="en-US" sz="2200" dirty="0"/>
              <a:t>ピボットを利用したクロス集計</a:t>
            </a:r>
            <a:endParaRPr lang="en-US" altLang="ja-JP" sz="2200" dirty="0"/>
          </a:p>
          <a:p>
            <a:pPr marL="895350" lvl="2"/>
            <a:r>
              <a:rPr lang="ja-JP" altLang="en-US" sz="2200" dirty="0"/>
              <a:t>値を合算するのか、件数を合算するのか、どちらの方が表現が妥当かを考える。</a:t>
            </a:r>
            <a:endParaRPr lang="en-US" altLang="ja-JP" sz="2200" dirty="0"/>
          </a:p>
          <a:p>
            <a:pPr marL="457200" lvl="1" indent="0">
              <a:buNone/>
            </a:pPr>
            <a:endParaRPr lang="en-US" altLang="ja-JP" sz="2200" dirty="0"/>
          </a:p>
          <a:p>
            <a:pPr marL="457200" lvl="1" indent="0">
              <a:buNone/>
            </a:pPr>
            <a:endParaRPr lang="en-US" altLang="ja-JP" sz="2200" dirty="0"/>
          </a:p>
          <a:p>
            <a:pPr marL="457200" lvl="1" indent="0">
              <a:buNone/>
            </a:pPr>
            <a:endParaRPr kumimoji="1" lang="en-US" altLang="ja-JP" sz="2200" dirty="0"/>
          </a:p>
          <a:p>
            <a:endParaRPr lang="en-US" altLang="ja-JP" sz="2200" dirty="0"/>
          </a:p>
          <a:p>
            <a:endParaRPr kumimoji="1" lang="en-US" altLang="ja-JP" sz="2200" dirty="0"/>
          </a:p>
        </p:txBody>
      </p:sp>
      <p:sp>
        <p:nvSpPr>
          <p:cNvPr id="4" name="スライド番号プレースホルダー 3">
            <a:extLst>
              <a:ext uri="{FF2B5EF4-FFF2-40B4-BE49-F238E27FC236}">
                <a16:creationId xmlns:a16="http://schemas.microsoft.com/office/drawing/2014/main" xmlns="" id="{A779B386-229A-432C-9444-9199D3DA0676}"/>
              </a:ext>
            </a:extLst>
          </p:cNvPr>
          <p:cNvSpPr>
            <a:spLocks noGrp="1"/>
          </p:cNvSpPr>
          <p:nvPr>
            <p:ph type="sldNum" sz="quarter" idx="12"/>
          </p:nvPr>
        </p:nvSpPr>
        <p:spPr/>
        <p:txBody>
          <a:bodyPr/>
          <a:lstStyle/>
          <a:p>
            <a:fld id="{17B8D3BA-E350-1147-995F-63335037DF5A}" type="slidenum">
              <a:rPr kumimoji="1" lang="ja-JP" altLang="en-US" smtClean="0"/>
              <a:t>28</a:t>
            </a:fld>
            <a:endParaRPr kumimoji="1" lang="ja-JP" altLang="en-US"/>
          </a:p>
        </p:txBody>
      </p:sp>
    </p:spTree>
    <p:extLst>
      <p:ext uri="{BB962C8B-B14F-4D97-AF65-F5344CB8AC3E}">
        <p14:creationId xmlns:p14="http://schemas.microsoft.com/office/powerpoint/2010/main" val="2516752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282C00D-D3D0-C345-864D-5AC1DD64EDCB}"/>
              </a:ext>
            </a:extLst>
          </p:cNvPr>
          <p:cNvSpPr>
            <a:spLocks noGrp="1"/>
          </p:cNvSpPr>
          <p:nvPr>
            <p:ph type="title"/>
          </p:nvPr>
        </p:nvSpPr>
        <p:spPr/>
        <p:txBody>
          <a:bodyPr>
            <a:normAutofit fontScale="90000"/>
          </a:bodyPr>
          <a:lstStyle/>
          <a:p>
            <a:r>
              <a:rPr kumimoji="1" lang="en-US" altLang="ja-JP" dirty="0"/>
              <a:t>3-17. </a:t>
            </a:r>
            <a:r>
              <a:rPr kumimoji="1" lang="ja-JP" altLang="en-US" dirty="0"/>
              <a:t>見せ方の検討（</a:t>
            </a:r>
            <a:r>
              <a:rPr lang="ja-JP" altLang="en-US" dirty="0"/>
              <a:t>地図</a:t>
            </a:r>
            <a:r>
              <a:rPr kumimoji="1" lang="ja-JP" altLang="en-US" dirty="0"/>
              <a:t>）</a:t>
            </a:r>
          </a:p>
        </p:txBody>
      </p:sp>
      <p:sp>
        <p:nvSpPr>
          <p:cNvPr id="3" name="コンテンツ プレースホルダー 2">
            <a:extLst>
              <a:ext uri="{FF2B5EF4-FFF2-40B4-BE49-F238E27FC236}">
                <a16:creationId xmlns:a16="http://schemas.microsoft.com/office/drawing/2014/main" xmlns="" id="{F5A28B6C-9A2A-0549-8AAE-4B4D841C8E93}"/>
              </a:ext>
            </a:extLst>
          </p:cNvPr>
          <p:cNvSpPr>
            <a:spLocks noGrp="1"/>
          </p:cNvSpPr>
          <p:nvPr>
            <p:ph idx="1"/>
          </p:nvPr>
        </p:nvSpPr>
        <p:spPr>
          <a:xfrm>
            <a:off x="838200" y="1105469"/>
            <a:ext cx="10718800" cy="5071494"/>
          </a:xfrm>
        </p:spPr>
        <p:txBody>
          <a:bodyPr>
            <a:noAutofit/>
          </a:bodyPr>
          <a:lstStyle/>
          <a:p>
            <a:pPr marL="0" indent="0">
              <a:buNone/>
            </a:pPr>
            <a:r>
              <a:rPr lang="ja-JP" altLang="en-US" sz="2200" dirty="0"/>
              <a:t>色の扱い方は、エクセルと同様に、どちらが重要な情報かを考えて設定する。</a:t>
            </a:r>
            <a:endParaRPr lang="en-US" altLang="ja-JP" sz="2200" dirty="0"/>
          </a:p>
          <a:p>
            <a:pPr marL="447675" lvl="1"/>
            <a:r>
              <a:rPr lang="ja-JP" altLang="en-US" sz="2200" dirty="0"/>
              <a:t>ハザードマップであれば、危険地域が赤、安全地域が緑など。</a:t>
            </a:r>
            <a:r>
              <a:rPr lang="en-US" altLang="ja-JP" sz="2200" dirty="0"/>
              <a:t/>
            </a:r>
            <a:br>
              <a:rPr lang="en-US" altLang="ja-JP" sz="2200" dirty="0"/>
            </a:br>
            <a:endParaRPr lang="en-US" altLang="ja-JP" sz="2200" dirty="0"/>
          </a:p>
          <a:p>
            <a:pPr marL="0" indent="0">
              <a:buNone/>
            </a:pPr>
            <a:r>
              <a:rPr lang="ja-JP" altLang="en-US" sz="2200" dirty="0"/>
              <a:t>地図（</a:t>
            </a:r>
            <a:r>
              <a:rPr lang="en-US" altLang="ja-JP" sz="2200" dirty="0"/>
              <a:t>GIS</a:t>
            </a:r>
            <a:r>
              <a:rPr lang="ja-JP" altLang="en-US" sz="2200" dirty="0"/>
              <a:t>、紙地図）上に、色分けする場合</a:t>
            </a:r>
            <a:endParaRPr lang="en-US" altLang="ja-JP" sz="2200" dirty="0"/>
          </a:p>
          <a:p>
            <a:pPr marL="447675" lvl="1"/>
            <a:r>
              <a:rPr kumimoji="1" lang="ja-JP" altLang="en-US" sz="2200" dirty="0"/>
              <a:t>紙地図を利用する場合は、事前に集計したデータから何色</a:t>
            </a:r>
            <a:r>
              <a:rPr lang="ja-JP" altLang="en-US" sz="2200" dirty="0"/>
              <a:t>で色塗りするかを</a:t>
            </a:r>
            <a:r>
              <a:rPr kumimoji="1" lang="ja-JP" altLang="en-US" sz="2200" dirty="0"/>
              <a:t>決定する。危険な領域はどこからか、安全な領域はどこからかを意識して色分け</a:t>
            </a:r>
            <a:r>
              <a:rPr lang="ja-JP" altLang="en-US" sz="2200" dirty="0"/>
              <a:t>する。</a:t>
            </a:r>
            <a:endParaRPr kumimoji="1" lang="en-US" altLang="ja-JP" sz="2200" dirty="0"/>
          </a:p>
          <a:p>
            <a:pPr marL="447675" lvl="1"/>
            <a:r>
              <a:rPr lang="en-US" altLang="ja-JP" sz="2200" dirty="0"/>
              <a:t>GIS</a:t>
            </a:r>
            <a:r>
              <a:rPr lang="ja-JP" altLang="en-US" sz="2200" dirty="0"/>
              <a:t>の場合は、紙の地図よりも変更が容易なので、最初は自由な区分や色分けでも良いが、最終的には視覚的に明らかにしたい内容（例えば高齢化率が全国平均を超えている地域を明らかにするなど）を考えて、データ区分や色などを決める。</a:t>
            </a:r>
            <a:endParaRPr lang="en-US" altLang="ja-JP" sz="2200" dirty="0"/>
          </a:p>
          <a:p>
            <a:pPr lvl="1"/>
            <a:endParaRPr kumimoji="1" lang="en-US" altLang="ja-JP" sz="2200" dirty="0"/>
          </a:p>
          <a:p>
            <a:pPr marL="0" indent="0">
              <a:buNone/>
            </a:pPr>
            <a:r>
              <a:rPr kumimoji="1" lang="ja-JP" altLang="en-US" sz="2200" dirty="0"/>
              <a:t>行政区域にポイント（点）データを載せる場合</a:t>
            </a:r>
            <a:endParaRPr kumimoji="1" lang="en-US" altLang="ja-JP" sz="2200" dirty="0"/>
          </a:p>
          <a:p>
            <a:pPr marL="447675" lvl="1"/>
            <a:r>
              <a:rPr lang="ja-JP" altLang="en-US" sz="2200" dirty="0"/>
              <a:t>行政区域ごとのデータを、ポリゴン（</a:t>
            </a:r>
            <a:r>
              <a:rPr lang="en-US" altLang="ja-JP" sz="2200" dirty="0"/>
              <a:t>GIS</a:t>
            </a:r>
            <a:r>
              <a:rPr lang="ja-JP" altLang="en-US" sz="2200" dirty="0"/>
              <a:t>上の図形）を用いて色分けする（全体の傾向を見る。地域別の医療施設や病床数を比較するなど）。</a:t>
            </a:r>
            <a:endParaRPr lang="en-US" altLang="ja-JP" sz="2200" dirty="0"/>
          </a:p>
          <a:p>
            <a:pPr marL="447675" lvl="1"/>
            <a:r>
              <a:rPr lang="ja-JP" altLang="en-US" sz="2200" dirty="0"/>
              <a:t>点の色やサイズを変えて、大きさを表現することもできる（病院の位置を点で表し、各病院の病床数を点の大きさで表すなど）。</a:t>
            </a:r>
            <a:endParaRPr lang="en-US" altLang="ja-JP" sz="2200" dirty="0"/>
          </a:p>
        </p:txBody>
      </p:sp>
      <p:sp>
        <p:nvSpPr>
          <p:cNvPr id="4" name="スライド番号プレースホルダー 3">
            <a:extLst>
              <a:ext uri="{FF2B5EF4-FFF2-40B4-BE49-F238E27FC236}">
                <a16:creationId xmlns:a16="http://schemas.microsoft.com/office/drawing/2014/main" xmlns="" id="{2F5EE7F1-4CC3-4A5D-88A8-CE5480BEA136}"/>
              </a:ext>
            </a:extLst>
          </p:cNvPr>
          <p:cNvSpPr>
            <a:spLocks noGrp="1"/>
          </p:cNvSpPr>
          <p:nvPr>
            <p:ph type="sldNum" sz="quarter" idx="12"/>
          </p:nvPr>
        </p:nvSpPr>
        <p:spPr/>
        <p:txBody>
          <a:bodyPr/>
          <a:lstStyle/>
          <a:p>
            <a:fld id="{17B8D3BA-E350-1147-995F-63335037DF5A}" type="slidenum">
              <a:rPr kumimoji="1" lang="ja-JP" altLang="en-US" smtClean="0"/>
              <a:t>29</a:t>
            </a:fld>
            <a:endParaRPr kumimoji="1" lang="ja-JP" altLang="en-US"/>
          </a:p>
        </p:txBody>
      </p:sp>
    </p:spTree>
    <p:extLst>
      <p:ext uri="{BB962C8B-B14F-4D97-AF65-F5344CB8AC3E}">
        <p14:creationId xmlns:p14="http://schemas.microsoft.com/office/powerpoint/2010/main" val="7147566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6000" dirty="0"/>
              <a:t>1.</a:t>
            </a:r>
            <a:r>
              <a:rPr kumimoji="1" lang="ja-JP" altLang="en-US" sz="6000" dirty="0"/>
              <a:t> 前回のおさらい</a:t>
            </a:r>
            <a:endParaRPr kumimoji="1" lang="ja-JP" altLang="en-US" dirty="0"/>
          </a:p>
        </p:txBody>
      </p:sp>
      <p:sp>
        <p:nvSpPr>
          <p:cNvPr id="2" name="スライド番号プレースホルダー 1">
            <a:extLst>
              <a:ext uri="{FF2B5EF4-FFF2-40B4-BE49-F238E27FC236}">
                <a16:creationId xmlns:a16="http://schemas.microsoft.com/office/drawing/2014/main" xmlns="" id="{76C55973-4EAB-45BA-8F15-A05383364E1A}"/>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38234785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0D471BA3-ABBA-8C4A-8549-0F01A7AB1B41}"/>
              </a:ext>
            </a:extLst>
          </p:cNvPr>
          <p:cNvSpPr>
            <a:spLocks noGrp="1"/>
          </p:cNvSpPr>
          <p:nvPr>
            <p:ph type="title"/>
          </p:nvPr>
        </p:nvSpPr>
        <p:spPr/>
        <p:txBody>
          <a:bodyPr>
            <a:normAutofit fontScale="90000"/>
          </a:bodyPr>
          <a:lstStyle/>
          <a:p>
            <a:r>
              <a:rPr lang="en-US" altLang="ja-JP" dirty="0"/>
              <a:t>3-18. </a:t>
            </a:r>
            <a:r>
              <a:rPr lang="ja-JP" altLang="en-US" dirty="0"/>
              <a:t>分析方法・見せ方の検討</a:t>
            </a:r>
            <a:endParaRPr kumimoji="1" lang="ja-JP" altLang="en-US" dirty="0"/>
          </a:p>
        </p:txBody>
      </p:sp>
      <p:sp>
        <p:nvSpPr>
          <p:cNvPr id="3" name="コンテンツ プレースホルダー 2">
            <a:extLst>
              <a:ext uri="{FF2B5EF4-FFF2-40B4-BE49-F238E27FC236}">
                <a16:creationId xmlns:a16="http://schemas.microsoft.com/office/drawing/2014/main" xmlns="" id="{73ED76E2-F434-C240-B2DE-254DEFD6825F}"/>
              </a:ext>
            </a:extLst>
          </p:cNvPr>
          <p:cNvSpPr>
            <a:spLocks noGrp="1"/>
          </p:cNvSpPr>
          <p:nvPr>
            <p:ph idx="1"/>
          </p:nvPr>
        </p:nvSpPr>
        <p:spPr>
          <a:xfrm>
            <a:off x="838200" y="1105469"/>
            <a:ext cx="10515600" cy="5071494"/>
          </a:xfrm>
        </p:spPr>
        <p:txBody>
          <a:bodyPr>
            <a:normAutofit/>
          </a:bodyPr>
          <a:lstStyle/>
          <a:p>
            <a:r>
              <a:rPr kumimoji="1" lang="ja-JP" altLang="en-US" sz="2200" dirty="0"/>
              <a:t>作成するグラフや地図の完成イメージを決める。</a:t>
            </a:r>
            <a:endParaRPr kumimoji="1" lang="en-US" altLang="ja-JP" sz="2200" dirty="0"/>
          </a:p>
          <a:p>
            <a:r>
              <a:rPr lang="ja-JP" altLang="en-US" sz="2200" dirty="0"/>
              <a:t>住民や庁内職員など、伝えたい人が理解しやすくなっているかを考える。</a:t>
            </a:r>
            <a:endParaRPr lang="en-US" altLang="ja-JP" sz="2200" dirty="0"/>
          </a:p>
        </p:txBody>
      </p:sp>
      <p:sp>
        <p:nvSpPr>
          <p:cNvPr id="5" name="正方形/長方形 4">
            <a:extLst>
              <a:ext uri="{FF2B5EF4-FFF2-40B4-BE49-F238E27FC236}">
                <a16:creationId xmlns:a16="http://schemas.microsoft.com/office/drawing/2014/main" xmlns="" id="{3C631BF7-C2AF-DD4A-8C08-4E0161EDE75B}"/>
              </a:ext>
            </a:extLst>
          </p:cNvPr>
          <p:cNvSpPr/>
          <p:nvPr/>
        </p:nvSpPr>
        <p:spPr>
          <a:xfrm>
            <a:off x="1177734" y="2769989"/>
            <a:ext cx="4529138" cy="34124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a:extLst>
              <a:ext uri="{FF2B5EF4-FFF2-40B4-BE49-F238E27FC236}">
                <a16:creationId xmlns:a16="http://schemas.microsoft.com/office/drawing/2014/main" xmlns="" id="{D6C9F1E0-EC7D-BB45-AC6D-F8A364589371}"/>
              </a:ext>
            </a:extLst>
          </p:cNvPr>
          <p:cNvSpPr/>
          <p:nvPr/>
        </p:nvSpPr>
        <p:spPr>
          <a:xfrm>
            <a:off x="1296117" y="2935486"/>
            <a:ext cx="4245428" cy="3096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a:solidFill>
                  <a:schemeClr val="tx1"/>
                </a:solidFill>
              </a:rPr>
              <a:t>仮説：</a:t>
            </a:r>
            <a:r>
              <a:rPr kumimoji="1" lang="en-US" altLang="ja-JP" dirty="0" err="1">
                <a:solidFill>
                  <a:schemeClr val="tx1"/>
                </a:solidFill>
              </a:rPr>
              <a:t>xxxxxx</a:t>
            </a:r>
            <a:endParaRPr kumimoji="1" lang="en-US" altLang="ja-JP" dirty="0">
              <a:solidFill>
                <a:schemeClr val="tx1"/>
              </a:solidFill>
            </a:endParaRPr>
          </a:p>
          <a:p>
            <a:endParaRPr kumimoji="1" lang="en-US" altLang="ja-JP" dirty="0">
              <a:solidFill>
                <a:schemeClr val="tx1"/>
              </a:solidFill>
            </a:endParaRPr>
          </a:p>
          <a:p>
            <a:r>
              <a:rPr lang="ja-JP" altLang="en-US" dirty="0">
                <a:solidFill>
                  <a:schemeClr val="tx1"/>
                </a:solidFill>
              </a:rPr>
              <a:t>使うデータ：</a:t>
            </a:r>
            <a:r>
              <a:rPr lang="en-US" altLang="ja-JP" dirty="0" err="1">
                <a:solidFill>
                  <a:schemeClr val="tx1"/>
                </a:solidFill>
              </a:rPr>
              <a:t>yyyy</a:t>
            </a:r>
            <a:r>
              <a:rPr lang="ja-JP" altLang="en-US" dirty="0">
                <a:solidFill>
                  <a:schemeClr val="tx1"/>
                </a:solidFill>
              </a:rPr>
              <a:t>と</a:t>
            </a:r>
            <a:r>
              <a:rPr lang="en-US" altLang="ja-JP" dirty="0">
                <a:solidFill>
                  <a:schemeClr val="tx1"/>
                </a:solidFill>
              </a:rPr>
              <a:t>zzzz</a:t>
            </a:r>
          </a:p>
          <a:p>
            <a:endParaRPr kumimoji="1" lang="en-US" altLang="ja-JP" dirty="0">
              <a:solidFill>
                <a:schemeClr val="tx1"/>
              </a:solidFill>
            </a:endParaRPr>
          </a:p>
          <a:p>
            <a:r>
              <a:rPr lang="ja-JP" altLang="en-US" dirty="0">
                <a:solidFill>
                  <a:schemeClr val="tx1"/>
                </a:solidFill>
              </a:rPr>
              <a:t>分析手法：折れ線グラフ</a:t>
            </a:r>
            <a:endParaRPr kumimoji="1" lang="ja-JP" altLang="en-US" dirty="0">
              <a:solidFill>
                <a:schemeClr val="tx1"/>
              </a:solidFill>
            </a:endParaRPr>
          </a:p>
        </p:txBody>
      </p:sp>
      <p:sp>
        <p:nvSpPr>
          <p:cNvPr id="7" name="正方形/長方形 6">
            <a:extLst>
              <a:ext uri="{FF2B5EF4-FFF2-40B4-BE49-F238E27FC236}">
                <a16:creationId xmlns:a16="http://schemas.microsoft.com/office/drawing/2014/main" xmlns="" id="{A3C7A874-E170-9346-802C-DD00633D5A01}"/>
              </a:ext>
            </a:extLst>
          </p:cNvPr>
          <p:cNvSpPr/>
          <p:nvPr/>
        </p:nvSpPr>
        <p:spPr>
          <a:xfrm>
            <a:off x="1531248" y="4479590"/>
            <a:ext cx="3918857" cy="155271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実際に表示する色や</a:t>
            </a:r>
            <a:r>
              <a:rPr lang="en-US" altLang="ja-JP" dirty="0">
                <a:solidFill>
                  <a:schemeClr val="tx1"/>
                </a:solidFill>
              </a:rPr>
              <a:t/>
            </a:r>
            <a:br>
              <a:rPr lang="en-US" altLang="ja-JP" dirty="0">
                <a:solidFill>
                  <a:schemeClr val="tx1"/>
                </a:solidFill>
              </a:rPr>
            </a:br>
            <a:r>
              <a:rPr lang="en-US" altLang="ja-JP" dirty="0">
                <a:solidFill>
                  <a:schemeClr val="tx1"/>
                </a:solidFill>
              </a:rPr>
              <a:t>x</a:t>
            </a:r>
            <a:r>
              <a:rPr lang="ja-JP" altLang="en-US" dirty="0">
                <a:solidFill>
                  <a:schemeClr val="tx1"/>
                </a:solidFill>
              </a:rPr>
              <a:t>軸、</a:t>
            </a:r>
            <a:r>
              <a:rPr lang="en-US" altLang="ja-JP" dirty="0">
                <a:solidFill>
                  <a:schemeClr val="tx1"/>
                </a:solidFill>
              </a:rPr>
              <a:t>y</a:t>
            </a:r>
            <a:r>
              <a:rPr lang="ja-JP" altLang="en-US" dirty="0">
                <a:solidFill>
                  <a:schemeClr val="tx1"/>
                </a:solidFill>
              </a:rPr>
              <a:t>軸に何を利用するか</a:t>
            </a:r>
            <a:r>
              <a:rPr lang="en-US" altLang="ja-JP" dirty="0">
                <a:solidFill>
                  <a:schemeClr val="tx1"/>
                </a:solidFill>
              </a:rPr>
              <a:t/>
            </a:r>
            <a:br>
              <a:rPr lang="en-US" altLang="ja-JP" dirty="0">
                <a:solidFill>
                  <a:schemeClr val="tx1"/>
                </a:solidFill>
              </a:rPr>
            </a:br>
            <a:r>
              <a:rPr lang="ja-JP" altLang="en-US" dirty="0">
                <a:solidFill>
                  <a:schemeClr val="tx1"/>
                </a:solidFill>
              </a:rPr>
              <a:t>ペンを使って描く</a:t>
            </a: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xmlns="" id="{FD48AD63-E12B-D34B-B0C1-6B9BD72FF715}"/>
              </a:ext>
            </a:extLst>
          </p:cNvPr>
          <p:cNvSpPr/>
          <p:nvPr/>
        </p:nvSpPr>
        <p:spPr>
          <a:xfrm>
            <a:off x="6278744" y="2769989"/>
            <a:ext cx="4529138" cy="341243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xmlns="" id="{D69DC608-3964-A748-8577-0B4F42EED584}"/>
              </a:ext>
            </a:extLst>
          </p:cNvPr>
          <p:cNvSpPr/>
          <p:nvPr/>
        </p:nvSpPr>
        <p:spPr>
          <a:xfrm>
            <a:off x="6397127" y="2935486"/>
            <a:ext cx="4245428" cy="30968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a:solidFill>
                  <a:schemeClr val="tx1"/>
                </a:solidFill>
              </a:rPr>
              <a:t>仮説：</a:t>
            </a:r>
            <a:r>
              <a:rPr lang="en-US" altLang="ja-JP" dirty="0" err="1">
                <a:solidFill>
                  <a:schemeClr val="tx1"/>
                </a:solidFill>
              </a:rPr>
              <a:t>aaaaaa</a:t>
            </a:r>
            <a:endParaRPr kumimoji="1" lang="en-US" altLang="ja-JP" dirty="0">
              <a:solidFill>
                <a:schemeClr val="tx1"/>
              </a:solidFill>
            </a:endParaRPr>
          </a:p>
          <a:p>
            <a:endParaRPr kumimoji="1" lang="en-US" altLang="ja-JP" dirty="0">
              <a:solidFill>
                <a:schemeClr val="tx1"/>
              </a:solidFill>
            </a:endParaRPr>
          </a:p>
          <a:p>
            <a:r>
              <a:rPr lang="ja-JP" altLang="en-US" dirty="0">
                <a:solidFill>
                  <a:schemeClr val="tx1"/>
                </a:solidFill>
              </a:rPr>
              <a:t>使うデータ：</a:t>
            </a:r>
            <a:r>
              <a:rPr lang="en-US" altLang="ja-JP" dirty="0" err="1">
                <a:solidFill>
                  <a:schemeClr val="tx1"/>
                </a:solidFill>
              </a:rPr>
              <a:t>bbb</a:t>
            </a:r>
            <a:r>
              <a:rPr lang="ja-JP" altLang="en-US" dirty="0">
                <a:solidFill>
                  <a:schemeClr val="tx1"/>
                </a:solidFill>
              </a:rPr>
              <a:t>と</a:t>
            </a:r>
            <a:r>
              <a:rPr lang="en-US" altLang="ja-JP" dirty="0">
                <a:solidFill>
                  <a:schemeClr val="tx1"/>
                </a:solidFill>
              </a:rPr>
              <a:t>ccc</a:t>
            </a:r>
          </a:p>
          <a:p>
            <a:endParaRPr kumimoji="1" lang="en-US" altLang="ja-JP" dirty="0">
              <a:solidFill>
                <a:schemeClr val="tx1"/>
              </a:solidFill>
            </a:endParaRPr>
          </a:p>
          <a:p>
            <a:r>
              <a:rPr lang="ja-JP" altLang="en-US" dirty="0">
                <a:solidFill>
                  <a:schemeClr val="tx1"/>
                </a:solidFill>
              </a:rPr>
              <a:t>分析手法：白地図に色分けする</a:t>
            </a: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xmlns="" id="{E5D74B08-9A40-E841-B56E-61C09E88A36F}"/>
              </a:ext>
            </a:extLst>
          </p:cNvPr>
          <p:cNvSpPr/>
          <p:nvPr/>
        </p:nvSpPr>
        <p:spPr>
          <a:xfrm>
            <a:off x="6632258" y="4479590"/>
            <a:ext cx="3918857" cy="155271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err="1">
                <a:solidFill>
                  <a:schemeClr val="tx1"/>
                </a:solidFill>
              </a:rPr>
              <a:t>bbb</a:t>
            </a:r>
            <a:r>
              <a:rPr kumimoji="1" lang="ja-JP" altLang="en-US" dirty="0">
                <a:solidFill>
                  <a:schemeClr val="tx1"/>
                </a:solidFill>
              </a:rPr>
              <a:t>を利用して失業率を地区毎に色分け（失業率</a:t>
            </a:r>
            <a:r>
              <a:rPr kumimoji="1" lang="en-US" altLang="ja-JP" dirty="0">
                <a:solidFill>
                  <a:schemeClr val="tx1"/>
                </a:solidFill>
              </a:rPr>
              <a:t>10%</a:t>
            </a:r>
            <a:r>
              <a:rPr kumimoji="1" lang="ja-JP" altLang="en-US" dirty="0">
                <a:solidFill>
                  <a:schemeClr val="tx1"/>
                </a:solidFill>
              </a:rPr>
              <a:t>以上赤、</a:t>
            </a:r>
            <a:r>
              <a:rPr kumimoji="1" lang="en-US" altLang="ja-JP" dirty="0">
                <a:solidFill>
                  <a:schemeClr val="tx1"/>
                </a:solidFill>
              </a:rPr>
              <a:t>10%</a:t>
            </a:r>
            <a:r>
              <a:rPr kumimoji="1" lang="ja-JP" altLang="en-US" dirty="0">
                <a:solidFill>
                  <a:schemeClr val="tx1"/>
                </a:solidFill>
              </a:rPr>
              <a:t>未満から</a:t>
            </a:r>
            <a:r>
              <a:rPr kumimoji="1" lang="en-US" altLang="ja-JP" dirty="0">
                <a:solidFill>
                  <a:schemeClr val="tx1"/>
                </a:solidFill>
              </a:rPr>
              <a:t>3%</a:t>
            </a:r>
            <a:r>
              <a:rPr kumimoji="1" lang="ja-JP" altLang="en-US" dirty="0">
                <a:solidFill>
                  <a:schemeClr val="tx1"/>
                </a:solidFill>
              </a:rPr>
              <a:t>以上黄、</a:t>
            </a:r>
            <a:r>
              <a:rPr kumimoji="1" lang="en-US" altLang="ja-JP" dirty="0">
                <a:solidFill>
                  <a:schemeClr val="tx1"/>
                </a:solidFill>
              </a:rPr>
              <a:t>3%</a:t>
            </a:r>
            <a:r>
              <a:rPr kumimoji="1" lang="ja-JP" altLang="en-US" dirty="0">
                <a:solidFill>
                  <a:schemeClr val="tx1"/>
                </a:solidFill>
              </a:rPr>
              <a:t>未満緑）する。</a:t>
            </a:r>
            <a:r>
              <a:rPr lang="en-US" altLang="ja-JP" dirty="0">
                <a:solidFill>
                  <a:schemeClr val="tx1"/>
                </a:solidFill>
              </a:rPr>
              <a:t>c</a:t>
            </a:r>
            <a:r>
              <a:rPr kumimoji="1" lang="en-US" altLang="ja-JP" dirty="0">
                <a:solidFill>
                  <a:schemeClr val="tx1"/>
                </a:solidFill>
              </a:rPr>
              <a:t>cc</a:t>
            </a:r>
            <a:r>
              <a:rPr lang="ja-JP" altLang="en-US" dirty="0">
                <a:solidFill>
                  <a:schemeClr val="tx1"/>
                </a:solidFill>
              </a:rPr>
              <a:t>の施設情報を利用し、地図に点（青色シール）をプロットする。</a:t>
            </a:r>
            <a:endParaRPr kumimoji="1" lang="ja-JP" altLang="en-US" dirty="0">
              <a:solidFill>
                <a:schemeClr val="tx1"/>
              </a:solidFill>
            </a:endParaRPr>
          </a:p>
        </p:txBody>
      </p:sp>
      <p:sp>
        <p:nvSpPr>
          <p:cNvPr id="11" name="正方形/長方形 10">
            <a:extLst>
              <a:ext uri="{FF2B5EF4-FFF2-40B4-BE49-F238E27FC236}">
                <a16:creationId xmlns:a16="http://schemas.microsoft.com/office/drawing/2014/main" xmlns="" id="{19D948D2-B38C-5044-9D88-4CA53A7C3FA6}"/>
              </a:ext>
            </a:extLst>
          </p:cNvPr>
          <p:cNvSpPr/>
          <p:nvPr/>
        </p:nvSpPr>
        <p:spPr>
          <a:xfrm>
            <a:off x="1072755" y="2588137"/>
            <a:ext cx="1311320" cy="3617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グラフを利用</a:t>
            </a:r>
          </a:p>
        </p:txBody>
      </p:sp>
      <p:sp>
        <p:nvSpPr>
          <p:cNvPr id="13" name="正方形/長方形 12">
            <a:extLst>
              <a:ext uri="{FF2B5EF4-FFF2-40B4-BE49-F238E27FC236}">
                <a16:creationId xmlns:a16="http://schemas.microsoft.com/office/drawing/2014/main" xmlns="" id="{6CB5F535-DD44-3645-B344-DF872D0B9DC2}"/>
              </a:ext>
            </a:extLst>
          </p:cNvPr>
          <p:cNvSpPr/>
          <p:nvPr/>
        </p:nvSpPr>
        <p:spPr>
          <a:xfrm>
            <a:off x="6215064" y="2585735"/>
            <a:ext cx="1311320" cy="36174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地図</a:t>
            </a:r>
            <a:r>
              <a:rPr kumimoji="1" lang="ja-JP" altLang="en-US" sz="1400" dirty="0">
                <a:solidFill>
                  <a:schemeClr val="tx1"/>
                </a:solidFill>
              </a:rPr>
              <a:t>を利用</a:t>
            </a:r>
          </a:p>
        </p:txBody>
      </p:sp>
      <p:sp>
        <p:nvSpPr>
          <p:cNvPr id="4" name="スライド番号プレースホルダー 3">
            <a:extLst>
              <a:ext uri="{FF2B5EF4-FFF2-40B4-BE49-F238E27FC236}">
                <a16:creationId xmlns:a16="http://schemas.microsoft.com/office/drawing/2014/main" xmlns="" id="{30C64842-40AA-4739-BE37-C3BF72AAF5FC}"/>
              </a:ext>
            </a:extLst>
          </p:cNvPr>
          <p:cNvSpPr>
            <a:spLocks noGrp="1"/>
          </p:cNvSpPr>
          <p:nvPr>
            <p:ph type="sldNum" sz="quarter" idx="12"/>
          </p:nvPr>
        </p:nvSpPr>
        <p:spPr/>
        <p:txBody>
          <a:bodyPr/>
          <a:lstStyle/>
          <a:p>
            <a:fld id="{17B8D3BA-E350-1147-995F-63335037DF5A}" type="slidenum">
              <a:rPr kumimoji="1" lang="ja-JP" altLang="en-US" smtClean="0"/>
              <a:t>30</a:t>
            </a:fld>
            <a:endParaRPr kumimoji="1" lang="ja-JP" altLang="en-US"/>
          </a:p>
        </p:txBody>
      </p:sp>
    </p:spTree>
    <p:extLst>
      <p:ext uri="{BB962C8B-B14F-4D97-AF65-F5344CB8AC3E}">
        <p14:creationId xmlns:p14="http://schemas.microsoft.com/office/powerpoint/2010/main" val="41720747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4. </a:t>
            </a:r>
            <a:r>
              <a:rPr lang="ja-JP" altLang="en-US" sz="6000" dirty="0"/>
              <a:t>データ分析</a:t>
            </a:r>
            <a:endParaRPr kumimoji="1" lang="ja-JP" altLang="en-US" dirty="0"/>
          </a:p>
        </p:txBody>
      </p:sp>
      <p:sp>
        <p:nvSpPr>
          <p:cNvPr id="2" name="スライド番号プレースホルダー 1">
            <a:extLst>
              <a:ext uri="{FF2B5EF4-FFF2-40B4-BE49-F238E27FC236}">
                <a16:creationId xmlns:a16="http://schemas.microsoft.com/office/drawing/2014/main" xmlns="" id="{24C684F5-6B25-42DE-B520-9C73267D0388}"/>
              </a:ext>
            </a:extLst>
          </p:cNvPr>
          <p:cNvSpPr>
            <a:spLocks noGrp="1"/>
          </p:cNvSpPr>
          <p:nvPr>
            <p:ph type="sldNum" sz="quarter" idx="12"/>
          </p:nvPr>
        </p:nvSpPr>
        <p:spPr/>
        <p:txBody>
          <a:bodyPr/>
          <a:lstStyle/>
          <a:p>
            <a:fld id="{17B8D3BA-E350-1147-995F-63335037DF5A}" type="slidenum">
              <a:rPr kumimoji="1" lang="ja-JP" altLang="en-US" smtClean="0"/>
              <a:t>31</a:t>
            </a:fld>
            <a:endParaRPr kumimoji="1" lang="ja-JP" altLang="en-US"/>
          </a:p>
        </p:txBody>
      </p:sp>
    </p:spTree>
    <p:extLst>
      <p:ext uri="{BB962C8B-B14F-4D97-AF65-F5344CB8AC3E}">
        <p14:creationId xmlns:p14="http://schemas.microsoft.com/office/powerpoint/2010/main" val="1673604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4-1. </a:t>
            </a:r>
            <a:r>
              <a:rPr kumimoji="1" lang="ja-JP" altLang="en-US" dirty="0"/>
              <a:t>④データ分析</a:t>
            </a:r>
          </a:p>
        </p:txBody>
      </p:sp>
      <p:sp>
        <p:nvSpPr>
          <p:cNvPr id="37" name="ホームベース 4">
            <a:extLst>
              <a:ext uri="{FF2B5EF4-FFF2-40B4-BE49-F238E27FC236}">
                <a16:creationId xmlns:a16="http://schemas.microsoft.com/office/drawing/2014/main" xmlns="" id="{61C6BB00-A5D3-4E7A-8A8F-F0ABBD69EEEA}"/>
              </a:ext>
            </a:extLst>
          </p:cNvPr>
          <p:cNvSpPr/>
          <p:nvPr/>
        </p:nvSpPr>
        <p:spPr>
          <a:xfrm>
            <a:off x="9472592"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8" name="ホームベース 6">
            <a:extLst>
              <a:ext uri="{FF2B5EF4-FFF2-40B4-BE49-F238E27FC236}">
                <a16:creationId xmlns:a16="http://schemas.microsoft.com/office/drawing/2014/main" xmlns="" id="{B6C920A4-13E5-41C6-8D51-FF3DD3E818C4}"/>
              </a:ext>
            </a:extLst>
          </p:cNvPr>
          <p:cNvSpPr/>
          <p:nvPr/>
        </p:nvSpPr>
        <p:spPr>
          <a:xfrm>
            <a:off x="804315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9" name="ホームベース 7">
            <a:extLst>
              <a:ext uri="{FF2B5EF4-FFF2-40B4-BE49-F238E27FC236}">
                <a16:creationId xmlns:a16="http://schemas.microsoft.com/office/drawing/2014/main" xmlns="" id="{2138B68A-8B57-4D61-9DE6-0687AA64216A}"/>
              </a:ext>
            </a:extLst>
          </p:cNvPr>
          <p:cNvSpPr/>
          <p:nvPr/>
        </p:nvSpPr>
        <p:spPr>
          <a:xfrm>
            <a:off x="661371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0" name="ホームベース 8">
            <a:extLst>
              <a:ext uri="{FF2B5EF4-FFF2-40B4-BE49-F238E27FC236}">
                <a16:creationId xmlns:a16="http://schemas.microsoft.com/office/drawing/2014/main" xmlns="" id="{718EA2FF-6F0E-47D3-A31B-9D89400CD79D}"/>
              </a:ext>
            </a:extLst>
          </p:cNvPr>
          <p:cNvSpPr/>
          <p:nvPr/>
        </p:nvSpPr>
        <p:spPr>
          <a:xfrm>
            <a:off x="5184271" y="543225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1" name="ホームベース 9">
            <a:extLst>
              <a:ext uri="{FF2B5EF4-FFF2-40B4-BE49-F238E27FC236}">
                <a16:creationId xmlns:a16="http://schemas.microsoft.com/office/drawing/2014/main" xmlns="" id="{896F8566-4BA5-4B87-811E-4F1061B653FE}"/>
              </a:ext>
            </a:extLst>
          </p:cNvPr>
          <p:cNvSpPr/>
          <p:nvPr/>
        </p:nvSpPr>
        <p:spPr>
          <a:xfrm>
            <a:off x="375483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2" name="ホームベース 10">
            <a:extLst>
              <a:ext uri="{FF2B5EF4-FFF2-40B4-BE49-F238E27FC236}">
                <a16:creationId xmlns:a16="http://schemas.microsoft.com/office/drawing/2014/main" xmlns="" id="{EFE94C17-030E-45BF-9C25-7D277C79E463}"/>
              </a:ext>
            </a:extLst>
          </p:cNvPr>
          <p:cNvSpPr/>
          <p:nvPr/>
        </p:nvSpPr>
        <p:spPr>
          <a:xfrm>
            <a:off x="232539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3" name="ホームベース 11">
            <a:extLst>
              <a:ext uri="{FF2B5EF4-FFF2-40B4-BE49-F238E27FC236}">
                <a16:creationId xmlns:a16="http://schemas.microsoft.com/office/drawing/2014/main" xmlns="" id="{D92B9CA2-EFDF-4293-9ABA-D660A9AD0A70}"/>
              </a:ext>
            </a:extLst>
          </p:cNvPr>
          <p:cNvSpPr/>
          <p:nvPr/>
        </p:nvSpPr>
        <p:spPr>
          <a:xfrm>
            <a:off x="89595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4" name="テキスト ボックス 43">
            <a:extLst>
              <a:ext uri="{FF2B5EF4-FFF2-40B4-BE49-F238E27FC236}">
                <a16:creationId xmlns:a16="http://schemas.microsoft.com/office/drawing/2014/main" xmlns="" id="{86002995-293E-47AB-B6F5-5A0DD802084D}"/>
              </a:ext>
            </a:extLst>
          </p:cNvPr>
          <p:cNvSpPr txBox="1"/>
          <p:nvPr/>
        </p:nvSpPr>
        <p:spPr>
          <a:xfrm>
            <a:off x="1099710" y="5581108"/>
            <a:ext cx="1107996" cy="646331"/>
          </a:xfrm>
          <a:prstGeom prst="rect">
            <a:avLst/>
          </a:prstGeom>
          <a:noFill/>
        </p:spPr>
        <p:txBody>
          <a:bodyPr wrap="none" rtlCol="0">
            <a:spAutoFit/>
          </a:bodyPr>
          <a:lstStyle/>
          <a:p>
            <a:pPr algn="ctr"/>
            <a:r>
              <a:rPr kumimoji="1" lang="ja-JP" altLang="en-US" dirty="0"/>
              <a:t>①仮説</a:t>
            </a:r>
            <a:r>
              <a:rPr kumimoji="1" lang="en-US" altLang="ja-JP" dirty="0"/>
              <a:t/>
            </a:r>
            <a:br>
              <a:rPr kumimoji="1" lang="en-US" altLang="ja-JP" dirty="0"/>
            </a:br>
            <a:r>
              <a:rPr kumimoji="1" lang="ja-JP" altLang="en-US" dirty="0"/>
              <a:t>現状分析</a:t>
            </a:r>
          </a:p>
        </p:txBody>
      </p:sp>
      <p:sp>
        <p:nvSpPr>
          <p:cNvPr id="45" name="テキスト ボックス 44">
            <a:extLst>
              <a:ext uri="{FF2B5EF4-FFF2-40B4-BE49-F238E27FC236}">
                <a16:creationId xmlns:a16="http://schemas.microsoft.com/office/drawing/2014/main" xmlns="" id="{39DADF1D-EB97-4368-ADD5-C8071EE9DF77}"/>
              </a:ext>
            </a:extLst>
          </p:cNvPr>
          <p:cNvSpPr txBox="1"/>
          <p:nvPr/>
        </p:nvSpPr>
        <p:spPr>
          <a:xfrm>
            <a:off x="2717799" y="5453510"/>
            <a:ext cx="877163" cy="923330"/>
          </a:xfrm>
          <a:prstGeom prst="rect">
            <a:avLst/>
          </a:prstGeom>
          <a:noFill/>
        </p:spPr>
        <p:txBody>
          <a:bodyPr wrap="none" rtlCol="0">
            <a:spAutoFit/>
          </a:bodyPr>
          <a:lstStyle/>
          <a:p>
            <a:pPr algn="ctr"/>
            <a:r>
              <a:rPr kumimoji="1" lang="ja-JP" altLang="en-US" dirty="0"/>
              <a:t>②対象</a:t>
            </a:r>
            <a:r>
              <a:rPr kumimoji="1" lang="en-US" altLang="ja-JP" dirty="0"/>
              <a:t/>
            </a:r>
            <a:br>
              <a:rPr kumimoji="1" lang="en-US" altLang="ja-JP" dirty="0"/>
            </a:br>
            <a:r>
              <a:rPr kumimoji="1" lang="ja-JP" altLang="en-US" dirty="0"/>
              <a:t>データ</a:t>
            </a:r>
            <a:r>
              <a:rPr kumimoji="1" lang="en-US" altLang="ja-JP" dirty="0"/>
              <a:t/>
            </a:r>
            <a:br>
              <a:rPr kumimoji="1" lang="en-US" altLang="ja-JP" dirty="0"/>
            </a:br>
            <a:r>
              <a:rPr kumimoji="1" lang="ja-JP" altLang="en-US" dirty="0"/>
              <a:t>確認</a:t>
            </a:r>
          </a:p>
        </p:txBody>
      </p:sp>
      <p:sp>
        <p:nvSpPr>
          <p:cNvPr id="46" name="テキスト ボックス 45">
            <a:extLst>
              <a:ext uri="{FF2B5EF4-FFF2-40B4-BE49-F238E27FC236}">
                <a16:creationId xmlns:a16="http://schemas.microsoft.com/office/drawing/2014/main" xmlns="" id="{F4562499-CAD0-4EF7-988D-1437616B8A79}"/>
              </a:ext>
            </a:extLst>
          </p:cNvPr>
          <p:cNvSpPr txBox="1"/>
          <p:nvPr/>
        </p:nvSpPr>
        <p:spPr>
          <a:xfrm>
            <a:off x="4137100" y="5592009"/>
            <a:ext cx="1107997" cy="646331"/>
          </a:xfrm>
          <a:prstGeom prst="rect">
            <a:avLst/>
          </a:prstGeom>
          <a:noFill/>
        </p:spPr>
        <p:txBody>
          <a:bodyPr wrap="none" rtlCol="0">
            <a:spAutoFit/>
          </a:bodyPr>
          <a:lstStyle/>
          <a:p>
            <a:pPr algn="ctr"/>
            <a:r>
              <a:rPr kumimoji="1" lang="ja-JP" altLang="en-US" dirty="0"/>
              <a:t>③分析</a:t>
            </a:r>
            <a:r>
              <a:rPr kumimoji="1" lang="en-US" altLang="ja-JP" dirty="0"/>
              <a:t/>
            </a:r>
            <a:br>
              <a:rPr kumimoji="1" lang="en-US" altLang="ja-JP" dirty="0"/>
            </a:br>
            <a:r>
              <a:rPr kumimoji="1" lang="ja-JP" altLang="en-US" dirty="0"/>
              <a:t>手法検討</a:t>
            </a:r>
          </a:p>
        </p:txBody>
      </p:sp>
      <p:sp>
        <p:nvSpPr>
          <p:cNvPr id="47" name="テキスト ボックス 46">
            <a:extLst>
              <a:ext uri="{FF2B5EF4-FFF2-40B4-BE49-F238E27FC236}">
                <a16:creationId xmlns:a16="http://schemas.microsoft.com/office/drawing/2014/main" xmlns="" id="{331FEF0F-E52E-449C-878B-4A89EAFCAF9F}"/>
              </a:ext>
            </a:extLst>
          </p:cNvPr>
          <p:cNvSpPr txBox="1"/>
          <p:nvPr/>
        </p:nvSpPr>
        <p:spPr>
          <a:xfrm>
            <a:off x="5599149" y="5592009"/>
            <a:ext cx="1107997" cy="646331"/>
          </a:xfrm>
          <a:prstGeom prst="rect">
            <a:avLst/>
          </a:prstGeom>
          <a:noFill/>
        </p:spPr>
        <p:txBody>
          <a:bodyPr wrap="none" rtlCol="0">
            <a:spAutoFit/>
          </a:bodyPr>
          <a:lstStyle/>
          <a:p>
            <a:pPr algn="ctr"/>
            <a:r>
              <a:rPr kumimoji="1" lang="ja-JP" altLang="en-US" dirty="0"/>
              <a:t>④データ</a:t>
            </a:r>
            <a:r>
              <a:rPr kumimoji="1" lang="en-US" altLang="ja-JP" dirty="0"/>
              <a:t/>
            </a:r>
            <a:br>
              <a:rPr kumimoji="1" lang="en-US" altLang="ja-JP" dirty="0"/>
            </a:br>
            <a:r>
              <a:rPr kumimoji="1" lang="ja-JP" altLang="en-US" dirty="0"/>
              <a:t>分析</a:t>
            </a:r>
          </a:p>
        </p:txBody>
      </p:sp>
      <p:sp>
        <p:nvSpPr>
          <p:cNvPr id="48" name="テキスト ボックス 47">
            <a:extLst>
              <a:ext uri="{FF2B5EF4-FFF2-40B4-BE49-F238E27FC236}">
                <a16:creationId xmlns:a16="http://schemas.microsoft.com/office/drawing/2014/main" xmlns="" id="{8F0E861B-721E-4898-9B12-36BFC249FBDD}"/>
              </a:ext>
            </a:extLst>
          </p:cNvPr>
          <p:cNvSpPr txBox="1"/>
          <p:nvPr/>
        </p:nvSpPr>
        <p:spPr>
          <a:xfrm>
            <a:off x="7218064" y="5592008"/>
            <a:ext cx="646331" cy="646331"/>
          </a:xfrm>
          <a:prstGeom prst="rect">
            <a:avLst/>
          </a:prstGeom>
          <a:noFill/>
        </p:spPr>
        <p:txBody>
          <a:bodyPr wrap="none" rtlCol="0">
            <a:spAutoFit/>
          </a:bodyPr>
          <a:lstStyle/>
          <a:p>
            <a:pPr algn="ctr"/>
            <a:r>
              <a:rPr kumimoji="1" lang="ja-JP" altLang="en-US"/>
              <a:t>⑤</a:t>
            </a:r>
            <a:r>
              <a:rPr kumimoji="1" lang="en-US" altLang="ja-JP" dirty="0"/>
              <a:t/>
            </a:r>
            <a:br>
              <a:rPr kumimoji="1" lang="en-US" altLang="ja-JP" dirty="0"/>
            </a:br>
            <a:r>
              <a:rPr kumimoji="1" lang="ja-JP" altLang="en-US" dirty="0"/>
              <a:t>評価</a:t>
            </a:r>
          </a:p>
        </p:txBody>
      </p:sp>
      <p:sp>
        <p:nvSpPr>
          <p:cNvPr id="49" name="テキスト ボックス 48">
            <a:extLst>
              <a:ext uri="{FF2B5EF4-FFF2-40B4-BE49-F238E27FC236}">
                <a16:creationId xmlns:a16="http://schemas.microsoft.com/office/drawing/2014/main" xmlns="" id="{DDDFF7DC-D94E-4D5E-B042-15EB078CDE92}"/>
              </a:ext>
            </a:extLst>
          </p:cNvPr>
          <p:cNvSpPr txBox="1"/>
          <p:nvPr/>
        </p:nvSpPr>
        <p:spPr>
          <a:xfrm>
            <a:off x="8490980" y="5572642"/>
            <a:ext cx="1107996" cy="646331"/>
          </a:xfrm>
          <a:prstGeom prst="rect">
            <a:avLst/>
          </a:prstGeom>
          <a:noFill/>
        </p:spPr>
        <p:txBody>
          <a:bodyPr wrap="none" rtlCol="0">
            <a:spAutoFit/>
          </a:bodyPr>
          <a:lstStyle/>
          <a:p>
            <a:pPr algn="ctr"/>
            <a:r>
              <a:rPr lang="ja-JP" altLang="en-US" dirty="0"/>
              <a:t>⑥</a:t>
            </a:r>
            <a:r>
              <a:rPr lang="en-US" altLang="ja-JP" dirty="0"/>
              <a:t/>
            </a:r>
            <a:br>
              <a:rPr lang="en-US" altLang="ja-JP" dirty="0"/>
            </a:br>
            <a:r>
              <a:rPr lang="ja-JP" altLang="en-US" dirty="0"/>
              <a:t>政策検討</a:t>
            </a:r>
            <a:endParaRPr kumimoji="1" lang="ja-JP" altLang="en-US" dirty="0"/>
          </a:p>
        </p:txBody>
      </p:sp>
      <p:sp>
        <p:nvSpPr>
          <p:cNvPr id="50" name="テキスト ボックス 49">
            <a:extLst>
              <a:ext uri="{FF2B5EF4-FFF2-40B4-BE49-F238E27FC236}">
                <a16:creationId xmlns:a16="http://schemas.microsoft.com/office/drawing/2014/main" xmlns="" id="{11A8890E-4345-4C2A-9F2A-3507A5E62AC6}"/>
              </a:ext>
            </a:extLst>
          </p:cNvPr>
          <p:cNvSpPr txBox="1"/>
          <p:nvPr/>
        </p:nvSpPr>
        <p:spPr>
          <a:xfrm>
            <a:off x="9958403" y="5572641"/>
            <a:ext cx="1107996" cy="646331"/>
          </a:xfrm>
          <a:prstGeom prst="rect">
            <a:avLst/>
          </a:prstGeom>
          <a:noFill/>
        </p:spPr>
        <p:txBody>
          <a:bodyPr wrap="none" rtlCol="0">
            <a:spAutoFit/>
          </a:bodyPr>
          <a:lstStyle/>
          <a:p>
            <a:pPr algn="ctr"/>
            <a:r>
              <a:rPr lang="ja-JP" altLang="en-US" dirty="0"/>
              <a:t>⑦</a:t>
            </a:r>
            <a:r>
              <a:rPr lang="en-US" altLang="ja-JP" dirty="0"/>
              <a:t/>
            </a:r>
            <a:br>
              <a:rPr lang="en-US" altLang="ja-JP" dirty="0"/>
            </a:br>
            <a:r>
              <a:rPr lang="ja-JP" altLang="en-US" dirty="0"/>
              <a:t>効果指標</a:t>
            </a:r>
            <a:endParaRPr kumimoji="1" lang="ja-JP" altLang="en-US" dirty="0"/>
          </a:p>
        </p:txBody>
      </p:sp>
      <p:sp>
        <p:nvSpPr>
          <p:cNvPr id="20" name="正方形/長方形 19">
            <a:extLst>
              <a:ext uri="{FF2B5EF4-FFF2-40B4-BE49-F238E27FC236}">
                <a16:creationId xmlns:a16="http://schemas.microsoft.com/office/drawing/2014/main" xmlns="" id="{C27A93A9-FB9E-42B8-9195-5B1266BB902C}"/>
              </a:ext>
            </a:extLst>
          </p:cNvPr>
          <p:cNvSpPr/>
          <p:nvPr/>
        </p:nvSpPr>
        <p:spPr>
          <a:xfrm>
            <a:off x="895951" y="6388434"/>
            <a:ext cx="4980851" cy="430887"/>
          </a:xfrm>
          <a:prstGeom prst="rect">
            <a:avLst/>
          </a:prstGeom>
        </p:spPr>
        <p:txBody>
          <a:bodyPr wrap="none">
            <a:spAutoFit/>
          </a:bodyPr>
          <a:lstStyle/>
          <a:p>
            <a:r>
              <a:rPr lang="ja-JP" altLang="en-US" sz="2200" dirty="0"/>
              <a:t>データ分析による政策反映のプロセス</a:t>
            </a:r>
            <a:endParaRPr lang="en-US" altLang="ja-JP" sz="2200" dirty="0"/>
          </a:p>
        </p:txBody>
      </p:sp>
      <p:sp>
        <p:nvSpPr>
          <p:cNvPr id="3" name="スライド番号プレースホルダー 2">
            <a:extLst>
              <a:ext uri="{FF2B5EF4-FFF2-40B4-BE49-F238E27FC236}">
                <a16:creationId xmlns:a16="http://schemas.microsoft.com/office/drawing/2014/main" xmlns="" id="{80C9672D-AC1B-41CB-B0E0-5F13D4FD534B}"/>
              </a:ext>
            </a:extLst>
          </p:cNvPr>
          <p:cNvSpPr>
            <a:spLocks noGrp="1"/>
          </p:cNvSpPr>
          <p:nvPr>
            <p:ph type="sldNum" sz="quarter" idx="12"/>
          </p:nvPr>
        </p:nvSpPr>
        <p:spPr/>
        <p:txBody>
          <a:bodyPr/>
          <a:lstStyle/>
          <a:p>
            <a:fld id="{17B8D3BA-E350-1147-995F-63335037DF5A}" type="slidenum">
              <a:rPr kumimoji="1" lang="ja-JP" altLang="en-US" smtClean="0"/>
              <a:t>32</a:t>
            </a:fld>
            <a:endParaRPr kumimoji="1" lang="ja-JP" altLang="en-US"/>
          </a:p>
        </p:txBody>
      </p:sp>
      <p:sp>
        <p:nvSpPr>
          <p:cNvPr id="22" name="コンテンツ プレースホルダー 2">
            <a:extLst>
              <a:ext uri="{FF2B5EF4-FFF2-40B4-BE49-F238E27FC236}">
                <a16:creationId xmlns:a16="http://schemas.microsoft.com/office/drawing/2014/main" xmlns="" id="{9FD0F578-E58F-4C25-9C10-38C8484EBC1A}"/>
              </a:ext>
            </a:extLst>
          </p:cNvPr>
          <p:cNvSpPr>
            <a:spLocks noGrp="1"/>
          </p:cNvSpPr>
          <p:nvPr>
            <p:ph idx="1"/>
          </p:nvPr>
        </p:nvSpPr>
        <p:spPr>
          <a:xfrm>
            <a:off x="838199" y="1105469"/>
            <a:ext cx="10730023" cy="5071494"/>
          </a:xfrm>
        </p:spPr>
        <p:txBody>
          <a:bodyPr>
            <a:normAutofit/>
          </a:bodyPr>
          <a:lstStyle/>
          <a:p>
            <a:pPr marL="0" indent="0">
              <a:buNone/>
            </a:pPr>
            <a:r>
              <a:rPr kumimoji="1" lang="ja-JP" altLang="en-US" sz="2200" dirty="0"/>
              <a:t>データ分析</a:t>
            </a:r>
            <a:endParaRPr kumimoji="1" lang="en-US" altLang="ja-JP" sz="2200" dirty="0"/>
          </a:p>
          <a:p>
            <a:pPr marL="442913" lvl="1"/>
            <a:r>
              <a:rPr lang="ja-JP" altLang="en-US" sz="2200" dirty="0"/>
              <a:t>集めたデータを分析手法を用いて分析する。</a:t>
            </a:r>
            <a:endParaRPr lang="en-US" altLang="ja-JP" sz="2200" dirty="0"/>
          </a:p>
          <a:p>
            <a:pPr marL="442913" lvl="1"/>
            <a:r>
              <a:rPr kumimoji="1" lang="ja-JP" altLang="en-US" sz="2200" dirty="0"/>
              <a:t>一つの方向から見るのではなく、様々な可能性を想定して分析する。</a:t>
            </a:r>
            <a:endParaRPr kumimoji="1" lang="en-US" altLang="ja-JP" sz="2200" dirty="0"/>
          </a:p>
          <a:p>
            <a:pPr marL="442913" lvl="1"/>
            <a:r>
              <a:rPr lang="ja-JP" altLang="en-US" sz="2200" dirty="0"/>
              <a:t>色分けをする場合は、どの単位でまとめるか、閾値を考える。</a:t>
            </a:r>
            <a:endParaRPr lang="en-US" altLang="ja-JP" sz="2200" dirty="0"/>
          </a:p>
          <a:p>
            <a:pPr marL="442913" lvl="1"/>
            <a:r>
              <a:rPr lang="ja-JP" altLang="en-US" sz="2200" dirty="0"/>
              <a:t>外れ値や例外の扱いについても検討する。</a:t>
            </a:r>
            <a:endParaRPr lang="en-US" altLang="ja-JP" sz="2200" dirty="0"/>
          </a:p>
        </p:txBody>
      </p:sp>
    </p:spTree>
    <p:extLst>
      <p:ext uri="{BB962C8B-B14F-4D97-AF65-F5344CB8AC3E}">
        <p14:creationId xmlns:p14="http://schemas.microsoft.com/office/powerpoint/2010/main" val="14257868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9A2C2DF-6698-814F-A891-AABD2B20DF5C}"/>
              </a:ext>
            </a:extLst>
          </p:cNvPr>
          <p:cNvSpPr>
            <a:spLocks noGrp="1"/>
          </p:cNvSpPr>
          <p:nvPr>
            <p:ph type="title"/>
          </p:nvPr>
        </p:nvSpPr>
        <p:spPr/>
        <p:txBody>
          <a:bodyPr>
            <a:normAutofit fontScale="90000"/>
          </a:bodyPr>
          <a:lstStyle/>
          <a:p>
            <a:r>
              <a:rPr kumimoji="1" lang="en-US" altLang="ja-JP" dirty="0"/>
              <a:t>4-2. </a:t>
            </a:r>
            <a:r>
              <a:rPr kumimoji="1" lang="ja-JP" altLang="en-US" dirty="0"/>
              <a:t>分析に集中する</a:t>
            </a:r>
          </a:p>
        </p:txBody>
      </p:sp>
      <p:sp>
        <p:nvSpPr>
          <p:cNvPr id="3" name="コンテンツ プレースホルダー 2">
            <a:extLst>
              <a:ext uri="{FF2B5EF4-FFF2-40B4-BE49-F238E27FC236}">
                <a16:creationId xmlns:a16="http://schemas.microsoft.com/office/drawing/2014/main" xmlns="" id="{6A44070D-A8E5-EC49-9086-8A1B9181E4DE}"/>
              </a:ext>
            </a:extLst>
          </p:cNvPr>
          <p:cNvSpPr>
            <a:spLocks noGrp="1"/>
          </p:cNvSpPr>
          <p:nvPr>
            <p:ph idx="1"/>
          </p:nvPr>
        </p:nvSpPr>
        <p:spPr/>
        <p:txBody>
          <a:bodyPr>
            <a:normAutofit/>
          </a:bodyPr>
          <a:lstStyle/>
          <a:p>
            <a:pPr marL="0" indent="0">
              <a:buNone/>
            </a:pPr>
            <a:r>
              <a:rPr kumimoji="1" lang="ja-JP" altLang="en-US" sz="2200" dirty="0"/>
              <a:t>今日のゴールは、グラフや地図ができあがること。</a:t>
            </a:r>
            <a:r>
              <a:rPr kumimoji="1" lang="en-US" altLang="ja-JP" sz="2200" dirty="0"/>
              <a:t/>
            </a:r>
            <a:br>
              <a:rPr kumimoji="1" lang="en-US" altLang="ja-JP" sz="2200" dirty="0"/>
            </a:br>
            <a:r>
              <a:rPr kumimoji="1" lang="ja-JP" altLang="en-US" sz="2200" dirty="0"/>
              <a:t>評価は次の回で行うので、あまり深入りしない。</a:t>
            </a:r>
            <a:endParaRPr kumimoji="1" lang="en-US" altLang="ja-JP" sz="2200" dirty="0"/>
          </a:p>
          <a:p>
            <a:endParaRPr kumimoji="1" lang="en-US" altLang="ja-JP" sz="2200" dirty="0"/>
          </a:p>
          <a:p>
            <a:pPr marL="0" indent="0">
              <a:buNone/>
            </a:pPr>
            <a:r>
              <a:rPr kumimoji="1" lang="ja-JP" altLang="en-US" sz="2200" dirty="0"/>
              <a:t>ルール</a:t>
            </a:r>
            <a:endParaRPr kumimoji="1" lang="en-US" altLang="ja-JP" sz="2200" dirty="0"/>
          </a:p>
          <a:p>
            <a:pPr marL="447675" lvl="1"/>
            <a:r>
              <a:rPr kumimoji="1" lang="ja-JP" altLang="en-US" sz="2200" dirty="0"/>
              <a:t>収集した</a:t>
            </a:r>
            <a:r>
              <a:rPr lang="ja-JP" altLang="en-US" sz="2200" dirty="0"/>
              <a:t>データを用いて分析を開始する。</a:t>
            </a:r>
            <a:endParaRPr kumimoji="1" lang="en-US" altLang="ja-JP" sz="2200" dirty="0"/>
          </a:p>
          <a:p>
            <a:pPr marL="447675" lvl="1"/>
            <a:r>
              <a:rPr kumimoji="1" lang="ja-JP" altLang="en-US" sz="2200" dirty="0"/>
              <a:t>データ加工が必要だと思うチームは、手を上げる。</a:t>
            </a:r>
            <a:endParaRPr kumimoji="1" lang="en-US" altLang="ja-JP" sz="2200" dirty="0"/>
          </a:p>
          <a:p>
            <a:pPr marL="447675" lvl="1"/>
            <a:r>
              <a:rPr lang="ja-JP" altLang="en-US" sz="2200" dirty="0"/>
              <a:t>データ区分や表示方法などが正しいかどうかわからない場合も、手を上げる。</a:t>
            </a:r>
            <a:endParaRPr lang="en-US" altLang="ja-JP" sz="2200" dirty="0"/>
          </a:p>
          <a:p>
            <a:pPr marL="447675" lvl="1"/>
            <a:r>
              <a:rPr lang="ja-JP" altLang="en-US" sz="2200" dirty="0"/>
              <a:t>グラフや地図で表現しようと思ったら、足りないデータがあったり、曖昧な表現になった場合は、その状況をメモする。</a:t>
            </a:r>
            <a:endParaRPr lang="en-US" altLang="ja-JP" sz="2200" dirty="0"/>
          </a:p>
          <a:p>
            <a:pPr lvl="1"/>
            <a:endParaRPr lang="en-US" altLang="ja-JP" sz="2200" dirty="0"/>
          </a:p>
          <a:p>
            <a:pPr marL="0" indent="0">
              <a:buNone/>
            </a:pPr>
            <a:r>
              <a:rPr lang="ja-JP" altLang="en-US" sz="2200" dirty="0"/>
              <a:t>次回も冒頭に少し分析の時間を取るので、一つのデータに集中しすぎず、他のデータの分析も行う。</a:t>
            </a:r>
            <a:endParaRPr lang="en-US" altLang="ja-JP" sz="2200" dirty="0"/>
          </a:p>
        </p:txBody>
      </p:sp>
      <p:sp>
        <p:nvSpPr>
          <p:cNvPr id="4" name="スライド番号プレースホルダー 3">
            <a:extLst>
              <a:ext uri="{FF2B5EF4-FFF2-40B4-BE49-F238E27FC236}">
                <a16:creationId xmlns:a16="http://schemas.microsoft.com/office/drawing/2014/main" xmlns="" id="{EE99B9CB-4F63-49EA-B935-286513319AA3}"/>
              </a:ext>
            </a:extLst>
          </p:cNvPr>
          <p:cNvSpPr>
            <a:spLocks noGrp="1"/>
          </p:cNvSpPr>
          <p:nvPr>
            <p:ph type="sldNum" sz="quarter" idx="12"/>
          </p:nvPr>
        </p:nvSpPr>
        <p:spPr/>
        <p:txBody>
          <a:bodyPr/>
          <a:lstStyle/>
          <a:p>
            <a:fld id="{17B8D3BA-E350-1147-995F-63335037DF5A}" type="slidenum">
              <a:rPr kumimoji="1" lang="ja-JP" altLang="en-US" smtClean="0"/>
              <a:t>33</a:t>
            </a:fld>
            <a:endParaRPr kumimoji="1" lang="ja-JP" altLang="en-US"/>
          </a:p>
        </p:txBody>
      </p:sp>
    </p:spTree>
    <p:extLst>
      <p:ext uri="{BB962C8B-B14F-4D97-AF65-F5344CB8AC3E}">
        <p14:creationId xmlns:p14="http://schemas.microsoft.com/office/powerpoint/2010/main" val="37279382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E28B7762-682E-3841-9425-E5DBD4A78DC9}"/>
              </a:ext>
            </a:extLst>
          </p:cNvPr>
          <p:cNvSpPr>
            <a:spLocks noGrp="1"/>
          </p:cNvSpPr>
          <p:nvPr>
            <p:ph type="title"/>
          </p:nvPr>
        </p:nvSpPr>
        <p:spPr/>
        <p:txBody>
          <a:bodyPr>
            <a:normAutofit fontScale="90000"/>
          </a:bodyPr>
          <a:lstStyle/>
          <a:p>
            <a:r>
              <a:rPr kumimoji="1" lang="en-US" altLang="ja-JP" dirty="0"/>
              <a:t>4-3. </a:t>
            </a:r>
            <a:r>
              <a:rPr kumimoji="1" lang="ja-JP" altLang="en-US" dirty="0"/>
              <a:t>データが不足している場合の検討</a:t>
            </a:r>
          </a:p>
        </p:txBody>
      </p:sp>
      <p:sp>
        <p:nvSpPr>
          <p:cNvPr id="3" name="コンテンツ プレースホルダー 2">
            <a:extLst>
              <a:ext uri="{FF2B5EF4-FFF2-40B4-BE49-F238E27FC236}">
                <a16:creationId xmlns:a16="http://schemas.microsoft.com/office/drawing/2014/main" xmlns="" id="{57DC5B72-1CAD-1143-BD9F-0E14A7512515}"/>
              </a:ext>
            </a:extLst>
          </p:cNvPr>
          <p:cNvSpPr>
            <a:spLocks noGrp="1"/>
          </p:cNvSpPr>
          <p:nvPr>
            <p:ph idx="1"/>
          </p:nvPr>
        </p:nvSpPr>
        <p:spPr/>
        <p:txBody>
          <a:bodyPr>
            <a:normAutofit/>
          </a:bodyPr>
          <a:lstStyle/>
          <a:p>
            <a:pPr marL="0" indent="0">
              <a:buNone/>
            </a:pPr>
            <a:r>
              <a:rPr kumimoji="1" lang="ja-JP" altLang="en-US" sz="2200" dirty="0"/>
              <a:t>分析するための情報が不足、分析が出せない場合。</a:t>
            </a:r>
            <a:endParaRPr kumimoji="1" lang="en-US" altLang="ja-JP" sz="2200" dirty="0"/>
          </a:p>
          <a:p>
            <a:pPr marL="447675" lvl="1"/>
            <a:r>
              <a:rPr lang="ja-JP" altLang="en-US" sz="2200" dirty="0"/>
              <a:t>本来あるはずのデータ件数が足りない場合</a:t>
            </a:r>
            <a:endParaRPr lang="en-US" altLang="ja-JP" sz="2200" dirty="0"/>
          </a:p>
          <a:p>
            <a:pPr marL="990600" lvl="2"/>
            <a:r>
              <a:rPr lang="ja-JP" altLang="en-US" sz="2200" dirty="0"/>
              <a:t>傾向を見たい場合には、別の年度のデータがないか確認する。</a:t>
            </a:r>
            <a:endParaRPr lang="en-US" altLang="ja-JP" sz="2200" dirty="0"/>
          </a:p>
          <a:p>
            <a:pPr marL="990600" lvl="2"/>
            <a:r>
              <a:rPr lang="ja-JP" altLang="en-US" sz="2200" dirty="0"/>
              <a:t>実際の件数が足りない場合は、他の代替指標を検討する。</a:t>
            </a:r>
            <a:endParaRPr lang="en-US" altLang="ja-JP" sz="2200" dirty="0"/>
          </a:p>
          <a:p>
            <a:pPr marL="914400" lvl="2" indent="0">
              <a:buNone/>
            </a:pPr>
            <a:endParaRPr lang="en-US" altLang="ja-JP" sz="2200" dirty="0"/>
          </a:p>
          <a:p>
            <a:pPr marL="447675" lvl="1"/>
            <a:r>
              <a:rPr kumimoji="1" lang="ja-JP" altLang="en-US" sz="2200" dirty="0"/>
              <a:t>本来あるはずのデータそのものがない場合。</a:t>
            </a:r>
            <a:endParaRPr kumimoji="1" lang="en-US" altLang="ja-JP" sz="2200" dirty="0"/>
          </a:p>
          <a:p>
            <a:pPr marL="990600" lvl="2"/>
            <a:r>
              <a:rPr kumimoji="1" lang="ja-JP" altLang="en-US" sz="2200" dirty="0"/>
              <a:t>現時点ではデータを作成していない。</a:t>
            </a:r>
            <a:r>
              <a:rPr kumimoji="1" lang="en-US" altLang="ja-JP" sz="2200" dirty="0"/>
              <a:t/>
            </a:r>
            <a:br>
              <a:rPr kumimoji="1" lang="en-US" altLang="ja-JP" sz="2200" dirty="0"/>
            </a:br>
            <a:r>
              <a:rPr kumimoji="1" lang="ja-JP" altLang="en-US" sz="2200" dirty="0"/>
              <a:t>→　研修はダミーデータを使って検証を続ける。</a:t>
            </a:r>
            <a:r>
              <a:rPr kumimoji="1" lang="en-US" altLang="ja-JP" sz="2200" dirty="0"/>
              <a:t/>
            </a:r>
            <a:br>
              <a:rPr kumimoji="1" lang="en-US" altLang="ja-JP" sz="2200" dirty="0"/>
            </a:br>
            <a:r>
              <a:rPr kumimoji="1" lang="ja-JP" altLang="en-US" sz="2200" dirty="0"/>
              <a:t>　　実際のデータが集まった段階で、データ分析を</a:t>
            </a:r>
            <a:r>
              <a:rPr lang="ja-JP" altLang="en-US" sz="2200" dirty="0"/>
              <a:t>再開する。</a:t>
            </a:r>
            <a:endParaRPr kumimoji="1" lang="en-US" altLang="ja-JP" sz="2200" dirty="0"/>
          </a:p>
          <a:p>
            <a:pPr marL="990600" lvl="2"/>
            <a:r>
              <a:rPr lang="ja-JP" altLang="en-US" sz="2200" dirty="0"/>
              <a:t>もしくは</a:t>
            </a:r>
            <a:r>
              <a:rPr kumimoji="1" lang="ja-JP" altLang="en-US" sz="2200" dirty="0"/>
              <a:t>他の代替指標を検討する。</a:t>
            </a:r>
            <a:endParaRPr kumimoji="1" lang="en-US" altLang="ja-JP" sz="2200" dirty="0"/>
          </a:p>
          <a:p>
            <a:pPr lvl="2"/>
            <a:endParaRPr lang="en-US" altLang="ja-JP" sz="2200" dirty="0"/>
          </a:p>
        </p:txBody>
      </p:sp>
      <p:sp>
        <p:nvSpPr>
          <p:cNvPr id="4" name="スライド番号プレースホルダー 3">
            <a:extLst>
              <a:ext uri="{FF2B5EF4-FFF2-40B4-BE49-F238E27FC236}">
                <a16:creationId xmlns:a16="http://schemas.microsoft.com/office/drawing/2014/main" xmlns="" id="{5DA4C0CE-8699-4906-BF3F-D1B3A77575D9}"/>
              </a:ext>
            </a:extLst>
          </p:cNvPr>
          <p:cNvSpPr>
            <a:spLocks noGrp="1"/>
          </p:cNvSpPr>
          <p:nvPr>
            <p:ph type="sldNum" sz="quarter" idx="12"/>
          </p:nvPr>
        </p:nvSpPr>
        <p:spPr/>
        <p:txBody>
          <a:bodyPr/>
          <a:lstStyle/>
          <a:p>
            <a:fld id="{17B8D3BA-E350-1147-995F-63335037DF5A}" type="slidenum">
              <a:rPr kumimoji="1" lang="ja-JP" altLang="en-US" smtClean="0"/>
              <a:t>34</a:t>
            </a:fld>
            <a:endParaRPr kumimoji="1" lang="ja-JP" altLang="en-US"/>
          </a:p>
        </p:txBody>
      </p:sp>
    </p:spTree>
    <p:extLst>
      <p:ext uri="{BB962C8B-B14F-4D97-AF65-F5344CB8AC3E}">
        <p14:creationId xmlns:p14="http://schemas.microsoft.com/office/powerpoint/2010/main" val="3740117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1-1. </a:t>
            </a:r>
            <a:r>
              <a:rPr lang="ja-JP" altLang="en-US" dirty="0"/>
              <a:t>課題と仮説の連結</a:t>
            </a:r>
            <a:endParaRPr kumimoji="1" lang="ja-JP" altLang="en-US" dirty="0"/>
          </a:p>
        </p:txBody>
      </p:sp>
      <p:sp>
        <p:nvSpPr>
          <p:cNvPr id="3" name="コンテンツ プレースホルダー 2"/>
          <p:cNvSpPr>
            <a:spLocks noGrp="1"/>
          </p:cNvSpPr>
          <p:nvPr>
            <p:ph idx="1"/>
          </p:nvPr>
        </p:nvSpPr>
        <p:spPr/>
        <p:txBody>
          <a:bodyPr>
            <a:normAutofit/>
          </a:bodyPr>
          <a:lstStyle/>
          <a:p>
            <a:pPr marL="34925" lvl="1" indent="0">
              <a:buNone/>
            </a:pPr>
            <a:r>
              <a:rPr lang="ja-JP" altLang="en-US" sz="2200" dirty="0"/>
              <a:t>詳細化した仮説に対し、仮説を確認するために必要なデータを検討する。</a:t>
            </a:r>
            <a:endParaRPr lang="en-US" altLang="ja-JP" sz="2200" dirty="0"/>
          </a:p>
          <a:p>
            <a:pPr marL="34925" lvl="1" indent="0">
              <a:buNone/>
            </a:pPr>
            <a:r>
              <a:rPr lang="ja-JP" altLang="en-US" sz="2200" dirty="0"/>
              <a:t>一つの数値だけではなく、掛け合わせて分析するものも検討する。</a:t>
            </a:r>
          </a:p>
          <a:p>
            <a:pPr marL="0" indent="0">
              <a:buNone/>
            </a:pPr>
            <a:endParaRPr kumimoji="1" lang="ja-JP" altLang="en-US" sz="2200" dirty="0"/>
          </a:p>
        </p:txBody>
      </p:sp>
      <p:sp>
        <p:nvSpPr>
          <p:cNvPr id="4" name="正方形/長方形 3"/>
          <p:cNvSpPr/>
          <p:nvPr/>
        </p:nvSpPr>
        <p:spPr>
          <a:xfrm>
            <a:off x="838200" y="2864708"/>
            <a:ext cx="1714500" cy="7747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将来の</a:t>
            </a:r>
            <a:r>
              <a:rPr kumimoji="1" lang="en-US" altLang="ja-JP">
                <a:solidFill>
                  <a:schemeClr val="tx1"/>
                </a:solidFill>
              </a:rPr>
              <a:t/>
            </a:r>
            <a:br>
              <a:rPr kumimoji="1" lang="en-US" altLang="ja-JP">
                <a:solidFill>
                  <a:schemeClr val="tx1"/>
                </a:solidFill>
              </a:rPr>
            </a:br>
            <a:r>
              <a:rPr kumimoji="1" lang="ja-JP" altLang="en-US">
                <a:solidFill>
                  <a:schemeClr val="tx1"/>
                </a:solidFill>
              </a:rPr>
              <a:t>財政</a:t>
            </a:r>
            <a:r>
              <a:rPr kumimoji="1" lang="ja-JP" altLang="en-US" dirty="0">
                <a:solidFill>
                  <a:schemeClr val="tx1"/>
                </a:solidFill>
              </a:rPr>
              <a:t>が不明</a:t>
            </a:r>
          </a:p>
        </p:txBody>
      </p:sp>
      <p:sp>
        <p:nvSpPr>
          <p:cNvPr id="6" name="正方形/長方形 5"/>
          <p:cNvSpPr/>
          <p:nvPr/>
        </p:nvSpPr>
        <p:spPr>
          <a:xfrm>
            <a:off x="3670300" y="2864708"/>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仕事をしてるシルバー世代が少ないはず</a:t>
            </a:r>
          </a:p>
        </p:txBody>
      </p:sp>
      <p:sp>
        <p:nvSpPr>
          <p:cNvPr id="7" name="正方形/長方形 6"/>
          <p:cNvSpPr/>
          <p:nvPr/>
        </p:nvSpPr>
        <p:spPr>
          <a:xfrm>
            <a:off x="3670300" y="4680808"/>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高齢人口と福祉施設の数が合わない</a:t>
            </a:r>
            <a:endParaRPr kumimoji="1" lang="ja-JP" altLang="en-US" dirty="0">
              <a:solidFill>
                <a:schemeClr val="tx1"/>
              </a:solidFill>
            </a:endParaRPr>
          </a:p>
        </p:txBody>
      </p:sp>
      <p:sp>
        <p:nvSpPr>
          <p:cNvPr id="8" name="テキスト ボックス 7"/>
          <p:cNvSpPr txBox="1"/>
          <p:nvPr/>
        </p:nvSpPr>
        <p:spPr>
          <a:xfrm>
            <a:off x="1372284" y="2495376"/>
            <a:ext cx="646331" cy="369332"/>
          </a:xfrm>
          <a:prstGeom prst="rect">
            <a:avLst/>
          </a:prstGeom>
          <a:noFill/>
        </p:spPr>
        <p:txBody>
          <a:bodyPr wrap="none" rtlCol="0">
            <a:spAutoFit/>
          </a:bodyPr>
          <a:lstStyle/>
          <a:p>
            <a:r>
              <a:rPr kumimoji="1" lang="ja-JP" altLang="en-US" dirty="0"/>
              <a:t>課題</a:t>
            </a:r>
          </a:p>
        </p:txBody>
      </p:sp>
      <p:sp>
        <p:nvSpPr>
          <p:cNvPr id="9" name="テキスト ボックス 8"/>
          <p:cNvSpPr txBox="1"/>
          <p:nvPr/>
        </p:nvSpPr>
        <p:spPr>
          <a:xfrm>
            <a:off x="4204384" y="2495376"/>
            <a:ext cx="646331" cy="369332"/>
          </a:xfrm>
          <a:prstGeom prst="rect">
            <a:avLst/>
          </a:prstGeom>
          <a:noFill/>
        </p:spPr>
        <p:txBody>
          <a:bodyPr wrap="none" rtlCol="0">
            <a:spAutoFit/>
          </a:bodyPr>
          <a:lstStyle/>
          <a:p>
            <a:r>
              <a:rPr kumimoji="1" lang="ja-JP" altLang="en-US"/>
              <a:t>仮説</a:t>
            </a:r>
          </a:p>
        </p:txBody>
      </p:sp>
      <p:sp>
        <p:nvSpPr>
          <p:cNvPr id="10" name="テキスト ボックス 9"/>
          <p:cNvSpPr txBox="1"/>
          <p:nvPr/>
        </p:nvSpPr>
        <p:spPr>
          <a:xfrm>
            <a:off x="4204384" y="4236414"/>
            <a:ext cx="646331" cy="369332"/>
          </a:xfrm>
          <a:prstGeom prst="rect">
            <a:avLst/>
          </a:prstGeom>
          <a:noFill/>
        </p:spPr>
        <p:txBody>
          <a:bodyPr wrap="none" rtlCol="0">
            <a:spAutoFit/>
          </a:bodyPr>
          <a:lstStyle/>
          <a:p>
            <a:r>
              <a:rPr kumimoji="1" lang="ja-JP" altLang="en-US"/>
              <a:t>仮説</a:t>
            </a:r>
          </a:p>
        </p:txBody>
      </p:sp>
      <p:cxnSp>
        <p:nvCxnSpPr>
          <p:cNvPr id="14" name="直線矢印コネクタ 13"/>
          <p:cNvCxnSpPr>
            <a:stCxn id="4" idx="3"/>
            <a:endCxn id="6" idx="1"/>
          </p:cNvCxnSpPr>
          <p:nvPr/>
        </p:nvCxnSpPr>
        <p:spPr>
          <a:xfrm>
            <a:off x="2552700" y="3252058"/>
            <a:ext cx="11176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6" idx="3"/>
            <a:endCxn id="11" idx="1"/>
          </p:cNvCxnSpPr>
          <p:nvPr/>
        </p:nvCxnSpPr>
        <p:spPr>
          <a:xfrm>
            <a:off x="5384800" y="3252058"/>
            <a:ext cx="132851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カギ線コネクタ 17"/>
          <p:cNvCxnSpPr>
            <a:stCxn id="6" idx="3"/>
            <a:endCxn id="12" idx="1"/>
          </p:cNvCxnSpPr>
          <p:nvPr/>
        </p:nvCxnSpPr>
        <p:spPr>
          <a:xfrm>
            <a:off x="5384800" y="3252058"/>
            <a:ext cx="1328519" cy="870572"/>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p:cNvSpPr txBox="1"/>
          <p:nvPr/>
        </p:nvSpPr>
        <p:spPr>
          <a:xfrm>
            <a:off x="7209303" y="2481644"/>
            <a:ext cx="646331" cy="369332"/>
          </a:xfrm>
          <a:prstGeom prst="rect">
            <a:avLst/>
          </a:prstGeom>
          <a:noFill/>
        </p:spPr>
        <p:txBody>
          <a:bodyPr wrap="none" rtlCol="0">
            <a:spAutoFit/>
          </a:bodyPr>
          <a:lstStyle/>
          <a:p>
            <a:r>
              <a:rPr kumimoji="1" lang="ja-JP" altLang="en-US"/>
              <a:t>仮説</a:t>
            </a:r>
          </a:p>
        </p:txBody>
      </p:sp>
      <p:cxnSp>
        <p:nvCxnSpPr>
          <p:cNvPr id="24" name="カギ線コネクタ 23"/>
          <p:cNvCxnSpPr>
            <a:stCxn id="4" idx="3"/>
            <a:endCxn id="7" idx="1"/>
          </p:cNvCxnSpPr>
          <p:nvPr/>
        </p:nvCxnSpPr>
        <p:spPr>
          <a:xfrm>
            <a:off x="2552700" y="3252058"/>
            <a:ext cx="1117600" cy="1816100"/>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p:cNvCxnSpPr>
            <a:stCxn id="7" idx="3"/>
            <a:endCxn id="21" idx="1"/>
          </p:cNvCxnSpPr>
          <p:nvPr/>
        </p:nvCxnSpPr>
        <p:spPr>
          <a:xfrm>
            <a:off x="5384800" y="5068158"/>
            <a:ext cx="132851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カギ線コネクタ 27"/>
          <p:cNvCxnSpPr>
            <a:stCxn id="7" idx="3"/>
            <a:endCxn id="22" idx="1"/>
          </p:cNvCxnSpPr>
          <p:nvPr/>
        </p:nvCxnSpPr>
        <p:spPr>
          <a:xfrm>
            <a:off x="5384800" y="5068158"/>
            <a:ext cx="1328519" cy="884549"/>
          </a:xfrm>
          <a:prstGeom prst="bentConnector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右中かっこ 22">
            <a:extLst>
              <a:ext uri="{FF2B5EF4-FFF2-40B4-BE49-F238E27FC236}">
                <a16:creationId xmlns:a16="http://schemas.microsoft.com/office/drawing/2014/main" xmlns="" id="{7F153435-3102-CA40-8215-1EFDC471BC72}"/>
              </a:ext>
            </a:extLst>
          </p:cNvPr>
          <p:cNvSpPr/>
          <p:nvPr/>
        </p:nvSpPr>
        <p:spPr>
          <a:xfrm>
            <a:off x="8669871" y="2730843"/>
            <a:ext cx="652597" cy="3850844"/>
          </a:xfrm>
          <a:prstGeom prst="rightBrace">
            <a:avLst>
              <a:gd name="adj1" fmla="val 24710"/>
              <a:gd name="adj2" fmla="val 4771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xmlns="" id="{78E0FA51-9489-D54A-87B5-4FB2E9B22994}"/>
              </a:ext>
            </a:extLst>
          </p:cNvPr>
          <p:cNvSpPr txBox="1"/>
          <p:nvPr/>
        </p:nvSpPr>
        <p:spPr>
          <a:xfrm>
            <a:off x="9239948" y="2933559"/>
            <a:ext cx="2852063" cy="584775"/>
          </a:xfrm>
          <a:prstGeom prst="rect">
            <a:avLst/>
          </a:prstGeom>
          <a:noFill/>
        </p:spPr>
        <p:txBody>
          <a:bodyPr wrap="none" rtlCol="0">
            <a:spAutoFit/>
          </a:bodyPr>
          <a:lstStyle/>
          <a:p>
            <a:r>
              <a:rPr lang="ja-JP" altLang="en-US" sz="1600" dirty="0"/>
              <a:t>・</a:t>
            </a:r>
            <a:r>
              <a:rPr lang="en-US" altLang="ja-JP" sz="1600" dirty="0"/>
              <a:t>60</a:t>
            </a:r>
            <a:r>
              <a:rPr lang="ja-JP" altLang="en-US" sz="1600" dirty="0"/>
              <a:t>歳までの国保加入率</a:t>
            </a:r>
            <a:r>
              <a:rPr lang="en-US" altLang="ja-JP" sz="1600" dirty="0"/>
              <a:t/>
            </a:r>
            <a:br>
              <a:rPr lang="en-US" altLang="ja-JP" sz="1600" dirty="0"/>
            </a:br>
            <a:r>
              <a:rPr lang="ja-JP" altLang="en-US" sz="1600" dirty="0"/>
              <a:t>・商工会議所などの登録者数</a:t>
            </a:r>
            <a:endParaRPr kumimoji="1" lang="ja-JP" altLang="en-US" sz="1600" dirty="0"/>
          </a:p>
        </p:txBody>
      </p:sp>
      <p:sp>
        <p:nvSpPr>
          <p:cNvPr id="27" name="テキスト ボックス 26">
            <a:extLst>
              <a:ext uri="{FF2B5EF4-FFF2-40B4-BE49-F238E27FC236}">
                <a16:creationId xmlns:a16="http://schemas.microsoft.com/office/drawing/2014/main" xmlns="" id="{FBEDFFB9-6294-C043-A805-6EB3F061BFEB}"/>
              </a:ext>
            </a:extLst>
          </p:cNvPr>
          <p:cNvSpPr txBox="1"/>
          <p:nvPr/>
        </p:nvSpPr>
        <p:spPr>
          <a:xfrm>
            <a:off x="9363261" y="2361511"/>
            <a:ext cx="1800493" cy="369332"/>
          </a:xfrm>
          <a:prstGeom prst="rect">
            <a:avLst/>
          </a:prstGeom>
          <a:noFill/>
        </p:spPr>
        <p:txBody>
          <a:bodyPr wrap="none" rtlCol="0">
            <a:spAutoFit/>
          </a:bodyPr>
          <a:lstStyle/>
          <a:p>
            <a:r>
              <a:rPr kumimoji="1" lang="en-US" altLang="ja-JP" dirty="0"/>
              <a:t>【</a:t>
            </a:r>
            <a:r>
              <a:rPr kumimoji="1" lang="ja-JP" altLang="en-US" dirty="0"/>
              <a:t>データの例</a:t>
            </a:r>
            <a:r>
              <a:rPr kumimoji="1" lang="en-US" altLang="ja-JP" dirty="0"/>
              <a:t>】</a:t>
            </a:r>
            <a:endParaRPr kumimoji="1" lang="ja-JP" altLang="en-US" dirty="0"/>
          </a:p>
        </p:txBody>
      </p:sp>
      <p:sp>
        <p:nvSpPr>
          <p:cNvPr id="31" name="テキスト ボックス 30">
            <a:extLst>
              <a:ext uri="{FF2B5EF4-FFF2-40B4-BE49-F238E27FC236}">
                <a16:creationId xmlns:a16="http://schemas.microsoft.com/office/drawing/2014/main" xmlns="" id="{A9850ACD-E079-234A-AE40-BB13DC7ECE7C}"/>
              </a:ext>
            </a:extLst>
          </p:cNvPr>
          <p:cNvSpPr txBox="1"/>
          <p:nvPr/>
        </p:nvSpPr>
        <p:spPr>
          <a:xfrm>
            <a:off x="9242624" y="3821748"/>
            <a:ext cx="2669320" cy="584775"/>
          </a:xfrm>
          <a:prstGeom prst="rect">
            <a:avLst/>
          </a:prstGeom>
          <a:noFill/>
        </p:spPr>
        <p:txBody>
          <a:bodyPr wrap="none" rtlCol="0">
            <a:spAutoFit/>
          </a:bodyPr>
          <a:lstStyle/>
          <a:p>
            <a:r>
              <a:rPr lang="ja-JP" altLang="en-US" sz="1600" dirty="0"/>
              <a:t>・</a:t>
            </a:r>
            <a:r>
              <a:rPr lang="en-US" altLang="ja-JP" sz="1600" dirty="0"/>
              <a:t>65</a:t>
            </a:r>
            <a:r>
              <a:rPr lang="ja-JP" altLang="en-US" sz="1600" dirty="0"/>
              <a:t>歳以降の所得税納税率</a:t>
            </a:r>
            <a:endParaRPr lang="en-US" altLang="ja-JP" sz="1600" dirty="0"/>
          </a:p>
          <a:p>
            <a:endParaRPr kumimoji="1" lang="ja-JP" altLang="en-US" sz="1600" dirty="0"/>
          </a:p>
        </p:txBody>
      </p:sp>
      <p:sp>
        <p:nvSpPr>
          <p:cNvPr id="32" name="テキスト ボックス 31">
            <a:extLst>
              <a:ext uri="{FF2B5EF4-FFF2-40B4-BE49-F238E27FC236}">
                <a16:creationId xmlns:a16="http://schemas.microsoft.com/office/drawing/2014/main" xmlns="" id="{A40EBE3E-70D3-0149-9128-65561CFBD411}"/>
              </a:ext>
            </a:extLst>
          </p:cNvPr>
          <p:cNvSpPr txBox="1"/>
          <p:nvPr/>
        </p:nvSpPr>
        <p:spPr>
          <a:xfrm>
            <a:off x="9215384" y="4762471"/>
            <a:ext cx="1826141" cy="584775"/>
          </a:xfrm>
          <a:prstGeom prst="rect">
            <a:avLst/>
          </a:prstGeom>
          <a:noFill/>
        </p:spPr>
        <p:txBody>
          <a:bodyPr wrap="none" rtlCol="0">
            <a:spAutoFit/>
          </a:bodyPr>
          <a:lstStyle/>
          <a:p>
            <a:r>
              <a:rPr lang="ja-JP" altLang="en-US" sz="1600" dirty="0"/>
              <a:t>・福祉施設の軒数</a:t>
            </a:r>
            <a:endParaRPr lang="en-US" altLang="ja-JP" sz="1600" dirty="0"/>
          </a:p>
          <a:p>
            <a:r>
              <a:rPr kumimoji="1" lang="ja-JP" altLang="en-US" sz="1600" dirty="0"/>
              <a:t>・未来予想人口</a:t>
            </a:r>
          </a:p>
        </p:txBody>
      </p:sp>
      <p:sp>
        <p:nvSpPr>
          <p:cNvPr id="33" name="テキスト ボックス 32">
            <a:extLst>
              <a:ext uri="{FF2B5EF4-FFF2-40B4-BE49-F238E27FC236}">
                <a16:creationId xmlns:a16="http://schemas.microsoft.com/office/drawing/2014/main" xmlns="" id="{4A055769-4D8F-D043-97DD-4E40E7D12716}"/>
              </a:ext>
            </a:extLst>
          </p:cNvPr>
          <p:cNvSpPr txBox="1"/>
          <p:nvPr/>
        </p:nvSpPr>
        <p:spPr>
          <a:xfrm>
            <a:off x="9239948" y="5644503"/>
            <a:ext cx="1826141" cy="584775"/>
          </a:xfrm>
          <a:prstGeom prst="rect">
            <a:avLst/>
          </a:prstGeom>
          <a:noFill/>
        </p:spPr>
        <p:txBody>
          <a:bodyPr wrap="none" rtlCol="0">
            <a:spAutoFit/>
          </a:bodyPr>
          <a:lstStyle/>
          <a:p>
            <a:r>
              <a:rPr lang="ja-JP" altLang="en-US" sz="1600" dirty="0"/>
              <a:t>・医療機関の軒数</a:t>
            </a:r>
            <a:r>
              <a:rPr lang="en-US" altLang="ja-JP" sz="1600" dirty="0"/>
              <a:t/>
            </a:r>
            <a:br>
              <a:rPr lang="en-US" altLang="ja-JP" sz="1600" dirty="0"/>
            </a:br>
            <a:r>
              <a:rPr lang="ja-JP" altLang="en-US" sz="1600" dirty="0"/>
              <a:t>・未来予想人口</a:t>
            </a:r>
            <a:endParaRPr kumimoji="1" lang="ja-JP" altLang="en-US" sz="1600" dirty="0"/>
          </a:p>
        </p:txBody>
      </p:sp>
      <p:sp>
        <p:nvSpPr>
          <p:cNvPr id="34" name="正方形/長方形 33">
            <a:extLst>
              <a:ext uri="{FF2B5EF4-FFF2-40B4-BE49-F238E27FC236}">
                <a16:creationId xmlns:a16="http://schemas.microsoft.com/office/drawing/2014/main" xmlns="" id="{60FA7086-1434-484B-8377-C25CF8B05F8A}"/>
              </a:ext>
            </a:extLst>
          </p:cNvPr>
          <p:cNvSpPr/>
          <p:nvPr/>
        </p:nvSpPr>
        <p:spPr>
          <a:xfrm>
            <a:off x="8674100" y="2211859"/>
            <a:ext cx="3361889" cy="4481042"/>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右矢印 34">
            <a:extLst>
              <a:ext uri="{FF2B5EF4-FFF2-40B4-BE49-F238E27FC236}">
                <a16:creationId xmlns:a16="http://schemas.microsoft.com/office/drawing/2014/main" xmlns="" id="{1C33DF48-254E-954F-BA18-E002B2D5A381}"/>
              </a:ext>
            </a:extLst>
          </p:cNvPr>
          <p:cNvSpPr/>
          <p:nvPr/>
        </p:nvSpPr>
        <p:spPr>
          <a:xfrm>
            <a:off x="8388447" y="5690383"/>
            <a:ext cx="562847" cy="487798"/>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右矢印 35">
            <a:extLst>
              <a:ext uri="{FF2B5EF4-FFF2-40B4-BE49-F238E27FC236}">
                <a16:creationId xmlns:a16="http://schemas.microsoft.com/office/drawing/2014/main" xmlns="" id="{0D59E09B-6B6E-294E-836B-95C976C4DED5}"/>
              </a:ext>
            </a:extLst>
          </p:cNvPr>
          <p:cNvSpPr/>
          <p:nvPr/>
        </p:nvSpPr>
        <p:spPr>
          <a:xfrm>
            <a:off x="8388447" y="4810960"/>
            <a:ext cx="562847" cy="487798"/>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右矢印 36">
            <a:extLst>
              <a:ext uri="{FF2B5EF4-FFF2-40B4-BE49-F238E27FC236}">
                <a16:creationId xmlns:a16="http://schemas.microsoft.com/office/drawing/2014/main" xmlns="" id="{989AD7BD-CA89-924F-B2AD-09A9696ACE03}"/>
              </a:ext>
            </a:extLst>
          </p:cNvPr>
          <p:cNvSpPr/>
          <p:nvPr/>
        </p:nvSpPr>
        <p:spPr>
          <a:xfrm>
            <a:off x="8388447" y="3865432"/>
            <a:ext cx="562847" cy="487798"/>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右矢印 37">
            <a:extLst>
              <a:ext uri="{FF2B5EF4-FFF2-40B4-BE49-F238E27FC236}">
                <a16:creationId xmlns:a16="http://schemas.microsoft.com/office/drawing/2014/main" xmlns="" id="{71AD792A-82AB-1249-99A5-721DE8E840A5}"/>
              </a:ext>
            </a:extLst>
          </p:cNvPr>
          <p:cNvSpPr/>
          <p:nvPr/>
        </p:nvSpPr>
        <p:spPr>
          <a:xfrm>
            <a:off x="8388447" y="2994860"/>
            <a:ext cx="562847" cy="487798"/>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a:extLst>
              <a:ext uri="{FF2B5EF4-FFF2-40B4-BE49-F238E27FC236}">
                <a16:creationId xmlns:a16="http://schemas.microsoft.com/office/drawing/2014/main" xmlns="" id="{55BC40C6-8C4F-9546-B4F3-96212A38F791}"/>
              </a:ext>
            </a:extLst>
          </p:cNvPr>
          <p:cNvSpPr/>
          <p:nvPr/>
        </p:nvSpPr>
        <p:spPr>
          <a:xfrm>
            <a:off x="9744891" y="143691"/>
            <a:ext cx="2194560" cy="81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前回の検討結果</a:t>
            </a:r>
          </a:p>
        </p:txBody>
      </p:sp>
      <p:sp>
        <p:nvSpPr>
          <p:cNvPr id="11" name="正方形/長方形 10"/>
          <p:cNvSpPr/>
          <p:nvPr/>
        </p:nvSpPr>
        <p:spPr>
          <a:xfrm>
            <a:off x="6713319" y="2864708"/>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自営業者を見ればわかるのでは</a:t>
            </a:r>
          </a:p>
        </p:txBody>
      </p:sp>
      <p:sp>
        <p:nvSpPr>
          <p:cNvPr id="12" name="正方形/長方形 11"/>
          <p:cNvSpPr/>
          <p:nvPr/>
        </p:nvSpPr>
        <p:spPr>
          <a:xfrm>
            <a:off x="6713319" y="3735280"/>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現在のシルバー世代の就職率はどうか</a:t>
            </a:r>
          </a:p>
        </p:txBody>
      </p:sp>
      <p:sp>
        <p:nvSpPr>
          <p:cNvPr id="21" name="正方形/長方形 20"/>
          <p:cNvSpPr/>
          <p:nvPr/>
        </p:nvSpPr>
        <p:spPr>
          <a:xfrm>
            <a:off x="6713319" y="4680808"/>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現在の人口当たりの福祉施設数はどうか</a:t>
            </a:r>
          </a:p>
        </p:txBody>
      </p:sp>
      <p:sp>
        <p:nvSpPr>
          <p:cNvPr id="22" name="正方形/長方形 21"/>
          <p:cNvSpPr/>
          <p:nvPr/>
        </p:nvSpPr>
        <p:spPr>
          <a:xfrm>
            <a:off x="6713319" y="5565357"/>
            <a:ext cx="1714500" cy="77470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現在の人口当たりの医療機関人数は</a:t>
            </a:r>
          </a:p>
        </p:txBody>
      </p:sp>
      <p:sp>
        <p:nvSpPr>
          <p:cNvPr id="5" name="スライド番号プレースホルダー 4">
            <a:extLst>
              <a:ext uri="{FF2B5EF4-FFF2-40B4-BE49-F238E27FC236}">
                <a16:creationId xmlns:a16="http://schemas.microsoft.com/office/drawing/2014/main" xmlns="" id="{77932B52-BED0-45AD-AD5B-143C33D553B4}"/>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2642352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1-2. </a:t>
            </a:r>
            <a:r>
              <a:rPr lang="ja-JP" altLang="en-US" dirty="0"/>
              <a:t>仮説を確かめるデータの検討</a:t>
            </a:r>
            <a:endParaRPr kumimoji="1" lang="ja-JP" altLang="en-US" dirty="0"/>
          </a:p>
        </p:txBody>
      </p:sp>
      <p:sp>
        <p:nvSpPr>
          <p:cNvPr id="3" name="コンテンツ プレースホルダー 2"/>
          <p:cNvSpPr>
            <a:spLocks noGrp="1"/>
          </p:cNvSpPr>
          <p:nvPr>
            <p:ph idx="1"/>
          </p:nvPr>
        </p:nvSpPr>
        <p:spPr/>
        <p:txBody>
          <a:bodyPr>
            <a:normAutofit/>
          </a:bodyPr>
          <a:lstStyle/>
          <a:p>
            <a:r>
              <a:rPr lang="ja-JP" altLang="en-US" sz="2200" dirty="0"/>
              <a:t>仮説を確かめるために必要なデータの一覧を作成する。</a:t>
            </a:r>
            <a:endParaRPr lang="en-US" altLang="ja-JP" sz="2200" dirty="0"/>
          </a:p>
          <a:p>
            <a:r>
              <a:rPr lang="ja-JP" altLang="en-US" sz="2200" dirty="0"/>
              <a:t>データの保有部署や、分析する際のデータの形態・加工方法等も明らかにする。</a:t>
            </a:r>
            <a:endParaRPr lang="en-US" altLang="ja-JP" sz="2200" dirty="0"/>
          </a:p>
          <a:p>
            <a:r>
              <a:rPr lang="ja-JP" altLang="en-US" sz="2200" dirty="0"/>
              <a:t>データによって、そのまま利用できるもの、地域ごとなど統計情報に加工して</a:t>
            </a:r>
            <a:r>
              <a:rPr lang="en-US" altLang="ja-JP" sz="2200" dirty="0"/>
              <a:t/>
            </a:r>
            <a:br>
              <a:rPr lang="en-US" altLang="ja-JP" sz="2200" dirty="0"/>
            </a:br>
            <a:r>
              <a:rPr lang="ja-JP" altLang="en-US" sz="2200" dirty="0"/>
              <a:t>分析に活用するもの、個人情報を外した形に加工するものなどがある。</a:t>
            </a:r>
            <a:endParaRPr lang="en-US" altLang="ja-JP" sz="2200" dirty="0"/>
          </a:p>
        </p:txBody>
      </p:sp>
      <p:graphicFrame>
        <p:nvGraphicFramePr>
          <p:cNvPr id="4" name="表 3"/>
          <p:cNvGraphicFramePr>
            <a:graphicFrameLocks noGrp="1"/>
          </p:cNvGraphicFramePr>
          <p:nvPr>
            <p:extLst/>
          </p:nvPr>
        </p:nvGraphicFramePr>
        <p:xfrm>
          <a:off x="1117599" y="3241040"/>
          <a:ext cx="10236201" cy="2346960"/>
        </p:xfrm>
        <a:graphic>
          <a:graphicData uri="http://schemas.openxmlformats.org/drawingml/2006/table">
            <a:tbl>
              <a:tblPr firstRow="1" bandRow="1">
                <a:tableStyleId>{5940675A-B579-460E-94D1-54222C63F5DA}</a:tableStyleId>
              </a:tblPr>
              <a:tblGrid>
                <a:gridCol w="751721">
                  <a:extLst>
                    <a:ext uri="{9D8B030D-6E8A-4147-A177-3AD203B41FA5}">
                      <a16:colId xmlns:a16="http://schemas.microsoft.com/office/drawing/2014/main" xmlns="" val="20000"/>
                    </a:ext>
                  </a:extLst>
                </a:gridCol>
                <a:gridCol w="3022878">
                  <a:extLst>
                    <a:ext uri="{9D8B030D-6E8A-4147-A177-3AD203B41FA5}">
                      <a16:colId xmlns:a16="http://schemas.microsoft.com/office/drawing/2014/main" xmlns="" val="20001"/>
                    </a:ext>
                  </a:extLst>
                </a:gridCol>
                <a:gridCol w="2431098">
                  <a:extLst>
                    <a:ext uri="{9D8B030D-6E8A-4147-A177-3AD203B41FA5}">
                      <a16:colId xmlns:a16="http://schemas.microsoft.com/office/drawing/2014/main" xmlns="" val="20002"/>
                    </a:ext>
                  </a:extLst>
                </a:gridCol>
                <a:gridCol w="4030504">
                  <a:extLst>
                    <a:ext uri="{9D8B030D-6E8A-4147-A177-3AD203B41FA5}">
                      <a16:colId xmlns:a16="http://schemas.microsoft.com/office/drawing/2014/main" xmlns="" val="20003"/>
                    </a:ext>
                  </a:extLst>
                </a:gridCol>
              </a:tblGrid>
              <a:tr h="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対象データ</a:t>
                      </a:r>
                    </a:p>
                  </a:txBody>
                  <a:tcPr>
                    <a:solidFill>
                      <a:schemeClr val="accent5">
                        <a:lumMod val="20000"/>
                        <a:lumOff val="80000"/>
                      </a:schemeClr>
                    </a:solidFill>
                  </a:tcPr>
                </a:tc>
                <a:tc>
                  <a:txBody>
                    <a:bodyPr/>
                    <a:lstStyle/>
                    <a:p>
                      <a:r>
                        <a:rPr kumimoji="1" lang="ja-JP" altLang="en-US" sz="1600" dirty="0"/>
                        <a:t>所有部署</a:t>
                      </a:r>
                    </a:p>
                  </a:txBody>
                  <a:tcPr>
                    <a:solidFill>
                      <a:schemeClr val="accent5">
                        <a:lumMod val="20000"/>
                        <a:lumOff val="80000"/>
                      </a:schemeClr>
                    </a:solidFill>
                  </a:tcPr>
                </a:tc>
                <a:tc>
                  <a:txBody>
                    <a:bodyPr/>
                    <a:lstStyle/>
                    <a:p>
                      <a:r>
                        <a:rPr kumimoji="1" lang="ja-JP" altLang="en-US" sz="1600" dirty="0"/>
                        <a:t>どのようにデータを出すか</a:t>
                      </a:r>
                    </a:p>
                  </a:txBody>
                  <a:tcPr>
                    <a:solidFill>
                      <a:schemeClr val="accent5">
                        <a:lumMod val="20000"/>
                        <a:lumOff val="80000"/>
                      </a:schemeClr>
                    </a:solidFill>
                  </a:tcPr>
                </a:tc>
                <a:extLst>
                  <a:ext uri="{0D108BD9-81ED-4DB2-BD59-A6C34878D82A}">
                    <a16:rowId xmlns:a16="http://schemas.microsoft.com/office/drawing/2014/main" xmlns="" val="10000"/>
                  </a:ext>
                </a:extLst>
              </a:tr>
              <a:tr h="119561">
                <a:tc>
                  <a:txBody>
                    <a:bodyPr/>
                    <a:lstStyle/>
                    <a:p>
                      <a:pPr algn="r"/>
                      <a:r>
                        <a:rPr kumimoji="1" lang="en-US" altLang="ja-JP" sz="1600" dirty="0"/>
                        <a:t>1</a:t>
                      </a:r>
                      <a:endParaRPr kumimoji="1" lang="ja-JP" altLang="en-US" sz="1600" dirty="0"/>
                    </a:p>
                  </a:txBody>
                  <a:tcPr/>
                </a:tc>
                <a:tc>
                  <a:txBody>
                    <a:bodyPr/>
                    <a:lstStyle/>
                    <a:p>
                      <a:r>
                        <a:rPr kumimoji="1" lang="ja-JP" altLang="en-US" sz="1600" dirty="0"/>
                        <a:t>現在の世帯ごとの税率</a:t>
                      </a:r>
                    </a:p>
                  </a:txBody>
                  <a:tcPr/>
                </a:tc>
                <a:tc>
                  <a:txBody>
                    <a:bodyPr/>
                    <a:lstStyle/>
                    <a:p>
                      <a:r>
                        <a:rPr kumimoji="1" lang="ja-JP" altLang="en-US" sz="1600" dirty="0"/>
                        <a:t>税務担当</a:t>
                      </a:r>
                    </a:p>
                  </a:txBody>
                  <a:tcPr/>
                </a:tc>
                <a:tc>
                  <a:txBody>
                    <a:bodyPr/>
                    <a:lstStyle/>
                    <a:p>
                      <a:r>
                        <a:rPr kumimoji="1" lang="ja-JP" altLang="en-US" sz="1600" dirty="0"/>
                        <a:t>統計情報に加工して提供</a:t>
                      </a:r>
                    </a:p>
                  </a:txBody>
                  <a:tcPr/>
                </a:tc>
                <a:extLst>
                  <a:ext uri="{0D108BD9-81ED-4DB2-BD59-A6C34878D82A}">
                    <a16:rowId xmlns:a16="http://schemas.microsoft.com/office/drawing/2014/main" xmlns="" val="10001"/>
                  </a:ext>
                </a:extLst>
              </a:tr>
              <a:tr h="119561">
                <a:tc>
                  <a:txBody>
                    <a:bodyPr/>
                    <a:lstStyle/>
                    <a:p>
                      <a:pPr algn="r"/>
                      <a:r>
                        <a:rPr kumimoji="1" lang="en-US" altLang="ja-JP" sz="1600" dirty="0"/>
                        <a:t>2</a:t>
                      </a:r>
                      <a:endParaRPr kumimoji="1" lang="ja-JP" altLang="en-US" sz="1600" dirty="0"/>
                    </a:p>
                  </a:txBody>
                  <a:tcPr/>
                </a:tc>
                <a:tc>
                  <a:txBody>
                    <a:bodyPr/>
                    <a:lstStyle/>
                    <a:p>
                      <a:r>
                        <a:rPr kumimoji="1" lang="ja-JP" altLang="en-US" sz="1600" dirty="0"/>
                        <a:t>現在の年代ごとの世帯構成率</a:t>
                      </a:r>
                    </a:p>
                  </a:txBody>
                  <a:tcPr/>
                </a:tc>
                <a:tc>
                  <a:txBody>
                    <a:bodyPr/>
                    <a:lstStyle/>
                    <a:p>
                      <a:r>
                        <a:rPr kumimoji="1" lang="ja-JP" altLang="en-US" sz="1600" dirty="0"/>
                        <a:t>戸籍窓口担当</a:t>
                      </a:r>
                    </a:p>
                  </a:txBody>
                  <a:tcPr/>
                </a:tc>
                <a:tc>
                  <a:txBody>
                    <a:bodyPr/>
                    <a:lstStyle/>
                    <a:p>
                      <a:r>
                        <a:rPr kumimoji="1" lang="ja-JP" altLang="en-US" sz="1600" dirty="0"/>
                        <a:t>統計情報に加工して提供</a:t>
                      </a:r>
                    </a:p>
                  </a:txBody>
                  <a:tcPr/>
                </a:tc>
                <a:extLst>
                  <a:ext uri="{0D108BD9-81ED-4DB2-BD59-A6C34878D82A}">
                    <a16:rowId xmlns:a16="http://schemas.microsoft.com/office/drawing/2014/main" xmlns="" val="10002"/>
                  </a:ext>
                </a:extLst>
              </a:tr>
              <a:tr h="119561">
                <a:tc>
                  <a:txBody>
                    <a:bodyPr/>
                    <a:lstStyle/>
                    <a:p>
                      <a:pPr algn="r"/>
                      <a:r>
                        <a:rPr kumimoji="1" lang="en-US" altLang="ja-JP" sz="1600" dirty="0"/>
                        <a:t>3</a:t>
                      </a:r>
                      <a:endParaRPr kumimoji="1" lang="ja-JP" altLang="en-US" sz="1600" dirty="0"/>
                    </a:p>
                  </a:txBody>
                  <a:tcPr/>
                </a:tc>
                <a:tc>
                  <a:txBody>
                    <a:bodyPr/>
                    <a:lstStyle/>
                    <a:p>
                      <a:r>
                        <a:rPr kumimoji="1" lang="ja-JP" altLang="en-US" sz="1600" dirty="0"/>
                        <a:t>国保加入率</a:t>
                      </a:r>
                    </a:p>
                  </a:txBody>
                  <a:tcPr/>
                </a:tc>
                <a:tc>
                  <a:txBody>
                    <a:bodyPr/>
                    <a:lstStyle/>
                    <a:p>
                      <a:r>
                        <a:rPr kumimoji="1" lang="ja-JP" altLang="en-US" sz="1600" dirty="0"/>
                        <a:t>国民保険担当</a:t>
                      </a:r>
                    </a:p>
                  </a:txBody>
                  <a:tcPr/>
                </a:tc>
                <a:tc>
                  <a:txBody>
                    <a:bodyPr/>
                    <a:lstStyle/>
                    <a:p>
                      <a:r>
                        <a:rPr kumimoji="1" lang="ja-JP" altLang="en-US" sz="1600" dirty="0"/>
                        <a:t>件数で提供</a:t>
                      </a:r>
                    </a:p>
                  </a:txBody>
                  <a:tcPr/>
                </a:tc>
                <a:extLst>
                  <a:ext uri="{0D108BD9-81ED-4DB2-BD59-A6C34878D82A}">
                    <a16:rowId xmlns:a16="http://schemas.microsoft.com/office/drawing/2014/main" xmlns="" val="10003"/>
                  </a:ext>
                </a:extLst>
              </a:tr>
              <a:tr h="119561">
                <a:tc>
                  <a:txBody>
                    <a:bodyPr/>
                    <a:lstStyle/>
                    <a:p>
                      <a:pPr algn="r"/>
                      <a:r>
                        <a:rPr kumimoji="1" lang="en-US" altLang="ja-JP" sz="1600" dirty="0"/>
                        <a:t>4</a:t>
                      </a:r>
                      <a:endParaRPr kumimoji="1" lang="ja-JP" altLang="en-US" sz="1600" dirty="0"/>
                    </a:p>
                  </a:txBody>
                  <a:tcPr/>
                </a:tc>
                <a:tc>
                  <a:txBody>
                    <a:bodyPr/>
                    <a:lstStyle/>
                    <a:p>
                      <a:r>
                        <a:rPr kumimoji="1" lang="ja-JP" altLang="en-US" sz="1600" dirty="0"/>
                        <a:t>・</a:t>
                      </a:r>
                    </a:p>
                  </a:txBody>
                  <a:tcPr/>
                </a:tc>
                <a:tc>
                  <a:txBody>
                    <a:bodyPr/>
                    <a:lstStyle/>
                    <a:p>
                      <a:r>
                        <a:rPr kumimoji="1" lang="ja-JP" altLang="en-US" sz="1600" dirty="0"/>
                        <a:t>・</a:t>
                      </a:r>
                    </a:p>
                  </a:txBody>
                  <a:tcPr/>
                </a:tc>
                <a:tc>
                  <a:txBody>
                    <a:bodyPr/>
                    <a:lstStyle/>
                    <a:p>
                      <a:r>
                        <a:rPr kumimoji="1" lang="ja-JP" altLang="en-US" sz="1600" dirty="0"/>
                        <a:t>・</a:t>
                      </a:r>
                    </a:p>
                  </a:txBody>
                  <a:tcPr/>
                </a:tc>
                <a:extLst>
                  <a:ext uri="{0D108BD9-81ED-4DB2-BD59-A6C34878D82A}">
                    <a16:rowId xmlns:a16="http://schemas.microsoft.com/office/drawing/2014/main" xmlns="" val="10004"/>
                  </a:ext>
                </a:extLst>
              </a:tr>
              <a:tr h="119561">
                <a:tc>
                  <a:txBody>
                    <a:bodyPr/>
                    <a:lstStyle/>
                    <a:p>
                      <a:pPr algn="r"/>
                      <a:r>
                        <a:rPr kumimoji="1" lang="en-US" altLang="ja-JP" sz="1600" dirty="0"/>
                        <a:t>5</a:t>
                      </a:r>
                      <a:endParaRPr kumimoji="1" lang="ja-JP" altLang="en-US" sz="1600" dirty="0"/>
                    </a:p>
                  </a:txBody>
                  <a:tcPr/>
                </a:tc>
                <a:tc>
                  <a:txBody>
                    <a:bodyPr/>
                    <a:lstStyle/>
                    <a:p>
                      <a:r>
                        <a:rPr kumimoji="1" lang="ja-JP" altLang="en-US" sz="1600" dirty="0"/>
                        <a:t>・</a:t>
                      </a:r>
                    </a:p>
                  </a:txBody>
                  <a:tcPr/>
                </a:tc>
                <a:tc>
                  <a:txBody>
                    <a:bodyPr/>
                    <a:lstStyle/>
                    <a:p>
                      <a:r>
                        <a:rPr kumimoji="1" lang="ja-JP" altLang="en-US" sz="1600" dirty="0"/>
                        <a:t>・</a:t>
                      </a:r>
                    </a:p>
                  </a:txBody>
                  <a:tcPr/>
                </a:tc>
                <a:tc>
                  <a:txBody>
                    <a:bodyPr/>
                    <a:lstStyle/>
                    <a:p>
                      <a:r>
                        <a:rPr kumimoji="1" lang="ja-JP" altLang="en-US" sz="1600" dirty="0"/>
                        <a:t>・</a:t>
                      </a:r>
                    </a:p>
                  </a:txBody>
                  <a:tcPr/>
                </a:tc>
                <a:extLst>
                  <a:ext uri="{0D108BD9-81ED-4DB2-BD59-A6C34878D82A}">
                    <a16:rowId xmlns:a16="http://schemas.microsoft.com/office/drawing/2014/main" xmlns="" val="10005"/>
                  </a:ext>
                </a:extLst>
              </a:tr>
              <a:tr h="119561">
                <a:tc>
                  <a:txBody>
                    <a:bodyPr/>
                    <a:lstStyle/>
                    <a:p>
                      <a:pPr algn="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xmlns="" val="10006"/>
                  </a:ext>
                </a:extLst>
              </a:tr>
            </a:tbl>
          </a:graphicData>
        </a:graphic>
      </p:graphicFrame>
      <p:sp>
        <p:nvSpPr>
          <p:cNvPr id="5" name="正方形/長方形 4">
            <a:extLst>
              <a:ext uri="{FF2B5EF4-FFF2-40B4-BE49-F238E27FC236}">
                <a16:creationId xmlns:a16="http://schemas.microsoft.com/office/drawing/2014/main" xmlns="" id="{E9482BB6-BD52-BC41-933E-9493775FF1D2}"/>
              </a:ext>
            </a:extLst>
          </p:cNvPr>
          <p:cNvSpPr/>
          <p:nvPr/>
        </p:nvSpPr>
        <p:spPr>
          <a:xfrm>
            <a:off x="9744891" y="143691"/>
            <a:ext cx="2194560" cy="8116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前回の検討結果</a:t>
            </a:r>
          </a:p>
        </p:txBody>
      </p:sp>
      <p:sp>
        <p:nvSpPr>
          <p:cNvPr id="6" name="スライド番号プレースホルダー 5">
            <a:extLst>
              <a:ext uri="{FF2B5EF4-FFF2-40B4-BE49-F238E27FC236}">
                <a16:creationId xmlns:a16="http://schemas.microsoft.com/office/drawing/2014/main" xmlns="" id="{1B1D28EE-63AA-4266-8E34-C64FB1AF0DBF}"/>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1187452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1-3.</a:t>
            </a:r>
            <a:r>
              <a:rPr lang="ja-JP" altLang="en-US" dirty="0"/>
              <a:t>今回の</a:t>
            </a:r>
            <a:r>
              <a:rPr lang="en-US" altLang="ja-JP" dirty="0"/>
              <a:t>SCOPE</a:t>
            </a:r>
            <a:endParaRPr kumimoji="1" lang="ja-JP" altLang="en-US" dirty="0"/>
          </a:p>
        </p:txBody>
      </p:sp>
      <p:sp>
        <p:nvSpPr>
          <p:cNvPr id="3" name="コンテンツ プレースホルダー 2"/>
          <p:cNvSpPr>
            <a:spLocks noGrp="1"/>
          </p:cNvSpPr>
          <p:nvPr>
            <p:ph idx="1"/>
          </p:nvPr>
        </p:nvSpPr>
        <p:spPr>
          <a:xfrm>
            <a:off x="838200" y="1105468"/>
            <a:ext cx="10515600" cy="5600131"/>
          </a:xfrm>
        </p:spPr>
        <p:txBody>
          <a:bodyPr>
            <a:normAutofit/>
          </a:bodyPr>
          <a:lstStyle/>
          <a:p>
            <a:pPr marL="0" indent="0">
              <a:buNone/>
            </a:pPr>
            <a:r>
              <a:rPr kumimoji="1" lang="ja-JP" altLang="en-US" sz="2200" dirty="0"/>
              <a:t>今回の</a:t>
            </a:r>
            <a:r>
              <a:rPr lang="en-US" altLang="ja-JP" sz="2200" dirty="0" err="1"/>
              <a:t>xxxx</a:t>
            </a:r>
            <a:r>
              <a:rPr kumimoji="1" lang="ja-JP" altLang="en-US" sz="2200" dirty="0"/>
              <a:t>の研修は、赤枠が範囲。</a:t>
            </a: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kumimoji="1" lang="en-US" altLang="ja-JP" sz="2200" dirty="0"/>
          </a:p>
          <a:p>
            <a:endParaRPr kumimoji="1" lang="en-US" altLang="ja-JP" sz="2200" dirty="0"/>
          </a:p>
        </p:txBody>
      </p:sp>
      <p:cxnSp>
        <p:nvCxnSpPr>
          <p:cNvPr id="11" name="直線矢印コネクタ 10">
            <a:extLst>
              <a:ext uri="{FF2B5EF4-FFF2-40B4-BE49-F238E27FC236}">
                <a16:creationId xmlns:a16="http://schemas.microsoft.com/office/drawing/2014/main" xmlns="" id="{5AB3096D-7C6E-A54F-B418-248C8A754EC4}"/>
              </a:ext>
            </a:extLst>
          </p:cNvPr>
          <p:cNvCxnSpPr>
            <a:cxnSpLocks/>
          </p:cNvCxnSpPr>
          <p:nvPr/>
        </p:nvCxnSpPr>
        <p:spPr>
          <a:xfrm>
            <a:off x="251400" y="5341276"/>
            <a:ext cx="144681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xmlns="" id="{799607F0-80DE-CC43-B457-6F1F4053B8FE}"/>
              </a:ext>
            </a:extLst>
          </p:cNvPr>
          <p:cNvCxnSpPr/>
          <p:nvPr/>
        </p:nvCxnSpPr>
        <p:spPr>
          <a:xfrm>
            <a:off x="3914625" y="53666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xmlns="" id="{B4DDAEF7-8553-A845-9DA9-211B19445A8A}"/>
              </a:ext>
            </a:extLst>
          </p:cNvPr>
          <p:cNvCxnSpPr/>
          <p:nvPr/>
        </p:nvCxnSpPr>
        <p:spPr>
          <a:xfrm>
            <a:off x="6423071" y="53793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xmlns="" id="{B2F48E43-F2CB-884E-BCBC-8D44AC04D50A}"/>
              </a:ext>
            </a:extLst>
          </p:cNvPr>
          <p:cNvSpPr txBox="1"/>
          <p:nvPr/>
        </p:nvSpPr>
        <p:spPr>
          <a:xfrm>
            <a:off x="311653" y="5460144"/>
            <a:ext cx="1415772" cy="584775"/>
          </a:xfrm>
          <a:prstGeom prst="rect">
            <a:avLst/>
          </a:prstGeom>
          <a:noFill/>
        </p:spPr>
        <p:txBody>
          <a:bodyPr wrap="none" rtlCol="0">
            <a:spAutoFit/>
          </a:bodyPr>
          <a:lstStyle/>
          <a:p>
            <a:r>
              <a:rPr kumimoji="1" lang="ja-JP" altLang="en-US" sz="1600" dirty="0"/>
              <a:t>事前に一緒に</a:t>
            </a:r>
            <a:r>
              <a:rPr kumimoji="1" lang="en-US" altLang="ja-JP" sz="1600" dirty="0"/>
              <a:t/>
            </a:r>
            <a:br>
              <a:rPr kumimoji="1" lang="en-US" altLang="ja-JP" sz="1600" dirty="0"/>
            </a:br>
            <a:r>
              <a:rPr kumimoji="1" lang="ja-JP" altLang="en-US" sz="1600" dirty="0"/>
              <a:t>作成</a:t>
            </a:r>
          </a:p>
        </p:txBody>
      </p:sp>
      <p:sp>
        <p:nvSpPr>
          <p:cNvPr id="21" name="テキスト ボックス 20">
            <a:extLst>
              <a:ext uri="{FF2B5EF4-FFF2-40B4-BE49-F238E27FC236}">
                <a16:creationId xmlns:a16="http://schemas.microsoft.com/office/drawing/2014/main" xmlns="" id="{9915FA6C-6C28-824B-901E-5ACCC1FFB354}"/>
              </a:ext>
            </a:extLst>
          </p:cNvPr>
          <p:cNvSpPr txBox="1"/>
          <p:nvPr/>
        </p:nvSpPr>
        <p:spPr>
          <a:xfrm>
            <a:off x="3778126" y="5514421"/>
            <a:ext cx="1210588" cy="338554"/>
          </a:xfrm>
          <a:prstGeom prst="rect">
            <a:avLst/>
          </a:prstGeom>
          <a:noFill/>
        </p:spPr>
        <p:txBody>
          <a:bodyPr wrap="none" rtlCol="0">
            <a:spAutoFit/>
          </a:bodyPr>
          <a:lstStyle/>
          <a:p>
            <a:r>
              <a:rPr kumimoji="1" lang="ja-JP" altLang="en-US" sz="1600"/>
              <a:t>データ準備</a:t>
            </a:r>
          </a:p>
        </p:txBody>
      </p:sp>
      <p:sp>
        <p:nvSpPr>
          <p:cNvPr id="22" name="テキスト ボックス 21">
            <a:extLst>
              <a:ext uri="{FF2B5EF4-FFF2-40B4-BE49-F238E27FC236}">
                <a16:creationId xmlns:a16="http://schemas.microsoft.com/office/drawing/2014/main" xmlns="" id="{650122A1-14D2-F445-9200-7882E9FB80EA}"/>
              </a:ext>
            </a:extLst>
          </p:cNvPr>
          <p:cNvSpPr txBox="1"/>
          <p:nvPr/>
        </p:nvSpPr>
        <p:spPr>
          <a:xfrm>
            <a:off x="6331529" y="5514421"/>
            <a:ext cx="1415772" cy="830997"/>
          </a:xfrm>
          <a:prstGeom prst="rect">
            <a:avLst/>
          </a:prstGeom>
          <a:noFill/>
        </p:spPr>
        <p:txBody>
          <a:bodyPr wrap="none" rtlCol="0">
            <a:spAutoFit/>
          </a:bodyPr>
          <a:lstStyle/>
          <a:p>
            <a:r>
              <a:rPr lang="ja-JP" altLang="en-US" sz="1600" dirty="0"/>
              <a:t>分析結果の</a:t>
            </a:r>
            <a:r>
              <a:rPr lang="en-US" altLang="ja-JP" sz="1600" dirty="0"/>
              <a:t/>
            </a:r>
            <a:br>
              <a:rPr lang="en-US" altLang="ja-JP" sz="1600" dirty="0"/>
            </a:br>
            <a:r>
              <a:rPr lang="ja-JP" altLang="en-US" sz="1600" dirty="0"/>
              <a:t>深掘りが必要</a:t>
            </a:r>
            <a:r>
              <a:rPr lang="en-US" altLang="ja-JP" sz="1600" dirty="0"/>
              <a:t/>
            </a:r>
            <a:br>
              <a:rPr lang="en-US" altLang="ja-JP" sz="1600" dirty="0"/>
            </a:br>
            <a:r>
              <a:rPr lang="ja-JP" altLang="en-US" sz="1600" dirty="0"/>
              <a:t>なら実施</a:t>
            </a:r>
            <a:endParaRPr kumimoji="1" lang="ja-JP" altLang="en-US" sz="1600" dirty="0"/>
          </a:p>
        </p:txBody>
      </p:sp>
      <p:sp>
        <p:nvSpPr>
          <p:cNvPr id="23" name="テキスト ボックス 22">
            <a:extLst>
              <a:ext uri="{FF2B5EF4-FFF2-40B4-BE49-F238E27FC236}">
                <a16:creationId xmlns:a16="http://schemas.microsoft.com/office/drawing/2014/main" xmlns="" id="{EF71FF52-86C7-0445-B510-4D00E6C1DB72}"/>
              </a:ext>
            </a:extLst>
          </p:cNvPr>
          <p:cNvSpPr txBox="1"/>
          <p:nvPr/>
        </p:nvSpPr>
        <p:spPr>
          <a:xfrm>
            <a:off x="2671948" y="1900052"/>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sp>
        <p:nvSpPr>
          <p:cNvPr id="24" name="テキスト ボックス 23">
            <a:extLst>
              <a:ext uri="{FF2B5EF4-FFF2-40B4-BE49-F238E27FC236}">
                <a16:creationId xmlns:a16="http://schemas.microsoft.com/office/drawing/2014/main" xmlns="" id="{44AED038-8D0D-6648-BAEF-954A4E345C4D}"/>
              </a:ext>
            </a:extLst>
          </p:cNvPr>
          <p:cNvSpPr txBox="1"/>
          <p:nvPr/>
        </p:nvSpPr>
        <p:spPr>
          <a:xfrm>
            <a:off x="5070763" y="1911927"/>
            <a:ext cx="1319592" cy="369332"/>
          </a:xfrm>
          <a:prstGeom prst="rect">
            <a:avLst/>
          </a:prstGeom>
          <a:noFill/>
        </p:spPr>
        <p:txBody>
          <a:bodyPr wrap="none" rtlCol="0">
            <a:spAutoFit/>
          </a:bodyPr>
          <a:lstStyle/>
          <a:p>
            <a:r>
              <a:rPr lang="en-US" altLang="ja-JP" dirty="0"/>
              <a:t>xx</a:t>
            </a:r>
            <a:r>
              <a:rPr kumimoji="1" lang="en-US" altLang="ja-JP" dirty="0"/>
              <a:t>/xx</a:t>
            </a:r>
            <a:r>
              <a:rPr kumimoji="1" lang="ja-JP" altLang="en-US"/>
              <a:t>（</a:t>
            </a:r>
            <a:r>
              <a:rPr lang="en-US" altLang="ja-JP" dirty="0"/>
              <a:t>x</a:t>
            </a:r>
            <a:r>
              <a:rPr kumimoji="1" lang="ja-JP" altLang="en-US"/>
              <a:t>）</a:t>
            </a:r>
          </a:p>
        </p:txBody>
      </p:sp>
      <p:sp>
        <p:nvSpPr>
          <p:cNvPr id="25" name="テキスト ボックス 24">
            <a:extLst>
              <a:ext uri="{FF2B5EF4-FFF2-40B4-BE49-F238E27FC236}">
                <a16:creationId xmlns:a16="http://schemas.microsoft.com/office/drawing/2014/main" xmlns="" id="{F7F49243-9131-6F43-B0DB-5B196D8BC87B}"/>
              </a:ext>
            </a:extLst>
          </p:cNvPr>
          <p:cNvSpPr txBox="1"/>
          <p:nvPr/>
        </p:nvSpPr>
        <p:spPr>
          <a:xfrm>
            <a:off x="7469579" y="1911927"/>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sp>
        <p:nvSpPr>
          <p:cNvPr id="26" name="テキスト ボックス 25">
            <a:extLst>
              <a:ext uri="{FF2B5EF4-FFF2-40B4-BE49-F238E27FC236}">
                <a16:creationId xmlns:a16="http://schemas.microsoft.com/office/drawing/2014/main" xmlns="" id="{7F9A76EB-C0AD-9841-BEB8-C5B8C94B542A}"/>
              </a:ext>
            </a:extLst>
          </p:cNvPr>
          <p:cNvSpPr txBox="1"/>
          <p:nvPr/>
        </p:nvSpPr>
        <p:spPr>
          <a:xfrm>
            <a:off x="9868395"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cxnSp>
        <p:nvCxnSpPr>
          <p:cNvPr id="18" name="直線矢印コネクタ 17">
            <a:extLst>
              <a:ext uri="{FF2B5EF4-FFF2-40B4-BE49-F238E27FC236}">
                <a16:creationId xmlns:a16="http://schemas.microsoft.com/office/drawing/2014/main" xmlns="" id="{D413B0F9-0D0D-7D4C-8A95-2D2B8B98ECAA}"/>
              </a:ext>
            </a:extLst>
          </p:cNvPr>
          <p:cNvCxnSpPr/>
          <p:nvPr/>
        </p:nvCxnSpPr>
        <p:spPr>
          <a:xfrm>
            <a:off x="8930804" y="53793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xmlns="" id="{8C88FFF4-3D87-2D4B-A2F1-DBF546F2A6A2}"/>
              </a:ext>
            </a:extLst>
          </p:cNvPr>
          <p:cNvSpPr txBox="1"/>
          <p:nvPr/>
        </p:nvSpPr>
        <p:spPr>
          <a:xfrm>
            <a:off x="8679747" y="5529501"/>
            <a:ext cx="1826141" cy="584775"/>
          </a:xfrm>
          <a:prstGeom prst="rect">
            <a:avLst/>
          </a:prstGeom>
          <a:noFill/>
        </p:spPr>
        <p:txBody>
          <a:bodyPr wrap="none" rtlCol="0">
            <a:spAutoFit/>
          </a:bodyPr>
          <a:lstStyle/>
          <a:p>
            <a:r>
              <a:rPr lang="ja-JP" altLang="en-US" sz="1600" dirty="0"/>
              <a:t>政策を評価可能な</a:t>
            </a:r>
            <a:endParaRPr lang="en-US" altLang="ja-JP" sz="1600" dirty="0"/>
          </a:p>
          <a:p>
            <a:r>
              <a:rPr lang="ja-JP" altLang="en-US" sz="1600" dirty="0"/>
              <a:t>事業の単位に分解</a:t>
            </a:r>
            <a:endParaRPr kumimoji="1" lang="ja-JP" altLang="en-US" sz="1600" dirty="0"/>
          </a:p>
        </p:txBody>
      </p:sp>
      <p:graphicFrame>
        <p:nvGraphicFramePr>
          <p:cNvPr id="27" name="表 26">
            <a:extLst>
              <a:ext uri="{FF2B5EF4-FFF2-40B4-BE49-F238E27FC236}">
                <a16:creationId xmlns:a16="http://schemas.microsoft.com/office/drawing/2014/main" xmlns="" id="{816BEFAD-D3A6-475F-9050-90C8AD47DA73}"/>
              </a:ext>
            </a:extLst>
          </p:cNvPr>
          <p:cNvGraphicFramePr>
            <a:graphicFrameLocks noGrp="1"/>
          </p:cNvGraphicFramePr>
          <p:nvPr>
            <p:extLst>
              <p:ext uri="{D42A27DB-BD31-4B8C-83A1-F6EECF244321}">
                <p14:modId xmlns:p14="http://schemas.microsoft.com/office/powerpoint/2010/main" val="1936018417"/>
              </p:ext>
            </p:extLst>
          </p:nvPr>
        </p:nvGraphicFramePr>
        <p:xfrm>
          <a:off x="220717" y="2383769"/>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a16="http://schemas.microsoft.com/office/drawing/2014/main" xmlns="" val="20000"/>
                    </a:ext>
                  </a:extLst>
                </a:gridCol>
                <a:gridCol w="2795752">
                  <a:extLst>
                    <a:ext uri="{9D8B030D-6E8A-4147-A177-3AD203B41FA5}">
                      <a16:colId xmlns:a16="http://schemas.microsoft.com/office/drawing/2014/main" xmlns="" val="751499519"/>
                    </a:ext>
                  </a:extLst>
                </a:gridCol>
                <a:gridCol w="2388643">
                  <a:extLst>
                    <a:ext uri="{9D8B030D-6E8A-4147-A177-3AD203B41FA5}">
                      <a16:colId xmlns:a16="http://schemas.microsoft.com/office/drawing/2014/main" xmlns="" val="20001"/>
                    </a:ext>
                  </a:extLst>
                </a:gridCol>
                <a:gridCol w="2569075">
                  <a:extLst>
                    <a:ext uri="{9D8B030D-6E8A-4147-A177-3AD203B41FA5}">
                      <a16:colId xmlns:a16="http://schemas.microsoft.com/office/drawing/2014/main" xmlns="" val="20002"/>
                    </a:ext>
                  </a:extLst>
                </a:gridCol>
                <a:gridCol w="2569075">
                  <a:extLst>
                    <a:ext uri="{9D8B030D-6E8A-4147-A177-3AD203B41FA5}">
                      <a16:colId xmlns:a16="http://schemas.microsoft.com/office/drawing/2014/main" xmlns=""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a16="http://schemas.microsoft.com/office/drawing/2014/main" xmlns=""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r>
                        <a:rPr kumimoji="1" lang="en-US" altLang="ja-JP" sz="1400" dirty="0">
                          <a:solidFill>
                            <a:schemeClr val="tx1"/>
                          </a:solidFill>
                        </a:rPr>
                        <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r>
                        <a:rPr kumimoji="1" lang="en-US" altLang="ja-JP" sz="1400" dirty="0"/>
                        <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r>
                        <a:rPr kumimoji="1" lang="en-US" altLang="ja-JP" sz="1400" dirty="0"/>
                        <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r>
                        <a:rPr kumimoji="1" lang="en-US" altLang="ja-JP" sz="1400" dirty="0"/>
                        <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r>
                        <a:rPr kumimoji="1" lang="en-US" altLang="ja-JP" sz="1400" dirty="0"/>
                        <a:t/>
                      </a:r>
                      <a:br>
                        <a:rPr kumimoji="1" lang="en-US" altLang="ja-JP" sz="1400" dirty="0"/>
                      </a:br>
                      <a:r>
                        <a:rPr kumimoji="1" lang="en-US" altLang="ja-JP" sz="1400" b="1" dirty="0"/>
                        <a:t>【</a:t>
                      </a:r>
                      <a:r>
                        <a:rPr kumimoji="1" lang="ja-JP" altLang="en-US" sz="1400" b="1" dirty="0"/>
                        <a:t>評価指標の検討</a:t>
                      </a:r>
                      <a:r>
                        <a:rPr kumimoji="1" lang="en-US" altLang="ja-JP" sz="1400" b="1" dirty="0"/>
                        <a:t>】</a:t>
                      </a:r>
                      <a:r>
                        <a:rPr kumimoji="1" lang="en-US" altLang="ja-JP" sz="1400" dirty="0"/>
                        <a:t/>
                      </a:r>
                      <a:br>
                        <a:rPr kumimoji="1" lang="en-US" altLang="ja-JP" sz="1400" dirty="0"/>
                      </a:br>
                      <a:r>
                        <a:rPr kumimoji="1" lang="ja-JP" altLang="en-US" sz="1400" dirty="0"/>
                        <a:t>・効果を測るための指標を検討する。</a:t>
                      </a:r>
                    </a:p>
                  </a:txBody>
                  <a:tcPr/>
                </a:tc>
                <a:extLst>
                  <a:ext uri="{0D108BD9-81ED-4DB2-BD59-A6C34878D82A}">
                    <a16:rowId xmlns:a16="http://schemas.microsoft.com/office/drawing/2014/main" xmlns="" val="10001"/>
                  </a:ext>
                </a:extLst>
              </a:tr>
            </a:tbl>
          </a:graphicData>
        </a:graphic>
      </p:graphicFrame>
      <p:sp>
        <p:nvSpPr>
          <p:cNvPr id="6" name="正方形/長方形 5">
            <a:extLst>
              <a:ext uri="{FF2B5EF4-FFF2-40B4-BE49-F238E27FC236}">
                <a16:creationId xmlns:a16="http://schemas.microsoft.com/office/drawing/2014/main" xmlns="" id="{B7096B2A-2ECA-654C-BB9D-2ADDB9978CB6}"/>
              </a:ext>
            </a:extLst>
          </p:cNvPr>
          <p:cNvSpPr/>
          <p:nvPr/>
        </p:nvSpPr>
        <p:spPr>
          <a:xfrm>
            <a:off x="4447309" y="2349500"/>
            <a:ext cx="2444558" cy="282351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スライド番号プレースホルダー 4">
            <a:extLst>
              <a:ext uri="{FF2B5EF4-FFF2-40B4-BE49-F238E27FC236}">
                <a16:creationId xmlns:a16="http://schemas.microsoft.com/office/drawing/2014/main" xmlns="" id="{D7E445FE-C083-4EDE-B5AA-8B0A9BFE1B2D}"/>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
        <p:nvSpPr>
          <p:cNvPr id="20" name="正方形/長方形 19">
            <a:extLst>
              <a:ext uri="{FF2B5EF4-FFF2-40B4-BE49-F238E27FC236}">
                <a16:creationId xmlns:a16="http://schemas.microsoft.com/office/drawing/2014/main" xmlns="" id="{66CF235C-36A9-4461-8713-B85D88D61326}"/>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地方公共団体に</a:t>
            </a:r>
            <a:endParaRPr kumimoji="1" lang="en-US" altLang="ja-JP" dirty="0"/>
          </a:p>
          <a:p>
            <a:pPr algn="ctr"/>
            <a:r>
              <a:rPr lang="ja-JP" altLang="en-US" dirty="0"/>
              <a:t>合わせて調整し、</a:t>
            </a:r>
            <a:endParaRPr lang="en-US" altLang="ja-JP" dirty="0"/>
          </a:p>
          <a:p>
            <a:pPr algn="ctr"/>
            <a:r>
              <a:rPr lang="ja-JP" altLang="en-US" dirty="0"/>
              <a:t>内容を変える</a:t>
            </a:r>
            <a:endParaRPr kumimoji="1" lang="ja-JP" altLang="en-US" dirty="0"/>
          </a:p>
        </p:txBody>
      </p:sp>
    </p:spTree>
    <p:extLst>
      <p:ext uri="{BB962C8B-B14F-4D97-AF65-F5344CB8AC3E}">
        <p14:creationId xmlns:p14="http://schemas.microsoft.com/office/powerpoint/2010/main" val="617834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lang="en-US" altLang="ja-JP" sz="6000" dirty="0"/>
              <a:t>2. </a:t>
            </a:r>
            <a:r>
              <a:rPr lang="ja-JP" altLang="en-US" sz="6000" dirty="0"/>
              <a:t>データの確認と選択</a:t>
            </a:r>
            <a:endParaRPr kumimoji="1" lang="ja-JP" altLang="en-US" dirty="0"/>
          </a:p>
        </p:txBody>
      </p:sp>
      <p:sp>
        <p:nvSpPr>
          <p:cNvPr id="2" name="スライド番号プレースホルダー 1">
            <a:extLst>
              <a:ext uri="{FF2B5EF4-FFF2-40B4-BE49-F238E27FC236}">
                <a16:creationId xmlns:a16="http://schemas.microsoft.com/office/drawing/2014/main" xmlns="" id="{01310B3B-3609-426E-B6DE-6110699583B9}"/>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799493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2-1. </a:t>
            </a:r>
            <a:r>
              <a:rPr kumimoji="1" lang="ja-JP" altLang="en-US" dirty="0"/>
              <a:t>②対象データの確認</a:t>
            </a:r>
          </a:p>
        </p:txBody>
      </p:sp>
      <p:sp>
        <p:nvSpPr>
          <p:cNvPr id="22" name="ホームベース 4">
            <a:extLst>
              <a:ext uri="{FF2B5EF4-FFF2-40B4-BE49-F238E27FC236}">
                <a16:creationId xmlns:a16="http://schemas.microsoft.com/office/drawing/2014/main" xmlns="" id="{CC58BD03-9D0F-4BFA-A192-8B8F1A414E46}"/>
              </a:ext>
            </a:extLst>
          </p:cNvPr>
          <p:cNvSpPr/>
          <p:nvPr/>
        </p:nvSpPr>
        <p:spPr>
          <a:xfrm>
            <a:off x="9472592"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3" name="ホームベース 6">
            <a:extLst>
              <a:ext uri="{FF2B5EF4-FFF2-40B4-BE49-F238E27FC236}">
                <a16:creationId xmlns:a16="http://schemas.microsoft.com/office/drawing/2014/main" xmlns="" id="{589EA546-474F-4524-B12C-BBB5DE10E1D8}"/>
              </a:ext>
            </a:extLst>
          </p:cNvPr>
          <p:cNvSpPr/>
          <p:nvPr/>
        </p:nvSpPr>
        <p:spPr>
          <a:xfrm>
            <a:off x="804315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4" name="ホームベース 7">
            <a:extLst>
              <a:ext uri="{FF2B5EF4-FFF2-40B4-BE49-F238E27FC236}">
                <a16:creationId xmlns:a16="http://schemas.microsoft.com/office/drawing/2014/main" xmlns="" id="{4F80B4F5-461B-4C4F-8FA2-0FAABC4A9CD5}"/>
              </a:ext>
            </a:extLst>
          </p:cNvPr>
          <p:cNvSpPr/>
          <p:nvPr/>
        </p:nvSpPr>
        <p:spPr>
          <a:xfrm>
            <a:off x="661371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5" name="ホームベース 8">
            <a:extLst>
              <a:ext uri="{FF2B5EF4-FFF2-40B4-BE49-F238E27FC236}">
                <a16:creationId xmlns:a16="http://schemas.microsoft.com/office/drawing/2014/main" xmlns="" id="{6C01FBBE-042A-4D64-925B-31E98B27688C}"/>
              </a:ext>
            </a:extLst>
          </p:cNvPr>
          <p:cNvSpPr/>
          <p:nvPr/>
        </p:nvSpPr>
        <p:spPr>
          <a:xfrm>
            <a:off x="518427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6" name="ホームベース 9">
            <a:extLst>
              <a:ext uri="{FF2B5EF4-FFF2-40B4-BE49-F238E27FC236}">
                <a16:creationId xmlns:a16="http://schemas.microsoft.com/office/drawing/2014/main" xmlns="" id="{DE753CE6-88D7-45F8-A313-83B38146C3F6}"/>
              </a:ext>
            </a:extLst>
          </p:cNvPr>
          <p:cNvSpPr/>
          <p:nvPr/>
        </p:nvSpPr>
        <p:spPr>
          <a:xfrm>
            <a:off x="3754831" y="543225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7" name="ホームベース 10">
            <a:extLst>
              <a:ext uri="{FF2B5EF4-FFF2-40B4-BE49-F238E27FC236}">
                <a16:creationId xmlns:a16="http://schemas.microsoft.com/office/drawing/2014/main" xmlns="" id="{D0E6C066-33F3-4E7F-A1D4-23D0E76272F7}"/>
              </a:ext>
            </a:extLst>
          </p:cNvPr>
          <p:cNvSpPr/>
          <p:nvPr/>
        </p:nvSpPr>
        <p:spPr>
          <a:xfrm>
            <a:off x="2325391" y="543225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8" name="ホームベース 11">
            <a:extLst>
              <a:ext uri="{FF2B5EF4-FFF2-40B4-BE49-F238E27FC236}">
                <a16:creationId xmlns:a16="http://schemas.microsoft.com/office/drawing/2014/main" xmlns="" id="{4611BBE7-B7B2-4622-85C5-7599E6354E61}"/>
              </a:ext>
            </a:extLst>
          </p:cNvPr>
          <p:cNvSpPr/>
          <p:nvPr/>
        </p:nvSpPr>
        <p:spPr>
          <a:xfrm>
            <a:off x="895951" y="543225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9" name="テキスト ボックス 28">
            <a:extLst>
              <a:ext uri="{FF2B5EF4-FFF2-40B4-BE49-F238E27FC236}">
                <a16:creationId xmlns:a16="http://schemas.microsoft.com/office/drawing/2014/main" xmlns="" id="{86A806B8-443F-4356-9738-6FC3BE7A570B}"/>
              </a:ext>
            </a:extLst>
          </p:cNvPr>
          <p:cNvSpPr txBox="1"/>
          <p:nvPr/>
        </p:nvSpPr>
        <p:spPr>
          <a:xfrm>
            <a:off x="1099710" y="5581108"/>
            <a:ext cx="1107996" cy="646331"/>
          </a:xfrm>
          <a:prstGeom prst="rect">
            <a:avLst/>
          </a:prstGeom>
          <a:noFill/>
        </p:spPr>
        <p:txBody>
          <a:bodyPr wrap="none" rtlCol="0">
            <a:spAutoFit/>
          </a:bodyPr>
          <a:lstStyle/>
          <a:p>
            <a:pPr algn="ctr"/>
            <a:r>
              <a:rPr kumimoji="1" lang="ja-JP" altLang="en-US" dirty="0"/>
              <a:t>①仮説</a:t>
            </a:r>
            <a:r>
              <a:rPr kumimoji="1" lang="en-US" altLang="ja-JP" dirty="0"/>
              <a:t/>
            </a:r>
            <a:br>
              <a:rPr kumimoji="1" lang="en-US" altLang="ja-JP" dirty="0"/>
            </a:br>
            <a:r>
              <a:rPr kumimoji="1" lang="ja-JP" altLang="en-US" dirty="0"/>
              <a:t>現状分析</a:t>
            </a:r>
          </a:p>
        </p:txBody>
      </p:sp>
      <p:sp>
        <p:nvSpPr>
          <p:cNvPr id="30" name="テキスト ボックス 29">
            <a:extLst>
              <a:ext uri="{FF2B5EF4-FFF2-40B4-BE49-F238E27FC236}">
                <a16:creationId xmlns:a16="http://schemas.microsoft.com/office/drawing/2014/main" xmlns="" id="{C064B2A7-107A-45D4-9EA0-9AAE397616FE}"/>
              </a:ext>
            </a:extLst>
          </p:cNvPr>
          <p:cNvSpPr txBox="1"/>
          <p:nvPr/>
        </p:nvSpPr>
        <p:spPr>
          <a:xfrm>
            <a:off x="2717799" y="5453510"/>
            <a:ext cx="877163" cy="923330"/>
          </a:xfrm>
          <a:prstGeom prst="rect">
            <a:avLst/>
          </a:prstGeom>
          <a:noFill/>
        </p:spPr>
        <p:txBody>
          <a:bodyPr wrap="none" rtlCol="0">
            <a:spAutoFit/>
          </a:bodyPr>
          <a:lstStyle/>
          <a:p>
            <a:pPr algn="ctr"/>
            <a:r>
              <a:rPr kumimoji="1" lang="ja-JP" altLang="en-US" dirty="0"/>
              <a:t>②対象</a:t>
            </a:r>
            <a:r>
              <a:rPr kumimoji="1" lang="en-US" altLang="ja-JP" dirty="0"/>
              <a:t/>
            </a:r>
            <a:br>
              <a:rPr kumimoji="1" lang="en-US" altLang="ja-JP" dirty="0"/>
            </a:br>
            <a:r>
              <a:rPr kumimoji="1" lang="ja-JP" altLang="en-US" dirty="0"/>
              <a:t>データ</a:t>
            </a:r>
            <a:r>
              <a:rPr kumimoji="1" lang="en-US" altLang="ja-JP" dirty="0"/>
              <a:t/>
            </a:r>
            <a:br>
              <a:rPr kumimoji="1" lang="en-US" altLang="ja-JP" dirty="0"/>
            </a:br>
            <a:r>
              <a:rPr kumimoji="1" lang="ja-JP" altLang="en-US" dirty="0"/>
              <a:t>確認</a:t>
            </a:r>
          </a:p>
        </p:txBody>
      </p:sp>
      <p:sp>
        <p:nvSpPr>
          <p:cNvPr id="31" name="テキスト ボックス 30">
            <a:extLst>
              <a:ext uri="{FF2B5EF4-FFF2-40B4-BE49-F238E27FC236}">
                <a16:creationId xmlns:a16="http://schemas.microsoft.com/office/drawing/2014/main" xmlns="" id="{0A776CFF-8430-42EB-BF51-93F81B55C311}"/>
              </a:ext>
            </a:extLst>
          </p:cNvPr>
          <p:cNvSpPr txBox="1"/>
          <p:nvPr/>
        </p:nvSpPr>
        <p:spPr>
          <a:xfrm>
            <a:off x="4137100" y="5592009"/>
            <a:ext cx="1107997" cy="646331"/>
          </a:xfrm>
          <a:prstGeom prst="rect">
            <a:avLst/>
          </a:prstGeom>
          <a:noFill/>
        </p:spPr>
        <p:txBody>
          <a:bodyPr wrap="none" rtlCol="0">
            <a:spAutoFit/>
          </a:bodyPr>
          <a:lstStyle/>
          <a:p>
            <a:pPr algn="ctr"/>
            <a:r>
              <a:rPr kumimoji="1" lang="ja-JP" altLang="en-US" dirty="0"/>
              <a:t>③分析</a:t>
            </a:r>
            <a:r>
              <a:rPr kumimoji="1" lang="en-US" altLang="ja-JP" dirty="0"/>
              <a:t/>
            </a:r>
            <a:br>
              <a:rPr kumimoji="1" lang="en-US" altLang="ja-JP" dirty="0"/>
            </a:br>
            <a:r>
              <a:rPr kumimoji="1" lang="ja-JP" altLang="en-US" dirty="0"/>
              <a:t>手法検討</a:t>
            </a:r>
          </a:p>
        </p:txBody>
      </p:sp>
      <p:sp>
        <p:nvSpPr>
          <p:cNvPr id="32" name="テキスト ボックス 31">
            <a:extLst>
              <a:ext uri="{FF2B5EF4-FFF2-40B4-BE49-F238E27FC236}">
                <a16:creationId xmlns:a16="http://schemas.microsoft.com/office/drawing/2014/main" xmlns="" id="{620042EC-9171-4BDC-BE4F-35167C9D359E}"/>
              </a:ext>
            </a:extLst>
          </p:cNvPr>
          <p:cNvSpPr txBox="1"/>
          <p:nvPr/>
        </p:nvSpPr>
        <p:spPr>
          <a:xfrm>
            <a:off x="5599149" y="5592009"/>
            <a:ext cx="1107997" cy="646331"/>
          </a:xfrm>
          <a:prstGeom prst="rect">
            <a:avLst/>
          </a:prstGeom>
          <a:noFill/>
        </p:spPr>
        <p:txBody>
          <a:bodyPr wrap="none" rtlCol="0">
            <a:spAutoFit/>
          </a:bodyPr>
          <a:lstStyle/>
          <a:p>
            <a:pPr algn="ctr"/>
            <a:r>
              <a:rPr kumimoji="1" lang="ja-JP" altLang="en-US" dirty="0"/>
              <a:t>④データ</a:t>
            </a:r>
            <a:r>
              <a:rPr kumimoji="1" lang="en-US" altLang="ja-JP" dirty="0"/>
              <a:t/>
            </a:r>
            <a:br>
              <a:rPr kumimoji="1" lang="en-US" altLang="ja-JP" dirty="0"/>
            </a:br>
            <a:r>
              <a:rPr kumimoji="1" lang="ja-JP" altLang="en-US" dirty="0"/>
              <a:t>分析</a:t>
            </a:r>
          </a:p>
        </p:txBody>
      </p:sp>
      <p:sp>
        <p:nvSpPr>
          <p:cNvPr id="33" name="テキスト ボックス 32">
            <a:extLst>
              <a:ext uri="{FF2B5EF4-FFF2-40B4-BE49-F238E27FC236}">
                <a16:creationId xmlns:a16="http://schemas.microsoft.com/office/drawing/2014/main" xmlns="" id="{586E42D9-26A3-412A-8BA2-B84E30A02029}"/>
              </a:ext>
            </a:extLst>
          </p:cNvPr>
          <p:cNvSpPr txBox="1"/>
          <p:nvPr/>
        </p:nvSpPr>
        <p:spPr>
          <a:xfrm>
            <a:off x="7218064" y="5592008"/>
            <a:ext cx="646331" cy="646331"/>
          </a:xfrm>
          <a:prstGeom prst="rect">
            <a:avLst/>
          </a:prstGeom>
          <a:noFill/>
        </p:spPr>
        <p:txBody>
          <a:bodyPr wrap="none" rtlCol="0">
            <a:spAutoFit/>
          </a:bodyPr>
          <a:lstStyle/>
          <a:p>
            <a:pPr algn="ctr"/>
            <a:r>
              <a:rPr kumimoji="1" lang="ja-JP" altLang="en-US"/>
              <a:t>⑤</a:t>
            </a:r>
            <a:r>
              <a:rPr kumimoji="1" lang="en-US" altLang="ja-JP" dirty="0"/>
              <a:t/>
            </a:r>
            <a:br>
              <a:rPr kumimoji="1" lang="en-US" altLang="ja-JP" dirty="0"/>
            </a:br>
            <a:r>
              <a:rPr kumimoji="1" lang="ja-JP" altLang="en-US" dirty="0"/>
              <a:t>評価</a:t>
            </a:r>
          </a:p>
        </p:txBody>
      </p:sp>
      <p:sp>
        <p:nvSpPr>
          <p:cNvPr id="34" name="テキスト ボックス 33">
            <a:extLst>
              <a:ext uri="{FF2B5EF4-FFF2-40B4-BE49-F238E27FC236}">
                <a16:creationId xmlns:a16="http://schemas.microsoft.com/office/drawing/2014/main" xmlns="" id="{D7AA6530-294E-4A68-B4E0-C6C8012D98EF}"/>
              </a:ext>
            </a:extLst>
          </p:cNvPr>
          <p:cNvSpPr txBox="1"/>
          <p:nvPr/>
        </p:nvSpPr>
        <p:spPr>
          <a:xfrm>
            <a:off x="8490980" y="5572642"/>
            <a:ext cx="1107996" cy="646331"/>
          </a:xfrm>
          <a:prstGeom prst="rect">
            <a:avLst/>
          </a:prstGeom>
          <a:noFill/>
        </p:spPr>
        <p:txBody>
          <a:bodyPr wrap="none" rtlCol="0">
            <a:spAutoFit/>
          </a:bodyPr>
          <a:lstStyle/>
          <a:p>
            <a:pPr algn="ctr"/>
            <a:r>
              <a:rPr lang="ja-JP" altLang="en-US" dirty="0"/>
              <a:t>⑥</a:t>
            </a:r>
            <a:r>
              <a:rPr lang="en-US" altLang="ja-JP" dirty="0"/>
              <a:t/>
            </a:r>
            <a:br>
              <a:rPr lang="en-US" altLang="ja-JP" dirty="0"/>
            </a:br>
            <a:r>
              <a:rPr lang="ja-JP" altLang="en-US" dirty="0"/>
              <a:t>政策検討</a:t>
            </a:r>
            <a:endParaRPr kumimoji="1" lang="ja-JP" altLang="en-US" dirty="0"/>
          </a:p>
        </p:txBody>
      </p:sp>
      <p:sp>
        <p:nvSpPr>
          <p:cNvPr id="35" name="テキスト ボックス 34">
            <a:extLst>
              <a:ext uri="{FF2B5EF4-FFF2-40B4-BE49-F238E27FC236}">
                <a16:creationId xmlns:a16="http://schemas.microsoft.com/office/drawing/2014/main" xmlns="" id="{1FD9931D-D221-42DA-91C5-320DF9A56339}"/>
              </a:ext>
            </a:extLst>
          </p:cNvPr>
          <p:cNvSpPr txBox="1"/>
          <p:nvPr/>
        </p:nvSpPr>
        <p:spPr>
          <a:xfrm>
            <a:off x="9958403" y="5572641"/>
            <a:ext cx="1107996" cy="646331"/>
          </a:xfrm>
          <a:prstGeom prst="rect">
            <a:avLst/>
          </a:prstGeom>
          <a:noFill/>
        </p:spPr>
        <p:txBody>
          <a:bodyPr wrap="none" rtlCol="0">
            <a:spAutoFit/>
          </a:bodyPr>
          <a:lstStyle/>
          <a:p>
            <a:pPr algn="ctr"/>
            <a:r>
              <a:rPr lang="ja-JP" altLang="en-US" dirty="0"/>
              <a:t>⑦</a:t>
            </a:r>
            <a:r>
              <a:rPr lang="en-US" altLang="ja-JP" dirty="0"/>
              <a:t/>
            </a:r>
            <a:br>
              <a:rPr lang="en-US" altLang="ja-JP" dirty="0"/>
            </a:br>
            <a:r>
              <a:rPr lang="ja-JP" altLang="en-US" dirty="0"/>
              <a:t>効果指標</a:t>
            </a:r>
            <a:endParaRPr kumimoji="1" lang="ja-JP" altLang="en-US" dirty="0"/>
          </a:p>
        </p:txBody>
      </p:sp>
      <p:sp>
        <p:nvSpPr>
          <p:cNvPr id="20" name="正方形/長方形 19">
            <a:extLst>
              <a:ext uri="{FF2B5EF4-FFF2-40B4-BE49-F238E27FC236}">
                <a16:creationId xmlns:a16="http://schemas.microsoft.com/office/drawing/2014/main" xmlns="" id="{CBCA7CC3-BE71-45BE-B55F-B402CB7B686D}"/>
              </a:ext>
            </a:extLst>
          </p:cNvPr>
          <p:cNvSpPr/>
          <p:nvPr/>
        </p:nvSpPr>
        <p:spPr>
          <a:xfrm>
            <a:off x="895951" y="6388434"/>
            <a:ext cx="4980851" cy="430887"/>
          </a:xfrm>
          <a:prstGeom prst="rect">
            <a:avLst/>
          </a:prstGeom>
        </p:spPr>
        <p:txBody>
          <a:bodyPr wrap="none">
            <a:spAutoFit/>
          </a:bodyPr>
          <a:lstStyle/>
          <a:p>
            <a:r>
              <a:rPr lang="ja-JP" altLang="en-US" sz="2200" dirty="0"/>
              <a:t>データ分析による政策反映のプロセス</a:t>
            </a:r>
            <a:endParaRPr lang="en-US" altLang="ja-JP" sz="2200" dirty="0"/>
          </a:p>
        </p:txBody>
      </p:sp>
      <p:sp>
        <p:nvSpPr>
          <p:cNvPr id="36" name="コンテンツ プレースホルダー 2">
            <a:extLst>
              <a:ext uri="{FF2B5EF4-FFF2-40B4-BE49-F238E27FC236}">
                <a16:creationId xmlns:a16="http://schemas.microsoft.com/office/drawing/2014/main" xmlns="" id="{7BF9C1BC-8220-4F09-A9AA-09E8882BA75B}"/>
              </a:ext>
            </a:extLst>
          </p:cNvPr>
          <p:cNvSpPr>
            <a:spLocks noGrp="1"/>
          </p:cNvSpPr>
          <p:nvPr>
            <p:ph idx="1"/>
          </p:nvPr>
        </p:nvSpPr>
        <p:spPr>
          <a:xfrm>
            <a:off x="838200" y="1105469"/>
            <a:ext cx="10515600" cy="5071494"/>
          </a:xfrm>
        </p:spPr>
        <p:txBody>
          <a:bodyPr>
            <a:normAutofit/>
          </a:bodyPr>
          <a:lstStyle/>
          <a:p>
            <a:pPr marL="0" indent="0">
              <a:buNone/>
            </a:pPr>
            <a:r>
              <a:rPr kumimoji="1" lang="ja-JP" altLang="en-US" sz="2200" dirty="0"/>
              <a:t>対象データの確認</a:t>
            </a:r>
            <a:endParaRPr kumimoji="1" lang="en-US" altLang="ja-JP" sz="2200" dirty="0"/>
          </a:p>
          <a:p>
            <a:pPr marL="442913" lvl="1"/>
            <a:r>
              <a:rPr lang="ja-JP" altLang="en-US" sz="2200" dirty="0"/>
              <a:t>仮説を確かめるために必要なデータをリストアップする。</a:t>
            </a:r>
            <a:endParaRPr lang="en-US" altLang="ja-JP" sz="2200" dirty="0"/>
          </a:p>
          <a:p>
            <a:pPr marL="442913" lvl="1"/>
            <a:r>
              <a:rPr lang="ja-JP" altLang="en-US" sz="2200" dirty="0"/>
              <a:t>リストアップした各データを、どの部門が保有しているかを確認する。</a:t>
            </a:r>
            <a:endParaRPr lang="en-US" altLang="ja-JP" sz="2200" dirty="0"/>
          </a:p>
          <a:p>
            <a:pPr marL="442913" lvl="1"/>
            <a:r>
              <a:rPr lang="ja-JP" altLang="en-US" sz="2200" dirty="0"/>
              <a:t>各データの保有形式、特にデジタル化されているかどうかを確認する。</a:t>
            </a:r>
            <a:endParaRPr lang="en-US" altLang="ja-JP" sz="2200" dirty="0"/>
          </a:p>
          <a:p>
            <a:pPr marL="442913" lvl="1"/>
            <a:r>
              <a:rPr lang="ja-JP" altLang="en-US" sz="2200" dirty="0"/>
              <a:t>個人情報が含まれている場合、利用の可否や利用条件等を確認する。</a:t>
            </a:r>
            <a:endParaRPr lang="en-US" altLang="ja-JP" sz="2200" dirty="0"/>
          </a:p>
          <a:p>
            <a:pPr lvl="2"/>
            <a:r>
              <a:rPr lang="ja-JP" altLang="en-US" sz="2200" dirty="0"/>
              <a:t>個人情報を取得した際の利用目的にあっているか。</a:t>
            </a:r>
            <a:endParaRPr lang="en-US" altLang="ja-JP" sz="2200" dirty="0"/>
          </a:p>
          <a:p>
            <a:pPr lvl="2"/>
            <a:r>
              <a:rPr lang="ja-JP" altLang="en-US" sz="2200" dirty="0"/>
              <a:t>個人情報保護条例の目的外利用での利用が可能か。</a:t>
            </a:r>
            <a:endParaRPr lang="en-US" altLang="ja-JP" sz="2200" dirty="0"/>
          </a:p>
          <a:p>
            <a:pPr lvl="2"/>
            <a:r>
              <a:rPr lang="ja-JP" altLang="en-US" sz="2200" dirty="0"/>
              <a:t>新たに本人同意をとることが可能か。</a:t>
            </a:r>
            <a:endParaRPr lang="en-US" altLang="ja-JP" sz="2200" dirty="0"/>
          </a:p>
          <a:p>
            <a:pPr lvl="2"/>
            <a:r>
              <a:rPr lang="ja-JP" altLang="en-US" sz="2200" dirty="0"/>
              <a:t>審議会等の手続を経れば利用可能か。</a:t>
            </a:r>
            <a:endParaRPr lang="en-US" altLang="ja-JP" sz="2200" dirty="0"/>
          </a:p>
          <a:p>
            <a:pPr marL="914400" lvl="2" indent="0">
              <a:buNone/>
            </a:pPr>
            <a:r>
              <a:rPr lang="ja-JP" altLang="en-US" sz="2200" dirty="0"/>
              <a:t>など</a:t>
            </a:r>
          </a:p>
          <a:p>
            <a:pPr lvl="1"/>
            <a:endParaRPr kumimoji="1" lang="ja-JP" altLang="en-US" sz="2200" dirty="0"/>
          </a:p>
        </p:txBody>
      </p:sp>
      <p:sp>
        <p:nvSpPr>
          <p:cNvPr id="5" name="スライド番号プレースホルダー 4">
            <a:extLst>
              <a:ext uri="{FF2B5EF4-FFF2-40B4-BE49-F238E27FC236}">
                <a16:creationId xmlns:a16="http://schemas.microsoft.com/office/drawing/2014/main" xmlns="" id="{6A769893-115E-4E9A-9091-B117FB058325}"/>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25948693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6C3820AE-C5F4-2A46-9965-ED3A555FB7BD}"/>
              </a:ext>
            </a:extLst>
          </p:cNvPr>
          <p:cNvSpPr>
            <a:spLocks noGrp="1"/>
          </p:cNvSpPr>
          <p:nvPr>
            <p:ph type="title"/>
          </p:nvPr>
        </p:nvSpPr>
        <p:spPr/>
        <p:txBody>
          <a:bodyPr>
            <a:normAutofit fontScale="90000"/>
          </a:bodyPr>
          <a:lstStyle/>
          <a:p>
            <a:r>
              <a:rPr kumimoji="1" lang="en-US" altLang="ja-JP" dirty="0"/>
              <a:t>2-2. </a:t>
            </a:r>
            <a:r>
              <a:rPr kumimoji="1" lang="ja-JP" altLang="en-US" dirty="0"/>
              <a:t>個人情報の利用　チェックフロー</a:t>
            </a:r>
          </a:p>
        </p:txBody>
      </p:sp>
      <p:sp>
        <p:nvSpPr>
          <p:cNvPr id="5" name="正方形/長方形 4">
            <a:extLst>
              <a:ext uri="{FF2B5EF4-FFF2-40B4-BE49-F238E27FC236}">
                <a16:creationId xmlns:a16="http://schemas.microsoft.com/office/drawing/2014/main" xmlns="" id="{B855FFAF-3DC8-5443-B3AB-24189D8638B8}"/>
              </a:ext>
            </a:extLst>
          </p:cNvPr>
          <p:cNvSpPr/>
          <p:nvPr/>
        </p:nvSpPr>
        <p:spPr>
          <a:xfrm>
            <a:off x="3328683" y="1377823"/>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特定の個人を識別した形での</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活用をしたいか</a:t>
            </a:r>
            <a:r>
              <a:rPr lang="ja-JP" altLang="en-US" dirty="0">
                <a:solidFill>
                  <a:schemeClr val="tx1"/>
                </a:solidFill>
              </a:rPr>
              <a:t>。</a:t>
            </a:r>
            <a:endParaRPr kumimoji="1" lang="en-US" altLang="ja-JP" dirty="0">
              <a:solidFill>
                <a:schemeClr val="tx1"/>
              </a:solidFill>
            </a:endParaRPr>
          </a:p>
        </p:txBody>
      </p:sp>
      <p:sp>
        <p:nvSpPr>
          <p:cNvPr id="6" name="正方形/長方形 5">
            <a:extLst>
              <a:ext uri="{FF2B5EF4-FFF2-40B4-BE49-F238E27FC236}">
                <a16:creationId xmlns:a16="http://schemas.microsoft.com/office/drawing/2014/main" xmlns="" id="{0B291F22-E2BA-5943-A5FC-9DABC4324870}"/>
              </a:ext>
            </a:extLst>
          </p:cNvPr>
          <p:cNvSpPr/>
          <p:nvPr/>
        </p:nvSpPr>
        <p:spPr>
          <a:xfrm>
            <a:off x="3328684" y="2436381"/>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a:t>
            </a:r>
            <a:r>
              <a:rPr lang="ja-JP" altLang="en-US" dirty="0">
                <a:solidFill>
                  <a:srgbClr val="FF0000"/>
                </a:solidFill>
              </a:rPr>
              <a:t>個人情報</a:t>
            </a:r>
            <a:r>
              <a:rPr lang="ja-JP" altLang="en-US" dirty="0">
                <a:solidFill>
                  <a:schemeClr val="tx1"/>
                </a:solidFill>
              </a:rPr>
              <a:t>」として扱う。</a:t>
            </a:r>
            <a:r>
              <a:rPr lang="en-US" altLang="ja-JP" dirty="0">
                <a:solidFill>
                  <a:schemeClr val="tx1"/>
                </a:solidFill>
              </a:rPr>
              <a:t/>
            </a:r>
            <a:br>
              <a:rPr lang="en-US" altLang="ja-JP" dirty="0">
                <a:solidFill>
                  <a:schemeClr val="tx1"/>
                </a:solidFill>
              </a:rPr>
            </a:br>
            <a:r>
              <a:rPr lang="ja-JP" altLang="en-US" dirty="0">
                <a:solidFill>
                  <a:schemeClr val="tx1"/>
                </a:solidFill>
              </a:rPr>
              <a:t>条例上の利用目的の範囲内か。</a:t>
            </a:r>
            <a:endParaRPr kumimoji="1" lang="ja-JP" altLang="en-US" dirty="0">
              <a:solidFill>
                <a:schemeClr val="tx1"/>
              </a:solidFill>
            </a:endParaRPr>
          </a:p>
        </p:txBody>
      </p:sp>
      <p:sp>
        <p:nvSpPr>
          <p:cNvPr id="7" name="正方形/長方形 6">
            <a:extLst>
              <a:ext uri="{FF2B5EF4-FFF2-40B4-BE49-F238E27FC236}">
                <a16:creationId xmlns:a16="http://schemas.microsoft.com/office/drawing/2014/main" xmlns="" id="{FAE3FF2A-926C-D04C-809C-F8FB1DE5B863}"/>
              </a:ext>
            </a:extLst>
          </p:cNvPr>
          <p:cNvSpPr/>
          <p:nvPr/>
        </p:nvSpPr>
        <p:spPr>
          <a:xfrm>
            <a:off x="3328683" y="3377312"/>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条例上の「</a:t>
            </a:r>
            <a:r>
              <a:rPr lang="ja-JP" altLang="en-US" dirty="0">
                <a:solidFill>
                  <a:srgbClr val="FF0000"/>
                </a:solidFill>
              </a:rPr>
              <a:t>利用目的</a:t>
            </a:r>
            <a:r>
              <a:rPr lang="ja-JP" altLang="en-US" dirty="0">
                <a:solidFill>
                  <a:schemeClr val="tx1"/>
                </a:solidFill>
              </a:rPr>
              <a:t>」の</a:t>
            </a:r>
            <a:r>
              <a:rPr lang="en-US" altLang="ja-JP" dirty="0">
                <a:solidFill>
                  <a:schemeClr val="tx1"/>
                </a:solidFill>
              </a:rPr>
              <a:t/>
            </a:r>
            <a:br>
              <a:rPr lang="en-US" altLang="ja-JP" dirty="0">
                <a:solidFill>
                  <a:schemeClr val="tx1"/>
                </a:solidFill>
              </a:rPr>
            </a:br>
            <a:r>
              <a:rPr lang="ja-JP" altLang="en-US" dirty="0">
                <a:solidFill>
                  <a:schemeClr val="tx1"/>
                </a:solidFill>
              </a:rPr>
              <a:t>「</a:t>
            </a:r>
            <a:r>
              <a:rPr lang="ja-JP" altLang="en-US" dirty="0">
                <a:solidFill>
                  <a:srgbClr val="FF0000"/>
                </a:solidFill>
              </a:rPr>
              <a:t>変更（拡大）</a:t>
            </a:r>
            <a:r>
              <a:rPr lang="ja-JP" altLang="en-US" dirty="0">
                <a:solidFill>
                  <a:schemeClr val="tx1"/>
                </a:solidFill>
              </a:rPr>
              <a:t>」ができるか。</a:t>
            </a: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xmlns="" id="{A16A128B-8433-074D-988E-EB34F205E871}"/>
              </a:ext>
            </a:extLst>
          </p:cNvPr>
          <p:cNvSpPr/>
          <p:nvPr/>
        </p:nvSpPr>
        <p:spPr>
          <a:xfrm>
            <a:off x="7939270" y="1740563"/>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a:t>
            </a:r>
            <a:r>
              <a:rPr kumimoji="1" lang="ja-JP" altLang="en-US" dirty="0">
                <a:solidFill>
                  <a:srgbClr val="FF0000"/>
                </a:solidFill>
              </a:rPr>
              <a:t>統計</a:t>
            </a:r>
            <a:r>
              <a:rPr kumimoji="1" lang="ja-JP" altLang="en-US" dirty="0">
                <a:solidFill>
                  <a:schemeClr val="tx1"/>
                </a:solidFill>
              </a:rPr>
              <a:t>」での整理を行う。</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（目的外利用規制の適用外）</a:t>
            </a:r>
          </a:p>
        </p:txBody>
      </p:sp>
      <p:sp>
        <p:nvSpPr>
          <p:cNvPr id="9" name="正方形/長方形 8">
            <a:extLst>
              <a:ext uri="{FF2B5EF4-FFF2-40B4-BE49-F238E27FC236}">
                <a16:creationId xmlns:a16="http://schemas.microsoft.com/office/drawing/2014/main" xmlns="" id="{7F910F85-E2C1-384F-AB3F-CAEF3293A4A7}"/>
              </a:ext>
            </a:extLst>
          </p:cNvPr>
          <p:cNvSpPr/>
          <p:nvPr/>
        </p:nvSpPr>
        <p:spPr>
          <a:xfrm>
            <a:off x="3340258" y="4318243"/>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条例上認められる</a:t>
            </a:r>
            <a:r>
              <a:rPr kumimoji="1" lang="en-US" altLang="ja-JP" dirty="0">
                <a:solidFill>
                  <a:schemeClr val="tx1"/>
                </a:solidFill>
              </a:rPr>
              <a:t/>
            </a:r>
            <a:br>
              <a:rPr kumimoji="1" lang="en-US" altLang="ja-JP" dirty="0">
                <a:solidFill>
                  <a:schemeClr val="tx1"/>
                </a:solidFill>
              </a:rPr>
            </a:br>
            <a:r>
              <a:rPr lang="ja-JP" altLang="en-US" dirty="0">
                <a:solidFill>
                  <a:schemeClr val="tx1"/>
                </a:solidFill>
              </a:rPr>
              <a:t>「</a:t>
            </a:r>
            <a:r>
              <a:rPr lang="ja-JP" altLang="en-US" dirty="0">
                <a:solidFill>
                  <a:srgbClr val="FF0000"/>
                </a:solidFill>
              </a:rPr>
              <a:t>目的外利用</a:t>
            </a:r>
            <a:r>
              <a:rPr lang="ja-JP" altLang="en-US" dirty="0">
                <a:solidFill>
                  <a:schemeClr val="tx1"/>
                </a:solidFill>
              </a:rPr>
              <a:t>」であるか。</a:t>
            </a:r>
            <a:endParaRPr kumimoji="1" lang="ja-JP" altLang="en-US" dirty="0">
              <a:solidFill>
                <a:schemeClr val="tx1"/>
              </a:solidFill>
            </a:endParaRPr>
          </a:p>
        </p:txBody>
      </p:sp>
      <p:sp>
        <p:nvSpPr>
          <p:cNvPr id="10" name="正方形/長方形 9">
            <a:extLst>
              <a:ext uri="{FF2B5EF4-FFF2-40B4-BE49-F238E27FC236}">
                <a16:creationId xmlns:a16="http://schemas.microsoft.com/office/drawing/2014/main" xmlns="" id="{B583DB5D-7BB8-2543-951A-CE40D9B0CA8E}"/>
              </a:ext>
            </a:extLst>
          </p:cNvPr>
          <p:cNvSpPr/>
          <p:nvPr/>
        </p:nvSpPr>
        <p:spPr>
          <a:xfrm>
            <a:off x="7939270" y="3753052"/>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a:t>
            </a:r>
            <a:r>
              <a:rPr kumimoji="1" lang="ja-JP" altLang="en-US" dirty="0">
                <a:solidFill>
                  <a:srgbClr val="FF0000"/>
                </a:solidFill>
              </a:rPr>
              <a:t>目的内利用</a:t>
            </a:r>
            <a:r>
              <a:rPr kumimoji="1" lang="ja-JP" altLang="en-US" dirty="0">
                <a:solidFill>
                  <a:schemeClr val="tx1"/>
                </a:solidFill>
              </a:rPr>
              <a:t>」として利用可。</a:t>
            </a:r>
            <a:endParaRPr kumimoji="1" lang="en-US" altLang="ja-JP" dirty="0">
              <a:solidFill>
                <a:schemeClr val="tx1"/>
              </a:solidFill>
            </a:endParaRPr>
          </a:p>
        </p:txBody>
      </p:sp>
      <p:sp>
        <p:nvSpPr>
          <p:cNvPr id="11" name="正方形/長方形 10">
            <a:extLst>
              <a:ext uri="{FF2B5EF4-FFF2-40B4-BE49-F238E27FC236}">
                <a16:creationId xmlns:a16="http://schemas.microsoft.com/office/drawing/2014/main" xmlns="" id="{2D22D9AF-C22F-854B-93BA-A3ECF022E827}"/>
              </a:ext>
            </a:extLst>
          </p:cNvPr>
          <p:cNvSpPr/>
          <p:nvPr/>
        </p:nvSpPr>
        <p:spPr>
          <a:xfrm>
            <a:off x="7939270" y="4791930"/>
            <a:ext cx="3414530" cy="55558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a:t>
            </a:r>
            <a:r>
              <a:rPr kumimoji="1" lang="ja-JP" altLang="en-US" dirty="0">
                <a:solidFill>
                  <a:srgbClr val="FF0000"/>
                </a:solidFill>
              </a:rPr>
              <a:t>目的外利用</a:t>
            </a:r>
            <a:r>
              <a:rPr kumimoji="1" lang="ja-JP" altLang="en-US" dirty="0">
                <a:solidFill>
                  <a:schemeClr val="tx1"/>
                </a:solidFill>
              </a:rPr>
              <a:t>」として利用可。</a:t>
            </a:r>
            <a:endParaRPr kumimoji="1" lang="en-US" altLang="ja-JP" dirty="0">
              <a:solidFill>
                <a:schemeClr val="tx1"/>
              </a:solidFill>
            </a:endParaRPr>
          </a:p>
        </p:txBody>
      </p:sp>
      <p:sp>
        <p:nvSpPr>
          <p:cNvPr id="12" name="角丸四角形 11">
            <a:extLst>
              <a:ext uri="{FF2B5EF4-FFF2-40B4-BE49-F238E27FC236}">
                <a16:creationId xmlns:a16="http://schemas.microsoft.com/office/drawing/2014/main" xmlns="" id="{A6008124-93C1-F04C-8780-8DAF46D32D6F}"/>
              </a:ext>
            </a:extLst>
          </p:cNvPr>
          <p:cNvSpPr/>
          <p:nvPr/>
        </p:nvSpPr>
        <p:spPr>
          <a:xfrm>
            <a:off x="10049168" y="1349133"/>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利用可</a:t>
            </a:r>
          </a:p>
        </p:txBody>
      </p:sp>
      <p:sp>
        <p:nvSpPr>
          <p:cNvPr id="13" name="角丸四角形 12">
            <a:extLst>
              <a:ext uri="{FF2B5EF4-FFF2-40B4-BE49-F238E27FC236}">
                <a16:creationId xmlns:a16="http://schemas.microsoft.com/office/drawing/2014/main" xmlns="" id="{857745E4-DE58-FF49-A376-C98C8B8D988C}"/>
              </a:ext>
            </a:extLst>
          </p:cNvPr>
          <p:cNvSpPr/>
          <p:nvPr/>
        </p:nvSpPr>
        <p:spPr>
          <a:xfrm>
            <a:off x="10049168" y="3364969"/>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利用可</a:t>
            </a:r>
          </a:p>
        </p:txBody>
      </p:sp>
      <p:sp>
        <p:nvSpPr>
          <p:cNvPr id="14" name="角丸四角形 13">
            <a:extLst>
              <a:ext uri="{FF2B5EF4-FFF2-40B4-BE49-F238E27FC236}">
                <a16:creationId xmlns:a16="http://schemas.microsoft.com/office/drawing/2014/main" xmlns="" id="{D029806A-5282-0B45-96F6-BC0B3054A47C}"/>
              </a:ext>
            </a:extLst>
          </p:cNvPr>
          <p:cNvSpPr/>
          <p:nvPr/>
        </p:nvSpPr>
        <p:spPr>
          <a:xfrm>
            <a:off x="10049168" y="4405054"/>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利用可</a:t>
            </a:r>
          </a:p>
        </p:txBody>
      </p:sp>
      <p:sp>
        <p:nvSpPr>
          <p:cNvPr id="15" name="角丸四角形 14">
            <a:extLst>
              <a:ext uri="{FF2B5EF4-FFF2-40B4-BE49-F238E27FC236}">
                <a16:creationId xmlns:a16="http://schemas.microsoft.com/office/drawing/2014/main" xmlns="" id="{60BC0A07-708C-CC44-9B63-FFAFB9ED3550}"/>
              </a:ext>
            </a:extLst>
          </p:cNvPr>
          <p:cNvSpPr/>
          <p:nvPr/>
        </p:nvSpPr>
        <p:spPr>
          <a:xfrm>
            <a:off x="10049168" y="5910740"/>
            <a:ext cx="1304632" cy="370390"/>
          </a:xfrm>
          <a:prstGeom prst="round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利用可</a:t>
            </a:r>
          </a:p>
        </p:txBody>
      </p:sp>
      <p:sp>
        <p:nvSpPr>
          <p:cNvPr id="16" name="正方形/長方形 15">
            <a:extLst>
              <a:ext uri="{FF2B5EF4-FFF2-40B4-BE49-F238E27FC236}">
                <a16:creationId xmlns:a16="http://schemas.microsoft.com/office/drawing/2014/main" xmlns="" id="{DF4D512C-56C3-7C45-B7DB-1FDD7E94A45B}"/>
              </a:ext>
            </a:extLst>
          </p:cNvPr>
          <p:cNvSpPr/>
          <p:nvPr/>
        </p:nvSpPr>
        <p:spPr>
          <a:xfrm>
            <a:off x="3282385" y="5544268"/>
            <a:ext cx="1516281" cy="10706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本人同意を</a:t>
            </a:r>
            <a:r>
              <a:rPr kumimoji="1" lang="en-US" altLang="ja-JP" dirty="0">
                <a:solidFill>
                  <a:schemeClr val="tx1"/>
                </a:solidFill>
              </a:rPr>
              <a:t/>
            </a:r>
            <a:br>
              <a:rPr kumimoji="1" lang="en-US" altLang="ja-JP" dirty="0">
                <a:solidFill>
                  <a:schemeClr val="tx1"/>
                </a:solidFill>
              </a:rPr>
            </a:br>
            <a:r>
              <a:rPr kumimoji="1" lang="ja-JP" altLang="en-US" dirty="0">
                <a:solidFill>
                  <a:schemeClr val="tx1"/>
                </a:solidFill>
              </a:rPr>
              <a:t>とる。</a:t>
            </a:r>
          </a:p>
        </p:txBody>
      </p:sp>
      <p:sp>
        <p:nvSpPr>
          <p:cNvPr id="17" name="正方形/長方形 16">
            <a:extLst>
              <a:ext uri="{FF2B5EF4-FFF2-40B4-BE49-F238E27FC236}">
                <a16:creationId xmlns:a16="http://schemas.microsoft.com/office/drawing/2014/main" xmlns="" id="{6FA069D0-03EC-9448-9AED-AD0063120EAC}"/>
              </a:ext>
            </a:extLst>
          </p:cNvPr>
          <p:cNvSpPr/>
          <p:nvPr/>
        </p:nvSpPr>
        <p:spPr>
          <a:xfrm>
            <a:off x="5226932" y="5544268"/>
            <a:ext cx="1516281" cy="107065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本人同意をとらなくてもいいよう条例改正。</a:t>
            </a:r>
          </a:p>
        </p:txBody>
      </p:sp>
      <p:cxnSp>
        <p:nvCxnSpPr>
          <p:cNvPr id="19" name="直線矢印コネクタ 18">
            <a:extLst>
              <a:ext uri="{FF2B5EF4-FFF2-40B4-BE49-F238E27FC236}">
                <a16:creationId xmlns:a16="http://schemas.microsoft.com/office/drawing/2014/main" xmlns="" id="{E9B8F051-555A-E047-8D4A-2149CD8183D6}"/>
              </a:ext>
            </a:extLst>
          </p:cNvPr>
          <p:cNvCxnSpPr>
            <a:stCxn id="5" idx="2"/>
            <a:endCxn id="6" idx="0"/>
          </p:cNvCxnSpPr>
          <p:nvPr/>
        </p:nvCxnSpPr>
        <p:spPr>
          <a:xfrm>
            <a:off x="5035948" y="1933408"/>
            <a:ext cx="1" cy="5029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カギ線コネクタ 20">
            <a:extLst>
              <a:ext uri="{FF2B5EF4-FFF2-40B4-BE49-F238E27FC236}">
                <a16:creationId xmlns:a16="http://schemas.microsoft.com/office/drawing/2014/main" xmlns="" id="{0BEC3919-BD25-8848-9701-01361C990B89}"/>
              </a:ext>
            </a:extLst>
          </p:cNvPr>
          <p:cNvCxnSpPr>
            <a:stCxn id="8" idx="2"/>
            <a:endCxn id="6" idx="3"/>
          </p:cNvCxnSpPr>
          <p:nvPr/>
        </p:nvCxnSpPr>
        <p:spPr>
          <a:xfrm rot="5400000">
            <a:off x="7985862" y="1053501"/>
            <a:ext cx="418026" cy="2903321"/>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カギ線コネクタ 22">
            <a:extLst>
              <a:ext uri="{FF2B5EF4-FFF2-40B4-BE49-F238E27FC236}">
                <a16:creationId xmlns:a16="http://schemas.microsoft.com/office/drawing/2014/main" xmlns="" id="{24BAAE3A-CF57-5A4D-9091-883517BA4044}"/>
              </a:ext>
            </a:extLst>
          </p:cNvPr>
          <p:cNvCxnSpPr>
            <a:stCxn id="5" idx="2"/>
            <a:endCxn id="8" idx="1"/>
          </p:cNvCxnSpPr>
          <p:nvPr/>
        </p:nvCxnSpPr>
        <p:spPr>
          <a:xfrm rot="16200000" flipH="1">
            <a:off x="6445135" y="524221"/>
            <a:ext cx="84948" cy="290332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カギ線コネクタ 24">
            <a:extLst>
              <a:ext uri="{FF2B5EF4-FFF2-40B4-BE49-F238E27FC236}">
                <a16:creationId xmlns:a16="http://schemas.microsoft.com/office/drawing/2014/main" xmlns="" id="{F9B3B800-4729-FA45-A456-0DEC8934D62D}"/>
              </a:ext>
            </a:extLst>
          </p:cNvPr>
          <p:cNvCxnSpPr>
            <a:stCxn id="6" idx="2"/>
            <a:endCxn id="7" idx="0"/>
          </p:cNvCxnSpPr>
          <p:nvPr/>
        </p:nvCxnSpPr>
        <p:spPr>
          <a:xfrm rot="5400000">
            <a:off x="4843276" y="3184639"/>
            <a:ext cx="385346" cy="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カギ線コネクタ 26">
            <a:extLst>
              <a:ext uri="{FF2B5EF4-FFF2-40B4-BE49-F238E27FC236}">
                <a16:creationId xmlns:a16="http://schemas.microsoft.com/office/drawing/2014/main" xmlns="" id="{A1AB26B1-7670-2F48-8F2A-9870007FAB6F}"/>
              </a:ext>
            </a:extLst>
          </p:cNvPr>
          <p:cNvCxnSpPr>
            <a:stCxn id="6" idx="2"/>
            <a:endCxn id="10" idx="0"/>
          </p:cNvCxnSpPr>
          <p:nvPr/>
        </p:nvCxnSpPr>
        <p:spPr>
          <a:xfrm rot="16200000" flipH="1">
            <a:off x="6960699" y="1067216"/>
            <a:ext cx="761086" cy="4610586"/>
          </a:xfrm>
          <a:prstGeom prst="bentConnector3">
            <a:avLst>
              <a:gd name="adj1" fmla="val 2414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カギ線コネクタ 31">
            <a:extLst>
              <a:ext uri="{FF2B5EF4-FFF2-40B4-BE49-F238E27FC236}">
                <a16:creationId xmlns:a16="http://schemas.microsoft.com/office/drawing/2014/main" xmlns="" id="{98D76C95-770E-714A-A190-C4458A55F043}"/>
              </a:ext>
            </a:extLst>
          </p:cNvPr>
          <p:cNvCxnSpPr>
            <a:stCxn id="7" idx="2"/>
            <a:endCxn id="10" idx="1"/>
          </p:cNvCxnSpPr>
          <p:nvPr/>
        </p:nvCxnSpPr>
        <p:spPr>
          <a:xfrm rot="16200000" flipH="1">
            <a:off x="6438635" y="2530210"/>
            <a:ext cx="97948" cy="290332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直線矢印コネクタ 34">
            <a:extLst>
              <a:ext uri="{FF2B5EF4-FFF2-40B4-BE49-F238E27FC236}">
                <a16:creationId xmlns:a16="http://schemas.microsoft.com/office/drawing/2014/main" xmlns="" id="{EAD0F98E-2C3E-514A-9A6A-EDEC2F0C233E}"/>
              </a:ext>
            </a:extLst>
          </p:cNvPr>
          <p:cNvCxnSpPr>
            <a:cxnSpLocks/>
            <a:stCxn id="9" idx="2"/>
          </p:cNvCxnSpPr>
          <p:nvPr/>
        </p:nvCxnSpPr>
        <p:spPr>
          <a:xfrm flipH="1">
            <a:off x="5035947" y="4873828"/>
            <a:ext cx="11576" cy="6241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xmlns="" id="{2B77383B-C8C0-C44D-AC18-C00925962B49}"/>
              </a:ext>
            </a:extLst>
          </p:cNvPr>
          <p:cNvCxnSpPr>
            <a:stCxn id="7" idx="2"/>
            <a:endCxn id="9" idx="0"/>
          </p:cNvCxnSpPr>
          <p:nvPr/>
        </p:nvCxnSpPr>
        <p:spPr>
          <a:xfrm>
            <a:off x="5035948" y="3932897"/>
            <a:ext cx="11575" cy="3853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カギ線コネクタ 38">
            <a:extLst>
              <a:ext uri="{FF2B5EF4-FFF2-40B4-BE49-F238E27FC236}">
                <a16:creationId xmlns:a16="http://schemas.microsoft.com/office/drawing/2014/main" xmlns="" id="{F0337B6F-7E21-6B4E-B178-990D89B73E20}"/>
              </a:ext>
            </a:extLst>
          </p:cNvPr>
          <p:cNvCxnSpPr>
            <a:stCxn id="9" idx="2"/>
            <a:endCxn id="11" idx="1"/>
          </p:cNvCxnSpPr>
          <p:nvPr/>
        </p:nvCxnSpPr>
        <p:spPr>
          <a:xfrm rot="16200000" flipH="1">
            <a:off x="6395449" y="3525901"/>
            <a:ext cx="195895" cy="28917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xmlns="" id="{C113D7DD-BB8C-4647-A763-B56900E9F4AE}"/>
              </a:ext>
            </a:extLst>
          </p:cNvPr>
          <p:cNvCxnSpPr>
            <a:stCxn id="17" idx="3"/>
            <a:endCxn id="15" idx="1"/>
          </p:cNvCxnSpPr>
          <p:nvPr/>
        </p:nvCxnSpPr>
        <p:spPr>
          <a:xfrm>
            <a:off x="6743213" y="6079597"/>
            <a:ext cx="3305955" cy="16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テキスト ボックス 43">
            <a:extLst>
              <a:ext uri="{FF2B5EF4-FFF2-40B4-BE49-F238E27FC236}">
                <a16:creationId xmlns:a16="http://schemas.microsoft.com/office/drawing/2014/main" xmlns="" id="{475DB9C3-CE9B-EF45-A437-668C31D8F072}"/>
              </a:ext>
            </a:extLst>
          </p:cNvPr>
          <p:cNvSpPr txBox="1"/>
          <p:nvPr/>
        </p:nvSpPr>
        <p:spPr>
          <a:xfrm>
            <a:off x="4759364" y="5968737"/>
            <a:ext cx="506870" cy="369332"/>
          </a:xfrm>
          <a:prstGeom prst="rect">
            <a:avLst/>
          </a:prstGeom>
          <a:noFill/>
        </p:spPr>
        <p:txBody>
          <a:bodyPr wrap="none" rtlCol="0">
            <a:spAutoFit/>
          </a:bodyPr>
          <a:lstStyle/>
          <a:p>
            <a:r>
              <a:rPr kumimoji="1" lang="en-US" altLang="ja-JP" dirty="0"/>
              <a:t>OR</a:t>
            </a:r>
            <a:endParaRPr kumimoji="1" lang="ja-JP" altLang="en-US" dirty="0"/>
          </a:p>
        </p:txBody>
      </p:sp>
      <p:sp>
        <p:nvSpPr>
          <p:cNvPr id="45" name="テキスト ボックス 44">
            <a:extLst>
              <a:ext uri="{FF2B5EF4-FFF2-40B4-BE49-F238E27FC236}">
                <a16:creationId xmlns:a16="http://schemas.microsoft.com/office/drawing/2014/main" xmlns="" id="{FD996DAB-C26A-B24F-B04B-D1E6FB7BB179}"/>
              </a:ext>
            </a:extLst>
          </p:cNvPr>
          <p:cNvSpPr txBox="1"/>
          <p:nvPr/>
        </p:nvSpPr>
        <p:spPr>
          <a:xfrm>
            <a:off x="4637104" y="2226562"/>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6" name="テキスト ボックス 45">
            <a:extLst>
              <a:ext uri="{FF2B5EF4-FFF2-40B4-BE49-F238E27FC236}">
                <a16:creationId xmlns:a16="http://schemas.microsoft.com/office/drawing/2014/main" xmlns="" id="{4DC493E1-92EF-8949-B503-96C70CD1A195}"/>
              </a:ext>
            </a:extLst>
          </p:cNvPr>
          <p:cNvSpPr txBox="1"/>
          <p:nvPr/>
        </p:nvSpPr>
        <p:spPr>
          <a:xfrm>
            <a:off x="7252987" y="2955339"/>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7" name="テキスト ボックス 46">
            <a:extLst>
              <a:ext uri="{FF2B5EF4-FFF2-40B4-BE49-F238E27FC236}">
                <a16:creationId xmlns:a16="http://schemas.microsoft.com/office/drawing/2014/main" xmlns="" id="{858260BB-1F34-074B-9EA1-23E375E9B1CC}"/>
              </a:ext>
            </a:extLst>
          </p:cNvPr>
          <p:cNvSpPr txBox="1"/>
          <p:nvPr/>
        </p:nvSpPr>
        <p:spPr>
          <a:xfrm>
            <a:off x="7252987" y="3777570"/>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8" name="テキスト ボックス 47">
            <a:extLst>
              <a:ext uri="{FF2B5EF4-FFF2-40B4-BE49-F238E27FC236}">
                <a16:creationId xmlns:a16="http://schemas.microsoft.com/office/drawing/2014/main" xmlns="" id="{B957049A-EA68-4D44-9995-4BD537326E0E}"/>
              </a:ext>
            </a:extLst>
          </p:cNvPr>
          <p:cNvSpPr txBox="1"/>
          <p:nvPr/>
        </p:nvSpPr>
        <p:spPr>
          <a:xfrm>
            <a:off x="7229838" y="4830866"/>
            <a:ext cx="449162" cy="276999"/>
          </a:xfrm>
          <a:prstGeom prst="rect">
            <a:avLst/>
          </a:prstGeom>
          <a:noFill/>
        </p:spPr>
        <p:txBody>
          <a:bodyPr wrap="none" rtlCol="0">
            <a:spAutoFit/>
          </a:bodyPr>
          <a:lstStyle/>
          <a:p>
            <a:r>
              <a:rPr kumimoji="1" lang="en-US" altLang="ja-JP" sz="1200" dirty="0"/>
              <a:t>Yes</a:t>
            </a:r>
            <a:endParaRPr kumimoji="1" lang="ja-JP" altLang="en-US" dirty="0"/>
          </a:p>
        </p:txBody>
      </p:sp>
      <p:sp>
        <p:nvSpPr>
          <p:cNvPr id="49" name="テキスト ボックス 48">
            <a:extLst>
              <a:ext uri="{FF2B5EF4-FFF2-40B4-BE49-F238E27FC236}">
                <a16:creationId xmlns:a16="http://schemas.microsoft.com/office/drawing/2014/main" xmlns="" id="{46BB6F5B-DE8D-6C45-B381-4DF0246C238A}"/>
              </a:ext>
            </a:extLst>
          </p:cNvPr>
          <p:cNvSpPr txBox="1"/>
          <p:nvPr/>
        </p:nvSpPr>
        <p:spPr>
          <a:xfrm>
            <a:off x="7261097" y="1802973"/>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0" name="テキスト ボックス 49">
            <a:extLst>
              <a:ext uri="{FF2B5EF4-FFF2-40B4-BE49-F238E27FC236}">
                <a16:creationId xmlns:a16="http://schemas.microsoft.com/office/drawing/2014/main" xmlns="" id="{2CE274A7-E815-534E-BDB7-63B86A0FB9D2}"/>
              </a:ext>
            </a:extLst>
          </p:cNvPr>
          <p:cNvSpPr txBox="1"/>
          <p:nvPr/>
        </p:nvSpPr>
        <p:spPr>
          <a:xfrm>
            <a:off x="4668363" y="3176136"/>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1" name="テキスト ボックス 50">
            <a:extLst>
              <a:ext uri="{FF2B5EF4-FFF2-40B4-BE49-F238E27FC236}">
                <a16:creationId xmlns:a16="http://schemas.microsoft.com/office/drawing/2014/main" xmlns="" id="{6E9D85E7-263B-3F46-939B-144F5E0C1042}"/>
              </a:ext>
            </a:extLst>
          </p:cNvPr>
          <p:cNvSpPr txBox="1"/>
          <p:nvPr/>
        </p:nvSpPr>
        <p:spPr>
          <a:xfrm>
            <a:off x="4691513" y="4090536"/>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2" name="テキスト ボックス 51">
            <a:extLst>
              <a:ext uri="{FF2B5EF4-FFF2-40B4-BE49-F238E27FC236}">
                <a16:creationId xmlns:a16="http://schemas.microsoft.com/office/drawing/2014/main" xmlns="" id="{AA75E100-D176-D24C-854C-03725F6DEDFD}"/>
              </a:ext>
            </a:extLst>
          </p:cNvPr>
          <p:cNvSpPr txBox="1"/>
          <p:nvPr/>
        </p:nvSpPr>
        <p:spPr>
          <a:xfrm>
            <a:off x="4703087" y="5166982"/>
            <a:ext cx="386644" cy="276999"/>
          </a:xfrm>
          <a:prstGeom prst="rect">
            <a:avLst/>
          </a:prstGeom>
          <a:noFill/>
        </p:spPr>
        <p:txBody>
          <a:bodyPr wrap="none" rtlCol="0">
            <a:spAutoFit/>
          </a:bodyPr>
          <a:lstStyle/>
          <a:p>
            <a:r>
              <a:rPr lang="en-US" altLang="ja-JP" sz="1200" dirty="0"/>
              <a:t>No</a:t>
            </a:r>
            <a:endParaRPr kumimoji="1" lang="ja-JP" altLang="en-US" dirty="0"/>
          </a:p>
        </p:txBody>
      </p:sp>
      <p:sp>
        <p:nvSpPr>
          <p:cNvPr id="53" name="テキスト ボックス 52">
            <a:extLst>
              <a:ext uri="{FF2B5EF4-FFF2-40B4-BE49-F238E27FC236}">
                <a16:creationId xmlns:a16="http://schemas.microsoft.com/office/drawing/2014/main" xmlns="" id="{A79A2634-6FA7-844D-A683-DBCA88942DED}"/>
              </a:ext>
            </a:extLst>
          </p:cNvPr>
          <p:cNvSpPr txBox="1"/>
          <p:nvPr/>
        </p:nvSpPr>
        <p:spPr>
          <a:xfrm>
            <a:off x="6869358" y="2291300"/>
            <a:ext cx="2954655" cy="461665"/>
          </a:xfrm>
          <a:prstGeom prst="rect">
            <a:avLst/>
          </a:prstGeom>
          <a:noFill/>
        </p:spPr>
        <p:txBody>
          <a:bodyPr wrap="none" rtlCol="0">
            <a:spAutoFit/>
          </a:bodyPr>
          <a:lstStyle/>
          <a:p>
            <a:r>
              <a:rPr kumimoji="1" lang="ja-JP" altLang="en-US" sz="1200" dirty="0"/>
              <a:t>地方公共団体の判断で「統計での整理」</a:t>
            </a:r>
            <a:r>
              <a:rPr kumimoji="1" lang="en-US" altLang="ja-JP" sz="1200" dirty="0"/>
              <a:t/>
            </a:r>
            <a:br>
              <a:rPr kumimoji="1" lang="en-US" altLang="ja-JP" sz="1200" dirty="0"/>
            </a:br>
            <a:r>
              <a:rPr kumimoji="1" lang="ja-JP" altLang="en-US" sz="1200" dirty="0"/>
              <a:t>が難しい場合は、個人情報として扱う。</a:t>
            </a:r>
          </a:p>
        </p:txBody>
      </p:sp>
      <p:sp>
        <p:nvSpPr>
          <p:cNvPr id="54" name="テキスト ボックス 53">
            <a:extLst>
              <a:ext uri="{FF2B5EF4-FFF2-40B4-BE49-F238E27FC236}">
                <a16:creationId xmlns:a16="http://schemas.microsoft.com/office/drawing/2014/main" xmlns="" id="{715204A1-ACC7-BF4F-93E7-DBCC89F0DC66}"/>
              </a:ext>
            </a:extLst>
          </p:cNvPr>
          <p:cNvSpPr txBox="1"/>
          <p:nvPr/>
        </p:nvSpPr>
        <p:spPr>
          <a:xfrm>
            <a:off x="154172" y="4262337"/>
            <a:ext cx="2552302" cy="646331"/>
          </a:xfrm>
          <a:prstGeom prst="rect">
            <a:avLst/>
          </a:prstGeom>
          <a:noFill/>
        </p:spPr>
        <p:txBody>
          <a:bodyPr wrap="none" rtlCol="0">
            <a:spAutoFit/>
          </a:bodyPr>
          <a:lstStyle/>
          <a:p>
            <a:r>
              <a:rPr lang="ja-JP" altLang="en-US" sz="1200" dirty="0"/>
              <a:t>（</a:t>
            </a:r>
            <a:r>
              <a:rPr kumimoji="1" lang="ja-JP" altLang="en-US" sz="1200" dirty="0"/>
              <a:t>目的外利用の判断）</a:t>
            </a:r>
            <a:r>
              <a:rPr kumimoji="1" lang="en-US" altLang="ja-JP" sz="1200" dirty="0"/>
              <a:t/>
            </a:r>
            <a:br>
              <a:rPr kumimoji="1" lang="en-US" altLang="ja-JP" sz="1200" dirty="0"/>
            </a:br>
            <a:r>
              <a:rPr kumimoji="1" lang="ja-JP" altLang="en-US" sz="1200" dirty="0"/>
              <a:t>　個人情報保護条例上、許される</a:t>
            </a:r>
            <a:r>
              <a:rPr kumimoji="1" lang="en-US" altLang="ja-JP" sz="1200" dirty="0"/>
              <a:t/>
            </a:r>
            <a:br>
              <a:rPr kumimoji="1" lang="en-US" altLang="ja-JP" sz="1200" dirty="0"/>
            </a:br>
            <a:r>
              <a:rPr kumimoji="1" lang="ja-JP" altLang="en-US" sz="1200" dirty="0"/>
              <a:t>　目的外利用の要件を満たすか。</a:t>
            </a:r>
          </a:p>
        </p:txBody>
      </p:sp>
      <p:sp>
        <p:nvSpPr>
          <p:cNvPr id="55" name="テキスト ボックス 54">
            <a:extLst>
              <a:ext uri="{FF2B5EF4-FFF2-40B4-BE49-F238E27FC236}">
                <a16:creationId xmlns:a16="http://schemas.microsoft.com/office/drawing/2014/main" xmlns="" id="{5AB452F2-7635-A74B-A9E9-5EA666E17487}"/>
              </a:ext>
            </a:extLst>
          </p:cNvPr>
          <p:cNvSpPr txBox="1"/>
          <p:nvPr/>
        </p:nvSpPr>
        <p:spPr>
          <a:xfrm>
            <a:off x="136307" y="3377860"/>
            <a:ext cx="2800767" cy="646331"/>
          </a:xfrm>
          <a:prstGeom prst="rect">
            <a:avLst/>
          </a:prstGeom>
          <a:noFill/>
        </p:spPr>
        <p:txBody>
          <a:bodyPr wrap="none" rtlCol="0">
            <a:spAutoFit/>
          </a:bodyPr>
          <a:lstStyle/>
          <a:p>
            <a:r>
              <a:rPr lang="ja-JP" altLang="en-US" sz="1200" dirty="0"/>
              <a:t>（利用目的の変更（拡大）について</a:t>
            </a:r>
            <a:r>
              <a:rPr kumimoji="1" lang="ja-JP" altLang="en-US" sz="1200" dirty="0"/>
              <a:t>）</a:t>
            </a:r>
            <a:r>
              <a:rPr kumimoji="1" lang="en-US" altLang="ja-JP" sz="1200" dirty="0"/>
              <a:t/>
            </a:r>
            <a:br>
              <a:rPr kumimoji="1" lang="en-US" altLang="ja-JP" sz="1200" dirty="0"/>
            </a:br>
            <a:r>
              <a:rPr kumimoji="1" lang="ja-JP" altLang="en-US" sz="1200" dirty="0"/>
              <a:t>　個人情報保護条例上、許される</a:t>
            </a:r>
            <a:r>
              <a:rPr kumimoji="1" lang="en-US" altLang="ja-JP" sz="1200" dirty="0"/>
              <a:t/>
            </a:r>
            <a:br>
              <a:rPr kumimoji="1" lang="en-US" altLang="ja-JP" sz="1200" dirty="0"/>
            </a:br>
            <a:r>
              <a:rPr kumimoji="1" lang="ja-JP" altLang="en-US" sz="1200" dirty="0"/>
              <a:t>　利用目的変更の範囲内か。</a:t>
            </a:r>
          </a:p>
        </p:txBody>
      </p:sp>
      <p:sp>
        <p:nvSpPr>
          <p:cNvPr id="58" name="テキスト ボックス 57">
            <a:extLst>
              <a:ext uri="{FF2B5EF4-FFF2-40B4-BE49-F238E27FC236}">
                <a16:creationId xmlns:a16="http://schemas.microsoft.com/office/drawing/2014/main" xmlns="" id="{FA2DC19D-057D-2149-B1DA-68474BAAC637}"/>
              </a:ext>
            </a:extLst>
          </p:cNvPr>
          <p:cNvSpPr txBox="1"/>
          <p:nvPr/>
        </p:nvSpPr>
        <p:spPr>
          <a:xfrm>
            <a:off x="154172" y="2440211"/>
            <a:ext cx="2492990" cy="646331"/>
          </a:xfrm>
          <a:prstGeom prst="rect">
            <a:avLst/>
          </a:prstGeom>
          <a:noFill/>
        </p:spPr>
        <p:txBody>
          <a:bodyPr wrap="none" rtlCol="0">
            <a:spAutoFit/>
          </a:bodyPr>
          <a:lstStyle/>
          <a:p>
            <a:r>
              <a:rPr lang="ja-JP" altLang="en-US" sz="1200" dirty="0"/>
              <a:t>（利用目的の範囲内の判断</a:t>
            </a:r>
            <a:r>
              <a:rPr kumimoji="1" lang="ja-JP" altLang="en-US" sz="1200" dirty="0"/>
              <a:t>）</a:t>
            </a:r>
            <a:r>
              <a:rPr kumimoji="1" lang="en-US" altLang="ja-JP" sz="1200" dirty="0"/>
              <a:t/>
            </a:r>
            <a:br>
              <a:rPr kumimoji="1" lang="en-US" altLang="ja-JP" sz="1200" dirty="0"/>
            </a:br>
            <a:r>
              <a:rPr kumimoji="1" lang="ja-JP" altLang="en-US" sz="1200" dirty="0"/>
              <a:t>　「個人情報取扱事務」の利用目</a:t>
            </a:r>
            <a:r>
              <a:rPr kumimoji="1" lang="en-US" altLang="ja-JP" sz="1200" dirty="0"/>
              <a:t/>
            </a:r>
            <a:br>
              <a:rPr kumimoji="1" lang="en-US" altLang="ja-JP" sz="1200" dirty="0"/>
            </a:br>
            <a:r>
              <a:rPr kumimoji="1" lang="ja-JP" altLang="en-US" sz="1200" dirty="0"/>
              <a:t>　的に</a:t>
            </a:r>
            <a:r>
              <a:rPr lang="ja-JP" altLang="en-US" sz="1200" dirty="0"/>
              <a:t>含まれるか。</a:t>
            </a:r>
            <a:endParaRPr kumimoji="1" lang="ja-JP" altLang="en-US" sz="1200" dirty="0"/>
          </a:p>
        </p:txBody>
      </p:sp>
      <p:sp>
        <p:nvSpPr>
          <p:cNvPr id="3" name="スライド番号プレースホルダー 2">
            <a:extLst>
              <a:ext uri="{FF2B5EF4-FFF2-40B4-BE49-F238E27FC236}">
                <a16:creationId xmlns:a16="http://schemas.microsoft.com/office/drawing/2014/main" xmlns="" id="{0748623E-9667-49BB-BFDF-A6D8BDC72259}"/>
              </a:ext>
            </a:extLst>
          </p:cNvPr>
          <p:cNvSpPr>
            <a:spLocks noGrp="1"/>
          </p:cNvSpPr>
          <p:nvPr>
            <p:ph type="sldNum" sz="quarter" idx="12"/>
          </p:nvPr>
        </p:nvSpPr>
        <p:spPr/>
        <p:txBody>
          <a:bodyPr/>
          <a:lstStyle/>
          <a:p>
            <a:fld id="{17B8D3BA-E350-1147-995F-63335037DF5A}" type="slidenum">
              <a:rPr kumimoji="1" lang="ja-JP" altLang="en-US" smtClean="0"/>
              <a:t>9</a:t>
            </a:fld>
            <a:endParaRPr kumimoji="1" lang="ja-JP" altLang="en-US"/>
          </a:p>
        </p:txBody>
      </p:sp>
    </p:spTree>
    <p:extLst>
      <p:ext uri="{BB962C8B-B14F-4D97-AF65-F5344CB8AC3E}">
        <p14:creationId xmlns:p14="http://schemas.microsoft.com/office/powerpoint/2010/main" val="2149097148"/>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7387</TotalTime>
  <Words>2817</Words>
  <Application>Microsoft Office PowerPoint</Application>
  <PresentationFormat>ワイド画面</PresentationFormat>
  <Paragraphs>560</Paragraphs>
  <Slides>34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34</vt:i4>
      </vt:variant>
    </vt:vector>
  </HeadingPairs>
  <TitlesOfParts>
    <vt:vector size="38" baseType="lpstr">
      <vt:lpstr>Yu Gothic</vt:lpstr>
      <vt:lpstr>Yu Gothic Light</vt:lpstr>
      <vt:lpstr>Arial</vt:lpstr>
      <vt:lpstr>ホワイト</vt:lpstr>
      <vt:lpstr>データアカデミー （データ分析編）</vt:lpstr>
      <vt:lpstr>アジェンダ</vt:lpstr>
      <vt:lpstr>PowerPoint プレゼンテーション</vt:lpstr>
      <vt:lpstr>1-1. 課題と仮説の連結</vt:lpstr>
      <vt:lpstr>1-2. 仮説を確かめるデータの検討</vt:lpstr>
      <vt:lpstr>1-3.今回のSCOPE</vt:lpstr>
      <vt:lpstr>PowerPoint プレゼンテーション</vt:lpstr>
      <vt:lpstr>2-1. ②対象データの確認</vt:lpstr>
      <vt:lpstr>2-2. 個人情報の利用　チェックフロー</vt:lpstr>
      <vt:lpstr>2-3. 個人情報の提供　チェックフロー</vt:lpstr>
      <vt:lpstr>2-4. データの情報確認</vt:lpstr>
      <vt:lpstr>PowerPoint プレゼンテーション</vt:lpstr>
      <vt:lpstr>3-1. ③分析手法の検討</vt:lpstr>
      <vt:lpstr>3-2. 分析手法の検討</vt:lpstr>
      <vt:lpstr>3-3. 分析手法の検討</vt:lpstr>
      <vt:lpstr>3-4. 分析手法の検討</vt:lpstr>
      <vt:lpstr>3-5. 分析手法の検討</vt:lpstr>
      <vt:lpstr>3-6. 分析手法の検討</vt:lpstr>
      <vt:lpstr>3-7. 分析手法の検討</vt:lpstr>
      <vt:lpstr>3-8. GISの活用</vt:lpstr>
      <vt:lpstr>3-9. 分析手法の検討（GIS）</vt:lpstr>
      <vt:lpstr>3-10. 分析手法の検討（地図）例</vt:lpstr>
      <vt:lpstr>3-11. 分析手法の検討 現在と未来の比較</vt:lpstr>
      <vt:lpstr>3-12. 分析手法の検討 現在と未来の比較</vt:lpstr>
      <vt:lpstr>3-13. 分析手法の検討 現在と未来の比較</vt:lpstr>
      <vt:lpstr>3-14. 分析手法の検討</vt:lpstr>
      <vt:lpstr>3-15. ③分析手法の検討</vt:lpstr>
      <vt:lpstr>3-16. 見せ方の検討（エクセル）</vt:lpstr>
      <vt:lpstr>3-17. 見せ方の検討（地図）</vt:lpstr>
      <vt:lpstr>3-18. 分析方法・見せ方の検討</vt:lpstr>
      <vt:lpstr>PowerPoint プレゼンテーション</vt:lpstr>
      <vt:lpstr>4-1. ④データ分析</vt:lpstr>
      <vt:lpstr>4-2. 分析に集中する</vt:lpstr>
      <vt:lpstr>4-3. データが不足している場合の検討</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市川博之</dc:creator>
  <cp:lastModifiedBy>user</cp:lastModifiedBy>
  <cp:revision>468</cp:revision>
  <cp:lastPrinted>2019-05-17T05:23:48Z</cp:lastPrinted>
  <dcterms:created xsi:type="dcterms:W3CDTF">2017-10-17T19:11:19Z</dcterms:created>
  <dcterms:modified xsi:type="dcterms:W3CDTF">2019-05-17T06:39:49Z</dcterms:modified>
</cp:coreProperties>
</file>