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sldIdLst>
    <p:sldId id="256" r:id="rId2"/>
    <p:sldId id="259" r:id="rId3"/>
    <p:sldId id="260" r:id="rId4"/>
    <p:sldId id="267" r:id="rId5"/>
    <p:sldId id="263" r:id="rId6"/>
    <p:sldId id="264" r:id="rId7"/>
    <p:sldId id="265" r:id="rId8"/>
    <p:sldId id="266" r:id="rId9"/>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13" autoAdjust="0"/>
    <p:restoredTop sz="95730" autoAdjust="0"/>
  </p:normalViewPr>
  <p:slideViewPr>
    <p:cSldViewPr snapToGrid="0" snapToObjects="1">
      <p:cViewPr varScale="1">
        <p:scale>
          <a:sx n="82" d="100"/>
          <a:sy n="82" d="100"/>
        </p:scale>
        <p:origin x="912" y="48"/>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01178689-3F64-41B0-BB67-DB4A1F9A0347}"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D7E25CF9-3A70-47AA-A205-DF94FF2DC547}" type="slidenum">
              <a:rPr kumimoji="1" lang="ja-JP" altLang="en-US" smtClean="0"/>
              <a:t>‹#›</a:t>
            </a:fld>
            <a:endParaRPr kumimoji="1" lang="ja-JP" altLang="en-US"/>
          </a:p>
        </p:txBody>
      </p:sp>
    </p:spTree>
    <p:extLst>
      <p:ext uri="{BB962C8B-B14F-4D97-AF65-F5344CB8AC3E}">
        <p14:creationId xmlns:p14="http://schemas.microsoft.com/office/powerpoint/2010/main" val="35554536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EFD7897-4984-4CAB-8FFE-C0B824F8C278}"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48800" y="6492875"/>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5033D0E8-E971-40BB-9196-A2B83278DEA6}"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F9808D5-1102-4E22-932E-A36FC0FBFD24}"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98C9FB7-E717-4F7D-B7D1-A5994BDB851A}"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492874"/>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EA529555-F4CB-4A6B-993B-03C1A76CE4EF}"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4638B08B-6088-4773-A310-236A656F1828}"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C6DD343-F692-4358-945B-C1DB5C81C16C}"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C03864C-F9D2-43DE-9750-FE7082BAF30D}"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7A8E8A2-DB3E-4119-97A6-28EA61EF70F5}"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FFC3D8A4-7B88-4993-B42A-5386A1899D8C}"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77AED5F3-626D-4A2A-BDD7-E308DE785AD2}"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984BD7-714D-4338-B246-25C2EC3F6D16}"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講師が研修で</a:t>
            </a:r>
            <a:r>
              <a:rPr lang="en-US" altLang="ja-JP" dirty="0"/>
              <a:t/>
            </a:r>
            <a:br>
              <a:rPr lang="en-US" altLang="ja-JP" dirty="0"/>
            </a:br>
            <a:r>
              <a:rPr lang="ja-JP" altLang="en-US" dirty="0"/>
              <a:t>留意すべきポイント</a:t>
            </a:r>
            <a:endParaRPr kumimoji="1" lang="ja-JP" altLang="en-US" dirty="0"/>
          </a:p>
        </p:txBody>
      </p:sp>
      <p:sp>
        <p:nvSpPr>
          <p:cNvPr id="3" name="サブタイトル 2"/>
          <p:cNvSpPr>
            <a:spLocks noGrp="1"/>
          </p:cNvSpPr>
          <p:nvPr>
            <p:ph type="subTitle" idx="1"/>
          </p:nvPr>
        </p:nvSpPr>
        <p:spPr/>
        <p:txBody>
          <a:bodyPr anchor="ctr">
            <a:normAutofit/>
          </a:bodyPr>
          <a:lstStyle/>
          <a:p>
            <a:r>
              <a:rPr lang="ja-JP" altLang="en-US" sz="3600"/>
              <a:t>第四回研修用</a:t>
            </a:r>
            <a:endParaRPr kumimoji="1" lang="ja-JP" altLang="en-US" sz="3600" dirty="0"/>
          </a:p>
        </p:txBody>
      </p:sp>
      <p:sp>
        <p:nvSpPr>
          <p:cNvPr id="4" name="サブタイトル 2">
            <a:extLst>
              <a:ext uri="{FF2B5EF4-FFF2-40B4-BE49-F238E27FC236}">
                <a16:creationId xmlns:a16="http://schemas.microsoft.com/office/drawing/2014/main" xmlns="" id="{0FA2A086-CB8C-42AA-9911-B07C3244BF1E}"/>
              </a:ext>
            </a:extLst>
          </p:cNvPr>
          <p:cNvSpPr txBox="1">
            <a:spLocks/>
          </p:cNvSpPr>
          <p:nvPr/>
        </p:nvSpPr>
        <p:spPr>
          <a:xfrm>
            <a:off x="2759242" y="174584"/>
            <a:ext cx="9144000" cy="735806"/>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4-5-4</a:t>
            </a:r>
            <a:endParaRPr lang="ja-JP" altLang="en-US" sz="3600" dirty="0"/>
          </a:p>
        </p:txBody>
      </p:sp>
      <p:sp>
        <p:nvSpPr>
          <p:cNvPr id="5" name="スライド番号プレースホルダー 4">
            <a:extLst>
              <a:ext uri="{FF2B5EF4-FFF2-40B4-BE49-F238E27FC236}">
                <a16:creationId xmlns:a16="http://schemas.microsoft.com/office/drawing/2014/main" xmlns="" id="{6FCF44B6-62EA-4FB5-B6B6-937FBBECE607}"/>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3A60F46-2E2C-514A-8F16-9E5331B3AC23}"/>
              </a:ext>
            </a:extLst>
          </p:cNvPr>
          <p:cNvSpPr>
            <a:spLocks noGrp="1"/>
          </p:cNvSpPr>
          <p:nvPr>
            <p:ph type="title"/>
          </p:nvPr>
        </p:nvSpPr>
        <p:spPr/>
        <p:txBody>
          <a:bodyPr>
            <a:normAutofit fontScale="90000"/>
          </a:bodyPr>
          <a:lstStyle/>
          <a:p>
            <a:r>
              <a:rPr lang="en-US" altLang="ja-JP" dirty="0"/>
              <a:t>1</a:t>
            </a:r>
            <a:r>
              <a:rPr kumimoji="1" lang="en-US" altLang="ja-JP" dirty="0"/>
              <a:t>. </a:t>
            </a:r>
            <a:r>
              <a:rPr lang="ja-JP" altLang="en-US" dirty="0"/>
              <a:t>前回</a:t>
            </a:r>
            <a:r>
              <a:rPr kumimoji="1" lang="ja-JP" altLang="en-US" dirty="0"/>
              <a:t>のおさらい</a:t>
            </a:r>
          </a:p>
        </p:txBody>
      </p:sp>
      <p:sp>
        <p:nvSpPr>
          <p:cNvPr id="3" name="コンテンツ プレースホルダー 2">
            <a:extLst>
              <a:ext uri="{FF2B5EF4-FFF2-40B4-BE49-F238E27FC236}">
                <a16:creationId xmlns:a16="http://schemas.microsoft.com/office/drawing/2014/main" xmlns="" id="{4C24B870-F81D-A745-8BB6-09774766120A}"/>
              </a:ext>
            </a:extLst>
          </p:cNvPr>
          <p:cNvSpPr>
            <a:spLocks noGrp="1"/>
          </p:cNvSpPr>
          <p:nvPr>
            <p:ph idx="1"/>
          </p:nvPr>
        </p:nvSpPr>
        <p:spPr/>
        <p:txBody>
          <a:bodyPr>
            <a:noAutofit/>
          </a:bodyPr>
          <a:lstStyle/>
          <a:p>
            <a:pPr marL="0" indent="0">
              <a:buNone/>
            </a:pPr>
            <a:r>
              <a:rPr lang="ja-JP" altLang="en-US" sz="2200" dirty="0"/>
              <a:t>マネージャー（事前）</a:t>
            </a:r>
            <a:endParaRPr lang="en-US" altLang="ja-JP" sz="2200" dirty="0"/>
          </a:p>
          <a:p>
            <a:pPr lvl="1"/>
            <a:r>
              <a:rPr lang="ja-JP" altLang="en-US" sz="2200" dirty="0"/>
              <a:t>政策の一覧表ができあがっていないと、当日何もできなくなるので、事前に担当者と確認する。</a:t>
            </a:r>
            <a:endParaRPr lang="en-US" altLang="ja-JP" sz="2200" dirty="0"/>
          </a:p>
          <a:p>
            <a:pPr marL="457200" lvl="1" indent="0">
              <a:buNone/>
            </a:pPr>
            <a:endParaRPr lang="en-US" altLang="ja-JP" sz="2200" dirty="0"/>
          </a:p>
          <a:p>
            <a:pPr marL="0" indent="0">
              <a:buNone/>
            </a:pPr>
            <a:r>
              <a:rPr lang="ja-JP" altLang="en-US" sz="2200" dirty="0"/>
              <a:t>マネージャー（当日）</a:t>
            </a:r>
            <a:endParaRPr lang="en-US" altLang="ja-JP" sz="2200" dirty="0"/>
          </a:p>
          <a:p>
            <a:pPr marL="449263" lvl="1"/>
            <a:r>
              <a:rPr lang="en-US" altLang="ja-JP" sz="2200" dirty="0"/>
              <a:t>3</a:t>
            </a:r>
            <a:r>
              <a:rPr lang="ja-JP" altLang="en-US" sz="2200" dirty="0"/>
              <a:t>回目の研修の内容を、グラフィックレコーディングなどを使って、受講者に思い出させる。</a:t>
            </a:r>
            <a:endParaRPr lang="en-US" altLang="ja-JP" sz="2200" dirty="0"/>
          </a:p>
          <a:p>
            <a:pPr marL="449263" lvl="1"/>
            <a:r>
              <a:rPr lang="ja-JP" altLang="en-US" sz="2200" dirty="0"/>
              <a:t>その上で、今日はプロセスの⑦を行うことを、受講者に説明する。</a:t>
            </a:r>
            <a:endParaRPr lang="en-US" altLang="ja-JP" sz="2200" dirty="0"/>
          </a:p>
          <a:p>
            <a:pPr marL="449263" lvl="1"/>
            <a:r>
              <a:rPr lang="ja-JP" altLang="en-US" sz="2200" dirty="0"/>
              <a:t>これらの行為で、受講者を</a:t>
            </a:r>
            <a:r>
              <a:rPr lang="en-US" altLang="ja-JP" sz="2200" dirty="0"/>
              <a:t>3</a:t>
            </a:r>
            <a:r>
              <a:rPr lang="ja-JP" altLang="en-US" sz="2200" dirty="0"/>
              <a:t>回目の研修の終了時の状態に戻す。</a:t>
            </a:r>
            <a:endParaRPr lang="en-US" altLang="ja-JP" sz="2200" dirty="0"/>
          </a:p>
          <a:p>
            <a:pPr marL="449263" lvl="1"/>
            <a:r>
              <a:rPr lang="en-US" altLang="ja-JP" sz="2200" dirty="0"/>
              <a:t>3</a:t>
            </a:r>
            <a:r>
              <a:rPr lang="ja-JP" altLang="en-US" sz="2200" dirty="0"/>
              <a:t>回目の成果で特に必要なデータや参考資料などがあれば、おさらいで確認する。</a:t>
            </a:r>
            <a:endParaRPr lang="en-US" altLang="ja-JP" sz="2200" dirty="0"/>
          </a:p>
          <a:p>
            <a:endParaRPr lang="en-US" altLang="ja-JP" sz="2200" dirty="0"/>
          </a:p>
        </p:txBody>
      </p:sp>
      <p:sp>
        <p:nvSpPr>
          <p:cNvPr id="4" name="スライド番号プレースホルダー 3">
            <a:extLst>
              <a:ext uri="{FF2B5EF4-FFF2-40B4-BE49-F238E27FC236}">
                <a16:creationId xmlns:a16="http://schemas.microsoft.com/office/drawing/2014/main" xmlns="" id="{27D69670-CC56-4910-83A8-A8861467ACA3}"/>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E2CBDB5-7525-1D48-9B4F-AD45B00760E8}"/>
              </a:ext>
            </a:extLst>
          </p:cNvPr>
          <p:cNvSpPr>
            <a:spLocks noGrp="1"/>
          </p:cNvSpPr>
          <p:nvPr>
            <p:ph type="title"/>
          </p:nvPr>
        </p:nvSpPr>
        <p:spPr/>
        <p:txBody>
          <a:bodyPr>
            <a:normAutofit fontScale="90000"/>
          </a:bodyPr>
          <a:lstStyle/>
          <a:p>
            <a:r>
              <a:rPr lang="en-US" altLang="ja-JP" dirty="0"/>
              <a:t>2. </a:t>
            </a:r>
            <a:r>
              <a:rPr lang="ja-JP" altLang="en-US" dirty="0"/>
              <a:t>費用対効果の基本の理解</a:t>
            </a:r>
            <a:endParaRPr kumimoji="1" lang="ja-JP" altLang="en-US" dirty="0"/>
          </a:p>
        </p:txBody>
      </p:sp>
      <p:sp>
        <p:nvSpPr>
          <p:cNvPr id="3" name="コンテンツ プレースホルダー 2">
            <a:extLst>
              <a:ext uri="{FF2B5EF4-FFF2-40B4-BE49-F238E27FC236}">
                <a16:creationId xmlns:a16="http://schemas.microsoft.com/office/drawing/2014/main" xmlns="" id="{DD670985-E3DA-F04A-BBD2-04D81A190AE1}"/>
              </a:ext>
            </a:extLst>
          </p:cNvPr>
          <p:cNvSpPr>
            <a:spLocks noGrp="1"/>
          </p:cNvSpPr>
          <p:nvPr>
            <p:ph idx="1"/>
          </p:nvPr>
        </p:nvSpPr>
        <p:spPr/>
        <p:txBody>
          <a:bodyPr>
            <a:noAutofit/>
          </a:bodyPr>
          <a:lstStyle/>
          <a:p>
            <a:pPr marL="0" indent="0">
              <a:buNone/>
            </a:pPr>
            <a:r>
              <a:rPr lang="ja-JP" altLang="en-US" sz="2200" dirty="0"/>
              <a:t>マネージャー</a:t>
            </a:r>
            <a:endParaRPr lang="en-US" altLang="ja-JP" sz="2200" dirty="0"/>
          </a:p>
          <a:p>
            <a:pPr marL="449263" lvl="1"/>
            <a:r>
              <a:rPr lang="ja-JP" altLang="en-US" sz="2200" dirty="0"/>
              <a:t>費用対効果の基本の理解については、ファシリテーターよりもマネージャー（できれば行政職員）がデータをもとに説明するほうがよい。</a:t>
            </a:r>
            <a:endParaRPr lang="en-US" altLang="ja-JP" sz="2200" dirty="0"/>
          </a:p>
          <a:p>
            <a:pPr marL="449263" lvl="1"/>
            <a:r>
              <a:rPr lang="ja-JP" altLang="en-US" sz="2200" dirty="0"/>
              <a:t>施設改修の例は、どちらが効果があるかを質問したり、実際に計算してもらって違いを理解してもらうとよい。</a:t>
            </a:r>
            <a:endParaRPr lang="en-US" altLang="ja-JP" sz="2200" dirty="0"/>
          </a:p>
          <a:p>
            <a:pPr marL="449263" lvl="1"/>
            <a:r>
              <a:rPr lang="ja-JP" altLang="en-US" sz="2200" dirty="0"/>
              <a:t>施設改修の例では４年目の費用対効果が一緒であるが、これについてどう考えるかを受講者に質問してもよい。</a:t>
            </a:r>
            <a:endParaRPr lang="en-US" altLang="ja-JP" sz="2200" dirty="0"/>
          </a:p>
        </p:txBody>
      </p:sp>
      <p:sp>
        <p:nvSpPr>
          <p:cNvPr id="4" name="スライド番号プレースホルダー 3">
            <a:extLst>
              <a:ext uri="{FF2B5EF4-FFF2-40B4-BE49-F238E27FC236}">
                <a16:creationId xmlns:a16="http://schemas.microsoft.com/office/drawing/2014/main" xmlns="" id="{ADD09F2E-CF93-4B7B-B4F1-C5C7F318E8AC}"/>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1674634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E2CBDB5-7525-1D48-9B4F-AD45B00760E8}"/>
              </a:ext>
            </a:extLst>
          </p:cNvPr>
          <p:cNvSpPr>
            <a:spLocks noGrp="1"/>
          </p:cNvSpPr>
          <p:nvPr>
            <p:ph type="title"/>
          </p:nvPr>
        </p:nvSpPr>
        <p:spPr/>
        <p:txBody>
          <a:bodyPr>
            <a:normAutofit fontScale="90000"/>
          </a:bodyPr>
          <a:lstStyle/>
          <a:p>
            <a:r>
              <a:rPr lang="en-US" altLang="ja-JP" dirty="0"/>
              <a:t>2. </a:t>
            </a:r>
            <a:r>
              <a:rPr lang="ja-JP" altLang="en-US" dirty="0"/>
              <a:t>費用対効果の基本の理解</a:t>
            </a:r>
            <a:endParaRPr kumimoji="1" lang="ja-JP" altLang="en-US" dirty="0"/>
          </a:p>
        </p:txBody>
      </p:sp>
      <p:sp>
        <p:nvSpPr>
          <p:cNvPr id="3" name="コンテンツ プレースホルダー 2">
            <a:extLst>
              <a:ext uri="{FF2B5EF4-FFF2-40B4-BE49-F238E27FC236}">
                <a16:creationId xmlns:a16="http://schemas.microsoft.com/office/drawing/2014/main" xmlns="" id="{DD670985-E3DA-F04A-BBD2-04D81A190AE1}"/>
              </a:ext>
            </a:extLst>
          </p:cNvPr>
          <p:cNvSpPr>
            <a:spLocks noGrp="1"/>
          </p:cNvSpPr>
          <p:nvPr>
            <p:ph idx="1"/>
          </p:nvPr>
        </p:nvSpPr>
        <p:spPr/>
        <p:txBody>
          <a:bodyPr>
            <a:noAutofit/>
          </a:bodyPr>
          <a:lstStyle/>
          <a:p>
            <a:pPr marL="0" indent="0">
              <a:buNone/>
            </a:pPr>
            <a:r>
              <a:rPr lang="ja-JP" altLang="en-US" sz="2200" dirty="0"/>
              <a:t>ファシリテーター</a:t>
            </a:r>
            <a:endParaRPr lang="en-US" altLang="ja-JP" sz="2200" dirty="0"/>
          </a:p>
          <a:p>
            <a:pPr marL="449263" lvl="1"/>
            <a:r>
              <a:rPr lang="en-US" altLang="ja-JP" sz="2200" dirty="0"/>
              <a:t>NPV</a:t>
            </a:r>
            <a:r>
              <a:rPr lang="ja-JP" altLang="en-US" sz="2200" dirty="0"/>
              <a:t>については、事前に講師自身も</a:t>
            </a:r>
            <a:r>
              <a:rPr lang="en-US" altLang="ja-JP" sz="2200" dirty="0"/>
              <a:t>NPV</a:t>
            </a:r>
            <a:r>
              <a:rPr lang="ja-JP" altLang="en-US" sz="2200" dirty="0"/>
              <a:t>のシートを利用して数字がどのように動くのかを確認し理解しておく。</a:t>
            </a:r>
            <a:endParaRPr lang="en-US" altLang="ja-JP" sz="2200" dirty="0"/>
          </a:p>
          <a:p>
            <a:pPr marL="449263" lvl="1"/>
            <a:r>
              <a:rPr lang="en-US" altLang="ja-JP" sz="2200" dirty="0"/>
              <a:t>EBPM</a:t>
            </a:r>
            <a:r>
              <a:rPr lang="ja-JP" altLang="en-US" sz="2200" dirty="0"/>
              <a:t>については、実際に政策立案・効果に利用している事例を紹介するなどして、活用方法がイメージができるようにする。</a:t>
            </a:r>
            <a:endParaRPr lang="en-US" altLang="ja-JP" sz="2200" dirty="0"/>
          </a:p>
          <a:p>
            <a:pPr marL="449263" lvl="1"/>
            <a:r>
              <a:rPr lang="ja-JP" altLang="en-US" sz="2200" dirty="0"/>
              <a:t>費用対効果の考え方は、事例を中心に話す。期間をベースにした積算ではなく、どのタイミングで費用と効果が発生すると、現在価値が変わるのかをわかるように説明をする。</a:t>
            </a:r>
            <a:endParaRPr lang="en-US" altLang="ja-JP" sz="2200" dirty="0"/>
          </a:p>
          <a:p>
            <a:pPr marL="449263" lvl="1"/>
            <a:r>
              <a:rPr lang="ja-JP" altLang="en-US" sz="2200" dirty="0"/>
              <a:t>費用対効果の考え方について、わからない点がありそうな受講者に対しては、個別にアドバイスする。</a:t>
            </a:r>
            <a:endParaRPr lang="en-US" altLang="ja-JP" sz="2200" dirty="0"/>
          </a:p>
          <a:p>
            <a:pPr lvl="1"/>
            <a:endParaRPr lang="en-US" altLang="ja-JP" sz="2200" dirty="0"/>
          </a:p>
        </p:txBody>
      </p:sp>
      <p:sp>
        <p:nvSpPr>
          <p:cNvPr id="4" name="スライド番号プレースホルダー 3">
            <a:extLst>
              <a:ext uri="{FF2B5EF4-FFF2-40B4-BE49-F238E27FC236}">
                <a16:creationId xmlns:a16="http://schemas.microsoft.com/office/drawing/2014/main" xmlns="" id="{ADD09F2E-CF93-4B7B-B4F1-C5C7F318E8AC}"/>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958802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123E1B17-E1E0-624E-ADE9-80D193864192}"/>
              </a:ext>
            </a:extLst>
          </p:cNvPr>
          <p:cNvSpPr>
            <a:spLocks noGrp="1"/>
          </p:cNvSpPr>
          <p:nvPr>
            <p:ph type="title"/>
          </p:nvPr>
        </p:nvSpPr>
        <p:spPr/>
        <p:txBody>
          <a:bodyPr>
            <a:normAutofit fontScale="90000"/>
          </a:bodyPr>
          <a:lstStyle/>
          <a:p>
            <a:r>
              <a:rPr kumimoji="1" lang="en-US" altLang="ja-JP" dirty="0"/>
              <a:t>3. </a:t>
            </a:r>
            <a:r>
              <a:rPr kumimoji="1" lang="ja-JP" altLang="en-US" dirty="0"/>
              <a:t>費用対効果の検討</a:t>
            </a:r>
          </a:p>
        </p:txBody>
      </p:sp>
      <p:sp>
        <p:nvSpPr>
          <p:cNvPr id="3" name="コンテンツ プレースホルダー 2">
            <a:extLst>
              <a:ext uri="{FF2B5EF4-FFF2-40B4-BE49-F238E27FC236}">
                <a16:creationId xmlns:a16="http://schemas.microsoft.com/office/drawing/2014/main" xmlns="" id="{4CE43BF2-947B-0D42-95F7-67D3FEF9BA6E}"/>
              </a:ext>
            </a:extLst>
          </p:cNvPr>
          <p:cNvSpPr>
            <a:spLocks noGrp="1"/>
          </p:cNvSpPr>
          <p:nvPr>
            <p:ph idx="1"/>
          </p:nvPr>
        </p:nvSpPr>
        <p:spPr>
          <a:xfrm>
            <a:off x="838200" y="1286933"/>
            <a:ext cx="10515600" cy="4890030"/>
          </a:xfrm>
        </p:spPr>
        <p:txBody>
          <a:bodyPr>
            <a:normAutofit/>
          </a:bodyPr>
          <a:lstStyle/>
          <a:p>
            <a:pPr marL="0" indent="0">
              <a:buNone/>
            </a:pPr>
            <a:r>
              <a:rPr kumimoji="1" lang="ja-JP" altLang="en-US" sz="2200" dirty="0"/>
              <a:t>効果の項目、費用の項目を自分で説明をできるように準備しておく。</a:t>
            </a:r>
            <a:endParaRPr kumimoji="1" lang="en-US" altLang="ja-JP" sz="2200" dirty="0"/>
          </a:p>
          <a:p>
            <a:pPr marL="449263"/>
            <a:r>
              <a:rPr lang="ja-JP" altLang="en-US" sz="2200" dirty="0"/>
              <a:t>定性的効果については、地方公共団体職員が苦手な部分であるため、事例を用いて説明できるように準備しておく。</a:t>
            </a:r>
            <a:endParaRPr lang="en-US" altLang="ja-JP" sz="2200" dirty="0"/>
          </a:p>
          <a:p>
            <a:pPr marL="449263"/>
            <a:r>
              <a:rPr lang="ja-JP" altLang="en-US" sz="2200" dirty="0"/>
              <a:t>時間に余裕があれば、定性的効果を定量的効果に変える事例の説明を入れるのも効果的である。</a:t>
            </a:r>
            <a:endParaRPr lang="en-US" altLang="ja-JP" sz="2200" dirty="0"/>
          </a:p>
          <a:p>
            <a:pPr marL="0" indent="0">
              <a:buNone/>
            </a:pPr>
            <a:endParaRPr kumimoji="1" lang="en-US" altLang="ja-JP" sz="2200" dirty="0"/>
          </a:p>
          <a:p>
            <a:pPr marL="0" indent="0">
              <a:buNone/>
            </a:pPr>
            <a:r>
              <a:rPr kumimoji="1" lang="ja-JP" altLang="en-US" sz="2200" dirty="0"/>
              <a:t>ソーシャルインパクトについては、時間が</a:t>
            </a:r>
            <a:r>
              <a:rPr lang="ja-JP" altLang="en-US" sz="2200" dirty="0"/>
              <a:t>足りない場合は</a:t>
            </a:r>
            <a:r>
              <a:rPr kumimoji="1" lang="ja-JP" altLang="en-US" sz="2200" dirty="0"/>
              <a:t>説明を割愛する。</a:t>
            </a:r>
          </a:p>
        </p:txBody>
      </p:sp>
      <p:sp>
        <p:nvSpPr>
          <p:cNvPr id="4" name="スライド番号プレースホルダー 3">
            <a:extLst>
              <a:ext uri="{FF2B5EF4-FFF2-40B4-BE49-F238E27FC236}">
                <a16:creationId xmlns:a16="http://schemas.microsoft.com/office/drawing/2014/main" xmlns="" id="{F02CF08D-A858-4F9D-94CE-77F0B89789DD}"/>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8504675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F10679CD-3BFE-E946-B386-834ACA31E9FD}"/>
              </a:ext>
            </a:extLst>
          </p:cNvPr>
          <p:cNvSpPr>
            <a:spLocks noGrp="1"/>
          </p:cNvSpPr>
          <p:nvPr>
            <p:ph type="title"/>
          </p:nvPr>
        </p:nvSpPr>
        <p:spPr/>
        <p:txBody>
          <a:bodyPr>
            <a:normAutofit fontScale="90000"/>
          </a:bodyPr>
          <a:lstStyle/>
          <a:p>
            <a:r>
              <a:rPr lang="en-US" altLang="ja-JP" dirty="0"/>
              <a:t>3</a:t>
            </a:r>
            <a:r>
              <a:rPr kumimoji="1" lang="en-US" altLang="ja-JP" dirty="0"/>
              <a:t>. </a:t>
            </a:r>
            <a:r>
              <a:rPr kumimoji="1" lang="ja-JP" altLang="en-US" dirty="0"/>
              <a:t>費用対効果の検討</a:t>
            </a:r>
          </a:p>
        </p:txBody>
      </p:sp>
      <p:sp>
        <p:nvSpPr>
          <p:cNvPr id="3" name="コンテンツ プレースホルダー 2">
            <a:extLst>
              <a:ext uri="{FF2B5EF4-FFF2-40B4-BE49-F238E27FC236}">
                <a16:creationId xmlns:a16="http://schemas.microsoft.com/office/drawing/2014/main" xmlns="" id="{83F5E4F5-D90F-F64C-93E1-60902CE40F38}"/>
              </a:ext>
            </a:extLst>
          </p:cNvPr>
          <p:cNvSpPr>
            <a:spLocks noGrp="1"/>
          </p:cNvSpPr>
          <p:nvPr>
            <p:ph idx="1"/>
          </p:nvPr>
        </p:nvSpPr>
        <p:spPr>
          <a:xfrm>
            <a:off x="838200" y="1269999"/>
            <a:ext cx="10515600" cy="4906963"/>
          </a:xfrm>
        </p:spPr>
        <p:txBody>
          <a:bodyPr>
            <a:normAutofit/>
          </a:bodyPr>
          <a:lstStyle/>
          <a:p>
            <a:pPr marL="0" indent="0">
              <a:buNone/>
            </a:pPr>
            <a:r>
              <a:rPr lang="en-US" altLang="ja-JP" sz="2200" dirty="0"/>
              <a:t>3</a:t>
            </a:r>
            <a:r>
              <a:rPr lang="ja-JP" altLang="en-US" sz="2200" dirty="0"/>
              <a:t>回目の研修で考えた</a:t>
            </a:r>
            <a:r>
              <a:rPr kumimoji="1" lang="ja-JP" altLang="en-US" sz="2200" dirty="0"/>
              <a:t>政策一覧を利用して、費用対効果を算出</a:t>
            </a:r>
            <a:r>
              <a:rPr lang="ja-JP" altLang="en-US" sz="2200" dirty="0"/>
              <a:t>する</a:t>
            </a:r>
            <a:r>
              <a:rPr kumimoji="1" lang="ja-JP" altLang="en-US" sz="2200" dirty="0"/>
              <a:t>。</a:t>
            </a:r>
            <a:endParaRPr kumimoji="1" lang="en-US" altLang="ja-JP" sz="2200" dirty="0"/>
          </a:p>
          <a:p>
            <a:pPr marL="0" indent="0">
              <a:buNone/>
            </a:pPr>
            <a:endParaRPr lang="en-US" altLang="ja-JP" sz="2200" dirty="0"/>
          </a:p>
          <a:p>
            <a:pPr marL="0" indent="0">
              <a:buNone/>
            </a:pPr>
            <a:r>
              <a:rPr lang="ja-JP" altLang="en-US" sz="2200" dirty="0"/>
              <a:t>研修資料であげた一般的な費用項目、効果項目の例は、各政策の費用と効果を考える際、抜け漏れをなくすための気付き用として利用する。</a:t>
            </a:r>
            <a:endParaRPr lang="en-US" altLang="ja-JP" sz="2200" dirty="0"/>
          </a:p>
          <a:p>
            <a:pPr marL="0" indent="0">
              <a:buNone/>
            </a:pPr>
            <a:r>
              <a:rPr lang="ja-JP" altLang="en-US" sz="2200" dirty="0"/>
              <a:t>政策によっては、該当する項目がない場合もある。</a:t>
            </a:r>
            <a:endParaRPr lang="en-US" altLang="ja-JP" sz="2200" dirty="0"/>
          </a:p>
          <a:p>
            <a:endParaRPr kumimoji="1" lang="en-US" altLang="ja-JP" sz="2200" dirty="0"/>
          </a:p>
          <a:p>
            <a:pPr marL="0" indent="0">
              <a:buNone/>
            </a:pPr>
            <a:r>
              <a:rPr lang="ja-JP" altLang="en-US" sz="2200" dirty="0"/>
              <a:t>費用対効果が算出できたら、費用のうちメインの事業となりそうなものについて、</a:t>
            </a:r>
            <a:r>
              <a:rPr lang="en-US" altLang="ja-JP" sz="2200" dirty="0"/>
              <a:t>60-85%</a:t>
            </a:r>
            <a:r>
              <a:rPr lang="ja-JP" altLang="en-US" sz="2200" dirty="0"/>
              <a:t>程度掛け算した結果を手持ちの予算として考えるワークをする。</a:t>
            </a:r>
            <a:endParaRPr kumimoji="1" lang="ja-JP" altLang="en-US" sz="2200" dirty="0"/>
          </a:p>
        </p:txBody>
      </p:sp>
      <p:sp>
        <p:nvSpPr>
          <p:cNvPr id="4" name="スライド番号プレースホルダー 3">
            <a:extLst>
              <a:ext uri="{FF2B5EF4-FFF2-40B4-BE49-F238E27FC236}">
                <a16:creationId xmlns:a16="http://schemas.microsoft.com/office/drawing/2014/main" xmlns="" id="{676254C2-BF6B-4C93-8DB1-0954CE382D77}"/>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2675491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F8FFE3E-3625-AB49-A806-D10DC84626D4}"/>
              </a:ext>
            </a:extLst>
          </p:cNvPr>
          <p:cNvSpPr>
            <a:spLocks noGrp="1"/>
          </p:cNvSpPr>
          <p:nvPr>
            <p:ph type="title"/>
          </p:nvPr>
        </p:nvSpPr>
        <p:spPr/>
        <p:txBody>
          <a:bodyPr>
            <a:normAutofit fontScale="90000"/>
          </a:bodyPr>
          <a:lstStyle/>
          <a:p>
            <a:r>
              <a:rPr lang="en-US" altLang="ja-JP" dirty="0"/>
              <a:t>4</a:t>
            </a:r>
            <a:r>
              <a:rPr kumimoji="1" lang="en-US" altLang="ja-JP" dirty="0"/>
              <a:t>. </a:t>
            </a:r>
            <a:r>
              <a:rPr kumimoji="1" lang="ja-JP" altLang="en-US" dirty="0"/>
              <a:t>指標の検討</a:t>
            </a:r>
          </a:p>
        </p:txBody>
      </p:sp>
      <p:sp>
        <p:nvSpPr>
          <p:cNvPr id="3" name="コンテンツ プレースホルダー 2">
            <a:extLst>
              <a:ext uri="{FF2B5EF4-FFF2-40B4-BE49-F238E27FC236}">
                <a16:creationId xmlns:a16="http://schemas.microsoft.com/office/drawing/2014/main" xmlns="" id="{CAEBD139-BCF3-A44C-A69B-6DFCB88764ED}"/>
              </a:ext>
            </a:extLst>
          </p:cNvPr>
          <p:cNvSpPr>
            <a:spLocks noGrp="1"/>
          </p:cNvSpPr>
          <p:nvPr>
            <p:ph idx="1"/>
          </p:nvPr>
        </p:nvSpPr>
        <p:spPr/>
        <p:txBody>
          <a:bodyPr>
            <a:normAutofit/>
          </a:bodyPr>
          <a:lstStyle/>
          <a:p>
            <a:pPr marL="0" indent="0">
              <a:buNone/>
            </a:pPr>
            <a:r>
              <a:rPr kumimoji="1" lang="ja-JP" altLang="en-US" sz="2200" dirty="0"/>
              <a:t>費用対効果で作成した表に、指標を追加して</a:t>
            </a:r>
            <a:r>
              <a:rPr lang="ja-JP" altLang="en-US" sz="2200" dirty="0"/>
              <a:t>いく</a:t>
            </a:r>
            <a:r>
              <a:rPr kumimoji="1" lang="ja-JP" altLang="en-US" sz="2200" dirty="0"/>
              <a:t>。</a:t>
            </a:r>
            <a:endParaRPr kumimoji="1" lang="en-US" altLang="ja-JP" sz="2200" dirty="0"/>
          </a:p>
          <a:p>
            <a:endParaRPr lang="en-US" altLang="ja-JP" sz="2200" dirty="0"/>
          </a:p>
          <a:p>
            <a:pPr marL="0" indent="0">
              <a:buNone/>
            </a:pPr>
            <a:r>
              <a:rPr kumimoji="1" lang="ja-JP" altLang="en-US" sz="2200" dirty="0"/>
              <a:t>政策立案で検討したロジックモデルを用いて、</a:t>
            </a:r>
            <a:r>
              <a:rPr lang="ja-JP" altLang="en-US" sz="2200" dirty="0"/>
              <a:t>それぞれの政策に費用と効果、指標を設定する。</a:t>
            </a:r>
            <a:r>
              <a:rPr kumimoji="1" lang="ja-JP" altLang="en-US" sz="2200" dirty="0"/>
              <a:t>ロジックモデル、インプット、活動、アウトプット、アウトカムについて話せるように</a:t>
            </a:r>
            <a:r>
              <a:rPr lang="ja-JP" altLang="en-US" sz="2200" dirty="0"/>
              <a:t>しておく</a:t>
            </a:r>
            <a:r>
              <a:rPr kumimoji="1" lang="ja-JP" altLang="en-US" sz="2200" dirty="0"/>
              <a:t>。</a:t>
            </a:r>
            <a:endParaRPr kumimoji="1" lang="en-US" altLang="ja-JP" sz="2200" dirty="0"/>
          </a:p>
          <a:p>
            <a:pPr lvl="1"/>
            <a:endParaRPr lang="en-US" altLang="ja-JP" sz="2200" dirty="0"/>
          </a:p>
          <a:p>
            <a:pPr marL="0" indent="0">
              <a:buNone/>
            </a:pPr>
            <a:r>
              <a:rPr kumimoji="1" lang="ja-JP" altLang="en-US" sz="2200" dirty="0"/>
              <a:t>抜けがちなのは、モニタリングで</a:t>
            </a:r>
            <a:r>
              <a:rPr lang="ja-JP" altLang="en-US" sz="2200" dirty="0"/>
              <a:t>目標に達成していなかった場合の対応方法。対応方法の例を話せるようにしておく。</a:t>
            </a:r>
            <a:endParaRPr kumimoji="1" lang="ja-JP" altLang="en-US" sz="2200" dirty="0"/>
          </a:p>
        </p:txBody>
      </p:sp>
      <p:sp>
        <p:nvSpPr>
          <p:cNvPr id="4" name="スライド番号プレースホルダー 3">
            <a:extLst>
              <a:ext uri="{FF2B5EF4-FFF2-40B4-BE49-F238E27FC236}">
                <a16:creationId xmlns:a16="http://schemas.microsoft.com/office/drawing/2014/main" xmlns="" id="{8539F41D-DD28-4211-818D-95BC600A8662}"/>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21672206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5634FF8F-BBB0-B544-841A-C2A95F59B3D3}"/>
              </a:ext>
            </a:extLst>
          </p:cNvPr>
          <p:cNvSpPr>
            <a:spLocks noGrp="1"/>
          </p:cNvSpPr>
          <p:nvPr>
            <p:ph type="title"/>
          </p:nvPr>
        </p:nvSpPr>
        <p:spPr/>
        <p:txBody>
          <a:bodyPr>
            <a:normAutofit fontScale="90000"/>
          </a:bodyPr>
          <a:lstStyle/>
          <a:p>
            <a:r>
              <a:rPr lang="en-US" altLang="ja-JP" dirty="0"/>
              <a:t>4</a:t>
            </a:r>
            <a:r>
              <a:rPr kumimoji="1" lang="en-US" altLang="ja-JP" dirty="0"/>
              <a:t>. </a:t>
            </a:r>
            <a:r>
              <a:rPr kumimoji="1" lang="ja-JP" altLang="en-US" dirty="0"/>
              <a:t>指標の</a:t>
            </a:r>
            <a:r>
              <a:rPr lang="ja-JP" altLang="en-US" dirty="0"/>
              <a:t>検討</a:t>
            </a:r>
            <a:endParaRPr kumimoji="1" lang="ja-JP" altLang="en-US" dirty="0"/>
          </a:p>
        </p:txBody>
      </p:sp>
      <p:sp>
        <p:nvSpPr>
          <p:cNvPr id="3" name="コンテンツ プレースホルダー 2">
            <a:extLst>
              <a:ext uri="{FF2B5EF4-FFF2-40B4-BE49-F238E27FC236}">
                <a16:creationId xmlns:a16="http://schemas.microsoft.com/office/drawing/2014/main" xmlns="" id="{F0333FA2-7685-BC43-A87F-A29A87B6B20E}"/>
              </a:ext>
            </a:extLst>
          </p:cNvPr>
          <p:cNvSpPr>
            <a:spLocks noGrp="1"/>
          </p:cNvSpPr>
          <p:nvPr>
            <p:ph idx="1"/>
          </p:nvPr>
        </p:nvSpPr>
        <p:spPr/>
        <p:txBody>
          <a:bodyPr>
            <a:normAutofit/>
          </a:bodyPr>
          <a:lstStyle/>
          <a:p>
            <a:pPr marL="0" indent="0">
              <a:buNone/>
            </a:pPr>
            <a:r>
              <a:rPr kumimoji="1" lang="ja-JP" altLang="en-US" sz="2200" dirty="0"/>
              <a:t>指標は、一つではなく、複数設定して精度を上げることができることを説明する。</a:t>
            </a:r>
            <a:endParaRPr kumimoji="1" lang="en-US" altLang="ja-JP" sz="2200" dirty="0"/>
          </a:p>
          <a:p>
            <a:endParaRPr kumimoji="1" lang="en-US" altLang="ja-JP" sz="2200" dirty="0"/>
          </a:p>
          <a:p>
            <a:pPr marL="0" indent="0">
              <a:buNone/>
            </a:pPr>
            <a:r>
              <a:rPr lang="ja-JP" altLang="en-US" sz="2200" dirty="0"/>
              <a:t>複数の部門や政策にまたがる効果や費用については、二重計上にならないよう「按分」か「どちらかに寄せる」ことを説明する。</a:t>
            </a:r>
            <a:endParaRPr lang="en-US" altLang="ja-JP" sz="2200" dirty="0"/>
          </a:p>
          <a:p>
            <a:endParaRPr kumimoji="1" lang="en-US" altLang="ja-JP" sz="2200" dirty="0"/>
          </a:p>
          <a:p>
            <a:pPr marL="0" indent="0">
              <a:buNone/>
            </a:pPr>
            <a:r>
              <a:rPr lang="ja-JP" altLang="en-US" sz="2200" dirty="0"/>
              <a:t>モニタリングのタイミングにあわせてデータが取得できるよう、データ取得の仕組みを考えておく。</a:t>
            </a:r>
            <a:endParaRPr kumimoji="1" lang="ja-JP" altLang="en-US" sz="2200" dirty="0"/>
          </a:p>
        </p:txBody>
      </p:sp>
      <p:sp>
        <p:nvSpPr>
          <p:cNvPr id="4" name="スライド番号プレースホルダー 3">
            <a:extLst>
              <a:ext uri="{FF2B5EF4-FFF2-40B4-BE49-F238E27FC236}">
                <a16:creationId xmlns:a16="http://schemas.microsoft.com/office/drawing/2014/main" xmlns="" id="{9D674BEA-96CE-4D69-8A66-B9945C876939}"/>
              </a:ext>
            </a:extLst>
          </p:cNvPr>
          <p:cNvSpPr>
            <a:spLocks noGrp="1"/>
          </p:cNvSpPr>
          <p:nvPr>
            <p:ph type="sldNum" sz="quarter" idx="12"/>
          </p:nvPr>
        </p:nvSpPr>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1045151281"/>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504</TotalTime>
  <Words>735</Words>
  <Application>Microsoft Office PowerPoint</Application>
  <PresentationFormat>ワイド画面</PresentationFormat>
  <Paragraphs>56</Paragraphs>
  <Slides>8</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8</vt:i4>
      </vt:variant>
    </vt:vector>
  </HeadingPairs>
  <TitlesOfParts>
    <vt:vector size="13" baseType="lpstr">
      <vt:lpstr>游ゴシック</vt:lpstr>
      <vt:lpstr>游ゴシック</vt:lpstr>
      <vt:lpstr>Yu Gothic Light</vt:lpstr>
      <vt:lpstr>Arial</vt:lpstr>
      <vt:lpstr>ホワイト</vt:lpstr>
      <vt:lpstr>講師が研修で 留意すべきポイント</vt:lpstr>
      <vt:lpstr>1. 前回のおさらい</vt:lpstr>
      <vt:lpstr>2. 費用対効果の基本の理解</vt:lpstr>
      <vt:lpstr>2. 費用対効果の基本の理解</vt:lpstr>
      <vt:lpstr>3. 費用対効果の検討</vt:lpstr>
      <vt:lpstr>3. 費用対効果の検討</vt:lpstr>
      <vt:lpstr>4. 指標の検討</vt:lpstr>
      <vt:lpstr>4. 指標の検討</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講師用進行資料</dc:title>
  <dc:creator>市川 博之</dc:creator>
  <cp:lastModifiedBy>user</cp:lastModifiedBy>
  <cp:revision>67</cp:revision>
  <cp:lastPrinted>2019-05-17T05:27:43Z</cp:lastPrinted>
  <dcterms:created xsi:type="dcterms:W3CDTF">2018-08-31T08:24:30Z</dcterms:created>
  <dcterms:modified xsi:type="dcterms:W3CDTF">2019-05-17T05:27:46Z</dcterms:modified>
</cp:coreProperties>
</file>