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8"/>
  </p:notesMasterIdLst>
  <p:sldIdLst>
    <p:sldId id="432" r:id="rId2"/>
    <p:sldId id="258" r:id="rId3"/>
    <p:sldId id="347" r:id="rId4"/>
    <p:sldId id="402" r:id="rId5"/>
    <p:sldId id="361" r:id="rId6"/>
    <p:sldId id="371" r:id="rId7"/>
    <p:sldId id="416" r:id="rId8"/>
    <p:sldId id="403" r:id="rId9"/>
    <p:sldId id="407" r:id="rId10"/>
    <p:sldId id="357" r:id="rId11"/>
    <p:sldId id="404" r:id="rId12"/>
    <p:sldId id="408" r:id="rId13"/>
    <p:sldId id="358" r:id="rId14"/>
    <p:sldId id="364" r:id="rId15"/>
    <p:sldId id="405" r:id="rId16"/>
    <p:sldId id="406" r:id="rId17"/>
    <p:sldId id="339" r:id="rId18"/>
    <p:sldId id="370" r:id="rId19"/>
    <p:sldId id="348" r:id="rId20"/>
    <p:sldId id="349" r:id="rId21"/>
    <p:sldId id="367" r:id="rId22"/>
    <p:sldId id="368" r:id="rId23"/>
    <p:sldId id="369" r:id="rId24"/>
    <p:sldId id="350" r:id="rId25"/>
    <p:sldId id="353" r:id="rId26"/>
    <p:sldId id="354" r:id="rId27"/>
  </p:sldIdLst>
  <p:sldSz cx="12192000" cy="6858000"/>
  <p:notesSz cx="7099300" cy="102346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0CECE"/>
    <a:srgbClr val="FFD0F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D113A9D2-9D6B-4929-AA2D-F23B5EE8CBE7}" styleName="テーマ スタイル 2 - アクセント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E25E649-3F16-4E02-A733-19D2CDBF48F0}" styleName="中間スタイル 3 - アクセント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69CF1AB2-1976-4502-BF36-3FF5EA218861}" styleName="中間スタイル 4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7672"/>
    <p:restoredTop sz="95859"/>
  </p:normalViewPr>
  <p:slideViewPr>
    <p:cSldViewPr snapToGrid="0" snapToObjects="1">
      <p:cViewPr varScale="1">
        <p:scale>
          <a:sx n="89" d="100"/>
          <a:sy n="89" d="100"/>
        </p:scale>
        <p:origin x="802"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3076363" cy="513508"/>
          </a:xfrm>
          <a:prstGeom prst="rect">
            <a:avLst/>
          </a:prstGeom>
        </p:spPr>
        <p:txBody>
          <a:bodyPr vert="horz" lIns="99048" tIns="49524" rIns="99048" bIns="49524" rtlCol="0"/>
          <a:lstStyle>
            <a:lvl1pPr algn="l">
              <a:defRPr sz="1300"/>
            </a:lvl1pPr>
          </a:lstStyle>
          <a:p>
            <a:endParaRPr kumimoji="1" lang="ja-JP" altLang="en-US"/>
          </a:p>
        </p:txBody>
      </p:sp>
      <p:sp>
        <p:nvSpPr>
          <p:cNvPr id="3" name="日付プレースホルダー 2"/>
          <p:cNvSpPr>
            <a:spLocks noGrp="1"/>
          </p:cNvSpPr>
          <p:nvPr>
            <p:ph type="dt" idx="1"/>
          </p:nvPr>
        </p:nvSpPr>
        <p:spPr>
          <a:xfrm>
            <a:off x="4021294" y="0"/>
            <a:ext cx="3076363" cy="513508"/>
          </a:xfrm>
          <a:prstGeom prst="rect">
            <a:avLst/>
          </a:prstGeom>
        </p:spPr>
        <p:txBody>
          <a:bodyPr vert="horz" lIns="99048" tIns="49524" rIns="99048" bIns="49524" rtlCol="0"/>
          <a:lstStyle>
            <a:lvl1pPr algn="r">
              <a:defRPr sz="1300"/>
            </a:lvl1pPr>
          </a:lstStyle>
          <a:p>
            <a:fld id="{5DB29CAD-275D-6249-8018-68B8B839A76F}" type="datetimeFigureOut">
              <a:rPr kumimoji="1" lang="ja-JP" altLang="en-US" smtClean="0"/>
              <a:t>2019/5/17</a:t>
            </a:fld>
            <a:endParaRPr kumimoji="1" lang="ja-JP" altLang="en-US"/>
          </a:p>
        </p:txBody>
      </p:sp>
      <p:sp>
        <p:nvSpPr>
          <p:cNvPr id="4" name="スライド イメージ プレースホルダー 3"/>
          <p:cNvSpPr>
            <a:spLocks noGrp="1" noRot="1" noChangeAspect="1"/>
          </p:cNvSpPr>
          <p:nvPr>
            <p:ph type="sldImg" idx="2"/>
          </p:nvPr>
        </p:nvSpPr>
        <p:spPr>
          <a:xfrm>
            <a:off x="479425" y="1279525"/>
            <a:ext cx="6140450" cy="3454400"/>
          </a:xfrm>
          <a:prstGeom prst="rect">
            <a:avLst/>
          </a:prstGeom>
          <a:noFill/>
          <a:ln w="12700">
            <a:solidFill>
              <a:prstClr val="black"/>
            </a:solidFill>
          </a:ln>
        </p:spPr>
        <p:txBody>
          <a:bodyPr vert="horz" lIns="99048" tIns="49524" rIns="99048" bIns="49524" rtlCol="0" anchor="ctr"/>
          <a:lstStyle/>
          <a:p>
            <a:endParaRPr lang="ja-JP" altLang="en-US"/>
          </a:p>
        </p:txBody>
      </p:sp>
      <p:sp>
        <p:nvSpPr>
          <p:cNvPr id="5" name="ノート プレースホルダー 4"/>
          <p:cNvSpPr>
            <a:spLocks noGrp="1"/>
          </p:cNvSpPr>
          <p:nvPr>
            <p:ph type="body" sz="quarter" idx="3"/>
          </p:nvPr>
        </p:nvSpPr>
        <p:spPr>
          <a:xfrm>
            <a:off x="709930" y="4925407"/>
            <a:ext cx="5679440" cy="4029879"/>
          </a:xfrm>
          <a:prstGeom prst="rect">
            <a:avLst/>
          </a:prstGeom>
        </p:spPr>
        <p:txBody>
          <a:bodyPr vert="horz" lIns="99048" tIns="49524" rIns="99048" bIns="49524"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721107"/>
            <a:ext cx="3076363" cy="513507"/>
          </a:xfrm>
          <a:prstGeom prst="rect">
            <a:avLst/>
          </a:prstGeom>
        </p:spPr>
        <p:txBody>
          <a:bodyPr vert="horz" lIns="99048" tIns="49524" rIns="99048" bIns="49524" rtlCol="0" anchor="b"/>
          <a:lstStyle>
            <a:lvl1pPr algn="l">
              <a:defRPr sz="1300"/>
            </a:lvl1pPr>
          </a:lstStyle>
          <a:p>
            <a:endParaRPr kumimoji="1" lang="ja-JP" altLang="en-US"/>
          </a:p>
        </p:txBody>
      </p:sp>
      <p:sp>
        <p:nvSpPr>
          <p:cNvPr id="7" name="スライド番号プレースホルダー 6"/>
          <p:cNvSpPr>
            <a:spLocks noGrp="1"/>
          </p:cNvSpPr>
          <p:nvPr>
            <p:ph type="sldNum" sz="quarter" idx="5"/>
          </p:nvPr>
        </p:nvSpPr>
        <p:spPr>
          <a:xfrm>
            <a:off x="4021294" y="9721107"/>
            <a:ext cx="3076363" cy="513507"/>
          </a:xfrm>
          <a:prstGeom prst="rect">
            <a:avLst/>
          </a:prstGeom>
        </p:spPr>
        <p:txBody>
          <a:bodyPr vert="horz" lIns="99048" tIns="49524" rIns="99048" bIns="49524" rtlCol="0" anchor="b"/>
          <a:lstStyle>
            <a:lvl1pPr algn="r">
              <a:defRPr sz="1300"/>
            </a:lvl1pPr>
          </a:lstStyle>
          <a:p>
            <a:fld id="{E16836C8-3369-2B4D-8F82-6D45591A71F7}" type="slidenum">
              <a:rPr kumimoji="1" lang="ja-JP" altLang="en-US" smtClean="0"/>
              <a:t>‹#›</a:t>
            </a:fld>
            <a:endParaRPr kumimoji="1" lang="ja-JP" altLang="en-US"/>
          </a:p>
        </p:txBody>
      </p:sp>
    </p:spTree>
    <p:extLst>
      <p:ext uri="{BB962C8B-B14F-4D97-AF65-F5344CB8AC3E}">
        <p14:creationId xmlns:p14="http://schemas.microsoft.com/office/powerpoint/2010/main" val="176213580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5DFF74BB-D14D-40DE-9C33-FF6FC4A2BFC6}" type="datetime1">
              <a:rPr kumimoji="1" lang="ja-JP" altLang="en-US" smtClean="0"/>
              <a:t>2019/5/17</a:t>
            </a:fld>
            <a:endParaRPr kumimoji="1" lang="ja-JP" altLang="en-US"/>
          </a:p>
        </p:txBody>
      </p:sp>
      <p:sp>
        <p:nvSpPr>
          <p:cNvPr id="5" name="フッター プレースホルダー 4"/>
          <p:cNvSpPr>
            <a:spLocks noGrp="1"/>
          </p:cNvSpPr>
          <p:nvPr>
            <p:ph type="ftr" sz="quarter" idx="11"/>
          </p:nvPr>
        </p:nvSpPr>
        <p:spPr/>
        <p:txBody>
          <a:bodyPr/>
          <a:lstStyle/>
          <a:p>
            <a:r>
              <a:rPr kumimoji="1" lang="en-US" altLang="ja-JP"/>
              <a:t>Copyright © 2017 Code for Japan All Rights Reserved.</a:t>
            </a:r>
            <a:endParaRPr kumimoji="1" lang="ja-JP" altLang="en-US"/>
          </a:p>
        </p:txBody>
      </p:sp>
      <p:sp>
        <p:nvSpPr>
          <p:cNvPr id="6" name="スライド番号プレースホルダー 5"/>
          <p:cNvSpPr>
            <a:spLocks noGrp="1"/>
          </p:cNvSpPr>
          <p:nvPr>
            <p:ph type="sldNum" sz="quarter" idx="12"/>
          </p:nvPr>
        </p:nvSpPr>
        <p:spPr>
          <a:xfrm>
            <a:off x="9422780" y="6538912"/>
            <a:ext cx="2743200" cy="365125"/>
          </a:xfrm>
        </p:spPr>
        <p:txBody>
          <a:bodyPr/>
          <a:lstStyle>
            <a:lvl1pPr>
              <a:defRPr sz="1400"/>
            </a:lvl1pPr>
          </a:lstStyle>
          <a:p>
            <a:fld id="{17B8D3BA-E350-1147-995F-63335037DF5A}" type="slidenum">
              <a:rPr lang="ja-JP" altLang="en-US" smtClean="0"/>
              <a:pPr/>
              <a:t>‹#›</a:t>
            </a:fld>
            <a:endParaRPr lang="ja-JP" altLang="en-US"/>
          </a:p>
        </p:txBody>
      </p:sp>
    </p:spTree>
    <p:extLst>
      <p:ext uri="{BB962C8B-B14F-4D97-AF65-F5344CB8AC3E}">
        <p14:creationId xmlns:p14="http://schemas.microsoft.com/office/powerpoint/2010/main" val="4360820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7AEE4ABA-D9C9-47DE-AE7D-653DFE9B934D}" type="datetime1">
              <a:rPr kumimoji="1" lang="ja-JP" altLang="en-US" smtClean="0"/>
              <a:t>2019/5/17</a:t>
            </a:fld>
            <a:endParaRPr kumimoji="1" lang="ja-JP" altLang="en-US"/>
          </a:p>
        </p:txBody>
      </p:sp>
      <p:sp>
        <p:nvSpPr>
          <p:cNvPr id="5" name="フッター プレースホルダー 4"/>
          <p:cNvSpPr>
            <a:spLocks noGrp="1"/>
          </p:cNvSpPr>
          <p:nvPr>
            <p:ph type="ftr" sz="quarter" idx="11"/>
          </p:nvPr>
        </p:nvSpPr>
        <p:spPr/>
        <p:txBody>
          <a:bodyPr/>
          <a:lstStyle/>
          <a:p>
            <a:r>
              <a:rPr kumimoji="1" lang="en-US" altLang="ja-JP"/>
              <a:t>Copyright © 2017 Code for Japan All Rights Reserved.</a:t>
            </a:r>
            <a:endParaRPr kumimoji="1" lang="ja-JP" altLang="en-US"/>
          </a:p>
        </p:txBody>
      </p:sp>
      <p:sp>
        <p:nvSpPr>
          <p:cNvPr id="6" name="スライド番号プレースホルダー 5"/>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168059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5E516FA2-77BE-4C80-A19E-D958D63D1D20}" type="datetime1">
              <a:rPr kumimoji="1" lang="ja-JP" altLang="en-US" smtClean="0"/>
              <a:t>2019/5/17</a:t>
            </a:fld>
            <a:endParaRPr kumimoji="1" lang="ja-JP" altLang="en-US"/>
          </a:p>
        </p:txBody>
      </p:sp>
      <p:sp>
        <p:nvSpPr>
          <p:cNvPr id="5" name="フッター プレースホルダー 4"/>
          <p:cNvSpPr>
            <a:spLocks noGrp="1"/>
          </p:cNvSpPr>
          <p:nvPr>
            <p:ph type="ftr" sz="quarter" idx="11"/>
          </p:nvPr>
        </p:nvSpPr>
        <p:spPr/>
        <p:txBody>
          <a:bodyPr/>
          <a:lstStyle/>
          <a:p>
            <a:r>
              <a:rPr kumimoji="1" lang="en-US" altLang="ja-JP"/>
              <a:t>Copyright © 2017 Code for Japan All Rights Reserved.</a:t>
            </a:r>
            <a:endParaRPr kumimoji="1" lang="ja-JP" altLang="en-US"/>
          </a:p>
        </p:txBody>
      </p:sp>
      <p:sp>
        <p:nvSpPr>
          <p:cNvPr id="6" name="スライド番号プレースホルダー 5"/>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11365379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251400" y="365126"/>
            <a:ext cx="11689200" cy="590218"/>
          </a:xfrm>
          <a:solidFill>
            <a:schemeClr val="accent5">
              <a:lumMod val="40000"/>
              <a:lumOff val="60000"/>
            </a:schemeClr>
          </a:solidFill>
        </p:spPr>
        <p:txBody>
          <a:bodyPr/>
          <a:lstStyle/>
          <a:p>
            <a:r>
              <a:rPr kumimoji="1" lang="ja-JP" altLang="en-US"/>
              <a:t>マスター タイトルの書式設定</a:t>
            </a:r>
          </a:p>
        </p:txBody>
      </p:sp>
      <p:sp>
        <p:nvSpPr>
          <p:cNvPr id="3" name="コンテンツ プレースホルダー 2"/>
          <p:cNvSpPr>
            <a:spLocks noGrp="1"/>
          </p:cNvSpPr>
          <p:nvPr>
            <p:ph idx="1"/>
          </p:nvPr>
        </p:nvSpPr>
        <p:spPr>
          <a:xfrm>
            <a:off x="838200" y="1105469"/>
            <a:ext cx="10515600" cy="5071494"/>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2EA72FE3-3908-4F32-A4C7-0D1A6079DBA2}" type="datetime1">
              <a:rPr kumimoji="1" lang="ja-JP" altLang="en-US" smtClean="0"/>
              <a:t>2019/5/17</a:t>
            </a:fld>
            <a:endParaRPr kumimoji="1" lang="ja-JP" altLang="en-US"/>
          </a:p>
        </p:txBody>
      </p:sp>
      <p:sp>
        <p:nvSpPr>
          <p:cNvPr id="5" name="フッター プレースホルダー 4"/>
          <p:cNvSpPr>
            <a:spLocks noGrp="1"/>
          </p:cNvSpPr>
          <p:nvPr>
            <p:ph type="ftr" sz="quarter" idx="11"/>
          </p:nvPr>
        </p:nvSpPr>
        <p:spPr/>
        <p:txBody>
          <a:bodyPr/>
          <a:lstStyle>
            <a:lvl1pPr>
              <a:defRPr lang="en-US" altLang="ja-JP" b="0" i="0" smtClean="0">
                <a:effectLst/>
              </a:defRPr>
            </a:lvl1pPr>
          </a:lstStyle>
          <a:p>
            <a:r>
              <a:rPr lang="en-US" dirty="0"/>
              <a:t>Copyright © 2017 Code for Japan All Rights Reserved.</a:t>
            </a:r>
          </a:p>
        </p:txBody>
      </p:sp>
      <p:sp>
        <p:nvSpPr>
          <p:cNvPr id="6" name="スライド番号プレースホルダー 5"/>
          <p:cNvSpPr>
            <a:spLocks noGrp="1"/>
          </p:cNvSpPr>
          <p:nvPr>
            <p:ph type="sldNum" sz="quarter" idx="12"/>
          </p:nvPr>
        </p:nvSpPr>
        <p:spPr>
          <a:xfrm>
            <a:off x="9448800" y="6538912"/>
            <a:ext cx="2743200" cy="365125"/>
          </a:xfrm>
        </p:spPr>
        <p:txBody>
          <a:bodyPr/>
          <a:lstStyle>
            <a:lvl1pPr>
              <a:defRPr sz="1400"/>
            </a:lvl1pPr>
          </a:lstStyle>
          <a:p>
            <a:fld id="{17B8D3BA-E350-1147-995F-63335037DF5A}" type="slidenum">
              <a:rPr lang="ja-JP" altLang="en-US" smtClean="0"/>
              <a:pPr/>
              <a:t>‹#›</a:t>
            </a:fld>
            <a:endParaRPr lang="ja-JP" altLang="en-US" dirty="0"/>
          </a:p>
        </p:txBody>
      </p:sp>
    </p:spTree>
    <p:extLst>
      <p:ext uri="{BB962C8B-B14F-4D97-AF65-F5344CB8AC3E}">
        <p14:creationId xmlns:p14="http://schemas.microsoft.com/office/powerpoint/2010/main" val="20169788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C75BF4CE-4DAE-4A33-BC6C-5E12EFAA3825}" type="datetime1">
              <a:rPr kumimoji="1" lang="ja-JP" altLang="en-US" smtClean="0"/>
              <a:t>2019/5/17</a:t>
            </a:fld>
            <a:endParaRPr kumimoji="1" lang="ja-JP" altLang="en-US"/>
          </a:p>
        </p:txBody>
      </p:sp>
      <p:sp>
        <p:nvSpPr>
          <p:cNvPr id="5" name="フッター プレースホルダー 4"/>
          <p:cNvSpPr>
            <a:spLocks noGrp="1"/>
          </p:cNvSpPr>
          <p:nvPr>
            <p:ph type="ftr" sz="quarter" idx="11"/>
          </p:nvPr>
        </p:nvSpPr>
        <p:spPr/>
        <p:txBody>
          <a:bodyPr/>
          <a:lstStyle/>
          <a:p>
            <a:r>
              <a:rPr kumimoji="1" lang="en-US" altLang="ja-JP"/>
              <a:t>Copyright © 2017 Code for Japan All Rights Reserved.</a:t>
            </a:r>
            <a:endParaRPr kumimoji="1" lang="ja-JP" altLang="en-US"/>
          </a:p>
        </p:txBody>
      </p:sp>
      <p:sp>
        <p:nvSpPr>
          <p:cNvPr id="6" name="スライド番号プレースホルダー 5"/>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13342648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CB479B5F-63BC-49D9-8886-A1770C2D6695}" type="datetime1">
              <a:rPr kumimoji="1" lang="ja-JP" altLang="en-US" smtClean="0"/>
              <a:t>2019/5/17</a:t>
            </a:fld>
            <a:endParaRPr kumimoji="1" lang="ja-JP" altLang="en-US"/>
          </a:p>
        </p:txBody>
      </p:sp>
      <p:sp>
        <p:nvSpPr>
          <p:cNvPr id="6" name="フッター プレースホルダー 5"/>
          <p:cNvSpPr>
            <a:spLocks noGrp="1"/>
          </p:cNvSpPr>
          <p:nvPr>
            <p:ph type="ftr" sz="quarter" idx="11"/>
          </p:nvPr>
        </p:nvSpPr>
        <p:spPr/>
        <p:txBody>
          <a:bodyPr/>
          <a:lstStyle/>
          <a:p>
            <a:r>
              <a:rPr kumimoji="1" lang="en-US" altLang="ja-JP"/>
              <a:t>Copyright © 2017 Code for Japan All Rights Reserved.</a:t>
            </a:r>
            <a:endParaRPr kumimoji="1" lang="ja-JP" altLang="en-US"/>
          </a:p>
        </p:txBody>
      </p:sp>
      <p:sp>
        <p:nvSpPr>
          <p:cNvPr id="7" name="スライド番号プレースホルダー 6"/>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9658819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7A245059-EE68-4D89-9608-B46247A0AF7D}" type="datetime1">
              <a:rPr kumimoji="1" lang="ja-JP" altLang="en-US" smtClean="0"/>
              <a:t>2019/5/17</a:t>
            </a:fld>
            <a:endParaRPr kumimoji="1" lang="ja-JP" altLang="en-US"/>
          </a:p>
        </p:txBody>
      </p:sp>
      <p:sp>
        <p:nvSpPr>
          <p:cNvPr id="8" name="フッター プレースホルダー 7"/>
          <p:cNvSpPr>
            <a:spLocks noGrp="1"/>
          </p:cNvSpPr>
          <p:nvPr>
            <p:ph type="ftr" sz="quarter" idx="11"/>
          </p:nvPr>
        </p:nvSpPr>
        <p:spPr/>
        <p:txBody>
          <a:bodyPr/>
          <a:lstStyle/>
          <a:p>
            <a:r>
              <a:rPr kumimoji="1" lang="en-US" altLang="ja-JP"/>
              <a:t>Copyright © 2017 Code for Japan All Rights Reserved.</a:t>
            </a:r>
            <a:endParaRPr kumimoji="1" lang="ja-JP" altLang="en-US"/>
          </a:p>
        </p:txBody>
      </p:sp>
      <p:sp>
        <p:nvSpPr>
          <p:cNvPr id="9" name="スライド番号プレースホルダー 8"/>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7482896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28A8AABA-4CC3-4D9D-8C89-E5690A9F5AF3}" type="datetime1">
              <a:rPr kumimoji="1" lang="ja-JP" altLang="en-US" smtClean="0"/>
              <a:t>2019/5/17</a:t>
            </a:fld>
            <a:endParaRPr kumimoji="1" lang="ja-JP" altLang="en-US"/>
          </a:p>
        </p:txBody>
      </p:sp>
      <p:sp>
        <p:nvSpPr>
          <p:cNvPr id="4" name="フッター プレースホルダー 3"/>
          <p:cNvSpPr>
            <a:spLocks noGrp="1"/>
          </p:cNvSpPr>
          <p:nvPr>
            <p:ph type="ftr" sz="quarter" idx="11"/>
          </p:nvPr>
        </p:nvSpPr>
        <p:spPr/>
        <p:txBody>
          <a:bodyPr/>
          <a:lstStyle/>
          <a:p>
            <a:r>
              <a:rPr kumimoji="1" lang="en-US" altLang="ja-JP"/>
              <a:t>Copyright © 2017 Code for Japan All Rights Reserved.</a:t>
            </a:r>
            <a:endParaRPr kumimoji="1" lang="ja-JP" altLang="en-US"/>
          </a:p>
        </p:txBody>
      </p:sp>
      <p:sp>
        <p:nvSpPr>
          <p:cNvPr id="5" name="スライド番号プレースホルダー 4"/>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8401124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AC1B25DD-E38C-4297-9DC5-2D40F56FBB5A}" type="datetime1">
              <a:rPr kumimoji="1" lang="ja-JP" altLang="en-US" smtClean="0"/>
              <a:t>2019/5/17</a:t>
            </a:fld>
            <a:endParaRPr kumimoji="1" lang="ja-JP" altLang="en-US"/>
          </a:p>
        </p:txBody>
      </p:sp>
      <p:sp>
        <p:nvSpPr>
          <p:cNvPr id="3" name="フッター プレースホルダー 2"/>
          <p:cNvSpPr>
            <a:spLocks noGrp="1"/>
          </p:cNvSpPr>
          <p:nvPr>
            <p:ph type="ftr" sz="quarter" idx="11"/>
          </p:nvPr>
        </p:nvSpPr>
        <p:spPr/>
        <p:txBody>
          <a:bodyPr/>
          <a:lstStyle/>
          <a:p>
            <a:r>
              <a:rPr kumimoji="1" lang="en-US" altLang="ja-JP"/>
              <a:t>Copyright © 2017 Code for Japan All Rights Reserved.</a:t>
            </a:r>
            <a:endParaRPr kumimoji="1" lang="ja-JP" altLang="en-US"/>
          </a:p>
        </p:txBody>
      </p:sp>
      <p:sp>
        <p:nvSpPr>
          <p:cNvPr id="4" name="スライド番号プレースホルダー 3"/>
          <p:cNvSpPr>
            <a:spLocks noGrp="1"/>
          </p:cNvSpPr>
          <p:nvPr>
            <p:ph type="sldNum" sz="quarter" idx="12"/>
          </p:nvPr>
        </p:nvSpPr>
        <p:spPr>
          <a:xfrm>
            <a:off x="9448800" y="6550218"/>
            <a:ext cx="2743200" cy="365125"/>
          </a:xfrm>
        </p:spPr>
        <p:txBody>
          <a:bodyPr/>
          <a:lstStyle>
            <a:lvl1pPr>
              <a:defRPr sz="1400"/>
            </a:lvl1pPr>
          </a:lstStyle>
          <a:p>
            <a:fld id="{17B8D3BA-E350-1147-995F-63335037DF5A}" type="slidenum">
              <a:rPr lang="ja-JP" altLang="en-US" smtClean="0"/>
              <a:pPr/>
              <a:t>‹#›</a:t>
            </a:fld>
            <a:endParaRPr lang="ja-JP" altLang="en-US"/>
          </a:p>
        </p:txBody>
      </p:sp>
    </p:spTree>
    <p:extLst>
      <p:ext uri="{BB962C8B-B14F-4D97-AF65-F5344CB8AC3E}">
        <p14:creationId xmlns:p14="http://schemas.microsoft.com/office/powerpoint/2010/main" val="641613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D1DB3127-54BF-4DF5-A8A5-968FE4244715}" type="datetime1">
              <a:rPr kumimoji="1" lang="ja-JP" altLang="en-US" smtClean="0"/>
              <a:t>2019/5/17</a:t>
            </a:fld>
            <a:endParaRPr kumimoji="1" lang="ja-JP" altLang="en-US"/>
          </a:p>
        </p:txBody>
      </p:sp>
      <p:sp>
        <p:nvSpPr>
          <p:cNvPr id="6" name="フッター プレースホルダー 5"/>
          <p:cNvSpPr>
            <a:spLocks noGrp="1"/>
          </p:cNvSpPr>
          <p:nvPr>
            <p:ph type="ftr" sz="quarter" idx="11"/>
          </p:nvPr>
        </p:nvSpPr>
        <p:spPr/>
        <p:txBody>
          <a:bodyPr/>
          <a:lstStyle/>
          <a:p>
            <a:r>
              <a:rPr kumimoji="1" lang="en-US" altLang="ja-JP"/>
              <a:t>Copyright © 2017 Code for Japan All Rights Reserved.</a:t>
            </a:r>
            <a:endParaRPr kumimoji="1" lang="ja-JP" altLang="en-US"/>
          </a:p>
        </p:txBody>
      </p:sp>
      <p:sp>
        <p:nvSpPr>
          <p:cNvPr id="7" name="スライド番号プレースホルダー 6"/>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3236741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1CB70434-9FE1-4E54-858F-32A8D10FC4CE}" type="datetime1">
              <a:rPr kumimoji="1" lang="ja-JP" altLang="en-US" smtClean="0"/>
              <a:t>2019/5/17</a:t>
            </a:fld>
            <a:endParaRPr kumimoji="1" lang="ja-JP" altLang="en-US"/>
          </a:p>
        </p:txBody>
      </p:sp>
      <p:sp>
        <p:nvSpPr>
          <p:cNvPr id="6" name="フッター プレースホルダー 5"/>
          <p:cNvSpPr>
            <a:spLocks noGrp="1"/>
          </p:cNvSpPr>
          <p:nvPr>
            <p:ph type="ftr" sz="quarter" idx="11"/>
          </p:nvPr>
        </p:nvSpPr>
        <p:spPr/>
        <p:txBody>
          <a:bodyPr/>
          <a:lstStyle/>
          <a:p>
            <a:r>
              <a:rPr kumimoji="1" lang="en-US" altLang="ja-JP"/>
              <a:t>Copyright © 2017 Code for Japan All Rights Reserved.</a:t>
            </a:r>
            <a:endParaRPr kumimoji="1" lang="ja-JP" altLang="en-US"/>
          </a:p>
        </p:txBody>
      </p:sp>
      <p:sp>
        <p:nvSpPr>
          <p:cNvPr id="7" name="スライド番号プレースホルダー 6"/>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4150082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E2953A6-0C47-4914-9092-5921E4C4DAE6}" type="datetime1">
              <a:rPr kumimoji="1" lang="ja-JP" altLang="en-US" smtClean="0"/>
              <a:t>2019/5/17</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kumimoji="1" lang="en-US" altLang="ja-JP"/>
              <a:t>Copyright © 2017 Code for Japan All Rights Reserved.</a:t>
            </a:r>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15338150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r>
              <a:rPr lang="ja-JP" altLang="en-US" dirty="0"/>
              <a:t>データアカデミー</a:t>
            </a:r>
            <a:r>
              <a:rPr lang="en-US" altLang="ja-JP" dirty="0"/>
              <a:t/>
            </a:r>
            <a:br>
              <a:rPr lang="en-US" altLang="ja-JP" dirty="0"/>
            </a:br>
            <a:r>
              <a:rPr lang="ja-JP" altLang="en-US" sz="4800" dirty="0"/>
              <a:t>（データ分析編）</a:t>
            </a:r>
            <a:endParaRPr kumimoji="1" lang="ja-JP" altLang="en-US" sz="4800" dirty="0"/>
          </a:p>
        </p:txBody>
      </p:sp>
      <p:sp>
        <p:nvSpPr>
          <p:cNvPr id="3" name="サブタイトル 2"/>
          <p:cNvSpPr>
            <a:spLocks noGrp="1"/>
          </p:cNvSpPr>
          <p:nvPr>
            <p:ph type="subTitle" idx="1"/>
          </p:nvPr>
        </p:nvSpPr>
        <p:spPr/>
        <p:txBody>
          <a:bodyPr anchor="ctr">
            <a:normAutofit/>
          </a:bodyPr>
          <a:lstStyle/>
          <a:p>
            <a:r>
              <a:rPr lang="ja-JP" altLang="en-US" sz="3600" dirty="0"/>
              <a:t>地方公共団体名　第三回</a:t>
            </a:r>
            <a:endParaRPr lang="en-US" altLang="ja-JP" sz="3600" dirty="0"/>
          </a:p>
          <a:p>
            <a:r>
              <a:rPr lang="ja-JP" altLang="en-US" sz="3600" dirty="0"/>
              <a:t>年月日</a:t>
            </a:r>
            <a:endParaRPr kumimoji="1" lang="en-US" altLang="ja-JP" sz="3600" dirty="0"/>
          </a:p>
        </p:txBody>
      </p:sp>
      <p:pic>
        <p:nvPicPr>
          <p:cNvPr id="4" name="図 3">
            <a:extLst>
              <a:ext uri="{FF2B5EF4-FFF2-40B4-BE49-F238E27FC236}">
                <a16:creationId xmlns="" xmlns:a16="http://schemas.microsoft.com/office/drawing/2014/main" id="{716BD13E-3D20-4045-B1A6-C1375B8A4ED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32728" y="2243303"/>
            <a:ext cx="1576344" cy="2082357"/>
          </a:xfrm>
          <a:prstGeom prst="rect">
            <a:avLst/>
          </a:prstGeom>
        </p:spPr>
      </p:pic>
      <p:sp>
        <p:nvSpPr>
          <p:cNvPr id="6" name="サブタイトル 2">
            <a:extLst>
              <a:ext uri="{FF2B5EF4-FFF2-40B4-BE49-F238E27FC236}">
                <a16:creationId xmlns="" xmlns:a16="http://schemas.microsoft.com/office/drawing/2014/main" id="{F7790022-D5CC-43CF-8C2F-F938CFE36FA6}"/>
              </a:ext>
            </a:extLst>
          </p:cNvPr>
          <p:cNvSpPr txBox="1">
            <a:spLocks/>
          </p:cNvSpPr>
          <p:nvPr/>
        </p:nvSpPr>
        <p:spPr>
          <a:xfrm>
            <a:off x="2716924" y="114794"/>
            <a:ext cx="9144000" cy="881773"/>
          </a:xfrm>
          <a:prstGeom prst="rect">
            <a:avLst/>
          </a:prstGeom>
        </p:spPr>
        <p:txBody>
          <a:bodyPr vert="horz" lIns="91440" tIns="45720" rIns="91440" bIns="45720" rtlCol="0" anchor="ctr">
            <a:norm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r"/>
            <a:r>
              <a:rPr lang="ja-JP" altLang="en-US" sz="3600" dirty="0"/>
              <a:t>別添資料</a:t>
            </a:r>
            <a:r>
              <a:rPr lang="en-US" altLang="ja-JP" sz="3600" dirty="0"/>
              <a:t>4-4-3</a:t>
            </a:r>
          </a:p>
        </p:txBody>
      </p:sp>
      <p:sp>
        <p:nvSpPr>
          <p:cNvPr id="5" name="スライド番号プレースホルダー 4">
            <a:extLst>
              <a:ext uri="{FF2B5EF4-FFF2-40B4-BE49-F238E27FC236}">
                <a16:creationId xmlns="" xmlns:a16="http://schemas.microsoft.com/office/drawing/2014/main" id="{495BFCBA-EF4D-4342-9911-C1167F20A217}"/>
              </a:ext>
            </a:extLst>
          </p:cNvPr>
          <p:cNvSpPr>
            <a:spLocks noGrp="1"/>
          </p:cNvSpPr>
          <p:nvPr>
            <p:ph type="sldNum" sz="quarter" idx="12"/>
          </p:nvPr>
        </p:nvSpPr>
        <p:spPr/>
        <p:txBody>
          <a:bodyPr/>
          <a:lstStyle/>
          <a:p>
            <a:fld id="{17B8D3BA-E350-1147-995F-63335037DF5A}" type="slidenum">
              <a:rPr kumimoji="1" lang="ja-JP" altLang="en-US" smtClean="0"/>
              <a:t>1</a:t>
            </a:fld>
            <a:endParaRPr kumimoji="1" lang="ja-JP" altLang="en-US"/>
          </a:p>
        </p:txBody>
      </p:sp>
    </p:spTree>
    <p:extLst>
      <p:ext uri="{BB962C8B-B14F-4D97-AF65-F5344CB8AC3E}">
        <p14:creationId xmlns:p14="http://schemas.microsoft.com/office/powerpoint/2010/main" val="15269505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4294967295"/>
          </p:nvPr>
        </p:nvSpPr>
        <p:spPr>
          <a:xfrm>
            <a:off x="838200" y="892969"/>
            <a:ext cx="10515600" cy="5072063"/>
          </a:xfrm>
        </p:spPr>
        <p:txBody>
          <a:bodyPr anchor="ctr"/>
          <a:lstStyle/>
          <a:p>
            <a:pPr marL="0" lvl="0" indent="0" algn="ctr">
              <a:lnSpc>
                <a:spcPct val="100000"/>
              </a:lnSpc>
              <a:spcBef>
                <a:spcPts val="0"/>
              </a:spcBef>
              <a:buNone/>
              <a:defRPr/>
            </a:pPr>
            <a:r>
              <a:rPr lang="en-US" altLang="ja-JP" sz="6000" dirty="0"/>
              <a:t>3. </a:t>
            </a:r>
            <a:r>
              <a:rPr lang="ja-JP" altLang="en-US" sz="6000" dirty="0"/>
              <a:t>分析結果の評価</a:t>
            </a:r>
            <a:endParaRPr kumimoji="1" lang="ja-JP" altLang="en-US" dirty="0"/>
          </a:p>
        </p:txBody>
      </p:sp>
      <p:sp>
        <p:nvSpPr>
          <p:cNvPr id="2" name="スライド番号プレースホルダー 1">
            <a:extLst>
              <a:ext uri="{FF2B5EF4-FFF2-40B4-BE49-F238E27FC236}">
                <a16:creationId xmlns="" xmlns:a16="http://schemas.microsoft.com/office/drawing/2014/main" id="{CCFA1B2C-A452-40DE-AB08-F9B844781425}"/>
              </a:ext>
            </a:extLst>
          </p:cNvPr>
          <p:cNvSpPr>
            <a:spLocks noGrp="1"/>
          </p:cNvSpPr>
          <p:nvPr>
            <p:ph type="sldNum" sz="quarter" idx="12"/>
          </p:nvPr>
        </p:nvSpPr>
        <p:spPr/>
        <p:txBody>
          <a:bodyPr/>
          <a:lstStyle/>
          <a:p>
            <a:fld id="{17B8D3BA-E350-1147-995F-63335037DF5A}" type="slidenum">
              <a:rPr kumimoji="1" lang="ja-JP" altLang="en-US" smtClean="0"/>
              <a:t>10</a:t>
            </a:fld>
            <a:endParaRPr kumimoji="1" lang="ja-JP" altLang="en-US"/>
          </a:p>
        </p:txBody>
      </p:sp>
    </p:spTree>
    <p:extLst>
      <p:ext uri="{BB962C8B-B14F-4D97-AF65-F5344CB8AC3E}">
        <p14:creationId xmlns:p14="http://schemas.microsoft.com/office/powerpoint/2010/main" val="16957704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en-US" altLang="ja-JP" dirty="0"/>
              <a:t>3-1. </a:t>
            </a:r>
            <a:r>
              <a:rPr kumimoji="1" lang="ja-JP" altLang="en-US" dirty="0"/>
              <a:t>⑤評価</a:t>
            </a:r>
          </a:p>
        </p:txBody>
      </p:sp>
      <p:sp>
        <p:nvSpPr>
          <p:cNvPr id="22" name="ホームベース 4">
            <a:extLst>
              <a:ext uri="{FF2B5EF4-FFF2-40B4-BE49-F238E27FC236}">
                <a16:creationId xmlns="" xmlns:a16="http://schemas.microsoft.com/office/drawing/2014/main" id="{8B99A09B-B072-45C7-97D7-64D69D257E51}"/>
              </a:ext>
            </a:extLst>
          </p:cNvPr>
          <p:cNvSpPr/>
          <p:nvPr/>
        </p:nvSpPr>
        <p:spPr>
          <a:xfrm>
            <a:off x="9472592" y="5432258"/>
            <a:ext cx="1892300" cy="927100"/>
          </a:xfrm>
          <a:prstGeom prst="homePlate">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23" name="ホームベース 6">
            <a:extLst>
              <a:ext uri="{FF2B5EF4-FFF2-40B4-BE49-F238E27FC236}">
                <a16:creationId xmlns="" xmlns:a16="http://schemas.microsoft.com/office/drawing/2014/main" id="{3F8C33CC-1CE8-472B-B643-20A15C5AD855}"/>
              </a:ext>
            </a:extLst>
          </p:cNvPr>
          <p:cNvSpPr/>
          <p:nvPr/>
        </p:nvSpPr>
        <p:spPr>
          <a:xfrm>
            <a:off x="8043151" y="5432258"/>
            <a:ext cx="1892300" cy="927100"/>
          </a:xfrm>
          <a:prstGeom prst="homePlate">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24" name="ホームベース 7">
            <a:extLst>
              <a:ext uri="{FF2B5EF4-FFF2-40B4-BE49-F238E27FC236}">
                <a16:creationId xmlns="" xmlns:a16="http://schemas.microsoft.com/office/drawing/2014/main" id="{ED084813-24B9-466A-9D31-FAB30A15FE12}"/>
              </a:ext>
            </a:extLst>
          </p:cNvPr>
          <p:cNvSpPr/>
          <p:nvPr/>
        </p:nvSpPr>
        <p:spPr>
          <a:xfrm>
            <a:off x="6613711" y="5432258"/>
            <a:ext cx="1892300" cy="927100"/>
          </a:xfrm>
          <a:prstGeom prst="homePlate">
            <a:avLst/>
          </a:prstGeom>
          <a:solidFill>
            <a:schemeClr val="accent6">
              <a:lumMod val="40000"/>
              <a:lumOff val="60000"/>
            </a:schemeClr>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25" name="ホームベース 8">
            <a:extLst>
              <a:ext uri="{FF2B5EF4-FFF2-40B4-BE49-F238E27FC236}">
                <a16:creationId xmlns="" xmlns:a16="http://schemas.microsoft.com/office/drawing/2014/main" id="{8C0413BF-0DF8-4117-BF28-8B256F6D1D08}"/>
              </a:ext>
            </a:extLst>
          </p:cNvPr>
          <p:cNvSpPr/>
          <p:nvPr/>
        </p:nvSpPr>
        <p:spPr>
          <a:xfrm>
            <a:off x="5184271" y="5432258"/>
            <a:ext cx="1892300" cy="927100"/>
          </a:xfrm>
          <a:prstGeom prst="homePlate">
            <a:avLst/>
          </a:prstGeom>
          <a:solidFill>
            <a:schemeClr val="accent6">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26" name="ホームベース 9">
            <a:extLst>
              <a:ext uri="{FF2B5EF4-FFF2-40B4-BE49-F238E27FC236}">
                <a16:creationId xmlns="" xmlns:a16="http://schemas.microsoft.com/office/drawing/2014/main" id="{F9E028A2-5DB5-48D0-8EED-4B222103B422}"/>
              </a:ext>
            </a:extLst>
          </p:cNvPr>
          <p:cNvSpPr/>
          <p:nvPr/>
        </p:nvSpPr>
        <p:spPr>
          <a:xfrm>
            <a:off x="3754831" y="5432258"/>
            <a:ext cx="1892300" cy="927100"/>
          </a:xfrm>
          <a:prstGeom prst="homePlate">
            <a:avLst/>
          </a:prstGeom>
          <a:solidFill>
            <a:schemeClr val="accent6">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27" name="ホームベース 10">
            <a:extLst>
              <a:ext uri="{FF2B5EF4-FFF2-40B4-BE49-F238E27FC236}">
                <a16:creationId xmlns="" xmlns:a16="http://schemas.microsoft.com/office/drawing/2014/main" id="{4FD23CD0-3235-4A0A-82B6-25AAA249972F}"/>
              </a:ext>
            </a:extLst>
          </p:cNvPr>
          <p:cNvSpPr/>
          <p:nvPr/>
        </p:nvSpPr>
        <p:spPr>
          <a:xfrm>
            <a:off x="2325391" y="5432258"/>
            <a:ext cx="1892300" cy="927100"/>
          </a:xfrm>
          <a:prstGeom prst="homePlate">
            <a:avLst/>
          </a:prstGeom>
          <a:solidFill>
            <a:schemeClr val="accent6">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28" name="ホームベース 11">
            <a:extLst>
              <a:ext uri="{FF2B5EF4-FFF2-40B4-BE49-F238E27FC236}">
                <a16:creationId xmlns="" xmlns:a16="http://schemas.microsoft.com/office/drawing/2014/main" id="{9425DCBD-FD73-4D5F-BE96-A1BAE04F9182}"/>
              </a:ext>
            </a:extLst>
          </p:cNvPr>
          <p:cNvSpPr/>
          <p:nvPr/>
        </p:nvSpPr>
        <p:spPr>
          <a:xfrm>
            <a:off x="895951" y="5432258"/>
            <a:ext cx="1892300" cy="927100"/>
          </a:xfrm>
          <a:prstGeom prst="homePlate">
            <a:avLst/>
          </a:prstGeom>
          <a:solidFill>
            <a:schemeClr val="accent6">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29" name="テキスト ボックス 28">
            <a:extLst>
              <a:ext uri="{FF2B5EF4-FFF2-40B4-BE49-F238E27FC236}">
                <a16:creationId xmlns="" xmlns:a16="http://schemas.microsoft.com/office/drawing/2014/main" id="{16790C59-AA67-4C08-814F-39B22CACE201}"/>
              </a:ext>
            </a:extLst>
          </p:cNvPr>
          <p:cNvSpPr txBox="1"/>
          <p:nvPr/>
        </p:nvSpPr>
        <p:spPr>
          <a:xfrm>
            <a:off x="1099710" y="5581108"/>
            <a:ext cx="1107996" cy="646331"/>
          </a:xfrm>
          <a:prstGeom prst="rect">
            <a:avLst/>
          </a:prstGeom>
          <a:noFill/>
        </p:spPr>
        <p:txBody>
          <a:bodyPr wrap="none" rtlCol="0">
            <a:spAutoFit/>
          </a:bodyPr>
          <a:lstStyle/>
          <a:p>
            <a:pPr algn="ctr"/>
            <a:r>
              <a:rPr kumimoji="1" lang="ja-JP" altLang="en-US" dirty="0"/>
              <a:t>①仮説</a:t>
            </a:r>
            <a:r>
              <a:rPr kumimoji="1" lang="en-US" altLang="ja-JP" dirty="0"/>
              <a:t/>
            </a:r>
            <a:br>
              <a:rPr kumimoji="1" lang="en-US" altLang="ja-JP" dirty="0"/>
            </a:br>
            <a:r>
              <a:rPr kumimoji="1" lang="ja-JP" altLang="en-US" dirty="0"/>
              <a:t>現状分析</a:t>
            </a:r>
          </a:p>
        </p:txBody>
      </p:sp>
      <p:sp>
        <p:nvSpPr>
          <p:cNvPr id="30" name="テキスト ボックス 29">
            <a:extLst>
              <a:ext uri="{FF2B5EF4-FFF2-40B4-BE49-F238E27FC236}">
                <a16:creationId xmlns="" xmlns:a16="http://schemas.microsoft.com/office/drawing/2014/main" id="{BBA4D189-A6EC-477F-9AFF-7AAA57D93D74}"/>
              </a:ext>
            </a:extLst>
          </p:cNvPr>
          <p:cNvSpPr txBox="1"/>
          <p:nvPr/>
        </p:nvSpPr>
        <p:spPr>
          <a:xfrm>
            <a:off x="2717799" y="5453510"/>
            <a:ext cx="877163" cy="923330"/>
          </a:xfrm>
          <a:prstGeom prst="rect">
            <a:avLst/>
          </a:prstGeom>
          <a:noFill/>
        </p:spPr>
        <p:txBody>
          <a:bodyPr wrap="none" rtlCol="0">
            <a:spAutoFit/>
          </a:bodyPr>
          <a:lstStyle/>
          <a:p>
            <a:pPr algn="ctr"/>
            <a:r>
              <a:rPr kumimoji="1" lang="ja-JP" altLang="en-US" dirty="0"/>
              <a:t>②対象</a:t>
            </a:r>
            <a:r>
              <a:rPr kumimoji="1" lang="en-US" altLang="ja-JP" dirty="0"/>
              <a:t/>
            </a:r>
            <a:br>
              <a:rPr kumimoji="1" lang="en-US" altLang="ja-JP" dirty="0"/>
            </a:br>
            <a:r>
              <a:rPr kumimoji="1" lang="ja-JP" altLang="en-US" dirty="0"/>
              <a:t>データ</a:t>
            </a:r>
            <a:r>
              <a:rPr kumimoji="1" lang="en-US" altLang="ja-JP" dirty="0"/>
              <a:t/>
            </a:r>
            <a:br>
              <a:rPr kumimoji="1" lang="en-US" altLang="ja-JP" dirty="0"/>
            </a:br>
            <a:r>
              <a:rPr kumimoji="1" lang="ja-JP" altLang="en-US" dirty="0"/>
              <a:t>確認</a:t>
            </a:r>
          </a:p>
        </p:txBody>
      </p:sp>
      <p:sp>
        <p:nvSpPr>
          <p:cNvPr id="31" name="テキスト ボックス 30">
            <a:extLst>
              <a:ext uri="{FF2B5EF4-FFF2-40B4-BE49-F238E27FC236}">
                <a16:creationId xmlns="" xmlns:a16="http://schemas.microsoft.com/office/drawing/2014/main" id="{9E2FF068-F350-445A-AD3E-D651F50BDB51}"/>
              </a:ext>
            </a:extLst>
          </p:cNvPr>
          <p:cNvSpPr txBox="1"/>
          <p:nvPr/>
        </p:nvSpPr>
        <p:spPr>
          <a:xfrm>
            <a:off x="4137100" y="5592009"/>
            <a:ext cx="1107997" cy="646331"/>
          </a:xfrm>
          <a:prstGeom prst="rect">
            <a:avLst/>
          </a:prstGeom>
          <a:noFill/>
        </p:spPr>
        <p:txBody>
          <a:bodyPr wrap="none" rtlCol="0">
            <a:spAutoFit/>
          </a:bodyPr>
          <a:lstStyle/>
          <a:p>
            <a:pPr algn="ctr"/>
            <a:r>
              <a:rPr kumimoji="1" lang="ja-JP" altLang="en-US" dirty="0"/>
              <a:t>③分析</a:t>
            </a:r>
            <a:r>
              <a:rPr kumimoji="1" lang="en-US" altLang="ja-JP" dirty="0"/>
              <a:t/>
            </a:r>
            <a:br>
              <a:rPr kumimoji="1" lang="en-US" altLang="ja-JP" dirty="0"/>
            </a:br>
            <a:r>
              <a:rPr kumimoji="1" lang="ja-JP" altLang="en-US" dirty="0"/>
              <a:t>手法検討</a:t>
            </a:r>
          </a:p>
        </p:txBody>
      </p:sp>
      <p:sp>
        <p:nvSpPr>
          <p:cNvPr id="32" name="テキスト ボックス 31">
            <a:extLst>
              <a:ext uri="{FF2B5EF4-FFF2-40B4-BE49-F238E27FC236}">
                <a16:creationId xmlns="" xmlns:a16="http://schemas.microsoft.com/office/drawing/2014/main" id="{648185DA-3883-4A3F-BABB-E7FC5592F93B}"/>
              </a:ext>
            </a:extLst>
          </p:cNvPr>
          <p:cNvSpPr txBox="1"/>
          <p:nvPr/>
        </p:nvSpPr>
        <p:spPr>
          <a:xfrm>
            <a:off x="5599149" y="5592009"/>
            <a:ext cx="1107997" cy="646331"/>
          </a:xfrm>
          <a:prstGeom prst="rect">
            <a:avLst/>
          </a:prstGeom>
          <a:noFill/>
        </p:spPr>
        <p:txBody>
          <a:bodyPr wrap="none" rtlCol="0">
            <a:spAutoFit/>
          </a:bodyPr>
          <a:lstStyle/>
          <a:p>
            <a:pPr algn="ctr"/>
            <a:r>
              <a:rPr kumimoji="1" lang="ja-JP" altLang="en-US" dirty="0"/>
              <a:t>④データ</a:t>
            </a:r>
            <a:r>
              <a:rPr kumimoji="1" lang="en-US" altLang="ja-JP" dirty="0"/>
              <a:t/>
            </a:r>
            <a:br>
              <a:rPr kumimoji="1" lang="en-US" altLang="ja-JP" dirty="0"/>
            </a:br>
            <a:r>
              <a:rPr kumimoji="1" lang="ja-JP" altLang="en-US" dirty="0"/>
              <a:t>分析</a:t>
            </a:r>
          </a:p>
        </p:txBody>
      </p:sp>
      <p:sp>
        <p:nvSpPr>
          <p:cNvPr id="33" name="テキスト ボックス 32">
            <a:extLst>
              <a:ext uri="{FF2B5EF4-FFF2-40B4-BE49-F238E27FC236}">
                <a16:creationId xmlns="" xmlns:a16="http://schemas.microsoft.com/office/drawing/2014/main" id="{59D8FFFC-2248-42CD-985A-7EAFBEACC9BB}"/>
              </a:ext>
            </a:extLst>
          </p:cNvPr>
          <p:cNvSpPr txBox="1"/>
          <p:nvPr/>
        </p:nvSpPr>
        <p:spPr>
          <a:xfrm>
            <a:off x="7218064" y="5592008"/>
            <a:ext cx="646331" cy="646331"/>
          </a:xfrm>
          <a:prstGeom prst="rect">
            <a:avLst/>
          </a:prstGeom>
          <a:noFill/>
        </p:spPr>
        <p:txBody>
          <a:bodyPr wrap="none" rtlCol="0">
            <a:spAutoFit/>
          </a:bodyPr>
          <a:lstStyle/>
          <a:p>
            <a:pPr algn="ctr"/>
            <a:r>
              <a:rPr kumimoji="1" lang="ja-JP" altLang="en-US"/>
              <a:t>⑤</a:t>
            </a:r>
            <a:r>
              <a:rPr kumimoji="1" lang="en-US" altLang="ja-JP" dirty="0"/>
              <a:t/>
            </a:r>
            <a:br>
              <a:rPr kumimoji="1" lang="en-US" altLang="ja-JP" dirty="0"/>
            </a:br>
            <a:r>
              <a:rPr kumimoji="1" lang="ja-JP" altLang="en-US" dirty="0"/>
              <a:t>評価</a:t>
            </a:r>
          </a:p>
        </p:txBody>
      </p:sp>
      <p:sp>
        <p:nvSpPr>
          <p:cNvPr id="34" name="テキスト ボックス 33">
            <a:extLst>
              <a:ext uri="{FF2B5EF4-FFF2-40B4-BE49-F238E27FC236}">
                <a16:creationId xmlns="" xmlns:a16="http://schemas.microsoft.com/office/drawing/2014/main" id="{7236116C-5D98-4735-AE35-D7D2281AD3FB}"/>
              </a:ext>
            </a:extLst>
          </p:cNvPr>
          <p:cNvSpPr txBox="1"/>
          <p:nvPr/>
        </p:nvSpPr>
        <p:spPr>
          <a:xfrm>
            <a:off x="8490980" y="5572642"/>
            <a:ext cx="1107996" cy="646331"/>
          </a:xfrm>
          <a:prstGeom prst="rect">
            <a:avLst/>
          </a:prstGeom>
          <a:noFill/>
        </p:spPr>
        <p:txBody>
          <a:bodyPr wrap="none" rtlCol="0">
            <a:spAutoFit/>
          </a:bodyPr>
          <a:lstStyle/>
          <a:p>
            <a:pPr algn="ctr"/>
            <a:r>
              <a:rPr lang="ja-JP" altLang="en-US" dirty="0"/>
              <a:t>⑥</a:t>
            </a:r>
            <a:r>
              <a:rPr lang="en-US" altLang="ja-JP" dirty="0"/>
              <a:t/>
            </a:r>
            <a:br>
              <a:rPr lang="en-US" altLang="ja-JP" dirty="0"/>
            </a:br>
            <a:r>
              <a:rPr lang="ja-JP" altLang="en-US" dirty="0"/>
              <a:t>政策検討</a:t>
            </a:r>
            <a:endParaRPr kumimoji="1" lang="ja-JP" altLang="en-US" dirty="0"/>
          </a:p>
        </p:txBody>
      </p:sp>
      <p:sp>
        <p:nvSpPr>
          <p:cNvPr id="35" name="テキスト ボックス 34">
            <a:extLst>
              <a:ext uri="{FF2B5EF4-FFF2-40B4-BE49-F238E27FC236}">
                <a16:creationId xmlns="" xmlns:a16="http://schemas.microsoft.com/office/drawing/2014/main" id="{8D882A21-7815-4DCA-8072-F6427365F8CE}"/>
              </a:ext>
            </a:extLst>
          </p:cNvPr>
          <p:cNvSpPr txBox="1"/>
          <p:nvPr/>
        </p:nvSpPr>
        <p:spPr>
          <a:xfrm>
            <a:off x="9958403" y="5572641"/>
            <a:ext cx="1107996" cy="646331"/>
          </a:xfrm>
          <a:prstGeom prst="rect">
            <a:avLst/>
          </a:prstGeom>
          <a:noFill/>
        </p:spPr>
        <p:txBody>
          <a:bodyPr wrap="none" rtlCol="0">
            <a:spAutoFit/>
          </a:bodyPr>
          <a:lstStyle/>
          <a:p>
            <a:pPr algn="ctr"/>
            <a:r>
              <a:rPr lang="ja-JP" altLang="en-US" dirty="0"/>
              <a:t>⑦</a:t>
            </a:r>
            <a:r>
              <a:rPr lang="en-US" altLang="ja-JP" dirty="0"/>
              <a:t/>
            </a:r>
            <a:br>
              <a:rPr lang="en-US" altLang="ja-JP" dirty="0"/>
            </a:br>
            <a:r>
              <a:rPr lang="ja-JP" altLang="en-US" dirty="0"/>
              <a:t>効果指標</a:t>
            </a:r>
            <a:endParaRPr kumimoji="1" lang="ja-JP" altLang="en-US" dirty="0"/>
          </a:p>
        </p:txBody>
      </p:sp>
      <p:sp>
        <p:nvSpPr>
          <p:cNvPr id="20" name="正方形/長方形 19">
            <a:extLst>
              <a:ext uri="{FF2B5EF4-FFF2-40B4-BE49-F238E27FC236}">
                <a16:creationId xmlns="" xmlns:a16="http://schemas.microsoft.com/office/drawing/2014/main" id="{60A24DEB-2BBC-438B-BEDE-43D067C37915}"/>
              </a:ext>
            </a:extLst>
          </p:cNvPr>
          <p:cNvSpPr/>
          <p:nvPr/>
        </p:nvSpPr>
        <p:spPr>
          <a:xfrm>
            <a:off x="895951" y="6388434"/>
            <a:ext cx="4980851" cy="430887"/>
          </a:xfrm>
          <a:prstGeom prst="rect">
            <a:avLst/>
          </a:prstGeom>
        </p:spPr>
        <p:txBody>
          <a:bodyPr wrap="none">
            <a:spAutoFit/>
          </a:bodyPr>
          <a:lstStyle/>
          <a:p>
            <a:r>
              <a:rPr lang="ja-JP" altLang="en-US" sz="2200" dirty="0"/>
              <a:t>データ分析による政策反映のプロセス</a:t>
            </a:r>
            <a:endParaRPr lang="en-US" altLang="ja-JP" sz="2200" dirty="0"/>
          </a:p>
        </p:txBody>
      </p:sp>
      <p:sp>
        <p:nvSpPr>
          <p:cNvPr id="3" name="スライド番号プレースホルダー 2">
            <a:extLst>
              <a:ext uri="{FF2B5EF4-FFF2-40B4-BE49-F238E27FC236}">
                <a16:creationId xmlns="" xmlns:a16="http://schemas.microsoft.com/office/drawing/2014/main" id="{796E0821-D62C-44E4-92B1-8B6A91F5D25C}"/>
              </a:ext>
            </a:extLst>
          </p:cNvPr>
          <p:cNvSpPr>
            <a:spLocks noGrp="1"/>
          </p:cNvSpPr>
          <p:nvPr>
            <p:ph type="sldNum" sz="quarter" idx="12"/>
          </p:nvPr>
        </p:nvSpPr>
        <p:spPr/>
        <p:txBody>
          <a:bodyPr/>
          <a:lstStyle/>
          <a:p>
            <a:fld id="{17B8D3BA-E350-1147-995F-63335037DF5A}" type="slidenum">
              <a:rPr kumimoji="1" lang="ja-JP" altLang="en-US" smtClean="0"/>
              <a:t>11</a:t>
            </a:fld>
            <a:endParaRPr kumimoji="1" lang="ja-JP" altLang="en-US"/>
          </a:p>
        </p:txBody>
      </p:sp>
      <p:sp>
        <p:nvSpPr>
          <p:cNvPr id="36" name="コンテンツ プレースホルダー 2">
            <a:extLst>
              <a:ext uri="{FF2B5EF4-FFF2-40B4-BE49-F238E27FC236}">
                <a16:creationId xmlns="" xmlns:a16="http://schemas.microsoft.com/office/drawing/2014/main" id="{4B5A3973-7274-484B-AAEA-766F97337004}"/>
              </a:ext>
            </a:extLst>
          </p:cNvPr>
          <p:cNvSpPr>
            <a:spLocks noGrp="1"/>
          </p:cNvSpPr>
          <p:nvPr>
            <p:ph idx="1"/>
          </p:nvPr>
        </p:nvSpPr>
        <p:spPr>
          <a:xfrm>
            <a:off x="838200" y="1105469"/>
            <a:ext cx="10783186" cy="5071494"/>
          </a:xfrm>
        </p:spPr>
        <p:txBody>
          <a:bodyPr>
            <a:normAutofit/>
          </a:bodyPr>
          <a:lstStyle/>
          <a:p>
            <a:pPr marL="0" indent="0">
              <a:buNone/>
            </a:pPr>
            <a:r>
              <a:rPr kumimoji="1" lang="ja-JP" altLang="en-US" sz="2200" dirty="0"/>
              <a:t>評価</a:t>
            </a:r>
            <a:endParaRPr kumimoji="1" lang="en-US" altLang="ja-JP" sz="2200" dirty="0"/>
          </a:p>
          <a:p>
            <a:pPr marL="442913" lvl="1"/>
            <a:r>
              <a:rPr lang="ja-JP" altLang="en-US" sz="2200" dirty="0"/>
              <a:t>想定した仮説と、分析結果が一致したかどうか確認する。</a:t>
            </a:r>
            <a:endParaRPr lang="en-US" altLang="ja-JP" sz="2200" dirty="0"/>
          </a:p>
          <a:p>
            <a:pPr marL="442913" lvl="1"/>
            <a:r>
              <a:rPr lang="ja-JP" altLang="en-US" sz="2200" dirty="0"/>
              <a:t>仮説と一致した場合</a:t>
            </a:r>
            <a:endParaRPr lang="en-US" altLang="ja-JP" sz="2200" dirty="0"/>
          </a:p>
          <a:p>
            <a:pPr marL="990600" lvl="2"/>
            <a:r>
              <a:rPr lang="ja-JP" altLang="en-US" sz="2200" dirty="0"/>
              <a:t>分析結果から、課題に対して効き目のあるパラメータを確認する。</a:t>
            </a:r>
            <a:endParaRPr lang="en-US" altLang="ja-JP" sz="2200" dirty="0"/>
          </a:p>
          <a:p>
            <a:pPr marL="990600" lvl="2"/>
            <a:r>
              <a:rPr lang="ja-JP" altLang="en-US" sz="2200" dirty="0"/>
              <a:t>他に、課題の原因がありそうなら、引き続き仮説をたてて分析する。</a:t>
            </a:r>
            <a:endParaRPr lang="en-US" altLang="ja-JP" sz="2200" dirty="0"/>
          </a:p>
          <a:p>
            <a:pPr lvl="2"/>
            <a:endParaRPr lang="en-US" altLang="ja-JP" sz="2200" dirty="0"/>
          </a:p>
          <a:p>
            <a:pPr marL="442913" lvl="1"/>
            <a:r>
              <a:rPr lang="ja-JP" altLang="en-US" sz="2200" dirty="0"/>
              <a:t>仮説と一致しなかった場合</a:t>
            </a:r>
            <a:endParaRPr lang="en-US" altLang="ja-JP" sz="2200" dirty="0"/>
          </a:p>
          <a:p>
            <a:pPr marL="990600" lvl="2"/>
            <a:r>
              <a:rPr lang="ja-JP" altLang="en-US" sz="2200" dirty="0"/>
              <a:t>データ量が不足していないか、データがマスクされすぎていないかを疑う。</a:t>
            </a:r>
            <a:endParaRPr lang="en-US" altLang="ja-JP" sz="2200" dirty="0"/>
          </a:p>
          <a:p>
            <a:pPr marL="990600" lvl="2"/>
            <a:r>
              <a:rPr lang="ja-JP" altLang="en-US" sz="2200" dirty="0"/>
              <a:t>仮説が間違っていれば、違う仮説を考える。</a:t>
            </a:r>
            <a:endParaRPr lang="en-US" altLang="ja-JP" sz="2200" dirty="0"/>
          </a:p>
        </p:txBody>
      </p:sp>
    </p:spTree>
    <p:extLst>
      <p:ext uri="{BB962C8B-B14F-4D97-AF65-F5344CB8AC3E}">
        <p14:creationId xmlns:p14="http://schemas.microsoft.com/office/powerpoint/2010/main" val="34307567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D6A6B718-9086-E649-A6A2-AF80E7916C0C}"/>
              </a:ext>
            </a:extLst>
          </p:cNvPr>
          <p:cNvSpPr>
            <a:spLocks noGrp="1"/>
          </p:cNvSpPr>
          <p:nvPr>
            <p:ph type="title"/>
          </p:nvPr>
        </p:nvSpPr>
        <p:spPr/>
        <p:txBody>
          <a:bodyPr>
            <a:normAutofit fontScale="90000"/>
          </a:bodyPr>
          <a:lstStyle/>
          <a:p>
            <a:r>
              <a:rPr kumimoji="1" lang="en-US" altLang="ja-JP" dirty="0"/>
              <a:t>3-2. </a:t>
            </a:r>
            <a:r>
              <a:rPr kumimoji="1" lang="ja-JP" altLang="en-US" dirty="0"/>
              <a:t>評価の流れ</a:t>
            </a:r>
          </a:p>
        </p:txBody>
      </p:sp>
      <p:sp>
        <p:nvSpPr>
          <p:cNvPr id="3" name="コンテンツ プレースホルダー 2">
            <a:extLst>
              <a:ext uri="{FF2B5EF4-FFF2-40B4-BE49-F238E27FC236}">
                <a16:creationId xmlns="" xmlns:a16="http://schemas.microsoft.com/office/drawing/2014/main" id="{0162E518-784F-8542-A746-70B31BEF9EAE}"/>
              </a:ext>
            </a:extLst>
          </p:cNvPr>
          <p:cNvSpPr>
            <a:spLocks noGrp="1"/>
          </p:cNvSpPr>
          <p:nvPr>
            <p:ph idx="1"/>
          </p:nvPr>
        </p:nvSpPr>
        <p:spPr/>
        <p:txBody>
          <a:bodyPr>
            <a:normAutofit/>
          </a:bodyPr>
          <a:lstStyle/>
          <a:p>
            <a:pPr marL="0" indent="0">
              <a:buNone/>
            </a:pPr>
            <a:r>
              <a:rPr lang="ja-JP" altLang="en-US" sz="2200" dirty="0"/>
              <a:t>データを用いた分析・</a:t>
            </a:r>
            <a:r>
              <a:rPr kumimoji="1" lang="ja-JP" altLang="en-US" sz="2200" dirty="0"/>
              <a:t>評価は、下記の３つの手順で行う。</a:t>
            </a:r>
          </a:p>
        </p:txBody>
      </p:sp>
      <p:sp>
        <p:nvSpPr>
          <p:cNvPr id="4" name="正方形/長方形 3">
            <a:extLst>
              <a:ext uri="{FF2B5EF4-FFF2-40B4-BE49-F238E27FC236}">
                <a16:creationId xmlns="" xmlns:a16="http://schemas.microsoft.com/office/drawing/2014/main" id="{1699D505-D10B-0F4B-900D-7BE416B3F32F}"/>
              </a:ext>
            </a:extLst>
          </p:cNvPr>
          <p:cNvSpPr/>
          <p:nvPr/>
        </p:nvSpPr>
        <p:spPr>
          <a:xfrm>
            <a:off x="765048" y="2133600"/>
            <a:ext cx="2889504" cy="1877568"/>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800" dirty="0">
                <a:solidFill>
                  <a:schemeClr val="tx1"/>
                </a:solidFill>
              </a:rPr>
              <a:t>①</a:t>
            </a:r>
            <a:br>
              <a:rPr kumimoji="1" lang="en-US" altLang="ja-JP" sz="2800" dirty="0">
                <a:solidFill>
                  <a:schemeClr val="tx1"/>
                </a:solidFill>
              </a:rPr>
            </a:br>
            <a:r>
              <a:rPr kumimoji="1" lang="ja-JP" altLang="en-US" sz="2800" dirty="0">
                <a:solidFill>
                  <a:schemeClr val="tx1"/>
                </a:solidFill>
              </a:rPr>
              <a:t>仮説の確からしさを評価する</a:t>
            </a:r>
          </a:p>
        </p:txBody>
      </p:sp>
      <p:sp>
        <p:nvSpPr>
          <p:cNvPr id="5" name="正方形/長方形 4">
            <a:extLst>
              <a:ext uri="{FF2B5EF4-FFF2-40B4-BE49-F238E27FC236}">
                <a16:creationId xmlns="" xmlns:a16="http://schemas.microsoft.com/office/drawing/2014/main" id="{FAE84EA8-A2A3-D849-9F5A-8F96C0A5F7C6}"/>
              </a:ext>
            </a:extLst>
          </p:cNvPr>
          <p:cNvSpPr/>
          <p:nvPr/>
        </p:nvSpPr>
        <p:spPr>
          <a:xfrm>
            <a:off x="4677156" y="2133600"/>
            <a:ext cx="3044952" cy="1877568"/>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800" dirty="0">
                <a:solidFill>
                  <a:schemeClr val="tx1"/>
                </a:solidFill>
              </a:rPr>
              <a:t>②</a:t>
            </a:r>
          </a:p>
          <a:p>
            <a:pPr algn="ctr"/>
            <a:r>
              <a:rPr lang="ja-JP" altLang="en-US" sz="2800" dirty="0">
                <a:solidFill>
                  <a:schemeClr val="tx1"/>
                </a:solidFill>
              </a:rPr>
              <a:t>仮説の検証結果を第三者に説明できるようにする</a:t>
            </a:r>
            <a:endParaRPr kumimoji="1" lang="ja-JP" altLang="en-US" sz="2800" dirty="0">
              <a:solidFill>
                <a:schemeClr val="tx1"/>
              </a:solidFill>
            </a:endParaRPr>
          </a:p>
        </p:txBody>
      </p:sp>
      <p:sp>
        <p:nvSpPr>
          <p:cNvPr id="6" name="正方形/長方形 5">
            <a:extLst>
              <a:ext uri="{FF2B5EF4-FFF2-40B4-BE49-F238E27FC236}">
                <a16:creationId xmlns="" xmlns:a16="http://schemas.microsoft.com/office/drawing/2014/main" id="{21180C84-06E4-3440-81D2-42D021266972}"/>
              </a:ext>
            </a:extLst>
          </p:cNvPr>
          <p:cNvSpPr/>
          <p:nvPr/>
        </p:nvSpPr>
        <p:spPr>
          <a:xfrm>
            <a:off x="8546592" y="2133600"/>
            <a:ext cx="2889504" cy="1877568"/>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800" dirty="0">
                <a:solidFill>
                  <a:schemeClr val="tx1"/>
                </a:solidFill>
              </a:rPr>
              <a:t>③</a:t>
            </a:r>
          </a:p>
          <a:p>
            <a:pPr algn="ctr"/>
            <a:r>
              <a:rPr lang="ja-JP" altLang="en-US" sz="2800" dirty="0">
                <a:solidFill>
                  <a:schemeClr val="tx1"/>
                </a:solidFill>
              </a:rPr>
              <a:t>課題全体への影響範囲を考える</a:t>
            </a:r>
            <a:endParaRPr kumimoji="1" lang="ja-JP" altLang="en-US" sz="2800" dirty="0">
              <a:solidFill>
                <a:schemeClr val="tx1"/>
              </a:solidFill>
            </a:endParaRPr>
          </a:p>
        </p:txBody>
      </p:sp>
      <p:sp>
        <p:nvSpPr>
          <p:cNvPr id="7" name="三角形 6">
            <a:extLst>
              <a:ext uri="{FF2B5EF4-FFF2-40B4-BE49-F238E27FC236}">
                <a16:creationId xmlns="" xmlns:a16="http://schemas.microsoft.com/office/drawing/2014/main" id="{C66AF67B-7194-1940-85D3-E79DF2AF3DCB}"/>
              </a:ext>
            </a:extLst>
          </p:cNvPr>
          <p:cNvSpPr/>
          <p:nvPr/>
        </p:nvSpPr>
        <p:spPr>
          <a:xfrm rot="5400000">
            <a:off x="3468624" y="2901696"/>
            <a:ext cx="1536192" cy="341376"/>
          </a:xfrm>
          <a:prstGeom prst="triangl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三角形 7">
            <a:extLst>
              <a:ext uri="{FF2B5EF4-FFF2-40B4-BE49-F238E27FC236}">
                <a16:creationId xmlns="" xmlns:a16="http://schemas.microsoft.com/office/drawing/2014/main" id="{EBB46E0C-C137-2544-9AC7-570B27609A18}"/>
              </a:ext>
            </a:extLst>
          </p:cNvPr>
          <p:cNvSpPr/>
          <p:nvPr/>
        </p:nvSpPr>
        <p:spPr>
          <a:xfrm rot="5400000">
            <a:off x="7394448" y="2901696"/>
            <a:ext cx="1536192" cy="341376"/>
          </a:xfrm>
          <a:prstGeom prst="triangl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a:extLst>
              <a:ext uri="{FF2B5EF4-FFF2-40B4-BE49-F238E27FC236}">
                <a16:creationId xmlns="" xmlns:a16="http://schemas.microsoft.com/office/drawing/2014/main" id="{89B1D703-6654-1449-BFEB-38F775B2DEEC}"/>
              </a:ext>
            </a:extLst>
          </p:cNvPr>
          <p:cNvSpPr txBox="1"/>
          <p:nvPr/>
        </p:nvSpPr>
        <p:spPr>
          <a:xfrm>
            <a:off x="8546592" y="4656224"/>
            <a:ext cx="2880360" cy="923330"/>
          </a:xfrm>
          <a:prstGeom prst="rect">
            <a:avLst/>
          </a:prstGeom>
          <a:noFill/>
        </p:spPr>
        <p:txBody>
          <a:bodyPr wrap="square" rtlCol="0">
            <a:spAutoFit/>
          </a:bodyPr>
          <a:lstStyle/>
          <a:p>
            <a:r>
              <a:rPr kumimoji="1" lang="ja-JP" altLang="en-US" dirty="0"/>
              <a:t>仮説で検証した原因が、課題全体のどの範囲に影響するかを検討する。</a:t>
            </a:r>
          </a:p>
        </p:txBody>
      </p:sp>
      <p:sp>
        <p:nvSpPr>
          <p:cNvPr id="10" name="テキスト ボックス 9">
            <a:extLst>
              <a:ext uri="{FF2B5EF4-FFF2-40B4-BE49-F238E27FC236}">
                <a16:creationId xmlns="" xmlns:a16="http://schemas.microsoft.com/office/drawing/2014/main" id="{30EBDF8B-F01B-7C45-B4EC-13FCD30492D6}"/>
              </a:ext>
            </a:extLst>
          </p:cNvPr>
          <p:cNvSpPr txBox="1"/>
          <p:nvPr/>
        </p:nvSpPr>
        <p:spPr>
          <a:xfrm>
            <a:off x="4733544" y="4656224"/>
            <a:ext cx="2988564" cy="923330"/>
          </a:xfrm>
          <a:prstGeom prst="rect">
            <a:avLst/>
          </a:prstGeom>
          <a:noFill/>
        </p:spPr>
        <p:txBody>
          <a:bodyPr wrap="square" rtlCol="0">
            <a:spAutoFit/>
          </a:bodyPr>
          <a:lstStyle/>
          <a:p>
            <a:r>
              <a:rPr kumimoji="1" lang="ja-JP" altLang="en-US" dirty="0"/>
              <a:t>仮説の検証結果を第三者にわかりやすく説明できる</a:t>
            </a:r>
            <a:r>
              <a:rPr lang="ja-JP" altLang="en-US" dirty="0"/>
              <a:t>ような</a:t>
            </a:r>
            <a:r>
              <a:rPr kumimoji="1" lang="ja-JP" altLang="en-US" dirty="0"/>
              <a:t>文章等を作成する</a:t>
            </a:r>
            <a:r>
              <a:rPr lang="ja-JP" altLang="en-US" dirty="0"/>
              <a:t>。</a:t>
            </a:r>
            <a:endParaRPr kumimoji="1" lang="ja-JP" altLang="en-US" dirty="0"/>
          </a:p>
        </p:txBody>
      </p:sp>
      <p:sp>
        <p:nvSpPr>
          <p:cNvPr id="11" name="テキスト ボックス 10">
            <a:extLst>
              <a:ext uri="{FF2B5EF4-FFF2-40B4-BE49-F238E27FC236}">
                <a16:creationId xmlns="" xmlns:a16="http://schemas.microsoft.com/office/drawing/2014/main" id="{A8DC003D-B230-D841-A3C4-39698A0D13F8}"/>
              </a:ext>
            </a:extLst>
          </p:cNvPr>
          <p:cNvSpPr txBox="1"/>
          <p:nvPr/>
        </p:nvSpPr>
        <p:spPr>
          <a:xfrm>
            <a:off x="765048" y="4656224"/>
            <a:ext cx="2879271" cy="923330"/>
          </a:xfrm>
          <a:prstGeom prst="rect">
            <a:avLst/>
          </a:prstGeom>
          <a:noFill/>
        </p:spPr>
        <p:txBody>
          <a:bodyPr wrap="square" rtlCol="0">
            <a:spAutoFit/>
          </a:bodyPr>
          <a:lstStyle/>
          <a:p>
            <a:r>
              <a:rPr lang="ja-JP" altLang="en-US" dirty="0"/>
              <a:t>データ分析の結果を見て立てた仮説が正しいのかどうかを確認する。</a:t>
            </a:r>
            <a:endParaRPr lang="en-US" altLang="ja-JP" dirty="0"/>
          </a:p>
        </p:txBody>
      </p:sp>
      <p:sp>
        <p:nvSpPr>
          <p:cNvPr id="12" name="スライド番号プレースホルダー 11">
            <a:extLst>
              <a:ext uri="{FF2B5EF4-FFF2-40B4-BE49-F238E27FC236}">
                <a16:creationId xmlns="" xmlns:a16="http://schemas.microsoft.com/office/drawing/2014/main" id="{69A85781-4A32-4F67-AC49-5FF7B8EBA290}"/>
              </a:ext>
            </a:extLst>
          </p:cNvPr>
          <p:cNvSpPr>
            <a:spLocks noGrp="1"/>
          </p:cNvSpPr>
          <p:nvPr>
            <p:ph type="sldNum" sz="quarter" idx="12"/>
          </p:nvPr>
        </p:nvSpPr>
        <p:spPr/>
        <p:txBody>
          <a:bodyPr/>
          <a:lstStyle/>
          <a:p>
            <a:fld id="{17B8D3BA-E350-1147-995F-63335037DF5A}" type="slidenum">
              <a:rPr kumimoji="1" lang="ja-JP" altLang="en-US" smtClean="0"/>
              <a:t>12</a:t>
            </a:fld>
            <a:endParaRPr kumimoji="1" lang="ja-JP" altLang="en-US"/>
          </a:p>
        </p:txBody>
      </p:sp>
    </p:spTree>
    <p:extLst>
      <p:ext uri="{BB962C8B-B14F-4D97-AF65-F5344CB8AC3E}">
        <p14:creationId xmlns:p14="http://schemas.microsoft.com/office/powerpoint/2010/main" val="13203898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0CE8D82E-6D9F-2C4C-9B76-06F526C59666}"/>
              </a:ext>
            </a:extLst>
          </p:cNvPr>
          <p:cNvSpPr>
            <a:spLocks noGrp="1"/>
          </p:cNvSpPr>
          <p:nvPr>
            <p:ph type="title"/>
          </p:nvPr>
        </p:nvSpPr>
        <p:spPr/>
        <p:txBody>
          <a:bodyPr>
            <a:normAutofit fontScale="90000"/>
          </a:bodyPr>
          <a:lstStyle/>
          <a:p>
            <a:r>
              <a:rPr kumimoji="1" lang="en-US" altLang="ja-JP" dirty="0"/>
              <a:t>3-3. </a:t>
            </a:r>
            <a:r>
              <a:rPr lang="ja-JP" altLang="en-US" dirty="0"/>
              <a:t>分析シートの説明</a:t>
            </a:r>
            <a:endParaRPr kumimoji="1" lang="ja-JP" altLang="en-US" dirty="0"/>
          </a:p>
        </p:txBody>
      </p:sp>
      <p:sp>
        <p:nvSpPr>
          <p:cNvPr id="3" name="コンテンツ プレースホルダー 2">
            <a:extLst>
              <a:ext uri="{FF2B5EF4-FFF2-40B4-BE49-F238E27FC236}">
                <a16:creationId xmlns="" xmlns:a16="http://schemas.microsoft.com/office/drawing/2014/main" id="{F2A36182-5323-8D4A-87D8-BDAF84C3648D}"/>
              </a:ext>
            </a:extLst>
          </p:cNvPr>
          <p:cNvSpPr>
            <a:spLocks noGrp="1"/>
          </p:cNvSpPr>
          <p:nvPr>
            <p:ph idx="1"/>
          </p:nvPr>
        </p:nvSpPr>
        <p:spPr/>
        <p:txBody>
          <a:bodyPr>
            <a:normAutofit/>
          </a:bodyPr>
          <a:lstStyle/>
          <a:p>
            <a:pPr marL="0" indent="0">
              <a:buNone/>
            </a:pPr>
            <a:r>
              <a:rPr kumimoji="1" lang="ja-JP" altLang="en-US" sz="2200" dirty="0"/>
              <a:t>下記のシートを利用しながら</a:t>
            </a:r>
            <a:r>
              <a:rPr lang="ja-JP" altLang="en-US" sz="2200" dirty="0"/>
              <a:t>分析・評価結果をまとめる。 </a:t>
            </a:r>
            <a:endParaRPr lang="en-US" altLang="ja-JP" sz="2200" dirty="0"/>
          </a:p>
          <a:p>
            <a:pPr marL="0" indent="0">
              <a:buNone/>
            </a:pPr>
            <a:endParaRPr lang="en-US" altLang="ja-JP" sz="2200" dirty="0"/>
          </a:p>
          <a:p>
            <a:endParaRPr kumimoji="1" lang="en-US" altLang="ja-JP" sz="2200" dirty="0"/>
          </a:p>
          <a:p>
            <a:endParaRPr lang="en-US" altLang="ja-JP" sz="2200" dirty="0"/>
          </a:p>
          <a:p>
            <a:pPr marL="0" indent="0">
              <a:buNone/>
            </a:pPr>
            <a:endParaRPr lang="en-US" altLang="ja-JP" sz="2200" dirty="0"/>
          </a:p>
          <a:p>
            <a:pPr marL="447675" lvl="1"/>
            <a:r>
              <a:rPr lang="ja-JP" altLang="en-US" sz="2200" dirty="0"/>
              <a:t>仮説：今回分析対象とした仮説を記載する。</a:t>
            </a:r>
            <a:endParaRPr lang="en-US" altLang="ja-JP" sz="2200" dirty="0"/>
          </a:p>
          <a:p>
            <a:pPr marL="447675" lvl="1"/>
            <a:r>
              <a:rPr kumimoji="1" lang="ja-JP" altLang="en-US" sz="2200" dirty="0"/>
              <a:t>利用したデータ</a:t>
            </a:r>
            <a:r>
              <a:rPr lang="ja-JP" altLang="en-US" sz="2200" dirty="0"/>
              <a:t>：分析に利用したデータを記載する。</a:t>
            </a:r>
            <a:endParaRPr kumimoji="1" lang="en-US" altLang="ja-JP" sz="2200" dirty="0"/>
          </a:p>
          <a:p>
            <a:pPr marL="447675" lvl="1"/>
            <a:r>
              <a:rPr lang="ja-JP" altLang="en-US" sz="2200" dirty="0"/>
              <a:t>分析手法：分析に利用した手法や分析結果の表示方法などを記載する。</a:t>
            </a:r>
            <a:endParaRPr lang="en-US" altLang="ja-JP" sz="2200" dirty="0"/>
          </a:p>
        </p:txBody>
      </p:sp>
      <p:graphicFrame>
        <p:nvGraphicFramePr>
          <p:cNvPr id="4" name="表 3">
            <a:extLst>
              <a:ext uri="{FF2B5EF4-FFF2-40B4-BE49-F238E27FC236}">
                <a16:creationId xmlns="" xmlns:a16="http://schemas.microsoft.com/office/drawing/2014/main" id="{5868BC83-AA67-4A49-81F0-6641ADF6C445}"/>
              </a:ext>
            </a:extLst>
          </p:cNvPr>
          <p:cNvGraphicFramePr>
            <a:graphicFrameLocks noGrp="1"/>
          </p:cNvGraphicFramePr>
          <p:nvPr>
            <p:extLst>
              <p:ext uri="{D42A27DB-BD31-4B8C-83A1-F6EECF244321}">
                <p14:modId xmlns:p14="http://schemas.microsoft.com/office/powerpoint/2010/main" val="182219876"/>
              </p:ext>
            </p:extLst>
          </p:nvPr>
        </p:nvGraphicFramePr>
        <p:xfrm>
          <a:off x="590309" y="1700741"/>
          <a:ext cx="11389488" cy="1112520"/>
        </p:xfrm>
        <a:graphic>
          <a:graphicData uri="http://schemas.openxmlformats.org/drawingml/2006/table">
            <a:tbl>
              <a:tblPr firstRow="1" bandRow="1">
                <a:tableStyleId>{5940675A-B579-460E-94D1-54222C63F5DA}</a:tableStyleId>
              </a:tblPr>
              <a:tblGrid>
                <a:gridCol w="590309">
                  <a:extLst>
                    <a:ext uri="{9D8B030D-6E8A-4147-A177-3AD203B41FA5}">
                      <a16:colId xmlns="" xmlns:a16="http://schemas.microsoft.com/office/drawing/2014/main" val="3883237946"/>
                    </a:ext>
                  </a:extLst>
                </a:gridCol>
                <a:gridCol w="2663829">
                  <a:extLst>
                    <a:ext uri="{9D8B030D-6E8A-4147-A177-3AD203B41FA5}">
                      <a16:colId xmlns="" xmlns:a16="http://schemas.microsoft.com/office/drawing/2014/main" val="2346527962"/>
                    </a:ext>
                  </a:extLst>
                </a:gridCol>
                <a:gridCol w="1627070">
                  <a:extLst>
                    <a:ext uri="{9D8B030D-6E8A-4147-A177-3AD203B41FA5}">
                      <a16:colId xmlns="" xmlns:a16="http://schemas.microsoft.com/office/drawing/2014/main" val="649555364"/>
                    </a:ext>
                  </a:extLst>
                </a:gridCol>
                <a:gridCol w="1627070">
                  <a:extLst>
                    <a:ext uri="{9D8B030D-6E8A-4147-A177-3AD203B41FA5}">
                      <a16:colId xmlns="" xmlns:a16="http://schemas.microsoft.com/office/drawing/2014/main" val="4210072920"/>
                    </a:ext>
                  </a:extLst>
                </a:gridCol>
                <a:gridCol w="1627070">
                  <a:extLst>
                    <a:ext uri="{9D8B030D-6E8A-4147-A177-3AD203B41FA5}">
                      <a16:colId xmlns="" xmlns:a16="http://schemas.microsoft.com/office/drawing/2014/main" val="544330"/>
                    </a:ext>
                  </a:extLst>
                </a:gridCol>
                <a:gridCol w="1627070">
                  <a:extLst>
                    <a:ext uri="{9D8B030D-6E8A-4147-A177-3AD203B41FA5}">
                      <a16:colId xmlns="" xmlns:a16="http://schemas.microsoft.com/office/drawing/2014/main" val="3111221743"/>
                    </a:ext>
                  </a:extLst>
                </a:gridCol>
                <a:gridCol w="1627070">
                  <a:extLst>
                    <a:ext uri="{9D8B030D-6E8A-4147-A177-3AD203B41FA5}">
                      <a16:colId xmlns="" xmlns:a16="http://schemas.microsoft.com/office/drawing/2014/main" val="3172404388"/>
                    </a:ext>
                  </a:extLst>
                </a:gridCol>
              </a:tblGrid>
              <a:tr h="370840">
                <a:tc>
                  <a:txBody>
                    <a:bodyPr/>
                    <a:lstStyle/>
                    <a:p>
                      <a:r>
                        <a:rPr kumimoji="1" lang="en-US" altLang="ja-JP" sz="1600" dirty="0"/>
                        <a:t>No.</a:t>
                      </a:r>
                      <a:endParaRPr kumimoji="1" lang="ja-JP" altLang="en-US" sz="1600" dirty="0"/>
                    </a:p>
                  </a:txBody>
                  <a:tcPr>
                    <a:solidFill>
                      <a:schemeClr val="accent5">
                        <a:lumMod val="20000"/>
                        <a:lumOff val="80000"/>
                      </a:schemeClr>
                    </a:solidFill>
                  </a:tcPr>
                </a:tc>
                <a:tc>
                  <a:txBody>
                    <a:bodyPr/>
                    <a:lstStyle/>
                    <a:p>
                      <a:r>
                        <a:rPr kumimoji="1" lang="ja-JP" altLang="en-US" sz="1600" dirty="0"/>
                        <a:t>仮説</a:t>
                      </a:r>
                    </a:p>
                  </a:txBody>
                  <a:tcPr>
                    <a:solidFill>
                      <a:schemeClr val="accent5">
                        <a:lumMod val="20000"/>
                        <a:lumOff val="80000"/>
                      </a:schemeClr>
                    </a:solidFill>
                  </a:tcPr>
                </a:tc>
                <a:tc>
                  <a:txBody>
                    <a:bodyPr/>
                    <a:lstStyle/>
                    <a:p>
                      <a:r>
                        <a:rPr kumimoji="1" lang="ja-JP" altLang="en-US" sz="1600" dirty="0"/>
                        <a:t>利用したデータ</a:t>
                      </a:r>
                    </a:p>
                  </a:txBody>
                  <a:tcPr>
                    <a:solidFill>
                      <a:schemeClr val="accent5">
                        <a:lumMod val="20000"/>
                        <a:lumOff val="80000"/>
                      </a:schemeClr>
                    </a:solidFill>
                  </a:tcPr>
                </a:tc>
                <a:tc>
                  <a:txBody>
                    <a:bodyPr/>
                    <a:lstStyle/>
                    <a:p>
                      <a:r>
                        <a:rPr kumimoji="1" lang="ja-JP" altLang="en-US" sz="1600" dirty="0"/>
                        <a:t>分析手法</a:t>
                      </a:r>
                    </a:p>
                  </a:txBody>
                  <a:tcPr>
                    <a:solidFill>
                      <a:schemeClr val="accent5">
                        <a:lumMod val="20000"/>
                        <a:lumOff val="80000"/>
                      </a:schemeClr>
                    </a:solidFill>
                  </a:tcPr>
                </a:tc>
                <a:tc>
                  <a:txBody>
                    <a:bodyPr/>
                    <a:lstStyle/>
                    <a:p>
                      <a:r>
                        <a:rPr kumimoji="1" lang="ja-JP" altLang="en-US" sz="1600" dirty="0"/>
                        <a:t>分析結果</a:t>
                      </a:r>
                    </a:p>
                  </a:txBody>
                  <a:tcPr>
                    <a:solidFill>
                      <a:schemeClr val="accent5">
                        <a:lumMod val="20000"/>
                        <a:lumOff val="80000"/>
                      </a:schemeClr>
                    </a:solidFill>
                  </a:tcPr>
                </a:tc>
                <a:tc>
                  <a:txBody>
                    <a:bodyPr/>
                    <a:lstStyle/>
                    <a:p>
                      <a:r>
                        <a:rPr kumimoji="1" lang="ja-JP" altLang="en-US" sz="1600" dirty="0"/>
                        <a:t>説明文章</a:t>
                      </a:r>
                    </a:p>
                  </a:txBody>
                  <a:tcPr>
                    <a:solidFill>
                      <a:schemeClr val="accent5">
                        <a:lumMod val="20000"/>
                        <a:lumOff val="80000"/>
                      </a:schemeClr>
                    </a:solidFill>
                  </a:tcPr>
                </a:tc>
                <a:tc>
                  <a:txBody>
                    <a:bodyPr/>
                    <a:lstStyle/>
                    <a:p>
                      <a:r>
                        <a:rPr kumimoji="1" lang="ja-JP" altLang="en-US" sz="1600" dirty="0"/>
                        <a:t>影響度</a:t>
                      </a:r>
                    </a:p>
                  </a:txBody>
                  <a:tcPr>
                    <a:solidFill>
                      <a:schemeClr val="accent5">
                        <a:lumMod val="20000"/>
                        <a:lumOff val="80000"/>
                      </a:schemeClr>
                    </a:solidFill>
                  </a:tcPr>
                </a:tc>
                <a:extLst>
                  <a:ext uri="{0D108BD9-81ED-4DB2-BD59-A6C34878D82A}">
                    <a16:rowId xmlns="" xmlns:a16="http://schemas.microsoft.com/office/drawing/2014/main" val="4198364325"/>
                  </a:ext>
                </a:extLst>
              </a:tr>
              <a:tr h="370840">
                <a:tc>
                  <a:txBody>
                    <a:bodyPr/>
                    <a:lstStyle/>
                    <a:p>
                      <a:pPr algn="r"/>
                      <a:r>
                        <a:rPr kumimoji="1" lang="en-US" altLang="ja-JP" sz="1600" dirty="0"/>
                        <a:t>1</a:t>
                      </a:r>
                      <a:endParaRPr kumimoji="1" lang="ja-JP" altLang="en-US" sz="1600" dirty="0"/>
                    </a:p>
                  </a:txBody>
                  <a:tcPr/>
                </a:tc>
                <a:tc>
                  <a:txBody>
                    <a:bodyPr/>
                    <a:lstStyle/>
                    <a:p>
                      <a:endParaRPr kumimoji="1" lang="ja-JP" altLang="en-US" sz="1600" dirty="0"/>
                    </a:p>
                  </a:txBody>
                  <a:tcPr/>
                </a:tc>
                <a:tc>
                  <a:txBody>
                    <a:bodyPr/>
                    <a:lstStyle/>
                    <a:p>
                      <a:endParaRPr kumimoji="1" lang="ja-JP" altLang="en-US" sz="1600"/>
                    </a:p>
                  </a:txBody>
                  <a:tcPr/>
                </a:tc>
                <a:tc>
                  <a:txBody>
                    <a:bodyPr/>
                    <a:lstStyle/>
                    <a:p>
                      <a:endParaRPr kumimoji="1" lang="ja-JP" altLang="en-US" sz="1600"/>
                    </a:p>
                  </a:txBody>
                  <a:tcPr/>
                </a:tc>
                <a:tc>
                  <a:txBody>
                    <a:bodyPr/>
                    <a:lstStyle/>
                    <a:p>
                      <a:endParaRPr kumimoji="1" lang="ja-JP" altLang="en-US" sz="1600" dirty="0"/>
                    </a:p>
                  </a:txBody>
                  <a:tcPr/>
                </a:tc>
                <a:tc>
                  <a:txBody>
                    <a:bodyPr/>
                    <a:lstStyle/>
                    <a:p>
                      <a:endParaRPr kumimoji="1" lang="ja-JP" altLang="en-US" sz="1600"/>
                    </a:p>
                  </a:txBody>
                  <a:tcPr/>
                </a:tc>
                <a:tc>
                  <a:txBody>
                    <a:bodyPr/>
                    <a:lstStyle/>
                    <a:p>
                      <a:endParaRPr kumimoji="1" lang="ja-JP" altLang="en-US" sz="1600" dirty="0"/>
                    </a:p>
                  </a:txBody>
                  <a:tcPr/>
                </a:tc>
                <a:extLst>
                  <a:ext uri="{0D108BD9-81ED-4DB2-BD59-A6C34878D82A}">
                    <a16:rowId xmlns="" xmlns:a16="http://schemas.microsoft.com/office/drawing/2014/main" val="420548169"/>
                  </a:ext>
                </a:extLst>
              </a:tr>
              <a:tr h="370840">
                <a:tc>
                  <a:txBody>
                    <a:bodyPr/>
                    <a:lstStyle/>
                    <a:p>
                      <a:pPr algn="r"/>
                      <a:r>
                        <a:rPr kumimoji="1" lang="en-US" altLang="ja-JP" sz="1600" dirty="0"/>
                        <a:t>2</a:t>
                      </a:r>
                      <a:endParaRPr kumimoji="1" lang="ja-JP" altLang="en-US" sz="1600" dirty="0"/>
                    </a:p>
                  </a:txBody>
                  <a:tcPr/>
                </a:tc>
                <a:tc>
                  <a:txBody>
                    <a:bodyPr/>
                    <a:lstStyle/>
                    <a:p>
                      <a:endParaRPr kumimoji="1" lang="ja-JP" altLang="en-US" sz="1600"/>
                    </a:p>
                  </a:txBody>
                  <a:tcPr/>
                </a:tc>
                <a:tc>
                  <a:txBody>
                    <a:bodyPr/>
                    <a:lstStyle/>
                    <a:p>
                      <a:endParaRPr kumimoji="1" lang="ja-JP" altLang="en-US" sz="1600"/>
                    </a:p>
                  </a:txBody>
                  <a:tcPr/>
                </a:tc>
                <a:tc>
                  <a:txBody>
                    <a:bodyPr/>
                    <a:lstStyle/>
                    <a:p>
                      <a:endParaRPr kumimoji="1" lang="ja-JP" altLang="en-US" sz="1600"/>
                    </a:p>
                  </a:txBody>
                  <a:tcPr/>
                </a:tc>
                <a:tc>
                  <a:txBody>
                    <a:bodyPr/>
                    <a:lstStyle/>
                    <a:p>
                      <a:endParaRPr kumimoji="1" lang="ja-JP" altLang="en-US" sz="1600"/>
                    </a:p>
                  </a:txBody>
                  <a:tcPr/>
                </a:tc>
                <a:tc>
                  <a:txBody>
                    <a:bodyPr/>
                    <a:lstStyle/>
                    <a:p>
                      <a:endParaRPr kumimoji="1" lang="ja-JP" altLang="en-US" sz="1600"/>
                    </a:p>
                  </a:txBody>
                  <a:tcPr/>
                </a:tc>
                <a:tc>
                  <a:txBody>
                    <a:bodyPr/>
                    <a:lstStyle/>
                    <a:p>
                      <a:endParaRPr kumimoji="1" lang="ja-JP" altLang="en-US" sz="1600" dirty="0"/>
                    </a:p>
                  </a:txBody>
                  <a:tcPr/>
                </a:tc>
                <a:extLst>
                  <a:ext uri="{0D108BD9-81ED-4DB2-BD59-A6C34878D82A}">
                    <a16:rowId xmlns="" xmlns:a16="http://schemas.microsoft.com/office/drawing/2014/main" val="404767688"/>
                  </a:ext>
                </a:extLst>
              </a:tr>
            </a:tbl>
          </a:graphicData>
        </a:graphic>
      </p:graphicFrame>
      <p:sp>
        <p:nvSpPr>
          <p:cNvPr id="5" name="正方形/長方形 4">
            <a:extLst>
              <a:ext uri="{FF2B5EF4-FFF2-40B4-BE49-F238E27FC236}">
                <a16:creationId xmlns="" xmlns:a16="http://schemas.microsoft.com/office/drawing/2014/main" id="{C1BC5953-77F0-B441-8668-71CB78E85673}"/>
              </a:ext>
            </a:extLst>
          </p:cNvPr>
          <p:cNvSpPr/>
          <p:nvPr/>
        </p:nvSpPr>
        <p:spPr>
          <a:xfrm>
            <a:off x="1180618" y="1700741"/>
            <a:ext cx="5914663" cy="111252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スライド番号プレースホルダー 5">
            <a:extLst>
              <a:ext uri="{FF2B5EF4-FFF2-40B4-BE49-F238E27FC236}">
                <a16:creationId xmlns="" xmlns:a16="http://schemas.microsoft.com/office/drawing/2014/main" id="{D99CDA2B-12ED-4018-B20E-3B664700B1CE}"/>
              </a:ext>
            </a:extLst>
          </p:cNvPr>
          <p:cNvSpPr>
            <a:spLocks noGrp="1"/>
          </p:cNvSpPr>
          <p:nvPr>
            <p:ph type="sldNum" sz="quarter" idx="12"/>
          </p:nvPr>
        </p:nvSpPr>
        <p:spPr/>
        <p:txBody>
          <a:bodyPr/>
          <a:lstStyle/>
          <a:p>
            <a:fld id="{17B8D3BA-E350-1147-995F-63335037DF5A}" type="slidenum">
              <a:rPr kumimoji="1" lang="ja-JP" altLang="en-US" smtClean="0"/>
              <a:t>13</a:t>
            </a:fld>
            <a:endParaRPr kumimoji="1" lang="ja-JP" altLang="en-US"/>
          </a:p>
        </p:txBody>
      </p:sp>
    </p:spTree>
    <p:extLst>
      <p:ext uri="{BB962C8B-B14F-4D97-AF65-F5344CB8AC3E}">
        <p14:creationId xmlns:p14="http://schemas.microsoft.com/office/powerpoint/2010/main" val="5124662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0CE8D82E-6D9F-2C4C-9B76-06F526C59666}"/>
              </a:ext>
            </a:extLst>
          </p:cNvPr>
          <p:cNvSpPr>
            <a:spLocks noGrp="1"/>
          </p:cNvSpPr>
          <p:nvPr>
            <p:ph type="title"/>
          </p:nvPr>
        </p:nvSpPr>
        <p:spPr/>
        <p:txBody>
          <a:bodyPr>
            <a:normAutofit fontScale="90000"/>
          </a:bodyPr>
          <a:lstStyle/>
          <a:p>
            <a:r>
              <a:rPr kumimoji="1" lang="en-US" altLang="ja-JP" dirty="0"/>
              <a:t>3-4.</a:t>
            </a:r>
            <a:r>
              <a:rPr lang="ja-JP" altLang="en-US" dirty="0"/>
              <a:t> 分析結果の評価</a:t>
            </a:r>
            <a:endParaRPr kumimoji="1" lang="ja-JP" altLang="en-US" dirty="0"/>
          </a:p>
        </p:txBody>
      </p:sp>
      <p:sp>
        <p:nvSpPr>
          <p:cNvPr id="3" name="コンテンツ プレースホルダー 2">
            <a:extLst>
              <a:ext uri="{FF2B5EF4-FFF2-40B4-BE49-F238E27FC236}">
                <a16:creationId xmlns="" xmlns:a16="http://schemas.microsoft.com/office/drawing/2014/main" id="{F2A36182-5323-8D4A-87D8-BDAF84C3648D}"/>
              </a:ext>
            </a:extLst>
          </p:cNvPr>
          <p:cNvSpPr>
            <a:spLocks noGrp="1"/>
          </p:cNvSpPr>
          <p:nvPr>
            <p:ph idx="1"/>
          </p:nvPr>
        </p:nvSpPr>
        <p:spPr/>
        <p:txBody>
          <a:bodyPr>
            <a:normAutofit/>
          </a:bodyPr>
          <a:lstStyle/>
          <a:p>
            <a:pPr marL="0" indent="0">
              <a:buNone/>
            </a:pPr>
            <a:r>
              <a:rPr lang="ja-JP" altLang="en-US" sz="2200" dirty="0"/>
              <a:t>分析結果から、仮説の確からしさを評価する。 （</a:t>
            </a:r>
            <a:r>
              <a:rPr lang="en-US" altLang="ja-JP" sz="2200" dirty="0"/>
              <a:t>20</a:t>
            </a:r>
            <a:r>
              <a:rPr lang="ja-JP" altLang="en-US" sz="2200" dirty="0"/>
              <a:t>分）</a:t>
            </a:r>
            <a:endParaRPr lang="en-US" altLang="ja-JP" sz="2200" dirty="0"/>
          </a:p>
          <a:p>
            <a:endParaRPr kumimoji="1" lang="en-US" altLang="ja-JP" sz="2200" dirty="0"/>
          </a:p>
          <a:p>
            <a:endParaRPr lang="en-US" altLang="ja-JP" sz="2200" dirty="0"/>
          </a:p>
          <a:p>
            <a:pPr marL="0" indent="0">
              <a:buNone/>
            </a:pPr>
            <a:endParaRPr lang="en-US" altLang="ja-JP" sz="2200" dirty="0"/>
          </a:p>
          <a:p>
            <a:endParaRPr lang="en-US" altLang="ja-JP" sz="2200" dirty="0"/>
          </a:p>
        </p:txBody>
      </p:sp>
      <p:sp>
        <p:nvSpPr>
          <p:cNvPr id="6" name="正方形/長方形 5">
            <a:extLst>
              <a:ext uri="{FF2B5EF4-FFF2-40B4-BE49-F238E27FC236}">
                <a16:creationId xmlns="" xmlns:a16="http://schemas.microsoft.com/office/drawing/2014/main" id="{C7FAFB35-8C7B-7A41-9C0F-3699B75F45F3}"/>
              </a:ext>
            </a:extLst>
          </p:cNvPr>
          <p:cNvSpPr/>
          <p:nvPr/>
        </p:nvSpPr>
        <p:spPr>
          <a:xfrm>
            <a:off x="435979" y="3336901"/>
            <a:ext cx="1789253" cy="782708"/>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chemeClr val="tx1"/>
                </a:solidFill>
              </a:rPr>
              <a:t>仮説は正しかったか</a:t>
            </a:r>
          </a:p>
        </p:txBody>
      </p:sp>
      <p:sp>
        <p:nvSpPr>
          <p:cNvPr id="7" name="正方形/長方形 6">
            <a:extLst>
              <a:ext uri="{FF2B5EF4-FFF2-40B4-BE49-F238E27FC236}">
                <a16:creationId xmlns="" xmlns:a16="http://schemas.microsoft.com/office/drawing/2014/main" id="{A4C5AA5D-8F48-0241-ABB1-409FD3BFF5F4}"/>
              </a:ext>
            </a:extLst>
          </p:cNvPr>
          <p:cNvSpPr/>
          <p:nvPr/>
        </p:nvSpPr>
        <p:spPr>
          <a:xfrm>
            <a:off x="4113836" y="3341863"/>
            <a:ext cx="1789253" cy="782708"/>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chemeClr val="tx1"/>
                </a:solidFill>
              </a:rPr>
              <a:t>はっきり</a:t>
            </a:r>
            <a:r>
              <a:rPr kumimoji="1" lang="en-US" altLang="ja-JP" sz="1600" dirty="0">
                <a:solidFill>
                  <a:schemeClr val="tx1"/>
                </a:solidFill>
              </a:rPr>
              <a:t/>
            </a:r>
            <a:br>
              <a:rPr kumimoji="1" lang="en-US" altLang="ja-JP" sz="1600" dirty="0">
                <a:solidFill>
                  <a:schemeClr val="tx1"/>
                </a:solidFill>
              </a:rPr>
            </a:br>
            <a:r>
              <a:rPr kumimoji="1" lang="ja-JP" altLang="en-US" sz="1600" dirty="0">
                <a:solidFill>
                  <a:schemeClr val="tx1"/>
                </a:solidFill>
              </a:rPr>
              <a:t>結果が出たか</a:t>
            </a:r>
          </a:p>
        </p:txBody>
      </p:sp>
      <p:sp>
        <p:nvSpPr>
          <p:cNvPr id="8" name="正方形/長方形 7">
            <a:extLst>
              <a:ext uri="{FF2B5EF4-FFF2-40B4-BE49-F238E27FC236}">
                <a16:creationId xmlns="" xmlns:a16="http://schemas.microsoft.com/office/drawing/2014/main" id="{226F2A74-EAAB-344B-BAB7-77C1D6B52A15}"/>
              </a:ext>
            </a:extLst>
          </p:cNvPr>
          <p:cNvSpPr/>
          <p:nvPr/>
        </p:nvSpPr>
        <p:spPr>
          <a:xfrm>
            <a:off x="4113836" y="5119405"/>
            <a:ext cx="1789253" cy="782708"/>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chemeClr val="tx1"/>
                </a:solidFill>
              </a:rPr>
              <a:t>仮説は</a:t>
            </a:r>
            <a:r>
              <a:rPr kumimoji="1" lang="en-US" altLang="ja-JP" sz="1600" dirty="0">
                <a:solidFill>
                  <a:schemeClr val="tx1"/>
                </a:solidFill>
              </a:rPr>
              <a:t/>
            </a:r>
            <a:br>
              <a:rPr kumimoji="1" lang="en-US" altLang="ja-JP" sz="1600" dirty="0">
                <a:solidFill>
                  <a:schemeClr val="tx1"/>
                </a:solidFill>
              </a:rPr>
            </a:br>
            <a:r>
              <a:rPr kumimoji="1" lang="ja-JP" altLang="en-US" sz="1600" dirty="0">
                <a:solidFill>
                  <a:schemeClr val="tx1"/>
                </a:solidFill>
              </a:rPr>
              <a:t>完全に誤りか</a:t>
            </a:r>
          </a:p>
        </p:txBody>
      </p:sp>
      <p:sp>
        <p:nvSpPr>
          <p:cNvPr id="9" name="正方形/長方形 8">
            <a:extLst>
              <a:ext uri="{FF2B5EF4-FFF2-40B4-BE49-F238E27FC236}">
                <a16:creationId xmlns="" xmlns:a16="http://schemas.microsoft.com/office/drawing/2014/main" id="{C7639BD3-1486-7F4A-A776-305DE9A64B4F}"/>
              </a:ext>
            </a:extLst>
          </p:cNvPr>
          <p:cNvSpPr/>
          <p:nvPr/>
        </p:nvSpPr>
        <p:spPr>
          <a:xfrm>
            <a:off x="7733818" y="3341205"/>
            <a:ext cx="4245979" cy="782708"/>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chemeClr val="tx1"/>
                </a:solidFill>
              </a:rPr>
              <a:t>仮説は正しかった</a:t>
            </a:r>
            <a:r>
              <a:rPr lang="en-US" altLang="ja-JP" sz="1400" dirty="0">
                <a:solidFill>
                  <a:schemeClr val="tx1"/>
                </a:solidFill>
              </a:rPr>
              <a:t/>
            </a:r>
            <a:br>
              <a:rPr lang="en-US" altLang="ja-JP" sz="1400" dirty="0">
                <a:solidFill>
                  <a:schemeClr val="tx1"/>
                </a:solidFill>
              </a:rPr>
            </a:br>
            <a:r>
              <a:rPr lang="ja-JP" altLang="en-US" sz="1400" dirty="0">
                <a:solidFill>
                  <a:schemeClr val="tx1"/>
                </a:solidFill>
              </a:rPr>
              <a:t>→　付随して出てくる仮説はあるか。</a:t>
            </a:r>
            <a:endParaRPr kumimoji="1" lang="ja-JP" altLang="en-US" sz="1400" dirty="0">
              <a:solidFill>
                <a:schemeClr val="tx1"/>
              </a:solidFill>
            </a:endParaRPr>
          </a:p>
        </p:txBody>
      </p:sp>
      <p:sp>
        <p:nvSpPr>
          <p:cNvPr id="10" name="正方形/長方形 9">
            <a:extLst>
              <a:ext uri="{FF2B5EF4-FFF2-40B4-BE49-F238E27FC236}">
                <a16:creationId xmlns="" xmlns:a16="http://schemas.microsoft.com/office/drawing/2014/main" id="{B8A3B650-FCB2-484C-A1E2-A5403C79A783}"/>
              </a:ext>
            </a:extLst>
          </p:cNvPr>
          <p:cNvSpPr/>
          <p:nvPr/>
        </p:nvSpPr>
        <p:spPr>
          <a:xfrm>
            <a:off x="7733818" y="4233113"/>
            <a:ext cx="4245979" cy="782708"/>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chemeClr val="tx1"/>
                </a:solidFill>
              </a:rPr>
              <a:t>はっきり</a:t>
            </a:r>
            <a:r>
              <a:rPr kumimoji="1" lang="en-US" altLang="ja-JP" sz="1600" dirty="0">
                <a:solidFill>
                  <a:schemeClr val="tx1"/>
                </a:solidFill>
              </a:rPr>
              <a:t/>
            </a:r>
            <a:br>
              <a:rPr kumimoji="1" lang="en-US" altLang="ja-JP" sz="1600" dirty="0">
                <a:solidFill>
                  <a:schemeClr val="tx1"/>
                </a:solidFill>
              </a:rPr>
            </a:br>
            <a:r>
              <a:rPr kumimoji="1" lang="ja-JP" altLang="en-US" sz="1600" dirty="0">
                <a:solidFill>
                  <a:schemeClr val="tx1"/>
                </a:solidFill>
              </a:rPr>
              <a:t>結果が出ている</a:t>
            </a:r>
          </a:p>
        </p:txBody>
      </p:sp>
      <p:sp>
        <p:nvSpPr>
          <p:cNvPr id="11" name="正方形/長方形 10">
            <a:extLst>
              <a:ext uri="{FF2B5EF4-FFF2-40B4-BE49-F238E27FC236}">
                <a16:creationId xmlns="" xmlns:a16="http://schemas.microsoft.com/office/drawing/2014/main" id="{2C4C1F4D-2C26-EF43-925D-A293DA8B8495}"/>
              </a:ext>
            </a:extLst>
          </p:cNvPr>
          <p:cNvSpPr/>
          <p:nvPr/>
        </p:nvSpPr>
        <p:spPr>
          <a:xfrm>
            <a:off x="7733818" y="4230305"/>
            <a:ext cx="4245979" cy="782708"/>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chemeClr val="tx1"/>
                </a:solidFill>
              </a:rPr>
              <a:t>方向性は正しそうだが情報が足りない</a:t>
            </a:r>
            <a:r>
              <a:rPr lang="en-US" altLang="ja-JP" sz="1400" dirty="0">
                <a:solidFill>
                  <a:schemeClr val="tx1"/>
                </a:solidFill>
              </a:rPr>
              <a:t/>
            </a:r>
            <a:br>
              <a:rPr lang="en-US" altLang="ja-JP" sz="1400" dirty="0">
                <a:solidFill>
                  <a:schemeClr val="tx1"/>
                </a:solidFill>
              </a:rPr>
            </a:br>
            <a:r>
              <a:rPr lang="ja-JP" altLang="en-US" sz="1400" dirty="0">
                <a:solidFill>
                  <a:schemeClr val="tx1"/>
                </a:solidFill>
              </a:rPr>
              <a:t>→　より詳細な検証に必要なデータを決める。</a:t>
            </a:r>
            <a:endParaRPr kumimoji="1" lang="ja-JP" altLang="en-US" sz="1400" dirty="0">
              <a:solidFill>
                <a:schemeClr val="tx1"/>
              </a:solidFill>
            </a:endParaRPr>
          </a:p>
        </p:txBody>
      </p:sp>
      <p:sp>
        <p:nvSpPr>
          <p:cNvPr id="12" name="正方形/長方形 11">
            <a:extLst>
              <a:ext uri="{FF2B5EF4-FFF2-40B4-BE49-F238E27FC236}">
                <a16:creationId xmlns="" xmlns:a16="http://schemas.microsoft.com/office/drawing/2014/main" id="{80D5C766-8431-9743-A236-B67392BAC8B6}"/>
              </a:ext>
            </a:extLst>
          </p:cNvPr>
          <p:cNvSpPr/>
          <p:nvPr/>
        </p:nvSpPr>
        <p:spPr>
          <a:xfrm>
            <a:off x="7733818" y="5119405"/>
            <a:ext cx="4245979" cy="782708"/>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chemeClr val="tx1"/>
                </a:solidFill>
              </a:rPr>
              <a:t>仮説は間違っていた</a:t>
            </a:r>
            <a:endParaRPr lang="en-US" altLang="ja-JP" sz="1400" dirty="0">
              <a:solidFill>
                <a:schemeClr val="tx1"/>
              </a:solidFill>
            </a:endParaRPr>
          </a:p>
          <a:p>
            <a:pPr algn="ctr"/>
            <a:r>
              <a:rPr lang="ja-JP" altLang="en-US" sz="1400" dirty="0">
                <a:solidFill>
                  <a:schemeClr val="tx1"/>
                </a:solidFill>
              </a:rPr>
              <a:t>→　仮説を立て直す。</a:t>
            </a:r>
            <a:endParaRPr kumimoji="1" lang="ja-JP" altLang="en-US" sz="1400" dirty="0">
              <a:solidFill>
                <a:schemeClr val="tx1"/>
              </a:solidFill>
            </a:endParaRPr>
          </a:p>
        </p:txBody>
      </p:sp>
      <p:sp>
        <p:nvSpPr>
          <p:cNvPr id="13" name="正方形/長方形 12">
            <a:extLst>
              <a:ext uri="{FF2B5EF4-FFF2-40B4-BE49-F238E27FC236}">
                <a16:creationId xmlns="" xmlns:a16="http://schemas.microsoft.com/office/drawing/2014/main" id="{981E72D7-6139-664F-9B97-18F294892EC0}"/>
              </a:ext>
            </a:extLst>
          </p:cNvPr>
          <p:cNvSpPr/>
          <p:nvPr/>
        </p:nvSpPr>
        <p:spPr>
          <a:xfrm>
            <a:off x="7733818" y="6008506"/>
            <a:ext cx="4245979" cy="782708"/>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chemeClr val="tx1"/>
                </a:solidFill>
              </a:rPr>
              <a:t>仮説を検証するのに十分なデータがない</a:t>
            </a:r>
            <a:r>
              <a:rPr lang="en-US" altLang="ja-JP" sz="1400" dirty="0">
                <a:solidFill>
                  <a:schemeClr val="tx1"/>
                </a:solidFill>
              </a:rPr>
              <a:t/>
            </a:r>
            <a:br>
              <a:rPr lang="en-US" altLang="ja-JP" sz="1400" dirty="0">
                <a:solidFill>
                  <a:schemeClr val="tx1"/>
                </a:solidFill>
              </a:rPr>
            </a:br>
            <a:r>
              <a:rPr lang="ja-JP" altLang="en-US" sz="1400" dirty="0">
                <a:solidFill>
                  <a:schemeClr val="tx1"/>
                </a:solidFill>
              </a:rPr>
              <a:t>→　検証に必要なデータを考える。</a:t>
            </a:r>
            <a:endParaRPr kumimoji="1" lang="ja-JP" altLang="en-US" sz="1400" dirty="0">
              <a:solidFill>
                <a:schemeClr val="tx1"/>
              </a:solidFill>
            </a:endParaRPr>
          </a:p>
        </p:txBody>
      </p:sp>
      <p:cxnSp>
        <p:nvCxnSpPr>
          <p:cNvPr id="16" name="直線矢印コネクタ 15">
            <a:extLst>
              <a:ext uri="{FF2B5EF4-FFF2-40B4-BE49-F238E27FC236}">
                <a16:creationId xmlns="" xmlns:a16="http://schemas.microsoft.com/office/drawing/2014/main" id="{B7BFDB26-A20A-CB45-8DE1-8B559C2225F7}"/>
              </a:ext>
            </a:extLst>
          </p:cNvPr>
          <p:cNvCxnSpPr>
            <a:stCxn id="7" idx="3"/>
            <a:endCxn id="9" idx="1"/>
          </p:cNvCxnSpPr>
          <p:nvPr/>
        </p:nvCxnSpPr>
        <p:spPr>
          <a:xfrm flipV="1">
            <a:off x="5903089" y="3732559"/>
            <a:ext cx="1830729" cy="65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カギ線コネクタ 17">
            <a:extLst>
              <a:ext uri="{FF2B5EF4-FFF2-40B4-BE49-F238E27FC236}">
                <a16:creationId xmlns="" xmlns:a16="http://schemas.microsoft.com/office/drawing/2014/main" id="{F2F3B240-2309-AC4E-9DBA-8A24BC0F8088}"/>
              </a:ext>
            </a:extLst>
          </p:cNvPr>
          <p:cNvCxnSpPr>
            <a:cxnSpLocks/>
            <a:stCxn id="7" idx="3"/>
            <a:endCxn id="11" idx="1"/>
          </p:cNvCxnSpPr>
          <p:nvPr/>
        </p:nvCxnSpPr>
        <p:spPr>
          <a:xfrm>
            <a:off x="5903089" y="3733217"/>
            <a:ext cx="1830729" cy="888442"/>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直線矢印コネクタ 20">
            <a:extLst>
              <a:ext uri="{FF2B5EF4-FFF2-40B4-BE49-F238E27FC236}">
                <a16:creationId xmlns="" xmlns:a16="http://schemas.microsoft.com/office/drawing/2014/main" id="{1EB3A675-6B15-474D-A9F9-555CE824E4A4}"/>
              </a:ext>
            </a:extLst>
          </p:cNvPr>
          <p:cNvCxnSpPr>
            <a:stCxn id="8" idx="3"/>
            <a:endCxn id="12" idx="1"/>
          </p:cNvCxnSpPr>
          <p:nvPr/>
        </p:nvCxnSpPr>
        <p:spPr>
          <a:xfrm>
            <a:off x="5903089" y="5510759"/>
            <a:ext cx="183072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カギ線コネクタ 22">
            <a:extLst>
              <a:ext uri="{FF2B5EF4-FFF2-40B4-BE49-F238E27FC236}">
                <a16:creationId xmlns="" xmlns:a16="http://schemas.microsoft.com/office/drawing/2014/main" id="{35BB20FF-191C-9549-B86D-54315808FDEC}"/>
              </a:ext>
            </a:extLst>
          </p:cNvPr>
          <p:cNvCxnSpPr>
            <a:cxnSpLocks/>
            <a:stCxn id="8" idx="3"/>
            <a:endCxn id="13" idx="1"/>
          </p:cNvCxnSpPr>
          <p:nvPr/>
        </p:nvCxnSpPr>
        <p:spPr>
          <a:xfrm>
            <a:off x="5903089" y="5510759"/>
            <a:ext cx="1830729" cy="889101"/>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8" name="直線矢印コネクタ 27">
            <a:extLst>
              <a:ext uri="{FF2B5EF4-FFF2-40B4-BE49-F238E27FC236}">
                <a16:creationId xmlns="" xmlns:a16="http://schemas.microsoft.com/office/drawing/2014/main" id="{3FE03BCC-D1E8-5E41-BF73-69E2104E3B64}"/>
              </a:ext>
            </a:extLst>
          </p:cNvPr>
          <p:cNvCxnSpPr>
            <a:stCxn id="6" idx="3"/>
            <a:endCxn id="7" idx="1"/>
          </p:cNvCxnSpPr>
          <p:nvPr/>
        </p:nvCxnSpPr>
        <p:spPr>
          <a:xfrm>
            <a:off x="2225232" y="3728255"/>
            <a:ext cx="1888604" cy="496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カギ線コネクタ 29">
            <a:extLst>
              <a:ext uri="{FF2B5EF4-FFF2-40B4-BE49-F238E27FC236}">
                <a16:creationId xmlns="" xmlns:a16="http://schemas.microsoft.com/office/drawing/2014/main" id="{D922FF52-25F7-AA4F-A683-07C4B96C109D}"/>
              </a:ext>
            </a:extLst>
          </p:cNvPr>
          <p:cNvCxnSpPr>
            <a:stCxn id="6" idx="3"/>
            <a:endCxn id="8" idx="1"/>
          </p:cNvCxnSpPr>
          <p:nvPr/>
        </p:nvCxnSpPr>
        <p:spPr>
          <a:xfrm>
            <a:off x="2225232" y="3728255"/>
            <a:ext cx="1888604" cy="1782504"/>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33" name="テキスト ボックス 32">
            <a:extLst>
              <a:ext uri="{FF2B5EF4-FFF2-40B4-BE49-F238E27FC236}">
                <a16:creationId xmlns="" xmlns:a16="http://schemas.microsoft.com/office/drawing/2014/main" id="{8B72CA95-A72F-CF4F-8ED9-CACF96626DB6}"/>
              </a:ext>
            </a:extLst>
          </p:cNvPr>
          <p:cNvSpPr txBox="1"/>
          <p:nvPr/>
        </p:nvSpPr>
        <p:spPr>
          <a:xfrm>
            <a:off x="3344402" y="3406316"/>
            <a:ext cx="535724" cy="338554"/>
          </a:xfrm>
          <a:prstGeom prst="rect">
            <a:avLst/>
          </a:prstGeom>
          <a:noFill/>
        </p:spPr>
        <p:txBody>
          <a:bodyPr wrap="none" rtlCol="0">
            <a:spAutoFit/>
          </a:bodyPr>
          <a:lstStyle/>
          <a:p>
            <a:r>
              <a:rPr kumimoji="1" lang="en-US" altLang="ja-JP" sz="1600" dirty="0"/>
              <a:t>Yes</a:t>
            </a:r>
            <a:endParaRPr kumimoji="1" lang="ja-JP" altLang="en-US" sz="1600" dirty="0"/>
          </a:p>
        </p:txBody>
      </p:sp>
      <p:sp>
        <p:nvSpPr>
          <p:cNvPr id="34" name="テキスト ボックス 33">
            <a:extLst>
              <a:ext uri="{FF2B5EF4-FFF2-40B4-BE49-F238E27FC236}">
                <a16:creationId xmlns="" xmlns:a16="http://schemas.microsoft.com/office/drawing/2014/main" id="{07E3A92E-50AF-594C-B7D6-5FD2C244D347}"/>
              </a:ext>
            </a:extLst>
          </p:cNvPr>
          <p:cNvSpPr txBox="1"/>
          <p:nvPr/>
        </p:nvSpPr>
        <p:spPr>
          <a:xfrm>
            <a:off x="6996984" y="3406316"/>
            <a:ext cx="535724" cy="338554"/>
          </a:xfrm>
          <a:prstGeom prst="rect">
            <a:avLst/>
          </a:prstGeom>
          <a:noFill/>
        </p:spPr>
        <p:txBody>
          <a:bodyPr wrap="none" rtlCol="0">
            <a:spAutoFit/>
          </a:bodyPr>
          <a:lstStyle/>
          <a:p>
            <a:r>
              <a:rPr kumimoji="1" lang="en-US" altLang="ja-JP" sz="1600" dirty="0"/>
              <a:t>Yes</a:t>
            </a:r>
            <a:endParaRPr kumimoji="1" lang="ja-JP" altLang="en-US" sz="1600" dirty="0"/>
          </a:p>
        </p:txBody>
      </p:sp>
      <p:sp>
        <p:nvSpPr>
          <p:cNvPr id="35" name="テキスト ボックス 34">
            <a:extLst>
              <a:ext uri="{FF2B5EF4-FFF2-40B4-BE49-F238E27FC236}">
                <a16:creationId xmlns="" xmlns:a16="http://schemas.microsoft.com/office/drawing/2014/main" id="{9912EB61-2B91-0547-A859-F455744B78FC}"/>
              </a:ext>
            </a:extLst>
          </p:cNvPr>
          <p:cNvSpPr txBox="1"/>
          <p:nvPr/>
        </p:nvSpPr>
        <p:spPr>
          <a:xfrm>
            <a:off x="3385279" y="5172205"/>
            <a:ext cx="453970" cy="338554"/>
          </a:xfrm>
          <a:prstGeom prst="rect">
            <a:avLst/>
          </a:prstGeom>
          <a:noFill/>
        </p:spPr>
        <p:txBody>
          <a:bodyPr wrap="none" rtlCol="0">
            <a:spAutoFit/>
          </a:bodyPr>
          <a:lstStyle/>
          <a:p>
            <a:r>
              <a:rPr lang="en-US" altLang="ja-JP" sz="1600" dirty="0"/>
              <a:t>No</a:t>
            </a:r>
            <a:endParaRPr kumimoji="1" lang="en-US" altLang="ja-JP" sz="1600" dirty="0"/>
          </a:p>
        </p:txBody>
      </p:sp>
      <p:sp>
        <p:nvSpPr>
          <p:cNvPr id="36" name="テキスト ボックス 35">
            <a:extLst>
              <a:ext uri="{FF2B5EF4-FFF2-40B4-BE49-F238E27FC236}">
                <a16:creationId xmlns="" xmlns:a16="http://schemas.microsoft.com/office/drawing/2014/main" id="{12B8B09D-A419-EB49-A398-DA56F2A4AB38}"/>
              </a:ext>
            </a:extLst>
          </p:cNvPr>
          <p:cNvSpPr txBox="1"/>
          <p:nvPr/>
        </p:nvSpPr>
        <p:spPr>
          <a:xfrm>
            <a:off x="7066028" y="4304104"/>
            <a:ext cx="453970" cy="338554"/>
          </a:xfrm>
          <a:prstGeom prst="rect">
            <a:avLst/>
          </a:prstGeom>
          <a:noFill/>
        </p:spPr>
        <p:txBody>
          <a:bodyPr wrap="none" rtlCol="0">
            <a:spAutoFit/>
          </a:bodyPr>
          <a:lstStyle/>
          <a:p>
            <a:r>
              <a:rPr lang="en-US" altLang="ja-JP" sz="1600" dirty="0"/>
              <a:t>No</a:t>
            </a:r>
            <a:endParaRPr kumimoji="1" lang="en-US" altLang="ja-JP" sz="1600" dirty="0"/>
          </a:p>
        </p:txBody>
      </p:sp>
      <p:sp>
        <p:nvSpPr>
          <p:cNvPr id="37" name="テキスト ボックス 36">
            <a:extLst>
              <a:ext uri="{FF2B5EF4-FFF2-40B4-BE49-F238E27FC236}">
                <a16:creationId xmlns="" xmlns:a16="http://schemas.microsoft.com/office/drawing/2014/main" id="{6EDA2B65-5336-3A40-B431-8675CBD50BB0}"/>
              </a:ext>
            </a:extLst>
          </p:cNvPr>
          <p:cNvSpPr txBox="1"/>
          <p:nvPr/>
        </p:nvSpPr>
        <p:spPr>
          <a:xfrm>
            <a:off x="7019730" y="6109755"/>
            <a:ext cx="453970" cy="338554"/>
          </a:xfrm>
          <a:prstGeom prst="rect">
            <a:avLst/>
          </a:prstGeom>
          <a:noFill/>
        </p:spPr>
        <p:txBody>
          <a:bodyPr wrap="none" rtlCol="0">
            <a:spAutoFit/>
          </a:bodyPr>
          <a:lstStyle/>
          <a:p>
            <a:r>
              <a:rPr lang="en-US" altLang="ja-JP" sz="1600" dirty="0"/>
              <a:t>No</a:t>
            </a:r>
            <a:endParaRPr kumimoji="1" lang="en-US" altLang="ja-JP" sz="1600" dirty="0"/>
          </a:p>
        </p:txBody>
      </p:sp>
      <p:sp>
        <p:nvSpPr>
          <p:cNvPr id="38" name="テキスト ボックス 37">
            <a:extLst>
              <a:ext uri="{FF2B5EF4-FFF2-40B4-BE49-F238E27FC236}">
                <a16:creationId xmlns="" xmlns:a16="http://schemas.microsoft.com/office/drawing/2014/main" id="{A5B7F54D-DA8E-C741-9D7D-5547D747B644}"/>
              </a:ext>
            </a:extLst>
          </p:cNvPr>
          <p:cNvSpPr txBox="1"/>
          <p:nvPr/>
        </p:nvSpPr>
        <p:spPr>
          <a:xfrm>
            <a:off x="6939110" y="5177243"/>
            <a:ext cx="535724" cy="338554"/>
          </a:xfrm>
          <a:prstGeom prst="rect">
            <a:avLst/>
          </a:prstGeom>
          <a:noFill/>
        </p:spPr>
        <p:txBody>
          <a:bodyPr wrap="none" rtlCol="0">
            <a:spAutoFit/>
          </a:bodyPr>
          <a:lstStyle/>
          <a:p>
            <a:r>
              <a:rPr kumimoji="1" lang="en-US" altLang="ja-JP" sz="1600" dirty="0"/>
              <a:t>Yes</a:t>
            </a:r>
            <a:endParaRPr kumimoji="1" lang="ja-JP" altLang="en-US" sz="1600" dirty="0"/>
          </a:p>
        </p:txBody>
      </p:sp>
      <p:sp>
        <p:nvSpPr>
          <p:cNvPr id="26" name="テキスト ボックス 25">
            <a:extLst>
              <a:ext uri="{FF2B5EF4-FFF2-40B4-BE49-F238E27FC236}">
                <a16:creationId xmlns="" xmlns:a16="http://schemas.microsoft.com/office/drawing/2014/main" id="{79B01B31-6375-9446-B153-56ED5A253D73}"/>
              </a:ext>
            </a:extLst>
          </p:cNvPr>
          <p:cNvSpPr txBox="1"/>
          <p:nvPr/>
        </p:nvSpPr>
        <p:spPr>
          <a:xfrm>
            <a:off x="9148921" y="2998347"/>
            <a:ext cx="1415772" cy="338554"/>
          </a:xfrm>
          <a:prstGeom prst="rect">
            <a:avLst/>
          </a:prstGeom>
          <a:noFill/>
        </p:spPr>
        <p:txBody>
          <a:bodyPr wrap="none" rtlCol="0">
            <a:spAutoFit/>
          </a:bodyPr>
          <a:lstStyle/>
          <a:p>
            <a:r>
              <a:rPr lang="en-US" altLang="ja-JP" sz="1600" dirty="0"/>
              <a:t>【</a:t>
            </a:r>
            <a:r>
              <a:rPr lang="ja-JP" altLang="en-US" sz="1600" dirty="0"/>
              <a:t>分析結果</a:t>
            </a:r>
            <a:r>
              <a:rPr lang="en-US" altLang="ja-JP" sz="1600" dirty="0"/>
              <a:t>】</a:t>
            </a:r>
            <a:endParaRPr kumimoji="1" lang="ja-JP" altLang="en-US" sz="1600" dirty="0"/>
          </a:p>
        </p:txBody>
      </p:sp>
      <p:graphicFrame>
        <p:nvGraphicFramePr>
          <p:cNvPr id="27" name="表 26">
            <a:extLst>
              <a:ext uri="{FF2B5EF4-FFF2-40B4-BE49-F238E27FC236}">
                <a16:creationId xmlns="" xmlns:a16="http://schemas.microsoft.com/office/drawing/2014/main" id="{F2F1F81F-70A8-487D-BC2F-107FD0F58B67}"/>
              </a:ext>
            </a:extLst>
          </p:cNvPr>
          <p:cNvGraphicFramePr>
            <a:graphicFrameLocks noGrp="1"/>
          </p:cNvGraphicFramePr>
          <p:nvPr>
            <p:extLst>
              <p:ext uri="{D42A27DB-BD31-4B8C-83A1-F6EECF244321}">
                <p14:modId xmlns:p14="http://schemas.microsoft.com/office/powerpoint/2010/main" val="4073800410"/>
              </p:ext>
            </p:extLst>
          </p:nvPr>
        </p:nvGraphicFramePr>
        <p:xfrm>
          <a:off x="590309" y="1700741"/>
          <a:ext cx="11389488" cy="1112520"/>
        </p:xfrm>
        <a:graphic>
          <a:graphicData uri="http://schemas.openxmlformats.org/drawingml/2006/table">
            <a:tbl>
              <a:tblPr firstRow="1" bandRow="1">
                <a:tableStyleId>{5940675A-B579-460E-94D1-54222C63F5DA}</a:tableStyleId>
              </a:tblPr>
              <a:tblGrid>
                <a:gridCol w="590309">
                  <a:extLst>
                    <a:ext uri="{9D8B030D-6E8A-4147-A177-3AD203B41FA5}">
                      <a16:colId xmlns="" xmlns:a16="http://schemas.microsoft.com/office/drawing/2014/main" val="3883237946"/>
                    </a:ext>
                  </a:extLst>
                </a:gridCol>
                <a:gridCol w="2663829">
                  <a:extLst>
                    <a:ext uri="{9D8B030D-6E8A-4147-A177-3AD203B41FA5}">
                      <a16:colId xmlns="" xmlns:a16="http://schemas.microsoft.com/office/drawing/2014/main" val="2346527962"/>
                    </a:ext>
                  </a:extLst>
                </a:gridCol>
                <a:gridCol w="1627070">
                  <a:extLst>
                    <a:ext uri="{9D8B030D-6E8A-4147-A177-3AD203B41FA5}">
                      <a16:colId xmlns="" xmlns:a16="http://schemas.microsoft.com/office/drawing/2014/main" val="649555364"/>
                    </a:ext>
                  </a:extLst>
                </a:gridCol>
                <a:gridCol w="1627070">
                  <a:extLst>
                    <a:ext uri="{9D8B030D-6E8A-4147-A177-3AD203B41FA5}">
                      <a16:colId xmlns="" xmlns:a16="http://schemas.microsoft.com/office/drawing/2014/main" val="4210072920"/>
                    </a:ext>
                  </a:extLst>
                </a:gridCol>
                <a:gridCol w="1627070">
                  <a:extLst>
                    <a:ext uri="{9D8B030D-6E8A-4147-A177-3AD203B41FA5}">
                      <a16:colId xmlns="" xmlns:a16="http://schemas.microsoft.com/office/drawing/2014/main" val="544330"/>
                    </a:ext>
                  </a:extLst>
                </a:gridCol>
                <a:gridCol w="1627070">
                  <a:extLst>
                    <a:ext uri="{9D8B030D-6E8A-4147-A177-3AD203B41FA5}">
                      <a16:colId xmlns="" xmlns:a16="http://schemas.microsoft.com/office/drawing/2014/main" val="3111221743"/>
                    </a:ext>
                  </a:extLst>
                </a:gridCol>
                <a:gridCol w="1627070">
                  <a:extLst>
                    <a:ext uri="{9D8B030D-6E8A-4147-A177-3AD203B41FA5}">
                      <a16:colId xmlns="" xmlns:a16="http://schemas.microsoft.com/office/drawing/2014/main" val="3172404388"/>
                    </a:ext>
                  </a:extLst>
                </a:gridCol>
              </a:tblGrid>
              <a:tr h="370840">
                <a:tc>
                  <a:txBody>
                    <a:bodyPr/>
                    <a:lstStyle/>
                    <a:p>
                      <a:r>
                        <a:rPr kumimoji="1" lang="en-US" altLang="ja-JP" sz="1600" dirty="0"/>
                        <a:t>No.</a:t>
                      </a:r>
                      <a:endParaRPr kumimoji="1" lang="ja-JP" altLang="en-US" sz="1600" dirty="0"/>
                    </a:p>
                  </a:txBody>
                  <a:tcPr>
                    <a:solidFill>
                      <a:schemeClr val="accent5">
                        <a:lumMod val="20000"/>
                        <a:lumOff val="80000"/>
                      </a:schemeClr>
                    </a:solidFill>
                  </a:tcPr>
                </a:tc>
                <a:tc>
                  <a:txBody>
                    <a:bodyPr/>
                    <a:lstStyle/>
                    <a:p>
                      <a:r>
                        <a:rPr kumimoji="1" lang="ja-JP" altLang="en-US" sz="1600" dirty="0"/>
                        <a:t>仮説</a:t>
                      </a:r>
                    </a:p>
                  </a:txBody>
                  <a:tcPr>
                    <a:solidFill>
                      <a:schemeClr val="accent5">
                        <a:lumMod val="20000"/>
                        <a:lumOff val="80000"/>
                      </a:schemeClr>
                    </a:solidFill>
                  </a:tcPr>
                </a:tc>
                <a:tc>
                  <a:txBody>
                    <a:bodyPr/>
                    <a:lstStyle/>
                    <a:p>
                      <a:r>
                        <a:rPr kumimoji="1" lang="ja-JP" altLang="en-US" sz="1600" dirty="0"/>
                        <a:t>利用したデータ</a:t>
                      </a:r>
                    </a:p>
                  </a:txBody>
                  <a:tcPr>
                    <a:solidFill>
                      <a:schemeClr val="accent5">
                        <a:lumMod val="20000"/>
                        <a:lumOff val="80000"/>
                      </a:schemeClr>
                    </a:solidFill>
                  </a:tcPr>
                </a:tc>
                <a:tc>
                  <a:txBody>
                    <a:bodyPr/>
                    <a:lstStyle/>
                    <a:p>
                      <a:r>
                        <a:rPr kumimoji="1" lang="ja-JP" altLang="en-US" sz="1600" dirty="0"/>
                        <a:t>分析手法</a:t>
                      </a:r>
                    </a:p>
                  </a:txBody>
                  <a:tcPr>
                    <a:solidFill>
                      <a:schemeClr val="accent5">
                        <a:lumMod val="20000"/>
                        <a:lumOff val="80000"/>
                      </a:schemeClr>
                    </a:solidFill>
                  </a:tcPr>
                </a:tc>
                <a:tc>
                  <a:txBody>
                    <a:bodyPr/>
                    <a:lstStyle/>
                    <a:p>
                      <a:r>
                        <a:rPr kumimoji="1" lang="ja-JP" altLang="en-US" sz="1600" dirty="0"/>
                        <a:t>分析結果</a:t>
                      </a:r>
                    </a:p>
                  </a:txBody>
                  <a:tcPr>
                    <a:solidFill>
                      <a:schemeClr val="accent5">
                        <a:lumMod val="20000"/>
                        <a:lumOff val="80000"/>
                      </a:schemeClr>
                    </a:solidFill>
                  </a:tcPr>
                </a:tc>
                <a:tc>
                  <a:txBody>
                    <a:bodyPr/>
                    <a:lstStyle/>
                    <a:p>
                      <a:r>
                        <a:rPr kumimoji="1" lang="ja-JP" altLang="en-US" sz="1600" dirty="0"/>
                        <a:t>説明文章</a:t>
                      </a:r>
                    </a:p>
                  </a:txBody>
                  <a:tcPr>
                    <a:solidFill>
                      <a:schemeClr val="accent5">
                        <a:lumMod val="20000"/>
                        <a:lumOff val="80000"/>
                      </a:schemeClr>
                    </a:solidFill>
                  </a:tcPr>
                </a:tc>
                <a:tc>
                  <a:txBody>
                    <a:bodyPr/>
                    <a:lstStyle/>
                    <a:p>
                      <a:r>
                        <a:rPr kumimoji="1" lang="ja-JP" altLang="en-US" sz="1600" dirty="0"/>
                        <a:t>影響度</a:t>
                      </a:r>
                    </a:p>
                  </a:txBody>
                  <a:tcPr>
                    <a:solidFill>
                      <a:schemeClr val="accent5">
                        <a:lumMod val="20000"/>
                        <a:lumOff val="80000"/>
                      </a:schemeClr>
                    </a:solidFill>
                  </a:tcPr>
                </a:tc>
                <a:extLst>
                  <a:ext uri="{0D108BD9-81ED-4DB2-BD59-A6C34878D82A}">
                    <a16:rowId xmlns="" xmlns:a16="http://schemas.microsoft.com/office/drawing/2014/main" val="4198364325"/>
                  </a:ext>
                </a:extLst>
              </a:tr>
              <a:tr h="370840">
                <a:tc>
                  <a:txBody>
                    <a:bodyPr/>
                    <a:lstStyle/>
                    <a:p>
                      <a:pPr algn="r"/>
                      <a:r>
                        <a:rPr kumimoji="1" lang="en-US" altLang="ja-JP" sz="1600" dirty="0"/>
                        <a:t>1</a:t>
                      </a:r>
                      <a:endParaRPr kumimoji="1" lang="ja-JP" altLang="en-US" sz="1600" dirty="0"/>
                    </a:p>
                  </a:txBody>
                  <a:tcPr/>
                </a:tc>
                <a:tc>
                  <a:txBody>
                    <a:bodyPr/>
                    <a:lstStyle/>
                    <a:p>
                      <a:endParaRPr kumimoji="1" lang="ja-JP" altLang="en-US" sz="1600" dirty="0"/>
                    </a:p>
                  </a:txBody>
                  <a:tcPr/>
                </a:tc>
                <a:tc>
                  <a:txBody>
                    <a:bodyPr/>
                    <a:lstStyle/>
                    <a:p>
                      <a:endParaRPr kumimoji="1" lang="ja-JP" altLang="en-US" sz="1600"/>
                    </a:p>
                  </a:txBody>
                  <a:tcPr/>
                </a:tc>
                <a:tc>
                  <a:txBody>
                    <a:bodyPr/>
                    <a:lstStyle/>
                    <a:p>
                      <a:endParaRPr kumimoji="1" lang="ja-JP" altLang="en-US" sz="1600"/>
                    </a:p>
                  </a:txBody>
                  <a:tcPr/>
                </a:tc>
                <a:tc>
                  <a:txBody>
                    <a:bodyPr/>
                    <a:lstStyle/>
                    <a:p>
                      <a:endParaRPr kumimoji="1" lang="ja-JP" altLang="en-US" sz="1600" dirty="0"/>
                    </a:p>
                  </a:txBody>
                  <a:tcPr/>
                </a:tc>
                <a:tc>
                  <a:txBody>
                    <a:bodyPr/>
                    <a:lstStyle/>
                    <a:p>
                      <a:endParaRPr kumimoji="1" lang="ja-JP" altLang="en-US" sz="1600"/>
                    </a:p>
                  </a:txBody>
                  <a:tcPr/>
                </a:tc>
                <a:tc>
                  <a:txBody>
                    <a:bodyPr/>
                    <a:lstStyle/>
                    <a:p>
                      <a:endParaRPr kumimoji="1" lang="ja-JP" altLang="en-US" sz="1600" dirty="0"/>
                    </a:p>
                  </a:txBody>
                  <a:tcPr/>
                </a:tc>
                <a:extLst>
                  <a:ext uri="{0D108BD9-81ED-4DB2-BD59-A6C34878D82A}">
                    <a16:rowId xmlns="" xmlns:a16="http://schemas.microsoft.com/office/drawing/2014/main" val="420548169"/>
                  </a:ext>
                </a:extLst>
              </a:tr>
              <a:tr h="370840">
                <a:tc>
                  <a:txBody>
                    <a:bodyPr/>
                    <a:lstStyle/>
                    <a:p>
                      <a:pPr algn="r"/>
                      <a:r>
                        <a:rPr kumimoji="1" lang="en-US" altLang="ja-JP" sz="1600" dirty="0"/>
                        <a:t>2</a:t>
                      </a:r>
                      <a:endParaRPr kumimoji="1" lang="ja-JP" altLang="en-US" sz="1600" dirty="0"/>
                    </a:p>
                  </a:txBody>
                  <a:tcPr/>
                </a:tc>
                <a:tc>
                  <a:txBody>
                    <a:bodyPr/>
                    <a:lstStyle/>
                    <a:p>
                      <a:endParaRPr kumimoji="1" lang="ja-JP" altLang="en-US" sz="1600"/>
                    </a:p>
                  </a:txBody>
                  <a:tcPr/>
                </a:tc>
                <a:tc>
                  <a:txBody>
                    <a:bodyPr/>
                    <a:lstStyle/>
                    <a:p>
                      <a:endParaRPr kumimoji="1" lang="ja-JP" altLang="en-US" sz="1600"/>
                    </a:p>
                  </a:txBody>
                  <a:tcPr/>
                </a:tc>
                <a:tc>
                  <a:txBody>
                    <a:bodyPr/>
                    <a:lstStyle/>
                    <a:p>
                      <a:endParaRPr kumimoji="1" lang="ja-JP" altLang="en-US" sz="1600"/>
                    </a:p>
                  </a:txBody>
                  <a:tcPr/>
                </a:tc>
                <a:tc>
                  <a:txBody>
                    <a:bodyPr/>
                    <a:lstStyle/>
                    <a:p>
                      <a:endParaRPr kumimoji="1" lang="ja-JP" altLang="en-US" sz="1600" dirty="0"/>
                    </a:p>
                  </a:txBody>
                  <a:tcPr/>
                </a:tc>
                <a:tc>
                  <a:txBody>
                    <a:bodyPr/>
                    <a:lstStyle/>
                    <a:p>
                      <a:endParaRPr kumimoji="1" lang="ja-JP" altLang="en-US" sz="1600"/>
                    </a:p>
                  </a:txBody>
                  <a:tcPr/>
                </a:tc>
                <a:tc>
                  <a:txBody>
                    <a:bodyPr/>
                    <a:lstStyle/>
                    <a:p>
                      <a:endParaRPr kumimoji="1" lang="ja-JP" altLang="en-US" sz="1600" dirty="0"/>
                    </a:p>
                  </a:txBody>
                  <a:tcPr/>
                </a:tc>
                <a:extLst>
                  <a:ext uri="{0D108BD9-81ED-4DB2-BD59-A6C34878D82A}">
                    <a16:rowId xmlns="" xmlns:a16="http://schemas.microsoft.com/office/drawing/2014/main" val="404767688"/>
                  </a:ext>
                </a:extLst>
              </a:tr>
            </a:tbl>
          </a:graphicData>
        </a:graphic>
      </p:graphicFrame>
      <p:sp>
        <p:nvSpPr>
          <p:cNvPr id="5" name="正方形/長方形 4">
            <a:extLst>
              <a:ext uri="{FF2B5EF4-FFF2-40B4-BE49-F238E27FC236}">
                <a16:creationId xmlns="" xmlns:a16="http://schemas.microsoft.com/office/drawing/2014/main" id="{C1BC5953-77F0-B441-8668-71CB78E85673}"/>
              </a:ext>
            </a:extLst>
          </p:cNvPr>
          <p:cNvSpPr/>
          <p:nvPr/>
        </p:nvSpPr>
        <p:spPr>
          <a:xfrm flipH="1">
            <a:off x="7095281" y="1700741"/>
            <a:ext cx="1620456" cy="111252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スライド番号プレースホルダー 3">
            <a:extLst>
              <a:ext uri="{FF2B5EF4-FFF2-40B4-BE49-F238E27FC236}">
                <a16:creationId xmlns="" xmlns:a16="http://schemas.microsoft.com/office/drawing/2014/main" id="{0E4D9B8F-8E33-4E19-B05E-4D1BD2A199DD}"/>
              </a:ext>
            </a:extLst>
          </p:cNvPr>
          <p:cNvSpPr>
            <a:spLocks noGrp="1"/>
          </p:cNvSpPr>
          <p:nvPr>
            <p:ph type="sldNum" sz="quarter" idx="12"/>
          </p:nvPr>
        </p:nvSpPr>
        <p:spPr/>
        <p:txBody>
          <a:bodyPr/>
          <a:lstStyle/>
          <a:p>
            <a:fld id="{17B8D3BA-E350-1147-995F-63335037DF5A}" type="slidenum">
              <a:rPr kumimoji="1" lang="ja-JP" altLang="en-US" smtClean="0"/>
              <a:t>14</a:t>
            </a:fld>
            <a:endParaRPr kumimoji="1" lang="ja-JP" altLang="en-US"/>
          </a:p>
        </p:txBody>
      </p:sp>
    </p:spTree>
    <p:extLst>
      <p:ext uri="{BB962C8B-B14F-4D97-AF65-F5344CB8AC3E}">
        <p14:creationId xmlns:p14="http://schemas.microsoft.com/office/powerpoint/2010/main" val="18865472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0CE8D82E-6D9F-2C4C-9B76-06F526C59666}"/>
              </a:ext>
            </a:extLst>
          </p:cNvPr>
          <p:cNvSpPr>
            <a:spLocks noGrp="1"/>
          </p:cNvSpPr>
          <p:nvPr>
            <p:ph type="title"/>
          </p:nvPr>
        </p:nvSpPr>
        <p:spPr/>
        <p:txBody>
          <a:bodyPr>
            <a:normAutofit fontScale="90000"/>
          </a:bodyPr>
          <a:lstStyle/>
          <a:p>
            <a:r>
              <a:rPr kumimoji="1" lang="en-US" altLang="ja-JP" dirty="0"/>
              <a:t>3-5.</a:t>
            </a:r>
            <a:r>
              <a:rPr lang="ja-JP" altLang="en-US" dirty="0"/>
              <a:t> 他の人がわかる説明文章にする</a:t>
            </a:r>
            <a:endParaRPr kumimoji="1" lang="ja-JP" altLang="en-US" dirty="0"/>
          </a:p>
        </p:txBody>
      </p:sp>
      <p:sp>
        <p:nvSpPr>
          <p:cNvPr id="3" name="コンテンツ プレースホルダー 2">
            <a:extLst>
              <a:ext uri="{FF2B5EF4-FFF2-40B4-BE49-F238E27FC236}">
                <a16:creationId xmlns="" xmlns:a16="http://schemas.microsoft.com/office/drawing/2014/main" id="{F2A36182-5323-8D4A-87D8-BDAF84C3648D}"/>
              </a:ext>
            </a:extLst>
          </p:cNvPr>
          <p:cNvSpPr>
            <a:spLocks noGrp="1"/>
          </p:cNvSpPr>
          <p:nvPr>
            <p:ph idx="1"/>
          </p:nvPr>
        </p:nvSpPr>
        <p:spPr>
          <a:xfrm>
            <a:off x="838199" y="1105469"/>
            <a:ext cx="10620375" cy="5071494"/>
          </a:xfrm>
        </p:spPr>
        <p:txBody>
          <a:bodyPr>
            <a:normAutofit lnSpcReduction="10000"/>
          </a:bodyPr>
          <a:lstStyle/>
          <a:p>
            <a:pPr marL="0" indent="0">
              <a:buNone/>
            </a:pPr>
            <a:r>
              <a:rPr lang="ja-JP" altLang="en-US" sz="2200" dirty="0"/>
              <a:t>分析結果を、説明文章にまとめる。（</a:t>
            </a:r>
            <a:r>
              <a:rPr lang="en-US" altLang="ja-JP" sz="2200" dirty="0"/>
              <a:t>20</a:t>
            </a:r>
            <a:r>
              <a:rPr lang="ja-JP" altLang="en-US" sz="2200" dirty="0"/>
              <a:t>分）</a:t>
            </a:r>
            <a:endParaRPr lang="en-US" altLang="ja-JP" sz="2200" dirty="0"/>
          </a:p>
          <a:p>
            <a:pPr marL="0" indent="0">
              <a:buNone/>
            </a:pPr>
            <a:endParaRPr lang="en-US" altLang="ja-JP" sz="2200" dirty="0"/>
          </a:p>
          <a:p>
            <a:pPr marL="0" indent="0">
              <a:buNone/>
            </a:pPr>
            <a:endParaRPr lang="en-US" altLang="ja-JP" sz="2200" dirty="0"/>
          </a:p>
          <a:p>
            <a:pPr marL="0" indent="0">
              <a:buNone/>
            </a:pPr>
            <a:endParaRPr lang="en-US" altLang="ja-JP" sz="2200" dirty="0"/>
          </a:p>
          <a:p>
            <a:pPr marL="0" indent="0">
              <a:buNone/>
            </a:pPr>
            <a:endParaRPr lang="en-US" altLang="ja-JP" sz="2200" dirty="0"/>
          </a:p>
          <a:p>
            <a:pPr marL="0" indent="0">
              <a:buNone/>
            </a:pPr>
            <a:r>
              <a:rPr lang="ja-JP" altLang="en-US" sz="2200" dirty="0"/>
              <a:t>説明できてこその分析。分析の結果を、他の人がわかるように簡潔な説明文章にする。以下例文。</a:t>
            </a:r>
            <a:endParaRPr lang="en-US" altLang="ja-JP" sz="2200" dirty="0"/>
          </a:p>
          <a:p>
            <a:pPr marL="447675" lvl="2"/>
            <a:r>
              <a:rPr lang="ja-JP" altLang="en-US" sz="2200" dirty="0"/>
              <a:t>課題</a:t>
            </a:r>
            <a:r>
              <a:rPr lang="en-US" altLang="ja-JP" sz="2200" dirty="0"/>
              <a:t>xxx</a:t>
            </a:r>
            <a:r>
              <a:rPr lang="ja-JP" altLang="en-US" sz="2200" dirty="0"/>
              <a:t>（交通事故が多い）について、原因</a:t>
            </a:r>
            <a:r>
              <a:rPr lang="en-US" altLang="ja-JP" sz="2200" dirty="0" err="1"/>
              <a:t>yyy</a:t>
            </a:r>
            <a:r>
              <a:rPr lang="ja-JP" altLang="en-US" sz="2200" dirty="0"/>
              <a:t>（夕方のライト点灯率）と結果</a:t>
            </a:r>
            <a:r>
              <a:rPr lang="en-US" altLang="ja-JP" sz="2200" dirty="0" err="1"/>
              <a:t>zzz</a:t>
            </a:r>
            <a:r>
              <a:rPr lang="ja-JP" altLang="en-US" sz="2200" dirty="0"/>
              <a:t>（交通事故発生率）には因果関係がある。</a:t>
            </a:r>
            <a:endParaRPr lang="en-US" altLang="ja-JP" sz="2200" dirty="0"/>
          </a:p>
          <a:p>
            <a:pPr marL="447675" lvl="2"/>
            <a:r>
              <a:rPr lang="ja-JP" altLang="en-US" sz="2200" dirty="0"/>
              <a:t>課題</a:t>
            </a:r>
            <a:r>
              <a:rPr lang="en-US" altLang="ja-JP" sz="2200" dirty="0" err="1"/>
              <a:t>aaa</a:t>
            </a:r>
            <a:r>
              <a:rPr lang="ja-JP" altLang="en-US" sz="2200" dirty="0"/>
              <a:t>（健診受診率が低い）について、</a:t>
            </a:r>
            <a:r>
              <a:rPr lang="en-US" altLang="ja-JP" sz="2200" dirty="0" err="1"/>
              <a:t>bbb</a:t>
            </a:r>
            <a:r>
              <a:rPr lang="ja-JP" altLang="en-US" sz="2200" dirty="0"/>
              <a:t>（受診場所からの距離）と</a:t>
            </a:r>
            <a:r>
              <a:rPr lang="en-US" altLang="ja-JP" sz="2200" dirty="0"/>
              <a:t>ccc</a:t>
            </a:r>
            <a:r>
              <a:rPr lang="ja-JP" altLang="en-US" sz="2200" dirty="0"/>
              <a:t>（受診率）には相関関係にある。</a:t>
            </a:r>
            <a:endParaRPr lang="en-US" altLang="ja-JP" sz="2200" dirty="0"/>
          </a:p>
          <a:p>
            <a:pPr marL="447675" lvl="2"/>
            <a:r>
              <a:rPr lang="en-US" altLang="ja-JP" sz="2200" dirty="0" err="1"/>
              <a:t>ddd</a:t>
            </a:r>
            <a:r>
              <a:rPr lang="ja-JP" altLang="en-US" sz="2200" dirty="0"/>
              <a:t>（世帯収入）が少ないほど、</a:t>
            </a:r>
            <a:r>
              <a:rPr lang="en-US" altLang="ja-JP" sz="2200" dirty="0" err="1"/>
              <a:t>eee</a:t>
            </a:r>
            <a:r>
              <a:rPr lang="ja-JP" altLang="en-US" sz="2200" dirty="0"/>
              <a:t>（出生率）が高く、</a:t>
            </a:r>
            <a:r>
              <a:rPr lang="en-US" altLang="ja-JP" sz="2200" dirty="0" err="1"/>
              <a:t>ddd</a:t>
            </a:r>
            <a:r>
              <a:rPr lang="ja-JP" altLang="en-US" sz="2200" dirty="0"/>
              <a:t>（世帯収入）が多いほど、</a:t>
            </a:r>
            <a:r>
              <a:rPr lang="en-US" altLang="ja-JP" sz="2200" dirty="0" err="1"/>
              <a:t>eee</a:t>
            </a:r>
            <a:r>
              <a:rPr lang="ja-JP" altLang="en-US" sz="2200" dirty="0"/>
              <a:t>（出生率）は低い。</a:t>
            </a:r>
            <a:endParaRPr lang="en-US" altLang="ja-JP" sz="2200" dirty="0"/>
          </a:p>
          <a:p>
            <a:pPr marL="447675" lvl="2"/>
            <a:r>
              <a:rPr lang="en-US" altLang="ja-JP" sz="2200" dirty="0" err="1"/>
              <a:t>nnn</a:t>
            </a:r>
            <a:r>
              <a:rPr lang="ja-JP" altLang="en-US" sz="2200" dirty="0"/>
              <a:t>（イベント回数）と、</a:t>
            </a:r>
            <a:r>
              <a:rPr lang="en-US" altLang="ja-JP" sz="2200" dirty="0"/>
              <a:t>mmm</a:t>
            </a:r>
            <a:r>
              <a:rPr lang="ja-JP" altLang="en-US" sz="2200" dirty="0"/>
              <a:t>（住民満足度）には関係性がない。</a:t>
            </a:r>
            <a:endParaRPr lang="en-US" altLang="ja-JP" sz="2200" dirty="0"/>
          </a:p>
          <a:p>
            <a:endParaRPr kumimoji="1" lang="en-US" altLang="ja-JP" sz="2200" dirty="0"/>
          </a:p>
          <a:p>
            <a:endParaRPr lang="en-US" altLang="ja-JP" sz="2200" dirty="0"/>
          </a:p>
          <a:p>
            <a:pPr marL="0" indent="0">
              <a:buNone/>
            </a:pPr>
            <a:endParaRPr lang="en-US" altLang="ja-JP" sz="2200" dirty="0"/>
          </a:p>
          <a:p>
            <a:endParaRPr lang="en-US" altLang="ja-JP" sz="2200" dirty="0"/>
          </a:p>
        </p:txBody>
      </p:sp>
      <p:graphicFrame>
        <p:nvGraphicFramePr>
          <p:cNvPr id="6" name="表 5">
            <a:extLst>
              <a:ext uri="{FF2B5EF4-FFF2-40B4-BE49-F238E27FC236}">
                <a16:creationId xmlns="" xmlns:a16="http://schemas.microsoft.com/office/drawing/2014/main" id="{E77544DA-EFDF-4115-B9DC-A4BFAD7A475C}"/>
              </a:ext>
            </a:extLst>
          </p:cNvPr>
          <p:cNvGraphicFramePr>
            <a:graphicFrameLocks noGrp="1"/>
          </p:cNvGraphicFramePr>
          <p:nvPr>
            <p:extLst>
              <p:ext uri="{D42A27DB-BD31-4B8C-83A1-F6EECF244321}">
                <p14:modId xmlns:p14="http://schemas.microsoft.com/office/powerpoint/2010/main" val="4073800410"/>
              </p:ext>
            </p:extLst>
          </p:nvPr>
        </p:nvGraphicFramePr>
        <p:xfrm>
          <a:off x="590309" y="1700741"/>
          <a:ext cx="11389488" cy="1112520"/>
        </p:xfrm>
        <a:graphic>
          <a:graphicData uri="http://schemas.openxmlformats.org/drawingml/2006/table">
            <a:tbl>
              <a:tblPr firstRow="1" bandRow="1">
                <a:tableStyleId>{5940675A-B579-460E-94D1-54222C63F5DA}</a:tableStyleId>
              </a:tblPr>
              <a:tblGrid>
                <a:gridCol w="590309">
                  <a:extLst>
                    <a:ext uri="{9D8B030D-6E8A-4147-A177-3AD203B41FA5}">
                      <a16:colId xmlns="" xmlns:a16="http://schemas.microsoft.com/office/drawing/2014/main" val="3883237946"/>
                    </a:ext>
                  </a:extLst>
                </a:gridCol>
                <a:gridCol w="2663829">
                  <a:extLst>
                    <a:ext uri="{9D8B030D-6E8A-4147-A177-3AD203B41FA5}">
                      <a16:colId xmlns="" xmlns:a16="http://schemas.microsoft.com/office/drawing/2014/main" val="2346527962"/>
                    </a:ext>
                  </a:extLst>
                </a:gridCol>
                <a:gridCol w="1627070">
                  <a:extLst>
                    <a:ext uri="{9D8B030D-6E8A-4147-A177-3AD203B41FA5}">
                      <a16:colId xmlns="" xmlns:a16="http://schemas.microsoft.com/office/drawing/2014/main" val="649555364"/>
                    </a:ext>
                  </a:extLst>
                </a:gridCol>
                <a:gridCol w="1627070">
                  <a:extLst>
                    <a:ext uri="{9D8B030D-6E8A-4147-A177-3AD203B41FA5}">
                      <a16:colId xmlns="" xmlns:a16="http://schemas.microsoft.com/office/drawing/2014/main" val="4210072920"/>
                    </a:ext>
                  </a:extLst>
                </a:gridCol>
                <a:gridCol w="1627070">
                  <a:extLst>
                    <a:ext uri="{9D8B030D-6E8A-4147-A177-3AD203B41FA5}">
                      <a16:colId xmlns="" xmlns:a16="http://schemas.microsoft.com/office/drawing/2014/main" val="544330"/>
                    </a:ext>
                  </a:extLst>
                </a:gridCol>
                <a:gridCol w="1627070">
                  <a:extLst>
                    <a:ext uri="{9D8B030D-6E8A-4147-A177-3AD203B41FA5}">
                      <a16:colId xmlns="" xmlns:a16="http://schemas.microsoft.com/office/drawing/2014/main" val="3111221743"/>
                    </a:ext>
                  </a:extLst>
                </a:gridCol>
                <a:gridCol w="1627070">
                  <a:extLst>
                    <a:ext uri="{9D8B030D-6E8A-4147-A177-3AD203B41FA5}">
                      <a16:colId xmlns="" xmlns:a16="http://schemas.microsoft.com/office/drawing/2014/main" val="3172404388"/>
                    </a:ext>
                  </a:extLst>
                </a:gridCol>
              </a:tblGrid>
              <a:tr h="370840">
                <a:tc>
                  <a:txBody>
                    <a:bodyPr/>
                    <a:lstStyle/>
                    <a:p>
                      <a:r>
                        <a:rPr kumimoji="1" lang="en-US" altLang="ja-JP" sz="1600" dirty="0"/>
                        <a:t>No.</a:t>
                      </a:r>
                      <a:endParaRPr kumimoji="1" lang="ja-JP" altLang="en-US" sz="1600" dirty="0"/>
                    </a:p>
                  </a:txBody>
                  <a:tcPr>
                    <a:solidFill>
                      <a:schemeClr val="accent5">
                        <a:lumMod val="20000"/>
                        <a:lumOff val="80000"/>
                      </a:schemeClr>
                    </a:solidFill>
                  </a:tcPr>
                </a:tc>
                <a:tc>
                  <a:txBody>
                    <a:bodyPr/>
                    <a:lstStyle/>
                    <a:p>
                      <a:r>
                        <a:rPr kumimoji="1" lang="ja-JP" altLang="en-US" sz="1600" dirty="0"/>
                        <a:t>仮説</a:t>
                      </a:r>
                    </a:p>
                  </a:txBody>
                  <a:tcPr>
                    <a:solidFill>
                      <a:schemeClr val="accent5">
                        <a:lumMod val="20000"/>
                        <a:lumOff val="80000"/>
                      </a:schemeClr>
                    </a:solidFill>
                  </a:tcPr>
                </a:tc>
                <a:tc>
                  <a:txBody>
                    <a:bodyPr/>
                    <a:lstStyle/>
                    <a:p>
                      <a:r>
                        <a:rPr kumimoji="1" lang="ja-JP" altLang="en-US" sz="1600" dirty="0"/>
                        <a:t>利用したデータ</a:t>
                      </a:r>
                    </a:p>
                  </a:txBody>
                  <a:tcPr>
                    <a:solidFill>
                      <a:schemeClr val="accent5">
                        <a:lumMod val="20000"/>
                        <a:lumOff val="80000"/>
                      </a:schemeClr>
                    </a:solidFill>
                  </a:tcPr>
                </a:tc>
                <a:tc>
                  <a:txBody>
                    <a:bodyPr/>
                    <a:lstStyle/>
                    <a:p>
                      <a:r>
                        <a:rPr kumimoji="1" lang="ja-JP" altLang="en-US" sz="1600" dirty="0"/>
                        <a:t>分析手法</a:t>
                      </a:r>
                    </a:p>
                  </a:txBody>
                  <a:tcPr>
                    <a:solidFill>
                      <a:schemeClr val="accent5">
                        <a:lumMod val="20000"/>
                        <a:lumOff val="80000"/>
                      </a:schemeClr>
                    </a:solidFill>
                  </a:tcPr>
                </a:tc>
                <a:tc>
                  <a:txBody>
                    <a:bodyPr/>
                    <a:lstStyle/>
                    <a:p>
                      <a:r>
                        <a:rPr kumimoji="1" lang="ja-JP" altLang="en-US" sz="1600" dirty="0"/>
                        <a:t>分析結果</a:t>
                      </a:r>
                    </a:p>
                  </a:txBody>
                  <a:tcPr>
                    <a:solidFill>
                      <a:schemeClr val="accent5">
                        <a:lumMod val="20000"/>
                        <a:lumOff val="80000"/>
                      </a:schemeClr>
                    </a:solidFill>
                  </a:tcPr>
                </a:tc>
                <a:tc>
                  <a:txBody>
                    <a:bodyPr/>
                    <a:lstStyle/>
                    <a:p>
                      <a:r>
                        <a:rPr kumimoji="1" lang="ja-JP" altLang="en-US" sz="1600" dirty="0"/>
                        <a:t>説明文章</a:t>
                      </a:r>
                    </a:p>
                  </a:txBody>
                  <a:tcPr>
                    <a:solidFill>
                      <a:schemeClr val="accent5">
                        <a:lumMod val="20000"/>
                        <a:lumOff val="80000"/>
                      </a:schemeClr>
                    </a:solidFill>
                  </a:tcPr>
                </a:tc>
                <a:tc>
                  <a:txBody>
                    <a:bodyPr/>
                    <a:lstStyle/>
                    <a:p>
                      <a:r>
                        <a:rPr kumimoji="1" lang="ja-JP" altLang="en-US" sz="1600" dirty="0"/>
                        <a:t>影響度</a:t>
                      </a:r>
                    </a:p>
                  </a:txBody>
                  <a:tcPr>
                    <a:solidFill>
                      <a:schemeClr val="accent5">
                        <a:lumMod val="20000"/>
                        <a:lumOff val="80000"/>
                      </a:schemeClr>
                    </a:solidFill>
                  </a:tcPr>
                </a:tc>
                <a:extLst>
                  <a:ext uri="{0D108BD9-81ED-4DB2-BD59-A6C34878D82A}">
                    <a16:rowId xmlns="" xmlns:a16="http://schemas.microsoft.com/office/drawing/2014/main" val="4198364325"/>
                  </a:ext>
                </a:extLst>
              </a:tr>
              <a:tr h="370840">
                <a:tc>
                  <a:txBody>
                    <a:bodyPr/>
                    <a:lstStyle/>
                    <a:p>
                      <a:pPr algn="r"/>
                      <a:r>
                        <a:rPr kumimoji="1" lang="en-US" altLang="ja-JP" sz="1600" dirty="0"/>
                        <a:t>1</a:t>
                      </a:r>
                      <a:endParaRPr kumimoji="1" lang="ja-JP" altLang="en-US" sz="1600" dirty="0"/>
                    </a:p>
                  </a:txBody>
                  <a:tcPr/>
                </a:tc>
                <a:tc>
                  <a:txBody>
                    <a:bodyPr/>
                    <a:lstStyle/>
                    <a:p>
                      <a:endParaRPr kumimoji="1" lang="ja-JP" altLang="en-US" sz="1600" dirty="0"/>
                    </a:p>
                  </a:txBody>
                  <a:tcPr/>
                </a:tc>
                <a:tc>
                  <a:txBody>
                    <a:bodyPr/>
                    <a:lstStyle/>
                    <a:p>
                      <a:endParaRPr kumimoji="1" lang="ja-JP" altLang="en-US" sz="1600"/>
                    </a:p>
                  </a:txBody>
                  <a:tcPr/>
                </a:tc>
                <a:tc>
                  <a:txBody>
                    <a:bodyPr/>
                    <a:lstStyle/>
                    <a:p>
                      <a:endParaRPr kumimoji="1" lang="ja-JP" altLang="en-US" sz="1600"/>
                    </a:p>
                  </a:txBody>
                  <a:tcPr/>
                </a:tc>
                <a:tc>
                  <a:txBody>
                    <a:bodyPr/>
                    <a:lstStyle/>
                    <a:p>
                      <a:endParaRPr kumimoji="1" lang="ja-JP" altLang="en-US" sz="1600" dirty="0"/>
                    </a:p>
                  </a:txBody>
                  <a:tcPr/>
                </a:tc>
                <a:tc>
                  <a:txBody>
                    <a:bodyPr/>
                    <a:lstStyle/>
                    <a:p>
                      <a:endParaRPr kumimoji="1" lang="ja-JP" altLang="en-US" sz="1600"/>
                    </a:p>
                  </a:txBody>
                  <a:tcPr/>
                </a:tc>
                <a:tc>
                  <a:txBody>
                    <a:bodyPr/>
                    <a:lstStyle/>
                    <a:p>
                      <a:endParaRPr kumimoji="1" lang="ja-JP" altLang="en-US" sz="1600" dirty="0"/>
                    </a:p>
                  </a:txBody>
                  <a:tcPr/>
                </a:tc>
                <a:extLst>
                  <a:ext uri="{0D108BD9-81ED-4DB2-BD59-A6C34878D82A}">
                    <a16:rowId xmlns="" xmlns:a16="http://schemas.microsoft.com/office/drawing/2014/main" val="420548169"/>
                  </a:ext>
                </a:extLst>
              </a:tr>
              <a:tr h="370840">
                <a:tc>
                  <a:txBody>
                    <a:bodyPr/>
                    <a:lstStyle/>
                    <a:p>
                      <a:pPr algn="r"/>
                      <a:r>
                        <a:rPr kumimoji="1" lang="en-US" altLang="ja-JP" sz="1600" dirty="0"/>
                        <a:t>2</a:t>
                      </a:r>
                      <a:endParaRPr kumimoji="1" lang="ja-JP" altLang="en-US" sz="1600" dirty="0"/>
                    </a:p>
                  </a:txBody>
                  <a:tcPr/>
                </a:tc>
                <a:tc>
                  <a:txBody>
                    <a:bodyPr/>
                    <a:lstStyle/>
                    <a:p>
                      <a:endParaRPr kumimoji="1" lang="ja-JP" altLang="en-US" sz="1600"/>
                    </a:p>
                  </a:txBody>
                  <a:tcPr/>
                </a:tc>
                <a:tc>
                  <a:txBody>
                    <a:bodyPr/>
                    <a:lstStyle/>
                    <a:p>
                      <a:endParaRPr kumimoji="1" lang="ja-JP" altLang="en-US" sz="1600"/>
                    </a:p>
                  </a:txBody>
                  <a:tcPr/>
                </a:tc>
                <a:tc>
                  <a:txBody>
                    <a:bodyPr/>
                    <a:lstStyle/>
                    <a:p>
                      <a:endParaRPr kumimoji="1" lang="ja-JP" altLang="en-US" sz="1600"/>
                    </a:p>
                  </a:txBody>
                  <a:tcPr/>
                </a:tc>
                <a:tc>
                  <a:txBody>
                    <a:bodyPr/>
                    <a:lstStyle/>
                    <a:p>
                      <a:endParaRPr kumimoji="1" lang="ja-JP" altLang="en-US" sz="1600"/>
                    </a:p>
                  </a:txBody>
                  <a:tcPr/>
                </a:tc>
                <a:tc>
                  <a:txBody>
                    <a:bodyPr/>
                    <a:lstStyle/>
                    <a:p>
                      <a:endParaRPr kumimoji="1" lang="ja-JP" altLang="en-US" sz="1600" dirty="0"/>
                    </a:p>
                  </a:txBody>
                  <a:tcPr/>
                </a:tc>
                <a:tc>
                  <a:txBody>
                    <a:bodyPr/>
                    <a:lstStyle/>
                    <a:p>
                      <a:endParaRPr kumimoji="1" lang="ja-JP" altLang="en-US" sz="1600" dirty="0"/>
                    </a:p>
                  </a:txBody>
                  <a:tcPr/>
                </a:tc>
                <a:extLst>
                  <a:ext uri="{0D108BD9-81ED-4DB2-BD59-A6C34878D82A}">
                    <a16:rowId xmlns="" xmlns:a16="http://schemas.microsoft.com/office/drawing/2014/main" val="404767688"/>
                  </a:ext>
                </a:extLst>
              </a:tr>
            </a:tbl>
          </a:graphicData>
        </a:graphic>
      </p:graphicFrame>
      <p:sp>
        <p:nvSpPr>
          <p:cNvPr id="5" name="正方形/長方形 4">
            <a:extLst>
              <a:ext uri="{FF2B5EF4-FFF2-40B4-BE49-F238E27FC236}">
                <a16:creationId xmlns="" xmlns:a16="http://schemas.microsoft.com/office/drawing/2014/main" id="{C1BC5953-77F0-B441-8668-71CB78E85673}"/>
              </a:ext>
            </a:extLst>
          </p:cNvPr>
          <p:cNvSpPr/>
          <p:nvPr/>
        </p:nvSpPr>
        <p:spPr>
          <a:xfrm flipH="1">
            <a:off x="8715737" y="1700741"/>
            <a:ext cx="1620456" cy="111252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スライド番号プレースホルダー 3">
            <a:extLst>
              <a:ext uri="{FF2B5EF4-FFF2-40B4-BE49-F238E27FC236}">
                <a16:creationId xmlns="" xmlns:a16="http://schemas.microsoft.com/office/drawing/2014/main" id="{DD28DA7F-E92E-4418-BBBE-D75FAB126333}"/>
              </a:ext>
            </a:extLst>
          </p:cNvPr>
          <p:cNvSpPr>
            <a:spLocks noGrp="1"/>
          </p:cNvSpPr>
          <p:nvPr>
            <p:ph type="sldNum" sz="quarter" idx="12"/>
          </p:nvPr>
        </p:nvSpPr>
        <p:spPr/>
        <p:txBody>
          <a:bodyPr/>
          <a:lstStyle/>
          <a:p>
            <a:fld id="{17B8D3BA-E350-1147-995F-63335037DF5A}" type="slidenum">
              <a:rPr kumimoji="1" lang="ja-JP" altLang="en-US" smtClean="0"/>
              <a:t>15</a:t>
            </a:fld>
            <a:endParaRPr kumimoji="1" lang="ja-JP" altLang="en-US"/>
          </a:p>
        </p:txBody>
      </p:sp>
    </p:spTree>
    <p:extLst>
      <p:ext uri="{BB962C8B-B14F-4D97-AF65-F5344CB8AC3E}">
        <p14:creationId xmlns:p14="http://schemas.microsoft.com/office/powerpoint/2010/main" val="20359052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0CE8D82E-6D9F-2C4C-9B76-06F526C59666}"/>
              </a:ext>
            </a:extLst>
          </p:cNvPr>
          <p:cNvSpPr>
            <a:spLocks noGrp="1"/>
          </p:cNvSpPr>
          <p:nvPr>
            <p:ph type="title"/>
          </p:nvPr>
        </p:nvSpPr>
        <p:spPr/>
        <p:txBody>
          <a:bodyPr>
            <a:normAutofit fontScale="90000"/>
          </a:bodyPr>
          <a:lstStyle/>
          <a:p>
            <a:r>
              <a:rPr kumimoji="1" lang="en-US" altLang="ja-JP" dirty="0"/>
              <a:t>3-6.</a:t>
            </a:r>
            <a:r>
              <a:rPr lang="ja-JP" altLang="en-US" dirty="0"/>
              <a:t> 課題に対する関係の強さ</a:t>
            </a:r>
            <a:endParaRPr kumimoji="1" lang="ja-JP" altLang="en-US" dirty="0"/>
          </a:p>
        </p:txBody>
      </p:sp>
      <p:sp>
        <p:nvSpPr>
          <p:cNvPr id="3" name="コンテンツ プレースホルダー 2">
            <a:extLst>
              <a:ext uri="{FF2B5EF4-FFF2-40B4-BE49-F238E27FC236}">
                <a16:creationId xmlns="" xmlns:a16="http://schemas.microsoft.com/office/drawing/2014/main" id="{F2A36182-5323-8D4A-87D8-BDAF84C3648D}"/>
              </a:ext>
            </a:extLst>
          </p:cNvPr>
          <p:cNvSpPr>
            <a:spLocks noGrp="1"/>
          </p:cNvSpPr>
          <p:nvPr>
            <p:ph idx="1"/>
          </p:nvPr>
        </p:nvSpPr>
        <p:spPr/>
        <p:txBody>
          <a:bodyPr>
            <a:normAutofit/>
          </a:bodyPr>
          <a:lstStyle/>
          <a:p>
            <a:pPr marL="0" indent="0">
              <a:buNone/>
            </a:pPr>
            <a:r>
              <a:rPr lang="ja-JP" altLang="en-US" sz="2200" dirty="0"/>
              <a:t>課題全体に対する影響度を検討する。 （</a:t>
            </a:r>
            <a:r>
              <a:rPr lang="en-US" altLang="ja-JP" sz="2200" dirty="0"/>
              <a:t>20</a:t>
            </a:r>
            <a:r>
              <a:rPr lang="ja-JP" altLang="en-US" sz="2200" dirty="0"/>
              <a:t>分）</a:t>
            </a:r>
            <a:endParaRPr lang="en-US" altLang="ja-JP" sz="2200" dirty="0"/>
          </a:p>
          <a:p>
            <a:pPr lvl="3"/>
            <a:endParaRPr lang="en-US" altLang="ja-JP" sz="2200" dirty="0"/>
          </a:p>
          <a:p>
            <a:pPr marL="914400" lvl="2" indent="0">
              <a:buNone/>
            </a:pPr>
            <a:r>
              <a:rPr lang="en-US" altLang="ja-JP" sz="2200" dirty="0"/>
              <a:t>	</a:t>
            </a:r>
          </a:p>
          <a:p>
            <a:pPr marL="914400" lvl="2" indent="0">
              <a:buNone/>
            </a:pPr>
            <a:r>
              <a:rPr lang="en-US" altLang="ja-JP" sz="2200" dirty="0"/>
              <a:t>	</a:t>
            </a:r>
          </a:p>
          <a:p>
            <a:pPr lvl="2"/>
            <a:endParaRPr lang="en-US" altLang="ja-JP" sz="2200" dirty="0"/>
          </a:p>
          <a:p>
            <a:pPr marL="447675" lvl="1"/>
            <a:r>
              <a:rPr lang="ja-JP" altLang="en-US" sz="2200" dirty="0"/>
              <a:t>仮説および分析結果は、課題全体のどこの部分に影響するかを検討する。</a:t>
            </a:r>
            <a:endParaRPr lang="en-US" altLang="ja-JP" sz="2200" dirty="0"/>
          </a:p>
          <a:p>
            <a:pPr marL="447675" lvl="1"/>
            <a:r>
              <a:rPr lang="ja-JP" altLang="en-US" sz="2200" dirty="0"/>
              <a:t>分析に使ったデータ（人数、割合、回数など）は、課題全体のどこの範囲が対象か。</a:t>
            </a:r>
            <a:endParaRPr kumimoji="1" lang="en-US" altLang="ja-JP" sz="2200" dirty="0"/>
          </a:p>
          <a:p>
            <a:endParaRPr lang="en-US" altLang="ja-JP" sz="2200" dirty="0"/>
          </a:p>
          <a:p>
            <a:pPr marL="0" indent="0">
              <a:buNone/>
            </a:pPr>
            <a:endParaRPr lang="en-US" altLang="ja-JP" sz="2200" dirty="0"/>
          </a:p>
          <a:p>
            <a:endParaRPr lang="en-US" altLang="ja-JP" sz="2200" dirty="0"/>
          </a:p>
        </p:txBody>
      </p:sp>
      <p:sp>
        <p:nvSpPr>
          <p:cNvPr id="6" name="正方形/長方形 5">
            <a:extLst>
              <a:ext uri="{FF2B5EF4-FFF2-40B4-BE49-F238E27FC236}">
                <a16:creationId xmlns="" xmlns:a16="http://schemas.microsoft.com/office/drawing/2014/main" id="{A1775F56-6ABA-C74C-AFA9-6ACF2432363C}"/>
              </a:ext>
            </a:extLst>
          </p:cNvPr>
          <p:cNvSpPr/>
          <p:nvPr/>
        </p:nvSpPr>
        <p:spPr>
          <a:xfrm>
            <a:off x="1293661" y="4880619"/>
            <a:ext cx="9604681" cy="499764"/>
          </a:xfrm>
          <a:prstGeom prst="rect">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a:extLst>
              <a:ext uri="{FF2B5EF4-FFF2-40B4-BE49-F238E27FC236}">
                <a16:creationId xmlns="" xmlns:a16="http://schemas.microsoft.com/office/drawing/2014/main" id="{A56DD674-4CE7-E244-8511-9377C7926DD4}"/>
              </a:ext>
            </a:extLst>
          </p:cNvPr>
          <p:cNvSpPr/>
          <p:nvPr/>
        </p:nvSpPr>
        <p:spPr>
          <a:xfrm>
            <a:off x="1293661" y="4882529"/>
            <a:ext cx="3975651" cy="499764"/>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solidFill>
                  <a:schemeClr val="tx1"/>
                </a:solidFill>
              </a:rPr>
              <a:t>　　　 都市部</a:t>
            </a:r>
          </a:p>
        </p:txBody>
      </p:sp>
      <p:sp>
        <p:nvSpPr>
          <p:cNvPr id="7" name="右中かっこ 6">
            <a:extLst>
              <a:ext uri="{FF2B5EF4-FFF2-40B4-BE49-F238E27FC236}">
                <a16:creationId xmlns="" xmlns:a16="http://schemas.microsoft.com/office/drawing/2014/main" id="{87D9D895-BF02-BB45-8F9F-D20C1A4DB541}"/>
              </a:ext>
            </a:extLst>
          </p:cNvPr>
          <p:cNvSpPr/>
          <p:nvPr/>
        </p:nvSpPr>
        <p:spPr>
          <a:xfrm rot="16200000">
            <a:off x="5924621" y="-128323"/>
            <a:ext cx="342759" cy="9525000"/>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9" name="テキスト ボックス 8">
            <a:extLst>
              <a:ext uri="{FF2B5EF4-FFF2-40B4-BE49-F238E27FC236}">
                <a16:creationId xmlns="" xmlns:a16="http://schemas.microsoft.com/office/drawing/2014/main" id="{45731DC5-FEAD-B94F-91F4-914BE9C82E44}"/>
              </a:ext>
            </a:extLst>
          </p:cNvPr>
          <p:cNvSpPr txBox="1"/>
          <p:nvPr/>
        </p:nvSpPr>
        <p:spPr>
          <a:xfrm>
            <a:off x="4964921" y="4112640"/>
            <a:ext cx="2262158" cy="369332"/>
          </a:xfrm>
          <a:prstGeom prst="rect">
            <a:avLst/>
          </a:prstGeom>
          <a:noFill/>
        </p:spPr>
        <p:txBody>
          <a:bodyPr wrap="none" rtlCol="0">
            <a:spAutoFit/>
          </a:bodyPr>
          <a:lstStyle/>
          <a:p>
            <a:r>
              <a:rPr kumimoji="1" lang="ja-JP" altLang="en-US" dirty="0"/>
              <a:t>市民の全年代の人口</a:t>
            </a:r>
          </a:p>
        </p:txBody>
      </p:sp>
      <p:sp>
        <p:nvSpPr>
          <p:cNvPr id="11" name="右中かっこ 10">
            <a:extLst>
              <a:ext uri="{FF2B5EF4-FFF2-40B4-BE49-F238E27FC236}">
                <a16:creationId xmlns="" xmlns:a16="http://schemas.microsoft.com/office/drawing/2014/main" id="{071FC93A-7B46-1E42-890E-E20A006D4668}"/>
              </a:ext>
            </a:extLst>
          </p:cNvPr>
          <p:cNvSpPr/>
          <p:nvPr/>
        </p:nvSpPr>
        <p:spPr>
          <a:xfrm rot="5400000">
            <a:off x="3106962" y="3808164"/>
            <a:ext cx="342759" cy="3697271"/>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2" name="テキスト ボックス 11">
            <a:extLst>
              <a:ext uri="{FF2B5EF4-FFF2-40B4-BE49-F238E27FC236}">
                <a16:creationId xmlns="" xmlns:a16="http://schemas.microsoft.com/office/drawing/2014/main" id="{E5F88D95-EA50-764E-81E7-E9AC2E51E593}"/>
              </a:ext>
            </a:extLst>
          </p:cNvPr>
          <p:cNvSpPr txBox="1"/>
          <p:nvPr/>
        </p:nvSpPr>
        <p:spPr>
          <a:xfrm>
            <a:off x="2493511" y="5888718"/>
            <a:ext cx="1569660" cy="369332"/>
          </a:xfrm>
          <a:prstGeom prst="rect">
            <a:avLst/>
          </a:prstGeom>
          <a:noFill/>
        </p:spPr>
        <p:txBody>
          <a:bodyPr wrap="none" rtlCol="0">
            <a:spAutoFit/>
          </a:bodyPr>
          <a:lstStyle/>
          <a:p>
            <a:r>
              <a:rPr lang="ja-JP" altLang="en-US" dirty="0"/>
              <a:t>高齢者</a:t>
            </a:r>
            <a:r>
              <a:rPr kumimoji="1" lang="ja-JP" altLang="en-US" dirty="0"/>
              <a:t>の人口</a:t>
            </a:r>
          </a:p>
        </p:txBody>
      </p:sp>
      <p:sp>
        <p:nvSpPr>
          <p:cNvPr id="13" name="正方形/長方形 12">
            <a:extLst>
              <a:ext uri="{FF2B5EF4-FFF2-40B4-BE49-F238E27FC236}">
                <a16:creationId xmlns="" xmlns:a16="http://schemas.microsoft.com/office/drawing/2014/main" id="{9694DDEF-CE24-734A-AF6F-5690C048218C}"/>
              </a:ext>
            </a:extLst>
          </p:cNvPr>
          <p:cNvSpPr/>
          <p:nvPr/>
        </p:nvSpPr>
        <p:spPr>
          <a:xfrm>
            <a:off x="3604590" y="4880619"/>
            <a:ext cx="1664721" cy="499764"/>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郊外地区</a:t>
            </a:r>
          </a:p>
        </p:txBody>
      </p:sp>
      <p:sp>
        <p:nvSpPr>
          <p:cNvPr id="10" name="角丸四角形吹き出し 9">
            <a:extLst>
              <a:ext uri="{FF2B5EF4-FFF2-40B4-BE49-F238E27FC236}">
                <a16:creationId xmlns="" xmlns:a16="http://schemas.microsoft.com/office/drawing/2014/main" id="{D2DE41D9-9E71-7642-9583-A834F0C22723}"/>
              </a:ext>
            </a:extLst>
          </p:cNvPr>
          <p:cNvSpPr/>
          <p:nvPr/>
        </p:nvSpPr>
        <p:spPr>
          <a:xfrm>
            <a:off x="6116046" y="5546459"/>
            <a:ext cx="3968858" cy="980661"/>
          </a:xfrm>
          <a:prstGeom prst="wedgeRoundRectCallout">
            <a:avLst>
              <a:gd name="adj1" fmla="val -79949"/>
              <a:gd name="adj2" fmla="val -76689"/>
              <a:gd name="adj3" fmla="val 16667"/>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郊外の地域でバス停から</a:t>
            </a:r>
            <a:r>
              <a:rPr kumimoji="1" lang="en-US" altLang="ja-JP" dirty="0">
                <a:solidFill>
                  <a:schemeClr val="tx1"/>
                </a:solidFill>
              </a:rPr>
              <a:t>500m</a:t>
            </a:r>
            <a:r>
              <a:rPr kumimoji="1" lang="ja-JP" altLang="en-US" dirty="0">
                <a:solidFill>
                  <a:schemeClr val="tx1"/>
                </a:solidFill>
              </a:rPr>
              <a:t>以上離れている人たち（</a:t>
            </a:r>
            <a:r>
              <a:rPr kumimoji="1" lang="en-US" altLang="ja-JP" dirty="0">
                <a:solidFill>
                  <a:schemeClr val="tx1"/>
                </a:solidFill>
              </a:rPr>
              <a:t>xx%</a:t>
            </a:r>
            <a:r>
              <a:rPr kumimoji="1" lang="ja-JP" altLang="en-US" dirty="0">
                <a:solidFill>
                  <a:schemeClr val="tx1"/>
                </a:solidFill>
              </a:rPr>
              <a:t>）が対象。</a:t>
            </a:r>
            <a:r>
              <a:rPr kumimoji="1" lang="en-US" altLang="ja-JP" dirty="0">
                <a:solidFill>
                  <a:schemeClr val="tx1"/>
                </a:solidFill>
              </a:rPr>
              <a:t/>
            </a:r>
            <a:br>
              <a:rPr kumimoji="1" lang="en-US" altLang="ja-JP" dirty="0">
                <a:solidFill>
                  <a:schemeClr val="tx1"/>
                </a:solidFill>
              </a:rPr>
            </a:br>
            <a:r>
              <a:rPr kumimoji="1" lang="ja-JP" altLang="en-US" dirty="0">
                <a:solidFill>
                  <a:schemeClr val="tx1"/>
                </a:solidFill>
              </a:rPr>
              <a:t>全市民の</a:t>
            </a:r>
            <a:r>
              <a:rPr kumimoji="1" lang="en-US" altLang="ja-JP" dirty="0" err="1">
                <a:solidFill>
                  <a:schemeClr val="tx1"/>
                </a:solidFill>
              </a:rPr>
              <a:t>yy</a:t>
            </a:r>
            <a:r>
              <a:rPr kumimoji="1" lang="en-US" altLang="ja-JP" dirty="0">
                <a:solidFill>
                  <a:schemeClr val="tx1"/>
                </a:solidFill>
              </a:rPr>
              <a:t>%</a:t>
            </a:r>
            <a:r>
              <a:rPr kumimoji="1" lang="ja-JP" altLang="en-US" dirty="0" err="1">
                <a:solidFill>
                  <a:schemeClr val="tx1"/>
                </a:solidFill>
              </a:rPr>
              <a:t>。</a:t>
            </a:r>
            <a:endParaRPr kumimoji="1" lang="ja-JP" altLang="en-US" dirty="0">
              <a:solidFill>
                <a:schemeClr val="tx1"/>
              </a:solidFill>
            </a:endParaRPr>
          </a:p>
        </p:txBody>
      </p:sp>
      <p:graphicFrame>
        <p:nvGraphicFramePr>
          <p:cNvPr id="14" name="表 13">
            <a:extLst>
              <a:ext uri="{FF2B5EF4-FFF2-40B4-BE49-F238E27FC236}">
                <a16:creationId xmlns="" xmlns:a16="http://schemas.microsoft.com/office/drawing/2014/main" id="{B6929659-DD06-4F9D-85A3-9395BD11D41E}"/>
              </a:ext>
            </a:extLst>
          </p:cNvPr>
          <p:cNvGraphicFramePr>
            <a:graphicFrameLocks noGrp="1"/>
          </p:cNvGraphicFramePr>
          <p:nvPr>
            <p:extLst>
              <p:ext uri="{D42A27DB-BD31-4B8C-83A1-F6EECF244321}">
                <p14:modId xmlns:p14="http://schemas.microsoft.com/office/powerpoint/2010/main" val="2367263126"/>
              </p:ext>
            </p:extLst>
          </p:nvPr>
        </p:nvGraphicFramePr>
        <p:xfrm>
          <a:off x="590309" y="1700741"/>
          <a:ext cx="11389488" cy="1112520"/>
        </p:xfrm>
        <a:graphic>
          <a:graphicData uri="http://schemas.openxmlformats.org/drawingml/2006/table">
            <a:tbl>
              <a:tblPr firstRow="1" bandRow="1">
                <a:tableStyleId>{5940675A-B579-460E-94D1-54222C63F5DA}</a:tableStyleId>
              </a:tblPr>
              <a:tblGrid>
                <a:gridCol w="590309">
                  <a:extLst>
                    <a:ext uri="{9D8B030D-6E8A-4147-A177-3AD203B41FA5}">
                      <a16:colId xmlns="" xmlns:a16="http://schemas.microsoft.com/office/drawing/2014/main" val="3883237946"/>
                    </a:ext>
                  </a:extLst>
                </a:gridCol>
                <a:gridCol w="2663829">
                  <a:extLst>
                    <a:ext uri="{9D8B030D-6E8A-4147-A177-3AD203B41FA5}">
                      <a16:colId xmlns="" xmlns:a16="http://schemas.microsoft.com/office/drawing/2014/main" val="2346527962"/>
                    </a:ext>
                  </a:extLst>
                </a:gridCol>
                <a:gridCol w="1627070">
                  <a:extLst>
                    <a:ext uri="{9D8B030D-6E8A-4147-A177-3AD203B41FA5}">
                      <a16:colId xmlns="" xmlns:a16="http://schemas.microsoft.com/office/drawing/2014/main" val="649555364"/>
                    </a:ext>
                  </a:extLst>
                </a:gridCol>
                <a:gridCol w="1627070">
                  <a:extLst>
                    <a:ext uri="{9D8B030D-6E8A-4147-A177-3AD203B41FA5}">
                      <a16:colId xmlns="" xmlns:a16="http://schemas.microsoft.com/office/drawing/2014/main" val="4210072920"/>
                    </a:ext>
                  </a:extLst>
                </a:gridCol>
                <a:gridCol w="1627070">
                  <a:extLst>
                    <a:ext uri="{9D8B030D-6E8A-4147-A177-3AD203B41FA5}">
                      <a16:colId xmlns="" xmlns:a16="http://schemas.microsoft.com/office/drawing/2014/main" val="544330"/>
                    </a:ext>
                  </a:extLst>
                </a:gridCol>
                <a:gridCol w="1627070">
                  <a:extLst>
                    <a:ext uri="{9D8B030D-6E8A-4147-A177-3AD203B41FA5}">
                      <a16:colId xmlns="" xmlns:a16="http://schemas.microsoft.com/office/drawing/2014/main" val="3111221743"/>
                    </a:ext>
                  </a:extLst>
                </a:gridCol>
                <a:gridCol w="1627070">
                  <a:extLst>
                    <a:ext uri="{9D8B030D-6E8A-4147-A177-3AD203B41FA5}">
                      <a16:colId xmlns="" xmlns:a16="http://schemas.microsoft.com/office/drawing/2014/main" val="3172404388"/>
                    </a:ext>
                  </a:extLst>
                </a:gridCol>
              </a:tblGrid>
              <a:tr h="370840">
                <a:tc>
                  <a:txBody>
                    <a:bodyPr/>
                    <a:lstStyle/>
                    <a:p>
                      <a:r>
                        <a:rPr kumimoji="1" lang="en-US" altLang="ja-JP" sz="1600" dirty="0"/>
                        <a:t>No.</a:t>
                      </a:r>
                      <a:endParaRPr kumimoji="1" lang="ja-JP" altLang="en-US" sz="1600" dirty="0"/>
                    </a:p>
                  </a:txBody>
                  <a:tcPr>
                    <a:solidFill>
                      <a:schemeClr val="accent5">
                        <a:lumMod val="20000"/>
                        <a:lumOff val="80000"/>
                      </a:schemeClr>
                    </a:solidFill>
                  </a:tcPr>
                </a:tc>
                <a:tc>
                  <a:txBody>
                    <a:bodyPr/>
                    <a:lstStyle/>
                    <a:p>
                      <a:r>
                        <a:rPr kumimoji="1" lang="ja-JP" altLang="en-US" sz="1600" dirty="0"/>
                        <a:t>仮説</a:t>
                      </a:r>
                    </a:p>
                  </a:txBody>
                  <a:tcPr>
                    <a:solidFill>
                      <a:schemeClr val="accent5">
                        <a:lumMod val="20000"/>
                        <a:lumOff val="80000"/>
                      </a:schemeClr>
                    </a:solidFill>
                  </a:tcPr>
                </a:tc>
                <a:tc>
                  <a:txBody>
                    <a:bodyPr/>
                    <a:lstStyle/>
                    <a:p>
                      <a:r>
                        <a:rPr kumimoji="1" lang="ja-JP" altLang="en-US" sz="1600" dirty="0"/>
                        <a:t>利用したデータ</a:t>
                      </a:r>
                    </a:p>
                  </a:txBody>
                  <a:tcPr>
                    <a:solidFill>
                      <a:schemeClr val="accent5">
                        <a:lumMod val="20000"/>
                        <a:lumOff val="80000"/>
                      </a:schemeClr>
                    </a:solidFill>
                  </a:tcPr>
                </a:tc>
                <a:tc>
                  <a:txBody>
                    <a:bodyPr/>
                    <a:lstStyle/>
                    <a:p>
                      <a:r>
                        <a:rPr kumimoji="1" lang="ja-JP" altLang="en-US" sz="1600" dirty="0"/>
                        <a:t>分析手法</a:t>
                      </a:r>
                    </a:p>
                  </a:txBody>
                  <a:tcPr>
                    <a:solidFill>
                      <a:schemeClr val="accent5">
                        <a:lumMod val="20000"/>
                        <a:lumOff val="80000"/>
                      </a:schemeClr>
                    </a:solidFill>
                  </a:tcPr>
                </a:tc>
                <a:tc>
                  <a:txBody>
                    <a:bodyPr/>
                    <a:lstStyle/>
                    <a:p>
                      <a:r>
                        <a:rPr kumimoji="1" lang="ja-JP" altLang="en-US" sz="1600" dirty="0"/>
                        <a:t>分析結果</a:t>
                      </a:r>
                    </a:p>
                  </a:txBody>
                  <a:tcPr>
                    <a:solidFill>
                      <a:schemeClr val="accent5">
                        <a:lumMod val="20000"/>
                        <a:lumOff val="80000"/>
                      </a:schemeClr>
                    </a:solidFill>
                  </a:tcPr>
                </a:tc>
                <a:tc>
                  <a:txBody>
                    <a:bodyPr/>
                    <a:lstStyle/>
                    <a:p>
                      <a:r>
                        <a:rPr kumimoji="1" lang="ja-JP" altLang="en-US" sz="1600" dirty="0"/>
                        <a:t>説明文章</a:t>
                      </a:r>
                    </a:p>
                  </a:txBody>
                  <a:tcPr>
                    <a:solidFill>
                      <a:schemeClr val="accent5">
                        <a:lumMod val="20000"/>
                        <a:lumOff val="80000"/>
                      </a:schemeClr>
                    </a:solidFill>
                  </a:tcPr>
                </a:tc>
                <a:tc>
                  <a:txBody>
                    <a:bodyPr/>
                    <a:lstStyle/>
                    <a:p>
                      <a:r>
                        <a:rPr kumimoji="1" lang="ja-JP" altLang="en-US" sz="1600" dirty="0"/>
                        <a:t>影響度</a:t>
                      </a:r>
                    </a:p>
                  </a:txBody>
                  <a:tcPr>
                    <a:solidFill>
                      <a:schemeClr val="accent5">
                        <a:lumMod val="20000"/>
                        <a:lumOff val="80000"/>
                      </a:schemeClr>
                    </a:solidFill>
                  </a:tcPr>
                </a:tc>
                <a:extLst>
                  <a:ext uri="{0D108BD9-81ED-4DB2-BD59-A6C34878D82A}">
                    <a16:rowId xmlns="" xmlns:a16="http://schemas.microsoft.com/office/drawing/2014/main" val="4198364325"/>
                  </a:ext>
                </a:extLst>
              </a:tr>
              <a:tr h="370840">
                <a:tc>
                  <a:txBody>
                    <a:bodyPr/>
                    <a:lstStyle/>
                    <a:p>
                      <a:pPr algn="r"/>
                      <a:r>
                        <a:rPr kumimoji="1" lang="en-US" altLang="ja-JP" sz="1600" dirty="0"/>
                        <a:t>1</a:t>
                      </a:r>
                      <a:endParaRPr kumimoji="1" lang="ja-JP" altLang="en-US" sz="1600" dirty="0"/>
                    </a:p>
                  </a:txBody>
                  <a:tcPr/>
                </a:tc>
                <a:tc>
                  <a:txBody>
                    <a:bodyPr/>
                    <a:lstStyle/>
                    <a:p>
                      <a:endParaRPr kumimoji="1" lang="ja-JP" altLang="en-US" sz="1600" dirty="0"/>
                    </a:p>
                  </a:txBody>
                  <a:tcPr/>
                </a:tc>
                <a:tc>
                  <a:txBody>
                    <a:bodyPr/>
                    <a:lstStyle/>
                    <a:p>
                      <a:endParaRPr kumimoji="1" lang="ja-JP" altLang="en-US" sz="1600"/>
                    </a:p>
                  </a:txBody>
                  <a:tcPr/>
                </a:tc>
                <a:tc>
                  <a:txBody>
                    <a:bodyPr/>
                    <a:lstStyle/>
                    <a:p>
                      <a:endParaRPr kumimoji="1" lang="ja-JP" altLang="en-US" sz="1600"/>
                    </a:p>
                  </a:txBody>
                  <a:tcPr/>
                </a:tc>
                <a:tc>
                  <a:txBody>
                    <a:bodyPr/>
                    <a:lstStyle/>
                    <a:p>
                      <a:endParaRPr kumimoji="1" lang="ja-JP" altLang="en-US" sz="1600" dirty="0"/>
                    </a:p>
                  </a:txBody>
                  <a:tcPr/>
                </a:tc>
                <a:tc>
                  <a:txBody>
                    <a:bodyPr/>
                    <a:lstStyle/>
                    <a:p>
                      <a:endParaRPr kumimoji="1" lang="ja-JP" altLang="en-US" sz="1600"/>
                    </a:p>
                  </a:txBody>
                  <a:tcPr/>
                </a:tc>
                <a:tc>
                  <a:txBody>
                    <a:bodyPr/>
                    <a:lstStyle/>
                    <a:p>
                      <a:endParaRPr kumimoji="1" lang="ja-JP" altLang="en-US" sz="1600" dirty="0"/>
                    </a:p>
                  </a:txBody>
                  <a:tcPr/>
                </a:tc>
                <a:extLst>
                  <a:ext uri="{0D108BD9-81ED-4DB2-BD59-A6C34878D82A}">
                    <a16:rowId xmlns="" xmlns:a16="http://schemas.microsoft.com/office/drawing/2014/main" val="420548169"/>
                  </a:ext>
                </a:extLst>
              </a:tr>
              <a:tr h="370840">
                <a:tc>
                  <a:txBody>
                    <a:bodyPr/>
                    <a:lstStyle/>
                    <a:p>
                      <a:pPr algn="r"/>
                      <a:r>
                        <a:rPr kumimoji="1" lang="en-US" altLang="ja-JP" sz="1600" dirty="0"/>
                        <a:t>2</a:t>
                      </a:r>
                      <a:endParaRPr kumimoji="1" lang="ja-JP" altLang="en-US" sz="1600" dirty="0"/>
                    </a:p>
                  </a:txBody>
                  <a:tcPr/>
                </a:tc>
                <a:tc>
                  <a:txBody>
                    <a:bodyPr/>
                    <a:lstStyle/>
                    <a:p>
                      <a:endParaRPr kumimoji="1" lang="ja-JP" altLang="en-US" sz="1600"/>
                    </a:p>
                  </a:txBody>
                  <a:tcPr/>
                </a:tc>
                <a:tc>
                  <a:txBody>
                    <a:bodyPr/>
                    <a:lstStyle/>
                    <a:p>
                      <a:endParaRPr kumimoji="1" lang="ja-JP" altLang="en-US" sz="1600"/>
                    </a:p>
                  </a:txBody>
                  <a:tcPr/>
                </a:tc>
                <a:tc>
                  <a:txBody>
                    <a:bodyPr/>
                    <a:lstStyle/>
                    <a:p>
                      <a:endParaRPr kumimoji="1" lang="ja-JP" altLang="en-US" sz="1600"/>
                    </a:p>
                  </a:txBody>
                  <a:tcPr/>
                </a:tc>
                <a:tc>
                  <a:txBody>
                    <a:bodyPr/>
                    <a:lstStyle/>
                    <a:p>
                      <a:endParaRPr kumimoji="1" lang="ja-JP" altLang="en-US" sz="1600"/>
                    </a:p>
                  </a:txBody>
                  <a:tcPr/>
                </a:tc>
                <a:tc>
                  <a:txBody>
                    <a:bodyPr/>
                    <a:lstStyle/>
                    <a:p>
                      <a:endParaRPr kumimoji="1" lang="ja-JP" altLang="en-US" sz="1600" dirty="0"/>
                    </a:p>
                  </a:txBody>
                  <a:tcPr/>
                </a:tc>
                <a:tc>
                  <a:txBody>
                    <a:bodyPr/>
                    <a:lstStyle/>
                    <a:p>
                      <a:endParaRPr kumimoji="1" lang="ja-JP" altLang="en-US" sz="1600" dirty="0"/>
                    </a:p>
                  </a:txBody>
                  <a:tcPr/>
                </a:tc>
                <a:extLst>
                  <a:ext uri="{0D108BD9-81ED-4DB2-BD59-A6C34878D82A}">
                    <a16:rowId xmlns="" xmlns:a16="http://schemas.microsoft.com/office/drawing/2014/main" val="404767688"/>
                  </a:ext>
                </a:extLst>
              </a:tr>
            </a:tbl>
          </a:graphicData>
        </a:graphic>
      </p:graphicFrame>
      <p:sp>
        <p:nvSpPr>
          <p:cNvPr id="5" name="正方形/長方形 4">
            <a:extLst>
              <a:ext uri="{FF2B5EF4-FFF2-40B4-BE49-F238E27FC236}">
                <a16:creationId xmlns="" xmlns:a16="http://schemas.microsoft.com/office/drawing/2014/main" id="{C1BC5953-77F0-B441-8668-71CB78E85673}"/>
              </a:ext>
            </a:extLst>
          </p:cNvPr>
          <p:cNvSpPr/>
          <p:nvPr/>
        </p:nvSpPr>
        <p:spPr>
          <a:xfrm flipH="1">
            <a:off x="10359341" y="1696507"/>
            <a:ext cx="1620456" cy="111252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スライド番号プレースホルダー 3">
            <a:extLst>
              <a:ext uri="{FF2B5EF4-FFF2-40B4-BE49-F238E27FC236}">
                <a16:creationId xmlns="" xmlns:a16="http://schemas.microsoft.com/office/drawing/2014/main" id="{4E1781FE-AD37-443D-A608-65D0CC7381C9}"/>
              </a:ext>
            </a:extLst>
          </p:cNvPr>
          <p:cNvSpPr>
            <a:spLocks noGrp="1"/>
          </p:cNvSpPr>
          <p:nvPr>
            <p:ph type="sldNum" sz="quarter" idx="12"/>
          </p:nvPr>
        </p:nvSpPr>
        <p:spPr/>
        <p:txBody>
          <a:bodyPr/>
          <a:lstStyle/>
          <a:p>
            <a:fld id="{17B8D3BA-E350-1147-995F-63335037DF5A}" type="slidenum">
              <a:rPr kumimoji="1" lang="ja-JP" altLang="en-US" smtClean="0"/>
              <a:t>16</a:t>
            </a:fld>
            <a:endParaRPr kumimoji="1" lang="ja-JP" altLang="en-US"/>
          </a:p>
        </p:txBody>
      </p:sp>
    </p:spTree>
    <p:extLst>
      <p:ext uri="{BB962C8B-B14F-4D97-AF65-F5344CB8AC3E}">
        <p14:creationId xmlns:p14="http://schemas.microsoft.com/office/powerpoint/2010/main" val="41858966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4294967295"/>
          </p:nvPr>
        </p:nvSpPr>
        <p:spPr>
          <a:xfrm>
            <a:off x="838200" y="892969"/>
            <a:ext cx="10515600" cy="5072063"/>
          </a:xfrm>
        </p:spPr>
        <p:txBody>
          <a:bodyPr anchor="ctr"/>
          <a:lstStyle/>
          <a:p>
            <a:pPr marL="0" lvl="0" indent="0" algn="ctr">
              <a:lnSpc>
                <a:spcPct val="100000"/>
              </a:lnSpc>
              <a:spcBef>
                <a:spcPts val="0"/>
              </a:spcBef>
              <a:buNone/>
              <a:defRPr/>
            </a:pPr>
            <a:r>
              <a:rPr kumimoji="1" lang="en-US" altLang="ja-JP" sz="6000" dirty="0"/>
              <a:t>4. </a:t>
            </a:r>
            <a:r>
              <a:rPr kumimoji="1" lang="ja-JP" altLang="en-US" sz="6000" dirty="0"/>
              <a:t>政策立案</a:t>
            </a:r>
            <a:endParaRPr kumimoji="1" lang="ja-JP" altLang="en-US" sz="1400" dirty="0"/>
          </a:p>
        </p:txBody>
      </p:sp>
      <p:sp>
        <p:nvSpPr>
          <p:cNvPr id="2" name="スライド番号プレースホルダー 1">
            <a:extLst>
              <a:ext uri="{FF2B5EF4-FFF2-40B4-BE49-F238E27FC236}">
                <a16:creationId xmlns="" xmlns:a16="http://schemas.microsoft.com/office/drawing/2014/main" id="{945812BD-9FDC-48D7-A25F-472B55DD3325}"/>
              </a:ext>
            </a:extLst>
          </p:cNvPr>
          <p:cNvSpPr>
            <a:spLocks noGrp="1"/>
          </p:cNvSpPr>
          <p:nvPr>
            <p:ph type="sldNum" sz="quarter" idx="12"/>
          </p:nvPr>
        </p:nvSpPr>
        <p:spPr/>
        <p:txBody>
          <a:bodyPr/>
          <a:lstStyle/>
          <a:p>
            <a:fld id="{17B8D3BA-E350-1147-995F-63335037DF5A}" type="slidenum">
              <a:rPr kumimoji="1" lang="ja-JP" altLang="en-US" smtClean="0"/>
              <a:t>17</a:t>
            </a:fld>
            <a:endParaRPr kumimoji="1" lang="ja-JP" altLang="en-US"/>
          </a:p>
        </p:txBody>
      </p:sp>
    </p:spTree>
    <p:extLst>
      <p:ext uri="{BB962C8B-B14F-4D97-AF65-F5344CB8AC3E}">
        <p14:creationId xmlns:p14="http://schemas.microsoft.com/office/powerpoint/2010/main" val="5500894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en-US" altLang="ja-JP" dirty="0"/>
              <a:t>4-1. </a:t>
            </a:r>
            <a:r>
              <a:rPr kumimoji="1" lang="ja-JP" altLang="en-US" dirty="0"/>
              <a:t>⑥政策検討</a:t>
            </a:r>
          </a:p>
        </p:txBody>
      </p:sp>
      <p:graphicFrame>
        <p:nvGraphicFramePr>
          <p:cNvPr id="20" name="表 19"/>
          <p:cNvGraphicFramePr>
            <a:graphicFrameLocks noGrp="1"/>
          </p:cNvGraphicFramePr>
          <p:nvPr>
            <p:extLst>
              <p:ext uri="{D42A27DB-BD31-4B8C-83A1-F6EECF244321}">
                <p14:modId xmlns:p14="http://schemas.microsoft.com/office/powerpoint/2010/main" val="4205840291"/>
              </p:ext>
            </p:extLst>
          </p:nvPr>
        </p:nvGraphicFramePr>
        <p:xfrm>
          <a:off x="1357592" y="3195820"/>
          <a:ext cx="8754816" cy="1700148"/>
        </p:xfrm>
        <a:graphic>
          <a:graphicData uri="http://schemas.openxmlformats.org/drawingml/2006/table">
            <a:tbl>
              <a:tblPr firstRow="1" bandRow="1">
                <a:tableStyleId>{5940675A-B579-460E-94D1-54222C63F5DA}</a:tableStyleId>
              </a:tblPr>
              <a:tblGrid>
                <a:gridCol w="717236">
                  <a:extLst>
                    <a:ext uri="{9D8B030D-6E8A-4147-A177-3AD203B41FA5}">
                      <a16:colId xmlns="" xmlns:a16="http://schemas.microsoft.com/office/drawing/2014/main" val="20000"/>
                    </a:ext>
                  </a:extLst>
                </a:gridCol>
                <a:gridCol w="2009395">
                  <a:extLst>
                    <a:ext uri="{9D8B030D-6E8A-4147-A177-3AD203B41FA5}">
                      <a16:colId xmlns="" xmlns:a16="http://schemas.microsoft.com/office/drawing/2014/main" val="20001"/>
                    </a:ext>
                  </a:extLst>
                </a:gridCol>
                <a:gridCol w="2009395">
                  <a:extLst>
                    <a:ext uri="{9D8B030D-6E8A-4147-A177-3AD203B41FA5}">
                      <a16:colId xmlns="" xmlns:a16="http://schemas.microsoft.com/office/drawing/2014/main" val="20002"/>
                    </a:ext>
                  </a:extLst>
                </a:gridCol>
                <a:gridCol w="2009395">
                  <a:extLst>
                    <a:ext uri="{9D8B030D-6E8A-4147-A177-3AD203B41FA5}">
                      <a16:colId xmlns="" xmlns:a16="http://schemas.microsoft.com/office/drawing/2014/main" val="20003"/>
                    </a:ext>
                  </a:extLst>
                </a:gridCol>
                <a:gridCol w="2009395">
                  <a:extLst>
                    <a:ext uri="{9D8B030D-6E8A-4147-A177-3AD203B41FA5}">
                      <a16:colId xmlns="" xmlns:a16="http://schemas.microsoft.com/office/drawing/2014/main" val="20004"/>
                    </a:ext>
                  </a:extLst>
                </a:gridCol>
              </a:tblGrid>
              <a:tr h="425037">
                <a:tc>
                  <a:txBody>
                    <a:bodyPr/>
                    <a:lstStyle/>
                    <a:p>
                      <a:r>
                        <a:rPr kumimoji="1" lang="en-US" altLang="ja-JP" dirty="0"/>
                        <a:t>No.</a:t>
                      </a:r>
                      <a:endParaRPr kumimoji="1" lang="ja-JP" altLang="en-US" dirty="0"/>
                    </a:p>
                  </a:txBody>
                  <a:tcPr>
                    <a:solidFill>
                      <a:schemeClr val="accent5">
                        <a:lumMod val="20000"/>
                        <a:lumOff val="80000"/>
                      </a:schemeClr>
                    </a:solidFill>
                  </a:tcPr>
                </a:tc>
                <a:tc>
                  <a:txBody>
                    <a:bodyPr/>
                    <a:lstStyle/>
                    <a:p>
                      <a:r>
                        <a:rPr kumimoji="1" lang="ja-JP" altLang="en-US" dirty="0"/>
                        <a:t>政策</a:t>
                      </a:r>
                    </a:p>
                  </a:txBody>
                  <a:tcPr>
                    <a:solidFill>
                      <a:schemeClr val="accent5">
                        <a:lumMod val="20000"/>
                        <a:lumOff val="80000"/>
                      </a:schemeClr>
                    </a:solidFill>
                  </a:tcPr>
                </a:tc>
                <a:tc>
                  <a:txBody>
                    <a:bodyPr/>
                    <a:lstStyle/>
                    <a:p>
                      <a:r>
                        <a:rPr kumimoji="1" lang="ja-JP" altLang="en-US" dirty="0"/>
                        <a:t>政策（事業等）</a:t>
                      </a:r>
                      <a:endParaRPr kumimoji="1" lang="en-US" altLang="ja-JP" dirty="0"/>
                    </a:p>
                  </a:txBody>
                  <a:tcPr>
                    <a:solidFill>
                      <a:schemeClr val="accent5">
                        <a:lumMod val="20000"/>
                        <a:lumOff val="80000"/>
                      </a:schemeClr>
                    </a:solidFill>
                  </a:tcPr>
                </a:tc>
                <a:tc>
                  <a:txBody>
                    <a:bodyPr/>
                    <a:lstStyle/>
                    <a:p>
                      <a:r>
                        <a:rPr kumimoji="1" lang="ja-JP" altLang="en-US" dirty="0"/>
                        <a:t>効果</a:t>
                      </a:r>
                      <a:r>
                        <a:rPr kumimoji="1" lang="en-US" altLang="ja-JP" dirty="0"/>
                        <a:t>(</a:t>
                      </a:r>
                      <a:r>
                        <a:rPr kumimoji="1" lang="ja-JP" altLang="en-US" dirty="0"/>
                        <a:t>百万円</a:t>
                      </a:r>
                      <a:r>
                        <a:rPr kumimoji="1" lang="en-US" altLang="ja-JP" dirty="0"/>
                        <a:t>/</a:t>
                      </a:r>
                      <a:r>
                        <a:rPr kumimoji="1" lang="ja-JP" altLang="en-US" dirty="0"/>
                        <a:t>年</a:t>
                      </a:r>
                      <a:r>
                        <a:rPr kumimoji="1" lang="en-US" altLang="ja-JP" dirty="0"/>
                        <a:t>)</a:t>
                      </a:r>
                      <a:endParaRPr kumimoji="1" lang="ja-JP" altLang="en-US" dirty="0"/>
                    </a:p>
                  </a:txBody>
                  <a:tcPr>
                    <a:solidFill>
                      <a:schemeClr val="accent5">
                        <a:lumMod val="20000"/>
                        <a:lumOff val="80000"/>
                      </a:schemeClr>
                    </a:solidFill>
                  </a:tcPr>
                </a:tc>
                <a:tc>
                  <a:txBody>
                    <a:bodyPr/>
                    <a:lstStyle/>
                    <a:p>
                      <a:r>
                        <a:rPr kumimoji="1" lang="ja-JP" altLang="en-US" dirty="0"/>
                        <a:t>費用</a:t>
                      </a:r>
                      <a:r>
                        <a:rPr kumimoji="1" lang="en-US" altLang="ja-JP" dirty="0"/>
                        <a:t>(</a:t>
                      </a:r>
                      <a:r>
                        <a:rPr kumimoji="1" lang="ja-JP" altLang="en-US" dirty="0"/>
                        <a:t>百万円</a:t>
                      </a:r>
                      <a:r>
                        <a:rPr kumimoji="1" lang="en-US" altLang="ja-JP" dirty="0"/>
                        <a:t>/</a:t>
                      </a:r>
                      <a:r>
                        <a:rPr kumimoji="1" lang="ja-JP" altLang="en-US" dirty="0"/>
                        <a:t>年</a:t>
                      </a:r>
                      <a:r>
                        <a:rPr kumimoji="1" lang="en-US" altLang="ja-JP" dirty="0"/>
                        <a:t>)</a:t>
                      </a:r>
                      <a:endParaRPr kumimoji="1" lang="ja-JP" altLang="en-US" dirty="0"/>
                    </a:p>
                  </a:txBody>
                  <a:tcPr>
                    <a:solidFill>
                      <a:schemeClr val="accent5">
                        <a:lumMod val="20000"/>
                        <a:lumOff val="80000"/>
                      </a:schemeClr>
                    </a:solidFill>
                  </a:tcPr>
                </a:tc>
                <a:extLst>
                  <a:ext uri="{0D108BD9-81ED-4DB2-BD59-A6C34878D82A}">
                    <a16:rowId xmlns="" xmlns:a16="http://schemas.microsoft.com/office/drawing/2014/main" val="10000"/>
                  </a:ext>
                </a:extLst>
              </a:tr>
              <a:tr h="425037">
                <a:tc>
                  <a:txBody>
                    <a:bodyPr/>
                    <a:lstStyle/>
                    <a:p>
                      <a:pPr algn="r"/>
                      <a:r>
                        <a:rPr kumimoji="1" lang="en-US" altLang="ja-JP" dirty="0"/>
                        <a:t>1</a:t>
                      </a:r>
                      <a:endParaRPr kumimoji="1" lang="ja-JP" altLang="en-US" dirty="0"/>
                    </a:p>
                  </a:txBody>
                  <a:tcPr>
                    <a:solidFill>
                      <a:schemeClr val="accent4">
                        <a:lumMod val="20000"/>
                        <a:lumOff val="80000"/>
                      </a:schemeClr>
                    </a:solidFill>
                  </a:tcPr>
                </a:tc>
                <a:tc>
                  <a:txBody>
                    <a:bodyPr/>
                    <a:lstStyle/>
                    <a:p>
                      <a:r>
                        <a:rPr kumimoji="1" lang="ja-JP" altLang="en-US" dirty="0"/>
                        <a:t>政策１</a:t>
                      </a:r>
                    </a:p>
                  </a:txBody>
                  <a:tcPr>
                    <a:solidFill>
                      <a:schemeClr val="accent4">
                        <a:lumMod val="20000"/>
                        <a:lumOff val="80000"/>
                      </a:schemeClr>
                    </a:solidFill>
                  </a:tcPr>
                </a:tc>
                <a:tc>
                  <a:txBody>
                    <a:bodyPr/>
                    <a:lstStyle/>
                    <a:p>
                      <a:r>
                        <a:rPr kumimoji="1" lang="ja-JP" altLang="en-US" dirty="0"/>
                        <a:t>政策</a:t>
                      </a:r>
                      <a:r>
                        <a:rPr kumimoji="1" lang="en-US" altLang="ja-JP" dirty="0"/>
                        <a:t>1A</a:t>
                      </a:r>
                      <a:endParaRPr kumimoji="1" lang="ja-JP" altLang="en-US" dirty="0"/>
                    </a:p>
                  </a:txBody>
                  <a:tcPr>
                    <a:solidFill>
                      <a:schemeClr val="accent4">
                        <a:lumMod val="20000"/>
                        <a:lumOff val="80000"/>
                      </a:schemeClr>
                    </a:solidFill>
                  </a:tcPr>
                </a:tc>
                <a:tc>
                  <a:txBody>
                    <a:bodyPr/>
                    <a:lstStyle/>
                    <a:p>
                      <a:pPr algn="r"/>
                      <a:endParaRPr kumimoji="1" lang="ja-JP" altLang="en-US" dirty="0"/>
                    </a:p>
                  </a:txBody>
                  <a:tcPr>
                    <a:solidFill>
                      <a:schemeClr val="accent4">
                        <a:lumMod val="20000"/>
                        <a:lumOff val="80000"/>
                      </a:schemeClr>
                    </a:solidFill>
                  </a:tcPr>
                </a:tc>
                <a:tc>
                  <a:txBody>
                    <a:bodyPr/>
                    <a:lstStyle/>
                    <a:p>
                      <a:pPr algn="r"/>
                      <a:endParaRPr kumimoji="1" lang="ja-JP" altLang="en-US" dirty="0"/>
                    </a:p>
                  </a:txBody>
                  <a:tcPr>
                    <a:solidFill>
                      <a:schemeClr val="accent4">
                        <a:lumMod val="20000"/>
                        <a:lumOff val="80000"/>
                      </a:schemeClr>
                    </a:solidFill>
                  </a:tcPr>
                </a:tc>
                <a:extLst>
                  <a:ext uri="{0D108BD9-81ED-4DB2-BD59-A6C34878D82A}">
                    <a16:rowId xmlns="" xmlns:a16="http://schemas.microsoft.com/office/drawing/2014/main" val="10001"/>
                  </a:ext>
                </a:extLst>
              </a:tr>
              <a:tr h="425037">
                <a:tc>
                  <a:txBody>
                    <a:bodyPr/>
                    <a:lstStyle/>
                    <a:p>
                      <a:pPr algn="r"/>
                      <a:r>
                        <a:rPr kumimoji="1" lang="en-US" altLang="ja-JP" dirty="0"/>
                        <a:t>2</a:t>
                      </a:r>
                      <a:endParaRPr kumimoji="1" lang="ja-JP" altLang="en-US" dirty="0"/>
                    </a:p>
                  </a:txBody>
                  <a:tcPr>
                    <a:solidFill>
                      <a:schemeClr val="accent2">
                        <a:lumMod val="20000"/>
                        <a:lumOff val="80000"/>
                      </a:schemeClr>
                    </a:solidFill>
                  </a:tcPr>
                </a:tc>
                <a:tc rowSpan="2">
                  <a:txBody>
                    <a:bodyPr/>
                    <a:lstStyle/>
                    <a:p>
                      <a:r>
                        <a:rPr kumimoji="1" lang="ja-JP" altLang="en-US" dirty="0"/>
                        <a:t>政策２</a:t>
                      </a:r>
                    </a:p>
                  </a:txBody>
                  <a:tcPr>
                    <a:solidFill>
                      <a:schemeClr val="accent2">
                        <a:lumMod val="20000"/>
                        <a:lumOff val="80000"/>
                      </a:schemeClr>
                    </a:solidFill>
                  </a:tcPr>
                </a:tc>
                <a:tc>
                  <a:txBody>
                    <a:bodyPr/>
                    <a:lstStyle/>
                    <a:p>
                      <a:r>
                        <a:rPr kumimoji="1" lang="ja-JP" altLang="en-US" dirty="0"/>
                        <a:t>政策</a:t>
                      </a:r>
                      <a:r>
                        <a:rPr kumimoji="1" lang="en-US" altLang="ja-JP" dirty="0"/>
                        <a:t>2A</a:t>
                      </a:r>
                      <a:endParaRPr kumimoji="1" lang="ja-JP" altLang="en-US" dirty="0"/>
                    </a:p>
                  </a:txBody>
                  <a:tcPr>
                    <a:solidFill>
                      <a:schemeClr val="accent2">
                        <a:lumMod val="20000"/>
                        <a:lumOff val="80000"/>
                      </a:schemeClr>
                    </a:solidFill>
                  </a:tcPr>
                </a:tc>
                <a:tc>
                  <a:txBody>
                    <a:bodyPr/>
                    <a:lstStyle/>
                    <a:p>
                      <a:pPr algn="r"/>
                      <a:endParaRPr kumimoji="1" lang="ja-JP" altLang="en-US" dirty="0"/>
                    </a:p>
                  </a:txBody>
                  <a:tcPr>
                    <a:solidFill>
                      <a:schemeClr val="accent2">
                        <a:lumMod val="20000"/>
                        <a:lumOff val="80000"/>
                      </a:schemeClr>
                    </a:solidFill>
                  </a:tcPr>
                </a:tc>
                <a:tc>
                  <a:txBody>
                    <a:bodyPr/>
                    <a:lstStyle/>
                    <a:p>
                      <a:pPr algn="r"/>
                      <a:endParaRPr kumimoji="1" lang="ja-JP" altLang="en-US" dirty="0"/>
                    </a:p>
                  </a:txBody>
                  <a:tcPr>
                    <a:solidFill>
                      <a:schemeClr val="accent2">
                        <a:lumMod val="20000"/>
                        <a:lumOff val="80000"/>
                      </a:schemeClr>
                    </a:solidFill>
                  </a:tcPr>
                </a:tc>
                <a:extLst>
                  <a:ext uri="{0D108BD9-81ED-4DB2-BD59-A6C34878D82A}">
                    <a16:rowId xmlns="" xmlns:a16="http://schemas.microsoft.com/office/drawing/2014/main" val="10002"/>
                  </a:ext>
                </a:extLst>
              </a:tr>
              <a:tr h="425037">
                <a:tc>
                  <a:txBody>
                    <a:bodyPr/>
                    <a:lstStyle/>
                    <a:p>
                      <a:pPr algn="r"/>
                      <a:r>
                        <a:rPr kumimoji="1" lang="en-US" altLang="ja-JP" dirty="0"/>
                        <a:t>3</a:t>
                      </a:r>
                      <a:endParaRPr kumimoji="1" lang="ja-JP" altLang="en-US" dirty="0"/>
                    </a:p>
                  </a:txBody>
                  <a:tcPr>
                    <a:solidFill>
                      <a:schemeClr val="accent2">
                        <a:lumMod val="20000"/>
                        <a:lumOff val="80000"/>
                      </a:schemeClr>
                    </a:solidFill>
                  </a:tcPr>
                </a:tc>
                <a:tc vMerge="1">
                  <a:txBody>
                    <a:bodyPr/>
                    <a:lstStyle/>
                    <a:p>
                      <a:endParaRPr kumimoji="1" lang="ja-JP" altLang="en-US" dirty="0"/>
                    </a:p>
                  </a:txBody>
                  <a:tcPr>
                    <a:solidFill>
                      <a:schemeClr val="accent2">
                        <a:lumMod val="20000"/>
                        <a:lumOff val="80000"/>
                      </a:schemeClr>
                    </a:solidFill>
                  </a:tcPr>
                </a:tc>
                <a:tc>
                  <a:txBody>
                    <a:bodyPr/>
                    <a:lstStyle/>
                    <a:p>
                      <a:r>
                        <a:rPr kumimoji="1" lang="ja-JP" altLang="en-US" dirty="0"/>
                        <a:t>政策</a:t>
                      </a:r>
                      <a:r>
                        <a:rPr kumimoji="1" lang="en-US" altLang="ja-JP" dirty="0"/>
                        <a:t>2B</a:t>
                      </a:r>
                      <a:endParaRPr kumimoji="1" lang="ja-JP" altLang="en-US" dirty="0"/>
                    </a:p>
                  </a:txBody>
                  <a:tcPr>
                    <a:solidFill>
                      <a:schemeClr val="accent2">
                        <a:lumMod val="20000"/>
                        <a:lumOff val="80000"/>
                      </a:schemeClr>
                    </a:solidFill>
                  </a:tcPr>
                </a:tc>
                <a:tc>
                  <a:txBody>
                    <a:bodyPr/>
                    <a:lstStyle/>
                    <a:p>
                      <a:pPr algn="r"/>
                      <a:endParaRPr kumimoji="1" lang="ja-JP" altLang="en-US" dirty="0"/>
                    </a:p>
                  </a:txBody>
                  <a:tcPr>
                    <a:solidFill>
                      <a:schemeClr val="accent2">
                        <a:lumMod val="20000"/>
                        <a:lumOff val="80000"/>
                      </a:schemeClr>
                    </a:solidFill>
                  </a:tcPr>
                </a:tc>
                <a:tc>
                  <a:txBody>
                    <a:bodyPr/>
                    <a:lstStyle/>
                    <a:p>
                      <a:pPr algn="r"/>
                      <a:endParaRPr kumimoji="1" lang="ja-JP" altLang="en-US" dirty="0"/>
                    </a:p>
                  </a:txBody>
                  <a:tcPr>
                    <a:solidFill>
                      <a:schemeClr val="accent2">
                        <a:lumMod val="20000"/>
                        <a:lumOff val="80000"/>
                      </a:schemeClr>
                    </a:solidFill>
                  </a:tcPr>
                </a:tc>
                <a:extLst>
                  <a:ext uri="{0D108BD9-81ED-4DB2-BD59-A6C34878D82A}">
                    <a16:rowId xmlns="" xmlns:a16="http://schemas.microsoft.com/office/drawing/2014/main" val="10003"/>
                  </a:ext>
                </a:extLst>
              </a:tr>
            </a:tbl>
          </a:graphicData>
        </a:graphic>
      </p:graphicFrame>
      <p:sp>
        <p:nvSpPr>
          <p:cNvPr id="24" name="ホームベース 4">
            <a:extLst>
              <a:ext uri="{FF2B5EF4-FFF2-40B4-BE49-F238E27FC236}">
                <a16:creationId xmlns="" xmlns:a16="http://schemas.microsoft.com/office/drawing/2014/main" id="{7A152537-41D0-4856-B64D-05C9A27452F4}"/>
              </a:ext>
            </a:extLst>
          </p:cNvPr>
          <p:cNvSpPr/>
          <p:nvPr/>
        </p:nvSpPr>
        <p:spPr>
          <a:xfrm>
            <a:off x="9472592" y="5432258"/>
            <a:ext cx="1892300" cy="927100"/>
          </a:xfrm>
          <a:prstGeom prst="homePlate">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25" name="ホームベース 6">
            <a:extLst>
              <a:ext uri="{FF2B5EF4-FFF2-40B4-BE49-F238E27FC236}">
                <a16:creationId xmlns="" xmlns:a16="http://schemas.microsoft.com/office/drawing/2014/main" id="{98D8B3A7-DEB6-4F4F-B183-E3A80404FE0F}"/>
              </a:ext>
            </a:extLst>
          </p:cNvPr>
          <p:cNvSpPr/>
          <p:nvPr/>
        </p:nvSpPr>
        <p:spPr>
          <a:xfrm>
            <a:off x="8043151" y="5432258"/>
            <a:ext cx="1892300" cy="927100"/>
          </a:xfrm>
          <a:prstGeom prst="homePlate">
            <a:avLst/>
          </a:prstGeom>
          <a:solidFill>
            <a:schemeClr val="accent6">
              <a:lumMod val="40000"/>
              <a:lumOff val="60000"/>
            </a:schemeClr>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26" name="ホームベース 7">
            <a:extLst>
              <a:ext uri="{FF2B5EF4-FFF2-40B4-BE49-F238E27FC236}">
                <a16:creationId xmlns="" xmlns:a16="http://schemas.microsoft.com/office/drawing/2014/main" id="{A4D74334-B6D2-49D9-88BD-6F634E712658}"/>
              </a:ext>
            </a:extLst>
          </p:cNvPr>
          <p:cNvSpPr/>
          <p:nvPr/>
        </p:nvSpPr>
        <p:spPr>
          <a:xfrm>
            <a:off x="6613711" y="5432258"/>
            <a:ext cx="1892300" cy="927100"/>
          </a:xfrm>
          <a:prstGeom prst="homePlate">
            <a:avLst/>
          </a:prstGeom>
          <a:solidFill>
            <a:schemeClr val="accent6">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27" name="ホームベース 8">
            <a:extLst>
              <a:ext uri="{FF2B5EF4-FFF2-40B4-BE49-F238E27FC236}">
                <a16:creationId xmlns="" xmlns:a16="http://schemas.microsoft.com/office/drawing/2014/main" id="{D6382F3D-F393-4212-BFA4-9B3CC51D2C96}"/>
              </a:ext>
            </a:extLst>
          </p:cNvPr>
          <p:cNvSpPr/>
          <p:nvPr/>
        </p:nvSpPr>
        <p:spPr>
          <a:xfrm>
            <a:off x="5184271" y="5432258"/>
            <a:ext cx="1892300" cy="927100"/>
          </a:xfrm>
          <a:prstGeom prst="homePlate">
            <a:avLst/>
          </a:prstGeom>
          <a:solidFill>
            <a:schemeClr val="accent6">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28" name="ホームベース 9">
            <a:extLst>
              <a:ext uri="{FF2B5EF4-FFF2-40B4-BE49-F238E27FC236}">
                <a16:creationId xmlns="" xmlns:a16="http://schemas.microsoft.com/office/drawing/2014/main" id="{C0FAC200-E421-424C-8DA1-470C6AC2D117}"/>
              </a:ext>
            </a:extLst>
          </p:cNvPr>
          <p:cNvSpPr/>
          <p:nvPr/>
        </p:nvSpPr>
        <p:spPr>
          <a:xfrm>
            <a:off x="3754831" y="5432258"/>
            <a:ext cx="1892300" cy="927100"/>
          </a:xfrm>
          <a:prstGeom prst="homePlate">
            <a:avLst/>
          </a:prstGeom>
          <a:solidFill>
            <a:schemeClr val="accent6">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29" name="ホームベース 10">
            <a:extLst>
              <a:ext uri="{FF2B5EF4-FFF2-40B4-BE49-F238E27FC236}">
                <a16:creationId xmlns="" xmlns:a16="http://schemas.microsoft.com/office/drawing/2014/main" id="{A13B6A43-2F5B-413B-8A8E-2A05F4B81322}"/>
              </a:ext>
            </a:extLst>
          </p:cNvPr>
          <p:cNvSpPr/>
          <p:nvPr/>
        </p:nvSpPr>
        <p:spPr>
          <a:xfrm>
            <a:off x="2325391" y="5432258"/>
            <a:ext cx="1892300" cy="927100"/>
          </a:xfrm>
          <a:prstGeom prst="homePlate">
            <a:avLst/>
          </a:prstGeom>
          <a:solidFill>
            <a:schemeClr val="accent6">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30" name="ホームベース 11">
            <a:extLst>
              <a:ext uri="{FF2B5EF4-FFF2-40B4-BE49-F238E27FC236}">
                <a16:creationId xmlns="" xmlns:a16="http://schemas.microsoft.com/office/drawing/2014/main" id="{72C82228-0A76-4214-922F-23E216CE361D}"/>
              </a:ext>
            </a:extLst>
          </p:cNvPr>
          <p:cNvSpPr/>
          <p:nvPr/>
        </p:nvSpPr>
        <p:spPr>
          <a:xfrm>
            <a:off x="895951" y="5432258"/>
            <a:ext cx="1892300" cy="927100"/>
          </a:xfrm>
          <a:prstGeom prst="homePlate">
            <a:avLst/>
          </a:prstGeom>
          <a:solidFill>
            <a:schemeClr val="accent6">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31" name="テキスト ボックス 30">
            <a:extLst>
              <a:ext uri="{FF2B5EF4-FFF2-40B4-BE49-F238E27FC236}">
                <a16:creationId xmlns="" xmlns:a16="http://schemas.microsoft.com/office/drawing/2014/main" id="{389002EB-5992-4710-B119-721CD0E08B7C}"/>
              </a:ext>
            </a:extLst>
          </p:cNvPr>
          <p:cNvSpPr txBox="1"/>
          <p:nvPr/>
        </p:nvSpPr>
        <p:spPr>
          <a:xfrm>
            <a:off x="1099710" y="5581108"/>
            <a:ext cx="1107996" cy="646331"/>
          </a:xfrm>
          <a:prstGeom prst="rect">
            <a:avLst/>
          </a:prstGeom>
          <a:noFill/>
        </p:spPr>
        <p:txBody>
          <a:bodyPr wrap="none" rtlCol="0">
            <a:spAutoFit/>
          </a:bodyPr>
          <a:lstStyle/>
          <a:p>
            <a:pPr algn="ctr"/>
            <a:r>
              <a:rPr kumimoji="1" lang="ja-JP" altLang="en-US" dirty="0"/>
              <a:t>①仮説</a:t>
            </a:r>
            <a:r>
              <a:rPr kumimoji="1" lang="en-US" altLang="ja-JP" dirty="0"/>
              <a:t/>
            </a:r>
            <a:br>
              <a:rPr kumimoji="1" lang="en-US" altLang="ja-JP" dirty="0"/>
            </a:br>
            <a:r>
              <a:rPr kumimoji="1" lang="ja-JP" altLang="en-US" dirty="0"/>
              <a:t>現状分析</a:t>
            </a:r>
          </a:p>
        </p:txBody>
      </p:sp>
      <p:sp>
        <p:nvSpPr>
          <p:cNvPr id="32" name="テキスト ボックス 31">
            <a:extLst>
              <a:ext uri="{FF2B5EF4-FFF2-40B4-BE49-F238E27FC236}">
                <a16:creationId xmlns="" xmlns:a16="http://schemas.microsoft.com/office/drawing/2014/main" id="{41D2D6A4-645B-4FD3-82BC-8DA4865BE291}"/>
              </a:ext>
            </a:extLst>
          </p:cNvPr>
          <p:cNvSpPr txBox="1"/>
          <p:nvPr/>
        </p:nvSpPr>
        <p:spPr>
          <a:xfrm>
            <a:off x="2717799" y="5453510"/>
            <a:ext cx="877163" cy="923330"/>
          </a:xfrm>
          <a:prstGeom prst="rect">
            <a:avLst/>
          </a:prstGeom>
          <a:noFill/>
        </p:spPr>
        <p:txBody>
          <a:bodyPr wrap="none" rtlCol="0">
            <a:spAutoFit/>
          </a:bodyPr>
          <a:lstStyle/>
          <a:p>
            <a:pPr algn="ctr"/>
            <a:r>
              <a:rPr kumimoji="1" lang="ja-JP" altLang="en-US" dirty="0"/>
              <a:t>②対象</a:t>
            </a:r>
            <a:r>
              <a:rPr kumimoji="1" lang="en-US" altLang="ja-JP" dirty="0"/>
              <a:t/>
            </a:r>
            <a:br>
              <a:rPr kumimoji="1" lang="en-US" altLang="ja-JP" dirty="0"/>
            </a:br>
            <a:r>
              <a:rPr kumimoji="1" lang="ja-JP" altLang="en-US" dirty="0"/>
              <a:t>データ</a:t>
            </a:r>
            <a:r>
              <a:rPr kumimoji="1" lang="en-US" altLang="ja-JP" dirty="0"/>
              <a:t/>
            </a:r>
            <a:br>
              <a:rPr kumimoji="1" lang="en-US" altLang="ja-JP" dirty="0"/>
            </a:br>
            <a:r>
              <a:rPr kumimoji="1" lang="ja-JP" altLang="en-US" dirty="0"/>
              <a:t>確認</a:t>
            </a:r>
          </a:p>
        </p:txBody>
      </p:sp>
      <p:sp>
        <p:nvSpPr>
          <p:cNvPr id="33" name="テキスト ボックス 32">
            <a:extLst>
              <a:ext uri="{FF2B5EF4-FFF2-40B4-BE49-F238E27FC236}">
                <a16:creationId xmlns="" xmlns:a16="http://schemas.microsoft.com/office/drawing/2014/main" id="{63CCAA36-9EDC-422E-BCCA-A40D146D7D8A}"/>
              </a:ext>
            </a:extLst>
          </p:cNvPr>
          <p:cNvSpPr txBox="1"/>
          <p:nvPr/>
        </p:nvSpPr>
        <p:spPr>
          <a:xfrm>
            <a:off x="4137100" y="5592009"/>
            <a:ext cx="1107997" cy="646331"/>
          </a:xfrm>
          <a:prstGeom prst="rect">
            <a:avLst/>
          </a:prstGeom>
          <a:noFill/>
        </p:spPr>
        <p:txBody>
          <a:bodyPr wrap="none" rtlCol="0">
            <a:spAutoFit/>
          </a:bodyPr>
          <a:lstStyle/>
          <a:p>
            <a:pPr algn="ctr"/>
            <a:r>
              <a:rPr kumimoji="1" lang="ja-JP" altLang="en-US" dirty="0"/>
              <a:t>③分析</a:t>
            </a:r>
            <a:r>
              <a:rPr kumimoji="1" lang="en-US" altLang="ja-JP" dirty="0"/>
              <a:t/>
            </a:r>
            <a:br>
              <a:rPr kumimoji="1" lang="en-US" altLang="ja-JP" dirty="0"/>
            </a:br>
            <a:r>
              <a:rPr kumimoji="1" lang="ja-JP" altLang="en-US" dirty="0"/>
              <a:t>手法検討</a:t>
            </a:r>
          </a:p>
        </p:txBody>
      </p:sp>
      <p:sp>
        <p:nvSpPr>
          <p:cNvPr id="34" name="テキスト ボックス 33">
            <a:extLst>
              <a:ext uri="{FF2B5EF4-FFF2-40B4-BE49-F238E27FC236}">
                <a16:creationId xmlns="" xmlns:a16="http://schemas.microsoft.com/office/drawing/2014/main" id="{AFC039A5-6E19-4E96-9C7D-CFE5537C68AE}"/>
              </a:ext>
            </a:extLst>
          </p:cNvPr>
          <p:cNvSpPr txBox="1"/>
          <p:nvPr/>
        </p:nvSpPr>
        <p:spPr>
          <a:xfrm>
            <a:off x="5599149" y="5592009"/>
            <a:ext cx="1107997" cy="646331"/>
          </a:xfrm>
          <a:prstGeom prst="rect">
            <a:avLst/>
          </a:prstGeom>
          <a:noFill/>
        </p:spPr>
        <p:txBody>
          <a:bodyPr wrap="none" rtlCol="0">
            <a:spAutoFit/>
          </a:bodyPr>
          <a:lstStyle/>
          <a:p>
            <a:pPr algn="ctr"/>
            <a:r>
              <a:rPr kumimoji="1" lang="ja-JP" altLang="en-US" dirty="0"/>
              <a:t>④データ</a:t>
            </a:r>
            <a:r>
              <a:rPr kumimoji="1" lang="en-US" altLang="ja-JP" dirty="0"/>
              <a:t/>
            </a:r>
            <a:br>
              <a:rPr kumimoji="1" lang="en-US" altLang="ja-JP" dirty="0"/>
            </a:br>
            <a:r>
              <a:rPr kumimoji="1" lang="ja-JP" altLang="en-US" dirty="0"/>
              <a:t>分析</a:t>
            </a:r>
          </a:p>
        </p:txBody>
      </p:sp>
      <p:sp>
        <p:nvSpPr>
          <p:cNvPr id="35" name="テキスト ボックス 34">
            <a:extLst>
              <a:ext uri="{FF2B5EF4-FFF2-40B4-BE49-F238E27FC236}">
                <a16:creationId xmlns="" xmlns:a16="http://schemas.microsoft.com/office/drawing/2014/main" id="{82DCC462-761A-4E17-82F7-18BEE14A64C6}"/>
              </a:ext>
            </a:extLst>
          </p:cNvPr>
          <p:cNvSpPr txBox="1"/>
          <p:nvPr/>
        </p:nvSpPr>
        <p:spPr>
          <a:xfrm>
            <a:off x="7218064" y="5592008"/>
            <a:ext cx="646331" cy="646331"/>
          </a:xfrm>
          <a:prstGeom prst="rect">
            <a:avLst/>
          </a:prstGeom>
          <a:noFill/>
        </p:spPr>
        <p:txBody>
          <a:bodyPr wrap="none" rtlCol="0">
            <a:spAutoFit/>
          </a:bodyPr>
          <a:lstStyle/>
          <a:p>
            <a:pPr algn="ctr"/>
            <a:r>
              <a:rPr kumimoji="1" lang="ja-JP" altLang="en-US"/>
              <a:t>⑤</a:t>
            </a:r>
            <a:r>
              <a:rPr kumimoji="1" lang="en-US" altLang="ja-JP" dirty="0"/>
              <a:t/>
            </a:r>
            <a:br>
              <a:rPr kumimoji="1" lang="en-US" altLang="ja-JP" dirty="0"/>
            </a:br>
            <a:r>
              <a:rPr kumimoji="1" lang="ja-JP" altLang="en-US" dirty="0"/>
              <a:t>評価</a:t>
            </a:r>
          </a:p>
        </p:txBody>
      </p:sp>
      <p:sp>
        <p:nvSpPr>
          <p:cNvPr id="36" name="テキスト ボックス 35">
            <a:extLst>
              <a:ext uri="{FF2B5EF4-FFF2-40B4-BE49-F238E27FC236}">
                <a16:creationId xmlns="" xmlns:a16="http://schemas.microsoft.com/office/drawing/2014/main" id="{4EE83221-CAF2-42CF-A1C8-56F69CE2CC1F}"/>
              </a:ext>
            </a:extLst>
          </p:cNvPr>
          <p:cNvSpPr txBox="1"/>
          <p:nvPr/>
        </p:nvSpPr>
        <p:spPr>
          <a:xfrm>
            <a:off x="8490980" y="5572642"/>
            <a:ext cx="1107996" cy="646331"/>
          </a:xfrm>
          <a:prstGeom prst="rect">
            <a:avLst/>
          </a:prstGeom>
          <a:noFill/>
        </p:spPr>
        <p:txBody>
          <a:bodyPr wrap="none" rtlCol="0">
            <a:spAutoFit/>
          </a:bodyPr>
          <a:lstStyle/>
          <a:p>
            <a:pPr algn="ctr"/>
            <a:r>
              <a:rPr lang="ja-JP" altLang="en-US" dirty="0"/>
              <a:t>⑥</a:t>
            </a:r>
            <a:r>
              <a:rPr lang="en-US" altLang="ja-JP" dirty="0"/>
              <a:t/>
            </a:r>
            <a:br>
              <a:rPr lang="en-US" altLang="ja-JP" dirty="0"/>
            </a:br>
            <a:r>
              <a:rPr lang="ja-JP" altLang="en-US" dirty="0"/>
              <a:t>政策検討</a:t>
            </a:r>
            <a:endParaRPr kumimoji="1" lang="ja-JP" altLang="en-US" dirty="0"/>
          </a:p>
        </p:txBody>
      </p:sp>
      <p:sp>
        <p:nvSpPr>
          <p:cNvPr id="37" name="テキスト ボックス 36">
            <a:extLst>
              <a:ext uri="{FF2B5EF4-FFF2-40B4-BE49-F238E27FC236}">
                <a16:creationId xmlns="" xmlns:a16="http://schemas.microsoft.com/office/drawing/2014/main" id="{3BFE8240-EB46-4D7D-B459-53F2F9A8037F}"/>
              </a:ext>
            </a:extLst>
          </p:cNvPr>
          <p:cNvSpPr txBox="1"/>
          <p:nvPr/>
        </p:nvSpPr>
        <p:spPr>
          <a:xfrm>
            <a:off x="9958403" y="5572641"/>
            <a:ext cx="1107996" cy="646331"/>
          </a:xfrm>
          <a:prstGeom prst="rect">
            <a:avLst/>
          </a:prstGeom>
          <a:noFill/>
        </p:spPr>
        <p:txBody>
          <a:bodyPr wrap="none" rtlCol="0">
            <a:spAutoFit/>
          </a:bodyPr>
          <a:lstStyle/>
          <a:p>
            <a:pPr algn="ctr"/>
            <a:r>
              <a:rPr lang="ja-JP" altLang="en-US" dirty="0"/>
              <a:t>⑦</a:t>
            </a:r>
            <a:r>
              <a:rPr lang="en-US" altLang="ja-JP" dirty="0"/>
              <a:t/>
            </a:r>
            <a:br>
              <a:rPr lang="en-US" altLang="ja-JP" dirty="0"/>
            </a:br>
            <a:r>
              <a:rPr lang="ja-JP" altLang="en-US" dirty="0"/>
              <a:t>効果指標</a:t>
            </a:r>
            <a:endParaRPr kumimoji="1" lang="ja-JP" altLang="en-US" dirty="0"/>
          </a:p>
        </p:txBody>
      </p:sp>
      <p:sp>
        <p:nvSpPr>
          <p:cNvPr id="21" name="正方形/長方形 20">
            <a:extLst>
              <a:ext uri="{FF2B5EF4-FFF2-40B4-BE49-F238E27FC236}">
                <a16:creationId xmlns="" xmlns:a16="http://schemas.microsoft.com/office/drawing/2014/main" id="{4C6F170C-BFFA-4189-97F5-3794D83CB02C}"/>
              </a:ext>
            </a:extLst>
          </p:cNvPr>
          <p:cNvSpPr/>
          <p:nvPr/>
        </p:nvSpPr>
        <p:spPr>
          <a:xfrm>
            <a:off x="895951" y="6388434"/>
            <a:ext cx="4980851" cy="430887"/>
          </a:xfrm>
          <a:prstGeom prst="rect">
            <a:avLst/>
          </a:prstGeom>
        </p:spPr>
        <p:txBody>
          <a:bodyPr wrap="none">
            <a:spAutoFit/>
          </a:bodyPr>
          <a:lstStyle/>
          <a:p>
            <a:r>
              <a:rPr lang="ja-JP" altLang="en-US" sz="2200" dirty="0"/>
              <a:t>データ分析による政策反映のプロセス</a:t>
            </a:r>
            <a:endParaRPr lang="en-US" altLang="ja-JP" sz="2200" dirty="0"/>
          </a:p>
        </p:txBody>
      </p:sp>
      <p:sp>
        <p:nvSpPr>
          <p:cNvPr id="3" name="スライド番号プレースホルダー 2">
            <a:extLst>
              <a:ext uri="{FF2B5EF4-FFF2-40B4-BE49-F238E27FC236}">
                <a16:creationId xmlns="" xmlns:a16="http://schemas.microsoft.com/office/drawing/2014/main" id="{E9616D89-8225-4577-B2AF-5CD9B7F0D3FA}"/>
              </a:ext>
            </a:extLst>
          </p:cNvPr>
          <p:cNvSpPr>
            <a:spLocks noGrp="1"/>
          </p:cNvSpPr>
          <p:nvPr>
            <p:ph type="sldNum" sz="quarter" idx="12"/>
          </p:nvPr>
        </p:nvSpPr>
        <p:spPr/>
        <p:txBody>
          <a:bodyPr/>
          <a:lstStyle/>
          <a:p>
            <a:fld id="{17B8D3BA-E350-1147-995F-63335037DF5A}" type="slidenum">
              <a:rPr kumimoji="1" lang="ja-JP" altLang="en-US" smtClean="0"/>
              <a:t>18</a:t>
            </a:fld>
            <a:endParaRPr kumimoji="1" lang="ja-JP" altLang="en-US"/>
          </a:p>
        </p:txBody>
      </p:sp>
      <p:sp>
        <p:nvSpPr>
          <p:cNvPr id="38" name="コンテンツ プレースホルダー 2">
            <a:extLst>
              <a:ext uri="{FF2B5EF4-FFF2-40B4-BE49-F238E27FC236}">
                <a16:creationId xmlns="" xmlns:a16="http://schemas.microsoft.com/office/drawing/2014/main" id="{5EC1B975-AB98-44D8-8AE5-74220BB9774D}"/>
              </a:ext>
            </a:extLst>
          </p:cNvPr>
          <p:cNvSpPr>
            <a:spLocks noGrp="1"/>
          </p:cNvSpPr>
          <p:nvPr>
            <p:ph idx="1"/>
          </p:nvPr>
        </p:nvSpPr>
        <p:spPr>
          <a:xfrm>
            <a:off x="838200" y="1105469"/>
            <a:ext cx="10515600" cy="5071494"/>
          </a:xfrm>
        </p:spPr>
        <p:txBody>
          <a:bodyPr>
            <a:normAutofit/>
          </a:bodyPr>
          <a:lstStyle/>
          <a:p>
            <a:pPr marL="0" indent="0">
              <a:buNone/>
            </a:pPr>
            <a:r>
              <a:rPr kumimoji="1" lang="ja-JP" altLang="en-US" sz="2200" dirty="0"/>
              <a:t>政策検討</a:t>
            </a:r>
            <a:endParaRPr kumimoji="1" lang="en-US" altLang="ja-JP" sz="2200" dirty="0"/>
          </a:p>
          <a:p>
            <a:pPr marL="442913" lvl="1"/>
            <a:r>
              <a:rPr lang="ja-JP" altLang="en-US" sz="2200" dirty="0"/>
              <a:t>分析の結果判明した課題の原因を解決するための政策を検討する。</a:t>
            </a:r>
            <a:endParaRPr lang="en-US" altLang="ja-JP" sz="2200" dirty="0"/>
          </a:p>
          <a:p>
            <a:pPr marL="442913" lvl="1"/>
            <a:r>
              <a:rPr kumimoji="1" lang="ja-JP" altLang="en-US" sz="2200" dirty="0"/>
              <a:t>政策を検討</a:t>
            </a:r>
            <a:r>
              <a:rPr lang="ja-JP" altLang="en-US" sz="2200" dirty="0"/>
              <a:t>する際は</a:t>
            </a:r>
            <a:r>
              <a:rPr kumimoji="1" lang="ja-JP" altLang="en-US" sz="2200" dirty="0"/>
              <a:t>、各政策を細かな単位（事業等）に分け、費用対効果が算出ができるようにする。</a:t>
            </a:r>
            <a:endParaRPr kumimoji="1" lang="en-US" altLang="ja-JP" sz="2200" dirty="0"/>
          </a:p>
          <a:p>
            <a:pPr marL="442913" lvl="1"/>
            <a:r>
              <a:rPr lang="ja-JP" altLang="en-US" sz="2200" dirty="0"/>
              <a:t>費用対効果を算出するために必要なデータを揃える。</a:t>
            </a:r>
            <a:endParaRPr kumimoji="1" lang="ja-JP" altLang="en-US" sz="2200" dirty="0"/>
          </a:p>
        </p:txBody>
      </p:sp>
    </p:spTree>
    <p:extLst>
      <p:ext uri="{BB962C8B-B14F-4D97-AF65-F5344CB8AC3E}">
        <p14:creationId xmlns:p14="http://schemas.microsoft.com/office/powerpoint/2010/main" val="24912239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en-US" altLang="ja-JP" dirty="0"/>
              <a:t>4-2. </a:t>
            </a:r>
            <a:r>
              <a:rPr lang="ja-JP" altLang="en-US" dirty="0"/>
              <a:t>政策を考えるときのポイント１</a:t>
            </a:r>
            <a:endParaRPr kumimoji="1" lang="ja-JP" altLang="en-US" dirty="0"/>
          </a:p>
        </p:txBody>
      </p:sp>
      <p:sp>
        <p:nvSpPr>
          <p:cNvPr id="3" name="コンテンツ プレースホルダー 2"/>
          <p:cNvSpPr>
            <a:spLocks noGrp="1"/>
          </p:cNvSpPr>
          <p:nvPr>
            <p:ph idx="1"/>
          </p:nvPr>
        </p:nvSpPr>
        <p:spPr/>
        <p:txBody>
          <a:bodyPr>
            <a:normAutofit/>
          </a:bodyPr>
          <a:lstStyle/>
          <a:p>
            <a:pPr marL="0" indent="0">
              <a:buNone/>
            </a:pPr>
            <a:r>
              <a:rPr kumimoji="1" lang="ja-JP" altLang="en-US" sz="2200" dirty="0"/>
              <a:t>見えてきた未来から、もう一度最終的に達成したいゴールを考える。</a:t>
            </a:r>
            <a:endParaRPr kumimoji="1" lang="en-US" altLang="ja-JP" sz="2200" dirty="0"/>
          </a:p>
        </p:txBody>
      </p:sp>
      <p:sp>
        <p:nvSpPr>
          <p:cNvPr id="5" name="正方形/長方形 4"/>
          <p:cNvSpPr/>
          <p:nvPr/>
        </p:nvSpPr>
        <p:spPr>
          <a:xfrm>
            <a:off x="1467852" y="1973173"/>
            <a:ext cx="1720516" cy="914400"/>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健診受診率</a:t>
            </a:r>
            <a:r>
              <a:rPr kumimoji="1" lang="en-US" altLang="ja-JP" dirty="0">
                <a:solidFill>
                  <a:schemeClr val="tx1"/>
                </a:solidFill>
              </a:rPr>
              <a:t/>
            </a:r>
            <a:br>
              <a:rPr kumimoji="1" lang="en-US" altLang="ja-JP" dirty="0">
                <a:solidFill>
                  <a:schemeClr val="tx1"/>
                </a:solidFill>
              </a:rPr>
            </a:br>
            <a:r>
              <a:rPr kumimoji="1" lang="ja-JP" altLang="en-US" dirty="0">
                <a:solidFill>
                  <a:schemeClr val="tx1"/>
                </a:solidFill>
              </a:rPr>
              <a:t>が低い</a:t>
            </a:r>
          </a:p>
        </p:txBody>
      </p:sp>
      <p:sp>
        <p:nvSpPr>
          <p:cNvPr id="6" name="正方形/長方形 5"/>
          <p:cNvSpPr/>
          <p:nvPr/>
        </p:nvSpPr>
        <p:spPr>
          <a:xfrm>
            <a:off x="4648199" y="1973173"/>
            <a:ext cx="1720516" cy="914400"/>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受診率</a:t>
            </a:r>
            <a:r>
              <a:rPr kumimoji="1" lang="ja-JP" altLang="en-US" dirty="0">
                <a:solidFill>
                  <a:schemeClr val="tx1"/>
                </a:solidFill>
              </a:rPr>
              <a:t>を上げるための政策（複数案）</a:t>
            </a:r>
          </a:p>
        </p:txBody>
      </p:sp>
      <p:sp>
        <p:nvSpPr>
          <p:cNvPr id="7" name="正方形/長方形 6"/>
          <p:cNvSpPr/>
          <p:nvPr/>
        </p:nvSpPr>
        <p:spPr>
          <a:xfrm>
            <a:off x="7708229" y="1973173"/>
            <a:ext cx="2506579" cy="914400"/>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健康寿命を延ばし</a:t>
            </a:r>
            <a:r>
              <a:rPr kumimoji="1" lang="en-US" altLang="ja-JP" dirty="0">
                <a:solidFill>
                  <a:schemeClr val="tx1"/>
                </a:solidFill>
              </a:rPr>
              <a:t/>
            </a:r>
            <a:br>
              <a:rPr kumimoji="1" lang="en-US" altLang="ja-JP" dirty="0">
                <a:solidFill>
                  <a:schemeClr val="tx1"/>
                </a:solidFill>
              </a:rPr>
            </a:br>
            <a:r>
              <a:rPr kumimoji="1" lang="ja-JP" altLang="en-US" dirty="0">
                <a:solidFill>
                  <a:schemeClr val="tx1"/>
                </a:solidFill>
              </a:rPr>
              <a:t>幸福な地域生活を</a:t>
            </a:r>
            <a:r>
              <a:rPr kumimoji="1" lang="en-US" altLang="ja-JP" dirty="0">
                <a:solidFill>
                  <a:schemeClr val="tx1"/>
                </a:solidFill>
              </a:rPr>
              <a:t/>
            </a:r>
            <a:br>
              <a:rPr kumimoji="1" lang="en-US" altLang="ja-JP" dirty="0">
                <a:solidFill>
                  <a:schemeClr val="tx1"/>
                </a:solidFill>
              </a:rPr>
            </a:br>
            <a:r>
              <a:rPr kumimoji="1" lang="ja-JP" altLang="en-US" dirty="0">
                <a:solidFill>
                  <a:schemeClr val="tx1"/>
                </a:solidFill>
              </a:rPr>
              <a:t>過ごせるようにする</a:t>
            </a:r>
          </a:p>
        </p:txBody>
      </p:sp>
      <p:sp>
        <p:nvSpPr>
          <p:cNvPr id="8" name="テキスト ボックス 7"/>
          <p:cNvSpPr txBox="1"/>
          <p:nvPr/>
        </p:nvSpPr>
        <p:spPr>
          <a:xfrm>
            <a:off x="7708229" y="3043445"/>
            <a:ext cx="2698175" cy="523220"/>
          </a:xfrm>
          <a:prstGeom prst="rect">
            <a:avLst/>
          </a:prstGeom>
          <a:noFill/>
        </p:spPr>
        <p:txBody>
          <a:bodyPr wrap="none" rtlCol="0">
            <a:spAutoFit/>
          </a:bodyPr>
          <a:lstStyle/>
          <a:p>
            <a:r>
              <a:rPr kumimoji="1" lang="ja-JP" altLang="en-US" sz="2800" dirty="0">
                <a:solidFill>
                  <a:srgbClr val="FF0000"/>
                </a:solidFill>
              </a:rPr>
              <a:t>ゴールを立てる</a:t>
            </a:r>
            <a:endParaRPr kumimoji="1" lang="ja-JP" altLang="en-US" dirty="0">
              <a:solidFill>
                <a:srgbClr val="FF0000"/>
              </a:solidFill>
            </a:endParaRPr>
          </a:p>
        </p:txBody>
      </p:sp>
      <p:sp>
        <p:nvSpPr>
          <p:cNvPr id="9" name="テキスト ボックス 8"/>
          <p:cNvSpPr txBox="1"/>
          <p:nvPr/>
        </p:nvSpPr>
        <p:spPr>
          <a:xfrm>
            <a:off x="1926484" y="3037698"/>
            <a:ext cx="800219" cy="461665"/>
          </a:xfrm>
          <a:prstGeom prst="rect">
            <a:avLst/>
          </a:prstGeom>
          <a:noFill/>
        </p:spPr>
        <p:txBody>
          <a:bodyPr wrap="none" rtlCol="0">
            <a:spAutoFit/>
          </a:bodyPr>
          <a:lstStyle/>
          <a:p>
            <a:pPr algn="ctr"/>
            <a:r>
              <a:rPr kumimoji="1" lang="ja-JP" altLang="en-US" sz="2400" dirty="0"/>
              <a:t>課題</a:t>
            </a:r>
          </a:p>
        </p:txBody>
      </p:sp>
      <p:sp>
        <p:nvSpPr>
          <p:cNvPr id="10" name="テキスト ボックス 9"/>
          <p:cNvSpPr txBox="1"/>
          <p:nvPr/>
        </p:nvSpPr>
        <p:spPr>
          <a:xfrm>
            <a:off x="4491281" y="3037698"/>
            <a:ext cx="2031325" cy="830997"/>
          </a:xfrm>
          <a:prstGeom prst="rect">
            <a:avLst/>
          </a:prstGeom>
          <a:noFill/>
        </p:spPr>
        <p:txBody>
          <a:bodyPr wrap="none" rtlCol="0">
            <a:spAutoFit/>
          </a:bodyPr>
          <a:lstStyle/>
          <a:p>
            <a:pPr algn="ctr"/>
            <a:r>
              <a:rPr kumimoji="1" lang="ja-JP" altLang="en-US" sz="2400" dirty="0"/>
              <a:t>ダイレクトな</a:t>
            </a:r>
            <a:r>
              <a:rPr kumimoji="1" lang="en-US" altLang="ja-JP" sz="2400" dirty="0"/>
              <a:t/>
            </a:r>
            <a:br>
              <a:rPr kumimoji="1" lang="en-US" altLang="ja-JP" sz="2400" dirty="0"/>
            </a:br>
            <a:r>
              <a:rPr kumimoji="1" lang="ja-JP" altLang="en-US" sz="2400" dirty="0"/>
              <a:t>解決方法</a:t>
            </a:r>
          </a:p>
        </p:txBody>
      </p:sp>
      <p:sp>
        <p:nvSpPr>
          <p:cNvPr id="12" name="右矢印 11"/>
          <p:cNvSpPr/>
          <p:nvPr/>
        </p:nvSpPr>
        <p:spPr>
          <a:xfrm>
            <a:off x="3565357" y="2081457"/>
            <a:ext cx="705852" cy="697831"/>
          </a:xfrm>
          <a:prstGeom prst="rightArrow">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右矢印 12"/>
          <p:cNvSpPr/>
          <p:nvPr/>
        </p:nvSpPr>
        <p:spPr>
          <a:xfrm>
            <a:off x="6685546" y="2081457"/>
            <a:ext cx="705852" cy="697831"/>
          </a:xfrm>
          <a:prstGeom prst="rightArrow">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p:nvSpPr>
        <p:spPr>
          <a:xfrm>
            <a:off x="5445219" y="4669638"/>
            <a:ext cx="2121567" cy="914400"/>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畑を借りて耕して</a:t>
            </a:r>
            <a:r>
              <a:rPr lang="en-US" altLang="ja-JP" dirty="0">
                <a:solidFill>
                  <a:schemeClr val="tx1"/>
                </a:solidFill>
              </a:rPr>
              <a:t/>
            </a:r>
            <a:br>
              <a:rPr lang="en-US" altLang="ja-JP" dirty="0">
                <a:solidFill>
                  <a:schemeClr val="tx1"/>
                </a:solidFill>
              </a:rPr>
            </a:br>
            <a:r>
              <a:rPr lang="ja-JP" altLang="en-US" dirty="0">
                <a:solidFill>
                  <a:schemeClr val="tx1"/>
                </a:solidFill>
              </a:rPr>
              <a:t>無農薬野菜と</a:t>
            </a:r>
            <a:r>
              <a:rPr lang="en-US" altLang="ja-JP" dirty="0">
                <a:solidFill>
                  <a:schemeClr val="tx1"/>
                </a:solidFill>
              </a:rPr>
              <a:t/>
            </a:r>
            <a:br>
              <a:rPr lang="en-US" altLang="ja-JP" dirty="0">
                <a:solidFill>
                  <a:schemeClr val="tx1"/>
                </a:solidFill>
              </a:rPr>
            </a:br>
            <a:r>
              <a:rPr lang="ja-JP" altLang="en-US" dirty="0">
                <a:solidFill>
                  <a:schemeClr val="tx1"/>
                </a:solidFill>
              </a:rPr>
              <a:t>健康作り</a:t>
            </a:r>
            <a:endParaRPr kumimoji="1" lang="ja-JP" altLang="en-US" dirty="0">
              <a:solidFill>
                <a:schemeClr val="tx1"/>
              </a:solidFill>
            </a:endParaRPr>
          </a:p>
        </p:txBody>
      </p:sp>
      <p:sp>
        <p:nvSpPr>
          <p:cNvPr id="15" name="テキスト ボックス 14"/>
          <p:cNvSpPr txBox="1"/>
          <p:nvPr/>
        </p:nvSpPr>
        <p:spPr>
          <a:xfrm>
            <a:off x="5336452" y="5692323"/>
            <a:ext cx="2339102" cy="830997"/>
          </a:xfrm>
          <a:prstGeom prst="rect">
            <a:avLst/>
          </a:prstGeom>
          <a:noFill/>
        </p:spPr>
        <p:txBody>
          <a:bodyPr wrap="none" rtlCol="0">
            <a:spAutoFit/>
          </a:bodyPr>
          <a:lstStyle/>
          <a:p>
            <a:pPr algn="ctr"/>
            <a:r>
              <a:rPr kumimoji="1" lang="ja-JP" altLang="en-US" sz="2400" dirty="0"/>
              <a:t>ゴールに近づく</a:t>
            </a:r>
            <a:r>
              <a:rPr kumimoji="1" lang="en-US" altLang="ja-JP" sz="2400" dirty="0"/>
              <a:t/>
            </a:r>
            <a:br>
              <a:rPr kumimoji="1" lang="en-US" altLang="ja-JP" sz="2400" dirty="0"/>
            </a:br>
            <a:r>
              <a:rPr kumimoji="1" lang="ja-JP" altLang="en-US" sz="2400" dirty="0"/>
              <a:t>別の手段</a:t>
            </a:r>
          </a:p>
        </p:txBody>
      </p:sp>
      <p:sp>
        <p:nvSpPr>
          <p:cNvPr id="16" name="右矢印 15"/>
          <p:cNvSpPr/>
          <p:nvPr/>
        </p:nvSpPr>
        <p:spPr>
          <a:xfrm rot="18617403">
            <a:off x="7213859" y="3712582"/>
            <a:ext cx="705852" cy="697831"/>
          </a:xfrm>
          <a:prstGeom prst="rightArrow">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ボックス 16"/>
          <p:cNvSpPr txBox="1"/>
          <p:nvPr/>
        </p:nvSpPr>
        <p:spPr>
          <a:xfrm>
            <a:off x="8004695" y="5253633"/>
            <a:ext cx="3349105" cy="923330"/>
          </a:xfrm>
          <a:prstGeom prst="rect">
            <a:avLst/>
          </a:prstGeom>
          <a:noFill/>
        </p:spPr>
        <p:txBody>
          <a:bodyPr wrap="square" rtlCol="0">
            <a:spAutoFit/>
          </a:bodyPr>
          <a:lstStyle/>
          <a:p>
            <a:r>
              <a:rPr lang="ja-JP" altLang="en-US" dirty="0"/>
              <a:t>ゴールに向けた政策は、ダイレクトな解決方法だけではなく別の手段もある。</a:t>
            </a:r>
            <a:endParaRPr kumimoji="1" lang="ja-JP" altLang="en-US" dirty="0"/>
          </a:p>
        </p:txBody>
      </p:sp>
      <p:sp>
        <p:nvSpPr>
          <p:cNvPr id="4" name="スライド番号プレースホルダー 3">
            <a:extLst>
              <a:ext uri="{FF2B5EF4-FFF2-40B4-BE49-F238E27FC236}">
                <a16:creationId xmlns="" xmlns:a16="http://schemas.microsoft.com/office/drawing/2014/main" id="{E9EDCC81-C5C2-469D-B657-C4846B97A494}"/>
              </a:ext>
            </a:extLst>
          </p:cNvPr>
          <p:cNvSpPr>
            <a:spLocks noGrp="1"/>
          </p:cNvSpPr>
          <p:nvPr>
            <p:ph type="sldNum" sz="quarter" idx="12"/>
          </p:nvPr>
        </p:nvSpPr>
        <p:spPr/>
        <p:txBody>
          <a:bodyPr/>
          <a:lstStyle/>
          <a:p>
            <a:fld id="{17B8D3BA-E350-1147-995F-63335037DF5A}" type="slidenum">
              <a:rPr kumimoji="1" lang="ja-JP" altLang="en-US" smtClean="0"/>
              <a:t>19</a:t>
            </a:fld>
            <a:endParaRPr kumimoji="1" lang="ja-JP" altLang="en-US"/>
          </a:p>
        </p:txBody>
      </p:sp>
    </p:spTree>
    <p:extLst>
      <p:ext uri="{BB962C8B-B14F-4D97-AF65-F5344CB8AC3E}">
        <p14:creationId xmlns:p14="http://schemas.microsoft.com/office/powerpoint/2010/main" val="7603378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ja-JP" altLang="en-US" dirty="0"/>
              <a:t>アジェンダ</a:t>
            </a:r>
          </a:p>
        </p:txBody>
      </p:sp>
      <p:sp>
        <p:nvSpPr>
          <p:cNvPr id="3" name="コンテンツ プレースホルダー 2"/>
          <p:cNvSpPr>
            <a:spLocks noGrp="1"/>
          </p:cNvSpPr>
          <p:nvPr>
            <p:ph idx="1"/>
          </p:nvPr>
        </p:nvSpPr>
        <p:spPr/>
        <p:txBody>
          <a:bodyPr>
            <a:normAutofit lnSpcReduction="10000"/>
          </a:bodyPr>
          <a:lstStyle/>
          <a:p>
            <a:pPr marL="514350" indent="-514350">
              <a:buFont typeface="+mj-lt"/>
              <a:buAutoNum type="arabicPeriod"/>
            </a:pPr>
            <a:r>
              <a:rPr lang="ja-JP" altLang="en-US" dirty="0"/>
              <a:t>前回のおさらい（</a:t>
            </a:r>
            <a:r>
              <a:rPr lang="en-US" altLang="ja-JP" dirty="0"/>
              <a:t>10</a:t>
            </a:r>
            <a:r>
              <a:rPr lang="ja-JP" altLang="en-US" dirty="0"/>
              <a:t>分）</a:t>
            </a:r>
            <a:endParaRPr lang="en-US" altLang="ja-JP" dirty="0"/>
          </a:p>
          <a:p>
            <a:pPr marL="514350" indent="-514350">
              <a:buFont typeface="+mj-lt"/>
              <a:buAutoNum type="arabicPeriod"/>
            </a:pPr>
            <a:r>
              <a:rPr lang="ja-JP" altLang="en-US" dirty="0"/>
              <a:t>分析状況を共有（</a:t>
            </a:r>
            <a:r>
              <a:rPr lang="en-US" altLang="ja-JP" dirty="0"/>
              <a:t>10</a:t>
            </a:r>
            <a:r>
              <a:rPr lang="ja-JP" altLang="en-US" dirty="0"/>
              <a:t>分）</a:t>
            </a:r>
            <a:endParaRPr lang="en-US" altLang="ja-JP" dirty="0"/>
          </a:p>
          <a:p>
            <a:pPr marL="514350" indent="-514350">
              <a:buFont typeface="+mj-lt"/>
              <a:buAutoNum type="arabicPeriod"/>
            </a:pPr>
            <a:r>
              <a:rPr lang="ja-JP" altLang="en-US" dirty="0"/>
              <a:t>分析結果の評価の続き（</a:t>
            </a:r>
            <a:r>
              <a:rPr lang="en-US" altLang="ja-JP" dirty="0"/>
              <a:t>70</a:t>
            </a:r>
            <a:r>
              <a:rPr lang="ja-JP" altLang="en-US" dirty="0"/>
              <a:t>分）</a:t>
            </a:r>
            <a:endParaRPr lang="en-US" altLang="ja-JP" dirty="0"/>
          </a:p>
          <a:p>
            <a:pPr marL="971550" lvl="1" indent="-514350">
              <a:buFont typeface="+mj-lt"/>
              <a:buAutoNum type="arabicPeriod"/>
            </a:pPr>
            <a:r>
              <a:rPr lang="ja-JP" altLang="en-US" dirty="0"/>
              <a:t>評価シートの説明</a:t>
            </a:r>
            <a:endParaRPr lang="en-US" altLang="ja-JP" dirty="0"/>
          </a:p>
          <a:p>
            <a:pPr marL="971550" lvl="1" indent="-514350">
              <a:buFont typeface="+mj-lt"/>
              <a:buAutoNum type="arabicPeriod"/>
            </a:pPr>
            <a:r>
              <a:rPr lang="ja-JP" altLang="en-US" dirty="0"/>
              <a:t>分析結果の確認</a:t>
            </a:r>
            <a:endParaRPr lang="en-US" altLang="ja-JP" dirty="0"/>
          </a:p>
          <a:p>
            <a:pPr marL="971550" lvl="1" indent="-514350">
              <a:buFont typeface="+mj-lt"/>
              <a:buAutoNum type="arabicPeriod"/>
            </a:pPr>
            <a:r>
              <a:rPr lang="ja-JP" altLang="en-US" dirty="0"/>
              <a:t>事実を文章にまとめる</a:t>
            </a:r>
            <a:endParaRPr lang="en-US" altLang="ja-JP" dirty="0"/>
          </a:p>
          <a:p>
            <a:pPr marL="971550" lvl="1" indent="-514350">
              <a:buFont typeface="+mj-lt"/>
              <a:buAutoNum type="arabicPeriod"/>
            </a:pPr>
            <a:r>
              <a:rPr lang="ja-JP" altLang="en-US" dirty="0"/>
              <a:t>課題との関係の強さ</a:t>
            </a:r>
            <a:endParaRPr lang="en-US" altLang="ja-JP" dirty="0"/>
          </a:p>
          <a:p>
            <a:pPr marL="514350" indent="-514350">
              <a:buFont typeface="+mj-lt"/>
              <a:buAutoNum type="arabicPeriod"/>
            </a:pPr>
            <a:r>
              <a:rPr lang="ja-JP" altLang="en-US" dirty="0"/>
              <a:t>政策立案（</a:t>
            </a:r>
            <a:r>
              <a:rPr lang="en-US" altLang="ja-JP" dirty="0"/>
              <a:t>85</a:t>
            </a:r>
            <a:r>
              <a:rPr lang="ja-JP" altLang="en-US" dirty="0"/>
              <a:t>分）</a:t>
            </a:r>
            <a:endParaRPr lang="en-US" altLang="ja-JP" dirty="0"/>
          </a:p>
          <a:p>
            <a:pPr marL="971550" lvl="1" indent="-514350">
              <a:buFont typeface="+mj-lt"/>
              <a:buAutoNum type="arabicPeriod"/>
            </a:pPr>
            <a:r>
              <a:rPr lang="ja-JP" altLang="en-US" dirty="0"/>
              <a:t>政策立案の説明（</a:t>
            </a:r>
            <a:r>
              <a:rPr lang="en-US" altLang="ja-JP" dirty="0"/>
              <a:t>10</a:t>
            </a:r>
            <a:r>
              <a:rPr lang="ja-JP" altLang="en-US" dirty="0"/>
              <a:t>分）</a:t>
            </a:r>
            <a:endParaRPr lang="en-US" altLang="ja-JP" dirty="0"/>
          </a:p>
          <a:p>
            <a:pPr marL="971550" lvl="1" indent="-514350">
              <a:buFont typeface="+mj-lt"/>
              <a:buAutoNum type="arabicPeriod"/>
            </a:pPr>
            <a:r>
              <a:rPr lang="ja-JP" altLang="en-US" dirty="0"/>
              <a:t>ゴールの設定（</a:t>
            </a:r>
            <a:r>
              <a:rPr lang="en-US" altLang="ja-JP" dirty="0"/>
              <a:t>15</a:t>
            </a:r>
            <a:r>
              <a:rPr lang="ja-JP" altLang="en-US" dirty="0"/>
              <a:t>分）</a:t>
            </a:r>
            <a:endParaRPr lang="en-US" altLang="ja-JP" dirty="0"/>
          </a:p>
          <a:p>
            <a:pPr marL="971550" lvl="1" indent="-514350">
              <a:buFont typeface="+mj-lt"/>
              <a:buAutoNum type="arabicPeriod"/>
            </a:pPr>
            <a:r>
              <a:rPr lang="ja-JP" altLang="en-US" dirty="0"/>
              <a:t>政策立案（</a:t>
            </a:r>
            <a:r>
              <a:rPr lang="en-US" altLang="ja-JP" dirty="0"/>
              <a:t>60</a:t>
            </a:r>
            <a:r>
              <a:rPr lang="ja-JP" altLang="en-US" dirty="0"/>
              <a:t>分）</a:t>
            </a:r>
            <a:endParaRPr lang="en-US" altLang="ja-JP" dirty="0"/>
          </a:p>
          <a:p>
            <a:pPr marL="514350" indent="-514350">
              <a:buFont typeface="+mj-lt"/>
              <a:buAutoNum type="arabicPeriod"/>
            </a:pPr>
            <a:r>
              <a:rPr lang="ja-JP" altLang="en-US" dirty="0"/>
              <a:t>結果報告（</a:t>
            </a:r>
            <a:r>
              <a:rPr lang="en-US" altLang="ja-JP" dirty="0"/>
              <a:t>15</a:t>
            </a:r>
            <a:r>
              <a:rPr lang="ja-JP" altLang="en-US" dirty="0"/>
              <a:t>分）</a:t>
            </a:r>
            <a:endParaRPr lang="en-US" altLang="ja-JP" dirty="0"/>
          </a:p>
        </p:txBody>
      </p:sp>
      <p:sp>
        <p:nvSpPr>
          <p:cNvPr id="4" name="スライド番号プレースホルダー 3">
            <a:extLst>
              <a:ext uri="{FF2B5EF4-FFF2-40B4-BE49-F238E27FC236}">
                <a16:creationId xmlns="" xmlns:a16="http://schemas.microsoft.com/office/drawing/2014/main" id="{F5695EFC-E059-4346-ABD7-D5186E34F763}"/>
              </a:ext>
            </a:extLst>
          </p:cNvPr>
          <p:cNvSpPr>
            <a:spLocks noGrp="1"/>
          </p:cNvSpPr>
          <p:nvPr>
            <p:ph type="sldNum" sz="quarter" idx="12"/>
          </p:nvPr>
        </p:nvSpPr>
        <p:spPr/>
        <p:txBody>
          <a:bodyPr/>
          <a:lstStyle/>
          <a:p>
            <a:fld id="{17B8D3BA-E350-1147-995F-63335037DF5A}" type="slidenum">
              <a:rPr kumimoji="1" lang="ja-JP" altLang="en-US" smtClean="0"/>
              <a:t>2</a:t>
            </a:fld>
            <a:endParaRPr kumimoji="1" lang="ja-JP" altLang="en-US"/>
          </a:p>
        </p:txBody>
      </p:sp>
    </p:spTree>
    <p:extLst>
      <p:ext uri="{BB962C8B-B14F-4D97-AF65-F5344CB8AC3E}">
        <p14:creationId xmlns:p14="http://schemas.microsoft.com/office/powerpoint/2010/main" val="11146129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en-US" altLang="ja-JP" dirty="0"/>
              <a:t>4-3. </a:t>
            </a:r>
            <a:r>
              <a:rPr lang="ja-JP" altLang="en-US" dirty="0"/>
              <a:t>政策を考えるときのポイント２</a:t>
            </a:r>
            <a:endParaRPr kumimoji="1" lang="ja-JP" altLang="en-US" dirty="0"/>
          </a:p>
        </p:txBody>
      </p:sp>
      <p:sp>
        <p:nvSpPr>
          <p:cNvPr id="3" name="コンテンツ プレースホルダー 2"/>
          <p:cNvSpPr>
            <a:spLocks noGrp="1"/>
          </p:cNvSpPr>
          <p:nvPr>
            <p:ph idx="1"/>
          </p:nvPr>
        </p:nvSpPr>
        <p:spPr/>
        <p:txBody>
          <a:bodyPr>
            <a:normAutofit/>
          </a:bodyPr>
          <a:lstStyle/>
          <a:p>
            <a:pPr marL="0" indent="0">
              <a:buNone/>
            </a:pPr>
            <a:r>
              <a:rPr lang="ja-JP" altLang="en-US" sz="2200" dirty="0"/>
              <a:t>数値を見て対策を考える場合。</a:t>
            </a:r>
            <a:endParaRPr kumimoji="1" lang="en-US" altLang="ja-JP" sz="2200" dirty="0"/>
          </a:p>
          <a:p>
            <a:endParaRPr lang="en-US" altLang="ja-JP" sz="2200" dirty="0"/>
          </a:p>
          <a:p>
            <a:endParaRPr kumimoji="1" lang="en-US" altLang="ja-JP" sz="2200" dirty="0"/>
          </a:p>
          <a:p>
            <a:endParaRPr lang="en-US" altLang="ja-JP" sz="2200" dirty="0"/>
          </a:p>
          <a:p>
            <a:pPr marL="0" indent="0">
              <a:buNone/>
            </a:pPr>
            <a:endParaRPr lang="en-US" altLang="ja-JP" sz="2200" dirty="0"/>
          </a:p>
          <a:p>
            <a:pPr marL="0" indent="0">
              <a:buNone/>
            </a:pPr>
            <a:r>
              <a:rPr lang="ja-JP" altLang="en-US" sz="2200" dirty="0"/>
              <a:t>様々なクラスターに分かれている場合の政策立案。</a:t>
            </a:r>
            <a:endParaRPr lang="en-US" altLang="ja-JP" sz="2200" dirty="0"/>
          </a:p>
          <a:p>
            <a:pPr marL="447675" lvl="1"/>
            <a:r>
              <a:rPr kumimoji="1" lang="ja-JP" altLang="en-US" sz="2200" dirty="0"/>
              <a:t>例えば、施設の利用率について、現在の利用状況別に政策を考える。</a:t>
            </a:r>
          </a:p>
        </p:txBody>
      </p:sp>
      <p:sp>
        <p:nvSpPr>
          <p:cNvPr id="4" name="正方形/長方形 3"/>
          <p:cNvSpPr/>
          <p:nvPr/>
        </p:nvSpPr>
        <p:spPr>
          <a:xfrm>
            <a:off x="1862231" y="1771213"/>
            <a:ext cx="372979" cy="1263316"/>
          </a:xfrm>
          <a:prstGeom prst="rect">
            <a:avLst/>
          </a:prstGeom>
          <a:solidFill>
            <a:schemeClr val="accent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現在</a:t>
            </a:r>
          </a:p>
        </p:txBody>
      </p:sp>
      <p:sp>
        <p:nvSpPr>
          <p:cNvPr id="5" name="正方形/長方形 4"/>
          <p:cNvSpPr/>
          <p:nvPr/>
        </p:nvSpPr>
        <p:spPr>
          <a:xfrm>
            <a:off x="7330565" y="2432949"/>
            <a:ext cx="372979" cy="601579"/>
          </a:xfrm>
          <a:prstGeom prst="rect">
            <a:avLst/>
          </a:prstGeom>
          <a:solidFill>
            <a:schemeClr val="accent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現在</a:t>
            </a:r>
          </a:p>
        </p:txBody>
      </p:sp>
      <p:sp>
        <p:nvSpPr>
          <p:cNvPr id="6" name="正方形/長方形 5"/>
          <p:cNvSpPr/>
          <p:nvPr/>
        </p:nvSpPr>
        <p:spPr>
          <a:xfrm>
            <a:off x="3257894" y="2432949"/>
            <a:ext cx="372979" cy="601580"/>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未来</a:t>
            </a:r>
          </a:p>
        </p:txBody>
      </p:sp>
      <p:sp>
        <p:nvSpPr>
          <p:cNvPr id="7" name="正方形/長方形 6"/>
          <p:cNvSpPr/>
          <p:nvPr/>
        </p:nvSpPr>
        <p:spPr>
          <a:xfrm>
            <a:off x="8726228" y="1771213"/>
            <a:ext cx="372979" cy="1263316"/>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未来</a:t>
            </a:r>
          </a:p>
        </p:txBody>
      </p:sp>
      <p:cxnSp>
        <p:nvCxnSpPr>
          <p:cNvPr id="9" name="直線コネクタ 8"/>
          <p:cNvCxnSpPr/>
          <p:nvPr/>
        </p:nvCxnSpPr>
        <p:spPr>
          <a:xfrm>
            <a:off x="1561441" y="3034528"/>
            <a:ext cx="234615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直線コネクタ 9"/>
          <p:cNvCxnSpPr/>
          <p:nvPr/>
        </p:nvCxnSpPr>
        <p:spPr>
          <a:xfrm>
            <a:off x="7029775" y="3034528"/>
            <a:ext cx="234615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直線コネクタ 10"/>
          <p:cNvCxnSpPr/>
          <p:nvPr/>
        </p:nvCxnSpPr>
        <p:spPr>
          <a:xfrm>
            <a:off x="1573472" y="1771213"/>
            <a:ext cx="234615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直線コネクタ 11"/>
          <p:cNvCxnSpPr/>
          <p:nvPr/>
        </p:nvCxnSpPr>
        <p:spPr>
          <a:xfrm>
            <a:off x="7029775" y="1771213"/>
            <a:ext cx="234615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直線矢印コネクタ 13"/>
          <p:cNvCxnSpPr>
            <a:stCxn id="4" idx="0"/>
            <a:endCxn id="6" idx="0"/>
          </p:cNvCxnSpPr>
          <p:nvPr/>
        </p:nvCxnSpPr>
        <p:spPr>
          <a:xfrm>
            <a:off x="2048721" y="1771213"/>
            <a:ext cx="1395663" cy="661736"/>
          </a:xfrm>
          <a:prstGeom prst="straightConnector1">
            <a:avLst/>
          </a:prstGeom>
          <a:ln w="28575">
            <a:solidFill>
              <a:srgbClr val="FF0000"/>
            </a:solidFill>
            <a:headEnd type="oval"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5" name="直線矢印コネクタ 14"/>
          <p:cNvCxnSpPr>
            <a:stCxn id="5" idx="0"/>
            <a:endCxn id="7" idx="0"/>
          </p:cNvCxnSpPr>
          <p:nvPr/>
        </p:nvCxnSpPr>
        <p:spPr>
          <a:xfrm flipV="1">
            <a:off x="7517055" y="1771213"/>
            <a:ext cx="1395663" cy="661736"/>
          </a:xfrm>
          <a:prstGeom prst="straightConnector1">
            <a:avLst/>
          </a:prstGeom>
          <a:ln w="28575">
            <a:solidFill>
              <a:srgbClr val="FF0000"/>
            </a:solidFill>
            <a:headEnd type="oval"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9" name="直線矢印コネクタ 18"/>
          <p:cNvCxnSpPr/>
          <p:nvPr/>
        </p:nvCxnSpPr>
        <p:spPr>
          <a:xfrm>
            <a:off x="3444383" y="1771213"/>
            <a:ext cx="0" cy="631658"/>
          </a:xfrm>
          <a:prstGeom prst="straightConnector1">
            <a:avLst/>
          </a:prstGeom>
          <a:ln>
            <a:prstDash val="dash"/>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0" name="直線矢印コネクタ 19"/>
          <p:cNvCxnSpPr/>
          <p:nvPr/>
        </p:nvCxnSpPr>
        <p:spPr>
          <a:xfrm>
            <a:off x="7511038" y="1801291"/>
            <a:ext cx="0" cy="631658"/>
          </a:xfrm>
          <a:prstGeom prst="straightConnector1">
            <a:avLst/>
          </a:prstGeom>
          <a:ln>
            <a:prstDash val="dash"/>
            <a:headEnd type="triangle"/>
            <a:tailEnd type="triangle"/>
          </a:ln>
        </p:spPr>
        <p:style>
          <a:lnRef idx="1">
            <a:schemeClr val="accent1"/>
          </a:lnRef>
          <a:fillRef idx="0">
            <a:schemeClr val="accent1"/>
          </a:fillRef>
          <a:effectRef idx="0">
            <a:schemeClr val="accent1"/>
          </a:effectRef>
          <a:fontRef idx="minor">
            <a:schemeClr val="tx1"/>
          </a:fontRef>
        </p:style>
      </p:cxnSp>
      <p:sp>
        <p:nvSpPr>
          <p:cNvPr id="21" name="テキスト ボックス 20"/>
          <p:cNvSpPr txBox="1"/>
          <p:nvPr/>
        </p:nvSpPr>
        <p:spPr>
          <a:xfrm>
            <a:off x="3479157" y="1932454"/>
            <a:ext cx="646331" cy="369332"/>
          </a:xfrm>
          <a:prstGeom prst="rect">
            <a:avLst/>
          </a:prstGeom>
          <a:noFill/>
        </p:spPr>
        <p:txBody>
          <a:bodyPr wrap="none" rtlCol="0">
            <a:spAutoFit/>
          </a:bodyPr>
          <a:lstStyle/>
          <a:p>
            <a:r>
              <a:rPr kumimoji="1" lang="ja-JP" altLang="en-US"/>
              <a:t>効果</a:t>
            </a:r>
          </a:p>
        </p:txBody>
      </p:sp>
      <p:sp>
        <p:nvSpPr>
          <p:cNvPr id="22" name="テキスト ボックス 21"/>
          <p:cNvSpPr txBox="1"/>
          <p:nvPr/>
        </p:nvSpPr>
        <p:spPr>
          <a:xfrm>
            <a:off x="6774470" y="1947494"/>
            <a:ext cx="646331" cy="369332"/>
          </a:xfrm>
          <a:prstGeom prst="rect">
            <a:avLst/>
          </a:prstGeom>
          <a:noFill/>
        </p:spPr>
        <p:txBody>
          <a:bodyPr wrap="none" rtlCol="0">
            <a:spAutoFit/>
          </a:bodyPr>
          <a:lstStyle/>
          <a:p>
            <a:r>
              <a:rPr kumimoji="1" lang="ja-JP" altLang="en-US"/>
              <a:t>効果</a:t>
            </a:r>
          </a:p>
        </p:txBody>
      </p:sp>
      <p:sp>
        <p:nvSpPr>
          <p:cNvPr id="23" name="テキスト ボックス 22"/>
          <p:cNvSpPr txBox="1"/>
          <p:nvPr/>
        </p:nvSpPr>
        <p:spPr>
          <a:xfrm>
            <a:off x="4049995" y="2203531"/>
            <a:ext cx="2703053" cy="830997"/>
          </a:xfrm>
          <a:prstGeom prst="rect">
            <a:avLst/>
          </a:prstGeom>
          <a:noFill/>
        </p:spPr>
        <p:txBody>
          <a:bodyPr wrap="square" rtlCol="0">
            <a:spAutoFit/>
          </a:bodyPr>
          <a:lstStyle/>
          <a:p>
            <a:r>
              <a:rPr lang="ja-JP" altLang="en-US" sz="1600" dirty="0"/>
              <a:t>クレーム数や住民満足度の不満の高さなどについては、減少させる方法を考える。</a:t>
            </a:r>
            <a:endParaRPr kumimoji="1" lang="ja-JP" altLang="en-US" sz="1600" dirty="0"/>
          </a:p>
        </p:txBody>
      </p:sp>
      <p:sp>
        <p:nvSpPr>
          <p:cNvPr id="24" name="テキスト ボックス 23"/>
          <p:cNvSpPr txBox="1"/>
          <p:nvPr/>
        </p:nvSpPr>
        <p:spPr>
          <a:xfrm>
            <a:off x="9395976" y="2203531"/>
            <a:ext cx="2445104" cy="830997"/>
          </a:xfrm>
          <a:prstGeom prst="rect">
            <a:avLst/>
          </a:prstGeom>
          <a:noFill/>
        </p:spPr>
        <p:txBody>
          <a:bodyPr wrap="square" rtlCol="0">
            <a:spAutoFit/>
          </a:bodyPr>
          <a:lstStyle/>
          <a:p>
            <a:r>
              <a:rPr kumimoji="1" lang="ja-JP" altLang="en-US" sz="1600" dirty="0"/>
              <a:t>利用率などを向上させることで価値の出るものは</a:t>
            </a:r>
            <a:r>
              <a:rPr kumimoji="1" lang="en-US" altLang="ja-JP" sz="1600" dirty="0"/>
              <a:t/>
            </a:r>
            <a:br>
              <a:rPr kumimoji="1" lang="en-US" altLang="ja-JP" sz="1600" dirty="0"/>
            </a:br>
            <a:r>
              <a:rPr kumimoji="1" lang="ja-JP" altLang="en-US" sz="1600" dirty="0"/>
              <a:t>増加させる手段を考える。</a:t>
            </a:r>
          </a:p>
        </p:txBody>
      </p:sp>
      <p:sp>
        <p:nvSpPr>
          <p:cNvPr id="25" name="正方形/長方形 24"/>
          <p:cNvSpPr/>
          <p:nvPr/>
        </p:nvSpPr>
        <p:spPr>
          <a:xfrm>
            <a:off x="2235210" y="4207676"/>
            <a:ext cx="1754582" cy="627076"/>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よく利用する</a:t>
            </a:r>
            <a:endParaRPr kumimoji="1" lang="ja-JP" altLang="en-US" dirty="0">
              <a:solidFill>
                <a:schemeClr val="tx1"/>
              </a:solidFill>
            </a:endParaRPr>
          </a:p>
        </p:txBody>
      </p:sp>
      <p:sp>
        <p:nvSpPr>
          <p:cNvPr id="26" name="正方形/長方形 25"/>
          <p:cNvSpPr/>
          <p:nvPr/>
        </p:nvSpPr>
        <p:spPr>
          <a:xfrm>
            <a:off x="3989792" y="4207676"/>
            <a:ext cx="2784678" cy="627076"/>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まあまあ利用する</a:t>
            </a:r>
          </a:p>
        </p:txBody>
      </p:sp>
      <p:sp>
        <p:nvSpPr>
          <p:cNvPr id="27" name="正方形/長方形 26"/>
          <p:cNvSpPr/>
          <p:nvPr/>
        </p:nvSpPr>
        <p:spPr>
          <a:xfrm>
            <a:off x="6774470" y="4207676"/>
            <a:ext cx="2784678" cy="627076"/>
          </a:xfrm>
          <a:prstGeom prst="rect">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利用しない</a:t>
            </a:r>
          </a:p>
        </p:txBody>
      </p:sp>
      <p:sp>
        <p:nvSpPr>
          <p:cNvPr id="29" name="右中かっこ 28"/>
          <p:cNvSpPr/>
          <p:nvPr/>
        </p:nvSpPr>
        <p:spPr>
          <a:xfrm rot="5400000">
            <a:off x="8051269" y="3707269"/>
            <a:ext cx="303169" cy="2784359"/>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30" name="右中かっこ 29"/>
          <p:cNvSpPr/>
          <p:nvPr/>
        </p:nvSpPr>
        <p:spPr>
          <a:xfrm rot="5400000">
            <a:off x="5229993" y="3718589"/>
            <a:ext cx="325655" cy="2763298"/>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31" name="右中かっこ 30"/>
          <p:cNvSpPr/>
          <p:nvPr/>
        </p:nvSpPr>
        <p:spPr>
          <a:xfrm rot="5400000">
            <a:off x="2941291" y="4284729"/>
            <a:ext cx="313625" cy="1643053"/>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32" name="テキスト ボックス 31"/>
          <p:cNvSpPr txBox="1"/>
          <p:nvPr/>
        </p:nvSpPr>
        <p:spPr>
          <a:xfrm>
            <a:off x="493160" y="5329963"/>
            <a:ext cx="3426471" cy="1169551"/>
          </a:xfrm>
          <a:prstGeom prst="rect">
            <a:avLst/>
          </a:prstGeom>
          <a:noFill/>
        </p:spPr>
        <p:txBody>
          <a:bodyPr wrap="square" rtlCol="0">
            <a:spAutoFit/>
          </a:bodyPr>
          <a:lstStyle/>
          <a:p>
            <a:pPr marL="174625" indent="-174625"/>
            <a:r>
              <a:rPr kumimoji="1" lang="ja-JP" altLang="en-US" sz="1400" dirty="0"/>
              <a:t>・よく利用する層の</a:t>
            </a:r>
            <a:r>
              <a:rPr lang="ja-JP" altLang="en-US" sz="1400" dirty="0"/>
              <a:t>家族構成をもとに、同様の家族構成の住民にアプローチする方法を考える。</a:t>
            </a:r>
            <a:endParaRPr lang="en-US" altLang="ja-JP" sz="1400" dirty="0"/>
          </a:p>
          <a:p>
            <a:pPr marL="174625" indent="-174625"/>
            <a:r>
              <a:rPr kumimoji="1" lang="ja-JP" altLang="en-US" sz="1400" dirty="0"/>
              <a:t>・現在、利用している人の満足度をさらに高める方法を考える。</a:t>
            </a:r>
          </a:p>
        </p:txBody>
      </p:sp>
      <p:sp>
        <p:nvSpPr>
          <p:cNvPr id="33" name="テキスト ボックス 32"/>
          <p:cNvSpPr txBox="1"/>
          <p:nvPr/>
        </p:nvSpPr>
        <p:spPr>
          <a:xfrm>
            <a:off x="6904026" y="5329963"/>
            <a:ext cx="3767691" cy="1384995"/>
          </a:xfrm>
          <a:prstGeom prst="rect">
            <a:avLst/>
          </a:prstGeom>
          <a:noFill/>
        </p:spPr>
        <p:txBody>
          <a:bodyPr wrap="square" rtlCol="0">
            <a:spAutoFit/>
          </a:bodyPr>
          <a:lstStyle/>
          <a:p>
            <a:r>
              <a:rPr kumimoji="1" lang="ja-JP" altLang="en-US" sz="1400" dirty="0"/>
              <a:t>利用しない理由を調査し、施設のことが知られていない場合は、施設の特徴やイベントの</a:t>
            </a:r>
            <a:r>
              <a:rPr lang="en-US" altLang="ja-JP" sz="1400" dirty="0"/>
              <a:t>PR</a:t>
            </a:r>
            <a:r>
              <a:rPr lang="ja-JP" altLang="en-US" sz="1400" dirty="0"/>
              <a:t>方法を検討する。</a:t>
            </a:r>
            <a:endParaRPr lang="en-US" altLang="ja-JP" sz="1400" dirty="0"/>
          </a:p>
          <a:p>
            <a:r>
              <a:rPr kumimoji="1" lang="ja-JP" altLang="en-US" sz="1400" dirty="0"/>
              <a:t>知っていても利用しない場合は、よく利用する施設や参加するイベントを調査し、興味を持ちそうなイベントを開催する。</a:t>
            </a:r>
          </a:p>
        </p:txBody>
      </p:sp>
      <p:sp>
        <p:nvSpPr>
          <p:cNvPr id="34" name="テキスト ボックス 33"/>
          <p:cNvSpPr txBox="1"/>
          <p:nvPr/>
        </p:nvSpPr>
        <p:spPr>
          <a:xfrm>
            <a:off x="4124491" y="5353264"/>
            <a:ext cx="2628557" cy="954107"/>
          </a:xfrm>
          <a:prstGeom prst="rect">
            <a:avLst/>
          </a:prstGeom>
          <a:noFill/>
        </p:spPr>
        <p:txBody>
          <a:bodyPr wrap="square" rtlCol="0">
            <a:spAutoFit/>
          </a:bodyPr>
          <a:lstStyle/>
          <a:p>
            <a:r>
              <a:rPr kumimoji="1" lang="ja-JP" altLang="en-US" sz="1400" dirty="0"/>
              <a:t>属性ごとに、よく利用するイベントを調査し、関連イベントを開催することで、利用を促進する。</a:t>
            </a:r>
          </a:p>
        </p:txBody>
      </p:sp>
      <p:sp>
        <p:nvSpPr>
          <p:cNvPr id="8" name="スライド番号プレースホルダー 7">
            <a:extLst>
              <a:ext uri="{FF2B5EF4-FFF2-40B4-BE49-F238E27FC236}">
                <a16:creationId xmlns="" xmlns:a16="http://schemas.microsoft.com/office/drawing/2014/main" id="{59E4CB44-187B-4B45-BA0B-2587F6B8294E}"/>
              </a:ext>
            </a:extLst>
          </p:cNvPr>
          <p:cNvSpPr>
            <a:spLocks noGrp="1"/>
          </p:cNvSpPr>
          <p:nvPr>
            <p:ph type="sldNum" sz="quarter" idx="12"/>
          </p:nvPr>
        </p:nvSpPr>
        <p:spPr/>
        <p:txBody>
          <a:bodyPr/>
          <a:lstStyle/>
          <a:p>
            <a:fld id="{17B8D3BA-E350-1147-995F-63335037DF5A}" type="slidenum">
              <a:rPr kumimoji="1" lang="ja-JP" altLang="en-US" smtClean="0"/>
              <a:t>20</a:t>
            </a:fld>
            <a:endParaRPr kumimoji="1" lang="ja-JP" altLang="en-US"/>
          </a:p>
        </p:txBody>
      </p:sp>
    </p:spTree>
    <p:extLst>
      <p:ext uri="{BB962C8B-B14F-4D97-AF65-F5344CB8AC3E}">
        <p14:creationId xmlns:p14="http://schemas.microsoft.com/office/powerpoint/2010/main" val="24574528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DA4EC528-76C2-0049-9103-7DA931C14F77}"/>
              </a:ext>
            </a:extLst>
          </p:cNvPr>
          <p:cNvSpPr>
            <a:spLocks noGrp="1"/>
          </p:cNvSpPr>
          <p:nvPr>
            <p:ph type="title"/>
          </p:nvPr>
        </p:nvSpPr>
        <p:spPr/>
        <p:txBody>
          <a:bodyPr>
            <a:normAutofit fontScale="90000"/>
          </a:bodyPr>
          <a:lstStyle/>
          <a:p>
            <a:r>
              <a:rPr kumimoji="1" lang="en-US" altLang="ja-JP" dirty="0"/>
              <a:t>4-4. </a:t>
            </a:r>
            <a:r>
              <a:rPr kumimoji="1" lang="ja-JP" altLang="en-US" dirty="0"/>
              <a:t>政策立案</a:t>
            </a:r>
          </a:p>
        </p:txBody>
      </p:sp>
      <p:sp>
        <p:nvSpPr>
          <p:cNvPr id="3" name="コンテンツ プレースホルダー 2">
            <a:extLst>
              <a:ext uri="{FF2B5EF4-FFF2-40B4-BE49-F238E27FC236}">
                <a16:creationId xmlns="" xmlns:a16="http://schemas.microsoft.com/office/drawing/2014/main" id="{7FDF0672-916A-4949-BFEF-115200DE6B85}"/>
              </a:ext>
            </a:extLst>
          </p:cNvPr>
          <p:cNvSpPr>
            <a:spLocks noGrp="1"/>
          </p:cNvSpPr>
          <p:nvPr>
            <p:ph idx="1"/>
          </p:nvPr>
        </p:nvSpPr>
        <p:spPr>
          <a:xfrm>
            <a:off x="838200" y="1105469"/>
            <a:ext cx="10515600" cy="5071494"/>
          </a:xfrm>
        </p:spPr>
        <p:txBody>
          <a:bodyPr>
            <a:normAutofit/>
          </a:bodyPr>
          <a:lstStyle/>
          <a:p>
            <a:pPr marL="0" indent="0">
              <a:buNone/>
            </a:pPr>
            <a:r>
              <a:rPr kumimoji="1" lang="ja-JP" altLang="en-US" sz="2200" dirty="0"/>
              <a:t>まずは、ゴールを作る。（</a:t>
            </a:r>
            <a:r>
              <a:rPr kumimoji="1" lang="en-US" altLang="ja-JP" sz="2200" dirty="0"/>
              <a:t>15</a:t>
            </a:r>
            <a:r>
              <a:rPr kumimoji="1" lang="ja-JP" altLang="en-US" sz="2200" dirty="0"/>
              <a:t>分）</a:t>
            </a:r>
            <a:endParaRPr kumimoji="1" lang="en-US" altLang="ja-JP" sz="2200" dirty="0"/>
          </a:p>
          <a:p>
            <a:pPr marL="447675" lvl="1"/>
            <a:r>
              <a:rPr kumimoji="1" lang="en-US" altLang="ja-JP" sz="2200" dirty="0"/>
              <a:t>4-2</a:t>
            </a:r>
            <a:r>
              <a:rPr kumimoji="1" lang="ja-JP" altLang="en-US" sz="2200" dirty="0" err="1"/>
              <a:t>、</a:t>
            </a:r>
            <a:r>
              <a:rPr kumimoji="1" lang="en-US" altLang="ja-JP" sz="2200" dirty="0"/>
              <a:t>4-3</a:t>
            </a:r>
            <a:r>
              <a:rPr kumimoji="1" lang="ja-JP" altLang="en-US" sz="2200" dirty="0"/>
              <a:t>で説明した</a:t>
            </a:r>
            <a:r>
              <a:rPr lang="ja-JP" altLang="en-US" sz="2200" dirty="0"/>
              <a:t>内容を</a:t>
            </a:r>
            <a:r>
              <a:rPr kumimoji="1" lang="ja-JP" altLang="en-US" sz="2200" dirty="0"/>
              <a:t>もとに、最終的に到達したいゴールを決める。</a:t>
            </a:r>
            <a:endParaRPr kumimoji="1" lang="en-US" altLang="ja-JP" sz="2200" dirty="0"/>
          </a:p>
        </p:txBody>
      </p:sp>
      <p:sp>
        <p:nvSpPr>
          <p:cNvPr id="4" name="正方形/長方形 3">
            <a:extLst>
              <a:ext uri="{FF2B5EF4-FFF2-40B4-BE49-F238E27FC236}">
                <a16:creationId xmlns="" xmlns:a16="http://schemas.microsoft.com/office/drawing/2014/main" id="{AE183030-0448-A540-A9F3-2705D0993156}"/>
              </a:ext>
            </a:extLst>
          </p:cNvPr>
          <p:cNvSpPr/>
          <p:nvPr/>
        </p:nvSpPr>
        <p:spPr>
          <a:xfrm>
            <a:off x="895443" y="2405185"/>
            <a:ext cx="2332384" cy="1415748"/>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最終的に到達したいゴールを付箋に書く（ひとり最低</a:t>
            </a:r>
            <a:r>
              <a:rPr lang="en-US" altLang="ja-JP" dirty="0">
                <a:solidFill>
                  <a:schemeClr val="tx1"/>
                </a:solidFill>
              </a:rPr>
              <a:t>2</a:t>
            </a:r>
            <a:r>
              <a:rPr lang="ja-JP" altLang="en-US" dirty="0">
                <a:solidFill>
                  <a:schemeClr val="tx1"/>
                </a:solidFill>
              </a:rPr>
              <a:t>枚）</a:t>
            </a:r>
            <a:endParaRPr kumimoji="1" lang="ja-JP" altLang="en-US" dirty="0">
              <a:solidFill>
                <a:schemeClr val="tx1"/>
              </a:solidFill>
            </a:endParaRPr>
          </a:p>
        </p:txBody>
      </p:sp>
      <p:sp>
        <p:nvSpPr>
          <p:cNvPr id="5" name="正方形/長方形 4">
            <a:extLst>
              <a:ext uri="{FF2B5EF4-FFF2-40B4-BE49-F238E27FC236}">
                <a16:creationId xmlns="" xmlns:a16="http://schemas.microsoft.com/office/drawing/2014/main" id="{DC096689-7601-504F-B7B0-AC2168DB7643}"/>
              </a:ext>
            </a:extLst>
          </p:cNvPr>
          <p:cNvSpPr/>
          <p:nvPr/>
        </p:nvSpPr>
        <p:spPr>
          <a:xfrm>
            <a:off x="4961862" y="2405385"/>
            <a:ext cx="2332384" cy="1415748"/>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a:solidFill>
                  <a:schemeClr val="tx1"/>
                </a:solidFill>
              </a:rPr>
              <a:t>似ているゴールを</a:t>
            </a:r>
            <a:r>
              <a:rPr lang="en-US" altLang="ja-JP" dirty="0">
                <a:solidFill>
                  <a:schemeClr val="tx1"/>
                </a:solidFill>
              </a:rPr>
              <a:t/>
            </a:r>
            <a:br>
              <a:rPr lang="en-US" altLang="ja-JP" dirty="0">
                <a:solidFill>
                  <a:schemeClr val="tx1"/>
                </a:solidFill>
              </a:rPr>
            </a:br>
            <a:r>
              <a:rPr lang="ja-JP" altLang="en-US">
                <a:solidFill>
                  <a:schemeClr val="tx1"/>
                </a:solidFill>
              </a:rPr>
              <a:t>グルーピングする</a:t>
            </a:r>
            <a:endParaRPr kumimoji="1" lang="ja-JP" altLang="en-US" dirty="0">
              <a:solidFill>
                <a:schemeClr val="tx1"/>
              </a:solidFill>
            </a:endParaRPr>
          </a:p>
        </p:txBody>
      </p:sp>
      <p:sp>
        <p:nvSpPr>
          <p:cNvPr id="6" name="正方形/長方形 5">
            <a:extLst>
              <a:ext uri="{FF2B5EF4-FFF2-40B4-BE49-F238E27FC236}">
                <a16:creationId xmlns="" xmlns:a16="http://schemas.microsoft.com/office/drawing/2014/main" id="{463FFEEB-332E-1A43-9128-602219863B6E}"/>
              </a:ext>
            </a:extLst>
          </p:cNvPr>
          <p:cNvSpPr/>
          <p:nvPr/>
        </p:nvSpPr>
        <p:spPr>
          <a:xfrm>
            <a:off x="8914523" y="2405185"/>
            <a:ext cx="2332384" cy="1415748"/>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今回のゴールを</a:t>
            </a:r>
            <a:r>
              <a:rPr lang="en-US" altLang="ja-JP" dirty="0">
                <a:solidFill>
                  <a:schemeClr val="tx1"/>
                </a:solidFill>
              </a:rPr>
              <a:t/>
            </a:r>
            <a:br>
              <a:rPr lang="en-US" altLang="ja-JP" dirty="0">
                <a:solidFill>
                  <a:schemeClr val="tx1"/>
                </a:solidFill>
              </a:rPr>
            </a:br>
            <a:r>
              <a:rPr lang="ja-JP" altLang="en-US" dirty="0">
                <a:solidFill>
                  <a:schemeClr val="tx1"/>
                </a:solidFill>
              </a:rPr>
              <a:t>設定する</a:t>
            </a:r>
            <a:endParaRPr kumimoji="1" lang="ja-JP" altLang="en-US" dirty="0">
              <a:solidFill>
                <a:schemeClr val="tx1"/>
              </a:solidFill>
            </a:endParaRPr>
          </a:p>
        </p:txBody>
      </p:sp>
      <p:sp>
        <p:nvSpPr>
          <p:cNvPr id="7" name="三角形 6">
            <a:extLst>
              <a:ext uri="{FF2B5EF4-FFF2-40B4-BE49-F238E27FC236}">
                <a16:creationId xmlns="" xmlns:a16="http://schemas.microsoft.com/office/drawing/2014/main" id="{724E5110-607B-A449-89A0-F77F5891180C}"/>
              </a:ext>
            </a:extLst>
          </p:cNvPr>
          <p:cNvSpPr/>
          <p:nvPr/>
        </p:nvSpPr>
        <p:spPr>
          <a:xfrm rot="5400000">
            <a:off x="3635790" y="2949730"/>
            <a:ext cx="945955" cy="331305"/>
          </a:xfrm>
          <a:prstGeom prst="triangl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三角形 7">
            <a:extLst>
              <a:ext uri="{FF2B5EF4-FFF2-40B4-BE49-F238E27FC236}">
                <a16:creationId xmlns="" xmlns:a16="http://schemas.microsoft.com/office/drawing/2014/main" id="{48A97CD6-2569-5A42-9304-57EB467F6B83}"/>
              </a:ext>
            </a:extLst>
          </p:cNvPr>
          <p:cNvSpPr/>
          <p:nvPr/>
        </p:nvSpPr>
        <p:spPr>
          <a:xfrm rot="5400000">
            <a:off x="7683358" y="2947406"/>
            <a:ext cx="945955" cy="331305"/>
          </a:xfrm>
          <a:prstGeom prst="triangl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a:extLst>
              <a:ext uri="{FF2B5EF4-FFF2-40B4-BE49-F238E27FC236}">
                <a16:creationId xmlns="" xmlns:a16="http://schemas.microsoft.com/office/drawing/2014/main" id="{6D844BA3-2A62-3A4F-8756-9DD1C98AAA25}"/>
              </a:ext>
            </a:extLst>
          </p:cNvPr>
          <p:cNvSpPr/>
          <p:nvPr/>
        </p:nvSpPr>
        <p:spPr>
          <a:xfrm>
            <a:off x="1542361" y="4121692"/>
            <a:ext cx="616945" cy="363557"/>
          </a:xfrm>
          <a:prstGeom prst="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 xmlns:a16="http://schemas.microsoft.com/office/drawing/2014/main" id="{8C4508B7-255B-764D-A758-EE1EF0139752}"/>
              </a:ext>
            </a:extLst>
          </p:cNvPr>
          <p:cNvSpPr/>
          <p:nvPr/>
        </p:nvSpPr>
        <p:spPr>
          <a:xfrm>
            <a:off x="1850833" y="4681516"/>
            <a:ext cx="616945" cy="363557"/>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a:extLst>
              <a:ext uri="{FF2B5EF4-FFF2-40B4-BE49-F238E27FC236}">
                <a16:creationId xmlns="" xmlns:a16="http://schemas.microsoft.com/office/drawing/2014/main" id="{24B5FDC5-F3B9-BF47-BC22-8B2EB0C76EFF}"/>
              </a:ext>
            </a:extLst>
          </p:cNvPr>
          <p:cNvSpPr/>
          <p:nvPr/>
        </p:nvSpPr>
        <p:spPr>
          <a:xfrm>
            <a:off x="2434727" y="4108639"/>
            <a:ext cx="616945" cy="363557"/>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a:extLst>
              <a:ext uri="{FF2B5EF4-FFF2-40B4-BE49-F238E27FC236}">
                <a16:creationId xmlns="" xmlns:a16="http://schemas.microsoft.com/office/drawing/2014/main" id="{B6A01B43-4E86-1444-9DE3-C4899DD0F137}"/>
              </a:ext>
            </a:extLst>
          </p:cNvPr>
          <p:cNvSpPr/>
          <p:nvPr/>
        </p:nvSpPr>
        <p:spPr>
          <a:xfrm>
            <a:off x="2577946" y="4714567"/>
            <a:ext cx="616945" cy="363557"/>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a:extLst>
              <a:ext uri="{FF2B5EF4-FFF2-40B4-BE49-F238E27FC236}">
                <a16:creationId xmlns="" xmlns:a16="http://schemas.microsoft.com/office/drawing/2014/main" id="{64938C5B-12CC-E746-B86D-A7F6401FDE34}"/>
              </a:ext>
            </a:extLst>
          </p:cNvPr>
          <p:cNvSpPr/>
          <p:nvPr/>
        </p:nvSpPr>
        <p:spPr>
          <a:xfrm>
            <a:off x="1933022" y="5087925"/>
            <a:ext cx="616945" cy="363557"/>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a:extLst>
              <a:ext uri="{FF2B5EF4-FFF2-40B4-BE49-F238E27FC236}">
                <a16:creationId xmlns="" xmlns:a16="http://schemas.microsoft.com/office/drawing/2014/main" id="{A350D32D-F353-0D42-846B-594FFDBE3F44}"/>
              </a:ext>
            </a:extLst>
          </p:cNvPr>
          <p:cNvSpPr/>
          <p:nvPr/>
        </p:nvSpPr>
        <p:spPr>
          <a:xfrm>
            <a:off x="1002534" y="5155242"/>
            <a:ext cx="616945" cy="363557"/>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a:extLst>
              <a:ext uri="{FF2B5EF4-FFF2-40B4-BE49-F238E27FC236}">
                <a16:creationId xmlns="" xmlns:a16="http://schemas.microsoft.com/office/drawing/2014/main" id="{0F10A345-506D-6747-8916-68DCE738D0C6}"/>
              </a:ext>
            </a:extLst>
          </p:cNvPr>
          <p:cNvSpPr/>
          <p:nvPr/>
        </p:nvSpPr>
        <p:spPr>
          <a:xfrm>
            <a:off x="2692267" y="5312622"/>
            <a:ext cx="616945" cy="363557"/>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正方形/長方形 15">
            <a:extLst>
              <a:ext uri="{FF2B5EF4-FFF2-40B4-BE49-F238E27FC236}">
                <a16:creationId xmlns="" xmlns:a16="http://schemas.microsoft.com/office/drawing/2014/main" id="{4E2DAC44-D36D-E94E-A24D-465052DFA143}"/>
              </a:ext>
            </a:extLst>
          </p:cNvPr>
          <p:cNvSpPr/>
          <p:nvPr/>
        </p:nvSpPr>
        <p:spPr>
          <a:xfrm>
            <a:off x="1949984" y="5603433"/>
            <a:ext cx="616945" cy="363557"/>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a:extLst>
              <a:ext uri="{FF2B5EF4-FFF2-40B4-BE49-F238E27FC236}">
                <a16:creationId xmlns="" xmlns:a16="http://schemas.microsoft.com/office/drawing/2014/main" id="{CD92590A-CF8F-2141-824B-39AF9CAD6B75}"/>
              </a:ext>
            </a:extLst>
          </p:cNvPr>
          <p:cNvSpPr/>
          <p:nvPr/>
        </p:nvSpPr>
        <p:spPr>
          <a:xfrm>
            <a:off x="1178805" y="5708121"/>
            <a:ext cx="616945" cy="363557"/>
          </a:xfrm>
          <a:prstGeom prst="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7">
            <a:extLst>
              <a:ext uri="{FF2B5EF4-FFF2-40B4-BE49-F238E27FC236}">
                <a16:creationId xmlns="" xmlns:a16="http://schemas.microsoft.com/office/drawing/2014/main" id="{52C0592B-2389-AA4E-A84D-5C000A8BA9C8}"/>
              </a:ext>
            </a:extLst>
          </p:cNvPr>
          <p:cNvSpPr/>
          <p:nvPr/>
        </p:nvSpPr>
        <p:spPr>
          <a:xfrm>
            <a:off x="1079653" y="4628468"/>
            <a:ext cx="616945" cy="363557"/>
          </a:xfrm>
          <a:prstGeom prst="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ボックス 18">
            <a:extLst>
              <a:ext uri="{FF2B5EF4-FFF2-40B4-BE49-F238E27FC236}">
                <a16:creationId xmlns="" xmlns:a16="http://schemas.microsoft.com/office/drawing/2014/main" id="{DF866211-5E4C-CC4E-9192-05248C240382}"/>
              </a:ext>
            </a:extLst>
          </p:cNvPr>
          <p:cNvSpPr txBox="1"/>
          <p:nvPr/>
        </p:nvSpPr>
        <p:spPr>
          <a:xfrm>
            <a:off x="1149646" y="6124807"/>
            <a:ext cx="2159566" cy="523220"/>
          </a:xfrm>
          <a:prstGeom prst="rect">
            <a:avLst/>
          </a:prstGeom>
          <a:noFill/>
        </p:spPr>
        <p:txBody>
          <a:bodyPr wrap="square" rtlCol="0">
            <a:spAutoFit/>
          </a:bodyPr>
          <a:lstStyle/>
          <a:p>
            <a:r>
              <a:rPr kumimoji="1" lang="ja-JP" altLang="en-US" sz="1400" dirty="0"/>
              <a:t>テーブルの中央に、内容を説明し</a:t>
            </a:r>
            <a:r>
              <a:rPr lang="ja-JP" altLang="en-US" sz="1400" dirty="0"/>
              <a:t>て</a:t>
            </a:r>
            <a:r>
              <a:rPr kumimoji="1" lang="ja-JP" altLang="en-US" sz="1400" dirty="0"/>
              <a:t>貼っていく</a:t>
            </a:r>
          </a:p>
        </p:txBody>
      </p:sp>
      <p:sp>
        <p:nvSpPr>
          <p:cNvPr id="20" name="正方形/長方形 19">
            <a:extLst>
              <a:ext uri="{FF2B5EF4-FFF2-40B4-BE49-F238E27FC236}">
                <a16:creationId xmlns="" xmlns:a16="http://schemas.microsoft.com/office/drawing/2014/main" id="{9FBA609A-1F95-B340-88ED-3F112CD299D9}"/>
              </a:ext>
            </a:extLst>
          </p:cNvPr>
          <p:cNvSpPr/>
          <p:nvPr/>
        </p:nvSpPr>
        <p:spPr>
          <a:xfrm>
            <a:off x="5737614" y="4241828"/>
            <a:ext cx="616945" cy="363557"/>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a:extLst>
              <a:ext uri="{FF2B5EF4-FFF2-40B4-BE49-F238E27FC236}">
                <a16:creationId xmlns="" xmlns:a16="http://schemas.microsoft.com/office/drawing/2014/main" id="{6EA0F796-9347-8046-9E88-D8E90DFF1AB7}"/>
              </a:ext>
            </a:extLst>
          </p:cNvPr>
          <p:cNvSpPr/>
          <p:nvPr/>
        </p:nvSpPr>
        <p:spPr>
          <a:xfrm>
            <a:off x="6013035" y="4470977"/>
            <a:ext cx="616945" cy="363557"/>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正方形/長方形 21">
            <a:extLst>
              <a:ext uri="{FF2B5EF4-FFF2-40B4-BE49-F238E27FC236}">
                <a16:creationId xmlns="" xmlns:a16="http://schemas.microsoft.com/office/drawing/2014/main" id="{D9D03826-7C88-7D40-B024-C22F34B3E90C}"/>
              </a:ext>
            </a:extLst>
          </p:cNvPr>
          <p:cNvSpPr/>
          <p:nvPr/>
        </p:nvSpPr>
        <p:spPr>
          <a:xfrm>
            <a:off x="5509473" y="4561317"/>
            <a:ext cx="616945" cy="363557"/>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正方形/長方形 22">
            <a:extLst>
              <a:ext uri="{FF2B5EF4-FFF2-40B4-BE49-F238E27FC236}">
                <a16:creationId xmlns="" xmlns:a16="http://schemas.microsoft.com/office/drawing/2014/main" id="{4512B53C-4041-5043-87AF-42844576E3C0}"/>
              </a:ext>
            </a:extLst>
          </p:cNvPr>
          <p:cNvSpPr/>
          <p:nvPr/>
        </p:nvSpPr>
        <p:spPr>
          <a:xfrm>
            <a:off x="5120669" y="4424675"/>
            <a:ext cx="616945" cy="363557"/>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23">
            <a:extLst>
              <a:ext uri="{FF2B5EF4-FFF2-40B4-BE49-F238E27FC236}">
                <a16:creationId xmlns="" xmlns:a16="http://schemas.microsoft.com/office/drawing/2014/main" id="{1B4103AF-E819-844A-A769-3993E72F3A3D}"/>
              </a:ext>
            </a:extLst>
          </p:cNvPr>
          <p:cNvSpPr/>
          <p:nvPr/>
        </p:nvSpPr>
        <p:spPr>
          <a:xfrm>
            <a:off x="5046286" y="5277642"/>
            <a:ext cx="616945" cy="363557"/>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正方形/長方形 24">
            <a:extLst>
              <a:ext uri="{FF2B5EF4-FFF2-40B4-BE49-F238E27FC236}">
                <a16:creationId xmlns="" xmlns:a16="http://schemas.microsoft.com/office/drawing/2014/main" id="{D1D07B14-6F3A-8F48-B05F-D6000AD4AF10}"/>
              </a:ext>
            </a:extLst>
          </p:cNvPr>
          <p:cNvSpPr/>
          <p:nvPr/>
        </p:nvSpPr>
        <p:spPr>
          <a:xfrm>
            <a:off x="5320769" y="5479255"/>
            <a:ext cx="616945" cy="363557"/>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正方形/長方形 25">
            <a:extLst>
              <a:ext uri="{FF2B5EF4-FFF2-40B4-BE49-F238E27FC236}">
                <a16:creationId xmlns="" xmlns:a16="http://schemas.microsoft.com/office/drawing/2014/main" id="{D6F93C9C-A36D-B444-A505-7A6A76420962}"/>
              </a:ext>
            </a:extLst>
          </p:cNvPr>
          <p:cNvSpPr/>
          <p:nvPr/>
        </p:nvSpPr>
        <p:spPr>
          <a:xfrm>
            <a:off x="4942983" y="5547528"/>
            <a:ext cx="616945" cy="363557"/>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正方形/長方形 26">
            <a:extLst>
              <a:ext uri="{FF2B5EF4-FFF2-40B4-BE49-F238E27FC236}">
                <a16:creationId xmlns="" xmlns:a16="http://schemas.microsoft.com/office/drawing/2014/main" id="{C2553590-3CA9-1A4A-B394-E5C5C77FF1FE}"/>
              </a:ext>
            </a:extLst>
          </p:cNvPr>
          <p:cNvSpPr/>
          <p:nvPr/>
        </p:nvSpPr>
        <p:spPr>
          <a:xfrm>
            <a:off x="6553978" y="5169367"/>
            <a:ext cx="616945" cy="363557"/>
          </a:xfrm>
          <a:prstGeom prst="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正方形/長方形 27">
            <a:extLst>
              <a:ext uri="{FF2B5EF4-FFF2-40B4-BE49-F238E27FC236}">
                <a16:creationId xmlns="" xmlns:a16="http://schemas.microsoft.com/office/drawing/2014/main" id="{17DC8254-0319-0449-9C19-7CAB93E5EDA9}"/>
              </a:ext>
            </a:extLst>
          </p:cNvPr>
          <p:cNvSpPr/>
          <p:nvPr/>
        </p:nvSpPr>
        <p:spPr>
          <a:xfrm>
            <a:off x="6414047" y="5521906"/>
            <a:ext cx="616945" cy="363557"/>
          </a:xfrm>
          <a:prstGeom prst="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正方形/長方形 28">
            <a:extLst>
              <a:ext uri="{FF2B5EF4-FFF2-40B4-BE49-F238E27FC236}">
                <a16:creationId xmlns="" xmlns:a16="http://schemas.microsoft.com/office/drawing/2014/main" id="{72ACD17B-3A0C-F649-872B-7B43DDB83684}"/>
              </a:ext>
            </a:extLst>
          </p:cNvPr>
          <p:cNvSpPr/>
          <p:nvPr/>
        </p:nvSpPr>
        <p:spPr>
          <a:xfrm>
            <a:off x="6069293" y="5253062"/>
            <a:ext cx="616945" cy="363557"/>
          </a:xfrm>
          <a:prstGeom prst="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正方形/長方形 32">
            <a:extLst>
              <a:ext uri="{FF2B5EF4-FFF2-40B4-BE49-F238E27FC236}">
                <a16:creationId xmlns="" xmlns:a16="http://schemas.microsoft.com/office/drawing/2014/main" id="{DA90990D-8498-EA46-9019-AD6A36D5BCF3}"/>
              </a:ext>
            </a:extLst>
          </p:cNvPr>
          <p:cNvSpPr/>
          <p:nvPr/>
        </p:nvSpPr>
        <p:spPr>
          <a:xfrm>
            <a:off x="8000748" y="4747421"/>
            <a:ext cx="616945" cy="363557"/>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正方形/長方形 35">
            <a:extLst>
              <a:ext uri="{FF2B5EF4-FFF2-40B4-BE49-F238E27FC236}">
                <a16:creationId xmlns="" xmlns:a16="http://schemas.microsoft.com/office/drawing/2014/main" id="{520385BE-A4EC-7941-B3B6-BF2B86411A05}"/>
              </a:ext>
            </a:extLst>
          </p:cNvPr>
          <p:cNvSpPr/>
          <p:nvPr/>
        </p:nvSpPr>
        <p:spPr>
          <a:xfrm>
            <a:off x="7998188" y="5795159"/>
            <a:ext cx="616945" cy="363557"/>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a:extLst>
              <a:ext uri="{FF2B5EF4-FFF2-40B4-BE49-F238E27FC236}">
                <a16:creationId xmlns="" xmlns:a16="http://schemas.microsoft.com/office/drawing/2014/main" id="{FB54D25A-B77A-3B49-9478-4B460FDD7EDB}"/>
              </a:ext>
            </a:extLst>
          </p:cNvPr>
          <p:cNvSpPr/>
          <p:nvPr/>
        </p:nvSpPr>
        <p:spPr>
          <a:xfrm>
            <a:off x="8010296" y="5289566"/>
            <a:ext cx="616945" cy="363557"/>
          </a:xfrm>
          <a:prstGeom prst="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乗算記号 39">
            <a:extLst>
              <a:ext uri="{FF2B5EF4-FFF2-40B4-BE49-F238E27FC236}">
                <a16:creationId xmlns="" xmlns:a16="http://schemas.microsoft.com/office/drawing/2014/main" id="{B5A90724-6464-3342-A138-C70B4B19648F}"/>
              </a:ext>
            </a:extLst>
          </p:cNvPr>
          <p:cNvSpPr/>
          <p:nvPr/>
        </p:nvSpPr>
        <p:spPr>
          <a:xfrm>
            <a:off x="7900867" y="4514040"/>
            <a:ext cx="816663" cy="790130"/>
          </a:xfrm>
          <a:prstGeom prst="mathMultiply">
            <a:avLst>
              <a:gd name="adj1" fmla="val 6864"/>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テキスト ボックス 40">
            <a:extLst>
              <a:ext uri="{FF2B5EF4-FFF2-40B4-BE49-F238E27FC236}">
                <a16:creationId xmlns="" xmlns:a16="http://schemas.microsoft.com/office/drawing/2014/main" id="{95B08B25-A523-EC4A-B7AD-F27F0349976C}"/>
              </a:ext>
            </a:extLst>
          </p:cNvPr>
          <p:cNvSpPr txBox="1"/>
          <p:nvPr/>
        </p:nvSpPr>
        <p:spPr>
          <a:xfrm>
            <a:off x="8770707" y="4139994"/>
            <a:ext cx="1082348" cy="523220"/>
          </a:xfrm>
          <a:prstGeom prst="rect">
            <a:avLst/>
          </a:prstGeom>
          <a:noFill/>
        </p:spPr>
        <p:txBody>
          <a:bodyPr wrap="none" rtlCol="0">
            <a:spAutoFit/>
          </a:bodyPr>
          <a:lstStyle/>
          <a:p>
            <a:pPr algn="ctr"/>
            <a:r>
              <a:rPr lang="ja-JP" altLang="en-US" sz="1400" dirty="0"/>
              <a:t>今までと</a:t>
            </a:r>
            <a:endParaRPr lang="en-US" altLang="ja-JP" sz="1400" dirty="0"/>
          </a:p>
          <a:p>
            <a:pPr algn="ctr"/>
            <a:r>
              <a:rPr lang="ja-JP" altLang="en-US" sz="1400" dirty="0"/>
              <a:t>違うゴール</a:t>
            </a:r>
            <a:endParaRPr kumimoji="1" lang="ja-JP" altLang="en-US" sz="1400" dirty="0"/>
          </a:p>
        </p:txBody>
      </p:sp>
      <p:sp>
        <p:nvSpPr>
          <p:cNvPr id="42" name="テキスト ボックス 41">
            <a:extLst>
              <a:ext uri="{FF2B5EF4-FFF2-40B4-BE49-F238E27FC236}">
                <a16:creationId xmlns="" xmlns:a16="http://schemas.microsoft.com/office/drawing/2014/main" id="{89A22B9F-3778-BB4E-9D5D-703FE222B8E4}"/>
              </a:ext>
            </a:extLst>
          </p:cNvPr>
          <p:cNvSpPr txBox="1"/>
          <p:nvPr/>
        </p:nvSpPr>
        <p:spPr>
          <a:xfrm>
            <a:off x="9907911" y="4158227"/>
            <a:ext cx="953251" cy="523220"/>
          </a:xfrm>
          <a:prstGeom prst="rect">
            <a:avLst/>
          </a:prstGeom>
          <a:noFill/>
        </p:spPr>
        <p:txBody>
          <a:bodyPr wrap="square" rtlCol="0">
            <a:spAutoFit/>
          </a:bodyPr>
          <a:lstStyle/>
          <a:p>
            <a:pPr algn="ctr"/>
            <a:r>
              <a:rPr lang="ja-JP" altLang="en-US" sz="1400" dirty="0"/>
              <a:t>効果が大きい</a:t>
            </a:r>
            <a:endParaRPr lang="en-US" altLang="ja-JP" sz="1400" dirty="0"/>
          </a:p>
        </p:txBody>
      </p:sp>
      <p:sp>
        <p:nvSpPr>
          <p:cNvPr id="43" name="テキスト ボックス 42">
            <a:extLst>
              <a:ext uri="{FF2B5EF4-FFF2-40B4-BE49-F238E27FC236}">
                <a16:creationId xmlns="" xmlns:a16="http://schemas.microsoft.com/office/drawing/2014/main" id="{34BB5E9F-C1A2-394B-8542-BF2B3F018370}"/>
              </a:ext>
            </a:extLst>
          </p:cNvPr>
          <p:cNvSpPr txBox="1"/>
          <p:nvPr/>
        </p:nvSpPr>
        <p:spPr>
          <a:xfrm>
            <a:off x="10963150" y="4121692"/>
            <a:ext cx="1082348" cy="523220"/>
          </a:xfrm>
          <a:prstGeom prst="rect">
            <a:avLst/>
          </a:prstGeom>
          <a:noFill/>
        </p:spPr>
        <p:txBody>
          <a:bodyPr wrap="none" rtlCol="0">
            <a:spAutoFit/>
          </a:bodyPr>
          <a:lstStyle/>
          <a:p>
            <a:pPr algn="ctr"/>
            <a:r>
              <a:rPr lang="ja-JP" altLang="en-US" sz="1400" dirty="0"/>
              <a:t>職員として</a:t>
            </a:r>
            <a:r>
              <a:rPr lang="en-US" altLang="ja-JP" sz="1400" dirty="0"/>
              <a:t/>
            </a:r>
            <a:br>
              <a:rPr lang="en-US" altLang="ja-JP" sz="1400" dirty="0"/>
            </a:br>
            <a:r>
              <a:rPr lang="ja-JP" altLang="en-US" sz="1400" dirty="0"/>
              <a:t>挑戦したい</a:t>
            </a:r>
            <a:endParaRPr lang="en-US" altLang="ja-JP" sz="1400" dirty="0"/>
          </a:p>
        </p:txBody>
      </p:sp>
      <p:graphicFrame>
        <p:nvGraphicFramePr>
          <p:cNvPr id="44" name="表 43">
            <a:extLst>
              <a:ext uri="{FF2B5EF4-FFF2-40B4-BE49-F238E27FC236}">
                <a16:creationId xmlns="" xmlns:a16="http://schemas.microsoft.com/office/drawing/2014/main" id="{65529E96-E87E-2840-BA6F-E55CFCB8FB68}"/>
              </a:ext>
            </a:extLst>
          </p:cNvPr>
          <p:cNvGraphicFramePr>
            <a:graphicFrameLocks noGrp="1"/>
          </p:cNvGraphicFramePr>
          <p:nvPr>
            <p:extLst>
              <p:ext uri="{D42A27DB-BD31-4B8C-83A1-F6EECF244321}">
                <p14:modId xmlns:p14="http://schemas.microsoft.com/office/powerpoint/2010/main" val="1999513612"/>
              </p:ext>
            </p:extLst>
          </p:nvPr>
        </p:nvGraphicFramePr>
        <p:xfrm>
          <a:off x="8772386" y="4681516"/>
          <a:ext cx="3287859" cy="1554480"/>
        </p:xfrm>
        <a:graphic>
          <a:graphicData uri="http://schemas.openxmlformats.org/drawingml/2006/table">
            <a:tbl>
              <a:tblPr firstRow="1" bandRow="1">
                <a:tableStyleId>{2D5ABB26-0587-4C30-8999-92F81FD0307C}</a:tableStyleId>
              </a:tblPr>
              <a:tblGrid>
                <a:gridCol w="1095953">
                  <a:extLst>
                    <a:ext uri="{9D8B030D-6E8A-4147-A177-3AD203B41FA5}">
                      <a16:colId xmlns="" xmlns:a16="http://schemas.microsoft.com/office/drawing/2014/main" val="1674600482"/>
                    </a:ext>
                  </a:extLst>
                </a:gridCol>
                <a:gridCol w="1095953">
                  <a:extLst>
                    <a:ext uri="{9D8B030D-6E8A-4147-A177-3AD203B41FA5}">
                      <a16:colId xmlns="" xmlns:a16="http://schemas.microsoft.com/office/drawing/2014/main" val="180864534"/>
                    </a:ext>
                  </a:extLst>
                </a:gridCol>
                <a:gridCol w="1095953">
                  <a:extLst>
                    <a:ext uri="{9D8B030D-6E8A-4147-A177-3AD203B41FA5}">
                      <a16:colId xmlns="" xmlns:a16="http://schemas.microsoft.com/office/drawing/2014/main" val="3745624850"/>
                    </a:ext>
                  </a:extLst>
                </a:gridCol>
              </a:tblGrid>
              <a:tr h="514082">
                <a:tc>
                  <a:txBody>
                    <a:bodyPr/>
                    <a:lstStyle/>
                    <a:p>
                      <a:pPr algn="ctr"/>
                      <a:r>
                        <a:rPr kumimoji="1" lang="en-US" altLang="ja-JP" sz="2800" dirty="0"/>
                        <a:t>×</a:t>
                      </a:r>
                      <a:endParaRPr kumimoji="1" lang="ja-JP" altLang="en-US" sz="2800"/>
                    </a:p>
                  </a:txBody>
                  <a:tcPr anchor="ctr">
                    <a:noFill/>
                  </a:tcPr>
                </a:tc>
                <a:tc>
                  <a:txBody>
                    <a:bodyPr/>
                    <a:lstStyle/>
                    <a:p>
                      <a:pPr algn="ctr"/>
                      <a:r>
                        <a:rPr kumimoji="1" lang="ja-JP" altLang="en-US" sz="2800"/>
                        <a:t>△</a:t>
                      </a:r>
                    </a:p>
                  </a:txBody>
                  <a:tcPr anchor="ctr">
                    <a:noFill/>
                  </a:tcPr>
                </a:tc>
                <a:tc>
                  <a:txBody>
                    <a:bodyPr/>
                    <a:lstStyle/>
                    <a:p>
                      <a:pPr algn="ctr"/>
                      <a:r>
                        <a:rPr kumimoji="1" lang="ja-JP" altLang="en-US" sz="2800"/>
                        <a:t>△</a:t>
                      </a:r>
                    </a:p>
                  </a:txBody>
                  <a:tcPr anchor="ctr">
                    <a:noFill/>
                  </a:tcPr>
                </a:tc>
                <a:extLst>
                  <a:ext uri="{0D108BD9-81ED-4DB2-BD59-A6C34878D82A}">
                    <a16:rowId xmlns="" xmlns:a16="http://schemas.microsoft.com/office/drawing/2014/main" val="224873047"/>
                  </a:ext>
                </a:extLst>
              </a:tr>
              <a:tr h="514082">
                <a:tc>
                  <a:txBody>
                    <a:bodyPr/>
                    <a:lstStyle/>
                    <a:p>
                      <a:pPr algn="ctr"/>
                      <a:r>
                        <a:rPr kumimoji="1" lang="ja-JP" altLang="en-US" sz="2800"/>
                        <a:t>△</a:t>
                      </a:r>
                    </a:p>
                  </a:txBody>
                  <a:tcPr anchor="ctr">
                    <a:noFill/>
                  </a:tcPr>
                </a:tc>
                <a:tc>
                  <a:txBody>
                    <a:bodyPr/>
                    <a:lstStyle/>
                    <a:p>
                      <a:pPr algn="ctr"/>
                      <a:r>
                        <a:rPr kumimoji="1" lang="ja-JP" altLang="en-US" sz="2800"/>
                        <a:t>○</a:t>
                      </a:r>
                    </a:p>
                  </a:txBody>
                  <a:tcPr anchor="ctr">
                    <a:noFill/>
                  </a:tcPr>
                </a:tc>
                <a:tc>
                  <a:txBody>
                    <a:bodyPr/>
                    <a:lstStyle/>
                    <a:p>
                      <a:pPr algn="ctr"/>
                      <a:r>
                        <a:rPr kumimoji="1" lang="ja-JP" altLang="en-US" sz="2800"/>
                        <a:t>○</a:t>
                      </a:r>
                    </a:p>
                  </a:txBody>
                  <a:tcPr anchor="ctr">
                    <a:noFill/>
                  </a:tcPr>
                </a:tc>
                <a:extLst>
                  <a:ext uri="{0D108BD9-81ED-4DB2-BD59-A6C34878D82A}">
                    <a16:rowId xmlns="" xmlns:a16="http://schemas.microsoft.com/office/drawing/2014/main" val="3785927210"/>
                  </a:ext>
                </a:extLst>
              </a:tr>
              <a:tr h="514082">
                <a:tc>
                  <a:txBody>
                    <a:bodyPr/>
                    <a:lstStyle/>
                    <a:p>
                      <a:pPr algn="ctr"/>
                      <a:r>
                        <a:rPr kumimoji="1" lang="ja-JP" altLang="en-US" sz="2800"/>
                        <a:t>○</a:t>
                      </a:r>
                    </a:p>
                  </a:txBody>
                  <a:tcPr anchor="ctr">
                    <a:noFill/>
                  </a:tcPr>
                </a:tc>
                <a:tc>
                  <a:txBody>
                    <a:bodyPr/>
                    <a:lstStyle/>
                    <a:p>
                      <a:pPr algn="ctr"/>
                      <a:r>
                        <a:rPr kumimoji="1" lang="ja-JP" altLang="en-US" sz="2800" dirty="0"/>
                        <a:t>△</a:t>
                      </a:r>
                    </a:p>
                  </a:txBody>
                  <a:tcPr anchor="ctr">
                    <a:noFill/>
                  </a:tcPr>
                </a:tc>
                <a:tc>
                  <a:txBody>
                    <a:bodyPr/>
                    <a:lstStyle/>
                    <a:p>
                      <a:pPr algn="ctr"/>
                      <a:r>
                        <a:rPr kumimoji="1" lang="ja-JP" altLang="en-US" sz="2800" dirty="0"/>
                        <a:t>○</a:t>
                      </a:r>
                    </a:p>
                  </a:txBody>
                  <a:tcPr anchor="ctr">
                    <a:noFill/>
                  </a:tcPr>
                </a:tc>
                <a:extLst>
                  <a:ext uri="{0D108BD9-81ED-4DB2-BD59-A6C34878D82A}">
                    <a16:rowId xmlns="" xmlns:a16="http://schemas.microsoft.com/office/drawing/2014/main" val="169557404"/>
                  </a:ext>
                </a:extLst>
              </a:tr>
            </a:tbl>
          </a:graphicData>
        </a:graphic>
      </p:graphicFrame>
      <p:sp>
        <p:nvSpPr>
          <p:cNvPr id="30" name="スライド番号プレースホルダー 29">
            <a:extLst>
              <a:ext uri="{FF2B5EF4-FFF2-40B4-BE49-F238E27FC236}">
                <a16:creationId xmlns="" xmlns:a16="http://schemas.microsoft.com/office/drawing/2014/main" id="{6FCA0C3E-695C-4430-BDC4-AC4FFBB67955}"/>
              </a:ext>
            </a:extLst>
          </p:cNvPr>
          <p:cNvSpPr>
            <a:spLocks noGrp="1"/>
          </p:cNvSpPr>
          <p:nvPr>
            <p:ph type="sldNum" sz="quarter" idx="12"/>
          </p:nvPr>
        </p:nvSpPr>
        <p:spPr/>
        <p:txBody>
          <a:bodyPr/>
          <a:lstStyle/>
          <a:p>
            <a:fld id="{17B8D3BA-E350-1147-995F-63335037DF5A}" type="slidenum">
              <a:rPr kumimoji="1" lang="ja-JP" altLang="en-US" smtClean="0"/>
              <a:t>21</a:t>
            </a:fld>
            <a:endParaRPr kumimoji="1" lang="ja-JP" altLang="en-US"/>
          </a:p>
        </p:txBody>
      </p:sp>
    </p:spTree>
    <p:extLst>
      <p:ext uri="{BB962C8B-B14F-4D97-AF65-F5344CB8AC3E}">
        <p14:creationId xmlns:p14="http://schemas.microsoft.com/office/powerpoint/2010/main" val="37307410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6572BC37-0BED-3B4B-8EB9-8866DB58B214}"/>
              </a:ext>
            </a:extLst>
          </p:cNvPr>
          <p:cNvSpPr>
            <a:spLocks noGrp="1"/>
          </p:cNvSpPr>
          <p:nvPr>
            <p:ph type="title"/>
          </p:nvPr>
        </p:nvSpPr>
        <p:spPr/>
        <p:txBody>
          <a:bodyPr>
            <a:normAutofit fontScale="90000"/>
          </a:bodyPr>
          <a:lstStyle/>
          <a:p>
            <a:r>
              <a:rPr lang="en-US" altLang="ja-JP" dirty="0"/>
              <a:t>4-5. </a:t>
            </a:r>
            <a:r>
              <a:rPr lang="ja-JP" altLang="en-US" dirty="0"/>
              <a:t>政策立案</a:t>
            </a:r>
            <a:endParaRPr kumimoji="1" lang="ja-JP" altLang="en-US" dirty="0"/>
          </a:p>
        </p:txBody>
      </p:sp>
      <p:sp>
        <p:nvSpPr>
          <p:cNvPr id="3" name="コンテンツ プレースホルダー 2">
            <a:extLst>
              <a:ext uri="{FF2B5EF4-FFF2-40B4-BE49-F238E27FC236}">
                <a16:creationId xmlns="" xmlns:a16="http://schemas.microsoft.com/office/drawing/2014/main" id="{CB31D85D-D23A-B94D-8616-F5F70431C271}"/>
              </a:ext>
            </a:extLst>
          </p:cNvPr>
          <p:cNvSpPr>
            <a:spLocks noGrp="1"/>
          </p:cNvSpPr>
          <p:nvPr>
            <p:ph idx="1"/>
          </p:nvPr>
        </p:nvSpPr>
        <p:spPr/>
        <p:txBody>
          <a:bodyPr>
            <a:normAutofit/>
          </a:bodyPr>
          <a:lstStyle/>
          <a:p>
            <a:pPr marL="0" indent="0">
              <a:buNone/>
            </a:pPr>
            <a:r>
              <a:rPr lang="ja-JP" altLang="en-US" sz="2200" dirty="0"/>
              <a:t>ゴール達成に必要な政策の樹形図（ロジックツリー）を作成する。（</a:t>
            </a:r>
            <a:r>
              <a:rPr lang="en-US" altLang="ja-JP" sz="2200" dirty="0"/>
              <a:t>20</a:t>
            </a:r>
            <a:r>
              <a:rPr lang="ja-JP" altLang="en-US" sz="2200" dirty="0"/>
              <a:t>分）</a:t>
            </a:r>
            <a:endParaRPr lang="en-US" altLang="ja-JP" sz="2200" dirty="0"/>
          </a:p>
          <a:p>
            <a:pPr marL="447675" lvl="1"/>
            <a:r>
              <a:rPr kumimoji="1" lang="ja-JP" altLang="en-US" sz="2200" dirty="0"/>
              <a:t>仮説の際と同様に、今度はゴールを達成する</a:t>
            </a:r>
            <a:r>
              <a:rPr lang="ja-JP" altLang="en-US" sz="2200" dirty="0"/>
              <a:t>ための</a:t>
            </a:r>
            <a:r>
              <a:rPr kumimoji="1" lang="ja-JP" altLang="en-US" sz="2200" dirty="0"/>
              <a:t>政策を考える。</a:t>
            </a:r>
          </a:p>
        </p:txBody>
      </p:sp>
      <p:sp>
        <p:nvSpPr>
          <p:cNvPr id="4" name="正方形/長方形 3">
            <a:extLst>
              <a:ext uri="{FF2B5EF4-FFF2-40B4-BE49-F238E27FC236}">
                <a16:creationId xmlns="" xmlns:a16="http://schemas.microsoft.com/office/drawing/2014/main" id="{38AC2559-1BFA-3C4E-9818-D2566C8F053C}"/>
              </a:ext>
            </a:extLst>
          </p:cNvPr>
          <p:cNvSpPr/>
          <p:nvPr/>
        </p:nvSpPr>
        <p:spPr>
          <a:xfrm>
            <a:off x="838200" y="2915412"/>
            <a:ext cx="1714500" cy="7747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健康寿命を</a:t>
            </a:r>
            <a:endParaRPr lang="en-US" altLang="ja-JP" dirty="0">
              <a:solidFill>
                <a:schemeClr val="tx1"/>
              </a:solidFill>
            </a:endParaRPr>
          </a:p>
          <a:p>
            <a:pPr algn="ctr"/>
            <a:r>
              <a:rPr lang="ja-JP" altLang="en-US" dirty="0">
                <a:solidFill>
                  <a:schemeClr val="tx1"/>
                </a:solidFill>
              </a:rPr>
              <a:t>の</a:t>
            </a:r>
            <a:r>
              <a:rPr kumimoji="1" lang="ja-JP" altLang="en-US" dirty="0">
                <a:solidFill>
                  <a:schemeClr val="tx1"/>
                </a:solidFill>
              </a:rPr>
              <a:t>ばす</a:t>
            </a:r>
          </a:p>
        </p:txBody>
      </p:sp>
      <p:sp>
        <p:nvSpPr>
          <p:cNvPr id="5" name="正方形/長方形 4">
            <a:extLst>
              <a:ext uri="{FF2B5EF4-FFF2-40B4-BE49-F238E27FC236}">
                <a16:creationId xmlns="" xmlns:a16="http://schemas.microsoft.com/office/drawing/2014/main" id="{51B8639F-6AC7-794D-BA3A-DEE52AB59003}"/>
              </a:ext>
            </a:extLst>
          </p:cNvPr>
          <p:cNvSpPr/>
          <p:nvPr/>
        </p:nvSpPr>
        <p:spPr>
          <a:xfrm>
            <a:off x="3670300" y="2915412"/>
            <a:ext cx="1714500" cy="774700"/>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健診受診率を</a:t>
            </a:r>
            <a:r>
              <a:rPr kumimoji="1" lang="en-US" altLang="ja-JP" dirty="0">
                <a:solidFill>
                  <a:schemeClr val="tx1"/>
                </a:solidFill>
              </a:rPr>
              <a:t/>
            </a:r>
            <a:br>
              <a:rPr kumimoji="1" lang="en-US" altLang="ja-JP" dirty="0">
                <a:solidFill>
                  <a:schemeClr val="tx1"/>
                </a:solidFill>
              </a:rPr>
            </a:br>
            <a:r>
              <a:rPr kumimoji="1" lang="ja-JP" altLang="en-US" dirty="0">
                <a:solidFill>
                  <a:schemeClr val="tx1"/>
                </a:solidFill>
              </a:rPr>
              <a:t>上げる</a:t>
            </a:r>
          </a:p>
        </p:txBody>
      </p:sp>
      <p:sp>
        <p:nvSpPr>
          <p:cNvPr id="6" name="正方形/長方形 5">
            <a:extLst>
              <a:ext uri="{FF2B5EF4-FFF2-40B4-BE49-F238E27FC236}">
                <a16:creationId xmlns="" xmlns:a16="http://schemas.microsoft.com/office/drawing/2014/main" id="{1BCCCECB-EA50-2D4A-AEC8-1BD639FE05E0}"/>
              </a:ext>
            </a:extLst>
          </p:cNvPr>
          <p:cNvSpPr/>
          <p:nvPr/>
        </p:nvSpPr>
        <p:spPr>
          <a:xfrm>
            <a:off x="3670300" y="4731512"/>
            <a:ext cx="1714500" cy="774700"/>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運動機会を</a:t>
            </a:r>
            <a:endParaRPr lang="en-US" altLang="ja-JP" dirty="0">
              <a:solidFill>
                <a:schemeClr val="tx1"/>
              </a:solidFill>
            </a:endParaRPr>
          </a:p>
          <a:p>
            <a:pPr algn="ctr"/>
            <a:r>
              <a:rPr kumimoji="1" lang="ja-JP" altLang="en-US" dirty="0">
                <a:solidFill>
                  <a:schemeClr val="tx1"/>
                </a:solidFill>
              </a:rPr>
              <a:t>増やす</a:t>
            </a:r>
          </a:p>
        </p:txBody>
      </p:sp>
      <p:sp>
        <p:nvSpPr>
          <p:cNvPr id="7" name="テキスト ボックス 6">
            <a:extLst>
              <a:ext uri="{FF2B5EF4-FFF2-40B4-BE49-F238E27FC236}">
                <a16:creationId xmlns="" xmlns:a16="http://schemas.microsoft.com/office/drawing/2014/main" id="{40D3902E-4877-734F-BF0D-E279B254C3F6}"/>
              </a:ext>
            </a:extLst>
          </p:cNvPr>
          <p:cNvSpPr txBox="1"/>
          <p:nvPr/>
        </p:nvSpPr>
        <p:spPr>
          <a:xfrm>
            <a:off x="1117463" y="2546152"/>
            <a:ext cx="1107996" cy="369332"/>
          </a:xfrm>
          <a:prstGeom prst="rect">
            <a:avLst/>
          </a:prstGeom>
          <a:noFill/>
        </p:spPr>
        <p:txBody>
          <a:bodyPr wrap="none" rtlCol="0">
            <a:spAutoFit/>
          </a:bodyPr>
          <a:lstStyle/>
          <a:p>
            <a:r>
              <a:rPr lang="ja-JP" altLang="en-US" dirty="0"/>
              <a:t>ゴール１</a:t>
            </a:r>
            <a:endParaRPr kumimoji="1" lang="ja-JP" altLang="en-US" dirty="0"/>
          </a:p>
        </p:txBody>
      </p:sp>
      <p:sp>
        <p:nvSpPr>
          <p:cNvPr id="9" name="テキスト ボックス 8">
            <a:extLst>
              <a:ext uri="{FF2B5EF4-FFF2-40B4-BE49-F238E27FC236}">
                <a16:creationId xmlns="" xmlns:a16="http://schemas.microsoft.com/office/drawing/2014/main" id="{7A0EDC70-2378-CD4E-B59D-49832287F561}"/>
              </a:ext>
            </a:extLst>
          </p:cNvPr>
          <p:cNvSpPr txBox="1"/>
          <p:nvPr/>
        </p:nvSpPr>
        <p:spPr>
          <a:xfrm>
            <a:off x="4204384" y="4287118"/>
            <a:ext cx="646331" cy="369332"/>
          </a:xfrm>
          <a:prstGeom prst="rect">
            <a:avLst/>
          </a:prstGeom>
          <a:noFill/>
        </p:spPr>
        <p:txBody>
          <a:bodyPr wrap="none" rtlCol="0">
            <a:spAutoFit/>
          </a:bodyPr>
          <a:lstStyle/>
          <a:p>
            <a:r>
              <a:rPr lang="ja-JP" altLang="en-US" dirty="0"/>
              <a:t>政策</a:t>
            </a:r>
            <a:endParaRPr kumimoji="1" lang="ja-JP" altLang="en-US" dirty="0"/>
          </a:p>
        </p:txBody>
      </p:sp>
      <p:sp>
        <p:nvSpPr>
          <p:cNvPr id="10" name="正方形/長方形 9">
            <a:extLst>
              <a:ext uri="{FF2B5EF4-FFF2-40B4-BE49-F238E27FC236}">
                <a16:creationId xmlns="" xmlns:a16="http://schemas.microsoft.com/office/drawing/2014/main" id="{3EBB6668-F0BF-EF47-94C8-53A90AA5C79B}"/>
              </a:ext>
            </a:extLst>
          </p:cNvPr>
          <p:cNvSpPr/>
          <p:nvPr/>
        </p:nvSpPr>
        <p:spPr>
          <a:xfrm>
            <a:off x="6713319" y="2915412"/>
            <a:ext cx="1714500" cy="774700"/>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移動健診を</a:t>
            </a:r>
            <a:r>
              <a:rPr kumimoji="1" lang="en-US" altLang="ja-JP" dirty="0">
                <a:solidFill>
                  <a:schemeClr val="tx1"/>
                </a:solidFill>
              </a:rPr>
              <a:t/>
            </a:r>
            <a:br>
              <a:rPr kumimoji="1" lang="en-US" altLang="ja-JP" dirty="0">
                <a:solidFill>
                  <a:schemeClr val="tx1"/>
                </a:solidFill>
              </a:rPr>
            </a:br>
            <a:r>
              <a:rPr kumimoji="1" lang="ja-JP" altLang="en-US" dirty="0">
                <a:solidFill>
                  <a:schemeClr val="tx1"/>
                </a:solidFill>
              </a:rPr>
              <a:t>増やす</a:t>
            </a:r>
          </a:p>
        </p:txBody>
      </p:sp>
      <p:sp>
        <p:nvSpPr>
          <p:cNvPr id="11" name="正方形/長方形 10">
            <a:extLst>
              <a:ext uri="{FF2B5EF4-FFF2-40B4-BE49-F238E27FC236}">
                <a16:creationId xmlns="" xmlns:a16="http://schemas.microsoft.com/office/drawing/2014/main" id="{09A401AB-99FF-0447-81DB-DF53C2B7407E}"/>
              </a:ext>
            </a:extLst>
          </p:cNvPr>
          <p:cNvSpPr/>
          <p:nvPr/>
        </p:nvSpPr>
        <p:spPr>
          <a:xfrm>
            <a:off x="6713319" y="3785984"/>
            <a:ext cx="1714500" cy="774700"/>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集団健診の</a:t>
            </a:r>
            <a:r>
              <a:rPr kumimoji="1" lang="en-US" altLang="ja-JP" dirty="0">
                <a:solidFill>
                  <a:schemeClr val="tx1"/>
                </a:solidFill>
              </a:rPr>
              <a:t/>
            </a:r>
            <a:br>
              <a:rPr kumimoji="1" lang="en-US" altLang="ja-JP" dirty="0">
                <a:solidFill>
                  <a:schemeClr val="tx1"/>
                </a:solidFill>
              </a:rPr>
            </a:br>
            <a:r>
              <a:rPr kumimoji="1" lang="ja-JP" altLang="en-US" dirty="0">
                <a:solidFill>
                  <a:schemeClr val="tx1"/>
                </a:solidFill>
              </a:rPr>
              <a:t>場を作る</a:t>
            </a:r>
          </a:p>
        </p:txBody>
      </p:sp>
      <p:cxnSp>
        <p:nvCxnSpPr>
          <p:cNvPr id="12" name="直線矢印コネクタ 11">
            <a:extLst>
              <a:ext uri="{FF2B5EF4-FFF2-40B4-BE49-F238E27FC236}">
                <a16:creationId xmlns="" xmlns:a16="http://schemas.microsoft.com/office/drawing/2014/main" id="{C5F5AE0F-51FB-6F41-BA80-A21518296316}"/>
              </a:ext>
            </a:extLst>
          </p:cNvPr>
          <p:cNvCxnSpPr>
            <a:cxnSpLocks/>
            <a:stCxn id="6" idx="3"/>
          </p:cNvCxnSpPr>
          <p:nvPr/>
        </p:nvCxnSpPr>
        <p:spPr>
          <a:xfrm>
            <a:off x="2552700" y="3302762"/>
            <a:ext cx="111760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 name="直線矢印コネクタ 12">
            <a:extLst>
              <a:ext uri="{FF2B5EF4-FFF2-40B4-BE49-F238E27FC236}">
                <a16:creationId xmlns="" xmlns:a16="http://schemas.microsoft.com/office/drawing/2014/main" id="{97A041CF-FB7D-A84E-9EFC-612BFA947F69}"/>
              </a:ext>
            </a:extLst>
          </p:cNvPr>
          <p:cNvCxnSpPr>
            <a:cxnSpLocks/>
            <a:endCxn id="13" idx="1"/>
          </p:cNvCxnSpPr>
          <p:nvPr/>
        </p:nvCxnSpPr>
        <p:spPr>
          <a:xfrm>
            <a:off x="5384800" y="3302762"/>
            <a:ext cx="1328519"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 name="カギ線コネクタ 13">
            <a:extLst>
              <a:ext uri="{FF2B5EF4-FFF2-40B4-BE49-F238E27FC236}">
                <a16:creationId xmlns="" xmlns:a16="http://schemas.microsoft.com/office/drawing/2014/main" id="{FC13557B-50DA-1244-9F1E-DB8F05DF8563}"/>
              </a:ext>
            </a:extLst>
          </p:cNvPr>
          <p:cNvCxnSpPr>
            <a:cxnSpLocks/>
            <a:endCxn id="14" idx="1"/>
          </p:cNvCxnSpPr>
          <p:nvPr/>
        </p:nvCxnSpPr>
        <p:spPr>
          <a:xfrm>
            <a:off x="5384800" y="3302762"/>
            <a:ext cx="1328519" cy="870572"/>
          </a:xfrm>
          <a:prstGeom prst="bent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 name="正方形/長方形 15">
            <a:extLst>
              <a:ext uri="{FF2B5EF4-FFF2-40B4-BE49-F238E27FC236}">
                <a16:creationId xmlns="" xmlns:a16="http://schemas.microsoft.com/office/drawing/2014/main" id="{E9695497-07F2-F742-BAFA-173DFE6BAC4D}"/>
              </a:ext>
            </a:extLst>
          </p:cNvPr>
          <p:cNvSpPr/>
          <p:nvPr/>
        </p:nvSpPr>
        <p:spPr>
          <a:xfrm>
            <a:off x="6713319" y="4731512"/>
            <a:ext cx="1714500" cy="774700"/>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共同畑を</a:t>
            </a:r>
            <a:r>
              <a:rPr kumimoji="1" lang="en-US" altLang="ja-JP" dirty="0">
                <a:solidFill>
                  <a:schemeClr val="tx1"/>
                </a:solidFill>
              </a:rPr>
              <a:t/>
            </a:r>
            <a:br>
              <a:rPr kumimoji="1" lang="en-US" altLang="ja-JP" dirty="0">
                <a:solidFill>
                  <a:schemeClr val="tx1"/>
                </a:solidFill>
              </a:rPr>
            </a:br>
            <a:r>
              <a:rPr kumimoji="1" lang="ja-JP" altLang="en-US" dirty="0">
                <a:solidFill>
                  <a:schemeClr val="tx1"/>
                </a:solidFill>
              </a:rPr>
              <a:t>作る</a:t>
            </a:r>
          </a:p>
        </p:txBody>
      </p:sp>
      <p:sp>
        <p:nvSpPr>
          <p:cNvPr id="17" name="正方形/長方形 16">
            <a:extLst>
              <a:ext uri="{FF2B5EF4-FFF2-40B4-BE49-F238E27FC236}">
                <a16:creationId xmlns="" xmlns:a16="http://schemas.microsoft.com/office/drawing/2014/main" id="{7A967F73-363F-FF4A-A3B2-3F3B3B0F9E2E}"/>
              </a:ext>
            </a:extLst>
          </p:cNvPr>
          <p:cNvSpPr/>
          <p:nvPr/>
        </p:nvSpPr>
        <p:spPr>
          <a:xfrm>
            <a:off x="6713319" y="5616061"/>
            <a:ext cx="1714500" cy="774700"/>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デジタル万歩計を配布する</a:t>
            </a:r>
          </a:p>
        </p:txBody>
      </p:sp>
      <p:cxnSp>
        <p:nvCxnSpPr>
          <p:cNvPr id="18" name="カギ線コネクタ 17">
            <a:extLst>
              <a:ext uri="{FF2B5EF4-FFF2-40B4-BE49-F238E27FC236}">
                <a16:creationId xmlns="" xmlns:a16="http://schemas.microsoft.com/office/drawing/2014/main" id="{4D3F15FA-AEC4-CF4F-8D97-19A381A9D640}"/>
              </a:ext>
            </a:extLst>
          </p:cNvPr>
          <p:cNvCxnSpPr>
            <a:cxnSpLocks/>
            <a:stCxn id="4" idx="3"/>
            <a:endCxn id="6" idx="1"/>
          </p:cNvCxnSpPr>
          <p:nvPr/>
        </p:nvCxnSpPr>
        <p:spPr>
          <a:xfrm>
            <a:off x="2552700" y="3302762"/>
            <a:ext cx="1117600" cy="1816100"/>
          </a:xfrm>
          <a:prstGeom prst="bentConnector3">
            <a:avLst>
              <a:gd name="adj1" fmla="val 50000"/>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直線矢印コネクタ 18">
            <a:extLst>
              <a:ext uri="{FF2B5EF4-FFF2-40B4-BE49-F238E27FC236}">
                <a16:creationId xmlns="" xmlns:a16="http://schemas.microsoft.com/office/drawing/2014/main" id="{B8100A5E-0141-0C45-8606-CCE0502C42A7}"/>
              </a:ext>
            </a:extLst>
          </p:cNvPr>
          <p:cNvCxnSpPr>
            <a:cxnSpLocks/>
            <a:stCxn id="6" idx="3"/>
            <a:endCxn id="16" idx="1"/>
          </p:cNvCxnSpPr>
          <p:nvPr/>
        </p:nvCxnSpPr>
        <p:spPr>
          <a:xfrm>
            <a:off x="5384800" y="5118862"/>
            <a:ext cx="1328519"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カギ線コネクタ 19">
            <a:extLst>
              <a:ext uri="{FF2B5EF4-FFF2-40B4-BE49-F238E27FC236}">
                <a16:creationId xmlns="" xmlns:a16="http://schemas.microsoft.com/office/drawing/2014/main" id="{9D32934F-E5F6-4B4F-BD8A-28E76AF093CA}"/>
              </a:ext>
            </a:extLst>
          </p:cNvPr>
          <p:cNvCxnSpPr>
            <a:cxnSpLocks/>
            <a:stCxn id="6" idx="3"/>
          </p:cNvCxnSpPr>
          <p:nvPr/>
        </p:nvCxnSpPr>
        <p:spPr>
          <a:xfrm>
            <a:off x="5384800" y="5118862"/>
            <a:ext cx="1328519" cy="884549"/>
          </a:xfrm>
          <a:prstGeom prst="bent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1" name="テキスト ボックス 20">
            <a:extLst>
              <a:ext uri="{FF2B5EF4-FFF2-40B4-BE49-F238E27FC236}">
                <a16:creationId xmlns="" xmlns:a16="http://schemas.microsoft.com/office/drawing/2014/main" id="{32B9E134-849D-234A-ABFF-D56A1908DA68}"/>
              </a:ext>
            </a:extLst>
          </p:cNvPr>
          <p:cNvSpPr txBox="1"/>
          <p:nvPr/>
        </p:nvSpPr>
        <p:spPr>
          <a:xfrm>
            <a:off x="9055511" y="4099019"/>
            <a:ext cx="2743200" cy="923330"/>
          </a:xfrm>
          <a:prstGeom prst="rect">
            <a:avLst/>
          </a:prstGeom>
          <a:noFill/>
        </p:spPr>
        <p:txBody>
          <a:bodyPr wrap="square" rtlCol="0">
            <a:spAutoFit/>
          </a:bodyPr>
          <a:lstStyle/>
          <a:p>
            <a:r>
              <a:rPr lang="ja-JP" altLang="en-US" dirty="0"/>
              <a:t>具体的に何をやればよいかわかるレベル（事業）に政策を分解していく。</a:t>
            </a:r>
            <a:endParaRPr kumimoji="1" lang="ja-JP" altLang="en-US" dirty="0"/>
          </a:p>
        </p:txBody>
      </p:sp>
      <p:sp>
        <p:nvSpPr>
          <p:cNvPr id="22" name="右中かっこ 21">
            <a:extLst>
              <a:ext uri="{FF2B5EF4-FFF2-40B4-BE49-F238E27FC236}">
                <a16:creationId xmlns="" xmlns:a16="http://schemas.microsoft.com/office/drawing/2014/main" id="{4C944797-B03B-CE45-B69B-00939CF884EC}"/>
              </a:ext>
            </a:extLst>
          </p:cNvPr>
          <p:cNvSpPr/>
          <p:nvPr/>
        </p:nvSpPr>
        <p:spPr>
          <a:xfrm>
            <a:off x="8575923" y="2546080"/>
            <a:ext cx="364877" cy="4001532"/>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30" name="テキスト ボックス 29">
            <a:extLst>
              <a:ext uri="{FF2B5EF4-FFF2-40B4-BE49-F238E27FC236}">
                <a16:creationId xmlns="" xmlns:a16="http://schemas.microsoft.com/office/drawing/2014/main" id="{CD30B42B-365B-1145-A488-512FF36DF67F}"/>
              </a:ext>
            </a:extLst>
          </p:cNvPr>
          <p:cNvSpPr txBox="1"/>
          <p:nvPr/>
        </p:nvSpPr>
        <p:spPr>
          <a:xfrm>
            <a:off x="4124871" y="2511327"/>
            <a:ext cx="646331" cy="369332"/>
          </a:xfrm>
          <a:prstGeom prst="rect">
            <a:avLst/>
          </a:prstGeom>
          <a:noFill/>
        </p:spPr>
        <p:txBody>
          <a:bodyPr wrap="none" rtlCol="0">
            <a:spAutoFit/>
          </a:bodyPr>
          <a:lstStyle/>
          <a:p>
            <a:r>
              <a:rPr lang="ja-JP" altLang="en-US" dirty="0"/>
              <a:t>政策</a:t>
            </a:r>
            <a:endParaRPr kumimoji="1" lang="ja-JP" altLang="en-US" dirty="0"/>
          </a:p>
        </p:txBody>
      </p:sp>
      <p:sp>
        <p:nvSpPr>
          <p:cNvPr id="31" name="テキスト ボックス 30">
            <a:extLst>
              <a:ext uri="{FF2B5EF4-FFF2-40B4-BE49-F238E27FC236}">
                <a16:creationId xmlns="" xmlns:a16="http://schemas.microsoft.com/office/drawing/2014/main" id="{36B6E6F8-B457-9244-B31A-6C4E70A3F40A}"/>
              </a:ext>
            </a:extLst>
          </p:cNvPr>
          <p:cNvSpPr txBox="1"/>
          <p:nvPr/>
        </p:nvSpPr>
        <p:spPr>
          <a:xfrm>
            <a:off x="7224477" y="2546080"/>
            <a:ext cx="646331" cy="369332"/>
          </a:xfrm>
          <a:prstGeom prst="rect">
            <a:avLst/>
          </a:prstGeom>
          <a:noFill/>
        </p:spPr>
        <p:txBody>
          <a:bodyPr wrap="none" rtlCol="0">
            <a:spAutoFit/>
          </a:bodyPr>
          <a:lstStyle/>
          <a:p>
            <a:r>
              <a:rPr lang="ja-JP" altLang="en-US" dirty="0"/>
              <a:t>政策</a:t>
            </a:r>
            <a:endParaRPr kumimoji="1" lang="ja-JP" altLang="en-US" dirty="0"/>
          </a:p>
        </p:txBody>
      </p:sp>
      <p:sp>
        <p:nvSpPr>
          <p:cNvPr id="8" name="スライド番号プレースホルダー 7">
            <a:extLst>
              <a:ext uri="{FF2B5EF4-FFF2-40B4-BE49-F238E27FC236}">
                <a16:creationId xmlns="" xmlns:a16="http://schemas.microsoft.com/office/drawing/2014/main" id="{AB686966-83C8-44C5-861E-4F25435826E4}"/>
              </a:ext>
            </a:extLst>
          </p:cNvPr>
          <p:cNvSpPr>
            <a:spLocks noGrp="1"/>
          </p:cNvSpPr>
          <p:nvPr>
            <p:ph type="sldNum" sz="quarter" idx="12"/>
          </p:nvPr>
        </p:nvSpPr>
        <p:spPr/>
        <p:txBody>
          <a:bodyPr/>
          <a:lstStyle/>
          <a:p>
            <a:fld id="{17B8D3BA-E350-1147-995F-63335037DF5A}" type="slidenum">
              <a:rPr kumimoji="1" lang="ja-JP" altLang="en-US" smtClean="0"/>
              <a:t>22</a:t>
            </a:fld>
            <a:endParaRPr kumimoji="1" lang="ja-JP" altLang="en-US" dirty="0"/>
          </a:p>
        </p:txBody>
      </p:sp>
    </p:spTree>
    <p:extLst>
      <p:ext uri="{BB962C8B-B14F-4D97-AF65-F5344CB8AC3E}">
        <p14:creationId xmlns:p14="http://schemas.microsoft.com/office/powerpoint/2010/main" val="312084403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6572BC37-0BED-3B4B-8EB9-8866DB58B214}"/>
              </a:ext>
            </a:extLst>
          </p:cNvPr>
          <p:cNvSpPr>
            <a:spLocks noGrp="1"/>
          </p:cNvSpPr>
          <p:nvPr>
            <p:ph type="title"/>
          </p:nvPr>
        </p:nvSpPr>
        <p:spPr/>
        <p:txBody>
          <a:bodyPr>
            <a:normAutofit fontScale="90000"/>
          </a:bodyPr>
          <a:lstStyle/>
          <a:p>
            <a:r>
              <a:rPr lang="en-US" altLang="ja-JP" dirty="0"/>
              <a:t>4-6. </a:t>
            </a:r>
            <a:r>
              <a:rPr lang="ja-JP" altLang="en-US" dirty="0"/>
              <a:t>政策立案</a:t>
            </a:r>
            <a:endParaRPr kumimoji="1" lang="ja-JP" altLang="en-US" dirty="0"/>
          </a:p>
        </p:txBody>
      </p:sp>
      <p:sp>
        <p:nvSpPr>
          <p:cNvPr id="3" name="コンテンツ プレースホルダー 2">
            <a:extLst>
              <a:ext uri="{FF2B5EF4-FFF2-40B4-BE49-F238E27FC236}">
                <a16:creationId xmlns="" xmlns:a16="http://schemas.microsoft.com/office/drawing/2014/main" id="{CB31D85D-D23A-B94D-8616-F5F70431C271}"/>
              </a:ext>
            </a:extLst>
          </p:cNvPr>
          <p:cNvSpPr>
            <a:spLocks noGrp="1"/>
          </p:cNvSpPr>
          <p:nvPr>
            <p:ph idx="1"/>
          </p:nvPr>
        </p:nvSpPr>
        <p:spPr/>
        <p:txBody>
          <a:bodyPr>
            <a:normAutofit/>
          </a:bodyPr>
          <a:lstStyle/>
          <a:p>
            <a:pPr marL="0" indent="0">
              <a:buNone/>
            </a:pPr>
            <a:r>
              <a:rPr lang="ja-JP" altLang="en-US" sz="2200" dirty="0"/>
              <a:t>政策を事業レベルに分解し、それぞれの効果を検討する。（</a:t>
            </a:r>
            <a:r>
              <a:rPr lang="en-US" altLang="ja-JP" sz="2200" dirty="0"/>
              <a:t>20</a:t>
            </a:r>
            <a:r>
              <a:rPr lang="ja-JP" altLang="en-US" sz="2200" dirty="0"/>
              <a:t>分）</a:t>
            </a:r>
            <a:endParaRPr lang="en-US" altLang="ja-JP" sz="2200" dirty="0"/>
          </a:p>
          <a:p>
            <a:pPr marL="447675" lvl="1"/>
            <a:r>
              <a:rPr lang="ja-JP" altLang="en-US" sz="2200" dirty="0"/>
              <a:t>政策の対象範囲を定め、それぞれの効果を検討する。</a:t>
            </a:r>
            <a:endParaRPr lang="en-US" altLang="ja-JP" sz="2200" dirty="0"/>
          </a:p>
          <a:p>
            <a:pPr marL="990600" lvl="2"/>
            <a:r>
              <a:rPr lang="ja-JP" altLang="en-US" sz="2200" dirty="0"/>
              <a:t>市全体か、重点地域を絞るか。</a:t>
            </a:r>
            <a:endParaRPr lang="en-US" altLang="ja-JP" sz="2200" dirty="0"/>
          </a:p>
          <a:p>
            <a:pPr marL="990600" lvl="2"/>
            <a:r>
              <a:rPr lang="ja-JP" altLang="en-US" sz="2200" dirty="0"/>
              <a:t>通年か、時期を区切って行うか。</a:t>
            </a:r>
            <a:endParaRPr lang="en-US" altLang="ja-JP" sz="2200" dirty="0"/>
          </a:p>
          <a:p>
            <a:pPr marL="990600" lvl="2"/>
            <a:r>
              <a:rPr lang="ja-JP" altLang="en-US" sz="2200" dirty="0"/>
              <a:t>全世代か、特定の世代に絞るか。</a:t>
            </a:r>
            <a:endParaRPr kumimoji="1" lang="ja-JP" altLang="en-US" sz="2200" dirty="0"/>
          </a:p>
        </p:txBody>
      </p:sp>
      <p:sp>
        <p:nvSpPr>
          <p:cNvPr id="4" name="正方形/長方形 3">
            <a:extLst>
              <a:ext uri="{FF2B5EF4-FFF2-40B4-BE49-F238E27FC236}">
                <a16:creationId xmlns="" xmlns:a16="http://schemas.microsoft.com/office/drawing/2014/main" id="{38AC2559-1BFA-3C4E-9818-D2566C8F053C}"/>
              </a:ext>
            </a:extLst>
          </p:cNvPr>
          <p:cNvSpPr/>
          <p:nvPr/>
        </p:nvSpPr>
        <p:spPr>
          <a:xfrm>
            <a:off x="96088" y="3337884"/>
            <a:ext cx="1714500" cy="7747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健康寿命を</a:t>
            </a:r>
            <a:r>
              <a:rPr lang="en-US" altLang="ja-JP" dirty="0">
                <a:solidFill>
                  <a:schemeClr val="tx1"/>
                </a:solidFill>
              </a:rPr>
              <a:t/>
            </a:r>
            <a:br>
              <a:rPr lang="en-US" altLang="ja-JP" dirty="0">
                <a:solidFill>
                  <a:schemeClr val="tx1"/>
                </a:solidFill>
              </a:rPr>
            </a:br>
            <a:r>
              <a:rPr lang="ja-JP" altLang="en-US" dirty="0">
                <a:solidFill>
                  <a:schemeClr val="tx1"/>
                </a:solidFill>
              </a:rPr>
              <a:t>のばす</a:t>
            </a:r>
            <a:endParaRPr kumimoji="1" lang="ja-JP" altLang="en-US" dirty="0">
              <a:solidFill>
                <a:schemeClr val="tx1"/>
              </a:solidFill>
            </a:endParaRPr>
          </a:p>
        </p:txBody>
      </p:sp>
      <p:sp>
        <p:nvSpPr>
          <p:cNvPr id="5" name="正方形/長方形 4">
            <a:extLst>
              <a:ext uri="{FF2B5EF4-FFF2-40B4-BE49-F238E27FC236}">
                <a16:creationId xmlns="" xmlns:a16="http://schemas.microsoft.com/office/drawing/2014/main" id="{51B8639F-6AC7-794D-BA3A-DEE52AB59003}"/>
              </a:ext>
            </a:extLst>
          </p:cNvPr>
          <p:cNvSpPr/>
          <p:nvPr/>
        </p:nvSpPr>
        <p:spPr>
          <a:xfrm>
            <a:off x="2928188" y="3337884"/>
            <a:ext cx="1714500" cy="774700"/>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健診受診</a:t>
            </a:r>
            <a:r>
              <a:rPr kumimoji="1" lang="ja-JP" altLang="en-US" dirty="0">
                <a:solidFill>
                  <a:schemeClr val="tx1"/>
                </a:solidFill>
              </a:rPr>
              <a:t>率を</a:t>
            </a:r>
            <a:r>
              <a:rPr kumimoji="1" lang="en-US" altLang="ja-JP" dirty="0">
                <a:solidFill>
                  <a:schemeClr val="tx1"/>
                </a:solidFill>
              </a:rPr>
              <a:t/>
            </a:r>
            <a:br>
              <a:rPr kumimoji="1" lang="en-US" altLang="ja-JP" dirty="0">
                <a:solidFill>
                  <a:schemeClr val="tx1"/>
                </a:solidFill>
              </a:rPr>
            </a:br>
            <a:r>
              <a:rPr kumimoji="1" lang="ja-JP" altLang="en-US" dirty="0">
                <a:solidFill>
                  <a:schemeClr val="tx1"/>
                </a:solidFill>
              </a:rPr>
              <a:t>上げる</a:t>
            </a:r>
          </a:p>
        </p:txBody>
      </p:sp>
      <p:sp>
        <p:nvSpPr>
          <p:cNvPr id="6" name="正方形/長方形 5">
            <a:extLst>
              <a:ext uri="{FF2B5EF4-FFF2-40B4-BE49-F238E27FC236}">
                <a16:creationId xmlns="" xmlns:a16="http://schemas.microsoft.com/office/drawing/2014/main" id="{1BCCCECB-EA50-2D4A-AEC8-1BD639FE05E0}"/>
              </a:ext>
            </a:extLst>
          </p:cNvPr>
          <p:cNvSpPr/>
          <p:nvPr/>
        </p:nvSpPr>
        <p:spPr>
          <a:xfrm>
            <a:off x="2928188" y="5153984"/>
            <a:ext cx="1714500" cy="774700"/>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運動機会を</a:t>
            </a:r>
            <a:endParaRPr lang="en-US" altLang="ja-JP" dirty="0">
              <a:solidFill>
                <a:schemeClr val="tx1"/>
              </a:solidFill>
            </a:endParaRPr>
          </a:p>
          <a:p>
            <a:pPr algn="ctr"/>
            <a:r>
              <a:rPr kumimoji="1" lang="ja-JP" altLang="en-US" dirty="0">
                <a:solidFill>
                  <a:schemeClr val="tx1"/>
                </a:solidFill>
              </a:rPr>
              <a:t>増やす</a:t>
            </a:r>
          </a:p>
        </p:txBody>
      </p:sp>
      <p:sp>
        <p:nvSpPr>
          <p:cNvPr id="7" name="テキスト ボックス 6">
            <a:extLst>
              <a:ext uri="{FF2B5EF4-FFF2-40B4-BE49-F238E27FC236}">
                <a16:creationId xmlns="" xmlns:a16="http://schemas.microsoft.com/office/drawing/2014/main" id="{40D3902E-4877-734F-BF0D-E279B254C3F6}"/>
              </a:ext>
            </a:extLst>
          </p:cNvPr>
          <p:cNvSpPr txBox="1"/>
          <p:nvPr/>
        </p:nvSpPr>
        <p:spPr>
          <a:xfrm>
            <a:off x="375351" y="2968624"/>
            <a:ext cx="1107996" cy="369332"/>
          </a:xfrm>
          <a:prstGeom prst="rect">
            <a:avLst/>
          </a:prstGeom>
          <a:noFill/>
        </p:spPr>
        <p:txBody>
          <a:bodyPr wrap="none" rtlCol="0">
            <a:spAutoFit/>
          </a:bodyPr>
          <a:lstStyle/>
          <a:p>
            <a:r>
              <a:rPr lang="ja-JP" altLang="en-US" dirty="0"/>
              <a:t>ゴール１</a:t>
            </a:r>
            <a:endParaRPr kumimoji="1" lang="ja-JP" altLang="en-US" dirty="0"/>
          </a:p>
        </p:txBody>
      </p:sp>
      <p:sp>
        <p:nvSpPr>
          <p:cNvPr id="9" name="テキスト ボックス 8">
            <a:extLst>
              <a:ext uri="{FF2B5EF4-FFF2-40B4-BE49-F238E27FC236}">
                <a16:creationId xmlns="" xmlns:a16="http://schemas.microsoft.com/office/drawing/2014/main" id="{7A0EDC70-2378-CD4E-B59D-49832287F561}"/>
              </a:ext>
            </a:extLst>
          </p:cNvPr>
          <p:cNvSpPr txBox="1"/>
          <p:nvPr/>
        </p:nvSpPr>
        <p:spPr>
          <a:xfrm>
            <a:off x="3462272" y="4709590"/>
            <a:ext cx="646331" cy="369332"/>
          </a:xfrm>
          <a:prstGeom prst="rect">
            <a:avLst/>
          </a:prstGeom>
          <a:noFill/>
        </p:spPr>
        <p:txBody>
          <a:bodyPr wrap="none" rtlCol="0">
            <a:spAutoFit/>
          </a:bodyPr>
          <a:lstStyle/>
          <a:p>
            <a:r>
              <a:rPr lang="ja-JP" altLang="en-US" dirty="0"/>
              <a:t>政策</a:t>
            </a:r>
            <a:endParaRPr kumimoji="1" lang="ja-JP" altLang="en-US" dirty="0"/>
          </a:p>
        </p:txBody>
      </p:sp>
      <p:sp>
        <p:nvSpPr>
          <p:cNvPr id="10" name="正方形/長方形 9">
            <a:extLst>
              <a:ext uri="{FF2B5EF4-FFF2-40B4-BE49-F238E27FC236}">
                <a16:creationId xmlns="" xmlns:a16="http://schemas.microsoft.com/office/drawing/2014/main" id="{3EBB6668-F0BF-EF47-94C8-53A90AA5C79B}"/>
              </a:ext>
            </a:extLst>
          </p:cNvPr>
          <p:cNvSpPr/>
          <p:nvPr/>
        </p:nvSpPr>
        <p:spPr>
          <a:xfrm>
            <a:off x="5971207" y="3337884"/>
            <a:ext cx="1714500" cy="774700"/>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移動健診を</a:t>
            </a:r>
            <a:r>
              <a:rPr kumimoji="1" lang="en-US" altLang="ja-JP" dirty="0">
                <a:solidFill>
                  <a:schemeClr val="tx1"/>
                </a:solidFill>
              </a:rPr>
              <a:t/>
            </a:r>
            <a:br>
              <a:rPr kumimoji="1" lang="en-US" altLang="ja-JP" dirty="0">
                <a:solidFill>
                  <a:schemeClr val="tx1"/>
                </a:solidFill>
              </a:rPr>
            </a:br>
            <a:r>
              <a:rPr kumimoji="1" lang="ja-JP" altLang="en-US" dirty="0">
                <a:solidFill>
                  <a:schemeClr val="tx1"/>
                </a:solidFill>
              </a:rPr>
              <a:t>増やす</a:t>
            </a:r>
          </a:p>
        </p:txBody>
      </p:sp>
      <p:sp>
        <p:nvSpPr>
          <p:cNvPr id="11" name="正方形/長方形 10">
            <a:extLst>
              <a:ext uri="{FF2B5EF4-FFF2-40B4-BE49-F238E27FC236}">
                <a16:creationId xmlns="" xmlns:a16="http://schemas.microsoft.com/office/drawing/2014/main" id="{09A401AB-99FF-0447-81DB-DF53C2B7407E}"/>
              </a:ext>
            </a:extLst>
          </p:cNvPr>
          <p:cNvSpPr/>
          <p:nvPr/>
        </p:nvSpPr>
        <p:spPr>
          <a:xfrm>
            <a:off x="5971207" y="4208456"/>
            <a:ext cx="1714500" cy="774700"/>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集団健診の</a:t>
            </a:r>
            <a:r>
              <a:rPr kumimoji="1" lang="en-US" altLang="ja-JP" dirty="0">
                <a:solidFill>
                  <a:schemeClr val="tx1"/>
                </a:solidFill>
              </a:rPr>
              <a:t/>
            </a:r>
            <a:br>
              <a:rPr kumimoji="1" lang="en-US" altLang="ja-JP" dirty="0">
                <a:solidFill>
                  <a:schemeClr val="tx1"/>
                </a:solidFill>
              </a:rPr>
            </a:br>
            <a:r>
              <a:rPr kumimoji="1" lang="ja-JP" altLang="en-US" dirty="0">
                <a:solidFill>
                  <a:schemeClr val="tx1"/>
                </a:solidFill>
              </a:rPr>
              <a:t>場を作る</a:t>
            </a:r>
          </a:p>
        </p:txBody>
      </p:sp>
      <p:cxnSp>
        <p:nvCxnSpPr>
          <p:cNvPr id="12" name="直線矢印コネクタ 11">
            <a:extLst>
              <a:ext uri="{FF2B5EF4-FFF2-40B4-BE49-F238E27FC236}">
                <a16:creationId xmlns="" xmlns:a16="http://schemas.microsoft.com/office/drawing/2014/main" id="{C5F5AE0F-51FB-6F41-BA80-A21518296316}"/>
              </a:ext>
            </a:extLst>
          </p:cNvPr>
          <p:cNvCxnSpPr>
            <a:cxnSpLocks/>
            <a:stCxn id="6" idx="3"/>
          </p:cNvCxnSpPr>
          <p:nvPr/>
        </p:nvCxnSpPr>
        <p:spPr>
          <a:xfrm>
            <a:off x="1810588" y="3725234"/>
            <a:ext cx="111760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 name="直線矢印コネクタ 12">
            <a:extLst>
              <a:ext uri="{FF2B5EF4-FFF2-40B4-BE49-F238E27FC236}">
                <a16:creationId xmlns="" xmlns:a16="http://schemas.microsoft.com/office/drawing/2014/main" id="{97A041CF-FB7D-A84E-9EFC-612BFA947F69}"/>
              </a:ext>
            </a:extLst>
          </p:cNvPr>
          <p:cNvCxnSpPr>
            <a:cxnSpLocks/>
            <a:endCxn id="13" idx="1"/>
          </p:cNvCxnSpPr>
          <p:nvPr/>
        </p:nvCxnSpPr>
        <p:spPr>
          <a:xfrm>
            <a:off x="4642688" y="3725234"/>
            <a:ext cx="1328519"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 name="カギ線コネクタ 13">
            <a:extLst>
              <a:ext uri="{FF2B5EF4-FFF2-40B4-BE49-F238E27FC236}">
                <a16:creationId xmlns="" xmlns:a16="http://schemas.microsoft.com/office/drawing/2014/main" id="{FC13557B-50DA-1244-9F1E-DB8F05DF8563}"/>
              </a:ext>
            </a:extLst>
          </p:cNvPr>
          <p:cNvCxnSpPr>
            <a:cxnSpLocks/>
            <a:endCxn id="14" idx="1"/>
          </p:cNvCxnSpPr>
          <p:nvPr/>
        </p:nvCxnSpPr>
        <p:spPr>
          <a:xfrm>
            <a:off x="4642688" y="3725234"/>
            <a:ext cx="1328519" cy="870572"/>
          </a:xfrm>
          <a:prstGeom prst="bent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 name="正方形/長方形 15">
            <a:extLst>
              <a:ext uri="{FF2B5EF4-FFF2-40B4-BE49-F238E27FC236}">
                <a16:creationId xmlns="" xmlns:a16="http://schemas.microsoft.com/office/drawing/2014/main" id="{E9695497-07F2-F742-BAFA-173DFE6BAC4D}"/>
              </a:ext>
            </a:extLst>
          </p:cNvPr>
          <p:cNvSpPr/>
          <p:nvPr/>
        </p:nvSpPr>
        <p:spPr>
          <a:xfrm>
            <a:off x="5971207" y="5153984"/>
            <a:ext cx="1714500" cy="774700"/>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共同畑を</a:t>
            </a:r>
            <a:r>
              <a:rPr kumimoji="1" lang="en-US" altLang="ja-JP" dirty="0">
                <a:solidFill>
                  <a:schemeClr val="tx1"/>
                </a:solidFill>
              </a:rPr>
              <a:t/>
            </a:r>
            <a:br>
              <a:rPr kumimoji="1" lang="en-US" altLang="ja-JP" dirty="0">
                <a:solidFill>
                  <a:schemeClr val="tx1"/>
                </a:solidFill>
              </a:rPr>
            </a:br>
            <a:r>
              <a:rPr kumimoji="1" lang="ja-JP" altLang="en-US" dirty="0">
                <a:solidFill>
                  <a:schemeClr val="tx1"/>
                </a:solidFill>
              </a:rPr>
              <a:t>作る</a:t>
            </a:r>
          </a:p>
        </p:txBody>
      </p:sp>
      <p:sp>
        <p:nvSpPr>
          <p:cNvPr id="17" name="正方形/長方形 16">
            <a:extLst>
              <a:ext uri="{FF2B5EF4-FFF2-40B4-BE49-F238E27FC236}">
                <a16:creationId xmlns="" xmlns:a16="http://schemas.microsoft.com/office/drawing/2014/main" id="{7A967F73-363F-FF4A-A3B2-3F3B3B0F9E2E}"/>
              </a:ext>
            </a:extLst>
          </p:cNvPr>
          <p:cNvSpPr/>
          <p:nvPr/>
        </p:nvSpPr>
        <p:spPr>
          <a:xfrm>
            <a:off x="5971207" y="6038533"/>
            <a:ext cx="1714500" cy="774700"/>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デジタル万歩計を配布する</a:t>
            </a:r>
          </a:p>
        </p:txBody>
      </p:sp>
      <p:cxnSp>
        <p:nvCxnSpPr>
          <p:cNvPr id="18" name="カギ線コネクタ 17">
            <a:extLst>
              <a:ext uri="{FF2B5EF4-FFF2-40B4-BE49-F238E27FC236}">
                <a16:creationId xmlns="" xmlns:a16="http://schemas.microsoft.com/office/drawing/2014/main" id="{4D3F15FA-AEC4-CF4F-8D97-19A381A9D640}"/>
              </a:ext>
            </a:extLst>
          </p:cNvPr>
          <p:cNvCxnSpPr>
            <a:cxnSpLocks/>
            <a:stCxn id="4" idx="3"/>
            <a:endCxn id="6" idx="1"/>
          </p:cNvCxnSpPr>
          <p:nvPr/>
        </p:nvCxnSpPr>
        <p:spPr>
          <a:xfrm>
            <a:off x="1810588" y="3725234"/>
            <a:ext cx="1117600" cy="1816100"/>
          </a:xfrm>
          <a:prstGeom prst="bentConnector3">
            <a:avLst>
              <a:gd name="adj1" fmla="val 50000"/>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直線矢印コネクタ 18">
            <a:extLst>
              <a:ext uri="{FF2B5EF4-FFF2-40B4-BE49-F238E27FC236}">
                <a16:creationId xmlns="" xmlns:a16="http://schemas.microsoft.com/office/drawing/2014/main" id="{B8100A5E-0141-0C45-8606-CCE0502C42A7}"/>
              </a:ext>
            </a:extLst>
          </p:cNvPr>
          <p:cNvCxnSpPr>
            <a:cxnSpLocks/>
            <a:stCxn id="6" idx="3"/>
            <a:endCxn id="16" idx="1"/>
          </p:cNvCxnSpPr>
          <p:nvPr/>
        </p:nvCxnSpPr>
        <p:spPr>
          <a:xfrm>
            <a:off x="4642688" y="5541334"/>
            <a:ext cx="1328519"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カギ線コネクタ 19">
            <a:extLst>
              <a:ext uri="{FF2B5EF4-FFF2-40B4-BE49-F238E27FC236}">
                <a16:creationId xmlns="" xmlns:a16="http://schemas.microsoft.com/office/drawing/2014/main" id="{9D32934F-E5F6-4B4F-BD8A-28E76AF093CA}"/>
              </a:ext>
            </a:extLst>
          </p:cNvPr>
          <p:cNvCxnSpPr>
            <a:cxnSpLocks/>
            <a:stCxn id="6" idx="3"/>
          </p:cNvCxnSpPr>
          <p:nvPr/>
        </p:nvCxnSpPr>
        <p:spPr>
          <a:xfrm>
            <a:off x="4642688" y="5541334"/>
            <a:ext cx="1328519" cy="884549"/>
          </a:xfrm>
          <a:prstGeom prst="bent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0" name="テキスト ボックス 29">
            <a:extLst>
              <a:ext uri="{FF2B5EF4-FFF2-40B4-BE49-F238E27FC236}">
                <a16:creationId xmlns="" xmlns:a16="http://schemas.microsoft.com/office/drawing/2014/main" id="{CD30B42B-365B-1145-A488-512FF36DF67F}"/>
              </a:ext>
            </a:extLst>
          </p:cNvPr>
          <p:cNvSpPr txBox="1"/>
          <p:nvPr/>
        </p:nvSpPr>
        <p:spPr>
          <a:xfrm>
            <a:off x="3045225" y="2968552"/>
            <a:ext cx="1800493" cy="369332"/>
          </a:xfrm>
          <a:prstGeom prst="rect">
            <a:avLst/>
          </a:prstGeom>
          <a:noFill/>
        </p:spPr>
        <p:txBody>
          <a:bodyPr wrap="none" rtlCol="0">
            <a:spAutoFit/>
          </a:bodyPr>
          <a:lstStyle/>
          <a:p>
            <a:r>
              <a:rPr lang="ja-JP" altLang="en-US" dirty="0"/>
              <a:t>政策（大項目）</a:t>
            </a:r>
            <a:endParaRPr lang="en-US" altLang="ja-JP" dirty="0"/>
          </a:p>
        </p:txBody>
      </p:sp>
      <p:sp>
        <p:nvSpPr>
          <p:cNvPr id="31" name="テキスト ボックス 30">
            <a:extLst>
              <a:ext uri="{FF2B5EF4-FFF2-40B4-BE49-F238E27FC236}">
                <a16:creationId xmlns="" xmlns:a16="http://schemas.microsoft.com/office/drawing/2014/main" id="{36B6E6F8-B457-9244-B31A-6C4E70A3F40A}"/>
              </a:ext>
            </a:extLst>
          </p:cNvPr>
          <p:cNvSpPr txBox="1"/>
          <p:nvPr/>
        </p:nvSpPr>
        <p:spPr>
          <a:xfrm>
            <a:off x="6027601" y="2968552"/>
            <a:ext cx="1800493" cy="369332"/>
          </a:xfrm>
          <a:prstGeom prst="rect">
            <a:avLst/>
          </a:prstGeom>
          <a:noFill/>
        </p:spPr>
        <p:txBody>
          <a:bodyPr wrap="none" rtlCol="0">
            <a:spAutoFit/>
          </a:bodyPr>
          <a:lstStyle/>
          <a:p>
            <a:r>
              <a:rPr lang="ja-JP" altLang="en-US" dirty="0"/>
              <a:t>政策（中項目）</a:t>
            </a:r>
            <a:endParaRPr kumimoji="1" lang="ja-JP" altLang="en-US" dirty="0"/>
          </a:p>
        </p:txBody>
      </p:sp>
      <p:sp>
        <p:nvSpPr>
          <p:cNvPr id="8" name="テキスト ボックス 7">
            <a:extLst>
              <a:ext uri="{FF2B5EF4-FFF2-40B4-BE49-F238E27FC236}">
                <a16:creationId xmlns="" xmlns:a16="http://schemas.microsoft.com/office/drawing/2014/main" id="{33F48F68-7B50-EE43-AEB5-2F34BE7BBD98}"/>
              </a:ext>
            </a:extLst>
          </p:cNvPr>
          <p:cNvSpPr txBox="1"/>
          <p:nvPr/>
        </p:nvSpPr>
        <p:spPr>
          <a:xfrm>
            <a:off x="7701554" y="3337884"/>
            <a:ext cx="4288353" cy="830997"/>
          </a:xfrm>
          <a:prstGeom prst="rect">
            <a:avLst/>
          </a:prstGeom>
          <a:noFill/>
        </p:spPr>
        <p:txBody>
          <a:bodyPr wrap="none" rtlCol="0">
            <a:spAutoFit/>
          </a:bodyPr>
          <a:lstStyle/>
          <a:p>
            <a:r>
              <a:rPr kumimoji="1" lang="ja-JP" altLang="en-US" sz="1600" dirty="0"/>
              <a:t>・全エリアを対象　　　　大　効果ポイント</a:t>
            </a:r>
            <a:r>
              <a:rPr kumimoji="1" lang="en-US" altLang="ja-JP" sz="1600" dirty="0"/>
              <a:t/>
            </a:r>
            <a:br>
              <a:rPr kumimoji="1" lang="en-US" altLang="ja-JP" sz="1600" dirty="0"/>
            </a:br>
            <a:r>
              <a:rPr kumimoji="1" lang="ja-JP" altLang="en-US" sz="1600" dirty="0"/>
              <a:t>・特定地域を対象　　　　大</a:t>
            </a:r>
            <a:r>
              <a:rPr lang="ja-JP" altLang="en-US" sz="1600" dirty="0"/>
              <a:t>　効果ポイント</a:t>
            </a:r>
            <a:r>
              <a:rPr kumimoji="1" lang="en-US" altLang="ja-JP" sz="1600" dirty="0"/>
              <a:t/>
            </a:r>
            <a:br>
              <a:rPr kumimoji="1" lang="en-US" altLang="ja-JP" sz="1600" dirty="0"/>
            </a:br>
            <a:r>
              <a:rPr kumimoji="1" lang="ja-JP" altLang="en-US" sz="1600" dirty="0"/>
              <a:t>・</a:t>
            </a:r>
            <a:r>
              <a:rPr lang="ja-JP" altLang="en-US" sz="1600" dirty="0"/>
              <a:t>受診</a:t>
            </a:r>
            <a:r>
              <a:rPr kumimoji="1" lang="ja-JP" altLang="en-US" sz="1600" dirty="0"/>
              <a:t>率が悪い月のみ　　小</a:t>
            </a:r>
            <a:r>
              <a:rPr lang="ja-JP" altLang="en-US" sz="1600" dirty="0"/>
              <a:t>　効果ポイント</a:t>
            </a:r>
            <a:endParaRPr kumimoji="1" lang="ja-JP" altLang="en-US" sz="1600" dirty="0"/>
          </a:p>
        </p:txBody>
      </p:sp>
      <p:sp>
        <p:nvSpPr>
          <p:cNvPr id="24" name="テキスト ボックス 23">
            <a:extLst>
              <a:ext uri="{FF2B5EF4-FFF2-40B4-BE49-F238E27FC236}">
                <a16:creationId xmlns="" xmlns:a16="http://schemas.microsoft.com/office/drawing/2014/main" id="{C3168B17-1107-274E-AA3A-E11766FFA56F}"/>
              </a:ext>
            </a:extLst>
          </p:cNvPr>
          <p:cNvSpPr txBox="1"/>
          <p:nvPr/>
        </p:nvSpPr>
        <p:spPr>
          <a:xfrm>
            <a:off x="7701554" y="4265535"/>
            <a:ext cx="4288353" cy="584775"/>
          </a:xfrm>
          <a:prstGeom prst="rect">
            <a:avLst/>
          </a:prstGeom>
          <a:noFill/>
        </p:spPr>
        <p:txBody>
          <a:bodyPr wrap="none" rtlCol="0">
            <a:spAutoFit/>
          </a:bodyPr>
          <a:lstStyle/>
          <a:p>
            <a:r>
              <a:rPr kumimoji="1" lang="ja-JP" altLang="en-US" sz="1600" dirty="0"/>
              <a:t>・自治会</a:t>
            </a:r>
            <a:r>
              <a:rPr lang="ja-JP" altLang="en-US" sz="1600" dirty="0"/>
              <a:t>の</a:t>
            </a:r>
            <a:r>
              <a:rPr kumimoji="1" lang="ja-JP" altLang="en-US" sz="1600" dirty="0"/>
              <a:t>協力　　　　　小</a:t>
            </a:r>
            <a:r>
              <a:rPr lang="ja-JP" altLang="en-US" sz="1600" dirty="0"/>
              <a:t>　効果ポイント</a:t>
            </a:r>
            <a:endParaRPr kumimoji="1" lang="en-US" altLang="ja-JP" sz="1600" dirty="0"/>
          </a:p>
          <a:p>
            <a:r>
              <a:rPr kumimoji="1" lang="ja-JP" altLang="en-US" sz="1600" dirty="0"/>
              <a:t>・商店街の休日を狙う　　中</a:t>
            </a:r>
            <a:r>
              <a:rPr lang="ja-JP" altLang="en-US" sz="1600" dirty="0"/>
              <a:t>　効果ポイント</a:t>
            </a:r>
            <a:endParaRPr kumimoji="1" lang="ja-JP" altLang="en-US" sz="1600" dirty="0"/>
          </a:p>
        </p:txBody>
      </p:sp>
      <p:sp>
        <p:nvSpPr>
          <p:cNvPr id="25" name="テキスト ボックス 24">
            <a:extLst>
              <a:ext uri="{FF2B5EF4-FFF2-40B4-BE49-F238E27FC236}">
                <a16:creationId xmlns="" xmlns:a16="http://schemas.microsoft.com/office/drawing/2014/main" id="{57342247-C29D-DC4D-B24D-DB41303123ED}"/>
              </a:ext>
            </a:extLst>
          </p:cNvPr>
          <p:cNvSpPr txBox="1"/>
          <p:nvPr/>
        </p:nvSpPr>
        <p:spPr>
          <a:xfrm>
            <a:off x="7714806" y="5228542"/>
            <a:ext cx="4288353" cy="584775"/>
          </a:xfrm>
          <a:prstGeom prst="rect">
            <a:avLst/>
          </a:prstGeom>
          <a:noFill/>
        </p:spPr>
        <p:txBody>
          <a:bodyPr wrap="none" rtlCol="0">
            <a:spAutoFit/>
          </a:bodyPr>
          <a:lstStyle/>
          <a:p>
            <a:r>
              <a:rPr kumimoji="1" lang="ja-JP" altLang="en-US" sz="1600" dirty="0"/>
              <a:t>・郊外を中心に対応　　　中</a:t>
            </a:r>
            <a:r>
              <a:rPr lang="ja-JP" altLang="en-US" sz="1600" dirty="0"/>
              <a:t>　効果ポイント</a:t>
            </a:r>
            <a:endParaRPr kumimoji="1" lang="en-US" altLang="ja-JP" sz="1600" dirty="0"/>
          </a:p>
          <a:p>
            <a:r>
              <a:rPr kumimoji="1" lang="ja-JP" altLang="en-US" sz="1600" dirty="0"/>
              <a:t>・公園の一部を開放　　　中</a:t>
            </a:r>
            <a:r>
              <a:rPr lang="ja-JP" altLang="en-US" sz="1600" dirty="0"/>
              <a:t>　効果ポイント</a:t>
            </a:r>
            <a:endParaRPr kumimoji="1" lang="ja-JP" altLang="en-US" sz="1600" dirty="0"/>
          </a:p>
        </p:txBody>
      </p:sp>
      <p:sp>
        <p:nvSpPr>
          <p:cNvPr id="26" name="テキスト ボックス 25">
            <a:extLst>
              <a:ext uri="{FF2B5EF4-FFF2-40B4-BE49-F238E27FC236}">
                <a16:creationId xmlns="" xmlns:a16="http://schemas.microsoft.com/office/drawing/2014/main" id="{2543CB9B-47D2-F049-8E2C-4E93ED4C1B64}"/>
              </a:ext>
            </a:extLst>
          </p:cNvPr>
          <p:cNvSpPr txBox="1"/>
          <p:nvPr/>
        </p:nvSpPr>
        <p:spPr>
          <a:xfrm>
            <a:off x="7714806" y="5983608"/>
            <a:ext cx="4310795" cy="830997"/>
          </a:xfrm>
          <a:prstGeom prst="rect">
            <a:avLst/>
          </a:prstGeom>
          <a:noFill/>
        </p:spPr>
        <p:txBody>
          <a:bodyPr wrap="none" rtlCol="0">
            <a:spAutoFit/>
          </a:bodyPr>
          <a:lstStyle/>
          <a:p>
            <a:r>
              <a:rPr kumimoji="1" lang="ja-JP" altLang="en-US" sz="1600" dirty="0"/>
              <a:t>・後期高齢者に配布　　　大</a:t>
            </a:r>
            <a:r>
              <a:rPr lang="ja-JP" altLang="en-US" sz="1600" dirty="0"/>
              <a:t>　効果ポイント</a:t>
            </a:r>
            <a:endParaRPr lang="en-US" altLang="ja-JP" sz="1600" dirty="0"/>
          </a:p>
          <a:p>
            <a:r>
              <a:rPr kumimoji="1" lang="ja-JP" altLang="en-US" sz="1600" dirty="0"/>
              <a:t>・高齢者全員に</a:t>
            </a:r>
            <a:r>
              <a:rPr lang="ja-JP" altLang="en-US" sz="1600" dirty="0"/>
              <a:t>配布</a:t>
            </a:r>
            <a:r>
              <a:rPr kumimoji="1" lang="ja-JP" altLang="en-US" sz="1600" dirty="0"/>
              <a:t>　　　大</a:t>
            </a:r>
            <a:r>
              <a:rPr lang="ja-JP" altLang="en-US" sz="1600" dirty="0"/>
              <a:t>　効果ポイント</a:t>
            </a:r>
            <a:r>
              <a:rPr lang="en-US" altLang="ja-JP" sz="1600" dirty="0"/>
              <a:t/>
            </a:r>
            <a:br>
              <a:rPr lang="en-US" altLang="ja-JP" sz="1600" dirty="0"/>
            </a:br>
            <a:r>
              <a:rPr lang="ja-JP" altLang="en-US" sz="1600" dirty="0"/>
              <a:t>・</a:t>
            </a:r>
            <a:r>
              <a:rPr lang="en-US" altLang="ja-JP" sz="1600" dirty="0"/>
              <a:t>40</a:t>
            </a:r>
            <a:r>
              <a:rPr lang="ja-JP" altLang="en-US" sz="1600" dirty="0"/>
              <a:t>歳以上に配布　　　　中　効果ポイント</a:t>
            </a:r>
            <a:endParaRPr kumimoji="1" lang="en-US" altLang="ja-JP" sz="1600" dirty="0"/>
          </a:p>
        </p:txBody>
      </p:sp>
      <p:sp>
        <p:nvSpPr>
          <p:cNvPr id="15" name="正方形/長方形 14">
            <a:extLst>
              <a:ext uri="{FF2B5EF4-FFF2-40B4-BE49-F238E27FC236}">
                <a16:creationId xmlns="" xmlns:a16="http://schemas.microsoft.com/office/drawing/2014/main" id="{1BA8AAEE-678E-8D4D-9FD1-15BFCB257B92}"/>
              </a:ext>
            </a:extLst>
          </p:cNvPr>
          <p:cNvSpPr/>
          <p:nvPr/>
        </p:nvSpPr>
        <p:spPr>
          <a:xfrm>
            <a:off x="7828094" y="2430419"/>
            <a:ext cx="2109970" cy="835206"/>
          </a:xfrm>
          <a:prstGeom prst="rect">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rPr>
              <a:t>考えられる政策のパターンを挙げる。重複があっても構わない。</a:t>
            </a:r>
          </a:p>
        </p:txBody>
      </p:sp>
      <p:sp>
        <p:nvSpPr>
          <p:cNvPr id="28" name="テキスト ボックス 27">
            <a:extLst>
              <a:ext uri="{FF2B5EF4-FFF2-40B4-BE49-F238E27FC236}">
                <a16:creationId xmlns="" xmlns:a16="http://schemas.microsoft.com/office/drawing/2014/main" id="{6AE2D1AC-6B40-1841-97AE-356C2DBEB294}"/>
              </a:ext>
            </a:extLst>
          </p:cNvPr>
          <p:cNvSpPr txBox="1"/>
          <p:nvPr/>
        </p:nvSpPr>
        <p:spPr>
          <a:xfrm>
            <a:off x="8035406" y="2012760"/>
            <a:ext cx="1800493" cy="369332"/>
          </a:xfrm>
          <a:prstGeom prst="rect">
            <a:avLst/>
          </a:prstGeom>
          <a:noFill/>
        </p:spPr>
        <p:txBody>
          <a:bodyPr wrap="none" rtlCol="0">
            <a:spAutoFit/>
          </a:bodyPr>
          <a:lstStyle/>
          <a:p>
            <a:r>
              <a:rPr lang="ja-JP" altLang="en-US" dirty="0"/>
              <a:t>政策（小項目）</a:t>
            </a:r>
            <a:endParaRPr kumimoji="1" lang="ja-JP" altLang="en-US" dirty="0"/>
          </a:p>
        </p:txBody>
      </p:sp>
      <p:sp>
        <p:nvSpPr>
          <p:cNvPr id="29" name="テキスト ボックス 28">
            <a:extLst>
              <a:ext uri="{FF2B5EF4-FFF2-40B4-BE49-F238E27FC236}">
                <a16:creationId xmlns="" xmlns:a16="http://schemas.microsoft.com/office/drawing/2014/main" id="{0F07FEF9-DF45-3341-8E55-BA99BAB62344}"/>
              </a:ext>
            </a:extLst>
          </p:cNvPr>
          <p:cNvSpPr txBox="1"/>
          <p:nvPr/>
        </p:nvSpPr>
        <p:spPr>
          <a:xfrm>
            <a:off x="10578011" y="2023244"/>
            <a:ext cx="646331" cy="369332"/>
          </a:xfrm>
          <a:prstGeom prst="rect">
            <a:avLst/>
          </a:prstGeom>
          <a:noFill/>
        </p:spPr>
        <p:txBody>
          <a:bodyPr wrap="none" rtlCol="0">
            <a:spAutoFit/>
          </a:bodyPr>
          <a:lstStyle/>
          <a:p>
            <a:r>
              <a:rPr lang="ja-JP" altLang="en-US" dirty="0"/>
              <a:t>効果</a:t>
            </a:r>
            <a:endParaRPr kumimoji="1" lang="ja-JP" altLang="en-US" dirty="0"/>
          </a:p>
        </p:txBody>
      </p:sp>
      <p:sp>
        <p:nvSpPr>
          <p:cNvPr id="32" name="正方形/長方形 31">
            <a:extLst>
              <a:ext uri="{FF2B5EF4-FFF2-40B4-BE49-F238E27FC236}">
                <a16:creationId xmlns="" xmlns:a16="http://schemas.microsoft.com/office/drawing/2014/main" id="{7857E8E9-4B22-194D-BC8D-573E4CA19442}"/>
              </a:ext>
            </a:extLst>
          </p:cNvPr>
          <p:cNvSpPr/>
          <p:nvPr/>
        </p:nvSpPr>
        <p:spPr>
          <a:xfrm>
            <a:off x="10041208" y="2430418"/>
            <a:ext cx="2109970" cy="835206"/>
          </a:xfrm>
          <a:prstGeom prst="rect">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rPr>
              <a:t>それぞれの効果の大きさや、効果が出るポイントを書く。</a:t>
            </a:r>
          </a:p>
        </p:txBody>
      </p:sp>
      <p:sp>
        <p:nvSpPr>
          <p:cNvPr id="23" name="角丸四角形吹き出し 22">
            <a:extLst>
              <a:ext uri="{FF2B5EF4-FFF2-40B4-BE49-F238E27FC236}">
                <a16:creationId xmlns="" xmlns:a16="http://schemas.microsoft.com/office/drawing/2014/main" id="{71B9F0A1-2A2A-364E-9F42-1ED7E9C5D403}"/>
              </a:ext>
            </a:extLst>
          </p:cNvPr>
          <p:cNvSpPr/>
          <p:nvPr/>
        </p:nvSpPr>
        <p:spPr>
          <a:xfrm>
            <a:off x="9448800" y="1051998"/>
            <a:ext cx="2612868" cy="903256"/>
          </a:xfrm>
          <a:prstGeom prst="wedgeRoundRectCallout">
            <a:avLst>
              <a:gd name="adj1" fmla="val 38347"/>
              <a:gd name="adj2" fmla="val 99876"/>
              <a:gd name="adj3" fmla="val 16667"/>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chemeClr val="tx1"/>
                </a:solidFill>
              </a:rPr>
              <a:t>本来は効果を細かく検討する必要があるが、</a:t>
            </a:r>
            <a:r>
              <a:rPr lang="ja-JP" altLang="en-US" sz="1600" dirty="0">
                <a:solidFill>
                  <a:schemeClr val="tx1"/>
                </a:solidFill>
              </a:rPr>
              <a:t>研修で</a:t>
            </a:r>
            <a:r>
              <a:rPr kumimoji="1" lang="ja-JP" altLang="en-US" sz="1600" dirty="0">
                <a:solidFill>
                  <a:schemeClr val="tx1"/>
                </a:solidFill>
              </a:rPr>
              <a:t>は大まかに検討する。</a:t>
            </a:r>
          </a:p>
        </p:txBody>
      </p:sp>
      <p:sp>
        <p:nvSpPr>
          <p:cNvPr id="21" name="スライド番号プレースホルダー 20">
            <a:extLst>
              <a:ext uri="{FF2B5EF4-FFF2-40B4-BE49-F238E27FC236}">
                <a16:creationId xmlns="" xmlns:a16="http://schemas.microsoft.com/office/drawing/2014/main" id="{45FF0FBB-6B82-486D-B911-6D348B71C380}"/>
              </a:ext>
            </a:extLst>
          </p:cNvPr>
          <p:cNvSpPr>
            <a:spLocks noGrp="1"/>
          </p:cNvSpPr>
          <p:nvPr>
            <p:ph type="sldNum" sz="quarter" idx="12"/>
          </p:nvPr>
        </p:nvSpPr>
        <p:spPr/>
        <p:txBody>
          <a:bodyPr/>
          <a:lstStyle/>
          <a:p>
            <a:fld id="{17B8D3BA-E350-1147-995F-63335037DF5A}" type="slidenum">
              <a:rPr kumimoji="1" lang="ja-JP" altLang="en-US" smtClean="0"/>
              <a:t>23</a:t>
            </a:fld>
            <a:endParaRPr kumimoji="1" lang="ja-JP" altLang="en-US"/>
          </a:p>
        </p:txBody>
      </p:sp>
    </p:spTree>
    <p:extLst>
      <p:ext uri="{BB962C8B-B14F-4D97-AF65-F5344CB8AC3E}">
        <p14:creationId xmlns:p14="http://schemas.microsoft.com/office/powerpoint/2010/main" val="208038645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en-US" altLang="ja-JP" dirty="0"/>
              <a:t>4-7. </a:t>
            </a:r>
            <a:r>
              <a:rPr kumimoji="1" lang="ja-JP" altLang="en-US" dirty="0"/>
              <a:t>政策一覧表を作る</a:t>
            </a:r>
          </a:p>
        </p:txBody>
      </p:sp>
      <p:sp>
        <p:nvSpPr>
          <p:cNvPr id="3" name="コンテンツ プレースホルダー 2"/>
          <p:cNvSpPr>
            <a:spLocks noGrp="1"/>
          </p:cNvSpPr>
          <p:nvPr>
            <p:ph idx="1"/>
          </p:nvPr>
        </p:nvSpPr>
        <p:spPr/>
        <p:txBody>
          <a:bodyPr>
            <a:normAutofit lnSpcReduction="10000"/>
          </a:bodyPr>
          <a:lstStyle/>
          <a:p>
            <a:pPr marL="0" lvl="1" indent="0">
              <a:spcBef>
                <a:spcPts val="1000"/>
              </a:spcBef>
              <a:buNone/>
            </a:pPr>
            <a:r>
              <a:rPr lang="ja-JP" altLang="en-US" sz="2200" dirty="0"/>
              <a:t>検討した結果（政策）をエクセルの一覧表にまとめる</a:t>
            </a:r>
            <a:endParaRPr lang="en-US" altLang="ja-JP" sz="2200" dirty="0"/>
          </a:p>
          <a:p>
            <a:pPr marL="0" lvl="1" indent="0">
              <a:spcBef>
                <a:spcPts val="1000"/>
              </a:spcBef>
              <a:buNone/>
            </a:pPr>
            <a:r>
              <a:rPr lang="ja-JP" altLang="en-US" sz="2200" dirty="0"/>
              <a:t>（赤枠のエリアを埋める）。</a:t>
            </a:r>
            <a:endParaRPr lang="en-US" altLang="ja-JP" sz="2200" dirty="0"/>
          </a:p>
          <a:p>
            <a:pPr marL="0" lvl="1" indent="0">
              <a:spcBef>
                <a:spcPts val="1000"/>
              </a:spcBef>
              <a:buNone/>
            </a:pPr>
            <a:endParaRPr lang="en-US" altLang="ja-JP" sz="2200" dirty="0"/>
          </a:p>
          <a:p>
            <a:pPr marL="0" lvl="1" indent="0">
              <a:spcBef>
                <a:spcPts val="1000"/>
              </a:spcBef>
              <a:buNone/>
            </a:pPr>
            <a:endParaRPr lang="en-US" altLang="ja-JP" sz="2200" dirty="0"/>
          </a:p>
          <a:p>
            <a:pPr marL="685800" lvl="2">
              <a:spcBef>
                <a:spcPts val="1000"/>
              </a:spcBef>
            </a:pPr>
            <a:endParaRPr lang="en-US" altLang="ja-JP" sz="2200" dirty="0"/>
          </a:p>
          <a:p>
            <a:pPr marL="685800" lvl="2">
              <a:spcBef>
                <a:spcPts val="1000"/>
              </a:spcBef>
            </a:pPr>
            <a:endParaRPr lang="en-US" altLang="ja-JP" sz="2200" dirty="0"/>
          </a:p>
          <a:p>
            <a:pPr marL="685800" lvl="2">
              <a:spcBef>
                <a:spcPts val="1000"/>
              </a:spcBef>
            </a:pPr>
            <a:endParaRPr lang="en-US" altLang="ja-JP" sz="2200" dirty="0"/>
          </a:p>
          <a:p>
            <a:pPr marL="0" lvl="1" indent="0">
              <a:spcBef>
                <a:spcPts val="1000"/>
              </a:spcBef>
              <a:buNone/>
            </a:pPr>
            <a:endParaRPr lang="en-US" altLang="ja-JP" sz="2200" dirty="0"/>
          </a:p>
          <a:p>
            <a:pPr marL="447675" lvl="2">
              <a:spcBef>
                <a:spcPts val="1000"/>
              </a:spcBef>
            </a:pPr>
            <a:r>
              <a:rPr lang="ja-JP" altLang="en-US" sz="2200" dirty="0"/>
              <a:t>検討した結果をもとに、エクセル表に、政策（中項目）、政策（小項目）、費用として想定される項目、効果として想定される項目、効果の大きさ（大中小レベル）を整理する。</a:t>
            </a:r>
            <a:endParaRPr lang="en-US" altLang="ja-JP" sz="2200" dirty="0"/>
          </a:p>
          <a:p>
            <a:pPr marL="447675" lvl="2">
              <a:spcBef>
                <a:spcPts val="1000"/>
              </a:spcBef>
            </a:pPr>
            <a:r>
              <a:rPr lang="ja-JP" altLang="en-US" sz="2200" dirty="0"/>
              <a:t>費用対効果については次回詳細に検討する（プロセス⑦までできる場合）。効果と費用を比較して政策を絞り込む。</a:t>
            </a:r>
            <a:endParaRPr lang="en-US" altLang="ja-JP" sz="2200" dirty="0"/>
          </a:p>
          <a:p>
            <a:pPr marL="685800" lvl="2">
              <a:spcBef>
                <a:spcPts val="1000"/>
              </a:spcBef>
            </a:pPr>
            <a:endParaRPr lang="en-US" altLang="ja-JP" sz="2200" dirty="0"/>
          </a:p>
          <a:p>
            <a:endParaRPr kumimoji="1" lang="ja-JP" altLang="en-US" sz="2200" dirty="0"/>
          </a:p>
        </p:txBody>
      </p:sp>
      <p:graphicFrame>
        <p:nvGraphicFramePr>
          <p:cNvPr id="4" name="表 3"/>
          <p:cNvGraphicFramePr>
            <a:graphicFrameLocks noGrp="1"/>
          </p:cNvGraphicFramePr>
          <p:nvPr>
            <p:extLst>
              <p:ext uri="{D42A27DB-BD31-4B8C-83A1-F6EECF244321}">
                <p14:modId xmlns:p14="http://schemas.microsoft.com/office/powerpoint/2010/main" val="862475686"/>
              </p:ext>
            </p:extLst>
          </p:nvPr>
        </p:nvGraphicFramePr>
        <p:xfrm>
          <a:off x="547654" y="2025283"/>
          <a:ext cx="11436020" cy="1529328"/>
        </p:xfrm>
        <a:graphic>
          <a:graphicData uri="http://schemas.openxmlformats.org/drawingml/2006/table">
            <a:tbl>
              <a:tblPr firstRow="1" bandRow="1">
                <a:tableStyleId>{5940675A-B579-460E-94D1-54222C63F5DA}</a:tableStyleId>
              </a:tblPr>
              <a:tblGrid>
                <a:gridCol w="615684">
                  <a:extLst>
                    <a:ext uri="{9D8B030D-6E8A-4147-A177-3AD203B41FA5}">
                      <a16:colId xmlns="" xmlns:a16="http://schemas.microsoft.com/office/drawing/2014/main" val="20000"/>
                    </a:ext>
                  </a:extLst>
                </a:gridCol>
                <a:gridCol w="1364125">
                  <a:extLst>
                    <a:ext uri="{9D8B030D-6E8A-4147-A177-3AD203B41FA5}">
                      <a16:colId xmlns="" xmlns:a16="http://schemas.microsoft.com/office/drawing/2014/main" val="20001"/>
                    </a:ext>
                  </a:extLst>
                </a:gridCol>
                <a:gridCol w="1997126">
                  <a:extLst>
                    <a:ext uri="{9D8B030D-6E8A-4147-A177-3AD203B41FA5}">
                      <a16:colId xmlns="" xmlns:a16="http://schemas.microsoft.com/office/drawing/2014/main" val="20002"/>
                    </a:ext>
                  </a:extLst>
                </a:gridCol>
                <a:gridCol w="742032">
                  <a:extLst>
                    <a:ext uri="{9D8B030D-6E8A-4147-A177-3AD203B41FA5}">
                      <a16:colId xmlns="" xmlns:a16="http://schemas.microsoft.com/office/drawing/2014/main" val="20003"/>
                    </a:ext>
                  </a:extLst>
                </a:gridCol>
                <a:gridCol w="742032">
                  <a:extLst>
                    <a:ext uri="{9D8B030D-6E8A-4147-A177-3AD203B41FA5}">
                      <a16:colId xmlns="" xmlns:a16="http://schemas.microsoft.com/office/drawing/2014/main" val="20004"/>
                    </a:ext>
                  </a:extLst>
                </a:gridCol>
                <a:gridCol w="742032">
                  <a:extLst>
                    <a:ext uri="{9D8B030D-6E8A-4147-A177-3AD203B41FA5}">
                      <a16:colId xmlns="" xmlns:a16="http://schemas.microsoft.com/office/drawing/2014/main" val="20005"/>
                    </a:ext>
                  </a:extLst>
                </a:gridCol>
                <a:gridCol w="742032">
                  <a:extLst>
                    <a:ext uri="{9D8B030D-6E8A-4147-A177-3AD203B41FA5}">
                      <a16:colId xmlns="" xmlns:a16="http://schemas.microsoft.com/office/drawing/2014/main" val="20006"/>
                    </a:ext>
                  </a:extLst>
                </a:gridCol>
                <a:gridCol w="742032">
                  <a:extLst>
                    <a:ext uri="{9D8B030D-6E8A-4147-A177-3AD203B41FA5}">
                      <a16:colId xmlns="" xmlns:a16="http://schemas.microsoft.com/office/drawing/2014/main" val="20007"/>
                    </a:ext>
                  </a:extLst>
                </a:gridCol>
                <a:gridCol w="742032">
                  <a:extLst>
                    <a:ext uri="{9D8B030D-6E8A-4147-A177-3AD203B41FA5}">
                      <a16:colId xmlns="" xmlns:a16="http://schemas.microsoft.com/office/drawing/2014/main" val="20008"/>
                    </a:ext>
                  </a:extLst>
                </a:gridCol>
                <a:gridCol w="3006893">
                  <a:extLst>
                    <a:ext uri="{9D8B030D-6E8A-4147-A177-3AD203B41FA5}">
                      <a16:colId xmlns="" xmlns:a16="http://schemas.microsoft.com/office/drawing/2014/main" val="20009"/>
                    </a:ext>
                  </a:extLst>
                </a:gridCol>
              </a:tblGrid>
              <a:tr h="239678">
                <a:tc rowSpan="2">
                  <a:txBody>
                    <a:bodyPr/>
                    <a:lstStyle/>
                    <a:p>
                      <a:r>
                        <a:rPr kumimoji="1" lang="en-US" altLang="ja-JP" sz="1400" dirty="0"/>
                        <a:t>No.</a:t>
                      </a:r>
                      <a:endParaRPr kumimoji="1" lang="ja-JP" altLang="en-US" sz="1400" dirty="0"/>
                    </a:p>
                  </a:txBody>
                  <a:tcPr>
                    <a:solidFill>
                      <a:schemeClr val="accent5">
                        <a:lumMod val="20000"/>
                        <a:lumOff val="80000"/>
                      </a:schemeClr>
                    </a:solidFill>
                  </a:tcPr>
                </a:tc>
                <a:tc rowSpan="2">
                  <a:txBody>
                    <a:bodyPr/>
                    <a:lstStyle/>
                    <a:p>
                      <a:r>
                        <a:rPr kumimoji="1" lang="ja-JP" altLang="en-US" sz="1400" dirty="0"/>
                        <a:t>政策（中項目）</a:t>
                      </a:r>
                    </a:p>
                  </a:txBody>
                  <a:tcPr>
                    <a:solidFill>
                      <a:schemeClr val="accent5">
                        <a:lumMod val="20000"/>
                        <a:lumOff val="80000"/>
                      </a:schemeClr>
                    </a:solidFill>
                  </a:tcPr>
                </a:tc>
                <a:tc rowSpan="2">
                  <a:txBody>
                    <a:bodyPr/>
                    <a:lstStyle/>
                    <a:p>
                      <a:r>
                        <a:rPr kumimoji="1" lang="ja-JP" altLang="en-US" sz="1400" dirty="0"/>
                        <a:t>政策（小項目）</a:t>
                      </a:r>
                      <a:endParaRPr kumimoji="1" lang="en-US" altLang="ja-JP" sz="1400" dirty="0"/>
                    </a:p>
                  </a:txBody>
                  <a:tcPr>
                    <a:solidFill>
                      <a:schemeClr val="accent5">
                        <a:lumMod val="20000"/>
                        <a:lumOff val="80000"/>
                      </a:schemeClr>
                    </a:solidFill>
                  </a:tcPr>
                </a:tc>
                <a:tc gridSpan="3">
                  <a:txBody>
                    <a:bodyPr/>
                    <a:lstStyle/>
                    <a:p>
                      <a:r>
                        <a:rPr kumimoji="1" lang="ja-JP" altLang="en-US" sz="1400" dirty="0"/>
                        <a:t>効果</a:t>
                      </a:r>
                      <a:r>
                        <a:rPr kumimoji="1" lang="en-US" altLang="ja-JP" sz="1400" dirty="0"/>
                        <a:t>(</a:t>
                      </a:r>
                      <a:r>
                        <a:rPr kumimoji="1" lang="ja-JP" altLang="en-US" sz="1400" dirty="0"/>
                        <a:t>百万円</a:t>
                      </a:r>
                      <a:r>
                        <a:rPr kumimoji="1" lang="en-US" altLang="ja-JP" sz="1400" dirty="0"/>
                        <a:t>/</a:t>
                      </a:r>
                      <a:r>
                        <a:rPr kumimoji="1" lang="ja-JP" altLang="en-US" sz="1400" dirty="0"/>
                        <a:t>年</a:t>
                      </a:r>
                      <a:r>
                        <a:rPr kumimoji="1" lang="en-US" altLang="ja-JP" sz="1400" dirty="0"/>
                        <a:t>)</a:t>
                      </a:r>
                      <a:endParaRPr kumimoji="1" lang="ja-JP" altLang="en-US" sz="1400" dirty="0"/>
                    </a:p>
                  </a:txBody>
                  <a:tcPr>
                    <a:lnB w="12700"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kumimoji="1" lang="ja-JP" altLang="en-US" dirty="0"/>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solidFill>
                      <a:schemeClr val="accent5">
                        <a:lumMod val="20000"/>
                        <a:lumOff val="80000"/>
                      </a:schemeClr>
                    </a:solidFill>
                  </a:tcPr>
                </a:tc>
                <a:tc gridSpan="3">
                  <a:txBody>
                    <a:bodyPr/>
                    <a:lstStyle/>
                    <a:p>
                      <a:r>
                        <a:rPr kumimoji="1" lang="ja-JP" altLang="en-US" sz="1400" dirty="0"/>
                        <a:t>費用</a:t>
                      </a:r>
                      <a:r>
                        <a:rPr kumimoji="1" lang="en-US" altLang="ja-JP" sz="1400" dirty="0"/>
                        <a:t>(</a:t>
                      </a:r>
                      <a:r>
                        <a:rPr kumimoji="1" lang="ja-JP" altLang="en-US" sz="1400" dirty="0"/>
                        <a:t>百万円</a:t>
                      </a:r>
                      <a:r>
                        <a:rPr kumimoji="1" lang="en-US" altLang="ja-JP" sz="1400" dirty="0"/>
                        <a:t>/</a:t>
                      </a:r>
                      <a:r>
                        <a:rPr kumimoji="1" lang="ja-JP" altLang="en-US" sz="1400" dirty="0"/>
                        <a:t>年</a:t>
                      </a:r>
                      <a:r>
                        <a:rPr kumimoji="1" lang="en-US" altLang="ja-JP" sz="1400" dirty="0"/>
                        <a:t>)</a:t>
                      </a:r>
                      <a:endParaRPr kumimoji="1" lang="ja-JP" altLang="en-US" sz="1400" dirty="0"/>
                    </a:p>
                  </a:txBody>
                  <a:tcPr>
                    <a:lnB w="12700"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kumimoji="1" lang="ja-JP" altLang="en-US" dirty="0"/>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solidFill>
                      <a:schemeClr val="accent5">
                        <a:lumMod val="20000"/>
                        <a:lumOff val="80000"/>
                      </a:schemeClr>
                    </a:solidFill>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a:t>効果として想定される項目</a:t>
                      </a:r>
                      <a:r>
                        <a:rPr kumimoji="1" lang="en-US" altLang="ja-JP" sz="1400" dirty="0"/>
                        <a:t>/</a:t>
                      </a:r>
                      <a:r>
                        <a:rPr kumimoji="1" lang="ja-JP" altLang="en-US" sz="1400" dirty="0"/>
                        <a:t>費用として想定される項目</a:t>
                      </a:r>
                      <a:r>
                        <a:rPr kumimoji="1" lang="en-US" altLang="ja-JP" sz="1400" dirty="0"/>
                        <a:t>/</a:t>
                      </a:r>
                      <a:endParaRPr kumimoji="1" lang="ja-JP" altLang="en-US" sz="1400" dirty="0"/>
                    </a:p>
                  </a:txBody>
                  <a:tcPr>
                    <a:solidFill>
                      <a:schemeClr val="accent5">
                        <a:lumMod val="20000"/>
                        <a:lumOff val="80000"/>
                      </a:schemeClr>
                    </a:solidFill>
                  </a:tcPr>
                </a:tc>
                <a:extLst>
                  <a:ext uri="{0D108BD9-81ED-4DB2-BD59-A6C34878D82A}">
                    <a16:rowId xmlns="" xmlns:a16="http://schemas.microsoft.com/office/drawing/2014/main" val="10000"/>
                  </a:ext>
                </a:extLst>
              </a:tr>
              <a:tr h="239678">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r>
                        <a:rPr kumimoji="1" lang="en-US" altLang="ja-JP" sz="1400" dirty="0"/>
                        <a:t>1</a:t>
                      </a:r>
                      <a:r>
                        <a:rPr kumimoji="1" lang="ja-JP" altLang="en-US" sz="1400" dirty="0"/>
                        <a:t>年目</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accent5">
                        <a:lumMod val="20000"/>
                        <a:lumOff val="80000"/>
                      </a:schemeClr>
                    </a:solidFill>
                  </a:tcPr>
                </a:tc>
                <a:tc>
                  <a:txBody>
                    <a:bodyPr/>
                    <a:lstStyle/>
                    <a:p>
                      <a:r>
                        <a:rPr kumimoji="1" lang="en-US" altLang="ja-JP" sz="1400" dirty="0"/>
                        <a:t>2</a:t>
                      </a:r>
                      <a:r>
                        <a:rPr kumimoji="1" lang="ja-JP" altLang="en-US" sz="1400" dirty="0"/>
                        <a:t>年目</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accent5">
                        <a:lumMod val="20000"/>
                        <a:lumOff val="80000"/>
                      </a:schemeClr>
                    </a:solidFill>
                  </a:tcPr>
                </a:tc>
                <a:tc>
                  <a:txBody>
                    <a:bodyPr/>
                    <a:lstStyle/>
                    <a:p>
                      <a:r>
                        <a:rPr kumimoji="1" lang="en-US" altLang="ja-JP" sz="1400" dirty="0"/>
                        <a:t>3</a:t>
                      </a:r>
                      <a:r>
                        <a:rPr kumimoji="1" lang="ja-JP" altLang="en-US" sz="1400" dirty="0"/>
                        <a:t>年目</a:t>
                      </a: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solidFill>
                      <a:schemeClr val="accent5">
                        <a:lumMod val="20000"/>
                        <a:lumOff val="80000"/>
                      </a:schemeClr>
                    </a:solidFill>
                  </a:tcPr>
                </a:tc>
                <a:tc>
                  <a:txBody>
                    <a:bodyPr/>
                    <a:lstStyle/>
                    <a:p>
                      <a:r>
                        <a:rPr kumimoji="1" lang="en-US" altLang="ja-JP" sz="1400" dirty="0"/>
                        <a:t>1</a:t>
                      </a:r>
                      <a:r>
                        <a:rPr kumimoji="1" lang="ja-JP" altLang="en-US" sz="1400" dirty="0"/>
                        <a:t>年目</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accent5">
                        <a:lumMod val="20000"/>
                        <a:lumOff val="80000"/>
                      </a:schemeClr>
                    </a:solidFill>
                  </a:tcPr>
                </a:tc>
                <a:tc>
                  <a:txBody>
                    <a:bodyPr/>
                    <a:lstStyle/>
                    <a:p>
                      <a:r>
                        <a:rPr kumimoji="1" lang="en-US" altLang="ja-JP" sz="1400" dirty="0"/>
                        <a:t>2</a:t>
                      </a:r>
                      <a:r>
                        <a:rPr kumimoji="1" lang="ja-JP" altLang="en-US" sz="1400" dirty="0"/>
                        <a:t>年目</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accent5">
                        <a:lumMod val="20000"/>
                        <a:lumOff val="80000"/>
                      </a:schemeClr>
                    </a:solidFill>
                  </a:tcPr>
                </a:tc>
                <a:tc>
                  <a:txBody>
                    <a:bodyPr/>
                    <a:lstStyle/>
                    <a:p>
                      <a:r>
                        <a:rPr kumimoji="1" lang="en-US" altLang="ja-JP" sz="1400" dirty="0"/>
                        <a:t>3</a:t>
                      </a:r>
                      <a:r>
                        <a:rPr kumimoji="1" lang="ja-JP" altLang="en-US" sz="1400" dirty="0"/>
                        <a:t>年目</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accent5">
                        <a:lumMod val="20000"/>
                        <a:lumOff val="80000"/>
                      </a:schemeClr>
                    </a:solidFill>
                  </a:tcPr>
                </a:tc>
                <a:tc vMerge="1">
                  <a:txBody>
                    <a:bodyPr/>
                    <a:lstStyle/>
                    <a:p>
                      <a:endParaRPr kumimoji="1" lang="ja-JP" altLang="en-U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solidFill>
                      <a:schemeClr val="accent5">
                        <a:lumMod val="20000"/>
                        <a:lumOff val="80000"/>
                      </a:schemeClr>
                    </a:solidFill>
                  </a:tcPr>
                </a:tc>
                <a:extLst>
                  <a:ext uri="{0D108BD9-81ED-4DB2-BD59-A6C34878D82A}">
                    <a16:rowId xmlns="" xmlns:a16="http://schemas.microsoft.com/office/drawing/2014/main" val="10001"/>
                  </a:ext>
                </a:extLst>
              </a:tr>
              <a:tr h="254392">
                <a:tc>
                  <a:txBody>
                    <a:bodyPr/>
                    <a:lstStyle/>
                    <a:p>
                      <a:pPr algn="r"/>
                      <a:r>
                        <a:rPr kumimoji="1" lang="en-US" altLang="ja-JP" sz="1400" dirty="0"/>
                        <a:t>1</a:t>
                      </a:r>
                      <a:endParaRPr kumimoji="1" lang="ja-JP" altLang="en-US" sz="1400" dirty="0"/>
                    </a:p>
                  </a:txBody>
                  <a:tcPr/>
                </a:tc>
                <a:tc>
                  <a:txBody>
                    <a:bodyPr/>
                    <a:lstStyle/>
                    <a:p>
                      <a:r>
                        <a:rPr kumimoji="1" lang="ja-JP" altLang="en-US" sz="1400" dirty="0"/>
                        <a:t>政策</a:t>
                      </a:r>
                      <a:r>
                        <a:rPr kumimoji="1" lang="en-US" altLang="ja-JP" sz="1400" dirty="0"/>
                        <a:t>1</a:t>
                      </a:r>
                      <a:endParaRPr kumimoji="1" lang="ja-JP" altLang="en-US" sz="1400" dirty="0"/>
                    </a:p>
                  </a:txBody>
                  <a:tcPr/>
                </a:tc>
                <a:tc>
                  <a:txBody>
                    <a:bodyPr/>
                    <a:lstStyle/>
                    <a:p>
                      <a:r>
                        <a:rPr kumimoji="1" lang="ja-JP" altLang="en-US" sz="1400" dirty="0"/>
                        <a:t>政策</a:t>
                      </a:r>
                      <a:r>
                        <a:rPr kumimoji="1" lang="en-US" altLang="ja-JP" sz="1400" dirty="0"/>
                        <a:t>1-A</a:t>
                      </a:r>
                      <a:endParaRPr kumimoji="1" lang="ja-JP" altLang="en-US" sz="1400" dirty="0"/>
                    </a:p>
                  </a:txBody>
                  <a:tcPr/>
                </a:tc>
                <a:tc>
                  <a:txBody>
                    <a:bodyPr/>
                    <a:lstStyle/>
                    <a:p>
                      <a:pPr algn="r"/>
                      <a:endParaRPr kumimoji="1" lang="ja-JP" altLang="en-US" sz="1400" dirty="0"/>
                    </a:p>
                  </a:txBody>
                  <a:tcPr>
                    <a:lnR w="12700" cap="flat" cmpd="sng" algn="ctr">
                      <a:solidFill>
                        <a:schemeClr val="tx1"/>
                      </a:solidFill>
                      <a:prstDash val="solid"/>
                      <a:round/>
                      <a:headEnd type="none" w="med" len="med"/>
                      <a:tailEnd type="none" w="med" len="med"/>
                    </a:lnR>
                  </a:tcPr>
                </a:tc>
                <a:tc>
                  <a:txBody>
                    <a:bodyPr/>
                    <a:lstStyle/>
                    <a:p>
                      <a:pPr algn="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a:endParaRPr kumimoji="1" lang="ja-JP" altLang="en-US" sz="1400" dirty="0"/>
                    </a:p>
                  </a:txBody>
                  <a:tcPr>
                    <a:lnL w="12700" cap="flat" cmpd="sng" algn="ctr">
                      <a:solidFill>
                        <a:schemeClr val="tx1"/>
                      </a:solidFill>
                      <a:prstDash val="solid"/>
                      <a:round/>
                      <a:headEnd type="none" w="med" len="med"/>
                      <a:tailEnd type="none" w="med" len="med"/>
                    </a:lnL>
                  </a:tcPr>
                </a:tc>
                <a:tc>
                  <a:txBody>
                    <a:bodyPr/>
                    <a:lstStyle/>
                    <a:p>
                      <a:pPr algn="r"/>
                      <a:endParaRPr kumimoji="1" lang="ja-JP" altLang="en-US" sz="1400" dirty="0"/>
                    </a:p>
                  </a:txBody>
                  <a:tcPr>
                    <a:lnR w="12700" cap="flat" cmpd="sng" algn="ctr">
                      <a:solidFill>
                        <a:schemeClr val="tx1"/>
                      </a:solidFill>
                      <a:prstDash val="solid"/>
                      <a:round/>
                      <a:headEnd type="none" w="med" len="med"/>
                      <a:tailEnd type="none" w="med" len="med"/>
                    </a:lnR>
                  </a:tcPr>
                </a:tc>
                <a:tc>
                  <a:txBody>
                    <a:bodyPr/>
                    <a:lstStyle/>
                    <a:p>
                      <a:pPr algn="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a:endParaRPr kumimoji="1" lang="ja-JP" altLang="en-US" sz="1400" dirty="0"/>
                    </a:p>
                  </a:txBody>
                  <a:tcPr>
                    <a:lnL w="12700" cap="flat" cmpd="sng" algn="ctr">
                      <a:solidFill>
                        <a:schemeClr val="tx1"/>
                      </a:solidFill>
                      <a:prstDash val="solid"/>
                      <a:round/>
                      <a:headEnd type="none" w="med" len="med"/>
                      <a:tailEnd type="none" w="med" len="med"/>
                    </a:lnL>
                  </a:tcPr>
                </a:tc>
                <a:extLst>
                  <a:ext uri="{0D108BD9-81ED-4DB2-BD59-A6C34878D82A}">
                    <a16:rowId xmlns="" xmlns:a16="http://schemas.microsoft.com/office/drawing/2014/main" val="10002"/>
                  </a:ext>
                </a:extLst>
              </a:tr>
              <a:tr h="310128">
                <a:tc>
                  <a:txBody>
                    <a:bodyPr/>
                    <a:lstStyle/>
                    <a:p>
                      <a:pPr algn="r"/>
                      <a:r>
                        <a:rPr kumimoji="1" lang="en-US" altLang="ja-JP" sz="1400" dirty="0"/>
                        <a:t>2</a:t>
                      </a:r>
                      <a:endParaRPr kumimoji="1" lang="ja-JP" altLang="en-US" sz="1400" dirty="0"/>
                    </a:p>
                  </a:txBody>
                  <a:tcPr/>
                </a:tc>
                <a:tc rowSpan="2">
                  <a:txBody>
                    <a:bodyPr/>
                    <a:lstStyle/>
                    <a:p>
                      <a:r>
                        <a:rPr kumimoji="1" lang="ja-JP" altLang="en-US" sz="1400" dirty="0"/>
                        <a:t>政策</a:t>
                      </a:r>
                      <a:r>
                        <a:rPr kumimoji="1" lang="en-US" altLang="ja-JP" sz="1400" dirty="0"/>
                        <a:t>2</a:t>
                      </a:r>
                      <a:endParaRPr kumimoji="1" lang="ja-JP" altLang="en-US" sz="1400" dirty="0"/>
                    </a:p>
                  </a:txBody>
                  <a:tcPr/>
                </a:tc>
                <a:tc>
                  <a:txBody>
                    <a:bodyPr/>
                    <a:lstStyle/>
                    <a:p>
                      <a:r>
                        <a:rPr kumimoji="1" lang="ja-JP" altLang="en-US" sz="1400" dirty="0"/>
                        <a:t>政策</a:t>
                      </a:r>
                      <a:r>
                        <a:rPr kumimoji="1" lang="en-US" altLang="ja-JP" sz="1400" dirty="0"/>
                        <a:t>2-A</a:t>
                      </a:r>
                      <a:endParaRPr kumimoji="1" lang="ja-JP" altLang="en-US" sz="1400" dirty="0"/>
                    </a:p>
                  </a:txBody>
                  <a:tcPr/>
                </a:tc>
                <a:tc>
                  <a:txBody>
                    <a:bodyPr/>
                    <a:lstStyle/>
                    <a:p>
                      <a:pPr algn="r"/>
                      <a:endParaRPr kumimoji="1" lang="ja-JP" altLang="en-US" sz="1400" dirty="0"/>
                    </a:p>
                  </a:txBody>
                  <a:tcPr>
                    <a:lnR w="12700" cap="flat" cmpd="sng" algn="ctr">
                      <a:solidFill>
                        <a:schemeClr val="tx1"/>
                      </a:solidFill>
                      <a:prstDash val="solid"/>
                      <a:round/>
                      <a:headEnd type="none" w="med" len="med"/>
                      <a:tailEnd type="none" w="med" len="med"/>
                    </a:lnR>
                  </a:tcPr>
                </a:tc>
                <a:tc>
                  <a:txBody>
                    <a:bodyPr/>
                    <a:lstStyle/>
                    <a:p>
                      <a:pPr algn="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a:endParaRPr kumimoji="1" lang="ja-JP" altLang="en-US" sz="1400" dirty="0"/>
                    </a:p>
                  </a:txBody>
                  <a:tcPr>
                    <a:lnL w="12700" cap="flat" cmpd="sng" algn="ctr">
                      <a:solidFill>
                        <a:schemeClr val="tx1"/>
                      </a:solidFill>
                      <a:prstDash val="solid"/>
                      <a:round/>
                      <a:headEnd type="none" w="med" len="med"/>
                      <a:tailEnd type="none" w="med" len="med"/>
                    </a:lnL>
                  </a:tcPr>
                </a:tc>
                <a:tc>
                  <a:txBody>
                    <a:bodyPr/>
                    <a:lstStyle/>
                    <a:p>
                      <a:pPr algn="r"/>
                      <a:endParaRPr kumimoji="1" lang="ja-JP" altLang="en-US" sz="1400" dirty="0"/>
                    </a:p>
                  </a:txBody>
                  <a:tcPr>
                    <a:lnR w="12700" cap="flat" cmpd="sng" algn="ctr">
                      <a:solidFill>
                        <a:schemeClr val="tx1"/>
                      </a:solidFill>
                      <a:prstDash val="solid"/>
                      <a:round/>
                      <a:headEnd type="none" w="med" len="med"/>
                      <a:tailEnd type="none" w="med" len="med"/>
                    </a:lnR>
                  </a:tcPr>
                </a:tc>
                <a:tc>
                  <a:txBody>
                    <a:bodyPr/>
                    <a:lstStyle/>
                    <a:p>
                      <a:pPr algn="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a:endParaRPr kumimoji="1" lang="ja-JP" altLang="en-US" sz="1400" dirty="0"/>
                    </a:p>
                  </a:txBody>
                  <a:tcPr>
                    <a:lnL w="12700" cap="flat" cmpd="sng" algn="ctr">
                      <a:solidFill>
                        <a:schemeClr val="tx1"/>
                      </a:solidFill>
                      <a:prstDash val="solid"/>
                      <a:round/>
                      <a:headEnd type="none" w="med" len="med"/>
                      <a:tailEnd type="none" w="med" len="med"/>
                    </a:lnL>
                  </a:tcPr>
                </a:tc>
                <a:extLst>
                  <a:ext uri="{0D108BD9-81ED-4DB2-BD59-A6C34878D82A}">
                    <a16:rowId xmlns="" xmlns:a16="http://schemas.microsoft.com/office/drawing/2014/main" val="10003"/>
                  </a:ext>
                </a:extLst>
              </a:tr>
              <a:tr h="254392">
                <a:tc>
                  <a:txBody>
                    <a:bodyPr/>
                    <a:lstStyle/>
                    <a:p>
                      <a:pPr algn="r"/>
                      <a:r>
                        <a:rPr kumimoji="1" lang="en-US" altLang="ja-JP" sz="1400" dirty="0"/>
                        <a:t>3</a:t>
                      </a:r>
                      <a:endParaRPr kumimoji="1" lang="ja-JP" altLang="en-US" sz="1400" dirty="0"/>
                    </a:p>
                  </a:txBody>
                  <a:tcPr/>
                </a:tc>
                <a:tc vMerge="1">
                  <a:txBody>
                    <a:bodyPr/>
                    <a:lstStyle/>
                    <a:p>
                      <a:endParaRPr kumimoji="1" lang="ja-JP" altLang="en-US" sz="1400" dirty="0"/>
                    </a:p>
                  </a:txBody>
                  <a:tcPr/>
                </a:tc>
                <a:tc>
                  <a:txBody>
                    <a:bodyPr/>
                    <a:lstStyle/>
                    <a:p>
                      <a:r>
                        <a:rPr kumimoji="1" lang="ja-JP" altLang="en-US" sz="1400" dirty="0"/>
                        <a:t>政策</a:t>
                      </a:r>
                      <a:r>
                        <a:rPr kumimoji="1" lang="en-US" altLang="ja-JP" sz="1400" dirty="0"/>
                        <a:t>2-B</a:t>
                      </a:r>
                      <a:endParaRPr kumimoji="1" lang="ja-JP" altLang="en-US" sz="1400" dirty="0"/>
                    </a:p>
                  </a:txBody>
                  <a:tcPr/>
                </a:tc>
                <a:tc>
                  <a:txBody>
                    <a:bodyPr/>
                    <a:lstStyle/>
                    <a:p>
                      <a:pPr algn="r"/>
                      <a:endParaRPr kumimoji="1" lang="ja-JP" altLang="en-US" sz="1400" dirty="0"/>
                    </a:p>
                  </a:txBody>
                  <a:tcPr>
                    <a:lnR w="12700" cap="flat" cmpd="sng" algn="ctr">
                      <a:solidFill>
                        <a:schemeClr val="tx1"/>
                      </a:solidFill>
                      <a:prstDash val="solid"/>
                      <a:round/>
                      <a:headEnd type="none" w="med" len="med"/>
                      <a:tailEnd type="none" w="med" len="med"/>
                    </a:lnR>
                  </a:tcPr>
                </a:tc>
                <a:tc>
                  <a:txBody>
                    <a:bodyPr/>
                    <a:lstStyle/>
                    <a:p>
                      <a:pPr algn="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a:endParaRPr kumimoji="1" lang="ja-JP" altLang="en-US" sz="1400" dirty="0"/>
                    </a:p>
                  </a:txBody>
                  <a:tcPr>
                    <a:lnL w="12700" cap="flat" cmpd="sng" algn="ctr">
                      <a:solidFill>
                        <a:schemeClr val="tx1"/>
                      </a:solidFill>
                      <a:prstDash val="solid"/>
                      <a:round/>
                      <a:headEnd type="none" w="med" len="med"/>
                      <a:tailEnd type="none" w="med" len="med"/>
                    </a:lnL>
                  </a:tcPr>
                </a:tc>
                <a:tc>
                  <a:txBody>
                    <a:bodyPr/>
                    <a:lstStyle/>
                    <a:p>
                      <a:pPr algn="r"/>
                      <a:endParaRPr kumimoji="1" lang="ja-JP" altLang="en-US" sz="1400" dirty="0"/>
                    </a:p>
                  </a:txBody>
                  <a:tcPr>
                    <a:lnR w="12700" cap="flat" cmpd="sng" algn="ctr">
                      <a:solidFill>
                        <a:schemeClr val="tx1"/>
                      </a:solidFill>
                      <a:prstDash val="solid"/>
                      <a:round/>
                      <a:headEnd type="none" w="med" len="med"/>
                      <a:tailEnd type="none" w="med" len="med"/>
                    </a:lnR>
                  </a:tcPr>
                </a:tc>
                <a:tc>
                  <a:txBody>
                    <a:bodyPr/>
                    <a:lstStyle/>
                    <a:p>
                      <a:pPr algn="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a:endParaRPr kumimoji="1" lang="ja-JP" altLang="en-US" sz="1400" dirty="0"/>
                    </a:p>
                  </a:txBody>
                  <a:tcPr>
                    <a:lnL w="12700" cap="flat" cmpd="sng" algn="ctr">
                      <a:solidFill>
                        <a:schemeClr val="tx1"/>
                      </a:solidFill>
                      <a:prstDash val="solid"/>
                      <a:round/>
                      <a:headEnd type="none" w="med" len="med"/>
                      <a:tailEnd type="none" w="med" len="med"/>
                    </a:lnL>
                  </a:tcPr>
                </a:tc>
                <a:extLst>
                  <a:ext uri="{0D108BD9-81ED-4DB2-BD59-A6C34878D82A}">
                    <a16:rowId xmlns="" xmlns:a16="http://schemas.microsoft.com/office/drawing/2014/main" val="10004"/>
                  </a:ext>
                </a:extLst>
              </a:tr>
            </a:tbl>
          </a:graphicData>
        </a:graphic>
      </p:graphicFrame>
      <p:sp>
        <p:nvSpPr>
          <p:cNvPr id="5" name="正方形/長方形 4"/>
          <p:cNvSpPr/>
          <p:nvPr/>
        </p:nvSpPr>
        <p:spPr>
          <a:xfrm>
            <a:off x="547654" y="2025283"/>
            <a:ext cx="3965409" cy="1529328"/>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p:cNvSpPr/>
          <p:nvPr/>
        </p:nvSpPr>
        <p:spPr>
          <a:xfrm>
            <a:off x="8952715" y="2012871"/>
            <a:ext cx="3030959" cy="1529328"/>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角丸四角形吹き出し 6">
            <a:extLst>
              <a:ext uri="{FF2B5EF4-FFF2-40B4-BE49-F238E27FC236}">
                <a16:creationId xmlns="" xmlns:a16="http://schemas.microsoft.com/office/drawing/2014/main" id="{724A0F3D-9F70-E14C-9B33-97820D03D140}"/>
              </a:ext>
            </a:extLst>
          </p:cNvPr>
          <p:cNvSpPr/>
          <p:nvPr/>
        </p:nvSpPr>
        <p:spPr>
          <a:xfrm>
            <a:off x="8952715" y="781050"/>
            <a:ext cx="2922293" cy="950214"/>
          </a:xfrm>
          <a:prstGeom prst="wedgeRoundRectCallout">
            <a:avLst>
              <a:gd name="adj1" fmla="val 25679"/>
              <a:gd name="adj2" fmla="val 85285"/>
              <a:gd name="adj3" fmla="val 16667"/>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chemeClr val="tx1"/>
                </a:solidFill>
              </a:rPr>
              <a:t>効果</a:t>
            </a:r>
            <a:r>
              <a:rPr lang="ja-JP" altLang="en-US" sz="1600" dirty="0">
                <a:solidFill>
                  <a:schemeClr val="tx1"/>
                </a:solidFill>
              </a:rPr>
              <a:t>は</a:t>
            </a:r>
            <a:r>
              <a:rPr kumimoji="1" lang="ja-JP" altLang="en-US" sz="1600" dirty="0">
                <a:solidFill>
                  <a:schemeClr val="tx1"/>
                </a:solidFill>
              </a:rPr>
              <a:t>大中小レベルで記入。</a:t>
            </a:r>
            <a:endParaRPr kumimoji="1" lang="en-US" altLang="ja-JP" sz="1600" dirty="0">
              <a:solidFill>
                <a:schemeClr val="tx1"/>
              </a:solidFill>
            </a:endParaRPr>
          </a:p>
          <a:p>
            <a:pPr algn="ctr"/>
            <a:r>
              <a:rPr kumimoji="1" lang="ja-JP" altLang="en-US" sz="1600" dirty="0">
                <a:solidFill>
                  <a:schemeClr val="tx1"/>
                </a:solidFill>
              </a:rPr>
              <a:t>次回、詳細に費用対効果を検討</a:t>
            </a:r>
            <a:r>
              <a:rPr lang="ja-JP" altLang="en-US" sz="1600" dirty="0">
                <a:solidFill>
                  <a:schemeClr val="tx1"/>
                </a:solidFill>
              </a:rPr>
              <a:t>する</a:t>
            </a:r>
            <a:r>
              <a:rPr kumimoji="1" lang="ja-JP" altLang="en-US" sz="1600" dirty="0">
                <a:solidFill>
                  <a:schemeClr val="tx1"/>
                </a:solidFill>
              </a:rPr>
              <a:t>。</a:t>
            </a:r>
          </a:p>
        </p:txBody>
      </p:sp>
      <p:sp>
        <p:nvSpPr>
          <p:cNvPr id="8" name="スライド番号プレースホルダー 7">
            <a:extLst>
              <a:ext uri="{FF2B5EF4-FFF2-40B4-BE49-F238E27FC236}">
                <a16:creationId xmlns="" xmlns:a16="http://schemas.microsoft.com/office/drawing/2014/main" id="{9EC98772-A538-42B5-8B05-527135158B53}"/>
              </a:ext>
            </a:extLst>
          </p:cNvPr>
          <p:cNvSpPr>
            <a:spLocks noGrp="1"/>
          </p:cNvSpPr>
          <p:nvPr>
            <p:ph type="sldNum" sz="quarter" idx="12"/>
          </p:nvPr>
        </p:nvSpPr>
        <p:spPr/>
        <p:txBody>
          <a:bodyPr/>
          <a:lstStyle/>
          <a:p>
            <a:fld id="{17B8D3BA-E350-1147-995F-63335037DF5A}" type="slidenum">
              <a:rPr kumimoji="1" lang="ja-JP" altLang="en-US" smtClean="0"/>
              <a:t>24</a:t>
            </a:fld>
            <a:endParaRPr kumimoji="1" lang="ja-JP" altLang="en-US"/>
          </a:p>
        </p:txBody>
      </p:sp>
    </p:spTree>
    <p:extLst>
      <p:ext uri="{BB962C8B-B14F-4D97-AF65-F5344CB8AC3E}">
        <p14:creationId xmlns:p14="http://schemas.microsoft.com/office/powerpoint/2010/main" val="189117986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4294967295"/>
          </p:nvPr>
        </p:nvSpPr>
        <p:spPr>
          <a:xfrm>
            <a:off x="838200" y="892969"/>
            <a:ext cx="10515600" cy="5072063"/>
          </a:xfrm>
        </p:spPr>
        <p:txBody>
          <a:bodyPr anchor="ctr"/>
          <a:lstStyle/>
          <a:p>
            <a:pPr marL="0" lvl="0" indent="0" algn="ctr">
              <a:lnSpc>
                <a:spcPct val="100000"/>
              </a:lnSpc>
              <a:spcBef>
                <a:spcPts val="0"/>
              </a:spcBef>
              <a:buNone/>
              <a:defRPr/>
            </a:pPr>
            <a:r>
              <a:rPr lang="en-US" altLang="ja-JP" sz="6000" dirty="0"/>
              <a:t>5. </a:t>
            </a:r>
            <a:r>
              <a:rPr lang="ja-JP" altLang="en-US" sz="6000" dirty="0"/>
              <a:t>結果報告</a:t>
            </a:r>
            <a:endParaRPr kumimoji="1" lang="ja-JP" altLang="en-US" dirty="0"/>
          </a:p>
        </p:txBody>
      </p:sp>
      <p:sp>
        <p:nvSpPr>
          <p:cNvPr id="2" name="スライド番号プレースホルダー 1">
            <a:extLst>
              <a:ext uri="{FF2B5EF4-FFF2-40B4-BE49-F238E27FC236}">
                <a16:creationId xmlns="" xmlns:a16="http://schemas.microsoft.com/office/drawing/2014/main" id="{2644811C-3547-4022-8299-689EEBBB5D12}"/>
              </a:ext>
            </a:extLst>
          </p:cNvPr>
          <p:cNvSpPr>
            <a:spLocks noGrp="1"/>
          </p:cNvSpPr>
          <p:nvPr>
            <p:ph type="sldNum" sz="quarter" idx="12"/>
          </p:nvPr>
        </p:nvSpPr>
        <p:spPr/>
        <p:txBody>
          <a:bodyPr/>
          <a:lstStyle/>
          <a:p>
            <a:fld id="{17B8D3BA-E350-1147-995F-63335037DF5A}" type="slidenum">
              <a:rPr kumimoji="1" lang="ja-JP" altLang="en-US" smtClean="0"/>
              <a:t>25</a:t>
            </a:fld>
            <a:endParaRPr kumimoji="1" lang="ja-JP" altLang="en-US"/>
          </a:p>
        </p:txBody>
      </p:sp>
    </p:spTree>
    <p:extLst>
      <p:ext uri="{BB962C8B-B14F-4D97-AF65-F5344CB8AC3E}">
        <p14:creationId xmlns:p14="http://schemas.microsoft.com/office/powerpoint/2010/main" val="253617600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96552BA0-3ADC-994B-B1CE-D1C6C51A8DEA}"/>
              </a:ext>
            </a:extLst>
          </p:cNvPr>
          <p:cNvSpPr>
            <a:spLocks noGrp="1"/>
          </p:cNvSpPr>
          <p:nvPr>
            <p:ph type="title"/>
          </p:nvPr>
        </p:nvSpPr>
        <p:spPr/>
        <p:txBody>
          <a:bodyPr>
            <a:normAutofit fontScale="90000"/>
          </a:bodyPr>
          <a:lstStyle/>
          <a:p>
            <a:r>
              <a:rPr kumimoji="1" lang="en-US" altLang="ja-JP" dirty="0"/>
              <a:t>5-1. </a:t>
            </a:r>
            <a:r>
              <a:rPr kumimoji="1" lang="ja-JP" altLang="en-US" dirty="0"/>
              <a:t>結果報告</a:t>
            </a:r>
          </a:p>
        </p:txBody>
      </p:sp>
      <p:sp>
        <p:nvSpPr>
          <p:cNvPr id="3" name="コンテンツ プレースホルダー 2">
            <a:extLst>
              <a:ext uri="{FF2B5EF4-FFF2-40B4-BE49-F238E27FC236}">
                <a16:creationId xmlns="" xmlns:a16="http://schemas.microsoft.com/office/drawing/2014/main" id="{4088BD22-1090-2B4D-9470-B962621A383F}"/>
              </a:ext>
            </a:extLst>
          </p:cNvPr>
          <p:cNvSpPr>
            <a:spLocks noGrp="1"/>
          </p:cNvSpPr>
          <p:nvPr>
            <p:ph idx="1"/>
          </p:nvPr>
        </p:nvSpPr>
        <p:spPr/>
        <p:txBody>
          <a:bodyPr>
            <a:normAutofit/>
          </a:bodyPr>
          <a:lstStyle/>
          <a:p>
            <a:r>
              <a:rPr lang="ja-JP" altLang="en-US" sz="2200" dirty="0"/>
              <a:t>評価シートと政策立案のロジックツリーを使って、各チーム</a:t>
            </a:r>
            <a:r>
              <a:rPr lang="en-US" altLang="ja-JP" sz="2200" dirty="0"/>
              <a:t>5</a:t>
            </a:r>
            <a:r>
              <a:rPr lang="ja-JP" altLang="en-US" sz="2200" dirty="0"/>
              <a:t>分で報告する。</a:t>
            </a:r>
            <a:endParaRPr lang="en-US" altLang="ja-JP" sz="2200" dirty="0"/>
          </a:p>
        </p:txBody>
      </p:sp>
      <p:sp>
        <p:nvSpPr>
          <p:cNvPr id="4" name="スライド番号プレースホルダー 3">
            <a:extLst>
              <a:ext uri="{FF2B5EF4-FFF2-40B4-BE49-F238E27FC236}">
                <a16:creationId xmlns="" xmlns:a16="http://schemas.microsoft.com/office/drawing/2014/main" id="{2B6DD2B6-5ECA-4473-8D92-F8FA65F95612}"/>
              </a:ext>
            </a:extLst>
          </p:cNvPr>
          <p:cNvSpPr>
            <a:spLocks noGrp="1"/>
          </p:cNvSpPr>
          <p:nvPr>
            <p:ph type="sldNum" sz="quarter" idx="12"/>
          </p:nvPr>
        </p:nvSpPr>
        <p:spPr/>
        <p:txBody>
          <a:bodyPr/>
          <a:lstStyle/>
          <a:p>
            <a:fld id="{17B8D3BA-E350-1147-995F-63335037DF5A}" type="slidenum">
              <a:rPr kumimoji="1" lang="ja-JP" altLang="en-US" smtClean="0"/>
              <a:t>26</a:t>
            </a:fld>
            <a:endParaRPr kumimoji="1" lang="ja-JP" altLang="en-US"/>
          </a:p>
        </p:txBody>
      </p:sp>
    </p:spTree>
    <p:extLst>
      <p:ext uri="{BB962C8B-B14F-4D97-AF65-F5344CB8AC3E}">
        <p14:creationId xmlns:p14="http://schemas.microsoft.com/office/powerpoint/2010/main" val="28894818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838200" y="893253"/>
            <a:ext cx="10515600" cy="5071494"/>
          </a:xfrm>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en-US" altLang="ja-JP" sz="6000" dirty="0"/>
              <a:t>1. </a:t>
            </a:r>
            <a:r>
              <a:rPr kumimoji="1" lang="ja-JP" altLang="en-US" sz="6000" dirty="0"/>
              <a:t>前回のおさらい</a:t>
            </a:r>
            <a:endParaRPr kumimoji="1" lang="ja-JP" altLang="en-US" dirty="0"/>
          </a:p>
        </p:txBody>
      </p:sp>
      <p:sp>
        <p:nvSpPr>
          <p:cNvPr id="2" name="スライド番号プレースホルダー 1">
            <a:extLst>
              <a:ext uri="{FF2B5EF4-FFF2-40B4-BE49-F238E27FC236}">
                <a16:creationId xmlns="" xmlns:a16="http://schemas.microsoft.com/office/drawing/2014/main" id="{6E7C1A75-8D94-465E-91F9-9D36A5CB3B67}"/>
              </a:ext>
            </a:extLst>
          </p:cNvPr>
          <p:cNvSpPr>
            <a:spLocks noGrp="1"/>
          </p:cNvSpPr>
          <p:nvPr>
            <p:ph type="sldNum" sz="quarter" idx="12"/>
          </p:nvPr>
        </p:nvSpPr>
        <p:spPr/>
        <p:txBody>
          <a:bodyPr/>
          <a:lstStyle/>
          <a:p>
            <a:fld id="{17B8D3BA-E350-1147-995F-63335037DF5A}" type="slidenum">
              <a:rPr kumimoji="1" lang="ja-JP" altLang="en-US" smtClean="0"/>
              <a:t>3</a:t>
            </a:fld>
            <a:endParaRPr kumimoji="1" lang="ja-JP" altLang="en-US"/>
          </a:p>
        </p:txBody>
      </p:sp>
    </p:spTree>
    <p:extLst>
      <p:ext uri="{BB962C8B-B14F-4D97-AF65-F5344CB8AC3E}">
        <p14:creationId xmlns:p14="http://schemas.microsoft.com/office/powerpoint/2010/main" val="38234785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0D471BA3-ABBA-8C4A-8549-0F01A7AB1B41}"/>
              </a:ext>
            </a:extLst>
          </p:cNvPr>
          <p:cNvSpPr>
            <a:spLocks noGrp="1"/>
          </p:cNvSpPr>
          <p:nvPr>
            <p:ph type="title"/>
          </p:nvPr>
        </p:nvSpPr>
        <p:spPr/>
        <p:txBody>
          <a:bodyPr>
            <a:normAutofit fontScale="90000"/>
          </a:bodyPr>
          <a:lstStyle/>
          <a:p>
            <a:r>
              <a:rPr lang="en-US" altLang="ja-JP" dirty="0"/>
              <a:t>1-1. </a:t>
            </a:r>
            <a:r>
              <a:rPr lang="ja-JP" altLang="en-US" dirty="0"/>
              <a:t>分析方法・見せ方の検討</a:t>
            </a:r>
            <a:endParaRPr kumimoji="1" lang="ja-JP" altLang="en-US" dirty="0"/>
          </a:p>
        </p:txBody>
      </p:sp>
      <p:sp>
        <p:nvSpPr>
          <p:cNvPr id="12" name="正方形/長方形 11">
            <a:extLst>
              <a:ext uri="{FF2B5EF4-FFF2-40B4-BE49-F238E27FC236}">
                <a16:creationId xmlns="" xmlns:a16="http://schemas.microsoft.com/office/drawing/2014/main" id="{0E7B0A8C-E6C9-5A40-A14A-158DE84E0812}"/>
              </a:ext>
            </a:extLst>
          </p:cNvPr>
          <p:cNvSpPr/>
          <p:nvPr/>
        </p:nvSpPr>
        <p:spPr>
          <a:xfrm>
            <a:off x="9791700" y="88900"/>
            <a:ext cx="2247900" cy="95534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前回のおさらい</a:t>
            </a:r>
          </a:p>
        </p:txBody>
      </p:sp>
      <p:sp>
        <p:nvSpPr>
          <p:cNvPr id="15" name="コンテンツ プレースホルダー 2">
            <a:extLst>
              <a:ext uri="{FF2B5EF4-FFF2-40B4-BE49-F238E27FC236}">
                <a16:creationId xmlns="" xmlns:a16="http://schemas.microsoft.com/office/drawing/2014/main" id="{F9E73A66-528A-4F2D-9AE2-B0A6F566C31D}"/>
              </a:ext>
            </a:extLst>
          </p:cNvPr>
          <p:cNvSpPr txBox="1">
            <a:spLocks/>
          </p:cNvSpPr>
          <p:nvPr/>
        </p:nvSpPr>
        <p:spPr>
          <a:xfrm>
            <a:off x="838200" y="1105469"/>
            <a:ext cx="10515600" cy="507149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9pPr>
          </a:lstStyle>
          <a:p>
            <a:r>
              <a:rPr lang="ja-JP" altLang="en-US" sz="2200" dirty="0"/>
              <a:t>作成するグラフや地図の完成イメージを決める。</a:t>
            </a:r>
            <a:endParaRPr lang="en-US" altLang="ja-JP" sz="2200" dirty="0"/>
          </a:p>
          <a:p>
            <a:r>
              <a:rPr lang="ja-JP" altLang="en-US" sz="2200" dirty="0"/>
              <a:t>住民や庁内職員など、伝えたい人が理解しやすくなっているかを考える。</a:t>
            </a:r>
            <a:endParaRPr lang="en-US" altLang="ja-JP" sz="2200" dirty="0"/>
          </a:p>
        </p:txBody>
      </p:sp>
      <p:sp>
        <p:nvSpPr>
          <p:cNvPr id="16" name="正方形/長方形 15">
            <a:extLst>
              <a:ext uri="{FF2B5EF4-FFF2-40B4-BE49-F238E27FC236}">
                <a16:creationId xmlns="" xmlns:a16="http://schemas.microsoft.com/office/drawing/2014/main" id="{E40B3E0A-E09C-48EE-A555-4662A15E917B}"/>
              </a:ext>
            </a:extLst>
          </p:cNvPr>
          <p:cNvSpPr/>
          <p:nvPr/>
        </p:nvSpPr>
        <p:spPr>
          <a:xfrm>
            <a:off x="1177734" y="2769989"/>
            <a:ext cx="4529138" cy="3412438"/>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a:extLst>
              <a:ext uri="{FF2B5EF4-FFF2-40B4-BE49-F238E27FC236}">
                <a16:creationId xmlns="" xmlns:a16="http://schemas.microsoft.com/office/drawing/2014/main" id="{0327E438-EBCE-4F54-B014-0024FF9F8427}"/>
              </a:ext>
            </a:extLst>
          </p:cNvPr>
          <p:cNvSpPr/>
          <p:nvPr/>
        </p:nvSpPr>
        <p:spPr>
          <a:xfrm>
            <a:off x="1296117" y="2935486"/>
            <a:ext cx="4245428" cy="30968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ja-JP" altLang="en-US" dirty="0">
                <a:solidFill>
                  <a:schemeClr val="tx1"/>
                </a:solidFill>
              </a:rPr>
              <a:t>仮説：</a:t>
            </a:r>
            <a:r>
              <a:rPr kumimoji="1" lang="en-US" altLang="ja-JP" dirty="0" err="1">
                <a:solidFill>
                  <a:schemeClr val="tx1"/>
                </a:solidFill>
              </a:rPr>
              <a:t>xxxxxx</a:t>
            </a:r>
            <a:endParaRPr kumimoji="1" lang="en-US" altLang="ja-JP" dirty="0">
              <a:solidFill>
                <a:schemeClr val="tx1"/>
              </a:solidFill>
            </a:endParaRPr>
          </a:p>
          <a:p>
            <a:endParaRPr kumimoji="1" lang="en-US" altLang="ja-JP" dirty="0">
              <a:solidFill>
                <a:schemeClr val="tx1"/>
              </a:solidFill>
            </a:endParaRPr>
          </a:p>
          <a:p>
            <a:r>
              <a:rPr lang="ja-JP" altLang="en-US" dirty="0">
                <a:solidFill>
                  <a:schemeClr val="tx1"/>
                </a:solidFill>
              </a:rPr>
              <a:t>使うデータ：</a:t>
            </a:r>
            <a:r>
              <a:rPr lang="en-US" altLang="ja-JP" dirty="0" err="1">
                <a:solidFill>
                  <a:schemeClr val="tx1"/>
                </a:solidFill>
              </a:rPr>
              <a:t>yyyy</a:t>
            </a:r>
            <a:r>
              <a:rPr lang="ja-JP" altLang="en-US" dirty="0">
                <a:solidFill>
                  <a:schemeClr val="tx1"/>
                </a:solidFill>
              </a:rPr>
              <a:t>と</a:t>
            </a:r>
            <a:r>
              <a:rPr lang="en-US" altLang="ja-JP" dirty="0">
                <a:solidFill>
                  <a:schemeClr val="tx1"/>
                </a:solidFill>
              </a:rPr>
              <a:t>zzzz</a:t>
            </a:r>
          </a:p>
          <a:p>
            <a:endParaRPr kumimoji="1" lang="en-US" altLang="ja-JP" dirty="0">
              <a:solidFill>
                <a:schemeClr val="tx1"/>
              </a:solidFill>
            </a:endParaRPr>
          </a:p>
          <a:p>
            <a:r>
              <a:rPr lang="ja-JP" altLang="en-US" dirty="0">
                <a:solidFill>
                  <a:schemeClr val="tx1"/>
                </a:solidFill>
              </a:rPr>
              <a:t>分析手法：折れ線グラフ</a:t>
            </a:r>
            <a:endParaRPr kumimoji="1" lang="ja-JP" altLang="en-US" dirty="0">
              <a:solidFill>
                <a:schemeClr val="tx1"/>
              </a:solidFill>
            </a:endParaRPr>
          </a:p>
        </p:txBody>
      </p:sp>
      <p:sp>
        <p:nvSpPr>
          <p:cNvPr id="18" name="正方形/長方形 17">
            <a:extLst>
              <a:ext uri="{FF2B5EF4-FFF2-40B4-BE49-F238E27FC236}">
                <a16:creationId xmlns="" xmlns:a16="http://schemas.microsoft.com/office/drawing/2014/main" id="{69F1E87D-DC1D-46AC-8314-DD2B2A8E32D4}"/>
              </a:ext>
            </a:extLst>
          </p:cNvPr>
          <p:cNvSpPr/>
          <p:nvPr/>
        </p:nvSpPr>
        <p:spPr>
          <a:xfrm>
            <a:off x="1531248" y="4479590"/>
            <a:ext cx="3918857" cy="1552712"/>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実際に表示する色や</a:t>
            </a:r>
            <a:r>
              <a:rPr lang="en-US" altLang="ja-JP" dirty="0">
                <a:solidFill>
                  <a:schemeClr val="tx1"/>
                </a:solidFill>
              </a:rPr>
              <a:t/>
            </a:r>
            <a:br>
              <a:rPr lang="en-US" altLang="ja-JP" dirty="0">
                <a:solidFill>
                  <a:schemeClr val="tx1"/>
                </a:solidFill>
              </a:rPr>
            </a:br>
            <a:r>
              <a:rPr lang="en-US" altLang="ja-JP" dirty="0">
                <a:solidFill>
                  <a:schemeClr val="tx1"/>
                </a:solidFill>
              </a:rPr>
              <a:t>x</a:t>
            </a:r>
            <a:r>
              <a:rPr lang="ja-JP" altLang="en-US" dirty="0">
                <a:solidFill>
                  <a:schemeClr val="tx1"/>
                </a:solidFill>
              </a:rPr>
              <a:t>軸、</a:t>
            </a:r>
            <a:r>
              <a:rPr lang="en-US" altLang="ja-JP" dirty="0">
                <a:solidFill>
                  <a:schemeClr val="tx1"/>
                </a:solidFill>
              </a:rPr>
              <a:t>y</a:t>
            </a:r>
            <a:r>
              <a:rPr lang="ja-JP" altLang="en-US" dirty="0">
                <a:solidFill>
                  <a:schemeClr val="tx1"/>
                </a:solidFill>
              </a:rPr>
              <a:t>軸に何を利用するか</a:t>
            </a:r>
            <a:r>
              <a:rPr lang="en-US" altLang="ja-JP" dirty="0">
                <a:solidFill>
                  <a:schemeClr val="tx1"/>
                </a:solidFill>
              </a:rPr>
              <a:t/>
            </a:r>
            <a:br>
              <a:rPr lang="en-US" altLang="ja-JP" dirty="0">
                <a:solidFill>
                  <a:schemeClr val="tx1"/>
                </a:solidFill>
              </a:rPr>
            </a:br>
            <a:r>
              <a:rPr lang="ja-JP" altLang="en-US" dirty="0">
                <a:solidFill>
                  <a:schemeClr val="tx1"/>
                </a:solidFill>
              </a:rPr>
              <a:t>ペンを使って描く</a:t>
            </a:r>
            <a:endParaRPr kumimoji="1" lang="ja-JP" altLang="en-US" dirty="0">
              <a:solidFill>
                <a:schemeClr val="tx1"/>
              </a:solidFill>
            </a:endParaRPr>
          </a:p>
        </p:txBody>
      </p:sp>
      <p:sp>
        <p:nvSpPr>
          <p:cNvPr id="19" name="正方形/長方形 18">
            <a:extLst>
              <a:ext uri="{FF2B5EF4-FFF2-40B4-BE49-F238E27FC236}">
                <a16:creationId xmlns="" xmlns:a16="http://schemas.microsoft.com/office/drawing/2014/main" id="{0D6394CD-E4E5-4D50-8C26-9DE0D889CAC8}"/>
              </a:ext>
            </a:extLst>
          </p:cNvPr>
          <p:cNvSpPr/>
          <p:nvPr/>
        </p:nvSpPr>
        <p:spPr>
          <a:xfrm>
            <a:off x="6278744" y="2769989"/>
            <a:ext cx="4529138" cy="3412438"/>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a:extLst>
              <a:ext uri="{FF2B5EF4-FFF2-40B4-BE49-F238E27FC236}">
                <a16:creationId xmlns="" xmlns:a16="http://schemas.microsoft.com/office/drawing/2014/main" id="{5D92CC82-DCC4-49A2-B8FA-B93C62126C53}"/>
              </a:ext>
            </a:extLst>
          </p:cNvPr>
          <p:cNvSpPr/>
          <p:nvPr/>
        </p:nvSpPr>
        <p:spPr>
          <a:xfrm>
            <a:off x="6397127" y="2935486"/>
            <a:ext cx="4245428" cy="30968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ja-JP" altLang="en-US" dirty="0">
                <a:solidFill>
                  <a:schemeClr val="tx1"/>
                </a:solidFill>
              </a:rPr>
              <a:t>仮説：</a:t>
            </a:r>
            <a:r>
              <a:rPr lang="en-US" altLang="ja-JP" dirty="0" err="1">
                <a:solidFill>
                  <a:schemeClr val="tx1"/>
                </a:solidFill>
              </a:rPr>
              <a:t>aaaaaa</a:t>
            </a:r>
            <a:endParaRPr kumimoji="1" lang="en-US" altLang="ja-JP" dirty="0">
              <a:solidFill>
                <a:schemeClr val="tx1"/>
              </a:solidFill>
            </a:endParaRPr>
          </a:p>
          <a:p>
            <a:endParaRPr kumimoji="1" lang="en-US" altLang="ja-JP" dirty="0">
              <a:solidFill>
                <a:schemeClr val="tx1"/>
              </a:solidFill>
            </a:endParaRPr>
          </a:p>
          <a:p>
            <a:r>
              <a:rPr lang="ja-JP" altLang="en-US" dirty="0">
                <a:solidFill>
                  <a:schemeClr val="tx1"/>
                </a:solidFill>
              </a:rPr>
              <a:t>使うデータ：</a:t>
            </a:r>
            <a:r>
              <a:rPr lang="en-US" altLang="ja-JP" dirty="0" err="1">
                <a:solidFill>
                  <a:schemeClr val="tx1"/>
                </a:solidFill>
              </a:rPr>
              <a:t>bbb</a:t>
            </a:r>
            <a:r>
              <a:rPr lang="ja-JP" altLang="en-US" dirty="0">
                <a:solidFill>
                  <a:schemeClr val="tx1"/>
                </a:solidFill>
              </a:rPr>
              <a:t>と</a:t>
            </a:r>
            <a:r>
              <a:rPr lang="en-US" altLang="ja-JP" dirty="0">
                <a:solidFill>
                  <a:schemeClr val="tx1"/>
                </a:solidFill>
              </a:rPr>
              <a:t>ccc</a:t>
            </a:r>
          </a:p>
          <a:p>
            <a:endParaRPr kumimoji="1" lang="en-US" altLang="ja-JP" dirty="0">
              <a:solidFill>
                <a:schemeClr val="tx1"/>
              </a:solidFill>
            </a:endParaRPr>
          </a:p>
          <a:p>
            <a:r>
              <a:rPr lang="ja-JP" altLang="en-US" dirty="0">
                <a:solidFill>
                  <a:schemeClr val="tx1"/>
                </a:solidFill>
              </a:rPr>
              <a:t>分析手法：白地図に色分けする</a:t>
            </a:r>
            <a:endParaRPr kumimoji="1" lang="ja-JP" altLang="en-US" dirty="0">
              <a:solidFill>
                <a:schemeClr val="tx1"/>
              </a:solidFill>
            </a:endParaRPr>
          </a:p>
        </p:txBody>
      </p:sp>
      <p:sp>
        <p:nvSpPr>
          <p:cNvPr id="21" name="正方形/長方形 20">
            <a:extLst>
              <a:ext uri="{FF2B5EF4-FFF2-40B4-BE49-F238E27FC236}">
                <a16:creationId xmlns="" xmlns:a16="http://schemas.microsoft.com/office/drawing/2014/main" id="{95A3A50F-D039-464A-B2CC-CE966B869210}"/>
              </a:ext>
            </a:extLst>
          </p:cNvPr>
          <p:cNvSpPr/>
          <p:nvPr/>
        </p:nvSpPr>
        <p:spPr>
          <a:xfrm>
            <a:off x="6632258" y="4479590"/>
            <a:ext cx="3918857" cy="1552712"/>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err="1">
                <a:solidFill>
                  <a:schemeClr val="tx1"/>
                </a:solidFill>
              </a:rPr>
              <a:t>bbb</a:t>
            </a:r>
            <a:r>
              <a:rPr kumimoji="1" lang="ja-JP" altLang="en-US" dirty="0">
                <a:solidFill>
                  <a:schemeClr val="tx1"/>
                </a:solidFill>
              </a:rPr>
              <a:t>を利用して失業率を地区毎に色分け（失業率</a:t>
            </a:r>
            <a:r>
              <a:rPr kumimoji="1" lang="en-US" altLang="ja-JP" dirty="0">
                <a:solidFill>
                  <a:schemeClr val="tx1"/>
                </a:solidFill>
              </a:rPr>
              <a:t>10%</a:t>
            </a:r>
            <a:r>
              <a:rPr kumimoji="1" lang="ja-JP" altLang="en-US" dirty="0">
                <a:solidFill>
                  <a:schemeClr val="tx1"/>
                </a:solidFill>
              </a:rPr>
              <a:t>以上赤、</a:t>
            </a:r>
            <a:r>
              <a:rPr kumimoji="1" lang="en-US" altLang="ja-JP" dirty="0">
                <a:solidFill>
                  <a:schemeClr val="tx1"/>
                </a:solidFill>
              </a:rPr>
              <a:t>10%</a:t>
            </a:r>
            <a:r>
              <a:rPr kumimoji="1" lang="ja-JP" altLang="en-US" dirty="0">
                <a:solidFill>
                  <a:schemeClr val="tx1"/>
                </a:solidFill>
              </a:rPr>
              <a:t>未満から</a:t>
            </a:r>
            <a:r>
              <a:rPr kumimoji="1" lang="en-US" altLang="ja-JP" dirty="0">
                <a:solidFill>
                  <a:schemeClr val="tx1"/>
                </a:solidFill>
              </a:rPr>
              <a:t>3%</a:t>
            </a:r>
            <a:r>
              <a:rPr kumimoji="1" lang="ja-JP" altLang="en-US" dirty="0">
                <a:solidFill>
                  <a:schemeClr val="tx1"/>
                </a:solidFill>
              </a:rPr>
              <a:t>以上黄、</a:t>
            </a:r>
            <a:r>
              <a:rPr kumimoji="1" lang="en-US" altLang="ja-JP" dirty="0">
                <a:solidFill>
                  <a:schemeClr val="tx1"/>
                </a:solidFill>
              </a:rPr>
              <a:t>3%</a:t>
            </a:r>
            <a:r>
              <a:rPr kumimoji="1" lang="ja-JP" altLang="en-US" dirty="0">
                <a:solidFill>
                  <a:schemeClr val="tx1"/>
                </a:solidFill>
              </a:rPr>
              <a:t>未満緑）する。</a:t>
            </a:r>
            <a:r>
              <a:rPr lang="en-US" altLang="ja-JP" dirty="0">
                <a:solidFill>
                  <a:schemeClr val="tx1"/>
                </a:solidFill>
              </a:rPr>
              <a:t>c</a:t>
            </a:r>
            <a:r>
              <a:rPr kumimoji="1" lang="en-US" altLang="ja-JP" dirty="0">
                <a:solidFill>
                  <a:schemeClr val="tx1"/>
                </a:solidFill>
              </a:rPr>
              <a:t>cc</a:t>
            </a:r>
            <a:r>
              <a:rPr lang="ja-JP" altLang="en-US" dirty="0">
                <a:solidFill>
                  <a:schemeClr val="tx1"/>
                </a:solidFill>
              </a:rPr>
              <a:t>の施設情報を利用し、地図に点（青色シール）をプロットする。</a:t>
            </a:r>
            <a:endParaRPr kumimoji="1" lang="ja-JP" altLang="en-US" dirty="0">
              <a:solidFill>
                <a:schemeClr val="tx1"/>
              </a:solidFill>
            </a:endParaRPr>
          </a:p>
        </p:txBody>
      </p:sp>
      <p:sp>
        <p:nvSpPr>
          <p:cNvPr id="22" name="正方形/長方形 21">
            <a:extLst>
              <a:ext uri="{FF2B5EF4-FFF2-40B4-BE49-F238E27FC236}">
                <a16:creationId xmlns="" xmlns:a16="http://schemas.microsoft.com/office/drawing/2014/main" id="{B468FD65-71AA-4B6A-AF3D-8E283454035A}"/>
              </a:ext>
            </a:extLst>
          </p:cNvPr>
          <p:cNvSpPr/>
          <p:nvPr/>
        </p:nvSpPr>
        <p:spPr>
          <a:xfrm>
            <a:off x="1072755" y="2588137"/>
            <a:ext cx="1311320" cy="36174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rPr>
              <a:t>グラフを利用</a:t>
            </a:r>
          </a:p>
        </p:txBody>
      </p:sp>
      <p:sp>
        <p:nvSpPr>
          <p:cNvPr id="23" name="正方形/長方形 22">
            <a:extLst>
              <a:ext uri="{FF2B5EF4-FFF2-40B4-BE49-F238E27FC236}">
                <a16:creationId xmlns="" xmlns:a16="http://schemas.microsoft.com/office/drawing/2014/main" id="{E1B961E3-053F-4C6F-BE88-2688879B7C25}"/>
              </a:ext>
            </a:extLst>
          </p:cNvPr>
          <p:cNvSpPr/>
          <p:nvPr/>
        </p:nvSpPr>
        <p:spPr>
          <a:xfrm>
            <a:off x="6215064" y="2585735"/>
            <a:ext cx="1311320" cy="36174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chemeClr val="tx1"/>
                </a:solidFill>
              </a:rPr>
              <a:t>地図</a:t>
            </a:r>
            <a:r>
              <a:rPr kumimoji="1" lang="ja-JP" altLang="en-US" sz="1400" dirty="0">
                <a:solidFill>
                  <a:schemeClr val="tx1"/>
                </a:solidFill>
              </a:rPr>
              <a:t>を利用</a:t>
            </a:r>
          </a:p>
        </p:txBody>
      </p:sp>
      <p:sp>
        <p:nvSpPr>
          <p:cNvPr id="3" name="スライド番号プレースホルダー 2">
            <a:extLst>
              <a:ext uri="{FF2B5EF4-FFF2-40B4-BE49-F238E27FC236}">
                <a16:creationId xmlns="" xmlns:a16="http://schemas.microsoft.com/office/drawing/2014/main" id="{86C2FA8B-4659-40C1-B051-446247493829}"/>
              </a:ext>
            </a:extLst>
          </p:cNvPr>
          <p:cNvSpPr>
            <a:spLocks noGrp="1"/>
          </p:cNvSpPr>
          <p:nvPr>
            <p:ph type="sldNum" sz="quarter" idx="12"/>
          </p:nvPr>
        </p:nvSpPr>
        <p:spPr/>
        <p:txBody>
          <a:bodyPr/>
          <a:lstStyle/>
          <a:p>
            <a:fld id="{17B8D3BA-E350-1147-995F-63335037DF5A}" type="slidenum">
              <a:rPr kumimoji="1" lang="ja-JP" altLang="en-US" smtClean="0"/>
              <a:t>4</a:t>
            </a:fld>
            <a:endParaRPr kumimoji="1" lang="ja-JP" altLang="en-US"/>
          </a:p>
        </p:txBody>
      </p:sp>
    </p:spTree>
    <p:extLst>
      <p:ext uri="{BB962C8B-B14F-4D97-AF65-F5344CB8AC3E}">
        <p14:creationId xmlns:p14="http://schemas.microsoft.com/office/powerpoint/2010/main" val="11751642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2282C00D-D3D0-C345-864D-5AC1DD64EDCB}"/>
              </a:ext>
            </a:extLst>
          </p:cNvPr>
          <p:cNvSpPr>
            <a:spLocks noGrp="1"/>
          </p:cNvSpPr>
          <p:nvPr>
            <p:ph type="title"/>
          </p:nvPr>
        </p:nvSpPr>
        <p:spPr/>
        <p:txBody>
          <a:bodyPr>
            <a:normAutofit fontScale="90000"/>
          </a:bodyPr>
          <a:lstStyle/>
          <a:p>
            <a:r>
              <a:rPr lang="en-US" altLang="ja-JP" dirty="0"/>
              <a:t>1-2. </a:t>
            </a:r>
            <a:r>
              <a:rPr lang="ja-JP" altLang="en-US" dirty="0"/>
              <a:t>分析手法の検討</a:t>
            </a:r>
            <a:r>
              <a:rPr kumimoji="1" lang="ja-JP" altLang="en-US" dirty="0"/>
              <a:t>（地図）例</a:t>
            </a:r>
          </a:p>
        </p:txBody>
      </p:sp>
      <p:sp>
        <p:nvSpPr>
          <p:cNvPr id="59" name="正方形/長方形 58">
            <a:extLst>
              <a:ext uri="{FF2B5EF4-FFF2-40B4-BE49-F238E27FC236}">
                <a16:creationId xmlns="" xmlns:a16="http://schemas.microsoft.com/office/drawing/2014/main" id="{25C79E0C-97D7-7647-AE47-A8E381445431}"/>
              </a:ext>
            </a:extLst>
          </p:cNvPr>
          <p:cNvSpPr/>
          <p:nvPr/>
        </p:nvSpPr>
        <p:spPr>
          <a:xfrm>
            <a:off x="9791700" y="88900"/>
            <a:ext cx="2247900" cy="95534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前回のおさらい</a:t>
            </a:r>
          </a:p>
        </p:txBody>
      </p:sp>
      <p:sp>
        <p:nvSpPr>
          <p:cNvPr id="60" name="正方形/長方形 59">
            <a:extLst>
              <a:ext uri="{FF2B5EF4-FFF2-40B4-BE49-F238E27FC236}">
                <a16:creationId xmlns="" xmlns:a16="http://schemas.microsoft.com/office/drawing/2014/main" id="{8A4D4BDF-136F-447F-8033-D6EA1D3127EC}"/>
              </a:ext>
            </a:extLst>
          </p:cNvPr>
          <p:cNvSpPr/>
          <p:nvPr/>
        </p:nvSpPr>
        <p:spPr>
          <a:xfrm>
            <a:off x="1609221" y="1969032"/>
            <a:ext cx="1503948" cy="806116"/>
          </a:xfrm>
          <a:prstGeom prst="rect">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正方形/長方形 60">
            <a:extLst>
              <a:ext uri="{FF2B5EF4-FFF2-40B4-BE49-F238E27FC236}">
                <a16:creationId xmlns="" xmlns:a16="http://schemas.microsoft.com/office/drawing/2014/main" id="{FD61B6AC-4FB3-4A2F-B13C-3DE699616312}"/>
              </a:ext>
            </a:extLst>
          </p:cNvPr>
          <p:cNvSpPr/>
          <p:nvPr/>
        </p:nvSpPr>
        <p:spPr>
          <a:xfrm>
            <a:off x="857247" y="2775148"/>
            <a:ext cx="1503948" cy="806116"/>
          </a:xfrm>
          <a:prstGeom prst="rect">
            <a:avLst/>
          </a:prstGeom>
          <a:solidFill>
            <a:schemeClr val="accent4">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正方形/長方形 62">
            <a:extLst>
              <a:ext uri="{FF2B5EF4-FFF2-40B4-BE49-F238E27FC236}">
                <a16:creationId xmlns="" xmlns:a16="http://schemas.microsoft.com/office/drawing/2014/main" id="{D7A135D0-AFA3-4CFB-8925-F15BFED4E793}"/>
              </a:ext>
            </a:extLst>
          </p:cNvPr>
          <p:cNvSpPr/>
          <p:nvPr/>
        </p:nvSpPr>
        <p:spPr>
          <a:xfrm>
            <a:off x="2361195" y="2777798"/>
            <a:ext cx="1503948" cy="806116"/>
          </a:xfrm>
          <a:prstGeom prst="rect">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正方形/長方形 63">
            <a:extLst>
              <a:ext uri="{FF2B5EF4-FFF2-40B4-BE49-F238E27FC236}">
                <a16:creationId xmlns="" xmlns:a16="http://schemas.microsoft.com/office/drawing/2014/main" id="{9579D92B-C82C-486E-9253-55EEB5A7F514}"/>
              </a:ext>
            </a:extLst>
          </p:cNvPr>
          <p:cNvSpPr/>
          <p:nvPr/>
        </p:nvSpPr>
        <p:spPr>
          <a:xfrm>
            <a:off x="105273" y="3581264"/>
            <a:ext cx="1503948" cy="806116"/>
          </a:xfrm>
          <a:prstGeom prst="rect">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正方形/長方形 64">
            <a:extLst>
              <a:ext uri="{FF2B5EF4-FFF2-40B4-BE49-F238E27FC236}">
                <a16:creationId xmlns="" xmlns:a16="http://schemas.microsoft.com/office/drawing/2014/main" id="{1BFE40D9-ED5C-4B71-8417-15FB8DA1A5B1}"/>
              </a:ext>
            </a:extLst>
          </p:cNvPr>
          <p:cNvSpPr/>
          <p:nvPr/>
        </p:nvSpPr>
        <p:spPr>
          <a:xfrm>
            <a:off x="1609221" y="3581264"/>
            <a:ext cx="1503948" cy="806116"/>
          </a:xfrm>
          <a:prstGeom prst="rect">
            <a:avLst/>
          </a:prstGeom>
          <a:solidFill>
            <a:schemeClr val="accent4">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正方形/長方形 65">
            <a:extLst>
              <a:ext uri="{FF2B5EF4-FFF2-40B4-BE49-F238E27FC236}">
                <a16:creationId xmlns="" xmlns:a16="http://schemas.microsoft.com/office/drawing/2014/main" id="{C21F8D44-E79C-4FAC-A29A-65265015BD7A}"/>
              </a:ext>
            </a:extLst>
          </p:cNvPr>
          <p:cNvSpPr/>
          <p:nvPr/>
        </p:nvSpPr>
        <p:spPr>
          <a:xfrm>
            <a:off x="2361195" y="4384730"/>
            <a:ext cx="1503948" cy="806116"/>
          </a:xfrm>
          <a:prstGeom prst="rect">
            <a:avLst/>
          </a:prstGeom>
          <a:solidFill>
            <a:schemeClr val="accent4">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正方形/長方形 66">
            <a:extLst>
              <a:ext uri="{FF2B5EF4-FFF2-40B4-BE49-F238E27FC236}">
                <a16:creationId xmlns="" xmlns:a16="http://schemas.microsoft.com/office/drawing/2014/main" id="{714932C2-0D71-41CE-B289-0E87FFB530CB}"/>
              </a:ext>
            </a:extLst>
          </p:cNvPr>
          <p:cNvSpPr/>
          <p:nvPr/>
        </p:nvSpPr>
        <p:spPr>
          <a:xfrm>
            <a:off x="855242" y="4384730"/>
            <a:ext cx="1503948" cy="80611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正方形/長方形 72">
            <a:extLst>
              <a:ext uri="{FF2B5EF4-FFF2-40B4-BE49-F238E27FC236}">
                <a16:creationId xmlns="" xmlns:a16="http://schemas.microsoft.com/office/drawing/2014/main" id="{7CF4FD65-A93D-4929-AB8C-72FAA2A309F1}"/>
              </a:ext>
            </a:extLst>
          </p:cNvPr>
          <p:cNvSpPr/>
          <p:nvPr/>
        </p:nvSpPr>
        <p:spPr>
          <a:xfrm>
            <a:off x="5654840" y="1969849"/>
            <a:ext cx="1503948" cy="80611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正方形/長方形 77">
            <a:extLst>
              <a:ext uri="{FF2B5EF4-FFF2-40B4-BE49-F238E27FC236}">
                <a16:creationId xmlns="" xmlns:a16="http://schemas.microsoft.com/office/drawing/2014/main" id="{B3E31843-66D8-4F64-8D89-C6F45A03B1AD}"/>
              </a:ext>
            </a:extLst>
          </p:cNvPr>
          <p:cNvSpPr/>
          <p:nvPr/>
        </p:nvSpPr>
        <p:spPr>
          <a:xfrm>
            <a:off x="4902866" y="2775965"/>
            <a:ext cx="1503948" cy="80611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9" name="正方形/長方形 78">
            <a:extLst>
              <a:ext uri="{FF2B5EF4-FFF2-40B4-BE49-F238E27FC236}">
                <a16:creationId xmlns="" xmlns:a16="http://schemas.microsoft.com/office/drawing/2014/main" id="{9448EFC4-0F93-444F-92E3-5C1D856B49BC}"/>
              </a:ext>
            </a:extLst>
          </p:cNvPr>
          <p:cNvSpPr/>
          <p:nvPr/>
        </p:nvSpPr>
        <p:spPr>
          <a:xfrm>
            <a:off x="6406814" y="2778615"/>
            <a:ext cx="1503948" cy="80611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0" name="正方形/長方形 79">
            <a:extLst>
              <a:ext uri="{FF2B5EF4-FFF2-40B4-BE49-F238E27FC236}">
                <a16:creationId xmlns="" xmlns:a16="http://schemas.microsoft.com/office/drawing/2014/main" id="{E0BF81D0-3A42-4CB4-BF8E-35EE3587828A}"/>
              </a:ext>
            </a:extLst>
          </p:cNvPr>
          <p:cNvSpPr/>
          <p:nvPr/>
        </p:nvSpPr>
        <p:spPr>
          <a:xfrm>
            <a:off x="4150892" y="3582081"/>
            <a:ext cx="1503948" cy="80611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1" name="正方形/長方形 80">
            <a:extLst>
              <a:ext uri="{FF2B5EF4-FFF2-40B4-BE49-F238E27FC236}">
                <a16:creationId xmlns="" xmlns:a16="http://schemas.microsoft.com/office/drawing/2014/main" id="{FD0DBF13-857C-4B94-B7EA-88619072D359}"/>
              </a:ext>
            </a:extLst>
          </p:cNvPr>
          <p:cNvSpPr/>
          <p:nvPr/>
        </p:nvSpPr>
        <p:spPr>
          <a:xfrm>
            <a:off x="5654840" y="3582081"/>
            <a:ext cx="1503948" cy="80611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2" name="正方形/長方形 81">
            <a:extLst>
              <a:ext uri="{FF2B5EF4-FFF2-40B4-BE49-F238E27FC236}">
                <a16:creationId xmlns="" xmlns:a16="http://schemas.microsoft.com/office/drawing/2014/main" id="{C9B51B8E-25E6-4A8D-9574-319AD59D2207}"/>
              </a:ext>
            </a:extLst>
          </p:cNvPr>
          <p:cNvSpPr/>
          <p:nvPr/>
        </p:nvSpPr>
        <p:spPr>
          <a:xfrm>
            <a:off x="6406814" y="4385547"/>
            <a:ext cx="1503948" cy="80611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3" name="正方形/長方形 82">
            <a:extLst>
              <a:ext uri="{FF2B5EF4-FFF2-40B4-BE49-F238E27FC236}">
                <a16:creationId xmlns="" xmlns:a16="http://schemas.microsoft.com/office/drawing/2014/main" id="{604D185A-CBDE-4257-9568-02F285FA219E}"/>
              </a:ext>
            </a:extLst>
          </p:cNvPr>
          <p:cNvSpPr/>
          <p:nvPr/>
        </p:nvSpPr>
        <p:spPr>
          <a:xfrm>
            <a:off x="4900861" y="4385547"/>
            <a:ext cx="1503948" cy="80611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4" name="正方形/長方形 83">
            <a:extLst>
              <a:ext uri="{FF2B5EF4-FFF2-40B4-BE49-F238E27FC236}">
                <a16:creationId xmlns="" xmlns:a16="http://schemas.microsoft.com/office/drawing/2014/main" id="{498C30FE-F6DF-421F-8DB6-8A268C61191F}"/>
              </a:ext>
            </a:extLst>
          </p:cNvPr>
          <p:cNvSpPr/>
          <p:nvPr/>
        </p:nvSpPr>
        <p:spPr>
          <a:xfrm>
            <a:off x="518355" y="5597125"/>
            <a:ext cx="770021" cy="33575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100" dirty="0">
                <a:solidFill>
                  <a:schemeClr val="tx1"/>
                </a:solidFill>
              </a:rPr>
              <a:t>0-25%</a:t>
            </a:r>
            <a:endParaRPr kumimoji="1" lang="ja-JP" altLang="en-US" sz="1100" dirty="0">
              <a:solidFill>
                <a:schemeClr val="tx1"/>
              </a:solidFill>
            </a:endParaRPr>
          </a:p>
        </p:txBody>
      </p:sp>
      <p:sp>
        <p:nvSpPr>
          <p:cNvPr id="85" name="正方形/長方形 84">
            <a:extLst>
              <a:ext uri="{FF2B5EF4-FFF2-40B4-BE49-F238E27FC236}">
                <a16:creationId xmlns="" xmlns:a16="http://schemas.microsoft.com/office/drawing/2014/main" id="{DB984C5E-34FC-4F96-A789-1A166755FE61}"/>
              </a:ext>
            </a:extLst>
          </p:cNvPr>
          <p:cNvSpPr/>
          <p:nvPr/>
        </p:nvSpPr>
        <p:spPr>
          <a:xfrm>
            <a:off x="1288376" y="5595601"/>
            <a:ext cx="770021" cy="335757"/>
          </a:xfrm>
          <a:prstGeom prst="rect">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100" dirty="0">
                <a:solidFill>
                  <a:schemeClr val="tx1"/>
                </a:solidFill>
              </a:rPr>
              <a:t>25-50%</a:t>
            </a:r>
            <a:endParaRPr kumimoji="1" lang="ja-JP" altLang="en-US" sz="1100" dirty="0">
              <a:solidFill>
                <a:schemeClr val="tx1"/>
              </a:solidFill>
            </a:endParaRPr>
          </a:p>
        </p:txBody>
      </p:sp>
      <p:sp>
        <p:nvSpPr>
          <p:cNvPr id="86" name="正方形/長方形 85">
            <a:extLst>
              <a:ext uri="{FF2B5EF4-FFF2-40B4-BE49-F238E27FC236}">
                <a16:creationId xmlns="" xmlns:a16="http://schemas.microsoft.com/office/drawing/2014/main" id="{CFED2C5D-BB36-4078-9F16-A396835FE1B1}"/>
              </a:ext>
            </a:extLst>
          </p:cNvPr>
          <p:cNvSpPr/>
          <p:nvPr/>
        </p:nvSpPr>
        <p:spPr>
          <a:xfrm>
            <a:off x="2064414" y="5595601"/>
            <a:ext cx="770021" cy="335757"/>
          </a:xfrm>
          <a:prstGeom prst="rect">
            <a:avLst/>
          </a:prstGeom>
          <a:solidFill>
            <a:schemeClr val="accent4">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100" dirty="0">
                <a:solidFill>
                  <a:schemeClr val="tx1"/>
                </a:solidFill>
              </a:rPr>
              <a:t>50-75%</a:t>
            </a:r>
            <a:endParaRPr kumimoji="1" lang="ja-JP" altLang="en-US" sz="1100" dirty="0">
              <a:solidFill>
                <a:schemeClr val="tx1"/>
              </a:solidFill>
            </a:endParaRPr>
          </a:p>
        </p:txBody>
      </p:sp>
      <p:sp>
        <p:nvSpPr>
          <p:cNvPr id="87" name="正方形/長方形 86">
            <a:extLst>
              <a:ext uri="{FF2B5EF4-FFF2-40B4-BE49-F238E27FC236}">
                <a16:creationId xmlns="" xmlns:a16="http://schemas.microsoft.com/office/drawing/2014/main" id="{399717B4-8A6E-4F11-9A6E-20468A4BFBA4}"/>
              </a:ext>
            </a:extLst>
          </p:cNvPr>
          <p:cNvSpPr/>
          <p:nvPr/>
        </p:nvSpPr>
        <p:spPr>
          <a:xfrm>
            <a:off x="2840452" y="5595601"/>
            <a:ext cx="770021" cy="335757"/>
          </a:xfrm>
          <a:prstGeom prst="rect">
            <a:avLst/>
          </a:prstGeom>
          <a:solidFill>
            <a:schemeClr val="accent4">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100" dirty="0">
                <a:solidFill>
                  <a:schemeClr val="tx1"/>
                </a:solidFill>
              </a:rPr>
              <a:t>75-100%</a:t>
            </a:r>
            <a:endParaRPr kumimoji="1" lang="ja-JP" altLang="en-US" sz="1100" dirty="0">
              <a:solidFill>
                <a:schemeClr val="tx1"/>
              </a:solidFill>
            </a:endParaRPr>
          </a:p>
        </p:txBody>
      </p:sp>
      <p:sp>
        <p:nvSpPr>
          <p:cNvPr id="88" name="テキスト ボックス 87">
            <a:extLst>
              <a:ext uri="{FF2B5EF4-FFF2-40B4-BE49-F238E27FC236}">
                <a16:creationId xmlns="" xmlns:a16="http://schemas.microsoft.com/office/drawing/2014/main" id="{E5B5ADF4-2350-404B-9BD4-AF130289FE6A}"/>
              </a:ext>
            </a:extLst>
          </p:cNvPr>
          <p:cNvSpPr txBox="1"/>
          <p:nvPr/>
        </p:nvSpPr>
        <p:spPr>
          <a:xfrm>
            <a:off x="1025690" y="1032924"/>
            <a:ext cx="2025315" cy="769441"/>
          </a:xfrm>
          <a:prstGeom prst="rect">
            <a:avLst/>
          </a:prstGeom>
          <a:noFill/>
        </p:spPr>
        <p:txBody>
          <a:bodyPr wrap="square" rtlCol="0">
            <a:spAutoFit/>
          </a:bodyPr>
          <a:lstStyle/>
          <a:p>
            <a:pPr algn="ctr"/>
            <a:r>
              <a:rPr lang="ja-JP" altLang="en-US" sz="2200" dirty="0"/>
              <a:t>種別</a:t>
            </a:r>
            <a:r>
              <a:rPr kumimoji="1" lang="ja-JP" altLang="en-US" sz="2200" dirty="0"/>
              <a:t>や割合</a:t>
            </a:r>
            <a:r>
              <a:rPr kumimoji="1" lang="en-US" altLang="ja-JP" sz="2200" dirty="0"/>
              <a:t/>
            </a:r>
            <a:br>
              <a:rPr kumimoji="1" lang="en-US" altLang="ja-JP" sz="2200" dirty="0"/>
            </a:br>
            <a:r>
              <a:rPr kumimoji="1" lang="ja-JP" altLang="en-US" sz="2200" dirty="0"/>
              <a:t>ごとに色分け</a:t>
            </a:r>
          </a:p>
        </p:txBody>
      </p:sp>
      <p:sp>
        <p:nvSpPr>
          <p:cNvPr id="89" name="テキスト ボックス 88">
            <a:extLst>
              <a:ext uri="{FF2B5EF4-FFF2-40B4-BE49-F238E27FC236}">
                <a16:creationId xmlns="" xmlns:a16="http://schemas.microsoft.com/office/drawing/2014/main" id="{002CF158-3EEC-465B-BAA5-DBB0576F756B}"/>
              </a:ext>
            </a:extLst>
          </p:cNvPr>
          <p:cNvSpPr txBox="1"/>
          <p:nvPr/>
        </p:nvSpPr>
        <p:spPr>
          <a:xfrm>
            <a:off x="5004131" y="999566"/>
            <a:ext cx="2025315" cy="769441"/>
          </a:xfrm>
          <a:prstGeom prst="rect">
            <a:avLst/>
          </a:prstGeom>
          <a:noFill/>
        </p:spPr>
        <p:txBody>
          <a:bodyPr wrap="square" rtlCol="0">
            <a:spAutoFit/>
          </a:bodyPr>
          <a:lstStyle/>
          <a:p>
            <a:pPr algn="ctr"/>
            <a:r>
              <a:rPr kumimoji="1" lang="ja-JP" altLang="en-US" sz="2200" dirty="0"/>
              <a:t>回数や頻度による表示</a:t>
            </a:r>
          </a:p>
        </p:txBody>
      </p:sp>
      <p:sp>
        <p:nvSpPr>
          <p:cNvPr id="90" name="円/楕円 26">
            <a:extLst>
              <a:ext uri="{FF2B5EF4-FFF2-40B4-BE49-F238E27FC236}">
                <a16:creationId xmlns="" xmlns:a16="http://schemas.microsoft.com/office/drawing/2014/main" id="{647F9846-188C-4358-87D0-1F298CB7E00B}"/>
              </a:ext>
            </a:extLst>
          </p:cNvPr>
          <p:cNvSpPr/>
          <p:nvPr/>
        </p:nvSpPr>
        <p:spPr>
          <a:xfrm>
            <a:off x="6797839" y="2099632"/>
            <a:ext cx="192506" cy="192505"/>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1" name="円/楕円 27">
            <a:extLst>
              <a:ext uri="{FF2B5EF4-FFF2-40B4-BE49-F238E27FC236}">
                <a16:creationId xmlns="" xmlns:a16="http://schemas.microsoft.com/office/drawing/2014/main" id="{7F37140D-53AE-4FA1-A5EF-F263E21A2407}"/>
              </a:ext>
            </a:extLst>
          </p:cNvPr>
          <p:cNvSpPr/>
          <p:nvPr/>
        </p:nvSpPr>
        <p:spPr>
          <a:xfrm>
            <a:off x="6472987" y="3898352"/>
            <a:ext cx="409074" cy="397043"/>
          </a:xfrm>
          <a:prstGeom prst="ellipse">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円/楕円 28">
            <a:extLst>
              <a:ext uri="{FF2B5EF4-FFF2-40B4-BE49-F238E27FC236}">
                <a16:creationId xmlns="" xmlns:a16="http://schemas.microsoft.com/office/drawing/2014/main" id="{EBD95E58-07B2-424C-90CC-864258596700}"/>
              </a:ext>
            </a:extLst>
          </p:cNvPr>
          <p:cNvSpPr/>
          <p:nvPr/>
        </p:nvSpPr>
        <p:spPr>
          <a:xfrm>
            <a:off x="5585659" y="2872302"/>
            <a:ext cx="685800" cy="673769"/>
          </a:xfrm>
          <a:prstGeom prst="ellips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3" name="円/楕円 29">
            <a:extLst>
              <a:ext uri="{FF2B5EF4-FFF2-40B4-BE49-F238E27FC236}">
                <a16:creationId xmlns="" xmlns:a16="http://schemas.microsoft.com/office/drawing/2014/main" id="{224FEA46-5553-449F-B5AA-BADC793F3498}"/>
              </a:ext>
            </a:extLst>
          </p:cNvPr>
          <p:cNvSpPr/>
          <p:nvPr/>
        </p:nvSpPr>
        <p:spPr>
          <a:xfrm>
            <a:off x="5991724" y="2364327"/>
            <a:ext cx="192506" cy="192505"/>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4" name="円/楕円 30">
            <a:extLst>
              <a:ext uri="{FF2B5EF4-FFF2-40B4-BE49-F238E27FC236}">
                <a16:creationId xmlns="" xmlns:a16="http://schemas.microsoft.com/office/drawing/2014/main" id="{6E37F1A0-FF3A-4F92-80F9-63D5CAD2BE35}"/>
              </a:ext>
            </a:extLst>
          </p:cNvPr>
          <p:cNvSpPr/>
          <p:nvPr/>
        </p:nvSpPr>
        <p:spPr>
          <a:xfrm>
            <a:off x="6677524" y="3266695"/>
            <a:ext cx="192506" cy="192505"/>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5" name="円/楕円 31">
            <a:extLst>
              <a:ext uri="{FF2B5EF4-FFF2-40B4-BE49-F238E27FC236}">
                <a16:creationId xmlns="" xmlns:a16="http://schemas.microsoft.com/office/drawing/2014/main" id="{7C09A66A-20C6-45FD-AA49-74489C3F1923}"/>
              </a:ext>
            </a:extLst>
          </p:cNvPr>
          <p:cNvSpPr/>
          <p:nvPr/>
        </p:nvSpPr>
        <p:spPr>
          <a:xfrm>
            <a:off x="4644187" y="3904369"/>
            <a:ext cx="192506" cy="192505"/>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6" name="円/楕円 33">
            <a:extLst>
              <a:ext uri="{FF2B5EF4-FFF2-40B4-BE49-F238E27FC236}">
                <a16:creationId xmlns="" xmlns:a16="http://schemas.microsoft.com/office/drawing/2014/main" id="{D10C9B26-4703-405D-BA11-50BE225EF88A}"/>
              </a:ext>
            </a:extLst>
          </p:cNvPr>
          <p:cNvSpPr/>
          <p:nvPr/>
        </p:nvSpPr>
        <p:spPr>
          <a:xfrm>
            <a:off x="6906124" y="4596183"/>
            <a:ext cx="409074" cy="397043"/>
          </a:xfrm>
          <a:prstGeom prst="ellipse">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7" name="円/楕円 34">
            <a:extLst>
              <a:ext uri="{FF2B5EF4-FFF2-40B4-BE49-F238E27FC236}">
                <a16:creationId xmlns="" xmlns:a16="http://schemas.microsoft.com/office/drawing/2014/main" id="{9AAD3209-41E8-414E-AF1C-BF7CA3992039}"/>
              </a:ext>
            </a:extLst>
          </p:cNvPr>
          <p:cNvSpPr/>
          <p:nvPr/>
        </p:nvSpPr>
        <p:spPr>
          <a:xfrm>
            <a:off x="5775156" y="3976558"/>
            <a:ext cx="192506" cy="192505"/>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8" name="円/楕円 35">
            <a:extLst>
              <a:ext uri="{FF2B5EF4-FFF2-40B4-BE49-F238E27FC236}">
                <a16:creationId xmlns="" xmlns:a16="http://schemas.microsoft.com/office/drawing/2014/main" id="{D8F49E48-89A1-4FF2-ABFB-492D2C4B9CA1}"/>
              </a:ext>
            </a:extLst>
          </p:cNvPr>
          <p:cNvSpPr/>
          <p:nvPr/>
        </p:nvSpPr>
        <p:spPr>
          <a:xfrm>
            <a:off x="5017166" y="3116299"/>
            <a:ext cx="409074" cy="397043"/>
          </a:xfrm>
          <a:prstGeom prst="ellipse">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9" name="円/楕円 36">
            <a:extLst>
              <a:ext uri="{FF2B5EF4-FFF2-40B4-BE49-F238E27FC236}">
                <a16:creationId xmlns="" xmlns:a16="http://schemas.microsoft.com/office/drawing/2014/main" id="{EA4BA714-32DF-4ED4-9E70-FFE952238922}"/>
              </a:ext>
            </a:extLst>
          </p:cNvPr>
          <p:cNvSpPr/>
          <p:nvPr/>
        </p:nvSpPr>
        <p:spPr>
          <a:xfrm>
            <a:off x="4209542" y="5724491"/>
            <a:ext cx="192506" cy="192505"/>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0" name="円/楕円 37">
            <a:extLst>
              <a:ext uri="{FF2B5EF4-FFF2-40B4-BE49-F238E27FC236}">
                <a16:creationId xmlns="" xmlns:a16="http://schemas.microsoft.com/office/drawing/2014/main" id="{A07DD5FA-3A81-4663-B941-FE109E445BAB}"/>
              </a:ext>
            </a:extLst>
          </p:cNvPr>
          <p:cNvSpPr/>
          <p:nvPr/>
        </p:nvSpPr>
        <p:spPr>
          <a:xfrm>
            <a:off x="5146878" y="5596418"/>
            <a:ext cx="409074" cy="397043"/>
          </a:xfrm>
          <a:prstGeom prst="ellipse">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1" name="円/楕円 38">
            <a:extLst>
              <a:ext uri="{FF2B5EF4-FFF2-40B4-BE49-F238E27FC236}">
                <a16:creationId xmlns="" xmlns:a16="http://schemas.microsoft.com/office/drawing/2014/main" id="{8E65FDC9-1B4B-4E1F-BE2E-C7EB1AFD96FD}"/>
              </a:ext>
            </a:extLst>
          </p:cNvPr>
          <p:cNvSpPr/>
          <p:nvPr/>
        </p:nvSpPr>
        <p:spPr>
          <a:xfrm>
            <a:off x="6412826" y="5427411"/>
            <a:ext cx="685800" cy="673769"/>
          </a:xfrm>
          <a:prstGeom prst="ellips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2" name="テキスト ボックス 101">
            <a:extLst>
              <a:ext uri="{FF2B5EF4-FFF2-40B4-BE49-F238E27FC236}">
                <a16:creationId xmlns="" xmlns:a16="http://schemas.microsoft.com/office/drawing/2014/main" id="{46E10A04-71B9-4DC3-AA3F-285ADC7DDB65}"/>
              </a:ext>
            </a:extLst>
          </p:cNvPr>
          <p:cNvSpPr txBox="1"/>
          <p:nvPr/>
        </p:nvSpPr>
        <p:spPr>
          <a:xfrm>
            <a:off x="4385731" y="5695980"/>
            <a:ext cx="660758" cy="276999"/>
          </a:xfrm>
          <a:prstGeom prst="rect">
            <a:avLst/>
          </a:prstGeom>
          <a:noFill/>
        </p:spPr>
        <p:txBody>
          <a:bodyPr wrap="none" rtlCol="0">
            <a:spAutoFit/>
          </a:bodyPr>
          <a:lstStyle/>
          <a:p>
            <a:r>
              <a:rPr kumimoji="1" lang="en-US" altLang="ja-JP" sz="1200" dirty="0"/>
              <a:t>1-10</a:t>
            </a:r>
            <a:r>
              <a:rPr kumimoji="1" lang="ja-JP" altLang="en-US" sz="1200" dirty="0"/>
              <a:t>回</a:t>
            </a:r>
          </a:p>
        </p:txBody>
      </p:sp>
      <p:sp>
        <p:nvSpPr>
          <p:cNvPr id="103" name="テキスト ボックス 102">
            <a:extLst>
              <a:ext uri="{FF2B5EF4-FFF2-40B4-BE49-F238E27FC236}">
                <a16:creationId xmlns="" xmlns:a16="http://schemas.microsoft.com/office/drawing/2014/main" id="{5DE65EB2-3442-4065-A8BD-F3CA19D2906B}"/>
              </a:ext>
            </a:extLst>
          </p:cNvPr>
          <p:cNvSpPr txBox="1"/>
          <p:nvPr/>
        </p:nvSpPr>
        <p:spPr>
          <a:xfrm>
            <a:off x="5570617" y="5682243"/>
            <a:ext cx="745717" cy="276999"/>
          </a:xfrm>
          <a:prstGeom prst="rect">
            <a:avLst/>
          </a:prstGeom>
          <a:noFill/>
        </p:spPr>
        <p:txBody>
          <a:bodyPr wrap="none" rtlCol="0">
            <a:spAutoFit/>
          </a:bodyPr>
          <a:lstStyle/>
          <a:p>
            <a:r>
              <a:rPr kumimoji="1" lang="en-US" altLang="ja-JP" sz="1200" dirty="0"/>
              <a:t>11-30</a:t>
            </a:r>
            <a:r>
              <a:rPr kumimoji="1" lang="ja-JP" altLang="en-US" sz="1200" dirty="0"/>
              <a:t>回</a:t>
            </a:r>
          </a:p>
        </p:txBody>
      </p:sp>
      <p:sp>
        <p:nvSpPr>
          <p:cNvPr id="104" name="テキスト ボックス 103">
            <a:extLst>
              <a:ext uri="{FF2B5EF4-FFF2-40B4-BE49-F238E27FC236}">
                <a16:creationId xmlns="" xmlns:a16="http://schemas.microsoft.com/office/drawing/2014/main" id="{FA3EE189-264D-43CE-AB8F-8813524BFA2F}"/>
              </a:ext>
            </a:extLst>
          </p:cNvPr>
          <p:cNvSpPr txBox="1"/>
          <p:nvPr/>
        </p:nvSpPr>
        <p:spPr>
          <a:xfrm>
            <a:off x="7110659" y="5682243"/>
            <a:ext cx="830677" cy="276999"/>
          </a:xfrm>
          <a:prstGeom prst="rect">
            <a:avLst/>
          </a:prstGeom>
          <a:noFill/>
        </p:spPr>
        <p:txBody>
          <a:bodyPr wrap="none" rtlCol="0">
            <a:spAutoFit/>
          </a:bodyPr>
          <a:lstStyle/>
          <a:p>
            <a:r>
              <a:rPr lang="en-US" altLang="ja-JP" sz="1200" dirty="0"/>
              <a:t>31</a:t>
            </a:r>
            <a:r>
              <a:rPr kumimoji="1" lang="en-US" altLang="ja-JP" sz="1200" dirty="0"/>
              <a:t>-100</a:t>
            </a:r>
            <a:r>
              <a:rPr kumimoji="1" lang="ja-JP" altLang="en-US" sz="1200" dirty="0"/>
              <a:t>回</a:t>
            </a:r>
          </a:p>
        </p:txBody>
      </p:sp>
      <p:sp>
        <p:nvSpPr>
          <p:cNvPr id="105" name="正方形/長方形 104">
            <a:extLst>
              <a:ext uri="{FF2B5EF4-FFF2-40B4-BE49-F238E27FC236}">
                <a16:creationId xmlns="" xmlns:a16="http://schemas.microsoft.com/office/drawing/2014/main" id="{55EF62A0-9095-44B7-8C27-5D74D8DD4803}"/>
              </a:ext>
            </a:extLst>
          </p:cNvPr>
          <p:cNvSpPr/>
          <p:nvPr/>
        </p:nvSpPr>
        <p:spPr>
          <a:xfrm>
            <a:off x="9704467" y="1969848"/>
            <a:ext cx="1503948" cy="806116"/>
          </a:xfrm>
          <a:prstGeom prst="rect">
            <a:avLst/>
          </a:prstGeom>
          <a:solidFill>
            <a:schemeClr val="accent5">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6" name="正方形/長方形 105">
            <a:extLst>
              <a:ext uri="{FF2B5EF4-FFF2-40B4-BE49-F238E27FC236}">
                <a16:creationId xmlns="" xmlns:a16="http://schemas.microsoft.com/office/drawing/2014/main" id="{547655C6-D7A0-4929-840E-883A97851AE9}"/>
              </a:ext>
            </a:extLst>
          </p:cNvPr>
          <p:cNvSpPr/>
          <p:nvPr/>
        </p:nvSpPr>
        <p:spPr>
          <a:xfrm>
            <a:off x="8952493" y="2775964"/>
            <a:ext cx="1503948" cy="806116"/>
          </a:xfrm>
          <a:prstGeom prst="rect">
            <a:avLst/>
          </a:prstGeom>
          <a:solidFill>
            <a:schemeClr val="accent5">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7" name="正方形/長方形 106">
            <a:extLst>
              <a:ext uri="{FF2B5EF4-FFF2-40B4-BE49-F238E27FC236}">
                <a16:creationId xmlns="" xmlns:a16="http://schemas.microsoft.com/office/drawing/2014/main" id="{0E420524-3FA9-4984-A16C-920585FB2EAD}"/>
              </a:ext>
            </a:extLst>
          </p:cNvPr>
          <p:cNvSpPr/>
          <p:nvPr/>
        </p:nvSpPr>
        <p:spPr>
          <a:xfrm>
            <a:off x="10456441" y="2778614"/>
            <a:ext cx="1503948" cy="806116"/>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正方形/長方形 107">
            <a:extLst>
              <a:ext uri="{FF2B5EF4-FFF2-40B4-BE49-F238E27FC236}">
                <a16:creationId xmlns="" xmlns:a16="http://schemas.microsoft.com/office/drawing/2014/main" id="{2F9F4472-D5E1-48EA-AAAC-2CCE872A0388}"/>
              </a:ext>
            </a:extLst>
          </p:cNvPr>
          <p:cNvSpPr/>
          <p:nvPr/>
        </p:nvSpPr>
        <p:spPr>
          <a:xfrm>
            <a:off x="8200519" y="3582080"/>
            <a:ext cx="1503948" cy="806116"/>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9" name="正方形/長方形 108">
            <a:extLst>
              <a:ext uri="{FF2B5EF4-FFF2-40B4-BE49-F238E27FC236}">
                <a16:creationId xmlns="" xmlns:a16="http://schemas.microsoft.com/office/drawing/2014/main" id="{CE6DD24F-9689-419D-8FBB-82343018A10F}"/>
              </a:ext>
            </a:extLst>
          </p:cNvPr>
          <p:cNvSpPr/>
          <p:nvPr/>
        </p:nvSpPr>
        <p:spPr>
          <a:xfrm>
            <a:off x="9704467" y="3582080"/>
            <a:ext cx="1503948" cy="806116"/>
          </a:xfrm>
          <a:prstGeom prst="rect">
            <a:avLst/>
          </a:prstGeom>
          <a:solidFill>
            <a:schemeClr val="accent5">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 name="正方形/長方形 109">
            <a:extLst>
              <a:ext uri="{FF2B5EF4-FFF2-40B4-BE49-F238E27FC236}">
                <a16:creationId xmlns="" xmlns:a16="http://schemas.microsoft.com/office/drawing/2014/main" id="{12604257-1A03-4D0B-8385-841750981D4A}"/>
              </a:ext>
            </a:extLst>
          </p:cNvPr>
          <p:cNvSpPr/>
          <p:nvPr/>
        </p:nvSpPr>
        <p:spPr>
          <a:xfrm>
            <a:off x="10456441" y="4385546"/>
            <a:ext cx="1503948" cy="806116"/>
          </a:xfrm>
          <a:prstGeom prst="rect">
            <a:avLst/>
          </a:prstGeom>
          <a:solidFill>
            <a:schemeClr val="accent5">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1" name="正方形/長方形 110">
            <a:extLst>
              <a:ext uri="{FF2B5EF4-FFF2-40B4-BE49-F238E27FC236}">
                <a16:creationId xmlns="" xmlns:a16="http://schemas.microsoft.com/office/drawing/2014/main" id="{715A0538-1547-46B2-AB9C-162319ECC78D}"/>
              </a:ext>
            </a:extLst>
          </p:cNvPr>
          <p:cNvSpPr/>
          <p:nvPr/>
        </p:nvSpPr>
        <p:spPr>
          <a:xfrm>
            <a:off x="8950488" y="4385546"/>
            <a:ext cx="1503948" cy="80611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2" name="テキスト ボックス 111">
            <a:extLst>
              <a:ext uri="{FF2B5EF4-FFF2-40B4-BE49-F238E27FC236}">
                <a16:creationId xmlns="" xmlns:a16="http://schemas.microsoft.com/office/drawing/2014/main" id="{0FB397EA-1C49-4632-8185-EA8415AA59DD}"/>
              </a:ext>
            </a:extLst>
          </p:cNvPr>
          <p:cNvSpPr txBox="1"/>
          <p:nvPr/>
        </p:nvSpPr>
        <p:spPr>
          <a:xfrm>
            <a:off x="9053758" y="999565"/>
            <a:ext cx="2025315" cy="769441"/>
          </a:xfrm>
          <a:prstGeom prst="rect">
            <a:avLst/>
          </a:prstGeom>
          <a:noFill/>
        </p:spPr>
        <p:txBody>
          <a:bodyPr wrap="square" rtlCol="0">
            <a:spAutoFit/>
          </a:bodyPr>
          <a:lstStyle/>
          <a:p>
            <a:pPr algn="ctr"/>
            <a:r>
              <a:rPr kumimoji="1" lang="ja-JP" altLang="en-US" sz="2200" dirty="0"/>
              <a:t>ポイント数による表示</a:t>
            </a:r>
          </a:p>
        </p:txBody>
      </p:sp>
      <p:sp>
        <p:nvSpPr>
          <p:cNvPr id="113" name="円/楕円 51">
            <a:extLst>
              <a:ext uri="{FF2B5EF4-FFF2-40B4-BE49-F238E27FC236}">
                <a16:creationId xmlns="" xmlns:a16="http://schemas.microsoft.com/office/drawing/2014/main" id="{495825E7-FB16-4280-B90E-0973A4229001}"/>
              </a:ext>
            </a:extLst>
          </p:cNvPr>
          <p:cNvSpPr/>
          <p:nvPr/>
        </p:nvSpPr>
        <p:spPr>
          <a:xfrm>
            <a:off x="10847466" y="2099631"/>
            <a:ext cx="192506" cy="192505"/>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4" name="円/楕円 54">
            <a:extLst>
              <a:ext uri="{FF2B5EF4-FFF2-40B4-BE49-F238E27FC236}">
                <a16:creationId xmlns="" xmlns:a16="http://schemas.microsoft.com/office/drawing/2014/main" id="{EA637926-AA67-4937-85A4-00C4E7BD97BA}"/>
              </a:ext>
            </a:extLst>
          </p:cNvPr>
          <p:cNvSpPr/>
          <p:nvPr/>
        </p:nvSpPr>
        <p:spPr>
          <a:xfrm>
            <a:off x="10041351" y="2364326"/>
            <a:ext cx="192506" cy="192505"/>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5" name="円/楕円 55">
            <a:extLst>
              <a:ext uri="{FF2B5EF4-FFF2-40B4-BE49-F238E27FC236}">
                <a16:creationId xmlns="" xmlns:a16="http://schemas.microsoft.com/office/drawing/2014/main" id="{7FE87058-AF53-4759-835C-A5CA4DF53D04}"/>
              </a:ext>
            </a:extLst>
          </p:cNvPr>
          <p:cNvSpPr/>
          <p:nvPr/>
        </p:nvSpPr>
        <p:spPr>
          <a:xfrm>
            <a:off x="10727151" y="3266694"/>
            <a:ext cx="192506" cy="192505"/>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6" name="円/楕円 61">
            <a:extLst>
              <a:ext uri="{FF2B5EF4-FFF2-40B4-BE49-F238E27FC236}">
                <a16:creationId xmlns="" xmlns:a16="http://schemas.microsoft.com/office/drawing/2014/main" id="{9D6C5404-11E5-4A4B-B06F-43D965D7E7F6}"/>
              </a:ext>
            </a:extLst>
          </p:cNvPr>
          <p:cNvSpPr/>
          <p:nvPr/>
        </p:nvSpPr>
        <p:spPr>
          <a:xfrm>
            <a:off x="9848845" y="3112933"/>
            <a:ext cx="192506" cy="192505"/>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7" name="円/楕円 67">
            <a:extLst>
              <a:ext uri="{FF2B5EF4-FFF2-40B4-BE49-F238E27FC236}">
                <a16:creationId xmlns="" xmlns:a16="http://schemas.microsoft.com/office/drawing/2014/main" id="{8119BE99-5AEC-42FA-AAC2-379381A95286}"/>
              </a:ext>
            </a:extLst>
          </p:cNvPr>
          <p:cNvSpPr/>
          <p:nvPr/>
        </p:nvSpPr>
        <p:spPr>
          <a:xfrm>
            <a:off x="9271329" y="3257312"/>
            <a:ext cx="192506" cy="192505"/>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8" name="円/楕円 68">
            <a:extLst>
              <a:ext uri="{FF2B5EF4-FFF2-40B4-BE49-F238E27FC236}">
                <a16:creationId xmlns="" xmlns:a16="http://schemas.microsoft.com/office/drawing/2014/main" id="{4E58A8BC-9F8D-4594-BA94-FF8F3D6D901C}"/>
              </a:ext>
            </a:extLst>
          </p:cNvPr>
          <p:cNvSpPr/>
          <p:nvPr/>
        </p:nvSpPr>
        <p:spPr>
          <a:xfrm>
            <a:off x="8657719" y="3991238"/>
            <a:ext cx="192506" cy="192505"/>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9" name="円/楕円 69">
            <a:extLst>
              <a:ext uri="{FF2B5EF4-FFF2-40B4-BE49-F238E27FC236}">
                <a16:creationId xmlns="" xmlns:a16="http://schemas.microsoft.com/office/drawing/2014/main" id="{0E23E494-13A0-4686-B821-215B051A6BFE}"/>
              </a:ext>
            </a:extLst>
          </p:cNvPr>
          <p:cNvSpPr/>
          <p:nvPr/>
        </p:nvSpPr>
        <p:spPr>
          <a:xfrm>
            <a:off x="10017288" y="3979206"/>
            <a:ext cx="192506" cy="192505"/>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0" name="円/楕円 70">
            <a:extLst>
              <a:ext uri="{FF2B5EF4-FFF2-40B4-BE49-F238E27FC236}">
                <a16:creationId xmlns="" xmlns:a16="http://schemas.microsoft.com/office/drawing/2014/main" id="{150F0ECF-E5CF-446A-A144-D202569E45DD}"/>
              </a:ext>
            </a:extLst>
          </p:cNvPr>
          <p:cNvSpPr/>
          <p:nvPr/>
        </p:nvSpPr>
        <p:spPr>
          <a:xfrm>
            <a:off x="10751214" y="3991237"/>
            <a:ext cx="192506" cy="192505"/>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 name="円/楕円 71">
            <a:extLst>
              <a:ext uri="{FF2B5EF4-FFF2-40B4-BE49-F238E27FC236}">
                <a16:creationId xmlns="" xmlns:a16="http://schemas.microsoft.com/office/drawing/2014/main" id="{A8B186DC-AE3E-4DF1-B184-5152D8D29DB4}"/>
              </a:ext>
            </a:extLst>
          </p:cNvPr>
          <p:cNvSpPr/>
          <p:nvPr/>
        </p:nvSpPr>
        <p:spPr>
          <a:xfrm>
            <a:off x="11088098" y="4652974"/>
            <a:ext cx="192506" cy="192505"/>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2" name="正方形/長方形 121">
            <a:extLst>
              <a:ext uri="{FF2B5EF4-FFF2-40B4-BE49-F238E27FC236}">
                <a16:creationId xmlns="" xmlns:a16="http://schemas.microsoft.com/office/drawing/2014/main" id="{E77F1ACC-A52A-4492-B3C6-96690621C6C9}"/>
              </a:ext>
            </a:extLst>
          </p:cNvPr>
          <p:cNvSpPr/>
          <p:nvPr/>
        </p:nvSpPr>
        <p:spPr>
          <a:xfrm>
            <a:off x="9253281" y="5597125"/>
            <a:ext cx="770021" cy="33575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100" dirty="0">
                <a:solidFill>
                  <a:schemeClr val="tx1"/>
                </a:solidFill>
              </a:rPr>
              <a:t>0</a:t>
            </a:r>
            <a:r>
              <a:rPr lang="ja-JP" altLang="en-US" sz="1100" dirty="0">
                <a:solidFill>
                  <a:schemeClr val="tx1"/>
                </a:solidFill>
              </a:rPr>
              <a:t>軒</a:t>
            </a:r>
            <a:endParaRPr kumimoji="1" lang="ja-JP" altLang="en-US" sz="1100" dirty="0">
              <a:solidFill>
                <a:schemeClr val="tx1"/>
              </a:solidFill>
            </a:endParaRPr>
          </a:p>
        </p:txBody>
      </p:sp>
      <p:sp>
        <p:nvSpPr>
          <p:cNvPr id="123" name="正方形/長方形 122">
            <a:extLst>
              <a:ext uri="{FF2B5EF4-FFF2-40B4-BE49-F238E27FC236}">
                <a16:creationId xmlns="" xmlns:a16="http://schemas.microsoft.com/office/drawing/2014/main" id="{52E65A66-D2EF-4865-9A96-F148AE0045F7}"/>
              </a:ext>
            </a:extLst>
          </p:cNvPr>
          <p:cNvSpPr/>
          <p:nvPr/>
        </p:nvSpPr>
        <p:spPr>
          <a:xfrm>
            <a:off x="10023302" y="5595601"/>
            <a:ext cx="770021" cy="335757"/>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00" dirty="0">
                <a:solidFill>
                  <a:schemeClr val="tx1"/>
                </a:solidFill>
              </a:rPr>
              <a:t>１</a:t>
            </a:r>
            <a:r>
              <a:rPr lang="ja-JP" altLang="en-US" sz="1100" dirty="0">
                <a:solidFill>
                  <a:schemeClr val="tx1"/>
                </a:solidFill>
              </a:rPr>
              <a:t>軒</a:t>
            </a:r>
            <a:endParaRPr kumimoji="1" lang="ja-JP" altLang="en-US" sz="1100" dirty="0">
              <a:solidFill>
                <a:schemeClr val="tx1"/>
              </a:solidFill>
            </a:endParaRPr>
          </a:p>
        </p:txBody>
      </p:sp>
      <p:sp>
        <p:nvSpPr>
          <p:cNvPr id="124" name="正方形/長方形 123">
            <a:extLst>
              <a:ext uri="{FF2B5EF4-FFF2-40B4-BE49-F238E27FC236}">
                <a16:creationId xmlns="" xmlns:a16="http://schemas.microsoft.com/office/drawing/2014/main" id="{BE3FECDA-3F33-4120-9109-4DCD4DF5B395}"/>
              </a:ext>
            </a:extLst>
          </p:cNvPr>
          <p:cNvSpPr/>
          <p:nvPr/>
        </p:nvSpPr>
        <p:spPr>
          <a:xfrm>
            <a:off x="10799340" y="5595601"/>
            <a:ext cx="770021" cy="335757"/>
          </a:xfrm>
          <a:prstGeom prst="rect">
            <a:avLst/>
          </a:prstGeom>
          <a:solidFill>
            <a:schemeClr val="accent5">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100" dirty="0">
                <a:solidFill>
                  <a:schemeClr val="tx1"/>
                </a:solidFill>
              </a:rPr>
              <a:t>2</a:t>
            </a:r>
            <a:r>
              <a:rPr lang="ja-JP" altLang="en-US" sz="1100" dirty="0">
                <a:solidFill>
                  <a:schemeClr val="tx1"/>
                </a:solidFill>
              </a:rPr>
              <a:t>軒</a:t>
            </a:r>
            <a:endParaRPr kumimoji="1" lang="ja-JP" altLang="en-US" sz="1100" dirty="0">
              <a:solidFill>
                <a:schemeClr val="tx1"/>
              </a:solidFill>
            </a:endParaRPr>
          </a:p>
        </p:txBody>
      </p:sp>
      <p:sp>
        <p:nvSpPr>
          <p:cNvPr id="125" name="テキスト ボックス 124">
            <a:extLst>
              <a:ext uri="{FF2B5EF4-FFF2-40B4-BE49-F238E27FC236}">
                <a16:creationId xmlns="" xmlns:a16="http://schemas.microsoft.com/office/drawing/2014/main" id="{B161B625-A63B-4CBF-988F-E00398920DC8}"/>
              </a:ext>
            </a:extLst>
          </p:cNvPr>
          <p:cNvSpPr txBox="1"/>
          <p:nvPr/>
        </p:nvSpPr>
        <p:spPr>
          <a:xfrm>
            <a:off x="2618125" y="6374664"/>
            <a:ext cx="6955750" cy="430887"/>
          </a:xfrm>
          <a:prstGeom prst="rect">
            <a:avLst/>
          </a:prstGeom>
          <a:noFill/>
        </p:spPr>
        <p:txBody>
          <a:bodyPr wrap="none" rtlCol="0">
            <a:spAutoFit/>
          </a:bodyPr>
          <a:lstStyle/>
          <a:p>
            <a:r>
              <a:rPr lang="ja-JP" altLang="en-US" sz="2200" dirty="0"/>
              <a:t>同じ情報でも、分析方法で、分かりやすさが変わる。</a:t>
            </a:r>
            <a:endParaRPr kumimoji="1" lang="ja-JP" altLang="en-US" sz="2200" dirty="0"/>
          </a:p>
        </p:txBody>
      </p:sp>
      <p:sp>
        <p:nvSpPr>
          <p:cNvPr id="3" name="スライド番号プレースホルダー 2">
            <a:extLst>
              <a:ext uri="{FF2B5EF4-FFF2-40B4-BE49-F238E27FC236}">
                <a16:creationId xmlns="" xmlns:a16="http://schemas.microsoft.com/office/drawing/2014/main" id="{85DA89D5-9032-4F86-A238-73EAFD38950C}"/>
              </a:ext>
            </a:extLst>
          </p:cNvPr>
          <p:cNvSpPr>
            <a:spLocks noGrp="1"/>
          </p:cNvSpPr>
          <p:nvPr>
            <p:ph type="sldNum" sz="quarter" idx="12"/>
          </p:nvPr>
        </p:nvSpPr>
        <p:spPr/>
        <p:txBody>
          <a:bodyPr/>
          <a:lstStyle/>
          <a:p>
            <a:fld id="{17B8D3BA-E350-1147-995F-63335037DF5A}" type="slidenum">
              <a:rPr kumimoji="1" lang="ja-JP" altLang="en-US" smtClean="0"/>
              <a:t>5</a:t>
            </a:fld>
            <a:endParaRPr kumimoji="1" lang="ja-JP" altLang="en-US"/>
          </a:p>
        </p:txBody>
      </p:sp>
    </p:spTree>
    <p:extLst>
      <p:ext uri="{BB962C8B-B14F-4D97-AF65-F5344CB8AC3E}">
        <p14:creationId xmlns:p14="http://schemas.microsoft.com/office/powerpoint/2010/main" val="23373283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49A2C2DF-6698-814F-A891-AABD2B20DF5C}"/>
              </a:ext>
            </a:extLst>
          </p:cNvPr>
          <p:cNvSpPr>
            <a:spLocks noGrp="1"/>
          </p:cNvSpPr>
          <p:nvPr>
            <p:ph type="title"/>
          </p:nvPr>
        </p:nvSpPr>
        <p:spPr/>
        <p:txBody>
          <a:bodyPr>
            <a:normAutofit fontScale="90000"/>
          </a:bodyPr>
          <a:lstStyle/>
          <a:p>
            <a:r>
              <a:rPr lang="en-US" altLang="ja-JP" dirty="0"/>
              <a:t>1-3</a:t>
            </a:r>
            <a:r>
              <a:rPr kumimoji="1" lang="en-US" altLang="ja-JP" dirty="0"/>
              <a:t>. </a:t>
            </a:r>
            <a:r>
              <a:rPr kumimoji="1" lang="ja-JP" altLang="en-US" dirty="0"/>
              <a:t>分析に集中</a:t>
            </a:r>
            <a:r>
              <a:rPr lang="ja-JP" altLang="en-US" dirty="0"/>
              <a:t>する</a:t>
            </a:r>
            <a:endParaRPr kumimoji="1" lang="ja-JP" altLang="en-US" dirty="0"/>
          </a:p>
        </p:txBody>
      </p:sp>
      <p:sp>
        <p:nvSpPr>
          <p:cNvPr id="5" name="正方形/長方形 4">
            <a:extLst>
              <a:ext uri="{FF2B5EF4-FFF2-40B4-BE49-F238E27FC236}">
                <a16:creationId xmlns="" xmlns:a16="http://schemas.microsoft.com/office/drawing/2014/main" id="{E96F7642-E651-E549-9D8D-E85F6D17B28C}"/>
              </a:ext>
            </a:extLst>
          </p:cNvPr>
          <p:cNvSpPr/>
          <p:nvPr/>
        </p:nvSpPr>
        <p:spPr>
          <a:xfrm>
            <a:off x="9791700" y="88900"/>
            <a:ext cx="2247900" cy="95534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前回のおさらい</a:t>
            </a:r>
          </a:p>
        </p:txBody>
      </p:sp>
      <p:sp>
        <p:nvSpPr>
          <p:cNvPr id="3" name="スライド番号プレースホルダー 2">
            <a:extLst>
              <a:ext uri="{FF2B5EF4-FFF2-40B4-BE49-F238E27FC236}">
                <a16:creationId xmlns="" xmlns:a16="http://schemas.microsoft.com/office/drawing/2014/main" id="{3A8DA920-E5B2-4204-B2AE-A5CEEAEAAB34}"/>
              </a:ext>
            </a:extLst>
          </p:cNvPr>
          <p:cNvSpPr>
            <a:spLocks noGrp="1"/>
          </p:cNvSpPr>
          <p:nvPr>
            <p:ph type="sldNum" sz="quarter" idx="12"/>
          </p:nvPr>
        </p:nvSpPr>
        <p:spPr/>
        <p:txBody>
          <a:bodyPr/>
          <a:lstStyle/>
          <a:p>
            <a:fld id="{17B8D3BA-E350-1147-995F-63335037DF5A}" type="slidenum">
              <a:rPr kumimoji="1" lang="ja-JP" altLang="en-US" smtClean="0"/>
              <a:t>6</a:t>
            </a:fld>
            <a:endParaRPr kumimoji="1" lang="ja-JP" altLang="en-US"/>
          </a:p>
        </p:txBody>
      </p:sp>
      <p:sp>
        <p:nvSpPr>
          <p:cNvPr id="8" name="コンテンツ プレースホルダー 2">
            <a:extLst>
              <a:ext uri="{FF2B5EF4-FFF2-40B4-BE49-F238E27FC236}">
                <a16:creationId xmlns="" xmlns:a16="http://schemas.microsoft.com/office/drawing/2014/main" id="{0788BFB3-05CD-4BFD-907E-310F198D2155}"/>
              </a:ext>
            </a:extLst>
          </p:cNvPr>
          <p:cNvSpPr>
            <a:spLocks noGrp="1"/>
          </p:cNvSpPr>
          <p:nvPr>
            <p:ph idx="1"/>
          </p:nvPr>
        </p:nvSpPr>
        <p:spPr>
          <a:xfrm>
            <a:off x="838200" y="1105469"/>
            <a:ext cx="10515600" cy="5071494"/>
          </a:xfrm>
        </p:spPr>
        <p:txBody>
          <a:bodyPr>
            <a:normAutofit/>
          </a:bodyPr>
          <a:lstStyle/>
          <a:p>
            <a:pPr marL="0" indent="0">
              <a:buNone/>
            </a:pPr>
            <a:r>
              <a:rPr kumimoji="1" lang="ja-JP" altLang="en-US" sz="2200" dirty="0"/>
              <a:t>今日のゴールは、グラフや地図ができあがること。</a:t>
            </a:r>
            <a:r>
              <a:rPr kumimoji="1" lang="en-US" altLang="ja-JP" sz="2200" dirty="0"/>
              <a:t/>
            </a:r>
            <a:br>
              <a:rPr kumimoji="1" lang="en-US" altLang="ja-JP" sz="2200" dirty="0"/>
            </a:br>
            <a:r>
              <a:rPr kumimoji="1" lang="ja-JP" altLang="en-US" sz="2200" dirty="0"/>
              <a:t>評価は次の回で行うので、あまり深入りしない。</a:t>
            </a:r>
            <a:endParaRPr kumimoji="1" lang="en-US" altLang="ja-JP" sz="2200" dirty="0"/>
          </a:p>
          <a:p>
            <a:endParaRPr kumimoji="1" lang="en-US" altLang="ja-JP" sz="2200" dirty="0"/>
          </a:p>
          <a:p>
            <a:pPr marL="0" indent="0">
              <a:buNone/>
            </a:pPr>
            <a:r>
              <a:rPr kumimoji="1" lang="ja-JP" altLang="en-US" sz="2200" dirty="0"/>
              <a:t>ルール</a:t>
            </a:r>
            <a:endParaRPr kumimoji="1" lang="en-US" altLang="ja-JP" sz="2200" dirty="0"/>
          </a:p>
          <a:p>
            <a:pPr marL="447675" lvl="1"/>
            <a:r>
              <a:rPr kumimoji="1" lang="ja-JP" altLang="en-US" sz="2200" dirty="0"/>
              <a:t>収集した</a:t>
            </a:r>
            <a:r>
              <a:rPr lang="ja-JP" altLang="en-US" sz="2200" dirty="0"/>
              <a:t>データを用いて分析を開始する。</a:t>
            </a:r>
            <a:endParaRPr kumimoji="1" lang="en-US" altLang="ja-JP" sz="2200" dirty="0"/>
          </a:p>
          <a:p>
            <a:pPr marL="447675" lvl="1"/>
            <a:r>
              <a:rPr kumimoji="1" lang="ja-JP" altLang="en-US" sz="2200" dirty="0"/>
              <a:t>データ加工が必要だと思うチームは、手を上げる。</a:t>
            </a:r>
            <a:endParaRPr kumimoji="1" lang="en-US" altLang="ja-JP" sz="2200" dirty="0"/>
          </a:p>
          <a:p>
            <a:pPr marL="447675" lvl="1"/>
            <a:r>
              <a:rPr lang="ja-JP" altLang="en-US" sz="2200" dirty="0"/>
              <a:t>データ区分や表示方法などが正しいかどうかわからない場合も、手を上げる。</a:t>
            </a:r>
            <a:endParaRPr lang="en-US" altLang="ja-JP" sz="2200" dirty="0"/>
          </a:p>
          <a:p>
            <a:pPr marL="447675" lvl="1"/>
            <a:r>
              <a:rPr lang="ja-JP" altLang="en-US" sz="2200" dirty="0"/>
              <a:t>グラフや地図で表現しようと思ったら、足りないデータがあったり、曖昧な表現になった場合は、その状況をメモする。</a:t>
            </a:r>
            <a:endParaRPr lang="en-US" altLang="ja-JP" sz="2200" dirty="0"/>
          </a:p>
          <a:p>
            <a:pPr lvl="1"/>
            <a:endParaRPr lang="en-US" altLang="ja-JP" sz="2200" dirty="0"/>
          </a:p>
          <a:p>
            <a:pPr marL="0" indent="0">
              <a:buNone/>
            </a:pPr>
            <a:r>
              <a:rPr lang="ja-JP" altLang="en-US" sz="2200" dirty="0"/>
              <a:t>次回も冒頭に少し分析の時間を取るので、一つのデータに集中しすぎず、他のデータの分析も行う。</a:t>
            </a:r>
            <a:endParaRPr lang="en-US" altLang="ja-JP" sz="2200" dirty="0"/>
          </a:p>
        </p:txBody>
      </p:sp>
    </p:spTree>
    <p:extLst>
      <p:ext uri="{BB962C8B-B14F-4D97-AF65-F5344CB8AC3E}">
        <p14:creationId xmlns:p14="http://schemas.microsoft.com/office/powerpoint/2010/main" val="41400854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1" name="表 30">
            <a:extLst>
              <a:ext uri="{FF2B5EF4-FFF2-40B4-BE49-F238E27FC236}">
                <a16:creationId xmlns="" xmlns:a16="http://schemas.microsoft.com/office/drawing/2014/main" id="{8C737008-3EFF-43E4-B4B4-1111B6F068C6}"/>
              </a:ext>
            </a:extLst>
          </p:cNvPr>
          <p:cNvGraphicFramePr>
            <a:graphicFrameLocks noGrp="1"/>
          </p:cNvGraphicFramePr>
          <p:nvPr>
            <p:extLst>
              <p:ext uri="{D42A27DB-BD31-4B8C-83A1-F6EECF244321}">
                <p14:modId xmlns:p14="http://schemas.microsoft.com/office/powerpoint/2010/main" val="3525171064"/>
              </p:ext>
            </p:extLst>
          </p:nvPr>
        </p:nvGraphicFramePr>
        <p:xfrm>
          <a:off x="220717" y="2383769"/>
          <a:ext cx="11762462" cy="2743200"/>
        </p:xfrm>
        <a:graphic>
          <a:graphicData uri="http://schemas.openxmlformats.org/drawingml/2006/table">
            <a:tbl>
              <a:tblPr firstRow="1" bandRow="1">
                <a:tableStyleId>{5940675A-B579-460E-94D1-54222C63F5DA}</a:tableStyleId>
              </a:tblPr>
              <a:tblGrid>
                <a:gridCol w="1439917">
                  <a:extLst>
                    <a:ext uri="{9D8B030D-6E8A-4147-A177-3AD203B41FA5}">
                      <a16:colId xmlns="" xmlns:a16="http://schemas.microsoft.com/office/drawing/2014/main" val="20000"/>
                    </a:ext>
                  </a:extLst>
                </a:gridCol>
                <a:gridCol w="2795752">
                  <a:extLst>
                    <a:ext uri="{9D8B030D-6E8A-4147-A177-3AD203B41FA5}">
                      <a16:colId xmlns="" xmlns:a16="http://schemas.microsoft.com/office/drawing/2014/main" val="751499519"/>
                    </a:ext>
                  </a:extLst>
                </a:gridCol>
                <a:gridCol w="2388643">
                  <a:extLst>
                    <a:ext uri="{9D8B030D-6E8A-4147-A177-3AD203B41FA5}">
                      <a16:colId xmlns="" xmlns:a16="http://schemas.microsoft.com/office/drawing/2014/main" val="20001"/>
                    </a:ext>
                  </a:extLst>
                </a:gridCol>
                <a:gridCol w="2569075">
                  <a:extLst>
                    <a:ext uri="{9D8B030D-6E8A-4147-A177-3AD203B41FA5}">
                      <a16:colId xmlns="" xmlns:a16="http://schemas.microsoft.com/office/drawing/2014/main" val="20002"/>
                    </a:ext>
                  </a:extLst>
                </a:gridCol>
                <a:gridCol w="2569075">
                  <a:extLst>
                    <a:ext uri="{9D8B030D-6E8A-4147-A177-3AD203B41FA5}">
                      <a16:colId xmlns="" xmlns:a16="http://schemas.microsoft.com/office/drawing/2014/main" val="20003"/>
                    </a:ext>
                  </a:extLst>
                </a:gridCol>
              </a:tblGrid>
              <a:tr h="291525">
                <a:tc>
                  <a:txBody>
                    <a:bodyPr/>
                    <a:lstStyle/>
                    <a:p>
                      <a:pPr algn="ctr"/>
                      <a:r>
                        <a:rPr kumimoji="1" lang="ja-JP" altLang="en-US" sz="1400" dirty="0"/>
                        <a:t>準備段階</a:t>
                      </a:r>
                    </a:p>
                  </a:txBody>
                  <a:tcPr>
                    <a:solidFill>
                      <a:schemeClr val="accent5">
                        <a:lumMod val="20000"/>
                        <a:lumOff val="80000"/>
                      </a:schemeClr>
                    </a:solidFill>
                  </a:tcPr>
                </a:tc>
                <a:tc>
                  <a:txBody>
                    <a:bodyPr/>
                    <a:lstStyle/>
                    <a:p>
                      <a:pPr algn="ctr"/>
                      <a:r>
                        <a:rPr kumimoji="1" lang="en-US" altLang="ja-JP" sz="1400" dirty="0"/>
                        <a:t>1</a:t>
                      </a:r>
                      <a:r>
                        <a:rPr kumimoji="1" lang="ja-JP" altLang="en-US" sz="1400" dirty="0"/>
                        <a:t>回目（</a:t>
                      </a:r>
                      <a:r>
                        <a:rPr kumimoji="1" lang="en-US" altLang="ja-JP" sz="1400" dirty="0"/>
                        <a:t>3-4</a:t>
                      </a:r>
                      <a:r>
                        <a:rPr kumimoji="1" lang="ja-JP" altLang="en-US" sz="1400" dirty="0"/>
                        <a:t>時間）</a:t>
                      </a:r>
                    </a:p>
                  </a:txBody>
                  <a:tcPr>
                    <a:solidFill>
                      <a:schemeClr val="accent5">
                        <a:lumMod val="20000"/>
                        <a:lumOff val="80000"/>
                      </a:schemeClr>
                    </a:solidFill>
                  </a:tcPr>
                </a:tc>
                <a:tc>
                  <a:txBody>
                    <a:bodyPr/>
                    <a:lstStyle/>
                    <a:p>
                      <a:pPr algn="ctr"/>
                      <a:r>
                        <a:rPr kumimoji="1" lang="en-US" altLang="ja-JP" sz="1400" dirty="0"/>
                        <a:t>2</a:t>
                      </a:r>
                      <a:r>
                        <a:rPr kumimoji="1" lang="ja-JP" altLang="en-US" sz="1400" dirty="0"/>
                        <a:t>回目（</a:t>
                      </a:r>
                      <a:r>
                        <a:rPr kumimoji="1" lang="en-US" altLang="ja-JP" sz="1400" dirty="0"/>
                        <a:t>3-4</a:t>
                      </a:r>
                      <a:r>
                        <a:rPr kumimoji="1" lang="ja-JP" altLang="en-US" sz="1400" dirty="0"/>
                        <a:t>時間）</a:t>
                      </a:r>
                    </a:p>
                  </a:txBody>
                  <a:tcPr>
                    <a:solidFill>
                      <a:schemeClr val="accent5">
                        <a:lumMod val="20000"/>
                        <a:lumOff val="80000"/>
                      </a:schemeClr>
                    </a:solidFill>
                  </a:tcPr>
                </a:tc>
                <a:tc>
                  <a:txBody>
                    <a:bodyPr/>
                    <a:lstStyle/>
                    <a:p>
                      <a:pPr algn="ctr"/>
                      <a:r>
                        <a:rPr kumimoji="1" lang="en-US" altLang="ja-JP" sz="1400" dirty="0"/>
                        <a:t>3</a:t>
                      </a:r>
                      <a:r>
                        <a:rPr kumimoji="1" lang="ja-JP" altLang="en-US" sz="1400" dirty="0"/>
                        <a:t>回目（</a:t>
                      </a:r>
                      <a:r>
                        <a:rPr kumimoji="1" lang="en-US" altLang="ja-JP" sz="1400" dirty="0"/>
                        <a:t>3-4</a:t>
                      </a:r>
                      <a:r>
                        <a:rPr kumimoji="1" lang="ja-JP" altLang="en-US" sz="1400" dirty="0"/>
                        <a:t>時間）</a:t>
                      </a:r>
                    </a:p>
                  </a:txBody>
                  <a:tcPr>
                    <a:solidFill>
                      <a:schemeClr val="accent5">
                        <a:lumMod val="20000"/>
                        <a:lumOff val="80000"/>
                      </a:schemeClr>
                    </a:solidFill>
                  </a:tcPr>
                </a:tc>
                <a:tc>
                  <a:txBody>
                    <a:bodyPr/>
                    <a:lstStyle/>
                    <a:p>
                      <a:pPr algn="ctr"/>
                      <a:r>
                        <a:rPr kumimoji="1" lang="en-US" altLang="ja-JP" sz="1400" dirty="0"/>
                        <a:t>4</a:t>
                      </a:r>
                      <a:r>
                        <a:rPr kumimoji="1" lang="ja-JP" altLang="en-US" sz="1400" dirty="0"/>
                        <a:t>回目（</a:t>
                      </a:r>
                      <a:r>
                        <a:rPr kumimoji="1" lang="en-US" altLang="ja-JP" sz="1400" dirty="0"/>
                        <a:t>3-4</a:t>
                      </a:r>
                      <a:r>
                        <a:rPr kumimoji="1" lang="ja-JP" altLang="en-US" sz="1400" dirty="0"/>
                        <a:t>時間）</a:t>
                      </a:r>
                    </a:p>
                  </a:txBody>
                  <a:tcPr>
                    <a:solidFill>
                      <a:schemeClr val="accent5">
                        <a:lumMod val="20000"/>
                        <a:lumOff val="80000"/>
                      </a:schemeClr>
                    </a:solidFill>
                  </a:tcPr>
                </a:tc>
                <a:extLst>
                  <a:ext uri="{0D108BD9-81ED-4DB2-BD59-A6C34878D82A}">
                    <a16:rowId xmlns="" xmlns:a16="http://schemas.microsoft.com/office/drawing/2014/main" val="10000"/>
                  </a:ext>
                </a:extLst>
              </a:tr>
              <a:tr h="206610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1" dirty="0">
                          <a:solidFill>
                            <a:schemeClr val="tx1"/>
                          </a:solidFill>
                        </a:rPr>
                        <a:t>【</a:t>
                      </a:r>
                      <a:r>
                        <a:rPr kumimoji="1" lang="ja-JP" altLang="en-US" sz="1400" b="1" dirty="0">
                          <a:solidFill>
                            <a:schemeClr val="tx1"/>
                          </a:solidFill>
                        </a:rPr>
                        <a:t>課題の設定</a:t>
                      </a:r>
                      <a:r>
                        <a:rPr kumimoji="1" lang="en-US" altLang="ja-JP" sz="1400" b="1" dirty="0">
                          <a:solidFill>
                            <a:schemeClr val="tx1"/>
                          </a:solidFill>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a:solidFill>
                            <a:schemeClr val="tx1"/>
                          </a:solidFill>
                        </a:rPr>
                        <a:t>・研修の準備段階で、テーマとする課題を設定する。</a:t>
                      </a:r>
                      <a:endParaRPr kumimoji="1" lang="ja-JP" altLang="en-US" sz="1400" dirty="0"/>
                    </a:p>
                  </a:txBody>
                  <a:tcPr>
                    <a:noFill/>
                  </a:tcPr>
                </a:tc>
                <a:tc>
                  <a:txBody>
                    <a:bodyPr/>
                    <a:lstStyle/>
                    <a:p>
                      <a:r>
                        <a:rPr kumimoji="1" lang="en-US" altLang="ja-JP" sz="1400" b="1" dirty="0"/>
                        <a:t>【</a:t>
                      </a:r>
                      <a:r>
                        <a:rPr kumimoji="1" lang="ja-JP" altLang="en-US" sz="1400" b="1" dirty="0"/>
                        <a:t>仮説の設定</a:t>
                      </a:r>
                      <a:r>
                        <a:rPr kumimoji="1" lang="en-US" altLang="ja-JP" sz="1400" b="1" dirty="0"/>
                        <a:t>】</a:t>
                      </a:r>
                    </a:p>
                    <a:p>
                      <a:r>
                        <a:rPr kumimoji="1" lang="ja-JP" altLang="en-US" sz="1400" dirty="0">
                          <a:solidFill>
                            <a:schemeClr val="tx1"/>
                          </a:solidFill>
                        </a:rPr>
                        <a:t>・設定した課題の原因について、仮説をできるだけ多く立てる。</a:t>
                      </a:r>
                      <a:r>
                        <a:rPr kumimoji="1" lang="en-US" altLang="ja-JP" sz="1400" dirty="0">
                          <a:solidFill>
                            <a:schemeClr val="tx1"/>
                          </a:solidFill>
                        </a:rPr>
                        <a:t/>
                      </a:r>
                      <a:br>
                        <a:rPr kumimoji="1" lang="en-US" altLang="ja-JP" sz="1400" dirty="0">
                          <a:solidFill>
                            <a:schemeClr val="tx1"/>
                          </a:solidFill>
                        </a:rPr>
                      </a:br>
                      <a:r>
                        <a:rPr kumimoji="1" lang="en-US" altLang="ja-JP" sz="1400" b="1" dirty="0">
                          <a:solidFill>
                            <a:schemeClr val="tx1"/>
                          </a:solidFill>
                        </a:rPr>
                        <a:t>【</a:t>
                      </a:r>
                      <a:r>
                        <a:rPr kumimoji="1" lang="ja-JP" altLang="en-US" sz="1400" b="1" dirty="0">
                          <a:solidFill>
                            <a:schemeClr val="tx1"/>
                          </a:solidFill>
                        </a:rPr>
                        <a:t>現状調査とデータの洗出し</a:t>
                      </a:r>
                      <a:r>
                        <a:rPr kumimoji="1" lang="en-US" altLang="ja-JP" sz="1400" b="1" dirty="0">
                          <a:solidFill>
                            <a:schemeClr val="tx1"/>
                          </a:solidFill>
                        </a:rPr>
                        <a:t>】</a:t>
                      </a:r>
                    </a:p>
                    <a:p>
                      <a:r>
                        <a:rPr kumimoji="1" lang="ja-JP" altLang="en-US" sz="1400" dirty="0">
                          <a:solidFill>
                            <a:schemeClr val="tx1"/>
                          </a:solidFill>
                        </a:rPr>
                        <a:t>・課題に関する既存調査の確認や原課担当者からの意見聴取などを行う。</a:t>
                      </a:r>
                      <a:endParaRPr kumimoji="1" lang="en-US" altLang="ja-JP" sz="1400" dirty="0">
                        <a:solidFill>
                          <a:schemeClr val="tx1"/>
                        </a:solidFill>
                      </a:endParaRPr>
                    </a:p>
                    <a:p>
                      <a:r>
                        <a:rPr kumimoji="1" lang="ja-JP" altLang="en-US" sz="1400" dirty="0">
                          <a:solidFill>
                            <a:schemeClr val="tx1"/>
                          </a:solidFill>
                        </a:rPr>
                        <a:t>・</a:t>
                      </a:r>
                      <a:r>
                        <a:rPr kumimoji="1" lang="en-US" altLang="ja-JP" sz="1400" dirty="0">
                          <a:solidFill>
                            <a:schemeClr val="tx1"/>
                          </a:solidFill>
                        </a:rPr>
                        <a:t>GIS</a:t>
                      </a:r>
                      <a:r>
                        <a:rPr kumimoji="1" lang="ja-JP" altLang="en-US" sz="1400" dirty="0">
                          <a:solidFill>
                            <a:schemeClr val="tx1"/>
                          </a:solidFill>
                        </a:rPr>
                        <a:t>の活用方法を検討する。</a:t>
                      </a:r>
                      <a:endParaRPr kumimoji="1" lang="en-US" altLang="ja-JP" sz="1400" dirty="0">
                        <a:solidFill>
                          <a:schemeClr val="tx1"/>
                        </a:solidFill>
                      </a:endParaRPr>
                    </a:p>
                    <a:p>
                      <a:r>
                        <a:rPr kumimoji="1" lang="ja-JP" altLang="en-US" sz="1400" dirty="0">
                          <a:solidFill>
                            <a:schemeClr val="tx1"/>
                          </a:solidFill>
                        </a:rPr>
                        <a:t>・</a:t>
                      </a:r>
                      <a:r>
                        <a:rPr kumimoji="1" lang="en-US" altLang="ja-JP" sz="1400" dirty="0">
                          <a:solidFill>
                            <a:schemeClr val="tx1"/>
                          </a:solidFill>
                        </a:rPr>
                        <a:t>GIS</a:t>
                      </a:r>
                      <a:r>
                        <a:rPr kumimoji="1" lang="ja-JP" altLang="en-US" sz="1400" dirty="0">
                          <a:solidFill>
                            <a:schemeClr val="tx1"/>
                          </a:solidFill>
                        </a:rPr>
                        <a:t>を活用したデータ分析に必要なデータの洗い出し、保有部署の確認などを行う。</a:t>
                      </a:r>
                    </a:p>
                  </a:txBody>
                  <a:tcPr/>
                </a:tc>
                <a:tc>
                  <a:txBody>
                    <a:bodyPr/>
                    <a:lstStyle/>
                    <a:p>
                      <a:r>
                        <a:rPr kumimoji="1" lang="en-US" altLang="ja-JP" sz="1400" b="1" dirty="0"/>
                        <a:t>【GIS</a:t>
                      </a:r>
                      <a:r>
                        <a:rPr kumimoji="1" lang="ja-JP" altLang="en-US" sz="1400" b="1" dirty="0"/>
                        <a:t>を活用した分析</a:t>
                      </a:r>
                      <a:r>
                        <a:rPr kumimoji="1" lang="en-US" altLang="ja-JP" sz="1400" b="1" dirty="0"/>
                        <a:t>】</a:t>
                      </a:r>
                    </a:p>
                    <a:p>
                      <a:r>
                        <a:rPr kumimoji="1" lang="ja-JP" altLang="en-US" sz="1400" dirty="0"/>
                        <a:t>・収集したデータをもとに、</a:t>
                      </a:r>
                      <a:r>
                        <a:rPr kumimoji="1" lang="en-US" altLang="ja-JP" sz="1400" dirty="0"/>
                        <a:t>GIS</a:t>
                      </a:r>
                      <a:r>
                        <a:rPr kumimoji="1" lang="ja-JP" altLang="en-US" sz="1400" dirty="0"/>
                        <a:t>を活用して様々な分析を試みて、課題の原因として立てた様々な仮説の中で、どれが重要な要因になっているかを検証する。</a:t>
                      </a:r>
                    </a:p>
                  </a:txBody>
                  <a:tcPr/>
                </a:tc>
                <a:tc>
                  <a:txBody>
                    <a:bodyPr/>
                    <a:lstStyle/>
                    <a:p>
                      <a:r>
                        <a:rPr kumimoji="1" lang="en-US" altLang="ja-JP" sz="1400" b="1" dirty="0"/>
                        <a:t>【</a:t>
                      </a:r>
                      <a:r>
                        <a:rPr kumimoji="1" lang="ja-JP" altLang="en-US" sz="1400" b="1" dirty="0"/>
                        <a:t>原因の明確化</a:t>
                      </a:r>
                      <a:r>
                        <a:rPr kumimoji="1" lang="en-US" altLang="ja-JP" sz="1400" b="1" dirty="0"/>
                        <a:t>】</a:t>
                      </a:r>
                      <a:r>
                        <a:rPr kumimoji="1" lang="en-US" altLang="ja-JP" sz="1400" dirty="0"/>
                        <a:t/>
                      </a:r>
                      <a:br>
                        <a:rPr kumimoji="1" lang="en-US" altLang="ja-JP" sz="1400" dirty="0"/>
                      </a:br>
                      <a:r>
                        <a:rPr kumimoji="1" lang="ja-JP" altLang="en-US" sz="1400" dirty="0"/>
                        <a:t>・第</a:t>
                      </a:r>
                      <a:r>
                        <a:rPr kumimoji="1" lang="en-US" altLang="ja-JP" sz="1400" dirty="0"/>
                        <a:t>2</a:t>
                      </a:r>
                      <a:r>
                        <a:rPr kumimoji="1" lang="ja-JP" altLang="en-US" sz="1400" dirty="0"/>
                        <a:t>回の検証結果を踏まえ、最初に設定した課題の原因を明確化する。</a:t>
                      </a:r>
                      <a:endParaRPr kumimoji="1" lang="en-US" altLang="ja-JP" sz="1400" dirty="0"/>
                    </a:p>
                    <a:p>
                      <a:r>
                        <a:rPr kumimoji="1" lang="en-US" altLang="ja-JP" sz="1400" b="1" dirty="0"/>
                        <a:t>【</a:t>
                      </a:r>
                      <a:r>
                        <a:rPr kumimoji="1" lang="ja-JP" altLang="en-US" sz="1400" b="1" dirty="0"/>
                        <a:t>解決方策の検討</a:t>
                      </a:r>
                      <a:r>
                        <a:rPr kumimoji="1" lang="en-US" altLang="ja-JP" sz="1400" b="1" dirty="0"/>
                        <a:t>】</a:t>
                      </a:r>
                      <a:r>
                        <a:rPr kumimoji="1" lang="en-US" altLang="ja-JP" sz="1400" dirty="0"/>
                        <a:t/>
                      </a:r>
                      <a:br>
                        <a:rPr kumimoji="1" lang="en-US" altLang="ja-JP" sz="1400" dirty="0"/>
                      </a:br>
                      <a:r>
                        <a:rPr kumimoji="1" lang="ja-JP" altLang="en-US" sz="1400" dirty="0"/>
                        <a:t>・課題の原因に対して、参加メンバーでアイデアを出し合い、解決方策を検討する。</a:t>
                      </a:r>
                      <a:endParaRPr kumimoji="1" lang="en-US" altLang="ja-JP" sz="1400" dirty="0"/>
                    </a:p>
                    <a:p>
                      <a:r>
                        <a:rPr kumimoji="1" lang="ja-JP" altLang="en-US" sz="1400" dirty="0"/>
                        <a:t>・解決方策は費用対効果が検討しやすいよう、細かい単位で検討する。</a:t>
                      </a:r>
                    </a:p>
                  </a:txBody>
                  <a:tcPr/>
                </a:tc>
                <a:tc>
                  <a:txBody>
                    <a:bodyPr/>
                    <a:lstStyle/>
                    <a:p>
                      <a:r>
                        <a:rPr kumimoji="1" lang="en-US" altLang="ja-JP" sz="1400" b="1" dirty="0"/>
                        <a:t>【</a:t>
                      </a:r>
                      <a:r>
                        <a:rPr kumimoji="1" lang="ja-JP" altLang="en-US" sz="1400" b="1" dirty="0"/>
                        <a:t>費用対効果の分析</a:t>
                      </a:r>
                      <a:r>
                        <a:rPr kumimoji="1" lang="en-US" altLang="ja-JP" sz="1400" b="1" dirty="0"/>
                        <a:t>】</a:t>
                      </a:r>
                      <a:r>
                        <a:rPr kumimoji="1" lang="en-US" altLang="ja-JP" sz="1400" dirty="0"/>
                        <a:t/>
                      </a:r>
                      <a:br>
                        <a:rPr kumimoji="1" lang="en-US" altLang="ja-JP" sz="1400" dirty="0"/>
                      </a:br>
                      <a:r>
                        <a:rPr kumimoji="1" lang="ja-JP" altLang="en-US" sz="1400" dirty="0"/>
                        <a:t>・第</a:t>
                      </a:r>
                      <a:r>
                        <a:rPr kumimoji="1" lang="en-US" altLang="ja-JP" sz="1400" dirty="0"/>
                        <a:t>3</a:t>
                      </a:r>
                      <a:r>
                        <a:rPr kumimoji="1" lang="ja-JP" altLang="en-US" sz="1400" dirty="0"/>
                        <a:t>回で検討した解決方策の中から有望なものを選定し、実施した場合の費用と効果を試算する。</a:t>
                      </a:r>
                      <a:r>
                        <a:rPr kumimoji="1" lang="en-US" altLang="ja-JP" sz="1400" dirty="0"/>
                        <a:t/>
                      </a:r>
                      <a:br>
                        <a:rPr kumimoji="1" lang="en-US" altLang="ja-JP" sz="1400" dirty="0"/>
                      </a:br>
                      <a:r>
                        <a:rPr kumimoji="1" lang="en-US" altLang="ja-JP" sz="1400" b="1" dirty="0"/>
                        <a:t>【</a:t>
                      </a:r>
                      <a:r>
                        <a:rPr kumimoji="1" lang="ja-JP" altLang="en-US" sz="1400" b="1" dirty="0"/>
                        <a:t>評価指標の検討</a:t>
                      </a:r>
                      <a:r>
                        <a:rPr kumimoji="1" lang="en-US" altLang="ja-JP" sz="1400" b="1" dirty="0"/>
                        <a:t>】</a:t>
                      </a:r>
                      <a:r>
                        <a:rPr kumimoji="1" lang="en-US" altLang="ja-JP" sz="1400" dirty="0"/>
                        <a:t/>
                      </a:r>
                      <a:br>
                        <a:rPr kumimoji="1" lang="en-US" altLang="ja-JP" sz="1400" dirty="0"/>
                      </a:br>
                      <a:r>
                        <a:rPr kumimoji="1" lang="ja-JP" altLang="en-US" sz="1400" dirty="0"/>
                        <a:t>・効果を測るための指標を検討する。</a:t>
                      </a:r>
                    </a:p>
                  </a:txBody>
                  <a:tcPr/>
                </a:tc>
                <a:extLst>
                  <a:ext uri="{0D108BD9-81ED-4DB2-BD59-A6C34878D82A}">
                    <a16:rowId xmlns="" xmlns:a16="http://schemas.microsoft.com/office/drawing/2014/main" val="10001"/>
                  </a:ext>
                </a:extLst>
              </a:tr>
            </a:tbl>
          </a:graphicData>
        </a:graphic>
      </p:graphicFrame>
      <p:sp>
        <p:nvSpPr>
          <p:cNvPr id="2" name="タイトル 1"/>
          <p:cNvSpPr>
            <a:spLocks noGrp="1"/>
          </p:cNvSpPr>
          <p:nvPr>
            <p:ph type="title"/>
          </p:nvPr>
        </p:nvSpPr>
        <p:spPr/>
        <p:txBody>
          <a:bodyPr>
            <a:normAutofit fontScale="90000"/>
          </a:bodyPr>
          <a:lstStyle/>
          <a:p>
            <a:r>
              <a:rPr kumimoji="1" lang="en-US" altLang="ja-JP" dirty="0"/>
              <a:t>1-4. </a:t>
            </a:r>
            <a:r>
              <a:rPr kumimoji="1" lang="ja-JP" altLang="en-US" dirty="0"/>
              <a:t>今回の</a:t>
            </a:r>
            <a:r>
              <a:rPr kumimoji="1" lang="en-US" altLang="ja-JP" dirty="0"/>
              <a:t>SCOP</a:t>
            </a:r>
            <a:r>
              <a:rPr lang="en-US" altLang="ja-JP" dirty="0"/>
              <a:t>E</a:t>
            </a:r>
            <a:endParaRPr kumimoji="1" lang="ja-JP" altLang="en-US" dirty="0"/>
          </a:p>
        </p:txBody>
      </p:sp>
      <p:sp>
        <p:nvSpPr>
          <p:cNvPr id="3" name="コンテンツ プレースホルダー 2"/>
          <p:cNvSpPr>
            <a:spLocks noGrp="1"/>
          </p:cNvSpPr>
          <p:nvPr>
            <p:ph idx="1"/>
          </p:nvPr>
        </p:nvSpPr>
        <p:spPr>
          <a:xfrm>
            <a:off x="838200" y="1105468"/>
            <a:ext cx="10515600" cy="5600131"/>
          </a:xfrm>
        </p:spPr>
        <p:txBody>
          <a:bodyPr>
            <a:normAutofit/>
          </a:bodyPr>
          <a:lstStyle/>
          <a:p>
            <a:pPr marL="0" indent="0">
              <a:buNone/>
            </a:pPr>
            <a:r>
              <a:rPr kumimoji="1" lang="ja-JP" altLang="en-US" sz="2200" dirty="0"/>
              <a:t>今回の</a:t>
            </a:r>
            <a:r>
              <a:rPr lang="en-US" altLang="ja-JP" sz="2200" dirty="0" err="1"/>
              <a:t>xxxx</a:t>
            </a:r>
            <a:r>
              <a:rPr kumimoji="1" lang="ja-JP" altLang="en-US" sz="2200" dirty="0"/>
              <a:t>の研修は、赤枠が範囲。</a:t>
            </a:r>
            <a:endParaRPr kumimoji="1" lang="en-US" altLang="ja-JP" sz="2200" dirty="0"/>
          </a:p>
          <a:p>
            <a:endParaRPr lang="en-US" altLang="ja-JP" sz="2200" dirty="0"/>
          </a:p>
          <a:p>
            <a:endParaRPr kumimoji="1" lang="en-US" altLang="ja-JP" sz="2200" dirty="0"/>
          </a:p>
          <a:p>
            <a:endParaRPr lang="en-US" altLang="ja-JP" sz="2200" dirty="0"/>
          </a:p>
          <a:p>
            <a:endParaRPr kumimoji="1" lang="en-US" altLang="ja-JP" sz="2200" dirty="0"/>
          </a:p>
          <a:p>
            <a:endParaRPr lang="en-US" altLang="ja-JP" sz="2200" dirty="0"/>
          </a:p>
          <a:p>
            <a:endParaRPr kumimoji="1" lang="en-US" altLang="ja-JP" sz="2200" dirty="0"/>
          </a:p>
          <a:p>
            <a:endParaRPr kumimoji="1" lang="en-US" altLang="ja-JP" sz="2200" dirty="0"/>
          </a:p>
          <a:p>
            <a:endParaRPr kumimoji="1" lang="en-US" altLang="ja-JP" sz="2200" dirty="0"/>
          </a:p>
        </p:txBody>
      </p:sp>
      <p:cxnSp>
        <p:nvCxnSpPr>
          <p:cNvPr id="11" name="直線矢印コネクタ 10">
            <a:extLst>
              <a:ext uri="{FF2B5EF4-FFF2-40B4-BE49-F238E27FC236}">
                <a16:creationId xmlns="" xmlns:a16="http://schemas.microsoft.com/office/drawing/2014/main" id="{5AB3096D-7C6E-A54F-B418-248C8A754EC4}"/>
              </a:ext>
            </a:extLst>
          </p:cNvPr>
          <p:cNvCxnSpPr>
            <a:cxnSpLocks/>
          </p:cNvCxnSpPr>
          <p:nvPr/>
        </p:nvCxnSpPr>
        <p:spPr>
          <a:xfrm>
            <a:off x="220717" y="5401988"/>
            <a:ext cx="1446811" cy="0"/>
          </a:xfrm>
          <a:prstGeom prst="straightConnector1">
            <a:avLst/>
          </a:prstGeom>
          <a:ln w="571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2" name="直線矢印コネクタ 11">
            <a:extLst>
              <a:ext uri="{FF2B5EF4-FFF2-40B4-BE49-F238E27FC236}">
                <a16:creationId xmlns="" xmlns:a16="http://schemas.microsoft.com/office/drawing/2014/main" id="{799607F0-80DE-CC43-B457-6F1F4053B8FE}"/>
              </a:ext>
            </a:extLst>
          </p:cNvPr>
          <p:cNvCxnSpPr/>
          <p:nvPr/>
        </p:nvCxnSpPr>
        <p:spPr>
          <a:xfrm>
            <a:off x="3991540" y="5388438"/>
            <a:ext cx="937591" cy="0"/>
          </a:xfrm>
          <a:prstGeom prst="straightConnector1">
            <a:avLst/>
          </a:prstGeom>
          <a:ln w="571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3" name="直線矢印コネクタ 12">
            <a:extLst>
              <a:ext uri="{FF2B5EF4-FFF2-40B4-BE49-F238E27FC236}">
                <a16:creationId xmlns="" xmlns:a16="http://schemas.microsoft.com/office/drawing/2014/main" id="{B4DDAEF7-8553-A845-9DA9-211B19445A8A}"/>
              </a:ext>
            </a:extLst>
          </p:cNvPr>
          <p:cNvCxnSpPr/>
          <p:nvPr/>
        </p:nvCxnSpPr>
        <p:spPr>
          <a:xfrm>
            <a:off x="6453050" y="5388438"/>
            <a:ext cx="937591" cy="0"/>
          </a:xfrm>
          <a:prstGeom prst="straightConnector1">
            <a:avLst/>
          </a:prstGeom>
          <a:ln w="571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3" name="テキスト ボックス 22">
            <a:extLst>
              <a:ext uri="{FF2B5EF4-FFF2-40B4-BE49-F238E27FC236}">
                <a16:creationId xmlns="" xmlns:a16="http://schemas.microsoft.com/office/drawing/2014/main" id="{EF71FF52-86C7-0445-B510-4D00E6C1DB72}"/>
              </a:ext>
            </a:extLst>
          </p:cNvPr>
          <p:cNvSpPr txBox="1"/>
          <p:nvPr/>
        </p:nvSpPr>
        <p:spPr>
          <a:xfrm>
            <a:off x="2671948" y="1900052"/>
            <a:ext cx="1319592" cy="369332"/>
          </a:xfrm>
          <a:prstGeom prst="rect">
            <a:avLst/>
          </a:prstGeom>
          <a:noFill/>
        </p:spPr>
        <p:txBody>
          <a:bodyPr wrap="none" rtlCol="0">
            <a:spAutoFit/>
          </a:bodyPr>
          <a:lstStyle/>
          <a:p>
            <a:r>
              <a:rPr kumimoji="1" lang="en-US" altLang="ja-JP" dirty="0"/>
              <a:t>xx/xx</a:t>
            </a:r>
            <a:r>
              <a:rPr kumimoji="1" lang="ja-JP" altLang="en-US"/>
              <a:t>（</a:t>
            </a:r>
            <a:r>
              <a:rPr kumimoji="1" lang="en-US" altLang="ja-JP" dirty="0"/>
              <a:t>x</a:t>
            </a:r>
            <a:r>
              <a:rPr kumimoji="1" lang="ja-JP" altLang="en-US"/>
              <a:t>）</a:t>
            </a:r>
          </a:p>
        </p:txBody>
      </p:sp>
      <p:sp>
        <p:nvSpPr>
          <p:cNvPr id="24" name="テキスト ボックス 23">
            <a:extLst>
              <a:ext uri="{FF2B5EF4-FFF2-40B4-BE49-F238E27FC236}">
                <a16:creationId xmlns="" xmlns:a16="http://schemas.microsoft.com/office/drawing/2014/main" id="{44AED038-8D0D-6648-BAEF-954A4E345C4D}"/>
              </a:ext>
            </a:extLst>
          </p:cNvPr>
          <p:cNvSpPr txBox="1"/>
          <p:nvPr/>
        </p:nvSpPr>
        <p:spPr>
          <a:xfrm>
            <a:off x="5070763" y="1911927"/>
            <a:ext cx="1319592" cy="369332"/>
          </a:xfrm>
          <a:prstGeom prst="rect">
            <a:avLst/>
          </a:prstGeom>
          <a:noFill/>
        </p:spPr>
        <p:txBody>
          <a:bodyPr wrap="none" rtlCol="0">
            <a:spAutoFit/>
          </a:bodyPr>
          <a:lstStyle/>
          <a:p>
            <a:r>
              <a:rPr lang="en-US" altLang="ja-JP" dirty="0"/>
              <a:t>xx</a:t>
            </a:r>
            <a:r>
              <a:rPr kumimoji="1" lang="en-US" altLang="ja-JP" dirty="0"/>
              <a:t>/xx</a:t>
            </a:r>
            <a:r>
              <a:rPr kumimoji="1" lang="ja-JP" altLang="en-US"/>
              <a:t>（</a:t>
            </a:r>
            <a:r>
              <a:rPr lang="en-US" altLang="ja-JP" dirty="0"/>
              <a:t>x</a:t>
            </a:r>
            <a:r>
              <a:rPr kumimoji="1" lang="ja-JP" altLang="en-US"/>
              <a:t>）</a:t>
            </a:r>
          </a:p>
        </p:txBody>
      </p:sp>
      <p:sp>
        <p:nvSpPr>
          <p:cNvPr id="25" name="テキスト ボックス 24">
            <a:extLst>
              <a:ext uri="{FF2B5EF4-FFF2-40B4-BE49-F238E27FC236}">
                <a16:creationId xmlns="" xmlns:a16="http://schemas.microsoft.com/office/drawing/2014/main" id="{F7F49243-9131-6F43-B0DB-5B196D8BC87B}"/>
              </a:ext>
            </a:extLst>
          </p:cNvPr>
          <p:cNvSpPr txBox="1"/>
          <p:nvPr/>
        </p:nvSpPr>
        <p:spPr>
          <a:xfrm>
            <a:off x="7469579" y="1911927"/>
            <a:ext cx="1319592" cy="369332"/>
          </a:xfrm>
          <a:prstGeom prst="rect">
            <a:avLst/>
          </a:prstGeom>
          <a:noFill/>
        </p:spPr>
        <p:txBody>
          <a:bodyPr wrap="none" rtlCol="0">
            <a:spAutoFit/>
          </a:bodyPr>
          <a:lstStyle/>
          <a:p>
            <a:r>
              <a:rPr kumimoji="1" lang="en-US" altLang="ja-JP" dirty="0"/>
              <a:t>xx/xx</a:t>
            </a:r>
            <a:r>
              <a:rPr kumimoji="1" lang="ja-JP" altLang="en-US"/>
              <a:t>（</a:t>
            </a:r>
            <a:r>
              <a:rPr lang="en-US" altLang="ja-JP" dirty="0"/>
              <a:t>x</a:t>
            </a:r>
            <a:r>
              <a:rPr kumimoji="1" lang="ja-JP" altLang="en-US"/>
              <a:t>）</a:t>
            </a:r>
          </a:p>
        </p:txBody>
      </p:sp>
      <p:sp>
        <p:nvSpPr>
          <p:cNvPr id="26" name="テキスト ボックス 25">
            <a:extLst>
              <a:ext uri="{FF2B5EF4-FFF2-40B4-BE49-F238E27FC236}">
                <a16:creationId xmlns="" xmlns:a16="http://schemas.microsoft.com/office/drawing/2014/main" id="{7F9A76EB-C0AD-9841-BEB8-C5B8C94B542A}"/>
              </a:ext>
            </a:extLst>
          </p:cNvPr>
          <p:cNvSpPr txBox="1"/>
          <p:nvPr/>
        </p:nvSpPr>
        <p:spPr>
          <a:xfrm>
            <a:off x="9868395" y="1911927"/>
            <a:ext cx="1319592" cy="369332"/>
          </a:xfrm>
          <a:prstGeom prst="rect">
            <a:avLst/>
          </a:prstGeom>
          <a:noFill/>
        </p:spPr>
        <p:txBody>
          <a:bodyPr wrap="none" rtlCol="0">
            <a:spAutoFit/>
          </a:bodyPr>
          <a:lstStyle/>
          <a:p>
            <a:r>
              <a:rPr kumimoji="1" lang="en-US" altLang="ja-JP" dirty="0"/>
              <a:t>xx/xx</a:t>
            </a:r>
            <a:r>
              <a:rPr kumimoji="1" lang="ja-JP" altLang="en-US"/>
              <a:t>（</a:t>
            </a:r>
            <a:r>
              <a:rPr kumimoji="1" lang="en-US" altLang="ja-JP" dirty="0"/>
              <a:t>x</a:t>
            </a:r>
            <a:r>
              <a:rPr kumimoji="1" lang="ja-JP" altLang="en-US"/>
              <a:t>）</a:t>
            </a:r>
          </a:p>
        </p:txBody>
      </p:sp>
      <p:cxnSp>
        <p:nvCxnSpPr>
          <p:cNvPr id="18" name="直線矢印コネクタ 17">
            <a:extLst>
              <a:ext uri="{FF2B5EF4-FFF2-40B4-BE49-F238E27FC236}">
                <a16:creationId xmlns="" xmlns:a16="http://schemas.microsoft.com/office/drawing/2014/main" id="{E0D2E7A1-B639-5F40-B242-1FF204E795BE}"/>
              </a:ext>
            </a:extLst>
          </p:cNvPr>
          <p:cNvCxnSpPr/>
          <p:nvPr/>
        </p:nvCxnSpPr>
        <p:spPr>
          <a:xfrm>
            <a:off x="8980004" y="5419728"/>
            <a:ext cx="937591" cy="0"/>
          </a:xfrm>
          <a:prstGeom prst="straightConnector1">
            <a:avLst/>
          </a:prstGeom>
          <a:ln w="571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6" name="正方形/長方形 5">
            <a:extLst>
              <a:ext uri="{FF2B5EF4-FFF2-40B4-BE49-F238E27FC236}">
                <a16:creationId xmlns="" xmlns:a16="http://schemas.microsoft.com/office/drawing/2014/main" id="{B7096B2A-2ECA-654C-BB9D-2ADDB9978CB6}"/>
              </a:ext>
            </a:extLst>
          </p:cNvPr>
          <p:cNvSpPr/>
          <p:nvPr/>
        </p:nvSpPr>
        <p:spPr>
          <a:xfrm>
            <a:off x="6822040" y="2332234"/>
            <a:ext cx="2640459" cy="284594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スライド番号プレースホルダー 3">
            <a:extLst>
              <a:ext uri="{FF2B5EF4-FFF2-40B4-BE49-F238E27FC236}">
                <a16:creationId xmlns="" xmlns:a16="http://schemas.microsoft.com/office/drawing/2014/main" id="{53B0552E-F502-4431-97BF-1BD20620A8DA}"/>
              </a:ext>
            </a:extLst>
          </p:cNvPr>
          <p:cNvSpPr>
            <a:spLocks noGrp="1"/>
          </p:cNvSpPr>
          <p:nvPr>
            <p:ph type="sldNum" sz="quarter" idx="12"/>
          </p:nvPr>
        </p:nvSpPr>
        <p:spPr/>
        <p:txBody>
          <a:bodyPr/>
          <a:lstStyle/>
          <a:p>
            <a:fld id="{17B8D3BA-E350-1147-995F-63335037DF5A}" type="slidenum">
              <a:rPr kumimoji="1" lang="ja-JP" altLang="en-US" smtClean="0"/>
              <a:t>7</a:t>
            </a:fld>
            <a:endParaRPr kumimoji="1" lang="ja-JP" altLang="en-US"/>
          </a:p>
        </p:txBody>
      </p:sp>
      <p:sp>
        <p:nvSpPr>
          <p:cNvPr id="27" name="テキスト ボックス 26">
            <a:extLst>
              <a:ext uri="{FF2B5EF4-FFF2-40B4-BE49-F238E27FC236}">
                <a16:creationId xmlns="" xmlns:a16="http://schemas.microsoft.com/office/drawing/2014/main" id="{CA72EFFF-EACB-4BA8-AE27-59C81BDFB923}"/>
              </a:ext>
            </a:extLst>
          </p:cNvPr>
          <p:cNvSpPr txBox="1"/>
          <p:nvPr/>
        </p:nvSpPr>
        <p:spPr>
          <a:xfrm>
            <a:off x="311653" y="5460144"/>
            <a:ext cx="1415772" cy="584775"/>
          </a:xfrm>
          <a:prstGeom prst="rect">
            <a:avLst/>
          </a:prstGeom>
          <a:noFill/>
        </p:spPr>
        <p:txBody>
          <a:bodyPr wrap="none" rtlCol="0">
            <a:spAutoFit/>
          </a:bodyPr>
          <a:lstStyle/>
          <a:p>
            <a:r>
              <a:rPr kumimoji="1" lang="ja-JP" altLang="en-US" sz="1600" dirty="0"/>
              <a:t>事前に一緒に</a:t>
            </a:r>
            <a:r>
              <a:rPr kumimoji="1" lang="en-US" altLang="ja-JP" sz="1600" dirty="0"/>
              <a:t/>
            </a:r>
            <a:br>
              <a:rPr kumimoji="1" lang="en-US" altLang="ja-JP" sz="1600" dirty="0"/>
            </a:br>
            <a:r>
              <a:rPr kumimoji="1" lang="ja-JP" altLang="en-US" sz="1600" dirty="0"/>
              <a:t>作成</a:t>
            </a:r>
          </a:p>
        </p:txBody>
      </p:sp>
      <p:sp>
        <p:nvSpPr>
          <p:cNvPr id="28" name="テキスト ボックス 27">
            <a:extLst>
              <a:ext uri="{FF2B5EF4-FFF2-40B4-BE49-F238E27FC236}">
                <a16:creationId xmlns="" xmlns:a16="http://schemas.microsoft.com/office/drawing/2014/main" id="{2D2689B9-131C-47DD-8020-F23FA0DDA28F}"/>
              </a:ext>
            </a:extLst>
          </p:cNvPr>
          <p:cNvSpPr txBox="1"/>
          <p:nvPr/>
        </p:nvSpPr>
        <p:spPr>
          <a:xfrm>
            <a:off x="3860175" y="5514421"/>
            <a:ext cx="1210588" cy="338554"/>
          </a:xfrm>
          <a:prstGeom prst="rect">
            <a:avLst/>
          </a:prstGeom>
          <a:noFill/>
        </p:spPr>
        <p:txBody>
          <a:bodyPr wrap="none" rtlCol="0">
            <a:spAutoFit/>
          </a:bodyPr>
          <a:lstStyle/>
          <a:p>
            <a:r>
              <a:rPr kumimoji="1" lang="ja-JP" altLang="en-US" sz="1600" dirty="0"/>
              <a:t>データ準備</a:t>
            </a:r>
          </a:p>
        </p:txBody>
      </p:sp>
      <p:sp>
        <p:nvSpPr>
          <p:cNvPr id="29" name="テキスト ボックス 28">
            <a:extLst>
              <a:ext uri="{FF2B5EF4-FFF2-40B4-BE49-F238E27FC236}">
                <a16:creationId xmlns="" xmlns:a16="http://schemas.microsoft.com/office/drawing/2014/main" id="{A9D09035-2698-44C5-ACBE-7539AC12018E}"/>
              </a:ext>
            </a:extLst>
          </p:cNvPr>
          <p:cNvSpPr txBox="1"/>
          <p:nvPr/>
        </p:nvSpPr>
        <p:spPr>
          <a:xfrm>
            <a:off x="6331529" y="5514421"/>
            <a:ext cx="1415772" cy="830997"/>
          </a:xfrm>
          <a:prstGeom prst="rect">
            <a:avLst/>
          </a:prstGeom>
          <a:noFill/>
        </p:spPr>
        <p:txBody>
          <a:bodyPr wrap="none" rtlCol="0">
            <a:spAutoFit/>
          </a:bodyPr>
          <a:lstStyle/>
          <a:p>
            <a:r>
              <a:rPr lang="ja-JP" altLang="en-US" sz="1600" dirty="0"/>
              <a:t>分析結果の</a:t>
            </a:r>
            <a:r>
              <a:rPr lang="en-US" altLang="ja-JP" sz="1600" dirty="0"/>
              <a:t/>
            </a:r>
            <a:br>
              <a:rPr lang="en-US" altLang="ja-JP" sz="1600" dirty="0"/>
            </a:br>
            <a:r>
              <a:rPr lang="ja-JP" altLang="en-US" sz="1600" dirty="0"/>
              <a:t>深掘りが必要</a:t>
            </a:r>
            <a:r>
              <a:rPr lang="en-US" altLang="ja-JP" sz="1600" dirty="0"/>
              <a:t/>
            </a:r>
            <a:br>
              <a:rPr lang="en-US" altLang="ja-JP" sz="1600" dirty="0"/>
            </a:br>
            <a:r>
              <a:rPr lang="ja-JP" altLang="en-US" sz="1600" dirty="0"/>
              <a:t>なら実施</a:t>
            </a:r>
            <a:endParaRPr kumimoji="1" lang="ja-JP" altLang="en-US" sz="1600" dirty="0"/>
          </a:p>
        </p:txBody>
      </p:sp>
      <p:sp>
        <p:nvSpPr>
          <p:cNvPr id="30" name="テキスト ボックス 29">
            <a:extLst>
              <a:ext uri="{FF2B5EF4-FFF2-40B4-BE49-F238E27FC236}">
                <a16:creationId xmlns="" xmlns:a16="http://schemas.microsoft.com/office/drawing/2014/main" id="{EA58FD6E-DC9E-47D9-8431-C4E265E873BE}"/>
              </a:ext>
            </a:extLst>
          </p:cNvPr>
          <p:cNvSpPr txBox="1"/>
          <p:nvPr/>
        </p:nvSpPr>
        <p:spPr>
          <a:xfrm>
            <a:off x="8789171" y="5529501"/>
            <a:ext cx="1826141" cy="584775"/>
          </a:xfrm>
          <a:prstGeom prst="rect">
            <a:avLst/>
          </a:prstGeom>
          <a:noFill/>
        </p:spPr>
        <p:txBody>
          <a:bodyPr wrap="none" rtlCol="0">
            <a:spAutoFit/>
          </a:bodyPr>
          <a:lstStyle/>
          <a:p>
            <a:r>
              <a:rPr lang="ja-JP" altLang="en-US" sz="1600" dirty="0"/>
              <a:t>政策を評価可能な</a:t>
            </a:r>
            <a:endParaRPr lang="en-US" altLang="ja-JP" sz="1600" dirty="0"/>
          </a:p>
          <a:p>
            <a:r>
              <a:rPr lang="ja-JP" altLang="en-US" sz="1600" dirty="0"/>
              <a:t>事業の単位に分解</a:t>
            </a:r>
            <a:endParaRPr kumimoji="1" lang="ja-JP" altLang="en-US" sz="1600" dirty="0"/>
          </a:p>
        </p:txBody>
      </p:sp>
      <p:sp>
        <p:nvSpPr>
          <p:cNvPr id="20" name="正方形/長方形 19">
            <a:extLst>
              <a:ext uri="{FF2B5EF4-FFF2-40B4-BE49-F238E27FC236}">
                <a16:creationId xmlns="" xmlns:a16="http://schemas.microsoft.com/office/drawing/2014/main" id="{8EA9DA41-92A0-44C8-ACC1-2579376BC18E}"/>
              </a:ext>
            </a:extLst>
          </p:cNvPr>
          <p:cNvSpPr/>
          <p:nvPr/>
        </p:nvSpPr>
        <p:spPr>
          <a:xfrm>
            <a:off x="9626597" y="143691"/>
            <a:ext cx="2378169" cy="9617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地方公共団体に</a:t>
            </a:r>
            <a:endParaRPr kumimoji="1" lang="en-US" altLang="ja-JP" dirty="0"/>
          </a:p>
          <a:p>
            <a:pPr algn="ctr"/>
            <a:r>
              <a:rPr lang="ja-JP" altLang="en-US" dirty="0"/>
              <a:t>合わせて調整し、</a:t>
            </a:r>
            <a:endParaRPr lang="en-US" altLang="ja-JP" dirty="0"/>
          </a:p>
          <a:p>
            <a:pPr algn="ctr"/>
            <a:r>
              <a:rPr lang="ja-JP" altLang="en-US" dirty="0"/>
              <a:t>内容を変える</a:t>
            </a:r>
            <a:endParaRPr kumimoji="1" lang="ja-JP" altLang="en-US" dirty="0"/>
          </a:p>
        </p:txBody>
      </p:sp>
    </p:spTree>
    <p:extLst>
      <p:ext uri="{BB962C8B-B14F-4D97-AF65-F5344CB8AC3E}">
        <p14:creationId xmlns:p14="http://schemas.microsoft.com/office/powerpoint/2010/main" val="38668640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4294967295"/>
          </p:nvPr>
        </p:nvSpPr>
        <p:spPr>
          <a:xfrm>
            <a:off x="838200" y="892969"/>
            <a:ext cx="10515600" cy="5072063"/>
          </a:xfrm>
        </p:spPr>
        <p:txBody>
          <a:bodyPr anchor="ctr"/>
          <a:lstStyle/>
          <a:p>
            <a:pPr marL="0" lvl="0" indent="0" algn="ctr">
              <a:lnSpc>
                <a:spcPct val="100000"/>
              </a:lnSpc>
              <a:spcBef>
                <a:spcPts val="0"/>
              </a:spcBef>
              <a:buNone/>
              <a:defRPr/>
            </a:pPr>
            <a:r>
              <a:rPr lang="en-US" altLang="ja-JP" sz="6000" dirty="0"/>
              <a:t>2. </a:t>
            </a:r>
            <a:r>
              <a:rPr lang="ja-JP" altLang="en-US" sz="6000" dirty="0"/>
              <a:t>分析状況を共有</a:t>
            </a:r>
            <a:endParaRPr kumimoji="1" lang="ja-JP" altLang="en-US" dirty="0"/>
          </a:p>
        </p:txBody>
      </p:sp>
      <p:sp>
        <p:nvSpPr>
          <p:cNvPr id="2" name="スライド番号プレースホルダー 1">
            <a:extLst>
              <a:ext uri="{FF2B5EF4-FFF2-40B4-BE49-F238E27FC236}">
                <a16:creationId xmlns="" xmlns:a16="http://schemas.microsoft.com/office/drawing/2014/main" id="{B2A63606-66B1-4038-B442-7A16C0E0CA61}"/>
              </a:ext>
            </a:extLst>
          </p:cNvPr>
          <p:cNvSpPr>
            <a:spLocks noGrp="1"/>
          </p:cNvSpPr>
          <p:nvPr>
            <p:ph type="sldNum" sz="quarter" idx="12"/>
          </p:nvPr>
        </p:nvSpPr>
        <p:spPr/>
        <p:txBody>
          <a:bodyPr/>
          <a:lstStyle/>
          <a:p>
            <a:fld id="{17B8D3BA-E350-1147-995F-63335037DF5A}" type="slidenum">
              <a:rPr kumimoji="1" lang="ja-JP" altLang="en-US" smtClean="0"/>
              <a:t>8</a:t>
            </a:fld>
            <a:endParaRPr kumimoji="1" lang="ja-JP" altLang="en-US"/>
          </a:p>
        </p:txBody>
      </p:sp>
    </p:spTree>
    <p:extLst>
      <p:ext uri="{BB962C8B-B14F-4D97-AF65-F5344CB8AC3E}">
        <p14:creationId xmlns:p14="http://schemas.microsoft.com/office/powerpoint/2010/main" val="4865914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01B70248-7E24-3241-9D51-D6D95605F46C}"/>
              </a:ext>
            </a:extLst>
          </p:cNvPr>
          <p:cNvSpPr>
            <a:spLocks noGrp="1"/>
          </p:cNvSpPr>
          <p:nvPr>
            <p:ph type="title"/>
          </p:nvPr>
        </p:nvSpPr>
        <p:spPr/>
        <p:txBody>
          <a:bodyPr>
            <a:normAutofit fontScale="90000"/>
          </a:bodyPr>
          <a:lstStyle/>
          <a:p>
            <a:r>
              <a:rPr kumimoji="1" lang="en-US" altLang="ja-JP" dirty="0"/>
              <a:t>2-1. </a:t>
            </a:r>
            <a:r>
              <a:rPr kumimoji="1" lang="ja-JP" altLang="en-US" dirty="0"/>
              <a:t>グループ内での共有</a:t>
            </a:r>
          </a:p>
        </p:txBody>
      </p:sp>
      <p:sp>
        <p:nvSpPr>
          <p:cNvPr id="3" name="コンテンツ プレースホルダー 2">
            <a:extLst>
              <a:ext uri="{FF2B5EF4-FFF2-40B4-BE49-F238E27FC236}">
                <a16:creationId xmlns="" xmlns:a16="http://schemas.microsoft.com/office/drawing/2014/main" id="{4B9F258B-B155-A64D-8C1C-F7A19E91949D}"/>
              </a:ext>
            </a:extLst>
          </p:cNvPr>
          <p:cNvSpPr>
            <a:spLocks noGrp="1"/>
          </p:cNvSpPr>
          <p:nvPr>
            <p:ph idx="1"/>
          </p:nvPr>
        </p:nvSpPr>
        <p:spPr/>
        <p:txBody>
          <a:bodyPr>
            <a:normAutofit/>
          </a:bodyPr>
          <a:lstStyle/>
          <a:p>
            <a:pPr marL="0" indent="0">
              <a:buNone/>
            </a:pPr>
            <a:r>
              <a:rPr kumimoji="1" lang="ja-JP" altLang="en-US" sz="2200" dirty="0"/>
              <a:t>前回からの差分をグループ</a:t>
            </a:r>
            <a:r>
              <a:rPr lang="ja-JP" altLang="en-US" sz="2200" dirty="0"/>
              <a:t>内で</a:t>
            </a:r>
            <a:r>
              <a:rPr kumimoji="1" lang="ja-JP" altLang="en-US" sz="2200" dirty="0"/>
              <a:t>共有。</a:t>
            </a:r>
          </a:p>
        </p:txBody>
      </p:sp>
      <p:sp>
        <p:nvSpPr>
          <p:cNvPr id="4" name="スライド番号プレースホルダー 3">
            <a:extLst>
              <a:ext uri="{FF2B5EF4-FFF2-40B4-BE49-F238E27FC236}">
                <a16:creationId xmlns="" xmlns:a16="http://schemas.microsoft.com/office/drawing/2014/main" id="{656E9B98-8282-46E4-931B-65A7C35478D2}"/>
              </a:ext>
            </a:extLst>
          </p:cNvPr>
          <p:cNvSpPr>
            <a:spLocks noGrp="1"/>
          </p:cNvSpPr>
          <p:nvPr>
            <p:ph type="sldNum" sz="quarter" idx="12"/>
          </p:nvPr>
        </p:nvSpPr>
        <p:spPr/>
        <p:txBody>
          <a:bodyPr/>
          <a:lstStyle/>
          <a:p>
            <a:fld id="{17B8D3BA-E350-1147-995F-63335037DF5A}" type="slidenum">
              <a:rPr kumimoji="1" lang="ja-JP" altLang="en-US" smtClean="0"/>
              <a:t>9</a:t>
            </a:fld>
            <a:endParaRPr kumimoji="1" lang="ja-JP" altLang="en-US"/>
          </a:p>
        </p:txBody>
      </p:sp>
    </p:spTree>
    <p:extLst>
      <p:ext uri="{BB962C8B-B14F-4D97-AF65-F5344CB8AC3E}">
        <p14:creationId xmlns:p14="http://schemas.microsoft.com/office/powerpoint/2010/main" val="656879340"/>
      </p:ext>
    </p:extLst>
  </p:cSld>
  <p:clrMapOvr>
    <a:masterClrMapping/>
  </p:clrMapOvr>
</p:sld>
</file>

<file path=ppt/theme/theme1.xml><?xml version="1.0" encoding="utf-8"?>
<a:theme xmlns:a="http://schemas.openxmlformats.org/drawingml/2006/main" name="ホワイ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Yu Gothic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Yu Gothic"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ホワイ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Yu Gothic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Yu Gothic"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5623</TotalTime>
  <Words>2130</Words>
  <Application>Microsoft Office PowerPoint</Application>
  <PresentationFormat>ワイド画面</PresentationFormat>
  <Paragraphs>416</Paragraphs>
  <Slides>26</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26</vt:i4>
      </vt:variant>
    </vt:vector>
  </HeadingPairs>
  <TitlesOfParts>
    <vt:vector size="30" baseType="lpstr">
      <vt:lpstr>Yu Gothic</vt:lpstr>
      <vt:lpstr>Yu Gothic Light</vt:lpstr>
      <vt:lpstr>Arial</vt:lpstr>
      <vt:lpstr>ホワイト</vt:lpstr>
      <vt:lpstr>データアカデミー （データ分析編）</vt:lpstr>
      <vt:lpstr>アジェンダ</vt:lpstr>
      <vt:lpstr>PowerPoint プレゼンテーション</vt:lpstr>
      <vt:lpstr>1-1. 分析方法・見せ方の検討</vt:lpstr>
      <vt:lpstr>1-2. 分析手法の検討（地図）例</vt:lpstr>
      <vt:lpstr>1-3. 分析に集中する</vt:lpstr>
      <vt:lpstr>1-4. 今回のSCOPE</vt:lpstr>
      <vt:lpstr>PowerPoint プレゼンテーション</vt:lpstr>
      <vt:lpstr>2-1. グループ内での共有</vt:lpstr>
      <vt:lpstr>PowerPoint プレゼンテーション</vt:lpstr>
      <vt:lpstr>3-1. ⑤評価</vt:lpstr>
      <vt:lpstr>3-2. 評価の流れ</vt:lpstr>
      <vt:lpstr>3-3. 分析シートの説明</vt:lpstr>
      <vt:lpstr>3-4. 分析結果の評価</vt:lpstr>
      <vt:lpstr>3-5. 他の人がわかる説明文章にする</vt:lpstr>
      <vt:lpstr>3-6. 課題に対する関係の強さ</vt:lpstr>
      <vt:lpstr>PowerPoint プレゼンテーション</vt:lpstr>
      <vt:lpstr>4-1. ⑥政策検討</vt:lpstr>
      <vt:lpstr>4-2. 政策を考えるときのポイント１</vt:lpstr>
      <vt:lpstr>4-3. 政策を考えるときのポイント２</vt:lpstr>
      <vt:lpstr>4-4. 政策立案</vt:lpstr>
      <vt:lpstr>4-5. 政策立案</vt:lpstr>
      <vt:lpstr>4-6. 政策立案</vt:lpstr>
      <vt:lpstr>4-7. 政策一覧表を作る</vt:lpstr>
      <vt:lpstr>PowerPoint プレゼンテーション</vt:lpstr>
      <vt:lpstr>5-1. 結果報告</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市川博之</dc:creator>
  <cp:lastModifiedBy>user</cp:lastModifiedBy>
  <cp:revision>509</cp:revision>
  <cp:lastPrinted>2019-05-17T05:24:27Z</cp:lastPrinted>
  <dcterms:created xsi:type="dcterms:W3CDTF">2017-10-17T19:11:19Z</dcterms:created>
  <dcterms:modified xsi:type="dcterms:W3CDTF">2019-05-17T06:40:04Z</dcterms:modified>
</cp:coreProperties>
</file>