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9" r:id="rId3"/>
    <p:sldId id="266" r:id="rId4"/>
    <p:sldId id="261" r:id="rId5"/>
    <p:sldId id="262" r:id="rId6"/>
    <p:sldId id="263" r:id="rId7"/>
    <p:sldId id="264" r:id="rId8"/>
    <p:sldId id="265" r:id="rId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4" clrIdx="0">
    <p:extLst>
      <p:ext uri="{19B8F6BF-5375-455C-9EA6-DF929625EA0E}">
        <p15:presenceInfo xmlns:p15="http://schemas.microsoft.com/office/powerpoint/2012/main" userId="miyaza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78"/>
    <p:restoredTop sz="94662"/>
  </p:normalViewPr>
  <p:slideViewPr>
    <p:cSldViewPr snapToGrid="0" snapToObjects="1">
      <p:cViewPr varScale="1">
        <p:scale>
          <a:sx n="71" d="100"/>
          <a:sy n="71" d="100"/>
        </p:scale>
        <p:origin x="84" y="5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688428D-A865-4642-BC20-E3959120EE1C}"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554560-B6CF-4A18-B09B-A499C1078AAC}" type="slidenum">
              <a:rPr kumimoji="1" lang="ja-JP" altLang="en-US" smtClean="0"/>
              <a:t>‹#›</a:t>
            </a:fld>
            <a:endParaRPr kumimoji="1" lang="ja-JP" altLang="en-US"/>
          </a:p>
        </p:txBody>
      </p:sp>
    </p:spTree>
    <p:extLst>
      <p:ext uri="{BB962C8B-B14F-4D97-AF65-F5344CB8AC3E}">
        <p14:creationId xmlns:p14="http://schemas.microsoft.com/office/powerpoint/2010/main" val="173277038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E3878AFB-5ABB-4392-9345-5F83E69A23F5}"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2875"/>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83325C7-8ED8-4DEE-9D2B-FCCE3A12ECD7}"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800DB5E-7064-4863-9442-1CD94C0123E1}"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1F3C2A2C-81C9-42FF-B078-D83530CF32D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39EC391-713C-4F2D-87CB-2BEDFEF2798B}"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316E1F5-F4EA-4387-9956-F544DD0CFFF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C7BCEFA9-780A-4CE0-B99E-310D95189E87}"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6D1F969-D17B-4DA5-9A3E-ED1036AD3DF7}"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79F7ED3-79F5-494B-9DBC-232F23AB2143}"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91B6886-15A1-49EF-ACDC-70B356BBE3D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58E6BF69-A3EB-4628-8178-5730FECCD3C6}"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D46404-18CF-4CEC-9B1D-6223EA964505}"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MUEoRCzkka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講師が研修で</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第一回研修用</a:t>
            </a:r>
            <a:endParaRPr kumimoji="1" lang="ja-JP" altLang="en-US" sz="3600" dirty="0"/>
          </a:p>
        </p:txBody>
      </p:sp>
      <p:sp>
        <p:nvSpPr>
          <p:cNvPr id="4" name="サブタイトル 2">
            <a:extLst>
              <a:ext uri="{FF2B5EF4-FFF2-40B4-BE49-F238E27FC236}">
                <a16:creationId xmlns:a16="http://schemas.microsoft.com/office/drawing/2014/main" id="{0833E1DB-690D-468E-A662-5744FBEE4DAB}"/>
              </a:ext>
            </a:extLst>
          </p:cNvPr>
          <p:cNvSpPr txBox="1">
            <a:spLocks/>
          </p:cNvSpPr>
          <p:nvPr/>
        </p:nvSpPr>
        <p:spPr>
          <a:xfrm>
            <a:off x="2895600" y="108290"/>
            <a:ext cx="9144000" cy="76755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5-5-1</a:t>
            </a:r>
            <a:endParaRPr lang="ja-JP" altLang="en-US" sz="3600" dirty="0"/>
          </a:p>
        </p:txBody>
      </p:sp>
      <p:sp>
        <p:nvSpPr>
          <p:cNvPr id="5" name="スライド番号プレースホルダー 4">
            <a:extLst>
              <a:ext uri="{FF2B5EF4-FFF2-40B4-BE49-F238E27FC236}">
                <a16:creationId xmlns:a16="http://schemas.microsoft.com/office/drawing/2014/main" id="{0EA2FABA-45E4-4883-9067-9A779606121C}"/>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lang="ja-JP" altLang="en-US" dirty="0"/>
              <a:t>１</a:t>
            </a:r>
            <a:r>
              <a:rPr lang="en-US" altLang="ja-JP" dirty="0"/>
              <a:t>.</a:t>
            </a:r>
            <a:r>
              <a:rPr lang="ja-JP" altLang="en-US" dirty="0"/>
              <a:t>イントロダクション（全体構成の説明）</a:t>
            </a:r>
            <a:endParaRPr kumimoji="1" lang="ja-JP" altLang="en-US" dirty="0"/>
          </a:p>
        </p:txBody>
      </p:sp>
      <p:sp>
        <p:nvSpPr>
          <p:cNvPr id="3" name="コンテンツ プレースホルダー 2">
            <a:extLst>
              <a:ext uri="{FF2B5EF4-FFF2-40B4-BE49-F238E27FC236}">
                <a16:creationId xmlns:a16="http://schemas.microsoft.com/office/drawing/2014/main" id="{4C24B870-F81D-A745-8BB6-09774766120A}"/>
              </a:ext>
            </a:extLst>
          </p:cNvPr>
          <p:cNvSpPr>
            <a:spLocks noGrp="1"/>
          </p:cNvSpPr>
          <p:nvPr>
            <p:ph idx="1"/>
          </p:nvPr>
        </p:nvSpPr>
        <p:spPr>
          <a:xfrm>
            <a:off x="583557" y="1105469"/>
            <a:ext cx="10515600" cy="5071494"/>
          </a:xfrm>
        </p:spPr>
        <p:txBody>
          <a:bodyPr>
            <a:normAutofit/>
          </a:bodyPr>
          <a:lstStyle/>
          <a:p>
            <a:pPr marL="449263" lvl="1"/>
            <a:r>
              <a:rPr lang="ja-JP" altLang="en-US" sz="2200" dirty="0"/>
              <a:t>公開されているデータアカデミー・エッセンスの動画資料（</a:t>
            </a:r>
            <a:r>
              <a:rPr lang="en-US" altLang="ja-JP" sz="2200" dirty="0"/>
              <a:t>※</a:t>
            </a:r>
            <a:r>
              <a:rPr lang="ja-JP" altLang="en-US" sz="2200" dirty="0"/>
              <a:t>）を事前に見て、基本研修の説明内容、説明の流れを確認しておく。</a:t>
            </a:r>
            <a:endParaRPr lang="en-US" altLang="ja-JP" sz="2200" dirty="0"/>
          </a:p>
          <a:p>
            <a:pPr marL="220663" lvl="1" indent="0">
              <a:buNone/>
            </a:pPr>
            <a:r>
              <a:rPr kumimoji="1" lang="en-US" altLang="ja-JP" sz="1600" dirty="0"/>
              <a:t>※</a:t>
            </a:r>
            <a:r>
              <a:rPr lang="en-US" altLang="ja-JP" sz="1600" dirty="0">
                <a:hlinkClick r:id="rId2"/>
              </a:rPr>
              <a:t> https://www.youtube.com/watch?v=MUEoRCzkkas</a:t>
            </a:r>
            <a:r>
              <a:rPr lang="ja-JP" altLang="en-US" sz="1600" dirty="0"/>
              <a:t>など</a:t>
            </a:r>
            <a:endParaRPr lang="en-US" altLang="ja-JP" sz="1600" dirty="0"/>
          </a:p>
          <a:p>
            <a:pPr marL="220663" lvl="1" indent="0">
              <a:buNone/>
            </a:pPr>
            <a:endParaRPr lang="en-US" altLang="ja-JP" sz="2200" dirty="0"/>
          </a:p>
          <a:p>
            <a:pPr marL="449263" lvl="1"/>
            <a:r>
              <a:rPr lang="ja-JP" altLang="en-US" sz="2200" dirty="0"/>
              <a:t>資料の読上げは行わない。</a:t>
            </a:r>
            <a:endParaRPr lang="en-US" altLang="ja-JP" sz="2200" dirty="0"/>
          </a:p>
          <a:p>
            <a:pPr marL="896938" lvl="2"/>
            <a:r>
              <a:rPr lang="ja-JP" altLang="en-US" sz="2200" dirty="0"/>
              <a:t>「データ利活用の負のループ」は、受講者の共感を呼ぶような話し方を心がける。</a:t>
            </a:r>
            <a:endParaRPr kumimoji="1" lang="en-US" altLang="ja-JP" sz="2200" dirty="0"/>
          </a:p>
          <a:p>
            <a:pPr marL="896938" lvl="2"/>
            <a:r>
              <a:rPr lang="ja-JP" altLang="en-US" sz="2200" dirty="0"/>
              <a:t>「データ利活用の価値のループへ」は、今回の研修をきっかけに正のサイクルにすることをしっかりと話す。</a:t>
            </a:r>
          </a:p>
        </p:txBody>
      </p:sp>
      <p:sp>
        <p:nvSpPr>
          <p:cNvPr id="4" name="スライド番号プレースホルダー 3">
            <a:extLst>
              <a:ext uri="{FF2B5EF4-FFF2-40B4-BE49-F238E27FC236}">
                <a16:creationId xmlns:a16="http://schemas.microsoft.com/office/drawing/2014/main" id="{0F29190C-A316-42A0-9535-6A28ECB899A7}"/>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A60F46-2E2C-514A-8F16-9E5331B3AC23}"/>
              </a:ext>
            </a:extLst>
          </p:cNvPr>
          <p:cNvSpPr>
            <a:spLocks noGrp="1"/>
          </p:cNvSpPr>
          <p:nvPr>
            <p:ph type="title"/>
          </p:nvPr>
        </p:nvSpPr>
        <p:spPr/>
        <p:txBody>
          <a:bodyPr>
            <a:normAutofit fontScale="90000"/>
          </a:bodyPr>
          <a:lstStyle/>
          <a:p>
            <a:r>
              <a:rPr lang="en-US" altLang="ja-JP" dirty="0"/>
              <a:t>2. </a:t>
            </a:r>
            <a:r>
              <a:rPr lang="ja-JP" altLang="en-US" dirty="0"/>
              <a:t>データ利活用基本研修</a:t>
            </a:r>
          </a:p>
        </p:txBody>
      </p:sp>
      <p:sp>
        <p:nvSpPr>
          <p:cNvPr id="4" name="スライド番号プレースホルダー 3">
            <a:extLst>
              <a:ext uri="{FF2B5EF4-FFF2-40B4-BE49-F238E27FC236}">
                <a16:creationId xmlns:a16="http://schemas.microsoft.com/office/drawing/2014/main" id="{0F29190C-A316-42A0-9535-6A28ECB899A7}"/>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
        <p:nvSpPr>
          <p:cNvPr id="5" name="コンテンツ プレースホルダー 2">
            <a:extLst>
              <a:ext uri="{FF2B5EF4-FFF2-40B4-BE49-F238E27FC236}">
                <a16:creationId xmlns:a16="http://schemas.microsoft.com/office/drawing/2014/main" id="{E4E8F4D5-1A78-49A6-A7D3-98B651DBB0F5}"/>
              </a:ext>
            </a:extLst>
          </p:cNvPr>
          <p:cNvSpPr txBox="1">
            <a:spLocks/>
          </p:cNvSpPr>
          <p:nvPr/>
        </p:nvSpPr>
        <p:spPr>
          <a:xfrm>
            <a:off x="595132" y="1120100"/>
            <a:ext cx="10515600" cy="507149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None/>
            </a:pPr>
            <a:r>
              <a:rPr lang="ja-JP" altLang="en-US" sz="2200" dirty="0"/>
              <a:t>「</a:t>
            </a:r>
            <a:r>
              <a:rPr lang="en-US" altLang="ja-JP" sz="2200" dirty="0"/>
              <a:t>2-1. </a:t>
            </a:r>
            <a:r>
              <a:rPr lang="ja-JP" altLang="en-US" sz="2200" dirty="0"/>
              <a:t>データアカデミーとは」</a:t>
            </a:r>
            <a:endParaRPr lang="en-US" altLang="ja-JP" sz="2200" dirty="0"/>
          </a:p>
          <a:p>
            <a:pPr marL="439738" lvl="1"/>
            <a:r>
              <a:rPr lang="ja-JP" altLang="en-US" sz="2200" dirty="0"/>
              <a:t>「データアカデミーの特徴」は、赤字の部分を強調して説明する。</a:t>
            </a:r>
            <a:endParaRPr lang="en-US" altLang="ja-JP" sz="2200" dirty="0"/>
          </a:p>
          <a:p>
            <a:pPr marL="0" indent="0">
              <a:buFont typeface="Arial"/>
              <a:buNone/>
            </a:pPr>
            <a:endParaRPr lang="en-US" altLang="ja-JP" sz="2200" dirty="0"/>
          </a:p>
          <a:p>
            <a:pPr marL="0" indent="0">
              <a:buNone/>
            </a:pPr>
            <a:r>
              <a:rPr lang="ja-JP" altLang="en-US" sz="2200" dirty="0"/>
              <a:t>「</a:t>
            </a:r>
            <a:r>
              <a:rPr lang="en-US" altLang="ja-JP" sz="2200" dirty="0"/>
              <a:t>2-2. </a:t>
            </a:r>
            <a:r>
              <a:rPr lang="ja-JP" altLang="en-US" sz="2200" dirty="0"/>
              <a:t>官民データ推進基本法を含む政府の取り組み」</a:t>
            </a:r>
            <a:endParaRPr lang="en-US" altLang="ja-JP" sz="2200" dirty="0"/>
          </a:p>
          <a:p>
            <a:pPr marL="449263" lvl="1"/>
            <a:r>
              <a:rPr lang="ja-JP" altLang="en-US" sz="2200" dirty="0"/>
              <a:t>官民データ活用推進基本法を含む政府の取り組み</a:t>
            </a:r>
            <a:br>
              <a:rPr lang="en-US" altLang="ja-JP" sz="2200" dirty="0"/>
            </a:br>
            <a:r>
              <a:rPr lang="ja-JP" altLang="en-US" sz="2200" dirty="0"/>
              <a:t>ここも、棒読みにならないよう、事前に話す場所を確定させる。</a:t>
            </a:r>
            <a:br>
              <a:rPr lang="en-US" altLang="ja-JP" sz="2200" dirty="0"/>
            </a:br>
            <a:r>
              <a:rPr lang="ja-JP" altLang="en-US" sz="2200" dirty="0"/>
              <a:t>全て読み上げると、時間超過に陥るので注意。</a:t>
            </a:r>
            <a:endParaRPr lang="en-US" altLang="ja-JP" sz="2200" dirty="0"/>
          </a:p>
          <a:p>
            <a:pPr marL="449263" lvl="1"/>
            <a:r>
              <a:rPr lang="ja-JP" altLang="en-US" sz="2200" dirty="0"/>
              <a:t>庁内データ利活用</a:t>
            </a:r>
            <a:endParaRPr lang="en-US" altLang="ja-JP" sz="2200" dirty="0"/>
          </a:p>
          <a:p>
            <a:pPr marL="896938" lvl="2">
              <a:tabLst>
                <a:tab pos="896938" algn="l"/>
              </a:tabLst>
            </a:pPr>
            <a:r>
              <a:rPr lang="ja-JP" altLang="en-US" sz="2200" dirty="0"/>
              <a:t>最終的に目指す姿をまずは説明し、ステップアップで進めること、</a:t>
            </a:r>
            <a:br>
              <a:rPr lang="en-US" altLang="ja-JP" sz="2200" dirty="0"/>
            </a:br>
            <a:r>
              <a:rPr lang="ja-JP" altLang="en-US" sz="2200" dirty="0"/>
              <a:t>地方公共団体内部をブラッシュアップするには、使ってフィードバック</a:t>
            </a:r>
            <a:br>
              <a:rPr lang="en-US" altLang="ja-JP" sz="2200" dirty="0"/>
            </a:br>
            <a:r>
              <a:rPr lang="ja-JP" altLang="en-US" sz="2200" dirty="0"/>
              <a:t>することが重要であることを、しっかりと説明する。</a:t>
            </a:r>
            <a:endParaRPr lang="en-US" altLang="ja-JP" sz="2200" dirty="0"/>
          </a:p>
          <a:p>
            <a:pPr lvl="2"/>
            <a:endParaRPr lang="en-US" altLang="ja-JP" sz="2200" dirty="0"/>
          </a:p>
          <a:p>
            <a:pPr marL="0" indent="0">
              <a:buFont typeface="Arial"/>
              <a:buNone/>
            </a:pPr>
            <a:r>
              <a:rPr lang="ja-JP" altLang="en-US" sz="2200" dirty="0"/>
              <a:t>「</a:t>
            </a:r>
            <a:r>
              <a:rPr lang="en-US" altLang="ja-JP" sz="2200" dirty="0"/>
              <a:t>2-3. </a:t>
            </a:r>
            <a:r>
              <a:rPr lang="ja-JP" altLang="en-US" sz="2200" dirty="0"/>
              <a:t>オープンデータについて」</a:t>
            </a:r>
            <a:endParaRPr lang="en-US" altLang="ja-JP" sz="2200" dirty="0"/>
          </a:p>
          <a:p>
            <a:pPr marL="449263" lvl="1"/>
            <a:r>
              <a:rPr lang="ja-JP" altLang="en-US" sz="2200" dirty="0"/>
              <a:t>オープンデータ自体の基本を話す、もしくは各地方公共団体で</a:t>
            </a:r>
            <a:br>
              <a:rPr lang="en-US" altLang="ja-JP" sz="2200" dirty="0"/>
            </a:br>
            <a:r>
              <a:rPr lang="ja-JP" altLang="en-US" sz="2200" dirty="0"/>
              <a:t>用意している資料があればそれを利用する。</a:t>
            </a:r>
            <a:endParaRPr lang="en-US" altLang="ja-JP" sz="2200" dirty="0"/>
          </a:p>
        </p:txBody>
      </p:sp>
    </p:spTree>
    <p:extLst>
      <p:ext uri="{BB962C8B-B14F-4D97-AF65-F5344CB8AC3E}">
        <p14:creationId xmlns:p14="http://schemas.microsoft.com/office/powerpoint/2010/main" val="2540679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AF7853-A10A-AF4C-BE31-1461D3971CD6}"/>
              </a:ext>
            </a:extLst>
          </p:cNvPr>
          <p:cNvSpPr>
            <a:spLocks noGrp="1"/>
          </p:cNvSpPr>
          <p:nvPr>
            <p:ph type="title"/>
          </p:nvPr>
        </p:nvSpPr>
        <p:spPr/>
        <p:txBody>
          <a:bodyPr>
            <a:normAutofit fontScale="90000"/>
          </a:bodyPr>
          <a:lstStyle/>
          <a:p>
            <a:r>
              <a:rPr lang="en-US" altLang="ja-JP" dirty="0"/>
              <a:t>2. </a:t>
            </a:r>
            <a:r>
              <a:rPr lang="ja-JP" altLang="en-US" dirty="0"/>
              <a:t>データ利活用基本研修</a:t>
            </a:r>
            <a:endParaRPr kumimoji="1" lang="ja-JP" altLang="en-US" dirty="0"/>
          </a:p>
        </p:txBody>
      </p:sp>
      <p:sp>
        <p:nvSpPr>
          <p:cNvPr id="3" name="コンテンツ プレースホルダー 2">
            <a:extLst>
              <a:ext uri="{FF2B5EF4-FFF2-40B4-BE49-F238E27FC236}">
                <a16:creationId xmlns:a16="http://schemas.microsoft.com/office/drawing/2014/main" id="{DDE3A2DD-BB02-A24A-A90C-57C138A23F1E}"/>
              </a:ext>
            </a:extLst>
          </p:cNvPr>
          <p:cNvSpPr>
            <a:spLocks noGrp="1"/>
          </p:cNvSpPr>
          <p:nvPr>
            <p:ph idx="1"/>
          </p:nvPr>
        </p:nvSpPr>
        <p:spPr/>
        <p:txBody>
          <a:bodyPr>
            <a:normAutofit/>
          </a:bodyPr>
          <a:lstStyle/>
          <a:p>
            <a:pPr marL="0" indent="0">
              <a:buNone/>
            </a:pPr>
            <a:r>
              <a:rPr lang="ja-JP" altLang="en-US" sz="2200" dirty="0"/>
              <a:t>「</a:t>
            </a:r>
            <a:r>
              <a:rPr lang="en-US" altLang="ja-JP" sz="2200" dirty="0"/>
              <a:t>2-4. </a:t>
            </a:r>
            <a:r>
              <a:rPr lang="ja-JP" altLang="en-US" sz="2200" dirty="0"/>
              <a:t>データ利活用のプロセス」</a:t>
            </a:r>
            <a:endParaRPr lang="en-US" altLang="ja-JP" sz="2200" dirty="0"/>
          </a:p>
          <a:p>
            <a:pPr marL="449263" lvl="1"/>
            <a:r>
              <a:rPr lang="ja-JP" altLang="en-US" sz="2200" dirty="0"/>
              <a:t>プロセス①～⑦は、資料を読まなくてもどのプロセスがどの工程なのか円滑に話せるようにする。</a:t>
            </a:r>
            <a:endParaRPr lang="en-US" altLang="ja-JP" sz="2200" dirty="0"/>
          </a:p>
          <a:p>
            <a:pPr marL="449263" lvl="1"/>
            <a:r>
              <a:rPr lang="ja-JP" altLang="en-US" sz="2200" dirty="0"/>
              <a:t>慣れてきたら、多少事例を交えて話すとよい。</a:t>
            </a:r>
            <a:endParaRPr lang="en-US" altLang="ja-JP" sz="2200" dirty="0"/>
          </a:p>
          <a:p>
            <a:pPr lvl="1"/>
            <a:endParaRPr lang="en-US" altLang="ja-JP" sz="2200" dirty="0"/>
          </a:p>
          <a:p>
            <a:pPr marL="0" indent="0">
              <a:buNone/>
            </a:pPr>
            <a:r>
              <a:rPr lang="ja-JP" altLang="en-US" sz="2200" dirty="0"/>
              <a:t>（データ活用事例）</a:t>
            </a:r>
            <a:endParaRPr lang="en-US" altLang="ja-JP" sz="2200" dirty="0"/>
          </a:p>
          <a:p>
            <a:pPr marL="449263" lvl="1"/>
            <a:r>
              <a:rPr lang="ja-JP" altLang="en-US" sz="2200" dirty="0"/>
              <a:t>その地方公共団体の課題や、データ利活用状況に合った事例を複数入れておく。自分がしっかり話せるものが望ましい。</a:t>
            </a:r>
            <a:endParaRPr lang="en-US" altLang="ja-JP" sz="2200" dirty="0"/>
          </a:p>
          <a:p>
            <a:pPr marL="449263" lvl="1"/>
            <a:r>
              <a:rPr lang="ja-JP" altLang="en-US" sz="2200" dirty="0"/>
              <a:t>オープンデータのデータ利活用事例ではなく、庁内データを活用してサービスや分析結果がでている事例を使う。</a:t>
            </a:r>
            <a:endParaRPr lang="en-US" altLang="ja-JP" sz="2200" dirty="0"/>
          </a:p>
          <a:p>
            <a:endParaRPr kumimoji="1" lang="ja-JP" altLang="en-US" sz="2200" dirty="0"/>
          </a:p>
        </p:txBody>
      </p:sp>
      <p:sp>
        <p:nvSpPr>
          <p:cNvPr id="4" name="スライド番号プレースホルダー 3">
            <a:extLst>
              <a:ext uri="{FF2B5EF4-FFF2-40B4-BE49-F238E27FC236}">
                <a16:creationId xmlns:a16="http://schemas.microsoft.com/office/drawing/2014/main" id="{164A7E9F-3461-498C-870B-A4514FE88B52}"/>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2160754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7B58AC-6619-5A45-A64A-11CD4BDE440F}"/>
              </a:ext>
            </a:extLst>
          </p:cNvPr>
          <p:cNvSpPr>
            <a:spLocks noGrp="1"/>
          </p:cNvSpPr>
          <p:nvPr>
            <p:ph type="title"/>
          </p:nvPr>
        </p:nvSpPr>
        <p:spPr/>
        <p:txBody>
          <a:bodyPr>
            <a:normAutofit fontScale="90000"/>
          </a:bodyPr>
          <a:lstStyle/>
          <a:p>
            <a:r>
              <a:rPr kumimoji="1" lang="en-US" altLang="ja-JP" dirty="0"/>
              <a:t>3. </a:t>
            </a:r>
            <a:r>
              <a:rPr lang="ja-JP" altLang="en-US" dirty="0"/>
              <a:t>課題確認と理想の姿</a:t>
            </a:r>
            <a:endParaRPr kumimoji="1" lang="ja-JP" altLang="en-US" dirty="0"/>
          </a:p>
        </p:txBody>
      </p:sp>
      <p:sp>
        <p:nvSpPr>
          <p:cNvPr id="3" name="コンテンツ プレースホルダー 2">
            <a:extLst>
              <a:ext uri="{FF2B5EF4-FFF2-40B4-BE49-F238E27FC236}">
                <a16:creationId xmlns:a16="http://schemas.microsoft.com/office/drawing/2014/main" id="{E94D1E19-B35C-F644-A1AF-0182490F82DA}"/>
              </a:ext>
            </a:extLst>
          </p:cNvPr>
          <p:cNvSpPr>
            <a:spLocks noGrp="1"/>
          </p:cNvSpPr>
          <p:nvPr>
            <p:ph idx="1"/>
          </p:nvPr>
        </p:nvSpPr>
        <p:spPr/>
        <p:txBody>
          <a:bodyPr>
            <a:normAutofit/>
          </a:bodyPr>
          <a:lstStyle/>
          <a:p>
            <a:pPr marL="0" indent="0">
              <a:buNone/>
            </a:pPr>
            <a:r>
              <a:rPr lang="ja-JP" altLang="en-US" sz="2200" dirty="0"/>
              <a:t>（全体）</a:t>
            </a:r>
            <a:endParaRPr lang="en-US" altLang="ja-JP" sz="2200" dirty="0"/>
          </a:p>
          <a:p>
            <a:pPr marL="450850" indent="-277813">
              <a:buFont typeface="Arial" panose="020B0604020202020204" pitchFamily="34" charset="0"/>
              <a:buChar char="•"/>
            </a:pPr>
            <a:r>
              <a:rPr kumimoji="1" lang="ja-JP" altLang="en-US" sz="2200" dirty="0"/>
              <a:t>説明は簡潔明瞭に行うように心がける。</a:t>
            </a:r>
            <a:endParaRPr kumimoji="1" lang="en-US" altLang="ja-JP" sz="2200" dirty="0"/>
          </a:p>
          <a:p>
            <a:pPr lvl="1"/>
            <a:endParaRPr lang="en-US" altLang="ja-JP" sz="2200" dirty="0"/>
          </a:p>
          <a:p>
            <a:pPr marL="0" indent="0">
              <a:buNone/>
            </a:pPr>
            <a:r>
              <a:rPr lang="ja-JP" altLang="en-US" sz="2200" dirty="0"/>
              <a:t>「</a:t>
            </a:r>
            <a:r>
              <a:rPr lang="en-US" altLang="ja-JP" sz="2200" dirty="0"/>
              <a:t>3-1. </a:t>
            </a:r>
            <a:r>
              <a:rPr lang="ja-JP" altLang="en-US" sz="2200" dirty="0"/>
              <a:t>現状とあるべき姿の検討」</a:t>
            </a:r>
            <a:endParaRPr lang="en-US" altLang="ja-JP" sz="2200" dirty="0"/>
          </a:p>
          <a:p>
            <a:pPr marL="449263" lvl="1"/>
            <a:r>
              <a:rPr kumimoji="1" lang="ja-JP" altLang="en-US" sz="2200" dirty="0"/>
              <a:t>自分で説明する場合は、現状を事前に入手し、自分の言葉で説明できるように</a:t>
            </a:r>
            <a:r>
              <a:rPr lang="ja-JP" altLang="en-US" sz="2200" dirty="0"/>
              <a:t>しておく</a:t>
            </a:r>
            <a:r>
              <a:rPr kumimoji="1" lang="ja-JP" altLang="en-US" sz="2200" dirty="0"/>
              <a:t>。読上げはしない。</a:t>
            </a:r>
            <a:endParaRPr kumimoji="1" lang="en-US" altLang="ja-JP" sz="2200" dirty="0"/>
          </a:p>
          <a:p>
            <a:pPr marL="449263" lvl="1"/>
            <a:r>
              <a:rPr lang="ja-JP" altLang="en-US" sz="2200" dirty="0"/>
              <a:t>担当者に説明してもらう場合は、タイムキーパー役として話が長くならないようにコントロールする。</a:t>
            </a:r>
            <a:endParaRPr lang="en-US" altLang="ja-JP" sz="2200" dirty="0"/>
          </a:p>
          <a:p>
            <a:pPr marL="449263" lvl="1"/>
            <a:r>
              <a:rPr lang="ja-JP" altLang="en-US" sz="2200" dirty="0"/>
              <a:t>現状の説明が冗長でわかりにくい場合は、</a:t>
            </a:r>
            <a:br>
              <a:rPr lang="en-US" altLang="ja-JP" sz="2200" dirty="0"/>
            </a:br>
            <a:r>
              <a:rPr lang="ja-JP" altLang="en-US" sz="2200" dirty="0"/>
              <a:t>「現状の課題は、〇〇について、</a:t>
            </a:r>
            <a:r>
              <a:rPr lang="en-US" altLang="ja-JP" sz="2200" dirty="0"/>
              <a:t>××</a:t>
            </a:r>
            <a:r>
              <a:rPr lang="ja-JP" altLang="en-US" sz="2200" dirty="0"/>
              <a:t>の部分が少ないということであってますか？」など、参加者がわかりやすいような補足説明などを加える。</a:t>
            </a:r>
            <a:endParaRPr lang="en-US" altLang="ja-JP" sz="2200" dirty="0"/>
          </a:p>
          <a:p>
            <a:pPr marL="449263" lvl="1"/>
            <a:r>
              <a:rPr lang="ja-JP" altLang="en-US" sz="2200" dirty="0"/>
              <a:t>現状を</a:t>
            </a:r>
            <a:r>
              <a:rPr kumimoji="1" lang="ja-JP" altLang="en-US" sz="2200" dirty="0"/>
              <a:t>グラレコに記録してもらうと共有しやすい。</a:t>
            </a:r>
          </a:p>
        </p:txBody>
      </p:sp>
      <p:sp>
        <p:nvSpPr>
          <p:cNvPr id="4" name="スライド番号プレースホルダー 3">
            <a:extLst>
              <a:ext uri="{FF2B5EF4-FFF2-40B4-BE49-F238E27FC236}">
                <a16:creationId xmlns:a16="http://schemas.microsoft.com/office/drawing/2014/main" id="{9078064F-4EAC-4100-AABB-7CE8DC636431}"/>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6539215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747C11-644C-B346-8917-07CC79133CB2}"/>
              </a:ext>
            </a:extLst>
          </p:cNvPr>
          <p:cNvSpPr>
            <a:spLocks noGrp="1"/>
          </p:cNvSpPr>
          <p:nvPr>
            <p:ph type="title"/>
          </p:nvPr>
        </p:nvSpPr>
        <p:spPr/>
        <p:txBody>
          <a:bodyPr>
            <a:normAutofit fontScale="90000"/>
          </a:bodyPr>
          <a:lstStyle/>
          <a:p>
            <a:r>
              <a:rPr lang="en-US" altLang="ja-JP" dirty="0"/>
              <a:t>3. </a:t>
            </a:r>
            <a:r>
              <a:rPr lang="ja-JP" altLang="en-US" dirty="0"/>
              <a:t>課題確認と理想の姿</a:t>
            </a:r>
            <a:endParaRPr kumimoji="1" lang="ja-JP" altLang="en-US" dirty="0"/>
          </a:p>
        </p:txBody>
      </p:sp>
      <p:sp>
        <p:nvSpPr>
          <p:cNvPr id="3" name="コンテンツ プレースホルダー 2">
            <a:extLst>
              <a:ext uri="{FF2B5EF4-FFF2-40B4-BE49-F238E27FC236}">
                <a16:creationId xmlns:a16="http://schemas.microsoft.com/office/drawing/2014/main" id="{3D47C6AD-08E9-1D40-A380-3C38EBF04A00}"/>
              </a:ext>
            </a:extLst>
          </p:cNvPr>
          <p:cNvSpPr>
            <a:spLocks noGrp="1"/>
          </p:cNvSpPr>
          <p:nvPr>
            <p:ph idx="1"/>
          </p:nvPr>
        </p:nvSpPr>
        <p:spPr/>
        <p:txBody>
          <a:bodyPr>
            <a:normAutofit/>
          </a:bodyPr>
          <a:lstStyle/>
          <a:p>
            <a:pPr marL="0" indent="0">
              <a:buNone/>
            </a:pPr>
            <a:r>
              <a:rPr lang="ja-JP" altLang="en-US" sz="2200" dirty="0"/>
              <a:t>「</a:t>
            </a:r>
            <a:r>
              <a:rPr lang="en-US" altLang="ja-JP" sz="2200" dirty="0"/>
              <a:t>3-2. </a:t>
            </a:r>
            <a:r>
              <a:rPr lang="ja-JP" altLang="en-US" sz="2200" dirty="0"/>
              <a:t>現状の確認」</a:t>
            </a:r>
            <a:endParaRPr lang="en-US" altLang="ja-JP" sz="2200" dirty="0"/>
          </a:p>
          <a:p>
            <a:pPr marL="449263" lvl="1"/>
            <a:r>
              <a:rPr kumimoji="1" lang="ja-JP" altLang="en-US" sz="2200" dirty="0"/>
              <a:t>検討の呼び水として、</a:t>
            </a:r>
            <a:r>
              <a:rPr lang="ja-JP" altLang="en-US" sz="2200" dirty="0"/>
              <a:t>現状を表す業務フロー等</a:t>
            </a:r>
            <a:r>
              <a:rPr kumimoji="1" lang="ja-JP" altLang="en-US" sz="2200" dirty="0"/>
              <a:t>をいくつか示せるようにしておくとよい。</a:t>
            </a:r>
            <a:endParaRPr kumimoji="1" lang="en-US" altLang="ja-JP" sz="2200" dirty="0"/>
          </a:p>
          <a:p>
            <a:pPr marL="449263" lvl="1"/>
            <a:endParaRPr lang="en-US" altLang="ja-JP" sz="2200" dirty="0"/>
          </a:p>
          <a:p>
            <a:pPr marL="0" indent="0">
              <a:buNone/>
            </a:pPr>
            <a:r>
              <a:rPr lang="ja-JP" altLang="en-US" sz="2200" dirty="0"/>
              <a:t>「</a:t>
            </a:r>
            <a:r>
              <a:rPr lang="en-US" altLang="ja-JP" sz="2200" dirty="0"/>
              <a:t>3-3. </a:t>
            </a:r>
            <a:r>
              <a:rPr lang="ja-JP" altLang="en-US" sz="2200" dirty="0"/>
              <a:t>あるべき姿の検討」</a:t>
            </a:r>
            <a:endParaRPr lang="en-US" altLang="ja-JP" sz="2200" dirty="0"/>
          </a:p>
          <a:p>
            <a:pPr marL="449263" lvl="1"/>
            <a:r>
              <a:rPr lang="ja-JP" altLang="en-US" sz="2200" dirty="0"/>
              <a:t>あるべき姿はひとつではない、何度も説明する。</a:t>
            </a:r>
            <a:endParaRPr lang="en-US" altLang="ja-JP" sz="2200" dirty="0"/>
          </a:p>
          <a:p>
            <a:pPr marL="449263" lvl="1"/>
            <a:r>
              <a:rPr lang="ja-JP" altLang="en-US" sz="2200" dirty="0"/>
              <a:t>あるべき姿がひとつしか出てこない時には、それって本当に正しいですか？逆の方向はありませんか？など、異なる視点や切り口の議論がなされるように介入する。</a:t>
            </a:r>
            <a:endParaRPr lang="en-US" altLang="ja-JP" sz="2200" dirty="0"/>
          </a:p>
          <a:p>
            <a:pPr marL="449263" lvl="1"/>
            <a:r>
              <a:rPr lang="ja-JP" altLang="en-US" sz="2200" dirty="0"/>
              <a:t>声の大きな人の意見ばかりが出ているチームには、</a:t>
            </a:r>
            <a:br>
              <a:rPr lang="en-US" altLang="ja-JP" sz="2200" dirty="0"/>
            </a:br>
            <a:r>
              <a:rPr lang="ja-JP" altLang="en-US" sz="2200" dirty="0"/>
              <a:t>「ここをもう少し具体的に掘下げて議論してみましょうか。」と指摘したり、</a:t>
            </a:r>
            <a:br>
              <a:rPr lang="en-US" altLang="ja-JP" sz="2200" dirty="0"/>
            </a:br>
            <a:r>
              <a:rPr lang="ja-JP" altLang="en-US" sz="2200" dirty="0"/>
              <a:t>「○○さん、この点はどう考えていますか？」と発言の少ない人を指名するなど、全員の意見がでてくるように工夫する。</a:t>
            </a:r>
            <a:endParaRPr lang="en-US" altLang="ja-JP" sz="2200" dirty="0"/>
          </a:p>
        </p:txBody>
      </p:sp>
      <p:sp>
        <p:nvSpPr>
          <p:cNvPr id="4" name="スライド番号プレースホルダー 3">
            <a:extLst>
              <a:ext uri="{FF2B5EF4-FFF2-40B4-BE49-F238E27FC236}">
                <a16:creationId xmlns:a16="http://schemas.microsoft.com/office/drawing/2014/main" id="{407FA70E-2686-48D2-BAEA-D08560DCC3E3}"/>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3715708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18CF0FA-37B0-4748-9665-D9F4BF50BF21}"/>
              </a:ext>
            </a:extLst>
          </p:cNvPr>
          <p:cNvSpPr>
            <a:spLocks noGrp="1"/>
          </p:cNvSpPr>
          <p:nvPr>
            <p:ph type="title"/>
          </p:nvPr>
        </p:nvSpPr>
        <p:spPr/>
        <p:txBody>
          <a:bodyPr>
            <a:normAutofit fontScale="90000"/>
          </a:bodyPr>
          <a:lstStyle/>
          <a:p>
            <a:r>
              <a:rPr lang="en-US" altLang="ja-JP" dirty="0"/>
              <a:t>3. </a:t>
            </a:r>
            <a:r>
              <a:rPr lang="ja-JP" altLang="en-US" dirty="0"/>
              <a:t>課題確認と理想の姿</a:t>
            </a:r>
            <a:endParaRPr kumimoji="1" lang="ja-JP" altLang="en-US" dirty="0"/>
          </a:p>
        </p:txBody>
      </p:sp>
      <p:sp>
        <p:nvSpPr>
          <p:cNvPr id="3" name="コンテンツ プレースホルダー 2">
            <a:extLst>
              <a:ext uri="{FF2B5EF4-FFF2-40B4-BE49-F238E27FC236}">
                <a16:creationId xmlns:a16="http://schemas.microsoft.com/office/drawing/2014/main" id="{E4397CFB-1465-3A49-B789-8BDA116B0050}"/>
              </a:ext>
            </a:extLst>
          </p:cNvPr>
          <p:cNvSpPr>
            <a:spLocks noGrp="1"/>
          </p:cNvSpPr>
          <p:nvPr>
            <p:ph idx="1"/>
          </p:nvPr>
        </p:nvSpPr>
        <p:spPr/>
        <p:txBody>
          <a:bodyPr>
            <a:normAutofit/>
          </a:bodyPr>
          <a:lstStyle/>
          <a:p>
            <a:pPr marL="0" indent="0">
              <a:buNone/>
            </a:pPr>
            <a:r>
              <a:rPr lang="ja-JP" altLang="en-US" sz="2200" dirty="0"/>
              <a:t>「</a:t>
            </a:r>
            <a:r>
              <a:rPr lang="en-US" altLang="ja-JP" sz="2200" dirty="0"/>
              <a:t>3-4. </a:t>
            </a:r>
            <a:r>
              <a:rPr lang="ja-JP" altLang="en-US" sz="2200" dirty="0"/>
              <a:t>集めるデータ項目の検討」</a:t>
            </a:r>
            <a:endParaRPr lang="en-US" altLang="ja-JP" sz="2200" dirty="0"/>
          </a:p>
          <a:p>
            <a:pPr marL="449263" lvl="1"/>
            <a:r>
              <a:rPr lang="ja-JP" altLang="en-US" sz="2200" dirty="0"/>
              <a:t>データが全く出てこない場合、</a:t>
            </a:r>
            <a:endParaRPr lang="en-US" altLang="ja-JP" sz="2200" dirty="0"/>
          </a:p>
          <a:p>
            <a:pPr marL="896938" lvl="2"/>
            <a:r>
              <a:rPr lang="ja-JP" altLang="en-US" sz="2200" dirty="0"/>
              <a:t>民間のデータで使えるものがないか考えてもらう。</a:t>
            </a:r>
            <a:endParaRPr lang="en-US" altLang="ja-JP" sz="2200" dirty="0"/>
          </a:p>
          <a:p>
            <a:pPr marL="896938" lvl="2"/>
            <a:r>
              <a:rPr lang="ja-JP" altLang="en-US" sz="2200" dirty="0"/>
              <a:t>国勢調査や統計局の統計にないか考えてもらう。</a:t>
            </a:r>
            <a:endParaRPr lang="en-US" altLang="ja-JP" sz="2200" dirty="0"/>
          </a:p>
          <a:p>
            <a:pPr marL="896938" lvl="2"/>
            <a:r>
              <a:rPr lang="ja-JP" altLang="en-US" sz="2200" dirty="0"/>
              <a:t>現時点でデータ化されているかどうかは、いったん無視してもらう。</a:t>
            </a:r>
            <a:endParaRPr lang="en-US" altLang="ja-JP" sz="2200" dirty="0"/>
          </a:p>
          <a:p>
            <a:pPr marL="896938" lvl="2"/>
            <a:r>
              <a:rPr lang="ja-JP" altLang="en-US" sz="2200" dirty="0"/>
              <a:t>庁内職員にアンケートを取る方法でも</a:t>
            </a:r>
            <a:r>
              <a:rPr lang="en-US" altLang="ja-JP" sz="2200" dirty="0"/>
              <a:t>OK</a:t>
            </a:r>
            <a:r>
              <a:rPr lang="ja-JP" altLang="en-US" sz="2200" dirty="0"/>
              <a:t>とするぐらい幅を広げる。</a:t>
            </a:r>
          </a:p>
          <a:p>
            <a:endParaRPr kumimoji="1" lang="ja-JP" altLang="en-US" sz="2200" dirty="0"/>
          </a:p>
        </p:txBody>
      </p:sp>
      <p:sp>
        <p:nvSpPr>
          <p:cNvPr id="4" name="スライド番号プレースホルダー 3">
            <a:extLst>
              <a:ext uri="{FF2B5EF4-FFF2-40B4-BE49-F238E27FC236}">
                <a16:creationId xmlns:a16="http://schemas.microsoft.com/office/drawing/2014/main" id="{C2512F19-A92B-4D5E-8825-1B3849DAAE2B}"/>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1190913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60476CB-6D98-F243-BB61-FA31AE8F8008}"/>
              </a:ext>
            </a:extLst>
          </p:cNvPr>
          <p:cNvSpPr>
            <a:spLocks noGrp="1"/>
          </p:cNvSpPr>
          <p:nvPr>
            <p:ph type="title"/>
          </p:nvPr>
        </p:nvSpPr>
        <p:spPr/>
        <p:txBody>
          <a:bodyPr>
            <a:normAutofit fontScale="90000"/>
          </a:bodyPr>
          <a:lstStyle/>
          <a:p>
            <a:r>
              <a:rPr lang="en-US" altLang="ja-JP" dirty="0"/>
              <a:t>4. </a:t>
            </a:r>
            <a:r>
              <a:rPr lang="ja-JP" altLang="en-US" dirty="0"/>
              <a:t>データ準備時の注意事項</a:t>
            </a:r>
            <a:endParaRPr kumimoji="1" lang="ja-JP" altLang="en-US" dirty="0"/>
          </a:p>
        </p:txBody>
      </p:sp>
      <p:sp>
        <p:nvSpPr>
          <p:cNvPr id="3" name="コンテンツ プレースホルダー 2">
            <a:extLst>
              <a:ext uri="{FF2B5EF4-FFF2-40B4-BE49-F238E27FC236}">
                <a16:creationId xmlns:a16="http://schemas.microsoft.com/office/drawing/2014/main" id="{12DC705C-6423-534D-A61C-C7718CA5AA4C}"/>
              </a:ext>
            </a:extLst>
          </p:cNvPr>
          <p:cNvSpPr>
            <a:spLocks noGrp="1"/>
          </p:cNvSpPr>
          <p:nvPr>
            <p:ph idx="1"/>
          </p:nvPr>
        </p:nvSpPr>
        <p:spPr/>
        <p:txBody>
          <a:bodyPr>
            <a:normAutofit/>
          </a:bodyPr>
          <a:lstStyle/>
          <a:p>
            <a:r>
              <a:rPr kumimoji="1" lang="ja-JP" altLang="en-US" sz="2200" dirty="0"/>
              <a:t>説明時間がない場合もあるので、後で読み返した際にポイントが分かるよう、重点的に説明する場所を決めておく。</a:t>
            </a:r>
            <a:endParaRPr kumimoji="1" lang="en-US" altLang="ja-JP" sz="2200" dirty="0"/>
          </a:p>
          <a:p>
            <a:r>
              <a:rPr lang="ja-JP" altLang="en-US" sz="2200" dirty="0"/>
              <a:t>データ一覧表を作る際には、データ入手時に苦労したことやデータの状況、データの入手・活用にあたっての課題などを丁寧に記録しておく必要性を理解してもらう。</a:t>
            </a:r>
            <a:endParaRPr kumimoji="1" lang="ja-JP" altLang="en-US" sz="2200" dirty="0"/>
          </a:p>
        </p:txBody>
      </p:sp>
      <p:sp>
        <p:nvSpPr>
          <p:cNvPr id="4" name="スライド番号プレースホルダー 3">
            <a:extLst>
              <a:ext uri="{FF2B5EF4-FFF2-40B4-BE49-F238E27FC236}">
                <a16:creationId xmlns:a16="http://schemas.microsoft.com/office/drawing/2014/main" id="{7D223995-19B0-4DBF-96A6-6B5C37E8F359}"/>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3180685257"/>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385</TotalTime>
  <Words>656</Words>
  <Application>Microsoft Office PowerPoint</Application>
  <PresentationFormat>ワイド画面</PresentationFormat>
  <Paragraphs>64</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Yu Gothic</vt:lpstr>
      <vt:lpstr>Yu Gothic</vt:lpstr>
      <vt:lpstr>Yu Gothic Light</vt:lpstr>
      <vt:lpstr>Arial</vt:lpstr>
      <vt:lpstr>ホワイト</vt:lpstr>
      <vt:lpstr>講師が研修で 留意すべきポイント</vt:lpstr>
      <vt:lpstr>１.イントロダクション（全体構成の説明）</vt:lpstr>
      <vt:lpstr>2. データ利活用基本研修</vt:lpstr>
      <vt:lpstr>2. データ利活用基本研修</vt:lpstr>
      <vt:lpstr>3. 課題確認と理想の姿</vt:lpstr>
      <vt:lpstr>3. 課題確認と理想の姿</vt:lpstr>
      <vt:lpstr>3. 課題確認と理想の姿</vt:lpstr>
      <vt:lpstr>4. データ準備時の注意事項</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文洋 村上</cp:lastModifiedBy>
  <cp:revision>43</cp:revision>
  <dcterms:created xsi:type="dcterms:W3CDTF">2018-08-31T08:24:30Z</dcterms:created>
  <dcterms:modified xsi:type="dcterms:W3CDTF">2019-05-17T08:54:01Z</dcterms:modified>
</cp:coreProperties>
</file>