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1"/>
  </p:notesMasterIdLst>
  <p:sldIdLst>
    <p:sldId id="463" r:id="rId2"/>
    <p:sldId id="257" r:id="rId3"/>
    <p:sldId id="272" r:id="rId4"/>
    <p:sldId id="341" r:id="rId5"/>
    <p:sldId id="462" r:id="rId6"/>
    <p:sldId id="274" r:id="rId7"/>
    <p:sldId id="296" r:id="rId8"/>
    <p:sldId id="422" r:id="rId9"/>
    <p:sldId id="301" r:id="rId10"/>
    <p:sldId id="327" r:id="rId11"/>
    <p:sldId id="329" r:id="rId12"/>
    <p:sldId id="302" r:id="rId13"/>
    <p:sldId id="328" r:id="rId14"/>
    <p:sldId id="330" r:id="rId15"/>
    <p:sldId id="331" r:id="rId16"/>
    <p:sldId id="303" r:id="rId17"/>
    <p:sldId id="326" r:id="rId18"/>
    <p:sldId id="298" r:id="rId19"/>
    <p:sldId id="305" r:id="rId20"/>
    <p:sldId id="307" r:id="rId21"/>
    <p:sldId id="347" r:id="rId22"/>
    <p:sldId id="306" r:id="rId23"/>
    <p:sldId id="309" r:id="rId24"/>
    <p:sldId id="308" r:id="rId25"/>
    <p:sldId id="325" r:id="rId26"/>
    <p:sldId id="266" r:id="rId27"/>
    <p:sldId id="321" r:id="rId28"/>
    <p:sldId id="348" r:id="rId29"/>
    <p:sldId id="319" r:id="rId30"/>
    <p:sldId id="350" r:id="rId31"/>
    <p:sldId id="322" r:id="rId32"/>
    <p:sldId id="340" r:id="rId33"/>
    <p:sldId id="318" r:id="rId34"/>
    <p:sldId id="287" r:id="rId35"/>
    <p:sldId id="417" r:id="rId36"/>
    <p:sldId id="418" r:id="rId37"/>
    <p:sldId id="416" r:id="rId38"/>
    <p:sldId id="419" r:id="rId39"/>
    <p:sldId id="411" r:id="rId4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yazaki" initials="m" lastIdx="7" clrIdx="0">
    <p:extLst>
      <p:ext uri="{19B8F6BF-5375-455C-9EA6-DF929625EA0E}">
        <p15:presenceInfo xmlns:p15="http://schemas.microsoft.com/office/powerpoint/2012/main" userId="miyazak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026" autoAdjust="0"/>
    <p:restoredTop sz="94662"/>
  </p:normalViewPr>
  <p:slideViewPr>
    <p:cSldViewPr snapToGrid="0" snapToObjects="1">
      <p:cViewPr varScale="1">
        <p:scale>
          <a:sx n="60" d="100"/>
          <a:sy n="60" d="100"/>
        </p:scale>
        <p:origin x="72" y="8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B29CAD-275D-6249-8018-68B8B839A76F}"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6836C8-3369-2B4D-8F82-6D45591A71F7}" type="slidenum">
              <a:rPr kumimoji="1" lang="ja-JP" altLang="en-US" smtClean="0"/>
              <a:t>‹#›</a:t>
            </a:fld>
            <a:endParaRPr kumimoji="1" lang="ja-JP" altLang="en-US"/>
          </a:p>
        </p:txBody>
      </p:sp>
    </p:spTree>
    <p:extLst>
      <p:ext uri="{BB962C8B-B14F-4D97-AF65-F5344CB8AC3E}">
        <p14:creationId xmlns:p14="http://schemas.microsoft.com/office/powerpoint/2010/main" val="1762135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r>
              <a:rPr lang="en-US" dirty="0"/>
              <a:t>Copyright © 2017 Code for Japan All Rights Reserved.</a:t>
            </a:r>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a:t>データアカデミー</a:t>
            </a:r>
            <a:br>
              <a:rPr lang="en-US" altLang="ja-JP" dirty="0"/>
            </a:br>
            <a:r>
              <a:rPr lang="ja-JP" altLang="en-US" sz="4800" dirty="0"/>
              <a:t>（サービス立案編）</a:t>
            </a:r>
            <a:endParaRPr kumimoji="1" lang="ja-JP" altLang="en-US" sz="4800" dirty="0"/>
          </a:p>
        </p:txBody>
      </p:sp>
      <p:sp>
        <p:nvSpPr>
          <p:cNvPr id="3" name="サブタイトル 2"/>
          <p:cNvSpPr>
            <a:spLocks noGrp="1"/>
          </p:cNvSpPr>
          <p:nvPr>
            <p:ph type="subTitle" idx="1"/>
          </p:nvPr>
        </p:nvSpPr>
        <p:spPr/>
        <p:txBody>
          <a:bodyPr anchor="ctr">
            <a:normAutofit/>
          </a:bodyPr>
          <a:lstStyle/>
          <a:p>
            <a:r>
              <a:rPr lang="ja-JP" altLang="en-US" sz="3600" dirty="0"/>
              <a:t>地方公共団体名　第四回</a:t>
            </a:r>
            <a:endParaRPr lang="en-US" altLang="ja-JP" sz="3600" dirty="0"/>
          </a:p>
          <a:p>
            <a:r>
              <a:rPr lang="ja-JP" altLang="en-US" sz="3600" dirty="0"/>
              <a:t>年月日</a:t>
            </a:r>
            <a:endParaRPr kumimoji="1" lang="en-US" altLang="ja-JP" sz="3600" dirty="0"/>
          </a:p>
        </p:txBody>
      </p:sp>
      <p:pic>
        <p:nvPicPr>
          <p:cNvPr id="4" name="図 3">
            <a:extLst>
              <a:ext uri="{FF2B5EF4-FFF2-40B4-BE49-F238E27FC236}">
                <a16:creationId xmlns:a16="http://schemas.microsoft.com/office/drawing/2014/main" id="{716BD13E-3D20-4045-B1A6-C1375B8A4E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2728" y="2243303"/>
            <a:ext cx="1576344" cy="2082357"/>
          </a:xfrm>
          <a:prstGeom prst="rect">
            <a:avLst/>
          </a:prstGeom>
        </p:spPr>
      </p:pic>
      <p:sp>
        <p:nvSpPr>
          <p:cNvPr id="6" name="サブタイトル 2">
            <a:extLst>
              <a:ext uri="{FF2B5EF4-FFF2-40B4-BE49-F238E27FC236}">
                <a16:creationId xmlns:a16="http://schemas.microsoft.com/office/drawing/2014/main" id="{F7790022-D5CC-43CF-8C2F-F938CFE36FA6}"/>
              </a:ext>
            </a:extLst>
          </p:cNvPr>
          <p:cNvSpPr txBox="1">
            <a:spLocks/>
          </p:cNvSpPr>
          <p:nvPr/>
        </p:nvSpPr>
        <p:spPr>
          <a:xfrm>
            <a:off x="2716924" y="114794"/>
            <a:ext cx="9144000" cy="881773"/>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5-4-4</a:t>
            </a:r>
          </a:p>
        </p:txBody>
      </p:sp>
      <p:sp>
        <p:nvSpPr>
          <p:cNvPr id="7" name="スライド番号プレースホルダー 4">
            <a:extLst>
              <a:ext uri="{FF2B5EF4-FFF2-40B4-BE49-F238E27FC236}">
                <a16:creationId xmlns:a16="http://schemas.microsoft.com/office/drawing/2014/main" id="{D1CE7CAC-8796-41F9-9C88-39A99B020BE4}"/>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4209944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2-4. </a:t>
            </a:r>
            <a:r>
              <a:rPr kumimoji="1" lang="ja-JP" altLang="en-US" dirty="0"/>
              <a:t>なぜ、費用対効果が必要となるのか？</a:t>
            </a:r>
          </a:p>
        </p:txBody>
      </p:sp>
      <p:sp>
        <p:nvSpPr>
          <p:cNvPr id="3" name="コンテンツ プレースホルダー 2"/>
          <p:cNvSpPr>
            <a:spLocks noGrp="1"/>
          </p:cNvSpPr>
          <p:nvPr>
            <p:ph idx="1"/>
          </p:nvPr>
        </p:nvSpPr>
        <p:spPr/>
        <p:txBody>
          <a:bodyPr>
            <a:normAutofit lnSpcReduction="10000"/>
          </a:bodyPr>
          <a:lstStyle/>
          <a:p>
            <a:pPr marL="0" indent="0">
              <a:buNone/>
            </a:pPr>
            <a:r>
              <a:rPr kumimoji="1" lang="ja-JP" altLang="en-US" sz="2200" dirty="0"/>
              <a:t>前ページの例の費用対効果を検討する場合、</a:t>
            </a:r>
            <a:r>
              <a:rPr lang="ja-JP" altLang="en-US" sz="2200" dirty="0"/>
              <a:t>一斉に改修する</a:t>
            </a:r>
            <a:r>
              <a:rPr lang="en-US" altLang="ja-JP" sz="2200" dirty="0"/>
              <a:t>A</a:t>
            </a:r>
            <a:r>
              <a:rPr lang="ja-JP" altLang="en-US" sz="2200" dirty="0"/>
              <a:t>案と、各階を順次改修する</a:t>
            </a:r>
            <a:r>
              <a:rPr lang="en-US" altLang="ja-JP" sz="2200" dirty="0"/>
              <a:t>B</a:t>
            </a:r>
            <a:r>
              <a:rPr lang="ja-JP" altLang="en-US" sz="2200" dirty="0"/>
              <a:t>案それぞれについて、例えば</a:t>
            </a:r>
            <a:r>
              <a:rPr kumimoji="1" lang="ja-JP" altLang="en-US" sz="2200" dirty="0"/>
              <a:t>下記のような情報が必要となる。</a:t>
            </a:r>
            <a:endParaRPr kumimoji="1" lang="en-US" altLang="ja-JP" sz="2200" dirty="0"/>
          </a:p>
          <a:p>
            <a:pPr marL="449263" lvl="1"/>
            <a:r>
              <a:rPr lang="ja-JP" altLang="en-US" sz="2200" dirty="0"/>
              <a:t>改修費用</a:t>
            </a:r>
            <a:endParaRPr lang="en-US" altLang="ja-JP" sz="2200" dirty="0"/>
          </a:p>
          <a:p>
            <a:pPr marL="449263" lvl="1"/>
            <a:r>
              <a:rPr lang="ja-JP" altLang="en-US" sz="2200" dirty="0"/>
              <a:t>改修工事で施設（各フロア）を利用できない期間</a:t>
            </a:r>
            <a:endParaRPr lang="en-US" altLang="ja-JP" sz="2200" dirty="0"/>
          </a:p>
          <a:p>
            <a:pPr marL="449263" lvl="1"/>
            <a:r>
              <a:rPr lang="ja-JP" altLang="en-US" sz="2200" dirty="0"/>
              <a:t>利用できない期間の対処（仮設施設や代替施設が必要かどうか）</a:t>
            </a:r>
            <a:endParaRPr lang="en-US" altLang="ja-JP" sz="2200" dirty="0"/>
          </a:p>
          <a:p>
            <a:pPr marL="449263" lvl="1"/>
            <a:r>
              <a:rPr lang="ja-JP" altLang="en-US" sz="2200" dirty="0"/>
              <a:t>利用しながら改修工事を行う場合（</a:t>
            </a:r>
            <a:r>
              <a:rPr lang="en-US" altLang="ja-JP" sz="2200" dirty="0"/>
              <a:t>B</a:t>
            </a:r>
            <a:r>
              <a:rPr lang="ja-JP" altLang="en-US" sz="2200" dirty="0"/>
              <a:t>案）のデメリット（騒音、危険など）</a:t>
            </a:r>
            <a:endParaRPr lang="en-US" altLang="ja-JP" sz="2200" dirty="0"/>
          </a:p>
          <a:p>
            <a:pPr marL="449263" lvl="1"/>
            <a:r>
              <a:rPr lang="ja-JP" altLang="en-US" sz="2200" dirty="0"/>
              <a:t>改修後に見込まれる利用者増</a:t>
            </a:r>
            <a:endParaRPr lang="en-US" altLang="ja-JP" sz="2200" dirty="0"/>
          </a:p>
          <a:p>
            <a:pPr marL="449263" lvl="1"/>
            <a:endParaRPr kumimoji="1" lang="en-US" altLang="ja-JP" sz="2200" dirty="0"/>
          </a:p>
          <a:p>
            <a:pPr marL="0" indent="0">
              <a:buNone/>
            </a:pPr>
            <a:r>
              <a:rPr lang="ja-JP" altLang="en-US" sz="2200" dirty="0"/>
              <a:t>施設改修の効果としては、以下のようなことも考えられる。</a:t>
            </a:r>
            <a:endParaRPr lang="en-US" altLang="ja-JP" sz="2200" dirty="0"/>
          </a:p>
          <a:p>
            <a:pPr marL="449263" lvl="1"/>
            <a:r>
              <a:rPr kumimoji="1" lang="ja-JP" altLang="en-US" sz="2200" dirty="0"/>
              <a:t>施設周辺の駐車場の有効活用</a:t>
            </a:r>
            <a:endParaRPr kumimoji="1" lang="en-US" altLang="ja-JP" sz="2200" dirty="0"/>
          </a:p>
          <a:p>
            <a:pPr marL="449263" lvl="1"/>
            <a:r>
              <a:rPr lang="ja-JP" altLang="en-US" sz="2200" dirty="0"/>
              <a:t>近隣商店街の経済波及効果</a:t>
            </a:r>
            <a:endParaRPr lang="en-US" altLang="ja-JP" sz="2200" dirty="0"/>
          </a:p>
          <a:p>
            <a:pPr lvl="1"/>
            <a:endParaRPr lang="en-US" altLang="ja-JP" sz="2200" dirty="0"/>
          </a:p>
          <a:p>
            <a:pPr marL="0" indent="0">
              <a:buNone/>
            </a:pPr>
            <a:r>
              <a:rPr lang="ja-JP" altLang="en-US" sz="2200" dirty="0"/>
              <a:t>サービスや政策が複数案あるときは、重視する条件を明確にした上で、費用対効果を比較検討して、</a:t>
            </a:r>
            <a:r>
              <a:rPr lang="en-US" altLang="ja-JP" sz="2200" dirty="0"/>
              <a:t>1</a:t>
            </a:r>
            <a:r>
              <a:rPr lang="ja-JP" altLang="en-US" sz="2200" dirty="0"/>
              <a:t>案に絞り込む。</a:t>
            </a:r>
            <a:endParaRPr lang="en-US" altLang="ja-JP" sz="2200" dirty="0"/>
          </a:p>
        </p:txBody>
      </p:sp>
      <p:sp>
        <p:nvSpPr>
          <p:cNvPr id="5" name="スライド番号プレースホルダー 4">
            <a:extLst>
              <a:ext uri="{FF2B5EF4-FFF2-40B4-BE49-F238E27FC236}">
                <a16:creationId xmlns:a16="http://schemas.microsoft.com/office/drawing/2014/main" id="{4A62E7BA-F6F3-4775-806E-B173B9A818BF}"/>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10</a:t>
            </a:fld>
            <a:endParaRPr kumimoji="1" lang="ja-JP" altLang="en-US"/>
          </a:p>
        </p:txBody>
      </p:sp>
    </p:spTree>
    <p:extLst>
      <p:ext uri="{BB962C8B-B14F-4D97-AF65-F5344CB8AC3E}">
        <p14:creationId xmlns:p14="http://schemas.microsoft.com/office/powerpoint/2010/main" val="3314657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2-5. </a:t>
            </a:r>
            <a:r>
              <a:rPr kumimoji="1" lang="ja-JP" altLang="en-US" dirty="0"/>
              <a:t>ビジネスケースで考えよう</a:t>
            </a:r>
          </a:p>
        </p:txBody>
      </p:sp>
      <p:sp>
        <p:nvSpPr>
          <p:cNvPr id="3" name="コンテンツ プレースホルダー 2"/>
          <p:cNvSpPr>
            <a:spLocks noGrp="1"/>
          </p:cNvSpPr>
          <p:nvPr>
            <p:ph idx="1"/>
          </p:nvPr>
        </p:nvSpPr>
        <p:spPr/>
        <p:txBody>
          <a:bodyPr>
            <a:normAutofit/>
          </a:bodyPr>
          <a:lstStyle/>
          <a:p>
            <a:pPr marL="0" indent="0">
              <a:buNone/>
            </a:pPr>
            <a:r>
              <a:rPr lang="en-US" altLang="ja-JP" sz="2200" dirty="0"/>
              <a:t>2-3</a:t>
            </a:r>
            <a:r>
              <a:rPr kumimoji="1" lang="ja-JP" altLang="en-US" sz="2200" dirty="0"/>
              <a:t>の施設のケースについて、詳細に考える。</a:t>
            </a:r>
            <a:endParaRPr kumimoji="1" lang="en-US" altLang="ja-JP" sz="2200" dirty="0"/>
          </a:p>
          <a:p>
            <a:pPr marL="449263" lvl="1"/>
            <a:r>
              <a:rPr lang="en-US" altLang="ja-JP" sz="2200" dirty="0"/>
              <a:t>2</a:t>
            </a:r>
            <a:r>
              <a:rPr lang="ja-JP" altLang="en-US" sz="2200" dirty="0"/>
              <a:t>年後に</a:t>
            </a:r>
            <a:r>
              <a:rPr lang="en-US" altLang="ja-JP" sz="2200" dirty="0"/>
              <a:t>3</a:t>
            </a:r>
            <a:r>
              <a:rPr lang="ja-JP" altLang="en-US" sz="2200" dirty="0"/>
              <a:t>階までを一斉に改修。</a:t>
            </a:r>
            <a:endParaRPr lang="en-US" altLang="ja-JP" sz="2200" dirty="0"/>
          </a:p>
          <a:p>
            <a:pPr lvl="1"/>
            <a:endParaRPr kumimoji="1" lang="en-US" altLang="ja-JP" sz="2200" dirty="0"/>
          </a:p>
          <a:p>
            <a:pPr lvl="1"/>
            <a:endParaRPr lang="en-US" altLang="ja-JP" sz="2200" dirty="0"/>
          </a:p>
          <a:p>
            <a:pPr lvl="1"/>
            <a:endParaRPr kumimoji="1" lang="en-US" altLang="ja-JP" sz="2200" dirty="0"/>
          </a:p>
          <a:p>
            <a:pPr lvl="1"/>
            <a:endParaRPr lang="en-US" altLang="ja-JP" sz="2200" dirty="0"/>
          </a:p>
          <a:p>
            <a:pPr marL="449263" lvl="1"/>
            <a:r>
              <a:rPr lang="en-US" altLang="ja-JP" sz="2200" dirty="0"/>
              <a:t>8</a:t>
            </a:r>
            <a:r>
              <a:rPr lang="ja-JP" altLang="en-US" sz="2200" dirty="0"/>
              <a:t>か月ごとに各階を順次改修。</a:t>
            </a:r>
            <a:endParaRPr lang="en-US" altLang="ja-JP" sz="2200" dirty="0"/>
          </a:p>
          <a:p>
            <a:pPr lvl="1"/>
            <a:endParaRPr kumimoji="1" lang="en-US" altLang="ja-JP" sz="2200" dirty="0"/>
          </a:p>
          <a:p>
            <a:pPr lvl="1"/>
            <a:endParaRPr lang="en-US" altLang="ja-JP" sz="2200" dirty="0"/>
          </a:p>
          <a:p>
            <a:pPr lvl="1"/>
            <a:endParaRPr kumimoji="1" lang="en-US" altLang="ja-JP" sz="2200" dirty="0"/>
          </a:p>
          <a:p>
            <a:pPr lvl="1"/>
            <a:endParaRPr lang="en-US" altLang="ja-JP" sz="2200" dirty="0"/>
          </a:p>
          <a:p>
            <a:pPr marL="0" indent="0">
              <a:buNone/>
            </a:pPr>
            <a:r>
              <a:rPr lang="en-US" altLang="ja-JP" sz="2200" dirty="0"/>
              <a:t>3</a:t>
            </a:r>
            <a:r>
              <a:rPr kumimoji="1" lang="ja-JP" altLang="en-US" sz="2200" dirty="0"/>
              <a:t>年後、</a:t>
            </a:r>
            <a:r>
              <a:rPr kumimoji="1" lang="en-US" altLang="ja-JP" sz="2200" dirty="0"/>
              <a:t>4</a:t>
            </a:r>
            <a:r>
              <a:rPr kumimoji="1" lang="ja-JP" altLang="en-US" sz="2200" dirty="0"/>
              <a:t>年後、</a:t>
            </a:r>
            <a:r>
              <a:rPr kumimoji="1" lang="en-US" altLang="ja-JP" sz="2200" dirty="0"/>
              <a:t>10</a:t>
            </a:r>
            <a:r>
              <a:rPr kumimoji="1" lang="ja-JP" altLang="en-US" sz="2200" dirty="0"/>
              <a:t>年後の費用対効果を計算</a:t>
            </a:r>
            <a:r>
              <a:rPr lang="ja-JP" altLang="en-US" sz="2200" dirty="0"/>
              <a:t>す</a:t>
            </a:r>
            <a:r>
              <a:rPr kumimoji="1" lang="ja-JP" altLang="en-US" sz="2200" dirty="0"/>
              <a:t>る。</a:t>
            </a:r>
          </a:p>
        </p:txBody>
      </p:sp>
      <p:graphicFrame>
        <p:nvGraphicFramePr>
          <p:cNvPr id="5" name="表 4"/>
          <p:cNvGraphicFramePr>
            <a:graphicFrameLocks noGrp="1"/>
          </p:cNvGraphicFramePr>
          <p:nvPr>
            <p:extLst/>
          </p:nvPr>
        </p:nvGraphicFramePr>
        <p:xfrm>
          <a:off x="1398667" y="3835485"/>
          <a:ext cx="9681019" cy="1112520"/>
        </p:xfrm>
        <a:graphic>
          <a:graphicData uri="http://schemas.openxmlformats.org/drawingml/2006/table">
            <a:tbl>
              <a:tblPr firstRow="1" bandRow="1">
                <a:tableStyleId>{5940675A-B579-460E-94D1-54222C63F5DA}</a:tableStyleId>
              </a:tblPr>
              <a:tblGrid>
                <a:gridCol w="810143">
                  <a:extLst>
                    <a:ext uri="{9D8B030D-6E8A-4147-A177-3AD203B41FA5}">
                      <a16:colId xmlns:a16="http://schemas.microsoft.com/office/drawing/2014/main" val="20000"/>
                    </a:ext>
                  </a:extLst>
                </a:gridCol>
                <a:gridCol w="1267268">
                  <a:extLst>
                    <a:ext uri="{9D8B030D-6E8A-4147-A177-3AD203B41FA5}">
                      <a16:colId xmlns:a16="http://schemas.microsoft.com/office/drawing/2014/main" val="20001"/>
                    </a:ext>
                  </a:extLst>
                </a:gridCol>
                <a:gridCol w="1267268">
                  <a:extLst>
                    <a:ext uri="{9D8B030D-6E8A-4147-A177-3AD203B41FA5}">
                      <a16:colId xmlns:a16="http://schemas.microsoft.com/office/drawing/2014/main" val="20002"/>
                    </a:ext>
                  </a:extLst>
                </a:gridCol>
                <a:gridCol w="1267268">
                  <a:extLst>
                    <a:ext uri="{9D8B030D-6E8A-4147-A177-3AD203B41FA5}">
                      <a16:colId xmlns:a16="http://schemas.microsoft.com/office/drawing/2014/main" val="20003"/>
                    </a:ext>
                  </a:extLst>
                </a:gridCol>
                <a:gridCol w="1267268">
                  <a:extLst>
                    <a:ext uri="{9D8B030D-6E8A-4147-A177-3AD203B41FA5}">
                      <a16:colId xmlns:a16="http://schemas.microsoft.com/office/drawing/2014/main" val="20004"/>
                    </a:ext>
                  </a:extLst>
                </a:gridCol>
                <a:gridCol w="1267268">
                  <a:extLst>
                    <a:ext uri="{9D8B030D-6E8A-4147-A177-3AD203B41FA5}">
                      <a16:colId xmlns:a16="http://schemas.microsoft.com/office/drawing/2014/main" val="20005"/>
                    </a:ext>
                  </a:extLst>
                </a:gridCol>
                <a:gridCol w="1267268">
                  <a:extLst>
                    <a:ext uri="{9D8B030D-6E8A-4147-A177-3AD203B41FA5}">
                      <a16:colId xmlns:a16="http://schemas.microsoft.com/office/drawing/2014/main" val="20006"/>
                    </a:ext>
                  </a:extLst>
                </a:gridCol>
                <a:gridCol w="1267268">
                  <a:extLst>
                    <a:ext uri="{9D8B030D-6E8A-4147-A177-3AD203B41FA5}">
                      <a16:colId xmlns:a16="http://schemas.microsoft.com/office/drawing/2014/main" val="20007"/>
                    </a:ext>
                  </a:extLst>
                </a:gridCol>
              </a:tblGrid>
              <a:tr h="370840">
                <a:tc>
                  <a:txBody>
                    <a:bodyPr/>
                    <a:lstStyle/>
                    <a:p>
                      <a:endParaRPr kumimoji="1" lang="ja-JP" altLang="en-US" dirty="0"/>
                    </a:p>
                  </a:txBody>
                  <a:tcPr>
                    <a:solidFill>
                      <a:schemeClr val="accent5">
                        <a:lumMod val="20000"/>
                        <a:lumOff val="80000"/>
                      </a:schemeClr>
                    </a:solidFill>
                  </a:tcPr>
                </a:tc>
                <a:tc>
                  <a:txBody>
                    <a:bodyPr/>
                    <a:lstStyle/>
                    <a:p>
                      <a:r>
                        <a:rPr kumimoji="1" lang="ja-JP" altLang="en-US" dirty="0"/>
                        <a:t>１年目</a:t>
                      </a:r>
                    </a:p>
                  </a:txBody>
                  <a:tcPr>
                    <a:solidFill>
                      <a:schemeClr val="accent5">
                        <a:lumMod val="20000"/>
                        <a:lumOff val="80000"/>
                      </a:schemeClr>
                    </a:solidFill>
                  </a:tcPr>
                </a:tc>
                <a:tc>
                  <a:txBody>
                    <a:bodyPr/>
                    <a:lstStyle/>
                    <a:p>
                      <a:r>
                        <a:rPr kumimoji="1" lang="en-US" altLang="ja-JP" dirty="0"/>
                        <a:t>2</a:t>
                      </a:r>
                      <a:r>
                        <a:rPr kumimoji="1" lang="ja-JP" altLang="en-US" dirty="0"/>
                        <a:t>年目</a:t>
                      </a:r>
                    </a:p>
                  </a:txBody>
                  <a:tcPr>
                    <a:solidFill>
                      <a:schemeClr val="accent5">
                        <a:lumMod val="20000"/>
                        <a:lumOff val="80000"/>
                      </a:schemeClr>
                    </a:solidFill>
                  </a:tcPr>
                </a:tc>
                <a:tc>
                  <a:txBody>
                    <a:bodyPr/>
                    <a:lstStyle/>
                    <a:p>
                      <a:r>
                        <a:rPr kumimoji="1" lang="en-US" altLang="ja-JP" dirty="0"/>
                        <a:t>3</a:t>
                      </a:r>
                      <a:r>
                        <a:rPr kumimoji="1" lang="ja-JP" altLang="en-US" dirty="0"/>
                        <a:t>年目</a:t>
                      </a:r>
                    </a:p>
                  </a:txBody>
                  <a:tcPr>
                    <a:solidFill>
                      <a:schemeClr val="accent5">
                        <a:lumMod val="20000"/>
                        <a:lumOff val="80000"/>
                      </a:schemeClr>
                    </a:solidFill>
                  </a:tcPr>
                </a:tc>
                <a:tc>
                  <a:txBody>
                    <a:bodyPr/>
                    <a:lstStyle/>
                    <a:p>
                      <a:r>
                        <a:rPr kumimoji="1" lang="en-US" altLang="ja-JP" dirty="0"/>
                        <a:t>4</a:t>
                      </a:r>
                      <a:r>
                        <a:rPr kumimoji="1" lang="ja-JP" altLang="en-US" dirty="0"/>
                        <a:t>年目</a:t>
                      </a:r>
                    </a:p>
                  </a:txBody>
                  <a:tcPr>
                    <a:solidFill>
                      <a:schemeClr val="accent5">
                        <a:lumMod val="20000"/>
                        <a:lumOff val="80000"/>
                      </a:schemeClr>
                    </a:solidFill>
                  </a:tcPr>
                </a:tc>
                <a:tc>
                  <a:txBody>
                    <a:bodyPr/>
                    <a:lstStyle/>
                    <a:p>
                      <a:r>
                        <a:rPr kumimoji="1" lang="ja-JP" altLang="en-US" dirty="0"/>
                        <a:t>３年間計</a:t>
                      </a:r>
                    </a:p>
                  </a:txBody>
                  <a:tcPr>
                    <a:solidFill>
                      <a:schemeClr val="accent5">
                        <a:lumMod val="20000"/>
                        <a:lumOff val="80000"/>
                      </a:schemeClr>
                    </a:solidFill>
                  </a:tcPr>
                </a:tc>
                <a:tc>
                  <a:txBody>
                    <a:bodyPr/>
                    <a:lstStyle/>
                    <a:p>
                      <a:r>
                        <a:rPr kumimoji="1" lang="en-US" altLang="ja-JP" dirty="0"/>
                        <a:t>4</a:t>
                      </a:r>
                      <a:r>
                        <a:rPr kumimoji="1" lang="ja-JP" altLang="en-US" dirty="0"/>
                        <a:t>年間計</a:t>
                      </a:r>
                    </a:p>
                  </a:txBody>
                  <a:tcPr>
                    <a:solidFill>
                      <a:schemeClr val="accent5">
                        <a:lumMod val="20000"/>
                        <a:lumOff val="80000"/>
                      </a:schemeClr>
                    </a:solidFill>
                  </a:tcPr>
                </a:tc>
                <a:tc>
                  <a:txBody>
                    <a:bodyPr/>
                    <a:lstStyle/>
                    <a:p>
                      <a:r>
                        <a:rPr kumimoji="1" lang="en-US" altLang="ja-JP" dirty="0"/>
                        <a:t>10</a:t>
                      </a:r>
                      <a:r>
                        <a:rPr kumimoji="1" lang="ja-JP" altLang="en-US" dirty="0"/>
                        <a:t>年間計</a:t>
                      </a:r>
                    </a:p>
                  </a:txBody>
                  <a:tcPr>
                    <a:solidFill>
                      <a:schemeClr val="accent5">
                        <a:lumMod val="20000"/>
                        <a:lumOff val="80000"/>
                      </a:schemeClr>
                    </a:solidFill>
                  </a:tcPr>
                </a:tc>
                <a:extLst>
                  <a:ext uri="{0D108BD9-81ED-4DB2-BD59-A6C34878D82A}">
                    <a16:rowId xmlns:a16="http://schemas.microsoft.com/office/drawing/2014/main" val="10000"/>
                  </a:ext>
                </a:extLst>
              </a:tr>
              <a:tr h="370840">
                <a:tc>
                  <a:txBody>
                    <a:bodyPr/>
                    <a:lstStyle/>
                    <a:p>
                      <a:r>
                        <a:rPr kumimoji="1" lang="ja-JP" altLang="en-US" dirty="0"/>
                        <a:t>費用</a:t>
                      </a:r>
                    </a:p>
                  </a:txBody>
                  <a:tcPr/>
                </a:tc>
                <a:tc>
                  <a:txBody>
                    <a:bodyPr/>
                    <a:lstStyle/>
                    <a:p>
                      <a:pPr algn="r"/>
                      <a:r>
                        <a:rPr kumimoji="1" lang="en-US" altLang="ja-JP" dirty="0"/>
                        <a:t>136</a:t>
                      </a:r>
                      <a:endParaRPr kumimoji="1" lang="ja-JP" altLang="en-US" dirty="0"/>
                    </a:p>
                  </a:txBody>
                  <a:tcPr/>
                </a:tc>
                <a:tc>
                  <a:txBody>
                    <a:bodyPr/>
                    <a:lstStyle/>
                    <a:p>
                      <a:pPr algn="r"/>
                      <a:r>
                        <a:rPr kumimoji="1" lang="en-US" altLang="ja-JP" dirty="0"/>
                        <a:t>90</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251</a:t>
                      </a:r>
                      <a:endParaRPr kumimoji="1" lang="ja-JP" altLang="en-US" dirty="0"/>
                    </a:p>
                  </a:txBody>
                  <a:tcPr/>
                </a:tc>
                <a:tc>
                  <a:txBody>
                    <a:bodyPr/>
                    <a:lstStyle/>
                    <a:p>
                      <a:pPr algn="r"/>
                      <a:r>
                        <a:rPr kumimoji="1" lang="en-US" altLang="ja-JP" dirty="0"/>
                        <a:t>276</a:t>
                      </a:r>
                      <a:endParaRPr kumimoji="1" lang="ja-JP" altLang="en-US" dirty="0"/>
                    </a:p>
                  </a:txBody>
                  <a:tcPr/>
                </a:tc>
                <a:tc>
                  <a:txBody>
                    <a:bodyPr/>
                    <a:lstStyle/>
                    <a:p>
                      <a:pPr algn="r"/>
                      <a:r>
                        <a:rPr kumimoji="1" lang="en-US" altLang="ja-JP" dirty="0"/>
                        <a:t>426</a:t>
                      </a:r>
                      <a:endParaRPr kumimoji="1" lang="ja-JP" altLang="en-US" dirty="0"/>
                    </a:p>
                  </a:txBody>
                  <a:tcPr/>
                </a:tc>
                <a:extLst>
                  <a:ext uri="{0D108BD9-81ED-4DB2-BD59-A6C34878D82A}">
                    <a16:rowId xmlns:a16="http://schemas.microsoft.com/office/drawing/2014/main" val="10001"/>
                  </a:ext>
                </a:extLst>
              </a:tr>
              <a:tr h="370840">
                <a:tc>
                  <a:txBody>
                    <a:bodyPr/>
                    <a:lstStyle/>
                    <a:p>
                      <a:r>
                        <a:rPr kumimoji="1" lang="ja-JP" altLang="en-US" dirty="0"/>
                        <a:t>効果</a:t>
                      </a:r>
                    </a:p>
                  </a:txBody>
                  <a:tcPr/>
                </a:tc>
                <a:tc>
                  <a:txBody>
                    <a:bodyPr/>
                    <a:lstStyle/>
                    <a:p>
                      <a:pPr algn="r"/>
                      <a:r>
                        <a:rPr kumimoji="1" lang="en-US" altLang="ja-JP" dirty="0"/>
                        <a:t>50</a:t>
                      </a:r>
                      <a:endParaRPr kumimoji="1" lang="ja-JP" altLang="en-US" dirty="0"/>
                    </a:p>
                  </a:txBody>
                  <a:tcPr/>
                </a:tc>
                <a:tc>
                  <a:txBody>
                    <a:bodyPr/>
                    <a:lstStyle/>
                    <a:p>
                      <a:pPr algn="r"/>
                      <a:r>
                        <a:rPr kumimoji="1" lang="en-US" altLang="ja-JP" dirty="0"/>
                        <a:t>100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300</a:t>
                      </a:r>
                      <a:endParaRPr kumimoji="1" lang="ja-JP" altLang="en-US" dirty="0"/>
                    </a:p>
                  </a:txBody>
                  <a:tcPr/>
                </a:tc>
                <a:tc>
                  <a:txBody>
                    <a:bodyPr/>
                    <a:lstStyle/>
                    <a:p>
                      <a:pPr algn="r"/>
                      <a:r>
                        <a:rPr kumimoji="1" lang="en-US" altLang="ja-JP" dirty="0"/>
                        <a:t>450</a:t>
                      </a:r>
                      <a:endParaRPr kumimoji="1" lang="ja-JP" altLang="en-US" dirty="0"/>
                    </a:p>
                  </a:txBody>
                  <a:tcPr/>
                </a:tc>
                <a:tc>
                  <a:txBody>
                    <a:bodyPr/>
                    <a:lstStyle/>
                    <a:p>
                      <a:pPr algn="r"/>
                      <a:r>
                        <a:rPr kumimoji="1" lang="en-US" altLang="ja-JP" dirty="0"/>
                        <a:t>1350</a:t>
                      </a:r>
                      <a:endParaRPr kumimoji="1" lang="ja-JP" altLang="en-US" dirty="0"/>
                    </a:p>
                  </a:txBody>
                  <a:tcPr/>
                </a:tc>
                <a:extLst>
                  <a:ext uri="{0D108BD9-81ED-4DB2-BD59-A6C34878D82A}">
                    <a16:rowId xmlns:a16="http://schemas.microsoft.com/office/drawing/2014/main" val="10002"/>
                  </a:ext>
                </a:extLst>
              </a:tr>
            </a:tbl>
          </a:graphicData>
        </a:graphic>
      </p:graphicFrame>
      <p:graphicFrame>
        <p:nvGraphicFramePr>
          <p:cNvPr id="6" name="表 5"/>
          <p:cNvGraphicFramePr>
            <a:graphicFrameLocks noGrp="1"/>
          </p:cNvGraphicFramePr>
          <p:nvPr>
            <p:extLst/>
          </p:nvPr>
        </p:nvGraphicFramePr>
        <p:xfrm>
          <a:off x="1398667" y="1941424"/>
          <a:ext cx="9681016" cy="1112520"/>
        </p:xfrm>
        <a:graphic>
          <a:graphicData uri="http://schemas.openxmlformats.org/drawingml/2006/table">
            <a:tbl>
              <a:tblPr firstRow="1" bandRow="1">
                <a:tableStyleId>{5940675A-B579-460E-94D1-54222C63F5DA}</a:tableStyleId>
              </a:tblPr>
              <a:tblGrid>
                <a:gridCol w="822019">
                  <a:extLst>
                    <a:ext uri="{9D8B030D-6E8A-4147-A177-3AD203B41FA5}">
                      <a16:colId xmlns:a16="http://schemas.microsoft.com/office/drawing/2014/main" val="20000"/>
                    </a:ext>
                  </a:extLst>
                </a:gridCol>
                <a:gridCol w="1265571">
                  <a:extLst>
                    <a:ext uri="{9D8B030D-6E8A-4147-A177-3AD203B41FA5}">
                      <a16:colId xmlns:a16="http://schemas.microsoft.com/office/drawing/2014/main" val="20001"/>
                    </a:ext>
                  </a:extLst>
                </a:gridCol>
                <a:gridCol w="1265571">
                  <a:extLst>
                    <a:ext uri="{9D8B030D-6E8A-4147-A177-3AD203B41FA5}">
                      <a16:colId xmlns:a16="http://schemas.microsoft.com/office/drawing/2014/main" val="20002"/>
                    </a:ext>
                  </a:extLst>
                </a:gridCol>
                <a:gridCol w="1265571">
                  <a:extLst>
                    <a:ext uri="{9D8B030D-6E8A-4147-A177-3AD203B41FA5}">
                      <a16:colId xmlns:a16="http://schemas.microsoft.com/office/drawing/2014/main" val="20003"/>
                    </a:ext>
                  </a:extLst>
                </a:gridCol>
                <a:gridCol w="1265571">
                  <a:extLst>
                    <a:ext uri="{9D8B030D-6E8A-4147-A177-3AD203B41FA5}">
                      <a16:colId xmlns:a16="http://schemas.microsoft.com/office/drawing/2014/main" val="20004"/>
                    </a:ext>
                  </a:extLst>
                </a:gridCol>
                <a:gridCol w="1265571">
                  <a:extLst>
                    <a:ext uri="{9D8B030D-6E8A-4147-A177-3AD203B41FA5}">
                      <a16:colId xmlns:a16="http://schemas.microsoft.com/office/drawing/2014/main" val="20005"/>
                    </a:ext>
                  </a:extLst>
                </a:gridCol>
                <a:gridCol w="1265571">
                  <a:extLst>
                    <a:ext uri="{9D8B030D-6E8A-4147-A177-3AD203B41FA5}">
                      <a16:colId xmlns:a16="http://schemas.microsoft.com/office/drawing/2014/main" val="20006"/>
                    </a:ext>
                  </a:extLst>
                </a:gridCol>
                <a:gridCol w="1265571">
                  <a:extLst>
                    <a:ext uri="{9D8B030D-6E8A-4147-A177-3AD203B41FA5}">
                      <a16:colId xmlns:a16="http://schemas.microsoft.com/office/drawing/2014/main" val="20007"/>
                    </a:ext>
                  </a:extLst>
                </a:gridCol>
              </a:tblGrid>
              <a:tr h="370840">
                <a:tc>
                  <a:txBody>
                    <a:bodyPr/>
                    <a:lstStyle/>
                    <a:p>
                      <a:endParaRPr kumimoji="1" lang="ja-JP" altLang="en-US" dirty="0"/>
                    </a:p>
                  </a:txBody>
                  <a:tcPr>
                    <a:solidFill>
                      <a:schemeClr val="accent5">
                        <a:lumMod val="20000"/>
                        <a:lumOff val="80000"/>
                      </a:schemeClr>
                    </a:solidFill>
                  </a:tcPr>
                </a:tc>
                <a:tc>
                  <a:txBody>
                    <a:bodyPr/>
                    <a:lstStyle/>
                    <a:p>
                      <a:r>
                        <a:rPr kumimoji="1" lang="ja-JP" altLang="en-US" dirty="0"/>
                        <a:t>１年目</a:t>
                      </a:r>
                    </a:p>
                  </a:txBody>
                  <a:tcPr>
                    <a:solidFill>
                      <a:schemeClr val="accent5">
                        <a:lumMod val="20000"/>
                        <a:lumOff val="80000"/>
                      </a:schemeClr>
                    </a:solidFill>
                  </a:tcPr>
                </a:tc>
                <a:tc>
                  <a:txBody>
                    <a:bodyPr/>
                    <a:lstStyle/>
                    <a:p>
                      <a:r>
                        <a:rPr kumimoji="1" lang="en-US" altLang="ja-JP" dirty="0"/>
                        <a:t>2</a:t>
                      </a:r>
                      <a:r>
                        <a:rPr kumimoji="1" lang="ja-JP" altLang="en-US" dirty="0"/>
                        <a:t>年目</a:t>
                      </a:r>
                    </a:p>
                  </a:txBody>
                  <a:tcPr>
                    <a:solidFill>
                      <a:schemeClr val="accent5">
                        <a:lumMod val="20000"/>
                        <a:lumOff val="80000"/>
                      </a:schemeClr>
                    </a:solidFill>
                  </a:tcPr>
                </a:tc>
                <a:tc>
                  <a:txBody>
                    <a:bodyPr/>
                    <a:lstStyle/>
                    <a:p>
                      <a:r>
                        <a:rPr kumimoji="1" lang="en-US" altLang="ja-JP" dirty="0"/>
                        <a:t>3</a:t>
                      </a:r>
                      <a:r>
                        <a:rPr kumimoji="1" lang="ja-JP" altLang="en-US" dirty="0"/>
                        <a:t>年目</a:t>
                      </a:r>
                    </a:p>
                  </a:txBody>
                  <a:tcPr>
                    <a:solidFill>
                      <a:schemeClr val="accent5">
                        <a:lumMod val="20000"/>
                        <a:lumOff val="80000"/>
                      </a:schemeClr>
                    </a:solidFill>
                  </a:tcPr>
                </a:tc>
                <a:tc>
                  <a:txBody>
                    <a:bodyPr/>
                    <a:lstStyle/>
                    <a:p>
                      <a:r>
                        <a:rPr kumimoji="1" lang="en-US" altLang="ja-JP" dirty="0"/>
                        <a:t>4</a:t>
                      </a:r>
                      <a:r>
                        <a:rPr kumimoji="1" lang="ja-JP" altLang="en-US" dirty="0"/>
                        <a:t>年目</a:t>
                      </a:r>
                    </a:p>
                  </a:txBody>
                  <a:tcPr>
                    <a:solidFill>
                      <a:schemeClr val="accent5">
                        <a:lumMod val="20000"/>
                        <a:lumOff val="80000"/>
                      </a:schemeClr>
                    </a:solidFill>
                  </a:tcPr>
                </a:tc>
                <a:tc>
                  <a:txBody>
                    <a:bodyPr/>
                    <a:lstStyle/>
                    <a:p>
                      <a:r>
                        <a:rPr kumimoji="1" lang="ja-JP" altLang="en-US" dirty="0"/>
                        <a:t>３年間計</a:t>
                      </a:r>
                    </a:p>
                  </a:txBody>
                  <a:tcPr>
                    <a:solidFill>
                      <a:schemeClr val="accent5">
                        <a:lumMod val="20000"/>
                        <a:lumOff val="80000"/>
                      </a:schemeClr>
                    </a:solidFill>
                  </a:tcPr>
                </a:tc>
                <a:tc>
                  <a:txBody>
                    <a:bodyPr/>
                    <a:lstStyle/>
                    <a:p>
                      <a:r>
                        <a:rPr kumimoji="1" lang="en-US" altLang="ja-JP" dirty="0"/>
                        <a:t>4</a:t>
                      </a:r>
                      <a:r>
                        <a:rPr kumimoji="1" lang="ja-JP" altLang="en-US" dirty="0"/>
                        <a:t>年間計</a:t>
                      </a:r>
                    </a:p>
                  </a:txBody>
                  <a:tcPr>
                    <a:solidFill>
                      <a:schemeClr val="accent5">
                        <a:lumMod val="20000"/>
                        <a:lumOff val="80000"/>
                      </a:schemeClr>
                    </a:solidFill>
                  </a:tcPr>
                </a:tc>
                <a:tc>
                  <a:txBody>
                    <a:bodyPr/>
                    <a:lstStyle/>
                    <a:p>
                      <a:r>
                        <a:rPr kumimoji="1" lang="en-US" altLang="ja-JP" dirty="0"/>
                        <a:t>10</a:t>
                      </a:r>
                      <a:r>
                        <a:rPr kumimoji="1" lang="ja-JP" altLang="en-US" dirty="0"/>
                        <a:t>年間計</a:t>
                      </a:r>
                    </a:p>
                  </a:txBody>
                  <a:tcPr>
                    <a:solidFill>
                      <a:schemeClr val="accent5">
                        <a:lumMod val="20000"/>
                        <a:lumOff val="80000"/>
                      </a:schemeClr>
                    </a:solidFill>
                  </a:tcPr>
                </a:tc>
                <a:extLst>
                  <a:ext uri="{0D108BD9-81ED-4DB2-BD59-A6C34878D82A}">
                    <a16:rowId xmlns:a16="http://schemas.microsoft.com/office/drawing/2014/main" val="10000"/>
                  </a:ext>
                </a:extLst>
              </a:tr>
              <a:tr h="370840">
                <a:tc>
                  <a:txBody>
                    <a:bodyPr/>
                    <a:lstStyle/>
                    <a:p>
                      <a:r>
                        <a:rPr kumimoji="1" lang="ja-JP" altLang="en-US" dirty="0"/>
                        <a:t>費用</a:t>
                      </a:r>
                    </a:p>
                  </a:txBody>
                  <a:tcPr/>
                </a:tc>
                <a:tc>
                  <a:txBody>
                    <a:bodyPr/>
                    <a:lstStyle/>
                    <a:p>
                      <a:pPr algn="r"/>
                      <a:r>
                        <a:rPr kumimoji="1" lang="en-US" altLang="ja-JP" dirty="0"/>
                        <a:t>60</a:t>
                      </a:r>
                      <a:endParaRPr kumimoji="1" lang="ja-JP" altLang="en-US" dirty="0"/>
                    </a:p>
                  </a:txBody>
                  <a:tcPr/>
                </a:tc>
                <a:tc>
                  <a:txBody>
                    <a:bodyPr/>
                    <a:lstStyle/>
                    <a:p>
                      <a:pPr algn="r"/>
                      <a:r>
                        <a:rPr kumimoji="1" lang="en-US" altLang="ja-JP" dirty="0"/>
                        <a:t>74</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159</a:t>
                      </a:r>
                      <a:endParaRPr kumimoji="1" lang="ja-JP" altLang="en-US" dirty="0"/>
                    </a:p>
                  </a:txBody>
                  <a:tcPr/>
                </a:tc>
                <a:tc>
                  <a:txBody>
                    <a:bodyPr/>
                    <a:lstStyle/>
                    <a:p>
                      <a:pPr algn="r"/>
                      <a:r>
                        <a:rPr kumimoji="1" lang="en-US" altLang="ja-JP" dirty="0"/>
                        <a:t>184</a:t>
                      </a:r>
                      <a:endParaRPr kumimoji="1" lang="ja-JP" altLang="en-US" dirty="0"/>
                    </a:p>
                  </a:txBody>
                  <a:tcPr/>
                </a:tc>
                <a:tc>
                  <a:txBody>
                    <a:bodyPr/>
                    <a:lstStyle/>
                    <a:p>
                      <a:pPr algn="r"/>
                      <a:r>
                        <a:rPr kumimoji="1" lang="en-US" altLang="ja-JP" dirty="0"/>
                        <a:t>334</a:t>
                      </a:r>
                      <a:endParaRPr kumimoji="1" lang="ja-JP" altLang="en-US" dirty="0"/>
                    </a:p>
                  </a:txBody>
                  <a:tcPr/>
                </a:tc>
                <a:extLst>
                  <a:ext uri="{0D108BD9-81ED-4DB2-BD59-A6C34878D82A}">
                    <a16:rowId xmlns:a16="http://schemas.microsoft.com/office/drawing/2014/main" val="10001"/>
                  </a:ext>
                </a:extLst>
              </a:tr>
              <a:tr h="370840">
                <a:tc>
                  <a:txBody>
                    <a:bodyPr/>
                    <a:lstStyle/>
                    <a:p>
                      <a:r>
                        <a:rPr kumimoji="1" lang="ja-JP" altLang="en-US" dirty="0"/>
                        <a:t>効果</a:t>
                      </a:r>
                    </a:p>
                  </a:txBody>
                  <a:tcPr/>
                </a:tc>
                <a:tc>
                  <a:txBody>
                    <a:bodyPr/>
                    <a:lstStyle/>
                    <a:p>
                      <a:pPr algn="r"/>
                      <a:r>
                        <a:rPr kumimoji="1" lang="en-US" altLang="ja-JP" dirty="0"/>
                        <a:t>0</a:t>
                      </a:r>
                      <a:endParaRPr kumimoji="1" lang="ja-JP" altLang="en-US" dirty="0"/>
                    </a:p>
                  </a:txBody>
                  <a:tcPr/>
                </a:tc>
                <a:tc>
                  <a:txBody>
                    <a:bodyPr/>
                    <a:lstStyle/>
                    <a:p>
                      <a:pPr algn="r"/>
                      <a:r>
                        <a:rPr kumimoji="1" lang="en-US" altLang="ja-JP" dirty="0"/>
                        <a:t>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300</a:t>
                      </a:r>
                      <a:endParaRPr kumimoji="1" lang="ja-JP" altLang="en-US" dirty="0"/>
                    </a:p>
                  </a:txBody>
                  <a:tcPr/>
                </a:tc>
                <a:tc>
                  <a:txBody>
                    <a:bodyPr/>
                    <a:lstStyle/>
                    <a:p>
                      <a:pPr algn="r"/>
                      <a:r>
                        <a:rPr kumimoji="1" lang="en-US" altLang="ja-JP" dirty="0"/>
                        <a:t>1200</a:t>
                      </a:r>
                      <a:endParaRPr kumimoji="1" lang="ja-JP" altLang="en-US" dirty="0"/>
                    </a:p>
                  </a:txBody>
                  <a:tcPr/>
                </a:tc>
                <a:extLst>
                  <a:ext uri="{0D108BD9-81ED-4DB2-BD59-A6C34878D82A}">
                    <a16:rowId xmlns:a16="http://schemas.microsoft.com/office/drawing/2014/main" val="10002"/>
                  </a:ext>
                </a:extLst>
              </a:tr>
            </a:tbl>
          </a:graphicData>
        </a:graphic>
      </p:graphicFrame>
      <p:sp>
        <p:nvSpPr>
          <p:cNvPr id="7" name="正方形/長方形 6">
            <a:extLst>
              <a:ext uri="{FF2B5EF4-FFF2-40B4-BE49-F238E27FC236}">
                <a16:creationId xmlns:a16="http://schemas.microsoft.com/office/drawing/2014/main" id="{B9BCB09A-C63C-4E51-AC37-D45F3A4383F0}"/>
              </a:ext>
            </a:extLst>
          </p:cNvPr>
          <p:cNvSpPr/>
          <p:nvPr/>
        </p:nvSpPr>
        <p:spPr>
          <a:xfrm>
            <a:off x="9186857" y="1544609"/>
            <a:ext cx="2031325" cy="369332"/>
          </a:xfrm>
          <a:prstGeom prst="rect">
            <a:avLst/>
          </a:prstGeom>
        </p:spPr>
        <p:txBody>
          <a:bodyPr wrap="none">
            <a:spAutoFit/>
          </a:bodyPr>
          <a:lstStyle/>
          <a:p>
            <a:r>
              <a:rPr lang="ja-JP" altLang="en-US" dirty="0"/>
              <a:t>（単位：百万円）</a:t>
            </a:r>
            <a:endParaRPr lang="en-US" altLang="ja-JP" dirty="0"/>
          </a:p>
        </p:txBody>
      </p:sp>
      <p:sp>
        <p:nvSpPr>
          <p:cNvPr id="8" name="正方形/長方形 7">
            <a:extLst>
              <a:ext uri="{FF2B5EF4-FFF2-40B4-BE49-F238E27FC236}">
                <a16:creationId xmlns:a16="http://schemas.microsoft.com/office/drawing/2014/main" id="{5CB628F3-5211-4C81-AA8A-2CF25CB5E6F3}"/>
              </a:ext>
            </a:extLst>
          </p:cNvPr>
          <p:cNvSpPr/>
          <p:nvPr/>
        </p:nvSpPr>
        <p:spPr>
          <a:xfrm>
            <a:off x="9186857" y="3466153"/>
            <a:ext cx="2031325" cy="369332"/>
          </a:xfrm>
          <a:prstGeom prst="rect">
            <a:avLst/>
          </a:prstGeom>
        </p:spPr>
        <p:txBody>
          <a:bodyPr wrap="none">
            <a:spAutoFit/>
          </a:bodyPr>
          <a:lstStyle/>
          <a:p>
            <a:r>
              <a:rPr lang="ja-JP" altLang="en-US" dirty="0"/>
              <a:t>（単位：百万円）</a:t>
            </a:r>
            <a:endParaRPr lang="en-US" altLang="ja-JP" dirty="0"/>
          </a:p>
        </p:txBody>
      </p:sp>
      <p:sp>
        <p:nvSpPr>
          <p:cNvPr id="9" name="スライド番号プレースホルダー 4">
            <a:extLst>
              <a:ext uri="{FF2B5EF4-FFF2-40B4-BE49-F238E27FC236}">
                <a16:creationId xmlns:a16="http://schemas.microsoft.com/office/drawing/2014/main" id="{367F4140-EDBC-4FD9-B367-07414A80C9A6}"/>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11</a:t>
            </a:fld>
            <a:endParaRPr kumimoji="1" lang="ja-JP" altLang="en-US"/>
          </a:p>
        </p:txBody>
      </p:sp>
    </p:spTree>
    <p:extLst>
      <p:ext uri="{BB962C8B-B14F-4D97-AF65-F5344CB8AC3E}">
        <p14:creationId xmlns:p14="http://schemas.microsoft.com/office/powerpoint/2010/main" val="4179263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2-5. </a:t>
            </a:r>
            <a:r>
              <a:rPr kumimoji="1" lang="ja-JP" altLang="en-US" dirty="0"/>
              <a:t>ビジネスケースで考えよう</a:t>
            </a:r>
          </a:p>
        </p:txBody>
      </p:sp>
      <p:sp>
        <p:nvSpPr>
          <p:cNvPr id="3" name="コンテンツ プレースホルダー 2"/>
          <p:cNvSpPr>
            <a:spLocks noGrp="1"/>
          </p:cNvSpPr>
          <p:nvPr>
            <p:ph idx="1"/>
          </p:nvPr>
        </p:nvSpPr>
        <p:spPr>
          <a:xfrm>
            <a:off x="838200" y="1105468"/>
            <a:ext cx="10515600" cy="5286453"/>
          </a:xfrm>
        </p:spPr>
        <p:txBody>
          <a:bodyPr>
            <a:normAutofit/>
          </a:bodyPr>
          <a:lstStyle/>
          <a:p>
            <a:pPr marL="0" indent="0">
              <a:buNone/>
            </a:pPr>
            <a:r>
              <a:rPr lang="ja-JP" altLang="en-US" sz="2200" dirty="0"/>
              <a:t>単純に計算してみると、下記のようになる。</a:t>
            </a:r>
            <a:endParaRPr lang="en-US" altLang="ja-JP" sz="2200" dirty="0"/>
          </a:p>
          <a:p>
            <a:pPr marL="449263" lvl="1"/>
            <a:r>
              <a:rPr lang="en-US" altLang="ja-JP" sz="2200" dirty="0"/>
              <a:t>2</a:t>
            </a:r>
            <a:r>
              <a:rPr lang="ja-JP" altLang="en-US" sz="2200" dirty="0"/>
              <a:t>年後に</a:t>
            </a:r>
            <a:r>
              <a:rPr lang="en-US" altLang="ja-JP" sz="2200" dirty="0"/>
              <a:t>3</a:t>
            </a:r>
            <a:r>
              <a:rPr lang="ja-JP" altLang="en-US" sz="2200" dirty="0"/>
              <a:t>階までを一斉に改修。</a:t>
            </a:r>
            <a:endParaRPr lang="en-US" altLang="ja-JP" sz="2200" dirty="0"/>
          </a:p>
          <a:p>
            <a:pPr marL="449263" lvl="1"/>
            <a:endParaRPr lang="en-US" altLang="ja-JP" sz="2200" dirty="0"/>
          </a:p>
          <a:p>
            <a:pPr marL="449263" lvl="1"/>
            <a:endParaRPr kumimoji="1" lang="en-US" altLang="ja-JP" sz="2200" dirty="0"/>
          </a:p>
          <a:p>
            <a:pPr marL="449263" lvl="1"/>
            <a:endParaRPr lang="en-US" altLang="ja-JP" sz="2200" dirty="0"/>
          </a:p>
          <a:p>
            <a:pPr marL="449263" lvl="1"/>
            <a:endParaRPr kumimoji="1" lang="en-US" altLang="ja-JP" sz="2200" dirty="0"/>
          </a:p>
          <a:p>
            <a:pPr marL="449263" lvl="1"/>
            <a:endParaRPr lang="en-US" altLang="ja-JP" sz="2200" dirty="0"/>
          </a:p>
          <a:p>
            <a:pPr marL="449263" lvl="1"/>
            <a:r>
              <a:rPr lang="en-US" altLang="ja-JP" sz="2200" dirty="0"/>
              <a:t>8</a:t>
            </a:r>
            <a:r>
              <a:rPr lang="ja-JP" altLang="en-US" sz="2200" dirty="0"/>
              <a:t>ヶ月ごとに各階を順次改修。</a:t>
            </a:r>
            <a:endParaRPr lang="en-US" altLang="ja-JP" sz="2200" dirty="0"/>
          </a:p>
          <a:p>
            <a:pPr lvl="1"/>
            <a:endParaRPr kumimoji="1" lang="en-US" altLang="ja-JP" sz="2200" dirty="0"/>
          </a:p>
          <a:p>
            <a:pPr lvl="1"/>
            <a:endParaRPr lang="en-US" altLang="ja-JP" sz="2200" dirty="0"/>
          </a:p>
          <a:p>
            <a:pPr lvl="1"/>
            <a:endParaRPr kumimoji="1" lang="en-US" altLang="ja-JP" sz="2200" dirty="0"/>
          </a:p>
          <a:p>
            <a:pPr lvl="1"/>
            <a:endParaRPr lang="en-US" altLang="ja-JP" sz="2200" dirty="0"/>
          </a:p>
          <a:p>
            <a:pPr marL="0" indent="0">
              <a:buNone/>
            </a:pPr>
            <a:endParaRPr lang="en-US" altLang="ja-JP" sz="2200" dirty="0"/>
          </a:p>
          <a:p>
            <a:pPr marL="0" indent="0">
              <a:buNone/>
            </a:pPr>
            <a:r>
              <a:rPr lang="ja-JP" altLang="en-US" sz="2200" dirty="0"/>
              <a:t>事業期間によって、数値が変わることがわかる。</a:t>
            </a:r>
            <a:endParaRPr kumimoji="1" lang="ja-JP" altLang="en-US" sz="2200" dirty="0"/>
          </a:p>
        </p:txBody>
      </p:sp>
      <p:graphicFrame>
        <p:nvGraphicFramePr>
          <p:cNvPr id="5" name="表 4"/>
          <p:cNvGraphicFramePr>
            <a:graphicFrameLocks noGrp="1"/>
          </p:cNvGraphicFramePr>
          <p:nvPr>
            <p:extLst/>
          </p:nvPr>
        </p:nvGraphicFramePr>
        <p:xfrm>
          <a:off x="1398667" y="4088916"/>
          <a:ext cx="9681019" cy="1483360"/>
        </p:xfrm>
        <a:graphic>
          <a:graphicData uri="http://schemas.openxmlformats.org/drawingml/2006/table">
            <a:tbl>
              <a:tblPr firstRow="1" bandRow="1">
                <a:tableStyleId>{5940675A-B579-460E-94D1-54222C63F5DA}</a:tableStyleId>
              </a:tblPr>
              <a:tblGrid>
                <a:gridCol w="810143">
                  <a:extLst>
                    <a:ext uri="{9D8B030D-6E8A-4147-A177-3AD203B41FA5}">
                      <a16:colId xmlns:a16="http://schemas.microsoft.com/office/drawing/2014/main" val="20000"/>
                    </a:ext>
                  </a:extLst>
                </a:gridCol>
                <a:gridCol w="1267268">
                  <a:extLst>
                    <a:ext uri="{9D8B030D-6E8A-4147-A177-3AD203B41FA5}">
                      <a16:colId xmlns:a16="http://schemas.microsoft.com/office/drawing/2014/main" val="20001"/>
                    </a:ext>
                  </a:extLst>
                </a:gridCol>
                <a:gridCol w="1267268">
                  <a:extLst>
                    <a:ext uri="{9D8B030D-6E8A-4147-A177-3AD203B41FA5}">
                      <a16:colId xmlns:a16="http://schemas.microsoft.com/office/drawing/2014/main" val="20002"/>
                    </a:ext>
                  </a:extLst>
                </a:gridCol>
                <a:gridCol w="1267268">
                  <a:extLst>
                    <a:ext uri="{9D8B030D-6E8A-4147-A177-3AD203B41FA5}">
                      <a16:colId xmlns:a16="http://schemas.microsoft.com/office/drawing/2014/main" val="20003"/>
                    </a:ext>
                  </a:extLst>
                </a:gridCol>
                <a:gridCol w="1267268">
                  <a:extLst>
                    <a:ext uri="{9D8B030D-6E8A-4147-A177-3AD203B41FA5}">
                      <a16:colId xmlns:a16="http://schemas.microsoft.com/office/drawing/2014/main" val="20004"/>
                    </a:ext>
                  </a:extLst>
                </a:gridCol>
                <a:gridCol w="1267268">
                  <a:extLst>
                    <a:ext uri="{9D8B030D-6E8A-4147-A177-3AD203B41FA5}">
                      <a16:colId xmlns:a16="http://schemas.microsoft.com/office/drawing/2014/main" val="20005"/>
                    </a:ext>
                  </a:extLst>
                </a:gridCol>
                <a:gridCol w="1267268">
                  <a:extLst>
                    <a:ext uri="{9D8B030D-6E8A-4147-A177-3AD203B41FA5}">
                      <a16:colId xmlns:a16="http://schemas.microsoft.com/office/drawing/2014/main" val="20006"/>
                    </a:ext>
                  </a:extLst>
                </a:gridCol>
                <a:gridCol w="1267268">
                  <a:extLst>
                    <a:ext uri="{9D8B030D-6E8A-4147-A177-3AD203B41FA5}">
                      <a16:colId xmlns:a16="http://schemas.microsoft.com/office/drawing/2014/main" val="20007"/>
                    </a:ext>
                  </a:extLst>
                </a:gridCol>
              </a:tblGrid>
              <a:tr h="370840">
                <a:tc>
                  <a:txBody>
                    <a:bodyPr/>
                    <a:lstStyle/>
                    <a:p>
                      <a:endParaRPr kumimoji="1" lang="ja-JP" altLang="en-US" dirty="0"/>
                    </a:p>
                  </a:txBody>
                  <a:tcPr>
                    <a:solidFill>
                      <a:schemeClr val="accent5">
                        <a:lumMod val="20000"/>
                        <a:lumOff val="80000"/>
                      </a:schemeClr>
                    </a:solidFill>
                  </a:tcPr>
                </a:tc>
                <a:tc>
                  <a:txBody>
                    <a:bodyPr/>
                    <a:lstStyle/>
                    <a:p>
                      <a:r>
                        <a:rPr kumimoji="1" lang="ja-JP" altLang="en-US" dirty="0"/>
                        <a:t>１年目</a:t>
                      </a:r>
                    </a:p>
                  </a:txBody>
                  <a:tcPr>
                    <a:solidFill>
                      <a:schemeClr val="accent5">
                        <a:lumMod val="20000"/>
                        <a:lumOff val="80000"/>
                      </a:schemeClr>
                    </a:solidFill>
                  </a:tcPr>
                </a:tc>
                <a:tc>
                  <a:txBody>
                    <a:bodyPr/>
                    <a:lstStyle/>
                    <a:p>
                      <a:r>
                        <a:rPr kumimoji="1" lang="en-US" altLang="ja-JP" dirty="0"/>
                        <a:t>2</a:t>
                      </a:r>
                      <a:r>
                        <a:rPr kumimoji="1" lang="ja-JP" altLang="en-US" dirty="0"/>
                        <a:t>年目</a:t>
                      </a:r>
                    </a:p>
                  </a:txBody>
                  <a:tcPr>
                    <a:solidFill>
                      <a:schemeClr val="accent5">
                        <a:lumMod val="20000"/>
                        <a:lumOff val="80000"/>
                      </a:schemeClr>
                    </a:solidFill>
                  </a:tcPr>
                </a:tc>
                <a:tc>
                  <a:txBody>
                    <a:bodyPr/>
                    <a:lstStyle/>
                    <a:p>
                      <a:r>
                        <a:rPr kumimoji="1" lang="en-US" altLang="ja-JP" dirty="0"/>
                        <a:t>3</a:t>
                      </a:r>
                      <a:r>
                        <a:rPr kumimoji="1" lang="ja-JP" altLang="en-US" dirty="0"/>
                        <a:t>年目</a:t>
                      </a:r>
                    </a:p>
                  </a:txBody>
                  <a:tcPr>
                    <a:solidFill>
                      <a:schemeClr val="accent5">
                        <a:lumMod val="20000"/>
                        <a:lumOff val="80000"/>
                      </a:schemeClr>
                    </a:solidFill>
                  </a:tcPr>
                </a:tc>
                <a:tc>
                  <a:txBody>
                    <a:bodyPr/>
                    <a:lstStyle/>
                    <a:p>
                      <a:r>
                        <a:rPr kumimoji="1" lang="en-US" altLang="ja-JP" dirty="0"/>
                        <a:t>4</a:t>
                      </a:r>
                      <a:r>
                        <a:rPr kumimoji="1" lang="ja-JP" altLang="en-US" dirty="0"/>
                        <a:t>年目</a:t>
                      </a:r>
                    </a:p>
                  </a:txBody>
                  <a:tcPr>
                    <a:solidFill>
                      <a:schemeClr val="accent5">
                        <a:lumMod val="20000"/>
                        <a:lumOff val="80000"/>
                      </a:schemeClr>
                    </a:solidFill>
                  </a:tcPr>
                </a:tc>
                <a:tc>
                  <a:txBody>
                    <a:bodyPr/>
                    <a:lstStyle/>
                    <a:p>
                      <a:r>
                        <a:rPr kumimoji="1" lang="ja-JP" altLang="en-US" dirty="0"/>
                        <a:t>３年間計</a:t>
                      </a:r>
                    </a:p>
                  </a:txBody>
                  <a:tcPr>
                    <a:solidFill>
                      <a:schemeClr val="accent5">
                        <a:lumMod val="20000"/>
                        <a:lumOff val="80000"/>
                      </a:schemeClr>
                    </a:solidFill>
                  </a:tcPr>
                </a:tc>
                <a:tc>
                  <a:txBody>
                    <a:bodyPr/>
                    <a:lstStyle/>
                    <a:p>
                      <a:r>
                        <a:rPr kumimoji="1" lang="en-US" altLang="ja-JP" dirty="0"/>
                        <a:t>4</a:t>
                      </a:r>
                      <a:r>
                        <a:rPr kumimoji="1" lang="ja-JP" altLang="en-US" dirty="0"/>
                        <a:t>年間計</a:t>
                      </a:r>
                    </a:p>
                  </a:txBody>
                  <a:tcPr>
                    <a:solidFill>
                      <a:schemeClr val="accent5">
                        <a:lumMod val="20000"/>
                        <a:lumOff val="80000"/>
                      </a:schemeClr>
                    </a:solidFill>
                  </a:tcPr>
                </a:tc>
                <a:tc>
                  <a:txBody>
                    <a:bodyPr/>
                    <a:lstStyle/>
                    <a:p>
                      <a:r>
                        <a:rPr kumimoji="1" lang="en-US" altLang="ja-JP" dirty="0"/>
                        <a:t>10</a:t>
                      </a:r>
                      <a:r>
                        <a:rPr kumimoji="1" lang="ja-JP" altLang="en-US" dirty="0"/>
                        <a:t>年間計</a:t>
                      </a:r>
                    </a:p>
                  </a:txBody>
                  <a:tcPr>
                    <a:solidFill>
                      <a:schemeClr val="accent5">
                        <a:lumMod val="20000"/>
                        <a:lumOff val="80000"/>
                      </a:schemeClr>
                    </a:solidFill>
                  </a:tcPr>
                </a:tc>
                <a:extLst>
                  <a:ext uri="{0D108BD9-81ED-4DB2-BD59-A6C34878D82A}">
                    <a16:rowId xmlns:a16="http://schemas.microsoft.com/office/drawing/2014/main" val="10000"/>
                  </a:ext>
                </a:extLst>
              </a:tr>
              <a:tr h="370840">
                <a:tc>
                  <a:txBody>
                    <a:bodyPr/>
                    <a:lstStyle/>
                    <a:p>
                      <a:r>
                        <a:rPr kumimoji="1" lang="ja-JP" altLang="en-US" dirty="0"/>
                        <a:t>費用</a:t>
                      </a:r>
                    </a:p>
                  </a:txBody>
                  <a:tcPr/>
                </a:tc>
                <a:tc>
                  <a:txBody>
                    <a:bodyPr/>
                    <a:lstStyle/>
                    <a:p>
                      <a:pPr algn="r"/>
                      <a:r>
                        <a:rPr kumimoji="1" lang="en-US" altLang="ja-JP" dirty="0"/>
                        <a:t>136</a:t>
                      </a:r>
                      <a:endParaRPr kumimoji="1" lang="ja-JP" altLang="en-US" dirty="0"/>
                    </a:p>
                  </a:txBody>
                  <a:tcPr/>
                </a:tc>
                <a:tc>
                  <a:txBody>
                    <a:bodyPr/>
                    <a:lstStyle/>
                    <a:p>
                      <a:pPr algn="r"/>
                      <a:r>
                        <a:rPr kumimoji="1" lang="en-US" altLang="ja-JP" dirty="0"/>
                        <a:t>90</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251</a:t>
                      </a:r>
                      <a:endParaRPr kumimoji="1" lang="ja-JP" altLang="en-US" dirty="0"/>
                    </a:p>
                  </a:txBody>
                  <a:tcPr/>
                </a:tc>
                <a:tc>
                  <a:txBody>
                    <a:bodyPr/>
                    <a:lstStyle/>
                    <a:p>
                      <a:pPr algn="r"/>
                      <a:r>
                        <a:rPr kumimoji="1" lang="en-US" altLang="ja-JP" dirty="0"/>
                        <a:t>276</a:t>
                      </a:r>
                      <a:endParaRPr kumimoji="1" lang="ja-JP" altLang="en-US" dirty="0"/>
                    </a:p>
                  </a:txBody>
                  <a:tcPr/>
                </a:tc>
                <a:tc>
                  <a:txBody>
                    <a:bodyPr/>
                    <a:lstStyle/>
                    <a:p>
                      <a:pPr algn="r"/>
                      <a:r>
                        <a:rPr kumimoji="1" lang="en-US" altLang="ja-JP" dirty="0"/>
                        <a:t>426</a:t>
                      </a:r>
                      <a:endParaRPr kumimoji="1" lang="ja-JP" altLang="en-US" dirty="0"/>
                    </a:p>
                  </a:txBody>
                  <a:tcPr/>
                </a:tc>
                <a:extLst>
                  <a:ext uri="{0D108BD9-81ED-4DB2-BD59-A6C34878D82A}">
                    <a16:rowId xmlns:a16="http://schemas.microsoft.com/office/drawing/2014/main" val="10001"/>
                  </a:ext>
                </a:extLst>
              </a:tr>
              <a:tr h="370840">
                <a:tc>
                  <a:txBody>
                    <a:bodyPr/>
                    <a:lstStyle/>
                    <a:p>
                      <a:r>
                        <a:rPr kumimoji="1" lang="ja-JP" altLang="en-US" dirty="0"/>
                        <a:t>効果</a:t>
                      </a:r>
                    </a:p>
                  </a:txBody>
                  <a:tcPr/>
                </a:tc>
                <a:tc>
                  <a:txBody>
                    <a:bodyPr/>
                    <a:lstStyle/>
                    <a:p>
                      <a:pPr algn="r"/>
                      <a:r>
                        <a:rPr kumimoji="1" lang="en-US" altLang="ja-JP" dirty="0"/>
                        <a:t>50</a:t>
                      </a:r>
                      <a:endParaRPr kumimoji="1" lang="ja-JP" altLang="en-US" dirty="0"/>
                    </a:p>
                  </a:txBody>
                  <a:tcPr/>
                </a:tc>
                <a:tc>
                  <a:txBody>
                    <a:bodyPr/>
                    <a:lstStyle/>
                    <a:p>
                      <a:pPr algn="r"/>
                      <a:r>
                        <a:rPr kumimoji="1" lang="en-US" altLang="ja-JP" dirty="0"/>
                        <a:t>100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300</a:t>
                      </a:r>
                      <a:endParaRPr kumimoji="1" lang="ja-JP" altLang="en-US" dirty="0"/>
                    </a:p>
                  </a:txBody>
                  <a:tcPr/>
                </a:tc>
                <a:tc>
                  <a:txBody>
                    <a:bodyPr/>
                    <a:lstStyle/>
                    <a:p>
                      <a:pPr algn="r"/>
                      <a:r>
                        <a:rPr kumimoji="1" lang="en-US" altLang="ja-JP" dirty="0"/>
                        <a:t>450</a:t>
                      </a:r>
                      <a:endParaRPr kumimoji="1" lang="ja-JP" altLang="en-US" dirty="0"/>
                    </a:p>
                  </a:txBody>
                  <a:tcPr/>
                </a:tc>
                <a:tc>
                  <a:txBody>
                    <a:bodyPr/>
                    <a:lstStyle/>
                    <a:p>
                      <a:pPr algn="r"/>
                      <a:r>
                        <a:rPr kumimoji="1" lang="en-US" altLang="ja-JP" dirty="0"/>
                        <a:t>1350</a:t>
                      </a:r>
                      <a:endParaRPr kumimoji="1" lang="ja-JP" altLang="en-US" dirty="0"/>
                    </a:p>
                  </a:txBody>
                  <a:tcPr/>
                </a:tc>
                <a:extLst>
                  <a:ext uri="{0D108BD9-81ED-4DB2-BD59-A6C34878D82A}">
                    <a16:rowId xmlns:a16="http://schemas.microsoft.com/office/drawing/2014/main" val="10002"/>
                  </a:ext>
                </a:extLst>
              </a:tr>
              <a:tr h="370840">
                <a:tc grid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費用対効果</a:t>
                      </a:r>
                    </a:p>
                  </a:txBody>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a:txBody>
                    <a:bodyPr/>
                    <a:lstStyle/>
                    <a:p>
                      <a:pPr algn="r"/>
                      <a:r>
                        <a:rPr kumimoji="1" lang="en-US" altLang="ja-JP" dirty="0"/>
                        <a:t>1.20</a:t>
                      </a:r>
                      <a:endParaRPr kumimoji="1" lang="ja-JP" altLang="en-US" dirty="0"/>
                    </a:p>
                  </a:txBody>
                  <a:tcPr/>
                </a:tc>
                <a:tc>
                  <a:txBody>
                    <a:bodyPr/>
                    <a:lstStyle/>
                    <a:p>
                      <a:pPr algn="r"/>
                      <a:r>
                        <a:rPr kumimoji="1" lang="en-US" altLang="ja-JP" dirty="0"/>
                        <a:t>1.63</a:t>
                      </a:r>
                      <a:endParaRPr kumimoji="1" lang="ja-JP" altLang="en-US" dirty="0"/>
                    </a:p>
                  </a:txBody>
                  <a:tcPr/>
                </a:tc>
                <a:tc>
                  <a:txBody>
                    <a:bodyPr/>
                    <a:lstStyle/>
                    <a:p>
                      <a:pPr algn="r"/>
                      <a:r>
                        <a:rPr kumimoji="1" lang="en-US" altLang="ja-JP" dirty="0"/>
                        <a:t>3.17</a:t>
                      </a:r>
                      <a:endParaRPr kumimoji="1" lang="ja-JP" altLang="en-US" dirty="0"/>
                    </a:p>
                  </a:txBody>
                  <a:tcPr/>
                </a:tc>
                <a:extLst>
                  <a:ext uri="{0D108BD9-81ED-4DB2-BD59-A6C34878D82A}">
                    <a16:rowId xmlns:a16="http://schemas.microsoft.com/office/drawing/2014/main" val="10003"/>
                  </a:ext>
                </a:extLst>
              </a:tr>
            </a:tbl>
          </a:graphicData>
        </a:graphic>
      </p:graphicFrame>
      <p:graphicFrame>
        <p:nvGraphicFramePr>
          <p:cNvPr id="6" name="表 5"/>
          <p:cNvGraphicFramePr>
            <a:graphicFrameLocks noGrp="1"/>
          </p:cNvGraphicFramePr>
          <p:nvPr>
            <p:extLst/>
          </p:nvPr>
        </p:nvGraphicFramePr>
        <p:xfrm>
          <a:off x="1398667" y="1867931"/>
          <a:ext cx="9681016" cy="1483360"/>
        </p:xfrm>
        <a:graphic>
          <a:graphicData uri="http://schemas.openxmlformats.org/drawingml/2006/table">
            <a:tbl>
              <a:tblPr firstRow="1" bandRow="1">
                <a:tableStyleId>{5940675A-B579-460E-94D1-54222C63F5DA}</a:tableStyleId>
              </a:tblPr>
              <a:tblGrid>
                <a:gridCol w="822019">
                  <a:extLst>
                    <a:ext uri="{9D8B030D-6E8A-4147-A177-3AD203B41FA5}">
                      <a16:colId xmlns:a16="http://schemas.microsoft.com/office/drawing/2014/main" val="20000"/>
                    </a:ext>
                  </a:extLst>
                </a:gridCol>
                <a:gridCol w="1265571">
                  <a:extLst>
                    <a:ext uri="{9D8B030D-6E8A-4147-A177-3AD203B41FA5}">
                      <a16:colId xmlns:a16="http://schemas.microsoft.com/office/drawing/2014/main" val="20001"/>
                    </a:ext>
                  </a:extLst>
                </a:gridCol>
                <a:gridCol w="1265571">
                  <a:extLst>
                    <a:ext uri="{9D8B030D-6E8A-4147-A177-3AD203B41FA5}">
                      <a16:colId xmlns:a16="http://schemas.microsoft.com/office/drawing/2014/main" val="20002"/>
                    </a:ext>
                  </a:extLst>
                </a:gridCol>
                <a:gridCol w="1265571">
                  <a:extLst>
                    <a:ext uri="{9D8B030D-6E8A-4147-A177-3AD203B41FA5}">
                      <a16:colId xmlns:a16="http://schemas.microsoft.com/office/drawing/2014/main" val="20003"/>
                    </a:ext>
                  </a:extLst>
                </a:gridCol>
                <a:gridCol w="1265571">
                  <a:extLst>
                    <a:ext uri="{9D8B030D-6E8A-4147-A177-3AD203B41FA5}">
                      <a16:colId xmlns:a16="http://schemas.microsoft.com/office/drawing/2014/main" val="20004"/>
                    </a:ext>
                  </a:extLst>
                </a:gridCol>
                <a:gridCol w="1265571">
                  <a:extLst>
                    <a:ext uri="{9D8B030D-6E8A-4147-A177-3AD203B41FA5}">
                      <a16:colId xmlns:a16="http://schemas.microsoft.com/office/drawing/2014/main" val="20005"/>
                    </a:ext>
                  </a:extLst>
                </a:gridCol>
                <a:gridCol w="1265571">
                  <a:extLst>
                    <a:ext uri="{9D8B030D-6E8A-4147-A177-3AD203B41FA5}">
                      <a16:colId xmlns:a16="http://schemas.microsoft.com/office/drawing/2014/main" val="20006"/>
                    </a:ext>
                  </a:extLst>
                </a:gridCol>
                <a:gridCol w="1265571">
                  <a:extLst>
                    <a:ext uri="{9D8B030D-6E8A-4147-A177-3AD203B41FA5}">
                      <a16:colId xmlns:a16="http://schemas.microsoft.com/office/drawing/2014/main" val="20007"/>
                    </a:ext>
                  </a:extLst>
                </a:gridCol>
              </a:tblGrid>
              <a:tr h="370840">
                <a:tc>
                  <a:txBody>
                    <a:bodyPr/>
                    <a:lstStyle/>
                    <a:p>
                      <a:endParaRPr kumimoji="1" lang="ja-JP" altLang="en-US" dirty="0"/>
                    </a:p>
                  </a:txBody>
                  <a:tcPr>
                    <a:solidFill>
                      <a:schemeClr val="accent5">
                        <a:lumMod val="20000"/>
                        <a:lumOff val="80000"/>
                      </a:schemeClr>
                    </a:solidFill>
                  </a:tcPr>
                </a:tc>
                <a:tc>
                  <a:txBody>
                    <a:bodyPr/>
                    <a:lstStyle/>
                    <a:p>
                      <a:r>
                        <a:rPr kumimoji="1" lang="ja-JP" altLang="en-US" dirty="0"/>
                        <a:t>１年目</a:t>
                      </a:r>
                    </a:p>
                  </a:txBody>
                  <a:tcPr>
                    <a:solidFill>
                      <a:schemeClr val="accent5">
                        <a:lumMod val="20000"/>
                        <a:lumOff val="80000"/>
                      </a:schemeClr>
                    </a:solidFill>
                  </a:tcPr>
                </a:tc>
                <a:tc>
                  <a:txBody>
                    <a:bodyPr/>
                    <a:lstStyle/>
                    <a:p>
                      <a:r>
                        <a:rPr kumimoji="1" lang="en-US" altLang="ja-JP" dirty="0"/>
                        <a:t>2</a:t>
                      </a:r>
                      <a:r>
                        <a:rPr kumimoji="1" lang="ja-JP" altLang="en-US" dirty="0"/>
                        <a:t>年目</a:t>
                      </a:r>
                    </a:p>
                  </a:txBody>
                  <a:tcPr>
                    <a:solidFill>
                      <a:schemeClr val="accent5">
                        <a:lumMod val="20000"/>
                        <a:lumOff val="80000"/>
                      </a:schemeClr>
                    </a:solidFill>
                  </a:tcPr>
                </a:tc>
                <a:tc>
                  <a:txBody>
                    <a:bodyPr/>
                    <a:lstStyle/>
                    <a:p>
                      <a:r>
                        <a:rPr kumimoji="1" lang="en-US" altLang="ja-JP" dirty="0"/>
                        <a:t>3</a:t>
                      </a:r>
                      <a:r>
                        <a:rPr kumimoji="1" lang="ja-JP" altLang="en-US" dirty="0"/>
                        <a:t>年目</a:t>
                      </a:r>
                    </a:p>
                  </a:txBody>
                  <a:tcPr>
                    <a:solidFill>
                      <a:schemeClr val="accent5">
                        <a:lumMod val="20000"/>
                        <a:lumOff val="80000"/>
                      </a:schemeClr>
                    </a:solidFill>
                  </a:tcPr>
                </a:tc>
                <a:tc>
                  <a:txBody>
                    <a:bodyPr/>
                    <a:lstStyle/>
                    <a:p>
                      <a:r>
                        <a:rPr kumimoji="1" lang="en-US" altLang="ja-JP" dirty="0"/>
                        <a:t>4</a:t>
                      </a:r>
                      <a:r>
                        <a:rPr kumimoji="1" lang="ja-JP" altLang="en-US" dirty="0"/>
                        <a:t>年目</a:t>
                      </a:r>
                    </a:p>
                  </a:txBody>
                  <a:tcPr>
                    <a:solidFill>
                      <a:schemeClr val="accent5">
                        <a:lumMod val="20000"/>
                        <a:lumOff val="80000"/>
                      </a:schemeClr>
                    </a:solidFill>
                  </a:tcPr>
                </a:tc>
                <a:tc>
                  <a:txBody>
                    <a:bodyPr/>
                    <a:lstStyle/>
                    <a:p>
                      <a:r>
                        <a:rPr kumimoji="1" lang="ja-JP" altLang="en-US" dirty="0"/>
                        <a:t>３年間計</a:t>
                      </a:r>
                    </a:p>
                  </a:txBody>
                  <a:tcPr>
                    <a:solidFill>
                      <a:schemeClr val="accent5">
                        <a:lumMod val="20000"/>
                        <a:lumOff val="80000"/>
                      </a:schemeClr>
                    </a:solidFill>
                  </a:tcPr>
                </a:tc>
                <a:tc>
                  <a:txBody>
                    <a:bodyPr/>
                    <a:lstStyle/>
                    <a:p>
                      <a:r>
                        <a:rPr kumimoji="1" lang="en-US" altLang="ja-JP" dirty="0"/>
                        <a:t>4</a:t>
                      </a:r>
                      <a:r>
                        <a:rPr kumimoji="1" lang="ja-JP" altLang="en-US" dirty="0"/>
                        <a:t>年間計</a:t>
                      </a:r>
                    </a:p>
                  </a:txBody>
                  <a:tcPr>
                    <a:solidFill>
                      <a:schemeClr val="accent5">
                        <a:lumMod val="20000"/>
                        <a:lumOff val="80000"/>
                      </a:schemeClr>
                    </a:solidFill>
                  </a:tcPr>
                </a:tc>
                <a:tc>
                  <a:txBody>
                    <a:bodyPr/>
                    <a:lstStyle/>
                    <a:p>
                      <a:r>
                        <a:rPr kumimoji="1" lang="en-US" altLang="ja-JP" dirty="0"/>
                        <a:t>10</a:t>
                      </a:r>
                      <a:r>
                        <a:rPr kumimoji="1" lang="ja-JP" altLang="en-US" dirty="0"/>
                        <a:t>年間計</a:t>
                      </a:r>
                    </a:p>
                  </a:txBody>
                  <a:tcPr>
                    <a:solidFill>
                      <a:schemeClr val="accent5">
                        <a:lumMod val="20000"/>
                        <a:lumOff val="80000"/>
                      </a:schemeClr>
                    </a:solidFill>
                  </a:tcPr>
                </a:tc>
                <a:extLst>
                  <a:ext uri="{0D108BD9-81ED-4DB2-BD59-A6C34878D82A}">
                    <a16:rowId xmlns:a16="http://schemas.microsoft.com/office/drawing/2014/main" val="10000"/>
                  </a:ext>
                </a:extLst>
              </a:tr>
              <a:tr h="370840">
                <a:tc>
                  <a:txBody>
                    <a:bodyPr/>
                    <a:lstStyle/>
                    <a:p>
                      <a:r>
                        <a:rPr kumimoji="1" lang="ja-JP" altLang="en-US" dirty="0"/>
                        <a:t>費用</a:t>
                      </a:r>
                    </a:p>
                  </a:txBody>
                  <a:tcPr/>
                </a:tc>
                <a:tc>
                  <a:txBody>
                    <a:bodyPr/>
                    <a:lstStyle/>
                    <a:p>
                      <a:pPr algn="r"/>
                      <a:r>
                        <a:rPr kumimoji="1" lang="en-US" altLang="ja-JP" dirty="0"/>
                        <a:t>60</a:t>
                      </a:r>
                      <a:endParaRPr kumimoji="1" lang="ja-JP" altLang="en-US" dirty="0"/>
                    </a:p>
                  </a:txBody>
                  <a:tcPr/>
                </a:tc>
                <a:tc>
                  <a:txBody>
                    <a:bodyPr/>
                    <a:lstStyle/>
                    <a:p>
                      <a:pPr algn="r"/>
                      <a:r>
                        <a:rPr kumimoji="1" lang="en-US" altLang="ja-JP" dirty="0"/>
                        <a:t>74</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25</a:t>
                      </a:r>
                      <a:endParaRPr kumimoji="1" lang="ja-JP" altLang="en-US" dirty="0"/>
                    </a:p>
                  </a:txBody>
                  <a:tcPr/>
                </a:tc>
                <a:tc>
                  <a:txBody>
                    <a:bodyPr/>
                    <a:lstStyle/>
                    <a:p>
                      <a:pPr algn="r"/>
                      <a:r>
                        <a:rPr kumimoji="1" lang="en-US" altLang="ja-JP" dirty="0"/>
                        <a:t>159</a:t>
                      </a:r>
                      <a:endParaRPr kumimoji="1" lang="ja-JP" altLang="en-US" dirty="0"/>
                    </a:p>
                  </a:txBody>
                  <a:tcPr/>
                </a:tc>
                <a:tc>
                  <a:txBody>
                    <a:bodyPr/>
                    <a:lstStyle/>
                    <a:p>
                      <a:pPr algn="r"/>
                      <a:r>
                        <a:rPr kumimoji="1" lang="en-US" altLang="ja-JP" dirty="0"/>
                        <a:t>184</a:t>
                      </a:r>
                      <a:endParaRPr kumimoji="1" lang="ja-JP" altLang="en-US" dirty="0"/>
                    </a:p>
                  </a:txBody>
                  <a:tcPr/>
                </a:tc>
                <a:tc>
                  <a:txBody>
                    <a:bodyPr/>
                    <a:lstStyle/>
                    <a:p>
                      <a:pPr algn="r"/>
                      <a:r>
                        <a:rPr kumimoji="1" lang="en-US" altLang="ja-JP" dirty="0"/>
                        <a:t>334</a:t>
                      </a:r>
                      <a:endParaRPr kumimoji="1" lang="ja-JP" altLang="en-US" dirty="0"/>
                    </a:p>
                  </a:txBody>
                  <a:tcPr/>
                </a:tc>
                <a:extLst>
                  <a:ext uri="{0D108BD9-81ED-4DB2-BD59-A6C34878D82A}">
                    <a16:rowId xmlns:a16="http://schemas.microsoft.com/office/drawing/2014/main" val="10001"/>
                  </a:ext>
                </a:extLst>
              </a:tr>
              <a:tr h="370840">
                <a:tc>
                  <a:txBody>
                    <a:bodyPr/>
                    <a:lstStyle/>
                    <a:p>
                      <a:r>
                        <a:rPr kumimoji="1" lang="ja-JP" altLang="en-US" dirty="0"/>
                        <a:t>効果</a:t>
                      </a:r>
                    </a:p>
                  </a:txBody>
                  <a:tcPr/>
                </a:tc>
                <a:tc>
                  <a:txBody>
                    <a:bodyPr/>
                    <a:lstStyle/>
                    <a:p>
                      <a:pPr algn="r"/>
                      <a:r>
                        <a:rPr kumimoji="1" lang="en-US" altLang="ja-JP" dirty="0"/>
                        <a:t>0</a:t>
                      </a:r>
                      <a:endParaRPr kumimoji="1" lang="ja-JP" altLang="en-US" dirty="0"/>
                    </a:p>
                  </a:txBody>
                  <a:tcPr/>
                </a:tc>
                <a:tc>
                  <a:txBody>
                    <a:bodyPr/>
                    <a:lstStyle/>
                    <a:p>
                      <a:pPr algn="r"/>
                      <a:r>
                        <a:rPr kumimoji="1" lang="en-US" altLang="ja-JP" dirty="0"/>
                        <a:t>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150</a:t>
                      </a:r>
                      <a:endParaRPr kumimoji="1" lang="ja-JP" altLang="en-US" dirty="0"/>
                    </a:p>
                  </a:txBody>
                  <a:tcPr/>
                </a:tc>
                <a:tc>
                  <a:txBody>
                    <a:bodyPr/>
                    <a:lstStyle/>
                    <a:p>
                      <a:pPr algn="r"/>
                      <a:r>
                        <a:rPr kumimoji="1" lang="en-US" altLang="ja-JP" dirty="0"/>
                        <a:t>300</a:t>
                      </a:r>
                      <a:endParaRPr kumimoji="1" lang="ja-JP" altLang="en-US" dirty="0"/>
                    </a:p>
                  </a:txBody>
                  <a:tcPr/>
                </a:tc>
                <a:tc>
                  <a:txBody>
                    <a:bodyPr/>
                    <a:lstStyle/>
                    <a:p>
                      <a:pPr algn="r"/>
                      <a:r>
                        <a:rPr kumimoji="1" lang="en-US" altLang="ja-JP" dirty="0"/>
                        <a:t>1200</a:t>
                      </a:r>
                      <a:endParaRPr kumimoji="1" lang="ja-JP" altLang="en-US" dirty="0"/>
                    </a:p>
                  </a:txBody>
                  <a:tcPr/>
                </a:tc>
                <a:extLst>
                  <a:ext uri="{0D108BD9-81ED-4DB2-BD59-A6C34878D82A}">
                    <a16:rowId xmlns:a16="http://schemas.microsoft.com/office/drawing/2014/main" val="10002"/>
                  </a:ext>
                </a:extLst>
              </a:tr>
              <a:tr h="370840">
                <a:tc gridSpan="5">
                  <a:txBody>
                    <a:bodyPr/>
                    <a:lstStyle/>
                    <a:p>
                      <a:r>
                        <a:rPr kumimoji="1" lang="ja-JP" altLang="en-US" dirty="0"/>
                        <a:t>費用対効果</a:t>
                      </a:r>
                    </a:p>
                  </a:txBody>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hMerge="1">
                  <a:txBody>
                    <a:bodyPr/>
                    <a:lstStyle/>
                    <a:p>
                      <a:pPr algn="r"/>
                      <a:endParaRPr kumimoji="1" lang="ja-JP" altLang="en-US" dirty="0"/>
                    </a:p>
                  </a:txBody>
                  <a:tcPr/>
                </a:tc>
                <a:tc>
                  <a:txBody>
                    <a:bodyPr/>
                    <a:lstStyle/>
                    <a:p>
                      <a:pPr algn="r"/>
                      <a:r>
                        <a:rPr kumimoji="1" lang="en-US" altLang="ja-JP" dirty="0"/>
                        <a:t>0.94</a:t>
                      </a:r>
                      <a:endParaRPr kumimoji="1" lang="ja-JP" altLang="en-US" dirty="0"/>
                    </a:p>
                  </a:txBody>
                  <a:tcPr/>
                </a:tc>
                <a:tc>
                  <a:txBody>
                    <a:bodyPr/>
                    <a:lstStyle/>
                    <a:p>
                      <a:pPr algn="r"/>
                      <a:r>
                        <a:rPr kumimoji="1" lang="en-US" altLang="ja-JP" dirty="0"/>
                        <a:t>1.63</a:t>
                      </a:r>
                      <a:endParaRPr kumimoji="1" lang="ja-JP" altLang="en-US" dirty="0"/>
                    </a:p>
                  </a:txBody>
                  <a:tcPr/>
                </a:tc>
                <a:tc>
                  <a:txBody>
                    <a:bodyPr/>
                    <a:lstStyle/>
                    <a:p>
                      <a:pPr algn="r"/>
                      <a:r>
                        <a:rPr kumimoji="1" lang="en-US" altLang="ja-JP" dirty="0"/>
                        <a:t>3.59</a:t>
                      </a:r>
                      <a:endParaRPr kumimoji="1" lang="ja-JP" altLang="en-US" dirty="0"/>
                    </a:p>
                  </a:txBody>
                  <a:tcPr/>
                </a:tc>
                <a:extLst>
                  <a:ext uri="{0D108BD9-81ED-4DB2-BD59-A6C34878D82A}">
                    <a16:rowId xmlns:a16="http://schemas.microsoft.com/office/drawing/2014/main" val="10003"/>
                  </a:ext>
                </a:extLst>
              </a:tr>
            </a:tbl>
          </a:graphicData>
        </a:graphic>
      </p:graphicFrame>
      <p:sp>
        <p:nvSpPr>
          <p:cNvPr id="7" name="正方形/長方形 6">
            <a:extLst>
              <a:ext uri="{FF2B5EF4-FFF2-40B4-BE49-F238E27FC236}">
                <a16:creationId xmlns:a16="http://schemas.microsoft.com/office/drawing/2014/main" id="{4BABEEC2-0994-4DA3-A6DE-6D6E240384E4}"/>
              </a:ext>
            </a:extLst>
          </p:cNvPr>
          <p:cNvSpPr/>
          <p:nvPr/>
        </p:nvSpPr>
        <p:spPr>
          <a:xfrm>
            <a:off x="9186857" y="1498064"/>
            <a:ext cx="2031325" cy="369332"/>
          </a:xfrm>
          <a:prstGeom prst="rect">
            <a:avLst/>
          </a:prstGeom>
        </p:spPr>
        <p:txBody>
          <a:bodyPr wrap="none">
            <a:spAutoFit/>
          </a:bodyPr>
          <a:lstStyle/>
          <a:p>
            <a:r>
              <a:rPr lang="ja-JP" altLang="en-US" dirty="0"/>
              <a:t>（単位：百万円）</a:t>
            </a:r>
            <a:endParaRPr lang="en-US" altLang="ja-JP" dirty="0"/>
          </a:p>
        </p:txBody>
      </p:sp>
      <p:sp>
        <p:nvSpPr>
          <p:cNvPr id="8" name="正方形/長方形 7">
            <a:extLst>
              <a:ext uri="{FF2B5EF4-FFF2-40B4-BE49-F238E27FC236}">
                <a16:creationId xmlns:a16="http://schemas.microsoft.com/office/drawing/2014/main" id="{5C2D1E72-0BA5-4515-9D50-BEC313D82C57}"/>
              </a:ext>
            </a:extLst>
          </p:cNvPr>
          <p:cNvSpPr/>
          <p:nvPr/>
        </p:nvSpPr>
        <p:spPr>
          <a:xfrm>
            <a:off x="9185418" y="3719584"/>
            <a:ext cx="2031325" cy="369332"/>
          </a:xfrm>
          <a:prstGeom prst="rect">
            <a:avLst/>
          </a:prstGeom>
        </p:spPr>
        <p:txBody>
          <a:bodyPr wrap="none">
            <a:spAutoFit/>
          </a:bodyPr>
          <a:lstStyle/>
          <a:p>
            <a:r>
              <a:rPr lang="ja-JP" altLang="en-US" dirty="0"/>
              <a:t>（単位：百万円）</a:t>
            </a:r>
            <a:endParaRPr lang="en-US" altLang="ja-JP" dirty="0"/>
          </a:p>
        </p:txBody>
      </p:sp>
      <p:sp>
        <p:nvSpPr>
          <p:cNvPr id="9" name="スライド番号プレースホルダー 4">
            <a:extLst>
              <a:ext uri="{FF2B5EF4-FFF2-40B4-BE49-F238E27FC236}">
                <a16:creationId xmlns:a16="http://schemas.microsoft.com/office/drawing/2014/main" id="{12AD7C9C-EE29-46A6-A8B4-BEC5A3F88ED4}"/>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12</a:t>
            </a:fld>
            <a:endParaRPr kumimoji="1" lang="ja-JP" altLang="en-US"/>
          </a:p>
        </p:txBody>
      </p:sp>
    </p:spTree>
    <p:extLst>
      <p:ext uri="{BB962C8B-B14F-4D97-AF65-F5344CB8AC3E}">
        <p14:creationId xmlns:p14="http://schemas.microsoft.com/office/powerpoint/2010/main" val="1360893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2-6. NPV</a:t>
            </a:r>
            <a:r>
              <a:rPr lang="ja-JP" altLang="en-US" dirty="0"/>
              <a:t>（</a:t>
            </a:r>
            <a:r>
              <a:rPr lang="en-US" altLang="ja-JP" dirty="0"/>
              <a:t>Net Present Value : </a:t>
            </a:r>
            <a:r>
              <a:rPr lang="ja-JP" altLang="en-US" dirty="0"/>
              <a:t>正味現在価値）法</a:t>
            </a:r>
            <a:endParaRPr lang="en-US" altLang="ja-JP" dirty="0"/>
          </a:p>
        </p:txBody>
      </p:sp>
      <p:sp>
        <p:nvSpPr>
          <p:cNvPr id="3" name="コンテンツ プレースホルダー 2"/>
          <p:cNvSpPr>
            <a:spLocks noGrp="1"/>
          </p:cNvSpPr>
          <p:nvPr>
            <p:ph idx="1"/>
          </p:nvPr>
        </p:nvSpPr>
        <p:spPr/>
        <p:txBody>
          <a:bodyPr>
            <a:normAutofit/>
          </a:bodyPr>
          <a:lstStyle/>
          <a:p>
            <a:pPr marL="0" indent="0">
              <a:buNone/>
            </a:pPr>
            <a:r>
              <a:rPr lang="en-US" altLang="ja-JP" sz="2200" dirty="0"/>
              <a:t>2-6</a:t>
            </a:r>
            <a:r>
              <a:rPr kumimoji="1" lang="ja-JP" altLang="en-US" sz="2200" dirty="0"/>
              <a:t>の表で、施設の運営を</a:t>
            </a:r>
            <a:r>
              <a:rPr lang="en-US" altLang="ja-JP" sz="2200" dirty="0"/>
              <a:t>4</a:t>
            </a:r>
            <a:r>
              <a:rPr lang="ja-JP" altLang="en-US" sz="2200" dirty="0"/>
              <a:t>年間で区切り、どちらも費用対効果が１を上回っている場合は、どのように考えるか。</a:t>
            </a:r>
            <a:endParaRPr lang="en-US" altLang="ja-JP" sz="2200" dirty="0"/>
          </a:p>
          <a:p>
            <a:endParaRPr kumimoji="1" lang="en-US" altLang="ja-JP" sz="2200" dirty="0"/>
          </a:p>
          <a:p>
            <a:pPr marL="0" indent="0">
              <a:buNone/>
            </a:pPr>
            <a:r>
              <a:rPr lang="en-US" altLang="ja-JP" sz="2200" dirty="0"/>
              <a:t>NPV</a:t>
            </a:r>
            <a:r>
              <a:rPr lang="ja-JP" altLang="en-US" sz="2200" dirty="0"/>
              <a:t>（</a:t>
            </a:r>
            <a:r>
              <a:rPr lang="en-US" altLang="ja-JP" sz="2200" dirty="0"/>
              <a:t>Net Present Value : </a:t>
            </a:r>
            <a:r>
              <a:rPr lang="ja-JP" altLang="en-US" sz="2200" dirty="0"/>
              <a:t>正味現在価値）法</a:t>
            </a:r>
            <a:endParaRPr lang="en-US" altLang="ja-JP" sz="2200" dirty="0"/>
          </a:p>
          <a:p>
            <a:pPr marL="444500" lvl="1"/>
            <a:r>
              <a:rPr kumimoji="1" lang="ja-JP" altLang="en-US" sz="2200" dirty="0"/>
              <a:t>未来の費用、効果を現在価値に割り戻して評価する方法。</a:t>
            </a:r>
            <a:endParaRPr kumimoji="1" lang="en-US" altLang="ja-JP" sz="2200" dirty="0"/>
          </a:p>
          <a:p>
            <a:pPr marL="444500" lvl="1"/>
            <a:r>
              <a:rPr lang="ja-JP" altLang="en-US" sz="2200" dirty="0"/>
              <a:t>現在の価値に割り戻して「費用＜効果」なら対応する価値がある。</a:t>
            </a:r>
            <a:endParaRPr lang="en-US" altLang="ja-JP" sz="2200" dirty="0"/>
          </a:p>
          <a:p>
            <a:pPr marL="444500" lvl="1"/>
            <a:r>
              <a:rPr kumimoji="1" lang="ja-JP" altLang="en-US" sz="2200" dirty="0"/>
              <a:t>計算方法は下記のとおり。</a:t>
            </a:r>
            <a:r>
              <a:rPr lang="en-US" altLang="ja-JP" sz="2200" dirty="0"/>
              <a:t>r</a:t>
            </a:r>
            <a:r>
              <a:rPr lang="ja-JP" altLang="en-US" sz="2200" dirty="0"/>
              <a:t>は利率。</a:t>
            </a:r>
            <a:br>
              <a:rPr lang="en-US" altLang="ja-JP" sz="2200" dirty="0"/>
            </a:br>
            <a:r>
              <a:rPr lang="en-US" altLang="ja-JP" sz="2200" dirty="0"/>
              <a:t>n</a:t>
            </a:r>
            <a:r>
              <a:rPr lang="ja-JP" altLang="en-US" sz="2200" dirty="0"/>
              <a:t>年目までの現在価値に割り戻した費用と効果の合計を比較する。</a:t>
            </a:r>
            <a:endParaRPr lang="en-US" altLang="ja-JP" sz="2200" dirty="0"/>
          </a:p>
        </p:txBody>
      </p:sp>
      <p:graphicFrame>
        <p:nvGraphicFramePr>
          <p:cNvPr id="4" name="表 3"/>
          <p:cNvGraphicFramePr>
            <a:graphicFrameLocks noGrp="1"/>
          </p:cNvGraphicFramePr>
          <p:nvPr>
            <p:extLst/>
          </p:nvPr>
        </p:nvGraphicFramePr>
        <p:xfrm>
          <a:off x="688770" y="4656391"/>
          <a:ext cx="11067801" cy="914400"/>
        </p:xfrm>
        <a:graphic>
          <a:graphicData uri="http://schemas.openxmlformats.org/drawingml/2006/table">
            <a:tbl>
              <a:tblPr firstRow="1" bandRow="1">
                <a:tableStyleId>{5940675A-B579-460E-94D1-54222C63F5DA}</a:tableStyleId>
              </a:tblPr>
              <a:tblGrid>
                <a:gridCol w="783771">
                  <a:extLst>
                    <a:ext uri="{9D8B030D-6E8A-4147-A177-3AD203B41FA5}">
                      <a16:colId xmlns:a16="http://schemas.microsoft.com/office/drawing/2014/main" val="20000"/>
                    </a:ext>
                  </a:extLst>
                </a:gridCol>
                <a:gridCol w="1714005">
                  <a:extLst>
                    <a:ext uri="{9D8B030D-6E8A-4147-A177-3AD203B41FA5}">
                      <a16:colId xmlns:a16="http://schemas.microsoft.com/office/drawing/2014/main" val="20001"/>
                    </a:ext>
                  </a:extLst>
                </a:gridCol>
                <a:gridCol w="1714005">
                  <a:extLst>
                    <a:ext uri="{9D8B030D-6E8A-4147-A177-3AD203B41FA5}">
                      <a16:colId xmlns:a16="http://schemas.microsoft.com/office/drawing/2014/main" val="20002"/>
                    </a:ext>
                  </a:extLst>
                </a:gridCol>
                <a:gridCol w="1714005">
                  <a:extLst>
                    <a:ext uri="{9D8B030D-6E8A-4147-A177-3AD203B41FA5}">
                      <a16:colId xmlns:a16="http://schemas.microsoft.com/office/drawing/2014/main" val="20003"/>
                    </a:ext>
                  </a:extLst>
                </a:gridCol>
                <a:gridCol w="1714005">
                  <a:extLst>
                    <a:ext uri="{9D8B030D-6E8A-4147-A177-3AD203B41FA5}">
                      <a16:colId xmlns:a16="http://schemas.microsoft.com/office/drawing/2014/main" val="20004"/>
                    </a:ext>
                  </a:extLst>
                </a:gridCol>
                <a:gridCol w="1714005">
                  <a:extLst>
                    <a:ext uri="{9D8B030D-6E8A-4147-A177-3AD203B41FA5}">
                      <a16:colId xmlns:a16="http://schemas.microsoft.com/office/drawing/2014/main" val="20005"/>
                    </a:ext>
                  </a:extLst>
                </a:gridCol>
                <a:gridCol w="1714005">
                  <a:extLst>
                    <a:ext uri="{9D8B030D-6E8A-4147-A177-3AD203B41FA5}">
                      <a16:colId xmlns:a16="http://schemas.microsoft.com/office/drawing/2014/main" val="20006"/>
                    </a:ext>
                  </a:extLst>
                </a:gridCol>
              </a:tblGrid>
              <a:tr h="284587">
                <a:tc>
                  <a:txBody>
                    <a:bodyPr/>
                    <a:lstStyle/>
                    <a:p>
                      <a:endParaRPr kumimoji="1" lang="ja-JP" altLang="en-US" sz="1400" dirty="0"/>
                    </a:p>
                  </a:txBody>
                  <a:tcPr>
                    <a:solidFill>
                      <a:schemeClr val="accent5">
                        <a:lumMod val="20000"/>
                        <a:lumOff val="80000"/>
                      </a:schemeClr>
                    </a:solidFill>
                  </a:tcPr>
                </a:tc>
                <a:tc>
                  <a:txBody>
                    <a:bodyPr/>
                    <a:lstStyle/>
                    <a:p>
                      <a:r>
                        <a:rPr kumimoji="1" lang="ja-JP" altLang="en-US" sz="1400" dirty="0"/>
                        <a:t>１年目</a:t>
                      </a:r>
                    </a:p>
                  </a:txBody>
                  <a:tcPr>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solidFill>
                      <a:schemeClr val="accent5">
                        <a:lumMod val="20000"/>
                        <a:lumOff val="80000"/>
                      </a:schemeClr>
                    </a:solidFill>
                  </a:tcPr>
                </a:tc>
                <a:tc>
                  <a:txBody>
                    <a:bodyPr/>
                    <a:lstStyle/>
                    <a:p>
                      <a:r>
                        <a:rPr kumimoji="1" lang="en-US" altLang="ja-JP" sz="1400" dirty="0"/>
                        <a:t>4</a:t>
                      </a:r>
                      <a:r>
                        <a:rPr kumimoji="1" lang="ja-JP" altLang="en-US" sz="1400" dirty="0"/>
                        <a:t>年目</a:t>
                      </a:r>
                    </a:p>
                  </a:txBody>
                  <a:tcPr>
                    <a:solidFill>
                      <a:schemeClr val="accent5">
                        <a:lumMod val="20000"/>
                        <a:lumOff val="80000"/>
                      </a:schemeClr>
                    </a:solidFill>
                  </a:tcPr>
                </a:tc>
                <a:tc>
                  <a:txBody>
                    <a:bodyPr/>
                    <a:lstStyle/>
                    <a:p>
                      <a:pPr algn="ctr"/>
                      <a:r>
                        <a:rPr kumimoji="1" lang="ja-JP" altLang="en-US" sz="1400" dirty="0"/>
                        <a:t>・・・</a:t>
                      </a:r>
                    </a:p>
                  </a:txBody>
                  <a:tcPr>
                    <a:solidFill>
                      <a:schemeClr val="accent5">
                        <a:lumMod val="20000"/>
                        <a:lumOff val="80000"/>
                      </a:schemeClr>
                    </a:solidFill>
                  </a:tcPr>
                </a:tc>
                <a:tc>
                  <a:txBody>
                    <a:bodyPr/>
                    <a:lstStyle/>
                    <a:p>
                      <a:r>
                        <a:rPr kumimoji="1" lang="en-US" altLang="ja-JP" sz="1400" dirty="0"/>
                        <a:t>n</a:t>
                      </a:r>
                      <a:r>
                        <a:rPr kumimoji="1" lang="ja-JP" altLang="en-US" sz="1400" dirty="0"/>
                        <a:t>年目</a:t>
                      </a:r>
                    </a:p>
                  </a:txBody>
                  <a:tcPr>
                    <a:solidFill>
                      <a:schemeClr val="accent5">
                        <a:lumMod val="20000"/>
                        <a:lumOff val="80000"/>
                      </a:schemeClr>
                    </a:solidFill>
                  </a:tcPr>
                </a:tc>
                <a:extLst>
                  <a:ext uri="{0D108BD9-81ED-4DB2-BD59-A6C34878D82A}">
                    <a16:rowId xmlns:a16="http://schemas.microsoft.com/office/drawing/2014/main" val="10000"/>
                  </a:ext>
                </a:extLst>
              </a:tr>
              <a:tr h="284587">
                <a:tc>
                  <a:txBody>
                    <a:bodyPr/>
                    <a:lstStyle/>
                    <a:p>
                      <a:r>
                        <a:rPr kumimoji="1" lang="ja-JP" altLang="en-US" sz="1400" dirty="0"/>
                        <a:t>費用</a:t>
                      </a:r>
                    </a:p>
                  </a:txBody>
                  <a:tcPr/>
                </a:tc>
                <a:tc>
                  <a:txBody>
                    <a:bodyPr/>
                    <a:lstStyle/>
                    <a:p>
                      <a:pPr algn="ct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^2</a:t>
                      </a:r>
                      <a:endParaRPr kumimoji="1" lang="ja-JP" altLang="en-US" sz="1400" dirty="0"/>
                    </a:p>
                  </a:txBody>
                  <a:tcPr/>
                </a:tc>
                <a:tc>
                  <a:txBody>
                    <a:bodyPr/>
                    <a:lstStyle/>
                    <a:p>
                      <a:pPr algn="ct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^3</a:t>
                      </a:r>
                      <a:endParaRPr kumimoji="1" lang="ja-JP" altLang="en-US" sz="1400" dirty="0"/>
                    </a:p>
                  </a:txBody>
                  <a:tcPr/>
                </a:tc>
                <a:tc>
                  <a:txBody>
                    <a:bodyPr/>
                    <a:lstStyle/>
                    <a:p>
                      <a:pPr algn="ct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^4</a:t>
                      </a:r>
                      <a:endParaRPr kumimoji="1" lang="ja-JP" altLang="en-US" sz="1400" dirty="0"/>
                    </a:p>
                  </a:txBody>
                  <a:tcPr/>
                </a:tc>
                <a:tc>
                  <a:txBody>
                    <a:bodyPr/>
                    <a:lstStyle/>
                    <a:p>
                      <a:pPr algn="ctr"/>
                      <a:r>
                        <a:rPr kumimoji="1" lang="ja-JP" altLang="en-US" sz="1400" dirty="0"/>
                        <a:t>・・・</a:t>
                      </a:r>
                    </a:p>
                  </a:txBody>
                  <a:tcPr/>
                </a:tc>
                <a:tc>
                  <a:txBody>
                    <a:bodyPr/>
                    <a:lstStyle/>
                    <a:p>
                      <a:pPr algn="ctr"/>
                      <a:r>
                        <a:rPr kumimoji="1" lang="ja-JP" altLang="en-US" sz="1400" dirty="0"/>
                        <a:t>費用</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^n</a:t>
                      </a:r>
                      <a:endParaRPr kumimoji="1" lang="ja-JP" altLang="en-US" sz="1400" dirty="0"/>
                    </a:p>
                  </a:txBody>
                  <a:tcPr/>
                </a:tc>
                <a:extLst>
                  <a:ext uri="{0D108BD9-81ED-4DB2-BD59-A6C34878D82A}">
                    <a16:rowId xmlns:a16="http://schemas.microsoft.com/office/drawing/2014/main" val="10001"/>
                  </a:ext>
                </a:extLst>
              </a:tr>
              <a:tr h="284587">
                <a:tc>
                  <a:txBody>
                    <a:bodyPr/>
                    <a:lstStyle/>
                    <a:p>
                      <a:r>
                        <a:rPr kumimoji="1" lang="ja-JP" altLang="en-US" sz="1400" dirty="0"/>
                        <a:t>効果</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p>
                  </a:txBody>
                  <a:tcPr/>
                </a:tc>
                <a:tc>
                  <a:txBody>
                    <a:bodyPr/>
                    <a:lstStyle/>
                    <a:p>
                      <a:pPr algn="ct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^2</a:t>
                      </a:r>
                      <a:endParaRPr kumimoji="1" lang="ja-JP" altLang="en-US" sz="1400" dirty="0"/>
                    </a:p>
                  </a:txBody>
                  <a:tcPr/>
                </a:tc>
                <a:tc>
                  <a:txBody>
                    <a:bodyPr/>
                    <a:lstStyle/>
                    <a:p>
                      <a:pPr algn="ct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^3</a:t>
                      </a:r>
                      <a:endParaRPr kumimoji="1" lang="ja-JP" altLang="en-US" sz="1400" dirty="0"/>
                    </a:p>
                  </a:txBody>
                  <a:tcPr/>
                </a:tc>
                <a:tc>
                  <a:txBody>
                    <a:bodyPr/>
                    <a:lstStyle/>
                    <a:p>
                      <a:pPr algn="ct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^4</a:t>
                      </a:r>
                      <a:endParaRPr kumimoji="1" lang="ja-JP" altLang="en-US" sz="1400" dirty="0"/>
                    </a:p>
                  </a:txBody>
                  <a:tcPr/>
                </a:tc>
                <a:tc>
                  <a:txBody>
                    <a:bodyPr/>
                    <a:lstStyle/>
                    <a:p>
                      <a:pPr algn="ctr"/>
                      <a:r>
                        <a:rPr kumimoji="1" lang="ja-JP" altLang="en-US" sz="1400" dirty="0"/>
                        <a:t>・・・</a:t>
                      </a:r>
                    </a:p>
                  </a:txBody>
                  <a:tcPr/>
                </a:tc>
                <a:tc>
                  <a:txBody>
                    <a:bodyPr/>
                    <a:lstStyle/>
                    <a:p>
                      <a:pPr algn="ctr"/>
                      <a:r>
                        <a:rPr kumimoji="1" lang="ja-JP" altLang="en-US" sz="1400" dirty="0"/>
                        <a:t>効果</a:t>
                      </a:r>
                      <a:r>
                        <a:rPr kumimoji="1" lang="en-US" altLang="ja-JP" sz="1400" dirty="0"/>
                        <a:t>/</a:t>
                      </a:r>
                      <a:r>
                        <a:rPr kumimoji="1" lang="ja-JP" altLang="en-US" sz="1400" dirty="0"/>
                        <a:t>（</a:t>
                      </a:r>
                      <a:r>
                        <a:rPr kumimoji="1" lang="en-US" altLang="ja-JP" sz="1400" dirty="0"/>
                        <a:t>1+r</a:t>
                      </a:r>
                      <a:r>
                        <a:rPr kumimoji="1" lang="ja-JP" altLang="en-US" sz="1400" dirty="0"/>
                        <a:t>）</a:t>
                      </a:r>
                      <a:r>
                        <a:rPr kumimoji="1" lang="en-US" altLang="ja-JP" sz="1400" dirty="0"/>
                        <a:t>^n</a:t>
                      </a:r>
                      <a:endParaRPr kumimoji="1" lang="ja-JP" altLang="en-US" sz="1400" dirty="0"/>
                    </a:p>
                  </a:txBody>
                  <a:tcPr/>
                </a:tc>
                <a:extLst>
                  <a:ext uri="{0D108BD9-81ED-4DB2-BD59-A6C34878D82A}">
                    <a16:rowId xmlns:a16="http://schemas.microsoft.com/office/drawing/2014/main" val="10002"/>
                  </a:ext>
                </a:extLst>
              </a:tr>
            </a:tbl>
          </a:graphicData>
        </a:graphic>
      </p:graphicFrame>
      <p:sp>
        <p:nvSpPr>
          <p:cNvPr id="6" name="スライド番号プレースホルダー 4">
            <a:extLst>
              <a:ext uri="{FF2B5EF4-FFF2-40B4-BE49-F238E27FC236}">
                <a16:creationId xmlns:a16="http://schemas.microsoft.com/office/drawing/2014/main" id="{DB7476FE-A34D-4FC3-B716-63CA78B8EBFE}"/>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13</a:t>
            </a:fld>
            <a:endParaRPr kumimoji="1" lang="ja-JP" altLang="en-US"/>
          </a:p>
        </p:txBody>
      </p:sp>
    </p:spTree>
    <p:extLst>
      <p:ext uri="{BB962C8B-B14F-4D97-AF65-F5344CB8AC3E}">
        <p14:creationId xmlns:p14="http://schemas.microsoft.com/office/powerpoint/2010/main" val="3205070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2-6. NPV</a:t>
            </a:r>
            <a:r>
              <a:rPr lang="ja-JP" altLang="en-US" dirty="0"/>
              <a:t>（</a:t>
            </a:r>
            <a:r>
              <a:rPr lang="en-US" altLang="ja-JP" dirty="0"/>
              <a:t>Net Present Value : </a:t>
            </a:r>
            <a:r>
              <a:rPr lang="ja-JP" altLang="en-US" dirty="0"/>
              <a:t>正味現在価値）法</a:t>
            </a:r>
            <a:endParaRPr kumimoji="1" lang="ja-JP" altLang="en-US" dirty="0"/>
          </a:p>
        </p:txBody>
      </p:sp>
      <p:graphicFrame>
        <p:nvGraphicFramePr>
          <p:cNvPr id="11" name="コンテンツ プレースホルダー 10"/>
          <p:cNvGraphicFramePr>
            <a:graphicFrameLocks noGrp="1"/>
          </p:cNvGraphicFramePr>
          <p:nvPr>
            <p:ph idx="1"/>
            <p:extLst/>
          </p:nvPr>
        </p:nvGraphicFramePr>
        <p:xfrm>
          <a:off x="415640" y="3903705"/>
          <a:ext cx="11055924" cy="1760824"/>
        </p:xfrm>
        <a:graphic>
          <a:graphicData uri="http://schemas.openxmlformats.org/drawingml/2006/table">
            <a:tbl>
              <a:tblPr>
                <a:tableStyleId>{5C22544A-7EE6-4342-B048-85BDC9FD1C3A}</a:tableStyleId>
              </a:tblPr>
              <a:tblGrid>
                <a:gridCol w="1524404">
                  <a:extLst>
                    <a:ext uri="{9D8B030D-6E8A-4147-A177-3AD203B41FA5}">
                      <a16:colId xmlns:a16="http://schemas.microsoft.com/office/drawing/2014/main" val="20000"/>
                    </a:ext>
                  </a:extLst>
                </a:gridCol>
                <a:gridCol w="919960">
                  <a:extLst>
                    <a:ext uri="{9D8B030D-6E8A-4147-A177-3AD203B41FA5}">
                      <a16:colId xmlns:a16="http://schemas.microsoft.com/office/drawing/2014/main" val="20001"/>
                    </a:ext>
                  </a:extLst>
                </a:gridCol>
                <a:gridCol w="956840">
                  <a:extLst>
                    <a:ext uri="{9D8B030D-6E8A-4147-A177-3AD203B41FA5}">
                      <a16:colId xmlns:a16="http://schemas.microsoft.com/office/drawing/2014/main" val="20002"/>
                    </a:ext>
                  </a:extLst>
                </a:gridCol>
                <a:gridCol w="956840">
                  <a:extLst>
                    <a:ext uri="{9D8B030D-6E8A-4147-A177-3AD203B41FA5}">
                      <a16:colId xmlns:a16="http://schemas.microsoft.com/office/drawing/2014/main" val="20003"/>
                    </a:ext>
                  </a:extLst>
                </a:gridCol>
                <a:gridCol w="956840">
                  <a:extLst>
                    <a:ext uri="{9D8B030D-6E8A-4147-A177-3AD203B41FA5}">
                      <a16:colId xmlns:a16="http://schemas.microsoft.com/office/drawing/2014/main" val="20004"/>
                    </a:ext>
                  </a:extLst>
                </a:gridCol>
                <a:gridCol w="956840">
                  <a:extLst>
                    <a:ext uri="{9D8B030D-6E8A-4147-A177-3AD203B41FA5}">
                      <a16:colId xmlns:a16="http://schemas.microsoft.com/office/drawing/2014/main" val="20005"/>
                    </a:ext>
                  </a:extLst>
                </a:gridCol>
                <a:gridCol w="956840">
                  <a:extLst>
                    <a:ext uri="{9D8B030D-6E8A-4147-A177-3AD203B41FA5}">
                      <a16:colId xmlns:a16="http://schemas.microsoft.com/office/drawing/2014/main" val="20006"/>
                    </a:ext>
                  </a:extLst>
                </a:gridCol>
                <a:gridCol w="956840">
                  <a:extLst>
                    <a:ext uri="{9D8B030D-6E8A-4147-A177-3AD203B41FA5}">
                      <a16:colId xmlns:a16="http://schemas.microsoft.com/office/drawing/2014/main" val="20007"/>
                    </a:ext>
                  </a:extLst>
                </a:gridCol>
                <a:gridCol w="956840">
                  <a:extLst>
                    <a:ext uri="{9D8B030D-6E8A-4147-A177-3AD203B41FA5}">
                      <a16:colId xmlns:a16="http://schemas.microsoft.com/office/drawing/2014/main" val="20008"/>
                    </a:ext>
                  </a:extLst>
                </a:gridCol>
                <a:gridCol w="956840">
                  <a:extLst>
                    <a:ext uri="{9D8B030D-6E8A-4147-A177-3AD203B41FA5}">
                      <a16:colId xmlns:a16="http://schemas.microsoft.com/office/drawing/2014/main" val="20009"/>
                    </a:ext>
                  </a:extLst>
                </a:gridCol>
                <a:gridCol w="956840">
                  <a:extLst>
                    <a:ext uri="{9D8B030D-6E8A-4147-A177-3AD203B41FA5}">
                      <a16:colId xmlns:a16="http://schemas.microsoft.com/office/drawing/2014/main" val="20010"/>
                    </a:ext>
                  </a:extLst>
                </a:gridCol>
              </a:tblGrid>
              <a:tr h="220103">
                <a:tc>
                  <a:txBody>
                    <a:bodyPr/>
                    <a:lstStyle/>
                    <a:p>
                      <a:pPr algn="l" fontAlgn="b"/>
                      <a:r>
                        <a:rPr lang="ja-JP" altLang="en-US" sz="1050" u="none" strike="noStrike" dirty="0">
                          <a:effectLst/>
                        </a:rPr>
                        <a:t>費用</a:t>
                      </a:r>
                      <a:endParaRPr lang="ja-JP" altLang="en-US"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dirty="0">
                          <a:effectLst/>
                        </a:rPr>
                        <a:t>60</a:t>
                      </a:r>
                      <a:endParaRPr lang="en-US" altLang="ja-JP"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ru-RU" sz="1050" u="none" strike="noStrike">
                          <a:effectLst/>
                        </a:rPr>
                        <a:t>74</a:t>
                      </a:r>
                      <a:endParaRPr lang="ru-RU"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25</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20103">
                <a:tc>
                  <a:txBody>
                    <a:bodyPr/>
                    <a:lstStyle/>
                    <a:p>
                      <a:pPr algn="l" fontAlgn="b"/>
                      <a:r>
                        <a:rPr lang="ja-JP" altLang="en-US" sz="1050" u="none" strike="noStrike" dirty="0">
                          <a:effectLst/>
                        </a:rPr>
                        <a:t>効果</a:t>
                      </a:r>
                      <a:endParaRPr lang="ja-JP" altLang="en-US"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dirty="0">
                          <a:effectLst/>
                        </a:rPr>
                        <a:t>0</a:t>
                      </a:r>
                      <a:endParaRPr lang="en-US" altLang="ja-JP"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50" u="none" strike="noStrike">
                          <a:effectLst/>
                        </a:rPr>
                        <a:t>150</a:t>
                      </a:r>
                      <a:endParaRPr lang="en-US" altLang="ja-JP"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20103">
                <a:tc>
                  <a:txBody>
                    <a:bodyPr/>
                    <a:lstStyle/>
                    <a:p>
                      <a:pPr algn="l" fontAlgn="b"/>
                      <a:r>
                        <a:rPr lang="ja-JP" altLang="en-US" sz="1050" u="none" strike="noStrike">
                          <a:effectLst/>
                        </a:rPr>
                        <a:t>利率</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1.020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1.040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dirty="0">
                          <a:effectLst/>
                        </a:rPr>
                        <a:t>1.061 </a:t>
                      </a:r>
                      <a:endParaRPr lang="hr-HR"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1.082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1.104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tr-TR" sz="1050" u="none" strike="noStrike">
                          <a:effectLst/>
                        </a:rPr>
                        <a:t>1.126 </a:t>
                      </a:r>
                      <a:endParaRPr lang="tr-T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cs-CZ" sz="1050" u="none" strike="noStrike">
                          <a:effectLst/>
                        </a:rPr>
                        <a:t>1.149 </a:t>
                      </a:r>
                      <a:endParaRPr lang="cs-CZ"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1.172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1.195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1.219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20103">
                <a:tc>
                  <a:txBody>
                    <a:bodyPr/>
                    <a:lstStyle/>
                    <a:p>
                      <a:pPr algn="l" fontAlgn="b"/>
                      <a:r>
                        <a:rPr lang="ja-JP" altLang="en-US" sz="1050" u="none" strike="noStrike">
                          <a:effectLst/>
                        </a:rPr>
                        <a:t>費用（現在価値）</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58.82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sk-SK" sz="1050" u="none" strike="noStrike">
                          <a:effectLst/>
                        </a:rPr>
                        <a:t>71.13 </a:t>
                      </a:r>
                      <a:endParaRPr lang="sk-SK"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dirty="0">
                          <a:effectLst/>
                        </a:rPr>
                        <a:t>23.56 </a:t>
                      </a:r>
                      <a:endParaRPr lang="hr-HR"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23.10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22.64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22.20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21.76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21.34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20.92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20.51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20103">
                <a:tc>
                  <a:txBody>
                    <a:bodyPr/>
                    <a:lstStyle/>
                    <a:p>
                      <a:pPr algn="l" fontAlgn="b"/>
                      <a:r>
                        <a:rPr lang="ja-JP" altLang="en-US" sz="1050" u="none" strike="noStrike">
                          <a:effectLst/>
                        </a:rPr>
                        <a:t>効果（現在価値）</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0.00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0.00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dirty="0">
                          <a:effectLst/>
                        </a:rPr>
                        <a:t>141.35 </a:t>
                      </a:r>
                      <a:endParaRPr lang="nb-NO"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138.58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135.86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133.20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130.58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128.02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125.51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123.05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20103">
                <a:tc>
                  <a:txBody>
                    <a:bodyPr/>
                    <a:lstStyle/>
                    <a:p>
                      <a:pPr algn="l" fontAlgn="b"/>
                      <a:r>
                        <a:rPr lang="ja-JP" altLang="en-US" sz="1050" u="none" strike="noStrike">
                          <a:effectLst/>
                        </a:rPr>
                        <a:t>合計費用（現在価値）</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58.82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129.95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153.51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176.60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199.25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221.45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243.21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264.55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285.47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305.98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20103">
                <a:tc>
                  <a:txBody>
                    <a:bodyPr/>
                    <a:lstStyle/>
                    <a:p>
                      <a:pPr algn="l" fontAlgn="b"/>
                      <a:r>
                        <a:rPr lang="ja-JP" altLang="en-US" sz="1050" u="none" strike="noStrike">
                          <a:effectLst/>
                        </a:rPr>
                        <a:t>合計効果（現在価値）</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0.00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0.00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141.35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279.93 </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dirty="0">
                          <a:effectLst/>
                        </a:rPr>
                        <a:t>415.78 </a:t>
                      </a:r>
                      <a:endParaRPr lang="nb-NO"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dirty="0">
                          <a:effectLst/>
                        </a:rPr>
                        <a:t>548.98 </a:t>
                      </a:r>
                      <a:endParaRPr lang="hr-HR"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fi-FI" sz="1050" u="none" strike="noStrike">
                          <a:effectLst/>
                        </a:rPr>
                        <a:t>679.56 </a:t>
                      </a:r>
                      <a:endParaRPr lang="fi-FI"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50" u="none" strike="noStrike">
                          <a:effectLst/>
                        </a:rPr>
                        <a:t>807.59 </a:t>
                      </a:r>
                      <a:endParaRPr lang="nb-NO"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933.10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50" u="none" strike="noStrike">
                          <a:effectLst/>
                        </a:rPr>
                        <a:t>1056.15 </a:t>
                      </a:r>
                      <a:endParaRPr lang="hr-HR"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20103">
                <a:tc>
                  <a:txBody>
                    <a:bodyPr/>
                    <a:lstStyle/>
                    <a:p>
                      <a:pPr algn="l" fontAlgn="b"/>
                      <a:r>
                        <a:rPr lang="ja-JP" altLang="en-US" sz="1050" u="none" strike="noStrike">
                          <a:effectLst/>
                        </a:rPr>
                        <a:t>費用対効果</a:t>
                      </a:r>
                      <a:endParaRPr lang="ja-JP" altLang="en-U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a:effectLst/>
                        </a:rPr>
                        <a:t>0.00%</a:t>
                      </a:r>
                      <a:endParaRPr lang="mr-IN"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a:effectLst/>
                        </a:rPr>
                        <a:t>0.00%</a:t>
                      </a:r>
                      <a:endParaRPr lang="mr-IN"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a:effectLst/>
                        </a:rPr>
                        <a:t>92.08%</a:t>
                      </a:r>
                      <a:endParaRPr lang="mr-IN"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dirty="0">
                          <a:solidFill>
                            <a:srgbClr val="FF0000"/>
                          </a:solidFill>
                          <a:effectLst/>
                        </a:rPr>
                        <a:t>158.50%</a:t>
                      </a:r>
                      <a:endParaRPr lang="mr-IN" sz="1050" b="0" i="0" u="none" strike="noStrike" dirty="0">
                        <a:solidFill>
                          <a:srgbClr val="FF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a:effectLst/>
                        </a:rPr>
                        <a:t>208.68%</a:t>
                      </a:r>
                      <a:endParaRPr lang="is-IS" sz="1050" b="0" i="0" u="none" strike="noStrike">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dirty="0">
                          <a:effectLst/>
                        </a:rPr>
                        <a:t>247.91%</a:t>
                      </a:r>
                      <a:endParaRPr lang="mr-IN"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dirty="0">
                          <a:effectLst/>
                        </a:rPr>
                        <a:t>279.41%</a:t>
                      </a:r>
                      <a:endParaRPr lang="is-IS"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50" u="none" strike="noStrike" dirty="0">
                          <a:effectLst/>
                        </a:rPr>
                        <a:t>305.27%</a:t>
                      </a:r>
                      <a:endParaRPr lang="is-IS"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pt-BR" sz="1050" u="none" strike="noStrike" dirty="0">
                          <a:effectLst/>
                        </a:rPr>
                        <a:t>326.87%</a:t>
                      </a:r>
                      <a:endParaRPr lang="pt-BR"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50" u="none" strike="noStrike" dirty="0">
                          <a:effectLst/>
                        </a:rPr>
                        <a:t>345.18%</a:t>
                      </a:r>
                      <a:endParaRPr lang="mr-IN" sz="1050" b="0" i="0" u="none" strike="noStrike" dirty="0">
                        <a:solidFill>
                          <a:srgbClr val="000000"/>
                        </a:solidFill>
                        <a:effectLst/>
                        <a:latin typeface="Yu Gothic" charset="-128"/>
                      </a:endParaRPr>
                    </a:p>
                  </a:txBody>
                  <a:tcPr marL="10219" marR="10219" marT="10219"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pic>
        <p:nvPicPr>
          <p:cNvPr id="3" name="図 2"/>
          <p:cNvPicPr>
            <a:picLocks noChangeAspect="1"/>
          </p:cNvPicPr>
          <p:nvPr/>
        </p:nvPicPr>
        <p:blipFill rotWithShape="1">
          <a:blip r:embed="rId2">
            <a:extLst>
              <a:ext uri="{28A0092B-C50C-407E-A947-70E740481C1C}">
                <a14:useLocalDpi xmlns:a14="http://schemas.microsoft.com/office/drawing/2010/main" val="0"/>
              </a:ext>
            </a:extLst>
          </a:blip>
          <a:srcRect t="16979"/>
          <a:stretch/>
        </p:blipFill>
        <p:spPr>
          <a:xfrm>
            <a:off x="1504538" y="1589102"/>
            <a:ext cx="10101072" cy="2302727"/>
          </a:xfrm>
          <a:prstGeom prst="rect">
            <a:avLst/>
          </a:prstGeom>
        </p:spPr>
      </p:pic>
      <p:sp>
        <p:nvSpPr>
          <p:cNvPr id="4" name="テキスト ボックス 3">
            <a:extLst>
              <a:ext uri="{FF2B5EF4-FFF2-40B4-BE49-F238E27FC236}">
                <a16:creationId xmlns:a16="http://schemas.microsoft.com/office/drawing/2014/main" id="{012DA415-AEF7-49BC-9593-7FE48ADD2E63}"/>
              </a:ext>
            </a:extLst>
          </p:cNvPr>
          <p:cNvSpPr txBox="1"/>
          <p:nvPr/>
        </p:nvSpPr>
        <p:spPr>
          <a:xfrm>
            <a:off x="4257009" y="1213832"/>
            <a:ext cx="3211135" cy="369332"/>
          </a:xfrm>
          <a:prstGeom prst="rect">
            <a:avLst/>
          </a:prstGeom>
          <a:noFill/>
        </p:spPr>
        <p:txBody>
          <a:bodyPr wrap="none" rtlCol="0">
            <a:spAutoFit/>
          </a:bodyPr>
          <a:lstStyle/>
          <a:p>
            <a:r>
              <a:rPr lang="en-US" altLang="ja-JP" dirty="0"/>
              <a:t>2</a:t>
            </a:r>
            <a:r>
              <a:rPr lang="ja-JP" altLang="en-US" dirty="0"/>
              <a:t>年後に</a:t>
            </a:r>
            <a:r>
              <a:rPr lang="en-US" altLang="ja-JP" dirty="0"/>
              <a:t>3</a:t>
            </a:r>
            <a:r>
              <a:rPr lang="ja-JP" altLang="en-US" dirty="0"/>
              <a:t>階までを一斉に改修</a:t>
            </a:r>
            <a:endParaRPr kumimoji="1" lang="ja-JP" altLang="en-US" dirty="0"/>
          </a:p>
        </p:txBody>
      </p:sp>
      <p:sp>
        <p:nvSpPr>
          <p:cNvPr id="7" name="スライド番号プレースホルダー 4">
            <a:extLst>
              <a:ext uri="{FF2B5EF4-FFF2-40B4-BE49-F238E27FC236}">
                <a16:creationId xmlns:a16="http://schemas.microsoft.com/office/drawing/2014/main" id="{63CF9DA3-9608-4EAD-A797-6BDC34AE2C86}"/>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14</a:t>
            </a:fld>
            <a:endParaRPr kumimoji="1" lang="ja-JP" altLang="en-US"/>
          </a:p>
        </p:txBody>
      </p:sp>
    </p:spTree>
    <p:extLst>
      <p:ext uri="{BB962C8B-B14F-4D97-AF65-F5344CB8AC3E}">
        <p14:creationId xmlns:p14="http://schemas.microsoft.com/office/powerpoint/2010/main" val="11794312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2-6. NPV</a:t>
            </a:r>
            <a:r>
              <a:rPr lang="ja-JP" altLang="en-US" dirty="0"/>
              <a:t>（</a:t>
            </a:r>
            <a:r>
              <a:rPr lang="en-US" altLang="ja-JP" dirty="0"/>
              <a:t>Net Present Value : </a:t>
            </a:r>
            <a:r>
              <a:rPr lang="ja-JP" altLang="en-US" dirty="0"/>
              <a:t>正味現在価値）法</a:t>
            </a:r>
            <a:endParaRPr kumimoji="1" lang="ja-JP" altLang="en-US" dirty="0"/>
          </a:p>
        </p:txBody>
      </p:sp>
      <p:graphicFrame>
        <p:nvGraphicFramePr>
          <p:cNvPr id="5" name="コンテンツ プレースホルダー 4"/>
          <p:cNvGraphicFramePr>
            <a:graphicFrameLocks noGrp="1"/>
          </p:cNvGraphicFramePr>
          <p:nvPr>
            <p:ph idx="1"/>
            <p:extLst/>
          </p:nvPr>
        </p:nvGraphicFramePr>
        <p:xfrm>
          <a:off x="605641" y="3990108"/>
          <a:ext cx="10748159" cy="1659264"/>
        </p:xfrm>
        <a:graphic>
          <a:graphicData uri="http://schemas.openxmlformats.org/drawingml/2006/table">
            <a:tbl>
              <a:tblPr>
                <a:tableStyleId>{5C22544A-7EE6-4342-B048-85BDC9FD1C3A}</a:tableStyleId>
              </a:tblPr>
              <a:tblGrid>
                <a:gridCol w="1401289">
                  <a:extLst>
                    <a:ext uri="{9D8B030D-6E8A-4147-A177-3AD203B41FA5}">
                      <a16:colId xmlns:a16="http://schemas.microsoft.com/office/drawing/2014/main" val="20000"/>
                    </a:ext>
                  </a:extLst>
                </a:gridCol>
                <a:gridCol w="934687">
                  <a:extLst>
                    <a:ext uri="{9D8B030D-6E8A-4147-A177-3AD203B41FA5}">
                      <a16:colId xmlns:a16="http://schemas.microsoft.com/office/drawing/2014/main" val="20001"/>
                    </a:ext>
                  </a:extLst>
                </a:gridCol>
                <a:gridCol w="934687">
                  <a:extLst>
                    <a:ext uri="{9D8B030D-6E8A-4147-A177-3AD203B41FA5}">
                      <a16:colId xmlns:a16="http://schemas.microsoft.com/office/drawing/2014/main" val="20002"/>
                    </a:ext>
                  </a:extLst>
                </a:gridCol>
                <a:gridCol w="934687">
                  <a:extLst>
                    <a:ext uri="{9D8B030D-6E8A-4147-A177-3AD203B41FA5}">
                      <a16:colId xmlns:a16="http://schemas.microsoft.com/office/drawing/2014/main" val="20003"/>
                    </a:ext>
                  </a:extLst>
                </a:gridCol>
                <a:gridCol w="934687">
                  <a:extLst>
                    <a:ext uri="{9D8B030D-6E8A-4147-A177-3AD203B41FA5}">
                      <a16:colId xmlns:a16="http://schemas.microsoft.com/office/drawing/2014/main" val="20004"/>
                    </a:ext>
                  </a:extLst>
                </a:gridCol>
                <a:gridCol w="934687">
                  <a:extLst>
                    <a:ext uri="{9D8B030D-6E8A-4147-A177-3AD203B41FA5}">
                      <a16:colId xmlns:a16="http://schemas.microsoft.com/office/drawing/2014/main" val="20005"/>
                    </a:ext>
                  </a:extLst>
                </a:gridCol>
                <a:gridCol w="934687">
                  <a:extLst>
                    <a:ext uri="{9D8B030D-6E8A-4147-A177-3AD203B41FA5}">
                      <a16:colId xmlns:a16="http://schemas.microsoft.com/office/drawing/2014/main" val="20006"/>
                    </a:ext>
                  </a:extLst>
                </a:gridCol>
                <a:gridCol w="934687">
                  <a:extLst>
                    <a:ext uri="{9D8B030D-6E8A-4147-A177-3AD203B41FA5}">
                      <a16:colId xmlns:a16="http://schemas.microsoft.com/office/drawing/2014/main" val="20007"/>
                    </a:ext>
                  </a:extLst>
                </a:gridCol>
                <a:gridCol w="934687">
                  <a:extLst>
                    <a:ext uri="{9D8B030D-6E8A-4147-A177-3AD203B41FA5}">
                      <a16:colId xmlns:a16="http://schemas.microsoft.com/office/drawing/2014/main" val="20008"/>
                    </a:ext>
                  </a:extLst>
                </a:gridCol>
                <a:gridCol w="934687">
                  <a:extLst>
                    <a:ext uri="{9D8B030D-6E8A-4147-A177-3AD203B41FA5}">
                      <a16:colId xmlns:a16="http://schemas.microsoft.com/office/drawing/2014/main" val="20009"/>
                    </a:ext>
                  </a:extLst>
                </a:gridCol>
                <a:gridCol w="934687">
                  <a:extLst>
                    <a:ext uri="{9D8B030D-6E8A-4147-A177-3AD203B41FA5}">
                      <a16:colId xmlns:a16="http://schemas.microsoft.com/office/drawing/2014/main" val="20010"/>
                    </a:ext>
                  </a:extLst>
                </a:gridCol>
              </a:tblGrid>
              <a:tr h="207408">
                <a:tc>
                  <a:txBody>
                    <a:bodyPr/>
                    <a:lstStyle/>
                    <a:p>
                      <a:pPr algn="l" fontAlgn="b"/>
                      <a:r>
                        <a:rPr lang="ja-JP" altLang="en-US" sz="1000" u="none" strike="noStrike">
                          <a:effectLst/>
                        </a:rPr>
                        <a:t>費用</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cs-CZ" sz="1000" u="none" strike="noStrike" dirty="0">
                          <a:effectLst/>
                        </a:rPr>
                        <a:t>136</a:t>
                      </a:r>
                      <a:endParaRPr lang="cs-CZ"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90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25</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207408">
                <a:tc>
                  <a:txBody>
                    <a:bodyPr/>
                    <a:lstStyle/>
                    <a:p>
                      <a:pPr algn="l" fontAlgn="b"/>
                      <a:r>
                        <a:rPr lang="ja-JP" altLang="en-US" sz="1000" u="none" strike="noStrike">
                          <a:effectLst/>
                        </a:rPr>
                        <a:t>効果</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dirty="0">
                          <a:effectLst/>
                        </a:rPr>
                        <a:t>100</a:t>
                      </a:r>
                      <a:endParaRPr lang="is-IS"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en-US" altLang="ja-JP" sz="1000" u="none" strike="noStrike">
                          <a:effectLst/>
                        </a:rPr>
                        <a:t>150</a:t>
                      </a:r>
                      <a:endParaRPr lang="en-US" altLang="ja-JP"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07408">
                <a:tc>
                  <a:txBody>
                    <a:bodyPr/>
                    <a:lstStyle/>
                    <a:p>
                      <a:pPr algn="l" fontAlgn="b"/>
                      <a:r>
                        <a:rPr lang="ja-JP" altLang="en-US" sz="1000" u="none" strike="noStrike">
                          <a:effectLst/>
                        </a:rPr>
                        <a:t>利率</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1.020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dirty="0">
                          <a:effectLst/>
                        </a:rPr>
                        <a:t>1.040 </a:t>
                      </a:r>
                      <a:endParaRPr lang="nb-NO"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1.061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1.082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1.104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tr-TR" sz="1000" u="none" strike="noStrike">
                          <a:effectLst/>
                        </a:rPr>
                        <a:t>1.126 </a:t>
                      </a:r>
                      <a:endParaRPr lang="tr-T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cs-CZ" sz="1000" u="none" strike="noStrike">
                          <a:effectLst/>
                        </a:rPr>
                        <a:t>1.149 </a:t>
                      </a:r>
                      <a:endParaRPr lang="cs-CZ"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1.172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1.195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1.219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07408">
                <a:tc>
                  <a:txBody>
                    <a:bodyPr/>
                    <a:lstStyle/>
                    <a:p>
                      <a:pPr algn="l" fontAlgn="b"/>
                      <a:r>
                        <a:rPr lang="ja-JP" altLang="en-US" sz="1000" u="none" strike="noStrike">
                          <a:effectLst/>
                        </a:rPr>
                        <a:t>費用（現在価値）</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133.33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86.51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23.56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23.10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22.64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22.20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21.76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21.34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20.92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20.51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207408">
                <a:tc>
                  <a:txBody>
                    <a:bodyPr/>
                    <a:lstStyle/>
                    <a:p>
                      <a:pPr algn="l" fontAlgn="b"/>
                      <a:r>
                        <a:rPr lang="ja-JP" altLang="en-US" sz="1000" u="none" strike="noStrike">
                          <a:effectLst/>
                        </a:rPr>
                        <a:t>効果（現在価値）</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49.02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96.12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141.35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dirty="0">
                          <a:effectLst/>
                        </a:rPr>
                        <a:t>138.58 </a:t>
                      </a:r>
                      <a:endParaRPr lang="hr-HR"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135.86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133.20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130.58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128.02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125.51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123.05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207408">
                <a:tc>
                  <a:txBody>
                    <a:bodyPr/>
                    <a:lstStyle/>
                    <a:p>
                      <a:pPr algn="l" fontAlgn="b"/>
                      <a:r>
                        <a:rPr lang="ja-JP" altLang="en-US" sz="1000" u="none" strike="noStrike">
                          <a:effectLst/>
                        </a:rPr>
                        <a:t>合計費用（現在価値）</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133.33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219.84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243.40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dirty="0">
                          <a:effectLst/>
                        </a:rPr>
                        <a:t>266.49 </a:t>
                      </a:r>
                      <a:endParaRPr lang="is-IS"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t-IT" sz="1000" u="none" strike="noStrike">
                          <a:effectLst/>
                        </a:rPr>
                        <a:t>289.14 </a:t>
                      </a:r>
                      <a:endParaRPr lang="it-IT"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311.34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333.10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354.44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375.36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uk-UA" sz="1000" u="none" strike="noStrike">
                          <a:effectLst/>
                        </a:rPr>
                        <a:t>395.86 </a:t>
                      </a:r>
                      <a:endParaRPr lang="uk-UA"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207408">
                <a:tc>
                  <a:txBody>
                    <a:bodyPr/>
                    <a:lstStyle/>
                    <a:p>
                      <a:pPr algn="l" fontAlgn="b"/>
                      <a:r>
                        <a:rPr lang="ja-JP" altLang="en-US" sz="1000" u="none" strike="noStrike">
                          <a:effectLst/>
                        </a:rPr>
                        <a:t>合計効果（現在価値）</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49.02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145.14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286.48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425.06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dirty="0">
                          <a:effectLst/>
                        </a:rPr>
                        <a:t>560.92 </a:t>
                      </a:r>
                      <a:endParaRPr lang="nb-NO"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t-IT" sz="1000" u="none" strike="noStrike" dirty="0">
                          <a:effectLst/>
                        </a:rPr>
                        <a:t>694.12 </a:t>
                      </a:r>
                      <a:endParaRPr lang="it-IT"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824.70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hr-HR" sz="1000" u="none" strike="noStrike">
                          <a:effectLst/>
                        </a:rPr>
                        <a:t>952.72 </a:t>
                      </a:r>
                      <a:endParaRPr lang="hr-HR"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a:effectLst/>
                        </a:rPr>
                        <a:t>1078.24 </a:t>
                      </a:r>
                      <a:endParaRPr lang="is-I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nb-NO" sz="1000" u="none" strike="noStrike">
                          <a:effectLst/>
                        </a:rPr>
                        <a:t>1201.29 </a:t>
                      </a:r>
                      <a:endParaRPr lang="nb-NO"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207408">
                <a:tc>
                  <a:txBody>
                    <a:bodyPr/>
                    <a:lstStyle/>
                    <a:p>
                      <a:pPr algn="l" fontAlgn="b"/>
                      <a:r>
                        <a:rPr lang="ja-JP" altLang="en-US" sz="1000" u="none" strike="noStrike">
                          <a:effectLst/>
                        </a:rPr>
                        <a:t>費用対効果</a:t>
                      </a:r>
                      <a:endParaRPr lang="ja-JP" altLang="en-US"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a:effectLst/>
                        </a:rPr>
                        <a:t>36.76%</a:t>
                      </a:r>
                      <a:endParaRPr lang="mr-IN"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a:effectLst/>
                        </a:rPr>
                        <a:t>66.02%</a:t>
                      </a:r>
                      <a:endParaRPr lang="mr-IN"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a:effectLst/>
                        </a:rPr>
                        <a:t>117.70%</a:t>
                      </a:r>
                      <a:endParaRPr lang="mr-IN"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dirty="0">
                          <a:solidFill>
                            <a:srgbClr val="FF0000"/>
                          </a:solidFill>
                          <a:effectLst/>
                        </a:rPr>
                        <a:t>159.50%</a:t>
                      </a:r>
                      <a:endParaRPr lang="mr-IN" sz="1000" b="0" i="0" u="none" strike="noStrike" dirty="0">
                        <a:solidFill>
                          <a:srgbClr val="FF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a:effectLst/>
                        </a:rPr>
                        <a:t>194.00%</a:t>
                      </a:r>
                      <a:endParaRPr lang="mr-IN"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cs-CZ" sz="1000" u="none" strike="noStrike">
                          <a:effectLst/>
                        </a:rPr>
                        <a:t>222.95%</a:t>
                      </a:r>
                      <a:endParaRPr lang="cs-CZ" sz="1000" b="0" i="0" u="none" strike="noStrike">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dirty="0">
                          <a:effectLst/>
                        </a:rPr>
                        <a:t>247.58%</a:t>
                      </a:r>
                      <a:endParaRPr lang="mr-IN"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is-IS" sz="1000" u="none" strike="noStrike" dirty="0">
                          <a:effectLst/>
                        </a:rPr>
                        <a:t>268.80%</a:t>
                      </a:r>
                      <a:endParaRPr lang="is-IS"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pt-BR" sz="1000" u="none" strike="noStrike" dirty="0">
                          <a:effectLst/>
                        </a:rPr>
                        <a:t>287.26%</a:t>
                      </a:r>
                      <a:endParaRPr lang="pt-BR"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r" fontAlgn="b"/>
                      <a:r>
                        <a:rPr lang="mr-IN" sz="1000" u="none" strike="noStrike" dirty="0">
                          <a:effectLst/>
                        </a:rPr>
                        <a:t>303.46%</a:t>
                      </a:r>
                      <a:endParaRPr lang="mr-IN" sz="1000" b="0" i="0" u="none" strike="noStrike" dirty="0">
                        <a:solidFill>
                          <a:srgbClr val="000000"/>
                        </a:solidFill>
                        <a:effectLst/>
                        <a:latin typeface="Yu Gothic" charset="-128"/>
                      </a:endParaRPr>
                    </a:p>
                  </a:txBody>
                  <a:tcPr marL="10370" marR="10370" marT="1037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pic>
        <p:nvPicPr>
          <p:cNvPr id="3" name="図 2"/>
          <p:cNvPicPr>
            <a:picLocks noChangeAspect="1"/>
          </p:cNvPicPr>
          <p:nvPr/>
        </p:nvPicPr>
        <p:blipFill rotWithShape="1">
          <a:blip r:embed="rId2">
            <a:extLst>
              <a:ext uri="{28A0092B-C50C-407E-A947-70E740481C1C}">
                <a14:useLocalDpi xmlns:a14="http://schemas.microsoft.com/office/drawing/2010/main" val="0"/>
              </a:ext>
            </a:extLst>
          </a:blip>
          <a:srcRect t="16599"/>
          <a:stretch/>
        </p:blipFill>
        <p:spPr>
          <a:xfrm>
            <a:off x="1454562" y="1580224"/>
            <a:ext cx="10174224" cy="2409883"/>
          </a:xfrm>
          <a:prstGeom prst="rect">
            <a:avLst/>
          </a:prstGeom>
        </p:spPr>
      </p:pic>
      <p:sp>
        <p:nvSpPr>
          <p:cNvPr id="6" name="テキスト ボックス 5">
            <a:extLst>
              <a:ext uri="{FF2B5EF4-FFF2-40B4-BE49-F238E27FC236}">
                <a16:creationId xmlns:a16="http://schemas.microsoft.com/office/drawing/2014/main" id="{EA3847E6-9A40-49FB-8566-E615AD89CB0E}"/>
              </a:ext>
            </a:extLst>
          </p:cNvPr>
          <p:cNvSpPr txBox="1"/>
          <p:nvPr/>
        </p:nvSpPr>
        <p:spPr>
          <a:xfrm>
            <a:off x="4230785" y="1223975"/>
            <a:ext cx="3082895" cy="369332"/>
          </a:xfrm>
          <a:prstGeom prst="rect">
            <a:avLst/>
          </a:prstGeom>
          <a:noFill/>
        </p:spPr>
        <p:txBody>
          <a:bodyPr wrap="none" rtlCol="0">
            <a:spAutoFit/>
          </a:bodyPr>
          <a:lstStyle/>
          <a:p>
            <a:r>
              <a:rPr lang="en-US" altLang="ja-JP" dirty="0"/>
              <a:t>8</a:t>
            </a:r>
            <a:r>
              <a:rPr lang="ja-JP" altLang="en-US" dirty="0"/>
              <a:t>か月ごとに各階を順次改修</a:t>
            </a:r>
            <a:endParaRPr kumimoji="1" lang="ja-JP" altLang="en-US" dirty="0"/>
          </a:p>
        </p:txBody>
      </p:sp>
      <p:sp>
        <p:nvSpPr>
          <p:cNvPr id="7" name="スライド番号プレースホルダー 4">
            <a:extLst>
              <a:ext uri="{FF2B5EF4-FFF2-40B4-BE49-F238E27FC236}">
                <a16:creationId xmlns:a16="http://schemas.microsoft.com/office/drawing/2014/main" id="{E23EB0FB-3744-4C59-B32B-3C7FC1FFCDF8}"/>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15</a:t>
            </a:fld>
            <a:endParaRPr kumimoji="1" lang="ja-JP" altLang="en-US"/>
          </a:p>
        </p:txBody>
      </p:sp>
    </p:spTree>
    <p:extLst>
      <p:ext uri="{BB962C8B-B14F-4D97-AF65-F5344CB8AC3E}">
        <p14:creationId xmlns:p14="http://schemas.microsoft.com/office/powerpoint/2010/main" val="14971417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2-7. EBPM</a:t>
            </a:r>
            <a:r>
              <a:rPr lang="en-US" altLang="ja-JP" dirty="0"/>
              <a:t> </a:t>
            </a:r>
            <a:r>
              <a:rPr lang="ja-JP" altLang="en-US" dirty="0"/>
              <a:t>（</a:t>
            </a:r>
            <a:r>
              <a:rPr lang="en-US" altLang="ja-JP" dirty="0"/>
              <a:t>Evidence Based Policy Making</a:t>
            </a:r>
            <a:r>
              <a:rPr lang="ja-JP" altLang="en-US" dirty="0"/>
              <a:t>）</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確かな根拠に基づく政策立案</a:t>
            </a:r>
            <a:endParaRPr lang="en-US" altLang="ja-JP" sz="2200" dirty="0"/>
          </a:p>
          <a:p>
            <a:pPr marL="358775" lvl="1"/>
            <a:r>
              <a:rPr lang="ja-JP" altLang="en-US" sz="2200" dirty="0"/>
              <a:t>地方公共団体が保有するデータ（クローズドデータを含む）や各種統計データ、民間保有のデータなども活用して、データに基づく政策立案を行う。</a:t>
            </a:r>
            <a:endParaRPr lang="en-US" altLang="ja-JP" sz="2200" dirty="0"/>
          </a:p>
          <a:p>
            <a:pPr marL="358775" lvl="1"/>
            <a:r>
              <a:rPr lang="ja-JP" altLang="en-US" sz="2200" dirty="0"/>
              <a:t>効果の評価指標を設定しておき、政策実施後にデータに基づく効果のモニタリング（測定）を行い、改善点の検討などに活用する。</a:t>
            </a:r>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p:txBody>
      </p:sp>
      <p:sp>
        <p:nvSpPr>
          <p:cNvPr id="9" name="正方形/長方形 8"/>
          <p:cNvSpPr/>
          <p:nvPr/>
        </p:nvSpPr>
        <p:spPr>
          <a:xfrm>
            <a:off x="1638796" y="3954483"/>
            <a:ext cx="1769423" cy="102127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政策立案</a:t>
            </a:r>
            <a:endParaRPr kumimoji="1" lang="ja-JP" altLang="en-US" dirty="0">
              <a:solidFill>
                <a:schemeClr val="tx1"/>
              </a:solidFill>
            </a:endParaRPr>
          </a:p>
        </p:txBody>
      </p:sp>
      <p:sp>
        <p:nvSpPr>
          <p:cNvPr id="10" name="正方形/長方形 9"/>
          <p:cNvSpPr/>
          <p:nvPr/>
        </p:nvSpPr>
        <p:spPr>
          <a:xfrm>
            <a:off x="4417622" y="3954483"/>
            <a:ext cx="1769423" cy="102127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政策実施</a:t>
            </a:r>
            <a:endParaRPr kumimoji="1" lang="ja-JP" altLang="en-US" dirty="0">
              <a:solidFill>
                <a:schemeClr val="tx1"/>
              </a:solidFill>
            </a:endParaRPr>
          </a:p>
        </p:txBody>
      </p:sp>
      <p:sp>
        <p:nvSpPr>
          <p:cNvPr id="11" name="正方形/長方形 10"/>
          <p:cNvSpPr/>
          <p:nvPr/>
        </p:nvSpPr>
        <p:spPr>
          <a:xfrm>
            <a:off x="7196448" y="3954483"/>
            <a:ext cx="1769423" cy="102127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800" dirty="0">
                <a:solidFill>
                  <a:schemeClr val="tx1"/>
                </a:solidFill>
              </a:rPr>
              <a:t>モニタ</a:t>
            </a:r>
            <a:br>
              <a:rPr lang="en-US" altLang="ja-JP" sz="2800" dirty="0">
                <a:solidFill>
                  <a:schemeClr val="tx1"/>
                </a:solidFill>
              </a:rPr>
            </a:br>
            <a:r>
              <a:rPr lang="ja-JP" altLang="en-US" sz="2800" dirty="0">
                <a:solidFill>
                  <a:schemeClr val="tx1"/>
                </a:solidFill>
              </a:rPr>
              <a:t>リング</a:t>
            </a:r>
            <a:endParaRPr kumimoji="1" lang="ja-JP" altLang="en-US" dirty="0">
              <a:solidFill>
                <a:schemeClr val="tx1"/>
              </a:solidFill>
            </a:endParaRPr>
          </a:p>
        </p:txBody>
      </p:sp>
      <p:sp>
        <p:nvSpPr>
          <p:cNvPr id="12" name="円柱 11"/>
          <p:cNvSpPr/>
          <p:nvPr/>
        </p:nvSpPr>
        <p:spPr>
          <a:xfrm>
            <a:off x="3971278" y="5639604"/>
            <a:ext cx="2667028" cy="1098468"/>
          </a:xfrm>
          <a:prstGeom prst="ca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a:solidFill>
                  <a:schemeClr val="tx1"/>
                </a:solidFill>
              </a:rPr>
              <a:t>庁内データ</a:t>
            </a:r>
            <a:endParaRPr kumimoji="1" lang="ja-JP" altLang="en-US">
              <a:solidFill>
                <a:schemeClr val="tx1"/>
              </a:solidFill>
            </a:endParaRPr>
          </a:p>
        </p:txBody>
      </p:sp>
      <p:sp>
        <p:nvSpPr>
          <p:cNvPr id="13" name="正方形/長方形 12"/>
          <p:cNvSpPr/>
          <p:nvPr/>
        </p:nvSpPr>
        <p:spPr>
          <a:xfrm>
            <a:off x="1294412" y="3693227"/>
            <a:ext cx="938150" cy="38001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KPI</a:t>
            </a:r>
            <a:r>
              <a:rPr lang="ja-JP" altLang="en-US" sz="1600" dirty="0">
                <a:solidFill>
                  <a:schemeClr val="tx1"/>
                </a:solidFill>
              </a:rPr>
              <a:t>設定</a:t>
            </a:r>
            <a:endParaRPr kumimoji="1" lang="ja-JP" altLang="en-US" sz="1600" dirty="0">
              <a:solidFill>
                <a:schemeClr val="tx1"/>
              </a:solidFill>
            </a:endParaRPr>
          </a:p>
        </p:txBody>
      </p:sp>
      <p:sp>
        <p:nvSpPr>
          <p:cNvPr id="14" name="正方形/長方形 13"/>
          <p:cNvSpPr/>
          <p:nvPr/>
        </p:nvSpPr>
        <p:spPr>
          <a:xfrm>
            <a:off x="6964879" y="3645727"/>
            <a:ext cx="938150" cy="38001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a:solidFill>
                  <a:schemeClr val="tx1"/>
                </a:solidFill>
              </a:rPr>
              <a:t>KPI</a:t>
            </a:r>
            <a:r>
              <a:rPr lang="ja-JP" altLang="en-US" sz="1600" dirty="0">
                <a:solidFill>
                  <a:schemeClr val="tx1"/>
                </a:solidFill>
              </a:rPr>
              <a:t>確認</a:t>
            </a:r>
            <a:endParaRPr kumimoji="1" lang="ja-JP" altLang="en-US" sz="1600" dirty="0">
              <a:solidFill>
                <a:schemeClr val="tx1"/>
              </a:solidFill>
            </a:endParaRPr>
          </a:p>
        </p:txBody>
      </p:sp>
      <p:sp>
        <p:nvSpPr>
          <p:cNvPr id="15" name="円/楕円 14"/>
          <p:cNvSpPr/>
          <p:nvPr/>
        </p:nvSpPr>
        <p:spPr>
          <a:xfrm>
            <a:off x="8959521" y="3906986"/>
            <a:ext cx="1187533" cy="1105890"/>
          </a:xfrm>
          <a:prstGeom prst="ellipse">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800" dirty="0">
                <a:solidFill>
                  <a:schemeClr val="tx1"/>
                </a:solidFill>
              </a:rPr>
              <a:t>効果</a:t>
            </a:r>
            <a:endParaRPr kumimoji="1" lang="ja-JP" altLang="en-US" dirty="0">
              <a:solidFill>
                <a:schemeClr val="tx1"/>
              </a:solidFill>
            </a:endParaRPr>
          </a:p>
        </p:txBody>
      </p:sp>
      <p:sp>
        <p:nvSpPr>
          <p:cNvPr id="16" name="三角形 15"/>
          <p:cNvSpPr/>
          <p:nvPr/>
        </p:nvSpPr>
        <p:spPr>
          <a:xfrm rot="5400000">
            <a:off x="3503221" y="4310743"/>
            <a:ext cx="795648" cy="29688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三角形 16"/>
          <p:cNvSpPr/>
          <p:nvPr/>
        </p:nvSpPr>
        <p:spPr>
          <a:xfrm rot="5400000">
            <a:off x="6293922" y="4316681"/>
            <a:ext cx="795648" cy="296882"/>
          </a:xfrm>
          <a:prstGeom prst="triangl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 name="カギ線コネクタ 19"/>
          <p:cNvCxnSpPr>
            <a:stCxn id="11" idx="0"/>
            <a:endCxn id="9" idx="0"/>
          </p:cNvCxnSpPr>
          <p:nvPr/>
        </p:nvCxnSpPr>
        <p:spPr>
          <a:xfrm rot="16200000" flipV="1">
            <a:off x="5302334" y="1175657"/>
            <a:ext cx="12700" cy="5557652"/>
          </a:xfrm>
          <a:prstGeom prst="bentConnector3">
            <a:avLst>
              <a:gd name="adj1" fmla="val 7036370"/>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カギ線コネクタ 23"/>
          <p:cNvCxnSpPr>
            <a:endCxn id="10" idx="0"/>
          </p:cNvCxnSpPr>
          <p:nvPr/>
        </p:nvCxnSpPr>
        <p:spPr>
          <a:xfrm rot="10800000">
            <a:off x="5302335" y="3954483"/>
            <a:ext cx="2796637" cy="12700"/>
          </a:xfrm>
          <a:prstGeom prst="bentConnector4">
            <a:avLst>
              <a:gd name="adj1" fmla="val 637"/>
              <a:gd name="adj2" fmla="val 7089614"/>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p:cNvSpPr txBox="1"/>
          <p:nvPr/>
        </p:nvSpPr>
        <p:spPr>
          <a:xfrm>
            <a:off x="5298545" y="3387023"/>
            <a:ext cx="1441420" cy="307777"/>
          </a:xfrm>
          <a:prstGeom prst="rect">
            <a:avLst/>
          </a:prstGeom>
          <a:noFill/>
        </p:spPr>
        <p:txBody>
          <a:bodyPr wrap="none" rtlCol="0">
            <a:spAutoFit/>
          </a:bodyPr>
          <a:lstStyle/>
          <a:p>
            <a:r>
              <a:rPr lang="ja-JP" altLang="en-US" sz="1400" dirty="0"/>
              <a:t>フィードバック</a:t>
            </a:r>
            <a:endParaRPr kumimoji="1" lang="ja-JP" altLang="en-US" sz="1400" dirty="0"/>
          </a:p>
        </p:txBody>
      </p:sp>
      <p:sp>
        <p:nvSpPr>
          <p:cNvPr id="28" name="テキスト ボックス 27"/>
          <p:cNvSpPr txBox="1"/>
          <p:nvPr/>
        </p:nvSpPr>
        <p:spPr>
          <a:xfrm>
            <a:off x="2529858" y="3364256"/>
            <a:ext cx="1441420" cy="307777"/>
          </a:xfrm>
          <a:prstGeom prst="rect">
            <a:avLst/>
          </a:prstGeom>
          <a:noFill/>
          <a:ln>
            <a:noFill/>
          </a:ln>
        </p:spPr>
        <p:txBody>
          <a:bodyPr wrap="none" rtlCol="0">
            <a:spAutoFit/>
          </a:bodyPr>
          <a:lstStyle/>
          <a:p>
            <a:r>
              <a:rPr lang="ja-JP" altLang="en-US" sz="1400" dirty="0"/>
              <a:t>フィードバック</a:t>
            </a:r>
            <a:endParaRPr kumimoji="1" lang="ja-JP" altLang="en-US" sz="1400" dirty="0"/>
          </a:p>
        </p:txBody>
      </p:sp>
      <p:cxnSp>
        <p:nvCxnSpPr>
          <p:cNvPr id="30" name="直線矢印コネクタ 29"/>
          <p:cNvCxnSpPr>
            <a:stCxn id="12" idx="1"/>
            <a:endCxn id="11" idx="2"/>
          </p:cNvCxnSpPr>
          <p:nvPr/>
        </p:nvCxnSpPr>
        <p:spPr>
          <a:xfrm flipV="1">
            <a:off x="5304792" y="4975761"/>
            <a:ext cx="2776368" cy="663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直線矢印コネクタ 31"/>
          <p:cNvCxnSpPr>
            <a:stCxn id="12" idx="1"/>
            <a:endCxn id="10" idx="2"/>
          </p:cNvCxnSpPr>
          <p:nvPr/>
        </p:nvCxnSpPr>
        <p:spPr>
          <a:xfrm flipH="1" flipV="1">
            <a:off x="5302334" y="4975761"/>
            <a:ext cx="2458" cy="663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p:cNvCxnSpPr>
            <a:stCxn id="12" idx="1"/>
            <a:endCxn id="9" idx="2"/>
          </p:cNvCxnSpPr>
          <p:nvPr/>
        </p:nvCxnSpPr>
        <p:spPr>
          <a:xfrm flipH="1" flipV="1">
            <a:off x="2523508" y="4975761"/>
            <a:ext cx="2781284" cy="6638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スライド番号プレースホルダー 4">
            <a:extLst>
              <a:ext uri="{FF2B5EF4-FFF2-40B4-BE49-F238E27FC236}">
                <a16:creationId xmlns:a16="http://schemas.microsoft.com/office/drawing/2014/main" id="{7CEBE852-186F-4C5F-8EDD-E97DDFC511CA}"/>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16</a:t>
            </a:fld>
            <a:endParaRPr kumimoji="1" lang="ja-JP" altLang="en-US"/>
          </a:p>
        </p:txBody>
      </p:sp>
    </p:spTree>
    <p:extLst>
      <p:ext uri="{BB962C8B-B14F-4D97-AF65-F5344CB8AC3E}">
        <p14:creationId xmlns:p14="http://schemas.microsoft.com/office/powerpoint/2010/main" val="15568868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2-7. EBPM </a:t>
            </a:r>
            <a:r>
              <a:rPr lang="ja-JP" altLang="en-US" dirty="0"/>
              <a:t>（</a:t>
            </a:r>
            <a:r>
              <a:rPr lang="en-US" altLang="ja-JP" dirty="0"/>
              <a:t>Evidence Based Policy Making</a:t>
            </a:r>
            <a:r>
              <a:rPr lang="ja-JP" altLang="en-US" dirty="0"/>
              <a:t>）</a:t>
            </a:r>
            <a:endParaRPr kumimoji="1" lang="ja-JP" altLang="en-US" dirty="0"/>
          </a:p>
        </p:txBody>
      </p:sp>
      <p:sp>
        <p:nvSpPr>
          <p:cNvPr id="11" name="コンテンツ プレースホルダー 2">
            <a:extLst>
              <a:ext uri="{FF2B5EF4-FFF2-40B4-BE49-F238E27FC236}">
                <a16:creationId xmlns:a16="http://schemas.microsoft.com/office/drawing/2014/main" id="{AA69E451-4103-4D6A-B77A-2C10E569BB1D}"/>
              </a:ext>
            </a:extLst>
          </p:cNvPr>
          <p:cNvSpPr>
            <a:spLocks noGrp="1"/>
          </p:cNvSpPr>
          <p:nvPr>
            <p:ph idx="1"/>
          </p:nvPr>
        </p:nvSpPr>
        <p:spPr>
          <a:xfrm>
            <a:off x="838200" y="1105469"/>
            <a:ext cx="10515600" cy="5071494"/>
          </a:xfrm>
        </p:spPr>
        <p:txBody>
          <a:bodyPr>
            <a:normAutofit/>
          </a:bodyPr>
          <a:lstStyle/>
          <a:p>
            <a:pPr marL="0" indent="0">
              <a:buNone/>
            </a:pPr>
            <a:r>
              <a:rPr lang="ja-JP" altLang="en-US" sz="2200" dirty="0"/>
              <a:t>エビデンスに基づく政策立案を妨げるもの</a:t>
            </a:r>
            <a:endParaRPr lang="en-US" altLang="ja-JP" sz="2200" dirty="0"/>
          </a:p>
          <a:p>
            <a:endParaRPr kumimoji="1" lang="ja-JP" altLang="en-US" sz="2200" dirty="0"/>
          </a:p>
        </p:txBody>
      </p:sp>
      <p:sp>
        <p:nvSpPr>
          <p:cNvPr id="9" name="正方形/長方形 8">
            <a:extLst>
              <a:ext uri="{FF2B5EF4-FFF2-40B4-BE49-F238E27FC236}">
                <a16:creationId xmlns:a16="http://schemas.microsoft.com/office/drawing/2014/main" id="{52829B78-A9A3-43D6-9B2F-DBD32B75AEFF}"/>
              </a:ext>
            </a:extLst>
          </p:cNvPr>
          <p:cNvSpPr/>
          <p:nvPr/>
        </p:nvSpPr>
        <p:spPr>
          <a:xfrm>
            <a:off x="1272781" y="1529957"/>
            <a:ext cx="9759395" cy="26582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dirty="0">
                <a:solidFill>
                  <a:schemeClr val="tx1"/>
                </a:solidFill>
              </a:rPr>
              <a:t>・どこにどんなデータがあるかわからない</a:t>
            </a:r>
            <a:endParaRPr lang="en-US" altLang="ja-JP" dirty="0">
              <a:solidFill>
                <a:schemeClr val="tx1"/>
              </a:solidFill>
            </a:endParaRPr>
          </a:p>
          <a:p>
            <a:r>
              <a:rPr lang="ja-JP" altLang="en-US" dirty="0">
                <a:solidFill>
                  <a:schemeClr val="tx1"/>
                </a:solidFill>
              </a:rPr>
              <a:t>・該当データはあるが、分析するだけの能力を持ち合わせていない</a:t>
            </a:r>
            <a:endParaRPr lang="en-US" altLang="ja-JP" dirty="0">
              <a:solidFill>
                <a:schemeClr val="tx1"/>
              </a:solidFill>
            </a:endParaRPr>
          </a:p>
          <a:p>
            <a:r>
              <a:rPr lang="ja-JP" altLang="en-US" dirty="0">
                <a:solidFill>
                  <a:schemeClr val="tx1"/>
                </a:solidFill>
              </a:rPr>
              <a:t>・国民が望んでいる（が、科学的な根拠はあまりない）</a:t>
            </a:r>
            <a:endParaRPr lang="en-US" altLang="ja-JP" dirty="0">
              <a:solidFill>
                <a:schemeClr val="tx1"/>
              </a:solidFill>
            </a:endParaRPr>
          </a:p>
          <a:p>
            <a:r>
              <a:rPr lang="ja-JP" altLang="en-US" dirty="0">
                <a:solidFill>
                  <a:schemeClr val="tx1"/>
                </a:solidFill>
              </a:rPr>
              <a:t>・今やめると、ここまでの投資が無駄（政策の失敗＝サンクコストの錯覚？）になる</a:t>
            </a:r>
            <a:endParaRPr lang="en-US" altLang="ja-JP" dirty="0">
              <a:solidFill>
                <a:schemeClr val="tx1"/>
              </a:solidFill>
            </a:endParaRPr>
          </a:p>
          <a:p>
            <a:r>
              <a:rPr lang="ja-JP" altLang="en-US" dirty="0">
                <a:solidFill>
                  <a:schemeClr val="tx1"/>
                </a:solidFill>
              </a:rPr>
              <a:t>・省内調整や他府省調整が必要だが、時間的に制約がある</a:t>
            </a:r>
            <a:endParaRPr lang="en-US" altLang="ja-JP" dirty="0">
              <a:solidFill>
                <a:schemeClr val="tx1"/>
              </a:solidFill>
            </a:endParaRPr>
          </a:p>
          <a:p>
            <a:r>
              <a:rPr lang="ja-JP" altLang="en-US" dirty="0">
                <a:solidFill>
                  <a:schemeClr val="tx1"/>
                </a:solidFill>
              </a:rPr>
              <a:t>・新たな施策を打ち出すだけの勇気がない（←打ち出して失敗すれば責任を問われる）</a:t>
            </a:r>
            <a:endParaRPr lang="en-US" altLang="ja-JP" dirty="0">
              <a:solidFill>
                <a:schemeClr val="tx1"/>
              </a:solidFill>
            </a:endParaRPr>
          </a:p>
          <a:p>
            <a:r>
              <a:rPr lang="ja-JP" altLang="en-US" dirty="0">
                <a:solidFill>
                  <a:schemeClr val="tx1"/>
                </a:solidFill>
              </a:rPr>
              <a:t>・該当データはあるが、目的外利用を禁止されている</a:t>
            </a:r>
            <a:endParaRPr lang="en-US" altLang="ja-JP" dirty="0">
              <a:solidFill>
                <a:schemeClr val="tx1"/>
              </a:solidFill>
            </a:endParaRPr>
          </a:p>
          <a:p>
            <a:r>
              <a:rPr lang="ja-JP" altLang="en-US" dirty="0">
                <a:solidFill>
                  <a:schemeClr val="tx1"/>
                </a:solidFill>
              </a:rPr>
              <a:t>・上司のアイデア（≒思いつき？）を無駄にするわけにはいかない</a:t>
            </a:r>
            <a:endParaRPr lang="en-US" altLang="ja-JP" dirty="0">
              <a:solidFill>
                <a:schemeClr val="tx1"/>
              </a:solidFill>
            </a:endParaRPr>
          </a:p>
          <a:p>
            <a:r>
              <a:rPr lang="ja-JP" altLang="en-US" dirty="0">
                <a:solidFill>
                  <a:schemeClr val="tx1"/>
                </a:solidFill>
              </a:rPr>
              <a:t>・これまでも長年の経験とスキルでやってきたので問題ない（はず）</a:t>
            </a:r>
          </a:p>
        </p:txBody>
      </p:sp>
      <p:sp>
        <p:nvSpPr>
          <p:cNvPr id="10" name="三角形 4">
            <a:extLst>
              <a:ext uri="{FF2B5EF4-FFF2-40B4-BE49-F238E27FC236}">
                <a16:creationId xmlns:a16="http://schemas.microsoft.com/office/drawing/2014/main" id="{A9E066D1-A4D5-44CB-9BFA-FAF9864D6DC5}"/>
              </a:ext>
            </a:extLst>
          </p:cNvPr>
          <p:cNvSpPr/>
          <p:nvPr/>
        </p:nvSpPr>
        <p:spPr>
          <a:xfrm rot="10800000">
            <a:off x="4546130" y="5072305"/>
            <a:ext cx="3099742" cy="32063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62B5D224-D738-4A87-B862-EE2C24CE2B30}"/>
              </a:ext>
            </a:extLst>
          </p:cNvPr>
          <p:cNvSpPr txBox="1"/>
          <p:nvPr/>
        </p:nvSpPr>
        <p:spPr>
          <a:xfrm>
            <a:off x="1836588" y="5602995"/>
            <a:ext cx="8844112" cy="830997"/>
          </a:xfrm>
          <a:prstGeom prst="rect">
            <a:avLst/>
          </a:prstGeom>
          <a:noFill/>
        </p:spPr>
        <p:txBody>
          <a:bodyPr wrap="square" rtlCol="0">
            <a:spAutoFit/>
          </a:bodyPr>
          <a:lstStyle/>
          <a:p>
            <a:pPr algn="ctr"/>
            <a:r>
              <a:rPr kumimoji="1" lang="ja-JP" altLang="en-US" sz="2400" dirty="0"/>
              <a:t>各地方公共団体でもデータ活用スキルを身につける必要がある。</a:t>
            </a:r>
            <a:br>
              <a:rPr kumimoji="1" lang="en-US" altLang="ja-JP" sz="2400" dirty="0"/>
            </a:br>
            <a:r>
              <a:rPr kumimoji="1" lang="ja-JP" altLang="en-US" sz="2400" dirty="0"/>
              <a:t>データアカデミーはそのための研修プログラムのひとつ。</a:t>
            </a:r>
          </a:p>
        </p:txBody>
      </p:sp>
      <p:sp>
        <p:nvSpPr>
          <p:cNvPr id="17" name="テキスト ボックス 16">
            <a:extLst>
              <a:ext uri="{FF2B5EF4-FFF2-40B4-BE49-F238E27FC236}">
                <a16:creationId xmlns:a16="http://schemas.microsoft.com/office/drawing/2014/main" id="{341E34BD-DA71-44DF-AEA5-DAB3340AF63C}"/>
              </a:ext>
            </a:extLst>
          </p:cNvPr>
          <p:cNvSpPr txBox="1"/>
          <p:nvPr/>
        </p:nvSpPr>
        <p:spPr>
          <a:xfrm>
            <a:off x="5870375" y="4150210"/>
            <a:ext cx="5780750" cy="738664"/>
          </a:xfrm>
          <a:prstGeom prst="rect">
            <a:avLst/>
          </a:prstGeom>
          <a:noFill/>
        </p:spPr>
        <p:txBody>
          <a:bodyPr wrap="none" rtlCol="0">
            <a:spAutoFit/>
          </a:bodyPr>
          <a:lstStyle/>
          <a:p>
            <a:r>
              <a:rPr lang="ja-JP" altLang="en-US" sz="1400" dirty="0"/>
              <a:t>出典：「国・行政のあり方に関する懇談会」（第９回）事務局資料</a:t>
            </a:r>
            <a:endParaRPr lang="en-US" altLang="ja-JP" sz="1400" dirty="0"/>
          </a:p>
          <a:p>
            <a:r>
              <a:rPr lang="ja-JP" altLang="en-US" sz="1400" dirty="0"/>
              <a:t>　　　　内閣官房行政改革推進本部事務局</a:t>
            </a:r>
            <a:endParaRPr lang="en-US" altLang="ja-JP" sz="1400" dirty="0"/>
          </a:p>
          <a:p>
            <a:r>
              <a:rPr lang="en-US" altLang="ja-JP" sz="1400" dirty="0"/>
              <a:t>http://</a:t>
            </a:r>
            <a:r>
              <a:rPr lang="en-US" altLang="ja-JP" sz="1400" dirty="0" err="1"/>
              <a:t>www.cas.go.jp</a:t>
            </a:r>
            <a:r>
              <a:rPr lang="en-US" altLang="ja-JP" sz="1400" dirty="0"/>
              <a:t>/</a:t>
            </a:r>
            <a:r>
              <a:rPr lang="en-US" altLang="ja-JP" sz="1400" dirty="0" err="1"/>
              <a:t>jp</a:t>
            </a:r>
            <a:r>
              <a:rPr lang="en-US" altLang="ja-JP" sz="1400" dirty="0"/>
              <a:t>/</a:t>
            </a:r>
            <a:r>
              <a:rPr lang="en-US" altLang="ja-JP" sz="1400" dirty="0" err="1"/>
              <a:t>seisaku</a:t>
            </a:r>
            <a:r>
              <a:rPr lang="en-US" altLang="ja-JP" sz="1400" dirty="0"/>
              <a:t>/</a:t>
            </a:r>
            <a:r>
              <a:rPr lang="en-US" altLang="ja-JP" sz="1400" dirty="0" err="1"/>
              <a:t>kataro_miraiJPN</a:t>
            </a:r>
            <a:r>
              <a:rPr lang="en-US" altLang="ja-JP" sz="1400" dirty="0"/>
              <a:t>/dai9/siryou1.pdf</a:t>
            </a:r>
            <a:endParaRPr kumimoji="1" lang="ja-JP" altLang="en-US" sz="1400" dirty="0"/>
          </a:p>
        </p:txBody>
      </p:sp>
      <p:sp>
        <p:nvSpPr>
          <p:cNvPr id="12" name="スライド番号プレースホルダー 4">
            <a:extLst>
              <a:ext uri="{FF2B5EF4-FFF2-40B4-BE49-F238E27FC236}">
                <a16:creationId xmlns:a16="http://schemas.microsoft.com/office/drawing/2014/main" id="{A9018FF5-EB32-4468-96BC-D97160A6ACBC}"/>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17</a:t>
            </a:fld>
            <a:endParaRPr kumimoji="1" lang="ja-JP" altLang="en-US"/>
          </a:p>
        </p:txBody>
      </p:sp>
    </p:spTree>
    <p:extLst>
      <p:ext uri="{BB962C8B-B14F-4D97-AF65-F5344CB8AC3E}">
        <p14:creationId xmlns:p14="http://schemas.microsoft.com/office/powerpoint/2010/main" val="14429461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00869"/>
            <a:ext cx="10515600" cy="5656263"/>
          </a:xfrm>
        </p:spPr>
        <p:txBody>
          <a:bodyPr anchor="ctr">
            <a:normAutofit/>
          </a:bodyPr>
          <a:lstStyle/>
          <a:p>
            <a:pPr marL="0" indent="0" algn="ctr">
              <a:buNone/>
            </a:pPr>
            <a:r>
              <a:rPr lang="en-US" altLang="ja-JP" sz="6000" dirty="0"/>
              <a:t>3. </a:t>
            </a:r>
            <a:r>
              <a:rPr lang="ja-JP" altLang="en-US" sz="6000" dirty="0"/>
              <a:t>費用対効果の検討</a:t>
            </a:r>
            <a:endParaRPr kumimoji="1" lang="ja-JP" altLang="en-US" sz="6000" dirty="0"/>
          </a:p>
        </p:txBody>
      </p:sp>
      <p:sp>
        <p:nvSpPr>
          <p:cNvPr id="4" name="スライド番号プレースホルダー 4">
            <a:extLst>
              <a:ext uri="{FF2B5EF4-FFF2-40B4-BE49-F238E27FC236}">
                <a16:creationId xmlns:a16="http://schemas.microsoft.com/office/drawing/2014/main" id="{D3DA8F00-A87E-4D8C-BDC9-0DA43C195C04}"/>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18</a:t>
            </a:fld>
            <a:endParaRPr kumimoji="1" lang="ja-JP" altLang="en-US"/>
          </a:p>
        </p:txBody>
      </p:sp>
    </p:spTree>
    <p:extLst>
      <p:ext uri="{BB962C8B-B14F-4D97-AF65-F5344CB8AC3E}">
        <p14:creationId xmlns:p14="http://schemas.microsoft.com/office/powerpoint/2010/main" val="12500784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3-1. </a:t>
            </a:r>
            <a:r>
              <a:rPr kumimoji="1" lang="ja-JP" altLang="en-US" dirty="0"/>
              <a:t>効果の考え方</a:t>
            </a:r>
          </a:p>
        </p:txBody>
      </p:sp>
      <p:sp>
        <p:nvSpPr>
          <p:cNvPr id="3" name="コンテンツ プレースホルダー 2"/>
          <p:cNvSpPr>
            <a:spLocks noGrp="1"/>
          </p:cNvSpPr>
          <p:nvPr>
            <p:ph idx="1"/>
          </p:nvPr>
        </p:nvSpPr>
        <p:spPr/>
        <p:txBody>
          <a:bodyPr>
            <a:noAutofit/>
          </a:bodyPr>
          <a:lstStyle/>
          <a:p>
            <a:pPr marL="0" indent="0">
              <a:buNone/>
            </a:pPr>
            <a:r>
              <a:rPr lang="ja-JP" altLang="en-US" sz="2200" dirty="0"/>
              <a:t>効果とは何か</a:t>
            </a:r>
            <a:endParaRPr lang="en-US" altLang="ja-JP" sz="2200" dirty="0"/>
          </a:p>
          <a:p>
            <a:pPr marL="444500" lvl="1"/>
            <a:r>
              <a:rPr lang="ja-JP" altLang="en-US" sz="2200" dirty="0"/>
              <a:t>「効果</a:t>
            </a:r>
            <a:r>
              <a:rPr lang="en-US" altLang="ja-JP" sz="1400" dirty="0"/>
              <a:t>※</a:t>
            </a:r>
            <a:r>
              <a:rPr lang="ja-JP" altLang="en-US" sz="2200" dirty="0"/>
              <a:t>」は、一般的にある特定の行為、動作、操作によって起こった、ある特定の好ましい現象をいう。</a:t>
            </a:r>
            <a:endParaRPr lang="en-US" altLang="ja-JP" sz="2200" dirty="0"/>
          </a:p>
          <a:p>
            <a:pPr marL="215900" lvl="1" indent="0">
              <a:buNone/>
            </a:pPr>
            <a:r>
              <a:rPr lang="ja-JP" altLang="en-US" sz="2200" dirty="0"/>
              <a:t>　　</a:t>
            </a:r>
            <a:r>
              <a:rPr lang="en-US" altLang="ja-JP" sz="1400" dirty="0"/>
              <a:t>※</a:t>
            </a:r>
            <a:r>
              <a:rPr lang="ja-JP" altLang="en-US" sz="1400" dirty="0"/>
              <a:t>「効果」</a:t>
            </a:r>
            <a:r>
              <a:rPr lang="en-US" altLang="ja-JP" sz="1400" dirty="0"/>
              <a:t>『</a:t>
            </a:r>
            <a:r>
              <a:rPr lang="ja-JP" altLang="en-US" sz="1400" dirty="0"/>
              <a:t>フリー百科事典　ウィキペディア日本語版</a:t>
            </a:r>
            <a:r>
              <a:rPr lang="en-US" altLang="ja-JP" sz="1400" dirty="0"/>
              <a:t>』</a:t>
            </a:r>
            <a:r>
              <a:rPr lang="ja-JP" altLang="en-US" sz="1400" dirty="0"/>
              <a:t>（</a:t>
            </a:r>
            <a:r>
              <a:rPr lang="en-US" altLang="ja-JP" sz="1400" dirty="0"/>
              <a:t>https://ja.wikipedia.org/wiki/</a:t>
            </a:r>
            <a:r>
              <a:rPr lang="ja-JP" altLang="en-US" sz="1400" dirty="0"/>
              <a:t>効果）</a:t>
            </a:r>
            <a:br>
              <a:rPr lang="en-US" altLang="ja-JP" sz="1400" dirty="0"/>
            </a:br>
            <a:r>
              <a:rPr lang="ja-JP" altLang="en-US" sz="1400" dirty="0"/>
              <a:t>　　　　　</a:t>
            </a:r>
            <a:r>
              <a:rPr lang="en-US" altLang="ja-JP" sz="1400" dirty="0"/>
              <a:t>2019</a:t>
            </a:r>
            <a:r>
              <a:rPr lang="ja-JP" altLang="en-US" sz="1400" dirty="0"/>
              <a:t>年</a:t>
            </a:r>
            <a:r>
              <a:rPr lang="en-US" altLang="ja-JP" sz="1400" dirty="0"/>
              <a:t>3</a:t>
            </a:r>
            <a:r>
              <a:rPr lang="ja-JP" altLang="en-US" sz="1400" dirty="0"/>
              <a:t>月</a:t>
            </a:r>
            <a:r>
              <a:rPr lang="en-US" altLang="ja-JP" sz="1400" dirty="0"/>
              <a:t>31</a:t>
            </a:r>
            <a:r>
              <a:rPr lang="ja-JP" altLang="en-US" sz="1400" dirty="0"/>
              <a:t>日</a:t>
            </a:r>
            <a:r>
              <a:rPr lang="en-US" altLang="ja-JP" sz="1400" dirty="0"/>
              <a:t>11</a:t>
            </a:r>
            <a:r>
              <a:rPr lang="ja-JP" altLang="en-US" sz="1400" dirty="0"/>
              <a:t>時（日本時間）現在での最新版を取得。</a:t>
            </a:r>
            <a:endParaRPr lang="en-US" altLang="ja-JP" sz="1400" dirty="0"/>
          </a:p>
          <a:p>
            <a:pPr marL="444500" lvl="1"/>
            <a:r>
              <a:rPr kumimoji="1" lang="ja-JP" altLang="en-US" sz="2200" dirty="0"/>
              <a:t>効果には下記の３種類がある。</a:t>
            </a:r>
            <a:endParaRPr kumimoji="1" lang="en-US" altLang="ja-JP" sz="2200" dirty="0"/>
          </a:p>
          <a:p>
            <a:pPr lvl="1"/>
            <a:endParaRPr kumimoji="1" lang="en-US" altLang="ja-JP" sz="2200" dirty="0"/>
          </a:p>
          <a:p>
            <a:pPr lvl="1"/>
            <a:endParaRPr kumimoji="1" lang="en-US" altLang="ja-JP" sz="2200" dirty="0"/>
          </a:p>
          <a:p>
            <a:pPr lvl="1"/>
            <a:endParaRPr lang="en-US" altLang="ja-JP" sz="2200" dirty="0"/>
          </a:p>
          <a:p>
            <a:pPr lvl="1"/>
            <a:endParaRPr kumimoji="1" lang="en-US" altLang="ja-JP" sz="2200" dirty="0"/>
          </a:p>
          <a:p>
            <a:pPr marL="444500" lvl="1"/>
            <a:r>
              <a:rPr lang="ja-JP" altLang="en-US" sz="2200" dirty="0"/>
              <a:t>定量的効果：数値で表現できる効果。</a:t>
            </a:r>
            <a:endParaRPr lang="en-US" altLang="ja-JP" sz="2200" dirty="0"/>
          </a:p>
          <a:p>
            <a:pPr marL="896938" lvl="2"/>
            <a:r>
              <a:rPr kumimoji="1" lang="ja-JP" altLang="en-US" sz="2200" dirty="0"/>
              <a:t>利用回数、料金収入、削減時間、○○率</a:t>
            </a:r>
            <a:endParaRPr kumimoji="1" lang="en-US" altLang="ja-JP" sz="2200" dirty="0"/>
          </a:p>
          <a:p>
            <a:pPr marL="444500" lvl="1"/>
            <a:r>
              <a:rPr lang="ja-JP" altLang="en-US" sz="2200" dirty="0"/>
              <a:t>定性的効果：数値で表現できない効果。</a:t>
            </a:r>
            <a:endParaRPr lang="en-US" altLang="ja-JP" sz="2200" dirty="0"/>
          </a:p>
          <a:p>
            <a:pPr marL="896938" lvl="2"/>
            <a:r>
              <a:rPr lang="ja-JP" altLang="en-US" sz="2200" dirty="0"/>
              <a:t>使いやすさ、</a:t>
            </a:r>
            <a:r>
              <a:rPr lang="en-US" altLang="ja-JP" sz="2200" dirty="0"/>
              <a:t>Web</a:t>
            </a:r>
            <a:r>
              <a:rPr lang="ja-JP" altLang="en-US" sz="2200" dirty="0"/>
              <a:t>の見やすさ、印象、住みやすさ、子育てのしやすさ</a:t>
            </a:r>
            <a:endParaRPr lang="en-US" altLang="ja-JP" sz="2200" dirty="0"/>
          </a:p>
          <a:p>
            <a:pPr marL="444500" lvl="1"/>
            <a:r>
              <a:rPr lang="ja-JP" altLang="en-US" sz="2200" dirty="0"/>
              <a:t>評価項目：効果を算定するための対象、指標。</a:t>
            </a:r>
            <a:endParaRPr lang="en-US" altLang="ja-JP" sz="2200" dirty="0"/>
          </a:p>
        </p:txBody>
      </p:sp>
      <p:graphicFrame>
        <p:nvGraphicFramePr>
          <p:cNvPr id="4" name="表 3"/>
          <p:cNvGraphicFramePr>
            <a:graphicFrameLocks noGrp="1"/>
          </p:cNvGraphicFramePr>
          <p:nvPr>
            <p:extLst/>
          </p:nvPr>
        </p:nvGraphicFramePr>
        <p:xfrm>
          <a:off x="1663865" y="3058396"/>
          <a:ext cx="8127999" cy="1219200"/>
        </p:xfrm>
        <a:graphic>
          <a:graphicData uri="http://schemas.openxmlformats.org/drawingml/2006/table">
            <a:tbl>
              <a:tblPr firstRow="1" bandRow="1">
                <a:tableStyleId>{5940675A-B579-460E-94D1-54222C63F5DA}</a:tableStyleId>
              </a:tblPr>
              <a:tblGrid>
                <a:gridCol w="651824">
                  <a:extLst>
                    <a:ext uri="{9D8B030D-6E8A-4147-A177-3AD203B41FA5}">
                      <a16:colId xmlns:a16="http://schemas.microsoft.com/office/drawing/2014/main" val="20000"/>
                    </a:ext>
                  </a:extLst>
                </a:gridCol>
                <a:gridCol w="2078181">
                  <a:extLst>
                    <a:ext uri="{9D8B030D-6E8A-4147-A177-3AD203B41FA5}">
                      <a16:colId xmlns:a16="http://schemas.microsoft.com/office/drawing/2014/main" val="20001"/>
                    </a:ext>
                  </a:extLst>
                </a:gridCol>
                <a:gridCol w="5397994">
                  <a:extLst>
                    <a:ext uri="{9D8B030D-6E8A-4147-A177-3AD203B41FA5}">
                      <a16:colId xmlns:a16="http://schemas.microsoft.com/office/drawing/2014/main" val="20002"/>
                    </a:ext>
                  </a:extLst>
                </a:gridCol>
              </a:tblGrid>
              <a:tr h="170406">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種類</a:t>
                      </a:r>
                    </a:p>
                  </a:txBody>
                  <a:tcPr>
                    <a:solidFill>
                      <a:schemeClr val="accent5">
                        <a:lumMod val="20000"/>
                        <a:lumOff val="80000"/>
                      </a:schemeClr>
                    </a:solidFill>
                  </a:tcPr>
                </a:tc>
                <a:tc>
                  <a:txBody>
                    <a:bodyPr/>
                    <a:lstStyle/>
                    <a:p>
                      <a:r>
                        <a:rPr kumimoji="1" lang="ja-JP" altLang="en-US" sz="1400" dirty="0"/>
                        <a:t>内容</a:t>
                      </a:r>
                    </a:p>
                  </a:txBody>
                  <a:tcPr>
                    <a:solidFill>
                      <a:schemeClr val="accent5">
                        <a:lumMod val="20000"/>
                        <a:lumOff val="80000"/>
                      </a:schemeClr>
                    </a:solidFill>
                  </a:tcPr>
                </a:tc>
                <a:extLst>
                  <a:ext uri="{0D108BD9-81ED-4DB2-BD59-A6C34878D82A}">
                    <a16:rowId xmlns:a16="http://schemas.microsoft.com/office/drawing/2014/main" val="10000"/>
                  </a:ext>
                </a:extLst>
              </a:tr>
              <a:tr h="170406">
                <a:tc>
                  <a:txBody>
                    <a:bodyPr/>
                    <a:lstStyle/>
                    <a:p>
                      <a:pPr algn="r"/>
                      <a:r>
                        <a:rPr kumimoji="1" lang="en-US" altLang="ja-JP" sz="1400" dirty="0"/>
                        <a:t>1</a:t>
                      </a:r>
                      <a:endParaRPr kumimoji="1" lang="ja-JP" altLang="en-US" sz="1400" dirty="0"/>
                    </a:p>
                  </a:txBody>
                  <a:tcPr/>
                </a:tc>
                <a:tc>
                  <a:txBody>
                    <a:bodyPr/>
                    <a:lstStyle/>
                    <a:p>
                      <a:r>
                        <a:rPr kumimoji="1" lang="ja-JP" altLang="en-US" sz="1400" dirty="0"/>
                        <a:t>新規の効果</a:t>
                      </a:r>
                    </a:p>
                  </a:txBody>
                  <a:tcPr/>
                </a:tc>
                <a:tc>
                  <a:txBody>
                    <a:bodyPr/>
                    <a:lstStyle/>
                    <a:p>
                      <a:r>
                        <a:rPr kumimoji="1" lang="ja-JP" altLang="en-US" sz="1400" dirty="0"/>
                        <a:t>業務やサービスを新たに追加した際に得られる</a:t>
                      </a:r>
                    </a:p>
                  </a:txBody>
                  <a:tcPr/>
                </a:tc>
                <a:extLst>
                  <a:ext uri="{0D108BD9-81ED-4DB2-BD59-A6C34878D82A}">
                    <a16:rowId xmlns:a16="http://schemas.microsoft.com/office/drawing/2014/main" val="10001"/>
                  </a:ext>
                </a:extLst>
              </a:tr>
              <a:tr h="170406">
                <a:tc>
                  <a:txBody>
                    <a:bodyPr/>
                    <a:lstStyle/>
                    <a:p>
                      <a:pPr algn="r"/>
                      <a:r>
                        <a:rPr kumimoji="1" lang="en-US" altLang="ja-JP" sz="1400" dirty="0"/>
                        <a:t>2</a:t>
                      </a:r>
                      <a:endParaRPr kumimoji="1" lang="ja-JP" altLang="en-US" sz="1400" dirty="0"/>
                    </a:p>
                  </a:txBody>
                  <a:tcPr/>
                </a:tc>
                <a:tc>
                  <a:txBody>
                    <a:bodyPr/>
                    <a:lstStyle/>
                    <a:p>
                      <a:r>
                        <a:rPr kumimoji="1" lang="ja-JP" altLang="en-US" sz="1400" dirty="0"/>
                        <a:t>改善の効果</a:t>
                      </a:r>
                    </a:p>
                  </a:txBody>
                  <a:tcPr/>
                </a:tc>
                <a:tc>
                  <a:txBody>
                    <a:bodyPr/>
                    <a:lstStyle/>
                    <a:p>
                      <a:r>
                        <a:rPr kumimoji="1" lang="ja-JP" altLang="en-US" sz="1400" dirty="0"/>
                        <a:t>業務やサービスを改善した際に得られる</a:t>
                      </a:r>
                    </a:p>
                  </a:txBody>
                  <a:tcPr/>
                </a:tc>
                <a:extLst>
                  <a:ext uri="{0D108BD9-81ED-4DB2-BD59-A6C34878D82A}">
                    <a16:rowId xmlns:a16="http://schemas.microsoft.com/office/drawing/2014/main" val="10002"/>
                  </a:ext>
                </a:extLst>
              </a:tr>
              <a:tr h="170406">
                <a:tc>
                  <a:txBody>
                    <a:bodyPr/>
                    <a:lstStyle/>
                    <a:p>
                      <a:pPr algn="r"/>
                      <a:r>
                        <a:rPr kumimoji="1" lang="en-US" altLang="ja-JP" sz="1400" dirty="0"/>
                        <a:t>3</a:t>
                      </a:r>
                      <a:endParaRPr kumimoji="1" lang="ja-JP" altLang="en-US" sz="1400" dirty="0"/>
                    </a:p>
                  </a:txBody>
                  <a:tcPr/>
                </a:tc>
                <a:tc>
                  <a:txBody>
                    <a:bodyPr/>
                    <a:lstStyle/>
                    <a:p>
                      <a:r>
                        <a:rPr kumimoji="1" lang="ja-JP" altLang="en-US" sz="1400" dirty="0"/>
                        <a:t>削減の効果</a:t>
                      </a:r>
                    </a:p>
                  </a:txBody>
                  <a:tcPr/>
                </a:tc>
                <a:tc>
                  <a:txBody>
                    <a:bodyPr/>
                    <a:lstStyle/>
                    <a:p>
                      <a:r>
                        <a:rPr kumimoji="1" lang="ja-JP" altLang="en-US" sz="1400" dirty="0"/>
                        <a:t>業務やサービスをやめた際に得られる</a:t>
                      </a:r>
                    </a:p>
                  </a:txBody>
                  <a:tcPr/>
                </a:tc>
                <a:extLst>
                  <a:ext uri="{0D108BD9-81ED-4DB2-BD59-A6C34878D82A}">
                    <a16:rowId xmlns:a16="http://schemas.microsoft.com/office/drawing/2014/main" val="10003"/>
                  </a:ext>
                </a:extLst>
              </a:tr>
            </a:tbl>
          </a:graphicData>
        </a:graphic>
      </p:graphicFrame>
      <p:sp>
        <p:nvSpPr>
          <p:cNvPr id="6" name="スライド番号プレースホルダー 4">
            <a:extLst>
              <a:ext uri="{FF2B5EF4-FFF2-40B4-BE49-F238E27FC236}">
                <a16:creationId xmlns:a16="http://schemas.microsoft.com/office/drawing/2014/main" id="{5A42565D-0241-4E57-B84C-26D26614DDDF}"/>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19</a:t>
            </a:fld>
            <a:endParaRPr kumimoji="1" lang="ja-JP" altLang="en-US"/>
          </a:p>
        </p:txBody>
      </p:sp>
    </p:spTree>
    <p:extLst>
      <p:ext uri="{BB962C8B-B14F-4D97-AF65-F5344CB8AC3E}">
        <p14:creationId xmlns:p14="http://schemas.microsoft.com/office/powerpoint/2010/main" val="9557015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ja-JP" altLang="en-US" dirty="0"/>
              <a:t>アジェンダ</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en-US" altLang="ja-JP" dirty="0"/>
              <a:t>1. </a:t>
            </a:r>
            <a:r>
              <a:rPr lang="ja-JP" altLang="en-US" dirty="0"/>
              <a:t>前回までのおさらい</a:t>
            </a:r>
            <a:r>
              <a:rPr lang="en-US" altLang="ja-JP" dirty="0"/>
              <a:t>	</a:t>
            </a:r>
            <a:r>
              <a:rPr lang="ja-JP" altLang="en-US" dirty="0"/>
              <a:t>（</a:t>
            </a:r>
            <a:r>
              <a:rPr lang="en-US" altLang="ja-JP" dirty="0"/>
              <a:t>15</a:t>
            </a:r>
            <a:r>
              <a:rPr lang="ja-JP" altLang="en-US" dirty="0"/>
              <a:t>分）</a:t>
            </a:r>
            <a:endParaRPr lang="en-US" altLang="ja-JP" dirty="0"/>
          </a:p>
          <a:p>
            <a:pPr marL="0" indent="0">
              <a:buNone/>
            </a:pPr>
            <a:r>
              <a:rPr lang="en-US" altLang="ja-JP" dirty="0"/>
              <a:t>2. </a:t>
            </a:r>
            <a:r>
              <a:rPr lang="ja-JP" altLang="en-US" dirty="0"/>
              <a:t>費用対効果の基本の理解（</a:t>
            </a:r>
            <a:r>
              <a:rPr lang="en-US" altLang="ja-JP" dirty="0"/>
              <a:t>30</a:t>
            </a:r>
            <a:r>
              <a:rPr kumimoji="1" lang="ja-JP" altLang="en-US" dirty="0"/>
              <a:t>分）</a:t>
            </a:r>
            <a:endParaRPr lang="en-US" altLang="ja-JP" dirty="0"/>
          </a:p>
          <a:p>
            <a:pPr marL="0" indent="0">
              <a:buNone/>
            </a:pPr>
            <a:r>
              <a:rPr lang="en-US" altLang="ja-JP" dirty="0"/>
              <a:t>3. </a:t>
            </a:r>
            <a:r>
              <a:rPr lang="ja-JP" altLang="en-US" dirty="0"/>
              <a:t>費用対効果検討（</a:t>
            </a:r>
            <a:r>
              <a:rPr lang="en-US" altLang="ja-JP" dirty="0"/>
              <a:t>80</a:t>
            </a:r>
            <a:r>
              <a:rPr kumimoji="1" lang="ja-JP" altLang="en-US" dirty="0"/>
              <a:t>分）</a:t>
            </a:r>
            <a:endParaRPr kumimoji="1" lang="en-US" altLang="ja-JP" dirty="0"/>
          </a:p>
          <a:p>
            <a:pPr lvl="1"/>
            <a:r>
              <a:rPr lang="ja-JP" altLang="en-US" dirty="0"/>
              <a:t>効果の考え方</a:t>
            </a:r>
            <a:endParaRPr lang="en-US" altLang="ja-JP" dirty="0"/>
          </a:p>
          <a:p>
            <a:pPr lvl="1"/>
            <a:r>
              <a:rPr lang="ja-JP" altLang="en-US" dirty="0"/>
              <a:t>費用の考え方</a:t>
            </a:r>
            <a:endParaRPr lang="en-US" altLang="ja-JP" dirty="0"/>
          </a:p>
          <a:p>
            <a:pPr marL="0" indent="0">
              <a:buNone/>
            </a:pPr>
            <a:r>
              <a:rPr kumimoji="1" lang="en-US" altLang="ja-JP" dirty="0"/>
              <a:t>4. </a:t>
            </a:r>
            <a:r>
              <a:rPr kumimoji="1" lang="ja-JP" altLang="en-US" dirty="0"/>
              <a:t>指標の検討（</a:t>
            </a:r>
            <a:r>
              <a:rPr lang="en-US" altLang="ja-JP" dirty="0"/>
              <a:t>4</a:t>
            </a:r>
            <a:r>
              <a:rPr kumimoji="1" lang="en-US" altLang="ja-JP" dirty="0"/>
              <a:t>0</a:t>
            </a:r>
            <a:r>
              <a:rPr kumimoji="1" lang="ja-JP" altLang="en-US" dirty="0"/>
              <a:t>分）</a:t>
            </a:r>
            <a:endParaRPr kumimoji="1" lang="en-US" altLang="ja-JP" dirty="0"/>
          </a:p>
        </p:txBody>
      </p:sp>
      <p:sp>
        <p:nvSpPr>
          <p:cNvPr id="4" name="スライド番号プレースホルダー 4">
            <a:extLst>
              <a:ext uri="{FF2B5EF4-FFF2-40B4-BE49-F238E27FC236}">
                <a16:creationId xmlns:a16="http://schemas.microsoft.com/office/drawing/2014/main" id="{03D5F445-FA0D-4B7F-8B7B-1CB85B32B4F7}"/>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13326607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3-2. </a:t>
            </a:r>
            <a:r>
              <a:rPr kumimoji="1" lang="ja-JP" altLang="en-US" dirty="0"/>
              <a:t>定性的効果は定量的効果に変える</a:t>
            </a:r>
          </a:p>
        </p:txBody>
      </p:sp>
      <p:sp>
        <p:nvSpPr>
          <p:cNvPr id="3" name="コンテンツ プレースホルダー 2"/>
          <p:cNvSpPr>
            <a:spLocks noGrp="1"/>
          </p:cNvSpPr>
          <p:nvPr>
            <p:ph idx="1"/>
          </p:nvPr>
        </p:nvSpPr>
        <p:spPr>
          <a:xfrm>
            <a:off x="838199" y="1105469"/>
            <a:ext cx="10653215" cy="5071494"/>
          </a:xfrm>
        </p:spPr>
        <p:txBody>
          <a:bodyPr>
            <a:normAutofit/>
          </a:bodyPr>
          <a:lstStyle/>
          <a:p>
            <a:pPr marL="0" indent="0">
              <a:buNone/>
            </a:pPr>
            <a:r>
              <a:rPr kumimoji="1" lang="ja-JP" altLang="en-US" sz="2200" dirty="0"/>
              <a:t>定性的効果は、定量的効果に分解できないか考える。</a:t>
            </a:r>
            <a:endParaRPr kumimoji="1" lang="en-US" altLang="ja-JP" sz="2200" dirty="0"/>
          </a:p>
          <a:p>
            <a:pPr marL="444500" lvl="1"/>
            <a:r>
              <a:rPr lang="ja-JP" altLang="en-US" sz="2200" dirty="0"/>
              <a:t>例：「住みやすさ」を定量的効果に分解する。</a:t>
            </a:r>
            <a:endParaRPr lang="en-US" altLang="ja-JP" sz="2200" dirty="0"/>
          </a:p>
          <a:p>
            <a:pPr marL="896938" lvl="2"/>
            <a:r>
              <a:rPr lang="ja-JP" altLang="en-US" sz="2200" dirty="0"/>
              <a:t>例：都心までの所要時間、市民一人当たりの公園面積、住宅延床面積、待機児童数、図書館蔵書数、病床数など。</a:t>
            </a:r>
            <a:endParaRPr lang="en-US" altLang="ja-JP" sz="2200" dirty="0"/>
          </a:p>
          <a:p>
            <a:pPr marL="896938" lvl="2"/>
            <a:r>
              <a:rPr lang="ja-JP" altLang="en-US" sz="2200" dirty="0"/>
              <a:t>効果算出に必要なデータが、</a:t>
            </a:r>
            <a:r>
              <a:rPr kumimoji="1" lang="ja-JP" altLang="en-US" sz="2200" dirty="0"/>
              <a:t>統計等から入手できない場合は、アンケート調査などを行って</a:t>
            </a:r>
            <a:r>
              <a:rPr lang="ja-JP" altLang="en-US" sz="2200" dirty="0"/>
              <a:t>入手することを検討する。</a:t>
            </a:r>
            <a:endParaRPr lang="en-US" altLang="ja-JP" sz="2200" dirty="0"/>
          </a:p>
          <a:p>
            <a:pPr lvl="2"/>
            <a:endParaRPr kumimoji="1" lang="en-US" altLang="ja-JP" sz="2200" dirty="0"/>
          </a:p>
          <a:p>
            <a:pPr marL="444500" lvl="1"/>
            <a:r>
              <a:rPr lang="ja-JP" altLang="en-US" sz="2200" dirty="0"/>
              <a:t>例：「使いやすさ」を定量的効果に分解する。</a:t>
            </a:r>
            <a:endParaRPr lang="en-US" altLang="ja-JP" sz="2200" dirty="0"/>
          </a:p>
          <a:p>
            <a:pPr marL="896938" lvl="2"/>
            <a:r>
              <a:rPr kumimoji="1" lang="ja-JP" altLang="en-US" sz="2200" dirty="0"/>
              <a:t>現行業務フローと、改善業務フローを比較し、</a:t>
            </a:r>
            <a:r>
              <a:rPr kumimoji="1" lang="en-US" altLang="ja-JP" sz="2200" dirty="0"/>
              <a:t>1</a:t>
            </a:r>
            <a:r>
              <a:rPr kumimoji="1" lang="ja-JP" altLang="en-US" sz="2200" dirty="0"/>
              <a:t>回あたりの所要時間の短縮効果を検討する。例えば、今まで手作業で行なっていた業務が、システム化された場合の差を算出する。</a:t>
            </a:r>
            <a:endParaRPr kumimoji="1" lang="en-US" altLang="ja-JP" sz="2200" dirty="0"/>
          </a:p>
          <a:p>
            <a:pPr marL="896938" lvl="2"/>
            <a:r>
              <a:rPr lang="ja-JP" altLang="en-US" sz="2200" dirty="0"/>
              <a:t>利用率やリピート率を確認することで、効果を算出できる場合がある。例えば、窓口での手続に対して電子申請の効果を比較する場合、電子申請の利用率やリピート率が向上している場合、効果があると考えることができる。</a:t>
            </a:r>
            <a:endParaRPr kumimoji="1" lang="en-US" altLang="ja-JP" sz="2200" dirty="0"/>
          </a:p>
          <a:p>
            <a:pPr lvl="2"/>
            <a:endParaRPr kumimoji="1" lang="en-US" altLang="ja-JP" sz="2200" dirty="0"/>
          </a:p>
        </p:txBody>
      </p:sp>
      <p:sp>
        <p:nvSpPr>
          <p:cNvPr id="5" name="スライド番号プレースホルダー 4">
            <a:extLst>
              <a:ext uri="{FF2B5EF4-FFF2-40B4-BE49-F238E27FC236}">
                <a16:creationId xmlns:a16="http://schemas.microsoft.com/office/drawing/2014/main" id="{D2A5F477-F909-4D95-9FDC-0E2FA83CBBF1}"/>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20</a:t>
            </a:fld>
            <a:endParaRPr kumimoji="1" lang="ja-JP" altLang="en-US"/>
          </a:p>
        </p:txBody>
      </p:sp>
    </p:spTree>
    <p:extLst>
      <p:ext uri="{BB962C8B-B14F-4D97-AF65-F5344CB8AC3E}">
        <p14:creationId xmlns:p14="http://schemas.microsoft.com/office/powerpoint/2010/main" val="1618774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0B31D81-EB58-1242-AB77-EB9C7586F47C}"/>
              </a:ext>
            </a:extLst>
          </p:cNvPr>
          <p:cNvSpPr>
            <a:spLocks noGrp="1"/>
          </p:cNvSpPr>
          <p:nvPr>
            <p:ph type="title"/>
          </p:nvPr>
        </p:nvSpPr>
        <p:spPr/>
        <p:txBody>
          <a:bodyPr>
            <a:normAutofit fontScale="90000"/>
          </a:bodyPr>
          <a:lstStyle/>
          <a:p>
            <a:r>
              <a:rPr lang="en-US" altLang="ja-JP" dirty="0"/>
              <a:t>3-2. </a:t>
            </a:r>
            <a:r>
              <a:rPr lang="ja-JP" altLang="en-US" dirty="0"/>
              <a:t>定性的効果は定量的効果に変える</a:t>
            </a:r>
            <a:endParaRPr kumimoji="1" lang="ja-JP" altLang="en-US" dirty="0"/>
          </a:p>
        </p:txBody>
      </p:sp>
      <p:sp>
        <p:nvSpPr>
          <p:cNvPr id="3" name="コンテンツ プレースホルダー 2">
            <a:extLst>
              <a:ext uri="{FF2B5EF4-FFF2-40B4-BE49-F238E27FC236}">
                <a16:creationId xmlns:a16="http://schemas.microsoft.com/office/drawing/2014/main" id="{E78676C3-2303-614D-A0BF-A0A8B141FAAF}"/>
              </a:ext>
            </a:extLst>
          </p:cNvPr>
          <p:cNvSpPr>
            <a:spLocks noGrp="1"/>
          </p:cNvSpPr>
          <p:nvPr>
            <p:ph idx="1"/>
          </p:nvPr>
        </p:nvSpPr>
        <p:spPr/>
        <p:txBody>
          <a:bodyPr>
            <a:normAutofit/>
          </a:bodyPr>
          <a:lstStyle/>
          <a:p>
            <a:pPr marL="0" indent="0">
              <a:buNone/>
            </a:pPr>
            <a:r>
              <a:rPr kumimoji="1" lang="ja-JP" altLang="en-US" sz="2200" dirty="0"/>
              <a:t>システムの使いやすさを数値で表現する。</a:t>
            </a:r>
            <a:endParaRPr kumimoji="1" lang="en-US" altLang="ja-JP" sz="2200" dirty="0"/>
          </a:p>
          <a:p>
            <a:pPr marL="444500" lvl="1"/>
            <a:r>
              <a:rPr lang="ja-JP" altLang="en-US" sz="2200" dirty="0"/>
              <a:t>例：</a:t>
            </a:r>
            <a:r>
              <a:rPr lang="en-US" altLang="ja-JP" sz="2200" dirty="0"/>
              <a:t>Web</a:t>
            </a:r>
            <a:r>
              <a:rPr lang="ja-JP" altLang="en-US" sz="2200" dirty="0"/>
              <a:t>システムを更新する際に、「使いやすさ」を数値的に表す。</a:t>
            </a:r>
            <a:endParaRPr lang="en-US" altLang="ja-JP" sz="2200" dirty="0"/>
          </a:p>
          <a:p>
            <a:pPr marL="896938" lvl="2"/>
            <a:r>
              <a:rPr lang="en-US" altLang="ja-JP" sz="2200" dirty="0"/>
              <a:t>xx</a:t>
            </a:r>
            <a:r>
              <a:rPr lang="ja-JP" altLang="en-US" sz="2200" dirty="0"/>
              <a:t>クリック以内で、サイト内の各申請ページまで到達できる。</a:t>
            </a:r>
            <a:endParaRPr lang="en-US" altLang="ja-JP" sz="2200" dirty="0"/>
          </a:p>
          <a:p>
            <a:pPr marL="896938" lvl="2"/>
            <a:r>
              <a:rPr kumimoji="1" lang="ja-JP" altLang="en-US" sz="2200" dirty="0"/>
              <a:t>ページ内の回遊時間</a:t>
            </a:r>
            <a:r>
              <a:rPr lang="en-US" altLang="ja-JP" sz="2200" dirty="0"/>
              <a:t>xx</a:t>
            </a:r>
            <a:r>
              <a:rPr kumimoji="1" lang="ja-JP" altLang="en-US" sz="2200" dirty="0"/>
              <a:t>分以内で目的が達成できる。</a:t>
            </a:r>
            <a:endParaRPr kumimoji="1" lang="en-US" altLang="ja-JP" sz="2200" dirty="0"/>
          </a:p>
          <a:p>
            <a:pPr lvl="2"/>
            <a:endParaRPr lang="en-US" altLang="ja-JP" sz="2200" dirty="0"/>
          </a:p>
        </p:txBody>
      </p:sp>
      <p:sp>
        <p:nvSpPr>
          <p:cNvPr id="5" name="スライド番号プレースホルダー 4">
            <a:extLst>
              <a:ext uri="{FF2B5EF4-FFF2-40B4-BE49-F238E27FC236}">
                <a16:creationId xmlns:a16="http://schemas.microsoft.com/office/drawing/2014/main" id="{9868786F-19E4-44B6-AF1D-1F836819FFBB}"/>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21</a:t>
            </a:fld>
            <a:endParaRPr kumimoji="1" lang="ja-JP" altLang="en-US"/>
          </a:p>
        </p:txBody>
      </p:sp>
    </p:spTree>
    <p:extLst>
      <p:ext uri="{BB962C8B-B14F-4D97-AF65-F5344CB8AC3E}">
        <p14:creationId xmlns:p14="http://schemas.microsoft.com/office/powerpoint/2010/main" val="29801540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コンテンツ プレースホルダー 2">
            <a:extLst>
              <a:ext uri="{FF2B5EF4-FFF2-40B4-BE49-F238E27FC236}">
                <a16:creationId xmlns:a16="http://schemas.microsoft.com/office/drawing/2014/main" id="{0FD33604-CC61-4884-BC7F-E9DAFA053A05}"/>
              </a:ext>
            </a:extLst>
          </p:cNvPr>
          <p:cNvSpPr>
            <a:spLocks noGrp="1"/>
          </p:cNvSpPr>
          <p:nvPr>
            <p:ph idx="1"/>
          </p:nvPr>
        </p:nvSpPr>
        <p:spPr>
          <a:xfrm>
            <a:off x="838199" y="1105469"/>
            <a:ext cx="10651067" cy="5627840"/>
          </a:xfrm>
        </p:spPr>
        <p:txBody>
          <a:bodyPr>
            <a:normAutofit/>
          </a:bodyPr>
          <a:lstStyle/>
          <a:p>
            <a:pPr marL="0" indent="0">
              <a:buNone/>
            </a:pPr>
            <a:r>
              <a:rPr kumimoji="1" lang="ja-JP" altLang="en-US" sz="2200" dirty="0"/>
              <a:t>費用とは何か</a:t>
            </a:r>
            <a:endParaRPr kumimoji="1" lang="en-US" altLang="ja-JP" sz="2200" dirty="0"/>
          </a:p>
          <a:p>
            <a:pPr marL="444500" lvl="1"/>
            <a:r>
              <a:rPr lang="ja-JP" altLang="en-US" sz="2200" dirty="0">
                <a:solidFill>
                  <a:prstClr val="black"/>
                </a:solidFill>
              </a:rPr>
              <a:t>「費用</a:t>
            </a:r>
            <a:r>
              <a:rPr lang="en-US" altLang="ja-JP" sz="1400" dirty="0">
                <a:solidFill>
                  <a:prstClr val="black"/>
                </a:solidFill>
              </a:rPr>
              <a:t>※</a:t>
            </a:r>
            <a:r>
              <a:rPr lang="ja-JP" altLang="en-US" sz="2200" dirty="0">
                <a:solidFill>
                  <a:prstClr val="black"/>
                </a:solidFill>
              </a:rPr>
              <a:t>」とは、生産や取引などの経済活動に伴って支払う金銭である。	</a:t>
            </a:r>
            <a:endParaRPr lang="en-US" altLang="ja-JP" sz="2200" dirty="0">
              <a:solidFill>
                <a:prstClr val="black"/>
              </a:solidFill>
            </a:endParaRPr>
          </a:p>
          <a:p>
            <a:pPr marL="215900" lvl="1" indent="0">
              <a:buNone/>
            </a:pPr>
            <a:r>
              <a:rPr lang="ja-JP" altLang="en-US" sz="2200" dirty="0">
                <a:solidFill>
                  <a:prstClr val="black"/>
                </a:solidFill>
              </a:rPr>
              <a:t>　　</a:t>
            </a:r>
            <a:r>
              <a:rPr lang="en-US" altLang="ja-JP" sz="1400" dirty="0">
                <a:solidFill>
                  <a:prstClr val="black"/>
                </a:solidFill>
              </a:rPr>
              <a:t>※</a:t>
            </a:r>
            <a:r>
              <a:rPr lang="ja-JP" altLang="en-US" sz="1400" dirty="0">
                <a:solidFill>
                  <a:prstClr val="black"/>
                </a:solidFill>
              </a:rPr>
              <a:t>「費用」</a:t>
            </a:r>
            <a:r>
              <a:rPr lang="en-US" altLang="ja-JP" sz="1400" dirty="0">
                <a:solidFill>
                  <a:prstClr val="black"/>
                </a:solidFill>
              </a:rPr>
              <a:t>『</a:t>
            </a:r>
            <a:r>
              <a:rPr lang="ja-JP" altLang="en-US" sz="1400" dirty="0">
                <a:solidFill>
                  <a:prstClr val="black"/>
                </a:solidFill>
              </a:rPr>
              <a:t>フリー百科事典　ウィキペディア日本語版</a:t>
            </a:r>
            <a:r>
              <a:rPr lang="en-US" altLang="ja-JP" sz="1400" dirty="0">
                <a:solidFill>
                  <a:prstClr val="black"/>
                </a:solidFill>
              </a:rPr>
              <a:t>』</a:t>
            </a:r>
            <a:r>
              <a:rPr lang="ja-JP" altLang="en-US" sz="1400" dirty="0">
                <a:solidFill>
                  <a:prstClr val="black"/>
                </a:solidFill>
              </a:rPr>
              <a:t>（</a:t>
            </a:r>
            <a:r>
              <a:rPr lang="en-US" altLang="ja-JP" sz="1400" dirty="0">
                <a:solidFill>
                  <a:prstClr val="black"/>
                </a:solidFill>
              </a:rPr>
              <a:t>https://ja.wikipedia.org/wiki/</a:t>
            </a:r>
            <a:r>
              <a:rPr lang="ja-JP" altLang="en-US" sz="1400" dirty="0">
                <a:solidFill>
                  <a:prstClr val="black"/>
                </a:solidFill>
              </a:rPr>
              <a:t>費用）。</a:t>
            </a:r>
            <a:br>
              <a:rPr lang="en-US" altLang="ja-JP" sz="1400" dirty="0">
                <a:solidFill>
                  <a:prstClr val="black"/>
                </a:solidFill>
              </a:rPr>
            </a:br>
            <a:r>
              <a:rPr lang="ja-JP" altLang="en-US" sz="1400" dirty="0">
                <a:solidFill>
                  <a:prstClr val="black"/>
                </a:solidFill>
              </a:rPr>
              <a:t>　　　　　</a:t>
            </a:r>
            <a:r>
              <a:rPr lang="en-US" altLang="ja-JP" sz="1400" dirty="0">
                <a:solidFill>
                  <a:prstClr val="black"/>
                </a:solidFill>
              </a:rPr>
              <a:t>2019</a:t>
            </a:r>
            <a:r>
              <a:rPr lang="ja-JP" altLang="en-US" sz="1400" dirty="0">
                <a:solidFill>
                  <a:prstClr val="black"/>
                </a:solidFill>
              </a:rPr>
              <a:t>年</a:t>
            </a:r>
            <a:r>
              <a:rPr lang="en-US" altLang="ja-JP" sz="1400" dirty="0">
                <a:solidFill>
                  <a:prstClr val="black"/>
                </a:solidFill>
              </a:rPr>
              <a:t>3</a:t>
            </a:r>
            <a:r>
              <a:rPr lang="ja-JP" altLang="en-US" sz="1400" dirty="0">
                <a:solidFill>
                  <a:prstClr val="black"/>
                </a:solidFill>
              </a:rPr>
              <a:t>月</a:t>
            </a:r>
            <a:r>
              <a:rPr lang="en-US" altLang="ja-JP" sz="1400" dirty="0">
                <a:solidFill>
                  <a:prstClr val="black"/>
                </a:solidFill>
              </a:rPr>
              <a:t>31</a:t>
            </a:r>
            <a:r>
              <a:rPr lang="ja-JP" altLang="en-US" sz="1400" dirty="0">
                <a:solidFill>
                  <a:prstClr val="black"/>
                </a:solidFill>
              </a:rPr>
              <a:t>日</a:t>
            </a:r>
            <a:r>
              <a:rPr lang="en-US" altLang="ja-JP" sz="1400" dirty="0">
                <a:solidFill>
                  <a:prstClr val="black"/>
                </a:solidFill>
              </a:rPr>
              <a:t>11</a:t>
            </a:r>
            <a:r>
              <a:rPr lang="ja-JP" altLang="en-US" sz="1400" dirty="0">
                <a:solidFill>
                  <a:prstClr val="black"/>
                </a:solidFill>
              </a:rPr>
              <a:t>時（日本時間）現在での最新版を取得。</a:t>
            </a:r>
            <a:endParaRPr lang="en-US" altLang="ja-JP" sz="1400" dirty="0">
              <a:solidFill>
                <a:prstClr val="black"/>
              </a:solidFill>
            </a:endParaRPr>
          </a:p>
          <a:p>
            <a:pPr marL="444500" lvl="1"/>
            <a:r>
              <a:rPr lang="ja-JP" altLang="en-US" sz="2200" dirty="0"/>
              <a:t>人件費、外注費、輸送費、賃料、部材購入、修繕費、広告費、ライセンス料、通信料、リース料など。所要時間も人件費に換算する。</a:t>
            </a:r>
            <a:endParaRPr lang="en-US" altLang="ja-JP" sz="2200" dirty="0"/>
          </a:p>
          <a:p>
            <a:pPr marL="0" lvl="1" indent="0">
              <a:buNone/>
            </a:pPr>
            <a:endParaRPr kumimoji="1" lang="en-US" altLang="ja-JP" sz="2200" dirty="0"/>
          </a:p>
          <a:p>
            <a:pPr marL="0" lvl="1" indent="0">
              <a:buNone/>
            </a:pPr>
            <a:r>
              <a:rPr kumimoji="1" lang="ja-JP" altLang="en-US" sz="2200" dirty="0"/>
              <a:t>費用の発生タイミング</a:t>
            </a:r>
            <a:endParaRPr lang="en-US" altLang="ja-JP" sz="2200" dirty="0"/>
          </a:p>
          <a:p>
            <a:pPr marL="0" lvl="1" indent="0">
              <a:buNone/>
            </a:pPr>
            <a:endParaRPr lang="en-US" altLang="ja-JP" sz="2200" dirty="0"/>
          </a:p>
          <a:p>
            <a:pPr marL="0" lvl="1" indent="0">
              <a:buNone/>
            </a:pPr>
            <a:endParaRPr lang="en-US" altLang="ja-JP" sz="2200" dirty="0"/>
          </a:p>
          <a:p>
            <a:pPr marL="0" lvl="1" indent="0">
              <a:buNone/>
            </a:pPr>
            <a:endParaRPr lang="en-US" altLang="ja-JP" sz="2200" dirty="0"/>
          </a:p>
          <a:p>
            <a:pPr marL="0" lvl="1" indent="0">
              <a:buNone/>
            </a:pPr>
            <a:endParaRPr lang="en-US" altLang="ja-JP" sz="2200" dirty="0"/>
          </a:p>
          <a:p>
            <a:pPr marL="0" lvl="1" indent="0">
              <a:buNone/>
            </a:pPr>
            <a:r>
              <a:rPr lang="ja-JP" altLang="en-US" sz="2200" dirty="0"/>
              <a:t>費用の種類</a:t>
            </a:r>
            <a:endParaRPr lang="en-US" altLang="ja-JP" sz="2200" dirty="0"/>
          </a:p>
          <a:p>
            <a:pPr lvl="1"/>
            <a:endParaRPr lang="en-US" altLang="ja-JP" sz="2200" dirty="0"/>
          </a:p>
        </p:txBody>
      </p:sp>
      <p:sp>
        <p:nvSpPr>
          <p:cNvPr id="2" name="タイトル 1"/>
          <p:cNvSpPr>
            <a:spLocks noGrp="1"/>
          </p:cNvSpPr>
          <p:nvPr>
            <p:ph type="title"/>
          </p:nvPr>
        </p:nvSpPr>
        <p:spPr/>
        <p:txBody>
          <a:bodyPr>
            <a:normAutofit fontScale="90000"/>
          </a:bodyPr>
          <a:lstStyle/>
          <a:p>
            <a:r>
              <a:rPr kumimoji="1" lang="en-US" altLang="ja-JP" dirty="0"/>
              <a:t>3-3. </a:t>
            </a:r>
            <a:r>
              <a:rPr kumimoji="1" lang="ja-JP" altLang="en-US" dirty="0"/>
              <a:t>費用の考え方</a:t>
            </a:r>
          </a:p>
        </p:txBody>
      </p:sp>
      <p:graphicFrame>
        <p:nvGraphicFramePr>
          <p:cNvPr id="4" name="表 3"/>
          <p:cNvGraphicFramePr>
            <a:graphicFrameLocks noGrp="1"/>
          </p:cNvGraphicFramePr>
          <p:nvPr>
            <p:extLst/>
          </p:nvPr>
        </p:nvGraphicFramePr>
        <p:xfrm>
          <a:off x="1663865" y="3871652"/>
          <a:ext cx="9186106" cy="1341120"/>
        </p:xfrm>
        <a:graphic>
          <a:graphicData uri="http://schemas.openxmlformats.org/drawingml/2006/table">
            <a:tbl>
              <a:tblPr firstRow="1" bandRow="1">
                <a:tableStyleId>{5940675A-B579-460E-94D1-54222C63F5DA}</a:tableStyleId>
              </a:tblPr>
              <a:tblGrid>
                <a:gridCol w="736679">
                  <a:extLst>
                    <a:ext uri="{9D8B030D-6E8A-4147-A177-3AD203B41FA5}">
                      <a16:colId xmlns:a16="http://schemas.microsoft.com/office/drawing/2014/main" val="20000"/>
                    </a:ext>
                  </a:extLst>
                </a:gridCol>
                <a:gridCol w="2157808">
                  <a:extLst>
                    <a:ext uri="{9D8B030D-6E8A-4147-A177-3AD203B41FA5}">
                      <a16:colId xmlns:a16="http://schemas.microsoft.com/office/drawing/2014/main" val="20001"/>
                    </a:ext>
                  </a:extLst>
                </a:gridCol>
                <a:gridCol w="6291619">
                  <a:extLst>
                    <a:ext uri="{9D8B030D-6E8A-4147-A177-3AD203B41FA5}">
                      <a16:colId xmlns:a16="http://schemas.microsoft.com/office/drawing/2014/main" val="20002"/>
                    </a:ext>
                  </a:extLst>
                </a:gridCol>
              </a:tblGrid>
              <a:tr h="170406">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種類</a:t>
                      </a:r>
                    </a:p>
                  </a:txBody>
                  <a:tcPr>
                    <a:solidFill>
                      <a:schemeClr val="accent5">
                        <a:lumMod val="20000"/>
                        <a:lumOff val="80000"/>
                      </a:schemeClr>
                    </a:solidFill>
                  </a:tcPr>
                </a:tc>
                <a:tc>
                  <a:txBody>
                    <a:bodyPr/>
                    <a:lstStyle/>
                    <a:p>
                      <a:r>
                        <a:rPr kumimoji="1" lang="ja-JP" altLang="en-US" sz="1400" dirty="0"/>
                        <a:t>内容</a:t>
                      </a:r>
                    </a:p>
                  </a:txBody>
                  <a:tcPr>
                    <a:solidFill>
                      <a:schemeClr val="accent5">
                        <a:lumMod val="20000"/>
                        <a:lumOff val="80000"/>
                      </a:schemeClr>
                    </a:solidFill>
                  </a:tcPr>
                </a:tc>
                <a:extLst>
                  <a:ext uri="{0D108BD9-81ED-4DB2-BD59-A6C34878D82A}">
                    <a16:rowId xmlns:a16="http://schemas.microsoft.com/office/drawing/2014/main" val="10000"/>
                  </a:ext>
                </a:extLst>
              </a:tr>
              <a:tr h="170406">
                <a:tc>
                  <a:txBody>
                    <a:bodyPr/>
                    <a:lstStyle/>
                    <a:p>
                      <a:pPr algn="r"/>
                      <a:r>
                        <a:rPr kumimoji="1" lang="en-US" altLang="ja-JP" sz="1400" dirty="0"/>
                        <a:t>1</a:t>
                      </a:r>
                      <a:endParaRPr kumimoji="1" lang="ja-JP" altLang="en-US" sz="1400" dirty="0"/>
                    </a:p>
                  </a:txBody>
                  <a:tcPr/>
                </a:tc>
                <a:tc>
                  <a:txBody>
                    <a:bodyPr/>
                    <a:lstStyle/>
                    <a:p>
                      <a:r>
                        <a:rPr kumimoji="1" lang="ja-JP" altLang="en-US" sz="1400" dirty="0"/>
                        <a:t>イニシャルコスト</a:t>
                      </a:r>
                      <a:br>
                        <a:rPr kumimoji="1" lang="en-US" altLang="ja-JP" sz="1400" dirty="0"/>
                      </a:br>
                      <a:r>
                        <a:rPr kumimoji="1" lang="ja-JP" altLang="en-US" sz="1400" dirty="0"/>
                        <a:t>（初期費用）</a:t>
                      </a:r>
                    </a:p>
                  </a:txBody>
                  <a:tcPr/>
                </a:tc>
                <a:tc>
                  <a:txBody>
                    <a:bodyPr/>
                    <a:lstStyle/>
                    <a:p>
                      <a:r>
                        <a:rPr kumimoji="1" lang="ja-JP" altLang="en-US" sz="1400" dirty="0"/>
                        <a:t>サービスを始める際に必要となる費用。また、稼働までの間に必要となる費用。</a:t>
                      </a:r>
                    </a:p>
                  </a:txBody>
                  <a:tcPr/>
                </a:tc>
                <a:extLst>
                  <a:ext uri="{0D108BD9-81ED-4DB2-BD59-A6C34878D82A}">
                    <a16:rowId xmlns:a16="http://schemas.microsoft.com/office/drawing/2014/main" val="10001"/>
                  </a:ext>
                </a:extLst>
              </a:tr>
              <a:tr h="170406">
                <a:tc>
                  <a:txBody>
                    <a:bodyPr/>
                    <a:lstStyle/>
                    <a:p>
                      <a:pPr algn="r"/>
                      <a:r>
                        <a:rPr kumimoji="1" lang="en-US" altLang="ja-JP" sz="1400" dirty="0"/>
                        <a:t>2</a:t>
                      </a:r>
                      <a:endParaRPr kumimoji="1" lang="ja-JP" altLang="en-US" sz="1400" dirty="0"/>
                    </a:p>
                  </a:txBody>
                  <a:tcPr/>
                </a:tc>
                <a:tc>
                  <a:txBody>
                    <a:bodyPr/>
                    <a:lstStyle/>
                    <a:p>
                      <a:r>
                        <a:rPr kumimoji="1" lang="ja-JP" altLang="en-US" sz="1400" dirty="0"/>
                        <a:t>ランニングコスト</a:t>
                      </a:r>
                    </a:p>
                  </a:txBody>
                  <a:tcPr/>
                </a:tc>
                <a:tc>
                  <a:txBody>
                    <a:bodyPr/>
                    <a:lstStyle/>
                    <a:p>
                      <a:r>
                        <a:rPr kumimoji="1" lang="ja-JP" altLang="en-US" sz="1400" dirty="0"/>
                        <a:t>サービス開始から、必要となる光熱費や各種消耗品代、人件費、家賃、修繕費など定期的に必要な費用。</a:t>
                      </a:r>
                    </a:p>
                  </a:txBody>
                  <a:tcPr/>
                </a:tc>
                <a:extLst>
                  <a:ext uri="{0D108BD9-81ED-4DB2-BD59-A6C34878D82A}">
                    <a16:rowId xmlns:a16="http://schemas.microsoft.com/office/drawing/2014/main" val="10002"/>
                  </a:ext>
                </a:extLst>
              </a:tr>
            </a:tbl>
          </a:graphicData>
        </a:graphic>
      </p:graphicFrame>
      <p:graphicFrame>
        <p:nvGraphicFramePr>
          <p:cNvPr id="5" name="表 4"/>
          <p:cNvGraphicFramePr>
            <a:graphicFrameLocks noGrp="1"/>
          </p:cNvGraphicFramePr>
          <p:nvPr>
            <p:extLst/>
          </p:nvPr>
        </p:nvGraphicFramePr>
        <p:xfrm>
          <a:off x="1663864" y="5671260"/>
          <a:ext cx="9186106" cy="914400"/>
        </p:xfrm>
        <a:graphic>
          <a:graphicData uri="http://schemas.openxmlformats.org/drawingml/2006/table">
            <a:tbl>
              <a:tblPr firstRow="1" bandRow="1">
                <a:tableStyleId>{5940675A-B579-460E-94D1-54222C63F5DA}</a:tableStyleId>
              </a:tblPr>
              <a:tblGrid>
                <a:gridCol w="736679">
                  <a:extLst>
                    <a:ext uri="{9D8B030D-6E8A-4147-A177-3AD203B41FA5}">
                      <a16:colId xmlns:a16="http://schemas.microsoft.com/office/drawing/2014/main" val="20000"/>
                    </a:ext>
                  </a:extLst>
                </a:gridCol>
                <a:gridCol w="2171457">
                  <a:extLst>
                    <a:ext uri="{9D8B030D-6E8A-4147-A177-3AD203B41FA5}">
                      <a16:colId xmlns:a16="http://schemas.microsoft.com/office/drawing/2014/main" val="20001"/>
                    </a:ext>
                  </a:extLst>
                </a:gridCol>
                <a:gridCol w="6277970">
                  <a:extLst>
                    <a:ext uri="{9D8B030D-6E8A-4147-A177-3AD203B41FA5}">
                      <a16:colId xmlns:a16="http://schemas.microsoft.com/office/drawing/2014/main" val="20002"/>
                    </a:ext>
                  </a:extLst>
                </a:gridCol>
              </a:tblGrid>
              <a:tr h="170406">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種類</a:t>
                      </a:r>
                    </a:p>
                  </a:txBody>
                  <a:tcPr>
                    <a:solidFill>
                      <a:schemeClr val="accent5">
                        <a:lumMod val="20000"/>
                        <a:lumOff val="80000"/>
                      </a:schemeClr>
                    </a:solidFill>
                  </a:tcPr>
                </a:tc>
                <a:tc>
                  <a:txBody>
                    <a:bodyPr/>
                    <a:lstStyle/>
                    <a:p>
                      <a:r>
                        <a:rPr kumimoji="1" lang="ja-JP" altLang="en-US" sz="1400" dirty="0"/>
                        <a:t>内容</a:t>
                      </a:r>
                    </a:p>
                  </a:txBody>
                  <a:tcPr>
                    <a:solidFill>
                      <a:schemeClr val="accent5">
                        <a:lumMod val="20000"/>
                        <a:lumOff val="80000"/>
                      </a:schemeClr>
                    </a:solidFill>
                  </a:tcPr>
                </a:tc>
                <a:extLst>
                  <a:ext uri="{0D108BD9-81ED-4DB2-BD59-A6C34878D82A}">
                    <a16:rowId xmlns:a16="http://schemas.microsoft.com/office/drawing/2014/main" val="10000"/>
                  </a:ext>
                </a:extLst>
              </a:tr>
              <a:tr h="170406">
                <a:tc>
                  <a:txBody>
                    <a:bodyPr/>
                    <a:lstStyle/>
                    <a:p>
                      <a:pPr algn="r"/>
                      <a:r>
                        <a:rPr kumimoji="1" lang="en-US" altLang="ja-JP" sz="1400" dirty="0"/>
                        <a:t>1</a:t>
                      </a:r>
                      <a:endParaRPr kumimoji="1" lang="ja-JP" altLang="en-US" sz="1400" dirty="0"/>
                    </a:p>
                  </a:txBody>
                  <a:tcPr/>
                </a:tc>
                <a:tc>
                  <a:txBody>
                    <a:bodyPr/>
                    <a:lstStyle/>
                    <a:p>
                      <a:r>
                        <a:rPr kumimoji="1" lang="ja-JP" altLang="en-US" sz="1400" dirty="0"/>
                        <a:t>固定費用</a:t>
                      </a:r>
                    </a:p>
                  </a:txBody>
                  <a:tcPr/>
                </a:tc>
                <a:tc>
                  <a:txBody>
                    <a:bodyPr/>
                    <a:lstStyle/>
                    <a:p>
                      <a:r>
                        <a:rPr kumimoji="1" lang="ja-JP" altLang="en-US" sz="1400" dirty="0"/>
                        <a:t>家賃、通信料など、毎月</a:t>
                      </a:r>
                      <a:r>
                        <a:rPr kumimoji="1" lang="en-US" altLang="ja-JP" sz="1400" dirty="0"/>
                        <a:t>/</a:t>
                      </a:r>
                      <a:r>
                        <a:rPr kumimoji="1" lang="ja-JP" altLang="en-US" sz="1400" dirty="0"/>
                        <a:t>毎年固定費となるもの。</a:t>
                      </a:r>
                    </a:p>
                  </a:txBody>
                  <a:tcPr/>
                </a:tc>
                <a:extLst>
                  <a:ext uri="{0D108BD9-81ED-4DB2-BD59-A6C34878D82A}">
                    <a16:rowId xmlns:a16="http://schemas.microsoft.com/office/drawing/2014/main" val="10001"/>
                  </a:ext>
                </a:extLst>
              </a:tr>
              <a:tr h="170406">
                <a:tc>
                  <a:txBody>
                    <a:bodyPr/>
                    <a:lstStyle/>
                    <a:p>
                      <a:pPr algn="r"/>
                      <a:r>
                        <a:rPr kumimoji="1" lang="en-US" altLang="ja-JP" sz="1400" dirty="0"/>
                        <a:t>2</a:t>
                      </a:r>
                      <a:endParaRPr kumimoji="1" lang="ja-JP" altLang="en-US" sz="1400" dirty="0"/>
                    </a:p>
                  </a:txBody>
                  <a:tcPr/>
                </a:tc>
                <a:tc>
                  <a:txBody>
                    <a:bodyPr/>
                    <a:lstStyle/>
                    <a:p>
                      <a:r>
                        <a:rPr kumimoji="1" lang="ja-JP" altLang="en-US" sz="1400" dirty="0"/>
                        <a:t>変動費用</a:t>
                      </a:r>
                    </a:p>
                  </a:txBody>
                  <a:tcPr/>
                </a:tc>
                <a:tc>
                  <a:txBody>
                    <a:bodyPr/>
                    <a:lstStyle/>
                    <a:p>
                      <a:r>
                        <a:rPr kumimoji="1" lang="ja-JP" altLang="en-US" sz="1400" dirty="0"/>
                        <a:t>電気光熱費、広告費、消費財の購入など、利用によって変動するもの。</a:t>
                      </a:r>
                    </a:p>
                  </a:txBody>
                  <a:tcPr/>
                </a:tc>
                <a:extLst>
                  <a:ext uri="{0D108BD9-81ED-4DB2-BD59-A6C34878D82A}">
                    <a16:rowId xmlns:a16="http://schemas.microsoft.com/office/drawing/2014/main" val="10002"/>
                  </a:ext>
                </a:extLst>
              </a:tr>
            </a:tbl>
          </a:graphicData>
        </a:graphic>
      </p:graphicFrame>
      <p:sp>
        <p:nvSpPr>
          <p:cNvPr id="7" name="スライド番号プレースホルダー 4">
            <a:extLst>
              <a:ext uri="{FF2B5EF4-FFF2-40B4-BE49-F238E27FC236}">
                <a16:creationId xmlns:a16="http://schemas.microsoft.com/office/drawing/2014/main" id="{41B3AC9D-B6ED-430D-8902-D8C455513331}"/>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22</a:t>
            </a:fld>
            <a:endParaRPr kumimoji="1" lang="ja-JP" altLang="en-US"/>
          </a:p>
        </p:txBody>
      </p:sp>
    </p:spTree>
    <p:extLst>
      <p:ext uri="{BB962C8B-B14F-4D97-AF65-F5344CB8AC3E}">
        <p14:creationId xmlns:p14="http://schemas.microsoft.com/office/powerpoint/2010/main" val="9248618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3-4. </a:t>
            </a:r>
            <a:r>
              <a:rPr kumimoji="1" lang="ja-JP" altLang="en-US" dirty="0"/>
              <a:t>社会インフラに関わる費用</a:t>
            </a:r>
          </a:p>
        </p:txBody>
      </p:sp>
      <p:sp>
        <p:nvSpPr>
          <p:cNvPr id="3" name="コンテンツ プレースホルダー 2"/>
          <p:cNvSpPr>
            <a:spLocks noGrp="1"/>
          </p:cNvSpPr>
          <p:nvPr>
            <p:ph idx="1"/>
          </p:nvPr>
        </p:nvSpPr>
        <p:spPr>
          <a:xfrm>
            <a:off x="838200" y="1105468"/>
            <a:ext cx="10515600" cy="5561661"/>
          </a:xfrm>
        </p:spPr>
        <p:txBody>
          <a:bodyPr>
            <a:normAutofit/>
          </a:bodyPr>
          <a:lstStyle/>
          <a:p>
            <a:pPr marL="0" indent="0">
              <a:buNone/>
            </a:pPr>
            <a:r>
              <a:rPr kumimoji="1" lang="ja-JP" altLang="en-US" sz="2200" dirty="0"/>
              <a:t>道路・公園、上下水道、交通、防災、社会福祉など、社会インフラに関わる政策については、「効果が少ない」</a:t>
            </a:r>
            <a:r>
              <a:rPr lang="ja-JP" altLang="en-US" sz="2200" dirty="0"/>
              <a:t>、「費用がかかる」などの理由で停止するのではなく、費用を抑制して同等の効果を出す方法がないか、市民との協業で維持できるものがないかを検討する。</a:t>
            </a:r>
            <a:endParaRPr lang="en-US" altLang="ja-JP" sz="2200" dirty="0"/>
          </a:p>
          <a:p>
            <a:pPr marL="0" indent="0">
              <a:buNone/>
            </a:pPr>
            <a:r>
              <a:rPr lang="ja-JP" altLang="en-US" sz="2200" dirty="0"/>
              <a:t>そのためにも、費用と効果を定義することは重要。</a:t>
            </a:r>
            <a:endParaRPr lang="en-US" altLang="ja-JP" sz="2200" dirty="0"/>
          </a:p>
          <a:p>
            <a:endParaRPr kumimoji="1" lang="en-US" altLang="ja-JP" sz="2200" dirty="0"/>
          </a:p>
          <a:p>
            <a:pPr marL="0" indent="0">
              <a:buNone/>
            </a:pPr>
            <a:r>
              <a:rPr lang="ja-JP" altLang="en-US" sz="2200" dirty="0"/>
              <a:t>新規の事業を行うことで、特定の住民が便益を受けるような場合、類似の過去の事業と比較し、住民</a:t>
            </a:r>
            <a:r>
              <a:rPr lang="en-US" altLang="ja-JP" sz="2200" dirty="0"/>
              <a:t>1</a:t>
            </a:r>
            <a:r>
              <a:rPr lang="ja-JP" altLang="en-US" sz="2200" dirty="0"/>
              <a:t>人あたりの費用と効果を考えることで、公平性を検討することができる。</a:t>
            </a:r>
            <a:endParaRPr lang="en-US" altLang="ja-JP" sz="2200" dirty="0"/>
          </a:p>
          <a:p>
            <a:pPr marL="444500" lvl="1"/>
            <a:r>
              <a:rPr kumimoji="1" lang="ja-JP" altLang="en-US" sz="2200" dirty="0"/>
              <a:t>人口</a:t>
            </a:r>
            <a:r>
              <a:rPr kumimoji="1" lang="en-US" altLang="ja-JP" sz="2200" dirty="0"/>
              <a:t>1,000</a:t>
            </a:r>
            <a:r>
              <a:rPr kumimoji="1" lang="ja-JP" altLang="en-US" sz="2200" dirty="0"/>
              <a:t>人の地域を対象に、新たに土砂災害防止用ネットをかけるのに１億円かかる。</a:t>
            </a:r>
            <a:endParaRPr kumimoji="1" lang="en-US" altLang="ja-JP" sz="2200" dirty="0"/>
          </a:p>
          <a:p>
            <a:pPr marL="444500" lvl="1"/>
            <a:r>
              <a:rPr lang="ja-JP" altLang="en-US" sz="2200" dirty="0"/>
              <a:t>これまでに、人口</a:t>
            </a:r>
            <a:r>
              <a:rPr lang="en-US" altLang="ja-JP" sz="2200" dirty="0"/>
              <a:t>9,900</a:t>
            </a:r>
            <a:r>
              <a:rPr lang="ja-JP" altLang="en-US" sz="2200" dirty="0"/>
              <a:t>人の他の地域で、土砂災害防止用ネット整備に</a:t>
            </a:r>
            <a:r>
              <a:rPr lang="en-US" altLang="ja-JP" sz="2200" dirty="0"/>
              <a:t>9.9</a:t>
            </a:r>
            <a:r>
              <a:rPr lang="ja-JP" altLang="en-US" sz="2200" dirty="0"/>
              <a:t>億円をかけていた。</a:t>
            </a:r>
            <a:endParaRPr lang="en-US" altLang="ja-JP" sz="2200" dirty="0"/>
          </a:p>
          <a:p>
            <a:pPr marL="444500" lvl="1"/>
            <a:r>
              <a:rPr kumimoji="1" lang="ja-JP" altLang="en-US" sz="2200" dirty="0"/>
              <a:t>住民</a:t>
            </a:r>
            <a:r>
              <a:rPr kumimoji="1" lang="en-US" altLang="ja-JP" sz="2200" dirty="0"/>
              <a:t>1</a:t>
            </a:r>
            <a:r>
              <a:rPr lang="ja-JP" altLang="en-US" sz="2200" dirty="0"/>
              <a:t>人</a:t>
            </a:r>
            <a:r>
              <a:rPr kumimoji="1" lang="ja-JP" altLang="en-US" sz="2200" dirty="0"/>
              <a:t>あたり費用で考えると、過去の事業も新た</a:t>
            </a:r>
            <a:r>
              <a:rPr lang="ja-JP" altLang="en-US" sz="2200" dirty="0"/>
              <a:t>な事業も、</a:t>
            </a:r>
            <a:r>
              <a:rPr kumimoji="1" lang="en-US" altLang="ja-JP" sz="2200" dirty="0"/>
              <a:t>10</a:t>
            </a:r>
            <a:r>
              <a:rPr kumimoji="1" lang="ja-JP" altLang="en-US" sz="2200" dirty="0"/>
              <a:t>万円</a:t>
            </a:r>
            <a:r>
              <a:rPr kumimoji="1" lang="en-US" altLang="ja-JP" sz="2200" dirty="0"/>
              <a:t>/</a:t>
            </a:r>
            <a:r>
              <a:rPr lang="ja-JP" altLang="en-US" sz="2200" dirty="0"/>
              <a:t>人</a:t>
            </a:r>
            <a:r>
              <a:rPr kumimoji="1" lang="ja-JP" altLang="en-US" sz="2200" dirty="0"/>
              <a:t>であり、公平な事業であるといえる。</a:t>
            </a:r>
            <a:br>
              <a:rPr kumimoji="1" lang="en-US" altLang="ja-JP" sz="2200" dirty="0"/>
            </a:br>
            <a:endParaRPr kumimoji="1" lang="ja-JP" altLang="en-US" sz="2200" dirty="0"/>
          </a:p>
        </p:txBody>
      </p:sp>
      <p:sp>
        <p:nvSpPr>
          <p:cNvPr id="5" name="スライド番号プレースホルダー 4">
            <a:extLst>
              <a:ext uri="{FF2B5EF4-FFF2-40B4-BE49-F238E27FC236}">
                <a16:creationId xmlns:a16="http://schemas.microsoft.com/office/drawing/2014/main" id="{34505836-1F2F-4457-AAA9-AAB614141E5F}"/>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23</a:t>
            </a:fld>
            <a:endParaRPr kumimoji="1" lang="ja-JP" altLang="en-US"/>
          </a:p>
        </p:txBody>
      </p:sp>
    </p:spTree>
    <p:extLst>
      <p:ext uri="{BB962C8B-B14F-4D97-AF65-F5344CB8AC3E}">
        <p14:creationId xmlns:p14="http://schemas.microsoft.com/office/powerpoint/2010/main" val="5570507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3-5. </a:t>
            </a:r>
            <a:r>
              <a:rPr kumimoji="1" lang="ja-JP" altLang="en-US" dirty="0"/>
              <a:t>ソーシャルインパクト</a:t>
            </a:r>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ソーシャルインパクト</a:t>
            </a:r>
            <a:endParaRPr lang="en-US" altLang="ja-JP" sz="2200" dirty="0"/>
          </a:p>
          <a:p>
            <a:pPr marL="444500" lvl="1"/>
            <a:r>
              <a:rPr lang="ja-JP" altLang="en-US" sz="2200" dirty="0"/>
              <a:t>社会的な価値を見える化し、投資判断や、事業の活動環境を整える。</a:t>
            </a:r>
            <a:endParaRPr lang="en-US" altLang="ja-JP" sz="2200" dirty="0"/>
          </a:p>
          <a:p>
            <a:pPr marL="444500" lvl="1"/>
            <a:r>
              <a:rPr lang="ja-JP" altLang="en-US" sz="2200" dirty="0"/>
              <a:t>社会的インパクト評価イニシアチブ（</a:t>
            </a:r>
            <a:r>
              <a:rPr lang="en-US" altLang="ja-JP" sz="2200" dirty="0"/>
              <a:t>http://</a:t>
            </a:r>
            <a:r>
              <a:rPr lang="en-US" altLang="ja-JP" sz="2200" dirty="0" err="1"/>
              <a:t>www.impactmeasurement.jp</a:t>
            </a:r>
            <a:r>
              <a:rPr lang="en-US" altLang="ja-JP" sz="2200" dirty="0"/>
              <a:t>/</a:t>
            </a:r>
            <a:r>
              <a:rPr lang="ja-JP" altLang="en-US" sz="2200" dirty="0"/>
              <a:t>）</a:t>
            </a:r>
            <a:endParaRPr lang="en-US" altLang="ja-JP" sz="2200" dirty="0"/>
          </a:p>
          <a:p>
            <a:pPr lvl="1"/>
            <a:endParaRPr kumimoji="1" lang="en-US" altLang="ja-JP" sz="2200" dirty="0"/>
          </a:p>
          <a:p>
            <a:pPr marL="0" indent="0">
              <a:buNone/>
            </a:pPr>
            <a:r>
              <a:rPr lang="ja-JP" altLang="en-US" sz="2200" dirty="0"/>
              <a:t>ソーシャル・インパクト・ボンド</a:t>
            </a:r>
            <a:endParaRPr lang="en-US" altLang="ja-JP" sz="2200" dirty="0"/>
          </a:p>
          <a:p>
            <a:pPr marL="444500" lvl="1"/>
            <a:r>
              <a:rPr lang="ja-JP" altLang="en-US" sz="2200" dirty="0"/>
              <a:t>ソーシャル・インパクト・ボンド（</a:t>
            </a:r>
            <a:r>
              <a:rPr lang="en-US" altLang="ja-JP" sz="2200" dirty="0"/>
              <a:t>SIB</a:t>
            </a:r>
            <a:r>
              <a:rPr lang="ja-JP" altLang="en-US" sz="2200" dirty="0"/>
              <a:t>）とは、民間資金を活用して実施する成果連動型の民間委託事業。民間の資金やノウハウを活用して革新的な社会課題解決型の事業を実施し、行政はその事業成果（社会的コストの効率化部分）等を原資に成果報酬を支払うものであり、</a:t>
            </a:r>
            <a:r>
              <a:rPr lang="en-US" altLang="ja-JP" sz="2200" dirty="0"/>
              <a:t>2010</a:t>
            </a:r>
            <a:r>
              <a:rPr lang="ja-JP" altLang="en-US" sz="2200" dirty="0"/>
              <a:t>年に英国で世界初の</a:t>
            </a:r>
            <a:r>
              <a:rPr lang="en-US" altLang="ja-JP" sz="2200" dirty="0"/>
              <a:t>SIB</a:t>
            </a:r>
            <a:r>
              <a:rPr lang="ja-JP" altLang="en-US" sz="2200" dirty="0"/>
              <a:t>案件が組成されて以降、同国を中心に世界各国でその活用が進んでいる。</a:t>
            </a:r>
            <a:endParaRPr lang="en-US" altLang="ja-JP" sz="2200" dirty="0"/>
          </a:p>
        </p:txBody>
      </p:sp>
      <p:sp>
        <p:nvSpPr>
          <p:cNvPr id="4" name="テキスト ボックス 3"/>
          <p:cNvSpPr txBox="1"/>
          <p:nvPr/>
        </p:nvSpPr>
        <p:spPr>
          <a:xfrm>
            <a:off x="3352892" y="4717455"/>
            <a:ext cx="8000908" cy="738664"/>
          </a:xfrm>
          <a:prstGeom prst="rect">
            <a:avLst/>
          </a:prstGeom>
          <a:noFill/>
        </p:spPr>
        <p:txBody>
          <a:bodyPr wrap="none" rtlCol="0">
            <a:spAutoFit/>
          </a:bodyPr>
          <a:lstStyle/>
          <a:p>
            <a:r>
              <a:rPr lang="ja-JP" altLang="en-US" sz="1400" dirty="0"/>
              <a:t>出典：経済産業省 神戸市・八王子市において、日本初となるヘルスケア領域における</a:t>
            </a:r>
            <a:br>
              <a:rPr lang="en-US" altLang="ja-JP" sz="1400" dirty="0"/>
            </a:br>
            <a:r>
              <a:rPr lang="ja-JP" altLang="en-US" sz="1400" dirty="0"/>
              <a:t>　　　ソーシャル・インパクト・ボンド（</a:t>
            </a:r>
            <a:r>
              <a:rPr lang="en-US" altLang="ja-JP" sz="1400" dirty="0"/>
              <a:t>SIB</a:t>
            </a:r>
            <a:r>
              <a:rPr lang="ja-JP" altLang="en-US" sz="1400" dirty="0"/>
              <a:t>）導入を前提とした予算が成立しました</a:t>
            </a:r>
            <a:br>
              <a:rPr lang="en-US" altLang="ja-JP" sz="1400" dirty="0"/>
            </a:br>
            <a:r>
              <a:rPr lang="ja-JP" altLang="en-US" sz="1400" dirty="0"/>
              <a:t>　　　 </a:t>
            </a:r>
            <a:r>
              <a:rPr lang="en-US" altLang="ja-JP" sz="1400" dirty="0"/>
              <a:t>http://</a:t>
            </a:r>
            <a:r>
              <a:rPr lang="en-US" altLang="ja-JP" sz="1400" dirty="0" err="1"/>
              <a:t>www.meti.go.jp</a:t>
            </a:r>
            <a:r>
              <a:rPr lang="en-US" altLang="ja-JP" sz="1400" dirty="0"/>
              <a:t>/press/2016/03/20170331014/20170331014.html </a:t>
            </a:r>
            <a:r>
              <a:rPr lang="ja-JP" altLang="en-US" sz="1400" dirty="0"/>
              <a:t>を加工して作成</a:t>
            </a:r>
            <a:endParaRPr kumimoji="1" lang="ja-JP" altLang="en-US" sz="1400" dirty="0"/>
          </a:p>
        </p:txBody>
      </p:sp>
      <p:sp>
        <p:nvSpPr>
          <p:cNvPr id="6" name="スライド番号プレースホルダー 4">
            <a:extLst>
              <a:ext uri="{FF2B5EF4-FFF2-40B4-BE49-F238E27FC236}">
                <a16:creationId xmlns:a16="http://schemas.microsoft.com/office/drawing/2014/main" id="{CE9213A7-14C1-4320-B1D1-1BC3307C2E99}"/>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24</a:t>
            </a:fld>
            <a:endParaRPr kumimoji="1" lang="ja-JP" altLang="en-US"/>
          </a:p>
        </p:txBody>
      </p:sp>
    </p:spTree>
    <p:extLst>
      <p:ext uri="{BB962C8B-B14F-4D97-AF65-F5344CB8AC3E}">
        <p14:creationId xmlns:p14="http://schemas.microsoft.com/office/powerpoint/2010/main" val="4939090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3-6. </a:t>
            </a:r>
            <a:r>
              <a:rPr lang="ja-JP" altLang="en-US" dirty="0"/>
              <a:t>ソーシャル・インパクト・ボンド</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民間資金を活用して実施する成果連動型の民間委託事業の形態。</a:t>
            </a:r>
            <a:endParaRPr kumimoji="1" lang="ja-JP" altLang="en-US" sz="2200" dirty="0"/>
          </a:p>
        </p:txBody>
      </p:sp>
      <p:sp>
        <p:nvSpPr>
          <p:cNvPr id="4" name="正方形/長方形 3"/>
          <p:cNvSpPr/>
          <p:nvPr/>
        </p:nvSpPr>
        <p:spPr>
          <a:xfrm>
            <a:off x="1864426" y="2680996"/>
            <a:ext cx="1104405" cy="292583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地方公共団体</a:t>
            </a:r>
          </a:p>
        </p:txBody>
      </p:sp>
      <p:sp>
        <p:nvSpPr>
          <p:cNvPr id="5" name="円/楕円 4"/>
          <p:cNvSpPr/>
          <p:nvPr/>
        </p:nvSpPr>
        <p:spPr>
          <a:xfrm>
            <a:off x="4251367" y="2680996"/>
            <a:ext cx="2600696" cy="122315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社会</a:t>
            </a:r>
            <a:br>
              <a:rPr kumimoji="1" lang="en-US" altLang="ja-JP" dirty="0"/>
            </a:br>
            <a:r>
              <a:rPr kumimoji="1" lang="ja-JP" altLang="en-US" dirty="0"/>
              <a:t>課題</a:t>
            </a:r>
          </a:p>
        </p:txBody>
      </p:sp>
      <p:sp>
        <p:nvSpPr>
          <p:cNvPr id="6" name="正方形/長方形 5"/>
          <p:cNvSpPr/>
          <p:nvPr/>
        </p:nvSpPr>
        <p:spPr>
          <a:xfrm>
            <a:off x="4251366" y="4928224"/>
            <a:ext cx="3265714" cy="617517"/>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tx1"/>
                </a:solidFill>
              </a:rPr>
              <a:t>ソーシャルインパクト</a:t>
            </a:r>
            <a:endParaRPr lang="en-US" altLang="ja-JP" dirty="0">
              <a:solidFill>
                <a:schemeClr val="tx1"/>
              </a:solidFill>
            </a:endParaRPr>
          </a:p>
          <a:p>
            <a:pPr algn="ctr"/>
            <a:r>
              <a:rPr lang="ja-JP" altLang="en-US" dirty="0">
                <a:solidFill>
                  <a:schemeClr val="tx1"/>
                </a:solidFill>
              </a:rPr>
              <a:t>評価の額</a:t>
            </a:r>
          </a:p>
        </p:txBody>
      </p:sp>
      <p:sp>
        <p:nvSpPr>
          <p:cNvPr id="10" name="正方形/長方形 9"/>
          <p:cNvSpPr/>
          <p:nvPr/>
        </p:nvSpPr>
        <p:spPr>
          <a:xfrm>
            <a:off x="8823366" y="2680996"/>
            <a:ext cx="1104405" cy="292583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民間企業</a:t>
            </a:r>
          </a:p>
        </p:txBody>
      </p:sp>
      <p:sp>
        <p:nvSpPr>
          <p:cNvPr id="11" name="下カーブ矢印 10"/>
          <p:cNvSpPr/>
          <p:nvPr/>
        </p:nvSpPr>
        <p:spPr>
          <a:xfrm>
            <a:off x="2553195" y="1600231"/>
            <a:ext cx="6602680" cy="929211"/>
          </a:xfrm>
          <a:prstGeom prst="curvedDown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左右矢印 11"/>
          <p:cNvSpPr/>
          <p:nvPr/>
        </p:nvSpPr>
        <p:spPr>
          <a:xfrm>
            <a:off x="6923315" y="2679567"/>
            <a:ext cx="1828799" cy="1073033"/>
          </a:xfrm>
          <a:prstGeom prst="leftRightArrow">
            <a:avLst>
              <a:gd name="adj1" fmla="val 50000"/>
              <a:gd name="adj2" fmla="val 37070"/>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②解決に向けた事業対応</a:t>
            </a:r>
          </a:p>
        </p:txBody>
      </p:sp>
      <p:cxnSp>
        <p:nvCxnSpPr>
          <p:cNvPr id="13" name="直線矢印コネクタ 12"/>
          <p:cNvCxnSpPr/>
          <p:nvPr/>
        </p:nvCxnSpPr>
        <p:spPr>
          <a:xfrm flipV="1">
            <a:off x="4251366" y="4643249"/>
            <a:ext cx="2446317" cy="4509"/>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V="1">
            <a:off x="6697683" y="4643249"/>
            <a:ext cx="866899" cy="4510"/>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p:cNvSpPr txBox="1"/>
          <p:nvPr/>
        </p:nvSpPr>
        <p:spPr>
          <a:xfrm>
            <a:off x="4508259" y="4350076"/>
            <a:ext cx="1980029" cy="307777"/>
          </a:xfrm>
          <a:prstGeom prst="rect">
            <a:avLst/>
          </a:prstGeom>
          <a:noFill/>
        </p:spPr>
        <p:txBody>
          <a:bodyPr wrap="none" rtlCol="0">
            <a:spAutoFit/>
          </a:bodyPr>
          <a:lstStyle/>
          <a:p>
            <a:r>
              <a:rPr kumimoji="1" lang="ja-JP" altLang="en-US" sz="1400" dirty="0"/>
              <a:t>民間企業がかけた費用</a:t>
            </a:r>
            <a:endParaRPr kumimoji="1" lang="ja-JP" altLang="en-US" dirty="0"/>
          </a:p>
        </p:txBody>
      </p:sp>
      <p:sp>
        <p:nvSpPr>
          <p:cNvPr id="19" name="テキスト ボックス 18"/>
          <p:cNvSpPr txBox="1"/>
          <p:nvPr/>
        </p:nvSpPr>
        <p:spPr>
          <a:xfrm>
            <a:off x="6852063" y="4127736"/>
            <a:ext cx="1082348" cy="523220"/>
          </a:xfrm>
          <a:prstGeom prst="rect">
            <a:avLst/>
          </a:prstGeom>
          <a:noFill/>
        </p:spPr>
        <p:txBody>
          <a:bodyPr wrap="none" rtlCol="0">
            <a:spAutoFit/>
          </a:bodyPr>
          <a:lstStyle/>
          <a:p>
            <a:r>
              <a:rPr kumimoji="1" lang="ja-JP" altLang="en-US" sz="1400" dirty="0"/>
              <a:t>民間企業の</a:t>
            </a:r>
            <a:br>
              <a:rPr kumimoji="1" lang="en-US" altLang="ja-JP" sz="1400" dirty="0"/>
            </a:br>
            <a:r>
              <a:rPr kumimoji="1" lang="ja-JP" altLang="en-US" sz="1400" dirty="0"/>
              <a:t>利益</a:t>
            </a:r>
            <a:endParaRPr kumimoji="1" lang="ja-JP" altLang="en-US" dirty="0"/>
          </a:p>
        </p:txBody>
      </p:sp>
      <p:sp>
        <p:nvSpPr>
          <p:cNvPr id="20" name="上カーブ矢印 19"/>
          <p:cNvSpPr/>
          <p:nvPr/>
        </p:nvSpPr>
        <p:spPr>
          <a:xfrm>
            <a:off x="2553195" y="5812553"/>
            <a:ext cx="6602680" cy="905332"/>
          </a:xfrm>
          <a:prstGeom prst="curvedUp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テキスト ボックス 20"/>
          <p:cNvSpPr txBox="1"/>
          <p:nvPr/>
        </p:nvSpPr>
        <p:spPr>
          <a:xfrm>
            <a:off x="4047823" y="5971382"/>
            <a:ext cx="3672800" cy="584775"/>
          </a:xfrm>
          <a:prstGeom prst="rect">
            <a:avLst/>
          </a:prstGeom>
          <a:noFill/>
        </p:spPr>
        <p:txBody>
          <a:bodyPr wrap="none" rtlCol="0">
            <a:spAutoFit/>
          </a:bodyPr>
          <a:lstStyle/>
          <a:p>
            <a:r>
              <a:rPr kumimoji="1" lang="ja-JP" altLang="en-US" sz="1600" dirty="0"/>
              <a:t>③民間企業が事業を達成したら</a:t>
            </a:r>
            <a:br>
              <a:rPr kumimoji="1" lang="en-US" altLang="ja-JP" sz="1600" dirty="0"/>
            </a:br>
            <a:r>
              <a:rPr kumimoji="1" lang="ja-JP" altLang="en-US" sz="1600" dirty="0"/>
              <a:t>ソーシャルインパクト評価額を支払う</a:t>
            </a:r>
          </a:p>
        </p:txBody>
      </p:sp>
      <p:sp>
        <p:nvSpPr>
          <p:cNvPr id="22" name="テキスト ボックス 21"/>
          <p:cNvSpPr txBox="1"/>
          <p:nvPr/>
        </p:nvSpPr>
        <p:spPr>
          <a:xfrm>
            <a:off x="4164914" y="1792512"/>
            <a:ext cx="3262432" cy="584775"/>
          </a:xfrm>
          <a:prstGeom prst="rect">
            <a:avLst/>
          </a:prstGeom>
          <a:noFill/>
        </p:spPr>
        <p:txBody>
          <a:bodyPr wrap="none" rtlCol="0">
            <a:spAutoFit/>
          </a:bodyPr>
          <a:lstStyle/>
          <a:p>
            <a:r>
              <a:rPr lang="ja-JP" altLang="en-US" sz="1600" dirty="0"/>
              <a:t>①民間資金を活用し成果連動型で</a:t>
            </a:r>
            <a:br>
              <a:rPr lang="en-US" altLang="ja-JP" sz="1600" dirty="0"/>
            </a:br>
            <a:r>
              <a:rPr lang="ja-JP" altLang="en-US" sz="1600" dirty="0"/>
              <a:t>民間に事業を委託する</a:t>
            </a:r>
            <a:endParaRPr kumimoji="1" lang="ja-JP" altLang="en-US" sz="1600" dirty="0"/>
          </a:p>
        </p:txBody>
      </p:sp>
      <p:sp>
        <p:nvSpPr>
          <p:cNvPr id="23" name="テキスト ボックス 22"/>
          <p:cNvSpPr txBox="1"/>
          <p:nvPr/>
        </p:nvSpPr>
        <p:spPr>
          <a:xfrm>
            <a:off x="165220" y="3558349"/>
            <a:ext cx="1620957" cy="830997"/>
          </a:xfrm>
          <a:prstGeom prst="rect">
            <a:avLst/>
          </a:prstGeom>
          <a:noFill/>
        </p:spPr>
        <p:txBody>
          <a:bodyPr wrap="none" rtlCol="0">
            <a:spAutoFit/>
          </a:bodyPr>
          <a:lstStyle/>
          <a:p>
            <a:r>
              <a:rPr kumimoji="1" lang="ja-JP" altLang="en-US" sz="1600" dirty="0"/>
              <a:t>地方公共団体は</a:t>
            </a:r>
            <a:br>
              <a:rPr kumimoji="1" lang="en-US" altLang="ja-JP" sz="1600" dirty="0"/>
            </a:br>
            <a:r>
              <a:rPr kumimoji="1" lang="ja-JP" altLang="en-US" sz="1600" dirty="0"/>
              <a:t>社会的価値に</a:t>
            </a:r>
            <a:br>
              <a:rPr kumimoji="1" lang="en-US" altLang="ja-JP" sz="1600" dirty="0"/>
            </a:br>
            <a:r>
              <a:rPr kumimoji="1" lang="ja-JP" altLang="en-US" sz="1600" dirty="0"/>
              <a:t>対して支払う</a:t>
            </a:r>
          </a:p>
        </p:txBody>
      </p:sp>
      <p:sp>
        <p:nvSpPr>
          <p:cNvPr id="24" name="テキスト ボックス 23"/>
          <p:cNvSpPr txBox="1"/>
          <p:nvPr/>
        </p:nvSpPr>
        <p:spPr>
          <a:xfrm>
            <a:off x="10114459" y="3540176"/>
            <a:ext cx="1826141" cy="1077218"/>
          </a:xfrm>
          <a:prstGeom prst="rect">
            <a:avLst/>
          </a:prstGeom>
          <a:noFill/>
        </p:spPr>
        <p:txBody>
          <a:bodyPr wrap="none" rtlCol="0">
            <a:spAutoFit/>
          </a:bodyPr>
          <a:lstStyle/>
          <a:p>
            <a:r>
              <a:rPr kumimoji="1" lang="ja-JP" altLang="en-US" sz="1600" dirty="0"/>
              <a:t>民間企業は</a:t>
            </a:r>
            <a:br>
              <a:rPr kumimoji="1" lang="en-US" altLang="ja-JP" sz="1600" dirty="0"/>
            </a:br>
            <a:r>
              <a:rPr kumimoji="1" lang="ja-JP" altLang="en-US" sz="1600" dirty="0"/>
              <a:t>ノウハウを駆使し</a:t>
            </a:r>
            <a:br>
              <a:rPr kumimoji="1" lang="en-US" altLang="ja-JP" sz="1600" dirty="0"/>
            </a:br>
            <a:r>
              <a:rPr kumimoji="1" lang="ja-JP" altLang="en-US" sz="1600" dirty="0"/>
              <a:t>効率的に運用し</a:t>
            </a:r>
            <a:br>
              <a:rPr kumimoji="1" lang="en-US" altLang="ja-JP" sz="1600" dirty="0"/>
            </a:br>
            <a:r>
              <a:rPr kumimoji="1" lang="ja-JP" altLang="en-US" sz="1600" dirty="0"/>
              <a:t>利益を得る</a:t>
            </a:r>
          </a:p>
        </p:txBody>
      </p:sp>
      <p:sp>
        <p:nvSpPr>
          <p:cNvPr id="25" name="スライド番号プレースホルダー 4">
            <a:extLst>
              <a:ext uri="{FF2B5EF4-FFF2-40B4-BE49-F238E27FC236}">
                <a16:creationId xmlns:a16="http://schemas.microsoft.com/office/drawing/2014/main" id="{8A41F707-0B1C-493C-B69A-F689B4748481}"/>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25</a:t>
            </a:fld>
            <a:endParaRPr kumimoji="1" lang="ja-JP" altLang="en-US"/>
          </a:p>
        </p:txBody>
      </p:sp>
    </p:spTree>
    <p:extLst>
      <p:ext uri="{BB962C8B-B14F-4D97-AF65-F5344CB8AC3E}">
        <p14:creationId xmlns:p14="http://schemas.microsoft.com/office/powerpoint/2010/main" val="322306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3-7. </a:t>
            </a:r>
            <a:r>
              <a:rPr lang="ja-JP" altLang="en-US" dirty="0"/>
              <a:t>⑦効果</a:t>
            </a:r>
            <a:r>
              <a:rPr kumimoji="1" lang="ja-JP" altLang="en-US" dirty="0"/>
              <a:t>、指標</a:t>
            </a:r>
          </a:p>
        </p:txBody>
      </p:sp>
      <p:sp>
        <p:nvSpPr>
          <p:cNvPr id="19" name="コンテンツ プレースホルダー 2">
            <a:extLst>
              <a:ext uri="{FF2B5EF4-FFF2-40B4-BE49-F238E27FC236}">
                <a16:creationId xmlns:a16="http://schemas.microsoft.com/office/drawing/2014/main" id="{B806409E-81AC-4CFD-A997-FC420C6115C2}"/>
              </a:ext>
            </a:extLst>
          </p:cNvPr>
          <p:cNvSpPr txBox="1">
            <a:spLocks/>
          </p:cNvSpPr>
          <p:nvPr/>
        </p:nvSpPr>
        <p:spPr>
          <a:xfrm>
            <a:off x="838200" y="1105469"/>
            <a:ext cx="10515600" cy="507149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a:lstStyle>
          <a:p>
            <a:pPr marL="0" indent="0">
              <a:buFont typeface="Arial"/>
              <a:buNone/>
            </a:pPr>
            <a:r>
              <a:rPr lang="ja-JP" altLang="en-US" sz="2200" dirty="0"/>
              <a:t>効果</a:t>
            </a:r>
            <a:endParaRPr lang="en-US" altLang="ja-JP" sz="2200" dirty="0"/>
          </a:p>
          <a:p>
            <a:pPr marL="442913" lvl="1"/>
            <a:r>
              <a:rPr lang="ja-JP" altLang="en-US" sz="2200" dirty="0"/>
              <a:t>検討した政策に対し、予算等を考慮し、どこまで対応するかを決める。</a:t>
            </a:r>
            <a:endParaRPr lang="en-US" altLang="ja-JP" sz="2200" dirty="0"/>
          </a:p>
          <a:p>
            <a:pPr marL="442913" lvl="1"/>
            <a:r>
              <a:rPr lang="ja-JP" altLang="en-US" sz="2200" dirty="0"/>
              <a:t>費用対効果を考え、全体で効果が高くなるように設計する。</a:t>
            </a:r>
            <a:endParaRPr lang="en-US" altLang="ja-JP" sz="2200" dirty="0"/>
          </a:p>
          <a:p>
            <a:pPr marL="442913" lvl="1"/>
            <a:r>
              <a:rPr lang="ja-JP" altLang="en-US" sz="2200" dirty="0"/>
              <a:t>一部の政策を行わなかった場合、関連して効果がなくなる政策を確認する。</a:t>
            </a:r>
            <a:endParaRPr lang="en-US" altLang="ja-JP" sz="2200" dirty="0"/>
          </a:p>
          <a:p>
            <a:pPr marL="214313" lvl="1" indent="0">
              <a:buNone/>
            </a:pPr>
            <a:endParaRPr lang="en-US" altLang="ja-JP" sz="2200" dirty="0"/>
          </a:p>
          <a:p>
            <a:pPr marL="0" lvl="1" indent="0">
              <a:buNone/>
            </a:pPr>
            <a:r>
              <a:rPr lang="ja-JP" altLang="en-US" sz="2200" dirty="0"/>
              <a:t>費用や効果の算出は概算でよい。</a:t>
            </a:r>
            <a:endParaRPr lang="en-US" altLang="ja-JP" sz="2200" dirty="0"/>
          </a:p>
          <a:p>
            <a:pPr marL="0" lvl="1" indent="0">
              <a:buNone/>
            </a:pPr>
            <a:r>
              <a:rPr lang="ja-JP" altLang="en-US" sz="2200" dirty="0"/>
              <a:t>仮説検証で用いたデータを利用して、効果を算出する。</a:t>
            </a:r>
            <a:endParaRPr lang="en-US" altLang="ja-JP" sz="2200" dirty="0"/>
          </a:p>
          <a:p>
            <a:pPr marL="444500" lvl="2"/>
            <a:r>
              <a:rPr lang="ja-JP" altLang="en-US" sz="2200" dirty="0"/>
              <a:t>例えば、公衆トイレがない地域に３つトイレを増設すると、対象地域の人口が</a:t>
            </a:r>
            <a:r>
              <a:rPr lang="en-US" altLang="ja-JP" sz="2200" dirty="0"/>
              <a:t>1000</a:t>
            </a:r>
            <a:r>
              <a:rPr lang="ja-JP" altLang="en-US" sz="2200" dirty="0"/>
              <a:t>人増えるので、</a:t>
            </a:r>
            <a:r>
              <a:rPr lang="en-US" altLang="ja-JP" sz="2200" dirty="0"/>
              <a:t>1000</a:t>
            </a:r>
            <a:r>
              <a:rPr lang="ja-JP" altLang="en-US" sz="2200" dirty="0"/>
              <a:t>人</a:t>
            </a:r>
            <a:r>
              <a:rPr lang="en-US" altLang="ja-JP" sz="2200" dirty="0"/>
              <a:t>*12</a:t>
            </a:r>
            <a:r>
              <a:rPr lang="ja-JP" altLang="en-US" sz="2200" dirty="0"/>
              <a:t>回分の満足度が向上する（</a:t>
            </a:r>
            <a:r>
              <a:rPr lang="en-US" altLang="ja-JP" sz="2200" dirty="0"/>
              <a:t>1000</a:t>
            </a:r>
            <a:r>
              <a:rPr lang="ja-JP" altLang="en-US" sz="2200" dirty="0"/>
              <a:t>人</a:t>
            </a:r>
            <a:r>
              <a:rPr lang="en-US" altLang="ja-JP" sz="2200" dirty="0"/>
              <a:t>*12</a:t>
            </a:r>
            <a:r>
              <a:rPr lang="ja-JP" altLang="en-US" sz="2200" dirty="0"/>
              <a:t>回</a:t>
            </a:r>
            <a:r>
              <a:rPr lang="en-US" altLang="ja-JP" sz="2200" dirty="0"/>
              <a:t>*15</a:t>
            </a:r>
            <a:r>
              <a:rPr lang="ja-JP" altLang="en-US" sz="2200" dirty="0"/>
              <a:t>分のロスの回避で、</a:t>
            </a:r>
            <a:r>
              <a:rPr lang="en-US" altLang="ja-JP" sz="2200" dirty="0"/>
              <a:t>3000h/</a:t>
            </a:r>
            <a:r>
              <a:rPr lang="ja-JP" altLang="en-US" sz="2200" dirty="0"/>
              <a:t>年の効果）等。</a:t>
            </a:r>
            <a:endParaRPr lang="en-US" altLang="ja-JP" sz="2200" dirty="0"/>
          </a:p>
          <a:p>
            <a:pPr marL="444500" lvl="2"/>
            <a:r>
              <a:rPr lang="ja-JP" altLang="en-US" sz="2200" dirty="0"/>
              <a:t>可能な範囲で、実際のデータを使って算出する。</a:t>
            </a:r>
            <a:endParaRPr lang="en-US" altLang="ja-JP" sz="2200" dirty="0"/>
          </a:p>
        </p:txBody>
      </p:sp>
      <p:sp>
        <p:nvSpPr>
          <p:cNvPr id="34" name="スライド番号プレースホルダー 4">
            <a:extLst>
              <a:ext uri="{FF2B5EF4-FFF2-40B4-BE49-F238E27FC236}">
                <a16:creationId xmlns:a16="http://schemas.microsoft.com/office/drawing/2014/main" id="{AE30F41F-A060-4031-B0DD-F36F0BB11672}"/>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26</a:t>
            </a:fld>
            <a:endParaRPr lang="ja-JP" altLang="en-US"/>
          </a:p>
        </p:txBody>
      </p:sp>
      <p:sp>
        <p:nvSpPr>
          <p:cNvPr id="50" name="ホームベース 4">
            <a:extLst>
              <a:ext uri="{FF2B5EF4-FFF2-40B4-BE49-F238E27FC236}">
                <a16:creationId xmlns:a16="http://schemas.microsoft.com/office/drawing/2014/main" id="{DFC573A7-7557-4E5B-9754-ADA5286A906F}"/>
              </a:ext>
            </a:extLst>
          </p:cNvPr>
          <p:cNvSpPr/>
          <p:nvPr/>
        </p:nvSpPr>
        <p:spPr>
          <a:xfrm>
            <a:off x="9472592" y="541499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51" name="ホームベース 6">
            <a:extLst>
              <a:ext uri="{FF2B5EF4-FFF2-40B4-BE49-F238E27FC236}">
                <a16:creationId xmlns:a16="http://schemas.microsoft.com/office/drawing/2014/main" id="{44EE020D-1446-4FB9-98CA-1257BA1F9B7D}"/>
              </a:ext>
            </a:extLst>
          </p:cNvPr>
          <p:cNvSpPr/>
          <p:nvPr/>
        </p:nvSpPr>
        <p:spPr>
          <a:xfrm>
            <a:off x="804315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52" name="ホームベース 7">
            <a:extLst>
              <a:ext uri="{FF2B5EF4-FFF2-40B4-BE49-F238E27FC236}">
                <a16:creationId xmlns:a16="http://schemas.microsoft.com/office/drawing/2014/main" id="{95BB3345-DA6A-4D2D-AD4A-D1B3FC0BD94C}"/>
              </a:ext>
            </a:extLst>
          </p:cNvPr>
          <p:cNvSpPr/>
          <p:nvPr/>
        </p:nvSpPr>
        <p:spPr>
          <a:xfrm>
            <a:off x="661371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53" name="ホームベース 8">
            <a:extLst>
              <a:ext uri="{FF2B5EF4-FFF2-40B4-BE49-F238E27FC236}">
                <a16:creationId xmlns:a16="http://schemas.microsoft.com/office/drawing/2014/main" id="{C09103A0-01EB-4057-90C1-A097685CB2A1}"/>
              </a:ext>
            </a:extLst>
          </p:cNvPr>
          <p:cNvSpPr/>
          <p:nvPr/>
        </p:nvSpPr>
        <p:spPr>
          <a:xfrm>
            <a:off x="518427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54" name="ホームベース 9">
            <a:extLst>
              <a:ext uri="{FF2B5EF4-FFF2-40B4-BE49-F238E27FC236}">
                <a16:creationId xmlns:a16="http://schemas.microsoft.com/office/drawing/2014/main" id="{9A5E1BB2-7979-45F5-9FE0-54FEA35BCA35}"/>
              </a:ext>
            </a:extLst>
          </p:cNvPr>
          <p:cNvSpPr/>
          <p:nvPr/>
        </p:nvSpPr>
        <p:spPr>
          <a:xfrm>
            <a:off x="375483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55" name="ホームベース 10">
            <a:extLst>
              <a:ext uri="{FF2B5EF4-FFF2-40B4-BE49-F238E27FC236}">
                <a16:creationId xmlns:a16="http://schemas.microsoft.com/office/drawing/2014/main" id="{CA4862A0-B613-4B27-A95A-B07BC16C29E1}"/>
              </a:ext>
            </a:extLst>
          </p:cNvPr>
          <p:cNvSpPr/>
          <p:nvPr/>
        </p:nvSpPr>
        <p:spPr>
          <a:xfrm>
            <a:off x="232539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56" name="ホームベース 11">
            <a:extLst>
              <a:ext uri="{FF2B5EF4-FFF2-40B4-BE49-F238E27FC236}">
                <a16:creationId xmlns:a16="http://schemas.microsoft.com/office/drawing/2014/main" id="{3D73423F-87F5-4252-87AF-D1E31242F171}"/>
              </a:ext>
            </a:extLst>
          </p:cNvPr>
          <p:cNvSpPr/>
          <p:nvPr/>
        </p:nvSpPr>
        <p:spPr>
          <a:xfrm>
            <a:off x="895951" y="541499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57" name="テキスト ボックス 56">
            <a:extLst>
              <a:ext uri="{FF2B5EF4-FFF2-40B4-BE49-F238E27FC236}">
                <a16:creationId xmlns:a16="http://schemas.microsoft.com/office/drawing/2014/main" id="{D2DCEEA4-64DC-4E33-B0F4-183DE86BD6FB}"/>
              </a:ext>
            </a:extLst>
          </p:cNvPr>
          <p:cNvSpPr txBox="1"/>
          <p:nvPr/>
        </p:nvSpPr>
        <p:spPr>
          <a:xfrm>
            <a:off x="984296" y="5416883"/>
            <a:ext cx="1569660" cy="923330"/>
          </a:xfrm>
          <a:prstGeom prst="rect">
            <a:avLst/>
          </a:prstGeom>
          <a:noFill/>
        </p:spPr>
        <p:txBody>
          <a:bodyPr wrap="none" rtlCol="0">
            <a:spAutoFit/>
          </a:bodyPr>
          <a:lstStyle/>
          <a:p>
            <a:r>
              <a:rPr kumimoji="1" lang="ja-JP" altLang="en-US" dirty="0"/>
              <a:t>①現状と</a:t>
            </a:r>
            <a:endParaRPr lang="en-US" altLang="ja-JP" dirty="0"/>
          </a:p>
          <a:p>
            <a:r>
              <a:rPr kumimoji="1" lang="ja-JP" altLang="en-US" dirty="0"/>
              <a:t>　あるべき姿</a:t>
            </a:r>
            <a:endParaRPr kumimoji="1" lang="en-US" altLang="ja-JP" dirty="0"/>
          </a:p>
          <a:p>
            <a:r>
              <a:rPr lang="ja-JP" altLang="en-US" dirty="0"/>
              <a:t>　の検討</a:t>
            </a:r>
            <a:endParaRPr kumimoji="1" lang="ja-JP" altLang="en-US" dirty="0"/>
          </a:p>
        </p:txBody>
      </p:sp>
      <p:sp>
        <p:nvSpPr>
          <p:cNvPr id="58" name="テキスト ボックス 57">
            <a:extLst>
              <a:ext uri="{FF2B5EF4-FFF2-40B4-BE49-F238E27FC236}">
                <a16:creationId xmlns:a16="http://schemas.microsoft.com/office/drawing/2014/main" id="{B02AA39B-5C9F-4837-8A67-75F63BD99976}"/>
              </a:ext>
            </a:extLst>
          </p:cNvPr>
          <p:cNvSpPr txBox="1"/>
          <p:nvPr/>
        </p:nvSpPr>
        <p:spPr>
          <a:xfrm>
            <a:off x="2572690" y="5416883"/>
            <a:ext cx="1569660" cy="923330"/>
          </a:xfrm>
          <a:prstGeom prst="rect">
            <a:avLst/>
          </a:prstGeom>
          <a:noFill/>
        </p:spPr>
        <p:txBody>
          <a:bodyPr wrap="none" rtlCol="0">
            <a:spAutoFit/>
          </a:bodyPr>
          <a:lstStyle/>
          <a:p>
            <a:r>
              <a:rPr kumimoji="1" lang="ja-JP" altLang="en-US" dirty="0"/>
              <a:t>②活用</a:t>
            </a:r>
            <a:endParaRPr kumimoji="1" lang="en-US" altLang="ja-JP" dirty="0"/>
          </a:p>
          <a:p>
            <a:r>
              <a:rPr kumimoji="1" lang="ja-JP" altLang="en-US" dirty="0"/>
              <a:t>　対象データ</a:t>
            </a:r>
            <a:br>
              <a:rPr kumimoji="1" lang="en-US" altLang="ja-JP" dirty="0"/>
            </a:br>
            <a:r>
              <a:rPr kumimoji="1" lang="ja-JP" altLang="en-US" dirty="0"/>
              <a:t>　確認</a:t>
            </a:r>
          </a:p>
        </p:txBody>
      </p:sp>
      <p:sp>
        <p:nvSpPr>
          <p:cNvPr id="59" name="テキスト ボックス 58">
            <a:extLst>
              <a:ext uri="{FF2B5EF4-FFF2-40B4-BE49-F238E27FC236}">
                <a16:creationId xmlns:a16="http://schemas.microsoft.com/office/drawing/2014/main" id="{F671647F-CF28-4EFF-BC2A-B707A5A009CE}"/>
              </a:ext>
            </a:extLst>
          </p:cNvPr>
          <p:cNvSpPr txBox="1"/>
          <p:nvPr/>
        </p:nvSpPr>
        <p:spPr>
          <a:xfrm>
            <a:off x="4137101" y="5416883"/>
            <a:ext cx="1338828" cy="923330"/>
          </a:xfrm>
          <a:prstGeom prst="rect">
            <a:avLst/>
          </a:prstGeom>
          <a:noFill/>
        </p:spPr>
        <p:txBody>
          <a:bodyPr wrap="none" rtlCol="0">
            <a:spAutoFit/>
          </a:bodyPr>
          <a:lstStyle/>
          <a:p>
            <a:r>
              <a:rPr kumimoji="1" lang="ja-JP" altLang="en-US" dirty="0"/>
              <a:t>③データ</a:t>
            </a:r>
            <a:endParaRPr kumimoji="1" lang="en-US" altLang="ja-JP" dirty="0"/>
          </a:p>
          <a:p>
            <a:r>
              <a:rPr kumimoji="1" lang="ja-JP" altLang="en-US" dirty="0"/>
              <a:t>　利用</a:t>
            </a:r>
            <a:r>
              <a:rPr lang="ja-JP" altLang="en-US" dirty="0"/>
              <a:t>方法</a:t>
            </a:r>
            <a:endParaRPr lang="en-US" altLang="ja-JP" dirty="0"/>
          </a:p>
          <a:p>
            <a:r>
              <a:rPr kumimoji="1" lang="ja-JP" altLang="en-US" dirty="0"/>
              <a:t>　検討</a:t>
            </a:r>
          </a:p>
        </p:txBody>
      </p:sp>
      <p:sp>
        <p:nvSpPr>
          <p:cNvPr id="60" name="テキスト ボックス 59">
            <a:extLst>
              <a:ext uri="{FF2B5EF4-FFF2-40B4-BE49-F238E27FC236}">
                <a16:creationId xmlns:a16="http://schemas.microsoft.com/office/drawing/2014/main" id="{27F1F85F-FCB0-421B-905B-95FE550E8EC0}"/>
              </a:ext>
            </a:extLst>
          </p:cNvPr>
          <p:cNvSpPr txBox="1"/>
          <p:nvPr/>
        </p:nvSpPr>
        <p:spPr>
          <a:xfrm>
            <a:off x="5599149" y="5555383"/>
            <a:ext cx="1107997" cy="646331"/>
          </a:xfrm>
          <a:prstGeom prst="rect">
            <a:avLst/>
          </a:prstGeom>
          <a:noFill/>
        </p:spPr>
        <p:txBody>
          <a:bodyPr wrap="none" rtlCol="0">
            <a:spAutoFit/>
          </a:bodyPr>
          <a:lstStyle/>
          <a:p>
            <a:r>
              <a:rPr kumimoji="1" lang="ja-JP" altLang="en-US" dirty="0"/>
              <a:t>④データ</a:t>
            </a:r>
            <a:br>
              <a:rPr kumimoji="1" lang="en-US" altLang="ja-JP" dirty="0"/>
            </a:br>
            <a:r>
              <a:rPr kumimoji="1" lang="ja-JP" altLang="en-US" dirty="0"/>
              <a:t>　</a:t>
            </a:r>
            <a:r>
              <a:rPr lang="ja-JP" altLang="en-US" dirty="0"/>
              <a:t>利用</a:t>
            </a:r>
            <a:endParaRPr kumimoji="1" lang="ja-JP" altLang="en-US" dirty="0"/>
          </a:p>
        </p:txBody>
      </p:sp>
      <p:sp>
        <p:nvSpPr>
          <p:cNvPr id="61" name="テキスト ボックス 60">
            <a:extLst>
              <a:ext uri="{FF2B5EF4-FFF2-40B4-BE49-F238E27FC236}">
                <a16:creationId xmlns:a16="http://schemas.microsoft.com/office/drawing/2014/main" id="{84ADA550-9445-4672-A550-6E294FE5A8EB}"/>
              </a:ext>
            </a:extLst>
          </p:cNvPr>
          <p:cNvSpPr txBox="1"/>
          <p:nvPr/>
        </p:nvSpPr>
        <p:spPr>
          <a:xfrm>
            <a:off x="7218064" y="5555383"/>
            <a:ext cx="646331" cy="646331"/>
          </a:xfrm>
          <a:prstGeom prst="rect">
            <a:avLst/>
          </a:prstGeom>
          <a:noFill/>
        </p:spPr>
        <p:txBody>
          <a:bodyPr wrap="none" rtlCol="0">
            <a:spAutoFit/>
          </a:bodyPr>
          <a:lstStyle/>
          <a:p>
            <a:pPr algn="ctr"/>
            <a:r>
              <a:rPr kumimoji="1" lang="ja-JP" altLang="en-US"/>
              <a:t>⑤</a:t>
            </a:r>
            <a:br>
              <a:rPr kumimoji="1" lang="en-US" altLang="ja-JP" dirty="0"/>
            </a:br>
            <a:r>
              <a:rPr kumimoji="1" lang="ja-JP" altLang="en-US" dirty="0"/>
              <a:t>評価</a:t>
            </a:r>
          </a:p>
        </p:txBody>
      </p:sp>
      <p:sp>
        <p:nvSpPr>
          <p:cNvPr id="62" name="テキスト ボックス 61">
            <a:extLst>
              <a:ext uri="{FF2B5EF4-FFF2-40B4-BE49-F238E27FC236}">
                <a16:creationId xmlns:a16="http://schemas.microsoft.com/office/drawing/2014/main" id="{2C84D342-5B43-4650-8227-64F7A34ECF16}"/>
              </a:ext>
            </a:extLst>
          </p:cNvPr>
          <p:cNvSpPr txBox="1"/>
          <p:nvPr/>
        </p:nvSpPr>
        <p:spPr>
          <a:xfrm>
            <a:off x="8490980" y="5555383"/>
            <a:ext cx="1107996" cy="646331"/>
          </a:xfrm>
          <a:prstGeom prst="rect">
            <a:avLst/>
          </a:prstGeom>
          <a:noFill/>
        </p:spPr>
        <p:txBody>
          <a:bodyPr wrap="none" rtlCol="0">
            <a:spAutoFit/>
          </a:bodyPr>
          <a:lstStyle/>
          <a:p>
            <a:pPr algn="ctr"/>
            <a:r>
              <a:rPr lang="ja-JP" altLang="en-US" dirty="0"/>
              <a:t>⑥</a:t>
            </a:r>
            <a:br>
              <a:rPr lang="en-US" altLang="ja-JP" dirty="0"/>
            </a:br>
            <a:r>
              <a:rPr lang="ja-JP" altLang="en-US" dirty="0"/>
              <a:t>政策検討</a:t>
            </a:r>
            <a:endParaRPr kumimoji="1" lang="ja-JP" altLang="en-US" dirty="0"/>
          </a:p>
        </p:txBody>
      </p:sp>
      <p:sp>
        <p:nvSpPr>
          <p:cNvPr id="63" name="テキスト ボックス 62">
            <a:extLst>
              <a:ext uri="{FF2B5EF4-FFF2-40B4-BE49-F238E27FC236}">
                <a16:creationId xmlns:a16="http://schemas.microsoft.com/office/drawing/2014/main" id="{0A2E3815-D251-41DC-AC03-CE8B450E386A}"/>
              </a:ext>
            </a:extLst>
          </p:cNvPr>
          <p:cNvSpPr txBox="1"/>
          <p:nvPr/>
        </p:nvSpPr>
        <p:spPr>
          <a:xfrm>
            <a:off x="9958403" y="5555383"/>
            <a:ext cx="1107996" cy="646331"/>
          </a:xfrm>
          <a:prstGeom prst="rect">
            <a:avLst/>
          </a:prstGeom>
          <a:noFill/>
        </p:spPr>
        <p:txBody>
          <a:bodyPr wrap="none" rtlCol="0">
            <a:spAutoFit/>
          </a:bodyPr>
          <a:lstStyle/>
          <a:p>
            <a:pPr algn="ctr"/>
            <a:r>
              <a:rPr lang="ja-JP" altLang="en-US" dirty="0"/>
              <a:t>⑦</a:t>
            </a:r>
            <a:br>
              <a:rPr lang="en-US" altLang="ja-JP" dirty="0"/>
            </a:br>
            <a:r>
              <a:rPr lang="ja-JP" altLang="en-US" dirty="0"/>
              <a:t>効果指標</a:t>
            </a:r>
            <a:endParaRPr kumimoji="1" lang="ja-JP" altLang="en-US" dirty="0"/>
          </a:p>
        </p:txBody>
      </p:sp>
      <p:sp>
        <p:nvSpPr>
          <p:cNvPr id="64" name="正方形/長方形 63">
            <a:extLst>
              <a:ext uri="{FF2B5EF4-FFF2-40B4-BE49-F238E27FC236}">
                <a16:creationId xmlns:a16="http://schemas.microsoft.com/office/drawing/2014/main" id="{DA20697D-F8BA-415C-90F8-117DF8DDF8F7}"/>
              </a:ext>
            </a:extLst>
          </p:cNvPr>
          <p:cNvSpPr/>
          <p:nvPr/>
        </p:nvSpPr>
        <p:spPr>
          <a:xfrm>
            <a:off x="895951" y="6388434"/>
            <a:ext cx="4980851" cy="430887"/>
          </a:xfrm>
          <a:prstGeom prst="rect">
            <a:avLst/>
          </a:prstGeom>
        </p:spPr>
        <p:txBody>
          <a:bodyPr wrap="none">
            <a:spAutoFit/>
          </a:bodyPr>
          <a:lstStyle/>
          <a:p>
            <a:r>
              <a:rPr lang="ja-JP" altLang="en-US" sz="2200" dirty="0"/>
              <a:t>データ利用による課題解決のプロセス</a:t>
            </a:r>
            <a:endParaRPr lang="en-US" altLang="ja-JP" sz="2200" dirty="0"/>
          </a:p>
        </p:txBody>
      </p:sp>
    </p:spTree>
    <p:extLst>
      <p:ext uri="{BB962C8B-B14F-4D97-AF65-F5344CB8AC3E}">
        <p14:creationId xmlns:p14="http://schemas.microsoft.com/office/powerpoint/2010/main" val="8681276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3-8. </a:t>
            </a:r>
            <a:r>
              <a:rPr lang="ja-JP" altLang="en-US" dirty="0"/>
              <a:t>費用</a:t>
            </a:r>
            <a:r>
              <a:rPr kumimoji="1" lang="ja-JP" altLang="en-US" dirty="0"/>
              <a:t>を考える（</a:t>
            </a:r>
            <a:r>
              <a:rPr kumimoji="1" lang="en-US" altLang="ja-JP" dirty="0"/>
              <a:t>1</a:t>
            </a:r>
            <a:r>
              <a:rPr kumimoji="1" lang="ja-JP" altLang="en-US" dirty="0"/>
              <a:t>年毎の費用）</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考えた政策について、かかる費用を複数考える。</a:t>
            </a:r>
            <a:endParaRPr kumimoji="1" lang="en-US" altLang="ja-JP" sz="2200" dirty="0"/>
          </a:p>
          <a:p>
            <a:pPr marL="444500" lvl="1"/>
            <a:r>
              <a:rPr lang="ja-JP" altLang="en-US" sz="2200" dirty="0"/>
              <a:t>年々の事業規模に合わせて費用を増減させる。</a:t>
            </a:r>
            <a:endParaRPr lang="en-US" altLang="ja-JP" sz="2200" dirty="0"/>
          </a:p>
          <a:p>
            <a:pPr marL="444500" lvl="1"/>
            <a:r>
              <a:rPr lang="ja-JP" altLang="en-US" sz="2200" dirty="0"/>
              <a:t>下記は費用の項目の例。他にも必要なものを加える。</a:t>
            </a:r>
            <a:endParaRPr lang="en-US" altLang="ja-JP" sz="2200" dirty="0"/>
          </a:p>
          <a:p>
            <a:pPr lvl="1"/>
            <a:endParaRPr lang="en-US" altLang="ja-JP" sz="2200" dirty="0"/>
          </a:p>
          <a:p>
            <a:pPr lvl="1"/>
            <a:endParaRPr lang="en-US" altLang="ja-JP" sz="2200" dirty="0"/>
          </a:p>
          <a:p>
            <a:pPr lvl="1"/>
            <a:endParaRPr lang="en-US" altLang="ja-JP" sz="2200" dirty="0"/>
          </a:p>
          <a:p>
            <a:endParaRPr lang="en-US" altLang="ja-JP" sz="2200" dirty="0"/>
          </a:p>
          <a:p>
            <a:endParaRPr lang="en-US" altLang="ja-JP" sz="2200" dirty="0"/>
          </a:p>
          <a:p>
            <a:pPr marL="0" indent="0">
              <a:buNone/>
            </a:pPr>
            <a:r>
              <a:rPr lang="ja-JP" altLang="en-US" sz="2200" dirty="0"/>
              <a:t>作成するシートの例</a:t>
            </a:r>
            <a:endParaRPr lang="en-US" altLang="ja-JP" sz="2200" dirty="0"/>
          </a:p>
        </p:txBody>
      </p:sp>
      <p:graphicFrame>
        <p:nvGraphicFramePr>
          <p:cNvPr id="4" name="表 3"/>
          <p:cNvGraphicFramePr>
            <a:graphicFrameLocks noGrp="1"/>
          </p:cNvGraphicFramePr>
          <p:nvPr>
            <p:extLst/>
          </p:nvPr>
        </p:nvGraphicFramePr>
        <p:xfrm>
          <a:off x="414086" y="4733638"/>
          <a:ext cx="11436020" cy="1529328"/>
        </p:xfrm>
        <a:graphic>
          <a:graphicData uri="http://schemas.openxmlformats.org/drawingml/2006/table">
            <a:tbl>
              <a:tblPr firstRow="1" bandRow="1">
                <a:tableStyleId>{5940675A-B579-460E-94D1-54222C63F5DA}</a:tableStyleId>
              </a:tblPr>
              <a:tblGrid>
                <a:gridCol w="615684">
                  <a:extLst>
                    <a:ext uri="{9D8B030D-6E8A-4147-A177-3AD203B41FA5}">
                      <a16:colId xmlns:a16="http://schemas.microsoft.com/office/drawing/2014/main" val="20000"/>
                    </a:ext>
                  </a:extLst>
                </a:gridCol>
                <a:gridCol w="1364125">
                  <a:extLst>
                    <a:ext uri="{9D8B030D-6E8A-4147-A177-3AD203B41FA5}">
                      <a16:colId xmlns:a16="http://schemas.microsoft.com/office/drawing/2014/main" val="20001"/>
                    </a:ext>
                  </a:extLst>
                </a:gridCol>
                <a:gridCol w="1997126">
                  <a:extLst>
                    <a:ext uri="{9D8B030D-6E8A-4147-A177-3AD203B41FA5}">
                      <a16:colId xmlns:a16="http://schemas.microsoft.com/office/drawing/2014/main" val="20002"/>
                    </a:ext>
                  </a:extLst>
                </a:gridCol>
                <a:gridCol w="742032">
                  <a:extLst>
                    <a:ext uri="{9D8B030D-6E8A-4147-A177-3AD203B41FA5}">
                      <a16:colId xmlns:a16="http://schemas.microsoft.com/office/drawing/2014/main" val="20003"/>
                    </a:ext>
                  </a:extLst>
                </a:gridCol>
                <a:gridCol w="742032">
                  <a:extLst>
                    <a:ext uri="{9D8B030D-6E8A-4147-A177-3AD203B41FA5}">
                      <a16:colId xmlns:a16="http://schemas.microsoft.com/office/drawing/2014/main" val="20004"/>
                    </a:ext>
                  </a:extLst>
                </a:gridCol>
                <a:gridCol w="742032">
                  <a:extLst>
                    <a:ext uri="{9D8B030D-6E8A-4147-A177-3AD203B41FA5}">
                      <a16:colId xmlns:a16="http://schemas.microsoft.com/office/drawing/2014/main" val="20005"/>
                    </a:ext>
                  </a:extLst>
                </a:gridCol>
                <a:gridCol w="742032">
                  <a:extLst>
                    <a:ext uri="{9D8B030D-6E8A-4147-A177-3AD203B41FA5}">
                      <a16:colId xmlns:a16="http://schemas.microsoft.com/office/drawing/2014/main" val="20006"/>
                    </a:ext>
                  </a:extLst>
                </a:gridCol>
                <a:gridCol w="742032">
                  <a:extLst>
                    <a:ext uri="{9D8B030D-6E8A-4147-A177-3AD203B41FA5}">
                      <a16:colId xmlns:a16="http://schemas.microsoft.com/office/drawing/2014/main" val="20007"/>
                    </a:ext>
                  </a:extLst>
                </a:gridCol>
                <a:gridCol w="742032">
                  <a:extLst>
                    <a:ext uri="{9D8B030D-6E8A-4147-A177-3AD203B41FA5}">
                      <a16:colId xmlns:a16="http://schemas.microsoft.com/office/drawing/2014/main" val="20008"/>
                    </a:ext>
                  </a:extLst>
                </a:gridCol>
                <a:gridCol w="3006893">
                  <a:extLst>
                    <a:ext uri="{9D8B030D-6E8A-4147-A177-3AD203B41FA5}">
                      <a16:colId xmlns:a16="http://schemas.microsoft.com/office/drawing/2014/main" val="20009"/>
                    </a:ext>
                  </a:extLst>
                </a:gridCol>
              </a:tblGrid>
              <a:tr h="239678">
                <a:tc rowSpan="2">
                  <a:txBody>
                    <a:bodyPr/>
                    <a:lstStyle/>
                    <a:p>
                      <a:r>
                        <a:rPr kumimoji="1" lang="en-US" altLang="ja-JP" sz="1400" dirty="0"/>
                        <a:t>No.</a:t>
                      </a:r>
                      <a:endParaRPr kumimoji="1" lang="ja-JP" altLang="en-US" sz="1400" dirty="0"/>
                    </a:p>
                  </a:txBody>
                  <a:tcPr>
                    <a:solidFill>
                      <a:schemeClr val="accent5">
                        <a:lumMod val="20000"/>
                        <a:lumOff val="80000"/>
                      </a:schemeClr>
                    </a:solidFill>
                  </a:tcPr>
                </a:tc>
                <a:tc rowSpan="2">
                  <a:txBody>
                    <a:bodyPr/>
                    <a:lstStyle/>
                    <a:p>
                      <a:r>
                        <a:rPr kumimoji="1" lang="ja-JP" altLang="en-US" sz="1400" dirty="0"/>
                        <a:t>政策</a:t>
                      </a:r>
                    </a:p>
                  </a:txBody>
                  <a:tcPr>
                    <a:solidFill>
                      <a:schemeClr val="accent5">
                        <a:lumMod val="20000"/>
                        <a:lumOff val="80000"/>
                      </a:schemeClr>
                    </a:solidFill>
                  </a:tcPr>
                </a:tc>
                <a:tc rowSpan="2">
                  <a:txBody>
                    <a:bodyPr/>
                    <a:lstStyle/>
                    <a:p>
                      <a:r>
                        <a:rPr kumimoji="1" lang="ja-JP" altLang="en-US" sz="1400" dirty="0"/>
                        <a:t>政策（小項目）</a:t>
                      </a:r>
                      <a:endParaRPr kumimoji="1" lang="en-US" altLang="ja-JP" sz="1400" dirty="0"/>
                    </a:p>
                  </a:txBody>
                  <a:tcPr>
                    <a:solidFill>
                      <a:schemeClr val="accent5">
                        <a:lumMod val="20000"/>
                        <a:lumOff val="80000"/>
                      </a:schemeClr>
                    </a:solidFill>
                  </a:tcPr>
                </a:tc>
                <a:tc gridSpan="3">
                  <a:txBody>
                    <a:bodyPr/>
                    <a:lstStyle/>
                    <a:p>
                      <a:r>
                        <a:rPr kumimoji="1" lang="ja-JP" altLang="en-US" sz="1400" dirty="0"/>
                        <a:t>効果</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gridSpan="3">
                  <a:txBody>
                    <a:bodyPr/>
                    <a:lstStyle/>
                    <a:p>
                      <a:r>
                        <a:rPr kumimoji="1" lang="ja-JP" altLang="en-US" sz="1400" dirty="0"/>
                        <a:t>費用</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t>費用の項目</a:t>
                      </a:r>
                      <a:r>
                        <a:rPr kumimoji="1" lang="en-US" altLang="ja-JP" sz="1400" dirty="0"/>
                        <a:t>/</a:t>
                      </a:r>
                      <a:r>
                        <a:rPr kumimoji="1" lang="ja-JP" altLang="en-US" sz="1400" dirty="0"/>
                        <a:t>効果の項目</a:t>
                      </a:r>
                    </a:p>
                    <a:p>
                      <a:endParaRPr kumimoji="1" lang="ja-JP" altLang="en-US" sz="1400" dirty="0"/>
                    </a:p>
                  </a:txBody>
                  <a:tcPr>
                    <a:solidFill>
                      <a:schemeClr val="accent5">
                        <a:lumMod val="20000"/>
                        <a:lumOff val="80000"/>
                      </a:schemeClr>
                    </a:solidFill>
                  </a:tcPr>
                </a:tc>
                <a:extLst>
                  <a:ext uri="{0D108BD9-81ED-4DB2-BD59-A6C34878D82A}">
                    <a16:rowId xmlns:a16="http://schemas.microsoft.com/office/drawing/2014/main" val="10000"/>
                  </a:ext>
                </a:extLst>
              </a:tr>
              <a:tr h="239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extLst>
                  <a:ext uri="{0D108BD9-81ED-4DB2-BD59-A6C34878D82A}">
                    <a16:rowId xmlns:a16="http://schemas.microsoft.com/office/drawing/2014/main" val="10001"/>
                  </a:ext>
                </a:extLst>
              </a:tr>
              <a:tr h="254392">
                <a:tc>
                  <a:txBody>
                    <a:bodyPr/>
                    <a:lstStyle/>
                    <a:p>
                      <a:pPr algn="r"/>
                      <a:r>
                        <a:rPr kumimoji="1" lang="en-US" altLang="ja-JP" sz="1400" dirty="0"/>
                        <a:t>1</a:t>
                      </a:r>
                      <a:endParaRPr kumimoji="1" lang="ja-JP" altLang="en-US" sz="1400" dirty="0"/>
                    </a:p>
                  </a:txBody>
                  <a:tcPr/>
                </a:tc>
                <a:tc>
                  <a:txBody>
                    <a:bodyPr/>
                    <a:lstStyle/>
                    <a:p>
                      <a:r>
                        <a:rPr kumimoji="1" lang="en-US" altLang="ja-JP" sz="1400" dirty="0"/>
                        <a:t>A</a:t>
                      </a:r>
                      <a:endParaRPr kumimoji="1" lang="ja-JP" altLang="en-US" sz="1400" dirty="0"/>
                    </a:p>
                  </a:txBody>
                  <a:tcPr/>
                </a:tc>
                <a:tc>
                  <a:txBody>
                    <a:bodyPr/>
                    <a:lstStyle/>
                    <a:p>
                      <a:r>
                        <a:rPr kumimoji="1" lang="en-US" altLang="ja-JP" sz="1400" dirty="0"/>
                        <a:t>A1</a:t>
                      </a:r>
                      <a:endParaRPr kumimoji="1" lang="ja-JP" altLang="en-US" sz="1400" dirty="0"/>
                    </a:p>
                  </a:txBody>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50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20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30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年初データ整備</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310128">
                <a:tc>
                  <a:txBody>
                    <a:bodyPr/>
                    <a:lstStyle/>
                    <a:p>
                      <a:pPr algn="r"/>
                      <a:r>
                        <a:rPr kumimoji="1" lang="en-US" altLang="ja-JP" sz="1400" dirty="0"/>
                        <a:t>2</a:t>
                      </a:r>
                      <a:endParaRPr kumimoji="1" lang="ja-JP" altLang="en-US" sz="1400" dirty="0"/>
                    </a:p>
                  </a:txBody>
                  <a:tcPr/>
                </a:tc>
                <a:tc>
                  <a:txBody>
                    <a:bodyPr/>
                    <a:lstStyle/>
                    <a:p>
                      <a:r>
                        <a:rPr kumimoji="1" lang="en-US" altLang="ja-JP" sz="1400" dirty="0"/>
                        <a:t>B</a:t>
                      </a:r>
                      <a:endParaRPr kumimoji="1" lang="ja-JP" altLang="en-US" sz="1400" dirty="0"/>
                    </a:p>
                  </a:txBody>
                  <a:tcPr/>
                </a:tc>
                <a:tc>
                  <a:txBody>
                    <a:bodyPr/>
                    <a:lstStyle/>
                    <a:p>
                      <a:r>
                        <a:rPr kumimoji="1" lang="en-US" altLang="ja-JP" sz="1400" dirty="0"/>
                        <a:t>B1</a:t>
                      </a:r>
                      <a:endParaRPr kumimoji="1" lang="ja-JP" altLang="en-US" sz="1400" dirty="0"/>
                    </a:p>
                  </a:txBody>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100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70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初年度</a:t>
                      </a:r>
                      <a:r>
                        <a:rPr kumimoji="1" lang="en-US" altLang="ja-JP" sz="1400" dirty="0"/>
                        <a:t>50</a:t>
                      </a:r>
                      <a:r>
                        <a:rPr kumimoji="1" lang="ja-JP" altLang="en-US" sz="1400" dirty="0"/>
                        <a:t>回、その後</a:t>
                      </a:r>
                      <a:r>
                        <a:rPr kumimoji="1" lang="en-US" altLang="ja-JP" sz="1400" dirty="0"/>
                        <a:t>20%</a:t>
                      </a:r>
                      <a:r>
                        <a:rPr kumimoji="1" lang="ja-JP" altLang="en-US" sz="1400" dirty="0"/>
                        <a:t>ずつ増加</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254392">
                <a:tc>
                  <a:txBody>
                    <a:bodyPr/>
                    <a:lstStyle/>
                    <a:p>
                      <a:pPr algn="r"/>
                      <a:r>
                        <a:rPr kumimoji="1" lang="en-US" altLang="ja-JP" sz="1400" dirty="0"/>
                        <a:t>3</a:t>
                      </a:r>
                      <a:endParaRPr kumimoji="1" lang="ja-JP" altLang="en-US" sz="1400" dirty="0"/>
                    </a:p>
                  </a:txBody>
                  <a:tcPr/>
                </a:tc>
                <a:tc>
                  <a:txBody>
                    <a:bodyPr/>
                    <a:lstStyle/>
                    <a:p>
                      <a:r>
                        <a:rPr kumimoji="1" lang="en-US" altLang="ja-JP" sz="1400" dirty="0"/>
                        <a:t>B</a:t>
                      </a:r>
                      <a:endParaRPr kumimoji="1" lang="ja-JP" altLang="en-US" sz="1400" dirty="0"/>
                    </a:p>
                  </a:txBody>
                  <a:tcPr/>
                </a:tc>
                <a:tc>
                  <a:txBody>
                    <a:bodyPr/>
                    <a:lstStyle/>
                    <a:p>
                      <a:r>
                        <a:rPr kumimoji="1" lang="en-US" altLang="ja-JP" sz="1400" dirty="0"/>
                        <a:t>B2</a:t>
                      </a:r>
                      <a:endParaRPr kumimoji="1" lang="ja-JP" altLang="en-US" sz="1400" dirty="0"/>
                    </a:p>
                  </a:txBody>
                  <a:tcPr/>
                </a:tc>
                <a:tc>
                  <a:txBody>
                    <a:bodyPr/>
                    <a:lstStyle/>
                    <a:p>
                      <a:pPr algn="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10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年間</a:t>
                      </a:r>
                      <a:r>
                        <a:rPr kumimoji="1" lang="en-US" altLang="ja-JP" sz="1400" dirty="0"/>
                        <a:t>100</a:t>
                      </a:r>
                      <a:r>
                        <a:rPr kumimoji="1" lang="ja-JP" altLang="en-US" sz="1400" dirty="0"/>
                        <a:t>回想定</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bl>
          </a:graphicData>
        </a:graphic>
      </p:graphicFrame>
      <p:graphicFrame>
        <p:nvGraphicFramePr>
          <p:cNvPr id="5" name="表 4"/>
          <p:cNvGraphicFramePr>
            <a:graphicFrameLocks noGrp="1"/>
          </p:cNvGraphicFramePr>
          <p:nvPr/>
        </p:nvGraphicFramePr>
        <p:xfrm>
          <a:off x="414086" y="2407413"/>
          <a:ext cx="11436021" cy="1524000"/>
        </p:xfrm>
        <a:graphic>
          <a:graphicData uri="http://schemas.openxmlformats.org/drawingml/2006/table">
            <a:tbl>
              <a:tblPr firstRow="1" bandRow="1">
                <a:tableStyleId>{5940675A-B579-460E-94D1-54222C63F5DA}</a:tableStyleId>
              </a:tblPr>
              <a:tblGrid>
                <a:gridCol w="585314">
                  <a:extLst>
                    <a:ext uri="{9D8B030D-6E8A-4147-A177-3AD203B41FA5}">
                      <a16:colId xmlns:a16="http://schemas.microsoft.com/office/drawing/2014/main" val="20000"/>
                    </a:ext>
                  </a:extLst>
                </a:gridCol>
                <a:gridCol w="2513821">
                  <a:extLst>
                    <a:ext uri="{9D8B030D-6E8A-4147-A177-3AD203B41FA5}">
                      <a16:colId xmlns:a16="http://schemas.microsoft.com/office/drawing/2014/main" val="20001"/>
                    </a:ext>
                  </a:extLst>
                </a:gridCol>
                <a:gridCol w="4199021">
                  <a:extLst>
                    <a:ext uri="{9D8B030D-6E8A-4147-A177-3AD203B41FA5}">
                      <a16:colId xmlns:a16="http://schemas.microsoft.com/office/drawing/2014/main" val="20002"/>
                    </a:ext>
                  </a:extLst>
                </a:gridCol>
                <a:gridCol w="4137865">
                  <a:extLst>
                    <a:ext uri="{9D8B030D-6E8A-4147-A177-3AD203B41FA5}">
                      <a16:colId xmlns:a16="http://schemas.microsoft.com/office/drawing/2014/main" val="20003"/>
                    </a:ext>
                  </a:extLst>
                </a:gridCol>
              </a:tblGrid>
              <a:tr h="250703">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費用項目</a:t>
                      </a:r>
                    </a:p>
                  </a:txBody>
                  <a:tcPr>
                    <a:solidFill>
                      <a:schemeClr val="accent5">
                        <a:lumMod val="20000"/>
                        <a:lumOff val="80000"/>
                      </a:schemeClr>
                    </a:solidFill>
                  </a:tcPr>
                </a:tc>
                <a:tc>
                  <a:txBody>
                    <a:bodyPr/>
                    <a:lstStyle/>
                    <a:p>
                      <a:r>
                        <a:rPr kumimoji="1" lang="ja-JP" altLang="en-US" sz="1400" dirty="0"/>
                        <a:t>考え方、対象</a:t>
                      </a:r>
                    </a:p>
                  </a:txBody>
                  <a:tcPr>
                    <a:solidFill>
                      <a:schemeClr val="accent5">
                        <a:lumMod val="20000"/>
                        <a:lumOff val="80000"/>
                      </a:schemeClr>
                    </a:solidFill>
                  </a:tcPr>
                </a:tc>
                <a:tc>
                  <a:txBody>
                    <a:bodyPr/>
                    <a:lstStyle/>
                    <a:p>
                      <a:r>
                        <a:rPr kumimoji="1" lang="ja-JP" altLang="en-US" sz="1400" dirty="0"/>
                        <a:t>コメント</a:t>
                      </a:r>
                    </a:p>
                  </a:txBody>
                  <a:tcPr>
                    <a:solidFill>
                      <a:schemeClr val="accent5">
                        <a:lumMod val="20000"/>
                        <a:lumOff val="80000"/>
                      </a:schemeClr>
                    </a:solidFill>
                  </a:tcPr>
                </a:tc>
                <a:extLst>
                  <a:ext uri="{0D108BD9-81ED-4DB2-BD59-A6C34878D82A}">
                    <a16:rowId xmlns:a16="http://schemas.microsoft.com/office/drawing/2014/main" val="10000"/>
                  </a:ext>
                </a:extLst>
              </a:tr>
              <a:tr h="250703">
                <a:tc>
                  <a:txBody>
                    <a:bodyPr/>
                    <a:lstStyle/>
                    <a:p>
                      <a:pPr algn="r"/>
                      <a:r>
                        <a:rPr kumimoji="1" lang="en-US" altLang="ja-JP" sz="1400" dirty="0"/>
                        <a:t>1</a:t>
                      </a:r>
                      <a:endParaRPr kumimoji="1" lang="ja-JP" altLang="en-US" sz="1400" dirty="0"/>
                    </a:p>
                  </a:txBody>
                  <a:tcPr/>
                </a:tc>
                <a:tc>
                  <a:txBody>
                    <a:bodyPr/>
                    <a:lstStyle/>
                    <a:p>
                      <a:r>
                        <a:rPr kumimoji="1" lang="ja-JP" altLang="en-US" sz="1400" dirty="0"/>
                        <a:t>作業費（人月）</a:t>
                      </a:r>
                    </a:p>
                  </a:txBody>
                  <a:tcPr/>
                </a:tc>
                <a:tc>
                  <a:txBody>
                    <a:bodyPr/>
                    <a:lstStyle/>
                    <a:p>
                      <a:r>
                        <a:rPr kumimoji="1" lang="ja-JP" altLang="en-US" sz="1400" dirty="0"/>
                        <a:t>どのような作業に、何人必要か</a:t>
                      </a:r>
                    </a:p>
                  </a:txBody>
                  <a:tcPr/>
                </a:tc>
                <a:tc>
                  <a:txBody>
                    <a:bodyPr/>
                    <a:lstStyle/>
                    <a:p>
                      <a:r>
                        <a:rPr kumimoji="1" lang="ja-JP" altLang="en-US" sz="1400" dirty="0"/>
                        <a:t>データ作成は、初期、ランニングを考慮する</a:t>
                      </a:r>
                    </a:p>
                  </a:txBody>
                  <a:tcPr/>
                </a:tc>
                <a:extLst>
                  <a:ext uri="{0D108BD9-81ED-4DB2-BD59-A6C34878D82A}">
                    <a16:rowId xmlns:a16="http://schemas.microsoft.com/office/drawing/2014/main" val="10001"/>
                  </a:ext>
                </a:extLst>
              </a:tr>
              <a:tr h="250703">
                <a:tc>
                  <a:txBody>
                    <a:bodyPr/>
                    <a:lstStyle/>
                    <a:p>
                      <a:pPr algn="r"/>
                      <a:r>
                        <a:rPr kumimoji="1" lang="en-US" altLang="ja-JP" sz="1400" dirty="0"/>
                        <a:t>2</a:t>
                      </a:r>
                      <a:endParaRPr kumimoji="1" lang="ja-JP" altLang="en-US" sz="1400" dirty="0"/>
                    </a:p>
                  </a:txBody>
                  <a:tcPr/>
                </a:tc>
                <a:tc>
                  <a:txBody>
                    <a:bodyPr/>
                    <a:lstStyle/>
                    <a:p>
                      <a:r>
                        <a:rPr kumimoji="1" lang="ja-JP" altLang="en-US" sz="1400" dirty="0"/>
                        <a:t>維持費（ランニング費用）</a:t>
                      </a:r>
                    </a:p>
                  </a:txBody>
                  <a:tcPr/>
                </a:tc>
                <a:tc>
                  <a:txBody>
                    <a:bodyPr/>
                    <a:lstStyle/>
                    <a:p>
                      <a:r>
                        <a:rPr kumimoji="1" lang="ja-JP" altLang="en-US" sz="1400" dirty="0"/>
                        <a:t>サーバー代、ライセンス代、外注費、家賃など</a:t>
                      </a:r>
                    </a:p>
                  </a:txBody>
                  <a:tcPr/>
                </a:tc>
                <a:tc>
                  <a:txBody>
                    <a:bodyPr/>
                    <a:lstStyle/>
                    <a:p>
                      <a:r>
                        <a:rPr kumimoji="1" lang="ja-JP" altLang="en-US" sz="1400" dirty="0"/>
                        <a:t>今回は、ここは想定でよい</a:t>
                      </a:r>
                    </a:p>
                  </a:txBody>
                  <a:tcPr/>
                </a:tc>
                <a:extLst>
                  <a:ext uri="{0D108BD9-81ED-4DB2-BD59-A6C34878D82A}">
                    <a16:rowId xmlns:a16="http://schemas.microsoft.com/office/drawing/2014/main" val="10002"/>
                  </a:ext>
                </a:extLst>
              </a:tr>
              <a:tr h="250703">
                <a:tc>
                  <a:txBody>
                    <a:bodyPr/>
                    <a:lstStyle/>
                    <a:p>
                      <a:pPr algn="r"/>
                      <a:r>
                        <a:rPr kumimoji="1" lang="en-US" altLang="ja-JP" sz="1400" dirty="0"/>
                        <a:t>3</a:t>
                      </a:r>
                      <a:endParaRPr kumimoji="1" lang="ja-JP" altLang="en-US" sz="1400" dirty="0"/>
                    </a:p>
                  </a:txBody>
                  <a:tcPr/>
                </a:tc>
                <a:tc>
                  <a:txBody>
                    <a:bodyPr/>
                    <a:lstStyle/>
                    <a:p>
                      <a:r>
                        <a:rPr kumimoji="1" lang="ja-JP" altLang="en-US" sz="1400" dirty="0"/>
                        <a:t>教育費</a:t>
                      </a:r>
                    </a:p>
                  </a:txBody>
                  <a:tcPr/>
                </a:tc>
                <a:tc>
                  <a:txBody>
                    <a:bodyPr/>
                    <a:lstStyle/>
                    <a:p>
                      <a:r>
                        <a:rPr kumimoji="1" lang="ja-JP" altLang="en-US" sz="1400" dirty="0"/>
                        <a:t>初期にかかる教育費、マニュアル費用</a:t>
                      </a:r>
                    </a:p>
                  </a:txBody>
                  <a:tcPr/>
                </a:tc>
                <a:tc>
                  <a:txBody>
                    <a:bodyPr/>
                    <a:lstStyle/>
                    <a:p>
                      <a:r>
                        <a:rPr kumimoji="1" lang="en-US" altLang="ja-JP" sz="1400" dirty="0"/>
                        <a:t>-</a:t>
                      </a:r>
                      <a:endParaRPr kumimoji="1" lang="ja-JP" altLang="en-US" sz="1400" dirty="0"/>
                    </a:p>
                  </a:txBody>
                  <a:tcPr/>
                </a:tc>
                <a:extLst>
                  <a:ext uri="{0D108BD9-81ED-4DB2-BD59-A6C34878D82A}">
                    <a16:rowId xmlns:a16="http://schemas.microsoft.com/office/drawing/2014/main" val="10003"/>
                  </a:ext>
                </a:extLst>
              </a:tr>
              <a:tr h="250703">
                <a:tc>
                  <a:txBody>
                    <a:bodyPr/>
                    <a:lstStyle/>
                    <a:p>
                      <a:pPr algn="r"/>
                      <a:r>
                        <a:rPr kumimoji="1" lang="en-US" altLang="ja-JP" sz="1400" dirty="0"/>
                        <a:t>4</a:t>
                      </a:r>
                      <a:endParaRPr kumimoji="1" lang="ja-JP" altLang="en-US" sz="1400" dirty="0"/>
                    </a:p>
                  </a:txBody>
                  <a:tcPr/>
                </a:tc>
                <a:tc>
                  <a:txBody>
                    <a:bodyPr/>
                    <a:lstStyle/>
                    <a:p>
                      <a:r>
                        <a:rPr kumimoji="1" lang="ja-JP" altLang="en-US" sz="1400" dirty="0"/>
                        <a:t>広告費</a:t>
                      </a:r>
                    </a:p>
                  </a:txBody>
                  <a:tcPr/>
                </a:tc>
                <a:tc>
                  <a:txBody>
                    <a:bodyPr/>
                    <a:lstStyle/>
                    <a:p>
                      <a:r>
                        <a:rPr kumimoji="1" lang="ja-JP" altLang="en-US" sz="1400" dirty="0"/>
                        <a:t>周知のための広告費用など</a:t>
                      </a:r>
                    </a:p>
                  </a:txBody>
                  <a:tcPr/>
                </a:tc>
                <a:tc>
                  <a:txBody>
                    <a:bodyPr/>
                    <a:lstStyle/>
                    <a:p>
                      <a:r>
                        <a:rPr kumimoji="1" lang="en-US" altLang="ja-JP" sz="1400" dirty="0"/>
                        <a:t>-</a:t>
                      </a:r>
                      <a:endParaRPr kumimoji="1" lang="ja-JP" altLang="en-US" sz="1400" dirty="0"/>
                    </a:p>
                  </a:txBody>
                  <a:tcPr/>
                </a:tc>
                <a:extLst>
                  <a:ext uri="{0D108BD9-81ED-4DB2-BD59-A6C34878D82A}">
                    <a16:rowId xmlns:a16="http://schemas.microsoft.com/office/drawing/2014/main" val="10004"/>
                  </a:ext>
                </a:extLst>
              </a:tr>
            </a:tbl>
          </a:graphicData>
        </a:graphic>
      </p:graphicFrame>
      <p:sp>
        <p:nvSpPr>
          <p:cNvPr id="7" name="スライド番号プレースホルダー 4">
            <a:extLst>
              <a:ext uri="{FF2B5EF4-FFF2-40B4-BE49-F238E27FC236}">
                <a16:creationId xmlns:a16="http://schemas.microsoft.com/office/drawing/2014/main" id="{3F4CF900-FCB4-4988-9B0C-5CCD5CB7BFBF}"/>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27</a:t>
            </a:fld>
            <a:endParaRPr lang="ja-JP" altLang="en-US"/>
          </a:p>
        </p:txBody>
      </p:sp>
    </p:spTree>
    <p:extLst>
      <p:ext uri="{BB962C8B-B14F-4D97-AF65-F5344CB8AC3E}">
        <p14:creationId xmlns:p14="http://schemas.microsoft.com/office/powerpoint/2010/main" val="777276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75383C-2E03-E44A-92FE-116E129E3EFE}"/>
              </a:ext>
            </a:extLst>
          </p:cNvPr>
          <p:cNvSpPr>
            <a:spLocks noGrp="1"/>
          </p:cNvSpPr>
          <p:nvPr>
            <p:ph type="title"/>
          </p:nvPr>
        </p:nvSpPr>
        <p:spPr/>
        <p:txBody>
          <a:bodyPr>
            <a:normAutofit fontScale="90000"/>
          </a:bodyPr>
          <a:lstStyle/>
          <a:p>
            <a:r>
              <a:rPr kumimoji="1" lang="en-US" altLang="ja-JP" dirty="0"/>
              <a:t>3-9. </a:t>
            </a:r>
            <a:r>
              <a:rPr kumimoji="1" lang="ja-JP" altLang="en-US" dirty="0"/>
              <a:t>一般的な費用項目</a:t>
            </a:r>
          </a:p>
        </p:txBody>
      </p:sp>
      <p:sp>
        <p:nvSpPr>
          <p:cNvPr id="3" name="コンテンツ プレースホルダー 2">
            <a:extLst>
              <a:ext uri="{FF2B5EF4-FFF2-40B4-BE49-F238E27FC236}">
                <a16:creationId xmlns:a16="http://schemas.microsoft.com/office/drawing/2014/main" id="{F310EF65-E914-094F-89F7-9145843DAB2E}"/>
              </a:ext>
            </a:extLst>
          </p:cNvPr>
          <p:cNvSpPr>
            <a:spLocks noGrp="1"/>
          </p:cNvSpPr>
          <p:nvPr>
            <p:ph idx="1"/>
          </p:nvPr>
        </p:nvSpPr>
        <p:spPr/>
        <p:txBody>
          <a:bodyPr>
            <a:normAutofit/>
          </a:bodyPr>
          <a:lstStyle/>
          <a:p>
            <a:pPr marL="0" indent="0">
              <a:buNone/>
            </a:pPr>
            <a:r>
              <a:rPr lang="ja-JP" altLang="en-US" sz="2200" dirty="0"/>
              <a:t>「人、物、金、情報」「固定費・変動費」の何処に費用がかかるか考える。</a:t>
            </a:r>
            <a:endParaRPr kumimoji="1" lang="ja-JP" altLang="en-US" sz="2200" dirty="0"/>
          </a:p>
        </p:txBody>
      </p:sp>
      <p:graphicFrame>
        <p:nvGraphicFramePr>
          <p:cNvPr id="4" name="表 3">
            <a:extLst>
              <a:ext uri="{FF2B5EF4-FFF2-40B4-BE49-F238E27FC236}">
                <a16:creationId xmlns:a16="http://schemas.microsoft.com/office/drawing/2014/main" id="{2652FFDC-B113-2B48-B583-23C014BAD3C3}"/>
              </a:ext>
            </a:extLst>
          </p:cNvPr>
          <p:cNvGraphicFramePr>
            <a:graphicFrameLocks noGrp="1"/>
          </p:cNvGraphicFramePr>
          <p:nvPr>
            <p:extLst/>
          </p:nvPr>
        </p:nvGraphicFramePr>
        <p:xfrm>
          <a:off x="1141350" y="2061577"/>
          <a:ext cx="10212450" cy="2894398"/>
        </p:xfrm>
        <a:graphic>
          <a:graphicData uri="http://schemas.openxmlformats.org/drawingml/2006/table">
            <a:tbl>
              <a:tblPr firstRow="1" bandRow="1">
                <a:tableStyleId>{5940675A-B579-460E-94D1-54222C63F5DA}</a:tableStyleId>
              </a:tblPr>
              <a:tblGrid>
                <a:gridCol w="2042490">
                  <a:extLst>
                    <a:ext uri="{9D8B030D-6E8A-4147-A177-3AD203B41FA5}">
                      <a16:colId xmlns:a16="http://schemas.microsoft.com/office/drawing/2014/main" val="715134769"/>
                    </a:ext>
                  </a:extLst>
                </a:gridCol>
                <a:gridCol w="2042490">
                  <a:extLst>
                    <a:ext uri="{9D8B030D-6E8A-4147-A177-3AD203B41FA5}">
                      <a16:colId xmlns:a16="http://schemas.microsoft.com/office/drawing/2014/main" val="1216678810"/>
                    </a:ext>
                  </a:extLst>
                </a:gridCol>
                <a:gridCol w="2042490">
                  <a:extLst>
                    <a:ext uri="{9D8B030D-6E8A-4147-A177-3AD203B41FA5}">
                      <a16:colId xmlns:a16="http://schemas.microsoft.com/office/drawing/2014/main" val="1267606423"/>
                    </a:ext>
                  </a:extLst>
                </a:gridCol>
                <a:gridCol w="2042490">
                  <a:extLst>
                    <a:ext uri="{9D8B030D-6E8A-4147-A177-3AD203B41FA5}">
                      <a16:colId xmlns:a16="http://schemas.microsoft.com/office/drawing/2014/main" val="379482410"/>
                    </a:ext>
                  </a:extLst>
                </a:gridCol>
                <a:gridCol w="2042490">
                  <a:extLst>
                    <a:ext uri="{9D8B030D-6E8A-4147-A177-3AD203B41FA5}">
                      <a16:colId xmlns:a16="http://schemas.microsoft.com/office/drawing/2014/main" val="2459012541"/>
                    </a:ext>
                  </a:extLst>
                </a:gridCol>
              </a:tblGrid>
              <a:tr h="325363">
                <a:tc>
                  <a:txBody>
                    <a:bodyPr/>
                    <a:lstStyle/>
                    <a:p>
                      <a:r>
                        <a:rPr kumimoji="1" lang="ja-JP" altLang="en-US" dirty="0"/>
                        <a:t>項目</a:t>
                      </a:r>
                    </a:p>
                  </a:txBody>
                  <a:tcPr>
                    <a:solidFill>
                      <a:schemeClr val="accent5">
                        <a:lumMod val="20000"/>
                        <a:lumOff val="80000"/>
                      </a:schemeClr>
                    </a:solidFill>
                  </a:tcPr>
                </a:tc>
                <a:tc>
                  <a:txBody>
                    <a:bodyPr/>
                    <a:lstStyle/>
                    <a:p>
                      <a:r>
                        <a:rPr kumimoji="1" lang="ja-JP" altLang="en-US" dirty="0"/>
                        <a:t>人</a:t>
                      </a:r>
                    </a:p>
                  </a:txBody>
                  <a:tcPr>
                    <a:solidFill>
                      <a:schemeClr val="accent5">
                        <a:lumMod val="20000"/>
                        <a:lumOff val="80000"/>
                      </a:schemeClr>
                    </a:solidFill>
                  </a:tcPr>
                </a:tc>
                <a:tc>
                  <a:txBody>
                    <a:bodyPr/>
                    <a:lstStyle/>
                    <a:p>
                      <a:r>
                        <a:rPr kumimoji="1" lang="ja-JP" altLang="en-US" dirty="0"/>
                        <a:t>物</a:t>
                      </a:r>
                    </a:p>
                  </a:txBody>
                  <a:tcPr>
                    <a:solidFill>
                      <a:schemeClr val="accent5">
                        <a:lumMod val="20000"/>
                        <a:lumOff val="80000"/>
                      </a:schemeClr>
                    </a:solidFill>
                  </a:tcPr>
                </a:tc>
                <a:tc>
                  <a:txBody>
                    <a:bodyPr/>
                    <a:lstStyle/>
                    <a:p>
                      <a:r>
                        <a:rPr kumimoji="1" lang="ja-JP" altLang="en-US" dirty="0"/>
                        <a:t>金</a:t>
                      </a:r>
                    </a:p>
                  </a:txBody>
                  <a:tcPr>
                    <a:solidFill>
                      <a:schemeClr val="accent5">
                        <a:lumMod val="20000"/>
                        <a:lumOff val="80000"/>
                      </a:schemeClr>
                    </a:solidFill>
                  </a:tcPr>
                </a:tc>
                <a:tc>
                  <a:txBody>
                    <a:bodyPr/>
                    <a:lstStyle/>
                    <a:p>
                      <a:r>
                        <a:rPr kumimoji="1" lang="ja-JP" altLang="en-US" dirty="0"/>
                        <a:t>情報</a:t>
                      </a:r>
                    </a:p>
                  </a:txBody>
                  <a:tcPr>
                    <a:solidFill>
                      <a:schemeClr val="accent5">
                        <a:lumMod val="20000"/>
                        <a:lumOff val="80000"/>
                      </a:schemeClr>
                    </a:solidFill>
                  </a:tcPr>
                </a:tc>
                <a:extLst>
                  <a:ext uri="{0D108BD9-81ED-4DB2-BD59-A6C34878D82A}">
                    <a16:rowId xmlns:a16="http://schemas.microsoft.com/office/drawing/2014/main" val="3883041556"/>
                  </a:ext>
                </a:extLst>
              </a:tr>
              <a:tr h="1264319">
                <a:tc>
                  <a:txBody>
                    <a:bodyPr/>
                    <a:lstStyle/>
                    <a:p>
                      <a:r>
                        <a:rPr kumimoji="1" lang="ja-JP" altLang="en-US" dirty="0"/>
                        <a:t>固定費</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665458226"/>
                  </a:ext>
                </a:extLst>
              </a:tr>
              <a:tr h="1264319">
                <a:tc>
                  <a:txBody>
                    <a:bodyPr/>
                    <a:lstStyle/>
                    <a:p>
                      <a:r>
                        <a:rPr kumimoji="1" lang="ja-JP" altLang="en-US" dirty="0"/>
                        <a:t>変動費</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3535143723"/>
                  </a:ext>
                </a:extLst>
              </a:tr>
            </a:tbl>
          </a:graphicData>
        </a:graphic>
      </p:graphicFrame>
      <p:sp>
        <p:nvSpPr>
          <p:cNvPr id="6" name="スライド番号プレースホルダー 4">
            <a:extLst>
              <a:ext uri="{FF2B5EF4-FFF2-40B4-BE49-F238E27FC236}">
                <a16:creationId xmlns:a16="http://schemas.microsoft.com/office/drawing/2014/main" id="{F05D9BC6-1200-4BF3-A717-8702F8FD93F0}"/>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28</a:t>
            </a:fld>
            <a:endParaRPr lang="ja-JP" altLang="en-US"/>
          </a:p>
        </p:txBody>
      </p:sp>
    </p:spTree>
    <p:extLst>
      <p:ext uri="{BB962C8B-B14F-4D97-AF65-F5344CB8AC3E}">
        <p14:creationId xmlns:p14="http://schemas.microsoft.com/office/powerpoint/2010/main" val="9496214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3-10. </a:t>
            </a:r>
            <a:r>
              <a:rPr lang="ja-JP" altLang="en-US" dirty="0"/>
              <a:t>効果</a:t>
            </a:r>
            <a:r>
              <a:rPr kumimoji="1" lang="ja-JP" altLang="en-US" dirty="0"/>
              <a:t>を考える（</a:t>
            </a:r>
            <a:r>
              <a:rPr kumimoji="1" lang="en-US" altLang="ja-JP" dirty="0"/>
              <a:t>1</a:t>
            </a:r>
            <a:r>
              <a:rPr kumimoji="1" lang="ja-JP" altLang="en-US" dirty="0"/>
              <a:t>年毎の効果）</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考えた政策について、得られる効果を考える。</a:t>
            </a:r>
            <a:endParaRPr kumimoji="1" lang="en-US" altLang="ja-JP" sz="2200" dirty="0"/>
          </a:p>
          <a:p>
            <a:pPr marL="444500" lvl="1"/>
            <a:r>
              <a:rPr lang="ja-JP" altLang="en-US" sz="2200" dirty="0"/>
              <a:t>事業規模に合わせ効果を増減させる。（市民、地方公共団体それぞれ）</a:t>
            </a:r>
            <a:endParaRPr lang="en-US" altLang="ja-JP" sz="2200" dirty="0"/>
          </a:p>
          <a:p>
            <a:pPr marL="444500" lvl="1"/>
            <a:r>
              <a:rPr lang="ja-JP" altLang="en-US" sz="2200" dirty="0"/>
              <a:t>下記は効果の項目の例。他にも必要なものを加える。</a:t>
            </a:r>
            <a:endParaRPr lang="en-US" altLang="ja-JP" sz="2200" dirty="0"/>
          </a:p>
          <a:p>
            <a:pPr lvl="1"/>
            <a:endParaRPr lang="en-US" altLang="ja-JP" sz="2200" dirty="0"/>
          </a:p>
          <a:p>
            <a:pPr lvl="1"/>
            <a:endParaRPr lang="en-US" altLang="ja-JP" sz="2200" dirty="0"/>
          </a:p>
          <a:p>
            <a:endParaRPr lang="en-US" altLang="ja-JP" sz="2200" dirty="0"/>
          </a:p>
          <a:p>
            <a:endParaRPr lang="en-US" altLang="ja-JP" sz="2200" dirty="0"/>
          </a:p>
          <a:p>
            <a:pPr marL="0" indent="0">
              <a:buNone/>
            </a:pPr>
            <a:r>
              <a:rPr lang="ja-JP" altLang="en-US" sz="2200" dirty="0"/>
              <a:t>作成するシートの例</a:t>
            </a:r>
            <a:endParaRPr lang="en-US" altLang="ja-JP" sz="2200" dirty="0"/>
          </a:p>
        </p:txBody>
      </p:sp>
      <p:graphicFrame>
        <p:nvGraphicFramePr>
          <p:cNvPr id="4" name="表 3"/>
          <p:cNvGraphicFramePr>
            <a:graphicFrameLocks noGrp="1"/>
          </p:cNvGraphicFramePr>
          <p:nvPr>
            <p:extLst/>
          </p:nvPr>
        </p:nvGraphicFramePr>
        <p:xfrm>
          <a:off x="414086" y="4324876"/>
          <a:ext cx="11436020" cy="1737360"/>
        </p:xfrm>
        <a:graphic>
          <a:graphicData uri="http://schemas.openxmlformats.org/drawingml/2006/table">
            <a:tbl>
              <a:tblPr firstRow="1" bandRow="1">
                <a:tableStyleId>{5940675A-B579-460E-94D1-54222C63F5DA}</a:tableStyleId>
              </a:tblPr>
              <a:tblGrid>
                <a:gridCol w="615684">
                  <a:extLst>
                    <a:ext uri="{9D8B030D-6E8A-4147-A177-3AD203B41FA5}">
                      <a16:colId xmlns:a16="http://schemas.microsoft.com/office/drawing/2014/main" val="20000"/>
                    </a:ext>
                  </a:extLst>
                </a:gridCol>
                <a:gridCol w="1364125">
                  <a:extLst>
                    <a:ext uri="{9D8B030D-6E8A-4147-A177-3AD203B41FA5}">
                      <a16:colId xmlns:a16="http://schemas.microsoft.com/office/drawing/2014/main" val="20001"/>
                    </a:ext>
                  </a:extLst>
                </a:gridCol>
                <a:gridCol w="1997126">
                  <a:extLst>
                    <a:ext uri="{9D8B030D-6E8A-4147-A177-3AD203B41FA5}">
                      <a16:colId xmlns:a16="http://schemas.microsoft.com/office/drawing/2014/main" val="20002"/>
                    </a:ext>
                  </a:extLst>
                </a:gridCol>
                <a:gridCol w="742032">
                  <a:extLst>
                    <a:ext uri="{9D8B030D-6E8A-4147-A177-3AD203B41FA5}">
                      <a16:colId xmlns:a16="http://schemas.microsoft.com/office/drawing/2014/main" val="20003"/>
                    </a:ext>
                  </a:extLst>
                </a:gridCol>
                <a:gridCol w="742032">
                  <a:extLst>
                    <a:ext uri="{9D8B030D-6E8A-4147-A177-3AD203B41FA5}">
                      <a16:colId xmlns:a16="http://schemas.microsoft.com/office/drawing/2014/main" val="20004"/>
                    </a:ext>
                  </a:extLst>
                </a:gridCol>
                <a:gridCol w="742032">
                  <a:extLst>
                    <a:ext uri="{9D8B030D-6E8A-4147-A177-3AD203B41FA5}">
                      <a16:colId xmlns:a16="http://schemas.microsoft.com/office/drawing/2014/main" val="20005"/>
                    </a:ext>
                  </a:extLst>
                </a:gridCol>
                <a:gridCol w="742032">
                  <a:extLst>
                    <a:ext uri="{9D8B030D-6E8A-4147-A177-3AD203B41FA5}">
                      <a16:colId xmlns:a16="http://schemas.microsoft.com/office/drawing/2014/main" val="20006"/>
                    </a:ext>
                  </a:extLst>
                </a:gridCol>
                <a:gridCol w="742032">
                  <a:extLst>
                    <a:ext uri="{9D8B030D-6E8A-4147-A177-3AD203B41FA5}">
                      <a16:colId xmlns:a16="http://schemas.microsoft.com/office/drawing/2014/main" val="20007"/>
                    </a:ext>
                  </a:extLst>
                </a:gridCol>
                <a:gridCol w="742032">
                  <a:extLst>
                    <a:ext uri="{9D8B030D-6E8A-4147-A177-3AD203B41FA5}">
                      <a16:colId xmlns:a16="http://schemas.microsoft.com/office/drawing/2014/main" val="20008"/>
                    </a:ext>
                  </a:extLst>
                </a:gridCol>
                <a:gridCol w="3006893">
                  <a:extLst>
                    <a:ext uri="{9D8B030D-6E8A-4147-A177-3AD203B41FA5}">
                      <a16:colId xmlns:a16="http://schemas.microsoft.com/office/drawing/2014/main" val="20009"/>
                    </a:ext>
                  </a:extLst>
                </a:gridCol>
              </a:tblGrid>
              <a:tr h="239678">
                <a:tc rowSpan="2">
                  <a:txBody>
                    <a:bodyPr/>
                    <a:lstStyle/>
                    <a:p>
                      <a:r>
                        <a:rPr kumimoji="1" lang="en-US" altLang="ja-JP" sz="1400" dirty="0"/>
                        <a:t>No.</a:t>
                      </a:r>
                      <a:endParaRPr kumimoji="1" lang="ja-JP" altLang="en-US" sz="1400" dirty="0"/>
                    </a:p>
                  </a:txBody>
                  <a:tcPr>
                    <a:solidFill>
                      <a:schemeClr val="accent5">
                        <a:lumMod val="20000"/>
                        <a:lumOff val="80000"/>
                      </a:schemeClr>
                    </a:solidFill>
                  </a:tcPr>
                </a:tc>
                <a:tc rowSpan="2">
                  <a:txBody>
                    <a:bodyPr/>
                    <a:lstStyle/>
                    <a:p>
                      <a:r>
                        <a:rPr kumimoji="1" lang="ja-JP" altLang="en-US" sz="1400" dirty="0"/>
                        <a:t>政策</a:t>
                      </a:r>
                    </a:p>
                  </a:txBody>
                  <a:tcPr>
                    <a:solidFill>
                      <a:schemeClr val="accent5">
                        <a:lumMod val="20000"/>
                        <a:lumOff val="80000"/>
                      </a:schemeClr>
                    </a:solidFill>
                  </a:tcPr>
                </a:tc>
                <a:tc rowSpan="2">
                  <a:txBody>
                    <a:bodyPr/>
                    <a:lstStyle/>
                    <a:p>
                      <a:r>
                        <a:rPr kumimoji="1" lang="ja-JP" altLang="en-US" sz="1400" dirty="0"/>
                        <a:t>政策（小項目）</a:t>
                      </a:r>
                      <a:endParaRPr kumimoji="1" lang="en-US" altLang="ja-JP" sz="1400" dirty="0"/>
                    </a:p>
                  </a:txBody>
                  <a:tcPr>
                    <a:solidFill>
                      <a:schemeClr val="accent5">
                        <a:lumMod val="20000"/>
                        <a:lumOff val="80000"/>
                      </a:schemeClr>
                    </a:solidFill>
                  </a:tcPr>
                </a:tc>
                <a:tc gridSpan="3">
                  <a:txBody>
                    <a:bodyPr/>
                    <a:lstStyle/>
                    <a:p>
                      <a:r>
                        <a:rPr kumimoji="1" lang="ja-JP" altLang="en-US" sz="1400" dirty="0"/>
                        <a:t>効果</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gridSpan="3">
                  <a:txBody>
                    <a:bodyPr/>
                    <a:lstStyle/>
                    <a:p>
                      <a:r>
                        <a:rPr kumimoji="1" lang="ja-JP" altLang="en-US" sz="1400" dirty="0"/>
                        <a:t>費用</a:t>
                      </a:r>
                      <a:r>
                        <a:rPr kumimoji="1" lang="en-US" altLang="ja-JP" sz="1400" dirty="0"/>
                        <a:t>(</a:t>
                      </a:r>
                      <a:r>
                        <a:rPr kumimoji="1" lang="ja-JP" altLang="en-US" sz="1400" dirty="0"/>
                        <a:t>百万円</a:t>
                      </a:r>
                      <a:r>
                        <a:rPr kumimoji="1" lang="en-US" altLang="ja-JP" sz="1400" dirty="0"/>
                        <a:t>/</a:t>
                      </a:r>
                      <a:r>
                        <a:rPr kumimoji="1" lang="ja-JP" altLang="en-US" sz="1400" dirty="0"/>
                        <a:t>年</a:t>
                      </a:r>
                      <a:r>
                        <a:rPr kumimoji="1" lang="en-US" altLang="ja-JP" sz="1400" dirty="0"/>
                        <a:t>)</a:t>
                      </a:r>
                      <a:endParaRPr kumimoji="1" lang="ja-JP" altLang="en-US" sz="1400" dirty="0"/>
                    </a:p>
                  </a:txBody>
                  <a:tcP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accent5">
                        <a:lumMod val="20000"/>
                        <a:lumOff val="80000"/>
                      </a:schemeClr>
                    </a:solidFill>
                  </a:tcPr>
                </a:tc>
                <a:tc hMerge="1">
                  <a:txBody>
                    <a:bodyPr/>
                    <a:lstStyle/>
                    <a:p>
                      <a:endParaRPr kumimoji="1" lang="ja-JP" alt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lumMod val="20000"/>
                        <a:lumOff val="80000"/>
                      </a:schemeClr>
                    </a:solidFill>
                  </a:tcPr>
                </a:tc>
                <a:tc rowSpan="2">
                  <a:txBody>
                    <a:bodyPr/>
                    <a:lstStyle/>
                    <a:p>
                      <a:r>
                        <a:rPr kumimoji="1" lang="ja-JP" altLang="en-US" sz="1400" dirty="0"/>
                        <a:t>費用の項目</a:t>
                      </a:r>
                      <a:r>
                        <a:rPr kumimoji="1" lang="en-US" altLang="ja-JP" sz="1400" dirty="0"/>
                        <a:t>/</a:t>
                      </a:r>
                      <a:r>
                        <a:rPr kumimoji="1" lang="ja-JP" altLang="en-US" sz="1400" dirty="0"/>
                        <a:t>効果の項目</a:t>
                      </a:r>
                    </a:p>
                  </a:txBody>
                  <a:tcPr>
                    <a:solidFill>
                      <a:schemeClr val="accent5">
                        <a:lumMod val="20000"/>
                        <a:lumOff val="80000"/>
                      </a:schemeClr>
                    </a:solidFill>
                  </a:tcPr>
                </a:tc>
                <a:extLst>
                  <a:ext uri="{0D108BD9-81ED-4DB2-BD59-A6C34878D82A}">
                    <a16:rowId xmlns:a16="http://schemas.microsoft.com/office/drawing/2014/main" val="10000"/>
                  </a:ext>
                </a:extLst>
              </a:tr>
              <a:tr h="239678">
                <a:tc vMerge="1">
                  <a:txBody>
                    <a:bodyPr/>
                    <a:lstStyle/>
                    <a:p>
                      <a:endParaRPr kumimoji="1" lang="ja-JP" altLang="en-US"/>
                    </a:p>
                  </a:txBody>
                  <a:tcPr/>
                </a:tc>
                <a:tc vMerge="1">
                  <a:txBody>
                    <a:bodyPr/>
                    <a:lstStyle/>
                    <a:p>
                      <a:endParaRPr kumimoji="1" lang="ja-JP" altLang="en-US"/>
                    </a:p>
                  </a:txBody>
                  <a:tcPr/>
                </a:tc>
                <a:tc vMerge="1">
                  <a:txBody>
                    <a:bodyPr/>
                    <a:lstStyle/>
                    <a:p>
                      <a:endParaRPr kumimoji="1" lang="ja-JP" altLang="en-US"/>
                    </a:p>
                  </a:txBody>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1</a:t>
                      </a:r>
                      <a:r>
                        <a:rPr kumimoji="1" lang="ja-JP" altLang="en-US" sz="1400" dirty="0"/>
                        <a:t>年目</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2</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a:txBody>
                    <a:bodyPr/>
                    <a:lstStyle/>
                    <a:p>
                      <a:r>
                        <a:rPr kumimoji="1" lang="en-US" altLang="ja-JP" sz="1400" dirty="0"/>
                        <a:t>3</a:t>
                      </a:r>
                      <a:r>
                        <a:rPr kumimoji="1" lang="ja-JP" altLang="en-US" sz="1400" dirty="0"/>
                        <a:t>年目</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5">
                        <a:lumMod val="20000"/>
                        <a:lumOff val="80000"/>
                      </a:schemeClr>
                    </a:solidFill>
                  </a:tcPr>
                </a:tc>
                <a:tc vMerge="1">
                  <a:txBody>
                    <a:bodyPr/>
                    <a:lstStyle/>
                    <a:p>
                      <a:endParaRPr kumimoji="1" lang="ja-JP" alt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accent5">
                        <a:lumMod val="20000"/>
                        <a:lumOff val="80000"/>
                      </a:schemeClr>
                    </a:solidFill>
                  </a:tcPr>
                </a:tc>
                <a:extLst>
                  <a:ext uri="{0D108BD9-81ED-4DB2-BD59-A6C34878D82A}">
                    <a16:rowId xmlns:a16="http://schemas.microsoft.com/office/drawing/2014/main" val="10001"/>
                  </a:ext>
                </a:extLst>
              </a:tr>
              <a:tr h="254392">
                <a:tc>
                  <a:txBody>
                    <a:bodyPr/>
                    <a:lstStyle/>
                    <a:p>
                      <a:pPr algn="r"/>
                      <a:r>
                        <a:rPr kumimoji="1" lang="en-US" altLang="ja-JP" sz="1400" dirty="0"/>
                        <a:t>1</a:t>
                      </a:r>
                      <a:endParaRPr kumimoji="1" lang="ja-JP" altLang="en-US" sz="1400" dirty="0"/>
                    </a:p>
                  </a:txBody>
                  <a:tcPr/>
                </a:tc>
                <a:tc>
                  <a:txBody>
                    <a:bodyPr/>
                    <a:lstStyle/>
                    <a:p>
                      <a:r>
                        <a:rPr kumimoji="1" lang="en-US" altLang="ja-JP" sz="1400" dirty="0"/>
                        <a:t>A</a:t>
                      </a:r>
                      <a:endParaRPr kumimoji="1" lang="ja-JP" altLang="en-US" sz="1400" dirty="0"/>
                    </a:p>
                  </a:txBody>
                  <a:tcPr/>
                </a:tc>
                <a:tc>
                  <a:txBody>
                    <a:bodyPr/>
                    <a:lstStyle/>
                    <a:p>
                      <a:r>
                        <a:rPr kumimoji="1" lang="en-US" altLang="ja-JP" sz="1400" dirty="0"/>
                        <a:t>A1</a:t>
                      </a:r>
                      <a:endParaRPr kumimoji="1" lang="ja-JP" altLang="en-US" sz="1400" dirty="0"/>
                    </a:p>
                  </a:txBody>
                  <a:tcPr/>
                </a:tc>
                <a:tc>
                  <a:txBody>
                    <a:bodyPr/>
                    <a:lstStyle/>
                    <a:p>
                      <a:pPr algn="r"/>
                      <a:r>
                        <a:rPr kumimoji="1" lang="en-US" altLang="ja-JP" sz="1400" dirty="0"/>
                        <a:t>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0</a:t>
                      </a: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50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20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30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年初データ整備</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310128">
                <a:tc>
                  <a:txBody>
                    <a:bodyPr/>
                    <a:lstStyle/>
                    <a:p>
                      <a:pPr algn="r"/>
                      <a:r>
                        <a:rPr kumimoji="1" lang="en-US" altLang="ja-JP" sz="1400" dirty="0"/>
                        <a:t>2</a:t>
                      </a:r>
                      <a:endParaRPr kumimoji="1" lang="ja-JP" altLang="en-US" sz="1400" dirty="0"/>
                    </a:p>
                  </a:txBody>
                  <a:tcPr/>
                </a:tc>
                <a:tc>
                  <a:txBody>
                    <a:bodyPr/>
                    <a:lstStyle/>
                    <a:p>
                      <a:r>
                        <a:rPr kumimoji="1" lang="en-US" altLang="ja-JP" sz="1400" dirty="0"/>
                        <a:t>B</a:t>
                      </a:r>
                      <a:endParaRPr kumimoji="1" lang="ja-JP" altLang="en-US" sz="1400" dirty="0"/>
                    </a:p>
                  </a:txBody>
                  <a:tcPr/>
                </a:tc>
                <a:tc>
                  <a:txBody>
                    <a:bodyPr/>
                    <a:lstStyle/>
                    <a:p>
                      <a:r>
                        <a:rPr kumimoji="1" lang="en-US" altLang="ja-JP" sz="1400" dirty="0"/>
                        <a:t>B1</a:t>
                      </a:r>
                      <a:endParaRPr kumimoji="1" lang="ja-JP" altLang="en-US" sz="1400" dirty="0"/>
                    </a:p>
                  </a:txBody>
                  <a:tcPr/>
                </a:tc>
                <a:tc>
                  <a:txBody>
                    <a:bodyPr/>
                    <a:lstStyle/>
                    <a:p>
                      <a:pPr algn="r"/>
                      <a:r>
                        <a:rPr kumimoji="1" lang="en-US" altLang="ja-JP" sz="1400" dirty="0"/>
                        <a:t>100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100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70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初年度</a:t>
                      </a:r>
                      <a:r>
                        <a:rPr kumimoji="1" lang="en-US" altLang="ja-JP" sz="1400" dirty="0"/>
                        <a:t>50</a:t>
                      </a:r>
                      <a:r>
                        <a:rPr kumimoji="1" lang="ja-JP" altLang="en-US" sz="1400" dirty="0"/>
                        <a:t>回その後</a:t>
                      </a:r>
                      <a:r>
                        <a:rPr kumimoji="1" lang="en-US" altLang="ja-JP" sz="1400" dirty="0"/>
                        <a:t>20%</a:t>
                      </a:r>
                      <a:r>
                        <a:rPr kumimoji="1" lang="ja-JP" altLang="en-US" sz="1400" dirty="0"/>
                        <a:t>増加、２度目以降の手続き者は減る</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254392">
                <a:tc>
                  <a:txBody>
                    <a:bodyPr/>
                    <a:lstStyle/>
                    <a:p>
                      <a:pPr algn="r"/>
                      <a:r>
                        <a:rPr kumimoji="1" lang="en-US" altLang="ja-JP" sz="1400" dirty="0"/>
                        <a:t>3</a:t>
                      </a:r>
                      <a:endParaRPr kumimoji="1" lang="ja-JP" altLang="en-US" sz="1400" dirty="0"/>
                    </a:p>
                  </a:txBody>
                  <a:tcPr/>
                </a:tc>
                <a:tc>
                  <a:txBody>
                    <a:bodyPr/>
                    <a:lstStyle/>
                    <a:p>
                      <a:r>
                        <a:rPr kumimoji="1" lang="en-US" altLang="ja-JP" sz="1400" dirty="0"/>
                        <a:t>B</a:t>
                      </a:r>
                      <a:endParaRPr kumimoji="1" lang="ja-JP" altLang="en-US" sz="1400" dirty="0"/>
                    </a:p>
                  </a:txBody>
                  <a:tcPr/>
                </a:tc>
                <a:tc>
                  <a:txBody>
                    <a:bodyPr/>
                    <a:lstStyle/>
                    <a:p>
                      <a:r>
                        <a:rPr kumimoji="1" lang="en-US" altLang="ja-JP" sz="1400" dirty="0"/>
                        <a:t>B2</a:t>
                      </a:r>
                      <a:endParaRPr kumimoji="1" lang="ja-JP" altLang="en-US" sz="1400" dirty="0"/>
                    </a:p>
                  </a:txBody>
                  <a:tcPr/>
                </a:tc>
                <a:tc>
                  <a:txBody>
                    <a:bodyPr/>
                    <a:lstStyle/>
                    <a:p>
                      <a:pPr algn="r"/>
                      <a:r>
                        <a:rPr kumimoji="1" lang="en-US" altLang="ja-JP" sz="1400" dirty="0"/>
                        <a:t>50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50</a:t>
                      </a:r>
                      <a:endParaRPr kumimoji="1" lang="ja-JP" altLang="en-US" sz="1400" dirty="0"/>
                    </a:p>
                  </a:txBody>
                  <a:tcPr>
                    <a:lnL w="12700" cap="flat" cmpd="sng" algn="ctr">
                      <a:solidFill>
                        <a:schemeClr val="tx1"/>
                      </a:solidFill>
                      <a:prstDash val="solid"/>
                      <a:round/>
                      <a:headEnd type="none" w="med" len="med"/>
                      <a:tailEnd type="none" w="med" len="med"/>
                    </a:lnL>
                  </a:tcPr>
                </a:tc>
                <a:tc>
                  <a:txBody>
                    <a:bodyPr/>
                    <a:lstStyle/>
                    <a:p>
                      <a:pPr algn="r"/>
                      <a:r>
                        <a:rPr kumimoji="1" lang="en-US" altLang="ja-JP" sz="1400" dirty="0"/>
                        <a:t>10</a:t>
                      </a:r>
                      <a:endParaRPr kumimoji="1" lang="ja-JP" altLang="en-US" sz="1400" dirty="0"/>
                    </a:p>
                  </a:txBody>
                  <a:tcPr>
                    <a:lnR w="12700" cap="flat" cmpd="sng" algn="ctr">
                      <a:solidFill>
                        <a:schemeClr val="tx1"/>
                      </a:solidFill>
                      <a:prstDash val="solid"/>
                      <a:round/>
                      <a:headEnd type="none" w="med" len="med"/>
                      <a:tailEnd type="none" w="med" len="med"/>
                    </a:lnR>
                  </a:tcPr>
                </a:tc>
                <a:tc>
                  <a:txBody>
                    <a:bodyPr/>
                    <a:lstStyle/>
                    <a:p>
                      <a:pPr algn="r"/>
                      <a:r>
                        <a:rPr kumimoji="1" lang="en-US" altLang="ja-JP" sz="1400" dirty="0"/>
                        <a:t>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en-US" altLang="ja-JP" sz="1400" dirty="0"/>
                        <a:t>10</a:t>
                      </a:r>
                      <a:endParaRPr kumimoji="1" lang="ja-JP" alt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r"/>
                      <a:r>
                        <a:rPr kumimoji="1" lang="ja-JP" altLang="en-US" sz="1400" dirty="0"/>
                        <a:t>年間</a:t>
                      </a:r>
                      <a:r>
                        <a:rPr kumimoji="1" lang="en-US" altLang="ja-JP" sz="1400" dirty="0"/>
                        <a:t>100</a:t>
                      </a:r>
                      <a:r>
                        <a:rPr kumimoji="1" lang="ja-JP" altLang="en-US" sz="1400" dirty="0"/>
                        <a:t>回想定</a:t>
                      </a:r>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bl>
          </a:graphicData>
        </a:graphic>
      </p:graphicFrame>
      <p:graphicFrame>
        <p:nvGraphicFramePr>
          <p:cNvPr id="5" name="表 4"/>
          <p:cNvGraphicFramePr>
            <a:graphicFrameLocks noGrp="1"/>
          </p:cNvGraphicFramePr>
          <p:nvPr>
            <p:extLst/>
          </p:nvPr>
        </p:nvGraphicFramePr>
        <p:xfrm>
          <a:off x="414086" y="2407413"/>
          <a:ext cx="11436021" cy="1219200"/>
        </p:xfrm>
        <a:graphic>
          <a:graphicData uri="http://schemas.openxmlformats.org/drawingml/2006/table">
            <a:tbl>
              <a:tblPr firstRow="1" bandRow="1">
                <a:tableStyleId>{5940675A-B579-460E-94D1-54222C63F5DA}</a:tableStyleId>
              </a:tblPr>
              <a:tblGrid>
                <a:gridCol w="585314">
                  <a:extLst>
                    <a:ext uri="{9D8B030D-6E8A-4147-A177-3AD203B41FA5}">
                      <a16:colId xmlns:a16="http://schemas.microsoft.com/office/drawing/2014/main" val="20000"/>
                    </a:ext>
                  </a:extLst>
                </a:gridCol>
                <a:gridCol w="2513821">
                  <a:extLst>
                    <a:ext uri="{9D8B030D-6E8A-4147-A177-3AD203B41FA5}">
                      <a16:colId xmlns:a16="http://schemas.microsoft.com/office/drawing/2014/main" val="20001"/>
                    </a:ext>
                  </a:extLst>
                </a:gridCol>
                <a:gridCol w="4199021">
                  <a:extLst>
                    <a:ext uri="{9D8B030D-6E8A-4147-A177-3AD203B41FA5}">
                      <a16:colId xmlns:a16="http://schemas.microsoft.com/office/drawing/2014/main" val="20002"/>
                    </a:ext>
                  </a:extLst>
                </a:gridCol>
                <a:gridCol w="4137865">
                  <a:extLst>
                    <a:ext uri="{9D8B030D-6E8A-4147-A177-3AD203B41FA5}">
                      <a16:colId xmlns:a16="http://schemas.microsoft.com/office/drawing/2014/main" val="20003"/>
                    </a:ext>
                  </a:extLst>
                </a:gridCol>
              </a:tblGrid>
              <a:tr h="250703">
                <a:tc>
                  <a:txBody>
                    <a:bodyPr/>
                    <a:lstStyle/>
                    <a:p>
                      <a:r>
                        <a:rPr kumimoji="1" lang="en-US" altLang="ja-JP" sz="1400" dirty="0"/>
                        <a:t>No.</a:t>
                      </a:r>
                      <a:endParaRPr kumimoji="1" lang="ja-JP" altLang="en-US" sz="1400" dirty="0"/>
                    </a:p>
                  </a:txBody>
                  <a:tcPr>
                    <a:solidFill>
                      <a:schemeClr val="accent5">
                        <a:lumMod val="20000"/>
                        <a:lumOff val="80000"/>
                      </a:schemeClr>
                    </a:solidFill>
                  </a:tcPr>
                </a:tc>
                <a:tc>
                  <a:txBody>
                    <a:bodyPr/>
                    <a:lstStyle/>
                    <a:p>
                      <a:r>
                        <a:rPr kumimoji="1" lang="ja-JP" altLang="en-US" sz="1400" dirty="0"/>
                        <a:t>効果項目</a:t>
                      </a:r>
                    </a:p>
                  </a:txBody>
                  <a:tcPr>
                    <a:solidFill>
                      <a:schemeClr val="accent5">
                        <a:lumMod val="20000"/>
                        <a:lumOff val="80000"/>
                      </a:schemeClr>
                    </a:solidFill>
                  </a:tcPr>
                </a:tc>
                <a:tc>
                  <a:txBody>
                    <a:bodyPr/>
                    <a:lstStyle/>
                    <a:p>
                      <a:r>
                        <a:rPr kumimoji="1" lang="ja-JP" altLang="en-US" sz="1400" dirty="0"/>
                        <a:t>考え方、対象</a:t>
                      </a:r>
                    </a:p>
                  </a:txBody>
                  <a:tcPr>
                    <a:solidFill>
                      <a:schemeClr val="accent5">
                        <a:lumMod val="20000"/>
                        <a:lumOff val="80000"/>
                      </a:schemeClr>
                    </a:solidFill>
                  </a:tcPr>
                </a:tc>
                <a:tc>
                  <a:txBody>
                    <a:bodyPr/>
                    <a:lstStyle/>
                    <a:p>
                      <a:r>
                        <a:rPr kumimoji="1" lang="ja-JP" altLang="en-US" sz="1400" dirty="0"/>
                        <a:t>コメント</a:t>
                      </a:r>
                    </a:p>
                  </a:txBody>
                  <a:tcPr>
                    <a:solidFill>
                      <a:schemeClr val="accent5">
                        <a:lumMod val="20000"/>
                        <a:lumOff val="80000"/>
                      </a:schemeClr>
                    </a:solidFill>
                  </a:tcPr>
                </a:tc>
                <a:extLst>
                  <a:ext uri="{0D108BD9-81ED-4DB2-BD59-A6C34878D82A}">
                    <a16:rowId xmlns:a16="http://schemas.microsoft.com/office/drawing/2014/main" val="10000"/>
                  </a:ext>
                </a:extLst>
              </a:tr>
              <a:tr h="250703">
                <a:tc>
                  <a:txBody>
                    <a:bodyPr/>
                    <a:lstStyle/>
                    <a:p>
                      <a:pPr algn="r"/>
                      <a:r>
                        <a:rPr kumimoji="1" lang="en-US" altLang="ja-JP" sz="1400" dirty="0"/>
                        <a:t>1</a:t>
                      </a:r>
                      <a:endParaRPr kumimoji="1" lang="ja-JP" altLang="en-US" sz="1400" dirty="0"/>
                    </a:p>
                  </a:txBody>
                  <a:tcPr/>
                </a:tc>
                <a:tc>
                  <a:txBody>
                    <a:bodyPr/>
                    <a:lstStyle/>
                    <a:p>
                      <a:r>
                        <a:rPr kumimoji="1" lang="ja-JP" altLang="en-US" sz="1400" dirty="0"/>
                        <a:t>作業削減</a:t>
                      </a:r>
                    </a:p>
                  </a:txBody>
                  <a:tcPr/>
                </a:tc>
                <a:tc>
                  <a:txBody>
                    <a:bodyPr/>
                    <a:lstStyle/>
                    <a:p>
                      <a:r>
                        <a:rPr kumimoji="1" lang="ja-JP" altLang="en-US" sz="1400" dirty="0"/>
                        <a:t>何人が、何ヶ月分減るか</a:t>
                      </a:r>
                    </a:p>
                  </a:txBody>
                  <a:tcPr/>
                </a:tc>
                <a:tc>
                  <a:txBody>
                    <a:bodyPr/>
                    <a:lstStyle/>
                    <a:p>
                      <a:r>
                        <a:rPr kumimoji="1" lang="ja-JP" altLang="en-US" sz="1400" dirty="0"/>
                        <a:t>問い合わせ件数や、窓口業務の削減、残業時間</a:t>
                      </a:r>
                    </a:p>
                  </a:txBody>
                  <a:tcPr/>
                </a:tc>
                <a:extLst>
                  <a:ext uri="{0D108BD9-81ED-4DB2-BD59-A6C34878D82A}">
                    <a16:rowId xmlns:a16="http://schemas.microsoft.com/office/drawing/2014/main" val="10001"/>
                  </a:ext>
                </a:extLst>
              </a:tr>
              <a:tr h="250703">
                <a:tc>
                  <a:txBody>
                    <a:bodyPr/>
                    <a:lstStyle/>
                    <a:p>
                      <a:pPr algn="r"/>
                      <a:r>
                        <a:rPr kumimoji="1" lang="en-US" altLang="ja-JP" sz="1400" dirty="0"/>
                        <a:t>2</a:t>
                      </a:r>
                      <a:endParaRPr kumimoji="1" lang="ja-JP" altLang="en-US" sz="1400" dirty="0"/>
                    </a:p>
                  </a:txBody>
                  <a:tcPr/>
                </a:tc>
                <a:tc>
                  <a:txBody>
                    <a:bodyPr/>
                    <a:lstStyle/>
                    <a:p>
                      <a:r>
                        <a:rPr kumimoji="1" lang="ja-JP" altLang="en-US" sz="1400" dirty="0"/>
                        <a:t>利用回数</a:t>
                      </a:r>
                    </a:p>
                  </a:txBody>
                  <a:tcPr/>
                </a:tc>
                <a:tc>
                  <a:txBody>
                    <a:bodyPr/>
                    <a:lstStyle/>
                    <a:p>
                      <a:r>
                        <a:rPr kumimoji="1" lang="ja-JP" altLang="en-US" sz="1400" dirty="0"/>
                        <a:t>利用率向上、サービス提供による効果</a:t>
                      </a:r>
                    </a:p>
                  </a:txBody>
                  <a:tcPr/>
                </a:tc>
                <a:tc>
                  <a:txBody>
                    <a:bodyPr/>
                    <a:lstStyle/>
                    <a:p>
                      <a:r>
                        <a:rPr kumimoji="1" lang="ja-JP" altLang="en-US" sz="1400" dirty="0"/>
                        <a:t>利用料、サービスによる便益</a:t>
                      </a:r>
                    </a:p>
                  </a:txBody>
                  <a:tcPr/>
                </a:tc>
                <a:extLst>
                  <a:ext uri="{0D108BD9-81ED-4DB2-BD59-A6C34878D82A}">
                    <a16:rowId xmlns:a16="http://schemas.microsoft.com/office/drawing/2014/main" val="10002"/>
                  </a:ext>
                </a:extLst>
              </a:tr>
              <a:tr h="250703">
                <a:tc>
                  <a:txBody>
                    <a:bodyPr/>
                    <a:lstStyle/>
                    <a:p>
                      <a:pPr algn="r"/>
                      <a:r>
                        <a:rPr kumimoji="1" lang="en-US" altLang="ja-JP" sz="1400" dirty="0"/>
                        <a:t>3</a:t>
                      </a:r>
                      <a:endParaRPr kumimoji="1" lang="ja-JP" altLang="en-US" sz="1400" dirty="0"/>
                    </a:p>
                  </a:txBody>
                  <a:tcPr/>
                </a:tc>
                <a:tc>
                  <a:txBody>
                    <a:bodyPr/>
                    <a:lstStyle/>
                    <a:p>
                      <a:r>
                        <a:rPr kumimoji="1" lang="ja-JP" altLang="en-US" sz="1400" dirty="0"/>
                        <a:t>定性的な効果</a:t>
                      </a:r>
                    </a:p>
                  </a:txBody>
                  <a:tcPr/>
                </a:tc>
                <a:tc>
                  <a:txBody>
                    <a:bodyPr/>
                    <a:lstStyle/>
                    <a:p>
                      <a:r>
                        <a:rPr kumimoji="1" lang="ja-JP" altLang="en-US" sz="1400" dirty="0"/>
                        <a:t>イベントによる地域住民のつながりなど</a:t>
                      </a:r>
                    </a:p>
                  </a:txBody>
                  <a:tcPr/>
                </a:tc>
                <a:tc>
                  <a:txBody>
                    <a:bodyPr/>
                    <a:lstStyle/>
                    <a:p>
                      <a:r>
                        <a:rPr kumimoji="1" lang="ja-JP" altLang="en-US" sz="1400" dirty="0"/>
                        <a:t>数値にできるものは、なるべく数値にする</a:t>
                      </a:r>
                    </a:p>
                  </a:txBody>
                  <a:tcPr/>
                </a:tc>
                <a:extLst>
                  <a:ext uri="{0D108BD9-81ED-4DB2-BD59-A6C34878D82A}">
                    <a16:rowId xmlns:a16="http://schemas.microsoft.com/office/drawing/2014/main" val="10003"/>
                  </a:ext>
                </a:extLst>
              </a:tr>
            </a:tbl>
          </a:graphicData>
        </a:graphic>
      </p:graphicFrame>
      <p:sp>
        <p:nvSpPr>
          <p:cNvPr id="7" name="スライド番号プレースホルダー 4">
            <a:extLst>
              <a:ext uri="{FF2B5EF4-FFF2-40B4-BE49-F238E27FC236}">
                <a16:creationId xmlns:a16="http://schemas.microsoft.com/office/drawing/2014/main" id="{14E298FF-EEF5-48EC-A905-5658C19F674F}"/>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29</a:t>
            </a:fld>
            <a:endParaRPr lang="ja-JP" altLang="en-US"/>
          </a:p>
        </p:txBody>
      </p:sp>
    </p:spTree>
    <p:extLst>
      <p:ext uri="{BB962C8B-B14F-4D97-AF65-F5344CB8AC3E}">
        <p14:creationId xmlns:p14="http://schemas.microsoft.com/office/powerpoint/2010/main" val="272653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00869"/>
            <a:ext cx="10515600" cy="5656263"/>
          </a:xfrm>
        </p:spPr>
        <p:txBody>
          <a:bodyPr anchor="ctr">
            <a:normAutofit/>
          </a:bodyPr>
          <a:lstStyle/>
          <a:p>
            <a:pPr marL="0" indent="0" algn="ctr">
              <a:buNone/>
            </a:pPr>
            <a:r>
              <a:rPr kumimoji="1" lang="en-US" altLang="ja-JP" sz="6000" dirty="0"/>
              <a:t>1. </a:t>
            </a:r>
            <a:r>
              <a:rPr kumimoji="1" lang="ja-JP" altLang="en-US" sz="6000" dirty="0"/>
              <a:t>前回までのおさらい</a:t>
            </a:r>
            <a:endParaRPr kumimoji="1" lang="ja-JP" altLang="en-US" sz="3600" dirty="0"/>
          </a:p>
        </p:txBody>
      </p:sp>
      <p:sp>
        <p:nvSpPr>
          <p:cNvPr id="4" name="スライド番号プレースホルダー 4">
            <a:extLst>
              <a:ext uri="{FF2B5EF4-FFF2-40B4-BE49-F238E27FC236}">
                <a16:creationId xmlns:a16="http://schemas.microsoft.com/office/drawing/2014/main" id="{4A89A984-AA0F-4625-8CA9-15BF28240729}"/>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2694148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F75383C-2E03-E44A-92FE-116E129E3EFE}"/>
              </a:ext>
            </a:extLst>
          </p:cNvPr>
          <p:cNvSpPr>
            <a:spLocks noGrp="1"/>
          </p:cNvSpPr>
          <p:nvPr>
            <p:ph type="title"/>
          </p:nvPr>
        </p:nvSpPr>
        <p:spPr/>
        <p:txBody>
          <a:bodyPr>
            <a:normAutofit fontScale="90000"/>
          </a:bodyPr>
          <a:lstStyle/>
          <a:p>
            <a:r>
              <a:rPr kumimoji="1" lang="en-US" altLang="ja-JP" dirty="0"/>
              <a:t>3-11. </a:t>
            </a:r>
            <a:r>
              <a:rPr kumimoji="1" lang="ja-JP" altLang="en-US" dirty="0"/>
              <a:t>一般的な効果項目</a:t>
            </a:r>
          </a:p>
        </p:txBody>
      </p:sp>
      <p:sp>
        <p:nvSpPr>
          <p:cNvPr id="3" name="コンテンツ プレースホルダー 2">
            <a:extLst>
              <a:ext uri="{FF2B5EF4-FFF2-40B4-BE49-F238E27FC236}">
                <a16:creationId xmlns:a16="http://schemas.microsoft.com/office/drawing/2014/main" id="{F310EF65-E914-094F-89F7-9145843DAB2E}"/>
              </a:ext>
            </a:extLst>
          </p:cNvPr>
          <p:cNvSpPr>
            <a:spLocks noGrp="1"/>
          </p:cNvSpPr>
          <p:nvPr>
            <p:ph idx="1"/>
          </p:nvPr>
        </p:nvSpPr>
        <p:spPr/>
        <p:txBody>
          <a:bodyPr>
            <a:normAutofit/>
          </a:bodyPr>
          <a:lstStyle/>
          <a:p>
            <a:pPr marL="0" indent="0">
              <a:buNone/>
            </a:pPr>
            <a:r>
              <a:rPr lang="ja-JP" altLang="en-US" sz="2200" dirty="0"/>
              <a:t>「人、物、金、情報」「作業削減、利用回数、定性的な効果」の何処に効果があるか考える。</a:t>
            </a:r>
            <a:endParaRPr lang="en-US" altLang="ja-JP" sz="2200" dirty="0"/>
          </a:p>
          <a:p>
            <a:pPr marL="444500" lvl="1"/>
            <a:r>
              <a:rPr kumimoji="1" lang="ja-JP" altLang="en-US" sz="2200" dirty="0"/>
              <a:t>波及効果を何処まで認めるか、考える。</a:t>
            </a:r>
          </a:p>
        </p:txBody>
      </p:sp>
      <p:graphicFrame>
        <p:nvGraphicFramePr>
          <p:cNvPr id="4" name="表 3">
            <a:extLst>
              <a:ext uri="{FF2B5EF4-FFF2-40B4-BE49-F238E27FC236}">
                <a16:creationId xmlns:a16="http://schemas.microsoft.com/office/drawing/2014/main" id="{2652FFDC-B113-2B48-B583-23C014BAD3C3}"/>
              </a:ext>
            </a:extLst>
          </p:cNvPr>
          <p:cNvGraphicFramePr>
            <a:graphicFrameLocks noGrp="1"/>
          </p:cNvGraphicFramePr>
          <p:nvPr>
            <p:extLst/>
          </p:nvPr>
        </p:nvGraphicFramePr>
        <p:xfrm>
          <a:off x="1141350" y="2417837"/>
          <a:ext cx="10212450" cy="4158717"/>
        </p:xfrm>
        <a:graphic>
          <a:graphicData uri="http://schemas.openxmlformats.org/drawingml/2006/table">
            <a:tbl>
              <a:tblPr firstRow="1" bandRow="1">
                <a:tableStyleId>{5940675A-B579-460E-94D1-54222C63F5DA}</a:tableStyleId>
              </a:tblPr>
              <a:tblGrid>
                <a:gridCol w="2042490">
                  <a:extLst>
                    <a:ext uri="{9D8B030D-6E8A-4147-A177-3AD203B41FA5}">
                      <a16:colId xmlns:a16="http://schemas.microsoft.com/office/drawing/2014/main" val="715134769"/>
                    </a:ext>
                  </a:extLst>
                </a:gridCol>
                <a:gridCol w="2042490">
                  <a:extLst>
                    <a:ext uri="{9D8B030D-6E8A-4147-A177-3AD203B41FA5}">
                      <a16:colId xmlns:a16="http://schemas.microsoft.com/office/drawing/2014/main" val="1216678810"/>
                    </a:ext>
                  </a:extLst>
                </a:gridCol>
                <a:gridCol w="2042490">
                  <a:extLst>
                    <a:ext uri="{9D8B030D-6E8A-4147-A177-3AD203B41FA5}">
                      <a16:colId xmlns:a16="http://schemas.microsoft.com/office/drawing/2014/main" val="1267606423"/>
                    </a:ext>
                  </a:extLst>
                </a:gridCol>
                <a:gridCol w="2042490">
                  <a:extLst>
                    <a:ext uri="{9D8B030D-6E8A-4147-A177-3AD203B41FA5}">
                      <a16:colId xmlns:a16="http://schemas.microsoft.com/office/drawing/2014/main" val="379482410"/>
                    </a:ext>
                  </a:extLst>
                </a:gridCol>
                <a:gridCol w="2042490">
                  <a:extLst>
                    <a:ext uri="{9D8B030D-6E8A-4147-A177-3AD203B41FA5}">
                      <a16:colId xmlns:a16="http://schemas.microsoft.com/office/drawing/2014/main" val="2459012541"/>
                    </a:ext>
                  </a:extLst>
                </a:gridCol>
              </a:tblGrid>
              <a:tr h="325363">
                <a:tc>
                  <a:txBody>
                    <a:bodyPr/>
                    <a:lstStyle/>
                    <a:p>
                      <a:r>
                        <a:rPr kumimoji="1" lang="ja-JP" altLang="en-US" dirty="0"/>
                        <a:t>項目</a:t>
                      </a:r>
                    </a:p>
                  </a:txBody>
                  <a:tcPr>
                    <a:solidFill>
                      <a:schemeClr val="accent5">
                        <a:lumMod val="20000"/>
                        <a:lumOff val="80000"/>
                      </a:schemeClr>
                    </a:solidFill>
                  </a:tcPr>
                </a:tc>
                <a:tc>
                  <a:txBody>
                    <a:bodyPr/>
                    <a:lstStyle/>
                    <a:p>
                      <a:r>
                        <a:rPr kumimoji="1" lang="ja-JP" altLang="en-US" dirty="0"/>
                        <a:t>人</a:t>
                      </a:r>
                    </a:p>
                  </a:txBody>
                  <a:tcPr>
                    <a:solidFill>
                      <a:schemeClr val="accent5">
                        <a:lumMod val="20000"/>
                        <a:lumOff val="80000"/>
                      </a:schemeClr>
                    </a:solidFill>
                  </a:tcPr>
                </a:tc>
                <a:tc>
                  <a:txBody>
                    <a:bodyPr/>
                    <a:lstStyle/>
                    <a:p>
                      <a:r>
                        <a:rPr kumimoji="1" lang="ja-JP" altLang="en-US" dirty="0"/>
                        <a:t>物</a:t>
                      </a:r>
                    </a:p>
                  </a:txBody>
                  <a:tcPr>
                    <a:solidFill>
                      <a:schemeClr val="accent5">
                        <a:lumMod val="20000"/>
                        <a:lumOff val="80000"/>
                      </a:schemeClr>
                    </a:solidFill>
                  </a:tcPr>
                </a:tc>
                <a:tc>
                  <a:txBody>
                    <a:bodyPr/>
                    <a:lstStyle/>
                    <a:p>
                      <a:r>
                        <a:rPr kumimoji="1" lang="ja-JP" altLang="en-US" dirty="0"/>
                        <a:t>金</a:t>
                      </a:r>
                    </a:p>
                  </a:txBody>
                  <a:tcPr>
                    <a:solidFill>
                      <a:schemeClr val="accent5">
                        <a:lumMod val="20000"/>
                        <a:lumOff val="80000"/>
                      </a:schemeClr>
                    </a:solidFill>
                  </a:tcPr>
                </a:tc>
                <a:tc>
                  <a:txBody>
                    <a:bodyPr/>
                    <a:lstStyle/>
                    <a:p>
                      <a:r>
                        <a:rPr kumimoji="1" lang="ja-JP" altLang="en-US" dirty="0"/>
                        <a:t>情報</a:t>
                      </a:r>
                    </a:p>
                  </a:txBody>
                  <a:tcPr>
                    <a:solidFill>
                      <a:schemeClr val="accent5">
                        <a:lumMod val="20000"/>
                        <a:lumOff val="80000"/>
                      </a:schemeClr>
                    </a:solidFill>
                  </a:tcPr>
                </a:tc>
                <a:extLst>
                  <a:ext uri="{0D108BD9-81ED-4DB2-BD59-A6C34878D82A}">
                    <a16:rowId xmlns:a16="http://schemas.microsoft.com/office/drawing/2014/main" val="3883041556"/>
                  </a:ext>
                </a:extLst>
              </a:tr>
              <a:tr h="1264319">
                <a:tc>
                  <a:txBody>
                    <a:bodyPr/>
                    <a:lstStyle/>
                    <a:p>
                      <a:r>
                        <a:rPr kumimoji="1" lang="ja-JP" altLang="en-US" dirty="0"/>
                        <a:t>作業削減</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665458226"/>
                  </a:ext>
                </a:extLst>
              </a:tr>
              <a:tr h="1264319">
                <a:tc>
                  <a:txBody>
                    <a:bodyPr/>
                    <a:lstStyle/>
                    <a:p>
                      <a:r>
                        <a:rPr kumimoji="1" lang="ja-JP" altLang="en-US" dirty="0"/>
                        <a:t>利用回数</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3535143723"/>
                  </a:ext>
                </a:extLst>
              </a:tr>
              <a:tr h="1264319">
                <a:tc>
                  <a:txBody>
                    <a:bodyPr/>
                    <a:lstStyle/>
                    <a:p>
                      <a:r>
                        <a:rPr kumimoji="1" lang="ja-JP" altLang="en-US" dirty="0"/>
                        <a:t>定性的な効果</a:t>
                      </a:r>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dirty="0"/>
                    </a:p>
                  </a:txBody>
                  <a:tcPr/>
                </a:tc>
                <a:extLst>
                  <a:ext uri="{0D108BD9-81ED-4DB2-BD59-A6C34878D82A}">
                    <a16:rowId xmlns:a16="http://schemas.microsoft.com/office/drawing/2014/main" val="924903754"/>
                  </a:ext>
                </a:extLst>
              </a:tr>
            </a:tbl>
          </a:graphicData>
        </a:graphic>
      </p:graphicFrame>
      <p:sp>
        <p:nvSpPr>
          <p:cNvPr id="6" name="スライド番号プレースホルダー 4">
            <a:extLst>
              <a:ext uri="{FF2B5EF4-FFF2-40B4-BE49-F238E27FC236}">
                <a16:creationId xmlns:a16="http://schemas.microsoft.com/office/drawing/2014/main" id="{E8E164D3-B23E-4571-BADF-1334CB0F729E}"/>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30</a:t>
            </a:fld>
            <a:endParaRPr lang="ja-JP" altLang="en-US"/>
          </a:p>
        </p:txBody>
      </p:sp>
    </p:spTree>
    <p:extLst>
      <p:ext uri="{BB962C8B-B14F-4D97-AF65-F5344CB8AC3E}">
        <p14:creationId xmlns:p14="http://schemas.microsoft.com/office/powerpoint/2010/main" val="17904642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3-12. </a:t>
            </a:r>
            <a:r>
              <a:rPr kumimoji="1" lang="ja-JP" altLang="en-US" dirty="0"/>
              <a:t>費用対効果の分析</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ここでは仮に、費用を合算した数値の</a:t>
            </a:r>
            <a:r>
              <a:rPr kumimoji="1" lang="en-US" altLang="ja-JP" sz="2200" dirty="0"/>
              <a:t>85%</a:t>
            </a:r>
            <a:r>
              <a:rPr kumimoji="1" lang="ja-JP" altLang="en-US" sz="2200" dirty="0"/>
              <a:t>を予算としてもっとも効果の高い政策の組み合わせを考える。</a:t>
            </a:r>
            <a:endParaRPr kumimoji="1" lang="en-US" altLang="ja-JP" sz="2200" dirty="0"/>
          </a:p>
          <a:p>
            <a:endParaRPr kumimoji="1" lang="en-US" altLang="ja-JP" sz="2200" dirty="0"/>
          </a:p>
          <a:p>
            <a:pPr marL="0" indent="0">
              <a:buNone/>
            </a:pPr>
            <a:r>
              <a:rPr lang="ja-JP" altLang="en-US" sz="2200" dirty="0"/>
              <a:t>ただし、地方公共団体として数値的な効果がなくても実施するものは外さないよう注意。</a:t>
            </a:r>
            <a:endParaRPr lang="en-US" altLang="ja-JP" sz="2200" dirty="0"/>
          </a:p>
          <a:p>
            <a:endParaRPr kumimoji="1" lang="en-US" altLang="ja-JP" sz="2200" dirty="0"/>
          </a:p>
          <a:p>
            <a:pPr marL="0" indent="0">
              <a:buNone/>
            </a:pPr>
            <a:r>
              <a:rPr lang="ja-JP" altLang="en-US" sz="2200" dirty="0"/>
              <a:t>５年間の政策として考え、</a:t>
            </a:r>
            <a:r>
              <a:rPr lang="en-US" altLang="ja-JP" sz="2200" dirty="0"/>
              <a:t>NPV</a:t>
            </a:r>
            <a:r>
              <a:rPr lang="ja-JP" altLang="en-US" sz="2200" dirty="0"/>
              <a:t>を作成する（準備したエクセルを利用する）。</a:t>
            </a:r>
            <a:endParaRPr kumimoji="1" lang="ja-JP" altLang="en-US" sz="2200" dirty="0"/>
          </a:p>
        </p:txBody>
      </p:sp>
      <p:sp>
        <p:nvSpPr>
          <p:cNvPr id="5" name="スライド番号プレースホルダー 4">
            <a:extLst>
              <a:ext uri="{FF2B5EF4-FFF2-40B4-BE49-F238E27FC236}">
                <a16:creationId xmlns:a16="http://schemas.microsoft.com/office/drawing/2014/main" id="{EB96A476-F964-482B-8A56-EAEB4C2247CF}"/>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31</a:t>
            </a:fld>
            <a:endParaRPr lang="ja-JP" altLang="en-US"/>
          </a:p>
        </p:txBody>
      </p:sp>
    </p:spTree>
    <p:extLst>
      <p:ext uri="{BB962C8B-B14F-4D97-AF65-F5344CB8AC3E}">
        <p14:creationId xmlns:p14="http://schemas.microsoft.com/office/powerpoint/2010/main" val="10596363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00869"/>
            <a:ext cx="10515600" cy="5656263"/>
          </a:xfrm>
        </p:spPr>
        <p:txBody>
          <a:bodyPr anchor="ctr">
            <a:normAutofit/>
          </a:bodyPr>
          <a:lstStyle/>
          <a:p>
            <a:pPr marL="0" indent="0" algn="ctr">
              <a:buNone/>
            </a:pPr>
            <a:r>
              <a:rPr kumimoji="1" lang="en-US" altLang="ja-JP" sz="6000" dirty="0"/>
              <a:t>4. </a:t>
            </a:r>
            <a:r>
              <a:rPr kumimoji="1" lang="ja-JP" altLang="en-US" sz="6000" dirty="0"/>
              <a:t>指標の</a:t>
            </a:r>
            <a:r>
              <a:rPr lang="ja-JP" altLang="en-US" sz="6000" dirty="0"/>
              <a:t>検討</a:t>
            </a:r>
            <a:endParaRPr kumimoji="1" lang="ja-JP" altLang="en-US" sz="6000" dirty="0"/>
          </a:p>
        </p:txBody>
      </p:sp>
      <p:sp>
        <p:nvSpPr>
          <p:cNvPr id="4" name="スライド番号プレースホルダー 4">
            <a:extLst>
              <a:ext uri="{FF2B5EF4-FFF2-40B4-BE49-F238E27FC236}">
                <a16:creationId xmlns:a16="http://schemas.microsoft.com/office/drawing/2014/main" id="{FB517191-557A-4098-9FA1-E8CE58333555}"/>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32</a:t>
            </a:fld>
            <a:endParaRPr lang="ja-JP" altLang="en-US"/>
          </a:p>
        </p:txBody>
      </p:sp>
    </p:spTree>
    <p:extLst>
      <p:ext uri="{BB962C8B-B14F-4D97-AF65-F5344CB8AC3E}">
        <p14:creationId xmlns:p14="http://schemas.microsoft.com/office/powerpoint/2010/main" val="24047667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4-1. </a:t>
            </a:r>
            <a:r>
              <a:rPr kumimoji="1" lang="ja-JP" altLang="en-US" dirty="0"/>
              <a:t>指標と目標値を作成する</a:t>
            </a:r>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なぜ、指標と目標値を設定するのか。</a:t>
            </a:r>
            <a:endParaRPr lang="en-US" altLang="ja-JP" sz="2200" dirty="0"/>
          </a:p>
          <a:p>
            <a:pPr marL="444500" lvl="1"/>
            <a:r>
              <a:rPr lang="ja-JP" altLang="en-US" sz="2200" dirty="0"/>
              <a:t>指標と目標値は、予定通りの効果が出ているか、費用が増大していないか定点観測するために設定する。</a:t>
            </a:r>
            <a:endParaRPr lang="en-US" altLang="ja-JP" sz="2200" dirty="0"/>
          </a:p>
          <a:p>
            <a:pPr marL="444500" lvl="1"/>
            <a:r>
              <a:rPr lang="ja-JP" altLang="en-US" sz="2200" dirty="0"/>
              <a:t>最後にできました、できませんでしたと報告するのではなく、いつまでに、どれだけできたかを確認する。</a:t>
            </a:r>
            <a:br>
              <a:rPr lang="en-US" altLang="ja-JP" sz="2200" dirty="0"/>
            </a:br>
            <a:endParaRPr lang="en-US" altLang="ja-JP" sz="2200" dirty="0"/>
          </a:p>
          <a:p>
            <a:pPr marL="0" indent="0">
              <a:buNone/>
            </a:pPr>
            <a:r>
              <a:rPr lang="ja-JP" altLang="en-US" sz="2200" dirty="0"/>
              <a:t>指標と目標値で設定する項目</a:t>
            </a:r>
            <a:endParaRPr lang="en-US" altLang="ja-JP" sz="2200" dirty="0"/>
          </a:p>
          <a:p>
            <a:pPr lvl="1"/>
            <a:endParaRPr lang="en-US" altLang="ja-JP" sz="2200" dirty="0"/>
          </a:p>
          <a:p>
            <a:endParaRPr kumimoji="1" lang="ja-JP" altLang="en-US" sz="2200" dirty="0"/>
          </a:p>
        </p:txBody>
      </p:sp>
      <p:graphicFrame>
        <p:nvGraphicFramePr>
          <p:cNvPr id="5" name="表 4"/>
          <p:cNvGraphicFramePr>
            <a:graphicFrameLocks noGrp="1"/>
          </p:cNvGraphicFramePr>
          <p:nvPr>
            <p:extLst/>
          </p:nvPr>
        </p:nvGraphicFramePr>
        <p:xfrm>
          <a:off x="1334168" y="3725611"/>
          <a:ext cx="8128000" cy="2026920"/>
        </p:xfrm>
        <a:graphic>
          <a:graphicData uri="http://schemas.openxmlformats.org/drawingml/2006/table">
            <a:tbl>
              <a:tblPr firstRow="1" bandRow="1">
                <a:tableStyleId>{5940675A-B579-460E-94D1-54222C63F5DA}</a:tableStyleId>
              </a:tblPr>
              <a:tblGrid>
                <a:gridCol w="675106">
                  <a:extLst>
                    <a:ext uri="{9D8B030D-6E8A-4147-A177-3AD203B41FA5}">
                      <a16:colId xmlns:a16="http://schemas.microsoft.com/office/drawing/2014/main" val="20000"/>
                    </a:ext>
                  </a:extLst>
                </a:gridCol>
                <a:gridCol w="7452894">
                  <a:extLst>
                    <a:ext uri="{9D8B030D-6E8A-4147-A177-3AD203B41FA5}">
                      <a16:colId xmlns:a16="http://schemas.microsoft.com/office/drawing/2014/main" val="20001"/>
                    </a:ext>
                  </a:extLst>
                </a:gridCol>
              </a:tblGrid>
              <a:tr h="370840">
                <a:tc>
                  <a:txBody>
                    <a:bodyPr/>
                    <a:lstStyle/>
                    <a:p>
                      <a:r>
                        <a:rPr kumimoji="1" lang="en-US" altLang="ja-JP" dirty="0"/>
                        <a:t>No.</a:t>
                      </a:r>
                      <a:endParaRPr kumimoji="1" lang="ja-JP" altLang="en-US" dirty="0"/>
                    </a:p>
                  </a:txBody>
                  <a:tcPr>
                    <a:solidFill>
                      <a:schemeClr val="accent5">
                        <a:lumMod val="20000"/>
                        <a:lumOff val="80000"/>
                      </a:schemeClr>
                    </a:solidFill>
                  </a:tcPr>
                </a:tc>
                <a:tc>
                  <a:txBody>
                    <a:bodyPr/>
                    <a:lstStyle/>
                    <a:p>
                      <a:r>
                        <a:rPr kumimoji="1" lang="ja-JP" altLang="en-US" dirty="0"/>
                        <a:t>設定項目</a:t>
                      </a:r>
                    </a:p>
                  </a:txBody>
                  <a:tcPr>
                    <a:solidFill>
                      <a:schemeClr val="accent5">
                        <a:lumMod val="20000"/>
                        <a:lumOff val="80000"/>
                      </a:schemeClr>
                    </a:solidFill>
                  </a:tcPr>
                </a:tc>
                <a:extLst>
                  <a:ext uri="{0D108BD9-81ED-4DB2-BD59-A6C34878D82A}">
                    <a16:rowId xmlns:a16="http://schemas.microsoft.com/office/drawing/2014/main" val="10000"/>
                  </a:ext>
                </a:extLst>
              </a:tr>
              <a:tr h="370840">
                <a:tc>
                  <a:txBody>
                    <a:bodyPr/>
                    <a:lstStyle/>
                    <a:p>
                      <a:pPr algn="r"/>
                      <a:r>
                        <a:rPr kumimoji="1" lang="en-US" altLang="ja-JP" dirty="0"/>
                        <a:t>1</a:t>
                      </a:r>
                      <a:endParaRPr kumimoji="1" lang="ja-JP" altLang="en-US" dirty="0"/>
                    </a:p>
                  </a:txBody>
                  <a:tcPr/>
                </a:tc>
                <a:tc>
                  <a:txBody>
                    <a:bodyPr/>
                    <a:lstStyle/>
                    <a:p>
                      <a:r>
                        <a:rPr kumimoji="1" lang="ja-JP" altLang="en-US" dirty="0"/>
                        <a:t>指標と毎年の目標効果額および費用を決める。</a:t>
                      </a:r>
                    </a:p>
                  </a:txBody>
                  <a:tcPr/>
                </a:tc>
                <a:extLst>
                  <a:ext uri="{0D108BD9-81ED-4DB2-BD59-A6C34878D82A}">
                    <a16:rowId xmlns:a16="http://schemas.microsoft.com/office/drawing/2014/main" val="10001"/>
                  </a:ext>
                </a:extLst>
              </a:tr>
              <a:tr h="370840">
                <a:tc>
                  <a:txBody>
                    <a:bodyPr/>
                    <a:lstStyle/>
                    <a:p>
                      <a:pPr algn="r"/>
                      <a:r>
                        <a:rPr kumimoji="1" lang="en-US" altLang="ja-JP" dirty="0"/>
                        <a:t>2</a:t>
                      </a:r>
                      <a:endParaRPr kumimoji="1" lang="ja-JP" altLang="en-US" dirty="0"/>
                    </a:p>
                  </a:txBody>
                  <a:tcPr/>
                </a:tc>
                <a:tc>
                  <a:txBody>
                    <a:bodyPr/>
                    <a:lstStyle/>
                    <a:p>
                      <a:r>
                        <a:rPr kumimoji="1" lang="ja-JP" altLang="en-US" dirty="0"/>
                        <a:t>各効果項目、費用項目を、どの単位でカウントするかを決める。</a:t>
                      </a:r>
                      <a:br>
                        <a:rPr kumimoji="1" lang="en-US" altLang="ja-JP" dirty="0"/>
                      </a:br>
                      <a:r>
                        <a:rPr kumimoji="1" lang="ja-JP" altLang="en-US" dirty="0"/>
                        <a:t>・例えば、利用者数</a:t>
                      </a:r>
                      <a:r>
                        <a:rPr kumimoji="1" lang="en-US" altLang="ja-JP" dirty="0"/>
                        <a:t>1000</a:t>
                      </a:r>
                      <a:r>
                        <a:rPr kumimoji="1" lang="ja-JP" altLang="en-US" dirty="0"/>
                        <a:t>人</a:t>
                      </a:r>
                      <a:r>
                        <a:rPr kumimoji="1" lang="en-US" altLang="ja-JP" dirty="0"/>
                        <a:t>/</a:t>
                      </a:r>
                      <a:r>
                        <a:rPr kumimoji="1" lang="ja-JP" altLang="en-US" dirty="0"/>
                        <a:t>年、クレーム数</a:t>
                      </a:r>
                      <a:r>
                        <a:rPr kumimoji="1" lang="en-US" altLang="ja-JP" dirty="0"/>
                        <a:t>10</a:t>
                      </a:r>
                      <a:r>
                        <a:rPr kumimoji="1" lang="ja-JP" altLang="en-US" dirty="0"/>
                        <a:t>件以内などカウントできる単位と目標値を決める。</a:t>
                      </a:r>
                      <a:endParaRPr kumimoji="1" lang="en-US" altLang="ja-JP" dirty="0"/>
                    </a:p>
                  </a:txBody>
                  <a:tcPr/>
                </a:tc>
                <a:extLst>
                  <a:ext uri="{0D108BD9-81ED-4DB2-BD59-A6C34878D82A}">
                    <a16:rowId xmlns:a16="http://schemas.microsoft.com/office/drawing/2014/main" val="10002"/>
                  </a:ext>
                </a:extLst>
              </a:tr>
              <a:tr h="370840">
                <a:tc>
                  <a:txBody>
                    <a:bodyPr/>
                    <a:lstStyle/>
                    <a:p>
                      <a:pPr algn="r"/>
                      <a:r>
                        <a:rPr kumimoji="1" lang="en-US" altLang="ja-JP" dirty="0"/>
                        <a:t>3</a:t>
                      </a:r>
                      <a:endParaRPr kumimoji="1" lang="ja-JP" altLang="en-US" dirty="0"/>
                    </a:p>
                  </a:txBody>
                  <a:tcPr/>
                </a:tc>
                <a:tc>
                  <a:txBody>
                    <a:bodyPr/>
                    <a:lstStyle/>
                    <a:p>
                      <a:r>
                        <a:rPr kumimoji="1" lang="ja-JP" altLang="en-US" dirty="0"/>
                        <a:t>効果が目標値を下回った場合の、対応方法を決める。</a:t>
                      </a:r>
                    </a:p>
                  </a:txBody>
                  <a:tcPr/>
                </a:tc>
                <a:extLst>
                  <a:ext uri="{0D108BD9-81ED-4DB2-BD59-A6C34878D82A}">
                    <a16:rowId xmlns:a16="http://schemas.microsoft.com/office/drawing/2014/main" val="10003"/>
                  </a:ext>
                </a:extLst>
              </a:tr>
            </a:tbl>
          </a:graphicData>
        </a:graphic>
      </p:graphicFrame>
      <p:sp>
        <p:nvSpPr>
          <p:cNvPr id="6" name="スライド番号プレースホルダー 4">
            <a:extLst>
              <a:ext uri="{FF2B5EF4-FFF2-40B4-BE49-F238E27FC236}">
                <a16:creationId xmlns:a16="http://schemas.microsoft.com/office/drawing/2014/main" id="{666D9999-C800-4710-B09E-974102D51E56}"/>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33</a:t>
            </a:fld>
            <a:endParaRPr lang="ja-JP" altLang="en-US"/>
          </a:p>
        </p:txBody>
      </p:sp>
    </p:spTree>
    <p:extLst>
      <p:ext uri="{BB962C8B-B14F-4D97-AF65-F5344CB8AC3E}">
        <p14:creationId xmlns:p14="http://schemas.microsoft.com/office/powerpoint/2010/main" val="12284793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p:spPr>
        <p:txBody>
          <a:bodyPr>
            <a:normAutofit fontScale="90000"/>
          </a:bodyPr>
          <a:lstStyle/>
          <a:p>
            <a:r>
              <a:rPr kumimoji="1" lang="en-US" altLang="ja-JP" dirty="0"/>
              <a:t>4-2. </a:t>
            </a:r>
            <a:r>
              <a:rPr kumimoji="1" lang="ja-JP" altLang="en-US" dirty="0"/>
              <a:t>指標と目標値の作成で注意する点</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指標の数値をカウントできる仕組みを作る。</a:t>
            </a:r>
            <a:endParaRPr kumimoji="1" lang="en-US" altLang="ja-JP" sz="2200" dirty="0"/>
          </a:p>
          <a:p>
            <a:pPr marL="444500" lvl="1"/>
            <a:r>
              <a:rPr lang="ja-JP" altLang="en-US" sz="2200" dirty="0"/>
              <a:t>自分で設定しても、現場の状況や、システム的に集計ができない場合などは、効果を算出できないので、しっかりと仕組みも作る。</a:t>
            </a:r>
            <a:endParaRPr lang="en-US" altLang="ja-JP" sz="2200" dirty="0"/>
          </a:p>
          <a:p>
            <a:pPr marL="444500" lvl="1"/>
            <a:r>
              <a:rPr kumimoji="1" lang="ja-JP" altLang="en-US" sz="2200" dirty="0"/>
              <a:t>目標値を考えるときは、矛盾がないよう確認する。</a:t>
            </a:r>
            <a:br>
              <a:rPr lang="en-US" altLang="ja-JP" sz="2200" dirty="0"/>
            </a:br>
            <a:r>
              <a:rPr kumimoji="1" lang="ja-JP" altLang="en-US" sz="2200" dirty="0"/>
              <a:t>例えば、５年間で</a:t>
            </a:r>
            <a:r>
              <a:rPr lang="ja-JP" altLang="en-US" sz="2200" dirty="0"/>
              <a:t>７万人の個人情報を集める（市民の数を超える）など物理的に不可能な目標を立てない。</a:t>
            </a:r>
            <a:endParaRPr kumimoji="1" lang="ja-JP" altLang="en-US" sz="2200" dirty="0"/>
          </a:p>
        </p:txBody>
      </p:sp>
      <p:sp>
        <p:nvSpPr>
          <p:cNvPr id="6" name="スライド番号プレースホルダー 4">
            <a:extLst>
              <a:ext uri="{FF2B5EF4-FFF2-40B4-BE49-F238E27FC236}">
                <a16:creationId xmlns:a16="http://schemas.microsoft.com/office/drawing/2014/main" id="{F3303BC0-C7F5-498E-A846-BCF995EDAB63}"/>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34</a:t>
            </a:fld>
            <a:endParaRPr lang="ja-JP" altLang="en-US"/>
          </a:p>
        </p:txBody>
      </p:sp>
    </p:spTree>
    <p:extLst>
      <p:ext uri="{BB962C8B-B14F-4D97-AF65-F5344CB8AC3E}">
        <p14:creationId xmlns:p14="http://schemas.microsoft.com/office/powerpoint/2010/main" val="11336300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14BE67-F901-7C4C-BAC8-D0F05A95D1DC}"/>
              </a:ext>
            </a:extLst>
          </p:cNvPr>
          <p:cNvSpPr>
            <a:spLocks noGrp="1"/>
          </p:cNvSpPr>
          <p:nvPr>
            <p:ph type="title"/>
          </p:nvPr>
        </p:nvSpPr>
        <p:spPr/>
        <p:txBody>
          <a:bodyPr>
            <a:normAutofit fontScale="90000"/>
          </a:bodyPr>
          <a:lstStyle/>
          <a:p>
            <a:r>
              <a:rPr kumimoji="1" lang="en-US" altLang="ja-JP" dirty="0"/>
              <a:t>4-3. </a:t>
            </a:r>
            <a:r>
              <a:rPr kumimoji="1" lang="ja-JP" altLang="en-US" dirty="0"/>
              <a:t>個別と全体の費用対効果を表現する</a:t>
            </a:r>
          </a:p>
        </p:txBody>
      </p:sp>
      <p:sp>
        <p:nvSpPr>
          <p:cNvPr id="3" name="コンテンツ プレースホルダー 2">
            <a:extLst>
              <a:ext uri="{FF2B5EF4-FFF2-40B4-BE49-F238E27FC236}">
                <a16:creationId xmlns:a16="http://schemas.microsoft.com/office/drawing/2014/main" id="{9ECBEEC3-568B-4D40-84AB-AEFAD468D69F}"/>
              </a:ext>
            </a:extLst>
          </p:cNvPr>
          <p:cNvSpPr>
            <a:spLocks noGrp="1"/>
          </p:cNvSpPr>
          <p:nvPr>
            <p:ph idx="1"/>
          </p:nvPr>
        </p:nvSpPr>
        <p:spPr/>
        <p:txBody>
          <a:bodyPr>
            <a:normAutofit/>
          </a:bodyPr>
          <a:lstStyle/>
          <a:p>
            <a:pPr marL="0" indent="0">
              <a:buNone/>
            </a:pPr>
            <a:r>
              <a:rPr kumimoji="1" lang="ja-JP" altLang="en-US" sz="2200" dirty="0"/>
              <a:t>複数の政策を個別と全体の両方で見られるようにする。</a:t>
            </a:r>
          </a:p>
        </p:txBody>
      </p:sp>
      <p:sp>
        <p:nvSpPr>
          <p:cNvPr id="4" name="正方形/長方形 3">
            <a:extLst>
              <a:ext uri="{FF2B5EF4-FFF2-40B4-BE49-F238E27FC236}">
                <a16:creationId xmlns:a16="http://schemas.microsoft.com/office/drawing/2014/main" id="{74A8B3C0-5512-F84A-B16B-DFA8A22BB7BD}"/>
              </a:ext>
            </a:extLst>
          </p:cNvPr>
          <p:cNvSpPr/>
          <p:nvPr/>
        </p:nvSpPr>
        <p:spPr>
          <a:xfrm>
            <a:off x="1480752" y="3466306"/>
            <a:ext cx="1581665" cy="8526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bg1">
                    <a:lumMod val="10000"/>
                  </a:schemeClr>
                </a:solidFill>
              </a:rPr>
              <a:t>全体の</a:t>
            </a:r>
            <a:br>
              <a:rPr kumimoji="1" lang="en-US" altLang="ja-JP" dirty="0">
                <a:solidFill>
                  <a:schemeClr val="bg1">
                    <a:lumMod val="10000"/>
                  </a:schemeClr>
                </a:solidFill>
              </a:rPr>
            </a:br>
            <a:r>
              <a:rPr kumimoji="1" lang="ja-JP" altLang="en-US">
                <a:solidFill>
                  <a:schemeClr val="bg1">
                    <a:lumMod val="10000"/>
                  </a:schemeClr>
                </a:solidFill>
              </a:rPr>
              <a:t>費用対効果</a:t>
            </a:r>
          </a:p>
        </p:txBody>
      </p:sp>
      <p:sp>
        <p:nvSpPr>
          <p:cNvPr id="5" name="正方形/長方形 4">
            <a:extLst>
              <a:ext uri="{FF2B5EF4-FFF2-40B4-BE49-F238E27FC236}">
                <a16:creationId xmlns:a16="http://schemas.microsoft.com/office/drawing/2014/main" id="{F6C9E61D-183A-A94C-BBD5-0912C90D45AB}"/>
              </a:ext>
            </a:extLst>
          </p:cNvPr>
          <p:cNvSpPr/>
          <p:nvPr/>
        </p:nvSpPr>
        <p:spPr>
          <a:xfrm>
            <a:off x="4248664" y="1721051"/>
            <a:ext cx="1581665" cy="8526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a:t>
            </a:r>
            <a:r>
              <a:rPr lang="en-US" altLang="ja-JP" dirty="0">
                <a:solidFill>
                  <a:schemeClr val="bg1">
                    <a:lumMod val="10000"/>
                  </a:schemeClr>
                </a:solidFill>
              </a:rPr>
              <a:t>①</a:t>
            </a:r>
            <a:r>
              <a:rPr kumimoji="1" lang="ja-JP" altLang="en-US" dirty="0">
                <a:solidFill>
                  <a:schemeClr val="bg1">
                    <a:lumMod val="10000"/>
                  </a:schemeClr>
                </a:solidFill>
              </a:rPr>
              <a:t>の</a:t>
            </a:r>
            <a:br>
              <a:rPr kumimoji="1" lang="en-US" altLang="ja-JP" dirty="0">
                <a:solidFill>
                  <a:schemeClr val="bg1">
                    <a:lumMod val="10000"/>
                  </a:schemeClr>
                </a:solidFill>
              </a:rPr>
            </a:br>
            <a:r>
              <a:rPr kumimoji="1" lang="ja-JP" altLang="en-US" dirty="0">
                <a:solidFill>
                  <a:schemeClr val="bg1">
                    <a:lumMod val="10000"/>
                  </a:schemeClr>
                </a:solidFill>
              </a:rPr>
              <a:t>費用対効果</a:t>
            </a:r>
          </a:p>
        </p:txBody>
      </p:sp>
      <p:sp>
        <p:nvSpPr>
          <p:cNvPr id="6" name="正方形/長方形 5">
            <a:extLst>
              <a:ext uri="{FF2B5EF4-FFF2-40B4-BE49-F238E27FC236}">
                <a16:creationId xmlns:a16="http://schemas.microsoft.com/office/drawing/2014/main" id="{37DF32C1-2D00-5746-813A-ABEB4A68D0BD}"/>
              </a:ext>
            </a:extLst>
          </p:cNvPr>
          <p:cNvSpPr/>
          <p:nvPr/>
        </p:nvSpPr>
        <p:spPr>
          <a:xfrm>
            <a:off x="4248664" y="3466306"/>
            <a:ext cx="1581665" cy="8526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政策</a:t>
            </a:r>
            <a:r>
              <a:rPr lang="en-US" altLang="ja-JP" dirty="0">
                <a:solidFill>
                  <a:srgbClr val="FF0000"/>
                </a:solidFill>
              </a:rPr>
              <a:t>②</a:t>
            </a:r>
            <a:r>
              <a:rPr kumimoji="1" lang="ja-JP" altLang="en-US" dirty="0">
                <a:solidFill>
                  <a:srgbClr val="FF0000"/>
                </a:solidFill>
              </a:rPr>
              <a:t>の</a:t>
            </a:r>
            <a:br>
              <a:rPr kumimoji="1" lang="en-US" altLang="ja-JP" dirty="0">
                <a:solidFill>
                  <a:srgbClr val="FF0000"/>
                </a:solidFill>
              </a:rPr>
            </a:br>
            <a:r>
              <a:rPr kumimoji="1" lang="ja-JP" altLang="en-US" dirty="0">
                <a:solidFill>
                  <a:srgbClr val="FF0000"/>
                </a:solidFill>
              </a:rPr>
              <a:t>費用対効果</a:t>
            </a:r>
          </a:p>
        </p:txBody>
      </p:sp>
      <p:sp>
        <p:nvSpPr>
          <p:cNvPr id="7" name="正方形/長方形 6">
            <a:extLst>
              <a:ext uri="{FF2B5EF4-FFF2-40B4-BE49-F238E27FC236}">
                <a16:creationId xmlns:a16="http://schemas.microsoft.com/office/drawing/2014/main" id="{DD254880-1884-104A-90B3-D44BB4A9A967}"/>
              </a:ext>
            </a:extLst>
          </p:cNvPr>
          <p:cNvSpPr/>
          <p:nvPr/>
        </p:nvSpPr>
        <p:spPr>
          <a:xfrm>
            <a:off x="4248664" y="5374774"/>
            <a:ext cx="1581665" cy="852616"/>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a:t>
            </a:r>
            <a:r>
              <a:rPr lang="en-US" altLang="ja-JP" dirty="0">
                <a:solidFill>
                  <a:schemeClr val="bg1">
                    <a:lumMod val="10000"/>
                  </a:schemeClr>
                </a:solidFill>
              </a:rPr>
              <a:t>③</a:t>
            </a:r>
            <a:r>
              <a:rPr kumimoji="1" lang="ja-JP" altLang="en-US" dirty="0">
                <a:solidFill>
                  <a:schemeClr val="bg1">
                    <a:lumMod val="10000"/>
                  </a:schemeClr>
                </a:solidFill>
              </a:rPr>
              <a:t>の</a:t>
            </a:r>
            <a:br>
              <a:rPr kumimoji="1" lang="en-US" altLang="ja-JP" dirty="0">
                <a:solidFill>
                  <a:schemeClr val="bg1">
                    <a:lumMod val="10000"/>
                  </a:schemeClr>
                </a:solidFill>
              </a:rPr>
            </a:br>
            <a:r>
              <a:rPr kumimoji="1" lang="ja-JP" altLang="en-US" dirty="0">
                <a:solidFill>
                  <a:schemeClr val="bg1">
                    <a:lumMod val="10000"/>
                  </a:schemeClr>
                </a:solidFill>
              </a:rPr>
              <a:t>費用対効果</a:t>
            </a:r>
          </a:p>
        </p:txBody>
      </p:sp>
      <p:sp>
        <p:nvSpPr>
          <p:cNvPr id="8" name="正方形/長方形 7">
            <a:extLst>
              <a:ext uri="{FF2B5EF4-FFF2-40B4-BE49-F238E27FC236}">
                <a16:creationId xmlns:a16="http://schemas.microsoft.com/office/drawing/2014/main" id="{4B48CC78-1C39-C74D-A55E-A94156432D71}"/>
              </a:ext>
            </a:extLst>
          </p:cNvPr>
          <p:cNvSpPr/>
          <p:nvPr/>
        </p:nvSpPr>
        <p:spPr>
          <a:xfrm>
            <a:off x="7078362" y="1721051"/>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a:t>
            </a:r>
            <a:r>
              <a:rPr lang="en-US" altLang="ja-JP" dirty="0">
                <a:solidFill>
                  <a:schemeClr val="bg1">
                    <a:lumMod val="10000"/>
                  </a:schemeClr>
                </a:solidFill>
              </a:rPr>
              <a:t>①-a</a:t>
            </a:r>
            <a:r>
              <a:rPr kumimoji="1" lang="ja-JP" altLang="en-US" dirty="0">
                <a:solidFill>
                  <a:schemeClr val="bg1">
                    <a:lumMod val="10000"/>
                  </a:schemeClr>
                </a:solidFill>
              </a:rPr>
              <a:t>の費用対効果</a:t>
            </a:r>
          </a:p>
        </p:txBody>
      </p:sp>
      <p:sp>
        <p:nvSpPr>
          <p:cNvPr id="9" name="正方形/長方形 8">
            <a:extLst>
              <a:ext uri="{FF2B5EF4-FFF2-40B4-BE49-F238E27FC236}">
                <a16:creationId xmlns:a16="http://schemas.microsoft.com/office/drawing/2014/main" id="{D39E72E6-CFA4-184F-BDF6-0D3E4B3E895D}"/>
              </a:ext>
            </a:extLst>
          </p:cNvPr>
          <p:cNvSpPr/>
          <p:nvPr/>
        </p:nvSpPr>
        <p:spPr>
          <a:xfrm>
            <a:off x="7078362" y="2206958"/>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政策</a:t>
            </a:r>
            <a:r>
              <a:rPr lang="en-US" altLang="ja-JP" dirty="0">
                <a:solidFill>
                  <a:srgbClr val="FF0000"/>
                </a:solidFill>
              </a:rPr>
              <a:t>①-b</a:t>
            </a:r>
            <a:r>
              <a:rPr kumimoji="1" lang="ja-JP" altLang="en-US" dirty="0">
                <a:solidFill>
                  <a:srgbClr val="FF0000"/>
                </a:solidFill>
              </a:rPr>
              <a:t>の費用対効果</a:t>
            </a:r>
          </a:p>
        </p:txBody>
      </p:sp>
      <p:sp>
        <p:nvSpPr>
          <p:cNvPr id="10" name="正方形/長方形 9">
            <a:extLst>
              <a:ext uri="{FF2B5EF4-FFF2-40B4-BE49-F238E27FC236}">
                <a16:creationId xmlns:a16="http://schemas.microsoft.com/office/drawing/2014/main" id="{86ADBBD9-A897-9F47-80D0-6AF0D79A0CBC}"/>
              </a:ext>
            </a:extLst>
          </p:cNvPr>
          <p:cNvSpPr/>
          <p:nvPr/>
        </p:nvSpPr>
        <p:spPr>
          <a:xfrm>
            <a:off x="7078362" y="3474635"/>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政策</a:t>
            </a:r>
            <a:r>
              <a:rPr lang="en-US" altLang="ja-JP" dirty="0">
                <a:solidFill>
                  <a:srgbClr val="FF0000"/>
                </a:solidFill>
              </a:rPr>
              <a:t>②-a</a:t>
            </a:r>
            <a:r>
              <a:rPr kumimoji="1" lang="ja-JP" altLang="en-US" dirty="0">
                <a:solidFill>
                  <a:srgbClr val="FF0000"/>
                </a:solidFill>
              </a:rPr>
              <a:t>の費用対効果</a:t>
            </a:r>
          </a:p>
        </p:txBody>
      </p:sp>
      <p:sp>
        <p:nvSpPr>
          <p:cNvPr id="11" name="正方形/長方形 10">
            <a:extLst>
              <a:ext uri="{FF2B5EF4-FFF2-40B4-BE49-F238E27FC236}">
                <a16:creationId xmlns:a16="http://schemas.microsoft.com/office/drawing/2014/main" id="{D40F2A5A-17A7-184F-B2A3-C2E2B8A3EEFF}"/>
              </a:ext>
            </a:extLst>
          </p:cNvPr>
          <p:cNvSpPr/>
          <p:nvPr/>
        </p:nvSpPr>
        <p:spPr>
          <a:xfrm>
            <a:off x="7078362" y="3970442"/>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rgbClr val="FF0000"/>
                </a:solidFill>
              </a:rPr>
              <a:t>政策②</a:t>
            </a:r>
            <a:r>
              <a:rPr lang="en-US" altLang="ja-JP" dirty="0">
                <a:solidFill>
                  <a:srgbClr val="FF0000"/>
                </a:solidFill>
              </a:rPr>
              <a:t>-b</a:t>
            </a:r>
            <a:r>
              <a:rPr kumimoji="1" lang="ja-JP" altLang="en-US" dirty="0">
                <a:solidFill>
                  <a:srgbClr val="FF0000"/>
                </a:solidFill>
              </a:rPr>
              <a:t>の費用対効果</a:t>
            </a:r>
          </a:p>
        </p:txBody>
      </p:sp>
      <p:sp>
        <p:nvSpPr>
          <p:cNvPr id="12" name="正方形/長方形 11">
            <a:extLst>
              <a:ext uri="{FF2B5EF4-FFF2-40B4-BE49-F238E27FC236}">
                <a16:creationId xmlns:a16="http://schemas.microsoft.com/office/drawing/2014/main" id="{048E3813-B1FE-CA47-8955-E6B5862F86A0}"/>
              </a:ext>
            </a:extLst>
          </p:cNvPr>
          <p:cNvSpPr/>
          <p:nvPr/>
        </p:nvSpPr>
        <p:spPr>
          <a:xfrm>
            <a:off x="7078362" y="5371361"/>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a:t>
            </a:r>
            <a:r>
              <a:rPr lang="en-US" altLang="ja-JP" dirty="0">
                <a:solidFill>
                  <a:schemeClr val="bg1">
                    <a:lumMod val="10000"/>
                  </a:schemeClr>
                </a:solidFill>
              </a:rPr>
              <a:t>③-a</a:t>
            </a:r>
            <a:r>
              <a:rPr kumimoji="1" lang="ja-JP" altLang="en-US" dirty="0">
                <a:solidFill>
                  <a:schemeClr val="bg1">
                    <a:lumMod val="10000"/>
                  </a:schemeClr>
                </a:solidFill>
              </a:rPr>
              <a:t>の費用対効果</a:t>
            </a:r>
          </a:p>
        </p:txBody>
      </p:sp>
      <p:sp>
        <p:nvSpPr>
          <p:cNvPr id="13" name="正方形/長方形 12">
            <a:extLst>
              <a:ext uri="{FF2B5EF4-FFF2-40B4-BE49-F238E27FC236}">
                <a16:creationId xmlns:a16="http://schemas.microsoft.com/office/drawing/2014/main" id="{91C47C6F-423C-2F4C-9178-0C550499DD7D}"/>
              </a:ext>
            </a:extLst>
          </p:cNvPr>
          <p:cNvSpPr/>
          <p:nvPr/>
        </p:nvSpPr>
        <p:spPr>
          <a:xfrm>
            <a:off x="7078362" y="5867168"/>
            <a:ext cx="2671120" cy="417979"/>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solidFill>
                  <a:schemeClr val="bg1">
                    <a:lumMod val="10000"/>
                  </a:schemeClr>
                </a:solidFill>
              </a:rPr>
              <a:t>政策③</a:t>
            </a:r>
            <a:r>
              <a:rPr lang="en-US" altLang="ja-JP" dirty="0">
                <a:solidFill>
                  <a:schemeClr val="bg1">
                    <a:lumMod val="10000"/>
                  </a:schemeClr>
                </a:solidFill>
              </a:rPr>
              <a:t>-b</a:t>
            </a:r>
            <a:r>
              <a:rPr kumimoji="1" lang="ja-JP" altLang="en-US" dirty="0">
                <a:solidFill>
                  <a:schemeClr val="bg1">
                    <a:lumMod val="10000"/>
                  </a:schemeClr>
                </a:solidFill>
              </a:rPr>
              <a:t>の費用対効果</a:t>
            </a:r>
          </a:p>
        </p:txBody>
      </p:sp>
      <p:cxnSp>
        <p:nvCxnSpPr>
          <p:cNvPr id="16" name="カギ線コネクタ 15">
            <a:extLst>
              <a:ext uri="{FF2B5EF4-FFF2-40B4-BE49-F238E27FC236}">
                <a16:creationId xmlns:a16="http://schemas.microsoft.com/office/drawing/2014/main" id="{69A1E099-7AAA-E548-878E-533B69C4EC1A}"/>
              </a:ext>
            </a:extLst>
          </p:cNvPr>
          <p:cNvCxnSpPr>
            <a:stCxn id="5" idx="1"/>
            <a:endCxn id="4" idx="3"/>
          </p:cNvCxnSpPr>
          <p:nvPr/>
        </p:nvCxnSpPr>
        <p:spPr>
          <a:xfrm rot="10800000" flipV="1">
            <a:off x="3062418" y="2147358"/>
            <a:ext cx="1186247" cy="174525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カギ線コネクタ 17">
            <a:extLst>
              <a:ext uri="{FF2B5EF4-FFF2-40B4-BE49-F238E27FC236}">
                <a16:creationId xmlns:a16="http://schemas.microsoft.com/office/drawing/2014/main" id="{9F16CBF6-867F-754A-8235-F4484633DCC2}"/>
              </a:ext>
            </a:extLst>
          </p:cNvPr>
          <p:cNvCxnSpPr>
            <a:stCxn id="6" idx="1"/>
            <a:endCxn id="4" idx="3"/>
          </p:cNvCxnSpPr>
          <p:nvPr/>
        </p:nvCxnSpPr>
        <p:spPr>
          <a:xfrm rot="10800000">
            <a:off x="3062418" y="3892614"/>
            <a:ext cx="1186247" cy="1270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カギ線コネクタ 19">
            <a:extLst>
              <a:ext uri="{FF2B5EF4-FFF2-40B4-BE49-F238E27FC236}">
                <a16:creationId xmlns:a16="http://schemas.microsoft.com/office/drawing/2014/main" id="{6900C1FC-30C8-524B-B5C6-21EC8C8545DC}"/>
              </a:ext>
            </a:extLst>
          </p:cNvPr>
          <p:cNvCxnSpPr>
            <a:stCxn id="7" idx="1"/>
            <a:endCxn id="4" idx="3"/>
          </p:cNvCxnSpPr>
          <p:nvPr/>
        </p:nvCxnSpPr>
        <p:spPr>
          <a:xfrm rot="10800000">
            <a:off x="3062418" y="3892614"/>
            <a:ext cx="1186247" cy="190846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カギ線コネクタ 21">
            <a:extLst>
              <a:ext uri="{FF2B5EF4-FFF2-40B4-BE49-F238E27FC236}">
                <a16:creationId xmlns:a16="http://schemas.microsoft.com/office/drawing/2014/main" id="{DBF7FD59-9C1A-E74C-9DFD-40D9DC714373}"/>
              </a:ext>
            </a:extLst>
          </p:cNvPr>
          <p:cNvCxnSpPr>
            <a:stCxn id="8" idx="1"/>
            <a:endCxn id="5" idx="3"/>
          </p:cNvCxnSpPr>
          <p:nvPr/>
        </p:nvCxnSpPr>
        <p:spPr>
          <a:xfrm rot="10800000" flipV="1">
            <a:off x="5830330" y="1930041"/>
            <a:ext cx="1248033" cy="21731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カギ線コネクタ 23">
            <a:extLst>
              <a:ext uri="{FF2B5EF4-FFF2-40B4-BE49-F238E27FC236}">
                <a16:creationId xmlns:a16="http://schemas.microsoft.com/office/drawing/2014/main" id="{A6F653D5-E6F4-8740-B051-6C2B9B04F636}"/>
              </a:ext>
            </a:extLst>
          </p:cNvPr>
          <p:cNvCxnSpPr>
            <a:stCxn id="9" idx="1"/>
            <a:endCxn id="5" idx="3"/>
          </p:cNvCxnSpPr>
          <p:nvPr/>
        </p:nvCxnSpPr>
        <p:spPr>
          <a:xfrm rot="10800000">
            <a:off x="5830330" y="2147360"/>
            <a:ext cx="1248033" cy="26858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カギ線コネクタ 25">
            <a:extLst>
              <a:ext uri="{FF2B5EF4-FFF2-40B4-BE49-F238E27FC236}">
                <a16:creationId xmlns:a16="http://schemas.microsoft.com/office/drawing/2014/main" id="{EBEF92D1-27F7-FD4C-A751-6FFCD74BC6CE}"/>
              </a:ext>
            </a:extLst>
          </p:cNvPr>
          <p:cNvCxnSpPr>
            <a:stCxn id="10" idx="1"/>
            <a:endCxn id="6" idx="3"/>
          </p:cNvCxnSpPr>
          <p:nvPr/>
        </p:nvCxnSpPr>
        <p:spPr>
          <a:xfrm rot="10800000" flipV="1">
            <a:off x="5830330" y="3683624"/>
            <a:ext cx="1248033" cy="208989"/>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カギ線コネクタ 27">
            <a:extLst>
              <a:ext uri="{FF2B5EF4-FFF2-40B4-BE49-F238E27FC236}">
                <a16:creationId xmlns:a16="http://schemas.microsoft.com/office/drawing/2014/main" id="{C5FA4131-F419-FE41-B397-7BAD0FB88677}"/>
              </a:ext>
            </a:extLst>
          </p:cNvPr>
          <p:cNvCxnSpPr>
            <a:stCxn id="11" idx="1"/>
            <a:endCxn id="6" idx="3"/>
          </p:cNvCxnSpPr>
          <p:nvPr/>
        </p:nvCxnSpPr>
        <p:spPr>
          <a:xfrm rot="10800000">
            <a:off x="5830330" y="3892614"/>
            <a:ext cx="1248033" cy="28681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カギ線コネクタ 29">
            <a:extLst>
              <a:ext uri="{FF2B5EF4-FFF2-40B4-BE49-F238E27FC236}">
                <a16:creationId xmlns:a16="http://schemas.microsoft.com/office/drawing/2014/main" id="{C1BFB013-B65F-5242-BC0E-5783639AF83F}"/>
              </a:ext>
            </a:extLst>
          </p:cNvPr>
          <p:cNvCxnSpPr>
            <a:stCxn id="12" idx="1"/>
            <a:endCxn id="7" idx="3"/>
          </p:cNvCxnSpPr>
          <p:nvPr/>
        </p:nvCxnSpPr>
        <p:spPr>
          <a:xfrm rot="10800000" flipV="1">
            <a:off x="5830330" y="5580350"/>
            <a:ext cx="1248033" cy="22073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カギ線コネクタ 31">
            <a:extLst>
              <a:ext uri="{FF2B5EF4-FFF2-40B4-BE49-F238E27FC236}">
                <a16:creationId xmlns:a16="http://schemas.microsoft.com/office/drawing/2014/main" id="{9EB6D245-8410-724D-856D-986D0DEB804C}"/>
              </a:ext>
            </a:extLst>
          </p:cNvPr>
          <p:cNvCxnSpPr>
            <a:stCxn id="13" idx="1"/>
            <a:endCxn id="7" idx="3"/>
          </p:cNvCxnSpPr>
          <p:nvPr/>
        </p:nvCxnSpPr>
        <p:spPr>
          <a:xfrm rot="10800000">
            <a:off x="5830330" y="5801082"/>
            <a:ext cx="1248033" cy="27507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テキスト ボックス 35">
            <a:extLst>
              <a:ext uri="{FF2B5EF4-FFF2-40B4-BE49-F238E27FC236}">
                <a16:creationId xmlns:a16="http://schemas.microsoft.com/office/drawing/2014/main" id="{25DF31B0-F46E-3C4D-B27B-966224779F78}"/>
              </a:ext>
            </a:extLst>
          </p:cNvPr>
          <p:cNvSpPr txBox="1"/>
          <p:nvPr/>
        </p:nvSpPr>
        <p:spPr>
          <a:xfrm>
            <a:off x="10178717" y="1683738"/>
            <a:ext cx="1441420" cy="523220"/>
          </a:xfrm>
          <a:prstGeom prst="rect">
            <a:avLst/>
          </a:prstGeom>
          <a:noFill/>
        </p:spPr>
        <p:txBody>
          <a:bodyPr wrap="none" rtlCol="0">
            <a:spAutoFit/>
          </a:bodyPr>
          <a:lstStyle/>
          <a:p>
            <a:r>
              <a:rPr kumimoji="1" lang="ja-JP" altLang="en-US" sz="1400"/>
              <a:t>黒字：プラス</a:t>
            </a:r>
            <a:br>
              <a:rPr kumimoji="1" lang="en-US" altLang="ja-JP" sz="1400" dirty="0"/>
            </a:br>
            <a:r>
              <a:rPr kumimoji="1" lang="ja-JP" altLang="en-US" sz="1400">
                <a:solidFill>
                  <a:srgbClr val="FF0000"/>
                </a:solidFill>
              </a:rPr>
              <a:t>赤字：マイナス</a:t>
            </a:r>
          </a:p>
        </p:txBody>
      </p:sp>
      <p:sp>
        <p:nvSpPr>
          <p:cNvPr id="37" name="角丸四角形吹き出し 36">
            <a:extLst>
              <a:ext uri="{FF2B5EF4-FFF2-40B4-BE49-F238E27FC236}">
                <a16:creationId xmlns:a16="http://schemas.microsoft.com/office/drawing/2014/main" id="{AB81E85C-C30F-3B4B-BF56-E52CCEACFA59}"/>
              </a:ext>
            </a:extLst>
          </p:cNvPr>
          <p:cNvSpPr/>
          <p:nvPr/>
        </p:nvSpPr>
        <p:spPr>
          <a:xfrm>
            <a:off x="725959" y="2139029"/>
            <a:ext cx="2029597" cy="1082243"/>
          </a:xfrm>
          <a:prstGeom prst="wedgeRoundRectCallout">
            <a:avLst>
              <a:gd name="adj1" fmla="val -11751"/>
              <a:gd name="adj2" fmla="val 74150"/>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a:solidFill>
                  <a:schemeClr val="tx1"/>
                </a:solidFill>
              </a:rPr>
              <a:t>全体として</a:t>
            </a:r>
            <a:br>
              <a:rPr kumimoji="1" lang="en-US" altLang="ja-JP" sz="1600" dirty="0">
                <a:solidFill>
                  <a:schemeClr val="tx1"/>
                </a:solidFill>
              </a:rPr>
            </a:br>
            <a:r>
              <a:rPr kumimoji="1" lang="ja-JP" altLang="en-US" sz="1600">
                <a:solidFill>
                  <a:schemeClr val="tx1"/>
                </a:solidFill>
              </a:rPr>
              <a:t>費用対効果は</a:t>
            </a:r>
            <a:br>
              <a:rPr kumimoji="1" lang="en-US" altLang="ja-JP" sz="1600" dirty="0">
                <a:solidFill>
                  <a:schemeClr val="tx1"/>
                </a:solidFill>
              </a:rPr>
            </a:br>
            <a:r>
              <a:rPr kumimoji="1" lang="ja-JP" altLang="en-US" sz="1600">
                <a:solidFill>
                  <a:schemeClr val="tx1"/>
                </a:solidFill>
              </a:rPr>
              <a:t>どうであったか？</a:t>
            </a:r>
          </a:p>
        </p:txBody>
      </p:sp>
      <p:sp>
        <p:nvSpPr>
          <p:cNvPr id="38" name="角丸四角形吹き出し 37">
            <a:extLst>
              <a:ext uri="{FF2B5EF4-FFF2-40B4-BE49-F238E27FC236}">
                <a16:creationId xmlns:a16="http://schemas.microsoft.com/office/drawing/2014/main" id="{1227BF8C-3070-2E4A-94C0-F7A0C0F448CC}"/>
              </a:ext>
            </a:extLst>
          </p:cNvPr>
          <p:cNvSpPr/>
          <p:nvPr/>
        </p:nvSpPr>
        <p:spPr>
          <a:xfrm>
            <a:off x="1316721" y="5092443"/>
            <a:ext cx="2176850" cy="1234645"/>
          </a:xfrm>
          <a:prstGeom prst="wedgeRoundRectCallout">
            <a:avLst>
              <a:gd name="adj1" fmla="val 88154"/>
              <a:gd name="adj2" fmla="val -2549"/>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a:solidFill>
                  <a:schemeClr val="tx1"/>
                </a:solidFill>
              </a:rPr>
              <a:t>柱となる政策に</a:t>
            </a:r>
            <a:br>
              <a:rPr kumimoji="1" lang="en-US" altLang="ja-JP" sz="1600" dirty="0">
                <a:solidFill>
                  <a:schemeClr val="tx1"/>
                </a:solidFill>
              </a:rPr>
            </a:br>
            <a:r>
              <a:rPr kumimoji="1" lang="ja-JP" altLang="en-US" sz="1600" dirty="0">
                <a:solidFill>
                  <a:schemeClr val="tx1"/>
                </a:solidFill>
              </a:rPr>
              <a:t>ついて効果は</a:t>
            </a:r>
            <a:br>
              <a:rPr kumimoji="1" lang="en-US" altLang="ja-JP" sz="1600" dirty="0">
                <a:solidFill>
                  <a:schemeClr val="tx1"/>
                </a:solidFill>
              </a:rPr>
            </a:br>
            <a:r>
              <a:rPr kumimoji="1" lang="ja-JP" altLang="en-US" sz="1600" dirty="0">
                <a:solidFill>
                  <a:schemeClr val="tx1"/>
                </a:solidFill>
              </a:rPr>
              <a:t>でているか？</a:t>
            </a:r>
            <a:endParaRPr kumimoji="1" lang="en-US" altLang="ja-JP" sz="1600" dirty="0">
              <a:solidFill>
                <a:schemeClr val="tx1"/>
              </a:solidFill>
            </a:endParaRPr>
          </a:p>
          <a:p>
            <a:pPr algn="ctr"/>
            <a:r>
              <a:rPr kumimoji="1" lang="ja-JP" altLang="en-US" sz="1600" dirty="0">
                <a:solidFill>
                  <a:schemeClr val="tx1"/>
                </a:solidFill>
              </a:rPr>
              <a:t>でていないか？</a:t>
            </a:r>
          </a:p>
        </p:txBody>
      </p:sp>
      <p:sp>
        <p:nvSpPr>
          <p:cNvPr id="39" name="角丸四角形吹き出し 38">
            <a:extLst>
              <a:ext uri="{FF2B5EF4-FFF2-40B4-BE49-F238E27FC236}">
                <a16:creationId xmlns:a16="http://schemas.microsoft.com/office/drawing/2014/main" id="{1839755F-0A43-104F-A3B1-0F8846DCD50B}"/>
              </a:ext>
            </a:extLst>
          </p:cNvPr>
          <p:cNvSpPr/>
          <p:nvPr/>
        </p:nvSpPr>
        <p:spPr>
          <a:xfrm>
            <a:off x="9908060" y="3200579"/>
            <a:ext cx="2089623" cy="1187842"/>
          </a:xfrm>
          <a:prstGeom prst="wedgeRoundRectCallout">
            <a:avLst>
              <a:gd name="adj1" fmla="val -60214"/>
              <a:gd name="adj2" fmla="val -6431"/>
              <a:gd name="adj3" fmla="val 16667"/>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solidFill>
                  <a:schemeClr val="tx1"/>
                </a:solidFill>
              </a:rPr>
              <a:t>細かな政策レベルで効果は発生</a:t>
            </a:r>
            <a:br>
              <a:rPr lang="en-US" altLang="ja-JP" sz="1600" dirty="0">
                <a:solidFill>
                  <a:schemeClr val="tx1"/>
                </a:solidFill>
              </a:rPr>
            </a:br>
            <a:r>
              <a:rPr lang="ja-JP" altLang="en-US" sz="1600" dirty="0">
                <a:solidFill>
                  <a:schemeClr val="tx1"/>
                </a:solidFill>
              </a:rPr>
              <a:t>しているか？</a:t>
            </a:r>
            <a:endParaRPr kumimoji="1" lang="ja-JP" altLang="en-US" sz="1600" dirty="0">
              <a:solidFill>
                <a:schemeClr val="tx1"/>
              </a:solidFill>
            </a:endParaRPr>
          </a:p>
        </p:txBody>
      </p:sp>
      <p:sp>
        <p:nvSpPr>
          <p:cNvPr id="29" name="スライド番号プレースホルダー 4">
            <a:extLst>
              <a:ext uri="{FF2B5EF4-FFF2-40B4-BE49-F238E27FC236}">
                <a16:creationId xmlns:a16="http://schemas.microsoft.com/office/drawing/2014/main" id="{05497404-2FB7-4FFE-A6FB-AD7335F7844D}"/>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35</a:t>
            </a:fld>
            <a:endParaRPr lang="ja-JP" altLang="en-US"/>
          </a:p>
        </p:txBody>
      </p:sp>
    </p:spTree>
    <p:extLst>
      <p:ext uri="{BB962C8B-B14F-4D97-AF65-F5344CB8AC3E}">
        <p14:creationId xmlns:p14="http://schemas.microsoft.com/office/powerpoint/2010/main" val="412640346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2CDA15E-F793-5F4D-8F7B-1BE37C761D15}"/>
              </a:ext>
            </a:extLst>
          </p:cNvPr>
          <p:cNvSpPr>
            <a:spLocks noGrp="1"/>
          </p:cNvSpPr>
          <p:nvPr>
            <p:ph type="title"/>
          </p:nvPr>
        </p:nvSpPr>
        <p:spPr/>
        <p:txBody>
          <a:bodyPr>
            <a:normAutofit fontScale="90000"/>
          </a:bodyPr>
          <a:lstStyle/>
          <a:p>
            <a:r>
              <a:rPr kumimoji="1" lang="en-US" altLang="ja-JP" dirty="0"/>
              <a:t>4-4. </a:t>
            </a:r>
            <a:r>
              <a:rPr kumimoji="1" lang="ja-JP" altLang="en-US" dirty="0"/>
              <a:t>赤字となっている政策</a:t>
            </a:r>
          </a:p>
        </p:txBody>
      </p:sp>
      <p:sp>
        <p:nvSpPr>
          <p:cNvPr id="3" name="コンテンツ プレースホルダー 2">
            <a:extLst>
              <a:ext uri="{FF2B5EF4-FFF2-40B4-BE49-F238E27FC236}">
                <a16:creationId xmlns:a16="http://schemas.microsoft.com/office/drawing/2014/main" id="{BB1FEF90-F619-1745-92AB-C927DAB61E3B}"/>
              </a:ext>
            </a:extLst>
          </p:cNvPr>
          <p:cNvSpPr>
            <a:spLocks noGrp="1"/>
          </p:cNvSpPr>
          <p:nvPr>
            <p:ph idx="1"/>
          </p:nvPr>
        </p:nvSpPr>
        <p:spPr/>
        <p:txBody>
          <a:bodyPr>
            <a:noAutofit/>
          </a:bodyPr>
          <a:lstStyle/>
          <a:p>
            <a:pPr marL="0" indent="0">
              <a:buNone/>
            </a:pPr>
            <a:r>
              <a:rPr kumimoji="1" lang="ja-JP" altLang="en-US" sz="2200" dirty="0"/>
              <a:t>赤字になっている理由によって対応を考える。</a:t>
            </a:r>
            <a:endParaRPr kumimoji="1" lang="en-US" altLang="ja-JP" sz="2200" dirty="0"/>
          </a:p>
          <a:p>
            <a:pPr marL="444500" lvl="1"/>
            <a:r>
              <a:rPr lang="ja-JP" altLang="en-US" sz="2200" dirty="0"/>
              <a:t>目標値に到達していない。</a:t>
            </a:r>
            <a:endParaRPr lang="en-US" altLang="ja-JP" sz="2200" dirty="0"/>
          </a:p>
          <a:p>
            <a:pPr marL="896938" lvl="2"/>
            <a:r>
              <a:rPr kumimoji="1" lang="ja-JP" altLang="en-US" sz="2200" dirty="0"/>
              <a:t>告知・広告は適切に行われているか。予想が杜撰ではなかったか。</a:t>
            </a:r>
            <a:endParaRPr kumimoji="1" lang="en-US" altLang="ja-JP" sz="2200" dirty="0"/>
          </a:p>
          <a:p>
            <a:pPr marL="896938" lvl="2"/>
            <a:r>
              <a:rPr lang="ja-JP" altLang="en-US" sz="2200" dirty="0"/>
              <a:t>状況が変化し、当初の集客ができていないのではないか。</a:t>
            </a:r>
            <a:endParaRPr lang="en-US" altLang="ja-JP" sz="2200" dirty="0"/>
          </a:p>
          <a:p>
            <a:pPr lvl="1"/>
            <a:endParaRPr kumimoji="1" lang="en-US" altLang="ja-JP" sz="2200" dirty="0"/>
          </a:p>
          <a:p>
            <a:pPr marL="444500" lvl="1"/>
            <a:r>
              <a:rPr lang="ja-JP" altLang="en-US" sz="2200" dirty="0"/>
              <a:t>一件あたりの効果が思ったよりも出ていない。</a:t>
            </a:r>
            <a:endParaRPr lang="en-US" altLang="ja-JP" sz="2200" dirty="0"/>
          </a:p>
          <a:p>
            <a:pPr marL="896938" lvl="2"/>
            <a:r>
              <a:rPr kumimoji="1" lang="ja-JP" altLang="en-US" sz="2200" dirty="0"/>
              <a:t>見積もり根拠は妥当か。民間の事業と比べてどうか。</a:t>
            </a:r>
            <a:endParaRPr kumimoji="1" lang="en-US" altLang="ja-JP" sz="2200" dirty="0"/>
          </a:p>
          <a:p>
            <a:pPr lvl="1"/>
            <a:endParaRPr kumimoji="1" lang="en-US" altLang="ja-JP" sz="2200" dirty="0"/>
          </a:p>
          <a:p>
            <a:pPr marL="444500" lvl="1"/>
            <a:r>
              <a:rPr lang="ja-JP" altLang="en-US" sz="2200" dirty="0"/>
              <a:t>費用がかさんでいる。</a:t>
            </a:r>
            <a:endParaRPr lang="en-US" altLang="ja-JP" sz="2200" dirty="0"/>
          </a:p>
          <a:p>
            <a:pPr marL="896938" lvl="2"/>
            <a:r>
              <a:rPr kumimoji="1" lang="ja-JP" altLang="en-US" sz="2200" dirty="0"/>
              <a:t>費用の見積根拠はあるか。ランニングコストが予想を超えていないか。</a:t>
            </a:r>
            <a:endParaRPr kumimoji="1" lang="en-US" altLang="ja-JP" sz="2200" dirty="0"/>
          </a:p>
          <a:p>
            <a:pPr marL="668338" lvl="2" indent="0">
              <a:buNone/>
            </a:pPr>
            <a:endParaRPr kumimoji="1" lang="en-US" altLang="ja-JP" sz="2200" dirty="0"/>
          </a:p>
          <a:p>
            <a:pPr lvl="2"/>
            <a:endParaRPr lang="en-US" altLang="ja-JP" sz="2200" dirty="0"/>
          </a:p>
          <a:p>
            <a:pPr marL="0" indent="0">
              <a:buNone/>
            </a:pPr>
            <a:r>
              <a:rPr kumimoji="1" lang="ja-JP" altLang="en-US" sz="2200" dirty="0"/>
              <a:t>リカバリープランを作って対応するのか、当初の想定に無理があったのでその政策をやめるのか、数値を使って判断する。</a:t>
            </a:r>
          </a:p>
        </p:txBody>
      </p:sp>
      <p:sp>
        <p:nvSpPr>
          <p:cNvPr id="5" name="三角形 5">
            <a:extLst>
              <a:ext uri="{FF2B5EF4-FFF2-40B4-BE49-F238E27FC236}">
                <a16:creationId xmlns:a16="http://schemas.microsoft.com/office/drawing/2014/main" id="{528B4A25-6F4C-4DD7-8474-0DA7E5D3DF82}"/>
              </a:ext>
            </a:extLst>
          </p:cNvPr>
          <p:cNvSpPr/>
          <p:nvPr/>
        </p:nvSpPr>
        <p:spPr>
          <a:xfrm rot="10800000">
            <a:off x="4754087" y="4876610"/>
            <a:ext cx="2683823" cy="415636"/>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4">
            <a:extLst>
              <a:ext uri="{FF2B5EF4-FFF2-40B4-BE49-F238E27FC236}">
                <a16:creationId xmlns:a16="http://schemas.microsoft.com/office/drawing/2014/main" id="{3F5161E4-BE2F-4208-BB0C-AF24FC15D5C8}"/>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36</a:t>
            </a:fld>
            <a:endParaRPr lang="ja-JP" altLang="en-US"/>
          </a:p>
        </p:txBody>
      </p:sp>
    </p:spTree>
    <p:extLst>
      <p:ext uri="{BB962C8B-B14F-4D97-AF65-F5344CB8AC3E}">
        <p14:creationId xmlns:p14="http://schemas.microsoft.com/office/powerpoint/2010/main" val="27296514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1FF99EB-7513-6548-986A-81909BD43D58}"/>
              </a:ext>
            </a:extLst>
          </p:cNvPr>
          <p:cNvSpPr>
            <a:spLocks noGrp="1"/>
          </p:cNvSpPr>
          <p:nvPr>
            <p:ph type="title"/>
          </p:nvPr>
        </p:nvSpPr>
        <p:spPr/>
        <p:txBody>
          <a:bodyPr>
            <a:normAutofit fontScale="90000"/>
          </a:bodyPr>
          <a:lstStyle/>
          <a:p>
            <a:r>
              <a:rPr kumimoji="1" lang="en-US" altLang="ja-JP" dirty="0"/>
              <a:t>4-5. </a:t>
            </a:r>
            <a:r>
              <a:rPr kumimoji="1" lang="ja-JP" altLang="en-US" dirty="0"/>
              <a:t>複数の指標を組み合わせる（ワーク）</a:t>
            </a:r>
          </a:p>
        </p:txBody>
      </p:sp>
      <p:sp>
        <p:nvSpPr>
          <p:cNvPr id="3" name="コンテンツ プレースホルダー 2">
            <a:extLst>
              <a:ext uri="{FF2B5EF4-FFF2-40B4-BE49-F238E27FC236}">
                <a16:creationId xmlns:a16="http://schemas.microsoft.com/office/drawing/2014/main" id="{B794C11F-C4E2-C746-BEB0-ADB1374207E8}"/>
              </a:ext>
            </a:extLst>
          </p:cNvPr>
          <p:cNvSpPr>
            <a:spLocks noGrp="1"/>
          </p:cNvSpPr>
          <p:nvPr>
            <p:ph idx="1"/>
          </p:nvPr>
        </p:nvSpPr>
        <p:spPr>
          <a:xfrm>
            <a:off x="838200" y="1105468"/>
            <a:ext cx="10515600" cy="5665721"/>
          </a:xfrm>
        </p:spPr>
        <p:txBody>
          <a:bodyPr>
            <a:normAutofit/>
          </a:bodyPr>
          <a:lstStyle/>
          <a:p>
            <a:pPr marL="0" indent="0">
              <a:buNone/>
            </a:pPr>
            <a:r>
              <a:rPr kumimoji="1" lang="ja-JP" altLang="en-US" sz="2200" dirty="0"/>
              <a:t>指標は一つではなく、組み合わせて考える。</a:t>
            </a:r>
            <a:endParaRPr kumimoji="1" lang="en-US" altLang="ja-JP" sz="2200" dirty="0"/>
          </a:p>
          <a:p>
            <a:pPr marL="444500" lvl="1"/>
            <a:r>
              <a:rPr lang="ja-JP" altLang="en-US" sz="2200" dirty="0"/>
              <a:t>例えば、博物館とテナントの複合施設を運営する場合。</a:t>
            </a:r>
            <a:endParaRPr lang="en-US" altLang="ja-JP" sz="2200" dirty="0"/>
          </a:p>
          <a:p>
            <a:pPr marL="444500" lvl="1"/>
            <a:r>
              <a:rPr kumimoji="1" lang="ja-JP" altLang="en-US" sz="2200" dirty="0"/>
              <a:t>見なければいけない数値は、効果、費用ともに存在する。</a:t>
            </a:r>
            <a:endParaRPr kumimoji="1" lang="en-US" altLang="ja-JP" sz="2200" dirty="0"/>
          </a:p>
          <a:p>
            <a:pPr marL="444500" lvl="1"/>
            <a:endParaRPr lang="en-US" altLang="ja-JP" sz="2200" dirty="0"/>
          </a:p>
          <a:p>
            <a:pPr marL="444500" lvl="1"/>
            <a:endParaRPr kumimoji="1" lang="en-US" altLang="ja-JP" sz="2200" dirty="0"/>
          </a:p>
          <a:p>
            <a:endParaRPr kumimoji="1"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pPr marL="0" lvl="1" indent="0">
              <a:buNone/>
            </a:pPr>
            <a:r>
              <a:rPr kumimoji="1" lang="ja-JP" altLang="en-US" sz="2200" dirty="0"/>
              <a:t>注意！同じ効果、費用を別の政策に二重計上しない！</a:t>
            </a:r>
          </a:p>
        </p:txBody>
      </p:sp>
      <p:graphicFrame>
        <p:nvGraphicFramePr>
          <p:cNvPr id="7" name="表 6">
            <a:extLst>
              <a:ext uri="{FF2B5EF4-FFF2-40B4-BE49-F238E27FC236}">
                <a16:creationId xmlns:a16="http://schemas.microsoft.com/office/drawing/2014/main" id="{C33511DF-1DA9-8E47-9F1D-6ADA55178681}"/>
              </a:ext>
            </a:extLst>
          </p:cNvPr>
          <p:cNvGraphicFramePr>
            <a:graphicFrameLocks noGrp="1"/>
          </p:cNvGraphicFramePr>
          <p:nvPr>
            <p:extLst/>
          </p:nvPr>
        </p:nvGraphicFramePr>
        <p:xfrm>
          <a:off x="534364" y="2455612"/>
          <a:ext cx="11123271" cy="3296920"/>
        </p:xfrm>
        <a:graphic>
          <a:graphicData uri="http://schemas.openxmlformats.org/drawingml/2006/table">
            <a:tbl>
              <a:tblPr firstRow="1" bandRow="1">
                <a:tableStyleId>{5940675A-B579-460E-94D1-54222C63F5DA}</a:tableStyleId>
              </a:tblPr>
              <a:tblGrid>
                <a:gridCol w="1600320">
                  <a:extLst>
                    <a:ext uri="{9D8B030D-6E8A-4147-A177-3AD203B41FA5}">
                      <a16:colId xmlns:a16="http://schemas.microsoft.com/office/drawing/2014/main" val="1104438176"/>
                    </a:ext>
                  </a:extLst>
                </a:gridCol>
                <a:gridCol w="3174317">
                  <a:extLst>
                    <a:ext uri="{9D8B030D-6E8A-4147-A177-3AD203B41FA5}">
                      <a16:colId xmlns:a16="http://schemas.microsoft.com/office/drawing/2014/main" val="3122323761"/>
                    </a:ext>
                  </a:extLst>
                </a:gridCol>
                <a:gridCol w="3174317">
                  <a:extLst>
                    <a:ext uri="{9D8B030D-6E8A-4147-A177-3AD203B41FA5}">
                      <a16:colId xmlns:a16="http://schemas.microsoft.com/office/drawing/2014/main" val="4087872205"/>
                    </a:ext>
                  </a:extLst>
                </a:gridCol>
                <a:gridCol w="3174317">
                  <a:extLst>
                    <a:ext uri="{9D8B030D-6E8A-4147-A177-3AD203B41FA5}">
                      <a16:colId xmlns:a16="http://schemas.microsoft.com/office/drawing/2014/main" val="2554632909"/>
                    </a:ext>
                  </a:extLst>
                </a:gridCol>
              </a:tblGrid>
              <a:tr h="370840">
                <a:tc>
                  <a:txBody>
                    <a:bodyPr/>
                    <a:lstStyle/>
                    <a:p>
                      <a:r>
                        <a:rPr kumimoji="1" lang="ja-JP" altLang="en-US"/>
                        <a:t>指標</a:t>
                      </a:r>
                    </a:p>
                  </a:txBody>
                  <a:tcPr>
                    <a:solidFill>
                      <a:schemeClr val="accent6">
                        <a:lumMod val="20000"/>
                        <a:lumOff val="80000"/>
                      </a:schemeClr>
                    </a:solidFill>
                  </a:tcPr>
                </a:tc>
                <a:tc>
                  <a:txBody>
                    <a:bodyPr/>
                    <a:lstStyle/>
                    <a:p>
                      <a:r>
                        <a:rPr kumimoji="1" lang="ja-JP" altLang="en-US"/>
                        <a:t>直接</a:t>
                      </a:r>
                    </a:p>
                  </a:txBody>
                  <a:tcPr>
                    <a:solidFill>
                      <a:schemeClr val="accent6">
                        <a:lumMod val="20000"/>
                        <a:lumOff val="80000"/>
                      </a:schemeClr>
                    </a:solidFill>
                  </a:tcPr>
                </a:tc>
                <a:tc>
                  <a:txBody>
                    <a:bodyPr/>
                    <a:lstStyle/>
                    <a:p>
                      <a:r>
                        <a:rPr kumimoji="1" lang="ja-JP" altLang="en-US"/>
                        <a:t>間接</a:t>
                      </a:r>
                    </a:p>
                  </a:txBody>
                  <a:tcPr>
                    <a:solidFill>
                      <a:schemeClr val="accent6">
                        <a:lumMod val="20000"/>
                        <a:lumOff val="80000"/>
                      </a:schemeClr>
                    </a:solidFill>
                  </a:tcPr>
                </a:tc>
                <a:tc>
                  <a:txBody>
                    <a:bodyPr/>
                    <a:lstStyle/>
                    <a:p>
                      <a:r>
                        <a:rPr kumimoji="1" lang="ja-JP" altLang="en-US"/>
                        <a:t>按分</a:t>
                      </a:r>
                    </a:p>
                  </a:txBody>
                  <a:tcPr>
                    <a:solidFill>
                      <a:schemeClr val="accent6">
                        <a:lumMod val="20000"/>
                        <a:lumOff val="80000"/>
                      </a:schemeClr>
                    </a:solidFill>
                  </a:tcPr>
                </a:tc>
                <a:extLst>
                  <a:ext uri="{0D108BD9-81ED-4DB2-BD59-A6C34878D82A}">
                    <a16:rowId xmlns:a16="http://schemas.microsoft.com/office/drawing/2014/main" val="2892668760"/>
                  </a:ext>
                </a:extLst>
              </a:tr>
              <a:tr h="370840">
                <a:tc>
                  <a:txBody>
                    <a:bodyPr/>
                    <a:lstStyle/>
                    <a:p>
                      <a:r>
                        <a:rPr kumimoji="1" lang="ja-JP" altLang="en-US"/>
                        <a:t>効果</a:t>
                      </a:r>
                      <a:endParaRPr kumimoji="1" lang="en-US" altLang="ja-JP" dirty="0"/>
                    </a:p>
                    <a:p>
                      <a:endParaRPr kumimoji="1" lang="en-US" altLang="ja-JP" dirty="0"/>
                    </a:p>
                    <a:p>
                      <a:endParaRPr kumimoji="1" lang="en-US" altLang="ja-JP" dirty="0"/>
                    </a:p>
                    <a:p>
                      <a:endParaRPr kumimoji="1" lang="en-US" altLang="ja-JP" dirty="0"/>
                    </a:p>
                    <a:p>
                      <a:endParaRPr kumimoji="1" lang="ja-JP" altLang="en-US"/>
                    </a:p>
                  </a:txBody>
                  <a:tcPr/>
                </a:tc>
                <a:tc>
                  <a:txBody>
                    <a:bodyPr/>
                    <a:lstStyle/>
                    <a:p>
                      <a:r>
                        <a:rPr kumimoji="1" lang="ja-JP" altLang="en-US"/>
                        <a:t>・売店のテナント料</a:t>
                      </a:r>
                      <a:br>
                        <a:rPr kumimoji="1" lang="en-US" altLang="ja-JP" dirty="0"/>
                      </a:br>
                      <a:r>
                        <a:rPr kumimoji="1" lang="ja-JP" altLang="en-US"/>
                        <a:t>→ </a:t>
                      </a:r>
                      <a:r>
                        <a:rPr kumimoji="1" lang="en-US" altLang="ja-JP" dirty="0"/>
                        <a:t>xx%</a:t>
                      </a:r>
                      <a:r>
                        <a:rPr kumimoji="1" lang="ja-JP" altLang="en-US"/>
                        <a:t>以上の入居率が必要</a:t>
                      </a:r>
                      <a:br>
                        <a:rPr kumimoji="1" lang="en-US" altLang="ja-JP" dirty="0"/>
                      </a:br>
                      <a:r>
                        <a:rPr kumimoji="1" lang="ja-JP" altLang="en-US"/>
                        <a:t>・雇用増進</a:t>
                      </a:r>
                      <a:br>
                        <a:rPr kumimoji="1" lang="en-US" altLang="ja-JP" dirty="0"/>
                      </a:br>
                      <a:r>
                        <a:rPr kumimoji="1" lang="ja-JP" altLang="en-US"/>
                        <a:t>→ </a:t>
                      </a:r>
                      <a:r>
                        <a:rPr kumimoji="1" lang="en-US" altLang="ja-JP" dirty="0"/>
                        <a:t>xx</a:t>
                      </a:r>
                      <a:r>
                        <a:rPr kumimoji="1" lang="ja-JP" altLang="en-US"/>
                        <a:t>人以上の雇用</a:t>
                      </a:r>
                    </a:p>
                  </a:txBody>
                  <a:tcPr/>
                </a:tc>
                <a:tc>
                  <a:txBody>
                    <a:bodyPr/>
                    <a:lstStyle/>
                    <a:p>
                      <a:r>
                        <a:rPr kumimoji="1" lang="ja-JP" altLang="en-US"/>
                        <a:t>・周辺地域への経済効果</a:t>
                      </a:r>
                      <a:br>
                        <a:rPr kumimoji="1" lang="en-US" altLang="ja-JP" dirty="0"/>
                      </a:br>
                      <a:r>
                        <a:rPr kumimoji="1" lang="ja-JP" altLang="en-US"/>
                        <a:t>→ 入場者</a:t>
                      </a:r>
                      <a:r>
                        <a:rPr kumimoji="1" lang="en-US" altLang="ja-JP" dirty="0"/>
                        <a:t>xxx</a:t>
                      </a:r>
                      <a:r>
                        <a:rPr kumimoji="1" lang="ja-JP" altLang="en-US"/>
                        <a:t>人のうち、</a:t>
                      </a:r>
                      <a:r>
                        <a:rPr kumimoji="1" lang="en-US" altLang="ja-JP" dirty="0"/>
                        <a:t>30%</a:t>
                      </a:r>
                      <a:r>
                        <a:rPr kumimoji="1" lang="ja-JP" altLang="en-US"/>
                        <a:t>が周辺に寄る想定</a:t>
                      </a:r>
                      <a:br>
                        <a:rPr kumimoji="1" lang="en-US" altLang="ja-JP" dirty="0"/>
                      </a:br>
                      <a:r>
                        <a:rPr kumimoji="1" lang="ja-JP" altLang="en-US"/>
                        <a:t>→ 周遊チケットを準備して、動態を確認する</a:t>
                      </a:r>
                    </a:p>
                  </a:txBody>
                  <a:tcPr/>
                </a:tc>
                <a:tc>
                  <a:txBody>
                    <a:bodyPr/>
                    <a:lstStyle/>
                    <a:p>
                      <a:r>
                        <a:rPr kumimoji="1" lang="ja-JP" altLang="en-US" dirty="0"/>
                        <a:t>・入場料のうち博物館分は</a:t>
                      </a:r>
                      <a:r>
                        <a:rPr kumimoji="1" lang="en-US" altLang="ja-JP" dirty="0"/>
                        <a:t>50%</a:t>
                      </a:r>
                      <a:r>
                        <a:rPr kumimoji="1" lang="ja-JP" altLang="en-US" dirty="0" err="1"/>
                        <a:t>、</a:t>
                      </a:r>
                      <a:r>
                        <a:rPr kumimoji="1" lang="ja-JP" altLang="en-US" dirty="0"/>
                        <a:t>売店に</a:t>
                      </a:r>
                      <a:r>
                        <a:rPr kumimoji="1" lang="en-US" altLang="ja-JP" dirty="0"/>
                        <a:t>50%</a:t>
                      </a:r>
                    </a:p>
                    <a:p>
                      <a:r>
                        <a:rPr kumimoji="1" lang="ja-JP" altLang="en-US" dirty="0"/>
                        <a:t>　→ 博物館には</a:t>
                      </a:r>
                      <a:r>
                        <a:rPr kumimoji="1" lang="en-US" altLang="ja-JP" dirty="0"/>
                        <a:t>xx</a:t>
                      </a:r>
                      <a:r>
                        <a:rPr kumimoji="1" lang="ja-JP" altLang="en-US" dirty="0"/>
                        <a:t>人の入場が必要</a:t>
                      </a:r>
                    </a:p>
                  </a:txBody>
                  <a:tcPr/>
                </a:tc>
                <a:extLst>
                  <a:ext uri="{0D108BD9-81ED-4DB2-BD59-A6C34878D82A}">
                    <a16:rowId xmlns:a16="http://schemas.microsoft.com/office/drawing/2014/main" val="297490515"/>
                  </a:ext>
                </a:extLst>
              </a:tr>
              <a:tr h="370840">
                <a:tc>
                  <a:txBody>
                    <a:bodyPr/>
                    <a:lstStyle/>
                    <a:p>
                      <a:r>
                        <a:rPr kumimoji="1" lang="ja-JP" altLang="en-US" dirty="0"/>
                        <a:t>費用</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・敷地の賃料</a:t>
                      </a:r>
                      <a:br>
                        <a:rPr kumimoji="1" lang="en-US" altLang="ja-JP" dirty="0"/>
                      </a:br>
                      <a:r>
                        <a:rPr kumimoji="1" lang="ja-JP" altLang="en-US" dirty="0"/>
                        <a:t>・管理スタッフの費用</a:t>
                      </a:r>
                    </a:p>
                    <a:p>
                      <a:endParaRPr kumimoji="1" lang="ja-JP" altLang="en-US" dirty="0"/>
                    </a:p>
                  </a:txBody>
                  <a:tcPr/>
                </a:tc>
                <a:tc>
                  <a:txBody>
                    <a:bodyPr/>
                    <a:lstStyle/>
                    <a:p>
                      <a:r>
                        <a:rPr kumimoji="1" lang="ja-JP" altLang="en-US"/>
                        <a:t>・マネジメントスタッフ（市職員）の</a:t>
                      </a:r>
                      <a:r>
                        <a:rPr kumimoji="1" lang="en-US" altLang="ja-JP" dirty="0"/>
                        <a:t>25%</a:t>
                      </a:r>
                      <a:r>
                        <a:rPr kumimoji="1" lang="ja-JP" altLang="en-US"/>
                        <a:t>の人件費</a:t>
                      </a:r>
                    </a:p>
                  </a:txBody>
                  <a:tcPr/>
                </a:tc>
                <a:tc>
                  <a:txBody>
                    <a:bodyPr/>
                    <a:lstStyle/>
                    <a:p>
                      <a:r>
                        <a:rPr kumimoji="1" lang="ja-JP" altLang="en-US" dirty="0"/>
                        <a:t>・市の観光告知費用のうち、</a:t>
                      </a:r>
                      <a:r>
                        <a:rPr kumimoji="1" lang="en-US" altLang="ja-JP" dirty="0"/>
                        <a:t>30%</a:t>
                      </a:r>
                      <a:r>
                        <a:rPr kumimoji="1" lang="ja-JP" altLang="en-US" dirty="0"/>
                        <a:t>を按分する</a:t>
                      </a:r>
                      <a:endParaRPr kumimoji="1" lang="en-US" altLang="ja-JP" dirty="0"/>
                    </a:p>
                    <a:p>
                      <a:r>
                        <a:rPr kumimoji="1" lang="ja-JP" altLang="en-US" dirty="0"/>
                        <a:t>・ゴミ処理や電気光熱費の</a:t>
                      </a:r>
                      <a:r>
                        <a:rPr kumimoji="1" lang="en-US" altLang="ja-JP" dirty="0"/>
                        <a:t>50%</a:t>
                      </a:r>
                      <a:r>
                        <a:rPr kumimoji="1" lang="ja-JP" altLang="en-US" dirty="0"/>
                        <a:t>を博物館に按分</a:t>
                      </a:r>
                    </a:p>
                  </a:txBody>
                  <a:tcPr/>
                </a:tc>
                <a:extLst>
                  <a:ext uri="{0D108BD9-81ED-4DB2-BD59-A6C34878D82A}">
                    <a16:rowId xmlns:a16="http://schemas.microsoft.com/office/drawing/2014/main" val="951874241"/>
                  </a:ext>
                </a:extLst>
              </a:tr>
            </a:tbl>
          </a:graphicData>
        </a:graphic>
      </p:graphicFrame>
      <p:sp>
        <p:nvSpPr>
          <p:cNvPr id="6" name="スライド番号プレースホルダー 4">
            <a:extLst>
              <a:ext uri="{FF2B5EF4-FFF2-40B4-BE49-F238E27FC236}">
                <a16:creationId xmlns:a16="http://schemas.microsoft.com/office/drawing/2014/main" id="{C00E1CD3-51CF-483A-B7F5-F4CE6107CE8D}"/>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37</a:t>
            </a:fld>
            <a:endParaRPr lang="ja-JP" altLang="en-US"/>
          </a:p>
        </p:txBody>
      </p:sp>
    </p:spTree>
    <p:extLst>
      <p:ext uri="{BB962C8B-B14F-4D97-AF65-F5344CB8AC3E}">
        <p14:creationId xmlns:p14="http://schemas.microsoft.com/office/powerpoint/2010/main" val="30913808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B73D2D-BF13-F34F-8DD4-01301A588569}"/>
              </a:ext>
            </a:extLst>
          </p:cNvPr>
          <p:cNvSpPr>
            <a:spLocks noGrp="1"/>
          </p:cNvSpPr>
          <p:nvPr>
            <p:ph type="title"/>
          </p:nvPr>
        </p:nvSpPr>
        <p:spPr/>
        <p:txBody>
          <a:bodyPr>
            <a:normAutofit fontScale="90000"/>
          </a:bodyPr>
          <a:lstStyle/>
          <a:p>
            <a:r>
              <a:rPr kumimoji="1" lang="en-US" altLang="ja-JP" dirty="0"/>
              <a:t>4-6. </a:t>
            </a:r>
            <a:r>
              <a:rPr kumimoji="1" lang="ja-JP" altLang="en-US" dirty="0"/>
              <a:t>確認のタイミングを考える</a:t>
            </a:r>
          </a:p>
        </p:txBody>
      </p:sp>
      <p:sp>
        <p:nvSpPr>
          <p:cNvPr id="3" name="コンテンツ プレースホルダー 2">
            <a:extLst>
              <a:ext uri="{FF2B5EF4-FFF2-40B4-BE49-F238E27FC236}">
                <a16:creationId xmlns:a16="http://schemas.microsoft.com/office/drawing/2014/main" id="{BC1495BC-212A-1646-9160-AD05C86A7E64}"/>
              </a:ext>
            </a:extLst>
          </p:cNvPr>
          <p:cNvSpPr>
            <a:spLocks noGrp="1"/>
          </p:cNvSpPr>
          <p:nvPr>
            <p:ph idx="1"/>
          </p:nvPr>
        </p:nvSpPr>
        <p:spPr>
          <a:xfrm>
            <a:off x="838200" y="1105468"/>
            <a:ext cx="10515600" cy="5526825"/>
          </a:xfrm>
        </p:spPr>
        <p:txBody>
          <a:bodyPr>
            <a:normAutofit/>
          </a:bodyPr>
          <a:lstStyle/>
          <a:p>
            <a:pPr marL="0" indent="0">
              <a:buNone/>
            </a:pPr>
            <a:r>
              <a:rPr kumimoji="1" lang="ja-JP" altLang="en-US" sz="2200" dirty="0"/>
              <a:t>指標の数値には集計のタイミングがある。それが確認のタイミングに合うかどうか検討</a:t>
            </a:r>
            <a:r>
              <a:rPr lang="ja-JP" altLang="en-US" sz="2200" dirty="0"/>
              <a:t>する</a:t>
            </a:r>
            <a:r>
              <a:rPr kumimoji="1" lang="ja-JP" altLang="en-US" sz="2200" dirty="0"/>
              <a:t>。</a:t>
            </a:r>
            <a:endParaRPr kumimoji="1" lang="en-US" altLang="ja-JP" sz="2200" dirty="0"/>
          </a:p>
          <a:p>
            <a:pPr marL="0" indent="0">
              <a:buNone/>
            </a:pPr>
            <a:endParaRPr lang="en-US" altLang="ja-JP" sz="2200" dirty="0"/>
          </a:p>
          <a:p>
            <a:pPr marL="0" indent="0">
              <a:buNone/>
            </a:pPr>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pPr marL="444500" lvl="1"/>
            <a:r>
              <a:rPr kumimoji="1" lang="ja-JP" altLang="en-US" sz="2200" dirty="0"/>
              <a:t>例えば、毎月集計できるものは、毎月確認する。</a:t>
            </a:r>
            <a:endParaRPr kumimoji="1" lang="en-US" altLang="ja-JP" sz="2200" dirty="0"/>
          </a:p>
          <a:p>
            <a:pPr marL="444500" lvl="1"/>
            <a:r>
              <a:rPr lang="ja-JP" altLang="en-US" sz="2200" dirty="0"/>
              <a:t>集計が業者委託作業の場合は、確認時期に合わせて依頼をする。</a:t>
            </a:r>
            <a:endParaRPr kumimoji="1" lang="ja-JP" altLang="en-US" sz="2200" dirty="0"/>
          </a:p>
        </p:txBody>
      </p:sp>
      <p:graphicFrame>
        <p:nvGraphicFramePr>
          <p:cNvPr id="4" name="表 3">
            <a:extLst>
              <a:ext uri="{FF2B5EF4-FFF2-40B4-BE49-F238E27FC236}">
                <a16:creationId xmlns:a16="http://schemas.microsoft.com/office/drawing/2014/main" id="{4D717CCD-DCFF-AB44-B4B8-1C2B1D2D7F11}"/>
              </a:ext>
            </a:extLst>
          </p:cNvPr>
          <p:cNvGraphicFramePr>
            <a:graphicFrameLocks noGrp="1"/>
          </p:cNvGraphicFramePr>
          <p:nvPr>
            <p:extLst/>
          </p:nvPr>
        </p:nvGraphicFramePr>
        <p:xfrm>
          <a:off x="1036576" y="2158747"/>
          <a:ext cx="10317228" cy="2382520"/>
        </p:xfrm>
        <a:graphic>
          <a:graphicData uri="http://schemas.openxmlformats.org/drawingml/2006/table">
            <a:tbl>
              <a:tblPr firstRow="1" bandRow="1">
                <a:tableStyleId>{5940675A-B579-460E-94D1-54222C63F5DA}</a:tableStyleId>
              </a:tblPr>
              <a:tblGrid>
                <a:gridCol w="859769">
                  <a:extLst>
                    <a:ext uri="{9D8B030D-6E8A-4147-A177-3AD203B41FA5}">
                      <a16:colId xmlns:a16="http://schemas.microsoft.com/office/drawing/2014/main" val="2491916150"/>
                    </a:ext>
                  </a:extLst>
                </a:gridCol>
                <a:gridCol w="859769">
                  <a:extLst>
                    <a:ext uri="{9D8B030D-6E8A-4147-A177-3AD203B41FA5}">
                      <a16:colId xmlns:a16="http://schemas.microsoft.com/office/drawing/2014/main" val="1362504034"/>
                    </a:ext>
                  </a:extLst>
                </a:gridCol>
                <a:gridCol w="859769">
                  <a:extLst>
                    <a:ext uri="{9D8B030D-6E8A-4147-A177-3AD203B41FA5}">
                      <a16:colId xmlns:a16="http://schemas.microsoft.com/office/drawing/2014/main" val="2258551754"/>
                    </a:ext>
                  </a:extLst>
                </a:gridCol>
                <a:gridCol w="859769">
                  <a:extLst>
                    <a:ext uri="{9D8B030D-6E8A-4147-A177-3AD203B41FA5}">
                      <a16:colId xmlns:a16="http://schemas.microsoft.com/office/drawing/2014/main" val="2780919647"/>
                    </a:ext>
                  </a:extLst>
                </a:gridCol>
                <a:gridCol w="859769">
                  <a:extLst>
                    <a:ext uri="{9D8B030D-6E8A-4147-A177-3AD203B41FA5}">
                      <a16:colId xmlns:a16="http://schemas.microsoft.com/office/drawing/2014/main" val="231471341"/>
                    </a:ext>
                  </a:extLst>
                </a:gridCol>
                <a:gridCol w="859769">
                  <a:extLst>
                    <a:ext uri="{9D8B030D-6E8A-4147-A177-3AD203B41FA5}">
                      <a16:colId xmlns:a16="http://schemas.microsoft.com/office/drawing/2014/main" val="3326315390"/>
                    </a:ext>
                  </a:extLst>
                </a:gridCol>
                <a:gridCol w="859769">
                  <a:extLst>
                    <a:ext uri="{9D8B030D-6E8A-4147-A177-3AD203B41FA5}">
                      <a16:colId xmlns:a16="http://schemas.microsoft.com/office/drawing/2014/main" val="116490402"/>
                    </a:ext>
                  </a:extLst>
                </a:gridCol>
                <a:gridCol w="859769">
                  <a:extLst>
                    <a:ext uri="{9D8B030D-6E8A-4147-A177-3AD203B41FA5}">
                      <a16:colId xmlns:a16="http://schemas.microsoft.com/office/drawing/2014/main" val="1980083690"/>
                    </a:ext>
                  </a:extLst>
                </a:gridCol>
                <a:gridCol w="859769">
                  <a:extLst>
                    <a:ext uri="{9D8B030D-6E8A-4147-A177-3AD203B41FA5}">
                      <a16:colId xmlns:a16="http://schemas.microsoft.com/office/drawing/2014/main" val="424697012"/>
                    </a:ext>
                  </a:extLst>
                </a:gridCol>
                <a:gridCol w="859769">
                  <a:extLst>
                    <a:ext uri="{9D8B030D-6E8A-4147-A177-3AD203B41FA5}">
                      <a16:colId xmlns:a16="http://schemas.microsoft.com/office/drawing/2014/main" val="1318114751"/>
                    </a:ext>
                  </a:extLst>
                </a:gridCol>
                <a:gridCol w="859769">
                  <a:extLst>
                    <a:ext uri="{9D8B030D-6E8A-4147-A177-3AD203B41FA5}">
                      <a16:colId xmlns:a16="http://schemas.microsoft.com/office/drawing/2014/main" val="3731031393"/>
                    </a:ext>
                  </a:extLst>
                </a:gridCol>
                <a:gridCol w="859769">
                  <a:extLst>
                    <a:ext uri="{9D8B030D-6E8A-4147-A177-3AD203B41FA5}">
                      <a16:colId xmlns:a16="http://schemas.microsoft.com/office/drawing/2014/main" val="4181191030"/>
                    </a:ext>
                  </a:extLst>
                </a:gridCol>
              </a:tblGrid>
              <a:tr h="370840">
                <a:tc>
                  <a:txBody>
                    <a:bodyPr/>
                    <a:lstStyle/>
                    <a:p>
                      <a:pPr algn="ctr"/>
                      <a:r>
                        <a:rPr kumimoji="1" lang="en-US" altLang="ja-JP" dirty="0"/>
                        <a:t>4</a:t>
                      </a:r>
                      <a:r>
                        <a:rPr kumimoji="1" lang="ja-JP" altLang="en-US"/>
                        <a:t>月</a:t>
                      </a:r>
                    </a:p>
                  </a:txBody>
                  <a:tcPr/>
                </a:tc>
                <a:tc>
                  <a:txBody>
                    <a:bodyPr/>
                    <a:lstStyle/>
                    <a:p>
                      <a:pPr algn="ctr"/>
                      <a:r>
                        <a:rPr kumimoji="1" lang="en-US" altLang="ja-JP" dirty="0"/>
                        <a:t>5</a:t>
                      </a:r>
                      <a:r>
                        <a:rPr kumimoji="1" lang="ja-JP" altLang="en-US"/>
                        <a:t>月</a:t>
                      </a:r>
                    </a:p>
                  </a:txBody>
                  <a:tcPr/>
                </a:tc>
                <a:tc>
                  <a:txBody>
                    <a:bodyPr/>
                    <a:lstStyle/>
                    <a:p>
                      <a:pPr algn="ctr"/>
                      <a:r>
                        <a:rPr kumimoji="1" lang="en-US" altLang="ja-JP" dirty="0"/>
                        <a:t>6</a:t>
                      </a:r>
                      <a:r>
                        <a:rPr kumimoji="1" lang="ja-JP" altLang="en-US"/>
                        <a:t>月</a:t>
                      </a:r>
                    </a:p>
                  </a:txBody>
                  <a:tcPr/>
                </a:tc>
                <a:tc>
                  <a:txBody>
                    <a:bodyPr/>
                    <a:lstStyle/>
                    <a:p>
                      <a:pPr algn="ctr"/>
                      <a:r>
                        <a:rPr kumimoji="1" lang="en-US" altLang="ja-JP" dirty="0"/>
                        <a:t>7</a:t>
                      </a:r>
                      <a:r>
                        <a:rPr kumimoji="1" lang="ja-JP" altLang="en-US"/>
                        <a:t>月</a:t>
                      </a:r>
                    </a:p>
                  </a:txBody>
                  <a:tcPr/>
                </a:tc>
                <a:tc>
                  <a:txBody>
                    <a:bodyPr/>
                    <a:lstStyle/>
                    <a:p>
                      <a:pPr algn="ctr"/>
                      <a:r>
                        <a:rPr kumimoji="1" lang="en-US" altLang="ja-JP" dirty="0"/>
                        <a:t>8</a:t>
                      </a:r>
                      <a:r>
                        <a:rPr kumimoji="1" lang="ja-JP" altLang="en-US"/>
                        <a:t>月</a:t>
                      </a:r>
                    </a:p>
                  </a:txBody>
                  <a:tcPr/>
                </a:tc>
                <a:tc>
                  <a:txBody>
                    <a:bodyPr/>
                    <a:lstStyle/>
                    <a:p>
                      <a:pPr algn="ctr"/>
                      <a:r>
                        <a:rPr kumimoji="1" lang="en-US" altLang="ja-JP" dirty="0"/>
                        <a:t>9</a:t>
                      </a:r>
                      <a:r>
                        <a:rPr kumimoji="1" lang="ja-JP" altLang="en-US"/>
                        <a:t>月</a:t>
                      </a:r>
                    </a:p>
                  </a:txBody>
                  <a:tcPr/>
                </a:tc>
                <a:tc>
                  <a:txBody>
                    <a:bodyPr/>
                    <a:lstStyle/>
                    <a:p>
                      <a:pPr algn="ctr"/>
                      <a:r>
                        <a:rPr kumimoji="1" lang="en-US" altLang="ja-JP" dirty="0"/>
                        <a:t>10</a:t>
                      </a:r>
                      <a:r>
                        <a:rPr kumimoji="1" lang="ja-JP" altLang="en-US"/>
                        <a:t>月</a:t>
                      </a:r>
                    </a:p>
                  </a:txBody>
                  <a:tcPr/>
                </a:tc>
                <a:tc>
                  <a:txBody>
                    <a:bodyPr/>
                    <a:lstStyle/>
                    <a:p>
                      <a:pPr algn="ctr"/>
                      <a:r>
                        <a:rPr kumimoji="1" lang="en-US" altLang="ja-JP" dirty="0"/>
                        <a:t>11</a:t>
                      </a:r>
                      <a:r>
                        <a:rPr kumimoji="1" lang="ja-JP" altLang="en-US"/>
                        <a:t>月</a:t>
                      </a:r>
                    </a:p>
                  </a:txBody>
                  <a:tcPr/>
                </a:tc>
                <a:tc>
                  <a:txBody>
                    <a:bodyPr/>
                    <a:lstStyle/>
                    <a:p>
                      <a:pPr algn="ctr"/>
                      <a:r>
                        <a:rPr kumimoji="1" lang="en-US" altLang="ja-JP" dirty="0"/>
                        <a:t>12</a:t>
                      </a:r>
                      <a:r>
                        <a:rPr kumimoji="1" lang="ja-JP" altLang="en-US"/>
                        <a:t>月</a:t>
                      </a:r>
                    </a:p>
                  </a:txBody>
                  <a:tcPr/>
                </a:tc>
                <a:tc>
                  <a:txBody>
                    <a:bodyPr/>
                    <a:lstStyle/>
                    <a:p>
                      <a:pPr algn="ctr"/>
                      <a:r>
                        <a:rPr kumimoji="1" lang="en-US" altLang="ja-JP" dirty="0"/>
                        <a:t>1</a:t>
                      </a:r>
                      <a:r>
                        <a:rPr kumimoji="1" lang="ja-JP" altLang="en-US"/>
                        <a:t>月</a:t>
                      </a:r>
                    </a:p>
                  </a:txBody>
                  <a:tcPr/>
                </a:tc>
                <a:tc>
                  <a:txBody>
                    <a:bodyPr/>
                    <a:lstStyle/>
                    <a:p>
                      <a:pPr algn="ctr"/>
                      <a:r>
                        <a:rPr kumimoji="1" lang="en-US" altLang="ja-JP" dirty="0"/>
                        <a:t>2</a:t>
                      </a:r>
                      <a:r>
                        <a:rPr kumimoji="1" lang="ja-JP" altLang="en-US"/>
                        <a:t>月</a:t>
                      </a:r>
                    </a:p>
                  </a:txBody>
                  <a:tcPr/>
                </a:tc>
                <a:tc>
                  <a:txBody>
                    <a:bodyPr/>
                    <a:lstStyle/>
                    <a:p>
                      <a:pPr algn="ctr"/>
                      <a:r>
                        <a:rPr kumimoji="1" lang="en-US" altLang="ja-JP" dirty="0"/>
                        <a:t>3</a:t>
                      </a:r>
                      <a:r>
                        <a:rPr kumimoji="1" lang="ja-JP" altLang="en-US"/>
                        <a:t>月</a:t>
                      </a:r>
                    </a:p>
                  </a:txBody>
                  <a:tcPr/>
                </a:tc>
                <a:extLst>
                  <a:ext uri="{0D108BD9-81ED-4DB2-BD59-A6C34878D82A}">
                    <a16:rowId xmlns:a16="http://schemas.microsoft.com/office/drawing/2014/main" val="3795445888"/>
                  </a:ext>
                </a:extLst>
              </a:tr>
              <a:tr h="370840">
                <a:tc>
                  <a:txBody>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tc>
                  <a:txBody>
                    <a:bodyPr/>
                    <a:lstStyle/>
                    <a:p>
                      <a:endParaRPr kumimoji="1" lang="ja-JP" altLang="en-US"/>
                    </a:p>
                  </a:txBody>
                  <a:tcPr/>
                </a:tc>
                <a:extLst>
                  <a:ext uri="{0D108BD9-81ED-4DB2-BD59-A6C34878D82A}">
                    <a16:rowId xmlns:a16="http://schemas.microsoft.com/office/drawing/2014/main" val="1587059686"/>
                  </a:ext>
                </a:extLst>
              </a:tr>
            </a:tbl>
          </a:graphicData>
        </a:graphic>
      </p:graphicFrame>
      <p:sp>
        <p:nvSpPr>
          <p:cNvPr id="5" name="三角形 4">
            <a:extLst>
              <a:ext uri="{FF2B5EF4-FFF2-40B4-BE49-F238E27FC236}">
                <a16:creationId xmlns:a16="http://schemas.microsoft.com/office/drawing/2014/main" id="{000689B2-A384-6448-AF83-036516326F84}"/>
              </a:ext>
            </a:extLst>
          </p:cNvPr>
          <p:cNvSpPr/>
          <p:nvPr/>
        </p:nvSpPr>
        <p:spPr>
          <a:xfrm>
            <a:off x="3472564" y="4628876"/>
            <a:ext cx="277793" cy="23149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三角形 5">
            <a:extLst>
              <a:ext uri="{FF2B5EF4-FFF2-40B4-BE49-F238E27FC236}">
                <a16:creationId xmlns:a16="http://schemas.microsoft.com/office/drawing/2014/main" id="{AC0D731C-55D0-A444-B48B-974AFE25C4E7}"/>
              </a:ext>
            </a:extLst>
          </p:cNvPr>
          <p:cNvSpPr/>
          <p:nvPr/>
        </p:nvSpPr>
        <p:spPr>
          <a:xfrm>
            <a:off x="6048413" y="4628876"/>
            <a:ext cx="277793" cy="23149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三角形 6">
            <a:extLst>
              <a:ext uri="{FF2B5EF4-FFF2-40B4-BE49-F238E27FC236}">
                <a16:creationId xmlns:a16="http://schemas.microsoft.com/office/drawing/2014/main" id="{DEB79AC5-34A6-E149-B32F-B4333D47F28A}"/>
              </a:ext>
            </a:extLst>
          </p:cNvPr>
          <p:cNvSpPr/>
          <p:nvPr/>
        </p:nvSpPr>
        <p:spPr>
          <a:xfrm>
            <a:off x="8664292" y="4628876"/>
            <a:ext cx="277793" cy="23149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三角形 7">
            <a:extLst>
              <a:ext uri="{FF2B5EF4-FFF2-40B4-BE49-F238E27FC236}">
                <a16:creationId xmlns:a16="http://schemas.microsoft.com/office/drawing/2014/main" id="{2BE2E736-D959-0B41-9AD7-4F0EB4E3A304}"/>
              </a:ext>
            </a:extLst>
          </p:cNvPr>
          <p:cNvSpPr/>
          <p:nvPr/>
        </p:nvSpPr>
        <p:spPr>
          <a:xfrm>
            <a:off x="11210729" y="4628876"/>
            <a:ext cx="277793" cy="23149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ホームベース 8">
            <a:extLst>
              <a:ext uri="{FF2B5EF4-FFF2-40B4-BE49-F238E27FC236}">
                <a16:creationId xmlns:a16="http://schemas.microsoft.com/office/drawing/2014/main" id="{9886F257-15FB-2C44-9DA5-9BF5F10DE776}"/>
              </a:ext>
            </a:extLst>
          </p:cNvPr>
          <p:cNvSpPr/>
          <p:nvPr/>
        </p:nvSpPr>
        <p:spPr>
          <a:xfrm>
            <a:off x="1036576"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0" name="ホームベース 9">
            <a:extLst>
              <a:ext uri="{FF2B5EF4-FFF2-40B4-BE49-F238E27FC236}">
                <a16:creationId xmlns:a16="http://schemas.microsoft.com/office/drawing/2014/main" id="{C6EE3248-7ACB-7B46-A616-703BE3288943}"/>
              </a:ext>
            </a:extLst>
          </p:cNvPr>
          <p:cNvSpPr/>
          <p:nvPr/>
        </p:nvSpPr>
        <p:spPr>
          <a:xfrm>
            <a:off x="10503543" y="1721049"/>
            <a:ext cx="725028"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効果</a:t>
            </a:r>
            <a:endParaRPr kumimoji="1" lang="ja-JP" altLang="en-US" sz="1600">
              <a:solidFill>
                <a:schemeClr val="tx1"/>
              </a:solidFill>
            </a:endParaRPr>
          </a:p>
        </p:txBody>
      </p:sp>
      <p:sp>
        <p:nvSpPr>
          <p:cNvPr id="11" name="ホームベース 10">
            <a:extLst>
              <a:ext uri="{FF2B5EF4-FFF2-40B4-BE49-F238E27FC236}">
                <a16:creationId xmlns:a16="http://schemas.microsoft.com/office/drawing/2014/main" id="{A919428F-77D5-074A-B6FD-1F2AF9172204}"/>
              </a:ext>
            </a:extLst>
          </p:cNvPr>
          <p:cNvSpPr/>
          <p:nvPr/>
        </p:nvSpPr>
        <p:spPr>
          <a:xfrm>
            <a:off x="1916252"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2" name="ホームベース 11">
            <a:extLst>
              <a:ext uri="{FF2B5EF4-FFF2-40B4-BE49-F238E27FC236}">
                <a16:creationId xmlns:a16="http://schemas.microsoft.com/office/drawing/2014/main" id="{CCBBEF99-F529-034A-90A0-0143135F47B8}"/>
              </a:ext>
            </a:extLst>
          </p:cNvPr>
          <p:cNvSpPr/>
          <p:nvPr/>
        </p:nvSpPr>
        <p:spPr>
          <a:xfrm>
            <a:off x="2761204"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3" name="ホームベース 12">
            <a:extLst>
              <a:ext uri="{FF2B5EF4-FFF2-40B4-BE49-F238E27FC236}">
                <a16:creationId xmlns:a16="http://schemas.microsoft.com/office/drawing/2014/main" id="{F282492C-4B6A-894B-9E54-4A91D209D831}"/>
              </a:ext>
            </a:extLst>
          </p:cNvPr>
          <p:cNvSpPr/>
          <p:nvPr/>
        </p:nvSpPr>
        <p:spPr>
          <a:xfrm>
            <a:off x="3640880"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4" name="ホームベース 13">
            <a:extLst>
              <a:ext uri="{FF2B5EF4-FFF2-40B4-BE49-F238E27FC236}">
                <a16:creationId xmlns:a16="http://schemas.microsoft.com/office/drawing/2014/main" id="{6EDD9164-736B-B549-BCA8-746A49A6A3F5}"/>
              </a:ext>
            </a:extLst>
          </p:cNvPr>
          <p:cNvSpPr/>
          <p:nvPr/>
        </p:nvSpPr>
        <p:spPr>
          <a:xfrm>
            <a:off x="4485832"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5" name="ホームベース 14">
            <a:extLst>
              <a:ext uri="{FF2B5EF4-FFF2-40B4-BE49-F238E27FC236}">
                <a16:creationId xmlns:a16="http://schemas.microsoft.com/office/drawing/2014/main" id="{6BF20E9F-A188-4E43-BF13-580C05462039}"/>
              </a:ext>
            </a:extLst>
          </p:cNvPr>
          <p:cNvSpPr/>
          <p:nvPr/>
        </p:nvSpPr>
        <p:spPr>
          <a:xfrm>
            <a:off x="5365508"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6" name="ホームベース 15">
            <a:extLst>
              <a:ext uri="{FF2B5EF4-FFF2-40B4-BE49-F238E27FC236}">
                <a16:creationId xmlns:a16="http://schemas.microsoft.com/office/drawing/2014/main" id="{D8E1DC86-5617-E74D-A62D-D5BF40947046}"/>
              </a:ext>
            </a:extLst>
          </p:cNvPr>
          <p:cNvSpPr/>
          <p:nvPr/>
        </p:nvSpPr>
        <p:spPr>
          <a:xfrm>
            <a:off x="6222035"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7" name="ホームベース 16">
            <a:extLst>
              <a:ext uri="{FF2B5EF4-FFF2-40B4-BE49-F238E27FC236}">
                <a16:creationId xmlns:a16="http://schemas.microsoft.com/office/drawing/2014/main" id="{FCF89D59-6594-354C-BDC8-C91C04967000}"/>
              </a:ext>
            </a:extLst>
          </p:cNvPr>
          <p:cNvSpPr/>
          <p:nvPr/>
        </p:nvSpPr>
        <p:spPr>
          <a:xfrm>
            <a:off x="7066986"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8" name="ホームベース 17">
            <a:extLst>
              <a:ext uri="{FF2B5EF4-FFF2-40B4-BE49-F238E27FC236}">
                <a16:creationId xmlns:a16="http://schemas.microsoft.com/office/drawing/2014/main" id="{742FC108-0B0C-564E-8D5D-D41E9B016841}"/>
              </a:ext>
            </a:extLst>
          </p:cNvPr>
          <p:cNvSpPr/>
          <p:nvPr/>
        </p:nvSpPr>
        <p:spPr>
          <a:xfrm>
            <a:off x="7923513"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19" name="ホームベース 18">
            <a:extLst>
              <a:ext uri="{FF2B5EF4-FFF2-40B4-BE49-F238E27FC236}">
                <a16:creationId xmlns:a16="http://schemas.microsoft.com/office/drawing/2014/main" id="{650F4B59-133F-C044-93B6-C8BDE15715CC}"/>
              </a:ext>
            </a:extLst>
          </p:cNvPr>
          <p:cNvSpPr/>
          <p:nvPr/>
        </p:nvSpPr>
        <p:spPr>
          <a:xfrm>
            <a:off x="8780040"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20" name="ホームベース 19">
            <a:extLst>
              <a:ext uri="{FF2B5EF4-FFF2-40B4-BE49-F238E27FC236}">
                <a16:creationId xmlns:a16="http://schemas.microsoft.com/office/drawing/2014/main" id="{C84A7923-6BCC-0B4C-884C-ACAC3A3CB6E5}"/>
              </a:ext>
            </a:extLst>
          </p:cNvPr>
          <p:cNvSpPr/>
          <p:nvPr/>
        </p:nvSpPr>
        <p:spPr>
          <a:xfrm>
            <a:off x="9648141"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21" name="ホームベース 20">
            <a:extLst>
              <a:ext uri="{FF2B5EF4-FFF2-40B4-BE49-F238E27FC236}">
                <a16:creationId xmlns:a16="http://schemas.microsoft.com/office/drawing/2014/main" id="{424CE41F-93B7-AC43-946B-68B4D8ECE2B2}"/>
              </a:ext>
            </a:extLst>
          </p:cNvPr>
          <p:cNvSpPr/>
          <p:nvPr/>
        </p:nvSpPr>
        <p:spPr>
          <a:xfrm>
            <a:off x="10504667" y="4180117"/>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賃料</a:t>
            </a:r>
            <a:endParaRPr kumimoji="1" lang="ja-JP" altLang="en-US" sz="1600">
              <a:solidFill>
                <a:schemeClr val="tx1"/>
              </a:solidFill>
            </a:endParaRPr>
          </a:p>
        </p:txBody>
      </p:sp>
      <p:sp>
        <p:nvSpPr>
          <p:cNvPr id="22" name="ホームベース 21">
            <a:extLst>
              <a:ext uri="{FF2B5EF4-FFF2-40B4-BE49-F238E27FC236}">
                <a16:creationId xmlns:a16="http://schemas.microsoft.com/office/drawing/2014/main" id="{6580DAA7-4635-754A-8563-4C96966AD578}"/>
              </a:ext>
            </a:extLst>
          </p:cNvPr>
          <p:cNvSpPr/>
          <p:nvPr/>
        </p:nvSpPr>
        <p:spPr>
          <a:xfrm>
            <a:off x="1036576"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4" name="ホームベース 23">
            <a:extLst>
              <a:ext uri="{FF2B5EF4-FFF2-40B4-BE49-F238E27FC236}">
                <a16:creationId xmlns:a16="http://schemas.microsoft.com/office/drawing/2014/main" id="{97B63BC1-2B1D-B643-892F-ABB53F30CE26}"/>
              </a:ext>
            </a:extLst>
          </p:cNvPr>
          <p:cNvSpPr/>
          <p:nvPr/>
        </p:nvSpPr>
        <p:spPr>
          <a:xfrm>
            <a:off x="1904677"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5" name="ホームベース 24">
            <a:extLst>
              <a:ext uri="{FF2B5EF4-FFF2-40B4-BE49-F238E27FC236}">
                <a16:creationId xmlns:a16="http://schemas.microsoft.com/office/drawing/2014/main" id="{9B61DADC-0735-CF4B-BA19-66BF6D5A8E79}"/>
              </a:ext>
            </a:extLst>
          </p:cNvPr>
          <p:cNvSpPr/>
          <p:nvPr/>
        </p:nvSpPr>
        <p:spPr>
          <a:xfrm>
            <a:off x="2784353"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6" name="ホームベース 25">
            <a:extLst>
              <a:ext uri="{FF2B5EF4-FFF2-40B4-BE49-F238E27FC236}">
                <a16:creationId xmlns:a16="http://schemas.microsoft.com/office/drawing/2014/main" id="{5AED6C42-1463-F24E-BD3D-164CF307321F}"/>
              </a:ext>
            </a:extLst>
          </p:cNvPr>
          <p:cNvSpPr/>
          <p:nvPr/>
        </p:nvSpPr>
        <p:spPr>
          <a:xfrm>
            <a:off x="3629305"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7" name="ホームベース 26">
            <a:extLst>
              <a:ext uri="{FF2B5EF4-FFF2-40B4-BE49-F238E27FC236}">
                <a16:creationId xmlns:a16="http://schemas.microsoft.com/office/drawing/2014/main" id="{8AF5739A-447F-FF44-92BC-C0A5FA29257D}"/>
              </a:ext>
            </a:extLst>
          </p:cNvPr>
          <p:cNvSpPr/>
          <p:nvPr/>
        </p:nvSpPr>
        <p:spPr>
          <a:xfrm>
            <a:off x="4451107"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8" name="ホームベース 27">
            <a:extLst>
              <a:ext uri="{FF2B5EF4-FFF2-40B4-BE49-F238E27FC236}">
                <a16:creationId xmlns:a16="http://schemas.microsoft.com/office/drawing/2014/main" id="{00101B2F-2730-9C47-96BF-F7C1A31BD1AC}"/>
              </a:ext>
            </a:extLst>
          </p:cNvPr>
          <p:cNvSpPr/>
          <p:nvPr/>
        </p:nvSpPr>
        <p:spPr>
          <a:xfrm>
            <a:off x="5319209"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29" name="ホームベース 28">
            <a:extLst>
              <a:ext uri="{FF2B5EF4-FFF2-40B4-BE49-F238E27FC236}">
                <a16:creationId xmlns:a16="http://schemas.microsoft.com/office/drawing/2014/main" id="{A02148B9-B78D-6442-938E-1011EA3C2C65}"/>
              </a:ext>
            </a:extLst>
          </p:cNvPr>
          <p:cNvSpPr/>
          <p:nvPr/>
        </p:nvSpPr>
        <p:spPr>
          <a:xfrm>
            <a:off x="6210459"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0" name="ホームベース 29">
            <a:extLst>
              <a:ext uri="{FF2B5EF4-FFF2-40B4-BE49-F238E27FC236}">
                <a16:creationId xmlns:a16="http://schemas.microsoft.com/office/drawing/2014/main" id="{9CC4EFDF-96DC-BD4F-94B2-034BF34B74C9}"/>
              </a:ext>
            </a:extLst>
          </p:cNvPr>
          <p:cNvSpPr/>
          <p:nvPr/>
        </p:nvSpPr>
        <p:spPr>
          <a:xfrm>
            <a:off x="7066986"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1" name="ホームベース 30">
            <a:extLst>
              <a:ext uri="{FF2B5EF4-FFF2-40B4-BE49-F238E27FC236}">
                <a16:creationId xmlns:a16="http://schemas.microsoft.com/office/drawing/2014/main" id="{4A721FB7-4AF5-A740-9B88-CD6E75C0BDC0}"/>
              </a:ext>
            </a:extLst>
          </p:cNvPr>
          <p:cNvSpPr/>
          <p:nvPr/>
        </p:nvSpPr>
        <p:spPr>
          <a:xfrm>
            <a:off x="7923512"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2" name="ホームベース 31">
            <a:extLst>
              <a:ext uri="{FF2B5EF4-FFF2-40B4-BE49-F238E27FC236}">
                <a16:creationId xmlns:a16="http://schemas.microsoft.com/office/drawing/2014/main" id="{BFD5B38E-C84E-B640-8F64-D2A6F0C05EC7}"/>
              </a:ext>
            </a:extLst>
          </p:cNvPr>
          <p:cNvSpPr/>
          <p:nvPr/>
        </p:nvSpPr>
        <p:spPr>
          <a:xfrm>
            <a:off x="8791614"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3" name="ホームベース 32">
            <a:extLst>
              <a:ext uri="{FF2B5EF4-FFF2-40B4-BE49-F238E27FC236}">
                <a16:creationId xmlns:a16="http://schemas.microsoft.com/office/drawing/2014/main" id="{65134ACE-5B05-E94B-B7B4-2A4FCE359268}"/>
              </a:ext>
            </a:extLst>
          </p:cNvPr>
          <p:cNvSpPr/>
          <p:nvPr/>
        </p:nvSpPr>
        <p:spPr>
          <a:xfrm>
            <a:off x="9659715"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4" name="ホームベース 33">
            <a:extLst>
              <a:ext uri="{FF2B5EF4-FFF2-40B4-BE49-F238E27FC236}">
                <a16:creationId xmlns:a16="http://schemas.microsoft.com/office/drawing/2014/main" id="{1E98A3B6-665D-9E4E-B1E7-8ACE976CDB12}"/>
              </a:ext>
            </a:extLst>
          </p:cNvPr>
          <p:cNvSpPr/>
          <p:nvPr/>
        </p:nvSpPr>
        <p:spPr>
          <a:xfrm>
            <a:off x="10493092" y="3808494"/>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人件費</a:t>
            </a:r>
            <a:endParaRPr kumimoji="1" lang="ja-JP" altLang="en-US" sz="1600">
              <a:solidFill>
                <a:schemeClr val="tx1"/>
              </a:solidFill>
            </a:endParaRPr>
          </a:p>
        </p:txBody>
      </p:sp>
      <p:sp>
        <p:nvSpPr>
          <p:cNvPr id="35" name="ホームベース 34">
            <a:extLst>
              <a:ext uri="{FF2B5EF4-FFF2-40B4-BE49-F238E27FC236}">
                <a16:creationId xmlns:a16="http://schemas.microsoft.com/office/drawing/2014/main" id="{EB174819-DECE-354F-ABF7-B4663CE6BB98}"/>
              </a:ext>
            </a:extLst>
          </p:cNvPr>
          <p:cNvSpPr/>
          <p:nvPr/>
        </p:nvSpPr>
        <p:spPr>
          <a:xfrm>
            <a:off x="1023877"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36" name="ホームベース 35">
            <a:extLst>
              <a:ext uri="{FF2B5EF4-FFF2-40B4-BE49-F238E27FC236}">
                <a16:creationId xmlns:a16="http://schemas.microsoft.com/office/drawing/2014/main" id="{00F24F7A-709D-9841-952F-33A0C53EAF1D}"/>
              </a:ext>
            </a:extLst>
          </p:cNvPr>
          <p:cNvSpPr/>
          <p:nvPr/>
        </p:nvSpPr>
        <p:spPr>
          <a:xfrm>
            <a:off x="1915128"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37" name="ホームベース 36">
            <a:extLst>
              <a:ext uri="{FF2B5EF4-FFF2-40B4-BE49-F238E27FC236}">
                <a16:creationId xmlns:a16="http://schemas.microsoft.com/office/drawing/2014/main" id="{66C0E705-4CC2-3F4F-81B3-173925B28D9A}"/>
              </a:ext>
            </a:extLst>
          </p:cNvPr>
          <p:cNvSpPr/>
          <p:nvPr/>
        </p:nvSpPr>
        <p:spPr>
          <a:xfrm>
            <a:off x="2783229"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38" name="ホームベース 37">
            <a:extLst>
              <a:ext uri="{FF2B5EF4-FFF2-40B4-BE49-F238E27FC236}">
                <a16:creationId xmlns:a16="http://schemas.microsoft.com/office/drawing/2014/main" id="{EB42939E-BF37-964D-A44D-30197690BD00}"/>
              </a:ext>
            </a:extLst>
          </p:cNvPr>
          <p:cNvSpPr/>
          <p:nvPr/>
        </p:nvSpPr>
        <p:spPr>
          <a:xfrm>
            <a:off x="3639756"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39" name="ホームベース 38">
            <a:extLst>
              <a:ext uri="{FF2B5EF4-FFF2-40B4-BE49-F238E27FC236}">
                <a16:creationId xmlns:a16="http://schemas.microsoft.com/office/drawing/2014/main" id="{C80B5E7E-6D67-AD47-AD18-4993CE2AFA9A}"/>
              </a:ext>
            </a:extLst>
          </p:cNvPr>
          <p:cNvSpPr/>
          <p:nvPr/>
        </p:nvSpPr>
        <p:spPr>
          <a:xfrm>
            <a:off x="4484708"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0" name="ホームベース 39">
            <a:extLst>
              <a:ext uri="{FF2B5EF4-FFF2-40B4-BE49-F238E27FC236}">
                <a16:creationId xmlns:a16="http://schemas.microsoft.com/office/drawing/2014/main" id="{8426F388-1250-2E48-A940-B6883D5150B3}"/>
              </a:ext>
            </a:extLst>
          </p:cNvPr>
          <p:cNvSpPr/>
          <p:nvPr/>
        </p:nvSpPr>
        <p:spPr>
          <a:xfrm>
            <a:off x="5341234"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1" name="ホームベース 40">
            <a:extLst>
              <a:ext uri="{FF2B5EF4-FFF2-40B4-BE49-F238E27FC236}">
                <a16:creationId xmlns:a16="http://schemas.microsoft.com/office/drawing/2014/main" id="{9A05B308-9E2D-4743-92F6-624BA67E5B6C}"/>
              </a:ext>
            </a:extLst>
          </p:cNvPr>
          <p:cNvSpPr/>
          <p:nvPr/>
        </p:nvSpPr>
        <p:spPr>
          <a:xfrm>
            <a:off x="6197761"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2" name="ホームベース 41">
            <a:extLst>
              <a:ext uri="{FF2B5EF4-FFF2-40B4-BE49-F238E27FC236}">
                <a16:creationId xmlns:a16="http://schemas.microsoft.com/office/drawing/2014/main" id="{1697B447-43B8-E34A-B99D-95A8941FCB33}"/>
              </a:ext>
            </a:extLst>
          </p:cNvPr>
          <p:cNvSpPr/>
          <p:nvPr/>
        </p:nvSpPr>
        <p:spPr>
          <a:xfrm>
            <a:off x="7100586"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3" name="ホームベース 42">
            <a:extLst>
              <a:ext uri="{FF2B5EF4-FFF2-40B4-BE49-F238E27FC236}">
                <a16:creationId xmlns:a16="http://schemas.microsoft.com/office/drawing/2014/main" id="{6EF2ABCB-FC85-E248-8329-1EE9065C9CCB}"/>
              </a:ext>
            </a:extLst>
          </p:cNvPr>
          <p:cNvSpPr/>
          <p:nvPr/>
        </p:nvSpPr>
        <p:spPr>
          <a:xfrm>
            <a:off x="7922389"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4" name="ホームベース 43">
            <a:extLst>
              <a:ext uri="{FF2B5EF4-FFF2-40B4-BE49-F238E27FC236}">
                <a16:creationId xmlns:a16="http://schemas.microsoft.com/office/drawing/2014/main" id="{29FC61F5-F68F-A74F-9BAD-226B15741261}"/>
              </a:ext>
            </a:extLst>
          </p:cNvPr>
          <p:cNvSpPr/>
          <p:nvPr/>
        </p:nvSpPr>
        <p:spPr>
          <a:xfrm>
            <a:off x="8790490"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5" name="ホームベース 44">
            <a:extLst>
              <a:ext uri="{FF2B5EF4-FFF2-40B4-BE49-F238E27FC236}">
                <a16:creationId xmlns:a16="http://schemas.microsoft.com/office/drawing/2014/main" id="{347CFB6C-7A65-7C43-91F6-83F647AAA189}"/>
              </a:ext>
            </a:extLst>
          </p:cNvPr>
          <p:cNvSpPr/>
          <p:nvPr/>
        </p:nvSpPr>
        <p:spPr>
          <a:xfrm>
            <a:off x="9647017"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6" name="ホームベース 45">
            <a:extLst>
              <a:ext uri="{FF2B5EF4-FFF2-40B4-BE49-F238E27FC236}">
                <a16:creationId xmlns:a16="http://schemas.microsoft.com/office/drawing/2014/main" id="{0D8628F1-A335-CC43-8195-4F3AB036DE75}"/>
              </a:ext>
            </a:extLst>
          </p:cNvPr>
          <p:cNvSpPr/>
          <p:nvPr/>
        </p:nvSpPr>
        <p:spPr>
          <a:xfrm>
            <a:off x="10515118" y="2698005"/>
            <a:ext cx="880800"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テナント</a:t>
            </a:r>
            <a:endParaRPr kumimoji="1" lang="ja-JP" altLang="en-US" sz="1400">
              <a:solidFill>
                <a:schemeClr val="tx1"/>
              </a:solidFill>
            </a:endParaRPr>
          </a:p>
        </p:txBody>
      </p:sp>
      <p:sp>
        <p:nvSpPr>
          <p:cNvPr id="47" name="ホームベース 46">
            <a:extLst>
              <a:ext uri="{FF2B5EF4-FFF2-40B4-BE49-F238E27FC236}">
                <a16:creationId xmlns:a16="http://schemas.microsoft.com/office/drawing/2014/main" id="{52CAD0D0-FC61-8C4F-856F-C8882A37C60D}"/>
              </a:ext>
            </a:extLst>
          </p:cNvPr>
          <p:cNvSpPr/>
          <p:nvPr/>
        </p:nvSpPr>
        <p:spPr>
          <a:xfrm>
            <a:off x="1053456" y="3102072"/>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入館、周遊人数</a:t>
            </a:r>
            <a:endParaRPr kumimoji="1" lang="ja-JP" altLang="en-US" sz="1400">
              <a:solidFill>
                <a:schemeClr val="tx1"/>
              </a:solidFill>
            </a:endParaRPr>
          </a:p>
        </p:txBody>
      </p:sp>
      <p:sp>
        <p:nvSpPr>
          <p:cNvPr id="48" name="ホームベース 47">
            <a:extLst>
              <a:ext uri="{FF2B5EF4-FFF2-40B4-BE49-F238E27FC236}">
                <a16:creationId xmlns:a16="http://schemas.microsoft.com/office/drawing/2014/main" id="{079E0B66-8A1A-5D43-BFDF-C1CAE02CA1DF}"/>
              </a:ext>
            </a:extLst>
          </p:cNvPr>
          <p:cNvSpPr/>
          <p:nvPr/>
        </p:nvSpPr>
        <p:spPr>
          <a:xfrm>
            <a:off x="3611461" y="3113646"/>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入館、周遊人数</a:t>
            </a:r>
            <a:endParaRPr kumimoji="1" lang="ja-JP" altLang="en-US" sz="1400">
              <a:solidFill>
                <a:schemeClr val="tx1"/>
              </a:solidFill>
            </a:endParaRPr>
          </a:p>
        </p:txBody>
      </p:sp>
      <p:sp>
        <p:nvSpPr>
          <p:cNvPr id="49" name="ホームベース 48">
            <a:extLst>
              <a:ext uri="{FF2B5EF4-FFF2-40B4-BE49-F238E27FC236}">
                <a16:creationId xmlns:a16="http://schemas.microsoft.com/office/drawing/2014/main" id="{848D2F4C-8947-EC48-AFA2-1FA72172CDFE}"/>
              </a:ext>
            </a:extLst>
          </p:cNvPr>
          <p:cNvSpPr/>
          <p:nvPr/>
        </p:nvSpPr>
        <p:spPr>
          <a:xfrm>
            <a:off x="6204190" y="3078922"/>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入館、周遊人数</a:t>
            </a:r>
            <a:endParaRPr kumimoji="1" lang="ja-JP" altLang="en-US" sz="1400">
              <a:solidFill>
                <a:schemeClr val="tx1"/>
              </a:solidFill>
            </a:endParaRPr>
          </a:p>
        </p:txBody>
      </p:sp>
      <p:sp>
        <p:nvSpPr>
          <p:cNvPr id="50" name="ホームベース 49">
            <a:extLst>
              <a:ext uri="{FF2B5EF4-FFF2-40B4-BE49-F238E27FC236}">
                <a16:creationId xmlns:a16="http://schemas.microsoft.com/office/drawing/2014/main" id="{7BE1A5B3-7904-924C-9630-D01BF488E842}"/>
              </a:ext>
            </a:extLst>
          </p:cNvPr>
          <p:cNvSpPr/>
          <p:nvPr/>
        </p:nvSpPr>
        <p:spPr>
          <a:xfrm>
            <a:off x="8785344" y="3090497"/>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入館、周遊人数</a:t>
            </a:r>
            <a:endParaRPr kumimoji="1" lang="ja-JP" altLang="en-US" sz="1400">
              <a:solidFill>
                <a:schemeClr val="tx1"/>
              </a:solidFill>
            </a:endParaRPr>
          </a:p>
        </p:txBody>
      </p:sp>
      <p:sp>
        <p:nvSpPr>
          <p:cNvPr id="51" name="ホームベース 50">
            <a:extLst>
              <a:ext uri="{FF2B5EF4-FFF2-40B4-BE49-F238E27FC236}">
                <a16:creationId xmlns:a16="http://schemas.microsoft.com/office/drawing/2014/main" id="{5C1A6B3F-1089-C243-B22E-579B61B7F732}"/>
              </a:ext>
            </a:extLst>
          </p:cNvPr>
          <p:cNvSpPr/>
          <p:nvPr/>
        </p:nvSpPr>
        <p:spPr>
          <a:xfrm>
            <a:off x="9671289" y="1732805"/>
            <a:ext cx="725028" cy="300942"/>
          </a:xfrm>
          <a:prstGeom prst="homePlate">
            <a:avLst/>
          </a:prstGeom>
          <a:solidFill>
            <a:srgbClr val="FFD0F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a:solidFill>
                  <a:schemeClr val="tx1"/>
                </a:solidFill>
              </a:rPr>
              <a:t>費用</a:t>
            </a:r>
            <a:endParaRPr kumimoji="1" lang="ja-JP" altLang="en-US" sz="1600">
              <a:solidFill>
                <a:schemeClr val="tx1"/>
              </a:solidFill>
            </a:endParaRPr>
          </a:p>
        </p:txBody>
      </p:sp>
      <p:sp>
        <p:nvSpPr>
          <p:cNvPr id="52" name="ホームベース 51">
            <a:extLst>
              <a:ext uri="{FF2B5EF4-FFF2-40B4-BE49-F238E27FC236}">
                <a16:creationId xmlns:a16="http://schemas.microsoft.com/office/drawing/2014/main" id="{412915CB-0E8F-164A-8152-AC460A8E1946}"/>
              </a:ext>
            </a:extLst>
          </p:cNvPr>
          <p:cNvSpPr/>
          <p:nvPr/>
        </p:nvSpPr>
        <p:spPr>
          <a:xfrm>
            <a:off x="1041882" y="3460887"/>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アンケート調査</a:t>
            </a:r>
            <a:endParaRPr kumimoji="1" lang="ja-JP" altLang="en-US" sz="1400">
              <a:solidFill>
                <a:schemeClr val="tx1"/>
              </a:solidFill>
            </a:endParaRPr>
          </a:p>
        </p:txBody>
      </p:sp>
      <p:sp>
        <p:nvSpPr>
          <p:cNvPr id="53" name="ホームベース 52">
            <a:extLst>
              <a:ext uri="{FF2B5EF4-FFF2-40B4-BE49-F238E27FC236}">
                <a16:creationId xmlns:a16="http://schemas.microsoft.com/office/drawing/2014/main" id="{E675C16A-7B06-F344-A0C7-CF46F75971C3}"/>
              </a:ext>
            </a:extLst>
          </p:cNvPr>
          <p:cNvSpPr/>
          <p:nvPr/>
        </p:nvSpPr>
        <p:spPr>
          <a:xfrm>
            <a:off x="3634611" y="3472462"/>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アンケート調査</a:t>
            </a:r>
            <a:endParaRPr kumimoji="1" lang="ja-JP" altLang="en-US" sz="1400">
              <a:solidFill>
                <a:schemeClr val="tx1"/>
              </a:solidFill>
            </a:endParaRPr>
          </a:p>
        </p:txBody>
      </p:sp>
      <p:sp>
        <p:nvSpPr>
          <p:cNvPr id="54" name="ホームベース 53">
            <a:extLst>
              <a:ext uri="{FF2B5EF4-FFF2-40B4-BE49-F238E27FC236}">
                <a16:creationId xmlns:a16="http://schemas.microsoft.com/office/drawing/2014/main" id="{EE49A85E-7143-0A4D-B383-9C47EBC00CB9}"/>
              </a:ext>
            </a:extLst>
          </p:cNvPr>
          <p:cNvSpPr/>
          <p:nvPr/>
        </p:nvSpPr>
        <p:spPr>
          <a:xfrm>
            <a:off x="6204191" y="3449313"/>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アンケート調査</a:t>
            </a:r>
            <a:endParaRPr kumimoji="1" lang="ja-JP" altLang="en-US" sz="1400">
              <a:solidFill>
                <a:schemeClr val="tx1"/>
              </a:solidFill>
            </a:endParaRPr>
          </a:p>
        </p:txBody>
      </p:sp>
      <p:sp>
        <p:nvSpPr>
          <p:cNvPr id="55" name="ホームベース 54">
            <a:extLst>
              <a:ext uri="{FF2B5EF4-FFF2-40B4-BE49-F238E27FC236}">
                <a16:creationId xmlns:a16="http://schemas.microsoft.com/office/drawing/2014/main" id="{34132395-70FB-5D48-8112-506A10930679}"/>
              </a:ext>
            </a:extLst>
          </p:cNvPr>
          <p:cNvSpPr/>
          <p:nvPr/>
        </p:nvSpPr>
        <p:spPr>
          <a:xfrm>
            <a:off x="8785345" y="3449313"/>
            <a:ext cx="2575849" cy="300942"/>
          </a:xfrm>
          <a:prstGeom prst="homePlate">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100">
                <a:solidFill>
                  <a:schemeClr val="tx1"/>
                </a:solidFill>
              </a:rPr>
              <a:t>アンケート調査</a:t>
            </a:r>
            <a:endParaRPr kumimoji="1" lang="ja-JP" altLang="en-US" sz="1400">
              <a:solidFill>
                <a:schemeClr val="tx1"/>
              </a:solidFill>
            </a:endParaRPr>
          </a:p>
        </p:txBody>
      </p:sp>
      <p:sp>
        <p:nvSpPr>
          <p:cNvPr id="56" name="テキスト ボックス 55">
            <a:extLst>
              <a:ext uri="{FF2B5EF4-FFF2-40B4-BE49-F238E27FC236}">
                <a16:creationId xmlns:a16="http://schemas.microsoft.com/office/drawing/2014/main" id="{2DABDACF-1032-F54D-9BC4-1A57663B19C6}"/>
              </a:ext>
            </a:extLst>
          </p:cNvPr>
          <p:cNvSpPr txBox="1"/>
          <p:nvPr/>
        </p:nvSpPr>
        <p:spPr>
          <a:xfrm>
            <a:off x="3057462" y="4923599"/>
            <a:ext cx="1107996" cy="369332"/>
          </a:xfrm>
          <a:prstGeom prst="rect">
            <a:avLst/>
          </a:prstGeom>
          <a:noFill/>
        </p:spPr>
        <p:txBody>
          <a:bodyPr wrap="none" rtlCol="0">
            <a:spAutoFit/>
          </a:bodyPr>
          <a:lstStyle/>
          <a:p>
            <a:r>
              <a:rPr kumimoji="1" lang="ja-JP" altLang="en-US"/>
              <a:t>対策会議</a:t>
            </a:r>
          </a:p>
        </p:txBody>
      </p:sp>
      <p:sp>
        <p:nvSpPr>
          <p:cNvPr id="57" name="テキスト ボックス 56">
            <a:extLst>
              <a:ext uri="{FF2B5EF4-FFF2-40B4-BE49-F238E27FC236}">
                <a16:creationId xmlns:a16="http://schemas.microsoft.com/office/drawing/2014/main" id="{CDF4C73E-732B-B847-AEA2-27C930B6521F}"/>
              </a:ext>
            </a:extLst>
          </p:cNvPr>
          <p:cNvSpPr txBox="1"/>
          <p:nvPr/>
        </p:nvSpPr>
        <p:spPr>
          <a:xfrm>
            <a:off x="5684915" y="4923599"/>
            <a:ext cx="1107996" cy="369332"/>
          </a:xfrm>
          <a:prstGeom prst="rect">
            <a:avLst/>
          </a:prstGeom>
          <a:noFill/>
        </p:spPr>
        <p:txBody>
          <a:bodyPr wrap="none" rtlCol="0">
            <a:spAutoFit/>
          </a:bodyPr>
          <a:lstStyle/>
          <a:p>
            <a:r>
              <a:rPr kumimoji="1" lang="ja-JP" altLang="en-US"/>
              <a:t>対策会議</a:t>
            </a:r>
          </a:p>
        </p:txBody>
      </p:sp>
      <p:sp>
        <p:nvSpPr>
          <p:cNvPr id="58" name="テキスト ボックス 57">
            <a:extLst>
              <a:ext uri="{FF2B5EF4-FFF2-40B4-BE49-F238E27FC236}">
                <a16:creationId xmlns:a16="http://schemas.microsoft.com/office/drawing/2014/main" id="{8F9D6399-6F09-1B44-A433-9C6733F36B99}"/>
              </a:ext>
            </a:extLst>
          </p:cNvPr>
          <p:cNvSpPr txBox="1"/>
          <p:nvPr/>
        </p:nvSpPr>
        <p:spPr>
          <a:xfrm>
            <a:off x="8289218" y="4923599"/>
            <a:ext cx="1107996" cy="369332"/>
          </a:xfrm>
          <a:prstGeom prst="rect">
            <a:avLst/>
          </a:prstGeom>
          <a:noFill/>
        </p:spPr>
        <p:txBody>
          <a:bodyPr wrap="none" rtlCol="0">
            <a:spAutoFit/>
          </a:bodyPr>
          <a:lstStyle/>
          <a:p>
            <a:r>
              <a:rPr kumimoji="1" lang="ja-JP" altLang="en-US"/>
              <a:t>対策会議</a:t>
            </a:r>
          </a:p>
        </p:txBody>
      </p:sp>
      <p:sp>
        <p:nvSpPr>
          <p:cNvPr id="59" name="テキスト ボックス 58">
            <a:extLst>
              <a:ext uri="{FF2B5EF4-FFF2-40B4-BE49-F238E27FC236}">
                <a16:creationId xmlns:a16="http://schemas.microsoft.com/office/drawing/2014/main" id="{FC6D52B7-D21C-CA42-A139-3D85FC36E419}"/>
              </a:ext>
            </a:extLst>
          </p:cNvPr>
          <p:cNvSpPr txBox="1"/>
          <p:nvPr/>
        </p:nvSpPr>
        <p:spPr>
          <a:xfrm>
            <a:off x="10789350" y="4923599"/>
            <a:ext cx="1107996" cy="369332"/>
          </a:xfrm>
          <a:prstGeom prst="rect">
            <a:avLst/>
          </a:prstGeom>
          <a:noFill/>
        </p:spPr>
        <p:txBody>
          <a:bodyPr wrap="none" rtlCol="0">
            <a:spAutoFit/>
          </a:bodyPr>
          <a:lstStyle/>
          <a:p>
            <a:r>
              <a:rPr kumimoji="1" lang="ja-JP" altLang="en-US"/>
              <a:t>対策会議</a:t>
            </a:r>
          </a:p>
        </p:txBody>
      </p:sp>
      <p:sp>
        <p:nvSpPr>
          <p:cNvPr id="60" name="スライド番号プレースホルダー 4">
            <a:extLst>
              <a:ext uri="{FF2B5EF4-FFF2-40B4-BE49-F238E27FC236}">
                <a16:creationId xmlns:a16="http://schemas.microsoft.com/office/drawing/2014/main" id="{6DC515EE-FFFA-427F-8BFD-B75876A0307A}"/>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38</a:t>
            </a:fld>
            <a:endParaRPr lang="ja-JP" altLang="en-US"/>
          </a:p>
        </p:txBody>
      </p:sp>
    </p:spTree>
    <p:extLst>
      <p:ext uri="{BB962C8B-B14F-4D97-AF65-F5344CB8AC3E}">
        <p14:creationId xmlns:p14="http://schemas.microsoft.com/office/powerpoint/2010/main" val="38578605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p:spPr>
        <p:txBody>
          <a:bodyPr>
            <a:normAutofit fontScale="90000"/>
          </a:bodyPr>
          <a:lstStyle/>
          <a:p>
            <a:r>
              <a:rPr lang="en-US" altLang="ja-JP" dirty="0"/>
              <a:t>4-7. </a:t>
            </a:r>
            <a:r>
              <a:rPr lang="ja-JP" altLang="en-US" dirty="0"/>
              <a:t>庁内データのデザイン</a:t>
            </a:r>
            <a:endParaRPr kumimoji="1" lang="ja-JP" altLang="en-US" dirty="0"/>
          </a:p>
        </p:txBody>
      </p:sp>
      <p:sp>
        <p:nvSpPr>
          <p:cNvPr id="12" name="正方形/長方形 11">
            <a:extLst>
              <a:ext uri="{FF2B5EF4-FFF2-40B4-BE49-F238E27FC236}">
                <a16:creationId xmlns:a16="http://schemas.microsoft.com/office/drawing/2014/main" id="{C52CFCF8-5B2D-E240-8673-21232EAE3397}"/>
              </a:ext>
            </a:extLst>
          </p:cNvPr>
          <p:cNvSpPr/>
          <p:nvPr/>
        </p:nvSpPr>
        <p:spPr>
          <a:xfrm>
            <a:off x="1145893" y="6356350"/>
            <a:ext cx="9734309" cy="447130"/>
          </a:xfrm>
          <a:prstGeom prst="rect">
            <a:avLst/>
          </a:prstGeom>
          <a:solidFill>
            <a:srgbClr val="FFC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rPr>
              <a:t>データも指標も、常に回し続けて進化させることが</a:t>
            </a:r>
            <a:r>
              <a:rPr lang="ja-JP" altLang="en-US" sz="2400" dirty="0">
                <a:solidFill>
                  <a:schemeClr val="tx1"/>
                </a:solidFill>
              </a:rPr>
              <a:t>必要。</a:t>
            </a:r>
            <a:endParaRPr kumimoji="1" lang="ja-JP" altLang="en-US" sz="2400" dirty="0">
              <a:solidFill>
                <a:schemeClr val="tx1"/>
              </a:solidFill>
            </a:endParaRPr>
          </a:p>
        </p:txBody>
      </p:sp>
      <p:sp>
        <p:nvSpPr>
          <p:cNvPr id="22" name="コンテンツ プレースホルダー 2">
            <a:extLst>
              <a:ext uri="{FF2B5EF4-FFF2-40B4-BE49-F238E27FC236}">
                <a16:creationId xmlns:a16="http://schemas.microsoft.com/office/drawing/2014/main" id="{436B79AD-3385-4328-A667-2E859C8C17C7}"/>
              </a:ext>
            </a:extLst>
          </p:cNvPr>
          <p:cNvSpPr>
            <a:spLocks noGrp="1"/>
          </p:cNvSpPr>
          <p:nvPr>
            <p:ph idx="1"/>
          </p:nvPr>
        </p:nvSpPr>
        <p:spPr>
          <a:xfrm>
            <a:off x="838200" y="1105469"/>
            <a:ext cx="10515600" cy="5071494"/>
          </a:xfrm>
        </p:spPr>
        <p:txBody>
          <a:bodyPr>
            <a:normAutofit/>
          </a:bodyPr>
          <a:lstStyle/>
          <a:p>
            <a:pPr marL="0" indent="0">
              <a:buNone/>
            </a:pPr>
            <a:r>
              <a:rPr lang="ja-JP" altLang="en-US" sz="2200" dirty="0"/>
              <a:t>庁内でのデータ利活用のステップ</a:t>
            </a:r>
            <a:endParaRPr lang="en-US" altLang="ja-JP" sz="2200" dirty="0"/>
          </a:p>
        </p:txBody>
      </p:sp>
      <p:sp>
        <p:nvSpPr>
          <p:cNvPr id="23" name="正方形/長方形 22">
            <a:extLst>
              <a:ext uri="{FF2B5EF4-FFF2-40B4-BE49-F238E27FC236}">
                <a16:creationId xmlns:a16="http://schemas.microsoft.com/office/drawing/2014/main" id="{D8D4C632-75BF-4DAD-B43C-7FD90C3DC537}"/>
              </a:ext>
            </a:extLst>
          </p:cNvPr>
          <p:cNvSpPr/>
          <p:nvPr/>
        </p:nvSpPr>
        <p:spPr>
          <a:xfrm>
            <a:off x="1258708" y="1921899"/>
            <a:ext cx="4012769" cy="867907"/>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【Step1】</a:t>
            </a:r>
            <a:br>
              <a:rPr lang="en-US" altLang="ja-JP" dirty="0">
                <a:solidFill>
                  <a:schemeClr val="tx1"/>
                </a:solidFill>
              </a:rPr>
            </a:br>
            <a:r>
              <a:rPr lang="ja-JP" altLang="en-US" dirty="0">
                <a:solidFill>
                  <a:schemeClr val="tx1"/>
                </a:solidFill>
              </a:rPr>
              <a:t>データを使ってみる。</a:t>
            </a:r>
            <a:endParaRPr kumimoji="1" lang="ja-JP" altLang="en-US" dirty="0">
              <a:solidFill>
                <a:schemeClr val="tx1"/>
              </a:solidFill>
            </a:endParaRPr>
          </a:p>
        </p:txBody>
      </p:sp>
      <p:sp>
        <p:nvSpPr>
          <p:cNvPr id="24" name="正方形/長方形 23">
            <a:extLst>
              <a:ext uri="{FF2B5EF4-FFF2-40B4-BE49-F238E27FC236}">
                <a16:creationId xmlns:a16="http://schemas.microsoft.com/office/drawing/2014/main" id="{BD2C39E0-091A-4D3E-BF05-6654C34D03F6}"/>
              </a:ext>
            </a:extLst>
          </p:cNvPr>
          <p:cNvSpPr/>
          <p:nvPr/>
        </p:nvSpPr>
        <p:spPr>
          <a:xfrm>
            <a:off x="1258707" y="3477153"/>
            <a:ext cx="4012769" cy="867907"/>
          </a:xfrm>
          <a:prstGeom prst="rect">
            <a:avLst/>
          </a:prstGeom>
          <a:solidFill>
            <a:schemeClr val="accent6">
              <a:lumMod val="20000"/>
              <a:lumOff val="80000"/>
              <a:alpha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【Step2】</a:t>
            </a:r>
            <a:br>
              <a:rPr lang="en-US" altLang="ja-JP" dirty="0">
                <a:solidFill>
                  <a:schemeClr val="tx1"/>
                </a:solidFill>
              </a:rPr>
            </a:br>
            <a:r>
              <a:rPr lang="ja-JP" altLang="en-US" dirty="0">
                <a:solidFill>
                  <a:schemeClr val="tx1"/>
                </a:solidFill>
              </a:rPr>
              <a:t>データを分析、政策に活用する</a:t>
            </a:r>
            <a:br>
              <a:rPr lang="en-US" altLang="ja-JP" dirty="0">
                <a:solidFill>
                  <a:schemeClr val="tx1"/>
                </a:solidFill>
              </a:rPr>
            </a:br>
            <a:r>
              <a:rPr lang="ja-JP" altLang="en-US" dirty="0">
                <a:solidFill>
                  <a:schemeClr val="tx1"/>
                </a:solidFill>
              </a:rPr>
              <a:t>指標を作る。</a:t>
            </a:r>
            <a:endParaRPr kumimoji="1" lang="ja-JP" altLang="en-US" dirty="0">
              <a:solidFill>
                <a:schemeClr val="tx1"/>
              </a:solidFill>
            </a:endParaRPr>
          </a:p>
        </p:txBody>
      </p:sp>
      <p:sp>
        <p:nvSpPr>
          <p:cNvPr id="25" name="正方形/長方形 24">
            <a:extLst>
              <a:ext uri="{FF2B5EF4-FFF2-40B4-BE49-F238E27FC236}">
                <a16:creationId xmlns:a16="http://schemas.microsoft.com/office/drawing/2014/main" id="{2DA3499D-A30D-4E4E-B92F-EB3247DCBB70}"/>
              </a:ext>
            </a:extLst>
          </p:cNvPr>
          <p:cNvSpPr/>
          <p:nvPr/>
        </p:nvSpPr>
        <p:spPr>
          <a:xfrm>
            <a:off x="1258707" y="5032407"/>
            <a:ext cx="4012769" cy="867907"/>
          </a:xfrm>
          <a:prstGeom prst="rect">
            <a:avLst/>
          </a:prstGeom>
          <a:solidFill>
            <a:schemeClr val="accent6">
              <a:lumMod val="20000"/>
              <a:lumOff val="80000"/>
              <a:alpha val="5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【Step3】</a:t>
            </a:r>
            <a:br>
              <a:rPr lang="en-US" altLang="ja-JP" dirty="0">
                <a:solidFill>
                  <a:schemeClr val="tx1"/>
                </a:solidFill>
              </a:rPr>
            </a:br>
            <a:r>
              <a:rPr lang="ja-JP" altLang="en-US" dirty="0">
                <a:solidFill>
                  <a:schemeClr val="tx1"/>
                </a:solidFill>
              </a:rPr>
              <a:t>結果と指標を確認し</a:t>
            </a:r>
            <a:br>
              <a:rPr lang="en-US" altLang="ja-JP" dirty="0">
                <a:solidFill>
                  <a:schemeClr val="tx1"/>
                </a:solidFill>
              </a:rPr>
            </a:br>
            <a:r>
              <a:rPr lang="ja-JP" altLang="en-US" dirty="0">
                <a:solidFill>
                  <a:schemeClr val="tx1"/>
                </a:solidFill>
              </a:rPr>
              <a:t>計画をアップデートする。</a:t>
            </a:r>
            <a:endParaRPr kumimoji="1" lang="ja-JP" altLang="en-US" dirty="0">
              <a:solidFill>
                <a:schemeClr val="tx1"/>
              </a:solidFill>
            </a:endParaRPr>
          </a:p>
        </p:txBody>
      </p:sp>
      <p:sp>
        <p:nvSpPr>
          <p:cNvPr id="26" name="三角形 3">
            <a:extLst>
              <a:ext uri="{FF2B5EF4-FFF2-40B4-BE49-F238E27FC236}">
                <a16:creationId xmlns:a16="http://schemas.microsoft.com/office/drawing/2014/main" id="{068B4B93-4D78-43BC-B9BA-4531EBD77520}"/>
              </a:ext>
            </a:extLst>
          </p:cNvPr>
          <p:cNvSpPr/>
          <p:nvPr/>
        </p:nvSpPr>
        <p:spPr>
          <a:xfrm rot="10800000">
            <a:off x="2726386" y="3013932"/>
            <a:ext cx="1077410" cy="34367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三角形 23">
            <a:extLst>
              <a:ext uri="{FF2B5EF4-FFF2-40B4-BE49-F238E27FC236}">
                <a16:creationId xmlns:a16="http://schemas.microsoft.com/office/drawing/2014/main" id="{562AA9AD-3AB8-476D-84DA-7D805F20E27C}"/>
              </a:ext>
            </a:extLst>
          </p:cNvPr>
          <p:cNvSpPr/>
          <p:nvPr/>
        </p:nvSpPr>
        <p:spPr>
          <a:xfrm rot="10800000">
            <a:off x="2680088" y="4564940"/>
            <a:ext cx="1077410" cy="343674"/>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C9F0B9F7-12ED-4F13-997C-DD39F23856FA}"/>
              </a:ext>
            </a:extLst>
          </p:cNvPr>
          <p:cNvSpPr txBox="1"/>
          <p:nvPr/>
        </p:nvSpPr>
        <p:spPr>
          <a:xfrm>
            <a:off x="5886777" y="1765424"/>
            <a:ext cx="2954655" cy="1200329"/>
          </a:xfrm>
          <a:prstGeom prst="rect">
            <a:avLst/>
          </a:prstGeom>
          <a:noFill/>
        </p:spPr>
        <p:txBody>
          <a:bodyPr wrap="none" rtlCol="0">
            <a:spAutoFit/>
          </a:bodyPr>
          <a:lstStyle/>
          <a:p>
            <a:r>
              <a:rPr kumimoji="1" lang="ja-JP" altLang="en-US" dirty="0"/>
              <a:t>課題</a:t>
            </a:r>
            <a:br>
              <a:rPr kumimoji="1" lang="en-US" altLang="ja-JP" dirty="0"/>
            </a:br>
            <a:r>
              <a:rPr kumimoji="1" lang="ja-JP" altLang="en-US" dirty="0"/>
              <a:t>・データが足りない。</a:t>
            </a:r>
            <a:br>
              <a:rPr kumimoji="1" lang="en-US" altLang="ja-JP" dirty="0"/>
            </a:br>
            <a:r>
              <a:rPr kumimoji="1" lang="ja-JP" altLang="en-US" dirty="0"/>
              <a:t>・デジタル化されてない。</a:t>
            </a:r>
            <a:br>
              <a:rPr kumimoji="1" lang="en-US" altLang="ja-JP" dirty="0"/>
            </a:br>
            <a:r>
              <a:rPr kumimoji="1" lang="ja-JP" altLang="en-US" dirty="0"/>
              <a:t>・出してもらえない。</a:t>
            </a:r>
          </a:p>
        </p:txBody>
      </p:sp>
      <p:sp>
        <p:nvSpPr>
          <p:cNvPr id="29" name="テキスト ボックス 28">
            <a:extLst>
              <a:ext uri="{FF2B5EF4-FFF2-40B4-BE49-F238E27FC236}">
                <a16:creationId xmlns:a16="http://schemas.microsoft.com/office/drawing/2014/main" id="{6ECDB646-93C0-40AC-AC28-77BCFE7A2488}"/>
              </a:ext>
            </a:extLst>
          </p:cNvPr>
          <p:cNvSpPr txBox="1"/>
          <p:nvPr/>
        </p:nvSpPr>
        <p:spPr>
          <a:xfrm>
            <a:off x="5886777" y="3404667"/>
            <a:ext cx="2492990" cy="1200329"/>
          </a:xfrm>
          <a:prstGeom prst="rect">
            <a:avLst/>
          </a:prstGeom>
          <a:noFill/>
        </p:spPr>
        <p:txBody>
          <a:bodyPr wrap="none" rtlCol="0">
            <a:spAutoFit/>
          </a:bodyPr>
          <a:lstStyle/>
          <a:p>
            <a:r>
              <a:rPr kumimoji="1" lang="ja-JP" altLang="en-US" dirty="0"/>
              <a:t>課題</a:t>
            </a:r>
            <a:br>
              <a:rPr kumimoji="1" lang="en-US" altLang="ja-JP" dirty="0"/>
            </a:br>
            <a:r>
              <a:rPr lang="ja-JP" altLang="en-US" dirty="0"/>
              <a:t>・データが足りない。</a:t>
            </a:r>
            <a:br>
              <a:rPr kumimoji="1" lang="en-US" altLang="ja-JP" dirty="0"/>
            </a:br>
            <a:r>
              <a:rPr kumimoji="1" lang="ja-JP" altLang="en-US" dirty="0"/>
              <a:t>・精度が低い。</a:t>
            </a:r>
            <a:br>
              <a:rPr kumimoji="1" lang="en-US" altLang="ja-JP" dirty="0"/>
            </a:br>
            <a:r>
              <a:rPr kumimoji="1" lang="ja-JP" altLang="en-US" dirty="0"/>
              <a:t>・件数が少ない。</a:t>
            </a:r>
          </a:p>
        </p:txBody>
      </p:sp>
      <p:sp>
        <p:nvSpPr>
          <p:cNvPr id="30" name="テキスト ボックス 29">
            <a:extLst>
              <a:ext uri="{FF2B5EF4-FFF2-40B4-BE49-F238E27FC236}">
                <a16:creationId xmlns:a16="http://schemas.microsoft.com/office/drawing/2014/main" id="{061D7A1E-2B37-4BB5-A6DB-9E8B37757767}"/>
              </a:ext>
            </a:extLst>
          </p:cNvPr>
          <p:cNvSpPr txBox="1"/>
          <p:nvPr/>
        </p:nvSpPr>
        <p:spPr>
          <a:xfrm>
            <a:off x="5886777" y="4959921"/>
            <a:ext cx="2723823" cy="1200329"/>
          </a:xfrm>
          <a:prstGeom prst="rect">
            <a:avLst/>
          </a:prstGeom>
          <a:noFill/>
        </p:spPr>
        <p:txBody>
          <a:bodyPr wrap="none" rtlCol="0">
            <a:spAutoFit/>
          </a:bodyPr>
          <a:lstStyle/>
          <a:p>
            <a:r>
              <a:rPr kumimoji="1" lang="ja-JP" altLang="en-US" dirty="0"/>
              <a:t>課題</a:t>
            </a:r>
            <a:br>
              <a:rPr kumimoji="1" lang="en-US" altLang="ja-JP" dirty="0"/>
            </a:br>
            <a:r>
              <a:rPr lang="ja-JP" altLang="en-US" dirty="0"/>
              <a:t>・別の指標が必要。</a:t>
            </a:r>
            <a:br>
              <a:rPr kumimoji="1" lang="en-US" altLang="ja-JP" dirty="0"/>
            </a:br>
            <a:r>
              <a:rPr kumimoji="1" lang="ja-JP" altLang="en-US" dirty="0"/>
              <a:t>・項目の詳細化。</a:t>
            </a:r>
            <a:br>
              <a:rPr kumimoji="1" lang="en-US" altLang="ja-JP" dirty="0"/>
            </a:br>
            <a:r>
              <a:rPr kumimoji="1" lang="ja-JP" altLang="en-US" dirty="0"/>
              <a:t>・定性評価→定量評価。</a:t>
            </a:r>
          </a:p>
        </p:txBody>
      </p:sp>
      <p:sp>
        <p:nvSpPr>
          <p:cNvPr id="31" name="正方形/長方形 30">
            <a:extLst>
              <a:ext uri="{FF2B5EF4-FFF2-40B4-BE49-F238E27FC236}">
                <a16:creationId xmlns:a16="http://schemas.microsoft.com/office/drawing/2014/main" id="{8BA28E16-5550-419A-AAA5-FF1A440F1220}"/>
              </a:ext>
            </a:extLst>
          </p:cNvPr>
          <p:cNvSpPr/>
          <p:nvPr/>
        </p:nvSpPr>
        <p:spPr>
          <a:xfrm>
            <a:off x="5629554" y="1642436"/>
            <a:ext cx="3090440" cy="45159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右矢印 8">
            <a:extLst>
              <a:ext uri="{FF2B5EF4-FFF2-40B4-BE49-F238E27FC236}">
                <a16:creationId xmlns:a16="http://schemas.microsoft.com/office/drawing/2014/main" id="{EBE6E1A8-9D38-4BEB-A57E-F7F8561AEC9C}"/>
              </a:ext>
            </a:extLst>
          </p:cNvPr>
          <p:cNvSpPr/>
          <p:nvPr/>
        </p:nvSpPr>
        <p:spPr>
          <a:xfrm>
            <a:off x="8967525" y="3089627"/>
            <a:ext cx="428264" cy="1551008"/>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ボックス 32">
            <a:extLst>
              <a:ext uri="{FF2B5EF4-FFF2-40B4-BE49-F238E27FC236}">
                <a16:creationId xmlns:a16="http://schemas.microsoft.com/office/drawing/2014/main" id="{4ED364DC-7056-49FF-AD83-E722952D8D8B}"/>
              </a:ext>
            </a:extLst>
          </p:cNvPr>
          <p:cNvSpPr txBox="1"/>
          <p:nvPr/>
        </p:nvSpPr>
        <p:spPr>
          <a:xfrm>
            <a:off x="9516343" y="1986191"/>
            <a:ext cx="2492990" cy="3416320"/>
          </a:xfrm>
          <a:prstGeom prst="rect">
            <a:avLst/>
          </a:prstGeom>
          <a:noFill/>
        </p:spPr>
        <p:txBody>
          <a:bodyPr wrap="none" rtlCol="0">
            <a:spAutoFit/>
          </a:bodyPr>
          <a:lstStyle/>
          <a:p>
            <a:r>
              <a:rPr kumimoji="1" lang="ja-JP" altLang="en-US" dirty="0"/>
              <a:t>実際に利用して</a:t>
            </a:r>
            <a:br>
              <a:rPr kumimoji="1" lang="en-US" altLang="ja-JP" dirty="0"/>
            </a:br>
            <a:r>
              <a:rPr kumimoji="1" lang="ja-JP" altLang="en-US" dirty="0"/>
              <a:t>課題を明確にし</a:t>
            </a:r>
            <a:br>
              <a:rPr kumimoji="1" lang="en-US" altLang="ja-JP" dirty="0"/>
            </a:br>
            <a:r>
              <a:rPr kumimoji="1" lang="ja-JP" altLang="en-US" dirty="0"/>
              <a:t>常に品質を上げる。</a:t>
            </a:r>
            <a:br>
              <a:rPr kumimoji="1" lang="en-US" altLang="ja-JP" dirty="0"/>
            </a:br>
            <a:br>
              <a:rPr kumimoji="1" lang="en-US" altLang="ja-JP" dirty="0"/>
            </a:br>
            <a:r>
              <a:rPr kumimoji="1" lang="ja-JP" altLang="en-US" dirty="0"/>
              <a:t>使わないことには</a:t>
            </a:r>
            <a:br>
              <a:rPr kumimoji="1" lang="en-US" altLang="ja-JP" dirty="0"/>
            </a:br>
            <a:r>
              <a:rPr kumimoji="1" lang="ja-JP" altLang="en-US" dirty="0"/>
              <a:t>品質は上がって</a:t>
            </a:r>
            <a:endParaRPr kumimoji="1" lang="en-US" altLang="ja-JP" dirty="0"/>
          </a:p>
          <a:p>
            <a:r>
              <a:rPr kumimoji="1" lang="ja-JP" altLang="en-US" dirty="0"/>
              <a:t>いかない。</a:t>
            </a:r>
            <a:endParaRPr kumimoji="1" lang="en-US" altLang="ja-JP" dirty="0"/>
          </a:p>
          <a:p>
            <a:endParaRPr lang="en-US" altLang="ja-JP" dirty="0"/>
          </a:p>
          <a:p>
            <a:r>
              <a:rPr kumimoji="1" lang="ja-JP" altLang="en-US" dirty="0"/>
              <a:t>なぜなら、課題と</a:t>
            </a:r>
            <a:endParaRPr kumimoji="1" lang="en-US" altLang="ja-JP" dirty="0"/>
          </a:p>
          <a:p>
            <a:r>
              <a:rPr kumimoji="1" lang="ja-JP" altLang="en-US" dirty="0"/>
              <a:t>内部の運用はそれぞれ</a:t>
            </a:r>
            <a:endParaRPr kumimoji="1" lang="en-US" altLang="ja-JP" dirty="0"/>
          </a:p>
          <a:p>
            <a:r>
              <a:rPr kumimoji="1" lang="ja-JP" altLang="en-US" dirty="0"/>
              <a:t>の地方公共団体で</a:t>
            </a:r>
            <a:br>
              <a:rPr kumimoji="1" lang="en-US" altLang="ja-JP" dirty="0"/>
            </a:br>
            <a:r>
              <a:rPr kumimoji="1" lang="ja-JP" altLang="en-US" dirty="0"/>
              <a:t>異なる</a:t>
            </a:r>
            <a:r>
              <a:rPr lang="ja-JP" altLang="en-US" dirty="0"/>
              <a:t>ため</a:t>
            </a:r>
            <a:r>
              <a:rPr kumimoji="1" lang="ja-JP" altLang="en-US" dirty="0"/>
              <a:t>。</a:t>
            </a:r>
          </a:p>
        </p:txBody>
      </p:sp>
      <p:sp>
        <p:nvSpPr>
          <p:cNvPr id="34" name="右カーブ矢印 26">
            <a:extLst>
              <a:ext uri="{FF2B5EF4-FFF2-40B4-BE49-F238E27FC236}">
                <a16:creationId xmlns:a16="http://schemas.microsoft.com/office/drawing/2014/main" id="{B14CCCD9-6017-4F04-9026-5151A0F6ACC1}"/>
              </a:ext>
            </a:extLst>
          </p:cNvPr>
          <p:cNvSpPr/>
          <p:nvPr/>
        </p:nvSpPr>
        <p:spPr>
          <a:xfrm flipV="1">
            <a:off x="504550" y="4069715"/>
            <a:ext cx="506626" cy="990449"/>
          </a:xfrm>
          <a:prstGeom prst="curved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5" name="右カーブ矢印 27">
            <a:extLst>
              <a:ext uri="{FF2B5EF4-FFF2-40B4-BE49-F238E27FC236}">
                <a16:creationId xmlns:a16="http://schemas.microsoft.com/office/drawing/2014/main" id="{47FD5B00-FD11-4462-BB2F-3E2B0A52CEFE}"/>
              </a:ext>
            </a:extLst>
          </p:cNvPr>
          <p:cNvSpPr/>
          <p:nvPr/>
        </p:nvSpPr>
        <p:spPr>
          <a:xfrm flipV="1">
            <a:off x="492975" y="2530282"/>
            <a:ext cx="506626" cy="990449"/>
          </a:xfrm>
          <a:prstGeom prst="curved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6" name="テキスト ボックス 35">
            <a:extLst>
              <a:ext uri="{FF2B5EF4-FFF2-40B4-BE49-F238E27FC236}">
                <a16:creationId xmlns:a16="http://schemas.microsoft.com/office/drawing/2014/main" id="{F57F88BF-7648-49DB-BF8A-FC9C7B467FCA}"/>
              </a:ext>
            </a:extLst>
          </p:cNvPr>
          <p:cNvSpPr txBox="1"/>
          <p:nvPr/>
        </p:nvSpPr>
        <p:spPr>
          <a:xfrm>
            <a:off x="34646" y="2212395"/>
            <a:ext cx="1261884" cy="276999"/>
          </a:xfrm>
          <a:prstGeom prst="rect">
            <a:avLst/>
          </a:prstGeom>
          <a:noFill/>
        </p:spPr>
        <p:txBody>
          <a:bodyPr wrap="none" rtlCol="0">
            <a:spAutoFit/>
          </a:bodyPr>
          <a:lstStyle/>
          <a:p>
            <a:r>
              <a:rPr kumimoji="1" lang="ja-JP" altLang="en-US" sz="1200"/>
              <a:t>フィードバック</a:t>
            </a:r>
            <a:endParaRPr kumimoji="1" lang="ja-JP" altLang="en-US"/>
          </a:p>
        </p:txBody>
      </p:sp>
      <p:sp>
        <p:nvSpPr>
          <p:cNvPr id="37" name="テキスト ボックス 36">
            <a:extLst>
              <a:ext uri="{FF2B5EF4-FFF2-40B4-BE49-F238E27FC236}">
                <a16:creationId xmlns:a16="http://schemas.microsoft.com/office/drawing/2014/main" id="{67BDC5CC-F55C-44D3-B680-79EF6444DC31}"/>
              </a:ext>
            </a:extLst>
          </p:cNvPr>
          <p:cNvSpPr txBox="1"/>
          <p:nvPr/>
        </p:nvSpPr>
        <p:spPr>
          <a:xfrm>
            <a:off x="34646" y="3832851"/>
            <a:ext cx="1261884" cy="276999"/>
          </a:xfrm>
          <a:prstGeom prst="rect">
            <a:avLst/>
          </a:prstGeom>
          <a:noFill/>
        </p:spPr>
        <p:txBody>
          <a:bodyPr wrap="none" rtlCol="0">
            <a:spAutoFit/>
          </a:bodyPr>
          <a:lstStyle/>
          <a:p>
            <a:r>
              <a:rPr kumimoji="1" lang="ja-JP" altLang="en-US" sz="1200"/>
              <a:t>フィードバック</a:t>
            </a:r>
            <a:endParaRPr kumimoji="1" lang="ja-JP" altLang="en-US"/>
          </a:p>
        </p:txBody>
      </p:sp>
      <p:sp>
        <p:nvSpPr>
          <p:cNvPr id="21" name="スライド番号プレースホルダー 4">
            <a:extLst>
              <a:ext uri="{FF2B5EF4-FFF2-40B4-BE49-F238E27FC236}">
                <a16:creationId xmlns:a16="http://schemas.microsoft.com/office/drawing/2014/main" id="{11A472BE-E26B-412C-B081-6D67DDB57BED}"/>
              </a:ext>
            </a:extLst>
          </p:cNvPr>
          <p:cNvSpPr txBox="1">
            <a:spLocks/>
          </p:cNvSpPr>
          <p:nvPr/>
        </p:nvSpPr>
        <p:spPr>
          <a:xfrm>
            <a:off x="9448800" y="6538912"/>
            <a:ext cx="27432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17B8D3BA-E350-1147-995F-63335037DF5A}" type="slidenum">
              <a:rPr lang="ja-JP" altLang="en-US" smtClean="0"/>
              <a:pPr/>
              <a:t>39</a:t>
            </a:fld>
            <a:endParaRPr lang="ja-JP" altLang="en-US"/>
          </a:p>
        </p:txBody>
      </p:sp>
    </p:spTree>
    <p:extLst>
      <p:ext uri="{BB962C8B-B14F-4D97-AF65-F5344CB8AC3E}">
        <p14:creationId xmlns:p14="http://schemas.microsoft.com/office/powerpoint/2010/main" val="3407226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422431-71B1-344E-9211-DEF80921140A}"/>
              </a:ext>
            </a:extLst>
          </p:cNvPr>
          <p:cNvSpPr>
            <a:spLocks noGrp="1"/>
          </p:cNvSpPr>
          <p:nvPr>
            <p:ph type="title"/>
          </p:nvPr>
        </p:nvSpPr>
        <p:spPr/>
        <p:txBody>
          <a:bodyPr>
            <a:normAutofit fontScale="90000"/>
          </a:bodyPr>
          <a:lstStyle/>
          <a:p>
            <a:r>
              <a:rPr lang="en-US" altLang="ja-JP" dirty="0"/>
              <a:t>1-1. </a:t>
            </a:r>
            <a:r>
              <a:rPr lang="ja-JP" altLang="en-US" dirty="0"/>
              <a:t>政策立案</a:t>
            </a:r>
            <a:r>
              <a:rPr kumimoji="1" lang="ja-JP" altLang="en-US" dirty="0"/>
              <a:t>の確認</a:t>
            </a:r>
          </a:p>
        </p:txBody>
      </p:sp>
      <p:sp>
        <p:nvSpPr>
          <p:cNvPr id="3" name="コンテンツ プレースホルダー 2">
            <a:extLst>
              <a:ext uri="{FF2B5EF4-FFF2-40B4-BE49-F238E27FC236}">
                <a16:creationId xmlns:a16="http://schemas.microsoft.com/office/drawing/2014/main" id="{A71DEF33-813F-BF4D-AFE3-C6996A9270CA}"/>
              </a:ext>
            </a:extLst>
          </p:cNvPr>
          <p:cNvSpPr>
            <a:spLocks noGrp="1"/>
          </p:cNvSpPr>
          <p:nvPr>
            <p:ph idx="1"/>
          </p:nvPr>
        </p:nvSpPr>
        <p:spPr/>
        <p:txBody>
          <a:bodyPr>
            <a:normAutofit/>
          </a:bodyPr>
          <a:lstStyle/>
          <a:p>
            <a:pPr marL="0" indent="0">
              <a:buNone/>
            </a:pPr>
            <a:r>
              <a:rPr lang="ja-JP" altLang="en-US" sz="2200" dirty="0"/>
              <a:t>前回作成したプロトタイプから、対応すべき政策を一覧化して確認する。</a:t>
            </a:r>
            <a:endParaRPr lang="en-US" altLang="ja-JP" sz="2200" dirty="0"/>
          </a:p>
        </p:txBody>
      </p:sp>
      <p:sp>
        <p:nvSpPr>
          <p:cNvPr id="4" name="正方形/長方形 3">
            <a:extLst>
              <a:ext uri="{FF2B5EF4-FFF2-40B4-BE49-F238E27FC236}">
                <a16:creationId xmlns:a16="http://schemas.microsoft.com/office/drawing/2014/main" id="{77FB5A1D-D5CA-FA4D-8E9A-95C121D50BE3}"/>
              </a:ext>
            </a:extLst>
          </p:cNvPr>
          <p:cNvSpPr/>
          <p:nvPr/>
        </p:nvSpPr>
        <p:spPr>
          <a:xfrm>
            <a:off x="9429008" y="95003"/>
            <a:ext cx="2636322" cy="9262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dirty="0"/>
              <a:t>政策一覧</a:t>
            </a:r>
            <a:r>
              <a:rPr kumimoji="1" lang="ja-JP" altLang="en-US" dirty="0"/>
              <a:t>の内容を</a:t>
            </a:r>
            <a:br>
              <a:rPr kumimoji="1" lang="en-US" altLang="ja-JP" dirty="0"/>
            </a:br>
            <a:r>
              <a:rPr kumimoji="1" lang="ja-JP" altLang="en-US" dirty="0"/>
              <a:t>確認する</a:t>
            </a:r>
          </a:p>
        </p:txBody>
      </p:sp>
      <p:graphicFrame>
        <p:nvGraphicFramePr>
          <p:cNvPr id="5" name="表 4">
            <a:extLst>
              <a:ext uri="{FF2B5EF4-FFF2-40B4-BE49-F238E27FC236}">
                <a16:creationId xmlns:a16="http://schemas.microsoft.com/office/drawing/2014/main" id="{82C2C90E-04BB-43C9-8BF0-8E548F8F696F}"/>
              </a:ext>
            </a:extLst>
          </p:cNvPr>
          <p:cNvGraphicFramePr>
            <a:graphicFrameLocks noGrp="1"/>
          </p:cNvGraphicFramePr>
          <p:nvPr>
            <p:extLst>
              <p:ext uri="{D42A27DB-BD31-4B8C-83A1-F6EECF244321}">
                <p14:modId xmlns:p14="http://schemas.microsoft.com/office/powerpoint/2010/main" val="833987480"/>
              </p:ext>
            </p:extLst>
          </p:nvPr>
        </p:nvGraphicFramePr>
        <p:xfrm>
          <a:off x="1199661" y="2360236"/>
          <a:ext cx="10154139" cy="1341120"/>
        </p:xfrm>
        <a:graphic>
          <a:graphicData uri="http://schemas.openxmlformats.org/drawingml/2006/table">
            <a:tbl>
              <a:tblPr firstRow="1" bandRow="1">
                <a:tableStyleId>{5940675A-B579-460E-94D1-54222C63F5DA}</a:tableStyleId>
              </a:tblPr>
              <a:tblGrid>
                <a:gridCol w="873841">
                  <a:extLst>
                    <a:ext uri="{9D8B030D-6E8A-4147-A177-3AD203B41FA5}">
                      <a16:colId xmlns:a16="http://schemas.microsoft.com/office/drawing/2014/main" val="1222735191"/>
                    </a:ext>
                  </a:extLst>
                </a:gridCol>
                <a:gridCol w="4538312">
                  <a:extLst>
                    <a:ext uri="{9D8B030D-6E8A-4147-A177-3AD203B41FA5}">
                      <a16:colId xmlns:a16="http://schemas.microsoft.com/office/drawing/2014/main" val="3694141520"/>
                    </a:ext>
                  </a:extLst>
                </a:gridCol>
                <a:gridCol w="1580662">
                  <a:extLst>
                    <a:ext uri="{9D8B030D-6E8A-4147-A177-3AD203B41FA5}">
                      <a16:colId xmlns:a16="http://schemas.microsoft.com/office/drawing/2014/main" val="3891454635"/>
                    </a:ext>
                  </a:extLst>
                </a:gridCol>
                <a:gridCol w="1580662">
                  <a:extLst>
                    <a:ext uri="{9D8B030D-6E8A-4147-A177-3AD203B41FA5}">
                      <a16:colId xmlns:a16="http://schemas.microsoft.com/office/drawing/2014/main" val="1180606095"/>
                    </a:ext>
                  </a:extLst>
                </a:gridCol>
                <a:gridCol w="1580662">
                  <a:extLst>
                    <a:ext uri="{9D8B030D-6E8A-4147-A177-3AD203B41FA5}">
                      <a16:colId xmlns:a16="http://schemas.microsoft.com/office/drawing/2014/main" val="227152746"/>
                    </a:ext>
                  </a:extLst>
                </a:gridCol>
              </a:tblGrid>
              <a:tr h="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作業内容</a:t>
                      </a:r>
                    </a:p>
                  </a:txBody>
                  <a:tcPr>
                    <a:solidFill>
                      <a:schemeClr val="accent5">
                        <a:lumMod val="20000"/>
                        <a:lumOff val="80000"/>
                      </a:schemeClr>
                    </a:solidFill>
                  </a:tcPr>
                </a:tc>
                <a:tc>
                  <a:txBody>
                    <a:bodyPr/>
                    <a:lstStyle/>
                    <a:p>
                      <a:r>
                        <a:rPr kumimoji="1" lang="ja-JP" altLang="en-US" sz="1600" dirty="0"/>
                        <a:t>現状</a:t>
                      </a:r>
                    </a:p>
                  </a:txBody>
                  <a:tcPr>
                    <a:solidFill>
                      <a:schemeClr val="accent5">
                        <a:lumMod val="20000"/>
                        <a:lumOff val="80000"/>
                      </a:schemeClr>
                    </a:solidFill>
                  </a:tcPr>
                </a:tc>
                <a:tc>
                  <a:txBody>
                    <a:bodyPr/>
                    <a:lstStyle/>
                    <a:p>
                      <a:r>
                        <a:rPr kumimoji="1" lang="ja-JP" altLang="en-US" sz="1600" dirty="0"/>
                        <a:t>政策</a:t>
                      </a:r>
                    </a:p>
                  </a:txBody>
                  <a:tcPr>
                    <a:solidFill>
                      <a:schemeClr val="accent5">
                        <a:lumMod val="20000"/>
                        <a:lumOff val="80000"/>
                      </a:schemeClr>
                    </a:solidFill>
                  </a:tcPr>
                </a:tc>
                <a:tc>
                  <a:txBody>
                    <a:bodyPr/>
                    <a:lstStyle/>
                    <a:p>
                      <a:r>
                        <a:rPr kumimoji="1" lang="ja-JP" altLang="en-US" sz="1600" dirty="0"/>
                        <a:t>効果</a:t>
                      </a:r>
                    </a:p>
                  </a:txBody>
                  <a:tcPr>
                    <a:solidFill>
                      <a:schemeClr val="accent5">
                        <a:lumMod val="20000"/>
                        <a:lumOff val="80000"/>
                      </a:schemeClr>
                    </a:solidFill>
                  </a:tcPr>
                </a:tc>
                <a:extLst>
                  <a:ext uri="{0D108BD9-81ED-4DB2-BD59-A6C34878D82A}">
                    <a16:rowId xmlns:a16="http://schemas.microsoft.com/office/drawing/2014/main" val="1924285232"/>
                  </a:ext>
                </a:extLst>
              </a:tr>
              <a:tr h="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extLst>
                  <a:ext uri="{0D108BD9-81ED-4DB2-BD59-A6C34878D82A}">
                    <a16:rowId xmlns:a16="http://schemas.microsoft.com/office/drawing/2014/main" val="2829124914"/>
                  </a:ext>
                </a:extLst>
              </a:tr>
              <a:tr h="0">
                <a:tc>
                  <a:txBody>
                    <a:bodyPr/>
                    <a:lstStyle/>
                    <a:p>
                      <a:pPr algn="r"/>
                      <a:r>
                        <a:rPr kumimoji="1" lang="en-US" altLang="ja-JP" sz="1600" dirty="0"/>
                        <a:t>2</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94668633"/>
                  </a:ext>
                </a:extLst>
              </a:tr>
              <a:tr h="0">
                <a:tc>
                  <a:txBody>
                    <a:bodyPr/>
                    <a:lstStyle/>
                    <a:p>
                      <a:pPr algn="r"/>
                      <a:r>
                        <a:rPr kumimoji="1" lang="en-US" altLang="ja-JP" sz="1600" dirty="0"/>
                        <a:t>3</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163969994"/>
                  </a:ext>
                </a:extLst>
              </a:tr>
            </a:tbl>
          </a:graphicData>
        </a:graphic>
      </p:graphicFrame>
      <p:sp>
        <p:nvSpPr>
          <p:cNvPr id="6" name="スライド番号プレースホルダー 4">
            <a:extLst>
              <a:ext uri="{FF2B5EF4-FFF2-40B4-BE49-F238E27FC236}">
                <a16:creationId xmlns:a16="http://schemas.microsoft.com/office/drawing/2014/main" id="{C87A7E8C-F58C-4541-B4B8-A4D6F70B42EC}"/>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64968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1-2. </a:t>
            </a:r>
            <a:r>
              <a:rPr kumimoji="1" lang="ja-JP" altLang="en-US" dirty="0"/>
              <a:t>今回の</a:t>
            </a:r>
            <a:r>
              <a:rPr kumimoji="1" lang="en-US" altLang="ja-JP" dirty="0"/>
              <a:t>SCOPE</a:t>
            </a:r>
            <a:endParaRPr kumimoji="1" lang="ja-JP" altLang="en-US" dirty="0"/>
          </a:p>
        </p:txBody>
      </p:sp>
      <p:sp>
        <p:nvSpPr>
          <p:cNvPr id="24" name="コンテンツ プレースホルダー 2">
            <a:extLst>
              <a:ext uri="{FF2B5EF4-FFF2-40B4-BE49-F238E27FC236}">
                <a16:creationId xmlns:a16="http://schemas.microsoft.com/office/drawing/2014/main" id="{21D59BC1-F46E-4A7C-849F-3E438117E2A9}"/>
              </a:ext>
            </a:extLst>
          </p:cNvPr>
          <p:cNvSpPr>
            <a:spLocks noGrp="1"/>
          </p:cNvSpPr>
          <p:nvPr>
            <p:ph idx="1"/>
          </p:nvPr>
        </p:nvSpPr>
        <p:spPr>
          <a:xfrm>
            <a:off x="838200" y="1105468"/>
            <a:ext cx="10515600" cy="5600131"/>
          </a:xfrm>
        </p:spPr>
        <p:txBody>
          <a:bodyPr>
            <a:normAutofit/>
          </a:bodyPr>
          <a:lstStyle/>
          <a:p>
            <a:pPr marL="0" indent="0">
              <a:buNone/>
            </a:pPr>
            <a:r>
              <a:rPr kumimoji="1" lang="ja-JP" altLang="en-US" sz="2200" dirty="0"/>
              <a:t>今回の</a:t>
            </a:r>
            <a:r>
              <a:rPr kumimoji="1" lang="en-US" altLang="ja-JP" sz="2200" dirty="0" err="1"/>
              <a:t>xxxx</a:t>
            </a:r>
            <a:r>
              <a:rPr kumimoji="1" lang="ja-JP" altLang="en-US" sz="2200" dirty="0"/>
              <a:t>の研修は、赤枠が範囲。</a:t>
            </a:r>
            <a:br>
              <a:rPr kumimoji="1" lang="en-US" altLang="ja-JP" sz="2200" dirty="0"/>
            </a:br>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kumimoji="1" lang="en-US" altLang="ja-JP" sz="2200" dirty="0"/>
          </a:p>
          <a:p>
            <a:endParaRPr kumimoji="1" lang="en-US" altLang="ja-JP" sz="2200" dirty="0"/>
          </a:p>
        </p:txBody>
      </p:sp>
      <p:sp>
        <p:nvSpPr>
          <p:cNvPr id="19" name="テキスト ボックス 18">
            <a:extLst>
              <a:ext uri="{FF2B5EF4-FFF2-40B4-BE49-F238E27FC236}">
                <a16:creationId xmlns:a16="http://schemas.microsoft.com/office/drawing/2014/main" id="{0B46EEDD-0FE6-4C08-899E-DBBB7D7D5030}"/>
              </a:ext>
            </a:extLst>
          </p:cNvPr>
          <p:cNvSpPr txBox="1"/>
          <p:nvPr/>
        </p:nvSpPr>
        <p:spPr>
          <a:xfrm>
            <a:off x="2553410" y="1900052"/>
            <a:ext cx="1319592" cy="369332"/>
          </a:xfrm>
          <a:prstGeom prst="rect">
            <a:avLst/>
          </a:prstGeom>
          <a:noFill/>
        </p:spPr>
        <p:txBody>
          <a:bodyPr wrap="none" rtlCol="0">
            <a:spAutoFit/>
          </a:bodyPr>
          <a:lstStyle/>
          <a:p>
            <a:r>
              <a:rPr lang="en-US" altLang="ja-JP" dirty="0"/>
              <a:t>xx</a:t>
            </a:r>
            <a:r>
              <a:rPr kumimoji="1" lang="en-US" altLang="ja-JP" dirty="0"/>
              <a:t>/xx</a:t>
            </a:r>
            <a:r>
              <a:rPr kumimoji="1" lang="ja-JP" altLang="en-US"/>
              <a:t>（</a:t>
            </a:r>
            <a:r>
              <a:rPr lang="en-US" altLang="ja-JP" dirty="0"/>
              <a:t>x</a:t>
            </a:r>
            <a:r>
              <a:rPr kumimoji="1" lang="ja-JP" altLang="en-US"/>
              <a:t>）</a:t>
            </a:r>
          </a:p>
        </p:txBody>
      </p:sp>
      <p:sp>
        <p:nvSpPr>
          <p:cNvPr id="20" name="テキスト ボックス 19">
            <a:extLst>
              <a:ext uri="{FF2B5EF4-FFF2-40B4-BE49-F238E27FC236}">
                <a16:creationId xmlns:a16="http://schemas.microsoft.com/office/drawing/2014/main" id="{358704E2-15FD-48A6-8CB5-8350FB7FE559}"/>
              </a:ext>
            </a:extLst>
          </p:cNvPr>
          <p:cNvSpPr txBox="1"/>
          <p:nvPr/>
        </p:nvSpPr>
        <p:spPr>
          <a:xfrm>
            <a:off x="4952225"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21" name="テキスト ボックス 20">
            <a:extLst>
              <a:ext uri="{FF2B5EF4-FFF2-40B4-BE49-F238E27FC236}">
                <a16:creationId xmlns:a16="http://schemas.microsoft.com/office/drawing/2014/main" id="{EA1429BC-CE20-4CFA-8BB8-58279B498E6F}"/>
              </a:ext>
            </a:extLst>
          </p:cNvPr>
          <p:cNvSpPr txBox="1"/>
          <p:nvPr/>
        </p:nvSpPr>
        <p:spPr>
          <a:xfrm>
            <a:off x="7351041"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22" name="テキスト ボックス 21">
            <a:extLst>
              <a:ext uri="{FF2B5EF4-FFF2-40B4-BE49-F238E27FC236}">
                <a16:creationId xmlns:a16="http://schemas.microsoft.com/office/drawing/2014/main" id="{ACACE468-E487-40E4-8105-253CBBBDC3FC}"/>
              </a:ext>
            </a:extLst>
          </p:cNvPr>
          <p:cNvSpPr txBox="1"/>
          <p:nvPr/>
        </p:nvSpPr>
        <p:spPr>
          <a:xfrm>
            <a:off x="9732928" y="1911927"/>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cxnSp>
        <p:nvCxnSpPr>
          <p:cNvPr id="23" name="直線矢印コネクタ 22">
            <a:extLst>
              <a:ext uri="{FF2B5EF4-FFF2-40B4-BE49-F238E27FC236}">
                <a16:creationId xmlns:a16="http://schemas.microsoft.com/office/drawing/2014/main" id="{85045F01-D299-4770-9E1C-230D528A83F9}"/>
              </a:ext>
            </a:extLst>
          </p:cNvPr>
          <p:cNvCxnSpPr>
            <a:cxnSpLocks/>
          </p:cNvCxnSpPr>
          <p:nvPr/>
        </p:nvCxnSpPr>
        <p:spPr>
          <a:xfrm>
            <a:off x="211831" y="5290476"/>
            <a:ext cx="144681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F11B6693-6206-46A9-A83A-34FCC865943E}"/>
              </a:ext>
            </a:extLst>
          </p:cNvPr>
          <p:cNvCxnSpPr/>
          <p:nvPr/>
        </p:nvCxnSpPr>
        <p:spPr>
          <a:xfrm>
            <a:off x="3932585"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直線矢印コネクタ 40">
            <a:extLst>
              <a:ext uri="{FF2B5EF4-FFF2-40B4-BE49-F238E27FC236}">
                <a16:creationId xmlns:a16="http://schemas.microsoft.com/office/drawing/2014/main" id="{12B53160-3AA5-4FD3-93F3-D598253AC056}"/>
              </a:ext>
            </a:extLst>
          </p:cNvPr>
          <p:cNvCxnSpPr/>
          <p:nvPr/>
        </p:nvCxnSpPr>
        <p:spPr>
          <a:xfrm>
            <a:off x="6334512"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E2757D41-CC10-43D4-893F-E18EB272BF92}"/>
              </a:ext>
            </a:extLst>
          </p:cNvPr>
          <p:cNvSpPr txBox="1"/>
          <p:nvPr/>
        </p:nvSpPr>
        <p:spPr>
          <a:xfrm>
            <a:off x="211831" y="5441257"/>
            <a:ext cx="1826141" cy="338554"/>
          </a:xfrm>
          <a:prstGeom prst="rect">
            <a:avLst/>
          </a:prstGeom>
          <a:noFill/>
        </p:spPr>
        <p:txBody>
          <a:bodyPr wrap="none" rtlCol="0">
            <a:spAutoFit/>
          </a:bodyPr>
          <a:lstStyle/>
          <a:p>
            <a:r>
              <a:rPr kumimoji="1" lang="ja-JP" altLang="en-US" sz="1600" dirty="0"/>
              <a:t>事前に一緒に作成</a:t>
            </a:r>
          </a:p>
        </p:txBody>
      </p:sp>
      <p:sp>
        <p:nvSpPr>
          <p:cNvPr id="43" name="テキスト ボックス 42">
            <a:extLst>
              <a:ext uri="{FF2B5EF4-FFF2-40B4-BE49-F238E27FC236}">
                <a16:creationId xmlns:a16="http://schemas.microsoft.com/office/drawing/2014/main" id="{BE4BE1B0-751A-4F83-A031-89D4496F4FFB}"/>
              </a:ext>
            </a:extLst>
          </p:cNvPr>
          <p:cNvSpPr txBox="1"/>
          <p:nvPr/>
        </p:nvSpPr>
        <p:spPr>
          <a:xfrm>
            <a:off x="3835384" y="5441257"/>
            <a:ext cx="1210588" cy="338554"/>
          </a:xfrm>
          <a:prstGeom prst="rect">
            <a:avLst/>
          </a:prstGeom>
          <a:noFill/>
        </p:spPr>
        <p:txBody>
          <a:bodyPr wrap="none" rtlCol="0">
            <a:spAutoFit/>
          </a:bodyPr>
          <a:lstStyle/>
          <a:p>
            <a:r>
              <a:rPr kumimoji="1" lang="ja-JP" altLang="en-US" sz="1600" dirty="0"/>
              <a:t>データ準備</a:t>
            </a:r>
          </a:p>
        </p:txBody>
      </p:sp>
      <p:sp>
        <p:nvSpPr>
          <p:cNvPr id="44" name="テキスト ボックス 43">
            <a:extLst>
              <a:ext uri="{FF2B5EF4-FFF2-40B4-BE49-F238E27FC236}">
                <a16:creationId xmlns:a16="http://schemas.microsoft.com/office/drawing/2014/main" id="{FFD0B724-4CE2-4945-AAC6-86CAF7561C5B}"/>
              </a:ext>
            </a:extLst>
          </p:cNvPr>
          <p:cNvSpPr txBox="1"/>
          <p:nvPr/>
        </p:nvSpPr>
        <p:spPr>
          <a:xfrm>
            <a:off x="6098475" y="5439498"/>
            <a:ext cx="1620957" cy="830997"/>
          </a:xfrm>
          <a:prstGeom prst="rect">
            <a:avLst/>
          </a:prstGeom>
          <a:noFill/>
        </p:spPr>
        <p:txBody>
          <a:bodyPr wrap="none" rtlCol="0">
            <a:spAutoFit/>
          </a:bodyPr>
          <a:lstStyle/>
          <a:p>
            <a:r>
              <a:rPr lang="ja-JP" altLang="en-US" sz="1600" dirty="0"/>
              <a:t>プロトタイプに</a:t>
            </a:r>
            <a:endParaRPr lang="en-US" altLang="ja-JP" sz="1600" dirty="0"/>
          </a:p>
          <a:p>
            <a:r>
              <a:rPr kumimoji="1" lang="ja-JP" altLang="en-US" sz="1600" dirty="0"/>
              <a:t>必要なデータを</a:t>
            </a:r>
            <a:endParaRPr kumimoji="1" lang="en-US" altLang="ja-JP" sz="1600" dirty="0"/>
          </a:p>
          <a:p>
            <a:r>
              <a:rPr lang="ja-JP" altLang="en-US" sz="1600" dirty="0"/>
              <a:t>整備する</a:t>
            </a:r>
            <a:endParaRPr kumimoji="1" lang="ja-JP" altLang="en-US" sz="1600" dirty="0"/>
          </a:p>
        </p:txBody>
      </p:sp>
      <p:cxnSp>
        <p:nvCxnSpPr>
          <p:cNvPr id="45" name="直線矢印コネクタ 44">
            <a:extLst>
              <a:ext uri="{FF2B5EF4-FFF2-40B4-BE49-F238E27FC236}">
                <a16:creationId xmlns:a16="http://schemas.microsoft.com/office/drawing/2014/main" id="{61DB280F-2DF6-4CC3-8834-2B085D5BEDE6}"/>
              </a:ext>
            </a:extLst>
          </p:cNvPr>
          <p:cNvCxnSpPr/>
          <p:nvPr/>
        </p:nvCxnSpPr>
        <p:spPr>
          <a:xfrm>
            <a:off x="8913849"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テキスト ボックス 45">
            <a:extLst>
              <a:ext uri="{FF2B5EF4-FFF2-40B4-BE49-F238E27FC236}">
                <a16:creationId xmlns:a16="http://schemas.microsoft.com/office/drawing/2014/main" id="{325FE42C-8E15-4816-96C2-4BC90945C546}"/>
              </a:ext>
            </a:extLst>
          </p:cNvPr>
          <p:cNvSpPr txBox="1"/>
          <p:nvPr/>
        </p:nvSpPr>
        <p:spPr>
          <a:xfrm>
            <a:off x="8769461" y="5435130"/>
            <a:ext cx="1826141" cy="584775"/>
          </a:xfrm>
          <a:prstGeom prst="rect">
            <a:avLst/>
          </a:prstGeom>
          <a:noFill/>
        </p:spPr>
        <p:txBody>
          <a:bodyPr wrap="none" rtlCol="0">
            <a:spAutoFit/>
          </a:bodyPr>
          <a:lstStyle/>
          <a:p>
            <a:r>
              <a:rPr lang="ja-JP" altLang="en-US" sz="1600" dirty="0"/>
              <a:t>政策を評価可能な</a:t>
            </a:r>
            <a:endParaRPr lang="en-US" altLang="ja-JP" sz="1600" dirty="0"/>
          </a:p>
          <a:p>
            <a:r>
              <a:rPr kumimoji="1" lang="ja-JP" altLang="en-US" sz="1600" dirty="0"/>
              <a:t>事業の単位に分解</a:t>
            </a:r>
          </a:p>
        </p:txBody>
      </p:sp>
      <p:graphicFrame>
        <p:nvGraphicFramePr>
          <p:cNvPr id="47" name="表 46">
            <a:extLst>
              <a:ext uri="{FF2B5EF4-FFF2-40B4-BE49-F238E27FC236}">
                <a16:creationId xmlns:a16="http://schemas.microsoft.com/office/drawing/2014/main" id="{AEEE22C5-71EB-4103-96CE-4B8938E0FD77}"/>
              </a:ext>
            </a:extLst>
          </p:cNvPr>
          <p:cNvGraphicFramePr>
            <a:graphicFrameLocks noGrp="1"/>
          </p:cNvGraphicFramePr>
          <p:nvPr>
            <p:extLst>
              <p:ext uri="{D42A27DB-BD31-4B8C-83A1-F6EECF244321}">
                <p14:modId xmlns:p14="http://schemas.microsoft.com/office/powerpoint/2010/main" val="740233689"/>
              </p:ext>
            </p:extLst>
          </p:nvPr>
        </p:nvGraphicFramePr>
        <p:xfrm>
          <a:off x="211831" y="2344323"/>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a16="http://schemas.microsoft.com/office/drawing/2014/main" val="20000"/>
                    </a:ext>
                  </a:extLst>
                </a:gridCol>
                <a:gridCol w="2795752">
                  <a:extLst>
                    <a:ext uri="{9D8B030D-6E8A-4147-A177-3AD203B41FA5}">
                      <a16:colId xmlns:a16="http://schemas.microsoft.com/office/drawing/2014/main" val="751499519"/>
                    </a:ext>
                  </a:extLst>
                </a:gridCol>
                <a:gridCol w="2388643">
                  <a:extLst>
                    <a:ext uri="{9D8B030D-6E8A-4147-A177-3AD203B41FA5}">
                      <a16:colId xmlns:a16="http://schemas.microsoft.com/office/drawing/2014/main" val="20001"/>
                    </a:ext>
                  </a:extLst>
                </a:gridCol>
                <a:gridCol w="2569075">
                  <a:extLst>
                    <a:ext uri="{9D8B030D-6E8A-4147-A177-3AD203B41FA5}">
                      <a16:colId xmlns:a16="http://schemas.microsoft.com/office/drawing/2014/main" val="20002"/>
                    </a:ext>
                  </a:extLst>
                </a:gridCol>
                <a:gridCol w="2569075">
                  <a:extLst>
                    <a:ext uri="{9D8B030D-6E8A-4147-A177-3AD203B41FA5}">
                      <a16:colId xmlns:a16="http://schemas.microsoft.com/office/drawing/2014/main"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a16="http://schemas.microsoft.com/office/drawing/2014/main"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br>
                        <a:rPr kumimoji="1" lang="en-US" altLang="ja-JP" sz="1400" dirty="0"/>
                      </a:br>
                      <a:r>
                        <a:rPr kumimoji="1" lang="en-US" altLang="ja-JP" sz="1400" b="1" dirty="0"/>
                        <a:t>【</a:t>
                      </a:r>
                      <a:r>
                        <a:rPr kumimoji="1" lang="ja-JP" altLang="en-US" sz="1400" b="1" dirty="0"/>
                        <a:t>評価指標の検討</a:t>
                      </a:r>
                      <a:r>
                        <a:rPr kumimoji="1" lang="en-US" altLang="ja-JP" sz="1400" b="1" dirty="0"/>
                        <a:t>】</a:t>
                      </a:r>
                      <a:br>
                        <a:rPr kumimoji="1" lang="en-US" altLang="ja-JP" sz="1400" dirty="0"/>
                      </a:br>
                      <a:r>
                        <a:rPr kumimoji="1" lang="ja-JP" altLang="en-US" sz="1400" dirty="0"/>
                        <a:t>・効果を測るための指標を検討する。</a:t>
                      </a:r>
                    </a:p>
                  </a:txBody>
                  <a:tcPr/>
                </a:tc>
                <a:extLst>
                  <a:ext uri="{0D108BD9-81ED-4DB2-BD59-A6C34878D82A}">
                    <a16:rowId xmlns:a16="http://schemas.microsoft.com/office/drawing/2014/main" val="10001"/>
                  </a:ext>
                </a:extLst>
              </a:tr>
            </a:tbl>
          </a:graphicData>
        </a:graphic>
      </p:graphicFrame>
      <p:sp>
        <p:nvSpPr>
          <p:cNvPr id="48" name="正方形/長方形 47">
            <a:extLst>
              <a:ext uri="{FF2B5EF4-FFF2-40B4-BE49-F238E27FC236}">
                <a16:creationId xmlns:a16="http://schemas.microsoft.com/office/drawing/2014/main" id="{20F5F88D-1A33-47F4-8F89-C6700FBBA710}"/>
              </a:ext>
            </a:extLst>
          </p:cNvPr>
          <p:cNvSpPr/>
          <p:nvPr/>
        </p:nvSpPr>
        <p:spPr>
          <a:xfrm>
            <a:off x="9414933" y="2356198"/>
            <a:ext cx="2559360" cy="27602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スライド番号プレースホルダー 4">
            <a:extLst>
              <a:ext uri="{FF2B5EF4-FFF2-40B4-BE49-F238E27FC236}">
                <a16:creationId xmlns:a16="http://schemas.microsoft.com/office/drawing/2014/main" id="{A2FE7992-DDCE-4C46-909D-A3C840922441}"/>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5</a:t>
            </a:fld>
            <a:endParaRPr kumimoji="1" lang="ja-JP" altLang="en-US"/>
          </a:p>
        </p:txBody>
      </p:sp>
      <p:sp>
        <p:nvSpPr>
          <p:cNvPr id="25" name="正方形/長方形 24">
            <a:extLst>
              <a:ext uri="{FF2B5EF4-FFF2-40B4-BE49-F238E27FC236}">
                <a16:creationId xmlns:a16="http://schemas.microsoft.com/office/drawing/2014/main" id="{E3698987-2180-4D7A-A8B7-8737EBF15DEA}"/>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地方公共団体に</a:t>
            </a:r>
            <a:endParaRPr kumimoji="1" lang="en-US" altLang="ja-JP" dirty="0"/>
          </a:p>
          <a:p>
            <a:pPr algn="ctr"/>
            <a:r>
              <a:rPr lang="ja-JP" altLang="en-US" dirty="0"/>
              <a:t>合わせて調整し、</a:t>
            </a:r>
            <a:endParaRPr lang="en-US" altLang="ja-JP" dirty="0"/>
          </a:p>
          <a:p>
            <a:pPr algn="ctr"/>
            <a:r>
              <a:rPr lang="ja-JP" altLang="en-US" dirty="0"/>
              <a:t>内容を変える</a:t>
            </a:r>
            <a:endParaRPr kumimoji="1" lang="ja-JP" altLang="en-US" dirty="0"/>
          </a:p>
        </p:txBody>
      </p:sp>
    </p:spTree>
    <p:extLst>
      <p:ext uri="{BB962C8B-B14F-4D97-AF65-F5344CB8AC3E}">
        <p14:creationId xmlns:p14="http://schemas.microsoft.com/office/powerpoint/2010/main" val="116389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838200" y="600869"/>
            <a:ext cx="10515600" cy="5656263"/>
          </a:xfrm>
        </p:spPr>
        <p:txBody>
          <a:bodyPr anchor="ctr">
            <a:normAutofit/>
          </a:bodyPr>
          <a:lstStyle/>
          <a:p>
            <a:pPr marL="0" indent="0" algn="ctr">
              <a:buNone/>
            </a:pPr>
            <a:r>
              <a:rPr lang="en-US" altLang="ja-JP" sz="6000" dirty="0"/>
              <a:t>2. </a:t>
            </a:r>
            <a:r>
              <a:rPr lang="ja-JP" altLang="en-US" sz="6000" dirty="0"/>
              <a:t>費用対効果の基本の理解</a:t>
            </a:r>
            <a:endParaRPr kumimoji="1" lang="ja-JP" altLang="en-US" sz="6000" dirty="0"/>
          </a:p>
        </p:txBody>
      </p:sp>
      <p:sp>
        <p:nvSpPr>
          <p:cNvPr id="4" name="スライド番号プレースホルダー 4">
            <a:extLst>
              <a:ext uri="{FF2B5EF4-FFF2-40B4-BE49-F238E27FC236}">
                <a16:creationId xmlns:a16="http://schemas.microsoft.com/office/drawing/2014/main" id="{34DF6532-D806-41D2-82A4-E975225CF1A7}"/>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1226540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2-1. </a:t>
            </a:r>
            <a:r>
              <a:rPr kumimoji="1" lang="ja-JP" altLang="en-US" dirty="0"/>
              <a:t>費用対効果とは</a:t>
            </a:r>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「費用対効果」は、ある事業やサービスを実施した際の費用と、効果を対比させた数値である。数値は、効果を費用で割ったもので表す。</a:t>
            </a:r>
            <a:endParaRPr lang="en-US" altLang="ja-JP" sz="2200" dirty="0"/>
          </a:p>
          <a:p>
            <a:pPr marL="449263" lvl="1"/>
            <a:r>
              <a:rPr lang="ja-JP" altLang="en-US" sz="2200" dirty="0"/>
              <a:t>費用対効果は、費用の投入をやめると効果が出なくなるもの。</a:t>
            </a:r>
            <a:endParaRPr lang="en-US" altLang="ja-JP" sz="2200" dirty="0"/>
          </a:p>
          <a:p>
            <a:pPr marL="449263" lvl="1"/>
            <a:r>
              <a:rPr lang="ja-JP" altLang="en-US" sz="2200" dirty="0"/>
              <a:t>投資対効果は、将来の利益を期待し、投資するもの。</a:t>
            </a:r>
            <a:endParaRPr lang="en-US" altLang="ja-JP" sz="2200" dirty="0"/>
          </a:p>
          <a:p>
            <a:pPr lvl="1"/>
            <a:endParaRPr kumimoji="1" lang="en-US" altLang="ja-JP" sz="2200" dirty="0"/>
          </a:p>
          <a:p>
            <a:pPr marL="0" indent="0">
              <a:buNone/>
            </a:pPr>
            <a:r>
              <a:rPr lang="ja-JP" altLang="en-US" sz="2200" dirty="0"/>
              <a:t>費用対効果は、単年度でみる場合と、複数年度でみる場合で数値が変わる。</a:t>
            </a:r>
            <a:endParaRPr lang="en-US" altLang="ja-JP" sz="2200" dirty="0"/>
          </a:p>
          <a:p>
            <a:pPr marL="0" indent="0">
              <a:buNone/>
            </a:pPr>
            <a:r>
              <a:rPr lang="ja-JP" altLang="en-US" sz="2200" dirty="0"/>
              <a:t>検討対象とする事業の期間を想定し、期間内に費用を上回る効果が得られるかを確認する。</a:t>
            </a:r>
            <a:endParaRPr lang="en-US" altLang="ja-JP" sz="2200" dirty="0"/>
          </a:p>
          <a:p>
            <a:pPr marL="449263" lvl="1"/>
            <a:r>
              <a:rPr kumimoji="1" lang="en-US" altLang="ja-JP" sz="2200" dirty="0"/>
              <a:t>1</a:t>
            </a:r>
            <a:r>
              <a:rPr kumimoji="1" lang="ja-JP" altLang="en-US" sz="2200" dirty="0"/>
              <a:t>年限定の事業は、単年度で費用を上回る効果が得られるかを確認する。</a:t>
            </a:r>
            <a:endParaRPr kumimoji="1" lang="en-US" altLang="ja-JP" sz="2200" dirty="0"/>
          </a:p>
          <a:p>
            <a:pPr marL="449263" lvl="1"/>
            <a:r>
              <a:rPr lang="ja-JP" altLang="en-US" sz="2200" dirty="0"/>
              <a:t>複数年度の事業は、各年度に必要な費用と、各年度に得られる効果を確認しながら、事業期間全体で、総費用を上回る効果を得られるかを確認する。</a:t>
            </a:r>
            <a:endParaRPr kumimoji="1" lang="ja-JP" altLang="en-US" sz="2200" dirty="0"/>
          </a:p>
        </p:txBody>
      </p:sp>
      <p:sp>
        <p:nvSpPr>
          <p:cNvPr id="5" name="スライド番号プレースホルダー 4">
            <a:extLst>
              <a:ext uri="{FF2B5EF4-FFF2-40B4-BE49-F238E27FC236}">
                <a16:creationId xmlns:a16="http://schemas.microsoft.com/office/drawing/2014/main" id="{61182734-94E8-4DB7-A5FD-9A5636884758}"/>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1358818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30C3AC8-C904-AF42-B262-9A39503728A5}"/>
              </a:ext>
            </a:extLst>
          </p:cNvPr>
          <p:cNvSpPr>
            <a:spLocks noGrp="1"/>
          </p:cNvSpPr>
          <p:nvPr>
            <p:ph type="title"/>
          </p:nvPr>
        </p:nvSpPr>
        <p:spPr/>
        <p:txBody>
          <a:bodyPr>
            <a:normAutofit fontScale="90000"/>
          </a:bodyPr>
          <a:lstStyle/>
          <a:p>
            <a:r>
              <a:rPr kumimoji="1" lang="en-US" altLang="ja-JP" dirty="0"/>
              <a:t>2-2. </a:t>
            </a:r>
            <a:r>
              <a:rPr kumimoji="1" lang="ja-JP" altLang="en-US" dirty="0"/>
              <a:t>地方</a:t>
            </a:r>
            <a:r>
              <a:rPr lang="ja-JP" altLang="en-US" dirty="0"/>
              <a:t>自治</a:t>
            </a:r>
            <a:r>
              <a:rPr kumimoji="1" lang="ja-JP" altLang="en-US" dirty="0"/>
              <a:t>法</a:t>
            </a:r>
          </a:p>
        </p:txBody>
      </p:sp>
      <p:sp>
        <p:nvSpPr>
          <p:cNvPr id="3" name="コンテンツ プレースホルダー 2">
            <a:extLst>
              <a:ext uri="{FF2B5EF4-FFF2-40B4-BE49-F238E27FC236}">
                <a16:creationId xmlns:a16="http://schemas.microsoft.com/office/drawing/2014/main" id="{BF13D441-5310-114E-BB65-014AD1CB8BEF}"/>
              </a:ext>
            </a:extLst>
          </p:cNvPr>
          <p:cNvSpPr>
            <a:spLocks noGrp="1"/>
          </p:cNvSpPr>
          <p:nvPr>
            <p:ph idx="1"/>
          </p:nvPr>
        </p:nvSpPr>
        <p:spPr/>
        <p:txBody>
          <a:bodyPr>
            <a:normAutofit/>
          </a:bodyPr>
          <a:lstStyle/>
          <a:p>
            <a:pPr marL="0" indent="0">
              <a:buNone/>
            </a:pPr>
            <a:r>
              <a:rPr kumimoji="1" lang="ja-JP" altLang="en-US" sz="2200" dirty="0"/>
              <a:t>地方自治法第２条第</a:t>
            </a:r>
            <a:r>
              <a:rPr kumimoji="1" lang="en-US" altLang="ja-JP" sz="2200" dirty="0"/>
              <a:t>14</a:t>
            </a:r>
            <a:r>
              <a:rPr kumimoji="1" lang="ja-JP" altLang="en-US" sz="2200" dirty="0"/>
              <a:t>項</a:t>
            </a:r>
            <a:endParaRPr lang="en-US" altLang="ja-JP" sz="2200" dirty="0"/>
          </a:p>
          <a:p>
            <a:pPr marL="266700" indent="0">
              <a:buNone/>
            </a:pPr>
            <a:r>
              <a:rPr lang="ja-JP" altLang="en-US" sz="2200" dirty="0"/>
              <a:t>「地方公共団体は、その事務を処理するに当つては、住民の福祉の増進に努めるとともに、</a:t>
            </a:r>
            <a:r>
              <a:rPr lang="ja-JP" altLang="en-US" sz="2200" dirty="0">
                <a:solidFill>
                  <a:srgbClr val="FF0000"/>
                </a:solidFill>
              </a:rPr>
              <a:t>最少の経費で最大の効果を挙げるようにしなければならない</a:t>
            </a:r>
            <a:r>
              <a:rPr lang="ja-JP" altLang="en-US" sz="2200" dirty="0"/>
              <a:t>。 」</a:t>
            </a:r>
            <a:endParaRPr lang="en-US" altLang="ja-JP" sz="2200" dirty="0"/>
          </a:p>
        </p:txBody>
      </p:sp>
      <p:sp>
        <p:nvSpPr>
          <p:cNvPr id="5" name="スライド番号プレースホルダー 4">
            <a:extLst>
              <a:ext uri="{FF2B5EF4-FFF2-40B4-BE49-F238E27FC236}">
                <a16:creationId xmlns:a16="http://schemas.microsoft.com/office/drawing/2014/main" id="{99006865-D9B3-453B-895E-EA67CF2FAEA0}"/>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4083899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2-3. </a:t>
            </a:r>
            <a:r>
              <a:rPr kumimoji="1" lang="ja-JP" altLang="en-US" dirty="0"/>
              <a:t>なぜ、費用対効果の検討が必要なのか？</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サービスや政策を検討する際、複数でてきた案に対し、各々の費用対効果を検討し、費用が予算内に収まり、効果が最大のものを選ぶ。</a:t>
            </a:r>
            <a:endParaRPr lang="en-US" altLang="ja-JP" sz="2200" dirty="0"/>
          </a:p>
          <a:p>
            <a:pPr marL="0" indent="0">
              <a:buNone/>
            </a:pPr>
            <a:endParaRPr lang="en-US" altLang="ja-JP" sz="2200" dirty="0"/>
          </a:p>
          <a:p>
            <a:pPr marL="0" indent="0">
              <a:buNone/>
            </a:pPr>
            <a:r>
              <a:rPr kumimoji="1" lang="ja-JP" altLang="en-US" sz="2200" dirty="0"/>
              <a:t>例えば、ある施設を改修する場合、下図の</a:t>
            </a:r>
            <a:r>
              <a:rPr lang="ja-JP" altLang="en-US" sz="2200" dirty="0"/>
              <a:t>どちら</a:t>
            </a:r>
            <a:r>
              <a:rPr kumimoji="1" lang="ja-JP" altLang="en-US" sz="2200" dirty="0"/>
              <a:t>が効果があるか、検討に必要な条件を挙げて</a:t>
            </a:r>
            <a:r>
              <a:rPr lang="ja-JP" altLang="en-US" sz="2200" dirty="0"/>
              <a:t>みる</a:t>
            </a:r>
            <a:r>
              <a:rPr kumimoji="1" lang="ja-JP" altLang="en-US" sz="2200" dirty="0"/>
              <a:t>。</a:t>
            </a:r>
          </a:p>
        </p:txBody>
      </p:sp>
      <p:sp>
        <p:nvSpPr>
          <p:cNvPr id="4" name="正方形/長方形 3"/>
          <p:cNvSpPr/>
          <p:nvPr/>
        </p:nvSpPr>
        <p:spPr>
          <a:xfrm>
            <a:off x="2470292" y="5350728"/>
            <a:ext cx="1793174" cy="76002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1</a:t>
            </a:r>
            <a:r>
              <a:rPr kumimoji="1" lang="en-US" altLang="ja-JP" dirty="0">
                <a:solidFill>
                  <a:schemeClr val="tx1"/>
                </a:solidFill>
              </a:rPr>
              <a:t>F</a:t>
            </a:r>
            <a:endParaRPr kumimoji="1" lang="ja-JP" altLang="en-US" dirty="0">
              <a:solidFill>
                <a:schemeClr val="tx1"/>
              </a:solidFill>
            </a:endParaRPr>
          </a:p>
        </p:txBody>
      </p:sp>
      <p:sp>
        <p:nvSpPr>
          <p:cNvPr id="5" name="正方形/長方形 4"/>
          <p:cNvSpPr/>
          <p:nvPr/>
        </p:nvSpPr>
        <p:spPr>
          <a:xfrm>
            <a:off x="2470292" y="4590707"/>
            <a:ext cx="1793174" cy="76002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2F</a:t>
            </a:r>
            <a:endParaRPr kumimoji="1" lang="ja-JP" altLang="en-US" dirty="0">
              <a:solidFill>
                <a:schemeClr val="tx1"/>
              </a:solidFill>
            </a:endParaRPr>
          </a:p>
        </p:txBody>
      </p:sp>
      <p:sp>
        <p:nvSpPr>
          <p:cNvPr id="6" name="正方形/長方形 5"/>
          <p:cNvSpPr/>
          <p:nvPr/>
        </p:nvSpPr>
        <p:spPr>
          <a:xfrm>
            <a:off x="2470292" y="3830686"/>
            <a:ext cx="1793174" cy="760021"/>
          </a:xfrm>
          <a:prstGeom prst="rect">
            <a:avLst/>
          </a:prstGeom>
          <a:solidFill>
            <a:schemeClr val="accent4">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3F</a:t>
            </a:r>
            <a:endParaRPr kumimoji="1" lang="ja-JP" altLang="en-US" dirty="0">
              <a:solidFill>
                <a:schemeClr val="tx1"/>
              </a:solidFill>
            </a:endParaRPr>
          </a:p>
        </p:txBody>
      </p:sp>
      <p:sp>
        <p:nvSpPr>
          <p:cNvPr id="7" name="テキスト ボックス 6"/>
          <p:cNvSpPr txBox="1"/>
          <p:nvPr/>
        </p:nvSpPr>
        <p:spPr>
          <a:xfrm>
            <a:off x="4607850" y="4462885"/>
            <a:ext cx="4483920" cy="1015663"/>
          </a:xfrm>
          <a:prstGeom prst="rect">
            <a:avLst/>
          </a:prstGeom>
          <a:noFill/>
        </p:spPr>
        <p:txBody>
          <a:bodyPr wrap="none" rtlCol="0">
            <a:spAutoFit/>
          </a:bodyPr>
          <a:lstStyle/>
          <a:p>
            <a:r>
              <a:rPr kumimoji="1" lang="en-US" altLang="ja-JP" sz="2000" dirty="0"/>
              <a:t>A</a:t>
            </a:r>
            <a:r>
              <a:rPr kumimoji="1" lang="ja-JP" altLang="en-US" sz="2000" dirty="0"/>
              <a:t>案：</a:t>
            </a:r>
            <a:r>
              <a:rPr kumimoji="1" lang="en-US" altLang="ja-JP" sz="2000" dirty="0"/>
              <a:t>2</a:t>
            </a:r>
            <a:r>
              <a:rPr kumimoji="1" lang="ja-JP" altLang="en-US" sz="2000" dirty="0"/>
              <a:t>年後に</a:t>
            </a:r>
            <a:r>
              <a:rPr kumimoji="1" lang="en-US" altLang="ja-JP" sz="2000" dirty="0"/>
              <a:t>3</a:t>
            </a:r>
            <a:r>
              <a:rPr kumimoji="1" lang="ja-JP" altLang="en-US" sz="2000" dirty="0"/>
              <a:t>階までを一斉に改修</a:t>
            </a:r>
            <a:r>
              <a:rPr lang="ja-JP" altLang="en-US" sz="2000" dirty="0"/>
              <a:t>。</a:t>
            </a:r>
            <a:endParaRPr lang="en-US" altLang="ja-JP" sz="2000" dirty="0"/>
          </a:p>
          <a:p>
            <a:endParaRPr lang="en-US" altLang="ja-JP" sz="2000" dirty="0"/>
          </a:p>
          <a:p>
            <a:r>
              <a:rPr lang="en-US" altLang="ja-JP" sz="2000" dirty="0"/>
              <a:t>B</a:t>
            </a:r>
            <a:r>
              <a:rPr lang="ja-JP" altLang="en-US" sz="2000" dirty="0"/>
              <a:t>案：</a:t>
            </a:r>
            <a:r>
              <a:rPr lang="en-US" altLang="ja-JP" sz="2000" dirty="0"/>
              <a:t>8</a:t>
            </a:r>
            <a:r>
              <a:rPr lang="ja-JP" altLang="en-US" sz="2000" dirty="0"/>
              <a:t>か月ごとに</a:t>
            </a:r>
            <a:r>
              <a:rPr kumimoji="1" lang="ja-JP" altLang="en-US" sz="2000" dirty="0"/>
              <a:t>各階を順次改修。</a:t>
            </a:r>
          </a:p>
        </p:txBody>
      </p:sp>
      <p:sp>
        <p:nvSpPr>
          <p:cNvPr id="8" name="テキスト ボックス 7"/>
          <p:cNvSpPr txBox="1"/>
          <p:nvPr/>
        </p:nvSpPr>
        <p:spPr>
          <a:xfrm>
            <a:off x="2470292" y="3495895"/>
            <a:ext cx="1800493" cy="369332"/>
          </a:xfrm>
          <a:prstGeom prst="rect">
            <a:avLst/>
          </a:prstGeom>
          <a:noFill/>
        </p:spPr>
        <p:txBody>
          <a:bodyPr wrap="none" rtlCol="0">
            <a:spAutoFit/>
          </a:bodyPr>
          <a:lstStyle/>
          <a:p>
            <a:r>
              <a:rPr kumimoji="1" lang="ja-JP" altLang="en-US" dirty="0"/>
              <a:t>改修予定の施設</a:t>
            </a:r>
          </a:p>
        </p:txBody>
      </p:sp>
      <p:sp>
        <p:nvSpPr>
          <p:cNvPr id="10" name="スライド番号プレースホルダー 4">
            <a:extLst>
              <a:ext uri="{FF2B5EF4-FFF2-40B4-BE49-F238E27FC236}">
                <a16:creationId xmlns:a16="http://schemas.microsoft.com/office/drawing/2014/main" id="{673D3EDE-05AD-4167-8DDA-C70CAF8BA00A}"/>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9</a:t>
            </a:fld>
            <a:endParaRPr kumimoji="1" lang="ja-JP" altLang="en-US"/>
          </a:p>
        </p:txBody>
      </p:sp>
    </p:spTree>
    <p:extLst>
      <p:ext uri="{BB962C8B-B14F-4D97-AF65-F5344CB8AC3E}">
        <p14:creationId xmlns:p14="http://schemas.microsoft.com/office/powerpoint/2010/main" val="2019424945"/>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7040</TotalTime>
  <Words>4274</Words>
  <Application>Microsoft Office PowerPoint</Application>
  <PresentationFormat>ワイド画面</PresentationFormat>
  <Paragraphs>966</Paragraphs>
  <Slides>39</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39</vt:i4>
      </vt:variant>
    </vt:vector>
  </HeadingPairs>
  <TitlesOfParts>
    <vt:vector size="43" baseType="lpstr">
      <vt:lpstr>Yu Gothic</vt:lpstr>
      <vt:lpstr>Yu Gothic Light</vt:lpstr>
      <vt:lpstr>Arial</vt:lpstr>
      <vt:lpstr>ホワイト</vt:lpstr>
      <vt:lpstr>データアカデミー （サービス立案編）</vt:lpstr>
      <vt:lpstr>アジェンダ</vt:lpstr>
      <vt:lpstr>PowerPoint プレゼンテーション</vt:lpstr>
      <vt:lpstr>1-1. 政策立案の確認</vt:lpstr>
      <vt:lpstr>1-2. 今回のSCOPE</vt:lpstr>
      <vt:lpstr>PowerPoint プレゼンテーション</vt:lpstr>
      <vt:lpstr>2-1. 費用対効果とは</vt:lpstr>
      <vt:lpstr>2-2. 地方自治法</vt:lpstr>
      <vt:lpstr>2-3. なぜ、費用対効果の検討が必要なのか？</vt:lpstr>
      <vt:lpstr>2-4. なぜ、費用対効果が必要となるのか？</vt:lpstr>
      <vt:lpstr>2-5. ビジネスケースで考えよう</vt:lpstr>
      <vt:lpstr>2-5. ビジネスケースで考えよう</vt:lpstr>
      <vt:lpstr>2-6. NPV（Net Present Value : 正味現在価値）法</vt:lpstr>
      <vt:lpstr>2-6. NPV（Net Present Value : 正味現在価値）法</vt:lpstr>
      <vt:lpstr>2-6. NPV（Net Present Value : 正味現在価値）法</vt:lpstr>
      <vt:lpstr>2-7. EBPM （Evidence Based Policy Making）</vt:lpstr>
      <vt:lpstr>2-7. EBPM （Evidence Based Policy Making）</vt:lpstr>
      <vt:lpstr>PowerPoint プレゼンテーション</vt:lpstr>
      <vt:lpstr>3-1. 効果の考え方</vt:lpstr>
      <vt:lpstr>3-2. 定性的効果は定量的効果に変える</vt:lpstr>
      <vt:lpstr>3-2. 定性的効果は定量的効果に変える</vt:lpstr>
      <vt:lpstr>3-3. 費用の考え方</vt:lpstr>
      <vt:lpstr>3-4. 社会インフラに関わる費用</vt:lpstr>
      <vt:lpstr>3-5. ソーシャルインパクト</vt:lpstr>
      <vt:lpstr>3-6. ソーシャル・インパクト・ボンド</vt:lpstr>
      <vt:lpstr>3-7. ⑦効果、指標</vt:lpstr>
      <vt:lpstr>3-8. 費用を考える（1年毎の費用）</vt:lpstr>
      <vt:lpstr>3-9. 一般的な費用項目</vt:lpstr>
      <vt:lpstr>3-10. 効果を考える（1年毎の効果）</vt:lpstr>
      <vt:lpstr>3-11. 一般的な効果項目</vt:lpstr>
      <vt:lpstr>3-12. 費用対効果の分析</vt:lpstr>
      <vt:lpstr>PowerPoint プレゼンテーション</vt:lpstr>
      <vt:lpstr>4-1. 指標と目標値を作成する</vt:lpstr>
      <vt:lpstr>4-2. 指標と目標値の作成で注意する点</vt:lpstr>
      <vt:lpstr>4-3. 個別と全体の費用対効果を表現する</vt:lpstr>
      <vt:lpstr>4-4. 赤字となっている政策</vt:lpstr>
      <vt:lpstr>4-5. 複数の指標を組み合わせる（ワーク）</vt:lpstr>
      <vt:lpstr>4-6. 確認のタイミングを考える</vt:lpstr>
      <vt:lpstr>4-7. 庁内データのデザイン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市川博之</dc:creator>
  <cp:lastModifiedBy>文洋 村上</cp:lastModifiedBy>
  <cp:revision>360</cp:revision>
  <dcterms:created xsi:type="dcterms:W3CDTF">2017-10-17T19:11:19Z</dcterms:created>
  <dcterms:modified xsi:type="dcterms:W3CDTF">2019-05-17T08:53:38Z</dcterms:modified>
</cp:coreProperties>
</file>