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462" r:id="rId2"/>
    <p:sldId id="258" r:id="rId3"/>
    <p:sldId id="259" r:id="rId4"/>
    <p:sldId id="435" r:id="rId5"/>
    <p:sldId id="284" r:id="rId6"/>
    <p:sldId id="295" r:id="rId7"/>
    <p:sldId id="443" r:id="rId8"/>
    <p:sldId id="465" r:id="rId9"/>
    <p:sldId id="401" r:id="rId10"/>
    <p:sldId id="405" r:id="rId11"/>
    <p:sldId id="353" r:id="rId12"/>
    <p:sldId id="309" r:id="rId13"/>
    <p:sldId id="440" r:id="rId14"/>
    <p:sldId id="453" r:id="rId15"/>
    <p:sldId id="461" r:id="rId16"/>
    <p:sldId id="463" r:id="rId17"/>
    <p:sldId id="464" r:id="rId18"/>
    <p:sldId id="311" r:id="rId19"/>
    <p:sldId id="452" r:id="rId20"/>
    <p:sldId id="325" r:id="rId2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山本 ゆう" initials="山本" lastIdx="3" clrIdx="0">
    <p:extLst>
      <p:ext uri="{19B8F6BF-5375-455C-9EA6-DF929625EA0E}">
        <p15:presenceInfo xmlns:p15="http://schemas.microsoft.com/office/powerpoint/2012/main" userId="S-1-5-21-861567501-507921405-1801674531-47766" providerId="AD"/>
      </p:ext>
    </p:extLst>
  </p:cmAuthor>
  <p:cmAuthor id="2" name="市川 博之" initials="市川" lastIdx="2" clrIdx="1">
    <p:extLst>
      <p:ext uri="{19B8F6BF-5375-455C-9EA6-DF929625EA0E}">
        <p15:presenceInfo xmlns:p15="http://schemas.microsoft.com/office/powerpoint/2012/main" userId="bb0a69f8a4e97e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9CB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714"/>
    <p:restoredTop sz="95416"/>
  </p:normalViewPr>
  <p:slideViewPr>
    <p:cSldViewPr snapToGrid="0" snapToObjects="1">
      <p:cViewPr varScale="1">
        <p:scale>
          <a:sx n="74" d="100"/>
          <a:sy n="74" d="100"/>
        </p:scale>
        <p:origin x="54" y="4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1FE7FA-7D20-714B-B8F1-AE7603FD91BC}"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779CCB-3E28-8E4D-90C4-8669BB7CCBD1}" type="slidenum">
              <a:rPr kumimoji="1" lang="ja-JP" altLang="en-US" smtClean="0"/>
              <a:t>‹#›</a:t>
            </a:fld>
            <a:endParaRPr kumimoji="1" lang="ja-JP" altLang="en-US"/>
          </a:p>
        </p:txBody>
      </p:sp>
    </p:spTree>
    <p:extLst>
      <p:ext uri="{BB962C8B-B14F-4D97-AF65-F5344CB8AC3E}">
        <p14:creationId xmlns:p14="http://schemas.microsoft.com/office/powerpoint/2010/main" val="184427102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5DE1351-B769-4FAB-B430-60EF8691B7D1}"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E102591-9A05-4F12-8F36-64BACC455285}"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E289BAB-F345-44E4-AC96-C528C9BB3A7D}"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50729AF-EC82-484F-BF44-8A31681598A9}"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r>
              <a:rPr lang="en-US" dirty="0"/>
              <a:t>Copyright © 2017 Code for Japan All Rights Reserved.</a:t>
            </a:r>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EF73972-9D8A-4652-9778-C1321A9B82CB}"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15A2438-70AC-4A34-A408-CAB08E9D8C98}"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64A9EC6-81A5-419D-ADA3-9BB105CFE6AD}"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C45247E1-28FD-440A-901F-99C06137654F}"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91D1E66-E16C-4EB1-8F92-1703EF0BC447}"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0156827-FEAD-40FE-AD36-AB5A5A79DE4C}"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4D6DEFA-5B3B-4D59-99E8-9B7A54E32712}"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52851C-4727-4BBB-978B-DD17F4FB42E7}"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a:t>データアカデミー</a:t>
            </a:r>
            <a:br>
              <a:rPr lang="en-US" altLang="ja-JP" dirty="0"/>
            </a:br>
            <a:r>
              <a:rPr lang="ja-JP" altLang="en-US" sz="4800" dirty="0"/>
              <a:t>（サービス立案編）</a:t>
            </a:r>
            <a:endParaRPr kumimoji="1" lang="ja-JP" altLang="en-US" sz="4800" dirty="0"/>
          </a:p>
        </p:txBody>
      </p:sp>
      <p:sp>
        <p:nvSpPr>
          <p:cNvPr id="3" name="サブタイトル 2"/>
          <p:cNvSpPr>
            <a:spLocks noGrp="1"/>
          </p:cNvSpPr>
          <p:nvPr>
            <p:ph type="subTitle" idx="1"/>
          </p:nvPr>
        </p:nvSpPr>
        <p:spPr/>
        <p:txBody>
          <a:bodyPr anchor="ctr">
            <a:normAutofit/>
          </a:bodyPr>
          <a:lstStyle/>
          <a:p>
            <a:r>
              <a:rPr lang="ja-JP" altLang="en-US" sz="3600" dirty="0"/>
              <a:t>地方公共団体名　第二回</a:t>
            </a:r>
            <a:endParaRPr lang="en-US" altLang="ja-JP" sz="3600" dirty="0"/>
          </a:p>
          <a:p>
            <a:r>
              <a:rPr lang="ja-JP" altLang="en-US" sz="3600" dirty="0"/>
              <a:t>年月日</a:t>
            </a:r>
            <a:endParaRPr kumimoji="1" lang="en-US" altLang="ja-JP" sz="3600" dirty="0"/>
          </a:p>
        </p:txBody>
      </p:sp>
      <p:pic>
        <p:nvPicPr>
          <p:cNvPr id="4" name="図 3">
            <a:extLst>
              <a:ext uri="{FF2B5EF4-FFF2-40B4-BE49-F238E27FC236}">
                <a16:creationId xmlns:a16="http://schemas.microsoft.com/office/drawing/2014/main" id="{716BD13E-3D20-4045-B1A6-C1375B8A4E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2728" y="2243303"/>
            <a:ext cx="1576344" cy="2082357"/>
          </a:xfrm>
          <a:prstGeom prst="rect">
            <a:avLst/>
          </a:prstGeom>
        </p:spPr>
      </p:pic>
      <p:sp>
        <p:nvSpPr>
          <p:cNvPr id="6" name="サブタイトル 2">
            <a:extLst>
              <a:ext uri="{FF2B5EF4-FFF2-40B4-BE49-F238E27FC236}">
                <a16:creationId xmlns:a16="http://schemas.microsoft.com/office/drawing/2014/main" id="{F7790022-D5CC-43CF-8C2F-F938CFE36FA6}"/>
              </a:ext>
            </a:extLst>
          </p:cNvPr>
          <p:cNvSpPr txBox="1">
            <a:spLocks/>
          </p:cNvSpPr>
          <p:nvPr/>
        </p:nvSpPr>
        <p:spPr>
          <a:xfrm>
            <a:off x="2716924" y="114794"/>
            <a:ext cx="9144000" cy="881773"/>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a:t>5-</a:t>
            </a:r>
            <a:r>
              <a:rPr lang="en-US" altLang="ja-JP" sz="3600" dirty="0"/>
              <a:t>4</a:t>
            </a:r>
            <a:r>
              <a:rPr lang="en-US" altLang="ja-JP" sz="3600"/>
              <a:t>-2</a:t>
            </a:r>
            <a:endParaRPr lang="en-US" altLang="ja-JP" sz="3600" dirty="0"/>
          </a:p>
        </p:txBody>
      </p:sp>
      <p:sp>
        <p:nvSpPr>
          <p:cNvPr id="7" name="スライド番号プレースホルダー 4">
            <a:extLst>
              <a:ext uri="{FF2B5EF4-FFF2-40B4-BE49-F238E27FC236}">
                <a16:creationId xmlns:a16="http://schemas.microsoft.com/office/drawing/2014/main" id="{75D88F9D-AF16-4CDE-A0D3-5C55E4BD95C3}"/>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4209944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3820AE-C5F4-2A46-9965-ED3A555FB7BD}"/>
              </a:ext>
            </a:extLst>
          </p:cNvPr>
          <p:cNvSpPr>
            <a:spLocks noGrp="1"/>
          </p:cNvSpPr>
          <p:nvPr>
            <p:ph type="title"/>
          </p:nvPr>
        </p:nvSpPr>
        <p:spPr/>
        <p:txBody>
          <a:bodyPr>
            <a:normAutofit fontScale="90000"/>
          </a:bodyPr>
          <a:lstStyle/>
          <a:p>
            <a:r>
              <a:rPr kumimoji="1" lang="en-US" altLang="ja-JP" dirty="0"/>
              <a:t>2-4. </a:t>
            </a:r>
            <a:r>
              <a:rPr kumimoji="1" lang="ja-JP" altLang="en-US" dirty="0"/>
              <a:t>個人情報の提供　チェックフロー</a:t>
            </a:r>
          </a:p>
        </p:txBody>
      </p:sp>
      <p:sp>
        <p:nvSpPr>
          <p:cNvPr id="5" name="正方形/長方形 4">
            <a:extLst>
              <a:ext uri="{FF2B5EF4-FFF2-40B4-BE49-F238E27FC236}">
                <a16:creationId xmlns:a16="http://schemas.microsoft.com/office/drawing/2014/main" id="{B855FFAF-3DC8-5443-B3AB-24189D8638B8}"/>
              </a:ext>
            </a:extLst>
          </p:cNvPr>
          <p:cNvSpPr/>
          <p:nvPr/>
        </p:nvSpPr>
        <p:spPr>
          <a:xfrm>
            <a:off x="2937074" y="1123614"/>
            <a:ext cx="4032493" cy="366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個人情報の利用が可能か。</a:t>
            </a:r>
          </a:p>
        </p:txBody>
      </p:sp>
      <p:sp>
        <p:nvSpPr>
          <p:cNvPr id="6" name="正方形/長方形 5">
            <a:extLst>
              <a:ext uri="{FF2B5EF4-FFF2-40B4-BE49-F238E27FC236}">
                <a16:creationId xmlns:a16="http://schemas.microsoft.com/office/drawing/2014/main" id="{0B291F22-E2BA-5943-A5FC-9DABC4324870}"/>
              </a:ext>
            </a:extLst>
          </p:cNvPr>
          <p:cNvSpPr/>
          <p:nvPr/>
        </p:nvSpPr>
        <p:spPr>
          <a:xfrm>
            <a:off x="2937072" y="1917499"/>
            <a:ext cx="4032493" cy="366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提供情報が個人情報か。</a:t>
            </a:r>
          </a:p>
        </p:txBody>
      </p:sp>
      <p:sp>
        <p:nvSpPr>
          <p:cNvPr id="7" name="正方形/長方形 6">
            <a:extLst>
              <a:ext uri="{FF2B5EF4-FFF2-40B4-BE49-F238E27FC236}">
                <a16:creationId xmlns:a16="http://schemas.microsoft.com/office/drawing/2014/main" id="{FAE3FF2A-926C-D04C-809C-F8FB1DE5B863}"/>
              </a:ext>
            </a:extLst>
          </p:cNvPr>
          <p:cNvSpPr/>
          <p:nvPr/>
        </p:nvSpPr>
        <p:spPr>
          <a:xfrm>
            <a:off x="2937074" y="2827457"/>
            <a:ext cx="4032493"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a:t>
            </a:r>
            <a:r>
              <a:rPr kumimoji="1" lang="ja-JP" altLang="en-US" dirty="0">
                <a:solidFill>
                  <a:srgbClr val="FF0000"/>
                </a:solidFill>
              </a:rPr>
              <a:t>目的内提供</a:t>
            </a:r>
            <a:r>
              <a:rPr kumimoji="1" lang="en-US" altLang="ja-JP" dirty="0">
                <a:solidFill>
                  <a:srgbClr val="FF0000"/>
                </a:solidFill>
              </a:rPr>
              <a:t>/</a:t>
            </a:r>
            <a:r>
              <a:rPr kumimoji="1" lang="ja-JP" altLang="en-US" dirty="0">
                <a:solidFill>
                  <a:srgbClr val="FF0000"/>
                </a:solidFill>
              </a:rPr>
              <a:t>目的外提供</a:t>
            </a:r>
            <a:r>
              <a:rPr kumimoji="1" lang="ja-JP" altLang="en-US" dirty="0">
                <a:solidFill>
                  <a:schemeClr val="tx1"/>
                </a:solidFill>
              </a:rPr>
              <a:t>」の区別があるか。</a:t>
            </a:r>
          </a:p>
        </p:txBody>
      </p:sp>
      <p:sp>
        <p:nvSpPr>
          <p:cNvPr id="8" name="正方形/長方形 7">
            <a:extLst>
              <a:ext uri="{FF2B5EF4-FFF2-40B4-BE49-F238E27FC236}">
                <a16:creationId xmlns:a16="http://schemas.microsoft.com/office/drawing/2014/main" id="{A16A128B-8433-074D-988E-EB34F205E871}"/>
              </a:ext>
            </a:extLst>
          </p:cNvPr>
          <p:cNvSpPr/>
          <p:nvPr/>
        </p:nvSpPr>
        <p:spPr>
          <a:xfrm>
            <a:off x="7939270" y="1913746"/>
            <a:ext cx="3414530" cy="38240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個人情報保護条例の適用外。</a:t>
            </a:r>
          </a:p>
        </p:txBody>
      </p:sp>
      <p:sp>
        <p:nvSpPr>
          <p:cNvPr id="9" name="正方形/長方形 8">
            <a:extLst>
              <a:ext uri="{FF2B5EF4-FFF2-40B4-BE49-F238E27FC236}">
                <a16:creationId xmlns:a16="http://schemas.microsoft.com/office/drawing/2014/main" id="{7F910F85-E2C1-384F-AB3F-CAEF3293A4A7}"/>
              </a:ext>
            </a:extLst>
          </p:cNvPr>
          <p:cNvSpPr/>
          <p:nvPr/>
        </p:nvSpPr>
        <p:spPr>
          <a:xfrm>
            <a:off x="2937073" y="3948712"/>
            <a:ext cx="4032494" cy="366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条例上認められる「</a:t>
            </a:r>
            <a:r>
              <a:rPr kumimoji="1" lang="ja-JP" altLang="en-US" dirty="0">
                <a:solidFill>
                  <a:srgbClr val="FF0000"/>
                </a:solidFill>
              </a:rPr>
              <a:t>目的内提供</a:t>
            </a:r>
            <a:r>
              <a:rPr kumimoji="1" lang="ja-JP" altLang="en-US" dirty="0">
                <a:solidFill>
                  <a:schemeClr val="tx1"/>
                </a:solidFill>
              </a:rPr>
              <a:t>」か。</a:t>
            </a:r>
          </a:p>
        </p:txBody>
      </p:sp>
      <p:sp>
        <p:nvSpPr>
          <p:cNvPr id="10" name="正方形/長方形 9">
            <a:extLst>
              <a:ext uri="{FF2B5EF4-FFF2-40B4-BE49-F238E27FC236}">
                <a16:creationId xmlns:a16="http://schemas.microsoft.com/office/drawing/2014/main" id="{B583DB5D-7BB8-2543-951A-CE40D9B0CA8E}"/>
              </a:ext>
            </a:extLst>
          </p:cNvPr>
          <p:cNvSpPr/>
          <p:nvPr/>
        </p:nvSpPr>
        <p:spPr>
          <a:xfrm>
            <a:off x="7939270" y="3948712"/>
            <a:ext cx="3414530" cy="3599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条例上認められる提供か。</a:t>
            </a:r>
            <a:endParaRPr kumimoji="1" lang="en-US" altLang="ja-JP" dirty="0">
              <a:solidFill>
                <a:schemeClr val="tx1"/>
              </a:solidFill>
            </a:endParaRPr>
          </a:p>
        </p:txBody>
      </p:sp>
      <p:sp>
        <p:nvSpPr>
          <p:cNvPr id="12" name="角丸四角形 11">
            <a:extLst>
              <a:ext uri="{FF2B5EF4-FFF2-40B4-BE49-F238E27FC236}">
                <a16:creationId xmlns:a16="http://schemas.microsoft.com/office/drawing/2014/main" id="{A6008124-93C1-F04C-8780-8DAF46D32D6F}"/>
              </a:ext>
            </a:extLst>
          </p:cNvPr>
          <p:cNvSpPr/>
          <p:nvPr/>
        </p:nvSpPr>
        <p:spPr>
          <a:xfrm>
            <a:off x="10049168" y="1511374"/>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提供</a:t>
            </a:r>
            <a:r>
              <a:rPr kumimoji="1" lang="ja-JP" altLang="en-US" dirty="0">
                <a:solidFill>
                  <a:schemeClr val="tx1"/>
                </a:solidFill>
              </a:rPr>
              <a:t>可</a:t>
            </a:r>
          </a:p>
        </p:txBody>
      </p:sp>
      <p:sp>
        <p:nvSpPr>
          <p:cNvPr id="15" name="角丸四角形 14">
            <a:extLst>
              <a:ext uri="{FF2B5EF4-FFF2-40B4-BE49-F238E27FC236}">
                <a16:creationId xmlns:a16="http://schemas.microsoft.com/office/drawing/2014/main" id="{60BC0A07-708C-CC44-9B63-FFAFB9ED3550}"/>
              </a:ext>
            </a:extLst>
          </p:cNvPr>
          <p:cNvSpPr/>
          <p:nvPr/>
        </p:nvSpPr>
        <p:spPr>
          <a:xfrm>
            <a:off x="8994219" y="6130666"/>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提供可</a:t>
            </a:r>
          </a:p>
        </p:txBody>
      </p:sp>
      <p:sp>
        <p:nvSpPr>
          <p:cNvPr id="16" name="正方形/長方形 15">
            <a:extLst>
              <a:ext uri="{FF2B5EF4-FFF2-40B4-BE49-F238E27FC236}">
                <a16:creationId xmlns:a16="http://schemas.microsoft.com/office/drawing/2014/main" id="{DF4D512C-56C3-7C45-B7DB-1FDD7E94A45B}"/>
              </a:ext>
            </a:extLst>
          </p:cNvPr>
          <p:cNvSpPr/>
          <p:nvPr/>
        </p:nvSpPr>
        <p:spPr>
          <a:xfrm>
            <a:off x="2948649" y="5859110"/>
            <a:ext cx="1751235" cy="913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本人同意を</a:t>
            </a:r>
            <a:br>
              <a:rPr kumimoji="1" lang="en-US" altLang="ja-JP" dirty="0">
                <a:solidFill>
                  <a:schemeClr val="tx1"/>
                </a:solidFill>
              </a:rPr>
            </a:br>
            <a:r>
              <a:rPr kumimoji="1" lang="ja-JP" altLang="en-US" dirty="0">
                <a:solidFill>
                  <a:schemeClr val="tx1"/>
                </a:solidFill>
              </a:rPr>
              <a:t>とる。</a:t>
            </a:r>
          </a:p>
        </p:txBody>
      </p:sp>
      <p:sp>
        <p:nvSpPr>
          <p:cNvPr id="17" name="正方形/長方形 16">
            <a:extLst>
              <a:ext uri="{FF2B5EF4-FFF2-40B4-BE49-F238E27FC236}">
                <a16:creationId xmlns:a16="http://schemas.microsoft.com/office/drawing/2014/main" id="{6FA069D0-03EC-9448-9AED-AD0063120EAC}"/>
              </a:ext>
            </a:extLst>
          </p:cNvPr>
          <p:cNvSpPr/>
          <p:nvPr/>
        </p:nvSpPr>
        <p:spPr>
          <a:xfrm>
            <a:off x="5218330" y="5859109"/>
            <a:ext cx="2068625" cy="9135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本人同意を取らなくてもいいよう条例改正。</a:t>
            </a:r>
          </a:p>
        </p:txBody>
      </p:sp>
      <p:cxnSp>
        <p:nvCxnSpPr>
          <p:cNvPr id="25" name="カギ線コネクタ 24">
            <a:extLst>
              <a:ext uri="{FF2B5EF4-FFF2-40B4-BE49-F238E27FC236}">
                <a16:creationId xmlns:a16="http://schemas.microsoft.com/office/drawing/2014/main" id="{F9B3B800-4729-FA45-A456-0DEC8934D62D}"/>
              </a:ext>
            </a:extLst>
          </p:cNvPr>
          <p:cNvCxnSpPr>
            <a:cxnSpLocks/>
            <a:stCxn id="6" idx="2"/>
            <a:endCxn id="7" idx="0"/>
          </p:cNvCxnSpPr>
          <p:nvPr/>
        </p:nvCxnSpPr>
        <p:spPr>
          <a:xfrm rot="16200000" flipH="1">
            <a:off x="4681740" y="2555876"/>
            <a:ext cx="543160" cy="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C113D7DD-BB8C-4647-A763-B56900E9F4AE}"/>
              </a:ext>
            </a:extLst>
          </p:cNvPr>
          <p:cNvCxnSpPr>
            <a:cxnSpLocks/>
            <a:stCxn id="17" idx="3"/>
            <a:endCxn id="15" idx="1"/>
          </p:cNvCxnSpPr>
          <p:nvPr/>
        </p:nvCxnSpPr>
        <p:spPr>
          <a:xfrm flipV="1">
            <a:off x="7286955" y="6315861"/>
            <a:ext cx="170726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FD996DAB-C26A-B24F-B04B-D1E6FB7BB179}"/>
              </a:ext>
            </a:extLst>
          </p:cNvPr>
          <p:cNvSpPr txBox="1"/>
          <p:nvPr/>
        </p:nvSpPr>
        <p:spPr>
          <a:xfrm>
            <a:off x="4437210" y="1643506"/>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7" name="テキスト ボックス 46">
            <a:extLst>
              <a:ext uri="{FF2B5EF4-FFF2-40B4-BE49-F238E27FC236}">
                <a16:creationId xmlns:a16="http://schemas.microsoft.com/office/drawing/2014/main" id="{858260BB-1F34-074B-9EA1-23E375E9B1CC}"/>
              </a:ext>
            </a:extLst>
          </p:cNvPr>
          <p:cNvSpPr txBox="1"/>
          <p:nvPr/>
        </p:nvSpPr>
        <p:spPr>
          <a:xfrm>
            <a:off x="4437210" y="2486175"/>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8" name="テキスト ボックス 47">
            <a:extLst>
              <a:ext uri="{FF2B5EF4-FFF2-40B4-BE49-F238E27FC236}">
                <a16:creationId xmlns:a16="http://schemas.microsoft.com/office/drawing/2014/main" id="{B957049A-EA68-4D44-9995-4BD537326E0E}"/>
              </a:ext>
            </a:extLst>
          </p:cNvPr>
          <p:cNvSpPr txBox="1"/>
          <p:nvPr/>
        </p:nvSpPr>
        <p:spPr>
          <a:xfrm>
            <a:off x="9715819" y="5801113"/>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9" name="テキスト ボックス 48">
            <a:extLst>
              <a:ext uri="{FF2B5EF4-FFF2-40B4-BE49-F238E27FC236}">
                <a16:creationId xmlns:a16="http://schemas.microsoft.com/office/drawing/2014/main" id="{46BB6F5B-DE8D-6C45-B381-4DF0246C238A}"/>
              </a:ext>
            </a:extLst>
          </p:cNvPr>
          <p:cNvSpPr txBox="1"/>
          <p:nvPr/>
        </p:nvSpPr>
        <p:spPr>
          <a:xfrm>
            <a:off x="7261097" y="1802973"/>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4" name="テキスト ボックス 53">
            <a:extLst>
              <a:ext uri="{FF2B5EF4-FFF2-40B4-BE49-F238E27FC236}">
                <a16:creationId xmlns:a16="http://schemas.microsoft.com/office/drawing/2014/main" id="{715204A1-ACC7-BF4F-93E7-DBCC89F0DC66}"/>
              </a:ext>
            </a:extLst>
          </p:cNvPr>
          <p:cNvSpPr txBox="1"/>
          <p:nvPr/>
        </p:nvSpPr>
        <p:spPr>
          <a:xfrm>
            <a:off x="126706" y="4964183"/>
            <a:ext cx="1877437" cy="461665"/>
          </a:xfrm>
          <a:prstGeom prst="rect">
            <a:avLst/>
          </a:prstGeom>
          <a:noFill/>
        </p:spPr>
        <p:txBody>
          <a:bodyPr wrap="none" rtlCol="0">
            <a:spAutoFit/>
          </a:bodyPr>
          <a:lstStyle/>
          <a:p>
            <a:r>
              <a:rPr lang="ja-JP" altLang="en-US" sz="1200" dirty="0"/>
              <a:t>（</a:t>
            </a:r>
            <a:r>
              <a:rPr kumimoji="1" lang="ja-JP" altLang="en-US" sz="1200" dirty="0"/>
              <a:t>目的外提供が可能か）</a:t>
            </a:r>
            <a:br>
              <a:rPr kumimoji="1" lang="en-US" altLang="ja-JP" sz="1200" dirty="0"/>
            </a:br>
            <a:r>
              <a:rPr kumimoji="1" lang="ja-JP" altLang="en-US" sz="1200" dirty="0"/>
              <a:t>　個人情報保護条例</a:t>
            </a:r>
          </a:p>
        </p:txBody>
      </p:sp>
      <p:sp>
        <p:nvSpPr>
          <p:cNvPr id="58" name="テキスト ボックス 57">
            <a:extLst>
              <a:ext uri="{FF2B5EF4-FFF2-40B4-BE49-F238E27FC236}">
                <a16:creationId xmlns:a16="http://schemas.microsoft.com/office/drawing/2014/main" id="{FA2DC19D-057D-2149-B1DA-68474BAAC637}"/>
              </a:ext>
            </a:extLst>
          </p:cNvPr>
          <p:cNvSpPr txBox="1"/>
          <p:nvPr/>
        </p:nvSpPr>
        <p:spPr>
          <a:xfrm>
            <a:off x="-28742" y="2763174"/>
            <a:ext cx="2646878" cy="1200329"/>
          </a:xfrm>
          <a:prstGeom prst="rect">
            <a:avLst/>
          </a:prstGeom>
          <a:noFill/>
        </p:spPr>
        <p:txBody>
          <a:bodyPr wrap="none" rtlCol="0">
            <a:spAutoFit/>
          </a:bodyPr>
          <a:lstStyle/>
          <a:p>
            <a:r>
              <a:rPr lang="ja-JP" altLang="en-US" sz="1200" dirty="0"/>
              <a:t>（目的内提供</a:t>
            </a:r>
            <a:r>
              <a:rPr lang="en-US" altLang="ja-JP" sz="1200" dirty="0"/>
              <a:t>/</a:t>
            </a:r>
            <a:r>
              <a:rPr lang="ja-JP" altLang="en-US" sz="1200" dirty="0"/>
              <a:t>目的外提供か</a:t>
            </a:r>
            <a:r>
              <a:rPr kumimoji="1" lang="ja-JP" altLang="en-US" sz="1200" dirty="0"/>
              <a:t>）</a:t>
            </a:r>
            <a:br>
              <a:rPr kumimoji="1" lang="en-US" altLang="ja-JP" sz="1200" dirty="0"/>
            </a:br>
            <a:r>
              <a:rPr kumimoji="1" lang="ja-JP" altLang="en-US" sz="1200" dirty="0"/>
              <a:t>　「個人情報取扱事務」の範囲内か</a:t>
            </a:r>
            <a:br>
              <a:rPr kumimoji="1" lang="en-US" altLang="ja-JP" sz="1200" dirty="0"/>
            </a:br>
            <a:r>
              <a:rPr kumimoji="1" lang="ja-JP" altLang="en-US" sz="1200" dirty="0"/>
              <a:t>　なお、地方公共団体によっては、</a:t>
            </a:r>
            <a:endParaRPr kumimoji="1" lang="en-US" altLang="ja-JP" sz="1200" dirty="0"/>
          </a:p>
          <a:p>
            <a:r>
              <a:rPr lang="ja-JP" altLang="en-US" sz="1200" dirty="0"/>
              <a:t>　</a:t>
            </a:r>
            <a:r>
              <a:rPr kumimoji="1" lang="ja-JP" altLang="en-US" sz="1200" dirty="0"/>
              <a:t>目的内提供という概念がない場合</a:t>
            </a:r>
            <a:endParaRPr kumimoji="1" lang="en-US" altLang="ja-JP" sz="1200" dirty="0"/>
          </a:p>
          <a:p>
            <a:r>
              <a:rPr kumimoji="1" lang="ja-JP" altLang="en-US" sz="1200" dirty="0"/>
              <a:t>　もある。</a:t>
            </a:r>
            <a:br>
              <a:rPr kumimoji="1" lang="en-US" altLang="ja-JP" sz="1200" dirty="0"/>
            </a:br>
            <a:r>
              <a:rPr kumimoji="1" lang="ja-JP" altLang="en-US" sz="1200" dirty="0"/>
              <a:t>　</a:t>
            </a:r>
          </a:p>
        </p:txBody>
      </p:sp>
      <p:sp>
        <p:nvSpPr>
          <p:cNvPr id="56" name="正方形/長方形 55">
            <a:extLst>
              <a:ext uri="{FF2B5EF4-FFF2-40B4-BE49-F238E27FC236}">
                <a16:creationId xmlns:a16="http://schemas.microsoft.com/office/drawing/2014/main" id="{1B809D8A-E437-0543-859C-7BF8BFB13805}"/>
              </a:ext>
            </a:extLst>
          </p:cNvPr>
          <p:cNvSpPr/>
          <p:nvPr/>
        </p:nvSpPr>
        <p:spPr>
          <a:xfrm>
            <a:off x="2948649" y="4898698"/>
            <a:ext cx="4032494"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条例上認められる</a:t>
            </a:r>
            <a:br>
              <a:rPr kumimoji="1" lang="en-US" altLang="ja-JP" dirty="0">
                <a:solidFill>
                  <a:schemeClr val="tx1"/>
                </a:solidFill>
              </a:rPr>
            </a:br>
            <a:r>
              <a:rPr kumimoji="1" lang="ja-JP" altLang="en-US" dirty="0">
                <a:solidFill>
                  <a:schemeClr val="tx1"/>
                </a:solidFill>
              </a:rPr>
              <a:t>「</a:t>
            </a:r>
            <a:r>
              <a:rPr kumimoji="1" lang="ja-JP" altLang="en-US" dirty="0">
                <a:solidFill>
                  <a:srgbClr val="FF0000"/>
                </a:solidFill>
              </a:rPr>
              <a:t>目的外提供</a:t>
            </a:r>
            <a:r>
              <a:rPr kumimoji="1" lang="ja-JP" altLang="en-US" dirty="0">
                <a:solidFill>
                  <a:schemeClr val="tx1"/>
                </a:solidFill>
              </a:rPr>
              <a:t>」であるか。</a:t>
            </a:r>
          </a:p>
        </p:txBody>
      </p:sp>
      <p:sp>
        <p:nvSpPr>
          <p:cNvPr id="57" name="テキスト ボックス 56">
            <a:extLst>
              <a:ext uri="{FF2B5EF4-FFF2-40B4-BE49-F238E27FC236}">
                <a16:creationId xmlns:a16="http://schemas.microsoft.com/office/drawing/2014/main" id="{02914A81-E3C5-D143-A31D-F7CD216CFE84}"/>
              </a:ext>
            </a:extLst>
          </p:cNvPr>
          <p:cNvSpPr txBox="1"/>
          <p:nvPr/>
        </p:nvSpPr>
        <p:spPr>
          <a:xfrm>
            <a:off x="4711459" y="6147943"/>
            <a:ext cx="506870" cy="369332"/>
          </a:xfrm>
          <a:prstGeom prst="rect">
            <a:avLst/>
          </a:prstGeom>
          <a:noFill/>
        </p:spPr>
        <p:txBody>
          <a:bodyPr wrap="none" rtlCol="0">
            <a:spAutoFit/>
          </a:bodyPr>
          <a:lstStyle/>
          <a:p>
            <a:r>
              <a:rPr kumimoji="1" lang="en-US" altLang="ja-JP" dirty="0"/>
              <a:t>OR</a:t>
            </a:r>
            <a:endParaRPr kumimoji="1" lang="ja-JP" altLang="en-US" dirty="0"/>
          </a:p>
        </p:txBody>
      </p:sp>
      <p:cxnSp>
        <p:nvCxnSpPr>
          <p:cNvPr id="59" name="カギ線コネクタ 58">
            <a:extLst>
              <a:ext uri="{FF2B5EF4-FFF2-40B4-BE49-F238E27FC236}">
                <a16:creationId xmlns:a16="http://schemas.microsoft.com/office/drawing/2014/main" id="{FE8F3A5F-37F7-6E47-9F12-DEB057194C9D}"/>
              </a:ext>
            </a:extLst>
          </p:cNvPr>
          <p:cNvCxnSpPr>
            <a:cxnSpLocks/>
            <a:stCxn id="5" idx="2"/>
            <a:endCxn id="6" idx="0"/>
          </p:cNvCxnSpPr>
          <p:nvPr/>
        </p:nvCxnSpPr>
        <p:spPr>
          <a:xfrm rot="5400000">
            <a:off x="4739777" y="1703954"/>
            <a:ext cx="427087" cy="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id="{8D9E93DD-CA3B-FF4E-8B49-8EDB16703CCD}"/>
              </a:ext>
            </a:extLst>
          </p:cNvPr>
          <p:cNvCxnSpPr>
            <a:cxnSpLocks/>
            <a:stCxn id="10" idx="2"/>
            <a:endCxn id="15" idx="0"/>
          </p:cNvCxnSpPr>
          <p:nvPr/>
        </p:nvCxnSpPr>
        <p:spPr>
          <a:xfrm>
            <a:off x="9646535" y="4308637"/>
            <a:ext cx="0" cy="18220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71EAFA7A-12A9-5C46-A91F-6602D6CC882A}"/>
              </a:ext>
            </a:extLst>
          </p:cNvPr>
          <p:cNvCxnSpPr>
            <a:stCxn id="56" idx="2"/>
            <a:endCxn id="57" idx="0"/>
          </p:cNvCxnSpPr>
          <p:nvPr/>
        </p:nvCxnSpPr>
        <p:spPr>
          <a:xfrm flipH="1">
            <a:off x="4964894" y="5454283"/>
            <a:ext cx="2" cy="693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カギ線コネクタ 67">
            <a:extLst>
              <a:ext uri="{FF2B5EF4-FFF2-40B4-BE49-F238E27FC236}">
                <a16:creationId xmlns:a16="http://schemas.microsoft.com/office/drawing/2014/main" id="{2D7E761E-A656-0646-A36F-86190BD88EEC}"/>
              </a:ext>
            </a:extLst>
          </p:cNvPr>
          <p:cNvCxnSpPr>
            <a:cxnSpLocks/>
            <a:stCxn id="10" idx="2"/>
            <a:endCxn id="57" idx="0"/>
          </p:cNvCxnSpPr>
          <p:nvPr/>
        </p:nvCxnSpPr>
        <p:spPr>
          <a:xfrm rot="5400000">
            <a:off x="6386062" y="2887470"/>
            <a:ext cx="1839306" cy="4681641"/>
          </a:xfrm>
          <a:prstGeom prst="bentConnector3">
            <a:avLst>
              <a:gd name="adj1" fmla="val 7517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id="{2A17BD10-3492-B04E-AEC7-52F09D78AF16}"/>
              </a:ext>
            </a:extLst>
          </p:cNvPr>
          <p:cNvCxnSpPr>
            <a:stCxn id="6" idx="3"/>
            <a:endCxn id="8" idx="1"/>
          </p:cNvCxnSpPr>
          <p:nvPr/>
        </p:nvCxnSpPr>
        <p:spPr>
          <a:xfrm>
            <a:off x="6969565" y="2100898"/>
            <a:ext cx="969705" cy="4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id="{BE2F269D-0B84-9647-A4C7-411FD7A3C8EA}"/>
              </a:ext>
            </a:extLst>
          </p:cNvPr>
          <p:cNvCxnSpPr>
            <a:stCxn id="7" idx="2"/>
            <a:endCxn id="9" idx="0"/>
          </p:cNvCxnSpPr>
          <p:nvPr/>
        </p:nvCxnSpPr>
        <p:spPr>
          <a:xfrm flipH="1">
            <a:off x="4953320" y="3383042"/>
            <a:ext cx="1" cy="5656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カギ線コネクタ 87">
            <a:extLst>
              <a:ext uri="{FF2B5EF4-FFF2-40B4-BE49-F238E27FC236}">
                <a16:creationId xmlns:a16="http://schemas.microsoft.com/office/drawing/2014/main" id="{BB4036DC-0E17-3844-A147-40D9BE7FE4EF}"/>
              </a:ext>
            </a:extLst>
          </p:cNvPr>
          <p:cNvCxnSpPr>
            <a:stCxn id="7" idx="2"/>
            <a:endCxn id="10" idx="0"/>
          </p:cNvCxnSpPr>
          <p:nvPr/>
        </p:nvCxnSpPr>
        <p:spPr>
          <a:xfrm rot="16200000" flipH="1">
            <a:off x="7017093" y="1319270"/>
            <a:ext cx="565670" cy="469321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id="{634BADAD-DF7D-B640-BCA2-B22C8DAF6475}"/>
              </a:ext>
            </a:extLst>
          </p:cNvPr>
          <p:cNvSpPr txBox="1"/>
          <p:nvPr/>
        </p:nvSpPr>
        <p:spPr>
          <a:xfrm>
            <a:off x="4437210" y="3689942"/>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90" name="テキスト ボックス 89">
            <a:extLst>
              <a:ext uri="{FF2B5EF4-FFF2-40B4-BE49-F238E27FC236}">
                <a16:creationId xmlns:a16="http://schemas.microsoft.com/office/drawing/2014/main" id="{849A4AFA-073C-924F-8BED-59BA2B12DFF1}"/>
              </a:ext>
            </a:extLst>
          </p:cNvPr>
          <p:cNvSpPr txBox="1"/>
          <p:nvPr/>
        </p:nvSpPr>
        <p:spPr>
          <a:xfrm>
            <a:off x="7191649" y="3353980"/>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93" name="テキスト ボックス 92">
            <a:extLst>
              <a:ext uri="{FF2B5EF4-FFF2-40B4-BE49-F238E27FC236}">
                <a16:creationId xmlns:a16="http://schemas.microsoft.com/office/drawing/2014/main" id="{D70B6EBB-416A-3241-867C-B4ECD831D86A}"/>
              </a:ext>
            </a:extLst>
          </p:cNvPr>
          <p:cNvSpPr txBox="1"/>
          <p:nvPr/>
        </p:nvSpPr>
        <p:spPr>
          <a:xfrm>
            <a:off x="7208304" y="5425848"/>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94" name="テキスト ボックス 93">
            <a:extLst>
              <a:ext uri="{FF2B5EF4-FFF2-40B4-BE49-F238E27FC236}">
                <a16:creationId xmlns:a16="http://schemas.microsoft.com/office/drawing/2014/main" id="{84F8329A-6F1E-3F4A-B644-C30824898213}"/>
              </a:ext>
            </a:extLst>
          </p:cNvPr>
          <p:cNvSpPr txBox="1"/>
          <p:nvPr/>
        </p:nvSpPr>
        <p:spPr>
          <a:xfrm>
            <a:off x="4622068" y="5425849"/>
            <a:ext cx="386644" cy="276999"/>
          </a:xfrm>
          <a:prstGeom prst="rect">
            <a:avLst/>
          </a:prstGeom>
          <a:noFill/>
        </p:spPr>
        <p:txBody>
          <a:bodyPr wrap="none" rtlCol="0">
            <a:spAutoFit/>
          </a:bodyPr>
          <a:lstStyle/>
          <a:p>
            <a:r>
              <a:rPr lang="en-US" altLang="ja-JP" sz="1200" dirty="0"/>
              <a:t>No</a:t>
            </a:r>
            <a:endParaRPr kumimoji="1" lang="ja-JP" altLang="en-US" dirty="0"/>
          </a:p>
        </p:txBody>
      </p:sp>
      <p:cxnSp>
        <p:nvCxnSpPr>
          <p:cNvPr id="96" name="直線矢印コネクタ 95">
            <a:extLst>
              <a:ext uri="{FF2B5EF4-FFF2-40B4-BE49-F238E27FC236}">
                <a16:creationId xmlns:a16="http://schemas.microsoft.com/office/drawing/2014/main" id="{E23EDF24-9E67-D548-8AE5-2B5D2022AD67}"/>
              </a:ext>
            </a:extLst>
          </p:cNvPr>
          <p:cNvCxnSpPr>
            <a:stCxn id="9" idx="2"/>
            <a:endCxn id="56" idx="0"/>
          </p:cNvCxnSpPr>
          <p:nvPr/>
        </p:nvCxnSpPr>
        <p:spPr>
          <a:xfrm>
            <a:off x="4953320" y="4315510"/>
            <a:ext cx="11576" cy="583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テキスト ボックス 96">
            <a:extLst>
              <a:ext uri="{FF2B5EF4-FFF2-40B4-BE49-F238E27FC236}">
                <a16:creationId xmlns:a16="http://schemas.microsoft.com/office/drawing/2014/main" id="{0ED50419-C268-8340-8933-61A1125E16D6}"/>
              </a:ext>
            </a:extLst>
          </p:cNvPr>
          <p:cNvSpPr txBox="1"/>
          <p:nvPr/>
        </p:nvSpPr>
        <p:spPr>
          <a:xfrm>
            <a:off x="4508967" y="4626790"/>
            <a:ext cx="386644" cy="276999"/>
          </a:xfrm>
          <a:prstGeom prst="rect">
            <a:avLst/>
          </a:prstGeom>
          <a:noFill/>
        </p:spPr>
        <p:txBody>
          <a:bodyPr wrap="none" rtlCol="0">
            <a:spAutoFit/>
          </a:bodyPr>
          <a:lstStyle/>
          <a:p>
            <a:r>
              <a:rPr lang="en-US" altLang="ja-JP" sz="1200" dirty="0"/>
              <a:t>No</a:t>
            </a:r>
            <a:endParaRPr kumimoji="1" lang="ja-JP" altLang="en-US" dirty="0"/>
          </a:p>
        </p:txBody>
      </p:sp>
      <p:cxnSp>
        <p:nvCxnSpPr>
          <p:cNvPr id="99" name="カギ線コネクタ 98">
            <a:extLst>
              <a:ext uri="{FF2B5EF4-FFF2-40B4-BE49-F238E27FC236}">
                <a16:creationId xmlns:a16="http://schemas.microsoft.com/office/drawing/2014/main" id="{E88E5B02-4871-8649-A34B-837721995AB1}"/>
              </a:ext>
            </a:extLst>
          </p:cNvPr>
          <p:cNvCxnSpPr>
            <a:stCxn id="9" idx="2"/>
            <a:endCxn id="15" idx="0"/>
          </p:cNvCxnSpPr>
          <p:nvPr/>
        </p:nvCxnSpPr>
        <p:spPr>
          <a:xfrm rot="16200000" flipH="1">
            <a:off x="6392349" y="2876480"/>
            <a:ext cx="1815156" cy="4693215"/>
          </a:xfrm>
          <a:prstGeom prst="bentConnector3">
            <a:avLst>
              <a:gd name="adj1" fmla="val 14928"/>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テキスト ボックス 100">
            <a:extLst>
              <a:ext uri="{FF2B5EF4-FFF2-40B4-BE49-F238E27FC236}">
                <a16:creationId xmlns:a16="http://schemas.microsoft.com/office/drawing/2014/main" id="{43950C99-A03C-3141-8530-3EB5B8DBABEE}"/>
              </a:ext>
            </a:extLst>
          </p:cNvPr>
          <p:cNvSpPr txBox="1"/>
          <p:nvPr/>
        </p:nvSpPr>
        <p:spPr>
          <a:xfrm>
            <a:off x="7168836" y="4338124"/>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38" name="スライド番号プレースホルダー 4">
            <a:extLst>
              <a:ext uri="{FF2B5EF4-FFF2-40B4-BE49-F238E27FC236}">
                <a16:creationId xmlns:a16="http://schemas.microsoft.com/office/drawing/2014/main" id="{73A5F10C-75E1-4983-8FED-D19D99432CF0}"/>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10</a:t>
            </a:fld>
            <a:endParaRPr kumimoji="1" lang="ja-JP" altLang="en-US"/>
          </a:p>
        </p:txBody>
      </p:sp>
    </p:spTree>
    <p:extLst>
      <p:ext uri="{BB962C8B-B14F-4D97-AF65-F5344CB8AC3E}">
        <p14:creationId xmlns:p14="http://schemas.microsoft.com/office/powerpoint/2010/main" val="4229149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29F578-6B46-5F4E-A50D-D57364B1E1AE}"/>
              </a:ext>
            </a:extLst>
          </p:cNvPr>
          <p:cNvSpPr>
            <a:spLocks noGrp="1"/>
          </p:cNvSpPr>
          <p:nvPr>
            <p:ph type="title"/>
          </p:nvPr>
        </p:nvSpPr>
        <p:spPr/>
        <p:txBody>
          <a:bodyPr>
            <a:normAutofit fontScale="90000"/>
          </a:bodyPr>
          <a:lstStyle/>
          <a:p>
            <a:r>
              <a:rPr lang="en-US" altLang="ja-JP"/>
              <a:t>2-5. </a:t>
            </a:r>
            <a:r>
              <a:rPr lang="ja-JP" altLang="en-US" dirty="0"/>
              <a:t>データの情報確認</a:t>
            </a:r>
            <a:endParaRPr kumimoji="1" lang="ja-JP" altLang="en-US" dirty="0"/>
          </a:p>
        </p:txBody>
      </p:sp>
      <p:sp>
        <p:nvSpPr>
          <p:cNvPr id="6" name="コンテンツ プレースホルダー 2">
            <a:extLst>
              <a:ext uri="{FF2B5EF4-FFF2-40B4-BE49-F238E27FC236}">
                <a16:creationId xmlns:a16="http://schemas.microsoft.com/office/drawing/2014/main" id="{2F1F2AD7-5136-4713-A056-A3A8A9683C0C}"/>
              </a:ext>
            </a:extLst>
          </p:cNvPr>
          <p:cNvSpPr>
            <a:spLocks noGrp="1"/>
          </p:cNvSpPr>
          <p:nvPr>
            <p:ph idx="1"/>
          </p:nvPr>
        </p:nvSpPr>
        <p:spPr>
          <a:xfrm>
            <a:off x="838200" y="1105469"/>
            <a:ext cx="10515600" cy="5071494"/>
          </a:xfrm>
        </p:spPr>
        <p:txBody>
          <a:bodyPr>
            <a:normAutofit/>
          </a:bodyPr>
          <a:lstStyle/>
          <a:p>
            <a:r>
              <a:rPr kumimoji="1" lang="ja-JP" altLang="en-US" sz="2200" dirty="0"/>
              <a:t>各部門に情報提供を依頼した際に</a:t>
            </a:r>
            <a:r>
              <a:rPr lang="ja-JP" altLang="en-US" sz="2200" dirty="0"/>
              <a:t>問題となった点をまとめて発表する。</a:t>
            </a:r>
            <a:endParaRPr lang="en-US" altLang="ja-JP" sz="2200" dirty="0"/>
          </a:p>
          <a:p>
            <a:r>
              <a:rPr lang="ja-JP" altLang="en-US" sz="2200" dirty="0"/>
              <a:t>付箋に</a:t>
            </a:r>
            <a:r>
              <a:rPr lang="en-US" altLang="ja-JP" sz="2200" dirty="0"/>
              <a:t>5</a:t>
            </a:r>
            <a:r>
              <a:rPr lang="ja-JP" altLang="en-US" sz="2200" dirty="0"/>
              <a:t>分でまとめて前に貼りだす。</a:t>
            </a:r>
            <a:endParaRPr kumimoji="1" lang="en-US" altLang="ja-JP" sz="2200" dirty="0"/>
          </a:p>
          <a:p>
            <a:r>
              <a:rPr kumimoji="1" lang="ja-JP" altLang="en-US" sz="2200" dirty="0"/>
              <a:t>各データについて、</a:t>
            </a:r>
            <a:r>
              <a:rPr kumimoji="1" lang="en-US" altLang="ja-JP" sz="2200" dirty="0"/>
              <a:t>2-3</a:t>
            </a:r>
            <a:r>
              <a:rPr kumimoji="1" lang="ja-JP" altLang="en-US" sz="2200" dirty="0" err="1"/>
              <a:t>、</a:t>
            </a:r>
            <a:r>
              <a:rPr kumimoji="1" lang="en-US" altLang="ja-JP" sz="2200" dirty="0"/>
              <a:t>2-4</a:t>
            </a:r>
            <a:r>
              <a:rPr kumimoji="1" lang="ja-JP" altLang="en-US" sz="2200" dirty="0"/>
              <a:t>のチェックフローを利用して個人情報の利用に問題ないか確認</a:t>
            </a:r>
            <a:r>
              <a:rPr lang="ja-JP" altLang="en-US" sz="2200" dirty="0"/>
              <a:t>する</a:t>
            </a:r>
            <a:r>
              <a:rPr kumimoji="1" lang="ja-JP" altLang="en-US" sz="2200" dirty="0"/>
              <a:t>。</a:t>
            </a:r>
            <a:endParaRPr kumimoji="1" lang="en-US" altLang="ja-JP" sz="2200" dirty="0"/>
          </a:p>
        </p:txBody>
      </p:sp>
      <p:sp>
        <p:nvSpPr>
          <p:cNvPr id="7" name="スライド番号プレースホルダー 4">
            <a:extLst>
              <a:ext uri="{FF2B5EF4-FFF2-40B4-BE49-F238E27FC236}">
                <a16:creationId xmlns:a16="http://schemas.microsoft.com/office/drawing/2014/main" id="{301E53AA-8D05-4B8B-B08D-1CFA58F3EAF0}"/>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11</a:t>
            </a:fld>
            <a:endParaRPr kumimoji="1" lang="ja-JP" altLang="en-US"/>
          </a:p>
        </p:txBody>
      </p:sp>
    </p:spTree>
    <p:extLst>
      <p:ext uri="{BB962C8B-B14F-4D97-AF65-F5344CB8AC3E}">
        <p14:creationId xmlns:p14="http://schemas.microsoft.com/office/powerpoint/2010/main" val="1813889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lang="en-US" altLang="ja-JP" sz="6000" dirty="0"/>
              <a:t>3. </a:t>
            </a:r>
            <a:r>
              <a:rPr lang="ja-JP" altLang="en-US" sz="6000" dirty="0"/>
              <a:t>業務に合わせた</a:t>
            </a:r>
            <a:endParaRPr lang="en-US" altLang="ja-JP" sz="6000" dirty="0"/>
          </a:p>
          <a:p>
            <a:pPr marL="0" lvl="0" indent="0" algn="ctr">
              <a:lnSpc>
                <a:spcPct val="100000"/>
              </a:lnSpc>
              <a:spcBef>
                <a:spcPts val="0"/>
              </a:spcBef>
              <a:buNone/>
              <a:defRPr/>
            </a:pPr>
            <a:r>
              <a:rPr lang="ja-JP" altLang="en-US" sz="6000" dirty="0"/>
              <a:t>　　データ項目の確認</a:t>
            </a:r>
            <a:endParaRPr lang="en-US" altLang="ja-JP" sz="6000" dirty="0"/>
          </a:p>
        </p:txBody>
      </p:sp>
      <p:sp>
        <p:nvSpPr>
          <p:cNvPr id="4" name="スライド番号プレースホルダー 4">
            <a:extLst>
              <a:ext uri="{FF2B5EF4-FFF2-40B4-BE49-F238E27FC236}">
                <a16:creationId xmlns:a16="http://schemas.microsoft.com/office/drawing/2014/main" id="{48E19561-754C-44EE-9AE9-1838FBAE89B6}"/>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12</a:t>
            </a:fld>
            <a:endParaRPr kumimoji="1" lang="ja-JP" altLang="en-US"/>
          </a:p>
        </p:txBody>
      </p:sp>
    </p:spTree>
    <p:extLst>
      <p:ext uri="{BB962C8B-B14F-4D97-AF65-F5344CB8AC3E}">
        <p14:creationId xmlns:p14="http://schemas.microsoft.com/office/powerpoint/2010/main" val="18255998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EAD4A38-0302-034B-8644-0881D3E3DE43}"/>
              </a:ext>
            </a:extLst>
          </p:cNvPr>
          <p:cNvSpPr>
            <a:spLocks noGrp="1"/>
          </p:cNvSpPr>
          <p:nvPr>
            <p:ph type="title"/>
          </p:nvPr>
        </p:nvSpPr>
        <p:spPr/>
        <p:txBody>
          <a:bodyPr>
            <a:normAutofit fontScale="90000"/>
          </a:bodyPr>
          <a:lstStyle/>
          <a:p>
            <a:r>
              <a:rPr lang="en-US" altLang="ja-JP" dirty="0"/>
              <a:t>3-1. </a:t>
            </a:r>
            <a:r>
              <a:rPr lang="ja-JP" altLang="en-US" dirty="0"/>
              <a:t>各業務のあるべき姿と必要なデータの確認</a:t>
            </a:r>
            <a:endParaRPr kumimoji="1" lang="ja-JP" altLang="en-US" dirty="0"/>
          </a:p>
        </p:txBody>
      </p:sp>
      <p:sp>
        <p:nvSpPr>
          <p:cNvPr id="3" name="コンテンツ プレースホルダー 2">
            <a:extLst>
              <a:ext uri="{FF2B5EF4-FFF2-40B4-BE49-F238E27FC236}">
                <a16:creationId xmlns:a16="http://schemas.microsoft.com/office/drawing/2014/main" id="{01EBA4E0-232B-E14D-B67F-702CF392067D}"/>
              </a:ext>
            </a:extLst>
          </p:cNvPr>
          <p:cNvSpPr>
            <a:spLocks noGrp="1"/>
          </p:cNvSpPr>
          <p:nvPr>
            <p:ph idx="1"/>
          </p:nvPr>
        </p:nvSpPr>
        <p:spPr/>
        <p:txBody>
          <a:bodyPr>
            <a:normAutofit/>
          </a:bodyPr>
          <a:lstStyle/>
          <a:p>
            <a:pPr marL="0" indent="0">
              <a:buNone/>
            </a:pPr>
            <a:r>
              <a:rPr kumimoji="1" lang="ja-JP" altLang="en-US" sz="2200" dirty="0"/>
              <a:t>次のステップ</a:t>
            </a:r>
            <a:r>
              <a:rPr lang="ja-JP" altLang="en-US" sz="2200" dirty="0"/>
              <a:t>で、現状とあるべき姿を確認して、あるべき姿を実現するための改善点に関する必要なデータを確認する。</a:t>
            </a:r>
            <a:endParaRPr kumimoji="1" lang="ja-JP" altLang="en-US" sz="2200" dirty="0"/>
          </a:p>
        </p:txBody>
      </p:sp>
      <p:sp>
        <p:nvSpPr>
          <p:cNvPr id="5" name="正方形/長方形 4">
            <a:extLst>
              <a:ext uri="{FF2B5EF4-FFF2-40B4-BE49-F238E27FC236}">
                <a16:creationId xmlns:a16="http://schemas.microsoft.com/office/drawing/2014/main" id="{5FEA19D8-EAEA-A344-BF32-AAFE1DA94E79}"/>
              </a:ext>
            </a:extLst>
          </p:cNvPr>
          <p:cNvSpPr/>
          <p:nvPr/>
        </p:nvSpPr>
        <p:spPr>
          <a:xfrm>
            <a:off x="685800" y="2154620"/>
            <a:ext cx="2165132" cy="103001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現状業務フローの</a:t>
            </a:r>
            <a:br>
              <a:rPr kumimoji="1" lang="en-US" altLang="ja-JP" dirty="0">
                <a:solidFill>
                  <a:schemeClr val="tx1"/>
                </a:solidFill>
              </a:rPr>
            </a:br>
            <a:r>
              <a:rPr kumimoji="1" lang="ja-JP" altLang="en-US">
                <a:solidFill>
                  <a:schemeClr val="tx1"/>
                </a:solidFill>
              </a:rPr>
              <a:t>確認</a:t>
            </a:r>
            <a:br>
              <a:rPr kumimoji="1" lang="en-US" altLang="ja-JP" dirty="0">
                <a:solidFill>
                  <a:schemeClr val="tx1"/>
                </a:solidFill>
              </a:rPr>
            </a:br>
            <a:r>
              <a:rPr kumimoji="1" lang="en-US" altLang="ja-JP" dirty="0">
                <a:solidFill>
                  <a:schemeClr val="tx1"/>
                </a:solidFill>
              </a:rPr>
              <a:t>【Step1】</a:t>
            </a:r>
            <a:endParaRPr kumimoji="1" lang="ja-JP" altLang="en-US">
              <a:solidFill>
                <a:schemeClr val="tx1"/>
              </a:solidFill>
            </a:endParaRPr>
          </a:p>
        </p:txBody>
      </p:sp>
      <p:sp>
        <p:nvSpPr>
          <p:cNvPr id="6" name="正方形/長方形 5">
            <a:extLst>
              <a:ext uri="{FF2B5EF4-FFF2-40B4-BE49-F238E27FC236}">
                <a16:creationId xmlns:a16="http://schemas.microsoft.com/office/drawing/2014/main" id="{ACAA4E71-BB33-724A-BF40-7B062F6E6CFF}"/>
              </a:ext>
            </a:extLst>
          </p:cNvPr>
          <p:cNvSpPr/>
          <p:nvPr/>
        </p:nvSpPr>
        <p:spPr>
          <a:xfrm>
            <a:off x="3578772" y="2154620"/>
            <a:ext cx="2165132" cy="103001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改善点を確認</a:t>
            </a:r>
            <a:br>
              <a:rPr kumimoji="1" lang="en-US" altLang="ja-JP" dirty="0">
                <a:solidFill>
                  <a:schemeClr val="tx1"/>
                </a:solidFill>
              </a:rPr>
            </a:br>
            <a:r>
              <a:rPr lang="en-US" altLang="ja-JP" dirty="0">
                <a:solidFill>
                  <a:schemeClr val="tx1"/>
                </a:solidFill>
              </a:rPr>
              <a:t>【Step2】</a:t>
            </a:r>
            <a:endParaRPr kumimoji="1" lang="ja-JP" altLang="en-US">
              <a:solidFill>
                <a:schemeClr val="tx1"/>
              </a:solidFill>
            </a:endParaRPr>
          </a:p>
        </p:txBody>
      </p:sp>
      <p:sp>
        <p:nvSpPr>
          <p:cNvPr id="7" name="正方形/長方形 6">
            <a:extLst>
              <a:ext uri="{FF2B5EF4-FFF2-40B4-BE49-F238E27FC236}">
                <a16:creationId xmlns:a16="http://schemas.microsoft.com/office/drawing/2014/main" id="{1BFDBAE7-A779-DC48-9F02-23A18CF4ABD5}"/>
              </a:ext>
            </a:extLst>
          </p:cNvPr>
          <p:cNvSpPr/>
          <p:nvPr/>
        </p:nvSpPr>
        <p:spPr>
          <a:xfrm>
            <a:off x="6445468" y="2154620"/>
            <a:ext cx="2165132" cy="103001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あるべき姿の作成</a:t>
            </a:r>
            <a:endParaRPr kumimoji="1" lang="en-US" altLang="ja-JP" dirty="0">
              <a:solidFill>
                <a:schemeClr val="tx1"/>
              </a:solidFill>
            </a:endParaRPr>
          </a:p>
          <a:p>
            <a:pPr algn="ctr"/>
            <a:br>
              <a:rPr kumimoji="1" lang="en-US" altLang="ja-JP" dirty="0">
                <a:solidFill>
                  <a:schemeClr val="tx1"/>
                </a:solidFill>
              </a:rPr>
            </a:br>
            <a:r>
              <a:rPr lang="en-US" altLang="ja-JP" dirty="0">
                <a:solidFill>
                  <a:schemeClr val="tx1"/>
                </a:solidFill>
              </a:rPr>
              <a:t>【Step3】</a:t>
            </a:r>
            <a:endParaRPr kumimoji="1" lang="ja-JP" altLang="en-US">
              <a:solidFill>
                <a:schemeClr val="tx1"/>
              </a:solidFill>
            </a:endParaRPr>
          </a:p>
        </p:txBody>
      </p:sp>
      <p:sp>
        <p:nvSpPr>
          <p:cNvPr id="8" name="正方形/長方形 7">
            <a:extLst>
              <a:ext uri="{FF2B5EF4-FFF2-40B4-BE49-F238E27FC236}">
                <a16:creationId xmlns:a16="http://schemas.microsoft.com/office/drawing/2014/main" id="{9E84949F-9BF3-D042-BF50-E3708D9A6BD2}"/>
              </a:ext>
            </a:extLst>
          </p:cNvPr>
          <p:cNvSpPr/>
          <p:nvPr/>
        </p:nvSpPr>
        <p:spPr>
          <a:xfrm>
            <a:off x="9312164" y="2154618"/>
            <a:ext cx="2165132" cy="1030013"/>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必要なデータを</a:t>
            </a:r>
            <a:br>
              <a:rPr kumimoji="1" lang="en-US" altLang="ja-JP" dirty="0">
                <a:solidFill>
                  <a:schemeClr val="tx1"/>
                </a:solidFill>
              </a:rPr>
            </a:br>
            <a:r>
              <a:rPr kumimoji="1" lang="ja-JP" altLang="en-US">
                <a:solidFill>
                  <a:schemeClr val="tx1"/>
                </a:solidFill>
              </a:rPr>
              <a:t>確認</a:t>
            </a:r>
            <a:br>
              <a:rPr kumimoji="1" lang="en-US" altLang="ja-JP" dirty="0">
                <a:solidFill>
                  <a:schemeClr val="tx1"/>
                </a:solidFill>
              </a:rPr>
            </a:br>
            <a:r>
              <a:rPr lang="en-US" altLang="ja-JP" dirty="0">
                <a:solidFill>
                  <a:schemeClr val="tx1"/>
                </a:solidFill>
              </a:rPr>
              <a:t>【Step4】</a:t>
            </a:r>
            <a:endParaRPr kumimoji="1" lang="ja-JP" altLang="en-US">
              <a:solidFill>
                <a:schemeClr val="tx1"/>
              </a:solidFill>
            </a:endParaRPr>
          </a:p>
        </p:txBody>
      </p:sp>
      <p:sp>
        <p:nvSpPr>
          <p:cNvPr id="9" name="三角形 8">
            <a:extLst>
              <a:ext uri="{FF2B5EF4-FFF2-40B4-BE49-F238E27FC236}">
                <a16:creationId xmlns:a16="http://schemas.microsoft.com/office/drawing/2014/main" id="{56919631-3D88-384B-BD56-B6CE75D428EC}"/>
              </a:ext>
            </a:extLst>
          </p:cNvPr>
          <p:cNvSpPr/>
          <p:nvPr/>
        </p:nvSpPr>
        <p:spPr>
          <a:xfrm rot="5400000">
            <a:off x="2825972" y="2589486"/>
            <a:ext cx="788272" cy="19181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三角形 9">
            <a:extLst>
              <a:ext uri="{FF2B5EF4-FFF2-40B4-BE49-F238E27FC236}">
                <a16:creationId xmlns:a16="http://schemas.microsoft.com/office/drawing/2014/main" id="{66539932-BE9D-7B40-905E-4397A379CB6F}"/>
              </a:ext>
            </a:extLst>
          </p:cNvPr>
          <p:cNvSpPr/>
          <p:nvPr/>
        </p:nvSpPr>
        <p:spPr>
          <a:xfrm rot="5400000">
            <a:off x="5708432" y="2573718"/>
            <a:ext cx="788272" cy="19181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三角形 10">
            <a:extLst>
              <a:ext uri="{FF2B5EF4-FFF2-40B4-BE49-F238E27FC236}">
                <a16:creationId xmlns:a16="http://schemas.microsoft.com/office/drawing/2014/main" id="{B06EC9AE-A30B-4844-865C-A9EB6C567058}"/>
              </a:ext>
            </a:extLst>
          </p:cNvPr>
          <p:cNvSpPr/>
          <p:nvPr/>
        </p:nvSpPr>
        <p:spPr>
          <a:xfrm rot="5400000">
            <a:off x="8572501" y="2573718"/>
            <a:ext cx="788272" cy="19181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12B48B58-5CB9-B341-A7D0-08AE0F903D70}"/>
              </a:ext>
            </a:extLst>
          </p:cNvPr>
          <p:cNvSpPr txBox="1"/>
          <p:nvPr/>
        </p:nvSpPr>
        <p:spPr>
          <a:xfrm>
            <a:off x="724737" y="3942475"/>
            <a:ext cx="2031325" cy="646331"/>
          </a:xfrm>
          <a:prstGeom prst="rect">
            <a:avLst/>
          </a:prstGeom>
          <a:noFill/>
        </p:spPr>
        <p:txBody>
          <a:bodyPr wrap="none" rtlCol="0">
            <a:spAutoFit/>
          </a:bodyPr>
          <a:lstStyle/>
          <a:p>
            <a:pPr algn="ctr"/>
            <a:r>
              <a:rPr kumimoji="1" lang="ja-JP" altLang="en-US" dirty="0"/>
              <a:t>現状確認</a:t>
            </a:r>
            <a:br>
              <a:rPr kumimoji="1" lang="en-US" altLang="ja-JP" dirty="0"/>
            </a:br>
            <a:r>
              <a:rPr kumimoji="1" lang="ja-JP" altLang="en-US" dirty="0"/>
              <a:t>課題の認識合わせ</a:t>
            </a:r>
          </a:p>
        </p:txBody>
      </p:sp>
      <p:sp>
        <p:nvSpPr>
          <p:cNvPr id="13" name="テキスト ボックス 12">
            <a:extLst>
              <a:ext uri="{FF2B5EF4-FFF2-40B4-BE49-F238E27FC236}">
                <a16:creationId xmlns:a16="http://schemas.microsoft.com/office/drawing/2014/main" id="{AAB7AAE3-83D0-334F-B0F7-3AD4E8FD6C85}"/>
              </a:ext>
            </a:extLst>
          </p:cNvPr>
          <p:cNvSpPr txBox="1"/>
          <p:nvPr/>
        </p:nvSpPr>
        <p:spPr>
          <a:xfrm>
            <a:off x="3991924" y="3942475"/>
            <a:ext cx="1338828" cy="369332"/>
          </a:xfrm>
          <a:prstGeom prst="rect">
            <a:avLst/>
          </a:prstGeom>
          <a:noFill/>
        </p:spPr>
        <p:txBody>
          <a:bodyPr wrap="none" rtlCol="0">
            <a:spAutoFit/>
          </a:bodyPr>
          <a:lstStyle/>
          <a:p>
            <a:pPr algn="ctr"/>
            <a:r>
              <a:rPr lang="ja-JP" altLang="en-US" dirty="0"/>
              <a:t>方針を作る</a:t>
            </a:r>
            <a:endParaRPr kumimoji="1" lang="ja-JP" altLang="en-US" dirty="0"/>
          </a:p>
        </p:txBody>
      </p:sp>
      <p:sp>
        <p:nvSpPr>
          <p:cNvPr id="14" name="テキスト ボックス 13">
            <a:extLst>
              <a:ext uri="{FF2B5EF4-FFF2-40B4-BE49-F238E27FC236}">
                <a16:creationId xmlns:a16="http://schemas.microsoft.com/office/drawing/2014/main" id="{39F91598-D872-E141-AB0A-6280B2BC1A51}"/>
              </a:ext>
            </a:extLst>
          </p:cNvPr>
          <p:cNvSpPr txBox="1"/>
          <p:nvPr/>
        </p:nvSpPr>
        <p:spPr>
          <a:xfrm>
            <a:off x="6445468" y="3942475"/>
            <a:ext cx="2195052" cy="923330"/>
          </a:xfrm>
          <a:prstGeom prst="rect">
            <a:avLst/>
          </a:prstGeom>
          <a:noFill/>
        </p:spPr>
        <p:txBody>
          <a:bodyPr wrap="square" rtlCol="0">
            <a:spAutoFit/>
          </a:bodyPr>
          <a:lstStyle/>
          <a:p>
            <a:pPr algn="ctr"/>
            <a:r>
              <a:rPr kumimoji="1" lang="ja-JP" altLang="en-US"/>
              <a:t>どのような姿に</a:t>
            </a:r>
            <a:br>
              <a:rPr kumimoji="1" lang="en-US" altLang="ja-JP" dirty="0"/>
            </a:br>
            <a:r>
              <a:rPr kumimoji="1" lang="ja-JP" altLang="en-US"/>
              <a:t>なればそれが達成</a:t>
            </a:r>
            <a:br>
              <a:rPr kumimoji="1" lang="en-US" altLang="ja-JP" dirty="0"/>
            </a:br>
            <a:r>
              <a:rPr kumimoji="1" lang="ja-JP" altLang="en-US"/>
              <a:t>されるか考える</a:t>
            </a:r>
          </a:p>
        </p:txBody>
      </p:sp>
      <p:sp>
        <p:nvSpPr>
          <p:cNvPr id="15" name="テキスト ボックス 14">
            <a:extLst>
              <a:ext uri="{FF2B5EF4-FFF2-40B4-BE49-F238E27FC236}">
                <a16:creationId xmlns:a16="http://schemas.microsoft.com/office/drawing/2014/main" id="{CABFD257-D0F1-A047-AE77-3E35F9C505BB}"/>
              </a:ext>
            </a:extLst>
          </p:cNvPr>
          <p:cNvSpPr txBox="1"/>
          <p:nvPr/>
        </p:nvSpPr>
        <p:spPr>
          <a:xfrm>
            <a:off x="9032824" y="3942475"/>
            <a:ext cx="2723823" cy="1200329"/>
          </a:xfrm>
          <a:prstGeom prst="rect">
            <a:avLst/>
          </a:prstGeom>
          <a:noFill/>
        </p:spPr>
        <p:txBody>
          <a:bodyPr wrap="none" rtlCol="0">
            <a:spAutoFit/>
          </a:bodyPr>
          <a:lstStyle/>
          <a:p>
            <a:pPr algn="ctr"/>
            <a:r>
              <a:rPr kumimoji="1" lang="ja-JP" altLang="en-US"/>
              <a:t>あるべき姿にするために</a:t>
            </a:r>
            <a:br>
              <a:rPr kumimoji="1" lang="en-US" altLang="ja-JP" dirty="0"/>
            </a:br>
            <a:r>
              <a:rPr kumimoji="1" lang="ja-JP" altLang="en-US"/>
              <a:t>必要なデータ</a:t>
            </a:r>
            <a:r>
              <a:rPr lang="ja-JP" altLang="en-US"/>
              <a:t>。</a:t>
            </a:r>
            <a:r>
              <a:rPr kumimoji="1" lang="ja-JP" altLang="en-US"/>
              <a:t>もしくは</a:t>
            </a:r>
            <a:br>
              <a:rPr kumimoji="1" lang="en-US" altLang="ja-JP" dirty="0"/>
            </a:br>
            <a:r>
              <a:rPr kumimoji="1" lang="ja-JP" altLang="en-US"/>
              <a:t>効果を計るために必要な</a:t>
            </a:r>
            <a:br>
              <a:rPr kumimoji="1" lang="en-US" altLang="ja-JP" dirty="0"/>
            </a:br>
            <a:r>
              <a:rPr kumimoji="1" lang="ja-JP" altLang="en-US"/>
              <a:t>データを確認する</a:t>
            </a:r>
          </a:p>
        </p:txBody>
      </p:sp>
      <p:sp>
        <p:nvSpPr>
          <p:cNvPr id="16" name="スライド番号プレースホルダー 4">
            <a:extLst>
              <a:ext uri="{FF2B5EF4-FFF2-40B4-BE49-F238E27FC236}">
                <a16:creationId xmlns:a16="http://schemas.microsoft.com/office/drawing/2014/main" id="{4EE476DA-A6B9-4E60-B02D-DC82EF74D3D4}"/>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13</a:t>
            </a:fld>
            <a:endParaRPr kumimoji="1" lang="ja-JP" altLang="en-US"/>
          </a:p>
        </p:txBody>
      </p:sp>
    </p:spTree>
    <p:extLst>
      <p:ext uri="{BB962C8B-B14F-4D97-AF65-F5344CB8AC3E}">
        <p14:creationId xmlns:p14="http://schemas.microsoft.com/office/powerpoint/2010/main" val="42087704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94FD66-3BA4-E54A-B6A7-F81D3EADCFA4}"/>
              </a:ext>
            </a:extLst>
          </p:cNvPr>
          <p:cNvSpPr>
            <a:spLocks noGrp="1"/>
          </p:cNvSpPr>
          <p:nvPr>
            <p:ph type="title"/>
          </p:nvPr>
        </p:nvSpPr>
        <p:spPr/>
        <p:txBody>
          <a:bodyPr>
            <a:normAutofit fontScale="90000"/>
          </a:bodyPr>
          <a:lstStyle/>
          <a:p>
            <a:r>
              <a:rPr lang="en-US" altLang="ja-JP" dirty="0"/>
              <a:t>3-2. Step1</a:t>
            </a:r>
            <a:r>
              <a:rPr lang="ja-JP" altLang="en-US" dirty="0"/>
              <a:t> 現状業務フローの確認</a:t>
            </a:r>
            <a:endParaRPr kumimoji="1" lang="ja-JP" altLang="en-US" dirty="0"/>
          </a:p>
        </p:txBody>
      </p:sp>
      <p:sp>
        <p:nvSpPr>
          <p:cNvPr id="3" name="コンテンツ プレースホルダー 2">
            <a:extLst>
              <a:ext uri="{FF2B5EF4-FFF2-40B4-BE49-F238E27FC236}">
                <a16:creationId xmlns:a16="http://schemas.microsoft.com/office/drawing/2014/main" id="{5D8DFB28-3F1F-6148-8520-4538CE28E224}"/>
              </a:ext>
            </a:extLst>
          </p:cNvPr>
          <p:cNvSpPr>
            <a:spLocks noGrp="1"/>
          </p:cNvSpPr>
          <p:nvPr>
            <p:ph idx="1"/>
          </p:nvPr>
        </p:nvSpPr>
        <p:spPr>
          <a:xfrm>
            <a:off x="838200" y="1105469"/>
            <a:ext cx="10515600" cy="5071494"/>
          </a:xfrm>
        </p:spPr>
        <p:txBody>
          <a:bodyPr>
            <a:normAutofit/>
          </a:bodyPr>
          <a:lstStyle/>
          <a:p>
            <a:pPr marL="0" indent="0">
              <a:buNone/>
            </a:pPr>
            <a:r>
              <a:rPr lang="ja-JP" altLang="en-US" sz="2200" dirty="0"/>
              <a:t>課題として設定した業務について、現在のフローを作成する。</a:t>
            </a:r>
          </a:p>
          <a:p>
            <a:endParaRPr kumimoji="1" lang="ja-JP" altLang="en-US" sz="2200" dirty="0"/>
          </a:p>
        </p:txBody>
      </p:sp>
      <p:graphicFrame>
        <p:nvGraphicFramePr>
          <p:cNvPr id="141" name="表 140">
            <a:extLst>
              <a:ext uri="{FF2B5EF4-FFF2-40B4-BE49-F238E27FC236}">
                <a16:creationId xmlns:a16="http://schemas.microsoft.com/office/drawing/2014/main" id="{5822B8A1-797F-E64E-B5D7-22FC62F56247}"/>
              </a:ext>
            </a:extLst>
          </p:cNvPr>
          <p:cNvGraphicFramePr>
            <a:graphicFrameLocks noGrp="1"/>
          </p:cNvGraphicFramePr>
          <p:nvPr>
            <p:extLst/>
          </p:nvPr>
        </p:nvGraphicFramePr>
        <p:xfrm>
          <a:off x="1042081" y="1681167"/>
          <a:ext cx="10416822" cy="4389120"/>
        </p:xfrm>
        <a:graphic>
          <a:graphicData uri="http://schemas.openxmlformats.org/drawingml/2006/table">
            <a:tbl>
              <a:tblPr firstRow="1" bandRow="1">
                <a:tableStyleId>{5940675A-B579-460E-94D1-54222C63F5DA}</a:tableStyleId>
              </a:tblPr>
              <a:tblGrid>
                <a:gridCol w="1174044">
                  <a:extLst>
                    <a:ext uri="{9D8B030D-6E8A-4147-A177-3AD203B41FA5}">
                      <a16:colId xmlns:a16="http://schemas.microsoft.com/office/drawing/2014/main" val="20000"/>
                    </a:ext>
                  </a:extLst>
                </a:gridCol>
                <a:gridCol w="9242778">
                  <a:extLst>
                    <a:ext uri="{9D8B030D-6E8A-4147-A177-3AD203B41FA5}">
                      <a16:colId xmlns:a16="http://schemas.microsoft.com/office/drawing/2014/main" val="20001"/>
                    </a:ext>
                  </a:extLst>
                </a:gridCol>
              </a:tblGrid>
              <a:tr h="324161">
                <a:tc>
                  <a:txBody>
                    <a:bodyPr/>
                    <a:lstStyle/>
                    <a:p>
                      <a:r>
                        <a:rPr kumimoji="1" lang="ja-JP" altLang="en-US"/>
                        <a:t>送話者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0"/>
                  </a:ext>
                </a:extLst>
              </a:tr>
              <a:tr h="509629">
                <a:tc>
                  <a:txBody>
                    <a:bodyPr/>
                    <a:lstStyle/>
                    <a:p>
                      <a:r>
                        <a:rPr kumimoji="1" lang="ja-JP" altLang="en-US"/>
                        <a:t>受話者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1"/>
                  </a:ext>
                </a:extLst>
              </a:tr>
              <a:tr h="837842">
                <a:tc>
                  <a:txBody>
                    <a:bodyPr/>
                    <a:lstStyle/>
                    <a:p>
                      <a:r>
                        <a:rPr kumimoji="1" lang="ja-JP" altLang="en-US">
                          <a:solidFill>
                            <a:schemeClr val="tx1"/>
                          </a:solidFill>
                        </a:rPr>
                        <a:t>別職員</a:t>
                      </a:r>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ja-JP" altLang="en-US" dirty="0">
                        <a:solidFill>
                          <a:schemeClr val="tx1"/>
                        </a:solidFill>
                      </a:endParaRPr>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2"/>
                  </a:ext>
                </a:extLst>
              </a:tr>
            </a:tbl>
          </a:graphicData>
        </a:graphic>
      </p:graphicFrame>
      <p:sp>
        <p:nvSpPr>
          <p:cNvPr id="142" name="正方形/長方形 141">
            <a:extLst>
              <a:ext uri="{FF2B5EF4-FFF2-40B4-BE49-F238E27FC236}">
                <a16:creationId xmlns:a16="http://schemas.microsoft.com/office/drawing/2014/main" id="{E103FA71-3F99-7D4F-A080-1DA11DA38DE3}"/>
              </a:ext>
            </a:extLst>
          </p:cNvPr>
          <p:cNvSpPr/>
          <p:nvPr/>
        </p:nvSpPr>
        <p:spPr>
          <a:xfrm>
            <a:off x="2576203" y="192467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発信</a:t>
            </a:r>
            <a:endParaRPr kumimoji="1" lang="ja-JP" altLang="en-US" sz="1100" dirty="0">
              <a:solidFill>
                <a:schemeClr val="tx1"/>
              </a:solidFill>
            </a:endParaRPr>
          </a:p>
        </p:txBody>
      </p:sp>
      <p:sp>
        <p:nvSpPr>
          <p:cNvPr id="143" name="フローチャート: 判断 142">
            <a:extLst>
              <a:ext uri="{FF2B5EF4-FFF2-40B4-BE49-F238E27FC236}">
                <a16:creationId xmlns:a16="http://schemas.microsoft.com/office/drawing/2014/main" id="{4326BFD2-D780-5140-8AFF-183E2CEFD60C}"/>
              </a:ext>
            </a:extLst>
          </p:cNvPr>
          <p:cNvSpPr/>
          <p:nvPr/>
        </p:nvSpPr>
        <p:spPr>
          <a:xfrm>
            <a:off x="2467985" y="3560416"/>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不在</a:t>
            </a:r>
          </a:p>
        </p:txBody>
      </p:sp>
      <p:sp>
        <p:nvSpPr>
          <p:cNvPr id="144" name="フローチャート: 判断 143">
            <a:extLst>
              <a:ext uri="{FF2B5EF4-FFF2-40B4-BE49-F238E27FC236}">
                <a16:creationId xmlns:a16="http://schemas.microsoft.com/office/drawing/2014/main" id="{89126CAB-D799-9447-AB78-41906666E65B}"/>
              </a:ext>
            </a:extLst>
          </p:cNvPr>
          <p:cNvSpPr/>
          <p:nvPr/>
        </p:nvSpPr>
        <p:spPr>
          <a:xfrm>
            <a:off x="2467985" y="4916860"/>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ja-JP" altLang="en-US" sz="1100">
                <a:solidFill>
                  <a:schemeClr val="tx1"/>
                </a:solidFill>
              </a:rPr>
              <a:t>不在</a:t>
            </a:r>
            <a:endParaRPr kumimoji="1" lang="ja-JP" altLang="en-US" sz="1100">
              <a:solidFill>
                <a:schemeClr val="tx1"/>
              </a:solidFill>
            </a:endParaRPr>
          </a:p>
        </p:txBody>
      </p:sp>
      <p:cxnSp>
        <p:nvCxnSpPr>
          <p:cNvPr id="145" name="直線矢印コネクタ 144">
            <a:extLst>
              <a:ext uri="{FF2B5EF4-FFF2-40B4-BE49-F238E27FC236}">
                <a16:creationId xmlns:a16="http://schemas.microsoft.com/office/drawing/2014/main" id="{AD9F2A7F-A189-4A48-A1D0-4F17DF690E7B}"/>
              </a:ext>
            </a:extLst>
          </p:cNvPr>
          <p:cNvCxnSpPr>
            <a:stCxn id="142" idx="2"/>
            <a:endCxn id="143" idx="0"/>
          </p:cNvCxnSpPr>
          <p:nvPr/>
        </p:nvCxnSpPr>
        <p:spPr>
          <a:xfrm flipH="1">
            <a:off x="2988247" y="2410101"/>
            <a:ext cx="1" cy="1150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6" name="直線矢印コネクタ 145">
            <a:extLst>
              <a:ext uri="{FF2B5EF4-FFF2-40B4-BE49-F238E27FC236}">
                <a16:creationId xmlns:a16="http://schemas.microsoft.com/office/drawing/2014/main" id="{CF3FEADF-DE06-3C4F-8FC5-29D523E6CA07}"/>
              </a:ext>
            </a:extLst>
          </p:cNvPr>
          <p:cNvCxnSpPr>
            <a:cxnSpLocks/>
            <a:stCxn id="143" idx="2"/>
            <a:endCxn id="144" idx="0"/>
          </p:cNvCxnSpPr>
          <p:nvPr/>
        </p:nvCxnSpPr>
        <p:spPr>
          <a:xfrm>
            <a:off x="2988247" y="4191037"/>
            <a:ext cx="0" cy="7258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7" name="正方形/長方形 146">
            <a:extLst>
              <a:ext uri="{FF2B5EF4-FFF2-40B4-BE49-F238E27FC236}">
                <a16:creationId xmlns:a16="http://schemas.microsoft.com/office/drawing/2014/main" id="{77B6200B-C0C9-A04E-9532-4EB9D09D9D93}"/>
              </a:ext>
            </a:extLst>
          </p:cNvPr>
          <p:cNvSpPr/>
          <p:nvPr/>
        </p:nvSpPr>
        <p:spPr>
          <a:xfrm>
            <a:off x="4007362" y="192467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通話</a:t>
            </a:r>
            <a:br>
              <a:rPr kumimoji="1" lang="en-US" altLang="ja-JP" sz="1100" dirty="0">
                <a:solidFill>
                  <a:schemeClr val="tx1"/>
                </a:solidFill>
              </a:rPr>
            </a:br>
            <a:r>
              <a:rPr kumimoji="1" lang="ja-JP" altLang="en-US" sz="1100">
                <a:solidFill>
                  <a:schemeClr val="tx1"/>
                </a:solidFill>
              </a:rPr>
              <a:t>終了</a:t>
            </a:r>
            <a:endParaRPr kumimoji="1" lang="ja-JP" altLang="en-US" sz="1100" dirty="0">
              <a:solidFill>
                <a:schemeClr val="tx1"/>
              </a:solidFill>
            </a:endParaRPr>
          </a:p>
        </p:txBody>
      </p:sp>
      <p:cxnSp>
        <p:nvCxnSpPr>
          <p:cNvPr id="148" name="カギ線コネクタ 147">
            <a:extLst>
              <a:ext uri="{FF2B5EF4-FFF2-40B4-BE49-F238E27FC236}">
                <a16:creationId xmlns:a16="http://schemas.microsoft.com/office/drawing/2014/main" id="{86D8A7C9-ACB6-FB46-A5B9-1967E2108971}"/>
              </a:ext>
            </a:extLst>
          </p:cNvPr>
          <p:cNvCxnSpPr>
            <a:cxnSpLocks/>
            <a:stCxn id="143" idx="3"/>
            <a:endCxn id="147" idx="2"/>
          </p:cNvCxnSpPr>
          <p:nvPr/>
        </p:nvCxnSpPr>
        <p:spPr>
          <a:xfrm flipV="1">
            <a:off x="3508509" y="2410101"/>
            <a:ext cx="910898" cy="1465626"/>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9" name="テキスト ボックス 148">
            <a:extLst>
              <a:ext uri="{FF2B5EF4-FFF2-40B4-BE49-F238E27FC236}">
                <a16:creationId xmlns:a16="http://schemas.microsoft.com/office/drawing/2014/main" id="{F287C29F-58E3-144F-8174-B569E3509E0C}"/>
              </a:ext>
            </a:extLst>
          </p:cNvPr>
          <p:cNvSpPr txBox="1"/>
          <p:nvPr/>
        </p:nvSpPr>
        <p:spPr>
          <a:xfrm>
            <a:off x="3909849" y="3617883"/>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150" name="テキスト ボックス 149">
            <a:extLst>
              <a:ext uri="{FF2B5EF4-FFF2-40B4-BE49-F238E27FC236}">
                <a16:creationId xmlns:a16="http://schemas.microsoft.com/office/drawing/2014/main" id="{AC8FB7CE-B3D2-5745-B0CD-60791F9F80AE}"/>
              </a:ext>
            </a:extLst>
          </p:cNvPr>
          <p:cNvSpPr txBox="1"/>
          <p:nvPr/>
        </p:nvSpPr>
        <p:spPr>
          <a:xfrm>
            <a:off x="2539085" y="4324550"/>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51" name="正方形/長方形 150">
            <a:extLst>
              <a:ext uri="{FF2B5EF4-FFF2-40B4-BE49-F238E27FC236}">
                <a16:creationId xmlns:a16="http://schemas.microsoft.com/office/drawing/2014/main" id="{0A059330-1899-3E4E-9AEC-DC410A468A74}"/>
              </a:ext>
            </a:extLst>
          </p:cNvPr>
          <p:cNvSpPr/>
          <p:nvPr/>
        </p:nvSpPr>
        <p:spPr>
          <a:xfrm>
            <a:off x="5942766" y="363339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受け取り</a:t>
            </a:r>
            <a:endParaRPr kumimoji="1" lang="ja-JP" altLang="en-US" sz="1100" dirty="0">
              <a:solidFill>
                <a:schemeClr val="tx1"/>
              </a:solidFill>
            </a:endParaRPr>
          </a:p>
        </p:txBody>
      </p:sp>
      <p:cxnSp>
        <p:nvCxnSpPr>
          <p:cNvPr id="152" name="カギ線コネクタ 151">
            <a:extLst>
              <a:ext uri="{FF2B5EF4-FFF2-40B4-BE49-F238E27FC236}">
                <a16:creationId xmlns:a16="http://schemas.microsoft.com/office/drawing/2014/main" id="{B380CA7B-0E44-8042-B6A3-4D95A4D24AEB}"/>
              </a:ext>
            </a:extLst>
          </p:cNvPr>
          <p:cNvCxnSpPr>
            <a:cxnSpLocks/>
            <a:stCxn id="183" idx="3"/>
            <a:endCxn id="151" idx="2"/>
          </p:cNvCxnSpPr>
          <p:nvPr/>
        </p:nvCxnSpPr>
        <p:spPr>
          <a:xfrm flipV="1">
            <a:off x="4867341" y="4118815"/>
            <a:ext cx="1487470" cy="1107883"/>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3" name="テキスト ボックス 152">
            <a:extLst>
              <a:ext uri="{FF2B5EF4-FFF2-40B4-BE49-F238E27FC236}">
                <a16:creationId xmlns:a16="http://schemas.microsoft.com/office/drawing/2014/main" id="{CD624E7D-32C0-4B49-959F-4D9750619FC6}"/>
              </a:ext>
            </a:extLst>
          </p:cNvPr>
          <p:cNvSpPr txBox="1"/>
          <p:nvPr/>
        </p:nvSpPr>
        <p:spPr>
          <a:xfrm>
            <a:off x="3521209" y="4940444"/>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154" name="カギ線コネクタ 153">
            <a:extLst>
              <a:ext uri="{FF2B5EF4-FFF2-40B4-BE49-F238E27FC236}">
                <a16:creationId xmlns:a16="http://schemas.microsoft.com/office/drawing/2014/main" id="{CD919C82-7BE6-D94F-A8BA-F9C99313FC44}"/>
              </a:ext>
            </a:extLst>
          </p:cNvPr>
          <p:cNvCxnSpPr>
            <a:cxnSpLocks/>
            <a:stCxn id="144" idx="2"/>
            <a:endCxn id="170" idx="2"/>
          </p:cNvCxnSpPr>
          <p:nvPr/>
        </p:nvCxnSpPr>
        <p:spPr>
          <a:xfrm rot="5400000" flipH="1" flipV="1">
            <a:off x="5175975" y="727492"/>
            <a:ext cx="2632261" cy="7007718"/>
          </a:xfrm>
          <a:prstGeom prst="bentConnector3">
            <a:avLst>
              <a:gd name="adj1" fmla="val -868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5" name="テキスト ボックス 154">
            <a:extLst>
              <a:ext uri="{FF2B5EF4-FFF2-40B4-BE49-F238E27FC236}">
                <a16:creationId xmlns:a16="http://schemas.microsoft.com/office/drawing/2014/main" id="{2AA3C302-F096-7A42-8A3D-6A65082763CE}"/>
              </a:ext>
            </a:extLst>
          </p:cNvPr>
          <p:cNvSpPr txBox="1"/>
          <p:nvPr/>
        </p:nvSpPr>
        <p:spPr>
          <a:xfrm>
            <a:off x="3654009" y="5776333"/>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56" name="円/楕円 155">
            <a:extLst>
              <a:ext uri="{FF2B5EF4-FFF2-40B4-BE49-F238E27FC236}">
                <a16:creationId xmlns:a16="http://schemas.microsoft.com/office/drawing/2014/main" id="{62B1F44B-FB41-854C-90DF-7EDEB151CC8F}"/>
              </a:ext>
            </a:extLst>
          </p:cNvPr>
          <p:cNvSpPr/>
          <p:nvPr/>
        </p:nvSpPr>
        <p:spPr>
          <a:xfrm>
            <a:off x="2382613" y="1731724"/>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cxnSp>
        <p:nvCxnSpPr>
          <p:cNvPr id="157" name="直線矢印コネクタ 156">
            <a:extLst>
              <a:ext uri="{FF2B5EF4-FFF2-40B4-BE49-F238E27FC236}">
                <a16:creationId xmlns:a16="http://schemas.microsoft.com/office/drawing/2014/main" id="{49503B12-DFC9-534E-AF3D-91B33B8A8B3F}"/>
              </a:ext>
            </a:extLst>
          </p:cNvPr>
          <p:cNvCxnSpPr>
            <a:cxnSpLocks/>
            <a:stCxn id="167" idx="3"/>
            <a:endCxn id="160" idx="2"/>
          </p:cNvCxnSpPr>
          <p:nvPr/>
        </p:nvCxnSpPr>
        <p:spPr>
          <a:xfrm flipV="1">
            <a:off x="6091373" y="2599909"/>
            <a:ext cx="1354721"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8" name="カギ線コネクタ 157">
            <a:extLst>
              <a:ext uri="{FF2B5EF4-FFF2-40B4-BE49-F238E27FC236}">
                <a16:creationId xmlns:a16="http://schemas.microsoft.com/office/drawing/2014/main" id="{87BE69A8-158D-574D-9E73-FCC6A3AA90A1}"/>
              </a:ext>
            </a:extLst>
          </p:cNvPr>
          <p:cNvCxnSpPr>
            <a:cxnSpLocks/>
            <a:stCxn id="183" idx="3"/>
            <a:endCxn id="167" idx="2"/>
          </p:cNvCxnSpPr>
          <p:nvPr/>
        </p:nvCxnSpPr>
        <p:spPr>
          <a:xfrm flipV="1">
            <a:off x="4867341" y="2915220"/>
            <a:ext cx="703770" cy="231147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9" name="フローチャート: 判断 158">
            <a:extLst>
              <a:ext uri="{FF2B5EF4-FFF2-40B4-BE49-F238E27FC236}">
                <a16:creationId xmlns:a16="http://schemas.microsoft.com/office/drawing/2014/main" id="{0E6706F3-3EC6-8D40-BB16-FA969D0C2916}"/>
              </a:ext>
            </a:extLst>
          </p:cNvPr>
          <p:cNvSpPr/>
          <p:nvPr/>
        </p:nvSpPr>
        <p:spPr>
          <a:xfrm>
            <a:off x="7121821" y="3568993"/>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発信する</a:t>
            </a:r>
          </a:p>
        </p:txBody>
      </p:sp>
      <p:sp>
        <p:nvSpPr>
          <p:cNvPr id="160" name="円/楕円 159">
            <a:extLst>
              <a:ext uri="{FF2B5EF4-FFF2-40B4-BE49-F238E27FC236}">
                <a16:creationId xmlns:a16="http://schemas.microsoft.com/office/drawing/2014/main" id="{5C98BD52-DFBC-5B4E-8F24-0ECEF0AB81F6}"/>
              </a:ext>
            </a:extLst>
          </p:cNvPr>
          <p:cNvSpPr/>
          <p:nvPr/>
        </p:nvSpPr>
        <p:spPr>
          <a:xfrm>
            <a:off x="7446094" y="2417464"/>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sp>
        <p:nvSpPr>
          <p:cNvPr id="161" name="正方形/長方形 160">
            <a:extLst>
              <a:ext uri="{FF2B5EF4-FFF2-40B4-BE49-F238E27FC236}">
                <a16:creationId xmlns:a16="http://schemas.microsoft.com/office/drawing/2014/main" id="{BED4D053-14EB-D947-A182-7B7DF5B9002C}"/>
              </a:ext>
            </a:extLst>
          </p:cNvPr>
          <p:cNvSpPr/>
          <p:nvPr/>
        </p:nvSpPr>
        <p:spPr>
          <a:xfrm>
            <a:off x="8560462" y="364159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162" name="直線矢印コネクタ 161">
            <a:extLst>
              <a:ext uri="{FF2B5EF4-FFF2-40B4-BE49-F238E27FC236}">
                <a16:creationId xmlns:a16="http://schemas.microsoft.com/office/drawing/2014/main" id="{964A2E74-7025-E542-99CB-A8ED83FFF042}"/>
              </a:ext>
            </a:extLst>
          </p:cNvPr>
          <p:cNvCxnSpPr>
            <a:cxnSpLocks/>
            <a:stCxn id="151" idx="3"/>
            <a:endCxn id="159" idx="1"/>
          </p:cNvCxnSpPr>
          <p:nvPr/>
        </p:nvCxnSpPr>
        <p:spPr>
          <a:xfrm>
            <a:off x="6766855" y="3876104"/>
            <a:ext cx="354966" cy="8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3" name="直線矢印コネクタ 162">
            <a:extLst>
              <a:ext uri="{FF2B5EF4-FFF2-40B4-BE49-F238E27FC236}">
                <a16:creationId xmlns:a16="http://schemas.microsoft.com/office/drawing/2014/main" id="{877DD0C0-B79B-324B-93C9-56081C105847}"/>
              </a:ext>
            </a:extLst>
          </p:cNvPr>
          <p:cNvCxnSpPr>
            <a:cxnSpLocks/>
            <a:stCxn id="159" idx="3"/>
            <a:endCxn id="161" idx="1"/>
          </p:cNvCxnSpPr>
          <p:nvPr/>
        </p:nvCxnSpPr>
        <p:spPr>
          <a:xfrm>
            <a:off x="8162345" y="3884304"/>
            <a:ext cx="3981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4" name="直線矢印コネクタ 163">
            <a:extLst>
              <a:ext uri="{FF2B5EF4-FFF2-40B4-BE49-F238E27FC236}">
                <a16:creationId xmlns:a16="http://schemas.microsoft.com/office/drawing/2014/main" id="{21AFBD7B-2859-0140-BA54-2D8CF7BA73A1}"/>
              </a:ext>
            </a:extLst>
          </p:cNvPr>
          <p:cNvCxnSpPr>
            <a:cxnSpLocks/>
            <a:stCxn id="159" idx="0"/>
            <a:endCxn id="160" idx="4"/>
          </p:cNvCxnSpPr>
          <p:nvPr/>
        </p:nvCxnSpPr>
        <p:spPr>
          <a:xfrm flipH="1" flipV="1">
            <a:off x="7639684" y="2782354"/>
            <a:ext cx="2399" cy="78663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5" name="テキスト ボックス 164">
            <a:extLst>
              <a:ext uri="{FF2B5EF4-FFF2-40B4-BE49-F238E27FC236}">
                <a16:creationId xmlns:a16="http://schemas.microsoft.com/office/drawing/2014/main" id="{1CB7E06B-DB92-2742-A406-081CA93A0B7A}"/>
              </a:ext>
            </a:extLst>
          </p:cNvPr>
          <p:cNvSpPr txBox="1"/>
          <p:nvPr/>
        </p:nvSpPr>
        <p:spPr>
          <a:xfrm>
            <a:off x="8048277" y="3607751"/>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166" name="テキスト ボックス 165">
            <a:extLst>
              <a:ext uri="{FF2B5EF4-FFF2-40B4-BE49-F238E27FC236}">
                <a16:creationId xmlns:a16="http://schemas.microsoft.com/office/drawing/2014/main" id="{DF6F4F85-5630-E041-80EF-5754D050AB5C}"/>
              </a:ext>
            </a:extLst>
          </p:cNvPr>
          <p:cNvSpPr txBox="1"/>
          <p:nvPr/>
        </p:nvSpPr>
        <p:spPr>
          <a:xfrm>
            <a:off x="7639684" y="3172874"/>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67" name="フローチャート: 判断 166">
            <a:extLst>
              <a:ext uri="{FF2B5EF4-FFF2-40B4-BE49-F238E27FC236}">
                <a16:creationId xmlns:a16="http://schemas.microsoft.com/office/drawing/2014/main" id="{F68EC761-E75C-4147-BA39-67E1A61A9CCC}"/>
              </a:ext>
            </a:extLst>
          </p:cNvPr>
          <p:cNvSpPr/>
          <p:nvPr/>
        </p:nvSpPr>
        <p:spPr>
          <a:xfrm>
            <a:off x="5050849" y="2284599"/>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自ら発信する</a:t>
            </a:r>
          </a:p>
        </p:txBody>
      </p:sp>
      <p:sp>
        <p:nvSpPr>
          <p:cNvPr id="168" name="正方形/長方形 167">
            <a:extLst>
              <a:ext uri="{FF2B5EF4-FFF2-40B4-BE49-F238E27FC236}">
                <a16:creationId xmlns:a16="http://schemas.microsoft.com/office/drawing/2014/main" id="{BBD3BC92-55FF-8D4E-ACE1-3018636E8FDF}"/>
              </a:ext>
            </a:extLst>
          </p:cNvPr>
          <p:cNvSpPr/>
          <p:nvPr/>
        </p:nvSpPr>
        <p:spPr>
          <a:xfrm>
            <a:off x="7227638" y="1765187"/>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169" name="カギ線コネクタ 168">
            <a:extLst>
              <a:ext uri="{FF2B5EF4-FFF2-40B4-BE49-F238E27FC236}">
                <a16:creationId xmlns:a16="http://schemas.microsoft.com/office/drawing/2014/main" id="{E704182D-18CE-DD46-910B-18BAEF522549}"/>
              </a:ext>
            </a:extLst>
          </p:cNvPr>
          <p:cNvCxnSpPr>
            <a:cxnSpLocks/>
            <a:stCxn id="167" idx="0"/>
            <a:endCxn id="168" idx="1"/>
          </p:cNvCxnSpPr>
          <p:nvPr/>
        </p:nvCxnSpPr>
        <p:spPr>
          <a:xfrm rot="5400000" flipH="1" flipV="1">
            <a:off x="6261024" y="1317986"/>
            <a:ext cx="276701" cy="1656527"/>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0" name="フローチャート: 判断 169">
            <a:extLst>
              <a:ext uri="{FF2B5EF4-FFF2-40B4-BE49-F238E27FC236}">
                <a16:creationId xmlns:a16="http://schemas.microsoft.com/office/drawing/2014/main" id="{F0C24347-9558-9D4B-AF99-77804FFC76FF}"/>
              </a:ext>
            </a:extLst>
          </p:cNvPr>
          <p:cNvSpPr/>
          <p:nvPr/>
        </p:nvSpPr>
        <p:spPr>
          <a:xfrm>
            <a:off x="9475703" y="2284599"/>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kumimoji="1" lang="ja-JP" altLang="en-US" sz="1100">
                <a:solidFill>
                  <a:schemeClr val="tx1"/>
                </a:solidFill>
              </a:rPr>
              <a:t>再発信</a:t>
            </a:r>
            <a:br>
              <a:rPr kumimoji="1" lang="en-US" altLang="ja-JP" sz="1100" dirty="0">
                <a:solidFill>
                  <a:schemeClr val="tx1"/>
                </a:solidFill>
              </a:rPr>
            </a:br>
            <a:r>
              <a:rPr kumimoji="1" lang="ja-JP" altLang="en-US" sz="1100">
                <a:solidFill>
                  <a:schemeClr val="tx1"/>
                </a:solidFill>
              </a:rPr>
              <a:t>する</a:t>
            </a:r>
          </a:p>
        </p:txBody>
      </p:sp>
      <p:sp>
        <p:nvSpPr>
          <p:cNvPr id="171" name="テキスト ボックス 170">
            <a:extLst>
              <a:ext uri="{FF2B5EF4-FFF2-40B4-BE49-F238E27FC236}">
                <a16:creationId xmlns:a16="http://schemas.microsoft.com/office/drawing/2014/main" id="{A8A8C12F-3272-F94F-B4BA-DE3E0F7F8E75}"/>
              </a:ext>
            </a:extLst>
          </p:cNvPr>
          <p:cNvSpPr txBox="1"/>
          <p:nvPr/>
        </p:nvSpPr>
        <p:spPr>
          <a:xfrm>
            <a:off x="6147215" y="2605315"/>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72" name="テキスト ボックス 171">
            <a:extLst>
              <a:ext uri="{FF2B5EF4-FFF2-40B4-BE49-F238E27FC236}">
                <a16:creationId xmlns:a16="http://schemas.microsoft.com/office/drawing/2014/main" id="{DA94D22E-73D0-F64B-A5C8-193437625C20}"/>
              </a:ext>
            </a:extLst>
          </p:cNvPr>
          <p:cNvSpPr txBox="1"/>
          <p:nvPr/>
        </p:nvSpPr>
        <p:spPr>
          <a:xfrm>
            <a:off x="5642900" y="1757433"/>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173" name="カギ線コネクタ 172">
            <a:extLst>
              <a:ext uri="{FF2B5EF4-FFF2-40B4-BE49-F238E27FC236}">
                <a16:creationId xmlns:a16="http://schemas.microsoft.com/office/drawing/2014/main" id="{2D1F5FCD-DA05-1E4B-B562-5848F657957F}"/>
              </a:ext>
            </a:extLst>
          </p:cNvPr>
          <p:cNvCxnSpPr>
            <a:cxnSpLocks/>
            <a:stCxn id="170" idx="0"/>
            <a:endCxn id="168" idx="3"/>
          </p:cNvCxnSpPr>
          <p:nvPr/>
        </p:nvCxnSpPr>
        <p:spPr>
          <a:xfrm rot="16200000" flipV="1">
            <a:off x="8885496" y="1174130"/>
            <a:ext cx="276701" cy="194423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直線矢印コネクタ 173">
            <a:extLst>
              <a:ext uri="{FF2B5EF4-FFF2-40B4-BE49-F238E27FC236}">
                <a16:creationId xmlns:a16="http://schemas.microsoft.com/office/drawing/2014/main" id="{23765721-8BF0-EE4F-B791-3BDECDE95640}"/>
              </a:ext>
            </a:extLst>
          </p:cNvPr>
          <p:cNvCxnSpPr>
            <a:cxnSpLocks/>
            <a:stCxn id="170" idx="1"/>
            <a:endCxn id="160" idx="6"/>
          </p:cNvCxnSpPr>
          <p:nvPr/>
        </p:nvCxnSpPr>
        <p:spPr>
          <a:xfrm flipH="1" flipV="1">
            <a:off x="7833273" y="2599909"/>
            <a:ext cx="1642430"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5" name="テキスト ボックス 174">
            <a:extLst>
              <a:ext uri="{FF2B5EF4-FFF2-40B4-BE49-F238E27FC236}">
                <a16:creationId xmlns:a16="http://schemas.microsoft.com/office/drawing/2014/main" id="{95335869-E9B9-C84B-BEDF-E86341216233}"/>
              </a:ext>
            </a:extLst>
          </p:cNvPr>
          <p:cNvSpPr txBox="1"/>
          <p:nvPr/>
        </p:nvSpPr>
        <p:spPr>
          <a:xfrm>
            <a:off x="9048071" y="2615826"/>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76" name="テキスト ボックス 175">
            <a:extLst>
              <a:ext uri="{FF2B5EF4-FFF2-40B4-BE49-F238E27FC236}">
                <a16:creationId xmlns:a16="http://schemas.microsoft.com/office/drawing/2014/main" id="{7ABB0A7B-4569-164B-BABE-4CC2037227D0}"/>
              </a:ext>
            </a:extLst>
          </p:cNvPr>
          <p:cNvSpPr txBox="1"/>
          <p:nvPr/>
        </p:nvSpPr>
        <p:spPr>
          <a:xfrm>
            <a:off x="8626346" y="1757930"/>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183" name="正方形/長方形 182">
            <a:extLst>
              <a:ext uri="{FF2B5EF4-FFF2-40B4-BE49-F238E27FC236}">
                <a16:creationId xmlns:a16="http://schemas.microsoft.com/office/drawing/2014/main" id="{3E05AAEF-F496-B248-9CAD-AFCE0B574793}"/>
              </a:ext>
            </a:extLst>
          </p:cNvPr>
          <p:cNvSpPr/>
          <p:nvPr/>
        </p:nvSpPr>
        <p:spPr>
          <a:xfrm>
            <a:off x="4043252" y="4983987"/>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申し送り</a:t>
            </a:r>
            <a:endParaRPr kumimoji="1" lang="ja-JP" altLang="en-US" sz="1100" dirty="0">
              <a:solidFill>
                <a:schemeClr val="tx1"/>
              </a:solidFill>
            </a:endParaRPr>
          </a:p>
        </p:txBody>
      </p:sp>
      <p:cxnSp>
        <p:nvCxnSpPr>
          <p:cNvPr id="184" name="直線矢印コネクタ 183">
            <a:extLst>
              <a:ext uri="{FF2B5EF4-FFF2-40B4-BE49-F238E27FC236}">
                <a16:creationId xmlns:a16="http://schemas.microsoft.com/office/drawing/2014/main" id="{9E5BBD04-1712-A149-A761-7B7C67D4660E}"/>
              </a:ext>
            </a:extLst>
          </p:cNvPr>
          <p:cNvCxnSpPr>
            <a:cxnSpLocks/>
            <a:stCxn id="144" idx="3"/>
            <a:endCxn id="183" idx="1"/>
          </p:cNvCxnSpPr>
          <p:nvPr/>
        </p:nvCxnSpPr>
        <p:spPr>
          <a:xfrm flipV="1">
            <a:off x="3508509" y="5226698"/>
            <a:ext cx="534743" cy="54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正方形/長方形 44">
            <a:extLst>
              <a:ext uri="{FF2B5EF4-FFF2-40B4-BE49-F238E27FC236}">
                <a16:creationId xmlns:a16="http://schemas.microsoft.com/office/drawing/2014/main" id="{D3D5C7CF-C31D-4F5E-8B31-9072E6FBDC2D}"/>
              </a:ext>
            </a:extLst>
          </p:cNvPr>
          <p:cNvSpPr/>
          <p:nvPr/>
        </p:nvSpPr>
        <p:spPr>
          <a:xfrm>
            <a:off x="9721055" y="124914"/>
            <a:ext cx="2257064" cy="851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例：電話応対</a:t>
            </a:r>
            <a:endParaRPr kumimoji="1" lang="en-US" altLang="ja-JP" dirty="0"/>
          </a:p>
          <a:p>
            <a:pPr algn="ctr"/>
            <a:r>
              <a:rPr lang="ja-JP" altLang="en-US" dirty="0"/>
              <a:t>　　</a:t>
            </a:r>
            <a:r>
              <a:rPr kumimoji="1" lang="ja-JP" altLang="en-US" dirty="0"/>
              <a:t>のフロー</a:t>
            </a:r>
          </a:p>
        </p:txBody>
      </p:sp>
      <p:sp>
        <p:nvSpPr>
          <p:cNvPr id="43" name="スライド番号プレースホルダー 4">
            <a:extLst>
              <a:ext uri="{FF2B5EF4-FFF2-40B4-BE49-F238E27FC236}">
                <a16:creationId xmlns:a16="http://schemas.microsoft.com/office/drawing/2014/main" id="{8579D7D2-1A00-4BE9-B199-D6FE996E2CE2}"/>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14</a:t>
            </a:fld>
            <a:endParaRPr kumimoji="1" lang="ja-JP" altLang="en-US"/>
          </a:p>
        </p:txBody>
      </p:sp>
    </p:spTree>
    <p:extLst>
      <p:ext uri="{BB962C8B-B14F-4D97-AF65-F5344CB8AC3E}">
        <p14:creationId xmlns:p14="http://schemas.microsoft.com/office/powerpoint/2010/main" val="5232099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3CF06C-5619-E640-A5B7-59EB781E0CA0}"/>
              </a:ext>
            </a:extLst>
          </p:cNvPr>
          <p:cNvSpPr>
            <a:spLocks noGrp="1"/>
          </p:cNvSpPr>
          <p:nvPr>
            <p:ph type="title"/>
          </p:nvPr>
        </p:nvSpPr>
        <p:spPr/>
        <p:txBody>
          <a:bodyPr>
            <a:normAutofit fontScale="90000"/>
          </a:bodyPr>
          <a:lstStyle/>
          <a:p>
            <a:r>
              <a:rPr kumimoji="1" lang="en-US" altLang="ja-JP" dirty="0"/>
              <a:t>3-3. Step2 </a:t>
            </a:r>
            <a:r>
              <a:rPr kumimoji="1" lang="ja-JP" altLang="en-US" dirty="0"/>
              <a:t>改善点を確認</a:t>
            </a:r>
          </a:p>
        </p:txBody>
      </p:sp>
      <p:sp>
        <p:nvSpPr>
          <p:cNvPr id="3" name="コンテンツ プレースホルダー 2">
            <a:extLst>
              <a:ext uri="{FF2B5EF4-FFF2-40B4-BE49-F238E27FC236}">
                <a16:creationId xmlns:a16="http://schemas.microsoft.com/office/drawing/2014/main" id="{CA41AD69-BA00-4348-998A-01DEEE98C07A}"/>
              </a:ext>
            </a:extLst>
          </p:cNvPr>
          <p:cNvSpPr>
            <a:spLocks noGrp="1"/>
          </p:cNvSpPr>
          <p:nvPr>
            <p:ph idx="1"/>
          </p:nvPr>
        </p:nvSpPr>
        <p:spPr/>
        <p:txBody>
          <a:bodyPr>
            <a:normAutofit/>
          </a:bodyPr>
          <a:lstStyle/>
          <a:p>
            <a:pPr marL="0" indent="0">
              <a:buNone/>
            </a:pPr>
            <a:r>
              <a:rPr kumimoji="1" lang="ja-JP" altLang="en-US" sz="2200" dirty="0"/>
              <a:t>書き出された業務フローから、改善すべきポイントを洗い出す。</a:t>
            </a:r>
            <a:br>
              <a:rPr lang="en-US" altLang="ja-JP" sz="2200" dirty="0"/>
            </a:br>
            <a:r>
              <a:rPr kumimoji="1" lang="ja-JP" altLang="en-US" sz="2200" dirty="0"/>
              <a:t>（例：下記①～⑥）</a:t>
            </a:r>
          </a:p>
        </p:txBody>
      </p:sp>
      <p:graphicFrame>
        <p:nvGraphicFramePr>
          <p:cNvPr id="4" name="表 3">
            <a:extLst>
              <a:ext uri="{FF2B5EF4-FFF2-40B4-BE49-F238E27FC236}">
                <a16:creationId xmlns:a16="http://schemas.microsoft.com/office/drawing/2014/main" id="{23379D19-C8C9-4291-A882-7E53E684889A}"/>
              </a:ext>
            </a:extLst>
          </p:cNvPr>
          <p:cNvGraphicFramePr>
            <a:graphicFrameLocks noGrp="1"/>
          </p:cNvGraphicFramePr>
          <p:nvPr>
            <p:extLst>
              <p:ext uri="{D42A27DB-BD31-4B8C-83A1-F6EECF244321}">
                <p14:modId xmlns:p14="http://schemas.microsoft.com/office/powerpoint/2010/main" val="321222223"/>
              </p:ext>
            </p:extLst>
          </p:nvPr>
        </p:nvGraphicFramePr>
        <p:xfrm>
          <a:off x="1042081" y="2116163"/>
          <a:ext cx="10416822" cy="4389120"/>
        </p:xfrm>
        <a:graphic>
          <a:graphicData uri="http://schemas.openxmlformats.org/drawingml/2006/table">
            <a:tbl>
              <a:tblPr firstRow="1" bandRow="1">
                <a:tableStyleId>{5940675A-B579-460E-94D1-54222C63F5DA}</a:tableStyleId>
              </a:tblPr>
              <a:tblGrid>
                <a:gridCol w="1174044">
                  <a:extLst>
                    <a:ext uri="{9D8B030D-6E8A-4147-A177-3AD203B41FA5}">
                      <a16:colId xmlns:a16="http://schemas.microsoft.com/office/drawing/2014/main" val="20000"/>
                    </a:ext>
                  </a:extLst>
                </a:gridCol>
                <a:gridCol w="9242778">
                  <a:extLst>
                    <a:ext uri="{9D8B030D-6E8A-4147-A177-3AD203B41FA5}">
                      <a16:colId xmlns:a16="http://schemas.microsoft.com/office/drawing/2014/main" val="20001"/>
                    </a:ext>
                  </a:extLst>
                </a:gridCol>
              </a:tblGrid>
              <a:tr h="324161">
                <a:tc>
                  <a:txBody>
                    <a:bodyPr/>
                    <a:lstStyle/>
                    <a:p>
                      <a:r>
                        <a:rPr kumimoji="1" lang="ja-JP" altLang="en-US"/>
                        <a:t>送話者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0"/>
                  </a:ext>
                </a:extLst>
              </a:tr>
              <a:tr h="509629">
                <a:tc>
                  <a:txBody>
                    <a:bodyPr/>
                    <a:lstStyle/>
                    <a:p>
                      <a:r>
                        <a:rPr kumimoji="1" lang="ja-JP" altLang="en-US"/>
                        <a:t>受話者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1"/>
                  </a:ext>
                </a:extLst>
              </a:tr>
              <a:tr h="837842">
                <a:tc>
                  <a:txBody>
                    <a:bodyPr/>
                    <a:lstStyle/>
                    <a:p>
                      <a:r>
                        <a:rPr kumimoji="1" lang="ja-JP" altLang="en-US">
                          <a:solidFill>
                            <a:schemeClr val="tx1"/>
                          </a:solidFill>
                        </a:rPr>
                        <a:t>別職員</a:t>
                      </a:r>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ja-JP" altLang="en-US" dirty="0">
                        <a:solidFill>
                          <a:schemeClr val="tx1"/>
                        </a:solidFill>
                      </a:endParaRPr>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2"/>
                  </a:ext>
                </a:extLst>
              </a:tr>
            </a:tbl>
          </a:graphicData>
        </a:graphic>
      </p:graphicFrame>
      <p:sp>
        <p:nvSpPr>
          <p:cNvPr id="5" name="正方形/長方形 4">
            <a:extLst>
              <a:ext uri="{FF2B5EF4-FFF2-40B4-BE49-F238E27FC236}">
                <a16:creationId xmlns:a16="http://schemas.microsoft.com/office/drawing/2014/main" id="{5DD5D3C6-319D-4188-B91A-8BA0E2EDE17A}"/>
              </a:ext>
            </a:extLst>
          </p:cNvPr>
          <p:cNvSpPr/>
          <p:nvPr/>
        </p:nvSpPr>
        <p:spPr>
          <a:xfrm>
            <a:off x="2576203" y="2359675"/>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発信</a:t>
            </a:r>
            <a:endParaRPr kumimoji="1" lang="ja-JP" altLang="en-US" sz="1100" dirty="0">
              <a:solidFill>
                <a:schemeClr val="tx1"/>
              </a:solidFill>
            </a:endParaRPr>
          </a:p>
        </p:txBody>
      </p:sp>
      <p:sp>
        <p:nvSpPr>
          <p:cNvPr id="6" name="フローチャート: 判断 5">
            <a:extLst>
              <a:ext uri="{FF2B5EF4-FFF2-40B4-BE49-F238E27FC236}">
                <a16:creationId xmlns:a16="http://schemas.microsoft.com/office/drawing/2014/main" id="{EE9708B2-B1D9-417E-8290-66B6F1CA461A}"/>
              </a:ext>
            </a:extLst>
          </p:cNvPr>
          <p:cNvSpPr/>
          <p:nvPr/>
        </p:nvSpPr>
        <p:spPr>
          <a:xfrm>
            <a:off x="2467985" y="3995412"/>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不在</a:t>
            </a:r>
          </a:p>
        </p:txBody>
      </p:sp>
      <p:sp>
        <p:nvSpPr>
          <p:cNvPr id="7" name="フローチャート: 判断 6">
            <a:extLst>
              <a:ext uri="{FF2B5EF4-FFF2-40B4-BE49-F238E27FC236}">
                <a16:creationId xmlns:a16="http://schemas.microsoft.com/office/drawing/2014/main" id="{A06400A5-5D33-4CEF-A194-EF1E6275AC96}"/>
              </a:ext>
            </a:extLst>
          </p:cNvPr>
          <p:cNvSpPr/>
          <p:nvPr/>
        </p:nvSpPr>
        <p:spPr>
          <a:xfrm>
            <a:off x="2467985" y="5351856"/>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ja-JP" altLang="en-US" sz="1100">
                <a:solidFill>
                  <a:schemeClr val="tx1"/>
                </a:solidFill>
              </a:rPr>
              <a:t>不在</a:t>
            </a:r>
            <a:endParaRPr kumimoji="1" lang="ja-JP" altLang="en-US" sz="1100">
              <a:solidFill>
                <a:schemeClr val="tx1"/>
              </a:solidFill>
            </a:endParaRPr>
          </a:p>
        </p:txBody>
      </p:sp>
      <p:cxnSp>
        <p:nvCxnSpPr>
          <p:cNvPr id="8" name="直線矢印コネクタ 7">
            <a:extLst>
              <a:ext uri="{FF2B5EF4-FFF2-40B4-BE49-F238E27FC236}">
                <a16:creationId xmlns:a16="http://schemas.microsoft.com/office/drawing/2014/main" id="{65441C50-5A51-4A9C-B512-EC7E0076A471}"/>
              </a:ext>
            </a:extLst>
          </p:cNvPr>
          <p:cNvCxnSpPr>
            <a:stCxn id="5" idx="2"/>
            <a:endCxn id="6" idx="0"/>
          </p:cNvCxnSpPr>
          <p:nvPr/>
        </p:nvCxnSpPr>
        <p:spPr>
          <a:xfrm flipH="1">
            <a:off x="2988247" y="2845097"/>
            <a:ext cx="1" cy="1150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C9A9EA13-BAF6-4D61-93F5-89A0A79E23AD}"/>
              </a:ext>
            </a:extLst>
          </p:cNvPr>
          <p:cNvCxnSpPr>
            <a:cxnSpLocks/>
            <a:stCxn id="6" idx="2"/>
            <a:endCxn id="7" idx="0"/>
          </p:cNvCxnSpPr>
          <p:nvPr/>
        </p:nvCxnSpPr>
        <p:spPr>
          <a:xfrm>
            <a:off x="2988247" y="4626033"/>
            <a:ext cx="0" cy="7258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7491B240-3E85-4AAA-8DE6-1230225FDADC}"/>
              </a:ext>
            </a:extLst>
          </p:cNvPr>
          <p:cNvSpPr/>
          <p:nvPr/>
        </p:nvSpPr>
        <p:spPr>
          <a:xfrm>
            <a:off x="4007362" y="2359675"/>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通話</a:t>
            </a:r>
            <a:br>
              <a:rPr kumimoji="1" lang="en-US" altLang="ja-JP" sz="1100" dirty="0">
                <a:solidFill>
                  <a:schemeClr val="tx1"/>
                </a:solidFill>
              </a:rPr>
            </a:br>
            <a:r>
              <a:rPr kumimoji="1" lang="ja-JP" altLang="en-US" sz="1100">
                <a:solidFill>
                  <a:schemeClr val="tx1"/>
                </a:solidFill>
              </a:rPr>
              <a:t>終了</a:t>
            </a:r>
            <a:endParaRPr kumimoji="1" lang="ja-JP" altLang="en-US" sz="1100" dirty="0">
              <a:solidFill>
                <a:schemeClr val="tx1"/>
              </a:solidFill>
            </a:endParaRPr>
          </a:p>
        </p:txBody>
      </p:sp>
      <p:cxnSp>
        <p:nvCxnSpPr>
          <p:cNvPr id="11" name="カギ線コネクタ 18">
            <a:extLst>
              <a:ext uri="{FF2B5EF4-FFF2-40B4-BE49-F238E27FC236}">
                <a16:creationId xmlns:a16="http://schemas.microsoft.com/office/drawing/2014/main" id="{124D8FDE-7E54-4470-BFAF-27B9BBC3E9DA}"/>
              </a:ext>
            </a:extLst>
          </p:cNvPr>
          <p:cNvCxnSpPr>
            <a:cxnSpLocks/>
            <a:stCxn id="6" idx="3"/>
            <a:endCxn id="10" idx="2"/>
          </p:cNvCxnSpPr>
          <p:nvPr/>
        </p:nvCxnSpPr>
        <p:spPr>
          <a:xfrm flipV="1">
            <a:off x="3508509" y="2845097"/>
            <a:ext cx="910898" cy="1465626"/>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9A9D793B-BC61-4C4B-BBD3-2A4227E68A97}"/>
              </a:ext>
            </a:extLst>
          </p:cNvPr>
          <p:cNvSpPr txBox="1"/>
          <p:nvPr/>
        </p:nvSpPr>
        <p:spPr>
          <a:xfrm>
            <a:off x="3909849" y="4052879"/>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13" name="テキスト ボックス 12">
            <a:extLst>
              <a:ext uri="{FF2B5EF4-FFF2-40B4-BE49-F238E27FC236}">
                <a16:creationId xmlns:a16="http://schemas.microsoft.com/office/drawing/2014/main" id="{541EA46D-5CF7-41F5-9F74-82ED0B357217}"/>
              </a:ext>
            </a:extLst>
          </p:cNvPr>
          <p:cNvSpPr txBox="1"/>
          <p:nvPr/>
        </p:nvSpPr>
        <p:spPr>
          <a:xfrm>
            <a:off x="2539085" y="4759546"/>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4" name="正方形/長方形 13">
            <a:extLst>
              <a:ext uri="{FF2B5EF4-FFF2-40B4-BE49-F238E27FC236}">
                <a16:creationId xmlns:a16="http://schemas.microsoft.com/office/drawing/2014/main" id="{6D97829A-49F5-488F-8E97-E3C64BE443B3}"/>
              </a:ext>
            </a:extLst>
          </p:cNvPr>
          <p:cNvSpPr/>
          <p:nvPr/>
        </p:nvSpPr>
        <p:spPr>
          <a:xfrm>
            <a:off x="5942766" y="406838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受け取り</a:t>
            </a:r>
            <a:endParaRPr kumimoji="1" lang="ja-JP" altLang="en-US" sz="1100" dirty="0">
              <a:solidFill>
                <a:schemeClr val="tx1"/>
              </a:solidFill>
            </a:endParaRPr>
          </a:p>
        </p:txBody>
      </p:sp>
      <p:cxnSp>
        <p:nvCxnSpPr>
          <p:cNvPr id="15" name="カギ線コネクタ 26">
            <a:extLst>
              <a:ext uri="{FF2B5EF4-FFF2-40B4-BE49-F238E27FC236}">
                <a16:creationId xmlns:a16="http://schemas.microsoft.com/office/drawing/2014/main" id="{D8084EF4-01EF-473F-9087-E8DE79EA9840}"/>
              </a:ext>
            </a:extLst>
          </p:cNvPr>
          <p:cNvCxnSpPr>
            <a:cxnSpLocks/>
            <a:stCxn id="46" idx="3"/>
            <a:endCxn id="14" idx="2"/>
          </p:cNvCxnSpPr>
          <p:nvPr/>
        </p:nvCxnSpPr>
        <p:spPr>
          <a:xfrm flipV="1">
            <a:off x="4867341" y="4553811"/>
            <a:ext cx="1487470" cy="1107883"/>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id="{410DDB6E-DE9E-4601-B986-5962955F1707}"/>
              </a:ext>
            </a:extLst>
          </p:cNvPr>
          <p:cNvSpPr txBox="1"/>
          <p:nvPr/>
        </p:nvSpPr>
        <p:spPr>
          <a:xfrm>
            <a:off x="3521209" y="5375440"/>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17" name="カギ線コネクタ 34">
            <a:extLst>
              <a:ext uri="{FF2B5EF4-FFF2-40B4-BE49-F238E27FC236}">
                <a16:creationId xmlns:a16="http://schemas.microsoft.com/office/drawing/2014/main" id="{DF3388F5-8471-4503-83F2-9E8F28A9D626}"/>
              </a:ext>
            </a:extLst>
          </p:cNvPr>
          <p:cNvCxnSpPr>
            <a:cxnSpLocks/>
            <a:stCxn id="7" idx="2"/>
            <a:endCxn id="33" idx="2"/>
          </p:cNvCxnSpPr>
          <p:nvPr/>
        </p:nvCxnSpPr>
        <p:spPr>
          <a:xfrm rot="5400000" flipH="1" flipV="1">
            <a:off x="5175975" y="1162488"/>
            <a:ext cx="2632261" cy="7007718"/>
          </a:xfrm>
          <a:prstGeom prst="bentConnector3">
            <a:avLst>
              <a:gd name="adj1" fmla="val -868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CB3703D2-65C6-4751-9999-EBDE40686847}"/>
              </a:ext>
            </a:extLst>
          </p:cNvPr>
          <p:cNvSpPr txBox="1"/>
          <p:nvPr/>
        </p:nvSpPr>
        <p:spPr>
          <a:xfrm>
            <a:off x="3654009" y="6211329"/>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9" name="円/楕円 44">
            <a:extLst>
              <a:ext uri="{FF2B5EF4-FFF2-40B4-BE49-F238E27FC236}">
                <a16:creationId xmlns:a16="http://schemas.microsoft.com/office/drawing/2014/main" id="{39B3ADFD-826B-4C0B-8C97-A63E52593099}"/>
              </a:ext>
            </a:extLst>
          </p:cNvPr>
          <p:cNvSpPr/>
          <p:nvPr/>
        </p:nvSpPr>
        <p:spPr>
          <a:xfrm>
            <a:off x="2382613" y="2166720"/>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cxnSp>
        <p:nvCxnSpPr>
          <p:cNvPr id="20" name="直線矢印コネクタ 19">
            <a:extLst>
              <a:ext uri="{FF2B5EF4-FFF2-40B4-BE49-F238E27FC236}">
                <a16:creationId xmlns:a16="http://schemas.microsoft.com/office/drawing/2014/main" id="{499322EC-D8D7-421C-9DFD-2D9F2BECD6F7}"/>
              </a:ext>
            </a:extLst>
          </p:cNvPr>
          <p:cNvCxnSpPr>
            <a:cxnSpLocks/>
            <a:stCxn id="30" idx="3"/>
            <a:endCxn id="23" idx="2"/>
          </p:cNvCxnSpPr>
          <p:nvPr/>
        </p:nvCxnSpPr>
        <p:spPr>
          <a:xfrm flipV="1">
            <a:off x="6091373" y="3034905"/>
            <a:ext cx="1354721"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カギ線コネクタ 51">
            <a:extLst>
              <a:ext uri="{FF2B5EF4-FFF2-40B4-BE49-F238E27FC236}">
                <a16:creationId xmlns:a16="http://schemas.microsoft.com/office/drawing/2014/main" id="{47EDE30D-8B70-4A0A-B52C-8D8EC6C848BB}"/>
              </a:ext>
            </a:extLst>
          </p:cNvPr>
          <p:cNvCxnSpPr>
            <a:cxnSpLocks/>
            <a:stCxn id="46" idx="3"/>
            <a:endCxn id="30" idx="2"/>
          </p:cNvCxnSpPr>
          <p:nvPr/>
        </p:nvCxnSpPr>
        <p:spPr>
          <a:xfrm flipV="1">
            <a:off x="4867341" y="3350216"/>
            <a:ext cx="703770" cy="231147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フローチャート: 判断 21">
            <a:extLst>
              <a:ext uri="{FF2B5EF4-FFF2-40B4-BE49-F238E27FC236}">
                <a16:creationId xmlns:a16="http://schemas.microsoft.com/office/drawing/2014/main" id="{752DFB3D-968A-4F5F-B66D-20BB18774E71}"/>
              </a:ext>
            </a:extLst>
          </p:cNvPr>
          <p:cNvSpPr/>
          <p:nvPr/>
        </p:nvSpPr>
        <p:spPr>
          <a:xfrm>
            <a:off x="7121821" y="4003989"/>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発信する</a:t>
            </a:r>
          </a:p>
        </p:txBody>
      </p:sp>
      <p:sp>
        <p:nvSpPr>
          <p:cNvPr id="23" name="円/楕円 59">
            <a:extLst>
              <a:ext uri="{FF2B5EF4-FFF2-40B4-BE49-F238E27FC236}">
                <a16:creationId xmlns:a16="http://schemas.microsoft.com/office/drawing/2014/main" id="{7486AFA9-07DE-4D04-9070-7750AFA80D6A}"/>
              </a:ext>
            </a:extLst>
          </p:cNvPr>
          <p:cNvSpPr/>
          <p:nvPr/>
        </p:nvSpPr>
        <p:spPr>
          <a:xfrm>
            <a:off x="7446094" y="2852460"/>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sp>
        <p:nvSpPr>
          <p:cNvPr id="24" name="正方形/長方形 23">
            <a:extLst>
              <a:ext uri="{FF2B5EF4-FFF2-40B4-BE49-F238E27FC236}">
                <a16:creationId xmlns:a16="http://schemas.microsoft.com/office/drawing/2014/main" id="{FE721180-9A6E-47C9-92A1-19E00FFA50DA}"/>
              </a:ext>
            </a:extLst>
          </p:cNvPr>
          <p:cNvSpPr/>
          <p:nvPr/>
        </p:nvSpPr>
        <p:spPr>
          <a:xfrm>
            <a:off x="8560462" y="407658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25" name="直線矢印コネクタ 24">
            <a:extLst>
              <a:ext uri="{FF2B5EF4-FFF2-40B4-BE49-F238E27FC236}">
                <a16:creationId xmlns:a16="http://schemas.microsoft.com/office/drawing/2014/main" id="{F9E60BA1-3068-41F8-9B34-3D6B9EA3613C}"/>
              </a:ext>
            </a:extLst>
          </p:cNvPr>
          <p:cNvCxnSpPr>
            <a:cxnSpLocks/>
            <a:stCxn id="14" idx="3"/>
            <a:endCxn id="22" idx="1"/>
          </p:cNvCxnSpPr>
          <p:nvPr/>
        </p:nvCxnSpPr>
        <p:spPr>
          <a:xfrm>
            <a:off x="6766855" y="4311100"/>
            <a:ext cx="354966" cy="8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64D4E541-28B3-408C-9163-2E85DDEF9E3F}"/>
              </a:ext>
            </a:extLst>
          </p:cNvPr>
          <p:cNvCxnSpPr>
            <a:cxnSpLocks/>
            <a:stCxn id="22" idx="3"/>
            <a:endCxn id="24" idx="1"/>
          </p:cNvCxnSpPr>
          <p:nvPr/>
        </p:nvCxnSpPr>
        <p:spPr>
          <a:xfrm>
            <a:off x="8162345" y="4319300"/>
            <a:ext cx="3981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2D46B9B8-C316-4110-BA99-F4D3156C2C1B}"/>
              </a:ext>
            </a:extLst>
          </p:cNvPr>
          <p:cNvCxnSpPr>
            <a:cxnSpLocks/>
            <a:stCxn id="22" idx="0"/>
            <a:endCxn id="23" idx="4"/>
          </p:cNvCxnSpPr>
          <p:nvPr/>
        </p:nvCxnSpPr>
        <p:spPr>
          <a:xfrm flipH="1" flipV="1">
            <a:off x="7639684" y="3217350"/>
            <a:ext cx="2399" cy="78663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16B93308-0F93-4348-977C-7C7316A3F71D}"/>
              </a:ext>
            </a:extLst>
          </p:cNvPr>
          <p:cNvSpPr txBox="1"/>
          <p:nvPr/>
        </p:nvSpPr>
        <p:spPr>
          <a:xfrm>
            <a:off x="8048277" y="4042747"/>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29" name="テキスト ボックス 28">
            <a:extLst>
              <a:ext uri="{FF2B5EF4-FFF2-40B4-BE49-F238E27FC236}">
                <a16:creationId xmlns:a16="http://schemas.microsoft.com/office/drawing/2014/main" id="{01E768D2-4B37-4399-9D62-5302D1B8AA25}"/>
              </a:ext>
            </a:extLst>
          </p:cNvPr>
          <p:cNvSpPr txBox="1"/>
          <p:nvPr/>
        </p:nvSpPr>
        <p:spPr>
          <a:xfrm>
            <a:off x="7639684" y="3607870"/>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30" name="フローチャート: 判断 29">
            <a:extLst>
              <a:ext uri="{FF2B5EF4-FFF2-40B4-BE49-F238E27FC236}">
                <a16:creationId xmlns:a16="http://schemas.microsoft.com/office/drawing/2014/main" id="{6DE8614D-575C-4881-A4EE-67BF1A4EA699}"/>
              </a:ext>
            </a:extLst>
          </p:cNvPr>
          <p:cNvSpPr/>
          <p:nvPr/>
        </p:nvSpPr>
        <p:spPr>
          <a:xfrm>
            <a:off x="5050849" y="2719595"/>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自ら発信する</a:t>
            </a:r>
          </a:p>
        </p:txBody>
      </p:sp>
      <p:sp>
        <p:nvSpPr>
          <p:cNvPr id="31" name="正方形/長方形 30">
            <a:extLst>
              <a:ext uri="{FF2B5EF4-FFF2-40B4-BE49-F238E27FC236}">
                <a16:creationId xmlns:a16="http://schemas.microsoft.com/office/drawing/2014/main" id="{41B382ED-649F-4E58-9EF8-90A72E5A3CF4}"/>
              </a:ext>
            </a:extLst>
          </p:cNvPr>
          <p:cNvSpPr/>
          <p:nvPr/>
        </p:nvSpPr>
        <p:spPr>
          <a:xfrm>
            <a:off x="7227638" y="220018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32" name="カギ線コネクタ 97">
            <a:extLst>
              <a:ext uri="{FF2B5EF4-FFF2-40B4-BE49-F238E27FC236}">
                <a16:creationId xmlns:a16="http://schemas.microsoft.com/office/drawing/2014/main" id="{C0A54D10-E6B5-41AC-96F0-16876DD23494}"/>
              </a:ext>
            </a:extLst>
          </p:cNvPr>
          <p:cNvCxnSpPr>
            <a:cxnSpLocks/>
            <a:stCxn id="30" idx="0"/>
            <a:endCxn id="31" idx="1"/>
          </p:cNvCxnSpPr>
          <p:nvPr/>
        </p:nvCxnSpPr>
        <p:spPr>
          <a:xfrm rot="5400000" flipH="1" flipV="1">
            <a:off x="6261024" y="1752982"/>
            <a:ext cx="276701" cy="1656527"/>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フローチャート: 判断 32">
            <a:extLst>
              <a:ext uri="{FF2B5EF4-FFF2-40B4-BE49-F238E27FC236}">
                <a16:creationId xmlns:a16="http://schemas.microsoft.com/office/drawing/2014/main" id="{90D70F84-BACF-41ED-852B-43F5D0155DA5}"/>
              </a:ext>
            </a:extLst>
          </p:cNvPr>
          <p:cNvSpPr/>
          <p:nvPr/>
        </p:nvSpPr>
        <p:spPr>
          <a:xfrm>
            <a:off x="9475703" y="2719595"/>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kumimoji="1" lang="ja-JP" altLang="en-US" sz="1100">
                <a:solidFill>
                  <a:schemeClr val="tx1"/>
                </a:solidFill>
              </a:rPr>
              <a:t>再発信</a:t>
            </a:r>
            <a:br>
              <a:rPr kumimoji="1" lang="en-US" altLang="ja-JP" sz="1100" dirty="0">
                <a:solidFill>
                  <a:schemeClr val="tx1"/>
                </a:solidFill>
              </a:rPr>
            </a:br>
            <a:r>
              <a:rPr kumimoji="1" lang="ja-JP" altLang="en-US" sz="1100">
                <a:solidFill>
                  <a:schemeClr val="tx1"/>
                </a:solidFill>
              </a:rPr>
              <a:t>する</a:t>
            </a:r>
          </a:p>
        </p:txBody>
      </p:sp>
      <p:sp>
        <p:nvSpPr>
          <p:cNvPr id="34" name="テキスト ボックス 33">
            <a:extLst>
              <a:ext uri="{FF2B5EF4-FFF2-40B4-BE49-F238E27FC236}">
                <a16:creationId xmlns:a16="http://schemas.microsoft.com/office/drawing/2014/main" id="{721A5B50-01EF-4171-9A71-7E13C4A9B65C}"/>
              </a:ext>
            </a:extLst>
          </p:cNvPr>
          <p:cNvSpPr txBox="1"/>
          <p:nvPr/>
        </p:nvSpPr>
        <p:spPr>
          <a:xfrm>
            <a:off x="6147215" y="3040311"/>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35" name="テキスト ボックス 34">
            <a:extLst>
              <a:ext uri="{FF2B5EF4-FFF2-40B4-BE49-F238E27FC236}">
                <a16:creationId xmlns:a16="http://schemas.microsoft.com/office/drawing/2014/main" id="{FB2F7D91-3DC3-4EA5-8786-4C46FE1C46C2}"/>
              </a:ext>
            </a:extLst>
          </p:cNvPr>
          <p:cNvSpPr txBox="1"/>
          <p:nvPr/>
        </p:nvSpPr>
        <p:spPr>
          <a:xfrm>
            <a:off x="5642900" y="2192429"/>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36" name="カギ線コネクタ 127">
            <a:extLst>
              <a:ext uri="{FF2B5EF4-FFF2-40B4-BE49-F238E27FC236}">
                <a16:creationId xmlns:a16="http://schemas.microsoft.com/office/drawing/2014/main" id="{2EC56469-008D-42EE-AA85-05F011822163}"/>
              </a:ext>
            </a:extLst>
          </p:cNvPr>
          <p:cNvCxnSpPr>
            <a:cxnSpLocks/>
            <a:stCxn id="33" idx="0"/>
            <a:endCxn id="31" idx="3"/>
          </p:cNvCxnSpPr>
          <p:nvPr/>
        </p:nvCxnSpPr>
        <p:spPr>
          <a:xfrm rot="16200000" flipV="1">
            <a:off x="8885496" y="1609126"/>
            <a:ext cx="276701" cy="194423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64459533-8F29-4F39-A07A-EFA1799432CE}"/>
              </a:ext>
            </a:extLst>
          </p:cNvPr>
          <p:cNvCxnSpPr>
            <a:cxnSpLocks/>
            <a:stCxn id="33" idx="1"/>
            <a:endCxn id="23" idx="6"/>
          </p:cNvCxnSpPr>
          <p:nvPr/>
        </p:nvCxnSpPr>
        <p:spPr>
          <a:xfrm flipH="1" flipV="1">
            <a:off x="7833273" y="3034905"/>
            <a:ext cx="1642430"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79B238C9-D22A-4C02-A6DF-15032EBC703D}"/>
              </a:ext>
            </a:extLst>
          </p:cNvPr>
          <p:cNvSpPr txBox="1"/>
          <p:nvPr/>
        </p:nvSpPr>
        <p:spPr>
          <a:xfrm>
            <a:off x="9048071" y="3050822"/>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39" name="テキスト ボックス 38">
            <a:extLst>
              <a:ext uri="{FF2B5EF4-FFF2-40B4-BE49-F238E27FC236}">
                <a16:creationId xmlns:a16="http://schemas.microsoft.com/office/drawing/2014/main" id="{0BA44ADE-838C-4E91-863B-ECBD16F31C4A}"/>
              </a:ext>
            </a:extLst>
          </p:cNvPr>
          <p:cNvSpPr txBox="1"/>
          <p:nvPr/>
        </p:nvSpPr>
        <p:spPr>
          <a:xfrm>
            <a:off x="8626346" y="2192926"/>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40" name="角丸四角形吹き出し 45">
            <a:extLst>
              <a:ext uri="{FF2B5EF4-FFF2-40B4-BE49-F238E27FC236}">
                <a16:creationId xmlns:a16="http://schemas.microsoft.com/office/drawing/2014/main" id="{AB5E8963-AF23-4C51-934D-BF97272838E5}"/>
              </a:ext>
            </a:extLst>
          </p:cNvPr>
          <p:cNvSpPr/>
          <p:nvPr/>
        </p:nvSpPr>
        <p:spPr>
          <a:xfrm>
            <a:off x="3084961" y="1911769"/>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①</a:t>
            </a:r>
            <a:endParaRPr kumimoji="1" lang="ja-JP" altLang="en-US">
              <a:solidFill>
                <a:schemeClr val="tx1"/>
              </a:solidFill>
            </a:endParaRPr>
          </a:p>
        </p:txBody>
      </p:sp>
      <p:sp>
        <p:nvSpPr>
          <p:cNvPr id="41" name="角丸四角形吹き出し 46">
            <a:extLst>
              <a:ext uri="{FF2B5EF4-FFF2-40B4-BE49-F238E27FC236}">
                <a16:creationId xmlns:a16="http://schemas.microsoft.com/office/drawing/2014/main" id="{5FC183F6-CB94-4489-B66F-0E34F23BE02B}"/>
              </a:ext>
            </a:extLst>
          </p:cNvPr>
          <p:cNvSpPr/>
          <p:nvPr/>
        </p:nvSpPr>
        <p:spPr>
          <a:xfrm>
            <a:off x="7434053" y="1735203"/>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⑤</a:t>
            </a:r>
            <a:endParaRPr kumimoji="1" lang="ja-JP" altLang="en-US">
              <a:solidFill>
                <a:schemeClr val="tx1"/>
              </a:solidFill>
            </a:endParaRPr>
          </a:p>
        </p:txBody>
      </p:sp>
      <p:sp>
        <p:nvSpPr>
          <p:cNvPr id="42" name="角丸四角形吹き出し 48">
            <a:extLst>
              <a:ext uri="{FF2B5EF4-FFF2-40B4-BE49-F238E27FC236}">
                <a16:creationId xmlns:a16="http://schemas.microsoft.com/office/drawing/2014/main" id="{50A1096D-E0B6-47BD-8112-363B7B5F00D3}"/>
              </a:ext>
            </a:extLst>
          </p:cNvPr>
          <p:cNvSpPr/>
          <p:nvPr/>
        </p:nvSpPr>
        <p:spPr>
          <a:xfrm>
            <a:off x="6124083" y="3597782"/>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④</a:t>
            </a:r>
            <a:endParaRPr kumimoji="1" lang="ja-JP" altLang="en-US">
              <a:solidFill>
                <a:schemeClr val="tx1"/>
              </a:solidFill>
            </a:endParaRPr>
          </a:p>
        </p:txBody>
      </p:sp>
      <p:sp>
        <p:nvSpPr>
          <p:cNvPr id="43" name="角丸四角形吹き出し 49">
            <a:extLst>
              <a:ext uri="{FF2B5EF4-FFF2-40B4-BE49-F238E27FC236}">
                <a16:creationId xmlns:a16="http://schemas.microsoft.com/office/drawing/2014/main" id="{EF21CA57-ACE7-4AF5-B165-BCECF692B20C}"/>
              </a:ext>
            </a:extLst>
          </p:cNvPr>
          <p:cNvSpPr/>
          <p:nvPr/>
        </p:nvSpPr>
        <p:spPr>
          <a:xfrm>
            <a:off x="4537815" y="1854556"/>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③</a:t>
            </a:r>
            <a:endParaRPr kumimoji="1" lang="ja-JP" altLang="en-US">
              <a:solidFill>
                <a:schemeClr val="tx1"/>
              </a:solidFill>
            </a:endParaRPr>
          </a:p>
        </p:txBody>
      </p:sp>
      <p:sp>
        <p:nvSpPr>
          <p:cNvPr id="44" name="角丸四角形吹き出し 50">
            <a:extLst>
              <a:ext uri="{FF2B5EF4-FFF2-40B4-BE49-F238E27FC236}">
                <a16:creationId xmlns:a16="http://schemas.microsoft.com/office/drawing/2014/main" id="{E5DD7516-7D62-46F9-991A-2793A75A92EA}"/>
              </a:ext>
            </a:extLst>
          </p:cNvPr>
          <p:cNvSpPr/>
          <p:nvPr/>
        </p:nvSpPr>
        <p:spPr>
          <a:xfrm>
            <a:off x="8738796" y="3643131"/>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⑥</a:t>
            </a:r>
            <a:endParaRPr kumimoji="1" lang="ja-JP" altLang="en-US">
              <a:solidFill>
                <a:schemeClr val="tx1"/>
              </a:solidFill>
            </a:endParaRPr>
          </a:p>
        </p:txBody>
      </p:sp>
      <p:sp>
        <p:nvSpPr>
          <p:cNvPr id="45" name="角丸四角形吹き出し 52">
            <a:extLst>
              <a:ext uri="{FF2B5EF4-FFF2-40B4-BE49-F238E27FC236}">
                <a16:creationId xmlns:a16="http://schemas.microsoft.com/office/drawing/2014/main" id="{5F0A3D41-F4C7-4FB3-86B5-24088FD1D0C1}"/>
              </a:ext>
            </a:extLst>
          </p:cNvPr>
          <p:cNvSpPr/>
          <p:nvPr/>
        </p:nvSpPr>
        <p:spPr>
          <a:xfrm>
            <a:off x="4221224" y="4938531"/>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②</a:t>
            </a:r>
            <a:endParaRPr kumimoji="1" lang="ja-JP" altLang="en-US">
              <a:solidFill>
                <a:schemeClr val="tx1"/>
              </a:solidFill>
            </a:endParaRPr>
          </a:p>
        </p:txBody>
      </p:sp>
      <p:sp>
        <p:nvSpPr>
          <p:cNvPr id="46" name="正方形/長方形 45">
            <a:extLst>
              <a:ext uri="{FF2B5EF4-FFF2-40B4-BE49-F238E27FC236}">
                <a16:creationId xmlns:a16="http://schemas.microsoft.com/office/drawing/2014/main" id="{0ECAFF4B-7CB6-4F86-99E6-08B56FC6FAEE}"/>
              </a:ext>
            </a:extLst>
          </p:cNvPr>
          <p:cNvSpPr/>
          <p:nvPr/>
        </p:nvSpPr>
        <p:spPr>
          <a:xfrm>
            <a:off x="4043252" y="541898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申し送り</a:t>
            </a:r>
            <a:endParaRPr kumimoji="1" lang="ja-JP" altLang="en-US" sz="1100" dirty="0">
              <a:solidFill>
                <a:schemeClr val="tx1"/>
              </a:solidFill>
            </a:endParaRPr>
          </a:p>
        </p:txBody>
      </p:sp>
      <p:cxnSp>
        <p:nvCxnSpPr>
          <p:cNvPr id="47" name="直線矢印コネクタ 46">
            <a:extLst>
              <a:ext uri="{FF2B5EF4-FFF2-40B4-BE49-F238E27FC236}">
                <a16:creationId xmlns:a16="http://schemas.microsoft.com/office/drawing/2014/main" id="{850E3EFF-C416-4DA2-8B0B-A867D36CC13E}"/>
              </a:ext>
            </a:extLst>
          </p:cNvPr>
          <p:cNvCxnSpPr>
            <a:cxnSpLocks/>
            <a:stCxn id="7" idx="3"/>
            <a:endCxn id="46" idx="1"/>
          </p:cNvCxnSpPr>
          <p:nvPr/>
        </p:nvCxnSpPr>
        <p:spPr>
          <a:xfrm flipV="1">
            <a:off x="3508509" y="5661694"/>
            <a:ext cx="534743" cy="54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スライド番号プレースホルダー 4">
            <a:extLst>
              <a:ext uri="{FF2B5EF4-FFF2-40B4-BE49-F238E27FC236}">
                <a16:creationId xmlns:a16="http://schemas.microsoft.com/office/drawing/2014/main" id="{84D3DBC9-20A7-41C1-A305-F3BBE6391C64}"/>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15</a:t>
            </a:fld>
            <a:endParaRPr kumimoji="1" lang="ja-JP" altLang="en-US"/>
          </a:p>
        </p:txBody>
      </p:sp>
    </p:spTree>
    <p:extLst>
      <p:ext uri="{BB962C8B-B14F-4D97-AF65-F5344CB8AC3E}">
        <p14:creationId xmlns:p14="http://schemas.microsoft.com/office/powerpoint/2010/main" val="3042987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8DFB28-3F1F-6148-8520-4538CE28E224}"/>
              </a:ext>
            </a:extLst>
          </p:cNvPr>
          <p:cNvSpPr>
            <a:spLocks noGrp="1"/>
          </p:cNvSpPr>
          <p:nvPr>
            <p:ph idx="1"/>
          </p:nvPr>
        </p:nvSpPr>
        <p:spPr>
          <a:xfrm>
            <a:off x="838200" y="1105469"/>
            <a:ext cx="10515600" cy="5071494"/>
          </a:xfrm>
        </p:spPr>
        <p:txBody>
          <a:bodyPr>
            <a:normAutofit/>
          </a:bodyPr>
          <a:lstStyle/>
          <a:p>
            <a:pPr marL="0" indent="0">
              <a:buNone/>
            </a:pPr>
            <a:r>
              <a:rPr lang="ja-JP" altLang="en-US" sz="2200" dirty="0"/>
              <a:t>改善ポイントが変化したときの全体像を、あるべき姿として確認する。</a:t>
            </a:r>
            <a:endParaRPr kumimoji="1" lang="ja-JP" altLang="en-US" sz="2200" dirty="0"/>
          </a:p>
        </p:txBody>
      </p:sp>
      <p:graphicFrame>
        <p:nvGraphicFramePr>
          <p:cNvPr id="6" name="表 5">
            <a:extLst>
              <a:ext uri="{FF2B5EF4-FFF2-40B4-BE49-F238E27FC236}">
                <a16:creationId xmlns:a16="http://schemas.microsoft.com/office/drawing/2014/main" id="{A2DD398B-B497-FA42-9DE9-FCB8A6AA9873}"/>
              </a:ext>
            </a:extLst>
          </p:cNvPr>
          <p:cNvGraphicFramePr>
            <a:graphicFrameLocks noGrp="1"/>
          </p:cNvGraphicFramePr>
          <p:nvPr>
            <p:extLst>
              <p:ext uri="{D42A27DB-BD31-4B8C-83A1-F6EECF244321}">
                <p14:modId xmlns:p14="http://schemas.microsoft.com/office/powerpoint/2010/main" val="3583591716"/>
              </p:ext>
            </p:extLst>
          </p:nvPr>
        </p:nvGraphicFramePr>
        <p:xfrm>
          <a:off x="1042081" y="2116163"/>
          <a:ext cx="10416822" cy="4389120"/>
        </p:xfrm>
        <a:graphic>
          <a:graphicData uri="http://schemas.openxmlformats.org/drawingml/2006/table">
            <a:tbl>
              <a:tblPr firstRow="1" bandRow="1">
                <a:tableStyleId>{5940675A-B579-460E-94D1-54222C63F5DA}</a:tableStyleId>
              </a:tblPr>
              <a:tblGrid>
                <a:gridCol w="1174044">
                  <a:extLst>
                    <a:ext uri="{9D8B030D-6E8A-4147-A177-3AD203B41FA5}">
                      <a16:colId xmlns:a16="http://schemas.microsoft.com/office/drawing/2014/main" val="20000"/>
                    </a:ext>
                  </a:extLst>
                </a:gridCol>
                <a:gridCol w="9242778">
                  <a:extLst>
                    <a:ext uri="{9D8B030D-6E8A-4147-A177-3AD203B41FA5}">
                      <a16:colId xmlns:a16="http://schemas.microsoft.com/office/drawing/2014/main" val="20001"/>
                    </a:ext>
                  </a:extLst>
                </a:gridCol>
              </a:tblGrid>
              <a:tr h="324161">
                <a:tc>
                  <a:txBody>
                    <a:bodyPr/>
                    <a:lstStyle/>
                    <a:p>
                      <a:r>
                        <a:rPr kumimoji="1" lang="ja-JP" altLang="en-US"/>
                        <a:t>送話者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0"/>
                  </a:ext>
                </a:extLst>
              </a:tr>
              <a:tr h="509629">
                <a:tc>
                  <a:txBody>
                    <a:bodyPr/>
                    <a:lstStyle/>
                    <a:p>
                      <a:r>
                        <a:rPr kumimoji="1" lang="ja-JP" altLang="en-US"/>
                        <a:t>受話者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1"/>
                  </a:ext>
                </a:extLst>
              </a:tr>
              <a:tr h="837842">
                <a:tc>
                  <a:txBody>
                    <a:bodyPr/>
                    <a:lstStyle/>
                    <a:p>
                      <a:r>
                        <a:rPr kumimoji="1" lang="ja-JP" altLang="en-US">
                          <a:solidFill>
                            <a:schemeClr val="tx1"/>
                          </a:solidFill>
                        </a:rPr>
                        <a:t>別職員</a:t>
                      </a:r>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ja-JP" altLang="en-US" dirty="0">
                        <a:solidFill>
                          <a:schemeClr val="tx1"/>
                        </a:solidFill>
                      </a:endParaRPr>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2"/>
                  </a:ext>
                </a:extLst>
              </a:tr>
            </a:tbl>
          </a:graphicData>
        </a:graphic>
      </p:graphicFrame>
      <p:sp>
        <p:nvSpPr>
          <p:cNvPr id="7" name="正方形/長方形 6">
            <a:extLst>
              <a:ext uri="{FF2B5EF4-FFF2-40B4-BE49-F238E27FC236}">
                <a16:creationId xmlns:a16="http://schemas.microsoft.com/office/drawing/2014/main" id="{06E7A77A-334E-D049-8344-3A1B2534181E}"/>
              </a:ext>
            </a:extLst>
          </p:cNvPr>
          <p:cNvSpPr/>
          <p:nvPr/>
        </p:nvSpPr>
        <p:spPr>
          <a:xfrm>
            <a:off x="2576203" y="2359675"/>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発信</a:t>
            </a:r>
            <a:endParaRPr kumimoji="1" lang="ja-JP" altLang="en-US" sz="1100" dirty="0">
              <a:solidFill>
                <a:schemeClr val="tx1"/>
              </a:solidFill>
            </a:endParaRPr>
          </a:p>
        </p:txBody>
      </p:sp>
      <p:sp>
        <p:nvSpPr>
          <p:cNvPr id="8" name="フローチャート: 判断 7">
            <a:extLst>
              <a:ext uri="{FF2B5EF4-FFF2-40B4-BE49-F238E27FC236}">
                <a16:creationId xmlns:a16="http://schemas.microsoft.com/office/drawing/2014/main" id="{1E020EF8-F2D3-EB41-A9CD-97D07873C96F}"/>
              </a:ext>
            </a:extLst>
          </p:cNvPr>
          <p:cNvSpPr/>
          <p:nvPr/>
        </p:nvSpPr>
        <p:spPr>
          <a:xfrm>
            <a:off x="2467985" y="3995412"/>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不在</a:t>
            </a:r>
          </a:p>
        </p:txBody>
      </p:sp>
      <p:sp>
        <p:nvSpPr>
          <p:cNvPr id="9" name="フローチャート: 判断 8">
            <a:extLst>
              <a:ext uri="{FF2B5EF4-FFF2-40B4-BE49-F238E27FC236}">
                <a16:creationId xmlns:a16="http://schemas.microsoft.com/office/drawing/2014/main" id="{F5DB3595-33F3-D347-A380-0E620AAC02F7}"/>
              </a:ext>
            </a:extLst>
          </p:cNvPr>
          <p:cNvSpPr/>
          <p:nvPr/>
        </p:nvSpPr>
        <p:spPr>
          <a:xfrm>
            <a:off x="2467985" y="5351856"/>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ja-JP" altLang="en-US" sz="1100">
                <a:solidFill>
                  <a:schemeClr val="tx1"/>
                </a:solidFill>
              </a:rPr>
              <a:t>不在</a:t>
            </a:r>
            <a:endParaRPr kumimoji="1" lang="ja-JP" altLang="en-US" sz="1100">
              <a:solidFill>
                <a:schemeClr val="tx1"/>
              </a:solidFill>
            </a:endParaRPr>
          </a:p>
        </p:txBody>
      </p:sp>
      <p:cxnSp>
        <p:nvCxnSpPr>
          <p:cNvPr id="11" name="直線矢印コネクタ 10">
            <a:extLst>
              <a:ext uri="{FF2B5EF4-FFF2-40B4-BE49-F238E27FC236}">
                <a16:creationId xmlns:a16="http://schemas.microsoft.com/office/drawing/2014/main" id="{CFF07692-DBD4-1D4F-A7B8-94001EB68492}"/>
              </a:ext>
            </a:extLst>
          </p:cNvPr>
          <p:cNvCxnSpPr>
            <a:stCxn id="7" idx="2"/>
            <a:endCxn id="8" idx="0"/>
          </p:cNvCxnSpPr>
          <p:nvPr/>
        </p:nvCxnSpPr>
        <p:spPr>
          <a:xfrm flipH="1">
            <a:off x="2988247" y="2845097"/>
            <a:ext cx="1" cy="1150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147D4A9E-E217-AD43-BC80-D4B23E157C53}"/>
              </a:ext>
            </a:extLst>
          </p:cNvPr>
          <p:cNvCxnSpPr>
            <a:cxnSpLocks/>
            <a:stCxn id="8" idx="2"/>
            <a:endCxn id="9" idx="0"/>
          </p:cNvCxnSpPr>
          <p:nvPr/>
        </p:nvCxnSpPr>
        <p:spPr>
          <a:xfrm>
            <a:off x="2988247" y="4626033"/>
            <a:ext cx="0" cy="7258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A88D6EB4-0BFA-5045-BF9F-AA70AEF4524D}"/>
              </a:ext>
            </a:extLst>
          </p:cNvPr>
          <p:cNvSpPr/>
          <p:nvPr/>
        </p:nvSpPr>
        <p:spPr>
          <a:xfrm>
            <a:off x="4007362" y="2359675"/>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通話</a:t>
            </a:r>
            <a:br>
              <a:rPr kumimoji="1" lang="en-US" altLang="ja-JP" sz="1100" dirty="0">
                <a:solidFill>
                  <a:schemeClr val="tx1"/>
                </a:solidFill>
              </a:rPr>
            </a:br>
            <a:r>
              <a:rPr kumimoji="1" lang="ja-JP" altLang="en-US" sz="1100">
                <a:solidFill>
                  <a:schemeClr val="tx1"/>
                </a:solidFill>
              </a:rPr>
              <a:t>終了</a:t>
            </a:r>
            <a:endParaRPr kumimoji="1" lang="ja-JP" altLang="en-US" sz="1100" dirty="0">
              <a:solidFill>
                <a:schemeClr val="tx1"/>
              </a:solidFill>
            </a:endParaRPr>
          </a:p>
        </p:txBody>
      </p:sp>
      <p:cxnSp>
        <p:nvCxnSpPr>
          <p:cNvPr id="19" name="カギ線コネクタ 18">
            <a:extLst>
              <a:ext uri="{FF2B5EF4-FFF2-40B4-BE49-F238E27FC236}">
                <a16:creationId xmlns:a16="http://schemas.microsoft.com/office/drawing/2014/main" id="{66000B47-BBED-D941-BAA5-4E48AFF85FB2}"/>
              </a:ext>
            </a:extLst>
          </p:cNvPr>
          <p:cNvCxnSpPr>
            <a:cxnSpLocks/>
            <a:stCxn id="8" idx="3"/>
            <a:endCxn id="17" idx="2"/>
          </p:cNvCxnSpPr>
          <p:nvPr/>
        </p:nvCxnSpPr>
        <p:spPr>
          <a:xfrm flipV="1">
            <a:off x="3508509" y="2845097"/>
            <a:ext cx="910898" cy="1465626"/>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8373F193-4F43-D540-AD11-49BA0679A40C}"/>
              </a:ext>
            </a:extLst>
          </p:cNvPr>
          <p:cNvSpPr txBox="1"/>
          <p:nvPr/>
        </p:nvSpPr>
        <p:spPr>
          <a:xfrm>
            <a:off x="3909849" y="4052879"/>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23" name="テキスト ボックス 22">
            <a:extLst>
              <a:ext uri="{FF2B5EF4-FFF2-40B4-BE49-F238E27FC236}">
                <a16:creationId xmlns:a16="http://schemas.microsoft.com/office/drawing/2014/main" id="{26BEEFB1-4C2D-6342-ABFB-DF804520D455}"/>
              </a:ext>
            </a:extLst>
          </p:cNvPr>
          <p:cNvSpPr txBox="1"/>
          <p:nvPr/>
        </p:nvSpPr>
        <p:spPr>
          <a:xfrm>
            <a:off x="2539085" y="4759546"/>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25" name="正方形/長方形 24">
            <a:extLst>
              <a:ext uri="{FF2B5EF4-FFF2-40B4-BE49-F238E27FC236}">
                <a16:creationId xmlns:a16="http://schemas.microsoft.com/office/drawing/2014/main" id="{F580CE6B-84B9-BC43-8885-7BA303D51F13}"/>
              </a:ext>
            </a:extLst>
          </p:cNvPr>
          <p:cNvSpPr/>
          <p:nvPr/>
        </p:nvSpPr>
        <p:spPr>
          <a:xfrm>
            <a:off x="5942766" y="406838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受け取り</a:t>
            </a:r>
            <a:endParaRPr kumimoji="1" lang="ja-JP" altLang="en-US" sz="1100" dirty="0">
              <a:solidFill>
                <a:schemeClr val="tx1"/>
              </a:solidFill>
            </a:endParaRPr>
          </a:p>
        </p:txBody>
      </p:sp>
      <p:cxnSp>
        <p:nvCxnSpPr>
          <p:cNvPr id="27" name="カギ線コネクタ 26">
            <a:extLst>
              <a:ext uri="{FF2B5EF4-FFF2-40B4-BE49-F238E27FC236}">
                <a16:creationId xmlns:a16="http://schemas.microsoft.com/office/drawing/2014/main" id="{1B35FC26-9630-7B4A-8582-1E3820A18E5D}"/>
              </a:ext>
            </a:extLst>
          </p:cNvPr>
          <p:cNvCxnSpPr>
            <a:cxnSpLocks/>
            <a:stCxn id="54" idx="3"/>
            <a:endCxn id="25" idx="2"/>
          </p:cNvCxnSpPr>
          <p:nvPr/>
        </p:nvCxnSpPr>
        <p:spPr>
          <a:xfrm flipV="1">
            <a:off x="4867341" y="4553811"/>
            <a:ext cx="1487470" cy="1107883"/>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E30B2CC4-EF3F-2D42-B2F9-7BC34EAF11A8}"/>
              </a:ext>
            </a:extLst>
          </p:cNvPr>
          <p:cNvSpPr txBox="1"/>
          <p:nvPr/>
        </p:nvSpPr>
        <p:spPr>
          <a:xfrm>
            <a:off x="3521209" y="5375440"/>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35" name="カギ線コネクタ 34">
            <a:extLst>
              <a:ext uri="{FF2B5EF4-FFF2-40B4-BE49-F238E27FC236}">
                <a16:creationId xmlns:a16="http://schemas.microsoft.com/office/drawing/2014/main" id="{66A314F0-6965-3F46-8500-131501DFFBD5}"/>
              </a:ext>
            </a:extLst>
          </p:cNvPr>
          <p:cNvCxnSpPr>
            <a:cxnSpLocks/>
            <a:stCxn id="9" idx="2"/>
            <a:endCxn id="123" idx="2"/>
          </p:cNvCxnSpPr>
          <p:nvPr/>
        </p:nvCxnSpPr>
        <p:spPr>
          <a:xfrm rot="5400000" flipH="1" flipV="1">
            <a:off x="5175975" y="1162488"/>
            <a:ext cx="2632261" cy="7007718"/>
          </a:xfrm>
          <a:prstGeom prst="bentConnector3">
            <a:avLst>
              <a:gd name="adj1" fmla="val -868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8D87F366-21E0-E048-A160-7AD32D4EFF41}"/>
              </a:ext>
            </a:extLst>
          </p:cNvPr>
          <p:cNvSpPr txBox="1"/>
          <p:nvPr/>
        </p:nvSpPr>
        <p:spPr>
          <a:xfrm>
            <a:off x="3654009" y="6211329"/>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45" name="円/楕円 44">
            <a:extLst>
              <a:ext uri="{FF2B5EF4-FFF2-40B4-BE49-F238E27FC236}">
                <a16:creationId xmlns:a16="http://schemas.microsoft.com/office/drawing/2014/main" id="{891A48C5-3F6E-9C45-9DF8-0F1E15B4C2DB}"/>
              </a:ext>
            </a:extLst>
          </p:cNvPr>
          <p:cNvSpPr/>
          <p:nvPr/>
        </p:nvSpPr>
        <p:spPr>
          <a:xfrm>
            <a:off x="2382613" y="2166720"/>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cxnSp>
        <p:nvCxnSpPr>
          <p:cNvPr id="48" name="直線矢印コネクタ 47">
            <a:extLst>
              <a:ext uri="{FF2B5EF4-FFF2-40B4-BE49-F238E27FC236}">
                <a16:creationId xmlns:a16="http://schemas.microsoft.com/office/drawing/2014/main" id="{D9DE1B1D-0413-E64A-B4D0-01E020F58CF7}"/>
              </a:ext>
            </a:extLst>
          </p:cNvPr>
          <p:cNvCxnSpPr>
            <a:cxnSpLocks/>
            <a:stCxn id="80" idx="3"/>
            <a:endCxn id="60" idx="2"/>
          </p:cNvCxnSpPr>
          <p:nvPr/>
        </p:nvCxnSpPr>
        <p:spPr>
          <a:xfrm flipV="1">
            <a:off x="6091373" y="3034905"/>
            <a:ext cx="1354721"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カギ線コネクタ 51">
            <a:extLst>
              <a:ext uri="{FF2B5EF4-FFF2-40B4-BE49-F238E27FC236}">
                <a16:creationId xmlns:a16="http://schemas.microsoft.com/office/drawing/2014/main" id="{EEB36F4D-9655-2A49-BC49-009B77EC99FD}"/>
              </a:ext>
            </a:extLst>
          </p:cNvPr>
          <p:cNvCxnSpPr>
            <a:cxnSpLocks/>
            <a:stCxn id="54" idx="3"/>
            <a:endCxn id="80" idx="2"/>
          </p:cNvCxnSpPr>
          <p:nvPr/>
        </p:nvCxnSpPr>
        <p:spPr>
          <a:xfrm flipV="1">
            <a:off x="4867341" y="3350216"/>
            <a:ext cx="703770" cy="231147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フローチャート: 判断 57">
            <a:extLst>
              <a:ext uri="{FF2B5EF4-FFF2-40B4-BE49-F238E27FC236}">
                <a16:creationId xmlns:a16="http://schemas.microsoft.com/office/drawing/2014/main" id="{942D2040-7181-2143-B021-22884BB46A8D}"/>
              </a:ext>
            </a:extLst>
          </p:cNvPr>
          <p:cNvSpPr/>
          <p:nvPr/>
        </p:nvSpPr>
        <p:spPr>
          <a:xfrm>
            <a:off x="7121821" y="4003989"/>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発信する</a:t>
            </a:r>
          </a:p>
        </p:txBody>
      </p:sp>
      <p:sp>
        <p:nvSpPr>
          <p:cNvPr id="60" name="円/楕円 59">
            <a:extLst>
              <a:ext uri="{FF2B5EF4-FFF2-40B4-BE49-F238E27FC236}">
                <a16:creationId xmlns:a16="http://schemas.microsoft.com/office/drawing/2014/main" id="{69DEF060-EC8F-4B48-8571-ADF172847043}"/>
              </a:ext>
            </a:extLst>
          </p:cNvPr>
          <p:cNvSpPr/>
          <p:nvPr/>
        </p:nvSpPr>
        <p:spPr>
          <a:xfrm>
            <a:off x="7446094" y="2852460"/>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sp>
        <p:nvSpPr>
          <p:cNvPr id="62" name="正方形/長方形 61">
            <a:extLst>
              <a:ext uri="{FF2B5EF4-FFF2-40B4-BE49-F238E27FC236}">
                <a16:creationId xmlns:a16="http://schemas.microsoft.com/office/drawing/2014/main" id="{E94FC637-6775-4142-B4FB-978D933AE115}"/>
              </a:ext>
            </a:extLst>
          </p:cNvPr>
          <p:cNvSpPr/>
          <p:nvPr/>
        </p:nvSpPr>
        <p:spPr>
          <a:xfrm>
            <a:off x="8560462" y="407658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63" name="直線矢印コネクタ 62">
            <a:extLst>
              <a:ext uri="{FF2B5EF4-FFF2-40B4-BE49-F238E27FC236}">
                <a16:creationId xmlns:a16="http://schemas.microsoft.com/office/drawing/2014/main" id="{3FF5ED88-CBAA-C54F-9633-9C28289219A9}"/>
              </a:ext>
            </a:extLst>
          </p:cNvPr>
          <p:cNvCxnSpPr>
            <a:cxnSpLocks/>
            <a:stCxn id="25" idx="3"/>
            <a:endCxn id="58" idx="1"/>
          </p:cNvCxnSpPr>
          <p:nvPr/>
        </p:nvCxnSpPr>
        <p:spPr>
          <a:xfrm>
            <a:off x="6766855" y="4311100"/>
            <a:ext cx="354966" cy="8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87488108-CCF8-AC48-A28F-39807C8DA3C4}"/>
              </a:ext>
            </a:extLst>
          </p:cNvPr>
          <p:cNvCxnSpPr>
            <a:cxnSpLocks/>
            <a:stCxn id="58" idx="3"/>
            <a:endCxn id="62" idx="1"/>
          </p:cNvCxnSpPr>
          <p:nvPr/>
        </p:nvCxnSpPr>
        <p:spPr>
          <a:xfrm>
            <a:off x="8162345" y="4319300"/>
            <a:ext cx="3981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7B7F1495-F10D-504E-83EF-6655AEE4CA3C}"/>
              </a:ext>
            </a:extLst>
          </p:cNvPr>
          <p:cNvCxnSpPr>
            <a:cxnSpLocks/>
            <a:stCxn id="58" idx="0"/>
            <a:endCxn id="60" idx="4"/>
          </p:cNvCxnSpPr>
          <p:nvPr/>
        </p:nvCxnSpPr>
        <p:spPr>
          <a:xfrm flipH="1" flipV="1">
            <a:off x="7639684" y="3217350"/>
            <a:ext cx="2399" cy="78663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テキスト ボックス 74">
            <a:extLst>
              <a:ext uri="{FF2B5EF4-FFF2-40B4-BE49-F238E27FC236}">
                <a16:creationId xmlns:a16="http://schemas.microsoft.com/office/drawing/2014/main" id="{6F0BB972-D350-864B-A085-FE3E99B1FE20}"/>
              </a:ext>
            </a:extLst>
          </p:cNvPr>
          <p:cNvSpPr txBox="1"/>
          <p:nvPr/>
        </p:nvSpPr>
        <p:spPr>
          <a:xfrm>
            <a:off x="8048277" y="4042747"/>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76" name="テキスト ボックス 75">
            <a:extLst>
              <a:ext uri="{FF2B5EF4-FFF2-40B4-BE49-F238E27FC236}">
                <a16:creationId xmlns:a16="http://schemas.microsoft.com/office/drawing/2014/main" id="{6563021E-95D1-0A42-92D2-0066D2DEBBAF}"/>
              </a:ext>
            </a:extLst>
          </p:cNvPr>
          <p:cNvSpPr txBox="1"/>
          <p:nvPr/>
        </p:nvSpPr>
        <p:spPr>
          <a:xfrm>
            <a:off x="7639684" y="3607870"/>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80" name="フローチャート: 判断 79">
            <a:extLst>
              <a:ext uri="{FF2B5EF4-FFF2-40B4-BE49-F238E27FC236}">
                <a16:creationId xmlns:a16="http://schemas.microsoft.com/office/drawing/2014/main" id="{EA771B64-EDBF-864F-9B36-34F246DC988E}"/>
              </a:ext>
            </a:extLst>
          </p:cNvPr>
          <p:cNvSpPr/>
          <p:nvPr/>
        </p:nvSpPr>
        <p:spPr>
          <a:xfrm>
            <a:off x="5050849" y="2719595"/>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自ら発信する</a:t>
            </a:r>
          </a:p>
        </p:txBody>
      </p:sp>
      <p:sp>
        <p:nvSpPr>
          <p:cNvPr id="96" name="正方形/長方形 95">
            <a:extLst>
              <a:ext uri="{FF2B5EF4-FFF2-40B4-BE49-F238E27FC236}">
                <a16:creationId xmlns:a16="http://schemas.microsoft.com/office/drawing/2014/main" id="{21A6D6A2-5ABF-254E-897D-058A18555E43}"/>
              </a:ext>
            </a:extLst>
          </p:cNvPr>
          <p:cNvSpPr/>
          <p:nvPr/>
        </p:nvSpPr>
        <p:spPr>
          <a:xfrm>
            <a:off x="7227638" y="220018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98" name="カギ線コネクタ 97">
            <a:extLst>
              <a:ext uri="{FF2B5EF4-FFF2-40B4-BE49-F238E27FC236}">
                <a16:creationId xmlns:a16="http://schemas.microsoft.com/office/drawing/2014/main" id="{AF1214AF-663E-AA46-8F1F-2B0E0DCC25EC}"/>
              </a:ext>
            </a:extLst>
          </p:cNvPr>
          <p:cNvCxnSpPr>
            <a:cxnSpLocks/>
            <a:stCxn id="80" idx="0"/>
            <a:endCxn id="96" idx="1"/>
          </p:cNvCxnSpPr>
          <p:nvPr/>
        </p:nvCxnSpPr>
        <p:spPr>
          <a:xfrm rot="5400000" flipH="1" flipV="1">
            <a:off x="6261024" y="1752982"/>
            <a:ext cx="276701" cy="1656527"/>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3" name="フローチャート: 判断 122">
            <a:extLst>
              <a:ext uri="{FF2B5EF4-FFF2-40B4-BE49-F238E27FC236}">
                <a16:creationId xmlns:a16="http://schemas.microsoft.com/office/drawing/2014/main" id="{E56D9849-C97E-0C4D-90B1-8D5D42E6AE0C}"/>
              </a:ext>
            </a:extLst>
          </p:cNvPr>
          <p:cNvSpPr/>
          <p:nvPr/>
        </p:nvSpPr>
        <p:spPr>
          <a:xfrm>
            <a:off x="9475703" y="2719595"/>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kumimoji="1" lang="ja-JP" altLang="en-US" sz="1100">
                <a:solidFill>
                  <a:schemeClr val="tx1"/>
                </a:solidFill>
              </a:rPr>
              <a:t>再発信</a:t>
            </a:r>
            <a:br>
              <a:rPr kumimoji="1" lang="en-US" altLang="ja-JP" sz="1100" dirty="0">
                <a:solidFill>
                  <a:schemeClr val="tx1"/>
                </a:solidFill>
              </a:rPr>
            </a:br>
            <a:r>
              <a:rPr kumimoji="1" lang="ja-JP" altLang="en-US" sz="1100">
                <a:solidFill>
                  <a:schemeClr val="tx1"/>
                </a:solidFill>
              </a:rPr>
              <a:t>する</a:t>
            </a:r>
          </a:p>
        </p:txBody>
      </p:sp>
      <p:sp>
        <p:nvSpPr>
          <p:cNvPr id="125" name="テキスト ボックス 124">
            <a:extLst>
              <a:ext uri="{FF2B5EF4-FFF2-40B4-BE49-F238E27FC236}">
                <a16:creationId xmlns:a16="http://schemas.microsoft.com/office/drawing/2014/main" id="{984CC652-B1C7-8841-9505-BA8329631A7F}"/>
              </a:ext>
            </a:extLst>
          </p:cNvPr>
          <p:cNvSpPr txBox="1"/>
          <p:nvPr/>
        </p:nvSpPr>
        <p:spPr>
          <a:xfrm>
            <a:off x="6147215" y="3040311"/>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26" name="テキスト ボックス 125">
            <a:extLst>
              <a:ext uri="{FF2B5EF4-FFF2-40B4-BE49-F238E27FC236}">
                <a16:creationId xmlns:a16="http://schemas.microsoft.com/office/drawing/2014/main" id="{75CB0643-63AC-B046-B5E1-FB6074790D2E}"/>
              </a:ext>
            </a:extLst>
          </p:cNvPr>
          <p:cNvSpPr txBox="1"/>
          <p:nvPr/>
        </p:nvSpPr>
        <p:spPr>
          <a:xfrm>
            <a:off x="5642900" y="2192429"/>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128" name="カギ線コネクタ 127">
            <a:extLst>
              <a:ext uri="{FF2B5EF4-FFF2-40B4-BE49-F238E27FC236}">
                <a16:creationId xmlns:a16="http://schemas.microsoft.com/office/drawing/2014/main" id="{1189EC9F-A709-BC41-AC22-AB90A32035A6}"/>
              </a:ext>
            </a:extLst>
          </p:cNvPr>
          <p:cNvCxnSpPr>
            <a:cxnSpLocks/>
            <a:stCxn id="123" idx="0"/>
            <a:endCxn id="96" idx="3"/>
          </p:cNvCxnSpPr>
          <p:nvPr/>
        </p:nvCxnSpPr>
        <p:spPr>
          <a:xfrm rot="16200000" flipV="1">
            <a:off x="8885496" y="1609126"/>
            <a:ext cx="276701" cy="194423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B1F1D183-CFD3-2541-8DCA-969D5E1D728A}"/>
              </a:ext>
            </a:extLst>
          </p:cNvPr>
          <p:cNvCxnSpPr>
            <a:cxnSpLocks/>
            <a:stCxn id="123" idx="1"/>
            <a:endCxn id="60" idx="6"/>
          </p:cNvCxnSpPr>
          <p:nvPr/>
        </p:nvCxnSpPr>
        <p:spPr>
          <a:xfrm flipH="1" flipV="1">
            <a:off x="7833273" y="3034905"/>
            <a:ext cx="1642430"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7" name="テキスト ボックス 136">
            <a:extLst>
              <a:ext uri="{FF2B5EF4-FFF2-40B4-BE49-F238E27FC236}">
                <a16:creationId xmlns:a16="http://schemas.microsoft.com/office/drawing/2014/main" id="{E49401CC-3A5B-A244-9430-E4615AE18821}"/>
              </a:ext>
            </a:extLst>
          </p:cNvPr>
          <p:cNvSpPr txBox="1"/>
          <p:nvPr/>
        </p:nvSpPr>
        <p:spPr>
          <a:xfrm>
            <a:off x="9048071" y="3050822"/>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38" name="テキスト ボックス 137">
            <a:extLst>
              <a:ext uri="{FF2B5EF4-FFF2-40B4-BE49-F238E27FC236}">
                <a16:creationId xmlns:a16="http://schemas.microsoft.com/office/drawing/2014/main" id="{DA5DFA8D-EC83-1C4E-9ABF-8D6B430CC41A}"/>
              </a:ext>
            </a:extLst>
          </p:cNvPr>
          <p:cNvSpPr txBox="1"/>
          <p:nvPr/>
        </p:nvSpPr>
        <p:spPr>
          <a:xfrm>
            <a:off x="8626346" y="2192926"/>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46" name="角丸四角形吹き出し 45">
            <a:extLst>
              <a:ext uri="{FF2B5EF4-FFF2-40B4-BE49-F238E27FC236}">
                <a16:creationId xmlns:a16="http://schemas.microsoft.com/office/drawing/2014/main" id="{A0EF163D-6813-AC43-8F9F-E4EF7A21DBDB}"/>
              </a:ext>
            </a:extLst>
          </p:cNvPr>
          <p:cNvSpPr/>
          <p:nvPr/>
        </p:nvSpPr>
        <p:spPr>
          <a:xfrm>
            <a:off x="3084961" y="1911769"/>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①</a:t>
            </a:r>
            <a:endParaRPr kumimoji="1" lang="ja-JP" altLang="en-US">
              <a:solidFill>
                <a:schemeClr val="tx1"/>
              </a:solidFill>
            </a:endParaRPr>
          </a:p>
        </p:txBody>
      </p:sp>
      <p:sp>
        <p:nvSpPr>
          <p:cNvPr id="47" name="角丸四角形吹き出し 46">
            <a:extLst>
              <a:ext uri="{FF2B5EF4-FFF2-40B4-BE49-F238E27FC236}">
                <a16:creationId xmlns:a16="http://schemas.microsoft.com/office/drawing/2014/main" id="{440DE5E1-F2E7-3B49-9672-F50ACDF4C50B}"/>
              </a:ext>
            </a:extLst>
          </p:cNvPr>
          <p:cNvSpPr/>
          <p:nvPr/>
        </p:nvSpPr>
        <p:spPr>
          <a:xfrm>
            <a:off x="7434053" y="1735203"/>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⑤</a:t>
            </a:r>
            <a:endParaRPr kumimoji="1" lang="ja-JP" altLang="en-US">
              <a:solidFill>
                <a:schemeClr val="tx1"/>
              </a:solidFill>
            </a:endParaRPr>
          </a:p>
        </p:txBody>
      </p:sp>
      <p:sp>
        <p:nvSpPr>
          <p:cNvPr id="49" name="角丸四角形吹き出し 48">
            <a:extLst>
              <a:ext uri="{FF2B5EF4-FFF2-40B4-BE49-F238E27FC236}">
                <a16:creationId xmlns:a16="http://schemas.microsoft.com/office/drawing/2014/main" id="{0E5E15E1-98A5-6140-8953-F49033D13638}"/>
              </a:ext>
            </a:extLst>
          </p:cNvPr>
          <p:cNvSpPr/>
          <p:nvPr/>
        </p:nvSpPr>
        <p:spPr>
          <a:xfrm>
            <a:off x="6124083" y="3597782"/>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④</a:t>
            </a:r>
            <a:endParaRPr kumimoji="1" lang="ja-JP" altLang="en-US">
              <a:solidFill>
                <a:schemeClr val="tx1"/>
              </a:solidFill>
            </a:endParaRPr>
          </a:p>
        </p:txBody>
      </p:sp>
      <p:sp>
        <p:nvSpPr>
          <p:cNvPr id="50" name="角丸四角形吹き出し 49">
            <a:extLst>
              <a:ext uri="{FF2B5EF4-FFF2-40B4-BE49-F238E27FC236}">
                <a16:creationId xmlns:a16="http://schemas.microsoft.com/office/drawing/2014/main" id="{4A375BB5-BEDC-1645-9DAB-137BE84FF0DE}"/>
              </a:ext>
            </a:extLst>
          </p:cNvPr>
          <p:cNvSpPr/>
          <p:nvPr/>
        </p:nvSpPr>
        <p:spPr>
          <a:xfrm>
            <a:off x="4537815" y="1854556"/>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③</a:t>
            </a:r>
            <a:endParaRPr kumimoji="1" lang="ja-JP" altLang="en-US">
              <a:solidFill>
                <a:schemeClr val="tx1"/>
              </a:solidFill>
            </a:endParaRPr>
          </a:p>
        </p:txBody>
      </p:sp>
      <p:sp>
        <p:nvSpPr>
          <p:cNvPr id="51" name="角丸四角形吹き出し 50">
            <a:extLst>
              <a:ext uri="{FF2B5EF4-FFF2-40B4-BE49-F238E27FC236}">
                <a16:creationId xmlns:a16="http://schemas.microsoft.com/office/drawing/2014/main" id="{588DE2A7-02D7-C642-AFB8-4409529A5928}"/>
              </a:ext>
            </a:extLst>
          </p:cNvPr>
          <p:cNvSpPr/>
          <p:nvPr/>
        </p:nvSpPr>
        <p:spPr>
          <a:xfrm>
            <a:off x="8738796" y="3643131"/>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⑥</a:t>
            </a:r>
            <a:endParaRPr kumimoji="1" lang="ja-JP" altLang="en-US">
              <a:solidFill>
                <a:schemeClr val="tx1"/>
              </a:solidFill>
            </a:endParaRPr>
          </a:p>
        </p:txBody>
      </p:sp>
      <p:sp>
        <p:nvSpPr>
          <p:cNvPr id="53" name="角丸四角形吹き出し 52">
            <a:extLst>
              <a:ext uri="{FF2B5EF4-FFF2-40B4-BE49-F238E27FC236}">
                <a16:creationId xmlns:a16="http://schemas.microsoft.com/office/drawing/2014/main" id="{5342E62C-3B5F-024F-BF03-C7EDD9290475}"/>
              </a:ext>
            </a:extLst>
          </p:cNvPr>
          <p:cNvSpPr/>
          <p:nvPr/>
        </p:nvSpPr>
        <p:spPr>
          <a:xfrm>
            <a:off x="4221224" y="4938531"/>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②</a:t>
            </a:r>
            <a:endParaRPr kumimoji="1" lang="ja-JP" altLang="en-US">
              <a:solidFill>
                <a:schemeClr val="tx1"/>
              </a:solidFill>
            </a:endParaRPr>
          </a:p>
        </p:txBody>
      </p:sp>
      <p:sp>
        <p:nvSpPr>
          <p:cNvPr id="54" name="正方形/長方形 53">
            <a:extLst>
              <a:ext uri="{FF2B5EF4-FFF2-40B4-BE49-F238E27FC236}">
                <a16:creationId xmlns:a16="http://schemas.microsoft.com/office/drawing/2014/main" id="{A1BCDBC7-E606-934C-83BD-22C3C7826CAD}"/>
              </a:ext>
            </a:extLst>
          </p:cNvPr>
          <p:cNvSpPr/>
          <p:nvPr/>
        </p:nvSpPr>
        <p:spPr>
          <a:xfrm>
            <a:off x="4043252" y="541898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申し送り</a:t>
            </a:r>
            <a:endParaRPr kumimoji="1" lang="ja-JP" altLang="en-US" sz="1100" dirty="0">
              <a:solidFill>
                <a:schemeClr val="tx1"/>
              </a:solidFill>
            </a:endParaRPr>
          </a:p>
        </p:txBody>
      </p:sp>
      <p:cxnSp>
        <p:nvCxnSpPr>
          <p:cNvPr id="59" name="直線矢印コネクタ 58">
            <a:extLst>
              <a:ext uri="{FF2B5EF4-FFF2-40B4-BE49-F238E27FC236}">
                <a16:creationId xmlns:a16="http://schemas.microsoft.com/office/drawing/2014/main" id="{2F9F7933-5795-7C43-A5BD-7433DB69CC49}"/>
              </a:ext>
            </a:extLst>
          </p:cNvPr>
          <p:cNvCxnSpPr>
            <a:cxnSpLocks/>
            <a:stCxn id="9" idx="3"/>
            <a:endCxn id="54" idx="1"/>
          </p:cNvCxnSpPr>
          <p:nvPr/>
        </p:nvCxnSpPr>
        <p:spPr>
          <a:xfrm flipV="1">
            <a:off x="3508509" y="5661694"/>
            <a:ext cx="534743" cy="54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タイトル 1">
            <a:extLst>
              <a:ext uri="{FF2B5EF4-FFF2-40B4-BE49-F238E27FC236}">
                <a16:creationId xmlns:a16="http://schemas.microsoft.com/office/drawing/2014/main" id="{C86ED483-9893-4FE0-9A21-EFE80A7E42BA}"/>
              </a:ext>
            </a:extLst>
          </p:cNvPr>
          <p:cNvSpPr>
            <a:spLocks noGrp="1"/>
          </p:cNvSpPr>
          <p:nvPr>
            <p:ph type="title"/>
          </p:nvPr>
        </p:nvSpPr>
        <p:spPr>
          <a:xfrm>
            <a:off x="250825" y="365125"/>
            <a:ext cx="11690350" cy="590550"/>
          </a:xfrm>
        </p:spPr>
        <p:txBody>
          <a:bodyPr>
            <a:normAutofit fontScale="90000"/>
          </a:bodyPr>
          <a:lstStyle/>
          <a:p>
            <a:r>
              <a:rPr lang="en-US" altLang="ja-JP" dirty="0"/>
              <a:t>3-4. Step3 </a:t>
            </a:r>
            <a:r>
              <a:rPr lang="ja-JP" altLang="en-US" dirty="0"/>
              <a:t>あるべき姿の確認</a:t>
            </a:r>
            <a:endParaRPr kumimoji="1" lang="ja-JP" altLang="en-US" dirty="0"/>
          </a:p>
        </p:txBody>
      </p:sp>
      <p:sp>
        <p:nvSpPr>
          <p:cNvPr id="55" name="正方形/長方形 54">
            <a:extLst>
              <a:ext uri="{FF2B5EF4-FFF2-40B4-BE49-F238E27FC236}">
                <a16:creationId xmlns:a16="http://schemas.microsoft.com/office/drawing/2014/main" id="{1D5D5A6A-0778-4128-ACB7-1CEF67A4699A}"/>
              </a:ext>
            </a:extLst>
          </p:cNvPr>
          <p:cNvSpPr/>
          <p:nvPr/>
        </p:nvSpPr>
        <p:spPr>
          <a:xfrm>
            <a:off x="9721055" y="124914"/>
            <a:ext cx="2257064" cy="851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例：電話応対</a:t>
            </a:r>
            <a:endParaRPr kumimoji="1" lang="en-US" altLang="ja-JP" dirty="0"/>
          </a:p>
          <a:p>
            <a:pPr algn="ctr"/>
            <a:r>
              <a:rPr lang="ja-JP" altLang="en-US" dirty="0"/>
              <a:t>　　</a:t>
            </a:r>
            <a:r>
              <a:rPr kumimoji="1" lang="ja-JP" altLang="en-US" dirty="0"/>
              <a:t>のフロー</a:t>
            </a:r>
          </a:p>
        </p:txBody>
      </p:sp>
      <p:sp>
        <p:nvSpPr>
          <p:cNvPr id="57" name="スライド番号プレースホルダー 4">
            <a:extLst>
              <a:ext uri="{FF2B5EF4-FFF2-40B4-BE49-F238E27FC236}">
                <a16:creationId xmlns:a16="http://schemas.microsoft.com/office/drawing/2014/main" id="{1B7BE8A2-6381-4F31-B516-153463FC8FBD}"/>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16</a:t>
            </a:fld>
            <a:endParaRPr kumimoji="1" lang="ja-JP" altLang="en-US"/>
          </a:p>
        </p:txBody>
      </p:sp>
    </p:spTree>
    <p:extLst>
      <p:ext uri="{BB962C8B-B14F-4D97-AF65-F5344CB8AC3E}">
        <p14:creationId xmlns:p14="http://schemas.microsoft.com/office/powerpoint/2010/main" val="4272914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94FD66-3BA4-E54A-B6A7-F81D3EADCFA4}"/>
              </a:ext>
            </a:extLst>
          </p:cNvPr>
          <p:cNvSpPr>
            <a:spLocks noGrp="1"/>
          </p:cNvSpPr>
          <p:nvPr>
            <p:ph type="title"/>
          </p:nvPr>
        </p:nvSpPr>
        <p:spPr/>
        <p:txBody>
          <a:bodyPr>
            <a:normAutofit fontScale="90000"/>
          </a:bodyPr>
          <a:lstStyle/>
          <a:p>
            <a:r>
              <a:rPr lang="en-US" altLang="ja-JP" dirty="0"/>
              <a:t>3-5. Step4 </a:t>
            </a:r>
            <a:r>
              <a:rPr lang="ja-JP" altLang="en-US" dirty="0"/>
              <a:t>必要なデータの確認</a:t>
            </a:r>
            <a:endParaRPr kumimoji="1" lang="ja-JP" altLang="en-US" dirty="0"/>
          </a:p>
        </p:txBody>
      </p:sp>
      <p:sp>
        <p:nvSpPr>
          <p:cNvPr id="3" name="コンテンツ プレースホルダー 2">
            <a:extLst>
              <a:ext uri="{FF2B5EF4-FFF2-40B4-BE49-F238E27FC236}">
                <a16:creationId xmlns:a16="http://schemas.microsoft.com/office/drawing/2014/main" id="{5D8DFB28-3F1F-6148-8520-4538CE28E224}"/>
              </a:ext>
            </a:extLst>
          </p:cNvPr>
          <p:cNvSpPr>
            <a:spLocks noGrp="1"/>
          </p:cNvSpPr>
          <p:nvPr>
            <p:ph idx="1"/>
          </p:nvPr>
        </p:nvSpPr>
        <p:spPr>
          <a:xfrm>
            <a:off x="838200" y="1105469"/>
            <a:ext cx="10515600" cy="5071494"/>
          </a:xfrm>
        </p:spPr>
        <p:txBody>
          <a:bodyPr>
            <a:normAutofit/>
          </a:bodyPr>
          <a:lstStyle/>
          <a:p>
            <a:pPr marL="0" indent="0">
              <a:buNone/>
            </a:pPr>
            <a:r>
              <a:rPr lang="ja-JP" altLang="en-US" sz="2200" dirty="0"/>
              <a:t>あるべき姿（①～⑥）それぞれの検証に必要なデータを検討する。</a:t>
            </a:r>
            <a:endParaRPr kumimoji="1" lang="ja-JP" altLang="en-US" sz="2200" dirty="0"/>
          </a:p>
        </p:txBody>
      </p:sp>
      <p:sp>
        <p:nvSpPr>
          <p:cNvPr id="55" name="正方形/長方形 54">
            <a:extLst>
              <a:ext uri="{FF2B5EF4-FFF2-40B4-BE49-F238E27FC236}">
                <a16:creationId xmlns:a16="http://schemas.microsoft.com/office/drawing/2014/main" id="{72C7682F-2FBE-4AB1-BFE8-1459ABBDD7CE}"/>
              </a:ext>
            </a:extLst>
          </p:cNvPr>
          <p:cNvSpPr/>
          <p:nvPr/>
        </p:nvSpPr>
        <p:spPr>
          <a:xfrm>
            <a:off x="9721055" y="124914"/>
            <a:ext cx="2257064" cy="851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例：電話応対</a:t>
            </a:r>
            <a:endParaRPr kumimoji="1" lang="en-US" altLang="ja-JP" dirty="0"/>
          </a:p>
          <a:p>
            <a:pPr algn="ctr"/>
            <a:r>
              <a:rPr lang="ja-JP" altLang="en-US" dirty="0"/>
              <a:t>　　</a:t>
            </a:r>
            <a:r>
              <a:rPr kumimoji="1" lang="ja-JP" altLang="en-US" dirty="0"/>
              <a:t>のフロー</a:t>
            </a:r>
          </a:p>
        </p:txBody>
      </p:sp>
      <p:graphicFrame>
        <p:nvGraphicFramePr>
          <p:cNvPr id="56" name="表 55">
            <a:extLst>
              <a:ext uri="{FF2B5EF4-FFF2-40B4-BE49-F238E27FC236}">
                <a16:creationId xmlns:a16="http://schemas.microsoft.com/office/drawing/2014/main" id="{429B2ADF-052E-4DC7-A425-B7BCC43FC6F0}"/>
              </a:ext>
            </a:extLst>
          </p:cNvPr>
          <p:cNvGraphicFramePr>
            <a:graphicFrameLocks noGrp="1"/>
          </p:cNvGraphicFramePr>
          <p:nvPr>
            <p:extLst>
              <p:ext uri="{D42A27DB-BD31-4B8C-83A1-F6EECF244321}">
                <p14:modId xmlns:p14="http://schemas.microsoft.com/office/powerpoint/2010/main" val="956814880"/>
              </p:ext>
            </p:extLst>
          </p:nvPr>
        </p:nvGraphicFramePr>
        <p:xfrm>
          <a:off x="1042081" y="2116163"/>
          <a:ext cx="10416822" cy="4389120"/>
        </p:xfrm>
        <a:graphic>
          <a:graphicData uri="http://schemas.openxmlformats.org/drawingml/2006/table">
            <a:tbl>
              <a:tblPr firstRow="1" bandRow="1">
                <a:tableStyleId>{5940675A-B579-460E-94D1-54222C63F5DA}</a:tableStyleId>
              </a:tblPr>
              <a:tblGrid>
                <a:gridCol w="1174044">
                  <a:extLst>
                    <a:ext uri="{9D8B030D-6E8A-4147-A177-3AD203B41FA5}">
                      <a16:colId xmlns:a16="http://schemas.microsoft.com/office/drawing/2014/main" val="20000"/>
                    </a:ext>
                  </a:extLst>
                </a:gridCol>
                <a:gridCol w="9242778">
                  <a:extLst>
                    <a:ext uri="{9D8B030D-6E8A-4147-A177-3AD203B41FA5}">
                      <a16:colId xmlns:a16="http://schemas.microsoft.com/office/drawing/2014/main" val="20001"/>
                    </a:ext>
                  </a:extLst>
                </a:gridCol>
              </a:tblGrid>
              <a:tr h="324161">
                <a:tc>
                  <a:txBody>
                    <a:bodyPr/>
                    <a:lstStyle/>
                    <a:p>
                      <a:r>
                        <a:rPr kumimoji="1" lang="ja-JP" altLang="en-US"/>
                        <a:t>送話者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0"/>
                  </a:ext>
                </a:extLst>
              </a:tr>
              <a:tr h="509629">
                <a:tc>
                  <a:txBody>
                    <a:bodyPr/>
                    <a:lstStyle/>
                    <a:p>
                      <a:r>
                        <a:rPr kumimoji="1" lang="ja-JP" altLang="en-US"/>
                        <a:t>受話者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1"/>
                  </a:ext>
                </a:extLst>
              </a:tr>
              <a:tr h="837842">
                <a:tc>
                  <a:txBody>
                    <a:bodyPr/>
                    <a:lstStyle/>
                    <a:p>
                      <a:r>
                        <a:rPr kumimoji="1" lang="ja-JP" altLang="en-US">
                          <a:solidFill>
                            <a:schemeClr val="tx1"/>
                          </a:solidFill>
                        </a:rPr>
                        <a:t>別職員</a:t>
                      </a:r>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ja-JP" altLang="en-US" dirty="0">
                        <a:solidFill>
                          <a:schemeClr val="tx1"/>
                        </a:solidFill>
                      </a:endParaRPr>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2"/>
                  </a:ext>
                </a:extLst>
              </a:tr>
            </a:tbl>
          </a:graphicData>
        </a:graphic>
      </p:graphicFrame>
      <p:sp>
        <p:nvSpPr>
          <p:cNvPr id="57" name="正方形/長方形 56">
            <a:extLst>
              <a:ext uri="{FF2B5EF4-FFF2-40B4-BE49-F238E27FC236}">
                <a16:creationId xmlns:a16="http://schemas.microsoft.com/office/drawing/2014/main" id="{49C77AB3-9CC9-4255-BC36-03FD4EF4CF0B}"/>
              </a:ext>
            </a:extLst>
          </p:cNvPr>
          <p:cNvSpPr/>
          <p:nvPr/>
        </p:nvSpPr>
        <p:spPr>
          <a:xfrm>
            <a:off x="2576203" y="2359675"/>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発信</a:t>
            </a:r>
            <a:endParaRPr kumimoji="1" lang="ja-JP" altLang="en-US" sz="1100" dirty="0">
              <a:solidFill>
                <a:schemeClr val="tx1"/>
              </a:solidFill>
            </a:endParaRPr>
          </a:p>
        </p:txBody>
      </p:sp>
      <p:sp>
        <p:nvSpPr>
          <p:cNvPr id="61" name="フローチャート: 判断 60">
            <a:extLst>
              <a:ext uri="{FF2B5EF4-FFF2-40B4-BE49-F238E27FC236}">
                <a16:creationId xmlns:a16="http://schemas.microsoft.com/office/drawing/2014/main" id="{E33A6ED2-E782-4E7D-9DFE-DB490839CF2A}"/>
              </a:ext>
            </a:extLst>
          </p:cNvPr>
          <p:cNvSpPr/>
          <p:nvPr/>
        </p:nvSpPr>
        <p:spPr>
          <a:xfrm>
            <a:off x="2467985" y="3995412"/>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不在</a:t>
            </a:r>
          </a:p>
        </p:txBody>
      </p:sp>
      <p:sp>
        <p:nvSpPr>
          <p:cNvPr id="64" name="フローチャート: 判断 63">
            <a:extLst>
              <a:ext uri="{FF2B5EF4-FFF2-40B4-BE49-F238E27FC236}">
                <a16:creationId xmlns:a16="http://schemas.microsoft.com/office/drawing/2014/main" id="{45F93D16-796F-41B1-A909-D8B77AD3BB72}"/>
              </a:ext>
            </a:extLst>
          </p:cNvPr>
          <p:cNvSpPr/>
          <p:nvPr/>
        </p:nvSpPr>
        <p:spPr>
          <a:xfrm>
            <a:off x="2467985" y="5351856"/>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ja-JP" altLang="en-US" sz="1100">
                <a:solidFill>
                  <a:schemeClr val="tx1"/>
                </a:solidFill>
              </a:rPr>
              <a:t>不在</a:t>
            </a:r>
            <a:endParaRPr kumimoji="1" lang="ja-JP" altLang="en-US" sz="1100">
              <a:solidFill>
                <a:schemeClr val="tx1"/>
              </a:solidFill>
            </a:endParaRPr>
          </a:p>
        </p:txBody>
      </p:sp>
      <p:cxnSp>
        <p:nvCxnSpPr>
          <p:cNvPr id="65" name="直線矢印コネクタ 64">
            <a:extLst>
              <a:ext uri="{FF2B5EF4-FFF2-40B4-BE49-F238E27FC236}">
                <a16:creationId xmlns:a16="http://schemas.microsoft.com/office/drawing/2014/main" id="{1C9E2721-3F38-4FF2-ABB0-F6A94B425F71}"/>
              </a:ext>
            </a:extLst>
          </p:cNvPr>
          <p:cNvCxnSpPr>
            <a:stCxn id="57" idx="2"/>
            <a:endCxn id="61" idx="0"/>
          </p:cNvCxnSpPr>
          <p:nvPr/>
        </p:nvCxnSpPr>
        <p:spPr>
          <a:xfrm flipH="1">
            <a:off x="2988247" y="2845097"/>
            <a:ext cx="1" cy="1150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E77E3FF9-EF25-4878-8841-635594368505}"/>
              </a:ext>
            </a:extLst>
          </p:cNvPr>
          <p:cNvCxnSpPr>
            <a:cxnSpLocks/>
            <a:stCxn id="61" idx="2"/>
            <a:endCxn id="64" idx="0"/>
          </p:cNvCxnSpPr>
          <p:nvPr/>
        </p:nvCxnSpPr>
        <p:spPr>
          <a:xfrm>
            <a:off x="2988247" y="4626033"/>
            <a:ext cx="0" cy="7258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8" name="正方形/長方形 67">
            <a:extLst>
              <a:ext uri="{FF2B5EF4-FFF2-40B4-BE49-F238E27FC236}">
                <a16:creationId xmlns:a16="http://schemas.microsoft.com/office/drawing/2014/main" id="{9321B271-1F4C-4E3F-86B4-E52F23843802}"/>
              </a:ext>
            </a:extLst>
          </p:cNvPr>
          <p:cNvSpPr/>
          <p:nvPr/>
        </p:nvSpPr>
        <p:spPr>
          <a:xfrm>
            <a:off x="4007362" y="2359675"/>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通話</a:t>
            </a:r>
            <a:br>
              <a:rPr kumimoji="1" lang="en-US" altLang="ja-JP" sz="1100" dirty="0">
                <a:solidFill>
                  <a:schemeClr val="tx1"/>
                </a:solidFill>
              </a:rPr>
            </a:br>
            <a:r>
              <a:rPr kumimoji="1" lang="ja-JP" altLang="en-US" sz="1100">
                <a:solidFill>
                  <a:schemeClr val="tx1"/>
                </a:solidFill>
              </a:rPr>
              <a:t>終了</a:t>
            </a:r>
            <a:endParaRPr kumimoji="1" lang="ja-JP" altLang="en-US" sz="1100" dirty="0">
              <a:solidFill>
                <a:schemeClr val="tx1"/>
              </a:solidFill>
            </a:endParaRPr>
          </a:p>
        </p:txBody>
      </p:sp>
      <p:cxnSp>
        <p:nvCxnSpPr>
          <p:cNvPr id="69" name="カギ線コネクタ 18">
            <a:extLst>
              <a:ext uri="{FF2B5EF4-FFF2-40B4-BE49-F238E27FC236}">
                <a16:creationId xmlns:a16="http://schemas.microsoft.com/office/drawing/2014/main" id="{10E38119-7C6A-4451-8E9F-AAB8D0FB7EB4}"/>
              </a:ext>
            </a:extLst>
          </p:cNvPr>
          <p:cNvCxnSpPr>
            <a:cxnSpLocks/>
            <a:stCxn id="61" idx="3"/>
            <a:endCxn id="68" idx="2"/>
          </p:cNvCxnSpPr>
          <p:nvPr/>
        </p:nvCxnSpPr>
        <p:spPr>
          <a:xfrm flipV="1">
            <a:off x="3508509" y="2845097"/>
            <a:ext cx="910898" cy="1465626"/>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テキスト ボックス 69">
            <a:extLst>
              <a:ext uri="{FF2B5EF4-FFF2-40B4-BE49-F238E27FC236}">
                <a16:creationId xmlns:a16="http://schemas.microsoft.com/office/drawing/2014/main" id="{969FC1C9-F9DA-49E3-A3B1-BB94410F8F6E}"/>
              </a:ext>
            </a:extLst>
          </p:cNvPr>
          <p:cNvSpPr txBox="1"/>
          <p:nvPr/>
        </p:nvSpPr>
        <p:spPr>
          <a:xfrm>
            <a:off x="3909849" y="4052879"/>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72" name="テキスト ボックス 71">
            <a:extLst>
              <a:ext uri="{FF2B5EF4-FFF2-40B4-BE49-F238E27FC236}">
                <a16:creationId xmlns:a16="http://schemas.microsoft.com/office/drawing/2014/main" id="{106A8E68-03A0-4FD0-8502-107D0EA68C57}"/>
              </a:ext>
            </a:extLst>
          </p:cNvPr>
          <p:cNvSpPr txBox="1"/>
          <p:nvPr/>
        </p:nvSpPr>
        <p:spPr>
          <a:xfrm>
            <a:off x="2539085" y="4759546"/>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73" name="正方形/長方形 72">
            <a:extLst>
              <a:ext uri="{FF2B5EF4-FFF2-40B4-BE49-F238E27FC236}">
                <a16:creationId xmlns:a16="http://schemas.microsoft.com/office/drawing/2014/main" id="{3383F204-4C12-4EF0-A188-262A74B9C672}"/>
              </a:ext>
            </a:extLst>
          </p:cNvPr>
          <p:cNvSpPr/>
          <p:nvPr/>
        </p:nvSpPr>
        <p:spPr>
          <a:xfrm>
            <a:off x="5942766" y="406838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受け取り</a:t>
            </a:r>
            <a:endParaRPr kumimoji="1" lang="ja-JP" altLang="en-US" sz="1100" dirty="0">
              <a:solidFill>
                <a:schemeClr val="tx1"/>
              </a:solidFill>
            </a:endParaRPr>
          </a:p>
        </p:txBody>
      </p:sp>
      <p:cxnSp>
        <p:nvCxnSpPr>
          <p:cNvPr id="74" name="カギ線コネクタ 26">
            <a:extLst>
              <a:ext uri="{FF2B5EF4-FFF2-40B4-BE49-F238E27FC236}">
                <a16:creationId xmlns:a16="http://schemas.microsoft.com/office/drawing/2014/main" id="{FD55F76A-C5E4-4FCE-AE65-15D03F366DA4}"/>
              </a:ext>
            </a:extLst>
          </p:cNvPr>
          <p:cNvCxnSpPr>
            <a:cxnSpLocks/>
            <a:stCxn id="110" idx="3"/>
            <a:endCxn id="73" idx="2"/>
          </p:cNvCxnSpPr>
          <p:nvPr/>
        </p:nvCxnSpPr>
        <p:spPr>
          <a:xfrm flipV="1">
            <a:off x="4867341" y="4553811"/>
            <a:ext cx="1487470" cy="1107883"/>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7" name="テキスト ボックス 76">
            <a:extLst>
              <a:ext uri="{FF2B5EF4-FFF2-40B4-BE49-F238E27FC236}">
                <a16:creationId xmlns:a16="http://schemas.microsoft.com/office/drawing/2014/main" id="{6385DE11-FEB0-4E32-9263-AE67962391BE}"/>
              </a:ext>
            </a:extLst>
          </p:cNvPr>
          <p:cNvSpPr txBox="1"/>
          <p:nvPr/>
        </p:nvSpPr>
        <p:spPr>
          <a:xfrm>
            <a:off x="3521209" y="5375440"/>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78" name="カギ線コネクタ 34">
            <a:extLst>
              <a:ext uri="{FF2B5EF4-FFF2-40B4-BE49-F238E27FC236}">
                <a16:creationId xmlns:a16="http://schemas.microsoft.com/office/drawing/2014/main" id="{D8C0BA4E-575B-4927-81A7-8A5150BF2D6F}"/>
              </a:ext>
            </a:extLst>
          </p:cNvPr>
          <p:cNvCxnSpPr>
            <a:cxnSpLocks/>
            <a:stCxn id="64" idx="2"/>
            <a:endCxn id="95" idx="2"/>
          </p:cNvCxnSpPr>
          <p:nvPr/>
        </p:nvCxnSpPr>
        <p:spPr>
          <a:xfrm rot="5400000" flipH="1" flipV="1">
            <a:off x="5175975" y="1162488"/>
            <a:ext cx="2632261" cy="7007718"/>
          </a:xfrm>
          <a:prstGeom prst="bentConnector3">
            <a:avLst>
              <a:gd name="adj1" fmla="val -868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テキスト ボックス 78">
            <a:extLst>
              <a:ext uri="{FF2B5EF4-FFF2-40B4-BE49-F238E27FC236}">
                <a16:creationId xmlns:a16="http://schemas.microsoft.com/office/drawing/2014/main" id="{FA37BEC5-9555-4C4C-B681-AE5ECF3E4BAB}"/>
              </a:ext>
            </a:extLst>
          </p:cNvPr>
          <p:cNvSpPr txBox="1"/>
          <p:nvPr/>
        </p:nvSpPr>
        <p:spPr>
          <a:xfrm>
            <a:off x="3654009" y="6211329"/>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81" name="円/楕円 44">
            <a:extLst>
              <a:ext uri="{FF2B5EF4-FFF2-40B4-BE49-F238E27FC236}">
                <a16:creationId xmlns:a16="http://schemas.microsoft.com/office/drawing/2014/main" id="{BA47BB3C-FA9F-4CC4-B86B-8F2E3100EAA2}"/>
              </a:ext>
            </a:extLst>
          </p:cNvPr>
          <p:cNvSpPr/>
          <p:nvPr/>
        </p:nvSpPr>
        <p:spPr>
          <a:xfrm>
            <a:off x="2382613" y="2166720"/>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cxnSp>
        <p:nvCxnSpPr>
          <p:cNvPr id="82" name="直線矢印コネクタ 81">
            <a:extLst>
              <a:ext uri="{FF2B5EF4-FFF2-40B4-BE49-F238E27FC236}">
                <a16:creationId xmlns:a16="http://schemas.microsoft.com/office/drawing/2014/main" id="{D62E23CD-6896-43F8-89E5-EEEDB1408F19}"/>
              </a:ext>
            </a:extLst>
          </p:cNvPr>
          <p:cNvCxnSpPr>
            <a:cxnSpLocks/>
            <a:stCxn id="92" idx="3"/>
            <a:endCxn id="85" idx="2"/>
          </p:cNvCxnSpPr>
          <p:nvPr/>
        </p:nvCxnSpPr>
        <p:spPr>
          <a:xfrm flipV="1">
            <a:off x="6091373" y="3034905"/>
            <a:ext cx="1354721"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3" name="カギ線コネクタ 51">
            <a:extLst>
              <a:ext uri="{FF2B5EF4-FFF2-40B4-BE49-F238E27FC236}">
                <a16:creationId xmlns:a16="http://schemas.microsoft.com/office/drawing/2014/main" id="{4E7AB0A7-CF1D-4568-A1CE-9EADECF03ADD}"/>
              </a:ext>
            </a:extLst>
          </p:cNvPr>
          <p:cNvCxnSpPr>
            <a:cxnSpLocks/>
            <a:stCxn id="110" idx="3"/>
            <a:endCxn id="92" idx="2"/>
          </p:cNvCxnSpPr>
          <p:nvPr/>
        </p:nvCxnSpPr>
        <p:spPr>
          <a:xfrm flipV="1">
            <a:off x="4867341" y="3350216"/>
            <a:ext cx="703770" cy="231147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4" name="フローチャート: 判断 83">
            <a:extLst>
              <a:ext uri="{FF2B5EF4-FFF2-40B4-BE49-F238E27FC236}">
                <a16:creationId xmlns:a16="http://schemas.microsoft.com/office/drawing/2014/main" id="{C27311EE-03D3-4473-A9BC-CC0083C4F108}"/>
              </a:ext>
            </a:extLst>
          </p:cNvPr>
          <p:cNvSpPr/>
          <p:nvPr/>
        </p:nvSpPr>
        <p:spPr>
          <a:xfrm>
            <a:off x="7121821" y="4003989"/>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発信する</a:t>
            </a:r>
          </a:p>
        </p:txBody>
      </p:sp>
      <p:sp>
        <p:nvSpPr>
          <p:cNvPr id="85" name="円/楕円 59">
            <a:extLst>
              <a:ext uri="{FF2B5EF4-FFF2-40B4-BE49-F238E27FC236}">
                <a16:creationId xmlns:a16="http://schemas.microsoft.com/office/drawing/2014/main" id="{F901CE6F-F510-4A1D-A852-83CB0E13E676}"/>
              </a:ext>
            </a:extLst>
          </p:cNvPr>
          <p:cNvSpPr/>
          <p:nvPr/>
        </p:nvSpPr>
        <p:spPr>
          <a:xfrm>
            <a:off x="7446094" y="2852460"/>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sp>
        <p:nvSpPr>
          <p:cNvPr id="86" name="正方形/長方形 85">
            <a:extLst>
              <a:ext uri="{FF2B5EF4-FFF2-40B4-BE49-F238E27FC236}">
                <a16:creationId xmlns:a16="http://schemas.microsoft.com/office/drawing/2014/main" id="{F314808D-6034-45BB-B9F8-779A673F0D81}"/>
              </a:ext>
            </a:extLst>
          </p:cNvPr>
          <p:cNvSpPr/>
          <p:nvPr/>
        </p:nvSpPr>
        <p:spPr>
          <a:xfrm>
            <a:off x="8560462" y="407658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87" name="直線矢印コネクタ 86">
            <a:extLst>
              <a:ext uri="{FF2B5EF4-FFF2-40B4-BE49-F238E27FC236}">
                <a16:creationId xmlns:a16="http://schemas.microsoft.com/office/drawing/2014/main" id="{E4227E49-CD67-41FD-B7A3-40055E3D8A8C}"/>
              </a:ext>
            </a:extLst>
          </p:cNvPr>
          <p:cNvCxnSpPr>
            <a:cxnSpLocks/>
            <a:stCxn id="73" idx="3"/>
            <a:endCxn id="84" idx="1"/>
          </p:cNvCxnSpPr>
          <p:nvPr/>
        </p:nvCxnSpPr>
        <p:spPr>
          <a:xfrm>
            <a:off x="6766855" y="4311100"/>
            <a:ext cx="354966" cy="8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直線矢印コネクタ 87">
            <a:extLst>
              <a:ext uri="{FF2B5EF4-FFF2-40B4-BE49-F238E27FC236}">
                <a16:creationId xmlns:a16="http://schemas.microsoft.com/office/drawing/2014/main" id="{324538BA-6744-432E-A804-2696FE6000CD}"/>
              </a:ext>
            </a:extLst>
          </p:cNvPr>
          <p:cNvCxnSpPr>
            <a:cxnSpLocks/>
            <a:stCxn id="84" idx="3"/>
            <a:endCxn id="86" idx="1"/>
          </p:cNvCxnSpPr>
          <p:nvPr/>
        </p:nvCxnSpPr>
        <p:spPr>
          <a:xfrm>
            <a:off x="8162345" y="4319300"/>
            <a:ext cx="3981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直線矢印コネクタ 88">
            <a:extLst>
              <a:ext uri="{FF2B5EF4-FFF2-40B4-BE49-F238E27FC236}">
                <a16:creationId xmlns:a16="http://schemas.microsoft.com/office/drawing/2014/main" id="{39BEC2DF-95E0-414D-B1FD-CD8EEF1B5C06}"/>
              </a:ext>
            </a:extLst>
          </p:cNvPr>
          <p:cNvCxnSpPr>
            <a:cxnSpLocks/>
            <a:stCxn id="84" idx="0"/>
            <a:endCxn id="85" idx="4"/>
          </p:cNvCxnSpPr>
          <p:nvPr/>
        </p:nvCxnSpPr>
        <p:spPr>
          <a:xfrm flipH="1" flipV="1">
            <a:off x="7639684" y="3217350"/>
            <a:ext cx="2399" cy="78663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0" name="テキスト ボックス 89">
            <a:extLst>
              <a:ext uri="{FF2B5EF4-FFF2-40B4-BE49-F238E27FC236}">
                <a16:creationId xmlns:a16="http://schemas.microsoft.com/office/drawing/2014/main" id="{92B1C733-06EA-4E8A-96B4-6E48F79A63C9}"/>
              </a:ext>
            </a:extLst>
          </p:cNvPr>
          <p:cNvSpPr txBox="1"/>
          <p:nvPr/>
        </p:nvSpPr>
        <p:spPr>
          <a:xfrm>
            <a:off x="8048277" y="4042747"/>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91" name="テキスト ボックス 90">
            <a:extLst>
              <a:ext uri="{FF2B5EF4-FFF2-40B4-BE49-F238E27FC236}">
                <a16:creationId xmlns:a16="http://schemas.microsoft.com/office/drawing/2014/main" id="{8C0F6952-333B-4673-87A2-CE8DE4B67886}"/>
              </a:ext>
            </a:extLst>
          </p:cNvPr>
          <p:cNvSpPr txBox="1"/>
          <p:nvPr/>
        </p:nvSpPr>
        <p:spPr>
          <a:xfrm>
            <a:off x="7639684" y="3607870"/>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92" name="フローチャート: 判断 91">
            <a:extLst>
              <a:ext uri="{FF2B5EF4-FFF2-40B4-BE49-F238E27FC236}">
                <a16:creationId xmlns:a16="http://schemas.microsoft.com/office/drawing/2014/main" id="{32B75DCB-E263-4362-B318-B65B0952CD1A}"/>
              </a:ext>
            </a:extLst>
          </p:cNvPr>
          <p:cNvSpPr/>
          <p:nvPr/>
        </p:nvSpPr>
        <p:spPr>
          <a:xfrm>
            <a:off x="5050849" y="2719595"/>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自ら発信する</a:t>
            </a:r>
          </a:p>
        </p:txBody>
      </p:sp>
      <p:sp>
        <p:nvSpPr>
          <p:cNvPr id="93" name="正方形/長方形 92">
            <a:extLst>
              <a:ext uri="{FF2B5EF4-FFF2-40B4-BE49-F238E27FC236}">
                <a16:creationId xmlns:a16="http://schemas.microsoft.com/office/drawing/2014/main" id="{BA96B7E0-33FB-437C-84B7-B7B7F5D63BAA}"/>
              </a:ext>
            </a:extLst>
          </p:cNvPr>
          <p:cNvSpPr/>
          <p:nvPr/>
        </p:nvSpPr>
        <p:spPr>
          <a:xfrm>
            <a:off x="7227638" y="220018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94" name="カギ線コネクタ 97">
            <a:extLst>
              <a:ext uri="{FF2B5EF4-FFF2-40B4-BE49-F238E27FC236}">
                <a16:creationId xmlns:a16="http://schemas.microsoft.com/office/drawing/2014/main" id="{5A459906-3C0F-4A66-92DD-E3C3ADD4C35C}"/>
              </a:ext>
            </a:extLst>
          </p:cNvPr>
          <p:cNvCxnSpPr>
            <a:cxnSpLocks/>
            <a:stCxn id="92" idx="0"/>
            <a:endCxn id="93" idx="1"/>
          </p:cNvCxnSpPr>
          <p:nvPr/>
        </p:nvCxnSpPr>
        <p:spPr>
          <a:xfrm rot="5400000" flipH="1" flipV="1">
            <a:off x="6261024" y="1752982"/>
            <a:ext cx="276701" cy="1656527"/>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5" name="フローチャート: 判断 94">
            <a:extLst>
              <a:ext uri="{FF2B5EF4-FFF2-40B4-BE49-F238E27FC236}">
                <a16:creationId xmlns:a16="http://schemas.microsoft.com/office/drawing/2014/main" id="{84DA5BD9-C96F-4399-A186-1EDA2C09EC22}"/>
              </a:ext>
            </a:extLst>
          </p:cNvPr>
          <p:cNvSpPr/>
          <p:nvPr/>
        </p:nvSpPr>
        <p:spPr>
          <a:xfrm>
            <a:off x="9475703" y="2719595"/>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kumimoji="1" lang="ja-JP" altLang="en-US" sz="1100">
                <a:solidFill>
                  <a:schemeClr val="tx1"/>
                </a:solidFill>
              </a:rPr>
              <a:t>再発信</a:t>
            </a:r>
            <a:br>
              <a:rPr kumimoji="1" lang="en-US" altLang="ja-JP" sz="1100" dirty="0">
                <a:solidFill>
                  <a:schemeClr val="tx1"/>
                </a:solidFill>
              </a:rPr>
            </a:br>
            <a:r>
              <a:rPr kumimoji="1" lang="ja-JP" altLang="en-US" sz="1100">
                <a:solidFill>
                  <a:schemeClr val="tx1"/>
                </a:solidFill>
              </a:rPr>
              <a:t>する</a:t>
            </a:r>
          </a:p>
        </p:txBody>
      </p:sp>
      <p:sp>
        <p:nvSpPr>
          <p:cNvPr id="97" name="テキスト ボックス 96">
            <a:extLst>
              <a:ext uri="{FF2B5EF4-FFF2-40B4-BE49-F238E27FC236}">
                <a16:creationId xmlns:a16="http://schemas.microsoft.com/office/drawing/2014/main" id="{B91CC682-6013-483B-B3DC-029296C62E06}"/>
              </a:ext>
            </a:extLst>
          </p:cNvPr>
          <p:cNvSpPr txBox="1"/>
          <p:nvPr/>
        </p:nvSpPr>
        <p:spPr>
          <a:xfrm>
            <a:off x="6147215" y="3040311"/>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99" name="テキスト ボックス 98">
            <a:extLst>
              <a:ext uri="{FF2B5EF4-FFF2-40B4-BE49-F238E27FC236}">
                <a16:creationId xmlns:a16="http://schemas.microsoft.com/office/drawing/2014/main" id="{28471141-33BA-414B-8091-5AE3A9390A3F}"/>
              </a:ext>
            </a:extLst>
          </p:cNvPr>
          <p:cNvSpPr txBox="1"/>
          <p:nvPr/>
        </p:nvSpPr>
        <p:spPr>
          <a:xfrm>
            <a:off x="5642900" y="2192429"/>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100" name="カギ線コネクタ 127">
            <a:extLst>
              <a:ext uri="{FF2B5EF4-FFF2-40B4-BE49-F238E27FC236}">
                <a16:creationId xmlns:a16="http://schemas.microsoft.com/office/drawing/2014/main" id="{C3DACA0A-BBD5-409D-AD93-3B0A7AF0BCEB}"/>
              </a:ext>
            </a:extLst>
          </p:cNvPr>
          <p:cNvCxnSpPr>
            <a:cxnSpLocks/>
            <a:stCxn id="95" idx="0"/>
            <a:endCxn id="93" idx="3"/>
          </p:cNvCxnSpPr>
          <p:nvPr/>
        </p:nvCxnSpPr>
        <p:spPr>
          <a:xfrm rot="16200000" flipV="1">
            <a:off x="8885496" y="1609126"/>
            <a:ext cx="276701" cy="194423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直線矢印コネクタ 100">
            <a:extLst>
              <a:ext uri="{FF2B5EF4-FFF2-40B4-BE49-F238E27FC236}">
                <a16:creationId xmlns:a16="http://schemas.microsoft.com/office/drawing/2014/main" id="{8ED48913-BB78-4728-99BE-9BF3FF988EA2}"/>
              </a:ext>
            </a:extLst>
          </p:cNvPr>
          <p:cNvCxnSpPr>
            <a:cxnSpLocks/>
            <a:stCxn id="95" idx="1"/>
            <a:endCxn id="85" idx="6"/>
          </p:cNvCxnSpPr>
          <p:nvPr/>
        </p:nvCxnSpPr>
        <p:spPr>
          <a:xfrm flipH="1" flipV="1">
            <a:off x="7833273" y="3034905"/>
            <a:ext cx="1642430"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2" name="テキスト ボックス 101">
            <a:extLst>
              <a:ext uri="{FF2B5EF4-FFF2-40B4-BE49-F238E27FC236}">
                <a16:creationId xmlns:a16="http://schemas.microsoft.com/office/drawing/2014/main" id="{B95D9520-4EA9-47B5-9F10-5D7D53E80D2E}"/>
              </a:ext>
            </a:extLst>
          </p:cNvPr>
          <p:cNvSpPr txBox="1"/>
          <p:nvPr/>
        </p:nvSpPr>
        <p:spPr>
          <a:xfrm>
            <a:off x="9048071" y="3050822"/>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03" name="テキスト ボックス 102">
            <a:extLst>
              <a:ext uri="{FF2B5EF4-FFF2-40B4-BE49-F238E27FC236}">
                <a16:creationId xmlns:a16="http://schemas.microsoft.com/office/drawing/2014/main" id="{17B0C615-61BE-491C-A972-5CB7E0AEE060}"/>
              </a:ext>
            </a:extLst>
          </p:cNvPr>
          <p:cNvSpPr txBox="1"/>
          <p:nvPr/>
        </p:nvSpPr>
        <p:spPr>
          <a:xfrm>
            <a:off x="8626346" y="2192926"/>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104" name="角丸四角形吹き出し 45">
            <a:extLst>
              <a:ext uri="{FF2B5EF4-FFF2-40B4-BE49-F238E27FC236}">
                <a16:creationId xmlns:a16="http://schemas.microsoft.com/office/drawing/2014/main" id="{30AD7C36-C16C-452D-80F7-30D269273FF6}"/>
              </a:ext>
            </a:extLst>
          </p:cNvPr>
          <p:cNvSpPr/>
          <p:nvPr/>
        </p:nvSpPr>
        <p:spPr>
          <a:xfrm>
            <a:off x="3084961" y="1911769"/>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①</a:t>
            </a:r>
            <a:endParaRPr kumimoji="1" lang="ja-JP" altLang="en-US">
              <a:solidFill>
                <a:schemeClr val="tx1"/>
              </a:solidFill>
            </a:endParaRPr>
          </a:p>
        </p:txBody>
      </p:sp>
      <p:sp>
        <p:nvSpPr>
          <p:cNvPr id="105" name="角丸四角形吹き出し 46">
            <a:extLst>
              <a:ext uri="{FF2B5EF4-FFF2-40B4-BE49-F238E27FC236}">
                <a16:creationId xmlns:a16="http://schemas.microsoft.com/office/drawing/2014/main" id="{559756F1-7027-4118-A60A-E898F1C8595F}"/>
              </a:ext>
            </a:extLst>
          </p:cNvPr>
          <p:cNvSpPr/>
          <p:nvPr/>
        </p:nvSpPr>
        <p:spPr>
          <a:xfrm>
            <a:off x="7434053" y="1735203"/>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⑤</a:t>
            </a:r>
            <a:endParaRPr kumimoji="1" lang="ja-JP" altLang="en-US">
              <a:solidFill>
                <a:schemeClr val="tx1"/>
              </a:solidFill>
            </a:endParaRPr>
          </a:p>
        </p:txBody>
      </p:sp>
      <p:sp>
        <p:nvSpPr>
          <p:cNvPr id="106" name="角丸四角形吹き出し 48">
            <a:extLst>
              <a:ext uri="{FF2B5EF4-FFF2-40B4-BE49-F238E27FC236}">
                <a16:creationId xmlns:a16="http://schemas.microsoft.com/office/drawing/2014/main" id="{717BF169-FA04-49FC-AD2F-7CDF2BD8C6EA}"/>
              </a:ext>
            </a:extLst>
          </p:cNvPr>
          <p:cNvSpPr/>
          <p:nvPr/>
        </p:nvSpPr>
        <p:spPr>
          <a:xfrm>
            <a:off x="6124083" y="3597782"/>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④</a:t>
            </a:r>
            <a:endParaRPr kumimoji="1" lang="ja-JP" altLang="en-US">
              <a:solidFill>
                <a:schemeClr val="tx1"/>
              </a:solidFill>
            </a:endParaRPr>
          </a:p>
        </p:txBody>
      </p:sp>
      <p:sp>
        <p:nvSpPr>
          <p:cNvPr id="107" name="角丸四角形吹き出し 49">
            <a:extLst>
              <a:ext uri="{FF2B5EF4-FFF2-40B4-BE49-F238E27FC236}">
                <a16:creationId xmlns:a16="http://schemas.microsoft.com/office/drawing/2014/main" id="{189AE9F2-ED31-4165-81BF-9DFB665D4C2F}"/>
              </a:ext>
            </a:extLst>
          </p:cNvPr>
          <p:cNvSpPr/>
          <p:nvPr/>
        </p:nvSpPr>
        <p:spPr>
          <a:xfrm>
            <a:off x="4537815" y="1854556"/>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③</a:t>
            </a:r>
            <a:endParaRPr kumimoji="1" lang="ja-JP" altLang="en-US">
              <a:solidFill>
                <a:schemeClr val="tx1"/>
              </a:solidFill>
            </a:endParaRPr>
          </a:p>
        </p:txBody>
      </p:sp>
      <p:sp>
        <p:nvSpPr>
          <p:cNvPr id="108" name="角丸四角形吹き出し 50">
            <a:extLst>
              <a:ext uri="{FF2B5EF4-FFF2-40B4-BE49-F238E27FC236}">
                <a16:creationId xmlns:a16="http://schemas.microsoft.com/office/drawing/2014/main" id="{BAA7264B-2910-4CDC-A74E-0712CCDF2B4A}"/>
              </a:ext>
            </a:extLst>
          </p:cNvPr>
          <p:cNvSpPr/>
          <p:nvPr/>
        </p:nvSpPr>
        <p:spPr>
          <a:xfrm>
            <a:off x="8738796" y="3643131"/>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⑥</a:t>
            </a:r>
            <a:endParaRPr kumimoji="1" lang="ja-JP" altLang="en-US">
              <a:solidFill>
                <a:schemeClr val="tx1"/>
              </a:solidFill>
            </a:endParaRPr>
          </a:p>
        </p:txBody>
      </p:sp>
      <p:sp>
        <p:nvSpPr>
          <p:cNvPr id="109" name="角丸四角形吹き出し 52">
            <a:extLst>
              <a:ext uri="{FF2B5EF4-FFF2-40B4-BE49-F238E27FC236}">
                <a16:creationId xmlns:a16="http://schemas.microsoft.com/office/drawing/2014/main" id="{63F624FF-6045-402E-962C-3EDBF6AC7051}"/>
              </a:ext>
            </a:extLst>
          </p:cNvPr>
          <p:cNvSpPr/>
          <p:nvPr/>
        </p:nvSpPr>
        <p:spPr>
          <a:xfrm>
            <a:off x="4221224" y="4938531"/>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②</a:t>
            </a:r>
            <a:endParaRPr kumimoji="1" lang="ja-JP" altLang="en-US">
              <a:solidFill>
                <a:schemeClr val="tx1"/>
              </a:solidFill>
            </a:endParaRPr>
          </a:p>
        </p:txBody>
      </p:sp>
      <p:sp>
        <p:nvSpPr>
          <p:cNvPr id="110" name="正方形/長方形 109">
            <a:extLst>
              <a:ext uri="{FF2B5EF4-FFF2-40B4-BE49-F238E27FC236}">
                <a16:creationId xmlns:a16="http://schemas.microsoft.com/office/drawing/2014/main" id="{E2227814-F1CE-47A7-8829-7913CB47403B}"/>
              </a:ext>
            </a:extLst>
          </p:cNvPr>
          <p:cNvSpPr/>
          <p:nvPr/>
        </p:nvSpPr>
        <p:spPr>
          <a:xfrm>
            <a:off x="4043252" y="541898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申し送り</a:t>
            </a:r>
            <a:endParaRPr kumimoji="1" lang="ja-JP" altLang="en-US" sz="1100" dirty="0">
              <a:solidFill>
                <a:schemeClr val="tx1"/>
              </a:solidFill>
            </a:endParaRPr>
          </a:p>
        </p:txBody>
      </p:sp>
      <p:cxnSp>
        <p:nvCxnSpPr>
          <p:cNvPr id="111" name="直線矢印コネクタ 110">
            <a:extLst>
              <a:ext uri="{FF2B5EF4-FFF2-40B4-BE49-F238E27FC236}">
                <a16:creationId xmlns:a16="http://schemas.microsoft.com/office/drawing/2014/main" id="{4FC8CBE3-9690-41C1-AD5B-740269BC56AA}"/>
              </a:ext>
            </a:extLst>
          </p:cNvPr>
          <p:cNvCxnSpPr>
            <a:cxnSpLocks/>
            <a:stCxn id="64" idx="3"/>
            <a:endCxn id="110" idx="1"/>
          </p:cNvCxnSpPr>
          <p:nvPr/>
        </p:nvCxnSpPr>
        <p:spPr>
          <a:xfrm flipV="1">
            <a:off x="3508509" y="5661694"/>
            <a:ext cx="534743" cy="54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スライド番号プレースホルダー 4">
            <a:extLst>
              <a:ext uri="{FF2B5EF4-FFF2-40B4-BE49-F238E27FC236}">
                <a16:creationId xmlns:a16="http://schemas.microsoft.com/office/drawing/2014/main" id="{F8A651C2-605A-4E47-9F7E-B14937B35786}"/>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17</a:t>
            </a:fld>
            <a:endParaRPr kumimoji="1" lang="ja-JP" altLang="en-US"/>
          </a:p>
        </p:txBody>
      </p:sp>
    </p:spTree>
    <p:extLst>
      <p:ext uri="{BB962C8B-B14F-4D97-AF65-F5344CB8AC3E}">
        <p14:creationId xmlns:p14="http://schemas.microsoft.com/office/powerpoint/2010/main" val="22772203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lang="en-US" altLang="ja-JP" sz="6000" dirty="0"/>
              <a:t>4. </a:t>
            </a:r>
            <a:r>
              <a:rPr lang="ja-JP" altLang="en-US" sz="6000" dirty="0"/>
              <a:t>次回の検討事項確認</a:t>
            </a:r>
            <a:endParaRPr kumimoji="1" lang="ja-JP" altLang="en-US" dirty="0"/>
          </a:p>
        </p:txBody>
      </p:sp>
      <p:sp>
        <p:nvSpPr>
          <p:cNvPr id="4" name="スライド番号プレースホルダー 4">
            <a:extLst>
              <a:ext uri="{FF2B5EF4-FFF2-40B4-BE49-F238E27FC236}">
                <a16:creationId xmlns:a16="http://schemas.microsoft.com/office/drawing/2014/main" id="{950F9F62-5B57-41E9-B5A0-55F375ED49B6}"/>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18</a:t>
            </a:fld>
            <a:endParaRPr kumimoji="1" lang="ja-JP" altLang="en-US"/>
          </a:p>
        </p:txBody>
      </p:sp>
    </p:spTree>
    <p:extLst>
      <p:ext uri="{BB962C8B-B14F-4D97-AF65-F5344CB8AC3E}">
        <p14:creationId xmlns:p14="http://schemas.microsoft.com/office/powerpoint/2010/main" val="643343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4-1. </a:t>
            </a:r>
            <a:r>
              <a:rPr lang="ja-JP" altLang="en-US" dirty="0"/>
              <a:t>次回の研修について</a:t>
            </a:r>
            <a:endParaRPr kumimoji="1" lang="ja-JP" altLang="en-US" dirty="0"/>
          </a:p>
        </p:txBody>
      </p:sp>
      <p:sp>
        <p:nvSpPr>
          <p:cNvPr id="3" name="コンテンツ プレースホルダー 2"/>
          <p:cNvSpPr>
            <a:spLocks noGrp="1"/>
          </p:cNvSpPr>
          <p:nvPr>
            <p:ph idx="1"/>
          </p:nvPr>
        </p:nvSpPr>
        <p:spPr>
          <a:xfrm>
            <a:off x="838200" y="1105468"/>
            <a:ext cx="10515600" cy="5600131"/>
          </a:xfrm>
        </p:spPr>
        <p:txBody>
          <a:bodyPr>
            <a:normAutofit/>
          </a:bodyPr>
          <a:lstStyle/>
          <a:p>
            <a:pPr marL="0" indent="0">
              <a:buNone/>
            </a:pPr>
            <a:r>
              <a:rPr lang="ja-JP" altLang="en-US" sz="2200" dirty="0"/>
              <a:t>赤枠、</a:t>
            </a:r>
            <a:r>
              <a:rPr kumimoji="1" lang="ja-JP" altLang="en-US" sz="2200" dirty="0"/>
              <a:t>プロトタイプを使った政策確認を実施</a:t>
            </a:r>
            <a:r>
              <a:rPr lang="ja-JP" altLang="en-US" sz="2200" dirty="0"/>
              <a:t>する</a:t>
            </a:r>
            <a:r>
              <a:rPr kumimoji="1" lang="ja-JP" altLang="en-US" sz="2200" dirty="0"/>
              <a:t>。</a:t>
            </a:r>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kumimoji="1" lang="en-US" altLang="ja-JP" sz="2200" dirty="0"/>
          </a:p>
          <a:p>
            <a:endParaRPr kumimoji="1" lang="en-US" altLang="ja-JP" sz="2200" dirty="0"/>
          </a:p>
        </p:txBody>
      </p:sp>
      <p:sp>
        <p:nvSpPr>
          <p:cNvPr id="21" name="テキスト ボックス 20">
            <a:extLst>
              <a:ext uri="{FF2B5EF4-FFF2-40B4-BE49-F238E27FC236}">
                <a16:creationId xmlns:a16="http://schemas.microsoft.com/office/drawing/2014/main" id="{48862359-72F4-4CCD-A30E-B73C7C9EBC1E}"/>
              </a:ext>
            </a:extLst>
          </p:cNvPr>
          <p:cNvSpPr txBox="1"/>
          <p:nvPr/>
        </p:nvSpPr>
        <p:spPr>
          <a:xfrm>
            <a:off x="2553410" y="1900052"/>
            <a:ext cx="1319592" cy="369332"/>
          </a:xfrm>
          <a:prstGeom prst="rect">
            <a:avLst/>
          </a:prstGeom>
          <a:noFill/>
        </p:spPr>
        <p:txBody>
          <a:bodyPr wrap="none" rtlCol="0">
            <a:spAutoFit/>
          </a:bodyPr>
          <a:lstStyle/>
          <a:p>
            <a:r>
              <a:rPr lang="en-US" altLang="ja-JP" dirty="0"/>
              <a:t>xx</a:t>
            </a:r>
            <a:r>
              <a:rPr kumimoji="1" lang="en-US" altLang="ja-JP" dirty="0"/>
              <a:t>/xx</a:t>
            </a:r>
            <a:r>
              <a:rPr kumimoji="1" lang="ja-JP" altLang="en-US"/>
              <a:t>（</a:t>
            </a:r>
            <a:r>
              <a:rPr lang="en-US" altLang="ja-JP" dirty="0"/>
              <a:t>x</a:t>
            </a:r>
            <a:r>
              <a:rPr kumimoji="1" lang="ja-JP" altLang="en-US"/>
              <a:t>）</a:t>
            </a:r>
          </a:p>
        </p:txBody>
      </p:sp>
      <p:sp>
        <p:nvSpPr>
          <p:cNvPr id="22" name="テキスト ボックス 21">
            <a:extLst>
              <a:ext uri="{FF2B5EF4-FFF2-40B4-BE49-F238E27FC236}">
                <a16:creationId xmlns:a16="http://schemas.microsoft.com/office/drawing/2014/main" id="{84628F76-6C2A-4832-B1DD-45AA36D0EBA8}"/>
              </a:ext>
            </a:extLst>
          </p:cNvPr>
          <p:cNvSpPr txBox="1"/>
          <p:nvPr/>
        </p:nvSpPr>
        <p:spPr>
          <a:xfrm>
            <a:off x="4952225"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33" name="テキスト ボックス 32">
            <a:extLst>
              <a:ext uri="{FF2B5EF4-FFF2-40B4-BE49-F238E27FC236}">
                <a16:creationId xmlns:a16="http://schemas.microsoft.com/office/drawing/2014/main" id="{B958BCC8-B9A7-4BFE-80DA-843C50843D3E}"/>
              </a:ext>
            </a:extLst>
          </p:cNvPr>
          <p:cNvSpPr txBox="1"/>
          <p:nvPr/>
        </p:nvSpPr>
        <p:spPr>
          <a:xfrm>
            <a:off x="7351041"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34" name="テキスト ボックス 33">
            <a:extLst>
              <a:ext uri="{FF2B5EF4-FFF2-40B4-BE49-F238E27FC236}">
                <a16:creationId xmlns:a16="http://schemas.microsoft.com/office/drawing/2014/main" id="{A77D1887-8DF3-413D-A115-3390CA6C9D57}"/>
              </a:ext>
            </a:extLst>
          </p:cNvPr>
          <p:cNvSpPr txBox="1"/>
          <p:nvPr/>
        </p:nvSpPr>
        <p:spPr>
          <a:xfrm>
            <a:off x="9732928" y="1911927"/>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cxnSp>
        <p:nvCxnSpPr>
          <p:cNvPr id="35" name="直線矢印コネクタ 34">
            <a:extLst>
              <a:ext uri="{FF2B5EF4-FFF2-40B4-BE49-F238E27FC236}">
                <a16:creationId xmlns:a16="http://schemas.microsoft.com/office/drawing/2014/main" id="{FB49FB6B-A9DF-4091-8E5A-6FF7EF7336AE}"/>
              </a:ext>
            </a:extLst>
          </p:cNvPr>
          <p:cNvCxnSpPr>
            <a:cxnSpLocks/>
          </p:cNvCxnSpPr>
          <p:nvPr/>
        </p:nvCxnSpPr>
        <p:spPr>
          <a:xfrm>
            <a:off x="211831" y="5290476"/>
            <a:ext cx="144681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4771F64D-D09D-4512-996B-1F4CD02BA3DE}"/>
              </a:ext>
            </a:extLst>
          </p:cNvPr>
          <p:cNvCxnSpPr/>
          <p:nvPr/>
        </p:nvCxnSpPr>
        <p:spPr>
          <a:xfrm>
            <a:off x="3932585"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B9E8302C-8AE7-42C4-86D8-56FB7A43049C}"/>
              </a:ext>
            </a:extLst>
          </p:cNvPr>
          <p:cNvCxnSpPr/>
          <p:nvPr/>
        </p:nvCxnSpPr>
        <p:spPr>
          <a:xfrm>
            <a:off x="6334512"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8EA8F0F3-0ABC-40E8-97BE-A16CDED60FC1}"/>
              </a:ext>
            </a:extLst>
          </p:cNvPr>
          <p:cNvSpPr txBox="1"/>
          <p:nvPr/>
        </p:nvSpPr>
        <p:spPr>
          <a:xfrm>
            <a:off x="211831" y="5441257"/>
            <a:ext cx="1826141" cy="338554"/>
          </a:xfrm>
          <a:prstGeom prst="rect">
            <a:avLst/>
          </a:prstGeom>
          <a:noFill/>
        </p:spPr>
        <p:txBody>
          <a:bodyPr wrap="none" rtlCol="0">
            <a:spAutoFit/>
          </a:bodyPr>
          <a:lstStyle/>
          <a:p>
            <a:r>
              <a:rPr kumimoji="1" lang="ja-JP" altLang="en-US" sz="1600" dirty="0"/>
              <a:t>事前に一緒に作成</a:t>
            </a:r>
          </a:p>
        </p:txBody>
      </p:sp>
      <p:sp>
        <p:nvSpPr>
          <p:cNvPr id="39" name="テキスト ボックス 38">
            <a:extLst>
              <a:ext uri="{FF2B5EF4-FFF2-40B4-BE49-F238E27FC236}">
                <a16:creationId xmlns:a16="http://schemas.microsoft.com/office/drawing/2014/main" id="{B31BC845-85F3-4AC2-AF43-A39185A85D47}"/>
              </a:ext>
            </a:extLst>
          </p:cNvPr>
          <p:cNvSpPr txBox="1"/>
          <p:nvPr/>
        </p:nvSpPr>
        <p:spPr>
          <a:xfrm>
            <a:off x="3835384" y="5441257"/>
            <a:ext cx="1210588" cy="338554"/>
          </a:xfrm>
          <a:prstGeom prst="rect">
            <a:avLst/>
          </a:prstGeom>
          <a:noFill/>
        </p:spPr>
        <p:txBody>
          <a:bodyPr wrap="none" rtlCol="0">
            <a:spAutoFit/>
          </a:bodyPr>
          <a:lstStyle/>
          <a:p>
            <a:r>
              <a:rPr kumimoji="1" lang="ja-JP" altLang="en-US" sz="1600" dirty="0"/>
              <a:t>データ準備</a:t>
            </a:r>
          </a:p>
        </p:txBody>
      </p:sp>
      <p:sp>
        <p:nvSpPr>
          <p:cNvPr id="40" name="テキスト ボックス 39">
            <a:extLst>
              <a:ext uri="{FF2B5EF4-FFF2-40B4-BE49-F238E27FC236}">
                <a16:creationId xmlns:a16="http://schemas.microsoft.com/office/drawing/2014/main" id="{E039D2D9-82DC-42E6-B3E7-A41155DE5A6C}"/>
              </a:ext>
            </a:extLst>
          </p:cNvPr>
          <p:cNvSpPr txBox="1"/>
          <p:nvPr/>
        </p:nvSpPr>
        <p:spPr>
          <a:xfrm>
            <a:off x="6098475" y="5439498"/>
            <a:ext cx="1620957" cy="830997"/>
          </a:xfrm>
          <a:prstGeom prst="rect">
            <a:avLst/>
          </a:prstGeom>
          <a:noFill/>
        </p:spPr>
        <p:txBody>
          <a:bodyPr wrap="none" rtlCol="0">
            <a:spAutoFit/>
          </a:bodyPr>
          <a:lstStyle/>
          <a:p>
            <a:r>
              <a:rPr lang="ja-JP" altLang="en-US" sz="1600" dirty="0"/>
              <a:t>プロトタイプに</a:t>
            </a:r>
            <a:endParaRPr lang="en-US" altLang="ja-JP" sz="1600" dirty="0"/>
          </a:p>
          <a:p>
            <a:r>
              <a:rPr kumimoji="1" lang="ja-JP" altLang="en-US" sz="1600" dirty="0"/>
              <a:t>必要なデータを</a:t>
            </a:r>
            <a:endParaRPr kumimoji="1" lang="en-US" altLang="ja-JP" sz="1600" dirty="0"/>
          </a:p>
          <a:p>
            <a:r>
              <a:rPr lang="ja-JP" altLang="en-US" sz="1600" dirty="0"/>
              <a:t>整備する</a:t>
            </a:r>
            <a:endParaRPr kumimoji="1" lang="ja-JP" altLang="en-US" sz="1600" dirty="0"/>
          </a:p>
        </p:txBody>
      </p:sp>
      <p:cxnSp>
        <p:nvCxnSpPr>
          <p:cNvPr id="41" name="直線矢印コネクタ 40">
            <a:extLst>
              <a:ext uri="{FF2B5EF4-FFF2-40B4-BE49-F238E27FC236}">
                <a16:creationId xmlns:a16="http://schemas.microsoft.com/office/drawing/2014/main" id="{CCA927C1-BF7B-4A07-956A-0BF4EA484692}"/>
              </a:ext>
            </a:extLst>
          </p:cNvPr>
          <p:cNvCxnSpPr/>
          <p:nvPr/>
        </p:nvCxnSpPr>
        <p:spPr>
          <a:xfrm>
            <a:off x="8913849"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F9D36F07-3066-46EF-9D7C-536EEE134F79}"/>
              </a:ext>
            </a:extLst>
          </p:cNvPr>
          <p:cNvSpPr txBox="1"/>
          <p:nvPr/>
        </p:nvSpPr>
        <p:spPr>
          <a:xfrm>
            <a:off x="8769461" y="5435130"/>
            <a:ext cx="1826141" cy="584775"/>
          </a:xfrm>
          <a:prstGeom prst="rect">
            <a:avLst/>
          </a:prstGeom>
          <a:noFill/>
        </p:spPr>
        <p:txBody>
          <a:bodyPr wrap="none" rtlCol="0">
            <a:spAutoFit/>
          </a:bodyPr>
          <a:lstStyle/>
          <a:p>
            <a:r>
              <a:rPr lang="ja-JP" altLang="en-US" sz="1600" dirty="0"/>
              <a:t>政策を評価可能な</a:t>
            </a:r>
            <a:endParaRPr lang="en-US" altLang="ja-JP" sz="1600" dirty="0"/>
          </a:p>
          <a:p>
            <a:r>
              <a:rPr kumimoji="1" lang="ja-JP" altLang="en-US" sz="1600" dirty="0"/>
              <a:t>事業の単位に分解</a:t>
            </a:r>
          </a:p>
        </p:txBody>
      </p:sp>
      <p:graphicFrame>
        <p:nvGraphicFramePr>
          <p:cNvPr id="43" name="表 42">
            <a:extLst>
              <a:ext uri="{FF2B5EF4-FFF2-40B4-BE49-F238E27FC236}">
                <a16:creationId xmlns:a16="http://schemas.microsoft.com/office/drawing/2014/main" id="{8B010F52-D2E2-414A-A8D1-2077D38E76DC}"/>
              </a:ext>
            </a:extLst>
          </p:cNvPr>
          <p:cNvGraphicFramePr>
            <a:graphicFrameLocks noGrp="1"/>
          </p:cNvGraphicFramePr>
          <p:nvPr>
            <p:extLst>
              <p:ext uri="{D42A27DB-BD31-4B8C-83A1-F6EECF244321}">
                <p14:modId xmlns:p14="http://schemas.microsoft.com/office/powerpoint/2010/main" val="801995603"/>
              </p:ext>
            </p:extLst>
          </p:nvPr>
        </p:nvGraphicFramePr>
        <p:xfrm>
          <a:off x="211831" y="2344323"/>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a16="http://schemas.microsoft.com/office/drawing/2014/main" val="20000"/>
                    </a:ext>
                  </a:extLst>
                </a:gridCol>
                <a:gridCol w="2795752">
                  <a:extLst>
                    <a:ext uri="{9D8B030D-6E8A-4147-A177-3AD203B41FA5}">
                      <a16:colId xmlns:a16="http://schemas.microsoft.com/office/drawing/2014/main" val="751499519"/>
                    </a:ext>
                  </a:extLst>
                </a:gridCol>
                <a:gridCol w="2388643">
                  <a:extLst>
                    <a:ext uri="{9D8B030D-6E8A-4147-A177-3AD203B41FA5}">
                      <a16:colId xmlns:a16="http://schemas.microsoft.com/office/drawing/2014/main" val="20001"/>
                    </a:ext>
                  </a:extLst>
                </a:gridCol>
                <a:gridCol w="2569075">
                  <a:extLst>
                    <a:ext uri="{9D8B030D-6E8A-4147-A177-3AD203B41FA5}">
                      <a16:colId xmlns:a16="http://schemas.microsoft.com/office/drawing/2014/main" val="20002"/>
                    </a:ext>
                  </a:extLst>
                </a:gridCol>
                <a:gridCol w="2569075">
                  <a:extLst>
                    <a:ext uri="{9D8B030D-6E8A-4147-A177-3AD203B41FA5}">
                      <a16:colId xmlns:a16="http://schemas.microsoft.com/office/drawing/2014/main"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a16="http://schemas.microsoft.com/office/drawing/2014/main"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br>
                        <a:rPr kumimoji="1" lang="en-US" altLang="ja-JP" sz="1400" dirty="0"/>
                      </a:br>
                      <a:r>
                        <a:rPr kumimoji="1" lang="en-US" altLang="ja-JP" sz="1400" b="1" dirty="0"/>
                        <a:t>【</a:t>
                      </a:r>
                      <a:r>
                        <a:rPr kumimoji="1" lang="ja-JP" altLang="en-US" sz="1400" b="1" dirty="0"/>
                        <a:t>評価指標の検討</a:t>
                      </a:r>
                      <a:r>
                        <a:rPr kumimoji="1" lang="en-US" altLang="ja-JP" sz="1400" b="1" dirty="0"/>
                        <a:t>】</a:t>
                      </a:r>
                      <a:br>
                        <a:rPr kumimoji="1" lang="en-US" altLang="ja-JP" sz="1400" dirty="0"/>
                      </a:br>
                      <a:r>
                        <a:rPr kumimoji="1" lang="ja-JP" altLang="en-US" sz="1400" dirty="0"/>
                        <a:t>・効果を測るための指標を検討する。</a:t>
                      </a:r>
                    </a:p>
                  </a:txBody>
                  <a:tcPr/>
                </a:tc>
                <a:extLst>
                  <a:ext uri="{0D108BD9-81ED-4DB2-BD59-A6C34878D82A}">
                    <a16:rowId xmlns:a16="http://schemas.microsoft.com/office/drawing/2014/main" val="10001"/>
                  </a:ext>
                </a:extLst>
              </a:tr>
            </a:tbl>
          </a:graphicData>
        </a:graphic>
      </p:graphicFrame>
      <p:sp>
        <p:nvSpPr>
          <p:cNvPr id="44" name="正方形/長方形 43">
            <a:extLst>
              <a:ext uri="{FF2B5EF4-FFF2-40B4-BE49-F238E27FC236}">
                <a16:creationId xmlns:a16="http://schemas.microsoft.com/office/drawing/2014/main" id="{B78A094E-5872-4FFB-B3C0-06E1EC18CC89}"/>
              </a:ext>
            </a:extLst>
          </p:cNvPr>
          <p:cNvSpPr/>
          <p:nvPr/>
        </p:nvSpPr>
        <p:spPr>
          <a:xfrm>
            <a:off x="6820235" y="2356198"/>
            <a:ext cx="2611632" cy="27602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スライド番号プレースホルダー 4">
            <a:extLst>
              <a:ext uri="{FF2B5EF4-FFF2-40B4-BE49-F238E27FC236}">
                <a16:creationId xmlns:a16="http://schemas.microsoft.com/office/drawing/2014/main" id="{E2AFC4D2-2AC5-4B8D-91E6-71CD4EADB2FF}"/>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19</a:t>
            </a:fld>
            <a:endParaRPr kumimoji="1" lang="ja-JP" altLang="en-US"/>
          </a:p>
        </p:txBody>
      </p:sp>
      <p:sp>
        <p:nvSpPr>
          <p:cNvPr id="20" name="正方形/長方形 19">
            <a:extLst>
              <a:ext uri="{FF2B5EF4-FFF2-40B4-BE49-F238E27FC236}">
                <a16:creationId xmlns:a16="http://schemas.microsoft.com/office/drawing/2014/main" id="{C6347A51-1499-4F28-AE7A-8C8CD1A68B49}"/>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地方公共団体に</a:t>
            </a:r>
            <a:endParaRPr kumimoji="1" lang="en-US" altLang="ja-JP" dirty="0"/>
          </a:p>
          <a:p>
            <a:pPr algn="ctr"/>
            <a:r>
              <a:rPr lang="ja-JP" altLang="en-US" dirty="0"/>
              <a:t>合わせて調整し、</a:t>
            </a:r>
            <a:endParaRPr lang="en-US" altLang="ja-JP" dirty="0"/>
          </a:p>
          <a:p>
            <a:pPr algn="ctr"/>
            <a:r>
              <a:rPr lang="ja-JP" altLang="en-US" dirty="0"/>
              <a:t>内容を変える</a:t>
            </a:r>
            <a:endParaRPr kumimoji="1" lang="ja-JP" altLang="en-US" dirty="0"/>
          </a:p>
        </p:txBody>
      </p:sp>
    </p:spTree>
    <p:extLst>
      <p:ext uri="{BB962C8B-B14F-4D97-AF65-F5344CB8AC3E}">
        <p14:creationId xmlns:p14="http://schemas.microsoft.com/office/powerpoint/2010/main" val="39545031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アジェンダ</a:t>
            </a:r>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dirty="0"/>
              <a:t>前回のおさらい（</a:t>
            </a:r>
            <a:r>
              <a:rPr lang="en-US" altLang="ja-JP" dirty="0"/>
              <a:t>10</a:t>
            </a:r>
            <a:r>
              <a:rPr lang="ja-JP" altLang="en-US" dirty="0"/>
              <a:t>分）</a:t>
            </a:r>
            <a:endParaRPr lang="en-US" altLang="ja-JP" dirty="0"/>
          </a:p>
          <a:p>
            <a:pPr marL="514350" indent="-514350">
              <a:buFont typeface="+mj-lt"/>
              <a:buAutoNum type="arabicPeriod"/>
            </a:pPr>
            <a:r>
              <a:rPr lang="ja-JP" altLang="en-US" dirty="0"/>
              <a:t>活用対象のデータ確認（</a:t>
            </a:r>
            <a:r>
              <a:rPr lang="en-US" altLang="ja-JP" dirty="0"/>
              <a:t>30</a:t>
            </a:r>
            <a:r>
              <a:rPr lang="ja-JP" altLang="en-US" dirty="0"/>
              <a:t>分）</a:t>
            </a:r>
            <a:endParaRPr lang="en-US" altLang="ja-JP" dirty="0"/>
          </a:p>
          <a:p>
            <a:pPr marL="514350" indent="-514350">
              <a:buFont typeface="+mj-lt"/>
              <a:buAutoNum type="arabicPeriod"/>
            </a:pPr>
            <a:r>
              <a:rPr lang="ja-JP" altLang="en-US" dirty="0"/>
              <a:t>業務に合わせたデータ項目の確認（</a:t>
            </a:r>
            <a:r>
              <a:rPr lang="en-US" altLang="ja-JP" dirty="0"/>
              <a:t>100</a:t>
            </a:r>
            <a:r>
              <a:rPr lang="ja-JP" altLang="en-US" dirty="0"/>
              <a:t>分）</a:t>
            </a:r>
            <a:endParaRPr lang="en-US" altLang="ja-JP" dirty="0"/>
          </a:p>
          <a:p>
            <a:pPr marL="514350" indent="-514350">
              <a:buFont typeface="+mj-lt"/>
              <a:buAutoNum type="arabicPeriod"/>
            </a:pPr>
            <a:r>
              <a:rPr lang="ja-JP" altLang="en-US" dirty="0"/>
              <a:t>次回の検討事項確認（</a:t>
            </a:r>
            <a:r>
              <a:rPr lang="en-US" altLang="ja-JP" dirty="0"/>
              <a:t>15</a:t>
            </a:r>
            <a:r>
              <a:rPr lang="ja-JP" altLang="en-US" dirty="0"/>
              <a:t>分）</a:t>
            </a:r>
            <a:endParaRPr lang="en-US" altLang="ja-JP" dirty="0"/>
          </a:p>
          <a:p>
            <a:pPr marL="514350" indent="-514350">
              <a:buFont typeface="+mj-lt"/>
              <a:buAutoNum type="arabicPeriod"/>
            </a:pPr>
            <a:r>
              <a:rPr lang="ja-JP" altLang="en-US" dirty="0"/>
              <a:t>アンケート（</a:t>
            </a:r>
            <a:r>
              <a:rPr lang="en-US" altLang="ja-JP" dirty="0"/>
              <a:t>10</a:t>
            </a:r>
            <a:r>
              <a:rPr lang="ja-JP" altLang="en-US" dirty="0"/>
              <a:t>分）</a:t>
            </a:r>
            <a:endParaRPr lang="en-US" altLang="ja-JP" dirty="0"/>
          </a:p>
        </p:txBody>
      </p:sp>
      <p:sp>
        <p:nvSpPr>
          <p:cNvPr id="4" name="スライド番号プレースホルダー 4">
            <a:extLst>
              <a:ext uri="{FF2B5EF4-FFF2-40B4-BE49-F238E27FC236}">
                <a16:creationId xmlns:a16="http://schemas.microsoft.com/office/drawing/2014/main" id="{12C47C78-C7AA-4827-8BB0-6885180CB304}"/>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20542241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pPr lvl="0"/>
            <a:r>
              <a:rPr lang="en-US" altLang="ja-JP" dirty="0"/>
              <a:t>4-2. </a:t>
            </a:r>
            <a:r>
              <a:rPr lang="ja-JP" altLang="en-US" dirty="0"/>
              <a:t>次回の検討事項確認</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en-US" altLang="ja-JP" sz="2200" dirty="0"/>
              <a:t>3-5</a:t>
            </a:r>
            <a:r>
              <a:rPr lang="ja-JP" altLang="en-US" sz="2200" dirty="0"/>
              <a:t>において確認したデータを収集し、改善ポイントに変化を加えることで</a:t>
            </a:r>
            <a:br>
              <a:rPr lang="en-US" altLang="ja-JP" sz="2200" dirty="0"/>
            </a:br>
            <a:r>
              <a:rPr lang="ja-JP" altLang="en-US" sz="2200" dirty="0"/>
              <a:t>フロー全体への影響を確認する。</a:t>
            </a:r>
            <a:endParaRPr lang="en-US" altLang="ja-JP" sz="2200" dirty="0"/>
          </a:p>
          <a:p>
            <a:endParaRPr lang="en-US" altLang="ja-JP" sz="2200" dirty="0"/>
          </a:p>
          <a:p>
            <a:pPr marL="0" indent="0">
              <a:buNone/>
            </a:pPr>
            <a:r>
              <a:rPr lang="ja-JP" altLang="en-US" sz="2200" dirty="0"/>
              <a:t>プロトタイプについて</a:t>
            </a:r>
            <a:endParaRPr lang="en-US" altLang="ja-JP" sz="2200" dirty="0"/>
          </a:p>
          <a:p>
            <a:pPr marL="447675" lvl="1"/>
            <a:r>
              <a:rPr lang="ja-JP" altLang="en-US" sz="2200" dirty="0"/>
              <a:t>変化を加えても業務が正しく行えるか、フローに登場する担当者を演じて、ロールプレイを実施する。</a:t>
            </a:r>
            <a:endParaRPr lang="en-US" altLang="ja-JP" sz="2200" dirty="0"/>
          </a:p>
          <a:p>
            <a:pPr marL="447675" lvl="1"/>
            <a:r>
              <a:rPr lang="ja-JP" altLang="en-US" sz="2200" dirty="0"/>
              <a:t>必要であれば、実際にプロトタイプを作り、効果測定も行う。</a:t>
            </a:r>
            <a:endParaRPr lang="en-US" altLang="ja-JP" sz="2200" dirty="0"/>
          </a:p>
          <a:p>
            <a:endParaRPr kumimoji="1" lang="en-US" altLang="ja-JP" sz="2200" dirty="0"/>
          </a:p>
        </p:txBody>
      </p:sp>
      <p:sp>
        <p:nvSpPr>
          <p:cNvPr id="6" name="正方形/長方形 5">
            <a:extLst>
              <a:ext uri="{FF2B5EF4-FFF2-40B4-BE49-F238E27FC236}">
                <a16:creationId xmlns:a16="http://schemas.microsoft.com/office/drawing/2014/main" id="{D7644CDE-39C1-4E05-867E-A479B88712F6}"/>
              </a:ext>
            </a:extLst>
          </p:cNvPr>
          <p:cNvSpPr/>
          <p:nvPr/>
        </p:nvSpPr>
        <p:spPr>
          <a:xfrm>
            <a:off x="9300411" y="136525"/>
            <a:ext cx="2695073" cy="9689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地方公共団体向けに</a:t>
            </a:r>
            <a:br>
              <a:rPr kumimoji="1" lang="en-US" altLang="ja-JP" dirty="0"/>
            </a:br>
            <a:r>
              <a:rPr kumimoji="1" lang="ja-JP" altLang="en-US" dirty="0"/>
              <a:t>調整します</a:t>
            </a:r>
          </a:p>
        </p:txBody>
      </p:sp>
      <p:sp>
        <p:nvSpPr>
          <p:cNvPr id="5" name="スライド番号プレースホルダー 4">
            <a:extLst>
              <a:ext uri="{FF2B5EF4-FFF2-40B4-BE49-F238E27FC236}">
                <a16:creationId xmlns:a16="http://schemas.microsoft.com/office/drawing/2014/main" id="{A403FF7C-52DD-471B-AF83-4C0BC3422D8F}"/>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20</a:t>
            </a:fld>
            <a:endParaRPr kumimoji="1" lang="ja-JP" altLang="en-US"/>
          </a:p>
        </p:txBody>
      </p:sp>
    </p:spTree>
    <p:extLst>
      <p:ext uri="{BB962C8B-B14F-4D97-AF65-F5344CB8AC3E}">
        <p14:creationId xmlns:p14="http://schemas.microsoft.com/office/powerpoint/2010/main" val="3042306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6000" dirty="0"/>
              <a:t>1. </a:t>
            </a:r>
            <a:r>
              <a:rPr lang="ja-JP" altLang="en-US" sz="6000" dirty="0"/>
              <a:t>前回のおさらい</a:t>
            </a:r>
            <a:endParaRPr kumimoji="1" lang="ja-JP" altLang="en-US" dirty="0"/>
          </a:p>
        </p:txBody>
      </p:sp>
      <p:sp>
        <p:nvSpPr>
          <p:cNvPr id="4" name="スライド番号プレースホルダー 4">
            <a:extLst>
              <a:ext uri="{FF2B5EF4-FFF2-40B4-BE49-F238E27FC236}">
                <a16:creationId xmlns:a16="http://schemas.microsoft.com/office/drawing/2014/main" id="{DFEDFC8B-8BF0-4A59-8F7C-8773B0275A65}"/>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728801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016AFD-5277-694B-BC00-3402584AB6C3}"/>
              </a:ext>
            </a:extLst>
          </p:cNvPr>
          <p:cNvSpPr>
            <a:spLocks noGrp="1"/>
          </p:cNvSpPr>
          <p:nvPr>
            <p:ph type="title"/>
          </p:nvPr>
        </p:nvSpPr>
        <p:spPr/>
        <p:txBody>
          <a:bodyPr>
            <a:noAutofit/>
          </a:bodyPr>
          <a:lstStyle/>
          <a:p>
            <a:r>
              <a:rPr kumimoji="1" lang="en-US" altLang="ja-JP" sz="4000" dirty="0"/>
              <a:t>1-1. </a:t>
            </a:r>
            <a:r>
              <a:rPr kumimoji="1" lang="ja-JP" altLang="en-US" sz="4000" dirty="0"/>
              <a:t>前回のデータアカデミー</a:t>
            </a:r>
          </a:p>
        </p:txBody>
      </p:sp>
      <p:sp>
        <p:nvSpPr>
          <p:cNvPr id="3" name="コンテンツ プレースホルダー 2">
            <a:extLst>
              <a:ext uri="{FF2B5EF4-FFF2-40B4-BE49-F238E27FC236}">
                <a16:creationId xmlns:a16="http://schemas.microsoft.com/office/drawing/2014/main" id="{5AB50DF7-48F1-5843-AA4E-642CC70EBAD6}"/>
              </a:ext>
            </a:extLst>
          </p:cNvPr>
          <p:cNvSpPr>
            <a:spLocks noGrp="1"/>
          </p:cNvSpPr>
          <p:nvPr>
            <p:ph idx="1"/>
          </p:nvPr>
        </p:nvSpPr>
        <p:spPr/>
        <p:txBody>
          <a:bodyPr>
            <a:normAutofit/>
          </a:bodyPr>
          <a:lstStyle/>
          <a:p>
            <a:pPr marL="0" indent="0">
              <a:buNone/>
            </a:pPr>
            <a:endParaRPr kumimoji="1" lang="ja-JP" altLang="en-US" sz="2200" dirty="0"/>
          </a:p>
        </p:txBody>
      </p:sp>
      <p:sp>
        <p:nvSpPr>
          <p:cNvPr id="5" name="スライド番号プレースホルダー 4">
            <a:extLst>
              <a:ext uri="{FF2B5EF4-FFF2-40B4-BE49-F238E27FC236}">
                <a16:creationId xmlns:a16="http://schemas.microsoft.com/office/drawing/2014/main" id="{D81EE8C2-94B5-40CA-8827-F040BE4A4B53}"/>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4</a:t>
            </a:fld>
            <a:endParaRPr kumimoji="1" lang="ja-JP" altLang="en-US"/>
          </a:p>
        </p:txBody>
      </p:sp>
      <p:sp>
        <p:nvSpPr>
          <p:cNvPr id="6" name="正方形/長方形 5">
            <a:extLst>
              <a:ext uri="{FF2B5EF4-FFF2-40B4-BE49-F238E27FC236}">
                <a16:creationId xmlns:a16="http://schemas.microsoft.com/office/drawing/2014/main" id="{0AA77A41-41D2-48C1-AE94-EB70D97AABCA}"/>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前回の検討結果</a:t>
            </a:r>
            <a:endParaRPr kumimoji="1" lang="en-US" altLang="ja-JP" dirty="0"/>
          </a:p>
          <a:p>
            <a:pPr algn="ctr"/>
            <a:r>
              <a:rPr lang="ja-JP" altLang="en-US" dirty="0"/>
              <a:t>を記入</a:t>
            </a:r>
            <a:endParaRPr kumimoji="1" lang="ja-JP" altLang="en-US" dirty="0"/>
          </a:p>
        </p:txBody>
      </p:sp>
    </p:spTree>
    <p:extLst>
      <p:ext uri="{BB962C8B-B14F-4D97-AF65-F5344CB8AC3E}">
        <p14:creationId xmlns:p14="http://schemas.microsoft.com/office/powerpoint/2010/main" val="2498514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4000" dirty="0"/>
              <a:t>1-2. </a:t>
            </a:r>
            <a:r>
              <a:rPr kumimoji="1" lang="ja-JP" altLang="en-US" sz="4000" dirty="0"/>
              <a:t>今回の</a:t>
            </a:r>
            <a:r>
              <a:rPr kumimoji="1" lang="en-US" altLang="ja-JP" sz="4000" dirty="0"/>
              <a:t>SCOPE</a:t>
            </a:r>
            <a:endParaRPr kumimoji="1" lang="ja-JP" altLang="en-US" sz="4000" dirty="0"/>
          </a:p>
        </p:txBody>
      </p:sp>
      <p:sp>
        <p:nvSpPr>
          <p:cNvPr id="3" name="コンテンツ プレースホルダー 2"/>
          <p:cNvSpPr>
            <a:spLocks noGrp="1"/>
          </p:cNvSpPr>
          <p:nvPr>
            <p:ph idx="1"/>
          </p:nvPr>
        </p:nvSpPr>
        <p:spPr>
          <a:xfrm>
            <a:off x="838200" y="1105468"/>
            <a:ext cx="10515600" cy="5600131"/>
          </a:xfrm>
        </p:spPr>
        <p:txBody>
          <a:bodyPr>
            <a:normAutofit/>
          </a:bodyPr>
          <a:lstStyle/>
          <a:p>
            <a:pPr marL="0" indent="0">
              <a:buNone/>
            </a:pPr>
            <a:r>
              <a:rPr kumimoji="1" lang="ja-JP" altLang="en-US" sz="2200" dirty="0"/>
              <a:t>今回の</a:t>
            </a:r>
            <a:r>
              <a:rPr kumimoji="1" lang="en-US" altLang="ja-JP" sz="2200" dirty="0" err="1"/>
              <a:t>xxxx</a:t>
            </a:r>
            <a:r>
              <a:rPr kumimoji="1" lang="ja-JP" altLang="en-US" sz="2200" dirty="0"/>
              <a:t>の研修は、赤枠が範囲。</a:t>
            </a:r>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kumimoji="1" lang="en-US" altLang="ja-JP" sz="2200" dirty="0"/>
          </a:p>
          <a:p>
            <a:endParaRPr kumimoji="1" lang="en-US" altLang="ja-JP" sz="2200" dirty="0"/>
          </a:p>
        </p:txBody>
      </p:sp>
      <p:sp>
        <p:nvSpPr>
          <p:cNvPr id="8" name="テキスト ボックス 7">
            <a:extLst>
              <a:ext uri="{FF2B5EF4-FFF2-40B4-BE49-F238E27FC236}">
                <a16:creationId xmlns:a16="http://schemas.microsoft.com/office/drawing/2014/main" id="{71885F90-CC4B-1F4A-8639-CDE50E5881E4}"/>
              </a:ext>
            </a:extLst>
          </p:cNvPr>
          <p:cNvSpPr txBox="1"/>
          <p:nvPr/>
        </p:nvSpPr>
        <p:spPr>
          <a:xfrm>
            <a:off x="2553410" y="1900052"/>
            <a:ext cx="1319592" cy="369332"/>
          </a:xfrm>
          <a:prstGeom prst="rect">
            <a:avLst/>
          </a:prstGeom>
          <a:noFill/>
        </p:spPr>
        <p:txBody>
          <a:bodyPr wrap="none" rtlCol="0">
            <a:spAutoFit/>
          </a:bodyPr>
          <a:lstStyle/>
          <a:p>
            <a:r>
              <a:rPr lang="en-US" altLang="ja-JP" dirty="0"/>
              <a:t>xx</a:t>
            </a:r>
            <a:r>
              <a:rPr kumimoji="1" lang="en-US" altLang="ja-JP" dirty="0"/>
              <a:t>/xx</a:t>
            </a:r>
            <a:r>
              <a:rPr kumimoji="1" lang="ja-JP" altLang="en-US"/>
              <a:t>（</a:t>
            </a:r>
            <a:r>
              <a:rPr lang="en-US" altLang="ja-JP" dirty="0"/>
              <a:t>x</a:t>
            </a:r>
            <a:r>
              <a:rPr kumimoji="1" lang="ja-JP" altLang="en-US"/>
              <a:t>）</a:t>
            </a:r>
          </a:p>
        </p:txBody>
      </p:sp>
      <p:sp>
        <p:nvSpPr>
          <p:cNvPr id="19" name="テキスト ボックス 18">
            <a:extLst>
              <a:ext uri="{FF2B5EF4-FFF2-40B4-BE49-F238E27FC236}">
                <a16:creationId xmlns:a16="http://schemas.microsoft.com/office/drawing/2014/main" id="{D63B0B8A-EC54-9C4B-85DF-9FD61F44AF42}"/>
              </a:ext>
            </a:extLst>
          </p:cNvPr>
          <p:cNvSpPr txBox="1"/>
          <p:nvPr/>
        </p:nvSpPr>
        <p:spPr>
          <a:xfrm>
            <a:off x="4952225"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20" name="テキスト ボックス 19">
            <a:extLst>
              <a:ext uri="{FF2B5EF4-FFF2-40B4-BE49-F238E27FC236}">
                <a16:creationId xmlns:a16="http://schemas.microsoft.com/office/drawing/2014/main" id="{FB22D96B-8C61-F547-947F-C552FBF49733}"/>
              </a:ext>
            </a:extLst>
          </p:cNvPr>
          <p:cNvSpPr txBox="1"/>
          <p:nvPr/>
        </p:nvSpPr>
        <p:spPr>
          <a:xfrm>
            <a:off x="7351041"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17" name="テキスト ボックス 16">
            <a:extLst>
              <a:ext uri="{FF2B5EF4-FFF2-40B4-BE49-F238E27FC236}">
                <a16:creationId xmlns:a16="http://schemas.microsoft.com/office/drawing/2014/main" id="{0D110009-02EC-1F4B-83CB-63101B8B88C2}"/>
              </a:ext>
            </a:extLst>
          </p:cNvPr>
          <p:cNvSpPr txBox="1"/>
          <p:nvPr/>
        </p:nvSpPr>
        <p:spPr>
          <a:xfrm>
            <a:off x="9732928" y="1911927"/>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cxnSp>
        <p:nvCxnSpPr>
          <p:cNvPr id="24" name="直線矢印コネクタ 23">
            <a:extLst>
              <a:ext uri="{FF2B5EF4-FFF2-40B4-BE49-F238E27FC236}">
                <a16:creationId xmlns:a16="http://schemas.microsoft.com/office/drawing/2014/main" id="{08D4D33F-DC2B-451A-8078-DAC63103DC15}"/>
              </a:ext>
            </a:extLst>
          </p:cNvPr>
          <p:cNvCxnSpPr>
            <a:cxnSpLocks/>
          </p:cNvCxnSpPr>
          <p:nvPr/>
        </p:nvCxnSpPr>
        <p:spPr>
          <a:xfrm>
            <a:off x="211831" y="5290476"/>
            <a:ext cx="144681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C5B333F-17B6-4BC9-AE94-31B58FE68196}"/>
              </a:ext>
            </a:extLst>
          </p:cNvPr>
          <p:cNvCxnSpPr/>
          <p:nvPr/>
        </p:nvCxnSpPr>
        <p:spPr>
          <a:xfrm>
            <a:off x="3932585"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D152DDA0-E127-4B7F-8881-264A7341AB8F}"/>
              </a:ext>
            </a:extLst>
          </p:cNvPr>
          <p:cNvCxnSpPr/>
          <p:nvPr/>
        </p:nvCxnSpPr>
        <p:spPr>
          <a:xfrm>
            <a:off x="6334512"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F0C76709-6805-4E9B-8D0D-60743F9D8707}"/>
              </a:ext>
            </a:extLst>
          </p:cNvPr>
          <p:cNvSpPr txBox="1"/>
          <p:nvPr/>
        </p:nvSpPr>
        <p:spPr>
          <a:xfrm>
            <a:off x="211831" y="5441257"/>
            <a:ext cx="1826141" cy="338554"/>
          </a:xfrm>
          <a:prstGeom prst="rect">
            <a:avLst/>
          </a:prstGeom>
          <a:noFill/>
        </p:spPr>
        <p:txBody>
          <a:bodyPr wrap="none" rtlCol="0">
            <a:spAutoFit/>
          </a:bodyPr>
          <a:lstStyle/>
          <a:p>
            <a:r>
              <a:rPr kumimoji="1" lang="ja-JP" altLang="en-US" sz="1600" dirty="0"/>
              <a:t>事前に一緒に作成</a:t>
            </a:r>
          </a:p>
        </p:txBody>
      </p:sp>
      <p:sp>
        <p:nvSpPr>
          <p:cNvPr id="28" name="テキスト ボックス 27">
            <a:extLst>
              <a:ext uri="{FF2B5EF4-FFF2-40B4-BE49-F238E27FC236}">
                <a16:creationId xmlns:a16="http://schemas.microsoft.com/office/drawing/2014/main" id="{0E1CB972-1328-4242-9E31-98B8CDBE9294}"/>
              </a:ext>
            </a:extLst>
          </p:cNvPr>
          <p:cNvSpPr txBox="1"/>
          <p:nvPr/>
        </p:nvSpPr>
        <p:spPr>
          <a:xfrm>
            <a:off x="3835384" y="5441257"/>
            <a:ext cx="1210588" cy="338554"/>
          </a:xfrm>
          <a:prstGeom prst="rect">
            <a:avLst/>
          </a:prstGeom>
          <a:noFill/>
        </p:spPr>
        <p:txBody>
          <a:bodyPr wrap="none" rtlCol="0">
            <a:spAutoFit/>
          </a:bodyPr>
          <a:lstStyle/>
          <a:p>
            <a:r>
              <a:rPr kumimoji="1" lang="ja-JP" altLang="en-US" sz="1600" dirty="0"/>
              <a:t>データ準備</a:t>
            </a:r>
          </a:p>
        </p:txBody>
      </p:sp>
      <p:sp>
        <p:nvSpPr>
          <p:cNvPr id="29" name="テキスト ボックス 28">
            <a:extLst>
              <a:ext uri="{FF2B5EF4-FFF2-40B4-BE49-F238E27FC236}">
                <a16:creationId xmlns:a16="http://schemas.microsoft.com/office/drawing/2014/main" id="{E690F653-3D18-49F7-8327-F179D8153865}"/>
              </a:ext>
            </a:extLst>
          </p:cNvPr>
          <p:cNvSpPr txBox="1"/>
          <p:nvPr/>
        </p:nvSpPr>
        <p:spPr>
          <a:xfrm>
            <a:off x="6098475" y="5439498"/>
            <a:ext cx="1620957" cy="830997"/>
          </a:xfrm>
          <a:prstGeom prst="rect">
            <a:avLst/>
          </a:prstGeom>
          <a:noFill/>
        </p:spPr>
        <p:txBody>
          <a:bodyPr wrap="none" rtlCol="0">
            <a:spAutoFit/>
          </a:bodyPr>
          <a:lstStyle/>
          <a:p>
            <a:r>
              <a:rPr lang="ja-JP" altLang="en-US" sz="1600" dirty="0"/>
              <a:t>プロトタイプに</a:t>
            </a:r>
            <a:endParaRPr lang="en-US" altLang="ja-JP" sz="1600" dirty="0"/>
          </a:p>
          <a:p>
            <a:r>
              <a:rPr kumimoji="1" lang="ja-JP" altLang="en-US" sz="1600" dirty="0"/>
              <a:t>必要なデータを</a:t>
            </a:r>
            <a:endParaRPr kumimoji="1" lang="en-US" altLang="ja-JP" sz="1600" dirty="0"/>
          </a:p>
          <a:p>
            <a:r>
              <a:rPr lang="ja-JP" altLang="en-US" sz="1600" dirty="0"/>
              <a:t>整備する</a:t>
            </a:r>
            <a:endParaRPr kumimoji="1" lang="ja-JP" altLang="en-US" sz="1600" dirty="0"/>
          </a:p>
        </p:txBody>
      </p:sp>
      <p:cxnSp>
        <p:nvCxnSpPr>
          <p:cNvPr id="30" name="直線矢印コネクタ 29">
            <a:extLst>
              <a:ext uri="{FF2B5EF4-FFF2-40B4-BE49-F238E27FC236}">
                <a16:creationId xmlns:a16="http://schemas.microsoft.com/office/drawing/2014/main" id="{A17E4008-F0B1-44CA-B3E8-EEE8AFDCF098}"/>
              </a:ext>
            </a:extLst>
          </p:cNvPr>
          <p:cNvCxnSpPr/>
          <p:nvPr/>
        </p:nvCxnSpPr>
        <p:spPr>
          <a:xfrm>
            <a:off x="8913849"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27F16E5C-054D-496A-B20F-4DAB39D7CD73}"/>
              </a:ext>
            </a:extLst>
          </p:cNvPr>
          <p:cNvSpPr txBox="1"/>
          <p:nvPr/>
        </p:nvSpPr>
        <p:spPr>
          <a:xfrm>
            <a:off x="8769461" y="5435130"/>
            <a:ext cx="1826141" cy="584775"/>
          </a:xfrm>
          <a:prstGeom prst="rect">
            <a:avLst/>
          </a:prstGeom>
          <a:noFill/>
        </p:spPr>
        <p:txBody>
          <a:bodyPr wrap="none" rtlCol="0">
            <a:spAutoFit/>
          </a:bodyPr>
          <a:lstStyle/>
          <a:p>
            <a:r>
              <a:rPr lang="ja-JP" altLang="en-US" sz="1600" dirty="0"/>
              <a:t>政策を評価可能な</a:t>
            </a:r>
            <a:endParaRPr lang="en-US" altLang="ja-JP" sz="1600" dirty="0"/>
          </a:p>
          <a:p>
            <a:r>
              <a:rPr kumimoji="1" lang="ja-JP" altLang="en-US" sz="1600" dirty="0"/>
              <a:t>事業の単位に分解</a:t>
            </a:r>
          </a:p>
        </p:txBody>
      </p:sp>
      <p:graphicFrame>
        <p:nvGraphicFramePr>
          <p:cNvPr id="21" name="表 20">
            <a:extLst>
              <a:ext uri="{FF2B5EF4-FFF2-40B4-BE49-F238E27FC236}">
                <a16:creationId xmlns:a16="http://schemas.microsoft.com/office/drawing/2014/main" id="{182A425F-AEB3-4BC8-96D5-20419E717FD3}"/>
              </a:ext>
            </a:extLst>
          </p:cNvPr>
          <p:cNvGraphicFramePr>
            <a:graphicFrameLocks noGrp="1"/>
          </p:cNvGraphicFramePr>
          <p:nvPr>
            <p:extLst>
              <p:ext uri="{D42A27DB-BD31-4B8C-83A1-F6EECF244321}">
                <p14:modId xmlns:p14="http://schemas.microsoft.com/office/powerpoint/2010/main" val="3913894396"/>
              </p:ext>
            </p:extLst>
          </p:nvPr>
        </p:nvGraphicFramePr>
        <p:xfrm>
          <a:off x="211831" y="2344323"/>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a16="http://schemas.microsoft.com/office/drawing/2014/main" val="20000"/>
                    </a:ext>
                  </a:extLst>
                </a:gridCol>
                <a:gridCol w="2795752">
                  <a:extLst>
                    <a:ext uri="{9D8B030D-6E8A-4147-A177-3AD203B41FA5}">
                      <a16:colId xmlns:a16="http://schemas.microsoft.com/office/drawing/2014/main" val="751499519"/>
                    </a:ext>
                  </a:extLst>
                </a:gridCol>
                <a:gridCol w="2388643">
                  <a:extLst>
                    <a:ext uri="{9D8B030D-6E8A-4147-A177-3AD203B41FA5}">
                      <a16:colId xmlns:a16="http://schemas.microsoft.com/office/drawing/2014/main" val="20001"/>
                    </a:ext>
                  </a:extLst>
                </a:gridCol>
                <a:gridCol w="2569075">
                  <a:extLst>
                    <a:ext uri="{9D8B030D-6E8A-4147-A177-3AD203B41FA5}">
                      <a16:colId xmlns:a16="http://schemas.microsoft.com/office/drawing/2014/main" val="20002"/>
                    </a:ext>
                  </a:extLst>
                </a:gridCol>
                <a:gridCol w="2569075">
                  <a:extLst>
                    <a:ext uri="{9D8B030D-6E8A-4147-A177-3AD203B41FA5}">
                      <a16:colId xmlns:a16="http://schemas.microsoft.com/office/drawing/2014/main"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a16="http://schemas.microsoft.com/office/drawing/2014/main"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br>
                        <a:rPr kumimoji="1" lang="en-US" altLang="ja-JP" sz="1400" dirty="0"/>
                      </a:br>
                      <a:r>
                        <a:rPr kumimoji="1" lang="en-US" altLang="ja-JP" sz="1400" b="1" dirty="0"/>
                        <a:t>【</a:t>
                      </a:r>
                      <a:r>
                        <a:rPr kumimoji="1" lang="ja-JP" altLang="en-US" sz="1400" b="1" dirty="0"/>
                        <a:t>評価指標の検討</a:t>
                      </a:r>
                      <a:r>
                        <a:rPr kumimoji="1" lang="en-US" altLang="ja-JP" sz="1400" b="1" dirty="0"/>
                        <a:t>】</a:t>
                      </a:r>
                      <a:br>
                        <a:rPr kumimoji="1" lang="en-US" altLang="ja-JP" sz="1400" dirty="0"/>
                      </a:br>
                      <a:r>
                        <a:rPr kumimoji="1" lang="ja-JP" altLang="en-US" sz="1400" dirty="0"/>
                        <a:t>・効果を測るための指標を検討する。</a:t>
                      </a:r>
                    </a:p>
                  </a:txBody>
                  <a:tcPr/>
                </a:tc>
                <a:extLst>
                  <a:ext uri="{0D108BD9-81ED-4DB2-BD59-A6C34878D82A}">
                    <a16:rowId xmlns:a16="http://schemas.microsoft.com/office/drawing/2014/main" val="10001"/>
                  </a:ext>
                </a:extLst>
              </a:tr>
            </a:tbl>
          </a:graphicData>
        </a:graphic>
      </p:graphicFrame>
      <p:sp>
        <p:nvSpPr>
          <p:cNvPr id="6" name="正方形/長方形 5">
            <a:extLst>
              <a:ext uri="{FF2B5EF4-FFF2-40B4-BE49-F238E27FC236}">
                <a16:creationId xmlns:a16="http://schemas.microsoft.com/office/drawing/2014/main" id="{B7096B2A-2ECA-654C-BB9D-2ADDB9978CB6}"/>
              </a:ext>
            </a:extLst>
          </p:cNvPr>
          <p:cNvSpPr/>
          <p:nvPr/>
        </p:nvSpPr>
        <p:spPr>
          <a:xfrm>
            <a:off x="4436529" y="2356198"/>
            <a:ext cx="2421466" cy="27602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スライド番号プレースホルダー 4">
            <a:extLst>
              <a:ext uri="{FF2B5EF4-FFF2-40B4-BE49-F238E27FC236}">
                <a16:creationId xmlns:a16="http://schemas.microsoft.com/office/drawing/2014/main" id="{C8F0C1BC-AFE6-437C-8AC8-C7F95612D957}"/>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5</a:t>
            </a:fld>
            <a:endParaRPr kumimoji="1" lang="ja-JP" altLang="en-US"/>
          </a:p>
        </p:txBody>
      </p:sp>
      <p:sp>
        <p:nvSpPr>
          <p:cNvPr id="23" name="正方形/長方形 22">
            <a:extLst>
              <a:ext uri="{FF2B5EF4-FFF2-40B4-BE49-F238E27FC236}">
                <a16:creationId xmlns:a16="http://schemas.microsoft.com/office/drawing/2014/main" id="{F7C8EA89-3138-4EEB-AE1A-BDA4A342AE36}"/>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地方公共団体に</a:t>
            </a:r>
            <a:endParaRPr kumimoji="1" lang="en-US" altLang="ja-JP" dirty="0"/>
          </a:p>
          <a:p>
            <a:pPr algn="ctr"/>
            <a:r>
              <a:rPr lang="ja-JP" altLang="en-US" dirty="0"/>
              <a:t>合わせて調整し、</a:t>
            </a:r>
            <a:endParaRPr lang="en-US" altLang="ja-JP" dirty="0"/>
          </a:p>
          <a:p>
            <a:pPr algn="ctr"/>
            <a:r>
              <a:rPr lang="ja-JP" altLang="en-US" dirty="0"/>
              <a:t>内容を変える</a:t>
            </a:r>
            <a:endParaRPr kumimoji="1" lang="ja-JP" altLang="en-US" dirty="0"/>
          </a:p>
        </p:txBody>
      </p:sp>
    </p:spTree>
    <p:extLst>
      <p:ext uri="{BB962C8B-B14F-4D97-AF65-F5344CB8AC3E}">
        <p14:creationId xmlns:p14="http://schemas.microsoft.com/office/powerpoint/2010/main" val="2603627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lang="en-US" altLang="ja-JP" sz="6000" dirty="0"/>
              <a:t>2. </a:t>
            </a:r>
            <a:r>
              <a:rPr lang="ja-JP" altLang="en-US" sz="6000" dirty="0"/>
              <a:t>活用対象データ確認</a:t>
            </a:r>
            <a:endParaRPr kumimoji="1" lang="ja-JP" altLang="en-US" dirty="0"/>
          </a:p>
        </p:txBody>
      </p:sp>
      <p:sp>
        <p:nvSpPr>
          <p:cNvPr id="4" name="スライド番号プレースホルダー 4">
            <a:extLst>
              <a:ext uri="{FF2B5EF4-FFF2-40B4-BE49-F238E27FC236}">
                <a16:creationId xmlns:a16="http://schemas.microsoft.com/office/drawing/2014/main" id="{792155CE-F1AB-4AAC-8002-DF78AB192555}"/>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275773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D4C46A-5A34-7647-8BBE-82503F2CCBCF}"/>
              </a:ext>
            </a:extLst>
          </p:cNvPr>
          <p:cNvSpPr>
            <a:spLocks noGrp="1"/>
          </p:cNvSpPr>
          <p:nvPr>
            <p:ph type="title"/>
          </p:nvPr>
        </p:nvSpPr>
        <p:spPr>
          <a:xfrm>
            <a:off x="251400" y="365126"/>
            <a:ext cx="11689200" cy="590218"/>
          </a:xfrm>
        </p:spPr>
        <p:txBody>
          <a:bodyPr>
            <a:noAutofit/>
          </a:bodyPr>
          <a:lstStyle/>
          <a:p>
            <a:r>
              <a:rPr lang="en-US" altLang="ja-JP" sz="4000" dirty="0"/>
              <a:t>2-1. </a:t>
            </a:r>
            <a:r>
              <a:rPr lang="ja-JP" altLang="en-US" sz="4000" dirty="0"/>
              <a:t>②活用対象データ確認</a:t>
            </a:r>
            <a:endParaRPr kumimoji="1" lang="ja-JP" altLang="en-US" sz="4000" dirty="0"/>
          </a:p>
        </p:txBody>
      </p:sp>
      <p:sp>
        <p:nvSpPr>
          <p:cNvPr id="10" name="ホームベース 4">
            <a:extLst>
              <a:ext uri="{FF2B5EF4-FFF2-40B4-BE49-F238E27FC236}">
                <a16:creationId xmlns:a16="http://schemas.microsoft.com/office/drawing/2014/main" id="{B7BF89AA-53B9-4406-842D-B85526407C36}"/>
              </a:ext>
            </a:extLst>
          </p:cNvPr>
          <p:cNvSpPr/>
          <p:nvPr/>
        </p:nvSpPr>
        <p:spPr>
          <a:xfrm>
            <a:off x="9472592" y="5371867"/>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1" name="ホームベース 6">
            <a:extLst>
              <a:ext uri="{FF2B5EF4-FFF2-40B4-BE49-F238E27FC236}">
                <a16:creationId xmlns:a16="http://schemas.microsoft.com/office/drawing/2014/main" id="{4EE3D48F-669E-4FD1-B369-2031BA47DC9D}"/>
              </a:ext>
            </a:extLst>
          </p:cNvPr>
          <p:cNvSpPr/>
          <p:nvPr/>
        </p:nvSpPr>
        <p:spPr>
          <a:xfrm>
            <a:off x="8043151" y="5371867"/>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2" name="ホームベース 7">
            <a:extLst>
              <a:ext uri="{FF2B5EF4-FFF2-40B4-BE49-F238E27FC236}">
                <a16:creationId xmlns:a16="http://schemas.microsoft.com/office/drawing/2014/main" id="{D70A38C7-6A0B-4CA6-979C-FE55B0151DD6}"/>
              </a:ext>
            </a:extLst>
          </p:cNvPr>
          <p:cNvSpPr/>
          <p:nvPr/>
        </p:nvSpPr>
        <p:spPr>
          <a:xfrm>
            <a:off x="6613711" y="5371867"/>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3" name="ホームベース 8">
            <a:extLst>
              <a:ext uri="{FF2B5EF4-FFF2-40B4-BE49-F238E27FC236}">
                <a16:creationId xmlns:a16="http://schemas.microsoft.com/office/drawing/2014/main" id="{2548ABC8-794B-4456-896C-8B924032DFEA}"/>
              </a:ext>
            </a:extLst>
          </p:cNvPr>
          <p:cNvSpPr/>
          <p:nvPr/>
        </p:nvSpPr>
        <p:spPr>
          <a:xfrm>
            <a:off x="5184271" y="5371867"/>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4" name="ホームベース 9">
            <a:extLst>
              <a:ext uri="{FF2B5EF4-FFF2-40B4-BE49-F238E27FC236}">
                <a16:creationId xmlns:a16="http://schemas.microsoft.com/office/drawing/2014/main" id="{22CB6656-70E6-49A5-8A75-583E7C83E310}"/>
              </a:ext>
            </a:extLst>
          </p:cNvPr>
          <p:cNvSpPr/>
          <p:nvPr/>
        </p:nvSpPr>
        <p:spPr>
          <a:xfrm>
            <a:off x="3754831" y="5371867"/>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5" name="ホームベース 10">
            <a:extLst>
              <a:ext uri="{FF2B5EF4-FFF2-40B4-BE49-F238E27FC236}">
                <a16:creationId xmlns:a16="http://schemas.microsoft.com/office/drawing/2014/main" id="{81677E72-F1EA-40BB-AA5F-CEB15253F48C}"/>
              </a:ext>
            </a:extLst>
          </p:cNvPr>
          <p:cNvSpPr/>
          <p:nvPr/>
        </p:nvSpPr>
        <p:spPr>
          <a:xfrm>
            <a:off x="2325391" y="5371867"/>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6" name="ホームベース 11">
            <a:extLst>
              <a:ext uri="{FF2B5EF4-FFF2-40B4-BE49-F238E27FC236}">
                <a16:creationId xmlns:a16="http://schemas.microsoft.com/office/drawing/2014/main" id="{4F820E4C-B2A1-4733-820D-36D53D5E4774}"/>
              </a:ext>
            </a:extLst>
          </p:cNvPr>
          <p:cNvSpPr/>
          <p:nvPr/>
        </p:nvSpPr>
        <p:spPr>
          <a:xfrm>
            <a:off x="895951" y="5371867"/>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7" name="テキスト ボックス 16">
            <a:extLst>
              <a:ext uri="{FF2B5EF4-FFF2-40B4-BE49-F238E27FC236}">
                <a16:creationId xmlns:a16="http://schemas.microsoft.com/office/drawing/2014/main" id="{ED64DA75-3FC9-4459-A3D0-C95A514E6378}"/>
              </a:ext>
            </a:extLst>
          </p:cNvPr>
          <p:cNvSpPr txBox="1"/>
          <p:nvPr/>
        </p:nvSpPr>
        <p:spPr>
          <a:xfrm>
            <a:off x="984296" y="5373752"/>
            <a:ext cx="1569660" cy="923330"/>
          </a:xfrm>
          <a:prstGeom prst="rect">
            <a:avLst/>
          </a:prstGeom>
          <a:noFill/>
        </p:spPr>
        <p:txBody>
          <a:bodyPr wrap="none" rtlCol="0">
            <a:spAutoFit/>
          </a:bodyPr>
          <a:lstStyle/>
          <a:p>
            <a:r>
              <a:rPr kumimoji="1" lang="ja-JP" altLang="en-US" dirty="0"/>
              <a:t>①現状と</a:t>
            </a:r>
            <a:endParaRPr lang="en-US" altLang="ja-JP" dirty="0"/>
          </a:p>
          <a:p>
            <a:r>
              <a:rPr kumimoji="1" lang="ja-JP" altLang="en-US" dirty="0"/>
              <a:t>　あるべき姿</a:t>
            </a:r>
            <a:endParaRPr kumimoji="1" lang="en-US" altLang="ja-JP" dirty="0"/>
          </a:p>
          <a:p>
            <a:r>
              <a:rPr lang="ja-JP" altLang="en-US" dirty="0"/>
              <a:t>　の検討</a:t>
            </a:r>
            <a:endParaRPr kumimoji="1" lang="ja-JP" altLang="en-US" dirty="0"/>
          </a:p>
        </p:txBody>
      </p:sp>
      <p:sp>
        <p:nvSpPr>
          <p:cNvPr id="18" name="テキスト ボックス 17">
            <a:extLst>
              <a:ext uri="{FF2B5EF4-FFF2-40B4-BE49-F238E27FC236}">
                <a16:creationId xmlns:a16="http://schemas.microsoft.com/office/drawing/2014/main" id="{F2CFCDB4-FBAE-43E2-B172-1A131AE821F4}"/>
              </a:ext>
            </a:extLst>
          </p:cNvPr>
          <p:cNvSpPr txBox="1"/>
          <p:nvPr/>
        </p:nvSpPr>
        <p:spPr>
          <a:xfrm>
            <a:off x="2572690" y="5373752"/>
            <a:ext cx="1569660" cy="923330"/>
          </a:xfrm>
          <a:prstGeom prst="rect">
            <a:avLst/>
          </a:prstGeom>
          <a:noFill/>
        </p:spPr>
        <p:txBody>
          <a:bodyPr wrap="none" rtlCol="0">
            <a:spAutoFit/>
          </a:bodyPr>
          <a:lstStyle/>
          <a:p>
            <a:r>
              <a:rPr kumimoji="1" lang="ja-JP" altLang="en-US" dirty="0"/>
              <a:t>②活用</a:t>
            </a:r>
            <a:endParaRPr kumimoji="1" lang="en-US" altLang="ja-JP" dirty="0"/>
          </a:p>
          <a:p>
            <a:r>
              <a:rPr kumimoji="1" lang="ja-JP" altLang="en-US" dirty="0"/>
              <a:t>　対象データ</a:t>
            </a:r>
            <a:br>
              <a:rPr kumimoji="1" lang="en-US" altLang="ja-JP" dirty="0"/>
            </a:br>
            <a:r>
              <a:rPr kumimoji="1" lang="ja-JP" altLang="en-US" dirty="0"/>
              <a:t>　確認</a:t>
            </a:r>
          </a:p>
        </p:txBody>
      </p:sp>
      <p:sp>
        <p:nvSpPr>
          <p:cNvPr id="19" name="テキスト ボックス 18">
            <a:extLst>
              <a:ext uri="{FF2B5EF4-FFF2-40B4-BE49-F238E27FC236}">
                <a16:creationId xmlns:a16="http://schemas.microsoft.com/office/drawing/2014/main" id="{57AC7364-A394-4BDE-ACD1-F26A9D828ACF}"/>
              </a:ext>
            </a:extLst>
          </p:cNvPr>
          <p:cNvSpPr txBox="1"/>
          <p:nvPr/>
        </p:nvSpPr>
        <p:spPr>
          <a:xfrm>
            <a:off x="4137101" y="5373752"/>
            <a:ext cx="1338828" cy="923330"/>
          </a:xfrm>
          <a:prstGeom prst="rect">
            <a:avLst/>
          </a:prstGeom>
          <a:noFill/>
        </p:spPr>
        <p:txBody>
          <a:bodyPr wrap="none" rtlCol="0">
            <a:spAutoFit/>
          </a:bodyPr>
          <a:lstStyle/>
          <a:p>
            <a:r>
              <a:rPr kumimoji="1" lang="ja-JP" altLang="en-US" dirty="0"/>
              <a:t>③データ</a:t>
            </a:r>
            <a:endParaRPr kumimoji="1" lang="en-US" altLang="ja-JP" dirty="0"/>
          </a:p>
          <a:p>
            <a:r>
              <a:rPr kumimoji="1" lang="ja-JP" altLang="en-US" dirty="0"/>
              <a:t>　利用</a:t>
            </a:r>
            <a:r>
              <a:rPr lang="ja-JP" altLang="en-US" dirty="0"/>
              <a:t>方法</a:t>
            </a:r>
            <a:endParaRPr lang="en-US" altLang="ja-JP" dirty="0"/>
          </a:p>
          <a:p>
            <a:r>
              <a:rPr kumimoji="1" lang="ja-JP" altLang="en-US" dirty="0"/>
              <a:t>　検討</a:t>
            </a:r>
          </a:p>
        </p:txBody>
      </p:sp>
      <p:sp>
        <p:nvSpPr>
          <p:cNvPr id="20" name="テキスト ボックス 19">
            <a:extLst>
              <a:ext uri="{FF2B5EF4-FFF2-40B4-BE49-F238E27FC236}">
                <a16:creationId xmlns:a16="http://schemas.microsoft.com/office/drawing/2014/main" id="{467B54B2-B176-491B-9684-8065177CDF04}"/>
              </a:ext>
            </a:extLst>
          </p:cNvPr>
          <p:cNvSpPr txBox="1"/>
          <p:nvPr/>
        </p:nvSpPr>
        <p:spPr>
          <a:xfrm>
            <a:off x="5599149" y="5512252"/>
            <a:ext cx="1107997" cy="646331"/>
          </a:xfrm>
          <a:prstGeom prst="rect">
            <a:avLst/>
          </a:prstGeom>
          <a:noFill/>
        </p:spPr>
        <p:txBody>
          <a:bodyPr wrap="none" rtlCol="0">
            <a:spAutoFit/>
          </a:bodyPr>
          <a:lstStyle/>
          <a:p>
            <a:r>
              <a:rPr kumimoji="1" lang="ja-JP" altLang="en-US" dirty="0"/>
              <a:t>④データ</a:t>
            </a:r>
            <a:br>
              <a:rPr kumimoji="1" lang="en-US" altLang="ja-JP" dirty="0"/>
            </a:br>
            <a:r>
              <a:rPr kumimoji="1" lang="ja-JP" altLang="en-US" dirty="0"/>
              <a:t>　</a:t>
            </a:r>
            <a:r>
              <a:rPr lang="ja-JP" altLang="en-US" dirty="0"/>
              <a:t>利用</a:t>
            </a:r>
            <a:endParaRPr kumimoji="1" lang="ja-JP" altLang="en-US" dirty="0"/>
          </a:p>
        </p:txBody>
      </p:sp>
      <p:sp>
        <p:nvSpPr>
          <p:cNvPr id="21" name="テキスト ボックス 20">
            <a:extLst>
              <a:ext uri="{FF2B5EF4-FFF2-40B4-BE49-F238E27FC236}">
                <a16:creationId xmlns:a16="http://schemas.microsoft.com/office/drawing/2014/main" id="{0FEB5009-0E7E-4FD9-8BDF-D7C954040D2B}"/>
              </a:ext>
            </a:extLst>
          </p:cNvPr>
          <p:cNvSpPr txBox="1"/>
          <p:nvPr/>
        </p:nvSpPr>
        <p:spPr>
          <a:xfrm>
            <a:off x="7218064" y="5512252"/>
            <a:ext cx="646331" cy="646331"/>
          </a:xfrm>
          <a:prstGeom prst="rect">
            <a:avLst/>
          </a:prstGeom>
          <a:noFill/>
        </p:spPr>
        <p:txBody>
          <a:bodyPr wrap="none" rtlCol="0">
            <a:spAutoFit/>
          </a:bodyPr>
          <a:lstStyle/>
          <a:p>
            <a:pPr algn="ctr"/>
            <a:r>
              <a:rPr kumimoji="1" lang="ja-JP" altLang="en-US"/>
              <a:t>⑤</a:t>
            </a:r>
            <a:br>
              <a:rPr kumimoji="1" lang="en-US" altLang="ja-JP" dirty="0"/>
            </a:br>
            <a:r>
              <a:rPr kumimoji="1" lang="ja-JP" altLang="en-US" dirty="0"/>
              <a:t>評価</a:t>
            </a:r>
          </a:p>
        </p:txBody>
      </p:sp>
      <p:sp>
        <p:nvSpPr>
          <p:cNvPr id="22" name="テキスト ボックス 21">
            <a:extLst>
              <a:ext uri="{FF2B5EF4-FFF2-40B4-BE49-F238E27FC236}">
                <a16:creationId xmlns:a16="http://schemas.microsoft.com/office/drawing/2014/main" id="{ECD8286D-E79A-4FCE-9EB2-F5C4016F8ABB}"/>
              </a:ext>
            </a:extLst>
          </p:cNvPr>
          <p:cNvSpPr txBox="1"/>
          <p:nvPr/>
        </p:nvSpPr>
        <p:spPr>
          <a:xfrm>
            <a:off x="8490980" y="5512252"/>
            <a:ext cx="1107996" cy="646331"/>
          </a:xfrm>
          <a:prstGeom prst="rect">
            <a:avLst/>
          </a:prstGeom>
          <a:noFill/>
        </p:spPr>
        <p:txBody>
          <a:bodyPr wrap="none" rtlCol="0">
            <a:spAutoFit/>
          </a:bodyPr>
          <a:lstStyle/>
          <a:p>
            <a:pPr algn="ctr"/>
            <a:r>
              <a:rPr lang="ja-JP" altLang="en-US" dirty="0"/>
              <a:t>⑥</a:t>
            </a:r>
            <a:br>
              <a:rPr lang="en-US" altLang="ja-JP" dirty="0"/>
            </a:br>
            <a:r>
              <a:rPr lang="ja-JP" altLang="en-US" dirty="0"/>
              <a:t>政策検討</a:t>
            </a:r>
            <a:endParaRPr kumimoji="1" lang="ja-JP" altLang="en-US" dirty="0"/>
          </a:p>
        </p:txBody>
      </p:sp>
      <p:sp>
        <p:nvSpPr>
          <p:cNvPr id="23" name="テキスト ボックス 22">
            <a:extLst>
              <a:ext uri="{FF2B5EF4-FFF2-40B4-BE49-F238E27FC236}">
                <a16:creationId xmlns:a16="http://schemas.microsoft.com/office/drawing/2014/main" id="{E04EFD36-4840-4BAE-B4BC-0FCBEE10C479}"/>
              </a:ext>
            </a:extLst>
          </p:cNvPr>
          <p:cNvSpPr txBox="1"/>
          <p:nvPr/>
        </p:nvSpPr>
        <p:spPr>
          <a:xfrm>
            <a:off x="9958403" y="5512252"/>
            <a:ext cx="1107996" cy="646331"/>
          </a:xfrm>
          <a:prstGeom prst="rect">
            <a:avLst/>
          </a:prstGeom>
          <a:noFill/>
        </p:spPr>
        <p:txBody>
          <a:bodyPr wrap="none" rtlCol="0">
            <a:spAutoFit/>
          </a:bodyPr>
          <a:lstStyle/>
          <a:p>
            <a:pPr algn="ctr"/>
            <a:r>
              <a:rPr lang="ja-JP" altLang="en-US" dirty="0"/>
              <a:t>⑦</a:t>
            </a:r>
            <a:br>
              <a:rPr lang="en-US" altLang="ja-JP" dirty="0"/>
            </a:br>
            <a:r>
              <a:rPr lang="ja-JP" altLang="en-US" dirty="0"/>
              <a:t>効果指標</a:t>
            </a:r>
            <a:endParaRPr kumimoji="1" lang="ja-JP" altLang="en-US" dirty="0"/>
          </a:p>
        </p:txBody>
      </p:sp>
      <p:sp>
        <p:nvSpPr>
          <p:cNvPr id="24" name="正方形/長方形 23">
            <a:extLst>
              <a:ext uri="{FF2B5EF4-FFF2-40B4-BE49-F238E27FC236}">
                <a16:creationId xmlns:a16="http://schemas.microsoft.com/office/drawing/2014/main" id="{D22376CF-A665-4346-8475-7327D3877147}"/>
              </a:ext>
            </a:extLst>
          </p:cNvPr>
          <p:cNvSpPr/>
          <p:nvPr/>
        </p:nvSpPr>
        <p:spPr>
          <a:xfrm>
            <a:off x="895951" y="6388434"/>
            <a:ext cx="4980851" cy="430887"/>
          </a:xfrm>
          <a:prstGeom prst="rect">
            <a:avLst/>
          </a:prstGeom>
        </p:spPr>
        <p:txBody>
          <a:bodyPr wrap="none">
            <a:spAutoFit/>
          </a:bodyPr>
          <a:lstStyle/>
          <a:p>
            <a:r>
              <a:rPr lang="ja-JP" altLang="en-US" sz="2200" dirty="0"/>
              <a:t>データ利用による課題解決のプロセス</a:t>
            </a:r>
            <a:endParaRPr lang="en-US" altLang="ja-JP" sz="2200" dirty="0"/>
          </a:p>
        </p:txBody>
      </p:sp>
      <p:sp>
        <p:nvSpPr>
          <p:cNvPr id="25" name="コンテンツ プレースホルダー 2">
            <a:extLst>
              <a:ext uri="{FF2B5EF4-FFF2-40B4-BE49-F238E27FC236}">
                <a16:creationId xmlns:a16="http://schemas.microsoft.com/office/drawing/2014/main" id="{B621EA70-2AEF-4B37-BB57-C3F993ACFDE2}"/>
              </a:ext>
            </a:extLst>
          </p:cNvPr>
          <p:cNvSpPr>
            <a:spLocks noGrp="1"/>
          </p:cNvSpPr>
          <p:nvPr>
            <p:ph idx="1"/>
          </p:nvPr>
        </p:nvSpPr>
        <p:spPr>
          <a:xfrm>
            <a:off x="838200" y="1105469"/>
            <a:ext cx="10515600" cy="5071494"/>
          </a:xfrm>
        </p:spPr>
        <p:txBody>
          <a:bodyPr>
            <a:normAutofit/>
          </a:bodyPr>
          <a:lstStyle/>
          <a:p>
            <a:pPr marL="0" indent="0">
              <a:buNone/>
            </a:pPr>
            <a:r>
              <a:rPr kumimoji="1" lang="ja-JP" altLang="en-US" sz="2200" dirty="0"/>
              <a:t>対象データの確認</a:t>
            </a:r>
            <a:endParaRPr kumimoji="1" lang="en-US" altLang="ja-JP" sz="2200" dirty="0"/>
          </a:p>
          <a:p>
            <a:pPr marL="442913" lvl="1"/>
            <a:r>
              <a:rPr lang="ja-JP" altLang="en-US" sz="2200" dirty="0"/>
              <a:t>仮説を確かめるために必要なデータをリストアップする。</a:t>
            </a:r>
            <a:endParaRPr lang="en-US" altLang="ja-JP" sz="2200" dirty="0"/>
          </a:p>
          <a:p>
            <a:pPr marL="442913" lvl="1"/>
            <a:r>
              <a:rPr lang="ja-JP" altLang="en-US" sz="2200" dirty="0"/>
              <a:t>リストアップした各データを、どの部門が保有しているかを確認する。</a:t>
            </a:r>
            <a:endParaRPr lang="en-US" altLang="ja-JP" sz="2200" dirty="0"/>
          </a:p>
          <a:p>
            <a:pPr marL="442913" lvl="1"/>
            <a:r>
              <a:rPr lang="ja-JP" altLang="en-US" sz="2200" dirty="0"/>
              <a:t>各データの保有形式、特にデジタル化されているかどうかを確認する。</a:t>
            </a:r>
            <a:endParaRPr lang="en-US" altLang="ja-JP" sz="2200" dirty="0"/>
          </a:p>
          <a:p>
            <a:pPr marL="442913" lvl="1"/>
            <a:r>
              <a:rPr lang="ja-JP" altLang="en-US" sz="2200" dirty="0"/>
              <a:t>個人情報が含まれている場合、利用の可否や利用条件等を確認する。</a:t>
            </a:r>
            <a:endParaRPr lang="en-US" altLang="ja-JP" sz="2200" dirty="0"/>
          </a:p>
          <a:p>
            <a:pPr lvl="2"/>
            <a:r>
              <a:rPr lang="ja-JP" altLang="en-US" sz="2200" dirty="0"/>
              <a:t>個人情報を取得した際の利用目的にあっているか。</a:t>
            </a:r>
            <a:endParaRPr lang="en-US" altLang="ja-JP" sz="2200" dirty="0"/>
          </a:p>
          <a:p>
            <a:pPr lvl="2"/>
            <a:r>
              <a:rPr lang="ja-JP" altLang="en-US" sz="2200" dirty="0"/>
              <a:t>個人情報保護条例の目的外利用での利用が可能か。</a:t>
            </a:r>
            <a:endParaRPr lang="en-US" altLang="ja-JP" sz="2200" dirty="0"/>
          </a:p>
          <a:p>
            <a:pPr lvl="2"/>
            <a:r>
              <a:rPr lang="ja-JP" altLang="en-US" sz="2200" dirty="0"/>
              <a:t>新たに本人同意をとることが可能か。</a:t>
            </a:r>
            <a:endParaRPr lang="en-US" altLang="ja-JP" sz="2200" dirty="0"/>
          </a:p>
          <a:p>
            <a:pPr lvl="2"/>
            <a:r>
              <a:rPr lang="ja-JP" altLang="en-US" sz="2200" dirty="0"/>
              <a:t>審議会等の手続を経れば利用可能か。</a:t>
            </a:r>
            <a:endParaRPr lang="en-US" altLang="ja-JP" sz="2200" dirty="0"/>
          </a:p>
          <a:p>
            <a:pPr marL="914400" lvl="2" indent="0">
              <a:buNone/>
            </a:pPr>
            <a:r>
              <a:rPr lang="ja-JP" altLang="en-US" sz="2200" dirty="0"/>
              <a:t>など</a:t>
            </a:r>
          </a:p>
          <a:p>
            <a:pPr lvl="1"/>
            <a:endParaRPr kumimoji="1" lang="ja-JP" altLang="en-US" sz="2200" dirty="0"/>
          </a:p>
        </p:txBody>
      </p:sp>
      <p:sp>
        <p:nvSpPr>
          <p:cNvPr id="26" name="スライド番号プレースホルダー 4">
            <a:extLst>
              <a:ext uri="{FF2B5EF4-FFF2-40B4-BE49-F238E27FC236}">
                <a16:creationId xmlns:a16="http://schemas.microsoft.com/office/drawing/2014/main" id="{CD09B63F-A4EC-408E-8F13-F9AA50E28106}"/>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1966981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D4C46A-5A34-7647-8BBE-82503F2CCBCF}"/>
              </a:ext>
            </a:extLst>
          </p:cNvPr>
          <p:cNvSpPr>
            <a:spLocks noGrp="1"/>
          </p:cNvSpPr>
          <p:nvPr>
            <p:ph type="title"/>
          </p:nvPr>
        </p:nvSpPr>
        <p:spPr/>
        <p:txBody>
          <a:bodyPr>
            <a:noAutofit/>
          </a:bodyPr>
          <a:lstStyle/>
          <a:p>
            <a:r>
              <a:rPr lang="en-US" altLang="ja-JP" sz="4000" dirty="0"/>
              <a:t>2-2. </a:t>
            </a:r>
            <a:r>
              <a:rPr lang="ja-JP" altLang="en-US" sz="4000" dirty="0"/>
              <a:t>検証に必要なデータ</a:t>
            </a:r>
            <a:endParaRPr kumimoji="1" lang="ja-JP" altLang="en-US" sz="4000" dirty="0"/>
          </a:p>
        </p:txBody>
      </p:sp>
      <p:sp>
        <p:nvSpPr>
          <p:cNvPr id="3" name="コンテンツ プレースホルダー 2">
            <a:extLst>
              <a:ext uri="{FF2B5EF4-FFF2-40B4-BE49-F238E27FC236}">
                <a16:creationId xmlns:a16="http://schemas.microsoft.com/office/drawing/2014/main" id="{DCE43A53-19C1-7A45-A692-CB0ECF6B7280}"/>
              </a:ext>
            </a:extLst>
          </p:cNvPr>
          <p:cNvSpPr>
            <a:spLocks noGrp="1"/>
          </p:cNvSpPr>
          <p:nvPr>
            <p:ph idx="1"/>
          </p:nvPr>
        </p:nvSpPr>
        <p:spPr/>
        <p:txBody>
          <a:bodyPr>
            <a:normAutofit/>
          </a:bodyPr>
          <a:lstStyle/>
          <a:p>
            <a:pPr marL="0" indent="0">
              <a:buNone/>
            </a:pPr>
            <a:r>
              <a:rPr kumimoji="1" lang="ja-JP" altLang="en-US" sz="2200" dirty="0"/>
              <a:t>収集した、検証に必要な</a:t>
            </a:r>
            <a:r>
              <a:rPr lang="ja-JP" altLang="en-US" sz="2200" dirty="0"/>
              <a:t>データを以下の通り一覧化する</a:t>
            </a:r>
            <a:r>
              <a:rPr kumimoji="1" lang="ja-JP" altLang="en-US" sz="2200" dirty="0"/>
              <a:t>。</a:t>
            </a:r>
          </a:p>
        </p:txBody>
      </p:sp>
      <p:graphicFrame>
        <p:nvGraphicFramePr>
          <p:cNvPr id="5" name="表 4">
            <a:extLst>
              <a:ext uri="{FF2B5EF4-FFF2-40B4-BE49-F238E27FC236}">
                <a16:creationId xmlns:a16="http://schemas.microsoft.com/office/drawing/2014/main" id="{839C656C-9E02-5C4B-BACD-AA04144BAD82}"/>
              </a:ext>
            </a:extLst>
          </p:cNvPr>
          <p:cNvGraphicFramePr>
            <a:graphicFrameLocks noGrp="1"/>
          </p:cNvGraphicFramePr>
          <p:nvPr>
            <p:extLst>
              <p:ext uri="{D42A27DB-BD31-4B8C-83A1-F6EECF244321}">
                <p14:modId xmlns:p14="http://schemas.microsoft.com/office/powerpoint/2010/main" val="3708677546"/>
              </p:ext>
            </p:extLst>
          </p:nvPr>
        </p:nvGraphicFramePr>
        <p:xfrm>
          <a:off x="1149131" y="1634066"/>
          <a:ext cx="9970813" cy="2595880"/>
        </p:xfrm>
        <a:graphic>
          <a:graphicData uri="http://schemas.openxmlformats.org/drawingml/2006/table">
            <a:tbl>
              <a:tblPr firstRow="1" bandRow="1">
                <a:tableStyleId>{5940675A-B579-460E-94D1-54222C63F5DA}</a:tableStyleId>
              </a:tblPr>
              <a:tblGrid>
                <a:gridCol w="527269">
                  <a:extLst>
                    <a:ext uri="{9D8B030D-6E8A-4147-A177-3AD203B41FA5}">
                      <a16:colId xmlns:a16="http://schemas.microsoft.com/office/drawing/2014/main" val="404797407"/>
                    </a:ext>
                  </a:extLst>
                </a:gridCol>
                <a:gridCol w="1613226">
                  <a:extLst>
                    <a:ext uri="{9D8B030D-6E8A-4147-A177-3AD203B41FA5}">
                      <a16:colId xmlns:a16="http://schemas.microsoft.com/office/drawing/2014/main" val="2452114974"/>
                    </a:ext>
                  </a:extLst>
                </a:gridCol>
                <a:gridCol w="2610106">
                  <a:extLst>
                    <a:ext uri="{9D8B030D-6E8A-4147-A177-3AD203B41FA5}">
                      <a16:colId xmlns:a16="http://schemas.microsoft.com/office/drawing/2014/main" val="3167157211"/>
                    </a:ext>
                  </a:extLst>
                </a:gridCol>
                <a:gridCol w="2610106">
                  <a:extLst>
                    <a:ext uri="{9D8B030D-6E8A-4147-A177-3AD203B41FA5}">
                      <a16:colId xmlns:a16="http://schemas.microsoft.com/office/drawing/2014/main" val="868713414"/>
                    </a:ext>
                  </a:extLst>
                </a:gridCol>
                <a:gridCol w="2610106">
                  <a:extLst>
                    <a:ext uri="{9D8B030D-6E8A-4147-A177-3AD203B41FA5}">
                      <a16:colId xmlns:a16="http://schemas.microsoft.com/office/drawing/2014/main" val="3470225822"/>
                    </a:ext>
                  </a:extLst>
                </a:gridCol>
              </a:tblGrid>
              <a:tr h="370840">
                <a:tc>
                  <a:txBody>
                    <a:bodyPr/>
                    <a:lstStyle/>
                    <a:p>
                      <a:r>
                        <a:rPr kumimoji="1" lang="en-US" altLang="ja-JP" dirty="0"/>
                        <a:t>No.</a:t>
                      </a:r>
                      <a:endParaRPr kumimoji="1" lang="ja-JP" altLang="en-US"/>
                    </a:p>
                  </a:txBody>
                  <a:tcPr>
                    <a:solidFill>
                      <a:schemeClr val="accent6">
                        <a:lumMod val="20000"/>
                        <a:lumOff val="80000"/>
                      </a:schemeClr>
                    </a:solidFill>
                  </a:tcPr>
                </a:tc>
                <a:tc>
                  <a:txBody>
                    <a:bodyPr/>
                    <a:lstStyle/>
                    <a:p>
                      <a:r>
                        <a:rPr kumimoji="1" lang="ja-JP" altLang="en-US"/>
                        <a:t>収集項目</a:t>
                      </a:r>
                    </a:p>
                  </a:txBody>
                  <a:tcPr>
                    <a:solidFill>
                      <a:schemeClr val="accent6">
                        <a:lumMod val="20000"/>
                        <a:lumOff val="80000"/>
                      </a:schemeClr>
                    </a:solidFill>
                  </a:tcPr>
                </a:tc>
                <a:tc>
                  <a:txBody>
                    <a:bodyPr/>
                    <a:lstStyle/>
                    <a:p>
                      <a:r>
                        <a:rPr kumimoji="1" lang="ja-JP" altLang="en-US" dirty="0"/>
                        <a:t>内容</a:t>
                      </a:r>
                    </a:p>
                  </a:txBody>
                  <a:tcPr>
                    <a:solidFill>
                      <a:schemeClr val="accent6">
                        <a:lumMod val="20000"/>
                        <a:lumOff val="80000"/>
                      </a:schemeClr>
                    </a:solidFill>
                  </a:tcPr>
                </a:tc>
                <a:tc>
                  <a:txBody>
                    <a:bodyPr/>
                    <a:lstStyle/>
                    <a:p>
                      <a:r>
                        <a:rPr kumimoji="1" lang="ja-JP" altLang="en-US"/>
                        <a:t>形式</a:t>
                      </a:r>
                    </a:p>
                  </a:txBody>
                  <a:tcPr>
                    <a:solidFill>
                      <a:schemeClr val="accent6">
                        <a:lumMod val="20000"/>
                        <a:lumOff val="80000"/>
                      </a:schemeClr>
                    </a:solidFill>
                  </a:tcPr>
                </a:tc>
                <a:tc>
                  <a:txBody>
                    <a:bodyPr/>
                    <a:lstStyle/>
                    <a:p>
                      <a:r>
                        <a:rPr kumimoji="1" lang="ja-JP" altLang="en-US" dirty="0"/>
                        <a:t>作成者</a:t>
                      </a:r>
                    </a:p>
                  </a:txBody>
                  <a:tcPr>
                    <a:solidFill>
                      <a:schemeClr val="accent6">
                        <a:lumMod val="20000"/>
                        <a:lumOff val="80000"/>
                      </a:schemeClr>
                    </a:solidFill>
                  </a:tcPr>
                </a:tc>
                <a:extLst>
                  <a:ext uri="{0D108BD9-81ED-4DB2-BD59-A6C34878D82A}">
                    <a16:rowId xmlns:a16="http://schemas.microsoft.com/office/drawing/2014/main" val="1895788325"/>
                  </a:ext>
                </a:extLst>
              </a:tr>
              <a:tr h="370840">
                <a:tc>
                  <a:txBody>
                    <a:bodyPr/>
                    <a:lstStyle/>
                    <a:p>
                      <a:pPr algn="r"/>
                      <a:r>
                        <a:rPr kumimoji="1" lang="en-US" altLang="ja-JP" dirty="0"/>
                        <a:t>1</a:t>
                      </a:r>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891473953"/>
                  </a:ext>
                </a:extLst>
              </a:tr>
              <a:tr h="370840">
                <a:tc>
                  <a:txBody>
                    <a:bodyPr/>
                    <a:lstStyle/>
                    <a:p>
                      <a:pPr algn="r"/>
                      <a:r>
                        <a:rPr kumimoji="1" lang="en-US" altLang="ja-JP" dirty="0"/>
                        <a:t>2</a:t>
                      </a:r>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1803204312"/>
                  </a:ext>
                </a:extLst>
              </a:tr>
              <a:tr h="370840">
                <a:tc>
                  <a:txBody>
                    <a:bodyPr/>
                    <a:lstStyle/>
                    <a:p>
                      <a:pPr algn="r"/>
                      <a:r>
                        <a:rPr kumimoji="1" lang="en-US" altLang="ja-JP" dirty="0"/>
                        <a:t>3</a:t>
                      </a:r>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2241099550"/>
                  </a:ext>
                </a:extLst>
              </a:tr>
              <a:tr h="370840">
                <a:tc>
                  <a:txBody>
                    <a:bodyPr/>
                    <a:lstStyle/>
                    <a:p>
                      <a:pPr algn="r"/>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1521254636"/>
                  </a:ext>
                </a:extLst>
              </a:tr>
              <a:tr h="370840">
                <a:tc>
                  <a:txBody>
                    <a:bodyPr/>
                    <a:lstStyle/>
                    <a:p>
                      <a:pPr algn="r"/>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3753214732"/>
                  </a:ext>
                </a:extLst>
              </a:tr>
              <a:tr h="370840">
                <a:tc>
                  <a:txBody>
                    <a:bodyPr/>
                    <a:lstStyle/>
                    <a:p>
                      <a:pPr algn="r"/>
                      <a:endParaRPr kumimoji="1" lang="ja-JP" altLang="en-US"/>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tc>
                  <a:txBody>
                    <a:bodyPr/>
                    <a:lstStyle/>
                    <a:p>
                      <a:endParaRPr kumimoji="1" lang="ja-JP" altLang="en-US" dirty="0"/>
                    </a:p>
                  </a:txBody>
                  <a:tcPr/>
                </a:tc>
                <a:extLst>
                  <a:ext uri="{0D108BD9-81ED-4DB2-BD59-A6C34878D82A}">
                    <a16:rowId xmlns:a16="http://schemas.microsoft.com/office/drawing/2014/main" val="2863724525"/>
                  </a:ext>
                </a:extLst>
              </a:tr>
            </a:tbl>
          </a:graphicData>
        </a:graphic>
      </p:graphicFrame>
      <p:sp>
        <p:nvSpPr>
          <p:cNvPr id="6" name="正方形/長方形 5">
            <a:extLst>
              <a:ext uri="{FF2B5EF4-FFF2-40B4-BE49-F238E27FC236}">
                <a16:creationId xmlns:a16="http://schemas.microsoft.com/office/drawing/2014/main" id="{E99B5F69-AA08-C341-9691-47CE8D2297A5}"/>
              </a:ext>
            </a:extLst>
          </p:cNvPr>
          <p:cNvSpPr/>
          <p:nvPr/>
        </p:nvSpPr>
        <p:spPr>
          <a:xfrm>
            <a:off x="8240111" y="4564846"/>
            <a:ext cx="2879834" cy="1145628"/>
          </a:xfrm>
          <a:prstGeom prst="rect">
            <a:avLst/>
          </a:prstGeom>
          <a:solidFill>
            <a:srgbClr val="F9CBF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当日までに</a:t>
            </a:r>
            <a:br>
              <a:rPr kumimoji="1" lang="en-US" altLang="ja-JP" dirty="0">
                <a:solidFill>
                  <a:schemeClr val="tx1"/>
                </a:solidFill>
              </a:rPr>
            </a:br>
            <a:r>
              <a:rPr kumimoji="1" lang="ja-JP" altLang="en-US">
                <a:solidFill>
                  <a:schemeClr val="tx1"/>
                </a:solidFill>
              </a:rPr>
              <a:t>増えた分は追加</a:t>
            </a:r>
          </a:p>
        </p:txBody>
      </p:sp>
      <p:sp>
        <p:nvSpPr>
          <p:cNvPr id="7" name="正方形/長方形 6">
            <a:extLst>
              <a:ext uri="{FF2B5EF4-FFF2-40B4-BE49-F238E27FC236}">
                <a16:creationId xmlns:a16="http://schemas.microsoft.com/office/drawing/2014/main" id="{95A43DFC-D609-8F46-8827-AFD82E9DB9F9}"/>
              </a:ext>
            </a:extLst>
          </p:cNvPr>
          <p:cNvSpPr/>
          <p:nvPr/>
        </p:nvSpPr>
        <p:spPr>
          <a:xfrm>
            <a:off x="9360568" y="137806"/>
            <a:ext cx="2618598" cy="10533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地方公共団体ごとに</a:t>
            </a:r>
            <a:br>
              <a:rPr kumimoji="1" lang="en-US" altLang="ja-JP" dirty="0"/>
            </a:br>
            <a:r>
              <a:rPr lang="ja-JP" altLang="en-US" dirty="0"/>
              <a:t>必要なデータを記載</a:t>
            </a:r>
            <a:endParaRPr kumimoji="1" lang="ja-JP" altLang="en-US" dirty="0"/>
          </a:p>
        </p:txBody>
      </p:sp>
      <p:sp>
        <p:nvSpPr>
          <p:cNvPr id="8" name="スライド番号プレースホルダー 4">
            <a:extLst>
              <a:ext uri="{FF2B5EF4-FFF2-40B4-BE49-F238E27FC236}">
                <a16:creationId xmlns:a16="http://schemas.microsoft.com/office/drawing/2014/main" id="{48713981-3978-45A9-9C9F-D3C9F304F12F}"/>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3926087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C3820AE-C5F4-2A46-9965-ED3A555FB7BD}"/>
              </a:ext>
            </a:extLst>
          </p:cNvPr>
          <p:cNvSpPr>
            <a:spLocks noGrp="1"/>
          </p:cNvSpPr>
          <p:nvPr>
            <p:ph type="title"/>
          </p:nvPr>
        </p:nvSpPr>
        <p:spPr/>
        <p:txBody>
          <a:bodyPr>
            <a:normAutofit fontScale="90000"/>
          </a:bodyPr>
          <a:lstStyle/>
          <a:p>
            <a:r>
              <a:rPr kumimoji="1" lang="en-US" altLang="ja-JP" dirty="0"/>
              <a:t>2-3. </a:t>
            </a:r>
            <a:r>
              <a:rPr kumimoji="1" lang="ja-JP" altLang="en-US" dirty="0"/>
              <a:t>個人情報の利用　チェックフロー</a:t>
            </a:r>
          </a:p>
        </p:txBody>
      </p:sp>
      <p:sp>
        <p:nvSpPr>
          <p:cNvPr id="5" name="正方形/長方形 4">
            <a:extLst>
              <a:ext uri="{FF2B5EF4-FFF2-40B4-BE49-F238E27FC236}">
                <a16:creationId xmlns:a16="http://schemas.microsoft.com/office/drawing/2014/main" id="{B855FFAF-3DC8-5443-B3AB-24189D8638B8}"/>
              </a:ext>
            </a:extLst>
          </p:cNvPr>
          <p:cNvSpPr/>
          <p:nvPr/>
        </p:nvSpPr>
        <p:spPr>
          <a:xfrm>
            <a:off x="3328683" y="1377823"/>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特定の個人を識別した形での</a:t>
            </a:r>
            <a:br>
              <a:rPr kumimoji="1" lang="en-US" altLang="ja-JP" dirty="0">
                <a:solidFill>
                  <a:schemeClr val="tx1"/>
                </a:solidFill>
              </a:rPr>
            </a:br>
            <a:r>
              <a:rPr kumimoji="1" lang="ja-JP" altLang="en-US" dirty="0">
                <a:solidFill>
                  <a:schemeClr val="tx1"/>
                </a:solidFill>
              </a:rPr>
              <a:t>活用をしたいか</a:t>
            </a:r>
            <a:r>
              <a:rPr lang="ja-JP" altLang="en-US" dirty="0">
                <a:solidFill>
                  <a:schemeClr val="tx1"/>
                </a:solidFill>
              </a:rPr>
              <a:t>。</a:t>
            </a:r>
            <a:endParaRPr kumimoji="1" lang="en-US" altLang="ja-JP" dirty="0">
              <a:solidFill>
                <a:schemeClr val="tx1"/>
              </a:solidFill>
            </a:endParaRPr>
          </a:p>
        </p:txBody>
      </p:sp>
      <p:sp>
        <p:nvSpPr>
          <p:cNvPr id="6" name="正方形/長方形 5">
            <a:extLst>
              <a:ext uri="{FF2B5EF4-FFF2-40B4-BE49-F238E27FC236}">
                <a16:creationId xmlns:a16="http://schemas.microsoft.com/office/drawing/2014/main" id="{0B291F22-E2BA-5943-A5FC-9DABC4324870}"/>
              </a:ext>
            </a:extLst>
          </p:cNvPr>
          <p:cNvSpPr/>
          <p:nvPr/>
        </p:nvSpPr>
        <p:spPr>
          <a:xfrm>
            <a:off x="3328684" y="2436381"/>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a:t>
            </a:r>
            <a:r>
              <a:rPr lang="ja-JP" altLang="en-US" dirty="0">
                <a:solidFill>
                  <a:srgbClr val="FF0000"/>
                </a:solidFill>
              </a:rPr>
              <a:t>個人情報</a:t>
            </a:r>
            <a:r>
              <a:rPr lang="ja-JP" altLang="en-US" dirty="0">
                <a:solidFill>
                  <a:schemeClr val="tx1"/>
                </a:solidFill>
              </a:rPr>
              <a:t>」として扱う。</a:t>
            </a:r>
            <a:br>
              <a:rPr lang="en-US" altLang="ja-JP" dirty="0">
                <a:solidFill>
                  <a:schemeClr val="tx1"/>
                </a:solidFill>
              </a:rPr>
            </a:br>
            <a:r>
              <a:rPr lang="ja-JP" altLang="en-US" dirty="0">
                <a:solidFill>
                  <a:schemeClr val="tx1"/>
                </a:solidFill>
              </a:rPr>
              <a:t>条例上の利用目的の範囲内か。</a:t>
            </a:r>
            <a:endParaRPr kumimoji="1" lang="ja-JP" altLang="en-US" dirty="0">
              <a:solidFill>
                <a:schemeClr val="tx1"/>
              </a:solidFill>
            </a:endParaRPr>
          </a:p>
        </p:txBody>
      </p:sp>
      <p:sp>
        <p:nvSpPr>
          <p:cNvPr id="7" name="正方形/長方形 6">
            <a:extLst>
              <a:ext uri="{FF2B5EF4-FFF2-40B4-BE49-F238E27FC236}">
                <a16:creationId xmlns:a16="http://schemas.microsoft.com/office/drawing/2014/main" id="{FAE3FF2A-926C-D04C-809C-F8FB1DE5B863}"/>
              </a:ext>
            </a:extLst>
          </p:cNvPr>
          <p:cNvSpPr/>
          <p:nvPr/>
        </p:nvSpPr>
        <p:spPr>
          <a:xfrm>
            <a:off x="3328683" y="3377312"/>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条例上の「</a:t>
            </a:r>
            <a:r>
              <a:rPr lang="ja-JP" altLang="en-US" dirty="0">
                <a:solidFill>
                  <a:srgbClr val="FF0000"/>
                </a:solidFill>
              </a:rPr>
              <a:t>利用目的</a:t>
            </a:r>
            <a:r>
              <a:rPr lang="ja-JP" altLang="en-US" dirty="0">
                <a:solidFill>
                  <a:schemeClr val="tx1"/>
                </a:solidFill>
              </a:rPr>
              <a:t>」の</a:t>
            </a:r>
            <a:br>
              <a:rPr lang="en-US" altLang="ja-JP" dirty="0">
                <a:solidFill>
                  <a:schemeClr val="tx1"/>
                </a:solidFill>
              </a:rPr>
            </a:br>
            <a:r>
              <a:rPr lang="ja-JP" altLang="en-US" dirty="0">
                <a:solidFill>
                  <a:schemeClr val="tx1"/>
                </a:solidFill>
              </a:rPr>
              <a:t>「</a:t>
            </a:r>
            <a:r>
              <a:rPr lang="ja-JP" altLang="en-US" dirty="0">
                <a:solidFill>
                  <a:srgbClr val="FF0000"/>
                </a:solidFill>
              </a:rPr>
              <a:t>変更（拡大）</a:t>
            </a:r>
            <a:r>
              <a:rPr lang="ja-JP" altLang="en-US" dirty="0">
                <a:solidFill>
                  <a:schemeClr val="tx1"/>
                </a:solidFill>
              </a:rPr>
              <a:t>」ができるか。</a:t>
            </a: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A16A128B-8433-074D-988E-EB34F205E871}"/>
              </a:ext>
            </a:extLst>
          </p:cNvPr>
          <p:cNvSpPr/>
          <p:nvPr/>
        </p:nvSpPr>
        <p:spPr>
          <a:xfrm>
            <a:off x="7939270" y="1740563"/>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a:t>
            </a:r>
            <a:r>
              <a:rPr kumimoji="1" lang="ja-JP" altLang="en-US" dirty="0">
                <a:solidFill>
                  <a:srgbClr val="FF0000"/>
                </a:solidFill>
              </a:rPr>
              <a:t>統計</a:t>
            </a:r>
            <a:r>
              <a:rPr kumimoji="1" lang="ja-JP" altLang="en-US" dirty="0">
                <a:solidFill>
                  <a:schemeClr val="tx1"/>
                </a:solidFill>
              </a:rPr>
              <a:t>」での整理を行う。</a:t>
            </a:r>
            <a:br>
              <a:rPr kumimoji="1" lang="en-US" altLang="ja-JP" dirty="0">
                <a:solidFill>
                  <a:schemeClr val="tx1"/>
                </a:solidFill>
              </a:rPr>
            </a:br>
            <a:r>
              <a:rPr kumimoji="1" lang="ja-JP" altLang="en-US" dirty="0">
                <a:solidFill>
                  <a:schemeClr val="tx1"/>
                </a:solidFill>
              </a:rPr>
              <a:t>（目的外利用規制の適用外）</a:t>
            </a:r>
          </a:p>
        </p:txBody>
      </p:sp>
      <p:sp>
        <p:nvSpPr>
          <p:cNvPr id="9" name="正方形/長方形 8">
            <a:extLst>
              <a:ext uri="{FF2B5EF4-FFF2-40B4-BE49-F238E27FC236}">
                <a16:creationId xmlns:a16="http://schemas.microsoft.com/office/drawing/2014/main" id="{7F910F85-E2C1-384F-AB3F-CAEF3293A4A7}"/>
              </a:ext>
            </a:extLst>
          </p:cNvPr>
          <p:cNvSpPr/>
          <p:nvPr/>
        </p:nvSpPr>
        <p:spPr>
          <a:xfrm>
            <a:off x="3340258" y="4318243"/>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条例上認められる</a:t>
            </a:r>
            <a:br>
              <a:rPr kumimoji="1" lang="en-US" altLang="ja-JP" dirty="0">
                <a:solidFill>
                  <a:schemeClr val="tx1"/>
                </a:solidFill>
              </a:rPr>
            </a:br>
            <a:r>
              <a:rPr lang="ja-JP" altLang="en-US" dirty="0">
                <a:solidFill>
                  <a:schemeClr val="tx1"/>
                </a:solidFill>
              </a:rPr>
              <a:t>「</a:t>
            </a:r>
            <a:r>
              <a:rPr lang="ja-JP" altLang="en-US" dirty="0">
                <a:solidFill>
                  <a:srgbClr val="FF0000"/>
                </a:solidFill>
              </a:rPr>
              <a:t>目的外利用</a:t>
            </a:r>
            <a:r>
              <a:rPr lang="ja-JP" altLang="en-US" dirty="0">
                <a:solidFill>
                  <a:schemeClr val="tx1"/>
                </a:solidFill>
              </a:rPr>
              <a:t>」であるか。</a:t>
            </a: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id="{B583DB5D-7BB8-2543-951A-CE40D9B0CA8E}"/>
              </a:ext>
            </a:extLst>
          </p:cNvPr>
          <p:cNvSpPr/>
          <p:nvPr/>
        </p:nvSpPr>
        <p:spPr>
          <a:xfrm>
            <a:off x="7939270" y="3753052"/>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a:t>
            </a:r>
            <a:r>
              <a:rPr kumimoji="1" lang="ja-JP" altLang="en-US" dirty="0">
                <a:solidFill>
                  <a:srgbClr val="FF0000"/>
                </a:solidFill>
              </a:rPr>
              <a:t>目的内利用</a:t>
            </a:r>
            <a:r>
              <a:rPr kumimoji="1" lang="ja-JP" altLang="en-US" dirty="0">
                <a:solidFill>
                  <a:schemeClr val="tx1"/>
                </a:solidFill>
              </a:rPr>
              <a:t>」として利用可。</a:t>
            </a:r>
            <a:endParaRPr kumimoji="1" lang="en-US" altLang="ja-JP" dirty="0">
              <a:solidFill>
                <a:schemeClr val="tx1"/>
              </a:solidFill>
            </a:endParaRPr>
          </a:p>
        </p:txBody>
      </p:sp>
      <p:sp>
        <p:nvSpPr>
          <p:cNvPr id="11" name="正方形/長方形 10">
            <a:extLst>
              <a:ext uri="{FF2B5EF4-FFF2-40B4-BE49-F238E27FC236}">
                <a16:creationId xmlns:a16="http://schemas.microsoft.com/office/drawing/2014/main" id="{2D22D9AF-C22F-854B-93BA-A3ECF022E827}"/>
              </a:ext>
            </a:extLst>
          </p:cNvPr>
          <p:cNvSpPr/>
          <p:nvPr/>
        </p:nvSpPr>
        <p:spPr>
          <a:xfrm>
            <a:off x="7939270" y="4791930"/>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a:t>
            </a:r>
            <a:r>
              <a:rPr kumimoji="1" lang="ja-JP" altLang="en-US" dirty="0">
                <a:solidFill>
                  <a:srgbClr val="FF0000"/>
                </a:solidFill>
              </a:rPr>
              <a:t>目的外利用</a:t>
            </a:r>
            <a:r>
              <a:rPr kumimoji="1" lang="ja-JP" altLang="en-US" dirty="0">
                <a:solidFill>
                  <a:schemeClr val="tx1"/>
                </a:solidFill>
              </a:rPr>
              <a:t>」として利用可。</a:t>
            </a:r>
            <a:endParaRPr kumimoji="1" lang="en-US" altLang="ja-JP" dirty="0">
              <a:solidFill>
                <a:schemeClr val="tx1"/>
              </a:solidFill>
            </a:endParaRPr>
          </a:p>
        </p:txBody>
      </p:sp>
      <p:sp>
        <p:nvSpPr>
          <p:cNvPr id="12" name="角丸四角形 11">
            <a:extLst>
              <a:ext uri="{FF2B5EF4-FFF2-40B4-BE49-F238E27FC236}">
                <a16:creationId xmlns:a16="http://schemas.microsoft.com/office/drawing/2014/main" id="{A6008124-93C1-F04C-8780-8DAF46D32D6F}"/>
              </a:ext>
            </a:extLst>
          </p:cNvPr>
          <p:cNvSpPr/>
          <p:nvPr/>
        </p:nvSpPr>
        <p:spPr>
          <a:xfrm>
            <a:off x="10049168" y="1349133"/>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利用可</a:t>
            </a:r>
          </a:p>
        </p:txBody>
      </p:sp>
      <p:sp>
        <p:nvSpPr>
          <p:cNvPr id="13" name="角丸四角形 12">
            <a:extLst>
              <a:ext uri="{FF2B5EF4-FFF2-40B4-BE49-F238E27FC236}">
                <a16:creationId xmlns:a16="http://schemas.microsoft.com/office/drawing/2014/main" id="{857745E4-DE58-FF49-A376-C98C8B8D988C}"/>
              </a:ext>
            </a:extLst>
          </p:cNvPr>
          <p:cNvSpPr/>
          <p:nvPr/>
        </p:nvSpPr>
        <p:spPr>
          <a:xfrm>
            <a:off x="10049168" y="3364969"/>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利用可</a:t>
            </a:r>
          </a:p>
        </p:txBody>
      </p:sp>
      <p:sp>
        <p:nvSpPr>
          <p:cNvPr id="14" name="角丸四角形 13">
            <a:extLst>
              <a:ext uri="{FF2B5EF4-FFF2-40B4-BE49-F238E27FC236}">
                <a16:creationId xmlns:a16="http://schemas.microsoft.com/office/drawing/2014/main" id="{D029806A-5282-0B45-96F6-BC0B3054A47C}"/>
              </a:ext>
            </a:extLst>
          </p:cNvPr>
          <p:cNvSpPr/>
          <p:nvPr/>
        </p:nvSpPr>
        <p:spPr>
          <a:xfrm>
            <a:off x="10049168" y="4405054"/>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利用可</a:t>
            </a:r>
          </a:p>
        </p:txBody>
      </p:sp>
      <p:sp>
        <p:nvSpPr>
          <p:cNvPr id="15" name="角丸四角形 14">
            <a:extLst>
              <a:ext uri="{FF2B5EF4-FFF2-40B4-BE49-F238E27FC236}">
                <a16:creationId xmlns:a16="http://schemas.microsoft.com/office/drawing/2014/main" id="{60BC0A07-708C-CC44-9B63-FFAFB9ED3550}"/>
              </a:ext>
            </a:extLst>
          </p:cNvPr>
          <p:cNvSpPr/>
          <p:nvPr/>
        </p:nvSpPr>
        <p:spPr>
          <a:xfrm>
            <a:off x="10049168" y="5910740"/>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利用可</a:t>
            </a:r>
          </a:p>
        </p:txBody>
      </p:sp>
      <p:sp>
        <p:nvSpPr>
          <p:cNvPr id="16" name="正方形/長方形 15">
            <a:extLst>
              <a:ext uri="{FF2B5EF4-FFF2-40B4-BE49-F238E27FC236}">
                <a16:creationId xmlns:a16="http://schemas.microsoft.com/office/drawing/2014/main" id="{DF4D512C-56C3-7C45-B7DB-1FDD7E94A45B}"/>
              </a:ext>
            </a:extLst>
          </p:cNvPr>
          <p:cNvSpPr/>
          <p:nvPr/>
        </p:nvSpPr>
        <p:spPr>
          <a:xfrm>
            <a:off x="3282385" y="5544268"/>
            <a:ext cx="1516281" cy="10706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本人同意を</a:t>
            </a:r>
            <a:br>
              <a:rPr kumimoji="1" lang="en-US" altLang="ja-JP" dirty="0">
                <a:solidFill>
                  <a:schemeClr val="tx1"/>
                </a:solidFill>
              </a:rPr>
            </a:br>
            <a:r>
              <a:rPr kumimoji="1" lang="ja-JP" altLang="en-US" dirty="0">
                <a:solidFill>
                  <a:schemeClr val="tx1"/>
                </a:solidFill>
              </a:rPr>
              <a:t>とる。</a:t>
            </a:r>
          </a:p>
        </p:txBody>
      </p:sp>
      <p:sp>
        <p:nvSpPr>
          <p:cNvPr id="17" name="正方形/長方形 16">
            <a:extLst>
              <a:ext uri="{FF2B5EF4-FFF2-40B4-BE49-F238E27FC236}">
                <a16:creationId xmlns:a16="http://schemas.microsoft.com/office/drawing/2014/main" id="{6FA069D0-03EC-9448-9AED-AD0063120EAC}"/>
              </a:ext>
            </a:extLst>
          </p:cNvPr>
          <p:cNvSpPr/>
          <p:nvPr/>
        </p:nvSpPr>
        <p:spPr>
          <a:xfrm>
            <a:off x="5226932" y="5544268"/>
            <a:ext cx="1516281" cy="107065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本人同意を取らなくてもいいよう条例改正。</a:t>
            </a:r>
          </a:p>
        </p:txBody>
      </p:sp>
      <p:cxnSp>
        <p:nvCxnSpPr>
          <p:cNvPr id="19" name="直線矢印コネクタ 18">
            <a:extLst>
              <a:ext uri="{FF2B5EF4-FFF2-40B4-BE49-F238E27FC236}">
                <a16:creationId xmlns:a16="http://schemas.microsoft.com/office/drawing/2014/main" id="{E9B8F051-555A-E047-8D4A-2149CD8183D6}"/>
              </a:ext>
            </a:extLst>
          </p:cNvPr>
          <p:cNvCxnSpPr>
            <a:stCxn id="5" idx="2"/>
            <a:endCxn id="6" idx="0"/>
          </p:cNvCxnSpPr>
          <p:nvPr/>
        </p:nvCxnSpPr>
        <p:spPr>
          <a:xfrm>
            <a:off x="5035948" y="1933408"/>
            <a:ext cx="1" cy="502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カギ線コネクタ 20">
            <a:extLst>
              <a:ext uri="{FF2B5EF4-FFF2-40B4-BE49-F238E27FC236}">
                <a16:creationId xmlns:a16="http://schemas.microsoft.com/office/drawing/2014/main" id="{0BEC3919-BD25-8848-9701-01361C990B89}"/>
              </a:ext>
            </a:extLst>
          </p:cNvPr>
          <p:cNvCxnSpPr>
            <a:stCxn id="8" idx="2"/>
            <a:endCxn id="6" idx="3"/>
          </p:cNvCxnSpPr>
          <p:nvPr/>
        </p:nvCxnSpPr>
        <p:spPr>
          <a:xfrm rot="5400000">
            <a:off x="7985862" y="1053501"/>
            <a:ext cx="418026" cy="290332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カギ線コネクタ 22">
            <a:extLst>
              <a:ext uri="{FF2B5EF4-FFF2-40B4-BE49-F238E27FC236}">
                <a16:creationId xmlns:a16="http://schemas.microsoft.com/office/drawing/2014/main" id="{24BAAE3A-CF57-5A4D-9091-883517BA4044}"/>
              </a:ext>
            </a:extLst>
          </p:cNvPr>
          <p:cNvCxnSpPr>
            <a:stCxn id="5" idx="2"/>
            <a:endCxn id="8" idx="1"/>
          </p:cNvCxnSpPr>
          <p:nvPr/>
        </p:nvCxnSpPr>
        <p:spPr>
          <a:xfrm rot="16200000" flipH="1">
            <a:off x="6445135" y="524221"/>
            <a:ext cx="84948" cy="290332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カギ線コネクタ 24">
            <a:extLst>
              <a:ext uri="{FF2B5EF4-FFF2-40B4-BE49-F238E27FC236}">
                <a16:creationId xmlns:a16="http://schemas.microsoft.com/office/drawing/2014/main" id="{F9B3B800-4729-FA45-A456-0DEC8934D62D}"/>
              </a:ext>
            </a:extLst>
          </p:cNvPr>
          <p:cNvCxnSpPr>
            <a:stCxn id="6" idx="2"/>
            <a:endCxn id="7" idx="0"/>
          </p:cNvCxnSpPr>
          <p:nvPr/>
        </p:nvCxnSpPr>
        <p:spPr>
          <a:xfrm rot="5400000">
            <a:off x="4843276" y="3184639"/>
            <a:ext cx="385346"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カギ線コネクタ 26">
            <a:extLst>
              <a:ext uri="{FF2B5EF4-FFF2-40B4-BE49-F238E27FC236}">
                <a16:creationId xmlns:a16="http://schemas.microsoft.com/office/drawing/2014/main" id="{A1AB26B1-7670-2F48-8F2A-9870007FAB6F}"/>
              </a:ext>
            </a:extLst>
          </p:cNvPr>
          <p:cNvCxnSpPr>
            <a:stCxn id="6" idx="2"/>
            <a:endCxn id="10" idx="0"/>
          </p:cNvCxnSpPr>
          <p:nvPr/>
        </p:nvCxnSpPr>
        <p:spPr>
          <a:xfrm rot="16200000" flipH="1">
            <a:off x="6960699" y="1067216"/>
            <a:ext cx="761086" cy="4610586"/>
          </a:xfrm>
          <a:prstGeom prst="bentConnector3">
            <a:avLst>
              <a:gd name="adj1" fmla="val 2414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カギ線コネクタ 31">
            <a:extLst>
              <a:ext uri="{FF2B5EF4-FFF2-40B4-BE49-F238E27FC236}">
                <a16:creationId xmlns:a16="http://schemas.microsoft.com/office/drawing/2014/main" id="{98D76C95-770E-714A-A190-C4458A55F043}"/>
              </a:ext>
            </a:extLst>
          </p:cNvPr>
          <p:cNvCxnSpPr>
            <a:stCxn id="7" idx="2"/>
            <a:endCxn id="10" idx="1"/>
          </p:cNvCxnSpPr>
          <p:nvPr/>
        </p:nvCxnSpPr>
        <p:spPr>
          <a:xfrm rot="16200000" flipH="1">
            <a:off x="6438635" y="2530210"/>
            <a:ext cx="97948" cy="290332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id="{EAD0F98E-2C3E-514A-9A6A-EDEC2F0C233E}"/>
              </a:ext>
            </a:extLst>
          </p:cNvPr>
          <p:cNvCxnSpPr>
            <a:cxnSpLocks/>
            <a:stCxn id="9" idx="2"/>
          </p:cNvCxnSpPr>
          <p:nvPr/>
        </p:nvCxnSpPr>
        <p:spPr>
          <a:xfrm flipH="1">
            <a:off x="5035947" y="4873828"/>
            <a:ext cx="11576" cy="624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2B77383B-C8C0-C44D-AC18-C00925962B49}"/>
              </a:ext>
            </a:extLst>
          </p:cNvPr>
          <p:cNvCxnSpPr>
            <a:stCxn id="7" idx="2"/>
            <a:endCxn id="9" idx="0"/>
          </p:cNvCxnSpPr>
          <p:nvPr/>
        </p:nvCxnSpPr>
        <p:spPr>
          <a:xfrm>
            <a:off x="5035948" y="3932897"/>
            <a:ext cx="11575" cy="385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カギ線コネクタ 38">
            <a:extLst>
              <a:ext uri="{FF2B5EF4-FFF2-40B4-BE49-F238E27FC236}">
                <a16:creationId xmlns:a16="http://schemas.microsoft.com/office/drawing/2014/main" id="{F0337B6F-7E21-6B4E-B178-990D89B73E20}"/>
              </a:ext>
            </a:extLst>
          </p:cNvPr>
          <p:cNvCxnSpPr>
            <a:stCxn id="9" idx="2"/>
            <a:endCxn id="11" idx="1"/>
          </p:cNvCxnSpPr>
          <p:nvPr/>
        </p:nvCxnSpPr>
        <p:spPr>
          <a:xfrm rot="16200000" flipH="1">
            <a:off x="6395449" y="3525901"/>
            <a:ext cx="195895" cy="28917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C113D7DD-BB8C-4647-A763-B56900E9F4AE}"/>
              </a:ext>
            </a:extLst>
          </p:cNvPr>
          <p:cNvCxnSpPr>
            <a:stCxn id="17" idx="3"/>
            <a:endCxn id="15" idx="1"/>
          </p:cNvCxnSpPr>
          <p:nvPr/>
        </p:nvCxnSpPr>
        <p:spPr>
          <a:xfrm>
            <a:off x="6743213" y="6079597"/>
            <a:ext cx="3305955" cy="16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id="{475DB9C3-CE9B-EF45-A437-668C31D8F072}"/>
              </a:ext>
            </a:extLst>
          </p:cNvPr>
          <p:cNvSpPr txBox="1"/>
          <p:nvPr/>
        </p:nvSpPr>
        <p:spPr>
          <a:xfrm>
            <a:off x="4759364" y="5968737"/>
            <a:ext cx="506870" cy="369332"/>
          </a:xfrm>
          <a:prstGeom prst="rect">
            <a:avLst/>
          </a:prstGeom>
          <a:noFill/>
        </p:spPr>
        <p:txBody>
          <a:bodyPr wrap="none" rtlCol="0">
            <a:spAutoFit/>
          </a:bodyPr>
          <a:lstStyle/>
          <a:p>
            <a:r>
              <a:rPr kumimoji="1" lang="en-US" altLang="ja-JP" dirty="0"/>
              <a:t>OR</a:t>
            </a:r>
            <a:endParaRPr kumimoji="1" lang="ja-JP" altLang="en-US" dirty="0"/>
          </a:p>
        </p:txBody>
      </p:sp>
      <p:sp>
        <p:nvSpPr>
          <p:cNvPr id="45" name="テキスト ボックス 44">
            <a:extLst>
              <a:ext uri="{FF2B5EF4-FFF2-40B4-BE49-F238E27FC236}">
                <a16:creationId xmlns:a16="http://schemas.microsoft.com/office/drawing/2014/main" id="{FD996DAB-C26A-B24F-B04B-D1E6FB7BB179}"/>
              </a:ext>
            </a:extLst>
          </p:cNvPr>
          <p:cNvSpPr txBox="1"/>
          <p:nvPr/>
        </p:nvSpPr>
        <p:spPr>
          <a:xfrm>
            <a:off x="4637104" y="2226562"/>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6" name="テキスト ボックス 45">
            <a:extLst>
              <a:ext uri="{FF2B5EF4-FFF2-40B4-BE49-F238E27FC236}">
                <a16:creationId xmlns:a16="http://schemas.microsoft.com/office/drawing/2014/main" id="{4DC493E1-92EF-8949-B503-96C70CD1A195}"/>
              </a:ext>
            </a:extLst>
          </p:cNvPr>
          <p:cNvSpPr txBox="1"/>
          <p:nvPr/>
        </p:nvSpPr>
        <p:spPr>
          <a:xfrm>
            <a:off x="7252987" y="2955339"/>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7" name="テキスト ボックス 46">
            <a:extLst>
              <a:ext uri="{FF2B5EF4-FFF2-40B4-BE49-F238E27FC236}">
                <a16:creationId xmlns:a16="http://schemas.microsoft.com/office/drawing/2014/main" id="{858260BB-1F34-074B-9EA1-23E375E9B1CC}"/>
              </a:ext>
            </a:extLst>
          </p:cNvPr>
          <p:cNvSpPr txBox="1"/>
          <p:nvPr/>
        </p:nvSpPr>
        <p:spPr>
          <a:xfrm>
            <a:off x="7252987" y="3777570"/>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8" name="テキスト ボックス 47">
            <a:extLst>
              <a:ext uri="{FF2B5EF4-FFF2-40B4-BE49-F238E27FC236}">
                <a16:creationId xmlns:a16="http://schemas.microsoft.com/office/drawing/2014/main" id="{B957049A-EA68-4D44-9995-4BD537326E0E}"/>
              </a:ext>
            </a:extLst>
          </p:cNvPr>
          <p:cNvSpPr txBox="1"/>
          <p:nvPr/>
        </p:nvSpPr>
        <p:spPr>
          <a:xfrm>
            <a:off x="7229838" y="4830866"/>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9" name="テキスト ボックス 48">
            <a:extLst>
              <a:ext uri="{FF2B5EF4-FFF2-40B4-BE49-F238E27FC236}">
                <a16:creationId xmlns:a16="http://schemas.microsoft.com/office/drawing/2014/main" id="{46BB6F5B-DE8D-6C45-B381-4DF0246C238A}"/>
              </a:ext>
            </a:extLst>
          </p:cNvPr>
          <p:cNvSpPr txBox="1"/>
          <p:nvPr/>
        </p:nvSpPr>
        <p:spPr>
          <a:xfrm>
            <a:off x="7261097" y="1802973"/>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0" name="テキスト ボックス 49">
            <a:extLst>
              <a:ext uri="{FF2B5EF4-FFF2-40B4-BE49-F238E27FC236}">
                <a16:creationId xmlns:a16="http://schemas.microsoft.com/office/drawing/2014/main" id="{2CE274A7-E815-534E-BDB7-63B86A0FB9D2}"/>
              </a:ext>
            </a:extLst>
          </p:cNvPr>
          <p:cNvSpPr txBox="1"/>
          <p:nvPr/>
        </p:nvSpPr>
        <p:spPr>
          <a:xfrm>
            <a:off x="4668363" y="3176136"/>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1" name="テキスト ボックス 50">
            <a:extLst>
              <a:ext uri="{FF2B5EF4-FFF2-40B4-BE49-F238E27FC236}">
                <a16:creationId xmlns:a16="http://schemas.microsoft.com/office/drawing/2014/main" id="{6E9D85E7-263B-3F46-939B-144F5E0C1042}"/>
              </a:ext>
            </a:extLst>
          </p:cNvPr>
          <p:cNvSpPr txBox="1"/>
          <p:nvPr/>
        </p:nvSpPr>
        <p:spPr>
          <a:xfrm>
            <a:off x="4691513" y="4090536"/>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2" name="テキスト ボックス 51">
            <a:extLst>
              <a:ext uri="{FF2B5EF4-FFF2-40B4-BE49-F238E27FC236}">
                <a16:creationId xmlns:a16="http://schemas.microsoft.com/office/drawing/2014/main" id="{AA75E100-D176-D24C-854C-03725F6DEDFD}"/>
              </a:ext>
            </a:extLst>
          </p:cNvPr>
          <p:cNvSpPr txBox="1"/>
          <p:nvPr/>
        </p:nvSpPr>
        <p:spPr>
          <a:xfrm>
            <a:off x="4703087" y="5166982"/>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3" name="テキスト ボックス 52">
            <a:extLst>
              <a:ext uri="{FF2B5EF4-FFF2-40B4-BE49-F238E27FC236}">
                <a16:creationId xmlns:a16="http://schemas.microsoft.com/office/drawing/2014/main" id="{A79A2634-6FA7-844D-A683-DBCA88942DED}"/>
              </a:ext>
            </a:extLst>
          </p:cNvPr>
          <p:cNvSpPr txBox="1"/>
          <p:nvPr/>
        </p:nvSpPr>
        <p:spPr>
          <a:xfrm>
            <a:off x="6869358" y="2291300"/>
            <a:ext cx="2954655" cy="461665"/>
          </a:xfrm>
          <a:prstGeom prst="rect">
            <a:avLst/>
          </a:prstGeom>
          <a:noFill/>
        </p:spPr>
        <p:txBody>
          <a:bodyPr wrap="none" rtlCol="0">
            <a:spAutoFit/>
          </a:bodyPr>
          <a:lstStyle/>
          <a:p>
            <a:r>
              <a:rPr kumimoji="1" lang="ja-JP" altLang="en-US" sz="1200" dirty="0"/>
              <a:t>地方公共団体の判断で「統計での整理」</a:t>
            </a:r>
            <a:br>
              <a:rPr kumimoji="1" lang="en-US" altLang="ja-JP" sz="1200" dirty="0"/>
            </a:br>
            <a:r>
              <a:rPr kumimoji="1" lang="ja-JP" altLang="en-US" sz="1200" dirty="0"/>
              <a:t>が難しい場合は、個人情報として扱う。</a:t>
            </a:r>
          </a:p>
        </p:txBody>
      </p:sp>
      <p:sp>
        <p:nvSpPr>
          <p:cNvPr id="54" name="テキスト ボックス 53">
            <a:extLst>
              <a:ext uri="{FF2B5EF4-FFF2-40B4-BE49-F238E27FC236}">
                <a16:creationId xmlns:a16="http://schemas.microsoft.com/office/drawing/2014/main" id="{715204A1-ACC7-BF4F-93E7-DBCC89F0DC66}"/>
              </a:ext>
            </a:extLst>
          </p:cNvPr>
          <p:cNvSpPr txBox="1"/>
          <p:nvPr/>
        </p:nvSpPr>
        <p:spPr>
          <a:xfrm>
            <a:off x="154172" y="4262337"/>
            <a:ext cx="2552302" cy="646331"/>
          </a:xfrm>
          <a:prstGeom prst="rect">
            <a:avLst/>
          </a:prstGeom>
          <a:noFill/>
        </p:spPr>
        <p:txBody>
          <a:bodyPr wrap="none" rtlCol="0">
            <a:spAutoFit/>
          </a:bodyPr>
          <a:lstStyle/>
          <a:p>
            <a:r>
              <a:rPr lang="ja-JP" altLang="en-US" sz="1200" dirty="0"/>
              <a:t>（</a:t>
            </a:r>
            <a:r>
              <a:rPr kumimoji="1" lang="ja-JP" altLang="en-US" sz="1200" dirty="0"/>
              <a:t>目的外利用の判断）</a:t>
            </a:r>
            <a:br>
              <a:rPr kumimoji="1" lang="en-US" altLang="ja-JP" sz="1200" dirty="0"/>
            </a:br>
            <a:r>
              <a:rPr kumimoji="1" lang="ja-JP" altLang="en-US" sz="1200" dirty="0"/>
              <a:t>　個人情報保護条例上、許される</a:t>
            </a:r>
            <a:br>
              <a:rPr kumimoji="1" lang="en-US" altLang="ja-JP" sz="1200" dirty="0"/>
            </a:br>
            <a:r>
              <a:rPr kumimoji="1" lang="ja-JP" altLang="en-US" sz="1200" dirty="0"/>
              <a:t>　目的外利用の要件を満たすか。</a:t>
            </a:r>
          </a:p>
        </p:txBody>
      </p:sp>
      <p:sp>
        <p:nvSpPr>
          <p:cNvPr id="55" name="テキスト ボックス 54">
            <a:extLst>
              <a:ext uri="{FF2B5EF4-FFF2-40B4-BE49-F238E27FC236}">
                <a16:creationId xmlns:a16="http://schemas.microsoft.com/office/drawing/2014/main" id="{5AB452F2-7635-A74B-A9E9-5EA666E17487}"/>
              </a:ext>
            </a:extLst>
          </p:cNvPr>
          <p:cNvSpPr txBox="1"/>
          <p:nvPr/>
        </p:nvSpPr>
        <p:spPr>
          <a:xfrm>
            <a:off x="136307" y="3377860"/>
            <a:ext cx="2800767" cy="646331"/>
          </a:xfrm>
          <a:prstGeom prst="rect">
            <a:avLst/>
          </a:prstGeom>
          <a:noFill/>
        </p:spPr>
        <p:txBody>
          <a:bodyPr wrap="none" rtlCol="0">
            <a:spAutoFit/>
          </a:bodyPr>
          <a:lstStyle/>
          <a:p>
            <a:r>
              <a:rPr lang="ja-JP" altLang="en-US" sz="1200" dirty="0"/>
              <a:t>（利用目的の変更（拡大）について</a:t>
            </a:r>
            <a:r>
              <a:rPr kumimoji="1" lang="ja-JP" altLang="en-US" sz="1200" dirty="0"/>
              <a:t>）</a:t>
            </a:r>
            <a:br>
              <a:rPr kumimoji="1" lang="en-US" altLang="ja-JP" sz="1200" dirty="0"/>
            </a:br>
            <a:r>
              <a:rPr kumimoji="1" lang="ja-JP" altLang="en-US" sz="1200" dirty="0"/>
              <a:t>　個人情報保護条例上、許される</a:t>
            </a:r>
            <a:br>
              <a:rPr kumimoji="1" lang="en-US" altLang="ja-JP" sz="1200" dirty="0"/>
            </a:br>
            <a:r>
              <a:rPr kumimoji="1" lang="ja-JP" altLang="en-US" sz="1200" dirty="0"/>
              <a:t>　利用目的変更の範囲内か。</a:t>
            </a:r>
          </a:p>
        </p:txBody>
      </p:sp>
      <p:sp>
        <p:nvSpPr>
          <p:cNvPr id="58" name="テキスト ボックス 57">
            <a:extLst>
              <a:ext uri="{FF2B5EF4-FFF2-40B4-BE49-F238E27FC236}">
                <a16:creationId xmlns:a16="http://schemas.microsoft.com/office/drawing/2014/main" id="{FA2DC19D-057D-2149-B1DA-68474BAAC637}"/>
              </a:ext>
            </a:extLst>
          </p:cNvPr>
          <p:cNvSpPr txBox="1"/>
          <p:nvPr/>
        </p:nvSpPr>
        <p:spPr>
          <a:xfrm>
            <a:off x="154172" y="2440211"/>
            <a:ext cx="2492990" cy="646331"/>
          </a:xfrm>
          <a:prstGeom prst="rect">
            <a:avLst/>
          </a:prstGeom>
          <a:noFill/>
        </p:spPr>
        <p:txBody>
          <a:bodyPr wrap="none" rtlCol="0">
            <a:spAutoFit/>
          </a:bodyPr>
          <a:lstStyle/>
          <a:p>
            <a:r>
              <a:rPr lang="ja-JP" altLang="en-US" sz="1200" dirty="0"/>
              <a:t>（利用目的の範囲内の判断</a:t>
            </a:r>
            <a:r>
              <a:rPr kumimoji="1" lang="ja-JP" altLang="en-US" sz="1200" dirty="0"/>
              <a:t>）</a:t>
            </a:r>
            <a:br>
              <a:rPr kumimoji="1" lang="en-US" altLang="ja-JP" sz="1200" dirty="0"/>
            </a:br>
            <a:r>
              <a:rPr kumimoji="1" lang="ja-JP" altLang="en-US" sz="1200" dirty="0"/>
              <a:t>　「個人情報取扱事務」の利用目</a:t>
            </a:r>
            <a:br>
              <a:rPr kumimoji="1" lang="en-US" altLang="ja-JP" sz="1200" dirty="0"/>
            </a:br>
            <a:r>
              <a:rPr kumimoji="1" lang="ja-JP" altLang="en-US" sz="1200" dirty="0"/>
              <a:t>　的に</a:t>
            </a:r>
            <a:r>
              <a:rPr lang="ja-JP" altLang="en-US" sz="1200" dirty="0"/>
              <a:t>含まれるか。</a:t>
            </a:r>
            <a:endParaRPr kumimoji="1" lang="ja-JP" altLang="en-US" sz="1200" dirty="0"/>
          </a:p>
        </p:txBody>
      </p:sp>
      <p:sp>
        <p:nvSpPr>
          <p:cNvPr id="40" name="スライド番号プレースホルダー 4">
            <a:extLst>
              <a:ext uri="{FF2B5EF4-FFF2-40B4-BE49-F238E27FC236}">
                <a16:creationId xmlns:a16="http://schemas.microsoft.com/office/drawing/2014/main" id="{6709221F-1FBA-4E6E-96DD-98CDA2013AAB}"/>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9</a:t>
            </a:fld>
            <a:endParaRPr kumimoji="1" lang="ja-JP" altLang="en-US"/>
          </a:p>
        </p:txBody>
      </p:sp>
    </p:spTree>
    <p:extLst>
      <p:ext uri="{BB962C8B-B14F-4D97-AF65-F5344CB8AC3E}">
        <p14:creationId xmlns:p14="http://schemas.microsoft.com/office/powerpoint/2010/main" val="2149097148"/>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1600</TotalTime>
  <Words>1328</Words>
  <Application>Microsoft Office PowerPoint</Application>
  <PresentationFormat>ワイド画面</PresentationFormat>
  <Paragraphs>390</Paragraphs>
  <Slides>20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20</vt:i4>
      </vt:variant>
    </vt:vector>
  </HeadingPairs>
  <TitlesOfParts>
    <vt:vector size="25" baseType="lpstr">
      <vt:lpstr>Yu Gothic</vt:lpstr>
      <vt:lpstr>Yu Gothic</vt:lpstr>
      <vt:lpstr>Yu Gothic Light</vt:lpstr>
      <vt:lpstr>Arial</vt:lpstr>
      <vt:lpstr>ホワイト</vt:lpstr>
      <vt:lpstr>データアカデミー （サービス立案編）</vt:lpstr>
      <vt:lpstr>アジェンダ</vt:lpstr>
      <vt:lpstr>PowerPoint プレゼンテーション</vt:lpstr>
      <vt:lpstr>1-1. 前回のデータアカデミー</vt:lpstr>
      <vt:lpstr>1-2. 今回のSCOPE</vt:lpstr>
      <vt:lpstr>PowerPoint プレゼンテーション</vt:lpstr>
      <vt:lpstr>2-1. ②活用対象データ確認</vt:lpstr>
      <vt:lpstr>2-2. 検証に必要なデータ</vt:lpstr>
      <vt:lpstr>2-3. 個人情報の利用　チェックフロー</vt:lpstr>
      <vt:lpstr>2-4. 個人情報の提供　チェックフロー</vt:lpstr>
      <vt:lpstr>2-5. データの情報確認</vt:lpstr>
      <vt:lpstr>PowerPoint プレゼンテーション</vt:lpstr>
      <vt:lpstr>3-1. 各業務のあるべき姿と必要なデータの確認</vt:lpstr>
      <vt:lpstr>3-2. Step1 現状業務フローの確認</vt:lpstr>
      <vt:lpstr>3-3. Step2 改善点を確認</vt:lpstr>
      <vt:lpstr>3-4. Step3 あるべき姿の確認</vt:lpstr>
      <vt:lpstr>3-5. Step4 必要なデータの確認</vt:lpstr>
      <vt:lpstr>PowerPoint プレゼンテーション</vt:lpstr>
      <vt:lpstr>4-1. 次回の研修について</vt:lpstr>
      <vt:lpstr>4-2. 次回の検討事項確認</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 エッセンス</dc:title>
  <dc:creator>市川 博之</dc:creator>
  <cp:lastModifiedBy>文洋 村上</cp:lastModifiedBy>
  <cp:revision>289</cp:revision>
  <dcterms:created xsi:type="dcterms:W3CDTF">2018-06-03T03:52:28Z</dcterms:created>
  <dcterms:modified xsi:type="dcterms:W3CDTF">2019-05-17T08:52:37Z</dcterms:modified>
</cp:coreProperties>
</file>