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
  </p:notesMasterIdLst>
  <p:sldIdLst>
    <p:sldId id="256" r:id="rId2"/>
    <p:sldId id="259" r:id="rId3"/>
    <p:sldId id="260" r:id="rId4"/>
    <p:sldId id="262" r:id="rId5"/>
    <p:sldId id="265" r:id="rId6"/>
    <p:sldId id="261" r:id="rId7"/>
    <p:sldId id="266" r:id="rId8"/>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113A9D2-9D6B-4929-AA2D-F23B5EE8CBE7}" styleName="テーマ スタイル 2 - アクセント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818"/>
    <p:restoredTop sz="94662"/>
  </p:normalViewPr>
  <p:slideViewPr>
    <p:cSldViewPr snapToGrid="0" snapToObjects="1">
      <p:cViewPr varScale="1">
        <p:scale>
          <a:sx n="72" d="100"/>
          <a:sy n="72" d="100"/>
        </p:scale>
        <p:origin x="60" y="54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110D7E-94DF-4210-A81E-CE6F5A79E58F}" type="datetimeFigureOut">
              <a:rPr kumimoji="1" lang="ja-JP" altLang="en-US" smtClean="0"/>
              <a:t>2019/5/17</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6118AD7-D86E-491A-A060-131BB6FA3290}" type="slidenum">
              <a:rPr kumimoji="1" lang="ja-JP" altLang="en-US" smtClean="0"/>
              <a:t>‹#›</a:t>
            </a:fld>
            <a:endParaRPr kumimoji="1" lang="ja-JP" altLang="en-US"/>
          </a:p>
        </p:txBody>
      </p:sp>
    </p:spTree>
    <p:extLst>
      <p:ext uri="{BB962C8B-B14F-4D97-AF65-F5344CB8AC3E}">
        <p14:creationId xmlns:p14="http://schemas.microsoft.com/office/powerpoint/2010/main" val="164987993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C0B993EC-0657-4BBE-AE6E-95BD9FA064D0}"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a:xfrm>
            <a:off x="9448800" y="6490628"/>
            <a:ext cx="2743200" cy="365125"/>
          </a:xfrm>
        </p:spPr>
        <p:txBody>
          <a:bodyPr/>
          <a:lstStyle>
            <a:lvl1pPr>
              <a:defRPr sz="1400"/>
            </a:lvl1pPr>
          </a:lstStyle>
          <a:p>
            <a:fld id="{17B8D3BA-E350-1147-995F-63335037DF5A}" type="slidenum">
              <a:rPr lang="ja-JP" altLang="en-US" smtClean="0"/>
              <a:pPr/>
              <a:t>‹#›</a:t>
            </a:fld>
            <a:endParaRPr lang="ja-JP" altLang="en-US"/>
          </a:p>
        </p:txBody>
      </p:sp>
    </p:spTree>
    <p:extLst>
      <p:ext uri="{BB962C8B-B14F-4D97-AF65-F5344CB8AC3E}">
        <p14:creationId xmlns:p14="http://schemas.microsoft.com/office/powerpoint/2010/main" val="4360820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082D592B-11A6-4BFF-AE91-66BBB6511E89}"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168059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A61F5E56-88A9-4079-B1CC-FF46E0560F60}"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11365379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251400" y="365126"/>
            <a:ext cx="11689200" cy="590218"/>
          </a:xfrm>
          <a:solidFill>
            <a:schemeClr val="accent5">
              <a:lumMod val="40000"/>
              <a:lumOff val="60000"/>
            </a:schemeClr>
          </a:solidFill>
        </p:spPr>
        <p:txBody>
          <a:bodyPr/>
          <a:lstStyle/>
          <a:p>
            <a:r>
              <a:rPr kumimoji="1" lang="ja-JP" altLang="en-US"/>
              <a:t>マスター タイトルの書式設定</a:t>
            </a:r>
          </a:p>
        </p:txBody>
      </p:sp>
      <p:sp>
        <p:nvSpPr>
          <p:cNvPr id="3" name="コンテンツ プレースホルダー 2"/>
          <p:cNvSpPr>
            <a:spLocks noGrp="1"/>
          </p:cNvSpPr>
          <p:nvPr>
            <p:ph idx="1"/>
          </p:nvPr>
        </p:nvSpPr>
        <p:spPr>
          <a:xfrm>
            <a:off x="838200" y="1105469"/>
            <a:ext cx="10515600" cy="5071494"/>
          </a:xfrm>
        </p:spPr>
        <p:txBody>
          <a:body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94EEA544-7AF5-49D9-B3E2-E526E7CC874D}"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lvl1pPr>
              <a:defRPr lang="en-US" altLang="ja-JP" b="0" i="0" smtClean="0">
                <a:effectLst/>
              </a:defRPr>
            </a:lvl1pPr>
          </a:lstStyle>
          <a:p>
            <a:endParaRPr lang="en-US" dirty="0"/>
          </a:p>
        </p:txBody>
      </p:sp>
      <p:sp>
        <p:nvSpPr>
          <p:cNvPr id="6" name="スライド番号プレースホルダー 5"/>
          <p:cNvSpPr>
            <a:spLocks noGrp="1"/>
          </p:cNvSpPr>
          <p:nvPr>
            <p:ph type="sldNum" sz="quarter" idx="12"/>
          </p:nvPr>
        </p:nvSpPr>
        <p:spPr>
          <a:xfrm>
            <a:off x="9448800" y="6492874"/>
            <a:ext cx="2743200" cy="365125"/>
          </a:xfrm>
        </p:spPr>
        <p:txBody>
          <a:bodyPr/>
          <a:lstStyle>
            <a:lvl1pPr>
              <a:defRPr sz="1400"/>
            </a:lvl1pPr>
          </a:lstStyle>
          <a:p>
            <a:fld id="{17B8D3BA-E350-1147-995F-63335037DF5A}" type="slidenum">
              <a:rPr lang="ja-JP" altLang="en-US" smtClean="0"/>
              <a:pPr/>
              <a:t>‹#›</a:t>
            </a:fld>
            <a:endParaRPr lang="ja-JP" altLang="en-US"/>
          </a:p>
        </p:txBody>
      </p:sp>
    </p:spTree>
    <p:extLst>
      <p:ext uri="{BB962C8B-B14F-4D97-AF65-F5344CB8AC3E}">
        <p14:creationId xmlns:p14="http://schemas.microsoft.com/office/powerpoint/2010/main" val="20169788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95DBE86F-0E9A-46F2-8DC7-82CC36C8E9C4}"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13342648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15479212-30F9-494C-8526-70B95068C431}" type="datetime1">
              <a:rPr kumimoji="1" lang="ja-JP" altLang="en-US" smtClean="0"/>
              <a:t>2019/5/17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9658819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26F15801-62FF-49B3-B570-1C3587D2DB82}" type="datetime1">
              <a:rPr kumimoji="1" lang="ja-JP" altLang="en-US" smtClean="0"/>
              <a:t>2019/5/17</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7482896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1470E261-D293-4315-BC29-4A09DDB56677}" type="datetime1">
              <a:rPr kumimoji="1" lang="ja-JP" altLang="en-US" smtClean="0"/>
              <a:t>2019/5/17</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8401124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F6F0B532-A260-423E-BE1F-454639BB48EB}" type="datetime1">
              <a:rPr kumimoji="1" lang="ja-JP" altLang="en-US" smtClean="0"/>
              <a:t>2019/5/17</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641613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3DE05EAC-F8E8-4E34-9B50-486A269EB1B1}" type="datetime1">
              <a:rPr kumimoji="1" lang="ja-JP" altLang="en-US" smtClean="0"/>
              <a:t>2019/5/17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3236741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1" lang="ja-JP" altLang="en-US"/>
              <a:t>アイコンをクリックして図を追加</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EDF387E3-23A0-423E-B185-64DE8BDD5D07}" type="datetime1">
              <a:rPr kumimoji="1" lang="ja-JP" altLang="en-US" smtClean="0"/>
              <a:t>2019/5/17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4150082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C54471-3F0A-4D1C-B91B-684F2AB58976}" type="datetime1">
              <a:rPr kumimoji="1" lang="ja-JP" altLang="en-US" smtClean="0"/>
              <a:t>2019/5/17</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15338150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a:t>講師が研修で</a:t>
            </a:r>
            <a:br>
              <a:rPr lang="en-US" altLang="ja-JP"/>
            </a:br>
            <a:r>
              <a:rPr lang="ja-JP" altLang="en-US"/>
              <a:t>留意すべきポイント</a:t>
            </a:r>
            <a:endParaRPr kumimoji="1" lang="ja-JP" altLang="en-US" dirty="0"/>
          </a:p>
        </p:txBody>
      </p:sp>
      <p:sp>
        <p:nvSpPr>
          <p:cNvPr id="3" name="サブタイトル 2"/>
          <p:cNvSpPr>
            <a:spLocks noGrp="1"/>
          </p:cNvSpPr>
          <p:nvPr>
            <p:ph type="subTitle" idx="1"/>
          </p:nvPr>
        </p:nvSpPr>
        <p:spPr/>
        <p:txBody>
          <a:bodyPr anchor="ctr">
            <a:normAutofit/>
          </a:bodyPr>
          <a:lstStyle/>
          <a:p>
            <a:r>
              <a:rPr lang="ja-JP" altLang="en-US" sz="3600"/>
              <a:t>第三回研修用</a:t>
            </a:r>
            <a:endParaRPr kumimoji="1" lang="ja-JP" altLang="en-US" sz="3600" dirty="0"/>
          </a:p>
        </p:txBody>
      </p:sp>
      <p:sp>
        <p:nvSpPr>
          <p:cNvPr id="4" name="サブタイトル 2">
            <a:extLst>
              <a:ext uri="{FF2B5EF4-FFF2-40B4-BE49-F238E27FC236}">
                <a16:creationId xmlns:a16="http://schemas.microsoft.com/office/drawing/2014/main" id="{DFB62097-2E81-4A18-ABB6-4C7FF6A9D2B9}"/>
              </a:ext>
            </a:extLst>
          </p:cNvPr>
          <p:cNvSpPr txBox="1">
            <a:spLocks/>
          </p:cNvSpPr>
          <p:nvPr/>
        </p:nvSpPr>
        <p:spPr>
          <a:xfrm>
            <a:off x="2791327" y="186782"/>
            <a:ext cx="9144000" cy="675481"/>
          </a:xfrm>
          <a:prstGeom prst="rect">
            <a:avLst/>
          </a:prstGeom>
        </p:spPr>
        <p:txBody>
          <a:bodyPr vert="horz" lIns="91440" tIns="45720" rIns="91440" bIns="45720" rtlCol="0" anchor="ctr">
            <a:norm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r"/>
            <a:r>
              <a:rPr lang="ja-JP" altLang="en-US" sz="3600" dirty="0"/>
              <a:t>別添資料</a:t>
            </a:r>
            <a:r>
              <a:rPr lang="en-US" altLang="ja-JP" sz="3600" dirty="0"/>
              <a:t>5-5-3</a:t>
            </a:r>
            <a:endParaRPr lang="ja-JP" altLang="en-US" sz="3600" dirty="0"/>
          </a:p>
        </p:txBody>
      </p:sp>
      <p:sp>
        <p:nvSpPr>
          <p:cNvPr id="5" name="スライド番号プレースホルダー 4">
            <a:extLst>
              <a:ext uri="{FF2B5EF4-FFF2-40B4-BE49-F238E27FC236}">
                <a16:creationId xmlns:a16="http://schemas.microsoft.com/office/drawing/2014/main" id="{C13F064B-5AF6-4BD7-8B54-50B4F3730BD2}"/>
              </a:ext>
            </a:extLst>
          </p:cNvPr>
          <p:cNvSpPr>
            <a:spLocks noGrp="1"/>
          </p:cNvSpPr>
          <p:nvPr>
            <p:ph type="sldNum" sz="quarter" idx="12"/>
          </p:nvPr>
        </p:nvSpPr>
        <p:spPr/>
        <p:txBody>
          <a:bodyPr/>
          <a:lstStyle/>
          <a:p>
            <a:fld id="{17B8D3BA-E350-1147-995F-63335037DF5A}" type="slidenum">
              <a:rPr kumimoji="1" lang="ja-JP" altLang="en-US" smtClean="0"/>
              <a:t>1</a:t>
            </a:fld>
            <a:endParaRPr kumimoji="1" lang="ja-JP" altLang="en-US"/>
          </a:p>
        </p:txBody>
      </p:sp>
    </p:spTree>
    <p:extLst>
      <p:ext uri="{BB962C8B-B14F-4D97-AF65-F5344CB8AC3E}">
        <p14:creationId xmlns:p14="http://schemas.microsoft.com/office/powerpoint/2010/main" val="20745927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3A60F46-2E2C-514A-8F16-9E5331B3AC23}"/>
              </a:ext>
            </a:extLst>
          </p:cNvPr>
          <p:cNvSpPr>
            <a:spLocks noGrp="1"/>
          </p:cNvSpPr>
          <p:nvPr>
            <p:ph type="title"/>
          </p:nvPr>
        </p:nvSpPr>
        <p:spPr/>
        <p:txBody>
          <a:bodyPr>
            <a:normAutofit fontScale="90000"/>
          </a:bodyPr>
          <a:lstStyle/>
          <a:p>
            <a:r>
              <a:rPr kumimoji="1" lang="en-US" altLang="ja-JP" dirty="0"/>
              <a:t>1. </a:t>
            </a:r>
            <a:r>
              <a:rPr lang="ja-JP" altLang="en-US" dirty="0"/>
              <a:t>前回</a:t>
            </a:r>
            <a:r>
              <a:rPr kumimoji="1" lang="ja-JP" altLang="en-US" dirty="0"/>
              <a:t>のおさらい</a:t>
            </a:r>
          </a:p>
        </p:txBody>
      </p:sp>
      <p:sp>
        <p:nvSpPr>
          <p:cNvPr id="3" name="コンテンツ プレースホルダー 2">
            <a:extLst>
              <a:ext uri="{FF2B5EF4-FFF2-40B4-BE49-F238E27FC236}">
                <a16:creationId xmlns:a16="http://schemas.microsoft.com/office/drawing/2014/main" id="{4C24B870-F81D-A745-8BB6-09774766120A}"/>
              </a:ext>
            </a:extLst>
          </p:cNvPr>
          <p:cNvSpPr>
            <a:spLocks noGrp="1"/>
          </p:cNvSpPr>
          <p:nvPr>
            <p:ph idx="1"/>
          </p:nvPr>
        </p:nvSpPr>
        <p:spPr/>
        <p:txBody>
          <a:bodyPr>
            <a:normAutofit/>
          </a:bodyPr>
          <a:lstStyle/>
          <a:p>
            <a:pPr marL="0" indent="0">
              <a:buNone/>
            </a:pPr>
            <a:r>
              <a:rPr lang="ja-JP" altLang="en-US" sz="2200" dirty="0"/>
              <a:t>マネージャー</a:t>
            </a:r>
            <a:endParaRPr lang="en-US" altLang="ja-JP" sz="2200" dirty="0"/>
          </a:p>
          <a:p>
            <a:pPr marL="449263" lvl="1"/>
            <a:r>
              <a:rPr lang="en-US" altLang="ja-JP" sz="2200" dirty="0"/>
              <a:t>2</a:t>
            </a:r>
            <a:r>
              <a:rPr lang="ja-JP" altLang="en-US" sz="2200" dirty="0"/>
              <a:t>回目の研修の内容を、グラフィックレコーディングなどを使って、受講者に思い出させる。</a:t>
            </a:r>
            <a:endParaRPr lang="en-US" altLang="ja-JP" sz="2200" dirty="0"/>
          </a:p>
          <a:p>
            <a:pPr marL="449263" lvl="1"/>
            <a:r>
              <a:rPr lang="ja-JP" altLang="en-US" sz="2200" dirty="0"/>
              <a:t>その上で、今日はプロセスの③、④と⑤を行うことを、受講者に説明する。</a:t>
            </a:r>
            <a:endParaRPr lang="en-US" altLang="ja-JP" sz="2200" dirty="0"/>
          </a:p>
          <a:p>
            <a:pPr marL="449263" lvl="1"/>
            <a:r>
              <a:rPr lang="ja-JP" altLang="en-US" sz="2200" dirty="0"/>
              <a:t>これらの行為で、受講者を</a:t>
            </a:r>
            <a:r>
              <a:rPr lang="en-US" altLang="ja-JP" sz="2200" dirty="0"/>
              <a:t>2</a:t>
            </a:r>
            <a:r>
              <a:rPr lang="ja-JP" altLang="en-US" sz="2200" dirty="0"/>
              <a:t>回目の研修の終了時の状態に戻す。</a:t>
            </a:r>
          </a:p>
          <a:p>
            <a:pPr marL="449263" lvl="1"/>
            <a:r>
              <a:rPr lang="ja-JP" altLang="en-US" sz="2200" dirty="0"/>
              <a:t>この行為で、研修参加者を</a:t>
            </a:r>
            <a:r>
              <a:rPr lang="en-US" altLang="ja-JP" sz="2200" dirty="0"/>
              <a:t>2</a:t>
            </a:r>
            <a:r>
              <a:rPr lang="ja-JP" altLang="en-US" sz="2200" dirty="0"/>
              <a:t>回目の時に戻す。</a:t>
            </a:r>
            <a:endParaRPr lang="en-US" altLang="ja-JP" sz="2200" dirty="0"/>
          </a:p>
          <a:p>
            <a:pPr marL="449263" lvl="1"/>
            <a:r>
              <a:rPr lang="en-US" altLang="ja-JP" sz="2200" dirty="0"/>
              <a:t>2</a:t>
            </a:r>
            <a:r>
              <a:rPr lang="ja-JP" altLang="en-US" sz="2200" dirty="0"/>
              <a:t>回目から日にちがあいたときは、</a:t>
            </a:r>
            <a:r>
              <a:rPr lang="en-US" altLang="ja-JP" sz="2200" dirty="0"/>
              <a:t>1</a:t>
            </a:r>
            <a:r>
              <a:rPr lang="ja-JP" altLang="en-US" sz="2200" dirty="0"/>
              <a:t>回目の課題や目標も忘れがちのため、課題と目標も再確認する。</a:t>
            </a:r>
          </a:p>
        </p:txBody>
      </p:sp>
      <p:sp>
        <p:nvSpPr>
          <p:cNvPr id="4" name="スライド番号プレースホルダー 3">
            <a:extLst>
              <a:ext uri="{FF2B5EF4-FFF2-40B4-BE49-F238E27FC236}">
                <a16:creationId xmlns:a16="http://schemas.microsoft.com/office/drawing/2014/main" id="{1DBEE23B-8146-4505-90CF-249E4A4CFFBB}"/>
              </a:ext>
            </a:extLst>
          </p:cNvPr>
          <p:cNvSpPr>
            <a:spLocks noGrp="1"/>
          </p:cNvSpPr>
          <p:nvPr>
            <p:ph type="sldNum" sz="quarter" idx="12"/>
          </p:nvPr>
        </p:nvSpPr>
        <p:spPr/>
        <p:txBody>
          <a:bodyPr/>
          <a:lstStyle/>
          <a:p>
            <a:fld id="{17B8D3BA-E350-1147-995F-63335037DF5A}" type="slidenum">
              <a:rPr kumimoji="1" lang="ja-JP" altLang="en-US" smtClean="0"/>
              <a:t>2</a:t>
            </a:fld>
            <a:endParaRPr kumimoji="1" lang="ja-JP" altLang="en-US"/>
          </a:p>
        </p:txBody>
      </p:sp>
    </p:spTree>
    <p:extLst>
      <p:ext uri="{BB962C8B-B14F-4D97-AF65-F5344CB8AC3E}">
        <p14:creationId xmlns:p14="http://schemas.microsoft.com/office/powerpoint/2010/main" val="6315315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E2CBDB5-7525-1D48-9B4F-AD45B00760E8}"/>
              </a:ext>
            </a:extLst>
          </p:cNvPr>
          <p:cNvSpPr>
            <a:spLocks noGrp="1"/>
          </p:cNvSpPr>
          <p:nvPr>
            <p:ph type="title"/>
          </p:nvPr>
        </p:nvSpPr>
        <p:spPr/>
        <p:txBody>
          <a:bodyPr>
            <a:normAutofit fontScale="90000"/>
          </a:bodyPr>
          <a:lstStyle/>
          <a:p>
            <a:r>
              <a:rPr lang="en-US" altLang="ja-JP" dirty="0"/>
              <a:t>2. </a:t>
            </a:r>
            <a:r>
              <a:rPr lang="ja-JP" altLang="en-US" dirty="0"/>
              <a:t>データ利用方法検討</a:t>
            </a:r>
            <a:endParaRPr kumimoji="1" lang="ja-JP" altLang="en-US" dirty="0"/>
          </a:p>
        </p:txBody>
      </p:sp>
      <p:sp>
        <p:nvSpPr>
          <p:cNvPr id="3" name="コンテンツ プレースホルダー 2">
            <a:extLst>
              <a:ext uri="{FF2B5EF4-FFF2-40B4-BE49-F238E27FC236}">
                <a16:creationId xmlns:a16="http://schemas.microsoft.com/office/drawing/2014/main" id="{DD670985-E3DA-F04A-BBD2-04D81A190AE1}"/>
              </a:ext>
            </a:extLst>
          </p:cNvPr>
          <p:cNvSpPr>
            <a:spLocks noGrp="1"/>
          </p:cNvSpPr>
          <p:nvPr>
            <p:ph idx="1"/>
          </p:nvPr>
        </p:nvSpPr>
        <p:spPr/>
        <p:txBody>
          <a:bodyPr>
            <a:normAutofit/>
          </a:bodyPr>
          <a:lstStyle/>
          <a:p>
            <a:pPr marL="0" indent="0">
              <a:buNone/>
            </a:pPr>
            <a:r>
              <a:rPr lang="ja-JP" altLang="en-US" sz="2200" dirty="0"/>
              <a:t>マネージャー</a:t>
            </a:r>
            <a:endParaRPr lang="en-US" altLang="ja-JP" sz="2200" dirty="0"/>
          </a:p>
          <a:p>
            <a:pPr marL="449263" lvl="1">
              <a:tabLst>
                <a:tab pos="715963" algn="l"/>
              </a:tabLst>
            </a:pPr>
            <a:r>
              <a:rPr lang="ja-JP" altLang="en-US" sz="2200" dirty="0"/>
              <a:t>事前に各チームのデータの収集状況を確認し、不足があればアドバイスをする。</a:t>
            </a:r>
            <a:endParaRPr lang="en-US" altLang="ja-JP" sz="2200" dirty="0"/>
          </a:p>
          <a:p>
            <a:pPr lvl="1"/>
            <a:endParaRPr lang="en-US" altLang="ja-JP" sz="2200" dirty="0"/>
          </a:p>
          <a:p>
            <a:pPr marL="0" indent="0">
              <a:buNone/>
            </a:pPr>
            <a:r>
              <a:rPr lang="ja-JP" altLang="en-US" sz="2200" dirty="0"/>
              <a:t>ファシリテーター</a:t>
            </a:r>
            <a:endParaRPr lang="en-US" altLang="ja-JP" sz="2200" dirty="0"/>
          </a:p>
          <a:p>
            <a:pPr marL="449263" lvl="1"/>
            <a:r>
              <a:rPr lang="en-US" altLang="ja-JP" sz="2200" dirty="0"/>
              <a:t>2</a:t>
            </a:r>
            <a:r>
              <a:rPr lang="ja-JP" altLang="en-US" sz="2200" dirty="0"/>
              <a:t>回目の研修以降、追加で収集したもの、データが増えたものがあれば各チーム内で共有し、チームメンバーの理解や情報量をそろえる。</a:t>
            </a:r>
            <a:endParaRPr lang="en-US" altLang="ja-JP" sz="2200" dirty="0"/>
          </a:p>
        </p:txBody>
      </p:sp>
      <p:sp>
        <p:nvSpPr>
          <p:cNvPr id="4" name="スライド番号プレースホルダー 3">
            <a:extLst>
              <a:ext uri="{FF2B5EF4-FFF2-40B4-BE49-F238E27FC236}">
                <a16:creationId xmlns:a16="http://schemas.microsoft.com/office/drawing/2014/main" id="{E748DCE5-B155-4B5C-8F7F-A961B8FAABD4}"/>
              </a:ext>
            </a:extLst>
          </p:cNvPr>
          <p:cNvSpPr>
            <a:spLocks noGrp="1"/>
          </p:cNvSpPr>
          <p:nvPr>
            <p:ph type="sldNum" sz="quarter" idx="12"/>
          </p:nvPr>
        </p:nvSpPr>
        <p:spPr/>
        <p:txBody>
          <a:bodyPr/>
          <a:lstStyle/>
          <a:p>
            <a:fld id="{17B8D3BA-E350-1147-995F-63335037DF5A}" type="slidenum">
              <a:rPr kumimoji="1" lang="ja-JP" altLang="en-US" smtClean="0"/>
              <a:t>3</a:t>
            </a:fld>
            <a:endParaRPr kumimoji="1" lang="ja-JP" altLang="en-US"/>
          </a:p>
        </p:txBody>
      </p:sp>
    </p:spTree>
    <p:extLst>
      <p:ext uri="{BB962C8B-B14F-4D97-AF65-F5344CB8AC3E}">
        <p14:creationId xmlns:p14="http://schemas.microsoft.com/office/powerpoint/2010/main" val="16746341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0559086-E1A8-D942-AAD3-D5A538E37CF2}"/>
              </a:ext>
            </a:extLst>
          </p:cNvPr>
          <p:cNvSpPr>
            <a:spLocks noGrp="1"/>
          </p:cNvSpPr>
          <p:nvPr>
            <p:ph type="title"/>
          </p:nvPr>
        </p:nvSpPr>
        <p:spPr/>
        <p:txBody>
          <a:bodyPr>
            <a:normAutofit fontScale="90000"/>
          </a:bodyPr>
          <a:lstStyle/>
          <a:p>
            <a:r>
              <a:rPr lang="en-US" altLang="ja-JP" dirty="0"/>
              <a:t>3. </a:t>
            </a:r>
            <a:r>
              <a:rPr lang="ja-JP" altLang="en-US" dirty="0"/>
              <a:t>データを利用したプロトタイプによる検証</a:t>
            </a:r>
            <a:endParaRPr kumimoji="1" lang="ja-JP" altLang="en-US" dirty="0"/>
          </a:p>
        </p:txBody>
      </p:sp>
      <p:sp>
        <p:nvSpPr>
          <p:cNvPr id="3" name="コンテンツ プレースホルダー 2">
            <a:extLst>
              <a:ext uri="{FF2B5EF4-FFF2-40B4-BE49-F238E27FC236}">
                <a16:creationId xmlns:a16="http://schemas.microsoft.com/office/drawing/2014/main" id="{66373C83-DFCE-ED46-A76E-328ABFE831ED}"/>
              </a:ext>
            </a:extLst>
          </p:cNvPr>
          <p:cNvSpPr>
            <a:spLocks noGrp="1"/>
          </p:cNvSpPr>
          <p:nvPr>
            <p:ph idx="1"/>
          </p:nvPr>
        </p:nvSpPr>
        <p:spPr/>
        <p:txBody>
          <a:bodyPr>
            <a:noAutofit/>
          </a:bodyPr>
          <a:lstStyle/>
          <a:p>
            <a:pPr marL="0" indent="0">
              <a:buNone/>
            </a:pPr>
            <a:r>
              <a:rPr kumimoji="1" lang="ja-JP" altLang="en-US" sz="2200" dirty="0"/>
              <a:t>マネージャー</a:t>
            </a:r>
            <a:endParaRPr kumimoji="1" lang="en-US" altLang="ja-JP" sz="2200" dirty="0"/>
          </a:p>
          <a:p>
            <a:pPr marL="449263" lvl="1"/>
            <a:r>
              <a:rPr lang="ja-JP" altLang="en-US" sz="2200" dirty="0"/>
              <a:t>既に他の地方公共団体などで、類似の課題に取組み、解決のための政策を検討している場合があるので、時間があれば関連文献などを調べておく。</a:t>
            </a:r>
            <a:endParaRPr lang="en-US" altLang="ja-JP" sz="2200" dirty="0"/>
          </a:p>
          <a:p>
            <a:pPr marL="449263" lvl="1"/>
            <a:r>
              <a:rPr lang="ja-JP" altLang="en-US" sz="2200" dirty="0"/>
              <a:t>文献によっては、政策を図解してわかりやすく説明したり、効果の測定方法などが載っている場合があるので、研修の参考になる。</a:t>
            </a:r>
            <a:endParaRPr lang="en-US" altLang="ja-JP" sz="2200" dirty="0"/>
          </a:p>
          <a:p>
            <a:endParaRPr kumimoji="1" lang="en-US" altLang="ja-JP" sz="2200" dirty="0"/>
          </a:p>
        </p:txBody>
      </p:sp>
      <p:sp>
        <p:nvSpPr>
          <p:cNvPr id="4" name="スライド番号プレースホルダー 3">
            <a:extLst>
              <a:ext uri="{FF2B5EF4-FFF2-40B4-BE49-F238E27FC236}">
                <a16:creationId xmlns:a16="http://schemas.microsoft.com/office/drawing/2014/main" id="{1021D644-0FC8-4228-8A47-BA005FA962AD}"/>
              </a:ext>
            </a:extLst>
          </p:cNvPr>
          <p:cNvSpPr>
            <a:spLocks noGrp="1"/>
          </p:cNvSpPr>
          <p:nvPr>
            <p:ph type="sldNum" sz="quarter" idx="12"/>
          </p:nvPr>
        </p:nvSpPr>
        <p:spPr/>
        <p:txBody>
          <a:bodyPr/>
          <a:lstStyle/>
          <a:p>
            <a:fld id="{17B8D3BA-E350-1147-995F-63335037DF5A}" type="slidenum">
              <a:rPr kumimoji="1" lang="ja-JP" altLang="en-US" smtClean="0"/>
              <a:t>4</a:t>
            </a:fld>
            <a:endParaRPr kumimoji="1" lang="ja-JP" altLang="en-US"/>
          </a:p>
        </p:txBody>
      </p:sp>
    </p:spTree>
    <p:extLst>
      <p:ext uri="{BB962C8B-B14F-4D97-AF65-F5344CB8AC3E}">
        <p14:creationId xmlns:p14="http://schemas.microsoft.com/office/powerpoint/2010/main" val="39164764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66373C83-DFCE-ED46-A76E-328ABFE831ED}"/>
              </a:ext>
            </a:extLst>
          </p:cNvPr>
          <p:cNvSpPr>
            <a:spLocks noGrp="1"/>
          </p:cNvSpPr>
          <p:nvPr>
            <p:ph idx="1"/>
          </p:nvPr>
        </p:nvSpPr>
        <p:spPr/>
        <p:txBody>
          <a:bodyPr>
            <a:normAutofit/>
          </a:bodyPr>
          <a:lstStyle/>
          <a:p>
            <a:pPr marL="0" indent="0">
              <a:buNone/>
            </a:pPr>
            <a:r>
              <a:rPr lang="ja-JP" altLang="en-US" sz="2200" dirty="0"/>
              <a:t>ファシリテーター</a:t>
            </a:r>
            <a:endParaRPr lang="en-US" altLang="ja-JP" sz="2200" dirty="0"/>
          </a:p>
          <a:p>
            <a:pPr marL="449263" lvl="1"/>
            <a:r>
              <a:rPr lang="ja-JP" altLang="en-US" sz="2200" dirty="0"/>
              <a:t>最初は何の制約もなしで政策を考えていいことを受講者に知らせる。今の組織の人員や予算などで難しいと思っても、考えたものは一旦俎上に乗せる。</a:t>
            </a:r>
            <a:endParaRPr lang="en-US" altLang="ja-JP" sz="2200" dirty="0"/>
          </a:p>
          <a:p>
            <a:pPr marL="449263" lvl="1"/>
            <a:r>
              <a:rPr lang="ja-JP" altLang="en-US" sz="2200" dirty="0"/>
              <a:t>筋の悪いものや無理なものは、次の費用対効果で対象から外れるので、まずは、大小様々な政策を出すように促す。</a:t>
            </a:r>
            <a:endParaRPr lang="en-US" altLang="ja-JP" sz="2200" dirty="0"/>
          </a:p>
          <a:p>
            <a:pPr marL="449263" lvl="1"/>
            <a:r>
              <a:rPr lang="ja-JP" altLang="en-US" sz="2200" dirty="0"/>
              <a:t>本来のゴールを意識させるために、分析の結果からでてきた政策と、あるべき姿として考えられる政策の両方を考えるように促す。</a:t>
            </a:r>
            <a:endParaRPr lang="en-US" altLang="ja-JP" sz="2200" dirty="0"/>
          </a:p>
          <a:p>
            <a:pPr marL="449263" lvl="1"/>
            <a:r>
              <a:rPr lang="ja-JP" altLang="en-US" sz="2200" dirty="0"/>
              <a:t>ゴールの設定も、やりやすいものを選ぶのではなく、複数の軸（視点）を設けて考え、その中から有効なゴールをチームメンバーの合意で決めるようにする。テーマによっては、市民が参加したワークショップなどでも有効で、複数の軸を作ることで、声の大きい意見に偏ることを回避できる。</a:t>
            </a:r>
            <a:endParaRPr lang="en-US" altLang="ja-JP" sz="2200" dirty="0"/>
          </a:p>
        </p:txBody>
      </p:sp>
      <p:sp>
        <p:nvSpPr>
          <p:cNvPr id="4" name="スライド番号プレースホルダー 3">
            <a:extLst>
              <a:ext uri="{FF2B5EF4-FFF2-40B4-BE49-F238E27FC236}">
                <a16:creationId xmlns:a16="http://schemas.microsoft.com/office/drawing/2014/main" id="{DD6E6738-4752-4AF9-A69E-88DBBCA59BD8}"/>
              </a:ext>
            </a:extLst>
          </p:cNvPr>
          <p:cNvSpPr>
            <a:spLocks noGrp="1"/>
          </p:cNvSpPr>
          <p:nvPr>
            <p:ph type="sldNum" sz="quarter" idx="12"/>
          </p:nvPr>
        </p:nvSpPr>
        <p:spPr/>
        <p:txBody>
          <a:bodyPr/>
          <a:lstStyle/>
          <a:p>
            <a:fld id="{17B8D3BA-E350-1147-995F-63335037DF5A}" type="slidenum">
              <a:rPr kumimoji="1" lang="ja-JP" altLang="en-US" smtClean="0"/>
              <a:t>5</a:t>
            </a:fld>
            <a:endParaRPr kumimoji="1" lang="ja-JP" altLang="en-US"/>
          </a:p>
        </p:txBody>
      </p:sp>
      <p:sp>
        <p:nvSpPr>
          <p:cNvPr id="7" name="タイトル 1">
            <a:extLst>
              <a:ext uri="{FF2B5EF4-FFF2-40B4-BE49-F238E27FC236}">
                <a16:creationId xmlns:a16="http://schemas.microsoft.com/office/drawing/2014/main" id="{79E3A12A-38AD-4381-B80C-F63DC9DD50E4}"/>
              </a:ext>
            </a:extLst>
          </p:cNvPr>
          <p:cNvSpPr>
            <a:spLocks noGrp="1"/>
          </p:cNvSpPr>
          <p:nvPr>
            <p:ph type="title"/>
          </p:nvPr>
        </p:nvSpPr>
        <p:spPr>
          <a:xfrm>
            <a:off x="250825" y="365125"/>
            <a:ext cx="11690350" cy="590550"/>
          </a:xfrm>
        </p:spPr>
        <p:txBody>
          <a:bodyPr>
            <a:normAutofit fontScale="90000"/>
          </a:bodyPr>
          <a:lstStyle/>
          <a:p>
            <a:r>
              <a:rPr lang="en-US" altLang="ja-JP" dirty="0"/>
              <a:t>3. </a:t>
            </a:r>
            <a:r>
              <a:rPr lang="ja-JP" altLang="en-US" dirty="0"/>
              <a:t>データを利用したプロトタイプによる検証</a:t>
            </a:r>
            <a:endParaRPr kumimoji="1" lang="ja-JP" altLang="en-US" dirty="0"/>
          </a:p>
        </p:txBody>
      </p:sp>
    </p:spTree>
    <p:extLst>
      <p:ext uri="{BB962C8B-B14F-4D97-AF65-F5344CB8AC3E}">
        <p14:creationId xmlns:p14="http://schemas.microsoft.com/office/powerpoint/2010/main" val="29751219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050CCDF-FFD7-2340-BDFC-388F78C828A1}"/>
              </a:ext>
            </a:extLst>
          </p:cNvPr>
          <p:cNvSpPr>
            <a:spLocks noGrp="1"/>
          </p:cNvSpPr>
          <p:nvPr>
            <p:ph type="title"/>
          </p:nvPr>
        </p:nvSpPr>
        <p:spPr/>
        <p:txBody>
          <a:bodyPr>
            <a:normAutofit fontScale="90000"/>
          </a:bodyPr>
          <a:lstStyle/>
          <a:p>
            <a:r>
              <a:rPr kumimoji="1" lang="en-US" altLang="ja-JP" dirty="0"/>
              <a:t>4. </a:t>
            </a:r>
            <a:r>
              <a:rPr lang="ja-JP" altLang="en-US" dirty="0"/>
              <a:t>効果の確認・評価</a:t>
            </a:r>
            <a:endParaRPr kumimoji="1" lang="ja-JP" altLang="en-US" dirty="0"/>
          </a:p>
        </p:txBody>
      </p:sp>
      <p:sp>
        <p:nvSpPr>
          <p:cNvPr id="3" name="コンテンツ プレースホルダー 2">
            <a:extLst>
              <a:ext uri="{FF2B5EF4-FFF2-40B4-BE49-F238E27FC236}">
                <a16:creationId xmlns:a16="http://schemas.microsoft.com/office/drawing/2014/main" id="{81B805EE-B190-A248-970E-35D252F3715E}"/>
              </a:ext>
            </a:extLst>
          </p:cNvPr>
          <p:cNvSpPr>
            <a:spLocks noGrp="1"/>
          </p:cNvSpPr>
          <p:nvPr>
            <p:ph idx="1"/>
          </p:nvPr>
        </p:nvSpPr>
        <p:spPr>
          <a:xfrm>
            <a:off x="838200" y="1105468"/>
            <a:ext cx="10515600" cy="5423919"/>
          </a:xfrm>
        </p:spPr>
        <p:txBody>
          <a:bodyPr>
            <a:normAutofit/>
          </a:bodyPr>
          <a:lstStyle/>
          <a:p>
            <a:pPr marL="0" indent="0">
              <a:buNone/>
            </a:pPr>
            <a:r>
              <a:rPr lang="ja-JP" altLang="en-US" sz="2200" dirty="0"/>
              <a:t>ファシリテーター</a:t>
            </a:r>
            <a:endParaRPr lang="en-US" altLang="ja-JP" sz="2200" dirty="0"/>
          </a:p>
          <a:p>
            <a:pPr marL="449263" lvl="1"/>
            <a:r>
              <a:rPr kumimoji="1" lang="ja-JP" altLang="en-US" sz="2200" dirty="0"/>
              <a:t>効果は金額に換算することで算出し、比較することを理解してもらう。</a:t>
            </a:r>
            <a:endParaRPr kumimoji="1" lang="en-US" altLang="ja-JP" sz="2200" dirty="0"/>
          </a:p>
          <a:p>
            <a:pPr marL="449263" lvl="1"/>
            <a:r>
              <a:rPr lang="ja-JP" altLang="en-US" sz="2200" dirty="0"/>
              <a:t>地方公共団体の中の</a:t>
            </a:r>
            <a:r>
              <a:rPr kumimoji="1" lang="ja-JP" altLang="en-US" sz="2200" dirty="0"/>
              <a:t>一部で実施した効果が小さくても、全体に展開した時には大きな効果が生まれる可能性がある</a:t>
            </a:r>
            <a:r>
              <a:rPr lang="ja-JP" altLang="en-US" sz="2200" dirty="0"/>
              <a:t>ことを理解してもらう</a:t>
            </a:r>
            <a:r>
              <a:rPr kumimoji="1" lang="ja-JP" altLang="en-US" sz="2200" dirty="0"/>
              <a:t>。</a:t>
            </a:r>
            <a:endParaRPr kumimoji="1" lang="en-US" altLang="ja-JP" sz="2200" dirty="0"/>
          </a:p>
          <a:p>
            <a:pPr marL="449263" lvl="1"/>
            <a:r>
              <a:rPr lang="ja-JP" altLang="en-US" sz="2200" dirty="0"/>
              <a:t>影響範囲については、どれだけの職員や市民に影響するのか、どれだけの回数に影響するのかなど、根拠をもって説明できるように促す。</a:t>
            </a:r>
            <a:endParaRPr lang="en-US" altLang="ja-JP" sz="2200" dirty="0"/>
          </a:p>
          <a:p>
            <a:pPr marL="457200" lvl="1" indent="0">
              <a:buNone/>
            </a:pPr>
            <a:endParaRPr lang="en-US" altLang="ja-JP" sz="2200" dirty="0"/>
          </a:p>
          <a:p>
            <a:pPr marL="0" indent="0">
              <a:buNone/>
            </a:pPr>
            <a:r>
              <a:rPr kumimoji="1" lang="ja-JP" altLang="en-US" sz="2200" dirty="0"/>
              <a:t>データ分析役</a:t>
            </a:r>
            <a:endParaRPr kumimoji="1" lang="en-US" altLang="ja-JP" sz="2200" dirty="0"/>
          </a:p>
          <a:p>
            <a:pPr marL="449263" lvl="1"/>
            <a:r>
              <a:rPr lang="ja-JP" altLang="en-US" sz="2200" dirty="0"/>
              <a:t>データの分析方法や結果の表現などで気がついた点があれば、助言をする。</a:t>
            </a:r>
            <a:endParaRPr kumimoji="1" lang="ja-JP" altLang="en-US" sz="2200" dirty="0"/>
          </a:p>
        </p:txBody>
      </p:sp>
      <p:sp>
        <p:nvSpPr>
          <p:cNvPr id="4" name="スライド番号プレースホルダー 3">
            <a:extLst>
              <a:ext uri="{FF2B5EF4-FFF2-40B4-BE49-F238E27FC236}">
                <a16:creationId xmlns:a16="http://schemas.microsoft.com/office/drawing/2014/main" id="{22C0EB20-6E7C-4790-9F40-2486B0845A13}"/>
              </a:ext>
            </a:extLst>
          </p:cNvPr>
          <p:cNvSpPr>
            <a:spLocks noGrp="1"/>
          </p:cNvSpPr>
          <p:nvPr>
            <p:ph type="sldNum" sz="quarter" idx="12"/>
          </p:nvPr>
        </p:nvSpPr>
        <p:spPr/>
        <p:txBody>
          <a:bodyPr/>
          <a:lstStyle/>
          <a:p>
            <a:fld id="{17B8D3BA-E350-1147-995F-63335037DF5A}" type="slidenum">
              <a:rPr kumimoji="1" lang="ja-JP" altLang="en-US" smtClean="0"/>
              <a:t>6</a:t>
            </a:fld>
            <a:endParaRPr kumimoji="1" lang="ja-JP" altLang="en-US"/>
          </a:p>
        </p:txBody>
      </p:sp>
    </p:spTree>
    <p:extLst>
      <p:ext uri="{BB962C8B-B14F-4D97-AF65-F5344CB8AC3E}">
        <p14:creationId xmlns:p14="http://schemas.microsoft.com/office/powerpoint/2010/main" val="3494358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58B798BA-0F1B-432C-907E-EEFBC8A58DF3}"/>
              </a:ext>
            </a:extLst>
          </p:cNvPr>
          <p:cNvSpPr>
            <a:spLocks noGrp="1"/>
          </p:cNvSpPr>
          <p:nvPr>
            <p:ph type="sldNum" sz="quarter" idx="12"/>
          </p:nvPr>
        </p:nvSpPr>
        <p:spPr/>
        <p:txBody>
          <a:bodyPr/>
          <a:lstStyle/>
          <a:p>
            <a:fld id="{17B8D3BA-E350-1147-995F-63335037DF5A}" type="slidenum">
              <a:rPr lang="ja-JP" altLang="en-US" smtClean="0"/>
              <a:pPr/>
              <a:t>7</a:t>
            </a:fld>
            <a:endParaRPr lang="ja-JP" altLang="en-US"/>
          </a:p>
        </p:txBody>
      </p:sp>
      <p:sp>
        <p:nvSpPr>
          <p:cNvPr id="5" name="タイトル 1">
            <a:extLst>
              <a:ext uri="{FF2B5EF4-FFF2-40B4-BE49-F238E27FC236}">
                <a16:creationId xmlns:a16="http://schemas.microsoft.com/office/drawing/2014/main" id="{FD5FAC6B-77BC-4110-BA8B-883B79EFED37}"/>
              </a:ext>
            </a:extLst>
          </p:cNvPr>
          <p:cNvSpPr>
            <a:spLocks noGrp="1"/>
          </p:cNvSpPr>
          <p:nvPr>
            <p:ph type="title"/>
          </p:nvPr>
        </p:nvSpPr>
        <p:spPr>
          <a:xfrm>
            <a:off x="251400" y="365126"/>
            <a:ext cx="11689200" cy="590218"/>
          </a:xfrm>
        </p:spPr>
        <p:txBody>
          <a:bodyPr>
            <a:normAutofit fontScale="90000"/>
          </a:bodyPr>
          <a:lstStyle/>
          <a:p>
            <a:r>
              <a:rPr lang="en-US" altLang="ja-JP" dirty="0"/>
              <a:t>5. </a:t>
            </a:r>
            <a:r>
              <a:rPr lang="ja-JP" altLang="en-US" dirty="0"/>
              <a:t>政策立案</a:t>
            </a:r>
            <a:endParaRPr kumimoji="1" lang="ja-JP" altLang="en-US" dirty="0"/>
          </a:p>
        </p:txBody>
      </p:sp>
      <p:sp>
        <p:nvSpPr>
          <p:cNvPr id="6" name="コンテンツ プレースホルダー 2">
            <a:extLst>
              <a:ext uri="{FF2B5EF4-FFF2-40B4-BE49-F238E27FC236}">
                <a16:creationId xmlns:a16="http://schemas.microsoft.com/office/drawing/2014/main" id="{D4D6DE53-0ED6-4022-8E7B-EED46A4CEA48}"/>
              </a:ext>
            </a:extLst>
          </p:cNvPr>
          <p:cNvSpPr>
            <a:spLocks noGrp="1"/>
          </p:cNvSpPr>
          <p:nvPr>
            <p:ph idx="1"/>
          </p:nvPr>
        </p:nvSpPr>
        <p:spPr>
          <a:xfrm>
            <a:off x="838200" y="1105469"/>
            <a:ext cx="10515600" cy="5071494"/>
          </a:xfrm>
        </p:spPr>
        <p:txBody>
          <a:bodyPr>
            <a:noAutofit/>
          </a:bodyPr>
          <a:lstStyle/>
          <a:p>
            <a:pPr marL="0" indent="0">
              <a:buNone/>
            </a:pPr>
            <a:r>
              <a:rPr lang="ja-JP" altLang="en-US" sz="2200" dirty="0"/>
              <a:t>ファシリテーター</a:t>
            </a:r>
          </a:p>
          <a:p>
            <a:pPr marL="449263" lvl="1"/>
            <a:r>
              <a:rPr lang="en-US" altLang="ja-JP" sz="2200" dirty="0"/>
              <a:t>3.</a:t>
            </a:r>
            <a:r>
              <a:rPr lang="ja-JP" altLang="en-US" sz="2200" dirty="0"/>
              <a:t>のプロトタイプのうち、効果があり実装すべきものを政策として選択させる。</a:t>
            </a:r>
            <a:endParaRPr lang="en-US" altLang="ja-JP" sz="2200" dirty="0"/>
          </a:p>
          <a:p>
            <a:pPr marL="449263" lvl="1"/>
            <a:r>
              <a:rPr lang="ja-JP" altLang="en-US" sz="2200" dirty="0"/>
              <a:t>時間の制約があるなら、第</a:t>
            </a:r>
            <a:r>
              <a:rPr lang="en-US" altLang="ja-JP" sz="2200" dirty="0"/>
              <a:t>4</a:t>
            </a:r>
            <a:r>
              <a:rPr lang="ja-JP" altLang="en-US" sz="2200" dirty="0"/>
              <a:t>回までに各自検討するようにしてもよい。</a:t>
            </a:r>
            <a:endParaRPr lang="en-US" altLang="ja-JP" sz="2200" dirty="0"/>
          </a:p>
        </p:txBody>
      </p:sp>
    </p:spTree>
    <p:extLst>
      <p:ext uri="{BB962C8B-B14F-4D97-AF65-F5344CB8AC3E}">
        <p14:creationId xmlns:p14="http://schemas.microsoft.com/office/powerpoint/2010/main" val="3916056751"/>
      </p:ext>
    </p:extLst>
  </p:cSld>
  <p:clrMapOvr>
    <a:masterClrMapping/>
  </p:clrMapOvr>
</p:sld>
</file>

<file path=ppt/theme/theme1.xml><?xml version="1.0" encoding="utf-8"?>
<a:theme xmlns:a="http://schemas.openxmlformats.org/drawingml/2006/main" name="ホワイ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Yu Gothic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Yu Gothic"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de for Japan（テンプレート）" id="{58E5E067-0E9E-884A-AF81-585201C4A575}" vid="{7968914F-E43C-D84C-9CC6-5AD0C0F27ED6}"/>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ホワイト</Template>
  <TotalTime>457</TotalTime>
  <Words>623</Words>
  <Application>Microsoft Office PowerPoint</Application>
  <PresentationFormat>ワイド画面</PresentationFormat>
  <Paragraphs>45</Paragraphs>
  <Slides>7</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7</vt:i4>
      </vt:variant>
    </vt:vector>
  </HeadingPairs>
  <TitlesOfParts>
    <vt:vector size="12" baseType="lpstr">
      <vt:lpstr>Yu Gothic</vt:lpstr>
      <vt:lpstr>Yu Gothic</vt:lpstr>
      <vt:lpstr>Yu Gothic Light</vt:lpstr>
      <vt:lpstr>Arial</vt:lpstr>
      <vt:lpstr>ホワイト</vt:lpstr>
      <vt:lpstr>講師が研修で 留意すべきポイント</vt:lpstr>
      <vt:lpstr>1. 前回のおさらい</vt:lpstr>
      <vt:lpstr>2. データ利用方法検討</vt:lpstr>
      <vt:lpstr>3. データを利用したプロトタイプによる検証</vt:lpstr>
      <vt:lpstr>3. データを利用したプロトタイプによる検証</vt:lpstr>
      <vt:lpstr>4. 効果の確認・評価</vt:lpstr>
      <vt:lpstr>5. 政策立案</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データアカデミー 講師用進行資料</dc:title>
  <dc:creator>市川 博之</dc:creator>
  <cp:lastModifiedBy>文洋 村上</cp:lastModifiedBy>
  <cp:revision>61</cp:revision>
  <dcterms:created xsi:type="dcterms:W3CDTF">2018-08-31T08:24:30Z</dcterms:created>
  <dcterms:modified xsi:type="dcterms:W3CDTF">2019-05-17T08:54:46Z</dcterms:modified>
</cp:coreProperties>
</file>