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463" r:id="rId2"/>
    <p:sldId id="258" r:id="rId3"/>
    <p:sldId id="259" r:id="rId4"/>
    <p:sldId id="464" r:id="rId5"/>
    <p:sldId id="462" r:id="rId6"/>
    <p:sldId id="304" r:id="rId7"/>
    <p:sldId id="282" r:id="rId8"/>
    <p:sldId id="456" r:id="rId9"/>
    <p:sldId id="321" r:id="rId10"/>
    <p:sldId id="305" r:id="rId11"/>
    <p:sldId id="283" r:id="rId12"/>
    <p:sldId id="314" r:id="rId13"/>
    <p:sldId id="312" r:id="rId14"/>
    <p:sldId id="313" r:id="rId15"/>
    <p:sldId id="323" r:id="rId16"/>
    <p:sldId id="306" r:id="rId17"/>
    <p:sldId id="427" r:id="rId18"/>
    <p:sldId id="311" r:id="rId19"/>
    <p:sldId id="339" r:id="rId20"/>
    <p:sldId id="370" r:id="rId21"/>
    <p:sldId id="350" r:id="rId22"/>
    <p:sldId id="308" r:id="rId23"/>
    <p:sldId id="310" r:id="rId2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市川 博之" initials="市川" lastIdx="1" clrIdx="0">
    <p:extLst>
      <p:ext uri="{19B8F6BF-5375-455C-9EA6-DF929625EA0E}">
        <p15:presenceInfo xmlns:p15="http://schemas.microsoft.com/office/powerpoint/2012/main" userId="bb0a69f8a4e97ec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CECE"/>
    <a:srgbClr val="FFD0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テーマ スタイル 2 - アクセント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586"/>
    <p:restoredTop sz="95859"/>
  </p:normalViewPr>
  <p:slideViewPr>
    <p:cSldViewPr snapToGrid="0" snapToObjects="1">
      <p:cViewPr varScale="1">
        <p:scale>
          <a:sx n="74" d="100"/>
          <a:sy n="74" d="100"/>
        </p:scale>
        <p:origin x="90" y="4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B29CAD-275D-6249-8018-68B8B839A76F}" type="datetimeFigureOut">
              <a:rPr kumimoji="1" lang="ja-JP" altLang="en-US" smtClean="0"/>
              <a:t>2019/5/17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6836C8-3369-2B4D-8F82-6D45591A71F7}" type="slidenum">
              <a:rPr kumimoji="1" lang="ja-JP" altLang="en-US" smtClean="0"/>
              <a:t>‹#›</a:t>
            </a:fld>
            <a:endParaRPr kumimoji="1" lang="ja-JP" altLang="en-US"/>
          </a:p>
        </p:txBody>
      </p:sp>
    </p:spTree>
    <p:extLst>
      <p:ext uri="{BB962C8B-B14F-4D97-AF65-F5344CB8AC3E}">
        <p14:creationId xmlns:p14="http://schemas.microsoft.com/office/powerpoint/2010/main" val="176213580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36082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6805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1365379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51400" y="365126"/>
            <a:ext cx="11689200" cy="590218"/>
          </a:xfrm>
          <a:solidFill>
            <a:schemeClr val="accent5">
              <a:lumMod val="40000"/>
              <a:lumOff val="60000"/>
            </a:schemeClr>
          </a:solidFill>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838200" y="1105469"/>
            <a:ext cx="10515600" cy="507149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lvl1pPr>
              <a:defRPr lang="en-US" altLang="ja-JP" b="0" i="0" smtClean="0">
                <a:effectLst/>
              </a:defRPr>
            </a:lvl1pPr>
          </a:lstStyle>
          <a:p>
            <a:r>
              <a:rPr lang="en-US" dirty="0"/>
              <a:t>Copyright © 2017 Code for Japan All Rights Reserved.</a:t>
            </a:r>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2016978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3342648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9658819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748289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8401124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641613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323674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FCEFE6D-7938-A342-9B08-5951BD0F75CE}" type="datetimeFigureOut">
              <a:rPr kumimoji="1" lang="ja-JP" altLang="en-US" smtClean="0"/>
              <a:t>2019/5/17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415008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EFE6D-7938-A342-9B08-5951BD0F75CE}" type="datetimeFigureOut">
              <a:rPr kumimoji="1" lang="ja-JP" altLang="en-US" smtClean="0"/>
              <a:t>2019/5/17</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B8D3BA-E350-1147-995F-63335037DF5A}" type="slidenum">
              <a:rPr kumimoji="1" lang="ja-JP" altLang="en-US" smtClean="0"/>
              <a:t>‹#›</a:t>
            </a:fld>
            <a:endParaRPr kumimoji="1" lang="ja-JP" altLang="en-US"/>
          </a:p>
        </p:txBody>
      </p:sp>
    </p:spTree>
    <p:extLst>
      <p:ext uri="{BB962C8B-B14F-4D97-AF65-F5344CB8AC3E}">
        <p14:creationId xmlns:p14="http://schemas.microsoft.com/office/powerpoint/2010/main" val="15338150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lang="ja-JP" altLang="en-US" dirty="0"/>
              <a:t>データアカデミー</a:t>
            </a:r>
            <a:br>
              <a:rPr lang="en-US" altLang="ja-JP" dirty="0"/>
            </a:br>
            <a:r>
              <a:rPr lang="ja-JP" altLang="en-US" sz="4800" dirty="0"/>
              <a:t>（サービス立案編）</a:t>
            </a:r>
            <a:endParaRPr kumimoji="1" lang="ja-JP" altLang="en-US" sz="4800" dirty="0"/>
          </a:p>
        </p:txBody>
      </p:sp>
      <p:sp>
        <p:nvSpPr>
          <p:cNvPr id="3" name="サブタイトル 2"/>
          <p:cNvSpPr>
            <a:spLocks noGrp="1"/>
          </p:cNvSpPr>
          <p:nvPr>
            <p:ph type="subTitle" idx="1"/>
          </p:nvPr>
        </p:nvSpPr>
        <p:spPr/>
        <p:txBody>
          <a:bodyPr anchor="ctr">
            <a:normAutofit/>
          </a:bodyPr>
          <a:lstStyle/>
          <a:p>
            <a:r>
              <a:rPr lang="ja-JP" altLang="en-US" sz="3600" dirty="0"/>
              <a:t>地方公共団体名　第三回</a:t>
            </a:r>
            <a:endParaRPr lang="en-US" altLang="ja-JP" sz="3600" dirty="0"/>
          </a:p>
          <a:p>
            <a:r>
              <a:rPr lang="ja-JP" altLang="en-US" sz="3600" dirty="0"/>
              <a:t>年月日</a:t>
            </a:r>
            <a:endParaRPr kumimoji="1" lang="en-US" altLang="ja-JP" sz="3600" dirty="0"/>
          </a:p>
        </p:txBody>
      </p:sp>
      <p:pic>
        <p:nvPicPr>
          <p:cNvPr id="4" name="図 3">
            <a:extLst>
              <a:ext uri="{FF2B5EF4-FFF2-40B4-BE49-F238E27FC236}">
                <a16:creationId xmlns:a16="http://schemas.microsoft.com/office/drawing/2014/main" id="{716BD13E-3D20-4045-B1A6-C1375B8A4E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2728" y="2243303"/>
            <a:ext cx="1576344" cy="2082357"/>
          </a:xfrm>
          <a:prstGeom prst="rect">
            <a:avLst/>
          </a:prstGeom>
        </p:spPr>
      </p:pic>
      <p:sp>
        <p:nvSpPr>
          <p:cNvPr id="6" name="サブタイトル 2">
            <a:extLst>
              <a:ext uri="{FF2B5EF4-FFF2-40B4-BE49-F238E27FC236}">
                <a16:creationId xmlns:a16="http://schemas.microsoft.com/office/drawing/2014/main" id="{F7790022-D5CC-43CF-8C2F-F938CFE36FA6}"/>
              </a:ext>
            </a:extLst>
          </p:cNvPr>
          <p:cNvSpPr txBox="1">
            <a:spLocks/>
          </p:cNvSpPr>
          <p:nvPr/>
        </p:nvSpPr>
        <p:spPr>
          <a:xfrm>
            <a:off x="2716924" y="114794"/>
            <a:ext cx="9144000" cy="881773"/>
          </a:xfrm>
          <a:prstGeom prst="rect">
            <a:avLst/>
          </a:prstGeom>
        </p:spPr>
        <p:txBody>
          <a:bodyPr vert="horz" lIns="91440" tIns="45720" rIns="91440" bIns="45720" rtlCol="0" anchor="ctr">
            <a:normAutofit/>
          </a:bodyPr>
          <a:lstStyle>
            <a:lvl1pPr marL="0" indent="0" algn="ctr" defTabSz="914400" rtl="0" eaLnBrk="1" latinLnBrk="0" hangingPunct="1">
              <a:lnSpc>
                <a:spcPct val="90000"/>
              </a:lnSpc>
              <a:spcBef>
                <a:spcPts val="1000"/>
              </a:spcBef>
              <a:buFont typeface="Arial"/>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kumimoji="1" sz="1600" kern="1200">
                <a:solidFill>
                  <a:schemeClr val="tx1"/>
                </a:solidFill>
                <a:latin typeface="+mn-lt"/>
                <a:ea typeface="+mn-ea"/>
                <a:cs typeface="+mn-cs"/>
              </a:defRPr>
            </a:lvl9pPr>
          </a:lstStyle>
          <a:p>
            <a:pPr algn="r"/>
            <a:r>
              <a:rPr lang="ja-JP" altLang="en-US" sz="3600" dirty="0"/>
              <a:t>別添資料</a:t>
            </a:r>
            <a:r>
              <a:rPr lang="en-US" altLang="ja-JP" sz="3600"/>
              <a:t>5-4-3</a:t>
            </a:r>
            <a:endParaRPr lang="en-US" altLang="ja-JP" sz="3600" dirty="0"/>
          </a:p>
        </p:txBody>
      </p:sp>
      <p:sp>
        <p:nvSpPr>
          <p:cNvPr id="8" name="スライド番号プレースホルダー 4">
            <a:extLst>
              <a:ext uri="{FF2B5EF4-FFF2-40B4-BE49-F238E27FC236}">
                <a16:creationId xmlns:a16="http://schemas.microsoft.com/office/drawing/2014/main" id="{698F0855-3E08-4D7C-B412-938914A1824A}"/>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a:t>
            </a:fld>
            <a:endParaRPr kumimoji="1" lang="ja-JP" altLang="en-US"/>
          </a:p>
        </p:txBody>
      </p:sp>
    </p:spTree>
    <p:extLst>
      <p:ext uri="{BB962C8B-B14F-4D97-AF65-F5344CB8AC3E}">
        <p14:creationId xmlns:p14="http://schemas.microsoft.com/office/powerpoint/2010/main" val="42099446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r>
              <a:rPr lang="ja-JP" altLang="en-US" sz="6000" dirty="0"/>
              <a:t>　</a:t>
            </a:r>
            <a:r>
              <a:rPr lang="en-US" altLang="ja-JP" sz="6000" dirty="0"/>
              <a:t>3. </a:t>
            </a:r>
            <a:r>
              <a:rPr lang="ja-JP" altLang="en-US" sz="6000" dirty="0"/>
              <a:t>データを利用した</a:t>
            </a:r>
            <a:endParaRPr lang="en-US" altLang="ja-JP" sz="6000" dirty="0"/>
          </a:p>
          <a:p>
            <a:pPr marL="0" marR="0" lvl="0" indent="0" defTabSz="914400" eaLnBrk="1" fontAlgn="auto" latinLnBrk="0" hangingPunct="1">
              <a:lnSpc>
                <a:spcPct val="100000"/>
              </a:lnSpc>
              <a:spcBef>
                <a:spcPts val="0"/>
              </a:spcBef>
              <a:spcAft>
                <a:spcPts val="0"/>
              </a:spcAft>
              <a:buClrTx/>
              <a:buSzTx/>
              <a:buFontTx/>
              <a:buNone/>
              <a:tabLst/>
              <a:defRPr/>
            </a:pPr>
            <a:r>
              <a:rPr lang="ja-JP" altLang="en-US" sz="6000" dirty="0"/>
              <a:t>　　プロトタイプによる検証</a:t>
            </a:r>
            <a:endParaRPr kumimoji="1" lang="ja-JP" altLang="en-US" dirty="0"/>
          </a:p>
        </p:txBody>
      </p:sp>
      <p:sp>
        <p:nvSpPr>
          <p:cNvPr id="4" name="スライド番号プレースホルダー 4">
            <a:extLst>
              <a:ext uri="{FF2B5EF4-FFF2-40B4-BE49-F238E27FC236}">
                <a16:creationId xmlns:a16="http://schemas.microsoft.com/office/drawing/2014/main" id="{5F0621C1-01CC-43C5-B607-F4B808EA3DA5}"/>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10</a:t>
            </a:fld>
            <a:endParaRPr kumimoji="1" lang="ja-JP" altLang="en-US"/>
          </a:p>
        </p:txBody>
      </p:sp>
    </p:spTree>
    <p:extLst>
      <p:ext uri="{BB962C8B-B14F-4D97-AF65-F5344CB8AC3E}">
        <p14:creationId xmlns:p14="http://schemas.microsoft.com/office/powerpoint/2010/main" val="2776800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3-1. </a:t>
            </a:r>
            <a:r>
              <a:rPr kumimoji="1" lang="ja-JP" altLang="en-US" dirty="0"/>
              <a:t>④データ利用</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データ利用</a:t>
            </a:r>
            <a:endParaRPr kumimoji="1" lang="en-US" altLang="ja-JP" sz="2200" dirty="0"/>
          </a:p>
          <a:p>
            <a:pPr marL="447675" lvl="1"/>
            <a:r>
              <a:rPr lang="ja-JP" altLang="en-US" sz="2200" dirty="0"/>
              <a:t>実際にデータを利用してサービスを体験する。</a:t>
            </a:r>
            <a:endParaRPr lang="en-US" altLang="ja-JP" sz="2200" dirty="0"/>
          </a:p>
          <a:p>
            <a:pPr marL="447675" lvl="1"/>
            <a:r>
              <a:rPr lang="ja-JP" altLang="en-US" sz="2200" dirty="0"/>
              <a:t>可能であれば、</a:t>
            </a:r>
            <a:r>
              <a:rPr lang="en-US" altLang="ja-JP" sz="2200" dirty="0"/>
              <a:t>PC</a:t>
            </a:r>
            <a:r>
              <a:rPr lang="ja-JP" altLang="en-US" sz="2200" dirty="0"/>
              <a:t>上でプロトタイプを作成して時間や効果を測定する。</a:t>
            </a:r>
            <a:br>
              <a:rPr lang="en-US" altLang="ja-JP" sz="2200" dirty="0"/>
            </a:br>
            <a:r>
              <a:rPr lang="ja-JP" altLang="en-US" sz="2200" dirty="0"/>
              <a:t>できない場合は、想定の効果を算出する。</a:t>
            </a:r>
            <a:endParaRPr lang="en-US" altLang="ja-JP" sz="2200" dirty="0"/>
          </a:p>
          <a:p>
            <a:pPr marL="447675" lvl="1"/>
            <a:r>
              <a:rPr lang="ja-JP" altLang="en-US" sz="2200" dirty="0"/>
              <a:t>データの作成時間をダミーデータを使い測定する。</a:t>
            </a:r>
            <a:endParaRPr lang="en-US" altLang="ja-JP" sz="2200" dirty="0"/>
          </a:p>
          <a:p>
            <a:pPr lvl="1"/>
            <a:endParaRPr kumimoji="1" lang="ja-JP" altLang="en-US" sz="2200" dirty="0"/>
          </a:p>
        </p:txBody>
      </p:sp>
      <p:sp>
        <p:nvSpPr>
          <p:cNvPr id="40" name="ホームベース 4">
            <a:extLst>
              <a:ext uri="{FF2B5EF4-FFF2-40B4-BE49-F238E27FC236}">
                <a16:creationId xmlns:a16="http://schemas.microsoft.com/office/drawing/2014/main" id="{A0171861-DF13-41C0-BF2B-B6FF374834A6}"/>
              </a:ext>
            </a:extLst>
          </p:cNvPr>
          <p:cNvSpPr/>
          <p:nvPr/>
        </p:nvSpPr>
        <p:spPr>
          <a:xfrm>
            <a:off x="9472592"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1" name="ホームベース 6">
            <a:extLst>
              <a:ext uri="{FF2B5EF4-FFF2-40B4-BE49-F238E27FC236}">
                <a16:creationId xmlns:a16="http://schemas.microsoft.com/office/drawing/2014/main" id="{196EE002-750B-49CC-8F2D-1373F8665E85}"/>
              </a:ext>
            </a:extLst>
          </p:cNvPr>
          <p:cNvSpPr/>
          <p:nvPr/>
        </p:nvSpPr>
        <p:spPr>
          <a:xfrm>
            <a:off x="8043151"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2" name="ホームベース 7">
            <a:extLst>
              <a:ext uri="{FF2B5EF4-FFF2-40B4-BE49-F238E27FC236}">
                <a16:creationId xmlns:a16="http://schemas.microsoft.com/office/drawing/2014/main" id="{6C307E1A-CB23-4573-AC7A-108BB08F6543}"/>
              </a:ext>
            </a:extLst>
          </p:cNvPr>
          <p:cNvSpPr/>
          <p:nvPr/>
        </p:nvSpPr>
        <p:spPr>
          <a:xfrm>
            <a:off x="6613711"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3" name="ホームベース 8">
            <a:extLst>
              <a:ext uri="{FF2B5EF4-FFF2-40B4-BE49-F238E27FC236}">
                <a16:creationId xmlns:a16="http://schemas.microsoft.com/office/drawing/2014/main" id="{5CB13504-6F2D-45B7-B235-E434352285B7}"/>
              </a:ext>
            </a:extLst>
          </p:cNvPr>
          <p:cNvSpPr/>
          <p:nvPr/>
        </p:nvSpPr>
        <p:spPr>
          <a:xfrm>
            <a:off x="5184271" y="541499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4" name="ホームベース 9">
            <a:extLst>
              <a:ext uri="{FF2B5EF4-FFF2-40B4-BE49-F238E27FC236}">
                <a16:creationId xmlns:a16="http://schemas.microsoft.com/office/drawing/2014/main" id="{0BD2B8FF-BFA8-4D7A-B33C-4B4CE7CDDB73}"/>
              </a:ext>
            </a:extLst>
          </p:cNvPr>
          <p:cNvSpPr/>
          <p:nvPr/>
        </p:nvSpPr>
        <p:spPr>
          <a:xfrm>
            <a:off x="375483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5" name="ホームベース 10">
            <a:extLst>
              <a:ext uri="{FF2B5EF4-FFF2-40B4-BE49-F238E27FC236}">
                <a16:creationId xmlns:a16="http://schemas.microsoft.com/office/drawing/2014/main" id="{CE4652D0-8274-4372-A4A3-E96C18E5B8C1}"/>
              </a:ext>
            </a:extLst>
          </p:cNvPr>
          <p:cNvSpPr/>
          <p:nvPr/>
        </p:nvSpPr>
        <p:spPr>
          <a:xfrm>
            <a:off x="232539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6" name="ホームベース 11">
            <a:extLst>
              <a:ext uri="{FF2B5EF4-FFF2-40B4-BE49-F238E27FC236}">
                <a16:creationId xmlns:a16="http://schemas.microsoft.com/office/drawing/2014/main" id="{C394CD9F-F0AE-4BE6-B9C6-C2EFC3D13D1C}"/>
              </a:ext>
            </a:extLst>
          </p:cNvPr>
          <p:cNvSpPr/>
          <p:nvPr/>
        </p:nvSpPr>
        <p:spPr>
          <a:xfrm>
            <a:off x="895951" y="541499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7" name="テキスト ボックス 46">
            <a:extLst>
              <a:ext uri="{FF2B5EF4-FFF2-40B4-BE49-F238E27FC236}">
                <a16:creationId xmlns:a16="http://schemas.microsoft.com/office/drawing/2014/main" id="{379F4ED1-7936-4113-8985-D5703AB4DA27}"/>
              </a:ext>
            </a:extLst>
          </p:cNvPr>
          <p:cNvSpPr txBox="1"/>
          <p:nvPr/>
        </p:nvSpPr>
        <p:spPr>
          <a:xfrm>
            <a:off x="984296" y="5416883"/>
            <a:ext cx="1569660" cy="923330"/>
          </a:xfrm>
          <a:prstGeom prst="rect">
            <a:avLst/>
          </a:prstGeom>
          <a:noFill/>
        </p:spPr>
        <p:txBody>
          <a:bodyPr wrap="none" rtlCol="0">
            <a:spAutoFit/>
          </a:bodyPr>
          <a:lstStyle/>
          <a:p>
            <a:r>
              <a:rPr kumimoji="1" lang="ja-JP" altLang="en-US" dirty="0"/>
              <a:t>①現状と</a:t>
            </a:r>
            <a:endParaRPr lang="en-US" altLang="ja-JP" dirty="0"/>
          </a:p>
          <a:p>
            <a:r>
              <a:rPr kumimoji="1" lang="ja-JP" altLang="en-US" dirty="0"/>
              <a:t>　あるべき姿</a:t>
            </a:r>
            <a:endParaRPr kumimoji="1" lang="en-US" altLang="ja-JP" dirty="0"/>
          </a:p>
          <a:p>
            <a:r>
              <a:rPr lang="ja-JP" altLang="en-US" dirty="0"/>
              <a:t>　の検討</a:t>
            </a:r>
            <a:endParaRPr kumimoji="1" lang="ja-JP" altLang="en-US" dirty="0"/>
          </a:p>
        </p:txBody>
      </p:sp>
      <p:sp>
        <p:nvSpPr>
          <p:cNvPr id="48" name="テキスト ボックス 47">
            <a:extLst>
              <a:ext uri="{FF2B5EF4-FFF2-40B4-BE49-F238E27FC236}">
                <a16:creationId xmlns:a16="http://schemas.microsoft.com/office/drawing/2014/main" id="{DDD36A63-CA8E-4EE1-83F9-7C89BF39C3B8}"/>
              </a:ext>
            </a:extLst>
          </p:cNvPr>
          <p:cNvSpPr txBox="1"/>
          <p:nvPr/>
        </p:nvSpPr>
        <p:spPr>
          <a:xfrm>
            <a:off x="2572690" y="5416883"/>
            <a:ext cx="1569660" cy="923330"/>
          </a:xfrm>
          <a:prstGeom prst="rect">
            <a:avLst/>
          </a:prstGeom>
          <a:noFill/>
        </p:spPr>
        <p:txBody>
          <a:bodyPr wrap="none" rtlCol="0">
            <a:spAutoFit/>
          </a:bodyPr>
          <a:lstStyle/>
          <a:p>
            <a:r>
              <a:rPr kumimoji="1" lang="ja-JP" altLang="en-US" dirty="0"/>
              <a:t>②活用</a:t>
            </a:r>
            <a:endParaRPr kumimoji="1" lang="en-US" altLang="ja-JP" dirty="0"/>
          </a:p>
          <a:p>
            <a:r>
              <a:rPr kumimoji="1" lang="ja-JP" altLang="en-US" dirty="0"/>
              <a:t>　対象データ</a:t>
            </a:r>
            <a:br>
              <a:rPr kumimoji="1" lang="en-US" altLang="ja-JP" dirty="0"/>
            </a:br>
            <a:r>
              <a:rPr kumimoji="1" lang="ja-JP" altLang="en-US" dirty="0"/>
              <a:t>　確認</a:t>
            </a:r>
          </a:p>
        </p:txBody>
      </p:sp>
      <p:sp>
        <p:nvSpPr>
          <p:cNvPr id="49" name="テキスト ボックス 48">
            <a:extLst>
              <a:ext uri="{FF2B5EF4-FFF2-40B4-BE49-F238E27FC236}">
                <a16:creationId xmlns:a16="http://schemas.microsoft.com/office/drawing/2014/main" id="{041733F8-6A56-4DD2-938F-8354BBFE7126}"/>
              </a:ext>
            </a:extLst>
          </p:cNvPr>
          <p:cNvSpPr txBox="1"/>
          <p:nvPr/>
        </p:nvSpPr>
        <p:spPr>
          <a:xfrm>
            <a:off x="4137101" y="5416883"/>
            <a:ext cx="1338828" cy="923330"/>
          </a:xfrm>
          <a:prstGeom prst="rect">
            <a:avLst/>
          </a:prstGeom>
          <a:noFill/>
        </p:spPr>
        <p:txBody>
          <a:bodyPr wrap="none" rtlCol="0">
            <a:spAutoFit/>
          </a:bodyPr>
          <a:lstStyle/>
          <a:p>
            <a:r>
              <a:rPr kumimoji="1" lang="ja-JP" altLang="en-US" dirty="0"/>
              <a:t>③データ</a:t>
            </a:r>
            <a:endParaRPr kumimoji="1" lang="en-US" altLang="ja-JP" dirty="0"/>
          </a:p>
          <a:p>
            <a:r>
              <a:rPr kumimoji="1" lang="ja-JP" altLang="en-US" dirty="0"/>
              <a:t>　利用</a:t>
            </a:r>
            <a:r>
              <a:rPr lang="ja-JP" altLang="en-US" dirty="0"/>
              <a:t>方法</a:t>
            </a:r>
            <a:endParaRPr lang="en-US" altLang="ja-JP" dirty="0"/>
          </a:p>
          <a:p>
            <a:r>
              <a:rPr kumimoji="1" lang="ja-JP" altLang="en-US" dirty="0"/>
              <a:t>　検討</a:t>
            </a:r>
          </a:p>
        </p:txBody>
      </p:sp>
      <p:sp>
        <p:nvSpPr>
          <p:cNvPr id="50" name="テキスト ボックス 49">
            <a:extLst>
              <a:ext uri="{FF2B5EF4-FFF2-40B4-BE49-F238E27FC236}">
                <a16:creationId xmlns:a16="http://schemas.microsoft.com/office/drawing/2014/main" id="{191077A4-2BDC-4CFF-95E2-C2FC023196DC}"/>
              </a:ext>
            </a:extLst>
          </p:cNvPr>
          <p:cNvSpPr txBox="1"/>
          <p:nvPr/>
        </p:nvSpPr>
        <p:spPr>
          <a:xfrm>
            <a:off x="5599149" y="5555383"/>
            <a:ext cx="1107997" cy="646331"/>
          </a:xfrm>
          <a:prstGeom prst="rect">
            <a:avLst/>
          </a:prstGeom>
          <a:noFill/>
        </p:spPr>
        <p:txBody>
          <a:bodyPr wrap="none" rtlCol="0">
            <a:spAutoFit/>
          </a:bodyPr>
          <a:lstStyle/>
          <a:p>
            <a:r>
              <a:rPr kumimoji="1" lang="ja-JP" altLang="en-US" dirty="0"/>
              <a:t>④データ</a:t>
            </a:r>
            <a:br>
              <a:rPr kumimoji="1" lang="en-US" altLang="ja-JP" dirty="0"/>
            </a:br>
            <a:r>
              <a:rPr kumimoji="1" lang="ja-JP" altLang="en-US" dirty="0"/>
              <a:t>　</a:t>
            </a:r>
            <a:r>
              <a:rPr lang="ja-JP" altLang="en-US" dirty="0"/>
              <a:t>利用</a:t>
            </a:r>
            <a:endParaRPr kumimoji="1" lang="ja-JP" altLang="en-US" dirty="0"/>
          </a:p>
        </p:txBody>
      </p:sp>
      <p:sp>
        <p:nvSpPr>
          <p:cNvPr id="51" name="テキスト ボックス 50">
            <a:extLst>
              <a:ext uri="{FF2B5EF4-FFF2-40B4-BE49-F238E27FC236}">
                <a16:creationId xmlns:a16="http://schemas.microsoft.com/office/drawing/2014/main" id="{14AB4896-CEC3-4518-961B-BF324CDEB5F8}"/>
              </a:ext>
            </a:extLst>
          </p:cNvPr>
          <p:cNvSpPr txBox="1"/>
          <p:nvPr/>
        </p:nvSpPr>
        <p:spPr>
          <a:xfrm>
            <a:off x="7218064" y="5555383"/>
            <a:ext cx="646331" cy="646331"/>
          </a:xfrm>
          <a:prstGeom prst="rect">
            <a:avLst/>
          </a:prstGeom>
          <a:noFill/>
        </p:spPr>
        <p:txBody>
          <a:bodyPr wrap="none" rtlCol="0">
            <a:spAutoFit/>
          </a:bodyPr>
          <a:lstStyle/>
          <a:p>
            <a:pPr algn="ctr"/>
            <a:r>
              <a:rPr kumimoji="1" lang="ja-JP" altLang="en-US"/>
              <a:t>⑤</a:t>
            </a:r>
            <a:br>
              <a:rPr kumimoji="1" lang="en-US" altLang="ja-JP" dirty="0"/>
            </a:br>
            <a:r>
              <a:rPr kumimoji="1" lang="ja-JP" altLang="en-US" dirty="0"/>
              <a:t>評価</a:t>
            </a:r>
          </a:p>
        </p:txBody>
      </p:sp>
      <p:sp>
        <p:nvSpPr>
          <p:cNvPr id="52" name="テキスト ボックス 51">
            <a:extLst>
              <a:ext uri="{FF2B5EF4-FFF2-40B4-BE49-F238E27FC236}">
                <a16:creationId xmlns:a16="http://schemas.microsoft.com/office/drawing/2014/main" id="{E2406F2E-36A9-4771-A39D-9E8C93B7A675}"/>
              </a:ext>
            </a:extLst>
          </p:cNvPr>
          <p:cNvSpPr txBox="1"/>
          <p:nvPr/>
        </p:nvSpPr>
        <p:spPr>
          <a:xfrm>
            <a:off x="8490980" y="5555383"/>
            <a:ext cx="1107996" cy="646331"/>
          </a:xfrm>
          <a:prstGeom prst="rect">
            <a:avLst/>
          </a:prstGeom>
          <a:noFill/>
        </p:spPr>
        <p:txBody>
          <a:bodyPr wrap="none" rtlCol="0">
            <a:spAutoFit/>
          </a:bodyPr>
          <a:lstStyle/>
          <a:p>
            <a:pPr algn="ctr"/>
            <a:r>
              <a:rPr lang="ja-JP" altLang="en-US" dirty="0"/>
              <a:t>⑥</a:t>
            </a:r>
            <a:br>
              <a:rPr lang="en-US" altLang="ja-JP" dirty="0"/>
            </a:br>
            <a:r>
              <a:rPr lang="ja-JP" altLang="en-US" dirty="0"/>
              <a:t>政策検討</a:t>
            </a:r>
            <a:endParaRPr kumimoji="1" lang="ja-JP" altLang="en-US" dirty="0"/>
          </a:p>
        </p:txBody>
      </p:sp>
      <p:sp>
        <p:nvSpPr>
          <p:cNvPr id="53" name="テキスト ボックス 52">
            <a:extLst>
              <a:ext uri="{FF2B5EF4-FFF2-40B4-BE49-F238E27FC236}">
                <a16:creationId xmlns:a16="http://schemas.microsoft.com/office/drawing/2014/main" id="{03262041-9FCA-46E6-A53C-F7BDB4D9806A}"/>
              </a:ext>
            </a:extLst>
          </p:cNvPr>
          <p:cNvSpPr txBox="1"/>
          <p:nvPr/>
        </p:nvSpPr>
        <p:spPr>
          <a:xfrm>
            <a:off x="9958403" y="5555383"/>
            <a:ext cx="1107996" cy="646331"/>
          </a:xfrm>
          <a:prstGeom prst="rect">
            <a:avLst/>
          </a:prstGeom>
          <a:noFill/>
        </p:spPr>
        <p:txBody>
          <a:bodyPr wrap="none" rtlCol="0">
            <a:spAutoFit/>
          </a:bodyPr>
          <a:lstStyle/>
          <a:p>
            <a:pPr algn="ctr"/>
            <a:r>
              <a:rPr lang="ja-JP" altLang="en-US" dirty="0"/>
              <a:t>⑦</a:t>
            </a:r>
            <a:br>
              <a:rPr lang="en-US" altLang="ja-JP" dirty="0"/>
            </a:br>
            <a:r>
              <a:rPr lang="ja-JP" altLang="en-US" dirty="0"/>
              <a:t>効果指標</a:t>
            </a:r>
            <a:endParaRPr kumimoji="1" lang="ja-JP" altLang="en-US" dirty="0"/>
          </a:p>
        </p:txBody>
      </p:sp>
      <p:sp>
        <p:nvSpPr>
          <p:cNvPr id="19" name="スライド番号プレースホルダー 1">
            <a:extLst>
              <a:ext uri="{FF2B5EF4-FFF2-40B4-BE49-F238E27FC236}">
                <a16:creationId xmlns:a16="http://schemas.microsoft.com/office/drawing/2014/main" id="{9508EA04-0AB2-4320-A1B2-0B5CED605EBE}"/>
              </a:ext>
            </a:extLst>
          </p:cNvPr>
          <p:cNvSpPr>
            <a:spLocks noGrp="1"/>
          </p:cNvSpPr>
          <p:nvPr>
            <p:ph type="sldNum" sz="quarter" idx="12"/>
          </p:nvPr>
        </p:nvSpPr>
        <p:spPr>
          <a:xfrm>
            <a:off x="9480698" y="6538912"/>
            <a:ext cx="2743200" cy="365125"/>
          </a:xfrm>
        </p:spPr>
        <p:txBody>
          <a:bodyPr/>
          <a:lstStyle/>
          <a:p>
            <a:fld id="{17B8D3BA-E350-1147-995F-63335037DF5A}" type="slidenum">
              <a:rPr kumimoji="1" lang="ja-JP" altLang="en-US" smtClean="0"/>
              <a:t>11</a:t>
            </a:fld>
            <a:endParaRPr kumimoji="1" lang="ja-JP" altLang="en-US" dirty="0"/>
          </a:p>
        </p:txBody>
      </p:sp>
      <p:sp>
        <p:nvSpPr>
          <p:cNvPr id="20" name="正方形/長方形 19">
            <a:extLst>
              <a:ext uri="{FF2B5EF4-FFF2-40B4-BE49-F238E27FC236}">
                <a16:creationId xmlns:a16="http://schemas.microsoft.com/office/drawing/2014/main" id="{95598649-109D-4981-994D-95A82DEBF13B}"/>
              </a:ext>
            </a:extLst>
          </p:cNvPr>
          <p:cNvSpPr/>
          <p:nvPr/>
        </p:nvSpPr>
        <p:spPr>
          <a:xfrm>
            <a:off x="895951" y="6388434"/>
            <a:ext cx="4980851" cy="430887"/>
          </a:xfrm>
          <a:prstGeom prst="rect">
            <a:avLst/>
          </a:prstGeom>
        </p:spPr>
        <p:txBody>
          <a:bodyPr wrap="none">
            <a:spAutoFit/>
          </a:bodyPr>
          <a:lstStyle/>
          <a:p>
            <a:r>
              <a:rPr lang="ja-JP" altLang="en-US" sz="2200" dirty="0"/>
              <a:t>データ利用による課題解決のプロセス</a:t>
            </a:r>
            <a:endParaRPr lang="en-US" altLang="ja-JP" sz="2200" dirty="0"/>
          </a:p>
        </p:txBody>
      </p:sp>
    </p:spTree>
    <p:extLst>
      <p:ext uri="{BB962C8B-B14F-4D97-AF65-F5344CB8AC3E}">
        <p14:creationId xmlns:p14="http://schemas.microsoft.com/office/powerpoint/2010/main" val="2860587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9EF4F78-4C14-F340-A0F4-BCAEB6E0F18B}"/>
              </a:ext>
            </a:extLst>
          </p:cNvPr>
          <p:cNvSpPr>
            <a:spLocks noGrp="1"/>
          </p:cNvSpPr>
          <p:nvPr>
            <p:ph type="title"/>
          </p:nvPr>
        </p:nvSpPr>
        <p:spPr/>
        <p:txBody>
          <a:bodyPr>
            <a:normAutofit fontScale="90000"/>
          </a:bodyPr>
          <a:lstStyle/>
          <a:p>
            <a:r>
              <a:rPr kumimoji="1" lang="en-US" altLang="ja-JP" dirty="0"/>
              <a:t>3-2. </a:t>
            </a:r>
            <a:r>
              <a:rPr lang="ja-JP" altLang="en-US" dirty="0"/>
              <a:t>現状</a:t>
            </a:r>
            <a:r>
              <a:rPr kumimoji="1" lang="ja-JP" altLang="en-US" dirty="0"/>
              <a:t>と対応方法の確認</a:t>
            </a:r>
          </a:p>
        </p:txBody>
      </p:sp>
      <p:sp>
        <p:nvSpPr>
          <p:cNvPr id="3" name="コンテンツ プレースホルダー 2">
            <a:extLst>
              <a:ext uri="{FF2B5EF4-FFF2-40B4-BE49-F238E27FC236}">
                <a16:creationId xmlns:a16="http://schemas.microsoft.com/office/drawing/2014/main" id="{D876A45D-D103-F946-B041-C9D688E8E806}"/>
              </a:ext>
            </a:extLst>
          </p:cNvPr>
          <p:cNvSpPr>
            <a:spLocks noGrp="1"/>
          </p:cNvSpPr>
          <p:nvPr>
            <p:ph idx="1"/>
          </p:nvPr>
        </p:nvSpPr>
        <p:spPr/>
        <p:txBody>
          <a:bodyPr>
            <a:normAutofit/>
          </a:bodyPr>
          <a:lstStyle/>
          <a:p>
            <a:pPr marL="0" indent="0">
              <a:buNone/>
            </a:pPr>
            <a:r>
              <a:rPr lang="ja-JP" altLang="en-US" sz="2200" dirty="0"/>
              <a:t>現状に対して、以下の例を参考に対応方法を検討する。</a:t>
            </a:r>
            <a:endParaRPr lang="en-US" altLang="ja-JP" sz="2200" dirty="0"/>
          </a:p>
        </p:txBody>
      </p:sp>
      <p:graphicFrame>
        <p:nvGraphicFramePr>
          <p:cNvPr id="4" name="表 3">
            <a:extLst>
              <a:ext uri="{FF2B5EF4-FFF2-40B4-BE49-F238E27FC236}">
                <a16:creationId xmlns:a16="http://schemas.microsoft.com/office/drawing/2014/main" id="{A8B68B3C-CE31-3449-A425-5B26CCDD5D2E}"/>
              </a:ext>
            </a:extLst>
          </p:cNvPr>
          <p:cNvGraphicFramePr>
            <a:graphicFrameLocks noGrp="1"/>
          </p:cNvGraphicFramePr>
          <p:nvPr>
            <p:extLst>
              <p:ext uri="{D42A27DB-BD31-4B8C-83A1-F6EECF244321}">
                <p14:modId xmlns:p14="http://schemas.microsoft.com/office/powerpoint/2010/main" val="2318209669"/>
              </p:ext>
            </p:extLst>
          </p:nvPr>
        </p:nvGraphicFramePr>
        <p:xfrm>
          <a:off x="990600" y="1920795"/>
          <a:ext cx="10210800" cy="3200400"/>
        </p:xfrm>
        <a:graphic>
          <a:graphicData uri="http://schemas.openxmlformats.org/drawingml/2006/table">
            <a:tbl>
              <a:tblPr firstRow="1" bandRow="1">
                <a:tableStyleId>{5940675A-B579-460E-94D1-54222C63F5DA}</a:tableStyleId>
              </a:tblPr>
              <a:tblGrid>
                <a:gridCol w="547077">
                  <a:extLst>
                    <a:ext uri="{9D8B030D-6E8A-4147-A177-3AD203B41FA5}">
                      <a16:colId xmlns:a16="http://schemas.microsoft.com/office/drawing/2014/main" val="2091314277"/>
                    </a:ext>
                  </a:extLst>
                </a:gridCol>
                <a:gridCol w="2368062">
                  <a:extLst>
                    <a:ext uri="{9D8B030D-6E8A-4147-A177-3AD203B41FA5}">
                      <a16:colId xmlns:a16="http://schemas.microsoft.com/office/drawing/2014/main" val="2783652098"/>
                    </a:ext>
                  </a:extLst>
                </a:gridCol>
                <a:gridCol w="7295661">
                  <a:extLst>
                    <a:ext uri="{9D8B030D-6E8A-4147-A177-3AD203B41FA5}">
                      <a16:colId xmlns:a16="http://schemas.microsoft.com/office/drawing/2014/main" val="3334299549"/>
                    </a:ext>
                  </a:extLst>
                </a:gridCol>
              </a:tblGrid>
              <a:tr h="124395">
                <a:tc>
                  <a:txBody>
                    <a:bodyPr/>
                    <a:lstStyle/>
                    <a:p>
                      <a:r>
                        <a:rPr kumimoji="1" lang="en-US" altLang="ja-JP" sz="2000" dirty="0"/>
                        <a:t>No.</a:t>
                      </a:r>
                      <a:endParaRPr kumimoji="1" lang="ja-JP" altLang="en-US" sz="2000" dirty="0"/>
                    </a:p>
                  </a:txBody>
                  <a:tcPr>
                    <a:solidFill>
                      <a:schemeClr val="accent5">
                        <a:lumMod val="20000"/>
                        <a:lumOff val="80000"/>
                      </a:schemeClr>
                    </a:solidFill>
                  </a:tcPr>
                </a:tc>
                <a:tc>
                  <a:txBody>
                    <a:bodyPr/>
                    <a:lstStyle/>
                    <a:p>
                      <a:r>
                        <a:rPr kumimoji="1" lang="ja-JP" altLang="en-US" sz="2000" dirty="0"/>
                        <a:t>対応方法</a:t>
                      </a:r>
                    </a:p>
                  </a:txBody>
                  <a:tcPr>
                    <a:solidFill>
                      <a:schemeClr val="accent5">
                        <a:lumMod val="20000"/>
                        <a:lumOff val="80000"/>
                      </a:schemeClr>
                    </a:solidFill>
                  </a:tcPr>
                </a:tc>
                <a:tc>
                  <a:txBody>
                    <a:bodyPr/>
                    <a:lstStyle/>
                    <a:p>
                      <a:r>
                        <a:rPr kumimoji="1" lang="ja-JP" altLang="en-US" sz="2000" dirty="0"/>
                        <a:t>例</a:t>
                      </a:r>
                    </a:p>
                  </a:txBody>
                  <a:tcPr>
                    <a:solidFill>
                      <a:schemeClr val="accent5">
                        <a:lumMod val="20000"/>
                        <a:lumOff val="80000"/>
                      </a:schemeClr>
                    </a:solidFill>
                  </a:tcPr>
                </a:tc>
                <a:extLst>
                  <a:ext uri="{0D108BD9-81ED-4DB2-BD59-A6C34878D82A}">
                    <a16:rowId xmlns:a16="http://schemas.microsoft.com/office/drawing/2014/main" val="1991986670"/>
                  </a:ext>
                </a:extLst>
              </a:tr>
              <a:tr h="370840">
                <a:tc>
                  <a:txBody>
                    <a:bodyPr/>
                    <a:lstStyle/>
                    <a:p>
                      <a:pPr algn="r"/>
                      <a:r>
                        <a:rPr kumimoji="1" lang="en-US" altLang="ja-JP" sz="2000" dirty="0"/>
                        <a:t>1</a:t>
                      </a:r>
                      <a:endParaRPr kumimoji="1" lang="ja-JP" altLang="en-US" sz="2000" dirty="0"/>
                    </a:p>
                  </a:txBody>
                  <a:tcPr/>
                </a:tc>
                <a:tc>
                  <a:txBody>
                    <a:bodyPr/>
                    <a:lstStyle/>
                    <a:p>
                      <a:r>
                        <a:rPr kumimoji="1" lang="ja-JP" altLang="en-US" sz="2000" dirty="0"/>
                        <a:t>リスクの軽減</a:t>
                      </a:r>
                    </a:p>
                  </a:txBody>
                  <a:tcPr/>
                </a:tc>
                <a:tc>
                  <a:txBody>
                    <a:bodyPr/>
                    <a:lstStyle/>
                    <a:p>
                      <a:r>
                        <a:rPr kumimoji="1" lang="ja-JP" altLang="en-US" sz="2000" dirty="0"/>
                        <a:t>例：ヒアリングシートに項目を追加することでレアケースが起こらないようにして、レアケースを少なくするなど。</a:t>
                      </a:r>
                    </a:p>
                  </a:txBody>
                  <a:tcPr/>
                </a:tc>
                <a:extLst>
                  <a:ext uri="{0D108BD9-81ED-4DB2-BD59-A6C34878D82A}">
                    <a16:rowId xmlns:a16="http://schemas.microsoft.com/office/drawing/2014/main" val="2841572799"/>
                  </a:ext>
                </a:extLst>
              </a:tr>
              <a:tr h="370840">
                <a:tc>
                  <a:txBody>
                    <a:bodyPr/>
                    <a:lstStyle/>
                    <a:p>
                      <a:pPr algn="r"/>
                      <a:r>
                        <a:rPr kumimoji="1" lang="en-US" altLang="ja-JP" sz="2000" dirty="0"/>
                        <a:t>2</a:t>
                      </a:r>
                      <a:endParaRPr kumimoji="1" lang="ja-JP" altLang="en-US" sz="2000" dirty="0"/>
                    </a:p>
                  </a:txBody>
                  <a:tcPr/>
                </a:tc>
                <a:tc>
                  <a:txBody>
                    <a:bodyPr/>
                    <a:lstStyle/>
                    <a:p>
                      <a:r>
                        <a:rPr kumimoji="1" lang="ja-JP" altLang="en-US" sz="2000" dirty="0"/>
                        <a:t>リスクの回避</a:t>
                      </a:r>
                    </a:p>
                  </a:txBody>
                  <a:tcPr/>
                </a:tc>
                <a:tc>
                  <a:txBody>
                    <a:bodyPr/>
                    <a:lstStyle/>
                    <a:p>
                      <a:r>
                        <a:rPr kumimoji="1" lang="ja-JP" altLang="en-US" sz="2000" dirty="0"/>
                        <a:t>例：課題となるプロセス自体をなくしてしまう。仕事の情報は、各個人からハローワークに連絡する仕組みにするなど。</a:t>
                      </a:r>
                    </a:p>
                  </a:txBody>
                  <a:tcPr/>
                </a:tc>
                <a:extLst>
                  <a:ext uri="{0D108BD9-81ED-4DB2-BD59-A6C34878D82A}">
                    <a16:rowId xmlns:a16="http://schemas.microsoft.com/office/drawing/2014/main" val="2006446931"/>
                  </a:ext>
                </a:extLst>
              </a:tr>
              <a:tr h="370840">
                <a:tc>
                  <a:txBody>
                    <a:bodyPr/>
                    <a:lstStyle/>
                    <a:p>
                      <a:pPr algn="r"/>
                      <a:r>
                        <a:rPr kumimoji="1" lang="en-US" altLang="ja-JP" sz="2000" dirty="0"/>
                        <a:t>3</a:t>
                      </a:r>
                      <a:endParaRPr kumimoji="1" lang="ja-JP" altLang="en-US" sz="2000" dirty="0"/>
                    </a:p>
                  </a:txBody>
                  <a:tcPr/>
                </a:tc>
                <a:tc>
                  <a:txBody>
                    <a:bodyPr/>
                    <a:lstStyle/>
                    <a:p>
                      <a:r>
                        <a:rPr kumimoji="1" lang="ja-JP" altLang="en-US" sz="2000" dirty="0"/>
                        <a:t>リスクの転嫁</a:t>
                      </a:r>
                    </a:p>
                  </a:txBody>
                  <a:tcPr/>
                </a:tc>
                <a:tc>
                  <a:txBody>
                    <a:bodyPr/>
                    <a:lstStyle/>
                    <a:p>
                      <a:r>
                        <a:rPr kumimoji="1" lang="ja-JP" altLang="en-US" sz="2000" dirty="0"/>
                        <a:t>例：想定していなかった条件（難民など？）が来た場合は、窓口から地方公共団体にエスカレーションし、対応をしてもらう。</a:t>
                      </a:r>
                    </a:p>
                  </a:txBody>
                  <a:tcPr/>
                </a:tc>
                <a:extLst>
                  <a:ext uri="{0D108BD9-81ED-4DB2-BD59-A6C34878D82A}">
                    <a16:rowId xmlns:a16="http://schemas.microsoft.com/office/drawing/2014/main" val="4155041893"/>
                  </a:ext>
                </a:extLst>
              </a:tr>
              <a:tr h="370840">
                <a:tc>
                  <a:txBody>
                    <a:bodyPr/>
                    <a:lstStyle/>
                    <a:p>
                      <a:pPr algn="r"/>
                      <a:r>
                        <a:rPr kumimoji="1" lang="en-US" altLang="ja-JP" sz="2000" dirty="0"/>
                        <a:t>4</a:t>
                      </a:r>
                      <a:endParaRPr kumimoji="1" lang="ja-JP" altLang="en-US" sz="2000" dirty="0"/>
                    </a:p>
                  </a:txBody>
                  <a:tcPr/>
                </a:tc>
                <a:tc>
                  <a:txBody>
                    <a:bodyPr/>
                    <a:lstStyle/>
                    <a:p>
                      <a:r>
                        <a:rPr kumimoji="1" lang="ja-JP" altLang="en-US" sz="2000" dirty="0"/>
                        <a:t>リスクの受容</a:t>
                      </a:r>
                    </a:p>
                  </a:txBody>
                  <a:tcPr/>
                </a:tc>
                <a:tc>
                  <a:txBody>
                    <a:bodyPr/>
                    <a:lstStyle/>
                    <a:p>
                      <a:r>
                        <a:rPr kumimoji="1" lang="ja-JP" altLang="en-US" sz="2000" dirty="0"/>
                        <a:t>例：外国人が申し込んで来た際に、本名がカタカナ表記になるが、個人が判別できれば良いのであれば、そのまま受容する。</a:t>
                      </a:r>
                    </a:p>
                  </a:txBody>
                  <a:tcPr/>
                </a:tc>
                <a:extLst>
                  <a:ext uri="{0D108BD9-81ED-4DB2-BD59-A6C34878D82A}">
                    <a16:rowId xmlns:a16="http://schemas.microsoft.com/office/drawing/2014/main" val="1569071457"/>
                  </a:ext>
                </a:extLst>
              </a:tr>
            </a:tbl>
          </a:graphicData>
        </a:graphic>
      </p:graphicFrame>
      <p:sp>
        <p:nvSpPr>
          <p:cNvPr id="5" name="スライド番号プレースホルダー 4">
            <a:extLst>
              <a:ext uri="{FF2B5EF4-FFF2-40B4-BE49-F238E27FC236}">
                <a16:creationId xmlns:a16="http://schemas.microsoft.com/office/drawing/2014/main" id="{B5E219E1-B090-4258-928A-F8491C494805}"/>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12</a:t>
            </a:fld>
            <a:endParaRPr kumimoji="1" lang="ja-JP" altLang="en-US"/>
          </a:p>
        </p:txBody>
      </p:sp>
    </p:spTree>
    <p:extLst>
      <p:ext uri="{BB962C8B-B14F-4D97-AF65-F5344CB8AC3E}">
        <p14:creationId xmlns:p14="http://schemas.microsoft.com/office/powerpoint/2010/main" val="3120320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EAD6EB3-40D6-7F43-98AA-7E72620DAE50}"/>
              </a:ext>
            </a:extLst>
          </p:cNvPr>
          <p:cNvSpPr>
            <a:spLocks noGrp="1"/>
          </p:cNvSpPr>
          <p:nvPr>
            <p:ph type="title"/>
          </p:nvPr>
        </p:nvSpPr>
        <p:spPr/>
        <p:txBody>
          <a:bodyPr>
            <a:normAutofit fontScale="90000"/>
          </a:bodyPr>
          <a:lstStyle/>
          <a:p>
            <a:r>
              <a:rPr kumimoji="1" lang="en-US" altLang="ja-JP" dirty="0"/>
              <a:t>3-3. </a:t>
            </a:r>
            <a:r>
              <a:rPr kumimoji="1" lang="ja-JP" altLang="en-US" dirty="0"/>
              <a:t>プロトタイプによる効果の確認</a:t>
            </a:r>
          </a:p>
        </p:txBody>
      </p:sp>
      <p:sp>
        <p:nvSpPr>
          <p:cNvPr id="3" name="コンテンツ プレースホルダー 2">
            <a:extLst>
              <a:ext uri="{FF2B5EF4-FFF2-40B4-BE49-F238E27FC236}">
                <a16:creationId xmlns:a16="http://schemas.microsoft.com/office/drawing/2014/main" id="{60CEAD5A-3C43-394C-87C8-CEBBD6A34298}"/>
              </a:ext>
            </a:extLst>
          </p:cNvPr>
          <p:cNvSpPr>
            <a:spLocks noGrp="1"/>
          </p:cNvSpPr>
          <p:nvPr>
            <p:ph idx="1"/>
          </p:nvPr>
        </p:nvSpPr>
        <p:spPr/>
        <p:txBody>
          <a:bodyPr>
            <a:normAutofit/>
          </a:bodyPr>
          <a:lstStyle/>
          <a:p>
            <a:pPr marL="0" indent="0">
              <a:buNone/>
            </a:pPr>
            <a:r>
              <a:rPr lang="ja-JP" altLang="en-US" sz="2200" dirty="0"/>
              <a:t>実際に、対応策のプロトタイプを作成し、適用することで得られる効果（例：時間の短縮等）について確認する。</a:t>
            </a:r>
            <a:endParaRPr lang="en-US" altLang="ja-JP" sz="2200" dirty="0"/>
          </a:p>
          <a:p>
            <a:pPr marL="0" indent="0">
              <a:buNone/>
            </a:pPr>
            <a:endParaRPr lang="en-US" altLang="ja-JP" sz="2200" dirty="0"/>
          </a:p>
          <a:p>
            <a:pPr marL="0" indent="0">
              <a:buNone/>
            </a:pPr>
            <a:endParaRPr lang="en-US" altLang="ja-JP" sz="2200" dirty="0"/>
          </a:p>
          <a:p>
            <a:pPr marL="0" indent="0">
              <a:buNone/>
            </a:pPr>
            <a:endParaRPr lang="en-US" altLang="ja-JP" sz="2200" dirty="0"/>
          </a:p>
          <a:p>
            <a:pPr marL="0" indent="0">
              <a:buNone/>
            </a:pPr>
            <a:endParaRPr lang="en-US" altLang="ja-JP" sz="2200" dirty="0"/>
          </a:p>
          <a:p>
            <a:pPr marL="0" indent="0">
              <a:buNone/>
            </a:pPr>
            <a:r>
              <a:rPr lang="en-US" altLang="ja-JP" sz="2200" dirty="0"/>
              <a:t>Step1. </a:t>
            </a:r>
            <a:r>
              <a:rPr lang="ja-JP" altLang="en-US" sz="2200" dirty="0"/>
              <a:t>作業の削減分の効果を確認する。</a:t>
            </a:r>
            <a:endParaRPr lang="en-US" altLang="ja-JP" sz="2200" dirty="0"/>
          </a:p>
          <a:p>
            <a:pPr marL="0" indent="0">
              <a:buNone/>
            </a:pPr>
            <a:r>
              <a:rPr lang="ja-JP" altLang="en-US" sz="2200" dirty="0"/>
              <a:t>　下記赤枠部分を入力する。</a:t>
            </a:r>
            <a:endParaRPr lang="en-US" altLang="ja-JP" sz="2200" dirty="0"/>
          </a:p>
          <a:p>
            <a:endParaRPr kumimoji="1" lang="ja-JP" altLang="en-US" sz="2200" dirty="0"/>
          </a:p>
        </p:txBody>
      </p:sp>
      <p:graphicFrame>
        <p:nvGraphicFramePr>
          <p:cNvPr id="5" name="表 4">
            <a:extLst>
              <a:ext uri="{FF2B5EF4-FFF2-40B4-BE49-F238E27FC236}">
                <a16:creationId xmlns:a16="http://schemas.microsoft.com/office/drawing/2014/main" id="{843C41DF-05EC-334E-A5DF-7A078B209D66}"/>
              </a:ext>
            </a:extLst>
          </p:cNvPr>
          <p:cNvGraphicFramePr>
            <a:graphicFrameLocks noGrp="1"/>
          </p:cNvGraphicFramePr>
          <p:nvPr>
            <p:extLst>
              <p:ext uri="{D42A27DB-BD31-4B8C-83A1-F6EECF244321}">
                <p14:modId xmlns:p14="http://schemas.microsoft.com/office/powerpoint/2010/main" val="3120148024"/>
              </p:ext>
            </p:extLst>
          </p:nvPr>
        </p:nvGraphicFramePr>
        <p:xfrm>
          <a:off x="1199661" y="4449560"/>
          <a:ext cx="10154139" cy="1483360"/>
        </p:xfrm>
        <a:graphic>
          <a:graphicData uri="http://schemas.openxmlformats.org/drawingml/2006/table">
            <a:tbl>
              <a:tblPr firstRow="1" bandRow="1">
                <a:tableStyleId>{5940675A-B579-460E-94D1-54222C63F5DA}</a:tableStyleId>
              </a:tblPr>
              <a:tblGrid>
                <a:gridCol w="873841">
                  <a:extLst>
                    <a:ext uri="{9D8B030D-6E8A-4147-A177-3AD203B41FA5}">
                      <a16:colId xmlns:a16="http://schemas.microsoft.com/office/drawing/2014/main" val="1222735191"/>
                    </a:ext>
                  </a:extLst>
                </a:gridCol>
                <a:gridCol w="4538312">
                  <a:extLst>
                    <a:ext uri="{9D8B030D-6E8A-4147-A177-3AD203B41FA5}">
                      <a16:colId xmlns:a16="http://schemas.microsoft.com/office/drawing/2014/main" val="3694141520"/>
                    </a:ext>
                  </a:extLst>
                </a:gridCol>
                <a:gridCol w="1580662">
                  <a:extLst>
                    <a:ext uri="{9D8B030D-6E8A-4147-A177-3AD203B41FA5}">
                      <a16:colId xmlns:a16="http://schemas.microsoft.com/office/drawing/2014/main" val="3891454635"/>
                    </a:ext>
                  </a:extLst>
                </a:gridCol>
                <a:gridCol w="1580662">
                  <a:extLst>
                    <a:ext uri="{9D8B030D-6E8A-4147-A177-3AD203B41FA5}">
                      <a16:colId xmlns:a16="http://schemas.microsoft.com/office/drawing/2014/main" val="1180606095"/>
                    </a:ext>
                  </a:extLst>
                </a:gridCol>
                <a:gridCol w="1580662">
                  <a:extLst>
                    <a:ext uri="{9D8B030D-6E8A-4147-A177-3AD203B41FA5}">
                      <a16:colId xmlns:a16="http://schemas.microsoft.com/office/drawing/2014/main" val="227152746"/>
                    </a:ext>
                  </a:extLst>
                </a:gridCol>
              </a:tblGrid>
              <a:tr h="37084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作業内容</a:t>
                      </a:r>
                    </a:p>
                  </a:txBody>
                  <a:tcPr>
                    <a:solidFill>
                      <a:schemeClr val="accent5">
                        <a:lumMod val="20000"/>
                        <a:lumOff val="80000"/>
                      </a:schemeClr>
                    </a:solidFill>
                  </a:tcPr>
                </a:tc>
                <a:tc>
                  <a:txBody>
                    <a:bodyPr/>
                    <a:lstStyle/>
                    <a:p>
                      <a:r>
                        <a:rPr kumimoji="1" lang="ja-JP" altLang="en-US" sz="1600" dirty="0"/>
                        <a:t>現状</a:t>
                      </a:r>
                    </a:p>
                  </a:txBody>
                  <a:tcPr>
                    <a:solidFill>
                      <a:schemeClr val="accent5">
                        <a:lumMod val="20000"/>
                        <a:lumOff val="80000"/>
                      </a:schemeClr>
                    </a:solidFill>
                  </a:tcPr>
                </a:tc>
                <a:tc>
                  <a:txBody>
                    <a:bodyPr/>
                    <a:lstStyle/>
                    <a:p>
                      <a:r>
                        <a:rPr kumimoji="1" lang="ja-JP" altLang="en-US" sz="1600" dirty="0"/>
                        <a:t>プロトタイプ</a:t>
                      </a:r>
                    </a:p>
                  </a:txBody>
                  <a:tcPr>
                    <a:solidFill>
                      <a:schemeClr val="accent5">
                        <a:lumMod val="20000"/>
                        <a:lumOff val="80000"/>
                      </a:schemeClr>
                    </a:solidFill>
                  </a:tcPr>
                </a:tc>
                <a:tc>
                  <a:txBody>
                    <a:bodyPr/>
                    <a:lstStyle/>
                    <a:p>
                      <a:r>
                        <a:rPr kumimoji="1" lang="ja-JP" altLang="en-US" sz="1600" dirty="0"/>
                        <a:t>効果</a:t>
                      </a:r>
                    </a:p>
                  </a:txBody>
                  <a:tcPr>
                    <a:solidFill>
                      <a:schemeClr val="accent5">
                        <a:lumMod val="20000"/>
                        <a:lumOff val="80000"/>
                      </a:schemeClr>
                    </a:solidFill>
                  </a:tcPr>
                </a:tc>
                <a:extLst>
                  <a:ext uri="{0D108BD9-81ED-4DB2-BD59-A6C34878D82A}">
                    <a16:rowId xmlns:a16="http://schemas.microsoft.com/office/drawing/2014/main" val="1924285232"/>
                  </a:ext>
                </a:extLst>
              </a:tr>
              <a:tr h="37084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extLst>
                  <a:ext uri="{0D108BD9-81ED-4DB2-BD59-A6C34878D82A}">
                    <a16:rowId xmlns:a16="http://schemas.microsoft.com/office/drawing/2014/main" val="2829124914"/>
                  </a:ext>
                </a:extLst>
              </a:tr>
              <a:tr h="370840">
                <a:tc>
                  <a:txBody>
                    <a:bodyPr/>
                    <a:lstStyle/>
                    <a:p>
                      <a:pPr algn="r"/>
                      <a:r>
                        <a:rPr kumimoji="1" lang="en-US" altLang="ja-JP" sz="1600" dirty="0"/>
                        <a:t>2</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94668633"/>
                  </a:ext>
                </a:extLst>
              </a:tr>
              <a:tr h="370840">
                <a:tc>
                  <a:txBody>
                    <a:bodyPr/>
                    <a:lstStyle/>
                    <a:p>
                      <a:pPr algn="r"/>
                      <a:r>
                        <a:rPr kumimoji="1" lang="en-US" altLang="ja-JP" sz="1600" dirty="0"/>
                        <a:t>3</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163969994"/>
                  </a:ext>
                </a:extLst>
              </a:tr>
            </a:tbl>
          </a:graphicData>
        </a:graphic>
      </p:graphicFrame>
      <p:sp>
        <p:nvSpPr>
          <p:cNvPr id="7" name="正方形/長方形 6">
            <a:extLst>
              <a:ext uri="{FF2B5EF4-FFF2-40B4-BE49-F238E27FC236}">
                <a16:creationId xmlns:a16="http://schemas.microsoft.com/office/drawing/2014/main" id="{87F98F09-5945-1743-8FA9-EBA4B6A88D06}"/>
              </a:ext>
            </a:extLst>
          </p:cNvPr>
          <p:cNvSpPr/>
          <p:nvPr/>
        </p:nvSpPr>
        <p:spPr>
          <a:xfrm>
            <a:off x="2157047" y="2012464"/>
            <a:ext cx="1664677" cy="111369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Step1.</a:t>
            </a:r>
          </a:p>
          <a:p>
            <a:pPr algn="ctr"/>
            <a:r>
              <a:rPr lang="ja-JP" altLang="en-US" dirty="0">
                <a:solidFill>
                  <a:schemeClr val="tx1"/>
                </a:solidFill>
              </a:rPr>
              <a:t>削減対象の</a:t>
            </a:r>
            <a:br>
              <a:rPr lang="en-US" altLang="ja-JP" dirty="0">
                <a:solidFill>
                  <a:schemeClr val="tx1"/>
                </a:solidFill>
              </a:rPr>
            </a:br>
            <a:r>
              <a:rPr lang="ja-JP" altLang="en-US" dirty="0">
                <a:solidFill>
                  <a:schemeClr val="tx1"/>
                </a:solidFill>
              </a:rPr>
              <a:t>確認</a:t>
            </a:r>
            <a:endParaRPr kumimoji="1" lang="ja-JP" altLang="en-US" dirty="0">
              <a:solidFill>
                <a:schemeClr val="tx1"/>
              </a:solidFill>
            </a:endParaRPr>
          </a:p>
        </p:txBody>
      </p:sp>
      <p:sp>
        <p:nvSpPr>
          <p:cNvPr id="8" name="正方形/長方形 7">
            <a:extLst>
              <a:ext uri="{FF2B5EF4-FFF2-40B4-BE49-F238E27FC236}">
                <a16:creationId xmlns:a16="http://schemas.microsoft.com/office/drawing/2014/main" id="{F44F037C-82A3-B243-A087-CC3E172F520F}"/>
              </a:ext>
            </a:extLst>
          </p:cNvPr>
          <p:cNvSpPr/>
          <p:nvPr/>
        </p:nvSpPr>
        <p:spPr>
          <a:xfrm>
            <a:off x="5140571" y="2029520"/>
            <a:ext cx="1664677" cy="111369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Step2.</a:t>
            </a:r>
          </a:p>
          <a:p>
            <a:pPr algn="ctr"/>
            <a:r>
              <a:rPr lang="ja-JP" altLang="en-US" dirty="0">
                <a:solidFill>
                  <a:schemeClr val="tx1"/>
                </a:solidFill>
              </a:rPr>
              <a:t>プロトタイプで作業確認</a:t>
            </a:r>
            <a:endParaRPr kumimoji="1" lang="ja-JP" altLang="en-US" dirty="0">
              <a:solidFill>
                <a:schemeClr val="tx1"/>
              </a:solidFill>
            </a:endParaRPr>
          </a:p>
        </p:txBody>
      </p:sp>
      <p:sp>
        <p:nvSpPr>
          <p:cNvPr id="9" name="正方形/長方形 8">
            <a:extLst>
              <a:ext uri="{FF2B5EF4-FFF2-40B4-BE49-F238E27FC236}">
                <a16:creationId xmlns:a16="http://schemas.microsoft.com/office/drawing/2014/main" id="{794F7121-ACBF-5C4A-A8E4-396CD8E777E4}"/>
              </a:ext>
            </a:extLst>
          </p:cNvPr>
          <p:cNvSpPr/>
          <p:nvPr/>
        </p:nvSpPr>
        <p:spPr>
          <a:xfrm>
            <a:off x="8124095" y="2062857"/>
            <a:ext cx="1664677" cy="111369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Step3.</a:t>
            </a:r>
          </a:p>
          <a:p>
            <a:pPr algn="ctr"/>
            <a:r>
              <a:rPr lang="ja-JP" altLang="en-US" dirty="0">
                <a:solidFill>
                  <a:schemeClr val="tx1"/>
                </a:solidFill>
              </a:rPr>
              <a:t>結果の入力</a:t>
            </a:r>
            <a:endParaRPr kumimoji="1" lang="ja-JP" altLang="en-US" dirty="0">
              <a:solidFill>
                <a:schemeClr val="tx1"/>
              </a:solidFill>
            </a:endParaRPr>
          </a:p>
        </p:txBody>
      </p:sp>
      <p:sp>
        <p:nvSpPr>
          <p:cNvPr id="10" name="三角形 9">
            <a:extLst>
              <a:ext uri="{FF2B5EF4-FFF2-40B4-BE49-F238E27FC236}">
                <a16:creationId xmlns:a16="http://schemas.microsoft.com/office/drawing/2014/main" id="{69682D83-A318-3245-8218-6303AAE83405}"/>
              </a:ext>
            </a:extLst>
          </p:cNvPr>
          <p:cNvSpPr/>
          <p:nvPr/>
        </p:nvSpPr>
        <p:spPr>
          <a:xfrm rot="5400000">
            <a:off x="7075625" y="2500717"/>
            <a:ext cx="775376" cy="248895"/>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三角形 10">
            <a:extLst>
              <a:ext uri="{FF2B5EF4-FFF2-40B4-BE49-F238E27FC236}">
                <a16:creationId xmlns:a16="http://schemas.microsoft.com/office/drawing/2014/main" id="{5A9FF08C-F2E4-C74A-83A0-644C1A44ACCC}"/>
              </a:ext>
            </a:extLst>
          </p:cNvPr>
          <p:cNvSpPr/>
          <p:nvPr/>
        </p:nvSpPr>
        <p:spPr>
          <a:xfrm rot="5400000">
            <a:off x="4130203" y="2458383"/>
            <a:ext cx="775376" cy="248895"/>
          </a:xfrm>
          <a:prstGeom prst="triangle">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596E9A4C-14C1-47EF-B39F-BC283A44A9E5}"/>
              </a:ext>
            </a:extLst>
          </p:cNvPr>
          <p:cNvSpPr/>
          <p:nvPr/>
        </p:nvSpPr>
        <p:spPr>
          <a:xfrm flipH="1">
            <a:off x="2057399" y="4439797"/>
            <a:ext cx="6138333" cy="148335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スライド番号プレースホルダー 4">
            <a:extLst>
              <a:ext uri="{FF2B5EF4-FFF2-40B4-BE49-F238E27FC236}">
                <a16:creationId xmlns:a16="http://schemas.microsoft.com/office/drawing/2014/main" id="{019A9E49-7FE5-4ED3-957E-DCA7B8105300}"/>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13</a:t>
            </a:fld>
            <a:endParaRPr kumimoji="1" lang="ja-JP" altLang="en-US"/>
          </a:p>
        </p:txBody>
      </p:sp>
    </p:spTree>
    <p:extLst>
      <p:ext uri="{BB962C8B-B14F-4D97-AF65-F5344CB8AC3E}">
        <p14:creationId xmlns:p14="http://schemas.microsoft.com/office/powerpoint/2010/main" val="7590528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E46499-2DD4-C24F-B7B4-C8453FBE4DC7}"/>
              </a:ext>
            </a:extLst>
          </p:cNvPr>
          <p:cNvSpPr>
            <a:spLocks noGrp="1"/>
          </p:cNvSpPr>
          <p:nvPr>
            <p:ph type="title"/>
          </p:nvPr>
        </p:nvSpPr>
        <p:spPr/>
        <p:txBody>
          <a:bodyPr>
            <a:normAutofit fontScale="90000"/>
          </a:bodyPr>
          <a:lstStyle/>
          <a:p>
            <a:r>
              <a:rPr kumimoji="1" lang="en-US" altLang="ja-JP" dirty="0"/>
              <a:t>3-4. </a:t>
            </a:r>
            <a:r>
              <a:rPr kumimoji="1" lang="ja-JP" altLang="en-US" dirty="0"/>
              <a:t>プロトタイプ実施</a:t>
            </a:r>
          </a:p>
        </p:txBody>
      </p:sp>
      <p:sp>
        <p:nvSpPr>
          <p:cNvPr id="3" name="コンテンツ プレースホルダー 2">
            <a:extLst>
              <a:ext uri="{FF2B5EF4-FFF2-40B4-BE49-F238E27FC236}">
                <a16:creationId xmlns:a16="http://schemas.microsoft.com/office/drawing/2014/main" id="{6D759933-AFF6-5F43-8785-A2091FBEDFB1}"/>
              </a:ext>
            </a:extLst>
          </p:cNvPr>
          <p:cNvSpPr>
            <a:spLocks noGrp="1"/>
          </p:cNvSpPr>
          <p:nvPr>
            <p:ph idx="1"/>
          </p:nvPr>
        </p:nvSpPr>
        <p:spPr/>
        <p:txBody>
          <a:bodyPr>
            <a:normAutofit/>
          </a:bodyPr>
          <a:lstStyle/>
          <a:p>
            <a:pPr marL="0" indent="0">
              <a:buNone/>
            </a:pPr>
            <a:r>
              <a:rPr lang="en-US" altLang="ja-JP" sz="2200" dirty="0"/>
              <a:t>Step2.</a:t>
            </a:r>
            <a:r>
              <a:rPr lang="ja-JP" altLang="en-US" sz="2200" dirty="0"/>
              <a:t>プロトタイプのシナリオと、検討メンバーのなかで、ロールプレイの中での役割を決める。</a:t>
            </a:r>
            <a:endParaRPr lang="en-US" altLang="ja-JP" sz="2200" dirty="0"/>
          </a:p>
          <a:p>
            <a:pPr marL="0" indent="0">
              <a:buNone/>
            </a:pPr>
            <a:r>
              <a:rPr lang="ja-JP" altLang="en-US" sz="2200" dirty="0"/>
              <a:t>フローの改善ポイントごとに役割（担当者）を決め、プロトタイプを動かして業務フローをロールプレイをしてみることで、効果が出るか、問題がないか確認する。</a:t>
            </a:r>
            <a:endParaRPr lang="en-US" altLang="ja-JP" sz="2200" dirty="0"/>
          </a:p>
          <a:p>
            <a:pPr marL="0" indent="0">
              <a:buNone/>
            </a:pPr>
            <a:endParaRPr lang="en-US" altLang="ja-JP" sz="2200" dirty="0"/>
          </a:p>
          <a:p>
            <a:pPr marL="0" indent="0">
              <a:buNone/>
            </a:pPr>
            <a:r>
              <a:rPr lang="ja-JP" altLang="en-US" sz="2200" dirty="0"/>
              <a:t>下記赤枠部分を入力する</a:t>
            </a:r>
            <a:endParaRPr lang="en-US" altLang="ja-JP" sz="2200" dirty="0"/>
          </a:p>
          <a:p>
            <a:endParaRPr lang="en-US" altLang="ja-JP" sz="2200" dirty="0"/>
          </a:p>
        </p:txBody>
      </p:sp>
      <p:graphicFrame>
        <p:nvGraphicFramePr>
          <p:cNvPr id="4" name="表 3">
            <a:extLst>
              <a:ext uri="{FF2B5EF4-FFF2-40B4-BE49-F238E27FC236}">
                <a16:creationId xmlns:a16="http://schemas.microsoft.com/office/drawing/2014/main" id="{A5D691D7-C21E-43A4-9E80-7627DDFD87F6}"/>
              </a:ext>
            </a:extLst>
          </p:cNvPr>
          <p:cNvGraphicFramePr>
            <a:graphicFrameLocks noGrp="1"/>
          </p:cNvGraphicFramePr>
          <p:nvPr>
            <p:extLst>
              <p:ext uri="{D42A27DB-BD31-4B8C-83A1-F6EECF244321}">
                <p14:modId xmlns:p14="http://schemas.microsoft.com/office/powerpoint/2010/main" val="1930607611"/>
              </p:ext>
            </p:extLst>
          </p:nvPr>
        </p:nvGraphicFramePr>
        <p:xfrm>
          <a:off x="1199661" y="3746825"/>
          <a:ext cx="10154139" cy="1483360"/>
        </p:xfrm>
        <a:graphic>
          <a:graphicData uri="http://schemas.openxmlformats.org/drawingml/2006/table">
            <a:tbl>
              <a:tblPr firstRow="1" bandRow="1">
                <a:tableStyleId>{5940675A-B579-460E-94D1-54222C63F5DA}</a:tableStyleId>
              </a:tblPr>
              <a:tblGrid>
                <a:gridCol w="873841">
                  <a:extLst>
                    <a:ext uri="{9D8B030D-6E8A-4147-A177-3AD203B41FA5}">
                      <a16:colId xmlns:a16="http://schemas.microsoft.com/office/drawing/2014/main" val="1222735191"/>
                    </a:ext>
                  </a:extLst>
                </a:gridCol>
                <a:gridCol w="4538312">
                  <a:extLst>
                    <a:ext uri="{9D8B030D-6E8A-4147-A177-3AD203B41FA5}">
                      <a16:colId xmlns:a16="http://schemas.microsoft.com/office/drawing/2014/main" val="3694141520"/>
                    </a:ext>
                  </a:extLst>
                </a:gridCol>
                <a:gridCol w="1580662">
                  <a:extLst>
                    <a:ext uri="{9D8B030D-6E8A-4147-A177-3AD203B41FA5}">
                      <a16:colId xmlns:a16="http://schemas.microsoft.com/office/drawing/2014/main" val="3891454635"/>
                    </a:ext>
                  </a:extLst>
                </a:gridCol>
                <a:gridCol w="1580662">
                  <a:extLst>
                    <a:ext uri="{9D8B030D-6E8A-4147-A177-3AD203B41FA5}">
                      <a16:colId xmlns:a16="http://schemas.microsoft.com/office/drawing/2014/main" val="1180606095"/>
                    </a:ext>
                  </a:extLst>
                </a:gridCol>
                <a:gridCol w="1580662">
                  <a:extLst>
                    <a:ext uri="{9D8B030D-6E8A-4147-A177-3AD203B41FA5}">
                      <a16:colId xmlns:a16="http://schemas.microsoft.com/office/drawing/2014/main" val="227152746"/>
                    </a:ext>
                  </a:extLst>
                </a:gridCol>
              </a:tblGrid>
              <a:tr h="37084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作業内容</a:t>
                      </a:r>
                    </a:p>
                  </a:txBody>
                  <a:tcPr>
                    <a:solidFill>
                      <a:schemeClr val="accent5">
                        <a:lumMod val="20000"/>
                        <a:lumOff val="80000"/>
                      </a:schemeClr>
                    </a:solidFill>
                  </a:tcPr>
                </a:tc>
                <a:tc>
                  <a:txBody>
                    <a:bodyPr/>
                    <a:lstStyle/>
                    <a:p>
                      <a:r>
                        <a:rPr kumimoji="1" lang="ja-JP" altLang="en-US" sz="1600" dirty="0"/>
                        <a:t>現状</a:t>
                      </a:r>
                    </a:p>
                  </a:txBody>
                  <a:tcPr>
                    <a:solidFill>
                      <a:schemeClr val="accent5">
                        <a:lumMod val="20000"/>
                        <a:lumOff val="80000"/>
                      </a:schemeClr>
                    </a:solidFill>
                  </a:tcPr>
                </a:tc>
                <a:tc>
                  <a:txBody>
                    <a:bodyPr/>
                    <a:lstStyle/>
                    <a:p>
                      <a:r>
                        <a:rPr kumimoji="1" lang="ja-JP" altLang="en-US" sz="1600" dirty="0"/>
                        <a:t>プロトタイプ</a:t>
                      </a:r>
                    </a:p>
                  </a:txBody>
                  <a:tcPr>
                    <a:solidFill>
                      <a:schemeClr val="accent5">
                        <a:lumMod val="20000"/>
                        <a:lumOff val="80000"/>
                      </a:schemeClr>
                    </a:solidFill>
                  </a:tcPr>
                </a:tc>
                <a:tc>
                  <a:txBody>
                    <a:bodyPr/>
                    <a:lstStyle/>
                    <a:p>
                      <a:r>
                        <a:rPr kumimoji="1" lang="ja-JP" altLang="en-US" sz="1600" dirty="0"/>
                        <a:t>効果</a:t>
                      </a:r>
                    </a:p>
                  </a:txBody>
                  <a:tcPr>
                    <a:solidFill>
                      <a:schemeClr val="accent5">
                        <a:lumMod val="20000"/>
                        <a:lumOff val="80000"/>
                      </a:schemeClr>
                    </a:solidFill>
                  </a:tcPr>
                </a:tc>
                <a:extLst>
                  <a:ext uri="{0D108BD9-81ED-4DB2-BD59-A6C34878D82A}">
                    <a16:rowId xmlns:a16="http://schemas.microsoft.com/office/drawing/2014/main" val="1924285232"/>
                  </a:ext>
                </a:extLst>
              </a:tr>
              <a:tr h="37084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extLst>
                  <a:ext uri="{0D108BD9-81ED-4DB2-BD59-A6C34878D82A}">
                    <a16:rowId xmlns:a16="http://schemas.microsoft.com/office/drawing/2014/main" val="2829124914"/>
                  </a:ext>
                </a:extLst>
              </a:tr>
              <a:tr h="370840">
                <a:tc>
                  <a:txBody>
                    <a:bodyPr/>
                    <a:lstStyle/>
                    <a:p>
                      <a:pPr algn="r"/>
                      <a:r>
                        <a:rPr kumimoji="1" lang="en-US" altLang="ja-JP" sz="1600" dirty="0"/>
                        <a:t>2</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94668633"/>
                  </a:ext>
                </a:extLst>
              </a:tr>
              <a:tr h="370840">
                <a:tc>
                  <a:txBody>
                    <a:bodyPr/>
                    <a:lstStyle/>
                    <a:p>
                      <a:pPr algn="r"/>
                      <a:r>
                        <a:rPr kumimoji="1" lang="en-US" altLang="ja-JP" sz="1600" dirty="0"/>
                        <a:t>3</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163969994"/>
                  </a:ext>
                </a:extLst>
              </a:tr>
            </a:tbl>
          </a:graphicData>
        </a:graphic>
      </p:graphicFrame>
      <p:sp>
        <p:nvSpPr>
          <p:cNvPr id="5" name="正方形/長方形 4">
            <a:extLst>
              <a:ext uri="{FF2B5EF4-FFF2-40B4-BE49-F238E27FC236}">
                <a16:creationId xmlns:a16="http://schemas.microsoft.com/office/drawing/2014/main" id="{E98F246F-AEB0-4C77-98DF-EE26F41D94DE}"/>
              </a:ext>
            </a:extLst>
          </p:cNvPr>
          <p:cNvSpPr/>
          <p:nvPr/>
        </p:nvSpPr>
        <p:spPr>
          <a:xfrm>
            <a:off x="8195731" y="3737062"/>
            <a:ext cx="1574801" cy="148335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4">
            <a:extLst>
              <a:ext uri="{FF2B5EF4-FFF2-40B4-BE49-F238E27FC236}">
                <a16:creationId xmlns:a16="http://schemas.microsoft.com/office/drawing/2014/main" id="{E85179D1-D4C2-4D08-B681-365ED41B3699}"/>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14</a:t>
            </a:fld>
            <a:endParaRPr kumimoji="1" lang="ja-JP" altLang="en-US"/>
          </a:p>
        </p:txBody>
      </p:sp>
    </p:spTree>
    <p:extLst>
      <p:ext uri="{BB962C8B-B14F-4D97-AF65-F5344CB8AC3E}">
        <p14:creationId xmlns:p14="http://schemas.microsoft.com/office/powerpoint/2010/main" val="621115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E46499-2DD4-C24F-B7B4-C8453FBE4DC7}"/>
              </a:ext>
            </a:extLst>
          </p:cNvPr>
          <p:cNvSpPr>
            <a:spLocks noGrp="1"/>
          </p:cNvSpPr>
          <p:nvPr>
            <p:ph type="title"/>
          </p:nvPr>
        </p:nvSpPr>
        <p:spPr/>
        <p:txBody>
          <a:bodyPr>
            <a:normAutofit fontScale="90000"/>
          </a:bodyPr>
          <a:lstStyle/>
          <a:p>
            <a:r>
              <a:rPr kumimoji="1" lang="en-US" altLang="ja-JP" dirty="0"/>
              <a:t>3-5. </a:t>
            </a:r>
            <a:r>
              <a:rPr lang="ja-JP" altLang="en-US" dirty="0"/>
              <a:t>分析対象の追加確認</a:t>
            </a:r>
            <a:endParaRPr kumimoji="1" lang="ja-JP" altLang="en-US" dirty="0"/>
          </a:p>
        </p:txBody>
      </p:sp>
      <p:sp>
        <p:nvSpPr>
          <p:cNvPr id="3" name="コンテンツ プレースホルダー 2">
            <a:extLst>
              <a:ext uri="{FF2B5EF4-FFF2-40B4-BE49-F238E27FC236}">
                <a16:creationId xmlns:a16="http://schemas.microsoft.com/office/drawing/2014/main" id="{6D759933-AFF6-5F43-8785-A2091FBEDFB1}"/>
              </a:ext>
            </a:extLst>
          </p:cNvPr>
          <p:cNvSpPr>
            <a:spLocks noGrp="1"/>
          </p:cNvSpPr>
          <p:nvPr>
            <p:ph idx="1"/>
          </p:nvPr>
        </p:nvSpPr>
        <p:spPr/>
        <p:txBody>
          <a:bodyPr>
            <a:normAutofit/>
          </a:bodyPr>
          <a:lstStyle/>
          <a:p>
            <a:pPr marL="0" indent="0">
              <a:buNone/>
            </a:pPr>
            <a:r>
              <a:rPr lang="ja-JP" altLang="en-US" sz="2200" dirty="0"/>
              <a:t>プロトタイプでロールプレイングをしてみて、当初予定していた改善内容以外で具体的に確認したい情報がないかを確認する。</a:t>
            </a:r>
            <a:endParaRPr kumimoji="1" lang="en-US" altLang="ja-JP" sz="2200" dirty="0"/>
          </a:p>
          <a:p>
            <a:endParaRPr kumimoji="1" lang="ja-JP" altLang="en-US" sz="2200" dirty="0"/>
          </a:p>
        </p:txBody>
      </p:sp>
      <p:graphicFrame>
        <p:nvGraphicFramePr>
          <p:cNvPr id="4" name="表 3">
            <a:extLst>
              <a:ext uri="{FF2B5EF4-FFF2-40B4-BE49-F238E27FC236}">
                <a16:creationId xmlns:a16="http://schemas.microsoft.com/office/drawing/2014/main" id="{392C6A36-ED00-7B46-B268-FAD28EED90E1}"/>
              </a:ext>
            </a:extLst>
          </p:cNvPr>
          <p:cNvGraphicFramePr>
            <a:graphicFrameLocks noGrp="1"/>
          </p:cNvGraphicFramePr>
          <p:nvPr>
            <p:extLst>
              <p:ext uri="{D42A27DB-BD31-4B8C-83A1-F6EECF244321}">
                <p14:modId xmlns:p14="http://schemas.microsoft.com/office/powerpoint/2010/main" val="2897344523"/>
              </p:ext>
            </p:extLst>
          </p:nvPr>
        </p:nvGraphicFramePr>
        <p:xfrm>
          <a:off x="1130300" y="1966541"/>
          <a:ext cx="10223500" cy="1676400"/>
        </p:xfrm>
        <a:graphic>
          <a:graphicData uri="http://schemas.openxmlformats.org/drawingml/2006/table">
            <a:tbl>
              <a:tblPr firstRow="1" bandRow="1">
                <a:tableStyleId>{5940675A-B579-460E-94D1-54222C63F5DA}</a:tableStyleId>
              </a:tblPr>
              <a:tblGrid>
                <a:gridCol w="596900">
                  <a:extLst>
                    <a:ext uri="{9D8B030D-6E8A-4147-A177-3AD203B41FA5}">
                      <a16:colId xmlns:a16="http://schemas.microsoft.com/office/drawing/2014/main" val="20000"/>
                    </a:ext>
                  </a:extLst>
                </a:gridCol>
                <a:gridCol w="2938585">
                  <a:extLst>
                    <a:ext uri="{9D8B030D-6E8A-4147-A177-3AD203B41FA5}">
                      <a16:colId xmlns:a16="http://schemas.microsoft.com/office/drawing/2014/main" val="20001"/>
                    </a:ext>
                  </a:extLst>
                </a:gridCol>
                <a:gridCol w="2848707">
                  <a:extLst>
                    <a:ext uri="{9D8B030D-6E8A-4147-A177-3AD203B41FA5}">
                      <a16:colId xmlns:a16="http://schemas.microsoft.com/office/drawing/2014/main" val="20002"/>
                    </a:ext>
                  </a:extLst>
                </a:gridCol>
                <a:gridCol w="1266093">
                  <a:extLst>
                    <a:ext uri="{9D8B030D-6E8A-4147-A177-3AD203B41FA5}">
                      <a16:colId xmlns:a16="http://schemas.microsoft.com/office/drawing/2014/main" val="20003"/>
                    </a:ext>
                  </a:extLst>
                </a:gridCol>
                <a:gridCol w="1254369">
                  <a:extLst>
                    <a:ext uri="{9D8B030D-6E8A-4147-A177-3AD203B41FA5}">
                      <a16:colId xmlns:a16="http://schemas.microsoft.com/office/drawing/2014/main" val="20004"/>
                    </a:ext>
                  </a:extLst>
                </a:gridCol>
                <a:gridCol w="1318846">
                  <a:extLst>
                    <a:ext uri="{9D8B030D-6E8A-4147-A177-3AD203B41FA5}">
                      <a16:colId xmlns:a16="http://schemas.microsoft.com/office/drawing/2014/main" val="348074271"/>
                    </a:ext>
                  </a:extLst>
                </a:gridCol>
              </a:tblGrid>
              <a:tr h="164701">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業務</a:t>
                      </a:r>
                    </a:p>
                  </a:txBody>
                  <a:tcPr>
                    <a:solidFill>
                      <a:schemeClr val="accent5">
                        <a:lumMod val="20000"/>
                        <a:lumOff val="80000"/>
                      </a:schemeClr>
                    </a:solidFill>
                  </a:tcPr>
                </a:tc>
                <a:tc>
                  <a:txBody>
                    <a:bodyPr/>
                    <a:lstStyle/>
                    <a:p>
                      <a:r>
                        <a:rPr kumimoji="1" lang="ja-JP" altLang="en-US" sz="1600" dirty="0"/>
                        <a:t>利用するデータ</a:t>
                      </a:r>
                    </a:p>
                  </a:txBody>
                  <a:tcPr>
                    <a:lnR w="12700" cap="flat" cmpd="sng" algn="ctr">
                      <a:solidFill>
                        <a:schemeClr val="tx1"/>
                      </a:solidFill>
                      <a:prstDash val="solid"/>
                      <a:round/>
                      <a:headEnd type="none" w="med" len="med"/>
                      <a:tailEnd type="none" w="med" len="med"/>
                    </a:lnR>
                    <a:solidFill>
                      <a:schemeClr val="accent5">
                        <a:lumMod val="20000"/>
                        <a:lumOff val="80000"/>
                      </a:schemeClr>
                    </a:solidFill>
                  </a:tcPr>
                </a:tc>
                <a:tc>
                  <a:txBody>
                    <a:bodyPr/>
                    <a:lstStyle/>
                    <a:p>
                      <a:r>
                        <a:rPr kumimoji="1" lang="ja-JP" altLang="en-US" sz="1600" dirty="0"/>
                        <a:t>新規</a:t>
                      </a:r>
                      <a:r>
                        <a:rPr kumimoji="1" lang="en-US" altLang="ja-JP" sz="1600" dirty="0"/>
                        <a:t>/</a:t>
                      </a:r>
                      <a:r>
                        <a:rPr kumimoji="1" lang="ja-JP" altLang="en-US" sz="1600" dirty="0"/>
                        <a:t>更新</a:t>
                      </a:r>
                    </a:p>
                  </a:txBody>
                  <a:tcPr>
                    <a:lnL w="12700" cap="flat" cmpd="sng" algn="ctr">
                      <a:solidFill>
                        <a:schemeClr val="tx1"/>
                      </a:solidFill>
                      <a:prstDash val="solid"/>
                      <a:round/>
                      <a:headEnd type="none" w="med" len="med"/>
                      <a:tailEnd type="none" w="med" len="med"/>
                    </a:lnL>
                    <a:solidFill>
                      <a:schemeClr val="accent5">
                        <a:lumMod val="20000"/>
                        <a:lumOff val="80000"/>
                      </a:schemeClr>
                    </a:solidFill>
                  </a:tcPr>
                </a:tc>
                <a:tc>
                  <a:txBody>
                    <a:bodyPr/>
                    <a:lstStyle/>
                    <a:p>
                      <a:r>
                        <a:rPr kumimoji="1" lang="ja-JP" altLang="en-US" sz="1600" dirty="0"/>
                        <a:t>データ元</a:t>
                      </a:r>
                    </a:p>
                  </a:txBody>
                  <a:tcPr>
                    <a:lnR w="12700" cap="flat" cmpd="sng" algn="ctr">
                      <a:solidFill>
                        <a:schemeClr val="tx1"/>
                      </a:solidFill>
                      <a:prstDash val="solid"/>
                      <a:round/>
                      <a:headEnd type="none" w="med" len="med"/>
                      <a:tailEnd type="none" w="med" len="med"/>
                    </a:lnR>
                    <a:solidFill>
                      <a:schemeClr val="accent5">
                        <a:lumMod val="20000"/>
                        <a:lumOff val="80000"/>
                      </a:schemeClr>
                    </a:solidFill>
                  </a:tcPr>
                </a:tc>
                <a:tc>
                  <a:txBody>
                    <a:bodyPr/>
                    <a:lstStyle/>
                    <a:p>
                      <a:r>
                        <a:rPr kumimoji="1" lang="ja-JP" altLang="en-US" sz="1600" dirty="0"/>
                        <a:t>利用先</a:t>
                      </a:r>
                    </a:p>
                  </a:txBody>
                  <a:tcPr>
                    <a:lnL w="12700" cap="flat" cmpd="sng" algn="ctr">
                      <a:solidFill>
                        <a:schemeClr val="tx1"/>
                      </a:solidFill>
                      <a:prstDash val="solid"/>
                      <a:round/>
                      <a:headEnd type="none" w="med" len="med"/>
                      <a:tailEnd type="none" w="med" len="med"/>
                    </a:lnL>
                    <a:solidFill>
                      <a:schemeClr val="accent5">
                        <a:lumMod val="20000"/>
                        <a:lumOff val="80000"/>
                      </a:schemeClr>
                    </a:solidFill>
                  </a:tcPr>
                </a:tc>
                <a:extLst>
                  <a:ext uri="{0D108BD9-81ED-4DB2-BD59-A6C34878D82A}">
                    <a16:rowId xmlns:a16="http://schemas.microsoft.com/office/drawing/2014/main" val="10000"/>
                  </a:ext>
                </a:extLst>
              </a:tr>
              <a:tr h="284484">
                <a:tc>
                  <a:txBody>
                    <a:bodyPr/>
                    <a:lstStyle/>
                    <a:p>
                      <a:pPr algn="r"/>
                      <a:r>
                        <a:rPr kumimoji="1" lang="en-US" altLang="ja-JP" sz="1600" dirty="0"/>
                        <a:t>1</a:t>
                      </a:r>
                      <a:endParaRPr kumimoji="1" lang="ja-JP" altLang="en-US" sz="1600" dirty="0"/>
                    </a:p>
                  </a:txBody>
                  <a:tcPr>
                    <a:noFill/>
                  </a:tcPr>
                </a:tc>
                <a:tc>
                  <a:txBody>
                    <a:bodyPr/>
                    <a:lstStyle/>
                    <a:p>
                      <a:endParaRPr kumimoji="1" lang="ja-JP" altLang="en-US" sz="1600" dirty="0"/>
                    </a:p>
                  </a:txBody>
                  <a:tcPr>
                    <a:noFill/>
                  </a:tcPr>
                </a:tc>
                <a:tc>
                  <a:txBody>
                    <a:bodyPr/>
                    <a:lstStyle/>
                    <a:p>
                      <a:endParaRPr kumimoji="1" lang="ja-JP" altLang="en-US" sz="1600" dirty="0"/>
                    </a:p>
                  </a:txBody>
                  <a:tcPr>
                    <a:lnR w="12700" cap="flat" cmpd="sng" algn="ctr">
                      <a:solidFill>
                        <a:schemeClr val="tx1"/>
                      </a:solidFill>
                      <a:prstDash val="solid"/>
                      <a:round/>
                      <a:headEnd type="none" w="med" len="med"/>
                      <a:tailEnd type="none" w="med" len="med"/>
                    </a:lnR>
                    <a:noFill/>
                  </a:tcPr>
                </a:tc>
                <a:tc>
                  <a:txBody>
                    <a:bodyPr/>
                    <a:lstStyle/>
                    <a:p>
                      <a:endParaRPr kumimoji="1" lang="ja-JP" altLang="en-US" sz="1600" dirty="0"/>
                    </a:p>
                  </a:txBody>
                  <a:tcPr>
                    <a:lnL w="12700" cap="flat" cmpd="sng" algn="ctr">
                      <a:solidFill>
                        <a:schemeClr val="tx1"/>
                      </a:solidFill>
                      <a:prstDash val="solid"/>
                      <a:round/>
                      <a:headEnd type="none" w="med" len="med"/>
                      <a:tailEnd type="none" w="med" len="med"/>
                    </a:lnL>
                    <a:noFill/>
                  </a:tcPr>
                </a:tc>
                <a:tc>
                  <a:txBody>
                    <a:bodyPr/>
                    <a:lstStyle/>
                    <a:p>
                      <a:endParaRPr kumimoji="1" lang="en-US" altLang="ja-JP" sz="1600" dirty="0"/>
                    </a:p>
                  </a:txBody>
                  <a:tcPr>
                    <a:lnR w="12700" cap="flat" cmpd="sng" algn="ctr">
                      <a:solidFill>
                        <a:schemeClr val="tx1"/>
                      </a:solidFill>
                      <a:prstDash val="solid"/>
                      <a:round/>
                      <a:headEnd type="none" w="med" len="med"/>
                      <a:tailEnd type="none" w="med" len="med"/>
                    </a:lnR>
                    <a:noFill/>
                  </a:tcPr>
                </a:tc>
                <a:tc>
                  <a:txBody>
                    <a:bodyPr/>
                    <a:lstStyle/>
                    <a:p>
                      <a:endParaRPr kumimoji="1" lang="ja-JP" altLang="en-US" sz="1600" dirty="0"/>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0001"/>
                  </a:ext>
                </a:extLst>
              </a:tr>
              <a:tr h="300899">
                <a:tc>
                  <a:txBody>
                    <a:bodyPr/>
                    <a:lstStyle/>
                    <a:p>
                      <a:pPr algn="r"/>
                      <a:r>
                        <a:rPr kumimoji="1" lang="en-US" altLang="ja-JP" sz="1600" dirty="0"/>
                        <a:t>2</a:t>
                      </a:r>
                      <a:endParaRPr kumimoji="1" lang="ja-JP" altLang="en-US" sz="1600" dirty="0"/>
                    </a:p>
                  </a:txBody>
                  <a:tcPr>
                    <a:noFill/>
                  </a:tcPr>
                </a:tc>
                <a:tc>
                  <a:txBody>
                    <a:bodyPr/>
                    <a:lstStyle/>
                    <a:p>
                      <a:endParaRPr kumimoji="1" lang="ja-JP" altLang="en-US" sz="1600" dirty="0"/>
                    </a:p>
                  </a:txBody>
                  <a:tcPr>
                    <a:noFill/>
                  </a:tcPr>
                </a:tc>
                <a:tc>
                  <a:txBody>
                    <a:bodyPr/>
                    <a:lstStyle/>
                    <a:p>
                      <a:endParaRPr kumimoji="1" lang="ja-JP" altLang="en-US" sz="1600" dirty="0"/>
                    </a:p>
                  </a:txBody>
                  <a:tcPr>
                    <a:lnR w="12700" cap="flat" cmpd="sng" algn="ctr">
                      <a:solidFill>
                        <a:schemeClr val="tx1"/>
                      </a:solidFill>
                      <a:prstDash val="solid"/>
                      <a:round/>
                      <a:headEnd type="none" w="med" len="med"/>
                      <a:tailEnd type="none" w="med" len="med"/>
                    </a:lnR>
                    <a:noFill/>
                  </a:tcPr>
                </a:tc>
                <a:tc>
                  <a:txBody>
                    <a:bodyPr/>
                    <a:lstStyle/>
                    <a:p>
                      <a:endParaRPr kumimoji="1" lang="ja-JP" altLang="en-US" sz="1600" dirty="0"/>
                    </a:p>
                  </a:txBody>
                  <a:tcPr>
                    <a:lnL w="12700" cap="flat" cmpd="sng" algn="ctr">
                      <a:solidFill>
                        <a:schemeClr val="tx1"/>
                      </a:solidFill>
                      <a:prstDash val="solid"/>
                      <a:round/>
                      <a:headEnd type="none" w="med" len="med"/>
                      <a:tailEnd type="none" w="med" len="med"/>
                    </a:lnL>
                    <a:noFill/>
                  </a:tcPr>
                </a:tc>
                <a:tc>
                  <a:txBody>
                    <a:bodyPr/>
                    <a:lstStyle/>
                    <a:p>
                      <a:endParaRPr kumimoji="1" lang="ja-JP" altLang="en-US" sz="1600" dirty="0"/>
                    </a:p>
                  </a:txBody>
                  <a:tcPr>
                    <a:lnR w="12700" cap="flat" cmpd="sng" algn="ctr">
                      <a:solidFill>
                        <a:schemeClr val="tx1"/>
                      </a:solidFill>
                      <a:prstDash val="solid"/>
                      <a:round/>
                      <a:headEnd type="none" w="med" len="med"/>
                      <a:tailEnd type="none" w="med" len="med"/>
                    </a:lnR>
                    <a:noFill/>
                  </a:tcPr>
                </a:tc>
                <a:tc>
                  <a:txBody>
                    <a:bodyPr/>
                    <a:lstStyle/>
                    <a:p>
                      <a:endParaRPr kumimoji="1" lang="ja-JP" altLang="en-US" sz="1600" dirty="0"/>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192968767"/>
                  </a:ext>
                </a:extLst>
              </a:tr>
              <a:tr h="300899">
                <a:tc>
                  <a:txBody>
                    <a:bodyPr/>
                    <a:lstStyle/>
                    <a:p>
                      <a:pPr algn="r"/>
                      <a:r>
                        <a:rPr kumimoji="1" lang="en-US" altLang="ja-JP" sz="1600" dirty="0"/>
                        <a:t>3</a:t>
                      </a:r>
                      <a:endParaRPr kumimoji="1" lang="ja-JP" altLang="en-US" sz="1600" dirty="0"/>
                    </a:p>
                  </a:txBody>
                  <a:tcPr>
                    <a:noFill/>
                  </a:tcPr>
                </a:tc>
                <a:tc>
                  <a:txBody>
                    <a:bodyPr/>
                    <a:lstStyle/>
                    <a:p>
                      <a:endParaRPr kumimoji="1" lang="ja-JP" altLang="en-US" sz="1600" dirty="0"/>
                    </a:p>
                  </a:txBody>
                  <a:tcPr>
                    <a:noFill/>
                  </a:tcPr>
                </a:tc>
                <a:tc>
                  <a:txBody>
                    <a:bodyPr/>
                    <a:lstStyle/>
                    <a:p>
                      <a:endParaRPr kumimoji="1" lang="ja-JP" altLang="en-US" sz="1600" dirty="0"/>
                    </a:p>
                  </a:txBody>
                  <a:tcPr>
                    <a:lnR w="12700" cap="flat" cmpd="sng" algn="ctr">
                      <a:solidFill>
                        <a:schemeClr val="tx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txBody>
                  <a:tcPr>
                    <a:lnL w="12700" cap="flat" cmpd="sng" algn="ctr">
                      <a:solidFill>
                        <a:schemeClr val="tx1"/>
                      </a:solidFill>
                      <a:prstDash val="solid"/>
                      <a:round/>
                      <a:headEnd type="none" w="med" len="med"/>
                      <a:tailEnd type="none" w="med" len="med"/>
                    </a:lnL>
                    <a:noFill/>
                  </a:tcPr>
                </a:tc>
                <a:tc>
                  <a:txBody>
                    <a:bodyPr/>
                    <a:lstStyle/>
                    <a:p>
                      <a:endParaRPr kumimoji="1" lang="ja-JP" altLang="en-US" sz="1600" dirty="0"/>
                    </a:p>
                  </a:txBody>
                  <a:tcPr>
                    <a:lnR w="12700" cap="flat" cmpd="sng" algn="ctr">
                      <a:solidFill>
                        <a:schemeClr val="tx1"/>
                      </a:solidFill>
                      <a:prstDash val="solid"/>
                      <a:round/>
                      <a:headEnd type="none" w="med" len="med"/>
                      <a:tailEnd type="none" w="med" len="med"/>
                    </a:lnR>
                    <a:noFill/>
                  </a:tcPr>
                </a:tc>
                <a:tc>
                  <a:txBody>
                    <a:bodyPr/>
                    <a:lstStyle/>
                    <a:p>
                      <a:endParaRPr kumimoji="1" lang="ja-JP" altLang="en-US" sz="1600" dirty="0"/>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3138398472"/>
                  </a:ext>
                </a:extLst>
              </a:tr>
              <a:tr h="300899">
                <a:tc>
                  <a:txBody>
                    <a:bodyPr/>
                    <a:lstStyle/>
                    <a:p>
                      <a:pPr algn="r"/>
                      <a:r>
                        <a:rPr kumimoji="1" lang="en-US" altLang="ja-JP" sz="1600" dirty="0"/>
                        <a:t>4</a:t>
                      </a:r>
                      <a:endParaRPr kumimoji="1" lang="ja-JP" altLang="en-US" sz="1600" dirty="0"/>
                    </a:p>
                  </a:txBody>
                  <a:tcPr>
                    <a:noFill/>
                  </a:tcPr>
                </a:tc>
                <a:tc>
                  <a:txBody>
                    <a:bodyPr/>
                    <a:lstStyle/>
                    <a:p>
                      <a:endParaRPr kumimoji="1" lang="ja-JP" altLang="en-US" sz="1600" dirty="0"/>
                    </a:p>
                  </a:txBody>
                  <a:tcP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txBody>
                  <a:tcPr>
                    <a:lnR w="12700" cap="flat" cmpd="sng" algn="ctr">
                      <a:solidFill>
                        <a:schemeClr val="tx1"/>
                      </a:solidFill>
                      <a:prstDash val="solid"/>
                      <a:round/>
                      <a:headEnd type="none" w="med" len="med"/>
                      <a:tailEnd type="none" w="med" len="med"/>
                    </a:ln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600" dirty="0"/>
                    </a:p>
                  </a:txBody>
                  <a:tcPr>
                    <a:lnL w="12700" cap="flat" cmpd="sng" algn="ctr">
                      <a:solidFill>
                        <a:schemeClr val="tx1"/>
                      </a:solidFill>
                      <a:prstDash val="solid"/>
                      <a:round/>
                      <a:headEnd type="none" w="med" len="med"/>
                      <a:tailEnd type="none" w="med" len="med"/>
                    </a:lnL>
                    <a:noFill/>
                  </a:tcPr>
                </a:tc>
                <a:tc>
                  <a:txBody>
                    <a:bodyPr/>
                    <a:lstStyle/>
                    <a:p>
                      <a:endParaRPr kumimoji="1" lang="ja-JP" altLang="en-US" sz="1600" dirty="0"/>
                    </a:p>
                  </a:txBody>
                  <a:tcPr>
                    <a:lnR w="12700" cap="flat" cmpd="sng" algn="ctr">
                      <a:solidFill>
                        <a:schemeClr val="tx1"/>
                      </a:solidFill>
                      <a:prstDash val="solid"/>
                      <a:round/>
                      <a:headEnd type="none" w="med" len="med"/>
                      <a:tailEnd type="none" w="med" len="med"/>
                    </a:lnR>
                    <a:noFill/>
                  </a:tcPr>
                </a:tc>
                <a:tc>
                  <a:txBody>
                    <a:bodyPr/>
                    <a:lstStyle/>
                    <a:p>
                      <a:endParaRPr kumimoji="1" lang="ja-JP" altLang="en-US" sz="1600" dirty="0"/>
                    </a:p>
                  </a:txBody>
                  <a:tcPr>
                    <a:lnL w="12700" cap="flat" cmpd="sng" algn="ctr">
                      <a:solidFill>
                        <a:schemeClr val="tx1"/>
                      </a:solidFill>
                      <a:prstDash val="solid"/>
                      <a:round/>
                      <a:headEnd type="none" w="med" len="med"/>
                      <a:tailEnd type="none" w="med" len="med"/>
                    </a:lnL>
                    <a:noFill/>
                  </a:tcPr>
                </a:tc>
                <a:extLst>
                  <a:ext uri="{0D108BD9-81ED-4DB2-BD59-A6C34878D82A}">
                    <a16:rowId xmlns:a16="http://schemas.microsoft.com/office/drawing/2014/main" val="1839200992"/>
                  </a:ext>
                </a:extLst>
              </a:tr>
            </a:tbl>
          </a:graphicData>
        </a:graphic>
      </p:graphicFrame>
      <p:sp>
        <p:nvSpPr>
          <p:cNvPr id="5" name="スライド番号プレースホルダー 4">
            <a:extLst>
              <a:ext uri="{FF2B5EF4-FFF2-40B4-BE49-F238E27FC236}">
                <a16:creationId xmlns:a16="http://schemas.microsoft.com/office/drawing/2014/main" id="{5FDEBCED-4514-4352-9864-DE4977C86FE9}"/>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15</a:t>
            </a:fld>
            <a:endParaRPr kumimoji="1" lang="ja-JP" altLang="en-US"/>
          </a:p>
        </p:txBody>
      </p:sp>
    </p:spTree>
    <p:extLst>
      <p:ext uri="{BB962C8B-B14F-4D97-AF65-F5344CB8AC3E}">
        <p14:creationId xmlns:p14="http://schemas.microsoft.com/office/powerpoint/2010/main" val="11083690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6000" dirty="0"/>
              <a:t>4. </a:t>
            </a:r>
            <a:r>
              <a:rPr lang="ja-JP" altLang="en-US" sz="6000" dirty="0"/>
              <a:t>効果の確認・評価</a:t>
            </a:r>
            <a:endParaRPr kumimoji="1" lang="ja-JP" altLang="en-US" dirty="0"/>
          </a:p>
        </p:txBody>
      </p:sp>
      <p:sp>
        <p:nvSpPr>
          <p:cNvPr id="4" name="スライド番号プレースホルダー 4">
            <a:extLst>
              <a:ext uri="{FF2B5EF4-FFF2-40B4-BE49-F238E27FC236}">
                <a16:creationId xmlns:a16="http://schemas.microsoft.com/office/drawing/2014/main" id="{B3D0BD0A-A5AA-4DF9-8986-26E6ED2E9B3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16</a:t>
            </a:fld>
            <a:endParaRPr kumimoji="1" lang="ja-JP" altLang="en-US"/>
          </a:p>
        </p:txBody>
      </p:sp>
    </p:spTree>
    <p:extLst>
      <p:ext uri="{BB962C8B-B14F-4D97-AF65-F5344CB8AC3E}">
        <p14:creationId xmlns:p14="http://schemas.microsoft.com/office/powerpoint/2010/main" val="2527087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4-1. </a:t>
            </a:r>
            <a:r>
              <a:rPr kumimoji="1" lang="ja-JP" altLang="en-US" dirty="0"/>
              <a:t>⑤評価</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評価</a:t>
            </a:r>
            <a:endParaRPr kumimoji="1" lang="en-US" altLang="ja-JP" sz="2200" dirty="0"/>
          </a:p>
          <a:p>
            <a:pPr marL="447675" lvl="1"/>
            <a:r>
              <a:rPr lang="ja-JP" altLang="en-US" sz="2200" dirty="0"/>
              <a:t>プロセス④のプロトタイプの適用により影響の出た時間・コストについて、政策への反映前と反映後の効果を比較する。</a:t>
            </a:r>
            <a:endParaRPr lang="en-US" altLang="ja-JP" sz="2200" dirty="0"/>
          </a:p>
          <a:p>
            <a:pPr marL="447675" lvl="1"/>
            <a:r>
              <a:rPr kumimoji="1" lang="ja-JP" altLang="en-US" sz="2200" dirty="0"/>
              <a:t>あるポイントの時間・コストを減らすことにより別のポイントの時間・コストが増える場合もあり、相互に関連</a:t>
            </a:r>
            <a:r>
              <a:rPr lang="ja-JP" altLang="en-US" sz="2200" dirty="0"/>
              <a:t>していることを</a:t>
            </a:r>
            <a:r>
              <a:rPr kumimoji="1" lang="ja-JP" altLang="en-US" sz="2200" dirty="0"/>
              <a:t>考慮する。</a:t>
            </a:r>
            <a:endParaRPr lang="en-US" altLang="ja-JP" sz="2200" dirty="0"/>
          </a:p>
          <a:p>
            <a:pPr marL="219075" lvl="1" indent="0">
              <a:buNone/>
            </a:pPr>
            <a:endParaRPr kumimoji="1" lang="en-US" altLang="ja-JP" sz="2200" dirty="0"/>
          </a:p>
          <a:p>
            <a:pPr marL="0" lvl="1" indent="0">
              <a:buNone/>
            </a:pPr>
            <a:r>
              <a:rPr lang="ja-JP" altLang="en-US" sz="2200" dirty="0"/>
              <a:t>（評価用まとめシートの例）</a:t>
            </a:r>
            <a:endParaRPr kumimoji="1" lang="en-US" altLang="ja-JP" sz="2200" dirty="0"/>
          </a:p>
          <a:p>
            <a:pPr lvl="1"/>
            <a:endParaRPr kumimoji="1" lang="ja-JP" altLang="en-US" sz="2200" dirty="0"/>
          </a:p>
        </p:txBody>
      </p:sp>
      <p:sp>
        <p:nvSpPr>
          <p:cNvPr id="42" name="ホームベース 4">
            <a:extLst>
              <a:ext uri="{FF2B5EF4-FFF2-40B4-BE49-F238E27FC236}">
                <a16:creationId xmlns:a16="http://schemas.microsoft.com/office/drawing/2014/main" id="{6E9A797F-26A8-4E18-A9D4-06F684A53C65}"/>
              </a:ext>
            </a:extLst>
          </p:cNvPr>
          <p:cNvSpPr/>
          <p:nvPr/>
        </p:nvSpPr>
        <p:spPr>
          <a:xfrm>
            <a:off x="9472592"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3" name="ホームベース 6">
            <a:extLst>
              <a:ext uri="{FF2B5EF4-FFF2-40B4-BE49-F238E27FC236}">
                <a16:creationId xmlns:a16="http://schemas.microsoft.com/office/drawing/2014/main" id="{D4779325-5F9F-4E00-A1D4-9680DCF138DF}"/>
              </a:ext>
            </a:extLst>
          </p:cNvPr>
          <p:cNvSpPr/>
          <p:nvPr/>
        </p:nvSpPr>
        <p:spPr>
          <a:xfrm>
            <a:off x="8043151"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4" name="ホームベース 7">
            <a:extLst>
              <a:ext uri="{FF2B5EF4-FFF2-40B4-BE49-F238E27FC236}">
                <a16:creationId xmlns:a16="http://schemas.microsoft.com/office/drawing/2014/main" id="{2B631C6C-7FCF-4D58-B914-C01B6BADF5FE}"/>
              </a:ext>
            </a:extLst>
          </p:cNvPr>
          <p:cNvSpPr/>
          <p:nvPr/>
        </p:nvSpPr>
        <p:spPr>
          <a:xfrm>
            <a:off x="6613711" y="541499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5" name="ホームベース 8">
            <a:extLst>
              <a:ext uri="{FF2B5EF4-FFF2-40B4-BE49-F238E27FC236}">
                <a16:creationId xmlns:a16="http://schemas.microsoft.com/office/drawing/2014/main" id="{00D82771-2F4D-4446-8996-C42FDCF3CBB7}"/>
              </a:ext>
            </a:extLst>
          </p:cNvPr>
          <p:cNvSpPr/>
          <p:nvPr/>
        </p:nvSpPr>
        <p:spPr>
          <a:xfrm>
            <a:off x="518427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6" name="ホームベース 9">
            <a:extLst>
              <a:ext uri="{FF2B5EF4-FFF2-40B4-BE49-F238E27FC236}">
                <a16:creationId xmlns:a16="http://schemas.microsoft.com/office/drawing/2014/main" id="{8D3C1E4D-1483-4F9E-BCC1-DA731076CD56}"/>
              </a:ext>
            </a:extLst>
          </p:cNvPr>
          <p:cNvSpPr/>
          <p:nvPr/>
        </p:nvSpPr>
        <p:spPr>
          <a:xfrm>
            <a:off x="375483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7" name="ホームベース 10">
            <a:extLst>
              <a:ext uri="{FF2B5EF4-FFF2-40B4-BE49-F238E27FC236}">
                <a16:creationId xmlns:a16="http://schemas.microsoft.com/office/drawing/2014/main" id="{9BD50D12-45D7-492D-BA45-585F10414295}"/>
              </a:ext>
            </a:extLst>
          </p:cNvPr>
          <p:cNvSpPr/>
          <p:nvPr/>
        </p:nvSpPr>
        <p:spPr>
          <a:xfrm>
            <a:off x="232539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8" name="ホームベース 11">
            <a:extLst>
              <a:ext uri="{FF2B5EF4-FFF2-40B4-BE49-F238E27FC236}">
                <a16:creationId xmlns:a16="http://schemas.microsoft.com/office/drawing/2014/main" id="{7D6A8C1A-DFA6-4475-B48B-AB38BB1690CF}"/>
              </a:ext>
            </a:extLst>
          </p:cNvPr>
          <p:cNvSpPr/>
          <p:nvPr/>
        </p:nvSpPr>
        <p:spPr>
          <a:xfrm>
            <a:off x="895951" y="541499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9" name="テキスト ボックス 48">
            <a:extLst>
              <a:ext uri="{FF2B5EF4-FFF2-40B4-BE49-F238E27FC236}">
                <a16:creationId xmlns:a16="http://schemas.microsoft.com/office/drawing/2014/main" id="{B5483138-DF07-4189-BD63-8CC31E2351B4}"/>
              </a:ext>
            </a:extLst>
          </p:cNvPr>
          <p:cNvSpPr txBox="1"/>
          <p:nvPr/>
        </p:nvSpPr>
        <p:spPr>
          <a:xfrm>
            <a:off x="984296" y="5416883"/>
            <a:ext cx="1569660" cy="923330"/>
          </a:xfrm>
          <a:prstGeom prst="rect">
            <a:avLst/>
          </a:prstGeom>
          <a:noFill/>
        </p:spPr>
        <p:txBody>
          <a:bodyPr wrap="none" rtlCol="0">
            <a:spAutoFit/>
          </a:bodyPr>
          <a:lstStyle/>
          <a:p>
            <a:r>
              <a:rPr kumimoji="1" lang="ja-JP" altLang="en-US" dirty="0"/>
              <a:t>①現状と</a:t>
            </a:r>
            <a:endParaRPr lang="en-US" altLang="ja-JP" dirty="0"/>
          </a:p>
          <a:p>
            <a:r>
              <a:rPr kumimoji="1" lang="ja-JP" altLang="en-US" dirty="0"/>
              <a:t>　あるべき姿</a:t>
            </a:r>
            <a:endParaRPr kumimoji="1" lang="en-US" altLang="ja-JP" dirty="0"/>
          </a:p>
          <a:p>
            <a:r>
              <a:rPr lang="ja-JP" altLang="en-US" dirty="0"/>
              <a:t>　の検討</a:t>
            </a:r>
            <a:endParaRPr kumimoji="1" lang="ja-JP" altLang="en-US" dirty="0"/>
          </a:p>
        </p:txBody>
      </p:sp>
      <p:sp>
        <p:nvSpPr>
          <p:cNvPr id="50" name="テキスト ボックス 49">
            <a:extLst>
              <a:ext uri="{FF2B5EF4-FFF2-40B4-BE49-F238E27FC236}">
                <a16:creationId xmlns:a16="http://schemas.microsoft.com/office/drawing/2014/main" id="{7429FFC5-2F57-4599-83B7-303C1424BA3E}"/>
              </a:ext>
            </a:extLst>
          </p:cNvPr>
          <p:cNvSpPr txBox="1"/>
          <p:nvPr/>
        </p:nvSpPr>
        <p:spPr>
          <a:xfrm>
            <a:off x="2572690" y="5416883"/>
            <a:ext cx="1569660" cy="923330"/>
          </a:xfrm>
          <a:prstGeom prst="rect">
            <a:avLst/>
          </a:prstGeom>
          <a:noFill/>
        </p:spPr>
        <p:txBody>
          <a:bodyPr wrap="none" rtlCol="0">
            <a:spAutoFit/>
          </a:bodyPr>
          <a:lstStyle/>
          <a:p>
            <a:r>
              <a:rPr kumimoji="1" lang="ja-JP" altLang="en-US" dirty="0"/>
              <a:t>②活用</a:t>
            </a:r>
            <a:endParaRPr kumimoji="1" lang="en-US" altLang="ja-JP" dirty="0"/>
          </a:p>
          <a:p>
            <a:r>
              <a:rPr kumimoji="1" lang="ja-JP" altLang="en-US" dirty="0"/>
              <a:t>　対象データ</a:t>
            </a:r>
            <a:br>
              <a:rPr kumimoji="1" lang="en-US" altLang="ja-JP" dirty="0"/>
            </a:br>
            <a:r>
              <a:rPr kumimoji="1" lang="ja-JP" altLang="en-US" dirty="0"/>
              <a:t>　確認</a:t>
            </a:r>
          </a:p>
        </p:txBody>
      </p:sp>
      <p:sp>
        <p:nvSpPr>
          <p:cNvPr id="51" name="テキスト ボックス 50">
            <a:extLst>
              <a:ext uri="{FF2B5EF4-FFF2-40B4-BE49-F238E27FC236}">
                <a16:creationId xmlns:a16="http://schemas.microsoft.com/office/drawing/2014/main" id="{7FC0E705-0EAA-4D46-AB5F-8FCF7430E95E}"/>
              </a:ext>
            </a:extLst>
          </p:cNvPr>
          <p:cNvSpPr txBox="1"/>
          <p:nvPr/>
        </p:nvSpPr>
        <p:spPr>
          <a:xfrm>
            <a:off x="4137101" y="5416883"/>
            <a:ext cx="1338828" cy="923330"/>
          </a:xfrm>
          <a:prstGeom prst="rect">
            <a:avLst/>
          </a:prstGeom>
          <a:noFill/>
        </p:spPr>
        <p:txBody>
          <a:bodyPr wrap="none" rtlCol="0">
            <a:spAutoFit/>
          </a:bodyPr>
          <a:lstStyle/>
          <a:p>
            <a:r>
              <a:rPr kumimoji="1" lang="ja-JP" altLang="en-US" dirty="0"/>
              <a:t>③データ</a:t>
            </a:r>
            <a:endParaRPr kumimoji="1" lang="en-US" altLang="ja-JP" dirty="0"/>
          </a:p>
          <a:p>
            <a:r>
              <a:rPr kumimoji="1" lang="ja-JP" altLang="en-US" dirty="0"/>
              <a:t>　利用</a:t>
            </a:r>
            <a:r>
              <a:rPr lang="ja-JP" altLang="en-US" dirty="0"/>
              <a:t>方法</a:t>
            </a:r>
            <a:endParaRPr lang="en-US" altLang="ja-JP" dirty="0"/>
          </a:p>
          <a:p>
            <a:r>
              <a:rPr kumimoji="1" lang="ja-JP" altLang="en-US" dirty="0"/>
              <a:t>　検討</a:t>
            </a:r>
          </a:p>
        </p:txBody>
      </p:sp>
      <p:sp>
        <p:nvSpPr>
          <p:cNvPr id="52" name="テキスト ボックス 51">
            <a:extLst>
              <a:ext uri="{FF2B5EF4-FFF2-40B4-BE49-F238E27FC236}">
                <a16:creationId xmlns:a16="http://schemas.microsoft.com/office/drawing/2014/main" id="{B74CDA67-CB8B-47B6-BFE2-DE3DE10C1667}"/>
              </a:ext>
            </a:extLst>
          </p:cNvPr>
          <p:cNvSpPr txBox="1"/>
          <p:nvPr/>
        </p:nvSpPr>
        <p:spPr>
          <a:xfrm>
            <a:off x="5599149" y="5555383"/>
            <a:ext cx="1107997" cy="646331"/>
          </a:xfrm>
          <a:prstGeom prst="rect">
            <a:avLst/>
          </a:prstGeom>
          <a:noFill/>
        </p:spPr>
        <p:txBody>
          <a:bodyPr wrap="none" rtlCol="0">
            <a:spAutoFit/>
          </a:bodyPr>
          <a:lstStyle/>
          <a:p>
            <a:r>
              <a:rPr kumimoji="1" lang="ja-JP" altLang="en-US" dirty="0"/>
              <a:t>④データ</a:t>
            </a:r>
            <a:br>
              <a:rPr kumimoji="1" lang="en-US" altLang="ja-JP" dirty="0"/>
            </a:br>
            <a:r>
              <a:rPr kumimoji="1" lang="ja-JP" altLang="en-US" dirty="0"/>
              <a:t>　</a:t>
            </a:r>
            <a:r>
              <a:rPr lang="ja-JP" altLang="en-US" dirty="0"/>
              <a:t>利用</a:t>
            </a:r>
            <a:endParaRPr kumimoji="1" lang="ja-JP" altLang="en-US" dirty="0"/>
          </a:p>
        </p:txBody>
      </p:sp>
      <p:sp>
        <p:nvSpPr>
          <p:cNvPr id="53" name="テキスト ボックス 52">
            <a:extLst>
              <a:ext uri="{FF2B5EF4-FFF2-40B4-BE49-F238E27FC236}">
                <a16:creationId xmlns:a16="http://schemas.microsoft.com/office/drawing/2014/main" id="{22351F72-7062-49A4-98C8-9F0A769DAE84}"/>
              </a:ext>
            </a:extLst>
          </p:cNvPr>
          <p:cNvSpPr txBox="1"/>
          <p:nvPr/>
        </p:nvSpPr>
        <p:spPr>
          <a:xfrm>
            <a:off x="7218064" y="5555383"/>
            <a:ext cx="646331" cy="646331"/>
          </a:xfrm>
          <a:prstGeom prst="rect">
            <a:avLst/>
          </a:prstGeom>
          <a:noFill/>
        </p:spPr>
        <p:txBody>
          <a:bodyPr wrap="none" rtlCol="0">
            <a:spAutoFit/>
          </a:bodyPr>
          <a:lstStyle/>
          <a:p>
            <a:pPr algn="ctr"/>
            <a:r>
              <a:rPr kumimoji="1" lang="ja-JP" altLang="en-US"/>
              <a:t>⑤</a:t>
            </a:r>
            <a:br>
              <a:rPr kumimoji="1" lang="en-US" altLang="ja-JP" dirty="0"/>
            </a:br>
            <a:r>
              <a:rPr kumimoji="1" lang="ja-JP" altLang="en-US" dirty="0"/>
              <a:t>評価</a:t>
            </a:r>
          </a:p>
        </p:txBody>
      </p:sp>
      <p:sp>
        <p:nvSpPr>
          <p:cNvPr id="54" name="テキスト ボックス 53">
            <a:extLst>
              <a:ext uri="{FF2B5EF4-FFF2-40B4-BE49-F238E27FC236}">
                <a16:creationId xmlns:a16="http://schemas.microsoft.com/office/drawing/2014/main" id="{B72092EE-26B9-430D-8E11-10D9F5FE5DBA}"/>
              </a:ext>
            </a:extLst>
          </p:cNvPr>
          <p:cNvSpPr txBox="1"/>
          <p:nvPr/>
        </p:nvSpPr>
        <p:spPr>
          <a:xfrm>
            <a:off x="8490980" y="5555383"/>
            <a:ext cx="1107996" cy="646331"/>
          </a:xfrm>
          <a:prstGeom prst="rect">
            <a:avLst/>
          </a:prstGeom>
          <a:noFill/>
        </p:spPr>
        <p:txBody>
          <a:bodyPr wrap="none" rtlCol="0">
            <a:spAutoFit/>
          </a:bodyPr>
          <a:lstStyle/>
          <a:p>
            <a:pPr algn="ctr"/>
            <a:r>
              <a:rPr lang="ja-JP" altLang="en-US" dirty="0"/>
              <a:t>⑥</a:t>
            </a:r>
            <a:br>
              <a:rPr lang="en-US" altLang="ja-JP" dirty="0"/>
            </a:br>
            <a:r>
              <a:rPr lang="ja-JP" altLang="en-US" dirty="0"/>
              <a:t>政策検討</a:t>
            </a:r>
            <a:endParaRPr kumimoji="1" lang="ja-JP" altLang="en-US" dirty="0"/>
          </a:p>
        </p:txBody>
      </p:sp>
      <p:sp>
        <p:nvSpPr>
          <p:cNvPr id="55" name="テキスト ボックス 54">
            <a:extLst>
              <a:ext uri="{FF2B5EF4-FFF2-40B4-BE49-F238E27FC236}">
                <a16:creationId xmlns:a16="http://schemas.microsoft.com/office/drawing/2014/main" id="{C72407B6-B2E1-4C3D-9B17-AC0A10F8AC80}"/>
              </a:ext>
            </a:extLst>
          </p:cNvPr>
          <p:cNvSpPr txBox="1"/>
          <p:nvPr/>
        </p:nvSpPr>
        <p:spPr>
          <a:xfrm>
            <a:off x="9958403" y="5555383"/>
            <a:ext cx="1107996" cy="646331"/>
          </a:xfrm>
          <a:prstGeom prst="rect">
            <a:avLst/>
          </a:prstGeom>
          <a:noFill/>
        </p:spPr>
        <p:txBody>
          <a:bodyPr wrap="none" rtlCol="0">
            <a:spAutoFit/>
          </a:bodyPr>
          <a:lstStyle/>
          <a:p>
            <a:pPr algn="ctr"/>
            <a:r>
              <a:rPr lang="ja-JP" altLang="en-US" dirty="0"/>
              <a:t>⑦</a:t>
            </a:r>
            <a:br>
              <a:rPr lang="en-US" altLang="ja-JP" dirty="0"/>
            </a:br>
            <a:r>
              <a:rPr lang="ja-JP" altLang="en-US" dirty="0"/>
              <a:t>効果指標</a:t>
            </a:r>
            <a:endParaRPr kumimoji="1" lang="ja-JP" altLang="en-US" dirty="0"/>
          </a:p>
        </p:txBody>
      </p:sp>
      <p:sp>
        <p:nvSpPr>
          <p:cNvPr id="20" name="スライド番号プレースホルダー 1">
            <a:extLst>
              <a:ext uri="{FF2B5EF4-FFF2-40B4-BE49-F238E27FC236}">
                <a16:creationId xmlns:a16="http://schemas.microsoft.com/office/drawing/2014/main" id="{809AE9C7-AAE7-4DDD-95AC-6FF94AB1BC40}"/>
              </a:ext>
            </a:extLst>
          </p:cNvPr>
          <p:cNvSpPr>
            <a:spLocks noGrp="1"/>
          </p:cNvSpPr>
          <p:nvPr>
            <p:ph type="sldNum" sz="quarter" idx="12"/>
          </p:nvPr>
        </p:nvSpPr>
        <p:spPr>
          <a:xfrm>
            <a:off x="9480698" y="6538912"/>
            <a:ext cx="2743200" cy="365125"/>
          </a:xfrm>
        </p:spPr>
        <p:txBody>
          <a:bodyPr/>
          <a:lstStyle/>
          <a:p>
            <a:fld id="{17B8D3BA-E350-1147-995F-63335037DF5A}" type="slidenum">
              <a:rPr kumimoji="1" lang="ja-JP" altLang="en-US" smtClean="0"/>
              <a:t>17</a:t>
            </a:fld>
            <a:endParaRPr kumimoji="1" lang="ja-JP" altLang="en-US" dirty="0"/>
          </a:p>
        </p:txBody>
      </p:sp>
      <p:sp>
        <p:nvSpPr>
          <p:cNvPr id="21" name="正方形/長方形 20">
            <a:extLst>
              <a:ext uri="{FF2B5EF4-FFF2-40B4-BE49-F238E27FC236}">
                <a16:creationId xmlns:a16="http://schemas.microsoft.com/office/drawing/2014/main" id="{C11F016E-8D02-457D-856A-A6701560B459}"/>
              </a:ext>
            </a:extLst>
          </p:cNvPr>
          <p:cNvSpPr/>
          <p:nvPr/>
        </p:nvSpPr>
        <p:spPr>
          <a:xfrm>
            <a:off x="895951" y="6388434"/>
            <a:ext cx="4980851" cy="430887"/>
          </a:xfrm>
          <a:prstGeom prst="rect">
            <a:avLst/>
          </a:prstGeom>
        </p:spPr>
        <p:txBody>
          <a:bodyPr wrap="none">
            <a:spAutoFit/>
          </a:bodyPr>
          <a:lstStyle/>
          <a:p>
            <a:r>
              <a:rPr lang="ja-JP" altLang="en-US" sz="2200" dirty="0"/>
              <a:t>データ利用による課題解決のプロセス</a:t>
            </a:r>
            <a:endParaRPr lang="en-US" altLang="ja-JP" sz="2200" dirty="0"/>
          </a:p>
        </p:txBody>
      </p:sp>
      <p:graphicFrame>
        <p:nvGraphicFramePr>
          <p:cNvPr id="24" name="表 23">
            <a:extLst>
              <a:ext uri="{FF2B5EF4-FFF2-40B4-BE49-F238E27FC236}">
                <a16:creationId xmlns:a16="http://schemas.microsoft.com/office/drawing/2014/main" id="{617F9EE2-1097-4060-B97B-7C405D27FC3A}"/>
              </a:ext>
            </a:extLst>
          </p:cNvPr>
          <p:cNvGraphicFramePr>
            <a:graphicFrameLocks noGrp="1"/>
          </p:cNvGraphicFramePr>
          <p:nvPr>
            <p:extLst>
              <p:ext uri="{D42A27DB-BD31-4B8C-83A1-F6EECF244321}">
                <p14:modId xmlns:p14="http://schemas.microsoft.com/office/powerpoint/2010/main" val="1172221356"/>
              </p:ext>
            </p:extLst>
          </p:nvPr>
        </p:nvGraphicFramePr>
        <p:xfrm>
          <a:off x="1199661" y="3705954"/>
          <a:ext cx="10154139" cy="1341120"/>
        </p:xfrm>
        <a:graphic>
          <a:graphicData uri="http://schemas.openxmlformats.org/drawingml/2006/table">
            <a:tbl>
              <a:tblPr firstRow="1" bandRow="1">
                <a:tableStyleId>{5940675A-B579-460E-94D1-54222C63F5DA}</a:tableStyleId>
              </a:tblPr>
              <a:tblGrid>
                <a:gridCol w="873841">
                  <a:extLst>
                    <a:ext uri="{9D8B030D-6E8A-4147-A177-3AD203B41FA5}">
                      <a16:colId xmlns:a16="http://schemas.microsoft.com/office/drawing/2014/main" val="1222735191"/>
                    </a:ext>
                  </a:extLst>
                </a:gridCol>
                <a:gridCol w="4538312">
                  <a:extLst>
                    <a:ext uri="{9D8B030D-6E8A-4147-A177-3AD203B41FA5}">
                      <a16:colId xmlns:a16="http://schemas.microsoft.com/office/drawing/2014/main" val="3694141520"/>
                    </a:ext>
                  </a:extLst>
                </a:gridCol>
                <a:gridCol w="1580662">
                  <a:extLst>
                    <a:ext uri="{9D8B030D-6E8A-4147-A177-3AD203B41FA5}">
                      <a16:colId xmlns:a16="http://schemas.microsoft.com/office/drawing/2014/main" val="3891454635"/>
                    </a:ext>
                  </a:extLst>
                </a:gridCol>
                <a:gridCol w="1580662">
                  <a:extLst>
                    <a:ext uri="{9D8B030D-6E8A-4147-A177-3AD203B41FA5}">
                      <a16:colId xmlns:a16="http://schemas.microsoft.com/office/drawing/2014/main" val="1180606095"/>
                    </a:ext>
                  </a:extLst>
                </a:gridCol>
                <a:gridCol w="1580662">
                  <a:extLst>
                    <a:ext uri="{9D8B030D-6E8A-4147-A177-3AD203B41FA5}">
                      <a16:colId xmlns:a16="http://schemas.microsoft.com/office/drawing/2014/main" val="227152746"/>
                    </a:ext>
                  </a:extLst>
                </a:gridCol>
              </a:tblGrid>
              <a:tr h="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作業内容</a:t>
                      </a:r>
                    </a:p>
                  </a:txBody>
                  <a:tcPr>
                    <a:solidFill>
                      <a:schemeClr val="accent5">
                        <a:lumMod val="20000"/>
                        <a:lumOff val="80000"/>
                      </a:schemeClr>
                    </a:solidFill>
                  </a:tcPr>
                </a:tc>
                <a:tc>
                  <a:txBody>
                    <a:bodyPr/>
                    <a:lstStyle/>
                    <a:p>
                      <a:r>
                        <a:rPr kumimoji="1" lang="ja-JP" altLang="en-US" sz="1600" dirty="0"/>
                        <a:t>現状</a:t>
                      </a:r>
                    </a:p>
                  </a:txBody>
                  <a:tcPr>
                    <a:solidFill>
                      <a:schemeClr val="accent5">
                        <a:lumMod val="20000"/>
                        <a:lumOff val="80000"/>
                      </a:schemeClr>
                    </a:solidFill>
                  </a:tcPr>
                </a:tc>
                <a:tc>
                  <a:txBody>
                    <a:bodyPr/>
                    <a:lstStyle/>
                    <a:p>
                      <a:r>
                        <a:rPr kumimoji="1" lang="ja-JP" altLang="en-US" sz="1600" dirty="0"/>
                        <a:t>プロトタイプ</a:t>
                      </a:r>
                    </a:p>
                  </a:txBody>
                  <a:tcPr>
                    <a:solidFill>
                      <a:schemeClr val="accent5">
                        <a:lumMod val="20000"/>
                        <a:lumOff val="80000"/>
                      </a:schemeClr>
                    </a:solidFill>
                  </a:tcPr>
                </a:tc>
                <a:tc>
                  <a:txBody>
                    <a:bodyPr/>
                    <a:lstStyle/>
                    <a:p>
                      <a:r>
                        <a:rPr kumimoji="1" lang="ja-JP" altLang="en-US" sz="1600" dirty="0"/>
                        <a:t>効果</a:t>
                      </a:r>
                    </a:p>
                  </a:txBody>
                  <a:tcPr>
                    <a:solidFill>
                      <a:schemeClr val="accent5">
                        <a:lumMod val="20000"/>
                        <a:lumOff val="80000"/>
                      </a:schemeClr>
                    </a:solidFill>
                  </a:tcPr>
                </a:tc>
                <a:extLst>
                  <a:ext uri="{0D108BD9-81ED-4DB2-BD59-A6C34878D82A}">
                    <a16:rowId xmlns:a16="http://schemas.microsoft.com/office/drawing/2014/main" val="1924285232"/>
                  </a:ext>
                </a:extLst>
              </a:tr>
              <a:tr h="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extLst>
                  <a:ext uri="{0D108BD9-81ED-4DB2-BD59-A6C34878D82A}">
                    <a16:rowId xmlns:a16="http://schemas.microsoft.com/office/drawing/2014/main" val="2829124914"/>
                  </a:ext>
                </a:extLst>
              </a:tr>
              <a:tr h="0">
                <a:tc>
                  <a:txBody>
                    <a:bodyPr/>
                    <a:lstStyle/>
                    <a:p>
                      <a:pPr algn="r"/>
                      <a:r>
                        <a:rPr kumimoji="1" lang="en-US" altLang="ja-JP" sz="1600" dirty="0"/>
                        <a:t>2</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94668633"/>
                  </a:ext>
                </a:extLst>
              </a:tr>
              <a:tr h="0">
                <a:tc>
                  <a:txBody>
                    <a:bodyPr/>
                    <a:lstStyle/>
                    <a:p>
                      <a:pPr algn="r"/>
                      <a:r>
                        <a:rPr kumimoji="1" lang="en-US" altLang="ja-JP" sz="1600" dirty="0"/>
                        <a:t>3</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163969994"/>
                  </a:ext>
                </a:extLst>
              </a:tr>
            </a:tbl>
          </a:graphicData>
        </a:graphic>
      </p:graphicFrame>
    </p:spTree>
    <p:extLst>
      <p:ext uri="{BB962C8B-B14F-4D97-AF65-F5344CB8AC3E}">
        <p14:creationId xmlns:p14="http://schemas.microsoft.com/office/powerpoint/2010/main" val="4204284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E987601-65D1-1344-B377-EF0BE0578CED}"/>
              </a:ext>
            </a:extLst>
          </p:cNvPr>
          <p:cNvSpPr>
            <a:spLocks noGrp="1"/>
          </p:cNvSpPr>
          <p:nvPr>
            <p:ph type="title"/>
          </p:nvPr>
        </p:nvSpPr>
        <p:spPr/>
        <p:txBody>
          <a:bodyPr>
            <a:normAutofit fontScale="90000"/>
          </a:bodyPr>
          <a:lstStyle/>
          <a:p>
            <a:r>
              <a:rPr kumimoji="1" lang="en-US" altLang="ja-JP" dirty="0"/>
              <a:t>4-2. </a:t>
            </a:r>
            <a:r>
              <a:rPr kumimoji="1" lang="ja-JP" altLang="en-US" dirty="0"/>
              <a:t>効果の確認</a:t>
            </a:r>
          </a:p>
        </p:txBody>
      </p:sp>
      <p:sp>
        <p:nvSpPr>
          <p:cNvPr id="3" name="コンテンツ プレースホルダー 2">
            <a:extLst>
              <a:ext uri="{FF2B5EF4-FFF2-40B4-BE49-F238E27FC236}">
                <a16:creationId xmlns:a16="http://schemas.microsoft.com/office/drawing/2014/main" id="{4E5E17FE-47A9-4145-96CA-98D43A7E28B7}"/>
              </a:ext>
            </a:extLst>
          </p:cNvPr>
          <p:cNvSpPr>
            <a:spLocks noGrp="1"/>
          </p:cNvSpPr>
          <p:nvPr>
            <p:ph idx="1"/>
          </p:nvPr>
        </p:nvSpPr>
        <p:spPr/>
        <p:txBody>
          <a:bodyPr>
            <a:normAutofit/>
          </a:bodyPr>
          <a:lstStyle/>
          <a:p>
            <a:pPr marL="0" indent="0">
              <a:buNone/>
            </a:pPr>
            <a:r>
              <a:rPr lang="ja-JP" altLang="en-US" sz="2200" dirty="0"/>
              <a:t>プロトタイプを適用したときの効果を確認し、評価する</a:t>
            </a:r>
            <a:endParaRPr lang="en-US" altLang="ja-JP" sz="2200" dirty="0"/>
          </a:p>
          <a:p>
            <a:pPr marL="449263"/>
            <a:r>
              <a:rPr lang="ja-JP" altLang="en-US" sz="2200" dirty="0"/>
              <a:t>効果は、金額に換算することで算出する。（例：短縮時間</a:t>
            </a:r>
            <a:r>
              <a:rPr lang="en-US" altLang="ja-JP" sz="2200" dirty="0"/>
              <a:t>×</a:t>
            </a:r>
            <a:r>
              <a:rPr lang="ja-JP" altLang="en-US" sz="2200" dirty="0"/>
              <a:t>人件費）</a:t>
            </a:r>
            <a:br>
              <a:rPr lang="en-US" altLang="ja-JP" sz="2200" dirty="0"/>
            </a:br>
            <a:r>
              <a:rPr lang="ja-JP" altLang="en-US" sz="2200" dirty="0"/>
              <a:t>年間、職員全体に展開した時の効果も確認する。</a:t>
            </a:r>
            <a:br>
              <a:rPr lang="en-US" altLang="ja-JP" sz="2200" dirty="0"/>
            </a:br>
            <a:endParaRPr lang="en-US" altLang="ja-JP" sz="2200" dirty="0"/>
          </a:p>
          <a:p>
            <a:endParaRPr lang="en-US" altLang="ja-JP" sz="2200" dirty="0"/>
          </a:p>
          <a:p>
            <a:endParaRPr lang="en-US" altLang="ja-JP" sz="2200" dirty="0"/>
          </a:p>
          <a:p>
            <a:endParaRPr lang="en-US" altLang="ja-JP" sz="2200" dirty="0"/>
          </a:p>
          <a:p>
            <a:pPr marL="449263"/>
            <a:endParaRPr lang="en-US" altLang="ja-JP" sz="2200" dirty="0"/>
          </a:p>
          <a:p>
            <a:pPr marL="449263"/>
            <a:r>
              <a:rPr lang="ja-JP" altLang="en-US" sz="2200" dirty="0"/>
              <a:t>業務は減らすばかりでない。今までになかった作業が増加した場合の効果も確認する。</a:t>
            </a:r>
            <a:endParaRPr kumimoji="1" lang="ja-JP" altLang="en-US" sz="2200" dirty="0"/>
          </a:p>
        </p:txBody>
      </p:sp>
      <p:graphicFrame>
        <p:nvGraphicFramePr>
          <p:cNvPr id="4" name="表 3">
            <a:extLst>
              <a:ext uri="{FF2B5EF4-FFF2-40B4-BE49-F238E27FC236}">
                <a16:creationId xmlns:a16="http://schemas.microsoft.com/office/drawing/2014/main" id="{E3ECEDA4-CABF-D74A-B628-BD33E62A25AC}"/>
              </a:ext>
            </a:extLst>
          </p:cNvPr>
          <p:cNvGraphicFramePr>
            <a:graphicFrameLocks noGrp="1"/>
          </p:cNvGraphicFramePr>
          <p:nvPr>
            <p:extLst>
              <p:ext uri="{D42A27DB-BD31-4B8C-83A1-F6EECF244321}">
                <p14:modId xmlns:p14="http://schemas.microsoft.com/office/powerpoint/2010/main" val="3963376337"/>
              </p:ext>
            </p:extLst>
          </p:nvPr>
        </p:nvGraphicFramePr>
        <p:xfrm>
          <a:off x="1199661" y="2360236"/>
          <a:ext cx="10154139" cy="1341120"/>
        </p:xfrm>
        <a:graphic>
          <a:graphicData uri="http://schemas.openxmlformats.org/drawingml/2006/table">
            <a:tbl>
              <a:tblPr firstRow="1" bandRow="1">
                <a:tableStyleId>{5940675A-B579-460E-94D1-54222C63F5DA}</a:tableStyleId>
              </a:tblPr>
              <a:tblGrid>
                <a:gridCol w="873841">
                  <a:extLst>
                    <a:ext uri="{9D8B030D-6E8A-4147-A177-3AD203B41FA5}">
                      <a16:colId xmlns:a16="http://schemas.microsoft.com/office/drawing/2014/main" val="1222735191"/>
                    </a:ext>
                  </a:extLst>
                </a:gridCol>
                <a:gridCol w="4538312">
                  <a:extLst>
                    <a:ext uri="{9D8B030D-6E8A-4147-A177-3AD203B41FA5}">
                      <a16:colId xmlns:a16="http://schemas.microsoft.com/office/drawing/2014/main" val="3694141520"/>
                    </a:ext>
                  </a:extLst>
                </a:gridCol>
                <a:gridCol w="1580662">
                  <a:extLst>
                    <a:ext uri="{9D8B030D-6E8A-4147-A177-3AD203B41FA5}">
                      <a16:colId xmlns:a16="http://schemas.microsoft.com/office/drawing/2014/main" val="3891454635"/>
                    </a:ext>
                  </a:extLst>
                </a:gridCol>
                <a:gridCol w="1580662">
                  <a:extLst>
                    <a:ext uri="{9D8B030D-6E8A-4147-A177-3AD203B41FA5}">
                      <a16:colId xmlns:a16="http://schemas.microsoft.com/office/drawing/2014/main" val="1180606095"/>
                    </a:ext>
                  </a:extLst>
                </a:gridCol>
                <a:gridCol w="1580662">
                  <a:extLst>
                    <a:ext uri="{9D8B030D-6E8A-4147-A177-3AD203B41FA5}">
                      <a16:colId xmlns:a16="http://schemas.microsoft.com/office/drawing/2014/main" val="227152746"/>
                    </a:ext>
                  </a:extLst>
                </a:gridCol>
              </a:tblGrid>
              <a:tr h="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作業内容</a:t>
                      </a:r>
                    </a:p>
                  </a:txBody>
                  <a:tcPr>
                    <a:solidFill>
                      <a:schemeClr val="accent5">
                        <a:lumMod val="20000"/>
                        <a:lumOff val="80000"/>
                      </a:schemeClr>
                    </a:solidFill>
                  </a:tcPr>
                </a:tc>
                <a:tc>
                  <a:txBody>
                    <a:bodyPr/>
                    <a:lstStyle/>
                    <a:p>
                      <a:r>
                        <a:rPr kumimoji="1" lang="ja-JP" altLang="en-US" sz="1600" dirty="0"/>
                        <a:t>現状</a:t>
                      </a:r>
                    </a:p>
                  </a:txBody>
                  <a:tcPr>
                    <a:solidFill>
                      <a:schemeClr val="accent5">
                        <a:lumMod val="20000"/>
                        <a:lumOff val="80000"/>
                      </a:schemeClr>
                    </a:solidFill>
                  </a:tcPr>
                </a:tc>
                <a:tc>
                  <a:txBody>
                    <a:bodyPr/>
                    <a:lstStyle/>
                    <a:p>
                      <a:r>
                        <a:rPr kumimoji="1" lang="ja-JP" altLang="en-US" sz="1600" dirty="0"/>
                        <a:t>プロトタイプ</a:t>
                      </a:r>
                    </a:p>
                  </a:txBody>
                  <a:tcPr>
                    <a:solidFill>
                      <a:schemeClr val="accent5">
                        <a:lumMod val="20000"/>
                        <a:lumOff val="80000"/>
                      </a:schemeClr>
                    </a:solidFill>
                  </a:tcPr>
                </a:tc>
                <a:tc>
                  <a:txBody>
                    <a:bodyPr/>
                    <a:lstStyle/>
                    <a:p>
                      <a:r>
                        <a:rPr kumimoji="1" lang="ja-JP" altLang="en-US" sz="1600" dirty="0"/>
                        <a:t>効果</a:t>
                      </a:r>
                    </a:p>
                  </a:txBody>
                  <a:tcPr>
                    <a:solidFill>
                      <a:schemeClr val="accent5">
                        <a:lumMod val="20000"/>
                        <a:lumOff val="80000"/>
                      </a:schemeClr>
                    </a:solidFill>
                  </a:tcPr>
                </a:tc>
                <a:extLst>
                  <a:ext uri="{0D108BD9-81ED-4DB2-BD59-A6C34878D82A}">
                    <a16:rowId xmlns:a16="http://schemas.microsoft.com/office/drawing/2014/main" val="1924285232"/>
                  </a:ext>
                </a:extLst>
              </a:tr>
              <a:tr h="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extLst>
                  <a:ext uri="{0D108BD9-81ED-4DB2-BD59-A6C34878D82A}">
                    <a16:rowId xmlns:a16="http://schemas.microsoft.com/office/drawing/2014/main" val="2829124914"/>
                  </a:ext>
                </a:extLst>
              </a:tr>
              <a:tr h="0">
                <a:tc>
                  <a:txBody>
                    <a:bodyPr/>
                    <a:lstStyle/>
                    <a:p>
                      <a:pPr algn="r"/>
                      <a:r>
                        <a:rPr kumimoji="1" lang="en-US" altLang="ja-JP" sz="1600" dirty="0"/>
                        <a:t>2</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94668633"/>
                  </a:ext>
                </a:extLst>
              </a:tr>
              <a:tr h="0">
                <a:tc>
                  <a:txBody>
                    <a:bodyPr/>
                    <a:lstStyle/>
                    <a:p>
                      <a:pPr algn="r"/>
                      <a:r>
                        <a:rPr kumimoji="1" lang="en-US" altLang="ja-JP" sz="1600" dirty="0"/>
                        <a:t>3</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163969994"/>
                  </a:ext>
                </a:extLst>
              </a:tr>
            </a:tbl>
          </a:graphicData>
        </a:graphic>
      </p:graphicFrame>
      <p:graphicFrame>
        <p:nvGraphicFramePr>
          <p:cNvPr id="5" name="表 4">
            <a:extLst>
              <a:ext uri="{FF2B5EF4-FFF2-40B4-BE49-F238E27FC236}">
                <a16:creationId xmlns:a16="http://schemas.microsoft.com/office/drawing/2014/main" id="{7DE5D08D-D6A1-0143-A392-0D7A69EE0B64}"/>
              </a:ext>
            </a:extLst>
          </p:cNvPr>
          <p:cNvGraphicFramePr>
            <a:graphicFrameLocks noGrp="1"/>
          </p:cNvGraphicFramePr>
          <p:nvPr>
            <p:extLst>
              <p:ext uri="{D42A27DB-BD31-4B8C-83A1-F6EECF244321}">
                <p14:modId xmlns:p14="http://schemas.microsoft.com/office/powerpoint/2010/main" val="1041275782"/>
              </p:ext>
            </p:extLst>
          </p:nvPr>
        </p:nvGraphicFramePr>
        <p:xfrm>
          <a:off x="1199661" y="5098311"/>
          <a:ext cx="10154139" cy="1341120"/>
        </p:xfrm>
        <a:graphic>
          <a:graphicData uri="http://schemas.openxmlformats.org/drawingml/2006/table">
            <a:tbl>
              <a:tblPr firstRow="1" bandRow="1">
                <a:tableStyleId>{5940675A-B579-460E-94D1-54222C63F5DA}</a:tableStyleId>
              </a:tblPr>
              <a:tblGrid>
                <a:gridCol w="873841">
                  <a:extLst>
                    <a:ext uri="{9D8B030D-6E8A-4147-A177-3AD203B41FA5}">
                      <a16:colId xmlns:a16="http://schemas.microsoft.com/office/drawing/2014/main" val="1222735191"/>
                    </a:ext>
                  </a:extLst>
                </a:gridCol>
                <a:gridCol w="7691821">
                  <a:extLst>
                    <a:ext uri="{9D8B030D-6E8A-4147-A177-3AD203B41FA5}">
                      <a16:colId xmlns:a16="http://schemas.microsoft.com/office/drawing/2014/main" val="3694141520"/>
                    </a:ext>
                  </a:extLst>
                </a:gridCol>
                <a:gridCol w="1588477">
                  <a:extLst>
                    <a:ext uri="{9D8B030D-6E8A-4147-A177-3AD203B41FA5}">
                      <a16:colId xmlns:a16="http://schemas.microsoft.com/office/drawing/2014/main" val="3891454635"/>
                    </a:ext>
                  </a:extLst>
                </a:gridCol>
              </a:tblGrid>
              <a:tr h="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作業内容</a:t>
                      </a:r>
                    </a:p>
                  </a:txBody>
                  <a:tcPr>
                    <a:solidFill>
                      <a:schemeClr val="accent5">
                        <a:lumMod val="20000"/>
                        <a:lumOff val="80000"/>
                      </a:schemeClr>
                    </a:solidFill>
                  </a:tcPr>
                </a:tc>
                <a:tc>
                  <a:txBody>
                    <a:bodyPr/>
                    <a:lstStyle/>
                    <a:p>
                      <a:r>
                        <a:rPr kumimoji="1" lang="ja-JP" altLang="en-US" sz="1600" dirty="0"/>
                        <a:t>効果</a:t>
                      </a:r>
                    </a:p>
                  </a:txBody>
                  <a:tcPr>
                    <a:solidFill>
                      <a:schemeClr val="accent5">
                        <a:lumMod val="20000"/>
                        <a:lumOff val="80000"/>
                      </a:schemeClr>
                    </a:solidFill>
                  </a:tcPr>
                </a:tc>
                <a:extLst>
                  <a:ext uri="{0D108BD9-81ED-4DB2-BD59-A6C34878D82A}">
                    <a16:rowId xmlns:a16="http://schemas.microsoft.com/office/drawing/2014/main" val="1924285232"/>
                  </a:ext>
                </a:extLst>
              </a:tr>
              <a:tr h="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2829124914"/>
                  </a:ext>
                </a:extLst>
              </a:tr>
              <a:tr h="0">
                <a:tc>
                  <a:txBody>
                    <a:bodyPr/>
                    <a:lstStyle/>
                    <a:p>
                      <a:pPr algn="r"/>
                      <a:r>
                        <a:rPr kumimoji="1" lang="en-US" altLang="ja-JP" sz="1600" dirty="0"/>
                        <a:t>2</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94668633"/>
                  </a:ext>
                </a:extLst>
              </a:tr>
              <a:tr h="0">
                <a:tc>
                  <a:txBody>
                    <a:bodyPr/>
                    <a:lstStyle/>
                    <a:p>
                      <a:pPr algn="r"/>
                      <a:r>
                        <a:rPr kumimoji="1" lang="en-US" altLang="ja-JP" sz="1600" dirty="0"/>
                        <a:t>3</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163969994"/>
                  </a:ext>
                </a:extLst>
              </a:tr>
            </a:tbl>
          </a:graphicData>
        </a:graphic>
      </p:graphicFrame>
      <p:sp>
        <p:nvSpPr>
          <p:cNvPr id="6" name="正方形/長方形 5">
            <a:extLst>
              <a:ext uri="{FF2B5EF4-FFF2-40B4-BE49-F238E27FC236}">
                <a16:creationId xmlns:a16="http://schemas.microsoft.com/office/drawing/2014/main" id="{7A410220-13D9-744A-BA4C-49A535767040}"/>
              </a:ext>
            </a:extLst>
          </p:cNvPr>
          <p:cNvSpPr/>
          <p:nvPr/>
        </p:nvSpPr>
        <p:spPr>
          <a:xfrm>
            <a:off x="8194431" y="2349805"/>
            <a:ext cx="3159369" cy="13411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1">
            <a:extLst>
              <a:ext uri="{FF2B5EF4-FFF2-40B4-BE49-F238E27FC236}">
                <a16:creationId xmlns:a16="http://schemas.microsoft.com/office/drawing/2014/main" id="{5128B016-3223-4315-8AAD-4394AC306070}"/>
              </a:ext>
            </a:extLst>
          </p:cNvPr>
          <p:cNvSpPr>
            <a:spLocks noGrp="1"/>
          </p:cNvSpPr>
          <p:nvPr>
            <p:ph type="sldNum" sz="quarter" idx="12"/>
          </p:nvPr>
        </p:nvSpPr>
        <p:spPr>
          <a:xfrm>
            <a:off x="9480698" y="6538912"/>
            <a:ext cx="2743200" cy="365125"/>
          </a:xfrm>
        </p:spPr>
        <p:txBody>
          <a:bodyPr/>
          <a:lstStyle/>
          <a:p>
            <a:fld id="{17B8D3BA-E350-1147-995F-63335037DF5A}" type="slidenum">
              <a:rPr kumimoji="1" lang="ja-JP" altLang="en-US" smtClean="0"/>
              <a:t>18</a:t>
            </a:fld>
            <a:endParaRPr kumimoji="1" lang="ja-JP" altLang="en-US" dirty="0"/>
          </a:p>
        </p:txBody>
      </p:sp>
    </p:spTree>
    <p:extLst>
      <p:ext uri="{BB962C8B-B14F-4D97-AF65-F5344CB8AC3E}">
        <p14:creationId xmlns:p14="http://schemas.microsoft.com/office/powerpoint/2010/main" val="25213051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lvl="0" indent="0" algn="ctr">
              <a:lnSpc>
                <a:spcPct val="100000"/>
              </a:lnSpc>
              <a:spcBef>
                <a:spcPts val="0"/>
              </a:spcBef>
              <a:buNone/>
              <a:defRPr/>
            </a:pPr>
            <a:r>
              <a:rPr kumimoji="1" lang="en-US" altLang="ja-JP" sz="6000" dirty="0"/>
              <a:t>5. </a:t>
            </a:r>
            <a:r>
              <a:rPr kumimoji="1" lang="ja-JP" altLang="en-US" sz="6000" dirty="0"/>
              <a:t>政策立案</a:t>
            </a:r>
            <a:endParaRPr kumimoji="1" lang="ja-JP" altLang="en-US" sz="1400" dirty="0"/>
          </a:p>
        </p:txBody>
      </p:sp>
      <p:sp>
        <p:nvSpPr>
          <p:cNvPr id="4" name="スライド番号プレースホルダー 1">
            <a:extLst>
              <a:ext uri="{FF2B5EF4-FFF2-40B4-BE49-F238E27FC236}">
                <a16:creationId xmlns:a16="http://schemas.microsoft.com/office/drawing/2014/main" id="{BFCA2816-5391-4723-B395-A1B9FB43F660}"/>
              </a:ext>
            </a:extLst>
          </p:cNvPr>
          <p:cNvSpPr>
            <a:spLocks noGrp="1"/>
          </p:cNvSpPr>
          <p:nvPr>
            <p:ph type="sldNum" sz="quarter" idx="12"/>
          </p:nvPr>
        </p:nvSpPr>
        <p:spPr>
          <a:xfrm>
            <a:off x="9480698" y="6538912"/>
            <a:ext cx="2743200" cy="365125"/>
          </a:xfrm>
        </p:spPr>
        <p:txBody>
          <a:bodyPr/>
          <a:lstStyle/>
          <a:p>
            <a:fld id="{17B8D3BA-E350-1147-995F-63335037DF5A}" type="slidenum">
              <a:rPr kumimoji="1" lang="ja-JP" altLang="en-US" smtClean="0"/>
              <a:t>19</a:t>
            </a:fld>
            <a:endParaRPr kumimoji="1" lang="ja-JP" altLang="en-US" dirty="0"/>
          </a:p>
        </p:txBody>
      </p:sp>
    </p:spTree>
    <p:extLst>
      <p:ext uri="{BB962C8B-B14F-4D97-AF65-F5344CB8AC3E}">
        <p14:creationId xmlns:p14="http://schemas.microsoft.com/office/powerpoint/2010/main" val="5500894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ja-JP" altLang="en-US" dirty="0"/>
              <a:t>アジェンダ</a:t>
            </a:r>
          </a:p>
        </p:txBody>
      </p:sp>
      <p:sp>
        <p:nvSpPr>
          <p:cNvPr id="3" name="コンテンツ プレースホルダー 2"/>
          <p:cNvSpPr>
            <a:spLocks noGrp="1"/>
          </p:cNvSpPr>
          <p:nvPr>
            <p:ph idx="1"/>
          </p:nvPr>
        </p:nvSpPr>
        <p:spPr/>
        <p:txBody>
          <a:bodyPr>
            <a:normAutofit/>
          </a:bodyPr>
          <a:lstStyle/>
          <a:p>
            <a:pPr marL="514350" indent="-514350">
              <a:buFont typeface="+mj-lt"/>
              <a:buAutoNum type="arabicPeriod"/>
            </a:pPr>
            <a:r>
              <a:rPr lang="ja-JP" altLang="en-US" dirty="0"/>
              <a:t>前回のおさらい（</a:t>
            </a:r>
            <a:r>
              <a:rPr lang="en-US" altLang="ja-JP" dirty="0"/>
              <a:t>10</a:t>
            </a:r>
            <a:r>
              <a:rPr lang="ja-JP" altLang="en-US" dirty="0"/>
              <a:t>分）</a:t>
            </a:r>
            <a:endParaRPr kumimoji="1" lang="en-US" altLang="ja-JP" dirty="0"/>
          </a:p>
          <a:p>
            <a:pPr marL="514350" indent="-514350">
              <a:buFont typeface="+mj-lt"/>
              <a:buAutoNum type="arabicPeriod"/>
            </a:pPr>
            <a:r>
              <a:rPr lang="ja-JP" altLang="en-US" dirty="0"/>
              <a:t>データ利用方法検討（</a:t>
            </a:r>
            <a:r>
              <a:rPr lang="en-US" altLang="ja-JP" dirty="0"/>
              <a:t>30</a:t>
            </a:r>
            <a:r>
              <a:rPr lang="ja-JP" altLang="en-US" dirty="0"/>
              <a:t>分）</a:t>
            </a:r>
            <a:endParaRPr kumimoji="1" lang="en-US" altLang="ja-JP" dirty="0"/>
          </a:p>
          <a:p>
            <a:pPr marL="514350" indent="-514350">
              <a:buFont typeface="+mj-lt"/>
              <a:buAutoNum type="arabicPeriod"/>
            </a:pPr>
            <a:r>
              <a:rPr lang="ja-JP" altLang="en-US" dirty="0"/>
              <a:t>データを利用したプロトタイプによる検証</a:t>
            </a:r>
            <a:r>
              <a:rPr kumimoji="1" lang="ja-JP" altLang="en-US" dirty="0"/>
              <a:t>（</a:t>
            </a:r>
            <a:r>
              <a:rPr lang="en-US" altLang="ja-JP" dirty="0"/>
              <a:t>90</a:t>
            </a:r>
            <a:r>
              <a:rPr kumimoji="1" lang="ja-JP" altLang="en-US" dirty="0"/>
              <a:t>分）</a:t>
            </a:r>
            <a:endParaRPr kumimoji="1" lang="en-US" altLang="ja-JP" dirty="0"/>
          </a:p>
          <a:p>
            <a:pPr marL="514350" indent="-514350">
              <a:buFont typeface="+mj-lt"/>
              <a:buAutoNum type="arabicPeriod"/>
            </a:pPr>
            <a:r>
              <a:rPr lang="ja-JP" altLang="en-US" dirty="0"/>
              <a:t>効果の確認・評価</a:t>
            </a:r>
            <a:r>
              <a:rPr kumimoji="1" lang="ja-JP" altLang="en-US" dirty="0"/>
              <a:t>（</a:t>
            </a:r>
            <a:r>
              <a:rPr kumimoji="1" lang="en-US" altLang="ja-JP" dirty="0"/>
              <a:t>30</a:t>
            </a:r>
            <a:r>
              <a:rPr kumimoji="1" lang="ja-JP" altLang="en-US" dirty="0"/>
              <a:t>分）</a:t>
            </a:r>
            <a:endParaRPr kumimoji="1" lang="en-US" altLang="ja-JP" dirty="0"/>
          </a:p>
          <a:p>
            <a:pPr marL="514350" indent="-514350">
              <a:buFont typeface="+mj-lt"/>
              <a:buAutoNum type="arabicPeriod"/>
            </a:pPr>
            <a:r>
              <a:rPr lang="ja-JP" altLang="en-US" dirty="0"/>
              <a:t>政策立案（</a:t>
            </a:r>
            <a:r>
              <a:rPr lang="en-US" altLang="ja-JP" dirty="0"/>
              <a:t>10</a:t>
            </a:r>
            <a:r>
              <a:rPr lang="ja-JP" altLang="en-US" dirty="0"/>
              <a:t>分）</a:t>
            </a:r>
            <a:endParaRPr kumimoji="1" lang="en-US" altLang="ja-JP" dirty="0"/>
          </a:p>
          <a:p>
            <a:pPr marL="514350" indent="-514350">
              <a:buFont typeface="+mj-lt"/>
              <a:buAutoNum type="arabicPeriod"/>
            </a:pPr>
            <a:r>
              <a:rPr lang="ja-JP" altLang="en-US" dirty="0"/>
              <a:t>次回の確認（</a:t>
            </a:r>
            <a:r>
              <a:rPr lang="en-US" altLang="ja-JP" dirty="0"/>
              <a:t>5</a:t>
            </a:r>
            <a:r>
              <a:rPr lang="ja-JP" altLang="en-US" dirty="0"/>
              <a:t>分）</a:t>
            </a:r>
            <a:endParaRPr kumimoji="1" lang="en-US" altLang="ja-JP" dirty="0"/>
          </a:p>
        </p:txBody>
      </p:sp>
      <p:sp>
        <p:nvSpPr>
          <p:cNvPr id="4" name="スライド番号プレースホルダー 4">
            <a:extLst>
              <a:ext uri="{FF2B5EF4-FFF2-40B4-BE49-F238E27FC236}">
                <a16:creationId xmlns:a16="http://schemas.microsoft.com/office/drawing/2014/main" id="{E87D90DA-1D2F-47E1-9E84-A3CA98E21DDD}"/>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a:t>
            </a:fld>
            <a:endParaRPr kumimoji="1" lang="ja-JP" altLang="en-US"/>
          </a:p>
        </p:txBody>
      </p:sp>
    </p:spTree>
    <p:extLst>
      <p:ext uri="{BB962C8B-B14F-4D97-AF65-F5344CB8AC3E}">
        <p14:creationId xmlns:p14="http://schemas.microsoft.com/office/powerpoint/2010/main" val="11146129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5</a:t>
            </a:r>
            <a:r>
              <a:rPr kumimoji="1" lang="en-US" altLang="ja-JP" dirty="0"/>
              <a:t>-1. </a:t>
            </a:r>
            <a:r>
              <a:rPr kumimoji="1" lang="ja-JP" altLang="en-US" dirty="0"/>
              <a:t>⑥政策検討</a:t>
            </a:r>
          </a:p>
        </p:txBody>
      </p:sp>
      <p:sp>
        <p:nvSpPr>
          <p:cNvPr id="21" name="正方形/長方形 20">
            <a:extLst>
              <a:ext uri="{FF2B5EF4-FFF2-40B4-BE49-F238E27FC236}">
                <a16:creationId xmlns:a16="http://schemas.microsoft.com/office/drawing/2014/main" id="{4C6F170C-BFFA-4189-97F5-3794D83CB02C}"/>
              </a:ext>
            </a:extLst>
          </p:cNvPr>
          <p:cNvSpPr/>
          <p:nvPr/>
        </p:nvSpPr>
        <p:spPr>
          <a:xfrm>
            <a:off x="895951" y="6388434"/>
            <a:ext cx="4980851" cy="430887"/>
          </a:xfrm>
          <a:prstGeom prst="rect">
            <a:avLst/>
          </a:prstGeom>
        </p:spPr>
        <p:txBody>
          <a:bodyPr wrap="none">
            <a:spAutoFit/>
          </a:bodyPr>
          <a:lstStyle/>
          <a:p>
            <a:r>
              <a:rPr lang="ja-JP" altLang="en-US" sz="2200" dirty="0"/>
              <a:t>データ利用による課題解決のプロセス</a:t>
            </a:r>
            <a:endParaRPr lang="en-US" altLang="ja-JP" sz="2200" dirty="0"/>
          </a:p>
        </p:txBody>
      </p:sp>
      <p:sp>
        <p:nvSpPr>
          <p:cNvPr id="23" name="コンテンツ プレースホルダー 2">
            <a:extLst>
              <a:ext uri="{FF2B5EF4-FFF2-40B4-BE49-F238E27FC236}">
                <a16:creationId xmlns:a16="http://schemas.microsoft.com/office/drawing/2014/main" id="{177ED8D8-8EF2-4B4F-A1C4-421FE2C44F0C}"/>
              </a:ext>
            </a:extLst>
          </p:cNvPr>
          <p:cNvSpPr>
            <a:spLocks noGrp="1"/>
          </p:cNvSpPr>
          <p:nvPr>
            <p:ph idx="1"/>
          </p:nvPr>
        </p:nvSpPr>
        <p:spPr>
          <a:xfrm>
            <a:off x="838200" y="1105469"/>
            <a:ext cx="10515600" cy="5071494"/>
          </a:xfrm>
        </p:spPr>
        <p:txBody>
          <a:bodyPr>
            <a:normAutofit/>
          </a:bodyPr>
          <a:lstStyle/>
          <a:p>
            <a:pPr marL="0" indent="0">
              <a:buNone/>
            </a:pPr>
            <a:r>
              <a:rPr kumimoji="1" lang="ja-JP" altLang="en-US" sz="2200" dirty="0"/>
              <a:t>政策検討</a:t>
            </a:r>
            <a:endParaRPr kumimoji="1" lang="en-US" altLang="ja-JP" sz="2200" dirty="0"/>
          </a:p>
          <a:p>
            <a:pPr marL="447675" lvl="1"/>
            <a:r>
              <a:rPr lang="ja-JP" altLang="en-US" sz="2200" dirty="0"/>
              <a:t>評価までで実施した検討や課題を、実際の政策に反映する。</a:t>
            </a:r>
            <a:endParaRPr lang="en-US" altLang="ja-JP" sz="2200" dirty="0"/>
          </a:p>
          <a:p>
            <a:pPr marL="895350" lvl="2"/>
            <a:r>
              <a:rPr lang="ja-JP" altLang="en-US" sz="2200" dirty="0"/>
              <a:t>庁内で調整しなければいけないところはどれだけあるか。</a:t>
            </a:r>
            <a:endParaRPr lang="en-US" altLang="ja-JP" sz="2200" dirty="0"/>
          </a:p>
          <a:p>
            <a:pPr marL="895350" lvl="2"/>
            <a:r>
              <a:rPr kumimoji="1" lang="ja-JP" altLang="en-US" sz="2200" dirty="0"/>
              <a:t>政策を実施するための教育はどのように行うか。</a:t>
            </a:r>
            <a:endParaRPr kumimoji="1" lang="en-US" altLang="ja-JP" sz="2200" dirty="0"/>
          </a:p>
          <a:p>
            <a:pPr marL="895350" lvl="2"/>
            <a:r>
              <a:rPr lang="ja-JP" altLang="en-US" sz="2200" dirty="0"/>
              <a:t>いつから、どのように政策を実施開始するか。</a:t>
            </a:r>
            <a:endParaRPr lang="en-US" altLang="ja-JP" sz="2200" dirty="0"/>
          </a:p>
          <a:p>
            <a:pPr lvl="2"/>
            <a:endParaRPr lang="en-US" altLang="ja-JP" sz="2200" dirty="0"/>
          </a:p>
          <a:p>
            <a:pPr marL="447675" lvl="1"/>
            <a:r>
              <a:rPr lang="ja-JP" altLang="en-US" sz="2200" dirty="0"/>
              <a:t>政策の実施スケジュールを考える。</a:t>
            </a:r>
            <a:endParaRPr lang="en-US" altLang="ja-JP" sz="2200" dirty="0"/>
          </a:p>
        </p:txBody>
      </p:sp>
      <p:sp>
        <p:nvSpPr>
          <p:cNvPr id="39" name="ホームベース 4">
            <a:extLst>
              <a:ext uri="{FF2B5EF4-FFF2-40B4-BE49-F238E27FC236}">
                <a16:creationId xmlns:a16="http://schemas.microsoft.com/office/drawing/2014/main" id="{C09FF83C-415D-4F2F-B224-04E344903456}"/>
              </a:ext>
            </a:extLst>
          </p:cNvPr>
          <p:cNvSpPr/>
          <p:nvPr/>
        </p:nvSpPr>
        <p:spPr>
          <a:xfrm>
            <a:off x="9472592"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0" name="ホームベース 6">
            <a:extLst>
              <a:ext uri="{FF2B5EF4-FFF2-40B4-BE49-F238E27FC236}">
                <a16:creationId xmlns:a16="http://schemas.microsoft.com/office/drawing/2014/main" id="{7079A9C8-30A4-493A-ACFE-3279554A5287}"/>
              </a:ext>
            </a:extLst>
          </p:cNvPr>
          <p:cNvSpPr/>
          <p:nvPr/>
        </p:nvSpPr>
        <p:spPr>
          <a:xfrm>
            <a:off x="8043151" y="541499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1" name="ホームベース 7">
            <a:extLst>
              <a:ext uri="{FF2B5EF4-FFF2-40B4-BE49-F238E27FC236}">
                <a16:creationId xmlns:a16="http://schemas.microsoft.com/office/drawing/2014/main" id="{5CE2CE4E-F72A-4639-A014-5AAE81849EB3}"/>
              </a:ext>
            </a:extLst>
          </p:cNvPr>
          <p:cNvSpPr/>
          <p:nvPr/>
        </p:nvSpPr>
        <p:spPr>
          <a:xfrm>
            <a:off x="661371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2" name="ホームベース 8">
            <a:extLst>
              <a:ext uri="{FF2B5EF4-FFF2-40B4-BE49-F238E27FC236}">
                <a16:creationId xmlns:a16="http://schemas.microsoft.com/office/drawing/2014/main" id="{8B189955-843C-4967-B40B-5D2250675F4C}"/>
              </a:ext>
            </a:extLst>
          </p:cNvPr>
          <p:cNvSpPr/>
          <p:nvPr/>
        </p:nvSpPr>
        <p:spPr>
          <a:xfrm>
            <a:off x="518427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3" name="ホームベース 9">
            <a:extLst>
              <a:ext uri="{FF2B5EF4-FFF2-40B4-BE49-F238E27FC236}">
                <a16:creationId xmlns:a16="http://schemas.microsoft.com/office/drawing/2014/main" id="{1E212E83-601F-4A78-881F-A9DE5B15460A}"/>
              </a:ext>
            </a:extLst>
          </p:cNvPr>
          <p:cNvSpPr/>
          <p:nvPr/>
        </p:nvSpPr>
        <p:spPr>
          <a:xfrm>
            <a:off x="375483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4" name="ホームベース 10">
            <a:extLst>
              <a:ext uri="{FF2B5EF4-FFF2-40B4-BE49-F238E27FC236}">
                <a16:creationId xmlns:a16="http://schemas.microsoft.com/office/drawing/2014/main" id="{C543C368-D007-4055-8EEE-D2B430429833}"/>
              </a:ext>
            </a:extLst>
          </p:cNvPr>
          <p:cNvSpPr/>
          <p:nvPr/>
        </p:nvSpPr>
        <p:spPr>
          <a:xfrm>
            <a:off x="232539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5" name="ホームベース 11">
            <a:extLst>
              <a:ext uri="{FF2B5EF4-FFF2-40B4-BE49-F238E27FC236}">
                <a16:creationId xmlns:a16="http://schemas.microsoft.com/office/drawing/2014/main" id="{CEDE1C32-A399-4934-891F-C64507F4056D}"/>
              </a:ext>
            </a:extLst>
          </p:cNvPr>
          <p:cNvSpPr/>
          <p:nvPr/>
        </p:nvSpPr>
        <p:spPr>
          <a:xfrm>
            <a:off x="895951" y="541499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6" name="テキスト ボックス 45">
            <a:extLst>
              <a:ext uri="{FF2B5EF4-FFF2-40B4-BE49-F238E27FC236}">
                <a16:creationId xmlns:a16="http://schemas.microsoft.com/office/drawing/2014/main" id="{30CF2FF4-BFA3-48BC-AD99-8DB1F9B1FFA7}"/>
              </a:ext>
            </a:extLst>
          </p:cNvPr>
          <p:cNvSpPr txBox="1"/>
          <p:nvPr/>
        </p:nvSpPr>
        <p:spPr>
          <a:xfrm>
            <a:off x="984296" y="5416883"/>
            <a:ext cx="1569660" cy="923330"/>
          </a:xfrm>
          <a:prstGeom prst="rect">
            <a:avLst/>
          </a:prstGeom>
          <a:noFill/>
        </p:spPr>
        <p:txBody>
          <a:bodyPr wrap="none" rtlCol="0">
            <a:spAutoFit/>
          </a:bodyPr>
          <a:lstStyle/>
          <a:p>
            <a:r>
              <a:rPr kumimoji="1" lang="ja-JP" altLang="en-US" dirty="0"/>
              <a:t>①現状と</a:t>
            </a:r>
            <a:endParaRPr lang="en-US" altLang="ja-JP" dirty="0"/>
          </a:p>
          <a:p>
            <a:r>
              <a:rPr kumimoji="1" lang="ja-JP" altLang="en-US" dirty="0"/>
              <a:t>　あるべき姿</a:t>
            </a:r>
            <a:endParaRPr kumimoji="1" lang="en-US" altLang="ja-JP" dirty="0"/>
          </a:p>
          <a:p>
            <a:r>
              <a:rPr lang="ja-JP" altLang="en-US" dirty="0"/>
              <a:t>　の検討</a:t>
            </a:r>
            <a:endParaRPr kumimoji="1" lang="ja-JP" altLang="en-US" dirty="0"/>
          </a:p>
        </p:txBody>
      </p:sp>
      <p:sp>
        <p:nvSpPr>
          <p:cNvPr id="47" name="テキスト ボックス 46">
            <a:extLst>
              <a:ext uri="{FF2B5EF4-FFF2-40B4-BE49-F238E27FC236}">
                <a16:creationId xmlns:a16="http://schemas.microsoft.com/office/drawing/2014/main" id="{44ED148C-484B-43AD-9C3B-E3DC69575F60}"/>
              </a:ext>
            </a:extLst>
          </p:cNvPr>
          <p:cNvSpPr txBox="1"/>
          <p:nvPr/>
        </p:nvSpPr>
        <p:spPr>
          <a:xfrm>
            <a:off x="2572690" y="5416883"/>
            <a:ext cx="1569660" cy="923330"/>
          </a:xfrm>
          <a:prstGeom prst="rect">
            <a:avLst/>
          </a:prstGeom>
          <a:noFill/>
        </p:spPr>
        <p:txBody>
          <a:bodyPr wrap="none" rtlCol="0">
            <a:spAutoFit/>
          </a:bodyPr>
          <a:lstStyle/>
          <a:p>
            <a:r>
              <a:rPr kumimoji="1" lang="ja-JP" altLang="en-US" dirty="0"/>
              <a:t>②活用</a:t>
            </a:r>
            <a:endParaRPr kumimoji="1" lang="en-US" altLang="ja-JP" dirty="0"/>
          </a:p>
          <a:p>
            <a:r>
              <a:rPr kumimoji="1" lang="ja-JP" altLang="en-US" dirty="0"/>
              <a:t>　対象データ</a:t>
            </a:r>
            <a:br>
              <a:rPr kumimoji="1" lang="en-US" altLang="ja-JP" dirty="0"/>
            </a:br>
            <a:r>
              <a:rPr kumimoji="1" lang="ja-JP" altLang="en-US" dirty="0"/>
              <a:t>　確認</a:t>
            </a:r>
          </a:p>
        </p:txBody>
      </p:sp>
      <p:sp>
        <p:nvSpPr>
          <p:cNvPr id="48" name="テキスト ボックス 47">
            <a:extLst>
              <a:ext uri="{FF2B5EF4-FFF2-40B4-BE49-F238E27FC236}">
                <a16:creationId xmlns:a16="http://schemas.microsoft.com/office/drawing/2014/main" id="{74CB8864-910E-4361-8329-2971B0229461}"/>
              </a:ext>
            </a:extLst>
          </p:cNvPr>
          <p:cNvSpPr txBox="1"/>
          <p:nvPr/>
        </p:nvSpPr>
        <p:spPr>
          <a:xfrm>
            <a:off x="4137101" y="5416883"/>
            <a:ext cx="1338828" cy="923330"/>
          </a:xfrm>
          <a:prstGeom prst="rect">
            <a:avLst/>
          </a:prstGeom>
          <a:noFill/>
        </p:spPr>
        <p:txBody>
          <a:bodyPr wrap="none" rtlCol="0">
            <a:spAutoFit/>
          </a:bodyPr>
          <a:lstStyle/>
          <a:p>
            <a:r>
              <a:rPr kumimoji="1" lang="ja-JP" altLang="en-US" dirty="0"/>
              <a:t>③データ</a:t>
            </a:r>
            <a:endParaRPr kumimoji="1" lang="en-US" altLang="ja-JP" dirty="0"/>
          </a:p>
          <a:p>
            <a:r>
              <a:rPr kumimoji="1" lang="ja-JP" altLang="en-US" dirty="0"/>
              <a:t>　利用</a:t>
            </a:r>
            <a:r>
              <a:rPr lang="ja-JP" altLang="en-US" dirty="0"/>
              <a:t>方法</a:t>
            </a:r>
            <a:endParaRPr lang="en-US" altLang="ja-JP" dirty="0"/>
          </a:p>
          <a:p>
            <a:r>
              <a:rPr kumimoji="1" lang="ja-JP" altLang="en-US" dirty="0"/>
              <a:t>　検討</a:t>
            </a:r>
          </a:p>
        </p:txBody>
      </p:sp>
      <p:sp>
        <p:nvSpPr>
          <p:cNvPr id="49" name="テキスト ボックス 48">
            <a:extLst>
              <a:ext uri="{FF2B5EF4-FFF2-40B4-BE49-F238E27FC236}">
                <a16:creationId xmlns:a16="http://schemas.microsoft.com/office/drawing/2014/main" id="{1F79A439-F558-4864-9212-D9B44D0B04AD}"/>
              </a:ext>
            </a:extLst>
          </p:cNvPr>
          <p:cNvSpPr txBox="1"/>
          <p:nvPr/>
        </p:nvSpPr>
        <p:spPr>
          <a:xfrm>
            <a:off x="5599149" y="5555383"/>
            <a:ext cx="1107997" cy="646331"/>
          </a:xfrm>
          <a:prstGeom prst="rect">
            <a:avLst/>
          </a:prstGeom>
          <a:noFill/>
        </p:spPr>
        <p:txBody>
          <a:bodyPr wrap="none" rtlCol="0">
            <a:spAutoFit/>
          </a:bodyPr>
          <a:lstStyle/>
          <a:p>
            <a:r>
              <a:rPr kumimoji="1" lang="ja-JP" altLang="en-US" dirty="0"/>
              <a:t>④データ</a:t>
            </a:r>
            <a:br>
              <a:rPr kumimoji="1" lang="en-US" altLang="ja-JP" dirty="0"/>
            </a:br>
            <a:r>
              <a:rPr kumimoji="1" lang="ja-JP" altLang="en-US" dirty="0"/>
              <a:t>　</a:t>
            </a:r>
            <a:r>
              <a:rPr lang="ja-JP" altLang="en-US" dirty="0"/>
              <a:t>利用</a:t>
            </a:r>
            <a:endParaRPr kumimoji="1" lang="ja-JP" altLang="en-US" dirty="0"/>
          </a:p>
        </p:txBody>
      </p:sp>
      <p:sp>
        <p:nvSpPr>
          <p:cNvPr id="50" name="テキスト ボックス 49">
            <a:extLst>
              <a:ext uri="{FF2B5EF4-FFF2-40B4-BE49-F238E27FC236}">
                <a16:creationId xmlns:a16="http://schemas.microsoft.com/office/drawing/2014/main" id="{04251004-65C9-47E0-BC56-8D11D7D926EF}"/>
              </a:ext>
            </a:extLst>
          </p:cNvPr>
          <p:cNvSpPr txBox="1"/>
          <p:nvPr/>
        </p:nvSpPr>
        <p:spPr>
          <a:xfrm>
            <a:off x="7218064" y="5555383"/>
            <a:ext cx="646331" cy="646331"/>
          </a:xfrm>
          <a:prstGeom prst="rect">
            <a:avLst/>
          </a:prstGeom>
          <a:noFill/>
        </p:spPr>
        <p:txBody>
          <a:bodyPr wrap="none" rtlCol="0">
            <a:spAutoFit/>
          </a:bodyPr>
          <a:lstStyle/>
          <a:p>
            <a:pPr algn="ctr"/>
            <a:r>
              <a:rPr kumimoji="1" lang="ja-JP" altLang="en-US"/>
              <a:t>⑤</a:t>
            </a:r>
            <a:br>
              <a:rPr kumimoji="1" lang="en-US" altLang="ja-JP" dirty="0"/>
            </a:br>
            <a:r>
              <a:rPr kumimoji="1" lang="ja-JP" altLang="en-US" dirty="0"/>
              <a:t>評価</a:t>
            </a:r>
          </a:p>
        </p:txBody>
      </p:sp>
      <p:sp>
        <p:nvSpPr>
          <p:cNvPr id="51" name="テキスト ボックス 50">
            <a:extLst>
              <a:ext uri="{FF2B5EF4-FFF2-40B4-BE49-F238E27FC236}">
                <a16:creationId xmlns:a16="http://schemas.microsoft.com/office/drawing/2014/main" id="{AC49A3E2-63B3-46B7-8AE1-F982330F8900}"/>
              </a:ext>
            </a:extLst>
          </p:cNvPr>
          <p:cNvSpPr txBox="1"/>
          <p:nvPr/>
        </p:nvSpPr>
        <p:spPr>
          <a:xfrm>
            <a:off x="8490980" y="5555383"/>
            <a:ext cx="1107996" cy="646331"/>
          </a:xfrm>
          <a:prstGeom prst="rect">
            <a:avLst/>
          </a:prstGeom>
          <a:noFill/>
        </p:spPr>
        <p:txBody>
          <a:bodyPr wrap="none" rtlCol="0">
            <a:spAutoFit/>
          </a:bodyPr>
          <a:lstStyle/>
          <a:p>
            <a:pPr algn="ctr"/>
            <a:r>
              <a:rPr lang="ja-JP" altLang="en-US" dirty="0"/>
              <a:t>⑥</a:t>
            </a:r>
            <a:br>
              <a:rPr lang="en-US" altLang="ja-JP" dirty="0"/>
            </a:br>
            <a:r>
              <a:rPr lang="ja-JP" altLang="en-US" dirty="0"/>
              <a:t>政策検討</a:t>
            </a:r>
            <a:endParaRPr kumimoji="1" lang="ja-JP" altLang="en-US" dirty="0"/>
          </a:p>
        </p:txBody>
      </p:sp>
      <p:sp>
        <p:nvSpPr>
          <p:cNvPr id="52" name="テキスト ボックス 51">
            <a:extLst>
              <a:ext uri="{FF2B5EF4-FFF2-40B4-BE49-F238E27FC236}">
                <a16:creationId xmlns:a16="http://schemas.microsoft.com/office/drawing/2014/main" id="{4C19E814-5E87-4FE4-9532-A3C16080AC28}"/>
              </a:ext>
            </a:extLst>
          </p:cNvPr>
          <p:cNvSpPr txBox="1"/>
          <p:nvPr/>
        </p:nvSpPr>
        <p:spPr>
          <a:xfrm>
            <a:off x="9958403" y="5555383"/>
            <a:ext cx="1107996" cy="646331"/>
          </a:xfrm>
          <a:prstGeom prst="rect">
            <a:avLst/>
          </a:prstGeom>
          <a:noFill/>
        </p:spPr>
        <p:txBody>
          <a:bodyPr wrap="none" rtlCol="0">
            <a:spAutoFit/>
          </a:bodyPr>
          <a:lstStyle/>
          <a:p>
            <a:pPr algn="ctr"/>
            <a:r>
              <a:rPr lang="ja-JP" altLang="en-US" dirty="0"/>
              <a:t>⑦</a:t>
            </a:r>
            <a:br>
              <a:rPr lang="en-US" altLang="ja-JP" dirty="0"/>
            </a:br>
            <a:r>
              <a:rPr lang="ja-JP" altLang="en-US" dirty="0"/>
              <a:t>効果指標</a:t>
            </a:r>
            <a:endParaRPr kumimoji="1" lang="ja-JP" altLang="en-US" dirty="0"/>
          </a:p>
        </p:txBody>
      </p:sp>
      <p:sp>
        <p:nvSpPr>
          <p:cNvPr id="53" name="スライド番号プレースホルダー 1">
            <a:extLst>
              <a:ext uri="{FF2B5EF4-FFF2-40B4-BE49-F238E27FC236}">
                <a16:creationId xmlns:a16="http://schemas.microsoft.com/office/drawing/2014/main" id="{F2E0D768-EC34-4B9D-B317-85EDD23CBE87}"/>
              </a:ext>
            </a:extLst>
          </p:cNvPr>
          <p:cNvSpPr>
            <a:spLocks noGrp="1"/>
          </p:cNvSpPr>
          <p:nvPr>
            <p:ph type="sldNum" sz="quarter" idx="12"/>
          </p:nvPr>
        </p:nvSpPr>
        <p:spPr>
          <a:xfrm>
            <a:off x="9480698" y="6538912"/>
            <a:ext cx="2743200" cy="365125"/>
          </a:xfrm>
        </p:spPr>
        <p:txBody>
          <a:bodyPr/>
          <a:lstStyle/>
          <a:p>
            <a:fld id="{17B8D3BA-E350-1147-995F-63335037DF5A}" type="slidenum">
              <a:rPr kumimoji="1" lang="ja-JP" altLang="en-US" smtClean="0"/>
              <a:t>20</a:t>
            </a:fld>
            <a:endParaRPr kumimoji="1" lang="ja-JP" altLang="en-US" dirty="0"/>
          </a:p>
        </p:txBody>
      </p:sp>
    </p:spTree>
    <p:extLst>
      <p:ext uri="{BB962C8B-B14F-4D97-AF65-F5344CB8AC3E}">
        <p14:creationId xmlns:p14="http://schemas.microsoft.com/office/powerpoint/2010/main" val="24912239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5</a:t>
            </a:r>
            <a:r>
              <a:rPr kumimoji="1" lang="en-US" altLang="ja-JP" dirty="0"/>
              <a:t>-2. </a:t>
            </a:r>
            <a:r>
              <a:rPr kumimoji="1" lang="ja-JP" altLang="en-US" dirty="0"/>
              <a:t>政策一覧表を作る</a:t>
            </a:r>
          </a:p>
        </p:txBody>
      </p:sp>
      <p:sp>
        <p:nvSpPr>
          <p:cNvPr id="3" name="コンテンツ プレースホルダー 2"/>
          <p:cNvSpPr>
            <a:spLocks noGrp="1"/>
          </p:cNvSpPr>
          <p:nvPr>
            <p:ph idx="1"/>
          </p:nvPr>
        </p:nvSpPr>
        <p:spPr/>
        <p:txBody>
          <a:bodyPr>
            <a:normAutofit/>
          </a:bodyPr>
          <a:lstStyle/>
          <a:p>
            <a:pPr marL="0" lvl="1" indent="0">
              <a:spcBef>
                <a:spcPts val="1000"/>
              </a:spcBef>
              <a:buNone/>
            </a:pPr>
            <a:r>
              <a:rPr lang="ja-JP" altLang="en-US" sz="2200" dirty="0"/>
              <a:t>検討した結果（政策）をエクセルの一覧表にまとめる</a:t>
            </a:r>
            <a:endParaRPr lang="en-US" altLang="ja-JP" sz="2200" dirty="0"/>
          </a:p>
          <a:p>
            <a:pPr marL="0" lvl="1" indent="0">
              <a:spcBef>
                <a:spcPts val="1000"/>
              </a:spcBef>
              <a:buNone/>
            </a:pPr>
            <a:endParaRPr lang="en-US" altLang="ja-JP" sz="2200" dirty="0"/>
          </a:p>
          <a:p>
            <a:pPr marL="0" lvl="1" indent="0">
              <a:spcBef>
                <a:spcPts val="1000"/>
              </a:spcBef>
              <a:buNone/>
            </a:pPr>
            <a:endParaRPr lang="en-US" altLang="ja-JP" sz="2200" dirty="0"/>
          </a:p>
          <a:p>
            <a:pPr marL="685800" lvl="2">
              <a:spcBef>
                <a:spcPts val="1000"/>
              </a:spcBef>
            </a:pPr>
            <a:endParaRPr lang="en-US" altLang="ja-JP" sz="2200" dirty="0"/>
          </a:p>
          <a:p>
            <a:pPr marL="685800" lvl="2">
              <a:spcBef>
                <a:spcPts val="1000"/>
              </a:spcBef>
            </a:pPr>
            <a:endParaRPr lang="en-US" altLang="ja-JP" sz="2200" dirty="0"/>
          </a:p>
          <a:p>
            <a:pPr marL="685800" lvl="2">
              <a:spcBef>
                <a:spcPts val="1000"/>
              </a:spcBef>
            </a:pPr>
            <a:endParaRPr lang="en-US" altLang="ja-JP" sz="2200" dirty="0"/>
          </a:p>
          <a:p>
            <a:pPr marL="0" lvl="1" indent="0">
              <a:spcBef>
                <a:spcPts val="1000"/>
              </a:spcBef>
              <a:buNone/>
            </a:pPr>
            <a:endParaRPr lang="en-US" altLang="ja-JP" sz="2200" dirty="0"/>
          </a:p>
          <a:p>
            <a:pPr marL="447675" lvl="2">
              <a:spcBef>
                <a:spcPts val="1000"/>
              </a:spcBef>
            </a:pPr>
            <a:r>
              <a:rPr lang="ja-JP" altLang="en-US" sz="2200" dirty="0"/>
              <a:t>検討した結果をもとに、エクセル表に整理する。</a:t>
            </a:r>
            <a:endParaRPr lang="en-US" altLang="ja-JP" sz="2200" dirty="0"/>
          </a:p>
          <a:p>
            <a:pPr marL="447675" lvl="2">
              <a:spcBef>
                <a:spcPts val="1000"/>
              </a:spcBef>
            </a:pPr>
            <a:r>
              <a:rPr lang="ja-JP" altLang="en-US" sz="2200" dirty="0"/>
              <a:t>費用対効果については次回詳細に検討する（プロセス⑦までできる場合）。効果と費用を比較して政策を絞り込む。</a:t>
            </a:r>
            <a:endParaRPr lang="en-US" altLang="ja-JP" sz="2200" dirty="0"/>
          </a:p>
          <a:p>
            <a:pPr marL="685800" lvl="2">
              <a:spcBef>
                <a:spcPts val="1000"/>
              </a:spcBef>
            </a:pPr>
            <a:endParaRPr lang="en-US" altLang="ja-JP" sz="2200" dirty="0"/>
          </a:p>
          <a:p>
            <a:endParaRPr kumimoji="1" lang="ja-JP" altLang="en-US" sz="2200" dirty="0"/>
          </a:p>
        </p:txBody>
      </p:sp>
      <p:sp>
        <p:nvSpPr>
          <p:cNvPr id="9" name="スライド番号プレースホルダー 1">
            <a:extLst>
              <a:ext uri="{FF2B5EF4-FFF2-40B4-BE49-F238E27FC236}">
                <a16:creationId xmlns:a16="http://schemas.microsoft.com/office/drawing/2014/main" id="{84AB8D71-A1E3-4C84-9967-7B9C74ECE736}"/>
              </a:ext>
            </a:extLst>
          </p:cNvPr>
          <p:cNvSpPr>
            <a:spLocks noGrp="1"/>
          </p:cNvSpPr>
          <p:nvPr>
            <p:ph type="sldNum" sz="quarter" idx="12"/>
          </p:nvPr>
        </p:nvSpPr>
        <p:spPr>
          <a:xfrm>
            <a:off x="9480698" y="6538912"/>
            <a:ext cx="2743200" cy="365125"/>
          </a:xfrm>
        </p:spPr>
        <p:txBody>
          <a:bodyPr/>
          <a:lstStyle/>
          <a:p>
            <a:fld id="{17B8D3BA-E350-1147-995F-63335037DF5A}" type="slidenum">
              <a:rPr kumimoji="1" lang="ja-JP" altLang="en-US" smtClean="0"/>
              <a:t>21</a:t>
            </a:fld>
            <a:endParaRPr kumimoji="1" lang="ja-JP" altLang="en-US" dirty="0"/>
          </a:p>
        </p:txBody>
      </p:sp>
      <p:graphicFrame>
        <p:nvGraphicFramePr>
          <p:cNvPr id="10" name="表 9">
            <a:extLst>
              <a:ext uri="{FF2B5EF4-FFF2-40B4-BE49-F238E27FC236}">
                <a16:creationId xmlns:a16="http://schemas.microsoft.com/office/drawing/2014/main" id="{DFB83FE2-580A-42ED-B89E-0EF57766901E}"/>
              </a:ext>
            </a:extLst>
          </p:cNvPr>
          <p:cNvGraphicFramePr>
            <a:graphicFrameLocks noGrp="1"/>
          </p:cNvGraphicFramePr>
          <p:nvPr>
            <p:extLst>
              <p:ext uri="{D42A27DB-BD31-4B8C-83A1-F6EECF244321}">
                <p14:modId xmlns:p14="http://schemas.microsoft.com/office/powerpoint/2010/main" val="3181368295"/>
              </p:ext>
            </p:extLst>
          </p:nvPr>
        </p:nvGraphicFramePr>
        <p:xfrm>
          <a:off x="1018930" y="2087880"/>
          <a:ext cx="10154139" cy="1341120"/>
        </p:xfrm>
        <a:graphic>
          <a:graphicData uri="http://schemas.openxmlformats.org/drawingml/2006/table">
            <a:tbl>
              <a:tblPr firstRow="1" bandRow="1">
                <a:tableStyleId>{5940675A-B579-460E-94D1-54222C63F5DA}</a:tableStyleId>
              </a:tblPr>
              <a:tblGrid>
                <a:gridCol w="873841">
                  <a:extLst>
                    <a:ext uri="{9D8B030D-6E8A-4147-A177-3AD203B41FA5}">
                      <a16:colId xmlns:a16="http://schemas.microsoft.com/office/drawing/2014/main" val="1222735191"/>
                    </a:ext>
                  </a:extLst>
                </a:gridCol>
                <a:gridCol w="4538312">
                  <a:extLst>
                    <a:ext uri="{9D8B030D-6E8A-4147-A177-3AD203B41FA5}">
                      <a16:colId xmlns:a16="http://schemas.microsoft.com/office/drawing/2014/main" val="3694141520"/>
                    </a:ext>
                  </a:extLst>
                </a:gridCol>
                <a:gridCol w="1580662">
                  <a:extLst>
                    <a:ext uri="{9D8B030D-6E8A-4147-A177-3AD203B41FA5}">
                      <a16:colId xmlns:a16="http://schemas.microsoft.com/office/drawing/2014/main" val="3891454635"/>
                    </a:ext>
                  </a:extLst>
                </a:gridCol>
                <a:gridCol w="1580662">
                  <a:extLst>
                    <a:ext uri="{9D8B030D-6E8A-4147-A177-3AD203B41FA5}">
                      <a16:colId xmlns:a16="http://schemas.microsoft.com/office/drawing/2014/main" val="1180606095"/>
                    </a:ext>
                  </a:extLst>
                </a:gridCol>
                <a:gridCol w="1580662">
                  <a:extLst>
                    <a:ext uri="{9D8B030D-6E8A-4147-A177-3AD203B41FA5}">
                      <a16:colId xmlns:a16="http://schemas.microsoft.com/office/drawing/2014/main" val="227152746"/>
                    </a:ext>
                  </a:extLst>
                </a:gridCol>
              </a:tblGrid>
              <a:tr h="0">
                <a:tc>
                  <a:txBody>
                    <a:bodyPr/>
                    <a:lstStyle/>
                    <a:p>
                      <a:r>
                        <a:rPr kumimoji="1" lang="en-US" altLang="ja-JP" sz="1600" dirty="0"/>
                        <a:t>No.</a:t>
                      </a:r>
                      <a:endParaRPr kumimoji="1" lang="ja-JP" altLang="en-US" sz="1600" dirty="0"/>
                    </a:p>
                  </a:txBody>
                  <a:tcPr>
                    <a:solidFill>
                      <a:schemeClr val="accent5">
                        <a:lumMod val="20000"/>
                        <a:lumOff val="80000"/>
                      </a:schemeClr>
                    </a:solidFill>
                  </a:tcPr>
                </a:tc>
                <a:tc>
                  <a:txBody>
                    <a:bodyPr/>
                    <a:lstStyle/>
                    <a:p>
                      <a:r>
                        <a:rPr kumimoji="1" lang="ja-JP" altLang="en-US" sz="1600" dirty="0"/>
                        <a:t>作業内容</a:t>
                      </a:r>
                    </a:p>
                  </a:txBody>
                  <a:tcPr>
                    <a:solidFill>
                      <a:schemeClr val="accent5">
                        <a:lumMod val="20000"/>
                        <a:lumOff val="80000"/>
                      </a:schemeClr>
                    </a:solidFill>
                  </a:tcPr>
                </a:tc>
                <a:tc>
                  <a:txBody>
                    <a:bodyPr/>
                    <a:lstStyle/>
                    <a:p>
                      <a:r>
                        <a:rPr kumimoji="1" lang="ja-JP" altLang="en-US" sz="1600" dirty="0"/>
                        <a:t>現状</a:t>
                      </a:r>
                    </a:p>
                  </a:txBody>
                  <a:tcPr>
                    <a:solidFill>
                      <a:schemeClr val="accent5">
                        <a:lumMod val="20000"/>
                        <a:lumOff val="80000"/>
                      </a:schemeClr>
                    </a:solidFill>
                  </a:tcPr>
                </a:tc>
                <a:tc>
                  <a:txBody>
                    <a:bodyPr/>
                    <a:lstStyle/>
                    <a:p>
                      <a:r>
                        <a:rPr kumimoji="1" lang="ja-JP" altLang="en-US" sz="1600" dirty="0"/>
                        <a:t>政策</a:t>
                      </a:r>
                    </a:p>
                  </a:txBody>
                  <a:tcPr>
                    <a:solidFill>
                      <a:schemeClr val="accent5">
                        <a:lumMod val="20000"/>
                        <a:lumOff val="80000"/>
                      </a:schemeClr>
                    </a:solidFill>
                  </a:tcPr>
                </a:tc>
                <a:tc>
                  <a:txBody>
                    <a:bodyPr/>
                    <a:lstStyle/>
                    <a:p>
                      <a:r>
                        <a:rPr kumimoji="1" lang="ja-JP" altLang="en-US" sz="1600" dirty="0"/>
                        <a:t>効果</a:t>
                      </a:r>
                    </a:p>
                  </a:txBody>
                  <a:tcPr>
                    <a:solidFill>
                      <a:schemeClr val="accent5">
                        <a:lumMod val="20000"/>
                        <a:lumOff val="80000"/>
                      </a:schemeClr>
                    </a:solidFill>
                  </a:tcPr>
                </a:tc>
                <a:extLst>
                  <a:ext uri="{0D108BD9-81ED-4DB2-BD59-A6C34878D82A}">
                    <a16:rowId xmlns:a16="http://schemas.microsoft.com/office/drawing/2014/main" val="1924285232"/>
                  </a:ext>
                </a:extLst>
              </a:tr>
              <a:tr h="0">
                <a:tc>
                  <a:txBody>
                    <a:bodyPr/>
                    <a:lstStyle/>
                    <a:p>
                      <a:pPr algn="r"/>
                      <a:r>
                        <a:rPr kumimoji="1" lang="en-US" altLang="ja-JP" sz="1600" dirty="0"/>
                        <a:t>1</a:t>
                      </a:r>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a:p>
                  </a:txBody>
                  <a:tcPr/>
                </a:tc>
                <a:extLst>
                  <a:ext uri="{0D108BD9-81ED-4DB2-BD59-A6C34878D82A}">
                    <a16:rowId xmlns:a16="http://schemas.microsoft.com/office/drawing/2014/main" val="2829124914"/>
                  </a:ext>
                </a:extLst>
              </a:tr>
              <a:tr h="0">
                <a:tc>
                  <a:txBody>
                    <a:bodyPr/>
                    <a:lstStyle/>
                    <a:p>
                      <a:pPr algn="r"/>
                      <a:r>
                        <a:rPr kumimoji="1" lang="en-US" altLang="ja-JP" sz="1600" dirty="0"/>
                        <a:t>2</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94668633"/>
                  </a:ext>
                </a:extLst>
              </a:tr>
              <a:tr h="0">
                <a:tc>
                  <a:txBody>
                    <a:bodyPr/>
                    <a:lstStyle/>
                    <a:p>
                      <a:pPr algn="r"/>
                      <a:r>
                        <a:rPr kumimoji="1" lang="en-US" altLang="ja-JP" sz="1600" dirty="0"/>
                        <a:t>3</a:t>
                      </a:r>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dirty="0"/>
                    </a:p>
                  </a:txBody>
                  <a:tcPr/>
                </a:tc>
                <a:extLst>
                  <a:ext uri="{0D108BD9-81ED-4DB2-BD59-A6C34878D82A}">
                    <a16:rowId xmlns:a16="http://schemas.microsoft.com/office/drawing/2014/main" val="4163969994"/>
                  </a:ext>
                </a:extLst>
              </a:tr>
            </a:tbl>
          </a:graphicData>
        </a:graphic>
      </p:graphicFrame>
    </p:spTree>
    <p:extLst>
      <p:ext uri="{BB962C8B-B14F-4D97-AF65-F5344CB8AC3E}">
        <p14:creationId xmlns:p14="http://schemas.microsoft.com/office/powerpoint/2010/main" val="18911798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6000" dirty="0"/>
              <a:t>6</a:t>
            </a:r>
            <a:r>
              <a:rPr kumimoji="1" lang="en-US" altLang="ja-JP" sz="6000" dirty="0"/>
              <a:t>. </a:t>
            </a:r>
            <a:r>
              <a:rPr kumimoji="1" lang="ja-JP" altLang="en-US" sz="6000" dirty="0"/>
              <a:t>次回の確認</a:t>
            </a:r>
            <a:endParaRPr kumimoji="1" lang="ja-JP" altLang="en-US" dirty="0"/>
          </a:p>
        </p:txBody>
      </p:sp>
      <p:sp>
        <p:nvSpPr>
          <p:cNvPr id="4" name="スライド番号プレースホルダー 4">
            <a:extLst>
              <a:ext uri="{FF2B5EF4-FFF2-40B4-BE49-F238E27FC236}">
                <a16:creationId xmlns:a16="http://schemas.microsoft.com/office/drawing/2014/main" id="{F3F1CF55-145A-4512-9F9F-06EF68F2BDE1}"/>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22</a:t>
            </a:fld>
            <a:endParaRPr kumimoji="1" lang="ja-JP" altLang="en-US"/>
          </a:p>
        </p:txBody>
      </p:sp>
    </p:spTree>
    <p:extLst>
      <p:ext uri="{BB962C8B-B14F-4D97-AF65-F5344CB8AC3E}">
        <p14:creationId xmlns:p14="http://schemas.microsoft.com/office/powerpoint/2010/main" val="33084309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rtlCol="0">
            <a:normAutofit fontScale="90000"/>
          </a:bodyPr>
          <a:lstStyle/>
          <a:p>
            <a:pPr fontAlgn="auto">
              <a:spcAft>
                <a:spcPts val="0"/>
              </a:spcAft>
              <a:defRPr/>
            </a:pPr>
            <a:r>
              <a:rPr lang="en-US" altLang="ja-JP" dirty="0"/>
              <a:t>6-1. </a:t>
            </a:r>
            <a:r>
              <a:rPr lang="ja-JP" altLang="en-US" dirty="0"/>
              <a:t>次回の</a:t>
            </a:r>
            <a:r>
              <a:rPr lang="ja-JP" altLang="en-US" dirty="0">
                <a:cs typeface="+mj-cs"/>
              </a:rPr>
              <a:t>データアカデミー</a:t>
            </a:r>
          </a:p>
        </p:txBody>
      </p:sp>
      <p:sp>
        <p:nvSpPr>
          <p:cNvPr id="20482" name="コンテンツ プレースホルダー 2"/>
          <p:cNvSpPr>
            <a:spLocks noGrp="1"/>
          </p:cNvSpPr>
          <p:nvPr>
            <p:ph idx="1"/>
          </p:nvPr>
        </p:nvSpPr>
        <p:spPr/>
        <p:txBody>
          <a:bodyPr>
            <a:normAutofit/>
          </a:bodyPr>
          <a:lstStyle/>
          <a:p>
            <a:r>
              <a:rPr lang="ja-JP" altLang="en-US" sz="2200" dirty="0"/>
              <a:t>本日話したデータの流れ、データ項目で実際に業務で利活用した際の効果を測定する。</a:t>
            </a:r>
            <a:endParaRPr lang="en-US" altLang="ja-JP" sz="2200" dirty="0"/>
          </a:p>
          <a:p>
            <a:endParaRPr lang="en-US" altLang="ja-JP" sz="2200" dirty="0"/>
          </a:p>
          <a:p>
            <a:endParaRPr lang="en-US" altLang="ja-JP" sz="2200" dirty="0"/>
          </a:p>
          <a:p>
            <a:endParaRPr lang="en-US" altLang="ja-JP" sz="2200" dirty="0"/>
          </a:p>
          <a:p>
            <a:endParaRPr lang="en-US" altLang="ja-JP" sz="2200" dirty="0"/>
          </a:p>
          <a:p>
            <a:endParaRPr lang="en-US" altLang="ja-JP" sz="2200" dirty="0"/>
          </a:p>
          <a:p>
            <a:endParaRPr lang="en-US" altLang="ja-JP" sz="2200" dirty="0"/>
          </a:p>
          <a:p>
            <a:endParaRPr lang="en-US" altLang="ja-JP" sz="2200" dirty="0"/>
          </a:p>
          <a:p>
            <a:endParaRPr lang="en-US" altLang="ja-JP" sz="2200" dirty="0"/>
          </a:p>
        </p:txBody>
      </p:sp>
      <p:sp>
        <p:nvSpPr>
          <p:cNvPr id="15" name="テキスト ボックス 14">
            <a:extLst>
              <a:ext uri="{FF2B5EF4-FFF2-40B4-BE49-F238E27FC236}">
                <a16:creationId xmlns:a16="http://schemas.microsoft.com/office/drawing/2014/main" id="{D50F3754-4947-46C5-B3A2-650D95BC5B75}"/>
              </a:ext>
            </a:extLst>
          </p:cNvPr>
          <p:cNvSpPr txBox="1"/>
          <p:nvPr/>
        </p:nvSpPr>
        <p:spPr>
          <a:xfrm>
            <a:off x="2553410" y="1900052"/>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16" name="テキスト ボックス 15">
            <a:extLst>
              <a:ext uri="{FF2B5EF4-FFF2-40B4-BE49-F238E27FC236}">
                <a16:creationId xmlns:a16="http://schemas.microsoft.com/office/drawing/2014/main" id="{2B21EAA5-68CD-416E-B5B3-D30AB0131707}"/>
              </a:ext>
            </a:extLst>
          </p:cNvPr>
          <p:cNvSpPr txBox="1"/>
          <p:nvPr/>
        </p:nvSpPr>
        <p:spPr>
          <a:xfrm>
            <a:off x="495222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17" name="テキスト ボックス 16">
            <a:extLst>
              <a:ext uri="{FF2B5EF4-FFF2-40B4-BE49-F238E27FC236}">
                <a16:creationId xmlns:a16="http://schemas.microsoft.com/office/drawing/2014/main" id="{F01644D4-BA59-4CCF-94AA-97B2E9900DA4}"/>
              </a:ext>
            </a:extLst>
          </p:cNvPr>
          <p:cNvSpPr txBox="1"/>
          <p:nvPr/>
        </p:nvSpPr>
        <p:spPr>
          <a:xfrm>
            <a:off x="7351041"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18" name="テキスト ボックス 17">
            <a:extLst>
              <a:ext uri="{FF2B5EF4-FFF2-40B4-BE49-F238E27FC236}">
                <a16:creationId xmlns:a16="http://schemas.microsoft.com/office/drawing/2014/main" id="{216C6BB3-21BD-4183-9705-0C75994E2945}"/>
              </a:ext>
            </a:extLst>
          </p:cNvPr>
          <p:cNvSpPr txBox="1"/>
          <p:nvPr/>
        </p:nvSpPr>
        <p:spPr>
          <a:xfrm>
            <a:off x="9732928"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cxnSp>
        <p:nvCxnSpPr>
          <p:cNvPr id="19" name="直線矢印コネクタ 18">
            <a:extLst>
              <a:ext uri="{FF2B5EF4-FFF2-40B4-BE49-F238E27FC236}">
                <a16:creationId xmlns:a16="http://schemas.microsoft.com/office/drawing/2014/main" id="{4A0F9A77-3A7B-4097-A953-D5AA3B2B3CB7}"/>
              </a:ext>
            </a:extLst>
          </p:cNvPr>
          <p:cNvCxnSpPr>
            <a:cxnSpLocks/>
          </p:cNvCxnSpPr>
          <p:nvPr/>
        </p:nvCxnSpPr>
        <p:spPr>
          <a:xfrm>
            <a:off x="211831" y="5290476"/>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直線矢印コネクタ 19">
            <a:extLst>
              <a:ext uri="{FF2B5EF4-FFF2-40B4-BE49-F238E27FC236}">
                <a16:creationId xmlns:a16="http://schemas.microsoft.com/office/drawing/2014/main" id="{46252D76-798E-4323-ACCA-0453CE666C06}"/>
              </a:ext>
            </a:extLst>
          </p:cNvPr>
          <p:cNvCxnSpPr/>
          <p:nvPr/>
        </p:nvCxnSpPr>
        <p:spPr>
          <a:xfrm>
            <a:off x="3932585"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1" name="直線矢印コネクタ 20">
            <a:extLst>
              <a:ext uri="{FF2B5EF4-FFF2-40B4-BE49-F238E27FC236}">
                <a16:creationId xmlns:a16="http://schemas.microsoft.com/office/drawing/2014/main" id="{6227B2F2-BDD1-4FF1-8C5F-5FD092E89786}"/>
              </a:ext>
            </a:extLst>
          </p:cNvPr>
          <p:cNvCxnSpPr/>
          <p:nvPr/>
        </p:nvCxnSpPr>
        <p:spPr>
          <a:xfrm>
            <a:off x="6334512"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E7FEA3E4-CC33-4B72-80A2-F95BF9335148}"/>
              </a:ext>
            </a:extLst>
          </p:cNvPr>
          <p:cNvSpPr txBox="1"/>
          <p:nvPr/>
        </p:nvSpPr>
        <p:spPr>
          <a:xfrm>
            <a:off x="211831" y="5441257"/>
            <a:ext cx="1826141" cy="338554"/>
          </a:xfrm>
          <a:prstGeom prst="rect">
            <a:avLst/>
          </a:prstGeom>
          <a:noFill/>
        </p:spPr>
        <p:txBody>
          <a:bodyPr wrap="none" rtlCol="0">
            <a:spAutoFit/>
          </a:bodyPr>
          <a:lstStyle/>
          <a:p>
            <a:r>
              <a:rPr kumimoji="1" lang="ja-JP" altLang="en-US" sz="1600" dirty="0"/>
              <a:t>事前に一緒に作成</a:t>
            </a:r>
          </a:p>
        </p:txBody>
      </p:sp>
      <p:sp>
        <p:nvSpPr>
          <p:cNvPr id="24" name="テキスト ボックス 23">
            <a:extLst>
              <a:ext uri="{FF2B5EF4-FFF2-40B4-BE49-F238E27FC236}">
                <a16:creationId xmlns:a16="http://schemas.microsoft.com/office/drawing/2014/main" id="{4EB9D911-6C64-4E75-9643-5E864BC19C1C}"/>
              </a:ext>
            </a:extLst>
          </p:cNvPr>
          <p:cNvSpPr txBox="1"/>
          <p:nvPr/>
        </p:nvSpPr>
        <p:spPr>
          <a:xfrm>
            <a:off x="3835384" y="5441257"/>
            <a:ext cx="1210588" cy="338554"/>
          </a:xfrm>
          <a:prstGeom prst="rect">
            <a:avLst/>
          </a:prstGeom>
          <a:noFill/>
        </p:spPr>
        <p:txBody>
          <a:bodyPr wrap="none" rtlCol="0">
            <a:spAutoFit/>
          </a:bodyPr>
          <a:lstStyle/>
          <a:p>
            <a:r>
              <a:rPr kumimoji="1" lang="ja-JP" altLang="en-US" sz="1600" dirty="0"/>
              <a:t>データ準備</a:t>
            </a:r>
          </a:p>
        </p:txBody>
      </p:sp>
      <p:sp>
        <p:nvSpPr>
          <p:cNvPr id="25" name="テキスト ボックス 24">
            <a:extLst>
              <a:ext uri="{FF2B5EF4-FFF2-40B4-BE49-F238E27FC236}">
                <a16:creationId xmlns:a16="http://schemas.microsoft.com/office/drawing/2014/main" id="{18BFA841-9183-4E99-9C81-75CCAC8610C5}"/>
              </a:ext>
            </a:extLst>
          </p:cNvPr>
          <p:cNvSpPr txBox="1"/>
          <p:nvPr/>
        </p:nvSpPr>
        <p:spPr>
          <a:xfrm>
            <a:off x="6098475" y="5439498"/>
            <a:ext cx="1620957" cy="830997"/>
          </a:xfrm>
          <a:prstGeom prst="rect">
            <a:avLst/>
          </a:prstGeom>
          <a:noFill/>
        </p:spPr>
        <p:txBody>
          <a:bodyPr wrap="none" rtlCol="0">
            <a:spAutoFit/>
          </a:bodyPr>
          <a:lstStyle/>
          <a:p>
            <a:r>
              <a:rPr lang="ja-JP" altLang="en-US" sz="1600" dirty="0"/>
              <a:t>プロトタイプに</a:t>
            </a:r>
            <a:endParaRPr lang="en-US" altLang="ja-JP" sz="1600" dirty="0"/>
          </a:p>
          <a:p>
            <a:r>
              <a:rPr kumimoji="1" lang="ja-JP" altLang="en-US" sz="1600" dirty="0"/>
              <a:t>必要なデータを</a:t>
            </a:r>
            <a:endParaRPr kumimoji="1" lang="en-US" altLang="ja-JP" sz="1600" dirty="0"/>
          </a:p>
          <a:p>
            <a:r>
              <a:rPr lang="ja-JP" altLang="en-US" sz="1600" dirty="0"/>
              <a:t>整備する</a:t>
            </a:r>
            <a:endParaRPr kumimoji="1" lang="ja-JP" altLang="en-US" sz="1600" dirty="0"/>
          </a:p>
        </p:txBody>
      </p:sp>
      <p:cxnSp>
        <p:nvCxnSpPr>
          <p:cNvPr id="26" name="直線矢印コネクタ 25">
            <a:extLst>
              <a:ext uri="{FF2B5EF4-FFF2-40B4-BE49-F238E27FC236}">
                <a16:creationId xmlns:a16="http://schemas.microsoft.com/office/drawing/2014/main" id="{12A5EBB9-5FD0-4E5A-B8A3-A7A6BD095C9C}"/>
              </a:ext>
            </a:extLst>
          </p:cNvPr>
          <p:cNvCxnSpPr/>
          <p:nvPr/>
        </p:nvCxnSpPr>
        <p:spPr>
          <a:xfrm>
            <a:off x="8913849"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CFE6BDC8-60D9-47BC-83B4-E9D418D308FA}"/>
              </a:ext>
            </a:extLst>
          </p:cNvPr>
          <p:cNvSpPr txBox="1"/>
          <p:nvPr/>
        </p:nvSpPr>
        <p:spPr>
          <a:xfrm>
            <a:off x="8769461" y="5435130"/>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kumimoji="1" lang="ja-JP" altLang="en-US" sz="1600" dirty="0"/>
              <a:t>事業の単位に分解</a:t>
            </a:r>
          </a:p>
        </p:txBody>
      </p:sp>
      <p:graphicFrame>
        <p:nvGraphicFramePr>
          <p:cNvPr id="28" name="表 27">
            <a:extLst>
              <a:ext uri="{FF2B5EF4-FFF2-40B4-BE49-F238E27FC236}">
                <a16:creationId xmlns:a16="http://schemas.microsoft.com/office/drawing/2014/main" id="{FBCBF48D-5FE2-4913-8FF8-6F1BF91D75D1}"/>
              </a:ext>
            </a:extLst>
          </p:cNvPr>
          <p:cNvGraphicFramePr>
            <a:graphicFrameLocks noGrp="1"/>
          </p:cNvGraphicFramePr>
          <p:nvPr>
            <p:extLst>
              <p:ext uri="{D42A27DB-BD31-4B8C-83A1-F6EECF244321}">
                <p14:modId xmlns:p14="http://schemas.microsoft.com/office/powerpoint/2010/main" val="2728393983"/>
              </p:ext>
            </p:extLst>
          </p:nvPr>
        </p:nvGraphicFramePr>
        <p:xfrm>
          <a:off x="211831" y="2344323"/>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val="20000"/>
                    </a:ext>
                  </a:extLst>
                </a:gridCol>
                <a:gridCol w="2795752">
                  <a:extLst>
                    <a:ext uri="{9D8B030D-6E8A-4147-A177-3AD203B41FA5}">
                      <a16:colId xmlns:a16="http://schemas.microsoft.com/office/drawing/2014/main" val="751499519"/>
                    </a:ext>
                  </a:extLst>
                </a:gridCol>
                <a:gridCol w="2388643">
                  <a:extLst>
                    <a:ext uri="{9D8B030D-6E8A-4147-A177-3AD203B41FA5}">
                      <a16:colId xmlns:a16="http://schemas.microsoft.com/office/drawing/2014/main" val="20001"/>
                    </a:ext>
                  </a:extLst>
                </a:gridCol>
                <a:gridCol w="2569075">
                  <a:extLst>
                    <a:ext uri="{9D8B030D-6E8A-4147-A177-3AD203B41FA5}">
                      <a16:colId xmlns:a16="http://schemas.microsoft.com/office/drawing/2014/main" val="20002"/>
                    </a:ext>
                  </a:extLst>
                </a:gridCol>
                <a:gridCol w="2569075">
                  <a:extLst>
                    <a:ext uri="{9D8B030D-6E8A-4147-A177-3AD203B41FA5}">
                      <a16:colId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br>
                        <a:rPr kumimoji="1" lang="en-US" altLang="ja-JP" sz="1400" dirty="0"/>
                      </a:br>
                      <a:r>
                        <a:rPr kumimoji="1" lang="en-US" altLang="ja-JP" sz="1400" b="1" dirty="0"/>
                        <a:t>【</a:t>
                      </a:r>
                      <a:r>
                        <a:rPr kumimoji="1" lang="ja-JP" altLang="en-US" sz="1400" b="1" dirty="0"/>
                        <a:t>評価指標の検討</a:t>
                      </a:r>
                      <a:r>
                        <a:rPr kumimoji="1" lang="en-US" altLang="ja-JP" sz="1400" b="1" dirty="0"/>
                        <a:t>】</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val="10001"/>
                  </a:ext>
                </a:extLst>
              </a:tr>
            </a:tbl>
          </a:graphicData>
        </a:graphic>
      </p:graphicFrame>
      <p:sp>
        <p:nvSpPr>
          <p:cNvPr id="29" name="正方形/長方形 28">
            <a:extLst>
              <a:ext uri="{FF2B5EF4-FFF2-40B4-BE49-F238E27FC236}">
                <a16:creationId xmlns:a16="http://schemas.microsoft.com/office/drawing/2014/main" id="{AFEFD7C5-B3E1-480A-BE1F-787ABCE80BB7}"/>
              </a:ext>
            </a:extLst>
          </p:cNvPr>
          <p:cNvSpPr/>
          <p:nvPr/>
        </p:nvSpPr>
        <p:spPr>
          <a:xfrm>
            <a:off x="9414933" y="2356198"/>
            <a:ext cx="2559360" cy="27602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スライド番号プレースホルダー 4">
            <a:extLst>
              <a:ext uri="{FF2B5EF4-FFF2-40B4-BE49-F238E27FC236}">
                <a16:creationId xmlns:a16="http://schemas.microsoft.com/office/drawing/2014/main" id="{63FFF6E9-0D29-4039-8880-C904F06D28F4}"/>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23</a:t>
            </a:fld>
            <a:endParaRPr kumimoji="1" lang="ja-JP" altLang="en-US"/>
          </a:p>
        </p:txBody>
      </p:sp>
      <p:sp>
        <p:nvSpPr>
          <p:cNvPr id="30" name="正方形/長方形 29">
            <a:extLst>
              <a:ext uri="{FF2B5EF4-FFF2-40B4-BE49-F238E27FC236}">
                <a16:creationId xmlns:a16="http://schemas.microsoft.com/office/drawing/2014/main" id="{CE401C76-90F3-47A8-B5BB-1A890932FB46}"/>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Tree>
    <p:extLst>
      <p:ext uri="{BB962C8B-B14F-4D97-AF65-F5344CB8AC3E}">
        <p14:creationId xmlns:p14="http://schemas.microsoft.com/office/powerpoint/2010/main" val="1296115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6000" dirty="0"/>
              <a:t>1. </a:t>
            </a:r>
            <a:r>
              <a:rPr lang="ja-JP" altLang="en-US" sz="6000" dirty="0"/>
              <a:t>前回のおさらい</a:t>
            </a:r>
            <a:endParaRPr kumimoji="1" lang="ja-JP" altLang="en-US" dirty="0"/>
          </a:p>
        </p:txBody>
      </p:sp>
      <p:sp>
        <p:nvSpPr>
          <p:cNvPr id="4" name="スライド番号プレースホルダー 4">
            <a:extLst>
              <a:ext uri="{FF2B5EF4-FFF2-40B4-BE49-F238E27FC236}">
                <a16:creationId xmlns:a16="http://schemas.microsoft.com/office/drawing/2014/main" id="{BFA1F29B-5B11-4001-9FB8-BA7AAA88F1AE}"/>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3</a:t>
            </a:fld>
            <a:endParaRPr kumimoji="1" lang="ja-JP" altLang="en-US"/>
          </a:p>
        </p:txBody>
      </p:sp>
    </p:spTree>
    <p:extLst>
      <p:ext uri="{BB962C8B-B14F-4D97-AF65-F5344CB8AC3E}">
        <p14:creationId xmlns:p14="http://schemas.microsoft.com/office/powerpoint/2010/main" val="7994936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1016AFD-5277-694B-BC00-3402584AB6C3}"/>
              </a:ext>
            </a:extLst>
          </p:cNvPr>
          <p:cNvSpPr>
            <a:spLocks noGrp="1"/>
          </p:cNvSpPr>
          <p:nvPr>
            <p:ph type="title"/>
          </p:nvPr>
        </p:nvSpPr>
        <p:spPr/>
        <p:txBody>
          <a:bodyPr>
            <a:noAutofit/>
          </a:bodyPr>
          <a:lstStyle/>
          <a:p>
            <a:r>
              <a:rPr kumimoji="1" lang="en-US" altLang="ja-JP" sz="4000" dirty="0"/>
              <a:t>1-1. </a:t>
            </a:r>
            <a:r>
              <a:rPr kumimoji="1" lang="ja-JP" altLang="en-US" sz="4000" dirty="0"/>
              <a:t>前回のデータアカデミー</a:t>
            </a:r>
          </a:p>
        </p:txBody>
      </p:sp>
      <p:sp>
        <p:nvSpPr>
          <p:cNvPr id="3" name="コンテンツ プレースホルダー 2">
            <a:extLst>
              <a:ext uri="{FF2B5EF4-FFF2-40B4-BE49-F238E27FC236}">
                <a16:creationId xmlns:a16="http://schemas.microsoft.com/office/drawing/2014/main" id="{5AB50DF7-48F1-5843-AA4E-642CC70EBAD6}"/>
              </a:ext>
            </a:extLst>
          </p:cNvPr>
          <p:cNvSpPr>
            <a:spLocks noGrp="1"/>
          </p:cNvSpPr>
          <p:nvPr>
            <p:ph idx="1"/>
          </p:nvPr>
        </p:nvSpPr>
        <p:spPr/>
        <p:txBody>
          <a:bodyPr>
            <a:normAutofit/>
          </a:bodyPr>
          <a:lstStyle/>
          <a:p>
            <a:pPr marL="0" indent="0">
              <a:buNone/>
            </a:pPr>
            <a:endParaRPr kumimoji="1" lang="ja-JP" altLang="en-US" sz="2200" dirty="0"/>
          </a:p>
        </p:txBody>
      </p:sp>
      <p:sp>
        <p:nvSpPr>
          <p:cNvPr id="5" name="スライド番号プレースホルダー 4">
            <a:extLst>
              <a:ext uri="{FF2B5EF4-FFF2-40B4-BE49-F238E27FC236}">
                <a16:creationId xmlns:a16="http://schemas.microsoft.com/office/drawing/2014/main" id="{A8B01ACF-9449-4F9F-A5D7-C6132C1D84B9}"/>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4</a:t>
            </a:fld>
            <a:endParaRPr kumimoji="1" lang="ja-JP" altLang="en-US"/>
          </a:p>
        </p:txBody>
      </p:sp>
      <p:sp>
        <p:nvSpPr>
          <p:cNvPr id="6" name="正方形/長方形 5">
            <a:extLst>
              <a:ext uri="{FF2B5EF4-FFF2-40B4-BE49-F238E27FC236}">
                <a16:creationId xmlns:a16="http://schemas.microsoft.com/office/drawing/2014/main" id="{C96FD6E9-F19B-4C01-BA3C-4A89ED7238C6}"/>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前回の検討結果</a:t>
            </a:r>
            <a:endParaRPr kumimoji="1" lang="en-US" altLang="ja-JP" dirty="0"/>
          </a:p>
          <a:p>
            <a:pPr algn="ctr"/>
            <a:r>
              <a:rPr kumimoji="1" lang="ja-JP" altLang="en-US" dirty="0"/>
              <a:t>を記入</a:t>
            </a:r>
          </a:p>
        </p:txBody>
      </p:sp>
    </p:spTree>
    <p:extLst>
      <p:ext uri="{BB962C8B-B14F-4D97-AF65-F5344CB8AC3E}">
        <p14:creationId xmlns:p14="http://schemas.microsoft.com/office/powerpoint/2010/main" val="24985147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a:t>1-2. </a:t>
            </a:r>
            <a:r>
              <a:rPr lang="ja-JP" altLang="en-US" dirty="0"/>
              <a:t>今回の</a:t>
            </a:r>
            <a:r>
              <a:rPr lang="en-US" altLang="ja-JP" dirty="0"/>
              <a:t>SCOPE</a:t>
            </a:r>
            <a:endParaRPr kumimoji="1" lang="ja-JP" altLang="en-US" dirty="0"/>
          </a:p>
        </p:txBody>
      </p:sp>
      <p:sp>
        <p:nvSpPr>
          <p:cNvPr id="3" name="コンテンツ プレースホルダー 2"/>
          <p:cNvSpPr>
            <a:spLocks noGrp="1"/>
          </p:cNvSpPr>
          <p:nvPr>
            <p:ph idx="1"/>
          </p:nvPr>
        </p:nvSpPr>
        <p:spPr>
          <a:xfrm>
            <a:off x="838200" y="1105468"/>
            <a:ext cx="10515600" cy="5600131"/>
          </a:xfrm>
        </p:spPr>
        <p:txBody>
          <a:bodyPr>
            <a:normAutofit/>
          </a:bodyPr>
          <a:lstStyle/>
          <a:p>
            <a:pPr marL="0" indent="0">
              <a:buNone/>
            </a:pPr>
            <a:r>
              <a:rPr kumimoji="1" lang="ja-JP" altLang="en-US" sz="2200" dirty="0"/>
              <a:t>今回の</a:t>
            </a:r>
            <a:r>
              <a:rPr kumimoji="1" lang="en-US" altLang="ja-JP" sz="2200" dirty="0" err="1"/>
              <a:t>xxxx</a:t>
            </a:r>
            <a:r>
              <a:rPr kumimoji="1" lang="ja-JP" altLang="en-US" sz="2200" dirty="0"/>
              <a:t>の研修は、赤枠が範囲。</a:t>
            </a:r>
            <a:br>
              <a:rPr kumimoji="1" lang="en-US" altLang="ja-JP" sz="2200" dirty="0"/>
            </a:br>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kumimoji="1" lang="en-US" altLang="ja-JP" sz="2200" dirty="0"/>
          </a:p>
          <a:p>
            <a:endParaRPr kumimoji="1" lang="en-US" altLang="ja-JP" sz="2200" dirty="0"/>
          </a:p>
        </p:txBody>
      </p:sp>
      <p:sp>
        <p:nvSpPr>
          <p:cNvPr id="33" name="正方形/長方形 32">
            <a:extLst>
              <a:ext uri="{FF2B5EF4-FFF2-40B4-BE49-F238E27FC236}">
                <a16:creationId xmlns:a16="http://schemas.microsoft.com/office/drawing/2014/main" id="{F542DE9D-A804-4E4F-AB17-6B96B3B96597}"/>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地方公共団体に</a:t>
            </a:r>
            <a:endParaRPr kumimoji="1" lang="en-US" altLang="ja-JP" dirty="0"/>
          </a:p>
          <a:p>
            <a:pPr algn="ctr"/>
            <a:r>
              <a:rPr lang="ja-JP" altLang="en-US" dirty="0"/>
              <a:t>合わせて調整し、</a:t>
            </a:r>
            <a:endParaRPr lang="en-US" altLang="ja-JP" dirty="0"/>
          </a:p>
          <a:p>
            <a:pPr algn="ctr"/>
            <a:r>
              <a:rPr lang="ja-JP" altLang="en-US" dirty="0"/>
              <a:t>内容を変える</a:t>
            </a:r>
            <a:endParaRPr kumimoji="1" lang="ja-JP" altLang="en-US" dirty="0"/>
          </a:p>
        </p:txBody>
      </p:sp>
      <p:sp>
        <p:nvSpPr>
          <p:cNvPr id="21" name="テキスト ボックス 20">
            <a:extLst>
              <a:ext uri="{FF2B5EF4-FFF2-40B4-BE49-F238E27FC236}">
                <a16:creationId xmlns:a16="http://schemas.microsoft.com/office/drawing/2014/main" id="{38636F1A-36CC-4015-8859-C2F2923BF037}"/>
              </a:ext>
            </a:extLst>
          </p:cNvPr>
          <p:cNvSpPr txBox="1"/>
          <p:nvPr/>
        </p:nvSpPr>
        <p:spPr>
          <a:xfrm>
            <a:off x="2553410" y="1900052"/>
            <a:ext cx="1319592" cy="369332"/>
          </a:xfrm>
          <a:prstGeom prst="rect">
            <a:avLst/>
          </a:prstGeom>
          <a:noFill/>
        </p:spPr>
        <p:txBody>
          <a:bodyPr wrap="none" rtlCol="0">
            <a:spAutoFit/>
          </a:bodyPr>
          <a:lstStyle/>
          <a:p>
            <a:r>
              <a:rPr lang="en-US" altLang="ja-JP" dirty="0"/>
              <a:t>xx</a:t>
            </a:r>
            <a:r>
              <a:rPr kumimoji="1" lang="en-US" altLang="ja-JP" dirty="0"/>
              <a:t>/xx</a:t>
            </a:r>
            <a:r>
              <a:rPr kumimoji="1" lang="ja-JP" altLang="en-US"/>
              <a:t>（</a:t>
            </a:r>
            <a:r>
              <a:rPr lang="en-US" altLang="ja-JP" dirty="0"/>
              <a:t>x</a:t>
            </a:r>
            <a:r>
              <a:rPr kumimoji="1" lang="ja-JP" altLang="en-US"/>
              <a:t>）</a:t>
            </a:r>
          </a:p>
        </p:txBody>
      </p:sp>
      <p:sp>
        <p:nvSpPr>
          <p:cNvPr id="22" name="テキスト ボックス 21">
            <a:extLst>
              <a:ext uri="{FF2B5EF4-FFF2-40B4-BE49-F238E27FC236}">
                <a16:creationId xmlns:a16="http://schemas.microsoft.com/office/drawing/2014/main" id="{423043E0-371B-461E-88F0-B2178AAF9D80}"/>
              </a:ext>
            </a:extLst>
          </p:cNvPr>
          <p:cNvSpPr txBox="1"/>
          <p:nvPr/>
        </p:nvSpPr>
        <p:spPr>
          <a:xfrm>
            <a:off x="4952225"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23" name="テキスト ボックス 22">
            <a:extLst>
              <a:ext uri="{FF2B5EF4-FFF2-40B4-BE49-F238E27FC236}">
                <a16:creationId xmlns:a16="http://schemas.microsoft.com/office/drawing/2014/main" id="{09123A76-7B9B-4FD5-9EFB-F32A29F8B745}"/>
              </a:ext>
            </a:extLst>
          </p:cNvPr>
          <p:cNvSpPr txBox="1"/>
          <p:nvPr/>
        </p:nvSpPr>
        <p:spPr>
          <a:xfrm>
            <a:off x="7351041" y="1911927"/>
            <a:ext cx="1319592" cy="369332"/>
          </a:xfrm>
          <a:prstGeom prst="rect">
            <a:avLst/>
          </a:prstGeom>
          <a:noFill/>
        </p:spPr>
        <p:txBody>
          <a:bodyPr wrap="none" rtlCol="0">
            <a:spAutoFit/>
          </a:bodyPr>
          <a:lstStyle/>
          <a:p>
            <a:r>
              <a:rPr kumimoji="1" lang="en-US" altLang="ja-JP" dirty="0"/>
              <a:t>xx/xx</a:t>
            </a:r>
            <a:r>
              <a:rPr kumimoji="1" lang="ja-JP" altLang="en-US"/>
              <a:t>（</a:t>
            </a:r>
            <a:r>
              <a:rPr kumimoji="1" lang="en-US" altLang="ja-JP" dirty="0"/>
              <a:t>x</a:t>
            </a:r>
            <a:r>
              <a:rPr kumimoji="1" lang="ja-JP" altLang="en-US"/>
              <a:t>）</a:t>
            </a:r>
          </a:p>
        </p:txBody>
      </p:sp>
      <p:sp>
        <p:nvSpPr>
          <p:cNvPr id="34" name="テキスト ボックス 33">
            <a:extLst>
              <a:ext uri="{FF2B5EF4-FFF2-40B4-BE49-F238E27FC236}">
                <a16:creationId xmlns:a16="http://schemas.microsoft.com/office/drawing/2014/main" id="{AAC915D2-C5F4-4E25-B18E-08F9D66A7BC8}"/>
              </a:ext>
            </a:extLst>
          </p:cNvPr>
          <p:cNvSpPr txBox="1"/>
          <p:nvPr/>
        </p:nvSpPr>
        <p:spPr>
          <a:xfrm>
            <a:off x="9732928" y="1911927"/>
            <a:ext cx="1319592" cy="369332"/>
          </a:xfrm>
          <a:prstGeom prst="rect">
            <a:avLst/>
          </a:prstGeom>
          <a:noFill/>
        </p:spPr>
        <p:txBody>
          <a:bodyPr wrap="none" rtlCol="0">
            <a:spAutoFit/>
          </a:bodyPr>
          <a:lstStyle/>
          <a:p>
            <a:r>
              <a:rPr kumimoji="1" lang="en-US" altLang="ja-JP" dirty="0"/>
              <a:t>xx/xx</a:t>
            </a:r>
            <a:r>
              <a:rPr kumimoji="1" lang="ja-JP" altLang="en-US"/>
              <a:t>（</a:t>
            </a:r>
            <a:r>
              <a:rPr lang="en-US" altLang="ja-JP" dirty="0"/>
              <a:t>x</a:t>
            </a:r>
            <a:r>
              <a:rPr kumimoji="1" lang="ja-JP" altLang="en-US"/>
              <a:t>）</a:t>
            </a:r>
          </a:p>
        </p:txBody>
      </p:sp>
      <p:cxnSp>
        <p:nvCxnSpPr>
          <p:cNvPr id="35" name="直線矢印コネクタ 34">
            <a:extLst>
              <a:ext uri="{FF2B5EF4-FFF2-40B4-BE49-F238E27FC236}">
                <a16:creationId xmlns:a16="http://schemas.microsoft.com/office/drawing/2014/main" id="{0698CE97-3FF1-4447-8F7C-3FA0DDD0A8EC}"/>
              </a:ext>
            </a:extLst>
          </p:cNvPr>
          <p:cNvCxnSpPr>
            <a:cxnSpLocks/>
          </p:cNvCxnSpPr>
          <p:nvPr/>
        </p:nvCxnSpPr>
        <p:spPr>
          <a:xfrm>
            <a:off x="211831" y="5290476"/>
            <a:ext cx="144681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直線矢印コネクタ 35">
            <a:extLst>
              <a:ext uri="{FF2B5EF4-FFF2-40B4-BE49-F238E27FC236}">
                <a16:creationId xmlns:a16="http://schemas.microsoft.com/office/drawing/2014/main" id="{8338F106-6707-461C-B094-A044AC4A3362}"/>
              </a:ext>
            </a:extLst>
          </p:cNvPr>
          <p:cNvCxnSpPr/>
          <p:nvPr/>
        </p:nvCxnSpPr>
        <p:spPr>
          <a:xfrm>
            <a:off x="3932585"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線矢印コネクタ 36">
            <a:extLst>
              <a:ext uri="{FF2B5EF4-FFF2-40B4-BE49-F238E27FC236}">
                <a16:creationId xmlns:a16="http://schemas.microsoft.com/office/drawing/2014/main" id="{962F926E-DBE3-4427-A7D6-C53712ADCE13}"/>
              </a:ext>
            </a:extLst>
          </p:cNvPr>
          <p:cNvCxnSpPr/>
          <p:nvPr/>
        </p:nvCxnSpPr>
        <p:spPr>
          <a:xfrm>
            <a:off x="6334512"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69F3FA13-E3ED-4519-BBAD-E0268F404C1E}"/>
              </a:ext>
            </a:extLst>
          </p:cNvPr>
          <p:cNvSpPr txBox="1"/>
          <p:nvPr/>
        </p:nvSpPr>
        <p:spPr>
          <a:xfrm>
            <a:off x="211831" y="5441257"/>
            <a:ext cx="1826141" cy="338554"/>
          </a:xfrm>
          <a:prstGeom prst="rect">
            <a:avLst/>
          </a:prstGeom>
          <a:noFill/>
        </p:spPr>
        <p:txBody>
          <a:bodyPr wrap="none" rtlCol="0">
            <a:spAutoFit/>
          </a:bodyPr>
          <a:lstStyle/>
          <a:p>
            <a:r>
              <a:rPr kumimoji="1" lang="ja-JP" altLang="en-US" sz="1600" dirty="0"/>
              <a:t>事前に一緒に作成</a:t>
            </a:r>
          </a:p>
        </p:txBody>
      </p:sp>
      <p:sp>
        <p:nvSpPr>
          <p:cNvPr id="39" name="テキスト ボックス 38">
            <a:extLst>
              <a:ext uri="{FF2B5EF4-FFF2-40B4-BE49-F238E27FC236}">
                <a16:creationId xmlns:a16="http://schemas.microsoft.com/office/drawing/2014/main" id="{BA091EC6-86C0-4FB4-9314-44E320C828A4}"/>
              </a:ext>
            </a:extLst>
          </p:cNvPr>
          <p:cNvSpPr txBox="1"/>
          <p:nvPr/>
        </p:nvSpPr>
        <p:spPr>
          <a:xfrm>
            <a:off x="3835384" y="5441257"/>
            <a:ext cx="1210588" cy="338554"/>
          </a:xfrm>
          <a:prstGeom prst="rect">
            <a:avLst/>
          </a:prstGeom>
          <a:noFill/>
        </p:spPr>
        <p:txBody>
          <a:bodyPr wrap="none" rtlCol="0">
            <a:spAutoFit/>
          </a:bodyPr>
          <a:lstStyle/>
          <a:p>
            <a:r>
              <a:rPr kumimoji="1" lang="ja-JP" altLang="en-US" sz="1600" dirty="0"/>
              <a:t>データ準備</a:t>
            </a:r>
          </a:p>
        </p:txBody>
      </p:sp>
      <p:sp>
        <p:nvSpPr>
          <p:cNvPr id="40" name="テキスト ボックス 39">
            <a:extLst>
              <a:ext uri="{FF2B5EF4-FFF2-40B4-BE49-F238E27FC236}">
                <a16:creationId xmlns:a16="http://schemas.microsoft.com/office/drawing/2014/main" id="{111F7960-04F1-4004-8F58-8FCF9BEE6927}"/>
              </a:ext>
            </a:extLst>
          </p:cNvPr>
          <p:cNvSpPr txBox="1"/>
          <p:nvPr/>
        </p:nvSpPr>
        <p:spPr>
          <a:xfrm>
            <a:off x="6098475" y="5439498"/>
            <a:ext cx="1620957" cy="830997"/>
          </a:xfrm>
          <a:prstGeom prst="rect">
            <a:avLst/>
          </a:prstGeom>
          <a:noFill/>
        </p:spPr>
        <p:txBody>
          <a:bodyPr wrap="none" rtlCol="0">
            <a:spAutoFit/>
          </a:bodyPr>
          <a:lstStyle/>
          <a:p>
            <a:r>
              <a:rPr lang="ja-JP" altLang="en-US" sz="1600" dirty="0"/>
              <a:t>プロトタイプに</a:t>
            </a:r>
            <a:endParaRPr lang="en-US" altLang="ja-JP" sz="1600" dirty="0"/>
          </a:p>
          <a:p>
            <a:r>
              <a:rPr kumimoji="1" lang="ja-JP" altLang="en-US" sz="1600" dirty="0"/>
              <a:t>必要なデータを</a:t>
            </a:r>
            <a:endParaRPr kumimoji="1" lang="en-US" altLang="ja-JP" sz="1600" dirty="0"/>
          </a:p>
          <a:p>
            <a:r>
              <a:rPr lang="ja-JP" altLang="en-US" sz="1600" dirty="0"/>
              <a:t>整備する</a:t>
            </a:r>
            <a:endParaRPr kumimoji="1" lang="ja-JP" altLang="en-US" sz="1600" dirty="0"/>
          </a:p>
        </p:txBody>
      </p:sp>
      <p:cxnSp>
        <p:nvCxnSpPr>
          <p:cNvPr id="41" name="直線矢印コネクタ 40">
            <a:extLst>
              <a:ext uri="{FF2B5EF4-FFF2-40B4-BE49-F238E27FC236}">
                <a16:creationId xmlns:a16="http://schemas.microsoft.com/office/drawing/2014/main" id="{7CF4A3DF-844E-42B1-8082-9CE7BD27897F}"/>
              </a:ext>
            </a:extLst>
          </p:cNvPr>
          <p:cNvCxnSpPr/>
          <p:nvPr/>
        </p:nvCxnSpPr>
        <p:spPr>
          <a:xfrm>
            <a:off x="8913849" y="5290476"/>
            <a:ext cx="937591" cy="0"/>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2" name="テキスト ボックス 41">
            <a:extLst>
              <a:ext uri="{FF2B5EF4-FFF2-40B4-BE49-F238E27FC236}">
                <a16:creationId xmlns:a16="http://schemas.microsoft.com/office/drawing/2014/main" id="{A87BBE17-84C7-4982-9B55-C81CB54C2114}"/>
              </a:ext>
            </a:extLst>
          </p:cNvPr>
          <p:cNvSpPr txBox="1"/>
          <p:nvPr/>
        </p:nvSpPr>
        <p:spPr>
          <a:xfrm>
            <a:off x="8769461" y="5435130"/>
            <a:ext cx="1826141" cy="584775"/>
          </a:xfrm>
          <a:prstGeom prst="rect">
            <a:avLst/>
          </a:prstGeom>
          <a:noFill/>
        </p:spPr>
        <p:txBody>
          <a:bodyPr wrap="none" rtlCol="0">
            <a:spAutoFit/>
          </a:bodyPr>
          <a:lstStyle/>
          <a:p>
            <a:r>
              <a:rPr lang="ja-JP" altLang="en-US" sz="1600" dirty="0"/>
              <a:t>政策を評価可能な</a:t>
            </a:r>
            <a:endParaRPr lang="en-US" altLang="ja-JP" sz="1600" dirty="0"/>
          </a:p>
          <a:p>
            <a:r>
              <a:rPr kumimoji="1" lang="ja-JP" altLang="en-US" sz="1600" dirty="0"/>
              <a:t>事業の単位に分解</a:t>
            </a:r>
          </a:p>
        </p:txBody>
      </p:sp>
      <p:graphicFrame>
        <p:nvGraphicFramePr>
          <p:cNvPr id="43" name="表 42">
            <a:extLst>
              <a:ext uri="{FF2B5EF4-FFF2-40B4-BE49-F238E27FC236}">
                <a16:creationId xmlns:a16="http://schemas.microsoft.com/office/drawing/2014/main" id="{718F90F2-CDDB-4B08-B98B-27C2CFD802C3}"/>
              </a:ext>
            </a:extLst>
          </p:cNvPr>
          <p:cNvGraphicFramePr>
            <a:graphicFrameLocks noGrp="1"/>
          </p:cNvGraphicFramePr>
          <p:nvPr>
            <p:extLst>
              <p:ext uri="{D42A27DB-BD31-4B8C-83A1-F6EECF244321}">
                <p14:modId xmlns:p14="http://schemas.microsoft.com/office/powerpoint/2010/main" val="1760960816"/>
              </p:ext>
            </p:extLst>
          </p:nvPr>
        </p:nvGraphicFramePr>
        <p:xfrm>
          <a:off x="211831" y="2344323"/>
          <a:ext cx="11762462" cy="2743200"/>
        </p:xfrm>
        <a:graphic>
          <a:graphicData uri="http://schemas.openxmlformats.org/drawingml/2006/table">
            <a:tbl>
              <a:tblPr firstRow="1" bandRow="1">
                <a:tableStyleId>{5940675A-B579-460E-94D1-54222C63F5DA}</a:tableStyleId>
              </a:tblPr>
              <a:tblGrid>
                <a:gridCol w="1439917">
                  <a:extLst>
                    <a:ext uri="{9D8B030D-6E8A-4147-A177-3AD203B41FA5}">
                      <a16:colId xmlns:a16="http://schemas.microsoft.com/office/drawing/2014/main" val="20000"/>
                    </a:ext>
                  </a:extLst>
                </a:gridCol>
                <a:gridCol w="2795752">
                  <a:extLst>
                    <a:ext uri="{9D8B030D-6E8A-4147-A177-3AD203B41FA5}">
                      <a16:colId xmlns:a16="http://schemas.microsoft.com/office/drawing/2014/main" val="751499519"/>
                    </a:ext>
                  </a:extLst>
                </a:gridCol>
                <a:gridCol w="2388643">
                  <a:extLst>
                    <a:ext uri="{9D8B030D-6E8A-4147-A177-3AD203B41FA5}">
                      <a16:colId xmlns:a16="http://schemas.microsoft.com/office/drawing/2014/main" val="20001"/>
                    </a:ext>
                  </a:extLst>
                </a:gridCol>
                <a:gridCol w="2569075">
                  <a:extLst>
                    <a:ext uri="{9D8B030D-6E8A-4147-A177-3AD203B41FA5}">
                      <a16:colId xmlns:a16="http://schemas.microsoft.com/office/drawing/2014/main" val="20002"/>
                    </a:ext>
                  </a:extLst>
                </a:gridCol>
                <a:gridCol w="2569075">
                  <a:extLst>
                    <a:ext uri="{9D8B030D-6E8A-4147-A177-3AD203B41FA5}">
                      <a16:colId xmlns:a16="http://schemas.microsoft.com/office/drawing/2014/main" val="20003"/>
                    </a:ext>
                  </a:extLst>
                </a:gridCol>
              </a:tblGrid>
              <a:tr h="291525">
                <a:tc>
                  <a:txBody>
                    <a:bodyPr/>
                    <a:lstStyle/>
                    <a:p>
                      <a:pPr algn="ctr"/>
                      <a:r>
                        <a:rPr kumimoji="1" lang="ja-JP" altLang="en-US" sz="1400" dirty="0"/>
                        <a:t>準備段階</a:t>
                      </a:r>
                    </a:p>
                  </a:txBody>
                  <a:tcPr>
                    <a:solidFill>
                      <a:schemeClr val="accent5">
                        <a:lumMod val="20000"/>
                        <a:lumOff val="80000"/>
                      </a:schemeClr>
                    </a:solidFill>
                  </a:tcPr>
                </a:tc>
                <a:tc>
                  <a:txBody>
                    <a:bodyPr/>
                    <a:lstStyle/>
                    <a:p>
                      <a:pPr algn="ctr"/>
                      <a:r>
                        <a:rPr kumimoji="1" lang="en-US" altLang="ja-JP" sz="1400" dirty="0"/>
                        <a:t>1</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2</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3</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tc>
                  <a:txBody>
                    <a:bodyPr/>
                    <a:lstStyle/>
                    <a:p>
                      <a:pPr algn="ctr"/>
                      <a:r>
                        <a:rPr kumimoji="1" lang="en-US" altLang="ja-JP" sz="1400" dirty="0"/>
                        <a:t>4</a:t>
                      </a:r>
                      <a:r>
                        <a:rPr kumimoji="1" lang="ja-JP" altLang="en-US" sz="1400" dirty="0"/>
                        <a:t>回目（</a:t>
                      </a:r>
                      <a:r>
                        <a:rPr kumimoji="1" lang="en-US" altLang="ja-JP" sz="1400" dirty="0"/>
                        <a:t>3-4</a:t>
                      </a:r>
                      <a:r>
                        <a:rPr kumimoji="1" lang="ja-JP" altLang="en-US" sz="1400" dirty="0"/>
                        <a:t>時間）</a:t>
                      </a:r>
                    </a:p>
                  </a:txBody>
                  <a:tcPr>
                    <a:solidFill>
                      <a:schemeClr val="accent5">
                        <a:lumMod val="20000"/>
                        <a:lumOff val="80000"/>
                      </a:schemeClr>
                    </a:solidFill>
                  </a:tcPr>
                </a:tc>
                <a:extLst>
                  <a:ext uri="{0D108BD9-81ED-4DB2-BD59-A6C34878D82A}">
                    <a16:rowId xmlns:a16="http://schemas.microsoft.com/office/drawing/2014/main" val="10000"/>
                  </a:ext>
                </a:extLst>
              </a:tr>
              <a:tr h="206610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1" dirty="0">
                          <a:solidFill>
                            <a:schemeClr val="tx1"/>
                          </a:solidFill>
                        </a:rPr>
                        <a:t>【</a:t>
                      </a:r>
                      <a:r>
                        <a:rPr kumimoji="1" lang="ja-JP" altLang="en-US" sz="1400" b="1" dirty="0">
                          <a:solidFill>
                            <a:schemeClr val="tx1"/>
                          </a:solidFill>
                        </a:rPr>
                        <a:t>課題の設定</a:t>
                      </a:r>
                      <a:r>
                        <a:rPr kumimoji="1" lang="en-US" altLang="ja-JP" sz="1400" b="1" dirty="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dirty="0">
                          <a:solidFill>
                            <a:schemeClr val="tx1"/>
                          </a:solidFill>
                        </a:rPr>
                        <a:t>・研修の準備段階で、テーマとする課題を設定する。</a:t>
                      </a:r>
                      <a:endParaRPr kumimoji="1" lang="ja-JP" altLang="en-US" sz="1400" dirty="0"/>
                    </a:p>
                  </a:txBody>
                  <a:tcPr>
                    <a:noFill/>
                  </a:tcPr>
                </a:tc>
                <a:tc>
                  <a:txBody>
                    <a:bodyPr/>
                    <a:lstStyle/>
                    <a:p>
                      <a:r>
                        <a:rPr kumimoji="1" lang="en-US" altLang="ja-JP" sz="1400" b="1" dirty="0"/>
                        <a:t>【</a:t>
                      </a:r>
                      <a:r>
                        <a:rPr kumimoji="1" lang="ja-JP" altLang="en-US" sz="1400" b="1" dirty="0"/>
                        <a:t>仮説の設定</a:t>
                      </a:r>
                      <a:r>
                        <a:rPr kumimoji="1" lang="en-US" altLang="ja-JP" sz="1400" b="1" dirty="0"/>
                        <a:t>】</a:t>
                      </a:r>
                    </a:p>
                    <a:p>
                      <a:r>
                        <a:rPr kumimoji="1" lang="ja-JP" altLang="en-US" sz="1400" dirty="0">
                          <a:solidFill>
                            <a:schemeClr val="tx1"/>
                          </a:solidFill>
                        </a:rPr>
                        <a:t>・設定した課題の原因について、仮説をできるだけ多く立てる。</a:t>
                      </a:r>
                      <a:br>
                        <a:rPr kumimoji="1" lang="en-US" altLang="ja-JP" sz="1400" dirty="0">
                          <a:solidFill>
                            <a:schemeClr val="tx1"/>
                          </a:solidFill>
                        </a:rPr>
                      </a:br>
                      <a:r>
                        <a:rPr kumimoji="1" lang="en-US" altLang="ja-JP" sz="1400" b="1" dirty="0">
                          <a:solidFill>
                            <a:schemeClr val="tx1"/>
                          </a:solidFill>
                        </a:rPr>
                        <a:t>【</a:t>
                      </a:r>
                      <a:r>
                        <a:rPr kumimoji="1" lang="ja-JP" altLang="en-US" sz="1400" b="1" dirty="0">
                          <a:solidFill>
                            <a:schemeClr val="tx1"/>
                          </a:solidFill>
                        </a:rPr>
                        <a:t>現状調査とデータの洗出し</a:t>
                      </a:r>
                      <a:r>
                        <a:rPr kumimoji="1" lang="en-US" altLang="ja-JP" sz="1400" b="1" dirty="0">
                          <a:solidFill>
                            <a:schemeClr val="tx1"/>
                          </a:solidFill>
                        </a:rPr>
                        <a:t>】</a:t>
                      </a:r>
                    </a:p>
                    <a:p>
                      <a:r>
                        <a:rPr kumimoji="1" lang="ja-JP" altLang="en-US" sz="1400" dirty="0">
                          <a:solidFill>
                            <a:schemeClr val="tx1"/>
                          </a:solidFill>
                        </a:rPr>
                        <a:t>・課題に関する既存調査の確認や原課担当者からの意見聴取などを行う。</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の活用方法を検討する。</a:t>
                      </a:r>
                      <a:endParaRPr kumimoji="1" lang="en-US" altLang="ja-JP" sz="1400" dirty="0">
                        <a:solidFill>
                          <a:schemeClr val="tx1"/>
                        </a:solidFill>
                      </a:endParaRPr>
                    </a:p>
                    <a:p>
                      <a:r>
                        <a:rPr kumimoji="1" lang="ja-JP" altLang="en-US" sz="1400" dirty="0">
                          <a:solidFill>
                            <a:schemeClr val="tx1"/>
                          </a:solidFill>
                        </a:rPr>
                        <a:t>・</a:t>
                      </a:r>
                      <a:r>
                        <a:rPr kumimoji="1" lang="en-US" altLang="ja-JP" sz="1400" dirty="0">
                          <a:solidFill>
                            <a:schemeClr val="tx1"/>
                          </a:solidFill>
                        </a:rPr>
                        <a:t>GIS</a:t>
                      </a:r>
                      <a:r>
                        <a:rPr kumimoji="1" lang="ja-JP" altLang="en-US" sz="1400" dirty="0">
                          <a:solidFill>
                            <a:schemeClr val="tx1"/>
                          </a:solidFill>
                        </a:rPr>
                        <a:t>を活用したデータ分析に必要なデータの洗い出し、保有部署の確認などを行う。</a:t>
                      </a:r>
                    </a:p>
                  </a:txBody>
                  <a:tcPr/>
                </a:tc>
                <a:tc>
                  <a:txBody>
                    <a:bodyPr/>
                    <a:lstStyle/>
                    <a:p>
                      <a:r>
                        <a:rPr kumimoji="1" lang="en-US" altLang="ja-JP" sz="1400" b="1" dirty="0"/>
                        <a:t>【GIS</a:t>
                      </a:r>
                      <a:r>
                        <a:rPr kumimoji="1" lang="ja-JP" altLang="en-US" sz="1400" b="1" dirty="0"/>
                        <a:t>を活用した分析</a:t>
                      </a:r>
                      <a:r>
                        <a:rPr kumimoji="1" lang="en-US" altLang="ja-JP" sz="1400" b="1" dirty="0"/>
                        <a:t>】</a:t>
                      </a:r>
                    </a:p>
                    <a:p>
                      <a:r>
                        <a:rPr kumimoji="1" lang="ja-JP" altLang="en-US" sz="1400" dirty="0"/>
                        <a:t>・収集したデータをもとに、</a:t>
                      </a:r>
                      <a:r>
                        <a:rPr kumimoji="1" lang="en-US" altLang="ja-JP" sz="1400" dirty="0"/>
                        <a:t>GIS</a:t>
                      </a:r>
                      <a:r>
                        <a:rPr kumimoji="1" lang="ja-JP" altLang="en-US" sz="1400" dirty="0"/>
                        <a:t>を活用して様々な分析を試みて、課題の原因として立てた様々な仮説の中で、どれが重要な要因になっているかを検証する。</a:t>
                      </a:r>
                    </a:p>
                  </a:txBody>
                  <a:tcPr/>
                </a:tc>
                <a:tc>
                  <a:txBody>
                    <a:bodyPr/>
                    <a:lstStyle/>
                    <a:p>
                      <a:r>
                        <a:rPr kumimoji="1" lang="en-US" altLang="ja-JP" sz="1400" b="1" dirty="0"/>
                        <a:t>【</a:t>
                      </a:r>
                      <a:r>
                        <a:rPr kumimoji="1" lang="ja-JP" altLang="en-US" sz="1400" b="1" dirty="0"/>
                        <a:t>原因の明確化</a:t>
                      </a:r>
                      <a:r>
                        <a:rPr kumimoji="1" lang="en-US" altLang="ja-JP" sz="1400" b="1" dirty="0"/>
                        <a:t>】</a:t>
                      </a:r>
                      <a:br>
                        <a:rPr kumimoji="1" lang="en-US" altLang="ja-JP" sz="1400" dirty="0"/>
                      </a:br>
                      <a:r>
                        <a:rPr kumimoji="1" lang="ja-JP" altLang="en-US" sz="1400" dirty="0"/>
                        <a:t>・第</a:t>
                      </a:r>
                      <a:r>
                        <a:rPr kumimoji="1" lang="en-US" altLang="ja-JP" sz="1400" dirty="0"/>
                        <a:t>2</a:t>
                      </a:r>
                      <a:r>
                        <a:rPr kumimoji="1" lang="ja-JP" altLang="en-US" sz="1400" dirty="0"/>
                        <a:t>回の検証結果を踏まえ、最初に設定した課題の原因を明確化する。</a:t>
                      </a:r>
                      <a:endParaRPr kumimoji="1" lang="en-US" altLang="ja-JP" sz="1400" dirty="0"/>
                    </a:p>
                    <a:p>
                      <a:r>
                        <a:rPr kumimoji="1" lang="en-US" altLang="ja-JP" sz="1400" b="1" dirty="0"/>
                        <a:t>【</a:t>
                      </a:r>
                      <a:r>
                        <a:rPr kumimoji="1" lang="ja-JP" altLang="en-US" sz="1400" b="1" dirty="0"/>
                        <a:t>解決方策の検討</a:t>
                      </a:r>
                      <a:r>
                        <a:rPr kumimoji="1" lang="en-US" altLang="ja-JP" sz="1400" b="1" dirty="0"/>
                        <a:t>】</a:t>
                      </a:r>
                      <a:br>
                        <a:rPr kumimoji="1" lang="en-US" altLang="ja-JP" sz="1400" dirty="0"/>
                      </a:br>
                      <a:r>
                        <a:rPr kumimoji="1" lang="ja-JP" altLang="en-US" sz="1400" dirty="0"/>
                        <a:t>・課題の原因に対して、参加メンバーでアイデアを出し合い、解決方策を検討する。</a:t>
                      </a:r>
                      <a:endParaRPr kumimoji="1" lang="en-US" altLang="ja-JP" sz="1400" dirty="0"/>
                    </a:p>
                    <a:p>
                      <a:r>
                        <a:rPr kumimoji="1" lang="ja-JP" altLang="en-US" sz="1400" dirty="0"/>
                        <a:t>・解決方策は費用対効果が検討しやすいよう、細かい単位で検討する。</a:t>
                      </a:r>
                    </a:p>
                  </a:txBody>
                  <a:tcPr/>
                </a:tc>
                <a:tc>
                  <a:txBody>
                    <a:bodyPr/>
                    <a:lstStyle/>
                    <a:p>
                      <a:r>
                        <a:rPr kumimoji="1" lang="en-US" altLang="ja-JP" sz="1400" b="1" dirty="0"/>
                        <a:t>【</a:t>
                      </a:r>
                      <a:r>
                        <a:rPr kumimoji="1" lang="ja-JP" altLang="en-US" sz="1400" b="1" dirty="0"/>
                        <a:t>費用対効果の分析</a:t>
                      </a:r>
                      <a:r>
                        <a:rPr kumimoji="1" lang="en-US" altLang="ja-JP" sz="1400" b="1" dirty="0"/>
                        <a:t>】</a:t>
                      </a:r>
                      <a:br>
                        <a:rPr kumimoji="1" lang="en-US" altLang="ja-JP" sz="1400" dirty="0"/>
                      </a:br>
                      <a:r>
                        <a:rPr kumimoji="1" lang="ja-JP" altLang="en-US" sz="1400" dirty="0"/>
                        <a:t>・第</a:t>
                      </a:r>
                      <a:r>
                        <a:rPr kumimoji="1" lang="en-US" altLang="ja-JP" sz="1400" dirty="0"/>
                        <a:t>3</a:t>
                      </a:r>
                      <a:r>
                        <a:rPr kumimoji="1" lang="ja-JP" altLang="en-US" sz="1400" dirty="0"/>
                        <a:t>回で検討した解決方策の中から有望なものを選定し、実施した場合の費用と効果を試算する。</a:t>
                      </a:r>
                      <a:br>
                        <a:rPr kumimoji="1" lang="en-US" altLang="ja-JP" sz="1400" dirty="0"/>
                      </a:br>
                      <a:r>
                        <a:rPr kumimoji="1" lang="en-US" altLang="ja-JP" sz="1400" b="1" dirty="0"/>
                        <a:t>【</a:t>
                      </a:r>
                      <a:r>
                        <a:rPr kumimoji="1" lang="ja-JP" altLang="en-US" sz="1400" b="1" dirty="0"/>
                        <a:t>評価指標の検討</a:t>
                      </a:r>
                      <a:r>
                        <a:rPr kumimoji="1" lang="en-US" altLang="ja-JP" sz="1400" b="1" dirty="0"/>
                        <a:t>】</a:t>
                      </a:r>
                      <a:br>
                        <a:rPr kumimoji="1" lang="en-US" altLang="ja-JP" sz="1400" dirty="0"/>
                      </a:br>
                      <a:r>
                        <a:rPr kumimoji="1" lang="ja-JP" altLang="en-US" sz="1400" dirty="0"/>
                        <a:t>・効果を測るための指標を検討する。</a:t>
                      </a:r>
                    </a:p>
                  </a:txBody>
                  <a:tcPr/>
                </a:tc>
                <a:extLst>
                  <a:ext uri="{0D108BD9-81ED-4DB2-BD59-A6C34878D82A}">
                    <a16:rowId xmlns:a16="http://schemas.microsoft.com/office/drawing/2014/main" val="10001"/>
                  </a:ext>
                </a:extLst>
              </a:tr>
            </a:tbl>
          </a:graphicData>
        </a:graphic>
      </p:graphicFrame>
      <p:sp>
        <p:nvSpPr>
          <p:cNvPr id="44" name="正方形/長方形 43">
            <a:extLst>
              <a:ext uri="{FF2B5EF4-FFF2-40B4-BE49-F238E27FC236}">
                <a16:creationId xmlns:a16="http://schemas.microsoft.com/office/drawing/2014/main" id="{FA627542-FBD0-48B0-8084-026E715F2394}"/>
              </a:ext>
            </a:extLst>
          </p:cNvPr>
          <p:cNvSpPr/>
          <p:nvPr/>
        </p:nvSpPr>
        <p:spPr>
          <a:xfrm flipH="1">
            <a:off x="6857995" y="2356198"/>
            <a:ext cx="2556938" cy="276020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スライド番号プレースホルダー 4">
            <a:extLst>
              <a:ext uri="{FF2B5EF4-FFF2-40B4-BE49-F238E27FC236}">
                <a16:creationId xmlns:a16="http://schemas.microsoft.com/office/drawing/2014/main" id="{6B9F87DA-6C2A-484B-9398-0BEEA34433F6}"/>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5</a:t>
            </a:fld>
            <a:endParaRPr kumimoji="1" lang="ja-JP" altLang="en-US"/>
          </a:p>
        </p:txBody>
      </p:sp>
    </p:spTree>
    <p:extLst>
      <p:ext uri="{BB962C8B-B14F-4D97-AF65-F5344CB8AC3E}">
        <p14:creationId xmlns:p14="http://schemas.microsoft.com/office/powerpoint/2010/main" val="3144702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4294967295"/>
          </p:nvPr>
        </p:nvSpPr>
        <p:spPr>
          <a:xfrm>
            <a:off x="838200" y="892969"/>
            <a:ext cx="10515600" cy="5072063"/>
          </a:xfrm>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ja-JP" sz="6000" dirty="0"/>
              <a:t>2. </a:t>
            </a:r>
            <a:r>
              <a:rPr lang="ja-JP" altLang="en-US" sz="6000" dirty="0"/>
              <a:t>データ利用方法検討</a:t>
            </a:r>
            <a:endParaRPr kumimoji="1" lang="ja-JP" altLang="en-US" dirty="0"/>
          </a:p>
        </p:txBody>
      </p:sp>
      <p:sp>
        <p:nvSpPr>
          <p:cNvPr id="4" name="スライド番号プレースホルダー 4">
            <a:extLst>
              <a:ext uri="{FF2B5EF4-FFF2-40B4-BE49-F238E27FC236}">
                <a16:creationId xmlns:a16="http://schemas.microsoft.com/office/drawing/2014/main" id="{581827E1-90A0-4865-B74E-C192F89DDB0D}"/>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6</a:t>
            </a:fld>
            <a:endParaRPr kumimoji="1" lang="ja-JP" altLang="en-US"/>
          </a:p>
        </p:txBody>
      </p:sp>
    </p:spTree>
    <p:extLst>
      <p:ext uri="{BB962C8B-B14F-4D97-AF65-F5344CB8AC3E}">
        <p14:creationId xmlns:p14="http://schemas.microsoft.com/office/powerpoint/2010/main" val="2436347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2-1. </a:t>
            </a:r>
            <a:r>
              <a:rPr kumimoji="1" lang="ja-JP" altLang="en-US" dirty="0"/>
              <a:t>③データ利用方法検討</a:t>
            </a:r>
          </a:p>
        </p:txBody>
      </p:sp>
      <p:sp>
        <p:nvSpPr>
          <p:cNvPr id="3" name="コンテンツ プレースホルダー 2"/>
          <p:cNvSpPr>
            <a:spLocks noGrp="1"/>
          </p:cNvSpPr>
          <p:nvPr>
            <p:ph idx="1"/>
          </p:nvPr>
        </p:nvSpPr>
        <p:spPr/>
        <p:txBody>
          <a:bodyPr>
            <a:normAutofit/>
          </a:bodyPr>
          <a:lstStyle/>
          <a:p>
            <a:pPr marL="0" indent="0">
              <a:buNone/>
            </a:pPr>
            <a:r>
              <a:rPr kumimoji="1" lang="ja-JP" altLang="en-US" sz="2200" dirty="0"/>
              <a:t>データ利用方法検討</a:t>
            </a:r>
            <a:endParaRPr kumimoji="1" lang="en-US" altLang="ja-JP" sz="2200" dirty="0"/>
          </a:p>
          <a:p>
            <a:pPr marL="447675" lvl="1"/>
            <a:r>
              <a:rPr lang="ja-JP" altLang="en-US" sz="2200" dirty="0"/>
              <a:t>実際のあるべき姿に合わせて、業務フロー内でデータを利用すべき場所を確認する。</a:t>
            </a:r>
            <a:endParaRPr lang="en-US" altLang="ja-JP" sz="2200" dirty="0"/>
          </a:p>
          <a:p>
            <a:pPr marL="447675" lvl="1"/>
            <a:r>
              <a:rPr lang="ja-JP" altLang="en-US" sz="2200" dirty="0"/>
              <a:t>当該データは、一度だけ作ればよいデータなのか、都度作成し、更新すべきデータなのかを確認する。</a:t>
            </a:r>
            <a:endParaRPr lang="en-US" altLang="ja-JP" sz="2200" dirty="0"/>
          </a:p>
          <a:p>
            <a:pPr marL="447675" lvl="1"/>
            <a:r>
              <a:rPr lang="ja-JP" altLang="en-US" sz="2200" dirty="0"/>
              <a:t>あるべき姿が庁内</a:t>
            </a:r>
            <a:r>
              <a:rPr kumimoji="1" lang="ja-JP" altLang="en-US" sz="2200" dirty="0"/>
              <a:t>で実現可能なの</a:t>
            </a:r>
            <a:r>
              <a:rPr lang="ja-JP" altLang="en-US" sz="2200" dirty="0"/>
              <a:t>か確認する。</a:t>
            </a:r>
            <a:br>
              <a:rPr lang="en-US" altLang="ja-JP" sz="2200" dirty="0"/>
            </a:br>
            <a:r>
              <a:rPr kumimoji="1" lang="ja-JP" altLang="en-US" sz="2200" dirty="0"/>
              <a:t>庁内での実現が困難な場合、その原因が適切なデータが存在しない、又は整備が困難なことにあるのか、庁内の仕組みにあるのかを確認する。</a:t>
            </a:r>
          </a:p>
        </p:txBody>
      </p:sp>
      <p:sp>
        <p:nvSpPr>
          <p:cNvPr id="40" name="ホームベース 4">
            <a:extLst>
              <a:ext uri="{FF2B5EF4-FFF2-40B4-BE49-F238E27FC236}">
                <a16:creationId xmlns:a16="http://schemas.microsoft.com/office/drawing/2014/main" id="{DBC0064E-0170-431D-995A-D7572E91CEC0}"/>
              </a:ext>
            </a:extLst>
          </p:cNvPr>
          <p:cNvSpPr/>
          <p:nvPr/>
        </p:nvSpPr>
        <p:spPr>
          <a:xfrm>
            <a:off x="9472592"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1" name="ホームベース 6">
            <a:extLst>
              <a:ext uri="{FF2B5EF4-FFF2-40B4-BE49-F238E27FC236}">
                <a16:creationId xmlns:a16="http://schemas.microsoft.com/office/drawing/2014/main" id="{7215CC54-BBEE-4B16-BE11-25C695CEB45B}"/>
              </a:ext>
            </a:extLst>
          </p:cNvPr>
          <p:cNvSpPr/>
          <p:nvPr/>
        </p:nvSpPr>
        <p:spPr>
          <a:xfrm>
            <a:off x="8043151"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2" name="ホームベース 7">
            <a:extLst>
              <a:ext uri="{FF2B5EF4-FFF2-40B4-BE49-F238E27FC236}">
                <a16:creationId xmlns:a16="http://schemas.microsoft.com/office/drawing/2014/main" id="{45723629-23E1-4635-BBBD-5F7C14F1797E}"/>
              </a:ext>
            </a:extLst>
          </p:cNvPr>
          <p:cNvSpPr/>
          <p:nvPr/>
        </p:nvSpPr>
        <p:spPr>
          <a:xfrm>
            <a:off x="6613711"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3" name="ホームベース 8">
            <a:extLst>
              <a:ext uri="{FF2B5EF4-FFF2-40B4-BE49-F238E27FC236}">
                <a16:creationId xmlns:a16="http://schemas.microsoft.com/office/drawing/2014/main" id="{9C8E47FF-09E3-4E9A-866A-94EFA1AC51E8}"/>
              </a:ext>
            </a:extLst>
          </p:cNvPr>
          <p:cNvSpPr/>
          <p:nvPr/>
        </p:nvSpPr>
        <p:spPr>
          <a:xfrm>
            <a:off x="5184271" y="5414998"/>
            <a:ext cx="1892300" cy="927100"/>
          </a:xfrm>
          <a:prstGeom prst="homePlat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4" name="ホームベース 9">
            <a:extLst>
              <a:ext uri="{FF2B5EF4-FFF2-40B4-BE49-F238E27FC236}">
                <a16:creationId xmlns:a16="http://schemas.microsoft.com/office/drawing/2014/main" id="{EF0833D8-3DCC-4A73-AFEA-4C6832179D4D}"/>
              </a:ext>
            </a:extLst>
          </p:cNvPr>
          <p:cNvSpPr/>
          <p:nvPr/>
        </p:nvSpPr>
        <p:spPr>
          <a:xfrm>
            <a:off x="3754831" y="5414998"/>
            <a:ext cx="1892300" cy="927100"/>
          </a:xfrm>
          <a:prstGeom prst="homePlate">
            <a:avLst/>
          </a:prstGeom>
          <a:solidFill>
            <a:schemeClr val="accent6">
              <a:lumMod val="40000"/>
              <a:lumOff val="6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5" name="ホームベース 10">
            <a:extLst>
              <a:ext uri="{FF2B5EF4-FFF2-40B4-BE49-F238E27FC236}">
                <a16:creationId xmlns:a16="http://schemas.microsoft.com/office/drawing/2014/main" id="{CF87B3BD-6E96-4426-B8EB-C7730C72DFCA}"/>
              </a:ext>
            </a:extLst>
          </p:cNvPr>
          <p:cNvSpPr/>
          <p:nvPr/>
        </p:nvSpPr>
        <p:spPr>
          <a:xfrm>
            <a:off x="2325391" y="5414998"/>
            <a:ext cx="1892300" cy="927100"/>
          </a:xfrm>
          <a:prstGeom prst="homePlate">
            <a:avLst/>
          </a:prstGeom>
          <a:solidFill>
            <a:schemeClr val="accent6">
              <a:lumMod val="40000"/>
              <a:lumOff val="6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6" name="ホームベース 11">
            <a:extLst>
              <a:ext uri="{FF2B5EF4-FFF2-40B4-BE49-F238E27FC236}">
                <a16:creationId xmlns:a16="http://schemas.microsoft.com/office/drawing/2014/main" id="{F6B89492-7B83-424D-94B2-0DD849304CE3}"/>
              </a:ext>
            </a:extLst>
          </p:cNvPr>
          <p:cNvSpPr/>
          <p:nvPr/>
        </p:nvSpPr>
        <p:spPr>
          <a:xfrm>
            <a:off x="895951" y="5414998"/>
            <a:ext cx="1892300" cy="927100"/>
          </a:xfrm>
          <a:prstGeom prst="homePlate">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47" name="テキスト ボックス 46">
            <a:extLst>
              <a:ext uri="{FF2B5EF4-FFF2-40B4-BE49-F238E27FC236}">
                <a16:creationId xmlns:a16="http://schemas.microsoft.com/office/drawing/2014/main" id="{884104C6-BDC5-4EE3-B3E7-0A0548489C69}"/>
              </a:ext>
            </a:extLst>
          </p:cNvPr>
          <p:cNvSpPr txBox="1"/>
          <p:nvPr/>
        </p:nvSpPr>
        <p:spPr>
          <a:xfrm>
            <a:off x="984296" y="5416883"/>
            <a:ext cx="1569660" cy="923330"/>
          </a:xfrm>
          <a:prstGeom prst="rect">
            <a:avLst/>
          </a:prstGeom>
          <a:noFill/>
        </p:spPr>
        <p:txBody>
          <a:bodyPr wrap="none" rtlCol="0">
            <a:spAutoFit/>
          </a:bodyPr>
          <a:lstStyle/>
          <a:p>
            <a:r>
              <a:rPr kumimoji="1" lang="ja-JP" altLang="en-US" dirty="0"/>
              <a:t>①現状と</a:t>
            </a:r>
            <a:endParaRPr lang="en-US" altLang="ja-JP" dirty="0"/>
          </a:p>
          <a:p>
            <a:r>
              <a:rPr kumimoji="1" lang="ja-JP" altLang="en-US" dirty="0"/>
              <a:t>　あるべき姿</a:t>
            </a:r>
            <a:endParaRPr kumimoji="1" lang="en-US" altLang="ja-JP" dirty="0"/>
          </a:p>
          <a:p>
            <a:r>
              <a:rPr lang="ja-JP" altLang="en-US" dirty="0"/>
              <a:t>　の検討</a:t>
            </a:r>
            <a:endParaRPr kumimoji="1" lang="ja-JP" altLang="en-US" dirty="0"/>
          </a:p>
        </p:txBody>
      </p:sp>
      <p:sp>
        <p:nvSpPr>
          <p:cNvPr id="48" name="テキスト ボックス 47">
            <a:extLst>
              <a:ext uri="{FF2B5EF4-FFF2-40B4-BE49-F238E27FC236}">
                <a16:creationId xmlns:a16="http://schemas.microsoft.com/office/drawing/2014/main" id="{C5A7C790-A546-43D2-AF00-71801FA73E24}"/>
              </a:ext>
            </a:extLst>
          </p:cNvPr>
          <p:cNvSpPr txBox="1"/>
          <p:nvPr/>
        </p:nvSpPr>
        <p:spPr>
          <a:xfrm>
            <a:off x="2572690" y="5416883"/>
            <a:ext cx="1569660" cy="923330"/>
          </a:xfrm>
          <a:prstGeom prst="rect">
            <a:avLst/>
          </a:prstGeom>
          <a:noFill/>
        </p:spPr>
        <p:txBody>
          <a:bodyPr wrap="none" rtlCol="0">
            <a:spAutoFit/>
          </a:bodyPr>
          <a:lstStyle/>
          <a:p>
            <a:r>
              <a:rPr kumimoji="1" lang="ja-JP" altLang="en-US" dirty="0"/>
              <a:t>②活用</a:t>
            </a:r>
            <a:endParaRPr kumimoji="1" lang="en-US" altLang="ja-JP" dirty="0"/>
          </a:p>
          <a:p>
            <a:r>
              <a:rPr kumimoji="1" lang="ja-JP" altLang="en-US" dirty="0"/>
              <a:t>　対象データ</a:t>
            </a:r>
            <a:br>
              <a:rPr kumimoji="1" lang="en-US" altLang="ja-JP" dirty="0"/>
            </a:br>
            <a:r>
              <a:rPr kumimoji="1" lang="ja-JP" altLang="en-US" dirty="0"/>
              <a:t>　確認</a:t>
            </a:r>
          </a:p>
        </p:txBody>
      </p:sp>
      <p:sp>
        <p:nvSpPr>
          <p:cNvPr id="49" name="テキスト ボックス 48">
            <a:extLst>
              <a:ext uri="{FF2B5EF4-FFF2-40B4-BE49-F238E27FC236}">
                <a16:creationId xmlns:a16="http://schemas.microsoft.com/office/drawing/2014/main" id="{F01FC84D-BC05-4295-9D0E-73234EDC8C4A}"/>
              </a:ext>
            </a:extLst>
          </p:cNvPr>
          <p:cNvSpPr txBox="1"/>
          <p:nvPr/>
        </p:nvSpPr>
        <p:spPr>
          <a:xfrm>
            <a:off x="4137101" y="5416883"/>
            <a:ext cx="1338828" cy="923330"/>
          </a:xfrm>
          <a:prstGeom prst="rect">
            <a:avLst/>
          </a:prstGeom>
          <a:noFill/>
        </p:spPr>
        <p:txBody>
          <a:bodyPr wrap="none" rtlCol="0">
            <a:spAutoFit/>
          </a:bodyPr>
          <a:lstStyle/>
          <a:p>
            <a:r>
              <a:rPr kumimoji="1" lang="ja-JP" altLang="en-US" dirty="0"/>
              <a:t>③データ</a:t>
            </a:r>
            <a:endParaRPr kumimoji="1" lang="en-US" altLang="ja-JP" dirty="0"/>
          </a:p>
          <a:p>
            <a:r>
              <a:rPr kumimoji="1" lang="ja-JP" altLang="en-US" dirty="0"/>
              <a:t>　利用</a:t>
            </a:r>
            <a:r>
              <a:rPr lang="ja-JP" altLang="en-US" dirty="0"/>
              <a:t>方法</a:t>
            </a:r>
            <a:endParaRPr lang="en-US" altLang="ja-JP" dirty="0"/>
          </a:p>
          <a:p>
            <a:r>
              <a:rPr kumimoji="1" lang="ja-JP" altLang="en-US" dirty="0"/>
              <a:t>　検討</a:t>
            </a:r>
          </a:p>
        </p:txBody>
      </p:sp>
      <p:sp>
        <p:nvSpPr>
          <p:cNvPr id="50" name="テキスト ボックス 49">
            <a:extLst>
              <a:ext uri="{FF2B5EF4-FFF2-40B4-BE49-F238E27FC236}">
                <a16:creationId xmlns:a16="http://schemas.microsoft.com/office/drawing/2014/main" id="{46AB4926-75F7-410C-BD75-C06A5FE19E92}"/>
              </a:ext>
            </a:extLst>
          </p:cNvPr>
          <p:cNvSpPr txBox="1"/>
          <p:nvPr/>
        </p:nvSpPr>
        <p:spPr>
          <a:xfrm>
            <a:off x="5599149" y="5555383"/>
            <a:ext cx="1107997" cy="646331"/>
          </a:xfrm>
          <a:prstGeom prst="rect">
            <a:avLst/>
          </a:prstGeom>
          <a:noFill/>
        </p:spPr>
        <p:txBody>
          <a:bodyPr wrap="none" rtlCol="0">
            <a:spAutoFit/>
          </a:bodyPr>
          <a:lstStyle/>
          <a:p>
            <a:r>
              <a:rPr kumimoji="1" lang="ja-JP" altLang="en-US" dirty="0"/>
              <a:t>④データ</a:t>
            </a:r>
            <a:br>
              <a:rPr kumimoji="1" lang="en-US" altLang="ja-JP" dirty="0"/>
            </a:br>
            <a:r>
              <a:rPr kumimoji="1" lang="ja-JP" altLang="en-US" dirty="0"/>
              <a:t>　</a:t>
            </a:r>
            <a:r>
              <a:rPr lang="ja-JP" altLang="en-US" dirty="0"/>
              <a:t>利用</a:t>
            </a:r>
            <a:endParaRPr kumimoji="1" lang="ja-JP" altLang="en-US" dirty="0"/>
          </a:p>
        </p:txBody>
      </p:sp>
      <p:sp>
        <p:nvSpPr>
          <p:cNvPr id="51" name="テキスト ボックス 50">
            <a:extLst>
              <a:ext uri="{FF2B5EF4-FFF2-40B4-BE49-F238E27FC236}">
                <a16:creationId xmlns:a16="http://schemas.microsoft.com/office/drawing/2014/main" id="{825AAFC2-C0EB-4ED1-AA50-E38F5B49EDA2}"/>
              </a:ext>
            </a:extLst>
          </p:cNvPr>
          <p:cNvSpPr txBox="1"/>
          <p:nvPr/>
        </p:nvSpPr>
        <p:spPr>
          <a:xfrm>
            <a:off x="7218064" y="5555383"/>
            <a:ext cx="646331" cy="646331"/>
          </a:xfrm>
          <a:prstGeom prst="rect">
            <a:avLst/>
          </a:prstGeom>
          <a:noFill/>
        </p:spPr>
        <p:txBody>
          <a:bodyPr wrap="none" rtlCol="0">
            <a:spAutoFit/>
          </a:bodyPr>
          <a:lstStyle/>
          <a:p>
            <a:pPr algn="ctr"/>
            <a:r>
              <a:rPr kumimoji="1" lang="ja-JP" altLang="en-US"/>
              <a:t>⑤</a:t>
            </a:r>
            <a:br>
              <a:rPr kumimoji="1" lang="en-US" altLang="ja-JP" dirty="0"/>
            </a:br>
            <a:r>
              <a:rPr kumimoji="1" lang="ja-JP" altLang="en-US" dirty="0"/>
              <a:t>評価</a:t>
            </a:r>
          </a:p>
        </p:txBody>
      </p:sp>
      <p:sp>
        <p:nvSpPr>
          <p:cNvPr id="52" name="テキスト ボックス 51">
            <a:extLst>
              <a:ext uri="{FF2B5EF4-FFF2-40B4-BE49-F238E27FC236}">
                <a16:creationId xmlns:a16="http://schemas.microsoft.com/office/drawing/2014/main" id="{708FCA06-6A1A-42D4-BD33-BF185A4D680C}"/>
              </a:ext>
            </a:extLst>
          </p:cNvPr>
          <p:cNvSpPr txBox="1"/>
          <p:nvPr/>
        </p:nvSpPr>
        <p:spPr>
          <a:xfrm>
            <a:off x="8490980" y="5555383"/>
            <a:ext cx="1107996" cy="646331"/>
          </a:xfrm>
          <a:prstGeom prst="rect">
            <a:avLst/>
          </a:prstGeom>
          <a:noFill/>
        </p:spPr>
        <p:txBody>
          <a:bodyPr wrap="none" rtlCol="0">
            <a:spAutoFit/>
          </a:bodyPr>
          <a:lstStyle/>
          <a:p>
            <a:pPr algn="ctr"/>
            <a:r>
              <a:rPr lang="ja-JP" altLang="en-US" dirty="0"/>
              <a:t>⑥</a:t>
            </a:r>
            <a:br>
              <a:rPr lang="en-US" altLang="ja-JP" dirty="0"/>
            </a:br>
            <a:r>
              <a:rPr lang="ja-JP" altLang="en-US" dirty="0"/>
              <a:t>政策検討</a:t>
            </a:r>
            <a:endParaRPr kumimoji="1" lang="ja-JP" altLang="en-US" dirty="0"/>
          </a:p>
        </p:txBody>
      </p:sp>
      <p:sp>
        <p:nvSpPr>
          <p:cNvPr id="53" name="テキスト ボックス 52">
            <a:extLst>
              <a:ext uri="{FF2B5EF4-FFF2-40B4-BE49-F238E27FC236}">
                <a16:creationId xmlns:a16="http://schemas.microsoft.com/office/drawing/2014/main" id="{BBF6BDCC-14E7-4DF0-B620-375409CF4B1F}"/>
              </a:ext>
            </a:extLst>
          </p:cNvPr>
          <p:cNvSpPr txBox="1"/>
          <p:nvPr/>
        </p:nvSpPr>
        <p:spPr>
          <a:xfrm>
            <a:off x="9958403" y="5555383"/>
            <a:ext cx="1107996" cy="646331"/>
          </a:xfrm>
          <a:prstGeom prst="rect">
            <a:avLst/>
          </a:prstGeom>
          <a:noFill/>
        </p:spPr>
        <p:txBody>
          <a:bodyPr wrap="none" rtlCol="0">
            <a:spAutoFit/>
          </a:bodyPr>
          <a:lstStyle/>
          <a:p>
            <a:pPr algn="ctr"/>
            <a:r>
              <a:rPr lang="ja-JP" altLang="en-US" dirty="0"/>
              <a:t>⑦</a:t>
            </a:r>
            <a:br>
              <a:rPr lang="en-US" altLang="ja-JP" dirty="0"/>
            </a:br>
            <a:r>
              <a:rPr lang="ja-JP" altLang="en-US" dirty="0"/>
              <a:t>効果指標</a:t>
            </a:r>
            <a:endParaRPr kumimoji="1" lang="ja-JP" altLang="en-US" dirty="0"/>
          </a:p>
        </p:txBody>
      </p:sp>
      <p:sp>
        <p:nvSpPr>
          <p:cNvPr id="54" name="正方形/長方形 53">
            <a:extLst>
              <a:ext uri="{FF2B5EF4-FFF2-40B4-BE49-F238E27FC236}">
                <a16:creationId xmlns:a16="http://schemas.microsoft.com/office/drawing/2014/main" id="{A711A858-F786-43E3-A6B4-598EAA544D0A}"/>
              </a:ext>
            </a:extLst>
          </p:cNvPr>
          <p:cNvSpPr/>
          <p:nvPr/>
        </p:nvSpPr>
        <p:spPr>
          <a:xfrm>
            <a:off x="9626597" y="143691"/>
            <a:ext cx="2378169" cy="9617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データ利用による</a:t>
            </a:r>
            <a:br>
              <a:rPr kumimoji="1" lang="en-US" altLang="ja-JP" dirty="0"/>
            </a:br>
            <a:r>
              <a:rPr lang="ja-JP" altLang="en-US" dirty="0"/>
              <a:t>課題解決</a:t>
            </a:r>
            <a:endParaRPr kumimoji="1" lang="ja-JP" altLang="en-US" dirty="0"/>
          </a:p>
        </p:txBody>
      </p:sp>
      <p:sp>
        <p:nvSpPr>
          <p:cNvPr id="19" name="スライド番号プレースホルダー 1">
            <a:extLst>
              <a:ext uri="{FF2B5EF4-FFF2-40B4-BE49-F238E27FC236}">
                <a16:creationId xmlns:a16="http://schemas.microsoft.com/office/drawing/2014/main" id="{EE36C1D1-8C0D-48F1-84D1-DE0FCA732888}"/>
              </a:ext>
            </a:extLst>
          </p:cNvPr>
          <p:cNvSpPr>
            <a:spLocks noGrp="1"/>
          </p:cNvSpPr>
          <p:nvPr>
            <p:ph type="sldNum" sz="quarter" idx="12"/>
          </p:nvPr>
        </p:nvSpPr>
        <p:spPr>
          <a:xfrm>
            <a:off x="9480698" y="6538912"/>
            <a:ext cx="2743200" cy="365125"/>
          </a:xfrm>
        </p:spPr>
        <p:txBody>
          <a:bodyPr/>
          <a:lstStyle/>
          <a:p>
            <a:fld id="{17B8D3BA-E350-1147-995F-63335037DF5A}" type="slidenum">
              <a:rPr kumimoji="1" lang="ja-JP" altLang="en-US" smtClean="0"/>
              <a:t>7</a:t>
            </a:fld>
            <a:endParaRPr kumimoji="1" lang="ja-JP" altLang="en-US" dirty="0"/>
          </a:p>
        </p:txBody>
      </p:sp>
      <p:sp>
        <p:nvSpPr>
          <p:cNvPr id="20" name="正方形/長方形 19">
            <a:extLst>
              <a:ext uri="{FF2B5EF4-FFF2-40B4-BE49-F238E27FC236}">
                <a16:creationId xmlns:a16="http://schemas.microsoft.com/office/drawing/2014/main" id="{595A1328-07DE-4177-B382-4E8773B67BBB}"/>
              </a:ext>
            </a:extLst>
          </p:cNvPr>
          <p:cNvSpPr/>
          <p:nvPr/>
        </p:nvSpPr>
        <p:spPr>
          <a:xfrm>
            <a:off x="895951" y="6388434"/>
            <a:ext cx="4980851" cy="430887"/>
          </a:xfrm>
          <a:prstGeom prst="rect">
            <a:avLst/>
          </a:prstGeom>
        </p:spPr>
        <p:txBody>
          <a:bodyPr wrap="none">
            <a:spAutoFit/>
          </a:bodyPr>
          <a:lstStyle/>
          <a:p>
            <a:r>
              <a:rPr lang="ja-JP" altLang="en-US" sz="2200" dirty="0"/>
              <a:t>データ利用による課題解決のプロセス</a:t>
            </a:r>
            <a:endParaRPr lang="en-US" altLang="ja-JP" sz="2200" dirty="0"/>
          </a:p>
        </p:txBody>
      </p:sp>
    </p:spTree>
    <p:extLst>
      <p:ext uri="{BB962C8B-B14F-4D97-AF65-F5344CB8AC3E}">
        <p14:creationId xmlns:p14="http://schemas.microsoft.com/office/powerpoint/2010/main" val="3933667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94FD66-3BA4-E54A-B6A7-F81D3EADCFA4}"/>
              </a:ext>
            </a:extLst>
          </p:cNvPr>
          <p:cNvSpPr>
            <a:spLocks noGrp="1"/>
          </p:cNvSpPr>
          <p:nvPr>
            <p:ph type="title"/>
          </p:nvPr>
        </p:nvSpPr>
        <p:spPr/>
        <p:txBody>
          <a:bodyPr>
            <a:normAutofit fontScale="90000"/>
          </a:bodyPr>
          <a:lstStyle/>
          <a:p>
            <a:r>
              <a:rPr lang="en-US" altLang="ja-JP" dirty="0"/>
              <a:t>2-2. </a:t>
            </a:r>
            <a:r>
              <a:rPr lang="ja-JP" altLang="en-US" dirty="0"/>
              <a:t>業務に合わせたデータ対応項目</a:t>
            </a:r>
            <a:endParaRPr kumimoji="1" lang="ja-JP" altLang="en-US" dirty="0"/>
          </a:p>
        </p:txBody>
      </p:sp>
      <p:sp>
        <p:nvSpPr>
          <p:cNvPr id="3" name="コンテンツ プレースホルダー 2">
            <a:extLst>
              <a:ext uri="{FF2B5EF4-FFF2-40B4-BE49-F238E27FC236}">
                <a16:creationId xmlns:a16="http://schemas.microsoft.com/office/drawing/2014/main" id="{5D8DFB28-3F1F-6148-8520-4538CE28E224}"/>
              </a:ext>
            </a:extLst>
          </p:cNvPr>
          <p:cNvSpPr>
            <a:spLocks noGrp="1"/>
          </p:cNvSpPr>
          <p:nvPr>
            <p:ph idx="1"/>
          </p:nvPr>
        </p:nvSpPr>
        <p:spPr/>
        <p:txBody>
          <a:bodyPr>
            <a:normAutofit/>
          </a:bodyPr>
          <a:lstStyle/>
          <a:p>
            <a:pPr marL="0" indent="0">
              <a:buNone/>
            </a:pPr>
            <a:r>
              <a:rPr lang="ja-JP" altLang="en-US" sz="2200" dirty="0"/>
              <a:t>「あるべき姿」で確認した改善ポイント（下記①～⑥）における必要となるデータ、担当者及び必要な手続きを確認する。</a:t>
            </a:r>
          </a:p>
        </p:txBody>
      </p:sp>
      <p:graphicFrame>
        <p:nvGraphicFramePr>
          <p:cNvPr id="6" name="表 5">
            <a:extLst>
              <a:ext uri="{FF2B5EF4-FFF2-40B4-BE49-F238E27FC236}">
                <a16:creationId xmlns:a16="http://schemas.microsoft.com/office/drawing/2014/main" id="{A2DD398B-B497-FA42-9DE9-FCB8A6AA9873}"/>
              </a:ext>
            </a:extLst>
          </p:cNvPr>
          <p:cNvGraphicFramePr>
            <a:graphicFrameLocks noGrp="1"/>
          </p:cNvGraphicFramePr>
          <p:nvPr>
            <p:extLst>
              <p:ext uri="{D42A27DB-BD31-4B8C-83A1-F6EECF244321}">
                <p14:modId xmlns:p14="http://schemas.microsoft.com/office/powerpoint/2010/main" val="2550215427"/>
              </p:ext>
            </p:extLst>
          </p:nvPr>
        </p:nvGraphicFramePr>
        <p:xfrm>
          <a:off x="1042081" y="2361167"/>
          <a:ext cx="10416822" cy="4389120"/>
        </p:xfrm>
        <a:graphic>
          <a:graphicData uri="http://schemas.openxmlformats.org/drawingml/2006/table">
            <a:tbl>
              <a:tblPr firstRow="1" bandRow="1">
                <a:tableStyleId>{5940675A-B579-460E-94D1-54222C63F5DA}</a:tableStyleId>
              </a:tblPr>
              <a:tblGrid>
                <a:gridCol w="1174044">
                  <a:extLst>
                    <a:ext uri="{9D8B030D-6E8A-4147-A177-3AD203B41FA5}">
                      <a16:colId xmlns:a16="http://schemas.microsoft.com/office/drawing/2014/main" val="20000"/>
                    </a:ext>
                  </a:extLst>
                </a:gridCol>
                <a:gridCol w="9242778">
                  <a:extLst>
                    <a:ext uri="{9D8B030D-6E8A-4147-A177-3AD203B41FA5}">
                      <a16:colId xmlns:a16="http://schemas.microsoft.com/office/drawing/2014/main" val="20001"/>
                    </a:ext>
                  </a:extLst>
                </a:gridCol>
              </a:tblGrid>
              <a:tr h="324161">
                <a:tc>
                  <a:txBody>
                    <a:bodyPr/>
                    <a:lstStyle/>
                    <a:p>
                      <a:r>
                        <a:rPr kumimoji="1" lang="ja-JP" altLang="en-US"/>
                        <a:t>送話者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0"/>
                  </a:ext>
                </a:extLst>
              </a:tr>
              <a:tr h="509629">
                <a:tc>
                  <a:txBody>
                    <a:bodyPr/>
                    <a:lstStyle/>
                    <a:p>
                      <a:r>
                        <a:rPr kumimoji="1" lang="ja-JP" altLang="en-US"/>
                        <a:t>受話者</a:t>
                      </a:r>
                      <a:endParaRPr kumimoji="1" lang="en-US" altLang="ja-JP" dirty="0"/>
                    </a:p>
                    <a:p>
                      <a:endParaRPr kumimoji="1" lang="en-US" altLang="ja-JP" dirty="0"/>
                    </a:p>
                    <a:p>
                      <a:endParaRPr kumimoji="1" lang="en-US" altLang="ja-JP" dirty="0"/>
                    </a:p>
                    <a:p>
                      <a:endParaRPr kumimoji="1" lang="en-US" altLang="ja-JP" dirty="0"/>
                    </a:p>
                    <a:p>
                      <a:endParaRPr kumimoji="1" lang="ja-JP" altLang="en-US" dirty="0"/>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1"/>
                  </a:ext>
                </a:extLst>
              </a:tr>
              <a:tr h="837842">
                <a:tc>
                  <a:txBody>
                    <a:bodyPr/>
                    <a:lstStyle/>
                    <a:p>
                      <a:r>
                        <a:rPr kumimoji="1" lang="ja-JP" altLang="en-US">
                          <a:solidFill>
                            <a:schemeClr val="tx1"/>
                          </a:solidFill>
                        </a:rPr>
                        <a:t>別職員</a:t>
                      </a:r>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en-US" altLang="ja-JP" dirty="0">
                        <a:solidFill>
                          <a:schemeClr val="tx1"/>
                        </a:solidFill>
                      </a:endParaRPr>
                    </a:p>
                    <a:p>
                      <a:endParaRPr kumimoji="1" lang="ja-JP" altLang="en-US" dirty="0">
                        <a:solidFill>
                          <a:schemeClr val="tx1"/>
                        </a:solidFill>
                      </a:endParaRPr>
                    </a:p>
                  </a:txBody>
                  <a:tcPr anchor="ctr">
                    <a:solidFill>
                      <a:schemeClr val="accent5">
                        <a:lumMod val="20000"/>
                        <a:lumOff val="80000"/>
                      </a:schemeClr>
                    </a:solidFill>
                  </a:tcPr>
                </a:tc>
                <a:tc>
                  <a:txBody>
                    <a:bodyPr/>
                    <a:lstStyle/>
                    <a:p>
                      <a:endParaRPr kumimoji="1" lang="ja-JP" altLang="en-US" dirty="0"/>
                    </a:p>
                  </a:txBody>
                  <a:tcPr/>
                </a:tc>
                <a:extLst>
                  <a:ext uri="{0D108BD9-81ED-4DB2-BD59-A6C34878D82A}">
                    <a16:rowId xmlns:a16="http://schemas.microsoft.com/office/drawing/2014/main" val="10002"/>
                  </a:ext>
                </a:extLst>
              </a:tr>
            </a:tbl>
          </a:graphicData>
        </a:graphic>
      </p:graphicFrame>
      <p:sp>
        <p:nvSpPr>
          <p:cNvPr id="7" name="正方形/長方形 6">
            <a:extLst>
              <a:ext uri="{FF2B5EF4-FFF2-40B4-BE49-F238E27FC236}">
                <a16:creationId xmlns:a16="http://schemas.microsoft.com/office/drawing/2014/main" id="{06E7A77A-334E-D049-8344-3A1B2534181E}"/>
              </a:ext>
            </a:extLst>
          </p:cNvPr>
          <p:cNvSpPr/>
          <p:nvPr/>
        </p:nvSpPr>
        <p:spPr>
          <a:xfrm>
            <a:off x="2576203" y="260467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発信</a:t>
            </a:r>
            <a:endParaRPr kumimoji="1" lang="ja-JP" altLang="en-US" sz="1100" dirty="0">
              <a:solidFill>
                <a:schemeClr val="tx1"/>
              </a:solidFill>
            </a:endParaRPr>
          </a:p>
        </p:txBody>
      </p:sp>
      <p:sp>
        <p:nvSpPr>
          <p:cNvPr id="8" name="フローチャート: 判断 7">
            <a:extLst>
              <a:ext uri="{FF2B5EF4-FFF2-40B4-BE49-F238E27FC236}">
                <a16:creationId xmlns:a16="http://schemas.microsoft.com/office/drawing/2014/main" id="{1E020EF8-F2D3-EB41-A9CD-97D07873C96F}"/>
              </a:ext>
            </a:extLst>
          </p:cNvPr>
          <p:cNvSpPr/>
          <p:nvPr/>
        </p:nvSpPr>
        <p:spPr>
          <a:xfrm>
            <a:off x="2467985" y="4240416"/>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不在</a:t>
            </a:r>
          </a:p>
        </p:txBody>
      </p:sp>
      <p:sp>
        <p:nvSpPr>
          <p:cNvPr id="9" name="フローチャート: 判断 8">
            <a:extLst>
              <a:ext uri="{FF2B5EF4-FFF2-40B4-BE49-F238E27FC236}">
                <a16:creationId xmlns:a16="http://schemas.microsoft.com/office/drawing/2014/main" id="{F5DB3595-33F3-D347-A380-0E620AAC02F7}"/>
              </a:ext>
            </a:extLst>
          </p:cNvPr>
          <p:cNvSpPr/>
          <p:nvPr/>
        </p:nvSpPr>
        <p:spPr>
          <a:xfrm>
            <a:off x="2467985" y="5596860"/>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ja-JP" altLang="en-US" sz="1100">
                <a:solidFill>
                  <a:schemeClr val="tx1"/>
                </a:solidFill>
              </a:rPr>
              <a:t>不在</a:t>
            </a:r>
            <a:endParaRPr kumimoji="1" lang="ja-JP" altLang="en-US" sz="1100">
              <a:solidFill>
                <a:schemeClr val="tx1"/>
              </a:solidFill>
            </a:endParaRPr>
          </a:p>
        </p:txBody>
      </p:sp>
      <p:cxnSp>
        <p:nvCxnSpPr>
          <p:cNvPr id="11" name="直線矢印コネクタ 10">
            <a:extLst>
              <a:ext uri="{FF2B5EF4-FFF2-40B4-BE49-F238E27FC236}">
                <a16:creationId xmlns:a16="http://schemas.microsoft.com/office/drawing/2014/main" id="{CFF07692-DBD4-1D4F-A7B8-94001EB68492}"/>
              </a:ext>
            </a:extLst>
          </p:cNvPr>
          <p:cNvCxnSpPr>
            <a:stCxn id="7" idx="2"/>
            <a:endCxn id="8" idx="0"/>
          </p:cNvCxnSpPr>
          <p:nvPr/>
        </p:nvCxnSpPr>
        <p:spPr>
          <a:xfrm flipH="1">
            <a:off x="2988247" y="3090101"/>
            <a:ext cx="1" cy="115031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線矢印コネクタ 11">
            <a:extLst>
              <a:ext uri="{FF2B5EF4-FFF2-40B4-BE49-F238E27FC236}">
                <a16:creationId xmlns:a16="http://schemas.microsoft.com/office/drawing/2014/main" id="{147D4A9E-E217-AD43-BC80-D4B23E157C53}"/>
              </a:ext>
            </a:extLst>
          </p:cNvPr>
          <p:cNvCxnSpPr>
            <a:cxnSpLocks/>
            <a:stCxn id="8" idx="2"/>
            <a:endCxn id="9" idx="0"/>
          </p:cNvCxnSpPr>
          <p:nvPr/>
        </p:nvCxnSpPr>
        <p:spPr>
          <a:xfrm>
            <a:off x="2988247" y="4871037"/>
            <a:ext cx="0" cy="72582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正方形/長方形 16">
            <a:extLst>
              <a:ext uri="{FF2B5EF4-FFF2-40B4-BE49-F238E27FC236}">
                <a16:creationId xmlns:a16="http://schemas.microsoft.com/office/drawing/2014/main" id="{A88D6EB4-0BFA-5045-BF9F-AA70AEF4524D}"/>
              </a:ext>
            </a:extLst>
          </p:cNvPr>
          <p:cNvSpPr/>
          <p:nvPr/>
        </p:nvSpPr>
        <p:spPr>
          <a:xfrm>
            <a:off x="4007362" y="2604679"/>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kumimoji="1" lang="ja-JP" altLang="en-US" sz="1100">
                <a:solidFill>
                  <a:schemeClr val="tx1"/>
                </a:solidFill>
              </a:rPr>
              <a:t>通話</a:t>
            </a:r>
            <a:br>
              <a:rPr kumimoji="1" lang="en-US" altLang="ja-JP" sz="1100" dirty="0">
                <a:solidFill>
                  <a:schemeClr val="tx1"/>
                </a:solidFill>
              </a:rPr>
            </a:br>
            <a:r>
              <a:rPr kumimoji="1" lang="ja-JP" altLang="en-US" sz="1100">
                <a:solidFill>
                  <a:schemeClr val="tx1"/>
                </a:solidFill>
              </a:rPr>
              <a:t>終了</a:t>
            </a:r>
            <a:endParaRPr kumimoji="1" lang="ja-JP" altLang="en-US" sz="1100" dirty="0">
              <a:solidFill>
                <a:schemeClr val="tx1"/>
              </a:solidFill>
            </a:endParaRPr>
          </a:p>
        </p:txBody>
      </p:sp>
      <p:cxnSp>
        <p:nvCxnSpPr>
          <p:cNvPr id="19" name="カギ線コネクタ 18">
            <a:extLst>
              <a:ext uri="{FF2B5EF4-FFF2-40B4-BE49-F238E27FC236}">
                <a16:creationId xmlns:a16="http://schemas.microsoft.com/office/drawing/2014/main" id="{66000B47-BBED-D941-BAA5-4E48AFF85FB2}"/>
              </a:ext>
            </a:extLst>
          </p:cNvPr>
          <p:cNvCxnSpPr>
            <a:cxnSpLocks/>
            <a:stCxn id="8" idx="3"/>
            <a:endCxn id="17" idx="2"/>
          </p:cNvCxnSpPr>
          <p:nvPr/>
        </p:nvCxnSpPr>
        <p:spPr>
          <a:xfrm flipV="1">
            <a:off x="3508509" y="3090101"/>
            <a:ext cx="910898" cy="1465626"/>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8373F193-4F43-D540-AD11-49BA0679A40C}"/>
              </a:ext>
            </a:extLst>
          </p:cNvPr>
          <p:cNvSpPr txBox="1"/>
          <p:nvPr/>
        </p:nvSpPr>
        <p:spPr>
          <a:xfrm>
            <a:off x="3909849" y="4297883"/>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23" name="テキスト ボックス 22">
            <a:extLst>
              <a:ext uri="{FF2B5EF4-FFF2-40B4-BE49-F238E27FC236}">
                <a16:creationId xmlns:a16="http://schemas.microsoft.com/office/drawing/2014/main" id="{26BEEFB1-4C2D-6342-ABFB-DF804520D455}"/>
              </a:ext>
            </a:extLst>
          </p:cNvPr>
          <p:cNvSpPr txBox="1"/>
          <p:nvPr/>
        </p:nvSpPr>
        <p:spPr>
          <a:xfrm>
            <a:off x="2539085" y="5004550"/>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25" name="正方形/長方形 24">
            <a:extLst>
              <a:ext uri="{FF2B5EF4-FFF2-40B4-BE49-F238E27FC236}">
                <a16:creationId xmlns:a16="http://schemas.microsoft.com/office/drawing/2014/main" id="{F580CE6B-84B9-BC43-8885-7BA303D51F13}"/>
              </a:ext>
            </a:extLst>
          </p:cNvPr>
          <p:cNvSpPr/>
          <p:nvPr/>
        </p:nvSpPr>
        <p:spPr>
          <a:xfrm>
            <a:off x="5942766" y="431339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受け取り</a:t>
            </a:r>
            <a:endParaRPr kumimoji="1" lang="ja-JP" altLang="en-US" sz="1100" dirty="0">
              <a:solidFill>
                <a:schemeClr val="tx1"/>
              </a:solidFill>
            </a:endParaRPr>
          </a:p>
        </p:txBody>
      </p:sp>
      <p:cxnSp>
        <p:nvCxnSpPr>
          <p:cNvPr id="27" name="カギ線コネクタ 26">
            <a:extLst>
              <a:ext uri="{FF2B5EF4-FFF2-40B4-BE49-F238E27FC236}">
                <a16:creationId xmlns:a16="http://schemas.microsoft.com/office/drawing/2014/main" id="{1B35FC26-9630-7B4A-8582-1E3820A18E5D}"/>
              </a:ext>
            </a:extLst>
          </p:cNvPr>
          <p:cNvCxnSpPr>
            <a:cxnSpLocks/>
            <a:stCxn id="54" idx="3"/>
            <a:endCxn id="25" idx="2"/>
          </p:cNvCxnSpPr>
          <p:nvPr/>
        </p:nvCxnSpPr>
        <p:spPr>
          <a:xfrm flipV="1">
            <a:off x="4867341" y="4798815"/>
            <a:ext cx="1487470" cy="1107883"/>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テキスト ボックス 32">
            <a:extLst>
              <a:ext uri="{FF2B5EF4-FFF2-40B4-BE49-F238E27FC236}">
                <a16:creationId xmlns:a16="http://schemas.microsoft.com/office/drawing/2014/main" id="{E30B2CC4-EF3F-2D42-B2F9-7BC34EAF11A8}"/>
              </a:ext>
            </a:extLst>
          </p:cNvPr>
          <p:cNvSpPr txBox="1"/>
          <p:nvPr/>
        </p:nvSpPr>
        <p:spPr>
          <a:xfrm>
            <a:off x="3521209" y="5620444"/>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35" name="カギ線コネクタ 34">
            <a:extLst>
              <a:ext uri="{FF2B5EF4-FFF2-40B4-BE49-F238E27FC236}">
                <a16:creationId xmlns:a16="http://schemas.microsoft.com/office/drawing/2014/main" id="{66A314F0-6965-3F46-8500-131501DFFBD5}"/>
              </a:ext>
            </a:extLst>
          </p:cNvPr>
          <p:cNvCxnSpPr>
            <a:cxnSpLocks/>
            <a:stCxn id="9" idx="2"/>
            <a:endCxn id="123" idx="2"/>
          </p:cNvCxnSpPr>
          <p:nvPr/>
        </p:nvCxnSpPr>
        <p:spPr>
          <a:xfrm rot="5400000" flipH="1" flipV="1">
            <a:off x="5175975" y="1407492"/>
            <a:ext cx="2632261" cy="7007718"/>
          </a:xfrm>
          <a:prstGeom prst="bentConnector3">
            <a:avLst>
              <a:gd name="adj1" fmla="val -8685"/>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8D87F366-21E0-E048-A160-7AD32D4EFF41}"/>
              </a:ext>
            </a:extLst>
          </p:cNvPr>
          <p:cNvSpPr txBox="1"/>
          <p:nvPr/>
        </p:nvSpPr>
        <p:spPr>
          <a:xfrm>
            <a:off x="3654009" y="6456333"/>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45" name="円/楕円 44">
            <a:extLst>
              <a:ext uri="{FF2B5EF4-FFF2-40B4-BE49-F238E27FC236}">
                <a16:creationId xmlns:a16="http://schemas.microsoft.com/office/drawing/2014/main" id="{891A48C5-3F6E-9C45-9DF8-0F1E15B4C2DB}"/>
              </a:ext>
            </a:extLst>
          </p:cNvPr>
          <p:cNvSpPr/>
          <p:nvPr/>
        </p:nvSpPr>
        <p:spPr>
          <a:xfrm>
            <a:off x="2382613" y="2411724"/>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cxnSp>
        <p:nvCxnSpPr>
          <p:cNvPr id="48" name="直線矢印コネクタ 47">
            <a:extLst>
              <a:ext uri="{FF2B5EF4-FFF2-40B4-BE49-F238E27FC236}">
                <a16:creationId xmlns:a16="http://schemas.microsoft.com/office/drawing/2014/main" id="{D9DE1B1D-0413-E64A-B4D0-01E020F58CF7}"/>
              </a:ext>
            </a:extLst>
          </p:cNvPr>
          <p:cNvCxnSpPr>
            <a:cxnSpLocks/>
            <a:stCxn id="80" idx="3"/>
            <a:endCxn id="60" idx="2"/>
          </p:cNvCxnSpPr>
          <p:nvPr/>
        </p:nvCxnSpPr>
        <p:spPr>
          <a:xfrm flipV="1">
            <a:off x="6091373" y="3279909"/>
            <a:ext cx="1354721"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カギ線コネクタ 51">
            <a:extLst>
              <a:ext uri="{FF2B5EF4-FFF2-40B4-BE49-F238E27FC236}">
                <a16:creationId xmlns:a16="http://schemas.microsoft.com/office/drawing/2014/main" id="{EEB36F4D-9655-2A49-BC49-009B77EC99FD}"/>
              </a:ext>
            </a:extLst>
          </p:cNvPr>
          <p:cNvCxnSpPr>
            <a:cxnSpLocks/>
            <a:stCxn id="54" idx="3"/>
            <a:endCxn id="80" idx="2"/>
          </p:cNvCxnSpPr>
          <p:nvPr/>
        </p:nvCxnSpPr>
        <p:spPr>
          <a:xfrm flipV="1">
            <a:off x="4867341" y="3595220"/>
            <a:ext cx="703770" cy="231147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8" name="フローチャート: 判断 57">
            <a:extLst>
              <a:ext uri="{FF2B5EF4-FFF2-40B4-BE49-F238E27FC236}">
                <a16:creationId xmlns:a16="http://schemas.microsoft.com/office/drawing/2014/main" id="{942D2040-7181-2143-B021-22884BB46A8D}"/>
              </a:ext>
            </a:extLst>
          </p:cNvPr>
          <p:cNvSpPr/>
          <p:nvPr/>
        </p:nvSpPr>
        <p:spPr>
          <a:xfrm>
            <a:off x="7121821" y="4248993"/>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発信する</a:t>
            </a:r>
          </a:p>
        </p:txBody>
      </p:sp>
      <p:sp>
        <p:nvSpPr>
          <p:cNvPr id="60" name="円/楕円 59">
            <a:extLst>
              <a:ext uri="{FF2B5EF4-FFF2-40B4-BE49-F238E27FC236}">
                <a16:creationId xmlns:a16="http://schemas.microsoft.com/office/drawing/2014/main" id="{69DEF060-EC8F-4B48-8571-ADF172847043}"/>
              </a:ext>
            </a:extLst>
          </p:cNvPr>
          <p:cNvSpPr/>
          <p:nvPr/>
        </p:nvSpPr>
        <p:spPr>
          <a:xfrm>
            <a:off x="7446094" y="3097464"/>
            <a:ext cx="387179" cy="364890"/>
          </a:xfrm>
          <a:prstGeom prst="ellipse">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400" dirty="0">
                <a:solidFill>
                  <a:schemeClr val="tx1"/>
                </a:solidFill>
              </a:rPr>
              <a:t>A</a:t>
            </a:r>
            <a:endParaRPr kumimoji="1" lang="ja-JP" altLang="en-US">
              <a:solidFill>
                <a:schemeClr val="tx1"/>
              </a:solidFill>
            </a:endParaRPr>
          </a:p>
        </p:txBody>
      </p:sp>
      <p:sp>
        <p:nvSpPr>
          <p:cNvPr id="62" name="正方形/長方形 61">
            <a:extLst>
              <a:ext uri="{FF2B5EF4-FFF2-40B4-BE49-F238E27FC236}">
                <a16:creationId xmlns:a16="http://schemas.microsoft.com/office/drawing/2014/main" id="{E94FC637-6775-4142-B4FB-978D933AE115}"/>
              </a:ext>
            </a:extLst>
          </p:cNvPr>
          <p:cNvSpPr/>
          <p:nvPr/>
        </p:nvSpPr>
        <p:spPr>
          <a:xfrm>
            <a:off x="8560462" y="4321593"/>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63" name="直線矢印コネクタ 62">
            <a:extLst>
              <a:ext uri="{FF2B5EF4-FFF2-40B4-BE49-F238E27FC236}">
                <a16:creationId xmlns:a16="http://schemas.microsoft.com/office/drawing/2014/main" id="{3FF5ED88-CBAA-C54F-9633-9C28289219A9}"/>
              </a:ext>
            </a:extLst>
          </p:cNvPr>
          <p:cNvCxnSpPr>
            <a:cxnSpLocks/>
            <a:stCxn id="25" idx="3"/>
            <a:endCxn id="58" idx="1"/>
          </p:cNvCxnSpPr>
          <p:nvPr/>
        </p:nvCxnSpPr>
        <p:spPr>
          <a:xfrm>
            <a:off x="6766855" y="4556104"/>
            <a:ext cx="354966" cy="820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7" name="直線矢印コネクタ 66">
            <a:extLst>
              <a:ext uri="{FF2B5EF4-FFF2-40B4-BE49-F238E27FC236}">
                <a16:creationId xmlns:a16="http://schemas.microsoft.com/office/drawing/2014/main" id="{87488108-CCF8-AC48-A28F-39807C8DA3C4}"/>
              </a:ext>
            </a:extLst>
          </p:cNvPr>
          <p:cNvCxnSpPr>
            <a:cxnSpLocks/>
            <a:stCxn id="58" idx="3"/>
            <a:endCxn id="62" idx="1"/>
          </p:cNvCxnSpPr>
          <p:nvPr/>
        </p:nvCxnSpPr>
        <p:spPr>
          <a:xfrm>
            <a:off x="8162345" y="4564304"/>
            <a:ext cx="39811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線矢印コネクタ 70">
            <a:extLst>
              <a:ext uri="{FF2B5EF4-FFF2-40B4-BE49-F238E27FC236}">
                <a16:creationId xmlns:a16="http://schemas.microsoft.com/office/drawing/2014/main" id="{7B7F1495-F10D-504E-83EF-6655AEE4CA3C}"/>
              </a:ext>
            </a:extLst>
          </p:cNvPr>
          <p:cNvCxnSpPr>
            <a:cxnSpLocks/>
            <a:stCxn id="58" idx="0"/>
            <a:endCxn id="60" idx="4"/>
          </p:cNvCxnSpPr>
          <p:nvPr/>
        </p:nvCxnSpPr>
        <p:spPr>
          <a:xfrm flipH="1" flipV="1">
            <a:off x="7639684" y="3462354"/>
            <a:ext cx="2399" cy="78663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テキスト ボックス 74">
            <a:extLst>
              <a:ext uri="{FF2B5EF4-FFF2-40B4-BE49-F238E27FC236}">
                <a16:creationId xmlns:a16="http://schemas.microsoft.com/office/drawing/2014/main" id="{6F0BB972-D350-864B-A085-FE3E99B1FE20}"/>
              </a:ext>
            </a:extLst>
          </p:cNvPr>
          <p:cNvSpPr txBox="1"/>
          <p:nvPr/>
        </p:nvSpPr>
        <p:spPr>
          <a:xfrm>
            <a:off x="8048277" y="4287751"/>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76" name="テキスト ボックス 75">
            <a:extLst>
              <a:ext uri="{FF2B5EF4-FFF2-40B4-BE49-F238E27FC236}">
                <a16:creationId xmlns:a16="http://schemas.microsoft.com/office/drawing/2014/main" id="{6563021E-95D1-0A42-92D2-0066D2DEBBAF}"/>
              </a:ext>
            </a:extLst>
          </p:cNvPr>
          <p:cNvSpPr txBox="1"/>
          <p:nvPr/>
        </p:nvSpPr>
        <p:spPr>
          <a:xfrm>
            <a:off x="7639684" y="3852874"/>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80" name="フローチャート: 判断 79">
            <a:extLst>
              <a:ext uri="{FF2B5EF4-FFF2-40B4-BE49-F238E27FC236}">
                <a16:creationId xmlns:a16="http://schemas.microsoft.com/office/drawing/2014/main" id="{EA771B64-EDBF-864F-9B36-34F246DC988E}"/>
              </a:ext>
            </a:extLst>
          </p:cNvPr>
          <p:cNvSpPr/>
          <p:nvPr/>
        </p:nvSpPr>
        <p:spPr>
          <a:xfrm>
            <a:off x="5050849" y="2964599"/>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kumimoji="1" lang="ja-JP" altLang="en-US" sz="1100">
                <a:solidFill>
                  <a:schemeClr val="tx1"/>
                </a:solidFill>
              </a:rPr>
              <a:t>自ら発信する</a:t>
            </a:r>
          </a:p>
        </p:txBody>
      </p:sp>
      <p:sp>
        <p:nvSpPr>
          <p:cNvPr id="96" name="正方形/長方形 95">
            <a:extLst>
              <a:ext uri="{FF2B5EF4-FFF2-40B4-BE49-F238E27FC236}">
                <a16:creationId xmlns:a16="http://schemas.microsoft.com/office/drawing/2014/main" id="{21A6D6A2-5ABF-254E-897D-058A18555E43}"/>
              </a:ext>
            </a:extLst>
          </p:cNvPr>
          <p:cNvSpPr/>
          <p:nvPr/>
        </p:nvSpPr>
        <p:spPr>
          <a:xfrm>
            <a:off x="7227638" y="2445187"/>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電話</a:t>
            </a:r>
            <a:br>
              <a:rPr lang="en-US" altLang="ja-JP" sz="1100" dirty="0">
                <a:solidFill>
                  <a:schemeClr val="tx1"/>
                </a:solidFill>
              </a:rPr>
            </a:br>
            <a:r>
              <a:rPr lang="ja-JP" altLang="en-US" sz="1100">
                <a:solidFill>
                  <a:schemeClr val="tx1"/>
                </a:solidFill>
              </a:rPr>
              <a:t>待ち</a:t>
            </a:r>
            <a:endParaRPr kumimoji="1" lang="ja-JP" altLang="en-US" sz="1100" dirty="0">
              <a:solidFill>
                <a:schemeClr val="tx1"/>
              </a:solidFill>
            </a:endParaRPr>
          </a:p>
        </p:txBody>
      </p:sp>
      <p:cxnSp>
        <p:nvCxnSpPr>
          <p:cNvPr id="98" name="カギ線コネクタ 97">
            <a:extLst>
              <a:ext uri="{FF2B5EF4-FFF2-40B4-BE49-F238E27FC236}">
                <a16:creationId xmlns:a16="http://schemas.microsoft.com/office/drawing/2014/main" id="{AF1214AF-663E-AA46-8F1F-2B0E0DCC25EC}"/>
              </a:ext>
            </a:extLst>
          </p:cNvPr>
          <p:cNvCxnSpPr>
            <a:cxnSpLocks/>
            <a:stCxn id="80" idx="0"/>
            <a:endCxn id="96" idx="1"/>
          </p:cNvCxnSpPr>
          <p:nvPr/>
        </p:nvCxnSpPr>
        <p:spPr>
          <a:xfrm rot="5400000" flipH="1" flipV="1">
            <a:off x="6261024" y="1997986"/>
            <a:ext cx="276701" cy="1656527"/>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3" name="フローチャート: 判断 122">
            <a:extLst>
              <a:ext uri="{FF2B5EF4-FFF2-40B4-BE49-F238E27FC236}">
                <a16:creationId xmlns:a16="http://schemas.microsoft.com/office/drawing/2014/main" id="{E56D9849-C97E-0C4D-90B1-8D5D42E6AE0C}"/>
              </a:ext>
            </a:extLst>
          </p:cNvPr>
          <p:cNvSpPr/>
          <p:nvPr/>
        </p:nvSpPr>
        <p:spPr>
          <a:xfrm>
            <a:off x="9475703" y="2964599"/>
            <a:ext cx="1040524" cy="630621"/>
          </a:xfrm>
          <a:prstGeom prst="flowChartDecision">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noAutofit/>
          </a:bodyPr>
          <a:lstStyle/>
          <a:p>
            <a:pPr algn="ctr"/>
            <a:r>
              <a:rPr kumimoji="1" lang="ja-JP" altLang="en-US" sz="1100">
                <a:solidFill>
                  <a:schemeClr val="tx1"/>
                </a:solidFill>
              </a:rPr>
              <a:t>再発信</a:t>
            </a:r>
            <a:br>
              <a:rPr kumimoji="1" lang="en-US" altLang="ja-JP" sz="1100" dirty="0">
                <a:solidFill>
                  <a:schemeClr val="tx1"/>
                </a:solidFill>
              </a:rPr>
            </a:br>
            <a:r>
              <a:rPr kumimoji="1" lang="ja-JP" altLang="en-US" sz="1100">
                <a:solidFill>
                  <a:schemeClr val="tx1"/>
                </a:solidFill>
              </a:rPr>
              <a:t>する</a:t>
            </a:r>
          </a:p>
        </p:txBody>
      </p:sp>
      <p:sp>
        <p:nvSpPr>
          <p:cNvPr id="125" name="テキスト ボックス 124">
            <a:extLst>
              <a:ext uri="{FF2B5EF4-FFF2-40B4-BE49-F238E27FC236}">
                <a16:creationId xmlns:a16="http://schemas.microsoft.com/office/drawing/2014/main" id="{984CC652-B1C7-8841-9505-BA8329631A7F}"/>
              </a:ext>
            </a:extLst>
          </p:cNvPr>
          <p:cNvSpPr txBox="1"/>
          <p:nvPr/>
        </p:nvSpPr>
        <p:spPr>
          <a:xfrm>
            <a:off x="6147215" y="3285315"/>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26" name="テキスト ボックス 125">
            <a:extLst>
              <a:ext uri="{FF2B5EF4-FFF2-40B4-BE49-F238E27FC236}">
                <a16:creationId xmlns:a16="http://schemas.microsoft.com/office/drawing/2014/main" id="{75CB0643-63AC-B046-B5E1-FB6074790D2E}"/>
              </a:ext>
            </a:extLst>
          </p:cNvPr>
          <p:cNvSpPr txBox="1"/>
          <p:nvPr/>
        </p:nvSpPr>
        <p:spPr>
          <a:xfrm>
            <a:off x="5642900" y="2437433"/>
            <a:ext cx="386644" cy="276999"/>
          </a:xfrm>
          <a:prstGeom prst="rect">
            <a:avLst/>
          </a:prstGeom>
          <a:noFill/>
        </p:spPr>
        <p:txBody>
          <a:bodyPr wrap="none" rtlCol="0">
            <a:spAutoFit/>
          </a:bodyPr>
          <a:lstStyle/>
          <a:p>
            <a:r>
              <a:rPr kumimoji="1" lang="en-US" altLang="ja-JP" sz="1200" dirty="0"/>
              <a:t>No</a:t>
            </a:r>
            <a:endParaRPr kumimoji="1" lang="ja-JP" altLang="en-US"/>
          </a:p>
        </p:txBody>
      </p:sp>
      <p:cxnSp>
        <p:nvCxnSpPr>
          <p:cNvPr id="128" name="カギ線コネクタ 127">
            <a:extLst>
              <a:ext uri="{FF2B5EF4-FFF2-40B4-BE49-F238E27FC236}">
                <a16:creationId xmlns:a16="http://schemas.microsoft.com/office/drawing/2014/main" id="{1189EC9F-A709-BC41-AC22-AB90A32035A6}"/>
              </a:ext>
            </a:extLst>
          </p:cNvPr>
          <p:cNvCxnSpPr>
            <a:cxnSpLocks/>
            <a:stCxn id="123" idx="0"/>
            <a:endCxn id="96" idx="3"/>
          </p:cNvCxnSpPr>
          <p:nvPr/>
        </p:nvCxnSpPr>
        <p:spPr>
          <a:xfrm rot="16200000" flipV="1">
            <a:off x="8885496" y="1854130"/>
            <a:ext cx="276701" cy="1944238"/>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直線矢印コネクタ 130">
            <a:extLst>
              <a:ext uri="{FF2B5EF4-FFF2-40B4-BE49-F238E27FC236}">
                <a16:creationId xmlns:a16="http://schemas.microsoft.com/office/drawing/2014/main" id="{B1F1D183-CFD3-2541-8DCA-969D5E1D728A}"/>
              </a:ext>
            </a:extLst>
          </p:cNvPr>
          <p:cNvCxnSpPr>
            <a:cxnSpLocks/>
            <a:stCxn id="123" idx="1"/>
            <a:endCxn id="60" idx="6"/>
          </p:cNvCxnSpPr>
          <p:nvPr/>
        </p:nvCxnSpPr>
        <p:spPr>
          <a:xfrm flipH="1" flipV="1">
            <a:off x="7833273" y="3279909"/>
            <a:ext cx="1642430" cy="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7" name="テキスト ボックス 136">
            <a:extLst>
              <a:ext uri="{FF2B5EF4-FFF2-40B4-BE49-F238E27FC236}">
                <a16:creationId xmlns:a16="http://schemas.microsoft.com/office/drawing/2014/main" id="{E49401CC-3A5B-A244-9430-E4615AE18821}"/>
              </a:ext>
            </a:extLst>
          </p:cNvPr>
          <p:cNvSpPr txBox="1"/>
          <p:nvPr/>
        </p:nvSpPr>
        <p:spPr>
          <a:xfrm>
            <a:off x="9048071" y="3295826"/>
            <a:ext cx="449162" cy="276999"/>
          </a:xfrm>
          <a:prstGeom prst="rect">
            <a:avLst/>
          </a:prstGeom>
          <a:noFill/>
        </p:spPr>
        <p:txBody>
          <a:bodyPr wrap="none" rtlCol="0">
            <a:spAutoFit/>
          </a:bodyPr>
          <a:lstStyle/>
          <a:p>
            <a:r>
              <a:rPr kumimoji="1" lang="en-US" altLang="ja-JP" sz="1200" dirty="0"/>
              <a:t>Yes</a:t>
            </a:r>
            <a:endParaRPr kumimoji="1" lang="ja-JP" altLang="en-US"/>
          </a:p>
        </p:txBody>
      </p:sp>
      <p:sp>
        <p:nvSpPr>
          <p:cNvPr id="138" name="テキスト ボックス 137">
            <a:extLst>
              <a:ext uri="{FF2B5EF4-FFF2-40B4-BE49-F238E27FC236}">
                <a16:creationId xmlns:a16="http://schemas.microsoft.com/office/drawing/2014/main" id="{DA5DFA8D-EC83-1C4E-9ABF-8D6B430CC41A}"/>
              </a:ext>
            </a:extLst>
          </p:cNvPr>
          <p:cNvSpPr txBox="1"/>
          <p:nvPr/>
        </p:nvSpPr>
        <p:spPr>
          <a:xfrm>
            <a:off x="8626346" y="2437930"/>
            <a:ext cx="386644" cy="276999"/>
          </a:xfrm>
          <a:prstGeom prst="rect">
            <a:avLst/>
          </a:prstGeom>
          <a:noFill/>
        </p:spPr>
        <p:txBody>
          <a:bodyPr wrap="none" rtlCol="0">
            <a:spAutoFit/>
          </a:bodyPr>
          <a:lstStyle/>
          <a:p>
            <a:r>
              <a:rPr kumimoji="1" lang="en-US" altLang="ja-JP" sz="1200" dirty="0"/>
              <a:t>No</a:t>
            </a:r>
            <a:endParaRPr kumimoji="1" lang="ja-JP" altLang="en-US"/>
          </a:p>
        </p:txBody>
      </p:sp>
      <p:sp>
        <p:nvSpPr>
          <p:cNvPr id="46" name="角丸四角形吹き出し 45">
            <a:extLst>
              <a:ext uri="{FF2B5EF4-FFF2-40B4-BE49-F238E27FC236}">
                <a16:creationId xmlns:a16="http://schemas.microsoft.com/office/drawing/2014/main" id="{A0EF163D-6813-AC43-8F9F-E4EF7A21DBDB}"/>
              </a:ext>
            </a:extLst>
          </p:cNvPr>
          <p:cNvSpPr/>
          <p:nvPr/>
        </p:nvSpPr>
        <p:spPr>
          <a:xfrm>
            <a:off x="3084961" y="2156773"/>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①</a:t>
            </a:r>
            <a:endParaRPr kumimoji="1" lang="ja-JP" altLang="en-US">
              <a:solidFill>
                <a:schemeClr val="tx1"/>
              </a:solidFill>
            </a:endParaRPr>
          </a:p>
        </p:txBody>
      </p:sp>
      <p:sp>
        <p:nvSpPr>
          <p:cNvPr id="47" name="角丸四角形吹き出し 46">
            <a:extLst>
              <a:ext uri="{FF2B5EF4-FFF2-40B4-BE49-F238E27FC236}">
                <a16:creationId xmlns:a16="http://schemas.microsoft.com/office/drawing/2014/main" id="{440DE5E1-F2E7-3B49-9672-F50ACDF4C50B}"/>
              </a:ext>
            </a:extLst>
          </p:cNvPr>
          <p:cNvSpPr/>
          <p:nvPr/>
        </p:nvSpPr>
        <p:spPr>
          <a:xfrm>
            <a:off x="7434053" y="1980207"/>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⑤</a:t>
            </a:r>
            <a:endParaRPr kumimoji="1" lang="ja-JP" altLang="en-US">
              <a:solidFill>
                <a:schemeClr val="tx1"/>
              </a:solidFill>
            </a:endParaRPr>
          </a:p>
        </p:txBody>
      </p:sp>
      <p:sp>
        <p:nvSpPr>
          <p:cNvPr id="49" name="角丸四角形吹き出し 48">
            <a:extLst>
              <a:ext uri="{FF2B5EF4-FFF2-40B4-BE49-F238E27FC236}">
                <a16:creationId xmlns:a16="http://schemas.microsoft.com/office/drawing/2014/main" id="{0E5E15E1-98A5-6140-8953-F49033D13638}"/>
              </a:ext>
            </a:extLst>
          </p:cNvPr>
          <p:cNvSpPr/>
          <p:nvPr/>
        </p:nvSpPr>
        <p:spPr>
          <a:xfrm>
            <a:off x="6124083" y="3842786"/>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④</a:t>
            </a:r>
            <a:endParaRPr kumimoji="1" lang="ja-JP" altLang="en-US">
              <a:solidFill>
                <a:schemeClr val="tx1"/>
              </a:solidFill>
            </a:endParaRPr>
          </a:p>
        </p:txBody>
      </p:sp>
      <p:sp>
        <p:nvSpPr>
          <p:cNvPr id="50" name="角丸四角形吹き出し 49">
            <a:extLst>
              <a:ext uri="{FF2B5EF4-FFF2-40B4-BE49-F238E27FC236}">
                <a16:creationId xmlns:a16="http://schemas.microsoft.com/office/drawing/2014/main" id="{4A375BB5-BEDC-1645-9DAB-137BE84FF0DE}"/>
              </a:ext>
            </a:extLst>
          </p:cNvPr>
          <p:cNvSpPr/>
          <p:nvPr/>
        </p:nvSpPr>
        <p:spPr>
          <a:xfrm>
            <a:off x="4530865" y="2072844"/>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③</a:t>
            </a:r>
            <a:endParaRPr kumimoji="1" lang="ja-JP" altLang="en-US">
              <a:solidFill>
                <a:schemeClr val="tx1"/>
              </a:solidFill>
            </a:endParaRPr>
          </a:p>
        </p:txBody>
      </p:sp>
      <p:sp>
        <p:nvSpPr>
          <p:cNvPr id="51" name="角丸四角形吹き出し 50">
            <a:extLst>
              <a:ext uri="{FF2B5EF4-FFF2-40B4-BE49-F238E27FC236}">
                <a16:creationId xmlns:a16="http://schemas.microsoft.com/office/drawing/2014/main" id="{588DE2A7-02D7-C642-AFB8-4409529A5928}"/>
              </a:ext>
            </a:extLst>
          </p:cNvPr>
          <p:cNvSpPr/>
          <p:nvPr/>
        </p:nvSpPr>
        <p:spPr>
          <a:xfrm>
            <a:off x="8738796" y="3888135"/>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rPr>
              <a:t>⑥</a:t>
            </a:r>
            <a:endParaRPr kumimoji="1" lang="ja-JP" altLang="en-US">
              <a:solidFill>
                <a:schemeClr val="tx1"/>
              </a:solidFill>
            </a:endParaRPr>
          </a:p>
        </p:txBody>
      </p:sp>
      <p:sp>
        <p:nvSpPr>
          <p:cNvPr id="53" name="角丸四角形吹き出し 52">
            <a:extLst>
              <a:ext uri="{FF2B5EF4-FFF2-40B4-BE49-F238E27FC236}">
                <a16:creationId xmlns:a16="http://schemas.microsoft.com/office/drawing/2014/main" id="{5342E62C-3B5F-024F-BF03-C7EDD9290475}"/>
              </a:ext>
            </a:extLst>
          </p:cNvPr>
          <p:cNvSpPr/>
          <p:nvPr/>
        </p:nvSpPr>
        <p:spPr>
          <a:xfrm>
            <a:off x="4221224" y="5183535"/>
            <a:ext cx="668446" cy="431257"/>
          </a:xfrm>
          <a:prstGeom prst="wedgeRoundRectCallou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rPr>
              <a:t>②</a:t>
            </a:r>
            <a:endParaRPr kumimoji="1" lang="ja-JP" altLang="en-US">
              <a:solidFill>
                <a:schemeClr val="tx1"/>
              </a:solidFill>
            </a:endParaRPr>
          </a:p>
        </p:txBody>
      </p:sp>
      <p:sp>
        <p:nvSpPr>
          <p:cNvPr id="54" name="正方形/長方形 53">
            <a:extLst>
              <a:ext uri="{FF2B5EF4-FFF2-40B4-BE49-F238E27FC236}">
                <a16:creationId xmlns:a16="http://schemas.microsoft.com/office/drawing/2014/main" id="{A1BCDBC7-E606-934C-83BD-22C3C7826CAD}"/>
              </a:ext>
            </a:extLst>
          </p:cNvPr>
          <p:cNvSpPr/>
          <p:nvPr/>
        </p:nvSpPr>
        <p:spPr>
          <a:xfrm>
            <a:off x="4043252" y="5663987"/>
            <a:ext cx="824089" cy="48542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noAutofit/>
          </a:bodyPr>
          <a:lstStyle/>
          <a:p>
            <a:pPr algn="ctr"/>
            <a:r>
              <a:rPr lang="ja-JP" altLang="en-US" sz="1100">
                <a:solidFill>
                  <a:schemeClr val="tx1"/>
                </a:solidFill>
              </a:rPr>
              <a:t>申し送り</a:t>
            </a:r>
            <a:endParaRPr kumimoji="1" lang="ja-JP" altLang="en-US" sz="1100" dirty="0">
              <a:solidFill>
                <a:schemeClr val="tx1"/>
              </a:solidFill>
            </a:endParaRPr>
          </a:p>
        </p:txBody>
      </p:sp>
      <p:cxnSp>
        <p:nvCxnSpPr>
          <p:cNvPr id="59" name="直線矢印コネクタ 58">
            <a:extLst>
              <a:ext uri="{FF2B5EF4-FFF2-40B4-BE49-F238E27FC236}">
                <a16:creationId xmlns:a16="http://schemas.microsoft.com/office/drawing/2014/main" id="{2F9F7933-5795-7C43-A5BD-7433DB69CC49}"/>
              </a:ext>
            </a:extLst>
          </p:cNvPr>
          <p:cNvCxnSpPr>
            <a:cxnSpLocks/>
            <a:stCxn id="9" idx="3"/>
            <a:endCxn id="54" idx="1"/>
          </p:cNvCxnSpPr>
          <p:nvPr/>
        </p:nvCxnSpPr>
        <p:spPr>
          <a:xfrm flipV="1">
            <a:off x="3508509" y="5906698"/>
            <a:ext cx="534743" cy="547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正方形/長方形 55">
            <a:extLst>
              <a:ext uri="{FF2B5EF4-FFF2-40B4-BE49-F238E27FC236}">
                <a16:creationId xmlns:a16="http://schemas.microsoft.com/office/drawing/2014/main" id="{A75CED50-A45E-4213-BC82-B5EB2F122FAE}"/>
              </a:ext>
            </a:extLst>
          </p:cNvPr>
          <p:cNvSpPr/>
          <p:nvPr/>
        </p:nvSpPr>
        <p:spPr>
          <a:xfrm>
            <a:off x="9721055" y="124914"/>
            <a:ext cx="2257064" cy="851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例：電話応対</a:t>
            </a:r>
            <a:endParaRPr kumimoji="1" lang="en-US" altLang="ja-JP" dirty="0"/>
          </a:p>
          <a:p>
            <a:pPr algn="ctr"/>
            <a:r>
              <a:rPr lang="ja-JP" altLang="en-US" dirty="0"/>
              <a:t>　　</a:t>
            </a:r>
            <a:r>
              <a:rPr kumimoji="1" lang="ja-JP" altLang="en-US" dirty="0"/>
              <a:t>のフロー</a:t>
            </a:r>
          </a:p>
        </p:txBody>
      </p:sp>
      <p:sp>
        <p:nvSpPr>
          <p:cNvPr id="55" name="スライド番号プレースホルダー 4">
            <a:extLst>
              <a:ext uri="{FF2B5EF4-FFF2-40B4-BE49-F238E27FC236}">
                <a16:creationId xmlns:a16="http://schemas.microsoft.com/office/drawing/2014/main" id="{B2EE333F-6CB7-4799-BFE9-300C741D1C07}"/>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8</a:t>
            </a:fld>
            <a:endParaRPr kumimoji="1" lang="ja-JP" altLang="en-US"/>
          </a:p>
        </p:txBody>
      </p:sp>
    </p:spTree>
    <p:extLst>
      <p:ext uri="{BB962C8B-B14F-4D97-AF65-F5344CB8AC3E}">
        <p14:creationId xmlns:p14="http://schemas.microsoft.com/office/powerpoint/2010/main" val="41998992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a:t>2-3. </a:t>
            </a:r>
            <a:r>
              <a:rPr lang="ja-JP" altLang="en-US" dirty="0"/>
              <a:t>業務に合わせたデータ対応項目</a:t>
            </a:r>
            <a:endParaRPr kumimoji="1" lang="ja-JP" altLang="en-US" dirty="0"/>
          </a:p>
        </p:txBody>
      </p:sp>
      <p:sp>
        <p:nvSpPr>
          <p:cNvPr id="3" name="コンテンツ プレースホルダー 2"/>
          <p:cNvSpPr>
            <a:spLocks noGrp="1"/>
          </p:cNvSpPr>
          <p:nvPr>
            <p:ph idx="1"/>
          </p:nvPr>
        </p:nvSpPr>
        <p:spPr/>
        <p:txBody>
          <a:bodyPr>
            <a:normAutofit/>
          </a:bodyPr>
          <a:lstStyle/>
          <a:p>
            <a:pPr marL="0" indent="0">
              <a:buNone/>
            </a:pPr>
            <a:r>
              <a:rPr lang="ja-JP" altLang="en-US" sz="2200" dirty="0"/>
              <a:t>改善ポイント（下記①～⑥）の担当者ごとに、改善に必要なデータを確認し、新たに測定するか、既存のものを更新するかを確認する。</a:t>
            </a:r>
          </a:p>
          <a:p>
            <a:pPr marL="449263">
              <a:buFont typeface="Arial" panose="020B0604020202020204" pitchFamily="34" charset="0"/>
              <a:buChar char="•"/>
            </a:pPr>
            <a:r>
              <a:rPr lang="ja-JP" altLang="en-US" sz="2200" dirty="0"/>
              <a:t>送話者の場合</a:t>
            </a:r>
            <a:endParaRPr lang="en-US" altLang="ja-JP" sz="2200" dirty="0"/>
          </a:p>
          <a:p>
            <a:pPr marL="449263">
              <a:buFont typeface="Arial" panose="020B0604020202020204" pitchFamily="34" charset="0"/>
              <a:buChar char="•"/>
            </a:pPr>
            <a:endParaRPr kumimoji="1" lang="en-US" altLang="ja-JP" sz="2200" dirty="0"/>
          </a:p>
          <a:p>
            <a:pPr marL="449263">
              <a:buFont typeface="Arial" panose="020B0604020202020204" pitchFamily="34" charset="0"/>
              <a:buChar char="•"/>
            </a:pPr>
            <a:endParaRPr lang="en-US" altLang="ja-JP" sz="2200" dirty="0"/>
          </a:p>
          <a:p>
            <a:pPr marL="449263">
              <a:buFont typeface="Arial" panose="020B0604020202020204" pitchFamily="34" charset="0"/>
              <a:buChar char="•"/>
            </a:pPr>
            <a:endParaRPr kumimoji="1" lang="en-US" altLang="ja-JP" sz="2200" dirty="0"/>
          </a:p>
          <a:p>
            <a:pPr marL="220663" indent="0">
              <a:buNone/>
            </a:pPr>
            <a:endParaRPr lang="en-US" altLang="ja-JP" sz="2200" dirty="0"/>
          </a:p>
          <a:p>
            <a:pPr marL="449263">
              <a:buFont typeface="Arial" panose="020B0604020202020204" pitchFamily="34" charset="0"/>
              <a:buChar char="•"/>
            </a:pPr>
            <a:r>
              <a:rPr lang="ja-JP" altLang="en-US" sz="2200" dirty="0"/>
              <a:t>受話者の場合</a:t>
            </a:r>
            <a:endParaRPr kumimoji="1"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a:p>
            <a:endParaRPr lang="en-US" altLang="ja-JP" sz="2200" dirty="0"/>
          </a:p>
          <a:p>
            <a:endParaRPr kumimoji="1" lang="en-US" altLang="ja-JP" sz="2200" dirty="0"/>
          </a:p>
        </p:txBody>
      </p:sp>
      <p:graphicFrame>
        <p:nvGraphicFramePr>
          <p:cNvPr id="4" name="表 3"/>
          <p:cNvGraphicFramePr>
            <a:graphicFrameLocks noGrp="1"/>
          </p:cNvGraphicFramePr>
          <p:nvPr>
            <p:extLst>
              <p:ext uri="{D42A27DB-BD31-4B8C-83A1-F6EECF244321}">
                <p14:modId xmlns:p14="http://schemas.microsoft.com/office/powerpoint/2010/main" val="4255817695"/>
              </p:ext>
            </p:extLst>
          </p:nvPr>
        </p:nvGraphicFramePr>
        <p:xfrm>
          <a:off x="1052663" y="2255520"/>
          <a:ext cx="10223500" cy="1341120"/>
        </p:xfrm>
        <a:graphic>
          <a:graphicData uri="http://schemas.openxmlformats.org/drawingml/2006/table">
            <a:tbl>
              <a:tblPr firstRow="1" bandRow="1">
                <a:tableStyleId>{5940675A-B579-460E-94D1-54222C63F5DA}</a:tableStyleId>
              </a:tblPr>
              <a:tblGrid>
                <a:gridCol w="596900">
                  <a:extLst>
                    <a:ext uri="{9D8B030D-6E8A-4147-A177-3AD203B41FA5}">
                      <a16:colId xmlns:a16="http://schemas.microsoft.com/office/drawing/2014/main" val="20000"/>
                    </a:ext>
                  </a:extLst>
                </a:gridCol>
                <a:gridCol w="3556000">
                  <a:extLst>
                    <a:ext uri="{9D8B030D-6E8A-4147-A177-3AD203B41FA5}">
                      <a16:colId xmlns:a16="http://schemas.microsoft.com/office/drawing/2014/main" val="20001"/>
                    </a:ext>
                  </a:extLst>
                </a:gridCol>
                <a:gridCol w="3187700">
                  <a:extLst>
                    <a:ext uri="{9D8B030D-6E8A-4147-A177-3AD203B41FA5}">
                      <a16:colId xmlns:a16="http://schemas.microsoft.com/office/drawing/2014/main" val="20002"/>
                    </a:ext>
                  </a:extLst>
                </a:gridCol>
                <a:gridCol w="1473200">
                  <a:extLst>
                    <a:ext uri="{9D8B030D-6E8A-4147-A177-3AD203B41FA5}">
                      <a16:colId xmlns:a16="http://schemas.microsoft.com/office/drawing/2014/main" val="20003"/>
                    </a:ext>
                  </a:extLst>
                </a:gridCol>
                <a:gridCol w="1409700">
                  <a:extLst>
                    <a:ext uri="{9D8B030D-6E8A-4147-A177-3AD203B41FA5}">
                      <a16:colId xmlns:a16="http://schemas.microsoft.com/office/drawing/2014/main" val="20004"/>
                    </a:ext>
                  </a:extLst>
                </a:gridCol>
              </a:tblGrid>
              <a:tr h="156733">
                <a:tc>
                  <a:txBody>
                    <a:bodyPr/>
                    <a:lstStyle/>
                    <a:p>
                      <a:pPr algn="ctr"/>
                      <a:r>
                        <a:rPr kumimoji="1" lang="en-US" altLang="ja-JP" sz="1600" dirty="0"/>
                        <a:t>No.</a:t>
                      </a:r>
                      <a:endParaRPr kumimoji="1" lang="ja-JP" altLang="en-US" sz="1600" dirty="0"/>
                    </a:p>
                  </a:txBody>
                  <a:tcPr anchor="ctr">
                    <a:solidFill>
                      <a:schemeClr val="accent5">
                        <a:lumMod val="20000"/>
                        <a:lumOff val="80000"/>
                      </a:schemeClr>
                    </a:solidFill>
                  </a:tcPr>
                </a:tc>
                <a:tc>
                  <a:txBody>
                    <a:bodyPr/>
                    <a:lstStyle/>
                    <a:p>
                      <a:pPr algn="ctr"/>
                      <a:r>
                        <a:rPr kumimoji="1" lang="ja-JP" altLang="en-US" sz="1600" dirty="0"/>
                        <a:t>業務</a:t>
                      </a:r>
                    </a:p>
                  </a:txBody>
                  <a:tcPr anchor="ctr">
                    <a:solidFill>
                      <a:schemeClr val="accent5">
                        <a:lumMod val="20000"/>
                        <a:lumOff val="80000"/>
                      </a:schemeClr>
                    </a:solidFill>
                  </a:tcPr>
                </a:tc>
                <a:tc>
                  <a:txBody>
                    <a:bodyPr/>
                    <a:lstStyle/>
                    <a:p>
                      <a:pPr algn="ctr"/>
                      <a:r>
                        <a:rPr kumimoji="1" lang="ja-JP" altLang="en-US" sz="1600" dirty="0"/>
                        <a:t>利用するデータ</a:t>
                      </a:r>
                    </a:p>
                  </a:txBody>
                  <a:tcPr anchor="ctr">
                    <a:lnR w="12700" cap="flat" cmpd="sng" algn="ctr">
                      <a:solidFill>
                        <a:schemeClr val="tx1"/>
                      </a:solidFill>
                      <a:prstDash val="solid"/>
                      <a:round/>
                      <a:headEnd type="none" w="med" len="med"/>
                      <a:tailEnd type="none" w="med" len="med"/>
                    </a:lnR>
                    <a:solidFill>
                      <a:schemeClr val="accent5">
                        <a:lumMod val="20000"/>
                        <a:lumOff val="80000"/>
                      </a:schemeClr>
                    </a:solidFill>
                  </a:tcPr>
                </a:tc>
                <a:tc>
                  <a:txBody>
                    <a:bodyPr/>
                    <a:lstStyle/>
                    <a:p>
                      <a:pPr algn="ctr"/>
                      <a:r>
                        <a:rPr kumimoji="1" lang="ja-JP" altLang="en-US" sz="1600" dirty="0"/>
                        <a:t>新規</a:t>
                      </a:r>
                      <a:r>
                        <a:rPr kumimoji="1" lang="en-US" altLang="ja-JP" sz="1600" dirty="0"/>
                        <a:t>/</a:t>
                      </a:r>
                      <a:r>
                        <a:rPr kumimoji="1" lang="ja-JP" altLang="en-US" sz="1600" dirty="0"/>
                        <a:t>更新</a:t>
                      </a:r>
                    </a:p>
                  </a:txBody>
                  <a:tcPr anchor="ctr">
                    <a:lnL w="12700" cap="flat" cmpd="sng" algn="ctr">
                      <a:solidFill>
                        <a:schemeClr val="tx1"/>
                      </a:solidFill>
                      <a:prstDash val="solid"/>
                      <a:round/>
                      <a:headEnd type="none" w="med" len="med"/>
                      <a:tailEnd type="none" w="med" len="med"/>
                    </a:lnL>
                    <a:solidFill>
                      <a:schemeClr val="accent5">
                        <a:lumMod val="20000"/>
                        <a:lumOff val="80000"/>
                      </a:schemeClr>
                    </a:solidFill>
                  </a:tcPr>
                </a:tc>
                <a:tc>
                  <a:txBody>
                    <a:bodyPr/>
                    <a:lstStyle/>
                    <a:p>
                      <a:pPr algn="ctr"/>
                      <a:r>
                        <a:rPr kumimoji="1" lang="ja-JP" altLang="en-US" sz="1600" dirty="0"/>
                        <a:t>担当者</a:t>
                      </a:r>
                    </a:p>
                  </a:txBody>
                  <a:tcPr anchor="ctr">
                    <a:solidFill>
                      <a:schemeClr val="accent5">
                        <a:lumMod val="20000"/>
                        <a:lumOff val="80000"/>
                      </a:schemeClr>
                    </a:solidFill>
                  </a:tcPr>
                </a:tc>
                <a:extLst>
                  <a:ext uri="{0D108BD9-81ED-4DB2-BD59-A6C34878D82A}">
                    <a16:rowId xmlns:a16="http://schemas.microsoft.com/office/drawing/2014/main" val="10000"/>
                  </a:ext>
                </a:extLst>
              </a:tr>
              <a:tr h="156733">
                <a:tc>
                  <a:txBody>
                    <a:bodyPr/>
                    <a:lstStyle/>
                    <a:p>
                      <a:pPr algn="ctr"/>
                      <a:r>
                        <a:rPr kumimoji="1" lang="ja-JP" altLang="en-US" sz="1600" dirty="0"/>
                        <a:t>①</a:t>
                      </a:r>
                    </a:p>
                  </a:txBody>
                  <a:tcPr anchor="ctr"/>
                </a:tc>
                <a:tc>
                  <a:txBody>
                    <a:bodyPr/>
                    <a:lstStyle/>
                    <a:p>
                      <a:pPr algn="ctr"/>
                      <a:endParaRPr kumimoji="1" lang="ja-JP" altLang="en-US" sz="1600" dirty="0"/>
                    </a:p>
                  </a:txBody>
                  <a:tcPr anchor="ctr"/>
                </a:tc>
                <a:tc>
                  <a:txBody>
                    <a:bodyPr/>
                    <a:lstStyle/>
                    <a:p>
                      <a:pPr algn="ctr"/>
                      <a:endParaRPr kumimoji="1" lang="ja-JP" alt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kumimoji="1" lang="ja-JP" altLang="en-US" sz="1600" dirty="0"/>
                    </a:p>
                  </a:txBody>
                  <a:tcPr anchor="ctr">
                    <a:lnL w="12700" cap="flat" cmpd="sng" algn="ctr">
                      <a:solidFill>
                        <a:schemeClr val="tx1"/>
                      </a:solidFill>
                      <a:prstDash val="solid"/>
                      <a:round/>
                      <a:headEnd type="none" w="med" len="med"/>
                      <a:tailEnd type="none" w="med" len="med"/>
                    </a:lnL>
                  </a:tcPr>
                </a:tc>
                <a:tc>
                  <a:txBody>
                    <a:bodyPr/>
                    <a:lstStyle/>
                    <a:p>
                      <a:pPr algn="ctr"/>
                      <a:endParaRPr kumimoji="1" lang="ja-JP" altLang="en-US" sz="1600" dirty="0"/>
                    </a:p>
                  </a:txBody>
                  <a:tcPr anchor="ctr"/>
                </a:tc>
                <a:extLst>
                  <a:ext uri="{0D108BD9-81ED-4DB2-BD59-A6C34878D82A}">
                    <a16:rowId xmlns:a16="http://schemas.microsoft.com/office/drawing/2014/main" val="10001"/>
                  </a:ext>
                </a:extLst>
              </a:tr>
              <a:tr h="156733">
                <a:tc>
                  <a:txBody>
                    <a:bodyPr/>
                    <a:lstStyle/>
                    <a:p>
                      <a:pPr algn="ctr"/>
                      <a:r>
                        <a:rPr kumimoji="1" lang="ja-JP" altLang="en-US" sz="1600" dirty="0"/>
                        <a:t>③</a:t>
                      </a:r>
                    </a:p>
                  </a:txBody>
                  <a:tcPr anchor="ctr"/>
                </a:tc>
                <a:tc>
                  <a:txBody>
                    <a:bodyPr/>
                    <a:lstStyle/>
                    <a:p>
                      <a:pPr algn="ctr"/>
                      <a:endParaRPr kumimoji="1" lang="ja-JP" altLang="en-US" sz="1600" dirty="0"/>
                    </a:p>
                  </a:txBody>
                  <a:tcPr anchor="ctr"/>
                </a:tc>
                <a:tc>
                  <a:txBody>
                    <a:bodyPr/>
                    <a:lstStyle/>
                    <a:p>
                      <a:pPr algn="ctr"/>
                      <a:endParaRPr kumimoji="1" lang="ja-JP" alt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kumimoji="1" lang="ja-JP" altLang="en-US" sz="1600"/>
                    </a:p>
                  </a:txBody>
                  <a:tcPr anchor="ctr">
                    <a:lnL w="12700" cap="flat" cmpd="sng" algn="ctr">
                      <a:solidFill>
                        <a:schemeClr val="tx1"/>
                      </a:solidFill>
                      <a:prstDash val="solid"/>
                      <a:round/>
                      <a:headEnd type="none" w="med" len="med"/>
                      <a:tailEnd type="none" w="med" len="med"/>
                    </a:lnL>
                  </a:tcPr>
                </a:tc>
                <a:tc>
                  <a:txBody>
                    <a:bodyPr/>
                    <a:lstStyle/>
                    <a:p>
                      <a:pPr algn="ctr"/>
                      <a:endParaRPr kumimoji="1" lang="ja-JP" altLang="en-US" sz="1600"/>
                    </a:p>
                  </a:txBody>
                  <a:tcPr anchor="ctr"/>
                </a:tc>
                <a:extLst>
                  <a:ext uri="{0D108BD9-81ED-4DB2-BD59-A6C34878D82A}">
                    <a16:rowId xmlns:a16="http://schemas.microsoft.com/office/drawing/2014/main" val="10002"/>
                  </a:ext>
                </a:extLst>
              </a:tr>
              <a:tr h="156733">
                <a:tc>
                  <a:txBody>
                    <a:bodyPr/>
                    <a:lstStyle/>
                    <a:p>
                      <a:pPr algn="ctr"/>
                      <a:r>
                        <a:rPr kumimoji="1" lang="ja-JP" altLang="en-US" sz="1600" dirty="0"/>
                        <a:t>⑤</a:t>
                      </a:r>
                    </a:p>
                  </a:txBody>
                  <a:tcPr anchor="ctr"/>
                </a:tc>
                <a:tc>
                  <a:txBody>
                    <a:bodyPr/>
                    <a:lstStyle/>
                    <a:p>
                      <a:pPr algn="ctr"/>
                      <a:endParaRPr kumimoji="1" lang="ja-JP" altLang="en-US" sz="1600"/>
                    </a:p>
                  </a:txBody>
                  <a:tcPr anchor="ctr"/>
                </a:tc>
                <a:tc>
                  <a:txBody>
                    <a:bodyPr/>
                    <a:lstStyle/>
                    <a:p>
                      <a:pPr algn="ctr"/>
                      <a:endParaRPr kumimoji="1" lang="ja-JP" alt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kumimoji="1" lang="ja-JP" altLang="en-US" sz="1600"/>
                    </a:p>
                  </a:txBody>
                  <a:tcPr anchor="ctr">
                    <a:lnL w="12700" cap="flat" cmpd="sng" algn="ctr">
                      <a:solidFill>
                        <a:schemeClr val="tx1"/>
                      </a:solidFill>
                      <a:prstDash val="solid"/>
                      <a:round/>
                      <a:headEnd type="none" w="med" len="med"/>
                      <a:tailEnd type="none" w="med" len="med"/>
                    </a:lnL>
                  </a:tcPr>
                </a:tc>
                <a:tc>
                  <a:txBody>
                    <a:bodyPr/>
                    <a:lstStyle/>
                    <a:p>
                      <a:pPr algn="ctr"/>
                      <a:endParaRPr kumimoji="1" lang="ja-JP" altLang="en-US" sz="1600" dirty="0"/>
                    </a:p>
                  </a:txBody>
                  <a:tcPr anchor="ctr"/>
                </a:tc>
                <a:extLst>
                  <a:ext uri="{0D108BD9-81ED-4DB2-BD59-A6C34878D82A}">
                    <a16:rowId xmlns:a16="http://schemas.microsoft.com/office/drawing/2014/main" val="10003"/>
                  </a:ext>
                </a:extLst>
              </a:tr>
            </a:tbl>
          </a:graphicData>
        </a:graphic>
      </p:graphicFrame>
      <p:sp>
        <p:nvSpPr>
          <p:cNvPr id="7" name="正方形/長方形 6">
            <a:extLst>
              <a:ext uri="{FF2B5EF4-FFF2-40B4-BE49-F238E27FC236}">
                <a16:creationId xmlns:a16="http://schemas.microsoft.com/office/drawing/2014/main" id="{28E1F7C1-BA80-4D3B-9A46-28512133E184}"/>
              </a:ext>
            </a:extLst>
          </p:cNvPr>
          <p:cNvSpPr/>
          <p:nvPr/>
        </p:nvSpPr>
        <p:spPr>
          <a:xfrm>
            <a:off x="9721055" y="124914"/>
            <a:ext cx="2257064" cy="8511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例：電話応対</a:t>
            </a:r>
            <a:endParaRPr kumimoji="1" lang="en-US" altLang="ja-JP" dirty="0"/>
          </a:p>
          <a:p>
            <a:pPr algn="ctr"/>
            <a:r>
              <a:rPr lang="ja-JP" altLang="en-US" dirty="0"/>
              <a:t>　　</a:t>
            </a:r>
            <a:r>
              <a:rPr kumimoji="1" lang="ja-JP" altLang="en-US" dirty="0"/>
              <a:t>のフロー</a:t>
            </a:r>
          </a:p>
        </p:txBody>
      </p:sp>
      <p:graphicFrame>
        <p:nvGraphicFramePr>
          <p:cNvPr id="6" name="表 5">
            <a:extLst>
              <a:ext uri="{FF2B5EF4-FFF2-40B4-BE49-F238E27FC236}">
                <a16:creationId xmlns:a16="http://schemas.microsoft.com/office/drawing/2014/main" id="{AE7A61C5-5584-445C-8DA9-013CF74A0773}"/>
              </a:ext>
            </a:extLst>
          </p:cNvPr>
          <p:cNvGraphicFramePr>
            <a:graphicFrameLocks noGrp="1"/>
          </p:cNvGraphicFramePr>
          <p:nvPr>
            <p:extLst>
              <p:ext uri="{D42A27DB-BD31-4B8C-83A1-F6EECF244321}">
                <p14:modId xmlns:p14="http://schemas.microsoft.com/office/powerpoint/2010/main" val="1984262843"/>
              </p:ext>
            </p:extLst>
          </p:nvPr>
        </p:nvGraphicFramePr>
        <p:xfrm>
          <a:off x="1052663" y="4414798"/>
          <a:ext cx="10223500" cy="1341120"/>
        </p:xfrm>
        <a:graphic>
          <a:graphicData uri="http://schemas.openxmlformats.org/drawingml/2006/table">
            <a:tbl>
              <a:tblPr firstRow="1" bandRow="1">
                <a:tableStyleId>{5940675A-B579-460E-94D1-54222C63F5DA}</a:tableStyleId>
              </a:tblPr>
              <a:tblGrid>
                <a:gridCol w="596900">
                  <a:extLst>
                    <a:ext uri="{9D8B030D-6E8A-4147-A177-3AD203B41FA5}">
                      <a16:colId xmlns:a16="http://schemas.microsoft.com/office/drawing/2014/main" val="20000"/>
                    </a:ext>
                  </a:extLst>
                </a:gridCol>
                <a:gridCol w="3556000">
                  <a:extLst>
                    <a:ext uri="{9D8B030D-6E8A-4147-A177-3AD203B41FA5}">
                      <a16:colId xmlns:a16="http://schemas.microsoft.com/office/drawing/2014/main" val="20001"/>
                    </a:ext>
                  </a:extLst>
                </a:gridCol>
                <a:gridCol w="3187700">
                  <a:extLst>
                    <a:ext uri="{9D8B030D-6E8A-4147-A177-3AD203B41FA5}">
                      <a16:colId xmlns:a16="http://schemas.microsoft.com/office/drawing/2014/main" val="20002"/>
                    </a:ext>
                  </a:extLst>
                </a:gridCol>
                <a:gridCol w="1473200">
                  <a:extLst>
                    <a:ext uri="{9D8B030D-6E8A-4147-A177-3AD203B41FA5}">
                      <a16:colId xmlns:a16="http://schemas.microsoft.com/office/drawing/2014/main" val="20003"/>
                    </a:ext>
                  </a:extLst>
                </a:gridCol>
                <a:gridCol w="1409700">
                  <a:extLst>
                    <a:ext uri="{9D8B030D-6E8A-4147-A177-3AD203B41FA5}">
                      <a16:colId xmlns:a16="http://schemas.microsoft.com/office/drawing/2014/main" val="20004"/>
                    </a:ext>
                  </a:extLst>
                </a:gridCol>
              </a:tblGrid>
              <a:tr h="156733">
                <a:tc>
                  <a:txBody>
                    <a:bodyPr/>
                    <a:lstStyle/>
                    <a:p>
                      <a:pPr algn="ctr"/>
                      <a:r>
                        <a:rPr kumimoji="1" lang="en-US" altLang="ja-JP" sz="1600" dirty="0"/>
                        <a:t>No.</a:t>
                      </a:r>
                      <a:endParaRPr kumimoji="1" lang="ja-JP" altLang="en-US" sz="1600" dirty="0"/>
                    </a:p>
                  </a:txBody>
                  <a:tcPr anchor="ctr">
                    <a:solidFill>
                      <a:schemeClr val="accent5">
                        <a:lumMod val="20000"/>
                        <a:lumOff val="80000"/>
                      </a:schemeClr>
                    </a:solidFill>
                  </a:tcPr>
                </a:tc>
                <a:tc>
                  <a:txBody>
                    <a:bodyPr/>
                    <a:lstStyle/>
                    <a:p>
                      <a:pPr algn="ctr"/>
                      <a:r>
                        <a:rPr kumimoji="1" lang="ja-JP" altLang="en-US" sz="1600" dirty="0"/>
                        <a:t>業務</a:t>
                      </a:r>
                    </a:p>
                  </a:txBody>
                  <a:tcPr anchor="ctr">
                    <a:solidFill>
                      <a:schemeClr val="accent5">
                        <a:lumMod val="20000"/>
                        <a:lumOff val="80000"/>
                      </a:schemeClr>
                    </a:solidFill>
                  </a:tcPr>
                </a:tc>
                <a:tc>
                  <a:txBody>
                    <a:bodyPr/>
                    <a:lstStyle/>
                    <a:p>
                      <a:pPr algn="ctr"/>
                      <a:r>
                        <a:rPr kumimoji="1" lang="ja-JP" altLang="en-US" sz="1600" dirty="0"/>
                        <a:t>利用するデータ</a:t>
                      </a:r>
                    </a:p>
                  </a:txBody>
                  <a:tcPr anchor="ctr">
                    <a:lnR w="12700" cap="flat" cmpd="sng" algn="ctr">
                      <a:solidFill>
                        <a:schemeClr val="tx1"/>
                      </a:solidFill>
                      <a:prstDash val="solid"/>
                      <a:round/>
                      <a:headEnd type="none" w="med" len="med"/>
                      <a:tailEnd type="none" w="med" len="med"/>
                    </a:lnR>
                    <a:solidFill>
                      <a:schemeClr val="accent5">
                        <a:lumMod val="20000"/>
                        <a:lumOff val="80000"/>
                      </a:schemeClr>
                    </a:solidFill>
                  </a:tcPr>
                </a:tc>
                <a:tc>
                  <a:txBody>
                    <a:bodyPr/>
                    <a:lstStyle/>
                    <a:p>
                      <a:pPr algn="ctr"/>
                      <a:r>
                        <a:rPr kumimoji="1" lang="ja-JP" altLang="en-US" sz="1600" dirty="0"/>
                        <a:t>新規</a:t>
                      </a:r>
                      <a:r>
                        <a:rPr kumimoji="1" lang="en-US" altLang="ja-JP" sz="1600" dirty="0"/>
                        <a:t>/</a:t>
                      </a:r>
                      <a:r>
                        <a:rPr kumimoji="1" lang="ja-JP" altLang="en-US" sz="1600" dirty="0"/>
                        <a:t>更新</a:t>
                      </a:r>
                    </a:p>
                  </a:txBody>
                  <a:tcPr anchor="ctr">
                    <a:lnL w="12700" cap="flat" cmpd="sng" algn="ctr">
                      <a:solidFill>
                        <a:schemeClr val="tx1"/>
                      </a:solidFill>
                      <a:prstDash val="solid"/>
                      <a:round/>
                      <a:headEnd type="none" w="med" len="med"/>
                      <a:tailEnd type="none" w="med" len="med"/>
                    </a:lnL>
                    <a:solidFill>
                      <a:schemeClr val="accent5">
                        <a:lumMod val="20000"/>
                        <a:lumOff val="80000"/>
                      </a:schemeClr>
                    </a:solidFill>
                  </a:tcPr>
                </a:tc>
                <a:tc>
                  <a:txBody>
                    <a:bodyPr/>
                    <a:lstStyle/>
                    <a:p>
                      <a:pPr algn="ctr"/>
                      <a:r>
                        <a:rPr kumimoji="1" lang="ja-JP" altLang="en-US" sz="1600" dirty="0"/>
                        <a:t>担当者</a:t>
                      </a:r>
                    </a:p>
                  </a:txBody>
                  <a:tcPr anchor="ctr">
                    <a:solidFill>
                      <a:schemeClr val="accent5">
                        <a:lumMod val="20000"/>
                        <a:lumOff val="80000"/>
                      </a:schemeClr>
                    </a:solidFill>
                  </a:tcPr>
                </a:tc>
                <a:extLst>
                  <a:ext uri="{0D108BD9-81ED-4DB2-BD59-A6C34878D82A}">
                    <a16:rowId xmlns:a16="http://schemas.microsoft.com/office/drawing/2014/main" val="10000"/>
                  </a:ext>
                </a:extLst>
              </a:tr>
              <a:tr h="156733">
                <a:tc>
                  <a:txBody>
                    <a:bodyPr/>
                    <a:lstStyle/>
                    <a:p>
                      <a:pPr algn="ctr"/>
                      <a:r>
                        <a:rPr kumimoji="1" lang="ja-JP" altLang="en-US" sz="1600" dirty="0"/>
                        <a:t>②</a:t>
                      </a:r>
                    </a:p>
                  </a:txBody>
                  <a:tcPr anchor="ctr"/>
                </a:tc>
                <a:tc>
                  <a:txBody>
                    <a:bodyPr/>
                    <a:lstStyle/>
                    <a:p>
                      <a:pPr algn="ctr"/>
                      <a:endParaRPr kumimoji="1" lang="ja-JP" altLang="en-US" sz="1600" dirty="0"/>
                    </a:p>
                  </a:txBody>
                  <a:tcPr anchor="ctr"/>
                </a:tc>
                <a:tc>
                  <a:txBody>
                    <a:bodyPr/>
                    <a:lstStyle/>
                    <a:p>
                      <a:pPr algn="ctr"/>
                      <a:endParaRPr kumimoji="1" lang="ja-JP" alt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kumimoji="1" lang="ja-JP" altLang="en-US" sz="1600" dirty="0"/>
                    </a:p>
                  </a:txBody>
                  <a:tcPr anchor="ctr">
                    <a:lnL w="12700" cap="flat" cmpd="sng" algn="ctr">
                      <a:solidFill>
                        <a:schemeClr val="tx1"/>
                      </a:solidFill>
                      <a:prstDash val="solid"/>
                      <a:round/>
                      <a:headEnd type="none" w="med" len="med"/>
                      <a:tailEnd type="none" w="med" len="med"/>
                    </a:lnL>
                  </a:tcPr>
                </a:tc>
                <a:tc>
                  <a:txBody>
                    <a:bodyPr/>
                    <a:lstStyle/>
                    <a:p>
                      <a:pPr algn="ctr"/>
                      <a:endParaRPr kumimoji="1" lang="ja-JP" altLang="en-US" sz="1600" dirty="0"/>
                    </a:p>
                  </a:txBody>
                  <a:tcPr anchor="ctr"/>
                </a:tc>
                <a:extLst>
                  <a:ext uri="{0D108BD9-81ED-4DB2-BD59-A6C34878D82A}">
                    <a16:rowId xmlns:a16="http://schemas.microsoft.com/office/drawing/2014/main" val="10001"/>
                  </a:ext>
                </a:extLst>
              </a:tr>
              <a:tr h="156733">
                <a:tc>
                  <a:txBody>
                    <a:bodyPr/>
                    <a:lstStyle/>
                    <a:p>
                      <a:pPr algn="ctr"/>
                      <a:r>
                        <a:rPr kumimoji="1" lang="ja-JP" altLang="en-US" sz="1600" dirty="0"/>
                        <a:t>④</a:t>
                      </a:r>
                    </a:p>
                  </a:txBody>
                  <a:tcPr anchor="ctr"/>
                </a:tc>
                <a:tc>
                  <a:txBody>
                    <a:bodyPr/>
                    <a:lstStyle/>
                    <a:p>
                      <a:pPr algn="ctr"/>
                      <a:endParaRPr kumimoji="1" lang="ja-JP" altLang="en-US" sz="1600" dirty="0"/>
                    </a:p>
                  </a:txBody>
                  <a:tcPr anchor="ctr"/>
                </a:tc>
                <a:tc>
                  <a:txBody>
                    <a:bodyPr/>
                    <a:lstStyle/>
                    <a:p>
                      <a:pPr algn="ctr"/>
                      <a:endParaRPr kumimoji="1" lang="ja-JP" alt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kumimoji="1" lang="ja-JP" altLang="en-US" sz="1600"/>
                    </a:p>
                  </a:txBody>
                  <a:tcPr anchor="ctr">
                    <a:lnL w="12700" cap="flat" cmpd="sng" algn="ctr">
                      <a:solidFill>
                        <a:schemeClr val="tx1"/>
                      </a:solidFill>
                      <a:prstDash val="solid"/>
                      <a:round/>
                      <a:headEnd type="none" w="med" len="med"/>
                      <a:tailEnd type="none" w="med" len="med"/>
                    </a:lnL>
                  </a:tcPr>
                </a:tc>
                <a:tc>
                  <a:txBody>
                    <a:bodyPr/>
                    <a:lstStyle/>
                    <a:p>
                      <a:pPr algn="ctr"/>
                      <a:endParaRPr kumimoji="1" lang="ja-JP" altLang="en-US" sz="1600"/>
                    </a:p>
                  </a:txBody>
                  <a:tcPr anchor="ctr"/>
                </a:tc>
                <a:extLst>
                  <a:ext uri="{0D108BD9-81ED-4DB2-BD59-A6C34878D82A}">
                    <a16:rowId xmlns:a16="http://schemas.microsoft.com/office/drawing/2014/main" val="10002"/>
                  </a:ext>
                </a:extLst>
              </a:tr>
              <a:tr h="156733">
                <a:tc>
                  <a:txBody>
                    <a:bodyPr/>
                    <a:lstStyle/>
                    <a:p>
                      <a:pPr algn="ctr"/>
                      <a:r>
                        <a:rPr kumimoji="1" lang="ja-JP" altLang="en-US" sz="1600" dirty="0"/>
                        <a:t>⑥</a:t>
                      </a:r>
                    </a:p>
                  </a:txBody>
                  <a:tcPr anchor="ctr"/>
                </a:tc>
                <a:tc>
                  <a:txBody>
                    <a:bodyPr/>
                    <a:lstStyle/>
                    <a:p>
                      <a:pPr algn="ctr"/>
                      <a:endParaRPr kumimoji="1" lang="ja-JP" altLang="en-US" sz="1600"/>
                    </a:p>
                  </a:txBody>
                  <a:tcPr anchor="ctr"/>
                </a:tc>
                <a:tc>
                  <a:txBody>
                    <a:bodyPr/>
                    <a:lstStyle/>
                    <a:p>
                      <a:pPr algn="ctr"/>
                      <a:endParaRPr kumimoji="1" lang="ja-JP" altLang="en-US" sz="1600" dirty="0"/>
                    </a:p>
                  </a:txBody>
                  <a:tcPr anchor="ctr">
                    <a:lnR w="12700" cap="flat" cmpd="sng" algn="ctr">
                      <a:solidFill>
                        <a:schemeClr val="tx1"/>
                      </a:solidFill>
                      <a:prstDash val="solid"/>
                      <a:round/>
                      <a:headEnd type="none" w="med" len="med"/>
                      <a:tailEnd type="none" w="med" len="med"/>
                    </a:lnR>
                  </a:tcPr>
                </a:tc>
                <a:tc>
                  <a:txBody>
                    <a:bodyPr/>
                    <a:lstStyle/>
                    <a:p>
                      <a:pPr algn="ctr"/>
                      <a:endParaRPr kumimoji="1" lang="ja-JP" altLang="en-US" sz="1600"/>
                    </a:p>
                  </a:txBody>
                  <a:tcPr anchor="ctr">
                    <a:lnL w="12700" cap="flat" cmpd="sng" algn="ctr">
                      <a:solidFill>
                        <a:schemeClr val="tx1"/>
                      </a:solidFill>
                      <a:prstDash val="solid"/>
                      <a:round/>
                      <a:headEnd type="none" w="med" len="med"/>
                      <a:tailEnd type="none" w="med" len="med"/>
                    </a:lnL>
                  </a:tcPr>
                </a:tc>
                <a:tc>
                  <a:txBody>
                    <a:bodyPr/>
                    <a:lstStyle/>
                    <a:p>
                      <a:pPr algn="ctr"/>
                      <a:endParaRPr kumimoji="1" lang="ja-JP" altLang="en-US" sz="1600" dirty="0"/>
                    </a:p>
                  </a:txBody>
                  <a:tcPr anchor="ctr"/>
                </a:tc>
                <a:extLst>
                  <a:ext uri="{0D108BD9-81ED-4DB2-BD59-A6C34878D82A}">
                    <a16:rowId xmlns:a16="http://schemas.microsoft.com/office/drawing/2014/main" val="10003"/>
                  </a:ext>
                </a:extLst>
              </a:tr>
            </a:tbl>
          </a:graphicData>
        </a:graphic>
      </p:graphicFrame>
      <p:sp>
        <p:nvSpPr>
          <p:cNvPr id="8" name="スライド番号プレースホルダー 4">
            <a:extLst>
              <a:ext uri="{FF2B5EF4-FFF2-40B4-BE49-F238E27FC236}">
                <a16:creationId xmlns:a16="http://schemas.microsoft.com/office/drawing/2014/main" id="{D290DE82-5BFF-4B7C-94D1-1E635AB8284A}"/>
              </a:ext>
            </a:extLst>
          </p:cNvPr>
          <p:cNvSpPr>
            <a:spLocks noGrp="1"/>
          </p:cNvSpPr>
          <p:nvPr>
            <p:ph type="sldNum" sz="quarter" idx="12"/>
          </p:nvPr>
        </p:nvSpPr>
        <p:spPr>
          <a:xfrm>
            <a:off x="9448800" y="6538912"/>
            <a:ext cx="2743200" cy="365125"/>
          </a:xfrm>
        </p:spPr>
        <p:txBody>
          <a:bodyPr/>
          <a:lstStyle/>
          <a:p>
            <a:fld id="{17B8D3BA-E350-1147-995F-63335037DF5A}" type="slidenum">
              <a:rPr kumimoji="1" lang="ja-JP" altLang="en-US" smtClean="0"/>
              <a:t>9</a:t>
            </a:fld>
            <a:endParaRPr kumimoji="1" lang="ja-JP" altLang="en-US"/>
          </a:p>
        </p:txBody>
      </p:sp>
    </p:spTree>
    <p:extLst>
      <p:ext uri="{BB962C8B-B14F-4D97-AF65-F5344CB8AC3E}">
        <p14:creationId xmlns:p14="http://schemas.microsoft.com/office/powerpoint/2010/main" val="3563154538"/>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Yu Gothic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Yu Gothic"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TotalTime>
  <Words>1537</Words>
  <Application>Microsoft Office PowerPoint</Application>
  <PresentationFormat>ワイド画面</PresentationFormat>
  <Paragraphs>386</Paragraphs>
  <Slides>23</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23</vt:i4>
      </vt:variant>
    </vt:vector>
  </HeadingPairs>
  <TitlesOfParts>
    <vt:vector size="27" baseType="lpstr">
      <vt:lpstr>Yu Gothic</vt:lpstr>
      <vt:lpstr>Yu Gothic Light</vt:lpstr>
      <vt:lpstr>Arial</vt:lpstr>
      <vt:lpstr>ホワイト</vt:lpstr>
      <vt:lpstr>データアカデミー （サービス立案編）</vt:lpstr>
      <vt:lpstr>アジェンダ</vt:lpstr>
      <vt:lpstr>PowerPoint プレゼンテーション</vt:lpstr>
      <vt:lpstr>1-1. 前回のデータアカデミー</vt:lpstr>
      <vt:lpstr>1-2. 今回のSCOPE</vt:lpstr>
      <vt:lpstr>PowerPoint プレゼンテーション</vt:lpstr>
      <vt:lpstr>2-1. ③データ利用方法検討</vt:lpstr>
      <vt:lpstr>2-2. 業務に合わせたデータ対応項目</vt:lpstr>
      <vt:lpstr>2-3. 業務に合わせたデータ対応項目</vt:lpstr>
      <vt:lpstr>PowerPoint プレゼンテーション</vt:lpstr>
      <vt:lpstr>3-1. ④データ利用</vt:lpstr>
      <vt:lpstr>3-2. 現状と対応方法の確認</vt:lpstr>
      <vt:lpstr>3-3. プロトタイプによる効果の確認</vt:lpstr>
      <vt:lpstr>3-4. プロトタイプ実施</vt:lpstr>
      <vt:lpstr>3-5. 分析対象の追加確認</vt:lpstr>
      <vt:lpstr>PowerPoint プレゼンテーション</vt:lpstr>
      <vt:lpstr>4-1. ⑤評価</vt:lpstr>
      <vt:lpstr>4-2. 効果の確認</vt:lpstr>
      <vt:lpstr>PowerPoint プレゼンテーション</vt:lpstr>
      <vt:lpstr>5-1. ⑥政策検討</vt:lpstr>
      <vt:lpstr>5-2. 政策一覧表を作る</vt:lpstr>
      <vt:lpstr>PowerPoint プレゼンテーション</vt:lpstr>
      <vt:lpstr>6-1. 次回のデータアカデミー</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データアカデミー</dc:title>
  <dc:creator>市川 博之</dc:creator>
  <cp:lastModifiedBy>文洋 村上</cp:lastModifiedBy>
  <cp:revision>86</cp:revision>
  <dcterms:created xsi:type="dcterms:W3CDTF">2018-11-06T08:45:58Z</dcterms:created>
  <dcterms:modified xsi:type="dcterms:W3CDTF">2019-05-17T08:53:04Z</dcterms:modified>
</cp:coreProperties>
</file>