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5"/>
  </p:notesMasterIdLst>
  <p:sldIdLst>
    <p:sldId id="460" r:id="rId2"/>
    <p:sldId id="468" r:id="rId3"/>
    <p:sldId id="467" r:id="rId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00FF00"/>
    <a:srgbClr val="00CC99"/>
    <a:srgbClr val="00FF99"/>
    <a:srgbClr val="66FF66"/>
    <a:srgbClr val="66FF33"/>
    <a:srgbClr val="B2CB7F"/>
    <a:srgbClr val="FFCC99"/>
    <a:srgbClr val="FFFF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64" autoAdjust="0"/>
    <p:restoredTop sz="95873" autoAdjust="0"/>
  </p:normalViewPr>
  <p:slideViewPr>
    <p:cSldViewPr snapToGrid="0">
      <p:cViewPr varScale="1">
        <p:scale>
          <a:sx n="56" d="100"/>
          <a:sy n="56" d="100"/>
        </p:scale>
        <p:origin x="173" y="43"/>
      </p:cViewPr>
      <p:guideLst>
        <p:guide orient="horz" pos="2160"/>
        <p:guide pos="3120"/>
      </p:guideLst>
    </p:cSldViewPr>
  </p:slideViewPr>
  <p:notesTextViewPr>
    <p:cViewPr>
      <p:scale>
        <a:sx n="100" d="100"/>
        <a:sy n="100" d="100"/>
      </p:scale>
      <p:origin x="0" y="0"/>
    </p:cViewPr>
  </p:notesTextViewPr>
  <p:sorterViewPr>
    <p:cViewPr>
      <p:scale>
        <a:sx n="125" d="100"/>
        <a:sy n="125" d="100"/>
      </p:scale>
      <p:origin x="0" y="83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50375" cy="497367"/>
          </a:xfrm>
          <a:prstGeom prst="rect">
            <a:avLst/>
          </a:prstGeom>
        </p:spPr>
        <p:txBody>
          <a:bodyPr vert="horz" lIns="92229" tIns="46115" rIns="92229" bIns="4611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221" y="2"/>
            <a:ext cx="2950374" cy="497367"/>
          </a:xfrm>
          <a:prstGeom prst="rect">
            <a:avLst/>
          </a:prstGeom>
        </p:spPr>
        <p:txBody>
          <a:bodyPr vert="horz" lIns="92229" tIns="46115" rIns="92229" bIns="46115" rtlCol="0"/>
          <a:lstStyle>
            <a:lvl1pPr algn="r">
              <a:defRPr sz="1200"/>
            </a:lvl1pPr>
          </a:lstStyle>
          <a:p>
            <a:fld id="{90F73343-A501-40EC-96EE-808513613A66}" type="datetimeFigureOut">
              <a:rPr kumimoji="1" lang="ja-JP" altLang="en-US" smtClean="0"/>
              <a:t>2019/5/28</a:t>
            </a:fld>
            <a:endParaRPr kumimoji="1" lang="ja-JP" altLang="en-US" dirty="0"/>
          </a:p>
        </p:txBody>
      </p:sp>
      <p:sp>
        <p:nvSpPr>
          <p:cNvPr id="4" name="スライド イメージ プレースホルダー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2229" tIns="46115" rIns="92229" bIns="46115" rtlCol="0" anchor="ctr"/>
          <a:lstStyle/>
          <a:p>
            <a:endParaRPr lang="ja-JP" altLang="en-US" dirty="0"/>
          </a:p>
        </p:txBody>
      </p:sp>
      <p:sp>
        <p:nvSpPr>
          <p:cNvPr id="5" name="ノート プレースホルダー 4"/>
          <p:cNvSpPr>
            <a:spLocks noGrp="1"/>
          </p:cNvSpPr>
          <p:nvPr>
            <p:ph type="body" sz="quarter" idx="3"/>
          </p:nvPr>
        </p:nvSpPr>
        <p:spPr>
          <a:xfrm>
            <a:off x="680239" y="4720985"/>
            <a:ext cx="5446723" cy="4473102"/>
          </a:xfrm>
          <a:prstGeom prst="rect">
            <a:avLst/>
          </a:prstGeom>
        </p:spPr>
        <p:txBody>
          <a:bodyPr vert="horz" lIns="92229" tIns="46115" rIns="92229" bIns="4611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372"/>
            <a:ext cx="2950375" cy="497366"/>
          </a:xfrm>
          <a:prstGeom prst="rect">
            <a:avLst/>
          </a:prstGeom>
        </p:spPr>
        <p:txBody>
          <a:bodyPr vert="horz" lIns="92229" tIns="46115" rIns="92229" bIns="4611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29" tIns="46115" rIns="92229" bIns="46115" rtlCol="0" anchor="b"/>
          <a:lstStyle>
            <a:lvl1pPr algn="r">
              <a:defRPr sz="1200"/>
            </a:lvl1pPr>
          </a:lstStyle>
          <a:p>
            <a:fld id="{3781EB83-02FA-4BF6-832E-67A0E11A499E}" type="slidenum">
              <a:rPr kumimoji="1" lang="ja-JP" altLang="en-US" smtClean="0"/>
              <a:t>‹#›</a:t>
            </a:fld>
            <a:endParaRPr kumimoji="1" lang="ja-JP" altLang="en-US" dirty="0"/>
          </a:p>
        </p:txBody>
      </p:sp>
    </p:spTree>
    <p:extLst>
      <p:ext uri="{BB962C8B-B14F-4D97-AF65-F5344CB8AC3E}">
        <p14:creationId xmlns:p14="http://schemas.microsoft.com/office/powerpoint/2010/main" val="25779966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6925" y="774700"/>
            <a:ext cx="5580063" cy="3862388"/>
          </a:xfrm>
          <a:prstGeom prst="rect">
            <a:avLst/>
          </a:prstGeom>
        </p:spPr>
      </p:sp>
      <p:sp>
        <p:nvSpPr>
          <p:cNvPr id="3" name="ノート プレースホルダー 2"/>
          <p:cNvSpPr>
            <a:spLocks noGrp="1"/>
          </p:cNvSpPr>
          <p:nvPr>
            <p:ph type="body" idx="1"/>
          </p:nvPr>
        </p:nvSpPr>
        <p:spPr>
          <a:xfrm>
            <a:off x="717459" y="4897424"/>
            <a:ext cx="5739674" cy="4639665"/>
          </a:xfrm>
          <a:prstGeom prst="rect">
            <a:avLst/>
          </a:prstGeom>
        </p:spPr>
        <p:txBody>
          <a:bodyPr lIns="92236" tIns="46118" rIns="92236" bIns="46118"/>
          <a:lstStyle/>
          <a:p>
            <a:endParaRPr kumimoji="1" lang="ja-JP" altLang="en-US" dirty="0"/>
          </a:p>
        </p:txBody>
      </p:sp>
      <p:sp>
        <p:nvSpPr>
          <p:cNvPr id="4" name="スライド番号プレースホルダー 3"/>
          <p:cNvSpPr>
            <a:spLocks noGrp="1"/>
          </p:cNvSpPr>
          <p:nvPr>
            <p:ph type="sldNum" sz="quarter" idx="10"/>
          </p:nvPr>
        </p:nvSpPr>
        <p:spPr/>
        <p:txBody>
          <a:bodyPr/>
          <a:lstStyle/>
          <a:p>
            <a:fld id="{3781EB83-02FA-4BF6-832E-67A0E11A499E}" type="slidenum">
              <a:rPr kumimoji="1" lang="ja-JP" altLang="en-US" smtClean="0"/>
              <a:pPr/>
              <a:t>0</a:t>
            </a:fld>
            <a:endParaRPr kumimoji="1" lang="ja-JP" altLang="en-US" dirty="0"/>
          </a:p>
        </p:txBody>
      </p:sp>
    </p:spTree>
    <p:extLst>
      <p:ext uri="{BB962C8B-B14F-4D97-AF65-F5344CB8AC3E}">
        <p14:creationId xmlns:p14="http://schemas.microsoft.com/office/powerpoint/2010/main" val="1448264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8A73707-36B0-408B-9F0E-A9650B96256A}" type="datetime1">
              <a:rPr kumimoji="1" lang="ja-JP" altLang="en-US" smtClean="0"/>
              <a:t>2019/5/28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5B5F7AC-18DB-45DD-9943-11411C34958D}" type="datetime1">
              <a:rPr kumimoji="1" lang="ja-JP" altLang="en-US" smtClean="0"/>
              <a:t>2019/5/28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5D9D67E-5D9F-4DD8-B7AA-47D8070366BA}" type="datetime1">
              <a:rPr kumimoji="1" lang="ja-JP" altLang="en-US" smtClean="0"/>
              <a:t>2019/5/28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811F036-B167-4397-9AFC-F22130D85DD0}" type="datetime1">
              <a:rPr kumimoji="1" lang="ja-JP" altLang="en-US" smtClean="0"/>
              <a:t>2019/5/28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7937CB5-6866-436B-94E3-84B61437B84B}" type="datetime1">
              <a:rPr kumimoji="1" lang="ja-JP" altLang="en-US" smtClean="0"/>
              <a:t>2019/5/28</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7A7457B-92F5-40DB-9C23-352EFB33E7CF}" type="datetime1">
              <a:rPr kumimoji="1" lang="ja-JP" altLang="en-US" smtClean="0"/>
              <a:t>2019/5/28</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032354D-6AAB-4D22-B1C2-3AA01FCF9408}" type="datetime1">
              <a:rPr kumimoji="1" lang="ja-JP" altLang="en-US" smtClean="0"/>
              <a:t>2019/5/28</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F0E5F179-7FC5-4C60-B30A-0AD7E50990FA}" type="datetime1">
              <a:rPr kumimoji="1" lang="ja-JP" altLang="en-US" smtClean="0"/>
              <a:t>2019/5/28</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3430866-5901-4B3C-84EE-28A09939EFCC}" type="datetime1">
              <a:rPr kumimoji="1" lang="ja-JP" altLang="en-US" smtClean="0"/>
              <a:t>2019/5/28</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010DA22-05DC-4C1E-ABCF-F52B390AE2CB}" type="datetime1">
              <a:rPr kumimoji="1" lang="ja-JP" altLang="en-US" smtClean="0"/>
              <a:t>2019/5/28</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45B7087-76C3-41EF-987C-9FD4E9BC396A}" type="datetime1">
              <a:rPr kumimoji="1" lang="ja-JP" altLang="en-US" smtClean="0"/>
              <a:t>2019/5/28</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B9C0C-1DE3-44DB-A8F6-BBB5047B0E90}" type="datetime1">
              <a:rPr kumimoji="1" lang="ja-JP" altLang="en-US" smtClean="0"/>
              <a:t>2019/5/28</a:t>
            </a:fld>
            <a:endParaRPr kumimoji="1" lang="ja-JP" altLang="en-US" dirty="0"/>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C8CC77-7C3F-4F42-BE18-F028DB2765DB}"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2817622722"/>
              </p:ext>
            </p:extLst>
          </p:nvPr>
        </p:nvGraphicFramePr>
        <p:xfrm>
          <a:off x="208779" y="870139"/>
          <a:ext cx="9504088" cy="2126813"/>
        </p:xfrm>
        <a:graphic>
          <a:graphicData uri="http://schemas.openxmlformats.org/drawingml/2006/table">
            <a:tbl>
              <a:tblPr firstRow="1" bandRow="1">
                <a:tableStyleId>{1FECB4D8-DB02-4DC6-A0A2-4F2EBAE1DC90}</a:tableStyleId>
              </a:tblPr>
              <a:tblGrid>
                <a:gridCol w="1240459"/>
                <a:gridCol w="8263629"/>
              </a:tblGrid>
              <a:tr h="261226">
                <a:tc>
                  <a:txBody>
                    <a:bodyPr/>
                    <a:lstStyle/>
                    <a:p>
                      <a:r>
                        <a:rPr kumimoji="1" lang="ja-JP" altLang="en-US" sz="1200" b="1" dirty="0" smtClean="0">
                          <a:solidFill>
                            <a:schemeClr val="bg1"/>
                          </a:solidFill>
                          <a:latin typeface="+mn-ea"/>
                          <a:ea typeface="+mn-ea"/>
                        </a:rPr>
                        <a:t>提案者</a:t>
                      </a:r>
                      <a:endParaRPr kumimoji="1" lang="ja-JP" altLang="en-US" sz="1200" b="1" dirty="0">
                        <a:solidFill>
                          <a:schemeClr val="bg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61226">
                <a:tc>
                  <a:txBody>
                    <a:bodyPr/>
                    <a:lstStyle/>
                    <a:p>
                      <a:r>
                        <a:rPr kumimoji="1" lang="ja-JP" altLang="en-US" sz="1200" b="1" dirty="0" smtClean="0">
                          <a:solidFill>
                            <a:schemeClr val="bg1"/>
                          </a:solidFill>
                          <a:latin typeface="+mn-ea"/>
                          <a:ea typeface="+mn-ea"/>
                        </a:rPr>
                        <a:t>対象分野</a:t>
                      </a:r>
                      <a:endParaRPr kumimoji="1" lang="ja-JP" altLang="en-US" sz="1200" b="1" dirty="0">
                        <a:solidFill>
                          <a:schemeClr val="bg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endParaRPr kumimoji="1" lang="en-US" altLang="ja-JP" sz="1200" b="0" dirty="0" smtClean="0">
                        <a:solidFill>
                          <a:schemeClr val="tx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61226">
                <a:tc>
                  <a:txBody>
                    <a:bodyPr/>
                    <a:lstStyle/>
                    <a:p>
                      <a:r>
                        <a:rPr kumimoji="1" lang="ja-JP" altLang="en-US" sz="1200" b="1" dirty="0" smtClean="0">
                          <a:solidFill>
                            <a:schemeClr val="bg1"/>
                          </a:solidFill>
                          <a:latin typeface="+mn-ea"/>
                          <a:ea typeface="+mn-ea"/>
                        </a:rPr>
                        <a:t>実施地域</a:t>
                      </a:r>
                      <a:endParaRPr kumimoji="1" lang="ja-JP" altLang="en-US" sz="1200" b="1" dirty="0">
                        <a:solidFill>
                          <a:schemeClr val="bg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endParaRPr kumimoji="1" lang="en-US" altLang="ja-JP" sz="1200" b="0" spc="-100" baseline="0" dirty="0" smtClean="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015821">
                <a:tc>
                  <a:txBody>
                    <a:bodyPr/>
                    <a:lstStyle/>
                    <a:p>
                      <a:pPr marL="0" algn="l" defTabSz="914400" rtl="0" eaLnBrk="1" latinLnBrk="0" hangingPunct="1"/>
                      <a:r>
                        <a:rPr kumimoji="1" lang="ja-JP" altLang="en-US" sz="1200" b="1" kern="1200" dirty="0" smtClean="0">
                          <a:solidFill>
                            <a:schemeClr val="bg1"/>
                          </a:solidFill>
                          <a:latin typeface="+mn-ea"/>
                          <a:ea typeface="+mn-ea"/>
                          <a:cs typeface="+mn-cs"/>
                        </a:rPr>
                        <a:t>事業概要</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altLang="ja-JP" sz="1200" b="0" dirty="0" smtClean="0">
                        <a:solidFill>
                          <a:schemeClr val="tx1"/>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88032">
                <a:tc>
                  <a:txBody>
                    <a:bodyPr/>
                    <a:lstStyle/>
                    <a:p>
                      <a:pPr marL="0" algn="l" defTabSz="914400" rtl="0" eaLnBrk="1" latinLnBrk="0" hangingPunct="1"/>
                      <a:r>
                        <a:rPr kumimoji="1" lang="ja-JP" altLang="en-US" sz="1200" b="1" kern="1200" dirty="0" smtClean="0">
                          <a:solidFill>
                            <a:schemeClr val="bg1"/>
                          </a:solidFill>
                          <a:latin typeface="+mn-ea"/>
                          <a:ea typeface="+mn-ea"/>
                          <a:cs typeface="+mn-cs"/>
                        </a:rPr>
                        <a:t>事業費</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○○，○○○千円　（千円未満切り捨てで記載）</a:t>
                      </a:r>
                      <a:endParaRPr kumimoji="1" lang="ja-JP" altLang="en-US" sz="1200" b="0" dirty="0" smtClean="0">
                        <a:solidFill>
                          <a:schemeClr val="tx1"/>
                        </a:solidFill>
                        <a:latin typeface="ＭＳ ゴシック" pitchFamily="49" charset="-128"/>
                        <a:ea typeface="ＭＳ ゴシック" pitchFamily="49"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72" name="正方形/長方形 71"/>
          <p:cNvSpPr/>
          <p:nvPr/>
        </p:nvSpPr>
        <p:spPr>
          <a:xfrm>
            <a:off x="1500997" y="1863587"/>
            <a:ext cx="8122046" cy="68374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rgbClr val="FF0000"/>
                </a:solidFill>
                <a:latin typeface="+mn-ea"/>
              </a:rPr>
              <a:t>実証を行う事業全体の概要を</a:t>
            </a:r>
            <a:r>
              <a:rPr lang="en-US" altLang="ja-JP" sz="1200" dirty="0" smtClean="0">
                <a:solidFill>
                  <a:srgbClr val="FF0000"/>
                </a:solidFill>
                <a:latin typeface="+mn-ea"/>
              </a:rPr>
              <a:t>300</a:t>
            </a:r>
            <a:r>
              <a:rPr lang="ja-JP" altLang="en-US" sz="1200" dirty="0" smtClean="0">
                <a:solidFill>
                  <a:srgbClr val="FF0000"/>
                </a:solidFill>
                <a:latin typeface="+mn-ea"/>
              </a:rPr>
              <a:t>字以内で記載してください。</a:t>
            </a:r>
            <a:endParaRPr lang="en-US" altLang="ja-JP" sz="1200" dirty="0">
              <a:solidFill>
                <a:srgbClr val="FF0000"/>
              </a:solidFill>
              <a:latin typeface="+mn-ea"/>
            </a:endParaRPr>
          </a:p>
        </p:txBody>
      </p:sp>
      <p:sp>
        <p:nvSpPr>
          <p:cNvPr id="73" name="正方形/長方形 72"/>
          <p:cNvSpPr/>
          <p:nvPr/>
        </p:nvSpPr>
        <p:spPr>
          <a:xfrm>
            <a:off x="1504777" y="909299"/>
            <a:ext cx="8118266" cy="21452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200" dirty="0">
                <a:solidFill>
                  <a:srgbClr val="FF0000"/>
                </a:solidFill>
                <a:latin typeface="+mn-ea"/>
              </a:rPr>
              <a:t>○○、○○・・・　</a:t>
            </a:r>
            <a:r>
              <a:rPr lang="en-US" altLang="ja-JP" sz="1200" dirty="0">
                <a:solidFill>
                  <a:srgbClr val="FF0000"/>
                </a:solidFill>
                <a:latin typeface="+mn-ea"/>
              </a:rPr>
              <a:t>※</a:t>
            </a:r>
            <a:r>
              <a:rPr lang="ja-JP" altLang="en-US" sz="1200" dirty="0">
                <a:solidFill>
                  <a:srgbClr val="FF0000"/>
                </a:solidFill>
                <a:latin typeface="+mn-ea"/>
              </a:rPr>
              <a:t>代表提案者を含む、すべての機関について</a:t>
            </a:r>
            <a:r>
              <a:rPr lang="ja-JP" altLang="en-US" sz="1200" dirty="0" smtClean="0">
                <a:solidFill>
                  <a:srgbClr val="FF0000"/>
                </a:solidFill>
                <a:latin typeface="+mn-ea"/>
              </a:rPr>
              <a:t>記載</a:t>
            </a:r>
            <a:r>
              <a:rPr lang="ja-JP" altLang="en-US" sz="1200" dirty="0">
                <a:solidFill>
                  <a:srgbClr val="FF0000"/>
                </a:solidFill>
                <a:latin typeface="ＭＳ Ｐゴシック" panose="020B0600070205080204" pitchFamily="50" charset="-128"/>
              </a:rPr>
              <a:t>してください。代表提案団体名に下線を引くこと</a:t>
            </a:r>
            <a:r>
              <a:rPr lang="ja-JP" altLang="en-US" sz="1200" dirty="0" smtClean="0">
                <a:solidFill>
                  <a:srgbClr val="FF0000"/>
                </a:solidFill>
                <a:latin typeface="ＭＳ Ｐゴシック" panose="020B0600070205080204" pitchFamily="50" charset="-128"/>
              </a:rPr>
              <a:t>。</a:t>
            </a:r>
            <a:endParaRPr lang="ja-JP" altLang="en-US" sz="1200" dirty="0">
              <a:solidFill>
                <a:srgbClr val="FF0000"/>
              </a:solidFill>
              <a:latin typeface="ＭＳ Ｐゴシック" panose="020B0600070205080204" pitchFamily="50" charset="-128"/>
            </a:endParaRPr>
          </a:p>
        </p:txBody>
      </p:sp>
      <p:sp>
        <p:nvSpPr>
          <p:cNvPr id="78" name="正方形/長方形 77"/>
          <p:cNvSpPr/>
          <p:nvPr/>
        </p:nvSpPr>
        <p:spPr>
          <a:xfrm>
            <a:off x="36125" y="11353"/>
            <a:ext cx="9869875" cy="711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97" tIns="47550" rIns="95097" bIns="47550">
            <a:spAutoFit/>
          </a:bodyPr>
          <a:lstStyle/>
          <a:p>
            <a:pPr marL="182563" indent="-182563" algn="ctr"/>
            <a:r>
              <a:rPr lang="ja-JP" altLang="en-US" sz="2000" dirty="0">
                <a:solidFill>
                  <a:prstClr val="black"/>
                </a:solidFill>
                <a:latin typeface="HGP創英角ｺﾞｼｯｸUB" pitchFamily="50" charset="-128"/>
                <a:ea typeface="HGP創英角ｺﾞｼｯｸUB" pitchFamily="50" charset="-128"/>
              </a:rPr>
              <a:t>代表</a:t>
            </a:r>
            <a:r>
              <a:rPr lang="ja-JP" altLang="en-US" sz="2000" dirty="0" smtClean="0">
                <a:solidFill>
                  <a:prstClr val="black"/>
                </a:solidFill>
                <a:latin typeface="HGP創英角ｺﾞｼｯｸUB" pitchFamily="50" charset="-128"/>
                <a:ea typeface="HGP創英角ｺﾞｼｯｸUB" pitchFamily="50" charset="-128"/>
              </a:rPr>
              <a:t>提案者名</a:t>
            </a:r>
            <a:r>
              <a:rPr lang="ja-JP" altLang="en-US" sz="1600" dirty="0" smtClean="0">
                <a:solidFill>
                  <a:prstClr val="black"/>
                </a:solidFill>
                <a:latin typeface="HGP創英角ｺﾞｼｯｸUB" pitchFamily="50" charset="-128"/>
                <a:ea typeface="HGP創英角ｺﾞｼｯｸUB" pitchFamily="50" charset="-128"/>
              </a:rPr>
              <a:t>（一社のみ記載して下さい）</a:t>
            </a:r>
            <a:endParaRPr lang="en-US" altLang="ja-JP" sz="2000" dirty="0">
              <a:solidFill>
                <a:prstClr val="black"/>
              </a:solidFill>
              <a:latin typeface="HGP創英角ｺﾞｼｯｸUB" pitchFamily="50" charset="-128"/>
              <a:ea typeface="HGP創英角ｺﾞｼｯｸUB" pitchFamily="50" charset="-128"/>
            </a:endParaRPr>
          </a:p>
          <a:p>
            <a:pPr marL="182563" indent="-182563" algn="ctr"/>
            <a:r>
              <a:rPr lang="ja-JP" altLang="en-US" sz="2000" dirty="0">
                <a:solidFill>
                  <a:prstClr val="black"/>
                </a:solidFill>
                <a:latin typeface="HGP創英角ｺﾞｼｯｸUB" pitchFamily="50" charset="-128"/>
                <a:ea typeface="HGP創英角ｺﾞｼｯｸUB" pitchFamily="50" charset="-128"/>
              </a:rPr>
              <a:t>実施事業タイトル</a:t>
            </a:r>
            <a:r>
              <a:rPr lang="en-US" altLang="ja-JP" sz="2000" dirty="0">
                <a:solidFill>
                  <a:prstClr val="black"/>
                </a:solidFill>
                <a:latin typeface="HGP創英角ｺﾞｼｯｸUB" pitchFamily="50" charset="-128"/>
                <a:ea typeface="HGP創英角ｺﾞｼｯｸUB" pitchFamily="50" charset="-128"/>
              </a:rPr>
              <a:t>【</a:t>
            </a:r>
            <a:r>
              <a:rPr lang="ja-JP" altLang="en-US" sz="2000" dirty="0">
                <a:solidFill>
                  <a:prstClr val="black"/>
                </a:solidFill>
                <a:latin typeface="HGP創英角ｺﾞｼｯｸUB" pitchFamily="50" charset="-128"/>
                <a:ea typeface="HGP創英角ｺﾞｼｯｸUB" pitchFamily="50" charset="-128"/>
              </a:rPr>
              <a:t>分野名</a:t>
            </a:r>
            <a:r>
              <a:rPr lang="en-US" altLang="ja-JP" sz="2000" dirty="0">
                <a:solidFill>
                  <a:prstClr val="black"/>
                </a:solidFill>
                <a:latin typeface="HGP創英角ｺﾞｼｯｸUB" pitchFamily="50" charset="-128"/>
                <a:ea typeface="HGP創英角ｺﾞｼｯｸUB" pitchFamily="50" charset="-128"/>
              </a:rPr>
              <a:t>】</a:t>
            </a:r>
          </a:p>
        </p:txBody>
      </p:sp>
      <p:sp>
        <p:nvSpPr>
          <p:cNvPr id="24" name="正方形/長方形 23"/>
          <p:cNvSpPr/>
          <p:nvPr/>
        </p:nvSpPr>
        <p:spPr>
          <a:xfrm>
            <a:off x="8735589" y="189090"/>
            <a:ext cx="1092480"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様式８</a:t>
            </a:r>
            <a:endParaRPr kumimoji="1" lang="ja-JP" altLang="en-US" sz="1200" dirty="0">
              <a:solidFill>
                <a:schemeClr val="tx1"/>
              </a:solidFill>
            </a:endParaRPr>
          </a:p>
        </p:txBody>
      </p:sp>
      <p:sp>
        <p:nvSpPr>
          <p:cNvPr id="29" name="正方形/長方形 28"/>
          <p:cNvSpPr/>
          <p:nvPr/>
        </p:nvSpPr>
        <p:spPr>
          <a:xfrm>
            <a:off x="1504777" y="1174377"/>
            <a:ext cx="8118266" cy="21452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200" dirty="0">
                <a:solidFill>
                  <a:srgbClr val="FF0000"/>
                </a:solidFill>
                <a:latin typeface="ＭＳ Ｐゴシック" panose="020B0600070205080204" pitchFamily="50" charset="-128"/>
              </a:rPr>
              <a:t>実施</a:t>
            </a:r>
            <a:r>
              <a:rPr lang="ja-JP" altLang="en-US" sz="1200" dirty="0" smtClean="0">
                <a:solidFill>
                  <a:srgbClr val="FF0000"/>
                </a:solidFill>
                <a:latin typeface="ＭＳ Ｐゴシック" panose="020B0600070205080204" pitchFamily="50" charset="-128"/>
              </a:rPr>
              <a:t>要領を参考に実証を行う分野を選択してください。複数</a:t>
            </a:r>
            <a:r>
              <a:rPr lang="ja-JP" altLang="en-US" sz="1200" dirty="0">
                <a:solidFill>
                  <a:srgbClr val="FF0000"/>
                </a:solidFill>
                <a:latin typeface="ＭＳ Ｐゴシック" panose="020B0600070205080204" pitchFamily="50" charset="-128"/>
              </a:rPr>
              <a:t>分野を対象と</a:t>
            </a:r>
            <a:r>
              <a:rPr lang="ja-JP" altLang="en-US" sz="1200" dirty="0" smtClean="0">
                <a:solidFill>
                  <a:srgbClr val="FF0000"/>
                </a:solidFill>
                <a:latin typeface="ＭＳ Ｐゴシック" panose="020B0600070205080204" pitchFamily="50" charset="-128"/>
              </a:rPr>
              <a:t>する場合</a:t>
            </a:r>
            <a:r>
              <a:rPr lang="ja-JP" altLang="en-US" sz="1200" dirty="0">
                <a:solidFill>
                  <a:srgbClr val="FF0000"/>
                </a:solidFill>
                <a:latin typeface="ＭＳ Ｐゴシック" panose="020B0600070205080204" pitchFamily="50" charset="-128"/>
              </a:rPr>
              <a:t>は主たる対象</a:t>
            </a:r>
            <a:r>
              <a:rPr lang="ja-JP" altLang="en-US" sz="1200" dirty="0" smtClean="0">
                <a:solidFill>
                  <a:srgbClr val="FF0000"/>
                </a:solidFill>
                <a:latin typeface="ＭＳ Ｐゴシック" panose="020B0600070205080204" pitchFamily="50" charset="-128"/>
              </a:rPr>
              <a:t>分野</a:t>
            </a:r>
            <a:r>
              <a:rPr lang="ja-JP" altLang="en-US" sz="1200" dirty="0">
                <a:solidFill>
                  <a:srgbClr val="FF0000"/>
                </a:solidFill>
                <a:latin typeface="ＭＳ Ｐゴシック" panose="020B0600070205080204" pitchFamily="50" charset="-128"/>
              </a:rPr>
              <a:t>に</a:t>
            </a:r>
            <a:r>
              <a:rPr lang="ja-JP" altLang="en-US" sz="1200" dirty="0" smtClean="0">
                <a:solidFill>
                  <a:srgbClr val="FF0000"/>
                </a:solidFill>
                <a:latin typeface="ＭＳ Ｐゴシック" panose="020B0600070205080204" pitchFamily="50" charset="-128"/>
              </a:rPr>
              <a:t>下線</a:t>
            </a:r>
            <a:r>
              <a:rPr lang="ja-JP" altLang="en-US" sz="1200" dirty="0">
                <a:solidFill>
                  <a:srgbClr val="FF0000"/>
                </a:solidFill>
                <a:latin typeface="ＭＳ Ｐゴシック" panose="020B0600070205080204" pitchFamily="50" charset="-128"/>
              </a:rPr>
              <a:t>を付すこと。</a:t>
            </a:r>
          </a:p>
        </p:txBody>
      </p:sp>
      <p:sp>
        <p:nvSpPr>
          <p:cNvPr id="30" name="正方形/長方形 29"/>
          <p:cNvSpPr/>
          <p:nvPr/>
        </p:nvSpPr>
        <p:spPr>
          <a:xfrm>
            <a:off x="1504777" y="1446988"/>
            <a:ext cx="8118266" cy="21452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ja-JP" sz="1200" dirty="0">
                <a:solidFill>
                  <a:srgbClr val="FF0000"/>
                </a:solidFill>
              </a:rPr>
              <a:t>「○○県○○市」等と</a:t>
            </a:r>
            <a:r>
              <a:rPr lang="ja-JP" altLang="ja-JP" sz="1200" dirty="0" smtClean="0">
                <a:solidFill>
                  <a:srgbClr val="FF0000"/>
                </a:solidFill>
              </a:rPr>
              <a:t>記載</a:t>
            </a:r>
            <a:r>
              <a:rPr lang="ja-JP" altLang="en-US" sz="1200" dirty="0">
                <a:solidFill>
                  <a:srgbClr val="FF0000"/>
                </a:solidFill>
              </a:rPr>
              <a:t>してください</a:t>
            </a:r>
            <a:r>
              <a:rPr lang="ja-JP" altLang="ja-JP" sz="1200" dirty="0" smtClean="0">
                <a:solidFill>
                  <a:srgbClr val="FF0000"/>
                </a:solidFill>
              </a:rPr>
              <a:t>（</a:t>
            </a:r>
            <a:r>
              <a:rPr lang="ja-JP" altLang="ja-JP" sz="1200" dirty="0">
                <a:solidFill>
                  <a:srgbClr val="FF0000"/>
                </a:solidFill>
              </a:rPr>
              <a:t>さらに地区が特定可能な場合は、詳細に記載）。</a:t>
            </a:r>
            <a:endParaRPr lang="ja-JP" altLang="en-US" sz="1200" dirty="0">
              <a:solidFill>
                <a:srgbClr val="FF0000"/>
              </a:solidFill>
              <a:latin typeface="ＭＳ Ｐゴシック" panose="020B0600070205080204" pitchFamily="50" charset="-128"/>
            </a:endParaRPr>
          </a:p>
        </p:txBody>
      </p:sp>
      <p:sp>
        <p:nvSpPr>
          <p:cNvPr id="2" name="テキスト ボックス 1"/>
          <p:cNvSpPr txBox="1"/>
          <p:nvPr/>
        </p:nvSpPr>
        <p:spPr>
          <a:xfrm>
            <a:off x="721453" y="3263317"/>
            <a:ext cx="1107996" cy="369332"/>
          </a:xfrm>
          <a:prstGeom prst="rect">
            <a:avLst/>
          </a:prstGeom>
          <a:noFill/>
          <a:ln>
            <a:solidFill>
              <a:schemeClr val="tx1"/>
            </a:solidFill>
          </a:ln>
        </p:spPr>
        <p:txBody>
          <a:bodyPr wrap="none" rtlCol="0">
            <a:spAutoFit/>
          </a:bodyPr>
          <a:lstStyle/>
          <a:p>
            <a:r>
              <a:rPr kumimoji="1" lang="ja-JP" altLang="en-US" dirty="0" smtClean="0"/>
              <a:t>事業概要</a:t>
            </a:r>
            <a:endParaRPr kumimoji="1" lang="ja-JP" altLang="en-US" dirty="0"/>
          </a:p>
        </p:txBody>
      </p:sp>
      <p:sp>
        <p:nvSpPr>
          <p:cNvPr id="12" name="正方形/長方形 11"/>
          <p:cNvSpPr/>
          <p:nvPr/>
        </p:nvSpPr>
        <p:spPr>
          <a:xfrm>
            <a:off x="1007444" y="3736716"/>
            <a:ext cx="8122046" cy="68374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Wingdings" panose="05000000000000000000" pitchFamily="2" charset="2"/>
              <a:buChar char="u"/>
            </a:pPr>
            <a:r>
              <a:rPr lang="ja-JP" altLang="en-US" sz="1200" dirty="0" smtClean="0">
                <a:solidFill>
                  <a:srgbClr val="FF0000"/>
                </a:solidFill>
                <a:latin typeface="+mn-ea"/>
              </a:rPr>
              <a:t>　図を用いる等して、実証を行うサービスについてわかりやすく示して下さい。</a:t>
            </a:r>
            <a:endParaRPr lang="en-US" altLang="ja-JP" sz="1200" dirty="0" smtClean="0">
              <a:solidFill>
                <a:srgbClr val="FF0000"/>
              </a:solidFill>
              <a:latin typeface="+mn-ea"/>
            </a:endParaRPr>
          </a:p>
          <a:p>
            <a:pPr marL="171450" indent="-171450">
              <a:buFont typeface="Wingdings" panose="05000000000000000000" pitchFamily="2" charset="2"/>
              <a:buChar char="u"/>
            </a:pPr>
            <a:r>
              <a:rPr lang="ja-JP" altLang="en-US" sz="1200" dirty="0" smtClean="0">
                <a:solidFill>
                  <a:srgbClr val="FF0000"/>
                </a:solidFill>
                <a:latin typeface="+mn-ea"/>
              </a:rPr>
              <a:t>　この</a:t>
            </a:r>
            <a:r>
              <a:rPr lang="ja-JP" altLang="en-US" sz="1200" dirty="0">
                <a:solidFill>
                  <a:srgbClr val="FF0000"/>
                </a:solidFill>
                <a:latin typeface="+mn-ea"/>
              </a:rPr>
              <a:t>中</a:t>
            </a:r>
            <a:r>
              <a:rPr lang="ja-JP" altLang="en-US" sz="1200" dirty="0" smtClean="0">
                <a:solidFill>
                  <a:srgbClr val="FF0000"/>
                </a:solidFill>
                <a:latin typeface="+mn-ea"/>
              </a:rPr>
              <a:t>で、様式１企画提案書（全体概要）の記載内容を踏まえ、当サービスに</a:t>
            </a:r>
            <a:r>
              <a:rPr lang="ja-JP" altLang="en-US" sz="1200" dirty="0" smtClean="0">
                <a:solidFill>
                  <a:srgbClr val="FF0000"/>
                </a:solidFill>
                <a:latin typeface="+mn-ea"/>
              </a:rPr>
              <a:t>よる効果</a:t>
            </a:r>
            <a:r>
              <a:rPr lang="ja-JP" altLang="en-US" sz="1200" dirty="0" smtClean="0">
                <a:solidFill>
                  <a:srgbClr val="FF0000"/>
                </a:solidFill>
                <a:latin typeface="+mn-ea"/>
              </a:rPr>
              <a:t>及び実証での検証事項を明らかにして下さい。</a:t>
            </a:r>
            <a:endParaRPr lang="en-US" altLang="ja-JP" sz="1200" dirty="0">
              <a:solidFill>
                <a:srgbClr val="FF0000"/>
              </a:solidFill>
              <a:latin typeface="+mn-ea"/>
            </a:endParaRPr>
          </a:p>
        </p:txBody>
      </p:sp>
    </p:spTree>
    <p:extLst>
      <p:ext uri="{BB962C8B-B14F-4D97-AF65-F5344CB8AC3E}">
        <p14:creationId xmlns:p14="http://schemas.microsoft.com/office/powerpoint/2010/main" val="32944799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6125" y="11353"/>
            <a:ext cx="9869875" cy="711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97" tIns="47550" rIns="95097" bIns="47550">
            <a:spAutoFit/>
          </a:bodyPr>
          <a:lstStyle/>
          <a:p>
            <a:pPr marL="182563" indent="-182563" algn="ctr"/>
            <a:r>
              <a:rPr lang="ja-JP" altLang="en-US" sz="2000" dirty="0">
                <a:solidFill>
                  <a:prstClr val="black"/>
                </a:solidFill>
                <a:latin typeface="HGP創英角ｺﾞｼｯｸUB" pitchFamily="50" charset="-128"/>
                <a:ea typeface="HGP創英角ｺﾞｼｯｸUB" pitchFamily="50" charset="-128"/>
              </a:rPr>
              <a:t>代表提案者名</a:t>
            </a:r>
            <a:r>
              <a:rPr lang="ja-JP" altLang="en-US" sz="1600" dirty="0">
                <a:solidFill>
                  <a:prstClr val="black"/>
                </a:solidFill>
                <a:latin typeface="HGP創英角ｺﾞｼｯｸUB" pitchFamily="50" charset="-128"/>
                <a:ea typeface="HGP創英角ｺﾞｼｯｸUB" pitchFamily="50" charset="-128"/>
              </a:rPr>
              <a:t>（一社のみ記載して下さい</a:t>
            </a:r>
            <a:r>
              <a:rPr lang="ja-JP" altLang="en-US" sz="1600" dirty="0" smtClean="0">
                <a:solidFill>
                  <a:prstClr val="black"/>
                </a:solidFill>
                <a:latin typeface="HGP創英角ｺﾞｼｯｸUB" pitchFamily="50" charset="-128"/>
                <a:ea typeface="HGP創英角ｺﾞｼｯｸUB" pitchFamily="50" charset="-128"/>
              </a:rPr>
              <a:t>）</a:t>
            </a:r>
            <a:endParaRPr lang="en-US" altLang="ja-JP" sz="1600" dirty="0" smtClean="0">
              <a:solidFill>
                <a:prstClr val="black"/>
              </a:solidFill>
              <a:latin typeface="HGP創英角ｺﾞｼｯｸUB" pitchFamily="50" charset="-128"/>
              <a:ea typeface="HGP創英角ｺﾞｼｯｸUB" pitchFamily="50" charset="-128"/>
            </a:endParaRPr>
          </a:p>
          <a:p>
            <a:pPr marL="182563" indent="-182563" algn="ctr"/>
            <a:r>
              <a:rPr lang="ja-JP" altLang="en-US" sz="2000" dirty="0" smtClean="0">
                <a:solidFill>
                  <a:prstClr val="black"/>
                </a:solidFill>
                <a:latin typeface="HGP創英角ｺﾞｼｯｸUB" pitchFamily="50" charset="-128"/>
                <a:ea typeface="HGP創英角ｺﾞｼｯｸUB" pitchFamily="50" charset="-128"/>
              </a:rPr>
              <a:t>実施</a:t>
            </a:r>
            <a:r>
              <a:rPr lang="ja-JP" altLang="en-US" sz="2000" dirty="0">
                <a:solidFill>
                  <a:prstClr val="black"/>
                </a:solidFill>
                <a:latin typeface="HGP創英角ｺﾞｼｯｸUB" pitchFamily="50" charset="-128"/>
                <a:ea typeface="HGP創英角ｺﾞｼｯｸUB" pitchFamily="50" charset="-128"/>
              </a:rPr>
              <a:t>事業タイトル</a:t>
            </a:r>
            <a:r>
              <a:rPr lang="en-US" altLang="ja-JP" sz="2000" dirty="0">
                <a:solidFill>
                  <a:prstClr val="black"/>
                </a:solidFill>
                <a:latin typeface="HGP創英角ｺﾞｼｯｸUB" pitchFamily="50" charset="-128"/>
                <a:ea typeface="HGP創英角ｺﾞｼｯｸUB" pitchFamily="50" charset="-128"/>
              </a:rPr>
              <a:t>【</a:t>
            </a:r>
            <a:r>
              <a:rPr lang="ja-JP" altLang="en-US" sz="2000" dirty="0">
                <a:solidFill>
                  <a:prstClr val="black"/>
                </a:solidFill>
                <a:latin typeface="HGP創英角ｺﾞｼｯｸUB" pitchFamily="50" charset="-128"/>
                <a:ea typeface="HGP創英角ｺﾞｼｯｸUB" pitchFamily="50" charset="-128"/>
              </a:rPr>
              <a:t>分野名</a:t>
            </a:r>
            <a:r>
              <a:rPr lang="en-US" altLang="ja-JP" sz="2000" dirty="0">
                <a:solidFill>
                  <a:prstClr val="black"/>
                </a:solidFill>
                <a:latin typeface="HGP創英角ｺﾞｼｯｸUB" pitchFamily="50" charset="-128"/>
                <a:ea typeface="HGP創英角ｺﾞｼｯｸUB" pitchFamily="50" charset="-128"/>
              </a:rPr>
              <a:t>】</a:t>
            </a:r>
          </a:p>
        </p:txBody>
      </p:sp>
      <p:sp>
        <p:nvSpPr>
          <p:cNvPr id="49" name="Rectangle 2"/>
          <p:cNvSpPr txBox="1">
            <a:spLocks noChangeArrowheads="1"/>
          </p:cNvSpPr>
          <p:nvPr/>
        </p:nvSpPr>
        <p:spPr bwMode="auto">
          <a:xfrm>
            <a:off x="234950" y="684327"/>
            <a:ext cx="9448800" cy="48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43196" numCol="1" anchor="b" anchorCtr="0" compatLnSpc="1">
            <a:prstTxWarp prst="textNoShape">
              <a:avLst/>
            </a:prstTxWarp>
          </a:bodyPr>
          <a:lstStyle>
            <a:lvl1pPr algn="l" defTabSz="863600" rtl="0" eaLnBrk="0" fontAlgn="base" hangingPunct="0">
              <a:spcBef>
                <a:spcPct val="0"/>
              </a:spcBef>
              <a:spcAft>
                <a:spcPct val="0"/>
              </a:spcAft>
              <a:defRPr sz="2000">
                <a:solidFill>
                  <a:schemeClr val="tx1"/>
                </a:solidFill>
                <a:latin typeface="+mj-lt"/>
                <a:ea typeface="+mj-ea"/>
                <a:cs typeface="+mj-cs"/>
              </a:defRPr>
            </a:lvl1pPr>
            <a:lvl2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2pPr>
            <a:lvl3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3pPr>
            <a:lvl4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4pPr>
            <a:lvl5pPr algn="l" defTabSz="863600" rtl="0" eaLnBrk="0" fontAlgn="base" hangingPunct="0">
              <a:spcBef>
                <a:spcPct val="0"/>
              </a:spcBef>
              <a:spcAft>
                <a:spcPct val="0"/>
              </a:spcAft>
              <a:defRPr sz="2000">
                <a:solidFill>
                  <a:schemeClr val="tx1"/>
                </a:solidFill>
                <a:latin typeface="HGP創英角ｺﾞｼｯｸUB" pitchFamily="50" charset="-128"/>
                <a:ea typeface="HGP創英角ｺﾞｼｯｸUB" pitchFamily="50" charset="-128"/>
              </a:defRPr>
            </a:lvl5pPr>
            <a:lvl6pPr marL="4572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6pPr>
            <a:lvl7pPr marL="9144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7pPr>
            <a:lvl8pPr marL="13716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8pPr>
            <a:lvl9pPr marL="1828800" algn="l" defTabSz="863600" rtl="0" fontAlgn="base">
              <a:spcBef>
                <a:spcPct val="0"/>
              </a:spcBef>
              <a:spcAft>
                <a:spcPct val="0"/>
              </a:spcAft>
              <a:defRPr sz="2000">
                <a:solidFill>
                  <a:schemeClr val="tx1"/>
                </a:solidFill>
                <a:latin typeface="HGP創英角ｺﾞｼｯｸUB" pitchFamily="50" charset="-128"/>
                <a:ea typeface="HGP創英角ｺﾞｼｯｸUB" pitchFamily="50" charset="-128"/>
              </a:defRPr>
            </a:lvl9pPr>
          </a:lstStyle>
          <a:p>
            <a:pPr eaLnBrk="1" hangingPunct="1">
              <a:defRPr/>
            </a:pPr>
            <a:r>
              <a:rPr kumimoji="0" lang="ja-JP" altLang="en-US" sz="1800" kern="0" dirty="0">
                <a:solidFill>
                  <a:srgbClr val="000000"/>
                </a:solidFill>
                <a:latin typeface="HGP創英角ｺﾞｼｯｸUB"/>
                <a:ea typeface="HGP創英角ｺﾞｼｯｸUB"/>
              </a:rPr>
              <a:t>スキーム</a:t>
            </a:r>
            <a:r>
              <a:rPr kumimoji="0" lang="ja-JP" altLang="en-US" sz="1800" kern="0" dirty="0" smtClean="0">
                <a:solidFill>
                  <a:srgbClr val="000000"/>
                </a:solidFill>
                <a:latin typeface="HGP創英角ｺﾞｼｯｸUB"/>
                <a:ea typeface="HGP創英角ｺﾞｼｯｸUB"/>
              </a:rPr>
              <a:t>概要</a:t>
            </a:r>
            <a:endParaRPr kumimoji="0" lang="ja-JP" altLang="en-US" sz="1800" kern="0" dirty="0">
              <a:solidFill>
                <a:srgbClr val="000000"/>
              </a:solidFill>
              <a:latin typeface="HGP創英角ｺﾞｼｯｸUB"/>
              <a:ea typeface="HGP創英角ｺﾞｼｯｸUB"/>
            </a:endParaRPr>
          </a:p>
        </p:txBody>
      </p:sp>
      <p:cxnSp>
        <p:nvCxnSpPr>
          <p:cNvPr id="50" name="直線コネクタ 49"/>
          <p:cNvCxnSpPr/>
          <p:nvPr/>
        </p:nvCxnSpPr>
        <p:spPr>
          <a:xfrm>
            <a:off x="241300" y="1171690"/>
            <a:ext cx="9436100" cy="7874"/>
          </a:xfrm>
          <a:prstGeom prst="line">
            <a:avLst/>
          </a:prstGeom>
        </p:spPr>
        <p:style>
          <a:lnRef idx="1">
            <a:schemeClr val="dk1"/>
          </a:lnRef>
          <a:fillRef idx="0">
            <a:schemeClr val="dk1"/>
          </a:fillRef>
          <a:effectRef idx="0">
            <a:schemeClr val="dk1"/>
          </a:effectRef>
          <a:fontRef idx="minor">
            <a:schemeClr val="tx1"/>
          </a:fontRef>
        </p:style>
      </p:cxnSp>
      <p:grpSp>
        <p:nvGrpSpPr>
          <p:cNvPr id="4" name="グループ化 3"/>
          <p:cNvGrpSpPr/>
          <p:nvPr/>
        </p:nvGrpSpPr>
        <p:grpSpPr>
          <a:xfrm>
            <a:off x="10027017" y="3373339"/>
            <a:ext cx="5988332" cy="3188963"/>
            <a:chOff x="2925108" y="1450642"/>
            <a:chExt cx="5988332" cy="3188963"/>
          </a:xfrm>
        </p:grpSpPr>
        <p:sp>
          <p:nvSpPr>
            <p:cNvPr id="12" name="テキスト ボックス 11"/>
            <p:cNvSpPr txBox="1"/>
            <p:nvPr/>
          </p:nvSpPr>
          <p:spPr>
            <a:xfrm>
              <a:off x="2925108" y="2818692"/>
              <a:ext cx="1870208" cy="415498"/>
            </a:xfrm>
            <a:prstGeom prst="rect">
              <a:avLst/>
            </a:prstGeom>
            <a:noFill/>
          </p:spPr>
          <p:txBody>
            <a:bodyPr wrap="square">
              <a:spAutoFit/>
            </a:bodyPr>
            <a:lstStyle/>
            <a:p>
              <a:pPr algn="ctr" fontAlgn="base">
                <a:spcAft>
                  <a:spcPct val="0"/>
                </a:spcAft>
                <a:buClr>
                  <a:srgbClr val="000000"/>
                </a:buClr>
                <a:buFont typeface="Wingdings" pitchFamily="2" charset="2"/>
                <a:buNone/>
                <a:defRPr/>
              </a:pPr>
              <a:r>
                <a:rPr lang="ja-JP" altLang="en-US" sz="1050" dirty="0" smtClean="0">
                  <a:solidFill>
                    <a:srgbClr val="4F81BD"/>
                  </a:solidFill>
                  <a:latin typeface="HGP創英角ｺﾞｼｯｸUB" panose="020B0900000000000000" pitchFamily="50" charset="-128"/>
                  <a:ea typeface="HGP創英角ｺﾞｼｯｸUB" panose="020B0900000000000000" pitchFamily="50" charset="-128"/>
                </a:rPr>
                <a:t>●●●●</a:t>
              </a:r>
              <a:endParaRPr lang="en-US" altLang="ja-JP" sz="1050" dirty="0" smtClean="0">
                <a:solidFill>
                  <a:srgbClr val="4F81BD"/>
                </a:solidFill>
                <a:latin typeface="HGP創英角ｺﾞｼｯｸUB" panose="020B0900000000000000" pitchFamily="50" charset="-128"/>
                <a:ea typeface="HGP創英角ｺﾞｼｯｸUB" panose="020B0900000000000000" pitchFamily="50" charset="-128"/>
              </a:endParaRPr>
            </a:p>
            <a:p>
              <a:pPr algn="ctr" fontAlgn="base">
                <a:spcAft>
                  <a:spcPct val="0"/>
                </a:spcAft>
                <a:buClr>
                  <a:srgbClr val="000000"/>
                </a:buClr>
                <a:buFont typeface="Wingdings" pitchFamily="2" charset="2"/>
                <a:buNone/>
                <a:defRPr/>
              </a:pPr>
              <a:r>
                <a:rPr lang="en-US" altLang="ja-JP" sz="1050" dirty="0" smtClean="0">
                  <a:solidFill>
                    <a:srgbClr val="4F81BD"/>
                  </a:solidFill>
                  <a:latin typeface="HGP創英角ｺﾞｼｯｸUB" panose="020B0900000000000000" pitchFamily="50" charset="-128"/>
                  <a:ea typeface="HGP創英角ｺﾞｼｯｸUB" panose="020B0900000000000000" pitchFamily="50" charset="-128"/>
                </a:rPr>
                <a:t>※</a:t>
              </a:r>
              <a:r>
                <a:rPr lang="ja-JP" altLang="en-US" sz="1050" dirty="0" smtClean="0">
                  <a:solidFill>
                    <a:srgbClr val="4F81BD"/>
                  </a:solidFill>
                  <a:latin typeface="HGP創英角ｺﾞｼｯｸUB" panose="020B0900000000000000" pitchFamily="50" charset="-128"/>
                  <a:ea typeface="HGP創英角ｺﾞｼｯｸUB" panose="020B0900000000000000" pitchFamily="50" charset="-128"/>
                </a:rPr>
                <a:t>サービスの名称を記載</a:t>
              </a:r>
              <a:endParaRPr lang="en-US" altLang="ja-JP" sz="1050" dirty="0" smtClean="0">
                <a:solidFill>
                  <a:srgbClr val="4F81BD"/>
                </a:solidFill>
                <a:latin typeface="HGP創英角ｺﾞｼｯｸUB" panose="020B0900000000000000" pitchFamily="50" charset="-128"/>
                <a:ea typeface="HGP創英角ｺﾞｼｯｸUB" panose="020B0900000000000000" pitchFamily="50" charset="-128"/>
              </a:endParaRPr>
            </a:p>
          </p:txBody>
        </p:sp>
        <p:cxnSp>
          <p:nvCxnSpPr>
            <p:cNvPr id="16" name="直線矢印コネクタ 15"/>
            <p:cNvCxnSpPr/>
            <p:nvPr/>
          </p:nvCxnSpPr>
          <p:spPr bwMode="auto">
            <a:xfrm>
              <a:off x="4788425" y="2674778"/>
              <a:ext cx="0" cy="851899"/>
            </a:xfrm>
            <a:prstGeom prst="straightConnector1">
              <a:avLst/>
            </a:prstGeom>
            <a:solidFill>
              <a:srgbClr val="DDDDDD"/>
            </a:solidFill>
            <a:ln w="38100" cap="flat" cmpd="sng" algn="ctr">
              <a:solidFill>
                <a:schemeClr val="accent1"/>
              </a:solidFill>
              <a:prstDash val="solid"/>
              <a:round/>
              <a:headEnd type="none" w="med" len="med"/>
              <a:tailEnd type="triangle"/>
            </a:ln>
            <a:effectLst/>
          </p:spPr>
        </p:cxnSp>
        <p:cxnSp>
          <p:nvCxnSpPr>
            <p:cNvPr id="19" name="直線矢印コネクタ 18"/>
            <p:cNvCxnSpPr>
              <a:stCxn id="26" idx="0"/>
            </p:cNvCxnSpPr>
            <p:nvPr/>
          </p:nvCxnSpPr>
          <p:spPr bwMode="auto">
            <a:xfrm flipV="1">
              <a:off x="5019019" y="2683286"/>
              <a:ext cx="0" cy="843391"/>
            </a:xfrm>
            <a:prstGeom prst="straightConnector1">
              <a:avLst/>
            </a:prstGeom>
            <a:solidFill>
              <a:srgbClr val="DDDDDD"/>
            </a:solidFill>
            <a:ln w="38100" cap="flat" cmpd="sng" algn="ctr">
              <a:solidFill>
                <a:srgbClr val="FF0000"/>
              </a:solidFill>
              <a:prstDash val="solid"/>
              <a:round/>
              <a:headEnd type="none" w="med" len="med"/>
              <a:tailEnd type="triangle"/>
            </a:ln>
            <a:effectLst/>
          </p:spPr>
        </p:cxnSp>
        <p:sp>
          <p:nvSpPr>
            <p:cNvPr id="20" name="テキスト ボックス 19"/>
            <p:cNvSpPr txBox="1"/>
            <p:nvPr/>
          </p:nvSpPr>
          <p:spPr>
            <a:xfrm>
              <a:off x="4860598" y="2734510"/>
              <a:ext cx="2618503" cy="577081"/>
            </a:xfrm>
            <a:prstGeom prst="rect">
              <a:avLst/>
            </a:prstGeom>
            <a:noFill/>
          </p:spPr>
          <p:txBody>
            <a:bodyPr wrap="square">
              <a:spAutoFit/>
            </a:bodyPr>
            <a:lstStyle/>
            <a:p>
              <a:pPr algn="ctr" fontAlgn="base">
                <a:spcAft>
                  <a:spcPct val="0"/>
                </a:spcAft>
                <a:buClr>
                  <a:srgbClr val="000000"/>
                </a:buClr>
                <a:buFont typeface="Wingdings" pitchFamily="2" charset="2"/>
                <a:buNone/>
                <a:defRPr/>
              </a:pPr>
              <a:r>
                <a:rPr lang="ja-JP" altLang="en-US" sz="1050" dirty="0" smtClean="0">
                  <a:solidFill>
                    <a:srgbClr val="FF0000"/>
                  </a:solidFill>
                  <a:latin typeface="HGP創英角ｺﾞｼｯｸUB" panose="020B0900000000000000" pitchFamily="50" charset="-128"/>
                  <a:ea typeface="HGP創英角ｺﾞｼｯｸUB" panose="020B0900000000000000" pitchFamily="50" charset="-128"/>
                </a:rPr>
                <a:t>●●●●</a:t>
              </a:r>
              <a:endParaRPr lang="en-US" altLang="ja-JP" sz="1050" dirty="0" smtClean="0">
                <a:solidFill>
                  <a:srgbClr val="FF0000"/>
                </a:solidFill>
                <a:latin typeface="HGP創英角ｺﾞｼｯｸUB" panose="020B0900000000000000" pitchFamily="50" charset="-128"/>
                <a:ea typeface="HGP創英角ｺﾞｼｯｸUB" panose="020B0900000000000000" pitchFamily="50" charset="-128"/>
              </a:endParaRPr>
            </a:p>
            <a:p>
              <a:pPr algn="ctr" fontAlgn="base">
                <a:spcAft>
                  <a:spcPct val="0"/>
                </a:spcAft>
                <a:buClr>
                  <a:srgbClr val="000000"/>
                </a:buClr>
                <a:buFont typeface="Wingdings" pitchFamily="2" charset="2"/>
                <a:buNone/>
                <a:defRPr/>
              </a:pPr>
              <a:r>
                <a:rPr lang="en-US" altLang="ja-JP" sz="1050" dirty="0" smtClean="0">
                  <a:solidFill>
                    <a:srgbClr val="FF0000"/>
                  </a:solidFill>
                  <a:latin typeface="HGP創英角ｺﾞｼｯｸUB" panose="020B0900000000000000" pitchFamily="50" charset="-128"/>
                  <a:ea typeface="HGP創英角ｺﾞｼｯｸUB" panose="020B0900000000000000" pitchFamily="50" charset="-128"/>
                </a:rPr>
                <a:t>※</a:t>
              </a:r>
              <a:r>
                <a:rPr lang="ja-JP" altLang="en-US" sz="1050" dirty="0">
                  <a:solidFill>
                    <a:srgbClr val="FF0000"/>
                  </a:solidFill>
                  <a:latin typeface="HGP創英角ｺﾞｼｯｸUB" panose="020B0900000000000000" pitchFamily="50" charset="-128"/>
                  <a:ea typeface="HGP創英角ｺﾞｼｯｸUB" panose="020B0900000000000000" pitchFamily="50" charset="-128"/>
                </a:rPr>
                <a:t>データ</a:t>
              </a:r>
              <a:r>
                <a:rPr lang="ja-JP" altLang="en-US" sz="1050" dirty="0" smtClean="0">
                  <a:solidFill>
                    <a:srgbClr val="FF0000"/>
                  </a:solidFill>
                  <a:latin typeface="HGP創英角ｺﾞｼｯｸUB" panose="020B0900000000000000" pitchFamily="50" charset="-128"/>
                  <a:ea typeface="HGP創英角ｺﾞｼｯｸUB" panose="020B0900000000000000" pitchFamily="50" charset="-128"/>
                </a:rPr>
                <a:t>の名称を記載</a:t>
              </a:r>
              <a:endParaRPr lang="en-US" altLang="ja-JP" sz="1050" dirty="0" smtClean="0">
                <a:solidFill>
                  <a:srgbClr val="FF0000"/>
                </a:solidFill>
                <a:latin typeface="HGP創英角ｺﾞｼｯｸUB" panose="020B0900000000000000" pitchFamily="50" charset="-128"/>
                <a:ea typeface="HGP創英角ｺﾞｼｯｸUB" panose="020B0900000000000000" pitchFamily="50" charset="-128"/>
              </a:endParaRPr>
            </a:p>
            <a:p>
              <a:pPr algn="ctr" fontAlgn="base">
                <a:spcAft>
                  <a:spcPct val="0"/>
                </a:spcAft>
                <a:buClr>
                  <a:srgbClr val="000000"/>
                </a:buClr>
                <a:buFont typeface="Wingdings" pitchFamily="2" charset="2"/>
                <a:buNone/>
                <a:defRPr/>
              </a:pPr>
              <a:r>
                <a:rPr lang="ja-JP" altLang="en-US" sz="1050" dirty="0" smtClean="0">
                  <a:solidFill>
                    <a:srgbClr val="FF0000"/>
                  </a:solidFill>
                  <a:latin typeface="HGP創英角ｺﾞｼｯｸUB" panose="020B0900000000000000" pitchFamily="50" charset="-128"/>
                  <a:ea typeface="HGP創英角ｺﾞｼｯｸUB" panose="020B0900000000000000" pitchFamily="50" charset="-128"/>
                </a:rPr>
                <a:t>（バイタルデータ</a:t>
              </a:r>
              <a:r>
                <a:rPr lang="ja-JP" altLang="en-US" sz="1050" dirty="0">
                  <a:solidFill>
                    <a:srgbClr val="FF0000"/>
                  </a:solidFill>
                  <a:latin typeface="HGP創英角ｺﾞｼｯｸUB" panose="020B0900000000000000" pitchFamily="50" charset="-128"/>
                  <a:ea typeface="HGP創英角ｺﾞｼｯｸUB" panose="020B0900000000000000" pitchFamily="50" charset="-128"/>
                </a:rPr>
                <a:t>、</a:t>
              </a:r>
              <a:r>
                <a:rPr lang="ja-JP" altLang="en-US" sz="1050" dirty="0" smtClean="0">
                  <a:solidFill>
                    <a:srgbClr val="FF0000"/>
                  </a:solidFill>
                  <a:latin typeface="HGP創英角ｺﾞｼｯｸUB" panose="020B0900000000000000" pitchFamily="50" charset="-128"/>
                  <a:ea typeface="HGP創英角ｺﾞｼｯｸUB" panose="020B0900000000000000" pitchFamily="50" charset="-128"/>
                </a:rPr>
                <a:t>気温・室温データ等）</a:t>
              </a:r>
              <a:endParaRPr lang="en-US" altLang="ja-JP" sz="1050" dirty="0" smtClean="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25" name="Rectangle 315"/>
            <p:cNvSpPr>
              <a:spLocks noChangeArrowheads="1"/>
            </p:cNvSpPr>
            <p:nvPr/>
          </p:nvSpPr>
          <p:spPr bwMode="auto">
            <a:xfrm>
              <a:off x="3873000" y="1612073"/>
              <a:ext cx="2160000" cy="1080000"/>
            </a:xfrm>
            <a:prstGeom prst="rect">
              <a:avLst/>
            </a:prstGeom>
            <a:noFill/>
            <a:ln w="9525">
              <a:solidFill>
                <a:srgbClr val="000000"/>
              </a:solidFill>
              <a:miter lim="800000"/>
              <a:headEnd/>
              <a:tailEnd/>
            </a:ln>
          </p:spPr>
          <p:txBody>
            <a:bodyPr wrap="none" anchor="ctr"/>
            <a:lstStyle/>
            <a:p>
              <a:pPr algn="ctr" fontAlgn="base">
                <a:spcBef>
                  <a:spcPct val="0"/>
                </a:spcBef>
                <a:spcAft>
                  <a:spcPct val="0"/>
                </a:spcAft>
              </a:pPr>
              <a:r>
                <a:rPr kumimoji="0" lang="ja-JP" altLang="en-US" sz="1050" kern="0" dirty="0" smtClean="0">
                  <a:solidFill>
                    <a:srgbClr val="000000"/>
                  </a:solidFill>
                  <a:latin typeface="Arial" charset="0"/>
                  <a:ea typeface="HGP創英角ｺﾞｼｯｸUB" panose="020B0900000000000000" pitchFamily="50" charset="-128"/>
                </a:rPr>
                <a:t>ステイクホルダーの名称</a:t>
              </a:r>
              <a:r>
                <a:rPr kumimoji="0" lang="ja-JP" altLang="en-US" sz="1050" kern="0" dirty="0">
                  <a:solidFill>
                    <a:srgbClr val="000000"/>
                  </a:solidFill>
                  <a:latin typeface="Arial" charset="0"/>
                  <a:ea typeface="HGP創英角ｺﾞｼｯｸUB" panose="020B0900000000000000" pitchFamily="50" charset="-128"/>
                </a:rPr>
                <a:t>を</a:t>
              </a:r>
              <a:r>
                <a:rPr kumimoji="0" lang="ja-JP" altLang="en-US" sz="1050" kern="0" dirty="0" smtClean="0">
                  <a:solidFill>
                    <a:srgbClr val="000000"/>
                  </a:solidFill>
                  <a:latin typeface="Arial" charset="0"/>
                  <a:ea typeface="HGP創英角ｺﾞｼｯｸUB" panose="020B0900000000000000" pitchFamily="50" charset="-128"/>
                </a:rPr>
                <a:t>記載</a:t>
              </a:r>
              <a:endParaRPr kumimoji="0" lang="en-US" altLang="ja-JP" sz="1050" kern="0" dirty="0" smtClean="0">
                <a:solidFill>
                  <a:srgbClr val="000000"/>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800" kern="0" dirty="0" smtClean="0">
                  <a:solidFill>
                    <a:srgbClr val="000000"/>
                  </a:solidFill>
                  <a:latin typeface="Arial" charset="0"/>
                  <a:ea typeface="HGP創英角ｺﾞｼｯｸUB" panose="020B0900000000000000" pitchFamily="50" charset="-128"/>
                </a:rPr>
                <a:t>（</a:t>
              </a:r>
              <a:r>
                <a:rPr lang="ja-JP" altLang="en-US" sz="800" dirty="0" smtClean="0">
                  <a:solidFill>
                    <a:prstClr val="black"/>
                  </a:solidFill>
                  <a:latin typeface="HGP創英角ｺﾞｼｯｸUB" pitchFamily="50" charset="-128"/>
                  <a:ea typeface="HGP創英角ｺﾞｼｯｸUB" pitchFamily="50" charset="-128"/>
                </a:rPr>
                <a:t>実証における具体的な事業者名等を記載）</a:t>
              </a:r>
              <a:endParaRPr lang="en-US" altLang="ja-JP" sz="800" dirty="0">
                <a:solidFill>
                  <a:prstClr val="black"/>
                </a:solidFill>
                <a:latin typeface="HGP創英角ｺﾞｼｯｸUB" pitchFamily="50" charset="-128"/>
                <a:ea typeface="HGP創英角ｺﾞｼｯｸUB" pitchFamily="50" charset="-128"/>
              </a:endParaRPr>
            </a:p>
            <a:p>
              <a:pPr algn="ctr" fontAlgn="base">
                <a:spcBef>
                  <a:spcPct val="0"/>
                </a:spcBef>
                <a:spcAft>
                  <a:spcPct val="0"/>
                </a:spcAft>
              </a:pPr>
              <a:r>
                <a:rPr kumimoji="0" lang="ja-JP" altLang="en-US" sz="1050" kern="0" dirty="0" smtClean="0">
                  <a:solidFill>
                    <a:srgbClr val="FFFFFF">
                      <a:lumMod val="50000"/>
                    </a:srgbClr>
                  </a:solidFill>
                  <a:latin typeface="Arial" charset="0"/>
                  <a:ea typeface="HGP創英角ｺﾞｼｯｸUB" panose="020B0900000000000000" pitchFamily="50" charset="-128"/>
                </a:rPr>
                <a:t>ステイクホルダーが担う</a:t>
              </a:r>
              <a:endParaRPr kumimoji="0" lang="en-US" altLang="ja-JP" sz="1050" kern="0" dirty="0" smtClean="0">
                <a:solidFill>
                  <a:srgbClr val="FFFFFF">
                    <a:lumMod val="50000"/>
                  </a:srgbClr>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1050" kern="0" dirty="0" smtClean="0">
                  <a:solidFill>
                    <a:srgbClr val="FFFFFF">
                      <a:lumMod val="50000"/>
                    </a:srgbClr>
                  </a:solidFill>
                  <a:latin typeface="Arial" charset="0"/>
                  <a:ea typeface="HGP創英角ｺﾞｼｯｸUB" panose="020B0900000000000000" pitchFamily="50" charset="-128"/>
                </a:rPr>
                <a:t>役割を記載する</a:t>
              </a:r>
              <a:endParaRPr kumimoji="0" lang="en-US" altLang="ja-JP" sz="1050" kern="0" dirty="0">
                <a:solidFill>
                  <a:srgbClr val="FFFFFF">
                    <a:lumMod val="50000"/>
                  </a:srgbClr>
                </a:solidFill>
                <a:latin typeface="Arial" charset="0"/>
                <a:ea typeface="HGP創英角ｺﾞｼｯｸUB" panose="020B0900000000000000" pitchFamily="50" charset="-128"/>
              </a:endParaRPr>
            </a:p>
          </p:txBody>
        </p:sp>
        <p:sp>
          <p:nvSpPr>
            <p:cNvPr id="26" name="Rectangle 315"/>
            <p:cNvSpPr>
              <a:spLocks noChangeArrowheads="1"/>
            </p:cNvSpPr>
            <p:nvPr/>
          </p:nvSpPr>
          <p:spPr bwMode="auto">
            <a:xfrm>
              <a:off x="3939019" y="3526677"/>
              <a:ext cx="2160000" cy="1080000"/>
            </a:xfrm>
            <a:prstGeom prst="rect">
              <a:avLst/>
            </a:prstGeom>
            <a:noFill/>
            <a:ln w="9525">
              <a:solidFill>
                <a:srgbClr val="000000"/>
              </a:solidFill>
              <a:miter lim="800000"/>
              <a:headEnd/>
              <a:tailEnd/>
            </a:ln>
          </p:spPr>
          <p:txBody>
            <a:bodyPr wrap="none" anchor="ctr"/>
            <a:lstStyle/>
            <a:p>
              <a:pPr algn="ctr" fontAlgn="base">
                <a:spcBef>
                  <a:spcPct val="0"/>
                </a:spcBef>
                <a:spcAft>
                  <a:spcPct val="0"/>
                </a:spcAft>
              </a:pPr>
              <a:r>
                <a:rPr kumimoji="0" lang="ja-JP" altLang="en-US" sz="1050" kern="0" dirty="0">
                  <a:solidFill>
                    <a:srgbClr val="000000"/>
                  </a:solidFill>
                  <a:latin typeface="Arial" charset="0"/>
                  <a:ea typeface="HGP創英角ｺﾞｼｯｸUB" panose="020B0900000000000000" pitchFamily="50" charset="-128"/>
                </a:rPr>
                <a:t>ステイクホルダーの</a:t>
              </a:r>
              <a:r>
                <a:rPr kumimoji="0" lang="ja-JP" altLang="en-US" sz="1050" kern="0" dirty="0" smtClean="0">
                  <a:solidFill>
                    <a:srgbClr val="000000"/>
                  </a:solidFill>
                  <a:latin typeface="Arial" charset="0"/>
                  <a:ea typeface="HGP創英角ｺﾞｼｯｸUB" panose="020B0900000000000000" pitchFamily="50" charset="-128"/>
                </a:rPr>
                <a:t>名称を記載</a:t>
              </a:r>
              <a:endParaRPr kumimoji="0" lang="en-US" altLang="ja-JP" sz="1050" kern="0" dirty="0">
                <a:solidFill>
                  <a:srgbClr val="000000"/>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800" kern="0" dirty="0" smtClean="0">
                  <a:solidFill>
                    <a:srgbClr val="000000"/>
                  </a:solidFill>
                  <a:latin typeface="Arial" charset="0"/>
                  <a:ea typeface="HGP創英角ｺﾞｼｯｸUB" panose="020B0900000000000000" pitchFamily="50" charset="-128"/>
                </a:rPr>
                <a:t>（</a:t>
              </a:r>
              <a:r>
                <a:rPr lang="ja-JP" altLang="en-US" sz="800" dirty="0">
                  <a:solidFill>
                    <a:prstClr val="black"/>
                  </a:solidFill>
                  <a:latin typeface="HGP創英角ｺﾞｼｯｸUB" pitchFamily="50" charset="-128"/>
                  <a:ea typeface="HGP創英角ｺﾞｼｯｸUB" pitchFamily="50" charset="-128"/>
                </a:rPr>
                <a:t>実証における具体的な事業者名等を記載）</a:t>
              </a:r>
              <a:endParaRPr lang="en-US" altLang="ja-JP" sz="800" dirty="0">
                <a:solidFill>
                  <a:prstClr val="black"/>
                </a:solidFill>
                <a:latin typeface="HGP創英角ｺﾞｼｯｸUB" pitchFamily="50" charset="-128"/>
                <a:ea typeface="HGP創英角ｺﾞｼｯｸUB" pitchFamily="50" charset="-128"/>
              </a:endParaRPr>
            </a:p>
            <a:p>
              <a:pPr algn="ctr" fontAlgn="base">
                <a:spcBef>
                  <a:spcPct val="0"/>
                </a:spcBef>
                <a:spcAft>
                  <a:spcPct val="0"/>
                </a:spcAft>
              </a:pPr>
              <a:r>
                <a:rPr kumimoji="0" lang="ja-JP" altLang="en-US" sz="1050" kern="0" dirty="0">
                  <a:solidFill>
                    <a:srgbClr val="FFFFFF">
                      <a:lumMod val="50000"/>
                    </a:srgbClr>
                  </a:solidFill>
                  <a:latin typeface="Arial" charset="0"/>
                  <a:ea typeface="HGP創英角ｺﾞｼｯｸUB" panose="020B0900000000000000" pitchFamily="50" charset="-128"/>
                </a:rPr>
                <a:t>ステイクホルダーが担う</a:t>
              </a:r>
              <a:endParaRPr kumimoji="0" lang="en-US" altLang="ja-JP" sz="1050" kern="0" dirty="0">
                <a:solidFill>
                  <a:srgbClr val="FFFFFF">
                    <a:lumMod val="50000"/>
                  </a:srgbClr>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1050" kern="0" dirty="0">
                  <a:solidFill>
                    <a:srgbClr val="FFFFFF">
                      <a:lumMod val="50000"/>
                    </a:srgbClr>
                  </a:solidFill>
                  <a:latin typeface="Arial" charset="0"/>
                  <a:ea typeface="HGP創英角ｺﾞｼｯｸUB" panose="020B0900000000000000" pitchFamily="50" charset="-128"/>
                </a:rPr>
                <a:t>役割を記載する</a:t>
              </a:r>
              <a:endParaRPr kumimoji="0" lang="en-US" altLang="ja-JP" sz="1050" kern="0" dirty="0">
                <a:solidFill>
                  <a:srgbClr val="FFFFFF">
                    <a:lumMod val="50000"/>
                  </a:srgbClr>
                </a:solidFill>
                <a:latin typeface="Arial" charset="0"/>
                <a:ea typeface="HGP創英角ｺﾞｼｯｸUB" panose="020B0900000000000000" pitchFamily="50" charset="-128"/>
              </a:endParaRPr>
            </a:p>
          </p:txBody>
        </p:sp>
        <p:sp>
          <p:nvSpPr>
            <p:cNvPr id="27" name="Rectangle 4"/>
            <p:cNvSpPr>
              <a:spLocks noChangeArrowheads="1"/>
            </p:cNvSpPr>
            <p:nvPr/>
          </p:nvSpPr>
          <p:spPr bwMode="auto">
            <a:xfrm>
              <a:off x="3568892" y="1450642"/>
              <a:ext cx="846489" cy="286466"/>
            </a:xfrm>
            <a:prstGeom prst="roundRect">
              <a:avLst>
                <a:gd name="adj" fmla="val 6394"/>
              </a:avLst>
            </a:prstGeom>
            <a:ln>
              <a:headEnd/>
              <a:tailEnd/>
            </a:ln>
            <a:extLst/>
          </p:spPr>
          <p:style>
            <a:lnRef idx="1">
              <a:schemeClr val="accent2"/>
            </a:lnRef>
            <a:fillRef idx="2">
              <a:schemeClr val="accent2"/>
            </a:fillRef>
            <a:effectRef idx="1">
              <a:schemeClr val="accent2"/>
            </a:effectRef>
            <a:fontRef idx="minor">
              <a:schemeClr val="dk1"/>
            </a:fontRef>
          </p:style>
          <p:txBody>
            <a:bodyPr lIns="0" tIns="0" rIns="0" bIns="0" anchor="ctr"/>
            <a:lstStyle>
              <a:lvl1pPr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1pPr>
              <a:lvl2pPr marL="742950" indent="-285750"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2pPr>
              <a:lvl3pPr marL="1143000" indent="-228600"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3pPr>
              <a:lvl4pPr marL="1600200" indent="-228600"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4pPr>
              <a:lvl5pPr marL="2057400" indent="-228600" defTabSz="873125" eaLnBrk="0" hangingPunct="0">
                <a:defRPr kumimoji="1" sz="1000">
                  <a:solidFill>
                    <a:schemeClr val="tx1"/>
                  </a:solidFill>
                  <a:latin typeface="Arial" panose="020B0604020202020204" pitchFamily="34" charset="0"/>
                  <a:ea typeface="HGP創英角ｺﾞｼｯｸUB" panose="020B0900000000000000" pitchFamily="50" charset="-128"/>
                </a:defRPr>
              </a:lvl5pPr>
              <a:lvl6pPr marL="2514600" indent="-228600" defTabSz="873125" eaLnBrk="0" fontAlgn="base" hangingPunct="0">
                <a:spcBef>
                  <a:spcPct val="0"/>
                </a:spcBef>
                <a:spcAft>
                  <a:spcPct val="0"/>
                </a:spcAft>
                <a:defRPr kumimoji="1" sz="1000">
                  <a:solidFill>
                    <a:schemeClr val="tx1"/>
                  </a:solidFill>
                  <a:latin typeface="Arial" panose="020B0604020202020204" pitchFamily="34" charset="0"/>
                  <a:ea typeface="HGP創英角ｺﾞｼｯｸUB" panose="020B0900000000000000" pitchFamily="50" charset="-128"/>
                </a:defRPr>
              </a:lvl6pPr>
              <a:lvl7pPr marL="2971800" indent="-228600" defTabSz="873125" eaLnBrk="0" fontAlgn="base" hangingPunct="0">
                <a:spcBef>
                  <a:spcPct val="0"/>
                </a:spcBef>
                <a:spcAft>
                  <a:spcPct val="0"/>
                </a:spcAft>
                <a:defRPr kumimoji="1" sz="1000">
                  <a:solidFill>
                    <a:schemeClr val="tx1"/>
                  </a:solidFill>
                  <a:latin typeface="Arial" panose="020B0604020202020204" pitchFamily="34" charset="0"/>
                  <a:ea typeface="HGP創英角ｺﾞｼｯｸUB" panose="020B0900000000000000" pitchFamily="50" charset="-128"/>
                </a:defRPr>
              </a:lvl7pPr>
              <a:lvl8pPr marL="3429000" indent="-228600" defTabSz="873125" eaLnBrk="0" fontAlgn="base" hangingPunct="0">
                <a:spcBef>
                  <a:spcPct val="0"/>
                </a:spcBef>
                <a:spcAft>
                  <a:spcPct val="0"/>
                </a:spcAft>
                <a:defRPr kumimoji="1" sz="1000">
                  <a:solidFill>
                    <a:schemeClr val="tx1"/>
                  </a:solidFill>
                  <a:latin typeface="Arial" panose="020B0604020202020204" pitchFamily="34" charset="0"/>
                  <a:ea typeface="HGP創英角ｺﾞｼｯｸUB" panose="020B0900000000000000" pitchFamily="50" charset="-128"/>
                </a:defRPr>
              </a:lvl8pPr>
              <a:lvl9pPr marL="3886200" indent="-228600" defTabSz="873125" eaLnBrk="0" fontAlgn="base" hangingPunct="0">
                <a:spcBef>
                  <a:spcPct val="0"/>
                </a:spcBef>
                <a:spcAft>
                  <a:spcPct val="0"/>
                </a:spcAft>
                <a:defRPr kumimoji="1" sz="1000">
                  <a:solidFill>
                    <a:schemeClr val="tx1"/>
                  </a:solidFill>
                  <a:latin typeface="Arial" panose="020B0604020202020204" pitchFamily="34" charset="0"/>
                  <a:ea typeface="HGP創英角ｺﾞｼｯｸUB" panose="020B0900000000000000" pitchFamily="50" charset="-128"/>
                </a:defRPr>
              </a:lvl9pPr>
            </a:lstStyle>
            <a:p>
              <a:pPr algn="ctr" fontAlgn="base">
                <a:spcBef>
                  <a:spcPct val="50000"/>
                </a:spcBef>
                <a:spcAft>
                  <a:spcPct val="0"/>
                </a:spcAft>
                <a:buClr>
                  <a:srgbClr val="000000"/>
                </a:buClr>
                <a:buFont typeface="Wingdings" pitchFamily="2" charset="2"/>
                <a:buNone/>
                <a:defRPr/>
              </a:pPr>
              <a:r>
                <a:rPr lang="ja-JP" altLang="en-US" sz="1050" kern="0" dirty="0">
                  <a:solidFill>
                    <a:srgbClr val="C0504D"/>
                  </a:solidFill>
                  <a:latin typeface="Arial" charset="0"/>
                </a:rPr>
                <a:t>事業主体</a:t>
              </a:r>
              <a:endParaRPr lang="en-US" altLang="ja-JP" sz="1050" kern="0" dirty="0">
                <a:solidFill>
                  <a:srgbClr val="C0504D"/>
                </a:solidFill>
                <a:latin typeface="Arial" charset="0"/>
              </a:endParaRPr>
            </a:p>
          </p:txBody>
        </p:sp>
        <p:sp>
          <p:nvSpPr>
            <p:cNvPr id="52" name="Rectangle 315"/>
            <p:cNvSpPr>
              <a:spLocks noChangeArrowheads="1"/>
            </p:cNvSpPr>
            <p:nvPr/>
          </p:nvSpPr>
          <p:spPr bwMode="auto">
            <a:xfrm>
              <a:off x="6753440" y="3526677"/>
              <a:ext cx="2160000" cy="1080000"/>
            </a:xfrm>
            <a:prstGeom prst="rect">
              <a:avLst/>
            </a:prstGeom>
            <a:noFill/>
            <a:ln w="9525">
              <a:solidFill>
                <a:srgbClr val="000000"/>
              </a:solidFill>
              <a:miter lim="800000"/>
              <a:headEnd/>
              <a:tailEnd/>
            </a:ln>
          </p:spPr>
          <p:txBody>
            <a:bodyPr wrap="none" anchor="ctr"/>
            <a:lstStyle/>
            <a:p>
              <a:pPr algn="ctr" fontAlgn="base">
                <a:spcBef>
                  <a:spcPct val="0"/>
                </a:spcBef>
                <a:spcAft>
                  <a:spcPct val="0"/>
                </a:spcAft>
              </a:pPr>
              <a:r>
                <a:rPr kumimoji="0" lang="ja-JP" altLang="en-US" sz="1050" kern="0" dirty="0">
                  <a:solidFill>
                    <a:srgbClr val="000000"/>
                  </a:solidFill>
                  <a:latin typeface="Arial" charset="0"/>
                  <a:ea typeface="HGP創英角ｺﾞｼｯｸUB" panose="020B0900000000000000" pitchFamily="50" charset="-128"/>
                </a:rPr>
                <a:t>ステイクホルダーの名称</a:t>
              </a:r>
              <a:r>
                <a:rPr kumimoji="0" lang="ja-JP" altLang="en-US" sz="1050" kern="0" dirty="0" smtClean="0">
                  <a:solidFill>
                    <a:srgbClr val="000000"/>
                  </a:solidFill>
                  <a:latin typeface="Arial" charset="0"/>
                  <a:ea typeface="HGP創英角ｺﾞｼｯｸUB" panose="020B0900000000000000" pitchFamily="50" charset="-128"/>
                </a:rPr>
                <a:t>を記載</a:t>
              </a:r>
              <a:endParaRPr kumimoji="0" lang="en-US" altLang="ja-JP" sz="1050" kern="0" dirty="0" smtClean="0">
                <a:solidFill>
                  <a:srgbClr val="000000"/>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800" kern="0" dirty="0" smtClean="0">
                  <a:solidFill>
                    <a:srgbClr val="000000"/>
                  </a:solidFill>
                  <a:latin typeface="Arial" charset="0"/>
                  <a:ea typeface="HGP創英角ｺﾞｼｯｸUB" panose="020B0900000000000000" pitchFamily="50" charset="-128"/>
                </a:rPr>
                <a:t>（</a:t>
              </a:r>
              <a:r>
                <a:rPr lang="ja-JP" altLang="en-US" sz="800" dirty="0">
                  <a:solidFill>
                    <a:prstClr val="black"/>
                  </a:solidFill>
                  <a:latin typeface="HGP創英角ｺﾞｼｯｸUB" pitchFamily="50" charset="-128"/>
                  <a:ea typeface="HGP創英角ｺﾞｼｯｸUB" pitchFamily="50" charset="-128"/>
                </a:rPr>
                <a:t>実証における具体的な事業者名等を記載）</a:t>
              </a:r>
              <a:endParaRPr lang="en-US" altLang="ja-JP" sz="800" dirty="0">
                <a:solidFill>
                  <a:prstClr val="black"/>
                </a:solidFill>
                <a:latin typeface="HGP創英角ｺﾞｼｯｸUB" pitchFamily="50" charset="-128"/>
                <a:ea typeface="HGP創英角ｺﾞｼｯｸUB" pitchFamily="50" charset="-128"/>
              </a:endParaRPr>
            </a:p>
            <a:p>
              <a:pPr algn="ctr" fontAlgn="base">
                <a:spcBef>
                  <a:spcPct val="0"/>
                </a:spcBef>
                <a:spcAft>
                  <a:spcPct val="0"/>
                </a:spcAft>
              </a:pPr>
              <a:r>
                <a:rPr kumimoji="0" lang="ja-JP" altLang="en-US" sz="1050" kern="0" dirty="0">
                  <a:solidFill>
                    <a:srgbClr val="FFFFFF">
                      <a:lumMod val="50000"/>
                    </a:srgbClr>
                  </a:solidFill>
                  <a:latin typeface="Arial" charset="0"/>
                  <a:ea typeface="HGP創英角ｺﾞｼｯｸUB" panose="020B0900000000000000" pitchFamily="50" charset="-128"/>
                </a:rPr>
                <a:t>ステイクホルダーが担う</a:t>
              </a:r>
              <a:endParaRPr kumimoji="0" lang="en-US" altLang="ja-JP" sz="1050" kern="0" dirty="0">
                <a:solidFill>
                  <a:srgbClr val="FFFFFF">
                    <a:lumMod val="50000"/>
                  </a:srgbClr>
                </a:solidFill>
                <a:latin typeface="Arial" charset="0"/>
                <a:ea typeface="HGP創英角ｺﾞｼｯｸUB" panose="020B0900000000000000" pitchFamily="50" charset="-128"/>
              </a:endParaRPr>
            </a:p>
            <a:p>
              <a:pPr algn="ctr" fontAlgn="base">
                <a:spcBef>
                  <a:spcPct val="0"/>
                </a:spcBef>
                <a:spcAft>
                  <a:spcPct val="0"/>
                </a:spcAft>
              </a:pPr>
              <a:r>
                <a:rPr kumimoji="0" lang="ja-JP" altLang="en-US" sz="1050" kern="0" dirty="0">
                  <a:solidFill>
                    <a:srgbClr val="FFFFFF">
                      <a:lumMod val="50000"/>
                    </a:srgbClr>
                  </a:solidFill>
                  <a:latin typeface="Arial" charset="0"/>
                  <a:ea typeface="HGP創英角ｺﾞｼｯｸUB" panose="020B0900000000000000" pitchFamily="50" charset="-128"/>
                </a:rPr>
                <a:t>役割を記載する</a:t>
              </a:r>
              <a:endParaRPr kumimoji="0" lang="en-US" altLang="ja-JP" sz="1050" kern="0" dirty="0">
                <a:solidFill>
                  <a:srgbClr val="FFFFFF">
                    <a:lumMod val="50000"/>
                  </a:srgbClr>
                </a:solidFill>
                <a:latin typeface="Arial" charset="0"/>
                <a:ea typeface="HGP創英角ｺﾞｼｯｸUB" panose="020B0900000000000000" pitchFamily="50" charset="-128"/>
              </a:endParaRPr>
            </a:p>
          </p:txBody>
        </p:sp>
        <p:cxnSp>
          <p:nvCxnSpPr>
            <p:cNvPr id="53" name="直線矢印コネクタ 52"/>
            <p:cNvCxnSpPr>
              <a:stCxn id="52" idx="1"/>
            </p:cNvCxnSpPr>
            <p:nvPr/>
          </p:nvCxnSpPr>
          <p:spPr bwMode="auto">
            <a:xfrm flipH="1">
              <a:off x="6066880" y="4066677"/>
              <a:ext cx="686560" cy="0"/>
            </a:xfrm>
            <a:prstGeom prst="straightConnector1">
              <a:avLst/>
            </a:prstGeom>
            <a:solidFill>
              <a:srgbClr val="DDDDDD"/>
            </a:solidFill>
            <a:ln w="38100" cap="flat" cmpd="sng" algn="ctr">
              <a:solidFill>
                <a:srgbClr val="FF0000"/>
              </a:solidFill>
              <a:prstDash val="solid"/>
              <a:round/>
              <a:headEnd type="none" w="med" len="med"/>
              <a:tailEnd type="triangle"/>
            </a:ln>
            <a:effectLst/>
          </p:spPr>
        </p:cxnSp>
        <p:sp>
          <p:nvSpPr>
            <p:cNvPr id="56" name="正方形/長方形 55"/>
            <p:cNvSpPr/>
            <p:nvPr/>
          </p:nvSpPr>
          <p:spPr>
            <a:xfrm>
              <a:off x="6076126" y="3760017"/>
              <a:ext cx="723275" cy="253916"/>
            </a:xfrm>
            <a:prstGeom prst="rect">
              <a:avLst/>
            </a:prstGeom>
          </p:spPr>
          <p:txBody>
            <a:bodyPr wrap="none">
              <a:spAutoFit/>
            </a:bodyPr>
            <a:lstStyle/>
            <a:p>
              <a:pPr algn="ctr" fontAlgn="base">
                <a:spcAft>
                  <a:spcPct val="0"/>
                </a:spcAft>
                <a:buClr>
                  <a:srgbClr val="000000"/>
                </a:buClr>
                <a:buFont typeface="Wingdings" pitchFamily="2" charset="2"/>
                <a:buNone/>
                <a:defRPr/>
              </a:pPr>
              <a:r>
                <a:rPr lang="ja-JP" altLang="en-US" sz="1050" dirty="0">
                  <a:solidFill>
                    <a:srgbClr val="FF0000"/>
                  </a:solidFill>
                  <a:latin typeface="HGP創英角ｺﾞｼｯｸUB" panose="020B0900000000000000" pitchFamily="50" charset="-128"/>
                  <a:ea typeface="HGP創英角ｺﾞｼｯｸUB" panose="020B0900000000000000" pitchFamily="50" charset="-128"/>
                </a:rPr>
                <a:t>●●●●</a:t>
              </a:r>
              <a:endParaRPr lang="en-US" altLang="ja-JP" sz="1050" dirty="0">
                <a:solidFill>
                  <a:srgbClr val="FF0000"/>
                </a:solidFill>
                <a:latin typeface="HGP創英角ｺﾞｼｯｸUB" panose="020B0900000000000000" pitchFamily="50" charset="-128"/>
                <a:ea typeface="HGP創英角ｺﾞｼｯｸUB" panose="020B0900000000000000" pitchFamily="50" charset="-128"/>
              </a:endParaRPr>
            </a:p>
          </p:txBody>
        </p:sp>
        <p:cxnSp>
          <p:nvCxnSpPr>
            <p:cNvPr id="57" name="直線矢印コネクタ 56"/>
            <p:cNvCxnSpPr/>
            <p:nvPr/>
          </p:nvCxnSpPr>
          <p:spPr bwMode="auto">
            <a:xfrm>
              <a:off x="6099019" y="4333705"/>
              <a:ext cx="700382" cy="0"/>
            </a:xfrm>
            <a:prstGeom prst="straightConnector1">
              <a:avLst/>
            </a:prstGeom>
            <a:solidFill>
              <a:srgbClr val="DDDDDD"/>
            </a:solidFill>
            <a:ln w="38100" cap="flat" cmpd="sng" algn="ctr">
              <a:solidFill>
                <a:schemeClr val="accent1"/>
              </a:solidFill>
              <a:prstDash val="solid"/>
              <a:round/>
              <a:headEnd type="none" w="med" len="med"/>
              <a:tailEnd type="triangle"/>
            </a:ln>
            <a:effectLst/>
          </p:spPr>
        </p:cxnSp>
        <p:sp>
          <p:nvSpPr>
            <p:cNvPr id="60" name="正方形/長方形 59"/>
            <p:cNvSpPr/>
            <p:nvPr/>
          </p:nvSpPr>
          <p:spPr>
            <a:xfrm>
              <a:off x="6087572" y="4385689"/>
              <a:ext cx="723275" cy="253916"/>
            </a:xfrm>
            <a:prstGeom prst="rect">
              <a:avLst/>
            </a:prstGeom>
          </p:spPr>
          <p:txBody>
            <a:bodyPr wrap="none">
              <a:spAutoFit/>
            </a:bodyPr>
            <a:lstStyle/>
            <a:p>
              <a:pPr algn="ctr" fontAlgn="base">
                <a:spcAft>
                  <a:spcPct val="0"/>
                </a:spcAft>
                <a:buClr>
                  <a:srgbClr val="000000"/>
                </a:buClr>
                <a:buFont typeface="Wingdings" pitchFamily="2" charset="2"/>
                <a:buNone/>
                <a:defRPr/>
              </a:pPr>
              <a:r>
                <a:rPr lang="ja-JP" altLang="en-US" sz="1050" dirty="0">
                  <a:solidFill>
                    <a:srgbClr val="4F81BD"/>
                  </a:solidFill>
                  <a:latin typeface="HGP創英角ｺﾞｼｯｸUB" panose="020B0900000000000000" pitchFamily="50" charset="-128"/>
                  <a:ea typeface="HGP創英角ｺﾞｼｯｸUB" panose="020B0900000000000000" pitchFamily="50" charset="-128"/>
                </a:rPr>
                <a:t>●●●●</a:t>
              </a:r>
              <a:endParaRPr lang="en-US" altLang="ja-JP" sz="1050" dirty="0">
                <a:solidFill>
                  <a:srgbClr val="4F81BD"/>
                </a:solidFill>
                <a:latin typeface="HGP創英角ｺﾞｼｯｸUB" panose="020B0900000000000000" pitchFamily="50" charset="-128"/>
                <a:ea typeface="HGP創英角ｺﾞｼｯｸUB" panose="020B0900000000000000" pitchFamily="50" charset="-128"/>
              </a:endParaRPr>
            </a:p>
          </p:txBody>
        </p:sp>
      </p:grpSp>
      <p:sp>
        <p:nvSpPr>
          <p:cNvPr id="61" name="正方形/長方形 60"/>
          <p:cNvSpPr/>
          <p:nvPr/>
        </p:nvSpPr>
        <p:spPr>
          <a:xfrm>
            <a:off x="337351" y="5509042"/>
            <a:ext cx="9340049" cy="1262450"/>
          </a:xfrm>
          <a:prstGeom prst="rect">
            <a:avLst/>
          </a:prstGeom>
          <a:solidFill>
            <a:schemeClr val="bg1"/>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注意事項</a:t>
            </a:r>
            <a:endParaRPr lang="en-US" altLang="ja-JP"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コンソーシアム各社の役割や、</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情報</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信託機能の利用者の関係が分かるように記載してください。</a:t>
            </a: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提供されるデータやサービス等の内容がわかるように記載してください。</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本事業</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に参加する具体的な事業者名とその役割を記載して</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ください。</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フォントのサイズ等は記載しやすいように作成時に調整してください。</a:t>
            </a: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スキーム概要は一枚</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に収めて</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ください。</a:t>
            </a: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Arial" panose="020B0604020202020204" pitchFamily="34" charset="0"/>
              <a:buChar char="•"/>
            </a:pP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上記</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は例であり、配置は実証を行うスキームに応じて作成して下さい。</a:t>
            </a: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8735589" y="189090"/>
            <a:ext cx="1092480"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rPr>
              <a:t>様式８</a:t>
            </a:r>
            <a:endParaRPr lang="ja-JP" altLang="en-US" sz="1200" dirty="0">
              <a:solidFill>
                <a:prstClr val="black"/>
              </a:solidFill>
            </a:endParaRPr>
          </a:p>
        </p:txBody>
      </p:sp>
      <p:cxnSp>
        <p:nvCxnSpPr>
          <p:cNvPr id="29" name="直線矢印コネクタ 28"/>
          <p:cNvCxnSpPr/>
          <p:nvPr/>
        </p:nvCxnSpPr>
        <p:spPr bwMode="auto">
          <a:xfrm>
            <a:off x="10192154" y="2083180"/>
            <a:ext cx="1631336" cy="0"/>
          </a:xfrm>
          <a:prstGeom prst="straightConnector1">
            <a:avLst/>
          </a:prstGeom>
          <a:solidFill>
            <a:srgbClr val="DDDDDD"/>
          </a:solidFill>
          <a:ln w="38100" cap="flat" cmpd="sng" algn="ctr">
            <a:solidFill>
              <a:schemeClr val="accent1"/>
            </a:solidFill>
            <a:prstDash val="solid"/>
            <a:round/>
            <a:headEnd type="none" w="med" len="med"/>
            <a:tailEnd type="triangle"/>
          </a:ln>
          <a:effectLst/>
        </p:spPr>
      </p:cxnSp>
      <p:sp>
        <p:nvSpPr>
          <p:cNvPr id="31" name="正方形/長方形 30"/>
          <p:cNvSpPr/>
          <p:nvPr/>
        </p:nvSpPr>
        <p:spPr>
          <a:xfrm>
            <a:off x="1855086" y="1421078"/>
            <a:ext cx="546038" cy="253916"/>
          </a:xfrm>
          <a:prstGeom prst="rect">
            <a:avLst/>
          </a:prstGeom>
        </p:spPr>
        <p:txBody>
          <a:bodyPr wrap="square">
            <a:spAutoFit/>
          </a:bodyPr>
          <a:lstStyle/>
          <a:p>
            <a:pPr algn="ctr" fontAlgn="base">
              <a:spcAft>
                <a:spcPct val="0"/>
              </a:spcAft>
              <a:buClr>
                <a:srgbClr val="000000"/>
              </a:buClr>
              <a:buFont typeface="Wingdings" pitchFamily="2" charset="2"/>
              <a:buNone/>
              <a:defRPr/>
            </a:pP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データ</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0593949" y="1773098"/>
            <a:ext cx="802354" cy="253916"/>
          </a:xfrm>
          <a:prstGeom prst="rect">
            <a:avLst/>
          </a:prstGeom>
        </p:spPr>
        <p:txBody>
          <a:bodyPr wrap="square">
            <a:spAutoFit/>
          </a:bodyPr>
          <a:lstStyle/>
          <a:p>
            <a:pPr algn="ctr" fontAlgn="base">
              <a:spcAft>
                <a:spcPct val="0"/>
              </a:spcAft>
              <a:buClr>
                <a:srgbClr val="000000"/>
              </a:buClr>
              <a:buFont typeface="Wingdings" pitchFamily="2" charset="2"/>
              <a:buNone/>
              <a:defRPr/>
            </a:pPr>
            <a:r>
              <a:rPr lang="ja-JP" altLang="en-US" sz="1050" dirty="0" smtClean="0">
                <a:solidFill>
                  <a:srgbClr val="4F81BD"/>
                </a:solidFill>
                <a:latin typeface="HGP創英角ｺﾞｼｯｸUB" panose="020B0900000000000000" pitchFamily="50" charset="-128"/>
                <a:ea typeface="HGP創英角ｺﾞｼｯｸUB" panose="020B0900000000000000" pitchFamily="50" charset="-128"/>
              </a:rPr>
              <a:t>サービス等</a:t>
            </a:r>
            <a:endParaRPr lang="en-US" altLang="ja-JP" sz="1050" dirty="0">
              <a:solidFill>
                <a:srgbClr val="4F81BD"/>
              </a:solidFill>
              <a:latin typeface="HGP創英角ｺﾞｼｯｸUB" panose="020B0900000000000000" pitchFamily="50" charset="-128"/>
              <a:ea typeface="HGP創英角ｺﾞｼｯｸUB" panose="020B0900000000000000" pitchFamily="50" charset="-128"/>
            </a:endParaRPr>
          </a:p>
        </p:txBody>
      </p:sp>
      <p:grpSp>
        <p:nvGrpSpPr>
          <p:cNvPr id="7" name="グループ化 6"/>
          <p:cNvGrpSpPr/>
          <p:nvPr/>
        </p:nvGrpSpPr>
        <p:grpSpPr>
          <a:xfrm>
            <a:off x="3337165" y="1395909"/>
            <a:ext cx="3231671" cy="1586437"/>
            <a:chOff x="188419" y="1349427"/>
            <a:chExt cx="2344324" cy="1586437"/>
          </a:xfrm>
          <a:effectLst/>
        </p:grpSpPr>
        <p:sp>
          <p:nvSpPr>
            <p:cNvPr id="5" name="テキスト ボックス 4"/>
            <p:cNvSpPr txBox="1"/>
            <p:nvPr/>
          </p:nvSpPr>
          <p:spPr>
            <a:xfrm>
              <a:off x="188419" y="1349427"/>
              <a:ext cx="2344324" cy="369332"/>
            </a:xfrm>
            <a:prstGeom prst="rect">
              <a:avLst/>
            </a:prstGeom>
            <a:noFill/>
            <a:ln w="38100">
              <a:solidFill>
                <a:schemeClr val="tx2">
                  <a:lumMod val="60000"/>
                  <a:lumOff val="40000"/>
                </a:schemeClr>
              </a:solidFill>
            </a:ln>
            <a:effectLst/>
          </p:spPr>
          <p:txBody>
            <a:bodyPr wrap="square" rtlCol="0">
              <a:spAutoFit/>
            </a:bodyP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情報信託機能等を提供する者</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188419" y="1735535"/>
              <a:ext cx="2344324" cy="1200329"/>
            </a:xfrm>
            <a:prstGeom prst="rect">
              <a:avLst/>
            </a:prstGeom>
            <a:solidFill>
              <a:schemeClr val="accent5">
                <a:lumMod val="20000"/>
                <a:lumOff val="80000"/>
              </a:schemeClr>
            </a:solidFill>
          </p:spPr>
          <p:txBody>
            <a:bodyPr wrap="square" rtlCol="0">
              <a:spAutoFit/>
            </a:bodyPr>
            <a:lstStyle/>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情報信託機能を提供する主体</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と、その</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役割を</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記載。</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例）</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○○社は、△△から情報の</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信託</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を受け取り、</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して☆☆する。</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3" name="グループ化 32"/>
          <p:cNvGrpSpPr/>
          <p:nvPr/>
        </p:nvGrpSpPr>
        <p:grpSpPr>
          <a:xfrm>
            <a:off x="427520" y="3355826"/>
            <a:ext cx="2855131" cy="1586437"/>
            <a:chOff x="188419" y="1349427"/>
            <a:chExt cx="2344324" cy="1586437"/>
          </a:xfrm>
          <a:effectLst/>
        </p:grpSpPr>
        <p:sp>
          <p:nvSpPr>
            <p:cNvPr id="34" name="テキスト ボックス 33"/>
            <p:cNvSpPr txBox="1"/>
            <p:nvPr/>
          </p:nvSpPr>
          <p:spPr>
            <a:xfrm>
              <a:off x="188419" y="1349427"/>
              <a:ext cx="2344324" cy="369332"/>
            </a:xfrm>
            <a:prstGeom prst="rect">
              <a:avLst/>
            </a:prstGeom>
            <a:noFill/>
            <a:ln w="28575">
              <a:solidFill>
                <a:schemeClr val="accent6">
                  <a:lumMod val="60000"/>
                  <a:lumOff val="40000"/>
                </a:schemeClr>
              </a:solidFill>
            </a:ln>
          </p:spPr>
          <p:txBody>
            <a:bodyPr wrap="square" rtlCol="0">
              <a:spAutoFit/>
            </a:bodyP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情報を提供する者</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188419" y="1735535"/>
              <a:ext cx="2344324" cy="1200329"/>
            </a:xfrm>
            <a:prstGeom prst="rect">
              <a:avLst/>
            </a:prstGeom>
            <a:solidFill>
              <a:schemeClr val="accent6">
                <a:lumMod val="20000"/>
                <a:lumOff val="80000"/>
              </a:schemeClr>
            </a:solidFill>
            <a:ln>
              <a:solidFill>
                <a:schemeClr val="accent6">
                  <a:lumMod val="20000"/>
                  <a:lumOff val="80000"/>
                </a:schemeClr>
              </a:solidFill>
            </a:ln>
          </p:spPr>
          <p:txBody>
            <a:bodyPr wrap="square" rtlCol="0">
              <a:spAutoFit/>
            </a:bodyPr>
            <a:lstStyle/>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提供</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する主体と、データの内容を記載。</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例）</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・・・は、○○社に★★の情報を</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提供</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6" name="グループ化 35"/>
          <p:cNvGrpSpPr/>
          <p:nvPr/>
        </p:nvGrpSpPr>
        <p:grpSpPr>
          <a:xfrm>
            <a:off x="6632765" y="3604776"/>
            <a:ext cx="3106378" cy="1401771"/>
            <a:chOff x="188419" y="1349427"/>
            <a:chExt cx="2344324" cy="1401771"/>
          </a:xfrm>
          <a:effectLst/>
        </p:grpSpPr>
        <p:sp>
          <p:nvSpPr>
            <p:cNvPr id="37" name="テキスト ボックス 36"/>
            <p:cNvSpPr txBox="1"/>
            <p:nvPr/>
          </p:nvSpPr>
          <p:spPr>
            <a:xfrm>
              <a:off x="188419" y="1349427"/>
              <a:ext cx="2344324" cy="369332"/>
            </a:xfrm>
            <a:prstGeom prst="rect">
              <a:avLst/>
            </a:prstGeom>
            <a:noFill/>
            <a:ln w="38100">
              <a:solidFill>
                <a:schemeClr val="accent4">
                  <a:lumMod val="60000"/>
                  <a:lumOff val="40000"/>
                </a:schemeClr>
              </a:solidFill>
            </a:ln>
          </p:spPr>
          <p:txBody>
            <a:bodyPr wrap="square" rtlCol="0">
              <a:spAutoFit/>
            </a:bodyP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情報を受け取り、活用する者</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188419" y="1735535"/>
              <a:ext cx="2344324" cy="1015663"/>
            </a:xfrm>
            <a:prstGeom prst="rect">
              <a:avLst/>
            </a:prstGeom>
            <a:solidFill>
              <a:schemeClr val="accent4">
                <a:lumMod val="20000"/>
                <a:lumOff val="80000"/>
              </a:schemeClr>
            </a:solidFill>
          </p:spPr>
          <p:txBody>
            <a:bodyPr wrap="square" rtlCol="0">
              <a:spAutoFit/>
            </a:bodyPr>
            <a:lstStyle/>
            <a:p>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情報を受け取る主体と、データをどのように活用するか記載</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例）</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○○社が●●した結果、□□が◇◇となる。</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11" name="カギ線コネクタ 10"/>
          <p:cNvCxnSpPr/>
          <p:nvPr/>
        </p:nvCxnSpPr>
        <p:spPr>
          <a:xfrm rot="5400000" flipH="1" flipV="1">
            <a:off x="1501091" y="1967521"/>
            <a:ext cx="1376584" cy="878114"/>
          </a:xfrm>
          <a:prstGeom prst="bentConnector3">
            <a:avLst>
              <a:gd name="adj1" fmla="val 100610"/>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188419" y="1251113"/>
            <a:ext cx="530915" cy="369332"/>
          </a:xfrm>
          <a:prstGeom prst="rect">
            <a:avLst/>
          </a:prstGeom>
          <a:noFill/>
        </p:spPr>
        <p:txBody>
          <a:bodyPr wrap="none" rtlCol="0">
            <a:spAutoFit/>
          </a:bodyPr>
          <a:lstStyle/>
          <a:p>
            <a:r>
              <a:rPr lang="ja-JP" altLang="en-US" dirty="0" smtClean="0">
                <a:solidFill>
                  <a:prstClr val="black"/>
                </a:solidFill>
              </a:rPr>
              <a:t>例：</a:t>
            </a:r>
            <a:endParaRPr lang="ja-JP" altLang="en-US" dirty="0">
              <a:solidFill>
                <a:prstClr val="black"/>
              </a:solidFill>
            </a:endParaRPr>
          </a:p>
        </p:txBody>
      </p:sp>
      <p:cxnSp>
        <p:nvCxnSpPr>
          <p:cNvPr id="44" name="カギ線コネクタ 43"/>
          <p:cNvCxnSpPr/>
          <p:nvPr/>
        </p:nvCxnSpPr>
        <p:spPr>
          <a:xfrm rot="16200000" flipH="1">
            <a:off x="6476668" y="2033627"/>
            <a:ext cx="1442127" cy="811445"/>
          </a:xfrm>
          <a:prstGeom prst="bentConnector3">
            <a:avLst>
              <a:gd name="adj1" fmla="val 1187"/>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a:off x="6924713" y="1450845"/>
            <a:ext cx="546038" cy="253916"/>
          </a:xfrm>
          <a:prstGeom prst="rect">
            <a:avLst/>
          </a:prstGeom>
        </p:spPr>
        <p:txBody>
          <a:bodyPr wrap="square">
            <a:spAutoFit/>
          </a:bodyPr>
          <a:lstStyle/>
          <a:p>
            <a:pPr algn="ctr" fontAlgn="base">
              <a:spcAft>
                <a:spcPct val="0"/>
              </a:spcAft>
              <a:buClr>
                <a:srgbClr val="000000"/>
              </a:buClr>
              <a:buFont typeface="Wingdings" pitchFamily="2" charset="2"/>
              <a:buNone/>
              <a:defRPr/>
            </a:pP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データ</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フローチャート: 結合子 2"/>
          <p:cNvSpPr/>
          <p:nvPr/>
        </p:nvSpPr>
        <p:spPr>
          <a:xfrm>
            <a:off x="4529986" y="4209900"/>
            <a:ext cx="827315" cy="842312"/>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個人</a:t>
            </a:r>
            <a:endParaRPr kumimoji="1" lang="ja-JP" altLang="en-US" dirty="0"/>
          </a:p>
        </p:txBody>
      </p:sp>
      <p:cxnSp>
        <p:nvCxnSpPr>
          <p:cNvPr id="9" name="直線矢印コネクタ 8"/>
          <p:cNvCxnSpPr/>
          <p:nvPr/>
        </p:nvCxnSpPr>
        <p:spPr>
          <a:xfrm flipH="1">
            <a:off x="3472951" y="4614770"/>
            <a:ext cx="96818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H="1">
            <a:off x="5480277" y="4614770"/>
            <a:ext cx="96818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上矢印 12"/>
          <p:cNvSpPr/>
          <p:nvPr/>
        </p:nvSpPr>
        <p:spPr>
          <a:xfrm>
            <a:off x="4791243" y="2928592"/>
            <a:ext cx="304800" cy="1185791"/>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5057933" y="3475139"/>
            <a:ext cx="1473480" cy="369332"/>
          </a:xfrm>
          <a:prstGeom prst="rect">
            <a:avLst/>
          </a:prstGeom>
          <a:noFill/>
        </p:spPr>
        <p:txBody>
          <a:bodyPr wrap="none" rtlCol="0">
            <a:spAutoFit/>
          </a:bodyPr>
          <a:lstStyle/>
          <a:p>
            <a:r>
              <a:rPr lang="ja-JP" altLang="en-US" sz="9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契約等</a:t>
            </a:r>
            <a:endParaRPr lang="en-US" altLang="ja-JP" sz="9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データ</a:t>
            </a:r>
            <a:r>
              <a:rPr lang="ja-JP" altLang="en-US" sz="9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の取扱いについて委託</a:t>
            </a:r>
            <a:endPar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3681424" y="4277391"/>
            <a:ext cx="546038" cy="253916"/>
          </a:xfrm>
          <a:prstGeom prst="rect">
            <a:avLst/>
          </a:prstGeom>
        </p:spPr>
        <p:txBody>
          <a:bodyPr wrap="square">
            <a:spAutoFit/>
          </a:bodyPr>
          <a:lstStyle/>
          <a:p>
            <a:pPr algn="ctr" fontAlgn="base">
              <a:spcAft>
                <a:spcPct val="0"/>
              </a:spcAft>
              <a:buClr>
                <a:srgbClr val="000000"/>
              </a:buClr>
              <a:buFont typeface="Wingdings" pitchFamily="2" charset="2"/>
              <a:buNone/>
              <a:defRPr/>
            </a:pP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データ</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5610779" y="4277391"/>
            <a:ext cx="707176" cy="253916"/>
          </a:xfrm>
          <a:prstGeom prst="rect">
            <a:avLst/>
          </a:prstGeom>
        </p:spPr>
        <p:txBody>
          <a:bodyPr wrap="square">
            <a:spAutoFit/>
          </a:bodyPr>
          <a:lstStyle/>
          <a:p>
            <a:pPr algn="ctr" fontAlgn="base">
              <a:spcAft>
                <a:spcPct val="0"/>
              </a:spcAft>
              <a:buClr>
                <a:srgbClr val="000000"/>
              </a:buClr>
              <a:buFont typeface="Wingdings" pitchFamily="2" charset="2"/>
              <a:buNone/>
              <a:defRPr/>
            </a:pP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サービス</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903930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36125" y="11353"/>
            <a:ext cx="9869875" cy="711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97" tIns="47550" rIns="95097" bIns="47550">
            <a:spAutoFit/>
          </a:bodyPr>
          <a:lstStyle/>
          <a:p>
            <a:pPr marL="182563" indent="-182563" algn="ctr"/>
            <a:r>
              <a:rPr lang="ja-JP" altLang="en-US" sz="2000" dirty="0">
                <a:solidFill>
                  <a:prstClr val="black"/>
                </a:solidFill>
                <a:latin typeface="HGP創英角ｺﾞｼｯｸUB" pitchFamily="50" charset="-128"/>
                <a:ea typeface="HGP創英角ｺﾞｼｯｸUB" pitchFamily="50" charset="-128"/>
              </a:rPr>
              <a:t>代表提案者名</a:t>
            </a:r>
            <a:endParaRPr lang="en-US" altLang="ja-JP" sz="2000" dirty="0">
              <a:solidFill>
                <a:prstClr val="black"/>
              </a:solidFill>
              <a:latin typeface="HGP創英角ｺﾞｼｯｸUB" pitchFamily="50" charset="-128"/>
              <a:ea typeface="HGP創英角ｺﾞｼｯｸUB" pitchFamily="50" charset="-128"/>
            </a:endParaRPr>
          </a:p>
          <a:p>
            <a:pPr marL="182563" indent="-182563" algn="ctr"/>
            <a:r>
              <a:rPr lang="ja-JP" altLang="en-US" sz="2000" dirty="0">
                <a:solidFill>
                  <a:prstClr val="black"/>
                </a:solidFill>
                <a:latin typeface="HGP創英角ｺﾞｼｯｸUB" pitchFamily="50" charset="-128"/>
                <a:ea typeface="HGP創英角ｺﾞｼｯｸUB" pitchFamily="50" charset="-128"/>
              </a:rPr>
              <a:t>実施事業タイトル</a:t>
            </a:r>
            <a:r>
              <a:rPr lang="en-US" altLang="ja-JP" sz="2000" dirty="0">
                <a:solidFill>
                  <a:prstClr val="black"/>
                </a:solidFill>
                <a:latin typeface="HGP創英角ｺﾞｼｯｸUB" pitchFamily="50" charset="-128"/>
                <a:ea typeface="HGP創英角ｺﾞｼｯｸUB" pitchFamily="50" charset="-128"/>
              </a:rPr>
              <a:t>【</a:t>
            </a:r>
            <a:r>
              <a:rPr lang="ja-JP" altLang="en-US" sz="2000" dirty="0">
                <a:solidFill>
                  <a:prstClr val="black"/>
                </a:solidFill>
                <a:latin typeface="HGP創英角ｺﾞｼｯｸUB" pitchFamily="50" charset="-128"/>
                <a:ea typeface="HGP創英角ｺﾞｼｯｸUB" pitchFamily="50" charset="-128"/>
              </a:rPr>
              <a:t>分野名</a:t>
            </a:r>
            <a:r>
              <a:rPr lang="en-US" altLang="ja-JP" sz="2000" dirty="0">
                <a:solidFill>
                  <a:prstClr val="black"/>
                </a:solidFill>
                <a:latin typeface="HGP創英角ｺﾞｼｯｸUB" pitchFamily="50" charset="-128"/>
                <a:ea typeface="HGP創英角ｺﾞｼｯｸUB" pitchFamily="50" charset="-128"/>
              </a:rPr>
              <a:t>】</a:t>
            </a:r>
          </a:p>
        </p:txBody>
      </p:sp>
      <p:sp>
        <p:nvSpPr>
          <p:cNvPr id="9" name="正方形/長方形 8"/>
          <p:cNvSpPr/>
          <p:nvPr/>
        </p:nvSpPr>
        <p:spPr>
          <a:xfrm>
            <a:off x="8735589" y="189090"/>
            <a:ext cx="1092480"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様式８</a:t>
            </a:r>
            <a:endParaRPr kumimoji="1" lang="ja-JP" altLang="en-US" sz="1200" dirty="0">
              <a:solidFill>
                <a:schemeClr val="tx1"/>
              </a:solidFill>
            </a:endParaRPr>
          </a:p>
        </p:txBody>
      </p:sp>
      <p:sp>
        <p:nvSpPr>
          <p:cNvPr id="10" name="テキスト ボックス 9"/>
          <p:cNvSpPr txBox="1"/>
          <p:nvPr/>
        </p:nvSpPr>
        <p:spPr>
          <a:xfrm>
            <a:off x="8247839" y="6624633"/>
            <a:ext cx="1654628" cy="276999"/>
          </a:xfrm>
          <a:prstGeom prst="rect">
            <a:avLst/>
          </a:prstGeom>
          <a:noFill/>
        </p:spPr>
        <p:txBody>
          <a:bodyPr wrap="square" rtlCol="0">
            <a:spAutoFit/>
          </a:bodyPr>
          <a:lstStyle/>
          <a:p>
            <a:r>
              <a:rPr kumimoji="1" lang="en-US" altLang="ja-JP" sz="1200" i="1" dirty="0" smtClean="0">
                <a:solidFill>
                  <a:srgbClr val="FF0000"/>
                </a:solidFill>
              </a:rPr>
              <a:t>※</a:t>
            </a:r>
            <a:r>
              <a:rPr kumimoji="1" lang="ja-JP" altLang="en-US" sz="1200" i="1" dirty="0" smtClean="0">
                <a:solidFill>
                  <a:srgbClr val="FF0000"/>
                </a:solidFill>
              </a:rPr>
              <a:t>一枚に収めること。</a:t>
            </a:r>
            <a:endParaRPr kumimoji="1" lang="ja-JP" altLang="en-US" sz="1200" i="1" dirty="0">
              <a:solidFill>
                <a:srgbClr val="FF0000"/>
              </a:solidFill>
            </a:endParaRPr>
          </a:p>
        </p:txBody>
      </p:sp>
      <p:sp>
        <p:nvSpPr>
          <p:cNvPr id="2" name="テキスト ボックス 1"/>
          <p:cNvSpPr txBox="1"/>
          <p:nvPr/>
        </p:nvSpPr>
        <p:spPr>
          <a:xfrm>
            <a:off x="177128" y="826781"/>
            <a:ext cx="9587974" cy="338554"/>
          </a:xfrm>
          <a:prstGeom prst="rect">
            <a:avLst/>
          </a:prstGeom>
          <a:noFill/>
        </p:spPr>
        <p:txBody>
          <a:bodyPr wrap="square" rtlCol="0">
            <a:spAutoFit/>
          </a:bodyPr>
          <a:lstStyle/>
          <a:p>
            <a:r>
              <a:rPr lang="ja-JP" altLang="en-US" sz="1600" dirty="0" smtClean="0"/>
              <a:t>検証</a:t>
            </a:r>
            <a:r>
              <a:rPr lang="ja-JP" altLang="en-US" sz="1600" dirty="0"/>
              <a:t>する</a:t>
            </a:r>
            <a:r>
              <a:rPr lang="ja-JP" altLang="en-US" sz="1600" dirty="0" smtClean="0"/>
              <a:t>課題及び解決策</a:t>
            </a:r>
            <a:endParaRPr kumimoji="1" lang="ja-JP" altLang="en-US" sz="1600" dirty="0"/>
          </a:p>
        </p:txBody>
      </p:sp>
      <p:graphicFrame>
        <p:nvGraphicFramePr>
          <p:cNvPr id="16" name="表 15"/>
          <p:cNvGraphicFramePr>
            <a:graphicFrameLocks noGrp="1"/>
          </p:cNvGraphicFramePr>
          <p:nvPr>
            <p:extLst>
              <p:ext uri="{D42A27DB-BD31-4B8C-83A1-F6EECF244321}">
                <p14:modId xmlns:p14="http://schemas.microsoft.com/office/powerpoint/2010/main" val="2477932269"/>
              </p:ext>
            </p:extLst>
          </p:nvPr>
        </p:nvGraphicFramePr>
        <p:xfrm>
          <a:off x="177128" y="1156708"/>
          <a:ext cx="9587974" cy="2527241"/>
        </p:xfrm>
        <a:graphic>
          <a:graphicData uri="http://schemas.openxmlformats.org/drawingml/2006/table">
            <a:tbl>
              <a:tblPr firstRow="1" bandRow="1">
                <a:tableStyleId>{1FECB4D8-DB02-4DC6-A0A2-4F2EBAE1DC90}</a:tableStyleId>
              </a:tblPr>
              <a:tblGrid>
                <a:gridCol w="1265933"/>
                <a:gridCol w="8322041"/>
              </a:tblGrid>
              <a:tr h="25272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bg1"/>
                          </a:solidFill>
                          <a:latin typeface="+mn-ea"/>
                          <a:ea typeface="+mn-ea"/>
                        </a:rPr>
                        <a:t>課題・解決策の概要</a:t>
                      </a:r>
                      <a:endParaRPr kumimoji="1" lang="ja-JP" altLang="en-US" sz="1200" b="1" dirty="0">
                        <a:solidFill>
                          <a:schemeClr val="bg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7" name="テキスト ボックス 16"/>
          <p:cNvSpPr txBox="1"/>
          <p:nvPr/>
        </p:nvSpPr>
        <p:spPr>
          <a:xfrm>
            <a:off x="177127" y="3767465"/>
            <a:ext cx="9587975" cy="338554"/>
          </a:xfrm>
          <a:prstGeom prst="rect">
            <a:avLst/>
          </a:prstGeom>
          <a:noFill/>
        </p:spPr>
        <p:txBody>
          <a:bodyPr wrap="square" rtlCol="0">
            <a:spAutoFit/>
          </a:bodyPr>
          <a:lstStyle/>
          <a:p>
            <a:r>
              <a:rPr kumimoji="1" lang="ja-JP" altLang="en-US" sz="1600" dirty="0" smtClean="0"/>
              <a:t>その他特記すべきアピールポイント</a:t>
            </a:r>
            <a:endParaRPr kumimoji="1" lang="ja-JP" altLang="en-US" sz="1600" dirty="0"/>
          </a:p>
        </p:txBody>
      </p:sp>
      <p:sp>
        <p:nvSpPr>
          <p:cNvPr id="21" name="正方形/長方形 20"/>
          <p:cNvSpPr/>
          <p:nvPr/>
        </p:nvSpPr>
        <p:spPr>
          <a:xfrm>
            <a:off x="188419" y="65453"/>
            <a:ext cx="3123815" cy="30796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lgn="ctr"/>
            <a:r>
              <a:rPr lang="ja-JP" altLang="en-US" sz="1200" dirty="0" smtClean="0">
                <a:solidFill>
                  <a:srgbClr val="FF0000"/>
                </a:solidFill>
                <a:latin typeface="+mj-ea"/>
                <a:ea typeface="+mj-ea"/>
              </a:rPr>
              <a:t>代表</a:t>
            </a:r>
            <a:r>
              <a:rPr lang="ja-JP" altLang="en-US" sz="1200" dirty="0">
                <a:solidFill>
                  <a:srgbClr val="FF0000"/>
                </a:solidFill>
                <a:latin typeface="+mj-ea"/>
                <a:ea typeface="+mj-ea"/>
              </a:rPr>
              <a:t>提案者一社のみ記載して</a:t>
            </a:r>
            <a:r>
              <a:rPr lang="ja-JP" altLang="en-US" sz="1200" dirty="0" smtClean="0">
                <a:solidFill>
                  <a:srgbClr val="FF0000"/>
                </a:solidFill>
                <a:latin typeface="+mj-ea"/>
                <a:ea typeface="+mj-ea"/>
              </a:rPr>
              <a:t>ください</a:t>
            </a:r>
            <a:endParaRPr lang="en-US" altLang="ja-JP" sz="1200" dirty="0">
              <a:solidFill>
                <a:srgbClr val="FF0000"/>
              </a:solidFill>
              <a:latin typeface="+mj-ea"/>
              <a:ea typeface="+mj-ea"/>
            </a:endParaRPr>
          </a:p>
        </p:txBody>
      </p:sp>
      <p:graphicFrame>
        <p:nvGraphicFramePr>
          <p:cNvPr id="23" name="表 22"/>
          <p:cNvGraphicFramePr>
            <a:graphicFrameLocks noGrp="1"/>
          </p:cNvGraphicFramePr>
          <p:nvPr>
            <p:extLst>
              <p:ext uri="{D42A27DB-BD31-4B8C-83A1-F6EECF244321}">
                <p14:modId xmlns:p14="http://schemas.microsoft.com/office/powerpoint/2010/main" val="215103459"/>
              </p:ext>
            </p:extLst>
          </p:nvPr>
        </p:nvGraphicFramePr>
        <p:xfrm>
          <a:off x="177075" y="4106019"/>
          <a:ext cx="9587974" cy="2528088"/>
        </p:xfrm>
        <a:graphic>
          <a:graphicData uri="http://schemas.openxmlformats.org/drawingml/2006/table">
            <a:tbl>
              <a:tblPr firstRow="1" bandRow="1">
                <a:tableStyleId>{1FECB4D8-DB02-4DC6-A0A2-4F2EBAE1DC90}</a:tableStyleId>
              </a:tblPr>
              <a:tblGrid>
                <a:gridCol w="1265933"/>
                <a:gridCol w="8322041"/>
              </a:tblGrid>
              <a:tr h="1264044">
                <a:tc>
                  <a:txBody>
                    <a:bodyPr/>
                    <a:lstStyle/>
                    <a:p>
                      <a:r>
                        <a:rPr kumimoji="1" lang="ja-JP" altLang="en-US" sz="1200" b="1" dirty="0" smtClean="0">
                          <a:solidFill>
                            <a:schemeClr val="bg1"/>
                          </a:solidFill>
                          <a:latin typeface="+mn-ea"/>
                          <a:ea typeface="+mn-ea"/>
                        </a:rPr>
                        <a:t>●●●●●●</a:t>
                      </a:r>
                      <a:endParaRPr kumimoji="1" lang="ja-JP" altLang="en-US" sz="1200" b="1" dirty="0">
                        <a:solidFill>
                          <a:schemeClr val="bg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264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bg1"/>
                          </a:solidFill>
                          <a:latin typeface="+mn-ea"/>
                          <a:ea typeface="+mn-ea"/>
                        </a:rPr>
                        <a:t>●●●●●●</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endParaRPr kumimoji="1" lang="en-US" altLang="ja-JP" sz="1200" b="0" dirty="0" smtClean="0">
                        <a:solidFill>
                          <a:schemeClr val="tx1"/>
                        </a:solidFill>
                        <a:latin typeface="+mn-ea"/>
                        <a:ea typeface="+mn-ea"/>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26" name="正方形/長方形 25"/>
          <p:cNvSpPr/>
          <p:nvPr/>
        </p:nvSpPr>
        <p:spPr>
          <a:xfrm>
            <a:off x="1820252" y="4794227"/>
            <a:ext cx="7643003" cy="115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200" dirty="0" smtClean="0">
                <a:solidFill>
                  <a:srgbClr val="FF0000"/>
                </a:solidFill>
              </a:rPr>
              <a:t>実施</a:t>
            </a:r>
            <a:r>
              <a:rPr lang="ja-JP" altLang="ja-JP" sz="1200" dirty="0">
                <a:solidFill>
                  <a:srgbClr val="FF0000"/>
                </a:solidFill>
              </a:rPr>
              <a:t>要領の「４　委託先候補の選定及び採択（２）選定の</a:t>
            </a:r>
            <a:r>
              <a:rPr lang="ja-JP" altLang="ja-JP" sz="1200" dirty="0" smtClean="0">
                <a:solidFill>
                  <a:srgbClr val="FF0000"/>
                </a:solidFill>
              </a:rPr>
              <a:t>ポイント</a:t>
            </a:r>
            <a:r>
              <a:rPr lang="ja-JP" altLang="en-US" sz="1200" dirty="0" smtClean="0">
                <a:solidFill>
                  <a:srgbClr val="FF0000"/>
                </a:solidFill>
              </a:rPr>
              <a:t>に基づき、</a:t>
            </a:r>
            <a:r>
              <a:rPr lang="ja-JP" altLang="en-US" sz="1200" dirty="0">
                <a:solidFill>
                  <a:srgbClr val="FF0000"/>
                </a:solidFill>
                <a:latin typeface="ＭＳ Ｐゴシック" panose="020B0600070205080204" pitchFamily="50" charset="-128"/>
              </a:rPr>
              <a:t>その他特記すべきアピールポイントが</a:t>
            </a:r>
            <a:r>
              <a:rPr lang="ja-JP" altLang="en-US" sz="1200" dirty="0" smtClean="0">
                <a:solidFill>
                  <a:srgbClr val="FF0000"/>
                </a:solidFill>
                <a:latin typeface="ＭＳ Ｐゴシック" panose="020B0600070205080204" pitchFamily="50" charset="-128"/>
              </a:rPr>
              <a:t>あれば</a:t>
            </a:r>
            <a:r>
              <a:rPr lang="ja-JP" altLang="en-US" sz="1200" dirty="0" smtClean="0">
                <a:solidFill>
                  <a:srgbClr val="FF0000"/>
                </a:solidFill>
              </a:rPr>
              <a:t>記載してください。</a:t>
            </a:r>
            <a:endParaRPr lang="en-US" altLang="ja-JP" sz="1200" dirty="0">
              <a:solidFill>
                <a:srgbClr val="FF0000"/>
              </a:solidFill>
              <a:latin typeface="ＭＳ Ｐゴシック" panose="020B0600070205080204" pitchFamily="50" charset="-128"/>
            </a:endParaRPr>
          </a:p>
        </p:txBody>
      </p:sp>
      <p:sp>
        <p:nvSpPr>
          <p:cNvPr id="27" name="正方形/長方形 26"/>
          <p:cNvSpPr/>
          <p:nvPr/>
        </p:nvSpPr>
        <p:spPr>
          <a:xfrm>
            <a:off x="1820251" y="1799754"/>
            <a:ext cx="7643003" cy="115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rgbClr val="FF0000"/>
                </a:solidFill>
                <a:latin typeface="+mn-ea"/>
              </a:rPr>
              <a:t>様式</a:t>
            </a:r>
            <a:r>
              <a:rPr lang="ja-JP" altLang="en-US" sz="1200" dirty="0" smtClean="0">
                <a:solidFill>
                  <a:srgbClr val="FF0000"/>
                </a:solidFill>
                <a:latin typeface="+mn-ea"/>
              </a:rPr>
              <a:t>１　</a:t>
            </a:r>
            <a:r>
              <a:rPr lang="ja-JP" altLang="ja-JP" sz="1200" dirty="0" smtClean="0">
                <a:solidFill>
                  <a:srgbClr val="FF0000"/>
                </a:solidFill>
                <a:latin typeface="+mn-ea"/>
              </a:rPr>
              <a:t>企画</a:t>
            </a:r>
            <a:r>
              <a:rPr lang="ja-JP" altLang="ja-JP" sz="1200" dirty="0">
                <a:solidFill>
                  <a:srgbClr val="FF0000"/>
                </a:solidFill>
                <a:latin typeface="+mn-ea"/>
              </a:rPr>
              <a:t>提案書（全体概要）</a:t>
            </a:r>
            <a:r>
              <a:rPr lang="ja-JP" altLang="en-US" sz="1200" dirty="0">
                <a:solidFill>
                  <a:srgbClr val="FF0000"/>
                </a:solidFill>
                <a:latin typeface="+mn-ea"/>
              </a:rPr>
              <a:t>の</a:t>
            </a:r>
            <a:r>
              <a:rPr lang="ja-JP" altLang="en-US" sz="1200" dirty="0" smtClean="0">
                <a:solidFill>
                  <a:srgbClr val="FF0000"/>
                </a:solidFill>
                <a:latin typeface="+mn-ea"/>
              </a:rPr>
              <a:t>「情報信託機能の社会的な普及の広がりに向けた課題及びその解決策」</a:t>
            </a:r>
            <a:r>
              <a:rPr lang="ja-JP" altLang="en-US" sz="1200" dirty="0" smtClean="0">
                <a:solidFill>
                  <a:srgbClr val="FF0000"/>
                </a:solidFill>
                <a:latin typeface="+mn-ea"/>
              </a:rPr>
              <a:t>欄に記載の内容と同じものを、記載してください。</a:t>
            </a:r>
            <a:endParaRPr lang="en-US" altLang="ja-JP" sz="1200" dirty="0">
              <a:solidFill>
                <a:srgbClr val="FF0000"/>
              </a:solidFill>
              <a:latin typeface="ＭＳ Ｐゴシック" panose="020B0600070205080204" pitchFamily="50" charset="-128"/>
            </a:endParaRPr>
          </a:p>
        </p:txBody>
      </p:sp>
    </p:spTree>
    <p:extLst>
      <p:ext uri="{BB962C8B-B14F-4D97-AF65-F5344CB8AC3E}">
        <p14:creationId xmlns:p14="http://schemas.microsoft.com/office/powerpoint/2010/main" val="26017558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16617</TotalTime>
  <Words>527</Words>
  <Application>Microsoft Office PowerPoint</Application>
  <PresentationFormat>A4 210 x 297 mm</PresentationFormat>
  <Paragraphs>84</Paragraphs>
  <Slides>3</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HGP創英角ｺﾞｼｯｸUB</vt:lpstr>
      <vt:lpstr>Meiryo UI</vt:lpstr>
      <vt:lpstr>ＭＳ Ｐゴシック</vt:lpstr>
      <vt:lpstr>ＭＳ ゴシック</vt:lpstr>
      <vt:lpstr>Arial</vt:lpstr>
      <vt:lpstr>Calibri</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田口　一徹(014925)</dc:creator>
  <cp:lastModifiedBy>mic</cp:lastModifiedBy>
  <cp:revision>228</cp:revision>
  <cp:lastPrinted>2019-05-28T06:32:00Z</cp:lastPrinted>
  <dcterms:created xsi:type="dcterms:W3CDTF">2010-10-01T01:45:35Z</dcterms:created>
  <dcterms:modified xsi:type="dcterms:W3CDTF">2019-05-28T06:32:02Z</dcterms:modified>
</cp:coreProperties>
</file>