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xls" ContentType="application/vnd.ms-excel"/>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theme/themeOverride1.xml" ContentType="application/vnd.openxmlformats-officedocument.themeOverride+xml"/>
  <Override PartName="/ppt/drawings/drawing2.xml" ContentType="application/vnd.openxmlformats-officedocument.drawingml.chartshapes+xml"/>
  <Override PartName="/ppt/charts/chart4.xml" ContentType="application/vnd.openxmlformats-officedocument.drawingml.chart+xml"/>
  <Override PartName="/ppt/charts/style3.xml" ContentType="application/vnd.ms-office.chartstyle+xml"/>
  <Override PartName="/ppt/charts/colors3.xml" ContentType="application/vnd.ms-office.chartcolorstyle+xml"/>
  <Override PartName="/ppt/charts/chart5.xml" ContentType="application/vnd.openxmlformats-officedocument.drawingml.chart+xml"/>
  <Override PartName="/ppt/charts/style4.xml" ContentType="application/vnd.ms-office.chartstyle+xml"/>
  <Override PartName="/ppt/charts/colors4.xml" ContentType="application/vnd.ms-office.chartcolorstyle+xml"/>
  <Override PartName="/ppt/drawings/drawing3.xml" ContentType="application/vnd.openxmlformats-officedocument.drawingml.chartshapes+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60" r:id="rId1"/>
    <p:sldMasterId id="2147483684" r:id="rId2"/>
    <p:sldMasterId id="2147483945" r:id="rId3"/>
    <p:sldMasterId id="2147484006" r:id="rId4"/>
  </p:sldMasterIdLst>
  <p:notesMasterIdLst>
    <p:notesMasterId r:id="rId23"/>
  </p:notesMasterIdLst>
  <p:sldIdLst>
    <p:sldId id="256" r:id="rId5"/>
    <p:sldId id="444" r:id="rId6"/>
    <p:sldId id="270" r:id="rId7"/>
    <p:sldId id="445" r:id="rId8"/>
    <p:sldId id="443" r:id="rId9"/>
    <p:sldId id="407" r:id="rId10"/>
    <p:sldId id="411" r:id="rId11"/>
    <p:sldId id="259" r:id="rId12"/>
    <p:sldId id="446" r:id="rId13"/>
    <p:sldId id="447" r:id="rId14"/>
    <p:sldId id="448" r:id="rId15"/>
    <p:sldId id="449" r:id="rId16"/>
    <p:sldId id="450" r:id="rId17"/>
    <p:sldId id="451" r:id="rId18"/>
    <p:sldId id="452" r:id="rId19"/>
    <p:sldId id="453" r:id="rId20"/>
    <p:sldId id="454" r:id="rId21"/>
    <p:sldId id="455" r:id="rId22"/>
  </p:sldIdLst>
  <p:sldSz cx="10080625"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619" y="53"/>
      </p:cViewPr>
      <p:guideLst/>
    </p:cSldViewPr>
  </p:slideViewPr>
  <p:notesTextViewPr>
    <p:cViewPr>
      <p:scale>
        <a:sx n="1" d="1"/>
        <a:sy n="1" d="1"/>
      </p:scale>
      <p:origin x="0" y="0"/>
    </p:cViewPr>
  </p:notesTextViewPr>
  <p:notesViewPr>
    <p:cSldViewPr snapToGrid="0">
      <p:cViewPr varScale="1">
        <p:scale>
          <a:sx n="62" d="100"/>
          <a:sy n="62" d="100"/>
        </p:scale>
        <p:origin x="3235" y="67"/>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file:///\\fmsmns-sv003c.mic4.soumu.go.jp\org1107\&#36001;&#21209;&#35519;&#26619;&#35506;(11070006)\&#36001;&#21209;&#35519;&#26619;&#35506;\05%20&#21161;&#25104;&#20418;&#9313;\23&#12288;&#36942;&#30094;&#27861;&#35211;&#30452;&#12375;\H32&#26032;&#36942;&#30094;&#27861;\&#9733;&#22522;&#26412;&#36039;&#26009;\&#30330;&#34892;&#23455;&#32318;\&#12464;&#12521;&#12501;&#12288;&#20840;&#20307;.xlsx" TargetMode="Externa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2.xml.rels><?xml version="1.0" encoding="UTF-8" standalone="yes"?>
<Relationships xmlns="http://schemas.openxmlformats.org/package/2006/relationships"><Relationship Id="rId3" Type="http://schemas.openxmlformats.org/officeDocument/2006/relationships/oleObject" Target="file:///\\fmsmns-sv003c.mic4.soumu.go.jp\org1107\&#36001;&#21209;&#35519;&#26619;&#35506;(11070006)\&#36001;&#21209;&#35519;&#26619;&#35506;\05%20&#21161;&#25104;&#20418;&#9313;\23&#12288;&#36942;&#30094;&#27861;&#35211;&#30452;&#12375;\H32&#26032;&#36942;&#30094;&#27861;\&#9733;&#22522;&#26412;&#36039;&#26009;\&#30330;&#34892;&#23455;&#32318;\&#12487;&#12540;&#12479;\29&#21306;&#20998;&#12372;&#12392;.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chartUserShapes" Target="../drawings/drawing2.xml"/><Relationship Id="rId2" Type="http://schemas.openxmlformats.org/officeDocument/2006/relationships/package" Target="../embeddings/Microsoft_Excel_______1.xlsx"/><Relationship Id="rId1" Type="http://schemas.openxmlformats.org/officeDocument/2006/relationships/themeOverride" Target="../theme/themeOverride1.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______2.xlsx"/><Relationship Id="rId2" Type="http://schemas.microsoft.com/office/2011/relationships/chartColorStyle" Target="colors3.xml"/><Relationship Id="rId1" Type="http://schemas.microsoft.com/office/2011/relationships/chartStyle" Target="style3.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______3.xlsx"/><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chartUserShapes" Target="../drawings/drawing3.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8281976598356997E-2"/>
          <c:y val="3.9135193464282625E-2"/>
          <c:w val="0.91392199059977119"/>
          <c:h val="0.79694745490978591"/>
        </c:manualLayout>
      </c:layout>
      <c:barChart>
        <c:barDir val="col"/>
        <c:grouping val="stacked"/>
        <c:varyColors val="0"/>
        <c:ser>
          <c:idx val="0"/>
          <c:order val="0"/>
          <c:tx>
            <c:strRef>
              <c:f>発行額!$B$5</c:f>
              <c:strCache>
                <c:ptCount val="1"/>
                <c:pt idx="0">
                  <c:v>ハード</c:v>
                </c:pt>
              </c:strCache>
            </c:strRef>
          </c:tx>
          <c:spPr>
            <a:pattFill prst="pct90">
              <a:fgClr>
                <a:srgbClr val="84AEE0"/>
              </a:fgClr>
              <a:bgClr>
                <a:schemeClr val="bg1"/>
              </a:bgClr>
            </a:pattFill>
            <a:ln w="3175">
              <a:solidFill>
                <a:schemeClr val="tx1"/>
              </a:solid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j-ea"/>
                    <a:ea typeface="+mj-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発行額!$M$4:$T$4</c:f>
              <c:strCache>
                <c:ptCount val="8"/>
                <c:pt idx="0">
                  <c:v>H22</c:v>
                </c:pt>
                <c:pt idx="1">
                  <c:v>H23</c:v>
                </c:pt>
                <c:pt idx="2">
                  <c:v>H24</c:v>
                </c:pt>
                <c:pt idx="3">
                  <c:v>H25</c:v>
                </c:pt>
                <c:pt idx="4">
                  <c:v>H26</c:v>
                </c:pt>
                <c:pt idx="5">
                  <c:v>H27</c:v>
                </c:pt>
                <c:pt idx="6">
                  <c:v>H28</c:v>
                </c:pt>
                <c:pt idx="7">
                  <c:v>H29</c:v>
                </c:pt>
              </c:strCache>
            </c:strRef>
          </c:cat>
          <c:val>
            <c:numRef>
              <c:f>発行額!$M$5:$T$5</c:f>
              <c:numCache>
                <c:formatCode>#,##0_ </c:formatCode>
                <c:ptCount val="8"/>
                <c:pt idx="0">
                  <c:v>1902</c:v>
                </c:pt>
                <c:pt idx="1">
                  <c:v>2131</c:v>
                </c:pt>
                <c:pt idx="2">
                  <c:v>2410</c:v>
                </c:pt>
                <c:pt idx="3">
                  <c:v>2264</c:v>
                </c:pt>
                <c:pt idx="4">
                  <c:v>2766</c:v>
                </c:pt>
                <c:pt idx="5">
                  <c:v>3123</c:v>
                </c:pt>
                <c:pt idx="6">
                  <c:v>3274</c:v>
                </c:pt>
                <c:pt idx="7">
                  <c:v>3373</c:v>
                </c:pt>
              </c:numCache>
            </c:numRef>
          </c:val>
        </c:ser>
        <c:ser>
          <c:idx val="1"/>
          <c:order val="1"/>
          <c:tx>
            <c:strRef>
              <c:f>発行額!$B$6</c:f>
              <c:strCache>
                <c:ptCount val="1"/>
                <c:pt idx="0">
                  <c:v>ソフト</c:v>
                </c:pt>
              </c:strCache>
            </c:strRef>
          </c:tx>
          <c:spPr>
            <a:pattFill prst="wdUpDiag">
              <a:fgClr>
                <a:srgbClr val="FFAFFF"/>
              </a:fgClr>
              <a:bgClr>
                <a:schemeClr val="bg1"/>
              </a:bgClr>
            </a:pattFill>
            <a:ln w="3175">
              <a:solidFill>
                <a:schemeClr val="tx1"/>
              </a:solid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j-ea"/>
                    <a:ea typeface="+mj-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発行額!$M$4:$T$4</c:f>
              <c:strCache>
                <c:ptCount val="8"/>
                <c:pt idx="0">
                  <c:v>H22</c:v>
                </c:pt>
                <c:pt idx="1">
                  <c:v>H23</c:v>
                </c:pt>
                <c:pt idx="2">
                  <c:v>H24</c:v>
                </c:pt>
                <c:pt idx="3">
                  <c:v>H25</c:v>
                </c:pt>
                <c:pt idx="4">
                  <c:v>H26</c:v>
                </c:pt>
                <c:pt idx="5">
                  <c:v>H27</c:v>
                </c:pt>
                <c:pt idx="6">
                  <c:v>H28</c:v>
                </c:pt>
                <c:pt idx="7">
                  <c:v>H29</c:v>
                </c:pt>
              </c:strCache>
            </c:strRef>
          </c:cat>
          <c:val>
            <c:numRef>
              <c:f>発行額!$M$6:$T$6</c:f>
              <c:numCache>
                <c:formatCode>#,##0_ </c:formatCode>
                <c:ptCount val="8"/>
                <c:pt idx="0">
                  <c:v>379</c:v>
                </c:pt>
                <c:pt idx="1">
                  <c:v>458</c:v>
                </c:pt>
                <c:pt idx="2">
                  <c:v>566</c:v>
                </c:pt>
                <c:pt idx="3">
                  <c:v>616</c:v>
                </c:pt>
                <c:pt idx="4">
                  <c:v>686</c:v>
                </c:pt>
                <c:pt idx="5">
                  <c:v>709</c:v>
                </c:pt>
                <c:pt idx="6">
                  <c:v>729</c:v>
                </c:pt>
                <c:pt idx="7">
                  <c:v>742</c:v>
                </c:pt>
              </c:numCache>
            </c:numRef>
          </c:val>
        </c:ser>
        <c:dLbls>
          <c:dLblPos val="ctr"/>
          <c:showLegendKey val="0"/>
          <c:showVal val="1"/>
          <c:showCatName val="0"/>
          <c:showSerName val="0"/>
          <c:showPercent val="0"/>
          <c:showBubbleSize val="0"/>
        </c:dLbls>
        <c:gapWidth val="150"/>
        <c:overlap val="100"/>
        <c:axId val="673450248"/>
        <c:axId val="673435352"/>
      </c:barChart>
      <c:catAx>
        <c:axId val="6734502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ja-JP"/>
          </a:p>
        </c:txPr>
        <c:crossAx val="673435352"/>
        <c:crosses val="autoZero"/>
        <c:auto val="1"/>
        <c:lblAlgn val="ctr"/>
        <c:lblOffset val="100"/>
        <c:noMultiLvlLbl val="0"/>
      </c:catAx>
      <c:valAx>
        <c:axId val="673435352"/>
        <c:scaling>
          <c:orientation val="minMax"/>
        </c:scaling>
        <c:delete val="0"/>
        <c:axPos val="l"/>
        <c:majorGridlines>
          <c:spPr>
            <a:ln w="9525" cap="flat" cmpd="sng" algn="ctr">
              <a:solidFill>
                <a:schemeClr val="tx1">
                  <a:lumMod val="15000"/>
                  <a:lumOff val="85000"/>
                </a:schemeClr>
              </a:solidFill>
              <a:round/>
            </a:ln>
            <a:effectLst/>
          </c:spPr>
        </c:majorGridlines>
        <c:numFmt formatCode="#,##0_ " sourceLinked="1"/>
        <c:majorTickMark val="none"/>
        <c:minorTickMark val="none"/>
        <c:tickLblPos val="nextTo"/>
        <c:spPr>
          <a:noFill/>
          <a:ln>
            <a:noFill/>
          </a:ln>
          <a:effectLst/>
        </c:spPr>
        <c:txPr>
          <a:bodyPr rot="-60000000" spcFirstLastPara="1" vertOverflow="ellipsis" vert="horz" wrap="square" anchor="ctr" anchorCtr="1"/>
          <a:lstStyle/>
          <a:p>
            <a:pPr>
              <a:defRPr sz="1050" b="0" i="0" u="none" strike="noStrike" kern="1200" baseline="0">
                <a:solidFill>
                  <a:schemeClr val="tx1"/>
                </a:solidFill>
                <a:latin typeface="+mj-ea"/>
                <a:ea typeface="+mj-ea"/>
                <a:cs typeface="+mn-cs"/>
              </a:defRPr>
            </a:pPr>
            <a:endParaRPr lang="ja-JP"/>
          </a:p>
        </c:txPr>
        <c:crossAx val="673450248"/>
        <c:crosses val="autoZero"/>
        <c:crossBetween val="between"/>
      </c:valAx>
      <c:spPr>
        <a:noFill/>
        <a:ln>
          <a:noFill/>
        </a:ln>
        <a:effectLst/>
      </c:spPr>
    </c:plotArea>
    <c:legend>
      <c:legendPos val="l"/>
      <c:layout>
        <c:manualLayout>
          <c:xMode val="edge"/>
          <c:yMode val="edge"/>
          <c:x val="0.14272992484961988"/>
          <c:y val="5.7936889515468909E-2"/>
          <c:w val="0.1849861424127478"/>
          <c:h val="9.643806260451121E-2"/>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ja-JP"/>
        </a:p>
      </c:txPr>
    </c:legend>
    <c:plotVisOnly val="1"/>
    <c:dispBlanksAs val="gap"/>
    <c:showDLblsOverMax val="0"/>
  </c:chart>
  <c:spPr>
    <a:noFill/>
    <a:ln>
      <a:noFill/>
    </a:ln>
    <a:effectLst/>
  </c:spPr>
  <c:txPr>
    <a:bodyPr/>
    <a:lstStyle/>
    <a:p>
      <a:pPr>
        <a:defRPr>
          <a:solidFill>
            <a:schemeClr val="tx1"/>
          </a:solidFill>
        </a:defRPr>
      </a:pPr>
      <a:endParaRPr lang="ja-JP"/>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1110510434180642E-2"/>
          <c:y val="2.560932127965947E-2"/>
          <c:w val="0.88207020317769191"/>
          <c:h val="0.94878135744068104"/>
        </c:manualLayout>
      </c:layout>
      <c:barChart>
        <c:barDir val="col"/>
        <c:grouping val="stacked"/>
        <c:varyColors val="0"/>
        <c:ser>
          <c:idx val="0"/>
          <c:order val="0"/>
          <c:tx>
            <c:strRef>
              <c:f>Sheet7!$L$6</c:f>
              <c:strCache>
                <c:ptCount val="1"/>
                <c:pt idx="0">
                  <c:v>その他</c:v>
                </c:pt>
              </c:strCache>
            </c:strRef>
          </c:tx>
          <c:spPr>
            <a:solidFill>
              <a:schemeClr val="accent1"/>
            </a:solidFill>
            <a:ln>
              <a:noFill/>
            </a:ln>
            <a:effectLst/>
          </c:spPr>
          <c:invertIfNegative val="0"/>
          <c:val>
            <c:numRef>
              <c:f>Sheet7!$M$6</c:f>
              <c:numCache>
                <c:formatCode>General</c:formatCode>
                <c:ptCount val="1"/>
                <c:pt idx="0">
                  <c:v>43</c:v>
                </c:pt>
              </c:numCache>
            </c:numRef>
          </c:val>
        </c:ser>
        <c:ser>
          <c:idx val="1"/>
          <c:order val="1"/>
          <c:tx>
            <c:strRef>
              <c:f>Sheet7!$L$7</c:f>
              <c:strCache>
                <c:ptCount val="1"/>
                <c:pt idx="0">
                  <c:v>その他（教育文化施設）</c:v>
                </c:pt>
              </c:strCache>
            </c:strRef>
          </c:tx>
          <c:spPr>
            <a:solidFill>
              <a:schemeClr val="accent2"/>
            </a:solidFill>
            <a:ln>
              <a:noFill/>
            </a:ln>
            <a:effectLst/>
          </c:spPr>
          <c:invertIfNegative val="0"/>
          <c:val>
            <c:numRef>
              <c:f>Sheet7!$M$7</c:f>
              <c:numCache>
                <c:formatCode>General</c:formatCode>
                <c:ptCount val="1"/>
                <c:pt idx="0">
                  <c:v>174</c:v>
                </c:pt>
              </c:numCache>
            </c:numRef>
          </c:val>
        </c:ser>
        <c:ser>
          <c:idx val="2"/>
          <c:order val="2"/>
          <c:tx>
            <c:strRef>
              <c:f>Sheet7!$L$8</c:f>
              <c:strCache>
                <c:ptCount val="1"/>
                <c:pt idx="0">
                  <c:v>学校給食施設</c:v>
                </c:pt>
              </c:strCache>
            </c:strRef>
          </c:tx>
          <c:spPr>
            <a:solidFill>
              <a:schemeClr val="accent3"/>
            </a:solidFill>
            <a:ln>
              <a:noFill/>
            </a:ln>
            <a:effectLst/>
          </c:spPr>
          <c:invertIfNegative val="0"/>
          <c:val>
            <c:numRef>
              <c:f>Sheet7!$M$8</c:f>
              <c:numCache>
                <c:formatCode>General</c:formatCode>
                <c:ptCount val="1"/>
                <c:pt idx="0">
                  <c:v>74</c:v>
                </c:pt>
              </c:numCache>
            </c:numRef>
          </c:val>
        </c:ser>
        <c:ser>
          <c:idx val="3"/>
          <c:order val="3"/>
          <c:tx>
            <c:strRef>
              <c:f>Sheet7!$L$9</c:f>
              <c:strCache>
                <c:ptCount val="1"/>
                <c:pt idx="0">
                  <c:v>公民館その他の集会施設</c:v>
                </c:pt>
              </c:strCache>
            </c:strRef>
          </c:tx>
          <c:spPr>
            <a:solidFill>
              <a:schemeClr val="accent4"/>
            </a:solidFill>
            <a:ln>
              <a:noFill/>
            </a:ln>
            <a:effectLst/>
          </c:spPr>
          <c:invertIfNegative val="0"/>
          <c:val>
            <c:numRef>
              <c:f>Sheet7!$M$9</c:f>
              <c:numCache>
                <c:formatCode>General</c:formatCode>
                <c:ptCount val="1"/>
                <c:pt idx="0">
                  <c:v>270</c:v>
                </c:pt>
              </c:numCache>
            </c:numRef>
          </c:val>
        </c:ser>
        <c:ser>
          <c:idx val="4"/>
          <c:order val="4"/>
          <c:tx>
            <c:strRef>
              <c:f>Sheet7!$L$10</c:f>
              <c:strCache>
                <c:ptCount val="1"/>
                <c:pt idx="0">
                  <c:v>小・中学校校舎・屋体・寄宿舎</c:v>
                </c:pt>
              </c:strCache>
            </c:strRef>
          </c:tx>
          <c:spPr>
            <a:solidFill>
              <a:schemeClr val="accent5"/>
            </a:solidFill>
            <a:ln>
              <a:noFill/>
            </a:ln>
            <a:effectLst/>
          </c:spPr>
          <c:invertIfNegative val="0"/>
          <c:val>
            <c:numRef>
              <c:f>Sheet7!$M$10</c:f>
              <c:numCache>
                <c:formatCode>General</c:formatCode>
                <c:ptCount val="1"/>
                <c:pt idx="0">
                  <c:v>322</c:v>
                </c:pt>
              </c:numCache>
            </c:numRef>
          </c:val>
        </c:ser>
        <c:ser>
          <c:idx val="5"/>
          <c:order val="5"/>
          <c:tx>
            <c:strRef>
              <c:f>Sheet7!$L$11</c:f>
              <c:strCache>
                <c:ptCount val="1"/>
                <c:pt idx="0">
                  <c:v>その他（厚生施設）</c:v>
                </c:pt>
              </c:strCache>
            </c:strRef>
          </c:tx>
          <c:spPr>
            <a:solidFill>
              <a:schemeClr val="accent6"/>
            </a:solidFill>
            <a:ln>
              <a:noFill/>
            </a:ln>
            <a:effectLst/>
          </c:spPr>
          <c:invertIfNegative val="0"/>
          <c:val>
            <c:numRef>
              <c:f>Sheet7!$M$11</c:f>
              <c:numCache>
                <c:formatCode>General</c:formatCode>
                <c:ptCount val="1"/>
                <c:pt idx="0">
                  <c:v>168</c:v>
                </c:pt>
              </c:numCache>
            </c:numRef>
          </c:val>
        </c:ser>
        <c:ser>
          <c:idx val="6"/>
          <c:order val="6"/>
          <c:tx>
            <c:strRef>
              <c:f>Sheet7!$L$12</c:f>
              <c:strCache>
                <c:ptCount val="1"/>
                <c:pt idx="0">
                  <c:v>高齢者福祉施設</c:v>
                </c:pt>
              </c:strCache>
            </c:strRef>
          </c:tx>
          <c:spPr>
            <a:solidFill>
              <a:schemeClr val="accent5">
                <a:lumMod val="40000"/>
                <a:lumOff val="60000"/>
              </a:schemeClr>
            </a:solidFill>
            <a:ln>
              <a:noFill/>
            </a:ln>
            <a:effectLst/>
          </c:spPr>
          <c:invertIfNegative val="0"/>
          <c:val>
            <c:numRef>
              <c:f>Sheet7!$M$12</c:f>
              <c:numCache>
                <c:formatCode>General</c:formatCode>
                <c:ptCount val="1"/>
                <c:pt idx="0">
                  <c:v>99</c:v>
                </c:pt>
              </c:numCache>
            </c:numRef>
          </c:val>
        </c:ser>
        <c:ser>
          <c:idx val="7"/>
          <c:order val="7"/>
          <c:tx>
            <c:strRef>
              <c:f>Sheet7!$L$13</c:f>
              <c:strCache>
                <c:ptCount val="1"/>
                <c:pt idx="0">
                  <c:v>消防施設</c:v>
                </c:pt>
              </c:strCache>
            </c:strRef>
          </c:tx>
          <c:spPr>
            <a:solidFill>
              <a:srgbClr val="FFABAB"/>
            </a:solidFill>
            <a:ln>
              <a:noFill/>
            </a:ln>
            <a:effectLst/>
          </c:spPr>
          <c:invertIfNegative val="0"/>
          <c:val>
            <c:numRef>
              <c:f>Sheet7!$M$13</c:f>
              <c:numCache>
                <c:formatCode>General</c:formatCode>
                <c:ptCount val="1"/>
                <c:pt idx="0">
                  <c:v>117</c:v>
                </c:pt>
              </c:numCache>
            </c:numRef>
          </c:val>
        </c:ser>
        <c:ser>
          <c:idx val="8"/>
          <c:order val="8"/>
          <c:tx>
            <c:strRef>
              <c:f>Sheet7!$L$14</c:f>
              <c:strCache>
                <c:ptCount val="1"/>
                <c:pt idx="0">
                  <c:v>簡易水道施設</c:v>
                </c:pt>
              </c:strCache>
            </c:strRef>
          </c:tx>
          <c:spPr>
            <a:solidFill>
              <a:schemeClr val="accent3">
                <a:lumMod val="40000"/>
                <a:lumOff val="60000"/>
              </a:schemeClr>
            </a:solidFill>
            <a:ln>
              <a:noFill/>
            </a:ln>
            <a:effectLst/>
          </c:spPr>
          <c:invertIfNegative val="0"/>
          <c:val>
            <c:numRef>
              <c:f>Sheet7!$M$14</c:f>
              <c:numCache>
                <c:formatCode>General</c:formatCode>
                <c:ptCount val="1"/>
                <c:pt idx="0">
                  <c:v>119</c:v>
                </c:pt>
              </c:numCache>
            </c:numRef>
          </c:val>
        </c:ser>
        <c:ser>
          <c:idx val="9"/>
          <c:order val="9"/>
          <c:tx>
            <c:strRef>
              <c:f>Sheet7!$L$15</c:f>
              <c:strCache>
                <c:ptCount val="1"/>
                <c:pt idx="0">
                  <c:v>下水処理施設</c:v>
                </c:pt>
              </c:strCache>
            </c:strRef>
          </c:tx>
          <c:spPr>
            <a:solidFill>
              <a:schemeClr val="accent4">
                <a:lumMod val="40000"/>
                <a:lumOff val="60000"/>
              </a:schemeClr>
            </a:solidFill>
            <a:ln>
              <a:noFill/>
            </a:ln>
            <a:effectLst/>
          </c:spPr>
          <c:invertIfNegative val="0"/>
          <c:val>
            <c:numRef>
              <c:f>Sheet7!$M$15</c:f>
              <c:numCache>
                <c:formatCode>General</c:formatCode>
                <c:ptCount val="1"/>
                <c:pt idx="0">
                  <c:v>151</c:v>
                </c:pt>
              </c:numCache>
            </c:numRef>
          </c:val>
        </c:ser>
        <c:ser>
          <c:idx val="10"/>
          <c:order val="10"/>
          <c:tx>
            <c:strRef>
              <c:f>Sheet7!$L$16</c:f>
              <c:strCache>
                <c:ptCount val="1"/>
                <c:pt idx="0">
                  <c:v>診療施設</c:v>
                </c:pt>
              </c:strCache>
            </c:strRef>
          </c:tx>
          <c:spPr>
            <a:solidFill>
              <a:schemeClr val="accent5">
                <a:lumMod val="75000"/>
              </a:schemeClr>
            </a:solidFill>
            <a:ln>
              <a:noFill/>
            </a:ln>
            <a:effectLst/>
          </c:spPr>
          <c:invertIfNegative val="0"/>
          <c:val>
            <c:numRef>
              <c:f>Sheet7!$M$16</c:f>
              <c:numCache>
                <c:formatCode>General</c:formatCode>
                <c:ptCount val="1"/>
                <c:pt idx="0">
                  <c:v>158</c:v>
                </c:pt>
              </c:numCache>
            </c:numRef>
          </c:val>
        </c:ser>
        <c:ser>
          <c:idx val="11"/>
          <c:order val="11"/>
          <c:tx>
            <c:strRef>
              <c:f>Sheet7!$L$17</c:f>
              <c:strCache>
                <c:ptCount val="1"/>
                <c:pt idx="0">
                  <c:v>一般廃棄物処理施設</c:v>
                </c:pt>
              </c:strCache>
            </c:strRef>
          </c:tx>
          <c:spPr>
            <a:solidFill>
              <a:schemeClr val="accent6">
                <a:lumMod val="60000"/>
                <a:lumOff val="40000"/>
              </a:schemeClr>
            </a:solidFill>
            <a:ln>
              <a:noFill/>
            </a:ln>
            <a:effectLst/>
          </c:spPr>
          <c:invertIfNegative val="0"/>
          <c:val>
            <c:numRef>
              <c:f>Sheet7!$M$17</c:f>
              <c:numCache>
                <c:formatCode>General</c:formatCode>
                <c:ptCount val="1"/>
                <c:pt idx="0">
                  <c:v>209</c:v>
                </c:pt>
              </c:numCache>
            </c:numRef>
          </c:val>
        </c:ser>
        <c:ser>
          <c:idx val="12"/>
          <c:order val="12"/>
          <c:tx>
            <c:strRef>
              <c:f>Sheet7!$L$18</c:f>
              <c:strCache>
                <c:ptCount val="1"/>
                <c:pt idx="0">
                  <c:v>その他（交通通信施設）</c:v>
                </c:pt>
              </c:strCache>
            </c:strRef>
          </c:tx>
          <c:spPr>
            <a:solidFill>
              <a:schemeClr val="accent1">
                <a:lumMod val="80000"/>
                <a:lumOff val="20000"/>
              </a:schemeClr>
            </a:solidFill>
            <a:ln>
              <a:noFill/>
            </a:ln>
            <a:effectLst/>
          </c:spPr>
          <c:invertIfNegative val="0"/>
          <c:val>
            <c:numRef>
              <c:f>Sheet7!$M$18</c:f>
              <c:numCache>
                <c:formatCode>General</c:formatCode>
                <c:ptCount val="1"/>
                <c:pt idx="0">
                  <c:v>50</c:v>
                </c:pt>
              </c:numCache>
            </c:numRef>
          </c:val>
        </c:ser>
        <c:ser>
          <c:idx val="13"/>
          <c:order val="13"/>
          <c:tx>
            <c:strRef>
              <c:f>Sheet7!$L$19</c:f>
              <c:strCache>
                <c:ptCount val="1"/>
                <c:pt idx="0">
                  <c:v>電気通信施設</c:v>
                </c:pt>
              </c:strCache>
            </c:strRef>
          </c:tx>
          <c:spPr>
            <a:solidFill>
              <a:schemeClr val="accent2">
                <a:lumMod val="80000"/>
                <a:lumOff val="20000"/>
              </a:schemeClr>
            </a:solidFill>
            <a:ln>
              <a:noFill/>
            </a:ln>
            <a:effectLst/>
          </c:spPr>
          <c:invertIfNegative val="0"/>
          <c:val>
            <c:numRef>
              <c:f>Sheet7!$M$19</c:f>
              <c:numCache>
                <c:formatCode>General</c:formatCode>
                <c:ptCount val="1"/>
                <c:pt idx="0">
                  <c:v>111</c:v>
                </c:pt>
              </c:numCache>
            </c:numRef>
          </c:val>
        </c:ser>
        <c:ser>
          <c:idx val="14"/>
          <c:order val="14"/>
          <c:tx>
            <c:strRef>
              <c:f>Sheet7!$L$20</c:f>
              <c:strCache>
                <c:ptCount val="1"/>
                <c:pt idx="0">
                  <c:v>道路</c:v>
                </c:pt>
              </c:strCache>
            </c:strRef>
          </c:tx>
          <c:spPr>
            <a:solidFill>
              <a:schemeClr val="accent3">
                <a:lumMod val="60000"/>
                <a:lumOff val="40000"/>
              </a:schemeClr>
            </a:solidFill>
            <a:ln>
              <a:noFill/>
            </a:ln>
            <a:effectLst/>
          </c:spPr>
          <c:invertIfNegative val="0"/>
          <c:val>
            <c:numRef>
              <c:f>Sheet7!$M$20</c:f>
              <c:numCache>
                <c:formatCode>General</c:formatCode>
                <c:ptCount val="1"/>
                <c:pt idx="0">
                  <c:v>698</c:v>
                </c:pt>
              </c:numCache>
            </c:numRef>
          </c:val>
        </c:ser>
        <c:ser>
          <c:idx val="15"/>
          <c:order val="15"/>
          <c:tx>
            <c:strRef>
              <c:f>Sheet7!$L$21</c:f>
              <c:strCache>
                <c:ptCount val="1"/>
                <c:pt idx="0">
                  <c:v>その他（産業振興施設）</c:v>
                </c:pt>
              </c:strCache>
            </c:strRef>
          </c:tx>
          <c:spPr>
            <a:solidFill>
              <a:schemeClr val="accent4">
                <a:lumMod val="40000"/>
                <a:lumOff val="60000"/>
              </a:schemeClr>
            </a:solidFill>
            <a:ln>
              <a:noFill/>
            </a:ln>
            <a:effectLst/>
          </c:spPr>
          <c:invertIfNegative val="0"/>
          <c:val>
            <c:numRef>
              <c:f>Sheet7!$M$21</c:f>
              <c:numCache>
                <c:formatCode>General</c:formatCode>
                <c:ptCount val="1"/>
                <c:pt idx="0">
                  <c:v>149</c:v>
                </c:pt>
              </c:numCache>
            </c:numRef>
          </c:val>
        </c:ser>
        <c:ser>
          <c:idx val="16"/>
          <c:order val="16"/>
          <c:tx>
            <c:strRef>
              <c:f>Sheet7!$L$22</c:f>
              <c:strCache>
                <c:ptCount val="1"/>
                <c:pt idx="0">
                  <c:v>地場産業振興施設</c:v>
                </c:pt>
              </c:strCache>
            </c:strRef>
          </c:tx>
          <c:spPr>
            <a:solidFill>
              <a:schemeClr val="accent5">
                <a:lumMod val="60000"/>
                <a:lumOff val="40000"/>
              </a:schemeClr>
            </a:solidFill>
            <a:ln>
              <a:noFill/>
            </a:ln>
            <a:effectLst/>
          </c:spPr>
          <c:invertIfNegative val="0"/>
          <c:val>
            <c:numRef>
              <c:f>Sheet7!$M$22</c:f>
              <c:numCache>
                <c:formatCode>General</c:formatCode>
                <c:ptCount val="1"/>
                <c:pt idx="0">
                  <c:v>55</c:v>
                </c:pt>
              </c:numCache>
            </c:numRef>
          </c:val>
        </c:ser>
        <c:ser>
          <c:idx val="17"/>
          <c:order val="17"/>
          <c:tx>
            <c:strRef>
              <c:f>Sheet7!$L$23</c:f>
              <c:strCache>
                <c:ptCount val="1"/>
                <c:pt idx="0">
                  <c:v>農林漁業経営近代化施設</c:v>
                </c:pt>
              </c:strCache>
            </c:strRef>
          </c:tx>
          <c:spPr>
            <a:solidFill>
              <a:schemeClr val="accent6">
                <a:lumMod val="60000"/>
                <a:lumOff val="40000"/>
              </a:schemeClr>
            </a:solidFill>
            <a:ln>
              <a:noFill/>
            </a:ln>
            <a:effectLst/>
          </c:spPr>
          <c:invertIfNegative val="0"/>
          <c:val>
            <c:numRef>
              <c:f>Sheet7!$M$23</c:f>
              <c:numCache>
                <c:formatCode>General</c:formatCode>
                <c:ptCount val="1"/>
                <c:pt idx="0">
                  <c:v>96</c:v>
                </c:pt>
              </c:numCache>
            </c:numRef>
          </c:val>
        </c:ser>
        <c:ser>
          <c:idx val="18"/>
          <c:order val="18"/>
          <c:tx>
            <c:strRef>
              <c:f>Sheet7!$L$24</c:f>
              <c:strCache>
                <c:ptCount val="1"/>
                <c:pt idx="0">
                  <c:v>観光・レクリエーション施設</c:v>
                </c:pt>
              </c:strCache>
            </c:strRef>
          </c:tx>
          <c:spPr>
            <a:solidFill>
              <a:schemeClr val="accent1">
                <a:lumMod val="80000"/>
              </a:schemeClr>
            </a:solidFill>
            <a:ln>
              <a:noFill/>
            </a:ln>
            <a:effectLst/>
          </c:spPr>
          <c:invertIfNegative val="0"/>
          <c:dPt>
            <c:idx val="0"/>
            <c:invertIfNegative val="0"/>
            <c:bubble3D val="0"/>
            <c:spPr>
              <a:solidFill>
                <a:schemeClr val="accent1">
                  <a:lumMod val="60000"/>
                  <a:lumOff val="40000"/>
                </a:schemeClr>
              </a:solidFill>
              <a:ln>
                <a:noFill/>
              </a:ln>
              <a:effectLst/>
            </c:spPr>
          </c:dPt>
          <c:val>
            <c:numRef>
              <c:f>Sheet7!$M$24</c:f>
              <c:numCache>
                <c:formatCode>General</c:formatCode>
                <c:ptCount val="1"/>
                <c:pt idx="0">
                  <c:v>309</c:v>
                </c:pt>
              </c:numCache>
            </c:numRef>
          </c:val>
        </c:ser>
        <c:dLbls>
          <c:showLegendKey val="0"/>
          <c:showVal val="0"/>
          <c:showCatName val="0"/>
          <c:showSerName val="0"/>
          <c:showPercent val="0"/>
          <c:showBubbleSize val="0"/>
        </c:dLbls>
        <c:gapWidth val="154"/>
        <c:overlap val="100"/>
        <c:axId val="673429472"/>
        <c:axId val="673429864"/>
      </c:barChart>
      <c:catAx>
        <c:axId val="673429472"/>
        <c:scaling>
          <c:orientation val="minMax"/>
        </c:scaling>
        <c:delete val="1"/>
        <c:axPos val="b"/>
        <c:numFmt formatCode="General" sourceLinked="1"/>
        <c:majorTickMark val="none"/>
        <c:minorTickMark val="none"/>
        <c:tickLblPos val="nextTo"/>
        <c:crossAx val="673429864"/>
        <c:crosses val="autoZero"/>
        <c:auto val="1"/>
        <c:lblAlgn val="ctr"/>
        <c:lblOffset val="100"/>
        <c:noMultiLvlLbl val="0"/>
      </c:catAx>
      <c:valAx>
        <c:axId val="673429864"/>
        <c:scaling>
          <c:orientation val="minMax"/>
          <c:max val="3500"/>
        </c:scaling>
        <c:delete val="0"/>
        <c:axPos val="l"/>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j-ea"/>
                <a:ea typeface="+mj-ea"/>
                <a:cs typeface="+mn-cs"/>
              </a:defRPr>
            </a:pPr>
            <a:endParaRPr lang="ja-JP"/>
          </a:p>
        </c:txPr>
        <c:crossAx val="673429472"/>
        <c:crosses val="autoZero"/>
        <c:crossBetween val="between"/>
      </c:valAx>
      <c:spPr>
        <a:noFill/>
        <a:ln>
          <a:noFill/>
        </a:ln>
        <a:effectLst/>
      </c:spPr>
    </c:plotArea>
    <c:plotVisOnly val="1"/>
    <c:dispBlanksAs val="gap"/>
    <c:showDLblsOverMax val="0"/>
  </c:chart>
  <c:spPr>
    <a:noFill/>
    <a:ln>
      <a:noFill/>
    </a:ln>
    <a:effectLst/>
  </c:spPr>
  <c:txPr>
    <a:bodyPr/>
    <a:lstStyle/>
    <a:p>
      <a:pPr>
        <a:defRPr sz="1200"/>
      </a:pPr>
      <a:endParaRPr lang="ja-JP"/>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1200" b="1">
                <a:latin typeface="+mn-ea"/>
                <a:ea typeface="+mn-ea"/>
              </a:defRPr>
            </a:pPr>
            <a:r>
              <a:rPr lang="ja-JP" altLang="en-US" sz="1200" b="1" dirty="0" smtClean="0">
                <a:latin typeface="+mn-ea"/>
                <a:ea typeface="+mn-ea"/>
              </a:rPr>
              <a:t>Ｈ２２～</a:t>
            </a:r>
            <a:r>
              <a:rPr lang="en-US" altLang="ja-JP" sz="1200" b="1" dirty="0" smtClean="0">
                <a:latin typeface="+mn-ea"/>
                <a:ea typeface="+mn-ea"/>
              </a:rPr>
              <a:t>H</a:t>
            </a:r>
            <a:r>
              <a:rPr lang="ja-JP" altLang="en-US" sz="1200" b="1" dirty="0" smtClean="0">
                <a:latin typeface="+mn-ea"/>
                <a:ea typeface="+mn-ea"/>
              </a:rPr>
              <a:t>２８年度発行限度額及び発行状況</a:t>
            </a:r>
            <a:endParaRPr lang="ja-JP" altLang="en-US" sz="1200" b="1" dirty="0">
              <a:latin typeface="+mn-ea"/>
              <a:ea typeface="+mn-ea"/>
            </a:endParaRPr>
          </a:p>
        </c:rich>
      </c:tx>
      <c:layout>
        <c:manualLayout>
          <c:xMode val="edge"/>
          <c:yMode val="edge"/>
          <c:x val="0.21169097693031474"/>
          <c:y val="1.7843854384872331E-2"/>
        </c:manualLayout>
      </c:layout>
      <c:overlay val="0"/>
    </c:title>
    <c:autoTitleDeleted val="0"/>
    <c:plotArea>
      <c:layout>
        <c:manualLayout>
          <c:layoutTarget val="inner"/>
          <c:xMode val="edge"/>
          <c:yMode val="edge"/>
          <c:x val="7.644573375713673E-2"/>
          <c:y val="0.13234241068901093"/>
          <c:w val="0.86298036866473415"/>
          <c:h val="0.81345343373152923"/>
        </c:manualLayout>
      </c:layout>
      <c:barChart>
        <c:barDir val="col"/>
        <c:grouping val="clustered"/>
        <c:varyColors val="0"/>
        <c:ser>
          <c:idx val="0"/>
          <c:order val="0"/>
          <c:tx>
            <c:strRef>
              <c:f>'H29.6.14'!$A$155</c:f>
              <c:strCache>
                <c:ptCount val="1"/>
                <c:pt idx="0">
                  <c:v>発行限度額</c:v>
                </c:pt>
              </c:strCache>
            </c:strRef>
          </c:tx>
          <c:spPr>
            <a:pattFill prst="pct80">
              <a:fgClr>
                <a:srgbClr val="ED7D31">
                  <a:lumMod val="60000"/>
                  <a:lumOff val="40000"/>
                </a:srgbClr>
              </a:fgClr>
              <a:bgClr>
                <a:sysClr val="window" lastClr="FFFFFF"/>
              </a:bgClr>
            </a:pattFill>
            <a:ln w="15875">
              <a:solidFill>
                <a:srgbClr val="ED7D31">
                  <a:lumMod val="75000"/>
                </a:srgbClr>
              </a:solidFill>
            </a:ln>
          </c:spPr>
          <c:invertIfNegative val="0"/>
          <c:dLbls>
            <c:dLbl>
              <c:idx val="4"/>
              <c:layout>
                <c:manualLayout>
                  <c:x val="-2.1671208519685917E-2"/>
                  <c:y val="-2.0443412794356974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1000" b="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'H29.6.14'!$B$154:$H$154</c:f>
              <c:strCache>
                <c:ptCount val="7"/>
                <c:pt idx="0">
                  <c:v>Ｈ２２年度</c:v>
                </c:pt>
                <c:pt idx="1">
                  <c:v>Ｈ２３年度</c:v>
                </c:pt>
                <c:pt idx="2">
                  <c:v>Ｈ２４年度</c:v>
                </c:pt>
                <c:pt idx="3">
                  <c:v>Ｈ２５年度</c:v>
                </c:pt>
                <c:pt idx="4">
                  <c:v>Ｈ２６年度</c:v>
                </c:pt>
                <c:pt idx="5">
                  <c:v>Ｈ２７年度</c:v>
                </c:pt>
                <c:pt idx="6">
                  <c:v>Ｈ２８年度</c:v>
                </c:pt>
              </c:strCache>
            </c:strRef>
          </c:cat>
          <c:val>
            <c:numRef>
              <c:f>'H29.6.14'!$B$155:$H$155</c:f>
              <c:numCache>
                <c:formatCode>General</c:formatCode>
                <c:ptCount val="7"/>
                <c:pt idx="0">
                  <c:v>662</c:v>
                </c:pt>
                <c:pt idx="1">
                  <c:v>702</c:v>
                </c:pt>
                <c:pt idx="2">
                  <c:v>727</c:v>
                </c:pt>
                <c:pt idx="3">
                  <c:v>745</c:v>
                </c:pt>
                <c:pt idx="4">
                  <c:v>769</c:v>
                </c:pt>
                <c:pt idx="5">
                  <c:v>769</c:v>
                </c:pt>
                <c:pt idx="6">
                  <c:v>764</c:v>
                </c:pt>
              </c:numCache>
            </c:numRef>
          </c:val>
        </c:ser>
        <c:ser>
          <c:idx val="1"/>
          <c:order val="1"/>
          <c:tx>
            <c:strRef>
              <c:f>'H29.6.14'!$A$156</c:f>
              <c:strCache>
                <c:ptCount val="1"/>
                <c:pt idx="0">
                  <c:v>発行(予定)額</c:v>
                </c:pt>
              </c:strCache>
            </c:strRef>
          </c:tx>
          <c:spPr>
            <a:pattFill prst="pct75">
              <a:fgClr>
                <a:srgbClr val="5B9BD5"/>
              </a:fgClr>
              <a:bgClr>
                <a:sysClr val="window" lastClr="FFFFFF"/>
              </a:bgClr>
            </a:pattFill>
            <a:ln w="25400">
              <a:solidFill>
                <a:srgbClr val="0070C0"/>
              </a:solidFill>
            </a:ln>
          </c:spPr>
          <c:invertIfNegative val="0"/>
          <c:dLbls>
            <c:spPr>
              <a:noFill/>
              <a:ln>
                <a:noFill/>
              </a:ln>
              <a:effectLst/>
            </c:spPr>
            <c:txPr>
              <a:bodyPr/>
              <a:lstStyle/>
              <a:p>
                <a:pPr>
                  <a:defRPr sz="1000" b="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'H29.6.14'!$B$154:$H$154</c:f>
              <c:strCache>
                <c:ptCount val="7"/>
                <c:pt idx="0">
                  <c:v>Ｈ２２年度</c:v>
                </c:pt>
                <c:pt idx="1">
                  <c:v>Ｈ２３年度</c:v>
                </c:pt>
                <c:pt idx="2">
                  <c:v>Ｈ２４年度</c:v>
                </c:pt>
                <c:pt idx="3">
                  <c:v>Ｈ２５年度</c:v>
                </c:pt>
                <c:pt idx="4">
                  <c:v>Ｈ２６年度</c:v>
                </c:pt>
                <c:pt idx="5">
                  <c:v>Ｈ２７年度</c:v>
                </c:pt>
                <c:pt idx="6">
                  <c:v>Ｈ２８年度</c:v>
                </c:pt>
              </c:strCache>
            </c:strRef>
          </c:cat>
          <c:val>
            <c:numRef>
              <c:f>'H29.6.14'!$B$156:$H$156</c:f>
              <c:numCache>
                <c:formatCode>General</c:formatCode>
                <c:ptCount val="7"/>
                <c:pt idx="0">
                  <c:v>379</c:v>
                </c:pt>
                <c:pt idx="1">
                  <c:v>458</c:v>
                </c:pt>
                <c:pt idx="2">
                  <c:v>566</c:v>
                </c:pt>
                <c:pt idx="3">
                  <c:v>616</c:v>
                </c:pt>
                <c:pt idx="4">
                  <c:v>686</c:v>
                </c:pt>
                <c:pt idx="5">
                  <c:v>709</c:v>
                </c:pt>
                <c:pt idx="6">
                  <c:v>723</c:v>
                </c:pt>
              </c:numCache>
            </c:numRef>
          </c:val>
        </c:ser>
        <c:dLbls>
          <c:showLegendKey val="0"/>
          <c:showVal val="1"/>
          <c:showCatName val="0"/>
          <c:showSerName val="0"/>
          <c:showPercent val="0"/>
          <c:showBubbleSize val="0"/>
        </c:dLbls>
        <c:gapWidth val="30"/>
        <c:overlap val="20"/>
        <c:axId val="673449856"/>
        <c:axId val="673438880"/>
      </c:barChart>
      <c:lineChart>
        <c:grouping val="standard"/>
        <c:varyColors val="0"/>
        <c:ser>
          <c:idx val="2"/>
          <c:order val="2"/>
          <c:tx>
            <c:strRef>
              <c:f>'H29.6.14'!$A$157</c:f>
              <c:strCache>
                <c:ptCount val="1"/>
                <c:pt idx="0">
                  <c:v>過疎債活用率</c:v>
                </c:pt>
              </c:strCache>
            </c:strRef>
          </c:tx>
          <c:marker>
            <c:spPr>
              <a:solidFill>
                <a:srgbClr val="92D050"/>
              </a:solidFill>
              <a:ln>
                <a:solidFill>
                  <a:srgbClr val="008000"/>
                </a:solidFill>
              </a:ln>
            </c:spPr>
          </c:marker>
          <c:dLbls>
            <c:dLbl>
              <c:idx val="0"/>
              <c:layout>
                <c:manualLayout>
                  <c:x val="-5.1469120234253818E-2"/>
                  <c:y val="-4.344225218800861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6.2304724494096728E-2"/>
                  <c:y val="-3.577597239012470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5.4178021299214597E-2"/>
                  <c:y val="2.5554265992946218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4.8760219169293094E-2"/>
                  <c:y val="3.0665119191535462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4.0633515974411012E-2"/>
                  <c:y val="2.8109692592240838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5"/>
              <c:layout>
                <c:manualLayout>
                  <c:x val="-6.2304724494096728E-2"/>
                  <c:y val="-3.3220545790830107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6"/>
              <c:layout>
                <c:manualLayout>
                  <c:x val="-5.9595823429136101E-2"/>
                  <c:y val="-2.5554265992946218E-2"/>
                </c:manualLayout>
              </c:layout>
              <c:showLegendKey val="0"/>
              <c:showVal val="1"/>
              <c:showCatName val="0"/>
              <c:showSerName val="0"/>
              <c:showPercent val="0"/>
              <c:showBubbleSize val="0"/>
              <c:extLst>
                <c:ext xmlns:c15="http://schemas.microsoft.com/office/drawing/2012/chart" uri="{CE6537A1-D6FC-4f65-9D91-7224C49458BB}">
                  <c15:layout/>
                </c:ext>
              </c:extLst>
            </c:dLbl>
            <c:spPr>
              <a:solidFill>
                <a:sysClr val="window" lastClr="FFFFFF"/>
              </a:solidFill>
              <a:ln>
                <a:solidFill>
                  <a:sysClr val="windowText" lastClr="000000"/>
                </a:solid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'H29.6.14'!$B$154:$H$154</c:f>
              <c:strCache>
                <c:ptCount val="7"/>
                <c:pt idx="0">
                  <c:v>Ｈ２２年度</c:v>
                </c:pt>
                <c:pt idx="1">
                  <c:v>Ｈ２３年度</c:v>
                </c:pt>
                <c:pt idx="2">
                  <c:v>Ｈ２４年度</c:v>
                </c:pt>
                <c:pt idx="3">
                  <c:v>Ｈ２５年度</c:v>
                </c:pt>
                <c:pt idx="4">
                  <c:v>Ｈ２６年度</c:v>
                </c:pt>
                <c:pt idx="5">
                  <c:v>Ｈ２７年度</c:v>
                </c:pt>
                <c:pt idx="6">
                  <c:v>Ｈ２８年度</c:v>
                </c:pt>
              </c:strCache>
            </c:strRef>
          </c:cat>
          <c:val>
            <c:numRef>
              <c:f>'H29.6.14'!$B$157:$H$157</c:f>
              <c:numCache>
                <c:formatCode>0.0%</c:formatCode>
                <c:ptCount val="7"/>
                <c:pt idx="0">
                  <c:v>0.57299999999999995</c:v>
                </c:pt>
                <c:pt idx="1">
                  <c:v>0.65200000000000002</c:v>
                </c:pt>
                <c:pt idx="2">
                  <c:v>0.77800000000000002</c:v>
                </c:pt>
                <c:pt idx="3">
                  <c:v>0.82599999999999996</c:v>
                </c:pt>
                <c:pt idx="4">
                  <c:v>0.89300000000000002</c:v>
                </c:pt>
                <c:pt idx="5">
                  <c:v>0.92200000000000004</c:v>
                </c:pt>
                <c:pt idx="6">
                  <c:v>0.95499999999999996</c:v>
                </c:pt>
              </c:numCache>
            </c:numRef>
          </c:val>
          <c:smooth val="0"/>
        </c:ser>
        <c:dLbls>
          <c:showLegendKey val="0"/>
          <c:showVal val="0"/>
          <c:showCatName val="0"/>
          <c:showSerName val="0"/>
          <c:showPercent val="0"/>
          <c:showBubbleSize val="0"/>
        </c:dLbls>
        <c:marker val="1"/>
        <c:smooth val="0"/>
        <c:axId val="673457696"/>
        <c:axId val="673457304"/>
      </c:lineChart>
      <c:catAx>
        <c:axId val="673449856"/>
        <c:scaling>
          <c:orientation val="minMax"/>
        </c:scaling>
        <c:delete val="0"/>
        <c:axPos val="b"/>
        <c:numFmt formatCode="General" sourceLinked="0"/>
        <c:majorTickMark val="none"/>
        <c:minorTickMark val="none"/>
        <c:tickLblPos val="nextTo"/>
        <c:txPr>
          <a:bodyPr/>
          <a:lstStyle/>
          <a:p>
            <a:pPr>
              <a:defRPr sz="800"/>
            </a:pPr>
            <a:endParaRPr lang="ja-JP"/>
          </a:p>
        </c:txPr>
        <c:crossAx val="673438880"/>
        <c:crosses val="autoZero"/>
        <c:auto val="1"/>
        <c:lblAlgn val="ctr"/>
        <c:lblOffset val="100"/>
        <c:noMultiLvlLbl val="0"/>
      </c:catAx>
      <c:valAx>
        <c:axId val="673438880"/>
        <c:scaling>
          <c:orientation val="minMax"/>
        </c:scaling>
        <c:delete val="0"/>
        <c:axPos val="l"/>
        <c:majorGridlines>
          <c:spPr>
            <a:ln>
              <a:solidFill>
                <a:sysClr val="windowText" lastClr="000000">
                  <a:lumMod val="50000"/>
                  <a:lumOff val="50000"/>
                </a:sysClr>
              </a:solidFill>
              <a:prstDash val="sysDot"/>
            </a:ln>
          </c:spPr>
        </c:majorGridlines>
        <c:numFmt formatCode="General" sourceLinked="1"/>
        <c:majorTickMark val="none"/>
        <c:minorTickMark val="none"/>
        <c:tickLblPos val="nextTo"/>
        <c:txPr>
          <a:bodyPr/>
          <a:lstStyle/>
          <a:p>
            <a:pPr>
              <a:defRPr sz="1050" b="0"/>
            </a:pPr>
            <a:endParaRPr lang="ja-JP"/>
          </a:p>
        </c:txPr>
        <c:crossAx val="673449856"/>
        <c:crosses val="autoZero"/>
        <c:crossBetween val="between"/>
      </c:valAx>
      <c:valAx>
        <c:axId val="673457304"/>
        <c:scaling>
          <c:orientation val="minMax"/>
          <c:max val="1"/>
        </c:scaling>
        <c:delete val="0"/>
        <c:axPos val="r"/>
        <c:numFmt formatCode="0.0%" sourceLinked="1"/>
        <c:majorTickMark val="out"/>
        <c:minorTickMark val="none"/>
        <c:tickLblPos val="nextTo"/>
        <c:crossAx val="673457696"/>
        <c:crosses val="max"/>
        <c:crossBetween val="between"/>
        <c:majorUnit val="0.2"/>
      </c:valAx>
      <c:catAx>
        <c:axId val="673457696"/>
        <c:scaling>
          <c:orientation val="minMax"/>
        </c:scaling>
        <c:delete val="1"/>
        <c:axPos val="b"/>
        <c:numFmt formatCode="General" sourceLinked="1"/>
        <c:majorTickMark val="out"/>
        <c:minorTickMark val="none"/>
        <c:tickLblPos val="nextTo"/>
        <c:crossAx val="673457304"/>
        <c:crosses val="autoZero"/>
        <c:auto val="1"/>
        <c:lblAlgn val="ctr"/>
        <c:lblOffset val="100"/>
        <c:noMultiLvlLbl val="0"/>
      </c:catAx>
      <c:spPr>
        <a:ln>
          <a:solidFill>
            <a:sysClr val="windowText" lastClr="000000"/>
          </a:solidFill>
        </a:ln>
      </c:spPr>
    </c:plotArea>
    <c:legend>
      <c:legendPos val="t"/>
      <c:legendEntry>
        <c:idx val="2"/>
        <c:txPr>
          <a:bodyPr/>
          <a:lstStyle/>
          <a:p>
            <a:pPr>
              <a:defRPr sz="900" b="0">
                <a:latin typeface="ＭＳ Ｐゴシック" panose="020B0600070205080204" pitchFamily="50" charset="-128"/>
                <a:ea typeface="ＭＳ Ｐゴシック" panose="020B0600070205080204" pitchFamily="50" charset="-128"/>
              </a:defRPr>
            </a:pPr>
            <a:endParaRPr lang="ja-JP"/>
          </a:p>
        </c:txPr>
      </c:legendEntry>
      <c:layout>
        <c:manualLayout>
          <c:xMode val="edge"/>
          <c:yMode val="edge"/>
          <c:x val="0.15709134537286834"/>
          <c:y val="7.3641850195323558E-2"/>
          <c:w val="0.70742521368641054"/>
          <c:h val="4.8533997622147988E-2"/>
        </c:manualLayout>
      </c:layout>
      <c:overlay val="0"/>
      <c:txPr>
        <a:bodyPr/>
        <a:lstStyle/>
        <a:p>
          <a:pPr>
            <a:defRPr sz="900" b="0">
              <a:latin typeface="+mn-ea"/>
              <a:ea typeface="+mn-ea"/>
            </a:defRPr>
          </a:pPr>
          <a:endParaRPr lang="ja-JP"/>
        </a:p>
      </c:txPr>
    </c:legend>
    <c:plotVisOnly val="1"/>
    <c:dispBlanksAs val="gap"/>
    <c:showDLblsOverMax val="0"/>
  </c:chart>
  <c:externalData r:id="rId2">
    <c:autoUpdate val="0"/>
  </c:externalData>
  <c:userShapes r:id="rId3"/>
</c:chartSpace>
</file>

<file path=ppt/charts/chart4.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5007527397600213E-2"/>
          <c:y val="0.10507915992412353"/>
          <c:w val="0.96998494520479961"/>
          <c:h val="0.87832939377206753"/>
        </c:manualLayout>
      </c:layout>
      <c:barChart>
        <c:barDir val="bar"/>
        <c:grouping val="stacked"/>
        <c:varyColors val="0"/>
        <c:ser>
          <c:idx val="0"/>
          <c:order val="0"/>
          <c:tx>
            <c:strRef>
              <c:f>新規性!$B$13</c:f>
              <c:strCache>
                <c:ptCount val="1"/>
                <c:pt idx="0">
                  <c:v>新規事業（H28に開始）</c:v>
                </c:pt>
              </c:strCache>
            </c:strRef>
          </c:tx>
          <c:spPr>
            <a:solidFill>
              <a:srgbClr val="FFC000"/>
            </a:solidFill>
            <a:ln>
              <a:solidFill>
                <a:schemeClr val="tx1"/>
              </a:solidFill>
            </a:ln>
            <a:effectLst/>
          </c:spPr>
          <c:invertIfNegative val="0"/>
          <c:val>
            <c:numRef>
              <c:f>新規性!$C$13:$P$13</c:f>
              <c:numCache>
                <c:formatCode>0.0%</c:formatCode>
                <c:ptCount val="1"/>
                <c:pt idx="0">
                  <c:v>0.10225801156198543</c:v>
                </c:pt>
              </c:numCache>
            </c:numRef>
          </c:val>
        </c:ser>
        <c:ser>
          <c:idx val="1"/>
          <c:order val="1"/>
          <c:tx>
            <c:strRef>
              <c:f>新規性!$B$14</c:f>
              <c:strCache>
                <c:ptCount val="1"/>
                <c:pt idx="0">
                  <c:v>新規事業（H22～H27に開始）</c:v>
                </c:pt>
              </c:strCache>
            </c:strRef>
          </c:tx>
          <c:spPr>
            <a:solidFill>
              <a:srgbClr val="FFFF00"/>
            </a:solidFill>
            <a:ln>
              <a:solidFill>
                <a:schemeClr val="tx1"/>
              </a:solidFill>
            </a:ln>
            <a:effectLst/>
          </c:spPr>
          <c:invertIfNegative val="0"/>
          <c:val>
            <c:numRef>
              <c:f>新規性!$C$14:$P$14</c:f>
              <c:numCache>
                <c:formatCode>0.0%</c:formatCode>
                <c:ptCount val="1"/>
                <c:pt idx="0">
                  <c:v>0.33619548658742737</c:v>
                </c:pt>
              </c:numCache>
            </c:numRef>
          </c:val>
        </c:ser>
        <c:ser>
          <c:idx val="2"/>
          <c:order val="2"/>
          <c:tx>
            <c:strRef>
              <c:f>新規性!$B$15</c:f>
              <c:strCache>
                <c:ptCount val="1"/>
                <c:pt idx="0">
                  <c:v>既存事業（H22以降に拡充、変更）</c:v>
                </c:pt>
              </c:strCache>
            </c:strRef>
          </c:tx>
          <c:spPr>
            <a:solidFill>
              <a:schemeClr val="accent5"/>
            </a:solidFill>
            <a:ln>
              <a:solidFill>
                <a:schemeClr val="tx1"/>
              </a:solidFill>
            </a:ln>
            <a:effectLst/>
          </c:spPr>
          <c:invertIfNegative val="0"/>
          <c:val>
            <c:numRef>
              <c:f>新規性!$C$15:$P$15</c:f>
              <c:numCache>
                <c:formatCode>0.0%</c:formatCode>
                <c:ptCount val="1"/>
                <c:pt idx="0">
                  <c:v>5.3017662624731489E-2</c:v>
                </c:pt>
              </c:numCache>
            </c:numRef>
          </c:val>
        </c:ser>
        <c:ser>
          <c:idx val="3"/>
          <c:order val="3"/>
          <c:tx>
            <c:strRef>
              <c:f>新規性!$B$16</c:f>
              <c:strCache>
                <c:ptCount val="1"/>
                <c:pt idx="0">
                  <c:v>既存事業（内容変わらず）</c:v>
                </c:pt>
              </c:strCache>
            </c:strRef>
          </c:tx>
          <c:spPr>
            <a:solidFill>
              <a:schemeClr val="bg1">
                <a:lumMod val="65000"/>
              </a:schemeClr>
            </a:solidFill>
            <a:ln>
              <a:solidFill>
                <a:schemeClr val="tx1"/>
              </a:solidFill>
            </a:ln>
            <a:effectLst/>
          </c:spPr>
          <c:invertIfNegative val="0"/>
          <c:val>
            <c:numRef>
              <c:f>新規性!$C$16:$P$16</c:f>
              <c:numCache>
                <c:formatCode>0.0%</c:formatCode>
                <c:ptCount val="1"/>
                <c:pt idx="0">
                  <c:v>0.50022168157681368</c:v>
                </c:pt>
              </c:numCache>
            </c:numRef>
          </c:val>
        </c:ser>
        <c:ser>
          <c:idx val="4"/>
          <c:order val="4"/>
          <c:tx>
            <c:strRef>
              <c:f>新規性!$B$17</c:f>
              <c:strCache>
                <c:ptCount val="1"/>
                <c:pt idx="0">
                  <c:v>未回答</c:v>
                </c:pt>
              </c:strCache>
            </c:strRef>
          </c:tx>
          <c:spPr>
            <a:solidFill>
              <a:schemeClr val="accent6"/>
            </a:solidFill>
            <a:ln>
              <a:solidFill>
                <a:schemeClr val="tx1"/>
              </a:solidFill>
            </a:ln>
            <a:effectLst/>
          </c:spPr>
          <c:invertIfNegative val="0"/>
          <c:val>
            <c:numRef>
              <c:f>新規性!$C$17:$P$17</c:f>
              <c:numCache>
                <c:formatCode>0.0%</c:formatCode>
                <c:ptCount val="1"/>
                <c:pt idx="0">
                  <c:v>8.3071576490420778E-3</c:v>
                </c:pt>
              </c:numCache>
            </c:numRef>
          </c:val>
        </c:ser>
        <c:dLbls>
          <c:showLegendKey val="0"/>
          <c:showVal val="0"/>
          <c:showCatName val="0"/>
          <c:showSerName val="0"/>
          <c:showPercent val="0"/>
          <c:showBubbleSize val="0"/>
        </c:dLbls>
        <c:gapWidth val="150"/>
        <c:overlap val="100"/>
        <c:axId val="673454952"/>
        <c:axId val="673458088"/>
      </c:barChart>
      <c:catAx>
        <c:axId val="673454952"/>
        <c:scaling>
          <c:orientation val="minMax"/>
        </c:scaling>
        <c:delete val="1"/>
        <c:axPos val="l"/>
        <c:majorTickMark val="none"/>
        <c:minorTickMark val="none"/>
        <c:tickLblPos val="nextTo"/>
        <c:crossAx val="673458088"/>
        <c:crosses val="autoZero"/>
        <c:auto val="1"/>
        <c:lblAlgn val="ctr"/>
        <c:lblOffset val="100"/>
        <c:noMultiLvlLbl val="0"/>
      </c:catAx>
      <c:valAx>
        <c:axId val="673458088"/>
        <c:scaling>
          <c:orientation val="minMax"/>
          <c:max val="1"/>
        </c:scaling>
        <c:delete val="1"/>
        <c:axPos val="b"/>
        <c:numFmt formatCode="0.0%" sourceLinked="1"/>
        <c:majorTickMark val="none"/>
        <c:minorTickMark val="none"/>
        <c:tickLblPos val="nextTo"/>
        <c:crossAx val="67345495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8889772150571073E-2"/>
          <c:y val="6.0536359949109594E-2"/>
          <c:w val="0.92127195435421638"/>
          <c:h val="0.79776262466936831"/>
        </c:manualLayout>
      </c:layout>
      <c:barChart>
        <c:barDir val="bar"/>
        <c:grouping val="stacked"/>
        <c:varyColors val="0"/>
        <c:ser>
          <c:idx val="0"/>
          <c:order val="0"/>
          <c:tx>
            <c:strRef>
              <c:f>ソフト・分野!$C$4</c:f>
              <c:strCache>
                <c:ptCount val="1"/>
                <c:pt idx="0">
                  <c:v>産業振興</c:v>
                </c:pt>
              </c:strCache>
            </c:strRef>
          </c:tx>
          <c:spPr>
            <a:solidFill>
              <a:schemeClr val="accent1"/>
            </a:solidFill>
            <a:ln>
              <a:solidFill>
                <a:schemeClr val="tx1"/>
              </a:solidFill>
            </a:ln>
            <a:effectLst/>
          </c:spPr>
          <c:invertIfNegative val="0"/>
          <c:val>
            <c:numRef>
              <c:f>ソフト・分野!$D$4:$Q$4</c:f>
              <c:numCache>
                <c:formatCode>0.0%</c:formatCode>
                <c:ptCount val="1"/>
                <c:pt idx="0">
                  <c:v>0.23035170916583858</c:v>
                </c:pt>
              </c:numCache>
            </c:numRef>
          </c:val>
        </c:ser>
        <c:ser>
          <c:idx val="1"/>
          <c:order val="1"/>
          <c:tx>
            <c:strRef>
              <c:f>ソフト・分野!$C$5</c:f>
              <c:strCache>
                <c:ptCount val="1"/>
                <c:pt idx="0">
                  <c:v>交通通信・情報化</c:v>
                </c:pt>
              </c:strCache>
            </c:strRef>
          </c:tx>
          <c:spPr>
            <a:solidFill>
              <a:schemeClr val="accent2"/>
            </a:solidFill>
            <a:ln>
              <a:solidFill>
                <a:schemeClr val="tx1"/>
              </a:solidFill>
            </a:ln>
            <a:effectLst/>
          </c:spPr>
          <c:invertIfNegative val="0"/>
          <c:val>
            <c:numRef>
              <c:f>ソフト・分野!$D$5:$Q$5</c:f>
              <c:numCache>
                <c:formatCode>0.0%</c:formatCode>
                <c:ptCount val="1"/>
                <c:pt idx="0">
                  <c:v>0.13247607171409195</c:v>
                </c:pt>
              </c:numCache>
            </c:numRef>
          </c:val>
        </c:ser>
        <c:ser>
          <c:idx val="2"/>
          <c:order val="2"/>
          <c:tx>
            <c:strRef>
              <c:f>ソフト・分野!$C$6</c:f>
              <c:strCache>
                <c:ptCount val="1"/>
                <c:pt idx="0">
                  <c:v>生活環境</c:v>
                </c:pt>
              </c:strCache>
            </c:strRef>
          </c:tx>
          <c:spPr>
            <a:solidFill>
              <a:schemeClr val="accent3"/>
            </a:solidFill>
            <a:ln>
              <a:solidFill>
                <a:schemeClr val="tx1"/>
              </a:solidFill>
            </a:ln>
            <a:effectLst/>
          </c:spPr>
          <c:invertIfNegative val="0"/>
          <c:val>
            <c:numRef>
              <c:f>ソフト・分野!$D$6:$Q$6</c:f>
              <c:numCache>
                <c:formatCode>0.0%</c:formatCode>
                <c:ptCount val="1"/>
                <c:pt idx="0">
                  <c:v>8.4072971710738187E-2</c:v>
                </c:pt>
              </c:numCache>
            </c:numRef>
          </c:val>
        </c:ser>
        <c:ser>
          <c:idx val="3"/>
          <c:order val="3"/>
          <c:tx>
            <c:strRef>
              <c:f>ソフト・分野!$C$7</c:f>
              <c:strCache>
                <c:ptCount val="1"/>
                <c:pt idx="0">
                  <c:v>保健・福祉</c:v>
                </c:pt>
              </c:strCache>
            </c:strRef>
          </c:tx>
          <c:spPr>
            <a:solidFill>
              <a:schemeClr val="accent4"/>
            </a:solidFill>
            <a:ln>
              <a:solidFill>
                <a:schemeClr val="tx1"/>
              </a:solidFill>
            </a:ln>
            <a:effectLst/>
          </c:spPr>
          <c:invertIfNegative val="0"/>
          <c:val>
            <c:numRef>
              <c:f>ソフト・分野!$D$7:$Q$7</c:f>
              <c:numCache>
                <c:formatCode>0.0%</c:formatCode>
                <c:ptCount val="1"/>
                <c:pt idx="0">
                  <c:v>0.2124672323654819</c:v>
                </c:pt>
              </c:numCache>
            </c:numRef>
          </c:val>
        </c:ser>
        <c:ser>
          <c:idx val="4"/>
          <c:order val="4"/>
          <c:tx>
            <c:strRef>
              <c:f>ソフト・分野!$C$8</c:f>
              <c:strCache>
                <c:ptCount val="1"/>
                <c:pt idx="0">
                  <c:v>医療の確保</c:v>
                </c:pt>
              </c:strCache>
            </c:strRef>
          </c:tx>
          <c:spPr>
            <a:solidFill>
              <a:schemeClr val="accent5"/>
            </a:solidFill>
            <a:ln>
              <a:solidFill>
                <a:schemeClr val="tx1"/>
              </a:solidFill>
            </a:ln>
            <a:effectLst/>
          </c:spPr>
          <c:invertIfNegative val="0"/>
          <c:val>
            <c:numRef>
              <c:f>ソフト・分野!$D$8:$Q$8</c:f>
              <c:numCache>
                <c:formatCode>0.0%</c:formatCode>
                <c:ptCount val="1"/>
                <c:pt idx="0">
                  <c:v>9.2359171840200024E-2</c:v>
                </c:pt>
              </c:numCache>
            </c:numRef>
          </c:val>
        </c:ser>
        <c:ser>
          <c:idx val="5"/>
          <c:order val="5"/>
          <c:tx>
            <c:strRef>
              <c:f>ソフト・分野!$C$9</c:f>
              <c:strCache>
                <c:ptCount val="1"/>
                <c:pt idx="0">
                  <c:v>教育の振興</c:v>
                </c:pt>
              </c:strCache>
            </c:strRef>
          </c:tx>
          <c:spPr>
            <a:solidFill>
              <a:schemeClr val="accent6"/>
            </a:solidFill>
            <a:ln>
              <a:solidFill>
                <a:schemeClr val="tx1"/>
              </a:solidFill>
            </a:ln>
            <a:effectLst/>
          </c:spPr>
          <c:invertIfNegative val="0"/>
          <c:val>
            <c:numRef>
              <c:f>ソフト・分野!$D$9:$Q$9</c:f>
              <c:numCache>
                <c:formatCode>0.0%</c:formatCode>
                <c:ptCount val="1"/>
                <c:pt idx="0">
                  <c:v>0.12117040665656018</c:v>
                </c:pt>
              </c:numCache>
            </c:numRef>
          </c:val>
        </c:ser>
        <c:ser>
          <c:idx val="6"/>
          <c:order val="6"/>
          <c:tx>
            <c:strRef>
              <c:f>ソフト・分野!$C$10</c:f>
              <c:strCache>
                <c:ptCount val="1"/>
                <c:pt idx="0">
                  <c:v>地域文化の振興</c:v>
                </c:pt>
              </c:strCache>
            </c:strRef>
          </c:tx>
          <c:spPr>
            <a:solidFill>
              <a:schemeClr val="accent1">
                <a:lumMod val="60000"/>
              </a:schemeClr>
            </a:solidFill>
            <a:ln>
              <a:solidFill>
                <a:schemeClr val="tx1"/>
              </a:solidFill>
            </a:ln>
            <a:effectLst/>
          </c:spPr>
          <c:invertIfNegative val="0"/>
          <c:val>
            <c:numRef>
              <c:f>ソフト・分野!$D$10:$Q$10</c:f>
              <c:numCache>
                <c:formatCode>0.0%</c:formatCode>
                <c:ptCount val="1"/>
                <c:pt idx="0">
                  <c:v>1.4383851496169244E-2</c:v>
                </c:pt>
              </c:numCache>
            </c:numRef>
          </c:val>
        </c:ser>
        <c:ser>
          <c:idx val="7"/>
          <c:order val="7"/>
          <c:tx>
            <c:strRef>
              <c:f>ソフト・分野!$C$11</c:f>
              <c:strCache>
                <c:ptCount val="1"/>
                <c:pt idx="0">
                  <c:v>集落の整備</c:v>
                </c:pt>
              </c:strCache>
            </c:strRef>
          </c:tx>
          <c:spPr>
            <a:solidFill>
              <a:schemeClr val="bg2">
                <a:lumMod val="75000"/>
              </a:schemeClr>
            </a:solidFill>
            <a:ln>
              <a:solidFill>
                <a:schemeClr val="tx1"/>
              </a:solidFill>
            </a:ln>
            <a:effectLst/>
          </c:spPr>
          <c:invertIfNegative val="0"/>
          <c:val>
            <c:numRef>
              <c:f>ソフト・分野!$D$11:$Q$11</c:f>
              <c:numCache>
                <c:formatCode>0.0%</c:formatCode>
                <c:ptCount val="1"/>
                <c:pt idx="0">
                  <c:v>5.2296820755982944E-2</c:v>
                </c:pt>
              </c:numCache>
            </c:numRef>
          </c:val>
        </c:ser>
        <c:ser>
          <c:idx val="8"/>
          <c:order val="8"/>
          <c:tx>
            <c:strRef>
              <c:f>ソフト・分野!$C$12</c:f>
              <c:strCache>
                <c:ptCount val="1"/>
                <c:pt idx="0">
                  <c:v>自然エネ施設・その他</c:v>
                </c:pt>
              </c:strCache>
            </c:strRef>
          </c:tx>
          <c:spPr>
            <a:solidFill>
              <a:schemeClr val="accent3">
                <a:lumMod val="60000"/>
              </a:schemeClr>
            </a:solidFill>
            <a:ln>
              <a:solidFill>
                <a:schemeClr val="tx1"/>
              </a:solidFill>
            </a:ln>
            <a:effectLst/>
          </c:spPr>
          <c:invertIfNegative val="0"/>
          <c:val>
            <c:numRef>
              <c:f>ソフト・分野!$D$12:$Q$12</c:f>
              <c:numCache>
                <c:formatCode>0.0%</c:formatCode>
                <c:ptCount val="1"/>
                <c:pt idx="0">
                  <c:v>6.0421764294937001E-2</c:v>
                </c:pt>
              </c:numCache>
            </c:numRef>
          </c:val>
        </c:ser>
        <c:dLbls>
          <c:showLegendKey val="0"/>
          <c:showVal val="0"/>
          <c:showCatName val="0"/>
          <c:showSerName val="0"/>
          <c:showPercent val="0"/>
          <c:showBubbleSize val="0"/>
        </c:dLbls>
        <c:gapWidth val="150"/>
        <c:overlap val="100"/>
        <c:axId val="673447504"/>
        <c:axId val="673447112"/>
      </c:barChart>
      <c:catAx>
        <c:axId val="673447504"/>
        <c:scaling>
          <c:orientation val="minMax"/>
        </c:scaling>
        <c:delete val="1"/>
        <c:axPos val="l"/>
        <c:numFmt formatCode="General" sourceLinked="1"/>
        <c:majorTickMark val="none"/>
        <c:minorTickMark val="none"/>
        <c:tickLblPos val="nextTo"/>
        <c:crossAx val="673447112"/>
        <c:crosses val="autoZero"/>
        <c:auto val="1"/>
        <c:lblAlgn val="ctr"/>
        <c:lblOffset val="100"/>
        <c:noMultiLvlLbl val="0"/>
      </c:catAx>
      <c:valAx>
        <c:axId val="673447112"/>
        <c:scaling>
          <c:orientation val="minMax"/>
          <c:max val="1"/>
        </c:scaling>
        <c:delete val="1"/>
        <c:axPos val="b"/>
        <c:numFmt formatCode="0.0%" sourceLinked="1"/>
        <c:majorTickMark val="none"/>
        <c:minorTickMark val="none"/>
        <c:tickLblPos val="nextTo"/>
        <c:crossAx val="673447504"/>
        <c:crosses val="autoZero"/>
        <c:crossBetween val="between"/>
        <c:majorUnit val="0.2"/>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drawing1.xml><?xml version="1.0" encoding="utf-8"?>
<c:userShapes xmlns:c="http://schemas.openxmlformats.org/drawingml/2006/chart">
  <cdr:relSizeAnchor xmlns:cdr="http://schemas.openxmlformats.org/drawingml/2006/chartDrawing">
    <cdr:from>
      <cdr:x>0.0941</cdr:x>
      <cdr:y>0.29143</cdr:y>
    </cdr:from>
    <cdr:to>
      <cdr:x>0.25172</cdr:x>
      <cdr:y>0.31059</cdr:y>
    </cdr:to>
    <cdr:sp macro="" textlink="">
      <cdr:nvSpPr>
        <cdr:cNvPr id="2" name="テキスト ボックス 6"/>
        <cdr:cNvSpPr txBox="1"/>
      </cdr:nvSpPr>
      <cdr:spPr>
        <a:xfrm xmlns:a="http://schemas.openxmlformats.org/drawingml/2006/main">
          <a:off x="379466" y="1825714"/>
          <a:ext cx="635589" cy="120049"/>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xmlns:a="http://schemas.openxmlformats.org/drawingml/2006/main">
          <a:pPr algn="ctr"/>
          <a:endParaRPr kumimoji="1" lang="ja-JP" altLang="en-US" sz="900" dirty="0">
            <a:latin typeface="+mj-ea"/>
            <a:ea typeface="+mj-ea"/>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cdr:x>
      <cdr:y>0.0581</cdr:y>
    </cdr:from>
    <cdr:to>
      <cdr:x>0.16987</cdr:x>
      <cdr:y>0.10689</cdr:y>
    </cdr:to>
    <cdr:sp macro="" textlink="">
      <cdr:nvSpPr>
        <cdr:cNvPr id="2" name="テキスト ボックス 12"/>
        <cdr:cNvSpPr txBox="1"/>
      </cdr:nvSpPr>
      <cdr:spPr>
        <a:xfrm xmlns:a="http://schemas.openxmlformats.org/drawingml/2006/main">
          <a:off x="-53396" y="256551"/>
          <a:ext cx="810451" cy="215444"/>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ja-JP" altLang="en-US" sz="800" b="0" dirty="0" smtClean="0"/>
            <a:t>（単位：億円）</a:t>
          </a:r>
          <a:endParaRPr kumimoji="1" lang="ja-JP" altLang="en-US" sz="800" b="0" dirty="0"/>
        </a:p>
      </cdr:txBody>
    </cdr:sp>
  </cdr:relSizeAnchor>
</c:userShapes>
</file>

<file path=ppt/drawings/drawing3.xml><?xml version="1.0" encoding="utf-8"?>
<c:userShapes xmlns:c="http://schemas.openxmlformats.org/drawingml/2006/chart">
  <cdr:relSizeAnchor xmlns:cdr="http://schemas.openxmlformats.org/drawingml/2006/chartDrawing">
    <cdr:from>
      <cdr:x>0.09265</cdr:x>
      <cdr:y>0.39079</cdr:y>
    </cdr:from>
    <cdr:to>
      <cdr:x>0.19637</cdr:x>
      <cdr:y>0.59286</cdr:y>
    </cdr:to>
    <cdr:sp macro="" textlink="">
      <cdr:nvSpPr>
        <cdr:cNvPr id="2" name="テキスト ボックス 1"/>
        <cdr:cNvSpPr txBox="1"/>
      </cdr:nvSpPr>
      <cdr:spPr>
        <a:xfrm xmlns:a="http://schemas.openxmlformats.org/drawingml/2006/main">
          <a:off x="900587" y="901824"/>
          <a:ext cx="1008112" cy="466328"/>
        </a:xfrm>
        <a:prstGeom xmlns:a="http://schemas.openxmlformats.org/drawingml/2006/main" prst="rect">
          <a:avLst/>
        </a:prstGeom>
        <a:noFill xmlns:a="http://schemas.openxmlformats.org/drawingml/2006/main"/>
      </cdr:spPr>
      <cdr:txBody>
        <a:bodyPr xmlns:a="http://schemas.openxmlformats.org/drawingml/2006/main" vertOverflow="clip" wrap="none" rtlCol="0"/>
        <a:lstStyle xmlns:a="http://schemas.openxmlformats.org/drawingml/2006/main"/>
        <a:p xmlns:a="http://schemas.openxmlformats.org/drawingml/2006/main">
          <a:pPr algn="ctr"/>
          <a:r>
            <a:rPr lang="ja-JP" altLang="en-US" sz="1050" dirty="0" smtClean="0">
              <a:latin typeface="+mj-ea"/>
              <a:ea typeface="+mj-ea"/>
            </a:rPr>
            <a:t>産業の振興</a:t>
          </a:r>
          <a:endParaRPr lang="en-US" altLang="ja-JP" sz="1050" dirty="0" smtClean="0">
            <a:latin typeface="+mj-ea"/>
            <a:ea typeface="+mj-ea"/>
          </a:endParaRPr>
        </a:p>
        <a:p xmlns:a="http://schemas.openxmlformats.org/drawingml/2006/main">
          <a:pPr algn="ctr"/>
          <a:r>
            <a:rPr lang="ja-JP" altLang="en-US" sz="1050" dirty="0" smtClean="0">
              <a:latin typeface="+mj-ea"/>
              <a:ea typeface="+mj-ea"/>
            </a:rPr>
            <a:t>（</a:t>
          </a:r>
          <a:r>
            <a:rPr lang="en-US" altLang="ja-JP" sz="1050" dirty="0" smtClean="0">
              <a:latin typeface="+mj-ea"/>
              <a:ea typeface="+mj-ea"/>
            </a:rPr>
            <a:t>23.0</a:t>
          </a:r>
          <a:r>
            <a:rPr lang="ja-JP" altLang="en-US" sz="1050" dirty="0" smtClean="0">
              <a:latin typeface="+mj-ea"/>
              <a:ea typeface="+mj-ea"/>
            </a:rPr>
            <a:t>％）</a:t>
          </a:r>
          <a:endParaRPr lang="ja-JP" altLang="en-US" sz="1050" dirty="0">
            <a:latin typeface="+mj-ea"/>
            <a:ea typeface="+mj-ea"/>
          </a:endParaRPr>
        </a:p>
      </cdr:txBody>
    </cdr:sp>
  </cdr:relSizeAnchor>
  <cdr:relSizeAnchor xmlns:cdr="http://schemas.openxmlformats.org/drawingml/2006/chartDrawing">
    <cdr:from>
      <cdr:x>0.24823</cdr:x>
      <cdr:y>0.37444</cdr:y>
    </cdr:from>
    <cdr:to>
      <cdr:x>0.37417</cdr:x>
      <cdr:y>0.57614</cdr:y>
    </cdr:to>
    <cdr:sp macro="" textlink="">
      <cdr:nvSpPr>
        <cdr:cNvPr id="3" name="テキスト ボックス 2"/>
        <cdr:cNvSpPr txBox="1"/>
      </cdr:nvSpPr>
      <cdr:spPr>
        <a:xfrm xmlns:a="http://schemas.openxmlformats.org/drawingml/2006/main">
          <a:off x="2412755" y="864096"/>
          <a:ext cx="1224136" cy="465466"/>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pPr algn="ctr"/>
          <a:r>
            <a:rPr lang="ja-JP" altLang="en-US" sz="1050" dirty="0" smtClean="0">
              <a:latin typeface="+mj-ea"/>
              <a:ea typeface="+mj-ea"/>
            </a:rPr>
            <a:t>交通通信・情報化</a:t>
          </a:r>
          <a:endParaRPr lang="en-US" altLang="ja-JP" sz="1050" dirty="0" smtClean="0">
            <a:latin typeface="+mj-ea"/>
            <a:ea typeface="+mj-ea"/>
          </a:endParaRPr>
        </a:p>
        <a:p xmlns:a="http://schemas.openxmlformats.org/drawingml/2006/main">
          <a:pPr algn="ctr"/>
          <a:r>
            <a:rPr lang="ja-JP" altLang="en-US" sz="1050" dirty="0" smtClean="0">
              <a:latin typeface="+mj-ea"/>
              <a:ea typeface="+mj-ea"/>
            </a:rPr>
            <a:t>（</a:t>
          </a:r>
          <a:r>
            <a:rPr lang="en-US" altLang="ja-JP" sz="1050" dirty="0" smtClean="0">
              <a:latin typeface="+mj-ea"/>
              <a:ea typeface="+mj-ea"/>
            </a:rPr>
            <a:t>13.2</a:t>
          </a:r>
          <a:r>
            <a:rPr lang="ja-JP" altLang="en-US" sz="1050" dirty="0" smtClean="0">
              <a:latin typeface="+mj-ea"/>
              <a:ea typeface="+mj-ea"/>
            </a:rPr>
            <a:t>％）</a:t>
          </a:r>
          <a:endParaRPr lang="ja-JP" altLang="en-US" sz="1050" dirty="0">
            <a:latin typeface="+mj-ea"/>
            <a:ea typeface="+mj-ea"/>
          </a:endParaRPr>
        </a:p>
      </cdr:txBody>
    </cdr:sp>
  </cdr:relSizeAnchor>
  <cdr:relSizeAnchor xmlns:cdr="http://schemas.openxmlformats.org/drawingml/2006/chartDrawing">
    <cdr:from>
      <cdr:x>0.36499</cdr:x>
      <cdr:y>0.37887</cdr:y>
    </cdr:from>
    <cdr:to>
      <cdr:x>0.45906</cdr:x>
      <cdr:y>0.56609</cdr:y>
    </cdr:to>
    <cdr:sp macro="" textlink="">
      <cdr:nvSpPr>
        <cdr:cNvPr id="4" name="テキスト ボックス 3"/>
        <cdr:cNvSpPr txBox="1"/>
      </cdr:nvSpPr>
      <cdr:spPr>
        <a:xfrm xmlns:a="http://schemas.openxmlformats.org/drawingml/2006/main">
          <a:off x="3547705" y="874330"/>
          <a:ext cx="914361" cy="432048"/>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pPr algn="ctr"/>
          <a:r>
            <a:rPr lang="ja-JP" altLang="en-US" sz="1050" dirty="0" smtClean="0">
              <a:latin typeface="+mj-ea"/>
              <a:ea typeface="+mj-ea"/>
            </a:rPr>
            <a:t>生活環境</a:t>
          </a:r>
          <a:endParaRPr lang="en-US" altLang="ja-JP" sz="1050" dirty="0" smtClean="0">
            <a:latin typeface="+mj-ea"/>
            <a:ea typeface="+mj-ea"/>
          </a:endParaRPr>
        </a:p>
        <a:p xmlns:a="http://schemas.openxmlformats.org/drawingml/2006/main">
          <a:pPr algn="ctr"/>
          <a:r>
            <a:rPr lang="ja-JP" altLang="en-US" sz="1050" dirty="0" smtClean="0">
              <a:latin typeface="+mj-ea"/>
              <a:ea typeface="+mj-ea"/>
            </a:rPr>
            <a:t>（</a:t>
          </a:r>
          <a:r>
            <a:rPr lang="en-US" altLang="ja-JP" sz="1050" dirty="0" smtClean="0">
              <a:latin typeface="+mj-ea"/>
              <a:ea typeface="+mj-ea"/>
            </a:rPr>
            <a:t>8.4%</a:t>
          </a:r>
          <a:r>
            <a:rPr lang="ja-JP" altLang="en-US" sz="1050" dirty="0" smtClean="0">
              <a:latin typeface="+mj-ea"/>
              <a:ea typeface="+mj-ea"/>
            </a:rPr>
            <a:t>）</a:t>
          </a:r>
          <a:endParaRPr lang="ja-JP" altLang="en-US" sz="1050" dirty="0">
            <a:latin typeface="+mj-ea"/>
            <a:ea typeface="+mj-ea"/>
          </a:endParaRPr>
        </a:p>
      </cdr:txBody>
    </cdr:sp>
  </cdr:relSizeAnchor>
  <cdr:relSizeAnchor xmlns:cdr="http://schemas.openxmlformats.org/drawingml/2006/chartDrawing">
    <cdr:from>
      <cdr:x>0.84829</cdr:x>
      <cdr:y>0.56857</cdr:y>
    </cdr:from>
    <cdr:to>
      <cdr:x>0.84829</cdr:x>
      <cdr:y>0.65527</cdr:y>
    </cdr:to>
    <cdr:cxnSp macro="">
      <cdr:nvCxnSpPr>
        <cdr:cNvPr id="6" name="直線コネクタ 5"/>
        <cdr:cNvCxnSpPr/>
      </cdr:nvCxnSpPr>
      <cdr:spPr>
        <a:xfrm xmlns:a="http://schemas.openxmlformats.org/drawingml/2006/main">
          <a:off x="8245403" y="1312080"/>
          <a:ext cx="0" cy="200088"/>
        </a:xfrm>
        <a:prstGeom xmlns:a="http://schemas.openxmlformats.org/drawingml/2006/main" prst="line">
          <a:avLst/>
        </a:prstGeom>
        <a:ln xmlns:a="http://schemas.openxmlformats.org/drawingml/2006/main">
          <a:solidFill>
            <a:schemeClr val="tx1"/>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877CB587-275E-4105-92F6-8F95B339A230}" type="datetimeFigureOut">
              <a:rPr kumimoji="1" lang="ja-JP" altLang="en-US" smtClean="0"/>
              <a:t>2019/6/7</a:t>
            </a:fld>
            <a:endParaRPr kumimoji="1" lang="ja-JP" altLang="en-US"/>
          </a:p>
        </p:txBody>
      </p:sp>
      <p:sp>
        <p:nvSpPr>
          <p:cNvPr id="4" name="スライド イメージ プレースホルダー 3"/>
          <p:cNvSpPr>
            <a:spLocks noGrp="1" noRot="1" noChangeAspect="1"/>
          </p:cNvSpPr>
          <p:nvPr>
            <p:ph type="sldImg" idx="2"/>
          </p:nvPr>
        </p:nvSpPr>
        <p:spPr>
          <a:xfrm>
            <a:off x="939800" y="1243013"/>
            <a:ext cx="492760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32BBDA0D-52AE-493C-8A3E-0F7D56E996C3}" type="slidenum">
              <a:rPr kumimoji="1" lang="ja-JP" altLang="en-US" smtClean="0"/>
              <a:t>‹#›</a:t>
            </a:fld>
            <a:endParaRPr kumimoji="1" lang="ja-JP" altLang="en-US"/>
          </a:p>
        </p:txBody>
      </p:sp>
    </p:spTree>
    <p:extLst>
      <p:ext uri="{BB962C8B-B14F-4D97-AF65-F5344CB8AC3E}">
        <p14:creationId xmlns:p14="http://schemas.microsoft.com/office/powerpoint/2010/main" val="209231192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32BBDA0D-52AE-493C-8A3E-0F7D56E996C3}" type="slidenum">
              <a:rPr kumimoji="1" lang="ja-JP" altLang="en-US" smtClean="0"/>
              <a:t>0</a:t>
            </a:fld>
            <a:endParaRPr kumimoji="1" lang="ja-JP" altLang="en-US"/>
          </a:p>
        </p:txBody>
      </p:sp>
    </p:spTree>
    <p:extLst>
      <p:ext uri="{BB962C8B-B14F-4D97-AF65-F5344CB8AC3E}">
        <p14:creationId xmlns:p14="http://schemas.microsoft.com/office/powerpoint/2010/main" val="4791891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09F2374-3869-47B4-87DC-D72F9D03311B}" type="slidenum">
              <a:rPr lang="ja-JP" altLang="en-US" smtClean="0">
                <a:solidFill>
                  <a:prstClr val="black"/>
                </a:solidFill>
              </a:rPr>
              <a:pPr/>
              <a:t>1</a:t>
            </a:fld>
            <a:endParaRPr lang="ja-JP" altLang="en-US">
              <a:solidFill>
                <a:prstClr val="black"/>
              </a:solidFill>
            </a:endParaRPr>
          </a:p>
        </p:txBody>
      </p:sp>
    </p:spTree>
    <p:extLst>
      <p:ext uri="{BB962C8B-B14F-4D97-AF65-F5344CB8AC3E}">
        <p14:creationId xmlns:p14="http://schemas.microsoft.com/office/powerpoint/2010/main" val="41924408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1685AF9-05CC-4DB3-B125-CCA6915C819A}" type="slidenum">
              <a:rPr lang="ja-JP" altLang="en-US" smtClean="0">
                <a:solidFill>
                  <a:prstClr val="black"/>
                </a:solidFill>
              </a:rPr>
              <a:pPr/>
              <a:t>2</a:t>
            </a:fld>
            <a:endParaRPr lang="ja-JP" altLang="en-US">
              <a:solidFill>
                <a:prstClr val="black"/>
              </a:solidFill>
            </a:endParaRPr>
          </a:p>
        </p:txBody>
      </p:sp>
    </p:spTree>
    <p:extLst>
      <p:ext uri="{BB962C8B-B14F-4D97-AF65-F5344CB8AC3E}">
        <p14:creationId xmlns:p14="http://schemas.microsoft.com/office/powerpoint/2010/main" val="17180463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3F2D07A-1139-402A-959F-D4D621D5D65A}" type="slidenum">
              <a:rPr kumimoji="1" lang="ja-JP" altLang="en-US" smtClean="0"/>
              <a:t>3</a:t>
            </a:fld>
            <a:endParaRPr kumimoji="1" lang="ja-JP" altLang="en-US"/>
          </a:p>
        </p:txBody>
      </p:sp>
    </p:spTree>
    <p:extLst>
      <p:ext uri="{BB962C8B-B14F-4D97-AF65-F5344CB8AC3E}">
        <p14:creationId xmlns:p14="http://schemas.microsoft.com/office/powerpoint/2010/main" val="31364763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kumimoji="1" sz="2100">
                <a:solidFill>
                  <a:schemeClr val="tx1"/>
                </a:solidFill>
                <a:latin typeface="Arial" charset="0"/>
                <a:ea typeface="ＭＳ Ｐゴシック" charset="-128"/>
              </a:defRPr>
            </a:lvl1pPr>
            <a:lvl2pPr marL="749376" indent="-288222" eaLnBrk="0" hangingPunct="0">
              <a:defRPr kumimoji="1" sz="2100">
                <a:solidFill>
                  <a:schemeClr val="tx1"/>
                </a:solidFill>
                <a:latin typeface="Arial" charset="0"/>
                <a:ea typeface="ＭＳ Ｐゴシック" charset="-128"/>
              </a:defRPr>
            </a:lvl2pPr>
            <a:lvl3pPr marL="1152886" indent="-230577" eaLnBrk="0" hangingPunct="0">
              <a:defRPr kumimoji="1" sz="2100">
                <a:solidFill>
                  <a:schemeClr val="tx1"/>
                </a:solidFill>
                <a:latin typeface="Arial" charset="0"/>
                <a:ea typeface="ＭＳ Ｐゴシック" charset="-128"/>
              </a:defRPr>
            </a:lvl3pPr>
            <a:lvl4pPr marL="1614041" indent="-230577" eaLnBrk="0" hangingPunct="0">
              <a:defRPr kumimoji="1" sz="2100">
                <a:solidFill>
                  <a:schemeClr val="tx1"/>
                </a:solidFill>
                <a:latin typeface="Arial" charset="0"/>
                <a:ea typeface="ＭＳ Ｐゴシック" charset="-128"/>
              </a:defRPr>
            </a:lvl4pPr>
            <a:lvl5pPr marL="2075195" indent="-230577" eaLnBrk="0" hangingPunct="0">
              <a:defRPr kumimoji="1" sz="2100">
                <a:solidFill>
                  <a:schemeClr val="tx1"/>
                </a:solidFill>
                <a:latin typeface="Arial" charset="0"/>
                <a:ea typeface="ＭＳ Ｐゴシック" charset="-128"/>
              </a:defRPr>
            </a:lvl5pPr>
            <a:lvl6pPr marL="2536349" indent="-230577" eaLnBrk="0" fontAlgn="base" hangingPunct="0">
              <a:spcBef>
                <a:spcPct val="0"/>
              </a:spcBef>
              <a:spcAft>
                <a:spcPct val="0"/>
              </a:spcAft>
              <a:defRPr kumimoji="1" sz="2100">
                <a:solidFill>
                  <a:schemeClr val="tx1"/>
                </a:solidFill>
                <a:latin typeface="Arial" charset="0"/>
                <a:ea typeface="ＭＳ Ｐゴシック" charset="-128"/>
              </a:defRPr>
            </a:lvl6pPr>
            <a:lvl7pPr marL="2997503" indent="-230577" eaLnBrk="0" fontAlgn="base" hangingPunct="0">
              <a:spcBef>
                <a:spcPct val="0"/>
              </a:spcBef>
              <a:spcAft>
                <a:spcPct val="0"/>
              </a:spcAft>
              <a:defRPr kumimoji="1" sz="2100">
                <a:solidFill>
                  <a:schemeClr val="tx1"/>
                </a:solidFill>
                <a:latin typeface="Arial" charset="0"/>
                <a:ea typeface="ＭＳ Ｐゴシック" charset="-128"/>
              </a:defRPr>
            </a:lvl7pPr>
            <a:lvl8pPr marL="3458658" indent="-230577" eaLnBrk="0" fontAlgn="base" hangingPunct="0">
              <a:spcBef>
                <a:spcPct val="0"/>
              </a:spcBef>
              <a:spcAft>
                <a:spcPct val="0"/>
              </a:spcAft>
              <a:defRPr kumimoji="1" sz="2100">
                <a:solidFill>
                  <a:schemeClr val="tx1"/>
                </a:solidFill>
                <a:latin typeface="Arial" charset="0"/>
                <a:ea typeface="ＭＳ Ｐゴシック" charset="-128"/>
              </a:defRPr>
            </a:lvl8pPr>
            <a:lvl9pPr marL="3919813" indent="-230577" eaLnBrk="0" fontAlgn="base" hangingPunct="0">
              <a:spcBef>
                <a:spcPct val="0"/>
              </a:spcBef>
              <a:spcAft>
                <a:spcPct val="0"/>
              </a:spcAft>
              <a:defRPr kumimoji="1" sz="2100">
                <a:solidFill>
                  <a:schemeClr val="tx1"/>
                </a:solidFill>
                <a:latin typeface="Arial" charset="0"/>
                <a:ea typeface="ＭＳ Ｐゴシック" charset="-128"/>
              </a:defRPr>
            </a:lvl9pPr>
          </a:lstStyle>
          <a:p>
            <a:pPr eaLnBrk="1" hangingPunct="1"/>
            <a:fld id="{6A7F0538-89BF-4CCC-BA08-5C4DE00ED6A9}" type="slidenum">
              <a:rPr lang="en-US" altLang="ja-JP" sz="1200">
                <a:solidFill>
                  <a:prstClr val="black"/>
                </a:solidFill>
              </a:rPr>
              <a:pPr eaLnBrk="1" hangingPunct="1"/>
              <a:t>9</a:t>
            </a:fld>
            <a:endParaRPr lang="en-US" altLang="ja-JP" sz="1200">
              <a:solidFill>
                <a:prstClr val="black"/>
              </a:solidFill>
            </a:endParaRPr>
          </a:p>
        </p:txBody>
      </p:sp>
      <p:sp>
        <p:nvSpPr>
          <p:cNvPr id="4099" name="Rectangle 2"/>
          <p:cNvSpPr>
            <a:spLocks noGrp="1" noRot="1" noChangeAspect="1" noChangeArrowheads="1" noTextEdit="1"/>
          </p:cNvSpPr>
          <p:nvPr>
            <p:ph type="sldImg"/>
          </p:nvPr>
        </p:nvSpPr>
        <p:spPr bwMode="auto">
          <a:xfrm>
            <a:off x="663575" y="744538"/>
            <a:ext cx="5480050" cy="372903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sp>
      <p:sp>
        <p:nvSpPr>
          <p:cNvPr id="4100" name="Rectangle 3"/>
          <p:cNvSpPr>
            <a:spLocks noGrp="1" noChangeArrowheads="1"/>
          </p:cNvSpPr>
          <p:nvPr>
            <p:ph type="body" idx="1"/>
          </p:nvPr>
        </p:nvSpPr>
        <p:spPr bwMode="auto">
          <a:xfrm>
            <a:off x="680241" y="4720986"/>
            <a:ext cx="5446722" cy="447310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94" tIns="46099" rIns="92194" bIns="46099"/>
          <a:lstStyle/>
          <a:p>
            <a:endParaRPr lang="ja-JP" altLang="ja-JP" smtClean="0">
              <a:ea typeface="ＭＳ Ｐ明朝" charset="-128"/>
            </a:endParaRPr>
          </a:p>
        </p:txBody>
      </p:sp>
    </p:spTree>
    <p:extLst>
      <p:ext uri="{BB962C8B-B14F-4D97-AF65-F5344CB8AC3E}">
        <p14:creationId xmlns:p14="http://schemas.microsoft.com/office/powerpoint/2010/main" val="17380173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09F2374-3869-47B4-87DC-D72F9D03311B}" type="slidenum">
              <a:rPr lang="ja-JP" altLang="en-US" smtClean="0">
                <a:solidFill>
                  <a:prstClr val="black"/>
                </a:solidFill>
              </a:rPr>
              <a:pPr/>
              <a:t>14</a:t>
            </a:fld>
            <a:endParaRPr lang="ja-JP" altLang="en-US">
              <a:solidFill>
                <a:prstClr val="black"/>
              </a:solidFill>
            </a:endParaRPr>
          </a:p>
        </p:txBody>
      </p:sp>
    </p:spTree>
    <p:extLst>
      <p:ext uri="{BB962C8B-B14F-4D97-AF65-F5344CB8AC3E}">
        <p14:creationId xmlns:p14="http://schemas.microsoft.com/office/powerpoint/2010/main" val="20936777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56047" y="1122363"/>
            <a:ext cx="8568531"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60078" y="3602038"/>
            <a:ext cx="7560469"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5C1595DA-B3ED-4181-8652-3786A4F987D5}" type="datetime1">
              <a:rPr kumimoji="1" lang="ja-JP" altLang="en-US" smtClean="0"/>
              <a:t>2019/6/7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7" name="Slide Number Placeholder 5"/>
          <p:cNvSpPr>
            <a:spLocks noGrp="1"/>
          </p:cNvSpPr>
          <p:nvPr>
            <p:ph type="sldNum" sz="quarter" idx="4"/>
          </p:nvPr>
        </p:nvSpPr>
        <p:spPr>
          <a:xfrm>
            <a:off x="7805239" y="6491818"/>
            <a:ext cx="2268141" cy="365125"/>
          </a:xfrm>
          <a:prstGeom prst="rect">
            <a:avLst/>
          </a:prstGeom>
        </p:spPr>
        <p:txBody>
          <a:bodyPr vert="horz" lIns="91440" tIns="45720" rIns="91440" bIns="45720" rtlCol="0" anchor="ctr"/>
          <a:lstStyle>
            <a:lvl1pPr algn="r">
              <a:defRPr sz="1200">
                <a:solidFill>
                  <a:schemeClr val="tx1"/>
                </a:solidFill>
              </a:defRPr>
            </a:lvl1pPr>
          </a:lstStyle>
          <a:p>
            <a:fld id="{52FD0B92-5099-4375-A526-D90697F4A704}" type="slidenum">
              <a:rPr lang="ja-JP" altLang="en-US" smtClean="0"/>
              <a:pPr/>
              <a:t>‹#›</a:t>
            </a:fld>
            <a:endParaRPr lang="ja-JP" altLang="en-US"/>
          </a:p>
        </p:txBody>
      </p:sp>
    </p:spTree>
    <p:extLst>
      <p:ext uri="{BB962C8B-B14F-4D97-AF65-F5344CB8AC3E}">
        <p14:creationId xmlns:p14="http://schemas.microsoft.com/office/powerpoint/2010/main" val="60384757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1958CAF-97B4-40AD-B66A-2FB7CF7B9A35}" type="datetime1">
              <a:rPr kumimoji="1" lang="ja-JP" altLang="en-US" smtClean="0"/>
              <a:t>2019/6/7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2FD0B92-5099-4375-A526-D90697F4A704}" type="slidenum">
              <a:rPr kumimoji="1" lang="ja-JP" altLang="en-US" smtClean="0"/>
              <a:t>‹#›</a:t>
            </a:fld>
            <a:endParaRPr kumimoji="1" lang="ja-JP" altLang="en-US"/>
          </a:p>
        </p:txBody>
      </p:sp>
    </p:spTree>
    <p:extLst>
      <p:ext uri="{BB962C8B-B14F-4D97-AF65-F5344CB8AC3E}">
        <p14:creationId xmlns:p14="http://schemas.microsoft.com/office/powerpoint/2010/main" val="42696797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13948" y="365125"/>
            <a:ext cx="217363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93044" y="365125"/>
            <a:ext cx="6394896"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BC4CEE6-ABBA-4D51-83CB-E2A797191149}" type="datetime1">
              <a:rPr kumimoji="1" lang="ja-JP" altLang="en-US" smtClean="0"/>
              <a:t>2019/6/7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2FD0B92-5099-4375-A526-D90697F4A704}" type="slidenum">
              <a:rPr kumimoji="1" lang="ja-JP" altLang="en-US" smtClean="0"/>
              <a:t>‹#›</a:t>
            </a:fld>
            <a:endParaRPr kumimoji="1" lang="ja-JP" altLang="en-US"/>
          </a:p>
        </p:txBody>
      </p:sp>
    </p:spTree>
    <p:extLst>
      <p:ext uri="{BB962C8B-B14F-4D97-AF65-F5344CB8AC3E}">
        <p14:creationId xmlns:p14="http://schemas.microsoft.com/office/powerpoint/2010/main" val="33137591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60078" y="1122363"/>
            <a:ext cx="7560469" cy="2387600"/>
          </a:xfrm>
        </p:spPr>
        <p:txBody>
          <a:bodyPr anchor="b"/>
          <a:lstStyle>
            <a:lvl1pPr algn="ctr">
              <a:defRPr sz="4961"/>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260078" y="3602038"/>
            <a:ext cx="7560469" cy="1655762"/>
          </a:xfrm>
        </p:spPr>
        <p:txBody>
          <a:bodyPr/>
          <a:lstStyle>
            <a:lvl1pPr marL="0" indent="0" algn="ctr">
              <a:buNone/>
              <a:defRPr sz="1984"/>
            </a:lvl1pPr>
            <a:lvl2pPr marL="378013" indent="0" algn="ctr">
              <a:buNone/>
              <a:defRPr sz="1654"/>
            </a:lvl2pPr>
            <a:lvl3pPr marL="756026" indent="0" algn="ctr">
              <a:buNone/>
              <a:defRPr sz="1488"/>
            </a:lvl3pPr>
            <a:lvl4pPr marL="1134039" indent="0" algn="ctr">
              <a:buNone/>
              <a:defRPr sz="1323"/>
            </a:lvl4pPr>
            <a:lvl5pPr marL="1512052" indent="0" algn="ctr">
              <a:buNone/>
              <a:defRPr sz="1323"/>
            </a:lvl5pPr>
            <a:lvl6pPr marL="1890065" indent="0" algn="ctr">
              <a:buNone/>
              <a:defRPr sz="1323"/>
            </a:lvl6pPr>
            <a:lvl7pPr marL="2268078" indent="0" algn="ctr">
              <a:buNone/>
              <a:defRPr sz="1323"/>
            </a:lvl7pPr>
            <a:lvl8pPr marL="2646091" indent="0" algn="ctr">
              <a:buNone/>
              <a:defRPr sz="1323"/>
            </a:lvl8pPr>
            <a:lvl9pPr marL="3024104" indent="0" algn="ctr">
              <a:buNone/>
              <a:defRPr sz="1323"/>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C9F6B854-CCCA-4365-B7D7-0142D55413F5}" type="datetime1">
              <a:rPr lang="ja-JP" altLang="en-US" smtClean="0">
                <a:solidFill>
                  <a:prstClr val="black">
                    <a:tint val="75000"/>
                  </a:prstClr>
                </a:solidFill>
              </a:rPr>
              <a:t>2019/6/7</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760D5FB9-DD05-4013-B91F-5ACAD0718867}"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2393735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4D5D5AA-50ED-4841-9A5D-1B4CBB824534}" type="datetime1">
              <a:rPr lang="ja-JP" altLang="en-US" smtClean="0">
                <a:solidFill>
                  <a:prstClr val="black">
                    <a:tint val="75000"/>
                  </a:prstClr>
                </a:solidFill>
              </a:rPr>
              <a:t>2019/6/7</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760D5FB9-DD05-4013-B91F-5ACAD0718867}"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078244315"/>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87793" y="1709739"/>
            <a:ext cx="8694539" cy="2852737"/>
          </a:xfrm>
        </p:spPr>
        <p:txBody>
          <a:bodyPr anchor="b"/>
          <a:lstStyle>
            <a:lvl1pPr>
              <a:defRPr sz="4961"/>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87793" y="4589464"/>
            <a:ext cx="8694539" cy="1500187"/>
          </a:xfrm>
        </p:spPr>
        <p:txBody>
          <a:bodyPr/>
          <a:lstStyle>
            <a:lvl1pPr marL="0" indent="0">
              <a:buNone/>
              <a:defRPr sz="1984">
                <a:solidFill>
                  <a:schemeClr val="tx1">
                    <a:tint val="75000"/>
                  </a:schemeClr>
                </a:solidFill>
              </a:defRPr>
            </a:lvl1pPr>
            <a:lvl2pPr marL="378013" indent="0">
              <a:buNone/>
              <a:defRPr sz="1654">
                <a:solidFill>
                  <a:schemeClr val="tx1">
                    <a:tint val="75000"/>
                  </a:schemeClr>
                </a:solidFill>
              </a:defRPr>
            </a:lvl2pPr>
            <a:lvl3pPr marL="756026" indent="0">
              <a:buNone/>
              <a:defRPr sz="1488">
                <a:solidFill>
                  <a:schemeClr val="tx1">
                    <a:tint val="75000"/>
                  </a:schemeClr>
                </a:solidFill>
              </a:defRPr>
            </a:lvl3pPr>
            <a:lvl4pPr marL="1134039" indent="0">
              <a:buNone/>
              <a:defRPr sz="1323">
                <a:solidFill>
                  <a:schemeClr val="tx1">
                    <a:tint val="75000"/>
                  </a:schemeClr>
                </a:solidFill>
              </a:defRPr>
            </a:lvl4pPr>
            <a:lvl5pPr marL="1512052" indent="0">
              <a:buNone/>
              <a:defRPr sz="1323">
                <a:solidFill>
                  <a:schemeClr val="tx1">
                    <a:tint val="75000"/>
                  </a:schemeClr>
                </a:solidFill>
              </a:defRPr>
            </a:lvl5pPr>
            <a:lvl6pPr marL="1890065" indent="0">
              <a:buNone/>
              <a:defRPr sz="1323">
                <a:solidFill>
                  <a:schemeClr val="tx1">
                    <a:tint val="75000"/>
                  </a:schemeClr>
                </a:solidFill>
              </a:defRPr>
            </a:lvl6pPr>
            <a:lvl7pPr marL="2268078" indent="0">
              <a:buNone/>
              <a:defRPr sz="1323">
                <a:solidFill>
                  <a:schemeClr val="tx1">
                    <a:tint val="75000"/>
                  </a:schemeClr>
                </a:solidFill>
              </a:defRPr>
            </a:lvl7pPr>
            <a:lvl8pPr marL="2646091" indent="0">
              <a:buNone/>
              <a:defRPr sz="1323">
                <a:solidFill>
                  <a:schemeClr val="tx1">
                    <a:tint val="75000"/>
                  </a:schemeClr>
                </a:solidFill>
              </a:defRPr>
            </a:lvl8pPr>
            <a:lvl9pPr marL="3024104" indent="0">
              <a:buNone/>
              <a:defRPr sz="1323">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B2638DF-C4DC-4992-9E14-3FAA975E3D8C}" type="datetime1">
              <a:rPr lang="ja-JP" altLang="en-US" smtClean="0">
                <a:solidFill>
                  <a:prstClr val="black">
                    <a:tint val="75000"/>
                  </a:prstClr>
                </a:solidFill>
              </a:rPr>
              <a:t>2019/6/7</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760D5FB9-DD05-4013-B91F-5ACAD0718867}"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030222320"/>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573599" y="1825625"/>
            <a:ext cx="3530844"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230451" y="1825625"/>
            <a:ext cx="3530844"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1277DFE9-51B6-4879-8616-158809F8353E}" type="datetime1">
              <a:rPr lang="ja-JP" altLang="en-US" smtClean="0">
                <a:solidFill>
                  <a:prstClr val="black">
                    <a:tint val="75000"/>
                  </a:prstClr>
                </a:solidFill>
              </a:rPr>
              <a:t>2019/6/7</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760D5FB9-DD05-4013-B91F-5ACAD0718867}"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54753977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94356" y="365126"/>
            <a:ext cx="8694539"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94357" y="1681163"/>
            <a:ext cx="4264576" cy="823912"/>
          </a:xfrm>
        </p:spPr>
        <p:txBody>
          <a:bodyPr anchor="b"/>
          <a:lstStyle>
            <a:lvl1pPr marL="0" indent="0">
              <a:buNone/>
              <a:defRPr sz="1984" b="1"/>
            </a:lvl1pPr>
            <a:lvl2pPr marL="378013" indent="0">
              <a:buNone/>
              <a:defRPr sz="1654" b="1"/>
            </a:lvl2pPr>
            <a:lvl3pPr marL="756026" indent="0">
              <a:buNone/>
              <a:defRPr sz="1488" b="1"/>
            </a:lvl3pPr>
            <a:lvl4pPr marL="1134039" indent="0">
              <a:buNone/>
              <a:defRPr sz="1323" b="1"/>
            </a:lvl4pPr>
            <a:lvl5pPr marL="1512052" indent="0">
              <a:buNone/>
              <a:defRPr sz="1323" b="1"/>
            </a:lvl5pPr>
            <a:lvl6pPr marL="1890065" indent="0">
              <a:buNone/>
              <a:defRPr sz="1323" b="1"/>
            </a:lvl6pPr>
            <a:lvl7pPr marL="2268078" indent="0">
              <a:buNone/>
              <a:defRPr sz="1323" b="1"/>
            </a:lvl7pPr>
            <a:lvl8pPr marL="2646091" indent="0">
              <a:buNone/>
              <a:defRPr sz="1323" b="1"/>
            </a:lvl8pPr>
            <a:lvl9pPr marL="3024104" indent="0">
              <a:buNone/>
              <a:defRPr sz="1323"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94357" y="2505075"/>
            <a:ext cx="4264576"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103316" y="1681163"/>
            <a:ext cx="4285579" cy="823912"/>
          </a:xfrm>
        </p:spPr>
        <p:txBody>
          <a:bodyPr anchor="b"/>
          <a:lstStyle>
            <a:lvl1pPr marL="0" indent="0">
              <a:buNone/>
              <a:defRPr sz="1984" b="1"/>
            </a:lvl1pPr>
            <a:lvl2pPr marL="378013" indent="0">
              <a:buNone/>
              <a:defRPr sz="1654" b="1"/>
            </a:lvl2pPr>
            <a:lvl3pPr marL="756026" indent="0">
              <a:buNone/>
              <a:defRPr sz="1488" b="1"/>
            </a:lvl3pPr>
            <a:lvl4pPr marL="1134039" indent="0">
              <a:buNone/>
              <a:defRPr sz="1323" b="1"/>
            </a:lvl4pPr>
            <a:lvl5pPr marL="1512052" indent="0">
              <a:buNone/>
              <a:defRPr sz="1323" b="1"/>
            </a:lvl5pPr>
            <a:lvl6pPr marL="1890065" indent="0">
              <a:buNone/>
              <a:defRPr sz="1323" b="1"/>
            </a:lvl6pPr>
            <a:lvl7pPr marL="2268078" indent="0">
              <a:buNone/>
              <a:defRPr sz="1323" b="1"/>
            </a:lvl7pPr>
            <a:lvl8pPr marL="2646091" indent="0">
              <a:buNone/>
              <a:defRPr sz="1323" b="1"/>
            </a:lvl8pPr>
            <a:lvl9pPr marL="3024104" indent="0">
              <a:buNone/>
              <a:defRPr sz="1323"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103316" y="2505075"/>
            <a:ext cx="4285579"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02C7597D-D8C2-4582-A545-67E8BE34EDF0}" type="datetime1">
              <a:rPr lang="ja-JP" altLang="en-US" smtClean="0">
                <a:solidFill>
                  <a:prstClr val="black">
                    <a:tint val="75000"/>
                  </a:prstClr>
                </a:solidFill>
              </a:rPr>
              <a:t>2019/6/7</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760D5FB9-DD05-4013-B91F-5ACAD0718867}"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04105646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342E1AEF-CC3A-4EE3-A1C5-28E339ADD828}" type="datetime1">
              <a:rPr lang="ja-JP" altLang="en-US" smtClean="0">
                <a:solidFill>
                  <a:prstClr val="black">
                    <a:tint val="75000"/>
                  </a:prstClr>
                </a:solidFill>
              </a:rPr>
              <a:t>2019/6/7</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760D5FB9-DD05-4013-B91F-5ACAD0718867}"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12613003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D483E542-86E3-4302-817A-514B172FBFC2}" type="datetime1">
              <a:rPr lang="ja-JP" altLang="en-US" smtClean="0">
                <a:solidFill>
                  <a:prstClr val="black">
                    <a:tint val="75000"/>
                  </a:prstClr>
                </a:solidFill>
              </a:rPr>
              <a:t>2019/6/7</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760D5FB9-DD05-4013-B91F-5ACAD0718867}"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634556138"/>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94356" y="457200"/>
            <a:ext cx="3251264" cy="1600200"/>
          </a:xfrm>
        </p:spPr>
        <p:txBody>
          <a:bodyPr anchor="b"/>
          <a:lstStyle>
            <a:lvl1pPr>
              <a:defRPr sz="2646"/>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4285579" y="987426"/>
            <a:ext cx="5103316" cy="4873625"/>
          </a:xfrm>
        </p:spPr>
        <p:txBody>
          <a:bodyPr/>
          <a:lstStyle>
            <a:lvl1pPr>
              <a:defRPr sz="2646"/>
            </a:lvl1pPr>
            <a:lvl2pPr>
              <a:defRPr sz="2315"/>
            </a:lvl2pPr>
            <a:lvl3pPr>
              <a:defRPr sz="1984"/>
            </a:lvl3pPr>
            <a:lvl4pPr>
              <a:defRPr sz="1654"/>
            </a:lvl4pPr>
            <a:lvl5pPr>
              <a:defRPr sz="1654"/>
            </a:lvl5pPr>
            <a:lvl6pPr>
              <a:defRPr sz="1654"/>
            </a:lvl6pPr>
            <a:lvl7pPr>
              <a:defRPr sz="1654"/>
            </a:lvl7pPr>
            <a:lvl8pPr>
              <a:defRPr sz="1654"/>
            </a:lvl8pPr>
            <a:lvl9pPr>
              <a:defRPr sz="1654"/>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94356" y="2057400"/>
            <a:ext cx="3251264" cy="3811588"/>
          </a:xfrm>
        </p:spPr>
        <p:txBody>
          <a:bodyPr/>
          <a:lstStyle>
            <a:lvl1pPr marL="0" indent="0">
              <a:buNone/>
              <a:defRPr sz="1323"/>
            </a:lvl1pPr>
            <a:lvl2pPr marL="378013" indent="0">
              <a:buNone/>
              <a:defRPr sz="1158"/>
            </a:lvl2pPr>
            <a:lvl3pPr marL="756026" indent="0">
              <a:buNone/>
              <a:defRPr sz="992"/>
            </a:lvl3pPr>
            <a:lvl4pPr marL="1134039" indent="0">
              <a:buNone/>
              <a:defRPr sz="827"/>
            </a:lvl4pPr>
            <a:lvl5pPr marL="1512052" indent="0">
              <a:buNone/>
              <a:defRPr sz="827"/>
            </a:lvl5pPr>
            <a:lvl6pPr marL="1890065" indent="0">
              <a:buNone/>
              <a:defRPr sz="827"/>
            </a:lvl6pPr>
            <a:lvl7pPr marL="2268078" indent="0">
              <a:buNone/>
              <a:defRPr sz="827"/>
            </a:lvl7pPr>
            <a:lvl8pPr marL="2646091" indent="0">
              <a:buNone/>
              <a:defRPr sz="827"/>
            </a:lvl8pPr>
            <a:lvl9pPr marL="3024104" indent="0">
              <a:buNone/>
              <a:defRPr sz="827"/>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D75D76E-3727-4668-AF76-2F55348A85B9}" type="datetime1">
              <a:rPr lang="ja-JP" altLang="en-US" smtClean="0">
                <a:solidFill>
                  <a:prstClr val="black">
                    <a:tint val="75000"/>
                  </a:prstClr>
                </a:solidFill>
              </a:rPr>
              <a:t>2019/6/7</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760D5FB9-DD05-4013-B91F-5ACAD0718867}"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60547428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D0CB5EE4-DC40-47A7-BEB5-88E883EEC926}" type="datetime1">
              <a:rPr kumimoji="1" lang="ja-JP" altLang="en-US" smtClean="0"/>
              <a:t>2019/6/7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2FD0B92-5099-4375-A526-D90697F4A704}" type="slidenum">
              <a:rPr kumimoji="1" lang="ja-JP" altLang="en-US" smtClean="0"/>
              <a:t>‹#›</a:t>
            </a:fld>
            <a:endParaRPr kumimoji="1" lang="ja-JP" altLang="en-US"/>
          </a:p>
        </p:txBody>
      </p:sp>
    </p:spTree>
    <p:extLst>
      <p:ext uri="{BB962C8B-B14F-4D97-AF65-F5344CB8AC3E}">
        <p14:creationId xmlns:p14="http://schemas.microsoft.com/office/powerpoint/2010/main" val="2150491520"/>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94356" y="457200"/>
            <a:ext cx="3251264" cy="1600200"/>
          </a:xfrm>
        </p:spPr>
        <p:txBody>
          <a:bodyPr anchor="b"/>
          <a:lstStyle>
            <a:lvl1pPr>
              <a:defRPr sz="2646"/>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4285579" y="987426"/>
            <a:ext cx="5103316" cy="4873625"/>
          </a:xfrm>
        </p:spPr>
        <p:txBody>
          <a:bodyPr/>
          <a:lstStyle>
            <a:lvl1pPr marL="0" indent="0">
              <a:buNone/>
              <a:defRPr sz="2646"/>
            </a:lvl1pPr>
            <a:lvl2pPr marL="378013" indent="0">
              <a:buNone/>
              <a:defRPr sz="2315"/>
            </a:lvl2pPr>
            <a:lvl3pPr marL="756026" indent="0">
              <a:buNone/>
              <a:defRPr sz="1984"/>
            </a:lvl3pPr>
            <a:lvl4pPr marL="1134039" indent="0">
              <a:buNone/>
              <a:defRPr sz="1654"/>
            </a:lvl4pPr>
            <a:lvl5pPr marL="1512052" indent="0">
              <a:buNone/>
              <a:defRPr sz="1654"/>
            </a:lvl5pPr>
            <a:lvl6pPr marL="1890065" indent="0">
              <a:buNone/>
              <a:defRPr sz="1654"/>
            </a:lvl6pPr>
            <a:lvl7pPr marL="2268078" indent="0">
              <a:buNone/>
              <a:defRPr sz="1654"/>
            </a:lvl7pPr>
            <a:lvl8pPr marL="2646091" indent="0">
              <a:buNone/>
              <a:defRPr sz="1654"/>
            </a:lvl8pPr>
            <a:lvl9pPr marL="3024104" indent="0">
              <a:buNone/>
              <a:defRPr sz="1654"/>
            </a:lvl9pPr>
          </a:lstStyle>
          <a:p>
            <a:endParaRPr kumimoji="1" lang="ja-JP" altLang="en-US"/>
          </a:p>
        </p:txBody>
      </p:sp>
      <p:sp>
        <p:nvSpPr>
          <p:cNvPr id="4" name="テキスト プレースホルダー 3"/>
          <p:cNvSpPr>
            <a:spLocks noGrp="1"/>
          </p:cNvSpPr>
          <p:nvPr>
            <p:ph type="body" sz="half" idx="2"/>
          </p:nvPr>
        </p:nvSpPr>
        <p:spPr>
          <a:xfrm>
            <a:off x="694356" y="2057400"/>
            <a:ext cx="3251264" cy="3811588"/>
          </a:xfrm>
        </p:spPr>
        <p:txBody>
          <a:bodyPr/>
          <a:lstStyle>
            <a:lvl1pPr marL="0" indent="0">
              <a:buNone/>
              <a:defRPr sz="1323"/>
            </a:lvl1pPr>
            <a:lvl2pPr marL="378013" indent="0">
              <a:buNone/>
              <a:defRPr sz="1158"/>
            </a:lvl2pPr>
            <a:lvl3pPr marL="756026" indent="0">
              <a:buNone/>
              <a:defRPr sz="992"/>
            </a:lvl3pPr>
            <a:lvl4pPr marL="1134039" indent="0">
              <a:buNone/>
              <a:defRPr sz="827"/>
            </a:lvl4pPr>
            <a:lvl5pPr marL="1512052" indent="0">
              <a:buNone/>
              <a:defRPr sz="827"/>
            </a:lvl5pPr>
            <a:lvl6pPr marL="1890065" indent="0">
              <a:buNone/>
              <a:defRPr sz="827"/>
            </a:lvl6pPr>
            <a:lvl7pPr marL="2268078" indent="0">
              <a:buNone/>
              <a:defRPr sz="827"/>
            </a:lvl7pPr>
            <a:lvl8pPr marL="2646091" indent="0">
              <a:buNone/>
              <a:defRPr sz="827"/>
            </a:lvl8pPr>
            <a:lvl9pPr marL="3024104" indent="0">
              <a:buNone/>
              <a:defRPr sz="827"/>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FDC8CC7-62A0-427C-B847-CC8110D24C38}" type="datetime1">
              <a:rPr lang="ja-JP" altLang="en-US" smtClean="0">
                <a:solidFill>
                  <a:prstClr val="black">
                    <a:tint val="75000"/>
                  </a:prstClr>
                </a:solidFill>
              </a:rPr>
              <a:t>2019/6/7</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760D5FB9-DD05-4013-B91F-5ACAD0718867}"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636268578"/>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2BAA65E-7D4C-4618-A486-CFD0A6BB317D}" type="datetime1">
              <a:rPr lang="ja-JP" altLang="en-US" smtClean="0">
                <a:solidFill>
                  <a:prstClr val="black">
                    <a:tint val="75000"/>
                  </a:prstClr>
                </a:solidFill>
              </a:rPr>
              <a:t>2019/6/7</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760D5FB9-DD05-4013-B91F-5ACAD0718867}"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995827394"/>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964370" y="365125"/>
            <a:ext cx="1796924"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573598" y="365125"/>
            <a:ext cx="5264764"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E01202C-9C25-4697-901F-CF39F53DC7EB}" type="datetime1">
              <a:rPr lang="ja-JP" altLang="en-US" smtClean="0">
                <a:solidFill>
                  <a:prstClr val="black">
                    <a:tint val="75000"/>
                  </a:prstClr>
                </a:solidFill>
              </a:rPr>
              <a:t>2019/6/7</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760D5FB9-DD05-4013-B91F-5ACAD0718867}"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05802107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CDD7ED-FCAA-47CE-BBB7-7443AEC9523E}" type="datetime1">
              <a:rPr lang="ja-JP" altLang="en-US" smtClean="0">
                <a:solidFill>
                  <a:prstClr val="black">
                    <a:tint val="75000"/>
                  </a:prstClr>
                </a:solidFill>
              </a:rPr>
              <a:t>2019/6/7</a:t>
            </a:fld>
            <a:endParaRPr lang="ja-JP"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ja-JP" altLang="en-US">
              <a:solidFill>
                <a:prstClr val="black">
                  <a:tint val="75000"/>
                </a:prstClr>
              </a:solidFill>
            </a:endParaRPr>
          </a:p>
        </p:txBody>
      </p:sp>
      <p:sp>
        <p:nvSpPr>
          <p:cNvPr id="4" name="Slide Number Placeholder 3"/>
          <p:cNvSpPr>
            <a:spLocks noGrp="1"/>
          </p:cNvSpPr>
          <p:nvPr>
            <p:ph type="sldNum" sz="quarter" idx="12"/>
          </p:nvPr>
        </p:nvSpPr>
        <p:spPr/>
        <p:txBody>
          <a:bodyPr/>
          <a:lstStyle>
            <a:lvl1pPr>
              <a:defRPr sz="1800">
                <a:solidFill>
                  <a:schemeClr val="tx1"/>
                </a:solidFill>
              </a:defRPr>
            </a:lvl1pPr>
          </a:lstStyle>
          <a:p>
            <a:fld id="{52FD0B92-5099-4375-A526-D90697F4A704}"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322825097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0041ED64-F844-4EB6-A1A7-721032BC65D3}" type="datetime1">
              <a:rPr lang="ja-JP" altLang="en-US" smtClean="0">
                <a:solidFill>
                  <a:prstClr val="black">
                    <a:tint val="75000"/>
                  </a:prstClr>
                </a:solidFill>
              </a:rPr>
              <a:t>2019/6/7</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CC8EEB78-2461-4507-B69A-35210D52970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6468414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87793" y="1709740"/>
            <a:ext cx="8694539"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7793" y="4589465"/>
            <a:ext cx="8694539"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58147360-1168-4F42-985C-D35EEFCC1644}" type="datetime1">
              <a:rPr kumimoji="1" lang="ja-JP" altLang="en-US" smtClean="0"/>
              <a:t>2019/6/7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2FD0B92-5099-4375-A526-D90697F4A704}" type="slidenum">
              <a:rPr kumimoji="1" lang="ja-JP" altLang="en-US" smtClean="0"/>
              <a:t>‹#›</a:t>
            </a:fld>
            <a:endParaRPr kumimoji="1" lang="ja-JP" altLang="en-US"/>
          </a:p>
        </p:txBody>
      </p:sp>
    </p:spTree>
    <p:extLst>
      <p:ext uri="{BB962C8B-B14F-4D97-AF65-F5344CB8AC3E}">
        <p14:creationId xmlns:p14="http://schemas.microsoft.com/office/powerpoint/2010/main" val="330258219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93043" y="1825625"/>
            <a:ext cx="4284266"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103316" y="1825625"/>
            <a:ext cx="4284266"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5615051B-FD04-4054-9208-610070DE16C2}" type="datetime1">
              <a:rPr kumimoji="1" lang="ja-JP" altLang="en-US" smtClean="0"/>
              <a:t>2019/6/7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2FD0B92-5099-4375-A526-D90697F4A704}" type="slidenum">
              <a:rPr kumimoji="1" lang="ja-JP" altLang="en-US" smtClean="0"/>
              <a:t>‹#›</a:t>
            </a:fld>
            <a:endParaRPr kumimoji="1" lang="ja-JP" altLang="en-US"/>
          </a:p>
        </p:txBody>
      </p:sp>
    </p:spTree>
    <p:extLst>
      <p:ext uri="{BB962C8B-B14F-4D97-AF65-F5344CB8AC3E}">
        <p14:creationId xmlns:p14="http://schemas.microsoft.com/office/powerpoint/2010/main" val="10846185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94356" y="365127"/>
            <a:ext cx="8694539"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94357" y="1681163"/>
            <a:ext cx="426457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94357" y="2505075"/>
            <a:ext cx="4264576"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103317" y="1681163"/>
            <a:ext cx="4285579"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103317" y="2505075"/>
            <a:ext cx="4285579"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2965FB34-833C-4EE5-B4DC-61918DE5634C}" type="datetime1">
              <a:rPr kumimoji="1" lang="ja-JP" altLang="en-US" smtClean="0"/>
              <a:t>2019/6/7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2FD0B92-5099-4375-A526-D90697F4A704}" type="slidenum">
              <a:rPr kumimoji="1" lang="ja-JP" altLang="en-US" smtClean="0"/>
              <a:t>‹#›</a:t>
            </a:fld>
            <a:endParaRPr kumimoji="1" lang="ja-JP" altLang="en-US"/>
          </a:p>
        </p:txBody>
      </p:sp>
    </p:spTree>
    <p:extLst>
      <p:ext uri="{BB962C8B-B14F-4D97-AF65-F5344CB8AC3E}">
        <p14:creationId xmlns:p14="http://schemas.microsoft.com/office/powerpoint/2010/main" val="296115078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0966CA26-6956-4E92-AC8D-098354CFD664}" type="datetime1">
              <a:rPr kumimoji="1" lang="ja-JP" altLang="en-US" smtClean="0"/>
              <a:t>2019/6/7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2FD0B92-5099-4375-A526-D90697F4A704}" type="slidenum">
              <a:rPr kumimoji="1" lang="ja-JP" altLang="en-US" smtClean="0"/>
              <a:t>‹#›</a:t>
            </a:fld>
            <a:endParaRPr kumimoji="1" lang="ja-JP" altLang="en-US"/>
          </a:p>
        </p:txBody>
      </p:sp>
    </p:spTree>
    <p:extLst>
      <p:ext uri="{BB962C8B-B14F-4D97-AF65-F5344CB8AC3E}">
        <p14:creationId xmlns:p14="http://schemas.microsoft.com/office/powerpoint/2010/main" val="35190371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CE91C2-03E1-46D8-AFDB-FABA25D15E53}" type="datetime1">
              <a:rPr kumimoji="1" lang="ja-JP" altLang="en-US" smtClean="0"/>
              <a:t>2019/6/7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2FD0B92-5099-4375-A526-D90697F4A704}" type="slidenum">
              <a:rPr kumimoji="1" lang="ja-JP" altLang="en-US" smtClean="0"/>
              <a:t>‹#›</a:t>
            </a:fld>
            <a:endParaRPr kumimoji="1" lang="ja-JP" altLang="en-US"/>
          </a:p>
        </p:txBody>
      </p:sp>
    </p:spTree>
    <p:extLst>
      <p:ext uri="{BB962C8B-B14F-4D97-AF65-F5344CB8AC3E}">
        <p14:creationId xmlns:p14="http://schemas.microsoft.com/office/powerpoint/2010/main" val="29711754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94356" y="457200"/>
            <a:ext cx="3251264"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285579" y="987427"/>
            <a:ext cx="5103316"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94356" y="2057400"/>
            <a:ext cx="3251264"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A5ABD60-AE2F-43BB-BE7F-0F1AC26FEA0E}" type="datetime1">
              <a:rPr kumimoji="1" lang="ja-JP" altLang="en-US" smtClean="0"/>
              <a:t>2019/6/7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2FD0B92-5099-4375-A526-D90697F4A704}" type="slidenum">
              <a:rPr kumimoji="1" lang="ja-JP" altLang="en-US" smtClean="0"/>
              <a:t>‹#›</a:t>
            </a:fld>
            <a:endParaRPr kumimoji="1" lang="ja-JP" altLang="en-US"/>
          </a:p>
        </p:txBody>
      </p:sp>
    </p:spTree>
    <p:extLst>
      <p:ext uri="{BB962C8B-B14F-4D97-AF65-F5344CB8AC3E}">
        <p14:creationId xmlns:p14="http://schemas.microsoft.com/office/powerpoint/2010/main" val="8883298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94356" y="457200"/>
            <a:ext cx="3251264"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285579" y="987427"/>
            <a:ext cx="5103316"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94356" y="2057400"/>
            <a:ext cx="3251264"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892A5600-3652-4664-B9B1-ECA8725CD38A}" type="datetime1">
              <a:rPr kumimoji="1" lang="ja-JP" altLang="en-US" smtClean="0"/>
              <a:t>2019/6/7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2FD0B92-5099-4375-A526-D90697F4A704}" type="slidenum">
              <a:rPr kumimoji="1" lang="ja-JP" altLang="en-US" smtClean="0"/>
              <a:t>‹#›</a:t>
            </a:fld>
            <a:endParaRPr kumimoji="1" lang="ja-JP" altLang="en-US"/>
          </a:p>
        </p:txBody>
      </p:sp>
    </p:spTree>
    <p:extLst>
      <p:ext uri="{BB962C8B-B14F-4D97-AF65-F5344CB8AC3E}">
        <p14:creationId xmlns:p14="http://schemas.microsoft.com/office/powerpoint/2010/main" val="23973810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1"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24.xml"/><Relationship Id="rId1"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93043" y="365127"/>
            <a:ext cx="8694539"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93043" y="1825625"/>
            <a:ext cx="8694539"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93043" y="6356352"/>
            <a:ext cx="2268141"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24E267-D8A3-4C43-A095-72F66412FADE}" type="datetime1">
              <a:rPr kumimoji="1" lang="ja-JP" altLang="en-US" smtClean="0"/>
              <a:t>2019/6/7</a:t>
            </a:fld>
            <a:endParaRPr kumimoji="1" lang="ja-JP" altLang="en-US"/>
          </a:p>
        </p:txBody>
      </p:sp>
      <p:sp>
        <p:nvSpPr>
          <p:cNvPr id="5" name="Footer Placeholder 4"/>
          <p:cNvSpPr>
            <a:spLocks noGrp="1"/>
          </p:cNvSpPr>
          <p:nvPr>
            <p:ph type="ftr" sz="quarter" idx="3"/>
          </p:nvPr>
        </p:nvSpPr>
        <p:spPr>
          <a:xfrm>
            <a:off x="3339207" y="6356352"/>
            <a:ext cx="3402211"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7805239" y="6491818"/>
            <a:ext cx="2268141" cy="365125"/>
          </a:xfrm>
          <a:prstGeom prst="rect">
            <a:avLst/>
          </a:prstGeom>
        </p:spPr>
        <p:txBody>
          <a:bodyPr vert="horz" lIns="91440" tIns="45720" rIns="91440" bIns="45720" rtlCol="0" anchor="ctr"/>
          <a:lstStyle>
            <a:lvl1pPr algn="r">
              <a:defRPr sz="1200">
                <a:solidFill>
                  <a:schemeClr val="tx1"/>
                </a:solidFill>
              </a:defRPr>
            </a:lvl1pPr>
          </a:lstStyle>
          <a:p>
            <a:fld id="{52FD0B92-5099-4375-A526-D90697F4A704}" type="slidenum">
              <a:rPr lang="ja-JP" altLang="en-US" smtClean="0"/>
              <a:pPr/>
              <a:t>‹#›</a:t>
            </a:fld>
            <a:endParaRPr lang="ja-JP" altLang="en-US"/>
          </a:p>
        </p:txBody>
      </p:sp>
    </p:spTree>
    <p:extLst>
      <p:ext uri="{BB962C8B-B14F-4D97-AF65-F5344CB8AC3E}">
        <p14:creationId xmlns:p14="http://schemas.microsoft.com/office/powerpoint/2010/main" val="362428121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93043" y="365126"/>
            <a:ext cx="8694539"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93043" y="1825625"/>
            <a:ext cx="8694539"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93043" y="6356351"/>
            <a:ext cx="2268141" cy="365125"/>
          </a:xfrm>
          <a:prstGeom prst="rect">
            <a:avLst/>
          </a:prstGeom>
        </p:spPr>
        <p:txBody>
          <a:bodyPr vert="horz" lIns="91440" tIns="45720" rIns="91440" bIns="45720" rtlCol="0" anchor="ctr"/>
          <a:lstStyle>
            <a:lvl1pPr algn="l">
              <a:defRPr sz="992">
                <a:solidFill>
                  <a:schemeClr val="tx1">
                    <a:tint val="75000"/>
                  </a:schemeClr>
                </a:solidFill>
              </a:defRPr>
            </a:lvl1pPr>
          </a:lstStyle>
          <a:p>
            <a:fld id="{EC6D160E-9451-49F0-B5C1-0B7EFF99169F}" type="datetime1">
              <a:rPr lang="ja-JP" altLang="en-US" smtClean="0">
                <a:solidFill>
                  <a:prstClr val="black">
                    <a:tint val="75000"/>
                  </a:prstClr>
                </a:solidFill>
              </a:rPr>
              <a:t>2019/6/7</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339207" y="6356351"/>
            <a:ext cx="3402211" cy="365125"/>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7804800" y="6490800"/>
            <a:ext cx="2268141" cy="365125"/>
          </a:xfrm>
          <a:prstGeom prst="rect">
            <a:avLst/>
          </a:prstGeom>
        </p:spPr>
        <p:txBody>
          <a:bodyPr vert="horz" lIns="91440" tIns="45720" rIns="91440" bIns="45720" rtlCol="0" anchor="ctr"/>
          <a:lstStyle>
            <a:lvl1pPr algn="r">
              <a:defRPr sz="1200">
                <a:solidFill>
                  <a:schemeClr val="tx1"/>
                </a:solidFill>
              </a:defRPr>
            </a:lvl1pPr>
          </a:lstStyle>
          <a:p>
            <a:fld id="{760D5FB9-DD05-4013-B91F-5ACAD0718867}" type="slidenum">
              <a:rPr lang="ja-JP" altLang="en-US" smtClean="0"/>
              <a:pPr/>
              <a:t>‹#›</a:t>
            </a:fld>
            <a:endParaRPr lang="ja-JP" altLang="en-US"/>
          </a:p>
        </p:txBody>
      </p:sp>
    </p:spTree>
    <p:extLst>
      <p:ext uri="{BB962C8B-B14F-4D97-AF65-F5344CB8AC3E}">
        <p14:creationId xmlns:p14="http://schemas.microsoft.com/office/powerpoint/2010/main" val="93084942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iming>
    <p:tnLst>
      <p:par>
        <p:cTn id="1" dur="indefinite" restart="never" nodeType="tmRoot"/>
      </p:par>
    </p:tnLst>
  </p:timing>
  <p:hf hdr="0" ftr="0" dt="0"/>
  <p:txStyles>
    <p:titleStyle>
      <a:lvl1pPr algn="l" defTabSz="756026" rtl="0" eaLnBrk="1" latinLnBrk="0" hangingPunct="1">
        <a:lnSpc>
          <a:spcPct val="90000"/>
        </a:lnSpc>
        <a:spcBef>
          <a:spcPct val="0"/>
        </a:spcBef>
        <a:buNone/>
        <a:defRPr kumimoji="1" sz="3638" kern="1200">
          <a:solidFill>
            <a:schemeClr val="tx1"/>
          </a:solidFill>
          <a:latin typeface="+mj-lt"/>
          <a:ea typeface="+mj-ea"/>
          <a:cs typeface="+mj-cs"/>
        </a:defRPr>
      </a:lvl1pPr>
    </p:titleStyle>
    <p:bodyStyle>
      <a:lvl1pPr marL="189006" indent="-189006" algn="l" defTabSz="756026" rtl="0" eaLnBrk="1" latinLnBrk="0" hangingPunct="1">
        <a:lnSpc>
          <a:spcPct val="90000"/>
        </a:lnSpc>
        <a:spcBef>
          <a:spcPts val="827"/>
        </a:spcBef>
        <a:buFont typeface="Arial" panose="020B0604020202020204" pitchFamily="34" charset="0"/>
        <a:buChar char="•"/>
        <a:defRPr kumimoji="1" sz="2315" kern="1200">
          <a:solidFill>
            <a:schemeClr val="tx1"/>
          </a:solidFill>
          <a:latin typeface="+mn-lt"/>
          <a:ea typeface="+mn-ea"/>
          <a:cs typeface="+mn-cs"/>
        </a:defRPr>
      </a:lvl1pPr>
      <a:lvl2pPr marL="567019" indent="-189006" algn="l" defTabSz="756026" rtl="0" eaLnBrk="1" latinLnBrk="0" hangingPunct="1">
        <a:lnSpc>
          <a:spcPct val="90000"/>
        </a:lnSpc>
        <a:spcBef>
          <a:spcPts val="413"/>
        </a:spcBef>
        <a:buFont typeface="Arial" panose="020B0604020202020204" pitchFamily="34" charset="0"/>
        <a:buChar char="•"/>
        <a:defRPr kumimoji="1" sz="1984" kern="1200">
          <a:solidFill>
            <a:schemeClr val="tx1"/>
          </a:solidFill>
          <a:latin typeface="+mn-lt"/>
          <a:ea typeface="+mn-ea"/>
          <a:cs typeface="+mn-cs"/>
        </a:defRPr>
      </a:lvl2pPr>
      <a:lvl3pPr marL="945032" indent="-189006" algn="l" defTabSz="756026" rtl="0" eaLnBrk="1" latinLnBrk="0" hangingPunct="1">
        <a:lnSpc>
          <a:spcPct val="90000"/>
        </a:lnSpc>
        <a:spcBef>
          <a:spcPts val="413"/>
        </a:spcBef>
        <a:buFont typeface="Arial" panose="020B0604020202020204" pitchFamily="34" charset="0"/>
        <a:buChar char="•"/>
        <a:defRPr kumimoji="1" sz="1654" kern="1200">
          <a:solidFill>
            <a:schemeClr val="tx1"/>
          </a:solidFill>
          <a:latin typeface="+mn-lt"/>
          <a:ea typeface="+mn-ea"/>
          <a:cs typeface="+mn-cs"/>
        </a:defRPr>
      </a:lvl3pPr>
      <a:lvl4pPr marL="1323045" indent="-189006" algn="l" defTabSz="756026"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4pPr>
      <a:lvl5pPr marL="1701058" indent="-189006" algn="l" defTabSz="756026"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5pPr>
      <a:lvl6pPr marL="2079071" indent="-189006" algn="l" defTabSz="756026"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6pPr>
      <a:lvl7pPr marL="2457084" indent="-189006" algn="l" defTabSz="756026"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7pPr>
      <a:lvl8pPr marL="2835097" indent="-189006" algn="l" defTabSz="756026"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8pPr>
      <a:lvl9pPr marL="3213110" indent="-189006" algn="l" defTabSz="756026"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9pPr>
    </p:bodyStyle>
    <p:otherStyle>
      <a:defPPr>
        <a:defRPr lang="ja-JP"/>
      </a:defPPr>
      <a:lvl1pPr marL="0" algn="l" defTabSz="756026" rtl="0" eaLnBrk="1" latinLnBrk="0" hangingPunct="1">
        <a:defRPr kumimoji="1" sz="1488" kern="1200">
          <a:solidFill>
            <a:schemeClr val="tx1"/>
          </a:solidFill>
          <a:latin typeface="+mn-lt"/>
          <a:ea typeface="+mn-ea"/>
          <a:cs typeface="+mn-cs"/>
        </a:defRPr>
      </a:lvl1pPr>
      <a:lvl2pPr marL="378013" algn="l" defTabSz="756026" rtl="0" eaLnBrk="1" latinLnBrk="0" hangingPunct="1">
        <a:defRPr kumimoji="1" sz="1488" kern="1200">
          <a:solidFill>
            <a:schemeClr val="tx1"/>
          </a:solidFill>
          <a:latin typeface="+mn-lt"/>
          <a:ea typeface="+mn-ea"/>
          <a:cs typeface="+mn-cs"/>
        </a:defRPr>
      </a:lvl2pPr>
      <a:lvl3pPr marL="756026" algn="l" defTabSz="756026" rtl="0" eaLnBrk="1" latinLnBrk="0" hangingPunct="1">
        <a:defRPr kumimoji="1" sz="1488" kern="1200">
          <a:solidFill>
            <a:schemeClr val="tx1"/>
          </a:solidFill>
          <a:latin typeface="+mn-lt"/>
          <a:ea typeface="+mn-ea"/>
          <a:cs typeface="+mn-cs"/>
        </a:defRPr>
      </a:lvl3pPr>
      <a:lvl4pPr marL="1134039" algn="l" defTabSz="756026" rtl="0" eaLnBrk="1" latinLnBrk="0" hangingPunct="1">
        <a:defRPr kumimoji="1" sz="1488" kern="1200">
          <a:solidFill>
            <a:schemeClr val="tx1"/>
          </a:solidFill>
          <a:latin typeface="+mn-lt"/>
          <a:ea typeface="+mn-ea"/>
          <a:cs typeface="+mn-cs"/>
        </a:defRPr>
      </a:lvl4pPr>
      <a:lvl5pPr marL="1512052" algn="l" defTabSz="756026" rtl="0" eaLnBrk="1" latinLnBrk="0" hangingPunct="1">
        <a:defRPr kumimoji="1" sz="1488" kern="1200">
          <a:solidFill>
            <a:schemeClr val="tx1"/>
          </a:solidFill>
          <a:latin typeface="+mn-lt"/>
          <a:ea typeface="+mn-ea"/>
          <a:cs typeface="+mn-cs"/>
        </a:defRPr>
      </a:lvl5pPr>
      <a:lvl6pPr marL="1890065" algn="l" defTabSz="756026" rtl="0" eaLnBrk="1" latinLnBrk="0" hangingPunct="1">
        <a:defRPr kumimoji="1" sz="1488" kern="1200">
          <a:solidFill>
            <a:schemeClr val="tx1"/>
          </a:solidFill>
          <a:latin typeface="+mn-lt"/>
          <a:ea typeface="+mn-ea"/>
          <a:cs typeface="+mn-cs"/>
        </a:defRPr>
      </a:lvl6pPr>
      <a:lvl7pPr marL="2268078" algn="l" defTabSz="756026" rtl="0" eaLnBrk="1" latinLnBrk="0" hangingPunct="1">
        <a:defRPr kumimoji="1" sz="1488" kern="1200">
          <a:solidFill>
            <a:schemeClr val="tx1"/>
          </a:solidFill>
          <a:latin typeface="+mn-lt"/>
          <a:ea typeface="+mn-ea"/>
          <a:cs typeface="+mn-cs"/>
        </a:defRPr>
      </a:lvl7pPr>
      <a:lvl8pPr marL="2646091" algn="l" defTabSz="756026" rtl="0" eaLnBrk="1" latinLnBrk="0" hangingPunct="1">
        <a:defRPr kumimoji="1" sz="1488" kern="1200">
          <a:solidFill>
            <a:schemeClr val="tx1"/>
          </a:solidFill>
          <a:latin typeface="+mn-lt"/>
          <a:ea typeface="+mn-ea"/>
          <a:cs typeface="+mn-cs"/>
        </a:defRPr>
      </a:lvl8pPr>
      <a:lvl9pPr marL="3024104" algn="l" defTabSz="756026" rtl="0" eaLnBrk="1" latinLnBrk="0" hangingPunct="1">
        <a:defRPr kumimoji="1" sz="1488"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504031" y="274647"/>
            <a:ext cx="9072563" cy="1143000"/>
          </a:xfrm>
          <a:prstGeom prst="rect">
            <a:avLst/>
          </a:prstGeom>
        </p:spPr>
        <p:txBody>
          <a:bodyPr vert="horz" lIns="91372" tIns="45686" rIns="91372" bIns="45686"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04031" y="1600216"/>
            <a:ext cx="9072563" cy="4525963"/>
          </a:xfrm>
          <a:prstGeom prst="rect">
            <a:avLst/>
          </a:prstGeom>
        </p:spPr>
        <p:txBody>
          <a:bodyPr vert="horz" lIns="91372" tIns="45686" rIns="91372" bIns="45686"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504031" y="6356393"/>
            <a:ext cx="2352146" cy="365125"/>
          </a:xfrm>
          <a:prstGeom prst="rect">
            <a:avLst/>
          </a:prstGeom>
        </p:spPr>
        <p:txBody>
          <a:bodyPr vert="horz" lIns="91372" tIns="45686" rIns="91372" bIns="45686" rtlCol="0" anchor="ctr"/>
          <a:lstStyle>
            <a:lvl1pPr algn="l">
              <a:defRPr sz="1200">
                <a:solidFill>
                  <a:schemeClr val="tx1">
                    <a:tint val="75000"/>
                  </a:schemeClr>
                </a:solidFill>
              </a:defRPr>
            </a:lvl1pPr>
          </a:lstStyle>
          <a:p>
            <a:fld id="{30C3D270-CAC2-4570-88D6-8FAAFD9D147D}" type="datetime1">
              <a:rPr lang="ja-JP" altLang="en-US" smtClean="0">
                <a:solidFill>
                  <a:prstClr val="black">
                    <a:tint val="75000"/>
                  </a:prstClr>
                </a:solidFill>
              </a:rPr>
              <a:t>2019/6/7</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444214" y="6356393"/>
            <a:ext cx="3192198" cy="365125"/>
          </a:xfrm>
          <a:prstGeom prst="rect">
            <a:avLst/>
          </a:prstGeom>
        </p:spPr>
        <p:txBody>
          <a:bodyPr vert="horz" lIns="91372" tIns="45686" rIns="91372" bIns="45686"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7804800" y="6490800"/>
            <a:ext cx="2352146" cy="365125"/>
          </a:xfrm>
          <a:prstGeom prst="rect">
            <a:avLst/>
          </a:prstGeom>
        </p:spPr>
        <p:txBody>
          <a:bodyPr vert="horz" lIns="91372" tIns="45686" rIns="91372" bIns="45686" rtlCol="0" anchor="ctr"/>
          <a:lstStyle>
            <a:lvl1pPr algn="r">
              <a:defRPr sz="1200">
                <a:solidFill>
                  <a:schemeClr val="tx1"/>
                </a:solidFill>
              </a:defRPr>
            </a:lvl1pPr>
          </a:lstStyle>
          <a:p>
            <a:fld id="{79B95A5F-61C9-465D-89DF-032F56656AA1}" type="slidenum">
              <a:rPr lang="ja-JP" altLang="en-US" smtClean="0"/>
              <a:pPr/>
              <a:t>‹#›</a:t>
            </a:fld>
            <a:endParaRPr lang="ja-JP" altLang="en-US"/>
          </a:p>
        </p:txBody>
      </p:sp>
    </p:spTree>
    <p:extLst>
      <p:ext uri="{BB962C8B-B14F-4D97-AF65-F5344CB8AC3E}">
        <p14:creationId xmlns:p14="http://schemas.microsoft.com/office/powerpoint/2010/main" val="3317896157"/>
      </p:ext>
    </p:extLst>
  </p:cSld>
  <p:clrMap bg1="lt1" tx1="dk1" bg2="lt2" tx2="dk2" accent1="accent1" accent2="accent2" accent3="accent3" accent4="accent4" accent5="accent5" accent6="accent6" hlink="hlink" folHlink="folHlink"/>
  <p:timing>
    <p:tnLst>
      <p:par>
        <p:cTn id="1" dur="indefinite" restart="never" nodeType="tmRoot"/>
      </p:par>
    </p:tnLst>
  </p:timing>
  <p:hf hdr="0" ftr="0" dt="0"/>
  <p:txStyles>
    <p:titleStyle>
      <a:lvl1pPr algn="ctr" defTabSz="913710" rtl="0" eaLnBrk="1" latinLnBrk="0" hangingPunct="1">
        <a:spcBef>
          <a:spcPct val="0"/>
        </a:spcBef>
        <a:buNone/>
        <a:defRPr kumimoji="1" sz="4400" kern="1200">
          <a:solidFill>
            <a:schemeClr val="tx1"/>
          </a:solidFill>
          <a:latin typeface="+mj-lt"/>
          <a:ea typeface="+mj-ea"/>
          <a:cs typeface="+mj-cs"/>
        </a:defRPr>
      </a:lvl1pPr>
    </p:titleStyle>
    <p:bodyStyle>
      <a:lvl1pPr marL="342640" indent="-342640" algn="l" defTabSz="91371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388" indent="-285534" algn="l" defTabSz="91371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2137" indent="-228427" algn="l" defTabSz="91371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598985" indent="-228427" algn="l" defTabSz="91371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5846" indent="-228427" algn="l" defTabSz="91371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2700" indent="-228427" algn="l" defTabSz="91371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69555" indent="-228427" algn="l" defTabSz="91371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6410" indent="-228427" algn="l" defTabSz="91371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3264" indent="-228427" algn="l" defTabSz="91371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3710" rtl="0" eaLnBrk="1" latinLnBrk="0" hangingPunct="1">
        <a:defRPr kumimoji="1" sz="1800" kern="1200">
          <a:solidFill>
            <a:schemeClr val="tx1"/>
          </a:solidFill>
          <a:latin typeface="+mn-lt"/>
          <a:ea typeface="+mn-ea"/>
          <a:cs typeface="+mn-cs"/>
        </a:defRPr>
      </a:lvl1pPr>
      <a:lvl2pPr marL="456855" algn="l" defTabSz="913710" rtl="0" eaLnBrk="1" latinLnBrk="0" hangingPunct="1">
        <a:defRPr kumimoji="1" sz="1800" kern="1200">
          <a:solidFill>
            <a:schemeClr val="tx1"/>
          </a:solidFill>
          <a:latin typeface="+mn-lt"/>
          <a:ea typeface="+mn-ea"/>
          <a:cs typeface="+mn-cs"/>
        </a:defRPr>
      </a:lvl2pPr>
      <a:lvl3pPr marL="913710" algn="l" defTabSz="913710" rtl="0" eaLnBrk="1" latinLnBrk="0" hangingPunct="1">
        <a:defRPr kumimoji="1" sz="1800" kern="1200">
          <a:solidFill>
            <a:schemeClr val="tx1"/>
          </a:solidFill>
          <a:latin typeface="+mn-lt"/>
          <a:ea typeface="+mn-ea"/>
          <a:cs typeface="+mn-cs"/>
        </a:defRPr>
      </a:lvl3pPr>
      <a:lvl4pPr marL="1370564" algn="l" defTabSz="913710" rtl="0" eaLnBrk="1" latinLnBrk="0" hangingPunct="1">
        <a:defRPr kumimoji="1" sz="1800" kern="1200">
          <a:solidFill>
            <a:schemeClr val="tx1"/>
          </a:solidFill>
          <a:latin typeface="+mn-lt"/>
          <a:ea typeface="+mn-ea"/>
          <a:cs typeface="+mn-cs"/>
        </a:defRPr>
      </a:lvl4pPr>
      <a:lvl5pPr marL="1827419" algn="l" defTabSz="913710" rtl="0" eaLnBrk="1" latinLnBrk="0" hangingPunct="1">
        <a:defRPr kumimoji="1" sz="1800" kern="1200">
          <a:solidFill>
            <a:schemeClr val="tx1"/>
          </a:solidFill>
          <a:latin typeface="+mn-lt"/>
          <a:ea typeface="+mn-ea"/>
          <a:cs typeface="+mn-cs"/>
        </a:defRPr>
      </a:lvl5pPr>
      <a:lvl6pPr marL="2284273" algn="l" defTabSz="913710" rtl="0" eaLnBrk="1" latinLnBrk="0" hangingPunct="1">
        <a:defRPr kumimoji="1" sz="1800" kern="1200">
          <a:solidFill>
            <a:schemeClr val="tx1"/>
          </a:solidFill>
          <a:latin typeface="+mn-lt"/>
          <a:ea typeface="+mn-ea"/>
          <a:cs typeface="+mn-cs"/>
        </a:defRPr>
      </a:lvl6pPr>
      <a:lvl7pPr marL="2741129" algn="l" defTabSz="913710" rtl="0" eaLnBrk="1" latinLnBrk="0" hangingPunct="1">
        <a:defRPr kumimoji="1" sz="1800" kern="1200">
          <a:solidFill>
            <a:schemeClr val="tx1"/>
          </a:solidFill>
          <a:latin typeface="+mn-lt"/>
          <a:ea typeface="+mn-ea"/>
          <a:cs typeface="+mn-cs"/>
        </a:defRPr>
      </a:lvl7pPr>
      <a:lvl8pPr marL="3197979" algn="l" defTabSz="913710" rtl="0" eaLnBrk="1" latinLnBrk="0" hangingPunct="1">
        <a:defRPr kumimoji="1" sz="1800" kern="1200">
          <a:solidFill>
            <a:schemeClr val="tx1"/>
          </a:solidFill>
          <a:latin typeface="+mn-lt"/>
          <a:ea typeface="+mn-ea"/>
          <a:cs typeface="+mn-cs"/>
        </a:defRPr>
      </a:lvl8pPr>
      <a:lvl9pPr marL="3654837" algn="l" defTabSz="91371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93043" y="365127"/>
            <a:ext cx="8694539"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93043" y="1825625"/>
            <a:ext cx="8694539"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93043" y="6356352"/>
            <a:ext cx="2268141"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B892F7-3F9F-4D32-A419-65E0BD9AE38F}" type="datetime1">
              <a:rPr lang="ja-JP" altLang="en-US" smtClean="0">
                <a:solidFill>
                  <a:prstClr val="black">
                    <a:tint val="75000"/>
                  </a:prstClr>
                </a:solidFill>
              </a:rPr>
              <a:t>2019/6/7</a:t>
            </a:fld>
            <a:endParaRPr lang="ja-JP" altLang="en-US">
              <a:solidFill>
                <a:prstClr val="black">
                  <a:tint val="75000"/>
                </a:prstClr>
              </a:solidFill>
            </a:endParaRPr>
          </a:p>
        </p:txBody>
      </p:sp>
      <p:sp>
        <p:nvSpPr>
          <p:cNvPr id="5" name="Footer Placeholder 4"/>
          <p:cNvSpPr>
            <a:spLocks noGrp="1"/>
          </p:cNvSpPr>
          <p:nvPr>
            <p:ph type="ftr" sz="quarter" idx="3"/>
          </p:nvPr>
        </p:nvSpPr>
        <p:spPr>
          <a:xfrm>
            <a:off x="3339207" y="6356352"/>
            <a:ext cx="3402211"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Slide Number Placeholder 5"/>
          <p:cNvSpPr>
            <a:spLocks noGrp="1"/>
          </p:cNvSpPr>
          <p:nvPr>
            <p:ph type="sldNum" sz="quarter" idx="4"/>
          </p:nvPr>
        </p:nvSpPr>
        <p:spPr>
          <a:xfrm>
            <a:off x="7804800" y="6490800"/>
            <a:ext cx="2268141" cy="365125"/>
          </a:xfrm>
          <a:prstGeom prst="rect">
            <a:avLst/>
          </a:prstGeom>
        </p:spPr>
        <p:txBody>
          <a:bodyPr vert="horz" lIns="91440" tIns="45720" rIns="91440" bIns="45720" rtlCol="0" anchor="ctr"/>
          <a:lstStyle>
            <a:lvl1pPr algn="r">
              <a:defRPr sz="1200">
                <a:solidFill>
                  <a:schemeClr val="tx1"/>
                </a:solidFill>
              </a:defRPr>
            </a:lvl1pPr>
          </a:lstStyle>
          <a:p>
            <a:fld id="{52FD0B92-5099-4375-A526-D90697F4A704}" type="slidenum">
              <a:rPr lang="ja-JP" altLang="en-US" smtClean="0"/>
              <a:pPr/>
              <a:t>‹#›</a:t>
            </a:fld>
            <a:endParaRPr lang="ja-JP" altLang="en-US"/>
          </a:p>
        </p:txBody>
      </p:sp>
    </p:spTree>
    <p:extLst>
      <p:ext uri="{BB962C8B-B14F-4D97-AF65-F5344CB8AC3E}">
        <p14:creationId xmlns:p14="http://schemas.microsoft.com/office/powerpoint/2010/main" val="1201661158"/>
      </p:ext>
    </p:extLst>
  </p:cSld>
  <p:clrMap bg1="lt1" tx1="dk1" bg2="lt2" tx2="dk2" accent1="accent1" accent2="accent2" accent3="accent3" accent4="accent4" accent5="accent5" accent6="accent6" hlink="hlink" folHlink="folHlink"/>
  <p:sldLayoutIdLst>
    <p:sldLayoutId id="2147484007" r:id="rId1"/>
    <p:sldLayoutId id="2147484049" r:id="rId2"/>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3.xml"/></Relationships>
</file>

<file path=ppt/slides/_rels/slide12.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2.emf"/><Relationship Id="rId4" Type="http://schemas.openxmlformats.org/officeDocument/2006/relationships/oleObject" Target="../embeddings/Microsoft_Excel_97-2003_______1.xls"/></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3"/>
          <p:cNvSpPr txBox="1">
            <a:spLocks noChangeArrowheads="1"/>
          </p:cNvSpPr>
          <p:nvPr/>
        </p:nvSpPr>
        <p:spPr bwMode="auto">
          <a:xfrm>
            <a:off x="4441732" y="3871974"/>
            <a:ext cx="5001181" cy="1881220"/>
          </a:xfrm>
          <a:prstGeom prst="rect">
            <a:avLst/>
          </a:prstGeom>
          <a:noFill/>
          <a:ln w="9525">
            <a:noFill/>
            <a:miter lim="800000"/>
            <a:headEnd/>
            <a:tailEnd/>
          </a:ln>
        </p:spPr>
        <p:txBody>
          <a:bodyPr wrap="square" lIns="91522" tIns="47593" rIns="91522" bIns="47593">
            <a:spAutoFit/>
          </a:bodyPr>
          <a:lstStyle/>
          <a:p>
            <a:pPr algn="ctr" defTabSz="929869">
              <a:spcBef>
                <a:spcPct val="50000"/>
              </a:spcBef>
            </a:pPr>
            <a:r>
              <a:rPr lang="ja-JP" altLang="en-US" sz="2900" dirty="0" smtClean="0">
                <a:solidFill>
                  <a:prstClr val="black"/>
                </a:solidFill>
                <a:latin typeface="ＤＦ平成ゴシック体W5" pitchFamily="1" charset="-128"/>
                <a:ea typeface="ＤＦ平成ゴシック体W5" pitchFamily="1" charset="-128"/>
              </a:rPr>
              <a:t>令和元年６月</a:t>
            </a:r>
            <a:r>
              <a:rPr lang="ja-JP" altLang="en-US" sz="2900" dirty="0">
                <a:solidFill>
                  <a:prstClr val="black"/>
                </a:solidFill>
                <a:latin typeface="ＤＦ平成ゴシック体W5" pitchFamily="1" charset="-128"/>
                <a:ea typeface="ＤＦ平成ゴシック体W5" pitchFamily="1" charset="-128"/>
              </a:rPr>
              <a:t>１１</a:t>
            </a:r>
            <a:r>
              <a:rPr lang="ja-JP" altLang="en-US" sz="2900" dirty="0" smtClean="0">
                <a:solidFill>
                  <a:prstClr val="black"/>
                </a:solidFill>
                <a:latin typeface="ＤＦ平成ゴシック体W5" pitchFamily="1" charset="-128"/>
                <a:ea typeface="ＤＦ平成ゴシック体W5" pitchFamily="1" charset="-128"/>
              </a:rPr>
              <a:t>日</a:t>
            </a:r>
            <a:endParaRPr lang="en-US" altLang="ja-JP" sz="2900" dirty="0" smtClean="0">
              <a:solidFill>
                <a:prstClr val="black"/>
              </a:solidFill>
              <a:latin typeface="ＤＦ平成ゴシック体W5" pitchFamily="1" charset="-128"/>
              <a:ea typeface="ＤＦ平成ゴシック体W5" pitchFamily="1" charset="-128"/>
            </a:endParaRPr>
          </a:p>
          <a:p>
            <a:pPr algn="ctr" defTabSz="929869">
              <a:spcBef>
                <a:spcPct val="50000"/>
              </a:spcBef>
            </a:pPr>
            <a:r>
              <a:rPr lang="ja-JP" altLang="en-US" sz="2900" dirty="0" smtClean="0">
                <a:solidFill>
                  <a:prstClr val="black"/>
                </a:solidFill>
                <a:latin typeface="ＤＦ平成ゴシック体W5" pitchFamily="1" charset="-128"/>
                <a:ea typeface="ＤＦ平成ゴシック体W5" pitchFamily="1" charset="-128"/>
              </a:rPr>
              <a:t>地域</a:t>
            </a:r>
            <a:r>
              <a:rPr lang="ja-JP" altLang="en-US" sz="2900" dirty="0">
                <a:solidFill>
                  <a:prstClr val="black"/>
                </a:solidFill>
                <a:latin typeface="ＤＦ平成ゴシック体W5" pitchFamily="1" charset="-128"/>
                <a:ea typeface="ＤＦ平成ゴシック体W5" pitchFamily="1" charset="-128"/>
              </a:rPr>
              <a:t>力</a:t>
            </a:r>
            <a:r>
              <a:rPr lang="ja-JP" altLang="en-US" sz="2900" dirty="0" smtClean="0">
                <a:solidFill>
                  <a:prstClr val="black"/>
                </a:solidFill>
                <a:latin typeface="ＤＦ平成ゴシック体W5" pitchFamily="1" charset="-128"/>
                <a:ea typeface="ＤＦ平成ゴシック体W5" pitchFamily="1" charset="-128"/>
              </a:rPr>
              <a:t>創造グループ</a:t>
            </a:r>
            <a:endParaRPr lang="en-US" altLang="ja-JP" sz="2900" dirty="0" smtClean="0">
              <a:solidFill>
                <a:prstClr val="black"/>
              </a:solidFill>
              <a:latin typeface="ＤＦ平成ゴシック体W5" pitchFamily="1" charset="-128"/>
              <a:ea typeface="ＤＦ平成ゴシック体W5" pitchFamily="1" charset="-128"/>
            </a:endParaRPr>
          </a:p>
          <a:p>
            <a:pPr algn="ctr" defTabSz="929869">
              <a:spcBef>
                <a:spcPct val="50000"/>
              </a:spcBef>
            </a:pPr>
            <a:r>
              <a:rPr lang="ja-JP" altLang="en-US" sz="2900" dirty="0" smtClean="0">
                <a:solidFill>
                  <a:prstClr val="black"/>
                </a:solidFill>
                <a:latin typeface="ＤＦ平成ゴシック体W5" pitchFamily="1" charset="-128"/>
                <a:ea typeface="ＤＦ平成ゴシック体W5" pitchFamily="1" charset="-128"/>
              </a:rPr>
              <a:t>過疎</a:t>
            </a:r>
            <a:r>
              <a:rPr lang="ja-JP" altLang="en-US" sz="2900" dirty="0">
                <a:solidFill>
                  <a:prstClr val="black"/>
                </a:solidFill>
                <a:latin typeface="ＤＦ平成ゴシック体W5" pitchFamily="1" charset="-128"/>
                <a:ea typeface="ＤＦ平成ゴシック体W5" pitchFamily="1" charset="-128"/>
              </a:rPr>
              <a:t>対策室</a:t>
            </a:r>
            <a:endParaRPr lang="en-US" altLang="ja-JP" sz="2900" dirty="0">
              <a:solidFill>
                <a:prstClr val="black"/>
              </a:solidFill>
              <a:latin typeface="ＤＦ平成ゴシック体W5" pitchFamily="1" charset="-128"/>
              <a:ea typeface="ＤＦ平成ゴシック体W5" pitchFamily="1" charset="-128"/>
            </a:endParaRPr>
          </a:p>
        </p:txBody>
      </p:sp>
      <p:sp>
        <p:nvSpPr>
          <p:cNvPr id="5" name="Rectangle 2"/>
          <p:cNvSpPr txBox="1">
            <a:spLocks noChangeArrowheads="1"/>
          </p:cNvSpPr>
          <p:nvPr/>
        </p:nvSpPr>
        <p:spPr bwMode="auto">
          <a:xfrm>
            <a:off x="1137293" y="1621397"/>
            <a:ext cx="7806039" cy="737249"/>
          </a:xfrm>
          <a:prstGeom prst="rect">
            <a:avLst/>
          </a:prstGeom>
          <a:noFill/>
          <a:ln w="9525">
            <a:noFill/>
            <a:miter lim="800000"/>
            <a:headEnd/>
            <a:tailEnd/>
          </a:ln>
        </p:spPr>
        <p:txBody>
          <a:bodyPr lIns="92986" tIns="46496" rIns="92986" bIns="46496" anchor="ctr"/>
          <a:lstStyle/>
          <a:p>
            <a:pPr algn="ctr" defTabSz="929869">
              <a:defRPr/>
            </a:pPr>
            <a:r>
              <a:rPr lang="ja-JP" altLang="en-US" sz="4100" kern="0" dirty="0">
                <a:solidFill>
                  <a:prstClr val="black"/>
                </a:solidFill>
                <a:latin typeface="HGSｺﾞｼｯｸE" pitchFamily="50" charset="-128"/>
                <a:ea typeface="HGSｺﾞｼｯｸE" pitchFamily="50" charset="-128"/>
              </a:rPr>
              <a:t>過疎対策の概要</a:t>
            </a:r>
            <a:endParaRPr lang="en-US" altLang="ja-JP" sz="4100" kern="0" dirty="0">
              <a:solidFill>
                <a:prstClr val="black"/>
              </a:solidFill>
              <a:latin typeface="HGSｺﾞｼｯｸE" pitchFamily="50" charset="-128"/>
              <a:ea typeface="HGSｺﾞｼｯｸE" pitchFamily="50" charset="-128"/>
            </a:endParaRPr>
          </a:p>
        </p:txBody>
      </p:sp>
      <p:sp>
        <p:nvSpPr>
          <p:cNvPr id="6" name="Line 13"/>
          <p:cNvSpPr>
            <a:spLocks noChangeShapeType="1"/>
          </p:cNvSpPr>
          <p:nvPr/>
        </p:nvSpPr>
        <p:spPr bwMode="auto">
          <a:xfrm>
            <a:off x="279142" y="3429000"/>
            <a:ext cx="9522340" cy="0"/>
          </a:xfrm>
          <a:prstGeom prst="line">
            <a:avLst/>
          </a:prstGeom>
          <a:noFill/>
          <a:ln w="63500" cmpd="thinThick">
            <a:solidFill>
              <a:srgbClr val="FF6600"/>
            </a:solidFill>
            <a:round/>
            <a:headEnd/>
            <a:tailEnd/>
          </a:ln>
        </p:spPr>
        <p:txBody>
          <a:bodyPr lIns="92986" tIns="46496" rIns="92986" bIns="46496"/>
          <a:lstStyle/>
          <a:p>
            <a:pPr marL="0" marR="0" lvl="0" indent="0" defTabSz="929869"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black"/>
              </a:solidFill>
              <a:effectLst/>
              <a:uLnTx/>
              <a:uFillTx/>
            </a:endParaRPr>
          </a:p>
        </p:txBody>
      </p:sp>
      <p:sp>
        <p:nvSpPr>
          <p:cNvPr id="9" name="Line 21"/>
          <p:cNvSpPr>
            <a:spLocks noChangeShapeType="1"/>
          </p:cNvSpPr>
          <p:nvPr/>
        </p:nvSpPr>
        <p:spPr bwMode="auto">
          <a:xfrm>
            <a:off x="4083163" y="3429000"/>
            <a:ext cx="0" cy="2520000"/>
          </a:xfrm>
          <a:prstGeom prst="line">
            <a:avLst/>
          </a:prstGeom>
          <a:noFill/>
          <a:ln w="9525">
            <a:solidFill>
              <a:srgbClr val="FF6600"/>
            </a:solidFill>
            <a:round/>
            <a:headEnd/>
            <a:tailEnd/>
          </a:ln>
        </p:spPr>
        <p:txBody>
          <a:bodyPr lIns="92986" tIns="46496" rIns="92986" bIns="46496"/>
          <a:lstStyle/>
          <a:p>
            <a:pPr defTabSz="929869"/>
            <a:endParaRPr lang="ja-JP" altLang="en-US">
              <a:solidFill>
                <a:prstClr val="black"/>
              </a:solidFill>
            </a:endParaRPr>
          </a:p>
        </p:txBody>
      </p:sp>
      <p:pic>
        <p:nvPicPr>
          <p:cNvPr id="2" name="図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94478" y="3871974"/>
            <a:ext cx="2767824" cy="1499746"/>
          </a:xfrm>
          <a:prstGeom prst="rect">
            <a:avLst/>
          </a:prstGeom>
        </p:spPr>
      </p:pic>
    </p:spTree>
    <p:extLst>
      <p:ext uri="{BB962C8B-B14F-4D97-AF65-F5344CB8AC3E}">
        <p14:creationId xmlns:p14="http://schemas.microsoft.com/office/powerpoint/2010/main" val="8739464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6"/>
          <p:cNvSpPr>
            <a:spLocks noChangeArrowheads="1"/>
          </p:cNvSpPr>
          <p:nvPr/>
        </p:nvSpPr>
        <p:spPr bwMode="auto">
          <a:xfrm>
            <a:off x="335352" y="524590"/>
            <a:ext cx="9409920" cy="8623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471" tIns="48233" rIns="96471" bIns="48233" anchor="ctr">
            <a:spAutoFit/>
          </a:bodyPr>
          <a:lstStyle/>
          <a:p>
            <a:pPr defTabSz="961909"/>
            <a:r>
              <a:rPr lang="ja-JP" altLang="en-US" sz="1200" dirty="0">
                <a:solidFill>
                  <a:prstClr val="black"/>
                </a:solidFill>
              </a:rPr>
              <a:t>　過疎対策事業債は、過疎地域自立促進特別措置法（平成１２年法律第１５号）により</a:t>
            </a:r>
            <a:r>
              <a:rPr lang="ja-JP" altLang="en-US" sz="1200">
                <a:solidFill>
                  <a:prstClr val="black"/>
                </a:solidFill>
              </a:rPr>
              <a:t>過疎地域とされた市町村</a:t>
            </a:r>
            <a:r>
              <a:rPr lang="ja-JP" altLang="en-US" sz="1200" dirty="0">
                <a:solidFill>
                  <a:prstClr val="black"/>
                </a:solidFill>
              </a:rPr>
              <a:t>が、過疎地域自立促進市町村計画に基づいて行う事業の財源として特別に発行が認められた地方債である。</a:t>
            </a:r>
          </a:p>
          <a:p>
            <a:pPr defTabSz="961909"/>
            <a:r>
              <a:rPr lang="ja-JP" altLang="en-US" sz="1200" dirty="0">
                <a:solidFill>
                  <a:prstClr val="black"/>
                </a:solidFill>
              </a:rPr>
              <a:t>　過疎対策事業債は、総務大臣が各都道府県に同意等予定額の通知を行い、各都道府県知事が市町村ごとに同意（許可）を行う。</a:t>
            </a:r>
          </a:p>
          <a:p>
            <a:pPr defTabSz="961909"/>
            <a:r>
              <a:rPr lang="ja-JP" altLang="en-US" sz="1200" dirty="0">
                <a:solidFill>
                  <a:prstClr val="black"/>
                </a:solidFill>
              </a:rPr>
              <a:t>　充当率は１００％であり、その元利償還金の７０％は普通交付税の基準財政需要額に算入されることとなっている。 </a:t>
            </a:r>
          </a:p>
        </p:txBody>
      </p:sp>
      <p:sp>
        <p:nvSpPr>
          <p:cNvPr id="2051" name="Line 55"/>
          <p:cNvSpPr>
            <a:spLocks noChangeShapeType="1"/>
          </p:cNvSpPr>
          <p:nvPr/>
        </p:nvSpPr>
        <p:spPr bwMode="auto">
          <a:xfrm>
            <a:off x="5801592" y="4116917"/>
            <a:ext cx="0" cy="0"/>
          </a:xfrm>
          <a:prstGeom prst="line">
            <a:avLst/>
          </a:prstGeom>
          <a:noFill/>
          <a:ln w="12700" cap="rnd">
            <a:solidFill>
              <a:srgbClr val="000000"/>
            </a:solidFill>
            <a:round/>
            <a:headEnd/>
            <a:tailEnd/>
          </a:ln>
          <a:extLst>
            <a:ext uri="{909E8E84-426E-40DD-AFC4-6F175D3DCCD1}">
              <a14:hiddenFill xmlns:a14="http://schemas.microsoft.com/office/drawing/2010/main">
                <a:noFill/>
              </a14:hiddenFill>
            </a:ext>
          </a:extLst>
        </p:spPr>
        <p:txBody>
          <a:bodyPr lIns="91422" tIns="45712" rIns="91422" bIns="45712"/>
          <a:lstStyle/>
          <a:p>
            <a:endParaRPr lang="ja-JP" altLang="en-US">
              <a:solidFill>
                <a:prstClr val="black"/>
              </a:solidFill>
            </a:endParaRPr>
          </a:p>
        </p:txBody>
      </p:sp>
      <p:sp>
        <p:nvSpPr>
          <p:cNvPr id="2075" name="Rectangle 70"/>
          <p:cNvSpPr>
            <a:spLocks noChangeArrowheads="1"/>
          </p:cNvSpPr>
          <p:nvPr/>
        </p:nvSpPr>
        <p:spPr bwMode="auto">
          <a:xfrm>
            <a:off x="71761" y="1268761"/>
            <a:ext cx="1171055" cy="3744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6471" tIns="48233" rIns="96471" bIns="48233" anchor="ctr">
            <a:spAutoFit/>
          </a:bodyPr>
          <a:lstStyle/>
          <a:p>
            <a:pPr defTabSz="961909"/>
            <a:r>
              <a:rPr lang="ja-JP" altLang="en-US" sz="1200" dirty="0">
                <a:solidFill>
                  <a:prstClr val="black"/>
                </a:solidFill>
                <a:latin typeface="ＭＳ 明朝" pitchFamily="17" charset="-128"/>
                <a:ea typeface="ＭＳ ゴシック" pitchFamily="49" charset="-128"/>
              </a:rPr>
              <a:t>１　対象事業</a:t>
            </a:r>
            <a:r>
              <a:rPr lang="ja-JP" altLang="en-US" dirty="0">
                <a:solidFill>
                  <a:prstClr val="black"/>
                </a:solidFill>
              </a:rPr>
              <a:t> </a:t>
            </a:r>
          </a:p>
        </p:txBody>
      </p:sp>
      <p:sp>
        <p:nvSpPr>
          <p:cNvPr id="2076" name="Rectangle 78"/>
          <p:cNvSpPr>
            <a:spLocks noChangeArrowheads="1"/>
          </p:cNvSpPr>
          <p:nvPr/>
        </p:nvSpPr>
        <p:spPr bwMode="auto">
          <a:xfrm>
            <a:off x="71760" y="6173930"/>
            <a:ext cx="9673512" cy="6514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6471" tIns="48233" rIns="96471" bIns="48233" anchor="ctr">
            <a:spAutoFit/>
          </a:bodyPr>
          <a:lstStyle/>
          <a:p>
            <a:pPr defTabSz="961909"/>
            <a:r>
              <a:rPr lang="ja-JP" altLang="en-US" sz="1200" dirty="0">
                <a:solidFill>
                  <a:prstClr val="black"/>
                </a:solidFill>
                <a:latin typeface="ＭＳ 明朝" pitchFamily="17" charset="-128"/>
                <a:ea typeface="ＭＳ ゴシック" pitchFamily="49" charset="-128"/>
              </a:rPr>
              <a:t>２　地方債計画額</a:t>
            </a:r>
            <a:endParaRPr lang="ja-JP" altLang="en-US" sz="1200" dirty="0">
              <a:solidFill>
                <a:prstClr val="black"/>
              </a:solidFill>
            </a:endParaRPr>
          </a:p>
          <a:p>
            <a:pPr defTabSz="961909" eaLnBrk="0" hangingPunct="0"/>
            <a:r>
              <a:rPr lang="ja-JP" altLang="en-US" sz="1200" dirty="0">
                <a:solidFill>
                  <a:prstClr val="black"/>
                </a:solidFill>
                <a:ea typeface="ＭＳ 明朝" pitchFamily="17" charset="-128"/>
              </a:rPr>
              <a:t>　</a:t>
            </a:r>
            <a:r>
              <a:rPr lang="ja-JP" altLang="en-US" sz="1200" dirty="0" smtClean="0">
                <a:solidFill>
                  <a:prstClr val="black"/>
                </a:solidFill>
                <a:ea typeface="ＭＳ 明朝" pitchFamily="17" charset="-128"/>
              </a:rPr>
              <a:t>令和元年度　４，７００億円</a:t>
            </a:r>
            <a:r>
              <a:rPr lang="ja-JP" altLang="en-US" sz="1200" dirty="0">
                <a:solidFill>
                  <a:prstClr val="black"/>
                </a:solidFill>
                <a:ea typeface="ＭＳ 明朝" pitchFamily="17" charset="-128"/>
              </a:rPr>
              <a:t>（対前年度（当初）１００億円、２．２％増）</a:t>
            </a:r>
            <a:endParaRPr lang="en-US" altLang="ja-JP" sz="1200" dirty="0">
              <a:solidFill>
                <a:prstClr val="black"/>
              </a:solidFill>
              <a:latin typeface="ＭＳ 明朝" panose="02020609040205080304" pitchFamily="17" charset="-128"/>
              <a:ea typeface="ＭＳ 明朝" panose="02020609040205080304" pitchFamily="17" charset="-128"/>
            </a:endParaRPr>
          </a:p>
          <a:p>
            <a:pPr defTabSz="961909" eaLnBrk="0" hangingPunct="0"/>
            <a:r>
              <a:rPr lang="ja-JP" altLang="en-US" sz="1200" dirty="0">
                <a:solidFill>
                  <a:prstClr val="black"/>
                </a:solidFill>
                <a:latin typeface="ＭＳ 明朝" panose="02020609040205080304" pitchFamily="17" charset="-128"/>
                <a:ea typeface="ＭＳ 明朝" panose="02020609040205080304" pitchFamily="17" charset="-128"/>
              </a:rPr>
              <a:t>　</a:t>
            </a:r>
            <a:r>
              <a:rPr lang="ja-JP" altLang="en-US" sz="1200" dirty="0">
                <a:solidFill>
                  <a:prstClr val="black"/>
                </a:solidFill>
                <a:ea typeface="ＭＳ 明朝" pitchFamily="17" charset="-128"/>
              </a:rPr>
              <a:t>平成３０年度４，６００億円（</a:t>
            </a:r>
            <a:r>
              <a:rPr lang="ja-JP" altLang="en-US" sz="1200" dirty="0">
                <a:solidFill>
                  <a:prstClr val="black"/>
                </a:solidFill>
                <a:latin typeface="ＭＳ 明朝" panose="02020609040205080304" pitchFamily="17" charset="-128"/>
                <a:ea typeface="ＭＳ 明朝" panose="02020609040205080304" pitchFamily="17" charset="-128"/>
              </a:rPr>
              <a:t>当初</a:t>
            </a:r>
            <a:r>
              <a:rPr lang="en-US" altLang="ja-JP" sz="1200" dirty="0">
                <a:solidFill>
                  <a:prstClr val="black"/>
                </a:solidFill>
                <a:latin typeface="ＭＳ 明朝" panose="02020609040205080304" pitchFamily="17" charset="-128"/>
                <a:ea typeface="ＭＳ 明朝" panose="02020609040205080304" pitchFamily="17" charset="-128"/>
              </a:rPr>
              <a:t>)</a:t>
            </a:r>
            <a:r>
              <a:rPr lang="ja-JP" altLang="en-US" sz="1200" dirty="0">
                <a:solidFill>
                  <a:prstClr val="black"/>
                </a:solidFill>
                <a:ea typeface="ＭＳ 明朝" pitchFamily="17" charset="-128"/>
              </a:rPr>
              <a:t> 、４，６２６億円（改定後）</a:t>
            </a:r>
            <a:endParaRPr lang="en-US" altLang="ja-JP" sz="1200" dirty="0">
              <a:solidFill>
                <a:prstClr val="black"/>
              </a:solidFill>
              <a:latin typeface="ＭＳ 明朝" panose="02020609040205080304" pitchFamily="17" charset="-128"/>
              <a:ea typeface="ＭＳ 明朝" panose="02020609040205080304" pitchFamily="17" charset="-128"/>
            </a:endParaRPr>
          </a:p>
        </p:txBody>
      </p:sp>
      <p:graphicFrame>
        <p:nvGraphicFramePr>
          <p:cNvPr id="9" name="Group 99"/>
          <p:cNvGraphicFramePr>
            <a:graphicFrameLocks noGrp="1"/>
          </p:cNvGraphicFramePr>
          <p:nvPr>
            <p:extLst/>
          </p:nvPr>
        </p:nvGraphicFramePr>
        <p:xfrm>
          <a:off x="206465" y="1643167"/>
          <a:ext cx="9667697" cy="4468712"/>
        </p:xfrm>
        <a:graphic>
          <a:graphicData uri="http://schemas.openxmlformats.org/drawingml/2006/table">
            <a:tbl>
              <a:tblPr/>
              <a:tblGrid>
                <a:gridCol w="406166"/>
                <a:gridCol w="1979255"/>
                <a:gridCol w="2651510"/>
                <a:gridCol w="367521"/>
                <a:gridCol w="4263245"/>
              </a:tblGrid>
              <a:tr h="1937487">
                <a:tc>
                  <a:txBody>
                    <a:bodyPr/>
                    <a:lstStyle/>
                    <a:p>
                      <a:pPr marL="0" marR="0" lvl="0" indent="0" algn="ctr" defTabSz="963613"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pitchFamily="50" charset="-128"/>
                          <a:ea typeface="ＭＳ 明朝" pitchFamily="17" charset="-128"/>
                        </a:rPr>
                        <a:t>産業振興施設等</a:t>
                      </a:r>
                      <a:endPar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endParaRPr>
                    </a:p>
                  </a:txBody>
                  <a:tcPr marL="94818" marR="94818" marT="45947" marB="45947"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63613"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ＭＳ Ｐゴシック" pitchFamily="50" charset="-128"/>
                          <a:ea typeface="ＭＳ 明朝" pitchFamily="17" charset="-128"/>
                        </a:rPr>
                        <a:t>○</a:t>
                      </a:r>
                      <a:r>
                        <a:rPr kumimoji="1" lang="ja-JP" altLang="en-US" sz="1100" b="0" i="0" u="none" strike="noStrike" cap="none" normalizeH="0" baseline="0" dirty="0" smtClean="0">
                          <a:ln>
                            <a:noFill/>
                          </a:ln>
                          <a:solidFill>
                            <a:schemeClr val="tx1"/>
                          </a:solidFill>
                          <a:effectLst/>
                          <a:latin typeface="ＭＳ Ｐゴシック" pitchFamily="50" charset="-128"/>
                          <a:ea typeface="ＭＳ 明朝" pitchFamily="17" charset="-128"/>
                        </a:rPr>
                        <a:t>地場産業、観光、レクリエーションに関する事業を行う法人　</a:t>
                      </a:r>
                    </a:p>
                    <a:p>
                      <a:pPr marL="0" marR="0" lvl="0" indent="0" algn="l" defTabSz="963613"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pitchFamily="50" charset="-128"/>
                          <a:ea typeface="ＭＳ 明朝" pitchFamily="17" charset="-128"/>
                        </a:rPr>
                        <a:t>　に対する出資</a:t>
                      </a:r>
                      <a:endPar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endParaRPr>
                    </a:p>
                    <a:p>
                      <a:pPr marL="0" marR="0" lvl="0" indent="0" algn="l" defTabSz="963613" rtl="0" eaLnBrk="0" fontAlgn="base" latinLnBrk="0" hangingPunct="0">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pitchFamily="50" charset="-128"/>
                          <a:ea typeface="ＭＳ 明朝" pitchFamily="17" charset="-128"/>
                        </a:rPr>
                        <a:t>○産業の振興を図るために必要な市町村道及び市町村が管理する</a:t>
                      </a:r>
                      <a:endParaRPr kumimoji="1" lang="en-US" altLang="ja-JP" sz="1100" b="0" i="0" u="none" strike="noStrike" cap="none" normalizeH="0" baseline="0" dirty="0" smtClean="0">
                        <a:ln>
                          <a:noFill/>
                        </a:ln>
                        <a:solidFill>
                          <a:schemeClr val="tx1"/>
                        </a:solidFill>
                        <a:effectLst/>
                        <a:latin typeface="ＭＳ Ｐゴシック" pitchFamily="50" charset="-128"/>
                        <a:ea typeface="ＭＳ 明朝" pitchFamily="17" charset="-128"/>
                      </a:endParaRPr>
                    </a:p>
                    <a:p>
                      <a:pPr marL="0" marR="0" lvl="0" indent="0" algn="l" defTabSz="963613" rtl="0" eaLnBrk="0" fontAlgn="base" latinLnBrk="0" hangingPunct="0">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pitchFamily="50" charset="-128"/>
                          <a:ea typeface="ＭＳ 明朝" pitchFamily="17" charset="-128"/>
                        </a:rPr>
                        <a:t>　都道府県道並びに農道、林道・漁港施設・港湾施設</a:t>
                      </a:r>
                      <a:endPar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endParaRPr>
                    </a:p>
                    <a:p>
                      <a:pPr marL="0" marR="0" lvl="0" indent="0" algn="l" defTabSz="963613" rtl="0" eaLnBrk="0" fontAlgn="base" latinLnBrk="0" hangingPunct="0">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pitchFamily="50" charset="-128"/>
                          <a:ea typeface="ＭＳ 明朝" pitchFamily="17" charset="-128"/>
                        </a:rPr>
                        <a:t>○地場産業の振興に資する施設</a:t>
                      </a:r>
                      <a:endPar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endParaRPr>
                    </a:p>
                    <a:p>
                      <a:pPr marL="0" marR="0" lvl="0" indent="0" algn="l" defTabSz="963613" rtl="0" eaLnBrk="0" fontAlgn="base" latinLnBrk="0" hangingPunct="0">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pitchFamily="50" charset="-128"/>
                          <a:ea typeface="ＭＳ 明朝" pitchFamily="17" charset="-128"/>
                        </a:rPr>
                        <a:t>○中小企業の育成又は企業の導入若しくは起業の促進のために市町村</a:t>
                      </a:r>
                      <a:endParaRPr kumimoji="1" lang="en-US" altLang="ja-JP" sz="1100" b="0" i="0" u="none" strike="noStrike" cap="none" normalizeH="0" baseline="0" dirty="0" smtClean="0">
                        <a:ln>
                          <a:noFill/>
                        </a:ln>
                        <a:solidFill>
                          <a:schemeClr val="tx1"/>
                        </a:solidFill>
                        <a:effectLst/>
                        <a:latin typeface="ＭＳ Ｐゴシック" pitchFamily="50" charset="-128"/>
                        <a:ea typeface="ＭＳ 明朝" pitchFamily="17" charset="-128"/>
                      </a:endParaRPr>
                    </a:p>
                    <a:p>
                      <a:pPr marL="0" marR="0" lvl="0" indent="0" algn="l" defTabSz="963613" rtl="0" eaLnBrk="0" fontAlgn="base" latinLnBrk="0" hangingPunct="0">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pitchFamily="50" charset="-128"/>
                          <a:ea typeface="ＭＳ 明朝" pitchFamily="17" charset="-128"/>
                        </a:rPr>
                        <a:t>　が個人又は法人その他の団体に使用させるための工場及び事務所</a:t>
                      </a:r>
                      <a:endParaRPr kumimoji="1" lang="en-US" altLang="ja-JP" sz="1100" b="0" i="0" u="none" strike="noStrike" cap="none" normalizeH="0" baseline="0" dirty="0" smtClean="0">
                        <a:ln>
                          <a:noFill/>
                        </a:ln>
                        <a:solidFill>
                          <a:schemeClr val="tx1"/>
                        </a:solidFill>
                        <a:effectLst/>
                        <a:latin typeface="ＭＳ Ｐゴシック" pitchFamily="50" charset="-128"/>
                        <a:ea typeface="ＭＳ 明朝" pitchFamily="17" charset="-128"/>
                      </a:endParaRPr>
                    </a:p>
                    <a:p>
                      <a:pPr marL="0" marR="0" lvl="0" indent="0" algn="l" defTabSz="963613" rtl="0" eaLnBrk="0" fontAlgn="base" latinLnBrk="0" hangingPunct="0">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pitchFamily="50" charset="-128"/>
                          <a:ea typeface="ＭＳ 明朝" pitchFamily="17" charset="-128"/>
                        </a:rPr>
                        <a:t>○観光、レクリエーションに関する施設</a:t>
                      </a:r>
                      <a:endPar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endParaRPr>
                    </a:p>
                    <a:p>
                      <a:pPr marL="0" marR="0" lvl="0" indent="0" algn="l" defTabSz="963613" rtl="0" eaLnBrk="0" fontAlgn="base" latinLnBrk="0" hangingPunct="0">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pitchFamily="50" charset="-128"/>
                          <a:ea typeface="ＭＳ 明朝" pitchFamily="17" charset="-128"/>
                        </a:rPr>
                        <a:t>○農林漁業の経営の近代化のための施設</a:t>
                      </a:r>
                      <a:endPar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endParaRPr>
                    </a:p>
                    <a:p>
                      <a:pPr marL="0" marR="0" lvl="0" indent="0" algn="l" defTabSz="963613" rtl="0" eaLnBrk="0" fontAlgn="base" latinLnBrk="0" hangingPunct="0">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pitchFamily="50" charset="-128"/>
                          <a:ea typeface="ＭＳ 明朝" pitchFamily="17" charset="-128"/>
                        </a:rPr>
                        <a:t>○商店街振興のために必要な共同利用施設</a:t>
                      </a:r>
                      <a:endPar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endParaRPr>
                    </a:p>
                  </a:txBody>
                  <a:tcPr marL="94818" marR="94818" marT="45947" marB="4594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ctr" defTabSz="963613"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pitchFamily="50" charset="-128"/>
                          <a:ea typeface="ＭＳ 明朝" pitchFamily="17" charset="-128"/>
                        </a:rPr>
                        <a:t>厚生施設等</a:t>
                      </a:r>
                      <a:endPar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endParaRPr>
                    </a:p>
                  </a:txBody>
                  <a:tcPr marL="94818" marR="94818" marT="45947" marB="4594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63613"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ＭＳ Ｐゴシック" pitchFamily="50" charset="-128"/>
                          <a:ea typeface="ＭＳ 明朝" pitchFamily="17" charset="-128"/>
                        </a:rPr>
                        <a:t>○</a:t>
                      </a:r>
                      <a:r>
                        <a:rPr kumimoji="1" lang="ja-JP" altLang="en-US" sz="1100" b="0" i="0" u="none" strike="noStrike" cap="none" normalizeH="0" baseline="0" dirty="0" smtClean="0">
                          <a:ln>
                            <a:noFill/>
                          </a:ln>
                          <a:solidFill>
                            <a:schemeClr val="tx1"/>
                          </a:solidFill>
                          <a:effectLst/>
                          <a:latin typeface="ＭＳ Ｐゴシック" pitchFamily="50" charset="-128"/>
                          <a:ea typeface="ＭＳ 明朝" pitchFamily="17" charset="-128"/>
                        </a:rPr>
                        <a:t>下水処理のための施設</a:t>
                      </a:r>
                      <a:endParaRPr kumimoji="1" lang="en-US" altLang="ja-JP" sz="1100" b="0" i="0" u="none" strike="noStrike" cap="none" normalizeH="0" baseline="0" dirty="0" smtClean="0">
                        <a:ln>
                          <a:noFill/>
                        </a:ln>
                        <a:solidFill>
                          <a:schemeClr val="tx1"/>
                        </a:solidFill>
                        <a:effectLst/>
                        <a:latin typeface="ＭＳ Ｐゴシック" pitchFamily="50" charset="-128"/>
                        <a:ea typeface="ＭＳ 明朝" pitchFamily="17" charset="-128"/>
                      </a:endParaRPr>
                    </a:p>
                    <a:p>
                      <a:pPr marL="0" marR="0" lvl="0" indent="0" algn="l" defTabSz="963613"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pitchFamily="50" charset="-128"/>
                          <a:ea typeface="ＭＳ 明朝" pitchFamily="17" charset="-128"/>
                        </a:rPr>
                        <a:t>○一般廃棄物処理のための施設</a:t>
                      </a:r>
                      <a:endParaRPr kumimoji="1" lang="en-US" altLang="ja-JP" sz="1100" b="0" i="0" u="none" strike="noStrike" cap="none" normalizeH="0" baseline="0" dirty="0" smtClean="0">
                        <a:ln>
                          <a:noFill/>
                        </a:ln>
                        <a:solidFill>
                          <a:schemeClr val="tx1"/>
                        </a:solidFill>
                        <a:effectLst/>
                        <a:latin typeface="ＭＳ Ｐゴシック" pitchFamily="50" charset="-128"/>
                        <a:ea typeface="ＭＳ 明朝" pitchFamily="17" charset="-128"/>
                      </a:endParaRPr>
                    </a:p>
                    <a:p>
                      <a:pPr marL="0" marR="0" lvl="0" indent="0" algn="l" defTabSz="963613"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pitchFamily="50" charset="-128"/>
                          <a:ea typeface="ＭＳ 明朝" pitchFamily="17" charset="-128"/>
                        </a:rPr>
                        <a:t>○火葬場</a:t>
                      </a:r>
                      <a:endPar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endParaRPr>
                    </a:p>
                    <a:p>
                      <a:pPr marL="0" marR="0" lvl="0" indent="0" algn="l" defTabSz="963613" rtl="0" eaLnBrk="0" fontAlgn="base" latinLnBrk="0" hangingPunct="0">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pitchFamily="50" charset="-128"/>
                          <a:ea typeface="ＭＳ 明朝" pitchFamily="17" charset="-128"/>
                        </a:rPr>
                        <a:t>○消防施設</a:t>
                      </a:r>
                      <a:endPar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endParaRPr>
                    </a:p>
                    <a:p>
                      <a:pPr marL="0" marR="0" lvl="0" indent="0" algn="l" defTabSz="963613" rtl="0" eaLnBrk="0" fontAlgn="base" latinLnBrk="0" hangingPunct="0">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pitchFamily="50" charset="-128"/>
                          <a:ea typeface="ＭＳ 明朝" pitchFamily="17" charset="-128"/>
                        </a:rPr>
                        <a:t>○高齢者の保健又は福祉の向上又は増進を図るための施設</a:t>
                      </a:r>
                      <a:endParaRPr kumimoji="1" lang="en-US" altLang="ja-JP" sz="1100" b="0" i="0" u="none" strike="noStrike" cap="none" normalizeH="0" baseline="0" dirty="0" smtClean="0">
                        <a:ln>
                          <a:noFill/>
                        </a:ln>
                        <a:solidFill>
                          <a:schemeClr val="tx1"/>
                        </a:solidFill>
                        <a:effectLst/>
                        <a:latin typeface="ＭＳ Ｐゴシック" pitchFamily="50" charset="-128"/>
                        <a:ea typeface="ＭＳ 明朝" pitchFamily="17" charset="-128"/>
                      </a:endParaRPr>
                    </a:p>
                    <a:p>
                      <a:pPr marL="0" marR="0" lvl="0" indent="0" algn="l" defTabSz="963613" rtl="0" eaLnBrk="0" fontAlgn="base" latinLnBrk="0" hangingPunct="0">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pitchFamily="50" charset="-128"/>
                          <a:ea typeface="ＭＳ 明朝" pitchFamily="17" charset="-128"/>
                        </a:rPr>
                        <a:t>○障害者又は障害児の福祉の増進を図るための施設</a:t>
                      </a:r>
                      <a:endPar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endParaRPr>
                    </a:p>
                    <a:p>
                      <a:pPr marL="0" marR="0" lvl="0" indent="0" algn="l" defTabSz="963613" rtl="0" eaLnBrk="0" fontAlgn="base" latinLnBrk="0" hangingPunct="0">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pitchFamily="50" charset="-128"/>
                          <a:ea typeface="ＭＳ 明朝" pitchFamily="17" charset="-128"/>
                        </a:rPr>
                        <a:t>○保育所、児童館</a:t>
                      </a:r>
                      <a:endParaRPr kumimoji="1" lang="en-US" altLang="ja-JP" sz="1100" b="0" i="0" u="none" strike="noStrike" cap="none" normalizeH="0" baseline="0" dirty="0" smtClean="0">
                        <a:ln>
                          <a:noFill/>
                        </a:ln>
                        <a:solidFill>
                          <a:schemeClr val="tx1"/>
                        </a:solidFill>
                        <a:effectLst/>
                        <a:latin typeface="ＭＳ Ｐゴシック" pitchFamily="50" charset="-128"/>
                        <a:ea typeface="ＭＳ 明朝" pitchFamily="17" charset="-128"/>
                      </a:endParaRPr>
                    </a:p>
                    <a:p>
                      <a:pPr marL="0" marR="0" lvl="0" indent="0" algn="l" defTabSz="963613" rtl="0" eaLnBrk="0" fontAlgn="base" latinLnBrk="0" hangingPunct="0">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pitchFamily="50" charset="-128"/>
                          <a:ea typeface="ＭＳ 明朝" pitchFamily="17" charset="-128"/>
                        </a:rPr>
                        <a:t>○認定こども園</a:t>
                      </a:r>
                      <a:endPar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endParaRPr>
                    </a:p>
                    <a:p>
                      <a:pPr marL="0" marR="0" lvl="0" indent="0" algn="l" defTabSz="963613" rtl="0" eaLnBrk="0" fontAlgn="base" latinLnBrk="0" hangingPunct="0">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pitchFamily="50" charset="-128"/>
                          <a:ea typeface="ＭＳ 明朝" pitchFamily="17" charset="-128"/>
                        </a:rPr>
                        <a:t>○市町村保健センター及び母子健康包括支援センター</a:t>
                      </a:r>
                      <a:endPar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endParaRPr>
                    </a:p>
                    <a:p>
                      <a:pPr marL="0" marR="0" lvl="0" indent="0" algn="l" defTabSz="963613" rtl="0" eaLnBrk="0" fontAlgn="base" latinLnBrk="0" hangingPunct="0">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pitchFamily="50" charset="-128"/>
                          <a:ea typeface="ＭＳ 明朝" pitchFamily="17" charset="-128"/>
                        </a:rPr>
                        <a:t>○診療施設                              </a:t>
                      </a:r>
                      <a:endPar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endParaRPr>
                    </a:p>
                    <a:p>
                      <a:pPr marL="0" marR="0" lvl="0" indent="0" algn="l" defTabSz="963613" rtl="0" eaLnBrk="0" fontAlgn="base" latinLnBrk="0" hangingPunct="0">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pitchFamily="50" charset="-128"/>
                          <a:ea typeface="ＭＳ 明朝" pitchFamily="17" charset="-128"/>
                        </a:rPr>
                        <a:t>○簡易水道施設                          </a:t>
                      </a:r>
                      <a:endPar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endParaRPr>
                    </a:p>
                  </a:txBody>
                  <a:tcPr marL="94818" marR="94818" marT="45947" marB="4594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446889">
                <a:tc>
                  <a:txBody>
                    <a:bodyPr/>
                    <a:lstStyle/>
                    <a:p>
                      <a:pPr marL="0" marR="0" lvl="0" indent="0" algn="ctr" defTabSz="963613"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pitchFamily="50" charset="-128"/>
                          <a:ea typeface="ＭＳ 明朝" pitchFamily="17" charset="-128"/>
                        </a:rPr>
                        <a:t>交通通信施設</a:t>
                      </a:r>
                      <a:endPar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endParaRPr>
                    </a:p>
                  </a:txBody>
                  <a:tcPr marL="94818" marR="94818" marT="45947" marB="45947"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l" defTabSz="963613"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ＭＳ Ｐゴシック" pitchFamily="50" charset="-128"/>
                          <a:ea typeface="ＭＳ 明朝" pitchFamily="17" charset="-128"/>
                        </a:rPr>
                        <a:t>○</a:t>
                      </a:r>
                      <a:r>
                        <a:rPr kumimoji="1" lang="ja-JP" altLang="en-US" sz="1100" b="0" i="0" u="none" strike="noStrike" cap="none" normalizeH="0" baseline="0" dirty="0" smtClean="0">
                          <a:ln>
                            <a:noFill/>
                          </a:ln>
                          <a:solidFill>
                            <a:schemeClr val="tx1"/>
                          </a:solidFill>
                          <a:effectLst/>
                          <a:latin typeface="ＭＳ Ｐゴシック" pitchFamily="50" charset="-128"/>
                          <a:ea typeface="ＭＳ 明朝" pitchFamily="17" charset="-128"/>
                        </a:rPr>
                        <a:t>市町村道及び市町村が管理する都道府県道・橋りょう</a:t>
                      </a:r>
                      <a:endPar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endParaRPr>
                    </a:p>
                    <a:p>
                      <a:pPr marL="0" marR="0" lvl="0" indent="0" algn="l" defTabSz="963613" rtl="0" eaLnBrk="0" fontAlgn="base" latinLnBrk="0" hangingPunct="0">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pitchFamily="50" charset="-128"/>
                          <a:ea typeface="ＭＳ 明朝" pitchFamily="17" charset="-128"/>
                        </a:rPr>
                        <a:t>○農林道</a:t>
                      </a:r>
                      <a:endPar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endParaRPr>
                    </a:p>
                    <a:p>
                      <a:pPr marL="0" marR="0" lvl="0" indent="0" algn="l" defTabSz="963613" rtl="0" eaLnBrk="0" fontAlgn="base" latinLnBrk="0" hangingPunct="0">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pitchFamily="50" charset="-128"/>
                          <a:ea typeface="ＭＳ 明朝" pitchFamily="17" charset="-128"/>
                        </a:rPr>
                        <a:t>○電気通信に関する施設</a:t>
                      </a:r>
                      <a:endPar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endParaRPr>
                    </a:p>
                    <a:p>
                      <a:pPr marL="0" marR="0" lvl="0" indent="0" algn="l" defTabSz="963613" rtl="0" eaLnBrk="0" fontAlgn="base" latinLnBrk="0" hangingPunct="0">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pitchFamily="50" charset="-128"/>
                          <a:ea typeface="ＭＳ 明朝" pitchFamily="17" charset="-128"/>
                        </a:rPr>
                        <a:t>○交通の便に供するための自動車、渡船施設</a:t>
                      </a:r>
                      <a:endPar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endParaRPr>
                    </a:p>
                    <a:p>
                      <a:pPr marL="0" marR="0" lvl="0" indent="0" algn="l" defTabSz="963613" rtl="0" eaLnBrk="0" fontAlgn="base" latinLnBrk="0" hangingPunct="0">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pitchFamily="50" charset="-128"/>
                          <a:ea typeface="ＭＳ 明朝" pitchFamily="17" charset="-128"/>
                        </a:rPr>
                        <a:t>○住民の交通手段の確保又は地域間交流のための鉄道施設及び鉄道</a:t>
                      </a:r>
                      <a:endParaRPr kumimoji="1" lang="en-US" altLang="ja-JP" sz="1100" b="0" i="0" u="none" strike="noStrike" cap="none" normalizeH="0" baseline="0" dirty="0" smtClean="0">
                        <a:ln>
                          <a:noFill/>
                        </a:ln>
                        <a:solidFill>
                          <a:schemeClr val="tx1"/>
                        </a:solidFill>
                        <a:effectLst/>
                        <a:latin typeface="ＭＳ Ｐゴシック" pitchFamily="50" charset="-128"/>
                        <a:ea typeface="ＭＳ 明朝" pitchFamily="17" charset="-128"/>
                      </a:endParaRPr>
                    </a:p>
                    <a:p>
                      <a:pPr marL="0" marR="0" lvl="0" indent="0" algn="l" defTabSz="963613" rtl="0" eaLnBrk="0" fontAlgn="base" latinLnBrk="0" hangingPunct="0">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pitchFamily="50" charset="-128"/>
                          <a:ea typeface="ＭＳ 明朝" pitchFamily="17" charset="-128"/>
                        </a:rPr>
                        <a:t>　車両並びに軌道施設及び軌道車両</a:t>
                      </a:r>
                      <a:endParaRPr kumimoji="1" lang="en-US" altLang="ja-JP" sz="1100" b="0" i="0" u="none" strike="noStrike" cap="none" normalizeH="0" baseline="0" dirty="0" smtClean="0">
                        <a:ln>
                          <a:noFill/>
                        </a:ln>
                        <a:solidFill>
                          <a:schemeClr val="tx1"/>
                        </a:solidFill>
                        <a:effectLst/>
                        <a:latin typeface="ＭＳ Ｐゴシック" pitchFamily="50" charset="-128"/>
                        <a:ea typeface="ＭＳ 明朝" pitchFamily="17" charset="-128"/>
                      </a:endParaRPr>
                    </a:p>
                    <a:p>
                      <a:pPr marL="0" marR="0" lvl="0" indent="0" algn="l" defTabSz="963613" rtl="0" eaLnBrk="0" fontAlgn="base" latinLnBrk="0" hangingPunct="0">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pitchFamily="50" charset="-128"/>
                          <a:ea typeface="ＭＳ 明朝" pitchFamily="17" charset="-128"/>
                        </a:rPr>
                        <a:t>○除雪機械</a:t>
                      </a:r>
                      <a:endPar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endParaRPr>
                    </a:p>
                  </a:txBody>
                  <a:tcPr marL="94818" marR="94818" marT="45947" marB="4594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rowSpan="2">
                  <a:txBody>
                    <a:bodyPr/>
                    <a:lstStyle/>
                    <a:p>
                      <a:pPr marL="0" marR="0" lvl="0" indent="0" algn="ctr" defTabSz="963613"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pitchFamily="50" charset="-128"/>
                          <a:ea typeface="ＭＳ 明朝" pitchFamily="17" charset="-128"/>
                        </a:rPr>
                        <a:t>教育文化施設</a:t>
                      </a:r>
                      <a:endPar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endParaRPr>
                    </a:p>
                  </a:txBody>
                  <a:tcPr marL="94818" marR="94818" marT="45947" marB="4594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63613"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ＭＳ Ｐゴシック" pitchFamily="50" charset="-128"/>
                          <a:ea typeface="ＭＳ 明朝" pitchFamily="17" charset="-128"/>
                        </a:rPr>
                        <a:t>○</a:t>
                      </a:r>
                      <a:r>
                        <a:rPr kumimoji="1" lang="ja-JP" altLang="en-US" sz="1100" b="0" i="0" u="none" strike="noStrike" cap="none" normalizeH="0" baseline="0" dirty="0" smtClean="0">
                          <a:ln>
                            <a:noFill/>
                          </a:ln>
                          <a:solidFill>
                            <a:schemeClr val="tx1"/>
                          </a:solidFill>
                          <a:effectLst/>
                          <a:latin typeface="ＭＳ Ｐゴシック" pitchFamily="50" charset="-128"/>
                          <a:ea typeface="ＭＳ 明朝" pitchFamily="17" charset="-128"/>
                        </a:rPr>
                        <a:t>公立の小学校、中学校及び義務教育学校並びに</a:t>
                      </a:r>
                      <a:endParaRPr kumimoji="1" lang="en-US" altLang="ja-JP" sz="1100" b="0" i="0" u="none" strike="noStrike" cap="none" normalizeH="0" baseline="0" dirty="0" smtClean="0">
                        <a:ln>
                          <a:noFill/>
                        </a:ln>
                        <a:solidFill>
                          <a:schemeClr val="tx1"/>
                        </a:solidFill>
                        <a:effectLst/>
                        <a:latin typeface="ＭＳ Ｐゴシック" pitchFamily="50" charset="-128"/>
                        <a:ea typeface="ＭＳ 明朝" pitchFamily="17" charset="-128"/>
                      </a:endParaRPr>
                    </a:p>
                    <a:p>
                      <a:pPr marL="0" marR="0" lvl="0" indent="0" algn="l" defTabSz="963613"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pitchFamily="50" charset="-128"/>
                          <a:ea typeface="ＭＳ 明朝" pitchFamily="17" charset="-128"/>
                        </a:rPr>
                        <a:t>　市町村立の幼稚園、高等学校、中等教育学校及び特別支援学校</a:t>
                      </a:r>
                      <a:endParaRPr kumimoji="1" lang="en-US" altLang="ja-JP" sz="1100" b="0" i="0" u="none" strike="noStrike" cap="none" normalizeH="0" baseline="0" dirty="0" smtClean="0">
                        <a:ln>
                          <a:noFill/>
                        </a:ln>
                        <a:solidFill>
                          <a:schemeClr val="tx1"/>
                        </a:solidFill>
                        <a:effectLst/>
                        <a:latin typeface="ＭＳ Ｐゴシック" pitchFamily="50" charset="-128"/>
                        <a:ea typeface="ＭＳ 明朝" pitchFamily="17" charset="-128"/>
                      </a:endParaRPr>
                    </a:p>
                    <a:p>
                      <a:pPr marL="0" marR="0" lvl="0" indent="0" algn="l" defTabSz="963613" rtl="0" eaLnBrk="0" fontAlgn="base" latinLnBrk="0" hangingPunct="0">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pitchFamily="50" charset="-128"/>
                          <a:ea typeface="ＭＳ 明朝" pitchFamily="17" charset="-128"/>
                        </a:rPr>
                        <a:t>○公立の小学校、中学校若しくは義務教育学校又は市町村立の</a:t>
                      </a:r>
                      <a:endParaRPr kumimoji="1" lang="en-US" altLang="ja-JP" sz="1100" b="0" i="0" u="none" strike="noStrike" cap="none" normalizeH="0" baseline="0" dirty="0" smtClean="0">
                        <a:ln>
                          <a:noFill/>
                        </a:ln>
                        <a:solidFill>
                          <a:schemeClr val="tx1"/>
                        </a:solidFill>
                        <a:effectLst/>
                        <a:latin typeface="ＭＳ Ｐゴシック" pitchFamily="50" charset="-128"/>
                        <a:ea typeface="ＭＳ 明朝" pitchFamily="17" charset="-128"/>
                      </a:endParaRPr>
                    </a:p>
                    <a:p>
                      <a:pPr marL="0" marR="0" lvl="0" indent="0" algn="l" defTabSz="963613" rtl="0" eaLnBrk="0" fontAlgn="base" latinLnBrk="0" hangingPunct="0">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pitchFamily="50" charset="-128"/>
                          <a:ea typeface="ＭＳ 明朝" pitchFamily="17" charset="-128"/>
                        </a:rPr>
                        <a:t>　中等教育学校の前期課程若しくは特別支援学校の学校給食施設　</a:t>
                      </a:r>
                      <a:endParaRPr kumimoji="1" lang="en-US" altLang="ja-JP" sz="1100" b="0" i="0" u="none" strike="noStrike" cap="none" normalizeH="0" baseline="0" dirty="0" smtClean="0">
                        <a:ln>
                          <a:noFill/>
                        </a:ln>
                        <a:solidFill>
                          <a:schemeClr val="tx1"/>
                        </a:solidFill>
                        <a:effectLst/>
                        <a:latin typeface="ＭＳ Ｐゴシック" pitchFamily="50" charset="-128"/>
                        <a:ea typeface="ＭＳ 明朝" pitchFamily="17" charset="-128"/>
                      </a:endParaRPr>
                    </a:p>
                    <a:p>
                      <a:pPr marL="0" marR="0" lvl="0" indent="0" algn="l" defTabSz="963613" rtl="0" eaLnBrk="0" fontAlgn="base" latinLnBrk="0" hangingPunct="0">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pitchFamily="50" charset="-128"/>
                          <a:ea typeface="ＭＳ 明朝" pitchFamily="17" charset="-128"/>
                        </a:rPr>
                        <a:t>　・設備</a:t>
                      </a:r>
                      <a:endParaRPr kumimoji="1" lang="en-US" altLang="ja-JP" sz="1100" b="0" i="0" u="none" strike="noStrike" cap="none" normalizeH="0" baseline="0" dirty="0" smtClean="0">
                        <a:ln>
                          <a:noFill/>
                        </a:ln>
                        <a:solidFill>
                          <a:schemeClr val="tx1"/>
                        </a:solidFill>
                        <a:effectLst/>
                        <a:latin typeface="ＭＳ Ｐゴシック" pitchFamily="50" charset="-128"/>
                        <a:ea typeface="ＭＳ 明朝" pitchFamily="17" charset="-128"/>
                      </a:endParaRPr>
                    </a:p>
                    <a:p>
                      <a:pPr marL="0" marR="0" lvl="0" indent="0" algn="l" defTabSz="963613" rtl="0" eaLnBrk="0" fontAlgn="base" latinLnBrk="0" hangingPunct="0">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pitchFamily="50" charset="-128"/>
                          <a:ea typeface="ＭＳ 明朝" pitchFamily="17" charset="-128"/>
                        </a:rPr>
                        <a:t>○公立の小学校、中学校若しくは義務教育学校又は市町村立の</a:t>
                      </a:r>
                      <a:endParaRPr kumimoji="1" lang="en-US" altLang="ja-JP" sz="1100" b="0" i="0" u="none" strike="noStrike" cap="none" normalizeH="0" baseline="0" dirty="0" smtClean="0">
                        <a:ln>
                          <a:noFill/>
                        </a:ln>
                        <a:solidFill>
                          <a:schemeClr val="tx1"/>
                        </a:solidFill>
                        <a:effectLst/>
                        <a:latin typeface="ＭＳ Ｐゴシック" pitchFamily="50" charset="-128"/>
                        <a:ea typeface="ＭＳ 明朝" pitchFamily="17" charset="-128"/>
                      </a:endParaRPr>
                    </a:p>
                    <a:p>
                      <a:pPr marL="0" marR="0" lvl="0" indent="0" algn="l" defTabSz="963613" rtl="0" eaLnBrk="0" fontAlgn="base" latinLnBrk="0" hangingPunct="0">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pitchFamily="50" charset="-128"/>
                          <a:ea typeface="ＭＳ 明朝" pitchFamily="17" charset="-128"/>
                        </a:rPr>
                        <a:t>　高等学校、中等教育学校若しくは特別支援学校の教職員住宅</a:t>
                      </a:r>
                      <a:endParaRPr kumimoji="1" lang="en-US" altLang="ja-JP" sz="1100" b="0" i="0" u="none" strike="noStrike" cap="none" normalizeH="0" baseline="0" dirty="0" smtClean="0">
                        <a:ln>
                          <a:noFill/>
                        </a:ln>
                        <a:solidFill>
                          <a:schemeClr val="tx1"/>
                        </a:solidFill>
                        <a:effectLst/>
                        <a:latin typeface="ＭＳ Ｐゴシック" pitchFamily="50" charset="-128"/>
                        <a:ea typeface="ＭＳ 明朝" pitchFamily="17" charset="-128"/>
                      </a:endParaRPr>
                    </a:p>
                    <a:p>
                      <a:pPr marL="0" marR="0" lvl="0" indent="0" algn="l" defTabSz="963613" rtl="0" eaLnBrk="0" fontAlgn="base" latinLnBrk="0" hangingPunct="0">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pitchFamily="50" charset="-128"/>
                          <a:ea typeface="ＭＳ 明朝" pitchFamily="17" charset="-128"/>
                        </a:rPr>
                        <a:t>○市町村立の専修学校及び各種学校</a:t>
                      </a:r>
                      <a:endParaRPr kumimoji="1" lang="en-US" altLang="ja-JP" sz="1100" b="0" i="0" u="none" strike="noStrike" cap="none" normalizeH="0" baseline="0" dirty="0" smtClean="0">
                        <a:ln>
                          <a:noFill/>
                        </a:ln>
                        <a:solidFill>
                          <a:schemeClr val="tx1"/>
                        </a:solidFill>
                        <a:effectLst/>
                        <a:latin typeface="ＭＳ Ｐゴシック" pitchFamily="50" charset="-128"/>
                        <a:ea typeface="ＭＳ 明朝" pitchFamily="17" charset="-128"/>
                      </a:endParaRPr>
                    </a:p>
                    <a:p>
                      <a:pPr marL="0" marR="0" lvl="0" indent="0" algn="l" defTabSz="963613" rtl="0" eaLnBrk="0" fontAlgn="base" latinLnBrk="0" hangingPunct="0">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pitchFamily="50" charset="-128"/>
                          <a:ea typeface="ＭＳ 明朝" pitchFamily="17" charset="-128"/>
                        </a:rPr>
                        <a:t>○図書館</a:t>
                      </a:r>
                      <a:endPar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endParaRPr>
                    </a:p>
                    <a:p>
                      <a:pPr marL="0" marR="0" lvl="0" indent="0" algn="l" defTabSz="963613" rtl="0" eaLnBrk="0" fontAlgn="base" latinLnBrk="0" hangingPunct="0">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pitchFamily="50" charset="-128"/>
                          <a:ea typeface="ＭＳ 明朝" pitchFamily="17" charset="-128"/>
                        </a:rPr>
                        <a:t>○公民館その他の集会施設</a:t>
                      </a:r>
                      <a:endPar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endParaRPr>
                    </a:p>
                    <a:p>
                      <a:pPr marL="0" marR="0" lvl="0" indent="0" algn="l" defTabSz="963613" rtl="0" eaLnBrk="0" fontAlgn="base" latinLnBrk="0" hangingPunct="0">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pitchFamily="50" charset="-128"/>
                          <a:ea typeface="ＭＳ 明朝" pitchFamily="17" charset="-128"/>
                        </a:rPr>
                        <a:t>○地域文化の振興等を図るための施設</a:t>
                      </a:r>
                      <a:endPar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endParaRPr>
                    </a:p>
                  </a:txBody>
                  <a:tcPr marL="94818" marR="94818" marT="45947" marB="4594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69437">
                <a:tc gridSpan="3">
                  <a:txBody>
                    <a:bodyPr/>
                    <a:lstStyle/>
                    <a:p>
                      <a:pPr marL="0" marR="0" lvl="0" indent="0" algn="l" defTabSz="963613"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pitchFamily="50" charset="-128"/>
                          <a:ea typeface="ＭＳ 明朝" pitchFamily="17" charset="-128"/>
                        </a:rPr>
                        <a:t>○自然エネルギーを利用するための施設</a:t>
                      </a:r>
                      <a:endParaRPr kumimoji="1" lang="en-US" altLang="ja-JP" sz="1100" b="0" i="0" u="none" strike="noStrike" cap="none" normalizeH="0" baseline="0" dirty="0" smtClean="0">
                        <a:ln>
                          <a:noFill/>
                        </a:ln>
                        <a:solidFill>
                          <a:schemeClr val="tx1"/>
                        </a:solidFill>
                        <a:effectLst/>
                        <a:latin typeface="ＭＳ Ｐゴシック" pitchFamily="50" charset="-128"/>
                        <a:ea typeface="ＭＳ 明朝" pitchFamily="17" charset="-128"/>
                      </a:endParaRPr>
                    </a:p>
                    <a:p>
                      <a:pPr marL="0" marR="0" lvl="0" indent="0" algn="l" defTabSz="963613"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ＭＳ Ｐゴシック" pitchFamily="50" charset="-128"/>
                          <a:ea typeface="ＭＳ 明朝" pitchFamily="17" charset="-128"/>
                        </a:rPr>
                        <a:t>○</a:t>
                      </a:r>
                      <a:r>
                        <a:rPr kumimoji="1" lang="ja-JP" altLang="en-US" sz="1100" b="0" i="0" u="none" strike="noStrike" cap="none" normalizeH="0" baseline="0" dirty="0" smtClean="0">
                          <a:ln>
                            <a:noFill/>
                          </a:ln>
                          <a:solidFill>
                            <a:schemeClr val="tx1"/>
                          </a:solidFill>
                          <a:effectLst/>
                          <a:latin typeface="ＭＳ Ｐゴシック" pitchFamily="50" charset="-128"/>
                          <a:ea typeface="ＭＳ 明朝" pitchFamily="17" charset="-128"/>
                        </a:rPr>
                        <a:t>集落再編整備</a:t>
                      </a:r>
                      <a:endPar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endParaRPr>
                    </a:p>
                  </a:txBody>
                  <a:tcPr marL="94818" marR="94818" marT="45947" marB="4594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l" defTabSz="963613" rtl="0" eaLnBrk="1" fontAlgn="base" latinLnBrk="0" hangingPunct="1">
                        <a:lnSpc>
                          <a:spcPct val="100000"/>
                        </a:lnSpc>
                        <a:spcBef>
                          <a:spcPct val="0"/>
                        </a:spcBef>
                        <a:spcAft>
                          <a:spcPct val="0"/>
                        </a:spcAft>
                        <a:buClrTx/>
                        <a:buSzTx/>
                        <a:buFontTx/>
                        <a:buNone/>
                        <a:tabLst/>
                      </a:pPr>
                      <a:endPar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endParaRPr>
                    </a:p>
                  </a:txBody>
                  <a:tcPr marL="94818" marR="94818" marT="45947" marB="4594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r>
              <a:tr h="595291">
                <a:tc gridSpan="2">
                  <a:txBody>
                    <a:bodyPr/>
                    <a:lstStyle/>
                    <a:p>
                      <a:pPr marL="0" marR="0" lvl="0" indent="0" algn="ctr" defTabSz="963613"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明朝" pitchFamily="17" charset="-128"/>
                          <a:ea typeface="ＭＳ 明朝" pitchFamily="17" charset="-128"/>
                        </a:rPr>
                        <a:t>過疎地域自立促進特別事業</a:t>
                      </a:r>
                      <a:endParaRPr kumimoji="1" lang="en-US" altLang="ja-JP" sz="1100" b="0" i="0" u="none" strike="noStrike" cap="none" normalizeH="0" baseline="0" dirty="0" smtClean="0">
                        <a:ln>
                          <a:noFill/>
                        </a:ln>
                        <a:solidFill>
                          <a:schemeClr val="tx1"/>
                        </a:solidFill>
                        <a:effectLst/>
                        <a:latin typeface="ＭＳ 明朝" pitchFamily="17" charset="-128"/>
                        <a:ea typeface="ＭＳ 明朝" pitchFamily="17" charset="-128"/>
                      </a:endParaRPr>
                    </a:p>
                    <a:p>
                      <a:pPr marL="0" marR="0" lvl="0" indent="0" algn="ctr" defTabSz="963613"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明朝" pitchFamily="17" charset="-128"/>
                          <a:ea typeface="ＭＳ 明朝" pitchFamily="17" charset="-128"/>
                        </a:rPr>
                        <a:t>（いわゆるソフト対策事業）</a:t>
                      </a:r>
                    </a:p>
                  </a:txBody>
                  <a:tcPr marL="94818" marR="94818" marT="45947" marB="45947"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marL="0" marR="0" lvl="0" indent="0" algn="l" defTabSz="963613" rtl="0" eaLnBrk="0" fontAlgn="base" latinLnBrk="0" hangingPunct="0">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chemeClr val="tx1"/>
                        </a:solidFill>
                        <a:effectLst/>
                        <a:latin typeface="ＭＳ Ｐゴシック" pitchFamily="50" charset="-128"/>
                        <a:ea typeface="ＭＳ Ｐゴシック" pitchFamily="50" charset="-128"/>
                      </a:endParaRPr>
                    </a:p>
                  </a:txBody>
                  <a:tcPr marL="96489" marR="96489" marT="48243" marB="48243"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l" defTabSz="963613" rtl="0" eaLnBrk="0" fontAlgn="base" latinLnBrk="0" hangingPunct="0">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明朝" pitchFamily="17" charset="-128"/>
                          <a:ea typeface="ＭＳ 明朝" pitchFamily="17" charset="-128"/>
                        </a:rPr>
                        <a:t>○地域医療の確保、住民の日常的な移動のための交通手段の確保、集落の維持及び活性化その他の住民が将来にわたり安全に安心して暮らすことのできる地域社会の実現を図るため特別に地方債を財源として行うことが必要と認められる事業（基金の積立てを含む）</a:t>
                      </a:r>
                    </a:p>
                  </a:txBody>
                  <a:tcPr marL="94818" marR="94818" marT="45947" marB="45947"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marL="0" marR="0" lvl="0" indent="0" algn="l" defTabSz="963613"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chemeClr val="tx1"/>
                        </a:solidFill>
                        <a:effectLst/>
                        <a:latin typeface="ＭＳ Ｐゴシック" pitchFamily="50" charset="-128"/>
                        <a:ea typeface="ＭＳ Ｐゴシック" pitchFamily="50" charset="-128"/>
                      </a:endParaRPr>
                    </a:p>
                  </a:txBody>
                  <a:tcPr marL="96489" marR="96489" marT="48243" marB="4824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r>
            </a:tbl>
          </a:graphicData>
        </a:graphic>
      </p:graphicFrame>
      <p:sp>
        <p:nvSpPr>
          <p:cNvPr id="11" name="テキスト ボックス 10"/>
          <p:cNvSpPr txBox="1"/>
          <p:nvPr/>
        </p:nvSpPr>
        <p:spPr>
          <a:xfrm>
            <a:off x="10080625" y="2139885"/>
            <a:ext cx="1743959" cy="646331"/>
          </a:xfrm>
          <a:prstGeom prst="rect">
            <a:avLst/>
          </a:prstGeom>
          <a:noFill/>
        </p:spPr>
        <p:txBody>
          <a:bodyPr wrap="square" rtlCol="0">
            <a:spAutoFit/>
          </a:bodyPr>
          <a:lstStyle/>
          <a:p>
            <a:r>
              <a:rPr lang="ja-JP" altLang="en-US" dirty="0" smtClean="0">
                <a:solidFill>
                  <a:srgbClr val="0070C0"/>
                </a:solidFill>
              </a:rPr>
              <a:t>財務調査課より受領</a:t>
            </a:r>
            <a:endParaRPr lang="ja-JP" altLang="en-US" dirty="0">
              <a:solidFill>
                <a:srgbClr val="0070C0"/>
              </a:solidFill>
            </a:endParaRPr>
          </a:p>
        </p:txBody>
      </p:sp>
      <p:sp>
        <p:nvSpPr>
          <p:cNvPr id="12" name="AutoShape 15"/>
          <p:cNvSpPr>
            <a:spLocks noChangeArrowheads="1"/>
          </p:cNvSpPr>
          <p:nvPr/>
        </p:nvSpPr>
        <p:spPr bwMode="auto">
          <a:xfrm>
            <a:off x="71760" y="48513"/>
            <a:ext cx="9891346" cy="439615"/>
          </a:xfrm>
          <a:prstGeom prst="roundRect">
            <a:avLst>
              <a:gd name="adj" fmla="val 21125"/>
            </a:avLst>
          </a:prstGeom>
          <a:gradFill rotWithShape="1">
            <a:gsLst>
              <a:gs pos="0">
                <a:srgbClr val="FF9933"/>
              </a:gs>
              <a:gs pos="50000">
                <a:srgbClr val="FFFFFF"/>
              </a:gs>
              <a:gs pos="100000">
                <a:srgbClr val="FF9933"/>
              </a:gs>
            </a:gsLst>
            <a:lin ang="5400000" scaled="1"/>
          </a:gradFill>
          <a:ln w="57150" cmpd="thickThin">
            <a:solidFill>
              <a:srgbClr val="000000"/>
            </a:solidFill>
            <a:round/>
            <a:headEnd/>
            <a:tailEnd/>
          </a:ln>
          <a:effectLst/>
        </p:spPr>
        <p:txBody>
          <a:bodyPr lIns="95077" tIns="47541" rIns="95077" bIns="47541"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2200" kern="0" dirty="0" smtClean="0">
                <a:solidFill>
                  <a:prstClr val="black"/>
                </a:solidFill>
                <a:latin typeface="ＤＦ特太ゴシック体" pitchFamily="1" charset="-128"/>
                <a:ea typeface="ＤＦ特太ゴシック体" pitchFamily="1" charset="-128"/>
              </a:rPr>
              <a:t>過疎対策事業債の概要</a:t>
            </a:r>
            <a:endParaRPr kumimoji="0" lang="ja-JP" altLang="en-US" sz="2200" b="0" i="0" u="none" strike="noStrike" kern="0" cap="none" spc="0" normalizeH="0" baseline="0" noProof="0" dirty="0">
              <a:ln>
                <a:noFill/>
              </a:ln>
              <a:solidFill>
                <a:prstClr val="black"/>
              </a:solidFill>
              <a:effectLst/>
              <a:uLnTx/>
              <a:uFillTx/>
              <a:latin typeface="ＤＦ特太ゴシック体" pitchFamily="1" charset="-128"/>
              <a:ea typeface="ＤＦ特太ゴシック体" pitchFamily="1" charset="-128"/>
            </a:endParaRPr>
          </a:p>
        </p:txBody>
      </p:sp>
      <p:sp>
        <p:nvSpPr>
          <p:cNvPr id="2" name="スライド番号プレースホルダー 1"/>
          <p:cNvSpPr>
            <a:spLocks noGrp="1"/>
          </p:cNvSpPr>
          <p:nvPr>
            <p:ph type="sldNum" sz="quarter" idx="12"/>
          </p:nvPr>
        </p:nvSpPr>
        <p:spPr/>
        <p:txBody>
          <a:bodyPr/>
          <a:lstStyle/>
          <a:p>
            <a:fld id="{CC8EEB78-2461-4507-B69A-35210D529705}" type="slidenum">
              <a:rPr lang="ja-JP" altLang="en-US" smtClean="0">
                <a:solidFill>
                  <a:prstClr val="black">
                    <a:tint val="75000"/>
                  </a:prstClr>
                </a:solidFill>
              </a:rPr>
              <a:pPr/>
              <a:t>9</a:t>
            </a:fld>
            <a:endParaRPr lang="ja-JP" altLang="en-US">
              <a:solidFill>
                <a:prstClr val="black">
                  <a:tint val="75000"/>
                </a:prstClr>
              </a:solidFill>
            </a:endParaRPr>
          </a:p>
        </p:txBody>
      </p:sp>
    </p:spTree>
    <p:extLst>
      <p:ext uri="{BB962C8B-B14F-4D97-AF65-F5344CB8AC3E}">
        <p14:creationId xmlns:p14="http://schemas.microsoft.com/office/powerpoint/2010/main" val="23343547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3" name="グラフ 32"/>
          <p:cNvGraphicFramePr>
            <a:graphicFrameLocks/>
          </p:cNvGraphicFramePr>
          <p:nvPr>
            <p:extLst/>
          </p:nvPr>
        </p:nvGraphicFramePr>
        <p:xfrm>
          <a:off x="287784" y="1379632"/>
          <a:ext cx="4032448" cy="6081816"/>
        </p:xfrm>
        <a:graphic>
          <a:graphicData uri="http://schemas.openxmlformats.org/drawingml/2006/chart">
            <c:chart xmlns:c="http://schemas.openxmlformats.org/drawingml/2006/chart" xmlns:r="http://schemas.openxmlformats.org/officeDocument/2006/relationships" r:id="rId2"/>
          </a:graphicData>
        </a:graphic>
      </p:graphicFrame>
      <p:sp>
        <p:nvSpPr>
          <p:cNvPr id="35" name="テキスト ボックス 34"/>
          <p:cNvSpPr txBox="1"/>
          <p:nvPr/>
        </p:nvSpPr>
        <p:spPr>
          <a:xfrm>
            <a:off x="323788" y="1167850"/>
            <a:ext cx="1152128" cy="230832"/>
          </a:xfrm>
          <a:prstGeom prst="rect">
            <a:avLst/>
          </a:prstGeom>
          <a:noFill/>
        </p:spPr>
        <p:txBody>
          <a:bodyPr wrap="square" rtlCol="0">
            <a:spAutoFit/>
          </a:bodyPr>
          <a:lstStyle/>
          <a:p>
            <a:r>
              <a:rPr lang="ja-JP" altLang="en-US" sz="900" dirty="0">
                <a:latin typeface="ＭＳ ゴシック" panose="020B0609070205080204" pitchFamily="49" charset="-128"/>
                <a:ea typeface="ＭＳ ゴシック" panose="020B0609070205080204" pitchFamily="49" charset="-128"/>
              </a:rPr>
              <a:t>（億円）</a:t>
            </a:r>
          </a:p>
        </p:txBody>
      </p:sp>
      <p:cxnSp>
        <p:nvCxnSpPr>
          <p:cNvPr id="36" name="直線コネクタ 35"/>
          <p:cNvCxnSpPr/>
          <p:nvPr/>
        </p:nvCxnSpPr>
        <p:spPr>
          <a:xfrm>
            <a:off x="763265" y="1421765"/>
            <a:ext cx="0" cy="500400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37" name="直線コネクタ 36"/>
          <p:cNvCxnSpPr/>
          <p:nvPr/>
        </p:nvCxnSpPr>
        <p:spPr>
          <a:xfrm flipH="1">
            <a:off x="749970" y="6425490"/>
            <a:ext cx="3636000"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39" name="正方形/長方形 38"/>
          <p:cNvSpPr/>
          <p:nvPr/>
        </p:nvSpPr>
        <p:spPr>
          <a:xfrm>
            <a:off x="179772" y="1146332"/>
            <a:ext cx="4284476" cy="5650435"/>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40" name="テキスト ボックス 39"/>
          <p:cNvSpPr txBox="1"/>
          <p:nvPr/>
        </p:nvSpPr>
        <p:spPr>
          <a:xfrm>
            <a:off x="1079872" y="1188645"/>
            <a:ext cx="3312368" cy="276999"/>
          </a:xfrm>
          <a:prstGeom prst="rect">
            <a:avLst/>
          </a:prstGeom>
          <a:noFill/>
        </p:spPr>
        <p:txBody>
          <a:bodyPr wrap="square" rtlCol="0">
            <a:spAutoFit/>
          </a:bodyPr>
          <a:lstStyle/>
          <a:p>
            <a:r>
              <a:rPr lang="en-US" altLang="ja-JP" sz="1200" b="1" dirty="0">
                <a:latin typeface="ＭＳ ゴシック" panose="020B0609070205080204" pitchFamily="49" charset="-128"/>
                <a:ea typeface="ＭＳ ゴシック" panose="020B0609070205080204" pitchFamily="49" charset="-128"/>
              </a:rPr>
              <a:t>【</a:t>
            </a:r>
            <a:r>
              <a:rPr lang="ja-JP" altLang="en-US" sz="1200" b="1" dirty="0">
                <a:latin typeface="ＭＳ ゴシック" panose="020B0609070205080204" pitchFamily="49" charset="-128"/>
                <a:ea typeface="ＭＳ ゴシック" panose="020B0609070205080204" pitchFamily="49" charset="-128"/>
              </a:rPr>
              <a:t>過疎債発行額の推移（</a:t>
            </a:r>
            <a:r>
              <a:rPr lang="en-US" altLang="ja-JP" sz="1200" b="1" dirty="0">
                <a:latin typeface="ＭＳ ゴシック" panose="020B0609070205080204" pitchFamily="49" charset="-128"/>
                <a:ea typeface="ＭＳ ゴシック" panose="020B0609070205080204" pitchFamily="49" charset="-128"/>
              </a:rPr>
              <a:t>H22</a:t>
            </a:r>
            <a:r>
              <a:rPr lang="ja-JP" altLang="en-US" sz="1200" b="1" dirty="0">
                <a:latin typeface="ＭＳ ゴシック" panose="020B0609070205080204" pitchFamily="49" charset="-128"/>
                <a:ea typeface="ＭＳ ゴシック" panose="020B0609070205080204" pitchFamily="49" charset="-128"/>
              </a:rPr>
              <a:t>～</a:t>
            </a:r>
            <a:r>
              <a:rPr lang="en-US" altLang="ja-JP" sz="1200" b="1" dirty="0">
                <a:latin typeface="ＭＳ ゴシック" panose="020B0609070205080204" pitchFamily="49" charset="-128"/>
                <a:ea typeface="ＭＳ ゴシック" panose="020B0609070205080204" pitchFamily="49" charset="-128"/>
              </a:rPr>
              <a:t>H29</a:t>
            </a:r>
            <a:r>
              <a:rPr lang="ja-JP" altLang="en-US" sz="1200" b="1" dirty="0">
                <a:latin typeface="ＭＳ ゴシック" panose="020B0609070205080204" pitchFamily="49" charset="-128"/>
                <a:ea typeface="ＭＳ ゴシック" panose="020B0609070205080204" pitchFamily="49" charset="-128"/>
              </a:rPr>
              <a:t>）</a:t>
            </a:r>
            <a:r>
              <a:rPr lang="en-US" altLang="ja-JP" sz="1200" b="1" dirty="0">
                <a:latin typeface="ＭＳ ゴシック" panose="020B0609070205080204" pitchFamily="49" charset="-128"/>
                <a:ea typeface="ＭＳ ゴシック" panose="020B0609070205080204" pitchFamily="49" charset="-128"/>
              </a:rPr>
              <a:t>】</a:t>
            </a:r>
            <a:endParaRPr lang="ja-JP" altLang="en-US" sz="1200" b="1" dirty="0">
              <a:latin typeface="ＭＳ ゴシック" panose="020B0609070205080204" pitchFamily="49" charset="-128"/>
              <a:ea typeface="ＭＳ ゴシック" panose="020B0609070205080204" pitchFamily="49" charset="-128"/>
            </a:endParaRPr>
          </a:p>
        </p:txBody>
      </p:sp>
      <p:graphicFrame>
        <p:nvGraphicFramePr>
          <p:cNvPr id="12" name="グラフ 11"/>
          <p:cNvGraphicFramePr>
            <a:graphicFrameLocks/>
          </p:cNvGraphicFramePr>
          <p:nvPr>
            <p:extLst/>
          </p:nvPr>
        </p:nvGraphicFramePr>
        <p:xfrm>
          <a:off x="4572260" y="1290053"/>
          <a:ext cx="5208938" cy="5455045"/>
        </p:xfrm>
        <a:graphic>
          <a:graphicData uri="http://schemas.openxmlformats.org/drawingml/2006/chart">
            <c:chart xmlns:c="http://schemas.openxmlformats.org/drawingml/2006/chart" xmlns:r="http://schemas.openxmlformats.org/officeDocument/2006/relationships" r:id="rId3"/>
          </a:graphicData>
        </a:graphic>
      </p:graphicFrame>
      <p:sp>
        <p:nvSpPr>
          <p:cNvPr id="3" name="テキスト ボックス 2"/>
          <p:cNvSpPr txBox="1"/>
          <p:nvPr/>
        </p:nvSpPr>
        <p:spPr>
          <a:xfrm>
            <a:off x="6479968" y="1673123"/>
            <a:ext cx="1802386" cy="415498"/>
          </a:xfrm>
          <a:prstGeom prst="rect">
            <a:avLst/>
          </a:prstGeom>
          <a:noFill/>
        </p:spPr>
        <p:txBody>
          <a:bodyPr wrap="square" rtlCol="0">
            <a:spAutoFit/>
          </a:bodyPr>
          <a:lstStyle/>
          <a:p>
            <a:pPr algn="ctr"/>
            <a:r>
              <a:rPr lang="ja-JP" altLang="en-US" sz="1050" dirty="0">
                <a:latin typeface="+mj-ea"/>
                <a:ea typeface="+mj-ea"/>
              </a:rPr>
              <a:t>観光・レクリエーション施設（</a:t>
            </a:r>
            <a:r>
              <a:rPr lang="en-US" altLang="ja-JP" sz="1050" dirty="0">
                <a:latin typeface="+mj-ea"/>
                <a:ea typeface="+mj-ea"/>
              </a:rPr>
              <a:t>309</a:t>
            </a:r>
            <a:r>
              <a:rPr lang="ja-JP" altLang="en-US" sz="1050" dirty="0">
                <a:latin typeface="+mj-ea"/>
                <a:ea typeface="+mj-ea"/>
              </a:rPr>
              <a:t>）</a:t>
            </a:r>
          </a:p>
        </p:txBody>
      </p:sp>
      <p:sp>
        <p:nvSpPr>
          <p:cNvPr id="13" name="テキスト ボックス 12"/>
          <p:cNvSpPr txBox="1"/>
          <p:nvPr/>
        </p:nvSpPr>
        <p:spPr>
          <a:xfrm>
            <a:off x="6327195" y="2008049"/>
            <a:ext cx="2107931" cy="253916"/>
          </a:xfrm>
          <a:prstGeom prst="rect">
            <a:avLst/>
          </a:prstGeom>
          <a:noFill/>
        </p:spPr>
        <p:txBody>
          <a:bodyPr wrap="square" rtlCol="0">
            <a:spAutoFit/>
          </a:bodyPr>
          <a:lstStyle/>
          <a:p>
            <a:pPr algn="ctr"/>
            <a:r>
              <a:rPr lang="ja-JP" altLang="en-US" sz="1050" dirty="0">
                <a:latin typeface="+mj-ea"/>
                <a:ea typeface="+mj-ea"/>
              </a:rPr>
              <a:t>農林漁業経営近代化施設（</a:t>
            </a:r>
            <a:r>
              <a:rPr lang="en-US" altLang="ja-JP" sz="1050" dirty="0">
                <a:latin typeface="+mj-ea"/>
                <a:ea typeface="+mj-ea"/>
              </a:rPr>
              <a:t>96</a:t>
            </a:r>
            <a:r>
              <a:rPr lang="ja-JP" altLang="en-US" sz="1050" dirty="0">
                <a:latin typeface="+mj-ea"/>
                <a:ea typeface="+mj-ea"/>
              </a:rPr>
              <a:t>）</a:t>
            </a:r>
          </a:p>
        </p:txBody>
      </p:sp>
      <p:sp>
        <p:nvSpPr>
          <p:cNvPr id="14" name="テキスト ボックス 13"/>
          <p:cNvSpPr txBox="1"/>
          <p:nvPr/>
        </p:nvSpPr>
        <p:spPr>
          <a:xfrm>
            <a:off x="8411947" y="2139964"/>
            <a:ext cx="1277826" cy="415498"/>
          </a:xfrm>
          <a:prstGeom prst="rect">
            <a:avLst/>
          </a:prstGeom>
          <a:noFill/>
        </p:spPr>
        <p:txBody>
          <a:bodyPr wrap="square" rtlCol="0">
            <a:spAutoFit/>
          </a:bodyPr>
          <a:lstStyle/>
          <a:p>
            <a:pPr algn="ctr"/>
            <a:r>
              <a:rPr lang="ja-JP" altLang="en-US" sz="1050" dirty="0">
                <a:latin typeface="+mj-ea"/>
                <a:ea typeface="+mj-ea"/>
              </a:rPr>
              <a:t>地場産業振興施設（</a:t>
            </a:r>
            <a:r>
              <a:rPr lang="en-US" altLang="ja-JP" sz="1050" dirty="0">
                <a:latin typeface="+mj-ea"/>
                <a:ea typeface="+mj-ea"/>
              </a:rPr>
              <a:t>55</a:t>
            </a:r>
            <a:r>
              <a:rPr lang="ja-JP" altLang="en-US" sz="1050" dirty="0">
                <a:latin typeface="+mj-ea"/>
                <a:ea typeface="+mj-ea"/>
              </a:rPr>
              <a:t>）</a:t>
            </a:r>
          </a:p>
        </p:txBody>
      </p:sp>
      <p:sp>
        <p:nvSpPr>
          <p:cNvPr id="15" name="テキスト ボックス 14"/>
          <p:cNvSpPr txBox="1"/>
          <p:nvPr/>
        </p:nvSpPr>
        <p:spPr>
          <a:xfrm>
            <a:off x="6673417" y="2311783"/>
            <a:ext cx="1327063" cy="253916"/>
          </a:xfrm>
          <a:prstGeom prst="rect">
            <a:avLst/>
          </a:prstGeom>
          <a:noFill/>
        </p:spPr>
        <p:txBody>
          <a:bodyPr wrap="square" rtlCol="0">
            <a:spAutoFit/>
          </a:bodyPr>
          <a:lstStyle/>
          <a:p>
            <a:pPr algn="ctr"/>
            <a:r>
              <a:rPr lang="ja-JP" altLang="en-US" sz="1050" dirty="0" smtClean="0">
                <a:latin typeface="+mj-ea"/>
                <a:ea typeface="+mj-ea"/>
              </a:rPr>
              <a:t>その他 </a:t>
            </a:r>
            <a:r>
              <a:rPr lang="ja-JP" altLang="en-US" sz="1050" dirty="0">
                <a:latin typeface="+mj-ea"/>
                <a:ea typeface="+mj-ea"/>
              </a:rPr>
              <a:t>（</a:t>
            </a:r>
            <a:r>
              <a:rPr lang="en-US" altLang="ja-JP" sz="1050" dirty="0">
                <a:latin typeface="+mj-ea"/>
                <a:ea typeface="+mj-ea"/>
              </a:rPr>
              <a:t>149</a:t>
            </a:r>
            <a:r>
              <a:rPr lang="ja-JP" altLang="en-US" sz="1050" dirty="0">
                <a:latin typeface="+mj-ea"/>
                <a:ea typeface="+mj-ea"/>
              </a:rPr>
              <a:t>）</a:t>
            </a:r>
          </a:p>
        </p:txBody>
      </p:sp>
      <p:sp>
        <p:nvSpPr>
          <p:cNvPr id="16" name="テキスト ボックス 15"/>
          <p:cNvSpPr txBox="1"/>
          <p:nvPr/>
        </p:nvSpPr>
        <p:spPr>
          <a:xfrm>
            <a:off x="6793042" y="2942461"/>
            <a:ext cx="1092820" cy="276999"/>
          </a:xfrm>
          <a:prstGeom prst="rect">
            <a:avLst/>
          </a:prstGeom>
          <a:noFill/>
        </p:spPr>
        <p:txBody>
          <a:bodyPr wrap="square" rtlCol="0">
            <a:spAutoFit/>
          </a:bodyPr>
          <a:lstStyle/>
          <a:p>
            <a:pPr algn="ctr"/>
            <a:r>
              <a:rPr lang="ja-JP" altLang="en-US" sz="1200" dirty="0">
                <a:latin typeface="+mj-ea"/>
                <a:ea typeface="+mj-ea"/>
              </a:rPr>
              <a:t>道路（</a:t>
            </a:r>
            <a:r>
              <a:rPr lang="en-US" altLang="ja-JP" sz="1200" dirty="0">
                <a:latin typeface="+mj-ea"/>
                <a:ea typeface="+mj-ea"/>
              </a:rPr>
              <a:t>698</a:t>
            </a:r>
            <a:r>
              <a:rPr lang="ja-JP" altLang="en-US" sz="1200" dirty="0">
                <a:latin typeface="+mj-ea"/>
                <a:ea typeface="+mj-ea"/>
              </a:rPr>
              <a:t>）</a:t>
            </a:r>
            <a:endParaRPr lang="en-US" altLang="ja-JP" sz="1200" dirty="0">
              <a:latin typeface="+mj-ea"/>
              <a:ea typeface="+mj-ea"/>
            </a:endParaRPr>
          </a:p>
        </p:txBody>
      </p:sp>
      <p:sp>
        <p:nvSpPr>
          <p:cNvPr id="17" name="テキスト ボックス 16"/>
          <p:cNvSpPr txBox="1"/>
          <p:nvPr/>
        </p:nvSpPr>
        <p:spPr>
          <a:xfrm>
            <a:off x="8348271" y="6078542"/>
            <a:ext cx="1300420" cy="253916"/>
          </a:xfrm>
          <a:prstGeom prst="rect">
            <a:avLst/>
          </a:prstGeom>
          <a:noFill/>
        </p:spPr>
        <p:txBody>
          <a:bodyPr wrap="square" rtlCol="0">
            <a:spAutoFit/>
          </a:bodyPr>
          <a:lstStyle/>
          <a:p>
            <a:pPr algn="ctr"/>
            <a:r>
              <a:rPr lang="ja-JP" altLang="en-US" sz="1050" dirty="0">
                <a:latin typeface="+mj-ea"/>
                <a:ea typeface="+mj-ea"/>
              </a:rPr>
              <a:t>学校給食施設（</a:t>
            </a:r>
            <a:r>
              <a:rPr lang="en-US" altLang="ja-JP" sz="1050" dirty="0">
                <a:latin typeface="+mj-ea"/>
                <a:ea typeface="+mj-ea"/>
              </a:rPr>
              <a:t>74</a:t>
            </a:r>
            <a:r>
              <a:rPr lang="ja-JP" altLang="en-US" sz="1050" dirty="0">
                <a:latin typeface="+mj-ea"/>
                <a:ea typeface="+mj-ea"/>
              </a:rPr>
              <a:t>）</a:t>
            </a:r>
            <a:endParaRPr lang="en-US" altLang="ja-JP" sz="1050" dirty="0">
              <a:latin typeface="+mj-ea"/>
              <a:ea typeface="+mj-ea"/>
            </a:endParaRPr>
          </a:p>
        </p:txBody>
      </p:sp>
      <p:sp>
        <p:nvSpPr>
          <p:cNvPr id="18" name="テキスト ボックス 17"/>
          <p:cNvSpPr txBox="1"/>
          <p:nvPr/>
        </p:nvSpPr>
        <p:spPr>
          <a:xfrm>
            <a:off x="6406765" y="5311020"/>
            <a:ext cx="1875589" cy="461665"/>
          </a:xfrm>
          <a:prstGeom prst="rect">
            <a:avLst/>
          </a:prstGeom>
          <a:noFill/>
        </p:spPr>
        <p:txBody>
          <a:bodyPr wrap="square" rtlCol="0">
            <a:spAutoFit/>
          </a:bodyPr>
          <a:lstStyle/>
          <a:p>
            <a:pPr algn="ctr"/>
            <a:r>
              <a:rPr lang="ja-JP" altLang="en-US" sz="1200" dirty="0">
                <a:latin typeface="+mj-ea"/>
                <a:ea typeface="+mj-ea"/>
              </a:rPr>
              <a:t>小・中学校 校舎</a:t>
            </a:r>
            <a:r>
              <a:rPr lang="ja-JP" altLang="en-US" sz="1200" dirty="0" smtClean="0">
                <a:latin typeface="+mj-ea"/>
                <a:ea typeface="+mj-ea"/>
              </a:rPr>
              <a:t>・</a:t>
            </a:r>
            <a:endParaRPr lang="en-US" altLang="ja-JP" sz="1200" dirty="0" smtClean="0">
              <a:latin typeface="+mj-ea"/>
              <a:ea typeface="+mj-ea"/>
            </a:endParaRPr>
          </a:p>
          <a:p>
            <a:pPr algn="ctr"/>
            <a:r>
              <a:rPr lang="ja-JP" altLang="en-US" sz="1200" dirty="0" smtClean="0">
                <a:latin typeface="+mj-ea"/>
                <a:ea typeface="+mj-ea"/>
              </a:rPr>
              <a:t>屋体</a:t>
            </a:r>
            <a:r>
              <a:rPr lang="ja-JP" altLang="en-US" sz="1200" dirty="0">
                <a:latin typeface="+mj-ea"/>
                <a:ea typeface="+mj-ea"/>
              </a:rPr>
              <a:t>・寄宿舎（</a:t>
            </a:r>
            <a:r>
              <a:rPr lang="en-US" altLang="ja-JP" sz="1200" dirty="0">
                <a:latin typeface="+mj-ea"/>
                <a:ea typeface="+mj-ea"/>
              </a:rPr>
              <a:t>323</a:t>
            </a:r>
            <a:r>
              <a:rPr lang="ja-JP" altLang="en-US" sz="1200" dirty="0">
                <a:latin typeface="+mj-ea"/>
                <a:ea typeface="+mj-ea"/>
              </a:rPr>
              <a:t>）</a:t>
            </a:r>
            <a:endParaRPr lang="en-US" altLang="ja-JP" sz="1200" dirty="0">
              <a:latin typeface="+mj-ea"/>
              <a:ea typeface="+mj-ea"/>
            </a:endParaRPr>
          </a:p>
        </p:txBody>
      </p:sp>
      <p:sp>
        <p:nvSpPr>
          <p:cNvPr id="19" name="テキスト ボックス 18"/>
          <p:cNvSpPr txBox="1"/>
          <p:nvPr/>
        </p:nvSpPr>
        <p:spPr>
          <a:xfrm>
            <a:off x="8152895" y="3621554"/>
            <a:ext cx="1398328" cy="253916"/>
          </a:xfrm>
          <a:prstGeom prst="rect">
            <a:avLst/>
          </a:prstGeom>
          <a:noFill/>
        </p:spPr>
        <p:txBody>
          <a:bodyPr wrap="square" rtlCol="0">
            <a:spAutoFit/>
          </a:bodyPr>
          <a:lstStyle/>
          <a:p>
            <a:pPr algn="ctr"/>
            <a:r>
              <a:rPr lang="ja-JP" altLang="en-US" sz="1050" dirty="0" smtClean="0">
                <a:latin typeface="+mj-ea"/>
                <a:ea typeface="+mj-ea"/>
              </a:rPr>
              <a:t>その他（</a:t>
            </a:r>
            <a:r>
              <a:rPr lang="en-US" altLang="ja-JP" sz="1050" dirty="0">
                <a:latin typeface="+mj-ea"/>
                <a:ea typeface="+mj-ea"/>
              </a:rPr>
              <a:t>50</a:t>
            </a:r>
            <a:r>
              <a:rPr lang="ja-JP" altLang="en-US" sz="1050" dirty="0">
                <a:latin typeface="+mj-ea"/>
                <a:ea typeface="+mj-ea"/>
              </a:rPr>
              <a:t>）</a:t>
            </a:r>
            <a:endParaRPr lang="en-US" altLang="ja-JP" sz="1050" dirty="0">
              <a:latin typeface="+mj-ea"/>
              <a:ea typeface="+mj-ea"/>
            </a:endParaRPr>
          </a:p>
        </p:txBody>
      </p:sp>
      <p:sp>
        <p:nvSpPr>
          <p:cNvPr id="20" name="テキスト ボックス 19"/>
          <p:cNvSpPr txBox="1"/>
          <p:nvPr/>
        </p:nvSpPr>
        <p:spPr>
          <a:xfrm>
            <a:off x="6421155" y="3838242"/>
            <a:ext cx="1834408" cy="253916"/>
          </a:xfrm>
          <a:prstGeom prst="rect">
            <a:avLst/>
          </a:prstGeom>
          <a:noFill/>
        </p:spPr>
        <p:txBody>
          <a:bodyPr wrap="square" rtlCol="0">
            <a:spAutoFit/>
          </a:bodyPr>
          <a:lstStyle/>
          <a:p>
            <a:pPr algn="ctr"/>
            <a:r>
              <a:rPr lang="ja-JP" altLang="en-US" sz="1050" dirty="0">
                <a:latin typeface="+mj-ea"/>
                <a:ea typeface="+mj-ea"/>
              </a:rPr>
              <a:t>一般廃棄物処理施設（</a:t>
            </a:r>
            <a:r>
              <a:rPr lang="en-US" altLang="ja-JP" sz="1050" dirty="0">
                <a:latin typeface="+mj-ea"/>
                <a:ea typeface="+mj-ea"/>
              </a:rPr>
              <a:t>209</a:t>
            </a:r>
            <a:r>
              <a:rPr lang="ja-JP" altLang="en-US" sz="1050" dirty="0">
                <a:latin typeface="+mj-ea"/>
                <a:ea typeface="+mj-ea"/>
              </a:rPr>
              <a:t>）</a:t>
            </a:r>
            <a:endParaRPr lang="en-US" altLang="ja-JP" sz="1050" dirty="0">
              <a:latin typeface="+mj-ea"/>
              <a:ea typeface="+mj-ea"/>
            </a:endParaRPr>
          </a:p>
        </p:txBody>
      </p:sp>
      <p:sp>
        <p:nvSpPr>
          <p:cNvPr id="21" name="テキスト ボックス 20"/>
          <p:cNvSpPr txBox="1"/>
          <p:nvPr/>
        </p:nvSpPr>
        <p:spPr>
          <a:xfrm>
            <a:off x="6464150" y="3505454"/>
            <a:ext cx="1856388" cy="253916"/>
          </a:xfrm>
          <a:prstGeom prst="rect">
            <a:avLst/>
          </a:prstGeom>
          <a:noFill/>
        </p:spPr>
        <p:txBody>
          <a:bodyPr wrap="square" rtlCol="0">
            <a:spAutoFit/>
          </a:bodyPr>
          <a:lstStyle/>
          <a:p>
            <a:pPr algn="ctr"/>
            <a:r>
              <a:rPr lang="ja-JP" altLang="en-US" sz="1050" dirty="0">
                <a:latin typeface="+mj-ea"/>
                <a:ea typeface="+mj-ea"/>
              </a:rPr>
              <a:t>電気通信施設（</a:t>
            </a:r>
            <a:r>
              <a:rPr lang="en-US" altLang="ja-JP" sz="1050" dirty="0">
                <a:latin typeface="+mj-ea"/>
                <a:ea typeface="+mj-ea"/>
              </a:rPr>
              <a:t>111</a:t>
            </a:r>
            <a:r>
              <a:rPr lang="ja-JP" altLang="en-US" sz="1050" dirty="0">
                <a:latin typeface="+mj-ea"/>
                <a:ea typeface="+mj-ea"/>
              </a:rPr>
              <a:t>）</a:t>
            </a:r>
            <a:endParaRPr lang="en-US" altLang="ja-JP" sz="1050" dirty="0">
              <a:latin typeface="+mj-ea"/>
              <a:ea typeface="+mj-ea"/>
            </a:endParaRPr>
          </a:p>
        </p:txBody>
      </p:sp>
      <p:sp>
        <p:nvSpPr>
          <p:cNvPr id="22" name="テキスト ボックス 21"/>
          <p:cNvSpPr txBox="1"/>
          <p:nvPr/>
        </p:nvSpPr>
        <p:spPr>
          <a:xfrm>
            <a:off x="6779646" y="4082571"/>
            <a:ext cx="1220834" cy="253916"/>
          </a:xfrm>
          <a:prstGeom prst="rect">
            <a:avLst/>
          </a:prstGeom>
          <a:noFill/>
        </p:spPr>
        <p:txBody>
          <a:bodyPr wrap="square" rtlCol="0">
            <a:spAutoFit/>
          </a:bodyPr>
          <a:lstStyle/>
          <a:p>
            <a:pPr algn="ctr"/>
            <a:r>
              <a:rPr lang="ja-JP" altLang="en-US" sz="1050" dirty="0">
                <a:latin typeface="+mj-ea"/>
                <a:ea typeface="+mj-ea"/>
              </a:rPr>
              <a:t>診療施設（</a:t>
            </a:r>
            <a:r>
              <a:rPr lang="en-US" altLang="ja-JP" sz="1050" dirty="0">
                <a:latin typeface="+mj-ea"/>
                <a:ea typeface="+mj-ea"/>
              </a:rPr>
              <a:t>158</a:t>
            </a:r>
            <a:r>
              <a:rPr lang="ja-JP" altLang="en-US" sz="1050" dirty="0">
                <a:latin typeface="+mj-ea"/>
                <a:ea typeface="+mj-ea"/>
              </a:rPr>
              <a:t>）</a:t>
            </a:r>
            <a:endParaRPr lang="en-US" altLang="ja-JP" sz="1050" dirty="0">
              <a:latin typeface="+mj-ea"/>
              <a:ea typeface="+mj-ea"/>
            </a:endParaRPr>
          </a:p>
        </p:txBody>
      </p:sp>
      <p:sp>
        <p:nvSpPr>
          <p:cNvPr id="23" name="テキスト ボックス 22"/>
          <p:cNvSpPr txBox="1"/>
          <p:nvPr/>
        </p:nvSpPr>
        <p:spPr>
          <a:xfrm>
            <a:off x="6528293" y="4852799"/>
            <a:ext cx="1742120" cy="253916"/>
          </a:xfrm>
          <a:prstGeom prst="rect">
            <a:avLst/>
          </a:prstGeom>
          <a:noFill/>
        </p:spPr>
        <p:txBody>
          <a:bodyPr wrap="square" rtlCol="0">
            <a:spAutoFit/>
          </a:bodyPr>
          <a:lstStyle/>
          <a:p>
            <a:pPr algn="ctr"/>
            <a:r>
              <a:rPr lang="ja-JP" altLang="en-US" sz="1050" dirty="0">
                <a:latin typeface="+mj-ea"/>
                <a:ea typeface="+mj-ea"/>
              </a:rPr>
              <a:t>高齢者福祉施設（</a:t>
            </a:r>
            <a:r>
              <a:rPr lang="en-US" altLang="ja-JP" sz="1050" dirty="0">
                <a:latin typeface="+mj-ea"/>
                <a:ea typeface="+mj-ea"/>
              </a:rPr>
              <a:t>99</a:t>
            </a:r>
            <a:r>
              <a:rPr lang="ja-JP" altLang="en-US" sz="1050" dirty="0">
                <a:latin typeface="+mj-ea"/>
                <a:ea typeface="+mj-ea"/>
              </a:rPr>
              <a:t>）</a:t>
            </a:r>
            <a:endParaRPr lang="en-US" altLang="ja-JP" sz="1050" dirty="0">
              <a:latin typeface="+mj-ea"/>
              <a:ea typeface="+mj-ea"/>
            </a:endParaRPr>
          </a:p>
        </p:txBody>
      </p:sp>
      <p:sp>
        <p:nvSpPr>
          <p:cNvPr id="24" name="テキスト ボックス 23"/>
          <p:cNvSpPr txBox="1"/>
          <p:nvPr/>
        </p:nvSpPr>
        <p:spPr>
          <a:xfrm>
            <a:off x="6779646" y="4686214"/>
            <a:ext cx="1092820" cy="253916"/>
          </a:xfrm>
          <a:prstGeom prst="rect">
            <a:avLst/>
          </a:prstGeom>
          <a:noFill/>
        </p:spPr>
        <p:txBody>
          <a:bodyPr wrap="square" rtlCol="0">
            <a:spAutoFit/>
          </a:bodyPr>
          <a:lstStyle/>
          <a:p>
            <a:pPr algn="ctr"/>
            <a:r>
              <a:rPr lang="ja-JP" altLang="en-US" sz="1050" dirty="0">
                <a:latin typeface="+mj-ea"/>
                <a:ea typeface="+mj-ea"/>
              </a:rPr>
              <a:t>消防施設（</a:t>
            </a:r>
            <a:r>
              <a:rPr lang="en-US" altLang="ja-JP" sz="1050" dirty="0">
                <a:latin typeface="+mj-ea"/>
                <a:ea typeface="+mj-ea"/>
              </a:rPr>
              <a:t>117</a:t>
            </a:r>
            <a:r>
              <a:rPr lang="ja-JP" altLang="en-US" sz="1050" dirty="0">
                <a:latin typeface="+mj-ea"/>
                <a:ea typeface="+mj-ea"/>
              </a:rPr>
              <a:t>）</a:t>
            </a:r>
            <a:endParaRPr lang="en-US" altLang="ja-JP" sz="1050" dirty="0">
              <a:latin typeface="+mj-ea"/>
              <a:ea typeface="+mj-ea"/>
            </a:endParaRPr>
          </a:p>
        </p:txBody>
      </p:sp>
      <p:sp>
        <p:nvSpPr>
          <p:cNvPr id="25" name="テキスト ボックス 24"/>
          <p:cNvSpPr txBox="1"/>
          <p:nvPr/>
        </p:nvSpPr>
        <p:spPr>
          <a:xfrm>
            <a:off x="6624488" y="4517549"/>
            <a:ext cx="1480611" cy="253916"/>
          </a:xfrm>
          <a:prstGeom prst="rect">
            <a:avLst/>
          </a:prstGeom>
          <a:noFill/>
        </p:spPr>
        <p:txBody>
          <a:bodyPr wrap="square" rtlCol="0">
            <a:spAutoFit/>
          </a:bodyPr>
          <a:lstStyle/>
          <a:p>
            <a:pPr algn="ctr"/>
            <a:r>
              <a:rPr lang="ja-JP" altLang="en-US" sz="1050" dirty="0">
                <a:latin typeface="+mj-ea"/>
                <a:ea typeface="+mj-ea"/>
              </a:rPr>
              <a:t>簡易水道施設（</a:t>
            </a:r>
            <a:r>
              <a:rPr lang="en-US" altLang="ja-JP" sz="1050" dirty="0">
                <a:latin typeface="+mj-ea"/>
                <a:ea typeface="+mj-ea"/>
              </a:rPr>
              <a:t>119</a:t>
            </a:r>
            <a:r>
              <a:rPr lang="ja-JP" altLang="en-US" sz="1050" dirty="0">
                <a:latin typeface="+mj-ea"/>
                <a:ea typeface="+mj-ea"/>
              </a:rPr>
              <a:t>）</a:t>
            </a:r>
            <a:endParaRPr lang="en-US" altLang="ja-JP" sz="1050" dirty="0">
              <a:latin typeface="+mj-ea"/>
              <a:ea typeface="+mj-ea"/>
            </a:endParaRPr>
          </a:p>
        </p:txBody>
      </p:sp>
      <p:sp>
        <p:nvSpPr>
          <p:cNvPr id="26" name="テキスト ボックス 25"/>
          <p:cNvSpPr txBox="1"/>
          <p:nvPr/>
        </p:nvSpPr>
        <p:spPr>
          <a:xfrm>
            <a:off x="6691139" y="4313559"/>
            <a:ext cx="1339934" cy="253916"/>
          </a:xfrm>
          <a:prstGeom prst="rect">
            <a:avLst/>
          </a:prstGeom>
          <a:noFill/>
        </p:spPr>
        <p:txBody>
          <a:bodyPr wrap="square" rtlCol="0">
            <a:spAutoFit/>
          </a:bodyPr>
          <a:lstStyle/>
          <a:p>
            <a:pPr algn="ctr"/>
            <a:r>
              <a:rPr lang="ja-JP" altLang="en-US" sz="1050" dirty="0">
                <a:latin typeface="+mj-ea"/>
                <a:ea typeface="+mj-ea"/>
              </a:rPr>
              <a:t>下水処理施設（</a:t>
            </a:r>
            <a:r>
              <a:rPr lang="en-US" altLang="ja-JP" sz="1050" dirty="0">
                <a:latin typeface="+mj-ea"/>
                <a:ea typeface="+mj-ea"/>
              </a:rPr>
              <a:t>151</a:t>
            </a:r>
            <a:r>
              <a:rPr lang="ja-JP" altLang="en-US" sz="1050" dirty="0">
                <a:latin typeface="+mj-ea"/>
                <a:ea typeface="+mj-ea"/>
              </a:rPr>
              <a:t>）</a:t>
            </a:r>
            <a:endParaRPr lang="en-US" altLang="ja-JP" sz="1050" dirty="0">
              <a:latin typeface="+mj-ea"/>
              <a:ea typeface="+mj-ea"/>
            </a:endParaRPr>
          </a:p>
        </p:txBody>
      </p:sp>
      <p:sp>
        <p:nvSpPr>
          <p:cNvPr id="27" name="テキスト ボックス 26"/>
          <p:cNvSpPr txBox="1"/>
          <p:nvPr/>
        </p:nvSpPr>
        <p:spPr>
          <a:xfrm>
            <a:off x="6276369" y="5764167"/>
            <a:ext cx="2169474" cy="415498"/>
          </a:xfrm>
          <a:prstGeom prst="rect">
            <a:avLst/>
          </a:prstGeom>
          <a:noFill/>
        </p:spPr>
        <p:txBody>
          <a:bodyPr wrap="square" rtlCol="0">
            <a:spAutoFit/>
          </a:bodyPr>
          <a:lstStyle/>
          <a:p>
            <a:pPr algn="ctr"/>
            <a:r>
              <a:rPr lang="ja-JP" altLang="en-US" sz="1050" dirty="0" smtClean="0">
                <a:latin typeface="+mj-ea"/>
                <a:ea typeface="+mj-ea"/>
              </a:rPr>
              <a:t>公民館その他</a:t>
            </a:r>
            <a:r>
              <a:rPr lang="ja-JP" altLang="en-US" sz="1050" dirty="0">
                <a:latin typeface="+mj-ea"/>
                <a:ea typeface="+mj-ea"/>
              </a:rPr>
              <a:t>の集会</a:t>
            </a:r>
            <a:r>
              <a:rPr lang="ja-JP" altLang="en-US" sz="1050" dirty="0" smtClean="0">
                <a:latin typeface="+mj-ea"/>
                <a:ea typeface="+mj-ea"/>
              </a:rPr>
              <a:t>施設</a:t>
            </a:r>
            <a:endParaRPr lang="en-US" altLang="ja-JP" sz="1050" dirty="0" smtClean="0">
              <a:latin typeface="+mj-ea"/>
              <a:ea typeface="+mj-ea"/>
            </a:endParaRPr>
          </a:p>
          <a:p>
            <a:pPr algn="ctr"/>
            <a:r>
              <a:rPr lang="ja-JP" altLang="en-US" sz="1050" dirty="0" smtClean="0">
                <a:latin typeface="+mj-ea"/>
                <a:ea typeface="+mj-ea"/>
              </a:rPr>
              <a:t>（</a:t>
            </a:r>
            <a:r>
              <a:rPr lang="en-US" altLang="ja-JP" sz="1050" dirty="0">
                <a:latin typeface="+mj-ea"/>
                <a:ea typeface="+mj-ea"/>
              </a:rPr>
              <a:t>201</a:t>
            </a:r>
            <a:r>
              <a:rPr lang="ja-JP" altLang="en-US" sz="1050" dirty="0">
                <a:latin typeface="+mj-ea"/>
                <a:ea typeface="+mj-ea"/>
              </a:rPr>
              <a:t>）</a:t>
            </a:r>
            <a:endParaRPr lang="en-US" altLang="ja-JP" sz="1050" dirty="0">
              <a:latin typeface="+mj-ea"/>
              <a:ea typeface="+mj-ea"/>
            </a:endParaRPr>
          </a:p>
        </p:txBody>
      </p:sp>
      <p:sp>
        <p:nvSpPr>
          <p:cNvPr id="28" name="テキスト ボックス 27"/>
          <p:cNvSpPr txBox="1"/>
          <p:nvPr/>
        </p:nvSpPr>
        <p:spPr>
          <a:xfrm>
            <a:off x="6651059" y="6270216"/>
            <a:ext cx="1496588" cy="253916"/>
          </a:xfrm>
          <a:prstGeom prst="rect">
            <a:avLst/>
          </a:prstGeom>
          <a:noFill/>
        </p:spPr>
        <p:txBody>
          <a:bodyPr wrap="square" rtlCol="0">
            <a:spAutoFit/>
          </a:bodyPr>
          <a:lstStyle/>
          <a:p>
            <a:pPr algn="ctr"/>
            <a:r>
              <a:rPr lang="ja-JP" altLang="en-US" sz="1050" dirty="0" smtClean="0">
                <a:latin typeface="+mj-ea"/>
                <a:ea typeface="+mj-ea"/>
              </a:rPr>
              <a:t>その他（</a:t>
            </a:r>
            <a:r>
              <a:rPr lang="en-US" altLang="ja-JP" sz="1050" dirty="0">
                <a:latin typeface="+mj-ea"/>
                <a:ea typeface="+mj-ea"/>
              </a:rPr>
              <a:t>243</a:t>
            </a:r>
            <a:r>
              <a:rPr lang="ja-JP" altLang="en-US" sz="1050" dirty="0">
                <a:latin typeface="+mj-ea"/>
                <a:ea typeface="+mj-ea"/>
              </a:rPr>
              <a:t>）</a:t>
            </a:r>
            <a:endParaRPr lang="en-US" altLang="ja-JP" sz="1050" dirty="0">
              <a:latin typeface="+mj-ea"/>
              <a:ea typeface="+mj-ea"/>
            </a:endParaRPr>
          </a:p>
        </p:txBody>
      </p:sp>
      <p:sp>
        <p:nvSpPr>
          <p:cNvPr id="29" name="テキスト ボックス 28"/>
          <p:cNvSpPr txBox="1"/>
          <p:nvPr/>
        </p:nvSpPr>
        <p:spPr>
          <a:xfrm>
            <a:off x="6779646" y="5060538"/>
            <a:ext cx="1146622" cy="253916"/>
          </a:xfrm>
          <a:prstGeom prst="rect">
            <a:avLst/>
          </a:prstGeom>
          <a:noFill/>
        </p:spPr>
        <p:txBody>
          <a:bodyPr wrap="square" rtlCol="0">
            <a:spAutoFit/>
          </a:bodyPr>
          <a:lstStyle/>
          <a:p>
            <a:pPr algn="ctr"/>
            <a:r>
              <a:rPr lang="ja-JP" altLang="en-US" sz="1050" dirty="0" smtClean="0">
                <a:latin typeface="+mn-ea"/>
              </a:rPr>
              <a:t>その他（</a:t>
            </a:r>
            <a:r>
              <a:rPr lang="en-US" altLang="ja-JP" sz="1050" dirty="0">
                <a:latin typeface="+mn-ea"/>
              </a:rPr>
              <a:t>168</a:t>
            </a:r>
            <a:r>
              <a:rPr lang="ja-JP" altLang="en-US" sz="1050" dirty="0">
                <a:latin typeface="+mn-ea"/>
              </a:rPr>
              <a:t>）</a:t>
            </a:r>
            <a:endParaRPr lang="en-US" altLang="ja-JP" sz="1050" dirty="0">
              <a:latin typeface="+mn-ea"/>
            </a:endParaRPr>
          </a:p>
        </p:txBody>
      </p:sp>
      <p:sp>
        <p:nvSpPr>
          <p:cNvPr id="30" name="テキスト ボックス 29"/>
          <p:cNvSpPr txBox="1"/>
          <p:nvPr/>
        </p:nvSpPr>
        <p:spPr>
          <a:xfrm>
            <a:off x="8526506" y="6361934"/>
            <a:ext cx="924571" cy="253916"/>
          </a:xfrm>
          <a:prstGeom prst="rect">
            <a:avLst/>
          </a:prstGeom>
          <a:noFill/>
        </p:spPr>
        <p:txBody>
          <a:bodyPr wrap="square" rtlCol="0">
            <a:spAutoFit/>
          </a:bodyPr>
          <a:lstStyle/>
          <a:p>
            <a:pPr algn="r"/>
            <a:r>
              <a:rPr lang="ja-JP" altLang="en-US" sz="1050" dirty="0">
                <a:latin typeface="+mj-ea"/>
                <a:ea typeface="+mj-ea"/>
              </a:rPr>
              <a:t>その他</a:t>
            </a:r>
            <a:r>
              <a:rPr lang="en-US" altLang="ja-JP" sz="1050" dirty="0">
                <a:latin typeface="+mj-ea"/>
                <a:ea typeface="+mj-ea"/>
              </a:rPr>
              <a:t>(</a:t>
            </a:r>
            <a:r>
              <a:rPr lang="en-US" altLang="ja-JP" sz="1050" dirty="0" smtClean="0">
                <a:latin typeface="+mj-ea"/>
                <a:ea typeface="+mj-ea"/>
              </a:rPr>
              <a:t>43</a:t>
            </a:r>
            <a:r>
              <a:rPr lang="ja-JP" altLang="en-US" sz="1050" dirty="0" smtClean="0">
                <a:latin typeface="+mj-ea"/>
                <a:ea typeface="+mj-ea"/>
              </a:rPr>
              <a:t>）</a:t>
            </a:r>
            <a:endParaRPr lang="en-US" altLang="ja-JP" sz="1050" dirty="0">
              <a:latin typeface="+mj-ea"/>
              <a:ea typeface="+mj-ea"/>
            </a:endParaRPr>
          </a:p>
        </p:txBody>
      </p:sp>
      <p:sp>
        <p:nvSpPr>
          <p:cNvPr id="31" name="左中かっこ 30"/>
          <p:cNvSpPr/>
          <p:nvPr/>
        </p:nvSpPr>
        <p:spPr>
          <a:xfrm>
            <a:off x="6161960" y="1689088"/>
            <a:ext cx="216024" cy="775890"/>
          </a:xfrm>
          <a:prstGeom prst="leftBrace">
            <a:avLst/>
          </a:prstGeom>
          <a:ln w="63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ja-JP" altLang="en-US"/>
          </a:p>
        </p:txBody>
      </p:sp>
      <p:sp>
        <p:nvSpPr>
          <p:cNvPr id="32" name="左中かっこ 31"/>
          <p:cNvSpPr/>
          <p:nvPr/>
        </p:nvSpPr>
        <p:spPr>
          <a:xfrm>
            <a:off x="6171274" y="2600449"/>
            <a:ext cx="216024" cy="1122004"/>
          </a:xfrm>
          <a:prstGeom prst="leftBrace">
            <a:avLst/>
          </a:prstGeom>
          <a:ln w="63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ja-JP" altLang="en-US"/>
          </a:p>
        </p:txBody>
      </p:sp>
      <p:sp>
        <p:nvSpPr>
          <p:cNvPr id="38" name="左中かっこ 37"/>
          <p:cNvSpPr/>
          <p:nvPr/>
        </p:nvSpPr>
        <p:spPr>
          <a:xfrm>
            <a:off x="6180799" y="3878053"/>
            <a:ext cx="216024" cy="1314348"/>
          </a:xfrm>
          <a:prstGeom prst="leftBrace">
            <a:avLst/>
          </a:prstGeom>
          <a:ln w="63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ja-JP" altLang="en-US"/>
          </a:p>
        </p:txBody>
      </p:sp>
      <p:sp>
        <p:nvSpPr>
          <p:cNvPr id="41" name="左中かっこ 40"/>
          <p:cNvSpPr/>
          <p:nvPr/>
        </p:nvSpPr>
        <p:spPr>
          <a:xfrm>
            <a:off x="6171274" y="5394042"/>
            <a:ext cx="216024" cy="1089947"/>
          </a:xfrm>
          <a:prstGeom prst="leftBrace">
            <a:avLst/>
          </a:prstGeom>
          <a:ln w="63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ja-JP" altLang="en-US"/>
          </a:p>
        </p:txBody>
      </p:sp>
      <p:cxnSp>
        <p:nvCxnSpPr>
          <p:cNvPr id="5" name="直線コネクタ 4"/>
          <p:cNvCxnSpPr/>
          <p:nvPr/>
        </p:nvCxnSpPr>
        <p:spPr>
          <a:xfrm>
            <a:off x="5820784" y="2516275"/>
            <a:ext cx="2844000" cy="0"/>
          </a:xfrm>
          <a:prstGeom prst="line">
            <a:avLst/>
          </a:prstGeom>
          <a:ln w="6350">
            <a:solidFill>
              <a:schemeClr val="tx1">
                <a:lumMod val="85000"/>
                <a:lumOff val="1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43" name="直線コネクタ 42"/>
          <p:cNvCxnSpPr/>
          <p:nvPr/>
        </p:nvCxnSpPr>
        <p:spPr>
          <a:xfrm>
            <a:off x="5812734" y="3789040"/>
            <a:ext cx="2844000" cy="0"/>
          </a:xfrm>
          <a:prstGeom prst="line">
            <a:avLst/>
          </a:prstGeom>
          <a:ln w="6350">
            <a:solidFill>
              <a:schemeClr val="tx1">
                <a:lumMod val="85000"/>
                <a:lumOff val="1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44" name="直線コネクタ 43"/>
          <p:cNvCxnSpPr/>
          <p:nvPr/>
        </p:nvCxnSpPr>
        <p:spPr>
          <a:xfrm>
            <a:off x="5814434" y="5292148"/>
            <a:ext cx="2844000" cy="0"/>
          </a:xfrm>
          <a:prstGeom prst="line">
            <a:avLst/>
          </a:prstGeom>
          <a:ln w="6350">
            <a:solidFill>
              <a:schemeClr val="tx1">
                <a:lumMod val="85000"/>
                <a:lumOff val="1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46" name="直線コネクタ 45"/>
          <p:cNvCxnSpPr/>
          <p:nvPr/>
        </p:nvCxnSpPr>
        <p:spPr>
          <a:xfrm>
            <a:off x="5820784" y="6542913"/>
            <a:ext cx="2844000" cy="0"/>
          </a:xfrm>
          <a:prstGeom prst="line">
            <a:avLst/>
          </a:prstGeom>
          <a:ln w="6350">
            <a:solidFill>
              <a:schemeClr val="tx1">
                <a:lumMod val="85000"/>
                <a:lumOff val="15000"/>
              </a:schemeClr>
            </a:solidFill>
            <a:prstDash val="dash"/>
          </a:ln>
        </p:spPr>
        <p:style>
          <a:lnRef idx="1">
            <a:schemeClr val="accent1"/>
          </a:lnRef>
          <a:fillRef idx="0">
            <a:schemeClr val="accent1"/>
          </a:fillRef>
          <a:effectRef idx="0">
            <a:schemeClr val="accent1"/>
          </a:effectRef>
          <a:fontRef idx="minor">
            <a:schemeClr val="tx1"/>
          </a:fontRef>
        </p:style>
      </p:cxnSp>
      <p:sp>
        <p:nvSpPr>
          <p:cNvPr id="7" name="テキスト ボックス 6"/>
          <p:cNvSpPr txBox="1"/>
          <p:nvPr/>
        </p:nvSpPr>
        <p:spPr>
          <a:xfrm>
            <a:off x="5092189" y="1788740"/>
            <a:ext cx="1271178" cy="461665"/>
          </a:xfrm>
          <a:prstGeom prst="rect">
            <a:avLst/>
          </a:prstGeom>
          <a:noFill/>
        </p:spPr>
        <p:txBody>
          <a:bodyPr wrap="square" rtlCol="0">
            <a:spAutoFit/>
          </a:bodyPr>
          <a:lstStyle/>
          <a:p>
            <a:pPr algn="ctr"/>
            <a:r>
              <a:rPr lang="ja-JP" altLang="en-US" sz="1200" dirty="0">
                <a:latin typeface="+mj-ea"/>
                <a:ea typeface="+mj-ea"/>
              </a:rPr>
              <a:t>産業振興施設</a:t>
            </a:r>
            <a:endParaRPr lang="en-US" altLang="ja-JP" sz="1200" dirty="0">
              <a:latin typeface="+mj-ea"/>
              <a:ea typeface="+mj-ea"/>
            </a:endParaRPr>
          </a:p>
          <a:p>
            <a:pPr algn="ctr"/>
            <a:r>
              <a:rPr lang="ja-JP" altLang="en-US" sz="1200" dirty="0">
                <a:latin typeface="+mj-ea"/>
                <a:ea typeface="+mj-ea"/>
              </a:rPr>
              <a:t>（</a:t>
            </a:r>
            <a:r>
              <a:rPr lang="en-US" altLang="ja-JP" sz="1200" dirty="0">
                <a:latin typeface="+mj-ea"/>
                <a:ea typeface="+mj-ea"/>
              </a:rPr>
              <a:t>609</a:t>
            </a:r>
            <a:r>
              <a:rPr lang="ja-JP" altLang="en-US" sz="1200" dirty="0">
                <a:latin typeface="+mj-ea"/>
                <a:ea typeface="+mj-ea"/>
              </a:rPr>
              <a:t>）</a:t>
            </a:r>
          </a:p>
        </p:txBody>
      </p:sp>
      <p:sp>
        <p:nvSpPr>
          <p:cNvPr id="48" name="テキスト ボックス 47"/>
          <p:cNvSpPr txBox="1"/>
          <p:nvPr/>
        </p:nvSpPr>
        <p:spPr>
          <a:xfrm>
            <a:off x="5076135" y="2924268"/>
            <a:ext cx="1271178" cy="461665"/>
          </a:xfrm>
          <a:prstGeom prst="rect">
            <a:avLst/>
          </a:prstGeom>
          <a:noFill/>
        </p:spPr>
        <p:txBody>
          <a:bodyPr wrap="square" rtlCol="0">
            <a:spAutoFit/>
          </a:bodyPr>
          <a:lstStyle/>
          <a:p>
            <a:pPr algn="ctr"/>
            <a:r>
              <a:rPr lang="ja-JP" altLang="en-US" sz="1200" dirty="0">
                <a:latin typeface="+mj-ea"/>
                <a:ea typeface="+mj-ea"/>
              </a:rPr>
              <a:t>交通通信施設</a:t>
            </a:r>
            <a:endParaRPr lang="en-US" altLang="ja-JP" sz="1200" dirty="0">
              <a:latin typeface="+mj-ea"/>
              <a:ea typeface="+mj-ea"/>
            </a:endParaRPr>
          </a:p>
          <a:p>
            <a:pPr algn="ctr"/>
            <a:r>
              <a:rPr lang="ja-JP" altLang="en-US" sz="1200" dirty="0">
                <a:latin typeface="+mj-ea"/>
                <a:ea typeface="+mj-ea"/>
              </a:rPr>
              <a:t>（</a:t>
            </a:r>
            <a:r>
              <a:rPr lang="en-US" altLang="ja-JP" sz="1200" dirty="0">
                <a:latin typeface="+mj-ea"/>
                <a:ea typeface="+mj-ea"/>
              </a:rPr>
              <a:t>859</a:t>
            </a:r>
            <a:r>
              <a:rPr lang="ja-JP" altLang="en-US" sz="1200" dirty="0">
                <a:latin typeface="+mj-ea"/>
                <a:ea typeface="+mj-ea"/>
              </a:rPr>
              <a:t>）</a:t>
            </a:r>
          </a:p>
        </p:txBody>
      </p:sp>
      <p:sp>
        <p:nvSpPr>
          <p:cNvPr id="49" name="テキスト ボックス 48"/>
          <p:cNvSpPr txBox="1"/>
          <p:nvPr/>
        </p:nvSpPr>
        <p:spPr>
          <a:xfrm>
            <a:off x="5060943" y="4319739"/>
            <a:ext cx="1271178" cy="461665"/>
          </a:xfrm>
          <a:prstGeom prst="rect">
            <a:avLst/>
          </a:prstGeom>
          <a:noFill/>
        </p:spPr>
        <p:txBody>
          <a:bodyPr wrap="square" rtlCol="0">
            <a:spAutoFit/>
          </a:bodyPr>
          <a:lstStyle/>
          <a:p>
            <a:pPr algn="ctr"/>
            <a:r>
              <a:rPr lang="ja-JP" altLang="en-US" sz="1200" dirty="0">
                <a:latin typeface="+mj-ea"/>
                <a:ea typeface="+mj-ea"/>
              </a:rPr>
              <a:t>厚生施設</a:t>
            </a:r>
            <a:endParaRPr lang="en-US" altLang="ja-JP" sz="1200" dirty="0">
              <a:latin typeface="+mj-ea"/>
              <a:ea typeface="+mj-ea"/>
            </a:endParaRPr>
          </a:p>
          <a:p>
            <a:pPr algn="ctr"/>
            <a:r>
              <a:rPr lang="ja-JP" altLang="en-US" sz="1200" dirty="0">
                <a:latin typeface="+mj-ea"/>
                <a:ea typeface="+mj-ea"/>
              </a:rPr>
              <a:t>（</a:t>
            </a:r>
            <a:r>
              <a:rPr lang="en-US" altLang="ja-JP" sz="1200" dirty="0">
                <a:latin typeface="+mj-ea"/>
                <a:ea typeface="+mj-ea"/>
              </a:rPr>
              <a:t>1,021</a:t>
            </a:r>
            <a:r>
              <a:rPr lang="ja-JP" altLang="en-US" sz="1200" dirty="0">
                <a:latin typeface="+mj-ea"/>
                <a:ea typeface="+mj-ea"/>
              </a:rPr>
              <a:t>）</a:t>
            </a:r>
          </a:p>
        </p:txBody>
      </p:sp>
      <p:sp>
        <p:nvSpPr>
          <p:cNvPr id="50" name="テキスト ボックス 49"/>
          <p:cNvSpPr txBox="1"/>
          <p:nvPr/>
        </p:nvSpPr>
        <p:spPr>
          <a:xfrm>
            <a:off x="5092628" y="5700129"/>
            <a:ext cx="1271178" cy="461665"/>
          </a:xfrm>
          <a:prstGeom prst="rect">
            <a:avLst/>
          </a:prstGeom>
          <a:noFill/>
        </p:spPr>
        <p:txBody>
          <a:bodyPr wrap="square" rtlCol="0">
            <a:spAutoFit/>
          </a:bodyPr>
          <a:lstStyle/>
          <a:p>
            <a:pPr algn="ctr"/>
            <a:r>
              <a:rPr lang="ja-JP" altLang="en-US" sz="1200" dirty="0">
                <a:latin typeface="+mj-ea"/>
                <a:ea typeface="+mj-ea"/>
              </a:rPr>
              <a:t>教育文化施設</a:t>
            </a:r>
            <a:endParaRPr lang="en-US" altLang="ja-JP" sz="1200" dirty="0">
              <a:latin typeface="+mj-ea"/>
              <a:ea typeface="+mj-ea"/>
            </a:endParaRPr>
          </a:p>
          <a:p>
            <a:pPr algn="ctr"/>
            <a:r>
              <a:rPr lang="ja-JP" altLang="en-US" sz="1200" dirty="0">
                <a:latin typeface="+mj-ea"/>
                <a:ea typeface="+mj-ea"/>
              </a:rPr>
              <a:t>（</a:t>
            </a:r>
            <a:r>
              <a:rPr lang="en-US" altLang="ja-JP" sz="1200" dirty="0">
                <a:latin typeface="+mj-ea"/>
                <a:ea typeface="+mj-ea"/>
              </a:rPr>
              <a:t>841</a:t>
            </a:r>
            <a:r>
              <a:rPr lang="ja-JP" altLang="en-US" sz="1200" dirty="0">
                <a:latin typeface="+mj-ea"/>
                <a:ea typeface="+mj-ea"/>
              </a:rPr>
              <a:t>）</a:t>
            </a:r>
          </a:p>
        </p:txBody>
      </p:sp>
      <p:cxnSp>
        <p:nvCxnSpPr>
          <p:cNvPr id="10" name="直線コネクタ 9"/>
          <p:cNvCxnSpPr/>
          <p:nvPr/>
        </p:nvCxnSpPr>
        <p:spPr>
          <a:xfrm flipV="1">
            <a:off x="8128690" y="6483988"/>
            <a:ext cx="528045" cy="93390"/>
          </a:xfrm>
          <a:prstGeom prst="line">
            <a:avLst/>
          </a:prstGeom>
          <a:ln w="63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56" name="テキスト ボックス 55"/>
          <p:cNvSpPr txBox="1"/>
          <p:nvPr/>
        </p:nvSpPr>
        <p:spPr>
          <a:xfrm>
            <a:off x="4743802" y="1167850"/>
            <a:ext cx="1152128" cy="230832"/>
          </a:xfrm>
          <a:prstGeom prst="rect">
            <a:avLst/>
          </a:prstGeom>
          <a:noFill/>
        </p:spPr>
        <p:txBody>
          <a:bodyPr wrap="square" rtlCol="0">
            <a:spAutoFit/>
          </a:bodyPr>
          <a:lstStyle/>
          <a:p>
            <a:r>
              <a:rPr lang="ja-JP" altLang="en-US" sz="900" dirty="0">
                <a:latin typeface="ＭＳ ゴシック" panose="020B0609070205080204" pitchFamily="49" charset="-128"/>
                <a:ea typeface="ＭＳ ゴシック" panose="020B0609070205080204" pitchFamily="49" charset="-128"/>
              </a:rPr>
              <a:t>（億円）</a:t>
            </a:r>
          </a:p>
        </p:txBody>
      </p:sp>
      <p:cxnSp>
        <p:nvCxnSpPr>
          <p:cNvPr id="58" name="直線コネクタ 57"/>
          <p:cNvCxnSpPr/>
          <p:nvPr/>
        </p:nvCxnSpPr>
        <p:spPr>
          <a:xfrm>
            <a:off x="5034491" y="1379632"/>
            <a:ext cx="0" cy="522000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59" name="直線コネクタ 58"/>
          <p:cNvCxnSpPr/>
          <p:nvPr/>
        </p:nvCxnSpPr>
        <p:spPr>
          <a:xfrm flipH="1">
            <a:off x="5037425" y="6601492"/>
            <a:ext cx="4572000"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60" name="テキスト ボックス 59"/>
          <p:cNvSpPr txBox="1"/>
          <p:nvPr/>
        </p:nvSpPr>
        <p:spPr>
          <a:xfrm>
            <a:off x="5343174" y="1163616"/>
            <a:ext cx="4451249" cy="276999"/>
          </a:xfrm>
          <a:prstGeom prst="rect">
            <a:avLst/>
          </a:prstGeom>
          <a:noFill/>
        </p:spPr>
        <p:txBody>
          <a:bodyPr wrap="square" rtlCol="0">
            <a:spAutoFit/>
          </a:bodyPr>
          <a:lstStyle/>
          <a:p>
            <a:r>
              <a:rPr lang="en-US" altLang="ja-JP" sz="1200" b="1" dirty="0">
                <a:latin typeface="ＭＳ ゴシック" panose="020B0609070205080204" pitchFamily="49" charset="-128"/>
                <a:ea typeface="ＭＳ ゴシック" panose="020B0609070205080204" pitchFamily="49" charset="-128"/>
              </a:rPr>
              <a:t>【</a:t>
            </a:r>
            <a:r>
              <a:rPr lang="ja-JP" altLang="en-US" sz="1200" b="1" dirty="0" smtClean="0">
                <a:latin typeface="ＭＳ ゴシック" panose="020B0609070205080204" pitchFamily="49" charset="-128"/>
                <a:ea typeface="ＭＳ ゴシック" panose="020B0609070205080204" pitchFamily="49" charset="-128"/>
              </a:rPr>
              <a:t>過疎債（ハード分）の</a:t>
            </a:r>
            <a:r>
              <a:rPr lang="ja-JP" altLang="en-US" sz="1200" b="1" dirty="0">
                <a:latin typeface="ＭＳ ゴシック" panose="020B0609070205080204" pitchFamily="49" charset="-128"/>
                <a:ea typeface="ＭＳ ゴシック" panose="020B0609070205080204" pitchFamily="49" charset="-128"/>
              </a:rPr>
              <a:t>平成</a:t>
            </a:r>
            <a:r>
              <a:rPr lang="en-US" altLang="ja-JP" sz="1200" b="1" dirty="0">
                <a:latin typeface="ＭＳ ゴシック" panose="020B0609070205080204" pitchFamily="49" charset="-128"/>
                <a:ea typeface="ＭＳ ゴシック" panose="020B0609070205080204" pitchFamily="49" charset="-128"/>
              </a:rPr>
              <a:t>29</a:t>
            </a:r>
            <a:r>
              <a:rPr lang="ja-JP" altLang="en-US" sz="1200" b="1" dirty="0">
                <a:latin typeface="ＭＳ ゴシック" panose="020B0609070205080204" pitchFamily="49" charset="-128"/>
                <a:ea typeface="ＭＳ ゴシック" panose="020B0609070205080204" pitchFamily="49" charset="-128"/>
              </a:rPr>
              <a:t>年度発行額内訳（事業別）</a:t>
            </a:r>
            <a:r>
              <a:rPr lang="en-US" altLang="ja-JP" sz="1200" b="1" dirty="0">
                <a:latin typeface="ＭＳ ゴシック" panose="020B0609070205080204" pitchFamily="49" charset="-128"/>
                <a:ea typeface="ＭＳ ゴシック" panose="020B0609070205080204" pitchFamily="49" charset="-128"/>
              </a:rPr>
              <a:t>】</a:t>
            </a:r>
            <a:endParaRPr lang="ja-JP" altLang="en-US" sz="1200" b="1" dirty="0">
              <a:latin typeface="ＭＳ ゴシック" panose="020B0609070205080204" pitchFamily="49" charset="-128"/>
              <a:ea typeface="ＭＳ ゴシック" panose="020B0609070205080204" pitchFamily="49" charset="-128"/>
            </a:endParaRPr>
          </a:p>
        </p:txBody>
      </p:sp>
      <p:sp>
        <p:nvSpPr>
          <p:cNvPr id="55" name="正方形/長方形 54"/>
          <p:cNvSpPr/>
          <p:nvPr/>
        </p:nvSpPr>
        <p:spPr>
          <a:xfrm>
            <a:off x="4572260" y="1144767"/>
            <a:ext cx="5292588" cy="5652000"/>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62" name="テキスト ボックス 61"/>
          <p:cNvSpPr txBox="1"/>
          <p:nvPr/>
        </p:nvSpPr>
        <p:spPr>
          <a:xfrm>
            <a:off x="5021952" y="6622533"/>
            <a:ext cx="2712063" cy="253916"/>
          </a:xfrm>
          <a:prstGeom prst="rect">
            <a:avLst/>
          </a:prstGeom>
          <a:noFill/>
        </p:spPr>
        <p:txBody>
          <a:bodyPr wrap="square" rtlCol="0">
            <a:spAutoFit/>
          </a:bodyPr>
          <a:lstStyle/>
          <a:p>
            <a:r>
              <a:rPr lang="en-US" altLang="ja-JP" sz="1050" dirty="0"/>
              <a:t>※</a:t>
            </a:r>
            <a:r>
              <a:rPr lang="ja-JP" altLang="en-US" sz="1050" dirty="0"/>
              <a:t>（　　）内は発行額（単位：億円）</a:t>
            </a:r>
            <a:endParaRPr lang="en-US" altLang="ja-JP" sz="1050" dirty="0"/>
          </a:p>
        </p:txBody>
      </p:sp>
      <p:cxnSp>
        <p:nvCxnSpPr>
          <p:cNvPr id="63" name="直線コネクタ 62"/>
          <p:cNvCxnSpPr/>
          <p:nvPr/>
        </p:nvCxnSpPr>
        <p:spPr>
          <a:xfrm flipV="1">
            <a:off x="8183138" y="2250642"/>
            <a:ext cx="241550" cy="12880"/>
          </a:xfrm>
          <a:prstGeom prst="line">
            <a:avLst/>
          </a:prstGeom>
          <a:ln w="63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66" name="直線コネクタ 65"/>
          <p:cNvCxnSpPr/>
          <p:nvPr/>
        </p:nvCxnSpPr>
        <p:spPr>
          <a:xfrm flipV="1">
            <a:off x="8183138" y="3745291"/>
            <a:ext cx="241550" cy="12880"/>
          </a:xfrm>
          <a:prstGeom prst="line">
            <a:avLst/>
          </a:prstGeom>
          <a:ln w="63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68" name="テキスト ボックス 67"/>
          <p:cNvSpPr txBox="1"/>
          <p:nvPr/>
        </p:nvSpPr>
        <p:spPr>
          <a:xfrm>
            <a:off x="10455143" y="4055926"/>
            <a:ext cx="2088232" cy="830997"/>
          </a:xfrm>
          <a:prstGeom prst="rect">
            <a:avLst/>
          </a:prstGeom>
          <a:noFill/>
        </p:spPr>
        <p:txBody>
          <a:bodyPr wrap="square" rtlCol="0">
            <a:spAutoFit/>
          </a:bodyPr>
          <a:lstStyle/>
          <a:p>
            <a:r>
              <a:rPr lang="en-US" altLang="ja-JP" sz="1200" dirty="0">
                <a:solidFill>
                  <a:srgbClr val="FF0000"/>
                </a:solidFill>
              </a:rPr>
              <a:t>【</a:t>
            </a:r>
            <a:r>
              <a:rPr lang="ja-JP" altLang="en-US" sz="1200" dirty="0">
                <a:solidFill>
                  <a:srgbClr val="FF0000"/>
                </a:solidFill>
              </a:rPr>
              <a:t>備忘メモ</a:t>
            </a:r>
            <a:r>
              <a:rPr lang="en-US" altLang="ja-JP" sz="1200" dirty="0">
                <a:solidFill>
                  <a:srgbClr val="FF0000"/>
                </a:solidFill>
              </a:rPr>
              <a:t>】</a:t>
            </a:r>
          </a:p>
          <a:p>
            <a:r>
              <a:rPr lang="ja-JP" altLang="en-US" sz="1200" dirty="0">
                <a:solidFill>
                  <a:srgbClr val="FF0000"/>
                </a:solidFill>
              </a:rPr>
              <a:t>教育文化施設、小中学校校舎屋体寄宿舎で「＋１」の端数調整</a:t>
            </a:r>
          </a:p>
        </p:txBody>
      </p:sp>
      <p:sp>
        <p:nvSpPr>
          <p:cNvPr id="4" name="テキスト ボックス 3"/>
          <p:cNvSpPr txBox="1"/>
          <p:nvPr/>
        </p:nvSpPr>
        <p:spPr>
          <a:xfrm>
            <a:off x="3871088" y="1575869"/>
            <a:ext cx="735426" cy="261610"/>
          </a:xfrm>
          <a:prstGeom prst="rect">
            <a:avLst/>
          </a:prstGeom>
          <a:noFill/>
        </p:spPr>
        <p:txBody>
          <a:bodyPr wrap="square" rtlCol="0">
            <a:spAutoFit/>
          </a:bodyPr>
          <a:lstStyle/>
          <a:p>
            <a:r>
              <a:rPr lang="en-US" altLang="ja-JP" sz="1100" dirty="0">
                <a:latin typeface="+mj-ea"/>
                <a:ea typeface="+mj-ea"/>
              </a:rPr>
              <a:t>4,115</a:t>
            </a:r>
            <a:endParaRPr lang="ja-JP" altLang="en-US" sz="1100" dirty="0">
              <a:latin typeface="+mj-ea"/>
              <a:ea typeface="+mj-ea"/>
            </a:endParaRPr>
          </a:p>
        </p:txBody>
      </p:sp>
      <p:sp>
        <p:nvSpPr>
          <p:cNvPr id="53" name="テキスト ボックス 52"/>
          <p:cNvSpPr txBox="1"/>
          <p:nvPr/>
        </p:nvSpPr>
        <p:spPr>
          <a:xfrm>
            <a:off x="3385008" y="1701981"/>
            <a:ext cx="735426" cy="261610"/>
          </a:xfrm>
          <a:prstGeom prst="rect">
            <a:avLst/>
          </a:prstGeom>
          <a:noFill/>
        </p:spPr>
        <p:txBody>
          <a:bodyPr wrap="square" rtlCol="0">
            <a:spAutoFit/>
          </a:bodyPr>
          <a:lstStyle/>
          <a:p>
            <a:r>
              <a:rPr lang="en-US" altLang="ja-JP" sz="1100" dirty="0">
                <a:latin typeface="+mj-ea"/>
                <a:ea typeface="+mj-ea"/>
              </a:rPr>
              <a:t>4,003</a:t>
            </a:r>
            <a:endParaRPr lang="ja-JP" altLang="en-US" sz="1100" dirty="0">
              <a:latin typeface="+mj-ea"/>
              <a:ea typeface="+mj-ea"/>
            </a:endParaRPr>
          </a:p>
        </p:txBody>
      </p:sp>
      <p:sp>
        <p:nvSpPr>
          <p:cNvPr id="54" name="テキスト ボックス 53"/>
          <p:cNvSpPr txBox="1"/>
          <p:nvPr/>
        </p:nvSpPr>
        <p:spPr>
          <a:xfrm>
            <a:off x="2937888" y="1900344"/>
            <a:ext cx="735426" cy="261610"/>
          </a:xfrm>
          <a:prstGeom prst="rect">
            <a:avLst/>
          </a:prstGeom>
          <a:noFill/>
        </p:spPr>
        <p:txBody>
          <a:bodyPr wrap="square" rtlCol="0">
            <a:spAutoFit/>
          </a:bodyPr>
          <a:lstStyle/>
          <a:p>
            <a:r>
              <a:rPr lang="en-US" altLang="ja-JP" sz="1100" dirty="0">
                <a:latin typeface="+mj-ea"/>
                <a:ea typeface="+mj-ea"/>
              </a:rPr>
              <a:t>3,832</a:t>
            </a:r>
            <a:endParaRPr lang="ja-JP" altLang="en-US" sz="1100" dirty="0">
              <a:latin typeface="+mj-ea"/>
              <a:ea typeface="+mj-ea"/>
            </a:endParaRPr>
          </a:p>
        </p:txBody>
      </p:sp>
      <p:sp>
        <p:nvSpPr>
          <p:cNvPr id="57" name="テキスト ボックス 56"/>
          <p:cNvSpPr txBox="1"/>
          <p:nvPr/>
        </p:nvSpPr>
        <p:spPr>
          <a:xfrm>
            <a:off x="2092503" y="2976295"/>
            <a:ext cx="735426" cy="261610"/>
          </a:xfrm>
          <a:prstGeom prst="rect">
            <a:avLst/>
          </a:prstGeom>
          <a:noFill/>
        </p:spPr>
        <p:txBody>
          <a:bodyPr wrap="square" rtlCol="0">
            <a:spAutoFit/>
          </a:bodyPr>
          <a:lstStyle/>
          <a:p>
            <a:r>
              <a:rPr lang="en-US" altLang="ja-JP" sz="1100" dirty="0">
                <a:latin typeface="+mj-ea"/>
                <a:ea typeface="+mj-ea"/>
              </a:rPr>
              <a:t>2,880</a:t>
            </a:r>
            <a:endParaRPr lang="ja-JP" altLang="en-US" sz="1100" dirty="0">
              <a:latin typeface="+mj-ea"/>
              <a:ea typeface="+mj-ea"/>
            </a:endParaRPr>
          </a:p>
        </p:txBody>
      </p:sp>
      <p:sp>
        <p:nvSpPr>
          <p:cNvPr id="61" name="テキスト ボックス 60"/>
          <p:cNvSpPr txBox="1"/>
          <p:nvPr/>
        </p:nvSpPr>
        <p:spPr>
          <a:xfrm>
            <a:off x="1643067" y="2845490"/>
            <a:ext cx="735426" cy="261610"/>
          </a:xfrm>
          <a:prstGeom prst="rect">
            <a:avLst/>
          </a:prstGeom>
          <a:noFill/>
        </p:spPr>
        <p:txBody>
          <a:bodyPr wrap="square" rtlCol="0">
            <a:spAutoFit/>
          </a:bodyPr>
          <a:lstStyle/>
          <a:p>
            <a:r>
              <a:rPr lang="en-US" altLang="ja-JP" sz="1100" dirty="0">
                <a:latin typeface="+mj-ea"/>
                <a:ea typeface="+mj-ea"/>
              </a:rPr>
              <a:t>2,976</a:t>
            </a:r>
            <a:endParaRPr lang="ja-JP" altLang="en-US" sz="1100" dirty="0">
              <a:latin typeface="+mj-ea"/>
              <a:ea typeface="+mj-ea"/>
            </a:endParaRPr>
          </a:p>
        </p:txBody>
      </p:sp>
      <p:sp>
        <p:nvSpPr>
          <p:cNvPr id="64" name="テキスト ボックス 63"/>
          <p:cNvSpPr txBox="1"/>
          <p:nvPr/>
        </p:nvSpPr>
        <p:spPr>
          <a:xfrm>
            <a:off x="1204469" y="3297717"/>
            <a:ext cx="735426" cy="261610"/>
          </a:xfrm>
          <a:prstGeom prst="rect">
            <a:avLst/>
          </a:prstGeom>
          <a:noFill/>
        </p:spPr>
        <p:txBody>
          <a:bodyPr wrap="square" rtlCol="0">
            <a:spAutoFit/>
          </a:bodyPr>
          <a:lstStyle/>
          <a:p>
            <a:r>
              <a:rPr lang="en-US" altLang="ja-JP" sz="1100" dirty="0">
                <a:latin typeface="+mj-ea"/>
                <a:ea typeface="+mj-ea"/>
              </a:rPr>
              <a:t>2,589</a:t>
            </a:r>
            <a:endParaRPr lang="ja-JP" altLang="en-US" sz="1100" dirty="0">
              <a:latin typeface="+mj-ea"/>
              <a:ea typeface="+mj-ea"/>
            </a:endParaRPr>
          </a:p>
        </p:txBody>
      </p:sp>
      <p:sp>
        <p:nvSpPr>
          <p:cNvPr id="65" name="テキスト ボックス 64"/>
          <p:cNvSpPr txBox="1"/>
          <p:nvPr/>
        </p:nvSpPr>
        <p:spPr>
          <a:xfrm>
            <a:off x="777111" y="3632598"/>
            <a:ext cx="735426" cy="261610"/>
          </a:xfrm>
          <a:prstGeom prst="rect">
            <a:avLst/>
          </a:prstGeom>
          <a:noFill/>
        </p:spPr>
        <p:txBody>
          <a:bodyPr wrap="square" rtlCol="0">
            <a:spAutoFit/>
          </a:bodyPr>
          <a:lstStyle/>
          <a:p>
            <a:r>
              <a:rPr lang="en-US" altLang="ja-JP" sz="1100" dirty="0">
                <a:latin typeface="+mj-ea"/>
                <a:ea typeface="+mj-ea"/>
              </a:rPr>
              <a:t>2,281</a:t>
            </a:r>
            <a:endParaRPr lang="ja-JP" altLang="en-US" sz="1100" dirty="0">
              <a:latin typeface="+mj-ea"/>
              <a:ea typeface="+mj-ea"/>
            </a:endParaRPr>
          </a:p>
        </p:txBody>
      </p:sp>
      <p:sp>
        <p:nvSpPr>
          <p:cNvPr id="67" name="テキスト ボックス 66"/>
          <p:cNvSpPr txBox="1"/>
          <p:nvPr/>
        </p:nvSpPr>
        <p:spPr>
          <a:xfrm>
            <a:off x="2525161" y="2349835"/>
            <a:ext cx="735426" cy="261610"/>
          </a:xfrm>
          <a:prstGeom prst="rect">
            <a:avLst/>
          </a:prstGeom>
          <a:noFill/>
        </p:spPr>
        <p:txBody>
          <a:bodyPr wrap="square" rtlCol="0">
            <a:spAutoFit/>
          </a:bodyPr>
          <a:lstStyle/>
          <a:p>
            <a:r>
              <a:rPr lang="en-US" altLang="ja-JP" sz="1100" dirty="0">
                <a:latin typeface="+mj-ea"/>
                <a:ea typeface="+mj-ea"/>
              </a:rPr>
              <a:t>3,452</a:t>
            </a:r>
            <a:endParaRPr lang="ja-JP" altLang="en-US" sz="1100" dirty="0">
              <a:latin typeface="+mj-ea"/>
              <a:ea typeface="+mj-ea"/>
            </a:endParaRPr>
          </a:p>
        </p:txBody>
      </p:sp>
      <p:sp>
        <p:nvSpPr>
          <p:cNvPr id="70" name="テキスト ボックス 69"/>
          <p:cNvSpPr txBox="1"/>
          <p:nvPr/>
        </p:nvSpPr>
        <p:spPr>
          <a:xfrm>
            <a:off x="8637098" y="1473283"/>
            <a:ext cx="1105646" cy="261610"/>
          </a:xfrm>
          <a:prstGeom prst="rect">
            <a:avLst/>
          </a:prstGeom>
          <a:noFill/>
        </p:spPr>
        <p:txBody>
          <a:bodyPr wrap="square" rtlCol="0">
            <a:spAutoFit/>
          </a:bodyPr>
          <a:lstStyle/>
          <a:p>
            <a:r>
              <a:rPr lang="en-US" altLang="ja-JP" sz="1100" dirty="0">
                <a:latin typeface="+mj-ea"/>
                <a:ea typeface="+mj-ea"/>
              </a:rPr>
              <a:t>3,373</a:t>
            </a:r>
            <a:r>
              <a:rPr lang="ja-JP" altLang="en-US" sz="1100" dirty="0">
                <a:latin typeface="+mj-ea"/>
                <a:ea typeface="+mj-ea"/>
              </a:rPr>
              <a:t>億円</a:t>
            </a:r>
          </a:p>
        </p:txBody>
      </p:sp>
      <p:cxnSp>
        <p:nvCxnSpPr>
          <p:cNvPr id="69" name="直線コネクタ 68"/>
          <p:cNvCxnSpPr/>
          <p:nvPr/>
        </p:nvCxnSpPr>
        <p:spPr>
          <a:xfrm>
            <a:off x="5756308" y="1632388"/>
            <a:ext cx="2844000" cy="0"/>
          </a:xfrm>
          <a:prstGeom prst="line">
            <a:avLst/>
          </a:prstGeom>
          <a:ln w="6350">
            <a:solidFill>
              <a:schemeClr val="tx1">
                <a:lumMod val="85000"/>
                <a:lumOff val="15000"/>
              </a:schemeClr>
            </a:solidFill>
            <a:prstDash val="dash"/>
          </a:ln>
        </p:spPr>
        <p:style>
          <a:lnRef idx="1">
            <a:schemeClr val="accent1"/>
          </a:lnRef>
          <a:fillRef idx="0">
            <a:schemeClr val="accent1"/>
          </a:fillRef>
          <a:effectRef idx="0">
            <a:schemeClr val="accent1"/>
          </a:effectRef>
          <a:fontRef idx="minor">
            <a:schemeClr val="tx1"/>
          </a:fontRef>
        </p:style>
      </p:cxnSp>
      <p:sp>
        <p:nvSpPr>
          <p:cNvPr id="71" name="AutoShape 15"/>
          <p:cNvSpPr>
            <a:spLocks noChangeArrowheads="1"/>
          </p:cNvSpPr>
          <p:nvPr/>
        </p:nvSpPr>
        <p:spPr bwMode="auto">
          <a:xfrm>
            <a:off x="563121" y="46012"/>
            <a:ext cx="8931393" cy="415498"/>
          </a:xfrm>
          <a:prstGeom prst="roundRect">
            <a:avLst>
              <a:gd name="adj" fmla="val 21125"/>
            </a:avLst>
          </a:prstGeom>
          <a:gradFill rotWithShape="1">
            <a:gsLst>
              <a:gs pos="0">
                <a:srgbClr val="FF9933"/>
              </a:gs>
              <a:gs pos="50000">
                <a:schemeClr val="bg1"/>
              </a:gs>
              <a:gs pos="100000">
                <a:srgbClr val="FF9933"/>
              </a:gs>
            </a:gsLst>
            <a:lin ang="5400000" scaled="1"/>
          </a:gradFill>
          <a:ln w="57150" cmpd="thickThin">
            <a:solidFill>
              <a:schemeClr val="tx1"/>
            </a:solidFill>
            <a:round/>
            <a:headEnd/>
            <a:tailEnd/>
          </a:ln>
          <a:effectLst/>
        </p:spPr>
        <p:txBody>
          <a:bodyPr lIns="86252" tIns="43128" rIns="86252" bIns="43128" anchor="ctr"/>
          <a:lstStyle/>
          <a:p>
            <a:pPr algn="ctr" fontAlgn="base">
              <a:spcBef>
                <a:spcPct val="0"/>
              </a:spcBef>
              <a:spcAft>
                <a:spcPct val="0"/>
              </a:spcAft>
              <a:defRPr/>
            </a:pPr>
            <a:r>
              <a:rPr lang="ja-JP" altLang="en-US" sz="2000" dirty="0">
                <a:solidFill>
                  <a:prstClr val="black"/>
                </a:solidFill>
                <a:latin typeface="ＤＦ特太ゴシック体" pitchFamily="1" charset="-128"/>
                <a:ea typeface="ＤＦ特太ゴシック体" pitchFamily="1" charset="-128"/>
              </a:rPr>
              <a:t>過疎対策</a:t>
            </a:r>
            <a:r>
              <a:rPr lang="ja-JP" altLang="en-US" sz="2000" dirty="0" smtClean="0">
                <a:solidFill>
                  <a:prstClr val="black"/>
                </a:solidFill>
                <a:latin typeface="ＤＦ特太ゴシック体" pitchFamily="1" charset="-128"/>
                <a:ea typeface="ＤＦ特太ゴシック体" pitchFamily="1" charset="-128"/>
              </a:rPr>
              <a:t>事業債の発行状況について</a:t>
            </a:r>
            <a:endParaRPr lang="ja-JP" altLang="en-US" sz="2000" dirty="0">
              <a:solidFill>
                <a:prstClr val="black"/>
              </a:solidFill>
              <a:latin typeface="ＤＦ特太ゴシック体" pitchFamily="1" charset="-128"/>
              <a:ea typeface="ＤＦ特太ゴシック体" pitchFamily="1" charset="-128"/>
            </a:endParaRPr>
          </a:p>
        </p:txBody>
      </p:sp>
      <p:cxnSp>
        <p:nvCxnSpPr>
          <p:cNvPr id="72" name="直線コネクタ 71"/>
          <p:cNvCxnSpPr/>
          <p:nvPr/>
        </p:nvCxnSpPr>
        <p:spPr>
          <a:xfrm flipV="1">
            <a:off x="8183138" y="6212383"/>
            <a:ext cx="241550" cy="12880"/>
          </a:xfrm>
          <a:prstGeom prst="line">
            <a:avLst/>
          </a:prstGeom>
          <a:ln w="63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73" name="正方形/長方形 72"/>
          <p:cNvSpPr/>
          <p:nvPr/>
        </p:nvSpPr>
        <p:spPr>
          <a:xfrm>
            <a:off x="539773" y="597096"/>
            <a:ext cx="9150000" cy="49517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0343" lvl="0" indent="-180343" defTabSz="916474">
              <a:lnSpc>
                <a:spcPts val="2000"/>
              </a:lnSpc>
              <a:defRPr/>
            </a:pPr>
            <a:r>
              <a:rPr kumimoji="0" lang="ja-JP" altLang="en-US" sz="1400" kern="0" dirty="0" smtClean="0">
                <a:solidFill>
                  <a:prstClr val="black"/>
                </a:solidFill>
                <a:latin typeface="ＭＳ Ｐゴシック" panose="020B0600070205080204" pitchFamily="50" charset="-128"/>
              </a:rPr>
              <a:t>○</a:t>
            </a:r>
            <a:r>
              <a:rPr kumimoji="0" lang="ja-JP" altLang="en-US" sz="1400" u="sng" kern="0" dirty="0" smtClean="0">
                <a:solidFill>
                  <a:prstClr val="black"/>
                </a:solidFill>
                <a:latin typeface="ＭＳ Ｐゴシック" panose="020B0600070205080204" pitchFamily="50" charset="-128"/>
              </a:rPr>
              <a:t>過疎債発行額は</a:t>
            </a:r>
            <a:r>
              <a:rPr kumimoji="0" lang="ja-JP" altLang="en-US" sz="1400" kern="0" dirty="0" smtClean="0">
                <a:solidFill>
                  <a:prstClr val="black"/>
                </a:solidFill>
                <a:latin typeface="ＭＳ Ｐゴシック" panose="020B0600070205080204" pitchFamily="50" charset="-128"/>
              </a:rPr>
              <a:t>、ハード分、ソフト分ともおおむね</a:t>
            </a:r>
            <a:r>
              <a:rPr kumimoji="0" lang="ja-JP" altLang="en-US" sz="1400" u="sng" kern="0" dirty="0" smtClean="0">
                <a:solidFill>
                  <a:prstClr val="black"/>
                </a:solidFill>
                <a:latin typeface="ＭＳ Ｐゴシック" panose="020B0600070205080204" pitchFamily="50" charset="-128"/>
              </a:rPr>
              <a:t>毎年度増加</a:t>
            </a:r>
            <a:r>
              <a:rPr kumimoji="0" lang="ja-JP" altLang="en-US" sz="1400" kern="0" dirty="0" smtClean="0">
                <a:solidFill>
                  <a:prstClr val="black"/>
                </a:solidFill>
                <a:latin typeface="ＭＳ Ｐゴシック" panose="020B0600070205080204" pitchFamily="50" charset="-128"/>
              </a:rPr>
              <a:t>している。</a:t>
            </a:r>
            <a:endParaRPr kumimoji="0" lang="en-US" altLang="ja-JP" sz="1400" kern="0" dirty="0" smtClean="0">
              <a:solidFill>
                <a:prstClr val="black"/>
              </a:solidFill>
              <a:latin typeface="ＭＳ Ｐゴシック" panose="020B0600070205080204" pitchFamily="50" charset="-128"/>
            </a:endParaRPr>
          </a:p>
          <a:p>
            <a:pPr marL="180343" lvl="0" indent="-180343" defTabSz="916474">
              <a:lnSpc>
                <a:spcPts val="2000"/>
              </a:lnSpc>
              <a:defRPr/>
            </a:pPr>
            <a:r>
              <a:rPr kumimoji="0" lang="ja-JP" altLang="en-US" sz="1400" kern="0" dirty="0" smtClean="0">
                <a:solidFill>
                  <a:prstClr val="black"/>
                </a:solidFill>
                <a:latin typeface="ＭＳ Ｐゴシック" panose="020B0600070205080204" pitchFamily="50" charset="-128"/>
              </a:rPr>
              <a:t>○過疎債（ハード分）は、道路、小中学校校舎等、観光・レクリエーション施設、一般廃棄物施設の順で活用されている。</a:t>
            </a:r>
            <a:endParaRPr kumimoji="0" lang="ja-JP" altLang="en-US" sz="1400" kern="0" dirty="0">
              <a:solidFill>
                <a:prstClr val="white"/>
              </a:solidFill>
              <a:latin typeface="ＭＳ Ｐゴシック" panose="020B0600070205080204" pitchFamily="50" charset="-128"/>
            </a:endParaRPr>
          </a:p>
        </p:txBody>
      </p:sp>
      <p:sp>
        <p:nvSpPr>
          <p:cNvPr id="2" name="スライド番号プレースホルダー 1"/>
          <p:cNvSpPr>
            <a:spLocks noGrp="1"/>
          </p:cNvSpPr>
          <p:nvPr>
            <p:ph type="sldNum" sz="quarter" idx="12"/>
          </p:nvPr>
        </p:nvSpPr>
        <p:spPr/>
        <p:txBody>
          <a:bodyPr/>
          <a:lstStyle/>
          <a:p>
            <a:fld id="{52FD0B92-5099-4375-A526-D90697F4A704}" type="slidenum">
              <a:rPr lang="ja-JP" altLang="en-US" smtClean="0">
                <a:solidFill>
                  <a:prstClr val="black"/>
                </a:solidFill>
              </a:rPr>
              <a:pPr/>
              <a:t>10</a:t>
            </a:fld>
            <a:endParaRPr lang="ja-JP" altLang="en-US" dirty="0">
              <a:solidFill>
                <a:prstClr val="black"/>
              </a:solidFill>
            </a:endParaRPr>
          </a:p>
        </p:txBody>
      </p:sp>
      <p:sp>
        <p:nvSpPr>
          <p:cNvPr id="74" name="テキスト ボックス 73"/>
          <p:cNvSpPr txBox="1"/>
          <p:nvPr/>
        </p:nvSpPr>
        <p:spPr>
          <a:xfrm>
            <a:off x="10080625" y="2139885"/>
            <a:ext cx="1743959" cy="646331"/>
          </a:xfrm>
          <a:prstGeom prst="rect">
            <a:avLst/>
          </a:prstGeom>
          <a:noFill/>
        </p:spPr>
        <p:txBody>
          <a:bodyPr wrap="square" rtlCol="0">
            <a:spAutoFit/>
          </a:bodyPr>
          <a:lstStyle/>
          <a:p>
            <a:r>
              <a:rPr lang="ja-JP" altLang="en-US" dirty="0" smtClean="0">
                <a:solidFill>
                  <a:srgbClr val="0070C0"/>
                </a:solidFill>
              </a:rPr>
              <a:t>中間的整理資料より</a:t>
            </a:r>
            <a:endParaRPr lang="ja-JP" altLang="en-US" dirty="0">
              <a:solidFill>
                <a:srgbClr val="0070C0"/>
              </a:solidFill>
            </a:endParaRPr>
          </a:p>
        </p:txBody>
      </p:sp>
    </p:spTree>
    <p:extLst>
      <p:ext uri="{BB962C8B-B14F-4D97-AF65-F5344CB8AC3E}">
        <p14:creationId xmlns:p14="http://schemas.microsoft.com/office/powerpoint/2010/main" val="13334150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4906847" y="1855800"/>
            <a:ext cx="5047907" cy="3135813"/>
          </a:xfrm>
          <a:prstGeom prst="roundRect">
            <a:avLst>
              <a:gd name="adj" fmla="val 11995"/>
            </a:avLst>
          </a:prstGeom>
          <a:noFill/>
          <a:ln w="19050" cap="flat" cmpd="sng" algn="ctr">
            <a:solidFill>
              <a:srgbClr val="4F81BD">
                <a:shade val="50000"/>
              </a:srgbClr>
            </a:solidFill>
            <a:prstDash val="solid"/>
          </a:ln>
          <a:effectLst/>
        </p:spPr>
        <p:txBody>
          <a:bodyPr lIns="91644" tIns="45823" rIns="91644" bIns="45823" rtlCol="0" anchor="ctr"/>
          <a:lstStyle/>
          <a:p>
            <a:pPr algn="ctr" defTabSz="916474">
              <a:defRPr/>
            </a:pPr>
            <a:endParaRPr kumimoji="0" lang="ja-JP" altLang="en-US" sz="1769" kern="0">
              <a:solidFill>
                <a:prstClr val="white"/>
              </a:solidFill>
              <a:latin typeface="Calibri"/>
              <a:ea typeface="ＭＳ Ｐゴシック" panose="020B0600070205080204" pitchFamily="50" charset="-128"/>
            </a:endParaRPr>
          </a:p>
        </p:txBody>
      </p:sp>
      <p:sp>
        <p:nvSpPr>
          <p:cNvPr id="7" name="テキスト ボックス 6"/>
          <p:cNvSpPr txBox="1"/>
          <p:nvPr/>
        </p:nvSpPr>
        <p:spPr>
          <a:xfrm>
            <a:off x="5299495" y="1715700"/>
            <a:ext cx="4262610" cy="277207"/>
          </a:xfrm>
          <a:prstGeom prst="rect">
            <a:avLst/>
          </a:prstGeom>
          <a:solidFill>
            <a:schemeClr val="bg1"/>
          </a:solidFill>
          <a:ln w="12700" cap="flat" cmpd="sng" algn="ctr">
            <a:solidFill>
              <a:schemeClr val="tx1"/>
            </a:solidFill>
            <a:prstDash val="solid"/>
          </a:ln>
          <a:effectLst/>
        </p:spPr>
        <p:txBody>
          <a:bodyPr wrap="square" lIns="91644" tIns="45823" rIns="91644" bIns="45823" rtlCol="0">
            <a:spAutoFit/>
          </a:bodyPr>
          <a:lstStyle/>
          <a:p>
            <a:pPr algn="ctr" defTabSz="916474">
              <a:defRPr/>
            </a:pPr>
            <a:r>
              <a:rPr kumimoji="0" lang="ja-JP" altLang="en-US" sz="1200" kern="0" dirty="0">
                <a:latin typeface="+mj-ea"/>
                <a:ea typeface="+mj-ea"/>
              </a:rPr>
              <a:t>限度額算定の</a:t>
            </a:r>
            <a:r>
              <a:rPr kumimoji="0" lang="ja-JP" altLang="en-US" sz="1200" kern="0" dirty="0" smtClean="0">
                <a:latin typeface="+mj-ea"/>
                <a:ea typeface="+mj-ea"/>
              </a:rPr>
              <a:t>イメージ（最低限度額は</a:t>
            </a:r>
            <a:r>
              <a:rPr kumimoji="0" lang="en-US" altLang="ja-JP" sz="1200" kern="0" dirty="0" smtClean="0">
                <a:latin typeface="+mj-ea"/>
                <a:ea typeface="+mj-ea"/>
              </a:rPr>
              <a:t>3,500</a:t>
            </a:r>
            <a:r>
              <a:rPr kumimoji="0" lang="ja-JP" altLang="en-US" sz="1200" kern="0" dirty="0" smtClean="0">
                <a:latin typeface="+mj-ea"/>
                <a:ea typeface="+mj-ea"/>
              </a:rPr>
              <a:t>万円）</a:t>
            </a:r>
            <a:endParaRPr kumimoji="0" lang="ja-JP" altLang="en-US" sz="1200" kern="0" dirty="0">
              <a:latin typeface="+mj-ea"/>
              <a:ea typeface="+mj-ea"/>
            </a:endParaRPr>
          </a:p>
        </p:txBody>
      </p:sp>
      <p:grpSp>
        <p:nvGrpSpPr>
          <p:cNvPr id="3" name="グループ化 2"/>
          <p:cNvGrpSpPr/>
          <p:nvPr/>
        </p:nvGrpSpPr>
        <p:grpSpPr>
          <a:xfrm>
            <a:off x="4885271" y="4917510"/>
            <a:ext cx="5194156" cy="1710156"/>
            <a:chOff x="3528990" y="4643901"/>
            <a:chExt cx="6330250" cy="1710156"/>
          </a:xfrm>
        </p:grpSpPr>
        <p:sp>
          <p:nvSpPr>
            <p:cNvPr id="4" name="正方形/長方形 3"/>
            <p:cNvSpPr/>
            <p:nvPr/>
          </p:nvSpPr>
          <p:spPr>
            <a:xfrm>
              <a:off x="3662338" y="4643901"/>
              <a:ext cx="6066474" cy="1701576"/>
            </a:xfrm>
            <a:prstGeom prst="rect">
              <a:avLst/>
            </a:prstGeom>
            <a:noFill/>
            <a:ln w="15875" cap="flat" cmpd="sng" algn="ctr">
              <a:noFill/>
              <a:prstDash val="solid"/>
            </a:ln>
            <a:effectLst/>
          </p:spPr>
          <p:txBody>
            <a:bodyPr lIns="91644" tIns="45823" rIns="91644" bIns="45823" rtlCol="0" anchor="ctr"/>
            <a:lstStyle/>
            <a:p>
              <a:pPr algn="ctr" defTabSz="916474">
                <a:defRPr/>
              </a:pPr>
              <a:r>
                <a:rPr kumimoji="0" lang="ja-JP" altLang="en-US" sz="1769" kern="0" dirty="0">
                  <a:solidFill>
                    <a:prstClr val="white"/>
                  </a:solidFill>
                  <a:latin typeface="Calibri"/>
                  <a:ea typeface="ＭＳ Ｐゴシック" panose="020B0600070205080204" pitchFamily="50" charset="-128"/>
                </a:rPr>
                <a:t>　</a:t>
              </a:r>
            </a:p>
          </p:txBody>
        </p:sp>
        <p:sp>
          <p:nvSpPr>
            <p:cNvPr id="10" name="テキスト ボックス 9"/>
            <p:cNvSpPr txBox="1"/>
            <p:nvPr/>
          </p:nvSpPr>
          <p:spPr>
            <a:xfrm>
              <a:off x="3528990" y="4968854"/>
              <a:ext cx="6330250" cy="1385203"/>
            </a:xfrm>
            <a:prstGeom prst="rect">
              <a:avLst/>
            </a:prstGeom>
            <a:noFill/>
          </p:spPr>
          <p:txBody>
            <a:bodyPr wrap="square" lIns="91644" tIns="45823" rIns="91644" bIns="45823" rtlCol="0">
              <a:spAutoFit/>
            </a:bodyPr>
            <a:lstStyle/>
            <a:p>
              <a:pPr defTabSz="916474" hangingPunct="0">
                <a:defRPr/>
              </a:pPr>
              <a:r>
                <a:rPr kumimoji="0" lang="ja-JP" altLang="ja-JP" sz="1200" kern="0" dirty="0">
                  <a:latin typeface="+mj-ea"/>
                  <a:ea typeface="+mj-ea"/>
                </a:rPr>
                <a:t>＜</a:t>
              </a:r>
              <a:r>
                <a:rPr kumimoji="0" lang="en-US" altLang="ja-JP" sz="1200" kern="0" dirty="0">
                  <a:latin typeface="+mj-ea"/>
                  <a:ea typeface="+mj-ea"/>
                </a:rPr>
                <a:t>H</a:t>
              </a:r>
              <a:r>
                <a:rPr kumimoji="0" lang="ja-JP" altLang="en-US" sz="1200" kern="0" dirty="0">
                  <a:latin typeface="+mj-ea"/>
                  <a:ea typeface="+mj-ea"/>
                </a:rPr>
                <a:t>２４年度からの運用弾力化</a:t>
              </a:r>
              <a:r>
                <a:rPr kumimoji="0" lang="ja-JP" altLang="ja-JP" sz="1200" kern="0" dirty="0">
                  <a:latin typeface="+mj-ea"/>
                  <a:ea typeface="+mj-ea"/>
                </a:rPr>
                <a:t>＞</a:t>
              </a:r>
              <a:endParaRPr kumimoji="0" lang="en-US" altLang="ja-JP" sz="1200" kern="0" dirty="0">
                <a:latin typeface="+mj-ea"/>
                <a:ea typeface="+mj-ea"/>
              </a:endParaRPr>
            </a:p>
            <a:p>
              <a:pPr defTabSz="916474">
                <a:defRPr/>
              </a:pPr>
              <a:r>
                <a:rPr kumimoji="0" lang="ja-JP" altLang="en-US" sz="1200" kern="0" dirty="0" smtClean="0">
                  <a:solidFill>
                    <a:prstClr val="black"/>
                  </a:solidFill>
                  <a:latin typeface="+mj-ea"/>
                  <a:ea typeface="+mj-ea"/>
                </a:rPr>
                <a:t>○</a:t>
              </a:r>
              <a:r>
                <a:rPr kumimoji="0" lang="ja-JP" altLang="en-US" sz="1200" kern="0" dirty="0">
                  <a:solidFill>
                    <a:prstClr val="black"/>
                  </a:solidFill>
                  <a:latin typeface="+mj-ea"/>
                  <a:ea typeface="+mj-ea"/>
                </a:rPr>
                <a:t>ハード分及びソフト分の起債要望額の合計額が地方</a:t>
              </a:r>
              <a:r>
                <a:rPr kumimoji="0" lang="ja-JP" altLang="en-US" sz="1200" kern="0" dirty="0" smtClean="0">
                  <a:solidFill>
                    <a:prstClr val="black"/>
                  </a:solidFill>
                  <a:latin typeface="+mj-ea"/>
                  <a:ea typeface="+mj-ea"/>
                </a:rPr>
                <a:t>債計画額の</a:t>
              </a:r>
              <a:r>
                <a:rPr kumimoji="0" lang="ja-JP" altLang="en-US" sz="1200" kern="0" dirty="0">
                  <a:solidFill>
                    <a:prstClr val="black"/>
                  </a:solidFill>
                  <a:latin typeface="+mj-ea"/>
                  <a:ea typeface="+mj-ea"/>
                </a:rPr>
                <a:t>範囲内</a:t>
              </a:r>
              <a:r>
                <a:rPr kumimoji="0" lang="ja-JP" altLang="en-US" sz="1200" kern="0" dirty="0" smtClean="0">
                  <a:solidFill>
                    <a:prstClr val="black"/>
                  </a:solidFill>
                  <a:latin typeface="+mj-ea"/>
                  <a:ea typeface="+mj-ea"/>
                </a:rPr>
                <a:t>で</a:t>
              </a:r>
              <a:r>
                <a:rPr kumimoji="0" lang="ja-JP" altLang="en-US" sz="1200" kern="0" dirty="0">
                  <a:solidFill>
                    <a:prstClr val="black"/>
                  </a:solidFill>
                  <a:latin typeface="+mj-ea"/>
                  <a:ea typeface="+mj-ea"/>
                </a:rPr>
                <a:t>、</a:t>
              </a:r>
              <a:endParaRPr kumimoji="0" lang="en-US" altLang="ja-JP" sz="1200" kern="0" dirty="0">
                <a:solidFill>
                  <a:prstClr val="black"/>
                </a:solidFill>
                <a:latin typeface="+mj-ea"/>
                <a:ea typeface="+mj-ea"/>
              </a:endParaRPr>
            </a:p>
            <a:p>
              <a:pPr defTabSz="916474">
                <a:defRPr/>
              </a:pPr>
              <a:r>
                <a:rPr kumimoji="0" lang="ja-JP" altLang="en-US" sz="1200" kern="0" dirty="0" smtClean="0">
                  <a:solidFill>
                    <a:prstClr val="black"/>
                  </a:solidFill>
                  <a:latin typeface="+mj-ea"/>
                  <a:ea typeface="+mj-ea"/>
                </a:rPr>
                <a:t>○</a:t>
              </a:r>
              <a:r>
                <a:rPr kumimoji="0" lang="ja-JP" altLang="en-US" sz="1200" kern="0" dirty="0">
                  <a:solidFill>
                    <a:prstClr val="black"/>
                  </a:solidFill>
                  <a:latin typeface="+mj-ea"/>
                  <a:ea typeface="+mj-ea"/>
                </a:rPr>
                <a:t>ソフト分の起債要望額の合計額</a:t>
              </a:r>
              <a:r>
                <a:rPr kumimoji="0" lang="ja-JP" altLang="en-US" sz="1200" kern="0" dirty="0" smtClean="0">
                  <a:solidFill>
                    <a:prstClr val="black"/>
                  </a:solidFill>
                  <a:latin typeface="+mj-ea"/>
                  <a:ea typeface="+mj-ea"/>
                </a:rPr>
                <a:t>が発行</a:t>
              </a:r>
              <a:r>
                <a:rPr kumimoji="0" lang="ja-JP" altLang="en-US" sz="1200" kern="0" dirty="0">
                  <a:solidFill>
                    <a:prstClr val="black"/>
                  </a:solidFill>
                  <a:latin typeface="+mj-ea"/>
                  <a:ea typeface="+mj-ea"/>
                </a:rPr>
                <a:t>限度額の</a:t>
              </a:r>
              <a:r>
                <a:rPr kumimoji="0" lang="ja-JP" altLang="en-US" sz="1200" kern="0" dirty="0" smtClean="0">
                  <a:solidFill>
                    <a:prstClr val="black"/>
                  </a:solidFill>
                  <a:latin typeface="+mj-ea"/>
                  <a:ea typeface="+mj-ea"/>
                </a:rPr>
                <a:t>合算額に達</a:t>
              </a:r>
              <a:r>
                <a:rPr kumimoji="0" lang="ja-JP" altLang="en-US" sz="1200" kern="0" dirty="0">
                  <a:solidFill>
                    <a:prstClr val="black"/>
                  </a:solidFill>
                  <a:latin typeface="+mj-ea"/>
                  <a:ea typeface="+mj-ea"/>
                </a:rPr>
                <a:t>しない場合、</a:t>
              </a:r>
              <a:endParaRPr kumimoji="0" lang="en-US" altLang="ja-JP" sz="1200" kern="0" dirty="0">
                <a:solidFill>
                  <a:prstClr val="black"/>
                </a:solidFill>
                <a:latin typeface="+mj-ea"/>
                <a:ea typeface="+mj-ea"/>
              </a:endParaRPr>
            </a:p>
            <a:p>
              <a:pPr defTabSz="916474">
                <a:defRPr/>
              </a:pPr>
              <a:endParaRPr kumimoji="0" lang="en-US" altLang="ja-JP" sz="1200" kern="0" dirty="0">
                <a:solidFill>
                  <a:prstClr val="black"/>
                </a:solidFill>
                <a:latin typeface="+mj-ea"/>
                <a:ea typeface="+mj-ea"/>
              </a:endParaRPr>
            </a:p>
            <a:p>
              <a:pPr defTabSz="916474">
                <a:defRPr/>
              </a:pPr>
              <a:r>
                <a:rPr kumimoji="0" lang="ja-JP" altLang="en-US" sz="1200" kern="0" dirty="0" smtClean="0">
                  <a:solidFill>
                    <a:prstClr val="black"/>
                  </a:solidFill>
                  <a:latin typeface="+mj-ea"/>
                  <a:ea typeface="+mj-ea"/>
                </a:rPr>
                <a:t>財政力指</a:t>
              </a:r>
              <a:r>
                <a:rPr kumimoji="0" lang="ja-JP" altLang="en-US" sz="1200" kern="0" dirty="0">
                  <a:solidFill>
                    <a:prstClr val="black"/>
                  </a:solidFill>
                  <a:latin typeface="+mj-ea"/>
                  <a:ea typeface="+mj-ea"/>
                </a:rPr>
                <a:t>数０．５６以下の市町村について、</a:t>
              </a:r>
              <a:r>
                <a:rPr kumimoji="0" lang="ja-JP" altLang="en-US" sz="1200" b="1" u="sng" kern="0" dirty="0">
                  <a:solidFill>
                    <a:prstClr val="black"/>
                  </a:solidFill>
                  <a:latin typeface="+mj-ea"/>
                  <a:ea typeface="+mj-ea"/>
                </a:rPr>
                <a:t>現行の発行限度額に１を乗じて得た額を限度として</a:t>
              </a:r>
              <a:r>
                <a:rPr kumimoji="0" lang="ja-JP" altLang="en-US" sz="1200" b="1" u="sng" kern="0" dirty="0" smtClean="0">
                  <a:solidFill>
                    <a:prstClr val="black"/>
                  </a:solidFill>
                  <a:latin typeface="+mj-ea"/>
                  <a:ea typeface="+mj-ea"/>
                </a:rPr>
                <a:t>加算</a:t>
              </a:r>
              <a:r>
                <a:rPr kumimoji="0" lang="ja-JP" altLang="en-US" sz="1200" kern="0" dirty="0" smtClean="0">
                  <a:solidFill>
                    <a:prstClr val="black"/>
                  </a:solidFill>
                  <a:latin typeface="+mj-ea"/>
                  <a:ea typeface="+mj-ea"/>
                </a:rPr>
                <a:t>（</a:t>
              </a:r>
              <a:r>
                <a:rPr kumimoji="0" lang="ja-JP" altLang="en-US" sz="1200" b="1" kern="0" dirty="0">
                  <a:solidFill>
                    <a:prstClr val="black"/>
                  </a:solidFill>
                  <a:latin typeface="+mj-ea"/>
                  <a:ea typeface="+mj-ea"/>
                </a:rPr>
                <a:t>最大で現行発行限度額の２倍</a:t>
              </a:r>
              <a:r>
                <a:rPr kumimoji="0" lang="ja-JP" altLang="en-US" sz="1200" kern="0" dirty="0" smtClean="0">
                  <a:solidFill>
                    <a:prstClr val="black"/>
                  </a:solidFill>
                  <a:latin typeface="+mj-ea"/>
                  <a:ea typeface="+mj-ea"/>
                </a:rPr>
                <a:t>）を行うことができる。</a:t>
              </a:r>
              <a:endParaRPr kumimoji="0" lang="en-US" altLang="ja-JP" sz="1200" kern="0" dirty="0">
                <a:solidFill>
                  <a:prstClr val="black"/>
                </a:solidFill>
                <a:latin typeface="+mj-ea"/>
                <a:ea typeface="+mj-ea"/>
              </a:endParaRPr>
            </a:p>
            <a:p>
              <a:pPr defTabSz="916474">
                <a:defRPr/>
              </a:pPr>
              <a:r>
                <a:rPr kumimoji="0" lang="ja-JP" altLang="en-US" sz="1200" kern="0" dirty="0">
                  <a:solidFill>
                    <a:prstClr val="black"/>
                  </a:solidFill>
                  <a:latin typeface="+mj-ea"/>
                  <a:ea typeface="+mj-ea"/>
                </a:rPr>
                <a:t>　　　</a:t>
              </a:r>
              <a:r>
                <a:rPr kumimoji="0" lang="en-US" altLang="ja-JP" sz="1200" kern="0" dirty="0">
                  <a:solidFill>
                    <a:prstClr val="black"/>
                  </a:solidFill>
                  <a:latin typeface="+mj-ea"/>
                  <a:ea typeface="+mj-ea"/>
                </a:rPr>
                <a:t>※</a:t>
              </a:r>
              <a:r>
                <a:rPr kumimoji="0" lang="ja-JP" altLang="en-US" sz="1200" kern="0" dirty="0">
                  <a:solidFill>
                    <a:prstClr val="black"/>
                  </a:solidFill>
                  <a:latin typeface="+mj-ea"/>
                  <a:ea typeface="+mj-ea"/>
                </a:rPr>
                <a:t>基金への積立ては、対象外</a:t>
              </a:r>
              <a:r>
                <a:rPr kumimoji="0" lang="ja-JP" altLang="en-US" sz="1200" kern="0" dirty="0" smtClean="0">
                  <a:solidFill>
                    <a:prstClr val="black"/>
                  </a:solidFill>
                  <a:latin typeface="+mj-ea"/>
                  <a:ea typeface="+mj-ea"/>
                </a:rPr>
                <a:t>。</a:t>
              </a:r>
              <a:endParaRPr kumimoji="0" lang="en-US" altLang="ja-JP" sz="1200" kern="0" dirty="0" smtClean="0">
                <a:solidFill>
                  <a:prstClr val="black"/>
                </a:solidFill>
                <a:latin typeface="+mj-ea"/>
                <a:ea typeface="+mj-ea"/>
              </a:endParaRPr>
            </a:p>
          </p:txBody>
        </p:sp>
      </p:grpSp>
      <p:sp>
        <p:nvSpPr>
          <p:cNvPr id="11" name="AutoShape 15"/>
          <p:cNvSpPr>
            <a:spLocks noChangeArrowheads="1"/>
          </p:cNvSpPr>
          <p:nvPr/>
        </p:nvSpPr>
        <p:spPr bwMode="auto">
          <a:xfrm>
            <a:off x="267545" y="188640"/>
            <a:ext cx="9551622" cy="459893"/>
          </a:xfrm>
          <a:prstGeom prst="roundRect">
            <a:avLst>
              <a:gd name="adj" fmla="val 21125"/>
            </a:avLst>
          </a:prstGeom>
          <a:gradFill rotWithShape="1">
            <a:gsLst>
              <a:gs pos="0">
                <a:srgbClr val="FF9933"/>
              </a:gs>
              <a:gs pos="50000">
                <a:sysClr val="window" lastClr="FFFFFF"/>
              </a:gs>
              <a:gs pos="100000">
                <a:srgbClr val="FF9933"/>
              </a:gs>
            </a:gsLst>
            <a:lin ang="5400000" scaled="1"/>
          </a:gradFill>
          <a:ln w="57150" cmpd="thickThin">
            <a:solidFill>
              <a:sysClr val="windowText" lastClr="000000"/>
            </a:solidFill>
            <a:round/>
            <a:headEnd/>
            <a:tailEnd/>
          </a:ln>
          <a:effectLst/>
        </p:spPr>
        <p:txBody>
          <a:bodyPr lIns="91621" tIns="45812" rIns="91621" bIns="45812" anchor="ctr"/>
          <a:lstStyle/>
          <a:p>
            <a:pPr algn="ctr" defTabSz="916474">
              <a:defRPr/>
            </a:pPr>
            <a:r>
              <a:rPr kumimoji="0" lang="ja-JP" altLang="en-US" sz="2000" kern="0" dirty="0">
                <a:solidFill>
                  <a:prstClr val="black"/>
                </a:solidFill>
                <a:latin typeface="ＤＦ特太ゴシック体" pitchFamily="1" charset="-128"/>
                <a:ea typeface="ＤＦ特太ゴシック体" pitchFamily="1" charset="-128"/>
              </a:rPr>
              <a:t>過疎対策事業債（ソフト分）</a:t>
            </a:r>
            <a:r>
              <a:rPr kumimoji="0" lang="ja-JP" altLang="en-US" sz="2000" kern="0" dirty="0" smtClean="0">
                <a:solidFill>
                  <a:prstClr val="black"/>
                </a:solidFill>
                <a:latin typeface="ＤＦ特太ゴシック体" pitchFamily="1" charset="-128"/>
                <a:ea typeface="ＤＦ特太ゴシック体" pitchFamily="1" charset="-128"/>
              </a:rPr>
              <a:t>の</a:t>
            </a:r>
            <a:r>
              <a:rPr kumimoji="0" lang="ja-JP" altLang="en-US" sz="2000" kern="0" dirty="0">
                <a:solidFill>
                  <a:prstClr val="black"/>
                </a:solidFill>
                <a:latin typeface="ＤＦ特太ゴシック体" pitchFamily="1" charset="-128"/>
                <a:ea typeface="ＤＦ特太ゴシック体" pitchFamily="1" charset="-128"/>
              </a:rPr>
              <a:t>活用状況</a:t>
            </a:r>
          </a:p>
        </p:txBody>
      </p:sp>
      <p:graphicFrame>
        <p:nvGraphicFramePr>
          <p:cNvPr id="13" name="グラフ 12"/>
          <p:cNvGraphicFramePr>
            <a:graphicFrameLocks/>
          </p:cNvGraphicFramePr>
          <p:nvPr>
            <p:extLst/>
          </p:nvPr>
        </p:nvGraphicFramePr>
        <p:xfrm>
          <a:off x="110115" y="1715700"/>
          <a:ext cx="4688248" cy="4596613"/>
        </p:xfrm>
        <a:graphic>
          <a:graphicData uri="http://schemas.openxmlformats.org/drawingml/2006/chart">
            <c:chart xmlns:c="http://schemas.openxmlformats.org/drawingml/2006/chart" xmlns:r="http://schemas.openxmlformats.org/officeDocument/2006/relationships" r:id="rId2"/>
          </a:graphicData>
        </a:graphic>
      </p:graphicFrame>
      <p:sp>
        <p:nvSpPr>
          <p:cNvPr id="14" name="テキスト ボックス 2"/>
          <p:cNvSpPr txBox="1"/>
          <p:nvPr/>
        </p:nvSpPr>
        <p:spPr>
          <a:xfrm>
            <a:off x="110115" y="6341109"/>
            <a:ext cx="5943893" cy="234065"/>
          </a:xfrm>
          <a:prstGeom prst="rect">
            <a:avLst/>
          </a:prstGeom>
          <a:noFill/>
          <a:ln>
            <a:noFill/>
          </a:ln>
          <a:effectLst/>
        </p:spPr>
        <p:txBody>
          <a:bodyPr wrap="square" lIns="91611" tIns="45809" rIns="91611" bIns="45809"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defTabSz="916474" fontAlgn="base">
              <a:spcBef>
                <a:spcPct val="0"/>
              </a:spcBef>
              <a:spcAft>
                <a:spcPct val="0"/>
              </a:spcAft>
              <a:defRPr/>
            </a:pPr>
            <a:r>
              <a:rPr kumimoji="0" lang="en-US" altLang="ja-JP" sz="884" kern="0" dirty="0">
                <a:solidFill>
                  <a:prstClr val="black"/>
                </a:solidFill>
                <a:latin typeface="ＭＳ Ｐゴシック" panose="020B0600070205080204" pitchFamily="50" charset="-128"/>
                <a:ea typeface="ＭＳ Ｐゴシック" panose="020B0600070205080204" pitchFamily="50" charset="-128"/>
              </a:rPr>
              <a:t>※</a:t>
            </a:r>
            <a:r>
              <a:rPr kumimoji="0" lang="ja-JP" altLang="en-US" sz="884" kern="0" dirty="0">
                <a:solidFill>
                  <a:prstClr val="black"/>
                </a:solidFill>
                <a:latin typeface="ＭＳ Ｐゴシック" panose="020B0600070205080204" pitchFamily="50" charset="-128"/>
                <a:ea typeface="ＭＳ Ｐゴシック" panose="020B0600070205080204" pitchFamily="50" charset="-128"/>
              </a:rPr>
              <a:t>過疎債活用率＝過疎市町村の発行（予定）額の総和／過疎市町村の発行限度額の総和</a:t>
            </a:r>
          </a:p>
        </p:txBody>
      </p:sp>
      <p:sp>
        <p:nvSpPr>
          <p:cNvPr id="16" name="正方形/長方形 15"/>
          <p:cNvSpPr/>
          <p:nvPr/>
        </p:nvSpPr>
        <p:spPr>
          <a:xfrm>
            <a:off x="456967" y="764704"/>
            <a:ext cx="9362200" cy="648072"/>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0343" lvl="0" indent="-180343" defTabSz="916474">
              <a:lnSpc>
                <a:spcPts val="2000"/>
              </a:lnSpc>
              <a:defRPr/>
            </a:pPr>
            <a:r>
              <a:rPr kumimoji="0" lang="ja-JP" altLang="en-US" sz="1400" kern="0" dirty="0" smtClean="0">
                <a:solidFill>
                  <a:prstClr val="black"/>
                </a:solidFill>
                <a:latin typeface="ＭＳ Ｐゴシック" panose="020B0600070205080204" pitchFamily="50" charset="-128"/>
              </a:rPr>
              <a:t>〇</a:t>
            </a:r>
            <a:r>
              <a:rPr kumimoji="0" lang="ja-JP" altLang="en-US" sz="1400" u="sng" kern="0" dirty="0" smtClean="0">
                <a:solidFill>
                  <a:prstClr val="black"/>
                </a:solidFill>
                <a:latin typeface="ＭＳ Ｐゴシック" panose="020B0600070205080204" pitchFamily="50" charset="-128"/>
              </a:rPr>
              <a:t>過疎債</a:t>
            </a:r>
            <a:r>
              <a:rPr kumimoji="0" lang="ja-JP" altLang="en-US" sz="1400" u="sng" kern="0" dirty="0">
                <a:solidFill>
                  <a:prstClr val="black"/>
                </a:solidFill>
                <a:latin typeface="ＭＳ Ｐゴシック" panose="020B0600070205080204" pitchFamily="50" charset="-128"/>
              </a:rPr>
              <a:t>（ソフト分）の</a:t>
            </a:r>
            <a:r>
              <a:rPr kumimoji="0" lang="ja-JP" altLang="en-US" sz="1400" u="sng" kern="0" dirty="0" smtClean="0">
                <a:solidFill>
                  <a:prstClr val="black"/>
                </a:solidFill>
                <a:latin typeface="ＭＳ Ｐゴシック" panose="020B0600070205080204" pitchFamily="50" charset="-128"/>
              </a:rPr>
              <a:t>活用率（発行額／発行限度額）は</a:t>
            </a:r>
            <a:r>
              <a:rPr kumimoji="0" lang="ja-JP" altLang="en-US" sz="1400" u="sng" kern="0" dirty="0">
                <a:solidFill>
                  <a:prstClr val="black"/>
                </a:solidFill>
                <a:latin typeface="ＭＳ Ｐゴシック" panose="020B0600070205080204" pitchFamily="50" charset="-128"/>
              </a:rPr>
              <a:t>年々上昇</a:t>
            </a:r>
            <a:r>
              <a:rPr kumimoji="0" lang="ja-JP" altLang="en-US" sz="1400" kern="0" dirty="0">
                <a:solidFill>
                  <a:prstClr val="black"/>
                </a:solidFill>
                <a:latin typeface="ＭＳ Ｐゴシック" panose="020B0600070205080204" pitchFamily="50" charset="-128"/>
              </a:rPr>
              <a:t>している。</a:t>
            </a:r>
            <a:endParaRPr kumimoji="0" lang="en-US" altLang="ja-JP" sz="1400" kern="0" dirty="0">
              <a:solidFill>
                <a:prstClr val="black"/>
              </a:solidFill>
              <a:latin typeface="ＭＳ Ｐゴシック" panose="020B0600070205080204" pitchFamily="50" charset="-128"/>
            </a:endParaRPr>
          </a:p>
          <a:p>
            <a:pPr marL="180343" lvl="0" indent="-180343" defTabSz="916474">
              <a:lnSpc>
                <a:spcPts val="2000"/>
              </a:lnSpc>
              <a:defRPr/>
            </a:pPr>
            <a:r>
              <a:rPr kumimoji="0" lang="ja-JP" altLang="en-US" sz="1400" kern="0" dirty="0" smtClean="0">
                <a:solidFill>
                  <a:prstClr val="black"/>
                </a:solidFill>
                <a:latin typeface="ＭＳ Ｐゴシック" panose="020B0600070205080204" pitchFamily="50" charset="-128"/>
              </a:rPr>
              <a:t>〇過疎債（ソフト分）を活用している過疎関係市町村は、９割弱（平成</a:t>
            </a:r>
            <a:r>
              <a:rPr kumimoji="0" lang="en-US" altLang="ja-JP" sz="1400" kern="0" dirty="0" smtClean="0">
                <a:solidFill>
                  <a:prstClr val="black"/>
                </a:solidFill>
                <a:latin typeface="ＭＳ Ｐゴシック" panose="020B0600070205080204" pitchFamily="50" charset="-128"/>
              </a:rPr>
              <a:t>28</a:t>
            </a:r>
            <a:r>
              <a:rPr kumimoji="0" lang="ja-JP" altLang="en-US" sz="1400" kern="0" dirty="0" smtClean="0">
                <a:solidFill>
                  <a:prstClr val="black"/>
                </a:solidFill>
                <a:latin typeface="ＭＳ Ｐゴシック" panose="020B0600070205080204" pitchFamily="50" charset="-128"/>
              </a:rPr>
              <a:t>年度実績：過疎関係市町村</a:t>
            </a:r>
            <a:r>
              <a:rPr kumimoji="0" lang="en-US" altLang="ja-JP" sz="1400" kern="0" dirty="0" smtClean="0">
                <a:solidFill>
                  <a:prstClr val="black"/>
                </a:solidFill>
                <a:latin typeface="ＭＳ Ｐゴシック" panose="020B0600070205080204" pitchFamily="50" charset="-128"/>
              </a:rPr>
              <a:t>797</a:t>
            </a:r>
            <a:r>
              <a:rPr kumimoji="0" lang="ja-JP" altLang="en-US" sz="1400" kern="0" dirty="0" smtClean="0">
                <a:solidFill>
                  <a:prstClr val="black"/>
                </a:solidFill>
                <a:latin typeface="ＭＳ Ｐゴシック" panose="020B0600070205080204" pitchFamily="50" charset="-128"/>
              </a:rPr>
              <a:t>のうち</a:t>
            </a:r>
            <a:r>
              <a:rPr kumimoji="0" lang="en-US" altLang="ja-JP" sz="1400" kern="0" dirty="0" smtClean="0">
                <a:solidFill>
                  <a:prstClr val="black"/>
                </a:solidFill>
                <a:latin typeface="ＭＳ Ｐゴシック" panose="020B0600070205080204" pitchFamily="50" charset="-128"/>
              </a:rPr>
              <a:t>695</a:t>
            </a:r>
            <a:r>
              <a:rPr kumimoji="0" lang="ja-JP" altLang="en-US" sz="1400" kern="0" dirty="0" smtClean="0">
                <a:solidFill>
                  <a:prstClr val="black"/>
                </a:solidFill>
                <a:latin typeface="ＭＳ Ｐゴシック" panose="020B0600070205080204" pitchFamily="50" charset="-128"/>
              </a:rPr>
              <a:t>市町村）</a:t>
            </a:r>
            <a:endParaRPr kumimoji="0" lang="en-US" altLang="ja-JP" sz="1400" kern="0" dirty="0">
              <a:solidFill>
                <a:prstClr val="black"/>
              </a:solidFill>
              <a:latin typeface="ＭＳ Ｐゴシック" panose="020B0600070205080204" pitchFamily="50" charset="-128"/>
            </a:endParaRPr>
          </a:p>
        </p:txBody>
      </p:sp>
      <p:grpSp>
        <p:nvGrpSpPr>
          <p:cNvPr id="2" name="Group 4"/>
          <p:cNvGrpSpPr>
            <a:grpSpLocks noChangeAspect="1"/>
          </p:cNvGrpSpPr>
          <p:nvPr/>
        </p:nvGrpSpPr>
        <p:grpSpPr bwMode="auto">
          <a:xfrm>
            <a:off x="5033963" y="2019300"/>
            <a:ext cx="4908550" cy="2909888"/>
            <a:chOff x="3171" y="1272"/>
            <a:chExt cx="3092" cy="1833"/>
          </a:xfrm>
        </p:grpSpPr>
        <p:sp>
          <p:nvSpPr>
            <p:cNvPr id="5" name="AutoShape 3"/>
            <p:cNvSpPr>
              <a:spLocks noChangeAspect="1" noChangeArrowheads="1" noTextEdit="1"/>
            </p:cNvSpPr>
            <p:nvPr/>
          </p:nvSpPr>
          <p:spPr bwMode="auto">
            <a:xfrm>
              <a:off x="3171" y="1272"/>
              <a:ext cx="3092" cy="18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grpSp>
          <p:nvGrpSpPr>
            <p:cNvPr id="8" name="Group 205"/>
            <p:cNvGrpSpPr>
              <a:grpSpLocks/>
            </p:cNvGrpSpPr>
            <p:nvPr/>
          </p:nvGrpSpPr>
          <p:grpSpPr bwMode="auto">
            <a:xfrm>
              <a:off x="3171" y="1324"/>
              <a:ext cx="3077" cy="1777"/>
              <a:chOff x="3171" y="1324"/>
              <a:chExt cx="3077" cy="1777"/>
            </a:xfrm>
          </p:grpSpPr>
          <p:sp>
            <p:nvSpPr>
              <p:cNvPr id="31" name="Rectangle 5"/>
              <p:cNvSpPr>
                <a:spLocks noChangeArrowheads="1"/>
              </p:cNvSpPr>
              <p:nvPr/>
            </p:nvSpPr>
            <p:spPr bwMode="auto">
              <a:xfrm>
                <a:off x="5417" y="1822"/>
                <a:ext cx="287" cy="273"/>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2" name="Rectangle 6"/>
              <p:cNvSpPr>
                <a:spLocks noChangeArrowheads="1"/>
              </p:cNvSpPr>
              <p:nvPr/>
            </p:nvSpPr>
            <p:spPr bwMode="auto">
              <a:xfrm>
                <a:off x="5699" y="1822"/>
                <a:ext cx="161" cy="273"/>
              </a:xfrm>
              <a:prstGeom prst="rect">
                <a:avLst/>
              </a:prstGeom>
              <a:solidFill>
                <a:srgbClr val="F2F2F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3" name="Rectangle 7"/>
              <p:cNvSpPr>
                <a:spLocks noChangeArrowheads="1"/>
              </p:cNvSpPr>
              <p:nvPr/>
            </p:nvSpPr>
            <p:spPr bwMode="auto">
              <a:xfrm>
                <a:off x="3390" y="2662"/>
                <a:ext cx="943" cy="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800" b="0"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【算式】　前年度の基準財政需要額×(0.56－α)×</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34" name="Rectangle 8"/>
              <p:cNvSpPr>
                <a:spLocks noChangeArrowheads="1"/>
              </p:cNvSpPr>
              <p:nvPr/>
            </p:nvSpPr>
            <p:spPr bwMode="auto">
              <a:xfrm>
                <a:off x="4936" y="2662"/>
                <a:ext cx="282" cy="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800" b="0"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1/3×0.2</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35" name="Rectangle 9"/>
              <p:cNvSpPr>
                <a:spLocks noChangeArrowheads="1"/>
              </p:cNvSpPr>
              <p:nvPr/>
            </p:nvSpPr>
            <p:spPr bwMode="auto">
              <a:xfrm>
                <a:off x="4936" y="2725"/>
                <a:ext cx="282"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6" name="Rectangle 10"/>
              <p:cNvSpPr>
                <a:spLocks noChangeArrowheads="1"/>
              </p:cNvSpPr>
              <p:nvPr/>
            </p:nvSpPr>
            <p:spPr bwMode="auto">
              <a:xfrm>
                <a:off x="4921" y="2743"/>
                <a:ext cx="243" cy="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800" b="0"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　　 1/15</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37" name="Rectangle 11"/>
              <p:cNvSpPr>
                <a:spLocks noChangeArrowheads="1"/>
              </p:cNvSpPr>
              <p:nvPr/>
            </p:nvSpPr>
            <p:spPr bwMode="auto">
              <a:xfrm>
                <a:off x="3492" y="2819"/>
                <a:ext cx="73" cy="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800" b="0"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38" name="Rectangle 12"/>
              <p:cNvSpPr>
                <a:spLocks noChangeArrowheads="1"/>
              </p:cNvSpPr>
              <p:nvPr/>
            </p:nvSpPr>
            <p:spPr bwMode="auto">
              <a:xfrm>
                <a:off x="3594" y="2819"/>
                <a:ext cx="671" cy="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800" b="0"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0.56：過疎法の財政力指数指定要件</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39" name="Rectangle 13"/>
              <p:cNvSpPr>
                <a:spLocks noChangeArrowheads="1"/>
              </p:cNvSpPr>
              <p:nvPr/>
            </p:nvSpPr>
            <p:spPr bwMode="auto">
              <a:xfrm>
                <a:off x="3492" y="2895"/>
                <a:ext cx="73" cy="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800" b="0"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40" name="Rectangle 14"/>
              <p:cNvSpPr>
                <a:spLocks noChangeArrowheads="1"/>
              </p:cNvSpPr>
              <p:nvPr/>
            </p:nvSpPr>
            <p:spPr bwMode="auto">
              <a:xfrm>
                <a:off x="3594" y="2895"/>
                <a:ext cx="535" cy="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800" b="0"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  α ：当該団体の財政力指数</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41" name="Rectangle 15"/>
              <p:cNvSpPr>
                <a:spLocks noChangeArrowheads="1"/>
              </p:cNvSpPr>
              <p:nvPr/>
            </p:nvSpPr>
            <p:spPr bwMode="auto">
              <a:xfrm>
                <a:off x="3492" y="2975"/>
                <a:ext cx="73" cy="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800" b="0"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42" name="Rectangle 16"/>
              <p:cNvSpPr>
                <a:spLocks noChangeArrowheads="1"/>
              </p:cNvSpPr>
              <p:nvPr/>
            </p:nvSpPr>
            <p:spPr bwMode="auto">
              <a:xfrm>
                <a:off x="3594" y="2975"/>
                <a:ext cx="1327" cy="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800" b="0"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1/3 ：基準財政収入額の算入割合(75％)と留保財源(25%)の比率</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43" name="Rectangle 17"/>
              <p:cNvSpPr>
                <a:spLocks noChangeArrowheads="1"/>
              </p:cNvSpPr>
              <p:nvPr/>
            </p:nvSpPr>
            <p:spPr bwMode="auto">
              <a:xfrm>
                <a:off x="5563" y="1893"/>
                <a:ext cx="29" cy="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44" name="Rectangle 18"/>
              <p:cNvSpPr>
                <a:spLocks noChangeArrowheads="1"/>
              </p:cNvSpPr>
              <p:nvPr/>
            </p:nvSpPr>
            <p:spPr bwMode="auto">
              <a:xfrm>
                <a:off x="5485" y="1965"/>
                <a:ext cx="175" cy="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700" b="0" i="1" u="none" strike="noStrike" cap="none" normalizeH="0" baseline="0" dirty="0" smtClean="0">
                    <a:ln>
                      <a:noFill/>
                    </a:ln>
                    <a:solidFill>
                      <a:srgbClr val="000000"/>
                    </a:solidFill>
                    <a:effectLst/>
                    <a:latin typeface="ＭＳ Ｐゴシック" panose="020B0600070205080204" pitchFamily="50" charset="-128"/>
                    <a:ea typeface="ＭＳ Ｐゴシック" panose="020B0600070205080204" pitchFamily="50" charset="-128"/>
                  </a:rPr>
                  <a:t>(25%)</a:t>
                </a: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sp>
            <p:nvSpPr>
              <p:cNvPr id="45" name="Rectangle 19"/>
              <p:cNvSpPr>
                <a:spLocks noChangeArrowheads="1"/>
              </p:cNvSpPr>
              <p:nvPr/>
            </p:nvSpPr>
            <p:spPr bwMode="auto">
              <a:xfrm>
                <a:off x="3186" y="1656"/>
                <a:ext cx="447" cy="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800" b="0"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　　　　　　　　基準財政需要額</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46" name="Rectangle 20"/>
              <p:cNvSpPr>
                <a:spLocks noChangeArrowheads="1"/>
              </p:cNvSpPr>
              <p:nvPr/>
            </p:nvSpPr>
            <p:spPr bwMode="auto">
              <a:xfrm>
                <a:off x="3186" y="1925"/>
                <a:ext cx="540" cy="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800" b="0"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　　　　　　　　普　通　交　付　税　</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47" name="Rectangle 21"/>
              <p:cNvSpPr>
                <a:spLocks noChangeArrowheads="1"/>
              </p:cNvSpPr>
              <p:nvPr/>
            </p:nvSpPr>
            <p:spPr bwMode="auto">
              <a:xfrm>
                <a:off x="4839" y="1893"/>
                <a:ext cx="267" cy="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700" b="0"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基準財政収入額</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48" name="Rectangle 22"/>
              <p:cNvSpPr>
                <a:spLocks noChangeArrowheads="1"/>
              </p:cNvSpPr>
              <p:nvPr/>
            </p:nvSpPr>
            <p:spPr bwMode="auto">
              <a:xfrm>
                <a:off x="4946" y="1965"/>
                <a:ext cx="146" cy="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700" b="0" i="1"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（７５％）</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49" name="Rectangle 23"/>
              <p:cNvSpPr>
                <a:spLocks noChangeArrowheads="1"/>
              </p:cNvSpPr>
              <p:nvPr/>
            </p:nvSpPr>
            <p:spPr bwMode="auto">
              <a:xfrm>
                <a:off x="5714" y="2028"/>
                <a:ext cx="29" cy="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50" name="Line 24"/>
              <p:cNvSpPr>
                <a:spLocks noChangeShapeType="1"/>
              </p:cNvSpPr>
              <p:nvPr/>
            </p:nvSpPr>
            <p:spPr bwMode="auto">
              <a:xfrm>
                <a:off x="3176" y="1822"/>
                <a:ext cx="1522"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51" name="Rectangle 25"/>
              <p:cNvSpPr>
                <a:spLocks noChangeArrowheads="1"/>
              </p:cNvSpPr>
              <p:nvPr/>
            </p:nvSpPr>
            <p:spPr bwMode="auto">
              <a:xfrm>
                <a:off x="3176" y="1822"/>
                <a:ext cx="1522"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2" name="Line 26"/>
              <p:cNvSpPr>
                <a:spLocks noChangeShapeType="1"/>
              </p:cNvSpPr>
              <p:nvPr/>
            </p:nvSpPr>
            <p:spPr bwMode="auto">
              <a:xfrm>
                <a:off x="5417" y="1558"/>
                <a:ext cx="0" cy="259"/>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53" name="Rectangle 27"/>
              <p:cNvSpPr>
                <a:spLocks noChangeArrowheads="1"/>
              </p:cNvSpPr>
              <p:nvPr/>
            </p:nvSpPr>
            <p:spPr bwMode="auto">
              <a:xfrm>
                <a:off x="5417" y="1558"/>
                <a:ext cx="5" cy="25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4" name="Rectangle 28"/>
              <p:cNvSpPr>
                <a:spLocks noChangeArrowheads="1"/>
              </p:cNvSpPr>
              <p:nvPr/>
            </p:nvSpPr>
            <p:spPr bwMode="auto">
              <a:xfrm>
                <a:off x="4707" y="1817"/>
                <a:ext cx="997" cy="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5" name="Line 29"/>
              <p:cNvSpPr>
                <a:spLocks noChangeShapeType="1"/>
              </p:cNvSpPr>
              <p:nvPr/>
            </p:nvSpPr>
            <p:spPr bwMode="auto">
              <a:xfrm>
                <a:off x="3176" y="2090"/>
                <a:ext cx="1522"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56" name="Rectangle 30"/>
              <p:cNvSpPr>
                <a:spLocks noChangeArrowheads="1"/>
              </p:cNvSpPr>
              <p:nvPr/>
            </p:nvSpPr>
            <p:spPr bwMode="auto">
              <a:xfrm>
                <a:off x="3176" y="2090"/>
                <a:ext cx="1522" cy="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7" name="Line 31"/>
              <p:cNvSpPr>
                <a:spLocks noChangeShapeType="1"/>
              </p:cNvSpPr>
              <p:nvPr/>
            </p:nvSpPr>
            <p:spPr bwMode="auto">
              <a:xfrm>
                <a:off x="5417" y="1826"/>
                <a:ext cx="0" cy="26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58" name="Rectangle 32"/>
              <p:cNvSpPr>
                <a:spLocks noChangeArrowheads="1"/>
              </p:cNvSpPr>
              <p:nvPr/>
            </p:nvSpPr>
            <p:spPr bwMode="auto">
              <a:xfrm>
                <a:off x="5417" y="1826"/>
                <a:ext cx="5" cy="26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9" name="Rectangle 33"/>
              <p:cNvSpPr>
                <a:spLocks noChangeArrowheads="1"/>
              </p:cNvSpPr>
              <p:nvPr/>
            </p:nvSpPr>
            <p:spPr bwMode="auto">
              <a:xfrm>
                <a:off x="4707" y="2086"/>
                <a:ext cx="997" cy="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0" name="Rectangle 34"/>
              <p:cNvSpPr>
                <a:spLocks noChangeArrowheads="1"/>
              </p:cNvSpPr>
              <p:nvPr/>
            </p:nvSpPr>
            <p:spPr bwMode="auto">
              <a:xfrm>
                <a:off x="5855" y="1826"/>
                <a:ext cx="5" cy="60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1" name="Line 35"/>
              <p:cNvSpPr>
                <a:spLocks noChangeShapeType="1"/>
              </p:cNvSpPr>
              <p:nvPr/>
            </p:nvSpPr>
            <p:spPr bwMode="auto">
              <a:xfrm>
                <a:off x="3171" y="1554"/>
                <a:ext cx="0" cy="541"/>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62" name="Rectangle 36"/>
              <p:cNvSpPr>
                <a:spLocks noChangeArrowheads="1"/>
              </p:cNvSpPr>
              <p:nvPr/>
            </p:nvSpPr>
            <p:spPr bwMode="auto">
              <a:xfrm>
                <a:off x="3171" y="1554"/>
                <a:ext cx="5" cy="54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3" name="Rectangle 37"/>
              <p:cNvSpPr>
                <a:spLocks noChangeArrowheads="1"/>
              </p:cNvSpPr>
              <p:nvPr/>
            </p:nvSpPr>
            <p:spPr bwMode="auto">
              <a:xfrm>
                <a:off x="5417" y="2095"/>
                <a:ext cx="5" cy="33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4" name="Rectangle 38"/>
              <p:cNvSpPr>
                <a:spLocks noChangeArrowheads="1"/>
              </p:cNvSpPr>
              <p:nvPr/>
            </p:nvSpPr>
            <p:spPr bwMode="auto">
              <a:xfrm>
                <a:off x="4698" y="1817"/>
                <a:ext cx="9" cy="27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5" name="Rectangle 39"/>
              <p:cNvSpPr>
                <a:spLocks noChangeArrowheads="1"/>
              </p:cNvSpPr>
              <p:nvPr/>
            </p:nvSpPr>
            <p:spPr bwMode="auto">
              <a:xfrm>
                <a:off x="5694" y="1826"/>
                <a:ext cx="10" cy="26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6" name="Freeform 40"/>
              <p:cNvSpPr>
                <a:spLocks/>
              </p:cNvSpPr>
              <p:nvPr/>
            </p:nvSpPr>
            <p:spPr bwMode="auto">
              <a:xfrm>
                <a:off x="5850" y="2595"/>
                <a:ext cx="5" cy="14"/>
              </a:xfrm>
              <a:custGeom>
                <a:avLst/>
                <a:gdLst>
                  <a:gd name="T0" fmla="*/ 5 w 5"/>
                  <a:gd name="T1" fmla="*/ 0 h 14"/>
                  <a:gd name="T2" fmla="*/ 0 w 5"/>
                  <a:gd name="T3" fmla="*/ 0 h 14"/>
                  <a:gd name="T4" fmla="*/ 0 w 5"/>
                  <a:gd name="T5" fmla="*/ 14 h 14"/>
                  <a:gd name="T6" fmla="*/ 5 w 5"/>
                  <a:gd name="T7" fmla="*/ 5 h 14"/>
                  <a:gd name="T8" fmla="*/ 5 w 5"/>
                  <a:gd name="T9" fmla="*/ 0 h 14"/>
                </a:gdLst>
                <a:ahLst/>
                <a:cxnLst>
                  <a:cxn ang="0">
                    <a:pos x="T0" y="T1"/>
                  </a:cxn>
                  <a:cxn ang="0">
                    <a:pos x="T2" y="T3"/>
                  </a:cxn>
                  <a:cxn ang="0">
                    <a:pos x="T4" y="T5"/>
                  </a:cxn>
                  <a:cxn ang="0">
                    <a:pos x="T6" y="T7"/>
                  </a:cxn>
                  <a:cxn ang="0">
                    <a:pos x="T8" y="T9"/>
                  </a:cxn>
                </a:cxnLst>
                <a:rect l="0" t="0" r="r" b="b"/>
                <a:pathLst>
                  <a:path w="5" h="14">
                    <a:moveTo>
                      <a:pt x="5" y="0"/>
                    </a:moveTo>
                    <a:lnTo>
                      <a:pt x="0" y="0"/>
                    </a:lnTo>
                    <a:lnTo>
                      <a:pt x="0" y="14"/>
                    </a:lnTo>
                    <a:lnTo>
                      <a:pt x="5" y="5"/>
                    </a:lnTo>
                    <a:lnTo>
                      <a:pt x="5"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67" name="Freeform 41"/>
              <p:cNvSpPr>
                <a:spLocks/>
              </p:cNvSpPr>
              <p:nvPr/>
            </p:nvSpPr>
            <p:spPr bwMode="auto">
              <a:xfrm>
                <a:off x="5850" y="2640"/>
                <a:ext cx="5" cy="49"/>
              </a:xfrm>
              <a:custGeom>
                <a:avLst/>
                <a:gdLst>
                  <a:gd name="T0" fmla="*/ 5 w 5"/>
                  <a:gd name="T1" fmla="*/ 0 h 49"/>
                  <a:gd name="T2" fmla="*/ 0 w 5"/>
                  <a:gd name="T3" fmla="*/ 9 h 49"/>
                  <a:gd name="T4" fmla="*/ 0 w 5"/>
                  <a:gd name="T5" fmla="*/ 49 h 49"/>
                  <a:gd name="T6" fmla="*/ 5 w 5"/>
                  <a:gd name="T7" fmla="*/ 40 h 49"/>
                  <a:gd name="T8" fmla="*/ 5 w 5"/>
                  <a:gd name="T9" fmla="*/ 0 h 49"/>
                </a:gdLst>
                <a:ahLst/>
                <a:cxnLst>
                  <a:cxn ang="0">
                    <a:pos x="T0" y="T1"/>
                  </a:cxn>
                  <a:cxn ang="0">
                    <a:pos x="T2" y="T3"/>
                  </a:cxn>
                  <a:cxn ang="0">
                    <a:pos x="T4" y="T5"/>
                  </a:cxn>
                  <a:cxn ang="0">
                    <a:pos x="T6" y="T7"/>
                  </a:cxn>
                  <a:cxn ang="0">
                    <a:pos x="T8" y="T9"/>
                  </a:cxn>
                </a:cxnLst>
                <a:rect l="0" t="0" r="r" b="b"/>
                <a:pathLst>
                  <a:path w="5" h="49">
                    <a:moveTo>
                      <a:pt x="5" y="0"/>
                    </a:moveTo>
                    <a:lnTo>
                      <a:pt x="0" y="9"/>
                    </a:lnTo>
                    <a:lnTo>
                      <a:pt x="0" y="49"/>
                    </a:lnTo>
                    <a:lnTo>
                      <a:pt x="5" y="40"/>
                    </a:lnTo>
                    <a:lnTo>
                      <a:pt x="5"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68" name="Freeform 42"/>
              <p:cNvSpPr>
                <a:spLocks/>
              </p:cNvSpPr>
              <p:nvPr/>
            </p:nvSpPr>
            <p:spPr bwMode="auto">
              <a:xfrm>
                <a:off x="5850" y="2721"/>
                <a:ext cx="5" cy="49"/>
              </a:xfrm>
              <a:custGeom>
                <a:avLst/>
                <a:gdLst>
                  <a:gd name="T0" fmla="*/ 5 w 5"/>
                  <a:gd name="T1" fmla="*/ 0 h 49"/>
                  <a:gd name="T2" fmla="*/ 0 w 5"/>
                  <a:gd name="T3" fmla="*/ 8 h 49"/>
                  <a:gd name="T4" fmla="*/ 0 w 5"/>
                  <a:gd name="T5" fmla="*/ 49 h 49"/>
                  <a:gd name="T6" fmla="*/ 5 w 5"/>
                  <a:gd name="T7" fmla="*/ 40 h 49"/>
                  <a:gd name="T8" fmla="*/ 5 w 5"/>
                  <a:gd name="T9" fmla="*/ 0 h 49"/>
                </a:gdLst>
                <a:ahLst/>
                <a:cxnLst>
                  <a:cxn ang="0">
                    <a:pos x="T0" y="T1"/>
                  </a:cxn>
                  <a:cxn ang="0">
                    <a:pos x="T2" y="T3"/>
                  </a:cxn>
                  <a:cxn ang="0">
                    <a:pos x="T4" y="T5"/>
                  </a:cxn>
                  <a:cxn ang="0">
                    <a:pos x="T6" y="T7"/>
                  </a:cxn>
                  <a:cxn ang="0">
                    <a:pos x="T8" y="T9"/>
                  </a:cxn>
                </a:cxnLst>
                <a:rect l="0" t="0" r="r" b="b"/>
                <a:pathLst>
                  <a:path w="5" h="49">
                    <a:moveTo>
                      <a:pt x="5" y="0"/>
                    </a:moveTo>
                    <a:lnTo>
                      <a:pt x="0" y="8"/>
                    </a:lnTo>
                    <a:lnTo>
                      <a:pt x="0" y="49"/>
                    </a:lnTo>
                    <a:lnTo>
                      <a:pt x="5" y="40"/>
                    </a:lnTo>
                    <a:lnTo>
                      <a:pt x="5"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69" name="Freeform 43"/>
              <p:cNvSpPr>
                <a:spLocks/>
              </p:cNvSpPr>
              <p:nvPr/>
            </p:nvSpPr>
            <p:spPr bwMode="auto">
              <a:xfrm>
                <a:off x="5850" y="2801"/>
                <a:ext cx="5" cy="49"/>
              </a:xfrm>
              <a:custGeom>
                <a:avLst/>
                <a:gdLst>
                  <a:gd name="T0" fmla="*/ 5 w 5"/>
                  <a:gd name="T1" fmla="*/ 0 h 49"/>
                  <a:gd name="T2" fmla="*/ 0 w 5"/>
                  <a:gd name="T3" fmla="*/ 9 h 49"/>
                  <a:gd name="T4" fmla="*/ 0 w 5"/>
                  <a:gd name="T5" fmla="*/ 49 h 49"/>
                  <a:gd name="T6" fmla="*/ 5 w 5"/>
                  <a:gd name="T7" fmla="*/ 40 h 49"/>
                  <a:gd name="T8" fmla="*/ 5 w 5"/>
                  <a:gd name="T9" fmla="*/ 0 h 49"/>
                </a:gdLst>
                <a:ahLst/>
                <a:cxnLst>
                  <a:cxn ang="0">
                    <a:pos x="T0" y="T1"/>
                  </a:cxn>
                  <a:cxn ang="0">
                    <a:pos x="T2" y="T3"/>
                  </a:cxn>
                  <a:cxn ang="0">
                    <a:pos x="T4" y="T5"/>
                  </a:cxn>
                  <a:cxn ang="0">
                    <a:pos x="T6" y="T7"/>
                  </a:cxn>
                  <a:cxn ang="0">
                    <a:pos x="T8" y="T9"/>
                  </a:cxn>
                </a:cxnLst>
                <a:rect l="0" t="0" r="r" b="b"/>
                <a:pathLst>
                  <a:path w="5" h="49">
                    <a:moveTo>
                      <a:pt x="5" y="0"/>
                    </a:moveTo>
                    <a:lnTo>
                      <a:pt x="0" y="9"/>
                    </a:lnTo>
                    <a:lnTo>
                      <a:pt x="0" y="49"/>
                    </a:lnTo>
                    <a:lnTo>
                      <a:pt x="5" y="40"/>
                    </a:lnTo>
                    <a:lnTo>
                      <a:pt x="5"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70" name="Freeform 44"/>
              <p:cNvSpPr>
                <a:spLocks/>
              </p:cNvSpPr>
              <p:nvPr/>
            </p:nvSpPr>
            <p:spPr bwMode="auto">
              <a:xfrm>
                <a:off x="5850" y="2881"/>
                <a:ext cx="5" cy="50"/>
              </a:xfrm>
              <a:custGeom>
                <a:avLst/>
                <a:gdLst>
                  <a:gd name="T0" fmla="*/ 5 w 5"/>
                  <a:gd name="T1" fmla="*/ 0 h 50"/>
                  <a:gd name="T2" fmla="*/ 0 w 5"/>
                  <a:gd name="T3" fmla="*/ 9 h 50"/>
                  <a:gd name="T4" fmla="*/ 0 w 5"/>
                  <a:gd name="T5" fmla="*/ 50 h 50"/>
                  <a:gd name="T6" fmla="*/ 5 w 5"/>
                  <a:gd name="T7" fmla="*/ 41 h 50"/>
                  <a:gd name="T8" fmla="*/ 5 w 5"/>
                  <a:gd name="T9" fmla="*/ 0 h 50"/>
                </a:gdLst>
                <a:ahLst/>
                <a:cxnLst>
                  <a:cxn ang="0">
                    <a:pos x="T0" y="T1"/>
                  </a:cxn>
                  <a:cxn ang="0">
                    <a:pos x="T2" y="T3"/>
                  </a:cxn>
                  <a:cxn ang="0">
                    <a:pos x="T4" y="T5"/>
                  </a:cxn>
                  <a:cxn ang="0">
                    <a:pos x="T6" y="T7"/>
                  </a:cxn>
                  <a:cxn ang="0">
                    <a:pos x="T8" y="T9"/>
                  </a:cxn>
                </a:cxnLst>
                <a:rect l="0" t="0" r="r" b="b"/>
                <a:pathLst>
                  <a:path w="5" h="50">
                    <a:moveTo>
                      <a:pt x="5" y="0"/>
                    </a:moveTo>
                    <a:lnTo>
                      <a:pt x="0" y="9"/>
                    </a:lnTo>
                    <a:lnTo>
                      <a:pt x="0" y="50"/>
                    </a:lnTo>
                    <a:lnTo>
                      <a:pt x="5" y="41"/>
                    </a:lnTo>
                    <a:lnTo>
                      <a:pt x="5"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71" name="Freeform 45"/>
              <p:cNvSpPr>
                <a:spLocks/>
              </p:cNvSpPr>
              <p:nvPr/>
            </p:nvSpPr>
            <p:spPr bwMode="auto">
              <a:xfrm>
                <a:off x="5850" y="2962"/>
                <a:ext cx="5" cy="49"/>
              </a:xfrm>
              <a:custGeom>
                <a:avLst/>
                <a:gdLst>
                  <a:gd name="T0" fmla="*/ 5 w 5"/>
                  <a:gd name="T1" fmla="*/ 0 h 49"/>
                  <a:gd name="T2" fmla="*/ 0 w 5"/>
                  <a:gd name="T3" fmla="*/ 9 h 49"/>
                  <a:gd name="T4" fmla="*/ 0 w 5"/>
                  <a:gd name="T5" fmla="*/ 49 h 49"/>
                  <a:gd name="T6" fmla="*/ 5 w 5"/>
                  <a:gd name="T7" fmla="*/ 40 h 49"/>
                  <a:gd name="T8" fmla="*/ 5 w 5"/>
                  <a:gd name="T9" fmla="*/ 0 h 49"/>
                </a:gdLst>
                <a:ahLst/>
                <a:cxnLst>
                  <a:cxn ang="0">
                    <a:pos x="T0" y="T1"/>
                  </a:cxn>
                  <a:cxn ang="0">
                    <a:pos x="T2" y="T3"/>
                  </a:cxn>
                  <a:cxn ang="0">
                    <a:pos x="T4" y="T5"/>
                  </a:cxn>
                  <a:cxn ang="0">
                    <a:pos x="T6" y="T7"/>
                  </a:cxn>
                  <a:cxn ang="0">
                    <a:pos x="T8" y="T9"/>
                  </a:cxn>
                </a:cxnLst>
                <a:rect l="0" t="0" r="r" b="b"/>
                <a:pathLst>
                  <a:path w="5" h="49">
                    <a:moveTo>
                      <a:pt x="5" y="0"/>
                    </a:moveTo>
                    <a:lnTo>
                      <a:pt x="0" y="9"/>
                    </a:lnTo>
                    <a:lnTo>
                      <a:pt x="0" y="49"/>
                    </a:lnTo>
                    <a:lnTo>
                      <a:pt x="5" y="40"/>
                    </a:lnTo>
                    <a:lnTo>
                      <a:pt x="5"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72" name="Freeform 46"/>
              <p:cNvSpPr>
                <a:spLocks/>
              </p:cNvSpPr>
              <p:nvPr/>
            </p:nvSpPr>
            <p:spPr bwMode="auto">
              <a:xfrm>
                <a:off x="5850" y="3042"/>
                <a:ext cx="5" cy="50"/>
              </a:xfrm>
              <a:custGeom>
                <a:avLst/>
                <a:gdLst>
                  <a:gd name="T0" fmla="*/ 5 w 5"/>
                  <a:gd name="T1" fmla="*/ 0 h 50"/>
                  <a:gd name="T2" fmla="*/ 0 w 5"/>
                  <a:gd name="T3" fmla="*/ 9 h 50"/>
                  <a:gd name="T4" fmla="*/ 0 w 5"/>
                  <a:gd name="T5" fmla="*/ 50 h 50"/>
                  <a:gd name="T6" fmla="*/ 5 w 5"/>
                  <a:gd name="T7" fmla="*/ 41 h 50"/>
                  <a:gd name="T8" fmla="*/ 5 w 5"/>
                  <a:gd name="T9" fmla="*/ 0 h 50"/>
                </a:gdLst>
                <a:ahLst/>
                <a:cxnLst>
                  <a:cxn ang="0">
                    <a:pos x="T0" y="T1"/>
                  </a:cxn>
                  <a:cxn ang="0">
                    <a:pos x="T2" y="T3"/>
                  </a:cxn>
                  <a:cxn ang="0">
                    <a:pos x="T4" y="T5"/>
                  </a:cxn>
                  <a:cxn ang="0">
                    <a:pos x="T6" y="T7"/>
                  </a:cxn>
                  <a:cxn ang="0">
                    <a:pos x="T8" y="T9"/>
                  </a:cxn>
                </a:cxnLst>
                <a:rect l="0" t="0" r="r" b="b"/>
                <a:pathLst>
                  <a:path w="5" h="50">
                    <a:moveTo>
                      <a:pt x="5" y="0"/>
                    </a:moveTo>
                    <a:lnTo>
                      <a:pt x="0" y="9"/>
                    </a:lnTo>
                    <a:lnTo>
                      <a:pt x="0" y="50"/>
                    </a:lnTo>
                    <a:lnTo>
                      <a:pt x="5" y="41"/>
                    </a:lnTo>
                    <a:lnTo>
                      <a:pt x="5"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73" name="Freeform 47"/>
              <p:cNvSpPr>
                <a:spLocks/>
              </p:cNvSpPr>
              <p:nvPr/>
            </p:nvSpPr>
            <p:spPr bwMode="auto">
              <a:xfrm>
                <a:off x="5850" y="2613"/>
                <a:ext cx="5" cy="23"/>
              </a:xfrm>
              <a:custGeom>
                <a:avLst/>
                <a:gdLst>
                  <a:gd name="T0" fmla="*/ 5 w 5"/>
                  <a:gd name="T1" fmla="*/ 0 h 23"/>
                  <a:gd name="T2" fmla="*/ 0 w 5"/>
                  <a:gd name="T3" fmla="*/ 9 h 23"/>
                  <a:gd name="T4" fmla="*/ 0 w 5"/>
                  <a:gd name="T5" fmla="*/ 23 h 23"/>
                  <a:gd name="T6" fmla="*/ 5 w 5"/>
                  <a:gd name="T7" fmla="*/ 14 h 23"/>
                  <a:gd name="T8" fmla="*/ 5 w 5"/>
                  <a:gd name="T9" fmla="*/ 0 h 23"/>
                </a:gdLst>
                <a:ahLst/>
                <a:cxnLst>
                  <a:cxn ang="0">
                    <a:pos x="T0" y="T1"/>
                  </a:cxn>
                  <a:cxn ang="0">
                    <a:pos x="T2" y="T3"/>
                  </a:cxn>
                  <a:cxn ang="0">
                    <a:pos x="T4" y="T5"/>
                  </a:cxn>
                  <a:cxn ang="0">
                    <a:pos x="T6" y="T7"/>
                  </a:cxn>
                  <a:cxn ang="0">
                    <a:pos x="T8" y="T9"/>
                  </a:cxn>
                </a:cxnLst>
                <a:rect l="0" t="0" r="r" b="b"/>
                <a:pathLst>
                  <a:path w="5" h="23">
                    <a:moveTo>
                      <a:pt x="5" y="0"/>
                    </a:moveTo>
                    <a:lnTo>
                      <a:pt x="0" y="9"/>
                    </a:lnTo>
                    <a:lnTo>
                      <a:pt x="0" y="23"/>
                    </a:lnTo>
                    <a:lnTo>
                      <a:pt x="5" y="14"/>
                    </a:lnTo>
                    <a:lnTo>
                      <a:pt x="5"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74" name="Freeform 48"/>
              <p:cNvSpPr>
                <a:spLocks/>
              </p:cNvSpPr>
              <p:nvPr/>
            </p:nvSpPr>
            <p:spPr bwMode="auto">
              <a:xfrm>
                <a:off x="5850" y="2694"/>
                <a:ext cx="5" cy="22"/>
              </a:xfrm>
              <a:custGeom>
                <a:avLst/>
                <a:gdLst>
                  <a:gd name="T0" fmla="*/ 5 w 5"/>
                  <a:gd name="T1" fmla="*/ 0 h 22"/>
                  <a:gd name="T2" fmla="*/ 0 w 5"/>
                  <a:gd name="T3" fmla="*/ 9 h 22"/>
                  <a:gd name="T4" fmla="*/ 0 w 5"/>
                  <a:gd name="T5" fmla="*/ 22 h 22"/>
                  <a:gd name="T6" fmla="*/ 5 w 5"/>
                  <a:gd name="T7" fmla="*/ 13 h 22"/>
                  <a:gd name="T8" fmla="*/ 5 w 5"/>
                  <a:gd name="T9" fmla="*/ 0 h 22"/>
                </a:gdLst>
                <a:ahLst/>
                <a:cxnLst>
                  <a:cxn ang="0">
                    <a:pos x="T0" y="T1"/>
                  </a:cxn>
                  <a:cxn ang="0">
                    <a:pos x="T2" y="T3"/>
                  </a:cxn>
                  <a:cxn ang="0">
                    <a:pos x="T4" y="T5"/>
                  </a:cxn>
                  <a:cxn ang="0">
                    <a:pos x="T6" y="T7"/>
                  </a:cxn>
                  <a:cxn ang="0">
                    <a:pos x="T8" y="T9"/>
                  </a:cxn>
                </a:cxnLst>
                <a:rect l="0" t="0" r="r" b="b"/>
                <a:pathLst>
                  <a:path w="5" h="22">
                    <a:moveTo>
                      <a:pt x="5" y="0"/>
                    </a:moveTo>
                    <a:lnTo>
                      <a:pt x="0" y="9"/>
                    </a:lnTo>
                    <a:lnTo>
                      <a:pt x="0" y="22"/>
                    </a:lnTo>
                    <a:lnTo>
                      <a:pt x="5" y="13"/>
                    </a:lnTo>
                    <a:lnTo>
                      <a:pt x="5"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75" name="Freeform 49"/>
              <p:cNvSpPr>
                <a:spLocks/>
              </p:cNvSpPr>
              <p:nvPr/>
            </p:nvSpPr>
            <p:spPr bwMode="auto">
              <a:xfrm>
                <a:off x="5850" y="2774"/>
                <a:ext cx="5" cy="23"/>
              </a:xfrm>
              <a:custGeom>
                <a:avLst/>
                <a:gdLst>
                  <a:gd name="T0" fmla="*/ 5 w 5"/>
                  <a:gd name="T1" fmla="*/ 0 h 23"/>
                  <a:gd name="T2" fmla="*/ 0 w 5"/>
                  <a:gd name="T3" fmla="*/ 9 h 23"/>
                  <a:gd name="T4" fmla="*/ 0 w 5"/>
                  <a:gd name="T5" fmla="*/ 23 h 23"/>
                  <a:gd name="T6" fmla="*/ 5 w 5"/>
                  <a:gd name="T7" fmla="*/ 14 h 23"/>
                  <a:gd name="T8" fmla="*/ 5 w 5"/>
                  <a:gd name="T9" fmla="*/ 0 h 23"/>
                </a:gdLst>
                <a:ahLst/>
                <a:cxnLst>
                  <a:cxn ang="0">
                    <a:pos x="T0" y="T1"/>
                  </a:cxn>
                  <a:cxn ang="0">
                    <a:pos x="T2" y="T3"/>
                  </a:cxn>
                  <a:cxn ang="0">
                    <a:pos x="T4" y="T5"/>
                  </a:cxn>
                  <a:cxn ang="0">
                    <a:pos x="T6" y="T7"/>
                  </a:cxn>
                  <a:cxn ang="0">
                    <a:pos x="T8" y="T9"/>
                  </a:cxn>
                </a:cxnLst>
                <a:rect l="0" t="0" r="r" b="b"/>
                <a:pathLst>
                  <a:path w="5" h="23">
                    <a:moveTo>
                      <a:pt x="5" y="0"/>
                    </a:moveTo>
                    <a:lnTo>
                      <a:pt x="0" y="9"/>
                    </a:lnTo>
                    <a:lnTo>
                      <a:pt x="0" y="23"/>
                    </a:lnTo>
                    <a:lnTo>
                      <a:pt x="5" y="14"/>
                    </a:lnTo>
                    <a:lnTo>
                      <a:pt x="5"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76" name="Freeform 50"/>
              <p:cNvSpPr>
                <a:spLocks/>
              </p:cNvSpPr>
              <p:nvPr/>
            </p:nvSpPr>
            <p:spPr bwMode="auto">
              <a:xfrm>
                <a:off x="5850" y="2855"/>
                <a:ext cx="5" cy="22"/>
              </a:xfrm>
              <a:custGeom>
                <a:avLst/>
                <a:gdLst>
                  <a:gd name="T0" fmla="*/ 5 w 5"/>
                  <a:gd name="T1" fmla="*/ 0 h 22"/>
                  <a:gd name="T2" fmla="*/ 0 w 5"/>
                  <a:gd name="T3" fmla="*/ 9 h 22"/>
                  <a:gd name="T4" fmla="*/ 0 w 5"/>
                  <a:gd name="T5" fmla="*/ 22 h 22"/>
                  <a:gd name="T6" fmla="*/ 5 w 5"/>
                  <a:gd name="T7" fmla="*/ 13 h 22"/>
                  <a:gd name="T8" fmla="*/ 5 w 5"/>
                  <a:gd name="T9" fmla="*/ 0 h 22"/>
                </a:gdLst>
                <a:ahLst/>
                <a:cxnLst>
                  <a:cxn ang="0">
                    <a:pos x="T0" y="T1"/>
                  </a:cxn>
                  <a:cxn ang="0">
                    <a:pos x="T2" y="T3"/>
                  </a:cxn>
                  <a:cxn ang="0">
                    <a:pos x="T4" y="T5"/>
                  </a:cxn>
                  <a:cxn ang="0">
                    <a:pos x="T6" y="T7"/>
                  </a:cxn>
                  <a:cxn ang="0">
                    <a:pos x="T8" y="T9"/>
                  </a:cxn>
                </a:cxnLst>
                <a:rect l="0" t="0" r="r" b="b"/>
                <a:pathLst>
                  <a:path w="5" h="22">
                    <a:moveTo>
                      <a:pt x="5" y="0"/>
                    </a:moveTo>
                    <a:lnTo>
                      <a:pt x="0" y="9"/>
                    </a:lnTo>
                    <a:lnTo>
                      <a:pt x="0" y="22"/>
                    </a:lnTo>
                    <a:lnTo>
                      <a:pt x="5" y="13"/>
                    </a:lnTo>
                    <a:lnTo>
                      <a:pt x="5"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77" name="Freeform 51"/>
              <p:cNvSpPr>
                <a:spLocks/>
              </p:cNvSpPr>
              <p:nvPr/>
            </p:nvSpPr>
            <p:spPr bwMode="auto">
              <a:xfrm>
                <a:off x="5850" y="2935"/>
                <a:ext cx="5" cy="22"/>
              </a:xfrm>
              <a:custGeom>
                <a:avLst/>
                <a:gdLst>
                  <a:gd name="T0" fmla="*/ 5 w 5"/>
                  <a:gd name="T1" fmla="*/ 0 h 22"/>
                  <a:gd name="T2" fmla="*/ 0 w 5"/>
                  <a:gd name="T3" fmla="*/ 9 h 22"/>
                  <a:gd name="T4" fmla="*/ 0 w 5"/>
                  <a:gd name="T5" fmla="*/ 22 h 22"/>
                  <a:gd name="T6" fmla="*/ 5 w 5"/>
                  <a:gd name="T7" fmla="*/ 14 h 22"/>
                  <a:gd name="T8" fmla="*/ 5 w 5"/>
                  <a:gd name="T9" fmla="*/ 0 h 22"/>
                </a:gdLst>
                <a:ahLst/>
                <a:cxnLst>
                  <a:cxn ang="0">
                    <a:pos x="T0" y="T1"/>
                  </a:cxn>
                  <a:cxn ang="0">
                    <a:pos x="T2" y="T3"/>
                  </a:cxn>
                  <a:cxn ang="0">
                    <a:pos x="T4" y="T5"/>
                  </a:cxn>
                  <a:cxn ang="0">
                    <a:pos x="T6" y="T7"/>
                  </a:cxn>
                  <a:cxn ang="0">
                    <a:pos x="T8" y="T9"/>
                  </a:cxn>
                </a:cxnLst>
                <a:rect l="0" t="0" r="r" b="b"/>
                <a:pathLst>
                  <a:path w="5" h="22">
                    <a:moveTo>
                      <a:pt x="5" y="0"/>
                    </a:moveTo>
                    <a:lnTo>
                      <a:pt x="0" y="9"/>
                    </a:lnTo>
                    <a:lnTo>
                      <a:pt x="0" y="22"/>
                    </a:lnTo>
                    <a:lnTo>
                      <a:pt x="5" y="14"/>
                    </a:lnTo>
                    <a:lnTo>
                      <a:pt x="5"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78" name="Freeform 52"/>
              <p:cNvSpPr>
                <a:spLocks/>
              </p:cNvSpPr>
              <p:nvPr/>
            </p:nvSpPr>
            <p:spPr bwMode="auto">
              <a:xfrm>
                <a:off x="5850" y="3016"/>
                <a:ext cx="5" cy="22"/>
              </a:xfrm>
              <a:custGeom>
                <a:avLst/>
                <a:gdLst>
                  <a:gd name="T0" fmla="*/ 5 w 5"/>
                  <a:gd name="T1" fmla="*/ 0 h 22"/>
                  <a:gd name="T2" fmla="*/ 0 w 5"/>
                  <a:gd name="T3" fmla="*/ 9 h 22"/>
                  <a:gd name="T4" fmla="*/ 0 w 5"/>
                  <a:gd name="T5" fmla="*/ 22 h 22"/>
                  <a:gd name="T6" fmla="*/ 5 w 5"/>
                  <a:gd name="T7" fmla="*/ 13 h 22"/>
                  <a:gd name="T8" fmla="*/ 5 w 5"/>
                  <a:gd name="T9" fmla="*/ 0 h 22"/>
                </a:gdLst>
                <a:ahLst/>
                <a:cxnLst>
                  <a:cxn ang="0">
                    <a:pos x="T0" y="T1"/>
                  </a:cxn>
                  <a:cxn ang="0">
                    <a:pos x="T2" y="T3"/>
                  </a:cxn>
                  <a:cxn ang="0">
                    <a:pos x="T4" y="T5"/>
                  </a:cxn>
                  <a:cxn ang="0">
                    <a:pos x="T6" y="T7"/>
                  </a:cxn>
                  <a:cxn ang="0">
                    <a:pos x="T8" y="T9"/>
                  </a:cxn>
                </a:cxnLst>
                <a:rect l="0" t="0" r="r" b="b"/>
                <a:pathLst>
                  <a:path w="5" h="22">
                    <a:moveTo>
                      <a:pt x="5" y="0"/>
                    </a:moveTo>
                    <a:lnTo>
                      <a:pt x="0" y="9"/>
                    </a:lnTo>
                    <a:lnTo>
                      <a:pt x="0" y="22"/>
                    </a:lnTo>
                    <a:lnTo>
                      <a:pt x="5" y="13"/>
                    </a:lnTo>
                    <a:lnTo>
                      <a:pt x="5"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79" name="Freeform 53"/>
              <p:cNvSpPr>
                <a:spLocks/>
              </p:cNvSpPr>
              <p:nvPr/>
            </p:nvSpPr>
            <p:spPr bwMode="auto">
              <a:xfrm>
                <a:off x="5850" y="3096"/>
                <a:ext cx="5" cy="5"/>
              </a:xfrm>
              <a:custGeom>
                <a:avLst/>
                <a:gdLst>
                  <a:gd name="T0" fmla="*/ 5 w 5"/>
                  <a:gd name="T1" fmla="*/ 0 h 5"/>
                  <a:gd name="T2" fmla="*/ 0 w 5"/>
                  <a:gd name="T3" fmla="*/ 5 h 5"/>
                  <a:gd name="T4" fmla="*/ 5 w 5"/>
                  <a:gd name="T5" fmla="*/ 5 h 5"/>
                  <a:gd name="T6" fmla="*/ 5 w 5"/>
                  <a:gd name="T7" fmla="*/ 0 h 5"/>
                </a:gdLst>
                <a:ahLst/>
                <a:cxnLst>
                  <a:cxn ang="0">
                    <a:pos x="T0" y="T1"/>
                  </a:cxn>
                  <a:cxn ang="0">
                    <a:pos x="T2" y="T3"/>
                  </a:cxn>
                  <a:cxn ang="0">
                    <a:pos x="T4" y="T5"/>
                  </a:cxn>
                  <a:cxn ang="0">
                    <a:pos x="T6" y="T7"/>
                  </a:cxn>
                </a:cxnLst>
                <a:rect l="0" t="0" r="r" b="b"/>
                <a:pathLst>
                  <a:path w="5" h="5">
                    <a:moveTo>
                      <a:pt x="5" y="0"/>
                    </a:moveTo>
                    <a:lnTo>
                      <a:pt x="0" y="5"/>
                    </a:lnTo>
                    <a:lnTo>
                      <a:pt x="5" y="5"/>
                    </a:lnTo>
                    <a:lnTo>
                      <a:pt x="5"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80" name="Freeform 54"/>
              <p:cNvSpPr>
                <a:spLocks/>
              </p:cNvSpPr>
              <p:nvPr/>
            </p:nvSpPr>
            <p:spPr bwMode="auto">
              <a:xfrm>
                <a:off x="3268" y="2586"/>
                <a:ext cx="5" cy="23"/>
              </a:xfrm>
              <a:custGeom>
                <a:avLst/>
                <a:gdLst>
                  <a:gd name="T0" fmla="*/ 5 w 5"/>
                  <a:gd name="T1" fmla="*/ 0 h 23"/>
                  <a:gd name="T2" fmla="*/ 0 w 5"/>
                  <a:gd name="T3" fmla="*/ 0 h 23"/>
                  <a:gd name="T4" fmla="*/ 0 w 5"/>
                  <a:gd name="T5" fmla="*/ 23 h 23"/>
                  <a:gd name="T6" fmla="*/ 5 w 5"/>
                  <a:gd name="T7" fmla="*/ 14 h 23"/>
                  <a:gd name="T8" fmla="*/ 5 w 5"/>
                  <a:gd name="T9" fmla="*/ 0 h 23"/>
                </a:gdLst>
                <a:ahLst/>
                <a:cxnLst>
                  <a:cxn ang="0">
                    <a:pos x="T0" y="T1"/>
                  </a:cxn>
                  <a:cxn ang="0">
                    <a:pos x="T2" y="T3"/>
                  </a:cxn>
                  <a:cxn ang="0">
                    <a:pos x="T4" y="T5"/>
                  </a:cxn>
                  <a:cxn ang="0">
                    <a:pos x="T6" y="T7"/>
                  </a:cxn>
                  <a:cxn ang="0">
                    <a:pos x="T8" y="T9"/>
                  </a:cxn>
                </a:cxnLst>
                <a:rect l="0" t="0" r="r" b="b"/>
                <a:pathLst>
                  <a:path w="5" h="23">
                    <a:moveTo>
                      <a:pt x="5" y="0"/>
                    </a:moveTo>
                    <a:lnTo>
                      <a:pt x="0" y="0"/>
                    </a:lnTo>
                    <a:lnTo>
                      <a:pt x="0" y="23"/>
                    </a:lnTo>
                    <a:lnTo>
                      <a:pt x="5" y="14"/>
                    </a:lnTo>
                    <a:lnTo>
                      <a:pt x="5"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81" name="Freeform 55"/>
              <p:cNvSpPr>
                <a:spLocks/>
              </p:cNvSpPr>
              <p:nvPr/>
            </p:nvSpPr>
            <p:spPr bwMode="auto">
              <a:xfrm>
                <a:off x="3268" y="2640"/>
                <a:ext cx="5" cy="49"/>
              </a:xfrm>
              <a:custGeom>
                <a:avLst/>
                <a:gdLst>
                  <a:gd name="T0" fmla="*/ 5 w 5"/>
                  <a:gd name="T1" fmla="*/ 0 h 49"/>
                  <a:gd name="T2" fmla="*/ 0 w 5"/>
                  <a:gd name="T3" fmla="*/ 9 h 49"/>
                  <a:gd name="T4" fmla="*/ 0 w 5"/>
                  <a:gd name="T5" fmla="*/ 49 h 49"/>
                  <a:gd name="T6" fmla="*/ 5 w 5"/>
                  <a:gd name="T7" fmla="*/ 40 h 49"/>
                  <a:gd name="T8" fmla="*/ 5 w 5"/>
                  <a:gd name="T9" fmla="*/ 0 h 49"/>
                </a:gdLst>
                <a:ahLst/>
                <a:cxnLst>
                  <a:cxn ang="0">
                    <a:pos x="T0" y="T1"/>
                  </a:cxn>
                  <a:cxn ang="0">
                    <a:pos x="T2" y="T3"/>
                  </a:cxn>
                  <a:cxn ang="0">
                    <a:pos x="T4" y="T5"/>
                  </a:cxn>
                  <a:cxn ang="0">
                    <a:pos x="T6" y="T7"/>
                  </a:cxn>
                  <a:cxn ang="0">
                    <a:pos x="T8" y="T9"/>
                  </a:cxn>
                </a:cxnLst>
                <a:rect l="0" t="0" r="r" b="b"/>
                <a:pathLst>
                  <a:path w="5" h="49">
                    <a:moveTo>
                      <a:pt x="5" y="0"/>
                    </a:moveTo>
                    <a:lnTo>
                      <a:pt x="0" y="9"/>
                    </a:lnTo>
                    <a:lnTo>
                      <a:pt x="0" y="49"/>
                    </a:lnTo>
                    <a:lnTo>
                      <a:pt x="5" y="40"/>
                    </a:lnTo>
                    <a:lnTo>
                      <a:pt x="5"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82" name="Freeform 56"/>
              <p:cNvSpPr>
                <a:spLocks/>
              </p:cNvSpPr>
              <p:nvPr/>
            </p:nvSpPr>
            <p:spPr bwMode="auto">
              <a:xfrm>
                <a:off x="3268" y="2721"/>
                <a:ext cx="5" cy="49"/>
              </a:xfrm>
              <a:custGeom>
                <a:avLst/>
                <a:gdLst>
                  <a:gd name="T0" fmla="*/ 5 w 5"/>
                  <a:gd name="T1" fmla="*/ 0 h 49"/>
                  <a:gd name="T2" fmla="*/ 0 w 5"/>
                  <a:gd name="T3" fmla="*/ 8 h 49"/>
                  <a:gd name="T4" fmla="*/ 0 w 5"/>
                  <a:gd name="T5" fmla="*/ 49 h 49"/>
                  <a:gd name="T6" fmla="*/ 5 w 5"/>
                  <a:gd name="T7" fmla="*/ 40 h 49"/>
                  <a:gd name="T8" fmla="*/ 5 w 5"/>
                  <a:gd name="T9" fmla="*/ 0 h 49"/>
                </a:gdLst>
                <a:ahLst/>
                <a:cxnLst>
                  <a:cxn ang="0">
                    <a:pos x="T0" y="T1"/>
                  </a:cxn>
                  <a:cxn ang="0">
                    <a:pos x="T2" y="T3"/>
                  </a:cxn>
                  <a:cxn ang="0">
                    <a:pos x="T4" y="T5"/>
                  </a:cxn>
                  <a:cxn ang="0">
                    <a:pos x="T6" y="T7"/>
                  </a:cxn>
                  <a:cxn ang="0">
                    <a:pos x="T8" y="T9"/>
                  </a:cxn>
                </a:cxnLst>
                <a:rect l="0" t="0" r="r" b="b"/>
                <a:pathLst>
                  <a:path w="5" h="49">
                    <a:moveTo>
                      <a:pt x="5" y="0"/>
                    </a:moveTo>
                    <a:lnTo>
                      <a:pt x="0" y="8"/>
                    </a:lnTo>
                    <a:lnTo>
                      <a:pt x="0" y="49"/>
                    </a:lnTo>
                    <a:lnTo>
                      <a:pt x="5" y="40"/>
                    </a:lnTo>
                    <a:lnTo>
                      <a:pt x="5"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83" name="Freeform 57"/>
              <p:cNvSpPr>
                <a:spLocks/>
              </p:cNvSpPr>
              <p:nvPr/>
            </p:nvSpPr>
            <p:spPr bwMode="auto">
              <a:xfrm>
                <a:off x="3268" y="2801"/>
                <a:ext cx="5" cy="49"/>
              </a:xfrm>
              <a:custGeom>
                <a:avLst/>
                <a:gdLst>
                  <a:gd name="T0" fmla="*/ 5 w 5"/>
                  <a:gd name="T1" fmla="*/ 0 h 49"/>
                  <a:gd name="T2" fmla="*/ 0 w 5"/>
                  <a:gd name="T3" fmla="*/ 9 h 49"/>
                  <a:gd name="T4" fmla="*/ 0 w 5"/>
                  <a:gd name="T5" fmla="*/ 49 h 49"/>
                  <a:gd name="T6" fmla="*/ 5 w 5"/>
                  <a:gd name="T7" fmla="*/ 40 h 49"/>
                  <a:gd name="T8" fmla="*/ 5 w 5"/>
                  <a:gd name="T9" fmla="*/ 0 h 49"/>
                </a:gdLst>
                <a:ahLst/>
                <a:cxnLst>
                  <a:cxn ang="0">
                    <a:pos x="T0" y="T1"/>
                  </a:cxn>
                  <a:cxn ang="0">
                    <a:pos x="T2" y="T3"/>
                  </a:cxn>
                  <a:cxn ang="0">
                    <a:pos x="T4" y="T5"/>
                  </a:cxn>
                  <a:cxn ang="0">
                    <a:pos x="T6" y="T7"/>
                  </a:cxn>
                  <a:cxn ang="0">
                    <a:pos x="T8" y="T9"/>
                  </a:cxn>
                </a:cxnLst>
                <a:rect l="0" t="0" r="r" b="b"/>
                <a:pathLst>
                  <a:path w="5" h="49">
                    <a:moveTo>
                      <a:pt x="5" y="0"/>
                    </a:moveTo>
                    <a:lnTo>
                      <a:pt x="0" y="9"/>
                    </a:lnTo>
                    <a:lnTo>
                      <a:pt x="0" y="49"/>
                    </a:lnTo>
                    <a:lnTo>
                      <a:pt x="5" y="40"/>
                    </a:lnTo>
                    <a:lnTo>
                      <a:pt x="5"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84" name="Freeform 58"/>
              <p:cNvSpPr>
                <a:spLocks/>
              </p:cNvSpPr>
              <p:nvPr/>
            </p:nvSpPr>
            <p:spPr bwMode="auto">
              <a:xfrm>
                <a:off x="3268" y="2881"/>
                <a:ext cx="5" cy="50"/>
              </a:xfrm>
              <a:custGeom>
                <a:avLst/>
                <a:gdLst>
                  <a:gd name="T0" fmla="*/ 5 w 5"/>
                  <a:gd name="T1" fmla="*/ 0 h 50"/>
                  <a:gd name="T2" fmla="*/ 0 w 5"/>
                  <a:gd name="T3" fmla="*/ 9 h 50"/>
                  <a:gd name="T4" fmla="*/ 0 w 5"/>
                  <a:gd name="T5" fmla="*/ 50 h 50"/>
                  <a:gd name="T6" fmla="*/ 5 w 5"/>
                  <a:gd name="T7" fmla="*/ 41 h 50"/>
                  <a:gd name="T8" fmla="*/ 5 w 5"/>
                  <a:gd name="T9" fmla="*/ 0 h 50"/>
                </a:gdLst>
                <a:ahLst/>
                <a:cxnLst>
                  <a:cxn ang="0">
                    <a:pos x="T0" y="T1"/>
                  </a:cxn>
                  <a:cxn ang="0">
                    <a:pos x="T2" y="T3"/>
                  </a:cxn>
                  <a:cxn ang="0">
                    <a:pos x="T4" y="T5"/>
                  </a:cxn>
                  <a:cxn ang="0">
                    <a:pos x="T6" y="T7"/>
                  </a:cxn>
                  <a:cxn ang="0">
                    <a:pos x="T8" y="T9"/>
                  </a:cxn>
                </a:cxnLst>
                <a:rect l="0" t="0" r="r" b="b"/>
                <a:pathLst>
                  <a:path w="5" h="50">
                    <a:moveTo>
                      <a:pt x="5" y="0"/>
                    </a:moveTo>
                    <a:lnTo>
                      <a:pt x="0" y="9"/>
                    </a:lnTo>
                    <a:lnTo>
                      <a:pt x="0" y="50"/>
                    </a:lnTo>
                    <a:lnTo>
                      <a:pt x="5" y="41"/>
                    </a:lnTo>
                    <a:lnTo>
                      <a:pt x="5"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85" name="Freeform 59"/>
              <p:cNvSpPr>
                <a:spLocks/>
              </p:cNvSpPr>
              <p:nvPr/>
            </p:nvSpPr>
            <p:spPr bwMode="auto">
              <a:xfrm>
                <a:off x="3268" y="2962"/>
                <a:ext cx="5" cy="49"/>
              </a:xfrm>
              <a:custGeom>
                <a:avLst/>
                <a:gdLst>
                  <a:gd name="T0" fmla="*/ 5 w 5"/>
                  <a:gd name="T1" fmla="*/ 0 h 49"/>
                  <a:gd name="T2" fmla="*/ 0 w 5"/>
                  <a:gd name="T3" fmla="*/ 9 h 49"/>
                  <a:gd name="T4" fmla="*/ 0 w 5"/>
                  <a:gd name="T5" fmla="*/ 49 h 49"/>
                  <a:gd name="T6" fmla="*/ 5 w 5"/>
                  <a:gd name="T7" fmla="*/ 40 h 49"/>
                  <a:gd name="T8" fmla="*/ 5 w 5"/>
                  <a:gd name="T9" fmla="*/ 0 h 49"/>
                </a:gdLst>
                <a:ahLst/>
                <a:cxnLst>
                  <a:cxn ang="0">
                    <a:pos x="T0" y="T1"/>
                  </a:cxn>
                  <a:cxn ang="0">
                    <a:pos x="T2" y="T3"/>
                  </a:cxn>
                  <a:cxn ang="0">
                    <a:pos x="T4" y="T5"/>
                  </a:cxn>
                  <a:cxn ang="0">
                    <a:pos x="T6" y="T7"/>
                  </a:cxn>
                  <a:cxn ang="0">
                    <a:pos x="T8" y="T9"/>
                  </a:cxn>
                </a:cxnLst>
                <a:rect l="0" t="0" r="r" b="b"/>
                <a:pathLst>
                  <a:path w="5" h="49">
                    <a:moveTo>
                      <a:pt x="5" y="0"/>
                    </a:moveTo>
                    <a:lnTo>
                      <a:pt x="0" y="9"/>
                    </a:lnTo>
                    <a:lnTo>
                      <a:pt x="0" y="49"/>
                    </a:lnTo>
                    <a:lnTo>
                      <a:pt x="5" y="40"/>
                    </a:lnTo>
                    <a:lnTo>
                      <a:pt x="5"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86" name="Freeform 60"/>
              <p:cNvSpPr>
                <a:spLocks/>
              </p:cNvSpPr>
              <p:nvPr/>
            </p:nvSpPr>
            <p:spPr bwMode="auto">
              <a:xfrm>
                <a:off x="3268" y="3042"/>
                <a:ext cx="5" cy="50"/>
              </a:xfrm>
              <a:custGeom>
                <a:avLst/>
                <a:gdLst>
                  <a:gd name="T0" fmla="*/ 5 w 5"/>
                  <a:gd name="T1" fmla="*/ 0 h 50"/>
                  <a:gd name="T2" fmla="*/ 0 w 5"/>
                  <a:gd name="T3" fmla="*/ 9 h 50"/>
                  <a:gd name="T4" fmla="*/ 0 w 5"/>
                  <a:gd name="T5" fmla="*/ 50 h 50"/>
                  <a:gd name="T6" fmla="*/ 5 w 5"/>
                  <a:gd name="T7" fmla="*/ 41 h 50"/>
                  <a:gd name="T8" fmla="*/ 5 w 5"/>
                  <a:gd name="T9" fmla="*/ 0 h 50"/>
                </a:gdLst>
                <a:ahLst/>
                <a:cxnLst>
                  <a:cxn ang="0">
                    <a:pos x="T0" y="T1"/>
                  </a:cxn>
                  <a:cxn ang="0">
                    <a:pos x="T2" y="T3"/>
                  </a:cxn>
                  <a:cxn ang="0">
                    <a:pos x="T4" y="T5"/>
                  </a:cxn>
                  <a:cxn ang="0">
                    <a:pos x="T6" y="T7"/>
                  </a:cxn>
                  <a:cxn ang="0">
                    <a:pos x="T8" y="T9"/>
                  </a:cxn>
                </a:cxnLst>
                <a:rect l="0" t="0" r="r" b="b"/>
                <a:pathLst>
                  <a:path w="5" h="50">
                    <a:moveTo>
                      <a:pt x="5" y="0"/>
                    </a:moveTo>
                    <a:lnTo>
                      <a:pt x="0" y="9"/>
                    </a:lnTo>
                    <a:lnTo>
                      <a:pt x="0" y="50"/>
                    </a:lnTo>
                    <a:lnTo>
                      <a:pt x="5" y="41"/>
                    </a:lnTo>
                    <a:lnTo>
                      <a:pt x="5"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87" name="Freeform 61"/>
              <p:cNvSpPr>
                <a:spLocks/>
              </p:cNvSpPr>
              <p:nvPr/>
            </p:nvSpPr>
            <p:spPr bwMode="auto">
              <a:xfrm>
                <a:off x="3268" y="2613"/>
                <a:ext cx="5" cy="23"/>
              </a:xfrm>
              <a:custGeom>
                <a:avLst/>
                <a:gdLst>
                  <a:gd name="T0" fmla="*/ 5 w 5"/>
                  <a:gd name="T1" fmla="*/ 0 h 23"/>
                  <a:gd name="T2" fmla="*/ 0 w 5"/>
                  <a:gd name="T3" fmla="*/ 9 h 23"/>
                  <a:gd name="T4" fmla="*/ 0 w 5"/>
                  <a:gd name="T5" fmla="*/ 23 h 23"/>
                  <a:gd name="T6" fmla="*/ 5 w 5"/>
                  <a:gd name="T7" fmla="*/ 14 h 23"/>
                  <a:gd name="T8" fmla="*/ 5 w 5"/>
                  <a:gd name="T9" fmla="*/ 0 h 23"/>
                </a:gdLst>
                <a:ahLst/>
                <a:cxnLst>
                  <a:cxn ang="0">
                    <a:pos x="T0" y="T1"/>
                  </a:cxn>
                  <a:cxn ang="0">
                    <a:pos x="T2" y="T3"/>
                  </a:cxn>
                  <a:cxn ang="0">
                    <a:pos x="T4" y="T5"/>
                  </a:cxn>
                  <a:cxn ang="0">
                    <a:pos x="T6" y="T7"/>
                  </a:cxn>
                  <a:cxn ang="0">
                    <a:pos x="T8" y="T9"/>
                  </a:cxn>
                </a:cxnLst>
                <a:rect l="0" t="0" r="r" b="b"/>
                <a:pathLst>
                  <a:path w="5" h="23">
                    <a:moveTo>
                      <a:pt x="5" y="0"/>
                    </a:moveTo>
                    <a:lnTo>
                      <a:pt x="0" y="9"/>
                    </a:lnTo>
                    <a:lnTo>
                      <a:pt x="0" y="23"/>
                    </a:lnTo>
                    <a:lnTo>
                      <a:pt x="5" y="14"/>
                    </a:lnTo>
                    <a:lnTo>
                      <a:pt x="5"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88" name="Freeform 62"/>
              <p:cNvSpPr>
                <a:spLocks/>
              </p:cNvSpPr>
              <p:nvPr/>
            </p:nvSpPr>
            <p:spPr bwMode="auto">
              <a:xfrm>
                <a:off x="3268" y="2694"/>
                <a:ext cx="5" cy="22"/>
              </a:xfrm>
              <a:custGeom>
                <a:avLst/>
                <a:gdLst>
                  <a:gd name="T0" fmla="*/ 5 w 5"/>
                  <a:gd name="T1" fmla="*/ 0 h 22"/>
                  <a:gd name="T2" fmla="*/ 0 w 5"/>
                  <a:gd name="T3" fmla="*/ 9 h 22"/>
                  <a:gd name="T4" fmla="*/ 0 w 5"/>
                  <a:gd name="T5" fmla="*/ 22 h 22"/>
                  <a:gd name="T6" fmla="*/ 5 w 5"/>
                  <a:gd name="T7" fmla="*/ 13 h 22"/>
                  <a:gd name="T8" fmla="*/ 5 w 5"/>
                  <a:gd name="T9" fmla="*/ 0 h 22"/>
                </a:gdLst>
                <a:ahLst/>
                <a:cxnLst>
                  <a:cxn ang="0">
                    <a:pos x="T0" y="T1"/>
                  </a:cxn>
                  <a:cxn ang="0">
                    <a:pos x="T2" y="T3"/>
                  </a:cxn>
                  <a:cxn ang="0">
                    <a:pos x="T4" y="T5"/>
                  </a:cxn>
                  <a:cxn ang="0">
                    <a:pos x="T6" y="T7"/>
                  </a:cxn>
                  <a:cxn ang="0">
                    <a:pos x="T8" y="T9"/>
                  </a:cxn>
                </a:cxnLst>
                <a:rect l="0" t="0" r="r" b="b"/>
                <a:pathLst>
                  <a:path w="5" h="22">
                    <a:moveTo>
                      <a:pt x="5" y="0"/>
                    </a:moveTo>
                    <a:lnTo>
                      <a:pt x="0" y="9"/>
                    </a:lnTo>
                    <a:lnTo>
                      <a:pt x="0" y="22"/>
                    </a:lnTo>
                    <a:lnTo>
                      <a:pt x="5" y="13"/>
                    </a:lnTo>
                    <a:lnTo>
                      <a:pt x="5"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89" name="Freeform 63"/>
              <p:cNvSpPr>
                <a:spLocks/>
              </p:cNvSpPr>
              <p:nvPr/>
            </p:nvSpPr>
            <p:spPr bwMode="auto">
              <a:xfrm>
                <a:off x="3268" y="2774"/>
                <a:ext cx="5" cy="23"/>
              </a:xfrm>
              <a:custGeom>
                <a:avLst/>
                <a:gdLst>
                  <a:gd name="T0" fmla="*/ 5 w 5"/>
                  <a:gd name="T1" fmla="*/ 0 h 23"/>
                  <a:gd name="T2" fmla="*/ 0 w 5"/>
                  <a:gd name="T3" fmla="*/ 9 h 23"/>
                  <a:gd name="T4" fmla="*/ 0 w 5"/>
                  <a:gd name="T5" fmla="*/ 23 h 23"/>
                  <a:gd name="T6" fmla="*/ 5 w 5"/>
                  <a:gd name="T7" fmla="*/ 14 h 23"/>
                  <a:gd name="T8" fmla="*/ 5 w 5"/>
                  <a:gd name="T9" fmla="*/ 0 h 23"/>
                </a:gdLst>
                <a:ahLst/>
                <a:cxnLst>
                  <a:cxn ang="0">
                    <a:pos x="T0" y="T1"/>
                  </a:cxn>
                  <a:cxn ang="0">
                    <a:pos x="T2" y="T3"/>
                  </a:cxn>
                  <a:cxn ang="0">
                    <a:pos x="T4" y="T5"/>
                  </a:cxn>
                  <a:cxn ang="0">
                    <a:pos x="T6" y="T7"/>
                  </a:cxn>
                  <a:cxn ang="0">
                    <a:pos x="T8" y="T9"/>
                  </a:cxn>
                </a:cxnLst>
                <a:rect l="0" t="0" r="r" b="b"/>
                <a:pathLst>
                  <a:path w="5" h="23">
                    <a:moveTo>
                      <a:pt x="5" y="0"/>
                    </a:moveTo>
                    <a:lnTo>
                      <a:pt x="0" y="9"/>
                    </a:lnTo>
                    <a:lnTo>
                      <a:pt x="0" y="23"/>
                    </a:lnTo>
                    <a:lnTo>
                      <a:pt x="5" y="14"/>
                    </a:lnTo>
                    <a:lnTo>
                      <a:pt x="5"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90" name="Freeform 64"/>
              <p:cNvSpPr>
                <a:spLocks/>
              </p:cNvSpPr>
              <p:nvPr/>
            </p:nvSpPr>
            <p:spPr bwMode="auto">
              <a:xfrm>
                <a:off x="3268" y="2855"/>
                <a:ext cx="5" cy="22"/>
              </a:xfrm>
              <a:custGeom>
                <a:avLst/>
                <a:gdLst>
                  <a:gd name="T0" fmla="*/ 5 w 5"/>
                  <a:gd name="T1" fmla="*/ 0 h 22"/>
                  <a:gd name="T2" fmla="*/ 0 w 5"/>
                  <a:gd name="T3" fmla="*/ 9 h 22"/>
                  <a:gd name="T4" fmla="*/ 0 w 5"/>
                  <a:gd name="T5" fmla="*/ 22 h 22"/>
                  <a:gd name="T6" fmla="*/ 5 w 5"/>
                  <a:gd name="T7" fmla="*/ 13 h 22"/>
                  <a:gd name="T8" fmla="*/ 5 w 5"/>
                  <a:gd name="T9" fmla="*/ 0 h 22"/>
                </a:gdLst>
                <a:ahLst/>
                <a:cxnLst>
                  <a:cxn ang="0">
                    <a:pos x="T0" y="T1"/>
                  </a:cxn>
                  <a:cxn ang="0">
                    <a:pos x="T2" y="T3"/>
                  </a:cxn>
                  <a:cxn ang="0">
                    <a:pos x="T4" y="T5"/>
                  </a:cxn>
                  <a:cxn ang="0">
                    <a:pos x="T6" y="T7"/>
                  </a:cxn>
                  <a:cxn ang="0">
                    <a:pos x="T8" y="T9"/>
                  </a:cxn>
                </a:cxnLst>
                <a:rect l="0" t="0" r="r" b="b"/>
                <a:pathLst>
                  <a:path w="5" h="22">
                    <a:moveTo>
                      <a:pt x="5" y="0"/>
                    </a:moveTo>
                    <a:lnTo>
                      <a:pt x="0" y="9"/>
                    </a:lnTo>
                    <a:lnTo>
                      <a:pt x="0" y="22"/>
                    </a:lnTo>
                    <a:lnTo>
                      <a:pt x="5" y="13"/>
                    </a:lnTo>
                    <a:lnTo>
                      <a:pt x="5"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91" name="Freeform 65"/>
              <p:cNvSpPr>
                <a:spLocks/>
              </p:cNvSpPr>
              <p:nvPr/>
            </p:nvSpPr>
            <p:spPr bwMode="auto">
              <a:xfrm>
                <a:off x="3268" y="2935"/>
                <a:ext cx="5" cy="22"/>
              </a:xfrm>
              <a:custGeom>
                <a:avLst/>
                <a:gdLst>
                  <a:gd name="T0" fmla="*/ 5 w 5"/>
                  <a:gd name="T1" fmla="*/ 0 h 22"/>
                  <a:gd name="T2" fmla="*/ 0 w 5"/>
                  <a:gd name="T3" fmla="*/ 9 h 22"/>
                  <a:gd name="T4" fmla="*/ 0 w 5"/>
                  <a:gd name="T5" fmla="*/ 22 h 22"/>
                  <a:gd name="T6" fmla="*/ 5 w 5"/>
                  <a:gd name="T7" fmla="*/ 14 h 22"/>
                  <a:gd name="T8" fmla="*/ 5 w 5"/>
                  <a:gd name="T9" fmla="*/ 0 h 22"/>
                </a:gdLst>
                <a:ahLst/>
                <a:cxnLst>
                  <a:cxn ang="0">
                    <a:pos x="T0" y="T1"/>
                  </a:cxn>
                  <a:cxn ang="0">
                    <a:pos x="T2" y="T3"/>
                  </a:cxn>
                  <a:cxn ang="0">
                    <a:pos x="T4" y="T5"/>
                  </a:cxn>
                  <a:cxn ang="0">
                    <a:pos x="T6" y="T7"/>
                  </a:cxn>
                  <a:cxn ang="0">
                    <a:pos x="T8" y="T9"/>
                  </a:cxn>
                </a:cxnLst>
                <a:rect l="0" t="0" r="r" b="b"/>
                <a:pathLst>
                  <a:path w="5" h="22">
                    <a:moveTo>
                      <a:pt x="5" y="0"/>
                    </a:moveTo>
                    <a:lnTo>
                      <a:pt x="0" y="9"/>
                    </a:lnTo>
                    <a:lnTo>
                      <a:pt x="0" y="22"/>
                    </a:lnTo>
                    <a:lnTo>
                      <a:pt x="5" y="14"/>
                    </a:lnTo>
                    <a:lnTo>
                      <a:pt x="5"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92" name="Freeform 66"/>
              <p:cNvSpPr>
                <a:spLocks/>
              </p:cNvSpPr>
              <p:nvPr/>
            </p:nvSpPr>
            <p:spPr bwMode="auto">
              <a:xfrm>
                <a:off x="3268" y="3016"/>
                <a:ext cx="5" cy="22"/>
              </a:xfrm>
              <a:custGeom>
                <a:avLst/>
                <a:gdLst>
                  <a:gd name="T0" fmla="*/ 5 w 5"/>
                  <a:gd name="T1" fmla="*/ 0 h 22"/>
                  <a:gd name="T2" fmla="*/ 0 w 5"/>
                  <a:gd name="T3" fmla="*/ 9 h 22"/>
                  <a:gd name="T4" fmla="*/ 0 w 5"/>
                  <a:gd name="T5" fmla="*/ 22 h 22"/>
                  <a:gd name="T6" fmla="*/ 5 w 5"/>
                  <a:gd name="T7" fmla="*/ 13 h 22"/>
                  <a:gd name="T8" fmla="*/ 5 w 5"/>
                  <a:gd name="T9" fmla="*/ 0 h 22"/>
                </a:gdLst>
                <a:ahLst/>
                <a:cxnLst>
                  <a:cxn ang="0">
                    <a:pos x="T0" y="T1"/>
                  </a:cxn>
                  <a:cxn ang="0">
                    <a:pos x="T2" y="T3"/>
                  </a:cxn>
                  <a:cxn ang="0">
                    <a:pos x="T4" y="T5"/>
                  </a:cxn>
                  <a:cxn ang="0">
                    <a:pos x="T6" y="T7"/>
                  </a:cxn>
                  <a:cxn ang="0">
                    <a:pos x="T8" y="T9"/>
                  </a:cxn>
                </a:cxnLst>
                <a:rect l="0" t="0" r="r" b="b"/>
                <a:pathLst>
                  <a:path w="5" h="22">
                    <a:moveTo>
                      <a:pt x="5" y="0"/>
                    </a:moveTo>
                    <a:lnTo>
                      <a:pt x="0" y="9"/>
                    </a:lnTo>
                    <a:lnTo>
                      <a:pt x="0" y="22"/>
                    </a:lnTo>
                    <a:lnTo>
                      <a:pt x="5" y="13"/>
                    </a:lnTo>
                    <a:lnTo>
                      <a:pt x="5"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93" name="Freeform 67"/>
              <p:cNvSpPr>
                <a:spLocks/>
              </p:cNvSpPr>
              <p:nvPr/>
            </p:nvSpPr>
            <p:spPr bwMode="auto">
              <a:xfrm>
                <a:off x="3268" y="3096"/>
                <a:ext cx="5" cy="5"/>
              </a:xfrm>
              <a:custGeom>
                <a:avLst/>
                <a:gdLst>
                  <a:gd name="T0" fmla="*/ 5 w 5"/>
                  <a:gd name="T1" fmla="*/ 0 h 5"/>
                  <a:gd name="T2" fmla="*/ 0 w 5"/>
                  <a:gd name="T3" fmla="*/ 5 h 5"/>
                  <a:gd name="T4" fmla="*/ 5 w 5"/>
                  <a:gd name="T5" fmla="*/ 5 h 5"/>
                  <a:gd name="T6" fmla="*/ 5 w 5"/>
                  <a:gd name="T7" fmla="*/ 0 h 5"/>
                </a:gdLst>
                <a:ahLst/>
                <a:cxnLst>
                  <a:cxn ang="0">
                    <a:pos x="T0" y="T1"/>
                  </a:cxn>
                  <a:cxn ang="0">
                    <a:pos x="T2" y="T3"/>
                  </a:cxn>
                  <a:cxn ang="0">
                    <a:pos x="T4" y="T5"/>
                  </a:cxn>
                  <a:cxn ang="0">
                    <a:pos x="T6" y="T7"/>
                  </a:cxn>
                </a:cxnLst>
                <a:rect l="0" t="0" r="r" b="b"/>
                <a:pathLst>
                  <a:path w="5" h="5">
                    <a:moveTo>
                      <a:pt x="5" y="0"/>
                    </a:moveTo>
                    <a:lnTo>
                      <a:pt x="0" y="5"/>
                    </a:lnTo>
                    <a:lnTo>
                      <a:pt x="5" y="5"/>
                    </a:lnTo>
                    <a:lnTo>
                      <a:pt x="5"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94" name="Line 68"/>
              <p:cNvSpPr>
                <a:spLocks noChangeShapeType="1"/>
              </p:cNvSpPr>
              <p:nvPr/>
            </p:nvSpPr>
            <p:spPr bwMode="auto">
              <a:xfrm>
                <a:off x="3176" y="1554"/>
                <a:ext cx="2246"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95" name="Rectangle 69"/>
              <p:cNvSpPr>
                <a:spLocks noChangeArrowheads="1"/>
              </p:cNvSpPr>
              <p:nvPr/>
            </p:nvSpPr>
            <p:spPr bwMode="auto">
              <a:xfrm>
                <a:off x="3176" y="1554"/>
                <a:ext cx="2246"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96" name="Rectangle 70"/>
              <p:cNvSpPr>
                <a:spLocks noChangeArrowheads="1"/>
              </p:cNvSpPr>
              <p:nvPr/>
            </p:nvSpPr>
            <p:spPr bwMode="auto">
              <a:xfrm>
                <a:off x="5704" y="1822"/>
                <a:ext cx="156"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97" name="Rectangle 71"/>
              <p:cNvSpPr>
                <a:spLocks noChangeArrowheads="1"/>
              </p:cNvSpPr>
              <p:nvPr/>
            </p:nvSpPr>
            <p:spPr bwMode="auto">
              <a:xfrm>
                <a:off x="5704" y="2090"/>
                <a:ext cx="156" cy="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98" name="Freeform 72"/>
              <p:cNvSpPr>
                <a:spLocks/>
              </p:cNvSpPr>
              <p:nvPr/>
            </p:nvSpPr>
            <p:spPr bwMode="auto">
              <a:xfrm>
                <a:off x="3278" y="2586"/>
                <a:ext cx="34" cy="5"/>
              </a:xfrm>
              <a:custGeom>
                <a:avLst/>
                <a:gdLst>
                  <a:gd name="T0" fmla="*/ 0 w 34"/>
                  <a:gd name="T1" fmla="*/ 0 h 5"/>
                  <a:gd name="T2" fmla="*/ 0 w 34"/>
                  <a:gd name="T3" fmla="*/ 5 h 5"/>
                  <a:gd name="T4" fmla="*/ 24 w 34"/>
                  <a:gd name="T5" fmla="*/ 5 h 5"/>
                  <a:gd name="T6" fmla="*/ 34 w 34"/>
                  <a:gd name="T7" fmla="*/ 0 h 5"/>
                  <a:gd name="T8" fmla="*/ 0 w 34"/>
                  <a:gd name="T9" fmla="*/ 0 h 5"/>
                </a:gdLst>
                <a:ahLst/>
                <a:cxnLst>
                  <a:cxn ang="0">
                    <a:pos x="T0" y="T1"/>
                  </a:cxn>
                  <a:cxn ang="0">
                    <a:pos x="T2" y="T3"/>
                  </a:cxn>
                  <a:cxn ang="0">
                    <a:pos x="T4" y="T5"/>
                  </a:cxn>
                  <a:cxn ang="0">
                    <a:pos x="T6" y="T7"/>
                  </a:cxn>
                  <a:cxn ang="0">
                    <a:pos x="T8" y="T9"/>
                  </a:cxn>
                </a:cxnLst>
                <a:rect l="0" t="0" r="r" b="b"/>
                <a:pathLst>
                  <a:path w="34" h="5">
                    <a:moveTo>
                      <a:pt x="0" y="0"/>
                    </a:moveTo>
                    <a:lnTo>
                      <a:pt x="0" y="5"/>
                    </a:lnTo>
                    <a:lnTo>
                      <a:pt x="24" y="5"/>
                    </a:lnTo>
                    <a:lnTo>
                      <a:pt x="34" y="0"/>
                    </a:lnTo>
                    <a:lnTo>
                      <a:pt x="0"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99" name="Freeform 73"/>
              <p:cNvSpPr>
                <a:spLocks/>
              </p:cNvSpPr>
              <p:nvPr/>
            </p:nvSpPr>
            <p:spPr bwMode="auto">
              <a:xfrm>
                <a:off x="3346" y="2586"/>
                <a:ext cx="54" cy="5"/>
              </a:xfrm>
              <a:custGeom>
                <a:avLst/>
                <a:gdLst>
                  <a:gd name="T0" fmla="*/ 0 w 54"/>
                  <a:gd name="T1" fmla="*/ 5 h 5"/>
                  <a:gd name="T2" fmla="*/ 44 w 54"/>
                  <a:gd name="T3" fmla="*/ 5 h 5"/>
                  <a:gd name="T4" fmla="*/ 54 w 54"/>
                  <a:gd name="T5" fmla="*/ 0 h 5"/>
                  <a:gd name="T6" fmla="*/ 10 w 54"/>
                  <a:gd name="T7" fmla="*/ 0 h 5"/>
                  <a:gd name="T8" fmla="*/ 0 w 54"/>
                  <a:gd name="T9" fmla="*/ 5 h 5"/>
                </a:gdLst>
                <a:ahLst/>
                <a:cxnLst>
                  <a:cxn ang="0">
                    <a:pos x="T0" y="T1"/>
                  </a:cxn>
                  <a:cxn ang="0">
                    <a:pos x="T2" y="T3"/>
                  </a:cxn>
                  <a:cxn ang="0">
                    <a:pos x="T4" y="T5"/>
                  </a:cxn>
                  <a:cxn ang="0">
                    <a:pos x="T6" y="T7"/>
                  </a:cxn>
                  <a:cxn ang="0">
                    <a:pos x="T8" y="T9"/>
                  </a:cxn>
                </a:cxnLst>
                <a:rect l="0" t="0" r="r" b="b"/>
                <a:pathLst>
                  <a:path w="54" h="5">
                    <a:moveTo>
                      <a:pt x="0" y="5"/>
                    </a:moveTo>
                    <a:lnTo>
                      <a:pt x="44" y="5"/>
                    </a:lnTo>
                    <a:lnTo>
                      <a:pt x="54" y="0"/>
                    </a:lnTo>
                    <a:lnTo>
                      <a:pt x="10" y="0"/>
                    </a:lnTo>
                    <a:lnTo>
                      <a:pt x="0" y="5"/>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00" name="Freeform 74"/>
              <p:cNvSpPr>
                <a:spLocks/>
              </p:cNvSpPr>
              <p:nvPr/>
            </p:nvSpPr>
            <p:spPr bwMode="auto">
              <a:xfrm>
                <a:off x="3434" y="2586"/>
                <a:ext cx="53" cy="5"/>
              </a:xfrm>
              <a:custGeom>
                <a:avLst/>
                <a:gdLst>
                  <a:gd name="T0" fmla="*/ 0 w 53"/>
                  <a:gd name="T1" fmla="*/ 5 h 5"/>
                  <a:gd name="T2" fmla="*/ 43 w 53"/>
                  <a:gd name="T3" fmla="*/ 5 h 5"/>
                  <a:gd name="T4" fmla="*/ 53 w 53"/>
                  <a:gd name="T5" fmla="*/ 0 h 5"/>
                  <a:gd name="T6" fmla="*/ 9 w 53"/>
                  <a:gd name="T7" fmla="*/ 0 h 5"/>
                  <a:gd name="T8" fmla="*/ 0 w 53"/>
                  <a:gd name="T9" fmla="*/ 5 h 5"/>
                </a:gdLst>
                <a:ahLst/>
                <a:cxnLst>
                  <a:cxn ang="0">
                    <a:pos x="T0" y="T1"/>
                  </a:cxn>
                  <a:cxn ang="0">
                    <a:pos x="T2" y="T3"/>
                  </a:cxn>
                  <a:cxn ang="0">
                    <a:pos x="T4" y="T5"/>
                  </a:cxn>
                  <a:cxn ang="0">
                    <a:pos x="T6" y="T7"/>
                  </a:cxn>
                  <a:cxn ang="0">
                    <a:pos x="T8" y="T9"/>
                  </a:cxn>
                </a:cxnLst>
                <a:rect l="0" t="0" r="r" b="b"/>
                <a:pathLst>
                  <a:path w="53" h="5">
                    <a:moveTo>
                      <a:pt x="0" y="5"/>
                    </a:moveTo>
                    <a:lnTo>
                      <a:pt x="43" y="5"/>
                    </a:lnTo>
                    <a:lnTo>
                      <a:pt x="53" y="0"/>
                    </a:lnTo>
                    <a:lnTo>
                      <a:pt x="9" y="0"/>
                    </a:lnTo>
                    <a:lnTo>
                      <a:pt x="0" y="5"/>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01" name="Freeform 75"/>
              <p:cNvSpPr>
                <a:spLocks/>
              </p:cNvSpPr>
              <p:nvPr/>
            </p:nvSpPr>
            <p:spPr bwMode="auto">
              <a:xfrm>
                <a:off x="3521" y="2586"/>
                <a:ext cx="54" cy="5"/>
              </a:xfrm>
              <a:custGeom>
                <a:avLst/>
                <a:gdLst>
                  <a:gd name="T0" fmla="*/ 0 w 54"/>
                  <a:gd name="T1" fmla="*/ 5 h 5"/>
                  <a:gd name="T2" fmla="*/ 44 w 54"/>
                  <a:gd name="T3" fmla="*/ 5 h 5"/>
                  <a:gd name="T4" fmla="*/ 54 w 54"/>
                  <a:gd name="T5" fmla="*/ 0 h 5"/>
                  <a:gd name="T6" fmla="*/ 10 w 54"/>
                  <a:gd name="T7" fmla="*/ 0 h 5"/>
                  <a:gd name="T8" fmla="*/ 0 w 54"/>
                  <a:gd name="T9" fmla="*/ 5 h 5"/>
                </a:gdLst>
                <a:ahLst/>
                <a:cxnLst>
                  <a:cxn ang="0">
                    <a:pos x="T0" y="T1"/>
                  </a:cxn>
                  <a:cxn ang="0">
                    <a:pos x="T2" y="T3"/>
                  </a:cxn>
                  <a:cxn ang="0">
                    <a:pos x="T4" y="T5"/>
                  </a:cxn>
                  <a:cxn ang="0">
                    <a:pos x="T6" y="T7"/>
                  </a:cxn>
                  <a:cxn ang="0">
                    <a:pos x="T8" y="T9"/>
                  </a:cxn>
                </a:cxnLst>
                <a:rect l="0" t="0" r="r" b="b"/>
                <a:pathLst>
                  <a:path w="54" h="5">
                    <a:moveTo>
                      <a:pt x="0" y="5"/>
                    </a:moveTo>
                    <a:lnTo>
                      <a:pt x="44" y="5"/>
                    </a:lnTo>
                    <a:lnTo>
                      <a:pt x="54" y="0"/>
                    </a:lnTo>
                    <a:lnTo>
                      <a:pt x="10" y="0"/>
                    </a:lnTo>
                    <a:lnTo>
                      <a:pt x="0" y="5"/>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02" name="Freeform 76"/>
              <p:cNvSpPr>
                <a:spLocks/>
              </p:cNvSpPr>
              <p:nvPr/>
            </p:nvSpPr>
            <p:spPr bwMode="auto">
              <a:xfrm>
                <a:off x="3609" y="2586"/>
                <a:ext cx="53" cy="5"/>
              </a:xfrm>
              <a:custGeom>
                <a:avLst/>
                <a:gdLst>
                  <a:gd name="T0" fmla="*/ 0 w 53"/>
                  <a:gd name="T1" fmla="*/ 5 h 5"/>
                  <a:gd name="T2" fmla="*/ 43 w 53"/>
                  <a:gd name="T3" fmla="*/ 5 h 5"/>
                  <a:gd name="T4" fmla="*/ 53 w 53"/>
                  <a:gd name="T5" fmla="*/ 0 h 5"/>
                  <a:gd name="T6" fmla="*/ 9 w 53"/>
                  <a:gd name="T7" fmla="*/ 0 h 5"/>
                  <a:gd name="T8" fmla="*/ 0 w 53"/>
                  <a:gd name="T9" fmla="*/ 5 h 5"/>
                </a:gdLst>
                <a:ahLst/>
                <a:cxnLst>
                  <a:cxn ang="0">
                    <a:pos x="T0" y="T1"/>
                  </a:cxn>
                  <a:cxn ang="0">
                    <a:pos x="T2" y="T3"/>
                  </a:cxn>
                  <a:cxn ang="0">
                    <a:pos x="T4" y="T5"/>
                  </a:cxn>
                  <a:cxn ang="0">
                    <a:pos x="T6" y="T7"/>
                  </a:cxn>
                  <a:cxn ang="0">
                    <a:pos x="T8" y="T9"/>
                  </a:cxn>
                </a:cxnLst>
                <a:rect l="0" t="0" r="r" b="b"/>
                <a:pathLst>
                  <a:path w="53" h="5">
                    <a:moveTo>
                      <a:pt x="0" y="5"/>
                    </a:moveTo>
                    <a:lnTo>
                      <a:pt x="43" y="5"/>
                    </a:lnTo>
                    <a:lnTo>
                      <a:pt x="53" y="0"/>
                    </a:lnTo>
                    <a:lnTo>
                      <a:pt x="9" y="0"/>
                    </a:lnTo>
                    <a:lnTo>
                      <a:pt x="0" y="5"/>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03" name="Freeform 77"/>
              <p:cNvSpPr>
                <a:spLocks/>
              </p:cNvSpPr>
              <p:nvPr/>
            </p:nvSpPr>
            <p:spPr bwMode="auto">
              <a:xfrm>
                <a:off x="3696" y="2586"/>
                <a:ext cx="54" cy="5"/>
              </a:xfrm>
              <a:custGeom>
                <a:avLst/>
                <a:gdLst>
                  <a:gd name="T0" fmla="*/ 0 w 54"/>
                  <a:gd name="T1" fmla="*/ 5 h 5"/>
                  <a:gd name="T2" fmla="*/ 44 w 54"/>
                  <a:gd name="T3" fmla="*/ 5 h 5"/>
                  <a:gd name="T4" fmla="*/ 54 w 54"/>
                  <a:gd name="T5" fmla="*/ 0 h 5"/>
                  <a:gd name="T6" fmla="*/ 10 w 54"/>
                  <a:gd name="T7" fmla="*/ 0 h 5"/>
                  <a:gd name="T8" fmla="*/ 0 w 54"/>
                  <a:gd name="T9" fmla="*/ 5 h 5"/>
                </a:gdLst>
                <a:ahLst/>
                <a:cxnLst>
                  <a:cxn ang="0">
                    <a:pos x="T0" y="T1"/>
                  </a:cxn>
                  <a:cxn ang="0">
                    <a:pos x="T2" y="T3"/>
                  </a:cxn>
                  <a:cxn ang="0">
                    <a:pos x="T4" y="T5"/>
                  </a:cxn>
                  <a:cxn ang="0">
                    <a:pos x="T6" y="T7"/>
                  </a:cxn>
                  <a:cxn ang="0">
                    <a:pos x="T8" y="T9"/>
                  </a:cxn>
                </a:cxnLst>
                <a:rect l="0" t="0" r="r" b="b"/>
                <a:pathLst>
                  <a:path w="54" h="5">
                    <a:moveTo>
                      <a:pt x="0" y="5"/>
                    </a:moveTo>
                    <a:lnTo>
                      <a:pt x="44" y="5"/>
                    </a:lnTo>
                    <a:lnTo>
                      <a:pt x="54" y="0"/>
                    </a:lnTo>
                    <a:lnTo>
                      <a:pt x="10" y="0"/>
                    </a:lnTo>
                    <a:lnTo>
                      <a:pt x="0" y="5"/>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04" name="Freeform 78"/>
              <p:cNvSpPr>
                <a:spLocks/>
              </p:cNvSpPr>
              <p:nvPr/>
            </p:nvSpPr>
            <p:spPr bwMode="auto">
              <a:xfrm>
                <a:off x="3784" y="2586"/>
                <a:ext cx="53" cy="5"/>
              </a:xfrm>
              <a:custGeom>
                <a:avLst/>
                <a:gdLst>
                  <a:gd name="T0" fmla="*/ 0 w 53"/>
                  <a:gd name="T1" fmla="*/ 5 h 5"/>
                  <a:gd name="T2" fmla="*/ 43 w 53"/>
                  <a:gd name="T3" fmla="*/ 5 h 5"/>
                  <a:gd name="T4" fmla="*/ 53 w 53"/>
                  <a:gd name="T5" fmla="*/ 0 h 5"/>
                  <a:gd name="T6" fmla="*/ 9 w 53"/>
                  <a:gd name="T7" fmla="*/ 0 h 5"/>
                  <a:gd name="T8" fmla="*/ 0 w 53"/>
                  <a:gd name="T9" fmla="*/ 5 h 5"/>
                </a:gdLst>
                <a:ahLst/>
                <a:cxnLst>
                  <a:cxn ang="0">
                    <a:pos x="T0" y="T1"/>
                  </a:cxn>
                  <a:cxn ang="0">
                    <a:pos x="T2" y="T3"/>
                  </a:cxn>
                  <a:cxn ang="0">
                    <a:pos x="T4" y="T5"/>
                  </a:cxn>
                  <a:cxn ang="0">
                    <a:pos x="T6" y="T7"/>
                  </a:cxn>
                  <a:cxn ang="0">
                    <a:pos x="T8" y="T9"/>
                  </a:cxn>
                </a:cxnLst>
                <a:rect l="0" t="0" r="r" b="b"/>
                <a:pathLst>
                  <a:path w="53" h="5">
                    <a:moveTo>
                      <a:pt x="0" y="5"/>
                    </a:moveTo>
                    <a:lnTo>
                      <a:pt x="43" y="5"/>
                    </a:lnTo>
                    <a:lnTo>
                      <a:pt x="53" y="0"/>
                    </a:lnTo>
                    <a:lnTo>
                      <a:pt x="9" y="0"/>
                    </a:lnTo>
                    <a:lnTo>
                      <a:pt x="0" y="5"/>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05" name="Freeform 79"/>
              <p:cNvSpPr>
                <a:spLocks/>
              </p:cNvSpPr>
              <p:nvPr/>
            </p:nvSpPr>
            <p:spPr bwMode="auto">
              <a:xfrm>
                <a:off x="3871" y="2586"/>
                <a:ext cx="54" cy="5"/>
              </a:xfrm>
              <a:custGeom>
                <a:avLst/>
                <a:gdLst>
                  <a:gd name="T0" fmla="*/ 0 w 54"/>
                  <a:gd name="T1" fmla="*/ 5 h 5"/>
                  <a:gd name="T2" fmla="*/ 44 w 54"/>
                  <a:gd name="T3" fmla="*/ 5 h 5"/>
                  <a:gd name="T4" fmla="*/ 54 w 54"/>
                  <a:gd name="T5" fmla="*/ 0 h 5"/>
                  <a:gd name="T6" fmla="*/ 10 w 54"/>
                  <a:gd name="T7" fmla="*/ 0 h 5"/>
                  <a:gd name="T8" fmla="*/ 0 w 54"/>
                  <a:gd name="T9" fmla="*/ 5 h 5"/>
                </a:gdLst>
                <a:ahLst/>
                <a:cxnLst>
                  <a:cxn ang="0">
                    <a:pos x="T0" y="T1"/>
                  </a:cxn>
                  <a:cxn ang="0">
                    <a:pos x="T2" y="T3"/>
                  </a:cxn>
                  <a:cxn ang="0">
                    <a:pos x="T4" y="T5"/>
                  </a:cxn>
                  <a:cxn ang="0">
                    <a:pos x="T6" y="T7"/>
                  </a:cxn>
                  <a:cxn ang="0">
                    <a:pos x="T8" y="T9"/>
                  </a:cxn>
                </a:cxnLst>
                <a:rect l="0" t="0" r="r" b="b"/>
                <a:pathLst>
                  <a:path w="54" h="5">
                    <a:moveTo>
                      <a:pt x="0" y="5"/>
                    </a:moveTo>
                    <a:lnTo>
                      <a:pt x="44" y="5"/>
                    </a:lnTo>
                    <a:lnTo>
                      <a:pt x="54" y="0"/>
                    </a:lnTo>
                    <a:lnTo>
                      <a:pt x="10" y="0"/>
                    </a:lnTo>
                    <a:lnTo>
                      <a:pt x="0" y="5"/>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06" name="Freeform 80"/>
              <p:cNvSpPr>
                <a:spLocks/>
              </p:cNvSpPr>
              <p:nvPr/>
            </p:nvSpPr>
            <p:spPr bwMode="auto">
              <a:xfrm>
                <a:off x="3959" y="2586"/>
                <a:ext cx="53" cy="5"/>
              </a:xfrm>
              <a:custGeom>
                <a:avLst/>
                <a:gdLst>
                  <a:gd name="T0" fmla="*/ 0 w 53"/>
                  <a:gd name="T1" fmla="*/ 5 h 5"/>
                  <a:gd name="T2" fmla="*/ 43 w 53"/>
                  <a:gd name="T3" fmla="*/ 5 h 5"/>
                  <a:gd name="T4" fmla="*/ 53 w 53"/>
                  <a:gd name="T5" fmla="*/ 0 h 5"/>
                  <a:gd name="T6" fmla="*/ 9 w 53"/>
                  <a:gd name="T7" fmla="*/ 0 h 5"/>
                  <a:gd name="T8" fmla="*/ 0 w 53"/>
                  <a:gd name="T9" fmla="*/ 5 h 5"/>
                </a:gdLst>
                <a:ahLst/>
                <a:cxnLst>
                  <a:cxn ang="0">
                    <a:pos x="T0" y="T1"/>
                  </a:cxn>
                  <a:cxn ang="0">
                    <a:pos x="T2" y="T3"/>
                  </a:cxn>
                  <a:cxn ang="0">
                    <a:pos x="T4" y="T5"/>
                  </a:cxn>
                  <a:cxn ang="0">
                    <a:pos x="T6" y="T7"/>
                  </a:cxn>
                  <a:cxn ang="0">
                    <a:pos x="T8" y="T9"/>
                  </a:cxn>
                </a:cxnLst>
                <a:rect l="0" t="0" r="r" b="b"/>
                <a:pathLst>
                  <a:path w="53" h="5">
                    <a:moveTo>
                      <a:pt x="0" y="5"/>
                    </a:moveTo>
                    <a:lnTo>
                      <a:pt x="43" y="5"/>
                    </a:lnTo>
                    <a:lnTo>
                      <a:pt x="53" y="0"/>
                    </a:lnTo>
                    <a:lnTo>
                      <a:pt x="9" y="0"/>
                    </a:lnTo>
                    <a:lnTo>
                      <a:pt x="0" y="5"/>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07" name="Freeform 81"/>
              <p:cNvSpPr>
                <a:spLocks/>
              </p:cNvSpPr>
              <p:nvPr/>
            </p:nvSpPr>
            <p:spPr bwMode="auto">
              <a:xfrm>
                <a:off x="4046" y="2586"/>
                <a:ext cx="54" cy="5"/>
              </a:xfrm>
              <a:custGeom>
                <a:avLst/>
                <a:gdLst>
                  <a:gd name="T0" fmla="*/ 0 w 54"/>
                  <a:gd name="T1" fmla="*/ 5 h 5"/>
                  <a:gd name="T2" fmla="*/ 44 w 54"/>
                  <a:gd name="T3" fmla="*/ 5 h 5"/>
                  <a:gd name="T4" fmla="*/ 54 w 54"/>
                  <a:gd name="T5" fmla="*/ 0 h 5"/>
                  <a:gd name="T6" fmla="*/ 10 w 54"/>
                  <a:gd name="T7" fmla="*/ 0 h 5"/>
                  <a:gd name="T8" fmla="*/ 0 w 54"/>
                  <a:gd name="T9" fmla="*/ 5 h 5"/>
                </a:gdLst>
                <a:ahLst/>
                <a:cxnLst>
                  <a:cxn ang="0">
                    <a:pos x="T0" y="T1"/>
                  </a:cxn>
                  <a:cxn ang="0">
                    <a:pos x="T2" y="T3"/>
                  </a:cxn>
                  <a:cxn ang="0">
                    <a:pos x="T4" y="T5"/>
                  </a:cxn>
                  <a:cxn ang="0">
                    <a:pos x="T6" y="T7"/>
                  </a:cxn>
                  <a:cxn ang="0">
                    <a:pos x="T8" y="T9"/>
                  </a:cxn>
                </a:cxnLst>
                <a:rect l="0" t="0" r="r" b="b"/>
                <a:pathLst>
                  <a:path w="54" h="5">
                    <a:moveTo>
                      <a:pt x="0" y="5"/>
                    </a:moveTo>
                    <a:lnTo>
                      <a:pt x="44" y="5"/>
                    </a:lnTo>
                    <a:lnTo>
                      <a:pt x="54" y="0"/>
                    </a:lnTo>
                    <a:lnTo>
                      <a:pt x="10" y="0"/>
                    </a:lnTo>
                    <a:lnTo>
                      <a:pt x="0" y="5"/>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08" name="Freeform 82"/>
              <p:cNvSpPr>
                <a:spLocks/>
              </p:cNvSpPr>
              <p:nvPr/>
            </p:nvSpPr>
            <p:spPr bwMode="auto">
              <a:xfrm>
                <a:off x="4134" y="2586"/>
                <a:ext cx="53" cy="5"/>
              </a:xfrm>
              <a:custGeom>
                <a:avLst/>
                <a:gdLst>
                  <a:gd name="T0" fmla="*/ 0 w 53"/>
                  <a:gd name="T1" fmla="*/ 5 h 5"/>
                  <a:gd name="T2" fmla="*/ 43 w 53"/>
                  <a:gd name="T3" fmla="*/ 5 h 5"/>
                  <a:gd name="T4" fmla="*/ 53 w 53"/>
                  <a:gd name="T5" fmla="*/ 0 h 5"/>
                  <a:gd name="T6" fmla="*/ 9 w 53"/>
                  <a:gd name="T7" fmla="*/ 0 h 5"/>
                  <a:gd name="T8" fmla="*/ 0 w 53"/>
                  <a:gd name="T9" fmla="*/ 5 h 5"/>
                </a:gdLst>
                <a:ahLst/>
                <a:cxnLst>
                  <a:cxn ang="0">
                    <a:pos x="T0" y="T1"/>
                  </a:cxn>
                  <a:cxn ang="0">
                    <a:pos x="T2" y="T3"/>
                  </a:cxn>
                  <a:cxn ang="0">
                    <a:pos x="T4" y="T5"/>
                  </a:cxn>
                  <a:cxn ang="0">
                    <a:pos x="T6" y="T7"/>
                  </a:cxn>
                  <a:cxn ang="0">
                    <a:pos x="T8" y="T9"/>
                  </a:cxn>
                </a:cxnLst>
                <a:rect l="0" t="0" r="r" b="b"/>
                <a:pathLst>
                  <a:path w="53" h="5">
                    <a:moveTo>
                      <a:pt x="0" y="5"/>
                    </a:moveTo>
                    <a:lnTo>
                      <a:pt x="43" y="5"/>
                    </a:lnTo>
                    <a:lnTo>
                      <a:pt x="53" y="0"/>
                    </a:lnTo>
                    <a:lnTo>
                      <a:pt x="9" y="0"/>
                    </a:lnTo>
                    <a:lnTo>
                      <a:pt x="0" y="5"/>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09" name="Freeform 83"/>
              <p:cNvSpPr>
                <a:spLocks/>
              </p:cNvSpPr>
              <p:nvPr/>
            </p:nvSpPr>
            <p:spPr bwMode="auto">
              <a:xfrm>
                <a:off x="4221" y="2586"/>
                <a:ext cx="54" cy="5"/>
              </a:xfrm>
              <a:custGeom>
                <a:avLst/>
                <a:gdLst>
                  <a:gd name="T0" fmla="*/ 0 w 54"/>
                  <a:gd name="T1" fmla="*/ 5 h 5"/>
                  <a:gd name="T2" fmla="*/ 44 w 54"/>
                  <a:gd name="T3" fmla="*/ 5 h 5"/>
                  <a:gd name="T4" fmla="*/ 54 w 54"/>
                  <a:gd name="T5" fmla="*/ 0 h 5"/>
                  <a:gd name="T6" fmla="*/ 10 w 54"/>
                  <a:gd name="T7" fmla="*/ 0 h 5"/>
                  <a:gd name="T8" fmla="*/ 0 w 54"/>
                  <a:gd name="T9" fmla="*/ 5 h 5"/>
                </a:gdLst>
                <a:ahLst/>
                <a:cxnLst>
                  <a:cxn ang="0">
                    <a:pos x="T0" y="T1"/>
                  </a:cxn>
                  <a:cxn ang="0">
                    <a:pos x="T2" y="T3"/>
                  </a:cxn>
                  <a:cxn ang="0">
                    <a:pos x="T4" y="T5"/>
                  </a:cxn>
                  <a:cxn ang="0">
                    <a:pos x="T6" y="T7"/>
                  </a:cxn>
                  <a:cxn ang="0">
                    <a:pos x="T8" y="T9"/>
                  </a:cxn>
                </a:cxnLst>
                <a:rect l="0" t="0" r="r" b="b"/>
                <a:pathLst>
                  <a:path w="54" h="5">
                    <a:moveTo>
                      <a:pt x="0" y="5"/>
                    </a:moveTo>
                    <a:lnTo>
                      <a:pt x="44" y="5"/>
                    </a:lnTo>
                    <a:lnTo>
                      <a:pt x="54" y="0"/>
                    </a:lnTo>
                    <a:lnTo>
                      <a:pt x="10" y="0"/>
                    </a:lnTo>
                    <a:lnTo>
                      <a:pt x="0" y="5"/>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10" name="Freeform 84"/>
              <p:cNvSpPr>
                <a:spLocks/>
              </p:cNvSpPr>
              <p:nvPr/>
            </p:nvSpPr>
            <p:spPr bwMode="auto">
              <a:xfrm>
                <a:off x="4309" y="2586"/>
                <a:ext cx="53" cy="5"/>
              </a:xfrm>
              <a:custGeom>
                <a:avLst/>
                <a:gdLst>
                  <a:gd name="T0" fmla="*/ 0 w 53"/>
                  <a:gd name="T1" fmla="*/ 5 h 5"/>
                  <a:gd name="T2" fmla="*/ 43 w 53"/>
                  <a:gd name="T3" fmla="*/ 5 h 5"/>
                  <a:gd name="T4" fmla="*/ 53 w 53"/>
                  <a:gd name="T5" fmla="*/ 0 h 5"/>
                  <a:gd name="T6" fmla="*/ 9 w 53"/>
                  <a:gd name="T7" fmla="*/ 0 h 5"/>
                  <a:gd name="T8" fmla="*/ 0 w 53"/>
                  <a:gd name="T9" fmla="*/ 5 h 5"/>
                </a:gdLst>
                <a:ahLst/>
                <a:cxnLst>
                  <a:cxn ang="0">
                    <a:pos x="T0" y="T1"/>
                  </a:cxn>
                  <a:cxn ang="0">
                    <a:pos x="T2" y="T3"/>
                  </a:cxn>
                  <a:cxn ang="0">
                    <a:pos x="T4" y="T5"/>
                  </a:cxn>
                  <a:cxn ang="0">
                    <a:pos x="T6" y="T7"/>
                  </a:cxn>
                  <a:cxn ang="0">
                    <a:pos x="T8" y="T9"/>
                  </a:cxn>
                </a:cxnLst>
                <a:rect l="0" t="0" r="r" b="b"/>
                <a:pathLst>
                  <a:path w="53" h="5">
                    <a:moveTo>
                      <a:pt x="0" y="5"/>
                    </a:moveTo>
                    <a:lnTo>
                      <a:pt x="43" y="5"/>
                    </a:lnTo>
                    <a:lnTo>
                      <a:pt x="53" y="0"/>
                    </a:lnTo>
                    <a:lnTo>
                      <a:pt x="9" y="0"/>
                    </a:lnTo>
                    <a:lnTo>
                      <a:pt x="0" y="5"/>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11" name="Freeform 85"/>
              <p:cNvSpPr>
                <a:spLocks/>
              </p:cNvSpPr>
              <p:nvPr/>
            </p:nvSpPr>
            <p:spPr bwMode="auto">
              <a:xfrm>
                <a:off x="4396" y="2586"/>
                <a:ext cx="54" cy="5"/>
              </a:xfrm>
              <a:custGeom>
                <a:avLst/>
                <a:gdLst>
                  <a:gd name="T0" fmla="*/ 0 w 54"/>
                  <a:gd name="T1" fmla="*/ 5 h 5"/>
                  <a:gd name="T2" fmla="*/ 44 w 54"/>
                  <a:gd name="T3" fmla="*/ 5 h 5"/>
                  <a:gd name="T4" fmla="*/ 54 w 54"/>
                  <a:gd name="T5" fmla="*/ 0 h 5"/>
                  <a:gd name="T6" fmla="*/ 10 w 54"/>
                  <a:gd name="T7" fmla="*/ 0 h 5"/>
                  <a:gd name="T8" fmla="*/ 0 w 54"/>
                  <a:gd name="T9" fmla="*/ 5 h 5"/>
                </a:gdLst>
                <a:ahLst/>
                <a:cxnLst>
                  <a:cxn ang="0">
                    <a:pos x="T0" y="T1"/>
                  </a:cxn>
                  <a:cxn ang="0">
                    <a:pos x="T2" y="T3"/>
                  </a:cxn>
                  <a:cxn ang="0">
                    <a:pos x="T4" y="T5"/>
                  </a:cxn>
                  <a:cxn ang="0">
                    <a:pos x="T6" y="T7"/>
                  </a:cxn>
                  <a:cxn ang="0">
                    <a:pos x="T8" y="T9"/>
                  </a:cxn>
                </a:cxnLst>
                <a:rect l="0" t="0" r="r" b="b"/>
                <a:pathLst>
                  <a:path w="54" h="5">
                    <a:moveTo>
                      <a:pt x="0" y="5"/>
                    </a:moveTo>
                    <a:lnTo>
                      <a:pt x="44" y="5"/>
                    </a:lnTo>
                    <a:lnTo>
                      <a:pt x="54" y="0"/>
                    </a:lnTo>
                    <a:lnTo>
                      <a:pt x="10" y="0"/>
                    </a:lnTo>
                    <a:lnTo>
                      <a:pt x="0" y="5"/>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12" name="Freeform 86"/>
              <p:cNvSpPr>
                <a:spLocks/>
              </p:cNvSpPr>
              <p:nvPr/>
            </p:nvSpPr>
            <p:spPr bwMode="auto">
              <a:xfrm>
                <a:off x="4484" y="2586"/>
                <a:ext cx="53" cy="5"/>
              </a:xfrm>
              <a:custGeom>
                <a:avLst/>
                <a:gdLst>
                  <a:gd name="T0" fmla="*/ 0 w 53"/>
                  <a:gd name="T1" fmla="*/ 5 h 5"/>
                  <a:gd name="T2" fmla="*/ 43 w 53"/>
                  <a:gd name="T3" fmla="*/ 5 h 5"/>
                  <a:gd name="T4" fmla="*/ 53 w 53"/>
                  <a:gd name="T5" fmla="*/ 0 h 5"/>
                  <a:gd name="T6" fmla="*/ 9 w 53"/>
                  <a:gd name="T7" fmla="*/ 0 h 5"/>
                  <a:gd name="T8" fmla="*/ 0 w 53"/>
                  <a:gd name="T9" fmla="*/ 5 h 5"/>
                </a:gdLst>
                <a:ahLst/>
                <a:cxnLst>
                  <a:cxn ang="0">
                    <a:pos x="T0" y="T1"/>
                  </a:cxn>
                  <a:cxn ang="0">
                    <a:pos x="T2" y="T3"/>
                  </a:cxn>
                  <a:cxn ang="0">
                    <a:pos x="T4" y="T5"/>
                  </a:cxn>
                  <a:cxn ang="0">
                    <a:pos x="T6" y="T7"/>
                  </a:cxn>
                  <a:cxn ang="0">
                    <a:pos x="T8" y="T9"/>
                  </a:cxn>
                </a:cxnLst>
                <a:rect l="0" t="0" r="r" b="b"/>
                <a:pathLst>
                  <a:path w="53" h="5">
                    <a:moveTo>
                      <a:pt x="0" y="5"/>
                    </a:moveTo>
                    <a:lnTo>
                      <a:pt x="43" y="5"/>
                    </a:lnTo>
                    <a:lnTo>
                      <a:pt x="53" y="0"/>
                    </a:lnTo>
                    <a:lnTo>
                      <a:pt x="9" y="0"/>
                    </a:lnTo>
                    <a:lnTo>
                      <a:pt x="0" y="5"/>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13" name="Freeform 87"/>
              <p:cNvSpPr>
                <a:spLocks/>
              </p:cNvSpPr>
              <p:nvPr/>
            </p:nvSpPr>
            <p:spPr bwMode="auto">
              <a:xfrm>
                <a:off x="4571" y="2586"/>
                <a:ext cx="54" cy="5"/>
              </a:xfrm>
              <a:custGeom>
                <a:avLst/>
                <a:gdLst>
                  <a:gd name="T0" fmla="*/ 0 w 54"/>
                  <a:gd name="T1" fmla="*/ 5 h 5"/>
                  <a:gd name="T2" fmla="*/ 44 w 54"/>
                  <a:gd name="T3" fmla="*/ 5 h 5"/>
                  <a:gd name="T4" fmla="*/ 54 w 54"/>
                  <a:gd name="T5" fmla="*/ 0 h 5"/>
                  <a:gd name="T6" fmla="*/ 10 w 54"/>
                  <a:gd name="T7" fmla="*/ 0 h 5"/>
                  <a:gd name="T8" fmla="*/ 0 w 54"/>
                  <a:gd name="T9" fmla="*/ 5 h 5"/>
                </a:gdLst>
                <a:ahLst/>
                <a:cxnLst>
                  <a:cxn ang="0">
                    <a:pos x="T0" y="T1"/>
                  </a:cxn>
                  <a:cxn ang="0">
                    <a:pos x="T2" y="T3"/>
                  </a:cxn>
                  <a:cxn ang="0">
                    <a:pos x="T4" y="T5"/>
                  </a:cxn>
                  <a:cxn ang="0">
                    <a:pos x="T6" y="T7"/>
                  </a:cxn>
                  <a:cxn ang="0">
                    <a:pos x="T8" y="T9"/>
                  </a:cxn>
                </a:cxnLst>
                <a:rect l="0" t="0" r="r" b="b"/>
                <a:pathLst>
                  <a:path w="54" h="5">
                    <a:moveTo>
                      <a:pt x="0" y="5"/>
                    </a:moveTo>
                    <a:lnTo>
                      <a:pt x="44" y="5"/>
                    </a:lnTo>
                    <a:lnTo>
                      <a:pt x="54" y="0"/>
                    </a:lnTo>
                    <a:lnTo>
                      <a:pt x="10" y="0"/>
                    </a:lnTo>
                    <a:lnTo>
                      <a:pt x="0" y="5"/>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14" name="Freeform 88"/>
              <p:cNvSpPr>
                <a:spLocks/>
              </p:cNvSpPr>
              <p:nvPr/>
            </p:nvSpPr>
            <p:spPr bwMode="auto">
              <a:xfrm>
                <a:off x="4659" y="2586"/>
                <a:ext cx="53" cy="5"/>
              </a:xfrm>
              <a:custGeom>
                <a:avLst/>
                <a:gdLst>
                  <a:gd name="T0" fmla="*/ 0 w 53"/>
                  <a:gd name="T1" fmla="*/ 5 h 5"/>
                  <a:gd name="T2" fmla="*/ 43 w 53"/>
                  <a:gd name="T3" fmla="*/ 5 h 5"/>
                  <a:gd name="T4" fmla="*/ 53 w 53"/>
                  <a:gd name="T5" fmla="*/ 0 h 5"/>
                  <a:gd name="T6" fmla="*/ 9 w 53"/>
                  <a:gd name="T7" fmla="*/ 0 h 5"/>
                  <a:gd name="T8" fmla="*/ 0 w 53"/>
                  <a:gd name="T9" fmla="*/ 5 h 5"/>
                </a:gdLst>
                <a:ahLst/>
                <a:cxnLst>
                  <a:cxn ang="0">
                    <a:pos x="T0" y="T1"/>
                  </a:cxn>
                  <a:cxn ang="0">
                    <a:pos x="T2" y="T3"/>
                  </a:cxn>
                  <a:cxn ang="0">
                    <a:pos x="T4" y="T5"/>
                  </a:cxn>
                  <a:cxn ang="0">
                    <a:pos x="T6" y="T7"/>
                  </a:cxn>
                  <a:cxn ang="0">
                    <a:pos x="T8" y="T9"/>
                  </a:cxn>
                </a:cxnLst>
                <a:rect l="0" t="0" r="r" b="b"/>
                <a:pathLst>
                  <a:path w="53" h="5">
                    <a:moveTo>
                      <a:pt x="0" y="5"/>
                    </a:moveTo>
                    <a:lnTo>
                      <a:pt x="43" y="5"/>
                    </a:lnTo>
                    <a:lnTo>
                      <a:pt x="53" y="0"/>
                    </a:lnTo>
                    <a:lnTo>
                      <a:pt x="9" y="0"/>
                    </a:lnTo>
                    <a:lnTo>
                      <a:pt x="0" y="5"/>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15" name="Freeform 89"/>
              <p:cNvSpPr>
                <a:spLocks/>
              </p:cNvSpPr>
              <p:nvPr/>
            </p:nvSpPr>
            <p:spPr bwMode="auto">
              <a:xfrm>
                <a:off x="4746" y="2586"/>
                <a:ext cx="54" cy="5"/>
              </a:xfrm>
              <a:custGeom>
                <a:avLst/>
                <a:gdLst>
                  <a:gd name="T0" fmla="*/ 0 w 54"/>
                  <a:gd name="T1" fmla="*/ 5 h 5"/>
                  <a:gd name="T2" fmla="*/ 44 w 54"/>
                  <a:gd name="T3" fmla="*/ 5 h 5"/>
                  <a:gd name="T4" fmla="*/ 54 w 54"/>
                  <a:gd name="T5" fmla="*/ 0 h 5"/>
                  <a:gd name="T6" fmla="*/ 10 w 54"/>
                  <a:gd name="T7" fmla="*/ 0 h 5"/>
                  <a:gd name="T8" fmla="*/ 0 w 54"/>
                  <a:gd name="T9" fmla="*/ 5 h 5"/>
                </a:gdLst>
                <a:ahLst/>
                <a:cxnLst>
                  <a:cxn ang="0">
                    <a:pos x="T0" y="T1"/>
                  </a:cxn>
                  <a:cxn ang="0">
                    <a:pos x="T2" y="T3"/>
                  </a:cxn>
                  <a:cxn ang="0">
                    <a:pos x="T4" y="T5"/>
                  </a:cxn>
                  <a:cxn ang="0">
                    <a:pos x="T6" y="T7"/>
                  </a:cxn>
                  <a:cxn ang="0">
                    <a:pos x="T8" y="T9"/>
                  </a:cxn>
                </a:cxnLst>
                <a:rect l="0" t="0" r="r" b="b"/>
                <a:pathLst>
                  <a:path w="54" h="5">
                    <a:moveTo>
                      <a:pt x="0" y="5"/>
                    </a:moveTo>
                    <a:lnTo>
                      <a:pt x="44" y="5"/>
                    </a:lnTo>
                    <a:lnTo>
                      <a:pt x="54" y="0"/>
                    </a:lnTo>
                    <a:lnTo>
                      <a:pt x="10" y="0"/>
                    </a:lnTo>
                    <a:lnTo>
                      <a:pt x="0" y="5"/>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16" name="Freeform 90"/>
              <p:cNvSpPr>
                <a:spLocks/>
              </p:cNvSpPr>
              <p:nvPr/>
            </p:nvSpPr>
            <p:spPr bwMode="auto">
              <a:xfrm>
                <a:off x="4834" y="2586"/>
                <a:ext cx="53" cy="5"/>
              </a:xfrm>
              <a:custGeom>
                <a:avLst/>
                <a:gdLst>
                  <a:gd name="T0" fmla="*/ 0 w 53"/>
                  <a:gd name="T1" fmla="*/ 5 h 5"/>
                  <a:gd name="T2" fmla="*/ 43 w 53"/>
                  <a:gd name="T3" fmla="*/ 5 h 5"/>
                  <a:gd name="T4" fmla="*/ 53 w 53"/>
                  <a:gd name="T5" fmla="*/ 0 h 5"/>
                  <a:gd name="T6" fmla="*/ 9 w 53"/>
                  <a:gd name="T7" fmla="*/ 0 h 5"/>
                  <a:gd name="T8" fmla="*/ 0 w 53"/>
                  <a:gd name="T9" fmla="*/ 5 h 5"/>
                </a:gdLst>
                <a:ahLst/>
                <a:cxnLst>
                  <a:cxn ang="0">
                    <a:pos x="T0" y="T1"/>
                  </a:cxn>
                  <a:cxn ang="0">
                    <a:pos x="T2" y="T3"/>
                  </a:cxn>
                  <a:cxn ang="0">
                    <a:pos x="T4" y="T5"/>
                  </a:cxn>
                  <a:cxn ang="0">
                    <a:pos x="T6" y="T7"/>
                  </a:cxn>
                  <a:cxn ang="0">
                    <a:pos x="T8" y="T9"/>
                  </a:cxn>
                </a:cxnLst>
                <a:rect l="0" t="0" r="r" b="b"/>
                <a:pathLst>
                  <a:path w="53" h="5">
                    <a:moveTo>
                      <a:pt x="0" y="5"/>
                    </a:moveTo>
                    <a:lnTo>
                      <a:pt x="43" y="5"/>
                    </a:lnTo>
                    <a:lnTo>
                      <a:pt x="53" y="0"/>
                    </a:lnTo>
                    <a:lnTo>
                      <a:pt x="9" y="0"/>
                    </a:lnTo>
                    <a:lnTo>
                      <a:pt x="0" y="5"/>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17" name="Freeform 91"/>
              <p:cNvSpPr>
                <a:spLocks/>
              </p:cNvSpPr>
              <p:nvPr/>
            </p:nvSpPr>
            <p:spPr bwMode="auto">
              <a:xfrm>
                <a:off x="4921" y="2586"/>
                <a:ext cx="54" cy="5"/>
              </a:xfrm>
              <a:custGeom>
                <a:avLst/>
                <a:gdLst>
                  <a:gd name="T0" fmla="*/ 0 w 54"/>
                  <a:gd name="T1" fmla="*/ 5 h 5"/>
                  <a:gd name="T2" fmla="*/ 44 w 54"/>
                  <a:gd name="T3" fmla="*/ 5 h 5"/>
                  <a:gd name="T4" fmla="*/ 54 w 54"/>
                  <a:gd name="T5" fmla="*/ 0 h 5"/>
                  <a:gd name="T6" fmla="*/ 10 w 54"/>
                  <a:gd name="T7" fmla="*/ 0 h 5"/>
                  <a:gd name="T8" fmla="*/ 0 w 54"/>
                  <a:gd name="T9" fmla="*/ 5 h 5"/>
                </a:gdLst>
                <a:ahLst/>
                <a:cxnLst>
                  <a:cxn ang="0">
                    <a:pos x="T0" y="T1"/>
                  </a:cxn>
                  <a:cxn ang="0">
                    <a:pos x="T2" y="T3"/>
                  </a:cxn>
                  <a:cxn ang="0">
                    <a:pos x="T4" y="T5"/>
                  </a:cxn>
                  <a:cxn ang="0">
                    <a:pos x="T6" y="T7"/>
                  </a:cxn>
                  <a:cxn ang="0">
                    <a:pos x="T8" y="T9"/>
                  </a:cxn>
                </a:cxnLst>
                <a:rect l="0" t="0" r="r" b="b"/>
                <a:pathLst>
                  <a:path w="54" h="5">
                    <a:moveTo>
                      <a:pt x="0" y="5"/>
                    </a:moveTo>
                    <a:lnTo>
                      <a:pt x="44" y="5"/>
                    </a:lnTo>
                    <a:lnTo>
                      <a:pt x="54" y="0"/>
                    </a:lnTo>
                    <a:lnTo>
                      <a:pt x="10" y="0"/>
                    </a:lnTo>
                    <a:lnTo>
                      <a:pt x="0" y="5"/>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18" name="Freeform 92"/>
              <p:cNvSpPr>
                <a:spLocks/>
              </p:cNvSpPr>
              <p:nvPr/>
            </p:nvSpPr>
            <p:spPr bwMode="auto">
              <a:xfrm>
                <a:off x="5009" y="2586"/>
                <a:ext cx="53" cy="5"/>
              </a:xfrm>
              <a:custGeom>
                <a:avLst/>
                <a:gdLst>
                  <a:gd name="T0" fmla="*/ 0 w 53"/>
                  <a:gd name="T1" fmla="*/ 5 h 5"/>
                  <a:gd name="T2" fmla="*/ 43 w 53"/>
                  <a:gd name="T3" fmla="*/ 5 h 5"/>
                  <a:gd name="T4" fmla="*/ 53 w 53"/>
                  <a:gd name="T5" fmla="*/ 0 h 5"/>
                  <a:gd name="T6" fmla="*/ 9 w 53"/>
                  <a:gd name="T7" fmla="*/ 0 h 5"/>
                  <a:gd name="T8" fmla="*/ 0 w 53"/>
                  <a:gd name="T9" fmla="*/ 5 h 5"/>
                </a:gdLst>
                <a:ahLst/>
                <a:cxnLst>
                  <a:cxn ang="0">
                    <a:pos x="T0" y="T1"/>
                  </a:cxn>
                  <a:cxn ang="0">
                    <a:pos x="T2" y="T3"/>
                  </a:cxn>
                  <a:cxn ang="0">
                    <a:pos x="T4" y="T5"/>
                  </a:cxn>
                  <a:cxn ang="0">
                    <a:pos x="T6" y="T7"/>
                  </a:cxn>
                  <a:cxn ang="0">
                    <a:pos x="T8" y="T9"/>
                  </a:cxn>
                </a:cxnLst>
                <a:rect l="0" t="0" r="r" b="b"/>
                <a:pathLst>
                  <a:path w="53" h="5">
                    <a:moveTo>
                      <a:pt x="0" y="5"/>
                    </a:moveTo>
                    <a:lnTo>
                      <a:pt x="43" y="5"/>
                    </a:lnTo>
                    <a:lnTo>
                      <a:pt x="53" y="0"/>
                    </a:lnTo>
                    <a:lnTo>
                      <a:pt x="9" y="0"/>
                    </a:lnTo>
                    <a:lnTo>
                      <a:pt x="0" y="5"/>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19" name="Freeform 93"/>
              <p:cNvSpPr>
                <a:spLocks/>
              </p:cNvSpPr>
              <p:nvPr/>
            </p:nvSpPr>
            <p:spPr bwMode="auto">
              <a:xfrm>
                <a:off x="5096" y="2586"/>
                <a:ext cx="54" cy="5"/>
              </a:xfrm>
              <a:custGeom>
                <a:avLst/>
                <a:gdLst>
                  <a:gd name="T0" fmla="*/ 0 w 54"/>
                  <a:gd name="T1" fmla="*/ 5 h 5"/>
                  <a:gd name="T2" fmla="*/ 44 w 54"/>
                  <a:gd name="T3" fmla="*/ 5 h 5"/>
                  <a:gd name="T4" fmla="*/ 54 w 54"/>
                  <a:gd name="T5" fmla="*/ 0 h 5"/>
                  <a:gd name="T6" fmla="*/ 10 w 54"/>
                  <a:gd name="T7" fmla="*/ 0 h 5"/>
                  <a:gd name="T8" fmla="*/ 0 w 54"/>
                  <a:gd name="T9" fmla="*/ 5 h 5"/>
                </a:gdLst>
                <a:ahLst/>
                <a:cxnLst>
                  <a:cxn ang="0">
                    <a:pos x="T0" y="T1"/>
                  </a:cxn>
                  <a:cxn ang="0">
                    <a:pos x="T2" y="T3"/>
                  </a:cxn>
                  <a:cxn ang="0">
                    <a:pos x="T4" y="T5"/>
                  </a:cxn>
                  <a:cxn ang="0">
                    <a:pos x="T6" y="T7"/>
                  </a:cxn>
                  <a:cxn ang="0">
                    <a:pos x="T8" y="T9"/>
                  </a:cxn>
                </a:cxnLst>
                <a:rect l="0" t="0" r="r" b="b"/>
                <a:pathLst>
                  <a:path w="54" h="5">
                    <a:moveTo>
                      <a:pt x="0" y="5"/>
                    </a:moveTo>
                    <a:lnTo>
                      <a:pt x="44" y="5"/>
                    </a:lnTo>
                    <a:lnTo>
                      <a:pt x="54" y="0"/>
                    </a:lnTo>
                    <a:lnTo>
                      <a:pt x="10" y="0"/>
                    </a:lnTo>
                    <a:lnTo>
                      <a:pt x="0" y="5"/>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20" name="Freeform 94"/>
              <p:cNvSpPr>
                <a:spLocks/>
              </p:cNvSpPr>
              <p:nvPr/>
            </p:nvSpPr>
            <p:spPr bwMode="auto">
              <a:xfrm>
                <a:off x="5184" y="2586"/>
                <a:ext cx="53" cy="5"/>
              </a:xfrm>
              <a:custGeom>
                <a:avLst/>
                <a:gdLst>
                  <a:gd name="T0" fmla="*/ 0 w 53"/>
                  <a:gd name="T1" fmla="*/ 5 h 5"/>
                  <a:gd name="T2" fmla="*/ 44 w 53"/>
                  <a:gd name="T3" fmla="*/ 5 h 5"/>
                  <a:gd name="T4" fmla="*/ 53 w 53"/>
                  <a:gd name="T5" fmla="*/ 0 h 5"/>
                  <a:gd name="T6" fmla="*/ 9 w 53"/>
                  <a:gd name="T7" fmla="*/ 0 h 5"/>
                  <a:gd name="T8" fmla="*/ 0 w 53"/>
                  <a:gd name="T9" fmla="*/ 5 h 5"/>
                </a:gdLst>
                <a:ahLst/>
                <a:cxnLst>
                  <a:cxn ang="0">
                    <a:pos x="T0" y="T1"/>
                  </a:cxn>
                  <a:cxn ang="0">
                    <a:pos x="T2" y="T3"/>
                  </a:cxn>
                  <a:cxn ang="0">
                    <a:pos x="T4" y="T5"/>
                  </a:cxn>
                  <a:cxn ang="0">
                    <a:pos x="T6" y="T7"/>
                  </a:cxn>
                  <a:cxn ang="0">
                    <a:pos x="T8" y="T9"/>
                  </a:cxn>
                </a:cxnLst>
                <a:rect l="0" t="0" r="r" b="b"/>
                <a:pathLst>
                  <a:path w="53" h="5">
                    <a:moveTo>
                      <a:pt x="0" y="5"/>
                    </a:moveTo>
                    <a:lnTo>
                      <a:pt x="44" y="5"/>
                    </a:lnTo>
                    <a:lnTo>
                      <a:pt x="53" y="0"/>
                    </a:lnTo>
                    <a:lnTo>
                      <a:pt x="9" y="0"/>
                    </a:lnTo>
                    <a:lnTo>
                      <a:pt x="0" y="5"/>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21" name="Freeform 95"/>
              <p:cNvSpPr>
                <a:spLocks/>
              </p:cNvSpPr>
              <p:nvPr/>
            </p:nvSpPr>
            <p:spPr bwMode="auto">
              <a:xfrm>
                <a:off x="5271" y="2586"/>
                <a:ext cx="54" cy="5"/>
              </a:xfrm>
              <a:custGeom>
                <a:avLst/>
                <a:gdLst>
                  <a:gd name="T0" fmla="*/ 0 w 54"/>
                  <a:gd name="T1" fmla="*/ 5 h 5"/>
                  <a:gd name="T2" fmla="*/ 44 w 54"/>
                  <a:gd name="T3" fmla="*/ 5 h 5"/>
                  <a:gd name="T4" fmla="*/ 54 w 54"/>
                  <a:gd name="T5" fmla="*/ 0 h 5"/>
                  <a:gd name="T6" fmla="*/ 10 w 54"/>
                  <a:gd name="T7" fmla="*/ 0 h 5"/>
                  <a:gd name="T8" fmla="*/ 0 w 54"/>
                  <a:gd name="T9" fmla="*/ 5 h 5"/>
                </a:gdLst>
                <a:ahLst/>
                <a:cxnLst>
                  <a:cxn ang="0">
                    <a:pos x="T0" y="T1"/>
                  </a:cxn>
                  <a:cxn ang="0">
                    <a:pos x="T2" y="T3"/>
                  </a:cxn>
                  <a:cxn ang="0">
                    <a:pos x="T4" y="T5"/>
                  </a:cxn>
                  <a:cxn ang="0">
                    <a:pos x="T6" y="T7"/>
                  </a:cxn>
                  <a:cxn ang="0">
                    <a:pos x="T8" y="T9"/>
                  </a:cxn>
                </a:cxnLst>
                <a:rect l="0" t="0" r="r" b="b"/>
                <a:pathLst>
                  <a:path w="54" h="5">
                    <a:moveTo>
                      <a:pt x="0" y="5"/>
                    </a:moveTo>
                    <a:lnTo>
                      <a:pt x="44" y="5"/>
                    </a:lnTo>
                    <a:lnTo>
                      <a:pt x="54" y="0"/>
                    </a:lnTo>
                    <a:lnTo>
                      <a:pt x="10" y="0"/>
                    </a:lnTo>
                    <a:lnTo>
                      <a:pt x="0" y="5"/>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22" name="Freeform 96"/>
              <p:cNvSpPr>
                <a:spLocks/>
              </p:cNvSpPr>
              <p:nvPr/>
            </p:nvSpPr>
            <p:spPr bwMode="auto">
              <a:xfrm>
                <a:off x="5359" y="2586"/>
                <a:ext cx="53" cy="5"/>
              </a:xfrm>
              <a:custGeom>
                <a:avLst/>
                <a:gdLst>
                  <a:gd name="T0" fmla="*/ 0 w 53"/>
                  <a:gd name="T1" fmla="*/ 5 h 5"/>
                  <a:gd name="T2" fmla="*/ 44 w 53"/>
                  <a:gd name="T3" fmla="*/ 5 h 5"/>
                  <a:gd name="T4" fmla="*/ 53 w 53"/>
                  <a:gd name="T5" fmla="*/ 0 h 5"/>
                  <a:gd name="T6" fmla="*/ 10 w 53"/>
                  <a:gd name="T7" fmla="*/ 0 h 5"/>
                  <a:gd name="T8" fmla="*/ 0 w 53"/>
                  <a:gd name="T9" fmla="*/ 5 h 5"/>
                </a:gdLst>
                <a:ahLst/>
                <a:cxnLst>
                  <a:cxn ang="0">
                    <a:pos x="T0" y="T1"/>
                  </a:cxn>
                  <a:cxn ang="0">
                    <a:pos x="T2" y="T3"/>
                  </a:cxn>
                  <a:cxn ang="0">
                    <a:pos x="T4" y="T5"/>
                  </a:cxn>
                  <a:cxn ang="0">
                    <a:pos x="T6" y="T7"/>
                  </a:cxn>
                  <a:cxn ang="0">
                    <a:pos x="T8" y="T9"/>
                  </a:cxn>
                </a:cxnLst>
                <a:rect l="0" t="0" r="r" b="b"/>
                <a:pathLst>
                  <a:path w="53" h="5">
                    <a:moveTo>
                      <a:pt x="0" y="5"/>
                    </a:moveTo>
                    <a:lnTo>
                      <a:pt x="44" y="5"/>
                    </a:lnTo>
                    <a:lnTo>
                      <a:pt x="53" y="0"/>
                    </a:lnTo>
                    <a:lnTo>
                      <a:pt x="10" y="0"/>
                    </a:lnTo>
                    <a:lnTo>
                      <a:pt x="0" y="5"/>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23" name="Freeform 97"/>
              <p:cNvSpPr>
                <a:spLocks/>
              </p:cNvSpPr>
              <p:nvPr/>
            </p:nvSpPr>
            <p:spPr bwMode="auto">
              <a:xfrm>
                <a:off x="5446" y="2586"/>
                <a:ext cx="54" cy="5"/>
              </a:xfrm>
              <a:custGeom>
                <a:avLst/>
                <a:gdLst>
                  <a:gd name="T0" fmla="*/ 0 w 54"/>
                  <a:gd name="T1" fmla="*/ 5 h 5"/>
                  <a:gd name="T2" fmla="*/ 44 w 54"/>
                  <a:gd name="T3" fmla="*/ 5 h 5"/>
                  <a:gd name="T4" fmla="*/ 54 w 54"/>
                  <a:gd name="T5" fmla="*/ 0 h 5"/>
                  <a:gd name="T6" fmla="*/ 10 w 54"/>
                  <a:gd name="T7" fmla="*/ 0 h 5"/>
                  <a:gd name="T8" fmla="*/ 0 w 54"/>
                  <a:gd name="T9" fmla="*/ 5 h 5"/>
                </a:gdLst>
                <a:ahLst/>
                <a:cxnLst>
                  <a:cxn ang="0">
                    <a:pos x="T0" y="T1"/>
                  </a:cxn>
                  <a:cxn ang="0">
                    <a:pos x="T2" y="T3"/>
                  </a:cxn>
                  <a:cxn ang="0">
                    <a:pos x="T4" y="T5"/>
                  </a:cxn>
                  <a:cxn ang="0">
                    <a:pos x="T6" y="T7"/>
                  </a:cxn>
                  <a:cxn ang="0">
                    <a:pos x="T8" y="T9"/>
                  </a:cxn>
                </a:cxnLst>
                <a:rect l="0" t="0" r="r" b="b"/>
                <a:pathLst>
                  <a:path w="54" h="5">
                    <a:moveTo>
                      <a:pt x="0" y="5"/>
                    </a:moveTo>
                    <a:lnTo>
                      <a:pt x="44" y="5"/>
                    </a:lnTo>
                    <a:lnTo>
                      <a:pt x="54" y="0"/>
                    </a:lnTo>
                    <a:lnTo>
                      <a:pt x="10" y="0"/>
                    </a:lnTo>
                    <a:lnTo>
                      <a:pt x="0" y="5"/>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24" name="Freeform 98"/>
              <p:cNvSpPr>
                <a:spLocks/>
              </p:cNvSpPr>
              <p:nvPr/>
            </p:nvSpPr>
            <p:spPr bwMode="auto">
              <a:xfrm>
                <a:off x="5534" y="2586"/>
                <a:ext cx="53" cy="5"/>
              </a:xfrm>
              <a:custGeom>
                <a:avLst/>
                <a:gdLst>
                  <a:gd name="T0" fmla="*/ 0 w 53"/>
                  <a:gd name="T1" fmla="*/ 5 h 5"/>
                  <a:gd name="T2" fmla="*/ 44 w 53"/>
                  <a:gd name="T3" fmla="*/ 5 h 5"/>
                  <a:gd name="T4" fmla="*/ 53 w 53"/>
                  <a:gd name="T5" fmla="*/ 0 h 5"/>
                  <a:gd name="T6" fmla="*/ 10 w 53"/>
                  <a:gd name="T7" fmla="*/ 0 h 5"/>
                  <a:gd name="T8" fmla="*/ 0 w 53"/>
                  <a:gd name="T9" fmla="*/ 5 h 5"/>
                </a:gdLst>
                <a:ahLst/>
                <a:cxnLst>
                  <a:cxn ang="0">
                    <a:pos x="T0" y="T1"/>
                  </a:cxn>
                  <a:cxn ang="0">
                    <a:pos x="T2" y="T3"/>
                  </a:cxn>
                  <a:cxn ang="0">
                    <a:pos x="T4" y="T5"/>
                  </a:cxn>
                  <a:cxn ang="0">
                    <a:pos x="T6" y="T7"/>
                  </a:cxn>
                  <a:cxn ang="0">
                    <a:pos x="T8" y="T9"/>
                  </a:cxn>
                </a:cxnLst>
                <a:rect l="0" t="0" r="r" b="b"/>
                <a:pathLst>
                  <a:path w="53" h="5">
                    <a:moveTo>
                      <a:pt x="0" y="5"/>
                    </a:moveTo>
                    <a:lnTo>
                      <a:pt x="44" y="5"/>
                    </a:lnTo>
                    <a:lnTo>
                      <a:pt x="53" y="0"/>
                    </a:lnTo>
                    <a:lnTo>
                      <a:pt x="10" y="0"/>
                    </a:lnTo>
                    <a:lnTo>
                      <a:pt x="0" y="5"/>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25" name="Freeform 99"/>
              <p:cNvSpPr>
                <a:spLocks/>
              </p:cNvSpPr>
              <p:nvPr/>
            </p:nvSpPr>
            <p:spPr bwMode="auto">
              <a:xfrm>
                <a:off x="5621" y="2586"/>
                <a:ext cx="54" cy="5"/>
              </a:xfrm>
              <a:custGeom>
                <a:avLst/>
                <a:gdLst>
                  <a:gd name="T0" fmla="*/ 0 w 54"/>
                  <a:gd name="T1" fmla="*/ 5 h 5"/>
                  <a:gd name="T2" fmla="*/ 44 w 54"/>
                  <a:gd name="T3" fmla="*/ 5 h 5"/>
                  <a:gd name="T4" fmla="*/ 54 w 54"/>
                  <a:gd name="T5" fmla="*/ 0 h 5"/>
                  <a:gd name="T6" fmla="*/ 10 w 54"/>
                  <a:gd name="T7" fmla="*/ 0 h 5"/>
                  <a:gd name="T8" fmla="*/ 0 w 54"/>
                  <a:gd name="T9" fmla="*/ 5 h 5"/>
                </a:gdLst>
                <a:ahLst/>
                <a:cxnLst>
                  <a:cxn ang="0">
                    <a:pos x="T0" y="T1"/>
                  </a:cxn>
                  <a:cxn ang="0">
                    <a:pos x="T2" y="T3"/>
                  </a:cxn>
                  <a:cxn ang="0">
                    <a:pos x="T4" y="T5"/>
                  </a:cxn>
                  <a:cxn ang="0">
                    <a:pos x="T6" y="T7"/>
                  </a:cxn>
                  <a:cxn ang="0">
                    <a:pos x="T8" y="T9"/>
                  </a:cxn>
                </a:cxnLst>
                <a:rect l="0" t="0" r="r" b="b"/>
                <a:pathLst>
                  <a:path w="54" h="5">
                    <a:moveTo>
                      <a:pt x="0" y="5"/>
                    </a:moveTo>
                    <a:lnTo>
                      <a:pt x="44" y="5"/>
                    </a:lnTo>
                    <a:lnTo>
                      <a:pt x="54" y="0"/>
                    </a:lnTo>
                    <a:lnTo>
                      <a:pt x="10" y="0"/>
                    </a:lnTo>
                    <a:lnTo>
                      <a:pt x="0" y="5"/>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26" name="Freeform 100"/>
              <p:cNvSpPr>
                <a:spLocks/>
              </p:cNvSpPr>
              <p:nvPr/>
            </p:nvSpPr>
            <p:spPr bwMode="auto">
              <a:xfrm>
                <a:off x="5709" y="2586"/>
                <a:ext cx="53" cy="5"/>
              </a:xfrm>
              <a:custGeom>
                <a:avLst/>
                <a:gdLst>
                  <a:gd name="T0" fmla="*/ 0 w 53"/>
                  <a:gd name="T1" fmla="*/ 5 h 5"/>
                  <a:gd name="T2" fmla="*/ 44 w 53"/>
                  <a:gd name="T3" fmla="*/ 5 h 5"/>
                  <a:gd name="T4" fmla="*/ 53 w 53"/>
                  <a:gd name="T5" fmla="*/ 0 h 5"/>
                  <a:gd name="T6" fmla="*/ 10 w 53"/>
                  <a:gd name="T7" fmla="*/ 0 h 5"/>
                  <a:gd name="T8" fmla="*/ 0 w 53"/>
                  <a:gd name="T9" fmla="*/ 5 h 5"/>
                </a:gdLst>
                <a:ahLst/>
                <a:cxnLst>
                  <a:cxn ang="0">
                    <a:pos x="T0" y="T1"/>
                  </a:cxn>
                  <a:cxn ang="0">
                    <a:pos x="T2" y="T3"/>
                  </a:cxn>
                  <a:cxn ang="0">
                    <a:pos x="T4" y="T5"/>
                  </a:cxn>
                  <a:cxn ang="0">
                    <a:pos x="T6" y="T7"/>
                  </a:cxn>
                  <a:cxn ang="0">
                    <a:pos x="T8" y="T9"/>
                  </a:cxn>
                </a:cxnLst>
                <a:rect l="0" t="0" r="r" b="b"/>
                <a:pathLst>
                  <a:path w="53" h="5">
                    <a:moveTo>
                      <a:pt x="0" y="5"/>
                    </a:moveTo>
                    <a:lnTo>
                      <a:pt x="44" y="5"/>
                    </a:lnTo>
                    <a:lnTo>
                      <a:pt x="53" y="0"/>
                    </a:lnTo>
                    <a:lnTo>
                      <a:pt x="10" y="0"/>
                    </a:lnTo>
                    <a:lnTo>
                      <a:pt x="0" y="5"/>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27" name="Freeform 101"/>
              <p:cNvSpPr>
                <a:spLocks/>
              </p:cNvSpPr>
              <p:nvPr/>
            </p:nvSpPr>
            <p:spPr bwMode="auto">
              <a:xfrm>
                <a:off x="5796" y="2586"/>
                <a:ext cx="54" cy="5"/>
              </a:xfrm>
              <a:custGeom>
                <a:avLst/>
                <a:gdLst>
                  <a:gd name="T0" fmla="*/ 0 w 54"/>
                  <a:gd name="T1" fmla="*/ 5 h 5"/>
                  <a:gd name="T2" fmla="*/ 44 w 54"/>
                  <a:gd name="T3" fmla="*/ 5 h 5"/>
                  <a:gd name="T4" fmla="*/ 54 w 54"/>
                  <a:gd name="T5" fmla="*/ 0 h 5"/>
                  <a:gd name="T6" fmla="*/ 10 w 54"/>
                  <a:gd name="T7" fmla="*/ 0 h 5"/>
                  <a:gd name="T8" fmla="*/ 0 w 54"/>
                  <a:gd name="T9" fmla="*/ 5 h 5"/>
                </a:gdLst>
                <a:ahLst/>
                <a:cxnLst>
                  <a:cxn ang="0">
                    <a:pos x="T0" y="T1"/>
                  </a:cxn>
                  <a:cxn ang="0">
                    <a:pos x="T2" y="T3"/>
                  </a:cxn>
                  <a:cxn ang="0">
                    <a:pos x="T4" y="T5"/>
                  </a:cxn>
                  <a:cxn ang="0">
                    <a:pos x="T6" y="T7"/>
                  </a:cxn>
                  <a:cxn ang="0">
                    <a:pos x="T8" y="T9"/>
                  </a:cxn>
                </a:cxnLst>
                <a:rect l="0" t="0" r="r" b="b"/>
                <a:pathLst>
                  <a:path w="54" h="5">
                    <a:moveTo>
                      <a:pt x="0" y="5"/>
                    </a:moveTo>
                    <a:lnTo>
                      <a:pt x="44" y="5"/>
                    </a:lnTo>
                    <a:lnTo>
                      <a:pt x="54" y="0"/>
                    </a:lnTo>
                    <a:lnTo>
                      <a:pt x="10" y="0"/>
                    </a:lnTo>
                    <a:lnTo>
                      <a:pt x="0" y="5"/>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28" name="Freeform 102"/>
              <p:cNvSpPr>
                <a:spLocks/>
              </p:cNvSpPr>
              <p:nvPr/>
            </p:nvSpPr>
            <p:spPr bwMode="auto">
              <a:xfrm>
                <a:off x="3317" y="2586"/>
                <a:ext cx="24" cy="5"/>
              </a:xfrm>
              <a:custGeom>
                <a:avLst/>
                <a:gdLst>
                  <a:gd name="T0" fmla="*/ 0 w 24"/>
                  <a:gd name="T1" fmla="*/ 5 h 5"/>
                  <a:gd name="T2" fmla="*/ 14 w 24"/>
                  <a:gd name="T3" fmla="*/ 5 h 5"/>
                  <a:gd name="T4" fmla="*/ 24 w 24"/>
                  <a:gd name="T5" fmla="*/ 0 h 5"/>
                  <a:gd name="T6" fmla="*/ 10 w 24"/>
                  <a:gd name="T7" fmla="*/ 0 h 5"/>
                  <a:gd name="T8" fmla="*/ 0 w 24"/>
                  <a:gd name="T9" fmla="*/ 5 h 5"/>
                </a:gdLst>
                <a:ahLst/>
                <a:cxnLst>
                  <a:cxn ang="0">
                    <a:pos x="T0" y="T1"/>
                  </a:cxn>
                  <a:cxn ang="0">
                    <a:pos x="T2" y="T3"/>
                  </a:cxn>
                  <a:cxn ang="0">
                    <a:pos x="T4" y="T5"/>
                  </a:cxn>
                  <a:cxn ang="0">
                    <a:pos x="T6" y="T7"/>
                  </a:cxn>
                  <a:cxn ang="0">
                    <a:pos x="T8" y="T9"/>
                  </a:cxn>
                </a:cxnLst>
                <a:rect l="0" t="0" r="r" b="b"/>
                <a:pathLst>
                  <a:path w="24" h="5">
                    <a:moveTo>
                      <a:pt x="0" y="5"/>
                    </a:moveTo>
                    <a:lnTo>
                      <a:pt x="14" y="5"/>
                    </a:lnTo>
                    <a:lnTo>
                      <a:pt x="24" y="0"/>
                    </a:lnTo>
                    <a:lnTo>
                      <a:pt x="10" y="0"/>
                    </a:lnTo>
                    <a:lnTo>
                      <a:pt x="0" y="5"/>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29" name="Freeform 103"/>
              <p:cNvSpPr>
                <a:spLocks/>
              </p:cNvSpPr>
              <p:nvPr/>
            </p:nvSpPr>
            <p:spPr bwMode="auto">
              <a:xfrm>
                <a:off x="3404" y="2586"/>
                <a:ext cx="25" cy="5"/>
              </a:xfrm>
              <a:custGeom>
                <a:avLst/>
                <a:gdLst>
                  <a:gd name="T0" fmla="*/ 0 w 25"/>
                  <a:gd name="T1" fmla="*/ 5 h 5"/>
                  <a:gd name="T2" fmla="*/ 15 w 25"/>
                  <a:gd name="T3" fmla="*/ 5 h 5"/>
                  <a:gd name="T4" fmla="*/ 25 w 25"/>
                  <a:gd name="T5" fmla="*/ 0 h 5"/>
                  <a:gd name="T6" fmla="*/ 10 w 25"/>
                  <a:gd name="T7" fmla="*/ 0 h 5"/>
                  <a:gd name="T8" fmla="*/ 0 w 25"/>
                  <a:gd name="T9" fmla="*/ 5 h 5"/>
                </a:gdLst>
                <a:ahLst/>
                <a:cxnLst>
                  <a:cxn ang="0">
                    <a:pos x="T0" y="T1"/>
                  </a:cxn>
                  <a:cxn ang="0">
                    <a:pos x="T2" y="T3"/>
                  </a:cxn>
                  <a:cxn ang="0">
                    <a:pos x="T4" y="T5"/>
                  </a:cxn>
                  <a:cxn ang="0">
                    <a:pos x="T6" y="T7"/>
                  </a:cxn>
                  <a:cxn ang="0">
                    <a:pos x="T8" y="T9"/>
                  </a:cxn>
                </a:cxnLst>
                <a:rect l="0" t="0" r="r" b="b"/>
                <a:pathLst>
                  <a:path w="25" h="5">
                    <a:moveTo>
                      <a:pt x="0" y="5"/>
                    </a:moveTo>
                    <a:lnTo>
                      <a:pt x="15" y="5"/>
                    </a:lnTo>
                    <a:lnTo>
                      <a:pt x="25" y="0"/>
                    </a:lnTo>
                    <a:lnTo>
                      <a:pt x="10" y="0"/>
                    </a:lnTo>
                    <a:lnTo>
                      <a:pt x="0" y="5"/>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30" name="Freeform 104"/>
              <p:cNvSpPr>
                <a:spLocks/>
              </p:cNvSpPr>
              <p:nvPr/>
            </p:nvSpPr>
            <p:spPr bwMode="auto">
              <a:xfrm>
                <a:off x="3492" y="2586"/>
                <a:ext cx="24" cy="5"/>
              </a:xfrm>
              <a:custGeom>
                <a:avLst/>
                <a:gdLst>
                  <a:gd name="T0" fmla="*/ 0 w 24"/>
                  <a:gd name="T1" fmla="*/ 5 h 5"/>
                  <a:gd name="T2" fmla="*/ 14 w 24"/>
                  <a:gd name="T3" fmla="*/ 5 h 5"/>
                  <a:gd name="T4" fmla="*/ 24 w 24"/>
                  <a:gd name="T5" fmla="*/ 0 h 5"/>
                  <a:gd name="T6" fmla="*/ 10 w 24"/>
                  <a:gd name="T7" fmla="*/ 0 h 5"/>
                  <a:gd name="T8" fmla="*/ 0 w 24"/>
                  <a:gd name="T9" fmla="*/ 5 h 5"/>
                </a:gdLst>
                <a:ahLst/>
                <a:cxnLst>
                  <a:cxn ang="0">
                    <a:pos x="T0" y="T1"/>
                  </a:cxn>
                  <a:cxn ang="0">
                    <a:pos x="T2" y="T3"/>
                  </a:cxn>
                  <a:cxn ang="0">
                    <a:pos x="T4" y="T5"/>
                  </a:cxn>
                  <a:cxn ang="0">
                    <a:pos x="T6" y="T7"/>
                  </a:cxn>
                  <a:cxn ang="0">
                    <a:pos x="T8" y="T9"/>
                  </a:cxn>
                </a:cxnLst>
                <a:rect l="0" t="0" r="r" b="b"/>
                <a:pathLst>
                  <a:path w="24" h="5">
                    <a:moveTo>
                      <a:pt x="0" y="5"/>
                    </a:moveTo>
                    <a:lnTo>
                      <a:pt x="14" y="5"/>
                    </a:lnTo>
                    <a:lnTo>
                      <a:pt x="24" y="0"/>
                    </a:lnTo>
                    <a:lnTo>
                      <a:pt x="10" y="0"/>
                    </a:lnTo>
                    <a:lnTo>
                      <a:pt x="0" y="5"/>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31" name="Freeform 105"/>
              <p:cNvSpPr>
                <a:spLocks/>
              </p:cNvSpPr>
              <p:nvPr/>
            </p:nvSpPr>
            <p:spPr bwMode="auto">
              <a:xfrm>
                <a:off x="3579" y="2586"/>
                <a:ext cx="25" cy="5"/>
              </a:xfrm>
              <a:custGeom>
                <a:avLst/>
                <a:gdLst>
                  <a:gd name="T0" fmla="*/ 0 w 25"/>
                  <a:gd name="T1" fmla="*/ 5 h 5"/>
                  <a:gd name="T2" fmla="*/ 15 w 25"/>
                  <a:gd name="T3" fmla="*/ 5 h 5"/>
                  <a:gd name="T4" fmla="*/ 25 w 25"/>
                  <a:gd name="T5" fmla="*/ 0 h 5"/>
                  <a:gd name="T6" fmla="*/ 10 w 25"/>
                  <a:gd name="T7" fmla="*/ 0 h 5"/>
                  <a:gd name="T8" fmla="*/ 0 w 25"/>
                  <a:gd name="T9" fmla="*/ 5 h 5"/>
                </a:gdLst>
                <a:ahLst/>
                <a:cxnLst>
                  <a:cxn ang="0">
                    <a:pos x="T0" y="T1"/>
                  </a:cxn>
                  <a:cxn ang="0">
                    <a:pos x="T2" y="T3"/>
                  </a:cxn>
                  <a:cxn ang="0">
                    <a:pos x="T4" y="T5"/>
                  </a:cxn>
                  <a:cxn ang="0">
                    <a:pos x="T6" y="T7"/>
                  </a:cxn>
                  <a:cxn ang="0">
                    <a:pos x="T8" y="T9"/>
                  </a:cxn>
                </a:cxnLst>
                <a:rect l="0" t="0" r="r" b="b"/>
                <a:pathLst>
                  <a:path w="25" h="5">
                    <a:moveTo>
                      <a:pt x="0" y="5"/>
                    </a:moveTo>
                    <a:lnTo>
                      <a:pt x="15" y="5"/>
                    </a:lnTo>
                    <a:lnTo>
                      <a:pt x="25" y="0"/>
                    </a:lnTo>
                    <a:lnTo>
                      <a:pt x="10" y="0"/>
                    </a:lnTo>
                    <a:lnTo>
                      <a:pt x="0" y="5"/>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32" name="Freeform 106"/>
              <p:cNvSpPr>
                <a:spLocks/>
              </p:cNvSpPr>
              <p:nvPr/>
            </p:nvSpPr>
            <p:spPr bwMode="auto">
              <a:xfrm>
                <a:off x="3667" y="2586"/>
                <a:ext cx="24" cy="5"/>
              </a:xfrm>
              <a:custGeom>
                <a:avLst/>
                <a:gdLst>
                  <a:gd name="T0" fmla="*/ 0 w 24"/>
                  <a:gd name="T1" fmla="*/ 5 h 5"/>
                  <a:gd name="T2" fmla="*/ 14 w 24"/>
                  <a:gd name="T3" fmla="*/ 5 h 5"/>
                  <a:gd name="T4" fmla="*/ 24 w 24"/>
                  <a:gd name="T5" fmla="*/ 0 h 5"/>
                  <a:gd name="T6" fmla="*/ 10 w 24"/>
                  <a:gd name="T7" fmla="*/ 0 h 5"/>
                  <a:gd name="T8" fmla="*/ 0 w 24"/>
                  <a:gd name="T9" fmla="*/ 5 h 5"/>
                </a:gdLst>
                <a:ahLst/>
                <a:cxnLst>
                  <a:cxn ang="0">
                    <a:pos x="T0" y="T1"/>
                  </a:cxn>
                  <a:cxn ang="0">
                    <a:pos x="T2" y="T3"/>
                  </a:cxn>
                  <a:cxn ang="0">
                    <a:pos x="T4" y="T5"/>
                  </a:cxn>
                  <a:cxn ang="0">
                    <a:pos x="T6" y="T7"/>
                  </a:cxn>
                  <a:cxn ang="0">
                    <a:pos x="T8" y="T9"/>
                  </a:cxn>
                </a:cxnLst>
                <a:rect l="0" t="0" r="r" b="b"/>
                <a:pathLst>
                  <a:path w="24" h="5">
                    <a:moveTo>
                      <a:pt x="0" y="5"/>
                    </a:moveTo>
                    <a:lnTo>
                      <a:pt x="14" y="5"/>
                    </a:lnTo>
                    <a:lnTo>
                      <a:pt x="24" y="0"/>
                    </a:lnTo>
                    <a:lnTo>
                      <a:pt x="10" y="0"/>
                    </a:lnTo>
                    <a:lnTo>
                      <a:pt x="0" y="5"/>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33" name="Freeform 107"/>
              <p:cNvSpPr>
                <a:spLocks/>
              </p:cNvSpPr>
              <p:nvPr/>
            </p:nvSpPr>
            <p:spPr bwMode="auto">
              <a:xfrm>
                <a:off x="3754" y="2586"/>
                <a:ext cx="25" cy="5"/>
              </a:xfrm>
              <a:custGeom>
                <a:avLst/>
                <a:gdLst>
                  <a:gd name="T0" fmla="*/ 0 w 25"/>
                  <a:gd name="T1" fmla="*/ 5 h 5"/>
                  <a:gd name="T2" fmla="*/ 15 w 25"/>
                  <a:gd name="T3" fmla="*/ 5 h 5"/>
                  <a:gd name="T4" fmla="*/ 25 w 25"/>
                  <a:gd name="T5" fmla="*/ 0 h 5"/>
                  <a:gd name="T6" fmla="*/ 10 w 25"/>
                  <a:gd name="T7" fmla="*/ 0 h 5"/>
                  <a:gd name="T8" fmla="*/ 0 w 25"/>
                  <a:gd name="T9" fmla="*/ 5 h 5"/>
                </a:gdLst>
                <a:ahLst/>
                <a:cxnLst>
                  <a:cxn ang="0">
                    <a:pos x="T0" y="T1"/>
                  </a:cxn>
                  <a:cxn ang="0">
                    <a:pos x="T2" y="T3"/>
                  </a:cxn>
                  <a:cxn ang="0">
                    <a:pos x="T4" y="T5"/>
                  </a:cxn>
                  <a:cxn ang="0">
                    <a:pos x="T6" y="T7"/>
                  </a:cxn>
                  <a:cxn ang="0">
                    <a:pos x="T8" y="T9"/>
                  </a:cxn>
                </a:cxnLst>
                <a:rect l="0" t="0" r="r" b="b"/>
                <a:pathLst>
                  <a:path w="25" h="5">
                    <a:moveTo>
                      <a:pt x="0" y="5"/>
                    </a:moveTo>
                    <a:lnTo>
                      <a:pt x="15" y="5"/>
                    </a:lnTo>
                    <a:lnTo>
                      <a:pt x="25" y="0"/>
                    </a:lnTo>
                    <a:lnTo>
                      <a:pt x="10" y="0"/>
                    </a:lnTo>
                    <a:lnTo>
                      <a:pt x="0" y="5"/>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34" name="Freeform 108"/>
              <p:cNvSpPr>
                <a:spLocks/>
              </p:cNvSpPr>
              <p:nvPr/>
            </p:nvSpPr>
            <p:spPr bwMode="auto">
              <a:xfrm>
                <a:off x="3842" y="2586"/>
                <a:ext cx="24" cy="5"/>
              </a:xfrm>
              <a:custGeom>
                <a:avLst/>
                <a:gdLst>
                  <a:gd name="T0" fmla="*/ 0 w 24"/>
                  <a:gd name="T1" fmla="*/ 5 h 5"/>
                  <a:gd name="T2" fmla="*/ 15 w 24"/>
                  <a:gd name="T3" fmla="*/ 5 h 5"/>
                  <a:gd name="T4" fmla="*/ 24 w 24"/>
                  <a:gd name="T5" fmla="*/ 0 h 5"/>
                  <a:gd name="T6" fmla="*/ 10 w 24"/>
                  <a:gd name="T7" fmla="*/ 0 h 5"/>
                  <a:gd name="T8" fmla="*/ 0 w 24"/>
                  <a:gd name="T9" fmla="*/ 5 h 5"/>
                </a:gdLst>
                <a:ahLst/>
                <a:cxnLst>
                  <a:cxn ang="0">
                    <a:pos x="T0" y="T1"/>
                  </a:cxn>
                  <a:cxn ang="0">
                    <a:pos x="T2" y="T3"/>
                  </a:cxn>
                  <a:cxn ang="0">
                    <a:pos x="T4" y="T5"/>
                  </a:cxn>
                  <a:cxn ang="0">
                    <a:pos x="T6" y="T7"/>
                  </a:cxn>
                  <a:cxn ang="0">
                    <a:pos x="T8" y="T9"/>
                  </a:cxn>
                </a:cxnLst>
                <a:rect l="0" t="0" r="r" b="b"/>
                <a:pathLst>
                  <a:path w="24" h="5">
                    <a:moveTo>
                      <a:pt x="0" y="5"/>
                    </a:moveTo>
                    <a:lnTo>
                      <a:pt x="15" y="5"/>
                    </a:lnTo>
                    <a:lnTo>
                      <a:pt x="24" y="0"/>
                    </a:lnTo>
                    <a:lnTo>
                      <a:pt x="10" y="0"/>
                    </a:lnTo>
                    <a:lnTo>
                      <a:pt x="0" y="5"/>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35" name="Freeform 109"/>
              <p:cNvSpPr>
                <a:spLocks/>
              </p:cNvSpPr>
              <p:nvPr/>
            </p:nvSpPr>
            <p:spPr bwMode="auto">
              <a:xfrm>
                <a:off x="3929" y="2586"/>
                <a:ext cx="25" cy="5"/>
              </a:xfrm>
              <a:custGeom>
                <a:avLst/>
                <a:gdLst>
                  <a:gd name="T0" fmla="*/ 0 w 25"/>
                  <a:gd name="T1" fmla="*/ 5 h 5"/>
                  <a:gd name="T2" fmla="*/ 15 w 25"/>
                  <a:gd name="T3" fmla="*/ 5 h 5"/>
                  <a:gd name="T4" fmla="*/ 25 w 25"/>
                  <a:gd name="T5" fmla="*/ 0 h 5"/>
                  <a:gd name="T6" fmla="*/ 10 w 25"/>
                  <a:gd name="T7" fmla="*/ 0 h 5"/>
                  <a:gd name="T8" fmla="*/ 0 w 25"/>
                  <a:gd name="T9" fmla="*/ 5 h 5"/>
                </a:gdLst>
                <a:ahLst/>
                <a:cxnLst>
                  <a:cxn ang="0">
                    <a:pos x="T0" y="T1"/>
                  </a:cxn>
                  <a:cxn ang="0">
                    <a:pos x="T2" y="T3"/>
                  </a:cxn>
                  <a:cxn ang="0">
                    <a:pos x="T4" y="T5"/>
                  </a:cxn>
                  <a:cxn ang="0">
                    <a:pos x="T6" y="T7"/>
                  </a:cxn>
                  <a:cxn ang="0">
                    <a:pos x="T8" y="T9"/>
                  </a:cxn>
                </a:cxnLst>
                <a:rect l="0" t="0" r="r" b="b"/>
                <a:pathLst>
                  <a:path w="25" h="5">
                    <a:moveTo>
                      <a:pt x="0" y="5"/>
                    </a:moveTo>
                    <a:lnTo>
                      <a:pt x="15" y="5"/>
                    </a:lnTo>
                    <a:lnTo>
                      <a:pt x="25" y="0"/>
                    </a:lnTo>
                    <a:lnTo>
                      <a:pt x="10" y="0"/>
                    </a:lnTo>
                    <a:lnTo>
                      <a:pt x="0" y="5"/>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36" name="Freeform 110"/>
              <p:cNvSpPr>
                <a:spLocks/>
              </p:cNvSpPr>
              <p:nvPr/>
            </p:nvSpPr>
            <p:spPr bwMode="auto">
              <a:xfrm>
                <a:off x="4017" y="2586"/>
                <a:ext cx="24" cy="5"/>
              </a:xfrm>
              <a:custGeom>
                <a:avLst/>
                <a:gdLst>
                  <a:gd name="T0" fmla="*/ 0 w 24"/>
                  <a:gd name="T1" fmla="*/ 5 h 5"/>
                  <a:gd name="T2" fmla="*/ 15 w 24"/>
                  <a:gd name="T3" fmla="*/ 5 h 5"/>
                  <a:gd name="T4" fmla="*/ 24 w 24"/>
                  <a:gd name="T5" fmla="*/ 0 h 5"/>
                  <a:gd name="T6" fmla="*/ 10 w 24"/>
                  <a:gd name="T7" fmla="*/ 0 h 5"/>
                  <a:gd name="T8" fmla="*/ 0 w 24"/>
                  <a:gd name="T9" fmla="*/ 5 h 5"/>
                </a:gdLst>
                <a:ahLst/>
                <a:cxnLst>
                  <a:cxn ang="0">
                    <a:pos x="T0" y="T1"/>
                  </a:cxn>
                  <a:cxn ang="0">
                    <a:pos x="T2" y="T3"/>
                  </a:cxn>
                  <a:cxn ang="0">
                    <a:pos x="T4" y="T5"/>
                  </a:cxn>
                  <a:cxn ang="0">
                    <a:pos x="T6" y="T7"/>
                  </a:cxn>
                  <a:cxn ang="0">
                    <a:pos x="T8" y="T9"/>
                  </a:cxn>
                </a:cxnLst>
                <a:rect l="0" t="0" r="r" b="b"/>
                <a:pathLst>
                  <a:path w="24" h="5">
                    <a:moveTo>
                      <a:pt x="0" y="5"/>
                    </a:moveTo>
                    <a:lnTo>
                      <a:pt x="15" y="5"/>
                    </a:lnTo>
                    <a:lnTo>
                      <a:pt x="24" y="0"/>
                    </a:lnTo>
                    <a:lnTo>
                      <a:pt x="10" y="0"/>
                    </a:lnTo>
                    <a:lnTo>
                      <a:pt x="0" y="5"/>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37" name="Freeform 111"/>
              <p:cNvSpPr>
                <a:spLocks/>
              </p:cNvSpPr>
              <p:nvPr/>
            </p:nvSpPr>
            <p:spPr bwMode="auto">
              <a:xfrm>
                <a:off x="4104" y="2586"/>
                <a:ext cx="25" cy="5"/>
              </a:xfrm>
              <a:custGeom>
                <a:avLst/>
                <a:gdLst>
                  <a:gd name="T0" fmla="*/ 0 w 25"/>
                  <a:gd name="T1" fmla="*/ 5 h 5"/>
                  <a:gd name="T2" fmla="*/ 15 w 25"/>
                  <a:gd name="T3" fmla="*/ 5 h 5"/>
                  <a:gd name="T4" fmla="*/ 25 w 25"/>
                  <a:gd name="T5" fmla="*/ 0 h 5"/>
                  <a:gd name="T6" fmla="*/ 10 w 25"/>
                  <a:gd name="T7" fmla="*/ 0 h 5"/>
                  <a:gd name="T8" fmla="*/ 0 w 25"/>
                  <a:gd name="T9" fmla="*/ 5 h 5"/>
                </a:gdLst>
                <a:ahLst/>
                <a:cxnLst>
                  <a:cxn ang="0">
                    <a:pos x="T0" y="T1"/>
                  </a:cxn>
                  <a:cxn ang="0">
                    <a:pos x="T2" y="T3"/>
                  </a:cxn>
                  <a:cxn ang="0">
                    <a:pos x="T4" y="T5"/>
                  </a:cxn>
                  <a:cxn ang="0">
                    <a:pos x="T6" y="T7"/>
                  </a:cxn>
                  <a:cxn ang="0">
                    <a:pos x="T8" y="T9"/>
                  </a:cxn>
                </a:cxnLst>
                <a:rect l="0" t="0" r="r" b="b"/>
                <a:pathLst>
                  <a:path w="25" h="5">
                    <a:moveTo>
                      <a:pt x="0" y="5"/>
                    </a:moveTo>
                    <a:lnTo>
                      <a:pt x="15" y="5"/>
                    </a:lnTo>
                    <a:lnTo>
                      <a:pt x="25" y="0"/>
                    </a:lnTo>
                    <a:lnTo>
                      <a:pt x="10" y="0"/>
                    </a:lnTo>
                    <a:lnTo>
                      <a:pt x="0" y="5"/>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38" name="Freeform 112"/>
              <p:cNvSpPr>
                <a:spLocks/>
              </p:cNvSpPr>
              <p:nvPr/>
            </p:nvSpPr>
            <p:spPr bwMode="auto">
              <a:xfrm>
                <a:off x="4192" y="2586"/>
                <a:ext cx="24" cy="5"/>
              </a:xfrm>
              <a:custGeom>
                <a:avLst/>
                <a:gdLst>
                  <a:gd name="T0" fmla="*/ 0 w 24"/>
                  <a:gd name="T1" fmla="*/ 5 h 5"/>
                  <a:gd name="T2" fmla="*/ 15 w 24"/>
                  <a:gd name="T3" fmla="*/ 5 h 5"/>
                  <a:gd name="T4" fmla="*/ 24 w 24"/>
                  <a:gd name="T5" fmla="*/ 0 h 5"/>
                  <a:gd name="T6" fmla="*/ 10 w 24"/>
                  <a:gd name="T7" fmla="*/ 0 h 5"/>
                  <a:gd name="T8" fmla="*/ 0 w 24"/>
                  <a:gd name="T9" fmla="*/ 5 h 5"/>
                </a:gdLst>
                <a:ahLst/>
                <a:cxnLst>
                  <a:cxn ang="0">
                    <a:pos x="T0" y="T1"/>
                  </a:cxn>
                  <a:cxn ang="0">
                    <a:pos x="T2" y="T3"/>
                  </a:cxn>
                  <a:cxn ang="0">
                    <a:pos x="T4" y="T5"/>
                  </a:cxn>
                  <a:cxn ang="0">
                    <a:pos x="T6" y="T7"/>
                  </a:cxn>
                  <a:cxn ang="0">
                    <a:pos x="T8" y="T9"/>
                  </a:cxn>
                </a:cxnLst>
                <a:rect l="0" t="0" r="r" b="b"/>
                <a:pathLst>
                  <a:path w="24" h="5">
                    <a:moveTo>
                      <a:pt x="0" y="5"/>
                    </a:moveTo>
                    <a:lnTo>
                      <a:pt x="15" y="5"/>
                    </a:lnTo>
                    <a:lnTo>
                      <a:pt x="24" y="0"/>
                    </a:lnTo>
                    <a:lnTo>
                      <a:pt x="10" y="0"/>
                    </a:lnTo>
                    <a:lnTo>
                      <a:pt x="0" y="5"/>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39" name="Freeform 113"/>
              <p:cNvSpPr>
                <a:spLocks/>
              </p:cNvSpPr>
              <p:nvPr/>
            </p:nvSpPr>
            <p:spPr bwMode="auto">
              <a:xfrm>
                <a:off x="4279" y="2586"/>
                <a:ext cx="25" cy="5"/>
              </a:xfrm>
              <a:custGeom>
                <a:avLst/>
                <a:gdLst>
                  <a:gd name="T0" fmla="*/ 0 w 25"/>
                  <a:gd name="T1" fmla="*/ 5 h 5"/>
                  <a:gd name="T2" fmla="*/ 15 w 25"/>
                  <a:gd name="T3" fmla="*/ 5 h 5"/>
                  <a:gd name="T4" fmla="*/ 25 w 25"/>
                  <a:gd name="T5" fmla="*/ 0 h 5"/>
                  <a:gd name="T6" fmla="*/ 10 w 25"/>
                  <a:gd name="T7" fmla="*/ 0 h 5"/>
                  <a:gd name="T8" fmla="*/ 0 w 25"/>
                  <a:gd name="T9" fmla="*/ 5 h 5"/>
                </a:gdLst>
                <a:ahLst/>
                <a:cxnLst>
                  <a:cxn ang="0">
                    <a:pos x="T0" y="T1"/>
                  </a:cxn>
                  <a:cxn ang="0">
                    <a:pos x="T2" y="T3"/>
                  </a:cxn>
                  <a:cxn ang="0">
                    <a:pos x="T4" y="T5"/>
                  </a:cxn>
                  <a:cxn ang="0">
                    <a:pos x="T6" y="T7"/>
                  </a:cxn>
                  <a:cxn ang="0">
                    <a:pos x="T8" y="T9"/>
                  </a:cxn>
                </a:cxnLst>
                <a:rect l="0" t="0" r="r" b="b"/>
                <a:pathLst>
                  <a:path w="25" h="5">
                    <a:moveTo>
                      <a:pt x="0" y="5"/>
                    </a:moveTo>
                    <a:lnTo>
                      <a:pt x="15" y="5"/>
                    </a:lnTo>
                    <a:lnTo>
                      <a:pt x="25" y="0"/>
                    </a:lnTo>
                    <a:lnTo>
                      <a:pt x="10" y="0"/>
                    </a:lnTo>
                    <a:lnTo>
                      <a:pt x="0" y="5"/>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40" name="Freeform 114"/>
              <p:cNvSpPr>
                <a:spLocks/>
              </p:cNvSpPr>
              <p:nvPr/>
            </p:nvSpPr>
            <p:spPr bwMode="auto">
              <a:xfrm>
                <a:off x="4367" y="2586"/>
                <a:ext cx="24" cy="5"/>
              </a:xfrm>
              <a:custGeom>
                <a:avLst/>
                <a:gdLst>
                  <a:gd name="T0" fmla="*/ 0 w 24"/>
                  <a:gd name="T1" fmla="*/ 5 h 5"/>
                  <a:gd name="T2" fmla="*/ 15 w 24"/>
                  <a:gd name="T3" fmla="*/ 5 h 5"/>
                  <a:gd name="T4" fmla="*/ 24 w 24"/>
                  <a:gd name="T5" fmla="*/ 0 h 5"/>
                  <a:gd name="T6" fmla="*/ 10 w 24"/>
                  <a:gd name="T7" fmla="*/ 0 h 5"/>
                  <a:gd name="T8" fmla="*/ 0 w 24"/>
                  <a:gd name="T9" fmla="*/ 5 h 5"/>
                </a:gdLst>
                <a:ahLst/>
                <a:cxnLst>
                  <a:cxn ang="0">
                    <a:pos x="T0" y="T1"/>
                  </a:cxn>
                  <a:cxn ang="0">
                    <a:pos x="T2" y="T3"/>
                  </a:cxn>
                  <a:cxn ang="0">
                    <a:pos x="T4" y="T5"/>
                  </a:cxn>
                  <a:cxn ang="0">
                    <a:pos x="T6" y="T7"/>
                  </a:cxn>
                  <a:cxn ang="0">
                    <a:pos x="T8" y="T9"/>
                  </a:cxn>
                </a:cxnLst>
                <a:rect l="0" t="0" r="r" b="b"/>
                <a:pathLst>
                  <a:path w="24" h="5">
                    <a:moveTo>
                      <a:pt x="0" y="5"/>
                    </a:moveTo>
                    <a:lnTo>
                      <a:pt x="15" y="5"/>
                    </a:lnTo>
                    <a:lnTo>
                      <a:pt x="24" y="0"/>
                    </a:lnTo>
                    <a:lnTo>
                      <a:pt x="10" y="0"/>
                    </a:lnTo>
                    <a:lnTo>
                      <a:pt x="0" y="5"/>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41" name="Freeform 115"/>
              <p:cNvSpPr>
                <a:spLocks/>
              </p:cNvSpPr>
              <p:nvPr/>
            </p:nvSpPr>
            <p:spPr bwMode="auto">
              <a:xfrm>
                <a:off x="4455" y="2586"/>
                <a:ext cx="24" cy="5"/>
              </a:xfrm>
              <a:custGeom>
                <a:avLst/>
                <a:gdLst>
                  <a:gd name="T0" fmla="*/ 0 w 24"/>
                  <a:gd name="T1" fmla="*/ 5 h 5"/>
                  <a:gd name="T2" fmla="*/ 14 w 24"/>
                  <a:gd name="T3" fmla="*/ 5 h 5"/>
                  <a:gd name="T4" fmla="*/ 24 w 24"/>
                  <a:gd name="T5" fmla="*/ 0 h 5"/>
                  <a:gd name="T6" fmla="*/ 9 w 24"/>
                  <a:gd name="T7" fmla="*/ 0 h 5"/>
                  <a:gd name="T8" fmla="*/ 0 w 24"/>
                  <a:gd name="T9" fmla="*/ 5 h 5"/>
                </a:gdLst>
                <a:ahLst/>
                <a:cxnLst>
                  <a:cxn ang="0">
                    <a:pos x="T0" y="T1"/>
                  </a:cxn>
                  <a:cxn ang="0">
                    <a:pos x="T2" y="T3"/>
                  </a:cxn>
                  <a:cxn ang="0">
                    <a:pos x="T4" y="T5"/>
                  </a:cxn>
                  <a:cxn ang="0">
                    <a:pos x="T6" y="T7"/>
                  </a:cxn>
                  <a:cxn ang="0">
                    <a:pos x="T8" y="T9"/>
                  </a:cxn>
                </a:cxnLst>
                <a:rect l="0" t="0" r="r" b="b"/>
                <a:pathLst>
                  <a:path w="24" h="5">
                    <a:moveTo>
                      <a:pt x="0" y="5"/>
                    </a:moveTo>
                    <a:lnTo>
                      <a:pt x="14" y="5"/>
                    </a:lnTo>
                    <a:lnTo>
                      <a:pt x="24" y="0"/>
                    </a:lnTo>
                    <a:lnTo>
                      <a:pt x="9" y="0"/>
                    </a:lnTo>
                    <a:lnTo>
                      <a:pt x="0" y="5"/>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42" name="Freeform 116"/>
              <p:cNvSpPr>
                <a:spLocks/>
              </p:cNvSpPr>
              <p:nvPr/>
            </p:nvSpPr>
            <p:spPr bwMode="auto">
              <a:xfrm>
                <a:off x="4542" y="2586"/>
                <a:ext cx="24" cy="5"/>
              </a:xfrm>
              <a:custGeom>
                <a:avLst/>
                <a:gdLst>
                  <a:gd name="T0" fmla="*/ 0 w 24"/>
                  <a:gd name="T1" fmla="*/ 5 h 5"/>
                  <a:gd name="T2" fmla="*/ 15 w 24"/>
                  <a:gd name="T3" fmla="*/ 5 h 5"/>
                  <a:gd name="T4" fmla="*/ 24 w 24"/>
                  <a:gd name="T5" fmla="*/ 0 h 5"/>
                  <a:gd name="T6" fmla="*/ 10 w 24"/>
                  <a:gd name="T7" fmla="*/ 0 h 5"/>
                  <a:gd name="T8" fmla="*/ 0 w 24"/>
                  <a:gd name="T9" fmla="*/ 5 h 5"/>
                </a:gdLst>
                <a:ahLst/>
                <a:cxnLst>
                  <a:cxn ang="0">
                    <a:pos x="T0" y="T1"/>
                  </a:cxn>
                  <a:cxn ang="0">
                    <a:pos x="T2" y="T3"/>
                  </a:cxn>
                  <a:cxn ang="0">
                    <a:pos x="T4" y="T5"/>
                  </a:cxn>
                  <a:cxn ang="0">
                    <a:pos x="T6" y="T7"/>
                  </a:cxn>
                  <a:cxn ang="0">
                    <a:pos x="T8" y="T9"/>
                  </a:cxn>
                </a:cxnLst>
                <a:rect l="0" t="0" r="r" b="b"/>
                <a:pathLst>
                  <a:path w="24" h="5">
                    <a:moveTo>
                      <a:pt x="0" y="5"/>
                    </a:moveTo>
                    <a:lnTo>
                      <a:pt x="15" y="5"/>
                    </a:lnTo>
                    <a:lnTo>
                      <a:pt x="24" y="0"/>
                    </a:lnTo>
                    <a:lnTo>
                      <a:pt x="10" y="0"/>
                    </a:lnTo>
                    <a:lnTo>
                      <a:pt x="0" y="5"/>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43" name="Freeform 117"/>
              <p:cNvSpPr>
                <a:spLocks/>
              </p:cNvSpPr>
              <p:nvPr/>
            </p:nvSpPr>
            <p:spPr bwMode="auto">
              <a:xfrm>
                <a:off x="4630" y="2586"/>
                <a:ext cx="24" cy="5"/>
              </a:xfrm>
              <a:custGeom>
                <a:avLst/>
                <a:gdLst>
                  <a:gd name="T0" fmla="*/ 0 w 24"/>
                  <a:gd name="T1" fmla="*/ 5 h 5"/>
                  <a:gd name="T2" fmla="*/ 14 w 24"/>
                  <a:gd name="T3" fmla="*/ 5 h 5"/>
                  <a:gd name="T4" fmla="*/ 24 w 24"/>
                  <a:gd name="T5" fmla="*/ 0 h 5"/>
                  <a:gd name="T6" fmla="*/ 9 w 24"/>
                  <a:gd name="T7" fmla="*/ 0 h 5"/>
                  <a:gd name="T8" fmla="*/ 0 w 24"/>
                  <a:gd name="T9" fmla="*/ 5 h 5"/>
                </a:gdLst>
                <a:ahLst/>
                <a:cxnLst>
                  <a:cxn ang="0">
                    <a:pos x="T0" y="T1"/>
                  </a:cxn>
                  <a:cxn ang="0">
                    <a:pos x="T2" y="T3"/>
                  </a:cxn>
                  <a:cxn ang="0">
                    <a:pos x="T4" y="T5"/>
                  </a:cxn>
                  <a:cxn ang="0">
                    <a:pos x="T6" y="T7"/>
                  </a:cxn>
                  <a:cxn ang="0">
                    <a:pos x="T8" y="T9"/>
                  </a:cxn>
                </a:cxnLst>
                <a:rect l="0" t="0" r="r" b="b"/>
                <a:pathLst>
                  <a:path w="24" h="5">
                    <a:moveTo>
                      <a:pt x="0" y="5"/>
                    </a:moveTo>
                    <a:lnTo>
                      <a:pt x="14" y="5"/>
                    </a:lnTo>
                    <a:lnTo>
                      <a:pt x="24" y="0"/>
                    </a:lnTo>
                    <a:lnTo>
                      <a:pt x="9" y="0"/>
                    </a:lnTo>
                    <a:lnTo>
                      <a:pt x="0" y="5"/>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44" name="Freeform 118"/>
              <p:cNvSpPr>
                <a:spLocks/>
              </p:cNvSpPr>
              <p:nvPr/>
            </p:nvSpPr>
            <p:spPr bwMode="auto">
              <a:xfrm>
                <a:off x="4717" y="2586"/>
                <a:ext cx="24" cy="5"/>
              </a:xfrm>
              <a:custGeom>
                <a:avLst/>
                <a:gdLst>
                  <a:gd name="T0" fmla="*/ 0 w 24"/>
                  <a:gd name="T1" fmla="*/ 5 h 5"/>
                  <a:gd name="T2" fmla="*/ 15 w 24"/>
                  <a:gd name="T3" fmla="*/ 5 h 5"/>
                  <a:gd name="T4" fmla="*/ 24 w 24"/>
                  <a:gd name="T5" fmla="*/ 0 h 5"/>
                  <a:gd name="T6" fmla="*/ 10 w 24"/>
                  <a:gd name="T7" fmla="*/ 0 h 5"/>
                  <a:gd name="T8" fmla="*/ 0 w 24"/>
                  <a:gd name="T9" fmla="*/ 5 h 5"/>
                </a:gdLst>
                <a:ahLst/>
                <a:cxnLst>
                  <a:cxn ang="0">
                    <a:pos x="T0" y="T1"/>
                  </a:cxn>
                  <a:cxn ang="0">
                    <a:pos x="T2" y="T3"/>
                  </a:cxn>
                  <a:cxn ang="0">
                    <a:pos x="T4" y="T5"/>
                  </a:cxn>
                  <a:cxn ang="0">
                    <a:pos x="T6" y="T7"/>
                  </a:cxn>
                  <a:cxn ang="0">
                    <a:pos x="T8" y="T9"/>
                  </a:cxn>
                </a:cxnLst>
                <a:rect l="0" t="0" r="r" b="b"/>
                <a:pathLst>
                  <a:path w="24" h="5">
                    <a:moveTo>
                      <a:pt x="0" y="5"/>
                    </a:moveTo>
                    <a:lnTo>
                      <a:pt x="15" y="5"/>
                    </a:lnTo>
                    <a:lnTo>
                      <a:pt x="24" y="0"/>
                    </a:lnTo>
                    <a:lnTo>
                      <a:pt x="10" y="0"/>
                    </a:lnTo>
                    <a:lnTo>
                      <a:pt x="0" y="5"/>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45" name="Freeform 119"/>
              <p:cNvSpPr>
                <a:spLocks/>
              </p:cNvSpPr>
              <p:nvPr/>
            </p:nvSpPr>
            <p:spPr bwMode="auto">
              <a:xfrm>
                <a:off x="4805" y="2586"/>
                <a:ext cx="24" cy="5"/>
              </a:xfrm>
              <a:custGeom>
                <a:avLst/>
                <a:gdLst>
                  <a:gd name="T0" fmla="*/ 0 w 24"/>
                  <a:gd name="T1" fmla="*/ 5 h 5"/>
                  <a:gd name="T2" fmla="*/ 14 w 24"/>
                  <a:gd name="T3" fmla="*/ 5 h 5"/>
                  <a:gd name="T4" fmla="*/ 24 w 24"/>
                  <a:gd name="T5" fmla="*/ 0 h 5"/>
                  <a:gd name="T6" fmla="*/ 9 w 24"/>
                  <a:gd name="T7" fmla="*/ 0 h 5"/>
                  <a:gd name="T8" fmla="*/ 0 w 24"/>
                  <a:gd name="T9" fmla="*/ 5 h 5"/>
                </a:gdLst>
                <a:ahLst/>
                <a:cxnLst>
                  <a:cxn ang="0">
                    <a:pos x="T0" y="T1"/>
                  </a:cxn>
                  <a:cxn ang="0">
                    <a:pos x="T2" y="T3"/>
                  </a:cxn>
                  <a:cxn ang="0">
                    <a:pos x="T4" y="T5"/>
                  </a:cxn>
                  <a:cxn ang="0">
                    <a:pos x="T6" y="T7"/>
                  </a:cxn>
                  <a:cxn ang="0">
                    <a:pos x="T8" y="T9"/>
                  </a:cxn>
                </a:cxnLst>
                <a:rect l="0" t="0" r="r" b="b"/>
                <a:pathLst>
                  <a:path w="24" h="5">
                    <a:moveTo>
                      <a:pt x="0" y="5"/>
                    </a:moveTo>
                    <a:lnTo>
                      <a:pt x="14" y="5"/>
                    </a:lnTo>
                    <a:lnTo>
                      <a:pt x="24" y="0"/>
                    </a:lnTo>
                    <a:lnTo>
                      <a:pt x="9" y="0"/>
                    </a:lnTo>
                    <a:lnTo>
                      <a:pt x="0" y="5"/>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46" name="Freeform 120"/>
              <p:cNvSpPr>
                <a:spLocks/>
              </p:cNvSpPr>
              <p:nvPr/>
            </p:nvSpPr>
            <p:spPr bwMode="auto">
              <a:xfrm>
                <a:off x="4892" y="2586"/>
                <a:ext cx="24" cy="5"/>
              </a:xfrm>
              <a:custGeom>
                <a:avLst/>
                <a:gdLst>
                  <a:gd name="T0" fmla="*/ 0 w 24"/>
                  <a:gd name="T1" fmla="*/ 5 h 5"/>
                  <a:gd name="T2" fmla="*/ 15 w 24"/>
                  <a:gd name="T3" fmla="*/ 5 h 5"/>
                  <a:gd name="T4" fmla="*/ 24 w 24"/>
                  <a:gd name="T5" fmla="*/ 0 h 5"/>
                  <a:gd name="T6" fmla="*/ 10 w 24"/>
                  <a:gd name="T7" fmla="*/ 0 h 5"/>
                  <a:gd name="T8" fmla="*/ 0 w 24"/>
                  <a:gd name="T9" fmla="*/ 5 h 5"/>
                </a:gdLst>
                <a:ahLst/>
                <a:cxnLst>
                  <a:cxn ang="0">
                    <a:pos x="T0" y="T1"/>
                  </a:cxn>
                  <a:cxn ang="0">
                    <a:pos x="T2" y="T3"/>
                  </a:cxn>
                  <a:cxn ang="0">
                    <a:pos x="T4" y="T5"/>
                  </a:cxn>
                  <a:cxn ang="0">
                    <a:pos x="T6" y="T7"/>
                  </a:cxn>
                  <a:cxn ang="0">
                    <a:pos x="T8" y="T9"/>
                  </a:cxn>
                </a:cxnLst>
                <a:rect l="0" t="0" r="r" b="b"/>
                <a:pathLst>
                  <a:path w="24" h="5">
                    <a:moveTo>
                      <a:pt x="0" y="5"/>
                    </a:moveTo>
                    <a:lnTo>
                      <a:pt x="15" y="5"/>
                    </a:lnTo>
                    <a:lnTo>
                      <a:pt x="24" y="0"/>
                    </a:lnTo>
                    <a:lnTo>
                      <a:pt x="10" y="0"/>
                    </a:lnTo>
                    <a:lnTo>
                      <a:pt x="0" y="5"/>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47" name="Freeform 121"/>
              <p:cNvSpPr>
                <a:spLocks/>
              </p:cNvSpPr>
              <p:nvPr/>
            </p:nvSpPr>
            <p:spPr bwMode="auto">
              <a:xfrm>
                <a:off x="4980" y="2586"/>
                <a:ext cx="24" cy="5"/>
              </a:xfrm>
              <a:custGeom>
                <a:avLst/>
                <a:gdLst>
                  <a:gd name="T0" fmla="*/ 0 w 24"/>
                  <a:gd name="T1" fmla="*/ 5 h 5"/>
                  <a:gd name="T2" fmla="*/ 14 w 24"/>
                  <a:gd name="T3" fmla="*/ 5 h 5"/>
                  <a:gd name="T4" fmla="*/ 24 w 24"/>
                  <a:gd name="T5" fmla="*/ 0 h 5"/>
                  <a:gd name="T6" fmla="*/ 9 w 24"/>
                  <a:gd name="T7" fmla="*/ 0 h 5"/>
                  <a:gd name="T8" fmla="*/ 0 w 24"/>
                  <a:gd name="T9" fmla="*/ 5 h 5"/>
                </a:gdLst>
                <a:ahLst/>
                <a:cxnLst>
                  <a:cxn ang="0">
                    <a:pos x="T0" y="T1"/>
                  </a:cxn>
                  <a:cxn ang="0">
                    <a:pos x="T2" y="T3"/>
                  </a:cxn>
                  <a:cxn ang="0">
                    <a:pos x="T4" y="T5"/>
                  </a:cxn>
                  <a:cxn ang="0">
                    <a:pos x="T6" y="T7"/>
                  </a:cxn>
                  <a:cxn ang="0">
                    <a:pos x="T8" y="T9"/>
                  </a:cxn>
                </a:cxnLst>
                <a:rect l="0" t="0" r="r" b="b"/>
                <a:pathLst>
                  <a:path w="24" h="5">
                    <a:moveTo>
                      <a:pt x="0" y="5"/>
                    </a:moveTo>
                    <a:lnTo>
                      <a:pt x="14" y="5"/>
                    </a:lnTo>
                    <a:lnTo>
                      <a:pt x="24" y="0"/>
                    </a:lnTo>
                    <a:lnTo>
                      <a:pt x="9" y="0"/>
                    </a:lnTo>
                    <a:lnTo>
                      <a:pt x="0" y="5"/>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48" name="Freeform 122"/>
              <p:cNvSpPr>
                <a:spLocks/>
              </p:cNvSpPr>
              <p:nvPr/>
            </p:nvSpPr>
            <p:spPr bwMode="auto">
              <a:xfrm>
                <a:off x="5067" y="2586"/>
                <a:ext cx="24" cy="5"/>
              </a:xfrm>
              <a:custGeom>
                <a:avLst/>
                <a:gdLst>
                  <a:gd name="T0" fmla="*/ 0 w 24"/>
                  <a:gd name="T1" fmla="*/ 5 h 5"/>
                  <a:gd name="T2" fmla="*/ 15 w 24"/>
                  <a:gd name="T3" fmla="*/ 5 h 5"/>
                  <a:gd name="T4" fmla="*/ 24 w 24"/>
                  <a:gd name="T5" fmla="*/ 0 h 5"/>
                  <a:gd name="T6" fmla="*/ 10 w 24"/>
                  <a:gd name="T7" fmla="*/ 0 h 5"/>
                  <a:gd name="T8" fmla="*/ 0 w 24"/>
                  <a:gd name="T9" fmla="*/ 5 h 5"/>
                </a:gdLst>
                <a:ahLst/>
                <a:cxnLst>
                  <a:cxn ang="0">
                    <a:pos x="T0" y="T1"/>
                  </a:cxn>
                  <a:cxn ang="0">
                    <a:pos x="T2" y="T3"/>
                  </a:cxn>
                  <a:cxn ang="0">
                    <a:pos x="T4" y="T5"/>
                  </a:cxn>
                  <a:cxn ang="0">
                    <a:pos x="T6" y="T7"/>
                  </a:cxn>
                  <a:cxn ang="0">
                    <a:pos x="T8" y="T9"/>
                  </a:cxn>
                </a:cxnLst>
                <a:rect l="0" t="0" r="r" b="b"/>
                <a:pathLst>
                  <a:path w="24" h="5">
                    <a:moveTo>
                      <a:pt x="0" y="5"/>
                    </a:moveTo>
                    <a:lnTo>
                      <a:pt x="15" y="5"/>
                    </a:lnTo>
                    <a:lnTo>
                      <a:pt x="24" y="0"/>
                    </a:lnTo>
                    <a:lnTo>
                      <a:pt x="10" y="0"/>
                    </a:lnTo>
                    <a:lnTo>
                      <a:pt x="0" y="5"/>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49" name="Freeform 123"/>
              <p:cNvSpPr>
                <a:spLocks/>
              </p:cNvSpPr>
              <p:nvPr/>
            </p:nvSpPr>
            <p:spPr bwMode="auto">
              <a:xfrm>
                <a:off x="5155" y="2586"/>
                <a:ext cx="24" cy="5"/>
              </a:xfrm>
              <a:custGeom>
                <a:avLst/>
                <a:gdLst>
                  <a:gd name="T0" fmla="*/ 0 w 24"/>
                  <a:gd name="T1" fmla="*/ 5 h 5"/>
                  <a:gd name="T2" fmla="*/ 14 w 24"/>
                  <a:gd name="T3" fmla="*/ 5 h 5"/>
                  <a:gd name="T4" fmla="*/ 24 w 24"/>
                  <a:gd name="T5" fmla="*/ 0 h 5"/>
                  <a:gd name="T6" fmla="*/ 9 w 24"/>
                  <a:gd name="T7" fmla="*/ 0 h 5"/>
                  <a:gd name="T8" fmla="*/ 0 w 24"/>
                  <a:gd name="T9" fmla="*/ 5 h 5"/>
                </a:gdLst>
                <a:ahLst/>
                <a:cxnLst>
                  <a:cxn ang="0">
                    <a:pos x="T0" y="T1"/>
                  </a:cxn>
                  <a:cxn ang="0">
                    <a:pos x="T2" y="T3"/>
                  </a:cxn>
                  <a:cxn ang="0">
                    <a:pos x="T4" y="T5"/>
                  </a:cxn>
                  <a:cxn ang="0">
                    <a:pos x="T6" y="T7"/>
                  </a:cxn>
                  <a:cxn ang="0">
                    <a:pos x="T8" y="T9"/>
                  </a:cxn>
                </a:cxnLst>
                <a:rect l="0" t="0" r="r" b="b"/>
                <a:pathLst>
                  <a:path w="24" h="5">
                    <a:moveTo>
                      <a:pt x="0" y="5"/>
                    </a:moveTo>
                    <a:lnTo>
                      <a:pt x="14" y="5"/>
                    </a:lnTo>
                    <a:lnTo>
                      <a:pt x="24" y="0"/>
                    </a:lnTo>
                    <a:lnTo>
                      <a:pt x="9" y="0"/>
                    </a:lnTo>
                    <a:lnTo>
                      <a:pt x="0" y="5"/>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50" name="Freeform 124"/>
              <p:cNvSpPr>
                <a:spLocks/>
              </p:cNvSpPr>
              <p:nvPr/>
            </p:nvSpPr>
            <p:spPr bwMode="auto">
              <a:xfrm>
                <a:off x="5242" y="2586"/>
                <a:ext cx="24" cy="5"/>
              </a:xfrm>
              <a:custGeom>
                <a:avLst/>
                <a:gdLst>
                  <a:gd name="T0" fmla="*/ 0 w 24"/>
                  <a:gd name="T1" fmla="*/ 5 h 5"/>
                  <a:gd name="T2" fmla="*/ 15 w 24"/>
                  <a:gd name="T3" fmla="*/ 5 h 5"/>
                  <a:gd name="T4" fmla="*/ 24 w 24"/>
                  <a:gd name="T5" fmla="*/ 0 h 5"/>
                  <a:gd name="T6" fmla="*/ 10 w 24"/>
                  <a:gd name="T7" fmla="*/ 0 h 5"/>
                  <a:gd name="T8" fmla="*/ 0 w 24"/>
                  <a:gd name="T9" fmla="*/ 5 h 5"/>
                </a:gdLst>
                <a:ahLst/>
                <a:cxnLst>
                  <a:cxn ang="0">
                    <a:pos x="T0" y="T1"/>
                  </a:cxn>
                  <a:cxn ang="0">
                    <a:pos x="T2" y="T3"/>
                  </a:cxn>
                  <a:cxn ang="0">
                    <a:pos x="T4" y="T5"/>
                  </a:cxn>
                  <a:cxn ang="0">
                    <a:pos x="T6" y="T7"/>
                  </a:cxn>
                  <a:cxn ang="0">
                    <a:pos x="T8" y="T9"/>
                  </a:cxn>
                </a:cxnLst>
                <a:rect l="0" t="0" r="r" b="b"/>
                <a:pathLst>
                  <a:path w="24" h="5">
                    <a:moveTo>
                      <a:pt x="0" y="5"/>
                    </a:moveTo>
                    <a:lnTo>
                      <a:pt x="15" y="5"/>
                    </a:lnTo>
                    <a:lnTo>
                      <a:pt x="24" y="0"/>
                    </a:lnTo>
                    <a:lnTo>
                      <a:pt x="10" y="0"/>
                    </a:lnTo>
                    <a:lnTo>
                      <a:pt x="0" y="5"/>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51" name="Freeform 125"/>
              <p:cNvSpPr>
                <a:spLocks/>
              </p:cNvSpPr>
              <p:nvPr/>
            </p:nvSpPr>
            <p:spPr bwMode="auto">
              <a:xfrm>
                <a:off x="5330" y="2586"/>
                <a:ext cx="24" cy="5"/>
              </a:xfrm>
              <a:custGeom>
                <a:avLst/>
                <a:gdLst>
                  <a:gd name="T0" fmla="*/ 0 w 24"/>
                  <a:gd name="T1" fmla="*/ 5 h 5"/>
                  <a:gd name="T2" fmla="*/ 14 w 24"/>
                  <a:gd name="T3" fmla="*/ 5 h 5"/>
                  <a:gd name="T4" fmla="*/ 24 w 24"/>
                  <a:gd name="T5" fmla="*/ 0 h 5"/>
                  <a:gd name="T6" fmla="*/ 9 w 24"/>
                  <a:gd name="T7" fmla="*/ 0 h 5"/>
                  <a:gd name="T8" fmla="*/ 0 w 24"/>
                  <a:gd name="T9" fmla="*/ 5 h 5"/>
                </a:gdLst>
                <a:ahLst/>
                <a:cxnLst>
                  <a:cxn ang="0">
                    <a:pos x="T0" y="T1"/>
                  </a:cxn>
                  <a:cxn ang="0">
                    <a:pos x="T2" y="T3"/>
                  </a:cxn>
                  <a:cxn ang="0">
                    <a:pos x="T4" y="T5"/>
                  </a:cxn>
                  <a:cxn ang="0">
                    <a:pos x="T6" y="T7"/>
                  </a:cxn>
                  <a:cxn ang="0">
                    <a:pos x="T8" y="T9"/>
                  </a:cxn>
                </a:cxnLst>
                <a:rect l="0" t="0" r="r" b="b"/>
                <a:pathLst>
                  <a:path w="24" h="5">
                    <a:moveTo>
                      <a:pt x="0" y="5"/>
                    </a:moveTo>
                    <a:lnTo>
                      <a:pt x="14" y="5"/>
                    </a:lnTo>
                    <a:lnTo>
                      <a:pt x="24" y="0"/>
                    </a:lnTo>
                    <a:lnTo>
                      <a:pt x="9" y="0"/>
                    </a:lnTo>
                    <a:lnTo>
                      <a:pt x="0" y="5"/>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52" name="Freeform 126"/>
              <p:cNvSpPr>
                <a:spLocks/>
              </p:cNvSpPr>
              <p:nvPr/>
            </p:nvSpPr>
            <p:spPr bwMode="auto">
              <a:xfrm>
                <a:off x="5417" y="2586"/>
                <a:ext cx="24" cy="5"/>
              </a:xfrm>
              <a:custGeom>
                <a:avLst/>
                <a:gdLst>
                  <a:gd name="T0" fmla="*/ 0 w 24"/>
                  <a:gd name="T1" fmla="*/ 5 h 5"/>
                  <a:gd name="T2" fmla="*/ 15 w 24"/>
                  <a:gd name="T3" fmla="*/ 5 h 5"/>
                  <a:gd name="T4" fmla="*/ 24 w 24"/>
                  <a:gd name="T5" fmla="*/ 0 h 5"/>
                  <a:gd name="T6" fmla="*/ 10 w 24"/>
                  <a:gd name="T7" fmla="*/ 0 h 5"/>
                  <a:gd name="T8" fmla="*/ 0 w 24"/>
                  <a:gd name="T9" fmla="*/ 5 h 5"/>
                </a:gdLst>
                <a:ahLst/>
                <a:cxnLst>
                  <a:cxn ang="0">
                    <a:pos x="T0" y="T1"/>
                  </a:cxn>
                  <a:cxn ang="0">
                    <a:pos x="T2" y="T3"/>
                  </a:cxn>
                  <a:cxn ang="0">
                    <a:pos x="T4" y="T5"/>
                  </a:cxn>
                  <a:cxn ang="0">
                    <a:pos x="T6" y="T7"/>
                  </a:cxn>
                  <a:cxn ang="0">
                    <a:pos x="T8" y="T9"/>
                  </a:cxn>
                </a:cxnLst>
                <a:rect l="0" t="0" r="r" b="b"/>
                <a:pathLst>
                  <a:path w="24" h="5">
                    <a:moveTo>
                      <a:pt x="0" y="5"/>
                    </a:moveTo>
                    <a:lnTo>
                      <a:pt x="15" y="5"/>
                    </a:lnTo>
                    <a:lnTo>
                      <a:pt x="24" y="0"/>
                    </a:lnTo>
                    <a:lnTo>
                      <a:pt x="10" y="0"/>
                    </a:lnTo>
                    <a:lnTo>
                      <a:pt x="0" y="5"/>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53" name="Freeform 127"/>
              <p:cNvSpPr>
                <a:spLocks/>
              </p:cNvSpPr>
              <p:nvPr/>
            </p:nvSpPr>
            <p:spPr bwMode="auto">
              <a:xfrm>
                <a:off x="5505" y="2586"/>
                <a:ext cx="24" cy="5"/>
              </a:xfrm>
              <a:custGeom>
                <a:avLst/>
                <a:gdLst>
                  <a:gd name="T0" fmla="*/ 0 w 24"/>
                  <a:gd name="T1" fmla="*/ 5 h 5"/>
                  <a:gd name="T2" fmla="*/ 14 w 24"/>
                  <a:gd name="T3" fmla="*/ 5 h 5"/>
                  <a:gd name="T4" fmla="*/ 24 w 24"/>
                  <a:gd name="T5" fmla="*/ 0 h 5"/>
                  <a:gd name="T6" fmla="*/ 9 w 24"/>
                  <a:gd name="T7" fmla="*/ 0 h 5"/>
                  <a:gd name="T8" fmla="*/ 0 w 24"/>
                  <a:gd name="T9" fmla="*/ 5 h 5"/>
                </a:gdLst>
                <a:ahLst/>
                <a:cxnLst>
                  <a:cxn ang="0">
                    <a:pos x="T0" y="T1"/>
                  </a:cxn>
                  <a:cxn ang="0">
                    <a:pos x="T2" y="T3"/>
                  </a:cxn>
                  <a:cxn ang="0">
                    <a:pos x="T4" y="T5"/>
                  </a:cxn>
                  <a:cxn ang="0">
                    <a:pos x="T6" y="T7"/>
                  </a:cxn>
                  <a:cxn ang="0">
                    <a:pos x="T8" y="T9"/>
                  </a:cxn>
                </a:cxnLst>
                <a:rect l="0" t="0" r="r" b="b"/>
                <a:pathLst>
                  <a:path w="24" h="5">
                    <a:moveTo>
                      <a:pt x="0" y="5"/>
                    </a:moveTo>
                    <a:lnTo>
                      <a:pt x="14" y="5"/>
                    </a:lnTo>
                    <a:lnTo>
                      <a:pt x="24" y="0"/>
                    </a:lnTo>
                    <a:lnTo>
                      <a:pt x="9" y="0"/>
                    </a:lnTo>
                    <a:lnTo>
                      <a:pt x="0" y="5"/>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54" name="Freeform 128"/>
              <p:cNvSpPr>
                <a:spLocks/>
              </p:cNvSpPr>
              <p:nvPr/>
            </p:nvSpPr>
            <p:spPr bwMode="auto">
              <a:xfrm>
                <a:off x="5592" y="2586"/>
                <a:ext cx="24" cy="5"/>
              </a:xfrm>
              <a:custGeom>
                <a:avLst/>
                <a:gdLst>
                  <a:gd name="T0" fmla="*/ 0 w 24"/>
                  <a:gd name="T1" fmla="*/ 5 h 5"/>
                  <a:gd name="T2" fmla="*/ 15 w 24"/>
                  <a:gd name="T3" fmla="*/ 5 h 5"/>
                  <a:gd name="T4" fmla="*/ 24 w 24"/>
                  <a:gd name="T5" fmla="*/ 0 h 5"/>
                  <a:gd name="T6" fmla="*/ 10 w 24"/>
                  <a:gd name="T7" fmla="*/ 0 h 5"/>
                  <a:gd name="T8" fmla="*/ 0 w 24"/>
                  <a:gd name="T9" fmla="*/ 5 h 5"/>
                </a:gdLst>
                <a:ahLst/>
                <a:cxnLst>
                  <a:cxn ang="0">
                    <a:pos x="T0" y="T1"/>
                  </a:cxn>
                  <a:cxn ang="0">
                    <a:pos x="T2" y="T3"/>
                  </a:cxn>
                  <a:cxn ang="0">
                    <a:pos x="T4" y="T5"/>
                  </a:cxn>
                  <a:cxn ang="0">
                    <a:pos x="T6" y="T7"/>
                  </a:cxn>
                  <a:cxn ang="0">
                    <a:pos x="T8" y="T9"/>
                  </a:cxn>
                </a:cxnLst>
                <a:rect l="0" t="0" r="r" b="b"/>
                <a:pathLst>
                  <a:path w="24" h="5">
                    <a:moveTo>
                      <a:pt x="0" y="5"/>
                    </a:moveTo>
                    <a:lnTo>
                      <a:pt x="15" y="5"/>
                    </a:lnTo>
                    <a:lnTo>
                      <a:pt x="24" y="0"/>
                    </a:lnTo>
                    <a:lnTo>
                      <a:pt x="10" y="0"/>
                    </a:lnTo>
                    <a:lnTo>
                      <a:pt x="0" y="5"/>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55" name="Freeform 129"/>
              <p:cNvSpPr>
                <a:spLocks/>
              </p:cNvSpPr>
              <p:nvPr/>
            </p:nvSpPr>
            <p:spPr bwMode="auto">
              <a:xfrm>
                <a:off x="5680" y="2586"/>
                <a:ext cx="24" cy="5"/>
              </a:xfrm>
              <a:custGeom>
                <a:avLst/>
                <a:gdLst>
                  <a:gd name="T0" fmla="*/ 0 w 24"/>
                  <a:gd name="T1" fmla="*/ 5 h 5"/>
                  <a:gd name="T2" fmla="*/ 14 w 24"/>
                  <a:gd name="T3" fmla="*/ 5 h 5"/>
                  <a:gd name="T4" fmla="*/ 24 w 24"/>
                  <a:gd name="T5" fmla="*/ 0 h 5"/>
                  <a:gd name="T6" fmla="*/ 9 w 24"/>
                  <a:gd name="T7" fmla="*/ 0 h 5"/>
                  <a:gd name="T8" fmla="*/ 0 w 24"/>
                  <a:gd name="T9" fmla="*/ 5 h 5"/>
                </a:gdLst>
                <a:ahLst/>
                <a:cxnLst>
                  <a:cxn ang="0">
                    <a:pos x="T0" y="T1"/>
                  </a:cxn>
                  <a:cxn ang="0">
                    <a:pos x="T2" y="T3"/>
                  </a:cxn>
                  <a:cxn ang="0">
                    <a:pos x="T4" y="T5"/>
                  </a:cxn>
                  <a:cxn ang="0">
                    <a:pos x="T6" y="T7"/>
                  </a:cxn>
                  <a:cxn ang="0">
                    <a:pos x="T8" y="T9"/>
                  </a:cxn>
                </a:cxnLst>
                <a:rect l="0" t="0" r="r" b="b"/>
                <a:pathLst>
                  <a:path w="24" h="5">
                    <a:moveTo>
                      <a:pt x="0" y="5"/>
                    </a:moveTo>
                    <a:lnTo>
                      <a:pt x="14" y="5"/>
                    </a:lnTo>
                    <a:lnTo>
                      <a:pt x="24" y="0"/>
                    </a:lnTo>
                    <a:lnTo>
                      <a:pt x="9" y="0"/>
                    </a:lnTo>
                    <a:lnTo>
                      <a:pt x="0" y="5"/>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56" name="Freeform 130"/>
              <p:cNvSpPr>
                <a:spLocks/>
              </p:cNvSpPr>
              <p:nvPr/>
            </p:nvSpPr>
            <p:spPr bwMode="auto">
              <a:xfrm>
                <a:off x="5767" y="2586"/>
                <a:ext cx="24" cy="5"/>
              </a:xfrm>
              <a:custGeom>
                <a:avLst/>
                <a:gdLst>
                  <a:gd name="T0" fmla="*/ 0 w 24"/>
                  <a:gd name="T1" fmla="*/ 5 h 5"/>
                  <a:gd name="T2" fmla="*/ 15 w 24"/>
                  <a:gd name="T3" fmla="*/ 5 h 5"/>
                  <a:gd name="T4" fmla="*/ 24 w 24"/>
                  <a:gd name="T5" fmla="*/ 0 h 5"/>
                  <a:gd name="T6" fmla="*/ 10 w 24"/>
                  <a:gd name="T7" fmla="*/ 0 h 5"/>
                  <a:gd name="T8" fmla="*/ 0 w 24"/>
                  <a:gd name="T9" fmla="*/ 5 h 5"/>
                </a:gdLst>
                <a:ahLst/>
                <a:cxnLst>
                  <a:cxn ang="0">
                    <a:pos x="T0" y="T1"/>
                  </a:cxn>
                  <a:cxn ang="0">
                    <a:pos x="T2" y="T3"/>
                  </a:cxn>
                  <a:cxn ang="0">
                    <a:pos x="T4" y="T5"/>
                  </a:cxn>
                  <a:cxn ang="0">
                    <a:pos x="T6" y="T7"/>
                  </a:cxn>
                  <a:cxn ang="0">
                    <a:pos x="T8" y="T9"/>
                  </a:cxn>
                </a:cxnLst>
                <a:rect l="0" t="0" r="r" b="b"/>
                <a:pathLst>
                  <a:path w="24" h="5">
                    <a:moveTo>
                      <a:pt x="0" y="5"/>
                    </a:moveTo>
                    <a:lnTo>
                      <a:pt x="15" y="5"/>
                    </a:lnTo>
                    <a:lnTo>
                      <a:pt x="24" y="0"/>
                    </a:lnTo>
                    <a:lnTo>
                      <a:pt x="10" y="0"/>
                    </a:lnTo>
                    <a:lnTo>
                      <a:pt x="0" y="5"/>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57" name="Freeform 131"/>
              <p:cNvSpPr>
                <a:spLocks/>
              </p:cNvSpPr>
              <p:nvPr/>
            </p:nvSpPr>
            <p:spPr bwMode="auto">
              <a:xfrm>
                <a:off x="3278" y="3096"/>
                <a:ext cx="34" cy="5"/>
              </a:xfrm>
              <a:custGeom>
                <a:avLst/>
                <a:gdLst>
                  <a:gd name="T0" fmla="*/ 0 w 34"/>
                  <a:gd name="T1" fmla="*/ 0 h 5"/>
                  <a:gd name="T2" fmla="*/ 0 w 34"/>
                  <a:gd name="T3" fmla="*/ 5 h 5"/>
                  <a:gd name="T4" fmla="*/ 24 w 34"/>
                  <a:gd name="T5" fmla="*/ 5 h 5"/>
                  <a:gd name="T6" fmla="*/ 34 w 34"/>
                  <a:gd name="T7" fmla="*/ 0 h 5"/>
                  <a:gd name="T8" fmla="*/ 0 w 34"/>
                  <a:gd name="T9" fmla="*/ 0 h 5"/>
                </a:gdLst>
                <a:ahLst/>
                <a:cxnLst>
                  <a:cxn ang="0">
                    <a:pos x="T0" y="T1"/>
                  </a:cxn>
                  <a:cxn ang="0">
                    <a:pos x="T2" y="T3"/>
                  </a:cxn>
                  <a:cxn ang="0">
                    <a:pos x="T4" y="T5"/>
                  </a:cxn>
                  <a:cxn ang="0">
                    <a:pos x="T6" y="T7"/>
                  </a:cxn>
                  <a:cxn ang="0">
                    <a:pos x="T8" y="T9"/>
                  </a:cxn>
                </a:cxnLst>
                <a:rect l="0" t="0" r="r" b="b"/>
                <a:pathLst>
                  <a:path w="34" h="5">
                    <a:moveTo>
                      <a:pt x="0" y="0"/>
                    </a:moveTo>
                    <a:lnTo>
                      <a:pt x="0" y="5"/>
                    </a:lnTo>
                    <a:lnTo>
                      <a:pt x="24" y="5"/>
                    </a:lnTo>
                    <a:lnTo>
                      <a:pt x="34" y="0"/>
                    </a:lnTo>
                    <a:lnTo>
                      <a:pt x="0"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58" name="Freeform 132"/>
              <p:cNvSpPr>
                <a:spLocks/>
              </p:cNvSpPr>
              <p:nvPr/>
            </p:nvSpPr>
            <p:spPr bwMode="auto">
              <a:xfrm>
                <a:off x="3346" y="3096"/>
                <a:ext cx="54" cy="5"/>
              </a:xfrm>
              <a:custGeom>
                <a:avLst/>
                <a:gdLst>
                  <a:gd name="T0" fmla="*/ 0 w 54"/>
                  <a:gd name="T1" fmla="*/ 5 h 5"/>
                  <a:gd name="T2" fmla="*/ 44 w 54"/>
                  <a:gd name="T3" fmla="*/ 5 h 5"/>
                  <a:gd name="T4" fmla="*/ 54 w 54"/>
                  <a:gd name="T5" fmla="*/ 0 h 5"/>
                  <a:gd name="T6" fmla="*/ 10 w 54"/>
                  <a:gd name="T7" fmla="*/ 0 h 5"/>
                  <a:gd name="T8" fmla="*/ 0 w 54"/>
                  <a:gd name="T9" fmla="*/ 5 h 5"/>
                </a:gdLst>
                <a:ahLst/>
                <a:cxnLst>
                  <a:cxn ang="0">
                    <a:pos x="T0" y="T1"/>
                  </a:cxn>
                  <a:cxn ang="0">
                    <a:pos x="T2" y="T3"/>
                  </a:cxn>
                  <a:cxn ang="0">
                    <a:pos x="T4" y="T5"/>
                  </a:cxn>
                  <a:cxn ang="0">
                    <a:pos x="T6" y="T7"/>
                  </a:cxn>
                  <a:cxn ang="0">
                    <a:pos x="T8" y="T9"/>
                  </a:cxn>
                </a:cxnLst>
                <a:rect l="0" t="0" r="r" b="b"/>
                <a:pathLst>
                  <a:path w="54" h="5">
                    <a:moveTo>
                      <a:pt x="0" y="5"/>
                    </a:moveTo>
                    <a:lnTo>
                      <a:pt x="44" y="5"/>
                    </a:lnTo>
                    <a:lnTo>
                      <a:pt x="54" y="0"/>
                    </a:lnTo>
                    <a:lnTo>
                      <a:pt x="10" y="0"/>
                    </a:lnTo>
                    <a:lnTo>
                      <a:pt x="0" y="5"/>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59" name="Freeform 133"/>
              <p:cNvSpPr>
                <a:spLocks/>
              </p:cNvSpPr>
              <p:nvPr/>
            </p:nvSpPr>
            <p:spPr bwMode="auto">
              <a:xfrm>
                <a:off x="3434" y="3096"/>
                <a:ext cx="53" cy="5"/>
              </a:xfrm>
              <a:custGeom>
                <a:avLst/>
                <a:gdLst>
                  <a:gd name="T0" fmla="*/ 0 w 53"/>
                  <a:gd name="T1" fmla="*/ 5 h 5"/>
                  <a:gd name="T2" fmla="*/ 43 w 53"/>
                  <a:gd name="T3" fmla="*/ 5 h 5"/>
                  <a:gd name="T4" fmla="*/ 53 w 53"/>
                  <a:gd name="T5" fmla="*/ 0 h 5"/>
                  <a:gd name="T6" fmla="*/ 9 w 53"/>
                  <a:gd name="T7" fmla="*/ 0 h 5"/>
                  <a:gd name="T8" fmla="*/ 0 w 53"/>
                  <a:gd name="T9" fmla="*/ 5 h 5"/>
                </a:gdLst>
                <a:ahLst/>
                <a:cxnLst>
                  <a:cxn ang="0">
                    <a:pos x="T0" y="T1"/>
                  </a:cxn>
                  <a:cxn ang="0">
                    <a:pos x="T2" y="T3"/>
                  </a:cxn>
                  <a:cxn ang="0">
                    <a:pos x="T4" y="T5"/>
                  </a:cxn>
                  <a:cxn ang="0">
                    <a:pos x="T6" y="T7"/>
                  </a:cxn>
                  <a:cxn ang="0">
                    <a:pos x="T8" y="T9"/>
                  </a:cxn>
                </a:cxnLst>
                <a:rect l="0" t="0" r="r" b="b"/>
                <a:pathLst>
                  <a:path w="53" h="5">
                    <a:moveTo>
                      <a:pt x="0" y="5"/>
                    </a:moveTo>
                    <a:lnTo>
                      <a:pt x="43" y="5"/>
                    </a:lnTo>
                    <a:lnTo>
                      <a:pt x="53" y="0"/>
                    </a:lnTo>
                    <a:lnTo>
                      <a:pt x="9" y="0"/>
                    </a:lnTo>
                    <a:lnTo>
                      <a:pt x="0" y="5"/>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60" name="Freeform 134"/>
              <p:cNvSpPr>
                <a:spLocks/>
              </p:cNvSpPr>
              <p:nvPr/>
            </p:nvSpPr>
            <p:spPr bwMode="auto">
              <a:xfrm>
                <a:off x="3521" y="3096"/>
                <a:ext cx="54" cy="5"/>
              </a:xfrm>
              <a:custGeom>
                <a:avLst/>
                <a:gdLst>
                  <a:gd name="T0" fmla="*/ 0 w 54"/>
                  <a:gd name="T1" fmla="*/ 5 h 5"/>
                  <a:gd name="T2" fmla="*/ 44 w 54"/>
                  <a:gd name="T3" fmla="*/ 5 h 5"/>
                  <a:gd name="T4" fmla="*/ 54 w 54"/>
                  <a:gd name="T5" fmla="*/ 0 h 5"/>
                  <a:gd name="T6" fmla="*/ 10 w 54"/>
                  <a:gd name="T7" fmla="*/ 0 h 5"/>
                  <a:gd name="T8" fmla="*/ 0 w 54"/>
                  <a:gd name="T9" fmla="*/ 5 h 5"/>
                </a:gdLst>
                <a:ahLst/>
                <a:cxnLst>
                  <a:cxn ang="0">
                    <a:pos x="T0" y="T1"/>
                  </a:cxn>
                  <a:cxn ang="0">
                    <a:pos x="T2" y="T3"/>
                  </a:cxn>
                  <a:cxn ang="0">
                    <a:pos x="T4" y="T5"/>
                  </a:cxn>
                  <a:cxn ang="0">
                    <a:pos x="T6" y="T7"/>
                  </a:cxn>
                  <a:cxn ang="0">
                    <a:pos x="T8" y="T9"/>
                  </a:cxn>
                </a:cxnLst>
                <a:rect l="0" t="0" r="r" b="b"/>
                <a:pathLst>
                  <a:path w="54" h="5">
                    <a:moveTo>
                      <a:pt x="0" y="5"/>
                    </a:moveTo>
                    <a:lnTo>
                      <a:pt x="44" y="5"/>
                    </a:lnTo>
                    <a:lnTo>
                      <a:pt x="54" y="0"/>
                    </a:lnTo>
                    <a:lnTo>
                      <a:pt x="10" y="0"/>
                    </a:lnTo>
                    <a:lnTo>
                      <a:pt x="0" y="5"/>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61" name="Freeform 135"/>
              <p:cNvSpPr>
                <a:spLocks/>
              </p:cNvSpPr>
              <p:nvPr/>
            </p:nvSpPr>
            <p:spPr bwMode="auto">
              <a:xfrm>
                <a:off x="3609" y="3096"/>
                <a:ext cx="53" cy="5"/>
              </a:xfrm>
              <a:custGeom>
                <a:avLst/>
                <a:gdLst>
                  <a:gd name="T0" fmla="*/ 0 w 53"/>
                  <a:gd name="T1" fmla="*/ 5 h 5"/>
                  <a:gd name="T2" fmla="*/ 43 w 53"/>
                  <a:gd name="T3" fmla="*/ 5 h 5"/>
                  <a:gd name="T4" fmla="*/ 53 w 53"/>
                  <a:gd name="T5" fmla="*/ 0 h 5"/>
                  <a:gd name="T6" fmla="*/ 9 w 53"/>
                  <a:gd name="T7" fmla="*/ 0 h 5"/>
                  <a:gd name="T8" fmla="*/ 0 w 53"/>
                  <a:gd name="T9" fmla="*/ 5 h 5"/>
                </a:gdLst>
                <a:ahLst/>
                <a:cxnLst>
                  <a:cxn ang="0">
                    <a:pos x="T0" y="T1"/>
                  </a:cxn>
                  <a:cxn ang="0">
                    <a:pos x="T2" y="T3"/>
                  </a:cxn>
                  <a:cxn ang="0">
                    <a:pos x="T4" y="T5"/>
                  </a:cxn>
                  <a:cxn ang="0">
                    <a:pos x="T6" y="T7"/>
                  </a:cxn>
                  <a:cxn ang="0">
                    <a:pos x="T8" y="T9"/>
                  </a:cxn>
                </a:cxnLst>
                <a:rect l="0" t="0" r="r" b="b"/>
                <a:pathLst>
                  <a:path w="53" h="5">
                    <a:moveTo>
                      <a:pt x="0" y="5"/>
                    </a:moveTo>
                    <a:lnTo>
                      <a:pt x="43" y="5"/>
                    </a:lnTo>
                    <a:lnTo>
                      <a:pt x="53" y="0"/>
                    </a:lnTo>
                    <a:lnTo>
                      <a:pt x="9" y="0"/>
                    </a:lnTo>
                    <a:lnTo>
                      <a:pt x="0" y="5"/>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62" name="Freeform 136"/>
              <p:cNvSpPr>
                <a:spLocks/>
              </p:cNvSpPr>
              <p:nvPr/>
            </p:nvSpPr>
            <p:spPr bwMode="auto">
              <a:xfrm>
                <a:off x="3696" y="3096"/>
                <a:ext cx="54" cy="5"/>
              </a:xfrm>
              <a:custGeom>
                <a:avLst/>
                <a:gdLst>
                  <a:gd name="T0" fmla="*/ 0 w 54"/>
                  <a:gd name="T1" fmla="*/ 5 h 5"/>
                  <a:gd name="T2" fmla="*/ 44 w 54"/>
                  <a:gd name="T3" fmla="*/ 5 h 5"/>
                  <a:gd name="T4" fmla="*/ 54 w 54"/>
                  <a:gd name="T5" fmla="*/ 0 h 5"/>
                  <a:gd name="T6" fmla="*/ 10 w 54"/>
                  <a:gd name="T7" fmla="*/ 0 h 5"/>
                  <a:gd name="T8" fmla="*/ 0 w 54"/>
                  <a:gd name="T9" fmla="*/ 5 h 5"/>
                </a:gdLst>
                <a:ahLst/>
                <a:cxnLst>
                  <a:cxn ang="0">
                    <a:pos x="T0" y="T1"/>
                  </a:cxn>
                  <a:cxn ang="0">
                    <a:pos x="T2" y="T3"/>
                  </a:cxn>
                  <a:cxn ang="0">
                    <a:pos x="T4" y="T5"/>
                  </a:cxn>
                  <a:cxn ang="0">
                    <a:pos x="T6" y="T7"/>
                  </a:cxn>
                  <a:cxn ang="0">
                    <a:pos x="T8" y="T9"/>
                  </a:cxn>
                </a:cxnLst>
                <a:rect l="0" t="0" r="r" b="b"/>
                <a:pathLst>
                  <a:path w="54" h="5">
                    <a:moveTo>
                      <a:pt x="0" y="5"/>
                    </a:moveTo>
                    <a:lnTo>
                      <a:pt x="44" y="5"/>
                    </a:lnTo>
                    <a:lnTo>
                      <a:pt x="54" y="0"/>
                    </a:lnTo>
                    <a:lnTo>
                      <a:pt x="10" y="0"/>
                    </a:lnTo>
                    <a:lnTo>
                      <a:pt x="0" y="5"/>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63" name="Freeform 137"/>
              <p:cNvSpPr>
                <a:spLocks/>
              </p:cNvSpPr>
              <p:nvPr/>
            </p:nvSpPr>
            <p:spPr bwMode="auto">
              <a:xfrm>
                <a:off x="3784" y="3096"/>
                <a:ext cx="53" cy="5"/>
              </a:xfrm>
              <a:custGeom>
                <a:avLst/>
                <a:gdLst>
                  <a:gd name="T0" fmla="*/ 0 w 53"/>
                  <a:gd name="T1" fmla="*/ 5 h 5"/>
                  <a:gd name="T2" fmla="*/ 43 w 53"/>
                  <a:gd name="T3" fmla="*/ 5 h 5"/>
                  <a:gd name="T4" fmla="*/ 53 w 53"/>
                  <a:gd name="T5" fmla="*/ 0 h 5"/>
                  <a:gd name="T6" fmla="*/ 9 w 53"/>
                  <a:gd name="T7" fmla="*/ 0 h 5"/>
                  <a:gd name="T8" fmla="*/ 0 w 53"/>
                  <a:gd name="T9" fmla="*/ 5 h 5"/>
                </a:gdLst>
                <a:ahLst/>
                <a:cxnLst>
                  <a:cxn ang="0">
                    <a:pos x="T0" y="T1"/>
                  </a:cxn>
                  <a:cxn ang="0">
                    <a:pos x="T2" y="T3"/>
                  </a:cxn>
                  <a:cxn ang="0">
                    <a:pos x="T4" y="T5"/>
                  </a:cxn>
                  <a:cxn ang="0">
                    <a:pos x="T6" y="T7"/>
                  </a:cxn>
                  <a:cxn ang="0">
                    <a:pos x="T8" y="T9"/>
                  </a:cxn>
                </a:cxnLst>
                <a:rect l="0" t="0" r="r" b="b"/>
                <a:pathLst>
                  <a:path w="53" h="5">
                    <a:moveTo>
                      <a:pt x="0" y="5"/>
                    </a:moveTo>
                    <a:lnTo>
                      <a:pt x="43" y="5"/>
                    </a:lnTo>
                    <a:lnTo>
                      <a:pt x="53" y="0"/>
                    </a:lnTo>
                    <a:lnTo>
                      <a:pt x="9" y="0"/>
                    </a:lnTo>
                    <a:lnTo>
                      <a:pt x="0" y="5"/>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64" name="Freeform 138"/>
              <p:cNvSpPr>
                <a:spLocks/>
              </p:cNvSpPr>
              <p:nvPr/>
            </p:nvSpPr>
            <p:spPr bwMode="auto">
              <a:xfrm>
                <a:off x="3871" y="3096"/>
                <a:ext cx="54" cy="5"/>
              </a:xfrm>
              <a:custGeom>
                <a:avLst/>
                <a:gdLst>
                  <a:gd name="T0" fmla="*/ 0 w 54"/>
                  <a:gd name="T1" fmla="*/ 5 h 5"/>
                  <a:gd name="T2" fmla="*/ 44 w 54"/>
                  <a:gd name="T3" fmla="*/ 5 h 5"/>
                  <a:gd name="T4" fmla="*/ 54 w 54"/>
                  <a:gd name="T5" fmla="*/ 0 h 5"/>
                  <a:gd name="T6" fmla="*/ 10 w 54"/>
                  <a:gd name="T7" fmla="*/ 0 h 5"/>
                  <a:gd name="T8" fmla="*/ 0 w 54"/>
                  <a:gd name="T9" fmla="*/ 5 h 5"/>
                </a:gdLst>
                <a:ahLst/>
                <a:cxnLst>
                  <a:cxn ang="0">
                    <a:pos x="T0" y="T1"/>
                  </a:cxn>
                  <a:cxn ang="0">
                    <a:pos x="T2" y="T3"/>
                  </a:cxn>
                  <a:cxn ang="0">
                    <a:pos x="T4" y="T5"/>
                  </a:cxn>
                  <a:cxn ang="0">
                    <a:pos x="T6" y="T7"/>
                  </a:cxn>
                  <a:cxn ang="0">
                    <a:pos x="T8" y="T9"/>
                  </a:cxn>
                </a:cxnLst>
                <a:rect l="0" t="0" r="r" b="b"/>
                <a:pathLst>
                  <a:path w="54" h="5">
                    <a:moveTo>
                      <a:pt x="0" y="5"/>
                    </a:moveTo>
                    <a:lnTo>
                      <a:pt x="44" y="5"/>
                    </a:lnTo>
                    <a:lnTo>
                      <a:pt x="54" y="0"/>
                    </a:lnTo>
                    <a:lnTo>
                      <a:pt x="10" y="0"/>
                    </a:lnTo>
                    <a:lnTo>
                      <a:pt x="0" y="5"/>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65" name="Freeform 139"/>
              <p:cNvSpPr>
                <a:spLocks/>
              </p:cNvSpPr>
              <p:nvPr/>
            </p:nvSpPr>
            <p:spPr bwMode="auto">
              <a:xfrm>
                <a:off x="3959" y="3096"/>
                <a:ext cx="53" cy="5"/>
              </a:xfrm>
              <a:custGeom>
                <a:avLst/>
                <a:gdLst>
                  <a:gd name="T0" fmla="*/ 0 w 53"/>
                  <a:gd name="T1" fmla="*/ 5 h 5"/>
                  <a:gd name="T2" fmla="*/ 43 w 53"/>
                  <a:gd name="T3" fmla="*/ 5 h 5"/>
                  <a:gd name="T4" fmla="*/ 53 w 53"/>
                  <a:gd name="T5" fmla="*/ 0 h 5"/>
                  <a:gd name="T6" fmla="*/ 9 w 53"/>
                  <a:gd name="T7" fmla="*/ 0 h 5"/>
                  <a:gd name="T8" fmla="*/ 0 w 53"/>
                  <a:gd name="T9" fmla="*/ 5 h 5"/>
                </a:gdLst>
                <a:ahLst/>
                <a:cxnLst>
                  <a:cxn ang="0">
                    <a:pos x="T0" y="T1"/>
                  </a:cxn>
                  <a:cxn ang="0">
                    <a:pos x="T2" y="T3"/>
                  </a:cxn>
                  <a:cxn ang="0">
                    <a:pos x="T4" y="T5"/>
                  </a:cxn>
                  <a:cxn ang="0">
                    <a:pos x="T6" y="T7"/>
                  </a:cxn>
                  <a:cxn ang="0">
                    <a:pos x="T8" y="T9"/>
                  </a:cxn>
                </a:cxnLst>
                <a:rect l="0" t="0" r="r" b="b"/>
                <a:pathLst>
                  <a:path w="53" h="5">
                    <a:moveTo>
                      <a:pt x="0" y="5"/>
                    </a:moveTo>
                    <a:lnTo>
                      <a:pt x="43" y="5"/>
                    </a:lnTo>
                    <a:lnTo>
                      <a:pt x="53" y="0"/>
                    </a:lnTo>
                    <a:lnTo>
                      <a:pt x="9" y="0"/>
                    </a:lnTo>
                    <a:lnTo>
                      <a:pt x="0" y="5"/>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66" name="Freeform 140"/>
              <p:cNvSpPr>
                <a:spLocks/>
              </p:cNvSpPr>
              <p:nvPr/>
            </p:nvSpPr>
            <p:spPr bwMode="auto">
              <a:xfrm>
                <a:off x="4046" y="3096"/>
                <a:ext cx="54" cy="5"/>
              </a:xfrm>
              <a:custGeom>
                <a:avLst/>
                <a:gdLst>
                  <a:gd name="T0" fmla="*/ 0 w 54"/>
                  <a:gd name="T1" fmla="*/ 5 h 5"/>
                  <a:gd name="T2" fmla="*/ 44 w 54"/>
                  <a:gd name="T3" fmla="*/ 5 h 5"/>
                  <a:gd name="T4" fmla="*/ 54 w 54"/>
                  <a:gd name="T5" fmla="*/ 0 h 5"/>
                  <a:gd name="T6" fmla="*/ 10 w 54"/>
                  <a:gd name="T7" fmla="*/ 0 h 5"/>
                  <a:gd name="T8" fmla="*/ 0 w 54"/>
                  <a:gd name="T9" fmla="*/ 5 h 5"/>
                </a:gdLst>
                <a:ahLst/>
                <a:cxnLst>
                  <a:cxn ang="0">
                    <a:pos x="T0" y="T1"/>
                  </a:cxn>
                  <a:cxn ang="0">
                    <a:pos x="T2" y="T3"/>
                  </a:cxn>
                  <a:cxn ang="0">
                    <a:pos x="T4" y="T5"/>
                  </a:cxn>
                  <a:cxn ang="0">
                    <a:pos x="T6" y="T7"/>
                  </a:cxn>
                  <a:cxn ang="0">
                    <a:pos x="T8" y="T9"/>
                  </a:cxn>
                </a:cxnLst>
                <a:rect l="0" t="0" r="r" b="b"/>
                <a:pathLst>
                  <a:path w="54" h="5">
                    <a:moveTo>
                      <a:pt x="0" y="5"/>
                    </a:moveTo>
                    <a:lnTo>
                      <a:pt x="44" y="5"/>
                    </a:lnTo>
                    <a:lnTo>
                      <a:pt x="54" y="0"/>
                    </a:lnTo>
                    <a:lnTo>
                      <a:pt x="10" y="0"/>
                    </a:lnTo>
                    <a:lnTo>
                      <a:pt x="0" y="5"/>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67" name="Freeform 141"/>
              <p:cNvSpPr>
                <a:spLocks/>
              </p:cNvSpPr>
              <p:nvPr/>
            </p:nvSpPr>
            <p:spPr bwMode="auto">
              <a:xfrm>
                <a:off x="4134" y="3096"/>
                <a:ext cx="53" cy="5"/>
              </a:xfrm>
              <a:custGeom>
                <a:avLst/>
                <a:gdLst>
                  <a:gd name="T0" fmla="*/ 0 w 53"/>
                  <a:gd name="T1" fmla="*/ 5 h 5"/>
                  <a:gd name="T2" fmla="*/ 43 w 53"/>
                  <a:gd name="T3" fmla="*/ 5 h 5"/>
                  <a:gd name="T4" fmla="*/ 53 w 53"/>
                  <a:gd name="T5" fmla="*/ 0 h 5"/>
                  <a:gd name="T6" fmla="*/ 9 w 53"/>
                  <a:gd name="T7" fmla="*/ 0 h 5"/>
                  <a:gd name="T8" fmla="*/ 0 w 53"/>
                  <a:gd name="T9" fmla="*/ 5 h 5"/>
                </a:gdLst>
                <a:ahLst/>
                <a:cxnLst>
                  <a:cxn ang="0">
                    <a:pos x="T0" y="T1"/>
                  </a:cxn>
                  <a:cxn ang="0">
                    <a:pos x="T2" y="T3"/>
                  </a:cxn>
                  <a:cxn ang="0">
                    <a:pos x="T4" y="T5"/>
                  </a:cxn>
                  <a:cxn ang="0">
                    <a:pos x="T6" y="T7"/>
                  </a:cxn>
                  <a:cxn ang="0">
                    <a:pos x="T8" y="T9"/>
                  </a:cxn>
                </a:cxnLst>
                <a:rect l="0" t="0" r="r" b="b"/>
                <a:pathLst>
                  <a:path w="53" h="5">
                    <a:moveTo>
                      <a:pt x="0" y="5"/>
                    </a:moveTo>
                    <a:lnTo>
                      <a:pt x="43" y="5"/>
                    </a:lnTo>
                    <a:lnTo>
                      <a:pt x="53" y="0"/>
                    </a:lnTo>
                    <a:lnTo>
                      <a:pt x="9" y="0"/>
                    </a:lnTo>
                    <a:lnTo>
                      <a:pt x="0" y="5"/>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68" name="Freeform 142"/>
              <p:cNvSpPr>
                <a:spLocks/>
              </p:cNvSpPr>
              <p:nvPr/>
            </p:nvSpPr>
            <p:spPr bwMode="auto">
              <a:xfrm>
                <a:off x="4221" y="3096"/>
                <a:ext cx="54" cy="5"/>
              </a:xfrm>
              <a:custGeom>
                <a:avLst/>
                <a:gdLst>
                  <a:gd name="T0" fmla="*/ 0 w 54"/>
                  <a:gd name="T1" fmla="*/ 5 h 5"/>
                  <a:gd name="T2" fmla="*/ 44 w 54"/>
                  <a:gd name="T3" fmla="*/ 5 h 5"/>
                  <a:gd name="T4" fmla="*/ 54 w 54"/>
                  <a:gd name="T5" fmla="*/ 0 h 5"/>
                  <a:gd name="T6" fmla="*/ 10 w 54"/>
                  <a:gd name="T7" fmla="*/ 0 h 5"/>
                  <a:gd name="T8" fmla="*/ 0 w 54"/>
                  <a:gd name="T9" fmla="*/ 5 h 5"/>
                </a:gdLst>
                <a:ahLst/>
                <a:cxnLst>
                  <a:cxn ang="0">
                    <a:pos x="T0" y="T1"/>
                  </a:cxn>
                  <a:cxn ang="0">
                    <a:pos x="T2" y="T3"/>
                  </a:cxn>
                  <a:cxn ang="0">
                    <a:pos x="T4" y="T5"/>
                  </a:cxn>
                  <a:cxn ang="0">
                    <a:pos x="T6" y="T7"/>
                  </a:cxn>
                  <a:cxn ang="0">
                    <a:pos x="T8" y="T9"/>
                  </a:cxn>
                </a:cxnLst>
                <a:rect l="0" t="0" r="r" b="b"/>
                <a:pathLst>
                  <a:path w="54" h="5">
                    <a:moveTo>
                      <a:pt x="0" y="5"/>
                    </a:moveTo>
                    <a:lnTo>
                      <a:pt x="44" y="5"/>
                    </a:lnTo>
                    <a:lnTo>
                      <a:pt x="54" y="0"/>
                    </a:lnTo>
                    <a:lnTo>
                      <a:pt x="10" y="0"/>
                    </a:lnTo>
                    <a:lnTo>
                      <a:pt x="0" y="5"/>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69" name="Freeform 143"/>
              <p:cNvSpPr>
                <a:spLocks/>
              </p:cNvSpPr>
              <p:nvPr/>
            </p:nvSpPr>
            <p:spPr bwMode="auto">
              <a:xfrm>
                <a:off x="4309" y="3096"/>
                <a:ext cx="53" cy="5"/>
              </a:xfrm>
              <a:custGeom>
                <a:avLst/>
                <a:gdLst>
                  <a:gd name="T0" fmla="*/ 0 w 53"/>
                  <a:gd name="T1" fmla="*/ 5 h 5"/>
                  <a:gd name="T2" fmla="*/ 43 w 53"/>
                  <a:gd name="T3" fmla="*/ 5 h 5"/>
                  <a:gd name="T4" fmla="*/ 53 w 53"/>
                  <a:gd name="T5" fmla="*/ 0 h 5"/>
                  <a:gd name="T6" fmla="*/ 9 w 53"/>
                  <a:gd name="T7" fmla="*/ 0 h 5"/>
                  <a:gd name="T8" fmla="*/ 0 w 53"/>
                  <a:gd name="T9" fmla="*/ 5 h 5"/>
                </a:gdLst>
                <a:ahLst/>
                <a:cxnLst>
                  <a:cxn ang="0">
                    <a:pos x="T0" y="T1"/>
                  </a:cxn>
                  <a:cxn ang="0">
                    <a:pos x="T2" y="T3"/>
                  </a:cxn>
                  <a:cxn ang="0">
                    <a:pos x="T4" y="T5"/>
                  </a:cxn>
                  <a:cxn ang="0">
                    <a:pos x="T6" y="T7"/>
                  </a:cxn>
                  <a:cxn ang="0">
                    <a:pos x="T8" y="T9"/>
                  </a:cxn>
                </a:cxnLst>
                <a:rect l="0" t="0" r="r" b="b"/>
                <a:pathLst>
                  <a:path w="53" h="5">
                    <a:moveTo>
                      <a:pt x="0" y="5"/>
                    </a:moveTo>
                    <a:lnTo>
                      <a:pt x="43" y="5"/>
                    </a:lnTo>
                    <a:lnTo>
                      <a:pt x="53" y="0"/>
                    </a:lnTo>
                    <a:lnTo>
                      <a:pt x="9" y="0"/>
                    </a:lnTo>
                    <a:lnTo>
                      <a:pt x="0" y="5"/>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70" name="Freeform 144"/>
              <p:cNvSpPr>
                <a:spLocks/>
              </p:cNvSpPr>
              <p:nvPr/>
            </p:nvSpPr>
            <p:spPr bwMode="auto">
              <a:xfrm>
                <a:off x="4396" y="3096"/>
                <a:ext cx="54" cy="5"/>
              </a:xfrm>
              <a:custGeom>
                <a:avLst/>
                <a:gdLst>
                  <a:gd name="T0" fmla="*/ 0 w 54"/>
                  <a:gd name="T1" fmla="*/ 5 h 5"/>
                  <a:gd name="T2" fmla="*/ 44 w 54"/>
                  <a:gd name="T3" fmla="*/ 5 h 5"/>
                  <a:gd name="T4" fmla="*/ 54 w 54"/>
                  <a:gd name="T5" fmla="*/ 0 h 5"/>
                  <a:gd name="T6" fmla="*/ 10 w 54"/>
                  <a:gd name="T7" fmla="*/ 0 h 5"/>
                  <a:gd name="T8" fmla="*/ 0 w 54"/>
                  <a:gd name="T9" fmla="*/ 5 h 5"/>
                </a:gdLst>
                <a:ahLst/>
                <a:cxnLst>
                  <a:cxn ang="0">
                    <a:pos x="T0" y="T1"/>
                  </a:cxn>
                  <a:cxn ang="0">
                    <a:pos x="T2" y="T3"/>
                  </a:cxn>
                  <a:cxn ang="0">
                    <a:pos x="T4" y="T5"/>
                  </a:cxn>
                  <a:cxn ang="0">
                    <a:pos x="T6" y="T7"/>
                  </a:cxn>
                  <a:cxn ang="0">
                    <a:pos x="T8" y="T9"/>
                  </a:cxn>
                </a:cxnLst>
                <a:rect l="0" t="0" r="r" b="b"/>
                <a:pathLst>
                  <a:path w="54" h="5">
                    <a:moveTo>
                      <a:pt x="0" y="5"/>
                    </a:moveTo>
                    <a:lnTo>
                      <a:pt x="44" y="5"/>
                    </a:lnTo>
                    <a:lnTo>
                      <a:pt x="54" y="0"/>
                    </a:lnTo>
                    <a:lnTo>
                      <a:pt x="10" y="0"/>
                    </a:lnTo>
                    <a:lnTo>
                      <a:pt x="0" y="5"/>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71" name="Freeform 145"/>
              <p:cNvSpPr>
                <a:spLocks/>
              </p:cNvSpPr>
              <p:nvPr/>
            </p:nvSpPr>
            <p:spPr bwMode="auto">
              <a:xfrm>
                <a:off x="4484" y="3096"/>
                <a:ext cx="53" cy="5"/>
              </a:xfrm>
              <a:custGeom>
                <a:avLst/>
                <a:gdLst>
                  <a:gd name="T0" fmla="*/ 0 w 53"/>
                  <a:gd name="T1" fmla="*/ 5 h 5"/>
                  <a:gd name="T2" fmla="*/ 43 w 53"/>
                  <a:gd name="T3" fmla="*/ 5 h 5"/>
                  <a:gd name="T4" fmla="*/ 53 w 53"/>
                  <a:gd name="T5" fmla="*/ 0 h 5"/>
                  <a:gd name="T6" fmla="*/ 9 w 53"/>
                  <a:gd name="T7" fmla="*/ 0 h 5"/>
                  <a:gd name="T8" fmla="*/ 0 w 53"/>
                  <a:gd name="T9" fmla="*/ 5 h 5"/>
                </a:gdLst>
                <a:ahLst/>
                <a:cxnLst>
                  <a:cxn ang="0">
                    <a:pos x="T0" y="T1"/>
                  </a:cxn>
                  <a:cxn ang="0">
                    <a:pos x="T2" y="T3"/>
                  </a:cxn>
                  <a:cxn ang="0">
                    <a:pos x="T4" y="T5"/>
                  </a:cxn>
                  <a:cxn ang="0">
                    <a:pos x="T6" y="T7"/>
                  </a:cxn>
                  <a:cxn ang="0">
                    <a:pos x="T8" y="T9"/>
                  </a:cxn>
                </a:cxnLst>
                <a:rect l="0" t="0" r="r" b="b"/>
                <a:pathLst>
                  <a:path w="53" h="5">
                    <a:moveTo>
                      <a:pt x="0" y="5"/>
                    </a:moveTo>
                    <a:lnTo>
                      <a:pt x="43" y="5"/>
                    </a:lnTo>
                    <a:lnTo>
                      <a:pt x="53" y="0"/>
                    </a:lnTo>
                    <a:lnTo>
                      <a:pt x="9" y="0"/>
                    </a:lnTo>
                    <a:lnTo>
                      <a:pt x="0" y="5"/>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72" name="Freeform 146"/>
              <p:cNvSpPr>
                <a:spLocks/>
              </p:cNvSpPr>
              <p:nvPr/>
            </p:nvSpPr>
            <p:spPr bwMode="auto">
              <a:xfrm>
                <a:off x="4571" y="3096"/>
                <a:ext cx="54" cy="5"/>
              </a:xfrm>
              <a:custGeom>
                <a:avLst/>
                <a:gdLst>
                  <a:gd name="T0" fmla="*/ 0 w 54"/>
                  <a:gd name="T1" fmla="*/ 5 h 5"/>
                  <a:gd name="T2" fmla="*/ 44 w 54"/>
                  <a:gd name="T3" fmla="*/ 5 h 5"/>
                  <a:gd name="T4" fmla="*/ 54 w 54"/>
                  <a:gd name="T5" fmla="*/ 0 h 5"/>
                  <a:gd name="T6" fmla="*/ 10 w 54"/>
                  <a:gd name="T7" fmla="*/ 0 h 5"/>
                  <a:gd name="T8" fmla="*/ 0 w 54"/>
                  <a:gd name="T9" fmla="*/ 5 h 5"/>
                </a:gdLst>
                <a:ahLst/>
                <a:cxnLst>
                  <a:cxn ang="0">
                    <a:pos x="T0" y="T1"/>
                  </a:cxn>
                  <a:cxn ang="0">
                    <a:pos x="T2" y="T3"/>
                  </a:cxn>
                  <a:cxn ang="0">
                    <a:pos x="T4" y="T5"/>
                  </a:cxn>
                  <a:cxn ang="0">
                    <a:pos x="T6" y="T7"/>
                  </a:cxn>
                  <a:cxn ang="0">
                    <a:pos x="T8" y="T9"/>
                  </a:cxn>
                </a:cxnLst>
                <a:rect l="0" t="0" r="r" b="b"/>
                <a:pathLst>
                  <a:path w="54" h="5">
                    <a:moveTo>
                      <a:pt x="0" y="5"/>
                    </a:moveTo>
                    <a:lnTo>
                      <a:pt x="44" y="5"/>
                    </a:lnTo>
                    <a:lnTo>
                      <a:pt x="54" y="0"/>
                    </a:lnTo>
                    <a:lnTo>
                      <a:pt x="10" y="0"/>
                    </a:lnTo>
                    <a:lnTo>
                      <a:pt x="0" y="5"/>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73" name="Freeform 147"/>
              <p:cNvSpPr>
                <a:spLocks/>
              </p:cNvSpPr>
              <p:nvPr/>
            </p:nvSpPr>
            <p:spPr bwMode="auto">
              <a:xfrm>
                <a:off x="4659" y="3096"/>
                <a:ext cx="53" cy="5"/>
              </a:xfrm>
              <a:custGeom>
                <a:avLst/>
                <a:gdLst>
                  <a:gd name="T0" fmla="*/ 0 w 53"/>
                  <a:gd name="T1" fmla="*/ 5 h 5"/>
                  <a:gd name="T2" fmla="*/ 43 w 53"/>
                  <a:gd name="T3" fmla="*/ 5 h 5"/>
                  <a:gd name="T4" fmla="*/ 53 w 53"/>
                  <a:gd name="T5" fmla="*/ 0 h 5"/>
                  <a:gd name="T6" fmla="*/ 9 w 53"/>
                  <a:gd name="T7" fmla="*/ 0 h 5"/>
                  <a:gd name="T8" fmla="*/ 0 w 53"/>
                  <a:gd name="T9" fmla="*/ 5 h 5"/>
                </a:gdLst>
                <a:ahLst/>
                <a:cxnLst>
                  <a:cxn ang="0">
                    <a:pos x="T0" y="T1"/>
                  </a:cxn>
                  <a:cxn ang="0">
                    <a:pos x="T2" y="T3"/>
                  </a:cxn>
                  <a:cxn ang="0">
                    <a:pos x="T4" y="T5"/>
                  </a:cxn>
                  <a:cxn ang="0">
                    <a:pos x="T6" y="T7"/>
                  </a:cxn>
                  <a:cxn ang="0">
                    <a:pos x="T8" y="T9"/>
                  </a:cxn>
                </a:cxnLst>
                <a:rect l="0" t="0" r="r" b="b"/>
                <a:pathLst>
                  <a:path w="53" h="5">
                    <a:moveTo>
                      <a:pt x="0" y="5"/>
                    </a:moveTo>
                    <a:lnTo>
                      <a:pt x="43" y="5"/>
                    </a:lnTo>
                    <a:lnTo>
                      <a:pt x="53" y="0"/>
                    </a:lnTo>
                    <a:lnTo>
                      <a:pt x="9" y="0"/>
                    </a:lnTo>
                    <a:lnTo>
                      <a:pt x="0" y="5"/>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74" name="Freeform 148"/>
              <p:cNvSpPr>
                <a:spLocks/>
              </p:cNvSpPr>
              <p:nvPr/>
            </p:nvSpPr>
            <p:spPr bwMode="auto">
              <a:xfrm>
                <a:off x="4746" y="3096"/>
                <a:ext cx="54" cy="5"/>
              </a:xfrm>
              <a:custGeom>
                <a:avLst/>
                <a:gdLst>
                  <a:gd name="T0" fmla="*/ 0 w 54"/>
                  <a:gd name="T1" fmla="*/ 5 h 5"/>
                  <a:gd name="T2" fmla="*/ 44 w 54"/>
                  <a:gd name="T3" fmla="*/ 5 h 5"/>
                  <a:gd name="T4" fmla="*/ 54 w 54"/>
                  <a:gd name="T5" fmla="*/ 0 h 5"/>
                  <a:gd name="T6" fmla="*/ 10 w 54"/>
                  <a:gd name="T7" fmla="*/ 0 h 5"/>
                  <a:gd name="T8" fmla="*/ 0 w 54"/>
                  <a:gd name="T9" fmla="*/ 5 h 5"/>
                </a:gdLst>
                <a:ahLst/>
                <a:cxnLst>
                  <a:cxn ang="0">
                    <a:pos x="T0" y="T1"/>
                  </a:cxn>
                  <a:cxn ang="0">
                    <a:pos x="T2" y="T3"/>
                  </a:cxn>
                  <a:cxn ang="0">
                    <a:pos x="T4" y="T5"/>
                  </a:cxn>
                  <a:cxn ang="0">
                    <a:pos x="T6" y="T7"/>
                  </a:cxn>
                  <a:cxn ang="0">
                    <a:pos x="T8" y="T9"/>
                  </a:cxn>
                </a:cxnLst>
                <a:rect l="0" t="0" r="r" b="b"/>
                <a:pathLst>
                  <a:path w="54" h="5">
                    <a:moveTo>
                      <a:pt x="0" y="5"/>
                    </a:moveTo>
                    <a:lnTo>
                      <a:pt x="44" y="5"/>
                    </a:lnTo>
                    <a:lnTo>
                      <a:pt x="54" y="0"/>
                    </a:lnTo>
                    <a:lnTo>
                      <a:pt x="10" y="0"/>
                    </a:lnTo>
                    <a:lnTo>
                      <a:pt x="0" y="5"/>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75" name="Freeform 149"/>
              <p:cNvSpPr>
                <a:spLocks/>
              </p:cNvSpPr>
              <p:nvPr/>
            </p:nvSpPr>
            <p:spPr bwMode="auto">
              <a:xfrm>
                <a:off x="4834" y="3096"/>
                <a:ext cx="53" cy="5"/>
              </a:xfrm>
              <a:custGeom>
                <a:avLst/>
                <a:gdLst>
                  <a:gd name="T0" fmla="*/ 0 w 53"/>
                  <a:gd name="T1" fmla="*/ 5 h 5"/>
                  <a:gd name="T2" fmla="*/ 43 w 53"/>
                  <a:gd name="T3" fmla="*/ 5 h 5"/>
                  <a:gd name="T4" fmla="*/ 53 w 53"/>
                  <a:gd name="T5" fmla="*/ 0 h 5"/>
                  <a:gd name="T6" fmla="*/ 9 w 53"/>
                  <a:gd name="T7" fmla="*/ 0 h 5"/>
                  <a:gd name="T8" fmla="*/ 0 w 53"/>
                  <a:gd name="T9" fmla="*/ 5 h 5"/>
                </a:gdLst>
                <a:ahLst/>
                <a:cxnLst>
                  <a:cxn ang="0">
                    <a:pos x="T0" y="T1"/>
                  </a:cxn>
                  <a:cxn ang="0">
                    <a:pos x="T2" y="T3"/>
                  </a:cxn>
                  <a:cxn ang="0">
                    <a:pos x="T4" y="T5"/>
                  </a:cxn>
                  <a:cxn ang="0">
                    <a:pos x="T6" y="T7"/>
                  </a:cxn>
                  <a:cxn ang="0">
                    <a:pos x="T8" y="T9"/>
                  </a:cxn>
                </a:cxnLst>
                <a:rect l="0" t="0" r="r" b="b"/>
                <a:pathLst>
                  <a:path w="53" h="5">
                    <a:moveTo>
                      <a:pt x="0" y="5"/>
                    </a:moveTo>
                    <a:lnTo>
                      <a:pt x="43" y="5"/>
                    </a:lnTo>
                    <a:lnTo>
                      <a:pt x="53" y="0"/>
                    </a:lnTo>
                    <a:lnTo>
                      <a:pt x="9" y="0"/>
                    </a:lnTo>
                    <a:lnTo>
                      <a:pt x="0" y="5"/>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76" name="Freeform 150"/>
              <p:cNvSpPr>
                <a:spLocks/>
              </p:cNvSpPr>
              <p:nvPr/>
            </p:nvSpPr>
            <p:spPr bwMode="auto">
              <a:xfrm>
                <a:off x="4921" y="3096"/>
                <a:ext cx="54" cy="5"/>
              </a:xfrm>
              <a:custGeom>
                <a:avLst/>
                <a:gdLst>
                  <a:gd name="T0" fmla="*/ 0 w 54"/>
                  <a:gd name="T1" fmla="*/ 5 h 5"/>
                  <a:gd name="T2" fmla="*/ 44 w 54"/>
                  <a:gd name="T3" fmla="*/ 5 h 5"/>
                  <a:gd name="T4" fmla="*/ 54 w 54"/>
                  <a:gd name="T5" fmla="*/ 0 h 5"/>
                  <a:gd name="T6" fmla="*/ 10 w 54"/>
                  <a:gd name="T7" fmla="*/ 0 h 5"/>
                  <a:gd name="T8" fmla="*/ 0 w 54"/>
                  <a:gd name="T9" fmla="*/ 5 h 5"/>
                </a:gdLst>
                <a:ahLst/>
                <a:cxnLst>
                  <a:cxn ang="0">
                    <a:pos x="T0" y="T1"/>
                  </a:cxn>
                  <a:cxn ang="0">
                    <a:pos x="T2" y="T3"/>
                  </a:cxn>
                  <a:cxn ang="0">
                    <a:pos x="T4" y="T5"/>
                  </a:cxn>
                  <a:cxn ang="0">
                    <a:pos x="T6" y="T7"/>
                  </a:cxn>
                  <a:cxn ang="0">
                    <a:pos x="T8" y="T9"/>
                  </a:cxn>
                </a:cxnLst>
                <a:rect l="0" t="0" r="r" b="b"/>
                <a:pathLst>
                  <a:path w="54" h="5">
                    <a:moveTo>
                      <a:pt x="0" y="5"/>
                    </a:moveTo>
                    <a:lnTo>
                      <a:pt x="44" y="5"/>
                    </a:lnTo>
                    <a:lnTo>
                      <a:pt x="54" y="0"/>
                    </a:lnTo>
                    <a:lnTo>
                      <a:pt x="10" y="0"/>
                    </a:lnTo>
                    <a:lnTo>
                      <a:pt x="0" y="5"/>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77" name="Freeform 151"/>
              <p:cNvSpPr>
                <a:spLocks/>
              </p:cNvSpPr>
              <p:nvPr/>
            </p:nvSpPr>
            <p:spPr bwMode="auto">
              <a:xfrm>
                <a:off x="5009" y="3096"/>
                <a:ext cx="53" cy="5"/>
              </a:xfrm>
              <a:custGeom>
                <a:avLst/>
                <a:gdLst>
                  <a:gd name="T0" fmla="*/ 0 w 53"/>
                  <a:gd name="T1" fmla="*/ 5 h 5"/>
                  <a:gd name="T2" fmla="*/ 43 w 53"/>
                  <a:gd name="T3" fmla="*/ 5 h 5"/>
                  <a:gd name="T4" fmla="*/ 53 w 53"/>
                  <a:gd name="T5" fmla="*/ 0 h 5"/>
                  <a:gd name="T6" fmla="*/ 9 w 53"/>
                  <a:gd name="T7" fmla="*/ 0 h 5"/>
                  <a:gd name="T8" fmla="*/ 0 w 53"/>
                  <a:gd name="T9" fmla="*/ 5 h 5"/>
                </a:gdLst>
                <a:ahLst/>
                <a:cxnLst>
                  <a:cxn ang="0">
                    <a:pos x="T0" y="T1"/>
                  </a:cxn>
                  <a:cxn ang="0">
                    <a:pos x="T2" y="T3"/>
                  </a:cxn>
                  <a:cxn ang="0">
                    <a:pos x="T4" y="T5"/>
                  </a:cxn>
                  <a:cxn ang="0">
                    <a:pos x="T6" y="T7"/>
                  </a:cxn>
                  <a:cxn ang="0">
                    <a:pos x="T8" y="T9"/>
                  </a:cxn>
                </a:cxnLst>
                <a:rect l="0" t="0" r="r" b="b"/>
                <a:pathLst>
                  <a:path w="53" h="5">
                    <a:moveTo>
                      <a:pt x="0" y="5"/>
                    </a:moveTo>
                    <a:lnTo>
                      <a:pt x="43" y="5"/>
                    </a:lnTo>
                    <a:lnTo>
                      <a:pt x="53" y="0"/>
                    </a:lnTo>
                    <a:lnTo>
                      <a:pt x="9" y="0"/>
                    </a:lnTo>
                    <a:lnTo>
                      <a:pt x="0" y="5"/>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78" name="Freeform 152"/>
              <p:cNvSpPr>
                <a:spLocks/>
              </p:cNvSpPr>
              <p:nvPr/>
            </p:nvSpPr>
            <p:spPr bwMode="auto">
              <a:xfrm>
                <a:off x="5096" y="3096"/>
                <a:ext cx="54" cy="5"/>
              </a:xfrm>
              <a:custGeom>
                <a:avLst/>
                <a:gdLst>
                  <a:gd name="T0" fmla="*/ 0 w 54"/>
                  <a:gd name="T1" fmla="*/ 5 h 5"/>
                  <a:gd name="T2" fmla="*/ 44 w 54"/>
                  <a:gd name="T3" fmla="*/ 5 h 5"/>
                  <a:gd name="T4" fmla="*/ 54 w 54"/>
                  <a:gd name="T5" fmla="*/ 0 h 5"/>
                  <a:gd name="T6" fmla="*/ 10 w 54"/>
                  <a:gd name="T7" fmla="*/ 0 h 5"/>
                  <a:gd name="T8" fmla="*/ 0 w 54"/>
                  <a:gd name="T9" fmla="*/ 5 h 5"/>
                </a:gdLst>
                <a:ahLst/>
                <a:cxnLst>
                  <a:cxn ang="0">
                    <a:pos x="T0" y="T1"/>
                  </a:cxn>
                  <a:cxn ang="0">
                    <a:pos x="T2" y="T3"/>
                  </a:cxn>
                  <a:cxn ang="0">
                    <a:pos x="T4" y="T5"/>
                  </a:cxn>
                  <a:cxn ang="0">
                    <a:pos x="T6" y="T7"/>
                  </a:cxn>
                  <a:cxn ang="0">
                    <a:pos x="T8" y="T9"/>
                  </a:cxn>
                </a:cxnLst>
                <a:rect l="0" t="0" r="r" b="b"/>
                <a:pathLst>
                  <a:path w="54" h="5">
                    <a:moveTo>
                      <a:pt x="0" y="5"/>
                    </a:moveTo>
                    <a:lnTo>
                      <a:pt x="44" y="5"/>
                    </a:lnTo>
                    <a:lnTo>
                      <a:pt x="54" y="0"/>
                    </a:lnTo>
                    <a:lnTo>
                      <a:pt x="10" y="0"/>
                    </a:lnTo>
                    <a:lnTo>
                      <a:pt x="0" y="5"/>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79" name="Freeform 153"/>
              <p:cNvSpPr>
                <a:spLocks/>
              </p:cNvSpPr>
              <p:nvPr/>
            </p:nvSpPr>
            <p:spPr bwMode="auto">
              <a:xfrm>
                <a:off x="5184" y="3096"/>
                <a:ext cx="53" cy="5"/>
              </a:xfrm>
              <a:custGeom>
                <a:avLst/>
                <a:gdLst>
                  <a:gd name="T0" fmla="*/ 0 w 53"/>
                  <a:gd name="T1" fmla="*/ 5 h 5"/>
                  <a:gd name="T2" fmla="*/ 44 w 53"/>
                  <a:gd name="T3" fmla="*/ 5 h 5"/>
                  <a:gd name="T4" fmla="*/ 53 w 53"/>
                  <a:gd name="T5" fmla="*/ 0 h 5"/>
                  <a:gd name="T6" fmla="*/ 9 w 53"/>
                  <a:gd name="T7" fmla="*/ 0 h 5"/>
                  <a:gd name="T8" fmla="*/ 0 w 53"/>
                  <a:gd name="T9" fmla="*/ 5 h 5"/>
                </a:gdLst>
                <a:ahLst/>
                <a:cxnLst>
                  <a:cxn ang="0">
                    <a:pos x="T0" y="T1"/>
                  </a:cxn>
                  <a:cxn ang="0">
                    <a:pos x="T2" y="T3"/>
                  </a:cxn>
                  <a:cxn ang="0">
                    <a:pos x="T4" y="T5"/>
                  </a:cxn>
                  <a:cxn ang="0">
                    <a:pos x="T6" y="T7"/>
                  </a:cxn>
                  <a:cxn ang="0">
                    <a:pos x="T8" y="T9"/>
                  </a:cxn>
                </a:cxnLst>
                <a:rect l="0" t="0" r="r" b="b"/>
                <a:pathLst>
                  <a:path w="53" h="5">
                    <a:moveTo>
                      <a:pt x="0" y="5"/>
                    </a:moveTo>
                    <a:lnTo>
                      <a:pt x="44" y="5"/>
                    </a:lnTo>
                    <a:lnTo>
                      <a:pt x="53" y="0"/>
                    </a:lnTo>
                    <a:lnTo>
                      <a:pt x="9" y="0"/>
                    </a:lnTo>
                    <a:lnTo>
                      <a:pt x="0" y="5"/>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80" name="Freeform 154"/>
              <p:cNvSpPr>
                <a:spLocks/>
              </p:cNvSpPr>
              <p:nvPr/>
            </p:nvSpPr>
            <p:spPr bwMode="auto">
              <a:xfrm>
                <a:off x="5271" y="3096"/>
                <a:ext cx="54" cy="5"/>
              </a:xfrm>
              <a:custGeom>
                <a:avLst/>
                <a:gdLst>
                  <a:gd name="T0" fmla="*/ 0 w 54"/>
                  <a:gd name="T1" fmla="*/ 5 h 5"/>
                  <a:gd name="T2" fmla="*/ 44 w 54"/>
                  <a:gd name="T3" fmla="*/ 5 h 5"/>
                  <a:gd name="T4" fmla="*/ 54 w 54"/>
                  <a:gd name="T5" fmla="*/ 0 h 5"/>
                  <a:gd name="T6" fmla="*/ 10 w 54"/>
                  <a:gd name="T7" fmla="*/ 0 h 5"/>
                  <a:gd name="T8" fmla="*/ 0 w 54"/>
                  <a:gd name="T9" fmla="*/ 5 h 5"/>
                </a:gdLst>
                <a:ahLst/>
                <a:cxnLst>
                  <a:cxn ang="0">
                    <a:pos x="T0" y="T1"/>
                  </a:cxn>
                  <a:cxn ang="0">
                    <a:pos x="T2" y="T3"/>
                  </a:cxn>
                  <a:cxn ang="0">
                    <a:pos x="T4" y="T5"/>
                  </a:cxn>
                  <a:cxn ang="0">
                    <a:pos x="T6" y="T7"/>
                  </a:cxn>
                  <a:cxn ang="0">
                    <a:pos x="T8" y="T9"/>
                  </a:cxn>
                </a:cxnLst>
                <a:rect l="0" t="0" r="r" b="b"/>
                <a:pathLst>
                  <a:path w="54" h="5">
                    <a:moveTo>
                      <a:pt x="0" y="5"/>
                    </a:moveTo>
                    <a:lnTo>
                      <a:pt x="44" y="5"/>
                    </a:lnTo>
                    <a:lnTo>
                      <a:pt x="54" y="0"/>
                    </a:lnTo>
                    <a:lnTo>
                      <a:pt x="10" y="0"/>
                    </a:lnTo>
                    <a:lnTo>
                      <a:pt x="0" y="5"/>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81" name="Freeform 155"/>
              <p:cNvSpPr>
                <a:spLocks/>
              </p:cNvSpPr>
              <p:nvPr/>
            </p:nvSpPr>
            <p:spPr bwMode="auto">
              <a:xfrm>
                <a:off x="5359" y="3096"/>
                <a:ext cx="53" cy="5"/>
              </a:xfrm>
              <a:custGeom>
                <a:avLst/>
                <a:gdLst>
                  <a:gd name="T0" fmla="*/ 0 w 53"/>
                  <a:gd name="T1" fmla="*/ 5 h 5"/>
                  <a:gd name="T2" fmla="*/ 44 w 53"/>
                  <a:gd name="T3" fmla="*/ 5 h 5"/>
                  <a:gd name="T4" fmla="*/ 53 w 53"/>
                  <a:gd name="T5" fmla="*/ 0 h 5"/>
                  <a:gd name="T6" fmla="*/ 10 w 53"/>
                  <a:gd name="T7" fmla="*/ 0 h 5"/>
                  <a:gd name="T8" fmla="*/ 0 w 53"/>
                  <a:gd name="T9" fmla="*/ 5 h 5"/>
                </a:gdLst>
                <a:ahLst/>
                <a:cxnLst>
                  <a:cxn ang="0">
                    <a:pos x="T0" y="T1"/>
                  </a:cxn>
                  <a:cxn ang="0">
                    <a:pos x="T2" y="T3"/>
                  </a:cxn>
                  <a:cxn ang="0">
                    <a:pos x="T4" y="T5"/>
                  </a:cxn>
                  <a:cxn ang="0">
                    <a:pos x="T6" y="T7"/>
                  </a:cxn>
                  <a:cxn ang="0">
                    <a:pos x="T8" y="T9"/>
                  </a:cxn>
                </a:cxnLst>
                <a:rect l="0" t="0" r="r" b="b"/>
                <a:pathLst>
                  <a:path w="53" h="5">
                    <a:moveTo>
                      <a:pt x="0" y="5"/>
                    </a:moveTo>
                    <a:lnTo>
                      <a:pt x="44" y="5"/>
                    </a:lnTo>
                    <a:lnTo>
                      <a:pt x="53" y="0"/>
                    </a:lnTo>
                    <a:lnTo>
                      <a:pt x="10" y="0"/>
                    </a:lnTo>
                    <a:lnTo>
                      <a:pt x="0" y="5"/>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82" name="Freeform 156"/>
              <p:cNvSpPr>
                <a:spLocks/>
              </p:cNvSpPr>
              <p:nvPr/>
            </p:nvSpPr>
            <p:spPr bwMode="auto">
              <a:xfrm>
                <a:off x="5446" y="3096"/>
                <a:ext cx="54" cy="5"/>
              </a:xfrm>
              <a:custGeom>
                <a:avLst/>
                <a:gdLst>
                  <a:gd name="T0" fmla="*/ 0 w 54"/>
                  <a:gd name="T1" fmla="*/ 5 h 5"/>
                  <a:gd name="T2" fmla="*/ 44 w 54"/>
                  <a:gd name="T3" fmla="*/ 5 h 5"/>
                  <a:gd name="T4" fmla="*/ 54 w 54"/>
                  <a:gd name="T5" fmla="*/ 0 h 5"/>
                  <a:gd name="T6" fmla="*/ 10 w 54"/>
                  <a:gd name="T7" fmla="*/ 0 h 5"/>
                  <a:gd name="T8" fmla="*/ 0 w 54"/>
                  <a:gd name="T9" fmla="*/ 5 h 5"/>
                </a:gdLst>
                <a:ahLst/>
                <a:cxnLst>
                  <a:cxn ang="0">
                    <a:pos x="T0" y="T1"/>
                  </a:cxn>
                  <a:cxn ang="0">
                    <a:pos x="T2" y="T3"/>
                  </a:cxn>
                  <a:cxn ang="0">
                    <a:pos x="T4" y="T5"/>
                  </a:cxn>
                  <a:cxn ang="0">
                    <a:pos x="T6" y="T7"/>
                  </a:cxn>
                  <a:cxn ang="0">
                    <a:pos x="T8" y="T9"/>
                  </a:cxn>
                </a:cxnLst>
                <a:rect l="0" t="0" r="r" b="b"/>
                <a:pathLst>
                  <a:path w="54" h="5">
                    <a:moveTo>
                      <a:pt x="0" y="5"/>
                    </a:moveTo>
                    <a:lnTo>
                      <a:pt x="44" y="5"/>
                    </a:lnTo>
                    <a:lnTo>
                      <a:pt x="54" y="0"/>
                    </a:lnTo>
                    <a:lnTo>
                      <a:pt x="10" y="0"/>
                    </a:lnTo>
                    <a:lnTo>
                      <a:pt x="0" y="5"/>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83" name="Freeform 157"/>
              <p:cNvSpPr>
                <a:spLocks/>
              </p:cNvSpPr>
              <p:nvPr/>
            </p:nvSpPr>
            <p:spPr bwMode="auto">
              <a:xfrm>
                <a:off x="5534" y="3096"/>
                <a:ext cx="53" cy="5"/>
              </a:xfrm>
              <a:custGeom>
                <a:avLst/>
                <a:gdLst>
                  <a:gd name="T0" fmla="*/ 0 w 53"/>
                  <a:gd name="T1" fmla="*/ 5 h 5"/>
                  <a:gd name="T2" fmla="*/ 44 w 53"/>
                  <a:gd name="T3" fmla="*/ 5 h 5"/>
                  <a:gd name="T4" fmla="*/ 53 w 53"/>
                  <a:gd name="T5" fmla="*/ 0 h 5"/>
                  <a:gd name="T6" fmla="*/ 10 w 53"/>
                  <a:gd name="T7" fmla="*/ 0 h 5"/>
                  <a:gd name="T8" fmla="*/ 0 w 53"/>
                  <a:gd name="T9" fmla="*/ 5 h 5"/>
                </a:gdLst>
                <a:ahLst/>
                <a:cxnLst>
                  <a:cxn ang="0">
                    <a:pos x="T0" y="T1"/>
                  </a:cxn>
                  <a:cxn ang="0">
                    <a:pos x="T2" y="T3"/>
                  </a:cxn>
                  <a:cxn ang="0">
                    <a:pos x="T4" y="T5"/>
                  </a:cxn>
                  <a:cxn ang="0">
                    <a:pos x="T6" y="T7"/>
                  </a:cxn>
                  <a:cxn ang="0">
                    <a:pos x="T8" y="T9"/>
                  </a:cxn>
                </a:cxnLst>
                <a:rect l="0" t="0" r="r" b="b"/>
                <a:pathLst>
                  <a:path w="53" h="5">
                    <a:moveTo>
                      <a:pt x="0" y="5"/>
                    </a:moveTo>
                    <a:lnTo>
                      <a:pt x="44" y="5"/>
                    </a:lnTo>
                    <a:lnTo>
                      <a:pt x="53" y="0"/>
                    </a:lnTo>
                    <a:lnTo>
                      <a:pt x="10" y="0"/>
                    </a:lnTo>
                    <a:lnTo>
                      <a:pt x="0" y="5"/>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84" name="Freeform 158"/>
              <p:cNvSpPr>
                <a:spLocks/>
              </p:cNvSpPr>
              <p:nvPr/>
            </p:nvSpPr>
            <p:spPr bwMode="auto">
              <a:xfrm>
                <a:off x="5621" y="3096"/>
                <a:ext cx="54" cy="5"/>
              </a:xfrm>
              <a:custGeom>
                <a:avLst/>
                <a:gdLst>
                  <a:gd name="T0" fmla="*/ 0 w 54"/>
                  <a:gd name="T1" fmla="*/ 5 h 5"/>
                  <a:gd name="T2" fmla="*/ 44 w 54"/>
                  <a:gd name="T3" fmla="*/ 5 h 5"/>
                  <a:gd name="T4" fmla="*/ 54 w 54"/>
                  <a:gd name="T5" fmla="*/ 0 h 5"/>
                  <a:gd name="T6" fmla="*/ 10 w 54"/>
                  <a:gd name="T7" fmla="*/ 0 h 5"/>
                  <a:gd name="T8" fmla="*/ 0 w 54"/>
                  <a:gd name="T9" fmla="*/ 5 h 5"/>
                </a:gdLst>
                <a:ahLst/>
                <a:cxnLst>
                  <a:cxn ang="0">
                    <a:pos x="T0" y="T1"/>
                  </a:cxn>
                  <a:cxn ang="0">
                    <a:pos x="T2" y="T3"/>
                  </a:cxn>
                  <a:cxn ang="0">
                    <a:pos x="T4" y="T5"/>
                  </a:cxn>
                  <a:cxn ang="0">
                    <a:pos x="T6" y="T7"/>
                  </a:cxn>
                  <a:cxn ang="0">
                    <a:pos x="T8" y="T9"/>
                  </a:cxn>
                </a:cxnLst>
                <a:rect l="0" t="0" r="r" b="b"/>
                <a:pathLst>
                  <a:path w="54" h="5">
                    <a:moveTo>
                      <a:pt x="0" y="5"/>
                    </a:moveTo>
                    <a:lnTo>
                      <a:pt x="44" y="5"/>
                    </a:lnTo>
                    <a:lnTo>
                      <a:pt x="54" y="0"/>
                    </a:lnTo>
                    <a:lnTo>
                      <a:pt x="10" y="0"/>
                    </a:lnTo>
                    <a:lnTo>
                      <a:pt x="0" y="5"/>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85" name="Freeform 159"/>
              <p:cNvSpPr>
                <a:spLocks/>
              </p:cNvSpPr>
              <p:nvPr/>
            </p:nvSpPr>
            <p:spPr bwMode="auto">
              <a:xfrm>
                <a:off x="5709" y="3096"/>
                <a:ext cx="53" cy="5"/>
              </a:xfrm>
              <a:custGeom>
                <a:avLst/>
                <a:gdLst>
                  <a:gd name="T0" fmla="*/ 0 w 53"/>
                  <a:gd name="T1" fmla="*/ 5 h 5"/>
                  <a:gd name="T2" fmla="*/ 44 w 53"/>
                  <a:gd name="T3" fmla="*/ 5 h 5"/>
                  <a:gd name="T4" fmla="*/ 53 w 53"/>
                  <a:gd name="T5" fmla="*/ 0 h 5"/>
                  <a:gd name="T6" fmla="*/ 10 w 53"/>
                  <a:gd name="T7" fmla="*/ 0 h 5"/>
                  <a:gd name="T8" fmla="*/ 0 w 53"/>
                  <a:gd name="T9" fmla="*/ 5 h 5"/>
                </a:gdLst>
                <a:ahLst/>
                <a:cxnLst>
                  <a:cxn ang="0">
                    <a:pos x="T0" y="T1"/>
                  </a:cxn>
                  <a:cxn ang="0">
                    <a:pos x="T2" y="T3"/>
                  </a:cxn>
                  <a:cxn ang="0">
                    <a:pos x="T4" y="T5"/>
                  </a:cxn>
                  <a:cxn ang="0">
                    <a:pos x="T6" y="T7"/>
                  </a:cxn>
                  <a:cxn ang="0">
                    <a:pos x="T8" y="T9"/>
                  </a:cxn>
                </a:cxnLst>
                <a:rect l="0" t="0" r="r" b="b"/>
                <a:pathLst>
                  <a:path w="53" h="5">
                    <a:moveTo>
                      <a:pt x="0" y="5"/>
                    </a:moveTo>
                    <a:lnTo>
                      <a:pt x="44" y="5"/>
                    </a:lnTo>
                    <a:lnTo>
                      <a:pt x="53" y="0"/>
                    </a:lnTo>
                    <a:lnTo>
                      <a:pt x="10" y="0"/>
                    </a:lnTo>
                    <a:lnTo>
                      <a:pt x="0" y="5"/>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86" name="Freeform 160"/>
              <p:cNvSpPr>
                <a:spLocks/>
              </p:cNvSpPr>
              <p:nvPr/>
            </p:nvSpPr>
            <p:spPr bwMode="auto">
              <a:xfrm>
                <a:off x="5796" y="3096"/>
                <a:ext cx="54" cy="5"/>
              </a:xfrm>
              <a:custGeom>
                <a:avLst/>
                <a:gdLst>
                  <a:gd name="T0" fmla="*/ 0 w 54"/>
                  <a:gd name="T1" fmla="*/ 5 h 5"/>
                  <a:gd name="T2" fmla="*/ 44 w 54"/>
                  <a:gd name="T3" fmla="*/ 5 h 5"/>
                  <a:gd name="T4" fmla="*/ 54 w 54"/>
                  <a:gd name="T5" fmla="*/ 0 h 5"/>
                  <a:gd name="T6" fmla="*/ 10 w 54"/>
                  <a:gd name="T7" fmla="*/ 0 h 5"/>
                  <a:gd name="T8" fmla="*/ 0 w 54"/>
                  <a:gd name="T9" fmla="*/ 5 h 5"/>
                </a:gdLst>
                <a:ahLst/>
                <a:cxnLst>
                  <a:cxn ang="0">
                    <a:pos x="T0" y="T1"/>
                  </a:cxn>
                  <a:cxn ang="0">
                    <a:pos x="T2" y="T3"/>
                  </a:cxn>
                  <a:cxn ang="0">
                    <a:pos x="T4" y="T5"/>
                  </a:cxn>
                  <a:cxn ang="0">
                    <a:pos x="T6" y="T7"/>
                  </a:cxn>
                  <a:cxn ang="0">
                    <a:pos x="T8" y="T9"/>
                  </a:cxn>
                </a:cxnLst>
                <a:rect l="0" t="0" r="r" b="b"/>
                <a:pathLst>
                  <a:path w="54" h="5">
                    <a:moveTo>
                      <a:pt x="0" y="5"/>
                    </a:moveTo>
                    <a:lnTo>
                      <a:pt x="44" y="5"/>
                    </a:lnTo>
                    <a:lnTo>
                      <a:pt x="54" y="0"/>
                    </a:lnTo>
                    <a:lnTo>
                      <a:pt x="10" y="0"/>
                    </a:lnTo>
                    <a:lnTo>
                      <a:pt x="0" y="5"/>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87" name="Freeform 161"/>
              <p:cNvSpPr>
                <a:spLocks/>
              </p:cNvSpPr>
              <p:nvPr/>
            </p:nvSpPr>
            <p:spPr bwMode="auto">
              <a:xfrm>
                <a:off x="3317" y="3096"/>
                <a:ext cx="24" cy="5"/>
              </a:xfrm>
              <a:custGeom>
                <a:avLst/>
                <a:gdLst>
                  <a:gd name="T0" fmla="*/ 0 w 24"/>
                  <a:gd name="T1" fmla="*/ 5 h 5"/>
                  <a:gd name="T2" fmla="*/ 14 w 24"/>
                  <a:gd name="T3" fmla="*/ 5 h 5"/>
                  <a:gd name="T4" fmla="*/ 24 w 24"/>
                  <a:gd name="T5" fmla="*/ 0 h 5"/>
                  <a:gd name="T6" fmla="*/ 10 w 24"/>
                  <a:gd name="T7" fmla="*/ 0 h 5"/>
                  <a:gd name="T8" fmla="*/ 0 w 24"/>
                  <a:gd name="T9" fmla="*/ 5 h 5"/>
                </a:gdLst>
                <a:ahLst/>
                <a:cxnLst>
                  <a:cxn ang="0">
                    <a:pos x="T0" y="T1"/>
                  </a:cxn>
                  <a:cxn ang="0">
                    <a:pos x="T2" y="T3"/>
                  </a:cxn>
                  <a:cxn ang="0">
                    <a:pos x="T4" y="T5"/>
                  </a:cxn>
                  <a:cxn ang="0">
                    <a:pos x="T6" y="T7"/>
                  </a:cxn>
                  <a:cxn ang="0">
                    <a:pos x="T8" y="T9"/>
                  </a:cxn>
                </a:cxnLst>
                <a:rect l="0" t="0" r="r" b="b"/>
                <a:pathLst>
                  <a:path w="24" h="5">
                    <a:moveTo>
                      <a:pt x="0" y="5"/>
                    </a:moveTo>
                    <a:lnTo>
                      <a:pt x="14" y="5"/>
                    </a:lnTo>
                    <a:lnTo>
                      <a:pt x="24" y="0"/>
                    </a:lnTo>
                    <a:lnTo>
                      <a:pt x="10" y="0"/>
                    </a:lnTo>
                    <a:lnTo>
                      <a:pt x="0" y="5"/>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88" name="Freeform 162"/>
              <p:cNvSpPr>
                <a:spLocks/>
              </p:cNvSpPr>
              <p:nvPr/>
            </p:nvSpPr>
            <p:spPr bwMode="auto">
              <a:xfrm>
                <a:off x="3404" y="3096"/>
                <a:ext cx="25" cy="5"/>
              </a:xfrm>
              <a:custGeom>
                <a:avLst/>
                <a:gdLst>
                  <a:gd name="T0" fmla="*/ 0 w 25"/>
                  <a:gd name="T1" fmla="*/ 5 h 5"/>
                  <a:gd name="T2" fmla="*/ 15 w 25"/>
                  <a:gd name="T3" fmla="*/ 5 h 5"/>
                  <a:gd name="T4" fmla="*/ 25 w 25"/>
                  <a:gd name="T5" fmla="*/ 0 h 5"/>
                  <a:gd name="T6" fmla="*/ 10 w 25"/>
                  <a:gd name="T7" fmla="*/ 0 h 5"/>
                  <a:gd name="T8" fmla="*/ 0 w 25"/>
                  <a:gd name="T9" fmla="*/ 5 h 5"/>
                </a:gdLst>
                <a:ahLst/>
                <a:cxnLst>
                  <a:cxn ang="0">
                    <a:pos x="T0" y="T1"/>
                  </a:cxn>
                  <a:cxn ang="0">
                    <a:pos x="T2" y="T3"/>
                  </a:cxn>
                  <a:cxn ang="0">
                    <a:pos x="T4" y="T5"/>
                  </a:cxn>
                  <a:cxn ang="0">
                    <a:pos x="T6" y="T7"/>
                  </a:cxn>
                  <a:cxn ang="0">
                    <a:pos x="T8" y="T9"/>
                  </a:cxn>
                </a:cxnLst>
                <a:rect l="0" t="0" r="r" b="b"/>
                <a:pathLst>
                  <a:path w="25" h="5">
                    <a:moveTo>
                      <a:pt x="0" y="5"/>
                    </a:moveTo>
                    <a:lnTo>
                      <a:pt x="15" y="5"/>
                    </a:lnTo>
                    <a:lnTo>
                      <a:pt x="25" y="0"/>
                    </a:lnTo>
                    <a:lnTo>
                      <a:pt x="10" y="0"/>
                    </a:lnTo>
                    <a:lnTo>
                      <a:pt x="0" y="5"/>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89" name="Freeform 163"/>
              <p:cNvSpPr>
                <a:spLocks/>
              </p:cNvSpPr>
              <p:nvPr/>
            </p:nvSpPr>
            <p:spPr bwMode="auto">
              <a:xfrm>
                <a:off x="3492" y="3096"/>
                <a:ext cx="24" cy="5"/>
              </a:xfrm>
              <a:custGeom>
                <a:avLst/>
                <a:gdLst>
                  <a:gd name="T0" fmla="*/ 0 w 24"/>
                  <a:gd name="T1" fmla="*/ 5 h 5"/>
                  <a:gd name="T2" fmla="*/ 14 w 24"/>
                  <a:gd name="T3" fmla="*/ 5 h 5"/>
                  <a:gd name="T4" fmla="*/ 24 w 24"/>
                  <a:gd name="T5" fmla="*/ 0 h 5"/>
                  <a:gd name="T6" fmla="*/ 10 w 24"/>
                  <a:gd name="T7" fmla="*/ 0 h 5"/>
                  <a:gd name="T8" fmla="*/ 0 w 24"/>
                  <a:gd name="T9" fmla="*/ 5 h 5"/>
                </a:gdLst>
                <a:ahLst/>
                <a:cxnLst>
                  <a:cxn ang="0">
                    <a:pos x="T0" y="T1"/>
                  </a:cxn>
                  <a:cxn ang="0">
                    <a:pos x="T2" y="T3"/>
                  </a:cxn>
                  <a:cxn ang="0">
                    <a:pos x="T4" y="T5"/>
                  </a:cxn>
                  <a:cxn ang="0">
                    <a:pos x="T6" y="T7"/>
                  </a:cxn>
                  <a:cxn ang="0">
                    <a:pos x="T8" y="T9"/>
                  </a:cxn>
                </a:cxnLst>
                <a:rect l="0" t="0" r="r" b="b"/>
                <a:pathLst>
                  <a:path w="24" h="5">
                    <a:moveTo>
                      <a:pt x="0" y="5"/>
                    </a:moveTo>
                    <a:lnTo>
                      <a:pt x="14" y="5"/>
                    </a:lnTo>
                    <a:lnTo>
                      <a:pt x="24" y="0"/>
                    </a:lnTo>
                    <a:lnTo>
                      <a:pt x="10" y="0"/>
                    </a:lnTo>
                    <a:lnTo>
                      <a:pt x="0" y="5"/>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90" name="Freeform 164"/>
              <p:cNvSpPr>
                <a:spLocks/>
              </p:cNvSpPr>
              <p:nvPr/>
            </p:nvSpPr>
            <p:spPr bwMode="auto">
              <a:xfrm>
                <a:off x="3579" y="3096"/>
                <a:ext cx="25" cy="5"/>
              </a:xfrm>
              <a:custGeom>
                <a:avLst/>
                <a:gdLst>
                  <a:gd name="T0" fmla="*/ 0 w 25"/>
                  <a:gd name="T1" fmla="*/ 5 h 5"/>
                  <a:gd name="T2" fmla="*/ 15 w 25"/>
                  <a:gd name="T3" fmla="*/ 5 h 5"/>
                  <a:gd name="T4" fmla="*/ 25 w 25"/>
                  <a:gd name="T5" fmla="*/ 0 h 5"/>
                  <a:gd name="T6" fmla="*/ 10 w 25"/>
                  <a:gd name="T7" fmla="*/ 0 h 5"/>
                  <a:gd name="T8" fmla="*/ 0 w 25"/>
                  <a:gd name="T9" fmla="*/ 5 h 5"/>
                </a:gdLst>
                <a:ahLst/>
                <a:cxnLst>
                  <a:cxn ang="0">
                    <a:pos x="T0" y="T1"/>
                  </a:cxn>
                  <a:cxn ang="0">
                    <a:pos x="T2" y="T3"/>
                  </a:cxn>
                  <a:cxn ang="0">
                    <a:pos x="T4" y="T5"/>
                  </a:cxn>
                  <a:cxn ang="0">
                    <a:pos x="T6" y="T7"/>
                  </a:cxn>
                  <a:cxn ang="0">
                    <a:pos x="T8" y="T9"/>
                  </a:cxn>
                </a:cxnLst>
                <a:rect l="0" t="0" r="r" b="b"/>
                <a:pathLst>
                  <a:path w="25" h="5">
                    <a:moveTo>
                      <a:pt x="0" y="5"/>
                    </a:moveTo>
                    <a:lnTo>
                      <a:pt x="15" y="5"/>
                    </a:lnTo>
                    <a:lnTo>
                      <a:pt x="25" y="0"/>
                    </a:lnTo>
                    <a:lnTo>
                      <a:pt x="10" y="0"/>
                    </a:lnTo>
                    <a:lnTo>
                      <a:pt x="0" y="5"/>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91" name="Freeform 165"/>
              <p:cNvSpPr>
                <a:spLocks/>
              </p:cNvSpPr>
              <p:nvPr/>
            </p:nvSpPr>
            <p:spPr bwMode="auto">
              <a:xfrm>
                <a:off x="3667" y="3096"/>
                <a:ext cx="24" cy="5"/>
              </a:xfrm>
              <a:custGeom>
                <a:avLst/>
                <a:gdLst>
                  <a:gd name="T0" fmla="*/ 0 w 24"/>
                  <a:gd name="T1" fmla="*/ 5 h 5"/>
                  <a:gd name="T2" fmla="*/ 14 w 24"/>
                  <a:gd name="T3" fmla="*/ 5 h 5"/>
                  <a:gd name="T4" fmla="*/ 24 w 24"/>
                  <a:gd name="T5" fmla="*/ 0 h 5"/>
                  <a:gd name="T6" fmla="*/ 10 w 24"/>
                  <a:gd name="T7" fmla="*/ 0 h 5"/>
                  <a:gd name="T8" fmla="*/ 0 w 24"/>
                  <a:gd name="T9" fmla="*/ 5 h 5"/>
                </a:gdLst>
                <a:ahLst/>
                <a:cxnLst>
                  <a:cxn ang="0">
                    <a:pos x="T0" y="T1"/>
                  </a:cxn>
                  <a:cxn ang="0">
                    <a:pos x="T2" y="T3"/>
                  </a:cxn>
                  <a:cxn ang="0">
                    <a:pos x="T4" y="T5"/>
                  </a:cxn>
                  <a:cxn ang="0">
                    <a:pos x="T6" y="T7"/>
                  </a:cxn>
                  <a:cxn ang="0">
                    <a:pos x="T8" y="T9"/>
                  </a:cxn>
                </a:cxnLst>
                <a:rect l="0" t="0" r="r" b="b"/>
                <a:pathLst>
                  <a:path w="24" h="5">
                    <a:moveTo>
                      <a:pt x="0" y="5"/>
                    </a:moveTo>
                    <a:lnTo>
                      <a:pt x="14" y="5"/>
                    </a:lnTo>
                    <a:lnTo>
                      <a:pt x="24" y="0"/>
                    </a:lnTo>
                    <a:lnTo>
                      <a:pt x="10" y="0"/>
                    </a:lnTo>
                    <a:lnTo>
                      <a:pt x="0" y="5"/>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92" name="Freeform 166"/>
              <p:cNvSpPr>
                <a:spLocks/>
              </p:cNvSpPr>
              <p:nvPr/>
            </p:nvSpPr>
            <p:spPr bwMode="auto">
              <a:xfrm>
                <a:off x="3754" y="3096"/>
                <a:ext cx="25" cy="5"/>
              </a:xfrm>
              <a:custGeom>
                <a:avLst/>
                <a:gdLst>
                  <a:gd name="T0" fmla="*/ 0 w 25"/>
                  <a:gd name="T1" fmla="*/ 5 h 5"/>
                  <a:gd name="T2" fmla="*/ 15 w 25"/>
                  <a:gd name="T3" fmla="*/ 5 h 5"/>
                  <a:gd name="T4" fmla="*/ 25 w 25"/>
                  <a:gd name="T5" fmla="*/ 0 h 5"/>
                  <a:gd name="T6" fmla="*/ 10 w 25"/>
                  <a:gd name="T7" fmla="*/ 0 h 5"/>
                  <a:gd name="T8" fmla="*/ 0 w 25"/>
                  <a:gd name="T9" fmla="*/ 5 h 5"/>
                </a:gdLst>
                <a:ahLst/>
                <a:cxnLst>
                  <a:cxn ang="0">
                    <a:pos x="T0" y="T1"/>
                  </a:cxn>
                  <a:cxn ang="0">
                    <a:pos x="T2" y="T3"/>
                  </a:cxn>
                  <a:cxn ang="0">
                    <a:pos x="T4" y="T5"/>
                  </a:cxn>
                  <a:cxn ang="0">
                    <a:pos x="T6" y="T7"/>
                  </a:cxn>
                  <a:cxn ang="0">
                    <a:pos x="T8" y="T9"/>
                  </a:cxn>
                </a:cxnLst>
                <a:rect l="0" t="0" r="r" b="b"/>
                <a:pathLst>
                  <a:path w="25" h="5">
                    <a:moveTo>
                      <a:pt x="0" y="5"/>
                    </a:moveTo>
                    <a:lnTo>
                      <a:pt x="15" y="5"/>
                    </a:lnTo>
                    <a:lnTo>
                      <a:pt x="25" y="0"/>
                    </a:lnTo>
                    <a:lnTo>
                      <a:pt x="10" y="0"/>
                    </a:lnTo>
                    <a:lnTo>
                      <a:pt x="0" y="5"/>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93" name="Freeform 167"/>
              <p:cNvSpPr>
                <a:spLocks/>
              </p:cNvSpPr>
              <p:nvPr/>
            </p:nvSpPr>
            <p:spPr bwMode="auto">
              <a:xfrm>
                <a:off x="3842" y="3096"/>
                <a:ext cx="24" cy="5"/>
              </a:xfrm>
              <a:custGeom>
                <a:avLst/>
                <a:gdLst>
                  <a:gd name="T0" fmla="*/ 0 w 24"/>
                  <a:gd name="T1" fmla="*/ 5 h 5"/>
                  <a:gd name="T2" fmla="*/ 15 w 24"/>
                  <a:gd name="T3" fmla="*/ 5 h 5"/>
                  <a:gd name="T4" fmla="*/ 24 w 24"/>
                  <a:gd name="T5" fmla="*/ 0 h 5"/>
                  <a:gd name="T6" fmla="*/ 10 w 24"/>
                  <a:gd name="T7" fmla="*/ 0 h 5"/>
                  <a:gd name="T8" fmla="*/ 0 w 24"/>
                  <a:gd name="T9" fmla="*/ 5 h 5"/>
                </a:gdLst>
                <a:ahLst/>
                <a:cxnLst>
                  <a:cxn ang="0">
                    <a:pos x="T0" y="T1"/>
                  </a:cxn>
                  <a:cxn ang="0">
                    <a:pos x="T2" y="T3"/>
                  </a:cxn>
                  <a:cxn ang="0">
                    <a:pos x="T4" y="T5"/>
                  </a:cxn>
                  <a:cxn ang="0">
                    <a:pos x="T6" y="T7"/>
                  </a:cxn>
                  <a:cxn ang="0">
                    <a:pos x="T8" y="T9"/>
                  </a:cxn>
                </a:cxnLst>
                <a:rect l="0" t="0" r="r" b="b"/>
                <a:pathLst>
                  <a:path w="24" h="5">
                    <a:moveTo>
                      <a:pt x="0" y="5"/>
                    </a:moveTo>
                    <a:lnTo>
                      <a:pt x="15" y="5"/>
                    </a:lnTo>
                    <a:lnTo>
                      <a:pt x="24" y="0"/>
                    </a:lnTo>
                    <a:lnTo>
                      <a:pt x="10" y="0"/>
                    </a:lnTo>
                    <a:lnTo>
                      <a:pt x="0" y="5"/>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94" name="Freeform 168"/>
              <p:cNvSpPr>
                <a:spLocks/>
              </p:cNvSpPr>
              <p:nvPr/>
            </p:nvSpPr>
            <p:spPr bwMode="auto">
              <a:xfrm>
                <a:off x="3929" y="3096"/>
                <a:ext cx="25" cy="5"/>
              </a:xfrm>
              <a:custGeom>
                <a:avLst/>
                <a:gdLst>
                  <a:gd name="T0" fmla="*/ 0 w 25"/>
                  <a:gd name="T1" fmla="*/ 5 h 5"/>
                  <a:gd name="T2" fmla="*/ 15 w 25"/>
                  <a:gd name="T3" fmla="*/ 5 h 5"/>
                  <a:gd name="T4" fmla="*/ 25 w 25"/>
                  <a:gd name="T5" fmla="*/ 0 h 5"/>
                  <a:gd name="T6" fmla="*/ 10 w 25"/>
                  <a:gd name="T7" fmla="*/ 0 h 5"/>
                  <a:gd name="T8" fmla="*/ 0 w 25"/>
                  <a:gd name="T9" fmla="*/ 5 h 5"/>
                </a:gdLst>
                <a:ahLst/>
                <a:cxnLst>
                  <a:cxn ang="0">
                    <a:pos x="T0" y="T1"/>
                  </a:cxn>
                  <a:cxn ang="0">
                    <a:pos x="T2" y="T3"/>
                  </a:cxn>
                  <a:cxn ang="0">
                    <a:pos x="T4" y="T5"/>
                  </a:cxn>
                  <a:cxn ang="0">
                    <a:pos x="T6" y="T7"/>
                  </a:cxn>
                  <a:cxn ang="0">
                    <a:pos x="T8" y="T9"/>
                  </a:cxn>
                </a:cxnLst>
                <a:rect l="0" t="0" r="r" b="b"/>
                <a:pathLst>
                  <a:path w="25" h="5">
                    <a:moveTo>
                      <a:pt x="0" y="5"/>
                    </a:moveTo>
                    <a:lnTo>
                      <a:pt x="15" y="5"/>
                    </a:lnTo>
                    <a:lnTo>
                      <a:pt x="25" y="0"/>
                    </a:lnTo>
                    <a:lnTo>
                      <a:pt x="10" y="0"/>
                    </a:lnTo>
                    <a:lnTo>
                      <a:pt x="0" y="5"/>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95" name="Freeform 169"/>
              <p:cNvSpPr>
                <a:spLocks/>
              </p:cNvSpPr>
              <p:nvPr/>
            </p:nvSpPr>
            <p:spPr bwMode="auto">
              <a:xfrm>
                <a:off x="4017" y="3096"/>
                <a:ext cx="24" cy="5"/>
              </a:xfrm>
              <a:custGeom>
                <a:avLst/>
                <a:gdLst>
                  <a:gd name="T0" fmla="*/ 0 w 24"/>
                  <a:gd name="T1" fmla="*/ 5 h 5"/>
                  <a:gd name="T2" fmla="*/ 15 w 24"/>
                  <a:gd name="T3" fmla="*/ 5 h 5"/>
                  <a:gd name="T4" fmla="*/ 24 w 24"/>
                  <a:gd name="T5" fmla="*/ 0 h 5"/>
                  <a:gd name="T6" fmla="*/ 10 w 24"/>
                  <a:gd name="T7" fmla="*/ 0 h 5"/>
                  <a:gd name="T8" fmla="*/ 0 w 24"/>
                  <a:gd name="T9" fmla="*/ 5 h 5"/>
                </a:gdLst>
                <a:ahLst/>
                <a:cxnLst>
                  <a:cxn ang="0">
                    <a:pos x="T0" y="T1"/>
                  </a:cxn>
                  <a:cxn ang="0">
                    <a:pos x="T2" y="T3"/>
                  </a:cxn>
                  <a:cxn ang="0">
                    <a:pos x="T4" y="T5"/>
                  </a:cxn>
                  <a:cxn ang="0">
                    <a:pos x="T6" y="T7"/>
                  </a:cxn>
                  <a:cxn ang="0">
                    <a:pos x="T8" y="T9"/>
                  </a:cxn>
                </a:cxnLst>
                <a:rect l="0" t="0" r="r" b="b"/>
                <a:pathLst>
                  <a:path w="24" h="5">
                    <a:moveTo>
                      <a:pt x="0" y="5"/>
                    </a:moveTo>
                    <a:lnTo>
                      <a:pt x="15" y="5"/>
                    </a:lnTo>
                    <a:lnTo>
                      <a:pt x="24" y="0"/>
                    </a:lnTo>
                    <a:lnTo>
                      <a:pt x="10" y="0"/>
                    </a:lnTo>
                    <a:lnTo>
                      <a:pt x="0" y="5"/>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96" name="Freeform 170"/>
              <p:cNvSpPr>
                <a:spLocks/>
              </p:cNvSpPr>
              <p:nvPr/>
            </p:nvSpPr>
            <p:spPr bwMode="auto">
              <a:xfrm>
                <a:off x="4104" y="3096"/>
                <a:ext cx="25" cy="5"/>
              </a:xfrm>
              <a:custGeom>
                <a:avLst/>
                <a:gdLst>
                  <a:gd name="T0" fmla="*/ 0 w 25"/>
                  <a:gd name="T1" fmla="*/ 5 h 5"/>
                  <a:gd name="T2" fmla="*/ 15 w 25"/>
                  <a:gd name="T3" fmla="*/ 5 h 5"/>
                  <a:gd name="T4" fmla="*/ 25 w 25"/>
                  <a:gd name="T5" fmla="*/ 0 h 5"/>
                  <a:gd name="T6" fmla="*/ 10 w 25"/>
                  <a:gd name="T7" fmla="*/ 0 h 5"/>
                  <a:gd name="T8" fmla="*/ 0 w 25"/>
                  <a:gd name="T9" fmla="*/ 5 h 5"/>
                </a:gdLst>
                <a:ahLst/>
                <a:cxnLst>
                  <a:cxn ang="0">
                    <a:pos x="T0" y="T1"/>
                  </a:cxn>
                  <a:cxn ang="0">
                    <a:pos x="T2" y="T3"/>
                  </a:cxn>
                  <a:cxn ang="0">
                    <a:pos x="T4" y="T5"/>
                  </a:cxn>
                  <a:cxn ang="0">
                    <a:pos x="T6" y="T7"/>
                  </a:cxn>
                  <a:cxn ang="0">
                    <a:pos x="T8" y="T9"/>
                  </a:cxn>
                </a:cxnLst>
                <a:rect l="0" t="0" r="r" b="b"/>
                <a:pathLst>
                  <a:path w="25" h="5">
                    <a:moveTo>
                      <a:pt x="0" y="5"/>
                    </a:moveTo>
                    <a:lnTo>
                      <a:pt x="15" y="5"/>
                    </a:lnTo>
                    <a:lnTo>
                      <a:pt x="25" y="0"/>
                    </a:lnTo>
                    <a:lnTo>
                      <a:pt x="10" y="0"/>
                    </a:lnTo>
                    <a:lnTo>
                      <a:pt x="0" y="5"/>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97" name="Freeform 171"/>
              <p:cNvSpPr>
                <a:spLocks/>
              </p:cNvSpPr>
              <p:nvPr/>
            </p:nvSpPr>
            <p:spPr bwMode="auto">
              <a:xfrm>
                <a:off x="4192" y="3096"/>
                <a:ext cx="24" cy="5"/>
              </a:xfrm>
              <a:custGeom>
                <a:avLst/>
                <a:gdLst>
                  <a:gd name="T0" fmla="*/ 0 w 24"/>
                  <a:gd name="T1" fmla="*/ 5 h 5"/>
                  <a:gd name="T2" fmla="*/ 15 w 24"/>
                  <a:gd name="T3" fmla="*/ 5 h 5"/>
                  <a:gd name="T4" fmla="*/ 24 w 24"/>
                  <a:gd name="T5" fmla="*/ 0 h 5"/>
                  <a:gd name="T6" fmla="*/ 10 w 24"/>
                  <a:gd name="T7" fmla="*/ 0 h 5"/>
                  <a:gd name="T8" fmla="*/ 0 w 24"/>
                  <a:gd name="T9" fmla="*/ 5 h 5"/>
                </a:gdLst>
                <a:ahLst/>
                <a:cxnLst>
                  <a:cxn ang="0">
                    <a:pos x="T0" y="T1"/>
                  </a:cxn>
                  <a:cxn ang="0">
                    <a:pos x="T2" y="T3"/>
                  </a:cxn>
                  <a:cxn ang="0">
                    <a:pos x="T4" y="T5"/>
                  </a:cxn>
                  <a:cxn ang="0">
                    <a:pos x="T6" y="T7"/>
                  </a:cxn>
                  <a:cxn ang="0">
                    <a:pos x="T8" y="T9"/>
                  </a:cxn>
                </a:cxnLst>
                <a:rect l="0" t="0" r="r" b="b"/>
                <a:pathLst>
                  <a:path w="24" h="5">
                    <a:moveTo>
                      <a:pt x="0" y="5"/>
                    </a:moveTo>
                    <a:lnTo>
                      <a:pt x="15" y="5"/>
                    </a:lnTo>
                    <a:lnTo>
                      <a:pt x="24" y="0"/>
                    </a:lnTo>
                    <a:lnTo>
                      <a:pt x="10" y="0"/>
                    </a:lnTo>
                    <a:lnTo>
                      <a:pt x="0" y="5"/>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98" name="Freeform 172"/>
              <p:cNvSpPr>
                <a:spLocks/>
              </p:cNvSpPr>
              <p:nvPr/>
            </p:nvSpPr>
            <p:spPr bwMode="auto">
              <a:xfrm>
                <a:off x="4279" y="3096"/>
                <a:ext cx="25" cy="5"/>
              </a:xfrm>
              <a:custGeom>
                <a:avLst/>
                <a:gdLst>
                  <a:gd name="T0" fmla="*/ 0 w 25"/>
                  <a:gd name="T1" fmla="*/ 5 h 5"/>
                  <a:gd name="T2" fmla="*/ 15 w 25"/>
                  <a:gd name="T3" fmla="*/ 5 h 5"/>
                  <a:gd name="T4" fmla="*/ 25 w 25"/>
                  <a:gd name="T5" fmla="*/ 0 h 5"/>
                  <a:gd name="T6" fmla="*/ 10 w 25"/>
                  <a:gd name="T7" fmla="*/ 0 h 5"/>
                  <a:gd name="T8" fmla="*/ 0 w 25"/>
                  <a:gd name="T9" fmla="*/ 5 h 5"/>
                </a:gdLst>
                <a:ahLst/>
                <a:cxnLst>
                  <a:cxn ang="0">
                    <a:pos x="T0" y="T1"/>
                  </a:cxn>
                  <a:cxn ang="0">
                    <a:pos x="T2" y="T3"/>
                  </a:cxn>
                  <a:cxn ang="0">
                    <a:pos x="T4" y="T5"/>
                  </a:cxn>
                  <a:cxn ang="0">
                    <a:pos x="T6" y="T7"/>
                  </a:cxn>
                  <a:cxn ang="0">
                    <a:pos x="T8" y="T9"/>
                  </a:cxn>
                </a:cxnLst>
                <a:rect l="0" t="0" r="r" b="b"/>
                <a:pathLst>
                  <a:path w="25" h="5">
                    <a:moveTo>
                      <a:pt x="0" y="5"/>
                    </a:moveTo>
                    <a:lnTo>
                      <a:pt x="15" y="5"/>
                    </a:lnTo>
                    <a:lnTo>
                      <a:pt x="25" y="0"/>
                    </a:lnTo>
                    <a:lnTo>
                      <a:pt x="10" y="0"/>
                    </a:lnTo>
                    <a:lnTo>
                      <a:pt x="0" y="5"/>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99" name="Freeform 173"/>
              <p:cNvSpPr>
                <a:spLocks/>
              </p:cNvSpPr>
              <p:nvPr/>
            </p:nvSpPr>
            <p:spPr bwMode="auto">
              <a:xfrm>
                <a:off x="4367" y="3096"/>
                <a:ext cx="24" cy="5"/>
              </a:xfrm>
              <a:custGeom>
                <a:avLst/>
                <a:gdLst>
                  <a:gd name="T0" fmla="*/ 0 w 24"/>
                  <a:gd name="T1" fmla="*/ 5 h 5"/>
                  <a:gd name="T2" fmla="*/ 15 w 24"/>
                  <a:gd name="T3" fmla="*/ 5 h 5"/>
                  <a:gd name="T4" fmla="*/ 24 w 24"/>
                  <a:gd name="T5" fmla="*/ 0 h 5"/>
                  <a:gd name="T6" fmla="*/ 10 w 24"/>
                  <a:gd name="T7" fmla="*/ 0 h 5"/>
                  <a:gd name="T8" fmla="*/ 0 w 24"/>
                  <a:gd name="T9" fmla="*/ 5 h 5"/>
                </a:gdLst>
                <a:ahLst/>
                <a:cxnLst>
                  <a:cxn ang="0">
                    <a:pos x="T0" y="T1"/>
                  </a:cxn>
                  <a:cxn ang="0">
                    <a:pos x="T2" y="T3"/>
                  </a:cxn>
                  <a:cxn ang="0">
                    <a:pos x="T4" y="T5"/>
                  </a:cxn>
                  <a:cxn ang="0">
                    <a:pos x="T6" y="T7"/>
                  </a:cxn>
                  <a:cxn ang="0">
                    <a:pos x="T8" y="T9"/>
                  </a:cxn>
                </a:cxnLst>
                <a:rect l="0" t="0" r="r" b="b"/>
                <a:pathLst>
                  <a:path w="24" h="5">
                    <a:moveTo>
                      <a:pt x="0" y="5"/>
                    </a:moveTo>
                    <a:lnTo>
                      <a:pt x="15" y="5"/>
                    </a:lnTo>
                    <a:lnTo>
                      <a:pt x="24" y="0"/>
                    </a:lnTo>
                    <a:lnTo>
                      <a:pt x="10" y="0"/>
                    </a:lnTo>
                    <a:lnTo>
                      <a:pt x="0" y="5"/>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200" name="Freeform 174"/>
              <p:cNvSpPr>
                <a:spLocks/>
              </p:cNvSpPr>
              <p:nvPr/>
            </p:nvSpPr>
            <p:spPr bwMode="auto">
              <a:xfrm>
                <a:off x="4455" y="3096"/>
                <a:ext cx="24" cy="5"/>
              </a:xfrm>
              <a:custGeom>
                <a:avLst/>
                <a:gdLst>
                  <a:gd name="T0" fmla="*/ 0 w 24"/>
                  <a:gd name="T1" fmla="*/ 5 h 5"/>
                  <a:gd name="T2" fmla="*/ 14 w 24"/>
                  <a:gd name="T3" fmla="*/ 5 h 5"/>
                  <a:gd name="T4" fmla="*/ 24 w 24"/>
                  <a:gd name="T5" fmla="*/ 0 h 5"/>
                  <a:gd name="T6" fmla="*/ 9 w 24"/>
                  <a:gd name="T7" fmla="*/ 0 h 5"/>
                  <a:gd name="T8" fmla="*/ 0 w 24"/>
                  <a:gd name="T9" fmla="*/ 5 h 5"/>
                </a:gdLst>
                <a:ahLst/>
                <a:cxnLst>
                  <a:cxn ang="0">
                    <a:pos x="T0" y="T1"/>
                  </a:cxn>
                  <a:cxn ang="0">
                    <a:pos x="T2" y="T3"/>
                  </a:cxn>
                  <a:cxn ang="0">
                    <a:pos x="T4" y="T5"/>
                  </a:cxn>
                  <a:cxn ang="0">
                    <a:pos x="T6" y="T7"/>
                  </a:cxn>
                  <a:cxn ang="0">
                    <a:pos x="T8" y="T9"/>
                  </a:cxn>
                </a:cxnLst>
                <a:rect l="0" t="0" r="r" b="b"/>
                <a:pathLst>
                  <a:path w="24" h="5">
                    <a:moveTo>
                      <a:pt x="0" y="5"/>
                    </a:moveTo>
                    <a:lnTo>
                      <a:pt x="14" y="5"/>
                    </a:lnTo>
                    <a:lnTo>
                      <a:pt x="24" y="0"/>
                    </a:lnTo>
                    <a:lnTo>
                      <a:pt x="9" y="0"/>
                    </a:lnTo>
                    <a:lnTo>
                      <a:pt x="0" y="5"/>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201" name="Freeform 175"/>
              <p:cNvSpPr>
                <a:spLocks/>
              </p:cNvSpPr>
              <p:nvPr/>
            </p:nvSpPr>
            <p:spPr bwMode="auto">
              <a:xfrm>
                <a:off x="4542" y="3096"/>
                <a:ext cx="24" cy="5"/>
              </a:xfrm>
              <a:custGeom>
                <a:avLst/>
                <a:gdLst>
                  <a:gd name="T0" fmla="*/ 0 w 24"/>
                  <a:gd name="T1" fmla="*/ 5 h 5"/>
                  <a:gd name="T2" fmla="*/ 15 w 24"/>
                  <a:gd name="T3" fmla="*/ 5 h 5"/>
                  <a:gd name="T4" fmla="*/ 24 w 24"/>
                  <a:gd name="T5" fmla="*/ 0 h 5"/>
                  <a:gd name="T6" fmla="*/ 10 w 24"/>
                  <a:gd name="T7" fmla="*/ 0 h 5"/>
                  <a:gd name="T8" fmla="*/ 0 w 24"/>
                  <a:gd name="T9" fmla="*/ 5 h 5"/>
                </a:gdLst>
                <a:ahLst/>
                <a:cxnLst>
                  <a:cxn ang="0">
                    <a:pos x="T0" y="T1"/>
                  </a:cxn>
                  <a:cxn ang="0">
                    <a:pos x="T2" y="T3"/>
                  </a:cxn>
                  <a:cxn ang="0">
                    <a:pos x="T4" y="T5"/>
                  </a:cxn>
                  <a:cxn ang="0">
                    <a:pos x="T6" y="T7"/>
                  </a:cxn>
                  <a:cxn ang="0">
                    <a:pos x="T8" y="T9"/>
                  </a:cxn>
                </a:cxnLst>
                <a:rect l="0" t="0" r="r" b="b"/>
                <a:pathLst>
                  <a:path w="24" h="5">
                    <a:moveTo>
                      <a:pt x="0" y="5"/>
                    </a:moveTo>
                    <a:lnTo>
                      <a:pt x="15" y="5"/>
                    </a:lnTo>
                    <a:lnTo>
                      <a:pt x="24" y="0"/>
                    </a:lnTo>
                    <a:lnTo>
                      <a:pt x="10" y="0"/>
                    </a:lnTo>
                    <a:lnTo>
                      <a:pt x="0" y="5"/>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202" name="Freeform 176"/>
              <p:cNvSpPr>
                <a:spLocks/>
              </p:cNvSpPr>
              <p:nvPr/>
            </p:nvSpPr>
            <p:spPr bwMode="auto">
              <a:xfrm>
                <a:off x="4630" y="3096"/>
                <a:ext cx="24" cy="5"/>
              </a:xfrm>
              <a:custGeom>
                <a:avLst/>
                <a:gdLst>
                  <a:gd name="T0" fmla="*/ 0 w 24"/>
                  <a:gd name="T1" fmla="*/ 5 h 5"/>
                  <a:gd name="T2" fmla="*/ 14 w 24"/>
                  <a:gd name="T3" fmla="*/ 5 h 5"/>
                  <a:gd name="T4" fmla="*/ 24 w 24"/>
                  <a:gd name="T5" fmla="*/ 0 h 5"/>
                  <a:gd name="T6" fmla="*/ 9 w 24"/>
                  <a:gd name="T7" fmla="*/ 0 h 5"/>
                  <a:gd name="T8" fmla="*/ 0 w 24"/>
                  <a:gd name="T9" fmla="*/ 5 h 5"/>
                </a:gdLst>
                <a:ahLst/>
                <a:cxnLst>
                  <a:cxn ang="0">
                    <a:pos x="T0" y="T1"/>
                  </a:cxn>
                  <a:cxn ang="0">
                    <a:pos x="T2" y="T3"/>
                  </a:cxn>
                  <a:cxn ang="0">
                    <a:pos x="T4" y="T5"/>
                  </a:cxn>
                  <a:cxn ang="0">
                    <a:pos x="T6" y="T7"/>
                  </a:cxn>
                  <a:cxn ang="0">
                    <a:pos x="T8" y="T9"/>
                  </a:cxn>
                </a:cxnLst>
                <a:rect l="0" t="0" r="r" b="b"/>
                <a:pathLst>
                  <a:path w="24" h="5">
                    <a:moveTo>
                      <a:pt x="0" y="5"/>
                    </a:moveTo>
                    <a:lnTo>
                      <a:pt x="14" y="5"/>
                    </a:lnTo>
                    <a:lnTo>
                      <a:pt x="24" y="0"/>
                    </a:lnTo>
                    <a:lnTo>
                      <a:pt x="9" y="0"/>
                    </a:lnTo>
                    <a:lnTo>
                      <a:pt x="0" y="5"/>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203" name="Freeform 177"/>
              <p:cNvSpPr>
                <a:spLocks/>
              </p:cNvSpPr>
              <p:nvPr/>
            </p:nvSpPr>
            <p:spPr bwMode="auto">
              <a:xfrm>
                <a:off x="4717" y="3096"/>
                <a:ext cx="24" cy="5"/>
              </a:xfrm>
              <a:custGeom>
                <a:avLst/>
                <a:gdLst>
                  <a:gd name="T0" fmla="*/ 0 w 24"/>
                  <a:gd name="T1" fmla="*/ 5 h 5"/>
                  <a:gd name="T2" fmla="*/ 15 w 24"/>
                  <a:gd name="T3" fmla="*/ 5 h 5"/>
                  <a:gd name="T4" fmla="*/ 24 w 24"/>
                  <a:gd name="T5" fmla="*/ 0 h 5"/>
                  <a:gd name="T6" fmla="*/ 10 w 24"/>
                  <a:gd name="T7" fmla="*/ 0 h 5"/>
                  <a:gd name="T8" fmla="*/ 0 w 24"/>
                  <a:gd name="T9" fmla="*/ 5 h 5"/>
                </a:gdLst>
                <a:ahLst/>
                <a:cxnLst>
                  <a:cxn ang="0">
                    <a:pos x="T0" y="T1"/>
                  </a:cxn>
                  <a:cxn ang="0">
                    <a:pos x="T2" y="T3"/>
                  </a:cxn>
                  <a:cxn ang="0">
                    <a:pos x="T4" y="T5"/>
                  </a:cxn>
                  <a:cxn ang="0">
                    <a:pos x="T6" y="T7"/>
                  </a:cxn>
                  <a:cxn ang="0">
                    <a:pos x="T8" y="T9"/>
                  </a:cxn>
                </a:cxnLst>
                <a:rect l="0" t="0" r="r" b="b"/>
                <a:pathLst>
                  <a:path w="24" h="5">
                    <a:moveTo>
                      <a:pt x="0" y="5"/>
                    </a:moveTo>
                    <a:lnTo>
                      <a:pt x="15" y="5"/>
                    </a:lnTo>
                    <a:lnTo>
                      <a:pt x="24" y="0"/>
                    </a:lnTo>
                    <a:lnTo>
                      <a:pt x="10" y="0"/>
                    </a:lnTo>
                    <a:lnTo>
                      <a:pt x="0" y="5"/>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204" name="Freeform 178"/>
              <p:cNvSpPr>
                <a:spLocks/>
              </p:cNvSpPr>
              <p:nvPr/>
            </p:nvSpPr>
            <p:spPr bwMode="auto">
              <a:xfrm>
                <a:off x="4805" y="3096"/>
                <a:ext cx="24" cy="5"/>
              </a:xfrm>
              <a:custGeom>
                <a:avLst/>
                <a:gdLst>
                  <a:gd name="T0" fmla="*/ 0 w 24"/>
                  <a:gd name="T1" fmla="*/ 5 h 5"/>
                  <a:gd name="T2" fmla="*/ 14 w 24"/>
                  <a:gd name="T3" fmla="*/ 5 h 5"/>
                  <a:gd name="T4" fmla="*/ 24 w 24"/>
                  <a:gd name="T5" fmla="*/ 0 h 5"/>
                  <a:gd name="T6" fmla="*/ 9 w 24"/>
                  <a:gd name="T7" fmla="*/ 0 h 5"/>
                  <a:gd name="T8" fmla="*/ 0 w 24"/>
                  <a:gd name="T9" fmla="*/ 5 h 5"/>
                </a:gdLst>
                <a:ahLst/>
                <a:cxnLst>
                  <a:cxn ang="0">
                    <a:pos x="T0" y="T1"/>
                  </a:cxn>
                  <a:cxn ang="0">
                    <a:pos x="T2" y="T3"/>
                  </a:cxn>
                  <a:cxn ang="0">
                    <a:pos x="T4" y="T5"/>
                  </a:cxn>
                  <a:cxn ang="0">
                    <a:pos x="T6" y="T7"/>
                  </a:cxn>
                  <a:cxn ang="0">
                    <a:pos x="T8" y="T9"/>
                  </a:cxn>
                </a:cxnLst>
                <a:rect l="0" t="0" r="r" b="b"/>
                <a:pathLst>
                  <a:path w="24" h="5">
                    <a:moveTo>
                      <a:pt x="0" y="5"/>
                    </a:moveTo>
                    <a:lnTo>
                      <a:pt x="14" y="5"/>
                    </a:lnTo>
                    <a:lnTo>
                      <a:pt x="24" y="0"/>
                    </a:lnTo>
                    <a:lnTo>
                      <a:pt x="9" y="0"/>
                    </a:lnTo>
                    <a:lnTo>
                      <a:pt x="0" y="5"/>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205" name="Freeform 179"/>
              <p:cNvSpPr>
                <a:spLocks/>
              </p:cNvSpPr>
              <p:nvPr/>
            </p:nvSpPr>
            <p:spPr bwMode="auto">
              <a:xfrm>
                <a:off x="4892" y="3096"/>
                <a:ext cx="24" cy="5"/>
              </a:xfrm>
              <a:custGeom>
                <a:avLst/>
                <a:gdLst>
                  <a:gd name="T0" fmla="*/ 0 w 24"/>
                  <a:gd name="T1" fmla="*/ 5 h 5"/>
                  <a:gd name="T2" fmla="*/ 15 w 24"/>
                  <a:gd name="T3" fmla="*/ 5 h 5"/>
                  <a:gd name="T4" fmla="*/ 24 w 24"/>
                  <a:gd name="T5" fmla="*/ 0 h 5"/>
                  <a:gd name="T6" fmla="*/ 10 w 24"/>
                  <a:gd name="T7" fmla="*/ 0 h 5"/>
                  <a:gd name="T8" fmla="*/ 0 w 24"/>
                  <a:gd name="T9" fmla="*/ 5 h 5"/>
                </a:gdLst>
                <a:ahLst/>
                <a:cxnLst>
                  <a:cxn ang="0">
                    <a:pos x="T0" y="T1"/>
                  </a:cxn>
                  <a:cxn ang="0">
                    <a:pos x="T2" y="T3"/>
                  </a:cxn>
                  <a:cxn ang="0">
                    <a:pos x="T4" y="T5"/>
                  </a:cxn>
                  <a:cxn ang="0">
                    <a:pos x="T6" y="T7"/>
                  </a:cxn>
                  <a:cxn ang="0">
                    <a:pos x="T8" y="T9"/>
                  </a:cxn>
                </a:cxnLst>
                <a:rect l="0" t="0" r="r" b="b"/>
                <a:pathLst>
                  <a:path w="24" h="5">
                    <a:moveTo>
                      <a:pt x="0" y="5"/>
                    </a:moveTo>
                    <a:lnTo>
                      <a:pt x="15" y="5"/>
                    </a:lnTo>
                    <a:lnTo>
                      <a:pt x="24" y="0"/>
                    </a:lnTo>
                    <a:lnTo>
                      <a:pt x="10" y="0"/>
                    </a:lnTo>
                    <a:lnTo>
                      <a:pt x="0" y="5"/>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206" name="Freeform 180"/>
              <p:cNvSpPr>
                <a:spLocks/>
              </p:cNvSpPr>
              <p:nvPr/>
            </p:nvSpPr>
            <p:spPr bwMode="auto">
              <a:xfrm>
                <a:off x="4980" y="3096"/>
                <a:ext cx="24" cy="5"/>
              </a:xfrm>
              <a:custGeom>
                <a:avLst/>
                <a:gdLst>
                  <a:gd name="T0" fmla="*/ 0 w 24"/>
                  <a:gd name="T1" fmla="*/ 5 h 5"/>
                  <a:gd name="T2" fmla="*/ 14 w 24"/>
                  <a:gd name="T3" fmla="*/ 5 h 5"/>
                  <a:gd name="T4" fmla="*/ 24 w 24"/>
                  <a:gd name="T5" fmla="*/ 0 h 5"/>
                  <a:gd name="T6" fmla="*/ 9 w 24"/>
                  <a:gd name="T7" fmla="*/ 0 h 5"/>
                  <a:gd name="T8" fmla="*/ 0 w 24"/>
                  <a:gd name="T9" fmla="*/ 5 h 5"/>
                </a:gdLst>
                <a:ahLst/>
                <a:cxnLst>
                  <a:cxn ang="0">
                    <a:pos x="T0" y="T1"/>
                  </a:cxn>
                  <a:cxn ang="0">
                    <a:pos x="T2" y="T3"/>
                  </a:cxn>
                  <a:cxn ang="0">
                    <a:pos x="T4" y="T5"/>
                  </a:cxn>
                  <a:cxn ang="0">
                    <a:pos x="T6" y="T7"/>
                  </a:cxn>
                  <a:cxn ang="0">
                    <a:pos x="T8" y="T9"/>
                  </a:cxn>
                </a:cxnLst>
                <a:rect l="0" t="0" r="r" b="b"/>
                <a:pathLst>
                  <a:path w="24" h="5">
                    <a:moveTo>
                      <a:pt x="0" y="5"/>
                    </a:moveTo>
                    <a:lnTo>
                      <a:pt x="14" y="5"/>
                    </a:lnTo>
                    <a:lnTo>
                      <a:pt x="24" y="0"/>
                    </a:lnTo>
                    <a:lnTo>
                      <a:pt x="9" y="0"/>
                    </a:lnTo>
                    <a:lnTo>
                      <a:pt x="0" y="5"/>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207" name="Freeform 181"/>
              <p:cNvSpPr>
                <a:spLocks/>
              </p:cNvSpPr>
              <p:nvPr/>
            </p:nvSpPr>
            <p:spPr bwMode="auto">
              <a:xfrm>
                <a:off x="5067" y="3096"/>
                <a:ext cx="24" cy="5"/>
              </a:xfrm>
              <a:custGeom>
                <a:avLst/>
                <a:gdLst>
                  <a:gd name="T0" fmla="*/ 0 w 24"/>
                  <a:gd name="T1" fmla="*/ 5 h 5"/>
                  <a:gd name="T2" fmla="*/ 15 w 24"/>
                  <a:gd name="T3" fmla="*/ 5 h 5"/>
                  <a:gd name="T4" fmla="*/ 24 w 24"/>
                  <a:gd name="T5" fmla="*/ 0 h 5"/>
                  <a:gd name="T6" fmla="*/ 10 w 24"/>
                  <a:gd name="T7" fmla="*/ 0 h 5"/>
                  <a:gd name="T8" fmla="*/ 0 w 24"/>
                  <a:gd name="T9" fmla="*/ 5 h 5"/>
                </a:gdLst>
                <a:ahLst/>
                <a:cxnLst>
                  <a:cxn ang="0">
                    <a:pos x="T0" y="T1"/>
                  </a:cxn>
                  <a:cxn ang="0">
                    <a:pos x="T2" y="T3"/>
                  </a:cxn>
                  <a:cxn ang="0">
                    <a:pos x="T4" y="T5"/>
                  </a:cxn>
                  <a:cxn ang="0">
                    <a:pos x="T6" y="T7"/>
                  </a:cxn>
                  <a:cxn ang="0">
                    <a:pos x="T8" y="T9"/>
                  </a:cxn>
                </a:cxnLst>
                <a:rect l="0" t="0" r="r" b="b"/>
                <a:pathLst>
                  <a:path w="24" h="5">
                    <a:moveTo>
                      <a:pt x="0" y="5"/>
                    </a:moveTo>
                    <a:lnTo>
                      <a:pt x="15" y="5"/>
                    </a:lnTo>
                    <a:lnTo>
                      <a:pt x="24" y="0"/>
                    </a:lnTo>
                    <a:lnTo>
                      <a:pt x="10" y="0"/>
                    </a:lnTo>
                    <a:lnTo>
                      <a:pt x="0" y="5"/>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208" name="Freeform 182"/>
              <p:cNvSpPr>
                <a:spLocks/>
              </p:cNvSpPr>
              <p:nvPr/>
            </p:nvSpPr>
            <p:spPr bwMode="auto">
              <a:xfrm>
                <a:off x="5155" y="3096"/>
                <a:ext cx="24" cy="5"/>
              </a:xfrm>
              <a:custGeom>
                <a:avLst/>
                <a:gdLst>
                  <a:gd name="T0" fmla="*/ 0 w 24"/>
                  <a:gd name="T1" fmla="*/ 5 h 5"/>
                  <a:gd name="T2" fmla="*/ 14 w 24"/>
                  <a:gd name="T3" fmla="*/ 5 h 5"/>
                  <a:gd name="T4" fmla="*/ 24 w 24"/>
                  <a:gd name="T5" fmla="*/ 0 h 5"/>
                  <a:gd name="T6" fmla="*/ 9 w 24"/>
                  <a:gd name="T7" fmla="*/ 0 h 5"/>
                  <a:gd name="T8" fmla="*/ 0 w 24"/>
                  <a:gd name="T9" fmla="*/ 5 h 5"/>
                </a:gdLst>
                <a:ahLst/>
                <a:cxnLst>
                  <a:cxn ang="0">
                    <a:pos x="T0" y="T1"/>
                  </a:cxn>
                  <a:cxn ang="0">
                    <a:pos x="T2" y="T3"/>
                  </a:cxn>
                  <a:cxn ang="0">
                    <a:pos x="T4" y="T5"/>
                  </a:cxn>
                  <a:cxn ang="0">
                    <a:pos x="T6" y="T7"/>
                  </a:cxn>
                  <a:cxn ang="0">
                    <a:pos x="T8" y="T9"/>
                  </a:cxn>
                </a:cxnLst>
                <a:rect l="0" t="0" r="r" b="b"/>
                <a:pathLst>
                  <a:path w="24" h="5">
                    <a:moveTo>
                      <a:pt x="0" y="5"/>
                    </a:moveTo>
                    <a:lnTo>
                      <a:pt x="14" y="5"/>
                    </a:lnTo>
                    <a:lnTo>
                      <a:pt x="24" y="0"/>
                    </a:lnTo>
                    <a:lnTo>
                      <a:pt x="9" y="0"/>
                    </a:lnTo>
                    <a:lnTo>
                      <a:pt x="0" y="5"/>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209" name="Freeform 183"/>
              <p:cNvSpPr>
                <a:spLocks/>
              </p:cNvSpPr>
              <p:nvPr/>
            </p:nvSpPr>
            <p:spPr bwMode="auto">
              <a:xfrm>
                <a:off x="5242" y="3096"/>
                <a:ext cx="24" cy="5"/>
              </a:xfrm>
              <a:custGeom>
                <a:avLst/>
                <a:gdLst>
                  <a:gd name="T0" fmla="*/ 0 w 24"/>
                  <a:gd name="T1" fmla="*/ 5 h 5"/>
                  <a:gd name="T2" fmla="*/ 15 w 24"/>
                  <a:gd name="T3" fmla="*/ 5 h 5"/>
                  <a:gd name="T4" fmla="*/ 24 w 24"/>
                  <a:gd name="T5" fmla="*/ 0 h 5"/>
                  <a:gd name="T6" fmla="*/ 10 w 24"/>
                  <a:gd name="T7" fmla="*/ 0 h 5"/>
                  <a:gd name="T8" fmla="*/ 0 w 24"/>
                  <a:gd name="T9" fmla="*/ 5 h 5"/>
                </a:gdLst>
                <a:ahLst/>
                <a:cxnLst>
                  <a:cxn ang="0">
                    <a:pos x="T0" y="T1"/>
                  </a:cxn>
                  <a:cxn ang="0">
                    <a:pos x="T2" y="T3"/>
                  </a:cxn>
                  <a:cxn ang="0">
                    <a:pos x="T4" y="T5"/>
                  </a:cxn>
                  <a:cxn ang="0">
                    <a:pos x="T6" y="T7"/>
                  </a:cxn>
                  <a:cxn ang="0">
                    <a:pos x="T8" y="T9"/>
                  </a:cxn>
                </a:cxnLst>
                <a:rect l="0" t="0" r="r" b="b"/>
                <a:pathLst>
                  <a:path w="24" h="5">
                    <a:moveTo>
                      <a:pt x="0" y="5"/>
                    </a:moveTo>
                    <a:lnTo>
                      <a:pt x="15" y="5"/>
                    </a:lnTo>
                    <a:lnTo>
                      <a:pt x="24" y="0"/>
                    </a:lnTo>
                    <a:lnTo>
                      <a:pt x="10" y="0"/>
                    </a:lnTo>
                    <a:lnTo>
                      <a:pt x="0" y="5"/>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210" name="Freeform 184"/>
              <p:cNvSpPr>
                <a:spLocks/>
              </p:cNvSpPr>
              <p:nvPr/>
            </p:nvSpPr>
            <p:spPr bwMode="auto">
              <a:xfrm>
                <a:off x="5330" y="3096"/>
                <a:ext cx="24" cy="5"/>
              </a:xfrm>
              <a:custGeom>
                <a:avLst/>
                <a:gdLst>
                  <a:gd name="T0" fmla="*/ 0 w 24"/>
                  <a:gd name="T1" fmla="*/ 5 h 5"/>
                  <a:gd name="T2" fmla="*/ 14 w 24"/>
                  <a:gd name="T3" fmla="*/ 5 h 5"/>
                  <a:gd name="T4" fmla="*/ 24 w 24"/>
                  <a:gd name="T5" fmla="*/ 0 h 5"/>
                  <a:gd name="T6" fmla="*/ 9 w 24"/>
                  <a:gd name="T7" fmla="*/ 0 h 5"/>
                  <a:gd name="T8" fmla="*/ 0 w 24"/>
                  <a:gd name="T9" fmla="*/ 5 h 5"/>
                </a:gdLst>
                <a:ahLst/>
                <a:cxnLst>
                  <a:cxn ang="0">
                    <a:pos x="T0" y="T1"/>
                  </a:cxn>
                  <a:cxn ang="0">
                    <a:pos x="T2" y="T3"/>
                  </a:cxn>
                  <a:cxn ang="0">
                    <a:pos x="T4" y="T5"/>
                  </a:cxn>
                  <a:cxn ang="0">
                    <a:pos x="T6" y="T7"/>
                  </a:cxn>
                  <a:cxn ang="0">
                    <a:pos x="T8" y="T9"/>
                  </a:cxn>
                </a:cxnLst>
                <a:rect l="0" t="0" r="r" b="b"/>
                <a:pathLst>
                  <a:path w="24" h="5">
                    <a:moveTo>
                      <a:pt x="0" y="5"/>
                    </a:moveTo>
                    <a:lnTo>
                      <a:pt x="14" y="5"/>
                    </a:lnTo>
                    <a:lnTo>
                      <a:pt x="24" y="0"/>
                    </a:lnTo>
                    <a:lnTo>
                      <a:pt x="9" y="0"/>
                    </a:lnTo>
                    <a:lnTo>
                      <a:pt x="0" y="5"/>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211" name="Freeform 185"/>
              <p:cNvSpPr>
                <a:spLocks/>
              </p:cNvSpPr>
              <p:nvPr/>
            </p:nvSpPr>
            <p:spPr bwMode="auto">
              <a:xfrm>
                <a:off x="5417" y="3096"/>
                <a:ext cx="24" cy="5"/>
              </a:xfrm>
              <a:custGeom>
                <a:avLst/>
                <a:gdLst>
                  <a:gd name="T0" fmla="*/ 0 w 24"/>
                  <a:gd name="T1" fmla="*/ 5 h 5"/>
                  <a:gd name="T2" fmla="*/ 15 w 24"/>
                  <a:gd name="T3" fmla="*/ 5 h 5"/>
                  <a:gd name="T4" fmla="*/ 24 w 24"/>
                  <a:gd name="T5" fmla="*/ 0 h 5"/>
                  <a:gd name="T6" fmla="*/ 10 w 24"/>
                  <a:gd name="T7" fmla="*/ 0 h 5"/>
                  <a:gd name="T8" fmla="*/ 0 w 24"/>
                  <a:gd name="T9" fmla="*/ 5 h 5"/>
                </a:gdLst>
                <a:ahLst/>
                <a:cxnLst>
                  <a:cxn ang="0">
                    <a:pos x="T0" y="T1"/>
                  </a:cxn>
                  <a:cxn ang="0">
                    <a:pos x="T2" y="T3"/>
                  </a:cxn>
                  <a:cxn ang="0">
                    <a:pos x="T4" y="T5"/>
                  </a:cxn>
                  <a:cxn ang="0">
                    <a:pos x="T6" y="T7"/>
                  </a:cxn>
                  <a:cxn ang="0">
                    <a:pos x="T8" y="T9"/>
                  </a:cxn>
                </a:cxnLst>
                <a:rect l="0" t="0" r="r" b="b"/>
                <a:pathLst>
                  <a:path w="24" h="5">
                    <a:moveTo>
                      <a:pt x="0" y="5"/>
                    </a:moveTo>
                    <a:lnTo>
                      <a:pt x="15" y="5"/>
                    </a:lnTo>
                    <a:lnTo>
                      <a:pt x="24" y="0"/>
                    </a:lnTo>
                    <a:lnTo>
                      <a:pt x="10" y="0"/>
                    </a:lnTo>
                    <a:lnTo>
                      <a:pt x="0" y="5"/>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212" name="Freeform 186"/>
              <p:cNvSpPr>
                <a:spLocks/>
              </p:cNvSpPr>
              <p:nvPr/>
            </p:nvSpPr>
            <p:spPr bwMode="auto">
              <a:xfrm>
                <a:off x="5505" y="3096"/>
                <a:ext cx="24" cy="5"/>
              </a:xfrm>
              <a:custGeom>
                <a:avLst/>
                <a:gdLst>
                  <a:gd name="T0" fmla="*/ 0 w 24"/>
                  <a:gd name="T1" fmla="*/ 5 h 5"/>
                  <a:gd name="T2" fmla="*/ 14 w 24"/>
                  <a:gd name="T3" fmla="*/ 5 h 5"/>
                  <a:gd name="T4" fmla="*/ 24 w 24"/>
                  <a:gd name="T5" fmla="*/ 0 h 5"/>
                  <a:gd name="T6" fmla="*/ 9 w 24"/>
                  <a:gd name="T7" fmla="*/ 0 h 5"/>
                  <a:gd name="T8" fmla="*/ 0 w 24"/>
                  <a:gd name="T9" fmla="*/ 5 h 5"/>
                </a:gdLst>
                <a:ahLst/>
                <a:cxnLst>
                  <a:cxn ang="0">
                    <a:pos x="T0" y="T1"/>
                  </a:cxn>
                  <a:cxn ang="0">
                    <a:pos x="T2" y="T3"/>
                  </a:cxn>
                  <a:cxn ang="0">
                    <a:pos x="T4" y="T5"/>
                  </a:cxn>
                  <a:cxn ang="0">
                    <a:pos x="T6" y="T7"/>
                  </a:cxn>
                  <a:cxn ang="0">
                    <a:pos x="T8" y="T9"/>
                  </a:cxn>
                </a:cxnLst>
                <a:rect l="0" t="0" r="r" b="b"/>
                <a:pathLst>
                  <a:path w="24" h="5">
                    <a:moveTo>
                      <a:pt x="0" y="5"/>
                    </a:moveTo>
                    <a:lnTo>
                      <a:pt x="14" y="5"/>
                    </a:lnTo>
                    <a:lnTo>
                      <a:pt x="24" y="0"/>
                    </a:lnTo>
                    <a:lnTo>
                      <a:pt x="9" y="0"/>
                    </a:lnTo>
                    <a:lnTo>
                      <a:pt x="0" y="5"/>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213" name="Freeform 187"/>
              <p:cNvSpPr>
                <a:spLocks/>
              </p:cNvSpPr>
              <p:nvPr/>
            </p:nvSpPr>
            <p:spPr bwMode="auto">
              <a:xfrm>
                <a:off x="5592" y="3096"/>
                <a:ext cx="24" cy="5"/>
              </a:xfrm>
              <a:custGeom>
                <a:avLst/>
                <a:gdLst>
                  <a:gd name="T0" fmla="*/ 0 w 24"/>
                  <a:gd name="T1" fmla="*/ 5 h 5"/>
                  <a:gd name="T2" fmla="*/ 15 w 24"/>
                  <a:gd name="T3" fmla="*/ 5 h 5"/>
                  <a:gd name="T4" fmla="*/ 24 w 24"/>
                  <a:gd name="T5" fmla="*/ 0 h 5"/>
                  <a:gd name="T6" fmla="*/ 10 w 24"/>
                  <a:gd name="T7" fmla="*/ 0 h 5"/>
                  <a:gd name="T8" fmla="*/ 0 w 24"/>
                  <a:gd name="T9" fmla="*/ 5 h 5"/>
                </a:gdLst>
                <a:ahLst/>
                <a:cxnLst>
                  <a:cxn ang="0">
                    <a:pos x="T0" y="T1"/>
                  </a:cxn>
                  <a:cxn ang="0">
                    <a:pos x="T2" y="T3"/>
                  </a:cxn>
                  <a:cxn ang="0">
                    <a:pos x="T4" y="T5"/>
                  </a:cxn>
                  <a:cxn ang="0">
                    <a:pos x="T6" y="T7"/>
                  </a:cxn>
                  <a:cxn ang="0">
                    <a:pos x="T8" y="T9"/>
                  </a:cxn>
                </a:cxnLst>
                <a:rect l="0" t="0" r="r" b="b"/>
                <a:pathLst>
                  <a:path w="24" h="5">
                    <a:moveTo>
                      <a:pt x="0" y="5"/>
                    </a:moveTo>
                    <a:lnTo>
                      <a:pt x="15" y="5"/>
                    </a:lnTo>
                    <a:lnTo>
                      <a:pt x="24" y="0"/>
                    </a:lnTo>
                    <a:lnTo>
                      <a:pt x="10" y="0"/>
                    </a:lnTo>
                    <a:lnTo>
                      <a:pt x="0" y="5"/>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214" name="Freeform 188"/>
              <p:cNvSpPr>
                <a:spLocks/>
              </p:cNvSpPr>
              <p:nvPr/>
            </p:nvSpPr>
            <p:spPr bwMode="auto">
              <a:xfrm>
                <a:off x="5680" y="3096"/>
                <a:ext cx="24" cy="5"/>
              </a:xfrm>
              <a:custGeom>
                <a:avLst/>
                <a:gdLst>
                  <a:gd name="T0" fmla="*/ 0 w 24"/>
                  <a:gd name="T1" fmla="*/ 5 h 5"/>
                  <a:gd name="T2" fmla="*/ 14 w 24"/>
                  <a:gd name="T3" fmla="*/ 5 h 5"/>
                  <a:gd name="T4" fmla="*/ 24 w 24"/>
                  <a:gd name="T5" fmla="*/ 0 h 5"/>
                  <a:gd name="T6" fmla="*/ 9 w 24"/>
                  <a:gd name="T7" fmla="*/ 0 h 5"/>
                  <a:gd name="T8" fmla="*/ 0 w 24"/>
                  <a:gd name="T9" fmla="*/ 5 h 5"/>
                </a:gdLst>
                <a:ahLst/>
                <a:cxnLst>
                  <a:cxn ang="0">
                    <a:pos x="T0" y="T1"/>
                  </a:cxn>
                  <a:cxn ang="0">
                    <a:pos x="T2" y="T3"/>
                  </a:cxn>
                  <a:cxn ang="0">
                    <a:pos x="T4" y="T5"/>
                  </a:cxn>
                  <a:cxn ang="0">
                    <a:pos x="T6" y="T7"/>
                  </a:cxn>
                  <a:cxn ang="0">
                    <a:pos x="T8" y="T9"/>
                  </a:cxn>
                </a:cxnLst>
                <a:rect l="0" t="0" r="r" b="b"/>
                <a:pathLst>
                  <a:path w="24" h="5">
                    <a:moveTo>
                      <a:pt x="0" y="5"/>
                    </a:moveTo>
                    <a:lnTo>
                      <a:pt x="14" y="5"/>
                    </a:lnTo>
                    <a:lnTo>
                      <a:pt x="24" y="0"/>
                    </a:lnTo>
                    <a:lnTo>
                      <a:pt x="9" y="0"/>
                    </a:lnTo>
                    <a:lnTo>
                      <a:pt x="0" y="5"/>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215" name="Freeform 189"/>
              <p:cNvSpPr>
                <a:spLocks/>
              </p:cNvSpPr>
              <p:nvPr/>
            </p:nvSpPr>
            <p:spPr bwMode="auto">
              <a:xfrm>
                <a:off x="5767" y="3096"/>
                <a:ext cx="24" cy="5"/>
              </a:xfrm>
              <a:custGeom>
                <a:avLst/>
                <a:gdLst>
                  <a:gd name="T0" fmla="*/ 0 w 24"/>
                  <a:gd name="T1" fmla="*/ 5 h 5"/>
                  <a:gd name="T2" fmla="*/ 15 w 24"/>
                  <a:gd name="T3" fmla="*/ 5 h 5"/>
                  <a:gd name="T4" fmla="*/ 24 w 24"/>
                  <a:gd name="T5" fmla="*/ 0 h 5"/>
                  <a:gd name="T6" fmla="*/ 10 w 24"/>
                  <a:gd name="T7" fmla="*/ 0 h 5"/>
                  <a:gd name="T8" fmla="*/ 0 w 24"/>
                  <a:gd name="T9" fmla="*/ 5 h 5"/>
                </a:gdLst>
                <a:ahLst/>
                <a:cxnLst>
                  <a:cxn ang="0">
                    <a:pos x="T0" y="T1"/>
                  </a:cxn>
                  <a:cxn ang="0">
                    <a:pos x="T2" y="T3"/>
                  </a:cxn>
                  <a:cxn ang="0">
                    <a:pos x="T4" y="T5"/>
                  </a:cxn>
                  <a:cxn ang="0">
                    <a:pos x="T6" y="T7"/>
                  </a:cxn>
                  <a:cxn ang="0">
                    <a:pos x="T8" y="T9"/>
                  </a:cxn>
                </a:cxnLst>
                <a:rect l="0" t="0" r="r" b="b"/>
                <a:pathLst>
                  <a:path w="24" h="5">
                    <a:moveTo>
                      <a:pt x="0" y="5"/>
                    </a:moveTo>
                    <a:lnTo>
                      <a:pt x="15" y="5"/>
                    </a:lnTo>
                    <a:lnTo>
                      <a:pt x="24" y="0"/>
                    </a:lnTo>
                    <a:lnTo>
                      <a:pt x="10" y="0"/>
                    </a:lnTo>
                    <a:lnTo>
                      <a:pt x="0" y="5"/>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216" name="Freeform 190"/>
              <p:cNvSpPr>
                <a:spLocks noEditPoints="1"/>
              </p:cNvSpPr>
              <p:nvPr/>
            </p:nvSpPr>
            <p:spPr bwMode="auto">
              <a:xfrm>
                <a:off x="4258" y="1473"/>
                <a:ext cx="9" cy="1033"/>
              </a:xfrm>
              <a:custGeom>
                <a:avLst/>
                <a:gdLst>
                  <a:gd name="T0" fmla="*/ 9 w 9"/>
                  <a:gd name="T1" fmla="*/ 0 h 1033"/>
                  <a:gd name="T2" fmla="*/ 9 w 9"/>
                  <a:gd name="T3" fmla="*/ 18 h 1033"/>
                  <a:gd name="T4" fmla="*/ 9 w 9"/>
                  <a:gd name="T5" fmla="*/ 36 h 1033"/>
                  <a:gd name="T6" fmla="*/ 9 w 9"/>
                  <a:gd name="T7" fmla="*/ 54 h 1033"/>
                  <a:gd name="T8" fmla="*/ 9 w 9"/>
                  <a:gd name="T9" fmla="*/ 72 h 1033"/>
                  <a:gd name="T10" fmla="*/ 9 w 9"/>
                  <a:gd name="T11" fmla="*/ 90 h 1033"/>
                  <a:gd name="T12" fmla="*/ 9 w 9"/>
                  <a:gd name="T13" fmla="*/ 108 h 1033"/>
                  <a:gd name="T14" fmla="*/ 9 w 9"/>
                  <a:gd name="T15" fmla="*/ 126 h 1033"/>
                  <a:gd name="T16" fmla="*/ 9 w 9"/>
                  <a:gd name="T17" fmla="*/ 144 h 1033"/>
                  <a:gd name="T18" fmla="*/ 9 w 9"/>
                  <a:gd name="T19" fmla="*/ 161 h 1033"/>
                  <a:gd name="T20" fmla="*/ 9 w 9"/>
                  <a:gd name="T21" fmla="*/ 179 h 1033"/>
                  <a:gd name="T22" fmla="*/ 8 w 9"/>
                  <a:gd name="T23" fmla="*/ 197 h 1033"/>
                  <a:gd name="T24" fmla="*/ 8 w 9"/>
                  <a:gd name="T25" fmla="*/ 215 h 1033"/>
                  <a:gd name="T26" fmla="*/ 8 w 9"/>
                  <a:gd name="T27" fmla="*/ 233 h 1033"/>
                  <a:gd name="T28" fmla="*/ 8 w 9"/>
                  <a:gd name="T29" fmla="*/ 251 h 1033"/>
                  <a:gd name="T30" fmla="*/ 8 w 9"/>
                  <a:gd name="T31" fmla="*/ 269 h 1033"/>
                  <a:gd name="T32" fmla="*/ 8 w 9"/>
                  <a:gd name="T33" fmla="*/ 287 h 1033"/>
                  <a:gd name="T34" fmla="*/ 8 w 9"/>
                  <a:gd name="T35" fmla="*/ 305 h 1033"/>
                  <a:gd name="T36" fmla="*/ 8 w 9"/>
                  <a:gd name="T37" fmla="*/ 323 h 1033"/>
                  <a:gd name="T38" fmla="*/ 8 w 9"/>
                  <a:gd name="T39" fmla="*/ 341 h 1033"/>
                  <a:gd name="T40" fmla="*/ 8 w 9"/>
                  <a:gd name="T41" fmla="*/ 358 h 1033"/>
                  <a:gd name="T42" fmla="*/ 8 w 9"/>
                  <a:gd name="T43" fmla="*/ 376 h 1033"/>
                  <a:gd name="T44" fmla="*/ 8 w 9"/>
                  <a:gd name="T45" fmla="*/ 394 h 1033"/>
                  <a:gd name="T46" fmla="*/ 8 w 9"/>
                  <a:gd name="T47" fmla="*/ 412 h 1033"/>
                  <a:gd name="T48" fmla="*/ 8 w 9"/>
                  <a:gd name="T49" fmla="*/ 430 h 1033"/>
                  <a:gd name="T50" fmla="*/ 8 w 9"/>
                  <a:gd name="T51" fmla="*/ 448 h 1033"/>
                  <a:gd name="T52" fmla="*/ 7 w 9"/>
                  <a:gd name="T53" fmla="*/ 466 h 1033"/>
                  <a:gd name="T54" fmla="*/ 7 w 9"/>
                  <a:gd name="T55" fmla="*/ 484 h 1033"/>
                  <a:gd name="T56" fmla="*/ 7 w 9"/>
                  <a:gd name="T57" fmla="*/ 501 h 1033"/>
                  <a:gd name="T58" fmla="*/ 7 w 9"/>
                  <a:gd name="T59" fmla="*/ 519 h 1033"/>
                  <a:gd name="T60" fmla="*/ 7 w 9"/>
                  <a:gd name="T61" fmla="*/ 537 h 1033"/>
                  <a:gd name="T62" fmla="*/ 7 w 9"/>
                  <a:gd name="T63" fmla="*/ 555 h 1033"/>
                  <a:gd name="T64" fmla="*/ 7 w 9"/>
                  <a:gd name="T65" fmla="*/ 573 h 1033"/>
                  <a:gd name="T66" fmla="*/ 7 w 9"/>
                  <a:gd name="T67" fmla="*/ 591 h 1033"/>
                  <a:gd name="T68" fmla="*/ 7 w 9"/>
                  <a:gd name="T69" fmla="*/ 609 h 1033"/>
                  <a:gd name="T70" fmla="*/ 7 w 9"/>
                  <a:gd name="T71" fmla="*/ 627 h 1033"/>
                  <a:gd name="T72" fmla="*/ 6 w 9"/>
                  <a:gd name="T73" fmla="*/ 645 h 1033"/>
                  <a:gd name="T74" fmla="*/ 6 w 9"/>
                  <a:gd name="T75" fmla="*/ 663 h 1033"/>
                  <a:gd name="T76" fmla="*/ 6 w 9"/>
                  <a:gd name="T77" fmla="*/ 681 h 1033"/>
                  <a:gd name="T78" fmla="*/ 6 w 9"/>
                  <a:gd name="T79" fmla="*/ 698 h 1033"/>
                  <a:gd name="T80" fmla="*/ 6 w 9"/>
                  <a:gd name="T81" fmla="*/ 716 h 1033"/>
                  <a:gd name="T82" fmla="*/ 6 w 9"/>
                  <a:gd name="T83" fmla="*/ 734 h 1033"/>
                  <a:gd name="T84" fmla="*/ 6 w 9"/>
                  <a:gd name="T85" fmla="*/ 752 h 1033"/>
                  <a:gd name="T86" fmla="*/ 6 w 9"/>
                  <a:gd name="T87" fmla="*/ 770 h 1033"/>
                  <a:gd name="T88" fmla="*/ 6 w 9"/>
                  <a:gd name="T89" fmla="*/ 788 h 1033"/>
                  <a:gd name="T90" fmla="*/ 6 w 9"/>
                  <a:gd name="T91" fmla="*/ 806 h 1033"/>
                  <a:gd name="T92" fmla="*/ 6 w 9"/>
                  <a:gd name="T93" fmla="*/ 824 h 1033"/>
                  <a:gd name="T94" fmla="*/ 5 w 9"/>
                  <a:gd name="T95" fmla="*/ 842 h 1033"/>
                  <a:gd name="T96" fmla="*/ 5 w 9"/>
                  <a:gd name="T97" fmla="*/ 860 h 1033"/>
                  <a:gd name="T98" fmla="*/ 5 w 9"/>
                  <a:gd name="T99" fmla="*/ 878 h 1033"/>
                  <a:gd name="T100" fmla="*/ 5 w 9"/>
                  <a:gd name="T101" fmla="*/ 895 h 1033"/>
                  <a:gd name="T102" fmla="*/ 5 w 9"/>
                  <a:gd name="T103" fmla="*/ 913 h 1033"/>
                  <a:gd name="T104" fmla="*/ 5 w 9"/>
                  <a:gd name="T105" fmla="*/ 931 h 1033"/>
                  <a:gd name="T106" fmla="*/ 5 w 9"/>
                  <a:gd name="T107" fmla="*/ 949 h 1033"/>
                  <a:gd name="T108" fmla="*/ 5 w 9"/>
                  <a:gd name="T109" fmla="*/ 967 h 1033"/>
                  <a:gd name="T110" fmla="*/ 5 w 9"/>
                  <a:gd name="T111" fmla="*/ 985 h 1033"/>
                  <a:gd name="T112" fmla="*/ 5 w 9"/>
                  <a:gd name="T113" fmla="*/ 1003 h 1033"/>
                  <a:gd name="T114" fmla="*/ 5 w 9"/>
                  <a:gd name="T115" fmla="*/ 1021 h 10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9" h="1033">
                    <a:moveTo>
                      <a:pt x="9" y="0"/>
                    </a:moveTo>
                    <a:lnTo>
                      <a:pt x="9" y="14"/>
                    </a:lnTo>
                    <a:lnTo>
                      <a:pt x="4" y="14"/>
                    </a:lnTo>
                    <a:lnTo>
                      <a:pt x="4" y="0"/>
                    </a:lnTo>
                    <a:lnTo>
                      <a:pt x="9" y="0"/>
                    </a:lnTo>
                    <a:close/>
                    <a:moveTo>
                      <a:pt x="9" y="18"/>
                    </a:moveTo>
                    <a:lnTo>
                      <a:pt x="9" y="32"/>
                    </a:lnTo>
                    <a:lnTo>
                      <a:pt x="4" y="32"/>
                    </a:lnTo>
                    <a:lnTo>
                      <a:pt x="4" y="18"/>
                    </a:lnTo>
                    <a:lnTo>
                      <a:pt x="9" y="18"/>
                    </a:lnTo>
                    <a:close/>
                    <a:moveTo>
                      <a:pt x="9" y="36"/>
                    </a:moveTo>
                    <a:lnTo>
                      <a:pt x="9" y="50"/>
                    </a:lnTo>
                    <a:lnTo>
                      <a:pt x="4" y="50"/>
                    </a:lnTo>
                    <a:lnTo>
                      <a:pt x="4" y="36"/>
                    </a:lnTo>
                    <a:lnTo>
                      <a:pt x="9" y="36"/>
                    </a:lnTo>
                    <a:close/>
                    <a:moveTo>
                      <a:pt x="9" y="54"/>
                    </a:moveTo>
                    <a:lnTo>
                      <a:pt x="9" y="68"/>
                    </a:lnTo>
                    <a:lnTo>
                      <a:pt x="4" y="68"/>
                    </a:lnTo>
                    <a:lnTo>
                      <a:pt x="4" y="54"/>
                    </a:lnTo>
                    <a:lnTo>
                      <a:pt x="9" y="54"/>
                    </a:lnTo>
                    <a:close/>
                    <a:moveTo>
                      <a:pt x="9" y="72"/>
                    </a:moveTo>
                    <a:lnTo>
                      <a:pt x="9" y="85"/>
                    </a:lnTo>
                    <a:lnTo>
                      <a:pt x="4" y="85"/>
                    </a:lnTo>
                    <a:lnTo>
                      <a:pt x="4" y="72"/>
                    </a:lnTo>
                    <a:lnTo>
                      <a:pt x="9" y="72"/>
                    </a:lnTo>
                    <a:close/>
                    <a:moveTo>
                      <a:pt x="9" y="90"/>
                    </a:moveTo>
                    <a:lnTo>
                      <a:pt x="9" y="103"/>
                    </a:lnTo>
                    <a:lnTo>
                      <a:pt x="4" y="103"/>
                    </a:lnTo>
                    <a:lnTo>
                      <a:pt x="4" y="90"/>
                    </a:lnTo>
                    <a:lnTo>
                      <a:pt x="9" y="90"/>
                    </a:lnTo>
                    <a:close/>
                    <a:moveTo>
                      <a:pt x="9" y="108"/>
                    </a:moveTo>
                    <a:lnTo>
                      <a:pt x="9" y="121"/>
                    </a:lnTo>
                    <a:lnTo>
                      <a:pt x="4" y="121"/>
                    </a:lnTo>
                    <a:lnTo>
                      <a:pt x="4" y="108"/>
                    </a:lnTo>
                    <a:lnTo>
                      <a:pt x="9" y="108"/>
                    </a:lnTo>
                    <a:close/>
                    <a:moveTo>
                      <a:pt x="9" y="126"/>
                    </a:moveTo>
                    <a:lnTo>
                      <a:pt x="9" y="139"/>
                    </a:lnTo>
                    <a:lnTo>
                      <a:pt x="4" y="139"/>
                    </a:lnTo>
                    <a:lnTo>
                      <a:pt x="4" y="126"/>
                    </a:lnTo>
                    <a:lnTo>
                      <a:pt x="9" y="126"/>
                    </a:lnTo>
                    <a:close/>
                    <a:moveTo>
                      <a:pt x="9" y="144"/>
                    </a:moveTo>
                    <a:lnTo>
                      <a:pt x="9" y="157"/>
                    </a:lnTo>
                    <a:lnTo>
                      <a:pt x="4" y="157"/>
                    </a:lnTo>
                    <a:lnTo>
                      <a:pt x="4" y="144"/>
                    </a:lnTo>
                    <a:lnTo>
                      <a:pt x="9" y="144"/>
                    </a:lnTo>
                    <a:close/>
                    <a:moveTo>
                      <a:pt x="9" y="161"/>
                    </a:moveTo>
                    <a:lnTo>
                      <a:pt x="9" y="175"/>
                    </a:lnTo>
                    <a:lnTo>
                      <a:pt x="4" y="175"/>
                    </a:lnTo>
                    <a:lnTo>
                      <a:pt x="4" y="161"/>
                    </a:lnTo>
                    <a:lnTo>
                      <a:pt x="9" y="161"/>
                    </a:lnTo>
                    <a:close/>
                    <a:moveTo>
                      <a:pt x="9" y="179"/>
                    </a:moveTo>
                    <a:lnTo>
                      <a:pt x="8" y="193"/>
                    </a:lnTo>
                    <a:lnTo>
                      <a:pt x="4" y="193"/>
                    </a:lnTo>
                    <a:lnTo>
                      <a:pt x="4" y="179"/>
                    </a:lnTo>
                    <a:lnTo>
                      <a:pt x="9" y="179"/>
                    </a:lnTo>
                    <a:close/>
                    <a:moveTo>
                      <a:pt x="8" y="197"/>
                    </a:moveTo>
                    <a:lnTo>
                      <a:pt x="8" y="211"/>
                    </a:lnTo>
                    <a:lnTo>
                      <a:pt x="4" y="211"/>
                    </a:lnTo>
                    <a:lnTo>
                      <a:pt x="4" y="197"/>
                    </a:lnTo>
                    <a:lnTo>
                      <a:pt x="8" y="197"/>
                    </a:lnTo>
                    <a:close/>
                    <a:moveTo>
                      <a:pt x="8" y="215"/>
                    </a:moveTo>
                    <a:lnTo>
                      <a:pt x="8" y="228"/>
                    </a:lnTo>
                    <a:lnTo>
                      <a:pt x="4" y="228"/>
                    </a:lnTo>
                    <a:lnTo>
                      <a:pt x="4" y="215"/>
                    </a:lnTo>
                    <a:lnTo>
                      <a:pt x="8" y="215"/>
                    </a:lnTo>
                    <a:close/>
                    <a:moveTo>
                      <a:pt x="8" y="233"/>
                    </a:moveTo>
                    <a:lnTo>
                      <a:pt x="8" y="246"/>
                    </a:lnTo>
                    <a:lnTo>
                      <a:pt x="4" y="246"/>
                    </a:lnTo>
                    <a:lnTo>
                      <a:pt x="4" y="233"/>
                    </a:lnTo>
                    <a:lnTo>
                      <a:pt x="8" y="233"/>
                    </a:lnTo>
                    <a:close/>
                    <a:moveTo>
                      <a:pt x="8" y="251"/>
                    </a:moveTo>
                    <a:lnTo>
                      <a:pt x="8" y="264"/>
                    </a:lnTo>
                    <a:lnTo>
                      <a:pt x="3" y="264"/>
                    </a:lnTo>
                    <a:lnTo>
                      <a:pt x="4" y="251"/>
                    </a:lnTo>
                    <a:lnTo>
                      <a:pt x="8" y="251"/>
                    </a:lnTo>
                    <a:close/>
                    <a:moveTo>
                      <a:pt x="8" y="269"/>
                    </a:moveTo>
                    <a:lnTo>
                      <a:pt x="8" y="282"/>
                    </a:lnTo>
                    <a:lnTo>
                      <a:pt x="3" y="282"/>
                    </a:lnTo>
                    <a:lnTo>
                      <a:pt x="3" y="269"/>
                    </a:lnTo>
                    <a:lnTo>
                      <a:pt x="8" y="269"/>
                    </a:lnTo>
                    <a:close/>
                    <a:moveTo>
                      <a:pt x="8" y="287"/>
                    </a:moveTo>
                    <a:lnTo>
                      <a:pt x="8" y="300"/>
                    </a:lnTo>
                    <a:lnTo>
                      <a:pt x="3" y="300"/>
                    </a:lnTo>
                    <a:lnTo>
                      <a:pt x="3" y="287"/>
                    </a:lnTo>
                    <a:lnTo>
                      <a:pt x="8" y="287"/>
                    </a:lnTo>
                    <a:close/>
                    <a:moveTo>
                      <a:pt x="8" y="305"/>
                    </a:moveTo>
                    <a:lnTo>
                      <a:pt x="8" y="318"/>
                    </a:lnTo>
                    <a:lnTo>
                      <a:pt x="3" y="318"/>
                    </a:lnTo>
                    <a:lnTo>
                      <a:pt x="3" y="305"/>
                    </a:lnTo>
                    <a:lnTo>
                      <a:pt x="8" y="305"/>
                    </a:lnTo>
                    <a:close/>
                    <a:moveTo>
                      <a:pt x="8" y="323"/>
                    </a:moveTo>
                    <a:lnTo>
                      <a:pt x="8" y="336"/>
                    </a:lnTo>
                    <a:lnTo>
                      <a:pt x="3" y="336"/>
                    </a:lnTo>
                    <a:lnTo>
                      <a:pt x="3" y="323"/>
                    </a:lnTo>
                    <a:lnTo>
                      <a:pt x="8" y="323"/>
                    </a:lnTo>
                    <a:close/>
                    <a:moveTo>
                      <a:pt x="8" y="341"/>
                    </a:moveTo>
                    <a:lnTo>
                      <a:pt x="8" y="354"/>
                    </a:lnTo>
                    <a:lnTo>
                      <a:pt x="3" y="354"/>
                    </a:lnTo>
                    <a:lnTo>
                      <a:pt x="3" y="341"/>
                    </a:lnTo>
                    <a:lnTo>
                      <a:pt x="8" y="341"/>
                    </a:lnTo>
                    <a:close/>
                    <a:moveTo>
                      <a:pt x="8" y="358"/>
                    </a:moveTo>
                    <a:lnTo>
                      <a:pt x="8" y="372"/>
                    </a:lnTo>
                    <a:lnTo>
                      <a:pt x="3" y="372"/>
                    </a:lnTo>
                    <a:lnTo>
                      <a:pt x="3" y="358"/>
                    </a:lnTo>
                    <a:lnTo>
                      <a:pt x="8" y="358"/>
                    </a:lnTo>
                    <a:close/>
                    <a:moveTo>
                      <a:pt x="8" y="376"/>
                    </a:moveTo>
                    <a:lnTo>
                      <a:pt x="8" y="390"/>
                    </a:lnTo>
                    <a:lnTo>
                      <a:pt x="3" y="390"/>
                    </a:lnTo>
                    <a:lnTo>
                      <a:pt x="3" y="376"/>
                    </a:lnTo>
                    <a:lnTo>
                      <a:pt x="8" y="376"/>
                    </a:lnTo>
                    <a:close/>
                    <a:moveTo>
                      <a:pt x="8" y="394"/>
                    </a:moveTo>
                    <a:lnTo>
                      <a:pt x="8" y="408"/>
                    </a:lnTo>
                    <a:lnTo>
                      <a:pt x="3" y="408"/>
                    </a:lnTo>
                    <a:lnTo>
                      <a:pt x="3" y="394"/>
                    </a:lnTo>
                    <a:lnTo>
                      <a:pt x="8" y="394"/>
                    </a:lnTo>
                    <a:close/>
                    <a:moveTo>
                      <a:pt x="8" y="412"/>
                    </a:moveTo>
                    <a:lnTo>
                      <a:pt x="8" y="425"/>
                    </a:lnTo>
                    <a:lnTo>
                      <a:pt x="3" y="425"/>
                    </a:lnTo>
                    <a:lnTo>
                      <a:pt x="3" y="412"/>
                    </a:lnTo>
                    <a:lnTo>
                      <a:pt x="8" y="412"/>
                    </a:lnTo>
                    <a:close/>
                    <a:moveTo>
                      <a:pt x="8" y="430"/>
                    </a:moveTo>
                    <a:lnTo>
                      <a:pt x="8" y="443"/>
                    </a:lnTo>
                    <a:lnTo>
                      <a:pt x="3" y="443"/>
                    </a:lnTo>
                    <a:lnTo>
                      <a:pt x="3" y="430"/>
                    </a:lnTo>
                    <a:lnTo>
                      <a:pt x="8" y="430"/>
                    </a:lnTo>
                    <a:close/>
                    <a:moveTo>
                      <a:pt x="8" y="448"/>
                    </a:moveTo>
                    <a:lnTo>
                      <a:pt x="7" y="461"/>
                    </a:lnTo>
                    <a:lnTo>
                      <a:pt x="2" y="461"/>
                    </a:lnTo>
                    <a:lnTo>
                      <a:pt x="3" y="448"/>
                    </a:lnTo>
                    <a:lnTo>
                      <a:pt x="8" y="448"/>
                    </a:lnTo>
                    <a:close/>
                    <a:moveTo>
                      <a:pt x="7" y="466"/>
                    </a:moveTo>
                    <a:lnTo>
                      <a:pt x="7" y="479"/>
                    </a:lnTo>
                    <a:lnTo>
                      <a:pt x="2" y="479"/>
                    </a:lnTo>
                    <a:lnTo>
                      <a:pt x="2" y="466"/>
                    </a:lnTo>
                    <a:lnTo>
                      <a:pt x="7" y="466"/>
                    </a:lnTo>
                    <a:close/>
                    <a:moveTo>
                      <a:pt x="7" y="484"/>
                    </a:moveTo>
                    <a:lnTo>
                      <a:pt x="7" y="497"/>
                    </a:lnTo>
                    <a:lnTo>
                      <a:pt x="2" y="497"/>
                    </a:lnTo>
                    <a:lnTo>
                      <a:pt x="2" y="484"/>
                    </a:lnTo>
                    <a:lnTo>
                      <a:pt x="7" y="484"/>
                    </a:lnTo>
                    <a:close/>
                    <a:moveTo>
                      <a:pt x="7" y="501"/>
                    </a:moveTo>
                    <a:lnTo>
                      <a:pt x="7" y="515"/>
                    </a:lnTo>
                    <a:lnTo>
                      <a:pt x="2" y="515"/>
                    </a:lnTo>
                    <a:lnTo>
                      <a:pt x="2" y="501"/>
                    </a:lnTo>
                    <a:lnTo>
                      <a:pt x="7" y="501"/>
                    </a:lnTo>
                    <a:close/>
                    <a:moveTo>
                      <a:pt x="7" y="519"/>
                    </a:moveTo>
                    <a:lnTo>
                      <a:pt x="7" y="533"/>
                    </a:lnTo>
                    <a:lnTo>
                      <a:pt x="2" y="533"/>
                    </a:lnTo>
                    <a:lnTo>
                      <a:pt x="2" y="519"/>
                    </a:lnTo>
                    <a:lnTo>
                      <a:pt x="7" y="519"/>
                    </a:lnTo>
                    <a:close/>
                    <a:moveTo>
                      <a:pt x="7" y="537"/>
                    </a:moveTo>
                    <a:lnTo>
                      <a:pt x="7" y="551"/>
                    </a:lnTo>
                    <a:lnTo>
                      <a:pt x="2" y="551"/>
                    </a:lnTo>
                    <a:lnTo>
                      <a:pt x="2" y="537"/>
                    </a:lnTo>
                    <a:lnTo>
                      <a:pt x="7" y="537"/>
                    </a:lnTo>
                    <a:close/>
                    <a:moveTo>
                      <a:pt x="7" y="555"/>
                    </a:moveTo>
                    <a:lnTo>
                      <a:pt x="7" y="569"/>
                    </a:lnTo>
                    <a:lnTo>
                      <a:pt x="2" y="569"/>
                    </a:lnTo>
                    <a:lnTo>
                      <a:pt x="2" y="555"/>
                    </a:lnTo>
                    <a:lnTo>
                      <a:pt x="7" y="555"/>
                    </a:lnTo>
                    <a:close/>
                    <a:moveTo>
                      <a:pt x="7" y="573"/>
                    </a:moveTo>
                    <a:lnTo>
                      <a:pt x="7" y="587"/>
                    </a:lnTo>
                    <a:lnTo>
                      <a:pt x="2" y="587"/>
                    </a:lnTo>
                    <a:lnTo>
                      <a:pt x="2" y="573"/>
                    </a:lnTo>
                    <a:lnTo>
                      <a:pt x="7" y="573"/>
                    </a:lnTo>
                    <a:close/>
                    <a:moveTo>
                      <a:pt x="7" y="591"/>
                    </a:moveTo>
                    <a:lnTo>
                      <a:pt x="7" y="605"/>
                    </a:lnTo>
                    <a:lnTo>
                      <a:pt x="2" y="605"/>
                    </a:lnTo>
                    <a:lnTo>
                      <a:pt x="2" y="591"/>
                    </a:lnTo>
                    <a:lnTo>
                      <a:pt x="7" y="591"/>
                    </a:lnTo>
                    <a:close/>
                    <a:moveTo>
                      <a:pt x="7" y="609"/>
                    </a:moveTo>
                    <a:lnTo>
                      <a:pt x="7" y="622"/>
                    </a:lnTo>
                    <a:lnTo>
                      <a:pt x="2" y="622"/>
                    </a:lnTo>
                    <a:lnTo>
                      <a:pt x="2" y="609"/>
                    </a:lnTo>
                    <a:lnTo>
                      <a:pt x="7" y="609"/>
                    </a:lnTo>
                    <a:close/>
                    <a:moveTo>
                      <a:pt x="7" y="627"/>
                    </a:moveTo>
                    <a:lnTo>
                      <a:pt x="7" y="640"/>
                    </a:lnTo>
                    <a:lnTo>
                      <a:pt x="2" y="640"/>
                    </a:lnTo>
                    <a:lnTo>
                      <a:pt x="2" y="627"/>
                    </a:lnTo>
                    <a:lnTo>
                      <a:pt x="7" y="627"/>
                    </a:lnTo>
                    <a:close/>
                    <a:moveTo>
                      <a:pt x="6" y="645"/>
                    </a:moveTo>
                    <a:lnTo>
                      <a:pt x="6" y="658"/>
                    </a:lnTo>
                    <a:lnTo>
                      <a:pt x="1" y="658"/>
                    </a:lnTo>
                    <a:lnTo>
                      <a:pt x="1" y="645"/>
                    </a:lnTo>
                    <a:lnTo>
                      <a:pt x="6" y="645"/>
                    </a:lnTo>
                    <a:close/>
                    <a:moveTo>
                      <a:pt x="6" y="663"/>
                    </a:moveTo>
                    <a:lnTo>
                      <a:pt x="6" y="676"/>
                    </a:lnTo>
                    <a:lnTo>
                      <a:pt x="1" y="676"/>
                    </a:lnTo>
                    <a:lnTo>
                      <a:pt x="1" y="663"/>
                    </a:lnTo>
                    <a:lnTo>
                      <a:pt x="6" y="663"/>
                    </a:lnTo>
                    <a:close/>
                    <a:moveTo>
                      <a:pt x="6" y="681"/>
                    </a:moveTo>
                    <a:lnTo>
                      <a:pt x="6" y="694"/>
                    </a:lnTo>
                    <a:lnTo>
                      <a:pt x="1" y="694"/>
                    </a:lnTo>
                    <a:lnTo>
                      <a:pt x="1" y="681"/>
                    </a:lnTo>
                    <a:lnTo>
                      <a:pt x="6" y="681"/>
                    </a:lnTo>
                    <a:close/>
                    <a:moveTo>
                      <a:pt x="6" y="698"/>
                    </a:moveTo>
                    <a:lnTo>
                      <a:pt x="6" y="712"/>
                    </a:lnTo>
                    <a:lnTo>
                      <a:pt x="1" y="712"/>
                    </a:lnTo>
                    <a:lnTo>
                      <a:pt x="1" y="698"/>
                    </a:lnTo>
                    <a:lnTo>
                      <a:pt x="6" y="698"/>
                    </a:lnTo>
                    <a:close/>
                    <a:moveTo>
                      <a:pt x="6" y="716"/>
                    </a:moveTo>
                    <a:lnTo>
                      <a:pt x="6" y="730"/>
                    </a:lnTo>
                    <a:lnTo>
                      <a:pt x="1" y="730"/>
                    </a:lnTo>
                    <a:lnTo>
                      <a:pt x="1" y="716"/>
                    </a:lnTo>
                    <a:lnTo>
                      <a:pt x="6" y="716"/>
                    </a:lnTo>
                    <a:close/>
                    <a:moveTo>
                      <a:pt x="6" y="734"/>
                    </a:moveTo>
                    <a:lnTo>
                      <a:pt x="6" y="748"/>
                    </a:lnTo>
                    <a:lnTo>
                      <a:pt x="1" y="748"/>
                    </a:lnTo>
                    <a:lnTo>
                      <a:pt x="1" y="734"/>
                    </a:lnTo>
                    <a:lnTo>
                      <a:pt x="6" y="734"/>
                    </a:lnTo>
                    <a:close/>
                    <a:moveTo>
                      <a:pt x="6" y="752"/>
                    </a:moveTo>
                    <a:lnTo>
                      <a:pt x="6" y="766"/>
                    </a:lnTo>
                    <a:lnTo>
                      <a:pt x="1" y="766"/>
                    </a:lnTo>
                    <a:lnTo>
                      <a:pt x="1" y="752"/>
                    </a:lnTo>
                    <a:lnTo>
                      <a:pt x="6" y="752"/>
                    </a:lnTo>
                    <a:close/>
                    <a:moveTo>
                      <a:pt x="6" y="770"/>
                    </a:moveTo>
                    <a:lnTo>
                      <a:pt x="6" y="783"/>
                    </a:lnTo>
                    <a:lnTo>
                      <a:pt x="1" y="783"/>
                    </a:lnTo>
                    <a:lnTo>
                      <a:pt x="1" y="770"/>
                    </a:lnTo>
                    <a:lnTo>
                      <a:pt x="6" y="770"/>
                    </a:lnTo>
                    <a:close/>
                    <a:moveTo>
                      <a:pt x="6" y="788"/>
                    </a:moveTo>
                    <a:lnTo>
                      <a:pt x="6" y="801"/>
                    </a:lnTo>
                    <a:lnTo>
                      <a:pt x="1" y="801"/>
                    </a:lnTo>
                    <a:lnTo>
                      <a:pt x="1" y="788"/>
                    </a:lnTo>
                    <a:lnTo>
                      <a:pt x="6" y="788"/>
                    </a:lnTo>
                    <a:close/>
                    <a:moveTo>
                      <a:pt x="6" y="806"/>
                    </a:moveTo>
                    <a:lnTo>
                      <a:pt x="6" y="819"/>
                    </a:lnTo>
                    <a:lnTo>
                      <a:pt x="1" y="819"/>
                    </a:lnTo>
                    <a:lnTo>
                      <a:pt x="1" y="806"/>
                    </a:lnTo>
                    <a:lnTo>
                      <a:pt x="6" y="806"/>
                    </a:lnTo>
                    <a:close/>
                    <a:moveTo>
                      <a:pt x="6" y="824"/>
                    </a:moveTo>
                    <a:lnTo>
                      <a:pt x="6" y="837"/>
                    </a:lnTo>
                    <a:lnTo>
                      <a:pt x="1" y="837"/>
                    </a:lnTo>
                    <a:lnTo>
                      <a:pt x="1" y="824"/>
                    </a:lnTo>
                    <a:lnTo>
                      <a:pt x="6" y="824"/>
                    </a:lnTo>
                    <a:close/>
                    <a:moveTo>
                      <a:pt x="5" y="842"/>
                    </a:moveTo>
                    <a:lnTo>
                      <a:pt x="5" y="855"/>
                    </a:lnTo>
                    <a:lnTo>
                      <a:pt x="1" y="855"/>
                    </a:lnTo>
                    <a:lnTo>
                      <a:pt x="1" y="842"/>
                    </a:lnTo>
                    <a:lnTo>
                      <a:pt x="5" y="842"/>
                    </a:lnTo>
                    <a:close/>
                    <a:moveTo>
                      <a:pt x="5" y="860"/>
                    </a:moveTo>
                    <a:lnTo>
                      <a:pt x="5" y="873"/>
                    </a:lnTo>
                    <a:lnTo>
                      <a:pt x="1" y="873"/>
                    </a:lnTo>
                    <a:lnTo>
                      <a:pt x="1" y="859"/>
                    </a:lnTo>
                    <a:lnTo>
                      <a:pt x="5" y="860"/>
                    </a:lnTo>
                    <a:close/>
                    <a:moveTo>
                      <a:pt x="5" y="878"/>
                    </a:moveTo>
                    <a:lnTo>
                      <a:pt x="5" y="891"/>
                    </a:lnTo>
                    <a:lnTo>
                      <a:pt x="1" y="891"/>
                    </a:lnTo>
                    <a:lnTo>
                      <a:pt x="1" y="878"/>
                    </a:lnTo>
                    <a:lnTo>
                      <a:pt x="5" y="878"/>
                    </a:lnTo>
                    <a:close/>
                    <a:moveTo>
                      <a:pt x="5" y="895"/>
                    </a:moveTo>
                    <a:lnTo>
                      <a:pt x="5" y="909"/>
                    </a:lnTo>
                    <a:lnTo>
                      <a:pt x="0" y="909"/>
                    </a:lnTo>
                    <a:lnTo>
                      <a:pt x="1" y="895"/>
                    </a:lnTo>
                    <a:lnTo>
                      <a:pt x="5" y="895"/>
                    </a:lnTo>
                    <a:close/>
                    <a:moveTo>
                      <a:pt x="5" y="913"/>
                    </a:moveTo>
                    <a:lnTo>
                      <a:pt x="5" y="927"/>
                    </a:lnTo>
                    <a:lnTo>
                      <a:pt x="0" y="927"/>
                    </a:lnTo>
                    <a:lnTo>
                      <a:pt x="0" y="913"/>
                    </a:lnTo>
                    <a:lnTo>
                      <a:pt x="5" y="913"/>
                    </a:lnTo>
                    <a:close/>
                    <a:moveTo>
                      <a:pt x="5" y="931"/>
                    </a:moveTo>
                    <a:lnTo>
                      <a:pt x="5" y="945"/>
                    </a:lnTo>
                    <a:lnTo>
                      <a:pt x="0" y="945"/>
                    </a:lnTo>
                    <a:lnTo>
                      <a:pt x="0" y="931"/>
                    </a:lnTo>
                    <a:lnTo>
                      <a:pt x="5" y="931"/>
                    </a:lnTo>
                    <a:close/>
                    <a:moveTo>
                      <a:pt x="5" y="949"/>
                    </a:moveTo>
                    <a:lnTo>
                      <a:pt x="5" y="963"/>
                    </a:lnTo>
                    <a:lnTo>
                      <a:pt x="0" y="963"/>
                    </a:lnTo>
                    <a:lnTo>
                      <a:pt x="0" y="949"/>
                    </a:lnTo>
                    <a:lnTo>
                      <a:pt x="5" y="949"/>
                    </a:lnTo>
                    <a:close/>
                    <a:moveTo>
                      <a:pt x="5" y="967"/>
                    </a:moveTo>
                    <a:lnTo>
                      <a:pt x="5" y="980"/>
                    </a:lnTo>
                    <a:lnTo>
                      <a:pt x="0" y="980"/>
                    </a:lnTo>
                    <a:lnTo>
                      <a:pt x="0" y="967"/>
                    </a:lnTo>
                    <a:lnTo>
                      <a:pt x="5" y="967"/>
                    </a:lnTo>
                    <a:close/>
                    <a:moveTo>
                      <a:pt x="5" y="985"/>
                    </a:moveTo>
                    <a:lnTo>
                      <a:pt x="5" y="998"/>
                    </a:lnTo>
                    <a:lnTo>
                      <a:pt x="0" y="998"/>
                    </a:lnTo>
                    <a:lnTo>
                      <a:pt x="0" y="985"/>
                    </a:lnTo>
                    <a:lnTo>
                      <a:pt x="5" y="985"/>
                    </a:lnTo>
                    <a:close/>
                    <a:moveTo>
                      <a:pt x="5" y="1003"/>
                    </a:moveTo>
                    <a:lnTo>
                      <a:pt x="5" y="1016"/>
                    </a:lnTo>
                    <a:lnTo>
                      <a:pt x="0" y="1016"/>
                    </a:lnTo>
                    <a:lnTo>
                      <a:pt x="0" y="1003"/>
                    </a:lnTo>
                    <a:lnTo>
                      <a:pt x="5" y="1003"/>
                    </a:lnTo>
                    <a:close/>
                    <a:moveTo>
                      <a:pt x="5" y="1021"/>
                    </a:moveTo>
                    <a:lnTo>
                      <a:pt x="4" y="1033"/>
                    </a:lnTo>
                    <a:lnTo>
                      <a:pt x="0" y="1033"/>
                    </a:lnTo>
                    <a:lnTo>
                      <a:pt x="0" y="1021"/>
                    </a:lnTo>
                    <a:lnTo>
                      <a:pt x="5" y="1021"/>
                    </a:ln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217" name="Rectangle 191"/>
              <p:cNvSpPr>
                <a:spLocks noChangeArrowheads="1"/>
              </p:cNvSpPr>
              <p:nvPr/>
            </p:nvSpPr>
            <p:spPr bwMode="auto">
              <a:xfrm>
                <a:off x="4049" y="1324"/>
                <a:ext cx="336" cy="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700" b="0"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財政力指数０．５６</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218" name="Rectangle 192"/>
              <p:cNvSpPr>
                <a:spLocks noChangeArrowheads="1"/>
              </p:cNvSpPr>
              <p:nvPr/>
            </p:nvSpPr>
            <p:spPr bwMode="auto">
              <a:xfrm>
                <a:off x="4039" y="1405"/>
                <a:ext cx="302" cy="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700" b="0"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（過疎団体の要件）</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219" name="Freeform 193"/>
              <p:cNvSpPr>
                <a:spLocks/>
              </p:cNvSpPr>
              <p:nvPr/>
            </p:nvSpPr>
            <p:spPr bwMode="auto">
              <a:xfrm>
                <a:off x="5420" y="1748"/>
                <a:ext cx="282" cy="70"/>
              </a:xfrm>
              <a:custGeom>
                <a:avLst/>
                <a:gdLst>
                  <a:gd name="T0" fmla="*/ 0 w 928"/>
                  <a:gd name="T1" fmla="*/ 248 h 249"/>
                  <a:gd name="T2" fmla="*/ 2 w 928"/>
                  <a:gd name="T3" fmla="*/ 201 h 249"/>
                  <a:gd name="T4" fmla="*/ 7 w 928"/>
                  <a:gd name="T5" fmla="*/ 163 h 249"/>
                  <a:gd name="T6" fmla="*/ 13 w 928"/>
                  <a:gd name="T7" fmla="*/ 136 h 249"/>
                  <a:gd name="T8" fmla="*/ 14 w 928"/>
                  <a:gd name="T9" fmla="*/ 132 h 249"/>
                  <a:gd name="T10" fmla="*/ 22 w 928"/>
                  <a:gd name="T11" fmla="*/ 123 h 249"/>
                  <a:gd name="T12" fmla="*/ 28 w 928"/>
                  <a:gd name="T13" fmla="*/ 120 h 249"/>
                  <a:gd name="T14" fmla="*/ 444 w 928"/>
                  <a:gd name="T15" fmla="*/ 120 h 249"/>
                  <a:gd name="T16" fmla="*/ 438 w 928"/>
                  <a:gd name="T17" fmla="*/ 123 h 249"/>
                  <a:gd name="T18" fmla="*/ 446 w 928"/>
                  <a:gd name="T19" fmla="*/ 114 h 249"/>
                  <a:gd name="T20" fmla="*/ 445 w 928"/>
                  <a:gd name="T21" fmla="*/ 117 h 249"/>
                  <a:gd name="T22" fmla="*/ 452 w 928"/>
                  <a:gd name="T23" fmla="*/ 91 h 249"/>
                  <a:gd name="T24" fmla="*/ 452 w 928"/>
                  <a:gd name="T25" fmla="*/ 93 h 249"/>
                  <a:gd name="T26" fmla="*/ 456 w 928"/>
                  <a:gd name="T27" fmla="*/ 55 h 249"/>
                  <a:gd name="T28" fmla="*/ 456 w 928"/>
                  <a:gd name="T29" fmla="*/ 8 h 249"/>
                  <a:gd name="T30" fmla="*/ 464 w 928"/>
                  <a:gd name="T31" fmla="*/ 0 h 249"/>
                  <a:gd name="T32" fmla="*/ 472 w 928"/>
                  <a:gd name="T33" fmla="*/ 8 h 249"/>
                  <a:gd name="T34" fmla="*/ 474 w 928"/>
                  <a:gd name="T35" fmla="*/ 55 h 249"/>
                  <a:gd name="T36" fmla="*/ 478 w 928"/>
                  <a:gd name="T37" fmla="*/ 93 h 249"/>
                  <a:gd name="T38" fmla="*/ 484 w 928"/>
                  <a:gd name="T39" fmla="*/ 118 h 249"/>
                  <a:gd name="T40" fmla="*/ 482 w 928"/>
                  <a:gd name="T41" fmla="*/ 114 h 249"/>
                  <a:gd name="T42" fmla="*/ 490 w 928"/>
                  <a:gd name="T43" fmla="*/ 123 h 249"/>
                  <a:gd name="T44" fmla="*/ 484 w 928"/>
                  <a:gd name="T45" fmla="*/ 120 h 249"/>
                  <a:gd name="T46" fmla="*/ 900 w 928"/>
                  <a:gd name="T47" fmla="*/ 120 h 249"/>
                  <a:gd name="T48" fmla="*/ 906 w 928"/>
                  <a:gd name="T49" fmla="*/ 123 h 249"/>
                  <a:gd name="T50" fmla="*/ 914 w 928"/>
                  <a:gd name="T51" fmla="*/ 132 h 249"/>
                  <a:gd name="T52" fmla="*/ 916 w 928"/>
                  <a:gd name="T53" fmla="*/ 135 h 249"/>
                  <a:gd name="T54" fmla="*/ 923 w 928"/>
                  <a:gd name="T55" fmla="*/ 161 h 249"/>
                  <a:gd name="T56" fmla="*/ 923 w 928"/>
                  <a:gd name="T57" fmla="*/ 163 h 249"/>
                  <a:gd name="T58" fmla="*/ 927 w 928"/>
                  <a:gd name="T59" fmla="*/ 201 h 249"/>
                  <a:gd name="T60" fmla="*/ 928 w 928"/>
                  <a:gd name="T61" fmla="*/ 248 h 249"/>
                  <a:gd name="T62" fmla="*/ 912 w 928"/>
                  <a:gd name="T63" fmla="*/ 249 h 249"/>
                  <a:gd name="T64" fmla="*/ 912 w 928"/>
                  <a:gd name="T65" fmla="*/ 202 h 249"/>
                  <a:gd name="T66" fmla="*/ 908 w 928"/>
                  <a:gd name="T67" fmla="*/ 164 h 249"/>
                  <a:gd name="T68" fmla="*/ 908 w 928"/>
                  <a:gd name="T69" fmla="*/ 166 h 249"/>
                  <a:gd name="T70" fmla="*/ 901 w 928"/>
                  <a:gd name="T71" fmla="*/ 140 h 249"/>
                  <a:gd name="T72" fmla="*/ 902 w 928"/>
                  <a:gd name="T73" fmla="*/ 143 h 249"/>
                  <a:gd name="T74" fmla="*/ 894 w 928"/>
                  <a:gd name="T75" fmla="*/ 134 h 249"/>
                  <a:gd name="T76" fmla="*/ 900 w 928"/>
                  <a:gd name="T77" fmla="*/ 136 h 249"/>
                  <a:gd name="T78" fmla="*/ 484 w 928"/>
                  <a:gd name="T79" fmla="*/ 136 h 249"/>
                  <a:gd name="T80" fmla="*/ 478 w 928"/>
                  <a:gd name="T81" fmla="*/ 134 h 249"/>
                  <a:gd name="T82" fmla="*/ 470 w 928"/>
                  <a:gd name="T83" fmla="*/ 125 h 249"/>
                  <a:gd name="T84" fmla="*/ 469 w 928"/>
                  <a:gd name="T85" fmla="*/ 121 h 249"/>
                  <a:gd name="T86" fmla="*/ 463 w 928"/>
                  <a:gd name="T87" fmla="*/ 94 h 249"/>
                  <a:gd name="T88" fmla="*/ 458 w 928"/>
                  <a:gd name="T89" fmla="*/ 56 h 249"/>
                  <a:gd name="T90" fmla="*/ 456 w 928"/>
                  <a:gd name="T91" fmla="*/ 9 h 249"/>
                  <a:gd name="T92" fmla="*/ 472 w 928"/>
                  <a:gd name="T93" fmla="*/ 9 h 249"/>
                  <a:gd name="T94" fmla="*/ 471 w 928"/>
                  <a:gd name="T95" fmla="*/ 56 h 249"/>
                  <a:gd name="T96" fmla="*/ 467 w 928"/>
                  <a:gd name="T97" fmla="*/ 94 h 249"/>
                  <a:gd name="T98" fmla="*/ 467 w 928"/>
                  <a:gd name="T99" fmla="*/ 96 h 249"/>
                  <a:gd name="T100" fmla="*/ 460 w 928"/>
                  <a:gd name="T101" fmla="*/ 122 h 249"/>
                  <a:gd name="T102" fmla="*/ 458 w 928"/>
                  <a:gd name="T103" fmla="*/ 125 h 249"/>
                  <a:gd name="T104" fmla="*/ 450 w 928"/>
                  <a:gd name="T105" fmla="*/ 134 h 249"/>
                  <a:gd name="T106" fmla="*/ 444 w 928"/>
                  <a:gd name="T107" fmla="*/ 136 h 249"/>
                  <a:gd name="T108" fmla="*/ 28 w 928"/>
                  <a:gd name="T109" fmla="*/ 136 h 249"/>
                  <a:gd name="T110" fmla="*/ 34 w 928"/>
                  <a:gd name="T111" fmla="*/ 134 h 249"/>
                  <a:gd name="T112" fmla="*/ 26 w 928"/>
                  <a:gd name="T113" fmla="*/ 143 h 249"/>
                  <a:gd name="T114" fmla="*/ 28 w 928"/>
                  <a:gd name="T115" fmla="*/ 139 h 249"/>
                  <a:gd name="T116" fmla="*/ 22 w 928"/>
                  <a:gd name="T117" fmla="*/ 164 h 249"/>
                  <a:gd name="T118" fmla="*/ 18 w 928"/>
                  <a:gd name="T119" fmla="*/ 202 h 249"/>
                  <a:gd name="T120" fmla="*/ 16 w 928"/>
                  <a:gd name="T121" fmla="*/ 249 h 249"/>
                  <a:gd name="T122" fmla="*/ 0 w 928"/>
                  <a:gd name="T123" fmla="*/ 248 h 2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928" h="249">
                    <a:moveTo>
                      <a:pt x="0" y="248"/>
                    </a:moveTo>
                    <a:lnTo>
                      <a:pt x="2" y="201"/>
                    </a:lnTo>
                    <a:lnTo>
                      <a:pt x="7" y="163"/>
                    </a:lnTo>
                    <a:lnTo>
                      <a:pt x="13" y="136"/>
                    </a:lnTo>
                    <a:cubicBezTo>
                      <a:pt x="13" y="134"/>
                      <a:pt x="14" y="133"/>
                      <a:pt x="14" y="132"/>
                    </a:cubicBezTo>
                    <a:lnTo>
                      <a:pt x="22" y="123"/>
                    </a:lnTo>
                    <a:cubicBezTo>
                      <a:pt x="24" y="121"/>
                      <a:pt x="26" y="120"/>
                      <a:pt x="28" y="120"/>
                    </a:cubicBezTo>
                    <a:lnTo>
                      <a:pt x="444" y="120"/>
                    </a:lnTo>
                    <a:lnTo>
                      <a:pt x="438" y="123"/>
                    </a:lnTo>
                    <a:lnTo>
                      <a:pt x="446" y="114"/>
                    </a:lnTo>
                    <a:lnTo>
                      <a:pt x="445" y="117"/>
                    </a:lnTo>
                    <a:lnTo>
                      <a:pt x="452" y="91"/>
                    </a:lnTo>
                    <a:lnTo>
                      <a:pt x="452" y="93"/>
                    </a:lnTo>
                    <a:lnTo>
                      <a:pt x="456" y="55"/>
                    </a:lnTo>
                    <a:lnTo>
                      <a:pt x="456" y="8"/>
                    </a:lnTo>
                    <a:cubicBezTo>
                      <a:pt x="457" y="4"/>
                      <a:pt x="460" y="1"/>
                      <a:pt x="464" y="0"/>
                    </a:cubicBezTo>
                    <a:cubicBezTo>
                      <a:pt x="469" y="0"/>
                      <a:pt x="472" y="4"/>
                      <a:pt x="472" y="8"/>
                    </a:cubicBezTo>
                    <a:lnTo>
                      <a:pt x="474" y="55"/>
                    </a:lnTo>
                    <a:lnTo>
                      <a:pt x="478" y="93"/>
                    </a:lnTo>
                    <a:lnTo>
                      <a:pt x="484" y="118"/>
                    </a:lnTo>
                    <a:lnTo>
                      <a:pt x="482" y="114"/>
                    </a:lnTo>
                    <a:lnTo>
                      <a:pt x="490" y="123"/>
                    </a:lnTo>
                    <a:lnTo>
                      <a:pt x="484" y="120"/>
                    </a:lnTo>
                    <a:lnTo>
                      <a:pt x="900" y="120"/>
                    </a:lnTo>
                    <a:cubicBezTo>
                      <a:pt x="903" y="120"/>
                      <a:pt x="905" y="121"/>
                      <a:pt x="906" y="123"/>
                    </a:cubicBezTo>
                    <a:lnTo>
                      <a:pt x="914" y="132"/>
                    </a:lnTo>
                    <a:cubicBezTo>
                      <a:pt x="915" y="133"/>
                      <a:pt x="916" y="134"/>
                      <a:pt x="916" y="135"/>
                    </a:cubicBezTo>
                    <a:lnTo>
                      <a:pt x="923" y="161"/>
                    </a:lnTo>
                    <a:cubicBezTo>
                      <a:pt x="923" y="162"/>
                      <a:pt x="923" y="162"/>
                      <a:pt x="923" y="163"/>
                    </a:cubicBezTo>
                    <a:lnTo>
                      <a:pt x="927" y="201"/>
                    </a:lnTo>
                    <a:lnTo>
                      <a:pt x="928" y="248"/>
                    </a:lnTo>
                    <a:lnTo>
                      <a:pt x="912" y="249"/>
                    </a:lnTo>
                    <a:lnTo>
                      <a:pt x="912" y="202"/>
                    </a:lnTo>
                    <a:lnTo>
                      <a:pt x="908" y="164"/>
                    </a:lnTo>
                    <a:lnTo>
                      <a:pt x="908" y="166"/>
                    </a:lnTo>
                    <a:lnTo>
                      <a:pt x="901" y="140"/>
                    </a:lnTo>
                    <a:lnTo>
                      <a:pt x="902" y="143"/>
                    </a:lnTo>
                    <a:lnTo>
                      <a:pt x="894" y="134"/>
                    </a:lnTo>
                    <a:lnTo>
                      <a:pt x="900" y="136"/>
                    </a:lnTo>
                    <a:lnTo>
                      <a:pt x="484" y="136"/>
                    </a:lnTo>
                    <a:cubicBezTo>
                      <a:pt x="482" y="136"/>
                      <a:pt x="480" y="135"/>
                      <a:pt x="478" y="134"/>
                    </a:cubicBezTo>
                    <a:lnTo>
                      <a:pt x="470" y="125"/>
                    </a:lnTo>
                    <a:cubicBezTo>
                      <a:pt x="470" y="124"/>
                      <a:pt x="469" y="123"/>
                      <a:pt x="469" y="121"/>
                    </a:cubicBezTo>
                    <a:lnTo>
                      <a:pt x="463" y="94"/>
                    </a:lnTo>
                    <a:lnTo>
                      <a:pt x="458" y="56"/>
                    </a:lnTo>
                    <a:lnTo>
                      <a:pt x="456" y="9"/>
                    </a:lnTo>
                    <a:lnTo>
                      <a:pt x="472" y="9"/>
                    </a:lnTo>
                    <a:lnTo>
                      <a:pt x="471" y="56"/>
                    </a:lnTo>
                    <a:lnTo>
                      <a:pt x="467" y="94"/>
                    </a:lnTo>
                    <a:cubicBezTo>
                      <a:pt x="467" y="95"/>
                      <a:pt x="467" y="95"/>
                      <a:pt x="467" y="96"/>
                    </a:cubicBezTo>
                    <a:lnTo>
                      <a:pt x="460" y="122"/>
                    </a:lnTo>
                    <a:cubicBezTo>
                      <a:pt x="460" y="123"/>
                      <a:pt x="459" y="124"/>
                      <a:pt x="458" y="125"/>
                    </a:cubicBezTo>
                    <a:lnTo>
                      <a:pt x="450" y="134"/>
                    </a:lnTo>
                    <a:cubicBezTo>
                      <a:pt x="449" y="135"/>
                      <a:pt x="447" y="136"/>
                      <a:pt x="444" y="136"/>
                    </a:cubicBezTo>
                    <a:lnTo>
                      <a:pt x="28" y="136"/>
                    </a:lnTo>
                    <a:lnTo>
                      <a:pt x="34" y="134"/>
                    </a:lnTo>
                    <a:lnTo>
                      <a:pt x="26" y="143"/>
                    </a:lnTo>
                    <a:lnTo>
                      <a:pt x="28" y="139"/>
                    </a:lnTo>
                    <a:lnTo>
                      <a:pt x="22" y="164"/>
                    </a:lnTo>
                    <a:lnTo>
                      <a:pt x="18" y="202"/>
                    </a:lnTo>
                    <a:lnTo>
                      <a:pt x="16" y="249"/>
                    </a:lnTo>
                    <a:lnTo>
                      <a:pt x="0" y="248"/>
                    </a:ln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220" name="Rectangle 194"/>
              <p:cNvSpPr>
                <a:spLocks noChangeArrowheads="1"/>
              </p:cNvSpPr>
              <p:nvPr/>
            </p:nvSpPr>
            <p:spPr bwMode="auto">
              <a:xfrm>
                <a:off x="5908" y="2149"/>
                <a:ext cx="131" cy="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700" b="0"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限度額</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221" name="Rectangle 195"/>
              <p:cNvSpPr>
                <a:spLocks noChangeArrowheads="1"/>
              </p:cNvSpPr>
              <p:nvPr/>
            </p:nvSpPr>
            <p:spPr bwMode="auto">
              <a:xfrm>
                <a:off x="6097" y="2149"/>
                <a:ext cx="48" cy="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700" b="0"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222" name="Rectangle 196"/>
              <p:cNvSpPr>
                <a:spLocks noChangeArrowheads="1"/>
              </p:cNvSpPr>
              <p:nvPr/>
            </p:nvSpPr>
            <p:spPr bwMode="auto">
              <a:xfrm>
                <a:off x="6117" y="2149"/>
                <a:ext cx="131" cy="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700" b="0"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0.2)</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223" name="Rectangle 197"/>
              <p:cNvSpPr>
                <a:spLocks noChangeArrowheads="1"/>
              </p:cNvSpPr>
              <p:nvPr/>
            </p:nvSpPr>
            <p:spPr bwMode="auto">
              <a:xfrm>
                <a:off x="5905" y="2201"/>
                <a:ext cx="312"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24" name="Rectangle 198"/>
              <p:cNvSpPr>
                <a:spLocks noChangeArrowheads="1"/>
              </p:cNvSpPr>
              <p:nvPr/>
            </p:nvSpPr>
            <p:spPr bwMode="auto">
              <a:xfrm>
                <a:off x="5440" y="1661"/>
                <a:ext cx="63" cy="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800" b="0"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α</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225" name="Rectangle 199"/>
              <p:cNvSpPr>
                <a:spLocks noChangeArrowheads="1"/>
              </p:cNvSpPr>
              <p:nvPr/>
            </p:nvSpPr>
            <p:spPr bwMode="auto">
              <a:xfrm>
                <a:off x="5508" y="1661"/>
                <a:ext cx="63" cy="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800" b="0"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226" name="Rectangle 200"/>
              <p:cNvSpPr>
                <a:spLocks noChangeArrowheads="1"/>
              </p:cNvSpPr>
              <p:nvPr/>
            </p:nvSpPr>
            <p:spPr bwMode="auto">
              <a:xfrm>
                <a:off x="5576" y="1661"/>
                <a:ext cx="131" cy="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800" b="0"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1/3</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227" name="Freeform 201"/>
              <p:cNvSpPr>
                <a:spLocks/>
              </p:cNvSpPr>
              <p:nvPr/>
            </p:nvSpPr>
            <p:spPr bwMode="auto">
              <a:xfrm>
                <a:off x="5420" y="2095"/>
                <a:ext cx="437" cy="65"/>
              </a:xfrm>
              <a:custGeom>
                <a:avLst/>
                <a:gdLst>
                  <a:gd name="T0" fmla="*/ 1440 w 1440"/>
                  <a:gd name="T1" fmla="*/ 1 h 233"/>
                  <a:gd name="T2" fmla="*/ 1439 w 1440"/>
                  <a:gd name="T3" fmla="*/ 45 h 233"/>
                  <a:gd name="T4" fmla="*/ 1435 w 1440"/>
                  <a:gd name="T5" fmla="*/ 80 h 233"/>
                  <a:gd name="T6" fmla="*/ 1429 w 1440"/>
                  <a:gd name="T7" fmla="*/ 105 h 233"/>
                  <a:gd name="T8" fmla="*/ 1428 w 1440"/>
                  <a:gd name="T9" fmla="*/ 108 h 233"/>
                  <a:gd name="T10" fmla="*/ 1421 w 1440"/>
                  <a:gd name="T11" fmla="*/ 117 h 233"/>
                  <a:gd name="T12" fmla="*/ 1414 w 1440"/>
                  <a:gd name="T13" fmla="*/ 120 h 233"/>
                  <a:gd name="T14" fmla="*/ 718 w 1440"/>
                  <a:gd name="T15" fmla="*/ 120 h 233"/>
                  <a:gd name="T16" fmla="*/ 725 w 1440"/>
                  <a:gd name="T17" fmla="*/ 117 h 233"/>
                  <a:gd name="T18" fmla="*/ 718 w 1440"/>
                  <a:gd name="T19" fmla="*/ 126 h 233"/>
                  <a:gd name="T20" fmla="*/ 719 w 1440"/>
                  <a:gd name="T21" fmla="*/ 123 h 233"/>
                  <a:gd name="T22" fmla="*/ 713 w 1440"/>
                  <a:gd name="T23" fmla="*/ 147 h 233"/>
                  <a:gd name="T24" fmla="*/ 709 w 1440"/>
                  <a:gd name="T25" fmla="*/ 182 h 233"/>
                  <a:gd name="T26" fmla="*/ 707 w 1440"/>
                  <a:gd name="T27" fmla="*/ 225 h 233"/>
                  <a:gd name="T28" fmla="*/ 699 w 1440"/>
                  <a:gd name="T29" fmla="*/ 232 h 233"/>
                  <a:gd name="T30" fmla="*/ 691 w 1440"/>
                  <a:gd name="T31" fmla="*/ 225 h 233"/>
                  <a:gd name="T32" fmla="*/ 690 w 1440"/>
                  <a:gd name="T33" fmla="*/ 182 h 233"/>
                  <a:gd name="T34" fmla="*/ 687 w 1440"/>
                  <a:gd name="T35" fmla="*/ 146 h 233"/>
                  <a:gd name="T36" fmla="*/ 681 w 1440"/>
                  <a:gd name="T37" fmla="*/ 123 h 233"/>
                  <a:gd name="T38" fmla="*/ 682 w 1440"/>
                  <a:gd name="T39" fmla="*/ 126 h 233"/>
                  <a:gd name="T40" fmla="*/ 675 w 1440"/>
                  <a:gd name="T41" fmla="*/ 117 h 233"/>
                  <a:gd name="T42" fmla="*/ 681 w 1440"/>
                  <a:gd name="T43" fmla="*/ 120 h 233"/>
                  <a:gd name="T44" fmla="*/ 27 w 1440"/>
                  <a:gd name="T45" fmla="*/ 120 h 233"/>
                  <a:gd name="T46" fmla="*/ 21 w 1440"/>
                  <a:gd name="T47" fmla="*/ 117 h 233"/>
                  <a:gd name="T48" fmla="*/ 14 w 1440"/>
                  <a:gd name="T49" fmla="*/ 108 h 233"/>
                  <a:gd name="T50" fmla="*/ 13 w 1440"/>
                  <a:gd name="T51" fmla="*/ 105 h 233"/>
                  <a:gd name="T52" fmla="*/ 7 w 1440"/>
                  <a:gd name="T53" fmla="*/ 81 h 233"/>
                  <a:gd name="T54" fmla="*/ 3 w 1440"/>
                  <a:gd name="T55" fmla="*/ 45 h 233"/>
                  <a:gd name="T56" fmla="*/ 0 w 1440"/>
                  <a:gd name="T57" fmla="*/ 1 h 233"/>
                  <a:gd name="T58" fmla="*/ 16 w 1440"/>
                  <a:gd name="T59" fmla="*/ 0 h 233"/>
                  <a:gd name="T60" fmla="*/ 18 w 1440"/>
                  <a:gd name="T61" fmla="*/ 44 h 233"/>
                  <a:gd name="T62" fmla="*/ 22 w 1440"/>
                  <a:gd name="T63" fmla="*/ 78 h 233"/>
                  <a:gd name="T64" fmla="*/ 28 w 1440"/>
                  <a:gd name="T65" fmla="*/ 102 h 233"/>
                  <a:gd name="T66" fmla="*/ 27 w 1440"/>
                  <a:gd name="T67" fmla="*/ 99 h 233"/>
                  <a:gd name="T68" fmla="*/ 34 w 1440"/>
                  <a:gd name="T69" fmla="*/ 108 h 233"/>
                  <a:gd name="T70" fmla="*/ 27 w 1440"/>
                  <a:gd name="T71" fmla="*/ 104 h 233"/>
                  <a:gd name="T72" fmla="*/ 681 w 1440"/>
                  <a:gd name="T73" fmla="*/ 104 h 233"/>
                  <a:gd name="T74" fmla="*/ 688 w 1440"/>
                  <a:gd name="T75" fmla="*/ 108 h 233"/>
                  <a:gd name="T76" fmla="*/ 695 w 1440"/>
                  <a:gd name="T77" fmla="*/ 117 h 233"/>
                  <a:gd name="T78" fmla="*/ 696 w 1440"/>
                  <a:gd name="T79" fmla="*/ 120 h 233"/>
                  <a:gd name="T80" fmla="*/ 702 w 1440"/>
                  <a:gd name="T81" fmla="*/ 145 h 233"/>
                  <a:gd name="T82" fmla="*/ 706 w 1440"/>
                  <a:gd name="T83" fmla="*/ 181 h 233"/>
                  <a:gd name="T84" fmla="*/ 707 w 1440"/>
                  <a:gd name="T85" fmla="*/ 224 h 233"/>
                  <a:gd name="T86" fmla="*/ 691 w 1440"/>
                  <a:gd name="T87" fmla="*/ 224 h 233"/>
                  <a:gd name="T88" fmla="*/ 694 w 1440"/>
                  <a:gd name="T89" fmla="*/ 181 h 233"/>
                  <a:gd name="T90" fmla="*/ 698 w 1440"/>
                  <a:gd name="T91" fmla="*/ 144 h 233"/>
                  <a:gd name="T92" fmla="*/ 704 w 1440"/>
                  <a:gd name="T93" fmla="*/ 120 h 233"/>
                  <a:gd name="T94" fmla="*/ 705 w 1440"/>
                  <a:gd name="T95" fmla="*/ 117 h 233"/>
                  <a:gd name="T96" fmla="*/ 712 w 1440"/>
                  <a:gd name="T97" fmla="*/ 108 h 233"/>
                  <a:gd name="T98" fmla="*/ 718 w 1440"/>
                  <a:gd name="T99" fmla="*/ 104 h 233"/>
                  <a:gd name="T100" fmla="*/ 1414 w 1440"/>
                  <a:gd name="T101" fmla="*/ 104 h 233"/>
                  <a:gd name="T102" fmla="*/ 1408 w 1440"/>
                  <a:gd name="T103" fmla="*/ 108 h 233"/>
                  <a:gd name="T104" fmla="*/ 1415 w 1440"/>
                  <a:gd name="T105" fmla="*/ 99 h 233"/>
                  <a:gd name="T106" fmla="*/ 1414 w 1440"/>
                  <a:gd name="T107" fmla="*/ 102 h 233"/>
                  <a:gd name="T108" fmla="*/ 1420 w 1440"/>
                  <a:gd name="T109" fmla="*/ 79 h 233"/>
                  <a:gd name="T110" fmla="*/ 1423 w 1440"/>
                  <a:gd name="T111" fmla="*/ 44 h 233"/>
                  <a:gd name="T112" fmla="*/ 1424 w 1440"/>
                  <a:gd name="T113" fmla="*/ 0 h 233"/>
                  <a:gd name="T114" fmla="*/ 1440 w 1440"/>
                  <a:gd name="T115" fmla="*/ 1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440" h="233">
                    <a:moveTo>
                      <a:pt x="1440" y="1"/>
                    </a:moveTo>
                    <a:lnTo>
                      <a:pt x="1439" y="45"/>
                    </a:lnTo>
                    <a:lnTo>
                      <a:pt x="1435" y="80"/>
                    </a:lnTo>
                    <a:lnTo>
                      <a:pt x="1429" y="105"/>
                    </a:lnTo>
                    <a:cubicBezTo>
                      <a:pt x="1429" y="106"/>
                      <a:pt x="1428" y="108"/>
                      <a:pt x="1428" y="108"/>
                    </a:cubicBezTo>
                    <a:lnTo>
                      <a:pt x="1421" y="117"/>
                    </a:lnTo>
                    <a:cubicBezTo>
                      <a:pt x="1419" y="119"/>
                      <a:pt x="1417" y="120"/>
                      <a:pt x="1414" y="120"/>
                    </a:cubicBezTo>
                    <a:lnTo>
                      <a:pt x="718" y="120"/>
                    </a:lnTo>
                    <a:lnTo>
                      <a:pt x="725" y="117"/>
                    </a:lnTo>
                    <a:lnTo>
                      <a:pt x="718" y="126"/>
                    </a:lnTo>
                    <a:lnTo>
                      <a:pt x="719" y="123"/>
                    </a:lnTo>
                    <a:lnTo>
                      <a:pt x="713" y="147"/>
                    </a:lnTo>
                    <a:lnTo>
                      <a:pt x="709" y="182"/>
                    </a:lnTo>
                    <a:lnTo>
                      <a:pt x="707" y="225"/>
                    </a:lnTo>
                    <a:cubicBezTo>
                      <a:pt x="707" y="229"/>
                      <a:pt x="704" y="233"/>
                      <a:pt x="699" y="232"/>
                    </a:cubicBezTo>
                    <a:cubicBezTo>
                      <a:pt x="695" y="232"/>
                      <a:pt x="692" y="229"/>
                      <a:pt x="691" y="225"/>
                    </a:cubicBezTo>
                    <a:lnTo>
                      <a:pt x="690" y="182"/>
                    </a:lnTo>
                    <a:lnTo>
                      <a:pt x="687" y="146"/>
                    </a:lnTo>
                    <a:lnTo>
                      <a:pt x="681" y="123"/>
                    </a:lnTo>
                    <a:lnTo>
                      <a:pt x="682" y="126"/>
                    </a:lnTo>
                    <a:lnTo>
                      <a:pt x="675" y="117"/>
                    </a:lnTo>
                    <a:lnTo>
                      <a:pt x="681" y="120"/>
                    </a:lnTo>
                    <a:lnTo>
                      <a:pt x="27" y="120"/>
                    </a:lnTo>
                    <a:cubicBezTo>
                      <a:pt x="25" y="120"/>
                      <a:pt x="23" y="119"/>
                      <a:pt x="21" y="117"/>
                    </a:cubicBezTo>
                    <a:lnTo>
                      <a:pt x="14" y="108"/>
                    </a:lnTo>
                    <a:cubicBezTo>
                      <a:pt x="13" y="108"/>
                      <a:pt x="13" y="106"/>
                      <a:pt x="13" y="105"/>
                    </a:cubicBezTo>
                    <a:lnTo>
                      <a:pt x="7" y="81"/>
                    </a:lnTo>
                    <a:lnTo>
                      <a:pt x="3" y="45"/>
                    </a:lnTo>
                    <a:lnTo>
                      <a:pt x="0" y="1"/>
                    </a:lnTo>
                    <a:lnTo>
                      <a:pt x="16" y="0"/>
                    </a:lnTo>
                    <a:lnTo>
                      <a:pt x="18" y="44"/>
                    </a:lnTo>
                    <a:lnTo>
                      <a:pt x="22" y="78"/>
                    </a:lnTo>
                    <a:lnTo>
                      <a:pt x="28" y="102"/>
                    </a:lnTo>
                    <a:lnTo>
                      <a:pt x="27" y="99"/>
                    </a:lnTo>
                    <a:lnTo>
                      <a:pt x="34" y="108"/>
                    </a:lnTo>
                    <a:lnTo>
                      <a:pt x="27" y="104"/>
                    </a:lnTo>
                    <a:lnTo>
                      <a:pt x="681" y="104"/>
                    </a:lnTo>
                    <a:cubicBezTo>
                      <a:pt x="684" y="104"/>
                      <a:pt x="686" y="106"/>
                      <a:pt x="688" y="108"/>
                    </a:cubicBezTo>
                    <a:lnTo>
                      <a:pt x="695" y="117"/>
                    </a:lnTo>
                    <a:cubicBezTo>
                      <a:pt x="695" y="117"/>
                      <a:pt x="696" y="118"/>
                      <a:pt x="696" y="120"/>
                    </a:cubicBezTo>
                    <a:lnTo>
                      <a:pt x="702" y="145"/>
                    </a:lnTo>
                    <a:lnTo>
                      <a:pt x="706" y="181"/>
                    </a:lnTo>
                    <a:lnTo>
                      <a:pt x="707" y="224"/>
                    </a:lnTo>
                    <a:lnTo>
                      <a:pt x="691" y="224"/>
                    </a:lnTo>
                    <a:lnTo>
                      <a:pt x="694" y="181"/>
                    </a:lnTo>
                    <a:lnTo>
                      <a:pt x="698" y="144"/>
                    </a:lnTo>
                    <a:lnTo>
                      <a:pt x="704" y="120"/>
                    </a:lnTo>
                    <a:cubicBezTo>
                      <a:pt x="704" y="118"/>
                      <a:pt x="704" y="117"/>
                      <a:pt x="705" y="117"/>
                    </a:cubicBezTo>
                    <a:lnTo>
                      <a:pt x="712" y="108"/>
                    </a:lnTo>
                    <a:cubicBezTo>
                      <a:pt x="714" y="106"/>
                      <a:pt x="716" y="104"/>
                      <a:pt x="718" y="104"/>
                    </a:cubicBezTo>
                    <a:lnTo>
                      <a:pt x="1414" y="104"/>
                    </a:lnTo>
                    <a:lnTo>
                      <a:pt x="1408" y="108"/>
                    </a:lnTo>
                    <a:lnTo>
                      <a:pt x="1415" y="99"/>
                    </a:lnTo>
                    <a:lnTo>
                      <a:pt x="1414" y="102"/>
                    </a:lnTo>
                    <a:lnTo>
                      <a:pt x="1420" y="79"/>
                    </a:lnTo>
                    <a:lnTo>
                      <a:pt x="1423" y="44"/>
                    </a:lnTo>
                    <a:lnTo>
                      <a:pt x="1424" y="0"/>
                    </a:lnTo>
                    <a:lnTo>
                      <a:pt x="1440" y="1"/>
                    </a:ln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228" name="Rectangle 202"/>
              <p:cNvSpPr>
                <a:spLocks noChangeArrowheads="1"/>
              </p:cNvSpPr>
              <p:nvPr/>
            </p:nvSpPr>
            <p:spPr bwMode="auto">
              <a:xfrm>
                <a:off x="5503" y="2172"/>
                <a:ext cx="145" cy="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800" b="0"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0.56</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229" name="Rectangle 203"/>
              <p:cNvSpPr>
                <a:spLocks noChangeArrowheads="1"/>
              </p:cNvSpPr>
              <p:nvPr/>
            </p:nvSpPr>
            <p:spPr bwMode="auto">
              <a:xfrm>
                <a:off x="5620" y="2172"/>
                <a:ext cx="63" cy="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800" b="0"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230" name="Rectangle 204"/>
              <p:cNvSpPr>
                <a:spLocks noChangeArrowheads="1"/>
              </p:cNvSpPr>
              <p:nvPr/>
            </p:nvSpPr>
            <p:spPr bwMode="auto">
              <a:xfrm>
                <a:off x="5688" y="2172"/>
                <a:ext cx="131" cy="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800" b="0"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1/3</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grpSp>
        <p:sp>
          <p:nvSpPr>
            <p:cNvPr id="12" name="Rectangle 206"/>
            <p:cNvSpPr>
              <a:spLocks noChangeArrowheads="1"/>
            </p:cNvSpPr>
            <p:nvPr/>
          </p:nvSpPr>
          <p:spPr bwMode="auto">
            <a:xfrm>
              <a:off x="4834" y="1654"/>
              <a:ext cx="185" cy="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700" b="0"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財政力指数</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5" name="Rectangle 207"/>
            <p:cNvSpPr>
              <a:spLocks noChangeArrowheads="1"/>
            </p:cNvSpPr>
            <p:nvPr/>
          </p:nvSpPr>
          <p:spPr bwMode="auto">
            <a:xfrm>
              <a:off x="5125" y="1627"/>
              <a:ext cx="88" cy="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α</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7" name="Freeform 208"/>
            <p:cNvSpPr>
              <a:spLocks/>
            </p:cNvSpPr>
            <p:nvPr/>
          </p:nvSpPr>
          <p:spPr bwMode="auto">
            <a:xfrm>
              <a:off x="5697" y="1762"/>
              <a:ext cx="160" cy="74"/>
            </a:xfrm>
            <a:custGeom>
              <a:avLst/>
              <a:gdLst>
                <a:gd name="T0" fmla="*/ 0 w 528"/>
                <a:gd name="T1" fmla="*/ 264 h 265"/>
                <a:gd name="T2" fmla="*/ 2 w 528"/>
                <a:gd name="T3" fmla="*/ 214 h 265"/>
                <a:gd name="T4" fmla="*/ 8 w 528"/>
                <a:gd name="T5" fmla="*/ 173 h 265"/>
                <a:gd name="T6" fmla="*/ 15 w 528"/>
                <a:gd name="T7" fmla="*/ 145 h 265"/>
                <a:gd name="T8" fmla="*/ 16 w 528"/>
                <a:gd name="T9" fmla="*/ 141 h 265"/>
                <a:gd name="T10" fmla="*/ 24 w 528"/>
                <a:gd name="T11" fmla="*/ 131 h 265"/>
                <a:gd name="T12" fmla="*/ 30 w 528"/>
                <a:gd name="T13" fmla="*/ 128 h 265"/>
                <a:gd name="T14" fmla="*/ 243 w 528"/>
                <a:gd name="T15" fmla="*/ 128 h 265"/>
                <a:gd name="T16" fmla="*/ 237 w 528"/>
                <a:gd name="T17" fmla="*/ 131 h 265"/>
                <a:gd name="T18" fmla="*/ 245 w 528"/>
                <a:gd name="T19" fmla="*/ 121 h 265"/>
                <a:gd name="T20" fmla="*/ 244 w 528"/>
                <a:gd name="T21" fmla="*/ 124 h 265"/>
                <a:gd name="T22" fmla="*/ 251 w 528"/>
                <a:gd name="T23" fmla="*/ 97 h 265"/>
                <a:gd name="T24" fmla="*/ 250 w 528"/>
                <a:gd name="T25" fmla="*/ 99 h 265"/>
                <a:gd name="T26" fmla="*/ 254 w 528"/>
                <a:gd name="T27" fmla="*/ 58 h 265"/>
                <a:gd name="T28" fmla="*/ 256 w 528"/>
                <a:gd name="T29" fmla="*/ 8 h 265"/>
                <a:gd name="T30" fmla="*/ 264 w 528"/>
                <a:gd name="T31" fmla="*/ 0 h 265"/>
                <a:gd name="T32" fmla="*/ 272 w 528"/>
                <a:gd name="T33" fmla="*/ 8 h 265"/>
                <a:gd name="T34" fmla="*/ 274 w 528"/>
                <a:gd name="T35" fmla="*/ 58 h 265"/>
                <a:gd name="T36" fmla="*/ 279 w 528"/>
                <a:gd name="T37" fmla="*/ 98 h 265"/>
                <a:gd name="T38" fmla="*/ 286 w 528"/>
                <a:gd name="T39" fmla="*/ 124 h 265"/>
                <a:gd name="T40" fmla="*/ 285 w 528"/>
                <a:gd name="T41" fmla="*/ 121 h 265"/>
                <a:gd name="T42" fmla="*/ 293 w 528"/>
                <a:gd name="T43" fmla="*/ 131 h 265"/>
                <a:gd name="T44" fmla="*/ 286 w 528"/>
                <a:gd name="T45" fmla="*/ 128 h 265"/>
                <a:gd name="T46" fmla="*/ 499 w 528"/>
                <a:gd name="T47" fmla="*/ 128 h 265"/>
                <a:gd name="T48" fmla="*/ 506 w 528"/>
                <a:gd name="T49" fmla="*/ 131 h 265"/>
                <a:gd name="T50" fmla="*/ 514 w 528"/>
                <a:gd name="T51" fmla="*/ 141 h 265"/>
                <a:gd name="T52" fmla="*/ 515 w 528"/>
                <a:gd name="T53" fmla="*/ 145 h 265"/>
                <a:gd name="T54" fmla="*/ 522 w 528"/>
                <a:gd name="T55" fmla="*/ 173 h 265"/>
                <a:gd name="T56" fmla="*/ 522 w 528"/>
                <a:gd name="T57" fmla="*/ 174 h 265"/>
                <a:gd name="T58" fmla="*/ 526 w 528"/>
                <a:gd name="T59" fmla="*/ 214 h 265"/>
                <a:gd name="T60" fmla="*/ 528 w 528"/>
                <a:gd name="T61" fmla="*/ 264 h 265"/>
                <a:gd name="T62" fmla="*/ 512 w 528"/>
                <a:gd name="T63" fmla="*/ 265 h 265"/>
                <a:gd name="T64" fmla="*/ 510 w 528"/>
                <a:gd name="T65" fmla="*/ 215 h 265"/>
                <a:gd name="T66" fmla="*/ 506 w 528"/>
                <a:gd name="T67" fmla="*/ 175 h 265"/>
                <a:gd name="T68" fmla="*/ 507 w 528"/>
                <a:gd name="T69" fmla="*/ 176 h 265"/>
                <a:gd name="T70" fmla="*/ 500 w 528"/>
                <a:gd name="T71" fmla="*/ 148 h 265"/>
                <a:gd name="T72" fmla="*/ 501 w 528"/>
                <a:gd name="T73" fmla="*/ 151 h 265"/>
                <a:gd name="T74" fmla="*/ 493 w 528"/>
                <a:gd name="T75" fmla="*/ 141 h 265"/>
                <a:gd name="T76" fmla="*/ 499 w 528"/>
                <a:gd name="T77" fmla="*/ 144 h 265"/>
                <a:gd name="T78" fmla="*/ 286 w 528"/>
                <a:gd name="T79" fmla="*/ 144 h 265"/>
                <a:gd name="T80" fmla="*/ 280 w 528"/>
                <a:gd name="T81" fmla="*/ 141 h 265"/>
                <a:gd name="T82" fmla="*/ 272 w 528"/>
                <a:gd name="T83" fmla="*/ 131 h 265"/>
                <a:gd name="T84" fmla="*/ 271 w 528"/>
                <a:gd name="T85" fmla="*/ 128 h 265"/>
                <a:gd name="T86" fmla="*/ 264 w 528"/>
                <a:gd name="T87" fmla="*/ 100 h 265"/>
                <a:gd name="T88" fmla="*/ 258 w 528"/>
                <a:gd name="T89" fmla="*/ 59 h 265"/>
                <a:gd name="T90" fmla="*/ 256 w 528"/>
                <a:gd name="T91" fmla="*/ 9 h 265"/>
                <a:gd name="T92" fmla="*/ 272 w 528"/>
                <a:gd name="T93" fmla="*/ 9 h 265"/>
                <a:gd name="T94" fmla="*/ 270 w 528"/>
                <a:gd name="T95" fmla="*/ 59 h 265"/>
                <a:gd name="T96" fmla="*/ 266 w 528"/>
                <a:gd name="T97" fmla="*/ 100 h 265"/>
                <a:gd name="T98" fmla="*/ 266 w 528"/>
                <a:gd name="T99" fmla="*/ 101 h 265"/>
                <a:gd name="T100" fmla="*/ 259 w 528"/>
                <a:gd name="T101" fmla="*/ 128 h 265"/>
                <a:gd name="T102" fmla="*/ 258 w 528"/>
                <a:gd name="T103" fmla="*/ 131 h 265"/>
                <a:gd name="T104" fmla="*/ 250 w 528"/>
                <a:gd name="T105" fmla="*/ 141 h 265"/>
                <a:gd name="T106" fmla="*/ 243 w 528"/>
                <a:gd name="T107" fmla="*/ 144 h 265"/>
                <a:gd name="T108" fmla="*/ 30 w 528"/>
                <a:gd name="T109" fmla="*/ 144 h 265"/>
                <a:gd name="T110" fmla="*/ 37 w 528"/>
                <a:gd name="T111" fmla="*/ 141 h 265"/>
                <a:gd name="T112" fmla="*/ 29 w 528"/>
                <a:gd name="T113" fmla="*/ 151 h 265"/>
                <a:gd name="T114" fmla="*/ 30 w 528"/>
                <a:gd name="T115" fmla="*/ 148 h 265"/>
                <a:gd name="T116" fmla="*/ 23 w 528"/>
                <a:gd name="T117" fmla="*/ 175 h 265"/>
                <a:gd name="T118" fmla="*/ 18 w 528"/>
                <a:gd name="T119" fmla="*/ 215 h 265"/>
                <a:gd name="T120" fmla="*/ 16 w 528"/>
                <a:gd name="T121" fmla="*/ 265 h 265"/>
                <a:gd name="T122" fmla="*/ 0 w 528"/>
                <a:gd name="T123" fmla="*/ 264 h 2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28" h="265">
                  <a:moveTo>
                    <a:pt x="0" y="264"/>
                  </a:moveTo>
                  <a:lnTo>
                    <a:pt x="2" y="214"/>
                  </a:lnTo>
                  <a:lnTo>
                    <a:pt x="8" y="173"/>
                  </a:lnTo>
                  <a:lnTo>
                    <a:pt x="15" y="145"/>
                  </a:lnTo>
                  <a:cubicBezTo>
                    <a:pt x="15" y="143"/>
                    <a:pt x="15" y="142"/>
                    <a:pt x="16" y="141"/>
                  </a:cubicBezTo>
                  <a:lnTo>
                    <a:pt x="24" y="131"/>
                  </a:lnTo>
                  <a:cubicBezTo>
                    <a:pt x="26" y="130"/>
                    <a:pt x="28" y="128"/>
                    <a:pt x="30" y="128"/>
                  </a:cubicBezTo>
                  <a:lnTo>
                    <a:pt x="243" y="128"/>
                  </a:lnTo>
                  <a:lnTo>
                    <a:pt x="237" y="131"/>
                  </a:lnTo>
                  <a:lnTo>
                    <a:pt x="245" y="121"/>
                  </a:lnTo>
                  <a:lnTo>
                    <a:pt x="244" y="124"/>
                  </a:lnTo>
                  <a:lnTo>
                    <a:pt x="251" y="97"/>
                  </a:lnTo>
                  <a:lnTo>
                    <a:pt x="250" y="99"/>
                  </a:lnTo>
                  <a:lnTo>
                    <a:pt x="254" y="58"/>
                  </a:lnTo>
                  <a:lnTo>
                    <a:pt x="256" y="8"/>
                  </a:lnTo>
                  <a:cubicBezTo>
                    <a:pt x="257" y="4"/>
                    <a:pt x="260" y="0"/>
                    <a:pt x="264" y="0"/>
                  </a:cubicBezTo>
                  <a:cubicBezTo>
                    <a:pt x="269" y="0"/>
                    <a:pt x="272" y="4"/>
                    <a:pt x="272" y="8"/>
                  </a:cubicBezTo>
                  <a:lnTo>
                    <a:pt x="274" y="58"/>
                  </a:lnTo>
                  <a:lnTo>
                    <a:pt x="279" y="98"/>
                  </a:lnTo>
                  <a:lnTo>
                    <a:pt x="286" y="124"/>
                  </a:lnTo>
                  <a:lnTo>
                    <a:pt x="285" y="121"/>
                  </a:lnTo>
                  <a:lnTo>
                    <a:pt x="293" y="131"/>
                  </a:lnTo>
                  <a:lnTo>
                    <a:pt x="286" y="128"/>
                  </a:lnTo>
                  <a:lnTo>
                    <a:pt x="499" y="128"/>
                  </a:lnTo>
                  <a:cubicBezTo>
                    <a:pt x="502" y="128"/>
                    <a:pt x="504" y="130"/>
                    <a:pt x="506" y="131"/>
                  </a:cubicBezTo>
                  <a:lnTo>
                    <a:pt x="514" y="141"/>
                  </a:lnTo>
                  <a:cubicBezTo>
                    <a:pt x="514" y="142"/>
                    <a:pt x="515" y="143"/>
                    <a:pt x="515" y="145"/>
                  </a:cubicBezTo>
                  <a:lnTo>
                    <a:pt x="522" y="173"/>
                  </a:lnTo>
                  <a:cubicBezTo>
                    <a:pt x="522" y="173"/>
                    <a:pt x="522" y="173"/>
                    <a:pt x="522" y="174"/>
                  </a:cubicBezTo>
                  <a:lnTo>
                    <a:pt x="526" y="214"/>
                  </a:lnTo>
                  <a:lnTo>
                    <a:pt x="528" y="264"/>
                  </a:lnTo>
                  <a:lnTo>
                    <a:pt x="512" y="265"/>
                  </a:lnTo>
                  <a:lnTo>
                    <a:pt x="510" y="215"/>
                  </a:lnTo>
                  <a:lnTo>
                    <a:pt x="506" y="175"/>
                  </a:lnTo>
                  <a:lnTo>
                    <a:pt x="507" y="176"/>
                  </a:lnTo>
                  <a:lnTo>
                    <a:pt x="500" y="148"/>
                  </a:lnTo>
                  <a:lnTo>
                    <a:pt x="501" y="151"/>
                  </a:lnTo>
                  <a:lnTo>
                    <a:pt x="493" y="141"/>
                  </a:lnTo>
                  <a:lnTo>
                    <a:pt x="499" y="144"/>
                  </a:lnTo>
                  <a:lnTo>
                    <a:pt x="286" y="144"/>
                  </a:lnTo>
                  <a:cubicBezTo>
                    <a:pt x="284" y="144"/>
                    <a:pt x="282" y="143"/>
                    <a:pt x="280" y="141"/>
                  </a:cubicBezTo>
                  <a:lnTo>
                    <a:pt x="272" y="131"/>
                  </a:lnTo>
                  <a:cubicBezTo>
                    <a:pt x="272" y="131"/>
                    <a:pt x="271" y="130"/>
                    <a:pt x="271" y="128"/>
                  </a:cubicBezTo>
                  <a:lnTo>
                    <a:pt x="264" y="100"/>
                  </a:lnTo>
                  <a:lnTo>
                    <a:pt x="258" y="59"/>
                  </a:lnTo>
                  <a:lnTo>
                    <a:pt x="256" y="9"/>
                  </a:lnTo>
                  <a:lnTo>
                    <a:pt x="272" y="9"/>
                  </a:lnTo>
                  <a:lnTo>
                    <a:pt x="270" y="59"/>
                  </a:lnTo>
                  <a:lnTo>
                    <a:pt x="266" y="100"/>
                  </a:lnTo>
                  <a:cubicBezTo>
                    <a:pt x="266" y="101"/>
                    <a:pt x="266" y="101"/>
                    <a:pt x="266" y="101"/>
                  </a:cubicBezTo>
                  <a:lnTo>
                    <a:pt x="259" y="128"/>
                  </a:lnTo>
                  <a:cubicBezTo>
                    <a:pt x="259" y="130"/>
                    <a:pt x="258" y="131"/>
                    <a:pt x="258" y="131"/>
                  </a:cubicBezTo>
                  <a:lnTo>
                    <a:pt x="250" y="141"/>
                  </a:lnTo>
                  <a:cubicBezTo>
                    <a:pt x="248" y="143"/>
                    <a:pt x="246" y="144"/>
                    <a:pt x="243" y="144"/>
                  </a:cubicBezTo>
                  <a:lnTo>
                    <a:pt x="30" y="144"/>
                  </a:lnTo>
                  <a:lnTo>
                    <a:pt x="37" y="141"/>
                  </a:lnTo>
                  <a:lnTo>
                    <a:pt x="29" y="151"/>
                  </a:lnTo>
                  <a:lnTo>
                    <a:pt x="30" y="148"/>
                  </a:lnTo>
                  <a:lnTo>
                    <a:pt x="23" y="175"/>
                  </a:lnTo>
                  <a:lnTo>
                    <a:pt x="18" y="215"/>
                  </a:lnTo>
                  <a:lnTo>
                    <a:pt x="16" y="265"/>
                  </a:lnTo>
                  <a:lnTo>
                    <a:pt x="0" y="264"/>
                  </a:ln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8" name="Rectangle 209"/>
            <p:cNvSpPr>
              <a:spLocks noChangeArrowheads="1"/>
            </p:cNvSpPr>
            <p:nvPr/>
          </p:nvSpPr>
          <p:spPr bwMode="auto">
            <a:xfrm>
              <a:off x="5746" y="1670"/>
              <a:ext cx="165" cy="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800" b="0"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(0.56</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9" name="Rectangle 210"/>
            <p:cNvSpPr>
              <a:spLocks noChangeArrowheads="1"/>
            </p:cNvSpPr>
            <p:nvPr/>
          </p:nvSpPr>
          <p:spPr bwMode="auto">
            <a:xfrm>
              <a:off x="5882" y="1670"/>
              <a:ext cx="63" cy="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800" b="0"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20" name="Rectangle 211"/>
            <p:cNvSpPr>
              <a:spLocks noChangeArrowheads="1"/>
            </p:cNvSpPr>
            <p:nvPr/>
          </p:nvSpPr>
          <p:spPr bwMode="auto">
            <a:xfrm>
              <a:off x="5950" y="1670"/>
              <a:ext cx="150" cy="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800" b="0"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α)/3</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21" name="Rectangle 212"/>
            <p:cNvSpPr>
              <a:spLocks noChangeArrowheads="1"/>
            </p:cNvSpPr>
            <p:nvPr/>
          </p:nvSpPr>
          <p:spPr bwMode="auto">
            <a:xfrm>
              <a:off x="5743" y="1726"/>
              <a:ext cx="360" cy="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2" name="Rectangle 213"/>
            <p:cNvSpPr>
              <a:spLocks noChangeArrowheads="1"/>
            </p:cNvSpPr>
            <p:nvPr/>
          </p:nvSpPr>
          <p:spPr bwMode="auto">
            <a:xfrm>
              <a:off x="5704" y="2019"/>
              <a:ext cx="151" cy="67"/>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3" name="Freeform 214"/>
            <p:cNvSpPr>
              <a:spLocks noEditPoints="1"/>
            </p:cNvSpPr>
            <p:nvPr/>
          </p:nvSpPr>
          <p:spPr bwMode="auto">
            <a:xfrm>
              <a:off x="5702" y="2016"/>
              <a:ext cx="155" cy="72"/>
            </a:xfrm>
            <a:custGeom>
              <a:avLst/>
              <a:gdLst>
                <a:gd name="T0" fmla="*/ 0 w 512"/>
                <a:gd name="T1" fmla="*/ 8 h 256"/>
                <a:gd name="T2" fmla="*/ 8 w 512"/>
                <a:gd name="T3" fmla="*/ 0 h 256"/>
                <a:gd name="T4" fmla="*/ 504 w 512"/>
                <a:gd name="T5" fmla="*/ 0 h 256"/>
                <a:gd name="T6" fmla="*/ 512 w 512"/>
                <a:gd name="T7" fmla="*/ 8 h 256"/>
                <a:gd name="T8" fmla="*/ 512 w 512"/>
                <a:gd name="T9" fmla="*/ 248 h 256"/>
                <a:gd name="T10" fmla="*/ 504 w 512"/>
                <a:gd name="T11" fmla="*/ 256 h 256"/>
                <a:gd name="T12" fmla="*/ 8 w 512"/>
                <a:gd name="T13" fmla="*/ 256 h 256"/>
                <a:gd name="T14" fmla="*/ 0 w 512"/>
                <a:gd name="T15" fmla="*/ 248 h 256"/>
                <a:gd name="T16" fmla="*/ 0 w 512"/>
                <a:gd name="T17" fmla="*/ 8 h 256"/>
                <a:gd name="T18" fmla="*/ 16 w 512"/>
                <a:gd name="T19" fmla="*/ 248 h 256"/>
                <a:gd name="T20" fmla="*/ 8 w 512"/>
                <a:gd name="T21" fmla="*/ 240 h 256"/>
                <a:gd name="T22" fmla="*/ 504 w 512"/>
                <a:gd name="T23" fmla="*/ 240 h 256"/>
                <a:gd name="T24" fmla="*/ 496 w 512"/>
                <a:gd name="T25" fmla="*/ 248 h 256"/>
                <a:gd name="T26" fmla="*/ 496 w 512"/>
                <a:gd name="T27" fmla="*/ 8 h 256"/>
                <a:gd name="T28" fmla="*/ 504 w 512"/>
                <a:gd name="T29" fmla="*/ 16 h 256"/>
                <a:gd name="T30" fmla="*/ 8 w 512"/>
                <a:gd name="T31" fmla="*/ 16 h 256"/>
                <a:gd name="T32" fmla="*/ 16 w 512"/>
                <a:gd name="T33" fmla="*/ 8 h 256"/>
                <a:gd name="T34" fmla="*/ 16 w 512"/>
                <a:gd name="T35" fmla="*/ 248 h 2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12" h="256">
                  <a:moveTo>
                    <a:pt x="0" y="8"/>
                  </a:moveTo>
                  <a:cubicBezTo>
                    <a:pt x="0" y="4"/>
                    <a:pt x="4" y="0"/>
                    <a:pt x="8" y="0"/>
                  </a:cubicBezTo>
                  <a:lnTo>
                    <a:pt x="504" y="0"/>
                  </a:lnTo>
                  <a:cubicBezTo>
                    <a:pt x="509" y="0"/>
                    <a:pt x="512" y="4"/>
                    <a:pt x="512" y="8"/>
                  </a:cubicBezTo>
                  <a:lnTo>
                    <a:pt x="512" y="248"/>
                  </a:lnTo>
                  <a:cubicBezTo>
                    <a:pt x="512" y="253"/>
                    <a:pt x="509" y="256"/>
                    <a:pt x="504" y="256"/>
                  </a:cubicBezTo>
                  <a:lnTo>
                    <a:pt x="8" y="256"/>
                  </a:lnTo>
                  <a:cubicBezTo>
                    <a:pt x="4" y="256"/>
                    <a:pt x="0" y="253"/>
                    <a:pt x="0" y="248"/>
                  </a:cubicBezTo>
                  <a:lnTo>
                    <a:pt x="0" y="8"/>
                  </a:lnTo>
                  <a:close/>
                  <a:moveTo>
                    <a:pt x="16" y="248"/>
                  </a:moveTo>
                  <a:lnTo>
                    <a:pt x="8" y="240"/>
                  </a:lnTo>
                  <a:lnTo>
                    <a:pt x="504" y="240"/>
                  </a:lnTo>
                  <a:lnTo>
                    <a:pt x="496" y="248"/>
                  </a:lnTo>
                  <a:lnTo>
                    <a:pt x="496" y="8"/>
                  </a:lnTo>
                  <a:lnTo>
                    <a:pt x="504" y="16"/>
                  </a:lnTo>
                  <a:lnTo>
                    <a:pt x="8" y="16"/>
                  </a:lnTo>
                  <a:lnTo>
                    <a:pt x="16" y="8"/>
                  </a:lnTo>
                  <a:lnTo>
                    <a:pt x="16" y="248"/>
                  </a:ln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24" name="Freeform 215"/>
            <p:cNvSpPr>
              <a:spLocks noEditPoints="1"/>
            </p:cNvSpPr>
            <p:nvPr/>
          </p:nvSpPr>
          <p:spPr bwMode="auto">
            <a:xfrm>
              <a:off x="5855" y="2057"/>
              <a:ext cx="132" cy="59"/>
            </a:xfrm>
            <a:custGeom>
              <a:avLst/>
              <a:gdLst>
                <a:gd name="T0" fmla="*/ 429 w 436"/>
                <a:gd name="T1" fmla="*/ 210 h 210"/>
                <a:gd name="T2" fmla="*/ 12 w 436"/>
                <a:gd name="T3" fmla="*/ 35 h 210"/>
                <a:gd name="T4" fmla="*/ 18 w 436"/>
                <a:gd name="T5" fmla="*/ 20 h 210"/>
                <a:gd name="T6" fmla="*/ 436 w 436"/>
                <a:gd name="T7" fmla="*/ 195 h 210"/>
                <a:gd name="T8" fmla="*/ 429 w 436"/>
                <a:gd name="T9" fmla="*/ 210 h 210"/>
                <a:gd name="T10" fmla="*/ 98 w 436"/>
                <a:gd name="T11" fmla="*/ 151 h 210"/>
                <a:gd name="T12" fmla="*/ 0 w 436"/>
                <a:gd name="T13" fmla="*/ 21 h 210"/>
                <a:gd name="T14" fmla="*/ 161 w 436"/>
                <a:gd name="T15" fmla="*/ 0 h 210"/>
                <a:gd name="T16" fmla="*/ 170 w 436"/>
                <a:gd name="T17" fmla="*/ 7 h 210"/>
                <a:gd name="T18" fmla="*/ 163 w 436"/>
                <a:gd name="T19" fmla="*/ 16 h 210"/>
                <a:gd name="T20" fmla="*/ 16 w 436"/>
                <a:gd name="T21" fmla="*/ 36 h 210"/>
                <a:gd name="T22" fmla="*/ 21 w 436"/>
                <a:gd name="T23" fmla="*/ 23 h 210"/>
                <a:gd name="T24" fmla="*/ 111 w 436"/>
                <a:gd name="T25" fmla="*/ 141 h 210"/>
                <a:gd name="T26" fmla="*/ 109 w 436"/>
                <a:gd name="T27" fmla="*/ 153 h 210"/>
                <a:gd name="T28" fmla="*/ 98 w 436"/>
                <a:gd name="T29" fmla="*/ 151 h 2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36" h="210">
                  <a:moveTo>
                    <a:pt x="429" y="210"/>
                  </a:moveTo>
                  <a:lnTo>
                    <a:pt x="12" y="35"/>
                  </a:lnTo>
                  <a:lnTo>
                    <a:pt x="18" y="20"/>
                  </a:lnTo>
                  <a:lnTo>
                    <a:pt x="436" y="195"/>
                  </a:lnTo>
                  <a:lnTo>
                    <a:pt x="429" y="210"/>
                  </a:lnTo>
                  <a:close/>
                  <a:moveTo>
                    <a:pt x="98" y="151"/>
                  </a:moveTo>
                  <a:lnTo>
                    <a:pt x="0" y="21"/>
                  </a:lnTo>
                  <a:lnTo>
                    <a:pt x="161" y="0"/>
                  </a:lnTo>
                  <a:cubicBezTo>
                    <a:pt x="165" y="0"/>
                    <a:pt x="170" y="3"/>
                    <a:pt x="170" y="7"/>
                  </a:cubicBezTo>
                  <a:cubicBezTo>
                    <a:pt x="171" y="12"/>
                    <a:pt x="168" y="16"/>
                    <a:pt x="163" y="16"/>
                  </a:cubicBezTo>
                  <a:lnTo>
                    <a:pt x="16" y="36"/>
                  </a:lnTo>
                  <a:lnTo>
                    <a:pt x="21" y="23"/>
                  </a:lnTo>
                  <a:lnTo>
                    <a:pt x="111" y="141"/>
                  </a:lnTo>
                  <a:cubicBezTo>
                    <a:pt x="113" y="145"/>
                    <a:pt x="113" y="150"/>
                    <a:pt x="109" y="153"/>
                  </a:cubicBezTo>
                  <a:cubicBezTo>
                    <a:pt x="106" y="155"/>
                    <a:pt x="101" y="154"/>
                    <a:pt x="98" y="151"/>
                  </a:cubicBez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25" name="Freeform 216"/>
            <p:cNvSpPr>
              <a:spLocks noEditPoints="1"/>
            </p:cNvSpPr>
            <p:nvPr/>
          </p:nvSpPr>
          <p:spPr bwMode="auto">
            <a:xfrm>
              <a:off x="5427" y="2264"/>
              <a:ext cx="428" cy="47"/>
            </a:xfrm>
            <a:custGeom>
              <a:avLst/>
              <a:gdLst>
                <a:gd name="T0" fmla="*/ 16 w 1409"/>
                <a:gd name="T1" fmla="*/ 75 h 170"/>
                <a:gd name="T2" fmla="*/ 1393 w 1409"/>
                <a:gd name="T3" fmla="*/ 78 h 170"/>
                <a:gd name="T4" fmla="*/ 1393 w 1409"/>
                <a:gd name="T5" fmla="*/ 94 h 170"/>
                <a:gd name="T6" fmla="*/ 16 w 1409"/>
                <a:gd name="T7" fmla="*/ 92 h 170"/>
                <a:gd name="T8" fmla="*/ 16 w 1409"/>
                <a:gd name="T9" fmla="*/ 75 h 170"/>
                <a:gd name="T10" fmla="*/ 140 w 1409"/>
                <a:gd name="T11" fmla="*/ 165 h 170"/>
                <a:gd name="T12" fmla="*/ 0 w 1409"/>
                <a:gd name="T13" fmla="*/ 83 h 170"/>
                <a:gd name="T14" fmla="*/ 141 w 1409"/>
                <a:gd name="T15" fmla="*/ 2 h 170"/>
                <a:gd name="T16" fmla="*/ 152 w 1409"/>
                <a:gd name="T17" fmla="*/ 5 h 170"/>
                <a:gd name="T18" fmla="*/ 149 w 1409"/>
                <a:gd name="T19" fmla="*/ 16 h 170"/>
                <a:gd name="T20" fmla="*/ 20 w 1409"/>
                <a:gd name="T21" fmla="*/ 90 h 170"/>
                <a:gd name="T22" fmla="*/ 20 w 1409"/>
                <a:gd name="T23" fmla="*/ 77 h 170"/>
                <a:gd name="T24" fmla="*/ 148 w 1409"/>
                <a:gd name="T25" fmla="*/ 152 h 170"/>
                <a:gd name="T26" fmla="*/ 151 w 1409"/>
                <a:gd name="T27" fmla="*/ 163 h 170"/>
                <a:gd name="T28" fmla="*/ 140 w 1409"/>
                <a:gd name="T29" fmla="*/ 165 h 170"/>
                <a:gd name="T30" fmla="*/ 1269 w 1409"/>
                <a:gd name="T31" fmla="*/ 4 h 170"/>
                <a:gd name="T32" fmla="*/ 1409 w 1409"/>
                <a:gd name="T33" fmla="*/ 86 h 170"/>
                <a:gd name="T34" fmla="*/ 1268 w 1409"/>
                <a:gd name="T35" fmla="*/ 168 h 170"/>
                <a:gd name="T36" fmla="*/ 1257 w 1409"/>
                <a:gd name="T37" fmla="*/ 165 h 170"/>
                <a:gd name="T38" fmla="*/ 1260 w 1409"/>
                <a:gd name="T39" fmla="*/ 154 h 170"/>
                <a:gd name="T40" fmla="*/ 1389 w 1409"/>
                <a:gd name="T41" fmla="*/ 79 h 170"/>
                <a:gd name="T42" fmla="*/ 1389 w 1409"/>
                <a:gd name="T43" fmla="*/ 93 h 170"/>
                <a:gd name="T44" fmla="*/ 1261 w 1409"/>
                <a:gd name="T45" fmla="*/ 18 h 170"/>
                <a:gd name="T46" fmla="*/ 1258 w 1409"/>
                <a:gd name="T47" fmla="*/ 7 h 170"/>
                <a:gd name="T48" fmla="*/ 1269 w 1409"/>
                <a:gd name="T49" fmla="*/ 4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409" h="170">
                  <a:moveTo>
                    <a:pt x="16" y="75"/>
                  </a:moveTo>
                  <a:lnTo>
                    <a:pt x="1393" y="78"/>
                  </a:lnTo>
                  <a:lnTo>
                    <a:pt x="1393" y="94"/>
                  </a:lnTo>
                  <a:lnTo>
                    <a:pt x="16" y="92"/>
                  </a:lnTo>
                  <a:lnTo>
                    <a:pt x="16" y="75"/>
                  </a:lnTo>
                  <a:close/>
                  <a:moveTo>
                    <a:pt x="140" y="165"/>
                  </a:moveTo>
                  <a:lnTo>
                    <a:pt x="0" y="83"/>
                  </a:lnTo>
                  <a:lnTo>
                    <a:pt x="141" y="2"/>
                  </a:lnTo>
                  <a:cubicBezTo>
                    <a:pt x="144" y="0"/>
                    <a:pt x="149" y="1"/>
                    <a:pt x="152" y="5"/>
                  </a:cubicBezTo>
                  <a:cubicBezTo>
                    <a:pt x="154" y="9"/>
                    <a:pt x="152" y="14"/>
                    <a:pt x="149" y="16"/>
                  </a:cubicBezTo>
                  <a:lnTo>
                    <a:pt x="20" y="90"/>
                  </a:lnTo>
                  <a:lnTo>
                    <a:pt x="20" y="77"/>
                  </a:lnTo>
                  <a:lnTo>
                    <a:pt x="148" y="152"/>
                  </a:lnTo>
                  <a:cubicBezTo>
                    <a:pt x="152" y="154"/>
                    <a:pt x="153" y="159"/>
                    <a:pt x="151" y="163"/>
                  </a:cubicBezTo>
                  <a:cubicBezTo>
                    <a:pt x="149" y="166"/>
                    <a:pt x="144" y="168"/>
                    <a:pt x="140" y="165"/>
                  </a:cubicBezTo>
                  <a:close/>
                  <a:moveTo>
                    <a:pt x="1269" y="4"/>
                  </a:moveTo>
                  <a:lnTo>
                    <a:pt x="1409" y="86"/>
                  </a:lnTo>
                  <a:lnTo>
                    <a:pt x="1268" y="168"/>
                  </a:lnTo>
                  <a:cubicBezTo>
                    <a:pt x="1265" y="170"/>
                    <a:pt x="1260" y="168"/>
                    <a:pt x="1257" y="165"/>
                  </a:cubicBezTo>
                  <a:cubicBezTo>
                    <a:pt x="1255" y="161"/>
                    <a:pt x="1256" y="156"/>
                    <a:pt x="1260" y="154"/>
                  </a:cubicBezTo>
                  <a:lnTo>
                    <a:pt x="1389" y="79"/>
                  </a:lnTo>
                  <a:lnTo>
                    <a:pt x="1389" y="93"/>
                  </a:lnTo>
                  <a:lnTo>
                    <a:pt x="1261" y="18"/>
                  </a:lnTo>
                  <a:cubicBezTo>
                    <a:pt x="1257" y="16"/>
                    <a:pt x="1255" y="11"/>
                    <a:pt x="1258" y="7"/>
                  </a:cubicBezTo>
                  <a:cubicBezTo>
                    <a:pt x="1260" y="3"/>
                    <a:pt x="1265" y="2"/>
                    <a:pt x="1269" y="4"/>
                  </a:cubicBez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26" name="Rectangle 217"/>
            <p:cNvSpPr>
              <a:spLocks noChangeArrowheads="1"/>
            </p:cNvSpPr>
            <p:nvPr/>
          </p:nvSpPr>
          <p:spPr bwMode="auto">
            <a:xfrm>
              <a:off x="5526" y="2325"/>
              <a:ext cx="165" cy="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700" b="0"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留保財源</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27" name="Rectangle 218"/>
            <p:cNvSpPr>
              <a:spLocks noChangeArrowheads="1"/>
            </p:cNvSpPr>
            <p:nvPr/>
          </p:nvSpPr>
          <p:spPr bwMode="auto">
            <a:xfrm>
              <a:off x="5546" y="2406"/>
              <a:ext cx="145" cy="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700" b="0"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（２５％）</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28" name="Freeform 219"/>
            <p:cNvSpPr>
              <a:spLocks/>
            </p:cNvSpPr>
            <p:nvPr/>
          </p:nvSpPr>
          <p:spPr bwMode="auto">
            <a:xfrm>
              <a:off x="4700" y="1739"/>
              <a:ext cx="715" cy="74"/>
            </a:xfrm>
            <a:custGeom>
              <a:avLst/>
              <a:gdLst>
                <a:gd name="T0" fmla="*/ 0 w 2352"/>
                <a:gd name="T1" fmla="*/ 264 h 265"/>
                <a:gd name="T2" fmla="*/ 2 w 2352"/>
                <a:gd name="T3" fmla="*/ 214 h 265"/>
                <a:gd name="T4" fmla="*/ 8 w 2352"/>
                <a:gd name="T5" fmla="*/ 173 h 265"/>
                <a:gd name="T6" fmla="*/ 15 w 2352"/>
                <a:gd name="T7" fmla="*/ 145 h 265"/>
                <a:gd name="T8" fmla="*/ 16 w 2352"/>
                <a:gd name="T9" fmla="*/ 141 h 265"/>
                <a:gd name="T10" fmla="*/ 24 w 2352"/>
                <a:gd name="T11" fmla="*/ 131 h 265"/>
                <a:gd name="T12" fmla="*/ 30 w 2352"/>
                <a:gd name="T13" fmla="*/ 128 h 265"/>
                <a:gd name="T14" fmla="*/ 1139 w 2352"/>
                <a:gd name="T15" fmla="*/ 128 h 265"/>
                <a:gd name="T16" fmla="*/ 1133 w 2352"/>
                <a:gd name="T17" fmla="*/ 131 h 265"/>
                <a:gd name="T18" fmla="*/ 1141 w 2352"/>
                <a:gd name="T19" fmla="*/ 121 h 265"/>
                <a:gd name="T20" fmla="*/ 1140 w 2352"/>
                <a:gd name="T21" fmla="*/ 124 h 265"/>
                <a:gd name="T22" fmla="*/ 1147 w 2352"/>
                <a:gd name="T23" fmla="*/ 97 h 265"/>
                <a:gd name="T24" fmla="*/ 1146 w 2352"/>
                <a:gd name="T25" fmla="*/ 99 h 265"/>
                <a:gd name="T26" fmla="*/ 1150 w 2352"/>
                <a:gd name="T27" fmla="*/ 58 h 265"/>
                <a:gd name="T28" fmla="*/ 1152 w 2352"/>
                <a:gd name="T29" fmla="*/ 8 h 265"/>
                <a:gd name="T30" fmla="*/ 1160 w 2352"/>
                <a:gd name="T31" fmla="*/ 0 h 265"/>
                <a:gd name="T32" fmla="*/ 1168 w 2352"/>
                <a:gd name="T33" fmla="*/ 8 h 265"/>
                <a:gd name="T34" fmla="*/ 1170 w 2352"/>
                <a:gd name="T35" fmla="*/ 58 h 265"/>
                <a:gd name="T36" fmla="*/ 1175 w 2352"/>
                <a:gd name="T37" fmla="*/ 98 h 265"/>
                <a:gd name="T38" fmla="*/ 1182 w 2352"/>
                <a:gd name="T39" fmla="*/ 124 h 265"/>
                <a:gd name="T40" fmla="*/ 1181 w 2352"/>
                <a:gd name="T41" fmla="*/ 121 h 265"/>
                <a:gd name="T42" fmla="*/ 1189 w 2352"/>
                <a:gd name="T43" fmla="*/ 131 h 265"/>
                <a:gd name="T44" fmla="*/ 1182 w 2352"/>
                <a:gd name="T45" fmla="*/ 128 h 265"/>
                <a:gd name="T46" fmla="*/ 2323 w 2352"/>
                <a:gd name="T47" fmla="*/ 128 h 265"/>
                <a:gd name="T48" fmla="*/ 2330 w 2352"/>
                <a:gd name="T49" fmla="*/ 131 h 265"/>
                <a:gd name="T50" fmla="*/ 2338 w 2352"/>
                <a:gd name="T51" fmla="*/ 141 h 265"/>
                <a:gd name="T52" fmla="*/ 2339 w 2352"/>
                <a:gd name="T53" fmla="*/ 145 h 265"/>
                <a:gd name="T54" fmla="*/ 2346 w 2352"/>
                <a:gd name="T55" fmla="*/ 173 h 265"/>
                <a:gd name="T56" fmla="*/ 2346 w 2352"/>
                <a:gd name="T57" fmla="*/ 174 h 265"/>
                <a:gd name="T58" fmla="*/ 2350 w 2352"/>
                <a:gd name="T59" fmla="*/ 214 h 265"/>
                <a:gd name="T60" fmla="*/ 2352 w 2352"/>
                <a:gd name="T61" fmla="*/ 264 h 265"/>
                <a:gd name="T62" fmla="*/ 2336 w 2352"/>
                <a:gd name="T63" fmla="*/ 265 h 265"/>
                <a:gd name="T64" fmla="*/ 2334 w 2352"/>
                <a:gd name="T65" fmla="*/ 215 h 265"/>
                <a:gd name="T66" fmla="*/ 2330 w 2352"/>
                <a:gd name="T67" fmla="*/ 175 h 265"/>
                <a:gd name="T68" fmla="*/ 2331 w 2352"/>
                <a:gd name="T69" fmla="*/ 176 h 265"/>
                <a:gd name="T70" fmla="*/ 2324 w 2352"/>
                <a:gd name="T71" fmla="*/ 148 h 265"/>
                <a:gd name="T72" fmla="*/ 2325 w 2352"/>
                <a:gd name="T73" fmla="*/ 151 h 265"/>
                <a:gd name="T74" fmla="*/ 2317 w 2352"/>
                <a:gd name="T75" fmla="*/ 141 h 265"/>
                <a:gd name="T76" fmla="*/ 2323 w 2352"/>
                <a:gd name="T77" fmla="*/ 144 h 265"/>
                <a:gd name="T78" fmla="*/ 1182 w 2352"/>
                <a:gd name="T79" fmla="*/ 144 h 265"/>
                <a:gd name="T80" fmla="*/ 1176 w 2352"/>
                <a:gd name="T81" fmla="*/ 141 h 265"/>
                <a:gd name="T82" fmla="*/ 1168 w 2352"/>
                <a:gd name="T83" fmla="*/ 131 h 265"/>
                <a:gd name="T84" fmla="*/ 1167 w 2352"/>
                <a:gd name="T85" fmla="*/ 128 h 265"/>
                <a:gd name="T86" fmla="*/ 1160 w 2352"/>
                <a:gd name="T87" fmla="*/ 100 h 265"/>
                <a:gd name="T88" fmla="*/ 1154 w 2352"/>
                <a:gd name="T89" fmla="*/ 59 h 265"/>
                <a:gd name="T90" fmla="*/ 1152 w 2352"/>
                <a:gd name="T91" fmla="*/ 9 h 265"/>
                <a:gd name="T92" fmla="*/ 1168 w 2352"/>
                <a:gd name="T93" fmla="*/ 9 h 265"/>
                <a:gd name="T94" fmla="*/ 1166 w 2352"/>
                <a:gd name="T95" fmla="*/ 59 h 265"/>
                <a:gd name="T96" fmla="*/ 1162 w 2352"/>
                <a:gd name="T97" fmla="*/ 100 h 265"/>
                <a:gd name="T98" fmla="*/ 1162 w 2352"/>
                <a:gd name="T99" fmla="*/ 101 h 265"/>
                <a:gd name="T100" fmla="*/ 1155 w 2352"/>
                <a:gd name="T101" fmla="*/ 128 h 265"/>
                <a:gd name="T102" fmla="*/ 1154 w 2352"/>
                <a:gd name="T103" fmla="*/ 131 h 265"/>
                <a:gd name="T104" fmla="*/ 1146 w 2352"/>
                <a:gd name="T105" fmla="*/ 141 h 265"/>
                <a:gd name="T106" fmla="*/ 1139 w 2352"/>
                <a:gd name="T107" fmla="*/ 144 h 265"/>
                <a:gd name="T108" fmla="*/ 30 w 2352"/>
                <a:gd name="T109" fmla="*/ 144 h 265"/>
                <a:gd name="T110" fmla="*/ 37 w 2352"/>
                <a:gd name="T111" fmla="*/ 141 h 265"/>
                <a:gd name="T112" fmla="*/ 29 w 2352"/>
                <a:gd name="T113" fmla="*/ 151 h 265"/>
                <a:gd name="T114" fmla="*/ 30 w 2352"/>
                <a:gd name="T115" fmla="*/ 148 h 265"/>
                <a:gd name="T116" fmla="*/ 23 w 2352"/>
                <a:gd name="T117" fmla="*/ 175 h 265"/>
                <a:gd name="T118" fmla="*/ 18 w 2352"/>
                <a:gd name="T119" fmla="*/ 215 h 265"/>
                <a:gd name="T120" fmla="*/ 16 w 2352"/>
                <a:gd name="T121" fmla="*/ 265 h 265"/>
                <a:gd name="T122" fmla="*/ 0 w 2352"/>
                <a:gd name="T123" fmla="*/ 264 h 2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352" h="265">
                  <a:moveTo>
                    <a:pt x="0" y="264"/>
                  </a:moveTo>
                  <a:lnTo>
                    <a:pt x="2" y="214"/>
                  </a:lnTo>
                  <a:lnTo>
                    <a:pt x="8" y="173"/>
                  </a:lnTo>
                  <a:lnTo>
                    <a:pt x="15" y="145"/>
                  </a:lnTo>
                  <a:cubicBezTo>
                    <a:pt x="15" y="143"/>
                    <a:pt x="15" y="142"/>
                    <a:pt x="16" y="141"/>
                  </a:cubicBezTo>
                  <a:lnTo>
                    <a:pt x="24" y="131"/>
                  </a:lnTo>
                  <a:cubicBezTo>
                    <a:pt x="26" y="130"/>
                    <a:pt x="28" y="128"/>
                    <a:pt x="30" y="128"/>
                  </a:cubicBezTo>
                  <a:lnTo>
                    <a:pt x="1139" y="128"/>
                  </a:lnTo>
                  <a:lnTo>
                    <a:pt x="1133" y="131"/>
                  </a:lnTo>
                  <a:lnTo>
                    <a:pt x="1141" y="121"/>
                  </a:lnTo>
                  <a:lnTo>
                    <a:pt x="1140" y="124"/>
                  </a:lnTo>
                  <a:lnTo>
                    <a:pt x="1147" y="97"/>
                  </a:lnTo>
                  <a:lnTo>
                    <a:pt x="1146" y="99"/>
                  </a:lnTo>
                  <a:lnTo>
                    <a:pt x="1150" y="58"/>
                  </a:lnTo>
                  <a:lnTo>
                    <a:pt x="1152" y="8"/>
                  </a:lnTo>
                  <a:cubicBezTo>
                    <a:pt x="1153" y="4"/>
                    <a:pt x="1156" y="0"/>
                    <a:pt x="1160" y="0"/>
                  </a:cubicBezTo>
                  <a:cubicBezTo>
                    <a:pt x="1165" y="0"/>
                    <a:pt x="1168" y="4"/>
                    <a:pt x="1168" y="8"/>
                  </a:cubicBezTo>
                  <a:lnTo>
                    <a:pt x="1170" y="58"/>
                  </a:lnTo>
                  <a:lnTo>
                    <a:pt x="1175" y="98"/>
                  </a:lnTo>
                  <a:lnTo>
                    <a:pt x="1182" y="124"/>
                  </a:lnTo>
                  <a:lnTo>
                    <a:pt x="1181" y="121"/>
                  </a:lnTo>
                  <a:lnTo>
                    <a:pt x="1189" y="131"/>
                  </a:lnTo>
                  <a:lnTo>
                    <a:pt x="1182" y="128"/>
                  </a:lnTo>
                  <a:lnTo>
                    <a:pt x="2323" y="128"/>
                  </a:lnTo>
                  <a:cubicBezTo>
                    <a:pt x="2326" y="128"/>
                    <a:pt x="2328" y="130"/>
                    <a:pt x="2330" y="131"/>
                  </a:cubicBezTo>
                  <a:lnTo>
                    <a:pt x="2338" y="141"/>
                  </a:lnTo>
                  <a:cubicBezTo>
                    <a:pt x="2338" y="142"/>
                    <a:pt x="2339" y="143"/>
                    <a:pt x="2339" y="145"/>
                  </a:cubicBezTo>
                  <a:lnTo>
                    <a:pt x="2346" y="173"/>
                  </a:lnTo>
                  <a:cubicBezTo>
                    <a:pt x="2346" y="173"/>
                    <a:pt x="2346" y="173"/>
                    <a:pt x="2346" y="174"/>
                  </a:cubicBezTo>
                  <a:lnTo>
                    <a:pt x="2350" y="214"/>
                  </a:lnTo>
                  <a:lnTo>
                    <a:pt x="2352" y="264"/>
                  </a:lnTo>
                  <a:lnTo>
                    <a:pt x="2336" y="265"/>
                  </a:lnTo>
                  <a:lnTo>
                    <a:pt x="2334" y="215"/>
                  </a:lnTo>
                  <a:lnTo>
                    <a:pt x="2330" y="175"/>
                  </a:lnTo>
                  <a:lnTo>
                    <a:pt x="2331" y="176"/>
                  </a:lnTo>
                  <a:lnTo>
                    <a:pt x="2324" y="148"/>
                  </a:lnTo>
                  <a:lnTo>
                    <a:pt x="2325" y="151"/>
                  </a:lnTo>
                  <a:lnTo>
                    <a:pt x="2317" y="141"/>
                  </a:lnTo>
                  <a:lnTo>
                    <a:pt x="2323" y="144"/>
                  </a:lnTo>
                  <a:lnTo>
                    <a:pt x="1182" y="144"/>
                  </a:lnTo>
                  <a:cubicBezTo>
                    <a:pt x="1180" y="144"/>
                    <a:pt x="1178" y="143"/>
                    <a:pt x="1176" y="141"/>
                  </a:cubicBezTo>
                  <a:lnTo>
                    <a:pt x="1168" y="131"/>
                  </a:lnTo>
                  <a:cubicBezTo>
                    <a:pt x="1168" y="131"/>
                    <a:pt x="1167" y="130"/>
                    <a:pt x="1167" y="128"/>
                  </a:cubicBezTo>
                  <a:lnTo>
                    <a:pt x="1160" y="100"/>
                  </a:lnTo>
                  <a:lnTo>
                    <a:pt x="1154" y="59"/>
                  </a:lnTo>
                  <a:lnTo>
                    <a:pt x="1152" y="9"/>
                  </a:lnTo>
                  <a:lnTo>
                    <a:pt x="1168" y="9"/>
                  </a:lnTo>
                  <a:lnTo>
                    <a:pt x="1166" y="59"/>
                  </a:lnTo>
                  <a:lnTo>
                    <a:pt x="1162" y="100"/>
                  </a:lnTo>
                  <a:cubicBezTo>
                    <a:pt x="1162" y="101"/>
                    <a:pt x="1162" y="101"/>
                    <a:pt x="1162" y="101"/>
                  </a:cubicBezTo>
                  <a:lnTo>
                    <a:pt x="1155" y="128"/>
                  </a:lnTo>
                  <a:cubicBezTo>
                    <a:pt x="1155" y="130"/>
                    <a:pt x="1154" y="131"/>
                    <a:pt x="1154" y="131"/>
                  </a:cubicBezTo>
                  <a:lnTo>
                    <a:pt x="1146" y="141"/>
                  </a:lnTo>
                  <a:cubicBezTo>
                    <a:pt x="1144" y="143"/>
                    <a:pt x="1142" y="144"/>
                    <a:pt x="1139" y="144"/>
                  </a:cubicBezTo>
                  <a:lnTo>
                    <a:pt x="30" y="144"/>
                  </a:lnTo>
                  <a:lnTo>
                    <a:pt x="37" y="141"/>
                  </a:lnTo>
                  <a:lnTo>
                    <a:pt x="29" y="151"/>
                  </a:lnTo>
                  <a:lnTo>
                    <a:pt x="30" y="148"/>
                  </a:lnTo>
                  <a:lnTo>
                    <a:pt x="23" y="175"/>
                  </a:lnTo>
                  <a:lnTo>
                    <a:pt x="18" y="215"/>
                  </a:lnTo>
                  <a:lnTo>
                    <a:pt x="16" y="265"/>
                  </a:lnTo>
                  <a:lnTo>
                    <a:pt x="0" y="264"/>
                  </a:ln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29" name="Freeform 220"/>
            <p:cNvSpPr>
              <a:spLocks noEditPoints="1"/>
            </p:cNvSpPr>
            <p:nvPr/>
          </p:nvSpPr>
          <p:spPr bwMode="auto">
            <a:xfrm>
              <a:off x="4270" y="2264"/>
              <a:ext cx="1143" cy="47"/>
            </a:xfrm>
            <a:custGeom>
              <a:avLst/>
              <a:gdLst>
                <a:gd name="T0" fmla="*/ 16 w 3761"/>
                <a:gd name="T1" fmla="*/ 75 h 170"/>
                <a:gd name="T2" fmla="*/ 3745 w 3761"/>
                <a:gd name="T3" fmla="*/ 78 h 170"/>
                <a:gd name="T4" fmla="*/ 3745 w 3761"/>
                <a:gd name="T5" fmla="*/ 94 h 170"/>
                <a:gd name="T6" fmla="*/ 16 w 3761"/>
                <a:gd name="T7" fmla="*/ 91 h 170"/>
                <a:gd name="T8" fmla="*/ 16 w 3761"/>
                <a:gd name="T9" fmla="*/ 75 h 170"/>
                <a:gd name="T10" fmla="*/ 140 w 3761"/>
                <a:gd name="T11" fmla="*/ 165 h 170"/>
                <a:gd name="T12" fmla="*/ 0 w 3761"/>
                <a:gd name="T13" fmla="*/ 83 h 170"/>
                <a:gd name="T14" fmla="*/ 140 w 3761"/>
                <a:gd name="T15" fmla="*/ 2 h 170"/>
                <a:gd name="T16" fmla="*/ 151 w 3761"/>
                <a:gd name="T17" fmla="*/ 5 h 170"/>
                <a:gd name="T18" fmla="*/ 149 w 3761"/>
                <a:gd name="T19" fmla="*/ 16 h 170"/>
                <a:gd name="T20" fmla="*/ 20 w 3761"/>
                <a:gd name="T21" fmla="*/ 90 h 170"/>
                <a:gd name="T22" fmla="*/ 20 w 3761"/>
                <a:gd name="T23" fmla="*/ 77 h 170"/>
                <a:gd name="T24" fmla="*/ 148 w 3761"/>
                <a:gd name="T25" fmla="*/ 151 h 170"/>
                <a:gd name="T26" fmla="*/ 151 w 3761"/>
                <a:gd name="T27" fmla="*/ 162 h 170"/>
                <a:gd name="T28" fmla="*/ 140 w 3761"/>
                <a:gd name="T29" fmla="*/ 165 h 170"/>
                <a:gd name="T30" fmla="*/ 3621 w 3761"/>
                <a:gd name="T31" fmla="*/ 4 h 170"/>
                <a:gd name="T32" fmla="*/ 3761 w 3761"/>
                <a:gd name="T33" fmla="*/ 86 h 170"/>
                <a:gd name="T34" fmla="*/ 3620 w 3761"/>
                <a:gd name="T35" fmla="*/ 168 h 170"/>
                <a:gd name="T36" fmla="*/ 3610 w 3761"/>
                <a:gd name="T37" fmla="*/ 165 h 170"/>
                <a:gd name="T38" fmla="*/ 3612 w 3761"/>
                <a:gd name="T39" fmla="*/ 154 h 170"/>
                <a:gd name="T40" fmla="*/ 3741 w 3761"/>
                <a:gd name="T41" fmla="*/ 79 h 170"/>
                <a:gd name="T42" fmla="*/ 3741 w 3761"/>
                <a:gd name="T43" fmla="*/ 93 h 170"/>
                <a:gd name="T44" fmla="*/ 3612 w 3761"/>
                <a:gd name="T45" fmla="*/ 18 h 170"/>
                <a:gd name="T46" fmla="*/ 3610 w 3761"/>
                <a:gd name="T47" fmla="*/ 7 h 170"/>
                <a:gd name="T48" fmla="*/ 3621 w 3761"/>
                <a:gd name="T49" fmla="*/ 4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761" h="170">
                  <a:moveTo>
                    <a:pt x="16" y="75"/>
                  </a:moveTo>
                  <a:lnTo>
                    <a:pt x="3745" y="78"/>
                  </a:lnTo>
                  <a:lnTo>
                    <a:pt x="3745" y="94"/>
                  </a:lnTo>
                  <a:lnTo>
                    <a:pt x="16" y="91"/>
                  </a:lnTo>
                  <a:lnTo>
                    <a:pt x="16" y="75"/>
                  </a:lnTo>
                  <a:close/>
                  <a:moveTo>
                    <a:pt x="140" y="165"/>
                  </a:moveTo>
                  <a:lnTo>
                    <a:pt x="0" y="83"/>
                  </a:lnTo>
                  <a:lnTo>
                    <a:pt x="140" y="2"/>
                  </a:lnTo>
                  <a:cubicBezTo>
                    <a:pt x="144" y="0"/>
                    <a:pt x="149" y="1"/>
                    <a:pt x="151" y="5"/>
                  </a:cubicBezTo>
                  <a:cubicBezTo>
                    <a:pt x="154" y="9"/>
                    <a:pt x="152" y="14"/>
                    <a:pt x="149" y="16"/>
                  </a:cubicBezTo>
                  <a:lnTo>
                    <a:pt x="20" y="90"/>
                  </a:lnTo>
                  <a:lnTo>
                    <a:pt x="20" y="77"/>
                  </a:lnTo>
                  <a:lnTo>
                    <a:pt x="148" y="151"/>
                  </a:lnTo>
                  <a:cubicBezTo>
                    <a:pt x="152" y="154"/>
                    <a:pt x="154" y="159"/>
                    <a:pt x="151" y="162"/>
                  </a:cubicBezTo>
                  <a:cubicBezTo>
                    <a:pt x="149" y="166"/>
                    <a:pt x="144" y="167"/>
                    <a:pt x="140" y="165"/>
                  </a:cubicBezTo>
                  <a:close/>
                  <a:moveTo>
                    <a:pt x="3621" y="4"/>
                  </a:moveTo>
                  <a:lnTo>
                    <a:pt x="3761" y="86"/>
                  </a:lnTo>
                  <a:lnTo>
                    <a:pt x="3620" y="168"/>
                  </a:lnTo>
                  <a:cubicBezTo>
                    <a:pt x="3617" y="170"/>
                    <a:pt x="3612" y="169"/>
                    <a:pt x="3610" y="165"/>
                  </a:cubicBezTo>
                  <a:cubicBezTo>
                    <a:pt x="3607" y="161"/>
                    <a:pt x="3609" y="156"/>
                    <a:pt x="3612" y="154"/>
                  </a:cubicBezTo>
                  <a:lnTo>
                    <a:pt x="3741" y="79"/>
                  </a:lnTo>
                  <a:lnTo>
                    <a:pt x="3741" y="93"/>
                  </a:lnTo>
                  <a:lnTo>
                    <a:pt x="3612" y="18"/>
                  </a:lnTo>
                  <a:cubicBezTo>
                    <a:pt x="3609" y="16"/>
                    <a:pt x="3607" y="11"/>
                    <a:pt x="3610" y="7"/>
                  </a:cubicBezTo>
                  <a:cubicBezTo>
                    <a:pt x="3612" y="3"/>
                    <a:pt x="3617" y="2"/>
                    <a:pt x="3621" y="4"/>
                  </a:cubicBez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30" name="Rectangle 221"/>
            <p:cNvSpPr>
              <a:spLocks noChangeArrowheads="1"/>
            </p:cNvSpPr>
            <p:nvPr/>
          </p:nvSpPr>
          <p:spPr bwMode="auto">
            <a:xfrm>
              <a:off x="4549" y="2365"/>
              <a:ext cx="437" cy="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700" b="0" i="0" u="none" strike="noStrike" cap="none" normalizeH="0" baseline="0" smtClean="0">
                  <a:ln>
                    <a:noFill/>
                  </a:ln>
                  <a:solidFill>
                    <a:srgbClr val="000000"/>
                  </a:solidFill>
                  <a:effectLst/>
                  <a:latin typeface="ＭＳ Ｐゴシック" panose="020B0600070205080204" pitchFamily="50" charset="-128"/>
                  <a:ea typeface="ＭＳ Ｐゴシック" panose="020B0600070205080204" pitchFamily="50" charset="-128"/>
                </a:rPr>
                <a:t>基準財政収入額（７５％）</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grpSp>
      <p:sp>
        <p:nvSpPr>
          <p:cNvPr id="9" name="スライド番号プレースホルダー 8"/>
          <p:cNvSpPr>
            <a:spLocks noGrp="1"/>
          </p:cNvSpPr>
          <p:nvPr>
            <p:ph type="sldNum" sz="quarter" idx="4"/>
          </p:nvPr>
        </p:nvSpPr>
        <p:spPr/>
        <p:txBody>
          <a:bodyPr/>
          <a:lstStyle/>
          <a:p>
            <a:fld id="{52FD0B92-5099-4375-A526-D90697F4A704}" type="slidenum">
              <a:rPr lang="ja-JP" altLang="en-US" smtClean="0"/>
              <a:pPr/>
              <a:t>11</a:t>
            </a:fld>
            <a:endParaRPr lang="ja-JP" altLang="en-US"/>
          </a:p>
        </p:txBody>
      </p:sp>
      <p:sp>
        <p:nvSpPr>
          <p:cNvPr id="231" name="テキスト ボックス 230"/>
          <p:cNvSpPr txBox="1"/>
          <p:nvPr/>
        </p:nvSpPr>
        <p:spPr>
          <a:xfrm>
            <a:off x="10080625" y="2139885"/>
            <a:ext cx="1743959" cy="646331"/>
          </a:xfrm>
          <a:prstGeom prst="rect">
            <a:avLst/>
          </a:prstGeom>
          <a:noFill/>
        </p:spPr>
        <p:txBody>
          <a:bodyPr wrap="square" rtlCol="0">
            <a:spAutoFit/>
          </a:bodyPr>
          <a:lstStyle/>
          <a:p>
            <a:r>
              <a:rPr lang="ja-JP" altLang="en-US" dirty="0" smtClean="0">
                <a:solidFill>
                  <a:srgbClr val="0070C0"/>
                </a:solidFill>
              </a:rPr>
              <a:t>中間的整理資料より</a:t>
            </a:r>
            <a:endParaRPr lang="ja-JP" altLang="en-US" dirty="0">
              <a:solidFill>
                <a:srgbClr val="0070C0"/>
              </a:solidFill>
            </a:endParaRPr>
          </a:p>
        </p:txBody>
      </p:sp>
    </p:spTree>
    <p:extLst>
      <p:ext uri="{BB962C8B-B14F-4D97-AF65-F5344CB8AC3E}">
        <p14:creationId xmlns:p14="http://schemas.microsoft.com/office/powerpoint/2010/main" val="8818497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0" name="グラフ 39"/>
          <p:cNvGraphicFramePr>
            <a:graphicFrameLocks/>
          </p:cNvGraphicFramePr>
          <p:nvPr>
            <p:extLst/>
          </p:nvPr>
        </p:nvGraphicFramePr>
        <p:xfrm>
          <a:off x="413712" y="4620279"/>
          <a:ext cx="9308662" cy="2296364"/>
        </p:xfrm>
        <a:graphic>
          <a:graphicData uri="http://schemas.openxmlformats.org/drawingml/2006/chart">
            <c:chart xmlns:c="http://schemas.openxmlformats.org/drawingml/2006/chart" xmlns:r="http://schemas.openxmlformats.org/officeDocument/2006/relationships" r:id="rId2"/>
          </a:graphicData>
        </a:graphic>
      </p:graphicFrame>
      <p:sp>
        <p:nvSpPr>
          <p:cNvPr id="4" name="テキスト ボックス 3"/>
          <p:cNvSpPr txBox="1"/>
          <p:nvPr/>
        </p:nvSpPr>
        <p:spPr>
          <a:xfrm>
            <a:off x="634703" y="1869274"/>
            <a:ext cx="9601468" cy="956149"/>
          </a:xfrm>
          <a:prstGeom prst="rect">
            <a:avLst/>
          </a:prstGeom>
          <a:noFill/>
        </p:spPr>
        <p:txBody>
          <a:bodyPr wrap="square" lIns="93462" tIns="46731" rIns="93462" bIns="46731" rtlCol="0">
            <a:spAutoFit/>
          </a:bodyPr>
          <a:lstStyle/>
          <a:p>
            <a:pPr marL="0" marR="0" lvl="0" indent="0" defTabSz="932608" eaLnBrk="1" fontAlgn="auto" latinLnBrk="0" hangingPunct="0">
              <a:lnSpc>
                <a:spcPct val="100000"/>
              </a:lnSpc>
              <a:spcBef>
                <a:spcPct val="0"/>
              </a:spcBef>
              <a:spcAft>
                <a:spcPts val="0"/>
              </a:spcAft>
              <a:buClrTx/>
              <a:buSzTx/>
              <a:buFontTx/>
              <a:buNone/>
              <a:tabLst/>
              <a:defRPr/>
            </a:pPr>
            <a:r>
              <a:rPr kumimoji="0" lang="ja-JP" altLang="en-US" sz="1400" kern="0" dirty="0">
                <a:solidFill>
                  <a:prstClr val="black"/>
                </a:solidFill>
                <a:latin typeface="+mj-ea"/>
                <a:ea typeface="+mj-ea"/>
              </a:rPr>
              <a:t>対象</a:t>
            </a:r>
            <a:r>
              <a:rPr kumimoji="0" lang="ja-JP" altLang="en-US" sz="1400" kern="0" dirty="0" smtClean="0">
                <a:solidFill>
                  <a:prstClr val="black"/>
                </a:solidFill>
                <a:latin typeface="+mj-ea"/>
                <a:ea typeface="+mj-ea"/>
              </a:rPr>
              <a:t>経費：以下</a:t>
            </a:r>
            <a:r>
              <a:rPr kumimoji="0" lang="ja-JP" altLang="ja-JP" sz="1400" b="0" i="0" strike="noStrike" kern="0" cap="none" spc="0" normalizeH="0" baseline="0" noProof="0" dirty="0" smtClean="0">
                <a:ln>
                  <a:noFill/>
                </a:ln>
                <a:solidFill>
                  <a:prstClr val="black"/>
                </a:solidFill>
                <a:effectLst/>
                <a:uLnTx/>
                <a:uFillTx/>
                <a:latin typeface="+mj-ea"/>
                <a:ea typeface="+mj-ea"/>
              </a:rPr>
              <a:t>を</a:t>
            </a:r>
            <a:r>
              <a:rPr kumimoji="0" lang="ja-JP" altLang="ja-JP" sz="1400" b="0" i="0" strike="noStrike" kern="0" cap="none" spc="0" normalizeH="0" baseline="0" noProof="0" dirty="0">
                <a:ln>
                  <a:noFill/>
                </a:ln>
                <a:solidFill>
                  <a:prstClr val="black"/>
                </a:solidFill>
                <a:effectLst/>
                <a:uLnTx/>
                <a:uFillTx/>
                <a:latin typeface="+mj-ea"/>
                <a:ea typeface="+mj-ea"/>
              </a:rPr>
              <a:t>除き、将来にわたり過疎地域の自立促進に資する事業を広く対象</a:t>
            </a:r>
            <a:r>
              <a:rPr kumimoji="0" lang="ja-JP" altLang="en-US" sz="1400" b="0" i="0" u="none" strike="noStrike" kern="0" cap="none" spc="0" normalizeH="0" baseline="0" noProof="0" dirty="0">
                <a:ln>
                  <a:noFill/>
                </a:ln>
                <a:solidFill>
                  <a:prstClr val="black"/>
                </a:solidFill>
                <a:effectLst/>
                <a:uLnTx/>
                <a:uFillTx/>
                <a:latin typeface="+mj-ea"/>
                <a:ea typeface="+mj-ea"/>
              </a:rPr>
              <a:t>（出資及び施設整備費を除く）</a:t>
            </a:r>
            <a:endParaRPr kumimoji="0" lang="ja-JP" altLang="ja-JP" sz="1400" b="0" i="0" u="none" strike="noStrike" kern="0" cap="none" spc="0" normalizeH="0" baseline="0" noProof="0" dirty="0">
              <a:ln>
                <a:noFill/>
              </a:ln>
              <a:solidFill>
                <a:prstClr val="black"/>
              </a:solidFill>
              <a:effectLst/>
              <a:uLnTx/>
              <a:uFillTx/>
              <a:latin typeface="+mj-ea"/>
              <a:ea typeface="+mj-ea"/>
            </a:endParaRPr>
          </a:p>
          <a:p>
            <a:pPr marL="0" marR="0" lvl="0" indent="0" defTabSz="932608" eaLnBrk="1" fontAlgn="auto" latinLnBrk="0" hangingPunct="0">
              <a:lnSpc>
                <a:spcPct val="100000"/>
              </a:lnSpc>
              <a:spcBef>
                <a:spcPct val="0"/>
              </a:spcBef>
              <a:spcAft>
                <a:spcPts val="0"/>
              </a:spcAft>
              <a:buClrTx/>
              <a:buSzTx/>
              <a:buFontTx/>
              <a:buNone/>
              <a:tabLst/>
              <a:defRPr/>
            </a:pPr>
            <a:r>
              <a:rPr kumimoji="0" lang="ja-JP" altLang="en-US" sz="1400" b="0" i="0" u="none" strike="noStrike" kern="0" cap="none" spc="0" normalizeH="0" baseline="0" noProof="0" dirty="0">
                <a:ln>
                  <a:noFill/>
                </a:ln>
                <a:solidFill>
                  <a:prstClr val="black"/>
                </a:solidFill>
                <a:effectLst/>
                <a:uLnTx/>
                <a:uFillTx/>
                <a:latin typeface="+mj-ea"/>
                <a:ea typeface="+mj-ea"/>
              </a:rPr>
              <a:t>　</a:t>
            </a:r>
            <a:r>
              <a:rPr kumimoji="0" lang="ja-JP" altLang="en-US" sz="1400" b="0" i="0" u="none" strike="noStrike" kern="0" cap="none" spc="0" normalizeH="0" baseline="0" noProof="0" dirty="0" smtClean="0">
                <a:ln>
                  <a:noFill/>
                </a:ln>
                <a:solidFill>
                  <a:prstClr val="black"/>
                </a:solidFill>
                <a:effectLst/>
                <a:uLnTx/>
                <a:uFillTx/>
                <a:latin typeface="+mj-ea"/>
                <a:ea typeface="+mj-ea"/>
              </a:rPr>
              <a:t>　　　　　　　①</a:t>
            </a:r>
            <a:r>
              <a:rPr kumimoji="0" lang="ja-JP" altLang="ja-JP" sz="1400" b="0" i="0" u="none" strike="noStrike" kern="0" cap="none" spc="0" normalizeH="0" baseline="0" noProof="0" dirty="0">
                <a:ln>
                  <a:noFill/>
                </a:ln>
                <a:solidFill>
                  <a:prstClr val="black"/>
                </a:solidFill>
                <a:effectLst/>
                <a:uLnTx/>
                <a:uFillTx/>
                <a:latin typeface="+mj-ea"/>
                <a:ea typeface="+mj-ea"/>
              </a:rPr>
              <a:t>市町村の行政運営に通常必要とされる内部管理</a:t>
            </a:r>
            <a:r>
              <a:rPr kumimoji="0" lang="ja-JP" altLang="ja-JP" sz="1400" b="0" i="0" u="none" strike="noStrike" kern="0" cap="none" spc="0" normalizeH="0" baseline="0" noProof="0" dirty="0" smtClean="0">
                <a:ln>
                  <a:noFill/>
                </a:ln>
                <a:solidFill>
                  <a:prstClr val="black"/>
                </a:solidFill>
                <a:effectLst/>
                <a:uLnTx/>
                <a:uFillTx/>
                <a:latin typeface="+mj-ea"/>
                <a:ea typeface="+mj-ea"/>
              </a:rPr>
              <a:t>経費</a:t>
            </a:r>
            <a:endParaRPr kumimoji="0" lang="en-US" altLang="ja-JP" sz="1400" b="0" i="0" u="none" strike="noStrike" kern="0" cap="none" spc="0" normalizeH="0" baseline="0" noProof="0" dirty="0" smtClean="0">
              <a:ln>
                <a:noFill/>
              </a:ln>
              <a:solidFill>
                <a:prstClr val="black"/>
              </a:solidFill>
              <a:effectLst/>
              <a:uLnTx/>
              <a:uFillTx/>
              <a:latin typeface="+mj-ea"/>
              <a:ea typeface="+mj-ea"/>
            </a:endParaRPr>
          </a:p>
          <a:p>
            <a:pPr marL="0" marR="0" lvl="0" indent="0" defTabSz="932608" eaLnBrk="1" fontAlgn="auto" latinLnBrk="0" hangingPunct="0">
              <a:lnSpc>
                <a:spcPct val="100000"/>
              </a:lnSpc>
              <a:spcBef>
                <a:spcPct val="0"/>
              </a:spcBef>
              <a:spcAft>
                <a:spcPts val="0"/>
              </a:spcAft>
              <a:buClrTx/>
              <a:buSzTx/>
              <a:buFontTx/>
              <a:buNone/>
              <a:tabLst/>
              <a:defRPr/>
            </a:pPr>
            <a:r>
              <a:rPr kumimoji="0" lang="ja-JP" altLang="en-US" sz="1400" b="0" i="0" u="none" strike="noStrike" kern="0" cap="none" spc="0" normalizeH="0" baseline="0" noProof="0" dirty="0">
                <a:ln>
                  <a:noFill/>
                </a:ln>
                <a:solidFill>
                  <a:prstClr val="black"/>
                </a:solidFill>
                <a:effectLst/>
                <a:uLnTx/>
                <a:uFillTx/>
                <a:latin typeface="+mj-ea"/>
                <a:ea typeface="+mj-ea"/>
              </a:rPr>
              <a:t>　</a:t>
            </a:r>
            <a:r>
              <a:rPr kumimoji="0" lang="ja-JP" altLang="en-US" sz="1400" b="0" i="0" u="none" strike="noStrike" kern="0" cap="none" spc="0" normalizeH="0" baseline="0" noProof="0" dirty="0" smtClean="0">
                <a:ln>
                  <a:noFill/>
                </a:ln>
                <a:solidFill>
                  <a:prstClr val="black"/>
                </a:solidFill>
                <a:effectLst/>
                <a:uLnTx/>
                <a:uFillTx/>
                <a:latin typeface="+mj-ea"/>
                <a:ea typeface="+mj-ea"/>
              </a:rPr>
              <a:t>　　　　　　　②</a:t>
            </a:r>
            <a:r>
              <a:rPr kumimoji="0" lang="ja-JP" altLang="ja-JP" sz="1400" b="0" i="0" u="none" strike="noStrike" kern="0" cap="none" spc="0" normalizeH="0" baseline="0" noProof="0" dirty="0">
                <a:ln>
                  <a:noFill/>
                </a:ln>
                <a:solidFill>
                  <a:prstClr val="black"/>
                </a:solidFill>
                <a:effectLst/>
                <a:uLnTx/>
                <a:uFillTx/>
                <a:latin typeface="+mj-ea"/>
                <a:ea typeface="+mj-ea"/>
              </a:rPr>
              <a:t>生活保護等法令に基づき負担が義務づけられている経費</a:t>
            </a:r>
            <a:endParaRPr kumimoji="0" lang="en-US" altLang="ja-JP" sz="1400" b="0" i="0" u="none" strike="noStrike" kern="0" cap="none" spc="0" normalizeH="0" baseline="0" noProof="0" dirty="0">
              <a:ln>
                <a:noFill/>
              </a:ln>
              <a:solidFill>
                <a:prstClr val="black"/>
              </a:solidFill>
              <a:effectLst/>
              <a:uLnTx/>
              <a:uFillTx/>
              <a:latin typeface="+mj-ea"/>
              <a:ea typeface="+mj-ea"/>
            </a:endParaRPr>
          </a:p>
          <a:p>
            <a:pPr marL="0" marR="0" lvl="0" indent="0" defTabSz="932608" eaLnBrk="1" fontAlgn="auto" latinLnBrk="0" hangingPunct="0">
              <a:lnSpc>
                <a:spcPct val="100000"/>
              </a:lnSpc>
              <a:spcBef>
                <a:spcPct val="0"/>
              </a:spcBef>
              <a:spcAft>
                <a:spcPts val="0"/>
              </a:spcAft>
              <a:buClrTx/>
              <a:buSzTx/>
              <a:buFontTx/>
              <a:buNone/>
              <a:tabLst/>
              <a:defRPr/>
            </a:pPr>
            <a:r>
              <a:rPr kumimoji="0" lang="ja-JP" altLang="en-US" sz="1400" b="0" i="0" u="none" strike="noStrike" kern="0" cap="none" spc="0" normalizeH="0" baseline="0" noProof="0" dirty="0">
                <a:ln>
                  <a:noFill/>
                </a:ln>
                <a:solidFill>
                  <a:prstClr val="black"/>
                </a:solidFill>
                <a:effectLst/>
                <a:uLnTx/>
                <a:uFillTx/>
                <a:latin typeface="+mj-ea"/>
                <a:ea typeface="+mj-ea"/>
              </a:rPr>
              <a:t>　</a:t>
            </a:r>
            <a:r>
              <a:rPr kumimoji="0" lang="ja-JP" altLang="en-US" sz="1400" b="0" i="0" u="none" strike="noStrike" kern="0" cap="none" spc="0" normalizeH="0" baseline="0" noProof="0" dirty="0" smtClean="0">
                <a:ln>
                  <a:noFill/>
                </a:ln>
                <a:solidFill>
                  <a:prstClr val="black"/>
                </a:solidFill>
                <a:effectLst/>
                <a:uLnTx/>
                <a:uFillTx/>
                <a:latin typeface="+mj-ea"/>
                <a:ea typeface="+mj-ea"/>
              </a:rPr>
              <a:t>　　　　　　　③</a:t>
            </a:r>
            <a:r>
              <a:rPr kumimoji="0" lang="ja-JP" altLang="ja-JP" sz="1400" b="0" i="0" u="none" strike="noStrike" kern="0" cap="none" spc="0" normalizeH="0" baseline="0" noProof="0" dirty="0">
                <a:ln>
                  <a:noFill/>
                </a:ln>
                <a:solidFill>
                  <a:prstClr val="black"/>
                </a:solidFill>
                <a:effectLst/>
                <a:uLnTx/>
                <a:uFillTx/>
                <a:latin typeface="+mj-ea"/>
                <a:ea typeface="+mj-ea"/>
              </a:rPr>
              <a:t>地方債の元利償還に要する経費</a:t>
            </a:r>
            <a:endParaRPr kumimoji="0" lang="ja-JP" altLang="en-US" sz="1400" b="0" i="0" u="sng" strike="noStrike" kern="0" cap="none" spc="0" normalizeH="0" baseline="0" noProof="0" dirty="0">
              <a:ln>
                <a:noFill/>
              </a:ln>
              <a:solidFill>
                <a:prstClr val="black"/>
              </a:solidFill>
              <a:effectLst/>
              <a:uLnTx/>
              <a:uFillTx/>
              <a:latin typeface="+mj-ea"/>
              <a:ea typeface="+mj-ea"/>
            </a:endParaRPr>
          </a:p>
        </p:txBody>
      </p:sp>
      <p:sp>
        <p:nvSpPr>
          <p:cNvPr id="6" name="AutoShape 15"/>
          <p:cNvSpPr>
            <a:spLocks noChangeArrowheads="1"/>
          </p:cNvSpPr>
          <p:nvPr/>
        </p:nvSpPr>
        <p:spPr bwMode="auto">
          <a:xfrm>
            <a:off x="179285" y="113041"/>
            <a:ext cx="9720000" cy="468000"/>
          </a:xfrm>
          <a:prstGeom prst="roundRect">
            <a:avLst>
              <a:gd name="adj" fmla="val 21125"/>
            </a:avLst>
          </a:prstGeom>
          <a:gradFill rotWithShape="1">
            <a:gsLst>
              <a:gs pos="0">
                <a:srgbClr val="FF9933"/>
              </a:gs>
              <a:gs pos="50000">
                <a:sysClr val="window" lastClr="FFFFFF"/>
              </a:gs>
              <a:gs pos="100000">
                <a:srgbClr val="FF9933"/>
              </a:gs>
            </a:gsLst>
            <a:lin ang="5400000" scaled="1"/>
          </a:gradFill>
          <a:ln w="57150" cmpd="thickThin">
            <a:solidFill>
              <a:sysClr val="windowText" lastClr="000000"/>
            </a:solidFill>
            <a:round/>
            <a:headEnd/>
            <a:tailEnd/>
          </a:ln>
          <a:effectLst/>
        </p:spPr>
        <p:txBody>
          <a:bodyPr lIns="93438" tIns="46720" rIns="93438" bIns="46720" anchor="ctr"/>
          <a:lstStyle/>
          <a:p>
            <a:pPr marL="0" marR="0" lvl="0" indent="0" algn="ctr" defTabSz="932608" eaLnBrk="1" fontAlgn="auto" latinLnBrk="0" hangingPunct="1">
              <a:lnSpc>
                <a:spcPct val="100000"/>
              </a:lnSpc>
              <a:spcBef>
                <a:spcPct val="0"/>
              </a:spcBef>
              <a:spcAft>
                <a:spcPts val="0"/>
              </a:spcAft>
              <a:buClrTx/>
              <a:buSzTx/>
              <a:buFontTx/>
              <a:buNone/>
              <a:tabLst/>
              <a:defRPr/>
            </a:pPr>
            <a:r>
              <a:rPr kumimoji="0" lang="ja-JP" altLang="en-US" sz="2000" b="0" i="0" u="none" strike="noStrike" kern="0" cap="none" spc="0" normalizeH="0" baseline="0" noProof="0" dirty="0">
                <a:ln>
                  <a:noFill/>
                </a:ln>
                <a:solidFill>
                  <a:prstClr val="black"/>
                </a:solidFill>
                <a:effectLst/>
                <a:uLnTx/>
                <a:uFillTx/>
                <a:latin typeface="Arial" pitchFamily="34" charset="0"/>
                <a:ea typeface="ＤＦ特太ゴシック体" pitchFamily="1" charset="-128"/>
              </a:rPr>
              <a:t>過疎対策事業債（ソフト分</a:t>
            </a:r>
            <a:r>
              <a:rPr kumimoji="0" lang="ja-JP" altLang="en-US" sz="2000" b="0" i="0" u="none" strike="noStrike" kern="0" cap="none" spc="0" normalizeH="0" baseline="0" noProof="0" dirty="0" smtClean="0">
                <a:ln>
                  <a:noFill/>
                </a:ln>
                <a:solidFill>
                  <a:prstClr val="black"/>
                </a:solidFill>
                <a:effectLst/>
                <a:uLnTx/>
                <a:uFillTx/>
                <a:latin typeface="Arial" pitchFamily="34" charset="0"/>
                <a:ea typeface="ＤＦ特太ゴシック体" pitchFamily="1" charset="-128"/>
              </a:rPr>
              <a:t>）</a:t>
            </a:r>
            <a:r>
              <a:rPr kumimoji="0" lang="ja-JP" altLang="en-US" sz="2000" kern="0" dirty="0" smtClean="0">
                <a:solidFill>
                  <a:prstClr val="black"/>
                </a:solidFill>
                <a:latin typeface="Arial" pitchFamily="34" charset="0"/>
                <a:ea typeface="ＤＦ特太ゴシック体" pitchFamily="1" charset="-128"/>
              </a:rPr>
              <a:t>の対象経費①</a:t>
            </a:r>
            <a:endParaRPr kumimoji="0" lang="ja-JP" altLang="en-US" sz="2000" b="0" i="0" u="none" strike="noStrike" kern="0" cap="none" spc="0" normalizeH="0" baseline="0" noProof="0" dirty="0">
              <a:ln>
                <a:noFill/>
              </a:ln>
              <a:solidFill>
                <a:prstClr val="black"/>
              </a:solidFill>
              <a:effectLst/>
              <a:uLnTx/>
              <a:uFillTx/>
              <a:latin typeface="ＤＦ特太ゴシック体" pitchFamily="1" charset="-128"/>
              <a:ea typeface="ＤＦ特太ゴシック体" pitchFamily="1" charset="-128"/>
            </a:endParaRPr>
          </a:p>
        </p:txBody>
      </p:sp>
      <p:sp>
        <p:nvSpPr>
          <p:cNvPr id="27" name="正方形/長方形 26"/>
          <p:cNvSpPr/>
          <p:nvPr/>
        </p:nvSpPr>
        <p:spPr>
          <a:xfrm>
            <a:off x="464285" y="695704"/>
            <a:ext cx="9150000" cy="111302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0343" lvl="0" indent="-180343" defTabSz="916474">
              <a:lnSpc>
                <a:spcPts val="2000"/>
              </a:lnSpc>
              <a:defRPr/>
            </a:pPr>
            <a:r>
              <a:rPr kumimoji="0" lang="ja-JP" altLang="en-US" sz="1400" kern="0" dirty="0" smtClean="0">
                <a:solidFill>
                  <a:prstClr val="black"/>
                </a:solidFill>
                <a:latin typeface="ＭＳ Ｐゴシック" panose="020B0600070205080204" pitchFamily="50" charset="-128"/>
              </a:rPr>
              <a:t>〇過疎債（ソフト分）は幅広い経費を対象としており、産業の振興、保健・福祉、交通通信・情報化、教育の振興など、</a:t>
            </a:r>
            <a:r>
              <a:rPr kumimoji="0" lang="ja-JP" altLang="en-US" sz="1400" u="sng" kern="0" dirty="0" smtClean="0">
                <a:solidFill>
                  <a:prstClr val="black"/>
                </a:solidFill>
                <a:latin typeface="ＭＳ Ｐゴシック" panose="020B0600070205080204" pitchFamily="50" charset="-128"/>
              </a:rPr>
              <a:t>幅広い分野で活用されている</a:t>
            </a:r>
            <a:r>
              <a:rPr kumimoji="0" lang="ja-JP" altLang="en-US" sz="1400" kern="0" dirty="0" smtClean="0">
                <a:solidFill>
                  <a:prstClr val="black"/>
                </a:solidFill>
                <a:latin typeface="ＭＳ Ｐゴシック" panose="020B0600070205080204" pitchFamily="50" charset="-128"/>
              </a:rPr>
              <a:t>。　</a:t>
            </a:r>
            <a:endParaRPr kumimoji="0" lang="en-US" altLang="ja-JP" sz="1400" kern="0" dirty="0" smtClean="0">
              <a:solidFill>
                <a:prstClr val="black"/>
              </a:solidFill>
              <a:latin typeface="ＭＳ Ｐゴシック" panose="020B0600070205080204" pitchFamily="50" charset="-128"/>
            </a:endParaRPr>
          </a:p>
          <a:p>
            <a:pPr marL="180343" lvl="0" indent="-180343" defTabSz="916474">
              <a:lnSpc>
                <a:spcPts val="2000"/>
              </a:lnSpc>
              <a:defRPr/>
            </a:pPr>
            <a:r>
              <a:rPr kumimoji="0" lang="ja-JP" altLang="en-US" sz="1400" kern="0" dirty="0" smtClean="0">
                <a:solidFill>
                  <a:prstClr val="black"/>
                </a:solidFill>
                <a:latin typeface="ＭＳ Ｐゴシック" panose="020B0600070205080204" pitchFamily="50" charset="-128"/>
              </a:rPr>
              <a:t>○平成</a:t>
            </a:r>
            <a:r>
              <a:rPr kumimoji="0" lang="en-US" altLang="ja-JP" sz="1400" kern="0" dirty="0" smtClean="0">
                <a:solidFill>
                  <a:prstClr val="black"/>
                </a:solidFill>
                <a:latin typeface="ＭＳ Ｐゴシック" panose="020B0600070205080204" pitchFamily="50" charset="-128"/>
              </a:rPr>
              <a:t>28</a:t>
            </a:r>
            <a:r>
              <a:rPr kumimoji="0" lang="ja-JP" altLang="en-US" sz="1400" kern="0" dirty="0" smtClean="0">
                <a:solidFill>
                  <a:prstClr val="black"/>
                </a:solidFill>
                <a:latin typeface="ＭＳ Ｐゴシック" panose="020B0600070205080204" pitchFamily="50" charset="-128"/>
              </a:rPr>
              <a:t>年度の活用実績によれば、</a:t>
            </a:r>
            <a:r>
              <a:rPr kumimoji="0" lang="ja-JP" altLang="en-US" sz="1400" u="sng" kern="0" dirty="0" smtClean="0">
                <a:solidFill>
                  <a:prstClr val="black"/>
                </a:solidFill>
                <a:latin typeface="ＭＳ Ｐゴシック" panose="020B0600070205080204" pitchFamily="50" charset="-128"/>
              </a:rPr>
              <a:t>過疎債（ソフト分）が創設される以前からの継続事業が</a:t>
            </a:r>
            <a:r>
              <a:rPr kumimoji="0" lang="en-US" altLang="ja-JP" sz="1400" u="sng" kern="0" dirty="0" smtClean="0">
                <a:solidFill>
                  <a:prstClr val="black"/>
                </a:solidFill>
                <a:latin typeface="ＭＳ Ｐゴシック" panose="020B0600070205080204" pitchFamily="50" charset="-128"/>
              </a:rPr>
              <a:t>55</a:t>
            </a:r>
            <a:r>
              <a:rPr kumimoji="0" lang="ja-JP" altLang="en-US" sz="1400" u="sng" kern="0" dirty="0" smtClean="0">
                <a:solidFill>
                  <a:prstClr val="black"/>
                </a:solidFill>
                <a:latin typeface="ＭＳ Ｐゴシック" panose="020B0600070205080204" pitchFamily="50" charset="-128"/>
              </a:rPr>
              <a:t>％</a:t>
            </a:r>
            <a:r>
              <a:rPr kumimoji="0" lang="ja-JP" altLang="en-US" sz="1400" kern="0" dirty="0" smtClean="0">
                <a:solidFill>
                  <a:prstClr val="black"/>
                </a:solidFill>
                <a:latin typeface="ＭＳ Ｐゴシック" panose="020B0600070205080204" pitchFamily="50" charset="-128"/>
              </a:rPr>
              <a:t>（</a:t>
            </a:r>
            <a:r>
              <a:rPr kumimoji="0" lang="en-US" altLang="ja-JP" sz="1400" kern="0" dirty="0">
                <a:solidFill>
                  <a:prstClr val="black"/>
                </a:solidFill>
                <a:latin typeface="ＭＳ Ｐゴシック" panose="020B0600070205080204" pitchFamily="50" charset="-128"/>
              </a:rPr>
              <a:t>50</a:t>
            </a:r>
            <a:r>
              <a:rPr kumimoji="0" lang="ja-JP" altLang="en-US" sz="1400" kern="0" dirty="0">
                <a:solidFill>
                  <a:prstClr val="black"/>
                </a:solidFill>
                <a:latin typeface="ＭＳ Ｐゴシック" panose="020B0600070205080204" pitchFamily="50" charset="-128"/>
              </a:rPr>
              <a:t>％</a:t>
            </a:r>
            <a:r>
              <a:rPr kumimoji="0" lang="ja-JP" altLang="en-US" sz="1400" kern="0" dirty="0" smtClean="0">
                <a:solidFill>
                  <a:prstClr val="black"/>
                </a:solidFill>
                <a:latin typeface="ＭＳ Ｐゴシック" panose="020B0600070205080204" pitchFamily="50" charset="-128"/>
              </a:rPr>
              <a:t>が過疎債（ソフト分）創設以前から継続されているもの）に上っている。</a:t>
            </a:r>
            <a:endParaRPr kumimoji="0" lang="ja-JP" altLang="en-US" sz="1400" kern="0" dirty="0">
              <a:solidFill>
                <a:prstClr val="white"/>
              </a:solidFill>
              <a:latin typeface="ＭＳ Ｐゴシック" panose="020B0600070205080204" pitchFamily="50" charset="-128"/>
            </a:endParaRPr>
          </a:p>
        </p:txBody>
      </p:sp>
      <p:graphicFrame>
        <p:nvGraphicFramePr>
          <p:cNvPr id="29" name="グラフ 28"/>
          <p:cNvGraphicFramePr>
            <a:graphicFrameLocks/>
          </p:cNvGraphicFramePr>
          <p:nvPr>
            <p:extLst/>
          </p:nvPr>
        </p:nvGraphicFramePr>
        <p:xfrm>
          <a:off x="189218" y="2644932"/>
          <a:ext cx="9720000" cy="2307704"/>
        </p:xfrm>
        <a:graphic>
          <a:graphicData uri="http://schemas.openxmlformats.org/drawingml/2006/chart">
            <c:chart xmlns:c="http://schemas.openxmlformats.org/drawingml/2006/chart" xmlns:r="http://schemas.openxmlformats.org/officeDocument/2006/relationships" r:id="rId3"/>
          </a:graphicData>
        </a:graphic>
      </p:graphicFrame>
      <p:sp>
        <p:nvSpPr>
          <p:cNvPr id="30" name="テキスト ボックス 1"/>
          <p:cNvSpPr txBox="1"/>
          <p:nvPr/>
        </p:nvSpPr>
        <p:spPr>
          <a:xfrm>
            <a:off x="4978237" y="3509028"/>
            <a:ext cx="914400" cy="432048"/>
          </a:xfrm>
          <a:prstGeom prst="rect">
            <a:avLst/>
          </a:prstGeom>
        </p:spPr>
        <p:txBody>
          <a:bodyPr wrap="non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ja-JP" altLang="en-US" sz="1050" dirty="0" smtClean="0">
                <a:latin typeface="+mj-ea"/>
                <a:ea typeface="+mj-ea"/>
              </a:rPr>
              <a:t>保健・福祉</a:t>
            </a:r>
            <a:endParaRPr lang="en-US" altLang="ja-JP" sz="1050" dirty="0" smtClean="0">
              <a:latin typeface="+mj-ea"/>
              <a:ea typeface="+mj-ea"/>
            </a:endParaRPr>
          </a:p>
          <a:p>
            <a:pPr algn="ctr"/>
            <a:r>
              <a:rPr lang="ja-JP" altLang="en-US" sz="1050" dirty="0" smtClean="0">
                <a:latin typeface="+mj-ea"/>
                <a:ea typeface="+mj-ea"/>
              </a:rPr>
              <a:t>（</a:t>
            </a:r>
            <a:r>
              <a:rPr lang="en-US" altLang="ja-JP" sz="1050" dirty="0">
                <a:latin typeface="+mj-ea"/>
                <a:ea typeface="+mj-ea"/>
              </a:rPr>
              <a:t>21.2</a:t>
            </a:r>
            <a:r>
              <a:rPr lang="en-US" altLang="ja-JP" sz="1050" dirty="0" smtClean="0">
                <a:latin typeface="+mj-ea"/>
                <a:ea typeface="+mj-ea"/>
              </a:rPr>
              <a:t>%</a:t>
            </a:r>
            <a:r>
              <a:rPr lang="ja-JP" altLang="en-US" sz="1050" dirty="0" smtClean="0">
                <a:latin typeface="+mj-ea"/>
                <a:ea typeface="+mj-ea"/>
              </a:rPr>
              <a:t>）</a:t>
            </a:r>
            <a:endParaRPr lang="ja-JP" altLang="en-US" sz="1050" dirty="0">
              <a:latin typeface="+mj-ea"/>
              <a:ea typeface="+mj-ea"/>
            </a:endParaRPr>
          </a:p>
        </p:txBody>
      </p:sp>
      <p:sp>
        <p:nvSpPr>
          <p:cNvPr id="31" name="テキスト ボックス 1"/>
          <p:cNvSpPr txBox="1"/>
          <p:nvPr/>
        </p:nvSpPr>
        <p:spPr>
          <a:xfrm>
            <a:off x="6418397" y="3524964"/>
            <a:ext cx="914400" cy="432048"/>
          </a:xfrm>
          <a:prstGeom prst="rect">
            <a:avLst/>
          </a:prstGeom>
        </p:spPr>
        <p:txBody>
          <a:bodyPr wrap="non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ja-JP" altLang="en-US" sz="1050" dirty="0">
                <a:latin typeface="+mj-ea"/>
                <a:ea typeface="+mj-ea"/>
              </a:rPr>
              <a:t>医療</a:t>
            </a:r>
            <a:r>
              <a:rPr lang="ja-JP" altLang="en-US" sz="1050" dirty="0" smtClean="0">
                <a:latin typeface="+mj-ea"/>
                <a:ea typeface="+mj-ea"/>
              </a:rPr>
              <a:t>の</a:t>
            </a:r>
            <a:r>
              <a:rPr lang="ja-JP" altLang="en-US" sz="1050" dirty="0">
                <a:latin typeface="+mj-ea"/>
                <a:ea typeface="+mj-ea"/>
              </a:rPr>
              <a:t>確保</a:t>
            </a:r>
            <a:endParaRPr lang="en-US" altLang="ja-JP" sz="1050" dirty="0" smtClean="0">
              <a:latin typeface="+mj-ea"/>
              <a:ea typeface="+mj-ea"/>
            </a:endParaRPr>
          </a:p>
          <a:p>
            <a:pPr algn="ctr"/>
            <a:r>
              <a:rPr lang="ja-JP" altLang="en-US" sz="1050" dirty="0" smtClean="0">
                <a:latin typeface="+mj-ea"/>
                <a:ea typeface="+mj-ea"/>
              </a:rPr>
              <a:t>（</a:t>
            </a:r>
            <a:r>
              <a:rPr lang="en-US" altLang="ja-JP" sz="1050" dirty="0">
                <a:latin typeface="+mj-ea"/>
                <a:ea typeface="+mj-ea"/>
              </a:rPr>
              <a:t>9.2</a:t>
            </a:r>
            <a:r>
              <a:rPr lang="en-US" altLang="ja-JP" sz="1050" dirty="0" smtClean="0">
                <a:latin typeface="+mj-ea"/>
                <a:ea typeface="+mj-ea"/>
              </a:rPr>
              <a:t>%</a:t>
            </a:r>
            <a:r>
              <a:rPr lang="ja-JP" altLang="en-US" sz="1050" dirty="0" smtClean="0">
                <a:latin typeface="+mj-ea"/>
                <a:ea typeface="+mj-ea"/>
              </a:rPr>
              <a:t>）</a:t>
            </a:r>
            <a:endParaRPr lang="ja-JP" altLang="en-US" sz="1050" dirty="0">
              <a:latin typeface="+mj-ea"/>
              <a:ea typeface="+mj-ea"/>
            </a:endParaRPr>
          </a:p>
        </p:txBody>
      </p:sp>
      <p:sp>
        <p:nvSpPr>
          <p:cNvPr id="32" name="テキスト ボックス 1"/>
          <p:cNvSpPr txBox="1"/>
          <p:nvPr/>
        </p:nvSpPr>
        <p:spPr>
          <a:xfrm>
            <a:off x="7332797" y="3524964"/>
            <a:ext cx="914400" cy="432048"/>
          </a:xfrm>
          <a:prstGeom prst="rect">
            <a:avLst/>
          </a:prstGeom>
        </p:spPr>
        <p:txBody>
          <a:bodyPr wrap="non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ja-JP" altLang="en-US" sz="1050" dirty="0">
                <a:latin typeface="+mj-ea"/>
                <a:ea typeface="+mj-ea"/>
              </a:rPr>
              <a:t>教育</a:t>
            </a:r>
            <a:r>
              <a:rPr lang="ja-JP" altLang="en-US" sz="1050" dirty="0" smtClean="0">
                <a:latin typeface="+mj-ea"/>
                <a:ea typeface="+mj-ea"/>
              </a:rPr>
              <a:t>の</a:t>
            </a:r>
            <a:r>
              <a:rPr lang="ja-JP" altLang="en-US" sz="1050" dirty="0">
                <a:latin typeface="+mj-ea"/>
                <a:ea typeface="+mj-ea"/>
              </a:rPr>
              <a:t>振興</a:t>
            </a:r>
            <a:endParaRPr lang="en-US" altLang="ja-JP" sz="1050" dirty="0" smtClean="0">
              <a:latin typeface="+mj-ea"/>
              <a:ea typeface="+mj-ea"/>
            </a:endParaRPr>
          </a:p>
          <a:p>
            <a:pPr algn="ctr"/>
            <a:r>
              <a:rPr lang="ja-JP" altLang="en-US" sz="1050" dirty="0" smtClean="0">
                <a:latin typeface="+mj-ea"/>
                <a:ea typeface="+mj-ea"/>
              </a:rPr>
              <a:t>（</a:t>
            </a:r>
            <a:r>
              <a:rPr lang="en-US" altLang="ja-JP" sz="1050" dirty="0" smtClean="0">
                <a:latin typeface="+mj-ea"/>
                <a:ea typeface="+mj-ea"/>
              </a:rPr>
              <a:t>12.1%</a:t>
            </a:r>
            <a:r>
              <a:rPr lang="ja-JP" altLang="en-US" sz="1050" dirty="0" smtClean="0">
                <a:latin typeface="+mj-ea"/>
                <a:ea typeface="+mj-ea"/>
              </a:rPr>
              <a:t>）</a:t>
            </a:r>
            <a:endParaRPr lang="ja-JP" altLang="en-US" sz="1050" dirty="0">
              <a:latin typeface="+mj-ea"/>
              <a:ea typeface="+mj-ea"/>
            </a:endParaRPr>
          </a:p>
        </p:txBody>
      </p:sp>
      <p:sp>
        <p:nvSpPr>
          <p:cNvPr id="33" name="テキスト ボックス 1"/>
          <p:cNvSpPr txBox="1"/>
          <p:nvPr/>
        </p:nvSpPr>
        <p:spPr>
          <a:xfrm>
            <a:off x="7581377" y="4181495"/>
            <a:ext cx="1706488" cy="288032"/>
          </a:xfrm>
          <a:prstGeom prst="rect">
            <a:avLst/>
          </a:prstGeom>
        </p:spPr>
        <p:txBody>
          <a:bodyPr wrap="non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ja-JP" altLang="en-US" sz="1050" dirty="0">
                <a:latin typeface="+mj-ea"/>
                <a:ea typeface="+mj-ea"/>
              </a:rPr>
              <a:t>地域文化</a:t>
            </a:r>
            <a:r>
              <a:rPr lang="ja-JP" altLang="en-US" sz="1050" dirty="0" smtClean="0">
                <a:latin typeface="+mj-ea"/>
                <a:ea typeface="+mj-ea"/>
              </a:rPr>
              <a:t>の振興（</a:t>
            </a:r>
            <a:r>
              <a:rPr lang="en-US" altLang="ja-JP" sz="1050" dirty="0">
                <a:latin typeface="+mj-ea"/>
                <a:ea typeface="+mj-ea"/>
              </a:rPr>
              <a:t>1.4</a:t>
            </a:r>
            <a:r>
              <a:rPr lang="en-US" altLang="ja-JP" sz="1050" dirty="0" smtClean="0">
                <a:latin typeface="+mj-ea"/>
                <a:ea typeface="+mj-ea"/>
              </a:rPr>
              <a:t>%</a:t>
            </a:r>
            <a:r>
              <a:rPr lang="ja-JP" altLang="en-US" sz="1050" dirty="0" smtClean="0">
                <a:latin typeface="+mj-ea"/>
                <a:ea typeface="+mj-ea"/>
              </a:rPr>
              <a:t>）</a:t>
            </a:r>
            <a:endParaRPr lang="ja-JP" altLang="en-US" sz="1050" dirty="0">
              <a:latin typeface="+mj-ea"/>
              <a:ea typeface="+mj-ea"/>
            </a:endParaRPr>
          </a:p>
        </p:txBody>
      </p:sp>
      <p:sp>
        <p:nvSpPr>
          <p:cNvPr id="36" name="テキスト ボックス 1"/>
          <p:cNvSpPr txBox="1"/>
          <p:nvPr/>
        </p:nvSpPr>
        <p:spPr>
          <a:xfrm>
            <a:off x="8800498" y="3355878"/>
            <a:ext cx="914400" cy="680421"/>
          </a:xfrm>
          <a:prstGeom prst="rect">
            <a:avLst/>
          </a:prstGeom>
        </p:spPr>
        <p:txBody>
          <a:bodyPr wrap="non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ja-JP" altLang="en-US" sz="1050" dirty="0" smtClean="0">
                <a:latin typeface="+mj-ea"/>
                <a:ea typeface="+mj-ea"/>
              </a:rPr>
              <a:t>自然エネ</a:t>
            </a:r>
            <a:endParaRPr lang="en-US" altLang="ja-JP" sz="1050" dirty="0" smtClean="0">
              <a:latin typeface="+mj-ea"/>
              <a:ea typeface="+mj-ea"/>
            </a:endParaRPr>
          </a:p>
          <a:p>
            <a:pPr algn="ctr"/>
            <a:r>
              <a:rPr lang="ja-JP" altLang="en-US" sz="1050" dirty="0" smtClean="0">
                <a:latin typeface="+mj-ea"/>
                <a:ea typeface="+mj-ea"/>
              </a:rPr>
              <a:t>施設</a:t>
            </a:r>
            <a:endParaRPr lang="en-US" altLang="ja-JP" sz="1050" dirty="0" smtClean="0">
              <a:latin typeface="+mj-ea"/>
              <a:ea typeface="+mj-ea"/>
            </a:endParaRPr>
          </a:p>
          <a:p>
            <a:pPr algn="ctr"/>
            <a:r>
              <a:rPr lang="ja-JP" altLang="en-US" sz="1050" dirty="0">
                <a:latin typeface="+mj-ea"/>
                <a:ea typeface="+mj-ea"/>
              </a:rPr>
              <a:t>その他</a:t>
            </a:r>
            <a:endParaRPr lang="en-US" altLang="ja-JP" sz="1050" dirty="0" smtClean="0">
              <a:latin typeface="+mj-ea"/>
              <a:ea typeface="+mj-ea"/>
            </a:endParaRPr>
          </a:p>
          <a:p>
            <a:pPr algn="ctr"/>
            <a:r>
              <a:rPr lang="ja-JP" altLang="en-US" sz="1050" dirty="0" smtClean="0">
                <a:latin typeface="+mj-ea"/>
                <a:ea typeface="+mj-ea"/>
              </a:rPr>
              <a:t>（</a:t>
            </a:r>
            <a:r>
              <a:rPr lang="en-US" altLang="ja-JP" sz="1050" dirty="0">
                <a:latin typeface="+mj-ea"/>
                <a:ea typeface="+mj-ea"/>
              </a:rPr>
              <a:t>6.0</a:t>
            </a:r>
            <a:r>
              <a:rPr lang="en-US" altLang="ja-JP" sz="1050" dirty="0" smtClean="0">
                <a:latin typeface="+mj-ea"/>
                <a:ea typeface="+mj-ea"/>
              </a:rPr>
              <a:t>%</a:t>
            </a:r>
            <a:r>
              <a:rPr lang="ja-JP" altLang="en-US" sz="1050" dirty="0" smtClean="0">
                <a:latin typeface="+mj-ea"/>
                <a:ea typeface="+mj-ea"/>
              </a:rPr>
              <a:t>）</a:t>
            </a:r>
            <a:endParaRPr lang="ja-JP" altLang="en-US" sz="1050" dirty="0">
              <a:latin typeface="+mj-ea"/>
              <a:ea typeface="+mj-ea"/>
            </a:endParaRPr>
          </a:p>
        </p:txBody>
      </p:sp>
      <p:sp>
        <p:nvSpPr>
          <p:cNvPr id="37" name="テキスト ボックス 1"/>
          <p:cNvSpPr txBox="1"/>
          <p:nvPr/>
        </p:nvSpPr>
        <p:spPr>
          <a:xfrm>
            <a:off x="8434621" y="3459385"/>
            <a:ext cx="576064" cy="432048"/>
          </a:xfrm>
          <a:prstGeom prst="rect">
            <a:avLst/>
          </a:prstGeom>
        </p:spPr>
        <p:txBody>
          <a:bodyPr wrap="non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ja-JP" altLang="en-US" sz="1050" dirty="0">
                <a:latin typeface="+mj-ea"/>
                <a:ea typeface="+mj-ea"/>
              </a:rPr>
              <a:t>集落</a:t>
            </a:r>
            <a:r>
              <a:rPr lang="ja-JP" altLang="en-US" sz="1050" dirty="0" smtClean="0">
                <a:latin typeface="+mj-ea"/>
                <a:ea typeface="+mj-ea"/>
              </a:rPr>
              <a:t>の</a:t>
            </a:r>
            <a:endParaRPr lang="en-US" altLang="ja-JP" sz="1050" dirty="0" smtClean="0">
              <a:latin typeface="+mj-ea"/>
              <a:ea typeface="+mj-ea"/>
            </a:endParaRPr>
          </a:p>
          <a:p>
            <a:pPr algn="ctr"/>
            <a:r>
              <a:rPr lang="ja-JP" altLang="en-US" sz="1050" dirty="0" smtClean="0">
                <a:latin typeface="+mj-ea"/>
                <a:ea typeface="+mj-ea"/>
              </a:rPr>
              <a:t>整備</a:t>
            </a:r>
            <a:endParaRPr lang="en-US" altLang="ja-JP" sz="1050" dirty="0" smtClean="0">
              <a:latin typeface="+mj-ea"/>
              <a:ea typeface="+mj-ea"/>
            </a:endParaRPr>
          </a:p>
          <a:p>
            <a:pPr algn="ctr"/>
            <a:r>
              <a:rPr lang="ja-JP" altLang="en-US" sz="1050" dirty="0" smtClean="0">
                <a:latin typeface="+mj-ea"/>
                <a:ea typeface="+mj-ea"/>
              </a:rPr>
              <a:t>（</a:t>
            </a:r>
            <a:r>
              <a:rPr lang="en-US" altLang="ja-JP" sz="1050" dirty="0">
                <a:latin typeface="+mj-ea"/>
                <a:ea typeface="+mj-ea"/>
              </a:rPr>
              <a:t>5.2</a:t>
            </a:r>
            <a:r>
              <a:rPr lang="en-US" altLang="ja-JP" sz="1050" dirty="0" smtClean="0">
                <a:latin typeface="+mj-ea"/>
                <a:ea typeface="+mj-ea"/>
              </a:rPr>
              <a:t>%</a:t>
            </a:r>
            <a:r>
              <a:rPr lang="ja-JP" altLang="en-US" sz="1050" dirty="0" smtClean="0">
                <a:latin typeface="+mj-ea"/>
                <a:ea typeface="+mj-ea"/>
              </a:rPr>
              <a:t>）</a:t>
            </a:r>
            <a:endParaRPr lang="ja-JP" altLang="en-US" sz="1050" dirty="0">
              <a:latin typeface="+mj-ea"/>
              <a:ea typeface="+mj-ea"/>
            </a:endParaRPr>
          </a:p>
        </p:txBody>
      </p:sp>
      <p:sp>
        <p:nvSpPr>
          <p:cNvPr id="38" name="テキスト ボックス 37"/>
          <p:cNvSpPr txBox="1"/>
          <p:nvPr/>
        </p:nvSpPr>
        <p:spPr>
          <a:xfrm>
            <a:off x="2522819" y="2878976"/>
            <a:ext cx="5171329" cy="276999"/>
          </a:xfrm>
          <a:prstGeom prst="rect">
            <a:avLst/>
          </a:prstGeom>
          <a:noFill/>
        </p:spPr>
        <p:txBody>
          <a:bodyPr wrap="square" rtlCol="0">
            <a:spAutoFit/>
          </a:bodyPr>
          <a:lstStyle/>
          <a:p>
            <a:r>
              <a:rPr lang="en-US" altLang="ja-JP" sz="1200" b="1" dirty="0">
                <a:latin typeface="ＭＳ ゴシック" panose="020B0609070205080204" pitchFamily="49" charset="-128"/>
                <a:ea typeface="ＭＳ ゴシック" panose="020B0609070205080204" pitchFamily="49" charset="-128"/>
              </a:rPr>
              <a:t>【</a:t>
            </a:r>
            <a:r>
              <a:rPr lang="ja-JP" altLang="en-US" sz="1200" b="1" dirty="0" smtClean="0">
                <a:latin typeface="ＭＳ ゴシック" panose="020B0609070205080204" pitchFamily="49" charset="-128"/>
                <a:ea typeface="ＭＳ ゴシック" panose="020B0609070205080204" pitchFamily="49" charset="-128"/>
              </a:rPr>
              <a:t>過疎債（ソフト分）の</a:t>
            </a:r>
            <a:r>
              <a:rPr lang="ja-JP" altLang="en-US" sz="1200" b="1" dirty="0">
                <a:latin typeface="ＭＳ ゴシック" panose="020B0609070205080204" pitchFamily="49" charset="-128"/>
                <a:ea typeface="ＭＳ ゴシック" panose="020B0609070205080204" pitchFamily="49" charset="-128"/>
              </a:rPr>
              <a:t>平成</a:t>
            </a:r>
            <a:r>
              <a:rPr lang="en-US" altLang="ja-JP" sz="1200" b="1" dirty="0" smtClean="0">
                <a:latin typeface="ＭＳ ゴシック" panose="020B0609070205080204" pitchFamily="49" charset="-128"/>
                <a:ea typeface="ＭＳ ゴシック" panose="020B0609070205080204" pitchFamily="49" charset="-128"/>
              </a:rPr>
              <a:t>28</a:t>
            </a:r>
            <a:r>
              <a:rPr lang="ja-JP" altLang="en-US" sz="1200" b="1" dirty="0" smtClean="0">
                <a:latin typeface="ＭＳ ゴシック" panose="020B0609070205080204" pitchFamily="49" charset="-128"/>
                <a:ea typeface="ＭＳ ゴシック" panose="020B0609070205080204" pitchFamily="49" charset="-128"/>
              </a:rPr>
              <a:t>年度発行実績額</a:t>
            </a:r>
            <a:r>
              <a:rPr lang="ja-JP" altLang="en-US" sz="1200" b="1" dirty="0">
                <a:latin typeface="ＭＳ ゴシック" panose="020B0609070205080204" pitchFamily="49" charset="-128"/>
                <a:ea typeface="ＭＳ ゴシック" panose="020B0609070205080204" pitchFamily="49" charset="-128"/>
              </a:rPr>
              <a:t>内訳</a:t>
            </a:r>
            <a:r>
              <a:rPr lang="ja-JP" altLang="en-US" sz="1200" b="1" dirty="0" smtClean="0">
                <a:latin typeface="ＭＳ ゴシック" panose="020B0609070205080204" pitchFamily="49" charset="-128"/>
                <a:ea typeface="ＭＳ ゴシック" panose="020B0609070205080204" pitchFamily="49" charset="-128"/>
              </a:rPr>
              <a:t>（分野別）</a:t>
            </a:r>
            <a:r>
              <a:rPr lang="en-US" altLang="ja-JP" sz="1200" b="1" dirty="0">
                <a:latin typeface="ＭＳ ゴシック" panose="020B0609070205080204" pitchFamily="49" charset="-128"/>
                <a:ea typeface="ＭＳ ゴシック" panose="020B0609070205080204" pitchFamily="49" charset="-128"/>
              </a:rPr>
              <a:t>】</a:t>
            </a:r>
            <a:endParaRPr lang="ja-JP" altLang="en-US" sz="1200" b="1" dirty="0">
              <a:latin typeface="ＭＳ ゴシック" panose="020B0609070205080204" pitchFamily="49" charset="-128"/>
              <a:ea typeface="ＭＳ ゴシック" panose="020B0609070205080204" pitchFamily="49" charset="-128"/>
            </a:endParaRPr>
          </a:p>
        </p:txBody>
      </p:sp>
      <p:sp>
        <p:nvSpPr>
          <p:cNvPr id="39" name="テキスト ボックス 38"/>
          <p:cNvSpPr txBox="1"/>
          <p:nvPr/>
        </p:nvSpPr>
        <p:spPr>
          <a:xfrm>
            <a:off x="2316082" y="4680826"/>
            <a:ext cx="5926880" cy="276999"/>
          </a:xfrm>
          <a:prstGeom prst="rect">
            <a:avLst/>
          </a:prstGeom>
          <a:noFill/>
        </p:spPr>
        <p:txBody>
          <a:bodyPr wrap="square" rtlCol="0">
            <a:spAutoFit/>
          </a:bodyPr>
          <a:lstStyle/>
          <a:p>
            <a:r>
              <a:rPr lang="en-US" altLang="ja-JP" sz="1200" b="1" dirty="0">
                <a:latin typeface="ＭＳ ゴシック" panose="020B0609070205080204" pitchFamily="49" charset="-128"/>
                <a:ea typeface="ＭＳ ゴシック" panose="020B0609070205080204" pitchFamily="49" charset="-128"/>
              </a:rPr>
              <a:t>【</a:t>
            </a:r>
            <a:r>
              <a:rPr lang="ja-JP" altLang="en-US" sz="1200" b="1" dirty="0" smtClean="0">
                <a:latin typeface="ＭＳ ゴシック" panose="020B0609070205080204" pitchFamily="49" charset="-128"/>
                <a:ea typeface="ＭＳ ゴシック" panose="020B0609070205080204" pitchFamily="49" charset="-128"/>
              </a:rPr>
              <a:t>過疎債（ソフト分）の</a:t>
            </a:r>
            <a:r>
              <a:rPr lang="ja-JP" altLang="en-US" sz="1200" b="1" dirty="0">
                <a:latin typeface="ＭＳ ゴシック" panose="020B0609070205080204" pitchFamily="49" charset="-128"/>
                <a:ea typeface="ＭＳ ゴシック" panose="020B0609070205080204" pitchFamily="49" charset="-128"/>
              </a:rPr>
              <a:t>平成</a:t>
            </a:r>
            <a:r>
              <a:rPr lang="en-US" altLang="ja-JP" sz="1200" b="1" dirty="0" smtClean="0">
                <a:latin typeface="ＭＳ ゴシック" panose="020B0609070205080204" pitchFamily="49" charset="-128"/>
                <a:ea typeface="ＭＳ ゴシック" panose="020B0609070205080204" pitchFamily="49" charset="-128"/>
              </a:rPr>
              <a:t>28</a:t>
            </a:r>
            <a:r>
              <a:rPr lang="ja-JP" altLang="en-US" sz="1200" b="1" dirty="0" smtClean="0">
                <a:latin typeface="ＭＳ ゴシック" panose="020B0609070205080204" pitchFamily="49" charset="-128"/>
                <a:ea typeface="ＭＳ ゴシック" panose="020B0609070205080204" pitchFamily="49" charset="-128"/>
              </a:rPr>
              <a:t>年度発行実績額</a:t>
            </a:r>
            <a:r>
              <a:rPr lang="ja-JP" altLang="en-US" sz="1200" b="1" dirty="0">
                <a:latin typeface="ＭＳ ゴシック" panose="020B0609070205080204" pitchFamily="49" charset="-128"/>
                <a:ea typeface="ＭＳ ゴシック" panose="020B0609070205080204" pitchFamily="49" charset="-128"/>
              </a:rPr>
              <a:t>内訳</a:t>
            </a:r>
            <a:r>
              <a:rPr lang="ja-JP" altLang="en-US" sz="1200" b="1" dirty="0" smtClean="0">
                <a:latin typeface="ＭＳ ゴシック" panose="020B0609070205080204" pitchFamily="49" charset="-128"/>
                <a:ea typeface="ＭＳ ゴシック" panose="020B0609070205080204" pitchFamily="49" charset="-128"/>
              </a:rPr>
              <a:t>（事業の新規性別）</a:t>
            </a:r>
            <a:r>
              <a:rPr lang="en-US" altLang="ja-JP" sz="1200" b="1" dirty="0">
                <a:latin typeface="ＭＳ ゴシック" panose="020B0609070205080204" pitchFamily="49" charset="-128"/>
                <a:ea typeface="ＭＳ ゴシック" panose="020B0609070205080204" pitchFamily="49" charset="-128"/>
              </a:rPr>
              <a:t>】</a:t>
            </a:r>
            <a:endParaRPr lang="ja-JP" altLang="en-US" sz="1200" b="1" dirty="0">
              <a:latin typeface="ＭＳ ゴシック" panose="020B0609070205080204" pitchFamily="49" charset="-128"/>
              <a:ea typeface="ＭＳ ゴシック" panose="020B0609070205080204" pitchFamily="49" charset="-128"/>
            </a:endParaRPr>
          </a:p>
        </p:txBody>
      </p:sp>
      <p:sp>
        <p:nvSpPr>
          <p:cNvPr id="41" name="テキスト ボックス 1"/>
          <p:cNvSpPr txBox="1"/>
          <p:nvPr/>
        </p:nvSpPr>
        <p:spPr>
          <a:xfrm>
            <a:off x="492098" y="5614110"/>
            <a:ext cx="1008112" cy="466328"/>
          </a:xfrm>
          <a:prstGeom prst="rect">
            <a:avLst/>
          </a:prstGeom>
          <a:noFill/>
        </p:spPr>
        <p:txBody>
          <a:bodyPr wrap="non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altLang="ja-JP" sz="1050" dirty="0" smtClean="0">
                <a:latin typeface="+mj-ea"/>
                <a:ea typeface="+mj-ea"/>
              </a:rPr>
              <a:t>H28</a:t>
            </a:r>
            <a:r>
              <a:rPr lang="ja-JP" altLang="en-US" sz="1050" dirty="0" smtClean="0">
                <a:latin typeface="+mj-ea"/>
                <a:ea typeface="+mj-ea"/>
              </a:rPr>
              <a:t>新規事業</a:t>
            </a:r>
            <a:endParaRPr lang="en-US" altLang="ja-JP" sz="1050" dirty="0" smtClean="0">
              <a:latin typeface="+mj-ea"/>
              <a:ea typeface="+mj-ea"/>
            </a:endParaRPr>
          </a:p>
          <a:p>
            <a:pPr algn="ctr"/>
            <a:r>
              <a:rPr lang="ja-JP" altLang="en-US" sz="1050" dirty="0" smtClean="0">
                <a:latin typeface="+mj-ea"/>
                <a:ea typeface="+mj-ea"/>
              </a:rPr>
              <a:t>（</a:t>
            </a:r>
            <a:r>
              <a:rPr lang="en-US" altLang="ja-JP" sz="1050" dirty="0">
                <a:latin typeface="+mj-ea"/>
                <a:ea typeface="+mj-ea"/>
              </a:rPr>
              <a:t>10.2</a:t>
            </a:r>
            <a:r>
              <a:rPr lang="ja-JP" altLang="en-US" sz="1050" dirty="0" smtClean="0">
                <a:latin typeface="+mj-ea"/>
                <a:ea typeface="+mj-ea"/>
              </a:rPr>
              <a:t>％）</a:t>
            </a:r>
            <a:endParaRPr lang="ja-JP" altLang="en-US" sz="1050" dirty="0">
              <a:latin typeface="+mj-ea"/>
              <a:ea typeface="+mj-ea"/>
            </a:endParaRPr>
          </a:p>
        </p:txBody>
      </p:sp>
      <p:sp>
        <p:nvSpPr>
          <p:cNvPr id="42" name="テキスト ボックス 1"/>
          <p:cNvSpPr txBox="1"/>
          <p:nvPr/>
        </p:nvSpPr>
        <p:spPr>
          <a:xfrm>
            <a:off x="1799952" y="5633732"/>
            <a:ext cx="2376264" cy="466328"/>
          </a:xfrm>
          <a:prstGeom prst="rect">
            <a:avLst/>
          </a:prstGeom>
          <a:noFill/>
        </p:spPr>
        <p:txBody>
          <a:bodyPr wrap="non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altLang="ja-JP" sz="1050" dirty="0" smtClean="0">
                <a:latin typeface="+mj-ea"/>
                <a:ea typeface="+mj-ea"/>
              </a:rPr>
              <a:t>H22</a:t>
            </a:r>
            <a:r>
              <a:rPr lang="ja-JP" altLang="en-US" sz="1050" dirty="0">
                <a:latin typeface="+mj-ea"/>
                <a:ea typeface="+mj-ea"/>
              </a:rPr>
              <a:t>～</a:t>
            </a:r>
            <a:r>
              <a:rPr lang="en-US" altLang="ja-JP" sz="1050" dirty="0" smtClean="0">
                <a:latin typeface="+mj-ea"/>
                <a:ea typeface="+mj-ea"/>
              </a:rPr>
              <a:t>H27</a:t>
            </a:r>
            <a:r>
              <a:rPr lang="ja-JP" altLang="en-US" sz="1050" dirty="0" smtClean="0">
                <a:latin typeface="+mj-ea"/>
                <a:ea typeface="+mj-ea"/>
              </a:rPr>
              <a:t>に開始され継続して実施されている事業</a:t>
            </a:r>
            <a:endParaRPr lang="en-US" altLang="ja-JP" sz="1050" dirty="0" smtClean="0">
              <a:latin typeface="+mj-ea"/>
              <a:ea typeface="+mj-ea"/>
            </a:endParaRPr>
          </a:p>
          <a:p>
            <a:pPr algn="ctr"/>
            <a:r>
              <a:rPr lang="ja-JP" altLang="en-US" sz="1050" dirty="0" smtClean="0">
                <a:latin typeface="+mj-ea"/>
                <a:ea typeface="+mj-ea"/>
              </a:rPr>
              <a:t>（</a:t>
            </a:r>
            <a:r>
              <a:rPr lang="en-US" altLang="ja-JP" sz="1050" dirty="0">
                <a:latin typeface="+mj-ea"/>
                <a:ea typeface="+mj-ea"/>
              </a:rPr>
              <a:t>33.6</a:t>
            </a:r>
            <a:r>
              <a:rPr lang="ja-JP" altLang="en-US" sz="1050" dirty="0" smtClean="0">
                <a:latin typeface="+mj-ea"/>
                <a:ea typeface="+mj-ea"/>
              </a:rPr>
              <a:t>％）</a:t>
            </a:r>
            <a:endParaRPr lang="ja-JP" altLang="en-US" sz="1050" dirty="0">
              <a:latin typeface="+mj-ea"/>
              <a:ea typeface="+mj-ea"/>
            </a:endParaRPr>
          </a:p>
        </p:txBody>
      </p:sp>
      <p:cxnSp>
        <p:nvCxnSpPr>
          <p:cNvPr id="43" name="直線コネクタ 42"/>
          <p:cNvCxnSpPr/>
          <p:nvPr/>
        </p:nvCxnSpPr>
        <p:spPr>
          <a:xfrm>
            <a:off x="4770718" y="6246462"/>
            <a:ext cx="0" cy="2000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4" name="テキスト ボックス 1"/>
          <p:cNvSpPr txBox="1"/>
          <p:nvPr/>
        </p:nvSpPr>
        <p:spPr>
          <a:xfrm>
            <a:off x="2522819" y="6467341"/>
            <a:ext cx="4514800" cy="316037"/>
          </a:xfrm>
          <a:prstGeom prst="rect">
            <a:avLst/>
          </a:prstGeom>
        </p:spPr>
        <p:txBody>
          <a:bodyPr wrap="non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altLang="ja-JP" sz="1050" dirty="0" smtClean="0">
                <a:latin typeface="+mj-ea"/>
                <a:ea typeface="+mj-ea"/>
              </a:rPr>
              <a:t>H21</a:t>
            </a:r>
            <a:r>
              <a:rPr lang="ja-JP" altLang="en-US" sz="1050" dirty="0" smtClean="0">
                <a:latin typeface="+mj-ea"/>
                <a:ea typeface="+mj-ea"/>
              </a:rPr>
              <a:t>以前に開始され、</a:t>
            </a:r>
            <a:r>
              <a:rPr lang="en-US" altLang="ja-JP" sz="1050" dirty="0" smtClean="0">
                <a:latin typeface="+mj-ea"/>
                <a:ea typeface="+mj-ea"/>
              </a:rPr>
              <a:t>H22</a:t>
            </a:r>
            <a:r>
              <a:rPr lang="ja-JP" altLang="en-US" sz="1050" dirty="0" smtClean="0">
                <a:latin typeface="+mj-ea"/>
                <a:ea typeface="+mj-ea"/>
              </a:rPr>
              <a:t>以降に拡充、見直しが行われて継続して実施されている事業（</a:t>
            </a:r>
            <a:r>
              <a:rPr lang="en-US" altLang="ja-JP" sz="1050" dirty="0" smtClean="0">
                <a:latin typeface="+mj-ea"/>
                <a:ea typeface="+mj-ea"/>
              </a:rPr>
              <a:t>5.3</a:t>
            </a:r>
            <a:r>
              <a:rPr lang="ja-JP" altLang="en-US" sz="1050" dirty="0" smtClean="0">
                <a:latin typeface="+mj-ea"/>
                <a:ea typeface="+mj-ea"/>
              </a:rPr>
              <a:t>％）</a:t>
            </a:r>
            <a:endParaRPr lang="ja-JP" altLang="en-US" sz="1050" dirty="0">
              <a:latin typeface="+mj-ea"/>
              <a:ea typeface="+mj-ea"/>
            </a:endParaRPr>
          </a:p>
        </p:txBody>
      </p:sp>
      <p:sp>
        <p:nvSpPr>
          <p:cNvPr id="45" name="テキスト ボックス 1"/>
          <p:cNvSpPr txBox="1"/>
          <p:nvPr/>
        </p:nvSpPr>
        <p:spPr>
          <a:xfrm>
            <a:off x="4997946" y="5645234"/>
            <a:ext cx="4514800" cy="316037"/>
          </a:xfrm>
          <a:prstGeom prst="rect">
            <a:avLst/>
          </a:prstGeom>
        </p:spPr>
        <p:txBody>
          <a:bodyPr wrap="non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altLang="ja-JP" sz="1050" dirty="0" smtClean="0">
                <a:latin typeface="+mj-ea"/>
                <a:ea typeface="+mj-ea"/>
              </a:rPr>
              <a:t>H21</a:t>
            </a:r>
            <a:r>
              <a:rPr lang="ja-JP" altLang="en-US" sz="1050" dirty="0" smtClean="0">
                <a:latin typeface="+mj-ea"/>
                <a:ea typeface="+mj-ea"/>
              </a:rPr>
              <a:t>以前に開始され、見直しがなく継続して実施されている事業</a:t>
            </a:r>
            <a:endParaRPr lang="en-US" altLang="ja-JP" sz="1050" dirty="0" smtClean="0">
              <a:latin typeface="+mj-ea"/>
              <a:ea typeface="+mj-ea"/>
            </a:endParaRPr>
          </a:p>
          <a:p>
            <a:pPr algn="ctr"/>
            <a:r>
              <a:rPr lang="ja-JP" altLang="en-US" sz="1050" dirty="0" smtClean="0">
                <a:latin typeface="+mj-ea"/>
                <a:ea typeface="+mj-ea"/>
              </a:rPr>
              <a:t>（</a:t>
            </a:r>
            <a:r>
              <a:rPr lang="en-US" altLang="ja-JP" sz="1050" dirty="0" smtClean="0">
                <a:latin typeface="+mj-ea"/>
                <a:ea typeface="+mj-ea"/>
              </a:rPr>
              <a:t>50.0</a:t>
            </a:r>
            <a:r>
              <a:rPr lang="ja-JP" altLang="en-US" sz="1050" dirty="0" smtClean="0">
                <a:latin typeface="+mj-ea"/>
                <a:ea typeface="+mj-ea"/>
              </a:rPr>
              <a:t>％）</a:t>
            </a:r>
            <a:endParaRPr lang="ja-JP" altLang="en-US" sz="1050" dirty="0">
              <a:latin typeface="+mj-ea"/>
              <a:ea typeface="+mj-ea"/>
            </a:endParaRPr>
          </a:p>
        </p:txBody>
      </p:sp>
      <p:cxnSp>
        <p:nvCxnSpPr>
          <p:cNvPr id="46" name="直線コネクタ 45"/>
          <p:cNvCxnSpPr/>
          <p:nvPr/>
        </p:nvCxnSpPr>
        <p:spPr>
          <a:xfrm>
            <a:off x="9539312" y="6227607"/>
            <a:ext cx="0" cy="2000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7" name="テキスト ボックス 1"/>
          <p:cNvSpPr txBox="1"/>
          <p:nvPr/>
        </p:nvSpPr>
        <p:spPr>
          <a:xfrm>
            <a:off x="8945582" y="6474031"/>
            <a:ext cx="1187460" cy="316037"/>
          </a:xfrm>
          <a:prstGeom prst="rect">
            <a:avLst/>
          </a:prstGeom>
        </p:spPr>
        <p:txBody>
          <a:bodyPr wrap="non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ja-JP" altLang="en-US" sz="1050" dirty="0" smtClean="0">
                <a:latin typeface="+mj-ea"/>
                <a:ea typeface="+mj-ea"/>
              </a:rPr>
              <a:t>無回答（</a:t>
            </a:r>
            <a:r>
              <a:rPr lang="en-US" altLang="ja-JP" sz="1050" dirty="0">
                <a:latin typeface="+mj-ea"/>
                <a:ea typeface="+mj-ea"/>
              </a:rPr>
              <a:t>0.8</a:t>
            </a:r>
            <a:r>
              <a:rPr lang="ja-JP" altLang="en-US" sz="1050" dirty="0" smtClean="0">
                <a:latin typeface="+mj-ea"/>
                <a:ea typeface="+mj-ea"/>
              </a:rPr>
              <a:t>％）</a:t>
            </a:r>
            <a:endParaRPr lang="ja-JP" altLang="en-US" sz="1050" dirty="0">
              <a:latin typeface="+mj-ea"/>
              <a:ea typeface="+mj-ea"/>
            </a:endParaRPr>
          </a:p>
        </p:txBody>
      </p:sp>
      <p:sp>
        <p:nvSpPr>
          <p:cNvPr id="48" name="左中かっこ 47"/>
          <p:cNvSpPr/>
          <p:nvPr/>
        </p:nvSpPr>
        <p:spPr>
          <a:xfrm rot="5400000">
            <a:off x="2448024" y="3356992"/>
            <a:ext cx="216024" cy="3960440"/>
          </a:xfrm>
          <a:prstGeom prst="leftBrace">
            <a:avLst/>
          </a:prstGeom>
          <a:ln w="63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ja-JP" altLang="en-US"/>
          </a:p>
        </p:txBody>
      </p:sp>
      <p:sp>
        <p:nvSpPr>
          <p:cNvPr id="50" name="テキスト ボックス 49"/>
          <p:cNvSpPr txBox="1"/>
          <p:nvPr/>
        </p:nvSpPr>
        <p:spPr>
          <a:xfrm>
            <a:off x="435713" y="4973427"/>
            <a:ext cx="4682774" cy="276999"/>
          </a:xfrm>
          <a:prstGeom prst="rect">
            <a:avLst/>
          </a:prstGeom>
          <a:noFill/>
        </p:spPr>
        <p:txBody>
          <a:bodyPr wrap="square" rtlCol="0">
            <a:spAutoFit/>
          </a:bodyPr>
          <a:lstStyle/>
          <a:p>
            <a:r>
              <a:rPr lang="ja-JP" altLang="en-US" sz="1200" dirty="0" smtClean="0">
                <a:latin typeface="ＭＳ ゴシック" panose="020B0609070205080204" pitchFamily="49" charset="-128"/>
                <a:ea typeface="ＭＳ ゴシック" panose="020B0609070205080204" pitchFamily="49" charset="-128"/>
              </a:rPr>
              <a:t>過疎債（ソフト分）創設以降</a:t>
            </a:r>
            <a:r>
              <a:rPr lang="ja-JP" altLang="en-US" sz="1200" dirty="0">
                <a:latin typeface="ＭＳ ゴシック" panose="020B0609070205080204" pitchFamily="49" charset="-128"/>
                <a:ea typeface="ＭＳ ゴシック" panose="020B0609070205080204" pitchFamily="49" charset="-128"/>
              </a:rPr>
              <a:t>開始</a:t>
            </a:r>
            <a:r>
              <a:rPr lang="ja-JP" altLang="en-US" sz="1200" dirty="0" smtClean="0">
                <a:latin typeface="ＭＳ ゴシック" panose="020B0609070205080204" pitchFamily="49" charset="-128"/>
                <a:ea typeface="ＭＳ ゴシック" panose="020B0609070205080204" pitchFamily="49" charset="-128"/>
              </a:rPr>
              <a:t>されている事業（</a:t>
            </a:r>
            <a:r>
              <a:rPr lang="en-US" altLang="ja-JP" sz="1200" dirty="0" smtClean="0">
                <a:latin typeface="ＭＳ ゴシック" panose="020B0609070205080204" pitchFamily="49" charset="-128"/>
                <a:ea typeface="ＭＳ ゴシック" panose="020B0609070205080204" pitchFamily="49" charset="-128"/>
              </a:rPr>
              <a:t>43.8%</a:t>
            </a:r>
            <a:r>
              <a:rPr lang="ja-JP" altLang="en-US" sz="1200" dirty="0" smtClean="0">
                <a:latin typeface="ＭＳ ゴシック" panose="020B0609070205080204" pitchFamily="49" charset="-128"/>
                <a:ea typeface="ＭＳ ゴシック" panose="020B0609070205080204" pitchFamily="49" charset="-128"/>
              </a:rPr>
              <a:t>）</a:t>
            </a:r>
            <a:endParaRPr lang="ja-JP" altLang="en-US" sz="1200" dirty="0">
              <a:latin typeface="ＭＳ ゴシック" panose="020B0609070205080204" pitchFamily="49" charset="-128"/>
              <a:ea typeface="ＭＳ ゴシック" panose="020B0609070205080204" pitchFamily="49" charset="-128"/>
            </a:endParaRPr>
          </a:p>
        </p:txBody>
      </p:sp>
      <p:sp>
        <p:nvSpPr>
          <p:cNvPr id="51" name="左中かっこ 50"/>
          <p:cNvSpPr/>
          <p:nvPr/>
        </p:nvSpPr>
        <p:spPr>
          <a:xfrm rot="5400000">
            <a:off x="6922267" y="2868222"/>
            <a:ext cx="225592" cy="4939488"/>
          </a:xfrm>
          <a:prstGeom prst="leftBrace">
            <a:avLst/>
          </a:prstGeom>
          <a:ln w="63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ja-JP" altLang="en-US"/>
          </a:p>
        </p:txBody>
      </p:sp>
      <p:sp>
        <p:nvSpPr>
          <p:cNvPr id="52" name="テキスト ボックス 51"/>
          <p:cNvSpPr txBox="1"/>
          <p:nvPr/>
        </p:nvSpPr>
        <p:spPr>
          <a:xfrm>
            <a:off x="4817666" y="4954984"/>
            <a:ext cx="4892475" cy="276999"/>
          </a:xfrm>
          <a:prstGeom prst="rect">
            <a:avLst/>
          </a:prstGeom>
          <a:noFill/>
        </p:spPr>
        <p:txBody>
          <a:bodyPr wrap="square" rtlCol="0">
            <a:spAutoFit/>
          </a:bodyPr>
          <a:lstStyle/>
          <a:p>
            <a:r>
              <a:rPr lang="ja-JP" altLang="en-US" sz="1200" dirty="0" smtClean="0">
                <a:latin typeface="ＭＳ ゴシック" panose="020B0609070205080204" pitchFamily="49" charset="-128"/>
                <a:ea typeface="ＭＳ ゴシック" panose="020B0609070205080204" pitchFamily="49" charset="-128"/>
              </a:rPr>
              <a:t>過疎債（ソフト分）創設以前から実施されている事業（</a:t>
            </a:r>
            <a:r>
              <a:rPr lang="en-US" altLang="ja-JP" sz="1200" dirty="0">
                <a:latin typeface="ＭＳ ゴシック" panose="020B0609070205080204" pitchFamily="49" charset="-128"/>
                <a:ea typeface="ＭＳ ゴシック" panose="020B0609070205080204" pitchFamily="49" charset="-128"/>
              </a:rPr>
              <a:t>55.3</a:t>
            </a:r>
            <a:r>
              <a:rPr lang="en-US" altLang="ja-JP" sz="1200" dirty="0" smtClean="0">
                <a:latin typeface="ＭＳ ゴシック" panose="020B0609070205080204" pitchFamily="49" charset="-128"/>
                <a:ea typeface="ＭＳ ゴシック" panose="020B0609070205080204" pitchFamily="49" charset="-128"/>
              </a:rPr>
              <a:t>%</a:t>
            </a:r>
            <a:r>
              <a:rPr lang="ja-JP" altLang="en-US" sz="1200" dirty="0" smtClean="0">
                <a:latin typeface="ＭＳ ゴシック" panose="020B0609070205080204" pitchFamily="49" charset="-128"/>
                <a:ea typeface="ＭＳ ゴシック" panose="020B0609070205080204" pitchFamily="49" charset="-128"/>
              </a:rPr>
              <a:t>）</a:t>
            </a:r>
            <a:endParaRPr lang="ja-JP" altLang="en-US" sz="1200" dirty="0">
              <a:latin typeface="ＭＳ ゴシック" panose="020B0609070205080204" pitchFamily="49" charset="-128"/>
              <a:ea typeface="ＭＳ ゴシック" panose="020B0609070205080204" pitchFamily="49" charset="-128"/>
            </a:endParaRPr>
          </a:p>
        </p:txBody>
      </p:sp>
      <p:sp>
        <p:nvSpPr>
          <p:cNvPr id="2" name="スライド番号プレースホルダー 1"/>
          <p:cNvSpPr>
            <a:spLocks noGrp="1"/>
          </p:cNvSpPr>
          <p:nvPr>
            <p:ph type="sldNum" sz="quarter" idx="12"/>
          </p:nvPr>
        </p:nvSpPr>
        <p:spPr/>
        <p:txBody>
          <a:bodyPr/>
          <a:lstStyle/>
          <a:p>
            <a:fld id="{52FD0B92-5099-4375-A526-D90697F4A704}" type="slidenum">
              <a:rPr kumimoji="1" lang="ja-JP" altLang="en-US" smtClean="0"/>
              <a:t>12</a:t>
            </a:fld>
            <a:endParaRPr kumimoji="1" lang="ja-JP" altLang="en-US"/>
          </a:p>
        </p:txBody>
      </p:sp>
      <p:sp>
        <p:nvSpPr>
          <p:cNvPr id="28" name="テキスト ボックス 27"/>
          <p:cNvSpPr txBox="1"/>
          <p:nvPr/>
        </p:nvSpPr>
        <p:spPr>
          <a:xfrm>
            <a:off x="10080625" y="2139885"/>
            <a:ext cx="1743959" cy="646331"/>
          </a:xfrm>
          <a:prstGeom prst="rect">
            <a:avLst/>
          </a:prstGeom>
          <a:noFill/>
        </p:spPr>
        <p:txBody>
          <a:bodyPr wrap="square" rtlCol="0">
            <a:spAutoFit/>
          </a:bodyPr>
          <a:lstStyle/>
          <a:p>
            <a:r>
              <a:rPr lang="ja-JP" altLang="en-US" dirty="0" smtClean="0">
                <a:solidFill>
                  <a:srgbClr val="0070C0"/>
                </a:solidFill>
              </a:rPr>
              <a:t>中間的整理資料より</a:t>
            </a:r>
            <a:endParaRPr lang="ja-JP" altLang="en-US" dirty="0">
              <a:solidFill>
                <a:srgbClr val="0070C0"/>
              </a:solidFill>
            </a:endParaRPr>
          </a:p>
        </p:txBody>
      </p:sp>
    </p:spTree>
    <p:extLst>
      <p:ext uri="{BB962C8B-B14F-4D97-AF65-F5344CB8AC3E}">
        <p14:creationId xmlns:p14="http://schemas.microsoft.com/office/powerpoint/2010/main" val="20288612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AutoShape 15"/>
          <p:cNvSpPr>
            <a:spLocks noChangeArrowheads="1"/>
          </p:cNvSpPr>
          <p:nvPr/>
        </p:nvSpPr>
        <p:spPr bwMode="auto">
          <a:xfrm>
            <a:off x="179285" y="113041"/>
            <a:ext cx="9720000" cy="468000"/>
          </a:xfrm>
          <a:prstGeom prst="roundRect">
            <a:avLst>
              <a:gd name="adj" fmla="val 21125"/>
            </a:avLst>
          </a:prstGeom>
          <a:gradFill rotWithShape="1">
            <a:gsLst>
              <a:gs pos="0">
                <a:srgbClr val="FF9933"/>
              </a:gs>
              <a:gs pos="50000">
                <a:sysClr val="window" lastClr="FFFFFF"/>
              </a:gs>
              <a:gs pos="100000">
                <a:srgbClr val="FF9933"/>
              </a:gs>
            </a:gsLst>
            <a:lin ang="5400000" scaled="1"/>
          </a:gradFill>
          <a:ln w="57150" cmpd="thickThin">
            <a:solidFill>
              <a:sysClr val="windowText" lastClr="000000"/>
            </a:solidFill>
            <a:round/>
            <a:headEnd/>
            <a:tailEnd/>
          </a:ln>
          <a:effectLst/>
        </p:spPr>
        <p:txBody>
          <a:bodyPr lIns="93438" tIns="46720" rIns="93438" bIns="46720" anchor="ctr"/>
          <a:lstStyle/>
          <a:p>
            <a:pPr marL="0" marR="0" lvl="0" indent="0" algn="ctr" defTabSz="932608" eaLnBrk="1" fontAlgn="auto" latinLnBrk="0" hangingPunct="1">
              <a:lnSpc>
                <a:spcPct val="100000"/>
              </a:lnSpc>
              <a:spcBef>
                <a:spcPct val="0"/>
              </a:spcBef>
              <a:spcAft>
                <a:spcPts val="0"/>
              </a:spcAft>
              <a:buClrTx/>
              <a:buSzTx/>
              <a:buFontTx/>
              <a:buNone/>
              <a:tabLst/>
              <a:defRPr/>
            </a:pPr>
            <a:r>
              <a:rPr kumimoji="0" lang="ja-JP" altLang="en-US" sz="2000" b="0" i="0" u="none" strike="noStrike" kern="0" cap="none" spc="0" normalizeH="0" baseline="0" noProof="0" dirty="0">
                <a:ln>
                  <a:noFill/>
                </a:ln>
                <a:solidFill>
                  <a:prstClr val="black"/>
                </a:solidFill>
                <a:effectLst/>
                <a:uLnTx/>
                <a:uFillTx/>
                <a:latin typeface="Arial" pitchFamily="34" charset="0"/>
                <a:ea typeface="ＤＦ特太ゴシック体" pitchFamily="1" charset="-128"/>
              </a:rPr>
              <a:t>過疎対策事業債（ソフト分</a:t>
            </a:r>
            <a:r>
              <a:rPr kumimoji="0" lang="ja-JP" altLang="en-US" sz="2000" b="0" i="0" u="none" strike="noStrike" kern="0" cap="none" spc="0" normalizeH="0" baseline="0" noProof="0" dirty="0" smtClean="0">
                <a:ln>
                  <a:noFill/>
                </a:ln>
                <a:solidFill>
                  <a:prstClr val="black"/>
                </a:solidFill>
                <a:effectLst/>
                <a:uLnTx/>
                <a:uFillTx/>
                <a:latin typeface="Arial" pitchFamily="34" charset="0"/>
                <a:ea typeface="ＤＦ特太ゴシック体" pitchFamily="1" charset="-128"/>
              </a:rPr>
              <a:t>）</a:t>
            </a:r>
            <a:r>
              <a:rPr kumimoji="0" lang="ja-JP" altLang="en-US" sz="2000" kern="0" dirty="0" smtClean="0">
                <a:solidFill>
                  <a:prstClr val="black"/>
                </a:solidFill>
                <a:latin typeface="Arial" pitchFamily="34" charset="0"/>
                <a:ea typeface="ＤＦ特太ゴシック体" pitchFamily="1" charset="-128"/>
              </a:rPr>
              <a:t>の対象経費②</a:t>
            </a:r>
            <a:endParaRPr kumimoji="0" lang="ja-JP" altLang="en-US" sz="2000" b="0" i="0" u="none" strike="noStrike" kern="0" cap="none" spc="0" normalizeH="0" baseline="0" noProof="0" dirty="0">
              <a:ln>
                <a:noFill/>
              </a:ln>
              <a:solidFill>
                <a:prstClr val="black"/>
              </a:solidFill>
              <a:effectLst/>
              <a:uLnTx/>
              <a:uFillTx/>
              <a:latin typeface="ＤＦ特太ゴシック体" pitchFamily="1" charset="-128"/>
              <a:ea typeface="ＤＦ特太ゴシック体" pitchFamily="1" charset="-128"/>
            </a:endParaRPr>
          </a:p>
        </p:txBody>
      </p:sp>
      <p:sp>
        <p:nvSpPr>
          <p:cNvPr id="27" name="正方形/長方形 26"/>
          <p:cNvSpPr/>
          <p:nvPr/>
        </p:nvSpPr>
        <p:spPr>
          <a:xfrm>
            <a:off x="359792" y="695704"/>
            <a:ext cx="9254493" cy="105347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0343" lvl="0" indent="-180343" defTabSz="916474">
              <a:lnSpc>
                <a:spcPts val="2000"/>
              </a:lnSpc>
              <a:defRPr/>
            </a:pPr>
            <a:r>
              <a:rPr kumimoji="0" lang="ja-JP" altLang="en-US" sz="1400" kern="0" dirty="0" smtClean="0">
                <a:solidFill>
                  <a:prstClr val="black"/>
                </a:solidFill>
                <a:latin typeface="ＭＳ Ｐゴシック" panose="020B0600070205080204" pitchFamily="50" charset="-128"/>
              </a:rPr>
              <a:t>〇　サンプル調査の結果によれば、過疎債（ソフト分）の活用事例が多いのは、観光施設維持管理、まつり・花火大会支援、バス路線維持、デマンドタクシー運行、出産給付（出産費助成等）、こども医療費助成、保育料軽減、特別支援教育充実、地域運営組織等交付金、住宅取得等助成の各事業。</a:t>
            </a:r>
            <a:endParaRPr kumimoji="0" lang="en-US" altLang="ja-JP" sz="1400" kern="0" dirty="0" smtClean="0">
              <a:solidFill>
                <a:prstClr val="black"/>
              </a:solidFill>
              <a:latin typeface="ＭＳ Ｐゴシック" panose="020B0600070205080204" pitchFamily="50" charset="-128"/>
            </a:endParaRPr>
          </a:p>
          <a:p>
            <a:pPr marL="180343" lvl="0" indent="-180343" defTabSz="916474">
              <a:lnSpc>
                <a:spcPts val="2000"/>
              </a:lnSpc>
              <a:defRPr/>
            </a:pPr>
            <a:r>
              <a:rPr kumimoji="0" lang="ja-JP" altLang="en-US" sz="1400" kern="0" dirty="0" smtClean="0">
                <a:solidFill>
                  <a:prstClr val="black"/>
                </a:solidFill>
                <a:latin typeface="ＭＳ Ｐゴシック" panose="020B0600070205080204" pitchFamily="50" charset="-128"/>
              </a:rPr>
              <a:t>○　事業効果が一時的にとどまるものや、非過疎地域においても実施されている個人給付もある。</a:t>
            </a:r>
            <a:endParaRPr kumimoji="0" lang="ja-JP" altLang="en-US" sz="1400" kern="0" dirty="0">
              <a:solidFill>
                <a:prstClr val="white"/>
              </a:solidFill>
              <a:latin typeface="ＭＳ Ｐゴシック" panose="020B0600070205080204" pitchFamily="50" charset="-128"/>
            </a:endParaRPr>
          </a:p>
        </p:txBody>
      </p:sp>
      <p:graphicFrame>
        <p:nvGraphicFramePr>
          <p:cNvPr id="26" name="表 25"/>
          <p:cNvGraphicFramePr>
            <a:graphicFrameLocks noGrp="1"/>
          </p:cNvGraphicFramePr>
          <p:nvPr>
            <p:extLst/>
          </p:nvPr>
        </p:nvGraphicFramePr>
        <p:xfrm>
          <a:off x="179285" y="2420888"/>
          <a:ext cx="9514875" cy="2663641"/>
        </p:xfrm>
        <a:graphic>
          <a:graphicData uri="http://schemas.openxmlformats.org/drawingml/2006/table">
            <a:tbl>
              <a:tblPr firstRow="1" bandRow="1">
                <a:tableStyleId>{5940675A-B579-460E-94D1-54222C63F5DA}</a:tableStyleId>
              </a:tblPr>
              <a:tblGrid>
                <a:gridCol w="1902975"/>
                <a:gridCol w="1902975"/>
                <a:gridCol w="1902975"/>
                <a:gridCol w="1902975"/>
                <a:gridCol w="1902975"/>
              </a:tblGrid>
              <a:tr h="287377">
                <a:tc gridSpan="2">
                  <a:txBody>
                    <a:bodyPr/>
                    <a:lstStyle/>
                    <a:p>
                      <a:pPr algn="ctr">
                        <a:lnSpc>
                          <a:spcPct val="150000"/>
                        </a:lnSpc>
                      </a:pPr>
                      <a:r>
                        <a:rPr kumimoji="1" lang="ja-JP" altLang="en-US" sz="1200" dirty="0" smtClean="0">
                          <a:latin typeface="+mn-ea"/>
                          <a:ea typeface="+mn-ea"/>
                        </a:rPr>
                        <a:t>産業の振興</a:t>
                      </a:r>
                      <a:endParaRPr kumimoji="1" lang="ja-JP" altLang="en-US" sz="1200" dirty="0">
                        <a:latin typeface="+mn-ea"/>
                        <a:ea typeface="+mn-ea"/>
                      </a:endParaRPr>
                    </a:p>
                  </a:txBody>
                  <a:tcPr marL="36000" marR="36000" marT="0" marB="0"/>
                </a:tc>
                <a:tc hMerge="1">
                  <a:txBody>
                    <a:bodyPr/>
                    <a:lstStyle/>
                    <a:p>
                      <a:endParaRPr kumimoji="1" lang="ja-JP" altLang="en-US"/>
                    </a:p>
                  </a:txBody>
                  <a:tcPr/>
                </a:tc>
                <a:tc>
                  <a:txBody>
                    <a:bodyPr/>
                    <a:lstStyle/>
                    <a:p>
                      <a:pPr algn="ctr">
                        <a:lnSpc>
                          <a:spcPct val="150000"/>
                        </a:lnSpc>
                      </a:pPr>
                      <a:r>
                        <a:rPr kumimoji="1" lang="ja-JP" altLang="en-US" sz="1200" dirty="0" smtClean="0">
                          <a:latin typeface="+mn-ea"/>
                          <a:ea typeface="+mn-ea"/>
                        </a:rPr>
                        <a:t>交通通信・情報化</a:t>
                      </a:r>
                      <a:endParaRPr kumimoji="1" lang="ja-JP" altLang="en-US" sz="1200" dirty="0">
                        <a:latin typeface="+mn-ea"/>
                        <a:ea typeface="+mn-ea"/>
                      </a:endParaRPr>
                    </a:p>
                  </a:txBody>
                  <a:tcPr marL="36000" marR="36000" marT="0" marB="0"/>
                </a:tc>
                <a:tc>
                  <a:txBody>
                    <a:bodyPr/>
                    <a:lstStyle/>
                    <a:p>
                      <a:pPr algn="ctr">
                        <a:lnSpc>
                          <a:spcPct val="150000"/>
                        </a:lnSpc>
                      </a:pPr>
                      <a:r>
                        <a:rPr kumimoji="1" lang="ja-JP" altLang="en-US" sz="1200" dirty="0" smtClean="0">
                          <a:latin typeface="+mn-ea"/>
                          <a:ea typeface="+mn-ea"/>
                        </a:rPr>
                        <a:t>保健福祉・医療確保</a:t>
                      </a:r>
                      <a:endParaRPr kumimoji="1" lang="ja-JP" altLang="en-US" sz="1200" dirty="0">
                        <a:latin typeface="+mn-ea"/>
                        <a:ea typeface="+mn-ea"/>
                      </a:endParaRPr>
                    </a:p>
                  </a:txBody>
                  <a:tcPr marL="36000" marR="36000" marT="0" marB="0"/>
                </a:tc>
                <a:tc>
                  <a:txBody>
                    <a:bodyPr/>
                    <a:lstStyle/>
                    <a:p>
                      <a:pPr algn="ctr">
                        <a:lnSpc>
                          <a:spcPct val="150000"/>
                        </a:lnSpc>
                      </a:pPr>
                      <a:r>
                        <a:rPr kumimoji="1" lang="ja-JP" altLang="en-US" sz="1200" dirty="0" smtClean="0">
                          <a:latin typeface="+mn-ea"/>
                          <a:ea typeface="+mn-ea"/>
                        </a:rPr>
                        <a:t>教育振興</a:t>
                      </a:r>
                      <a:endParaRPr kumimoji="1" lang="ja-JP" altLang="en-US" sz="1200" dirty="0">
                        <a:latin typeface="+mn-ea"/>
                        <a:ea typeface="+mn-ea"/>
                      </a:endParaRPr>
                    </a:p>
                  </a:txBody>
                  <a:tcPr marL="36000" marR="36000" marT="0" marB="0"/>
                </a:tc>
              </a:tr>
              <a:tr h="1152128">
                <a:tc rowSpan="3">
                  <a:txBody>
                    <a:bodyPr/>
                    <a:lstStyle/>
                    <a:p>
                      <a:pPr>
                        <a:lnSpc>
                          <a:spcPct val="150000"/>
                        </a:lnSpc>
                      </a:pPr>
                      <a:r>
                        <a:rPr kumimoji="1" lang="ja-JP" altLang="en-US" sz="1200" dirty="0" smtClean="0">
                          <a:latin typeface="+mn-ea"/>
                          <a:ea typeface="+mn-ea"/>
                        </a:rPr>
                        <a:t>・農業生産力強化</a:t>
                      </a:r>
                      <a:endParaRPr kumimoji="1" lang="en-US" altLang="ja-JP" sz="1200" dirty="0" smtClean="0">
                        <a:latin typeface="+mn-ea"/>
                        <a:ea typeface="+mn-ea"/>
                      </a:endParaRPr>
                    </a:p>
                    <a:p>
                      <a:pPr>
                        <a:lnSpc>
                          <a:spcPct val="150000"/>
                        </a:lnSpc>
                      </a:pPr>
                      <a:r>
                        <a:rPr kumimoji="1" lang="ja-JP" altLang="en-US" sz="1200" dirty="0" smtClean="0">
                          <a:latin typeface="+mn-ea"/>
                          <a:ea typeface="+mn-ea"/>
                        </a:rPr>
                        <a:t>・生産調整等奨励金</a:t>
                      </a:r>
                      <a:endParaRPr kumimoji="1" lang="en-US" altLang="ja-JP" sz="1200" dirty="0" smtClean="0">
                        <a:latin typeface="+mn-ea"/>
                        <a:ea typeface="+mn-ea"/>
                      </a:endParaRPr>
                    </a:p>
                    <a:p>
                      <a:pPr>
                        <a:lnSpc>
                          <a:spcPct val="150000"/>
                        </a:lnSpc>
                      </a:pPr>
                      <a:r>
                        <a:rPr kumimoji="1" lang="ja-JP" altLang="en-US" sz="1200" dirty="0" smtClean="0">
                          <a:latin typeface="+mn-ea"/>
                          <a:ea typeface="+mn-ea"/>
                        </a:rPr>
                        <a:t>・間伐支援</a:t>
                      </a:r>
                      <a:endParaRPr kumimoji="1" lang="en-US" altLang="ja-JP" sz="1200" dirty="0" smtClean="0">
                        <a:latin typeface="+mn-ea"/>
                        <a:ea typeface="+mn-ea"/>
                      </a:endParaRPr>
                    </a:p>
                    <a:p>
                      <a:pPr>
                        <a:lnSpc>
                          <a:spcPct val="150000"/>
                        </a:lnSpc>
                      </a:pPr>
                      <a:r>
                        <a:rPr kumimoji="1" lang="ja-JP" altLang="en-US" sz="1200" dirty="0" smtClean="0">
                          <a:latin typeface="+mn-ea"/>
                          <a:ea typeface="+mn-ea"/>
                        </a:rPr>
                        <a:t>・有害鳥獣・病害虫対策</a:t>
                      </a:r>
                      <a:endParaRPr kumimoji="1" lang="en-US" altLang="ja-JP" sz="1200" dirty="0" smtClean="0">
                        <a:latin typeface="+mn-ea"/>
                        <a:ea typeface="+mn-ea"/>
                      </a:endParaRPr>
                    </a:p>
                    <a:p>
                      <a:pPr>
                        <a:lnSpc>
                          <a:spcPct val="150000"/>
                        </a:lnSpc>
                      </a:pPr>
                      <a:r>
                        <a:rPr kumimoji="1" lang="ja-JP" altLang="en-US" sz="1200" dirty="0" smtClean="0">
                          <a:latin typeface="+mn-ea"/>
                          <a:ea typeface="+mn-ea"/>
                        </a:rPr>
                        <a:t>・地域産品開発支援</a:t>
                      </a:r>
                      <a:endParaRPr kumimoji="1" lang="en-US" altLang="ja-JP" sz="1200" dirty="0" smtClean="0">
                        <a:latin typeface="+mn-ea"/>
                        <a:ea typeface="+mn-ea"/>
                      </a:endParaRPr>
                    </a:p>
                    <a:p>
                      <a:pPr>
                        <a:lnSpc>
                          <a:spcPct val="150000"/>
                        </a:lnSpc>
                      </a:pPr>
                      <a:r>
                        <a:rPr kumimoji="1" lang="ja-JP" altLang="en-US" sz="1200" dirty="0" smtClean="0">
                          <a:latin typeface="+mn-ea"/>
                          <a:ea typeface="+mn-ea"/>
                        </a:rPr>
                        <a:t>・地域産品プロモーション</a:t>
                      </a:r>
                      <a:endParaRPr kumimoji="1" lang="en-US" altLang="ja-JP" sz="1200" dirty="0" smtClean="0">
                        <a:latin typeface="+mn-ea"/>
                        <a:ea typeface="+mn-ea"/>
                      </a:endParaRPr>
                    </a:p>
                    <a:p>
                      <a:pPr>
                        <a:lnSpc>
                          <a:spcPct val="150000"/>
                        </a:lnSpc>
                      </a:pPr>
                      <a:r>
                        <a:rPr kumimoji="1" lang="ja-JP" altLang="en-US" sz="1200" dirty="0" smtClean="0">
                          <a:latin typeface="+mn-ea"/>
                          <a:ea typeface="+mn-ea"/>
                        </a:rPr>
                        <a:t>・</a:t>
                      </a:r>
                      <a:r>
                        <a:rPr kumimoji="1" lang="ja-JP" altLang="en-US" sz="1200" i="0" dirty="0" smtClean="0">
                          <a:latin typeface="+mn-ea"/>
                          <a:ea typeface="+mn-ea"/>
                        </a:rPr>
                        <a:t>企業立地支援</a:t>
                      </a:r>
                      <a:endParaRPr kumimoji="1" lang="en-US" altLang="ja-JP" sz="1200" u="sng" dirty="0" smtClean="0">
                        <a:latin typeface="+mn-ea"/>
                        <a:ea typeface="+mn-ea"/>
                      </a:endParaRPr>
                    </a:p>
                    <a:p>
                      <a:pPr>
                        <a:lnSpc>
                          <a:spcPct val="150000"/>
                        </a:lnSpc>
                      </a:pPr>
                      <a:r>
                        <a:rPr kumimoji="1" lang="ja-JP" altLang="en-US" sz="1200" dirty="0" smtClean="0">
                          <a:latin typeface="+mn-ea"/>
                          <a:ea typeface="+mn-ea"/>
                        </a:rPr>
                        <a:t>・観光プロモーション</a:t>
                      </a:r>
                      <a:endParaRPr kumimoji="1" lang="en-US" altLang="ja-JP" sz="1200" dirty="0" smtClean="0">
                        <a:latin typeface="+mn-ea"/>
                        <a:ea typeface="+mn-ea"/>
                      </a:endParaRPr>
                    </a:p>
                  </a:txBody>
                  <a:tcPr marL="36000" marR="36000" marT="0" marB="0">
                    <a:lnR w="12700" cap="flat" cmpd="sng" algn="ctr">
                      <a:solidFill>
                        <a:schemeClr val="bg1"/>
                      </a:solidFill>
                      <a:prstDash val="solid"/>
                      <a:round/>
                      <a:headEnd type="none" w="med" len="med"/>
                      <a:tailEnd type="none" w="med" len="med"/>
                    </a:lnR>
                  </a:tcPr>
                </a:tc>
                <a:tc rowSpan="3">
                  <a:txBody>
                    <a:bodyPr/>
                    <a:lstStyle/>
                    <a:p>
                      <a:pPr>
                        <a:lnSpc>
                          <a:spcPct val="150000"/>
                        </a:lnSpc>
                      </a:pPr>
                      <a:r>
                        <a:rPr kumimoji="1" lang="ja-JP" altLang="en-US" sz="1200" dirty="0" smtClean="0">
                          <a:latin typeface="+mn-ea"/>
                          <a:ea typeface="+mn-ea"/>
                        </a:rPr>
                        <a:t>・</a:t>
                      </a:r>
                      <a:r>
                        <a:rPr kumimoji="1" lang="ja-JP" altLang="en-US" sz="1200" b="0" i="0" dirty="0" smtClean="0">
                          <a:latin typeface="+mn-ea"/>
                          <a:ea typeface="+mn-ea"/>
                        </a:rPr>
                        <a:t>観光施設改良、修繕</a:t>
                      </a:r>
                      <a:endParaRPr kumimoji="1" lang="en-US" altLang="ja-JP" sz="1200" dirty="0" smtClean="0">
                        <a:latin typeface="+mn-ea"/>
                        <a:ea typeface="+mn-ea"/>
                      </a:endParaRPr>
                    </a:p>
                    <a:p>
                      <a:pPr>
                        <a:lnSpc>
                          <a:spcPct val="150000"/>
                        </a:lnSpc>
                      </a:pPr>
                      <a:r>
                        <a:rPr kumimoji="1" lang="ja-JP" altLang="en-US" sz="1200" dirty="0" smtClean="0">
                          <a:latin typeface="+mn-ea"/>
                          <a:ea typeface="+mn-ea"/>
                        </a:rPr>
                        <a:t>・</a:t>
                      </a:r>
                      <a:r>
                        <a:rPr kumimoji="1" lang="ja-JP" altLang="en-US" sz="1200" u="sng" dirty="0" smtClean="0">
                          <a:latin typeface="+mn-ea"/>
                          <a:ea typeface="+mn-ea"/>
                        </a:rPr>
                        <a:t>観光施設維持管理</a:t>
                      </a:r>
                      <a:endParaRPr kumimoji="1" lang="en-US" altLang="ja-JP" sz="1200" u="sng" dirty="0" smtClean="0">
                        <a:latin typeface="+mn-ea"/>
                        <a:ea typeface="+mn-ea"/>
                      </a:endParaRPr>
                    </a:p>
                    <a:p>
                      <a:pPr>
                        <a:lnSpc>
                          <a:spcPct val="150000"/>
                        </a:lnSpc>
                      </a:pPr>
                      <a:r>
                        <a:rPr kumimoji="1" lang="ja-JP" altLang="en-US" sz="1200" dirty="0" smtClean="0">
                          <a:latin typeface="+mn-ea"/>
                          <a:ea typeface="+mn-ea"/>
                        </a:rPr>
                        <a:t>・商工会補助</a:t>
                      </a:r>
                      <a:endParaRPr kumimoji="1" lang="en-US" altLang="ja-JP" sz="1200" dirty="0" smtClean="0">
                        <a:latin typeface="+mn-ea"/>
                        <a:ea typeface="+mn-ea"/>
                      </a:endParaRPr>
                    </a:p>
                    <a:p>
                      <a:pPr>
                        <a:lnSpc>
                          <a:spcPct val="150000"/>
                        </a:lnSpc>
                      </a:pPr>
                      <a:r>
                        <a:rPr kumimoji="1" lang="ja-JP" altLang="en-US" sz="1200" dirty="0" smtClean="0">
                          <a:latin typeface="+mn-ea"/>
                          <a:ea typeface="+mn-ea"/>
                        </a:rPr>
                        <a:t>・観光協会補助</a:t>
                      </a:r>
                      <a:endParaRPr kumimoji="1" lang="en-US" altLang="ja-JP" sz="1200" dirty="0" smtClean="0">
                        <a:latin typeface="+mn-ea"/>
                        <a:ea typeface="+mn-ea"/>
                      </a:endParaRPr>
                    </a:p>
                    <a:p>
                      <a:pPr>
                        <a:lnSpc>
                          <a:spcPct val="150000"/>
                        </a:lnSpc>
                      </a:pPr>
                      <a:r>
                        <a:rPr kumimoji="1" lang="ja-JP" altLang="en-US" sz="1200" dirty="0" smtClean="0">
                          <a:latin typeface="+mn-ea"/>
                          <a:ea typeface="+mn-ea"/>
                        </a:rPr>
                        <a:t>・</a:t>
                      </a:r>
                      <a:r>
                        <a:rPr kumimoji="1" lang="ja-JP" altLang="en-US" sz="1200" u="sng" dirty="0" smtClean="0">
                          <a:latin typeface="+mn-ea"/>
                          <a:ea typeface="+mn-ea"/>
                        </a:rPr>
                        <a:t>まつり、花火大会支援</a:t>
                      </a:r>
                      <a:endParaRPr kumimoji="1" lang="en-US" altLang="ja-JP" sz="1200" u="sng" dirty="0" smtClean="0">
                        <a:latin typeface="+mn-ea"/>
                        <a:ea typeface="+mn-ea"/>
                      </a:endParaRPr>
                    </a:p>
                    <a:p>
                      <a:pPr>
                        <a:lnSpc>
                          <a:spcPct val="150000"/>
                        </a:lnSpc>
                      </a:pPr>
                      <a:r>
                        <a:rPr kumimoji="1" lang="ja-JP" altLang="en-US" sz="1200" dirty="0" smtClean="0">
                          <a:latin typeface="+mn-ea"/>
                          <a:ea typeface="+mn-ea"/>
                        </a:rPr>
                        <a:t>・マラソン等観光イベント</a:t>
                      </a:r>
                      <a:endParaRPr kumimoji="1" lang="en-US" altLang="ja-JP" sz="1200" dirty="0" smtClean="0">
                        <a:latin typeface="+mn-ea"/>
                        <a:ea typeface="+mn-ea"/>
                      </a:endParaRPr>
                    </a:p>
                    <a:p>
                      <a:pPr>
                        <a:lnSpc>
                          <a:spcPct val="150000"/>
                        </a:lnSpc>
                      </a:pPr>
                      <a:r>
                        <a:rPr kumimoji="1" lang="ja-JP" altLang="en-US" sz="1200" dirty="0" smtClean="0">
                          <a:latin typeface="+mn-ea"/>
                          <a:ea typeface="+mn-ea"/>
                        </a:rPr>
                        <a:t>・プレミアム商品券</a:t>
                      </a:r>
                      <a:endParaRPr kumimoji="1" lang="en-US" altLang="ja-JP" sz="1200" dirty="0" smtClean="0">
                        <a:latin typeface="+mn-ea"/>
                        <a:ea typeface="+mn-ea"/>
                      </a:endParaRPr>
                    </a:p>
                    <a:p>
                      <a:pPr>
                        <a:lnSpc>
                          <a:spcPct val="150000"/>
                        </a:lnSpc>
                      </a:pPr>
                      <a:endParaRPr kumimoji="1" lang="en-US" altLang="ja-JP" sz="1200" dirty="0" smtClean="0">
                        <a:latin typeface="+mn-ea"/>
                        <a:ea typeface="+mn-ea"/>
                      </a:endParaRPr>
                    </a:p>
                  </a:txBody>
                  <a:tcPr marL="36000" marR="36000" marT="0" marB="0">
                    <a:lnL w="12700" cap="flat" cmpd="sng" algn="ctr">
                      <a:solidFill>
                        <a:schemeClr val="bg1"/>
                      </a:solidFill>
                      <a:prstDash val="solid"/>
                      <a:round/>
                      <a:headEnd type="none" w="med" len="med"/>
                      <a:tailEnd type="none" w="med" len="med"/>
                    </a:lnL>
                  </a:tcPr>
                </a:tc>
                <a:tc rowSpan="3">
                  <a:txBody>
                    <a:bodyPr/>
                    <a:lstStyle/>
                    <a:p>
                      <a:pPr>
                        <a:lnSpc>
                          <a:spcPct val="150000"/>
                        </a:lnSpc>
                      </a:pPr>
                      <a:r>
                        <a:rPr kumimoji="1" lang="ja-JP" altLang="en-US" sz="1200" dirty="0" smtClean="0">
                          <a:latin typeface="+mn-ea"/>
                          <a:ea typeface="+mn-ea"/>
                        </a:rPr>
                        <a:t>・道路修繕維持管理</a:t>
                      </a:r>
                      <a:endParaRPr kumimoji="1" lang="en-US" altLang="ja-JP" sz="1200" dirty="0" smtClean="0">
                        <a:latin typeface="+mn-ea"/>
                        <a:ea typeface="+mn-ea"/>
                      </a:endParaRPr>
                    </a:p>
                    <a:p>
                      <a:pPr>
                        <a:lnSpc>
                          <a:spcPct val="150000"/>
                        </a:lnSpc>
                      </a:pPr>
                      <a:r>
                        <a:rPr kumimoji="1" lang="ja-JP" altLang="en-US" sz="1200" dirty="0" smtClean="0">
                          <a:latin typeface="+mn-ea"/>
                          <a:ea typeface="+mn-ea"/>
                        </a:rPr>
                        <a:t>・除雪（施設維持、作業）</a:t>
                      </a:r>
                      <a:endParaRPr kumimoji="1" lang="en-US" altLang="ja-JP" sz="1200" dirty="0" smtClean="0">
                        <a:latin typeface="+mn-ea"/>
                        <a:ea typeface="+mn-ea"/>
                      </a:endParaRPr>
                    </a:p>
                    <a:p>
                      <a:pPr>
                        <a:lnSpc>
                          <a:spcPct val="150000"/>
                        </a:lnSpc>
                      </a:pPr>
                      <a:r>
                        <a:rPr kumimoji="1" lang="ja-JP" altLang="en-US" sz="1200" dirty="0" smtClean="0">
                          <a:latin typeface="+mn-ea"/>
                          <a:ea typeface="+mn-ea"/>
                        </a:rPr>
                        <a:t>・</a:t>
                      </a:r>
                      <a:r>
                        <a:rPr kumimoji="1" lang="ja-JP" altLang="en-US" sz="1200" u="sng" dirty="0" smtClean="0">
                          <a:latin typeface="+mn-ea"/>
                          <a:ea typeface="+mn-ea"/>
                        </a:rPr>
                        <a:t>バス路線維持</a:t>
                      </a:r>
                      <a:endParaRPr kumimoji="1" lang="en-US" altLang="ja-JP" sz="1200" u="sng" dirty="0" smtClean="0">
                        <a:latin typeface="+mn-ea"/>
                        <a:ea typeface="+mn-ea"/>
                      </a:endParaRPr>
                    </a:p>
                    <a:p>
                      <a:pPr>
                        <a:lnSpc>
                          <a:spcPct val="150000"/>
                        </a:lnSpc>
                      </a:pPr>
                      <a:r>
                        <a:rPr kumimoji="1" lang="ja-JP" altLang="en-US" sz="1200" dirty="0" smtClean="0">
                          <a:latin typeface="+mn-ea"/>
                          <a:ea typeface="+mn-ea"/>
                        </a:rPr>
                        <a:t>・</a:t>
                      </a:r>
                      <a:r>
                        <a:rPr kumimoji="1" lang="ja-JP" altLang="en-US" sz="1200" u="sng" dirty="0" smtClean="0">
                          <a:latin typeface="+mn-ea"/>
                          <a:ea typeface="+mn-ea"/>
                        </a:rPr>
                        <a:t>デマンドタクシー</a:t>
                      </a:r>
                      <a:endParaRPr kumimoji="1" lang="en-US" altLang="ja-JP" sz="1200" u="sng" dirty="0" smtClean="0">
                        <a:latin typeface="+mn-ea"/>
                        <a:ea typeface="+mn-ea"/>
                      </a:endParaRPr>
                    </a:p>
                    <a:p>
                      <a:pPr>
                        <a:lnSpc>
                          <a:spcPct val="150000"/>
                        </a:lnSpc>
                      </a:pPr>
                      <a:r>
                        <a:rPr kumimoji="1" lang="ja-JP" altLang="en-US" sz="1200" dirty="0" smtClean="0">
                          <a:latin typeface="+mn-ea"/>
                          <a:ea typeface="+mn-ea"/>
                        </a:rPr>
                        <a:t>・スクールバス</a:t>
                      </a:r>
                      <a:endParaRPr kumimoji="1" lang="en-US" altLang="ja-JP" sz="1200" dirty="0" smtClean="0">
                        <a:latin typeface="+mn-ea"/>
                        <a:ea typeface="+mn-ea"/>
                      </a:endParaRPr>
                    </a:p>
                    <a:p>
                      <a:pPr>
                        <a:lnSpc>
                          <a:spcPct val="150000"/>
                        </a:lnSpc>
                      </a:pPr>
                      <a:endParaRPr kumimoji="1" lang="en-US" altLang="ja-JP" sz="1200" dirty="0" smtClean="0">
                        <a:latin typeface="+mn-ea"/>
                        <a:ea typeface="+mn-ea"/>
                      </a:endParaRPr>
                    </a:p>
                  </a:txBody>
                  <a:tcPr marL="36000" marR="36000" marT="36000" marB="36000"/>
                </a:tc>
                <a:tc rowSpan="3">
                  <a:txBody>
                    <a:bodyPr/>
                    <a:lstStyle/>
                    <a:p>
                      <a:pPr>
                        <a:lnSpc>
                          <a:spcPct val="150000"/>
                        </a:lnSpc>
                      </a:pPr>
                      <a:r>
                        <a:rPr kumimoji="1" lang="ja-JP" altLang="en-US" sz="1200" dirty="0" smtClean="0">
                          <a:latin typeface="+mn-ea"/>
                          <a:ea typeface="+mn-ea"/>
                        </a:rPr>
                        <a:t>・出会い・結婚サポート</a:t>
                      </a:r>
                      <a:endParaRPr kumimoji="1" lang="en-US" altLang="ja-JP" sz="1200" dirty="0" smtClean="0">
                        <a:latin typeface="+mn-ea"/>
                        <a:ea typeface="+mn-ea"/>
                      </a:endParaRPr>
                    </a:p>
                    <a:p>
                      <a:pPr>
                        <a:lnSpc>
                          <a:spcPct val="150000"/>
                        </a:lnSpc>
                      </a:pPr>
                      <a:r>
                        <a:rPr kumimoji="1" lang="ja-JP" altLang="en-US" sz="1200" dirty="0" smtClean="0">
                          <a:latin typeface="+mn-ea"/>
                          <a:ea typeface="+mn-ea"/>
                        </a:rPr>
                        <a:t>・</a:t>
                      </a:r>
                      <a:r>
                        <a:rPr kumimoji="1" lang="ja-JP" altLang="en-US" sz="1200" u="sng" dirty="0" smtClean="0">
                          <a:latin typeface="+mn-ea"/>
                          <a:ea typeface="+mn-ea"/>
                        </a:rPr>
                        <a:t>出産給付（出産費助成等）</a:t>
                      </a:r>
                      <a:endParaRPr kumimoji="1" lang="en-US" altLang="ja-JP" sz="1200" dirty="0" smtClean="0">
                        <a:latin typeface="+mn-ea"/>
                        <a:ea typeface="+mn-ea"/>
                      </a:endParaRPr>
                    </a:p>
                    <a:p>
                      <a:pPr>
                        <a:lnSpc>
                          <a:spcPct val="150000"/>
                        </a:lnSpc>
                      </a:pPr>
                      <a:r>
                        <a:rPr kumimoji="1" lang="ja-JP" altLang="en-US" sz="1200" dirty="0" smtClean="0">
                          <a:latin typeface="+mn-ea"/>
                          <a:ea typeface="+mn-ea"/>
                        </a:rPr>
                        <a:t>・</a:t>
                      </a:r>
                      <a:r>
                        <a:rPr kumimoji="1" lang="ja-JP" altLang="en-US" sz="1200" u="sng" dirty="0" smtClean="0">
                          <a:latin typeface="+mn-ea"/>
                          <a:ea typeface="+mn-ea"/>
                        </a:rPr>
                        <a:t>こども医療費助成</a:t>
                      </a:r>
                      <a:endParaRPr kumimoji="1" lang="en-US" altLang="ja-JP" sz="1200" dirty="0" smtClean="0">
                        <a:latin typeface="+mn-ea"/>
                        <a:ea typeface="+mn-ea"/>
                      </a:endParaRPr>
                    </a:p>
                    <a:p>
                      <a:pPr>
                        <a:lnSpc>
                          <a:spcPct val="150000"/>
                        </a:lnSpc>
                      </a:pPr>
                      <a:r>
                        <a:rPr kumimoji="1" lang="ja-JP" altLang="en-US" sz="1200" dirty="0" smtClean="0">
                          <a:latin typeface="+mn-ea"/>
                          <a:ea typeface="+mn-ea"/>
                        </a:rPr>
                        <a:t>・</a:t>
                      </a:r>
                      <a:r>
                        <a:rPr kumimoji="1" lang="ja-JP" altLang="en-US" sz="1200" u="sng" dirty="0" smtClean="0">
                          <a:latin typeface="+mn-ea"/>
                          <a:ea typeface="+mn-ea"/>
                        </a:rPr>
                        <a:t>保育料軽減</a:t>
                      </a:r>
                      <a:endParaRPr kumimoji="1" lang="en-US" altLang="ja-JP" sz="1200" dirty="0" smtClean="0">
                        <a:latin typeface="+mn-ea"/>
                        <a:ea typeface="+mn-ea"/>
                      </a:endParaRPr>
                    </a:p>
                    <a:p>
                      <a:pPr>
                        <a:lnSpc>
                          <a:spcPct val="150000"/>
                        </a:lnSpc>
                      </a:pPr>
                      <a:r>
                        <a:rPr kumimoji="1" lang="ja-JP" altLang="en-US" sz="1200" dirty="0" smtClean="0">
                          <a:latin typeface="+mn-ea"/>
                          <a:ea typeface="+mn-ea"/>
                        </a:rPr>
                        <a:t>・高齢者障害者等移動対策</a:t>
                      </a:r>
                      <a:endParaRPr kumimoji="1" lang="en-US" altLang="ja-JP" sz="1200" dirty="0" smtClean="0">
                        <a:latin typeface="+mn-ea"/>
                        <a:ea typeface="+mn-ea"/>
                      </a:endParaRPr>
                    </a:p>
                    <a:p>
                      <a:pPr>
                        <a:lnSpc>
                          <a:spcPct val="150000"/>
                        </a:lnSpc>
                      </a:pPr>
                      <a:r>
                        <a:rPr kumimoji="1" lang="ja-JP" altLang="en-US" sz="1200" dirty="0" smtClean="0">
                          <a:latin typeface="+mn-ea"/>
                          <a:ea typeface="+mn-ea"/>
                        </a:rPr>
                        <a:t>・緊急通報システム貸与</a:t>
                      </a:r>
                      <a:endParaRPr kumimoji="1" lang="en-US" altLang="ja-JP" sz="1200" dirty="0" smtClean="0">
                        <a:latin typeface="+mn-ea"/>
                        <a:ea typeface="+mn-ea"/>
                      </a:endParaRPr>
                    </a:p>
                    <a:p>
                      <a:pPr marL="0" marR="0" lvl="0" indent="0" algn="l" defTabSz="930493" rtl="0" eaLnBrk="1" fontAlgn="auto" latinLnBrk="0" hangingPunct="1">
                        <a:lnSpc>
                          <a:spcPct val="150000"/>
                        </a:lnSpc>
                        <a:spcBef>
                          <a:spcPts val="0"/>
                        </a:spcBef>
                        <a:spcAft>
                          <a:spcPts val="0"/>
                        </a:spcAft>
                        <a:buClrTx/>
                        <a:buSzTx/>
                        <a:buFontTx/>
                        <a:buNone/>
                        <a:tabLst/>
                        <a:defRPr/>
                      </a:pPr>
                      <a:r>
                        <a:rPr kumimoji="1" lang="ja-JP" altLang="en-US" sz="1200" dirty="0" smtClean="0">
                          <a:latin typeface="+mn-ea"/>
                          <a:ea typeface="+mn-ea"/>
                        </a:rPr>
                        <a:t>・診療所運営繰り出し</a:t>
                      </a:r>
                      <a:endParaRPr kumimoji="1" lang="en-US" altLang="ja-JP" sz="1200" dirty="0" smtClean="0">
                        <a:latin typeface="+mn-ea"/>
                        <a:ea typeface="+mn-ea"/>
                      </a:endParaRPr>
                    </a:p>
                    <a:p>
                      <a:pPr>
                        <a:lnSpc>
                          <a:spcPct val="150000"/>
                        </a:lnSpc>
                      </a:pPr>
                      <a:endParaRPr kumimoji="1" lang="ja-JP" altLang="en-US" sz="1200" u="sng" dirty="0">
                        <a:latin typeface="+mn-ea"/>
                        <a:ea typeface="+mn-ea"/>
                      </a:endParaRPr>
                    </a:p>
                  </a:txBody>
                  <a:tcPr marL="36000" marR="36000" marT="0" marB="0">
                    <a:lnB w="12700" cap="flat" cmpd="sng" algn="ctr">
                      <a:solidFill>
                        <a:schemeClr val="tx1"/>
                      </a:solidFill>
                      <a:prstDash val="solid"/>
                      <a:round/>
                      <a:headEnd type="none" w="med" len="med"/>
                      <a:tailEnd type="none" w="med" len="med"/>
                    </a:lnB>
                  </a:tcPr>
                </a:tc>
                <a:tc>
                  <a:txBody>
                    <a:bodyPr/>
                    <a:lstStyle/>
                    <a:p>
                      <a:pPr>
                        <a:lnSpc>
                          <a:spcPct val="150000"/>
                        </a:lnSpc>
                      </a:pPr>
                      <a:r>
                        <a:rPr kumimoji="1" lang="ja-JP" altLang="en-US" sz="1200" dirty="0" smtClean="0">
                          <a:latin typeface="+mn-ea"/>
                          <a:ea typeface="+mn-ea"/>
                        </a:rPr>
                        <a:t>・</a:t>
                      </a:r>
                      <a:r>
                        <a:rPr kumimoji="1" lang="ja-JP" altLang="en-US" sz="1200" i="0" u="sng" dirty="0" smtClean="0">
                          <a:latin typeface="+mn-ea"/>
                          <a:ea typeface="+mn-ea"/>
                        </a:rPr>
                        <a:t>特別支援教育充実</a:t>
                      </a:r>
                      <a:endParaRPr kumimoji="1" lang="en-US" altLang="ja-JP" sz="1200" i="0" u="sng" dirty="0" smtClean="0">
                        <a:latin typeface="+mn-ea"/>
                        <a:ea typeface="+mn-ea"/>
                      </a:endParaRPr>
                    </a:p>
                    <a:p>
                      <a:pPr>
                        <a:lnSpc>
                          <a:spcPct val="150000"/>
                        </a:lnSpc>
                      </a:pPr>
                      <a:r>
                        <a:rPr kumimoji="1" lang="ja-JP" altLang="en-US" sz="1200" dirty="0" smtClean="0">
                          <a:latin typeface="+mn-ea"/>
                          <a:ea typeface="+mn-ea"/>
                        </a:rPr>
                        <a:t>・外国語指導（ＡＬＴ等）</a:t>
                      </a:r>
                      <a:endParaRPr kumimoji="1" lang="en-US" altLang="ja-JP" sz="1200" dirty="0" smtClean="0">
                        <a:latin typeface="+mn-ea"/>
                        <a:ea typeface="+mn-ea"/>
                      </a:endParaRPr>
                    </a:p>
                    <a:p>
                      <a:pPr>
                        <a:lnSpc>
                          <a:spcPct val="150000"/>
                        </a:lnSpc>
                      </a:pPr>
                      <a:r>
                        <a:rPr kumimoji="1" lang="ja-JP" altLang="en-US" sz="1200" dirty="0" smtClean="0">
                          <a:latin typeface="+mn-ea"/>
                          <a:ea typeface="+mn-ea"/>
                        </a:rPr>
                        <a:t>・給食費助成（無償化等）</a:t>
                      </a:r>
                      <a:endParaRPr kumimoji="1" lang="en-US" altLang="ja-JP" sz="1200" dirty="0" smtClean="0">
                        <a:latin typeface="+mn-ea"/>
                        <a:ea typeface="+mn-ea"/>
                      </a:endParaRPr>
                    </a:p>
                    <a:p>
                      <a:pPr>
                        <a:lnSpc>
                          <a:spcPct val="150000"/>
                        </a:lnSpc>
                      </a:pPr>
                      <a:r>
                        <a:rPr kumimoji="1" lang="ja-JP" altLang="en-US" sz="1200" dirty="0" smtClean="0">
                          <a:latin typeface="+mn-ea"/>
                          <a:ea typeface="+mn-ea"/>
                        </a:rPr>
                        <a:t>・遠距離通学費用補助</a:t>
                      </a:r>
                      <a:endParaRPr kumimoji="1" lang="ja-JP" altLang="en-US" sz="1200" dirty="0">
                        <a:latin typeface="+mn-ea"/>
                        <a:ea typeface="+mn-ea"/>
                      </a:endParaRPr>
                    </a:p>
                  </a:txBody>
                  <a:tcPr marL="36000" marR="36000" marT="0" marB="0">
                    <a:lnB w="12700" cap="flat" cmpd="sng" algn="ctr">
                      <a:solidFill>
                        <a:schemeClr val="tx1"/>
                      </a:solidFill>
                      <a:prstDash val="solid"/>
                      <a:round/>
                      <a:headEnd type="none" w="med" len="med"/>
                      <a:tailEnd type="none" w="med" len="med"/>
                    </a:lnB>
                  </a:tcPr>
                </a:tc>
              </a:tr>
              <a:tr h="327446">
                <a:tc vMerge="1">
                  <a:txBody>
                    <a:bodyPr/>
                    <a:lstStyle/>
                    <a:p>
                      <a:endParaRPr kumimoji="1" lang="ja-JP" altLang="en-US"/>
                    </a:p>
                  </a:txBody>
                  <a:tcPr/>
                </a:tc>
                <a:tc vMerge="1">
                  <a:txBody>
                    <a:bodyPr/>
                    <a:lstStyle/>
                    <a:p>
                      <a:endParaRPr kumimoji="1" lang="ja-JP" altLang="en-US"/>
                    </a:p>
                  </a:txBody>
                  <a:tcPr/>
                </a:tc>
                <a:tc vMerge="1">
                  <a:txBody>
                    <a:bodyPr/>
                    <a:lstStyle/>
                    <a:p>
                      <a:pPr algn="ctr"/>
                      <a:endParaRPr kumimoji="1" lang="en-US" altLang="ja-JP" sz="1200" dirty="0" smtClean="0">
                        <a:latin typeface="+mn-ea"/>
                        <a:ea typeface="+mn-ea"/>
                      </a:endParaRPr>
                    </a:p>
                  </a:txBody>
                  <a:tcPr marL="36000" marR="3600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tc>
                <a:tc>
                  <a:txBody>
                    <a:bodyPr/>
                    <a:lstStyle/>
                    <a:p>
                      <a:pPr algn="ctr">
                        <a:lnSpc>
                          <a:spcPct val="150000"/>
                        </a:lnSpc>
                      </a:pPr>
                      <a:r>
                        <a:rPr kumimoji="1" lang="ja-JP" altLang="en-US" sz="1200" dirty="0" smtClean="0">
                          <a:latin typeface="+mn-ea"/>
                          <a:ea typeface="+mn-ea"/>
                        </a:rPr>
                        <a:t>集落整備</a:t>
                      </a:r>
                      <a:endParaRPr kumimoji="1" lang="ja-JP" altLang="en-US" sz="1200" dirty="0">
                        <a:latin typeface="+mn-ea"/>
                        <a:ea typeface="+mn-ea"/>
                      </a:endParaRPr>
                    </a:p>
                  </a:txBody>
                  <a:tcPr marL="36000" marR="3600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96690">
                <a:tc vMerge="1">
                  <a:txBody>
                    <a:bodyPr/>
                    <a:lstStyle/>
                    <a:p>
                      <a:endParaRPr kumimoji="1" lang="ja-JP" altLang="en-US"/>
                    </a:p>
                  </a:txBody>
                  <a:tcPr/>
                </a:tc>
                <a:tc vMerge="1">
                  <a:txBody>
                    <a:bodyPr/>
                    <a:lstStyle/>
                    <a:p>
                      <a:endParaRPr kumimoji="1" lang="ja-JP" altLang="en-US"/>
                    </a:p>
                  </a:txBody>
                  <a:tcPr/>
                </a:tc>
                <a:tc vMerge="1">
                  <a:txBody>
                    <a:bodyPr/>
                    <a:lstStyle/>
                    <a:p>
                      <a:endParaRPr kumimoji="1" lang="en-US" altLang="ja-JP" sz="1200" dirty="0" smtClean="0">
                        <a:latin typeface="+mn-ea"/>
                        <a:ea typeface="+mn-ea"/>
                      </a:endParaRPr>
                    </a:p>
                  </a:txBody>
                  <a:tcPr marL="36000" marR="3600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tc>
                <a:tc>
                  <a:txBody>
                    <a:bodyPr/>
                    <a:lstStyle/>
                    <a:p>
                      <a:pPr>
                        <a:lnSpc>
                          <a:spcPct val="150000"/>
                        </a:lnSpc>
                      </a:pPr>
                      <a:r>
                        <a:rPr kumimoji="1" lang="ja-JP" altLang="en-US" sz="1200" dirty="0" smtClean="0">
                          <a:latin typeface="+mn-ea"/>
                          <a:ea typeface="+mn-ea"/>
                        </a:rPr>
                        <a:t>・</a:t>
                      </a:r>
                      <a:r>
                        <a:rPr kumimoji="1" lang="ja-JP" altLang="en-US" sz="1200" u="sng" dirty="0" smtClean="0">
                          <a:latin typeface="+mn-ea"/>
                          <a:ea typeface="+mn-ea"/>
                        </a:rPr>
                        <a:t>地域運営組織等交付金</a:t>
                      </a:r>
                      <a:endParaRPr kumimoji="1" lang="en-US" altLang="ja-JP" sz="1200" dirty="0" smtClean="0">
                        <a:latin typeface="+mn-ea"/>
                        <a:ea typeface="+mn-ea"/>
                      </a:endParaRPr>
                    </a:p>
                    <a:p>
                      <a:pPr>
                        <a:lnSpc>
                          <a:spcPct val="150000"/>
                        </a:lnSpc>
                      </a:pPr>
                      <a:r>
                        <a:rPr kumimoji="1" lang="ja-JP" altLang="en-US" sz="1200" dirty="0" smtClean="0">
                          <a:latin typeface="+mn-ea"/>
                          <a:ea typeface="+mn-ea"/>
                        </a:rPr>
                        <a:t>・地域活動支援</a:t>
                      </a:r>
                      <a:endParaRPr kumimoji="1" lang="en-US" altLang="ja-JP" sz="1200" dirty="0" smtClean="0">
                        <a:latin typeface="+mn-ea"/>
                        <a:ea typeface="+mn-ea"/>
                      </a:endParaRPr>
                    </a:p>
                    <a:p>
                      <a:pPr>
                        <a:lnSpc>
                          <a:spcPct val="150000"/>
                        </a:lnSpc>
                      </a:pPr>
                      <a:r>
                        <a:rPr kumimoji="1" lang="ja-JP" altLang="en-US" sz="1200" dirty="0" smtClean="0">
                          <a:latin typeface="+mn-ea"/>
                          <a:ea typeface="+mn-ea"/>
                        </a:rPr>
                        <a:t>・</a:t>
                      </a:r>
                      <a:r>
                        <a:rPr kumimoji="1" lang="ja-JP" altLang="en-US" sz="1200" i="0" u="sng" dirty="0" smtClean="0">
                          <a:latin typeface="+mn-ea"/>
                          <a:ea typeface="+mn-ea"/>
                        </a:rPr>
                        <a:t>住宅取得等補助</a:t>
                      </a:r>
                      <a:endParaRPr kumimoji="1" lang="en-US" altLang="ja-JP" sz="1200" dirty="0" smtClean="0">
                        <a:latin typeface="+mn-ea"/>
                        <a:ea typeface="+mn-ea"/>
                      </a:endParaRPr>
                    </a:p>
                  </a:txBody>
                  <a:tcPr marL="36000" marR="3600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28" name="テキスト ボックス 27"/>
          <p:cNvSpPr txBox="1"/>
          <p:nvPr/>
        </p:nvSpPr>
        <p:spPr>
          <a:xfrm>
            <a:off x="884600" y="1988840"/>
            <a:ext cx="8162811" cy="315023"/>
          </a:xfrm>
          <a:prstGeom prst="rect">
            <a:avLst/>
          </a:prstGeom>
          <a:noFill/>
        </p:spPr>
        <p:txBody>
          <a:bodyPr wrap="none" rtlCol="0">
            <a:spAutoFit/>
          </a:bodyPr>
          <a:lstStyle/>
          <a:p>
            <a:pPr algn="ctr">
              <a:lnSpc>
                <a:spcPts val="2000"/>
              </a:lnSpc>
            </a:pPr>
            <a:r>
              <a:rPr kumimoji="1" lang="ja-JP" altLang="en-US" sz="1200" dirty="0" smtClean="0">
                <a:latin typeface="+mj-ea"/>
                <a:ea typeface="+mj-ea"/>
              </a:rPr>
              <a:t>　</a:t>
            </a:r>
            <a:r>
              <a:rPr kumimoji="1" lang="en-US" altLang="ja-JP" sz="1400" dirty="0" smtClean="0">
                <a:latin typeface="+mj-ea"/>
                <a:ea typeface="+mj-ea"/>
              </a:rPr>
              <a:t>【</a:t>
            </a:r>
            <a:r>
              <a:rPr kumimoji="1" lang="ja-JP" altLang="en-US" sz="1400" dirty="0" smtClean="0">
                <a:latin typeface="+mj-ea"/>
                <a:ea typeface="+mj-ea"/>
              </a:rPr>
              <a:t>サンプル調査において５％以上（下線は</a:t>
            </a:r>
            <a:r>
              <a:rPr kumimoji="1" lang="en-US" altLang="ja-JP" sz="1400" dirty="0" smtClean="0">
                <a:latin typeface="+mj-ea"/>
                <a:ea typeface="+mj-ea"/>
              </a:rPr>
              <a:t>10</a:t>
            </a:r>
            <a:r>
              <a:rPr kumimoji="1" lang="ja-JP" altLang="en-US" sz="1400" dirty="0" smtClean="0">
                <a:latin typeface="+mj-ea"/>
                <a:ea typeface="+mj-ea"/>
              </a:rPr>
              <a:t>％以上）の市町村で過疎債（ソフト分）が活用されていた事業</a:t>
            </a:r>
            <a:r>
              <a:rPr kumimoji="1" lang="en-US" altLang="ja-JP" sz="1400" dirty="0" smtClean="0">
                <a:latin typeface="+mj-ea"/>
                <a:ea typeface="+mj-ea"/>
              </a:rPr>
              <a:t>】</a:t>
            </a:r>
          </a:p>
        </p:txBody>
      </p:sp>
      <p:sp>
        <p:nvSpPr>
          <p:cNvPr id="2" name="正方形/長方形 1"/>
          <p:cNvSpPr/>
          <p:nvPr/>
        </p:nvSpPr>
        <p:spPr>
          <a:xfrm>
            <a:off x="286131" y="5077131"/>
            <a:ext cx="9506308" cy="1272143"/>
          </a:xfrm>
          <a:prstGeom prst="rect">
            <a:avLst/>
          </a:prstGeom>
        </p:spPr>
        <p:txBody>
          <a:bodyPr wrap="square">
            <a:spAutoFit/>
          </a:bodyPr>
          <a:lstStyle/>
          <a:p>
            <a:pPr>
              <a:lnSpc>
                <a:spcPts val="2000"/>
              </a:lnSpc>
            </a:pPr>
            <a:endParaRPr lang="en-US" altLang="ja-JP" sz="1200" dirty="0">
              <a:latin typeface="+mj-ea"/>
            </a:endParaRPr>
          </a:p>
          <a:p>
            <a:pPr>
              <a:lnSpc>
                <a:spcPts val="1800"/>
              </a:lnSpc>
            </a:pPr>
            <a:r>
              <a:rPr lang="ja-JP" altLang="en-US" sz="1200" dirty="0">
                <a:latin typeface="+mj-ea"/>
              </a:rPr>
              <a:t>サンプル調査</a:t>
            </a:r>
            <a:r>
              <a:rPr lang="ja-JP" altLang="en-US" sz="1200" dirty="0" smtClean="0">
                <a:latin typeface="+mj-ea"/>
              </a:rPr>
              <a:t>： 過疎債</a:t>
            </a:r>
            <a:r>
              <a:rPr lang="ja-JP" altLang="en-US" sz="1200" dirty="0">
                <a:latin typeface="+mj-ea"/>
              </a:rPr>
              <a:t>（ソフト分）の活用率が比較的高い県（山形県、兵庫県、佐賀県）及び比較的低い県（福島県、岐阜県、熊本県）内市町村の</a:t>
            </a:r>
            <a:endParaRPr lang="en-US" altLang="ja-JP" sz="1200" dirty="0">
              <a:latin typeface="+mj-ea"/>
            </a:endParaRPr>
          </a:p>
          <a:p>
            <a:pPr>
              <a:lnSpc>
                <a:spcPts val="1800"/>
              </a:lnSpc>
            </a:pPr>
            <a:r>
              <a:rPr lang="ja-JP" altLang="en-US" sz="1200" dirty="0">
                <a:latin typeface="+mj-ea"/>
              </a:rPr>
              <a:t>　　　　　　　　　平成</a:t>
            </a:r>
            <a:r>
              <a:rPr lang="en-US" altLang="ja-JP" sz="1200" dirty="0">
                <a:latin typeface="+mj-ea"/>
              </a:rPr>
              <a:t>28</a:t>
            </a:r>
            <a:r>
              <a:rPr lang="ja-JP" altLang="en-US" sz="1200" dirty="0">
                <a:latin typeface="+mj-ea"/>
              </a:rPr>
              <a:t>年度の過疎債（ソフト分）を活用したすべての事業について、総務省において仕分け・整理したもの。</a:t>
            </a:r>
            <a:endParaRPr lang="en-US" altLang="ja-JP" sz="1200" dirty="0">
              <a:latin typeface="+mj-ea"/>
            </a:endParaRPr>
          </a:p>
          <a:p>
            <a:pPr>
              <a:lnSpc>
                <a:spcPts val="1800"/>
              </a:lnSpc>
            </a:pPr>
            <a:r>
              <a:rPr lang="ja-JP" altLang="en-US" sz="1200" dirty="0">
                <a:latin typeface="+mj-ea"/>
              </a:rPr>
              <a:t>　　　　　　　　　　これら６県の過疎関係市町村（</a:t>
            </a:r>
            <a:r>
              <a:rPr lang="en-US" altLang="ja-JP" sz="1200" dirty="0">
                <a:latin typeface="+mj-ea"/>
              </a:rPr>
              <a:t>H28.4</a:t>
            </a:r>
            <a:r>
              <a:rPr lang="ja-JP" altLang="en-US" sz="1200" dirty="0">
                <a:latin typeface="+mj-ea"/>
              </a:rPr>
              <a:t>現在）</a:t>
            </a:r>
            <a:r>
              <a:rPr lang="en-US" altLang="ja-JP" sz="1200" dirty="0">
                <a:latin typeface="+mj-ea"/>
              </a:rPr>
              <a:t>109</a:t>
            </a:r>
            <a:r>
              <a:rPr lang="ja-JP" altLang="en-US" sz="1200" dirty="0">
                <a:latin typeface="+mj-ea"/>
              </a:rPr>
              <a:t>市町村のうち、</a:t>
            </a:r>
            <a:r>
              <a:rPr lang="en-US" altLang="ja-JP" sz="1200" dirty="0">
                <a:latin typeface="+mj-ea"/>
              </a:rPr>
              <a:t>89</a:t>
            </a:r>
            <a:r>
              <a:rPr lang="ja-JP" altLang="en-US" sz="1200" dirty="0">
                <a:latin typeface="+mj-ea"/>
              </a:rPr>
              <a:t>市町村が過疎債（ソフト分）を発行。</a:t>
            </a:r>
            <a:endParaRPr lang="en-US" altLang="ja-JP" sz="1200" dirty="0">
              <a:latin typeface="+mj-ea"/>
            </a:endParaRPr>
          </a:p>
          <a:p>
            <a:pPr>
              <a:lnSpc>
                <a:spcPts val="1800"/>
              </a:lnSpc>
            </a:pPr>
            <a:r>
              <a:rPr lang="ja-JP" altLang="en-US" sz="1200" dirty="0">
                <a:latin typeface="+mj-ea"/>
              </a:rPr>
              <a:t>　　　　　　　　　　</a:t>
            </a:r>
            <a:r>
              <a:rPr lang="ja-JP" altLang="en-US" sz="1200" dirty="0" smtClean="0">
                <a:latin typeface="+mj-ea"/>
              </a:rPr>
              <a:t>上表</a:t>
            </a:r>
            <a:r>
              <a:rPr lang="ja-JP" altLang="en-US" sz="1200" dirty="0">
                <a:latin typeface="+mj-ea"/>
              </a:rPr>
              <a:t>は、５市町村以上（下線は</a:t>
            </a:r>
            <a:r>
              <a:rPr lang="en-US" altLang="ja-JP" sz="1200" dirty="0">
                <a:latin typeface="+mj-ea"/>
              </a:rPr>
              <a:t>10</a:t>
            </a:r>
            <a:r>
              <a:rPr lang="ja-JP" altLang="en-US" sz="1200" dirty="0">
                <a:latin typeface="+mj-ea"/>
              </a:rPr>
              <a:t>市町村以上）で過疎債（ソフト分）が活用されていたすべての事業を記載。</a:t>
            </a:r>
          </a:p>
        </p:txBody>
      </p:sp>
      <p:sp>
        <p:nvSpPr>
          <p:cNvPr id="3" name="スライド番号プレースホルダー 2"/>
          <p:cNvSpPr>
            <a:spLocks noGrp="1"/>
          </p:cNvSpPr>
          <p:nvPr>
            <p:ph type="sldNum" sz="quarter" idx="12"/>
          </p:nvPr>
        </p:nvSpPr>
        <p:spPr/>
        <p:txBody>
          <a:bodyPr/>
          <a:lstStyle/>
          <a:p>
            <a:fld id="{52FD0B92-5099-4375-A526-D90697F4A704}" type="slidenum">
              <a:rPr kumimoji="1" lang="ja-JP" altLang="en-US" smtClean="0"/>
              <a:t>13</a:t>
            </a:fld>
            <a:endParaRPr kumimoji="1" lang="ja-JP" altLang="en-US"/>
          </a:p>
        </p:txBody>
      </p:sp>
      <p:sp>
        <p:nvSpPr>
          <p:cNvPr id="8" name="テキスト ボックス 7"/>
          <p:cNvSpPr txBox="1"/>
          <p:nvPr/>
        </p:nvSpPr>
        <p:spPr>
          <a:xfrm>
            <a:off x="10080625" y="2139885"/>
            <a:ext cx="1743959" cy="646331"/>
          </a:xfrm>
          <a:prstGeom prst="rect">
            <a:avLst/>
          </a:prstGeom>
          <a:noFill/>
        </p:spPr>
        <p:txBody>
          <a:bodyPr wrap="square" rtlCol="0">
            <a:spAutoFit/>
          </a:bodyPr>
          <a:lstStyle/>
          <a:p>
            <a:r>
              <a:rPr lang="ja-JP" altLang="en-US" dirty="0" smtClean="0">
                <a:solidFill>
                  <a:srgbClr val="0070C0"/>
                </a:solidFill>
              </a:rPr>
              <a:t>中間的整理資料より</a:t>
            </a:r>
            <a:endParaRPr lang="ja-JP" altLang="en-US" dirty="0">
              <a:solidFill>
                <a:srgbClr val="0070C0"/>
              </a:solidFill>
            </a:endParaRPr>
          </a:p>
        </p:txBody>
      </p:sp>
    </p:spTree>
    <p:extLst>
      <p:ext uri="{BB962C8B-B14F-4D97-AF65-F5344CB8AC3E}">
        <p14:creationId xmlns:p14="http://schemas.microsoft.com/office/powerpoint/2010/main" val="28882333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角丸四角形 14"/>
          <p:cNvSpPr/>
          <p:nvPr/>
        </p:nvSpPr>
        <p:spPr>
          <a:xfrm>
            <a:off x="301039" y="2985221"/>
            <a:ext cx="4138010" cy="3593899"/>
          </a:xfrm>
          <a:prstGeom prst="roundRect">
            <a:avLst>
              <a:gd name="adj" fmla="val 6895"/>
            </a:avLst>
          </a:prstGeom>
          <a:no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725">
              <a:solidFill>
                <a:prstClr val="white"/>
              </a:solidFill>
            </a:endParaRPr>
          </a:p>
        </p:txBody>
      </p:sp>
      <p:sp>
        <p:nvSpPr>
          <p:cNvPr id="24" name="正方形/長方形 23"/>
          <p:cNvSpPr/>
          <p:nvPr/>
        </p:nvSpPr>
        <p:spPr>
          <a:xfrm>
            <a:off x="349309" y="3214438"/>
            <a:ext cx="4034560" cy="3238281"/>
          </a:xfrm>
          <a:prstGeom prst="rect">
            <a:avLst/>
          </a:prstGeom>
          <a:solidFill>
            <a:schemeClr val="accent2">
              <a:lumMod val="20000"/>
              <a:lumOff val="8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725">
              <a:noFill/>
            </a:endParaRPr>
          </a:p>
        </p:txBody>
      </p:sp>
      <p:sp>
        <p:nvSpPr>
          <p:cNvPr id="11" name="AutoShape 15"/>
          <p:cNvSpPr>
            <a:spLocks noChangeArrowheads="1"/>
          </p:cNvSpPr>
          <p:nvPr/>
        </p:nvSpPr>
        <p:spPr bwMode="auto">
          <a:xfrm>
            <a:off x="301039" y="271517"/>
            <a:ext cx="9474651" cy="421095"/>
          </a:xfrm>
          <a:prstGeom prst="roundRect">
            <a:avLst>
              <a:gd name="adj" fmla="val 21125"/>
            </a:avLst>
          </a:prstGeom>
          <a:gradFill rotWithShape="1">
            <a:gsLst>
              <a:gs pos="0">
                <a:srgbClr val="FF9933"/>
              </a:gs>
              <a:gs pos="50000">
                <a:srgbClr val="FFFFFF"/>
              </a:gs>
              <a:gs pos="100000">
                <a:srgbClr val="FF9933"/>
              </a:gs>
            </a:gsLst>
            <a:lin ang="5400000" scaled="1"/>
          </a:gradFill>
          <a:ln w="57150" cmpd="thickThin">
            <a:solidFill>
              <a:srgbClr val="000000"/>
            </a:solidFill>
            <a:round/>
            <a:headEnd/>
            <a:tailEnd/>
          </a:ln>
          <a:effectLst/>
        </p:spPr>
        <p:txBody>
          <a:bodyPr lIns="91072" tIns="45539" rIns="91072" bIns="45539" anchor="ctr"/>
          <a:lstStyle/>
          <a:p>
            <a:pPr algn="ctr">
              <a:defRPr/>
            </a:pPr>
            <a:r>
              <a:rPr kumimoji="0" lang="ja-JP" altLang="en-US" sz="2107" kern="0" dirty="0">
                <a:solidFill>
                  <a:prstClr val="black"/>
                </a:solidFill>
                <a:latin typeface="ＤＦ特太ゴシック体" pitchFamily="1" charset="-128"/>
                <a:ea typeface="ＤＦ特太ゴシック体" pitchFamily="1" charset="-128"/>
              </a:rPr>
              <a:t>過疎問題懇談会について</a:t>
            </a:r>
          </a:p>
        </p:txBody>
      </p:sp>
      <p:sp>
        <p:nvSpPr>
          <p:cNvPr id="6" name="角丸四角形 5"/>
          <p:cNvSpPr/>
          <p:nvPr/>
        </p:nvSpPr>
        <p:spPr>
          <a:xfrm>
            <a:off x="301039" y="1020333"/>
            <a:ext cx="9474651" cy="1585341"/>
          </a:xfrm>
          <a:prstGeom prst="roundRect">
            <a:avLst>
              <a:gd name="adj" fmla="val 6895"/>
            </a:avLst>
          </a:prstGeom>
          <a:no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725">
              <a:solidFill>
                <a:prstClr val="white"/>
              </a:solidFill>
            </a:endParaRPr>
          </a:p>
        </p:txBody>
      </p:sp>
      <p:sp>
        <p:nvSpPr>
          <p:cNvPr id="14" name="角丸四角形 13"/>
          <p:cNvSpPr/>
          <p:nvPr/>
        </p:nvSpPr>
        <p:spPr>
          <a:xfrm>
            <a:off x="4504141" y="2979382"/>
            <a:ext cx="5271549" cy="3578693"/>
          </a:xfrm>
          <a:prstGeom prst="roundRect">
            <a:avLst>
              <a:gd name="adj" fmla="val 6895"/>
            </a:avLst>
          </a:prstGeom>
          <a:no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725">
              <a:solidFill>
                <a:prstClr val="white"/>
              </a:solidFill>
            </a:endParaRPr>
          </a:p>
        </p:txBody>
      </p:sp>
      <p:sp>
        <p:nvSpPr>
          <p:cNvPr id="16" name="テキスト ボックス 15"/>
          <p:cNvSpPr txBox="1"/>
          <p:nvPr/>
        </p:nvSpPr>
        <p:spPr>
          <a:xfrm>
            <a:off x="405028" y="1280178"/>
            <a:ext cx="9275556" cy="1419619"/>
          </a:xfrm>
          <a:prstGeom prst="rect">
            <a:avLst/>
          </a:prstGeom>
          <a:noFill/>
        </p:spPr>
        <p:txBody>
          <a:bodyPr wrap="square" rtlCol="0">
            <a:spAutoFit/>
          </a:bodyPr>
          <a:lstStyle/>
          <a:p>
            <a:r>
              <a:rPr lang="ja-JP" altLang="en-US" sz="1725" dirty="0">
                <a:solidFill>
                  <a:prstClr val="black"/>
                </a:solidFill>
                <a:latin typeface="Calibri" panose="020F0502020204030204"/>
                <a:ea typeface="ＭＳ Ｐゴシック" panose="020B0600070205080204" pitchFamily="50" charset="-128"/>
              </a:rPr>
              <a:t>○　</a:t>
            </a:r>
            <a:r>
              <a:rPr lang="ja-JP" altLang="ja-JP" sz="1725" dirty="0">
                <a:solidFill>
                  <a:prstClr val="black"/>
                </a:solidFill>
                <a:latin typeface="Calibri" panose="020F0502020204030204"/>
                <a:ea typeface="ＭＳ Ｐゴシック" panose="020B0600070205080204" pitchFamily="50" charset="-128"/>
              </a:rPr>
              <a:t>過疎地域が、著しい人口減少と高齢化の進展など様々な問題に直面する一方、国民全体の安</a:t>
            </a:r>
            <a:r>
              <a:rPr lang="ja-JP" altLang="en-US" sz="1725" dirty="0">
                <a:solidFill>
                  <a:prstClr val="black"/>
                </a:solidFill>
                <a:latin typeface="Calibri" panose="020F0502020204030204"/>
                <a:ea typeface="ＭＳ Ｐゴシック" panose="020B0600070205080204" pitchFamily="50" charset="-128"/>
              </a:rPr>
              <a:t>　　</a:t>
            </a:r>
            <a:endParaRPr lang="en-US" altLang="ja-JP" sz="1725" dirty="0">
              <a:solidFill>
                <a:prstClr val="black"/>
              </a:solidFill>
              <a:latin typeface="Calibri" panose="020F0502020204030204"/>
              <a:ea typeface="ＭＳ Ｐゴシック" panose="020B0600070205080204" pitchFamily="50" charset="-128"/>
            </a:endParaRPr>
          </a:p>
          <a:p>
            <a:r>
              <a:rPr lang="ja-JP" altLang="en-US" sz="1725" dirty="0">
                <a:solidFill>
                  <a:prstClr val="black"/>
                </a:solidFill>
                <a:latin typeface="Calibri" panose="020F0502020204030204"/>
                <a:ea typeface="ＭＳ Ｐゴシック" panose="020B0600070205080204" pitchFamily="50" charset="-128"/>
              </a:rPr>
              <a:t>　</a:t>
            </a:r>
            <a:r>
              <a:rPr lang="ja-JP" altLang="ja-JP" sz="1725" dirty="0">
                <a:solidFill>
                  <a:prstClr val="black"/>
                </a:solidFill>
                <a:latin typeface="Calibri" panose="020F0502020204030204"/>
                <a:ea typeface="ＭＳ Ｐゴシック" panose="020B0600070205080204" pitchFamily="50" charset="-128"/>
              </a:rPr>
              <a:t>全・安心な生活を支える公益的機能を有していることを踏まえ、過疎地域の課題の解決に向け、時</a:t>
            </a:r>
            <a:endParaRPr lang="en-US" altLang="ja-JP" sz="1725" dirty="0">
              <a:solidFill>
                <a:prstClr val="black"/>
              </a:solidFill>
              <a:latin typeface="Calibri" panose="020F0502020204030204"/>
              <a:ea typeface="ＭＳ Ｐゴシック" panose="020B0600070205080204" pitchFamily="50" charset="-128"/>
            </a:endParaRPr>
          </a:p>
          <a:p>
            <a:r>
              <a:rPr lang="ja-JP" altLang="en-US" sz="1725" dirty="0">
                <a:solidFill>
                  <a:prstClr val="black"/>
                </a:solidFill>
                <a:latin typeface="Calibri" panose="020F0502020204030204"/>
                <a:ea typeface="ＭＳ Ｐゴシック" panose="020B0600070205080204" pitchFamily="50" charset="-128"/>
              </a:rPr>
              <a:t>　</a:t>
            </a:r>
            <a:r>
              <a:rPr lang="ja-JP" altLang="ja-JP" sz="1725" dirty="0">
                <a:solidFill>
                  <a:prstClr val="black"/>
                </a:solidFill>
                <a:latin typeface="Calibri" panose="020F0502020204030204"/>
                <a:ea typeface="ＭＳ Ｐゴシック" panose="020B0600070205080204" pitchFamily="50" charset="-128"/>
              </a:rPr>
              <a:t>代に対応した実効性ある過疎対策のあり方等について、学識経験者等の意見交換を行う場として、</a:t>
            </a:r>
            <a:endParaRPr lang="en-US" altLang="ja-JP" sz="1725" dirty="0">
              <a:solidFill>
                <a:prstClr val="black"/>
              </a:solidFill>
              <a:latin typeface="Calibri" panose="020F0502020204030204"/>
              <a:ea typeface="ＭＳ Ｐゴシック" panose="020B0600070205080204" pitchFamily="50" charset="-128"/>
            </a:endParaRPr>
          </a:p>
          <a:p>
            <a:r>
              <a:rPr lang="ja-JP" altLang="en-US" sz="1725" dirty="0">
                <a:solidFill>
                  <a:prstClr val="black"/>
                </a:solidFill>
                <a:latin typeface="Calibri" panose="020F0502020204030204"/>
                <a:ea typeface="ＭＳ Ｐゴシック" panose="020B0600070205080204" pitchFamily="50" charset="-128"/>
              </a:rPr>
              <a:t>　</a:t>
            </a:r>
            <a:r>
              <a:rPr lang="ja-JP" altLang="ja-JP" sz="1725" dirty="0">
                <a:solidFill>
                  <a:prstClr val="black"/>
                </a:solidFill>
                <a:latin typeface="Calibri" panose="020F0502020204030204"/>
                <a:ea typeface="ＭＳ Ｐゴシック" panose="020B0600070205080204" pitchFamily="50" charset="-128"/>
              </a:rPr>
              <a:t>過疎問題懇談会を開催する。</a:t>
            </a:r>
            <a:endParaRPr lang="ja-JP" altLang="en-US" sz="1725" dirty="0">
              <a:solidFill>
                <a:prstClr val="black"/>
              </a:solidFill>
              <a:latin typeface="Calibri" panose="020F0502020204030204"/>
              <a:ea typeface="ＭＳ Ｐゴシック" panose="020B0600070205080204" pitchFamily="50" charset="-128"/>
            </a:endParaRPr>
          </a:p>
        </p:txBody>
      </p:sp>
      <p:sp>
        <p:nvSpPr>
          <p:cNvPr id="4" name="角丸四角形 3"/>
          <p:cNvSpPr/>
          <p:nvPr/>
        </p:nvSpPr>
        <p:spPr>
          <a:xfrm>
            <a:off x="301040" y="836400"/>
            <a:ext cx="2268526" cy="367869"/>
          </a:xfrm>
          <a:prstGeom prst="roundRect">
            <a:avLst/>
          </a:prstGeom>
          <a:solidFill>
            <a:srgbClr val="FFCC99"/>
          </a:solid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725" dirty="0">
                <a:solidFill>
                  <a:sysClr val="windowText" lastClr="000000"/>
                </a:solidFill>
              </a:rPr>
              <a:t>目　　的</a:t>
            </a:r>
            <a:endParaRPr lang="en-US" altLang="ja-JP" sz="1725" dirty="0">
              <a:solidFill>
                <a:sysClr val="windowText" lastClr="000000"/>
              </a:solidFill>
            </a:endParaRPr>
          </a:p>
        </p:txBody>
      </p:sp>
      <p:sp>
        <p:nvSpPr>
          <p:cNvPr id="12" name="角丸四角形 11"/>
          <p:cNvSpPr/>
          <p:nvPr/>
        </p:nvSpPr>
        <p:spPr>
          <a:xfrm>
            <a:off x="4563667" y="2797810"/>
            <a:ext cx="2268526" cy="367869"/>
          </a:xfrm>
          <a:prstGeom prst="roundRect">
            <a:avLst/>
          </a:prstGeom>
          <a:solidFill>
            <a:srgbClr val="FFCC99"/>
          </a:solid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725" dirty="0">
                <a:solidFill>
                  <a:sysClr val="windowText" lastClr="000000"/>
                </a:solidFill>
              </a:rPr>
              <a:t>平成</a:t>
            </a:r>
            <a:r>
              <a:rPr lang="en-US" altLang="ja-JP" sz="1725" dirty="0">
                <a:solidFill>
                  <a:sysClr val="windowText" lastClr="000000"/>
                </a:solidFill>
              </a:rPr>
              <a:t>30</a:t>
            </a:r>
            <a:r>
              <a:rPr lang="ja-JP" altLang="en-US" sz="1725" dirty="0">
                <a:solidFill>
                  <a:sysClr val="windowText" lastClr="000000"/>
                </a:solidFill>
              </a:rPr>
              <a:t>年度委員</a:t>
            </a:r>
            <a:endParaRPr lang="en-US" altLang="ja-JP" sz="1725" dirty="0">
              <a:solidFill>
                <a:sysClr val="windowText" lastClr="000000"/>
              </a:solidFill>
            </a:endParaRPr>
          </a:p>
        </p:txBody>
      </p:sp>
      <p:sp>
        <p:nvSpPr>
          <p:cNvPr id="17" name="テキスト ボックス 16"/>
          <p:cNvSpPr txBox="1"/>
          <p:nvPr/>
        </p:nvSpPr>
        <p:spPr>
          <a:xfrm>
            <a:off x="4504141" y="3347252"/>
            <a:ext cx="5271549" cy="3157339"/>
          </a:xfrm>
          <a:prstGeom prst="rect">
            <a:avLst/>
          </a:prstGeom>
          <a:noFill/>
        </p:spPr>
        <p:txBody>
          <a:bodyPr wrap="square" rtlCol="0">
            <a:spAutoFit/>
          </a:bodyPr>
          <a:lstStyle/>
          <a:p>
            <a:r>
              <a:rPr lang="ja-JP" altLang="en-US" sz="1532" dirty="0">
                <a:solidFill>
                  <a:prstClr val="black"/>
                </a:solidFill>
                <a:latin typeface="Calibri" panose="020F0502020204030204"/>
                <a:ea typeface="ＭＳ Ｐゴシック" panose="020B0600070205080204" pitchFamily="50" charset="-128"/>
              </a:rPr>
              <a:t>　 </a:t>
            </a:r>
            <a:r>
              <a:rPr lang="ja-JP" altLang="ja-JP" sz="1532" dirty="0">
                <a:solidFill>
                  <a:prstClr val="black"/>
                </a:solidFill>
                <a:latin typeface="Calibri" panose="020F0502020204030204"/>
                <a:ea typeface="ＭＳ Ｐゴシック" panose="020B0600070205080204" pitchFamily="50" charset="-128"/>
              </a:rPr>
              <a:t>青</a:t>
            </a:r>
            <a:r>
              <a:rPr lang="en-US" altLang="ja-JP" sz="1532" dirty="0">
                <a:solidFill>
                  <a:prstClr val="black"/>
                </a:solidFill>
                <a:latin typeface="Calibri" panose="020F0502020204030204"/>
                <a:ea typeface="ＭＳ Ｐゴシック" panose="020B0600070205080204" pitchFamily="50" charset="-128"/>
              </a:rPr>
              <a:t> </a:t>
            </a:r>
            <a:r>
              <a:rPr lang="ja-JP" altLang="ja-JP" sz="1532" dirty="0">
                <a:solidFill>
                  <a:prstClr val="black"/>
                </a:solidFill>
                <a:latin typeface="Calibri" panose="020F0502020204030204"/>
                <a:ea typeface="ＭＳ Ｐゴシック" panose="020B0600070205080204" pitchFamily="50" charset="-128"/>
              </a:rPr>
              <a:t>　山　彰　久　　</a:t>
            </a:r>
            <a:r>
              <a:rPr lang="ja-JP" altLang="en-US" sz="1532" dirty="0">
                <a:solidFill>
                  <a:prstClr val="black"/>
                </a:solidFill>
                <a:latin typeface="Calibri" panose="020F0502020204030204"/>
                <a:ea typeface="ＭＳ Ｐゴシック" panose="020B0600070205080204" pitchFamily="50" charset="-128"/>
              </a:rPr>
              <a:t>前 読売</a:t>
            </a:r>
            <a:r>
              <a:rPr lang="ja-JP" altLang="ja-JP" sz="1532" dirty="0">
                <a:solidFill>
                  <a:prstClr val="black"/>
                </a:solidFill>
                <a:latin typeface="Calibri" panose="020F0502020204030204"/>
                <a:ea typeface="ＭＳ Ｐゴシック" panose="020B0600070205080204" pitchFamily="50" charset="-128"/>
              </a:rPr>
              <a:t>新聞東京本社 編集委員</a:t>
            </a:r>
          </a:p>
          <a:p>
            <a:r>
              <a:rPr lang="ja-JP" altLang="en-US" sz="1532" dirty="0">
                <a:solidFill>
                  <a:prstClr val="black"/>
                </a:solidFill>
                <a:latin typeface="Calibri" panose="020F0502020204030204"/>
                <a:ea typeface="ＭＳ Ｐゴシック" panose="020B0600070205080204" pitchFamily="50" charset="-128"/>
              </a:rPr>
              <a:t>　 </a:t>
            </a:r>
            <a:r>
              <a:rPr lang="ja-JP" altLang="ja-JP" sz="1532" dirty="0">
                <a:solidFill>
                  <a:prstClr val="black"/>
                </a:solidFill>
                <a:latin typeface="Calibri" panose="020F0502020204030204"/>
                <a:ea typeface="ＭＳ Ｐゴシック" panose="020B0600070205080204" pitchFamily="50" charset="-128"/>
              </a:rPr>
              <a:t>太</a:t>
            </a:r>
            <a:r>
              <a:rPr lang="en-US" altLang="ja-JP" sz="1532" dirty="0">
                <a:solidFill>
                  <a:prstClr val="black"/>
                </a:solidFill>
                <a:latin typeface="Calibri" panose="020F0502020204030204"/>
                <a:ea typeface="ＭＳ Ｐゴシック" panose="020B0600070205080204" pitchFamily="50" charset="-128"/>
              </a:rPr>
              <a:t> </a:t>
            </a:r>
            <a:r>
              <a:rPr lang="ja-JP" altLang="ja-JP" sz="1532" dirty="0">
                <a:solidFill>
                  <a:prstClr val="black"/>
                </a:solidFill>
                <a:latin typeface="Calibri" panose="020F0502020204030204"/>
                <a:ea typeface="ＭＳ Ｐゴシック" panose="020B0600070205080204" pitchFamily="50" charset="-128"/>
              </a:rPr>
              <a:t>　田　</a:t>
            </a:r>
            <a:r>
              <a:rPr lang="en-US" altLang="ja-JP" sz="1532" dirty="0">
                <a:solidFill>
                  <a:prstClr val="black"/>
                </a:solidFill>
                <a:latin typeface="Calibri" panose="020F0502020204030204"/>
                <a:ea typeface="ＭＳ Ｐゴシック" panose="020B0600070205080204" pitchFamily="50" charset="-128"/>
              </a:rPr>
              <a:t> </a:t>
            </a:r>
            <a:r>
              <a:rPr lang="ja-JP" altLang="ja-JP" sz="1532" dirty="0">
                <a:solidFill>
                  <a:prstClr val="black"/>
                </a:solidFill>
                <a:latin typeface="Calibri" panose="020F0502020204030204"/>
                <a:ea typeface="ＭＳ Ｐゴシック" panose="020B0600070205080204" pitchFamily="50" charset="-128"/>
              </a:rPr>
              <a:t>　　昇　　岡山県 真庭市長</a:t>
            </a:r>
          </a:p>
          <a:p>
            <a:r>
              <a:rPr lang="ja-JP" altLang="en-US" sz="1532" dirty="0">
                <a:solidFill>
                  <a:prstClr val="black"/>
                </a:solidFill>
                <a:latin typeface="Calibri" panose="020F0502020204030204"/>
                <a:ea typeface="ＭＳ Ｐゴシック" panose="020B0600070205080204" pitchFamily="50" charset="-128"/>
              </a:rPr>
              <a:t>　 </a:t>
            </a:r>
            <a:r>
              <a:rPr lang="ja-JP" altLang="ja-JP" sz="1532" dirty="0">
                <a:solidFill>
                  <a:prstClr val="black"/>
                </a:solidFill>
                <a:latin typeface="Calibri" panose="020F0502020204030204"/>
                <a:ea typeface="ＭＳ Ｐゴシック" panose="020B0600070205080204" pitchFamily="50" charset="-128"/>
              </a:rPr>
              <a:t>小田切　徳</a:t>
            </a:r>
            <a:r>
              <a:rPr lang="en-US" altLang="ja-JP" sz="1532" dirty="0">
                <a:solidFill>
                  <a:prstClr val="black"/>
                </a:solidFill>
                <a:latin typeface="Calibri" panose="020F0502020204030204"/>
                <a:ea typeface="ＭＳ Ｐゴシック" panose="020B0600070205080204" pitchFamily="50" charset="-128"/>
              </a:rPr>
              <a:t>  </a:t>
            </a:r>
            <a:r>
              <a:rPr lang="ja-JP" altLang="ja-JP" sz="1532" dirty="0">
                <a:solidFill>
                  <a:prstClr val="black"/>
                </a:solidFill>
                <a:latin typeface="Calibri" panose="020F0502020204030204"/>
                <a:ea typeface="ＭＳ Ｐゴシック" panose="020B0600070205080204" pitchFamily="50" charset="-128"/>
              </a:rPr>
              <a:t>美　　明治大学 農学部 教授</a:t>
            </a:r>
          </a:p>
          <a:p>
            <a:r>
              <a:rPr lang="ja-JP" altLang="en-US" sz="1532" dirty="0">
                <a:solidFill>
                  <a:prstClr val="black"/>
                </a:solidFill>
                <a:latin typeface="Calibri" panose="020F0502020204030204"/>
                <a:ea typeface="ＭＳ Ｐゴシック" panose="020B0600070205080204" pitchFamily="50" charset="-128"/>
              </a:rPr>
              <a:t>　 </a:t>
            </a:r>
            <a:r>
              <a:rPr lang="ja-JP" altLang="ja-JP" sz="1532" dirty="0">
                <a:solidFill>
                  <a:prstClr val="black"/>
                </a:solidFill>
                <a:latin typeface="Calibri" panose="020F0502020204030204"/>
                <a:ea typeface="ＭＳ Ｐゴシック" panose="020B0600070205080204" pitchFamily="50" charset="-128"/>
              </a:rPr>
              <a:t>梶　</a:t>
            </a:r>
            <a:r>
              <a:rPr lang="en-US" altLang="ja-JP" sz="1532" dirty="0">
                <a:solidFill>
                  <a:prstClr val="black"/>
                </a:solidFill>
                <a:latin typeface="Calibri" panose="020F0502020204030204"/>
                <a:ea typeface="ＭＳ Ｐゴシック" panose="020B0600070205080204" pitchFamily="50" charset="-128"/>
              </a:rPr>
              <a:t> </a:t>
            </a:r>
            <a:r>
              <a:rPr lang="ja-JP" altLang="ja-JP" sz="1532" dirty="0">
                <a:solidFill>
                  <a:prstClr val="black"/>
                </a:solidFill>
                <a:latin typeface="Calibri" panose="020F0502020204030204"/>
                <a:ea typeface="ＭＳ Ｐゴシック" panose="020B0600070205080204" pitchFamily="50" charset="-128"/>
              </a:rPr>
              <a:t>井　英　治　　筑西市医療監</a:t>
            </a:r>
          </a:p>
          <a:p>
            <a:r>
              <a:rPr lang="ja-JP" altLang="en-US" sz="1532" dirty="0">
                <a:solidFill>
                  <a:prstClr val="black"/>
                </a:solidFill>
                <a:latin typeface="Calibri" panose="020F0502020204030204"/>
                <a:ea typeface="ＭＳ Ｐゴシック" panose="020B0600070205080204" pitchFamily="50" charset="-128"/>
              </a:rPr>
              <a:t>　 </a:t>
            </a:r>
            <a:r>
              <a:rPr lang="ja-JP" altLang="ja-JP" sz="1532" dirty="0">
                <a:solidFill>
                  <a:prstClr val="black"/>
                </a:solidFill>
                <a:latin typeface="Calibri" panose="020F0502020204030204"/>
                <a:ea typeface="ＭＳ Ｐゴシック" panose="020B0600070205080204" pitchFamily="50" charset="-128"/>
              </a:rPr>
              <a:t>川　</a:t>
            </a:r>
            <a:r>
              <a:rPr lang="en-US" altLang="ja-JP" sz="1532" dirty="0">
                <a:solidFill>
                  <a:prstClr val="black"/>
                </a:solidFill>
                <a:latin typeface="Calibri" panose="020F0502020204030204"/>
                <a:ea typeface="ＭＳ Ｐゴシック" panose="020B0600070205080204" pitchFamily="50" charset="-128"/>
              </a:rPr>
              <a:t> </a:t>
            </a:r>
            <a:r>
              <a:rPr lang="ja-JP" altLang="ja-JP" sz="1532" dirty="0">
                <a:solidFill>
                  <a:prstClr val="black"/>
                </a:solidFill>
                <a:latin typeface="Calibri" panose="020F0502020204030204"/>
                <a:ea typeface="ＭＳ Ｐゴシック" panose="020B0600070205080204" pitchFamily="50" charset="-128"/>
              </a:rPr>
              <a:t>口　幹　子　　</a:t>
            </a:r>
            <a:r>
              <a:rPr lang="ja-JP" altLang="en-US" sz="1532" spc="-135" dirty="0">
                <a:solidFill>
                  <a:prstClr val="black"/>
                </a:solidFill>
                <a:latin typeface="Calibri" panose="020F0502020204030204"/>
                <a:ea typeface="ＭＳ Ｐゴシック" panose="020B0600070205080204" pitchFamily="50" charset="-128"/>
              </a:rPr>
              <a:t>対馬グリーン・ブルーツーリズム協会 事務局長</a:t>
            </a:r>
            <a:endParaRPr lang="ja-JP" altLang="ja-JP" sz="1532" spc="-135" dirty="0">
              <a:solidFill>
                <a:prstClr val="black"/>
              </a:solidFill>
              <a:latin typeface="Calibri" panose="020F0502020204030204"/>
              <a:ea typeface="ＭＳ Ｐゴシック" panose="020B0600070205080204" pitchFamily="50" charset="-128"/>
            </a:endParaRPr>
          </a:p>
          <a:p>
            <a:r>
              <a:rPr lang="ja-JP" altLang="en-US" sz="1532" dirty="0">
                <a:solidFill>
                  <a:prstClr val="black"/>
                </a:solidFill>
                <a:latin typeface="Calibri" panose="020F0502020204030204"/>
                <a:ea typeface="ＭＳ Ｐゴシック" panose="020B0600070205080204" pitchFamily="50" charset="-128"/>
              </a:rPr>
              <a:t>　 </a:t>
            </a:r>
            <a:r>
              <a:rPr lang="ja-JP" altLang="ja-JP" sz="1532" dirty="0">
                <a:solidFill>
                  <a:prstClr val="black"/>
                </a:solidFill>
                <a:latin typeface="Calibri" panose="020F0502020204030204"/>
                <a:ea typeface="ＭＳ Ｐゴシック" panose="020B0600070205080204" pitchFamily="50" charset="-128"/>
              </a:rPr>
              <a:t>作　</a:t>
            </a:r>
            <a:r>
              <a:rPr lang="en-US" altLang="ja-JP" sz="1532" dirty="0">
                <a:solidFill>
                  <a:prstClr val="black"/>
                </a:solidFill>
                <a:latin typeface="Calibri" panose="020F0502020204030204"/>
                <a:ea typeface="ＭＳ Ｐゴシック" panose="020B0600070205080204" pitchFamily="50" charset="-128"/>
              </a:rPr>
              <a:t> </a:t>
            </a:r>
            <a:r>
              <a:rPr lang="ja-JP" altLang="ja-JP" sz="1532" dirty="0">
                <a:solidFill>
                  <a:prstClr val="black"/>
                </a:solidFill>
                <a:latin typeface="Calibri" panose="020F0502020204030204"/>
                <a:ea typeface="ＭＳ Ｐゴシック" panose="020B0600070205080204" pitchFamily="50" charset="-128"/>
              </a:rPr>
              <a:t>野　広　和　　島根大学 教育学部 教授</a:t>
            </a:r>
          </a:p>
          <a:p>
            <a:r>
              <a:rPr lang="ja-JP" altLang="en-US" sz="1532" dirty="0">
                <a:solidFill>
                  <a:prstClr val="black"/>
                </a:solidFill>
                <a:latin typeface="Calibri" panose="020F0502020204030204"/>
                <a:ea typeface="ＭＳ Ｐゴシック" panose="020B0600070205080204" pitchFamily="50" charset="-128"/>
              </a:rPr>
              <a:t>　 </a:t>
            </a:r>
            <a:r>
              <a:rPr lang="ja-JP" altLang="ja-JP" sz="1532" dirty="0">
                <a:solidFill>
                  <a:prstClr val="black"/>
                </a:solidFill>
                <a:latin typeface="Calibri" panose="020F0502020204030204"/>
                <a:ea typeface="ＭＳ Ｐゴシック" panose="020B0600070205080204" pitchFamily="50" charset="-128"/>
              </a:rPr>
              <a:t>佐　</a:t>
            </a:r>
            <a:r>
              <a:rPr lang="en-US" altLang="ja-JP" sz="1532" dirty="0">
                <a:solidFill>
                  <a:prstClr val="black"/>
                </a:solidFill>
                <a:latin typeface="Calibri" panose="020F0502020204030204"/>
                <a:ea typeface="ＭＳ Ｐゴシック" panose="020B0600070205080204" pitchFamily="50" charset="-128"/>
              </a:rPr>
              <a:t> </a:t>
            </a:r>
            <a:r>
              <a:rPr lang="ja-JP" altLang="ja-JP" sz="1532" dirty="0">
                <a:solidFill>
                  <a:prstClr val="black"/>
                </a:solidFill>
                <a:latin typeface="Calibri" panose="020F0502020204030204"/>
                <a:ea typeface="ＭＳ Ｐゴシック" panose="020B0600070205080204" pitchFamily="50" charset="-128"/>
              </a:rPr>
              <a:t>藤　宣　子　　九州大学大学院 農学研究院 教授</a:t>
            </a:r>
          </a:p>
          <a:p>
            <a:r>
              <a:rPr lang="ja-JP" altLang="en-US" sz="1532" dirty="0">
                <a:solidFill>
                  <a:prstClr val="black"/>
                </a:solidFill>
                <a:latin typeface="Calibri" panose="020F0502020204030204"/>
                <a:ea typeface="ＭＳ Ｐゴシック" panose="020B0600070205080204" pitchFamily="50" charset="-128"/>
              </a:rPr>
              <a:t>　 </a:t>
            </a:r>
            <a:r>
              <a:rPr lang="ja-JP" altLang="ja-JP" sz="1532" dirty="0">
                <a:solidFill>
                  <a:prstClr val="black"/>
                </a:solidFill>
                <a:latin typeface="Calibri" panose="020F0502020204030204"/>
                <a:ea typeface="ＭＳ Ｐゴシック" panose="020B0600070205080204" pitchFamily="50" charset="-128"/>
              </a:rPr>
              <a:t>髙　</a:t>
            </a:r>
            <a:r>
              <a:rPr lang="en-US" altLang="ja-JP" sz="1532" dirty="0">
                <a:solidFill>
                  <a:prstClr val="black"/>
                </a:solidFill>
                <a:latin typeface="Calibri" panose="020F0502020204030204"/>
                <a:ea typeface="ＭＳ Ｐゴシック" panose="020B0600070205080204" pitchFamily="50" charset="-128"/>
              </a:rPr>
              <a:t> </a:t>
            </a:r>
            <a:r>
              <a:rPr lang="ja-JP" altLang="ja-JP" sz="1532" dirty="0">
                <a:solidFill>
                  <a:prstClr val="black"/>
                </a:solidFill>
                <a:latin typeface="Calibri" panose="020F0502020204030204"/>
                <a:ea typeface="ＭＳ Ｐゴシック" panose="020B0600070205080204" pitchFamily="50" charset="-128"/>
              </a:rPr>
              <a:t>橋　由　和　　ＮＰＯ法人きらりよしじまネットワーク</a:t>
            </a:r>
            <a:r>
              <a:rPr lang="en-US" altLang="ja-JP" sz="1532" dirty="0">
                <a:solidFill>
                  <a:prstClr val="black"/>
                </a:solidFill>
                <a:latin typeface="Calibri" panose="020F0502020204030204"/>
                <a:ea typeface="ＭＳ Ｐゴシック" panose="020B0600070205080204" pitchFamily="50" charset="-128"/>
              </a:rPr>
              <a:t/>
            </a:r>
            <a:br>
              <a:rPr lang="en-US" altLang="ja-JP" sz="1532" dirty="0">
                <a:solidFill>
                  <a:prstClr val="black"/>
                </a:solidFill>
                <a:latin typeface="Calibri" panose="020F0502020204030204"/>
                <a:ea typeface="ＭＳ Ｐゴシック" panose="020B0600070205080204" pitchFamily="50" charset="-128"/>
              </a:rPr>
            </a:br>
            <a:r>
              <a:rPr lang="ja-JP" altLang="en-US" sz="1532" dirty="0">
                <a:solidFill>
                  <a:prstClr val="black"/>
                </a:solidFill>
                <a:latin typeface="Calibri" panose="020F0502020204030204"/>
                <a:ea typeface="ＭＳ Ｐゴシック" panose="020B0600070205080204" pitchFamily="50" charset="-128"/>
              </a:rPr>
              <a:t>　　　　 　　　　　　　　</a:t>
            </a:r>
            <a:r>
              <a:rPr lang="ja-JP" altLang="ja-JP" sz="1532" dirty="0">
                <a:solidFill>
                  <a:prstClr val="black"/>
                </a:solidFill>
                <a:latin typeface="Calibri" panose="020F0502020204030204"/>
                <a:ea typeface="ＭＳ Ｐゴシック" panose="020B0600070205080204" pitchFamily="50" charset="-128"/>
              </a:rPr>
              <a:t>事務局長</a:t>
            </a:r>
          </a:p>
          <a:p>
            <a:r>
              <a:rPr lang="ja-JP" altLang="en-US" sz="1532" dirty="0">
                <a:solidFill>
                  <a:prstClr val="black"/>
                </a:solidFill>
                <a:latin typeface="Calibri" panose="020F0502020204030204"/>
                <a:ea typeface="ＭＳ Ｐゴシック" panose="020B0600070205080204" pitchFamily="50" charset="-128"/>
              </a:rPr>
              <a:t>　 </a:t>
            </a:r>
            <a:r>
              <a:rPr lang="ja-JP" altLang="ja-JP" sz="1532" dirty="0">
                <a:solidFill>
                  <a:prstClr val="black"/>
                </a:solidFill>
                <a:latin typeface="Calibri" panose="020F0502020204030204"/>
                <a:ea typeface="ＭＳ Ｐゴシック" panose="020B0600070205080204" pitchFamily="50" charset="-128"/>
              </a:rPr>
              <a:t>谷　　　</a:t>
            </a:r>
            <a:r>
              <a:rPr lang="en-US" altLang="ja-JP" sz="1532" dirty="0">
                <a:solidFill>
                  <a:prstClr val="black"/>
                </a:solidFill>
                <a:latin typeface="Calibri" panose="020F0502020204030204"/>
                <a:ea typeface="ＭＳ Ｐゴシック" panose="020B0600070205080204" pitchFamily="50" charset="-128"/>
              </a:rPr>
              <a:t>  </a:t>
            </a:r>
            <a:r>
              <a:rPr lang="ja-JP" altLang="ja-JP" sz="1532" dirty="0">
                <a:solidFill>
                  <a:prstClr val="black"/>
                </a:solidFill>
                <a:latin typeface="Calibri" panose="020F0502020204030204"/>
                <a:ea typeface="ＭＳ Ｐゴシック" panose="020B0600070205080204" pitchFamily="50" charset="-128"/>
              </a:rPr>
              <a:t>一　之　　北海道 下川町長</a:t>
            </a:r>
          </a:p>
          <a:p>
            <a:r>
              <a:rPr lang="ja-JP" altLang="en-US" sz="1532" dirty="0">
                <a:solidFill>
                  <a:prstClr val="black"/>
                </a:solidFill>
                <a:latin typeface="Calibri" panose="020F0502020204030204"/>
                <a:ea typeface="ＭＳ Ｐゴシック" panose="020B0600070205080204" pitchFamily="50" charset="-128"/>
              </a:rPr>
              <a:t>　 </a:t>
            </a:r>
            <a:r>
              <a:rPr lang="ja-JP" altLang="ja-JP" sz="1532" dirty="0">
                <a:solidFill>
                  <a:prstClr val="black"/>
                </a:solidFill>
                <a:latin typeface="Calibri" panose="020F0502020204030204"/>
                <a:ea typeface="ＭＳ Ｐゴシック" panose="020B0600070205080204" pitchFamily="50" charset="-128"/>
              </a:rPr>
              <a:t>沼　尾　波　子　　東洋大学 国際学部 国際地域学科</a:t>
            </a:r>
            <a:r>
              <a:rPr lang="ja-JP" altLang="en-US" sz="1532" dirty="0">
                <a:solidFill>
                  <a:prstClr val="black"/>
                </a:solidFill>
                <a:latin typeface="Calibri" panose="020F0502020204030204"/>
                <a:ea typeface="ＭＳ Ｐゴシック" panose="020B0600070205080204" pitchFamily="50" charset="-128"/>
              </a:rPr>
              <a:t>教授</a:t>
            </a:r>
            <a:endParaRPr lang="en-US" altLang="ja-JP" sz="1532" dirty="0">
              <a:solidFill>
                <a:prstClr val="black"/>
              </a:solidFill>
              <a:latin typeface="Calibri" panose="020F0502020204030204"/>
              <a:ea typeface="ＭＳ Ｐゴシック" panose="020B0600070205080204" pitchFamily="50" charset="-128"/>
            </a:endParaRPr>
          </a:p>
          <a:p>
            <a:r>
              <a:rPr lang="ja-JP" altLang="en-US" sz="1532" dirty="0">
                <a:solidFill>
                  <a:prstClr val="black"/>
                </a:solidFill>
                <a:latin typeface="Calibri" panose="020F0502020204030204"/>
                <a:ea typeface="ＭＳ Ｐゴシック" panose="020B0600070205080204" pitchFamily="50" charset="-128"/>
              </a:rPr>
              <a:t>○</a:t>
            </a:r>
            <a:r>
              <a:rPr lang="ja-JP" altLang="ja-JP" sz="1532" dirty="0">
                <a:solidFill>
                  <a:prstClr val="black"/>
                </a:solidFill>
                <a:latin typeface="Calibri" panose="020F0502020204030204"/>
                <a:ea typeface="ＭＳ Ｐゴシック" panose="020B0600070205080204" pitchFamily="50" charset="-128"/>
              </a:rPr>
              <a:t>宮　口　侗　廸　　早稲田大学 名誉教授</a:t>
            </a:r>
          </a:p>
          <a:p>
            <a:r>
              <a:rPr lang="ja-JP" altLang="en-US" sz="1532" dirty="0">
                <a:solidFill>
                  <a:prstClr val="black"/>
                </a:solidFill>
                <a:latin typeface="Calibri" panose="020F0502020204030204"/>
                <a:ea typeface="ＭＳ Ｐゴシック" panose="020B0600070205080204" pitchFamily="50" charset="-128"/>
              </a:rPr>
              <a:t>　　　　　　　　　　　　　　　　　　　　　　　　　　</a:t>
            </a:r>
            <a:r>
              <a:rPr lang="ja-JP" altLang="en-US" sz="1341" dirty="0">
                <a:solidFill>
                  <a:prstClr val="black"/>
                </a:solidFill>
                <a:latin typeface="Calibri" panose="020F0502020204030204"/>
                <a:ea typeface="ＭＳ Ｐゴシック" panose="020B0600070205080204" pitchFamily="50" charset="-128"/>
              </a:rPr>
              <a:t>○は座長。</a:t>
            </a:r>
            <a:r>
              <a:rPr lang="ja-JP" altLang="ja-JP" sz="1341" dirty="0">
                <a:solidFill>
                  <a:prstClr val="black"/>
                </a:solidFill>
                <a:latin typeface="Calibri" panose="020F0502020204030204"/>
                <a:ea typeface="ＭＳ Ｐゴシック" panose="020B0600070205080204" pitchFamily="50" charset="-128"/>
              </a:rPr>
              <a:t>五十音順</a:t>
            </a:r>
          </a:p>
        </p:txBody>
      </p:sp>
      <p:sp>
        <p:nvSpPr>
          <p:cNvPr id="13" name="角丸四角形 12"/>
          <p:cNvSpPr/>
          <p:nvPr/>
        </p:nvSpPr>
        <p:spPr>
          <a:xfrm>
            <a:off x="301040" y="2780241"/>
            <a:ext cx="2268526" cy="367869"/>
          </a:xfrm>
          <a:prstGeom prst="roundRect">
            <a:avLst/>
          </a:prstGeom>
          <a:solidFill>
            <a:srgbClr val="FFCC99"/>
          </a:solid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725" dirty="0">
                <a:solidFill>
                  <a:sysClr val="windowText" lastClr="000000"/>
                </a:solidFill>
              </a:rPr>
              <a:t>議論の進め方</a:t>
            </a:r>
            <a:endParaRPr lang="en-US" altLang="ja-JP" sz="1725" dirty="0">
              <a:solidFill>
                <a:sysClr val="windowText" lastClr="000000"/>
              </a:solidFill>
            </a:endParaRPr>
          </a:p>
        </p:txBody>
      </p:sp>
      <p:sp>
        <p:nvSpPr>
          <p:cNvPr id="18" name="テキスト ボックス 17"/>
          <p:cNvSpPr txBox="1"/>
          <p:nvPr/>
        </p:nvSpPr>
        <p:spPr>
          <a:xfrm>
            <a:off x="292102" y="3360231"/>
            <a:ext cx="4168909" cy="3062698"/>
          </a:xfrm>
          <a:prstGeom prst="rect">
            <a:avLst/>
          </a:prstGeom>
          <a:noFill/>
        </p:spPr>
        <p:txBody>
          <a:bodyPr wrap="square" rtlCol="0">
            <a:spAutoFit/>
          </a:bodyPr>
          <a:lstStyle/>
          <a:p>
            <a:r>
              <a:rPr lang="ja-JP" altLang="en-US" sz="1532" u="sng" dirty="0">
                <a:solidFill>
                  <a:prstClr val="black"/>
                </a:solidFill>
                <a:latin typeface="+mj-ea"/>
                <a:ea typeface="+mj-ea"/>
              </a:rPr>
              <a:t>○　過疎地域自立促進特別措置法が</a:t>
            </a:r>
            <a:endParaRPr lang="en-US" altLang="ja-JP" sz="1532" u="sng" dirty="0">
              <a:solidFill>
                <a:prstClr val="black"/>
              </a:solidFill>
              <a:latin typeface="+mj-ea"/>
              <a:ea typeface="+mj-ea"/>
            </a:endParaRPr>
          </a:p>
          <a:p>
            <a:r>
              <a:rPr lang="ja-JP" altLang="en-US" sz="1532" dirty="0">
                <a:solidFill>
                  <a:prstClr val="black"/>
                </a:solidFill>
                <a:latin typeface="+mj-ea"/>
                <a:ea typeface="+mj-ea"/>
              </a:rPr>
              <a:t>　</a:t>
            </a:r>
            <a:r>
              <a:rPr lang="en-US" altLang="ja-JP" sz="1532" u="sng" dirty="0">
                <a:solidFill>
                  <a:prstClr val="black"/>
                </a:solidFill>
                <a:latin typeface="+mj-ea"/>
                <a:ea typeface="+mj-ea"/>
              </a:rPr>
              <a:t>2021</a:t>
            </a:r>
            <a:r>
              <a:rPr lang="ja-JP" altLang="en-US" sz="1532" u="sng" dirty="0">
                <a:solidFill>
                  <a:prstClr val="black"/>
                </a:solidFill>
                <a:latin typeface="+mj-ea"/>
                <a:ea typeface="+mj-ea"/>
              </a:rPr>
              <a:t>年</a:t>
            </a:r>
            <a:r>
              <a:rPr lang="en-US" altLang="ja-JP" sz="1532" u="sng" dirty="0">
                <a:solidFill>
                  <a:prstClr val="black"/>
                </a:solidFill>
                <a:latin typeface="+mj-ea"/>
                <a:ea typeface="+mj-ea"/>
              </a:rPr>
              <a:t>3</a:t>
            </a:r>
            <a:r>
              <a:rPr lang="ja-JP" altLang="en-US" sz="1532" u="sng" dirty="0">
                <a:solidFill>
                  <a:prstClr val="black"/>
                </a:solidFill>
                <a:latin typeface="+mj-ea"/>
                <a:ea typeface="+mj-ea"/>
              </a:rPr>
              <a:t>月に期限を迎えることを見据えて、</a:t>
            </a:r>
            <a:endParaRPr lang="en-US" altLang="ja-JP" sz="1532" u="sng" dirty="0">
              <a:solidFill>
                <a:prstClr val="black"/>
              </a:solidFill>
              <a:latin typeface="+mj-ea"/>
              <a:ea typeface="+mj-ea"/>
            </a:endParaRPr>
          </a:p>
          <a:p>
            <a:r>
              <a:rPr lang="ja-JP" altLang="en-US" sz="1532" dirty="0">
                <a:solidFill>
                  <a:prstClr val="black"/>
                </a:solidFill>
                <a:latin typeface="+mj-ea"/>
                <a:ea typeface="+mj-ea"/>
              </a:rPr>
              <a:t>　</a:t>
            </a:r>
            <a:r>
              <a:rPr lang="ja-JP" altLang="en-US" sz="1532" u="sng" dirty="0">
                <a:solidFill>
                  <a:prstClr val="black"/>
                </a:solidFill>
                <a:latin typeface="+mj-ea"/>
                <a:ea typeface="+mj-ea"/>
              </a:rPr>
              <a:t>新たな過疎対策のあり方について議論を進め、</a:t>
            </a:r>
            <a:endParaRPr lang="en-US" altLang="ja-JP" sz="1532" u="sng" dirty="0">
              <a:solidFill>
                <a:prstClr val="black"/>
              </a:solidFill>
              <a:latin typeface="+mj-ea"/>
              <a:ea typeface="+mj-ea"/>
            </a:endParaRPr>
          </a:p>
          <a:p>
            <a:r>
              <a:rPr lang="ja-JP" altLang="en-US" sz="1532" dirty="0">
                <a:solidFill>
                  <a:prstClr val="black"/>
                </a:solidFill>
                <a:latin typeface="+mj-ea"/>
                <a:ea typeface="+mj-ea"/>
              </a:rPr>
              <a:t>　</a:t>
            </a:r>
            <a:r>
              <a:rPr lang="ja-JP" altLang="en-US" sz="1532" u="sng" dirty="0">
                <a:solidFill>
                  <a:prstClr val="black"/>
                </a:solidFill>
                <a:latin typeface="+mj-ea"/>
                <a:ea typeface="+mj-ea"/>
              </a:rPr>
              <a:t>中間的整理を実施（</a:t>
            </a:r>
            <a:r>
              <a:rPr lang="en-US" altLang="ja-JP" sz="1532" u="sng" dirty="0">
                <a:solidFill>
                  <a:prstClr val="black"/>
                </a:solidFill>
                <a:latin typeface="+mj-ea"/>
                <a:ea typeface="+mj-ea"/>
              </a:rPr>
              <a:t>2019</a:t>
            </a:r>
            <a:r>
              <a:rPr lang="ja-JP" altLang="en-US" sz="1532" u="sng" dirty="0">
                <a:solidFill>
                  <a:prstClr val="black"/>
                </a:solidFill>
                <a:latin typeface="+mj-ea"/>
                <a:ea typeface="+mj-ea"/>
              </a:rPr>
              <a:t>年４月５日公表）。</a:t>
            </a:r>
            <a:endParaRPr lang="en-US" altLang="ja-JP" sz="1532" u="sng" dirty="0">
              <a:solidFill>
                <a:prstClr val="black"/>
              </a:solidFill>
              <a:latin typeface="+mj-ea"/>
              <a:ea typeface="+mj-ea"/>
            </a:endParaRPr>
          </a:p>
          <a:p>
            <a:r>
              <a:rPr lang="ja-JP" altLang="en-US" sz="1327" dirty="0">
                <a:solidFill>
                  <a:prstClr val="black"/>
                </a:solidFill>
                <a:latin typeface="+mj-ea"/>
                <a:ea typeface="+mj-ea"/>
              </a:rPr>
              <a:t>　</a:t>
            </a:r>
            <a:r>
              <a:rPr lang="en-US" altLang="ja-JP" sz="1327" dirty="0">
                <a:solidFill>
                  <a:prstClr val="black"/>
                </a:solidFill>
                <a:latin typeface="+mj-ea"/>
                <a:ea typeface="+mj-ea"/>
              </a:rPr>
              <a:t>※</a:t>
            </a:r>
            <a:r>
              <a:rPr lang="ja-JP" altLang="en-US" sz="1327" dirty="0">
                <a:solidFill>
                  <a:prstClr val="black"/>
                </a:solidFill>
                <a:latin typeface="+mj-ea"/>
                <a:ea typeface="+mj-ea"/>
              </a:rPr>
              <a:t>　平成</a:t>
            </a:r>
            <a:r>
              <a:rPr lang="en-US" altLang="ja-JP" sz="1327" dirty="0">
                <a:solidFill>
                  <a:prstClr val="black"/>
                </a:solidFill>
                <a:latin typeface="+mj-ea"/>
                <a:ea typeface="+mj-ea"/>
              </a:rPr>
              <a:t>30</a:t>
            </a:r>
            <a:r>
              <a:rPr lang="ja-JP" altLang="en-US" sz="1327" dirty="0">
                <a:solidFill>
                  <a:prstClr val="black"/>
                </a:solidFill>
                <a:latin typeface="+mj-ea"/>
                <a:ea typeface="+mj-ea"/>
              </a:rPr>
              <a:t>年度は、</a:t>
            </a:r>
            <a:r>
              <a:rPr lang="ja-JP" altLang="en-US" sz="1327" dirty="0">
                <a:solidFill>
                  <a:prstClr val="black"/>
                </a:solidFill>
              </a:rPr>
              <a:t>計６回の会合を開催し、委員に</a:t>
            </a:r>
            <a:r>
              <a:rPr lang="ja-JP" altLang="en-US" sz="1327" dirty="0" err="1">
                <a:solidFill>
                  <a:prstClr val="black"/>
                </a:solidFill>
              </a:rPr>
              <a:t>よ</a:t>
            </a:r>
            <a:endParaRPr lang="en-US" altLang="ja-JP" sz="1327" dirty="0">
              <a:solidFill>
                <a:prstClr val="black"/>
              </a:solidFill>
            </a:endParaRPr>
          </a:p>
          <a:p>
            <a:r>
              <a:rPr lang="ja-JP" altLang="en-US" sz="1327" dirty="0">
                <a:solidFill>
                  <a:prstClr val="black"/>
                </a:solidFill>
              </a:rPr>
              <a:t>　　</a:t>
            </a:r>
            <a:r>
              <a:rPr lang="ja-JP" altLang="en-US" sz="1327" dirty="0" err="1">
                <a:solidFill>
                  <a:prstClr val="black"/>
                </a:solidFill>
              </a:rPr>
              <a:t>る</a:t>
            </a:r>
            <a:r>
              <a:rPr lang="ja-JP" altLang="en-US" sz="1327" dirty="0">
                <a:solidFill>
                  <a:prstClr val="black"/>
                </a:solidFill>
              </a:rPr>
              <a:t>プレゼンテーション及び事務局から過疎対策の実</a:t>
            </a:r>
            <a:endParaRPr lang="en-US" altLang="ja-JP" sz="1327" dirty="0">
              <a:solidFill>
                <a:prstClr val="black"/>
              </a:solidFill>
            </a:endParaRPr>
          </a:p>
          <a:p>
            <a:r>
              <a:rPr lang="ja-JP" altLang="en-US" sz="1327" dirty="0">
                <a:solidFill>
                  <a:prstClr val="black"/>
                </a:solidFill>
              </a:rPr>
              <a:t>　　績等の報告を聴取（そのほかに現地視察も実施。）。</a:t>
            </a:r>
            <a:endParaRPr lang="en-US" altLang="ja-JP" sz="1327" dirty="0">
              <a:solidFill>
                <a:prstClr val="black"/>
              </a:solidFill>
            </a:endParaRPr>
          </a:p>
          <a:p>
            <a:endParaRPr lang="en-US" altLang="ja-JP" sz="1532" u="sng" dirty="0">
              <a:solidFill>
                <a:prstClr val="black"/>
              </a:solidFill>
              <a:latin typeface="+mj-ea"/>
              <a:ea typeface="+mj-ea"/>
            </a:endParaRPr>
          </a:p>
          <a:p>
            <a:r>
              <a:rPr lang="ja-JP" altLang="en-US" sz="1532" u="sng" dirty="0">
                <a:solidFill>
                  <a:prstClr val="black"/>
                </a:solidFill>
                <a:latin typeface="+mj-ea"/>
                <a:ea typeface="+mj-ea"/>
              </a:rPr>
              <a:t>○　今後、さらに検討を進め、</a:t>
            </a:r>
            <a:r>
              <a:rPr lang="en-US" altLang="ja-JP" sz="1532" u="sng" dirty="0">
                <a:solidFill>
                  <a:prstClr val="black"/>
                </a:solidFill>
                <a:latin typeface="+mj-ea"/>
                <a:ea typeface="+mj-ea"/>
              </a:rPr>
              <a:t>2020</a:t>
            </a:r>
            <a:r>
              <a:rPr lang="ja-JP" altLang="en-US" sz="1532" u="sng" dirty="0">
                <a:solidFill>
                  <a:prstClr val="black"/>
                </a:solidFill>
                <a:latin typeface="+mj-ea"/>
                <a:ea typeface="+mj-ea"/>
              </a:rPr>
              <a:t>年前半を目　</a:t>
            </a:r>
            <a:endParaRPr lang="en-US" altLang="ja-JP" sz="1532" u="sng" dirty="0">
              <a:solidFill>
                <a:prstClr val="black"/>
              </a:solidFill>
              <a:latin typeface="+mj-ea"/>
              <a:ea typeface="+mj-ea"/>
            </a:endParaRPr>
          </a:p>
          <a:p>
            <a:r>
              <a:rPr lang="ja-JP" altLang="en-US" sz="1532" dirty="0">
                <a:solidFill>
                  <a:prstClr val="black"/>
                </a:solidFill>
                <a:latin typeface="+mj-ea"/>
                <a:ea typeface="+mj-ea"/>
              </a:rPr>
              <a:t>　</a:t>
            </a:r>
            <a:r>
              <a:rPr lang="ja-JP" altLang="en-US" sz="1532" u="sng" dirty="0">
                <a:solidFill>
                  <a:prstClr val="black"/>
                </a:solidFill>
                <a:latin typeface="+mj-ea"/>
                <a:ea typeface="+mj-ea"/>
              </a:rPr>
              <a:t>処に、新たな過疎対策の理念、対象地域の</a:t>
            </a:r>
            <a:r>
              <a:rPr lang="ja-JP" altLang="en-US" sz="1532" u="sng" dirty="0" err="1">
                <a:solidFill>
                  <a:prstClr val="black"/>
                </a:solidFill>
                <a:latin typeface="+mj-ea"/>
                <a:ea typeface="+mj-ea"/>
              </a:rPr>
              <a:t>あ</a:t>
            </a:r>
            <a:endParaRPr lang="en-US" altLang="ja-JP" sz="1532" u="sng" dirty="0">
              <a:solidFill>
                <a:prstClr val="black"/>
              </a:solidFill>
              <a:latin typeface="+mj-ea"/>
              <a:ea typeface="+mj-ea"/>
            </a:endParaRPr>
          </a:p>
          <a:p>
            <a:r>
              <a:rPr lang="ja-JP" altLang="en-US" sz="1532" dirty="0">
                <a:solidFill>
                  <a:prstClr val="black"/>
                </a:solidFill>
                <a:latin typeface="+mj-ea"/>
                <a:ea typeface="+mj-ea"/>
              </a:rPr>
              <a:t>　</a:t>
            </a:r>
            <a:r>
              <a:rPr lang="ja-JP" altLang="en-US" sz="1532" u="sng" dirty="0" err="1">
                <a:solidFill>
                  <a:prstClr val="black"/>
                </a:solidFill>
                <a:latin typeface="+mj-ea"/>
                <a:ea typeface="+mj-ea"/>
              </a:rPr>
              <a:t>り</a:t>
            </a:r>
            <a:r>
              <a:rPr lang="ja-JP" altLang="en-US" sz="1532" u="sng" dirty="0">
                <a:solidFill>
                  <a:prstClr val="black"/>
                </a:solidFill>
                <a:latin typeface="+mj-ea"/>
                <a:ea typeface="+mj-ea"/>
              </a:rPr>
              <a:t>方、施策の視点、支援制度のあり方等につ</a:t>
            </a:r>
            <a:endParaRPr lang="en-US" altLang="ja-JP" sz="1532" u="sng" dirty="0">
              <a:solidFill>
                <a:prstClr val="black"/>
              </a:solidFill>
              <a:latin typeface="+mj-ea"/>
              <a:ea typeface="+mj-ea"/>
            </a:endParaRPr>
          </a:p>
          <a:p>
            <a:r>
              <a:rPr lang="ja-JP" altLang="en-US" sz="1532" dirty="0">
                <a:solidFill>
                  <a:prstClr val="black"/>
                </a:solidFill>
                <a:latin typeface="+mj-ea"/>
                <a:ea typeface="+mj-ea"/>
              </a:rPr>
              <a:t>　</a:t>
            </a:r>
            <a:r>
              <a:rPr lang="ja-JP" altLang="en-US" sz="1532" u="sng" dirty="0">
                <a:solidFill>
                  <a:prstClr val="black"/>
                </a:solidFill>
                <a:latin typeface="+mj-ea"/>
                <a:ea typeface="+mj-ea"/>
              </a:rPr>
              <a:t>いて提言を行う予定。</a:t>
            </a:r>
            <a:endParaRPr lang="en-US" altLang="ja-JP" sz="1532" u="sng" dirty="0">
              <a:solidFill>
                <a:prstClr val="black"/>
              </a:solidFill>
              <a:latin typeface="+mj-ea"/>
              <a:ea typeface="+mj-ea"/>
            </a:endParaRPr>
          </a:p>
          <a:p>
            <a:endParaRPr lang="ja-JP" altLang="en-US" sz="1532" u="sng" dirty="0">
              <a:solidFill>
                <a:prstClr val="black"/>
              </a:solidFill>
              <a:latin typeface="Calibri" panose="020F0502020204030204"/>
              <a:ea typeface="ＭＳ Ｐゴシック" panose="020B0600070205080204" pitchFamily="50" charset="-128"/>
            </a:endParaRPr>
          </a:p>
        </p:txBody>
      </p:sp>
      <p:sp>
        <p:nvSpPr>
          <p:cNvPr id="2" name="スライド番号プレースホルダー 1"/>
          <p:cNvSpPr>
            <a:spLocks noGrp="1"/>
          </p:cNvSpPr>
          <p:nvPr>
            <p:ph type="sldNum" sz="quarter" idx="12"/>
          </p:nvPr>
        </p:nvSpPr>
        <p:spPr/>
        <p:txBody>
          <a:bodyPr/>
          <a:lstStyle/>
          <a:p>
            <a:fld id="{52FD0B92-5099-4375-A526-D90697F4A704}" type="slidenum">
              <a:rPr kumimoji="1" lang="ja-JP" altLang="en-US" smtClean="0"/>
              <a:t>14</a:t>
            </a:fld>
            <a:endParaRPr kumimoji="1" lang="ja-JP" altLang="en-US"/>
          </a:p>
        </p:txBody>
      </p:sp>
    </p:spTree>
    <p:extLst>
      <p:ext uri="{BB962C8B-B14F-4D97-AF65-F5344CB8AC3E}">
        <p14:creationId xmlns:p14="http://schemas.microsoft.com/office/powerpoint/2010/main" val="415913581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descr="格子 (小)"/>
          <p:cNvSpPr txBox="1">
            <a:spLocks noChangeArrowheads="1"/>
          </p:cNvSpPr>
          <p:nvPr/>
        </p:nvSpPr>
        <p:spPr bwMode="auto">
          <a:xfrm>
            <a:off x="307973" y="1707508"/>
            <a:ext cx="9508654" cy="5062688"/>
          </a:xfrm>
          <a:prstGeom prst="rect">
            <a:avLst/>
          </a:prstGeom>
          <a:pattFill prst="pct30">
            <a:fgClr>
              <a:srgbClr val="FFFF99"/>
            </a:fgClr>
            <a:bgClr>
              <a:schemeClr val="bg1"/>
            </a:bgClr>
          </a:pattFill>
          <a:ln>
            <a:headEnd/>
            <a:tailEnd/>
          </a:ln>
        </p:spPr>
        <p:style>
          <a:lnRef idx="1">
            <a:schemeClr val="accent1"/>
          </a:lnRef>
          <a:fillRef idx="2">
            <a:schemeClr val="accent1"/>
          </a:fillRef>
          <a:effectRef idx="1">
            <a:schemeClr val="accent1"/>
          </a:effectRef>
          <a:fontRef idx="minor">
            <a:schemeClr val="dk1"/>
          </a:fontRef>
        </p:style>
        <p:txBody>
          <a:bodyPr wrap="square" lIns="89323" tIns="44662" rIns="89323" bIns="44662">
            <a:noAutofit/>
          </a:bodyPr>
          <a:lstStyle/>
          <a:p>
            <a:pPr marL="342946" indent="-342946" defTabSz="893464">
              <a:defRPr/>
            </a:pPr>
            <a:r>
              <a:rPr lang="ja-JP" altLang="en-US" sz="853" dirty="0">
                <a:ea typeface="ＭＳ ゴシック" pitchFamily="49" charset="-128"/>
              </a:rPr>
              <a:t>　</a:t>
            </a:r>
            <a:endParaRPr lang="en-US" altLang="ja-JP" sz="853" dirty="0">
              <a:ea typeface="ＭＳ ゴシック" pitchFamily="49" charset="-128"/>
            </a:endParaRPr>
          </a:p>
          <a:p>
            <a:pPr marL="342946" indent="-342946" defTabSz="893464">
              <a:defRPr/>
            </a:pPr>
            <a:r>
              <a:rPr lang="ja-JP" altLang="en-US" sz="1327" dirty="0">
                <a:latin typeface="ＭＳ Ｐ明朝" panose="02020600040205080304" pitchFamily="18" charset="-128"/>
                <a:ea typeface="ＭＳ Ｐ明朝" panose="02020600040205080304" pitchFamily="18" charset="-128"/>
              </a:rPr>
              <a:t>＜</a:t>
            </a:r>
            <a:r>
              <a:rPr lang="en-US" altLang="ja-JP" sz="1327" dirty="0">
                <a:latin typeface="ＭＳ Ｐ明朝" panose="02020600040205080304" pitchFamily="18" charset="-128"/>
                <a:ea typeface="ＭＳ Ｐ明朝" panose="02020600040205080304" pitchFamily="18" charset="-128"/>
              </a:rPr>
              <a:t>2018</a:t>
            </a:r>
            <a:r>
              <a:rPr lang="ja-JP" altLang="en-US" sz="1327" dirty="0">
                <a:latin typeface="ＭＳ Ｐ明朝" panose="02020600040205080304" pitchFamily="18" charset="-128"/>
                <a:ea typeface="ＭＳ Ｐ明朝" panose="02020600040205080304" pitchFamily="18" charset="-128"/>
              </a:rPr>
              <a:t>年４月１日現在の過疎関係市町村の状況＞（カッコ内は全国比。人口は</a:t>
            </a:r>
            <a:r>
              <a:rPr lang="en-US" altLang="ja-JP" sz="1327" dirty="0">
                <a:latin typeface="ＭＳ Ｐ明朝" panose="02020600040205080304" pitchFamily="18" charset="-128"/>
                <a:ea typeface="ＭＳ Ｐ明朝" panose="02020600040205080304" pitchFamily="18" charset="-128"/>
              </a:rPr>
              <a:t>H27</a:t>
            </a:r>
            <a:r>
              <a:rPr lang="ja-JP" altLang="en-US" sz="1327" dirty="0">
                <a:latin typeface="ＭＳ Ｐ明朝" panose="02020600040205080304" pitchFamily="18" charset="-128"/>
                <a:ea typeface="ＭＳ Ｐ明朝" panose="02020600040205080304" pitchFamily="18" charset="-128"/>
              </a:rPr>
              <a:t>国勢調査）</a:t>
            </a:r>
            <a:endParaRPr lang="en-US" altLang="ja-JP" sz="1327" dirty="0">
              <a:latin typeface="ＭＳ Ｐ明朝" panose="02020600040205080304" pitchFamily="18" charset="-128"/>
              <a:ea typeface="ＭＳ Ｐ明朝" panose="02020600040205080304" pitchFamily="18" charset="-128"/>
            </a:endParaRPr>
          </a:p>
          <a:p>
            <a:pPr marL="342946" indent="-342946" defTabSz="893464">
              <a:defRPr/>
            </a:pPr>
            <a:r>
              <a:rPr lang="ja-JP" altLang="en-US" sz="1327" dirty="0">
                <a:latin typeface="ＭＳ Ｐ明朝" panose="02020600040205080304" pitchFamily="18" charset="-128"/>
                <a:ea typeface="ＭＳ Ｐ明朝" panose="02020600040205080304" pitchFamily="18" charset="-128"/>
              </a:rPr>
              <a:t>　市町村数：</a:t>
            </a:r>
            <a:r>
              <a:rPr lang="en-US" altLang="ja-JP" sz="1327" dirty="0">
                <a:latin typeface="ＭＳ Ｐ明朝" panose="02020600040205080304" pitchFamily="18" charset="-128"/>
                <a:ea typeface="ＭＳ Ｐ明朝" panose="02020600040205080304" pitchFamily="18" charset="-128"/>
              </a:rPr>
              <a:t>817</a:t>
            </a:r>
            <a:r>
              <a:rPr lang="ja-JP" altLang="en-US" sz="1327" dirty="0">
                <a:latin typeface="ＭＳ Ｐ明朝" panose="02020600040205080304" pitchFamily="18" charset="-128"/>
                <a:ea typeface="ＭＳ Ｐ明朝" panose="02020600040205080304" pitchFamily="18" charset="-128"/>
              </a:rPr>
              <a:t>団体（</a:t>
            </a:r>
            <a:r>
              <a:rPr lang="en-US" altLang="ja-JP" sz="1327" dirty="0">
                <a:latin typeface="ＭＳ Ｐ明朝" panose="02020600040205080304" pitchFamily="18" charset="-128"/>
                <a:ea typeface="ＭＳ Ｐ明朝" panose="02020600040205080304" pitchFamily="18" charset="-128"/>
              </a:rPr>
              <a:t>47.5</a:t>
            </a:r>
            <a:r>
              <a:rPr lang="ja-JP" altLang="en-US" sz="1327" dirty="0">
                <a:latin typeface="ＭＳ Ｐ明朝" panose="02020600040205080304" pitchFamily="18" charset="-128"/>
                <a:ea typeface="ＭＳ Ｐ明朝" panose="02020600040205080304" pitchFamily="18" charset="-128"/>
              </a:rPr>
              <a:t>％）　人口：</a:t>
            </a:r>
            <a:r>
              <a:rPr lang="en-US" altLang="ja-JP" sz="1327" dirty="0">
                <a:latin typeface="ＭＳ Ｐ明朝" panose="02020600040205080304" pitchFamily="18" charset="-128"/>
                <a:ea typeface="ＭＳ Ｐ明朝" panose="02020600040205080304" pitchFamily="18" charset="-128"/>
              </a:rPr>
              <a:t>10,878,661</a:t>
            </a:r>
            <a:r>
              <a:rPr lang="ja-JP" altLang="en-US" sz="1327" dirty="0">
                <a:latin typeface="ＭＳ Ｐ明朝" panose="02020600040205080304" pitchFamily="18" charset="-128"/>
                <a:ea typeface="ＭＳ Ｐ明朝" panose="02020600040205080304" pitchFamily="18" charset="-128"/>
              </a:rPr>
              <a:t>人（</a:t>
            </a:r>
            <a:r>
              <a:rPr lang="en-US" altLang="ja-JP" sz="1327" dirty="0">
                <a:latin typeface="ＭＳ Ｐ明朝" panose="02020600040205080304" pitchFamily="18" charset="-128"/>
                <a:ea typeface="ＭＳ Ｐ明朝" panose="02020600040205080304" pitchFamily="18" charset="-128"/>
              </a:rPr>
              <a:t>8.6</a:t>
            </a:r>
            <a:r>
              <a:rPr lang="ja-JP" altLang="en-US" sz="1327" dirty="0">
                <a:latin typeface="ＭＳ Ｐ明朝" panose="02020600040205080304" pitchFamily="18" charset="-128"/>
                <a:ea typeface="ＭＳ Ｐ明朝" panose="02020600040205080304" pitchFamily="18" charset="-128"/>
              </a:rPr>
              <a:t>％）　面積：</a:t>
            </a:r>
            <a:r>
              <a:rPr lang="en-US" altLang="ja-JP" sz="1327" dirty="0">
                <a:latin typeface="ＭＳ Ｐ明朝" panose="02020600040205080304" pitchFamily="18" charset="-128"/>
                <a:ea typeface="ＭＳ Ｐ明朝" panose="02020600040205080304" pitchFamily="18" charset="-128"/>
              </a:rPr>
              <a:t>225,467.94</a:t>
            </a:r>
            <a:r>
              <a:rPr lang="ja-JP" altLang="en-US" sz="1327" dirty="0">
                <a:latin typeface="ＭＳ Ｐ明朝" panose="02020600040205080304" pitchFamily="18" charset="-128"/>
                <a:ea typeface="ＭＳ Ｐ明朝" panose="02020600040205080304" pitchFamily="18" charset="-128"/>
              </a:rPr>
              <a:t>㎢（</a:t>
            </a:r>
            <a:r>
              <a:rPr lang="en-US" altLang="ja-JP" sz="1327" dirty="0">
                <a:latin typeface="ＭＳ Ｐ明朝" panose="02020600040205080304" pitchFamily="18" charset="-128"/>
                <a:ea typeface="ＭＳ Ｐ明朝" panose="02020600040205080304" pitchFamily="18" charset="-128"/>
              </a:rPr>
              <a:t>59.7</a:t>
            </a:r>
            <a:r>
              <a:rPr lang="ja-JP" altLang="en-US" sz="1327" dirty="0">
                <a:latin typeface="ＭＳ Ｐ明朝" panose="02020600040205080304" pitchFamily="18" charset="-128"/>
                <a:ea typeface="ＭＳ Ｐ明朝" panose="02020600040205080304" pitchFamily="18" charset="-128"/>
              </a:rPr>
              <a:t>％）</a:t>
            </a:r>
            <a:endParaRPr lang="en-US" altLang="ja-JP" sz="1327" dirty="0">
              <a:latin typeface="ＭＳ Ｐ明朝" panose="02020600040205080304" pitchFamily="18" charset="-128"/>
              <a:ea typeface="ＭＳ Ｐ明朝" panose="02020600040205080304" pitchFamily="18" charset="-128"/>
            </a:endParaRPr>
          </a:p>
          <a:p>
            <a:pPr marL="342946" indent="-342946" defTabSz="893464">
              <a:defRPr/>
            </a:pPr>
            <a:endParaRPr lang="en-US" altLang="ja-JP" sz="1327" dirty="0">
              <a:latin typeface="ＭＳ Ｐ明朝" panose="02020600040205080304" pitchFamily="18" charset="-128"/>
              <a:ea typeface="ＭＳ Ｐ明朝" panose="02020600040205080304" pitchFamily="18" charset="-128"/>
            </a:endParaRPr>
          </a:p>
          <a:p>
            <a:pPr marL="342946" indent="-342946" defTabSz="893464">
              <a:defRPr/>
            </a:pPr>
            <a:endParaRPr lang="en-US" altLang="ja-JP" sz="1327" dirty="0">
              <a:latin typeface="ＭＳ Ｐ明朝" panose="02020600040205080304" pitchFamily="18" charset="-128"/>
              <a:ea typeface="ＭＳ Ｐ明朝" panose="02020600040205080304" pitchFamily="18" charset="-128"/>
            </a:endParaRPr>
          </a:p>
          <a:p>
            <a:pPr marL="342946" indent="-342946" defTabSz="893464">
              <a:defRPr/>
            </a:pPr>
            <a:r>
              <a:rPr lang="ja-JP" altLang="en-US" sz="1137" dirty="0">
                <a:latin typeface="ＭＳ Ｐ明朝" panose="02020600040205080304" pitchFamily="18" charset="-128"/>
                <a:ea typeface="ＭＳ Ｐ明朝" panose="02020600040205080304" pitchFamily="18" charset="-128"/>
              </a:rPr>
              <a:t>　　</a:t>
            </a:r>
            <a:endParaRPr lang="en-US" altLang="ja-JP" sz="1137" dirty="0">
              <a:latin typeface="ＭＳ Ｐ明朝" panose="02020600040205080304" pitchFamily="18" charset="-128"/>
              <a:ea typeface="ＭＳ Ｐ明朝" panose="02020600040205080304" pitchFamily="18" charset="-128"/>
            </a:endParaRPr>
          </a:p>
          <a:p>
            <a:pPr marL="342946" indent="-342946" defTabSz="893464">
              <a:defRPr/>
            </a:pPr>
            <a:r>
              <a:rPr lang="ja-JP" altLang="en-US" sz="1421" dirty="0">
                <a:latin typeface="ＭＳ Ｐ明朝" pitchFamily="18" charset="-128"/>
                <a:ea typeface="ＭＳ Ｐ明朝" pitchFamily="18" charset="-128"/>
              </a:rPr>
              <a:t>　</a:t>
            </a:r>
            <a:endParaRPr lang="en-US" altLang="ja-JP" sz="1421" dirty="0">
              <a:latin typeface="ＭＳ Ｐ明朝" pitchFamily="18" charset="-128"/>
              <a:ea typeface="ＭＳ Ｐ明朝" pitchFamily="18" charset="-128"/>
            </a:endParaRPr>
          </a:p>
          <a:p>
            <a:pPr marL="342946" indent="-342946" defTabSz="893464">
              <a:defRPr/>
            </a:pPr>
            <a:endParaRPr lang="en-US" altLang="ja-JP" sz="1421" dirty="0">
              <a:latin typeface="ＭＳ Ｐ明朝" pitchFamily="18" charset="-128"/>
              <a:ea typeface="ＭＳ Ｐ明朝" pitchFamily="18" charset="-128"/>
            </a:endParaRPr>
          </a:p>
          <a:p>
            <a:pPr marL="342946" indent="-342946" defTabSz="893464">
              <a:defRPr/>
            </a:pPr>
            <a:r>
              <a:rPr lang="en-US" altLang="ja-JP" sz="1421" dirty="0">
                <a:latin typeface="ＭＳ Ｐ明朝" pitchFamily="18" charset="-128"/>
                <a:ea typeface="ＭＳ Ｐ明朝" pitchFamily="18" charset="-128"/>
              </a:rPr>
              <a:t> </a:t>
            </a:r>
          </a:p>
          <a:p>
            <a:pPr marL="342946" indent="-342946" defTabSz="893464">
              <a:defRPr/>
            </a:pPr>
            <a:endParaRPr lang="en-US" altLang="ja-JP" sz="1421" dirty="0">
              <a:latin typeface="ＭＳ Ｐ明朝" pitchFamily="18" charset="-128"/>
              <a:ea typeface="ＭＳ Ｐ明朝" pitchFamily="18" charset="-128"/>
            </a:endParaRPr>
          </a:p>
          <a:p>
            <a:pPr marL="342946" indent="-342946" defTabSz="893464">
              <a:defRPr/>
            </a:pPr>
            <a:endParaRPr lang="en-US" altLang="ja-JP" sz="1421" dirty="0">
              <a:latin typeface="ＭＳ Ｐ明朝" pitchFamily="18" charset="-128"/>
              <a:ea typeface="ＭＳ Ｐ明朝" pitchFamily="18" charset="-128"/>
            </a:endParaRPr>
          </a:p>
          <a:p>
            <a:pPr marL="342946" indent="-342946" defTabSz="893464">
              <a:defRPr/>
            </a:pPr>
            <a:endParaRPr lang="en-US" altLang="ja-JP" sz="1421" dirty="0">
              <a:latin typeface="ＭＳ Ｐ明朝" pitchFamily="18" charset="-128"/>
              <a:ea typeface="ＭＳ Ｐ明朝" pitchFamily="18" charset="-128"/>
            </a:endParaRPr>
          </a:p>
          <a:p>
            <a:pPr marL="342946" indent="-342946" defTabSz="893464">
              <a:defRPr/>
            </a:pPr>
            <a:endParaRPr lang="en-US" altLang="ja-JP" sz="1421" dirty="0">
              <a:latin typeface="ＭＳ Ｐ明朝" pitchFamily="18" charset="-128"/>
              <a:ea typeface="ＭＳ Ｐ明朝" pitchFamily="18" charset="-128"/>
            </a:endParaRPr>
          </a:p>
          <a:p>
            <a:pPr marL="342946" indent="-342946" defTabSz="893464">
              <a:defRPr/>
            </a:pPr>
            <a:endParaRPr lang="en-US" altLang="ja-JP" sz="1421" dirty="0">
              <a:latin typeface="ＭＳ Ｐ明朝" pitchFamily="18" charset="-128"/>
              <a:ea typeface="ＭＳ Ｐ明朝" pitchFamily="18" charset="-128"/>
            </a:endParaRPr>
          </a:p>
          <a:p>
            <a:pPr marL="342946" indent="-342946" defTabSz="893464">
              <a:defRPr/>
            </a:pPr>
            <a:endParaRPr lang="en-US" altLang="ja-JP" sz="1421" dirty="0">
              <a:latin typeface="ＭＳ Ｐ明朝" pitchFamily="18" charset="-128"/>
              <a:ea typeface="ＭＳ Ｐ明朝" pitchFamily="18" charset="-128"/>
            </a:endParaRPr>
          </a:p>
          <a:p>
            <a:pPr marL="342946" indent="-342946" defTabSz="893464">
              <a:defRPr/>
            </a:pPr>
            <a:endParaRPr lang="en-US" altLang="ja-JP" sz="1421" dirty="0">
              <a:latin typeface="ＭＳ Ｐ明朝" pitchFamily="18" charset="-128"/>
              <a:ea typeface="ＭＳ Ｐ明朝" pitchFamily="18" charset="-128"/>
            </a:endParaRPr>
          </a:p>
          <a:p>
            <a:pPr marL="342946" indent="-342946" defTabSz="893464">
              <a:defRPr/>
            </a:pPr>
            <a:endParaRPr lang="en-US" altLang="ja-JP" sz="1421" dirty="0">
              <a:latin typeface="ＭＳ Ｐ明朝" pitchFamily="18" charset="-128"/>
              <a:ea typeface="ＭＳ Ｐ明朝" pitchFamily="18" charset="-128"/>
            </a:endParaRPr>
          </a:p>
          <a:p>
            <a:pPr marL="342946" indent="-342946" defTabSz="893464">
              <a:defRPr/>
            </a:pPr>
            <a:endParaRPr lang="en-US" altLang="ja-JP" sz="1421" dirty="0">
              <a:latin typeface="ＭＳ Ｐ明朝" pitchFamily="18" charset="-128"/>
              <a:ea typeface="ＭＳ Ｐ明朝" pitchFamily="18" charset="-128"/>
            </a:endParaRPr>
          </a:p>
          <a:p>
            <a:pPr marL="342946" indent="-342946" defTabSz="893464">
              <a:defRPr/>
            </a:pPr>
            <a:endParaRPr lang="en-US" altLang="ja-JP" sz="1421" dirty="0">
              <a:latin typeface="ＭＳ Ｐ明朝" pitchFamily="18" charset="-128"/>
              <a:ea typeface="ＭＳ Ｐ明朝" pitchFamily="18" charset="-128"/>
            </a:endParaRPr>
          </a:p>
          <a:p>
            <a:pPr marL="342946" indent="-342946" defTabSz="893464">
              <a:defRPr/>
            </a:pPr>
            <a:endParaRPr lang="en-US" altLang="ja-JP" sz="1421" dirty="0">
              <a:latin typeface="ＭＳ Ｐ明朝" pitchFamily="18" charset="-128"/>
              <a:ea typeface="ＭＳ Ｐ明朝" pitchFamily="18" charset="-128"/>
            </a:endParaRPr>
          </a:p>
          <a:p>
            <a:pPr marL="342946" indent="-342946" defTabSz="893464">
              <a:defRPr/>
            </a:pPr>
            <a:endParaRPr lang="en-US" altLang="ja-JP" sz="1421" dirty="0">
              <a:latin typeface="ＭＳ Ｐ明朝" pitchFamily="18" charset="-128"/>
              <a:ea typeface="ＭＳ Ｐ明朝" pitchFamily="18" charset="-128"/>
            </a:endParaRPr>
          </a:p>
          <a:p>
            <a:pPr marL="342946" indent="-342946" defTabSz="893464">
              <a:defRPr/>
            </a:pPr>
            <a:endParaRPr lang="en-US" altLang="ja-JP" sz="1421" dirty="0">
              <a:latin typeface="ＭＳ Ｐ明朝" pitchFamily="18" charset="-128"/>
              <a:ea typeface="ＭＳ Ｐ明朝" pitchFamily="18" charset="-128"/>
            </a:endParaRPr>
          </a:p>
          <a:p>
            <a:pPr marL="342946" indent="-342946" defTabSz="893464">
              <a:defRPr/>
            </a:pPr>
            <a:endParaRPr lang="en-US" altLang="ja-JP" sz="1421" dirty="0">
              <a:latin typeface="ＭＳ Ｐ明朝" pitchFamily="18" charset="-128"/>
              <a:ea typeface="ＭＳ Ｐ明朝" pitchFamily="18" charset="-128"/>
            </a:endParaRPr>
          </a:p>
          <a:p>
            <a:pPr marL="342946" indent="-342946" defTabSz="893464">
              <a:defRPr/>
            </a:pPr>
            <a:r>
              <a:rPr lang="ja-JP" altLang="en-US" sz="853" dirty="0">
                <a:latin typeface="ＭＳ Ｐ明朝" pitchFamily="18" charset="-128"/>
                <a:ea typeface="ＭＳ Ｐ明朝" pitchFamily="18" charset="-128"/>
              </a:rPr>
              <a:t>　　</a:t>
            </a:r>
            <a:endParaRPr lang="ja-JP" altLang="en-US" sz="1232" dirty="0">
              <a:latin typeface="ＭＳ Ｐ明朝" pitchFamily="18" charset="-128"/>
              <a:ea typeface="ＭＳ Ｐ明朝" pitchFamily="18" charset="-128"/>
            </a:endParaRPr>
          </a:p>
        </p:txBody>
      </p:sp>
      <p:sp>
        <p:nvSpPr>
          <p:cNvPr id="2052" name="Text Box 7"/>
          <p:cNvSpPr txBox="1">
            <a:spLocks noChangeArrowheads="1"/>
          </p:cNvSpPr>
          <p:nvPr/>
        </p:nvSpPr>
        <p:spPr bwMode="auto">
          <a:xfrm>
            <a:off x="266490" y="1450241"/>
            <a:ext cx="3886793" cy="323511"/>
          </a:xfrm>
          <a:prstGeom prst="rect">
            <a:avLst/>
          </a:prstGeom>
          <a:solidFill>
            <a:srgbClr val="FFC000"/>
          </a:solidFill>
          <a:ln w="38100" cmpd="dbl">
            <a:solidFill>
              <a:schemeClr val="tx1"/>
            </a:solidFill>
            <a:miter lim="800000"/>
            <a:headEnd/>
            <a:tailEnd/>
          </a:ln>
        </p:spPr>
        <p:txBody>
          <a:bodyPr wrap="square" lIns="89323" tIns="44662" rIns="89323" bIns="44662">
            <a:noAutofit/>
          </a:bodyPr>
          <a:lstStyle/>
          <a:p>
            <a:pPr defTabSz="893464"/>
            <a:r>
              <a:rPr lang="ja-JP" altLang="en-US" sz="1516" dirty="0"/>
              <a:t>２　これまでの過疎対策の成果と課題（例示）</a:t>
            </a:r>
            <a:endParaRPr lang="ja-JP" altLang="en-US" sz="1516" dirty="0">
              <a:solidFill>
                <a:schemeClr val="bg1"/>
              </a:solidFill>
              <a:latin typeface="ＤＦ特太ゴシック体" pitchFamily="1" charset="-128"/>
              <a:ea typeface="ＤＦ特太ゴシック体" pitchFamily="1" charset="-128"/>
            </a:endParaRPr>
          </a:p>
        </p:txBody>
      </p:sp>
      <p:sp>
        <p:nvSpPr>
          <p:cNvPr id="5135" name="AutoShape 15"/>
          <p:cNvSpPr>
            <a:spLocks noChangeArrowheads="1"/>
          </p:cNvSpPr>
          <p:nvPr/>
        </p:nvSpPr>
        <p:spPr bwMode="auto">
          <a:xfrm>
            <a:off x="311617" y="66524"/>
            <a:ext cx="9379169" cy="463318"/>
          </a:xfrm>
          <a:prstGeom prst="roundRect">
            <a:avLst>
              <a:gd name="adj" fmla="val 21125"/>
            </a:avLst>
          </a:prstGeom>
          <a:gradFill flip="none" rotWithShape="1">
            <a:gsLst>
              <a:gs pos="0">
                <a:srgbClr val="FFC000"/>
              </a:gs>
              <a:gs pos="50000">
                <a:schemeClr val="bg1"/>
              </a:gs>
              <a:gs pos="100000">
                <a:srgbClr val="FFC000"/>
              </a:gs>
            </a:gsLst>
            <a:lin ang="5400000" scaled="1"/>
            <a:tileRect/>
          </a:gradFill>
          <a:ln w="57150" cmpd="thickThin">
            <a:solidFill>
              <a:schemeClr val="tx1"/>
            </a:solidFill>
            <a:round/>
            <a:headEnd/>
            <a:tailEnd/>
          </a:ln>
          <a:effectLst>
            <a:outerShdw dist="107763" dir="2700000" algn="ctr" rotWithShape="0">
              <a:schemeClr val="bg2">
                <a:alpha val="50000"/>
              </a:schemeClr>
            </a:outerShdw>
          </a:effectLst>
        </p:spPr>
        <p:txBody>
          <a:bodyPr lIns="86636" tIns="43318" rIns="86636" bIns="43318" anchor="ctr">
            <a:noAutofit/>
          </a:bodyPr>
          <a:lstStyle/>
          <a:p>
            <a:pPr algn="ctr">
              <a:defRPr/>
            </a:pPr>
            <a:r>
              <a:rPr lang="ja-JP" altLang="en-US" sz="1895" dirty="0">
                <a:ea typeface="ＤＦ特太ゴシック体" pitchFamily="1" charset="-128"/>
              </a:rPr>
              <a:t>新たな過疎対策に向けて</a:t>
            </a:r>
            <a:r>
              <a:rPr lang="ja-JP" altLang="en-US" sz="1706" dirty="0">
                <a:ea typeface="ＤＦ特太ゴシック体" pitchFamily="1" charset="-128"/>
              </a:rPr>
              <a:t>～持続可能な低密度地域社会の実現～（</a:t>
            </a:r>
            <a:r>
              <a:rPr lang="ja-JP" altLang="en-US" sz="1895" dirty="0">
                <a:ea typeface="ＤＦ特太ゴシック体" pitchFamily="1" charset="-128"/>
              </a:rPr>
              <a:t>中間的整理）（要旨）　</a:t>
            </a:r>
            <a:endParaRPr lang="ja-JP" altLang="en-US" sz="1895" dirty="0">
              <a:latin typeface="ＤＦ特太ゴシック体" pitchFamily="1" charset="-128"/>
              <a:ea typeface="ＤＦ特太ゴシック体" pitchFamily="1" charset="-128"/>
            </a:endParaRPr>
          </a:p>
        </p:txBody>
      </p:sp>
      <p:sp>
        <p:nvSpPr>
          <p:cNvPr id="2058" name="角丸四角形 9"/>
          <p:cNvSpPr>
            <a:spLocks noChangeArrowheads="1"/>
          </p:cNvSpPr>
          <p:nvPr/>
        </p:nvSpPr>
        <p:spPr bwMode="auto">
          <a:xfrm>
            <a:off x="1765125" y="655776"/>
            <a:ext cx="7846803" cy="726233"/>
          </a:xfrm>
          <a:prstGeom prst="roundRect">
            <a:avLst>
              <a:gd name="adj" fmla="val 16667"/>
            </a:avLst>
          </a:prstGeom>
          <a:pattFill prst="pct30">
            <a:fgClr>
              <a:srgbClr val="FFFF99"/>
            </a:fgClr>
            <a:bgClr>
              <a:schemeClr val="bg1"/>
            </a:bgClr>
          </a:pattFill>
          <a:ln w="9525" algn="ctr">
            <a:solidFill>
              <a:schemeClr val="tx1"/>
            </a:solidFill>
            <a:round/>
            <a:headEnd/>
            <a:tailEnd/>
          </a:ln>
        </p:spPr>
        <p:txBody>
          <a:bodyPr lIns="88693" tIns="44347" rIns="88693" bIns="44347">
            <a:noAutofit/>
          </a:bodyPr>
          <a:lstStyle/>
          <a:p>
            <a:pPr marL="171473" indent="-171473" defTabSz="893464">
              <a:defRPr/>
            </a:pPr>
            <a:r>
              <a:rPr lang="ja-JP" altLang="en-US" sz="1327" dirty="0">
                <a:latin typeface="ＭＳ Ｐ明朝" pitchFamily="18" charset="-128"/>
                <a:ea typeface="ＭＳ Ｐ明朝" pitchFamily="18" charset="-128"/>
              </a:rPr>
              <a:t>○　</a:t>
            </a:r>
            <a:r>
              <a:rPr lang="ja-JP" altLang="en-US" sz="1327" u="sng" dirty="0">
                <a:latin typeface="ＭＳ Ｐゴシック" panose="020B0600070205080204" pitchFamily="50" charset="-128"/>
                <a:ea typeface="ＭＳ Ｐゴシック" panose="020B0600070205080204" pitchFamily="50" charset="-128"/>
              </a:rPr>
              <a:t>現行の過疎法の期限（</a:t>
            </a:r>
            <a:r>
              <a:rPr lang="en-US" altLang="ja-JP" sz="1327" u="sng" dirty="0">
                <a:latin typeface="ＭＳ Ｐゴシック" panose="020B0600070205080204" pitchFamily="50" charset="-128"/>
                <a:ea typeface="ＭＳ Ｐゴシック" panose="020B0600070205080204" pitchFamily="50" charset="-128"/>
              </a:rPr>
              <a:t>2021</a:t>
            </a:r>
            <a:r>
              <a:rPr lang="ja-JP" altLang="en-US" sz="1327" u="sng" dirty="0">
                <a:latin typeface="ＭＳ Ｐゴシック" panose="020B0600070205080204" pitchFamily="50" charset="-128"/>
                <a:ea typeface="ＭＳ Ｐゴシック" panose="020B0600070205080204" pitchFamily="50" charset="-128"/>
              </a:rPr>
              <a:t>年３月末）</a:t>
            </a:r>
            <a:r>
              <a:rPr lang="ja-JP" altLang="en-US" sz="1327" dirty="0">
                <a:latin typeface="ＭＳ Ｐ明朝" pitchFamily="18" charset="-128"/>
                <a:ea typeface="ＭＳ Ｐ明朝" pitchFamily="18" charset="-128"/>
              </a:rPr>
              <a:t>を踏まえ、一昨年度以来、１０回の会合と６回の現地視察を実施。</a:t>
            </a:r>
            <a:endParaRPr lang="en-US" altLang="ja-JP" sz="1327" dirty="0">
              <a:latin typeface="ＭＳ Ｐ明朝" pitchFamily="18" charset="-128"/>
              <a:ea typeface="ＭＳ Ｐ明朝" pitchFamily="18" charset="-128"/>
            </a:endParaRPr>
          </a:p>
          <a:p>
            <a:pPr marL="171473" indent="-171473" defTabSz="893464">
              <a:defRPr/>
            </a:pPr>
            <a:r>
              <a:rPr lang="ja-JP" altLang="en-US" sz="1327" dirty="0">
                <a:latin typeface="ＭＳ Ｐ明朝" pitchFamily="18" charset="-128"/>
                <a:ea typeface="ＭＳ Ｐ明朝" pitchFamily="18" charset="-128"/>
              </a:rPr>
              <a:t>○　これまでの議論・主な意見について中間的に整理。今後、さらに検討を進め、</a:t>
            </a:r>
            <a:r>
              <a:rPr lang="en-US" altLang="ja-JP" sz="1327" u="sng" dirty="0">
                <a:latin typeface="+mj-ea"/>
                <a:ea typeface="+mj-ea"/>
              </a:rPr>
              <a:t>2020</a:t>
            </a:r>
            <a:r>
              <a:rPr lang="ja-JP" altLang="en-US" sz="1327" u="sng" dirty="0">
                <a:latin typeface="+mj-ea"/>
                <a:ea typeface="+mj-ea"/>
              </a:rPr>
              <a:t>年前半を目処に、新たな過疎対策の理念、対象地域のあり方、施策の視点、支援制度のあり方等について提言を行う予定</a:t>
            </a:r>
            <a:r>
              <a:rPr lang="ja-JP" altLang="en-US" sz="1327" dirty="0">
                <a:latin typeface="ＭＳ Ｐ明朝" pitchFamily="18" charset="-128"/>
                <a:ea typeface="ＭＳ Ｐ明朝" pitchFamily="18" charset="-128"/>
              </a:rPr>
              <a:t>。　</a:t>
            </a:r>
          </a:p>
        </p:txBody>
      </p:sp>
      <p:sp>
        <p:nvSpPr>
          <p:cNvPr id="2059" name="Text Box 7"/>
          <p:cNvSpPr txBox="1">
            <a:spLocks noChangeArrowheads="1"/>
          </p:cNvSpPr>
          <p:nvPr/>
        </p:nvSpPr>
        <p:spPr bwMode="auto">
          <a:xfrm>
            <a:off x="266490" y="699678"/>
            <a:ext cx="1415312" cy="323511"/>
          </a:xfrm>
          <a:prstGeom prst="rect">
            <a:avLst/>
          </a:prstGeom>
          <a:solidFill>
            <a:srgbClr val="FFC000"/>
          </a:solidFill>
          <a:ln w="38100" cmpd="dbl">
            <a:solidFill>
              <a:schemeClr val="tx1"/>
            </a:solidFill>
            <a:miter lim="800000"/>
            <a:headEnd/>
            <a:tailEnd/>
          </a:ln>
        </p:spPr>
        <p:txBody>
          <a:bodyPr wrap="none" lIns="89323" tIns="44662" rIns="89323" bIns="44662">
            <a:noAutofit/>
          </a:bodyPr>
          <a:lstStyle/>
          <a:p>
            <a:pPr defTabSz="893464"/>
            <a:r>
              <a:rPr lang="ja-JP" altLang="en-US" sz="1516" dirty="0">
                <a:latin typeface="ＭＳ Ｐゴシック" panose="020B0600070205080204" pitchFamily="50" charset="-128"/>
                <a:ea typeface="ＭＳ Ｐゴシック" panose="020B0600070205080204" pitchFamily="50" charset="-128"/>
              </a:rPr>
              <a:t>１　検討の経緯</a:t>
            </a:r>
          </a:p>
        </p:txBody>
      </p:sp>
      <p:sp>
        <p:nvSpPr>
          <p:cNvPr id="13" name="AutoShape 18"/>
          <p:cNvSpPr>
            <a:spLocks noChangeArrowheads="1"/>
          </p:cNvSpPr>
          <p:nvPr/>
        </p:nvSpPr>
        <p:spPr bwMode="auto">
          <a:xfrm>
            <a:off x="394597" y="2342164"/>
            <a:ext cx="2271637" cy="296495"/>
          </a:xfrm>
          <a:prstGeom prst="roundRect">
            <a:avLst>
              <a:gd name="adj" fmla="val 16667"/>
            </a:avLst>
          </a:prstGeom>
          <a:solidFill>
            <a:srgbClr val="FFCC99"/>
          </a:solidFill>
          <a:ln w="9525">
            <a:solidFill>
              <a:schemeClr val="tx1"/>
            </a:solidFill>
            <a:round/>
            <a:headEnd/>
            <a:tailEnd/>
          </a:ln>
        </p:spPr>
        <p:txBody>
          <a:bodyPr wrap="none" lIns="89323" tIns="44662" rIns="89323" bIns="44662" anchor="ctr">
            <a:noAutofit/>
          </a:bodyPr>
          <a:lstStyle/>
          <a:p>
            <a:pPr defTabSz="893464"/>
            <a:r>
              <a:rPr lang="ja-JP" altLang="en-US" sz="1516" dirty="0"/>
              <a:t>①人口減少と少子高齢化　</a:t>
            </a:r>
          </a:p>
        </p:txBody>
      </p:sp>
      <p:sp>
        <p:nvSpPr>
          <p:cNvPr id="4" name="正方形/長方形 3"/>
          <p:cNvSpPr/>
          <p:nvPr/>
        </p:nvSpPr>
        <p:spPr>
          <a:xfrm>
            <a:off x="351408" y="2660970"/>
            <a:ext cx="4629370" cy="841896"/>
          </a:xfrm>
          <a:prstGeom prst="rect">
            <a:avLst/>
          </a:prstGeom>
        </p:spPr>
        <p:txBody>
          <a:bodyPr wrap="square">
            <a:noAutofit/>
          </a:bodyPr>
          <a:lstStyle/>
          <a:p>
            <a:pPr marL="342946" indent="-342946" defTabSz="893464">
              <a:lnSpc>
                <a:spcPts val="1421"/>
              </a:lnSpc>
              <a:defRPr/>
            </a:pPr>
            <a:r>
              <a:rPr lang="ja-JP" altLang="en-US" sz="1327" kern="100" spc="-142" dirty="0">
                <a:latin typeface="ＭＳ Ｐ明朝" panose="02020600040205080304" pitchFamily="18" charset="-128"/>
                <a:ea typeface="ＭＳ Ｐ明朝" panose="02020600040205080304" pitchFamily="18" charset="-128"/>
                <a:cs typeface="Times New Roman" panose="02020603050405020304" pitchFamily="18" charset="0"/>
              </a:rPr>
              <a:t>○　</a:t>
            </a:r>
            <a:r>
              <a:rPr lang="ja-JP" altLang="en-US" sz="1327" u="sng" kern="100" spc="-142" dirty="0">
                <a:latin typeface="ＭＳ Ｐゴシック" panose="020B0600070205080204" pitchFamily="50" charset="-128"/>
                <a:ea typeface="ＭＳ Ｐゴシック" panose="020B0600070205080204" pitchFamily="50" charset="-128"/>
                <a:cs typeface="Times New Roman" panose="02020603050405020304" pitchFamily="18" charset="0"/>
              </a:rPr>
              <a:t>人口減少率は拡大</a:t>
            </a:r>
            <a:r>
              <a:rPr lang="ja-JP" altLang="en-US" sz="1327" kern="100" spc="-142" dirty="0">
                <a:latin typeface="ＭＳ Ｐ明朝" panose="02020600040205080304" pitchFamily="18" charset="-128"/>
                <a:ea typeface="ＭＳ Ｐ明朝" panose="02020600040205080304" pitchFamily="18" charset="-128"/>
                <a:cs typeface="Times New Roman" panose="02020603050405020304" pitchFamily="18" charset="0"/>
              </a:rPr>
              <a:t>、</a:t>
            </a:r>
            <a:r>
              <a:rPr lang="ja-JP" altLang="en-US" sz="1327" u="sng" kern="100" spc="-142" dirty="0">
                <a:latin typeface="+mn-ea"/>
                <a:cs typeface="Times New Roman" panose="02020603050405020304" pitchFamily="18" charset="0"/>
              </a:rPr>
              <a:t>高齢者比率は上昇</a:t>
            </a:r>
            <a:r>
              <a:rPr lang="ja-JP" altLang="en-US" sz="1327" kern="100" spc="-142" dirty="0">
                <a:latin typeface="+mn-ea"/>
                <a:cs typeface="Times New Roman" panose="02020603050405020304" pitchFamily="18" charset="0"/>
              </a:rPr>
              <a:t>、</a:t>
            </a:r>
            <a:r>
              <a:rPr lang="ja-JP" altLang="en-US" sz="1327" u="sng" kern="100" spc="-142" dirty="0">
                <a:latin typeface="+mn-ea"/>
                <a:cs typeface="Times New Roman" panose="02020603050405020304" pitchFamily="18" charset="0"/>
              </a:rPr>
              <a:t>若年者比率は低下</a:t>
            </a:r>
            <a:r>
              <a:rPr lang="ja-JP" altLang="en-US" sz="1327" kern="100" spc="-142" dirty="0">
                <a:latin typeface="ＭＳ Ｐ明朝" panose="02020600040205080304" pitchFamily="18" charset="-128"/>
                <a:ea typeface="ＭＳ Ｐ明朝" panose="02020600040205080304" pitchFamily="18" charset="-128"/>
                <a:cs typeface="Times New Roman" panose="02020603050405020304" pitchFamily="18" charset="0"/>
              </a:rPr>
              <a:t>。</a:t>
            </a:r>
            <a:endParaRPr lang="en-US" altLang="ja-JP" sz="1327" kern="100" spc="-142" dirty="0">
              <a:latin typeface="ＭＳ Ｐ明朝" panose="02020600040205080304" pitchFamily="18" charset="-128"/>
              <a:ea typeface="ＭＳ Ｐ明朝" panose="02020600040205080304" pitchFamily="18" charset="-128"/>
              <a:cs typeface="Times New Roman" panose="02020603050405020304" pitchFamily="18" charset="0"/>
            </a:endParaRPr>
          </a:p>
          <a:p>
            <a:pPr marL="342946" indent="-342946" defTabSz="893464">
              <a:lnSpc>
                <a:spcPts val="1421"/>
              </a:lnSpc>
              <a:defRPr/>
            </a:pPr>
            <a:r>
              <a:rPr lang="ja-JP" altLang="en-US" sz="1042" kern="100" dirty="0">
                <a:latin typeface="ＭＳ Ｐ明朝" panose="02020600040205080304" pitchFamily="18" charset="-128"/>
                <a:ea typeface="ＭＳ Ｐ明朝" panose="02020600040205080304" pitchFamily="18" charset="-128"/>
                <a:cs typeface="Times New Roman" panose="02020603050405020304" pitchFamily="18" charset="0"/>
              </a:rPr>
              <a:t>　・人口増減率（</a:t>
            </a:r>
            <a:r>
              <a:rPr lang="en-US" altLang="ja-JP" sz="1042" kern="100" dirty="0">
                <a:latin typeface="ＭＳ Ｐ明朝" panose="02020600040205080304" pitchFamily="18" charset="-128"/>
                <a:ea typeface="ＭＳ Ｐ明朝" panose="02020600040205080304" pitchFamily="18" charset="-128"/>
                <a:cs typeface="Times New Roman" panose="02020603050405020304" pitchFamily="18" charset="0"/>
              </a:rPr>
              <a:t>H27</a:t>
            </a:r>
            <a:r>
              <a:rPr lang="ja-JP" altLang="en-US" sz="1042" kern="100" dirty="0">
                <a:latin typeface="ＭＳ Ｐ明朝" panose="02020600040205080304" pitchFamily="18" charset="-128"/>
                <a:ea typeface="ＭＳ Ｐ明朝" panose="02020600040205080304" pitchFamily="18" charset="-128"/>
                <a:cs typeface="Times New Roman" panose="02020603050405020304" pitchFamily="18" charset="0"/>
              </a:rPr>
              <a:t>／</a:t>
            </a:r>
            <a:r>
              <a:rPr lang="en-US" altLang="ja-JP" sz="1042" kern="100" dirty="0">
                <a:latin typeface="ＭＳ Ｐ明朝" panose="02020600040205080304" pitchFamily="18" charset="-128"/>
                <a:ea typeface="ＭＳ Ｐ明朝" panose="02020600040205080304" pitchFamily="18" charset="-128"/>
                <a:cs typeface="Times New Roman" panose="02020603050405020304" pitchFamily="18" charset="0"/>
              </a:rPr>
              <a:t>S45</a:t>
            </a:r>
            <a:r>
              <a:rPr lang="ja-JP" altLang="en-US" sz="1042" kern="100" dirty="0">
                <a:latin typeface="ＭＳ Ｐ明朝" panose="02020600040205080304" pitchFamily="18" charset="-128"/>
                <a:ea typeface="ＭＳ Ｐ明朝" panose="02020600040205080304" pitchFamily="18" charset="-128"/>
                <a:cs typeface="Times New Roman" panose="02020603050405020304" pitchFamily="18" charset="0"/>
              </a:rPr>
              <a:t>）：過疎 　         △</a:t>
            </a:r>
            <a:r>
              <a:rPr lang="en-US" altLang="ja-JP" sz="1042" kern="100" dirty="0">
                <a:latin typeface="ＭＳ Ｐ明朝" panose="02020600040205080304" pitchFamily="18" charset="-128"/>
                <a:ea typeface="ＭＳ Ｐ明朝" panose="02020600040205080304" pitchFamily="18" charset="-128"/>
                <a:cs typeface="Times New Roman" panose="02020603050405020304" pitchFamily="18" charset="0"/>
              </a:rPr>
              <a:t>36.1</a:t>
            </a:r>
            <a:r>
              <a:rPr lang="ja-JP" altLang="en-US" sz="1042" kern="100" dirty="0">
                <a:latin typeface="ＭＳ Ｐ明朝" panose="02020600040205080304" pitchFamily="18" charset="-128"/>
                <a:ea typeface="ＭＳ Ｐ明朝" panose="02020600040205080304" pitchFamily="18" charset="-128"/>
                <a:cs typeface="Times New Roman" panose="02020603050405020304" pitchFamily="18" charset="0"/>
              </a:rPr>
              <a:t>％  全国          ＋</a:t>
            </a:r>
            <a:r>
              <a:rPr lang="en-US" altLang="ja-JP" sz="1042" kern="100" dirty="0">
                <a:latin typeface="ＭＳ Ｐ明朝" panose="02020600040205080304" pitchFamily="18" charset="-128"/>
                <a:ea typeface="ＭＳ Ｐ明朝" panose="02020600040205080304" pitchFamily="18" charset="-128"/>
                <a:cs typeface="Times New Roman" panose="02020603050405020304" pitchFamily="18" charset="0"/>
              </a:rPr>
              <a:t>21.4</a:t>
            </a:r>
            <a:r>
              <a:rPr lang="ja-JP" altLang="en-US" sz="1042" kern="100" dirty="0">
                <a:latin typeface="ＭＳ Ｐ明朝" panose="02020600040205080304" pitchFamily="18" charset="-128"/>
                <a:ea typeface="ＭＳ Ｐ明朝" panose="02020600040205080304" pitchFamily="18" charset="-128"/>
                <a:cs typeface="Times New Roman" panose="02020603050405020304" pitchFamily="18" charset="0"/>
              </a:rPr>
              <a:t>％　　</a:t>
            </a:r>
            <a:endParaRPr lang="en-US" altLang="ja-JP" sz="1042" kern="100" dirty="0">
              <a:latin typeface="ＭＳ Ｐ明朝" panose="02020600040205080304" pitchFamily="18" charset="-128"/>
              <a:ea typeface="ＭＳ Ｐ明朝" panose="02020600040205080304" pitchFamily="18" charset="-128"/>
              <a:cs typeface="Times New Roman" panose="02020603050405020304" pitchFamily="18" charset="0"/>
            </a:endParaRPr>
          </a:p>
          <a:p>
            <a:pPr marL="342946" indent="-342946" defTabSz="893464">
              <a:lnSpc>
                <a:spcPts val="1421"/>
              </a:lnSpc>
              <a:defRPr/>
            </a:pPr>
            <a:r>
              <a:rPr lang="ja-JP" altLang="en-US" sz="1042" kern="100" dirty="0">
                <a:latin typeface="ＭＳ Ｐ明朝" panose="02020600040205080304" pitchFamily="18" charset="-128"/>
                <a:ea typeface="ＭＳ Ｐ明朝" panose="02020600040205080304" pitchFamily="18" charset="-128"/>
                <a:cs typeface="Times New Roman" panose="02020603050405020304" pitchFamily="18" charset="0"/>
              </a:rPr>
              <a:t>　・高齢者比率（</a:t>
            </a:r>
            <a:r>
              <a:rPr lang="en-US" altLang="ja-JP" sz="1042" kern="100" dirty="0">
                <a:latin typeface="ＭＳ Ｐ明朝" panose="02020600040205080304" pitchFamily="18" charset="-128"/>
                <a:ea typeface="ＭＳ Ｐ明朝" panose="02020600040205080304" pitchFamily="18" charset="-128"/>
                <a:cs typeface="Times New Roman" panose="02020603050405020304" pitchFamily="18" charset="0"/>
              </a:rPr>
              <a:t>S45</a:t>
            </a:r>
            <a:r>
              <a:rPr lang="ja-JP" altLang="en-US" sz="1042" kern="100" dirty="0">
                <a:latin typeface="ＭＳ Ｐ明朝" panose="02020600040205080304" pitchFamily="18" charset="-128"/>
                <a:ea typeface="ＭＳ Ｐ明朝" panose="02020600040205080304" pitchFamily="18" charset="-128"/>
                <a:cs typeface="Times New Roman" panose="02020603050405020304" pitchFamily="18" charset="0"/>
              </a:rPr>
              <a:t>→</a:t>
            </a:r>
            <a:r>
              <a:rPr lang="en-US" altLang="ja-JP" sz="1042" kern="100" dirty="0">
                <a:latin typeface="ＭＳ Ｐ明朝" panose="02020600040205080304" pitchFamily="18" charset="-128"/>
                <a:ea typeface="ＭＳ Ｐ明朝" panose="02020600040205080304" pitchFamily="18" charset="-128"/>
                <a:cs typeface="Times New Roman" panose="02020603050405020304" pitchFamily="18" charset="0"/>
              </a:rPr>
              <a:t>H27</a:t>
            </a:r>
            <a:r>
              <a:rPr lang="ja-JP" altLang="en-US" sz="1042" kern="100" dirty="0">
                <a:latin typeface="ＭＳ Ｐ明朝" panose="02020600040205080304" pitchFamily="18" charset="-128"/>
                <a:ea typeface="ＭＳ Ｐ明朝" panose="02020600040205080304" pitchFamily="18" charset="-128"/>
                <a:cs typeface="Times New Roman" panose="02020603050405020304" pitchFamily="18" charset="0"/>
              </a:rPr>
              <a:t>）：過疎 　 </a:t>
            </a:r>
            <a:r>
              <a:rPr lang="en-US" altLang="ja-JP" sz="1042" kern="100" dirty="0">
                <a:latin typeface="ＭＳ Ｐ明朝" panose="02020600040205080304" pitchFamily="18" charset="-128"/>
                <a:ea typeface="ＭＳ Ｐ明朝" panose="02020600040205080304" pitchFamily="18" charset="-128"/>
                <a:cs typeface="Times New Roman" panose="02020603050405020304" pitchFamily="18" charset="0"/>
              </a:rPr>
              <a:t>9.8</a:t>
            </a:r>
            <a:r>
              <a:rPr lang="ja-JP" altLang="en-US" sz="1042" kern="100" dirty="0">
                <a:latin typeface="ＭＳ Ｐ明朝" panose="02020600040205080304" pitchFamily="18" charset="-128"/>
                <a:ea typeface="ＭＳ Ｐ明朝" panose="02020600040205080304" pitchFamily="18" charset="-128"/>
                <a:cs typeface="Times New Roman" panose="02020603050405020304" pitchFamily="18" charset="0"/>
              </a:rPr>
              <a:t>％→</a:t>
            </a:r>
            <a:r>
              <a:rPr lang="en-US" altLang="ja-JP" sz="1042" kern="100" dirty="0">
                <a:latin typeface="ＭＳ Ｐ明朝" panose="02020600040205080304" pitchFamily="18" charset="-128"/>
                <a:ea typeface="ＭＳ Ｐ明朝" panose="02020600040205080304" pitchFamily="18" charset="-128"/>
                <a:cs typeface="Times New Roman" panose="02020603050405020304" pitchFamily="18" charset="0"/>
              </a:rPr>
              <a:t>36.7</a:t>
            </a:r>
            <a:r>
              <a:rPr lang="ja-JP" altLang="en-US" sz="1042" kern="100" dirty="0">
                <a:latin typeface="ＭＳ Ｐ明朝" panose="02020600040205080304" pitchFamily="18" charset="-128"/>
                <a:ea typeface="ＭＳ Ｐ明朝" panose="02020600040205080304" pitchFamily="18" charset="-128"/>
                <a:cs typeface="Times New Roman" panose="02020603050405020304" pitchFamily="18" charset="0"/>
              </a:rPr>
              <a:t>％　全国   </a:t>
            </a:r>
            <a:r>
              <a:rPr lang="en-US" altLang="ja-JP" sz="1042" kern="100" dirty="0">
                <a:latin typeface="ＭＳ Ｐ明朝" panose="02020600040205080304" pitchFamily="18" charset="-128"/>
                <a:ea typeface="ＭＳ Ｐ明朝" panose="02020600040205080304" pitchFamily="18" charset="-128"/>
                <a:cs typeface="Times New Roman" panose="02020603050405020304" pitchFamily="18" charset="0"/>
              </a:rPr>
              <a:t>7.1</a:t>
            </a:r>
            <a:r>
              <a:rPr lang="ja-JP" altLang="en-US" sz="1042" kern="100" dirty="0">
                <a:latin typeface="ＭＳ Ｐ明朝" panose="02020600040205080304" pitchFamily="18" charset="-128"/>
                <a:ea typeface="ＭＳ Ｐ明朝" panose="02020600040205080304" pitchFamily="18" charset="-128"/>
                <a:cs typeface="Times New Roman" panose="02020603050405020304" pitchFamily="18" charset="0"/>
              </a:rPr>
              <a:t>％→</a:t>
            </a:r>
            <a:r>
              <a:rPr lang="en-US" altLang="ja-JP" sz="1042" kern="100" dirty="0">
                <a:latin typeface="ＭＳ Ｐ明朝" panose="02020600040205080304" pitchFamily="18" charset="-128"/>
                <a:ea typeface="ＭＳ Ｐ明朝" panose="02020600040205080304" pitchFamily="18" charset="-128"/>
                <a:cs typeface="Times New Roman" panose="02020603050405020304" pitchFamily="18" charset="0"/>
              </a:rPr>
              <a:t>26.6</a:t>
            </a:r>
            <a:r>
              <a:rPr lang="ja-JP" altLang="en-US" sz="1042" kern="100" dirty="0">
                <a:latin typeface="ＭＳ Ｐ明朝" panose="02020600040205080304" pitchFamily="18" charset="-128"/>
                <a:ea typeface="ＭＳ Ｐ明朝" panose="02020600040205080304" pitchFamily="18" charset="-128"/>
                <a:cs typeface="Times New Roman" panose="02020603050405020304" pitchFamily="18" charset="0"/>
              </a:rPr>
              <a:t>％</a:t>
            </a:r>
            <a:endParaRPr lang="en-US" altLang="ja-JP" sz="1042" kern="100" dirty="0">
              <a:latin typeface="ＭＳ Ｐ明朝" panose="02020600040205080304" pitchFamily="18" charset="-128"/>
              <a:ea typeface="ＭＳ Ｐ明朝" panose="02020600040205080304" pitchFamily="18" charset="-128"/>
              <a:cs typeface="Times New Roman" panose="02020603050405020304" pitchFamily="18" charset="0"/>
            </a:endParaRPr>
          </a:p>
          <a:p>
            <a:pPr marL="342946" indent="-342946" defTabSz="893464">
              <a:lnSpc>
                <a:spcPts val="1421"/>
              </a:lnSpc>
              <a:defRPr/>
            </a:pPr>
            <a:r>
              <a:rPr lang="ja-JP" altLang="en-US" sz="1042" kern="100" dirty="0">
                <a:latin typeface="ＭＳ Ｐ明朝" panose="02020600040205080304" pitchFamily="18" charset="-128"/>
                <a:ea typeface="ＭＳ Ｐ明朝" panose="02020600040205080304" pitchFamily="18" charset="-128"/>
                <a:cs typeface="Times New Roman" panose="02020603050405020304" pitchFamily="18" charset="0"/>
              </a:rPr>
              <a:t>　・若年者比率（</a:t>
            </a:r>
            <a:r>
              <a:rPr lang="en-US" altLang="ja-JP" sz="1042" kern="100" dirty="0">
                <a:latin typeface="ＭＳ Ｐ明朝" panose="02020600040205080304" pitchFamily="18" charset="-128"/>
                <a:ea typeface="ＭＳ Ｐ明朝" panose="02020600040205080304" pitchFamily="18" charset="-128"/>
                <a:cs typeface="Times New Roman" panose="02020603050405020304" pitchFamily="18" charset="0"/>
              </a:rPr>
              <a:t>S45</a:t>
            </a:r>
            <a:r>
              <a:rPr lang="ja-JP" altLang="en-US" sz="1042" kern="100" dirty="0">
                <a:latin typeface="ＭＳ Ｐ明朝" panose="02020600040205080304" pitchFamily="18" charset="-128"/>
                <a:ea typeface="ＭＳ Ｐ明朝" panose="02020600040205080304" pitchFamily="18" charset="-128"/>
                <a:cs typeface="Times New Roman" panose="02020603050405020304" pitchFamily="18" charset="0"/>
              </a:rPr>
              <a:t>→</a:t>
            </a:r>
            <a:r>
              <a:rPr lang="en-US" altLang="ja-JP" sz="1042" kern="100" dirty="0">
                <a:latin typeface="ＭＳ Ｐ明朝" panose="02020600040205080304" pitchFamily="18" charset="-128"/>
                <a:ea typeface="ＭＳ Ｐ明朝" panose="02020600040205080304" pitchFamily="18" charset="-128"/>
                <a:cs typeface="Times New Roman" panose="02020603050405020304" pitchFamily="18" charset="0"/>
              </a:rPr>
              <a:t>H27</a:t>
            </a:r>
            <a:r>
              <a:rPr lang="ja-JP" altLang="en-US" sz="1042" kern="100" dirty="0">
                <a:latin typeface="ＭＳ Ｐ明朝" panose="02020600040205080304" pitchFamily="18" charset="-128"/>
                <a:ea typeface="ＭＳ Ｐ明朝" panose="02020600040205080304" pitchFamily="18" charset="-128"/>
                <a:cs typeface="Times New Roman" panose="02020603050405020304" pitchFamily="18" charset="0"/>
              </a:rPr>
              <a:t>）：過疎  </a:t>
            </a:r>
            <a:r>
              <a:rPr lang="en-US" altLang="ja-JP" sz="1042" kern="100" dirty="0">
                <a:latin typeface="ＭＳ Ｐ明朝" panose="02020600040205080304" pitchFamily="18" charset="-128"/>
                <a:ea typeface="ＭＳ Ｐ明朝" panose="02020600040205080304" pitchFamily="18" charset="-128"/>
                <a:cs typeface="Times New Roman" panose="02020603050405020304" pitchFamily="18" charset="0"/>
              </a:rPr>
              <a:t>20.9</a:t>
            </a:r>
            <a:r>
              <a:rPr lang="ja-JP" altLang="en-US" sz="1042" kern="100" dirty="0">
                <a:latin typeface="ＭＳ Ｐ明朝" panose="02020600040205080304" pitchFamily="18" charset="-128"/>
                <a:ea typeface="ＭＳ Ｐ明朝" panose="02020600040205080304" pitchFamily="18" charset="-128"/>
                <a:cs typeface="Times New Roman" panose="02020603050405020304" pitchFamily="18" charset="0"/>
              </a:rPr>
              <a:t>％→</a:t>
            </a:r>
            <a:r>
              <a:rPr lang="en-US" altLang="ja-JP" sz="1042" kern="100" dirty="0">
                <a:latin typeface="ＭＳ Ｐ明朝" panose="02020600040205080304" pitchFamily="18" charset="-128"/>
                <a:ea typeface="ＭＳ Ｐ明朝" panose="02020600040205080304" pitchFamily="18" charset="-128"/>
                <a:cs typeface="Times New Roman" panose="02020603050405020304" pitchFamily="18" charset="0"/>
              </a:rPr>
              <a:t>10.5</a:t>
            </a:r>
            <a:r>
              <a:rPr lang="ja-JP" altLang="en-US" sz="1042" kern="100" dirty="0">
                <a:latin typeface="ＭＳ Ｐ明朝" panose="02020600040205080304" pitchFamily="18" charset="-128"/>
                <a:ea typeface="ＭＳ Ｐ明朝" panose="02020600040205080304" pitchFamily="18" charset="-128"/>
                <a:cs typeface="Times New Roman" panose="02020603050405020304" pitchFamily="18" charset="0"/>
              </a:rPr>
              <a:t>％　全国　</a:t>
            </a:r>
            <a:r>
              <a:rPr lang="en-US" altLang="ja-JP" sz="1042" kern="100" dirty="0">
                <a:latin typeface="ＭＳ Ｐ明朝" panose="02020600040205080304" pitchFamily="18" charset="-128"/>
                <a:ea typeface="ＭＳ Ｐ明朝" panose="02020600040205080304" pitchFamily="18" charset="-128"/>
                <a:cs typeface="Times New Roman" panose="02020603050405020304" pitchFamily="18" charset="0"/>
              </a:rPr>
              <a:t>27.8</a:t>
            </a:r>
            <a:r>
              <a:rPr lang="ja-JP" altLang="en-US" sz="1042" kern="100" dirty="0">
                <a:latin typeface="ＭＳ Ｐ明朝" panose="02020600040205080304" pitchFamily="18" charset="-128"/>
                <a:ea typeface="ＭＳ Ｐ明朝" panose="02020600040205080304" pitchFamily="18" charset="-128"/>
                <a:cs typeface="Times New Roman" panose="02020603050405020304" pitchFamily="18" charset="0"/>
              </a:rPr>
              <a:t>％→</a:t>
            </a:r>
            <a:r>
              <a:rPr lang="en-US" altLang="ja-JP" sz="1042" kern="100" dirty="0">
                <a:latin typeface="ＭＳ Ｐ明朝" panose="02020600040205080304" pitchFamily="18" charset="-128"/>
                <a:ea typeface="ＭＳ Ｐ明朝" panose="02020600040205080304" pitchFamily="18" charset="-128"/>
                <a:cs typeface="Times New Roman" panose="02020603050405020304" pitchFamily="18" charset="0"/>
              </a:rPr>
              <a:t>14.6</a:t>
            </a:r>
            <a:r>
              <a:rPr lang="ja-JP" altLang="en-US" sz="1042" kern="100" dirty="0">
                <a:latin typeface="ＭＳ Ｐ明朝" panose="02020600040205080304" pitchFamily="18" charset="-128"/>
                <a:ea typeface="ＭＳ Ｐ明朝" panose="02020600040205080304" pitchFamily="18" charset="-128"/>
                <a:cs typeface="Times New Roman" panose="02020603050405020304" pitchFamily="18" charset="0"/>
              </a:rPr>
              <a:t>％　</a:t>
            </a:r>
            <a:r>
              <a:rPr lang="ja-JP" altLang="en-US" sz="1042" dirty="0">
                <a:latin typeface="ＭＳ Ｐ明朝" pitchFamily="18" charset="-128"/>
                <a:ea typeface="ＭＳ Ｐ明朝" pitchFamily="18" charset="-128"/>
              </a:rPr>
              <a:t>　</a:t>
            </a:r>
            <a:r>
              <a:rPr lang="ja-JP" altLang="en-US" sz="1421" dirty="0">
                <a:latin typeface="ＭＳ Ｐ明朝" pitchFamily="18" charset="-128"/>
                <a:ea typeface="ＭＳ Ｐ明朝" pitchFamily="18" charset="-128"/>
              </a:rPr>
              <a:t>　　</a:t>
            </a:r>
            <a:endParaRPr lang="en-US" altLang="ja-JP" sz="1421" dirty="0">
              <a:latin typeface="ＭＳ Ｐ明朝" pitchFamily="18" charset="-128"/>
              <a:ea typeface="ＭＳ Ｐ明朝" pitchFamily="18" charset="-128"/>
            </a:endParaRPr>
          </a:p>
        </p:txBody>
      </p:sp>
      <p:sp>
        <p:nvSpPr>
          <p:cNvPr id="17" name="AutoShape 18"/>
          <p:cNvSpPr>
            <a:spLocks noChangeArrowheads="1"/>
          </p:cNvSpPr>
          <p:nvPr/>
        </p:nvSpPr>
        <p:spPr bwMode="auto">
          <a:xfrm>
            <a:off x="406196" y="3556500"/>
            <a:ext cx="1222463" cy="296495"/>
          </a:xfrm>
          <a:prstGeom prst="roundRect">
            <a:avLst>
              <a:gd name="adj" fmla="val 16667"/>
            </a:avLst>
          </a:prstGeom>
          <a:solidFill>
            <a:srgbClr val="FFCC99"/>
          </a:solidFill>
          <a:ln w="9525">
            <a:solidFill>
              <a:schemeClr val="tx1"/>
            </a:solidFill>
            <a:round/>
            <a:headEnd/>
            <a:tailEnd/>
          </a:ln>
        </p:spPr>
        <p:txBody>
          <a:bodyPr wrap="none" lIns="89323" tIns="44662" rIns="89323" bIns="44662" anchor="ctr">
            <a:noAutofit/>
          </a:bodyPr>
          <a:lstStyle/>
          <a:p>
            <a:pPr defTabSz="893464"/>
            <a:r>
              <a:rPr lang="ja-JP" altLang="en-US" sz="1516" dirty="0"/>
              <a:t>②産業振興　</a:t>
            </a:r>
          </a:p>
        </p:txBody>
      </p:sp>
      <p:sp>
        <p:nvSpPr>
          <p:cNvPr id="18" name="正方形/長方形 17"/>
          <p:cNvSpPr/>
          <p:nvPr/>
        </p:nvSpPr>
        <p:spPr>
          <a:xfrm>
            <a:off x="369199" y="3909199"/>
            <a:ext cx="4611578" cy="841896"/>
          </a:xfrm>
          <a:prstGeom prst="rect">
            <a:avLst/>
          </a:prstGeom>
        </p:spPr>
        <p:txBody>
          <a:bodyPr wrap="square">
            <a:noAutofit/>
          </a:bodyPr>
          <a:lstStyle/>
          <a:p>
            <a:pPr marL="342946" indent="-342946" defTabSz="893464">
              <a:lnSpc>
                <a:spcPts val="1421"/>
              </a:lnSpc>
              <a:defRPr/>
            </a:pPr>
            <a:r>
              <a:rPr lang="ja-JP" altLang="en-US" sz="1327" kern="100" dirty="0">
                <a:latin typeface="ＭＳ Ｐ明朝" panose="02020600040205080304" pitchFamily="18" charset="-128"/>
                <a:ea typeface="ＭＳ Ｐ明朝" panose="02020600040205080304" pitchFamily="18" charset="-128"/>
                <a:cs typeface="Times New Roman" panose="02020603050405020304" pitchFamily="18" charset="0"/>
              </a:rPr>
              <a:t>○　</a:t>
            </a:r>
            <a:r>
              <a:rPr lang="ja-JP" altLang="en-US" sz="1327" u="sng" kern="100" dirty="0">
                <a:latin typeface="+mj-ea"/>
                <a:ea typeface="+mj-ea"/>
                <a:cs typeface="Times New Roman" panose="02020603050405020304" pitchFamily="18" charset="0"/>
              </a:rPr>
              <a:t>経済指標は改善</a:t>
            </a:r>
            <a:r>
              <a:rPr lang="ja-JP" altLang="en-US" sz="1327" kern="100" dirty="0">
                <a:latin typeface="ＭＳ Ｐ明朝" panose="02020600040205080304" pitchFamily="18" charset="-128"/>
                <a:ea typeface="ＭＳ Ｐ明朝" panose="02020600040205080304" pitchFamily="18" charset="-128"/>
                <a:cs typeface="Times New Roman" panose="02020603050405020304" pitchFamily="18" charset="0"/>
              </a:rPr>
              <a:t>しているが、</a:t>
            </a:r>
            <a:r>
              <a:rPr lang="ja-JP" altLang="en-US" sz="1327" u="sng" kern="100" dirty="0">
                <a:latin typeface="+mj-ea"/>
                <a:ea typeface="+mj-ea"/>
                <a:cs typeface="Times New Roman" panose="02020603050405020304" pitchFamily="18" charset="0"/>
              </a:rPr>
              <a:t>全国とは格差</a:t>
            </a:r>
            <a:r>
              <a:rPr lang="ja-JP" altLang="en-US" sz="1327" kern="100" dirty="0">
                <a:latin typeface="ＭＳ Ｐ明朝" panose="02020600040205080304" pitchFamily="18" charset="-128"/>
                <a:ea typeface="ＭＳ Ｐ明朝" panose="02020600040205080304" pitchFamily="18" charset="-128"/>
                <a:cs typeface="Times New Roman" panose="02020603050405020304" pitchFamily="18" charset="0"/>
              </a:rPr>
              <a:t>。</a:t>
            </a:r>
            <a:endParaRPr lang="en-US" altLang="ja-JP" sz="1327" kern="100" dirty="0">
              <a:latin typeface="ＭＳ Ｐ明朝" panose="02020600040205080304" pitchFamily="18" charset="-128"/>
              <a:ea typeface="ＭＳ Ｐ明朝" panose="02020600040205080304" pitchFamily="18" charset="-128"/>
              <a:cs typeface="Times New Roman" panose="02020603050405020304" pitchFamily="18" charset="0"/>
            </a:endParaRPr>
          </a:p>
          <a:p>
            <a:pPr marL="342946" indent="-342946" defTabSz="893464">
              <a:lnSpc>
                <a:spcPts val="1421"/>
              </a:lnSpc>
              <a:defRPr/>
            </a:pPr>
            <a:r>
              <a:rPr lang="ja-JP" altLang="en-US" sz="1327" kern="100" dirty="0">
                <a:latin typeface="ＭＳ Ｐ明朝" panose="02020600040205080304" pitchFamily="18" charset="-128"/>
                <a:ea typeface="ＭＳ Ｐ明朝" panose="02020600040205080304" pitchFamily="18" charset="-128"/>
                <a:cs typeface="Times New Roman" panose="02020603050405020304" pitchFamily="18" charset="0"/>
              </a:rPr>
              <a:t>　</a:t>
            </a:r>
            <a:r>
              <a:rPr lang="ja-JP" altLang="en-US" sz="1042" kern="100" dirty="0">
                <a:latin typeface="ＭＳ Ｐ明朝" panose="02020600040205080304" pitchFamily="18" charset="-128"/>
                <a:ea typeface="ＭＳ Ｐ明朝" panose="02020600040205080304" pitchFamily="18" charset="-128"/>
                <a:cs typeface="Times New Roman" panose="02020603050405020304" pitchFamily="18" charset="0"/>
              </a:rPr>
              <a:t>・従業者１人当たり製造品出荷額</a:t>
            </a:r>
            <a:r>
              <a:rPr lang="en-US" altLang="ja-JP" sz="1042" kern="100" dirty="0">
                <a:latin typeface="ＭＳ Ｐ明朝" panose="02020600040205080304" pitchFamily="18" charset="-128"/>
                <a:ea typeface="ＭＳ Ｐ明朝" panose="02020600040205080304" pitchFamily="18" charset="-128"/>
                <a:cs typeface="Times New Roman" panose="02020603050405020304" pitchFamily="18" charset="0"/>
              </a:rPr>
              <a:t>(H28)</a:t>
            </a:r>
            <a:r>
              <a:rPr lang="ja-JP" altLang="en-US" sz="1042" kern="100" dirty="0">
                <a:latin typeface="ＭＳ Ｐ明朝" panose="02020600040205080304" pitchFamily="18" charset="-128"/>
                <a:ea typeface="ＭＳ Ｐ明朝" panose="02020600040205080304" pitchFamily="18" charset="-128"/>
                <a:cs typeface="Times New Roman" panose="02020603050405020304" pitchFamily="18" charset="0"/>
              </a:rPr>
              <a:t>：過疎　</a:t>
            </a:r>
            <a:r>
              <a:rPr lang="en-US" altLang="ja-JP" sz="1042" kern="100" dirty="0">
                <a:latin typeface="ＭＳ Ｐ明朝" panose="02020600040205080304" pitchFamily="18" charset="-128"/>
                <a:ea typeface="ＭＳ Ｐ明朝" panose="02020600040205080304" pitchFamily="18" charset="-128"/>
                <a:cs typeface="Times New Roman" panose="02020603050405020304" pitchFamily="18" charset="0"/>
              </a:rPr>
              <a:t>27.1</a:t>
            </a:r>
            <a:r>
              <a:rPr lang="ja-JP" altLang="en-US" sz="1042" kern="100" dirty="0">
                <a:latin typeface="ＭＳ Ｐ明朝" panose="02020600040205080304" pitchFamily="18" charset="-128"/>
                <a:ea typeface="ＭＳ Ｐ明朝" panose="02020600040205080304" pitchFamily="18" charset="-128"/>
                <a:cs typeface="Times New Roman" panose="02020603050405020304" pitchFamily="18" charset="0"/>
              </a:rPr>
              <a:t>百万円、全国　</a:t>
            </a:r>
            <a:r>
              <a:rPr lang="en-US" altLang="ja-JP" sz="1042" kern="100" dirty="0">
                <a:latin typeface="ＭＳ Ｐ明朝" panose="02020600040205080304" pitchFamily="18" charset="-128"/>
                <a:ea typeface="ＭＳ Ｐ明朝" panose="02020600040205080304" pitchFamily="18" charset="-128"/>
                <a:cs typeface="Times New Roman" panose="02020603050405020304" pitchFamily="18" charset="0"/>
              </a:rPr>
              <a:t>42</a:t>
            </a:r>
            <a:r>
              <a:rPr lang="ja-JP" altLang="en-US" sz="1042" kern="100" dirty="0">
                <a:latin typeface="ＭＳ Ｐ明朝" panose="02020600040205080304" pitchFamily="18" charset="-128"/>
                <a:ea typeface="ＭＳ Ｐ明朝" panose="02020600040205080304" pitchFamily="18" charset="-128"/>
                <a:cs typeface="Times New Roman" panose="02020603050405020304" pitchFamily="18" charset="0"/>
              </a:rPr>
              <a:t>百万円</a:t>
            </a:r>
            <a:endParaRPr lang="en-US" altLang="ja-JP" sz="1042" kern="100" dirty="0">
              <a:latin typeface="ＭＳ Ｐ明朝" panose="02020600040205080304" pitchFamily="18" charset="-128"/>
              <a:ea typeface="ＭＳ Ｐ明朝" panose="02020600040205080304" pitchFamily="18" charset="-128"/>
              <a:cs typeface="Times New Roman" panose="02020603050405020304" pitchFamily="18" charset="0"/>
            </a:endParaRPr>
          </a:p>
          <a:p>
            <a:pPr marL="342946" indent="-342946" defTabSz="893464">
              <a:lnSpc>
                <a:spcPts val="1421"/>
              </a:lnSpc>
              <a:defRPr/>
            </a:pPr>
            <a:r>
              <a:rPr lang="ja-JP" altLang="en-US" sz="1042" kern="100" dirty="0">
                <a:latin typeface="ＭＳ Ｐ明朝" panose="02020600040205080304" pitchFamily="18" charset="-128"/>
                <a:ea typeface="ＭＳ Ｐ明朝" panose="02020600040205080304" pitchFamily="18" charset="-128"/>
                <a:cs typeface="Times New Roman" panose="02020603050405020304" pitchFamily="18" charset="0"/>
              </a:rPr>
              <a:t>　・過疎地域の入込観光客数：</a:t>
            </a:r>
            <a:r>
              <a:rPr lang="en-US" altLang="ja-JP" sz="1042" kern="100" dirty="0">
                <a:latin typeface="ＭＳ Ｐ明朝" panose="02020600040205080304" pitchFamily="18" charset="-128"/>
                <a:ea typeface="ＭＳ Ｐ明朝" panose="02020600040205080304" pitchFamily="18" charset="-128"/>
                <a:cs typeface="Times New Roman" panose="02020603050405020304" pitchFamily="18" charset="0"/>
              </a:rPr>
              <a:t>592</a:t>
            </a:r>
            <a:r>
              <a:rPr lang="ja-JP" altLang="en-US" sz="1042" kern="100" dirty="0">
                <a:latin typeface="ＭＳ Ｐ明朝" panose="02020600040205080304" pitchFamily="18" charset="-128"/>
                <a:ea typeface="ＭＳ Ｐ明朝" panose="02020600040205080304" pitchFamily="18" charset="-128"/>
                <a:cs typeface="Times New Roman" panose="02020603050405020304" pitchFamily="18" charset="0"/>
              </a:rPr>
              <a:t>百万人（</a:t>
            </a:r>
            <a:r>
              <a:rPr lang="en-US" altLang="ja-JP" sz="1042" kern="100" dirty="0">
                <a:latin typeface="ＭＳ Ｐ明朝" panose="02020600040205080304" pitchFamily="18" charset="-128"/>
                <a:ea typeface="ＭＳ Ｐ明朝" panose="02020600040205080304" pitchFamily="18" charset="-128"/>
                <a:cs typeface="Times New Roman" panose="02020603050405020304" pitchFamily="18" charset="0"/>
              </a:rPr>
              <a:t>H22</a:t>
            </a:r>
            <a:r>
              <a:rPr lang="ja-JP" altLang="en-US" sz="1042" kern="100" dirty="0">
                <a:latin typeface="ＭＳ Ｐ明朝" panose="02020600040205080304" pitchFamily="18" charset="-128"/>
                <a:ea typeface="ＭＳ Ｐ明朝" panose="02020600040205080304" pitchFamily="18" charset="-128"/>
                <a:cs typeface="Times New Roman" panose="02020603050405020304" pitchFamily="18" charset="0"/>
              </a:rPr>
              <a:t>）→</a:t>
            </a:r>
            <a:r>
              <a:rPr lang="en-US" altLang="ja-JP" sz="1042" kern="100" dirty="0">
                <a:latin typeface="ＭＳ Ｐ明朝" panose="02020600040205080304" pitchFamily="18" charset="-128"/>
                <a:ea typeface="ＭＳ Ｐ明朝" panose="02020600040205080304" pitchFamily="18" charset="-128"/>
                <a:cs typeface="Times New Roman" panose="02020603050405020304" pitchFamily="18" charset="0"/>
              </a:rPr>
              <a:t>647</a:t>
            </a:r>
            <a:r>
              <a:rPr lang="ja-JP" altLang="en-US" sz="1042" kern="100" dirty="0">
                <a:latin typeface="ＭＳ Ｐ明朝" panose="02020600040205080304" pitchFamily="18" charset="-128"/>
                <a:ea typeface="ＭＳ Ｐ明朝" panose="02020600040205080304" pitchFamily="18" charset="-128"/>
                <a:cs typeface="Times New Roman" panose="02020603050405020304" pitchFamily="18" charset="0"/>
              </a:rPr>
              <a:t>百万人（</a:t>
            </a:r>
            <a:r>
              <a:rPr lang="en-US" altLang="ja-JP" sz="1042" kern="100" dirty="0">
                <a:latin typeface="ＭＳ Ｐ明朝" panose="02020600040205080304" pitchFamily="18" charset="-128"/>
                <a:ea typeface="ＭＳ Ｐ明朝" panose="02020600040205080304" pitchFamily="18" charset="-128"/>
                <a:cs typeface="Times New Roman" panose="02020603050405020304" pitchFamily="18" charset="0"/>
              </a:rPr>
              <a:t>H28</a:t>
            </a:r>
            <a:r>
              <a:rPr lang="ja-JP" altLang="en-US" sz="1042" kern="100" dirty="0">
                <a:latin typeface="ＭＳ Ｐ明朝" panose="02020600040205080304" pitchFamily="18" charset="-128"/>
                <a:ea typeface="ＭＳ Ｐ明朝" panose="02020600040205080304" pitchFamily="18" charset="-128"/>
                <a:cs typeface="Times New Roman" panose="02020603050405020304" pitchFamily="18" charset="0"/>
              </a:rPr>
              <a:t>）</a:t>
            </a:r>
            <a:endParaRPr lang="en-US" altLang="ja-JP" sz="1042" kern="100" dirty="0">
              <a:latin typeface="ＭＳ Ｐ明朝" panose="02020600040205080304" pitchFamily="18" charset="-128"/>
              <a:ea typeface="ＭＳ Ｐ明朝" panose="02020600040205080304" pitchFamily="18" charset="-128"/>
              <a:cs typeface="Times New Roman" panose="02020603050405020304" pitchFamily="18" charset="0"/>
            </a:endParaRPr>
          </a:p>
          <a:p>
            <a:pPr marL="342946" indent="-342946" defTabSz="893464">
              <a:lnSpc>
                <a:spcPts val="1421"/>
              </a:lnSpc>
              <a:defRPr/>
            </a:pPr>
            <a:r>
              <a:rPr lang="ja-JP" altLang="en-US" sz="1042" kern="100" dirty="0">
                <a:latin typeface="ＭＳ Ｐ明朝" panose="02020600040205080304" pitchFamily="18" charset="-128"/>
                <a:ea typeface="ＭＳ Ｐ明朝" panose="02020600040205080304" pitchFamily="18" charset="-128"/>
                <a:cs typeface="Times New Roman" panose="02020603050405020304" pitchFamily="18" charset="0"/>
              </a:rPr>
              <a:t>　・過疎地域の企業立地数：</a:t>
            </a:r>
            <a:r>
              <a:rPr lang="en-US" altLang="ja-JP" sz="1042" kern="100" dirty="0">
                <a:latin typeface="ＭＳ Ｐ明朝" panose="02020600040205080304" pitchFamily="18" charset="-128"/>
                <a:ea typeface="ＭＳ Ｐ明朝" panose="02020600040205080304" pitchFamily="18" charset="-128"/>
                <a:cs typeface="Times New Roman" panose="02020603050405020304" pitchFamily="18" charset="0"/>
              </a:rPr>
              <a:t>393</a:t>
            </a:r>
            <a:r>
              <a:rPr lang="ja-JP" altLang="en-US" sz="1042" kern="100" dirty="0">
                <a:latin typeface="ＭＳ Ｐ明朝" panose="02020600040205080304" pitchFamily="18" charset="-128"/>
                <a:ea typeface="ＭＳ Ｐ明朝" panose="02020600040205080304" pitchFamily="18" charset="-128"/>
                <a:cs typeface="Times New Roman" panose="02020603050405020304" pitchFamily="18" charset="0"/>
              </a:rPr>
              <a:t>件（</a:t>
            </a:r>
            <a:r>
              <a:rPr lang="en-US" altLang="ja-JP" sz="1042" kern="100" dirty="0">
                <a:latin typeface="ＭＳ Ｐ明朝" panose="02020600040205080304" pitchFamily="18" charset="-128"/>
                <a:ea typeface="ＭＳ Ｐ明朝" panose="02020600040205080304" pitchFamily="18" charset="-128"/>
                <a:cs typeface="Times New Roman" panose="02020603050405020304" pitchFamily="18" charset="0"/>
              </a:rPr>
              <a:t>H22</a:t>
            </a:r>
            <a:r>
              <a:rPr lang="ja-JP" altLang="en-US" sz="1042" kern="100" dirty="0">
                <a:latin typeface="ＭＳ Ｐ明朝" panose="02020600040205080304" pitchFamily="18" charset="-128"/>
                <a:ea typeface="ＭＳ Ｐ明朝" panose="02020600040205080304" pitchFamily="18" charset="-128"/>
                <a:cs typeface="Times New Roman" panose="02020603050405020304" pitchFamily="18" charset="0"/>
              </a:rPr>
              <a:t>）→</a:t>
            </a:r>
            <a:r>
              <a:rPr lang="en-US" altLang="ja-JP" sz="1042" kern="100" dirty="0">
                <a:latin typeface="ＭＳ Ｐ明朝" panose="02020600040205080304" pitchFamily="18" charset="-128"/>
                <a:ea typeface="ＭＳ Ｐ明朝" panose="02020600040205080304" pitchFamily="18" charset="-128"/>
                <a:cs typeface="Times New Roman" panose="02020603050405020304" pitchFamily="18" charset="0"/>
              </a:rPr>
              <a:t>633</a:t>
            </a:r>
            <a:r>
              <a:rPr lang="ja-JP" altLang="en-US" sz="1042" kern="100" dirty="0">
                <a:latin typeface="ＭＳ Ｐ明朝" panose="02020600040205080304" pitchFamily="18" charset="-128"/>
                <a:ea typeface="ＭＳ Ｐ明朝" panose="02020600040205080304" pitchFamily="18" charset="-128"/>
                <a:cs typeface="Times New Roman" panose="02020603050405020304" pitchFamily="18" charset="0"/>
              </a:rPr>
              <a:t>件（</a:t>
            </a:r>
            <a:r>
              <a:rPr lang="en-US" altLang="ja-JP" sz="1042" kern="100" dirty="0">
                <a:latin typeface="ＭＳ Ｐ明朝" panose="02020600040205080304" pitchFamily="18" charset="-128"/>
                <a:ea typeface="ＭＳ Ｐ明朝" panose="02020600040205080304" pitchFamily="18" charset="-128"/>
                <a:cs typeface="Times New Roman" panose="02020603050405020304" pitchFamily="18" charset="0"/>
              </a:rPr>
              <a:t>H28</a:t>
            </a:r>
            <a:r>
              <a:rPr lang="ja-JP" altLang="en-US" sz="1042" kern="100" dirty="0">
                <a:latin typeface="ＭＳ Ｐ明朝" panose="02020600040205080304" pitchFamily="18" charset="-128"/>
                <a:ea typeface="ＭＳ Ｐ明朝" panose="02020600040205080304" pitchFamily="18" charset="-128"/>
                <a:cs typeface="Times New Roman" panose="02020603050405020304" pitchFamily="18" charset="0"/>
              </a:rPr>
              <a:t>）</a:t>
            </a:r>
            <a:r>
              <a:rPr lang="ja-JP" altLang="en-US" sz="1421" kern="100" dirty="0">
                <a:latin typeface="ＭＳ 明朝" panose="02020609040205080304" pitchFamily="17" charset="-128"/>
                <a:ea typeface="ＭＳ 明朝" panose="02020609040205080304" pitchFamily="17" charset="-128"/>
                <a:cs typeface="Times New Roman" panose="02020603050405020304" pitchFamily="18" charset="0"/>
              </a:rPr>
              <a:t>　</a:t>
            </a:r>
            <a:r>
              <a:rPr lang="ja-JP" altLang="en-US" sz="1421" dirty="0">
                <a:latin typeface="ＭＳ Ｐ明朝" pitchFamily="18" charset="-128"/>
                <a:ea typeface="ＭＳ Ｐ明朝" pitchFamily="18" charset="-128"/>
              </a:rPr>
              <a:t>　　　</a:t>
            </a:r>
            <a:endParaRPr lang="en-US" altLang="ja-JP" sz="1421" dirty="0">
              <a:latin typeface="ＭＳ Ｐ明朝" pitchFamily="18" charset="-128"/>
              <a:ea typeface="ＭＳ Ｐ明朝" pitchFamily="18" charset="-128"/>
            </a:endParaRPr>
          </a:p>
        </p:txBody>
      </p:sp>
      <p:sp>
        <p:nvSpPr>
          <p:cNvPr id="19" name="AutoShape 18"/>
          <p:cNvSpPr>
            <a:spLocks noChangeArrowheads="1"/>
          </p:cNvSpPr>
          <p:nvPr/>
        </p:nvSpPr>
        <p:spPr bwMode="auto">
          <a:xfrm>
            <a:off x="394596" y="4760366"/>
            <a:ext cx="1374370" cy="296495"/>
          </a:xfrm>
          <a:prstGeom prst="roundRect">
            <a:avLst>
              <a:gd name="adj" fmla="val 16667"/>
            </a:avLst>
          </a:prstGeom>
          <a:solidFill>
            <a:srgbClr val="FFCC99"/>
          </a:solidFill>
          <a:ln w="9525">
            <a:solidFill>
              <a:schemeClr val="tx1"/>
            </a:solidFill>
            <a:round/>
            <a:headEnd/>
            <a:tailEnd/>
          </a:ln>
        </p:spPr>
        <p:txBody>
          <a:bodyPr wrap="none" lIns="89323" tIns="44662" rIns="89323" bIns="44662" anchor="ctr">
            <a:noAutofit/>
          </a:bodyPr>
          <a:lstStyle/>
          <a:p>
            <a:pPr defTabSz="893464"/>
            <a:r>
              <a:rPr lang="ja-JP" altLang="en-US" sz="1516" dirty="0"/>
              <a:t>③交通の確保　</a:t>
            </a:r>
          </a:p>
        </p:txBody>
      </p:sp>
      <p:sp>
        <p:nvSpPr>
          <p:cNvPr id="20" name="正方形/長方形 19"/>
          <p:cNvSpPr/>
          <p:nvPr/>
        </p:nvSpPr>
        <p:spPr>
          <a:xfrm>
            <a:off x="400463" y="5078698"/>
            <a:ext cx="4704358" cy="841896"/>
          </a:xfrm>
          <a:prstGeom prst="rect">
            <a:avLst/>
          </a:prstGeom>
        </p:spPr>
        <p:txBody>
          <a:bodyPr wrap="square">
            <a:noAutofit/>
          </a:bodyPr>
          <a:lstStyle/>
          <a:p>
            <a:pPr marL="342946" indent="-342946" defTabSz="893464">
              <a:lnSpc>
                <a:spcPts val="1421"/>
              </a:lnSpc>
              <a:defRPr/>
            </a:pPr>
            <a:r>
              <a:rPr lang="ja-JP" altLang="en-US" sz="1327" kern="100" dirty="0">
                <a:latin typeface="ＭＳ Ｐ明朝" panose="02020600040205080304" pitchFamily="18" charset="-128"/>
                <a:ea typeface="ＭＳ Ｐ明朝" panose="02020600040205080304" pitchFamily="18" charset="-128"/>
                <a:cs typeface="Times New Roman" panose="02020603050405020304" pitchFamily="18" charset="0"/>
              </a:rPr>
              <a:t>○　</a:t>
            </a:r>
            <a:r>
              <a:rPr lang="ja-JP" altLang="en-US" sz="1327" u="sng" kern="100" dirty="0">
                <a:latin typeface="+mj-ea"/>
                <a:ea typeface="+mj-ea"/>
                <a:cs typeface="Times New Roman" panose="02020603050405020304" pitchFamily="18" charset="0"/>
              </a:rPr>
              <a:t>市町村道の整備水準は着実に改善</a:t>
            </a:r>
            <a:r>
              <a:rPr lang="ja-JP" altLang="en-US" sz="1327" kern="100" dirty="0">
                <a:latin typeface="ＭＳ Ｐ明朝" panose="02020600040205080304" pitchFamily="18" charset="-128"/>
                <a:ea typeface="ＭＳ Ｐ明朝" panose="02020600040205080304" pitchFamily="18" charset="-128"/>
                <a:cs typeface="Times New Roman" panose="02020603050405020304" pitchFamily="18" charset="0"/>
              </a:rPr>
              <a:t>している一方、</a:t>
            </a:r>
            <a:r>
              <a:rPr lang="ja-JP" altLang="en-US" sz="1327" u="sng" kern="100" dirty="0">
                <a:latin typeface="+mj-ea"/>
                <a:ea typeface="+mj-ea"/>
                <a:cs typeface="Times New Roman" panose="02020603050405020304" pitchFamily="18" charset="0"/>
              </a:rPr>
              <a:t>路線</a:t>
            </a:r>
            <a:endParaRPr lang="en-US" altLang="ja-JP" sz="1327" u="sng" kern="100" dirty="0">
              <a:latin typeface="+mj-ea"/>
              <a:ea typeface="+mj-ea"/>
              <a:cs typeface="Times New Roman" panose="02020603050405020304" pitchFamily="18" charset="0"/>
            </a:endParaRPr>
          </a:p>
          <a:p>
            <a:pPr marL="342946" indent="-342946" defTabSz="893464">
              <a:lnSpc>
                <a:spcPts val="1421"/>
              </a:lnSpc>
              <a:defRPr/>
            </a:pPr>
            <a:r>
              <a:rPr lang="ja-JP" altLang="en-US" sz="1327" kern="100" dirty="0">
                <a:latin typeface="+mj-ea"/>
                <a:ea typeface="+mj-ea"/>
                <a:cs typeface="Times New Roman" panose="02020603050405020304" pitchFamily="18" charset="0"/>
              </a:rPr>
              <a:t>　</a:t>
            </a:r>
            <a:r>
              <a:rPr lang="ja-JP" altLang="en-US" sz="1327" u="sng" kern="100" dirty="0">
                <a:latin typeface="+mj-ea"/>
                <a:ea typeface="+mj-ea"/>
                <a:cs typeface="Times New Roman" panose="02020603050405020304" pitchFamily="18" charset="0"/>
              </a:rPr>
              <a:t>バスの路線数は減少</a:t>
            </a:r>
            <a:r>
              <a:rPr lang="ja-JP" altLang="en-US" sz="1327" kern="100" dirty="0">
                <a:latin typeface="ＭＳ Ｐ明朝" panose="02020600040205080304" pitchFamily="18" charset="-128"/>
                <a:ea typeface="ＭＳ Ｐ明朝" panose="02020600040205080304" pitchFamily="18" charset="-128"/>
                <a:cs typeface="Times New Roman" panose="02020603050405020304" pitchFamily="18" charset="0"/>
              </a:rPr>
              <a:t>。</a:t>
            </a:r>
            <a:endParaRPr lang="en-US" altLang="ja-JP" sz="1327" kern="100" dirty="0">
              <a:latin typeface="ＭＳ Ｐ明朝" panose="02020600040205080304" pitchFamily="18" charset="-128"/>
              <a:ea typeface="ＭＳ Ｐ明朝" panose="02020600040205080304" pitchFamily="18" charset="-128"/>
              <a:cs typeface="Times New Roman" panose="02020603050405020304" pitchFamily="18" charset="0"/>
            </a:endParaRPr>
          </a:p>
          <a:p>
            <a:pPr marL="342946" indent="-342946" defTabSz="893464">
              <a:lnSpc>
                <a:spcPts val="1421"/>
              </a:lnSpc>
              <a:defRPr/>
            </a:pPr>
            <a:r>
              <a:rPr lang="ja-JP" altLang="en-US" sz="1042" kern="100" dirty="0">
                <a:latin typeface="ＭＳ Ｐ明朝" panose="02020600040205080304" pitchFamily="18" charset="-128"/>
                <a:ea typeface="ＭＳ Ｐ明朝" panose="02020600040205080304" pitchFamily="18" charset="-128"/>
                <a:cs typeface="Times New Roman" panose="02020603050405020304" pitchFamily="18" charset="0"/>
              </a:rPr>
              <a:t>　・市町村道舗装率：</a:t>
            </a:r>
            <a:r>
              <a:rPr lang="en-US" altLang="ja-JP" sz="1042" kern="100" dirty="0">
                <a:latin typeface="ＭＳ Ｐ明朝" panose="02020600040205080304" pitchFamily="18" charset="-128"/>
                <a:ea typeface="ＭＳ Ｐ明朝" panose="02020600040205080304" pitchFamily="18" charset="-128"/>
                <a:cs typeface="Times New Roman" panose="02020603050405020304" pitchFamily="18" charset="0"/>
              </a:rPr>
              <a:t>2.7</a:t>
            </a:r>
            <a:r>
              <a:rPr lang="ja-JP" altLang="en-US" sz="1042" kern="100" dirty="0">
                <a:latin typeface="ＭＳ Ｐ明朝" panose="02020600040205080304" pitchFamily="18" charset="-128"/>
                <a:ea typeface="ＭＳ Ｐ明朝" panose="02020600040205080304" pitchFamily="18" charset="-128"/>
                <a:cs typeface="Times New Roman" panose="02020603050405020304" pitchFamily="18" charset="0"/>
              </a:rPr>
              <a:t>％（</a:t>
            </a:r>
            <a:r>
              <a:rPr lang="en-US" altLang="ja-JP" sz="1042" kern="100" dirty="0">
                <a:latin typeface="ＭＳ Ｐ明朝" panose="02020600040205080304" pitchFamily="18" charset="-128"/>
                <a:ea typeface="ＭＳ Ｐ明朝" panose="02020600040205080304" pitchFamily="18" charset="-128"/>
                <a:cs typeface="Times New Roman" panose="02020603050405020304" pitchFamily="18" charset="0"/>
              </a:rPr>
              <a:t>S45</a:t>
            </a:r>
            <a:r>
              <a:rPr lang="ja-JP" altLang="en-US" sz="1042" kern="100" dirty="0">
                <a:latin typeface="ＭＳ Ｐ明朝" panose="02020600040205080304" pitchFamily="18" charset="-128"/>
                <a:ea typeface="ＭＳ Ｐ明朝" panose="02020600040205080304" pitchFamily="18" charset="-128"/>
                <a:cs typeface="Times New Roman" panose="02020603050405020304" pitchFamily="18" charset="0"/>
              </a:rPr>
              <a:t>）→</a:t>
            </a:r>
            <a:r>
              <a:rPr lang="en-US" altLang="ja-JP" sz="1042" kern="100" dirty="0">
                <a:latin typeface="ＭＳ Ｐ明朝" panose="02020600040205080304" pitchFamily="18" charset="-128"/>
                <a:ea typeface="ＭＳ Ｐ明朝" panose="02020600040205080304" pitchFamily="18" charset="-128"/>
                <a:cs typeface="Times New Roman" panose="02020603050405020304" pitchFamily="18" charset="0"/>
              </a:rPr>
              <a:t>71.0</a:t>
            </a:r>
            <a:r>
              <a:rPr lang="ja-JP" altLang="en-US" sz="1042" kern="100" dirty="0">
                <a:latin typeface="ＭＳ Ｐ明朝" panose="02020600040205080304" pitchFamily="18" charset="-128"/>
                <a:ea typeface="ＭＳ Ｐ明朝" panose="02020600040205080304" pitchFamily="18" charset="-128"/>
                <a:cs typeface="Times New Roman" panose="02020603050405020304" pitchFamily="18" charset="0"/>
              </a:rPr>
              <a:t>％（</a:t>
            </a:r>
            <a:r>
              <a:rPr lang="en-US" altLang="ja-JP" sz="1042" kern="100" dirty="0">
                <a:latin typeface="ＭＳ Ｐ明朝" panose="02020600040205080304" pitchFamily="18" charset="-128"/>
                <a:ea typeface="ＭＳ Ｐ明朝" panose="02020600040205080304" pitchFamily="18" charset="-128"/>
                <a:cs typeface="Times New Roman" panose="02020603050405020304" pitchFamily="18" charset="0"/>
              </a:rPr>
              <a:t>H28</a:t>
            </a:r>
            <a:r>
              <a:rPr lang="ja-JP" altLang="en-US" sz="1042" kern="100" dirty="0">
                <a:latin typeface="ＭＳ Ｐ明朝" panose="02020600040205080304" pitchFamily="18" charset="-128"/>
                <a:ea typeface="ＭＳ Ｐ明朝" panose="02020600040205080304" pitchFamily="18" charset="-128"/>
                <a:cs typeface="Times New Roman" panose="02020603050405020304" pitchFamily="18" charset="0"/>
              </a:rPr>
              <a:t>）</a:t>
            </a:r>
            <a:endParaRPr lang="en-US" altLang="ja-JP" sz="1042" kern="100" dirty="0">
              <a:latin typeface="ＭＳ Ｐ明朝" panose="02020600040205080304" pitchFamily="18" charset="-128"/>
              <a:ea typeface="ＭＳ Ｐ明朝" panose="02020600040205080304" pitchFamily="18" charset="-128"/>
              <a:cs typeface="Times New Roman" panose="02020603050405020304" pitchFamily="18" charset="0"/>
            </a:endParaRPr>
          </a:p>
          <a:p>
            <a:pPr marL="342946" indent="-342946" defTabSz="893464">
              <a:lnSpc>
                <a:spcPts val="1421"/>
              </a:lnSpc>
              <a:defRPr/>
            </a:pPr>
            <a:r>
              <a:rPr lang="ja-JP" altLang="en-US" sz="1042" kern="100" dirty="0">
                <a:latin typeface="ＭＳ Ｐ明朝" panose="02020600040205080304" pitchFamily="18" charset="-128"/>
                <a:ea typeface="ＭＳ Ｐ明朝" panose="02020600040205080304" pitchFamily="18" charset="-128"/>
                <a:cs typeface="Times New Roman" panose="02020603050405020304" pitchFamily="18" charset="0"/>
              </a:rPr>
              <a:t>　・全国の乗合バスの廃止路線キロ数（累計）：</a:t>
            </a:r>
            <a:r>
              <a:rPr lang="en-US" altLang="ja-JP" sz="1042" kern="100" dirty="0">
                <a:latin typeface="ＭＳ Ｐ明朝" panose="02020600040205080304" pitchFamily="18" charset="-128"/>
                <a:ea typeface="ＭＳ Ｐ明朝" panose="02020600040205080304" pitchFamily="18" charset="-128"/>
                <a:cs typeface="Times New Roman" panose="02020603050405020304" pitchFamily="18" charset="0"/>
              </a:rPr>
              <a:t>13,108</a:t>
            </a:r>
            <a:r>
              <a:rPr lang="ja-JP" altLang="en-US" sz="1042" kern="100" dirty="0">
                <a:latin typeface="ＭＳ Ｐ明朝" panose="02020600040205080304" pitchFamily="18" charset="-128"/>
                <a:ea typeface="ＭＳ Ｐ明朝" panose="02020600040205080304" pitchFamily="18" charset="-128"/>
                <a:cs typeface="Times New Roman" panose="02020603050405020304" pitchFamily="18" charset="0"/>
              </a:rPr>
              <a:t>㎞（</a:t>
            </a:r>
            <a:r>
              <a:rPr lang="en-US" altLang="ja-JP" sz="1042" kern="100" dirty="0">
                <a:latin typeface="ＭＳ Ｐ明朝" panose="02020600040205080304" pitchFamily="18" charset="-128"/>
                <a:ea typeface="ＭＳ Ｐ明朝" panose="02020600040205080304" pitchFamily="18" charset="-128"/>
                <a:cs typeface="Times New Roman" panose="02020603050405020304" pitchFamily="18" charset="0"/>
              </a:rPr>
              <a:t>H27</a:t>
            </a:r>
            <a:r>
              <a:rPr lang="ja-JP" altLang="en-US" sz="1042" kern="100" dirty="0">
                <a:latin typeface="ＭＳ Ｐ明朝" panose="02020600040205080304" pitchFamily="18" charset="-128"/>
                <a:ea typeface="ＭＳ Ｐ明朝" panose="02020600040205080304" pitchFamily="18" charset="-128"/>
                <a:cs typeface="Times New Roman" panose="02020603050405020304" pitchFamily="18" charset="0"/>
              </a:rPr>
              <a:t>）</a:t>
            </a:r>
            <a:r>
              <a:rPr lang="ja-JP" altLang="en-US" sz="1042" kern="100" dirty="0">
                <a:latin typeface="ＭＳ 明朝" panose="02020609040205080304" pitchFamily="17" charset="-128"/>
                <a:ea typeface="ＭＳ 明朝" panose="02020609040205080304" pitchFamily="17" charset="-128"/>
                <a:cs typeface="Times New Roman" panose="02020603050405020304" pitchFamily="18" charset="0"/>
              </a:rPr>
              <a:t>　</a:t>
            </a:r>
            <a:r>
              <a:rPr lang="ja-JP" altLang="en-US" sz="1327" kern="100" dirty="0">
                <a:latin typeface="ＭＳ 明朝" panose="02020609040205080304" pitchFamily="17" charset="-128"/>
                <a:ea typeface="ＭＳ 明朝" panose="02020609040205080304" pitchFamily="17" charset="-128"/>
                <a:cs typeface="Times New Roman" panose="02020603050405020304" pitchFamily="18" charset="0"/>
              </a:rPr>
              <a:t>　</a:t>
            </a:r>
            <a:r>
              <a:rPr lang="ja-JP" altLang="en-US" sz="1327" dirty="0">
                <a:latin typeface="ＭＳ Ｐ明朝" pitchFamily="18" charset="-128"/>
                <a:ea typeface="ＭＳ Ｐ明朝" pitchFamily="18" charset="-128"/>
              </a:rPr>
              <a:t>　　　</a:t>
            </a:r>
            <a:endParaRPr lang="en-US" altLang="ja-JP" sz="1327" dirty="0">
              <a:latin typeface="ＭＳ Ｐ明朝" pitchFamily="18" charset="-128"/>
              <a:ea typeface="ＭＳ Ｐ明朝" pitchFamily="18" charset="-128"/>
            </a:endParaRPr>
          </a:p>
        </p:txBody>
      </p:sp>
      <p:sp>
        <p:nvSpPr>
          <p:cNvPr id="21" name="AutoShape 18"/>
          <p:cNvSpPr>
            <a:spLocks noChangeArrowheads="1"/>
          </p:cNvSpPr>
          <p:nvPr/>
        </p:nvSpPr>
        <p:spPr bwMode="auto">
          <a:xfrm>
            <a:off x="376020" y="5937825"/>
            <a:ext cx="2821999" cy="296495"/>
          </a:xfrm>
          <a:prstGeom prst="roundRect">
            <a:avLst>
              <a:gd name="adj" fmla="val 16667"/>
            </a:avLst>
          </a:prstGeom>
          <a:solidFill>
            <a:srgbClr val="FFCC99"/>
          </a:solidFill>
          <a:ln w="9525">
            <a:solidFill>
              <a:schemeClr val="tx1"/>
            </a:solidFill>
            <a:round/>
            <a:headEnd/>
            <a:tailEnd/>
          </a:ln>
        </p:spPr>
        <p:txBody>
          <a:bodyPr wrap="none" lIns="89323" tIns="44662" rIns="89323" bIns="44662" anchor="ctr">
            <a:noAutofit/>
          </a:bodyPr>
          <a:lstStyle/>
          <a:p>
            <a:pPr defTabSz="893464"/>
            <a:r>
              <a:rPr lang="ja-JP" altLang="en-US" sz="1516" dirty="0"/>
              <a:t>④情報通信基盤の整備・利活用　</a:t>
            </a:r>
          </a:p>
        </p:txBody>
      </p:sp>
      <p:sp>
        <p:nvSpPr>
          <p:cNvPr id="22" name="正方形/長方形 21"/>
          <p:cNvSpPr/>
          <p:nvPr/>
        </p:nvSpPr>
        <p:spPr>
          <a:xfrm>
            <a:off x="400463" y="6229428"/>
            <a:ext cx="4792763" cy="495791"/>
          </a:xfrm>
          <a:prstGeom prst="rect">
            <a:avLst/>
          </a:prstGeom>
        </p:spPr>
        <p:txBody>
          <a:bodyPr wrap="square">
            <a:noAutofit/>
          </a:bodyPr>
          <a:lstStyle/>
          <a:p>
            <a:pPr marL="342946" indent="-342946" defTabSz="893464">
              <a:defRPr/>
            </a:pPr>
            <a:r>
              <a:rPr lang="ja-JP" altLang="en-US" sz="1327" kern="100" dirty="0">
                <a:latin typeface="ＭＳ Ｐ明朝" panose="02020600040205080304" pitchFamily="18" charset="-128"/>
                <a:ea typeface="ＭＳ Ｐ明朝" panose="02020600040205080304" pitchFamily="18" charset="-128"/>
                <a:cs typeface="Times New Roman" panose="02020603050405020304" pitchFamily="18" charset="0"/>
              </a:rPr>
              <a:t>○　携帯電話</a:t>
            </a:r>
            <a:r>
              <a:rPr lang="ja-JP" altLang="en-US" sz="1327" u="sng" kern="100" dirty="0">
                <a:latin typeface="+mj-ea"/>
                <a:ea typeface="+mj-ea"/>
                <a:cs typeface="Times New Roman" panose="02020603050405020304" pitchFamily="18" charset="0"/>
              </a:rPr>
              <a:t>サービスエリアカバー率等は高い水準にまで整備</a:t>
            </a:r>
            <a:r>
              <a:rPr lang="ja-JP" altLang="en-US" sz="1327" kern="100" dirty="0">
                <a:latin typeface="ＭＳ Ｐ明朝" panose="02020600040205080304" pitchFamily="18" charset="-128"/>
                <a:ea typeface="ＭＳ Ｐ明朝" panose="02020600040205080304" pitchFamily="18" charset="-128"/>
                <a:cs typeface="Times New Roman" panose="02020603050405020304" pitchFamily="18" charset="0"/>
              </a:rPr>
              <a:t>。</a:t>
            </a:r>
            <a:endParaRPr lang="en-US" altLang="ja-JP" sz="1327" kern="100" dirty="0">
              <a:latin typeface="ＭＳ Ｐ明朝" panose="02020600040205080304" pitchFamily="18" charset="-128"/>
              <a:ea typeface="ＭＳ Ｐ明朝" panose="02020600040205080304" pitchFamily="18" charset="-128"/>
              <a:cs typeface="Times New Roman" panose="02020603050405020304" pitchFamily="18" charset="0"/>
            </a:endParaRPr>
          </a:p>
          <a:p>
            <a:pPr marL="342946" indent="-342946" defTabSz="893464">
              <a:defRPr/>
            </a:pPr>
            <a:r>
              <a:rPr lang="ja-JP" altLang="en-US" sz="1327" kern="100" dirty="0">
                <a:latin typeface="ＭＳ Ｐ明朝" panose="02020600040205080304" pitchFamily="18" charset="-128"/>
                <a:ea typeface="ＭＳ Ｐ明朝" panose="02020600040205080304" pitchFamily="18" charset="-128"/>
                <a:cs typeface="Times New Roman" panose="02020603050405020304" pitchFamily="18" charset="0"/>
              </a:rPr>
              <a:t>　一方で、</a:t>
            </a:r>
            <a:r>
              <a:rPr lang="ja-JP" altLang="en-US" sz="1327" u="sng" kern="100" dirty="0">
                <a:latin typeface="+mj-ea"/>
                <a:ea typeface="+mj-ea"/>
                <a:cs typeface="Times New Roman" panose="02020603050405020304" pitchFamily="18" charset="0"/>
              </a:rPr>
              <a:t>未整備地域のほとんどは過疎地域</a:t>
            </a:r>
            <a:r>
              <a:rPr lang="ja-JP" altLang="en-US" sz="1327" kern="100" dirty="0">
                <a:latin typeface="ＭＳ Ｐ明朝" panose="02020600040205080304" pitchFamily="18" charset="-128"/>
                <a:ea typeface="ＭＳ Ｐ明朝" panose="02020600040205080304" pitchFamily="18" charset="-128"/>
                <a:cs typeface="Times New Roman" panose="02020603050405020304" pitchFamily="18" charset="0"/>
              </a:rPr>
              <a:t>。</a:t>
            </a:r>
            <a:endParaRPr lang="en-US" altLang="ja-JP" sz="1327" dirty="0">
              <a:latin typeface="ＭＳ Ｐ明朝" pitchFamily="18" charset="-128"/>
              <a:ea typeface="ＭＳ Ｐ明朝" pitchFamily="18" charset="-128"/>
            </a:endParaRPr>
          </a:p>
        </p:txBody>
      </p:sp>
      <p:sp>
        <p:nvSpPr>
          <p:cNvPr id="23" name="AutoShape 18"/>
          <p:cNvSpPr>
            <a:spLocks noChangeArrowheads="1"/>
          </p:cNvSpPr>
          <p:nvPr/>
        </p:nvSpPr>
        <p:spPr bwMode="auto">
          <a:xfrm>
            <a:off x="5137444" y="2342208"/>
            <a:ext cx="1899244" cy="296495"/>
          </a:xfrm>
          <a:prstGeom prst="roundRect">
            <a:avLst>
              <a:gd name="adj" fmla="val 16667"/>
            </a:avLst>
          </a:prstGeom>
          <a:solidFill>
            <a:srgbClr val="FFCC99"/>
          </a:solidFill>
          <a:ln w="9525">
            <a:solidFill>
              <a:schemeClr val="tx1"/>
            </a:solidFill>
            <a:round/>
            <a:headEnd/>
            <a:tailEnd/>
          </a:ln>
        </p:spPr>
        <p:txBody>
          <a:bodyPr wrap="none" lIns="89323" tIns="44662" rIns="89323" bIns="44662" anchor="ctr">
            <a:noAutofit/>
          </a:bodyPr>
          <a:lstStyle/>
          <a:p>
            <a:pPr defTabSz="893464"/>
            <a:r>
              <a:rPr lang="ja-JP" altLang="en-US" sz="1516" dirty="0"/>
              <a:t>⑤生活環境の整備</a:t>
            </a:r>
          </a:p>
        </p:txBody>
      </p:sp>
      <p:sp>
        <p:nvSpPr>
          <p:cNvPr id="24" name="正方形/長方形 23"/>
          <p:cNvSpPr/>
          <p:nvPr/>
        </p:nvSpPr>
        <p:spPr>
          <a:xfrm>
            <a:off x="5104822" y="2670370"/>
            <a:ext cx="4620671" cy="841896"/>
          </a:xfrm>
          <a:prstGeom prst="rect">
            <a:avLst/>
          </a:prstGeom>
        </p:spPr>
        <p:txBody>
          <a:bodyPr wrap="square">
            <a:noAutofit/>
          </a:bodyPr>
          <a:lstStyle/>
          <a:p>
            <a:pPr marL="342946" indent="-342946" defTabSz="893464">
              <a:lnSpc>
                <a:spcPts val="1421"/>
              </a:lnSpc>
              <a:defRPr/>
            </a:pPr>
            <a:r>
              <a:rPr lang="ja-JP" altLang="en-US" sz="1327" kern="100" dirty="0">
                <a:latin typeface="ＭＳ Ｐ明朝" panose="02020600040205080304" pitchFamily="18" charset="-128"/>
                <a:ea typeface="ＭＳ Ｐ明朝" panose="02020600040205080304" pitchFamily="18" charset="-128"/>
                <a:cs typeface="Times New Roman" panose="02020603050405020304" pitchFamily="18" charset="0"/>
              </a:rPr>
              <a:t>○　</a:t>
            </a:r>
            <a:r>
              <a:rPr lang="ja-JP" altLang="en-US" sz="1327" u="sng" kern="100" dirty="0">
                <a:latin typeface="+mj-ea"/>
                <a:ea typeface="+mj-ea"/>
                <a:cs typeface="Times New Roman" panose="02020603050405020304" pitchFamily="18" charset="0"/>
              </a:rPr>
              <a:t>水道、下水道等の施設整備は着実に進展</a:t>
            </a:r>
            <a:r>
              <a:rPr lang="ja-JP" altLang="en-US" sz="1327" kern="100" dirty="0">
                <a:latin typeface="ＭＳ Ｐ明朝" panose="02020600040205080304" pitchFamily="18" charset="-128"/>
                <a:ea typeface="ＭＳ Ｐ明朝" panose="02020600040205080304" pitchFamily="18" charset="-128"/>
                <a:cs typeface="Times New Roman" panose="02020603050405020304" pitchFamily="18" charset="0"/>
              </a:rPr>
              <a:t>。持続可能な</a:t>
            </a:r>
            <a:endParaRPr lang="en-US" altLang="ja-JP" sz="1327" kern="100" dirty="0">
              <a:latin typeface="ＭＳ Ｐ明朝" panose="02020600040205080304" pitchFamily="18" charset="-128"/>
              <a:ea typeface="ＭＳ Ｐ明朝" panose="02020600040205080304" pitchFamily="18" charset="-128"/>
              <a:cs typeface="Times New Roman" panose="02020603050405020304" pitchFamily="18" charset="0"/>
            </a:endParaRPr>
          </a:p>
          <a:p>
            <a:pPr marL="342946" indent="-342946" defTabSz="893464">
              <a:lnSpc>
                <a:spcPts val="1421"/>
              </a:lnSpc>
              <a:defRPr/>
            </a:pPr>
            <a:r>
              <a:rPr lang="ja-JP" altLang="en-US" sz="1327" kern="100" dirty="0">
                <a:latin typeface="ＭＳ Ｐ明朝" panose="02020600040205080304" pitchFamily="18" charset="-128"/>
                <a:ea typeface="ＭＳ Ｐ明朝" panose="02020600040205080304" pitchFamily="18" charset="-128"/>
                <a:cs typeface="Times New Roman" panose="02020603050405020304" pitchFamily="18" charset="0"/>
              </a:rPr>
              <a:t>　経営の確保が課題。</a:t>
            </a:r>
            <a:endParaRPr lang="en-US" altLang="ja-JP" sz="1327" kern="100" dirty="0">
              <a:latin typeface="ＭＳ Ｐ明朝" panose="02020600040205080304" pitchFamily="18" charset="-128"/>
              <a:ea typeface="ＭＳ Ｐ明朝" panose="02020600040205080304" pitchFamily="18" charset="-128"/>
              <a:cs typeface="Times New Roman" panose="02020603050405020304" pitchFamily="18" charset="0"/>
            </a:endParaRPr>
          </a:p>
          <a:p>
            <a:pPr marL="342946" indent="-342946" defTabSz="893464">
              <a:lnSpc>
                <a:spcPts val="1421"/>
              </a:lnSpc>
              <a:defRPr/>
            </a:pPr>
            <a:r>
              <a:rPr lang="ja-JP" altLang="en-US" sz="1042" kern="100" dirty="0">
                <a:latin typeface="ＭＳ Ｐ明朝" panose="02020600040205080304" pitchFamily="18" charset="-128"/>
                <a:ea typeface="ＭＳ Ｐ明朝" panose="02020600040205080304" pitchFamily="18" charset="-128"/>
                <a:cs typeface="Times New Roman" panose="02020603050405020304" pitchFamily="18" charset="0"/>
              </a:rPr>
              <a:t>  ・水道普及率  ：</a:t>
            </a:r>
            <a:r>
              <a:rPr lang="en-US" altLang="ja-JP" sz="1042" kern="100" dirty="0">
                <a:latin typeface="ＭＳ Ｐ明朝" panose="02020600040205080304" pitchFamily="18" charset="-128"/>
                <a:ea typeface="ＭＳ Ｐ明朝" panose="02020600040205080304" pitchFamily="18" charset="-128"/>
                <a:cs typeface="Times New Roman" panose="02020603050405020304" pitchFamily="18" charset="0"/>
              </a:rPr>
              <a:t>56.6</a:t>
            </a:r>
            <a:r>
              <a:rPr lang="ja-JP" altLang="en-US" sz="1042" kern="100" dirty="0">
                <a:latin typeface="ＭＳ Ｐ明朝" panose="02020600040205080304" pitchFamily="18" charset="-128"/>
                <a:ea typeface="ＭＳ Ｐ明朝" panose="02020600040205080304" pitchFamily="18" charset="-128"/>
                <a:cs typeface="Times New Roman" panose="02020603050405020304" pitchFamily="18" charset="0"/>
              </a:rPr>
              <a:t>％（</a:t>
            </a:r>
            <a:r>
              <a:rPr lang="en-US" altLang="ja-JP" sz="1042" kern="100" dirty="0">
                <a:latin typeface="ＭＳ Ｐ明朝" panose="02020600040205080304" pitchFamily="18" charset="-128"/>
                <a:ea typeface="ＭＳ Ｐ明朝" panose="02020600040205080304" pitchFamily="18" charset="-128"/>
                <a:cs typeface="Times New Roman" panose="02020603050405020304" pitchFamily="18" charset="0"/>
              </a:rPr>
              <a:t>S45</a:t>
            </a:r>
            <a:r>
              <a:rPr lang="ja-JP" altLang="en-US" sz="1042" kern="100" dirty="0">
                <a:latin typeface="ＭＳ Ｐ明朝" panose="02020600040205080304" pitchFamily="18" charset="-128"/>
                <a:ea typeface="ＭＳ Ｐ明朝" panose="02020600040205080304" pitchFamily="18" charset="-128"/>
                <a:cs typeface="Times New Roman" panose="02020603050405020304" pitchFamily="18" charset="0"/>
              </a:rPr>
              <a:t>） →</a:t>
            </a:r>
            <a:r>
              <a:rPr lang="en-US" altLang="ja-JP" sz="1042" kern="100" dirty="0">
                <a:latin typeface="ＭＳ Ｐ明朝" panose="02020600040205080304" pitchFamily="18" charset="-128"/>
                <a:ea typeface="ＭＳ Ｐ明朝" panose="02020600040205080304" pitchFamily="18" charset="-128"/>
                <a:cs typeface="Times New Roman" panose="02020603050405020304" pitchFamily="18" charset="0"/>
              </a:rPr>
              <a:t>92.6</a:t>
            </a:r>
            <a:r>
              <a:rPr lang="ja-JP" altLang="en-US" sz="1042" kern="100" dirty="0">
                <a:latin typeface="ＭＳ Ｐ明朝" panose="02020600040205080304" pitchFamily="18" charset="-128"/>
                <a:ea typeface="ＭＳ Ｐ明朝" panose="02020600040205080304" pitchFamily="18" charset="-128"/>
                <a:cs typeface="Times New Roman" panose="02020603050405020304" pitchFamily="18" charset="0"/>
              </a:rPr>
              <a:t>％（</a:t>
            </a:r>
            <a:r>
              <a:rPr lang="en-US" altLang="ja-JP" sz="1042" kern="100" dirty="0">
                <a:latin typeface="ＭＳ Ｐ明朝" panose="02020600040205080304" pitchFamily="18" charset="-128"/>
                <a:ea typeface="ＭＳ Ｐ明朝" panose="02020600040205080304" pitchFamily="18" charset="-128"/>
                <a:cs typeface="Times New Roman" panose="02020603050405020304" pitchFamily="18" charset="0"/>
              </a:rPr>
              <a:t>H28</a:t>
            </a:r>
            <a:r>
              <a:rPr lang="ja-JP" altLang="en-US" sz="1042" kern="100" dirty="0">
                <a:latin typeface="ＭＳ Ｐ明朝" panose="02020600040205080304" pitchFamily="18" charset="-128"/>
                <a:ea typeface="ＭＳ Ｐ明朝" panose="02020600040205080304" pitchFamily="18" charset="-128"/>
                <a:cs typeface="Times New Roman" panose="02020603050405020304" pitchFamily="18" charset="0"/>
              </a:rPr>
              <a:t>）</a:t>
            </a:r>
            <a:endParaRPr lang="en-US" altLang="ja-JP" sz="1042" kern="100" dirty="0">
              <a:latin typeface="ＭＳ Ｐ明朝" panose="02020600040205080304" pitchFamily="18" charset="-128"/>
              <a:ea typeface="ＭＳ Ｐ明朝" panose="02020600040205080304" pitchFamily="18" charset="-128"/>
              <a:cs typeface="Times New Roman" panose="02020603050405020304" pitchFamily="18" charset="0"/>
            </a:endParaRPr>
          </a:p>
          <a:p>
            <a:pPr marL="342946" indent="-342946" defTabSz="893464">
              <a:lnSpc>
                <a:spcPts val="1421"/>
              </a:lnSpc>
              <a:defRPr/>
            </a:pPr>
            <a:r>
              <a:rPr lang="ja-JP" altLang="en-US" sz="1042" kern="100" dirty="0">
                <a:latin typeface="ＭＳ Ｐ明朝" panose="02020600040205080304" pitchFamily="18" charset="-128"/>
                <a:ea typeface="ＭＳ Ｐ明朝" panose="02020600040205080304" pitchFamily="18" charset="-128"/>
                <a:cs typeface="Times New Roman" panose="02020603050405020304" pitchFamily="18" charset="0"/>
              </a:rPr>
              <a:t>  ・水洗化率 </a:t>
            </a:r>
            <a:r>
              <a:rPr lang="en-US" altLang="ja-JP" sz="1042" kern="100" dirty="0">
                <a:latin typeface="ＭＳ Ｐ明朝" panose="02020600040205080304" pitchFamily="18" charset="-128"/>
                <a:ea typeface="ＭＳ Ｐ明朝" panose="02020600040205080304" pitchFamily="18" charset="-128"/>
                <a:cs typeface="Times New Roman" panose="02020603050405020304" pitchFamily="18" charset="0"/>
              </a:rPr>
              <a:t>	</a:t>
            </a:r>
            <a:r>
              <a:rPr lang="ja-JP" altLang="en-US" sz="1042" kern="100" dirty="0">
                <a:latin typeface="ＭＳ Ｐ明朝" panose="02020600040205080304" pitchFamily="18" charset="-128"/>
                <a:ea typeface="ＭＳ Ｐ明朝" panose="02020600040205080304" pitchFamily="18" charset="-128"/>
                <a:cs typeface="Times New Roman" panose="02020603050405020304" pitchFamily="18" charset="0"/>
              </a:rPr>
              <a:t>：</a:t>
            </a:r>
            <a:r>
              <a:rPr lang="en-US" altLang="ja-JP" sz="1042" kern="100" dirty="0">
                <a:latin typeface="ＭＳ Ｐ明朝" panose="02020600040205080304" pitchFamily="18" charset="-128"/>
                <a:ea typeface="ＭＳ Ｐ明朝" panose="02020600040205080304" pitchFamily="18" charset="-128"/>
                <a:cs typeface="Times New Roman" panose="02020603050405020304" pitchFamily="18" charset="0"/>
              </a:rPr>
              <a:t>46.5</a:t>
            </a:r>
            <a:r>
              <a:rPr lang="ja-JP" altLang="en-US" sz="1042" kern="100" dirty="0">
                <a:latin typeface="ＭＳ Ｐ明朝" panose="02020600040205080304" pitchFamily="18" charset="-128"/>
                <a:ea typeface="ＭＳ Ｐ明朝" panose="02020600040205080304" pitchFamily="18" charset="-128"/>
                <a:cs typeface="Times New Roman" panose="02020603050405020304" pitchFamily="18" charset="0"/>
              </a:rPr>
              <a:t>％（</a:t>
            </a:r>
            <a:r>
              <a:rPr lang="en-US" altLang="ja-JP" sz="1042" kern="100" dirty="0">
                <a:latin typeface="ＭＳ Ｐ明朝" panose="02020600040205080304" pitchFamily="18" charset="-128"/>
                <a:ea typeface="ＭＳ Ｐ明朝" panose="02020600040205080304" pitchFamily="18" charset="-128"/>
                <a:cs typeface="Times New Roman" panose="02020603050405020304" pitchFamily="18" charset="0"/>
              </a:rPr>
              <a:t>H12</a:t>
            </a:r>
            <a:r>
              <a:rPr lang="ja-JP" altLang="en-US" sz="1042" kern="100" dirty="0">
                <a:latin typeface="ＭＳ Ｐ明朝" panose="02020600040205080304" pitchFamily="18" charset="-128"/>
                <a:ea typeface="ＭＳ Ｐ明朝" panose="02020600040205080304" pitchFamily="18" charset="-128"/>
                <a:cs typeface="Times New Roman" panose="02020603050405020304" pitchFamily="18" charset="0"/>
              </a:rPr>
              <a:t>）→</a:t>
            </a:r>
            <a:r>
              <a:rPr lang="en-US" altLang="ja-JP" sz="1042" kern="100" dirty="0">
                <a:latin typeface="ＭＳ Ｐ明朝" panose="02020600040205080304" pitchFamily="18" charset="-128"/>
                <a:ea typeface="ＭＳ Ｐ明朝" panose="02020600040205080304" pitchFamily="18" charset="-128"/>
                <a:cs typeface="Times New Roman" panose="02020603050405020304" pitchFamily="18" charset="0"/>
              </a:rPr>
              <a:t>76.2</a:t>
            </a:r>
            <a:r>
              <a:rPr lang="ja-JP" altLang="en-US" sz="1042" kern="100" dirty="0">
                <a:latin typeface="ＭＳ Ｐ明朝" panose="02020600040205080304" pitchFamily="18" charset="-128"/>
                <a:ea typeface="ＭＳ Ｐ明朝" panose="02020600040205080304" pitchFamily="18" charset="-128"/>
                <a:cs typeface="Times New Roman" panose="02020603050405020304" pitchFamily="18" charset="0"/>
              </a:rPr>
              <a:t>％（</a:t>
            </a:r>
            <a:r>
              <a:rPr lang="en-US" altLang="ja-JP" sz="1042" kern="100" dirty="0">
                <a:latin typeface="ＭＳ Ｐ明朝" panose="02020600040205080304" pitchFamily="18" charset="-128"/>
                <a:ea typeface="ＭＳ Ｐ明朝" panose="02020600040205080304" pitchFamily="18" charset="-128"/>
                <a:cs typeface="Times New Roman" panose="02020603050405020304" pitchFamily="18" charset="0"/>
              </a:rPr>
              <a:t>H28</a:t>
            </a:r>
            <a:r>
              <a:rPr lang="ja-JP" altLang="en-US" sz="1042" kern="100" dirty="0">
                <a:latin typeface="ＭＳ Ｐ明朝" panose="02020600040205080304" pitchFamily="18" charset="-128"/>
                <a:ea typeface="ＭＳ Ｐ明朝" panose="02020600040205080304" pitchFamily="18" charset="-128"/>
                <a:cs typeface="Times New Roman" panose="02020603050405020304" pitchFamily="18" charset="0"/>
              </a:rPr>
              <a:t>）　</a:t>
            </a:r>
            <a:r>
              <a:rPr lang="ja-JP" altLang="en-US" sz="1042" kern="100" dirty="0">
                <a:latin typeface="ＭＳ 明朝" panose="02020609040205080304" pitchFamily="17" charset="-128"/>
                <a:ea typeface="ＭＳ 明朝" panose="02020609040205080304" pitchFamily="17" charset="-128"/>
                <a:cs typeface="Times New Roman" panose="02020603050405020304" pitchFamily="18" charset="0"/>
              </a:rPr>
              <a:t>　</a:t>
            </a:r>
            <a:r>
              <a:rPr lang="ja-JP" altLang="en-US" sz="1421" dirty="0">
                <a:latin typeface="ＭＳ Ｐ明朝" pitchFamily="18" charset="-128"/>
                <a:ea typeface="ＭＳ Ｐ明朝" pitchFamily="18" charset="-128"/>
              </a:rPr>
              <a:t>　　　</a:t>
            </a:r>
            <a:endParaRPr lang="en-US" altLang="ja-JP" sz="1421" dirty="0">
              <a:latin typeface="ＭＳ Ｐ明朝" pitchFamily="18" charset="-128"/>
              <a:ea typeface="ＭＳ Ｐ明朝" pitchFamily="18" charset="-128"/>
            </a:endParaRPr>
          </a:p>
        </p:txBody>
      </p:sp>
      <p:sp>
        <p:nvSpPr>
          <p:cNvPr id="25" name="AutoShape 18"/>
          <p:cNvSpPr>
            <a:spLocks noChangeArrowheads="1"/>
          </p:cNvSpPr>
          <p:nvPr/>
        </p:nvSpPr>
        <p:spPr bwMode="auto">
          <a:xfrm>
            <a:off x="5118004" y="3554674"/>
            <a:ext cx="1899244" cy="296495"/>
          </a:xfrm>
          <a:prstGeom prst="roundRect">
            <a:avLst>
              <a:gd name="adj" fmla="val 16667"/>
            </a:avLst>
          </a:prstGeom>
          <a:solidFill>
            <a:srgbClr val="FFCC99"/>
          </a:solidFill>
          <a:ln w="9525">
            <a:solidFill>
              <a:schemeClr val="tx1"/>
            </a:solidFill>
            <a:round/>
            <a:headEnd/>
            <a:tailEnd/>
          </a:ln>
        </p:spPr>
        <p:txBody>
          <a:bodyPr wrap="none" lIns="89323" tIns="44662" rIns="89323" bIns="44662" anchor="ctr">
            <a:noAutofit/>
          </a:bodyPr>
          <a:lstStyle/>
          <a:p>
            <a:pPr defTabSz="893464"/>
            <a:r>
              <a:rPr lang="ja-JP" altLang="en-US" sz="1516" dirty="0"/>
              <a:t>⑥医療・福祉の確保</a:t>
            </a:r>
          </a:p>
        </p:txBody>
      </p:sp>
      <p:sp>
        <p:nvSpPr>
          <p:cNvPr id="27" name="正方形/長方形 26"/>
          <p:cNvSpPr/>
          <p:nvPr/>
        </p:nvSpPr>
        <p:spPr>
          <a:xfrm>
            <a:off x="5155384" y="3900791"/>
            <a:ext cx="4620671" cy="466050"/>
          </a:xfrm>
          <a:prstGeom prst="rect">
            <a:avLst/>
          </a:prstGeom>
        </p:spPr>
        <p:txBody>
          <a:bodyPr wrap="square">
            <a:noAutofit/>
          </a:bodyPr>
          <a:lstStyle/>
          <a:p>
            <a:pPr marL="342946" indent="-342946" defTabSz="893464">
              <a:lnSpc>
                <a:spcPts val="1421"/>
              </a:lnSpc>
              <a:defRPr/>
            </a:pPr>
            <a:r>
              <a:rPr lang="ja-JP" altLang="en-US" sz="1327" kern="100" dirty="0">
                <a:latin typeface="ＭＳ Ｐ明朝" panose="02020600040205080304" pitchFamily="18" charset="-128"/>
                <a:ea typeface="ＭＳ Ｐ明朝" panose="02020600040205080304" pitchFamily="18" charset="-128"/>
                <a:cs typeface="Times New Roman" panose="02020603050405020304" pitchFamily="18" charset="0"/>
              </a:rPr>
              <a:t>○　</a:t>
            </a:r>
            <a:r>
              <a:rPr lang="ja-JP" altLang="en-US" sz="1327" u="sng" kern="100" dirty="0">
                <a:latin typeface="+mj-ea"/>
                <a:ea typeface="+mj-ea"/>
                <a:cs typeface="Times New Roman" panose="02020603050405020304" pitchFamily="18" charset="0"/>
              </a:rPr>
              <a:t>無医地区数は</a:t>
            </a:r>
            <a:r>
              <a:rPr lang="ja-JP" altLang="en-US" sz="1327" kern="100" dirty="0">
                <a:latin typeface="ＭＳ Ｐ明朝" panose="02020600040205080304" pitchFamily="18" charset="-128"/>
                <a:ea typeface="ＭＳ Ｐ明朝" panose="02020600040205080304" pitchFamily="18" charset="-128"/>
                <a:cs typeface="Times New Roman" panose="02020603050405020304" pitchFamily="18" charset="0"/>
              </a:rPr>
              <a:t>昭和</a:t>
            </a:r>
            <a:r>
              <a:rPr lang="en-US" altLang="ja-JP" sz="1327" kern="100" dirty="0">
                <a:latin typeface="ＭＳ Ｐ明朝" panose="02020600040205080304" pitchFamily="18" charset="-128"/>
                <a:ea typeface="ＭＳ Ｐ明朝" panose="02020600040205080304" pitchFamily="18" charset="-128"/>
                <a:cs typeface="Times New Roman" panose="02020603050405020304" pitchFamily="18" charset="0"/>
              </a:rPr>
              <a:t>53</a:t>
            </a:r>
            <a:r>
              <a:rPr lang="ja-JP" altLang="en-US" sz="1327" kern="100" dirty="0">
                <a:latin typeface="ＭＳ Ｐ明朝" panose="02020600040205080304" pitchFamily="18" charset="-128"/>
                <a:ea typeface="ＭＳ Ｐ明朝" panose="02020600040205080304" pitchFamily="18" charset="-128"/>
                <a:cs typeface="Times New Roman" panose="02020603050405020304" pitchFamily="18" charset="0"/>
              </a:rPr>
              <a:t>年と比較して</a:t>
            </a:r>
            <a:r>
              <a:rPr lang="ja-JP" altLang="en-US" sz="1327" u="sng" kern="100" dirty="0">
                <a:latin typeface="+mj-ea"/>
                <a:ea typeface="+mj-ea"/>
                <a:cs typeface="Times New Roman" panose="02020603050405020304" pitchFamily="18" charset="0"/>
              </a:rPr>
              <a:t>半減</a:t>
            </a:r>
            <a:r>
              <a:rPr lang="ja-JP" altLang="en-US" sz="1327" kern="100" dirty="0">
                <a:latin typeface="ＭＳ Ｐ明朝" panose="02020600040205080304" pitchFamily="18" charset="-128"/>
                <a:ea typeface="ＭＳ Ｐ明朝" panose="02020600040205080304" pitchFamily="18" charset="-128"/>
                <a:cs typeface="Times New Roman" panose="02020603050405020304" pitchFamily="18" charset="0"/>
              </a:rPr>
              <a:t>したが、いまだ</a:t>
            </a:r>
            <a:endParaRPr lang="en-US" altLang="ja-JP" sz="1327" kern="100" dirty="0">
              <a:latin typeface="ＭＳ Ｐ明朝" panose="02020600040205080304" pitchFamily="18" charset="-128"/>
              <a:ea typeface="ＭＳ Ｐ明朝" panose="02020600040205080304" pitchFamily="18" charset="-128"/>
              <a:cs typeface="Times New Roman" panose="02020603050405020304" pitchFamily="18" charset="0"/>
            </a:endParaRPr>
          </a:p>
          <a:p>
            <a:pPr marL="342946" indent="-342946" defTabSz="893464">
              <a:lnSpc>
                <a:spcPts val="1421"/>
              </a:lnSpc>
              <a:defRPr/>
            </a:pPr>
            <a:r>
              <a:rPr lang="ja-JP" altLang="en-US" sz="1327" kern="100" dirty="0">
                <a:latin typeface="ＭＳ Ｐ明朝" panose="02020600040205080304" pitchFamily="18" charset="-128"/>
                <a:ea typeface="ＭＳ Ｐ明朝" panose="02020600040205080304" pitchFamily="18" charset="-128"/>
                <a:cs typeface="Times New Roman" panose="02020603050405020304" pitchFamily="18" charset="0"/>
              </a:rPr>
              <a:t>　</a:t>
            </a:r>
            <a:r>
              <a:rPr lang="ja-JP" altLang="en-US" sz="1327" u="sng" kern="100" dirty="0">
                <a:latin typeface="+mj-ea"/>
                <a:ea typeface="+mj-ea"/>
                <a:cs typeface="Times New Roman" panose="02020603050405020304" pitchFamily="18" charset="0"/>
              </a:rPr>
              <a:t>多くの無医地区が存在</a:t>
            </a:r>
            <a:r>
              <a:rPr lang="ja-JP" altLang="en-US" sz="1327" kern="100" dirty="0">
                <a:latin typeface="ＭＳ Ｐ明朝" panose="02020600040205080304" pitchFamily="18" charset="-128"/>
                <a:ea typeface="ＭＳ Ｐ明朝" panose="02020600040205080304" pitchFamily="18" charset="-128"/>
                <a:cs typeface="Times New Roman" panose="02020603050405020304" pitchFamily="18" charset="0"/>
              </a:rPr>
              <a:t>。介護人材等の確保も課題。</a:t>
            </a:r>
            <a:r>
              <a:rPr lang="ja-JP" altLang="en-US" sz="1421" kern="100" dirty="0">
                <a:latin typeface="ＭＳ Ｐ明朝" panose="02020600040205080304" pitchFamily="18" charset="-128"/>
                <a:ea typeface="ＭＳ Ｐ明朝" panose="02020600040205080304" pitchFamily="18" charset="-128"/>
                <a:cs typeface="Times New Roman" panose="02020603050405020304" pitchFamily="18" charset="0"/>
              </a:rPr>
              <a:t>　</a:t>
            </a:r>
            <a:r>
              <a:rPr lang="ja-JP" altLang="en-US" sz="1421" dirty="0">
                <a:latin typeface="ＭＳ Ｐ明朝" pitchFamily="18" charset="-128"/>
                <a:ea typeface="ＭＳ Ｐ明朝" pitchFamily="18" charset="-128"/>
              </a:rPr>
              <a:t>　　　</a:t>
            </a:r>
            <a:endParaRPr lang="en-US" altLang="ja-JP" sz="1421" dirty="0">
              <a:latin typeface="ＭＳ Ｐ明朝" pitchFamily="18" charset="-128"/>
              <a:ea typeface="ＭＳ Ｐ明朝" pitchFamily="18" charset="-128"/>
            </a:endParaRPr>
          </a:p>
        </p:txBody>
      </p:sp>
      <p:sp>
        <p:nvSpPr>
          <p:cNvPr id="28" name="AutoShape 18"/>
          <p:cNvSpPr>
            <a:spLocks noChangeArrowheads="1"/>
          </p:cNvSpPr>
          <p:nvPr/>
        </p:nvSpPr>
        <p:spPr bwMode="auto">
          <a:xfrm>
            <a:off x="5120460" y="4432883"/>
            <a:ext cx="1569361" cy="296495"/>
          </a:xfrm>
          <a:prstGeom prst="roundRect">
            <a:avLst>
              <a:gd name="adj" fmla="val 16667"/>
            </a:avLst>
          </a:prstGeom>
          <a:solidFill>
            <a:srgbClr val="FFCC99"/>
          </a:solidFill>
          <a:ln w="9525">
            <a:solidFill>
              <a:schemeClr val="tx1"/>
            </a:solidFill>
            <a:round/>
            <a:headEnd/>
            <a:tailEnd/>
          </a:ln>
        </p:spPr>
        <p:txBody>
          <a:bodyPr wrap="none" lIns="89323" tIns="44662" rIns="89323" bIns="44662" anchor="ctr">
            <a:noAutofit/>
          </a:bodyPr>
          <a:lstStyle/>
          <a:p>
            <a:pPr defTabSz="893464"/>
            <a:r>
              <a:rPr lang="ja-JP" altLang="en-US" sz="1516" dirty="0"/>
              <a:t>⑦教育の振興</a:t>
            </a:r>
          </a:p>
        </p:txBody>
      </p:sp>
      <p:sp>
        <p:nvSpPr>
          <p:cNvPr id="29" name="正方形/長方形 28"/>
          <p:cNvSpPr/>
          <p:nvPr/>
        </p:nvSpPr>
        <p:spPr>
          <a:xfrm>
            <a:off x="5140621" y="4806106"/>
            <a:ext cx="4620671" cy="841896"/>
          </a:xfrm>
          <a:prstGeom prst="rect">
            <a:avLst/>
          </a:prstGeom>
        </p:spPr>
        <p:txBody>
          <a:bodyPr wrap="square">
            <a:noAutofit/>
          </a:bodyPr>
          <a:lstStyle/>
          <a:p>
            <a:pPr marL="342946" indent="-342946" defTabSz="893464">
              <a:lnSpc>
                <a:spcPts val="1421"/>
              </a:lnSpc>
              <a:defRPr/>
            </a:pPr>
            <a:r>
              <a:rPr lang="ja-JP" altLang="en-US" sz="1327" kern="100" dirty="0">
                <a:latin typeface="ＭＳ Ｐ明朝" panose="02020600040205080304" pitchFamily="18" charset="-128"/>
                <a:ea typeface="ＭＳ Ｐ明朝" panose="02020600040205080304" pitchFamily="18" charset="-128"/>
                <a:cs typeface="Times New Roman" panose="02020603050405020304" pitchFamily="18" charset="0"/>
              </a:rPr>
              <a:t>○　</a:t>
            </a:r>
            <a:r>
              <a:rPr lang="ja-JP" altLang="en-US" sz="1327" u="sng" kern="100" dirty="0">
                <a:latin typeface="+mj-ea"/>
                <a:ea typeface="+mj-ea"/>
                <a:cs typeface="Times New Roman" panose="02020603050405020304" pitchFamily="18" charset="0"/>
              </a:rPr>
              <a:t>高等学校進学率の全国との差は解消</a:t>
            </a:r>
            <a:r>
              <a:rPr lang="ja-JP" altLang="en-US" sz="1327" kern="100" dirty="0">
                <a:latin typeface="ＭＳ Ｐ明朝" panose="02020600040205080304" pitchFamily="18" charset="-128"/>
                <a:ea typeface="ＭＳ Ｐ明朝" panose="02020600040205080304" pitchFamily="18" charset="-128"/>
                <a:cs typeface="Times New Roman" panose="02020603050405020304" pitchFamily="18" charset="0"/>
              </a:rPr>
              <a:t>。</a:t>
            </a:r>
            <a:r>
              <a:rPr lang="ja-JP" altLang="en-US" sz="1327" u="sng" kern="100" dirty="0">
                <a:latin typeface="+mj-ea"/>
                <a:ea typeface="+mj-ea"/>
                <a:cs typeface="Times New Roman" panose="02020603050405020304" pitchFamily="18" charset="0"/>
              </a:rPr>
              <a:t>大学等進学率</a:t>
            </a:r>
            <a:r>
              <a:rPr lang="ja-JP" altLang="en-US" sz="1327" kern="100" dirty="0">
                <a:latin typeface="ＭＳ Ｐ明朝" panose="02020600040205080304" pitchFamily="18" charset="-128"/>
                <a:ea typeface="ＭＳ Ｐ明朝" panose="02020600040205080304" pitchFamily="18" charset="-128"/>
                <a:cs typeface="Times New Roman" panose="02020603050405020304" pitchFamily="18" charset="0"/>
              </a:rPr>
              <a:t>は</a:t>
            </a:r>
            <a:endParaRPr lang="en-US" altLang="ja-JP" sz="1327" kern="100" dirty="0">
              <a:latin typeface="ＭＳ Ｐ明朝" panose="02020600040205080304" pitchFamily="18" charset="-128"/>
              <a:ea typeface="ＭＳ Ｐ明朝" panose="02020600040205080304" pitchFamily="18" charset="-128"/>
              <a:cs typeface="Times New Roman" panose="02020603050405020304" pitchFamily="18" charset="0"/>
            </a:endParaRPr>
          </a:p>
          <a:p>
            <a:pPr marL="342946" indent="-342946" defTabSz="893464">
              <a:lnSpc>
                <a:spcPts val="1421"/>
              </a:lnSpc>
              <a:defRPr/>
            </a:pPr>
            <a:r>
              <a:rPr lang="ja-JP" altLang="en-US" sz="1327" kern="100" dirty="0">
                <a:latin typeface="ＭＳ Ｐ明朝" panose="02020600040205080304" pitchFamily="18" charset="-128"/>
                <a:ea typeface="ＭＳ Ｐ明朝" panose="02020600040205080304" pitchFamily="18" charset="-128"/>
                <a:cs typeface="Times New Roman" panose="02020603050405020304" pitchFamily="18" charset="0"/>
              </a:rPr>
              <a:t>　上昇しているものの、</a:t>
            </a:r>
            <a:r>
              <a:rPr lang="ja-JP" altLang="en-US" sz="1327" u="sng" kern="100" dirty="0">
                <a:latin typeface="+mj-ea"/>
                <a:ea typeface="+mj-ea"/>
                <a:cs typeface="Times New Roman" panose="02020603050405020304" pitchFamily="18" charset="0"/>
              </a:rPr>
              <a:t>全国との格差は拡大</a:t>
            </a:r>
            <a:r>
              <a:rPr lang="ja-JP" altLang="en-US" sz="1327" kern="100" dirty="0">
                <a:latin typeface="ＭＳ Ｐ明朝" panose="02020600040205080304" pitchFamily="18" charset="-128"/>
                <a:ea typeface="ＭＳ Ｐ明朝" panose="02020600040205080304" pitchFamily="18" charset="-128"/>
                <a:cs typeface="Times New Roman" panose="02020603050405020304" pitchFamily="18" charset="0"/>
              </a:rPr>
              <a:t>。</a:t>
            </a:r>
            <a:endParaRPr lang="en-US" altLang="ja-JP" sz="1327" kern="100" dirty="0">
              <a:latin typeface="ＭＳ Ｐ明朝" panose="02020600040205080304" pitchFamily="18" charset="-128"/>
              <a:ea typeface="ＭＳ Ｐ明朝" panose="02020600040205080304" pitchFamily="18" charset="-128"/>
              <a:cs typeface="Times New Roman" panose="02020603050405020304" pitchFamily="18" charset="0"/>
            </a:endParaRPr>
          </a:p>
          <a:p>
            <a:pPr marL="342946" indent="-342946" defTabSz="893464">
              <a:lnSpc>
                <a:spcPts val="1421"/>
              </a:lnSpc>
              <a:defRPr/>
            </a:pPr>
            <a:r>
              <a:rPr lang="ja-JP" altLang="en-US" sz="1042" kern="100" dirty="0">
                <a:latin typeface="ＭＳ Ｐ明朝" panose="02020600040205080304" pitchFamily="18" charset="-128"/>
                <a:ea typeface="ＭＳ Ｐ明朝" panose="02020600040205080304" pitchFamily="18" charset="-128"/>
                <a:cs typeface="Times New Roman" panose="02020603050405020304" pitchFamily="18" charset="0"/>
              </a:rPr>
              <a:t>　・高等学校進学率：</a:t>
            </a:r>
            <a:r>
              <a:rPr lang="en-US" altLang="ja-JP" sz="1042" kern="100" dirty="0">
                <a:latin typeface="ＭＳ Ｐ明朝" panose="02020600040205080304" pitchFamily="18" charset="-128"/>
                <a:ea typeface="ＭＳ Ｐ明朝" panose="02020600040205080304" pitchFamily="18" charset="-128"/>
                <a:cs typeface="Times New Roman" panose="02020603050405020304" pitchFamily="18" charset="0"/>
              </a:rPr>
              <a:t>91.8</a:t>
            </a:r>
            <a:r>
              <a:rPr lang="ja-JP" altLang="en-US" sz="1042" kern="100" dirty="0">
                <a:latin typeface="ＭＳ Ｐ明朝" panose="02020600040205080304" pitchFamily="18" charset="-128"/>
                <a:ea typeface="ＭＳ Ｐ明朝" panose="02020600040205080304" pitchFamily="18" charset="-128"/>
                <a:cs typeface="Times New Roman" panose="02020603050405020304" pitchFamily="18" charset="0"/>
              </a:rPr>
              <a:t>％（</a:t>
            </a:r>
            <a:r>
              <a:rPr lang="en-US" altLang="ja-JP" sz="1042" kern="100" dirty="0">
                <a:latin typeface="ＭＳ Ｐ明朝" panose="02020600040205080304" pitchFamily="18" charset="-128"/>
                <a:ea typeface="ＭＳ Ｐ明朝" panose="02020600040205080304" pitchFamily="18" charset="-128"/>
                <a:cs typeface="Times New Roman" panose="02020603050405020304" pitchFamily="18" charset="0"/>
              </a:rPr>
              <a:t>S55</a:t>
            </a:r>
            <a:r>
              <a:rPr lang="ja-JP" altLang="en-US" sz="1042" kern="100" dirty="0">
                <a:latin typeface="ＭＳ Ｐ明朝" panose="02020600040205080304" pitchFamily="18" charset="-128"/>
                <a:ea typeface="ＭＳ Ｐ明朝" panose="02020600040205080304" pitchFamily="18" charset="-128"/>
                <a:cs typeface="Times New Roman" panose="02020603050405020304" pitchFamily="18" charset="0"/>
              </a:rPr>
              <a:t>）→</a:t>
            </a:r>
            <a:r>
              <a:rPr lang="en-US" altLang="ja-JP" sz="1042" kern="100" dirty="0">
                <a:latin typeface="ＭＳ Ｐ明朝" panose="02020600040205080304" pitchFamily="18" charset="-128"/>
                <a:ea typeface="ＭＳ Ｐ明朝" panose="02020600040205080304" pitchFamily="18" charset="-128"/>
                <a:cs typeface="Times New Roman" panose="02020603050405020304" pitchFamily="18" charset="0"/>
              </a:rPr>
              <a:t>98.9</a:t>
            </a:r>
            <a:r>
              <a:rPr lang="ja-JP" altLang="en-US" sz="1042" kern="100" dirty="0">
                <a:latin typeface="ＭＳ Ｐ明朝" panose="02020600040205080304" pitchFamily="18" charset="-128"/>
                <a:ea typeface="ＭＳ Ｐ明朝" panose="02020600040205080304" pitchFamily="18" charset="-128"/>
                <a:cs typeface="Times New Roman" panose="02020603050405020304" pitchFamily="18" charset="0"/>
              </a:rPr>
              <a:t>％（</a:t>
            </a:r>
            <a:r>
              <a:rPr lang="en-US" altLang="ja-JP" sz="1042" kern="100" dirty="0">
                <a:latin typeface="ＭＳ Ｐ明朝" panose="02020600040205080304" pitchFamily="18" charset="-128"/>
                <a:ea typeface="ＭＳ Ｐ明朝" panose="02020600040205080304" pitchFamily="18" charset="-128"/>
                <a:cs typeface="Times New Roman" panose="02020603050405020304" pitchFamily="18" charset="0"/>
              </a:rPr>
              <a:t>H29</a:t>
            </a:r>
            <a:r>
              <a:rPr lang="ja-JP" altLang="en-US" sz="1042" kern="100" dirty="0">
                <a:latin typeface="ＭＳ Ｐ明朝" panose="02020600040205080304" pitchFamily="18" charset="-128"/>
                <a:ea typeface="ＭＳ Ｐ明朝" panose="02020600040205080304" pitchFamily="18" charset="-128"/>
                <a:cs typeface="Times New Roman" panose="02020603050405020304" pitchFamily="18" charset="0"/>
              </a:rPr>
              <a:t>）</a:t>
            </a:r>
            <a:endParaRPr lang="en-US" altLang="ja-JP" sz="1042" kern="100" dirty="0">
              <a:latin typeface="ＭＳ Ｐ明朝" panose="02020600040205080304" pitchFamily="18" charset="-128"/>
              <a:ea typeface="ＭＳ Ｐ明朝" panose="02020600040205080304" pitchFamily="18" charset="-128"/>
              <a:cs typeface="Times New Roman" panose="02020603050405020304" pitchFamily="18" charset="0"/>
            </a:endParaRPr>
          </a:p>
          <a:p>
            <a:pPr marL="342946" indent="-342946" defTabSz="893464">
              <a:lnSpc>
                <a:spcPts val="1421"/>
              </a:lnSpc>
              <a:defRPr/>
            </a:pPr>
            <a:r>
              <a:rPr lang="ja-JP" altLang="en-US" sz="1042" kern="100" dirty="0">
                <a:latin typeface="ＭＳ Ｐ明朝" panose="02020600040205080304" pitchFamily="18" charset="-128"/>
                <a:ea typeface="ＭＳ Ｐ明朝" panose="02020600040205080304" pitchFamily="18" charset="-128"/>
                <a:cs typeface="Times New Roman" panose="02020603050405020304" pitchFamily="18" charset="0"/>
              </a:rPr>
              <a:t>　・大学等進学率　 ：</a:t>
            </a:r>
            <a:r>
              <a:rPr lang="en-US" altLang="ja-JP" sz="1042" kern="100" dirty="0">
                <a:latin typeface="ＭＳ Ｐ明朝" panose="02020600040205080304" pitchFamily="18" charset="-128"/>
                <a:ea typeface="ＭＳ Ｐ明朝" panose="02020600040205080304" pitchFamily="18" charset="-128"/>
                <a:cs typeface="Times New Roman" panose="02020603050405020304" pitchFamily="18" charset="0"/>
              </a:rPr>
              <a:t>31.1</a:t>
            </a:r>
            <a:r>
              <a:rPr lang="ja-JP" altLang="en-US" sz="1042" kern="100" dirty="0">
                <a:latin typeface="ＭＳ Ｐ明朝" panose="02020600040205080304" pitchFamily="18" charset="-128"/>
                <a:ea typeface="ＭＳ Ｐ明朝" panose="02020600040205080304" pitchFamily="18" charset="-128"/>
                <a:cs typeface="Times New Roman" panose="02020603050405020304" pitchFamily="18" charset="0"/>
              </a:rPr>
              <a:t>％（</a:t>
            </a:r>
            <a:r>
              <a:rPr lang="en-US" altLang="ja-JP" sz="1042" kern="100" dirty="0">
                <a:latin typeface="ＭＳ Ｐ明朝" panose="02020600040205080304" pitchFamily="18" charset="-128"/>
                <a:ea typeface="ＭＳ Ｐ明朝" panose="02020600040205080304" pitchFamily="18" charset="-128"/>
                <a:cs typeface="Times New Roman" panose="02020603050405020304" pitchFamily="18" charset="0"/>
              </a:rPr>
              <a:t>H15</a:t>
            </a:r>
            <a:r>
              <a:rPr lang="ja-JP" altLang="en-US" sz="1042" kern="100" dirty="0">
                <a:latin typeface="ＭＳ Ｐ明朝" panose="02020600040205080304" pitchFamily="18" charset="-128"/>
                <a:ea typeface="ＭＳ Ｐ明朝" panose="02020600040205080304" pitchFamily="18" charset="-128"/>
                <a:cs typeface="Times New Roman" panose="02020603050405020304" pitchFamily="18" charset="0"/>
              </a:rPr>
              <a:t>）→</a:t>
            </a:r>
            <a:r>
              <a:rPr lang="en-US" altLang="ja-JP" sz="1042" kern="100" dirty="0">
                <a:latin typeface="ＭＳ Ｐ明朝" panose="02020600040205080304" pitchFamily="18" charset="-128"/>
                <a:ea typeface="ＭＳ Ｐ明朝" panose="02020600040205080304" pitchFamily="18" charset="-128"/>
                <a:cs typeface="Times New Roman" panose="02020603050405020304" pitchFamily="18" charset="0"/>
              </a:rPr>
              <a:t>37.8</a:t>
            </a:r>
            <a:r>
              <a:rPr lang="ja-JP" altLang="en-US" sz="1042" kern="100" dirty="0">
                <a:latin typeface="ＭＳ Ｐ明朝" panose="02020600040205080304" pitchFamily="18" charset="-128"/>
                <a:ea typeface="ＭＳ Ｐ明朝" panose="02020600040205080304" pitchFamily="18" charset="-128"/>
                <a:cs typeface="Times New Roman" panose="02020603050405020304" pitchFamily="18" charset="0"/>
              </a:rPr>
              <a:t>％（</a:t>
            </a:r>
            <a:r>
              <a:rPr lang="en-US" altLang="ja-JP" sz="1042" kern="100" dirty="0">
                <a:latin typeface="ＭＳ Ｐ明朝" panose="02020600040205080304" pitchFamily="18" charset="-128"/>
                <a:ea typeface="ＭＳ Ｐ明朝" panose="02020600040205080304" pitchFamily="18" charset="-128"/>
                <a:cs typeface="Times New Roman" panose="02020603050405020304" pitchFamily="18" charset="0"/>
              </a:rPr>
              <a:t>H29</a:t>
            </a:r>
            <a:r>
              <a:rPr lang="ja-JP" altLang="en-US" sz="1042" kern="100" dirty="0">
                <a:latin typeface="ＭＳ Ｐ明朝" panose="02020600040205080304" pitchFamily="18" charset="-128"/>
                <a:ea typeface="ＭＳ Ｐ明朝" panose="02020600040205080304" pitchFamily="18" charset="-128"/>
                <a:cs typeface="Times New Roman" panose="02020603050405020304" pitchFamily="18" charset="0"/>
              </a:rPr>
              <a:t>）</a:t>
            </a:r>
            <a:endParaRPr lang="en-US" altLang="ja-JP" sz="1042" dirty="0">
              <a:latin typeface="ＭＳ Ｐ明朝" pitchFamily="18" charset="-128"/>
              <a:ea typeface="ＭＳ Ｐ明朝" pitchFamily="18" charset="-128"/>
            </a:endParaRPr>
          </a:p>
        </p:txBody>
      </p:sp>
      <p:sp>
        <p:nvSpPr>
          <p:cNvPr id="30" name="AutoShape 18"/>
          <p:cNvSpPr>
            <a:spLocks noChangeArrowheads="1"/>
          </p:cNvSpPr>
          <p:nvPr/>
        </p:nvSpPr>
        <p:spPr bwMode="auto">
          <a:xfrm>
            <a:off x="5104822" y="5661059"/>
            <a:ext cx="2187183" cy="296495"/>
          </a:xfrm>
          <a:prstGeom prst="roundRect">
            <a:avLst>
              <a:gd name="adj" fmla="val 16667"/>
            </a:avLst>
          </a:prstGeom>
          <a:solidFill>
            <a:srgbClr val="FFCC99"/>
          </a:solidFill>
          <a:ln w="9525">
            <a:solidFill>
              <a:schemeClr val="tx1"/>
            </a:solidFill>
            <a:round/>
            <a:headEnd/>
            <a:tailEnd/>
          </a:ln>
        </p:spPr>
        <p:txBody>
          <a:bodyPr wrap="none" lIns="89323" tIns="44662" rIns="89323" bIns="44662" anchor="ctr">
            <a:noAutofit/>
          </a:bodyPr>
          <a:lstStyle/>
          <a:p>
            <a:pPr defTabSz="893464"/>
            <a:r>
              <a:rPr lang="ja-JP" altLang="en-US" sz="1516" dirty="0"/>
              <a:t>⑧集落の存続・活性化</a:t>
            </a:r>
          </a:p>
        </p:txBody>
      </p:sp>
      <p:sp>
        <p:nvSpPr>
          <p:cNvPr id="31" name="正方形/長方形 30"/>
          <p:cNvSpPr/>
          <p:nvPr/>
        </p:nvSpPr>
        <p:spPr>
          <a:xfrm>
            <a:off x="5161333" y="6005992"/>
            <a:ext cx="4690151" cy="495791"/>
          </a:xfrm>
          <a:prstGeom prst="rect">
            <a:avLst/>
          </a:prstGeom>
        </p:spPr>
        <p:txBody>
          <a:bodyPr wrap="square">
            <a:noAutofit/>
          </a:bodyPr>
          <a:lstStyle/>
          <a:p>
            <a:pPr marL="342946" indent="-342946" defTabSz="893464">
              <a:defRPr/>
            </a:pPr>
            <a:r>
              <a:rPr lang="ja-JP" altLang="en-US" sz="1327" kern="100" dirty="0">
                <a:latin typeface="ＭＳ Ｐ明朝" panose="02020600040205080304" pitchFamily="18" charset="-128"/>
                <a:ea typeface="ＭＳ Ｐ明朝" panose="02020600040205080304" pitchFamily="18" charset="-128"/>
                <a:cs typeface="Times New Roman" panose="02020603050405020304" pitchFamily="18" charset="0"/>
              </a:rPr>
              <a:t>○　</a:t>
            </a:r>
            <a:r>
              <a:rPr lang="ja-JP" altLang="en-US" sz="1327" u="sng" kern="100" dirty="0">
                <a:latin typeface="+mn-ea"/>
                <a:cs typeface="Times New Roman" panose="02020603050405020304" pitchFamily="18" charset="0"/>
              </a:rPr>
              <a:t>小規模、高齢者割合の高い集落が増える傾向</a:t>
            </a:r>
            <a:r>
              <a:rPr lang="ja-JP" altLang="en-US" sz="1327" kern="100" dirty="0">
                <a:latin typeface="+mn-ea"/>
                <a:cs typeface="Times New Roman" panose="02020603050405020304" pitchFamily="18" charset="0"/>
              </a:rPr>
              <a:t>。</a:t>
            </a:r>
            <a:endParaRPr lang="en-US" altLang="ja-JP" sz="1327" kern="100" dirty="0">
              <a:latin typeface="ＭＳ Ｐ明朝" panose="02020600040205080304" pitchFamily="18" charset="-128"/>
              <a:ea typeface="ＭＳ Ｐ明朝" panose="02020600040205080304" pitchFamily="18" charset="-128"/>
              <a:cs typeface="Times New Roman" panose="02020603050405020304" pitchFamily="18" charset="0"/>
            </a:endParaRPr>
          </a:p>
          <a:p>
            <a:pPr marL="342946" indent="-342946" defTabSz="893464">
              <a:defRPr/>
            </a:pPr>
            <a:r>
              <a:rPr lang="ja-JP" altLang="en-US" sz="1327" kern="100" dirty="0">
                <a:latin typeface="ＭＳ Ｐ明朝" panose="02020600040205080304" pitchFamily="18" charset="-128"/>
                <a:ea typeface="ＭＳ Ｐ明朝" panose="02020600040205080304" pitchFamily="18" charset="-128"/>
                <a:cs typeface="Times New Roman" panose="02020603050405020304" pitchFamily="18" charset="0"/>
              </a:rPr>
              <a:t>　</a:t>
            </a:r>
            <a:r>
              <a:rPr lang="ja-JP" altLang="en-US" sz="1327" u="sng" kern="100" dirty="0">
                <a:latin typeface="+mj-ea"/>
                <a:ea typeface="+mj-ea"/>
                <a:cs typeface="Times New Roman" panose="02020603050405020304" pitchFamily="18" charset="0"/>
              </a:rPr>
              <a:t>今後、約５％の集落が無居住化する可能性</a:t>
            </a:r>
            <a:r>
              <a:rPr lang="ja-JP" altLang="en-US" sz="1327" kern="100" dirty="0">
                <a:latin typeface="ＭＳ Ｐ明朝" panose="02020600040205080304" pitchFamily="18" charset="-128"/>
                <a:ea typeface="ＭＳ Ｐ明朝" panose="02020600040205080304" pitchFamily="18" charset="-128"/>
                <a:cs typeface="Times New Roman" panose="02020603050405020304" pitchFamily="18" charset="0"/>
              </a:rPr>
              <a:t>。</a:t>
            </a:r>
            <a:endParaRPr lang="en-US" altLang="ja-JP" sz="1327" kern="100" dirty="0">
              <a:latin typeface="ＭＳ Ｐ明朝" panose="02020600040205080304" pitchFamily="18" charset="-128"/>
              <a:ea typeface="ＭＳ Ｐ明朝" panose="02020600040205080304" pitchFamily="18" charset="-128"/>
              <a:cs typeface="Times New Roman" panose="02020603050405020304" pitchFamily="18" charset="0"/>
            </a:endParaRPr>
          </a:p>
        </p:txBody>
      </p:sp>
      <p:sp>
        <p:nvSpPr>
          <p:cNvPr id="2" name="テキスト ボックス 1"/>
          <p:cNvSpPr txBox="1"/>
          <p:nvPr/>
        </p:nvSpPr>
        <p:spPr>
          <a:xfrm>
            <a:off x="7292379" y="1849346"/>
            <a:ext cx="2398782" cy="437463"/>
          </a:xfrm>
          <a:prstGeom prst="rect">
            <a:avLst/>
          </a:prstGeom>
          <a:solidFill>
            <a:schemeClr val="bg1"/>
          </a:solidFill>
          <a:ln>
            <a:solidFill>
              <a:schemeClr val="tx1"/>
            </a:solidFill>
          </a:ln>
        </p:spPr>
        <p:txBody>
          <a:bodyPr wrap="square" rtlCol="0">
            <a:noAutofit/>
          </a:bodyPr>
          <a:lstStyle/>
          <a:p>
            <a:r>
              <a:rPr lang="ja-JP" altLang="en-US" sz="1137" dirty="0">
                <a:latin typeface="ＭＳ Ｐ明朝" panose="02020600040205080304" pitchFamily="18" charset="-128"/>
                <a:ea typeface="ＭＳ Ｐ明朝" panose="02020600040205080304" pitchFamily="18" charset="-128"/>
              </a:rPr>
              <a:t>以下のデータの過疎地域は、原則として</a:t>
            </a:r>
            <a:r>
              <a:rPr lang="en-US" altLang="ja-JP" sz="1137" dirty="0">
                <a:latin typeface="ＭＳ Ｐ明朝" panose="02020600040205080304" pitchFamily="18" charset="-128"/>
                <a:ea typeface="ＭＳ Ｐ明朝" panose="02020600040205080304" pitchFamily="18" charset="-128"/>
              </a:rPr>
              <a:t>H30.4.1</a:t>
            </a:r>
            <a:r>
              <a:rPr lang="ja-JP" altLang="en-US" sz="1137" dirty="0">
                <a:latin typeface="ＭＳ Ｐ明朝" panose="02020600040205080304" pitchFamily="18" charset="-128"/>
                <a:ea typeface="ＭＳ Ｐ明朝" panose="02020600040205080304" pitchFamily="18" charset="-128"/>
              </a:rPr>
              <a:t>現在の過疎地域</a:t>
            </a:r>
          </a:p>
        </p:txBody>
      </p:sp>
      <p:sp>
        <p:nvSpPr>
          <p:cNvPr id="3" name="スライド番号プレースホルダー 2"/>
          <p:cNvSpPr>
            <a:spLocks noGrp="1"/>
          </p:cNvSpPr>
          <p:nvPr>
            <p:ph type="sldNum" sz="quarter" idx="4"/>
          </p:nvPr>
        </p:nvSpPr>
        <p:spPr/>
        <p:txBody>
          <a:bodyPr/>
          <a:lstStyle/>
          <a:p>
            <a:fld id="{52FD0B92-5099-4375-A526-D90697F4A704}" type="slidenum">
              <a:rPr lang="ja-JP" altLang="en-US" smtClean="0"/>
              <a:pPr/>
              <a:t>15</a:t>
            </a:fld>
            <a:endParaRPr lang="ja-JP" altLang="en-US"/>
          </a:p>
        </p:txBody>
      </p:sp>
    </p:spTree>
    <p:extLst>
      <p:ext uri="{BB962C8B-B14F-4D97-AF65-F5344CB8AC3E}">
        <p14:creationId xmlns:p14="http://schemas.microsoft.com/office/powerpoint/2010/main" val="247478565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Text Box 3" descr="格子 (小)"/>
          <p:cNvSpPr txBox="1">
            <a:spLocks noChangeArrowheads="1"/>
          </p:cNvSpPr>
          <p:nvPr/>
        </p:nvSpPr>
        <p:spPr bwMode="auto">
          <a:xfrm>
            <a:off x="262316" y="2666466"/>
            <a:ext cx="9519375" cy="4150014"/>
          </a:xfrm>
          <a:prstGeom prst="rect">
            <a:avLst/>
          </a:prstGeom>
          <a:pattFill prst="pct30">
            <a:fgClr>
              <a:srgbClr val="FFFF99"/>
            </a:fgClr>
            <a:bgClr>
              <a:schemeClr val="bg1"/>
            </a:bgClr>
          </a:pattFill>
          <a:ln>
            <a:headEnd/>
            <a:tailEnd/>
          </a:ln>
        </p:spPr>
        <p:style>
          <a:lnRef idx="1">
            <a:schemeClr val="accent1"/>
          </a:lnRef>
          <a:fillRef idx="2">
            <a:schemeClr val="accent1"/>
          </a:fillRef>
          <a:effectRef idx="1">
            <a:schemeClr val="accent1"/>
          </a:effectRef>
          <a:fontRef idx="minor">
            <a:schemeClr val="dk1"/>
          </a:fontRef>
        </p:style>
        <p:txBody>
          <a:bodyPr wrap="square" lIns="89323" tIns="44662" rIns="89323" bIns="44662">
            <a:noAutofit/>
          </a:bodyPr>
          <a:lstStyle/>
          <a:p>
            <a:pPr marL="342946" defTabSz="893464">
              <a:defRPr/>
            </a:pPr>
            <a:endParaRPr lang="en-US" altLang="ja-JP" sz="1421" dirty="0">
              <a:latin typeface="ＭＳ Ｐ明朝" pitchFamily="18" charset="-128"/>
              <a:ea typeface="ＭＳ Ｐ明朝" pitchFamily="18" charset="-128"/>
            </a:endParaRPr>
          </a:p>
          <a:p>
            <a:pPr marL="342946" defTabSz="893464">
              <a:defRPr/>
            </a:pPr>
            <a:endParaRPr lang="en-US" altLang="ja-JP" sz="1421" dirty="0">
              <a:latin typeface="ＭＳ Ｐ明朝" pitchFamily="18" charset="-128"/>
              <a:ea typeface="ＭＳ Ｐ明朝" pitchFamily="18" charset="-128"/>
            </a:endParaRPr>
          </a:p>
          <a:p>
            <a:pPr marL="342946" defTabSz="893464">
              <a:defRPr/>
            </a:pPr>
            <a:endParaRPr lang="en-US" altLang="ja-JP" sz="1421" dirty="0">
              <a:latin typeface="ＭＳ Ｐ明朝" pitchFamily="18" charset="-128"/>
              <a:ea typeface="ＭＳ Ｐ明朝" pitchFamily="18" charset="-128"/>
            </a:endParaRPr>
          </a:p>
          <a:p>
            <a:pPr marL="342946" defTabSz="893464">
              <a:defRPr/>
            </a:pPr>
            <a:endParaRPr lang="en-US" altLang="ja-JP" sz="1421" dirty="0">
              <a:latin typeface="ＭＳ Ｐ明朝" pitchFamily="18" charset="-128"/>
              <a:ea typeface="ＭＳ Ｐ明朝" pitchFamily="18" charset="-128"/>
            </a:endParaRPr>
          </a:p>
          <a:p>
            <a:pPr marL="342946" defTabSz="893464">
              <a:defRPr/>
            </a:pPr>
            <a:endParaRPr lang="en-US" altLang="ja-JP" sz="1421" dirty="0">
              <a:latin typeface="ＭＳ Ｐ明朝" pitchFamily="18" charset="-128"/>
              <a:ea typeface="ＭＳ Ｐ明朝" pitchFamily="18" charset="-128"/>
            </a:endParaRPr>
          </a:p>
          <a:p>
            <a:pPr marL="342946" defTabSz="893464">
              <a:defRPr/>
            </a:pPr>
            <a:endParaRPr lang="en-US" altLang="ja-JP" sz="1421" dirty="0">
              <a:latin typeface="ＭＳ Ｐ明朝" pitchFamily="18" charset="-128"/>
              <a:ea typeface="ＭＳ Ｐ明朝" pitchFamily="18" charset="-128"/>
            </a:endParaRPr>
          </a:p>
          <a:p>
            <a:pPr marL="342946" defTabSz="893464">
              <a:defRPr/>
            </a:pPr>
            <a:endParaRPr lang="en-US" altLang="ja-JP" sz="1421" dirty="0">
              <a:latin typeface="ＭＳ Ｐ明朝" pitchFamily="18" charset="-128"/>
              <a:ea typeface="ＭＳ Ｐ明朝" pitchFamily="18" charset="-128"/>
            </a:endParaRPr>
          </a:p>
          <a:p>
            <a:pPr marL="342946" defTabSz="893464">
              <a:defRPr/>
            </a:pPr>
            <a:endParaRPr lang="en-US" altLang="ja-JP" sz="1421" dirty="0">
              <a:latin typeface="ＭＳ Ｐ明朝" pitchFamily="18" charset="-128"/>
              <a:ea typeface="ＭＳ Ｐ明朝" pitchFamily="18" charset="-128"/>
            </a:endParaRPr>
          </a:p>
          <a:p>
            <a:pPr marL="342946" defTabSz="893464">
              <a:defRPr/>
            </a:pPr>
            <a:endParaRPr lang="en-US" altLang="ja-JP" sz="1421" dirty="0">
              <a:latin typeface="ＭＳ Ｐ明朝" pitchFamily="18" charset="-128"/>
              <a:ea typeface="ＭＳ Ｐ明朝" pitchFamily="18" charset="-128"/>
            </a:endParaRPr>
          </a:p>
          <a:p>
            <a:pPr marL="342946" defTabSz="893464">
              <a:defRPr/>
            </a:pPr>
            <a:endParaRPr lang="en-US" altLang="ja-JP" sz="1421" dirty="0">
              <a:latin typeface="ＭＳ Ｐ明朝" pitchFamily="18" charset="-128"/>
              <a:ea typeface="ＭＳ Ｐ明朝" pitchFamily="18" charset="-128"/>
            </a:endParaRPr>
          </a:p>
          <a:p>
            <a:pPr marL="342946" defTabSz="893464">
              <a:defRPr/>
            </a:pPr>
            <a:endParaRPr lang="en-US" altLang="ja-JP" sz="1421" dirty="0">
              <a:latin typeface="ＭＳ Ｐ明朝" pitchFamily="18" charset="-128"/>
              <a:ea typeface="ＭＳ Ｐ明朝" pitchFamily="18" charset="-128"/>
            </a:endParaRPr>
          </a:p>
          <a:p>
            <a:pPr marL="342946" defTabSz="893464">
              <a:defRPr/>
            </a:pPr>
            <a:endParaRPr lang="en-US" altLang="ja-JP" sz="1421" dirty="0">
              <a:latin typeface="ＭＳ Ｐ明朝" pitchFamily="18" charset="-128"/>
              <a:ea typeface="ＭＳ Ｐ明朝" pitchFamily="18" charset="-128"/>
            </a:endParaRPr>
          </a:p>
          <a:p>
            <a:pPr marL="342946" defTabSz="893464">
              <a:defRPr/>
            </a:pPr>
            <a:endParaRPr lang="en-US" altLang="ja-JP" sz="1421" dirty="0">
              <a:latin typeface="ＭＳ Ｐ明朝" pitchFamily="18" charset="-128"/>
              <a:ea typeface="ＭＳ Ｐ明朝" pitchFamily="18" charset="-128"/>
            </a:endParaRPr>
          </a:p>
          <a:p>
            <a:pPr marL="342946" defTabSz="893464">
              <a:defRPr/>
            </a:pPr>
            <a:endParaRPr lang="en-US" altLang="ja-JP" sz="1421" dirty="0">
              <a:latin typeface="ＭＳ Ｐ明朝" pitchFamily="18" charset="-128"/>
              <a:ea typeface="ＭＳ Ｐ明朝" pitchFamily="18" charset="-128"/>
            </a:endParaRPr>
          </a:p>
          <a:p>
            <a:pPr marL="342946" defTabSz="893464">
              <a:defRPr/>
            </a:pPr>
            <a:endParaRPr lang="en-US" altLang="ja-JP" sz="1421" dirty="0">
              <a:latin typeface="ＭＳ Ｐ明朝" pitchFamily="18" charset="-128"/>
              <a:ea typeface="ＭＳ Ｐ明朝" pitchFamily="18" charset="-128"/>
            </a:endParaRPr>
          </a:p>
          <a:p>
            <a:pPr marL="342946" defTabSz="893464">
              <a:defRPr/>
            </a:pPr>
            <a:endParaRPr lang="en-US" altLang="ja-JP" sz="1421" dirty="0">
              <a:latin typeface="ＭＳ Ｐ明朝" pitchFamily="18" charset="-128"/>
              <a:ea typeface="ＭＳ Ｐ明朝" pitchFamily="18" charset="-128"/>
            </a:endParaRPr>
          </a:p>
          <a:p>
            <a:pPr marL="342946" defTabSz="893464">
              <a:defRPr/>
            </a:pPr>
            <a:endParaRPr lang="en-US" altLang="ja-JP" sz="853" dirty="0">
              <a:latin typeface="ＭＳ Ｐ明朝" pitchFamily="18" charset="-128"/>
              <a:ea typeface="ＭＳ Ｐ明朝" pitchFamily="18" charset="-128"/>
            </a:endParaRPr>
          </a:p>
          <a:p>
            <a:pPr marL="342946" defTabSz="893464">
              <a:defRPr/>
            </a:pPr>
            <a:r>
              <a:rPr lang="ja-JP" altLang="en-US" sz="853" dirty="0">
                <a:latin typeface="ＭＳ Ｐ明朝" pitchFamily="18" charset="-128"/>
                <a:ea typeface="ＭＳ Ｐ明朝" pitchFamily="18" charset="-128"/>
              </a:rPr>
              <a:t>　　</a:t>
            </a:r>
            <a:endParaRPr lang="ja-JP" altLang="en-US" sz="1232" dirty="0">
              <a:latin typeface="ＭＳ Ｐ明朝" pitchFamily="18" charset="-128"/>
              <a:ea typeface="ＭＳ Ｐ明朝" pitchFamily="18" charset="-128"/>
            </a:endParaRPr>
          </a:p>
        </p:txBody>
      </p:sp>
      <p:sp>
        <p:nvSpPr>
          <p:cNvPr id="5123" name="Text Box 3" descr="格子 (小)"/>
          <p:cNvSpPr txBox="1">
            <a:spLocks noChangeArrowheads="1"/>
          </p:cNvSpPr>
          <p:nvPr/>
        </p:nvSpPr>
        <p:spPr bwMode="auto">
          <a:xfrm>
            <a:off x="280882" y="699859"/>
            <a:ext cx="9535119" cy="1617802"/>
          </a:xfrm>
          <a:prstGeom prst="rect">
            <a:avLst/>
          </a:prstGeom>
          <a:pattFill prst="pct30">
            <a:fgClr>
              <a:srgbClr val="FFFF99"/>
            </a:fgClr>
            <a:bgClr>
              <a:schemeClr val="bg1"/>
            </a:bgClr>
          </a:pattFill>
          <a:ln>
            <a:headEnd/>
            <a:tailEnd/>
          </a:ln>
        </p:spPr>
        <p:style>
          <a:lnRef idx="1">
            <a:schemeClr val="accent1"/>
          </a:lnRef>
          <a:fillRef idx="2">
            <a:schemeClr val="accent1"/>
          </a:fillRef>
          <a:effectRef idx="1">
            <a:schemeClr val="accent1"/>
          </a:effectRef>
          <a:fontRef idx="minor">
            <a:schemeClr val="dk1"/>
          </a:fontRef>
        </p:style>
        <p:txBody>
          <a:bodyPr wrap="square" lIns="89323" tIns="44662" rIns="89323" bIns="44662">
            <a:noAutofit/>
          </a:bodyPr>
          <a:lstStyle/>
          <a:p>
            <a:pPr marL="342946" indent="-342946" defTabSz="893464">
              <a:lnSpc>
                <a:spcPts val="948"/>
              </a:lnSpc>
              <a:defRPr/>
            </a:pPr>
            <a:endParaRPr lang="en-US" altLang="ja-JP" sz="1421" dirty="0">
              <a:latin typeface="ＭＳ Ｐ明朝" pitchFamily="18" charset="-128"/>
              <a:ea typeface="ＭＳ Ｐ明朝" pitchFamily="18" charset="-128"/>
            </a:endParaRPr>
          </a:p>
          <a:p>
            <a:pPr marL="342946" indent="-342946" defTabSz="893464">
              <a:lnSpc>
                <a:spcPts val="948"/>
              </a:lnSpc>
              <a:defRPr/>
            </a:pPr>
            <a:endParaRPr lang="en-US" altLang="ja-JP" sz="1421" dirty="0">
              <a:latin typeface="ＭＳ Ｐ明朝" pitchFamily="18" charset="-128"/>
              <a:ea typeface="ＭＳ Ｐ明朝" pitchFamily="18" charset="-128"/>
            </a:endParaRPr>
          </a:p>
          <a:p>
            <a:pPr marL="342946" indent="-342946" defTabSz="893464">
              <a:defRPr/>
            </a:pPr>
            <a:endParaRPr lang="en-US" altLang="ja-JP" sz="1421" dirty="0">
              <a:latin typeface="ＭＳ Ｐ明朝" pitchFamily="18" charset="-128"/>
              <a:ea typeface="ＭＳ Ｐ明朝" pitchFamily="18" charset="-128"/>
            </a:endParaRPr>
          </a:p>
          <a:p>
            <a:pPr marL="342946" indent="-342946" defTabSz="893464">
              <a:defRPr/>
            </a:pPr>
            <a:endParaRPr lang="en-US" altLang="ja-JP" sz="1421" dirty="0">
              <a:latin typeface="ＭＳ Ｐ明朝" pitchFamily="18" charset="-128"/>
              <a:ea typeface="ＭＳ Ｐ明朝" pitchFamily="18" charset="-128"/>
            </a:endParaRPr>
          </a:p>
          <a:p>
            <a:pPr marL="342946" indent="-342946" defTabSz="893464">
              <a:defRPr/>
            </a:pPr>
            <a:endParaRPr lang="en-US" altLang="ja-JP" sz="1421" dirty="0">
              <a:latin typeface="ＭＳ Ｐ明朝" pitchFamily="18" charset="-128"/>
              <a:ea typeface="ＭＳ Ｐ明朝" pitchFamily="18" charset="-128"/>
            </a:endParaRPr>
          </a:p>
          <a:p>
            <a:pPr marL="342946" indent="-342946" defTabSz="893464">
              <a:defRPr/>
            </a:pPr>
            <a:endParaRPr lang="en-US" altLang="ja-JP" sz="1421" dirty="0">
              <a:latin typeface="ＭＳ Ｐ明朝" pitchFamily="18" charset="-128"/>
              <a:ea typeface="ＭＳ Ｐ明朝" pitchFamily="18" charset="-128"/>
            </a:endParaRPr>
          </a:p>
          <a:p>
            <a:pPr marL="342946" indent="-342946" defTabSz="893464">
              <a:defRPr/>
            </a:pPr>
            <a:endParaRPr lang="en-US" altLang="ja-JP" sz="1421" dirty="0">
              <a:latin typeface="ＭＳ Ｐ明朝" pitchFamily="18" charset="-128"/>
              <a:ea typeface="ＭＳ Ｐ明朝" pitchFamily="18" charset="-128"/>
            </a:endParaRPr>
          </a:p>
          <a:p>
            <a:pPr marL="342946" indent="-342946" defTabSz="893464">
              <a:defRPr/>
            </a:pPr>
            <a:endParaRPr lang="en-US" altLang="ja-JP" sz="1421" dirty="0">
              <a:latin typeface="ＭＳ Ｐ明朝" pitchFamily="18" charset="-128"/>
              <a:ea typeface="ＭＳ Ｐ明朝" pitchFamily="18" charset="-128"/>
            </a:endParaRPr>
          </a:p>
          <a:p>
            <a:pPr marL="342946" indent="-342946" defTabSz="893464">
              <a:defRPr/>
            </a:pPr>
            <a:endParaRPr lang="ja-JP" altLang="en-US" sz="1232" dirty="0">
              <a:latin typeface="ＭＳ Ｐ明朝" pitchFamily="18" charset="-128"/>
              <a:ea typeface="ＭＳ Ｐ明朝" pitchFamily="18" charset="-128"/>
            </a:endParaRPr>
          </a:p>
        </p:txBody>
      </p:sp>
      <p:sp>
        <p:nvSpPr>
          <p:cNvPr id="2052" name="Text Box 7"/>
          <p:cNvSpPr txBox="1">
            <a:spLocks noChangeArrowheads="1"/>
          </p:cNvSpPr>
          <p:nvPr/>
        </p:nvSpPr>
        <p:spPr bwMode="auto">
          <a:xfrm>
            <a:off x="332676" y="59489"/>
            <a:ext cx="3010228" cy="323511"/>
          </a:xfrm>
          <a:prstGeom prst="rect">
            <a:avLst/>
          </a:prstGeom>
          <a:solidFill>
            <a:srgbClr val="FFC000"/>
          </a:solidFill>
          <a:ln w="38100" cmpd="dbl">
            <a:solidFill>
              <a:schemeClr val="tx1"/>
            </a:solidFill>
            <a:miter lim="800000"/>
            <a:headEnd/>
            <a:tailEnd/>
          </a:ln>
        </p:spPr>
        <p:txBody>
          <a:bodyPr wrap="none" lIns="89323" tIns="44662" rIns="89323" bIns="44662">
            <a:noAutofit/>
          </a:bodyPr>
          <a:lstStyle/>
          <a:p>
            <a:pPr defTabSz="893464"/>
            <a:r>
              <a:rPr lang="ja-JP" altLang="en-US" sz="1516" dirty="0"/>
              <a:t>３　過疎地域を取り巻く環境の変化</a:t>
            </a:r>
            <a:endParaRPr lang="ja-JP" altLang="en-US" sz="1516" dirty="0">
              <a:solidFill>
                <a:schemeClr val="bg1"/>
              </a:solidFill>
              <a:latin typeface="ＤＦ特太ゴシック体" pitchFamily="1" charset="-128"/>
              <a:ea typeface="ＤＦ特太ゴシック体" pitchFamily="1" charset="-128"/>
            </a:endParaRPr>
          </a:p>
        </p:txBody>
      </p:sp>
      <p:sp>
        <p:nvSpPr>
          <p:cNvPr id="2055" name="AutoShape 18"/>
          <p:cNvSpPr>
            <a:spLocks noChangeArrowheads="1"/>
          </p:cNvSpPr>
          <p:nvPr/>
        </p:nvSpPr>
        <p:spPr bwMode="auto">
          <a:xfrm>
            <a:off x="305259" y="449129"/>
            <a:ext cx="3488964" cy="273488"/>
          </a:xfrm>
          <a:prstGeom prst="roundRect">
            <a:avLst>
              <a:gd name="adj" fmla="val 16667"/>
            </a:avLst>
          </a:prstGeom>
          <a:solidFill>
            <a:srgbClr val="92D050">
              <a:alpha val="80000"/>
            </a:srgbClr>
          </a:solidFill>
          <a:ln w="9525">
            <a:solidFill>
              <a:schemeClr val="tx1"/>
            </a:solidFill>
            <a:round/>
            <a:headEnd/>
            <a:tailEnd/>
          </a:ln>
        </p:spPr>
        <p:txBody>
          <a:bodyPr wrap="none" lIns="89323" tIns="44662" rIns="89323" bIns="44662" anchor="ctr">
            <a:noAutofit/>
          </a:bodyPr>
          <a:lstStyle/>
          <a:p>
            <a:pPr defTabSz="893464"/>
            <a:r>
              <a:rPr lang="ja-JP" altLang="en-US" sz="1516" dirty="0"/>
              <a:t>（１）過疎地域を取り巻く課題の展望　</a:t>
            </a:r>
          </a:p>
        </p:txBody>
      </p:sp>
      <p:sp>
        <p:nvSpPr>
          <p:cNvPr id="13" name="AutoShape 18"/>
          <p:cNvSpPr>
            <a:spLocks noChangeArrowheads="1"/>
          </p:cNvSpPr>
          <p:nvPr/>
        </p:nvSpPr>
        <p:spPr bwMode="auto">
          <a:xfrm>
            <a:off x="332230" y="750275"/>
            <a:ext cx="4366916" cy="296495"/>
          </a:xfrm>
          <a:prstGeom prst="roundRect">
            <a:avLst>
              <a:gd name="adj" fmla="val 16667"/>
            </a:avLst>
          </a:prstGeom>
          <a:solidFill>
            <a:srgbClr val="FFCC99"/>
          </a:solidFill>
          <a:ln w="9525">
            <a:solidFill>
              <a:schemeClr val="tx1"/>
            </a:solidFill>
            <a:round/>
            <a:headEnd/>
            <a:tailEnd/>
          </a:ln>
        </p:spPr>
        <p:txBody>
          <a:bodyPr wrap="none" lIns="89323" tIns="44662" rIns="89323" bIns="44662" anchor="ctr">
            <a:noAutofit/>
          </a:bodyPr>
          <a:lstStyle/>
          <a:p>
            <a:pPr defTabSz="893464"/>
            <a:r>
              <a:rPr lang="ja-JP" altLang="en-US" sz="1516" spc="-142" dirty="0"/>
              <a:t>①人口減少社会の到来、加速する過疎地域の人口減少　</a:t>
            </a:r>
          </a:p>
        </p:txBody>
      </p:sp>
      <p:sp>
        <p:nvSpPr>
          <p:cNvPr id="4" name="正方形/長方形 3"/>
          <p:cNvSpPr/>
          <p:nvPr/>
        </p:nvSpPr>
        <p:spPr>
          <a:xfrm>
            <a:off x="355028" y="1020515"/>
            <a:ext cx="4620671" cy="918671"/>
          </a:xfrm>
          <a:prstGeom prst="rect">
            <a:avLst/>
          </a:prstGeom>
        </p:spPr>
        <p:txBody>
          <a:bodyPr wrap="square">
            <a:noAutofit/>
          </a:bodyPr>
          <a:lstStyle/>
          <a:p>
            <a:pPr marL="342946" indent="-342946" defTabSz="893464">
              <a:defRPr/>
            </a:pPr>
            <a:r>
              <a:rPr lang="ja-JP" altLang="en-US" sz="1327" kern="100" dirty="0">
                <a:latin typeface="ＭＳ Ｐ明朝" panose="02020600040205080304" pitchFamily="18" charset="-128"/>
                <a:ea typeface="ＭＳ Ｐ明朝" panose="02020600040205080304" pitchFamily="18" charset="-128"/>
                <a:cs typeface="Times New Roman" panose="02020603050405020304" pitchFamily="18" charset="0"/>
              </a:rPr>
              <a:t>○　</a:t>
            </a:r>
            <a:r>
              <a:rPr lang="ja-JP" altLang="ja-JP" sz="1327" dirty="0">
                <a:latin typeface="ＭＳ Ｐ明朝" panose="02020600040205080304" pitchFamily="18" charset="-128"/>
                <a:ea typeface="ＭＳ Ｐ明朝" panose="02020600040205080304" pitchFamily="18" charset="-128"/>
                <a:cs typeface="Times New Roman" panose="02020603050405020304" pitchFamily="18" charset="0"/>
              </a:rPr>
              <a:t>都市においてもその多くが人口減少傾向</a:t>
            </a:r>
            <a:r>
              <a:rPr lang="ja-JP" altLang="en-US" sz="1327" dirty="0">
                <a:latin typeface="ＭＳ Ｐ明朝" panose="02020600040205080304" pitchFamily="18" charset="-128"/>
                <a:ea typeface="ＭＳ Ｐ明朝" panose="02020600040205080304" pitchFamily="18" charset="-128"/>
                <a:cs typeface="Times New Roman" panose="02020603050405020304" pitchFamily="18" charset="0"/>
              </a:rPr>
              <a:t>。</a:t>
            </a:r>
            <a:endParaRPr lang="en-US" altLang="ja-JP" sz="1327" dirty="0">
              <a:latin typeface="ＭＳ Ｐ明朝" panose="02020600040205080304" pitchFamily="18" charset="-128"/>
              <a:ea typeface="ＭＳ Ｐ明朝" panose="02020600040205080304" pitchFamily="18" charset="-128"/>
              <a:cs typeface="Times New Roman" panose="02020603050405020304" pitchFamily="18" charset="0"/>
            </a:endParaRPr>
          </a:p>
          <a:p>
            <a:pPr marL="342946" indent="-342946" defTabSz="893464">
              <a:defRPr/>
            </a:pPr>
            <a:r>
              <a:rPr lang="ja-JP" altLang="en-US" sz="1327" dirty="0">
                <a:latin typeface="ＭＳ Ｐ明朝" panose="02020600040205080304" pitchFamily="18" charset="-128"/>
                <a:ea typeface="ＭＳ Ｐ明朝" panose="02020600040205080304" pitchFamily="18" charset="-128"/>
                <a:cs typeface="Times New Roman" panose="02020603050405020304" pitchFamily="18" charset="0"/>
              </a:rPr>
              <a:t>　→　</a:t>
            </a:r>
            <a:r>
              <a:rPr lang="ja-JP" altLang="ja-JP" sz="1327" u="sng" dirty="0">
                <a:latin typeface="+mj-ea"/>
                <a:ea typeface="+mj-ea"/>
                <a:cs typeface="Times New Roman" panose="02020603050405020304" pitchFamily="18" charset="0"/>
              </a:rPr>
              <a:t>過疎対策の意義を新たにとらえ直す必要</a:t>
            </a:r>
            <a:r>
              <a:rPr lang="ja-JP" altLang="en-US" sz="1327" u="sng" dirty="0">
                <a:latin typeface="+mj-ea"/>
                <a:ea typeface="+mj-ea"/>
                <a:cs typeface="Times New Roman" panose="02020603050405020304" pitchFamily="18" charset="0"/>
              </a:rPr>
              <a:t>。</a:t>
            </a:r>
            <a:endParaRPr lang="en-US" altLang="ja-JP" sz="1327" dirty="0">
              <a:latin typeface="ＭＳ Ｐ明朝" panose="02020600040205080304" pitchFamily="18" charset="-128"/>
              <a:ea typeface="ＭＳ Ｐ明朝" panose="02020600040205080304" pitchFamily="18" charset="-128"/>
              <a:cs typeface="Times New Roman" panose="02020603050405020304" pitchFamily="18" charset="0"/>
            </a:endParaRPr>
          </a:p>
          <a:p>
            <a:pPr marL="342946" indent="-342946" defTabSz="893464">
              <a:defRPr/>
            </a:pPr>
            <a:r>
              <a:rPr lang="ja-JP" altLang="en-US" sz="1327" kern="100" dirty="0">
                <a:latin typeface="ＭＳ Ｐ明朝" panose="02020600040205080304" pitchFamily="18" charset="-128"/>
                <a:ea typeface="ＭＳ Ｐ明朝" panose="02020600040205080304" pitchFamily="18" charset="-128"/>
                <a:cs typeface="Times New Roman" panose="02020603050405020304" pitchFamily="18" charset="0"/>
              </a:rPr>
              <a:t>○　過疎地域での人口減の加速、地域社会の存続懸念も。</a:t>
            </a:r>
            <a:endParaRPr lang="en-US" altLang="ja-JP" sz="1327" kern="100" dirty="0">
              <a:latin typeface="ＭＳ Ｐ明朝" panose="02020600040205080304" pitchFamily="18" charset="-128"/>
              <a:ea typeface="ＭＳ Ｐ明朝" panose="02020600040205080304" pitchFamily="18" charset="-128"/>
              <a:cs typeface="Times New Roman" panose="02020603050405020304" pitchFamily="18" charset="0"/>
            </a:endParaRPr>
          </a:p>
          <a:p>
            <a:pPr marL="342946" indent="-342946" defTabSz="893464">
              <a:defRPr/>
            </a:pPr>
            <a:r>
              <a:rPr lang="ja-JP" altLang="en-US" sz="1327" kern="100" dirty="0">
                <a:latin typeface="ＭＳ Ｐ明朝" panose="02020600040205080304" pitchFamily="18" charset="-128"/>
                <a:ea typeface="ＭＳ Ｐ明朝" panose="02020600040205080304" pitchFamily="18" charset="-128"/>
                <a:cs typeface="Times New Roman" panose="02020603050405020304" pitchFamily="18" charset="0"/>
              </a:rPr>
              <a:t>　→　</a:t>
            </a:r>
            <a:r>
              <a:rPr lang="ja-JP" altLang="en-US" sz="1327" u="sng" kern="100" dirty="0">
                <a:latin typeface="+mj-ea"/>
                <a:ea typeface="+mj-ea"/>
                <a:cs typeface="Times New Roman" panose="02020603050405020304" pitchFamily="18" charset="0"/>
              </a:rPr>
              <a:t>「持続可能な地域社会」の構築</a:t>
            </a:r>
            <a:r>
              <a:rPr lang="ja-JP" altLang="en-US" sz="1327" kern="100" dirty="0">
                <a:latin typeface="ＭＳ Ｐ明朝" panose="02020600040205080304" pitchFamily="18" charset="-128"/>
                <a:ea typeface="ＭＳ Ｐ明朝" panose="02020600040205080304" pitchFamily="18" charset="-128"/>
                <a:cs typeface="Times New Roman" panose="02020603050405020304" pitchFamily="18" charset="0"/>
              </a:rPr>
              <a:t>に取り組む必要。　　　　</a:t>
            </a:r>
            <a:r>
              <a:rPr lang="ja-JP" altLang="en-US" sz="1327" dirty="0">
                <a:latin typeface="ＭＳ Ｐ明朝" pitchFamily="18" charset="-128"/>
                <a:ea typeface="ＭＳ Ｐ明朝" pitchFamily="18" charset="-128"/>
              </a:rPr>
              <a:t>　</a:t>
            </a:r>
            <a:r>
              <a:rPr lang="ja-JP" altLang="en-US" sz="1421" dirty="0">
                <a:latin typeface="ＭＳ Ｐ明朝" pitchFamily="18" charset="-128"/>
                <a:ea typeface="ＭＳ Ｐ明朝" pitchFamily="18" charset="-128"/>
              </a:rPr>
              <a:t>　　</a:t>
            </a:r>
            <a:endParaRPr lang="en-US" altLang="ja-JP" sz="1421" dirty="0">
              <a:latin typeface="ＭＳ Ｐ明朝" pitchFamily="18" charset="-128"/>
              <a:ea typeface="ＭＳ Ｐ明朝" pitchFamily="18" charset="-128"/>
            </a:endParaRPr>
          </a:p>
        </p:txBody>
      </p:sp>
      <p:sp>
        <p:nvSpPr>
          <p:cNvPr id="17" name="AutoShape 18"/>
          <p:cNvSpPr>
            <a:spLocks noChangeArrowheads="1"/>
          </p:cNvSpPr>
          <p:nvPr/>
        </p:nvSpPr>
        <p:spPr bwMode="auto">
          <a:xfrm>
            <a:off x="4955565" y="742925"/>
            <a:ext cx="2339366" cy="296495"/>
          </a:xfrm>
          <a:prstGeom prst="roundRect">
            <a:avLst>
              <a:gd name="adj" fmla="val 16667"/>
            </a:avLst>
          </a:prstGeom>
          <a:solidFill>
            <a:srgbClr val="FFCC99"/>
          </a:solidFill>
          <a:ln w="9525">
            <a:solidFill>
              <a:schemeClr val="tx1"/>
            </a:solidFill>
            <a:round/>
            <a:headEnd/>
            <a:tailEnd/>
          </a:ln>
        </p:spPr>
        <p:txBody>
          <a:bodyPr wrap="none" lIns="89323" tIns="44662" rIns="89323" bIns="44662" anchor="ctr">
            <a:noAutofit/>
          </a:bodyPr>
          <a:lstStyle/>
          <a:p>
            <a:pPr defTabSz="893464"/>
            <a:r>
              <a:rPr lang="ja-JP" altLang="en-US" sz="1516" dirty="0"/>
              <a:t>②担い手不足の深刻化　</a:t>
            </a:r>
          </a:p>
        </p:txBody>
      </p:sp>
      <p:sp>
        <p:nvSpPr>
          <p:cNvPr id="32" name="正方形/長方形 31"/>
          <p:cNvSpPr/>
          <p:nvPr/>
        </p:nvSpPr>
        <p:spPr>
          <a:xfrm>
            <a:off x="4875114" y="1066978"/>
            <a:ext cx="5037638" cy="714522"/>
          </a:xfrm>
          <a:prstGeom prst="rect">
            <a:avLst/>
          </a:prstGeom>
        </p:spPr>
        <p:txBody>
          <a:bodyPr wrap="square">
            <a:noAutofit/>
          </a:bodyPr>
          <a:lstStyle/>
          <a:p>
            <a:pPr marL="342946" indent="-342946" defTabSz="893464">
              <a:defRPr/>
            </a:pPr>
            <a:r>
              <a:rPr lang="ja-JP" altLang="en-US" sz="1327" kern="100" dirty="0">
                <a:latin typeface="ＭＳ Ｐ明朝" panose="02020600040205080304" pitchFamily="18" charset="-128"/>
                <a:ea typeface="ＭＳ Ｐ明朝" panose="02020600040205080304" pitchFamily="18" charset="-128"/>
                <a:cs typeface="Times New Roman" panose="02020603050405020304" pitchFamily="18" charset="0"/>
              </a:rPr>
              <a:t>○　</a:t>
            </a:r>
            <a:r>
              <a:rPr lang="ja-JP" altLang="ja-JP" sz="1327" dirty="0">
                <a:latin typeface="ＭＳ Ｐ明朝" panose="02020600040205080304" pitchFamily="18" charset="-128"/>
                <a:ea typeface="ＭＳ Ｐ明朝" panose="02020600040205080304" pitchFamily="18" charset="-128"/>
                <a:cs typeface="Times New Roman" panose="02020603050405020304" pitchFamily="18" charset="0"/>
              </a:rPr>
              <a:t>今後、</a:t>
            </a:r>
            <a:r>
              <a:rPr lang="ja-JP" altLang="en-US" sz="1327" dirty="0">
                <a:latin typeface="ＭＳ Ｐ明朝" panose="02020600040205080304" pitchFamily="18" charset="-128"/>
                <a:ea typeface="ＭＳ Ｐ明朝" panose="02020600040205080304" pitchFamily="18" charset="-128"/>
                <a:cs typeface="Times New Roman" panose="02020603050405020304" pitchFamily="18" charset="0"/>
              </a:rPr>
              <a:t>過疎地域でも</a:t>
            </a:r>
            <a:r>
              <a:rPr lang="ja-JP" altLang="ja-JP" sz="1327" u="sng" dirty="0">
                <a:latin typeface="+mj-ea"/>
                <a:ea typeface="+mj-ea"/>
                <a:cs typeface="Times New Roman" panose="02020603050405020304" pitchFamily="18" charset="0"/>
              </a:rPr>
              <a:t>担い手不足がさらに深刻化</a:t>
            </a:r>
            <a:r>
              <a:rPr lang="ja-JP" altLang="ja-JP" sz="1327" dirty="0">
                <a:latin typeface="ＭＳ Ｐ明朝" panose="02020600040205080304" pitchFamily="18" charset="-128"/>
                <a:ea typeface="ＭＳ Ｐ明朝" panose="02020600040205080304" pitchFamily="18" charset="-128"/>
                <a:cs typeface="Times New Roman" panose="02020603050405020304" pitchFamily="18" charset="0"/>
              </a:rPr>
              <a:t>するおそれ。</a:t>
            </a:r>
            <a:endParaRPr lang="en-US" altLang="ja-JP" sz="1327" dirty="0">
              <a:latin typeface="ＭＳ Ｐ明朝" panose="02020600040205080304" pitchFamily="18" charset="-128"/>
              <a:ea typeface="ＭＳ Ｐ明朝" panose="02020600040205080304" pitchFamily="18" charset="-128"/>
              <a:cs typeface="Times New Roman" panose="02020603050405020304" pitchFamily="18" charset="0"/>
            </a:endParaRPr>
          </a:p>
          <a:p>
            <a:pPr marL="342946" indent="-342946" defTabSz="893464">
              <a:defRPr/>
            </a:pPr>
            <a:r>
              <a:rPr lang="ja-JP" altLang="en-US" sz="1327" kern="100" dirty="0">
                <a:latin typeface="ＭＳ Ｐ明朝" panose="02020600040205080304" pitchFamily="18" charset="-128"/>
                <a:ea typeface="ＭＳ Ｐ明朝" panose="02020600040205080304" pitchFamily="18" charset="-128"/>
                <a:cs typeface="Times New Roman" panose="02020603050405020304" pitchFamily="18" charset="0"/>
              </a:rPr>
              <a:t>　→　</a:t>
            </a:r>
            <a:r>
              <a:rPr lang="ja-JP" altLang="en-US" sz="1327" u="sng" kern="100" dirty="0">
                <a:latin typeface="+mj-ea"/>
                <a:ea typeface="+mj-ea"/>
                <a:cs typeface="Times New Roman" panose="02020603050405020304" pitchFamily="18" charset="0"/>
              </a:rPr>
              <a:t>少ない担い手でも生産・サービスを維持できる仕組みづくり</a:t>
            </a:r>
            <a:r>
              <a:rPr lang="ja-JP" altLang="en-US" sz="1327" kern="100" dirty="0">
                <a:latin typeface="ＭＳ Ｐ明朝" panose="02020600040205080304" pitchFamily="18" charset="-128"/>
                <a:ea typeface="ＭＳ Ｐ明朝" panose="02020600040205080304" pitchFamily="18" charset="-128"/>
                <a:cs typeface="Times New Roman" panose="02020603050405020304" pitchFamily="18" charset="0"/>
              </a:rPr>
              <a:t>を</a:t>
            </a:r>
            <a:endParaRPr lang="en-US" altLang="ja-JP" sz="1327" kern="100" dirty="0">
              <a:latin typeface="ＭＳ Ｐ明朝" panose="02020600040205080304" pitchFamily="18" charset="-128"/>
              <a:ea typeface="ＭＳ Ｐ明朝" panose="02020600040205080304" pitchFamily="18" charset="-128"/>
              <a:cs typeface="Times New Roman" panose="02020603050405020304" pitchFamily="18" charset="0"/>
            </a:endParaRPr>
          </a:p>
          <a:p>
            <a:pPr marL="342946" indent="-342946" defTabSz="893464">
              <a:defRPr/>
            </a:pPr>
            <a:r>
              <a:rPr lang="ja-JP" altLang="en-US" sz="1327" kern="100" dirty="0">
                <a:latin typeface="ＭＳ Ｐ明朝" panose="02020600040205080304" pitchFamily="18" charset="-128"/>
                <a:ea typeface="ＭＳ Ｐ明朝" panose="02020600040205080304" pitchFamily="18" charset="-128"/>
                <a:cs typeface="Times New Roman" panose="02020603050405020304" pitchFamily="18" charset="0"/>
              </a:rPr>
              <a:t>　　進める必要。　</a:t>
            </a:r>
            <a:r>
              <a:rPr lang="ja-JP" altLang="en-US" sz="1327" kern="100" dirty="0">
                <a:latin typeface="ＭＳ 明朝" panose="02020609040205080304" pitchFamily="17" charset="-128"/>
                <a:ea typeface="ＭＳ 明朝" panose="02020609040205080304" pitchFamily="17" charset="-128"/>
                <a:cs typeface="Times New Roman" panose="02020603050405020304" pitchFamily="18" charset="0"/>
              </a:rPr>
              <a:t>　　　　</a:t>
            </a:r>
            <a:r>
              <a:rPr lang="ja-JP" altLang="en-US" sz="1327" dirty="0">
                <a:latin typeface="ＭＳ Ｐ明朝" pitchFamily="18" charset="-128"/>
                <a:ea typeface="ＭＳ Ｐ明朝" pitchFamily="18" charset="-128"/>
              </a:rPr>
              <a:t>　</a:t>
            </a:r>
            <a:r>
              <a:rPr lang="ja-JP" altLang="en-US" sz="1421" dirty="0">
                <a:latin typeface="ＭＳ Ｐ明朝" pitchFamily="18" charset="-128"/>
                <a:ea typeface="ＭＳ Ｐ明朝" pitchFamily="18" charset="-128"/>
              </a:rPr>
              <a:t>　　</a:t>
            </a:r>
            <a:endParaRPr lang="en-US" altLang="ja-JP" sz="1421" dirty="0">
              <a:latin typeface="ＭＳ Ｐ明朝" pitchFamily="18" charset="-128"/>
              <a:ea typeface="ＭＳ Ｐ明朝" pitchFamily="18" charset="-128"/>
            </a:endParaRPr>
          </a:p>
        </p:txBody>
      </p:sp>
      <p:sp>
        <p:nvSpPr>
          <p:cNvPr id="35" name="AutoShape 18"/>
          <p:cNvSpPr>
            <a:spLocks noChangeArrowheads="1"/>
          </p:cNvSpPr>
          <p:nvPr/>
        </p:nvSpPr>
        <p:spPr bwMode="auto">
          <a:xfrm>
            <a:off x="282875" y="2405889"/>
            <a:ext cx="4247774" cy="282802"/>
          </a:xfrm>
          <a:prstGeom prst="roundRect">
            <a:avLst>
              <a:gd name="adj" fmla="val 16667"/>
            </a:avLst>
          </a:prstGeom>
          <a:solidFill>
            <a:srgbClr val="92D050">
              <a:alpha val="80000"/>
            </a:srgbClr>
          </a:solidFill>
          <a:ln w="9525">
            <a:solidFill>
              <a:schemeClr val="tx1"/>
            </a:solidFill>
            <a:round/>
            <a:headEnd/>
            <a:tailEnd/>
          </a:ln>
        </p:spPr>
        <p:txBody>
          <a:bodyPr wrap="none" lIns="89323" tIns="44662" rIns="89323" bIns="44662" anchor="ctr">
            <a:noAutofit/>
          </a:bodyPr>
          <a:lstStyle/>
          <a:p>
            <a:pPr defTabSz="893464"/>
            <a:r>
              <a:rPr lang="ja-JP" altLang="en-US" sz="1516" dirty="0"/>
              <a:t>（２）過疎地域の課題の克服に向けた新たな兆し　</a:t>
            </a:r>
          </a:p>
        </p:txBody>
      </p:sp>
      <p:sp>
        <p:nvSpPr>
          <p:cNvPr id="37" name="AutoShape 18"/>
          <p:cNvSpPr>
            <a:spLocks noChangeArrowheads="1"/>
          </p:cNvSpPr>
          <p:nvPr/>
        </p:nvSpPr>
        <p:spPr bwMode="auto">
          <a:xfrm>
            <a:off x="363277" y="2746670"/>
            <a:ext cx="1929967" cy="296495"/>
          </a:xfrm>
          <a:prstGeom prst="roundRect">
            <a:avLst>
              <a:gd name="adj" fmla="val 16667"/>
            </a:avLst>
          </a:prstGeom>
          <a:solidFill>
            <a:srgbClr val="FFCC99"/>
          </a:solidFill>
          <a:ln w="9525">
            <a:solidFill>
              <a:schemeClr val="tx1"/>
            </a:solidFill>
            <a:round/>
            <a:headEnd/>
            <a:tailEnd/>
          </a:ln>
        </p:spPr>
        <p:txBody>
          <a:bodyPr wrap="none" lIns="89323" tIns="44662" rIns="89323" bIns="44662" anchor="ctr">
            <a:noAutofit/>
          </a:bodyPr>
          <a:lstStyle/>
          <a:p>
            <a:pPr defTabSz="893464"/>
            <a:r>
              <a:rPr lang="ja-JP" altLang="en-US" sz="1516" dirty="0"/>
              <a:t>①新しい人の流れ　</a:t>
            </a:r>
          </a:p>
        </p:txBody>
      </p:sp>
      <p:sp>
        <p:nvSpPr>
          <p:cNvPr id="38" name="正方形/長方形 37"/>
          <p:cNvSpPr/>
          <p:nvPr/>
        </p:nvSpPr>
        <p:spPr>
          <a:xfrm>
            <a:off x="339468" y="3034360"/>
            <a:ext cx="4722793" cy="1079074"/>
          </a:xfrm>
          <a:prstGeom prst="rect">
            <a:avLst/>
          </a:prstGeom>
        </p:spPr>
        <p:txBody>
          <a:bodyPr wrap="square">
            <a:noAutofit/>
          </a:bodyPr>
          <a:lstStyle/>
          <a:p>
            <a:pPr marL="342946" indent="-342946" defTabSz="893464">
              <a:defRPr/>
            </a:pPr>
            <a:r>
              <a:rPr lang="ja-JP" altLang="en-US" sz="1327" kern="100" dirty="0">
                <a:latin typeface="ＭＳ Ｐ明朝" panose="02020600040205080304" pitchFamily="18" charset="-128"/>
                <a:ea typeface="ＭＳ Ｐ明朝" panose="02020600040205080304" pitchFamily="18" charset="-128"/>
                <a:cs typeface="Times New Roman" panose="02020603050405020304" pitchFamily="18" charset="0"/>
              </a:rPr>
              <a:t>○　若い世代を中心に</a:t>
            </a:r>
            <a:r>
              <a:rPr lang="ja-JP" altLang="en-US" sz="1327" u="sng" kern="100" dirty="0">
                <a:latin typeface="+mj-ea"/>
                <a:ea typeface="+mj-ea"/>
                <a:cs typeface="Times New Roman" panose="02020603050405020304" pitchFamily="18" charset="0"/>
              </a:rPr>
              <a:t>「田園回帰」の潮流の高まり</a:t>
            </a:r>
            <a:r>
              <a:rPr lang="ja-JP" altLang="en-US" sz="1327" kern="100" dirty="0">
                <a:latin typeface="ＭＳ Ｐ明朝" panose="02020600040205080304" pitchFamily="18" charset="-128"/>
                <a:ea typeface="ＭＳ Ｐ明朝" panose="02020600040205080304" pitchFamily="18" charset="-128"/>
                <a:cs typeface="Times New Roman" panose="02020603050405020304" pitchFamily="18" charset="0"/>
              </a:rPr>
              <a:t>。</a:t>
            </a:r>
            <a:endParaRPr lang="en-US" altLang="ja-JP" sz="1327" kern="100" dirty="0">
              <a:latin typeface="ＭＳ Ｐ明朝" panose="02020600040205080304" pitchFamily="18" charset="-128"/>
              <a:ea typeface="ＭＳ Ｐ明朝" panose="02020600040205080304" pitchFamily="18" charset="-128"/>
              <a:cs typeface="Times New Roman" panose="02020603050405020304" pitchFamily="18" charset="0"/>
            </a:endParaRPr>
          </a:p>
          <a:p>
            <a:pPr marL="342946" indent="-342946" defTabSz="893464">
              <a:defRPr/>
            </a:pPr>
            <a:r>
              <a:rPr lang="ja-JP" altLang="en-US" sz="1327" kern="100" dirty="0">
                <a:latin typeface="ＭＳ Ｐ明朝" panose="02020600040205080304" pitchFamily="18" charset="-128"/>
                <a:ea typeface="ＭＳ Ｐ明朝" panose="02020600040205080304" pitchFamily="18" charset="-128"/>
                <a:cs typeface="Times New Roman" panose="02020603050405020304" pitchFamily="18" charset="0"/>
              </a:rPr>
              <a:t>　　</a:t>
            </a:r>
            <a:r>
              <a:rPr lang="en-US" altLang="ja-JP" sz="1137" kern="100" dirty="0">
                <a:latin typeface="ＭＳ Ｐ明朝" panose="02020600040205080304" pitchFamily="18" charset="-128"/>
                <a:ea typeface="ＭＳ Ｐ明朝" panose="02020600040205080304" pitchFamily="18" charset="-128"/>
                <a:cs typeface="Times New Roman" panose="02020603050405020304" pitchFamily="18" charset="0"/>
              </a:rPr>
              <a:t>※</a:t>
            </a:r>
            <a:r>
              <a:rPr lang="ja-JP" altLang="en-US" sz="1137" kern="100" dirty="0">
                <a:latin typeface="ＭＳ Ｐ明朝" panose="02020600040205080304" pitchFamily="18" charset="-128"/>
                <a:ea typeface="ＭＳ Ｐ明朝" panose="02020600040205080304" pitchFamily="18" charset="-128"/>
                <a:cs typeface="Times New Roman" panose="02020603050405020304" pitchFamily="18" charset="0"/>
              </a:rPr>
              <a:t>都市部からの移住者が増加している区域が増加</a:t>
            </a:r>
            <a:endParaRPr lang="en-US" altLang="ja-JP" sz="1137" kern="100" dirty="0">
              <a:latin typeface="ＭＳ Ｐ明朝" panose="02020600040205080304" pitchFamily="18" charset="-128"/>
              <a:ea typeface="ＭＳ Ｐ明朝" panose="02020600040205080304" pitchFamily="18" charset="-128"/>
              <a:cs typeface="Times New Roman" panose="02020603050405020304" pitchFamily="18" charset="0"/>
            </a:endParaRPr>
          </a:p>
          <a:p>
            <a:pPr marL="342946" indent="-342946" defTabSz="893464">
              <a:defRPr/>
            </a:pPr>
            <a:r>
              <a:rPr lang="ja-JP" altLang="en-US" sz="1137" kern="100" dirty="0">
                <a:latin typeface="ＭＳ Ｐ明朝" panose="02020600040205080304" pitchFamily="18" charset="-128"/>
                <a:ea typeface="ＭＳ Ｐ明朝" panose="02020600040205080304" pitchFamily="18" charset="-128"/>
                <a:cs typeface="Times New Roman" panose="02020603050405020304" pitchFamily="18" charset="0"/>
              </a:rPr>
              <a:t>　　　 </a:t>
            </a:r>
            <a:r>
              <a:rPr lang="en-US" altLang="ja-JP" sz="1137" kern="100" dirty="0">
                <a:latin typeface="ＭＳ Ｐ明朝" panose="02020600040205080304" pitchFamily="18" charset="-128"/>
                <a:ea typeface="ＭＳ Ｐ明朝" panose="02020600040205080304" pitchFamily="18" charset="-128"/>
                <a:cs typeface="Times New Roman" panose="02020603050405020304" pitchFamily="18" charset="0"/>
              </a:rPr>
              <a:t>20</a:t>
            </a:r>
            <a:r>
              <a:rPr lang="ja-JP" altLang="en-US" sz="1137" kern="100" dirty="0">
                <a:latin typeface="ＭＳ Ｐ明朝" panose="02020600040205080304" pitchFamily="18" charset="-128"/>
                <a:ea typeface="ＭＳ Ｐ明朝" panose="02020600040205080304" pitchFamily="18" charset="-128"/>
                <a:cs typeface="Times New Roman" panose="02020603050405020304" pitchFamily="18" charset="0"/>
              </a:rPr>
              <a:t>代、</a:t>
            </a:r>
            <a:r>
              <a:rPr lang="en-US" altLang="ja-JP" sz="1137" kern="100" dirty="0">
                <a:latin typeface="ＭＳ Ｐ明朝" panose="02020600040205080304" pitchFamily="18" charset="-128"/>
                <a:ea typeface="ＭＳ Ｐ明朝" panose="02020600040205080304" pitchFamily="18" charset="-128"/>
                <a:cs typeface="Times New Roman" panose="02020603050405020304" pitchFamily="18" charset="0"/>
              </a:rPr>
              <a:t>30</a:t>
            </a:r>
            <a:r>
              <a:rPr lang="ja-JP" altLang="en-US" sz="1137" kern="100" dirty="0">
                <a:latin typeface="ＭＳ Ｐ明朝" panose="02020600040205080304" pitchFamily="18" charset="-128"/>
                <a:ea typeface="ＭＳ Ｐ明朝" panose="02020600040205080304" pitchFamily="18" charset="-128"/>
                <a:cs typeface="Times New Roman" panose="02020603050405020304" pitchFamily="18" charset="0"/>
              </a:rPr>
              <a:t>代中心に農山漁村に移住してみたい都市部住民が３割</a:t>
            </a:r>
            <a:endParaRPr lang="en-US" altLang="ja-JP" sz="1137" kern="100" dirty="0">
              <a:latin typeface="ＭＳ Ｐ明朝" panose="02020600040205080304" pitchFamily="18" charset="-128"/>
              <a:ea typeface="ＭＳ Ｐ明朝" panose="02020600040205080304" pitchFamily="18" charset="-128"/>
              <a:cs typeface="Times New Roman" panose="02020603050405020304" pitchFamily="18" charset="0"/>
            </a:endParaRPr>
          </a:p>
          <a:p>
            <a:pPr marL="342946" indent="-342946" defTabSz="893464">
              <a:defRPr/>
            </a:pPr>
            <a:r>
              <a:rPr lang="ja-JP" altLang="en-US" sz="1327" kern="100" dirty="0">
                <a:latin typeface="ＭＳ Ｐ明朝" pitchFamily="18" charset="-128"/>
                <a:ea typeface="ＭＳ Ｐ明朝" pitchFamily="18" charset="-128"/>
                <a:cs typeface="Times New Roman" panose="02020603050405020304" pitchFamily="18" charset="0"/>
              </a:rPr>
              <a:t>○　</a:t>
            </a:r>
            <a:r>
              <a:rPr lang="ja-JP" altLang="en-US" sz="1327" u="sng" kern="100" dirty="0">
                <a:latin typeface="+mj-ea"/>
                <a:ea typeface="+mj-ea"/>
                <a:cs typeface="Times New Roman" panose="02020603050405020304" pitchFamily="18" charset="0"/>
              </a:rPr>
              <a:t>地域おこし協力隊の隊員数が大幅に増加。</a:t>
            </a:r>
            <a:endParaRPr lang="en-US" altLang="ja-JP" sz="1327" u="sng" kern="100" dirty="0">
              <a:latin typeface="+mj-ea"/>
              <a:ea typeface="+mj-ea"/>
              <a:cs typeface="Times New Roman" panose="02020603050405020304" pitchFamily="18" charset="0"/>
            </a:endParaRPr>
          </a:p>
          <a:p>
            <a:pPr marL="342946" indent="-342946" defTabSz="893464">
              <a:defRPr/>
            </a:pPr>
            <a:r>
              <a:rPr lang="ja-JP" altLang="en-US" sz="1327" kern="100" dirty="0">
                <a:latin typeface="ＭＳ Ｐ明朝" panose="02020600040205080304" pitchFamily="18" charset="-128"/>
                <a:ea typeface="ＭＳ Ｐ明朝" panose="02020600040205080304" pitchFamily="18" charset="-128"/>
                <a:cs typeface="Times New Roman" panose="02020603050405020304" pitchFamily="18" charset="0"/>
              </a:rPr>
              <a:t>○　</a:t>
            </a:r>
            <a:r>
              <a:rPr lang="ja-JP" altLang="en-US" sz="1327" u="sng" kern="100" dirty="0">
                <a:latin typeface="+mj-ea"/>
                <a:ea typeface="+mj-ea"/>
                <a:cs typeface="Times New Roman" panose="02020603050405020304" pitchFamily="18" charset="0"/>
              </a:rPr>
              <a:t>「関係人口」</a:t>
            </a:r>
            <a:r>
              <a:rPr lang="ja-JP" altLang="en-US" sz="1327" kern="100" dirty="0">
                <a:latin typeface="ＭＳ Ｐ明朝" panose="02020600040205080304" pitchFamily="18" charset="-128"/>
                <a:ea typeface="ＭＳ Ｐ明朝" panose="02020600040205080304" pitchFamily="18" charset="-128"/>
                <a:cs typeface="Times New Roman" panose="02020603050405020304" pitchFamily="18" charset="0"/>
              </a:rPr>
              <a:t>に着目した継続的かつ複層的ネットワークづくり。</a:t>
            </a:r>
            <a:endParaRPr lang="en-US" altLang="ja-JP" sz="1421" dirty="0">
              <a:latin typeface="ＭＳ Ｐ明朝" pitchFamily="18" charset="-128"/>
              <a:ea typeface="ＭＳ Ｐ明朝" pitchFamily="18" charset="-128"/>
            </a:endParaRPr>
          </a:p>
        </p:txBody>
      </p:sp>
      <p:sp>
        <p:nvSpPr>
          <p:cNvPr id="39" name="AutoShape 18"/>
          <p:cNvSpPr>
            <a:spLocks noChangeArrowheads="1"/>
          </p:cNvSpPr>
          <p:nvPr/>
        </p:nvSpPr>
        <p:spPr bwMode="auto">
          <a:xfrm>
            <a:off x="350632" y="4268972"/>
            <a:ext cx="2680531" cy="292512"/>
          </a:xfrm>
          <a:prstGeom prst="roundRect">
            <a:avLst>
              <a:gd name="adj" fmla="val 16667"/>
            </a:avLst>
          </a:prstGeom>
          <a:solidFill>
            <a:srgbClr val="FFCC99"/>
          </a:solidFill>
          <a:ln w="9525">
            <a:solidFill>
              <a:schemeClr val="tx1"/>
            </a:solidFill>
            <a:round/>
            <a:headEnd/>
            <a:tailEnd/>
          </a:ln>
        </p:spPr>
        <p:txBody>
          <a:bodyPr wrap="none" lIns="89323" tIns="44662" rIns="89323" bIns="44662" anchor="ctr">
            <a:noAutofit/>
          </a:bodyPr>
          <a:lstStyle/>
          <a:p>
            <a:pPr defTabSz="893464"/>
            <a:r>
              <a:rPr lang="ja-JP" altLang="en-US" sz="1516" dirty="0"/>
              <a:t>②しごとづくりの新たな展開　</a:t>
            </a:r>
          </a:p>
        </p:txBody>
      </p:sp>
      <p:sp>
        <p:nvSpPr>
          <p:cNvPr id="40" name="正方形/長方形 39"/>
          <p:cNvSpPr/>
          <p:nvPr/>
        </p:nvSpPr>
        <p:spPr>
          <a:xfrm>
            <a:off x="299857" y="4573577"/>
            <a:ext cx="4721147" cy="904089"/>
          </a:xfrm>
          <a:prstGeom prst="rect">
            <a:avLst/>
          </a:prstGeom>
        </p:spPr>
        <p:txBody>
          <a:bodyPr wrap="square">
            <a:noAutofit/>
          </a:bodyPr>
          <a:lstStyle/>
          <a:p>
            <a:pPr defTabSz="893464">
              <a:defRPr/>
            </a:pPr>
            <a:r>
              <a:rPr lang="ja-JP" altLang="en-US" sz="1327" kern="100" dirty="0">
                <a:latin typeface="ＭＳ Ｐ明朝" panose="02020600040205080304" pitchFamily="18" charset="-128"/>
                <a:ea typeface="ＭＳ Ｐ明朝" panose="02020600040205080304" pitchFamily="18" charset="-128"/>
                <a:cs typeface="Times New Roman" panose="02020603050405020304" pitchFamily="18" charset="0"/>
              </a:rPr>
              <a:t>○　</a:t>
            </a:r>
            <a:r>
              <a:rPr lang="ja-JP" altLang="en-US" sz="1327" u="sng" kern="100" dirty="0">
                <a:latin typeface="+mn-ea"/>
                <a:cs typeface="Times New Roman" panose="02020603050405020304" pitchFamily="18" charset="0"/>
              </a:rPr>
              <a:t>「起業化」</a:t>
            </a:r>
            <a:r>
              <a:rPr lang="ja-JP" altLang="en-US" sz="1327" kern="100" dirty="0">
                <a:latin typeface="ＭＳ Ｐ明朝" panose="02020600040205080304" pitchFamily="18" charset="-128"/>
                <a:ea typeface="ＭＳ Ｐ明朝" panose="02020600040205080304" pitchFamily="18" charset="-128"/>
                <a:cs typeface="Times New Roman" panose="02020603050405020304" pitchFamily="18" charset="0"/>
              </a:rPr>
              <a:t>、</a:t>
            </a:r>
            <a:r>
              <a:rPr lang="ja-JP" altLang="en-US" sz="1327" u="sng" kern="100" dirty="0">
                <a:latin typeface="+mn-ea"/>
                <a:cs typeface="Times New Roman" panose="02020603050405020304" pitchFamily="18" charset="0"/>
              </a:rPr>
              <a:t>「継業化</a:t>
            </a:r>
            <a:r>
              <a:rPr lang="ja-JP" altLang="en-US" sz="1137" kern="100" dirty="0">
                <a:latin typeface="ＭＳ Ｐ明朝" panose="02020600040205080304" pitchFamily="18" charset="-128"/>
                <a:ea typeface="ＭＳ Ｐ明朝" panose="02020600040205080304" pitchFamily="18" charset="-128"/>
                <a:cs typeface="Times New Roman" panose="02020603050405020304" pitchFamily="18" charset="0"/>
              </a:rPr>
              <a:t>（事業承継）</a:t>
            </a:r>
            <a:r>
              <a:rPr lang="ja-JP" altLang="en-US" sz="1137" u="sng" kern="100" dirty="0">
                <a:latin typeface="+mj-ea"/>
                <a:ea typeface="+mj-ea"/>
                <a:cs typeface="Times New Roman" panose="02020603050405020304" pitchFamily="18" charset="0"/>
              </a:rPr>
              <a:t>」</a:t>
            </a:r>
            <a:r>
              <a:rPr lang="ja-JP" altLang="en-US" sz="1327" kern="100" dirty="0">
                <a:latin typeface="ＭＳ Ｐ明朝" panose="02020600040205080304" pitchFamily="18" charset="-128"/>
                <a:ea typeface="ＭＳ Ｐ明朝" panose="02020600040205080304" pitchFamily="18" charset="-128"/>
                <a:cs typeface="Times New Roman" panose="02020603050405020304" pitchFamily="18" charset="0"/>
              </a:rPr>
              <a:t>、</a:t>
            </a:r>
            <a:r>
              <a:rPr lang="ja-JP" altLang="en-US" sz="1327" u="sng" kern="100" dirty="0">
                <a:latin typeface="+mj-ea"/>
                <a:ea typeface="+mj-ea"/>
                <a:cs typeface="Times New Roman" panose="02020603050405020304" pitchFamily="18" charset="0"/>
              </a:rPr>
              <a:t>「移業化</a:t>
            </a:r>
            <a:r>
              <a:rPr lang="ja-JP" altLang="en-US" sz="1137" kern="100" dirty="0">
                <a:latin typeface="ＭＳ Ｐ明朝" panose="02020600040205080304" pitchFamily="18" charset="-128"/>
                <a:ea typeface="ＭＳ Ｐ明朝" panose="02020600040205080304" pitchFamily="18" charset="-128"/>
                <a:cs typeface="Times New Roman" panose="02020603050405020304" pitchFamily="18" charset="0"/>
              </a:rPr>
              <a:t>（仕事を持ち込む。</a:t>
            </a:r>
            <a:endParaRPr lang="en-US" altLang="ja-JP" sz="1137" kern="100" dirty="0">
              <a:latin typeface="ＭＳ Ｐ明朝" panose="02020600040205080304" pitchFamily="18" charset="-128"/>
              <a:ea typeface="ＭＳ Ｐ明朝" panose="02020600040205080304" pitchFamily="18" charset="-128"/>
              <a:cs typeface="Times New Roman" panose="02020603050405020304" pitchFamily="18" charset="0"/>
            </a:endParaRPr>
          </a:p>
          <a:p>
            <a:pPr defTabSz="893464">
              <a:defRPr/>
            </a:pPr>
            <a:r>
              <a:rPr lang="ja-JP" altLang="en-US" sz="1137" kern="100" dirty="0">
                <a:latin typeface="ＭＳ Ｐ明朝" panose="02020600040205080304" pitchFamily="18" charset="-128"/>
                <a:ea typeface="ＭＳ Ｐ明朝" panose="02020600040205080304" pitchFamily="18" charset="-128"/>
                <a:cs typeface="Times New Roman" panose="02020603050405020304" pitchFamily="18" charset="0"/>
              </a:rPr>
              <a:t>　</a:t>
            </a:r>
            <a:r>
              <a:rPr lang="ja-JP" altLang="en-US" sz="1137" u="sng" kern="100" dirty="0">
                <a:latin typeface="+mj-ea"/>
                <a:ea typeface="+mj-ea"/>
                <a:cs typeface="Times New Roman" panose="02020603050405020304" pitchFamily="18" charset="0"/>
              </a:rPr>
              <a:t>サテライトオフィス</a:t>
            </a:r>
            <a:r>
              <a:rPr lang="ja-JP" altLang="en-US" sz="1137" kern="100" dirty="0">
                <a:latin typeface="ＭＳ Ｐ明朝" panose="02020600040205080304" pitchFamily="18" charset="-128"/>
                <a:ea typeface="ＭＳ Ｐ明朝" panose="02020600040205080304" pitchFamily="18" charset="-128"/>
                <a:cs typeface="Times New Roman" panose="02020603050405020304" pitchFamily="18" charset="0"/>
              </a:rPr>
              <a:t>など）</a:t>
            </a:r>
            <a:r>
              <a:rPr lang="ja-JP" altLang="en-US" sz="1137" kern="100" dirty="0">
                <a:latin typeface="ＭＳ Ｐゴシック" panose="020B0600070205080204" pitchFamily="50" charset="-128"/>
                <a:ea typeface="ＭＳ Ｐゴシック" panose="020B0600070205080204" pitchFamily="50" charset="-128"/>
                <a:cs typeface="Times New Roman" panose="02020603050405020304" pitchFamily="18" charset="0"/>
              </a:rPr>
              <a:t>」</a:t>
            </a:r>
            <a:r>
              <a:rPr lang="ja-JP" altLang="en-US" sz="1327" kern="100" dirty="0">
                <a:latin typeface="ＭＳ Ｐ明朝" panose="02020600040205080304" pitchFamily="18" charset="-128"/>
                <a:ea typeface="ＭＳ Ｐ明朝" panose="02020600040205080304" pitchFamily="18" charset="-128"/>
                <a:cs typeface="Times New Roman" panose="02020603050405020304" pitchFamily="18" charset="0"/>
              </a:rPr>
              <a:t>、</a:t>
            </a:r>
            <a:r>
              <a:rPr lang="ja-JP" altLang="en-US" sz="1327" kern="100" dirty="0">
                <a:latin typeface="+mj-ea"/>
                <a:ea typeface="+mj-ea"/>
                <a:cs typeface="Times New Roman" panose="02020603050405020304" pitchFamily="18" charset="0"/>
              </a:rPr>
              <a:t>「</a:t>
            </a:r>
            <a:r>
              <a:rPr lang="ja-JP" altLang="en-US" sz="1327" u="sng" kern="100" dirty="0">
                <a:latin typeface="+mj-ea"/>
                <a:ea typeface="+mj-ea"/>
                <a:cs typeface="Times New Roman" panose="02020603050405020304" pitchFamily="18" charset="0"/>
              </a:rPr>
              <a:t>多業化</a:t>
            </a:r>
            <a:r>
              <a:rPr lang="ja-JP" altLang="en-US" sz="1137" kern="100" dirty="0">
                <a:latin typeface="ＭＳ Ｐ明朝" panose="02020600040205080304" pitchFamily="18" charset="-128"/>
                <a:ea typeface="ＭＳ Ｐ明朝" panose="02020600040205080304" pitchFamily="18" charset="-128"/>
                <a:cs typeface="Times New Roman" panose="02020603050405020304" pitchFamily="18" charset="0"/>
              </a:rPr>
              <a:t>（林業と農業など）</a:t>
            </a:r>
            <a:r>
              <a:rPr lang="ja-JP" altLang="en-US" sz="1137" kern="100" dirty="0">
                <a:latin typeface="+mj-ea"/>
                <a:ea typeface="+mj-ea"/>
                <a:cs typeface="Times New Roman" panose="02020603050405020304" pitchFamily="18" charset="0"/>
              </a:rPr>
              <a:t>」</a:t>
            </a:r>
            <a:r>
              <a:rPr lang="ja-JP" altLang="en-US" sz="1327" kern="100" dirty="0">
                <a:latin typeface="ＭＳ Ｐ明朝" panose="02020600040205080304" pitchFamily="18" charset="-128"/>
                <a:ea typeface="ＭＳ Ｐ明朝" panose="02020600040205080304" pitchFamily="18" charset="-128"/>
                <a:cs typeface="Times New Roman" panose="02020603050405020304" pitchFamily="18" charset="0"/>
              </a:rPr>
              <a:t>の新たな流れ。</a:t>
            </a:r>
            <a:endParaRPr lang="en-US" altLang="ja-JP" sz="1327" kern="100" dirty="0">
              <a:latin typeface="ＭＳ Ｐ明朝" panose="02020600040205080304" pitchFamily="18" charset="-128"/>
              <a:ea typeface="ＭＳ Ｐ明朝" panose="02020600040205080304" pitchFamily="18" charset="-128"/>
              <a:cs typeface="Times New Roman" panose="02020603050405020304" pitchFamily="18" charset="0"/>
            </a:endParaRPr>
          </a:p>
          <a:p>
            <a:pPr marL="342946" indent="-342946" defTabSz="893464">
              <a:defRPr/>
            </a:pPr>
            <a:r>
              <a:rPr lang="ja-JP" altLang="en-US" sz="1327" kern="100" dirty="0">
                <a:latin typeface="ＭＳ Ｐ明朝" panose="02020600040205080304" pitchFamily="18" charset="-128"/>
                <a:ea typeface="ＭＳ Ｐ明朝" panose="02020600040205080304" pitchFamily="18" charset="-128"/>
                <a:cs typeface="Times New Roman" panose="02020603050405020304" pitchFamily="18" charset="0"/>
              </a:rPr>
              <a:t>○　地域資源の特徴を生かした</a:t>
            </a:r>
            <a:r>
              <a:rPr lang="ja-JP" altLang="en-US" sz="1327" u="sng" kern="100" dirty="0">
                <a:latin typeface="+mj-ea"/>
                <a:ea typeface="+mj-ea"/>
                <a:cs typeface="Times New Roman" panose="02020603050405020304" pitchFamily="18" charset="0"/>
              </a:rPr>
              <a:t>スモールビジネスの拡大。</a:t>
            </a:r>
            <a:endParaRPr lang="en-US" altLang="ja-JP" sz="1327" u="sng" kern="100" dirty="0">
              <a:latin typeface="+mj-ea"/>
              <a:ea typeface="+mj-ea"/>
              <a:cs typeface="Times New Roman" panose="02020603050405020304" pitchFamily="18" charset="0"/>
            </a:endParaRPr>
          </a:p>
          <a:p>
            <a:pPr marL="342946" indent="-342946" defTabSz="893464">
              <a:defRPr/>
            </a:pPr>
            <a:r>
              <a:rPr lang="ja-JP" altLang="en-US" sz="1327" kern="100" dirty="0">
                <a:latin typeface="ＭＳ Ｐ明朝" panose="02020600040205080304" pitchFamily="18" charset="-128"/>
                <a:ea typeface="ＭＳ Ｐ明朝" panose="02020600040205080304" pitchFamily="18" charset="-128"/>
                <a:cs typeface="Times New Roman" panose="02020603050405020304" pitchFamily="18" charset="0"/>
              </a:rPr>
              <a:t>○　</a:t>
            </a:r>
            <a:r>
              <a:rPr lang="ja-JP" altLang="en-US" sz="1327" u="sng" kern="100" dirty="0">
                <a:latin typeface="+mj-ea"/>
                <a:ea typeface="+mj-ea"/>
                <a:cs typeface="Times New Roman" panose="02020603050405020304" pitchFamily="18" charset="0"/>
              </a:rPr>
              <a:t>ネット環境</a:t>
            </a:r>
            <a:r>
              <a:rPr lang="ja-JP" altLang="en-US" sz="1327" kern="100" dirty="0">
                <a:latin typeface="ＭＳ Ｐ明朝" panose="02020600040205080304" pitchFamily="18" charset="-128"/>
                <a:ea typeface="ＭＳ Ｐ明朝" panose="02020600040205080304" pitchFamily="18" charset="-128"/>
                <a:cs typeface="Times New Roman" panose="02020603050405020304" pitchFamily="18" charset="0"/>
              </a:rPr>
              <a:t>を活用した宣伝や販売とのマッチング。</a:t>
            </a:r>
            <a:endParaRPr lang="en-US" altLang="ja-JP" sz="1421" dirty="0">
              <a:latin typeface="ＭＳ Ｐ明朝" pitchFamily="18" charset="-128"/>
              <a:ea typeface="ＭＳ Ｐ明朝" pitchFamily="18" charset="-128"/>
            </a:endParaRPr>
          </a:p>
        </p:txBody>
      </p:sp>
      <p:sp>
        <p:nvSpPr>
          <p:cNvPr id="41" name="AutoShape 18"/>
          <p:cNvSpPr>
            <a:spLocks noChangeArrowheads="1"/>
          </p:cNvSpPr>
          <p:nvPr/>
        </p:nvSpPr>
        <p:spPr bwMode="auto">
          <a:xfrm>
            <a:off x="332231" y="5579203"/>
            <a:ext cx="2680531" cy="318727"/>
          </a:xfrm>
          <a:prstGeom prst="roundRect">
            <a:avLst>
              <a:gd name="adj" fmla="val 16667"/>
            </a:avLst>
          </a:prstGeom>
          <a:solidFill>
            <a:srgbClr val="FFCC99"/>
          </a:solidFill>
          <a:ln w="9525">
            <a:solidFill>
              <a:schemeClr val="tx1"/>
            </a:solidFill>
            <a:round/>
            <a:headEnd/>
            <a:tailEnd/>
          </a:ln>
        </p:spPr>
        <p:txBody>
          <a:bodyPr wrap="none" lIns="89323" tIns="44662" rIns="89323" bIns="44662" anchor="ctr">
            <a:noAutofit/>
          </a:bodyPr>
          <a:lstStyle/>
          <a:p>
            <a:pPr defTabSz="893464"/>
            <a:r>
              <a:rPr lang="ja-JP" altLang="en-US" sz="1516" dirty="0"/>
              <a:t>③新しい組織とネットワーク　</a:t>
            </a:r>
          </a:p>
        </p:txBody>
      </p:sp>
      <p:sp>
        <p:nvSpPr>
          <p:cNvPr id="42" name="正方形/長方形 41"/>
          <p:cNvSpPr/>
          <p:nvPr/>
        </p:nvSpPr>
        <p:spPr>
          <a:xfrm>
            <a:off x="270503" y="5930731"/>
            <a:ext cx="4711606" cy="874926"/>
          </a:xfrm>
          <a:prstGeom prst="rect">
            <a:avLst/>
          </a:prstGeom>
        </p:spPr>
        <p:txBody>
          <a:bodyPr wrap="square">
            <a:noAutofit/>
          </a:bodyPr>
          <a:lstStyle/>
          <a:p>
            <a:pPr marL="342946" indent="-342946" defTabSz="893464">
              <a:defRPr/>
            </a:pPr>
            <a:r>
              <a:rPr lang="ja-JP" altLang="en-US" sz="1327" kern="100" dirty="0">
                <a:latin typeface="ＭＳ Ｐ明朝" panose="02020600040205080304" pitchFamily="18" charset="-128"/>
                <a:ea typeface="ＭＳ Ｐ明朝" panose="02020600040205080304" pitchFamily="18" charset="-128"/>
                <a:cs typeface="Times New Roman" panose="02020603050405020304" pitchFamily="18" charset="0"/>
              </a:rPr>
              <a:t>○　</a:t>
            </a:r>
            <a:r>
              <a:rPr lang="ja-JP" altLang="en-US" sz="1327" u="sng" kern="100" dirty="0">
                <a:latin typeface="+mj-ea"/>
                <a:ea typeface="+mj-ea"/>
                <a:cs typeface="Times New Roman" panose="02020603050405020304" pitchFamily="18" charset="0"/>
              </a:rPr>
              <a:t>「地域運営組織」の形成の進展</a:t>
            </a:r>
            <a:r>
              <a:rPr lang="ja-JP" altLang="en-US" sz="1327" kern="100" dirty="0">
                <a:latin typeface="ＭＳ Ｐ明朝" panose="02020600040205080304" pitchFamily="18" charset="-128"/>
                <a:ea typeface="ＭＳ Ｐ明朝" panose="02020600040205080304" pitchFamily="18" charset="-128"/>
                <a:cs typeface="Times New Roman" panose="02020603050405020304" pitchFamily="18" charset="0"/>
              </a:rPr>
              <a:t>。</a:t>
            </a:r>
            <a:endParaRPr lang="en-US" altLang="ja-JP" sz="1327" kern="100" dirty="0">
              <a:latin typeface="ＭＳ Ｐ明朝" panose="02020600040205080304" pitchFamily="18" charset="-128"/>
              <a:ea typeface="ＭＳ Ｐ明朝" panose="02020600040205080304" pitchFamily="18" charset="-128"/>
              <a:cs typeface="Times New Roman" panose="02020603050405020304" pitchFamily="18" charset="0"/>
            </a:endParaRPr>
          </a:p>
          <a:p>
            <a:pPr marL="342946" indent="-342946" defTabSz="893464">
              <a:defRPr/>
            </a:pPr>
            <a:r>
              <a:rPr lang="ja-JP" altLang="en-US" sz="1327" kern="100" dirty="0">
                <a:latin typeface="ＭＳ Ｐ明朝" panose="02020600040205080304" pitchFamily="18" charset="-128"/>
                <a:ea typeface="ＭＳ Ｐ明朝" panose="02020600040205080304" pitchFamily="18" charset="-128"/>
                <a:cs typeface="Times New Roman" panose="02020603050405020304" pitchFamily="18" charset="0"/>
              </a:rPr>
              <a:t>　　</a:t>
            </a:r>
            <a:r>
              <a:rPr lang="ja-JP" altLang="en-US" sz="1137" kern="100" dirty="0">
                <a:latin typeface="ＭＳ Ｐ明朝" panose="02020600040205080304" pitchFamily="18" charset="-128"/>
                <a:ea typeface="ＭＳ Ｐ明朝" panose="02020600040205080304" pitchFamily="18" charset="-128"/>
                <a:cs typeface="Times New Roman" panose="02020603050405020304" pitchFamily="18" charset="0"/>
              </a:rPr>
              <a:t>（例）山形県川西町の「ＮＰＯ法人きらりよしじまネットワーク」の取組</a:t>
            </a:r>
            <a:endParaRPr lang="en-US" altLang="ja-JP" sz="1137" kern="100" dirty="0">
              <a:latin typeface="ＭＳ Ｐ明朝" panose="02020600040205080304" pitchFamily="18" charset="-128"/>
              <a:ea typeface="ＭＳ Ｐ明朝" panose="02020600040205080304" pitchFamily="18" charset="-128"/>
              <a:cs typeface="Times New Roman" panose="02020603050405020304" pitchFamily="18" charset="0"/>
            </a:endParaRPr>
          </a:p>
          <a:p>
            <a:pPr marL="342946" indent="-342946" defTabSz="893464">
              <a:defRPr/>
            </a:pPr>
            <a:r>
              <a:rPr lang="ja-JP" altLang="en-US" sz="1327" kern="100" dirty="0">
                <a:latin typeface="ＭＳ Ｐ明朝" panose="02020600040205080304" pitchFamily="18" charset="-128"/>
                <a:ea typeface="ＭＳ Ｐ明朝" panose="02020600040205080304" pitchFamily="18" charset="-128"/>
                <a:cs typeface="Times New Roman" panose="02020603050405020304" pitchFamily="18" charset="0"/>
              </a:rPr>
              <a:t>○　</a:t>
            </a:r>
            <a:r>
              <a:rPr lang="ja-JP" altLang="en-US" sz="1327" u="sng" kern="100" dirty="0">
                <a:latin typeface="+mj-ea"/>
                <a:ea typeface="+mj-ea"/>
                <a:cs typeface="Times New Roman" panose="02020603050405020304" pitchFamily="18" charset="0"/>
              </a:rPr>
              <a:t>「集落ネットワーク圏」の形成の進展</a:t>
            </a:r>
            <a:r>
              <a:rPr lang="ja-JP" altLang="en-US" sz="1327" kern="100" dirty="0">
                <a:latin typeface="ＭＳ Ｐ明朝" panose="02020600040205080304" pitchFamily="18" charset="-128"/>
                <a:ea typeface="ＭＳ Ｐ明朝" panose="02020600040205080304" pitchFamily="18" charset="-128"/>
                <a:cs typeface="Times New Roman" panose="02020603050405020304" pitchFamily="18" charset="0"/>
              </a:rPr>
              <a:t>。</a:t>
            </a:r>
            <a:endParaRPr lang="en-US" altLang="ja-JP" sz="1327" kern="100" dirty="0">
              <a:latin typeface="ＭＳ Ｐ明朝" panose="02020600040205080304" pitchFamily="18" charset="-128"/>
              <a:ea typeface="ＭＳ Ｐ明朝" panose="02020600040205080304" pitchFamily="18" charset="-128"/>
              <a:cs typeface="Times New Roman" panose="02020603050405020304" pitchFamily="18" charset="0"/>
            </a:endParaRPr>
          </a:p>
          <a:p>
            <a:pPr marL="342946" indent="-342946" defTabSz="893464">
              <a:defRPr/>
            </a:pPr>
            <a:r>
              <a:rPr lang="ja-JP" altLang="en-US" sz="1137" kern="100" dirty="0">
                <a:latin typeface="ＭＳ Ｐ明朝" pitchFamily="18" charset="-128"/>
                <a:ea typeface="ＭＳ Ｐ明朝" pitchFamily="18" charset="-128"/>
                <a:cs typeface="Times New Roman" panose="02020603050405020304" pitchFamily="18" charset="0"/>
              </a:rPr>
              <a:t>　　（例）奈良県川上村の「一般社団法人かわかみらいふ」の取組</a:t>
            </a:r>
            <a:endParaRPr lang="en-US" altLang="ja-JP" sz="1137" dirty="0">
              <a:latin typeface="ＭＳ Ｐ明朝" pitchFamily="18" charset="-128"/>
              <a:ea typeface="ＭＳ Ｐ明朝" pitchFamily="18" charset="-128"/>
            </a:endParaRPr>
          </a:p>
        </p:txBody>
      </p:sp>
      <p:sp>
        <p:nvSpPr>
          <p:cNvPr id="43" name="AutoShape 18"/>
          <p:cNvSpPr>
            <a:spLocks noChangeArrowheads="1"/>
          </p:cNvSpPr>
          <p:nvPr/>
        </p:nvSpPr>
        <p:spPr bwMode="auto">
          <a:xfrm>
            <a:off x="5026628" y="2791451"/>
            <a:ext cx="2497900" cy="306294"/>
          </a:xfrm>
          <a:prstGeom prst="roundRect">
            <a:avLst>
              <a:gd name="adj" fmla="val 16667"/>
            </a:avLst>
          </a:prstGeom>
          <a:solidFill>
            <a:srgbClr val="FFCC99"/>
          </a:solidFill>
          <a:ln w="9525">
            <a:solidFill>
              <a:schemeClr val="tx1"/>
            </a:solidFill>
            <a:round/>
            <a:headEnd/>
            <a:tailEnd/>
          </a:ln>
        </p:spPr>
        <p:txBody>
          <a:bodyPr wrap="none" lIns="89323" tIns="44662" rIns="89323" bIns="44662" anchor="ctr">
            <a:noAutofit/>
          </a:bodyPr>
          <a:lstStyle/>
          <a:p>
            <a:pPr defTabSz="893464"/>
            <a:r>
              <a:rPr lang="ja-JP" altLang="en-US" sz="1516" dirty="0"/>
              <a:t>④</a:t>
            </a:r>
            <a:r>
              <a:rPr lang="en-US" altLang="ja-JP" sz="1516" dirty="0"/>
              <a:t>SDGs</a:t>
            </a:r>
            <a:r>
              <a:rPr lang="ja-JP" altLang="en-US" sz="1516" dirty="0"/>
              <a:t>の取組の広がり</a:t>
            </a:r>
          </a:p>
        </p:txBody>
      </p:sp>
      <p:sp>
        <p:nvSpPr>
          <p:cNvPr id="44" name="正方形/長方形 43"/>
          <p:cNvSpPr/>
          <p:nvPr/>
        </p:nvSpPr>
        <p:spPr>
          <a:xfrm>
            <a:off x="5058734" y="3092758"/>
            <a:ext cx="4760686" cy="702646"/>
          </a:xfrm>
          <a:prstGeom prst="rect">
            <a:avLst/>
          </a:prstGeom>
        </p:spPr>
        <p:txBody>
          <a:bodyPr wrap="square">
            <a:noAutofit/>
          </a:bodyPr>
          <a:lstStyle/>
          <a:p>
            <a:pPr indent="-342946" defTabSz="893464">
              <a:defRPr/>
            </a:pPr>
            <a:r>
              <a:rPr lang="ja-JP" altLang="en-US" sz="1327" kern="100" dirty="0">
                <a:latin typeface="ＭＳ Ｐ明朝" panose="02020600040205080304" pitchFamily="18" charset="-128"/>
                <a:ea typeface="ＭＳ Ｐ明朝" panose="02020600040205080304" pitchFamily="18" charset="-128"/>
                <a:cs typeface="Times New Roman" panose="02020603050405020304" pitchFamily="18" charset="0"/>
              </a:rPr>
              <a:t>○　</a:t>
            </a:r>
            <a:r>
              <a:rPr lang="ja-JP" altLang="en-US" sz="1327" u="sng" kern="100" dirty="0">
                <a:latin typeface="+mj-ea"/>
                <a:ea typeface="+mj-ea"/>
                <a:cs typeface="Times New Roman" panose="02020603050405020304" pitchFamily="18" charset="0"/>
              </a:rPr>
              <a:t>「持続可能で多様性と包摂性のある社会の実現」</a:t>
            </a:r>
            <a:r>
              <a:rPr lang="ja-JP" altLang="en-US" sz="1327" kern="100" dirty="0">
                <a:latin typeface="ＭＳ Ｐ明朝" panose="02020600040205080304" pitchFamily="18" charset="-128"/>
                <a:ea typeface="ＭＳ Ｐ明朝" panose="02020600040205080304" pitchFamily="18" charset="-128"/>
                <a:cs typeface="Times New Roman" panose="02020603050405020304" pitchFamily="18" charset="0"/>
              </a:rPr>
              <a:t>との理念を</a:t>
            </a:r>
            <a:endParaRPr lang="en-US" altLang="ja-JP" sz="1327" kern="100" dirty="0">
              <a:latin typeface="ＭＳ Ｐ明朝" panose="02020600040205080304" pitchFamily="18" charset="-128"/>
              <a:ea typeface="ＭＳ Ｐ明朝" panose="02020600040205080304" pitchFamily="18" charset="-128"/>
              <a:cs typeface="Times New Roman" panose="02020603050405020304" pitchFamily="18" charset="0"/>
            </a:endParaRPr>
          </a:p>
          <a:p>
            <a:pPr indent="-342946" defTabSz="893464">
              <a:defRPr/>
            </a:pPr>
            <a:r>
              <a:rPr lang="ja-JP" altLang="en-US" sz="1327" kern="100" dirty="0">
                <a:latin typeface="ＭＳ Ｐ明朝" panose="02020600040205080304" pitchFamily="18" charset="-128"/>
                <a:ea typeface="ＭＳ Ｐ明朝" panose="02020600040205080304" pitchFamily="18" charset="-128"/>
                <a:cs typeface="Times New Roman" panose="02020603050405020304" pitchFamily="18" charset="0"/>
              </a:rPr>
              <a:t>　掲げる</a:t>
            </a:r>
            <a:r>
              <a:rPr lang="en-US" altLang="ja-JP" sz="1327" u="sng" kern="100" dirty="0">
                <a:latin typeface="+mj-ea"/>
                <a:ea typeface="+mj-ea"/>
                <a:cs typeface="Times New Roman" panose="02020603050405020304" pitchFamily="18" charset="0"/>
              </a:rPr>
              <a:t>SDGs</a:t>
            </a:r>
            <a:r>
              <a:rPr lang="ja-JP" altLang="en-US" sz="1327" u="sng" kern="100" dirty="0">
                <a:latin typeface="+mj-ea"/>
                <a:ea typeface="+mj-ea"/>
                <a:cs typeface="Times New Roman" panose="02020603050405020304" pitchFamily="18" charset="0"/>
              </a:rPr>
              <a:t>（持続可能な開発目標）</a:t>
            </a:r>
            <a:r>
              <a:rPr lang="ja-JP" altLang="en-US" sz="1327" kern="100" dirty="0">
                <a:latin typeface="ＭＳ Ｐ明朝" panose="02020600040205080304" pitchFamily="18" charset="-128"/>
                <a:ea typeface="ＭＳ Ｐ明朝" panose="02020600040205080304" pitchFamily="18" charset="-128"/>
                <a:cs typeface="Times New Roman" panose="02020603050405020304" pitchFamily="18" charset="0"/>
              </a:rPr>
              <a:t>の考え方の広がり。</a:t>
            </a:r>
            <a:endParaRPr lang="en-US" altLang="ja-JP" sz="1327" kern="100" dirty="0">
              <a:latin typeface="ＭＳ Ｐ明朝" panose="02020600040205080304" pitchFamily="18" charset="-128"/>
              <a:ea typeface="ＭＳ Ｐ明朝" panose="02020600040205080304" pitchFamily="18" charset="-128"/>
              <a:cs typeface="Times New Roman" panose="02020603050405020304" pitchFamily="18" charset="0"/>
            </a:endParaRPr>
          </a:p>
          <a:p>
            <a:pPr indent="-342946" defTabSz="893464">
              <a:defRPr/>
            </a:pPr>
            <a:r>
              <a:rPr lang="ja-JP" altLang="en-US" sz="1327" kern="100" dirty="0">
                <a:latin typeface="ＭＳ Ｐ明朝" pitchFamily="18" charset="-128"/>
                <a:ea typeface="ＭＳ Ｐ明朝" pitchFamily="18" charset="-128"/>
                <a:cs typeface="Times New Roman" panose="02020603050405020304" pitchFamily="18" charset="0"/>
              </a:rPr>
              <a:t>　</a:t>
            </a:r>
            <a:r>
              <a:rPr lang="ja-JP" altLang="en-US" sz="1137" kern="100" dirty="0">
                <a:latin typeface="ＭＳ Ｐ明朝" pitchFamily="18" charset="-128"/>
                <a:ea typeface="ＭＳ Ｐ明朝" pitchFamily="18" charset="-128"/>
                <a:cs typeface="Times New Roman" panose="02020603050405020304" pitchFamily="18" charset="0"/>
              </a:rPr>
              <a:t>（例）岡山県真庭市や北海道下川町の循環型地域経済形成に向けた取組</a:t>
            </a:r>
            <a:endParaRPr lang="en-US" altLang="ja-JP" sz="1137" dirty="0">
              <a:latin typeface="ＭＳ Ｐ明朝" pitchFamily="18" charset="-128"/>
              <a:ea typeface="ＭＳ Ｐ明朝" pitchFamily="18" charset="-128"/>
            </a:endParaRPr>
          </a:p>
        </p:txBody>
      </p:sp>
      <p:sp>
        <p:nvSpPr>
          <p:cNvPr id="47" name="AutoShape 18"/>
          <p:cNvSpPr>
            <a:spLocks noChangeArrowheads="1"/>
          </p:cNvSpPr>
          <p:nvPr/>
        </p:nvSpPr>
        <p:spPr bwMode="auto">
          <a:xfrm>
            <a:off x="5032339" y="3946341"/>
            <a:ext cx="2237636" cy="320168"/>
          </a:xfrm>
          <a:prstGeom prst="roundRect">
            <a:avLst>
              <a:gd name="adj" fmla="val 16667"/>
            </a:avLst>
          </a:prstGeom>
          <a:solidFill>
            <a:srgbClr val="FFCC99"/>
          </a:solidFill>
          <a:ln w="9525">
            <a:solidFill>
              <a:schemeClr val="tx1"/>
            </a:solidFill>
            <a:round/>
            <a:headEnd/>
            <a:tailEnd/>
          </a:ln>
        </p:spPr>
        <p:txBody>
          <a:bodyPr wrap="none" lIns="89323" tIns="44662" rIns="89323" bIns="44662" anchor="ctr">
            <a:noAutofit/>
          </a:bodyPr>
          <a:lstStyle/>
          <a:p>
            <a:pPr defTabSz="893464"/>
            <a:r>
              <a:rPr lang="ja-JP" altLang="en-US" sz="1516" dirty="0"/>
              <a:t>⑤</a:t>
            </a:r>
            <a:r>
              <a:rPr lang="en-US" altLang="ja-JP" sz="1516" dirty="0"/>
              <a:t>Society5.0</a:t>
            </a:r>
            <a:r>
              <a:rPr lang="ja-JP" altLang="en-US" sz="1516" dirty="0"/>
              <a:t>の可能性</a:t>
            </a:r>
          </a:p>
        </p:txBody>
      </p:sp>
      <p:sp>
        <p:nvSpPr>
          <p:cNvPr id="48" name="正方形/長方形 47"/>
          <p:cNvSpPr/>
          <p:nvPr/>
        </p:nvSpPr>
        <p:spPr>
          <a:xfrm>
            <a:off x="5077821" y="4318257"/>
            <a:ext cx="4670574" cy="495791"/>
          </a:xfrm>
          <a:prstGeom prst="rect">
            <a:avLst/>
          </a:prstGeom>
        </p:spPr>
        <p:txBody>
          <a:bodyPr wrap="square">
            <a:noAutofit/>
          </a:bodyPr>
          <a:lstStyle/>
          <a:p>
            <a:pPr indent="-342946" defTabSz="893464">
              <a:defRPr/>
            </a:pPr>
            <a:r>
              <a:rPr lang="ja-JP" altLang="en-US" sz="1327" kern="100" dirty="0">
                <a:latin typeface="ＭＳ Ｐ明朝" panose="02020600040205080304" pitchFamily="18" charset="-128"/>
                <a:ea typeface="ＭＳ Ｐ明朝" panose="02020600040205080304" pitchFamily="18" charset="-128"/>
                <a:cs typeface="Times New Roman" panose="02020603050405020304" pitchFamily="18" charset="0"/>
              </a:rPr>
              <a:t>○　トラクターの</a:t>
            </a:r>
            <a:r>
              <a:rPr lang="ja-JP" altLang="en-US" sz="1327" u="sng" kern="100" dirty="0">
                <a:latin typeface="+mj-ea"/>
                <a:ea typeface="+mj-ea"/>
                <a:cs typeface="Times New Roman" panose="02020603050405020304" pitchFamily="18" charset="0"/>
              </a:rPr>
              <a:t>自動運転</a:t>
            </a:r>
            <a:r>
              <a:rPr lang="ja-JP" altLang="en-US" sz="1327" kern="100" dirty="0">
                <a:latin typeface="ＭＳ Ｐ明朝" panose="02020600040205080304" pitchFamily="18" charset="-128"/>
                <a:ea typeface="ＭＳ Ｐ明朝" panose="02020600040205080304" pitchFamily="18" charset="-128"/>
                <a:cs typeface="Times New Roman" panose="02020603050405020304" pitchFamily="18" charset="0"/>
              </a:rPr>
              <a:t>、</a:t>
            </a:r>
            <a:r>
              <a:rPr lang="ja-JP" altLang="en-US" sz="1327" u="sng" kern="100" dirty="0">
                <a:latin typeface="+mj-ea"/>
                <a:ea typeface="+mj-ea"/>
                <a:cs typeface="Times New Roman" panose="02020603050405020304" pitchFamily="18" charset="0"/>
              </a:rPr>
              <a:t>センサー</a:t>
            </a:r>
            <a:r>
              <a:rPr lang="ja-JP" altLang="en-US" sz="1327" kern="100" dirty="0">
                <a:latin typeface="ＭＳ Ｐ明朝" panose="02020600040205080304" pitchFamily="18" charset="-128"/>
                <a:ea typeface="ＭＳ Ｐ明朝" panose="02020600040205080304" pitchFamily="18" charset="-128"/>
                <a:cs typeface="Times New Roman" panose="02020603050405020304" pitchFamily="18" charset="0"/>
              </a:rPr>
              <a:t>による鳥獣被害対策、</a:t>
            </a:r>
            <a:r>
              <a:rPr lang="ja-JP" altLang="en-US" sz="1327" u="sng" kern="100" dirty="0">
                <a:latin typeface="+mj-ea"/>
                <a:ea typeface="+mj-ea"/>
                <a:cs typeface="Times New Roman" panose="02020603050405020304" pitchFamily="18" charset="0"/>
              </a:rPr>
              <a:t>５</a:t>
            </a:r>
            <a:r>
              <a:rPr lang="en-US" altLang="ja-JP" sz="1327" u="sng" kern="100" dirty="0">
                <a:latin typeface="+mj-ea"/>
                <a:ea typeface="+mj-ea"/>
                <a:cs typeface="Times New Roman" panose="02020603050405020304" pitchFamily="18" charset="0"/>
              </a:rPr>
              <a:t>G</a:t>
            </a:r>
            <a:r>
              <a:rPr lang="ja-JP" altLang="en-US" sz="1327" u="sng" kern="100" dirty="0">
                <a:latin typeface="+mj-ea"/>
                <a:ea typeface="+mj-ea"/>
                <a:cs typeface="Times New Roman" panose="02020603050405020304" pitchFamily="18" charset="0"/>
              </a:rPr>
              <a:t>を</a:t>
            </a:r>
            <a:endParaRPr lang="en-US" altLang="ja-JP" sz="1327" u="sng" kern="100" dirty="0">
              <a:latin typeface="+mj-ea"/>
              <a:ea typeface="+mj-ea"/>
              <a:cs typeface="Times New Roman" panose="02020603050405020304" pitchFamily="18" charset="0"/>
            </a:endParaRPr>
          </a:p>
          <a:p>
            <a:pPr indent="-342946" defTabSz="893464">
              <a:defRPr/>
            </a:pPr>
            <a:r>
              <a:rPr lang="ja-JP" altLang="en-US" sz="1327" kern="100" dirty="0">
                <a:latin typeface="+mj-ea"/>
                <a:ea typeface="+mj-ea"/>
                <a:cs typeface="Times New Roman" panose="02020603050405020304" pitchFamily="18" charset="0"/>
              </a:rPr>
              <a:t>　</a:t>
            </a:r>
            <a:r>
              <a:rPr lang="ja-JP" altLang="en-US" sz="1327" u="sng" kern="100" dirty="0">
                <a:latin typeface="+mj-ea"/>
                <a:ea typeface="+mj-ea"/>
                <a:cs typeface="Times New Roman" panose="02020603050405020304" pitchFamily="18" charset="0"/>
              </a:rPr>
              <a:t>活用した遠隔診療</a:t>
            </a:r>
            <a:r>
              <a:rPr lang="ja-JP" altLang="en-US" sz="1327" kern="100" dirty="0">
                <a:latin typeface="ＭＳ Ｐ明朝" panose="02020600040205080304" pitchFamily="18" charset="-128"/>
                <a:ea typeface="ＭＳ Ｐ明朝" panose="02020600040205080304" pitchFamily="18" charset="-128"/>
                <a:cs typeface="Times New Roman" panose="02020603050405020304" pitchFamily="18" charset="0"/>
              </a:rPr>
              <a:t>などの可能性の広がり。　　</a:t>
            </a:r>
            <a:endParaRPr lang="en-US" altLang="ja-JP" sz="1421" dirty="0">
              <a:latin typeface="ＭＳ Ｐ明朝" pitchFamily="18" charset="-128"/>
              <a:ea typeface="ＭＳ Ｐ明朝" pitchFamily="18" charset="-128"/>
            </a:endParaRPr>
          </a:p>
        </p:txBody>
      </p:sp>
      <p:sp>
        <p:nvSpPr>
          <p:cNvPr id="51" name="AutoShape 18"/>
          <p:cNvSpPr>
            <a:spLocks noChangeArrowheads="1"/>
          </p:cNvSpPr>
          <p:nvPr/>
        </p:nvSpPr>
        <p:spPr bwMode="auto">
          <a:xfrm>
            <a:off x="5033020" y="4928571"/>
            <a:ext cx="3939097" cy="305453"/>
          </a:xfrm>
          <a:prstGeom prst="roundRect">
            <a:avLst>
              <a:gd name="adj" fmla="val 16667"/>
            </a:avLst>
          </a:prstGeom>
          <a:solidFill>
            <a:srgbClr val="FFCC99"/>
          </a:solidFill>
          <a:ln w="9525">
            <a:solidFill>
              <a:schemeClr val="tx1"/>
            </a:solidFill>
            <a:round/>
            <a:headEnd/>
            <a:tailEnd/>
          </a:ln>
        </p:spPr>
        <p:txBody>
          <a:bodyPr wrap="none" lIns="89323" tIns="44662" rIns="89323" bIns="44662" anchor="ctr">
            <a:noAutofit/>
          </a:bodyPr>
          <a:lstStyle/>
          <a:p>
            <a:pPr defTabSz="893464"/>
            <a:r>
              <a:rPr lang="ja-JP" altLang="en-US" sz="1516" dirty="0"/>
              <a:t>⑥市町村間の広域連携、都道府県による補完</a:t>
            </a:r>
          </a:p>
        </p:txBody>
      </p:sp>
      <p:sp>
        <p:nvSpPr>
          <p:cNvPr id="52" name="正方形/長方形 51"/>
          <p:cNvSpPr/>
          <p:nvPr/>
        </p:nvSpPr>
        <p:spPr>
          <a:xfrm>
            <a:off x="5058734" y="5301103"/>
            <a:ext cx="4875273" cy="874926"/>
          </a:xfrm>
          <a:prstGeom prst="rect">
            <a:avLst/>
          </a:prstGeom>
        </p:spPr>
        <p:txBody>
          <a:bodyPr wrap="square">
            <a:noAutofit/>
          </a:bodyPr>
          <a:lstStyle/>
          <a:p>
            <a:pPr marL="342946" indent="-342946" defTabSz="893464">
              <a:defRPr/>
            </a:pPr>
            <a:r>
              <a:rPr lang="ja-JP" altLang="en-US" sz="1327" kern="100" dirty="0">
                <a:latin typeface="ＭＳ Ｐ明朝" panose="02020600040205080304" pitchFamily="18" charset="-128"/>
                <a:ea typeface="ＭＳ Ｐ明朝" panose="02020600040205080304" pitchFamily="18" charset="-128"/>
                <a:cs typeface="Times New Roman" panose="02020603050405020304" pitchFamily="18" charset="0"/>
              </a:rPr>
              <a:t>○　市町村間の</a:t>
            </a:r>
            <a:r>
              <a:rPr lang="ja-JP" altLang="en-US" sz="1327" u="sng" kern="100" dirty="0">
                <a:latin typeface="+mj-ea"/>
                <a:ea typeface="+mj-ea"/>
                <a:cs typeface="Times New Roman" panose="02020603050405020304" pitchFamily="18" charset="0"/>
              </a:rPr>
              <a:t>広域連携による行政サービスの提供</a:t>
            </a:r>
            <a:r>
              <a:rPr lang="ja-JP" altLang="en-US" sz="1327" kern="100" dirty="0">
                <a:latin typeface="ＭＳ Ｐ明朝" panose="02020600040205080304" pitchFamily="18" charset="-128"/>
                <a:ea typeface="ＭＳ Ｐ明朝" panose="02020600040205080304" pitchFamily="18" charset="-128"/>
                <a:cs typeface="Times New Roman" panose="02020603050405020304" pitchFamily="18" charset="0"/>
              </a:rPr>
              <a:t>の展開。</a:t>
            </a:r>
            <a:endParaRPr lang="en-US" altLang="ja-JP" sz="1327" kern="100" dirty="0">
              <a:latin typeface="ＭＳ Ｐ明朝" panose="02020600040205080304" pitchFamily="18" charset="-128"/>
              <a:ea typeface="ＭＳ Ｐ明朝" panose="02020600040205080304" pitchFamily="18" charset="-128"/>
              <a:cs typeface="Times New Roman" panose="02020603050405020304" pitchFamily="18" charset="0"/>
            </a:endParaRPr>
          </a:p>
          <a:p>
            <a:pPr marL="342946" indent="-342946" defTabSz="893464">
              <a:defRPr/>
            </a:pPr>
            <a:r>
              <a:rPr lang="ja-JP" altLang="en-US" sz="1137" kern="100" dirty="0">
                <a:latin typeface="ＭＳ Ｐ明朝" panose="02020600040205080304" pitchFamily="18" charset="-128"/>
                <a:ea typeface="ＭＳ Ｐ明朝" panose="02020600040205080304" pitchFamily="18" charset="-128"/>
                <a:cs typeface="Times New Roman" panose="02020603050405020304" pitchFamily="18" charset="0"/>
              </a:rPr>
              <a:t>　（例）長野県飯田市等の救急医療体制確保等の取組</a:t>
            </a:r>
            <a:endParaRPr lang="en-US" altLang="ja-JP" sz="1137" kern="100" dirty="0">
              <a:latin typeface="ＭＳ Ｐ明朝" panose="02020600040205080304" pitchFamily="18" charset="-128"/>
              <a:ea typeface="ＭＳ Ｐ明朝" panose="02020600040205080304" pitchFamily="18" charset="-128"/>
              <a:cs typeface="Times New Roman" panose="02020603050405020304" pitchFamily="18" charset="0"/>
            </a:endParaRPr>
          </a:p>
          <a:p>
            <a:pPr marL="342946" indent="-342946" defTabSz="893464">
              <a:defRPr/>
            </a:pPr>
            <a:r>
              <a:rPr lang="ja-JP" altLang="en-US" sz="1327" kern="100" dirty="0">
                <a:latin typeface="ＭＳ Ｐ明朝" panose="02020600040205080304" pitchFamily="18" charset="-128"/>
                <a:ea typeface="ＭＳ Ｐ明朝" panose="02020600040205080304" pitchFamily="18" charset="-128"/>
                <a:cs typeface="Times New Roman" panose="02020603050405020304" pitchFamily="18" charset="0"/>
              </a:rPr>
              <a:t>○　</a:t>
            </a:r>
            <a:r>
              <a:rPr lang="ja-JP" altLang="en-US" sz="1327" u="sng" kern="100" dirty="0">
                <a:latin typeface="+mj-ea"/>
                <a:ea typeface="+mj-ea"/>
                <a:cs typeface="Times New Roman" panose="02020603050405020304" pitchFamily="18" charset="0"/>
              </a:rPr>
              <a:t>都道府県による市町村の補完</a:t>
            </a:r>
            <a:r>
              <a:rPr lang="ja-JP" altLang="en-US" sz="1327" kern="100" dirty="0">
                <a:latin typeface="ＭＳ Ｐ明朝" panose="02020600040205080304" pitchFamily="18" charset="-128"/>
                <a:ea typeface="ＭＳ Ｐ明朝" panose="02020600040205080304" pitchFamily="18" charset="-128"/>
                <a:cs typeface="Times New Roman" panose="02020603050405020304" pitchFamily="18" charset="0"/>
              </a:rPr>
              <a:t>の展開。</a:t>
            </a:r>
            <a:endParaRPr lang="en-US" altLang="ja-JP" sz="1327" kern="100" dirty="0">
              <a:latin typeface="ＭＳ Ｐ明朝" panose="02020600040205080304" pitchFamily="18" charset="-128"/>
              <a:ea typeface="ＭＳ Ｐ明朝" panose="02020600040205080304" pitchFamily="18" charset="-128"/>
              <a:cs typeface="Times New Roman" panose="02020603050405020304" pitchFamily="18" charset="0"/>
            </a:endParaRPr>
          </a:p>
          <a:p>
            <a:pPr marL="342946" indent="-342946" defTabSz="893464">
              <a:defRPr/>
            </a:pPr>
            <a:r>
              <a:rPr lang="ja-JP" altLang="en-US" sz="1327" kern="100" dirty="0">
                <a:latin typeface="ＭＳ Ｐ明朝" pitchFamily="18" charset="-128"/>
                <a:ea typeface="ＭＳ Ｐ明朝" pitchFamily="18" charset="-128"/>
                <a:cs typeface="Times New Roman" panose="02020603050405020304" pitchFamily="18" charset="0"/>
              </a:rPr>
              <a:t>　</a:t>
            </a:r>
            <a:r>
              <a:rPr lang="ja-JP" altLang="en-US" sz="1137" kern="100" dirty="0">
                <a:latin typeface="ＭＳ Ｐ明朝" pitchFamily="18" charset="-128"/>
                <a:ea typeface="ＭＳ Ｐ明朝" pitchFamily="18" charset="-128"/>
                <a:cs typeface="Times New Roman" panose="02020603050405020304" pitchFamily="18" charset="0"/>
              </a:rPr>
              <a:t>（例）高知県の地域支援企画員の取組</a:t>
            </a:r>
            <a:endParaRPr lang="en-US" altLang="ja-JP" sz="1137" dirty="0">
              <a:latin typeface="ＭＳ Ｐ明朝" pitchFamily="18" charset="-128"/>
              <a:ea typeface="ＭＳ Ｐ明朝" pitchFamily="18" charset="-128"/>
            </a:endParaRPr>
          </a:p>
        </p:txBody>
      </p:sp>
      <p:sp>
        <p:nvSpPr>
          <p:cNvPr id="26" name="AutoShape 18"/>
          <p:cNvSpPr>
            <a:spLocks noChangeArrowheads="1"/>
          </p:cNvSpPr>
          <p:nvPr/>
        </p:nvSpPr>
        <p:spPr bwMode="auto">
          <a:xfrm>
            <a:off x="339469" y="1959904"/>
            <a:ext cx="3131483" cy="296495"/>
          </a:xfrm>
          <a:prstGeom prst="roundRect">
            <a:avLst>
              <a:gd name="adj" fmla="val 16667"/>
            </a:avLst>
          </a:prstGeom>
          <a:solidFill>
            <a:srgbClr val="FFCC99"/>
          </a:solidFill>
          <a:ln w="9525">
            <a:solidFill>
              <a:schemeClr val="tx1"/>
            </a:solidFill>
            <a:round/>
            <a:headEnd/>
            <a:tailEnd/>
          </a:ln>
        </p:spPr>
        <p:txBody>
          <a:bodyPr wrap="none" lIns="89323" tIns="44662" rIns="89323" bIns="44662" anchor="ctr">
            <a:noAutofit/>
          </a:bodyPr>
          <a:lstStyle/>
          <a:p>
            <a:pPr defTabSz="893464"/>
            <a:endParaRPr lang="ja-JP" altLang="en-US" sz="1516" spc="-142" dirty="0"/>
          </a:p>
        </p:txBody>
      </p:sp>
      <p:sp>
        <p:nvSpPr>
          <p:cNvPr id="2" name="テキスト ボックス 1"/>
          <p:cNvSpPr txBox="1"/>
          <p:nvPr/>
        </p:nvSpPr>
        <p:spPr>
          <a:xfrm>
            <a:off x="363277" y="1941238"/>
            <a:ext cx="2994188" cy="320805"/>
          </a:xfrm>
          <a:prstGeom prst="rect">
            <a:avLst/>
          </a:prstGeom>
          <a:noFill/>
        </p:spPr>
        <p:txBody>
          <a:bodyPr wrap="none" rtlCol="0">
            <a:noAutofit/>
          </a:bodyPr>
          <a:lstStyle/>
          <a:p>
            <a:r>
              <a:rPr lang="ja-JP" altLang="en-US" sz="1516" dirty="0">
                <a:latin typeface="+mj-ea"/>
                <a:ea typeface="+mj-ea"/>
              </a:rPr>
              <a:t>③公共施設等の老朽化・統廃合等</a:t>
            </a:r>
          </a:p>
        </p:txBody>
      </p:sp>
      <p:sp>
        <p:nvSpPr>
          <p:cNvPr id="28" name="AutoShape 18"/>
          <p:cNvSpPr>
            <a:spLocks noChangeArrowheads="1"/>
          </p:cNvSpPr>
          <p:nvPr/>
        </p:nvSpPr>
        <p:spPr bwMode="auto">
          <a:xfrm>
            <a:off x="4987051" y="1939187"/>
            <a:ext cx="2702959" cy="296495"/>
          </a:xfrm>
          <a:prstGeom prst="roundRect">
            <a:avLst>
              <a:gd name="adj" fmla="val 16667"/>
            </a:avLst>
          </a:prstGeom>
          <a:solidFill>
            <a:srgbClr val="FFCC99"/>
          </a:solidFill>
          <a:ln w="9525">
            <a:solidFill>
              <a:schemeClr val="tx1"/>
            </a:solidFill>
            <a:round/>
            <a:headEnd/>
            <a:tailEnd/>
          </a:ln>
        </p:spPr>
        <p:txBody>
          <a:bodyPr wrap="none" lIns="89323" tIns="44662" rIns="89323" bIns="44662" anchor="ctr">
            <a:noAutofit/>
          </a:bodyPr>
          <a:lstStyle/>
          <a:p>
            <a:pPr defTabSz="893464"/>
            <a:endParaRPr lang="ja-JP" altLang="en-US" sz="1516" spc="-142" dirty="0"/>
          </a:p>
        </p:txBody>
      </p:sp>
      <p:sp>
        <p:nvSpPr>
          <p:cNvPr id="27" name="テキスト ボックス 26"/>
          <p:cNvSpPr txBox="1"/>
          <p:nvPr/>
        </p:nvSpPr>
        <p:spPr>
          <a:xfrm>
            <a:off x="4975698" y="1927031"/>
            <a:ext cx="2734446" cy="320805"/>
          </a:xfrm>
          <a:prstGeom prst="rect">
            <a:avLst/>
          </a:prstGeom>
          <a:noFill/>
        </p:spPr>
        <p:txBody>
          <a:bodyPr wrap="none" rtlCol="0">
            <a:noAutofit/>
          </a:bodyPr>
          <a:lstStyle/>
          <a:p>
            <a:r>
              <a:rPr lang="ja-JP" altLang="en-US" sz="1516" dirty="0">
                <a:latin typeface="+mj-ea"/>
                <a:ea typeface="+mj-ea"/>
              </a:rPr>
              <a:t>④農地、森林、住まい等の管理</a:t>
            </a:r>
          </a:p>
        </p:txBody>
      </p:sp>
      <p:sp>
        <p:nvSpPr>
          <p:cNvPr id="31" name="AutoShape 18"/>
          <p:cNvSpPr>
            <a:spLocks noChangeArrowheads="1"/>
          </p:cNvSpPr>
          <p:nvPr/>
        </p:nvSpPr>
        <p:spPr bwMode="auto">
          <a:xfrm>
            <a:off x="5032339" y="6154897"/>
            <a:ext cx="3824625" cy="296495"/>
          </a:xfrm>
          <a:prstGeom prst="roundRect">
            <a:avLst>
              <a:gd name="adj" fmla="val 16667"/>
            </a:avLst>
          </a:prstGeom>
          <a:solidFill>
            <a:srgbClr val="FFCC99"/>
          </a:solidFill>
          <a:ln w="9525">
            <a:solidFill>
              <a:schemeClr val="tx1"/>
            </a:solidFill>
            <a:round/>
            <a:headEnd/>
            <a:tailEnd/>
          </a:ln>
        </p:spPr>
        <p:txBody>
          <a:bodyPr wrap="none" lIns="89323" tIns="44662" rIns="89323" bIns="44662" anchor="ctr">
            <a:noAutofit/>
          </a:bodyPr>
          <a:lstStyle/>
          <a:p>
            <a:pPr defTabSz="893464"/>
            <a:endParaRPr lang="ja-JP" altLang="en-US" sz="1516" spc="-142" dirty="0"/>
          </a:p>
        </p:txBody>
      </p:sp>
      <p:sp>
        <p:nvSpPr>
          <p:cNvPr id="5" name="テキスト ボックス 4"/>
          <p:cNvSpPr txBox="1"/>
          <p:nvPr/>
        </p:nvSpPr>
        <p:spPr>
          <a:xfrm>
            <a:off x="4883941" y="6138733"/>
            <a:ext cx="3881266" cy="320805"/>
          </a:xfrm>
          <a:prstGeom prst="rect">
            <a:avLst/>
          </a:prstGeom>
          <a:noFill/>
        </p:spPr>
        <p:txBody>
          <a:bodyPr wrap="none" rtlCol="0">
            <a:noAutofit/>
          </a:bodyPr>
          <a:lstStyle/>
          <a:p>
            <a:r>
              <a:rPr lang="ja-JP" altLang="en-US" sz="1516" dirty="0"/>
              <a:t>　⑦農地、森林の保全のための新たな法制度</a:t>
            </a:r>
          </a:p>
        </p:txBody>
      </p:sp>
      <p:sp>
        <p:nvSpPr>
          <p:cNvPr id="45" name="AutoShape 18"/>
          <p:cNvSpPr>
            <a:spLocks noChangeArrowheads="1"/>
          </p:cNvSpPr>
          <p:nvPr/>
        </p:nvSpPr>
        <p:spPr bwMode="auto">
          <a:xfrm>
            <a:off x="5022003" y="6514836"/>
            <a:ext cx="4759687" cy="296495"/>
          </a:xfrm>
          <a:prstGeom prst="roundRect">
            <a:avLst>
              <a:gd name="adj" fmla="val 16667"/>
            </a:avLst>
          </a:prstGeom>
          <a:solidFill>
            <a:srgbClr val="FFCC99"/>
          </a:solidFill>
          <a:ln w="9525">
            <a:solidFill>
              <a:schemeClr val="tx1"/>
            </a:solidFill>
            <a:round/>
            <a:headEnd/>
            <a:tailEnd/>
          </a:ln>
        </p:spPr>
        <p:txBody>
          <a:bodyPr wrap="none" lIns="89323" tIns="44662" rIns="89323" bIns="44662" anchor="ctr">
            <a:noAutofit/>
          </a:bodyPr>
          <a:lstStyle/>
          <a:p>
            <a:pPr defTabSz="893464"/>
            <a:endParaRPr lang="ja-JP" altLang="en-US" sz="1516" spc="-142" dirty="0"/>
          </a:p>
        </p:txBody>
      </p:sp>
      <p:sp>
        <p:nvSpPr>
          <p:cNvPr id="33" name="テキスト ボックス 32"/>
          <p:cNvSpPr txBox="1"/>
          <p:nvPr/>
        </p:nvSpPr>
        <p:spPr>
          <a:xfrm>
            <a:off x="4996335" y="6507415"/>
            <a:ext cx="4908088" cy="320805"/>
          </a:xfrm>
          <a:prstGeom prst="rect">
            <a:avLst/>
          </a:prstGeom>
          <a:noFill/>
        </p:spPr>
        <p:txBody>
          <a:bodyPr wrap="none" rtlCol="0">
            <a:noAutofit/>
          </a:bodyPr>
          <a:lstStyle/>
          <a:p>
            <a:r>
              <a:rPr lang="ja-JP" altLang="en-US" sz="1516" dirty="0"/>
              <a:t>⑧過疎地域の実情を踏まえた規制（技術的基準）の見直し</a:t>
            </a:r>
          </a:p>
        </p:txBody>
      </p:sp>
      <p:sp>
        <p:nvSpPr>
          <p:cNvPr id="3" name="スライド番号プレースホルダー 2"/>
          <p:cNvSpPr>
            <a:spLocks noGrp="1"/>
          </p:cNvSpPr>
          <p:nvPr>
            <p:ph type="sldNum" sz="quarter" idx="4"/>
          </p:nvPr>
        </p:nvSpPr>
        <p:spPr/>
        <p:txBody>
          <a:bodyPr/>
          <a:lstStyle/>
          <a:p>
            <a:fld id="{52FD0B92-5099-4375-A526-D90697F4A704}" type="slidenum">
              <a:rPr lang="ja-JP" altLang="en-US" smtClean="0"/>
              <a:pPr/>
              <a:t>16</a:t>
            </a:fld>
            <a:endParaRPr lang="ja-JP" altLang="en-US"/>
          </a:p>
        </p:txBody>
      </p:sp>
    </p:spTree>
    <p:extLst>
      <p:ext uri="{BB962C8B-B14F-4D97-AF65-F5344CB8AC3E}">
        <p14:creationId xmlns:p14="http://schemas.microsoft.com/office/powerpoint/2010/main" val="201139484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descr="格子 (小)"/>
          <p:cNvSpPr txBox="1">
            <a:spLocks noChangeArrowheads="1"/>
          </p:cNvSpPr>
          <p:nvPr/>
        </p:nvSpPr>
        <p:spPr bwMode="auto">
          <a:xfrm>
            <a:off x="279760" y="692315"/>
            <a:ext cx="9501432" cy="2363131"/>
          </a:xfrm>
          <a:prstGeom prst="rect">
            <a:avLst/>
          </a:prstGeom>
          <a:pattFill prst="pct30">
            <a:fgClr>
              <a:srgbClr val="FFFF99"/>
            </a:fgClr>
            <a:bgClr>
              <a:schemeClr val="bg1"/>
            </a:bgClr>
          </a:pattFill>
          <a:ln>
            <a:headEnd/>
            <a:tailEnd/>
          </a:ln>
        </p:spPr>
        <p:style>
          <a:lnRef idx="1">
            <a:schemeClr val="accent1"/>
          </a:lnRef>
          <a:fillRef idx="2">
            <a:schemeClr val="accent1"/>
          </a:fillRef>
          <a:effectRef idx="1">
            <a:schemeClr val="accent1"/>
          </a:effectRef>
          <a:fontRef idx="minor">
            <a:schemeClr val="dk1"/>
          </a:fontRef>
        </p:style>
        <p:txBody>
          <a:bodyPr wrap="square" lIns="89323" tIns="44662" rIns="89323" bIns="44662">
            <a:noAutofit/>
          </a:bodyPr>
          <a:lstStyle/>
          <a:p>
            <a:pPr marL="342946" indent="-342946" defTabSz="893464">
              <a:defRPr/>
            </a:pPr>
            <a:endParaRPr lang="en-US" altLang="ja-JP" sz="994" dirty="0">
              <a:latin typeface="ＭＳ Ｐ明朝" pitchFamily="18" charset="-128"/>
              <a:ea typeface="ＭＳ Ｐ明朝" pitchFamily="18" charset="-128"/>
            </a:endParaRPr>
          </a:p>
          <a:p>
            <a:pPr marL="342946" indent="-342946" defTabSz="893464">
              <a:defRPr/>
            </a:pPr>
            <a:endParaRPr lang="en-US" altLang="ja-JP" sz="994" dirty="0">
              <a:latin typeface="ＭＳ Ｐ明朝" pitchFamily="18" charset="-128"/>
              <a:ea typeface="ＭＳ Ｐ明朝" pitchFamily="18" charset="-128"/>
            </a:endParaRPr>
          </a:p>
          <a:p>
            <a:pPr marL="342946" indent="-342946" defTabSz="893464">
              <a:defRPr/>
            </a:pPr>
            <a:endParaRPr lang="en-US" altLang="ja-JP" sz="994" dirty="0">
              <a:latin typeface="ＭＳ Ｐ明朝" pitchFamily="18" charset="-128"/>
              <a:ea typeface="ＭＳ Ｐ明朝" pitchFamily="18" charset="-128"/>
            </a:endParaRPr>
          </a:p>
          <a:p>
            <a:pPr marL="342946" indent="-342946" defTabSz="893464">
              <a:defRPr/>
            </a:pPr>
            <a:endParaRPr lang="en-US" altLang="ja-JP" sz="994" dirty="0">
              <a:latin typeface="ＭＳ Ｐ明朝" pitchFamily="18" charset="-128"/>
              <a:ea typeface="ＭＳ Ｐ明朝" pitchFamily="18" charset="-128"/>
            </a:endParaRPr>
          </a:p>
          <a:p>
            <a:pPr marL="342946" indent="-342946" defTabSz="893464">
              <a:defRPr/>
            </a:pPr>
            <a:endParaRPr lang="en-US" altLang="ja-JP" sz="994" dirty="0">
              <a:latin typeface="ＭＳ Ｐ明朝" pitchFamily="18" charset="-128"/>
              <a:ea typeface="ＭＳ Ｐ明朝" pitchFamily="18" charset="-128"/>
            </a:endParaRPr>
          </a:p>
          <a:p>
            <a:pPr marL="342946" indent="-342946" defTabSz="893464">
              <a:defRPr/>
            </a:pPr>
            <a:endParaRPr lang="en-US" altLang="ja-JP" sz="994" dirty="0">
              <a:latin typeface="ＭＳ Ｐ明朝" pitchFamily="18" charset="-128"/>
              <a:ea typeface="ＭＳ Ｐ明朝" pitchFamily="18" charset="-128"/>
            </a:endParaRPr>
          </a:p>
          <a:p>
            <a:pPr marL="342946" indent="-342946" defTabSz="893464">
              <a:defRPr/>
            </a:pPr>
            <a:endParaRPr lang="en-US" altLang="ja-JP" sz="994" dirty="0">
              <a:latin typeface="ＭＳ Ｐ明朝" pitchFamily="18" charset="-128"/>
              <a:ea typeface="ＭＳ Ｐ明朝" pitchFamily="18" charset="-128"/>
            </a:endParaRPr>
          </a:p>
          <a:p>
            <a:pPr marL="342946" indent="-342946" defTabSz="893464">
              <a:defRPr/>
            </a:pPr>
            <a:endParaRPr lang="en-US" altLang="ja-JP" sz="994" dirty="0">
              <a:latin typeface="ＭＳ Ｐ明朝" pitchFamily="18" charset="-128"/>
              <a:ea typeface="ＭＳ Ｐ明朝" pitchFamily="18" charset="-128"/>
            </a:endParaRPr>
          </a:p>
          <a:p>
            <a:pPr marL="342946" indent="-342946" defTabSz="893464">
              <a:defRPr/>
            </a:pPr>
            <a:endParaRPr lang="en-US" altLang="ja-JP" sz="994" dirty="0">
              <a:latin typeface="ＭＳ Ｐ明朝" pitchFamily="18" charset="-128"/>
              <a:ea typeface="ＭＳ Ｐ明朝" pitchFamily="18" charset="-128"/>
            </a:endParaRPr>
          </a:p>
          <a:p>
            <a:pPr marL="342946" indent="-342946" defTabSz="893464">
              <a:defRPr/>
            </a:pPr>
            <a:endParaRPr lang="en-US" altLang="ja-JP" sz="994" dirty="0">
              <a:latin typeface="ＭＳ Ｐ明朝" pitchFamily="18" charset="-128"/>
              <a:ea typeface="ＭＳ Ｐ明朝" pitchFamily="18" charset="-128"/>
            </a:endParaRPr>
          </a:p>
          <a:p>
            <a:pPr marL="342946" indent="-342946" defTabSz="893464">
              <a:defRPr/>
            </a:pPr>
            <a:endParaRPr lang="en-US" altLang="ja-JP" sz="994" dirty="0">
              <a:latin typeface="ＭＳ Ｐ明朝" pitchFamily="18" charset="-128"/>
              <a:ea typeface="ＭＳ Ｐ明朝" pitchFamily="18" charset="-128"/>
            </a:endParaRPr>
          </a:p>
          <a:p>
            <a:pPr marL="342946" indent="-342946" defTabSz="893464">
              <a:defRPr/>
            </a:pPr>
            <a:endParaRPr lang="en-US" altLang="ja-JP" sz="994" dirty="0">
              <a:latin typeface="ＭＳ Ｐ明朝" pitchFamily="18" charset="-128"/>
              <a:ea typeface="ＭＳ Ｐ明朝" pitchFamily="18" charset="-128"/>
            </a:endParaRPr>
          </a:p>
          <a:p>
            <a:pPr marL="342946" indent="-342946" defTabSz="893464">
              <a:defRPr/>
            </a:pPr>
            <a:endParaRPr lang="ja-JP" altLang="en-US" sz="994" dirty="0">
              <a:latin typeface="ＭＳ Ｐ明朝" pitchFamily="18" charset="-128"/>
              <a:ea typeface="ＭＳ Ｐ明朝" pitchFamily="18" charset="-128"/>
            </a:endParaRPr>
          </a:p>
        </p:txBody>
      </p:sp>
      <p:sp>
        <p:nvSpPr>
          <p:cNvPr id="2" name="正方形/長方形 1"/>
          <p:cNvSpPr/>
          <p:nvPr/>
        </p:nvSpPr>
        <p:spPr bwMode="auto">
          <a:xfrm>
            <a:off x="5585942" y="925423"/>
            <a:ext cx="4093984" cy="2000623"/>
          </a:xfrm>
          <a:prstGeom prst="rect">
            <a:avLst/>
          </a:prstGeom>
          <a:solidFill>
            <a:srgbClr val="00FF00">
              <a:alpha val="10000"/>
            </a:srgbClr>
          </a:solidFill>
          <a:ln w="9525" cap="flat" cmpd="sng" algn="ctr">
            <a:solidFill>
              <a:schemeClr val="tx1"/>
            </a:solidFill>
            <a:prstDash val="solid"/>
            <a:round/>
            <a:headEnd type="none" w="med" len="med"/>
            <a:tailEnd type="none" w="med" len="med"/>
          </a:ln>
          <a:effectLst/>
        </p:spPr>
        <p:txBody>
          <a:bodyPr vert="horz" wrap="square" lIns="88693" tIns="44347" rIns="88693" bIns="44347" numCol="1" rtlCol="0" anchor="t" anchorCtr="0" compatLnSpc="1">
            <a:prstTxWarp prst="textNoShape">
              <a:avLst/>
            </a:prstTxWarp>
            <a:noAutofit/>
          </a:bodyPr>
          <a:lstStyle/>
          <a:p>
            <a:pPr defTabSz="893464"/>
            <a:endParaRPr lang="ja-JP" altLang="en-US">
              <a:ea typeface="ＭＳ Ｐゴシック" pitchFamily="50" charset="-128"/>
            </a:endParaRPr>
          </a:p>
        </p:txBody>
      </p:sp>
      <p:sp>
        <p:nvSpPr>
          <p:cNvPr id="61" name="Text Box 3" descr="格子 (小)"/>
          <p:cNvSpPr txBox="1">
            <a:spLocks noChangeArrowheads="1"/>
          </p:cNvSpPr>
          <p:nvPr/>
        </p:nvSpPr>
        <p:spPr bwMode="auto">
          <a:xfrm>
            <a:off x="4363858" y="5746818"/>
            <a:ext cx="5421688" cy="968802"/>
          </a:xfrm>
          <a:prstGeom prst="rect">
            <a:avLst/>
          </a:prstGeom>
          <a:pattFill prst="pct30">
            <a:fgClr>
              <a:srgbClr val="FFFF99"/>
            </a:fgClr>
            <a:bgClr>
              <a:schemeClr val="bg1"/>
            </a:bgClr>
          </a:pattFill>
          <a:ln>
            <a:headEnd/>
            <a:tailEnd/>
          </a:ln>
        </p:spPr>
        <p:style>
          <a:lnRef idx="1">
            <a:schemeClr val="accent1"/>
          </a:lnRef>
          <a:fillRef idx="2">
            <a:schemeClr val="accent1"/>
          </a:fillRef>
          <a:effectRef idx="1">
            <a:schemeClr val="accent1"/>
          </a:effectRef>
          <a:fontRef idx="minor">
            <a:schemeClr val="dk1"/>
          </a:fontRef>
        </p:style>
        <p:txBody>
          <a:bodyPr wrap="square" lIns="89323" tIns="44662" rIns="89323" bIns="44662">
            <a:noAutofit/>
          </a:bodyPr>
          <a:lstStyle/>
          <a:p>
            <a:pPr indent="-342946" defTabSz="893464">
              <a:lnSpc>
                <a:spcPts val="1421"/>
              </a:lnSpc>
              <a:defRPr/>
            </a:pPr>
            <a:endParaRPr lang="en-US" altLang="ja-JP" sz="1232" dirty="0">
              <a:latin typeface="ＭＳ Ｐ明朝" pitchFamily="18" charset="-128"/>
              <a:ea typeface="ＭＳ Ｐ明朝" pitchFamily="18" charset="-128"/>
            </a:endParaRPr>
          </a:p>
          <a:p>
            <a:pPr indent="-342946" defTabSz="893464">
              <a:lnSpc>
                <a:spcPts val="1421"/>
              </a:lnSpc>
              <a:defRPr/>
            </a:pPr>
            <a:endParaRPr lang="en-US" altLang="ja-JP" sz="1232" dirty="0">
              <a:latin typeface="ＭＳ Ｐ明朝" pitchFamily="18" charset="-128"/>
              <a:ea typeface="ＭＳ Ｐ明朝" pitchFamily="18" charset="-128"/>
            </a:endParaRPr>
          </a:p>
          <a:p>
            <a:pPr indent="-342946" defTabSz="893464">
              <a:lnSpc>
                <a:spcPts val="948"/>
              </a:lnSpc>
              <a:defRPr/>
            </a:pPr>
            <a:r>
              <a:rPr lang="ja-JP" altLang="en-US" sz="1232" dirty="0">
                <a:latin typeface="ＭＳ Ｐ明朝" pitchFamily="18" charset="-128"/>
                <a:ea typeface="ＭＳ Ｐ明朝" pitchFamily="18" charset="-128"/>
              </a:rPr>
              <a:t>　　</a:t>
            </a:r>
            <a:endParaRPr lang="en-US" altLang="ja-JP" sz="1232" dirty="0">
              <a:latin typeface="ＭＳ Ｐ明朝" pitchFamily="18" charset="-128"/>
              <a:ea typeface="ＭＳ Ｐ明朝" pitchFamily="18" charset="-128"/>
            </a:endParaRPr>
          </a:p>
          <a:p>
            <a:pPr indent="-342946" defTabSz="893464">
              <a:lnSpc>
                <a:spcPts val="1421"/>
              </a:lnSpc>
              <a:defRPr/>
            </a:pPr>
            <a:endParaRPr lang="en-US" altLang="ja-JP" sz="1232" dirty="0">
              <a:latin typeface="ＭＳ Ｐ明朝" pitchFamily="18" charset="-128"/>
              <a:ea typeface="ＭＳ Ｐ明朝" pitchFamily="18" charset="-128"/>
            </a:endParaRPr>
          </a:p>
          <a:p>
            <a:pPr indent="-342946" defTabSz="893464">
              <a:defRPr/>
            </a:pPr>
            <a:endParaRPr lang="ja-JP" altLang="en-US" sz="1232" dirty="0">
              <a:latin typeface="ＭＳ Ｐ明朝" pitchFamily="18" charset="-128"/>
              <a:ea typeface="ＭＳ Ｐ明朝" pitchFamily="18" charset="-128"/>
            </a:endParaRPr>
          </a:p>
        </p:txBody>
      </p:sp>
      <p:sp>
        <p:nvSpPr>
          <p:cNvPr id="57" name="Text Box 3" descr="格子 (小)"/>
          <p:cNvSpPr txBox="1">
            <a:spLocks noChangeArrowheads="1"/>
          </p:cNvSpPr>
          <p:nvPr/>
        </p:nvSpPr>
        <p:spPr bwMode="auto">
          <a:xfrm>
            <a:off x="4368459" y="3485881"/>
            <a:ext cx="5420235" cy="1971286"/>
          </a:xfrm>
          <a:prstGeom prst="rect">
            <a:avLst/>
          </a:prstGeom>
          <a:pattFill prst="pct30">
            <a:fgClr>
              <a:srgbClr val="FFFF99"/>
            </a:fgClr>
            <a:bgClr>
              <a:schemeClr val="bg1"/>
            </a:bgClr>
          </a:pattFill>
          <a:ln>
            <a:headEnd/>
            <a:tailEnd/>
          </a:ln>
        </p:spPr>
        <p:style>
          <a:lnRef idx="1">
            <a:schemeClr val="accent1"/>
          </a:lnRef>
          <a:fillRef idx="2">
            <a:schemeClr val="accent1"/>
          </a:fillRef>
          <a:effectRef idx="1">
            <a:schemeClr val="accent1"/>
          </a:effectRef>
          <a:fontRef idx="minor">
            <a:schemeClr val="dk1"/>
          </a:fontRef>
        </p:style>
        <p:txBody>
          <a:bodyPr wrap="square" lIns="89323" tIns="44662" rIns="89323" bIns="44662">
            <a:noAutofit/>
          </a:bodyPr>
          <a:lstStyle/>
          <a:p>
            <a:pPr marL="136440" indent="-342946" defTabSz="893464">
              <a:lnSpc>
                <a:spcPts val="474"/>
              </a:lnSpc>
              <a:defRPr/>
            </a:pPr>
            <a:endParaRPr lang="en-US" altLang="ja-JP" sz="1232" dirty="0">
              <a:latin typeface="ＭＳ Ｐ明朝" pitchFamily="18" charset="-128"/>
              <a:ea typeface="ＭＳ Ｐ明朝" pitchFamily="18" charset="-128"/>
            </a:endParaRPr>
          </a:p>
          <a:p>
            <a:pPr marL="136440" indent="-342946" defTabSz="893464">
              <a:defRPr/>
            </a:pPr>
            <a:endParaRPr lang="en-US" altLang="ja-JP" sz="1232" dirty="0">
              <a:latin typeface="ＭＳ Ｐ明朝" pitchFamily="18" charset="-128"/>
              <a:ea typeface="ＭＳ Ｐ明朝" pitchFamily="18" charset="-128"/>
            </a:endParaRPr>
          </a:p>
          <a:p>
            <a:pPr marL="136440" indent="-342946" defTabSz="893464">
              <a:lnSpc>
                <a:spcPts val="948"/>
              </a:lnSpc>
              <a:defRPr/>
            </a:pPr>
            <a:endParaRPr lang="en-US" altLang="ja-JP" sz="1232" dirty="0">
              <a:latin typeface="ＭＳ Ｐ明朝" pitchFamily="18" charset="-128"/>
              <a:ea typeface="ＭＳ Ｐ明朝" pitchFamily="18" charset="-128"/>
            </a:endParaRPr>
          </a:p>
          <a:p>
            <a:pPr marL="136440" indent="-342946" defTabSz="893464">
              <a:defRPr/>
            </a:pPr>
            <a:endParaRPr lang="en-US" altLang="ja-JP" sz="1232" dirty="0">
              <a:latin typeface="ＭＳ Ｐ明朝" pitchFamily="18" charset="-128"/>
              <a:ea typeface="ＭＳ Ｐ明朝" pitchFamily="18" charset="-128"/>
            </a:endParaRPr>
          </a:p>
          <a:p>
            <a:pPr marL="136440" indent="-342946" defTabSz="893464">
              <a:defRPr/>
            </a:pPr>
            <a:endParaRPr lang="en-US" altLang="ja-JP" sz="1232" dirty="0">
              <a:latin typeface="ＭＳ Ｐ明朝" pitchFamily="18" charset="-128"/>
              <a:ea typeface="ＭＳ Ｐ明朝" pitchFamily="18" charset="-128"/>
            </a:endParaRPr>
          </a:p>
          <a:p>
            <a:pPr marL="136440" indent="-342946" defTabSz="893464">
              <a:defRPr/>
            </a:pPr>
            <a:endParaRPr lang="en-US" altLang="ja-JP" sz="1232" dirty="0">
              <a:latin typeface="ＭＳ Ｐ明朝" pitchFamily="18" charset="-128"/>
              <a:ea typeface="ＭＳ Ｐ明朝" pitchFamily="18" charset="-128"/>
            </a:endParaRPr>
          </a:p>
          <a:p>
            <a:pPr marL="136440" indent="-342946" defTabSz="893464">
              <a:lnSpc>
                <a:spcPts val="948"/>
              </a:lnSpc>
              <a:defRPr/>
            </a:pPr>
            <a:endParaRPr lang="en-US" altLang="ja-JP" sz="1232" dirty="0">
              <a:latin typeface="ＭＳ Ｐ明朝" pitchFamily="18" charset="-128"/>
              <a:ea typeface="ＭＳ Ｐ明朝" pitchFamily="18" charset="-128"/>
            </a:endParaRPr>
          </a:p>
          <a:p>
            <a:pPr marL="136440" indent="-342946" defTabSz="893464">
              <a:lnSpc>
                <a:spcPts val="474"/>
              </a:lnSpc>
              <a:defRPr/>
            </a:pPr>
            <a:endParaRPr lang="en-US" altLang="ja-JP" sz="1232" dirty="0">
              <a:latin typeface="ＭＳ Ｐ明朝" pitchFamily="18" charset="-128"/>
              <a:ea typeface="ＭＳ Ｐ明朝" pitchFamily="18" charset="-128"/>
            </a:endParaRPr>
          </a:p>
          <a:p>
            <a:pPr marL="136440" indent="-342946" defTabSz="893464">
              <a:defRPr/>
            </a:pPr>
            <a:endParaRPr lang="en-US" altLang="ja-JP" sz="1232" dirty="0">
              <a:latin typeface="ＭＳ Ｐ明朝" pitchFamily="18" charset="-128"/>
              <a:ea typeface="ＭＳ Ｐ明朝" pitchFamily="18" charset="-128"/>
            </a:endParaRPr>
          </a:p>
          <a:p>
            <a:pPr marL="136440" indent="-342946" defTabSz="893464">
              <a:defRPr/>
            </a:pPr>
            <a:endParaRPr lang="en-US" altLang="ja-JP" sz="1232" dirty="0">
              <a:latin typeface="ＭＳ Ｐ明朝" pitchFamily="18" charset="-128"/>
              <a:ea typeface="ＭＳ Ｐ明朝" pitchFamily="18" charset="-128"/>
            </a:endParaRPr>
          </a:p>
          <a:p>
            <a:pPr marL="136440" indent="-342946" defTabSz="893464">
              <a:defRPr/>
            </a:pPr>
            <a:endParaRPr lang="en-US" altLang="ja-JP" sz="1232" dirty="0">
              <a:latin typeface="ＭＳ Ｐ明朝" pitchFamily="18" charset="-128"/>
              <a:ea typeface="ＭＳ Ｐ明朝" pitchFamily="18" charset="-128"/>
            </a:endParaRPr>
          </a:p>
          <a:p>
            <a:pPr marL="136440" indent="-342946" defTabSz="893464">
              <a:defRPr/>
            </a:pPr>
            <a:endParaRPr lang="ja-JP" altLang="en-US" sz="1232" dirty="0">
              <a:latin typeface="ＭＳ Ｐ明朝" pitchFamily="18" charset="-128"/>
              <a:ea typeface="ＭＳ Ｐ明朝" pitchFamily="18" charset="-128"/>
            </a:endParaRPr>
          </a:p>
        </p:txBody>
      </p:sp>
      <p:sp>
        <p:nvSpPr>
          <p:cNvPr id="54" name="Text Box 3" descr="格子 (小)"/>
          <p:cNvSpPr txBox="1">
            <a:spLocks noChangeArrowheads="1"/>
          </p:cNvSpPr>
          <p:nvPr/>
        </p:nvSpPr>
        <p:spPr bwMode="auto">
          <a:xfrm>
            <a:off x="279759" y="5193967"/>
            <a:ext cx="3941756" cy="1521653"/>
          </a:xfrm>
          <a:prstGeom prst="rect">
            <a:avLst/>
          </a:prstGeom>
          <a:pattFill prst="pct30">
            <a:fgClr>
              <a:srgbClr val="FFFF99"/>
            </a:fgClr>
            <a:bgClr>
              <a:schemeClr val="bg1"/>
            </a:bgClr>
          </a:pattFill>
          <a:ln>
            <a:headEnd/>
            <a:tailEnd/>
          </a:ln>
        </p:spPr>
        <p:style>
          <a:lnRef idx="1">
            <a:schemeClr val="accent1"/>
          </a:lnRef>
          <a:fillRef idx="2">
            <a:schemeClr val="accent1"/>
          </a:fillRef>
          <a:effectRef idx="1">
            <a:schemeClr val="accent1"/>
          </a:effectRef>
          <a:fontRef idx="minor">
            <a:schemeClr val="dk1"/>
          </a:fontRef>
        </p:style>
        <p:txBody>
          <a:bodyPr wrap="square" lIns="89323" tIns="44662" rIns="89323" bIns="44662">
            <a:noAutofit/>
          </a:bodyPr>
          <a:lstStyle/>
          <a:p>
            <a:pPr marL="342946" indent="-342946" defTabSz="893464">
              <a:defRPr/>
            </a:pPr>
            <a:endParaRPr lang="en-US" altLang="ja-JP" sz="1232" dirty="0">
              <a:latin typeface="ＭＳ Ｐ明朝" pitchFamily="18" charset="-128"/>
              <a:ea typeface="ＭＳ Ｐ明朝" pitchFamily="18" charset="-128"/>
            </a:endParaRPr>
          </a:p>
          <a:p>
            <a:pPr marL="342946" indent="-342946" defTabSz="893464">
              <a:defRPr/>
            </a:pPr>
            <a:endParaRPr lang="en-US" altLang="ja-JP" sz="1232" dirty="0">
              <a:latin typeface="ＭＳ Ｐ明朝" pitchFamily="18" charset="-128"/>
              <a:ea typeface="ＭＳ Ｐ明朝" pitchFamily="18" charset="-128"/>
            </a:endParaRPr>
          </a:p>
          <a:p>
            <a:pPr marL="342946" indent="-342946" defTabSz="893464">
              <a:defRPr/>
            </a:pPr>
            <a:endParaRPr lang="en-US" altLang="ja-JP" sz="1232" dirty="0">
              <a:latin typeface="ＭＳ Ｐ明朝" pitchFamily="18" charset="-128"/>
              <a:ea typeface="ＭＳ Ｐ明朝" pitchFamily="18" charset="-128"/>
            </a:endParaRPr>
          </a:p>
          <a:p>
            <a:pPr marL="342946" indent="-342946" defTabSz="893464">
              <a:defRPr/>
            </a:pPr>
            <a:endParaRPr lang="en-US" altLang="ja-JP" sz="1232" dirty="0">
              <a:latin typeface="ＭＳ Ｐ明朝" pitchFamily="18" charset="-128"/>
              <a:ea typeface="ＭＳ Ｐ明朝" pitchFamily="18" charset="-128"/>
            </a:endParaRPr>
          </a:p>
          <a:p>
            <a:pPr marL="342946" indent="-342946" defTabSz="893464">
              <a:defRPr/>
            </a:pPr>
            <a:endParaRPr lang="en-US" altLang="ja-JP" sz="1232" dirty="0">
              <a:latin typeface="ＭＳ Ｐ明朝" pitchFamily="18" charset="-128"/>
              <a:ea typeface="ＭＳ Ｐ明朝" pitchFamily="18" charset="-128"/>
            </a:endParaRPr>
          </a:p>
          <a:p>
            <a:pPr marL="342946" indent="-342946" defTabSz="893464">
              <a:defRPr/>
            </a:pPr>
            <a:endParaRPr lang="en-US" altLang="ja-JP" sz="1232" dirty="0">
              <a:latin typeface="ＭＳ Ｐ明朝" pitchFamily="18" charset="-128"/>
              <a:ea typeface="ＭＳ Ｐ明朝" pitchFamily="18" charset="-128"/>
            </a:endParaRPr>
          </a:p>
          <a:p>
            <a:pPr marL="342946" indent="-342946" defTabSz="893464">
              <a:defRPr/>
            </a:pPr>
            <a:endParaRPr lang="ja-JP" altLang="en-US" sz="1232" dirty="0">
              <a:latin typeface="ＭＳ Ｐ明朝" pitchFamily="18" charset="-128"/>
              <a:ea typeface="ＭＳ Ｐ明朝" pitchFamily="18" charset="-128"/>
            </a:endParaRPr>
          </a:p>
        </p:txBody>
      </p:sp>
      <p:sp>
        <p:nvSpPr>
          <p:cNvPr id="36" name="Text Box 3" descr="格子 (小)"/>
          <p:cNvSpPr txBox="1">
            <a:spLocks noChangeArrowheads="1"/>
          </p:cNvSpPr>
          <p:nvPr/>
        </p:nvSpPr>
        <p:spPr bwMode="auto">
          <a:xfrm>
            <a:off x="279760" y="3489313"/>
            <a:ext cx="3941755" cy="1364509"/>
          </a:xfrm>
          <a:prstGeom prst="rect">
            <a:avLst/>
          </a:prstGeom>
          <a:pattFill prst="pct30">
            <a:fgClr>
              <a:srgbClr val="FFFF99"/>
            </a:fgClr>
            <a:bgClr>
              <a:schemeClr val="bg1"/>
            </a:bgClr>
          </a:pattFill>
          <a:ln>
            <a:headEnd/>
            <a:tailEnd/>
          </a:ln>
        </p:spPr>
        <p:style>
          <a:lnRef idx="1">
            <a:schemeClr val="accent1"/>
          </a:lnRef>
          <a:fillRef idx="2">
            <a:schemeClr val="accent1"/>
          </a:fillRef>
          <a:effectRef idx="1">
            <a:schemeClr val="accent1"/>
          </a:effectRef>
          <a:fontRef idx="minor">
            <a:schemeClr val="dk1"/>
          </a:fontRef>
        </p:style>
        <p:txBody>
          <a:bodyPr wrap="square" lIns="89323" tIns="44662" rIns="89323" bIns="44662">
            <a:noAutofit/>
          </a:bodyPr>
          <a:lstStyle/>
          <a:p>
            <a:pPr marL="342946" indent="-342946" defTabSz="893464">
              <a:defRPr/>
            </a:pPr>
            <a:endParaRPr lang="en-US" altLang="ja-JP" sz="1232" dirty="0">
              <a:latin typeface="ＭＳ Ｐ明朝" pitchFamily="18" charset="-128"/>
              <a:ea typeface="ＭＳ Ｐ明朝" pitchFamily="18" charset="-128"/>
            </a:endParaRPr>
          </a:p>
          <a:p>
            <a:pPr marL="342946" indent="-342946" defTabSz="893464">
              <a:defRPr/>
            </a:pPr>
            <a:endParaRPr lang="en-US" altLang="ja-JP" sz="1232" dirty="0">
              <a:latin typeface="ＭＳ Ｐ明朝" pitchFamily="18" charset="-128"/>
              <a:ea typeface="ＭＳ Ｐ明朝" pitchFamily="18" charset="-128"/>
            </a:endParaRPr>
          </a:p>
          <a:p>
            <a:pPr marL="342946" indent="-342946" defTabSz="893464">
              <a:defRPr/>
            </a:pPr>
            <a:endParaRPr lang="en-US" altLang="ja-JP" sz="1232" dirty="0">
              <a:latin typeface="ＭＳ Ｐ明朝" pitchFamily="18" charset="-128"/>
              <a:ea typeface="ＭＳ Ｐ明朝" pitchFamily="18" charset="-128"/>
            </a:endParaRPr>
          </a:p>
          <a:p>
            <a:pPr marL="342946" indent="-342946" defTabSz="893464">
              <a:defRPr/>
            </a:pPr>
            <a:endParaRPr lang="en-US" altLang="ja-JP" sz="1232" dirty="0">
              <a:latin typeface="ＭＳ Ｐ明朝" pitchFamily="18" charset="-128"/>
              <a:ea typeface="ＭＳ Ｐ明朝" pitchFamily="18" charset="-128"/>
            </a:endParaRPr>
          </a:p>
          <a:p>
            <a:pPr marL="342946" indent="-342946" defTabSz="893464">
              <a:defRPr/>
            </a:pPr>
            <a:endParaRPr lang="en-US" altLang="ja-JP" sz="1232" dirty="0">
              <a:latin typeface="ＭＳ Ｐ明朝" pitchFamily="18" charset="-128"/>
              <a:ea typeface="ＭＳ Ｐ明朝" pitchFamily="18" charset="-128"/>
            </a:endParaRPr>
          </a:p>
          <a:p>
            <a:pPr marL="342946" indent="-342946" defTabSz="893464">
              <a:defRPr/>
            </a:pPr>
            <a:endParaRPr lang="en-US" altLang="ja-JP" sz="1232" dirty="0">
              <a:latin typeface="ＭＳ Ｐ明朝" pitchFamily="18" charset="-128"/>
              <a:ea typeface="ＭＳ Ｐ明朝" pitchFamily="18" charset="-128"/>
            </a:endParaRPr>
          </a:p>
          <a:p>
            <a:pPr marL="342946" indent="-342946" defTabSz="893464">
              <a:lnSpc>
                <a:spcPts val="948"/>
              </a:lnSpc>
              <a:defRPr/>
            </a:pPr>
            <a:endParaRPr lang="ja-JP" altLang="en-US" sz="1232" dirty="0">
              <a:latin typeface="ＭＳ Ｐ明朝" pitchFamily="18" charset="-128"/>
              <a:ea typeface="ＭＳ Ｐ明朝" pitchFamily="18" charset="-128"/>
            </a:endParaRPr>
          </a:p>
        </p:txBody>
      </p:sp>
      <p:sp>
        <p:nvSpPr>
          <p:cNvPr id="2052" name="Text Box 7"/>
          <p:cNvSpPr txBox="1">
            <a:spLocks noChangeArrowheads="1"/>
          </p:cNvSpPr>
          <p:nvPr/>
        </p:nvSpPr>
        <p:spPr bwMode="auto">
          <a:xfrm>
            <a:off x="357641" y="59385"/>
            <a:ext cx="3203136" cy="323511"/>
          </a:xfrm>
          <a:prstGeom prst="rect">
            <a:avLst/>
          </a:prstGeom>
          <a:solidFill>
            <a:srgbClr val="FFC000"/>
          </a:solidFill>
          <a:ln w="38100" cmpd="dbl">
            <a:solidFill>
              <a:schemeClr val="tx1"/>
            </a:solidFill>
            <a:miter lim="800000"/>
            <a:headEnd/>
            <a:tailEnd/>
          </a:ln>
        </p:spPr>
        <p:txBody>
          <a:bodyPr wrap="none" lIns="89323" tIns="44662" rIns="89323" bIns="44662">
            <a:noAutofit/>
          </a:bodyPr>
          <a:lstStyle/>
          <a:p>
            <a:pPr defTabSz="893464"/>
            <a:r>
              <a:rPr lang="ja-JP" altLang="en-US" sz="1516" dirty="0"/>
              <a:t>４　今後の過疎対策のあり方・方向性</a:t>
            </a:r>
            <a:endParaRPr lang="ja-JP" altLang="en-US" sz="1516" dirty="0">
              <a:solidFill>
                <a:schemeClr val="bg1"/>
              </a:solidFill>
              <a:latin typeface="ＤＦ特太ゴシック体" pitchFamily="1" charset="-128"/>
              <a:ea typeface="ＤＦ特太ゴシック体" pitchFamily="1" charset="-128"/>
            </a:endParaRPr>
          </a:p>
        </p:txBody>
      </p:sp>
      <p:sp>
        <p:nvSpPr>
          <p:cNvPr id="2055" name="AutoShape 18"/>
          <p:cNvSpPr>
            <a:spLocks noChangeArrowheads="1"/>
          </p:cNvSpPr>
          <p:nvPr/>
        </p:nvSpPr>
        <p:spPr bwMode="auto">
          <a:xfrm>
            <a:off x="309796" y="428299"/>
            <a:ext cx="3956699" cy="286509"/>
          </a:xfrm>
          <a:prstGeom prst="roundRect">
            <a:avLst>
              <a:gd name="adj" fmla="val 16667"/>
            </a:avLst>
          </a:prstGeom>
          <a:solidFill>
            <a:srgbClr val="92D050">
              <a:alpha val="80000"/>
            </a:srgbClr>
          </a:solidFill>
          <a:ln w="9525">
            <a:solidFill>
              <a:schemeClr val="tx1"/>
            </a:solidFill>
            <a:round/>
            <a:headEnd/>
            <a:tailEnd/>
          </a:ln>
        </p:spPr>
        <p:txBody>
          <a:bodyPr wrap="none" lIns="89323" tIns="44662" rIns="89323" bIns="44662" anchor="ctr">
            <a:noAutofit/>
          </a:bodyPr>
          <a:lstStyle/>
          <a:p>
            <a:pPr defTabSz="893464"/>
            <a:r>
              <a:rPr lang="ja-JP" altLang="en-US" sz="1516" dirty="0"/>
              <a:t>（１</a:t>
            </a:r>
            <a:r>
              <a:rPr lang="ja-JP" altLang="en-US" sz="1516"/>
              <a:t>）過疎地域の</a:t>
            </a:r>
            <a:r>
              <a:rPr lang="ja-JP" altLang="en-US" sz="1516" dirty="0"/>
              <a:t>役割と過疎対策の必要性</a:t>
            </a:r>
          </a:p>
        </p:txBody>
      </p:sp>
      <p:sp>
        <p:nvSpPr>
          <p:cNvPr id="13" name="AutoShape 18"/>
          <p:cNvSpPr>
            <a:spLocks noChangeArrowheads="1"/>
          </p:cNvSpPr>
          <p:nvPr/>
        </p:nvSpPr>
        <p:spPr bwMode="auto">
          <a:xfrm>
            <a:off x="336812" y="745675"/>
            <a:ext cx="1998200" cy="296495"/>
          </a:xfrm>
          <a:prstGeom prst="roundRect">
            <a:avLst>
              <a:gd name="adj" fmla="val 16667"/>
            </a:avLst>
          </a:prstGeom>
          <a:solidFill>
            <a:srgbClr val="FFCC99"/>
          </a:solidFill>
          <a:ln w="9525">
            <a:solidFill>
              <a:schemeClr val="tx1"/>
            </a:solidFill>
            <a:round/>
            <a:headEnd/>
            <a:tailEnd/>
          </a:ln>
        </p:spPr>
        <p:txBody>
          <a:bodyPr wrap="none" lIns="89323" tIns="44662" rIns="89323" bIns="44662" anchor="ctr">
            <a:noAutofit/>
          </a:bodyPr>
          <a:lstStyle/>
          <a:p>
            <a:pPr defTabSz="893464"/>
            <a:r>
              <a:rPr lang="ja-JP" altLang="en-US" sz="1516" dirty="0"/>
              <a:t>①過疎地域の役割　</a:t>
            </a:r>
          </a:p>
        </p:txBody>
      </p:sp>
      <p:sp>
        <p:nvSpPr>
          <p:cNvPr id="4" name="正方形/長方形 3"/>
          <p:cNvSpPr/>
          <p:nvPr/>
        </p:nvSpPr>
        <p:spPr>
          <a:xfrm>
            <a:off x="279762" y="1037146"/>
            <a:ext cx="5845246" cy="904089"/>
          </a:xfrm>
          <a:prstGeom prst="rect">
            <a:avLst/>
          </a:prstGeom>
        </p:spPr>
        <p:txBody>
          <a:bodyPr wrap="square">
            <a:noAutofit/>
          </a:bodyPr>
          <a:lstStyle/>
          <a:p>
            <a:pPr indent="-342946" defTabSz="893464">
              <a:defRPr/>
            </a:pPr>
            <a:r>
              <a:rPr lang="ja-JP" altLang="en-US" sz="1327" kern="100" dirty="0">
                <a:latin typeface="ＭＳ Ｐ明朝" panose="02020600040205080304" pitchFamily="18" charset="-128"/>
                <a:ea typeface="ＭＳ Ｐ明朝" panose="02020600040205080304" pitchFamily="18" charset="-128"/>
                <a:cs typeface="Times New Roman" panose="02020603050405020304" pitchFamily="18" charset="0"/>
              </a:rPr>
              <a:t>○　</a:t>
            </a:r>
            <a:r>
              <a:rPr lang="ja-JP" altLang="en-US" sz="1327" kern="100" spc="-142" dirty="0">
                <a:latin typeface="ＭＳ Ｐ明朝" panose="02020600040205080304" pitchFamily="18" charset="-128"/>
                <a:ea typeface="ＭＳ Ｐ明朝" panose="02020600040205080304" pitchFamily="18" charset="-128"/>
                <a:cs typeface="Times New Roman" panose="02020603050405020304" pitchFamily="18" charset="0"/>
              </a:rPr>
              <a:t>食料や水の供給、日本人の心のふるさと、多様な生態系保全などのほかに、</a:t>
            </a:r>
            <a:r>
              <a:rPr lang="ja-JP" altLang="en-US" sz="1327" kern="100" dirty="0">
                <a:latin typeface="ＭＳ Ｐ明朝" panose="02020600040205080304" pitchFamily="18" charset="-128"/>
                <a:ea typeface="ＭＳ Ｐ明朝" panose="02020600040205080304" pitchFamily="18" charset="-128"/>
                <a:cs typeface="Times New Roman" panose="02020603050405020304" pitchFamily="18" charset="0"/>
              </a:rPr>
              <a:t>　</a:t>
            </a:r>
            <a:endParaRPr lang="en-US" altLang="ja-JP" sz="1327" kern="100" dirty="0">
              <a:latin typeface="ＭＳ Ｐ明朝" panose="02020600040205080304" pitchFamily="18" charset="-128"/>
              <a:ea typeface="ＭＳ Ｐ明朝" panose="02020600040205080304" pitchFamily="18" charset="-128"/>
              <a:cs typeface="Times New Roman" panose="02020603050405020304" pitchFamily="18" charset="0"/>
            </a:endParaRPr>
          </a:p>
          <a:p>
            <a:pPr indent="-342946" defTabSz="893464">
              <a:defRPr/>
            </a:pPr>
            <a:r>
              <a:rPr lang="ja-JP" altLang="en-US" sz="1327" kern="100" dirty="0">
                <a:latin typeface="ＭＳ Ｐ明朝" panose="02020600040205080304" pitchFamily="18" charset="-128"/>
                <a:ea typeface="ＭＳ Ｐ明朝" panose="02020600040205080304" pitchFamily="18" charset="-128"/>
                <a:cs typeface="Times New Roman" panose="02020603050405020304" pitchFamily="18" charset="0"/>
              </a:rPr>
              <a:t>　・</a:t>
            </a:r>
            <a:r>
              <a:rPr lang="ja-JP" altLang="en-US" sz="1327" u="sng" kern="100" spc="-142" dirty="0">
                <a:latin typeface="+mj-ea"/>
                <a:ea typeface="+mj-ea"/>
                <a:cs typeface="Times New Roman" panose="02020603050405020304" pitchFamily="18" charset="0"/>
              </a:rPr>
              <a:t>「先進的な少数社会（多自然型低密度居住地域）」</a:t>
            </a:r>
            <a:r>
              <a:rPr lang="ja-JP" altLang="en-US" sz="1327" kern="100" spc="-142" dirty="0">
                <a:latin typeface="ＭＳ Ｐ明朝" panose="02020600040205080304" pitchFamily="18" charset="-128"/>
                <a:ea typeface="ＭＳ Ｐ明朝" panose="02020600040205080304" pitchFamily="18" charset="-128"/>
                <a:cs typeface="Times New Roman" panose="02020603050405020304" pitchFamily="18" charset="0"/>
              </a:rPr>
              <a:t>として国土の価値を維持</a:t>
            </a:r>
            <a:endParaRPr lang="en-US" altLang="ja-JP" sz="1327" kern="100" spc="-142" dirty="0">
              <a:latin typeface="ＭＳ Ｐ明朝" panose="02020600040205080304" pitchFamily="18" charset="-128"/>
              <a:ea typeface="ＭＳ Ｐ明朝" panose="02020600040205080304" pitchFamily="18" charset="-128"/>
              <a:cs typeface="Times New Roman" panose="02020603050405020304" pitchFamily="18" charset="0"/>
            </a:endParaRPr>
          </a:p>
          <a:p>
            <a:pPr indent="-342946" defTabSz="893464">
              <a:defRPr/>
            </a:pPr>
            <a:r>
              <a:rPr lang="ja-JP" altLang="en-US" sz="1327" kern="100" dirty="0">
                <a:latin typeface="ＭＳ Ｐ明朝" pitchFamily="18" charset="-128"/>
                <a:ea typeface="ＭＳ Ｐ明朝" pitchFamily="18" charset="-128"/>
                <a:cs typeface="Times New Roman" panose="02020603050405020304" pitchFamily="18" charset="0"/>
              </a:rPr>
              <a:t>　・食、生活、芸能、文化などの</a:t>
            </a:r>
            <a:r>
              <a:rPr lang="ja-JP" altLang="en-US" sz="1327" u="sng" kern="100" dirty="0">
                <a:latin typeface="+mj-ea"/>
                <a:ea typeface="+mj-ea"/>
                <a:cs typeface="Times New Roman" panose="02020603050405020304" pitchFamily="18" charset="0"/>
              </a:rPr>
              <a:t>多様性を保持</a:t>
            </a:r>
            <a:endParaRPr lang="en-US" altLang="ja-JP" sz="1327" u="sng" kern="100" dirty="0">
              <a:latin typeface="+mj-ea"/>
              <a:ea typeface="+mj-ea"/>
              <a:cs typeface="Times New Roman" panose="02020603050405020304" pitchFamily="18" charset="0"/>
            </a:endParaRPr>
          </a:p>
          <a:p>
            <a:pPr indent="-342946" defTabSz="893464">
              <a:defRPr/>
            </a:pPr>
            <a:r>
              <a:rPr lang="ja-JP" altLang="en-US" sz="1327" kern="100" dirty="0">
                <a:latin typeface="ＭＳ Ｐ明朝" pitchFamily="18" charset="-128"/>
                <a:ea typeface="ＭＳ Ｐ明朝" pitchFamily="18" charset="-128"/>
                <a:cs typeface="Times New Roman" panose="02020603050405020304" pitchFamily="18" charset="0"/>
              </a:rPr>
              <a:t>　・</a:t>
            </a:r>
            <a:r>
              <a:rPr lang="ja-JP" altLang="en-US" sz="1327" u="sng" kern="100" dirty="0">
                <a:latin typeface="+mj-ea"/>
                <a:ea typeface="+mj-ea"/>
                <a:cs typeface="Times New Roman" panose="02020603050405020304" pitchFamily="18" charset="0"/>
              </a:rPr>
              <a:t>農地や山林の防災・減災機能</a:t>
            </a:r>
            <a:r>
              <a:rPr lang="ja-JP" altLang="en-US" sz="1327" kern="100" dirty="0">
                <a:latin typeface="ＭＳ Ｐ明朝" pitchFamily="18" charset="-128"/>
                <a:ea typeface="ＭＳ Ｐ明朝" pitchFamily="18" charset="-128"/>
                <a:cs typeface="Times New Roman" panose="02020603050405020304" pitchFamily="18" charset="0"/>
              </a:rPr>
              <a:t>を通じて都市部の被災を低下させる</a:t>
            </a:r>
            <a:endParaRPr lang="en-US" altLang="ja-JP" sz="1421" dirty="0">
              <a:latin typeface="ＭＳ Ｐ明朝" pitchFamily="18" charset="-128"/>
              <a:ea typeface="ＭＳ Ｐ明朝" pitchFamily="18" charset="-128"/>
            </a:endParaRPr>
          </a:p>
        </p:txBody>
      </p:sp>
      <p:sp>
        <p:nvSpPr>
          <p:cNvPr id="23" name="AutoShape 18"/>
          <p:cNvSpPr>
            <a:spLocks noChangeArrowheads="1"/>
          </p:cNvSpPr>
          <p:nvPr/>
        </p:nvSpPr>
        <p:spPr bwMode="auto">
          <a:xfrm>
            <a:off x="360669" y="2053907"/>
            <a:ext cx="2245089" cy="296495"/>
          </a:xfrm>
          <a:prstGeom prst="roundRect">
            <a:avLst>
              <a:gd name="adj" fmla="val 16667"/>
            </a:avLst>
          </a:prstGeom>
          <a:solidFill>
            <a:srgbClr val="FFCC99"/>
          </a:solidFill>
          <a:ln w="9525">
            <a:solidFill>
              <a:schemeClr val="tx1"/>
            </a:solidFill>
            <a:round/>
            <a:headEnd/>
            <a:tailEnd/>
          </a:ln>
        </p:spPr>
        <p:txBody>
          <a:bodyPr wrap="none" lIns="89323" tIns="44662" rIns="89323" bIns="44662" anchor="ctr">
            <a:noAutofit/>
          </a:bodyPr>
          <a:lstStyle/>
          <a:p>
            <a:pPr defTabSz="893464"/>
            <a:r>
              <a:rPr lang="ja-JP" altLang="en-US" sz="1516" dirty="0"/>
              <a:t>②過疎対策の必要性</a:t>
            </a:r>
          </a:p>
        </p:txBody>
      </p:sp>
      <p:sp>
        <p:nvSpPr>
          <p:cNvPr id="35" name="AutoShape 18"/>
          <p:cNvSpPr>
            <a:spLocks noChangeArrowheads="1"/>
          </p:cNvSpPr>
          <p:nvPr/>
        </p:nvSpPr>
        <p:spPr bwMode="auto">
          <a:xfrm>
            <a:off x="305592" y="3216203"/>
            <a:ext cx="2636814" cy="288774"/>
          </a:xfrm>
          <a:prstGeom prst="roundRect">
            <a:avLst>
              <a:gd name="adj" fmla="val 16667"/>
            </a:avLst>
          </a:prstGeom>
          <a:solidFill>
            <a:srgbClr val="92D050">
              <a:alpha val="80000"/>
            </a:srgbClr>
          </a:solidFill>
          <a:ln w="9525">
            <a:solidFill>
              <a:schemeClr val="tx1"/>
            </a:solidFill>
            <a:round/>
            <a:headEnd/>
            <a:tailEnd/>
          </a:ln>
        </p:spPr>
        <p:txBody>
          <a:bodyPr wrap="none" lIns="89323" tIns="44662" rIns="89323" bIns="44662" anchor="ctr">
            <a:noAutofit/>
          </a:bodyPr>
          <a:lstStyle/>
          <a:p>
            <a:pPr defTabSz="893464"/>
            <a:r>
              <a:rPr lang="ja-JP" altLang="en-US" sz="1516" dirty="0"/>
              <a:t>（２）新たな過疎対策の理念　</a:t>
            </a:r>
          </a:p>
        </p:txBody>
      </p:sp>
      <p:sp>
        <p:nvSpPr>
          <p:cNvPr id="38" name="正方形/長方形 37"/>
          <p:cNvSpPr/>
          <p:nvPr/>
        </p:nvSpPr>
        <p:spPr>
          <a:xfrm>
            <a:off x="256715" y="3523553"/>
            <a:ext cx="4239691" cy="1312388"/>
          </a:xfrm>
          <a:prstGeom prst="rect">
            <a:avLst/>
          </a:prstGeom>
        </p:spPr>
        <p:txBody>
          <a:bodyPr wrap="square">
            <a:noAutofit/>
          </a:bodyPr>
          <a:lstStyle/>
          <a:p>
            <a:pPr marL="136440" indent="-342946" defTabSz="893464">
              <a:defRPr/>
            </a:pPr>
            <a:r>
              <a:rPr lang="ja-JP" altLang="en-US" sz="1327" kern="100" dirty="0">
                <a:latin typeface="ＭＳ Ｐ明朝" panose="02020600040205080304" pitchFamily="18" charset="-128"/>
                <a:ea typeface="ＭＳ Ｐ明朝" panose="02020600040205080304" pitchFamily="18" charset="-128"/>
                <a:cs typeface="Times New Roman" panose="02020603050405020304" pitchFamily="18" charset="0"/>
              </a:rPr>
              <a:t>○　</a:t>
            </a:r>
            <a:r>
              <a:rPr lang="ja-JP" altLang="en-US" sz="1327" u="sng" kern="100" dirty="0">
                <a:latin typeface="+mj-ea"/>
                <a:ea typeface="+mj-ea"/>
                <a:cs typeface="Times New Roman" panose="02020603050405020304" pitchFamily="18" charset="0"/>
              </a:rPr>
              <a:t>新たな理念も検討（現行法は「自立促進」）</a:t>
            </a:r>
            <a:r>
              <a:rPr lang="ja-JP" altLang="en-US" sz="1327" kern="100" dirty="0">
                <a:latin typeface="ＭＳ Ｐ明朝" panose="02020600040205080304" pitchFamily="18" charset="-128"/>
                <a:ea typeface="ＭＳ Ｐ明朝" panose="02020600040205080304" pitchFamily="18" charset="-128"/>
                <a:cs typeface="Times New Roman" panose="02020603050405020304" pitchFamily="18" charset="0"/>
              </a:rPr>
              <a:t>。</a:t>
            </a:r>
            <a:endParaRPr lang="en-US" altLang="ja-JP" sz="1327" kern="100" dirty="0">
              <a:latin typeface="ＭＳ Ｐ明朝" panose="02020600040205080304" pitchFamily="18" charset="-128"/>
              <a:ea typeface="ＭＳ Ｐ明朝" panose="02020600040205080304" pitchFamily="18" charset="-128"/>
              <a:cs typeface="Times New Roman" panose="02020603050405020304" pitchFamily="18" charset="0"/>
            </a:endParaRPr>
          </a:p>
          <a:p>
            <a:pPr marL="136440" indent="-342946" defTabSz="893464">
              <a:defRPr/>
            </a:pPr>
            <a:r>
              <a:rPr lang="ja-JP" altLang="en-US" sz="1327" kern="100" dirty="0">
                <a:latin typeface="ＭＳ Ｐ明朝" panose="02020600040205080304" pitchFamily="18" charset="-128"/>
                <a:ea typeface="ＭＳ Ｐ明朝" panose="02020600040205080304" pitchFamily="18" charset="-128"/>
                <a:cs typeface="Times New Roman" panose="02020603050405020304" pitchFamily="18" charset="0"/>
              </a:rPr>
              <a:t>　考えられる内容は以下のとおり。今後さらに議論。</a:t>
            </a:r>
            <a:endParaRPr lang="en-US" altLang="ja-JP" sz="1327" kern="100" dirty="0">
              <a:latin typeface="ＭＳ Ｐ明朝" panose="02020600040205080304" pitchFamily="18" charset="-128"/>
              <a:ea typeface="ＭＳ Ｐ明朝" panose="02020600040205080304" pitchFamily="18" charset="-128"/>
              <a:cs typeface="Times New Roman" panose="02020603050405020304" pitchFamily="18" charset="0"/>
            </a:endParaRPr>
          </a:p>
          <a:p>
            <a:pPr marL="136440" indent="-342946" defTabSz="893464">
              <a:defRPr/>
            </a:pPr>
            <a:r>
              <a:rPr lang="ja-JP" altLang="en-US" sz="1327" kern="100" dirty="0">
                <a:latin typeface="ＭＳ Ｐ明朝" panose="02020600040205080304" pitchFamily="18" charset="-128"/>
                <a:ea typeface="ＭＳ Ｐ明朝" panose="02020600040205080304" pitchFamily="18" charset="-128"/>
                <a:cs typeface="Times New Roman" panose="02020603050405020304" pitchFamily="18" charset="0"/>
              </a:rPr>
              <a:t>　・　過疎地域の存続　　　　　　　　</a:t>
            </a:r>
            <a:endParaRPr lang="en-US" altLang="ja-JP" sz="1327" kern="100" dirty="0">
              <a:latin typeface="ＭＳ Ｐ明朝" panose="02020600040205080304" pitchFamily="18" charset="-128"/>
              <a:ea typeface="ＭＳ Ｐ明朝" panose="02020600040205080304" pitchFamily="18" charset="-128"/>
              <a:cs typeface="Times New Roman" panose="02020603050405020304" pitchFamily="18" charset="0"/>
            </a:endParaRPr>
          </a:p>
          <a:p>
            <a:pPr marL="136440" indent="-342946" defTabSz="893464">
              <a:defRPr/>
            </a:pPr>
            <a:r>
              <a:rPr lang="ja-JP" altLang="en-US" sz="1327" kern="100" dirty="0">
                <a:latin typeface="ＭＳ Ｐ明朝" panose="02020600040205080304" pitchFamily="18" charset="-128"/>
                <a:ea typeface="ＭＳ Ｐ明朝" panose="02020600040205080304" pitchFamily="18" charset="-128"/>
                <a:cs typeface="Times New Roman" panose="02020603050405020304" pitchFamily="18" charset="0"/>
              </a:rPr>
              <a:t>　・　都市と過疎地域の共生推進</a:t>
            </a:r>
            <a:endParaRPr lang="en-US" altLang="ja-JP" sz="1327" kern="100" dirty="0">
              <a:latin typeface="ＭＳ Ｐ明朝" panose="02020600040205080304" pitchFamily="18" charset="-128"/>
              <a:ea typeface="ＭＳ Ｐ明朝" panose="02020600040205080304" pitchFamily="18" charset="-128"/>
              <a:cs typeface="Times New Roman" panose="02020603050405020304" pitchFamily="18" charset="0"/>
            </a:endParaRPr>
          </a:p>
          <a:p>
            <a:pPr marL="136440" indent="-342946" defTabSz="893464">
              <a:defRPr/>
            </a:pPr>
            <a:r>
              <a:rPr lang="ja-JP" altLang="en-US" sz="1327" kern="100" dirty="0">
                <a:latin typeface="ＭＳ Ｐ明朝" panose="02020600040205080304" pitchFamily="18" charset="-128"/>
                <a:ea typeface="ＭＳ Ｐ明朝" panose="02020600040205080304" pitchFamily="18" charset="-128"/>
                <a:cs typeface="Times New Roman" panose="02020603050405020304" pitchFamily="18" charset="0"/>
              </a:rPr>
              <a:t>　・　過疎地域における対流推進</a:t>
            </a:r>
            <a:endParaRPr lang="en-US" altLang="ja-JP" sz="1327" kern="100" dirty="0">
              <a:latin typeface="ＭＳ Ｐ明朝" panose="02020600040205080304" pitchFamily="18" charset="-128"/>
              <a:ea typeface="ＭＳ Ｐ明朝" panose="02020600040205080304" pitchFamily="18" charset="-128"/>
              <a:cs typeface="Times New Roman" panose="02020603050405020304" pitchFamily="18" charset="0"/>
            </a:endParaRPr>
          </a:p>
          <a:p>
            <a:pPr marL="136440" indent="-342946" defTabSz="893464">
              <a:defRPr/>
            </a:pPr>
            <a:r>
              <a:rPr lang="ja-JP" altLang="en-US" sz="1327" kern="100" dirty="0">
                <a:latin typeface="ＭＳ Ｐ明朝" panose="02020600040205080304" pitchFamily="18" charset="-128"/>
                <a:ea typeface="ＭＳ Ｐ明朝" panose="02020600040205080304" pitchFamily="18" charset="-128"/>
                <a:cs typeface="Times New Roman" panose="02020603050405020304" pitchFamily="18" charset="0"/>
              </a:rPr>
              <a:t>　・　過疎地域の保全推進</a:t>
            </a:r>
            <a:endParaRPr lang="en-US" altLang="ja-JP" sz="1421" dirty="0">
              <a:latin typeface="ＭＳ Ｐ明朝" panose="02020600040205080304" pitchFamily="18" charset="-128"/>
              <a:ea typeface="ＭＳ Ｐ明朝" panose="02020600040205080304" pitchFamily="18" charset="-128"/>
            </a:endParaRPr>
          </a:p>
        </p:txBody>
      </p:sp>
      <p:sp>
        <p:nvSpPr>
          <p:cNvPr id="31" name="正方形/長方形 30"/>
          <p:cNvSpPr/>
          <p:nvPr/>
        </p:nvSpPr>
        <p:spPr>
          <a:xfrm>
            <a:off x="279760" y="2346244"/>
            <a:ext cx="5298141" cy="714522"/>
          </a:xfrm>
          <a:prstGeom prst="rect">
            <a:avLst/>
          </a:prstGeom>
        </p:spPr>
        <p:txBody>
          <a:bodyPr wrap="square">
            <a:noAutofit/>
          </a:bodyPr>
          <a:lstStyle/>
          <a:p>
            <a:pPr indent="-342946" defTabSz="893464">
              <a:defRPr/>
            </a:pPr>
            <a:r>
              <a:rPr lang="ja-JP" altLang="en-US" sz="1327" kern="100" dirty="0">
                <a:latin typeface="ＭＳ Ｐ明朝" panose="02020600040205080304" pitchFamily="18" charset="-128"/>
                <a:ea typeface="ＭＳ Ｐ明朝" panose="02020600040205080304" pitchFamily="18" charset="-128"/>
                <a:cs typeface="Times New Roman" panose="02020603050405020304" pitchFamily="18" charset="0"/>
              </a:rPr>
              <a:t>○　過疎地域が期待される役割を発揮するとともに、過疎地域が抱える</a:t>
            </a:r>
            <a:endParaRPr lang="en-US" altLang="ja-JP" sz="1327" kern="100" dirty="0">
              <a:latin typeface="ＭＳ Ｐ明朝" panose="02020600040205080304" pitchFamily="18" charset="-128"/>
              <a:ea typeface="ＭＳ Ｐ明朝" panose="02020600040205080304" pitchFamily="18" charset="-128"/>
              <a:cs typeface="Times New Roman" panose="02020603050405020304" pitchFamily="18" charset="0"/>
            </a:endParaRPr>
          </a:p>
          <a:p>
            <a:pPr indent="-342946" defTabSz="893464">
              <a:defRPr/>
            </a:pPr>
            <a:r>
              <a:rPr lang="ja-JP" altLang="en-US" sz="1327" kern="100" dirty="0">
                <a:latin typeface="ＭＳ Ｐ明朝" panose="02020600040205080304" pitchFamily="18" charset="-128"/>
                <a:ea typeface="ＭＳ Ｐ明朝" panose="02020600040205080304" pitchFamily="18" charset="-128"/>
                <a:cs typeface="Times New Roman" panose="02020603050405020304" pitchFamily="18" charset="0"/>
              </a:rPr>
              <a:t>　課題を解決するためには、</a:t>
            </a:r>
            <a:r>
              <a:rPr lang="ja-JP" altLang="en-US" sz="1327" u="sng" kern="100" dirty="0">
                <a:latin typeface="+mj-ea"/>
                <a:ea typeface="+mj-ea"/>
                <a:cs typeface="Times New Roman" panose="02020603050405020304" pitchFamily="18" charset="0"/>
              </a:rPr>
              <a:t>現行過疎法の期限（</a:t>
            </a:r>
            <a:r>
              <a:rPr lang="en-US" altLang="ja-JP" sz="1327" u="sng" kern="100" dirty="0">
                <a:latin typeface="+mj-ea"/>
                <a:ea typeface="+mj-ea"/>
                <a:cs typeface="Times New Roman" panose="02020603050405020304" pitchFamily="18" charset="0"/>
              </a:rPr>
              <a:t>2021</a:t>
            </a:r>
            <a:r>
              <a:rPr lang="ja-JP" altLang="en-US" sz="1327" u="sng" kern="100" dirty="0">
                <a:latin typeface="+mj-ea"/>
                <a:ea typeface="+mj-ea"/>
                <a:cs typeface="Times New Roman" panose="02020603050405020304" pitchFamily="18" charset="0"/>
              </a:rPr>
              <a:t>年３月末）以降も、</a:t>
            </a:r>
            <a:endParaRPr lang="en-US" altLang="ja-JP" sz="1327" u="sng" kern="100" dirty="0">
              <a:latin typeface="+mj-ea"/>
              <a:ea typeface="+mj-ea"/>
              <a:cs typeface="Times New Roman" panose="02020603050405020304" pitchFamily="18" charset="0"/>
            </a:endParaRPr>
          </a:p>
          <a:p>
            <a:pPr indent="-342946" defTabSz="893464">
              <a:defRPr/>
            </a:pPr>
            <a:r>
              <a:rPr lang="ja-JP" altLang="en-US" sz="1327" kern="100" dirty="0">
                <a:latin typeface="+mj-ea"/>
                <a:ea typeface="+mj-ea"/>
                <a:cs typeface="Times New Roman" panose="02020603050405020304" pitchFamily="18" charset="0"/>
              </a:rPr>
              <a:t>　</a:t>
            </a:r>
            <a:r>
              <a:rPr lang="ja-JP" altLang="en-US" sz="1327" u="sng" kern="100" dirty="0">
                <a:latin typeface="+mj-ea"/>
                <a:ea typeface="+mj-ea"/>
                <a:cs typeface="Times New Roman" panose="02020603050405020304" pitchFamily="18" charset="0"/>
              </a:rPr>
              <a:t>引き続き過疎対策を講じていくための制度が必要</a:t>
            </a:r>
            <a:r>
              <a:rPr lang="ja-JP" altLang="en-US" sz="1327" kern="100" dirty="0">
                <a:latin typeface="ＭＳ Ｐ明朝" panose="02020600040205080304" pitchFamily="18" charset="-128"/>
                <a:ea typeface="ＭＳ Ｐ明朝" panose="02020600040205080304" pitchFamily="18" charset="-128"/>
                <a:cs typeface="Times New Roman" panose="02020603050405020304" pitchFamily="18" charset="0"/>
              </a:rPr>
              <a:t>。　　　　</a:t>
            </a:r>
            <a:r>
              <a:rPr lang="ja-JP" altLang="en-US" sz="1327" dirty="0">
                <a:latin typeface="ＭＳ Ｐ明朝" pitchFamily="18" charset="-128"/>
                <a:ea typeface="ＭＳ Ｐ明朝" pitchFamily="18" charset="-128"/>
              </a:rPr>
              <a:t>　</a:t>
            </a:r>
            <a:r>
              <a:rPr lang="ja-JP" altLang="en-US" sz="1421" dirty="0">
                <a:latin typeface="ＭＳ Ｐ明朝" pitchFamily="18" charset="-128"/>
                <a:ea typeface="ＭＳ Ｐ明朝" pitchFamily="18" charset="-128"/>
              </a:rPr>
              <a:t>　　</a:t>
            </a:r>
            <a:endParaRPr lang="en-US" altLang="ja-JP" sz="1421" dirty="0">
              <a:latin typeface="ＭＳ Ｐ明朝" pitchFamily="18" charset="-128"/>
              <a:ea typeface="ＭＳ Ｐ明朝" pitchFamily="18" charset="-128"/>
            </a:endParaRPr>
          </a:p>
        </p:txBody>
      </p:sp>
      <p:sp>
        <p:nvSpPr>
          <p:cNvPr id="53" name="AutoShape 18"/>
          <p:cNvSpPr>
            <a:spLocks noChangeArrowheads="1"/>
          </p:cNvSpPr>
          <p:nvPr/>
        </p:nvSpPr>
        <p:spPr bwMode="auto">
          <a:xfrm>
            <a:off x="305592" y="4928620"/>
            <a:ext cx="2962322" cy="288774"/>
          </a:xfrm>
          <a:prstGeom prst="roundRect">
            <a:avLst>
              <a:gd name="adj" fmla="val 16667"/>
            </a:avLst>
          </a:prstGeom>
          <a:solidFill>
            <a:srgbClr val="92D050">
              <a:alpha val="80000"/>
            </a:srgbClr>
          </a:solidFill>
          <a:ln w="9525">
            <a:solidFill>
              <a:schemeClr val="tx1"/>
            </a:solidFill>
            <a:round/>
            <a:headEnd/>
            <a:tailEnd/>
          </a:ln>
        </p:spPr>
        <p:txBody>
          <a:bodyPr wrap="none" lIns="89323" tIns="44662" rIns="89323" bIns="44662" anchor="ctr">
            <a:noAutofit/>
          </a:bodyPr>
          <a:lstStyle/>
          <a:p>
            <a:pPr defTabSz="893464"/>
            <a:r>
              <a:rPr lang="ja-JP" altLang="en-US" sz="1516" dirty="0"/>
              <a:t>（３）過疎対策の対象地域のあり方</a:t>
            </a:r>
          </a:p>
        </p:txBody>
      </p:sp>
      <p:sp>
        <p:nvSpPr>
          <p:cNvPr id="55" name="正方形/長方形 54"/>
          <p:cNvSpPr/>
          <p:nvPr/>
        </p:nvSpPr>
        <p:spPr>
          <a:xfrm>
            <a:off x="263383" y="5208993"/>
            <a:ext cx="4003112" cy="1519235"/>
          </a:xfrm>
          <a:prstGeom prst="rect">
            <a:avLst/>
          </a:prstGeom>
        </p:spPr>
        <p:txBody>
          <a:bodyPr wrap="square">
            <a:noAutofit/>
          </a:bodyPr>
          <a:lstStyle/>
          <a:p>
            <a:pPr marL="342946" indent="-342946" defTabSz="893464">
              <a:defRPr/>
            </a:pPr>
            <a:r>
              <a:rPr lang="ja-JP" altLang="en-US" sz="1327" kern="100" dirty="0">
                <a:latin typeface="ＭＳ Ｐ明朝" panose="02020600040205080304" pitchFamily="18" charset="-128"/>
                <a:ea typeface="ＭＳ Ｐ明朝" panose="02020600040205080304" pitchFamily="18" charset="-128"/>
                <a:cs typeface="Times New Roman" panose="02020603050405020304" pitchFamily="18" charset="0"/>
              </a:rPr>
              <a:t>○　様々な意見があり、今後さらに議論。</a:t>
            </a:r>
            <a:endParaRPr lang="en-US" altLang="ja-JP" sz="1327" kern="100" dirty="0">
              <a:latin typeface="ＭＳ Ｐ明朝" panose="02020600040205080304" pitchFamily="18" charset="-128"/>
              <a:ea typeface="ＭＳ Ｐ明朝" panose="02020600040205080304" pitchFamily="18" charset="-128"/>
              <a:cs typeface="Times New Roman" panose="02020603050405020304" pitchFamily="18" charset="0"/>
            </a:endParaRPr>
          </a:p>
          <a:p>
            <a:pPr marL="342946" indent="-342946" defTabSz="893464">
              <a:defRPr/>
            </a:pPr>
            <a:r>
              <a:rPr lang="ja-JP" altLang="en-US" sz="1327" kern="100" dirty="0">
                <a:latin typeface="ＭＳ Ｐ明朝" panose="02020600040205080304" pitchFamily="18" charset="-128"/>
                <a:ea typeface="ＭＳ Ｐ明朝" panose="02020600040205080304" pitchFamily="18" charset="-128"/>
                <a:cs typeface="Times New Roman" panose="02020603050405020304" pitchFamily="18" charset="0"/>
              </a:rPr>
              <a:t>　　（主な意見）</a:t>
            </a:r>
          </a:p>
          <a:p>
            <a:pPr marL="342946" indent="-342946" defTabSz="893464">
              <a:defRPr/>
            </a:pPr>
            <a:r>
              <a:rPr lang="ja-JP" altLang="en-US" sz="1327" kern="100" dirty="0">
                <a:latin typeface="ＭＳ Ｐ明朝" panose="02020600040205080304" pitchFamily="18" charset="-128"/>
                <a:ea typeface="ＭＳ Ｐ明朝" panose="02020600040205080304" pitchFamily="18" charset="-128"/>
                <a:cs typeface="Times New Roman" panose="02020603050405020304" pitchFamily="18" charset="0"/>
              </a:rPr>
              <a:t>　・　平成の合併後の市町村単位が基本</a:t>
            </a:r>
          </a:p>
          <a:p>
            <a:pPr marL="342946" indent="-342946" defTabSz="893464">
              <a:defRPr/>
            </a:pPr>
            <a:r>
              <a:rPr lang="ja-JP" altLang="en-US" sz="1327" kern="100" dirty="0">
                <a:latin typeface="ＭＳ Ｐ明朝" panose="02020600040205080304" pitchFamily="18" charset="-128"/>
                <a:ea typeface="ＭＳ Ｐ明朝" panose="02020600040205080304" pitchFamily="18" charset="-128"/>
                <a:cs typeface="Times New Roman" panose="02020603050405020304" pitchFamily="18" charset="0"/>
              </a:rPr>
              <a:t>　・　ある程度大きな市の一部過疎はその市に委ねる</a:t>
            </a:r>
            <a:endParaRPr lang="en-US" altLang="ja-JP" sz="1327" kern="100" dirty="0">
              <a:latin typeface="ＭＳ Ｐ明朝" panose="02020600040205080304" pitchFamily="18" charset="-128"/>
              <a:ea typeface="ＭＳ Ｐ明朝" panose="02020600040205080304" pitchFamily="18" charset="-128"/>
              <a:cs typeface="Times New Roman" panose="02020603050405020304" pitchFamily="18" charset="0"/>
            </a:endParaRPr>
          </a:p>
          <a:p>
            <a:pPr marL="342946" indent="-342946" defTabSz="893464">
              <a:defRPr/>
            </a:pPr>
            <a:r>
              <a:rPr lang="ja-JP" altLang="en-US" sz="1327" kern="100" dirty="0">
                <a:latin typeface="ＭＳ Ｐ明朝" panose="02020600040205080304" pitchFamily="18" charset="-128"/>
                <a:ea typeface="ＭＳ Ｐ明朝" panose="02020600040205080304" pitchFamily="18" charset="-128"/>
                <a:cs typeface="Times New Roman" panose="02020603050405020304" pitchFamily="18" charset="0"/>
              </a:rPr>
              <a:t>　・　明治の合併後の村単位</a:t>
            </a:r>
            <a:endParaRPr lang="en-US" altLang="ja-JP" sz="1327" kern="100" dirty="0">
              <a:latin typeface="ＭＳ Ｐ明朝" panose="02020600040205080304" pitchFamily="18" charset="-128"/>
              <a:ea typeface="ＭＳ Ｐ明朝" panose="02020600040205080304" pitchFamily="18" charset="-128"/>
              <a:cs typeface="Times New Roman" panose="02020603050405020304" pitchFamily="18" charset="0"/>
            </a:endParaRPr>
          </a:p>
          <a:p>
            <a:pPr marL="342946" indent="-342946" defTabSz="893464">
              <a:defRPr/>
            </a:pPr>
            <a:r>
              <a:rPr lang="ja-JP" altLang="en-US" sz="1327" kern="100" dirty="0">
                <a:latin typeface="ＭＳ Ｐ明朝" panose="02020600040205080304" pitchFamily="18" charset="-128"/>
                <a:ea typeface="ＭＳ Ｐ明朝" panose="02020600040205080304" pitchFamily="18" charset="-128"/>
                <a:cs typeface="Times New Roman" panose="02020603050405020304" pitchFamily="18" charset="0"/>
              </a:rPr>
              <a:t>　・　人口要件、財政力要件以外を含める</a:t>
            </a:r>
            <a:endParaRPr lang="en-US" altLang="ja-JP" sz="1327" kern="100" dirty="0">
              <a:latin typeface="ＭＳ Ｐ明朝" panose="02020600040205080304" pitchFamily="18" charset="-128"/>
              <a:ea typeface="ＭＳ Ｐ明朝" panose="02020600040205080304" pitchFamily="18" charset="-128"/>
              <a:cs typeface="Times New Roman" panose="02020603050405020304" pitchFamily="18" charset="0"/>
            </a:endParaRPr>
          </a:p>
          <a:p>
            <a:pPr marL="342946" indent="-342946" defTabSz="893464">
              <a:defRPr/>
            </a:pPr>
            <a:r>
              <a:rPr lang="ja-JP" altLang="en-US" sz="1327" kern="100" dirty="0">
                <a:latin typeface="ＭＳ Ｐ明朝" panose="02020600040205080304" pitchFamily="18" charset="-128"/>
                <a:ea typeface="ＭＳ Ｐ明朝" panose="02020600040205080304" pitchFamily="18" charset="-128"/>
                <a:cs typeface="Times New Roman" panose="02020603050405020304" pitchFamily="18" charset="0"/>
              </a:rPr>
              <a:t>　・　人口減少率ではなく人口密度に着目</a:t>
            </a:r>
            <a:endParaRPr lang="en-US" altLang="ja-JP" sz="1421" dirty="0">
              <a:latin typeface="ＭＳ Ｐ明朝" pitchFamily="18" charset="-128"/>
              <a:ea typeface="ＭＳ Ｐ明朝" pitchFamily="18" charset="-128"/>
            </a:endParaRPr>
          </a:p>
        </p:txBody>
      </p:sp>
      <p:sp>
        <p:nvSpPr>
          <p:cNvPr id="56" name="AutoShape 18"/>
          <p:cNvSpPr>
            <a:spLocks noChangeArrowheads="1"/>
          </p:cNvSpPr>
          <p:nvPr/>
        </p:nvSpPr>
        <p:spPr bwMode="auto">
          <a:xfrm>
            <a:off x="4400358" y="3209272"/>
            <a:ext cx="3376044" cy="288773"/>
          </a:xfrm>
          <a:prstGeom prst="roundRect">
            <a:avLst>
              <a:gd name="adj" fmla="val 16667"/>
            </a:avLst>
          </a:prstGeom>
          <a:solidFill>
            <a:srgbClr val="92D050">
              <a:alpha val="80000"/>
            </a:srgbClr>
          </a:solidFill>
          <a:ln w="9525">
            <a:solidFill>
              <a:schemeClr val="tx1"/>
            </a:solidFill>
            <a:round/>
            <a:headEnd/>
            <a:tailEnd/>
          </a:ln>
        </p:spPr>
        <p:txBody>
          <a:bodyPr wrap="none" lIns="89323" tIns="44662" rIns="89323" bIns="44662" anchor="ctr">
            <a:noAutofit/>
          </a:bodyPr>
          <a:lstStyle/>
          <a:p>
            <a:pPr defTabSz="893464"/>
            <a:r>
              <a:rPr lang="ja-JP" altLang="en-US" sz="1516" dirty="0"/>
              <a:t>（４）新たな過疎対策の施策の視点　</a:t>
            </a:r>
          </a:p>
        </p:txBody>
      </p:sp>
      <p:sp>
        <p:nvSpPr>
          <p:cNvPr id="58" name="正方形/長方形 57"/>
          <p:cNvSpPr/>
          <p:nvPr/>
        </p:nvSpPr>
        <p:spPr>
          <a:xfrm>
            <a:off x="4363858" y="3469101"/>
            <a:ext cx="5381197" cy="1994493"/>
          </a:xfrm>
          <a:prstGeom prst="rect">
            <a:avLst/>
          </a:prstGeom>
        </p:spPr>
        <p:txBody>
          <a:bodyPr wrap="square">
            <a:noAutofit/>
          </a:bodyPr>
          <a:lstStyle/>
          <a:p>
            <a:pPr indent="-342946" defTabSz="893464">
              <a:lnSpc>
                <a:spcPts val="1895"/>
              </a:lnSpc>
              <a:defRPr/>
            </a:pPr>
            <a:r>
              <a:rPr lang="ja-JP" altLang="en-US" sz="1327" dirty="0">
                <a:latin typeface="+mj-ea"/>
                <a:ea typeface="+mj-ea"/>
              </a:rPr>
              <a:t>　</a:t>
            </a:r>
            <a:r>
              <a:rPr lang="ja-JP" altLang="en-US" sz="1327" u="sng" dirty="0">
                <a:latin typeface="+mj-ea"/>
                <a:ea typeface="+mj-ea"/>
              </a:rPr>
              <a:t>持続可能な地域社会の実現</a:t>
            </a:r>
            <a:r>
              <a:rPr lang="ja-JP" altLang="en-US" sz="1327" dirty="0">
                <a:latin typeface="ＭＳ Ｐ明朝" panose="02020600040205080304" pitchFamily="18" charset="-128"/>
                <a:ea typeface="ＭＳ Ｐ明朝" panose="02020600040205080304" pitchFamily="18" charset="-128"/>
              </a:rPr>
              <a:t>に向け、</a:t>
            </a:r>
            <a:r>
              <a:rPr lang="ja-JP" altLang="en-US" sz="1327" u="sng" dirty="0">
                <a:latin typeface="+mj-ea"/>
              </a:rPr>
              <a:t>担い手の確保、働く</a:t>
            </a:r>
            <a:r>
              <a:rPr lang="ja-JP" altLang="en-US" sz="1327" u="sng" dirty="0">
                <a:latin typeface="+mj-ea"/>
                <a:ea typeface="+mj-ea"/>
              </a:rPr>
              <a:t>場の確保、</a:t>
            </a:r>
            <a:endParaRPr lang="en-US" altLang="ja-JP" sz="1327" u="sng" dirty="0">
              <a:latin typeface="+mj-ea"/>
              <a:ea typeface="+mj-ea"/>
            </a:endParaRPr>
          </a:p>
          <a:p>
            <a:pPr indent="-342946" defTabSz="893464">
              <a:lnSpc>
                <a:spcPts val="1895"/>
              </a:lnSpc>
              <a:defRPr/>
            </a:pPr>
            <a:r>
              <a:rPr lang="ja-JP" altLang="en-US" sz="1327" u="sng" dirty="0">
                <a:latin typeface="+mj-ea"/>
                <a:ea typeface="+mj-ea"/>
              </a:rPr>
              <a:t>生活支援サービスの確保</a:t>
            </a:r>
            <a:r>
              <a:rPr lang="ja-JP" altLang="en-US" sz="1327" dirty="0">
                <a:latin typeface="ＭＳ Ｐ明朝" panose="02020600040205080304" pitchFamily="18" charset="-128"/>
                <a:ea typeface="ＭＳ Ｐ明朝" panose="02020600040205080304" pitchFamily="18" charset="-128"/>
              </a:rPr>
              <a:t>を図る観点から、以下を踏まえて検討。今後さらに議論。</a:t>
            </a:r>
            <a:endParaRPr lang="en-US" altLang="ja-JP" sz="1327" dirty="0">
              <a:latin typeface="ＭＳ Ｐ明朝" panose="02020600040205080304" pitchFamily="18" charset="-128"/>
              <a:ea typeface="ＭＳ Ｐ明朝" panose="02020600040205080304" pitchFamily="18" charset="-128"/>
            </a:endParaRPr>
          </a:p>
          <a:p>
            <a:pPr indent="-342946" defTabSz="893464">
              <a:lnSpc>
                <a:spcPts val="1895"/>
              </a:lnSpc>
              <a:defRPr/>
            </a:pPr>
            <a:r>
              <a:rPr lang="ja-JP" altLang="en-US" sz="1327" dirty="0">
                <a:latin typeface="ＭＳ Ｐ明朝" panose="02020600040205080304" pitchFamily="18" charset="-128"/>
                <a:ea typeface="ＭＳ Ｐ明朝" panose="02020600040205080304" pitchFamily="18" charset="-128"/>
              </a:rPr>
              <a:t>①　産業振興における「個性を生かした内発的発展」の重視</a:t>
            </a:r>
            <a:endParaRPr lang="en-US" altLang="ja-JP" sz="1327" dirty="0">
              <a:latin typeface="ＭＳ Ｐ明朝" panose="02020600040205080304" pitchFamily="18" charset="-128"/>
              <a:ea typeface="ＭＳ Ｐ明朝" panose="02020600040205080304" pitchFamily="18" charset="-128"/>
            </a:endParaRPr>
          </a:p>
          <a:p>
            <a:pPr indent="-342946" defTabSz="893464">
              <a:lnSpc>
                <a:spcPts val="1895"/>
              </a:lnSpc>
              <a:defRPr/>
            </a:pPr>
            <a:r>
              <a:rPr lang="ja-JP" altLang="en-US" sz="1327" dirty="0">
                <a:latin typeface="ＭＳ Ｐ明朝" panose="02020600040205080304" pitchFamily="18" charset="-128"/>
                <a:ea typeface="ＭＳ Ｐ明朝" panose="02020600040205080304" pitchFamily="18" charset="-128"/>
              </a:rPr>
              <a:t>②　革新的な技術も活用した「格差是正」の継続</a:t>
            </a:r>
            <a:endParaRPr lang="en-US" altLang="ja-JP" sz="1327" dirty="0">
              <a:latin typeface="ＭＳ Ｐ明朝" panose="02020600040205080304" pitchFamily="18" charset="-128"/>
              <a:ea typeface="ＭＳ Ｐ明朝" panose="02020600040205080304" pitchFamily="18" charset="-128"/>
            </a:endParaRPr>
          </a:p>
          <a:p>
            <a:pPr indent="-342946" defTabSz="893464">
              <a:lnSpc>
                <a:spcPts val="1895"/>
              </a:lnSpc>
              <a:defRPr/>
            </a:pPr>
            <a:r>
              <a:rPr lang="ja-JP" altLang="en-US" sz="1327" dirty="0">
                <a:latin typeface="ＭＳ Ｐ明朝" panose="02020600040205080304" pitchFamily="18" charset="-128"/>
                <a:ea typeface="ＭＳ Ｐ明朝" panose="02020600040205080304" pitchFamily="18" charset="-128"/>
              </a:rPr>
              <a:t>③　集落における地域運営組織と集落ネットワーク圏の推進</a:t>
            </a:r>
            <a:endParaRPr lang="en-US" altLang="ja-JP" sz="1327" dirty="0">
              <a:latin typeface="ＭＳ Ｐ明朝" panose="02020600040205080304" pitchFamily="18" charset="-128"/>
              <a:ea typeface="ＭＳ Ｐ明朝" panose="02020600040205080304" pitchFamily="18" charset="-128"/>
            </a:endParaRPr>
          </a:p>
          <a:p>
            <a:pPr indent="-342946" defTabSz="893464">
              <a:lnSpc>
                <a:spcPts val="1895"/>
              </a:lnSpc>
              <a:defRPr/>
            </a:pPr>
            <a:r>
              <a:rPr lang="ja-JP" altLang="en-US" sz="1327" dirty="0">
                <a:latin typeface="ＭＳ Ｐ明朝" panose="02020600040205080304" pitchFamily="18" charset="-128"/>
                <a:ea typeface="ＭＳ Ｐ明朝" panose="02020600040205080304" pitchFamily="18" charset="-128"/>
              </a:rPr>
              <a:t>④　地域住民等の「参画」と「育成」の推進</a:t>
            </a:r>
            <a:endParaRPr lang="en-US" altLang="ja-JP" sz="1327" dirty="0">
              <a:latin typeface="ＭＳ Ｐ明朝" panose="02020600040205080304" pitchFamily="18" charset="-128"/>
              <a:ea typeface="ＭＳ Ｐ明朝" panose="02020600040205080304" pitchFamily="18" charset="-128"/>
            </a:endParaRPr>
          </a:p>
          <a:p>
            <a:pPr indent="-342946" defTabSz="893464">
              <a:lnSpc>
                <a:spcPts val="1895"/>
              </a:lnSpc>
              <a:defRPr/>
            </a:pPr>
            <a:r>
              <a:rPr lang="ja-JP" altLang="en-US" sz="1327" dirty="0">
                <a:latin typeface="ＭＳ Ｐ明朝" panose="02020600040205080304" pitchFamily="18" charset="-128"/>
                <a:ea typeface="ＭＳ Ｐ明朝" panose="02020600040205080304" pitchFamily="18" charset="-128"/>
              </a:rPr>
              <a:t>⑤　各分野における「交流」の推進</a:t>
            </a:r>
            <a:endParaRPr lang="en-US" altLang="ja-JP" sz="1327" dirty="0">
              <a:latin typeface="ＭＳ Ｐ明朝" pitchFamily="18" charset="-128"/>
              <a:ea typeface="ＭＳ Ｐ明朝" pitchFamily="18" charset="-128"/>
            </a:endParaRPr>
          </a:p>
        </p:txBody>
      </p:sp>
      <p:sp>
        <p:nvSpPr>
          <p:cNvPr id="59" name="AutoShape 18"/>
          <p:cNvSpPr>
            <a:spLocks noChangeArrowheads="1"/>
          </p:cNvSpPr>
          <p:nvPr/>
        </p:nvSpPr>
        <p:spPr bwMode="auto">
          <a:xfrm>
            <a:off x="4400358" y="5524064"/>
            <a:ext cx="2252326" cy="275944"/>
          </a:xfrm>
          <a:prstGeom prst="roundRect">
            <a:avLst>
              <a:gd name="adj" fmla="val 16667"/>
            </a:avLst>
          </a:prstGeom>
          <a:solidFill>
            <a:srgbClr val="92D050">
              <a:alpha val="80000"/>
            </a:srgbClr>
          </a:solidFill>
          <a:ln w="9525">
            <a:solidFill>
              <a:schemeClr val="tx1"/>
            </a:solidFill>
            <a:round/>
            <a:headEnd/>
            <a:tailEnd/>
          </a:ln>
        </p:spPr>
        <p:txBody>
          <a:bodyPr wrap="none" lIns="89323" tIns="44662" rIns="89323" bIns="44662" anchor="ctr">
            <a:noAutofit/>
          </a:bodyPr>
          <a:lstStyle/>
          <a:p>
            <a:pPr defTabSz="893464"/>
            <a:r>
              <a:rPr lang="ja-JP" altLang="en-US" sz="1516" dirty="0"/>
              <a:t>（５）支援制度のあり方　</a:t>
            </a:r>
          </a:p>
        </p:txBody>
      </p:sp>
      <p:sp>
        <p:nvSpPr>
          <p:cNvPr id="60" name="正方形/長方形 59"/>
          <p:cNvSpPr/>
          <p:nvPr/>
        </p:nvSpPr>
        <p:spPr>
          <a:xfrm>
            <a:off x="4339296" y="5813715"/>
            <a:ext cx="5666364" cy="904089"/>
          </a:xfrm>
          <a:prstGeom prst="rect">
            <a:avLst/>
          </a:prstGeom>
        </p:spPr>
        <p:txBody>
          <a:bodyPr wrap="square">
            <a:noAutofit/>
          </a:bodyPr>
          <a:lstStyle/>
          <a:p>
            <a:pPr indent="-342946" defTabSz="893464">
              <a:defRPr/>
            </a:pPr>
            <a:r>
              <a:rPr lang="ja-JP" altLang="en-US" sz="1327" kern="100" dirty="0">
                <a:latin typeface="ＭＳ Ｐ明朝" panose="02020600040205080304" pitchFamily="18" charset="-128"/>
                <a:ea typeface="ＭＳ Ｐ明朝" panose="02020600040205080304" pitchFamily="18" charset="-128"/>
                <a:cs typeface="Times New Roman" panose="02020603050405020304" pitchFamily="18" charset="0"/>
              </a:rPr>
              <a:t>○　</a:t>
            </a:r>
            <a:r>
              <a:rPr lang="ja-JP" altLang="en-US" sz="1327" u="sng" kern="100" dirty="0">
                <a:latin typeface="+mj-ea"/>
                <a:ea typeface="+mj-ea"/>
                <a:cs typeface="Times New Roman" panose="02020603050405020304" pitchFamily="18" charset="0"/>
              </a:rPr>
              <a:t>今後、現行法に基づく国庫補助や税制等の支援制度のあり方を検討</a:t>
            </a:r>
            <a:r>
              <a:rPr lang="ja-JP" altLang="en-US" sz="1327" kern="100" dirty="0">
                <a:latin typeface="ＭＳ Ｐ明朝" panose="02020600040205080304" pitchFamily="18" charset="-128"/>
                <a:ea typeface="ＭＳ Ｐ明朝" panose="02020600040205080304" pitchFamily="18" charset="-128"/>
                <a:cs typeface="Times New Roman" panose="02020603050405020304" pitchFamily="18" charset="0"/>
              </a:rPr>
              <a:t>。</a:t>
            </a:r>
          </a:p>
          <a:p>
            <a:pPr indent="-342946" defTabSz="893464">
              <a:defRPr/>
            </a:pPr>
            <a:r>
              <a:rPr lang="ja-JP" altLang="en-US" sz="1327" kern="100" dirty="0">
                <a:latin typeface="ＭＳ Ｐ明朝" panose="02020600040205080304" pitchFamily="18" charset="-128"/>
                <a:ea typeface="ＭＳ Ｐ明朝" panose="02020600040205080304" pitchFamily="18" charset="-128"/>
                <a:cs typeface="Times New Roman" panose="02020603050405020304" pitchFamily="18" charset="0"/>
              </a:rPr>
              <a:t>○　</a:t>
            </a:r>
            <a:r>
              <a:rPr lang="ja-JP" altLang="en-US" sz="1327" u="sng" kern="100" dirty="0">
                <a:latin typeface="+mj-ea"/>
                <a:ea typeface="+mj-ea"/>
                <a:cs typeface="Times New Roman" panose="02020603050405020304" pitchFamily="18" charset="0"/>
              </a:rPr>
              <a:t>過疎対策事業債を中心とする現行法の支援策</a:t>
            </a:r>
            <a:r>
              <a:rPr lang="ja-JP" altLang="en-US" sz="1327" kern="100" dirty="0">
                <a:latin typeface="ＭＳ Ｐ明朝" panose="02020600040205080304" pitchFamily="18" charset="-128"/>
                <a:ea typeface="ＭＳ Ｐ明朝" panose="02020600040205080304" pitchFamily="18" charset="-128"/>
                <a:cs typeface="Times New Roman" panose="02020603050405020304" pitchFamily="18" charset="0"/>
              </a:rPr>
              <a:t>は、市町村の自主性を</a:t>
            </a:r>
            <a:endParaRPr lang="en-US" altLang="ja-JP" sz="1327" kern="100" dirty="0">
              <a:latin typeface="ＭＳ Ｐ明朝" panose="02020600040205080304" pitchFamily="18" charset="-128"/>
              <a:ea typeface="ＭＳ Ｐ明朝" panose="02020600040205080304" pitchFamily="18" charset="-128"/>
              <a:cs typeface="Times New Roman" panose="02020603050405020304" pitchFamily="18" charset="0"/>
            </a:endParaRPr>
          </a:p>
          <a:p>
            <a:pPr indent="-342946" defTabSz="893464">
              <a:defRPr/>
            </a:pPr>
            <a:r>
              <a:rPr lang="ja-JP" altLang="en-US" sz="1327" kern="100" dirty="0">
                <a:latin typeface="ＭＳ Ｐ明朝" panose="02020600040205080304" pitchFamily="18" charset="-128"/>
                <a:ea typeface="ＭＳ Ｐ明朝" panose="02020600040205080304" pitchFamily="18" charset="-128"/>
                <a:cs typeface="Times New Roman" panose="02020603050405020304" pitchFamily="18" charset="0"/>
              </a:rPr>
              <a:t>　尊重する仕組みとなっており、</a:t>
            </a:r>
            <a:r>
              <a:rPr lang="ja-JP" altLang="en-US" sz="1327" u="sng" kern="100" dirty="0">
                <a:latin typeface="+mj-ea"/>
                <a:ea typeface="+mj-ea"/>
                <a:cs typeface="Times New Roman" panose="02020603050405020304" pitchFamily="18" charset="0"/>
              </a:rPr>
              <a:t>継続することが基本</a:t>
            </a:r>
            <a:r>
              <a:rPr lang="ja-JP" altLang="en-US" sz="1327" kern="100" dirty="0">
                <a:latin typeface="ＭＳ Ｐ明朝" panose="02020600040205080304" pitchFamily="18" charset="-128"/>
                <a:ea typeface="ＭＳ Ｐ明朝" panose="02020600040205080304" pitchFamily="18" charset="-128"/>
                <a:cs typeface="Times New Roman" panose="02020603050405020304" pitchFamily="18" charset="0"/>
              </a:rPr>
              <a:t>。</a:t>
            </a:r>
            <a:endParaRPr lang="en-US" altLang="ja-JP" sz="1327" kern="100" dirty="0">
              <a:latin typeface="ＭＳ Ｐ明朝" panose="02020600040205080304" pitchFamily="18" charset="-128"/>
              <a:ea typeface="ＭＳ Ｐ明朝" panose="02020600040205080304" pitchFamily="18" charset="-128"/>
              <a:cs typeface="Times New Roman" panose="02020603050405020304" pitchFamily="18" charset="0"/>
            </a:endParaRPr>
          </a:p>
          <a:p>
            <a:pPr indent="-342946" defTabSz="893464">
              <a:defRPr/>
            </a:pPr>
            <a:r>
              <a:rPr lang="ja-JP" altLang="en-US" sz="1327" kern="100" dirty="0">
                <a:latin typeface="ＭＳ Ｐ明朝" pitchFamily="18" charset="-128"/>
                <a:ea typeface="ＭＳ Ｐ明朝" pitchFamily="18" charset="-128"/>
                <a:cs typeface="Times New Roman" panose="02020603050405020304" pitchFamily="18" charset="0"/>
              </a:rPr>
              <a:t>○　都道府県の役割のあり方、現行法にない支援制度の必要性も今後議論。</a:t>
            </a:r>
            <a:endParaRPr lang="en-US" altLang="ja-JP" sz="1421" dirty="0">
              <a:latin typeface="ＭＳ Ｐ明朝" pitchFamily="18" charset="-128"/>
              <a:ea typeface="ＭＳ Ｐ明朝" pitchFamily="18" charset="-128"/>
            </a:endParaRPr>
          </a:p>
        </p:txBody>
      </p:sp>
      <p:sp>
        <p:nvSpPr>
          <p:cNvPr id="63" name="正方形/長方形 62"/>
          <p:cNvSpPr/>
          <p:nvPr/>
        </p:nvSpPr>
        <p:spPr>
          <a:xfrm>
            <a:off x="5577903" y="1356347"/>
            <a:ext cx="4006126" cy="819345"/>
          </a:xfrm>
          <a:prstGeom prst="rect">
            <a:avLst/>
          </a:prstGeom>
        </p:spPr>
        <p:txBody>
          <a:bodyPr wrap="square">
            <a:noAutofit/>
          </a:bodyPr>
          <a:lstStyle/>
          <a:p>
            <a:pPr marL="342946" indent="-342946" defTabSz="893464">
              <a:defRPr/>
            </a:pPr>
            <a:r>
              <a:rPr lang="en-US" altLang="ja-JP" sz="948" dirty="0">
                <a:latin typeface="+mj-ea"/>
                <a:ea typeface="+mj-ea"/>
              </a:rPr>
              <a:t>〔</a:t>
            </a:r>
            <a:r>
              <a:rPr lang="ja-JP" altLang="en-US" sz="948" dirty="0">
                <a:latin typeface="+mj-ea"/>
                <a:ea typeface="+mj-ea"/>
              </a:rPr>
              <a:t>問</a:t>
            </a:r>
            <a:r>
              <a:rPr lang="en-US" altLang="ja-JP" sz="948" dirty="0">
                <a:latin typeface="+mj-ea"/>
                <a:ea typeface="+mj-ea"/>
              </a:rPr>
              <a:t>〕</a:t>
            </a:r>
            <a:r>
              <a:rPr lang="ja-JP" altLang="en-US" sz="948" dirty="0">
                <a:latin typeface="+mj-ea"/>
                <a:ea typeface="+mj-ea"/>
              </a:rPr>
              <a:t>過疎地域が有する公益的機能のうち重要だと思う役割（対非過疎住民）</a:t>
            </a:r>
            <a:endParaRPr lang="en-US" altLang="ja-JP" sz="948" dirty="0">
              <a:latin typeface="+mj-ea"/>
              <a:ea typeface="+mj-ea"/>
            </a:endParaRPr>
          </a:p>
          <a:p>
            <a:pPr marL="342946" indent="-342946" defTabSz="893464">
              <a:defRPr/>
            </a:pPr>
            <a:r>
              <a:rPr lang="ja-JP" altLang="en-US" sz="948" dirty="0">
                <a:latin typeface="+mj-ea"/>
                <a:ea typeface="+mj-ea"/>
              </a:rPr>
              <a:t>　　　</a:t>
            </a:r>
            <a:r>
              <a:rPr lang="ja-JP" altLang="en-US" sz="948" dirty="0">
                <a:latin typeface="ＭＳ Ｐ明朝" panose="02020600040205080304" pitchFamily="18" charset="-128"/>
                <a:ea typeface="ＭＳ Ｐ明朝" panose="02020600040205080304" pitchFamily="18" charset="-128"/>
              </a:rPr>
              <a:t>　食料や水を生産・供給する場としての役割　</a:t>
            </a:r>
            <a:r>
              <a:rPr lang="en-US" altLang="ja-JP" sz="948" dirty="0">
                <a:latin typeface="ＭＳ Ｐ明朝" panose="02020600040205080304" pitchFamily="18" charset="-128"/>
                <a:ea typeface="ＭＳ Ｐ明朝" panose="02020600040205080304" pitchFamily="18" charset="-128"/>
              </a:rPr>
              <a:t>20.8</a:t>
            </a:r>
            <a:r>
              <a:rPr lang="ja-JP" altLang="en-US" sz="948" dirty="0">
                <a:latin typeface="ＭＳ Ｐ明朝" panose="02020600040205080304" pitchFamily="18" charset="-128"/>
                <a:ea typeface="ＭＳ Ｐ明朝" panose="02020600040205080304" pitchFamily="18" charset="-128"/>
              </a:rPr>
              <a:t>％</a:t>
            </a:r>
            <a:endParaRPr lang="en-US" altLang="ja-JP" sz="948" dirty="0">
              <a:latin typeface="ＭＳ Ｐ明朝" panose="02020600040205080304" pitchFamily="18" charset="-128"/>
              <a:ea typeface="ＭＳ Ｐ明朝" panose="02020600040205080304" pitchFamily="18" charset="-128"/>
            </a:endParaRPr>
          </a:p>
          <a:p>
            <a:pPr marL="342946" indent="-342946" defTabSz="893464">
              <a:defRPr/>
            </a:pPr>
            <a:r>
              <a:rPr lang="ja-JP" altLang="en-US" sz="948" dirty="0">
                <a:latin typeface="ＭＳ Ｐ明朝" panose="02020600040205080304" pitchFamily="18" charset="-128"/>
                <a:ea typeface="ＭＳ Ｐ明朝" panose="02020600040205080304" pitchFamily="18" charset="-128"/>
              </a:rPr>
              <a:t>　　　  多様な生態系を持つ自然環境を保全する役割　</a:t>
            </a:r>
            <a:r>
              <a:rPr lang="en-US" altLang="ja-JP" sz="948" dirty="0">
                <a:latin typeface="ＭＳ Ｐ明朝" panose="02020600040205080304" pitchFamily="18" charset="-128"/>
                <a:ea typeface="ＭＳ Ｐ明朝" panose="02020600040205080304" pitchFamily="18" charset="-128"/>
              </a:rPr>
              <a:t>14.2</a:t>
            </a:r>
            <a:r>
              <a:rPr lang="ja-JP" altLang="en-US" sz="948" dirty="0">
                <a:latin typeface="ＭＳ Ｐ明朝" panose="02020600040205080304" pitchFamily="18" charset="-128"/>
                <a:ea typeface="ＭＳ Ｐ明朝" panose="02020600040205080304" pitchFamily="18" charset="-128"/>
              </a:rPr>
              <a:t>％</a:t>
            </a:r>
            <a:endParaRPr lang="en-US" altLang="ja-JP" sz="948" dirty="0">
              <a:latin typeface="ＭＳ Ｐ明朝" panose="02020600040205080304" pitchFamily="18" charset="-128"/>
              <a:ea typeface="ＭＳ Ｐ明朝" panose="02020600040205080304" pitchFamily="18" charset="-128"/>
            </a:endParaRPr>
          </a:p>
          <a:p>
            <a:pPr marL="342946" indent="-342946" defTabSz="893464">
              <a:defRPr/>
            </a:pPr>
            <a:r>
              <a:rPr lang="ja-JP" altLang="en-US" sz="948" dirty="0">
                <a:latin typeface="ＭＳ Ｐ明朝" panose="02020600040205080304" pitchFamily="18" charset="-128"/>
                <a:ea typeface="ＭＳ Ｐ明朝" panose="02020600040205080304" pitchFamily="18" charset="-128"/>
              </a:rPr>
              <a:t>　　　  日本人にとっての心のふるさととしての役割　</a:t>
            </a:r>
            <a:r>
              <a:rPr lang="en-US" altLang="ja-JP" sz="948" dirty="0">
                <a:latin typeface="ＭＳ Ｐ明朝" panose="02020600040205080304" pitchFamily="18" charset="-128"/>
                <a:ea typeface="ＭＳ Ｐ明朝" panose="02020600040205080304" pitchFamily="18" charset="-128"/>
              </a:rPr>
              <a:t>13.0%</a:t>
            </a:r>
            <a:r>
              <a:rPr lang="ja-JP" altLang="en-US" sz="948" dirty="0">
                <a:latin typeface="ＭＳ Ｐ明朝" panose="02020600040205080304" pitchFamily="18" charset="-128"/>
                <a:ea typeface="ＭＳ Ｐ明朝" panose="02020600040205080304" pitchFamily="18" charset="-128"/>
              </a:rPr>
              <a:t>　　など</a:t>
            </a:r>
            <a:endParaRPr lang="en-US" altLang="ja-JP" sz="948" dirty="0">
              <a:latin typeface="ＭＳ Ｐ明朝" panose="02020600040205080304" pitchFamily="18" charset="-128"/>
              <a:ea typeface="ＭＳ Ｐ明朝" panose="02020600040205080304" pitchFamily="18" charset="-128"/>
            </a:endParaRPr>
          </a:p>
        </p:txBody>
      </p:sp>
      <p:sp>
        <p:nvSpPr>
          <p:cNvPr id="25" name="正方形/長方形 24"/>
          <p:cNvSpPr/>
          <p:nvPr/>
        </p:nvSpPr>
        <p:spPr>
          <a:xfrm>
            <a:off x="5605207" y="952781"/>
            <a:ext cx="4573889" cy="437463"/>
          </a:xfrm>
          <a:prstGeom prst="rect">
            <a:avLst/>
          </a:prstGeom>
        </p:spPr>
        <p:txBody>
          <a:bodyPr wrap="square">
            <a:noAutofit/>
          </a:bodyPr>
          <a:lstStyle/>
          <a:p>
            <a:pPr marL="342946" indent="-342946" defTabSz="893464">
              <a:defRPr/>
            </a:pPr>
            <a:r>
              <a:rPr lang="en-US" altLang="ja-JP" sz="1137" dirty="0">
                <a:latin typeface="+mj-ea"/>
                <a:ea typeface="+mj-ea"/>
              </a:rPr>
              <a:t>【</a:t>
            </a:r>
            <a:r>
              <a:rPr lang="ja-JP" altLang="en-US" sz="1137" dirty="0">
                <a:latin typeface="+mj-ea"/>
                <a:ea typeface="+mj-ea"/>
              </a:rPr>
              <a:t>過疎地域の社会的価値に関するアンケート調査</a:t>
            </a:r>
            <a:r>
              <a:rPr lang="en-US" altLang="ja-JP" sz="1137" dirty="0">
                <a:latin typeface="+mj-ea"/>
                <a:ea typeface="+mj-ea"/>
              </a:rPr>
              <a:t>】</a:t>
            </a:r>
          </a:p>
          <a:p>
            <a:pPr marL="342946" indent="-342946" defTabSz="893464">
              <a:defRPr/>
            </a:pPr>
            <a:r>
              <a:rPr lang="ja-JP" altLang="en-US" sz="1137" dirty="0">
                <a:latin typeface="+mj-ea"/>
                <a:ea typeface="+mj-ea"/>
              </a:rPr>
              <a:t>　</a:t>
            </a:r>
            <a:r>
              <a:rPr lang="en-US" altLang="ja-JP" sz="1137" dirty="0">
                <a:latin typeface="ＭＳ Ｐ明朝" panose="02020600040205080304" pitchFamily="18" charset="-128"/>
                <a:ea typeface="ＭＳ Ｐ明朝" panose="02020600040205080304" pitchFamily="18" charset="-128"/>
              </a:rPr>
              <a:t>※</a:t>
            </a:r>
            <a:r>
              <a:rPr lang="ja-JP" altLang="en-US" sz="1137" dirty="0">
                <a:latin typeface="ＭＳ Ｐ明朝" panose="02020600040205080304" pitchFamily="18" charset="-128"/>
                <a:ea typeface="ＭＳ Ｐ明朝" panose="02020600040205080304" pitchFamily="18" charset="-128"/>
              </a:rPr>
              <a:t>全国の</a:t>
            </a:r>
            <a:r>
              <a:rPr lang="en-US" altLang="ja-JP" sz="1137" dirty="0">
                <a:latin typeface="ＭＳ Ｐ明朝" panose="02020600040205080304" pitchFamily="18" charset="-128"/>
                <a:ea typeface="ＭＳ Ｐ明朝" panose="02020600040205080304" pitchFamily="18" charset="-128"/>
              </a:rPr>
              <a:t>20</a:t>
            </a:r>
            <a:r>
              <a:rPr lang="ja-JP" altLang="en-US" sz="1137" dirty="0">
                <a:latin typeface="ＭＳ Ｐ明朝" panose="02020600040205080304" pitchFamily="18" charset="-128"/>
                <a:ea typeface="ＭＳ Ｐ明朝" panose="02020600040205080304" pitchFamily="18" charset="-128"/>
              </a:rPr>
              <a:t>～</a:t>
            </a:r>
            <a:r>
              <a:rPr lang="en-US" altLang="ja-JP" sz="1137" dirty="0">
                <a:latin typeface="ＭＳ Ｐ明朝" panose="02020600040205080304" pitchFamily="18" charset="-128"/>
                <a:ea typeface="ＭＳ Ｐ明朝" panose="02020600040205080304" pitchFamily="18" charset="-128"/>
              </a:rPr>
              <a:t>69</a:t>
            </a:r>
            <a:r>
              <a:rPr lang="ja-JP" altLang="en-US" sz="1137" dirty="0">
                <a:latin typeface="ＭＳ Ｐ明朝" panose="02020600040205080304" pitchFamily="18" charset="-128"/>
                <a:ea typeface="ＭＳ Ｐ明朝" panose="02020600040205080304" pitchFamily="18" charset="-128"/>
              </a:rPr>
              <a:t>歳の住民（</a:t>
            </a:r>
            <a:r>
              <a:rPr lang="en-US" altLang="ja-JP" sz="1137" dirty="0">
                <a:latin typeface="ＭＳ Ｐ明朝" panose="02020600040205080304" pitchFamily="18" charset="-128"/>
                <a:ea typeface="ＭＳ Ｐ明朝" panose="02020600040205080304" pitchFamily="18" charset="-128"/>
              </a:rPr>
              <a:t>1,460</a:t>
            </a:r>
            <a:r>
              <a:rPr lang="ja-JP" altLang="en-US" sz="1137" dirty="0">
                <a:latin typeface="ＭＳ Ｐ明朝" panose="02020600040205080304" pitchFamily="18" charset="-128"/>
                <a:ea typeface="ＭＳ Ｐ明朝" panose="02020600040205080304" pitchFamily="18" charset="-128"/>
              </a:rPr>
              <a:t>人）から回答（</a:t>
            </a:r>
            <a:r>
              <a:rPr lang="en-US" altLang="ja-JP" sz="1137" dirty="0">
                <a:latin typeface="ＭＳ Ｐ明朝" panose="02020600040205080304" pitchFamily="18" charset="-128"/>
                <a:ea typeface="ＭＳ Ｐ明朝" panose="02020600040205080304" pitchFamily="18" charset="-128"/>
              </a:rPr>
              <a:t>H30.10</a:t>
            </a:r>
            <a:r>
              <a:rPr lang="ja-JP" altLang="en-US" sz="1137" dirty="0">
                <a:latin typeface="ＭＳ Ｐ明朝" panose="02020600040205080304" pitchFamily="18" charset="-128"/>
                <a:ea typeface="ＭＳ Ｐ明朝" panose="02020600040205080304" pitchFamily="18" charset="-128"/>
              </a:rPr>
              <a:t>）</a:t>
            </a:r>
            <a:endParaRPr lang="en-US" altLang="ja-JP" sz="1137" dirty="0">
              <a:latin typeface="ＭＳ Ｐ明朝" panose="02020600040205080304" pitchFamily="18" charset="-128"/>
              <a:ea typeface="ＭＳ Ｐ明朝" panose="02020600040205080304" pitchFamily="18" charset="-128"/>
            </a:endParaRPr>
          </a:p>
        </p:txBody>
      </p:sp>
      <p:sp>
        <p:nvSpPr>
          <p:cNvPr id="26" name="正方形/長方形 25"/>
          <p:cNvSpPr/>
          <p:nvPr/>
        </p:nvSpPr>
        <p:spPr>
          <a:xfrm>
            <a:off x="5577902" y="2111576"/>
            <a:ext cx="4006126" cy="816596"/>
          </a:xfrm>
          <a:prstGeom prst="rect">
            <a:avLst/>
          </a:prstGeom>
        </p:spPr>
        <p:txBody>
          <a:bodyPr wrap="square">
            <a:noAutofit/>
          </a:bodyPr>
          <a:lstStyle/>
          <a:p>
            <a:pPr marL="342946" indent="-342946" defTabSz="893464">
              <a:defRPr/>
            </a:pPr>
            <a:r>
              <a:rPr lang="en-US" altLang="ja-JP" sz="948" dirty="0">
                <a:latin typeface="+mj-ea"/>
                <a:ea typeface="+mj-ea"/>
              </a:rPr>
              <a:t>〔</a:t>
            </a:r>
            <a:r>
              <a:rPr lang="ja-JP" altLang="en-US" sz="948" dirty="0">
                <a:latin typeface="+mj-ea"/>
                <a:ea typeface="+mj-ea"/>
              </a:rPr>
              <a:t>問</a:t>
            </a:r>
            <a:r>
              <a:rPr lang="en-US" altLang="ja-JP" sz="948" dirty="0">
                <a:latin typeface="+mj-ea"/>
                <a:ea typeface="+mj-ea"/>
              </a:rPr>
              <a:t>〕</a:t>
            </a:r>
            <a:r>
              <a:rPr lang="ja-JP" altLang="en-US" sz="948" dirty="0">
                <a:latin typeface="+mj-ea"/>
                <a:ea typeface="+mj-ea"/>
              </a:rPr>
              <a:t>過疎地域に対する支援や対策の必要性</a:t>
            </a:r>
            <a:endParaRPr lang="en-US" altLang="ja-JP" sz="948" dirty="0">
              <a:latin typeface="+mj-ea"/>
              <a:ea typeface="+mj-ea"/>
            </a:endParaRPr>
          </a:p>
          <a:p>
            <a:pPr marL="342946" indent="-342946" defTabSz="893464">
              <a:defRPr/>
            </a:pPr>
            <a:r>
              <a:rPr lang="ja-JP" altLang="en-US" sz="948" dirty="0">
                <a:latin typeface="+mj-ea"/>
                <a:ea typeface="+mj-ea"/>
              </a:rPr>
              <a:t>　　　</a:t>
            </a:r>
            <a:r>
              <a:rPr lang="ja-JP" altLang="en-US" sz="948" dirty="0">
                <a:latin typeface="ＭＳ Ｐ明朝" panose="02020600040205080304" pitchFamily="18" charset="-128"/>
                <a:ea typeface="ＭＳ Ｐ明朝" panose="02020600040205080304" pitchFamily="18" charset="-128"/>
              </a:rPr>
              <a:t>　　　　　　　　　　必要と思う</a:t>
            </a:r>
            <a:r>
              <a:rPr lang="en-US" altLang="ja-JP" sz="948" dirty="0">
                <a:latin typeface="ＭＳ Ｐ明朝" panose="02020600040205080304" pitchFamily="18" charset="-128"/>
                <a:ea typeface="ＭＳ Ｐ明朝" panose="02020600040205080304" pitchFamily="18" charset="-128"/>
              </a:rPr>
              <a:t>※</a:t>
            </a:r>
            <a:r>
              <a:rPr lang="ja-JP" altLang="en-US" sz="948" dirty="0">
                <a:latin typeface="ＭＳ Ｐ明朝" panose="02020600040205080304" pitchFamily="18" charset="-128"/>
                <a:ea typeface="ＭＳ Ｐ明朝" panose="02020600040205080304" pitchFamily="18" charset="-128"/>
              </a:rPr>
              <a:t>　どちらともいえない　必要とは思わない</a:t>
            </a:r>
            <a:r>
              <a:rPr lang="en-US" altLang="ja-JP" sz="948" dirty="0">
                <a:latin typeface="ＭＳ Ｐ明朝" panose="02020600040205080304" pitchFamily="18" charset="-128"/>
                <a:ea typeface="ＭＳ Ｐ明朝" panose="02020600040205080304" pitchFamily="18" charset="-128"/>
              </a:rPr>
              <a:t>※</a:t>
            </a:r>
          </a:p>
          <a:p>
            <a:pPr marL="342946" indent="-342946" defTabSz="893464">
              <a:defRPr/>
            </a:pPr>
            <a:r>
              <a:rPr lang="ja-JP" altLang="en-US" sz="948" dirty="0">
                <a:latin typeface="ＭＳ Ｐ明朝" panose="02020600040205080304" pitchFamily="18" charset="-128"/>
                <a:ea typeface="ＭＳ Ｐ明朝" panose="02020600040205080304" pitchFamily="18" charset="-128"/>
              </a:rPr>
              <a:t>　　　過疎住民　　　　　　</a:t>
            </a:r>
            <a:r>
              <a:rPr lang="en-US" altLang="ja-JP" sz="948" dirty="0">
                <a:latin typeface="ＭＳ Ｐ明朝" panose="02020600040205080304" pitchFamily="18" charset="-128"/>
                <a:ea typeface="ＭＳ Ｐ明朝" panose="02020600040205080304" pitchFamily="18" charset="-128"/>
              </a:rPr>
              <a:t>78.4</a:t>
            </a:r>
            <a:r>
              <a:rPr lang="ja-JP" altLang="en-US" sz="948" dirty="0">
                <a:latin typeface="ＭＳ Ｐ明朝" panose="02020600040205080304" pitchFamily="18" charset="-128"/>
                <a:ea typeface="ＭＳ Ｐ明朝" panose="02020600040205080304" pitchFamily="18" charset="-128"/>
              </a:rPr>
              <a:t>％　　　　　　　</a:t>
            </a:r>
            <a:r>
              <a:rPr lang="en-US" altLang="ja-JP" sz="948" dirty="0">
                <a:latin typeface="ＭＳ Ｐ明朝" panose="02020600040205080304" pitchFamily="18" charset="-128"/>
                <a:ea typeface="ＭＳ Ｐ明朝" panose="02020600040205080304" pitchFamily="18" charset="-128"/>
              </a:rPr>
              <a:t>16.9</a:t>
            </a:r>
            <a:r>
              <a:rPr lang="ja-JP" altLang="en-US" sz="948" dirty="0">
                <a:latin typeface="ＭＳ Ｐ明朝" panose="02020600040205080304" pitchFamily="18" charset="-128"/>
                <a:ea typeface="ＭＳ Ｐ明朝" panose="02020600040205080304" pitchFamily="18" charset="-128"/>
              </a:rPr>
              <a:t>％　　　　　　　　</a:t>
            </a:r>
            <a:r>
              <a:rPr lang="en-US" altLang="ja-JP" sz="948" dirty="0">
                <a:latin typeface="ＭＳ Ｐ明朝" panose="02020600040205080304" pitchFamily="18" charset="-128"/>
                <a:ea typeface="ＭＳ Ｐ明朝" panose="02020600040205080304" pitchFamily="18" charset="-128"/>
              </a:rPr>
              <a:t>4.8</a:t>
            </a:r>
            <a:r>
              <a:rPr lang="ja-JP" altLang="en-US" sz="948" dirty="0">
                <a:latin typeface="ＭＳ Ｐ明朝" panose="02020600040205080304" pitchFamily="18" charset="-128"/>
                <a:ea typeface="ＭＳ Ｐ明朝" panose="02020600040205080304" pitchFamily="18" charset="-128"/>
              </a:rPr>
              <a:t>％</a:t>
            </a:r>
            <a:endParaRPr lang="en-US" altLang="ja-JP" sz="948" dirty="0">
              <a:latin typeface="ＭＳ Ｐ明朝" panose="02020600040205080304" pitchFamily="18" charset="-128"/>
              <a:ea typeface="ＭＳ Ｐ明朝" panose="02020600040205080304" pitchFamily="18" charset="-128"/>
            </a:endParaRPr>
          </a:p>
          <a:p>
            <a:pPr marL="342946" indent="-342946" defTabSz="893464">
              <a:defRPr/>
            </a:pPr>
            <a:r>
              <a:rPr lang="ja-JP" altLang="en-US" sz="948" dirty="0">
                <a:latin typeface="ＭＳ Ｐ明朝" panose="02020600040205080304" pitchFamily="18" charset="-128"/>
                <a:ea typeface="ＭＳ Ｐ明朝" panose="02020600040205080304" pitchFamily="18" charset="-128"/>
              </a:rPr>
              <a:t>　　　非過疎住民　　　　 </a:t>
            </a:r>
            <a:r>
              <a:rPr lang="en-US" altLang="ja-JP" sz="948" dirty="0">
                <a:latin typeface="ＭＳ Ｐ明朝" panose="02020600040205080304" pitchFamily="18" charset="-128"/>
                <a:ea typeface="ＭＳ Ｐ明朝" panose="02020600040205080304" pitchFamily="18" charset="-128"/>
              </a:rPr>
              <a:t>72.9</a:t>
            </a:r>
            <a:r>
              <a:rPr lang="ja-JP" altLang="en-US" sz="948" dirty="0">
                <a:latin typeface="ＭＳ Ｐ明朝" panose="02020600040205080304" pitchFamily="18" charset="-128"/>
                <a:ea typeface="ＭＳ Ｐ明朝" panose="02020600040205080304" pitchFamily="18" charset="-128"/>
              </a:rPr>
              <a:t>％　　　　　　　</a:t>
            </a:r>
            <a:r>
              <a:rPr lang="en-US" altLang="ja-JP" sz="948" dirty="0">
                <a:latin typeface="ＭＳ Ｐ明朝" panose="02020600040205080304" pitchFamily="18" charset="-128"/>
                <a:ea typeface="ＭＳ Ｐ明朝" panose="02020600040205080304" pitchFamily="18" charset="-128"/>
              </a:rPr>
              <a:t>20.8</a:t>
            </a:r>
            <a:r>
              <a:rPr lang="ja-JP" altLang="en-US" sz="948" dirty="0">
                <a:latin typeface="ＭＳ Ｐ明朝" panose="02020600040205080304" pitchFamily="18" charset="-128"/>
                <a:ea typeface="ＭＳ Ｐ明朝" panose="02020600040205080304" pitchFamily="18" charset="-128"/>
              </a:rPr>
              <a:t>％　　　　　　　　</a:t>
            </a:r>
            <a:r>
              <a:rPr lang="en-US" altLang="ja-JP" sz="948" dirty="0">
                <a:latin typeface="ＭＳ Ｐ明朝" panose="02020600040205080304" pitchFamily="18" charset="-128"/>
                <a:ea typeface="ＭＳ Ｐ明朝" panose="02020600040205080304" pitchFamily="18" charset="-128"/>
              </a:rPr>
              <a:t>6.2</a:t>
            </a:r>
            <a:r>
              <a:rPr lang="ja-JP" altLang="en-US" sz="948" dirty="0">
                <a:latin typeface="ＭＳ Ｐ明朝" panose="02020600040205080304" pitchFamily="18" charset="-128"/>
                <a:ea typeface="ＭＳ Ｐ明朝" panose="02020600040205080304" pitchFamily="18" charset="-128"/>
              </a:rPr>
              <a:t>％</a:t>
            </a:r>
            <a:endParaRPr lang="en-US" altLang="ja-JP" sz="948" dirty="0">
              <a:latin typeface="ＭＳ Ｐ明朝" panose="02020600040205080304" pitchFamily="18" charset="-128"/>
              <a:ea typeface="ＭＳ Ｐ明朝" panose="02020600040205080304" pitchFamily="18" charset="-128"/>
            </a:endParaRPr>
          </a:p>
          <a:p>
            <a:pPr marL="342946" indent="-342946" defTabSz="893464">
              <a:defRPr/>
            </a:pPr>
            <a:r>
              <a:rPr lang="ja-JP" altLang="en-US" sz="948" dirty="0">
                <a:latin typeface="ＭＳ Ｐ明朝" panose="02020600040205080304" pitchFamily="18" charset="-128"/>
                <a:ea typeface="ＭＳ Ｐ明朝" panose="02020600040205080304" pitchFamily="18" charset="-128"/>
              </a:rPr>
              <a:t>　　　　</a:t>
            </a:r>
            <a:r>
              <a:rPr lang="en-US" altLang="ja-JP" sz="948" dirty="0">
                <a:latin typeface="ＭＳ Ｐ明朝" panose="02020600040205080304" pitchFamily="18" charset="-128"/>
                <a:ea typeface="ＭＳ Ｐ明朝" panose="02020600040205080304" pitchFamily="18" charset="-128"/>
              </a:rPr>
              <a:t>※</a:t>
            </a:r>
            <a:r>
              <a:rPr lang="ja-JP" altLang="en-US" sz="948" dirty="0">
                <a:latin typeface="ＭＳ Ｐ明朝" panose="02020600040205080304" pitchFamily="18" charset="-128"/>
                <a:ea typeface="ＭＳ Ｐ明朝" panose="02020600040205080304" pitchFamily="18" charset="-128"/>
              </a:rPr>
              <a:t>「どちらかといえば」を含む割合</a:t>
            </a:r>
            <a:endParaRPr lang="en-US" altLang="ja-JP" sz="948" dirty="0">
              <a:latin typeface="ＭＳ Ｐ明朝" panose="02020600040205080304" pitchFamily="18" charset="-128"/>
              <a:ea typeface="ＭＳ Ｐ明朝" panose="02020600040205080304" pitchFamily="18" charset="-128"/>
            </a:endParaRPr>
          </a:p>
        </p:txBody>
      </p:sp>
      <p:sp>
        <p:nvSpPr>
          <p:cNvPr id="3" name="スライド番号プレースホルダー 2"/>
          <p:cNvSpPr>
            <a:spLocks noGrp="1"/>
          </p:cNvSpPr>
          <p:nvPr>
            <p:ph type="sldNum" sz="quarter" idx="4"/>
          </p:nvPr>
        </p:nvSpPr>
        <p:spPr/>
        <p:txBody>
          <a:bodyPr/>
          <a:lstStyle/>
          <a:p>
            <a:fld id="{52FD0B92-5099-4375-A526-D90697F4A704}" type="slidenum">
              <a:rPr lang="ja-JP" altLang="en-US" smtClean="0"/>
              <a:pPr/>
              <a:t>17</a:t>
            </a:fld>
            <a:endParaRPr lang="ja-JP" altLang="en-US"/>
          </a:p>
        </p:txBody>
      </p:sp>
    </p:spTree>
    <p:extLst>
      <p:ext uri="{BB962C8B-B14F-4D97-AF65-F5344CB8AC3E}">
        <p14:creationId xmlns:p14="http://schemas.microsoft.com/office/powerpoint/2010/main" val="30732458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AutoShape 15"/>
          <p:cNvSpPr>
            <a:spLocks noChangeArrowheads="1"/>
          </p:cNvSpPr>
          <p:nvPr/>
        </p:nvSpPr>
        <p:spPr bwMode="auto">
          <a:xfrm>
            <a:off x="180312" y="179785"/>
            <a:ext cx="9720000" cy="432000"/>
          </a:xfrm>
          <a:prstGeom prst="roundRect">
            <a:avLst>
              <a:gd name="adj" fmla="val 21125"/>
            </a:avLst>
          </a:prstGeom>
          <a:gradFill rotWithShape="1">
            <a:gsLst>
              <a:gs pos="0">
                <a:srgbClr val="FF9933"/>
              </a:gs>
              <a:gs pos="50000">
                <a:srgbClr val="FFFFFF"/>
              </a:gs>
              <a:gs pos="100000">
                <a:srgbClr val="FF9933"/>
              </a:gs>
            </a:gsLst>
            <a:lin ang="5400000" scaled="1"/>
          </a:gradFill>
          <a:ln w="57150" cmpd="thickThin">
            <a:solidFill>
              <a:srgbClr val="000000"/>
            </a:solidFill>
            <a:round/>
            <a:headEnd/>
            <a:tailEnd/>
          </a:ln>
          <a:effectLst/>
        </p:spPr>
        <p:txBody>
          <a:bodyPr lIns="95077" tIns="47541" rIns="95077" bIns="47541" anchor="ctr"/>
          <a:lstStyle/>
          <a:p>
            <a:pPr algn="ctr" fontAlgn="base">
              <a:spcBef>
                <a:spcPct val="0"/>
              </a:spcBef>
              <a:spcAft>
                <a:spcPct val="0"/>
              </a:spcAft>
              <a:defRPr/>
            </a:pPr>
            <a:r>
              <a:rPr kumimoji="0" lang="ja-JP" altLang="en-US" sz="2200" kern="0" dirty="0" smtClean="0">
                <a:solidFill>
                  <a:prstClr val="black"/>
                </a:solidFill>
                <a:latin typeface="ＤＦ特太ゴシック体" pitchFamily="1" charset="-128"/>
                <a:ea typeface="ＤＦ特太ゴシック体" pitchFamily="1" charset="-128"/>
              </a:rPr>
              <a:t>過疎</a:t>
            </a:r>
            <a:r>
              <a:rPr kumimoji="0" lang="ja-JP" altLang="en-US" sz="2200" kern="0" dirty="0">
                <a:solidFill>
                  <a:prstClr val="black"/>
                </a:solidFill>
                <a:latin typeface="ＤＦ特太ゴシック体" pitchFamily="1" charset="-128"/>
                <a:ea typeface="ＤＦ特太ゴシック体" pitchFamily="1" charset="-128"/>
              </a:rPr>
              <a:t>対策</a:t>
            </a:r>
            <a:r>
              <a:rPr kumimoji="0" lang="ja-JP" altLang="en-US" sz="2200" kern="0" dirty="0" smtClean="0">
                <a:solidFill>
                  <a:prstClr val="black"/>
                </a:solidFill>
                <a:latin typeface="ＤＦ特太ゴシック体" pitchFamily="1" charset="-128"/>
                <a:ea typeface="ＤＦ特太ゴシック体" pitchFamily="1" charset="-128"/>
              </a:rPr>
              <a:t>について</a:t>
            </a:r>
            <a:endParaRPr kumimoji="0" lang="ja-JP" altLang="en-US" sz="2200" kern="0" dirty="0">
              <a:solidFill>
                <a:prstClr val="black"/>
              </a:solidFill>
              <a:latin typeface="ＤＦ特太ゴシック体" pitchFamily="1" charset="-128"/>
              <a:ea typeface="ＤＦ特太ゴシック体" pitchFamily="1" charset="-128"/>
            </a:endParaRPr>
          </a:p>
        </p:txBody>
      </p:sp>
      <p:sp>
        <p:nvSpPr>
          <p:cNvPr id="20" name="テキスト ボックス 19"/>
          <p:cNvSpPr txBox="1"/>
          <p:nvPr/>
        </p:nvSpPr>
        <p:spPr>
          <a:xfrm>
            <a:off x="320574" y="1071794"/>
            <a:ext cx="8858932" cy="1424034"/>
          </a:xfrm>
          <a:prstGeom prst="rect">
            <a:avLst/>
          </a:prstGeom>
          <a:noFill/>
        </p:spPr>
        <p:txBody>
          <a:bodyPr wrap="square" lIns="89459" tIns="44731" rIns="89459" bIns="44731">
            <a:spAutoFit/>
          </a:bodyPr>
          <a:lstStyle/>
          <a:p>
            <a:pPr marL="91638" indent="-91638" defTabSz="932421" fontAlgn="base">
              <a:lnSpc>
                <a:spcPts val="2000"/>
              </a:lnSpc>
              <a:spcBef>
                <a:spcPct val="0"/>
              </a:spcBef>
              <a:spcAft>
                <a:spcPct val="0"/>
              </a:spcAft>
              <a:defRPr/>
            </a:pPr>
            <a:r>
              <a:rPr lang="ja-JP" altLang="en-US" sz="1400" dirty="0" smtClean="0">
                <a:solidFill>
                  <a:prstClr val="black"/>
                </a:solidFill>
                <a:latin typeface="ＭＳ Ｐゴシック"/>
              </a:rPr>
              <a:t>○</a:t>
            </a:r>
            <a:r>
              <a:rPr lang="ja-JP" altLang="en-US" sz="1400" u="sng" dirty="0" smtClean="0">
                <a:solidFill>
                  <a:prstClr val="black"/>
                </a:solidFill>
                <a:latin typeface="ＭＳ Ｐゴシック"/>
              </a:rPr>
              <a:t>昭和</a:t>
            </a:r>
            <a:r>
              <a:rPr lang="ja-JP" altLang="en-US" sz="1400" u="sng" dirty="0">
                <a:solidFill>
                  <a:prstClr val="black"/>
                </a:solidFill>
                <a:latin typeface="ＭＳ Ｐゴシック"/>
              </a:rPr>
              <a:t>４５年</a:t>
            </a:r>
            <a:r>
              <a:rPr lang="ja-JP" altLang="en-US" sz="1400" dirty="0">
                <a:solidFill>
                  <a:prstClr val="black"/>
                </a:solidFill>
                <a:latin typeface="ＭＳ Ｐ明朝" pitchFamily="18" charset="-128"/>
                <a:ea typeface="ＭＳ Ｐ明朝" pitchFamily="18" charset="-128"/>
              </a:rPr>
              <a:t>以来、</a:t>
            </a:r>
            <a:r>
              <a:rPr lang="ja-JP" altLang="en-US" sz="1400" u="sng" dirty="0">
                <a:solidFill>
                  <a:prstClr val="black"/>
                </a:solidFill>
                <a:latin typeface="ＭＳ Ｐゴシック"/>
              </a:rPr>
              <a:t>四次にわたり議員立法として過疎法が</a:t>
            </a:r>
            <a:r>
              <a:rPr lang="ja-JP" altLang="en-US" sz="1400" u="sng" dirty="0" smtClean="0">
                <a:solidFill>
                  <a:prstClr val="black"/>
                </a:solidFill>
                <a:latin typeface="ＭＳ Ｐゴシック"/>
              </a:rPr>
              <a:t>制定（全て全会一致により成立）</a:t>
            </a:r>
            <a:r>
              <a:rPr lang="ja-JP" altLang="en-US" sz="1400" dirty="0" smtClean="0">
                <a:solidFill>
                  <a:prstClr val="black"/>
                </a:solidFill>
                <a:latin typeface="ＭＳ Ｐ明朝" pitchFamily="18" charset="-128"/>
                <a:ea typeface="ＭＳ Ｐ明朝" pitchFamily="18" charset="-128"/>
              </a:rPr>
              <a:t>。</a:t>
            </a:r>
            <a:endParaRPr lang="en-US" altLang="ja-JP" sz="1400" dirty="0" smtClean="0">
              <a:solidFill>
                <a:prstClr val="black"/>
              </a:solidFill>
              <a:latin typeface="ＭＳ Ｐ明朝" pitchFamily="18" charset="-128"/>
              <a:ea typeface="ＭＳ Ｐ明朝" pitchFamily="18" charset="-128"/>
            </a:endParaRPr>
          </a:p>
          <a:p>
            <a:pPr marL="91638" indent="-91638" defTabSz="932421" fontAlgn="base">
              <a:lnSpc>
                <a:spcPts val="1600"/>
              </a:lnSpc>
              <a:spcBef>
                <a:spcPct val="0"/>
              </a:spcBef>
              <a:spcAft>
                <a:spcPct val="0"/>
              </a:spcAft>
              <a:defRPr/>
            </a:pPr>
            <a:r>
              <a:rPr lang="ja-JP" altLang="en-US" sz="1050" dirty="0">
                <a:solidFill>
                  <a:prstClr val="black"/>
                </a:solidFill>
                <a:latin typeface="ＭＳ Ｐ明朝" pitchFamily="18" charset="-128"/>
                <a:ea typeface="ＭＳ Ｐ明朝" pitchFamily="18" charset="-128"/>
              </a:rPr>
              <a:t>　</a:t>
            </a:r>
            <a:r>
              <a:rPr lang="ja-JP" altLang="en-US" sz="1050" dirty="0" smtClean="0">
                <a:solidFill>
                  <a:prstClr val="black"/>
                </a:solidFill>
                <a:latin typeface="ＭＳ Ｐ明朝" pitchFamily="18" charset="-128"/>
                <a:ea typeface="ＭＳ Ｐ明朝" pitchFamily="18" charset="-128"/>
              </a:rPr>
              <a:t>・過疎地域対策緊急措置法（昭和</a:t>
            </a:r>
            <a:r>
              <a:rPr lang="en-US" altLang="ja-JP" sz="1050" dirty="0" smtClean="0">
                <a:solidFill>
                  <a:prstClr val="black"/>
                </a:solidFill>
                <a:latin typeface="ＭＳ Ｐ明朝" pitchFamily="18" charset="-128"/>
                <a:ea typeface="ＭＳ Ｐ明朝" pitchFamily="18" charset="-128"/>
              </a:rPr>
              <a:t>45</a:t>
            </a:r>
            <a:r>
              <a:rPr lang="ja-JP" altLang="en-US" sz="1050" dirty="0" smtClean="0">
                <a:solidFill>
                  <a:prstClr val="black"/>
                </a:solidFill>
                <a:latin typeface="ＭＳ Ｐ明朝" pitchFamily="18" charset="-128"/>
                <a:ea typeface="ＭＳ Ｐ明朝" pitchFamily="18" charset="-128"/>
              </a:rPr>
              <a:t>年</a:t>
            </a:r>
            <a:r>
              <a:rPr lang="en-US" altLang="ja-JP" sz="1050" dirty="0" smtClean="0">
                <a:solidFill>
                  <a:prstClr val="black"/>
                </a:solidFill>
                <a:latin typeface="ＭＳ Ｐ明朝" pitchFamily="18" charset="-128"/>
                <a:ea typeface="ＭＳ Ｐ明朝" pitchFamily="18" charset="-128"/>
              </a:rPr>
              <a:t>4</a:t>
            </a:r>
            <a:r>
              <a:rPr lang="ja-JP" altLang="en-US" sz="1050" dirty="0" smtClean="0">
                <a:solidFill>
                  <a:prstClr val="black"/>
                </a:solidFill>
                <a:latin typeface="ＭＳ Ｐ明朝" pitchFamily="18" charset="-128"/>
                <a:ea typeface="ＭＳ Ｐ明朝" pitchFamily="18" charset="-128"/>
              </a:rPr>
              <a:t>月</a:t>
            </a:r>
            <a:r>
              <a:rPr lang="en-US" altLang="ja-JP" sz="1050" dirty="0" smtClean="0">
                <a:solidFill>
                  <a:prstClr val="black"/>
                </a:solidFill>
                <a:latin typeface="ＭＳ Ｐ明朝" pitchFamily="18" charset="-128"/>
                <a:ea typeface="ＭＳ Ｐ明朝" pitchFamily="18" charset="-128"/>
              </a:rPr>
              <a:t>24</a:t>
            </a:r>
            <a:r>
              <a:rPr lang="ja-JP" altLang="en-US" sz="1050" dirty="0" smtClean="0">
                <a:solidFill>
                  <a:prstClr val="black"/>
                </a:solidFill>
                <a:latin typeface="ＭＳ Ｐ明朝" pitchFamily="18" charset="-128"/>
                <a:ea typeface="ＭＳ Ｐ明朝" pitchFamily="18" charset="-128"/>
              </a:rPr>
              <a:t>日施行）</a:t>
            </a:r>
            <a:endParaRPr lang="en-US" altLang="ja-JP" sz="1050" dirty="0" smtClean="0">
              <a:solidFill>
                <a:prstClr val="black"/>
              </a:solidFill>
              <a:latin typeface="ＭＳ Ｐ明朝" pitchFamily="18" charset="-128"/>
              <a:ea typeface="ＭＳ Ｐ明朝" pitchFamily="18" charset="-128"/>
            </a:endParaRPr>
          </a:p>
          <a:p>
            <a:pPr marL="91638" indent="-91638" defTabSz="932421" fontAlgn="base">
              <a:lnSpc>
                <a:spcPts val="1600"/>
              </a:lnSpc>
              <a:spcBef>
                <a:spcPct val="0"/>
              </a:spcBef>
              <a:spcAft>
                <a:spcPct val="0"/>
              </a:spcAft>
              <a:defRPr/>
            </a:pPr>
            <a:r>
              <a:rPr lang="ja-JP" altLang="en-US" sz="1050" dirty="0">
                <a:solidFill>
                  <a:prstClr val="black"/>
                </a:solidFill>
                <a:latin typeface="ＭＳ Ｐ明朝" pitchFamily="18" charset="-128"/>
                <a:ea typeface="ＭＳ Ｐ明朝" pitchFamily="18" charset="-128"/>
              </a:rPr>
              <a:t>　</a:t>
            </a:r>
            <a:r>
              <a:rPr lang="ja-JP" altLang="en-US" sz="1050" dirty="0" smtClean="0">
                <a:solidFill>
                  <a:prstClr val="black"/>
                </a:solidFill>
                <a:latin typeface="ＭＳ Ｐ明朝" pitchFamily="18" charset="-128"/>
                <a:ea typeface="ＭＳ Ｐ明朝" pitchFamily="18" charset="-128"/>
              </a:rPr>
              <a:t>・過疎地域振興特別措置法（昭和</a:t>
            </a:r>
            <a:r>
              <a:rPr lang="en-US" altLang="ja-JP" sz="1050" dirty="0" smtClean="0">
                <a:solidFill>
                  <a:prstClr val="black"/>
                </a:solidFill>
                <a:latin typeface="ＭＳ Ｐ明朝" pitchFamily="18" charset="-128"/>
                <a:ea typeface="ＭＳ Ｐ明朝" pitchFamily="18" charset="-128"/>
              </a:rPr>
              <a:t>55</a:t>
            </a:r>
            <a:r>
              <a:rPr lang="ja-JP" altLang="en-US" sz="1050" dirty="0" smtClean="0">
                <a:solidFill>
                  <a:prstClr val="black"/>
                </a:solidFill>
                <a:latin typeface="ＭＳ Ｐ明朝" pitchFamily="18" charset="-128"/>
                <a:ea typeface="ＭＳ Ｐ明朝" pitchFamily="18" charset="-128"/>
              </a:rPr>
              <a:t>年</a:t>
            </a:r>
            <a:r>
              <a:rPr lang="en-US" altLang="ja-JP" sz="1050" dirty="0">
                <a:solidFill>
                  <a:prstClr val="black"/>
                </a:solidFill>
                <a:latin typeface="ＭＳ Ｐ明朝" pitchFamily="18" charset="-128"/>
                <a:ea typeface="ＭＳ Ｐ明朝" pitchFamily="18" charset="-128"/>
              </a:rPr>
              <a:t>4</a:t>
            </a:r>
            <a:r>
              <a:rPr lang="ja-JP" altLang="en-US" sz="1050" dirty="0" smtClean="0">
                <a:solidFill>
                  <a:prstClr val="black"/>
                </a:solidFill>
                <a:latin typeface="ＭＳ Ｐ明朝" pitchFamily="18" charset="-128"/>
                <a:ea typeface="ＭＳ Ｐ明朝" pitchFamily="18" charset="-128"/>
              </a:rPr>
              <a:t>月</a:t>
            </a:r>
            <a:r>
              <a:rPr lang="en-US" altLang="ja-JP" sz="1050" dirty="0">
                <a:solidFill>
                  <a:prstClr val="black"/>
                </a:solidFill>
                <a:latin typeface="ＭＳ Ｐ明朝" pitchFamily="18" charset="-128"/>
                <a:ea typeface="ＭＳ Ｐ明朝" pitchFamily="18" charset="-128"/>
              </a:rPr>
              <a:t>1</a:t>
            </a:r>
            <a:r>
              <a:rPr lang="ja-JP" altLang="en-US" sz="1050" dirty="0" smtClean="0">
                <a:solidFill>
                  <a:prstClr val="black"/>
                </a:solidFill>
                <a:latin typeface="ＭＳ Ｐ明朝" pitchFamily="18" charset="-128"/>
                <a:ea typeface="ＭＳ Ｐ明朝" pitchFamily="18" charset="-128"/>
              </a:rPr>
              <a:t>日施行）</a:t>
            </a:r>
            <a:endParaRPr lang="en-US" altLang="ja-JP" sz="1050" dirty="0" smtClean="0">
              <a:solidFill>
                <a:prstClr val="black"/>
              </a:solidFill>
              <a:latin typeface="ＭＳ Ｐ明朝" pitchFamily="18" charset="-128"/>
              <a:ea typeface="ＭＳ Ｐ明朝" pitchFamily="18" charset="-128"/>
            </a:endParaRPr>
          </a:p>
          <a:p>
            <a:pPr marL="91638" indent="-91638" defTabSz="932421" fontAlgn="base">
              <a:lnSpc>
                <a:spcPts val="1600"/>
              </a:lnSpc>
              <a:spcBef>
                <a:spcPct val="0"/>
              </a:spcBef>
              <a:spcAft>
                <a:spcPct val="0"/>
              </a:spcAft>
              <a:defRPr/>
            </a:pPr>
            <a:r>
              <a:rPr lang="ja-JP" altLang="en-US" sz="1050" dirty="0">
                <a:solidFill>
                  <a:prstClr val="black"/>
                </a:solidFill>
                <a:latin typeface="ＭＳ Ｐ明朝" pitchFamily="18" charset="-128"/>
                <a:ea typeface="ＭＳ Ｐ明朝" pitchFamily="18" charset="-128"/>
              </a:rPr>
              <a:t>　</a:t>
            </a:r>
            <a:r>
              <a:rPr lang="ja-JP" altLang="en-US" sz="1050" dirty="0" smtClean="0">
                <a:solidFill>
                  <a:prstClr val="black"/>
                </a:solidFill>
                <a:latin typeface="ＭＳ Ｐ明朝" pitchFamily="18" charset="-128"/>
                <a:ea typeface="ＭＳ Ｐ明朝" pitchFamily="18" charset="-128"/>
              </a:rPr>
              <a:t>・過疎地域活性化特別措置法（平成</a:t>
            </a:r>
            <a:r>
              <a:rPr lang="en-US" altLang="ja-JP" sz="1050" dirty="0" smtClean="0">
                <a:solidFill>
                  <a:prstClr val="black"/>
                </a:solidFill>
                <a:latin typeface="ＭＳ Ｐ明朝" pitchFamily="18" charset="-128"/>
                <a:ea typeface="ＭＳ Ｐ明朝" pitchFamily="18" charset="-128"/>
              </a:rPr>
              <a:t>2</a:t>
            </a:r>
            <a:r>
              <a:rPr lang="ja-JP" altLang="en-US" sz="1050" dirty="0" smtClean="0">
                <a:solidFill>
                  <a:prstClr val="black"/>
                </a:solidFill>
                <a:latin typeface="ＭＳ Ｐ明朝" pitchFamily="18" charset="-128"/>
                <a:ea typeface="ＭＳ Ｐ明朝" pitchFamily="18" charset="-128"/>
              </a:rPr>
              <a:t>年</a:t>
            </a:r>
            <a:r>
              <a:rPr lang="en-US" altLang="ja-JP" sz="1050" dirty="0" smtClean="0">
                <a:solidFill>
                  <a:prstClr val="black"/>
                </a:solidFill>
                <a:latin typeface="ＭＳ Ｐ明朝" pitchFamily="18" charset="-128"/>
                <a:ea typeface="ＭＳ Ｐ明朝" pitchFamily="18" charset="-128"/>
              </a:rPr>
              <a:t>4</a:t>
            </a:r>
            <a:r>
              <a:rPr lang="ja-JP" altLang="en-US" sz="1050" dirty="0" smtClean="0">
                <a:solidFill>
                  <a:prstClr val="black"/>
                </a:solidFill>
                <a:latin typeface="ＭＳ Ｐ明朝" pitchFamily="18" charset="-128"/>
                <a:ea typeface="ＭＳ Ｐ明朝" pitchFamily="18" charset="-128"/>
              </a:rPr>
              <a:t>月</a:t>
            </a:r>
            <a:r>
              <a:rPr lang="en-US" altLang="ja-JP" sz="1050" dirty="0">
                <a:solidFill>
                  <a:prstClr val="black"/>
                </a:solidFill>
                <a:latin typeface="ＭＳ Ｐ明朝" pitchFamily="18" charset="-128"/>
                <a:ea typeface="ＭＳ Ｐ明朝" pitchFamily="18" charset="-128"/>
              </a:rPr>
              <a:t>1</a:t>
            </a:r>
            <a:r>
              <a:rPr lang="ja-JP" altLang="en-US" sz="1050" dirty="0" smtClean="0">
                <a:solidFill>
                  <a:prstClr val="black"/>
                </a:solidFill>
                <a:latin typeface="ＭＳ Ｐ明朝" pitchFamily="18" charset="-128"/>
                <a:ea typeface="ＭＳ Ｐ明朝" pitchFamily="18" charset="-128"/>
              </a:rPr>
              <a:t>日施行）</a:t>
            </a:r>
            <a:endParaRPr lang="en-US" altLang="ja-JP" sz="1050" dirty="0" smtClean="0">
              <a:solidFill>
                <a:prstClr val="black"/>
              </a:solidFill>
              <a:latin typeface="ＭＳ Ｐ明朝" pitchFamily="18" charset="-128"/>
              <a:ea typeface="ＭＳ Ｐ明朝" pitchFamily="18" charset="-128"/>
            </a:endParaRPr>
          </a:p>
          <a:p>
            <a:pPr marL="91638" indent="-91638" defTabSz="932421" fontAlgn="base">
              <a:lnSpc>
                <a:spcPts val="1600"/>
              </a:lnSpc>
              <a:spcBef>
                <a:spcPct val="0"/>
              </a:spcBef>
              <a:spcAft>
                <a:spcPct val="0"/>
              </a:spcAft>
              <a:defRPr/>
            </a:pPr>
            <a:r>
              <a:rPr lang="ja-JP" altLang="en-US" sz="1050" dirty="0">
                <a:solidFill>
                  <a:prstClr val="black"/>
                </a:solidFill>
                <a:latin typeface="ＭＳ Ｐ明朝" pitchFamily="18" charset="-128"/>
                <a:ea typeface="ＭＳ Ｐ明朝" pitchFamily="18" charset="-128"/>
              </a:rPr>
              <a:t>　</a:t>
            </a:r>
            <a:r>
              <a:rPr lang="ja-JP" altLang="en-US" sz="1050" dirty="0" smtClean="0">
                <a:solidFill>
                  <a:prstClr val="black"/>
                </a:solidFill>
                <a:latin typeface="ＭＳ Ｐ明朝" pitchFamily="18" charset="-128"/>
                <a:ea typeface="ＭＳ Ｐ明朝" pitchFamily="18" charset="-128"/>
              </a:rPr>
              <a:t>・過疎地域自立促進特別措置法（平成</a:t>
            </a:r>
            <a:r>
              <a:rPr lang="en-US" altLang="ja-JP" sz="1050" dirty="0" smtClean="0">
                <a:solidFill>
                  <a:prstClr val="black"/>
                </a:solidFill>
                <a:latin typeface="ＭＳ Ｐ明朝" pitchFamily="18" charset="-128"/>
                <a:ea typeface="ＭＳ Ｐ明朝" pitchFamily="18" charset="-128"/>
              </a:rPr>
              <a:t>12</a:t>
            </a:r>
            <a:r>
              <a:rPr lang="ja-JP" altLang="en-US" sz="1050" dirty="0" smtClean="0">
                <a:solidFill>
                  <a:prstClr val="black"/>
                </a:solidFill>
                <a:latin typeface="ＭＳ Ｐ明朝" pitchFamily="18" charset="-128"/>
                <a:ea typeface="ＭＳ Ｐ明朝" pitchFamily="18" charset="-128"/>
              </a:rPr>
              <a:t>年</a:t>
            </a:r>
            <a:r>
              <a:rPr lang="en-US" altLang="ja-JP" sz="1050" dirty="0">
                <a:solidFill>
                  <a:prstClr val="black"/>
                </a:solidFill>
                <a:latin typeface="ＭＳ Ｐ明朝" pitchFamily="18" charset="-128"/>
                <a:ea typeface="ＭＳ Ｐ明朝" pitchFamily="18" charset="-128"/>
              </a:rPr>
              <a:t>4</a:t>
            </a:r>
            <a:r>
              <a:rPr lang="ja-JP" altLang="en-US" sz="1050" dirty="0" smtClean="0">
                <a:solidFill>
                  <a:prstClr val="black"/>
                </a:solidFill>
                <a:latin typeface="ＭＳ Ｐ明朝" pitchFamily="18" charset="-128"/>
                <a:ea typeface="ＭＳ Ｐ明朝" pitchFamily="18" charset="-128"/>
              </a:rPr>
              <a:t>月</a:t>
            </a:r>
            <a:r>
              <a:rPr lang="en-US" altLang="ja-JP" sz="1050" dirty="0">
                <a:solidFill>
                  <a:prstClr val="black"/>
                </a:solidFill>
                <a:latin typeface="ＭＳ Ｐ明朝" pitchFamily="18" charset="-128"/>
                <a:ea typeface="ＭＳ Ｐ明朝" pitchFamily="18" charset="-128"/>
              </a:rPr>
              <a:t>1</a:t>
            </a:r>
            <a:r>
              <a:rPr lang="ja-JP" altLang="en-US" sz="1050" dirty="0" smtClean="0">
                <a:solidFill>
                  <a:prstClr val="black"/>
                </a:solidFill>
                <a:latin typeface="ＭＳ Ｐ明朝" pitchFamily="18" charset="-128"/>
                <a:ea typeface="ＭＳ Ｐ明朝" pitchFamily="18" charset="-128"/>
              </a:rPr>
              <a:t>日施行。平成</a:t>
            </a:r>
            <a:r>
              <a:rPr lang="en-US" altLang="ja-JP" sz="1050" dirty="0" smtClean="0">
                <a:solidFill>
                  <a:prstClr val="black"/>
                </a:solidFill>
                <a:latin typeface="ＭＳ Ｐ明朝" pitchFamily="18" charset="-128"/>
                <a:ea typeface="ＭＳ Ｐ明朝" pitchFamily="18" charset="-128"/>
              </a:rPr>
              <a:t>22</a:t>
            </a:r>
            <a:r>
              <a:rPr lang="ja-JP" altLang="en-US" sz="1050" dirty="0" smtClean="0">
                <a:solidFill>
                  <a:prstClr val="black"/>
                </a:solidFill>
                <a:latin typeface="ＭＳ Ｐ明朝" pitchFamily="18" charset="-128"/>
                <a:ea typeface="ＭＳ Ｐ明朝" pitchFamily="18" charset="-128"/>
              </a:rPr>
              <a:t>年、平成</a:t>
            </a:r>
            <a:r>
              <a:rPr lang="en-US" altLang="ja-JP" sz="1050" dirty="0" smtClean="0">
                <a:solidFill>
                  <a:prstClr val="black"/>
                </a:solidFill>
                <a:latin typeface="ＭＳ Ｐ明朝" pitchFamily="18" charset="-128"/>
                <a:ea typeface="ＭＳ Ｐ明朝" pitchFamily="18" charset="-128"/>
              </a:rPr>
              <a:t>24</a:t>
            </a:r>
            <a:r>
              <a:rPr lang="ja-JP" altLang="en-US" sz="1050" dirty="0" smtClean="0">
                <a:solidFill>
                  <a:prstClr val="black"/>
                </a:solidFill>
                <a:latin typeface="ＭＳ Ｐ明朝" pitchFamily="18" charset="-128"/>
                <a:ea typeface="ＭＳ Ｐ明朝" pitchFamily="18" charset="-128"/>
              </a:rPr>
              <a:t>年、平成</a:t>
            </a:r>
            <a:r>
              <a:rPr lang="en-US" altLang="ja-JP" sz="1050" dirty="0" smtClean="0">
                <a:solidFill>
                  <a:prstClr val="black"/>
                </a:solidFill>
                <a:latin typeface="ＭＳ Ｐ明朝" pitchFamily="18" charset="-128"/>
                <a:ea typeface="ＭＳ Ｐ明朝" pitchFamily="18" charset="-128"/>
              </a:rPr>
              <a:t>26</a:t>
            </a:r>
            <a:r>
              <a:rPr lang="ja-JP" altLang="en-US" sz="1050" dirty="0" smtClean="0">
                <a:solidFill>
                  <a:prstClr val="black"/>
                </a:solidFill>
                <a:latin typeface="ＭＳ Ｐ明朝" pitchFamily="18" charset="-128"/>
                <a:ea typeface="ＭＳ Ｐ明朝" pitchFamily="18" charset="-128"/>
              </a:rPr>
              <a:t>年、平成</a:t>
            </a:r>
            <a:r>
              <a:rPr lang="en-US" altLang="ja-JP" sz="1050" dirty="0" smtClean="0">
                <a:solidFill>
                  <a:prstClr val="black"/>
                </a:solidFill>
                <a:latin typeface="ＭＳ Ｐ明朝" pitchFamily="18" charset="-128"/>
                <a:ea typeface="ＭＳ Ｐ明朝" pitchFamily="18" charset="-128"/>
              </a:rPr>
              <a:t>29</a:t>
            </a:r>
            <a:r>
              <a:rPr lang="ja-JP" altLang="en-US" sz="1050" dirty="0" smtClean="0">
                <a:solidFill>
                  <a:prstClr val="black"/>
                </a:solidFill>
                <a:latin typeface="ＭＳ Ｐ明朝" pitchFamily="18" charset="-128"/>
                <a:ea typeface="ＭＳ Ｐ明朝" pitchFamily="18" charset="-128"/>
              </a:rPr>
              <a:t>年に法改正。）</a:t>
            </a:r>
            <a:endParaRPr lang="en-US" altLang="ja-JP" sz="1050" dirty="0" smtClean="0">
              <a:solidFill>
                <a:prstClr val="black"/>
              </a:solidFill>
              <a:latin typeface="ＭＳ Ｐ明朝" pitchFamily="18" charset="-128"/>
              <a:ea typeface="ＭＳ Ｐ明朝" pitchFamily="18" charset="-128"/>
            </a:endParaRPr>
          </a:p>
          <a:p>
            <a:pPr marL="91638" indent="-91638" defTabSz="932421" fontAlgn="base">
              <a:lnSpc>
                <a:spcPts val="2000"/>
              </a:lnSpc>
              <a:spcBef>
                <a:spcPct val="0"/>
              </a:spcBef>
              <a:spcAft>
                <a:spcPct val="0"/>
              </a:spcAft>
              <a:defRPr/>
            </a:pPr>
            <a:r>
              <a:rPr lang="ja-JP" altLang="en-US" sz="1400" dirty="0" smtClean="0">
                <a:solidFill>
                  <a:prstClr val="black"/>
                </a:solidFill>
                <a:latin typeface="ＭＳ Ｐ明朝" pitchFamily="18" charset="-128"/>
                <a:ea typeface="ＭＳ Ｐ明朝" pitchFamily="18" charset="-128"/>
              </a:rPr>
              <a:t>○</a:t>
            </a:r>
            <a:r>
              <a:rPr lang="ja-JP" altLang="en-US" sz="1400" u="sng" dirty="0" smtClean="0">
                <a:solidFill>
                  <a:prstClr val="black"/>
                </a:solidFill>
                <a:latin typeface="ＭＳ Ｐゴシック" panose="020B0600070205080204" pitchFamily="50" charset="-128"/>
              </a:rPr>
              <a:t>現行の過疎地域自立促進特別措置法は、令和２年度末に期限が到来。</a:t>
            </a:r>
            <a:endParaRPr lang="en-US" altLang="ja-JP" sz="1400" u="sng" dirty="0" smtClean="0">
              <a:solidFill>
                <a:prstClr val="black"/>
              </a:solidFill>
              <a:latin typeface="ＭＳ Ｐゴシック" panose="020B0600070205080204" pitchFamily="50" charset="-128"/>
            </a:endParaRPr>
          </a:p>
        </p:txBody>
      </p:sp>
      <p:sp>
        <p:nvSpPr>
          <p:cNvPr id="22" name="Rectangle 20"/>
          <p:cNvSpPr>
            <a:spLocks noChangeArrowheads="1"/>
          </p:cNvSpPr>
          <p:nvPr/>
        </p:nvSpPr>
        <p:spPr bwMode="auto">
          <a:xfrm>
            <a:off x="4892261" y="2966931"/>
            <a:ext cx="4659215" cy="834042"/>
          </a:xfrm>
          <a:prstGeom prst="rect">
            <a:avLst/>
          </a:prstGeom>
          <a:noFill/>
          <a:ln w="38100" cmpd="thickThin">
            <a:solidFill>
              <a:schemeClr val="tx1"/>
            </a:solidFill>
            <a:miter lim="800000"/>
            <a:headEnd/>
            <a:tailEnd/>
          </a:ln>
        </p:spPr>
        <p:txBody>
          <a:bodyPr wrap="square" lIns="94455" tIns="47228" rIns="94455" bIns="47228">
            <a:spAutoFit/>
          </a:bodyPr>
          <a:lstStyle/>
          <a:p>
            <a:pPr defTabSz="941274" fontAlgn="base">
              <a:spcBef>
                <a:spcPct val="0"/>
              </a:spcBef>
              <a:spcAft>
                <a:spcPct val="0"/>
              </a:spcAft>
            </a:pPr>
            <a:r>
              <a:rPr lang="ja-JP" altLang="en-US" sz="1200" dirty="0">
                <a:solidFill>
                  <a:prstClr val="black"/>
                </a:solidFill>
                <a:latin typeface="Arial" charset="0"/>
              </a:rPr>
              <a:t>　　　　　　　　　　　　　　 </a:t>
            </a:r>
            <a:r>
              <a:rPr lang="ja-JP" altLang="en-US" sz="900" dirty="0">
                <a:solidFill>
                  <a:prstClr val="black"/>
                </a:solidFill>
                <a:latin typeface="Arial" charset="0"/>
              </a:rPr>
              <a:t>　（過疎関係市町村）　　　 （全国）　　　　 （過疎地域の割合）</a:t>
            </a:r>
          </a:p>
          <a:p>
            <a:pPr defTabSz="941274" fontAlgn="base">
              <a:spcBef>
                <a:spcPct val="0"/>
              </a:spcBef>
              <a:spcAft>
                <a:spcPct val="0"/>
              </a:spcAft>
            </a:pPr>
            <a:r>
              <a:rPr lang="ja-JP" altLang="en-US" sz="1200" dirty="0">
                <a:solidFill>
                  <a:prstClr val="black"/>
                </a:solidFill>
                <a:latin typeface="ＭＳ Ｐゴシック"/>
              </a:rPr>
              <a:t>関係市町村数</a:t>
            </a:r>
            <a:r>
              <a:rPr lang="ja-JP" altLang="en-US" sz="1200" dirty="0" smtClean="0">
                <a:solidFill>
                  <a:prstClr val="black"/>
                </a:solidFill>
                <a:latin typeface="ＭＳ Ｐゴシック"/>
              </a:rPr>
              <a:t>（平成</a:t>
            </a:r>
            <a:r>
              <a:rPr lang="en-US" altLang="ja-JP" sz="1200" smtClean="0">
                <a:solidFill>
                  <a:prstClr val="black"/>
                </a:solidFill>
                <a:latin typeface="ＭＳ Ｐゴシック"/>
              </a:rPr>
              <a:t>31.4.1</a:t>
            </a:r>
            <a:r>
              <a:rPr lang="ja-JP" altLang="en-US" sz="1200" dirty="0">
                <a:solidFill>
                  <a:prstClr val="black"/>
                </a:solidFill>
                <a:latin typeface="ＭＳ Ｐゴシック"/>
              </a:rPr>
              <a:t>）      　</a:t>
            </a:r>
            <a:r>
              <a:rPr lang="en-US" altLang="ja-JP" sz="1200" dirty="0" smtClean="0">
                <a:solidFill>
                  <a:prstClr val="black"/>
                </a:solidFill>
                <a:latin typeface="ＭＳ Ｐゴシック"/>
              </a:rPr>
              <a:t>817</a:t>
            </a:r>
            <a:r>
              <a:rPr lang="ja-JP" altLang="en-US" sz="1200" dirty="0">
                <a:solidFill>
                  <a:prstClr val="black"/>
                </a:solidFill>
                <a:latin typeface="ＭＳ Ｐゴシック"/>
              </a:rPr>
              <a:t>　　　　　　</a:t>
            </a:r>
            <a:r>
              <a:rPr lang="en-US" altLang="ja-JP" sz="1200" dirty="0" smtClean="0">
                <a:solidFill>
                  <a:prstClr val="black"/>
                </a:solidFill>
                <a:latin typeface="ＭＳ Ｐゴシック"/>
              </a:rPr>
              <a:t>1,718</a:t>
            </a:r>
            <a:r>
              <a:rPr lang="ja-JP" altLang="en-US" sz="1200" dirty="0">
                <a:solidFill>
                  <a:prstClr val="black"/>
                </a:solidFill>
                <a:latin typeface="ＭＳ Ｐゴシック"/>
              </a:rPr>
              <a:t>　　　　　 </a:t>
            </a:r>
            <a:r>
              <a:rPr lang="en-US" altLang="ja-JP" sz="1200" dirty="0" smtClean="0">
                <a:solidFill>
                  <a:prstClr val="black"/>
                </a:solidFill>
                <a:latin typeface="ＭＳ Ｐゴシック"/>
              </a:rPr>
              <a:t>47.6 </a:t>
            </a:r>
            <a:r>
              <a:rPr lang="ja-JP" altLang="en-US" sz="1200" dirty="0">
                <a:solidFill>
                  <a:prstClr val="black"/>
                </a:solidFill>
                <a:latin typeface="ＭＳ Ｐゴシック"/>
              </a:rPr>
              <a:t>％</a:t>
            </a:r>
          </a:p>
          <a:p>
            <a:pPr defTabSz="941274" fontAlgn="base">
              <a:spcBef>
                <a:spcPct val="0"/>
              </a:spcBef>
              <a:spcAft>
                <a:spcPct val="0"/>
              </a:spcAft>
            </a:pPr>
            <a:r>
              <a:rPr lang="ja-JP" altLang="en-US" sz="1200" dirty="0">
                <a:solidFill>
                  <a:prstClr val="black"/>
                </a:solidFill>
                <a:latin typeface="ＭＳ Ｐゴシック"/>
              </a:rPr>
              <a:t>人口</a:t>
            </a:r>
            <a:r>
              <a:rPr lang="ja-JP" altLang="en-US" sz="1200" dirty="0" smtClean="0">
                <a:solidFill>
                  <a:prstClr val="black"/>
                </a:solidFill>
                <a:latin typeface="ＭＳ Ｐゴシック"/>
              </a:rPr>
              <a:t>（</a:t>
            </a:r>
            <a:r>
              <a:rPr lang="ja-JP" altLang="en-US" sz="1200" dirty="0">
                <a:solidFill>
                  <a:prstClr val="black"/>
                </a:solidFill>
                <a:latin typeface="ＭＳ Ｐゴシック"/>
              </a:rPr>
              <a:t>平成</a:t>
            </a:r>
            <a:r>
              <a:rPr lang="en-US" altLang="ja-JP" sz="1200" dirty="0" smtClean="0">
                <a:solidFill>
                  <a:prstClr val="black"/>
                </a:solidFill>
                <a:latin typeface="ＭＳ Ｐゴシック"/>
              </a:rPr>
              <a:t>27</a:t>
            </a:r>
            <a:r>
              <a:rPr lang="ja-JP" altLang="en-US" sz="1200" dirty="0">
                <a:solidFill>
                  <a:prstClr val="black"/>
                </a:solidFill>
                <a:latin typeface="ＭＳ Ｐゴシック"/>
              </a:rPr>
              <a:t>国調</a:t>
            </a:r>
            <a:r>
              <a:rPr lang="en-US" altLang="ja-JP" sz="1200" dirty="0">
                <a:solidFill>
                  <a:prstClr val="black"/>
                </a:solidFill>
                <a:latin typeface="ＭＳ Ｐゴシック"/>
              </a:rPr>
              <a:t>:</a:t>
            </a:r>
            <a:r>
              <a:rPr lang="ja-JP" altLang="en-US" sz="1200" dirty="0">
                <a:solidFill>
                  <a:prstClr val="black"/>
                </a:solidFill>
                <a:latin typeface="ＭＳ Ｐゴシック"/>
              </a:rPr>
              <a:t>万人） </a:t>
            </a:r>
            <a:r>
              <a:rPr lang="ja-JP" altLang="en-US" sz="1200" dirty="0" smtClean="0">
                <a:solidFill>
                  <a:prstClr val="black"/>
                </a:solidFill>
                <a:latin typeface="ＭＳ Ｐゴシック"/>
              </a:rPr>
              <a:t>　　　　</a:t>
            </a:r>
            <a:r>
              <a:rPr lang="en-US" altLang="ja-JP" sz="1200" dirty="0" smtClean="0">
                <a:solidFill>
                  <a:prstClr val="black"/>
                </a:solidFill>
                <a:latin typeface="ＭＳ Ｐゴシック"/>
              </a:rPr>
              <a:t>1,088       </a:t>
            </a:r>
            <a:r>
              <a:rPr lang="ja-JP" altLang="en-US" sz="1200" dirty="0" smtClean="0">
                <a:solidFill>
                  <a:prstClr val="black"/>
                </a:solidFill>
                <a:latin typeface="ＭＳ Ｐゴシック"/>
              </a:rPr>
              <a:t>     </a:t>
            </a:r>
            <a:r>
              <a:rPr lang="en-US" altLang="ja-JP" sz="1200" dirty="0" smtClean="0">
                <a:solidFill>
                  <a:prstClr val="black"/>
                </a:solidFill>
                <a:latin typeface="ＭＳ Ｐゴシック"/>
              </a:rPr>
              <a:t>12,709          </a:t>
            </a:r>
            <a:r>
              <a:rPr lang="ja-JP" altLang="en-US" sz="1200" dirty="0">
                <a:solidFill>
                  <a:prstClr val="black"/>
                </a:solidFill>
                <a:latin typeface="ＭＳ Ｐゴシック"/>
              </a:rPr>
              <a:t>　</a:t>
            </a:r>
            <a:r>
              <a:rPr lang="en-US" altLang="ja-JP" sz="1200" dirty="0">
                <a:solidFill>
                  <a:prstClr val="black"/>
                </a:solidFill>
                <a:latin typeface="ＭＳ Ｐゴシック"/>
              </a:rPr>
              <a:t> </a:t>
            </a:r>
            <a:r>
              <a:rPr lang="en-US" altLang="ja-JP" sz="1200" dirty="0" smtClean="0">
                <a:solidFill>
                  <a:prstClr val="black"/>
                </a:solidFill>
                <a:latin typeface="ＭＳ Ｐゴシック"/>
              </a:rPr>
              <a:t>8.6 </a:t>
            </a:r>
            <a:r>
              <a:rPr lang="ja-JP" altLang="en-US" sz="1200" dirty="0">
                <a:solidFill>
                  <a:prstClr val="black"/>
                </a:solidFill>
                <a:latin typeface="ＭＳ Ｐゴシック"/>
              </a:rPr>
              <a:t>％</a:t>
            </a:r>
          </a:p>
          <a:p>
            <a:pPr defTabSz="941274" fontAlgn="base">
              <a:spcBef>
                <a:spcPct val="0"/>
              </a:spcBef>
              <a:spcAft>
                <a:spcPct val="0"/>
              </a:spcAft>
            </a:pPr>
            <a:r>
              <a:rPr lang="ja-JP" altLang="en-US" sz="1200" dirty="0">
                <a:solidFill>
                  <a:prstClr val="black"/>
                </a:solidFill>
                <a:latin typeface="ＭＳ Ｐゴシック"/>
              </a:rPr>
              <a:t>面積</a:t>
            </a:r>
            <a:r>
              <a:rPr lang="ja-JP" altLang="en-US" sz="1200" dirty="0" smtClean="0">
                <a:solidFill>
                  <a:prstClr val="black"/>
                </a:solidFill>
                <a:latin typeface="ＭＳ Ｐゴシック"/>
              </a:rPr>
              <a:t>（</a:t>
            </a:r>
            <a:r>
              <a:rPr lang="ja-JP" altLang="en-US" sz="1200" dirty="0">
                <a:solidFill>
                  <a:prstClr val="black"/>
                </a:solidFill>
                <a:latin typeface="ＭＳ Ｐゴシック"/>
              </a:rPr>
              <a:t>平成</a:t>
            </a:r>
            <a:r>
              <a:rPr lang="en-US" altLang="ja-JP" sz="1200" dirty="0" smtClean="0">
                <a:solidFill>
                  <a:prstClr val="black"/>
                </a:solidFill>
                <a:latin typeface="ＭＳ Ｐゴシック"/>
              </a:rPr>
              <a:t>27</a:t>
            </a:r>
            <a:r>
              <a:rPr lang="ja-JP" altLang="en-US" sz="1200" dirty="0">
                <a:solidFill>
                  <a:prstClr val="black"/>
                </a:solidFill>
                <a:latin typeface="ＭＳ Ｐゴシック"/>
              </a:rPr>
              <a:t>国調</a:t>
            </a:r>
            <a:r>
              <a:rPr lang="en-US" altLang="ja-JP" sz="1200" dirty="0">
                <a:solidFill>
                  <a:prstClr val="black"/>
                </a:solidFill>
                <a:latin typeface="ＭＳ Ｐゴシック"/>
              </a:rPr>
              <a:t>: k㎡</a:t>
            </a:r>
            <a:r>
              <a:rPr lang="ja-JP" altLang="en-US" sz="1200" dirty="0">
                <a:solidFill>
                  <a:prstClr val="black"/>
                </a:solidFill>
                <a:latin typeface="ＭＳ Ｐゴシック"/>
              </a:rPr>
              <a:t> ） </a:t>
            </a:r>
            <a:r>
              <a:rPr lang="ja-JP" altLang="en-US" sz="1200" dirty="0" smtClean="0">
                <a:solidFill>
                  <a:prstClr val="black"/>
                </a:solidFill>
                <a:latin typeface="ＭＳ Ｐゴシック"/>
              </a:rPr>
              <a:t> 　　</a:t>
            </a:r>
            <a:r>
              <a:rPr lang="en-US" altLang="ja-JP" sz="1200" dirty="0" smtClean="0">
                <a:solidFill>
                  <a:prstClr val="black"/>
                </a:solidFill>
                <a:latin typeface="ＭＳ Ｐゴシック"/>
              </a:rPr>
              <a:t>225,468</a:t>
            </a:r>
            <a:r>
              <a:rPr lang="ja-JP" altLang="en-US" sz="1200" dirty="0">
                <a:solidFill>
                  <a:prstClr val="black"/>
                </a:solidFill>
                <a:latin typeface="ＭＳ Ｐゴシック"/>
              </a:rPr>
              <a:t>　 　　   </a:t>
            </a:r>
            <a:r>
              <a:rPr lang="en-US" altLang="ja-JP" sz="1200" dirty="0" smtClean="0">
                <a:solidFill>
                  <a:prstClr val="black"/>
                </a:solidFill>
                <a:latin typeface="ＭＳ Ｐゴシック"/>
              </a:rPr>
              <a:t>377,971 </a:t>
            </a:r>
            <a:r>
              <a:rPr lang="ja-JP" altLang="en-US" sz="1200" dirty="0">
                <a:solidFill>
                  <a:prstClr val="black"/>
                </a:solidFill>
                <a:latin typeface="ＭＳ Ｐゴシック"/>
              </a:rPr>
              <a:t>　 　   　</a:t>
            </a:r>
            <a:r>
              <a:rPr lang="en-US" altLang="ja-JP" sz="1200" dirty="0" smtClean="0">
                <a:solidFill>
                  <a:prstClr val="black"/>
                </a:solidFill>
                <a:latin typeface="ＭＳ Ｐゴシック"/>
              </a:rPr>
              <a:t>59.7 </a:t>
            </a:r>
            <a:r>
              <a:rPr lang="ja-JP" altLang="en-US" sz="1200" dirty="0">
                <a:solidFill>
                  <a:prstClr val="black"/>
                </a:solidFill>
                <a:latin typeface="ＭＳ Ｐゴシック"/>
              </a:rPr>
              <a:t>％</a:t>
            </a:r>
          </a:p>
        </p:txBody>
      </p:sp>
      <p:sp>
        <p:nvSpPr>
          <p:cNvPr id="23" name="テキスト ボックス 9"/>
          <p:cNvSpPr txBox="1">
            <a:spLocks noChangeArrowheads="1"/>
          </p:cNvSpPr>
          <p:nvPr/>
        </p:nvSpPr>
        <p:spPr bwMode="auto">
          <a:xfrm>
            <a:off x="320574" y="4694647"/>
            <a:ext cx="9439477" cy="1336831"/>
          </a:xfrm>
          <a:prstGeom prst="rect">
            <a:avLst/>
          </a:prstGeom>
          <a:noFill/>
          <a:ln w="12700" cmpd="thickThin">
            <a:solidFill>
              <a:schemeClr val="tx1"/>
            </a:solidFill>
            <a:miter lim="800000"/>
            <a:headEnd/>
            <a:tailEnd/>
          </a:ln>
        </p:spPr>
        <p:txBody>
          <a:bodyPr wrap="square" lIns="89459" tIns="44731" rIns="89459" bIns="44731">
            <a:spAutoFit/>
          </a:bodyPr>
          <a:lstStyle/>
          <a:p>
            <a:pPr defTabSz="932421" fontAlgn="base">
              <a:spcBef>
                <a:spcPct val="0"/>
              </a:spcBef>
              <a:spcAft>
                <a:spcPct val="0"/>
              </a:spcAft>
            </a:pPr>
            <a:r>
              <a:rPr lang="ja-JP" altLang="en-US" sz="1400" dirty="0">
                <a:solidFill>
                  <a:prstClr val="black"/>
                </a:solidFill>
                <a:latin typeface="ＭＳ ゴシック" pitchFamily="49" charset="-128"/>
                <a:ea typeface="ＭＳ ゴシック" pitchFamily="49" charset="-128"/>
              </a:rPr>
              <a:t>①過疎対策事業債による支援</a:t>
            </a:r>
            <a:r>
              <a:rPr lang="ja-JP" altLang="en-US" sz="1300" dirty="0" smtClean="0">
                <a:solidFill>
                  <a:prstClr val="black"/>
                </a:solidFill>
                <a:latin typeface="ＭＳ 明朝" panose="02020609040205080304" pitchFamily="17" charset="-128"/>
                <a:ea typeface="ＭＳ 明朝" panose="02020609040205080304" pitchFamily="17" charset="-128"/>
              </a:rPr>
              <a:t>（令和元年度計画</a:t>
            </a:r>
            <a:r>
              <a:rPr lang="ja-JP" altLang="en-US" sz="1300" dirty="0">
                <a:solidFill>
                  <a:prstClr val="black"/>
                </a:solidFill>
                <a:latin typeface="ＭＳ 明朝" panose="02020609040205080304" pitchFamily="17" charset="-128"/>
                <a:ea typeface="ＭＳ 明朝" panose="02020609040205080304" pitchFamily="17" charset="-128"/>
              </a:rPr>
              <a:t>額</a:t>
            </a:r>
            <a:r>
              <a:rPr lang="en-US" altLang="ja-JP" sz="1300" dirty="0" smtClean="0">
                <a:solidFill>
                  <a:prstClr val="black"/>
                </a:solidFill>
                <a:latin typeface="ＭＳ 明朝" panose="02020609040205080304" pitchFamily="17" charset="-128"/>
                <a:ea typeface="ＭＳ 明朝" panose="02020609040205080304" pitchFamily="17" charset="-128"/>
              </a:rPr>
              <a:t>4,700</a:t>
            </a:r>
            <a:r>
              <a:rPr lang="ja-JP" altLang="en-US" sz="1300" dirty="0">
                <a:solidFill>
                  <a:prstClr val="black"/>
                </a:solidFill>
                <a:latin typeface="ＭＳ 明朝" panose="02020609040205080304" pitchFamily="17" charset="-128"/>
                <a:ea typeface="ＭＳ 明朝" panose="02020609040205080304" pitchFamily="17" charset="-128"/>
              </a:rPr>
              <a:t>億円（充当率</a:t>
            </a:r>
            <a:r>
              <a:rPr lang="en-US" altLang="ja-JP" sz="1300" dirty="0" smtClean="0">
                <a:solidFill>
                  <a:prstClr val="black"/>
                </a:solidFill>
                <a:latin typeface="ＭＳ 明朝" panose="02020609040205080304" pitchFamily="17" charset="-128"/>
                <a:ea typeface="ＭＳ 明朝" panose="02020609040205080304" pitchFamily="17" charset="-128"/>
              </a:rPr>
              <a:t>100</a:t>
            </a:r>
            <a:r>
              <a:rPr lang="ja-JP" altLang="en-US" sz="1300" dirty="0">
                <a:solidFill>
                  <a:prstClr val="black"/>
                </a:solidFill>
                <a:latin typeface="ＭＳ 明朝" panose="02020609040205080304" pitchFamily="17" charset="-128"/>
                <a:ea typeface="ＭＳ 明朝" panose="02020609040205080304" pitchFamily="17" charset="-128"/>
              </a:rPr>
              <a:t>％</a:t>
            </a:r>
            <a:r>
              <a:rPr lang="ja-JP" altLang="en-US" sz="1300" dirty="0" smtClean="0">
                <a:solidFill>
                  <a:prstClr val="black"/>
                </a:solidFill>
                <a:latin typeface="ＭＳ 明朝" panose="02020609040205080304" pitchFamily="17" charset="-128"/>
                <a:ea typeface="ＭＳ 明朝" panose="02020609040205080304" pitchFamily="17" charset="-128"/>
              </a:rPr>
              <a:t>、</a:t>
            </a:r>
            <a:r>
              <a:rPr lang="ja-JP" altLang="en-US" sz="1300" dirty="0">
                <a:solidFill>
                  <a:prstClr val="black"/>
                </a:solidFill>
                <a:latin typeface="ＭＳ 明朝" panose="02020609040205080304" pitchFamily="17" charset="-128"/>
                <a:ea typeface="ＭＳ 明朝" panose="02020609040205080304" pitchFamily="17" charset="-128"/>
              </a:rPr>
              <a:t>元利償還</a:t>
            </a:r>
            <a:r>
              <a:rPr lang="ja-JP" altLang="en-US" sz="1300" dirty="0" smtClean="0">
                <a:solidFill>
                  <a:prstClr val="black"/>
                </a:solidFill>
                <a:latin typeface="ＭＳ 明朝" panose="02020609040205080304" pitchFamily="17" charset="-128"/>
                <a:ea typeface="ＭＳ 明朝" panose="02020609040205080304" pitchFamily="17" charset="-128"/>
              </a:rPr>
              <a:t>の</a:t>
            </a:r>
            <a:r>
              <a:rPr lang="en-US" altLang="ja-JP" sz="1300" dirty="0" smtClean="0">
                <a:solidFill>
                  <a:prstClr val="black"/>
                </a:solidFill>
                <a:latin typeface="ＭＳ 明朝" panose="02020609040205080304" pitchFamily="17" charset="-128"/>
                <a:ea typeface="ＭＳ 明朝" panose="02020609040205080304" pitchFamily="17" charset="-128"/>
              </a:rPr>
              <a:t>70</a:t>
            </a:r>
            <a:r>
              <a:rPr lang="ja-JP" altLang="en-US" sz="1300" dirty="0" smtClean="0">
                <a:solidFill>
                  <a:prstClr val="black"/>
                </a:solidFill>
                <a:latin typeface="ＭＳ 明朝" panose="02020609040205080304" pitchFamily="17" charset="-128"/>
                <a:ea typeface="ＭＳ 明朝" panose="02020609040205080304" pitchFamily="17" charset="-128"/>
              </a:rPr>
              <a:t>％を</a:t>
            </a:r>
            <a:r>
              <a:rPr lang="ja-JP" altLang="en-US" sz="1300" dirty="0">
                <a:solidFill>
                  <a:prstClr val="black"/>
                </a:solidFill>
                <a:latin typeface="ＭＳ 明朝" panose="02020609040205080304" pitchFamily="17" charset="-128"/>
                <a:ea typeface="ＭＳ 明朝" panose="02020609040205080304" pitchFamily="17" charset="-128"/>
              </a:rPr>
              <a:t>交付税措置））</a:t>
            </a:r>
            <a:endParaRPr lang="en-US" altLang="ja-JP" sz="1300" b="1" dirty="0">
              <a:solidFill>
                <a:prstClr val="black"/>
              </a:solidFill>
              <a:latin typeface="ＭＳ 明朝" panose="02020609040205080304" pitchFamily="17" charset="-128"/>
              <a:ea typeface="ＭＳ 明朝" panose="02020609040205080304" pitchFamily="17" charset="-128"/>
            </a:endParaRPr>
          </a:p>
          <a:p>
            <a:pPr marL="263525" indent="-263525" defTabSz="932421" fontAlgn="base">
              <a:spcBef>
                <a:spcPct val="0"/>
              </a:spcBef>
              <a:spcAft>
                <a:spcPct val="0"/>
              </a:spcAft>
              <a:tabLst>
                <a:tab pos="263525" algn="l"/>
              </a:tabLst>
            </a:pPr>
            <a:r>
              <a:rPr lang="ja-JP" altLang="en-US" sz="1300" dirty="0">
                <a:solidFill>
                  <a:prstClr val="black"/>
                </a:solidFill>
                <a:latin typeface="ＭＳ 明朝" panose="02020609040205080304" pitchFamily="17" charset="-128"/>
                <a:ea typeface="ＭＳ 明朝" panose="02020609040205080304" pitchFamily="17" charset="-128"/>
              </a:rPr>
              <a:t> </a:t>
            </a:r>
            <a:r>
              <a:rPr lang="ja-JP" altLang="en-US" sz="1300" dirty="0" smtClean="0">
                <a:solidFill>
                  <a:prstClr val="black"/>
                </a:solidFill>
                <a:latin typeface="ＭＳ 明朝" panose="02020609040205080304" pitchFamily="17" charset="-128"/>
                <a:ea typeface="ＭＳ 明朝" panose="02020609040205080304" pitchFamily="17" charset="-128"/>
              </a:rPr>
              <a:t>・平成</a:t>
            </a:r>
            <a:r>
              <a:rPr lang="en-US" altLang="ja-JP" sz="1300" dirty="0" smtClean="0">
                <a:solidFill>
                  <a:prstClr val="black"/>
                </a:solidFill>
                <a:latin typeface="ＭＳ 明朝" panose="02020609040205080304" pitchFamily="17" charset="-128"/>
                <a:ea typeface="ＭＳ 明朝" panose="02020609040205080304" pitchFamily="17" charset="-128"/>
              </a:rPr>
              <a:t>22</a:t>
            </a:r>
            <a:r>
              <a:rPr lang="ja-JP" altLang="en-US" sz="1300" dirty="0" smtClean="0">
                <a:solidFill>
                  <a:prstClr val="black"/>
                </a:solidFill>
                <a:latin typeface="ＭＳ 明朝" panose="02020609040205080304" pitchFamily="17" charset="-128"/>
                <a:ea typeface="ＭＳ 明朝" panose="02020609040205080304" pitchFamily="17" charset="-128"/>
              </a:rPr>
              <a:t>年の改正</a:t>
            </a:r>
            <a:r>
              <a:rPr lang="ja-JP" altLang="en-US" sz="1300" dirty="0">
                <a:solidFill>
                  <a:prstClr val="black"/>
                </a:solidFill>
                <a:latin typeface="ＭＳ 明朝" panose="02020609040205080304" pitchFamily="17" charset="-128"/>
                <a:ea typeface="ＭＳ 明朝" panose="02020609040205080304" pitchFamily="17" charset="-128"/>
              </a:rPr>
              <a:t>過疎法により</a:t>
            </a:r>
            <a:r>
              <a:rPr lang="ja-JP" altLang="en-US" sz="1300" dirty="0" smtClean="0">
                <a:solidFill>
                  <a:prstClr val="black"/>
                </a:solidFill>
                <a:latin typeface="ＭＳ 明朝" panose="02020609040205080304" pitchFamily="17" charset="-128"/>
                <a:ea typeface="ＭＳ 明朝" panose="02020609040205080304" pitchFamily="17" charset="-128"/>
              </a:rPr>
              <a:t>、従来のハード事業に加えて新た</a:t>
            </a:r>
            <a:r>
              <a:rPr lang="ja-JP" altLang="en-US" sz="1300" dirty="0">
                <a:solidFill>
                  <a:prstClr val="black"/>
                </a:solidFill>
                <a:latin typeface="ＭＳ 明朝" panose="02020609040205080304" pitchFamily="17" charset="-128"/>
                <a:ea typeface="ＭＳ 明朝" panose="02020609040205080304" pitchFamily="17" charset="-128"/>
              </a:rPr>
              <a:t>に</a:t>
            </a:r>
            <a:r>
              <a:rPr lang="ja-JP" altLang="en-US" sz="1300" dirty="0">
                <a:solidFill>
                  <a:prstClr val="black"/>
                </a:solidFill>
                <a:latin typeface="ＭＳ ゴシック" panose="020B0609070205080204" pitchFamily="49" charset="-128"/>
                <a:ea typeface="ＭＳ ゴシック" panose="020B0609070205080204" pitchFamily="49" charset="-128"/>
              </a:rPr>
              <a:t>「ソフト事業」</a:t>
            </a:r>
            <a:r>
              <a:rPr lang="ja-JP" altLang="en-US" sz="1300" dirty="0" smtClean="0">
                <a:solidFill>
                  <a:prstClr val="black"/>
                </a:solidFill>
                <a:latin typeface="ＭＳ ゴシック" panose="020B0609070205080204" pitchFamily="49" charset="-128"/>
                <a:ea typeface="ＭＳ ゴシック" panose="020B0609070205080204" pitchFamily="49" charset="-128"/>
              </a:rPr>
              <a:t>（地域</a:t>
            </a:r>
            <a:r>
              <a:rPr lang="ja-JP" altLang="en-US" sz="1300" dirty="0">
                <a:solidFill>
                  <a:prstClr val="black"/>
                </a:solidFill>
                <a:latin typeface="ＭＳ ゴシック" panose="020B0609070205080204" pitchFamily="49" charset="-128"/>
                <a:ea typeface="ＭＳ ゴシック" panose="020B0609070205080204" pitchFamily="49" charset="-128"/>
              </a:rPr>
              <a:t>医療の</a:t>
            </a:r>
            <a:r>
              <a:rPr lang="ja-JP" altLang="en-US" sz="1300" dirty="0" smtClean="0">
                <a:solidFill>
                  <a:prstClr val="black"/>
                </a:solidFill>
                <a:latin typeface="ＭＳ ゴシック" panose="020B0609070205080204" pitchFamily="49" charset="-128"/>
                <a:ea typeface="ＭＳ ゴシック" panose="020B0609070205080204" pitchFamily="49" charset="-128"/>
              </a:rPr>
              <a:t>確保、交通手段の確保、集落の維持・活性化等、住民が将来にわたり安全に安心して暮らすことのできる地域社会の実現を図るための事業（基金積立も含む））</a:t>
            </a:r>
            <a:r>
              <a:rPr lang="ja-JP" altLang="en-US" sz="1300" dirty="0" smtClean="0">
                <a:solidFill>
                  <a:prstClr val="black"/>
                </a:solidFill>
                <a:latin typeface="ＭＳ 明朝" panose="02020609040205080304" pitchFamily="17" charset="-128"/>
                <a:ea typeface="ＭＳ 明朝" panose="02020609040205080304" pitchFamily="17" charset="-128"/>
              </a:rPr>
              <a:t>も</a:t>
            </a:r>
            <a:r>
              <a:rPr lang="ja-JP" altLang="en-US" sz="1300" dirty="0">
                <a:solidFill>
                  <a:prstClr val="black"/>
                </a:solidFill>
                <a:latin typeface="ＭＳ 明朝" panose="02020609040205080304" pitchFamily="17" charset="-128"/>
                <a:ea typeface="ＭＳ 明朝" panose="02020609040205080304" pitchFamily="17" charset="-128"/>
              </a:rPr>
              <a:t>過疎債の対象と</a:t>
            </a:r>
            <a:r>
              <a:rPr lang="ja-JP" altLang="en-US" sz="1300" dirty="0" smtClean="0">
                <a:solidFill>
                  <a:prstClr val="black"/>
                </a:solidFill>
                <a:latin typeface="ＭＳ 明朝" panose="02020609040205080304" pitchFamily="17" charset="-128"/>
                <a:ea typeface="ＭＳ 明朝" panose="02020609040205080304" pitchFamily="17" charset="-128"/>
              </a:rPr>
              <a:t>した。</a:t>
            </a:r>
            <a:endParaRPr lang="en-US" altLang="ja-JP" sz="1300" dirty="0" smtClean="0">
              <a:solidFill>
                <a:prstClr val="black"/>
              </a:solidFill>
              <a:latin typeface="ＭＳ 明朝" panose="02020609040205080304" pitchFamily="17" charset="-128"/>
              <a:ea typeface="ＭＳ 明朝" panose="02020609040205080304" pitchFamily="17" charset="-128"/>
            </a:endParaRPr>
          </a:p>
          <a:p>
            <a:pPr defTabSz="932421" fontAlgn="base">
              <a:spcBef>
                <a:spcPct val="0"/>
              </a:spcBef>
              <a:spcAft>
                <a:spcPct val="0"/>
              </a:spcAft>
            </a:pPr>
            <a:r>
              <a:rPr lang="ja-JP" altLang="en-US" sz="1400" dirty="0" smtClean="0">
                <a:solidFill>
                  <a:prstClr val="black"/>
                </a:solidFill>
                <a:latin typeface="ＭＳ ゴシック" panose="020B0609070205080204" pitchFamily="49" charset="-128"/>
                <a:ea typeface="ＭＳ ゴシック" panose="020B0609070205080204" pitchFamily="49" charset="-128"/>
              </a:rPr>
              <a:t>②国庫補助金の補助率かさ上げ</a:t>
            </a:r>
            <a:r>
              <a:rPr lang="ja-JP" altLang="en-US" sz="1300" dirty="0" smtClean="0">
                <a:solidFill>
                  <a:prstClr val="black"/>
                </a:solidFill>
                <a:latin typeface="ＭＳ 明朝" panose="02020609040205080304" pitchFamily="17" charset="-128"/>
                <a:ea typeface="ＭＳ 明朝" panose="02020609040205080304" pitchFamily="17" charset="-128"/>
              </a:rPr>
              <a:t>（統合に伴う公立小中学校校舎の整備等）</a:t>
            </a:r>
            <a:endParaRPr lang="en-US" altLang="ja-JP" sz="1300" dirty="0" smtClean="0">
              <a:solidFill>
                <a:prstClr val="black"/>
              </a:solidFill>
              <a:latin typeface="ＭＳ 明朝" panose="02020609040205080304" pitchFamily="17" charset="-128"/>
              <a:ea typeface="ＭＳ 明朝" panose="02020609040205080304" pitchFamily="17" charset="-128"/>
            </a:endParaRPr>
          </a:p>
          <a:p>
            <a:pPr defTabSz="932421" fontAlgn="base">
              <a:spcBef>
                <a:spcPct val="0"/>
              </a:spcBef>
              <a:spcAft>
                <a:spcPct val="0"/>
              </a:spcAft>
            </a:pPr>
            <a:r>
              <a:rPr lang="ja-JP" altLang="en-US" sz="1400" dirty="0" smtClean="0">
                <a:solidFill>
                  <a:prstClr val="black"/>
                </a:solidFill>
                <a:latin typeface="ＭＳ ゴシック" panose="020B0609070205080204" pitchFamily="49" charset="-128"/>
                <a:ea typeface="ＭＳ ゴシック" panose="020B0609070205080204" pitchFamily="49" charset="-128"/>
              </a:rPr>
              <a:t>③税制</a:t>
            </a:r>
            <a:r>
              <a:rPr lang="ja-JP" altLang="en-US" sz="1400" dirty="0">
                <a:solidFill>
                  <a:prstClr val="black"/>
                </a:solidFill>
                <a:latin typeface="ＭＳ ゴシック" panose="020B0609070205080204" pitchFamily="49" charset="-128"/>
                <a:ea typeface="ＭＳ ゴシック" panose="020B0609070205080204" pitchFamily="49" charset="-128"/>
              </a:rPr>
              <a:t>特例</a:t>
            </a:r>
            <a:r>
              <a:rPr lang="ja-JP" altLang="en-US" sz="1400" dirty="0" smtClean="0">
                <a:solidFill>
                  <a:prstClr val="black"/>
                </a:solidFill>
                <a:latin typeface="ＭＳ ゴシック" panose="020B0609070205080204" pitchFamily="49" charset="-128"/>
                <a:ea typeface="ＭＳ ゴシック" panose="020B0609070205080204" pitchFamily="49" charset="-128"/>
              </a:rPr>
              <a:t>措置・地方税</a:t>
            </a:r>
            <a:r>
              <a:rPr lang="ja-JP" altLang="en-US" sz="1400" dirty="0">
                <a:solidFill>
                  <a:prstClr val="black"/>
                </a:solidFill>
                <a:latin typeface="ＭＳ ゴシック" panose="020B0609070205080204" pitchFamily="49" charset="-128"/>
                <a:ea typeface="ＭＳ ゴシック" panose="020B0609070205080204" pitchFamily="49" charset="-128"/>
              </a:rPr>
              <a:t>の課税免除等に伴う減収補てん</a:t>
            </a:r>
            <a:r>
              <a:rPr lang="ja-JP" altLang="en-US" sz="1400" dirty="0" smtClean="0">
                <a:solidFill>
                  <a:prstClr val="black"/>
                </a:solidFill>
                <a:latin typeface="ＭＳ ゴシック" panose="020B0609070205080204" pitchFamily="49" charset="-128"/>
                <a:ea typeface="ＭＳ ゴシック" panose="020B0609070205080204" pitchFamily="49" charset="-128"/>
              </a:rPr>
              <a:t>措置　等</a:t>
            </a:r>
            <a:endParaRPr lang="ja-JP" altLang="en-US" sz="1400" dirty="0">
              <a:solidFill>
                <a:prstClr val="black"/>
              </a:solidFill>
              <a:latin typeface="ＭＳ ゴシック" panose="020B0609070205080204" pitchFamily="49" charset="-128"/>
              <a:ea typeface="ＭＳ ゴシック" panose="020B0609070205080204" pitchFamily="49" charset="-128"/>
            </a:endParaRPr>
          </a:p>
        </p:txBody>
      </p:sp>
      <p:sp>
        <p:nvSpPr>
          <p:cNvPr id="25" name="正方形/長方形 24"/>
          <p:cNvSpPr/>
          <p:nvPr/>
        </p:nvSpPr>
        <p:spPr>
          <a:xfrm>
            <a:off x="320574" y="2966931"/>
            <a:ext cx="3381935" cy="582782"/>
          </a:xfrm>
          <a:prstGeom prst="rect">
            <a:avLst/>
          </a:prstGeom>
          <a:ln w="38100" cmpd="sng">
            <a:solidFill>
              <a:schemeClr val="tx1"/>
            </a:solidFill>
          </a:ln>
        </p:spPr>
        <p:txBody>
          <a:bodyPr wrap="square" lIns="89468" tIns="44733" rIns="89468" bIns="44733">
            <a:spAutoFit/>
          </a:bodyPr>
          <a:lstStyle/>
          <a:p>
            <a:pPr algn="ctr" defTabSz="941274" fontAlgn="base">
              <a:spcBef>
                <a:spcPct val="0"/>
              </a:spcBef>
              <a:spcAft>
                <a:spcPct val="0"/>
              </a:spcAft>
            </a:pPr>
            <a:r>
              <a:rPr lang="ja-JP" altLang="en-US" sz="1600" dirty="0">
                <a:solidFill>
                  <a:prstClr val="black"/>
                </a:solidFill>
                <a:latin typeface="Arial" charset="0"/>
              </a:rPr>
              <a:t>市町村毎に、「人口減少要件」</a:t>
            </a:r>
            <a:endParaRPr lang="en-US" altLang="ja-JP" sz="1600" dirty="0">
              <a:solidFill>
                <a:prstClr val="black"/>
              </a:solidFill>
              <a:latin typeface="Arial" charset="0"/>
            </a:endParaRPr>
          </a:p>
          <a:p>
            <a:pPr algn="ctr" defTabSz="941274" fontAlgn="base">
              <a:spcBef>
                <a:spcPct val="0"/>
              </a:spcBef>
              <a:spcAft>
                <a:spcPct val="0"/>
              </a:spcAft>
            </a:pPr>
            <a:r>
              <a:rPr lang="ja-JP" altLang="en-US" sz="1600" dirty="0">
                <a:solidFill>
                  <a:prstClr val="black"/>
                </a:solidFill>
                <a:latin typeface="Arial" charset="0"/>
              </a:rPr>
              <a:t>及び「財政力要件」より判定。</a:t>
            </a:r>
            <a:endParaRPr lang="en-US" altLang="ja-JP" sz="1600" dirty="0">
              <a:solidFill>
                <a:prstClr val="black"/>
              </a:solidFill>
              <a:latin typeface="Arial" charset="0"/>
            </a:endParaRPr>
          </a:p>
        </p:txBody>
      </p:sp>
      <p:sp>
        <p:nvSpPr>
          <p:cNvPr id="26" name="右矢印 25"/>
          <p:cNvSpPr/>
          <p:nvPr/>
        </p:nvSpPr>
        <p:spPr bwMode="auto">
          <a:xfrm>
            <a:off x="3897985" y="2908290"/>
            <a:ext cx="884327" cy="747368"/>
          </a:xfrm>
          <a:prstGeom prst="rightArrow">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89468" tIns="44733" rIns="89468" bIns="44733" numCol="1" rtlCol="0" anchor="t" anchorCtr="0" compatLnSpc="1">
            <a:prstTxWarp prst="textNoShape">
              <a:avLst/>
            </a:prstTxWarp>
            <a:spAutoFit/>
          </a:bodyPr>
          <a:lstStyle/>
          <a:p>
            <a:pPr defTabSz="942826" fontAlgn="base">
              <a:spcBef>
                <a:spcPct val="0"/>
              </a:spcBef>
              <a:spcAft>
                <a:spcPct val="0"/>
              </a:spcAft>
            </a:pPr>
            <a:endParaRPr lang="ja-JP" altLang="en-US">
              <a:solidFill>
                <a:prstClr val="black"/>
              </a:solidFill>
              <a:latin typeface="Arial" charset="0"/>
            </a:endParaRPr>
          </a:p>
        </p:txBody>
      </p:sp>
      <p:sp>
        <p:nvSpPr>
          <p:cNvPr id="27" name="テキスト ボックス 13"/>
          <p:cNvSpPr txBox="1">
            <a:spLocks noChangeArrowheads="1"/>
          </p:cNvSpPr>
          <p:nvPr/>
        </p:nvSpPr>
        <p:spPr bwMode="auto">
          <a:xfrm>
            <a:off x="391541" y="3579408"/>
            <a:ext cx="3240000" cy="423284"/>
          </a:xfrm>
          <a:prstGeom prst="rect">
            <a:avLst/>
          </a:prstGeom>
          <a:noFill/>
          <a:ln w="9525">
            <a:noFill/>
            <a:miter lim="800000"/>
            <a:headEnd/>
            <a:tailEnd/>
          </a:ln>
        </p:spPr>
        <p:txBody>
          <a:bodyPr wrap="square" lIns="89459" tIns="44731" rIns="89459" bIns="44731">
            <a:spAutoFit/>
          </a:bodyPr>
          <a:lstStyle/>
          <a:p>
            <a:pPr marL="179388" indent="-179388" defTabSz="932421" fontAlgn="base">
              <a:spcBef>
                <a:spcPct val="0"/>
              </a:spcBef>
              <a:spcAft>
                <a:spcPct val="0"/>
              </a:spcAft>
            </a:pPr>
            <a:r>
              <a:rPr lang="en-US" altLang="ja-JP" sz="1050" dirty="0">
                <a:solidFill>
                  <a:prstClr val="black"/>
                </a:solidFill>
                <a:latin typeface="ＭＳ ゴシック" pitchFamily="49" charset="-128"/>
                <a:ea typeface="ＭＳ ゴシック" pitchFamily="49" charset="-128"/>
              </a:rPr>
              <a:t>※</a:t>
            </a:r>
            <a:r>
              <a:rPr lang="ja-JP" altLang="en-US" sz="1050" dirty="0">
                <a:solidFill>
                  <a:prstClr val="black"/>
                </a:solidFill>
                <a:latin typeface="ＭＳ ゴシック" pitchFamily="49" charset="-128"/>
                <a:ea typeface="ＭＳ ゴシック" pitchFamily="49" charset="-128"/>
              </a:rPr>
              <a:t>人口減少団体の平均人口減少率</a:t>
            </a:r>
            <a:r>
              <a:rPr lang="ja-JP" altLang="en-US" sz="1050" dirty="0" smtClean="0">
                <a:solidFill>
                  <a:prstClr val="black"/>
                </a:solidFill>
                <a:latin typeface="ＭＳ ゴシック" pitchFamily="49" charset="-128"/>
                <a:ea typeface="ＭＳ ゴシック" pitchFamily="49" charset="-128"/>
              </a:rPr>
              <a:t>より人口</a:t>
            </a:r>
            <a:r>
              <a:rPr lang="ja-JP" altLang="en-US" sz="1050" dirty="0">
                <a:solidFill>
                  <a:prstClr val="black"/>
                </a:solidFill>
                <a:latin typeface="ＭＳ ゴシック" pitchFamily="49" charset="-128"/>
                <a:ea typeface="ＭＳ ゴシック" pitchFamily="49" charset="-128"/>
              </a:rPr>
              <a:t>が減少しており、財政力の弱い市町村を指定</a:t>
            </a:r>
            <a:endParaRPr lang="en-US" altLang="ja-JP" sz="1050" dirty="0">
              <a:solidFill>
                <a:prstClr val="black"/>
              </a:solidFill>
              <a:latin typeface="ＭＳ ゴシック" pitchFamily="49" charset="-128"/>
              <a:ea typeface="ＭＳ ゴシック" pitchFamily="49" charset="-128"/>
            </a:endParaRPr>
          </a:p>
        </p:txBody>
      </p:sp>
      <p:sp>
        <p:nvSpPr>
          <p:cNvPr id="28" name="テキスト ボックス 13"/>
          <p:cNvSpPr txBox="1">
            <a:spLocks noChangeArrowheads="1"/>
          </p:cNvSpPr>
          <p:nvPr/>
        </p:nvSpPr>
        <p:spPr bwMode="auto">
          <a:xfrm>
            <a:off x="4790386" y="3800973"/>
            <a:ext cx="4667730" cy="251918"/>
          </a:xfrm>
          <a:prstGeom prst="rect">
            <a:avLst/>
          </a:prstGeom>
          <a:noFill/>
          <a:ln w="9525">
            <a:noFill/>
            <a:miter lim="800000"/>
            <a:headEnd/>
            <a:tailEnd/>
          </a:ln>
        </p:spPr>
        <p:txBody>
          <a:bodyPr wrap="square" lIns="89459" tIns="44731" rIns="89459" bIns="44731">
            <a:spAutoFit/>
          </a:bodyPr>
          <a:lstStyle/>
          <a:p>
            <a:pPr defTabSz="932421" fontAlgn="base">
              <a:spcBef>
                <a:spcPct val="0"/>
              </a:spcBef>
              <a:spcAft>
                <a:spcPct val="0"/>
              </a:spcAft>
            </a:pPr>
            <a:r>
              <a:rPr lang="en-US" altLang="ja-JP" sz="1050" dirty="0" smtClean="0">
                <a:solidFill>
                  <a:prstClr val="black"/>
                </a:solidFill>
                <a:latin typeface="ＭＳ ゴシック" pitchFamily="49" charset="-128"/>
                <a:ea typeface="ＭＳ ゴシック" pitchFamily="49" charset="-128"/>
              </a:rPr>
              <a:t>※</a:t>
            </a:r>
            <a:r>
              <a:rPr lang="ja-JP" altLang="en-US" sz="1050" dirty="0" smtClean="0">
                <a:solidFill>
                  <a:prstClr val="black"/>
                </a:solidFill>
                <a:latin typeface="ＭＳ ゴシック" pitchFamily="49" charset="-128"/>
                <a:ea typeface="ＭＳ ゴシック" pitchFamily="49" charset="-128"/>
              </a:rPr>
              <a:t>「みなし</a:t>
            </a:r>
            <a:r>
              <a:rPr lang="ja-JP" altLang="en-US" sz="1050" dirty="0">
                <a:solidFill>
                  <a:prstClr val="black"/>
                </a:solidFill>
                <a:latin typeface="ＭＳ ゴシック" pitchFamily="49" charset="-128"/>
                <a:ea typeface="ＭＳ ゴシック" pitchFamily="49" charset="-128"/>
              </a:rPr>
              <a:t>過疎</a:t>
            </a:r>
            <a:r>
              <a:rPr lang="ja-JP" altLang="en-US" sz="1050" dirty="0" smtClean="0">
                <a:solidFill>
                  <a:prstClr val="black"/>
                </a:solidFill>
                <a:latin typeface="ＭＳ ゴシック" pitchFamily="49" charset="-128"/>
                <a:ea typeface="ＭＳ ゴシック" pitchFamily="49" charset="-128"/>
              </a:rPr>
              <a:t>」と「</a:t>
            </a:r>
            <a:r>
              <a:rPr lang="ja-JP" altLang="en-US" sz="1050" dirty="0">
                <a:solidFill>
                  <a:prstClr val="black"/>
                </a:solidFill>
                <a:latin typeface="ＭＳ ゴシック" pitchFamily="49" charset="-128"/>
                <a:ea typeface="ＭＳ ゴシック" pitchFamily="49" charset="-128"/>
              </a:rPr>
              <a:t>一部</a:t>
            </a:r>
            <a:r>
              <a:rPr lang="ja-JP" altLang="en-US" sz="1050" dirty="0" smtClean="0">
                <a:solidFill>
                  <a:prstClr val="black"/>
                </a:solidFill>
                <a:latin typeface="ＭＳ ゴシック" pitchFamily="49" charset="-128"/>
                <a:ea typeface="ＭＳ ゴシック" pitchFamily="49" charset="-128"/>
              </a:rPr>
              <a:t>過疎地域」を</a:t>
            </a:r>
            <a:r>
              <a:rPr lang="ja-JP" altLang="en-US" sz="1050" dirty="0">
                <a:solidFill>
                  <a:prstClr val="black"/>
                </a:solidFill>
                <a:latin typeface="ＭＳ ゴシック" pitchFamily="49" charset="-128"/>
                <a:ea typeface="ＭＳ ゴシック" pitchFamily="49" charset="-128"/>
              </a:rPr>
              <a:t>含む</a:t>
            </a:r>
            <a:r>
              <a:rPr lang="ja-JP" altLang="en-US" sz="1050" dirty="0" smtClean="0">
                <a:solidFill>
                  <a:prstClr val="black"/>
                </a:solidFill>
                <a:latin typeface="ＭＳ ゴシック" pitchFamily="49" charset="-128"/>
                <a:ea typeface="ＭＳ ゴシック" pitchFamily="49" charset="-128"/>
              </a:rPr>
              <a:t>。</a:t>
            </a:r>
            <a:endParaRPr lang="en-US" altLang="ja-JP" sz="1050" dirty="0">
              <a:solidFill>
                <a:prstClr val="black"/>
              </a:solidFill>
              <a:latin typeface="ＭＳ ゴシック" pitchFamily="49" charset="-128"/>
              <a:ea typeface="ＭＳ ゴシック" pitchFamily="49" charset="-128"/>
            </a:endParaRPr>
          </a:p>
        </p:txBody>
      </p:sp>
      <p:sp>
        <p:nvSpPr>
          <p:cNvPr id="29" name="テキスト ボックス 28"/>
          <p:cNvSpPr txBox="1"/>
          <p:nvPr/>
        </p:nvSpPr>
        <p:spPr>
          <a:xfrm>
            <a:off x="321982" y="712266"/>
            <a:ext cx="2372108" cy="360000"/>
          </a:xfrm>
          <a:prstGeom prst="roundRect">
            <a:avLst>
              <a:gd name="adj" fmla="val 14150"/>
            </a:avLst>
          </a:prstGeom>
          <a:solidFill>
            <a:schemeClr val="accent2">
              <a:lumMod val="20000"/>
              <a:lumOff val="80000"/>
            </a:schemeClr>
          </a:solidFill>
          <a:ln w="28575">
            <a:solidFill>
              <a:srgbClr val="FF9900"/>
            </a:solidFill>
          </a:ln>
        </p:spPr>
        <p:style>
          <a:lnRef idx="2">
            <a:schemeClr val="accent2"/>
          </a:lnRef>
          <a:fillRef idx="1">
            <a:schemeClr val="lt1"/>
          </a:fillRef>
          <a:effectRef idx="0">
            <a:schemeClr val="accent2"/>
          </a:effectRef>
          <a:fontRef idx="minor">
            <a:schemeClr val="dk1"/>
          </a:fontRef>
        </p:style>
        <p:txBody>
          <a:bodyPr wrap="square" rtlCol="0" anchor="ctr">
            <a:noAutofit/>
          </a:bodyPr>
          <a:lstStyle/>
          <a:p>
            <a:r>
              <a:rPr lang="en-US" altLang="ja-JP" sz="1600" dirty="0" smtClean="0">
                <a:solidFill>
                  <a:prstClr val="black"/>
                </a:solidFill>
              </a:rPr>
              <a:t>Ⅰ</a:t>
            </a:r>
            <a:r>
              <a:rPr lang="ja-JP" altLang="en-US" sz="1600" dirty="0" smtClean="0">
                <a:solidFill>
                  <a:prstClr val="black"/>
                </a:solidFill>
              </a:rPr>
              <a:t>　過疎対策の経緯</a:t>
            </a:r>
            <a:endParaRPr lang="ja-JP" altLang="en-US" sz="1600" dirty="0">
              <a:solidFill>
                <a:prstClr val="black"/>
              </a:solidFill>
            </a:endParaRPr>
          </a:p>
        </p:txBody>
      </p:sp>
      <p:sp>
        <p:nvSpPr>
          <p:cNvPr id="30" name="テキスト ボックス 29"/>
          <p:cNvSpPr txBox="1"/>
          <p:nvPr/>
        </p:nvSpPr>
        <p:spPr>
          <a:xfrm>
            <a:off x="321982" y="2509678"/>
            <a:ext cx="2372346" cy="360000"/>
          </a:xfrm>
          <a:prstGeom prst="roundRect">
            <a:avLst>
              <a:gd name="adj" fmla="val 14150"/>
            </a:avLst>
          </a:prstGeom>
          <a:solidFill>
            <a:schemeClr val="accent2">
              <a:lumMod val="20000"/>
              <a:lumOff val="80000"/>
            </a:schemeClr>
          </a:solidFill>
          <a:ln w="28575">
            <a:solidFill>
              <a:srgbClr val="FF9900"/>
            </a:solidFill>
          </a:ln>
        </p:spPr>
        <p:style>
          <a:lnRef idx="2">
            <a:schemeClr val="accent2"/>
          </a:lnRef>
          <a:fillRef idx="1">
            <a:schemeClr val="lt1"/>
          </a:fillRef>
          <a:effectRef idx="0">
            <a:schemeClr val="accent2"/>
          </a:effectRef>
          <a:fontRef idx="minor">
            <a:schemeClr val="dk1"/>
          </a:fontRef>
        </p:style>
        <p:txBody>
          <a:bodyPr wrap="square" rtlCol="0" anchor="ctr">
            <a:noAutofit/>
          </a:bodyPr>
          <a:lstStyle>
            <a:defPPr>
              <a:defRPr lang="ja-JP"/>
            </a:defPPr>
            <a:lvl1pPr>
              <a:defRPr sz="1600"/>
            </a:lvl1pPr>
          </a:lstStyle>
          <a:p>
            <a:r>
              <a:rPr lang="en-US" altLang="ja-JP" dirty="0">
                <a:solidFill>
                  <a:prstClr val="black"/>
                </a:solidFill>
              </a:rPr>
              <a:t>Ⅱ</a:t>
            </a:r>
            <a:r>
              <a:rPr lang="ja-JP" altLang="en-US" dirty="0">
                <a:solidFill>
                  <a:prstClr val="black"/>
                </a:solidFill>
              </a:rPr>
              <a:t>　過疎地域の要件</a:t>
            </a:r>
          </a:p>
        </p:txBody>
      </p:sp>
      <p:sp>
        <p:nvSpPr>
          <p:cNvPr id="31" name="テキスト ボックス 30"/>
          <p:cNvSpPr txBox="1"/>
          <p:nvPr/>
        </p:nvSpPr>
        <p:spPr>
          <a:xfrm>
            <a:off x="321982" y="4022573"/>
            <a:ext cx="1580496" cy="360000"/>
          </a:xfrm>
          <a:prstGeom prst="roundRect">
            <a:avLst>
              <a:gd name="adj" fmla="val 14150"/>
            </a:avLst>
          </a:prstGeom>
          <a:solidFill>
            <a:schemeClr val="accent2">
              <a:lumMod val="20000"/>
              <a:lumOff val="80000"/>
            </a:schemeClr>
          </a:solidFill>
          <a:ln w="28575">
            <a:solidFill>
              <a:srgbClr val="FF9900"/>
            </a:solidFill>
          </a:ln>
        </p:spPr>
        <p:style>
          <a:lnRef idx="2">
            <a:schemeClr val="accent2"/>
          </a:lnRef>
          <a:fillRef idx="1">
            <a:schemeClr val="lt1"/>
          </a:fillRef>
          <a:effectRef idx="0">
            <a:schemeClr val="accent2"/>
          </a:effectRef>
          <a:fontRef idx="minor">
            <a:schemeClr val="dk1"/>
          </a:fontRef>
        </p:style>
        <p:txBody>
          <a:bodyPr wrap="square" rtlCol="0" anchor="ctr">
            <a:noAutofit/>
          </a:bodyPr>
          <a:lstStyle>
            <a:defPPr>
              <a:defRPr lang="ja-JP"/>
            </a:defPPr>
            <a:lvl1pPr>
              <a:defRPr sz="1600"/>
            </a:lvl1pPr>
          </a:lstStyle>
          <a:p>
            <a:r>
              <a:rPr lang="en-US" altLang="ja-JP" dirty="0" smtClean="0">
                <a:solidFill>
                  <a:prstClr val="black"/>
                </a:solidFill>
              </a:rPr>
              <a:t>Ⅲ</a:t>
            </a:r>
            <a:r>
              <a:rPr lang="ja-JP" altLang="en-US" dirty="0">
                <a:solidFill>
                  <a:prstClr val="black"/>
                </a:solidFill>
              </a:rPr>
              <a:t>　</a:t>
            </a:r>
            <a:r>
              <a:rPr lang="ja-JP" altLang="en-US" dirty="0" smtClean="0">
                <a:solidFill>
                  <a:prstClr val="black"/>
                </a:solidFill>
              </a:rPr>
              <a:t>各種施策</a:t>
            </a:r>
            <a:endParaRPr lang="ja-JP" altLang="en-US" dirty="0">
              <a:solidFill>
                <a:prstClr val="black"/>
              </a:solidFill>
            </a:endParaRPr>
          </a:p>
        </p:txBody>
      </p:sp>
      <p:sp>
        <p:nvSpPr>
          <p:cNvPr id="32" name="テキスト ボックス 31"/>
          <p:cNvSpPr txBox="1"/>
          <p:nvPr/>
        </p:nvSpPr>
        <p:spPr>
          <a:xfrm>
            <a:off x="320574" y="4386855"/>
            <a:ext cx="2373516" cy="338554"/>
          </a:xfrm>
          <a:prstGeom prst="rect">
            <a:avLst/>
          </a:prstGeom>
          <a:noFill/>
          <a:ln w="19050">
            <a:noFill/>
          </a:ln>
        </p:spPr>
        <p:txBody>
          <a:bodyPr wrap="square" rtlCol="0">
            <a:spAutoFit/>
          </a:bodyPr>
          <a:lstStyle/>
          <a:p>
            <a:r>
              <a:rPr lang="ja-JP" altLang="en-US" sz="1600" dirty="0" smtClean="0">
                <a:solidFill>
                  <a:prstClr val="black"/>
                </a:solidFill>
              </a:rPr>
              <a:t>（１）過疎法に基づく施策</a:t>
            </a:r>
            <a:endParaRPr lang="ja-JP" altLang="en-US" sz="1600" dirty="0">
              <a:solidFill>
                <a:prstClr val="black"/>
              </a:solidFill>
            </a:endParaRPr>
          </a:p>
        </p:txBody>
      </p:sp>
      <p:sp>
        <p:nvSpPr>
          <p:cNvPr id="33" name="テキスト ボックス 32"/>
          <p:cNvSpPr txBox="1"/>
          <p:nvPr/>
        </p:nvSpPr>
        <p:spPr>
          <a:xfrm>
            <a:off x="320574" y="6022743"/>
            <a:ext cx="1934798" cy="338554"/>
          </a:xfrm>
          <a:prstGeom prst="rect">
            <a:avLst/>
          </a:prstGeom>
          <a:noFill/>
          <a:ln w="19050">
            <a:noFill/>
          </a:ln>
        </p:spPr>
        <p:txBody>
          <a:bodyPr wrap="square" rtlCol="0">
            <a:spAutoFit/>
          </a:bodyPr>
          <a:lstStyle/>
          <a:p>
            <a:r>
              <a:rPr lang="ja-JP" altLang="en-US" sz="1600" dirty="0" smtClean="0">
                <a:solidFill>
                  <a:prstClr val="black"/>
                </a:solidFill>
              </a:rPr>
              <a:t>（２）その他</a:t>
            </a:r>
            <a:endParaRPr lang="ja-JP" altLang="en-US" sz="1600" dirty="0">
              <a:solidFill>
                <a:prstClr val="black"/>
              </a:solidFill>
            </a:endParaRPr>
          </a:p>
        </p:txBody>
      </p:sp>
      <p:sp>
        <p:nvSpPr>
          <p:cNvPr id="34" name="テキスト ボックス 9"/>
          <p:cNvSpPr txBox="1">
            <a:spLocks noChangeArrowheads="1"/>
          </p:cNvSpPr>
          <p:nvPr/>
        </p:nvSpPr>
        <p:spPr bwMode="auto">
          <a:xfrm>
            <a:off x="320574" y="6331043"/>
            <a:ext cx="9439477" cy="360000"/>
          </a:xfrm>
          <a:prstGeom prst="rect">
            <a:avLst/>
          </a:prstGeom>
          <a:noFill/>
          <a:ln w="12700" cmpd="thickThin">
            <a:solidFill>
              <a:schemeClr val="tx1"/>
            </a:solidFill>
            <a:miter lim="800000"/>
            <a:headEnd/>
            <a:tailEnd/>
          </a:ln>
        </p:spPr>
        <p:txBody>
          <a:bodyPr wrap="square" lIns="89459" tIns="44731" rIns="89459" bIns="44731" anchor="ctr">
            <a:noAutofit/>
          </a:bodyPr>
          <a:lstStyle/>
          <a:p>
            <a:pPr defTabSz="932421" fontAlgn="base">
              <a:spcBef>
                <a:spcPct val="0"/>
              </a:spcBef>
              <a:spcAft>
                <a:spcPct val="0"/>
              </a:spcAft>
            </a:pPr>
            <a:r>
              <a:rPr lang="ja-JP" altLang="en-US" sz="1400" dirty="0">
                <a:solidFill>
                  <a:prstClr val="black"/>
                </a:solidFill>
                <a:latin typeface="ＭＳ ゴシック" panose="020B0609070205080204" pitchFamily="49" charset="-128"/>
                <a:ea typeface="ＭＳ ゴシック" panose="020B0609070205080204" pitchFamily="49" charset="-128"/>
              </a:rPr>
              <a:t>○</a:t>
            </a:r>
            <a:r>
              <a:rPr lang="ja-JP" altLang="en-US" sz="1400" dirty="0" smtClean="0">
                <a:solidFill>
                  <a:prstClr val="black"/>
                </a:solidFill>
                <a:latin typeface="ＭＳ ゴシック" panose="020B0609070205080204" pitchFamily="49" charset="-128"/>
                <a:ea typeface="ＭＳ ゴシック" panose="020B0609070205080204" pitchFamily="49" charset="-128"/>
              </a:rPr>
              <a:t>過疎地域等自立活性化推進交付</a:t>
            </a:r>
            <a:r>
              <a:rPr lang="ja-JP" altLang="en-US" sz="1400" smtClean="0">
                <a:solidFill>
                  <a:prstClr val="black"/>
                </a:solidFill>
                <a:latin typeface="ＭＳ ゴシック" panose="020B0609070205080204" pitchFamily="49" charset="-128"/>
                <a:ea typeface="ＭＳ ゴシック" panose="020B0609070205080204" pitchFamily="49" charset="-128"/>
              </a:rPr>
              <a:t>金 </a:t>
            </a:r>
            <a:r>
              <a:rPr lang="ja-JP" altLang="en-US" sz="1400" smtClean="0">
                <a:solidFill>
                  <a:prstClr val="black"/>
                </a:solidFill>
                <a:latin typeface="ＭＳ 明朝" panose="02020609040205080304" pitchFamily="17" charset="-128"/>
                <a:ea typeface="ＭＳ 明朝" panose="02020609040205080304" pitchFamily="17" charset="-128"/>
              </a:rPr>
              <a:t>（令和元年度予算</a:t>
            </a:r>
            <a:r>
              <a:rPr lang="ja-JP" altLang="en-US" sz="1400" dirty="0" smtClean="0">
                <a:solidFill>
                  <a:prstClr val="black"/>
                </a:solidFill>
                <a:latin typeface="ＭＳ 明朝" panose="02020609040205080304" pitchFamily="17" charset="-128"/>
                <a:ea typeface="ＭＳ 明朝" panose="02020609040205080304" pitchFamily="17" charset="-128"/>
              </a:rPr>
              <a:t>額：</a:t>
            </a:r>
            <a:r>
              <a:rPr lang="en-US" altLang="ja-JP" sz="1400" dirty="0" smtClean="0">
                <a:solidFill>
                  <a:prstClr val="black"/>
                </a:solidFill>
                <a:latin typeface="ＭＳ 明朝" panose="02020609040205080304" pitchFamily="17" charset="-128"/>
                <a:ea typeface="ＭＳ 明朝" panose="02020609040205080304" pitchFamily="17" charset="-128"/>
              </a:rPr>
              <a:t>6.9</a:t>
            </a:r>
            <a:r>
              <a:rPr lang="ja-JP" altLang="en-US" sz="1400" dirty="0" smtClean="0">
                <a:solidFill>
                  <a:prstClr val="black"/>
                </a:solidFill>
                <a:latin typeface="ＭＳ 明朝" panose="02020609040205080304" pitchFamily="17" charset="-128"/>
                <a:ea typeface="ＭＳ 明朝" panose="02020609040205080304" pitchFamily="17" charset="-128"/>
              </a:rPr>
              <a:t>億円）</a:t>
            </a:r>
          </a:p>
        </p:txBody>
      </p:sp>
      <p:sp>
        <p:nvSpPr>
          <p:cNvPr id="35" name="テキスト ボックス 34"/>
          <p:cNvSpPr txBox="1"/>
          <p:nvPr/>
        </p:nvSpPr>
        <p:spPr>
          <a:xfrm>
            <a:off x="4892261" y="2509678"/>
            <a:ext cx="2372346" cy="360000"/>
          </a:xfrm>
          <a:prstGeom prst="roundRect">
            <a:avLst>
              <a:gd name="adj" fmla="val 14150"/>
            </a:avLst>
          </a:prstGeom>
          <a:solidFill>
            <a:schemeClr val="accent2">
              <a:lumMod val="20000"/>
              <a:lumOff val="80000"/>
            </a:schemeClr>
          </a:solidFill>
          <a:ln w="28575">
            <a:solidFill>
              <a:srgbClr val="FF9900"/>
            </a:solidFill>
          </a:ln>
        </p:spPr>
        <p:style>
          <a:lnRef idx="2">
            <a:schemeClr val="accent2"/>
          </a:lnRef>
          <a:fillRef idx="1">
            <a:schemeClr val="lt1"/>
          </a:fillRef>
          <a:effectRef idx="0">
            <a:schemeClr val="accent2"/>
          </a:effectRef>
          <a:fontRef idx="minor">
            <a:schemeClr val="dk1"/>
          </a:fontRef>
        </p:style>
        <p:txBody>
          <a:bodyPr wrap="square" rtlCol="0" anchor="ctr">
            <a:noAutofit/>
          </a:bodyPr>
          <a:lstStyle>
            <a:defPPr>
              <a:defRPr lang="ja-JP"/>
            </a:defPPr>
            <a:lvl1pPr>
              <a:defRPr sz="1600"/>
            </a:lvl1pPr>
          </a:lstStyle>
          <a:p>
            <a:r>
              <a:rPr lang="en-US" altLang="ja-JP" dirty="0">
                <a:solidFill>
                  <a:prstClr val="black"/>
                </a:solidFill>
              </a:rPr>
              <a:t>Ⅳ</a:t>
            </a:r>
            <a:r>
              <a:rPr lang="ja-JP" altLang="en-US" dirty="0">
                <a:solidFill>
                  <a:prstClr val="black"/>
                </a:solidFill>
              </a:rPr>
              <a:t>　過疎</a:t>
            </a:r>
            <a:r>
              <a:rPr lang="ja-JP" altLang="en-US">
                <a:solidFill>
                  <a:prstClr val="black"/>
                </a:solidFill>
              </a:rPr>
              <a:t>地域</a:t>
            </a:r>
            <a:r>
              <a:rPr lang="ja-JP" altLang="en-US" smtClean="0">
                <a:solidFill>
                  <a:prstClr val="black"/>
                </a:solidFill>
              </a:rPr>
              <a:t>の</a:t>
            </a:r>
            <a:r>
              <a:rPr lang="ja-JP" altLang="en-US">
                <a:solidFill>
                  <a:prstClr val="black"/>
                </a:solidFill>
              </a:rPr>
              <a:t>現況等</a:t>
            </a:r>
            <a:endParaRPr lang="ja-JP" altLang="en-US" dirty="0">
              <a:solidFill>
                <a:prstClr val="black"/>
              </a:solidFill>
            </a:endParaRPr>
          </a:p>
        </p:txBody>
      </p:sp>
      <p:sp>
        <p:nvSpPr>
          <p:cNvPr id="2" name="スライド番号プレースホルダー 1"/>
          <p:cNvSpPr>
            <a:spLocks noGrp="1"/>
          </p:cNvSpPr>
          <p:nvPr>
            <p:ph type="sldNum" sz="quarter" idx="12"/>
          </p:nvPr>
        </p:nvSpPr>
        <p:spPr/>
        <p:txBody>
          <a:bodyPr/>
          <a:lstStyle/>
          <a:p>
            <a:fld id="{52FD0B92-5099-4375-A526-D90697F4A704}" type="slidenum">
              <a:rPr kumimoji="1" lang="ja-JP" altLang="en-US" smtClean="0"/>
              <a:t>1</a:t>
            </a:fld>
            <a:endParaRPr kumimoji="1" lang="ja-JP" altLang="en-US"/>
          </a:p>
        </p:txBody>
      </p:sp>
    </p:spTree>
    <p:extLst>
      <p:ext uri="{BB962C8B-B14F-4D97-AF65-F5344CB8AC3E}">
        <p14:creationId xmlns:p14="http://schemas.microsoft.com/office/powerpoint/2010/main" val="41613774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15"/>
          <p:cNvSpPr>
            <a:spLocks noChangeArrowheads="1"/>
          </p:cNvSpPr>
          <p:nvPr/>
        </p:nvSpPr>
        <p:spPr bwMode="auto">
          <a:xfrm>
            <a:off x="180312" y="131987"/>
            <a:ext cx="9720000" cy="432000"/>
          </a:xfrm>
          <a:prstGeom prst="roundRect">
            <a:avLst>
              <a:gd name="adj" fmla="val 21125"/>
            </a:avLst>
          </a:prstGeom>
          <a:gradFill rotWithShape="1">
            <a:gsLst>
              <a:gs pos="0">
                <a:srgbClr val="FF9933"/>
              </a:gs>
              <a:gs pos="50000">
                <a:sysClr val="window" lastClr="FFFFFF"/>
              </a:gs>
              <a:gs pos="100000">
                <a:srgbClr val="FF9933"/>
              </a:gs>
            </a:gsLst>
            <a:lin ang="5400000" scaled="1"/>
          </a:gradFill>
          <a:ln w="57150" cmpd="thickThin">
            <a:solidFill>
              <a:sysClr val="windowText" lastClr="000000"/>
            </a:solidFill>
            <a:round/>
            <a:headEnd/>
            <a:tailEnd/>
          </a:ln>
          <a:effectLst/>
        </p:spPr>
        <p:txBody>
          <a:bodyPr lIns="92850" tIns="46424" rIns="92850" bIns="46424" anchor="ctr"/>
          <a:lstStyle/>
          <a:p>
            <a:pPr algn="ctr">
              <a:defRPr/>
            </a:pPr>
            <a:r>
              <a:rPr kumimoji="0" lang="ja-JP" altLang="en-US" sz="2200" kern="0" dirty="0">
                <a:solidFill>
                  <a:prstClr val="black"/>
                </a:solidFill>
                <a:latin typeface="Arial" pitchFamily="34" charset="0"/>
                <a:ea typeface="ＤＦ特太ゴシック体" pitchFamily="1" charset="-128"/>
              </a:rPr>
              <a:t>これまでの各過疎対策法の背景・考え方</a:t>
            </a:r>
            <a:endParaRPr kumimoji="0" lang="ja-JP" altLang="en-US" sz="2200" kern="0" dirty="0">
              <a:solidFill>
                <a:prstClr val="black"/>
              </a:solidFill>
              <a:latin typeface="ＤＦ特太ゴシック体" pitchFamily="1" charset="-128"/>
              <a:ea typeface="ＤＦ特太ゴシック体" pitchFamily="1" charset="-128"/>
            </a:endParaRPr>
          </a:p>
        </p:txBody>
      </p:sp>
      <p:graphicFrame>
        <p:nvGraphicFramePr>
          <p:cNvPr id="5" name="表 4"/>
          <p:cNvGraphicFramePr>
            <a:graphicFrameLocks noGrp="1"/>
          </p:cNvGraphicFramePr>
          <p:nvPr>
            <p:extLst>
              <p:ext uri="{D42A27DB-BD31-4B8C-83A1-F6EECF244321}">
                <p14:modId xmlns:p14="http://schemas.microsoft.com/office/powerpoint/2010/main" val="2808821205"/>
              </p:ext>
            </p:extLst>
          </p:nvPr>
        </p:nvGraphicFramePr>
        <p:xfrm>
          <a:off x="121917" y="685838"/>
          <a:ext cx="9836791" cy="5992800"/>
        </p:xfrm>
        <a:graphic>
          <a:graphicData uri="http://schemas.openxmlformats.org/drawingml/2006/table">
            <a:tbl>
              <a:tblPr firstRow="1" bandRow="1"/>
              <a:tblGrid>
                <a:gridCol w="776611"/>
                <a:gridCol w="1908000"/>
                <a:gridCol w="1908000"/>
                <a:gridCol w="1908000"/>
                <a:gridCol w="1676994"/>
                <a:gridCol w="1659186"/>
              </a:tblGrid>
              <a:tr h="260204">
                <a:tc rowSpan="2">
                  <a:txBody>
                    <a:bodyPr/>
                    <a:lstStyle>
                      <a:lvl1pPr marL="0" algn="l" defTabSz="914400" rtl="0" eaLnBrk="1" latinLnBrk="0" hangingPunct="1">
                        <a:defRPr kumimoji="1" sz="1800" b="1" kern="1200">
                          <a:solidFill>
                            <a:schemeClr val="tx1"/>
                          </a:solidFill>
                          <a:latin typeface="Calibri"/>
                        </a:defRPr>
                      </a:lvl1pPr>
                      <a:lvl2pPr marL="457200" algn="l" defTabSz="914400" rtl="0" eaLnBrk="1" latinLnBrk="0" hangingPunct="1">
                        <a:defRPr kumimoji="1" sz="1800" b="1" kern="1200">
                          <a:solidFill>
                            <a:schemeClr val="tx1"/>
                          </a:solidFill>
                          <a:latin typeface="Calibri"/>
                        </a:defRPr>
                      </a:lvl2pPr>
                      <a:lvl3pPr marL="914400" algn="l" defTabSz="914400" rtl="0" eaLnBrk="1" latinLnBrk="0" hangingPunct="1">
                        <a:defRPr kumimoji="1" sz="1800" b="1" kern="1200">
                          <a:solidFill>
                            <a:schemeClr val="tx1"/>
                          </a:solidFill>
                          <a:latin typeface="Calibri"/>
                        </a:defRPr>
                      </a:lvl3pPr>
                      <a:lvl4pPr marL="1371600" algn="l" defTabSz="914400" rtl="0" eaLnBrk="1" latinLnBrk="0" hangingPunct="1">
                        <a:defRPr kumimoji="1" sz="1800" b="1" kern="1200">
                          <a:solidFill>
                            <a:schemeClr val="tx1"/>
                          </a:solidFill>
                          <a:latin typeface="Calibri"/>
                        </a:defRPr>
                      </a:lvl4pPr>
                      <a:lvl5pPr marL="1828800" algn="l" defTabSz="914400" rtl="0" eaLnBrk="1" latinLnBrk="0" hangingPunct="1">
                        <a:defRPr kumimoji="1" sz="1800" b="1" kern="1200">
                          <a:solidFill>
                            <a:schemeClr val="tx1"/>
                          </a:solidFill>
                          <a:latin typeface="Calibri"/>
                        </a:defRPr>
                      </a:lvl5pPr>
                      <a:lvl6pPr marL="2286000" algn="l" defTabSz="914400" rtl="0" eaLnBrk="1" latinLnBrk="0" hangingPunct="1">
                        <a:defRPr kumimoji="1" sz="1800" b="1" kern="1200">
                          <a:solidFill>
                            <a:schemeClr val="tx1"/>
                          </a:solidFill>
                          <a:latin typeface="Calibri"/>
                        </a:defRPr>
                      </a:lvl6pPr>
                      <a:lvl7pPr marL="2743200" algn="l" defTabSz="914400" rtl="0" eaLnBrk="1" latinLnBrk="0" hangingPunct="1">
                        <a:defRPr kumimoji="1" sz="1800" b="1" kern="1200">
                          <a:solidFill>
                            <a:schemeClr val="tx1"/>
                          </a:solidFill>
                          <a:latin typeface="Calibri"/>
                        </a:defRPr>
                      </a:lvl7pPr>
                      <a:lvl8pPr marL="3200400" algn="l" defTabSz="914400" rtl="0" eaLnBrk="1" latinLnBrk="0" hangingPunct="1">
                        <a:defRPr kumimoji="1" sz="1800" b="1" kern="1200">
                          <a:solidFill>
                            <a:schemeClr val="tx1"/>
                          </a:solidFill>
                          <a:latin typeface="Calibri"/>
                        </a:defRPr>
                      </a:lvl8pPr>
                      <a:lvl9pPr marL="3657600" algn="l" defTabSz="914400" rtl="0" eaLnBrk="1" latinLnBrk="0" hangingPunct="1">
                        <a:defRPr kumimoji="1" sz="1800" b="1" kern="1200">
                          <a:solidFill>
                            <a:schemeClr val="tx1"/>
                          </a:solidFill>
                          <a:latin typeface="Calibri"/>
                        </a:defRPr>
                      </a:lvl9pPr>
                    </a:lstStyle>
                    <a:p>
                      <a:pPr algn="ctr">
                        <a:lnSpc>
                          <a:spcPct val="100000"/>
                        </a:lnSpc>
                      </a:pPr>
                      <a:r>
                        <a:rPr kumimoji="1" lang="ja-JP" altLang="en-US" sz="1400" b="0" dirty="0" smtClean="0">
                          <a:solidFill>
                            <a:schemeClr val="tx1"/>
                          </a:solidFill>
                        </a:rPr>
                        <a:t>法律名</a:t>
                      </a:r>
                      <a:endParaRPr kumimoji="1" lang="ja-JP" altLang="en-US" sz="1400" b="0" dirty="0">
                        <a:solidFill>
                          <a:schemeClr val="tx1"/>
                        </a:solidFill>
                      </a:endParaRPr>
                    </a:p>
                  </a:txBody>
                  <a:tcPr marL="100806" marR="100806" marT="46810" marB="46810" anchor="ctr">
                    <a:lnL w="12700" cmpd="sng">
                      <a:solidFill>
                        <a:srgbClr val="4F81BD"/>
                      </a:solidFill>
                    </a:lnL>
                    <a:lnR w="12700" cap="flat" cmpd="sng" algn="ctr">
                      <a:solidFill>
                        <a:srgbClr val="4F81BD"/>
                      </a:solidFill>
                      <a:prstDash val="solid"/>
                      <a:round/>
                      <a:headEnd type="none" w="med" len="med"/>
                      <a:tailEnd type="none" w="med" len="med"/>
                    </a:lnR>
                    <a:lnT w="12700" cmpd="sng">
                      <a:solidFill>
                        <a:srgbClr val="4F81BD"/>
                      </a:solidFill>
                    </a:lnT>
                    <a:lnB w="25400" cap="flat" cmpd="sng" algn="ctr">
                      <a:solidFill>
                        <a:srgbClr val="4F81BD"/>
                      </a:solidFill>
                      <a:prstDash val="solid"/>
                      <a:round/>
                      <a:headEnd type="none" w="med" len="med"/>
                      <a:tailEnd type="none" w="med" len="med"/>
                    </a:lnB>
                    <a:lnTlToBr w="12700" cmpd="sng">
                      <a:noFill/>
                      <a:prstDash val="solid"/>
                    </a:lnTlToBr>
                    <a:lnBlToTr w="12700" cmpd="sng">
                      <a:noFill/>
                      <a:prstDash val="solid"/>
                    </a:lnBlToTr>
                    <a:noFill/>
                  </a:tcPr>
                </a:tc>
                <a:tc rowSpan="2">
                  <a:txBody>
                    <a:bodyPr/>
                    <a:lstStyle>
                      <a:lvl1pPr marL="0" algn="l" defTabSz="914400" rtl="0" eaLnBrk="1" latinLnBrk="0" hangingPunct="1">
                        <a:defRPr kumimoji="1" sz="1800" b="1" kern="1200">
                          <a:solidFill>
                            <a:schemeClr val="tx1"/>
                          </a:solidFill>
                          <a:latin typeface="Calibri"/>
                        </a:defRPr>
                      </a:lvl1pPr>
                      <a:lvl2pPr marL="457200" algn="l" defTabSz="914400" rtl="0" eaLnBrk="1" latinLnBrk="0" hangingPunct="1">
                        <a:defRPr kumimoji="1" sz="1800" b="1" kern="1200">
                          <a:solidFill>
                            <a:schemeClr val="tx1"/>
                          </a:solidFill>
                          <a:latin typeface="Calibri"/>
                        </a:defRPr>
                      </a:lvl2pPr>
                      <a:lvl3pPr marL="914400" algn="l" defTabSz="914400" rtl="0" eaLnBrk="1" latinLnBrk="0" hangingPunct="1">
                        <a:defRPr kumimoji="1" sz="1800" b="1" kern="1200">
                          <a:solidFill>
                            <a:schemeClr val="tx1"/>
                          </a:solidFill>
                          <a:latin typeface="Calibri"/>
                        </a:defRPr>
                      </a:lvl3pPr>
                      <a:lvl4pPr marL="1371600" algn="l" defTabSz="914400" rtl="0" eaLnBrk="1" latinLnBrk="0" hangingPunct="1">
                        <a:defRPr kumimoji="1" sz="1800" b="1" kern="1200">
                          <a:solidFill>
                            <a:schemeClr val="tx1"/>
                          </a:solidFill>
                          <a:latin typeface="Calibri"/>
                        </a:defRPr>
                      </a:lvl4pPr>
                      <a:lvl5pPr marL="1828800" algn="l" defTabSz="914400" rtl="0" eaLnBrk="1" latinLnBrk="0" hangingPunct="1">
                        <a:defRPr kumimoji="1" sz="1800" b="1" kern="1200">
                          <a:solidFill>
                            <a:schemeClr val="tx1"/>
                          </a:solidFill>
                          <a:latin typeface="Calibri"/>
                        </a:defRPr>
                      </a:lvl5pPr>
                      <a:lvl6pPr marL="2286000" algn="l" defTabSz="914400" rtl="0" eaLnBrk="1" latinLnBrk="0" hangingPunct="1">
                        <a:defRPr kumimoji="1" sz="1800" b="1" kern="1200">
                          <a:solidFill>
                            <a:schemeClr val="tx1"/>
                          </a:solidFill>
                          <a:latin typeface="Calibri"/>
                        </a:defRPr>
                      </a:lvl6pPr>
                      <a:lvl7pPr marL="2743200" algn="l" defTabSz="914400" rtl="0" eaLnBrk="1" latinLnBrk="0" hangingPunct="1">
                        <a:defRPr kumimoji="1" sz="1800" b="1" kern="1200">
                          <a:solidFill>
                            <a:schemeClr val="tx1"/>
                          </a:solidFill>
                          <a:latin typeface="Calibri"/>
                        </a:defRPr>
                      </a:lvl7pPr>
                      <a:lvl8pPr marL="3200400" algn="l" defTabSz="914400" rtl="0" eaLnBrk="1" latinLnBrk="0" hangingPunct="1">
                        <a:defRPr kumimoji="1" sz="1800" b="1" kern="1200">
                          <a:solidFill>
                            <a:schemeClr val="tx1"/>
                          </a:solidFill>
                          <a:latin typeface="Calibri"/>
                        </a:defRPr>
                      </a:lvl8pPr>
                      <a:lvl9pPr marL="3657600" algn="l" defTabSz="914400" rtl="0" eaLnBrk="1" latinLnBrk="0" hangingPunct="1">
                        <a:defRPr kumimoji="1" sz="1800" b="1" kern="1200">
                          <a:solidFill>
                            <a:schemeClr val="tx1"/>
                          </a:solidFill>
                          <a:latin typeface="Calibri"/>
                        </a:defRPr>
                      </a:lvl9pPr>
                    </a:lstStyle>
                    <a:p>
                      <a:pPr algn="ctr">
                        <a:lnSpc>
                          <a:spcPct val="100000"/>
                        </a:lnSpc>
                      </a:pPr>
                      <a:r>
                        <a:rPr kumimoji="1" lang="ja-JP" altLang="en-US" sz="1200" dirty="0" smtClean="0">
                          <a:solidFill>
                            <a:schemeClr val="tx1"/>
                          </a:solidFill>
                        </a:rPr>
                        <a:t>過疎地域対策緊急措置法</a:t>
                      </a:r>
                      <a:endParaRPr kumimoji="1" lang="ja-JP" altLang="en-US" sz="1200" dirty="0">
                        <a:solidFill>
                          <a:schemeClr val="tx1"/>
                        </a:solidFill>
                      </a:endParaRPr>
                    </a:p>
                  </a:txBody>
                  <a:tcPr marL="100806" marR="100806" marT="46810" marB="46810" anchor="ctr">
                    <a:lnL w="12700" cmpd="sng">
                      <a:solidFill>
                        <a:srgbClr val="4F81BD"/>
                      </a:solidFill>
                    </a:lnL>
                    <a:lnR w="12700" cap="flat" cmpd="sng" algn="ctr">
                      <a:solidFill>
                        <a:srgbClr val="4F81BD"/>
                      </a:solidFill>
                      <a:prstDash val="solid"/>
                      <a:round/>
                      <a:headEnd type="none" w="med" len="med"/>
                      <a:tailEnd type="none" w="med" len="med"/>
                    </a:lnR>
                    <a:lnT w="12700" cmpd="sng">
                      <a:solidFill>
                        <a:srgbClr val="4F81BD"/>
                      </a:solidFill>
                    </a:lnT>
                    <a:lnB w="25400" cap="flat" cmpd="sng" algn="ctr">
                      <a:solidFill>
                        <a:srgbClr val="4F81BD"/>
                      </a:solidFill>
                      <a:prstDash val="solid"/>
                      <a:round/>
                      <a:headEnd type="none" w="med" len="med"/>
                      <a:tailEnd type="none" w="med" len="med"/>
                    </a:lnB>
                    <a:lnTlToBr w="12700" cmpd="sng">
                      <a:noFill/>
                      <a:prstDash val="solid"/>
                    </a:lnTlToBr>
                    <a:lnBlToTr w="12700" cmpd="sng">
                      <a:noFill/>
                      <a:prstDash val="solid"/>
                    </a:lnBlToTr>
                    <a:noFill/>
                  </a:tcPr>
                </a:tc>
                <a:tc rowSpan="2">
                  <a:txBody>
                    <a:bodyPr/>
                    <a:lstStyle>
                      <a:lvl1pPr marL="0" algn="l" defTabSz="914400" rtl="0" eaLnBrk="1" latinLnBrk="0" hangingPunct="1">
                        <a:defRPr kumimoji="1" sz="1800" b="1" kern="1200">
                          <a:solidFill>
                            <a:schemeClr val="tx1"/>
                          </a:solidFill>
                          <a:latin typeface="Calibri"/>
                        </a:defRPr>
                      </a:lvl1pPr>
                      <a:lvl2pPr marL="457200" algn="l" defTabSz="914400" rtl="0" eaLnBrk="1" latinLnBrk="0" hangingPunct="1">
                        <a:defRPr kumimoji="1" sz="1800" b="1" kern="1200">
                          <a:solidFill>
                            <a:schemeClr val="tx1"/>
                          </a:solidFill>
                          <a:latin typeface="Calibri"/>
                        </a:defRPr>
                      </a:lvl2pPr>
                      <a:lvl3pPr marL="914400" algn="l" defTabSz="914400" rtl="0" eaLnBrk="1" latinLnBrk="0" hangingPunct="1">
                        <a:defRPr kumimoji="1" sz="1800" b="1" kern="1200">
                          <a:solidFill>
                            <a:schemeClr val="tx1"/>
                          </a:solidFill>
                          <a:latin typeface="Calibri"/>
                        </a:defRPr>
                      </a:lvl3pPr>
                      <a:lvl4pPr marL="1371600" algn="l" defTabSz="914400" rtl="0" eaLnBrk="1" latinLnBrk="0" hangingPunct="1">
                        <a:defRPr kumimoji="1" sz="1800" b="1" kern="1200">
                          <a:solidFill>
                            <a:schemeClr val="tx1"/>
                          </a:solidFill>
                          <a:latin typeface="Calibri"/>
                        </a:defRPr>
                      </a:lvl4pPr>
                      <a:lvl5pPr marL="1828800" algn="l" defTabSz="914400" rtl="0" eaLnBrk="1" latinLnBrk="0" hangingPunct="1">
                        <a:defRPr kumimoji="1" sz="1800" b="1" kern="1200">
                          <a:solidFill>
                            <a:schemeClr val="tx1"/>
                          </a:solidFill>
                          <a:latin typeface="Calibri"/>
                        </a:defRPr>
                      </a:lvl5pPr>
                      <a:lvl6pPr marL="2286000" algn="l" defTabSz="914400" rtl="0" eaLnBrk="1" latinLnBrk="0" hangingPunct="1">
                        <a:defRPr kumimoji="1" sz="1800" b="1" kern="1200">
                          <a:solidFill>
                            <a:schemeClr val="tx1"/>
                          </a:solidFill>
                          <a:latin typeface="Calibri"/>
                        </a:defRPr>
                      </a:lvl6pPr>
                      <a:lvl7pPr marL="2743200" algn="l" defTabSz="914400" rtl="0" eaLnBrk="1" latinLnBrk="0" hangingPunct="1">
                        <a:defRPr kumimoji="1" sz="1800" b="1" kern="1200">
                          <a:solidFill>
                            <a:schemeClr val="tx1"/>
                          </a:solidFill>
                          <a:latin typeface="Calibri"/>
                        </a:defRPr>
                      </a:lvl7pPr>
                      <a:lvl8pPr marL="3200400" algn="l" defTabSz="914400" rtl="0" eaLnBrk="1" latinLnBrk="0" hangingPunct="1">
                        <a:defRPr kumimoji="1" sz="1800" b="1" kern="1200">
                          <a:solidFill>
                            <a:schemeClr val="tx1"/>
                          </a:solidFill>
                          <a:latin typeface="Calibri"/>
                        </a:defRPr>
                      </a:lvl8pPr>
                      <a:lvl9pPr marL="3657600" algn="l" defTabSz="914400" rtl="0" eaLnBrk="1" latinLnBrk="0" hangingPunct="1">
                        <a:defRPr kumimoji="1" sz="1800" b="1" kern="1200">
                          <a:solidFill>
                            <a:schemeClr val="tx1"/>
                          </a:solidFill>
                          <a:latin typeface="Calibri"/>
                        </a:defRPr>
                      </a:lvl9pPr>
                    </a:lstStyle>
                    <a:p>
                      <a:pPr algn="ctr">
                        <a:lnSpc>
                          <a:spcPct val="100000"/>
                        </a:lnSpc>
                      </a:pPr>
                      <a:r>
                        <a:rPr kumimoji="1" lang="ja-JP" altLang="en-US" sz="1200" dirty="0" smtClean="0">
                          <a:solidFill>
                            <a:schemeClr val="tx1"/>
                          </a:solidFill>
                        </a:rPr>
                        <a:t>過疎地域振興特別措置法</a:t>
                      </a:r>
                      <a:endParaRPr kumimoji="1" lang="ja-JP" altLang="en-US" sz="1200" dirty="0">
                        <a:solidFill>
                          <a:schemeClr val="tx1"/>
                        </a:solidFill>
                      </a:endParaRPr>
                    </a:p>
                  </a:txBody>
                  <a:tcPr marL="100806" marR="100806" marT="46810" marB="46810" anchor="ctr">
                    <a:lnL w="12700" cmpd="sng">
                      <a:solidFill>
                        <a:srgbClr val="4F81BD"/>
                      </a:solidFill>
                    </a:lnL>
                    <a:lnR w="12700" cap="flat" cmpd="sng" algn="ctr">
                      <a:solidFill>
                        <a:srgbClr val="4F81BD"/>
                      </a:solidFill>
                      <a:prstDash val="solid"/>
                      <a:round/>
                      <a:headEnd type="none" w="med" len="med"/>
                      <a:tailEnd type="none" w="med" len="med"/>
                    </a:lnR>
                    <a:lnT w="12700" cmpd="sng">
                      <a:solidFill>
                        <a:srgbClr val="4F81BD"/>
                      </a:solidFill>
                    </a:lnT>
                    <a:lnB w="25400" cap="flat" cmpd="sng" algn="ctr">
                      <a:solidFill>
                        <a:srgbClr val="4F81BD"/>
                      </a:solidFill>
                      <a:prstDash val="solid"/>
                      <a:round/>
                      <a:headEnd type="none" w="med" len="med"/>
                      <a:tailEnd type="none" w="med" len="med"/>
                    </a:lnB>
                    <a:lnTlToBr w="12700" cmpd="sng">
                      <a:noFill/>
                      <a:prstDash val="solid"/>
                    </a:lnTlToBr>
                    <a:lnBlToTr w="12700" cmpd="sng">
                      <a:noFill/>
                      <a:prstDash val="solid"/>
                    </a:lnBlToTr>
                    <a:noFill/>
                  </a:tcPr>
                </a:tc>
                <a:tc rowSpan="2">
                  <a:txBody>
                    <a:bodyPr/>
                    <a:lstStyle>
                      <a:lvl1pPr marL="0" algn="l" defTabSz="914400" rtl="0" eaLnBrk="1" latinLnBrk="0" hangingPunct="1">
                        <a:defRPr kumimoji="1" sz="1800" b="1" kern="1200">
                          <a:solidFill>
                            <a:schemeClr val="tx1"/>
                          </a:solidFill>
                          <a:latin typeface="Calibri"/>
                        </a:defRPr>
                      </a:lvl1pPr>
                      <a:lvl2pPr marL="457200" algn="l" defTabSz="914400" rtl="0" eaLnBrk="1" latinLnBrk="0" hangingPunct="1">
                        <a:defRPr kumimoji="1" sz="1800" b="1" kern="1200">
                          <a:solidFill>
                            <a:schemeClr val="tx1"/>
                          </a:solidFill>
                          <a:latin typeface="Calibri"/>
                        </a:defRPr>
                      </a:lvl2pPr>
                      <a:lvl3pPr marL="914400" algn="l" defTabSz="914400" rtl="0" eaLnBrk="1" latinLnBrk="0" hangingPunct="1">
                        <a:defRPr kumimoji="1" sz="1800" b="1" kern="1200">
                          <a:solidFill>
                            <a:schemeClr val="tx1"/>
                          </a:solidFill>
                          <a:latin typeface="Calibri"/>
                        </a:defRPr>
                      </a:lvl3pPr>
                      <a:lvl4pPr marL="1371600" algn="l" defTabSz="914400" rtl="0" eaLnBrk="1" latinLnBrk="0" hangingPunct="1">
                        <a:defRPr kumimoji="1" sz="1800" b="1" kern="1200">
                          <a:solidFill>
                            <a:schemeClr val="tx1"/>
                          </a:solidFill>
                          <a:latin typeface="Calibri"/>
                        </a:defRPr>
                      </a:lvl4pPr>
                      <a:lvl5pPr marL="1828800" algn="l" defTabSz="914400" rtl="0" eaLnBrk="1" latinLnBrk="0" hangingPunct="1">
                        <a:defRPr kumimoji="1" sz="1800" b="1" kern="1200">
                          <a:solidFill>
                            <a:schemeClr val="tx1"/>
                          </a:solidFill>
                          <a:latin typeface="Calibri"/>
                        </a:defRPr>
                      </a:lvl5pPr>
                      <a:lvl6pPr marL="2286000" algn="l" defTabSz="914400" rtl="0" eaLnBrk="1" latinLnBrk="0" hangingPunct="1">
                        <a:defRPr kumimoji="1" sz="1800" b="1" kern="1200">
                          <a:solidFill>
                            <a:schemeClr val="tx1"/>
                          </a:solidFill>
                          <a:latin typeface="Calibri"/>
                        </a:defRPr>
                      </a:lvl6pPr>
                      <a:lvl7pPr marL="2743200" algn="l" defTabSz="914400" rtl="0" eaLnBrk="1" latinLnBrk="0" hangingPunct="1">
                        <a:defRPr kumimoji="1" sz="1800" b="1" kern="1200">
                          <a:solidFill>
                            <a:schemeClr val="tx1"/>
                          </a:solidFill>
                          <a:latin typeface="Calibri"/>
                        </a:defRPr>
                      </a:lvl7pPr>
                      <a:lvl8pPr marL="3200400" algn="l" defTabSz="914400" rtl="0" eaLnBrk="1" latinLnBrk="0" hangingPunct="1">
                        <a:defRPr kumimoji="1" sz="1800" b="1" kern="1200">
                          <a:solidFill>
                            <a:schemeClr val="tx1"/>
                          </a:solidFill>
                          <a:latin typeface="Calibri"/>
                        </a:defRPr>
                      </a:lvl8pPr>
                      <a:lvl9pPr marL="3657600" algn="l" defTabSz="914400" rtl="0" eaLnBrk="1" latinLnBrk="0" hangingPunct="1">
                        <a:defRPr kumimoji="1" sz="1800" b="1" kern="1200">
                          <a:solidFill>
                            <a:schemeClr val="tx1"/>
                          </a:solidFill>
                          <a:latin typeface="Calibri"/>
                        </a:defRPr>
                      </a:lvl9pPr>
                    </a:lstStyle>
                    <a:p>
                      <a:pPr algn="ctr">
                        <a:lnSpc>
                          <a:spcPct val="100000"/>
                        </a:lnSpc>
                      </a:pPr>
                      <a:r>
                        <a:rPr kumimoji="1" lang="ja-JP" altLang="en-US" sz="1200" dirty="0" smtClean="0">
                          <a:solidFill>
                            <a:schemeClr val="tx1"/>
                          </a:solidFill>
                        </a:rPr>
                        <a:t>過疎地域活性化</a:t>
                      </a:r>
                      <a:r>
                        <a:rPr kumimoji="1" lang="en-US" altLang="ja-JP" sz="1200" dirty="0" smtClean="0">
                          <a:solidFill>
                            <a:schemeClr val="tx1"/>
                          </a:solidFill>
                        </a:rPr>
                        <a:t/>
                      </a:r>
                      <a:br>
                        <a:rPr kumimoji="1" lang="en-US" altLang="ja-JP" sz="1200" dirty="0" smtClean="0">
                          <a:solidFill>
                            <a:schemeClr val="tx1"/>
                          </a:solidFill>
                        </a:rPr>
                      </a:br>
                      <a:r>
                        <a:rPr kumimoji="1" lang="ja-JP" altLang="en-US" sz="1200" dirty="0" smtClean="0">
                          <a:solidFill>
                            <a:schemeClr val="tx1"/>
                          </a:solidFill>
                        </a:rPr>
                        <a:t>特別措置法</a:t>
                      </a:r>
                      <a:endParaRPr kumimoji="1" lang="ja-JP" altLang="en-US" sz="1200" dirty="0">
                        <a:solidFill>
                          <a:schemeClr val="tx1"/>
                        </a:solidFill>
                      </a:endParaRPr>
                    </a:p>
                  </a:txBody>
                  <a:tcPr marL="100806" marR="100806" marT="46810" marB="46810" anchor="ctr">
                    <a:lnL w="12700" cmpd="sng">
                      <a:solidFill>
                        <a:srgbClr val="4F81BD"/>
                      </a:solidFill>
                    </a:lnL>
                    <a:lnR w="12700" cap="flat" cmpd="sng" algn="ctr">
                      <a:solidFill>
                        <a:srgbClr val="4F81BD"/>
                      </a:solidFill>
                      <a:prstDash val="solid"/>
                      <a:round/>
                      <a:headEnd type="none" w="med" len="med"/>
                      <a:tailEnd type="none" w="med" len="med"/>
                    </a:lnR>
                    <a:lnT w="12700" cmpd="sng">
                      <a:solidFill>
                        <a:srgbClr val="4F81BD"/>
                      </a:solidFill>
                    </a:lnT>
                    <a:lnB w="25400" cap="flat" cmpd="sng" algn="ctr">
                      <a:solidFill>
                        <a:srgbClr val="4F81BD"/>
                      </a:solidFill>
                      <a:prstDash val="solid"/>
                      <a:round/>
                      <a:headEnd type="none" w="med" len="med"/>
                      <a:tailEnd type="none" w="med" len="med"/>
                    </a:lnB>
                    <a:lnTlToBr w="12700" cmpd="sng">
                      <a:noFill/>
                      <a:prstDash val="solid"/>
                    </a:lnTlToBr>
                    <a:lnBlToTr w="12700" cmpd="sng">
                      <a:noFill/>
                      <a:prstDash val="solid"/>
                    </a:lnBlToTr>
                    <a:noFill/>
                  </a:tcPr>
                </a:tc>
                <a:tc rowSpan="2">
                  <a:txBody>
                    <a:bodyPr/>
                    <a:lstStyle>
                      <a:lvl1pPr marL="0" algn="l" defTabSz="914400" rtl="0" eaLnBrk="1" latinLnBrk="0" hangingPunct="1">
                        <a:defRPr kumimoji="1" sz="1800" b="1" kern="1200">
                          <a:solidFill>
                            <a:schemeClr val="tx1"/>
                          </a:solidFill>
                          <a:latin typeface="Calibri"/>
                        </a:defRPr>
                      </a:lvl1pPr>
                      <a:lvl2pPr marL="457200" algn="l" defTabSz="914400" rtl="0" eaLnBrk="1" latinLnBrk="0" hangingPunct="1">
                        <a:defRPr kumimoji="1" sz="1800" b="1" kern="1200">
                          <a:solidFill>
                            <a:schemeClr val="tx1"/>
                          </a:solidFill>
                          <a:latin typeface="Calibri"/>
                        </a:defRPr>
                      </a:lvl2pPr>
                      <a:lvl3pPr marL="914400" algn="l" defTabSz="914400" rtl="0" eaLnBrk="1" latinLnBrk="0" hangingPunct="1">
                        <a:defRPr kumimoji="1" sz="1800" b="1" kern="1200">
                          <a:solidFill>
                            <a:schemeClr val="tx1"/>
                          </a:solidFill>
                          <a:latin typeface="Calibri"/>
                        </a:defRPr>
                      </a:lvl3pPr>
                      <a:lvl4pPr marL="1371600" algn="l" defTabSz="914400" rtl="0" eaLnBrk="1" latinLnBrk="0" hangingPunct="1">
                        <a:defRPr kumimoji="1" sz="1800" b="1" kern="1200">
                          <a:solidFill>
                            <a:schemeClr val="tx1"/>
                          </a:solidFill>
                          <a:latin typeface="Calibri"/>
                        </a:defRPr>
                      </a:lvl4pPr>
                      <a:lvl5pPr marL="1828800" algn="l" defTabSz="914400" rtl="0" eaLnBrk="1" latinLnBrk="0" hangingPunct="1">
                        <a:defRPr kumimoji="1" sz="1800" b="1" kern="1200">
                          <a:solidFill>
                            <a:schemeClr val="tx1"/>
                          </a:solidFill>
                          <a:latin typeface="Calibri"/>
                        </a:defRPr>
                      </a:lvl5pPr>
                      <a:lvl6pPr marL="2286000" algn="l" defTabSz="914400" rtl="0" eaLnBrk="1" latinLnBrk="0" hangingPunct="1">
                        <a:defRPr kumimoji="1" sz="1800" b="1" kern="1200">
                          <a:solidFill>
                            <a:schemeClr val="tx1"/>
                          </a:solidFill>
                          <a:latin typeface="Calibri"/>
                        </a:defRPr>
                      </a:lvl6pPr>
                      <a:lvl7pPr marL="2743200" algn="l" defTabSz="914400" rtl="0" eaLnBrk="1" latinLnBrk="0" hangingPunct="1">
                        <a:defRPr kumimoji="1" sz="1800" b="1" kern="1200">
                          <a:solidFill>
                            <a:schemeClr val="tx1"/>
                          </a:solidFill>
                          <a:latin typeface="Calibri"/>
                        </a:defRPr>
                      </a:lvl7pPr>
                      <a:lvl8pPr marL="3200400" algn="l" defTabSz="914400" rtl="0" eaLnBrk="1" latinLnBrk="0" hangingPunct="1">
                        <a:defRPr kumimoji="1" sz="1800" b="1" kern="1200">
                          <a:solidFill>
                            <a:schemeClr val="tx1"/>
                          </a:solidFill>
                          <a:latin typeface="Calibri"/>
                        </a:defRPr>
                      </a:lvl8pPr>
                      <a:lvl9pPr marL="3657600" algn="l" defTabSz="914400" rtl="0" eaLnBrk="1" latinLnBrk="0" hangingPunct="1">
                        <a:defRPr kumimoji="1" sz="1800" b="1" kern="1200">
                          <a:solidFill>
                            <a:schemeClr val="tx1"/>
                          </a:solidFill>
                          <a:latin typeface="Calibri"/>
                        </a:defRPr>
                      </a:lvl9pPr>
                    </a:lstStyle>
                    <a:p>
                      <a:pPr algn="ctr">
                        <a:lnSpc>
                          <a:spcPct val="100000"/>
                        </a:lnSpc>
                      </a:pPr>
                      <a:r>
                        <a:rPr kumimoji="1" lang="ja-JP" altLang="en-US" sz="1200" dirty="0" smtClean="0">
                          <a:solidFill>
                            <a:schemeClr val="tx1"/>
                          </a:solidFill>
                        </a:rPr>
                        <a:t>過疎地域自立促進</a:t>
                      </a:r>
                      <a:r>
                        <a:rPr kumimoji="1" lang="en-US" altLang="ja-JP" sz="1200" dirty="0" smtClean="0">
                          <a:solidFill>
                            <a:schemeClr val="tx1"/>
                          </a:solidFill>
                        </a:rPr>
                        <a:t/>
                      </a:r>
                      <a:br>
                        <a:rPr kumimoji="1" lang="en-US" altLang="ja-JP" sz="1200" dirty="0" smtClean="0">
                          <a:solidFill>
                            <a:schemeClr val="tx1"/>
                          </a:solidFill>
                        </a:rPr>
                      </a:br>
                      <a:r>
                        <a:rPr kumimoji="1" lang="ja-JP" altLang="en-US" sz="1200" dirty="0" smtClean="0">
                          <a:solidFill>
                            <a:schemeClr val="tx1"/>
                          </a:solidFill>
                        </a:rPr>
                        <a:t>特別措置法</a:t>
                      </a:r>
                      <a:endParaRPr kumimoji="1" lang="ja-JP" altLang="en-US" sz="1200" dirty="0">
                        <a:solidFill>
                          <a:schemeClr val="tx1"/>
                        </a:solidFill>
                      </a:endParaRPr>
                    </a:p>
                  </a:txBody>
                  <a:tcPr marL="100806" marR="100806" marT="46810" marB="46810" anchor="ctr">
                    <a:lnL w="12700" cmpd="sng">
                      <a:solidFill>
                        <a:srgbClr val="4F81BD"/>
                      </a:solidFill>
                    </a:lnL>
                    <a:lnR w="12700" cap="flat" cmpd="sng" algn="ctr">
                      <a:noFill/>
                      <a:prstDash val="solid"/>
                      <a:round/>
                      <a:headEnd type="none" w="med" len="med"/>
                      <a:tailEnd type="none" w="med" len="med"/>
                    </a:lnR>
                    <a:lnT w="12700" cmpd="sng">
                      <a:solidFill>
                        <a:srgbClr val="4F81BD"/>
                      </a:solidFill>
                    </a:lnT>
                    <a:lnB w="25400" cap="flat" cmpd="sng" algn="ctr">
                      <a:solidFill>
                        <a:srgbClr val="4F81BD"/>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tx1"/>
                          </a:solidFill>
                          <a:latin typeface="Calibri"/>
                        </a:defRPr>
                      </a:lvl1pPr>
                      <a:lvl2pPr marL="457200" algn="l" defTabSz="914400" rtl="0" eaLnBrk="1" latinLnBrk="0" hangingPunct="1">
                        <a:defRPr kumimoji="1" sz="1800" b="1" kern="1200">
                          <a:solidFill>
                            <a:schemeClr val="tx1"/>
                          </a:solidFill>
                          <a:latin typeface="Calibri"/>
                        </a:defRPr>
                      </a:lvl2pPr>
                      <a:lvl3pPr marL="914400" algn="l" defTabSz="914400" rtl="0" eaLnBrk="1" latinLnBrk="0" hangingPunct="1">
                        <a:defRPr kumimoji="1" sz="1800" b="1" kern="1200">
                          <a:solidFill>
                            <a:schemeClr val="tx1"/>
                          </a:solidFill>
                          <a:latin typeface="Calibri"/>
                        </a:defRPr>
                      </a:lvl3pPr>
                      <a:lvl4pPr marL="1371600" algn="l" defTabSz="914400" rtl="0" eaLnBrk="1" latinLnBrk="0" hangingPunct="1">
                        <a:defRPr kumimoji="1" sz="1800" b="1" kern="1200">
                          <a:solidFill>
                            <a:schemeClr val="tx1"/>
                          </a:solidFill>
                          <a:latin typeface="Calibri"/>
                        </a:defRPr>
                      </a:lvl4pPr>
                      <a:lvl5pPr marL="1828800" algn="l" defTabSz="914400" rtl="0" eaLnBrk="1" latinLnBrk="0" hangingPunct="1">
                        <a:defRPr kumimoji="1" sz="1800" b="1" kern="1200">
                          <a:solidFill>
                            <a:schemeClr val="tx1"/>
                          </a:solidFill>
                          <a:latin typeface="Calibri"/>
                        </a:defRPr>
                      </a:lvl5pPr>
                      <a:lvl6pPr marL="2286000" algn="l" defTabSz="914400" rtl="0" eaLnBrk="1" latinLnBrk="0" hangingPunct="1">
                        <a:defRPr kumimoji="1" sz="1800" b="1" kern="1200">
                          <a:solidFill>
                            <a:schemeClr val="tx1"/>
                          </a:solidFill>
                          <a:latin typeface="Calibri"/>
                        </a:defRPr>
                      </a:lvl6pPr>
                      <a:lvl7pPr marL="2743200" algn="l" defTabSz="914400" rtl="0" eaLnBrk="1" latinLnBrk="0" hangingPunct="1">
                        <a:defRPr kumimoji="1" sz="1800" b="1" kern="1200">
                          <a:solidFill>
                            <a:schemeClr val="tx1"/>
                          </a:solidFill>
                          <a:latin typeface="Calibri"/>
                        </a:defRPr>
                      </a:lvl7pPr>
                      <a:lvl8pPr marL="3200400" algn="l" defTabSz="914400" rtl="0" eaLnBrk="1" latinLnBrk="0" hangingPunct="1">
                        <a:defRPr kumimoji="1" sz="1800" b="1" kern="1200">
                          <a:solidFill>
                            <a:schemeClr val="tx1"/>
                          </a:solidFill>
                          <a:latin typeface="Calibri"/>
                        </a:defRPr>
                      </a:lvl8pPr>
                      <a:lvl9pPr marL="3657600" algn="l" defTabSz="914400" rtl="0" eaLnBrk="1" latinLnBrk="0" hangingPunct="1">
                        <a:defRPr kumimoji="1" sz="1800" b="1" kern="1200">
                          <a:solidFill>
                            <a:schemeClr val="tx1"/>
                          </a:solidFill>
                          <a:latin typeface="Calibri"/>
                        </a:defRPr>
                      </a:lvl9pPr>
                    </a:lstStyle>
                    <a:p>
                      <a:pPr>
                        <a:lnSpc>
                          <a:spcPct val="100000"/>
                        </a:lnSpc>
                      </a:pPr>
                      <a:endParaRPr kumimoji="1" lang="en-US" altLang="ja-JP" sz="1200" dirty="0" smtClean="0">
                        <a:solidFill>
                          <a:schemeClr val="tx1"/>
                        </a:solidFill>
                      </a:endParaRPr>
                    </a:p>
                  </a:txBody>
                  <a:tcPr marL="100806" marR="100806" marT="46810" marB="46810" anchor="b">
                    <a:lnL w="12700" cap="flat" cmpd="sng" algn="ctr">
                      <a:noFill/>
                      <a:prstDash val="solid"/>
                      <a:round/>
                      <a:headEnd type="none" w="med" len="med"/>
                      <a:tailEnd type="none" w="med" len="med"/>
                    </a:lnL>
                    <a:lnR w="12700" cmpd="sng">
                      <a:solidFill>
                        <a:srgbClr val="4F81BD"/>
                      </a:solidFill>
                    </a:lnR>
                    <a:lnT w="12700" cmpd="sng">
                      <a:solidFill>
                        <a:srgbClr val="4F81BD"/>
                      </a:solidFill>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r>
              <a:tr h="260204">
                <a:tc vMerge="1">
                  <a:txBody>
                    <a:bodyPr/>
                    <a:lstStyle/>
                    <a:p>
                      <a:pPr algn="ctr"/>
                      <a:endParaRPr kumimoji="1" lang="ja-JP" altLang="en-US" sz="1400" b="0" dirty="0">
                        <a:solidFill>
                          <a:schemeClr val="tx1"/>
                        </a:solidFill>
                      </a:endParaRPr>
                    </a:p>
                  </a:txBody>
                  <a:tcPr marL="100806" marR="100806" marT="46810" marB="46810" anchor="ctr">
                    <a:lnL w="12700" cmpd="sng">
                      <a:solidFill>
                        <a:srgbClr val="4F81BD"/>
                      </a:solidFill>
                    </a:lnL>
                    <a:lnR w="12700" cap="flat" cmpd="sng" algn="ctr">
                      <a:solidFill>
                        <a:srgbClr val="4F81BD"/>
                      </a:solidFill>
                      <a:prstDash val="solid"/>
                      <a:round/>
                      <a:headEnd type="none" w="med" len="med"/>
                      <a:tailEnd type="none" w="med" len="med"/>
                    </a:lnR>
                    <a:lnT w="25400" cap="flat" cmpd="sng" algn="ctr">
                      <a:solidFill>
                        <a:srgbClr val="4F81BD"/>
                      </a:solidFill>
                      <a:prstDash val="solid"/>
                      <a:round/>
                      <a:headEnd type="none" w="med" len="med"/>
                      <a:tailEnd type="none" w="med" len="med"/>
                    </a:lnT>
                    <a:lnB w="25400" cmpd="sng">
                      <a:solidFill>
                        <a:srgbClr val="4F81BD"/>
                      </a:solidFill>
                    </a:lnB>
                    <a:lnTlToBr w="12700" cmpd="sng">
                      <a:noFill/>
                      <a:prstDash val="solid"/>
                    </a:lnTlToBr>
                    <a:lnBlToTr w="12700" cmpd="sng">
                      <a:noFill/>
                      <a:prstDash val="solid"/>
                    </a:lnBlToTr>
                    <a:noFill/>
                  </a:tcPr>
                </a:tc>
                <a:tc vMerge="1">
                  <a:txBody>
                    <a:bodyPr/>
                    <a:lstStyle/>
                    <a:p>
                      <a:pPr algn="ctr"/>
                      <a:endParaRPr kumimoji="1" lang="ja-JP" altLang="en-US" sz="1100" dirty="0">
                        <a:solidFill>
                          <a:schemeClr val="tx1"/>
                        </a:solidFill>
                      </a:endParaRPr>
                    </a:p>
                  </a:txBody>
                  <a:tcPr marL="100806" marR="100806" marT="46810" marB="4681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5400" cap="flat" cmpd="sng" algn="ctr">
                      <a:solidFill>
                        <a:srgbClr val="4F81BD"/>
                      </a:solidFill>
                      <a:prstDash val="solid"/>
                      <a:round/>
                      <a:headEnd type="none" w="med" len="med"/>
                      <a:tailEnd type="none" w="med" len="med"/>
                    </a:lnT>
                    <a:lnB w="25400" cmpd="sng">
                      <a:solidFill>
                        <a:srgbClr val="4F81BD"/>
                      </a:solidFill>
                    </a:lnB>
                    <a:lnTlToBr w="12700" cmpd="sng">
                      <a:noFill/>
                      <a:prstDash val="solid"/>
                    </a:lnTlToBr>
                    <a:lnBlToTr w="12700" cmpd="sng">
                      <a:noFill/>
                      <a:prstDash val="solid"/>
                    </a:lnBlToTr>
                    <a:noFill/>
                  </a:tcPr>
                </a:tc>
                <a:tc vMerge="1">
                  <a:txBody>
                    <a:bodyPr/>
                    <a:lstStyle/>
                    <a:p>
                      <a:pPr algn="ctr"/>
                      <a:endParaRPr kumimoji="1" lang="ja-JP" altLang="en-US" sz="1100" dirty="0">
                        <a:solidFill>
                          <a:schemeClr val="tx1"/>
                        </a:solidFill>
                      </a:endParaRPr>
                    </a:p>
                  </a:txBody>
                  <a:tcPr marL="100806" marR="100806" marT="46810" marB="4681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5400" cap="flat" cmpd="sng" algn="ctr">
                      <a:solidFill>
                        <a:srgbClr val="4F81BD"/>
                      </a:solidFill>
                      <a:prstDash val="solid"/>
                      <a:round/>
                      <a:headEnd type="none" w="med" len="med"/>
                      <a:tailEnd type="none" w="med" len="med"/>
                    </a:lnT>
                    <a:lnB w="25400" cmpd="sng">
                      <a:solidFill>
                        <a:srgbClr val="4F81BD"/>
                      </a:solidFill>
                    </a:lnB>
                    <a:lnTlToBr w="12700" cmpd="sng">
                      <a:noFill/>
                      <a:prstDash val="solid"/>
                    </a:lnTlToBr>
                    <a:lnBlToTr w="12700" cmpd="sng">
                      <a:noFill/>
                      <a:prstDash val="solid"/>
                    </a:lnBlToTr>
                    <a:noFill/>
                  </a:tcPr>
                </a:tc>
                <a:tc vMerge="1">
                  <a:txBody>
                    <a:bodyPr/>
                    <a:lstStyle/>
                    <a:p>
                      <a:pPr algn="ctr"/>
                      <a:endParaRPr kumimoji="1" lang="ja-JP" altLang="en-US" sz="1100" dirty="0">
                        <a:solidFill>
                          <a:schemeClr val="tx1"/>
                        </a:solidFill>
                      </a:endParaRPr>
                    </a:p>
                  </a:txBody>
                  <a:tcPr marL="100806" marR="100806" marT="46810" marB="4681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5400" cap="flat" cmpd="sng" algn="ctr">
                      <a:solidFill>
                        <a:srgbClr val="4F81BD"/>
                      </a:solidFill>
                      <a:prstDash val="solid"/>
                      <a:round/>
                      <a:headEnd type="none" w="med" len="med"/>
                      <a:tailEnd type="none" w="med" len="med"/>
                    </a:lnT>
                    <a:lnB w="25400" cmpd="sng">
                      <a:solidFill>
                        <a:srgbClr val="4F81BD"/>
                      </a:solidFill>
                    </a:lnB>
                    <a:lnTlToBr w="12700" cmpd="sng">
                      <a:noFill/>
                      <a:prstDash val="solid"/>
                    </a:lnTlToBr>
                    <a:lnBlToTr w="12700" cmpd="sng">
                      <a:noFill/>
                      <a:prstDash val="solid"/>
                    </a:lnBlToTr>
                    <a:noFill/>
                  </a:tcPr>
                </a:tc>
                <a:tc vMerge="1">
                  <a:txBody>
                    <a:bodyPr/>
                    <a:lstStyle/>
                    <a:p>
                      <a:pPr algn="ctr"/>
                      <a:endParaRPr kumimoji="1" lang="ja-JP" altLang="en-US" sz="1100" dirty="0">
                        <a:solidFill>
                          <a:schemeClr val="tx1"/>
                        </a:solidFill>
                      </a:endParaRPr>
                    </a:p>
                  </a:txBody>
                  <a:tcPr marL="100806" marR="100806" marT="46810" marB="4681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5400" cap="flat" cmpd="sng" algn="ctr">
                      <a:solidFill>
                        <a:srgbClr val="4F81BD"/>
                      </a:solidFill>
                      <a:prstDash val="solid"/>
                      <a:round/>
                      <a:headEnd type="none" w="med" len="med"/>
                      <a:tailEnd type="none" w="med" len="med"/>
                    </a:lnT>
                    <a:lnB w="25400" cmpd="sng">
                      <a:solidFill>
                        <a:srgbClr val="4F81BD"/>
                      </a:solidFill>
                    </a:lnB>
                    <a:lnTlToBr w="12700" cmpd="sng">
                      <a:noFill/>
                      <a:prstDash val="solid"/>
                    </a:lnTlToBr>
                    <a:lnBlToTr w="12700" cmpd="sng">
                      <a:noFill/>
                      <a:prstDash val="solid"/>
                    </a:lnBlToTr>
                    <a:noFill/>
                  </a:tcPr>
                </a:tc>
                <a:tc>
                  <a:txBody>
                    <a:bodyPr/>
                    <a:lstStyle/>
                    <a:p>
                      <a:pPr>
                        <a:lnSpc>
                          <a:spcPct val="100000"/>
                        </a:lnSpc>
                      </a:pPr>
                      <a:r>
                        <a:rPr kumimoji="1" lang="ja-JP" altLang="en-US" sz="1200" b="1" dirty="0" smtClean="0">
                          <a:solidFill>
                            <a:schemeClr val="tx1"/>
                          </a:solidFill>
                        </a:rPr>
                        <a:t>（延長）</a:t>
                      </a:r>
                      <a:endParaRPr kumimoji="1" lang="en-US" altLang="ja-JP" sz="1200" b="1" dirty="0" smtClean="0">
                        <a:solidFill>
                          <a:schemeClr val="tx1"/>
                        </a:solidFill>
                      </a:endParaRPr>
                    </a:p>
                  </a:txBody>
                  <a:tcPr marL="100806" marR="100806" marT="46810" marB="46810" anchor="b">
                    <a:lnL w="12700" cap="flat" cmpd="sng" algn="ctr">
                      <a:solidFill>
                        <a:srgbClr val="4F81BD"/>
                      </a:solidFill>
                      <a:prstDash val="solid"/>
                      <a:round/>
                      <a:headEnd type="none" w="med" len="med"/>
                      <a:tailEnd type="none" w="med" len="med"/>
                    </a:lnL>
                    <a:lnR w="12700" cmpd="sng">
                      <a:solidFill>
                        <a:srgbClr val="4F81BD"/>
                      </a:solidFill>
                    </a:lnR>
                    <a:lnT w="12700" cap="flat" cmpd="sng" algn="ctr">
                      <a:solidFill>
                        <a:schemeClr val="accent1"/>
                      </a:solidFill>
                      <a:prstDash val="solid"/>
                      <a:round/>
                      <a:headEnd type="none" w="med" len="med"/>
                      <a:tailEnd type="none" w="med" len="med"/>
                    </a:lnT>
                    <a:lnB w="25400" cap="flat" cmpd="sng" algn="ctr">
                      <a:solidFill>
                        <a:srgbClr val="4F81BD"/>
                      </a:solidFill>
                      <a:prstDash val="solid"/>
                      <a:round/>
                      <a:headEnd type="none" w="med" len="med"/>
                      <a:tailEnd type="none" w="med" len="med"/>
                    </a:lnB>
                    <a:lnTlToBr w="12700" cmpd="sng">
                      <a:noFill/>
                      <a:prstDash val="solid"/>
                    </a:lnTlToBr>
                    <a:lnBlToTr w="12700" cmpd="sng">
                      <a:noFill/>
                      <a:prstDash val="solid"/>
                    </a:lnBlToTr>
                    <a:noFill/>
                  </a:tcPr>
                </a:tc>
              </a:tr>
              <a:tr h="399700">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a:lnSpc>
                          <a:spcPct val="100000"/>
                        </a:lnSpc>
                      </a:pPr>
                      <a:r>
                        <a:rPr kumimoji="1" lang="ja-JP" altLang="en-US" sz="1400" dirty="0" smtClean="0">
                          <a:solidFill>
                            <a:schemeClr val="tx1"/>
                          </a:solidFill>
                        </a:rPr>
                        <a:t>期間</a:t>
                      </a:r>
                      <a:endParaRPr kumimoji="1" lang="ja-JP" altLang="en-US" sz="1400" dirty="0">
                        <a:solidFill>
                          <a:schemeClr val="tx1"/>
                        </a:solidFill>
                      </a:endParaRPr>
                    </a:p>
                  </a:txBody>
                  <a:tcPr marL="100806" marR="100806" marT="46810" marB="46810" anchor="ctr">
                    <a:lnL w="12700" cmpd="sng">
                      <a:solidFill>
                        <a:srgbClr val="4F81BD"/>
                      </a:solidFill>
                    </a:lnL>
                    <a:lnR w="12700" cmpd="sng">
                      <a:solidFill>
                        <a:srgbClr val="4F81BD"/>
                      </a:solidFill>
                    </a:lnR>
                    <a:lnT w="25400" cmpd="sng">
                      <a:solidFill>
                        <a:srgbClr val="4F81BD"/>
                      </a:solidFill>
                    </a:lnT>
                    <a:lnB w="12700" cmpd="sng">
                      <a:solidFill>
                        <a:srgbClr val="4F81BD"/>
                      </a:solidFill>
                    </a:lnB>
                    <a:lnTlToBr w="12700" cmpd="sng">
                      <a:noFill/>
                      <a:prstDash val="solid"/>
                    </a:lnTlToBr>
                    <a:lnBlToTr w="12700" cmpd="sng">
                      <a:noFill/>
                      <a:prstDash val="solid"/>
                    </a:lnBlToTr>
                    <a:solidFill>
                      <a:srgbClr val="4F81BD">
                        <a:alpha val="20000"/>
                      </a:srgbClr>
                    </a:solid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nSpc>
                          <a:spcPct val="100000"/>
                        </a:lnSpc>
                      </a:pPr>
                      <a:r>
                        <a:rPr kumimoji="1" lang="ja-JP" altLang="en-US" sz="1000" u="none" dirty="0" smtClean="0">
                          <a:solidFill>
                            <a:schemeClr val="tx1"/>
                          </a:solidFill>
                        </a:rPr>
                        <a:t>昭和４５年度～昭和５４年度</a:t>
                      </a:r>
                      <a:endParaRPr kumimoji="1" lang="ja-JP" altLang="en-US" sz="1000" u="none" dirty="0">
                        <a:solidFill>
                          <a:schemeClr val="tx1"/>
                        </a:solidFill>
                      </a:endParaRPr>
                    </a:p>
                  </a:txBody>
                  <a:tcPr marL="100806" marR="100806" marT="46810" marB="46810" anchor="ctr">
                    <a:lnL w="12700" cmpd="sng">
                      <a:solidFill>
                        <a:srgbClr val="4F81BD"/>
                      </a:solidFill>
                    </a:lnL>
                    <a:lnR w="12700" cmpd="sng">
                      <a:solidFill>
                        <a:srgbClr val="4F81BD"/>
                      </a:solidFill>
                    </a:lnR>
                    <a:lnT w="25400" cmpd="sng">
                      <a:solidFill>
                        <a:srgbClr val="4F81BD"/>
                      </a:solidFill>
                    </a:lnT>
                    <a:lnB w="12700" cmpd="sng">
                      <a:solidFill>
                        <a:srgbClr val="4F81BD"/>
                      </a:solidFill>
                    </a:lnB>
                    <a:lnTlToBr w="12700" cmpd="sng">
                      <a:noFill/>
                      <a:prstDash val="solid"/>
                    </a:lnTlToBr>
                    <a:lnBlToTr w="12700" cmpd="sng">
                      <a:noFill/>
                      <a:prstDash val="solid"/>
                    </a:lnBlToTr>
                    <a:solidFill>
                      <a:srgbClr val="4F81BD">
                        <a:alpha val="20000"/>
                      </a:srgbClr>
                    </a:solid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nSpc>
                          <a:spcPct val="100000"/>
                        </a:lnSpc>
                      </a:pPr>
                      <a:r>
                        <a:rPr kumimoji="1" lang="ja-JP" altLang="en-US" sz="1000" u="none" dirty="0" smtClean="0">
                          <a:solidFill>
                            <a:schemeClr val="tx1"/>
                          </a:solidFill>
                        </a:rPr>
                        <a:t>昭和５５年度～平成元年度</a:t>
                      </a:r>
                      <a:endParaRPr kumimoji="1" lang="ja-JP" altLang="en-US" sz="1000" u="none" dirty="0">
                        <a:solidFill>
                          <a:schemeClr val="tx1"/>
                        </a:solidFill>
                      </a:endParaRPr>
                    </a:p>
                  </a:txBody>
                  <a:tcPr marL="100806" marR="100806" marT="46810" marB="46810" anchor="ctr">
                    <a:lnL w="12700" cmpd="sng">
                      <a:solidFill>
                        <a:srgbClr val="4F81BD"/>
                      </a:solidFill>
                    </a:lnL>
                    <a:lnR w="12700" cmpd="sng">
                      <a:solidFill>
                        <a:srgbClr val="4F81BD"/>
                      </a:solidFill>
                    </a:lnR>
                    <a:lnT w="25400" cmpd="sng">
                      <a:solidFill>
                        <a:srgbClr val="4F81BD"/>
                      </a:solidFill>
                    </a:lnT>
                    <a:lnB w="12700" cmpd="sng">
                      <a:solidFill>
                        <a:srgbClr val="4F81BD"/>
                      </a:solidFill>
                    </a:lnB>
                    <a:lnTlToBr w="12700" cmpd="sng">
                      <a:noFill/>
                      <a:prstDash val="solid"/>
                    </a:lnTlToBr>
                    <a:lnBlToTr w="12700" cmpd="sng">
                      <a:noFill/>
                      <a:prstDash val="solid"/>
                    </a:lnBlToTr>
                    <a:solidFill>
                      <a:srgbClr val="4F81BD">
                        <a:alpha val="20000"/>
                      </a:srgbClr>
                    </a:solid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nSpc>
                          <a:spcPct val="100000"/>
                        </a:lnSpc>
                      </a:pPr>
                      <a:r>
                        <a:rPr kumimoji="1" lang="ja-JP" altLang="en-US" sz="1000" u="none" dirty="0" smtClean="0">
                          <a:solidFill>
                            <a:schemeClr val="tx1"/>
                          </a:solidFill>
                        </a:rPr>
                        <a:t>平成２年度～平成１１年度</a:t>
                      </a:r>
                      <a:endParaRPr kumimoji="1" lang="ja-JP" altLang="en-US" sz="1000" u="none" dirty="0">
                        <a:solidFill>
                          <a:schemeClr val="tx1"/>
                        </a:solidFill>
                      </a:endParaRPr>
                    </a:p>
                  </a:txBody>
                  <a:tcPr marL="100806" marR="100806" marT="46810" marB="46810" anchor="ctr">
                    <a:lnL w="12700" cmpd="sng">
                      <a:solidFill>
                        <a:srgbClr val="4F81BD"/>
                      </a:solidFill>
                    </a:lnL>
                    <a:lnR w="12700" cmpd="sng">
                      <a:solidFill>
                        <a:srgbClr val="4F81BD"/>
                      </a:solidFill>
                    </a:lnR>
                    <a:lnT w="25400" cmpd="sng">
                      <a:solidFill>
                        <a:srgbClr val="4F81BD"/>
                      </a:solidFill>
                    </a:lnT>
                    <a:lnB w="12700" cmpd="sng">
                      <a:solidFill>
                        <a:srgbClr val="4F81BD"/>
                      </a:solidFill>
                    </a:lnB>
                    <a:lnTlToBr w="12700" cmpd="sng">
                      <a:noFill/>
                      <a:prstDash val="solid"/>
                    </a:lnTlToBr>
                    <a:lnBlToTr w="12700" cmpd="sng">
                      <a:noFill/>
                      <a:prstDash val="solid"/>
                    </a:lnBlToTr>
                    <a:solidFill>
                      <a:srgbClr val="4F81BD">
                        <a:alpha val="20000"/>
                      </a:srgbClr>
                    </a:solid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nSpc>
                          <a:spcPct val="100000"/>
                        </a:lnSpc>
                      </a:pPr>
                      <a:r>
                        <a:rPr kumimoji="1" lang="ja-JP" altLang="en-US" sz="1000" u="none" dirty="0" smtClean="0">
                          <a:solidFill>
                            <a:schemeClr val="tx1"/>
                          </a:solidFill>
                        </a:rPr>
                        <a:t>平成１２年度～</a:t>
                      </a:r>
                      <a:endParaRPr kumimoji="1" lang="en-US" altLang="ja-JP" sz="1000" u="none" dirty="0" smtClean="0">
                        <a:solidFill>
                          <a:schemeClr val="tx1"/>
                        </a:solidFill>
                      </a:endParaRPr>
                    </a:p>
                    <a:p>
                      <a:pPr marL="0" indent="715963">
                        <a:lnSpc>
                          <a:spcPct val="100000"/>
                        </a:lnSpc>
                      </a:pPr>
                      <a:r>
                        <a:rPr kumimoji="1" lang="ja-JP" altLang="en-US" sz="1000" u="none" dirty="0" smtClean="0">
                          <a:solidFill>
                            <a:schemeClr val="tx1"/>
                          </a:solidFill>
                        </a:rPr>
                        <a:t>平成２１年度</a:t>
                      </a:r>
                      <a:endParaRPr kumimoji="1" lang="ja-JP" altLang="en-US" sz="1000" u="none" dirty="0">
                        <a:solidFill>
                          <a:schemeClr val="tx1"/>
                        </a:solidFill>
                      </a:endParaRPr>
                    </a:p>
                  </a:txBody>
                  <a:tcPr marL="100806" marR="100806" marT="46810" marB="46810" anchor="ctr">
                    <a:lnL w="12700" cmpd="sng">
                      <a:solidFill>
                        <a:srgbClr val="4F81BD"/>
                      </a:solidFill>
                    </a:lnL>
                    <a:lnR w="12700" cmpd="sng">
                      <a:solidFill>
                        <a:srgbClr val="4F81BD"/>
                      </a:solidFill>
                    </a:lnR>
                    <a:lnT w="25400" cmpd="sng">
                      <a:solidFill>
                        <a:srgbClr val="4F81BD"/>
                      </a:solidFill>
                    </a:lnT>
                    <a:lnB w="12700" cmpd="sng">
                      <a:solidFill>
                        <a:srgbClr val="4F81BD"/>
                      </a:solidFill>
                    </a:lnB>
                    <a:lnTlToBr w="12700" cmpd="sng">
                      <a:noFill/>
                      <a:prstDash val="solid"/>
                    </a:lnTlToBr>
                    <a:lnBlToTr w="12700" cmpd="sng">
                      <a:noFill/>
                      <a:prstDash val="solid"/>
                    </a:lnBlToTr>
                    <a:solidFill>
                      <a:srgbClr val="4F81BD">
                        <a:alpha val="20000"/>
                      </a:srgbClr>
                    </a:solid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nSpc>
                          <a:spcPct val="100000"/>
                        </a:lnSpc>
                      </a:pPr>
                      <a:r>
                        <a:rPr kumimoji="1" lang="ja-JP" altLang="en-US" sz="1000" u="none" dirty="0" smtClean="0">
                          <a:solidFill>
                            <a:schemeClr val="tx1"/>
                          </a:solidFill>
                        </a:rPr>
                        <a:t>平成２２年度～</a:t>
                      </a:r>
                      <a:endParaRPr kumimoji="1" lang="en-US" altLang="ja-JP" sz="1000" u="none" dirty="0" smtClean="0">
                        <a:solidFill>
                          <a:schemeClr val="tx1"/>
                        </a:solidFill>
                      </a:endParaRPr>
                    </a:p>
                    <a:p>
                      <a:pPr marL="0" indent="625475">
                        <a:lnSpc>
                          <a:spcPct val="100000"/>
                        </a:lnSpc>
                      </a:pPr>
                      <a:r>
                        <a:rPr kumimoji="1" lang="ja-JP" altLang="en-US" sz="1000" u="none" dirty="0" smtClean="0">
                          <a:solidFill>
                            <a:schemeClr val="tx1"/>
                          </a:solidFill>
                        </a:rPr>
                        <a:t>　令和２年度</a:t>
                      </a:r>
                      <a:endParaRPr kumimoji="1" lang="ja-JP" altLang="en-US" sz="1000" u="none" dirty="0">
                        <a:solidFill>
                          <a:schemeClr val="tx1"/>
                        </a:solidFill>
                      </a:endParaRPr>
                    </a:p>
                  </a:txBody>
                  <a:tcPr marL="100806" marR="100806" marT="46810" marB="46810" anchor="ctr">
                    <a:lnL w="12700" cap="flat" cmpd="sng" algn="ctr">
                      <a:solidFill>
                        <a:srgbClr val="4F81BD"/>
                      </a:solidFill>
                      <a:prstDash val="solid"/>
                      <a:round/>
                      <a:headEnd type="none" w="med" len="med"/>
                      <a:tailEnd type="none" w="med" len="med"/>
                    </a:lnL>
                    <a:lnR w="12700" cmpd="sng">
                      <a:solidFill>
                        <a:srgbClr val="4F81BD"/>
                      </a:solidFill>
                    </a:lnR>
                    <a:lnT w="254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w="12700" cmpd="sng">
                      <a:noFill/>
                      <a:prstDash val="solid"/>
                    </a:lnTlToBr>
                    <a:lnBlToTr w="12700" cmpd="sng">
                      <a:noFill/>
                      <a:prstDash val="solid"/>
                    </a:lnBlToTr>
                    <a:solidFill>
                      <a:srgbClr val="4F81BD">
                        <a:alpha val="20000"/>
                      </a:srgbClr>
                    </a:solidFill>
                  </a:tcPr>
                </a:tc>
              </a:tr>
              <a:tr h="1003946">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a:lnSpc>
                          <a:spcPct val="100000"/>
                        </a:lnSpc>
                      </a:pPr>
                      <a:r>
                        <a:rPr kumimoji="1" lang="ja-JP" altLang="en-US" sz="1400" dirty="0" smtClean="0">
                          <a:solidFill>
                            <a:schemeClr val="tx1"/>
                          </a:solidFill>
                        </a:rPr>
                        <a:t>目的</a:t>
                      </a:r>
                      <a:endParaRPr kumimoji="1" lang="ja-JP" altLang="en-US" sz="1400" dirty="0">
                        <a:solidFill>
                          <a:schemeClr val="tx1"/>
                        </a:solidFill>
                      </a:endParaRPr>
                    </a:p>
                  </a:txBody>
                  <a:tcPr marL="100806" marR="100806" marT="46810" marB="46810">
                    <a:lnL w="12700" cmpd="sng">
                      <a:solidFill>
                        <a:srgbClr val="4F81BD"/>
                      </a:solidFill>
                    </a:lnL>
                    <a:lnR w="12700" cmpd="sng">
                      <a:solidFill>
                        <a:srgbClr val="4F81BD"/>
                      </a:solidFill>
                    </a:lnR>
                    <a:lnT w="12700" cmpd="sng">
                      <a:solidFill>
                        <a:srgbClr val="4F81BD"/>
                      </a:solidFill>
                    </a:lnT>
                    <a:lnB w="12700" cmpd="sng">
                      <a:solidFill>
                        <a:srgbClr val="4F81BD"/>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indent="85725">
                        <a:lnSpc>
                          <a:spcPct val="100000"/>
                        </a:lnSpc>
                      </a:pPr>
                      <a:r>
                        <a:rPr kumimoji="1" lang="ja-JP" altLang="en-US" sz="1000" u="none" dirty="0" smtClean="0">
                          <a:solidFill>
                            <a:schemeClr val="tx1"/>
                          </a:solidFill>
                        </a:rPr>
                        <a:t>・人口の過度の減少防止</a:t>
                      </a:r>
                      <a:endParaRPr kumimoji="1" lang="en-US" altLang="ja-JP" sz="1000" u="none" dirty="0" smtClean="0">
                        <a:solidFill>
                          <a:schemeClr val="tx1"/>
                        </a:solidFill>
                      </a:endParaRPr>
                    </a:p>
                    <a:p>
                      <a:pPr marL="0" indent="85725">
                        <a:lnSpc>
                          <a:spcPct val="100000"/>
                        </a:lnSpc>
                      </a:pPr>
                      <a:r>
                        <a:rPr kumimoji="1" lang="ja-JP" altLang="en-US" sz="1000" u="none" dirty="0" smtClean="0">
                          <a:solidFill>
                            <a:schemeClr val="tx1"/>
                          </a:solidFill>
                        </a:rPr>
                        <a:t>・地域社会の基盤を強化</a:t>
                      </a:r>
                      <a:endParaRPr kumimoji="1" lang="en-US" altLang="ja-JP" sz="1000" u="none" dirty="0" smtClean="0">
                        <a:solidFill>
                          <a:schemeClr val="tx1"/>
                        </a:solidFill>
                      </a:endParaRPr>
                    </a:p>
                    <a:p>
                      <a:pPr>
                        <a:lnSpc>
                          <a:spcPct val="100000"/>
                        </a:lnSpc>
                      </a:pPr>
                      <a:endParaRPr kumimoji="1" lang="en-US" altLang="ja-JP" sz="1000" u="none" dirty="0" smtClean="0">
                        <a:solidFill>
                          <a:schemeClr val="tx1"/>
                        </a:solidFill>
                      </a:endParaRPr>
                    </a:p>
                    <a:p>
                      <a:pPr marL="0" indent="85725">
                        <a:lnSpc>
                          <a:spcPct val="100000"/>
                        </a:lnSpc>
                      </a:pPr>
                      <a:r>
                        <a:rPr kumimoji="1" lang="ja-JP" altLang="en-US" sz="1000" u="none" dirty="0" smtClean="0">
                          <a:solidFill>
                            <a:schemeClr val="tx1"/>
                          </a:solidFill>
                        </a:rPr>
                        <a:t>・住民福祉の向上</a:t>
                      </a:r>
                      <a:endParaRPr kumimoji="1" lang="en-US" altLang="ja-JP" sz="1000" u="none" dirty="0" smtClean="0">
                        <a:solidFill>
                          <a:schemeClr val="tx1"/>
                        </a:solidFill>
                      </a:endParaRPr>
                    </a:p>
                    <a:p>
                      <a:pPr marL="0" indent="85725">
                        <a:lnSpc>
                          <a:spcPct val="100000"/>
                        </a:lnSpc>
                      </a:pPr>
                      <a:r>
                        <a:rPr kumimoji="1" lang="ja-JP" altLang="en-US" sz="1000" u="none" dirty="0" smtClean="0">
                          <a:solidFill>
                            <a:schemeClr val="tx1"/>
                          </a:solidFill>
                        </a:rPr>
                        <a:t>・地域格差の是正</a:t>
                      </a:r>
                      <a:endParaRPr kumimoji="1" lang="en-US" altLang="ja-JP" sz="1000" u="none" dirty="0" smtClean="0">
                        <a:solidFill>
                          <a:schemeClr val="tx1"/>
                        </a:solidFill>
                      </a:endParaRPr>
                    </a:p>
                  </a:txBody>
                  <a:tcPr marL="100806" marR="100806" marT="46810" marB="46810">
                    <a:lnL w="12700" cmpd="sng">
                      <a:solidFill>
                        <a:srgbClr val="4F81BD"/>
                      </a:solidFill>
                    </a:lnL>
                    <a:lnR w="12700" cmpd="sng">
                      <a:solidFill>
                        <a:srgbClr val="4F81BD"/>
                      </a:solidFill>
                    </a:lnR>
                    <a:lnT w="12700" cmpd="sng">
                      <a:solidFill>
                        <a:srgbClr val="4F81BD"/>
                      </a:solidFill>
                    </a:lnT>
                    <a:lnB w="12700" cmpd="sng">
                      <a:solidFill>
                        <a:srgbClr val="4F81BD"/>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indent="85725">
                        <a:lnSpc>
                          <a:spcPct val="100000"/>
                        </a:lnSpc>
                      </a:pPr>
                      <a:r>
                        <a:rPr kumimoji="1" lang="ja-JP" altLang="en-US" sz="1000" u="none" dirty="0" smtClean="0">
                          <a:solidFill>
                            <a:schemeClr val="tx1"/>
                          </a:solidFill>
                        </a:rPr>
                        <a:t>・過疎地域の振興</a:t>
                      </a:r>
                      <a:endParaRPr kumimoji="1" lang="en-US" altLang="ja-JP" sz="1000" u="none" dirty="0" smtClean="0">
                        <a:solidFill>
                          <a:schemeClr val="tx1"/>
                        </a:solidFill>
                      </a:endParaRPr>
                    </a:p>
                    <a:p>
                      <a:pPr marL="0" indent="85725">
                        <a:lnSpc>
                          <a:spcPct val="100000"/>
                        </a:lnSpc>
                      </a:pPr>
                      <a:endParaRPr kumimoji="1" lang="en-US" altLang="ja-JP" sz="1000" u="none" dirty="0" smtClean="0">
                        <a:solidFill>
                          <a:schemeClr val="tx1"/>
                        </a:solidFill>
                      </a:endParaRPr>
                    </a:p>
                    <a:p>
                      <a:pPr marL="0" indent="85725">
                        <a:lnSpc>
                          <a:spcPct val="100000"/>
                        </a:lnSpc>
                      </a:pPr>
                      <a:r>
                        <a:rPr kumimoji="1" lang="ja-JP" altLang="en-US" sz="1000" u="none" dirty="0" smtClean="0">
                          <a:solidFill>
                            <a:schemeClr val="tx1"/>
                          </a:solidFill>
                        </a:rPr>
                        <a:t>・住民福祉の向上</a:t>
                      </a:r>
                      <a:endParaRPr kumimoji="1" lang="en-US" altLang="ja-JP" sz="1000" u="none" dirty="0" smtClean="0">
                        <a:solidFill>
                          <a:schemeClr val="tx1"/>
                        </a:solidFill>
                      </a:endParaRPr>
                    </a:p>
                    <a:p>
                      <a:pPr marL="0" indent="85725">
                        <a:lnSpc>
                          <a:spcPct val="100000"/>
                        </a:lnSpc>
                      </a:pPr>
                      <a:r>
                        <a:rPr kumimoji="1" lang="ja-JP" altLang="en-US" sz="1000" u="none" dirty="0" smtClean="0">
                          <a:solidFill>
                            <a:schemeClr val="tx1"/>
                          </a:solidFill>
                        </a:rPr>
                        <a:t>・雇用の増大</a:t>
                      </a:r>
                      <a:endParaRPr kumimoji="1" lang="en-US" altLang="ja-JP" sz="1000" u="none" dirty="0" smtClean="0">
                        <a:solidFill>
                          <a:schemeClr val="tx1"/>
                        </a:solidFill>
                      </a:endParaRPr>
                    </a:p>
                    <a:p>
                      <a:pPr marL="0" indent="85725">
                        <a:lnSpc>
                          <a:spcPct val="100000"/>
                        </a:lnSpc>
                      </a:pPr>
                      <a:r>
                        <a:rPr kumimoji="1" lang="ja-JP" altLang="en-US" sz="1000" u="none" dirty="0" smtClean="0">
                          <a:solidFill>
                            <a:schemeClr val="tx1"/>
                          </a:solidFill>
                        </a:rPr>
                        <a:t>・地域格差の是正</a:t>
                      </a:r>
                      <a:endParaRPr kumimoji="1" lang="ja-JP" altLang="en-US" sz="1000" u="none" dirty="0">
                        <a:solidFill>
                          <a:schemeClr val="tx1"/>
                        </a:solidFill>
                      </a:endParaRPr>
                    </a:p>
                  </a:txBody>
                  <a:tcPr marL="100806" marR="100806" marT="46810" marB="46810">
                    <a:lnL w="12700" cmpd="sng">
                      <a:solidFill>
                        <a:srgbClr val="4F81BD"/>
                      </a:solidFill>
                    </a:lnL>
                    <a:lnR w="12700" cmpd="sng">
                      <a:solidFill>
                        <a:srgbClr val="4F81BD"/>
                      </a:solidFill>
                    </a:lnR>
                    <a:lnT w="12700" cmpd="sng">
                      <a:solidFill>
                        <a:srgbClr val="4F81BD"/>
                      </a:solidFill>
                    </a:lnT>
                    <a:lnB w="12700" cmpd="sng">
                      <a:solidFill>
                        <a:srgbClr val="4F81BD"/>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indent="85725">
                        <a:lnSpc>
                          <a:spcPct val="100000"/>
                        </a:lnSpc>
                      </a:pPr>
                      <a:r>
                        <a:rPr kumimoji="1" lang="ja-JP" altLang="en-US" sz="1000" u="none" dirty="0" smtClean="0">
                          <a:solidFill>
                            <a:schemeClr val="tx1"/>
                          </a:solidFill>
                        </a:rPr>
                        <a:t>・過疎地域の活性化</a:t>
                      </a:r>
                      <a:endParaRPr kumimoji="1" lang="en-US" altLang="ja-JP" sz="1000" u="none" dirty="0" smtClean="0">
                        <a:solidFill>
                          <a:schemeClr val="tx1"/>
                        </a:solidFill>
                      </a:endParaRPr>
                    </a:p>
                    <a:p>
                      <a:pPr marL="0" indent="85725">
                        <a:lnSpc>
                          <a:spcPct val="100000"/>
                        </a:lnSpc>
                      </a:pPr>
                      <a:endParaRPr kumimoji="1" lang="en-US" altLang="ja-JP" sz="1000" u="none" dirty="0" smtClean="0">
                        <a:solidFill>
                          <a:schemeClr val="tx1"/>
                        </a:solidFill>
                      </a:endParaRPr>
                    </a:p>
                    <a:p>
                      <a:pPr marL="0" indent="85725">
                        <a:lnSpc>
                          <a:spcPct val="100000"/>
                        </a:lnSpc>
                      </a:pPr>
                      <a:r>
                        <a:rPr kumimoji="1" lang="ja-JP" altLang="en-US" sz="1000" u="none" dirty="0" smtClean="0">
                          <a:solidFill>
                            <a:schemeClr val="tx1"/>
                          </a:solidFill>
                        </a:rPr>
                        <a:t>・住民福祉の向上</a:t>
                      </a:r>
                      <a:endParaRPr kumimoji="1" lang="en-US" altLang="ja-JP" sz="1000" u="none" dirty="0" smtClean="0">
                        <a:solidFill>
                          <a:schemeClr val="tx1"/>
                        </a:solidFill>
                      </a:endParaRPr>
                    </a:p>
                    <a:p>
                      <a:pPr marL="0" indent="85725">
                        <a:lnSpc>
                          <a:spcPct val="100000"/>
                        </a:lnSpc>
                      </a:pPr>
                      <a:r>
                        <a:rPr kumimoji="1" lang="ja-JP" altLang="en-US" sz="1000" u="none" dirty="0" smtClean="0">
                          <a:solidFill>
                            <a:schemeClr val="tx1"/>
                          </a:solidFill>
                        </a:rPr>
                        <a:t>・雇用の増大</a:t>
                      </a:r>
                      <a:endParaRPr kumimoji="1" lang="en-US" altLang="ja-JP" sz="1000" u="none" dirty="0" smtClean="0">
                        <a:solidFill>
                          <a:schemeClr val="tx1"/>
                        </a:solidFill>
                      </a:endParaRPr>
                    </a:p>
                    <a:p>
                      <a:pPr marL="0" indent="85725">
                        <a:lnSpc>
                          <a:spcPct val="100000"/>
                        </a:lnSpc>
                      </a:pPr>
                      <a:r>
                        <a:rPr kumimoji="1" lang="ja-JP" altLang="en-US" sz="1000" u="none" dirty="0" smtClean="0">
                          <a:solidFill>
                            <a:schemeClr val="tx1"/>
                          </a:solidFill>
                        </a:rPr>
                        <a:t>・地域格差の是正</a:t>
                      </a:r>
                      <a:endParaRPr kumimoji="1" lang="ja-JP" altLang="en-US" sz="1000" u="none" dirty="0">
                        <a:solidFill>
                          <a:schemeClr val="tx1"/>
                        </a:solidFill>
                      </a:endParaRPr>
                    </a:p>
                  </a:txBody>
                  <a:tcPr marL="100806" marR="100806" marT="46810" marB="46810">
                    <a:lnL w="12700" cmpd="sng">
                      <a:solidFill>
                        <a:srgbClr val="4F81BD"/>
                      </a:solidFill>
                    </a:lnL>
                    <a:lnR w="12700" cmpd="sng">
                      <a:solidFill>
                        <a:srgbClr val="4F81BD"/>
                      </a:solidFill>
                    </a:lnR>
                    <a:lnT w="12700" cmpd="sng">
                      <a:solidFill>
                        <a:srgbClr val="4F81BD"/>
                      </a:solidFill>
                    </a:lnT>
                    <a:lnB w="12700" cmpd="sng">
                      <a:solidFill>
                        <a:srgbClr val="4F81BD"/>
                      </a:solidFill>
                    </a:lnB>
                    <a:lnTlToBr w="12700" cmpd="sng">
                      <a:noFill/>
                      <a:prstDash val="solid"/>
                    </a:lnTlToBr>
                    <a:lnBlToTr w="12700" cmpd="sng">
                      <a:noFill/>
                      <a:prstDash val="solid"/>
                    </a:lnBlToTr>
                    <a:noFill/>
                  </a:tcPr>
                </a:tc>
                <a:tc gridSpan="2">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indent="85725">
                        <a:lnSpc>
                          <a:spcPct val="100000"/>
                        </a:lnSpc>
                      </a:pPr>
                      <a:r>
                        <a:rPr kumimoji="1" lang="ja-JP" altLang="en-US" sz="1000" u="none" dirty="0" smtClean="0">
                          <a:solidFill>
                            <a:schemeClr val="tx1"/>
                          </a:solidFill>
                        </a:rPr>
                        <a:t>・過疎地域の自立促進</a:t>
                      </a:r>
                      <a:endParaRPr kumimoji="1" lang="en-US" altLang="ja-JP" sz="1000" u="none" dirty="0" smtClean="0">
                        <a:solidFill>
                          <a:schemeClr val="tx1"/>
                        </a:solidFill>
                      </a:endParaRPr>
                    </a:p>
                    <a:p>
                      <a:pPr marL="0" indent="85725">
                        <a:lnSpc>
                          <a:spcPct val="100000"/>
                        </a:lnSpc>
                      </a:pPr>
                      <a:endParaRPr kumimoji="1" lang="en-US" altLang="ja-JP" sz="1000" u="none" dirty="0" smtClean="0">
                        <a:solidFill>
                          <a:schemeClr val="tx1"/>
                        </a:solidFill>
                      </a:endParaRPr>
                    </a:p>
                    <a:p>
                      <a:pPr marL="0" indent="85725">
                        <a:lnSpc>
                          <a:spcPct val="100000"/>
                        </a:lnSpc>
                      </a:pPr>
                      <a:r>
                        <a:rPr kumimoji="1" lang="ja-JP" altLang="en-US" sz="1000" u="none" dirty="0" smtClean="0">
                          <a:solidFill>
                            <a:schemeClr val="tx1"/>
                          </a:solidFill>
                        </a:rPr>
                        <a:t>・住民福祉の向上</a:t>
                      </a:r>
                      <a:endParaRPr kumimoji="1" lang="en-US" altLang="ja-JP" sz="1000" u="none" dirty="0" smtClean="0">
                        <a:solidFill>
                          <a:schemeClr val="tx1"/>
                        </a:solidFill>
                      </a:endParaRPr>
                    </a:p>
                    <a:p>
                      <a:pPr marL="0" indent="85725">
                        <a:lnSpc>
                          <a:spcPct val="100000"/>
                        </a:lnSpc>
                      </a:pPr>
                      <a:r>
                        <a:rPr kumimoji="1" lang="ja-JP" altLang="en-US" sz="1000" u="none" dirty="0" smtClean="0">
                          <a:solidFill>
                            <a:schemeClr val="tx1"/>
                          </a:solidFill>
                        </a:rPr>
                        <a:t>・雇用の増大</a:t>
                      </a:r>
                      <a:endParaRPr kumimoji="1" lang="en-US" altLang="ja-JP" sz="1000" u="none" dirty="0" smtClean="0">
                        <a:solidFill>
                          <a:schemeClr val="tx1"/>
                        </a:solidFill>
                      </a:endParaRPr>
                    </a:p>
                    <a:p>
                      <a:pPr marL="0" indent="85725">
                        <a:lnSpc>
                          <a:spcPct val="100000"/>
                        </a:lnSpc>
                      </a:pPr>
                      <a:r>
                        <a:rPr kumimoji="1" lang="ja-JP" altLang="en-US" sz="1000" u="none" dirty="0" smtClean="0">
                          <a:solidFill>
                            <a:schemeClr val="tx1"/>
                          </a:solidFill>
                        </a:rPr>
                        <a:t>・地域格差の是正</a:t>
                      </a:r>
                      <a:endParaRPr kumimoji="1" lang="en-US" altLang="ja-JP" sz="1000" u="none" dirty="0" smtClean="0">
                        <a:solidFill>
                          <a:schemeClr val="tx1"/>
                        </a:solidFill>
                      </a:endParaRPr>
                    </a:p>
                    <a:p>
                      <a:pPr marL="0" indent="85725">
                        <a:lnSpc>
                          <a:spcPct val="100000"/>
                        </a:lnSpc>
                      </a:pPr>
                      <a:r>
                        <a:rPr kumimoji="1" lang="ja-JP" altLang="en-US" sz="1000" u="none" dirty="0" smtClean="0">
                          <a:solidFill>
                            <a:schemeClr val="tx1"/>
                          </a:solidFill>
                        </a:rPr>
                        <a:t>・美しく風格ある国土の形成</a:t>
                      </a:r>
                      <a:endParaRPr kumimoji="1" lang="en-US" altLang="ja-JP" sz="1000" u="none" dirty="0" smtClean="0">
                        <a:solidFill>
                          <a:schemeClr val="tx1"/>
                        </a:solidFill>
                      </a:endParaRPr>
                    </a:p>
                  </a:txBody>
                  <a:tcPr marL="100806" marR="100806" marT="46810" marB="46810">
                    <a:lnL w="12700" cmpd="sng">
                      <a:solidFill>
                        <a:srgbClr val="4F81BD"/>
                      </a:solidFill>
                    </a:lnL>
                    <a:lnR w="12700" cmpd="sng">
                      <a:solidFill>
                        <a:srgbClr val="4F81BD"/>
                      </a:solidFill>
                    </a:lnR>
                    <a:lnT w="12700" cmpd="sng">
                      <a:solidFill>
                        <a:srgbClr val="4F81BD"/>
                      </a:solidFill>
                    </a:lnT>
                    <a:lnB w="12700" cmpd="sng">
                      <a:solidFill>
                        <a:srgbClr val="4F81BD"/>
                      </a:solidFill>
                    </a:lnB>
                    <a:lnTlToBr w="12700" cmpd="sng">
                      <a:noFill/>
                      <a:prstDash val="solid"/>
                    </a:lnTlToBr>
                    <a:lnBlToTr w="12700" cmpd="sng">
                      <a:noFill/>
                      <a:prstDash val="solid"/>
                    </a:lnBlToTr>
                    <a:noFill/>
                  </a:tcPr>
                </a:tc>
                <a:tc hMerge="1">
                  <a:txBody>
                    <a:bodyPr/>
                    <a:lstStyle/>
                    <a:p>
                      <a:endParaRPr kumimoji="1" lang="en-US" altLang="ja-JP" sz="1000" dirty="0" smtClean="0"/>
                    </a:p>
                  </a:txBody>
                  <a:tcPr marL="99060" marR="99060"/>
                </a:tc>
              </a:tr>
              <a:tr h="575861">
                <a:tc rowSpan="2">
                  <a:txBody>
                    <a:bodyPr/>
                    <a:lstStyle/>
                    <a:p>
                      <a:pPr algn="ctr">
                        <a:lnSpc>
                          <a:spcPct val="100000"/>
                        </a:lnSpc>
                      </a:pPr>
                      <a:r>
                        <a:rPr kumimoji="1" lang="ja-JP" altLang="en-US" sz="1400" dirty="0" smtClean="0">
                          <a:solidFill>
                            <a:schemeClr val="tx1"/>
                          </a:solidFill>
                        </a:rPr>
                        <a:t>背景</a:t>
                      </a:r>
                      <a:endParaRPr kumimoji="1" lang="ja-JP" altLang="en-US" sz="1400" dirty="0">
                        <a:solidFill>
                          <a:schemeClr val="tx1"/>
                        </a:solidFill>
                      </a:endParaRPr>
                    </a:p>
                  </a:txBody>
                  <a:tcPr marL="100806" marR="100806" marT="46810" marB="46810">
                    <a:lnL w="12700" cmpd="sng">
                      <a:solidFill>
                        <a:srgbClr val="4F81BD"/>
                      </a:solidFill>
                    </a:lnL>
                    <a:lnR w="12700" cap="flat" cmpd="sng" algn="ctr">
                      <a:solidFill>
                        <a:srgbClr val="4F81BD"/>
                      </a:solidFill>
                      <a:prstDash val="solid"/>
                      <a:round/>
                      <a:headEnd type="none" w="med" len="med"/>
                      <a:tailEnd type="none" w="med" len="med"/>
                    </a:lnR>
                    <a:lnT w="12700" cmpd="sng">
                      <a:solidFill>
                        <a:srgbClr val="4F81BD"/>
                      </a:solidFill>
                    </a:lnT>
                    <a:lnB w="12700" cap="flat" cmpd="sng" algn="ctr">
                      <a:solidFill>
                        <a:srgbClr val="4F81BD"/>
                      </a:solidFill>
                      <a:prstDash val="solid"/>
                      <a:round/>
                      <a:headEnd type="none" w="med" len="med"/>
                      <a:tailEnd type="none" w="med" len="med"/>
                    </a:lnB>
                    <a:lnTlToBr w="12700" cmpd="sng">
                      <a:noFill/>
                      <a:prstDash val="solid"/>
                    </a:lnTlToBr>
                    <a:lnBlToTr w="12700" cmpd="sng">
                      <a:noFill/>
                      <a:prstDash val="solid"/>
                    </a:lnBlToTr>
                    <a:solidFill>
                      <a:srgbClr val="4F81BD">
                        <a:alpha val="20000"/>
                      </a:srgbClr>
                    </a:solidFill>
                  </a:tcPr>
                </a:tc>
                <a:tc rowSpan="2">
                  <a:txBody>
                    <a:bodyPr/>
                    <a:lstStyle/>
                    <a:p>
                      <a:pPr marL="85725" indent="-85725">
                        <a:lnSpc>
                          <a:spcPct val="100000"/>
                        </a:lnSpc>
                      </a:pPr>
                      <a:r>
                        <a:rPr kumimoji="1" lang="ja-JP" altLang="en-US" sz="1000" u="none" dirty="0" smtClean="0">
                          <a:solidFill>
                            <a:schemeClr val="tx1"/>
                          </a:solidFill>
                        </a:rPr>
                        <a:t>・新規学卒者を中心とした急激な都市への人口吸収</a:t>
                      </a:r>
                      <a:endParaRPr kumimoji="1" lang="en-US" altLang="ja-JP" sz="1000" u="none" dirty="0" smtClean="0">
                        <a:solidFill>
                          <a:schemeClr val="tx1"/>
                        </a:solidFill>
                      </a:endParaRPr>
                    </a:p>
                    <a:p>
                      <a:pPr marL="85725" indent="-85725">
                        <a:lnSpc>
                          <a:spcPct val="100000"/>
                        </a:lnSpc>
                      </a:pPr>
                      <a:r>
                        <a:rPr kumimoji="1" lang="ja-JP" altLang="en-US" sz="1000" u="none" dirty="0" smtClean="0">
                          <a:solidFill>
                            <a:schemeClr val="tx1"/>
                          </a:solidFill>
                        </a:rPr>
                        <a:t>・８９７市町村で１０％以上、　　１１７市町村で２０％以上、　　３６村で３０％以上減少</a:t>
                      </a:r>
                      <a:endParaRPr kumimoji="1" lang="en-US" altLang="ja-JP" sz="1000" u="none" dirty="0" smtClean="0">
                        <a:solidFill>
                          <a:schemeClr val="tx1"/>
                        </a:solidFill>
                      </a:endParaRPr>
                    </a:p>
                  </a:txBody>
                  <a:tcPr marL="100806" marR="100806" marT="46810" marB="4681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mpd="sng">
                      <a:solidFill>
                        <a:srgbClr val="4F81BD"/>
                      </a:solidFill>
                    </a:lnT>
                    <a:lnB w="12700" cap="flat" cmpd="sng" algn="ctr">
                      <a:solidFill>
                        <a:srgbClr val="4F81BD"/>
                      </a:solidFill>
                      <a:prstDash val="solid"/>
                      <a:round/>
                      <a:headEnd type="none" w="med" len="med"/>
                      <a:tailEnd type="none" w="med" len="med"/>
                    </a:lnB>
                    <a:lnTlToBr w="12700" cmpd="sng">
                      <a:noFill/>
                      <a:prstDash val="solid"/>
                    </a:lnTlToBr>
                    <a:lnBlToTr w="12700" cmpd="sng">
                      <a:noFill/>
                      <a:prstDash val="solid"/>
                    </a:lnBlToTr>
                    <a:solidFill>
                      <a:srgbClr val="4F81BD">
                        <a:alpha val="20000"/>
                      </a:srgbClr>
                    </a:solidFill>
                  </a:tcPr>
                </a:tc>
                <a:tc rowSpan="2">
                  <a:txBody>
                    <a:bodyPr/>
                    <a:lstStyle/>
                    <a:p>
                      <a:pPr>
                        <a:lnSpc>
                          <a:spcPct val="100000"/>
                        </a:lnSpc>
                      </a:pPr>
                      <a:r>
                        <a:rPr kumimoji="1" lang="ja-JP" altLang="en-US" sz="1000" u="none" dirty="0" smtClean="0">
                          <a:solidFill>
                            <a:schemeClr val="tx1"/>
                          </a:solidFill>
                        </a:rPr>
                        <a:t>・住民の就業機会や医療の</a:t>
                      </a:r>
                      <a:endParaRPr kumimoji="1" lang="en-US" altLang="ja-JP" sz="1000" u="none" dirty="0" smtClean="0">
                        <a:solidFill>
                          <a:schemeClr val="tx1"/>
                        </a:solidFill>
                      </a:endParaRPr>
                    </a:p>
                    <a:p>
                      <a:pPr marL="0" indent="84138">
                        <a:lnSpc>
                          <a:spcPct val="100000"/>
                        </a:lnSpc>
                      </a:pPr>
                      <a:r>
                        <a:rPr kumimoji="1" lang="ja-JP" altLang="en-US" sz="1000" u="none" dirty="0" smtClean="0">
                          <a:solidFill>
                            <a:schemeClr val="tx1"/>
                          </a:solidFill>
                        </a:rPr>
                        <a:t>不足</a:t>
                      </a:r>
                      <a:endParaRPr kumimoji="1" lang="en-US" altLang="ja-JP" sz="1000" u="none" dirty="0" smtClean="0">
                        <a:solidFill>
                          <a:schemeClr val="tx1"/>
                        </a:solidFill>
                      </a:endParaRPr>
                    </a:p>
                    <a:p>
                      <a:pPr marL="85725" indent="-85725">
                        <a:lnSpc>
                          <a:spcPct val="100000"/>
                        </a:lnSpc>
                      </a:pPr>
                      <a:r>
                        <a:rPr kumimoji="1" lang="ja-JP" altLang="en-US" sz="1000" u="none" dirty="0" smtClean="0">
                          <a:solidFill>
                            <a:schemeClr val="tx1"/>
                          </a:solidFill>
                        </a:rPr>
                        <a:t>・若年層を中心とした人口流出による高齢化</a:t>
                      </a:r>
                      <a:endParaRPr kumimoji="1" lang="en-US" altLang="ja-JP" sz="1000" u="none" dirty="0" smtClean="0">
                        <a:solidFill>
                          <a:schemeClr val="tx1"/>
                        </a:solidFill>
                      </a:endParaRPr>
                    </a:p>
                    <a:p>
                      <a:pPr>
                        <a:lnSpc>
                          <a:spcPct val="100000"/>
                        </a:lnSpc>
                      </a:pPr>
                      <a:endParaRPr kumimoji="1" lang="ja-JP" altLang="en-US" sz="1000" u="none" dirty="0">
                        <a:solidFill>
                          <a:schemeClr val="tx1"/>
                        </a:solidFill>
                      </a:endParaRPr>
                    </a:p>
                  </a:txBody>
                  <a:tcPr marL="100806" marR="100806" marT="46810" marB="4681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mpd="sng">
                      <a:solidFill>
                        <a:srgbClr val="4F81BD"/>
                      </a:solidFill>
                    </a:lnT>
                    <a:lnB w="12700" cap="flat" cmpd="sng" algn="ctr">
                      <a:solidFill>
                        <a:srgbClr val="4F81BD"/>
                      </a:solidFill>
                      <a:prstDash val="solid"/>
                      <a:round/>
                      <a:headEnd type="none" w="med" len="med"/>
                      <a:tailEnd type="none" w="med" len="med"/>
                    </a:lnB>
                    <a:lnTlToBr w="12700" cmpd="sng">
                      <a:noFill/>
                      <a:prstDash val="solid"/>
                    </a:lnTlToBr>
                    <a:lnBlToTr w="12700" cmpd="sng">
                      <a:noFill/>
                      <a:prstDash val="solid"/>
                    </a:lnBlToTr>
                    <a:solidFill>
                      <a:srgbClr val="4F81BD">
                        <a:alpha val="20000"/>
                      </a:srgbClr>
                    </a:solidFill>
                  </a:tcPr>
                </a:tc>
                <a:tc rowSpan="2">
                  <a:txBody>
                    <a:bodyPr/>
                    <a:lstStyle/>
                    <a:p>
                      <a:pPr marL="85725" indent="-85725">
                        <a:lnSpc>
                          <a:spcPct val="100000"/>
                        </a:lnSpc>
                      </a:pPr>
                      <a:r>
                        <a:rPr kumimoji="1" lang="ja-JP" altLang="en-US" sz="1000" u="none" dirty="0" smtClean="0">
                          <a:solidFill>
                            <a:schemeClr val="tx1"/>
                          </a:solidFill>
                        </a:rPr>
                        <a:t>・第２次オイルショックを克服した新たな東京一極集中</a:t>
                      </a:r>
                      <a:endParaRPr kumimoji="1" lang="en-US" altLang="ja-JP" sz="1000" u="none" dirty="0" smtClean="0">
                        <a:solidFill>
                          <a:schemeClr val="tx1"/>
                        </a:solidFill>
                      </a:endParaRPr>
                    </a:p>
                    <a:p>
                      <a:pPr marL="85725" indent="-85725">
                        <a:lnSpc>
                          <a:spcPct val="100000"/>
                        </a:lnSpc>
                      </a:pPr>
                      <a:r>
                        <a:rPr kumimoji="1" lang="ja-JP" altLang="en-US" sz="1000" u="none" dirty="0" smtClean="0">
                          <a:solidFill>
                            <a:schemeClr val="tx1"/>
                          </a:solidFill>
                        </a:rPr>
                        <a:t>・高齢化、産業面、公共施設整備面での遅れ等の「新たな過疎問題」の発生</a:t>
                      </a:r>
                      <a:endParaRPr kumimoji="1" lang="ja-JP" altLang="en-US" sz="1000" u="none" dirty="0">
                        <a:solidFill>
                          <a:schemeClr val="tx1"/>
                        </a:solidFill>
                      </a:endParaRPr>
                    </a:p>
                  </a:txBody>
                  <a:tcPr marL="100806" marR="100806" marT="46810" marB="4681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mpd="sng">
                      <a:solidFill>
                        <a:srgbClr val="4F81BD"/>
                      </a:solidFill>
                    </a:lnT>
                    <a:lnB w="12700" cap="flat" cmpd="sng" algn="ctr">
                      <a:solidFill>
                        <a:srgbClr val="4F81BD"/>
                      </a:solidFill>
                      <a:prstDash val="solid"/>
                      <a:round/>
                      <a:headEnd type="none" w="med" len="med"/>
                      <a:tailEnd type="none" w="med" len="med"/>
                    </a:lnB>
                    <a:lnTlToBr w="12700" cmpd="sng">
                      <a:noFill/>
                      <a:prstDash val="solid"/>
                    </a:lnTlToBr>
                    <a:lnBlToTr w="12700" cmpd="sng">
                      <a:noFill/>
                      <a:prstDash val="solid"/>
                    </a:lnBlToTr>
                    <a:solidFill>
                      <a:srgbClr val="4F81BD">
                        <a:alpha val="20000"/>
                      </a:srgbClr>
                    </a:solidFill>
                  </a:tcPr>
                </a:tc>
                <a:tc gridSpan="2">
                  <a:txBody>
                    <a:bodyPr/>
                    <a:lstStyle/>
                    <a:p>
                      <a:pPr marL="85725" marR="0" lvl="0" indent="-85725" algn="l" defTabSz="914400" rtl="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dirty="0" smtClean="0">
                          <a:ln>
                            <a:noFill/>
                          </a:ln>
                          <a:solidFill>
                            <a:prstClr val="black"/>
                          </a:solidFill>
                          <a:effectLst/>
                          <a:uLnTx/>
                          <a:uFillTx/>
                        </a:rPr>
                        <a:t>・高齢化の進行・自然減の重みの増大</a:t>
                      </a:r>
                      <a:endParaRPr kumimoji="1" lang="en-US" altLang="ja-JP" sz="1000" u="none" dirty="0" smtClean="0">
                        <a:solidFill>
                          <a:schemeClr val="tx1"/>
                        </a:solidFill>
                      </a:endParaRPr>
                    </a:p>
                    <a:p>
                      <a:pPr marL="85725" indent="-85725">
                        <a:lnSpc>
                          <a:spcPct val="100000"/>
                        </a:lnSpc>
                      </a:pPr>
                      <a:r>
                        <a:rPr kumimoji="1" lang="ja-JP" altLang="en-US" sz="1000" u="none" dirty="0" smtClean="0">
                          <a:solidFill>
                            <a:schemeClr val="tx1"/>
                          </a:solidFill>
                        </a:rPr>
                        <a:t>・農林水産業の著しい停滞</a:t>
                      </a:r>
                      <a:endParaRPr kumimoji="1" lang="en-US" altLang="ja-JP" sz="1000" u="none" dirty="0" smtClean="0">
                        <a:solidFill>
                          <a:schemeClr val="tx1"/>
                        </a:solidFill>
                      </a:endParaRPr>
                    </a:p>
                    <a:p>
                      <a:pPr>
                        <a:lnSpc>
                          <a:spcPct val="100000"/>
                        </a:lnSpc>
                      </a:pPr>
                      <a:r>
                        <a:rPr kumimoji="1" lang="ja-JP" altLang="en-US" sz="1000" u="none" dirty="0" smtClean="0">
                          <a:solidFill>
                            <a:schemeClr val="tx1"/>
                          </a:solidFill>
                        </a:rPr>
                        <a:t>・集落存続危機</a:t>
                      </a:r>
                      <a:endParaRPr kumimoji="1" lang="en-US" altLang="ja-JP" sz="1000" u="none" dirty="0" smtClean="0">
                        <a:solidFill>
                          <a:schemeClr val="tx1"/>
                        </a:solidFill>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dirty="0" smtClean="0">
                          <a:ln>
                            <a:noFill/>
                          </a:ln>
                          <a:solidFill>
                            <a:prstClr val="black"/>
                          </a:solidFill>
                          <a:effectLst/>
                          <a:uLnTx/>
                          <a:uFillTx/>
                        </a:rPr>
                        <a:t>・引き続く若年者の流出</a:t>
                      </a:r>
                      <a:endParaRPr kumimoji="0" lang="en-US" altLang="ja-JP" sz="1000" b="0" i="0" u="none" strike="noStrike" kern="0" cap="none" spc="0" normalizeH="0" baseline="0" noProof="0" dirty="0" smtClean="0">
                        <a:ln>
                          <a:noFill/>
                        </a:ln>
                        <a:solidFill>
                          <a:prstClr val="black"/>
                        </a:solidFill>
                        <a:effectLst/>
                        <a:uLnTx/>
                        <a:uFillTx/>
                      </a:endParaRPr>
                    </a:p>
                  </a:txBody>
                  <a:tcPr marL="100806" marR="100806" marT="46810" marB="4681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mpd="sng">
                      <a:solidFill>
                        <a:srgbClr val="4F81BD"/>
                      </a:solid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4F81BD">
                        <a:alpha val="20000"/>
                      </a:srgbClr>
                    </a:solidFill>
                  </a:tcPr>
                </a:tc>
                <a:tc hMerge="1">
                  <a:txBody>
                    <a:bodyPr/>
                    <a:lstStyle/>
                    <a:p>
                      <a:pPr marL="85725" indent="-85725">
                        <a:lnSpc>
                          <a:spcPct val="100000"/>
                        </a:lnSpc>
                      </a:pPr>
                      <a:endParaRPr kumimoji="1" lang="en-US" altLang="ja-JP" sz="1000" u="none" dirty="0" smtClean="0">
                        <a:solidFill>
                          <a:schemeClr val="tx1"/>
                        </a:solidFill>
                      </a:endParaRPr>
                    </a:p>
                  </a:txBody>
                  <a:tcPr marL="100806" marR="100806" marT="46810" marB="46810">
                    <a:lnL w="12700" cap="flat" cmpd="sng" algn="ctr">
                      <a:noFill/>
                      <a:prstDash val="solid"/>
                      <a:round/>
                      <a:headEnd type="none" w="med" len="med"/>
                      <a:tailEnd type="none" w="med" len="med"/>
                    </a:lnL>
                    <a:lnR w="12700" cmpd="sng">
                      <a:solidFill>
                        <a:srgbClr val="4F81BD"/>
                      </a:solid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w="12700" cmpd="sng">
                      <a:noFill/>
                      <a:prstDash val="solid"/>
                    </a:lnTlToBr>
                    <a:lnBlToTr w="12700" cmpd="sng">
                      <a:noFill/>
                      <a:prstDash val="solid"/>
                    </a:lnBlToTr>
                    <a:solidFill>
                      <a:srgbClr val="4F81BD">
                        <a:alpha val="20000"/>
                      </a:srgbClr>
                    </a:solidFill>
                  </a:tcPr>
                </a:tc>
              </a:tr>
              <a:tr h="1003946">
                <a:tc vMerge="1">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a:endParaRPr kumimoji="1" lang="ja-JP" altLang="en-US" sz="1400" dirty="0">
                        <a:solidFill>
                          <a:schemeClr val="tx1"/>
                        </a:solidFill>
                      </a:endParaRPr>
                    </a:p>
                  </a:txBody>
                  <a:tcPr marL="100806" marR="100806" marT="46810" marB="46810">
                    <a:lnL w="12700" cmpd="sng">
                      <a:solidFill>
                        <a:srgbClr val="4F81BD"/>
                      </a:solidFill>
                    </a:lnL>
                    <a:lnR w="12700" cmpd="sng">
                      <a:solidFill>
                        <a:srgbClr val="4F81BD"/>
                      </a:solidFill>
                    </a:lnR>
                    <a:lnT w="12700" cmpd="sng">
                      <a:solidFill>
                        <a:srgbClr val="4F81BD"/>
                      </a:solidFill>
                    </a:lnT>
                    <a:lnB w="12700" cmpd="sng">
                      <a:solidFill>
                        <a:srgbClr val="4F81BD"/>
                      </a:solidFill>
                    </a:lnB>
                    <a:lnTlToBr w="12700" cmpd="sng">
                      <a:noFill/>
                      <a:prstDash val="solid"/>
                    </a:lnTlToBr>
                    <a:lnBlToTr w="12700" cmpd="sng">
                      <a:noFill/>
                      <a:prstDash val="solid"/>
                    </a:lnBlToTr>
                    <a:solidFill>
                      <a:srgbClr val="4F81BD">
                        <a:alpha val="20000"/>
                      </a:srgbClr>
                    </a:solidFill>
                  </a:tcPr>
                </a:tc>
                <a:tc vMerge="1">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85725" indent="-85725"/>
                      <a:endParaRPr kumimoji="1" lang="en-US" altLang="ja-JP" sz="1000" u="none" dirty="0" smtClean="0">
                        <a:solidFill>
                          <a:schemeClr val="tx1"/>
                        </a:solidFill>
                      </a:endParaRPr>
                    </a:p>
                  </a:txBody>
                  <a:tcPr marL="100806" marR="100806" marT="46810" marB="46810">
                    <a:lnL w="12700" cmpd="sng">
                      <a:solidFill>
                        <a:srgbClr val="4F81BD"/>
                      </a:solidFill>
                    </a:lnL>
                    <a:lnR w="12700" cmpd="sng">
                      <a:solidFill>
                        <a:srgbClr val="4F81BD"/>
                      </a:solidFill>
                    </a:lnR>
                    <a:lnT w="12700" cmpd="sng">
                      <a:solidFill>
                        <a:srgbClr val="4F81BD"/>
                      </a:solidFill>
                    </a:lnT>
                    <a:lnB w="12700" cmpd="sng">
                      <a:solidFill>
                        <a:srgbClr val="4F81BD"/>
                      </a:solidFill>
                    </a:lnB>
                    <a:lnTlToBr w="12700" cmpd="sng">
                      <a:noFill/>
                      <a:prstDash val="solid"/>
                    </a:lnTlToBr>
                    <a:lnBlToTr w="12700" cmpd="sng">
                      <a:noFill/>
                      <a:prstDash val="solid"/>
                    </a:lnBlToTr>
                    <a:solidFill>
                      <a:srgbClr val="4F81BD">
                        <a:alpha val="20000"/>
                      </a:srgbClr>
                    </a:solidFill>
                  </a:tcPr>
                </a:tc>
                <a:tc vMerge="1">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endParaRPr kumimoji="1" lang="ja-JP" altLang="en-US" sz="1000" u="none" dirty="0">
                        <a:solidFill>
                          <a:schemeClr val="tx1"/>
                        </a:solidFill>
                      </a:endParaRPr>
                    </a:p>
                  </a:txBody>
                  <a:tcPr marL="100806" marR="100806" marT="46810" marB="46810">
                    <a:lnL w="12700" cmpd="sng">
                      <a:solidFill>
                        <a:srgbClr val="4F81BD"/>
                      </a:solidFill>
                    </a:lnL>
                    <a:lnR w="12700" cmpd="sng">
                      <a:solidFill>
                        <a:srgbClr val="4F81BD"/>
                      </a:solidFill>
                    </a:lnR>
                    <a:lnT w="12700" cmpd="sng">
                      <a:solidFill>
                        <a:srgbClr val="4F81BD"/>
                      </a:solidFill>
                    </a:lnT>
                    <a:lnB w="12700" cmpd="sng">
                      <a:solidFill>
                        <a:srgbClr val="4F81BD"/>
                      </a:solidFill>
                    </a:lnB>
                    <a:lnTlToBr w="12700" cmpd="sng">
                      <a:noFill/>
                      <a:prstDash val="solid"/>
                    </a:lnTlToBr>
                    <a:lnBlToTr w="12700" cmpd="sng">
                      <a:noFill/>
                      <a:prstDash val="solid"/>
                    </a:lnBlToTr>
                    <a:solidFill>
                      <a:srgbClr val="4F81BD">
                        <a:alpha val="20000"/>
                      </a:srgbClr>
                    </a:solidFill>
                  </a:tcPr>
                </a:tc>
                <a:tc vMerge="1">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85725" indent="-85725"/>
                      <a:endParaRPr kumimoji="1" lang="ja-JP" altLang="en-US" sz="1000" u="none" dirty="0">
                        <a:solidFill>
                          <a:schemeClr val="tx1"/>
                        </a:solidFill>
                      </a:endParaRPr>
                    </a:p>
                  </a:txBody>
                  <a:tcPr marL="100806" marR="100806" marT="46810" marB="46810">
                    <a:lnL w="12700" cmpd="sng">
                      <a:solidFill>
                        <a:srgbClr val="4F81BD"/>
                      </a:solidFill>
                    </a:lnL>
                    <a:lnR w="12700" cmpd="sng">
                      <a:solidFill>
                        <a:srgbClr val="4F81BD"/>
                      </a:solidFill>
                    </a:lnR>
                    <a:lnT w="12700" cmpd="sng">
                      <a:solidFill>
                        <a:srgbClr val="4F81BD"/>
                      </a:solidFill>
                    </a:lnT>
                    <a:lnB w="12700" cmpd="sng">
                      <a:solidFill>
                        <a:srgbClr val="4F81BD"/>
                      </a:solidFill>
                    </a:lnB>
                    <a:lnTlToBr w="12700" cmpd="sng">
                      <a:noFill/>
                      <a:prstDash val="solid"/>
                    </a:lnTlToBr>
                    <a:lnBlToTr w="12700" cmpd="sng">
                      <a:noFill/>
                      <a:prstDash val="solid"/>
                    </a:lnBlToTr>
                    <a:solidFill>
                      <a:srgbClr val="4F81BD">
                        <a:alpha val="20000"/>
                      </a:srgbClr>
                    </a:solid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85725" indent="-85725">
                        <a:lnSpc>
                          <a:spcPct val="100000"/>
                        </a:lnSpc>
                      </a:pPr>
                      <a:endParaRPr kumimoji="1" lang="en-US" altLang="ja-JP" sz="1000" u="none" dirty="0" smtClean="0">
                        <a:solidFill>
                          <a:schemeClr val="tx1"/>
                        </a:solidFill>
                      </a:endParaRPr>
                    </a:p>
                  </a:txBody>
                  <a:tcPr marL="100806" marR="100806" marT="46810" marB="4681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4F81BD"/>
                      </a:solidFill>
                      <a:prstDash val="solid"/>
                      <a:round/>
                      <a:headEnd type="none" w="med" len="med"/>
                      <a:tailEnd type="none" w="med" len="med"/>
                    </a:lnB>
                    <a:lnTlToBr w="12700" cmpd="sng">
                      <a:noFill/>
                      <a:prstDash val="solid"/>
                    </a:lnTlToBr>
                    <a:lnBlToTr w="12700" cmpd="sng">
                      <a:noFill/>
                      <a:prstDash val="solid"/>
                    </a:lnBlToTr>
                    <a:solidFill>
                      <a:srgbClr val="4F81BD">
                        <a:alpha val="20000"/>
                      </a:srgbClr>
                    </a:solid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nSpc>
                          <a:spcPct val="100000"/>
                        </a:lnSpc>
                      </a:pPr>
                      <a:r>
                        <a:rPr kumimoji="1" lang="ja-JP" altLang="en-US" sz="1000" u="none" dirty="0" smtClean="0">
                          <a:solidFill>
                            <a:schemeClr val="tx1"/>
                          </a:solidFill>
                        </a:rPr>
                        <a:t>・著しい高齢化の進行</a:t>
                      </a:r>
                      <a:endParaRPr kumimoji="1" lang="en-US" altLang="ja-JP" sz="1000" u="none" dirty="0" smtClean="0">
                        <a:solidFill>
                          <a:schemeClr val="tx1"/>
                        </a:solidFill>
                      </a:endParaRPr>
                    </a:p>
                    <a:p>
                      <a:pPr marL="85725" indent="-85725">
                        <a:lnSpc>
                          <a:spcPct val="100000"/>
                        </a:lnSpc>
                      </a:pPr>
                      <a:r>
                        <a:rPr kumimoji="1" lang="ja-JP" altLang="en-US" sz="1000" u="none" dirty="0" smtClean="0">
                          <a:solidFill>
                            <a:schemeClr val="tx1"/>
                          </a:solidFill>
                        </a:rPr>
                        <a:t>・身近な生活交通の不足</a:t>
                      </a:r>
                      <a:endParaRPr kumimoji="1" lang="en-US" altLang="ja-JP" sz="1000" u="none" dirty="0" smtClean="0">
                        <a:solidFill>
                          <a:schemeClr val="tx1"/>
                        </a:solidFill>
                      </a:endParaRPr>
                    </a:p>
                    <a:p>
                      <a:pPr marL="85725" indent="-85725">
                        <a:lnSpc>
                          <a:spcPct val="100000"/>
                        </a:lnSpc>
                      </a:pPr>
                      <a:r>
                        <a:rPr kumimoji="1" lang="ja-JP" altLang="en-US" sz="1000" u="none" dirty="0" smtClean="0">
                          <a:solidFill>
                            <a:schemeClr val="tx1"/>
                          </a:solidFill>
                        </a:rPr>
                        <a:t>・地域医療体制の弱体化</a:t>
                      </a:r>
                      <a:endParaRPr kumimoji="1" lang="en-US" altLang="ja-JP" sz="1000" u="none" dirty="0" smtClean="0">
                        <a:solidFill>
                          <a:schemeClr val="tx1"/>
                        </a:solidFill>
                      </a:endParaRPr>
                    </a:p>
                    <a:p>
                      <a:pPr marL="85725" indent="-85725">
                        <a:lnSpc>
                          <a:spcPct val="100000"/>
                        </a:lnSpc>
                      </a:pPr>
                      <a:r>
                        <a:rPr kumimoji="1" lang="ja-JP" altLang="en-US" sz="1000" u="none" dirty="0" smtClean="0">
                          <a:solidFill>
                            <a:schemeClr val="tx1"/>
                          </a:solidFill>
                        </a:rPr>
                        <a:t>・</a:t>
                      </a:r>
                      <a:r>
                        <a:rPr kumimoji="1" lang="ja-JP" altLang="ja-JP" sz="1000" kern="1200" dirty="0" smtClean="0">
                          <a:solidFill>
                            <a:schemeClr val="tx1"/>
                          </a:solidFill>
                          <a:effectLst/>
                          <a:latin typeface="+mn-lt"/>
                          <a:ea typeface="+mn-ea"/>
                          <a:cs typeface="+mn-cs"/>
                        </a:rPr>
                        <a:t>各地域の地域資源や創意工夫を活か</a:t>
                      </a:r>
                      <a:r>
                        <a:rPr kumimoji="1" lang="ja-JP" altLang="en-US" sz="1000" kern="1200" dirty="0" smtClean="0">
                          <a:solidFill>
                            <a:schemeClr val="tx1"/>
                          </a:solidFill>
                          <a:effectLst/>
                          <a:latin typeface="+mn-lt"/>
                          <a:ea typeface="+mn-ea"/>
                          <a:cs typeface="+mn-cs"/>
                        </a:rPr>
                        <a:t>す</a:t>
                      </a:r>
                      <a:r>
                        <a:rPr kumimoji="1" lang="ja-JP" altLang="ja-JP" sz="1000" kern="1200" dirty="0" smtClean="0">
                          <a:solidFill>
                            <a:schemeClr val="tx1"/>
                          </a:solidFill>
                          <a:effectLst/>
                          <a:latin typeface="+mn-lt"/>
                          <a:ea typeface="+mn-ea"/>
                          <a:cs typeface="+mn-cs"/>
                        </a:rPr>
                        <a:t>柔軟な支援</a:t>
                      </a:r>
                      <a:r>
                        <a:rPr kumimoji="1" lang="ja-JP" altLang="en-US" sz="1000" kern="1200" dirty="0" smtClean="0">
                          <a:solidFill>
                            <a:schemeClr val="tx1"/>
                          </a:solidFill>
                          <a:effectLst/>
                          <a:latin typeface="+mn-lt"/>
                          <a:ea typeface="+mn-ea"/>
                          <a:cs typeface="+mn-cs"/>
                        </a:rPr>
                        <a:t>確立の要望</a:t>
                      </a:r>
                      <a:endParaRPr kumimoji="1" lang="en-US" altLang="ja-JP" sz="1000" u="none" dirty="0" smtClean="0">
                        <a:solidFill>
                          <a:schemeClr val="tx1"/>
                        </a:solidFill>
                      </a:endParaRPr>
                    </a:p>
                  </a:txBody>
                  <a:tcPr marL="100806" marR="100806" marT="46810" marB="46810">
                    <a:lnL w="12700" cap="flat" cmpd="sng" algn="ctr">
                      <a:solidFill>
                        <a:srgbClr val="4F81BD"/>
                      </a:solidFill>
                      <a:prstDash val="solid"/>
                      <a:round/>
                      <a:headEnd type="none" w="med" len="med"/>
                      <a:tailEnd type="none" w="med" len="med"/>
                    </a:lnL>
                    <a:lnR w="12700" cmpd="sng">
                      <a:solidFill>
                        <a:srgbClr val="4F81BD"/>
                      </a:solid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w="12700" cmpd="sng">
                      <a:noFill/>
                      <a:prstDash val="solid"/>
                    </a:lnTlToBr>
                    <a:lnBlToTr w="12700" cmpd="sng">
                      <a:noFill/>
                      <a:prstDash val="solid"/>
                    </a:lnBlToTr>
                    <a:solidFill>
                      <a:srgbClr val="4F81BD">
                        <a:alpha val="20000"/>
                      </a:srgbClr>
                    </a:solidFill>
                  </a:tcPr>
                </a:tc>
              </a:tr>
              <a:tr h="552019">
                <a:tc rowSpan="2">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a:lnSpc>
                          <a:spcPct val="100000"/>
                        </a:lnSpc>
                      </a:pPr>
                      <a:r>
                        <a:rPr kumimoji="1" lang="ja-JP" altLang="en-US" sz="1400" dirty="0" smtClean="0">
                          <a:solidFill>
                            <a:schemeClr val="tx1"/>
                          </a:solidFill>
                        </a:rPr>
                        <a:t>考え方</a:t>
                      </a:r>
                      <a:endParaRPr kumimoji="1" lang="ja-JP" altLang="en-US" sz="1400" dirty="0">
                        <a:solidFill>
                          <a:schemeClr val="tx1"/>
                        </a:solidFill>
                      </a:endParaRPr>
                    </a:p>
                  </a:txBody>
                  <a:tcPr marL="100806" marR="100806" marT="46810" marB="46810">
                    <a:lnL w="12700" cmpd="sng">
                      <a:solidFill>
                        <a:srgbClr val="4F81BD"/>
                      </a:solidFill>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w="12700" cmpd="sng">
                      <a:noFill/>
                      <a:prstDash val="solid"/>
                    </a:lnTlToBr>
                    <a:lnBlToTr w="12700" cmpd="sng">
                      <a:noFill/>
                      <a:prstDash val="solid"/>
                    </a:lnBlToTr>
                    <a:noFill/>
                  </a:tcPr>
                </a:tc>
                <a:tc rowSpan="2">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nSpc>
                          <a:spcPct val="100000"/>
                        </a:lnSpc>
                      </a:pPr>
                      <a:r>
                        <a:rPr kumimoji="1" lang="ja-JP" altLang="en-US" sz="1000" u="none" dirty="0" smtClean="0">
                          <a:solidFill>
                            <a:schemeClr val="tx1"/>
                          </a:solidFill>
                        </a:rPr>
                        <a:t>・緊急の対策</a:t>
                      </a:r>
                      <a:endParaRPr kumimoji="1" lang="en-US" altLang="ja-JP" sz="1000" u="none" dirty="0" smtClean="0">
                        <a:solidFill>
                          <a:schemeClr val="tx1"/>
                        </a:solidFill>
                      </a:endParaRPr>
                    </a:p>
                    <a:p>
                      <a:pPr marL="85725" indent="-85725">
                        <a:lnSpc>
                          <a:spcPct val="100000"/>
                        </a:lnSpc>
                      </a:pPr>
                      <a:r>
                        <a:rPr kumimoji="1" lang="ja-JP" altLang="en-US" sz="1000" u="none" dirty="0" smtClean="0">
                          <a:solidFill>
                            <a:schemeClr val="tx1"/>
                          </a:solidFill>
                        </a:rPr>
                        <a:t>・生活環境におけるナショナル</a:t>
                      </a:r>
                      <a:r>
                        <a:rPr kumimoji="1" lang="en-US" altLang="ja-JP" sz="1000" u="none" dirty="0" smtClean="0">
                          <a:solidFill>
                            <a:schemeClr val="tx1"/>
                          </a:solidFill>
                        </a:rPr>
                        <a:t/>
                      </a:r>
                      <a:br>
                        <a:rPr kumimoji="1" lang="en-US" altLang="ja-JP" sz="1000" u="none" dirty="0" smtClean="0">
                          <a:solidFill>
                            <a:schemeClr val="tx1"/>
                          </a:solidFill>
                        </a:rPr>
                      </a:br>
                      <a:r>
                        <a:rPr kumimoji="1" lang="ja-JP" altLang="en-US" sz="1000" u="none" dirty="0" smtClean="0">
                          <a:solidFill>
                            <a:schemeClr val="tx1"/>
                          </a:solidFill>
                        </a:rPr>
                        <a:t>ミニマムの確保</a:t>
                      </a:r>
                      <a:endParaRPr kumimoji="1" lang="en-US" altLang="ja-JP" sz="1000" u="none" dirty="0" smtClean="0">
                        <a:solidFill>
                          <a:schemeClr val="tx1"/>
                        </a:solidFill>
                      </a:endParaRPr>
                    </a:p>
                    <a:p>
                      <a:pPr marL="85725" indent="-85725">
                        <a:lnSpc>
                          <a:spcPct val="100000"/>
                        </a:lnSpc>
                      </a:pPr>
                      <a:r>
                        <a:rPr kumimoji="1" lang="ja-JP" altLang="en-US" sz="1000" u="none" dirty="0" smtClean="0">
                          <a:solidFill>
                            <a:schemeClr val="tx1"/>
                          </a:solidFill>
                        </a:rPr>
                        <a:t>・開発可能な地域に産業基盤等を整備</a:t>
                      </a:r>
                      <a:endParaRPr kumimoji="1" lang="en-US" altLang="ja-JP" sz="1000" u="none" dirty="0" smtClean="0">
                        <a:solidFill>
                          <a:schemeClr val="tx1"/>
                        </a:solidFill>
                      </a:endParaRPr>
                    </a:p>
                    <a:p>
                      <a:pPr marL="85725" indent="-85725">
                        <a:lnSpc>
                          <a:spcPct val="100000"/>
                        </a:lnSpc>
                      </a:pPr>
                      <a:r>
                        <a:rPr kumimoji="1" lang="ja-JP" altLang="en-US" sz="1000" u="none" dirty="0" smtClean="0">
                          <a:solidFill>
                            <a:schemeClr val="tx1"/>
                          </a:solidFill>
                        </a:rPr>
                        <a:t>・人口の過度の減少、地域社会の崩壊、市町村財政の破綻</a:t>
                      </a:r>
                      <a:r>
                        <a:rPr kumimoji="1" lang="en-US" altLang="ja-JP" sz="1000" u="none" dirty="0" smtClean="0">
                          <a:solidFill>
                            <a:schemeClr val="tx1"/>
                          </a:solidFill>
                        </a:rPr>
                        <a:t/>
                      </a:r>
                      <a:br>
                        <a:rPr kumimoji="1" lang="en-US" altLang="ja-JP" sz="1000" u="none" dirty="0" smtClean="0">
                          <a:solidFill>
                            <a:schemeClr val="tx1"/>
                          </a:solidFill>
                        </a:rPr>
                      </a:br>
                      <a:r>
                        <a:rPr kumimoji="1" lang="ja-JP" altLang="en-US" sz="1000" u="none" dirty="0" smtClean="0">
                          <a:solidFill>
                            <a:schemeClr val="tx1"/>
                          </a:solidFill>
                        </a:rPr>
                        <a:t>防止</a:t>
                      </a:r>
                      <a:endParaRPr kumimoji="1" lang="ja-JP" altLang="en-US" sz="1000" u="none" dirty="0">
                        <a:solidFill>
                          <a:schemeClr val="tx1"/>
                        </a:solidFill>
                      </a:endParaRPr>
                    </a:p>
                  </a:txBody>
                  <a:tcPr marL="100806" marR="100806" marT="46810" marB="4681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w="12700" cmpd="sng">
                      <a:noFill/>
                      <a:prstDash val="solid"/>
                    </a:lnTlToBr>
                    <a:lnBlToTr w="12700" cmpd="sng">
                      <a:noFill/>
                      <a:prstDash val="solid"/>
                    </a:lnBlToTr>
                    <a:noFill/>
                  </a:tcPr>
                </a:tc>
                <a:tc rowSpan="2">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85725" indent="-85725">
                        <a:lnSpc>
                          <a:spcPct val="100000"/>
                        </a:lnSpc>
                      </a:pPr>
                      <a:r>
                        <a:rPr kumimoji="1" lang="ja-JP" altLang="en-US" sz="1000" u="none" dirty="0" smtClean="0">
                          <a:solidFill>
                            <a:schemeClr val="tx1"/>
                          </a:solidFill>
                        </a:rPr>
                        <a:t>・過去における人口減少に起因した地域社会の機能低下、</a:t>
                      </a:r>
                      <a:r>
                        <a:rPr kumimoji="1" lang="en-US" altLang="ja-JP" sz="1000" u="none" dirty="0" smtClean="0">
                          <a:solidFill>
                            <a:schemeClr val="tx1"/>
                          </a:solidFill>
                        </a:rPr>
                        <a:t/>
                      </a:r>
                      <a:br>
                        <a:rPr kumimoji="1" lang="en-US" altLang="ja-JP" sz="1000" u="none" dirty="0" smtClean="0">
                          <a:solidFill>
                            <a:schemeClr val="tx1"/>
                          </a:solidFill>
                        </a:rPr>
                      </a:br>
                      <a:r>
                        <a:rPr kumimoji="1" lang="ja-JP" altLang="en-US" sz="1000" u="none" dirty="0" smtClean="0">
                          <a:solidFill>
                            <a:schemeClr val="tx1"/>
                          </a:solidFill>
                        </a:rPr>
                        <a:t>生活水準、生活機能の改善</a:t>
                      </a:r>
                      <a:endParaRPr kumimoji="1" lang="en-US" altLang="ja-JP" sz="1000" u="none" dirty="0" smtClean="0">
                        <a:solidFill>
                          <a:schemeClr val="tx1"/>
                        </a:solidFill>
                      </a:endParaRPr>
                    </a:p>
                    <a:p>
                      <a:pPr marL="85725" indent="-85725">
                        <a:lnSpc>
                          <a:spcPct val="100000"/>
                        </a:lnSpc>
                      </a:pPr>
                      <a:r>
                        <a:rPr kumimoji="1" lang="ja-JP" altLang="en-US" sz="1000" u="none" dirty="0" smtClean="0">
                          <a:solidFill>
                            <a:schemeClr val="tx1"/>
                          </a:solidFill>
                        </a:rPr>
                        <a:t>・総合的かつ計画的の振興施策による住民福祉の向上、雇用の増大及び格差の是正</a:t>
                      </a:r>
                      <a:endParaRPr kumimoji="1" lang="ja-JP" altLang="en-US" sz="1000" u="none" dirty="0">
                        <a:solidFill>
                          <a:schemeClr val="tx1"/>
                        </a:solidFill>
                      </a:endParaRPr>
                    </a:p>
                  </a:txBody>
                  <a:tcPr marL="100806" marR="100806" marT="46810" marB="4681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w="12700" cmpd="sng">
                      <a:noFill/>
                      <a:prstDash val="solid"/>
                    </a:lnTlToBr>
                    <a:lnBlToTr w="12700" cmpd="sng">
                      <a:noFill/>
                      <a:prstDash val="solid"/>
                    </a:lnBlToTr>
                    <a:noFill/>
                  </a:tcPr>
                </a:tc>
                <a:tc rowSpan="2">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85725" indent="-85725">
                        <a:lnSpc>
                          <a:spcPct val="100000"/>
                        </a:lnSpc>
                      </a:pPr>
                      <a:r>
                        <a:rPr kumimoji="1" lang="ja-JP" altLang="en-US" sz="1000" u="none" dirty="0" smtClean="0">
                          <a:solidFill>
                            <a:schemeClr val="tx1"/>
                          </a:solidFill>
                        </a:rPr>
                        <a:t>・「振興を図る」から「活性化を図る」へ</a:t>
                      </a:r>
                      <a:endParaRPr kumimoji="1" lang="en-US" altLang="ja-JP" sz="1000" u="none" dirty="0" smtClean="0">
                        <a:solidFill>
                          <a:schemeClr val="tx1"/>
                        </a:solidFill>
                      </a:endParaRPr>
                    </a:p>
                    <a:p>
                      <a:pPr marL="85725" indent="-85725">
                        <a:lnSpc>
                          <a:spcPct val="100000"/>
                        </a:lnSpc>
                      </a:pPr>
                      <a:r>
                        <a:rPr kumimoji="1" lang="ja-JP" altLang="en-US" sz="1000" u="none" dirty="0" smtClean="0">
                          <a:solidFill>
                            <a:schemeClr val="tx1"/>
                          </a:solidFill>
                        </a:rPr>
                        <a:t>・地域の個性を活かして地域の主体性と創意工夫を基軸とした地域づくりを重視</a:t>
                      </a:r>
                      <a:endParaRPr kumimoji="1" lang="en-US" altLang="ja-JP" sz="1000" u="none" dirty="0" smtClean="0">
                        <a:solidFill>
                          <a:schemeClr val="tx1"/>
                        </a:solidFill>
                      </a:endParaRPr>
                    </a:p>
                    <a:p>
                      <a:pPr marL="85725" indent="-85725">
                        <a:lnSpc>
                          <a:spcPct val="100000"/>
                        </a:lnSpc>
                      </a:pPr>
                      <a:r>
                        <a:rPr kumimoji="1" lang="ja-JP" altLang="en-US" sz="1000" u="none" dirty="0" smtClean="0">
                          <a:solidFill>
                            <a:schemeClr val="tx1"/>
                          </a:solidFill>
                        </a:rPr>
                        <a:t>・公共施設の整備のみならず、民間活力も含む総合的な地域の発展を重視</a:t>
                      </a:r>
                      <a:endParaRPr kumimoji="1" lang="ja-JP" altLang="en-US" sz="1000" u="none" dirty="0">
                        <a:solidFill>
                          <a:schemeClr val="tx1"/>
                        </a:solidFill>
                      </a:endParaRPr>
                    </a:p>
                  </a:txBody>
                  <a:tcPr marL="100806" marR="100806" marT="46810" marB="4681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w="12700" cmpd="sng">
                      <a:noFill/>
                      <a:prstDash val="solid"/>
                    </a:lnTlToBr>
                    <a:lnBlToTr w="12700" cmpd="sng">
                      <a:noFill/>
                      <a:prstDash val="solid"/>
                    </a:lnBlToTr>
                    <a:noFill/>
                  </a:tcPr>
                </a:tc>
                <a:tc gridSpan="2">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86871" marR="0" lvl="0" indent="-86871" defTabSz="91440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dirty="0" smtClean="0">
                          <a:ln>
                            <a:noFill/>
                          </a:ln>
                          <a:solidFill>
                            <a:prstClr val="black"/>
                          </a:solidFill>
                          <a:effectLst/>
                          <a:uLnTx/>
                          <a:uFillTx/>
                        </a:rPr>
                        <a:t>・全国的視野に立った過疎地域の新しい価値、公益的機能</a:t>
                      </a:r>
                    </a:p>
                    <a:p>
                      <a:pPr marL="85725" marR="0" lvl="0" indent="-85725" algn="l" defTabSz="914400" rtl="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dirty="0" smtClean="0">
                          <a:ln>
                            <a:noFill/>
                          </a:ln>
                          <a:solidFill>
                            <a:prstClr val="black"/>
                          </a:solidFill>
                          <a:effectLst/>
                          <a:uLnTx/>
                          <a:uFillTx/>
                        </a:rPr>
                        <a:t>・「活性化」から「自立促進」</a:t>
                      </a:r>
                      <a:endParaRPr kumimoji="0" lang="en-US" altLang="ja-JP" sz="1000" b="0" i="0" u="none" strike="noStrike" kern="0" cap="none" spc="0" normalizeH="0" baseline="0" noProof="0" dirty="0" smtClean="0">
                        <a:ln>
                          <a:noFill/>
                        </a:ln>
                        <a:solidFill>
                          <a:prstClr val="black"/>
                        </a:solidFill>
                        <a:effectLst/>
                        <a:uLnTx/>
                        <a:uFillTx/>
                      </a:endParaRPr>
                    </a:p>
                    <a:p>
                      <a:pPr marL="85725" marR="0" lvl="0" indent="-85725" algn="l" defTabSz="914400" rtl="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dirty="0" smtClean="0">
                          <a:ln>
                            <a:noFill/>
                          </a:ln>
                          <a:solidFill>
                            <a:prstClr val="black"/>
                          </a:solidFill>
                          <a:effectLst/>
                          <a:uLnTx/>
                          <a:uFillTx/>
                        </a:rPr>
                        <a:t>・個性を発揮して自立できる地域社会</a:t>
                      </a:r>
                      <a:endParaRPr kumimoji="0" lang="en-US" altLang="ja-JP" sz="1000" b="0" i="0" u="none" strike="noStrike" kern="0" cap="none" spc="0" normalizeH="0" baseline="0" noProof="0" dirty="0" smtClean="0">
                        <a:ln>
                          <a:noFill/>
                        </a:ln>
                        <a:solidFill>
                          <a:prstClr val="black"/>
                        </a:solidFill>
                        <a:effectLst/>
                        <a:uLnTx/>
                        <a:uFillTx/>
                      </a:endParaRPr>
                    </a:p>
                  </a:txBody>
                  <a:tcPr marL="100806" marR="100806" marT="46810" marB="4681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ja-JP" altLang="en-US" dirty="0"/>
                    </a:p>
                  </a:txBody>
                  <a:tcPr marL="100806" marR="100806" marT="46810" marB="46810">
                    <a:lnL w="12700" cap="flat" cmpd="sng" algn="ctr">
                      <a:noFill/>
                      <a:prstDash val="solid"/>
                      <a:round/>
                      <a:headEnd type="none" w="med" len="med"/>
                      <a:tailEnd type="none" w="med" len="med"/>
                    </a:lnL>
                    <a:lnR w="12700" cmpd="sng">
                      <a:solidFill>
                        <a:srgbClr val="4F81BD"/>
                      </a:solid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w="12700" cmpd="sng">
                      <a:noFill/>
                      <a:prstDash val="solid"/>
                    </a:lnTlToBr>
                    <a:lnBlToTr w="12700" cmpd="sng">
                      <a:noFill/>
                      <a:prstDash val="solid"/>
                    </a:lnBlToTr>
                    <a:noFill/>
                  </a:tcPr>
                </a:tc>
              </a:tr>
              <a:tr h="65641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85725" marR="0" lvl="0" indent="-85725" algn="l" defTabSz="914400" rtl="0" eaLnBrk="1" fontAlgn="auto" latinLnBrk="0" hangingPunct="1">
                        <a:lnSpc>
                          <a:spcPct val="100000"/>
                        </a:lnSpc>
                        <a:spcBef>
                          <a:spcPts val="0"/>
                        </a:spcBef>
                        <a:spcAft>
                          <a:spcPts val="0"/>
                        </a:spcAft>
                        <a:buClrTx/>
                        <a:buSzTx/>
                        <a:buFontTx/>
                        <a:buNone/>
                        <a:tabLst/>
                        <a:defRPr/>
                      </a:pPr>
                      <a:endParaRPr kumimoji="0" lang="en-US" altLang="ja-JP" sz="1000" b="0" i="0" u="none" strike="noStrike" kern="0" cap="none" spc="0" normalizeH="0" baseline="0" noProof="0" dirty="0" smtClean="0">
                        <a:ln>
                          <a:noFill/>
                        </a:ln>
                        <a:solidFill>
                          <a:prstClr val="black"/>
                        </a:solidFill>
                        <a:effectLst/>
                        <a:uLnTx/>
                        <a:uFillTx/>
                      </a:endParaRPr>
                    </a:p>
                  </a:txBody>
                  <a:tcPr marL="100806" marR="100806" marT="46810" marB="4681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4F81BD"/>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5725" indent="-85725">
                        <a:lnSpc>
                          <a:spcPct val="100000"/>
                        </a:lnSpc>
                      </a:pPr>
                      <a:r>
                        <a:rPr kumimoji="1" lang="ja-JP" altLang="en-US" sz="1000" u="none" dirty="0" smtClean="0">
                          <a:solidFill>
                            <a:schemeClr val="tx1"/>
                          </a:solidFill>
                        </a:rPr>
                        <a:t>・住民が将来にわたり安心・安全に暮らすことのできる地域社会の実現を図るため、ソフト事業拡充</a:t>
                      </a:r>
                      <a:endParaRPr kumimoji="1" lang="ja-JP" altLang="en-US" sz="1000" u="none" dirty="0">
                        <a:solidFill>
                          <a:schemeClr val="tx1"/>
                        </a:solidFill>
                      </a:endParaRPr>
                    </a:p>
                  </a:txBody>
                  <a:tcPr marL="100806" marR="100806" marT="46810" marB="4681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w="12700" cmpd="sng">
                      <a:noFill/>
                      <a:prstDash val="solid"/>
                    </a:lnTlToBr>
                    <a:lnBlToTr w="12700" cmpd="sng">
                      <a:noFill/>
                      <a:prstDash val="solid"/>
                    </a:lnBlToTr>
                    <a:noFill/>
                  </a:tcPr>
                </a:tc>
              </a:tr>
              <a:tr h="1003946">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a:lnSpc>
                          <a:spcPct val="100000"/>
                        </a:lnSpc>
                      </a:pPr>
                      <a:r>
                        <a:rPr kumimoji="1" lang="ja-JP" altLang="en-US" sz="1400" dirty="0" smtClean="0">
                          <a:solidFill>
                            <a:schemeClr val="tx1"/>
                          </a:solidFill>
                        </a:rPr>
                        <a:t>成果</a:t>
                      </a:r>
                      <a:endParaRPr kumimoji="1" lang="ja-JP" altLang="en-US" sz="1400" dirty="0">
                        <a:solidFill>
                          <a:schemeClr val="tx1"/>
                        </a:solidFill>
                      </a:endParaRPr>
                    </a:p>
                  </a:txBody>
                  <a:tcPr marL="100806" marR="100806" marT="46810" marB="46810">
                    <a:lnL w="12700" cmpd="sng">
                      <a:solidFill>
                        <a:srgbClr val="4F81BD"/>
                      </a:solidFill>
                    </a:lnL>
                    <a:lnR w="12700" cmpd="sng">
                      <a:solidFill>
                        <a:srgbClr val="4F81BD"/>
                      </a:solidFill>
                    </a:lnR>
                    <a:lnT w="12700" cmpd="sng">
                      <a:solidFill>
                        <a:srgbClr val="4F81BD"/>
                      </a:solidFill>
                    </a:lnT>
                    <a:lnB w="12700" cmpd="sng">
                      <a:solidFill>
                        <a:srgbClr val="4F81BD"/>
                      </a:solidFill>
                    </a:lnB>
                    <a:lnTlToBr w="12700" cmpd="sng">
                      <a:noFill/>
                      <a:prstDash val="solid"/>
                    </a:lnTlToBr>
                    <a:lnBlToTr w="12700" cmpd="sng">
                      <a:noFill/>
                      <a:prstDash val="solid"/>
                    </a:lnBlToTr>
                    <a:solidFill>
                      <a:srgbClr val="4F81BD">
                        <a:alpha val="20000"/>
                      </a:srgbClr>
                    </a:solid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nSpc>
                          <a:spcPct val="100000"/>
                        </a:lnSpc>
                      </a:pPr>
                      <a:r>
                        <a:rPr kumimoji="1" lang="ja-JP" altLang="en-US" sz="1000" u="none" dirty="0" smtClean="0">
                          <a:solidFill>
                            <a:schemeClr val="tx1"/>
                          </a:solidFill>
                        </a:rPr>
                        <a:t>・市町村道</a:t>
                      </a:r>
                      <a:r>
                        <a:rPr kumimoji="1" lang="en-US" altLang="ja-JP" sz="1000" u="none" dirty="0" smtClean="0">
                          <a:solidFill>
                            <a:schemeClr val="tx1"/>
                          </a:solidFill>
                        </a:rPr>
                        <a:t/>
                      </a:r>
                      <a:br>
                        <a:rPr kumimoji="1" lang="en-US" altLang="ja-JP" sz="1000" u="none" dirty="0" smtClean="0">
                          <a:solidFill>
                            <a:schemeClr val="tx1"/>
                          </a:solidFill>
                        </a:rPr>
                      </a:br>
                      <a:r>
                        <a:rPr kumimoji="1" lang="ja-JP" altLang="en-US" sz="1000" u="none" dirty="0" smtClean="0">
                          <a:solidFill>
                            <a:schemeClr val="tx1"/>
                          </a:solidFill>
                        </a:rPr>
                        <a:t>　改良率９％ → ２２．７％、</a:t>
                      </a:r>
                      <a:endParaRPr kumimoji="1" lang="en-US" altLang="ja-JP" sz="1000" u="none" dirty="0" smtClean="0">
                        <a:solidFill>
                          <a:schemeClr val="tx1"/>
                        </a:solidFill>
                      </a:endParaRPr>
                    </a:p>
                    <a:p>
                      <a:pPr>
                        <a:lnSpc>
                          <a:spcPct val="100000"/>
                        </a:lnSpc>
                      </a:pPr>
                      <a:r>
                        <a:rPr kumimoji="1" lang="ja-JP" altLang="en-US" sz="1000" u="none" dirty="0" smtClean="0">
                          <a:solidFill>
                            <a:schemeClr val="tx1"/>
                          </a:solidFill>
                        </a:rPr>
                        <a:t>　舗装率２．７％ → ３０．６％</a:t>
                      </a:r>
                      <a:endParaRPr kumimoji="1" lang="en-US" altLang="ja-JP" sz="1000" u="none" dirty="0" smtClean="0">
                        <a:solidFill>
                          <a:schemeClr val="tx1"/>
                        </a:solidFill>
                      </a:endParaRPr>
                    </a:p>
                    <a:p>
                      <a:pPr>
                        <a:lnSpc>
                          <a:spcPct val="100000"/>
                        </a:lnSpc>
                      </a:pPr>
                      <a:r>
                        <a:rPr kumimoji="1" lang="ja-JP" altLang="en-US" sz="1000" u="none" dirty="0" smtClean="0">
                          <a:solidFill>
                            <a:schemeClr val="tx1"/>
                          </a:solidFill>
                        </a:rPr>
                        <a:t>・集会施設整備</a:t>
                      </a:r>
                      <a:r>
                        <a:rPr kumimoji="1" lang="ja-JP" altLang="en-US" sz="1000" u="none" baseline="0" dirty="0" smtClean="0">
                          <a:solidFill>
                            <a:schemeClr val="tx1"/>
                          </a:solidFill>
                        </a:rPr>
                        <a:t> </a:t>
                      </a:r>
                      <a:r>
                        <a:rPr kumimoji="1" lang="ja-JP" altLang="en-US" sz="1000" u="none" dirty="0" smtClean="0">
                          <a:solidFill>
                            <a:schemeClr val="tx1"/>
                          </a:solidFill>
                        </a:rPr>
                        <a:t>８０％</a:t>
                      </a:r>
                      <a:endParaRPr kumimoji="1" lang="en-US" altLang="ja-JP" sz="1000" u="none" dirty="0" smtClean="0">
                        <a:solidFill>
                          <a:schemeClr val="tx1"/>
                        </a:solidFill>
                      </a:endParaRPr>
                    </a:p>
                    <a:p>
                      <a:pPr marL="85725" indent="-85725">
                        <a:lnSpc>
                          <a:spcPct val="100000"/>
                        </a:lnSpc>
                      </a:pPr>
                      <a:r>
                        <a:rPr kumimoji="1" lang="ja-JP" altLang="en-US" sz="1000" u="none" dirty="0" smtClean="0">
                          <a:solidFill>
                            <a:schemeClr val="tx1"/>
                          </a:solidFill>
                        </a:rPr>
                        <a:t>・昭和５０年度における人口減少の鈍化（１０％台 → ８％台）</a:t>
                      </a:r>
                      <a:endParaRPr kumimoji="1" lang="en-US" altLang="ja-JP" sz="1000" u="none" dirty="0" smtClean="0">
                        <a:solidFill>
                          <a:schemeClr val="tx1"/>
                        </a:solidFill>
                      </a:endParaRPr>
                    </a:p>
                  </a:txBody>
                  <a:tcPr marL="100806" marR="100806" marT="46810" marB="46810">
                    <a:lnL w="12700" cmpd="sng">
                      <a:solidFill>
                        <a:srgbClr val="4F81BD"/>
                      </a:solidFill>
                    </a:lnL>
                    <a:lnR w="12700" cmpd="sng">
                      <a:solidFill>
                        <a:srgbClr val="4F81BD"/>
                      </a:solidFill>
                    </a:lnR>
                    <a:lnT w="12700" cmpd="sng">
                      <a:solidFill>
                        <a:srgbClr val="4F81BD"/>
                      </a:solidFill>
                    </a:lnT>
                    <a:lnB w="12700" cmpd="sng">
                      <a:solidFill>
                        <a:srgbClr val="4F81BD"/>
                      </a:solidFill>
                    </a:lnB>
                    <a:lnTlToBr w="12700" cmpd="sng">
                      <a:noFill/>
                      <a:prstDash val="solid"/>
                    </a:lnTlToBr>
                    <a:lnBlToTr w="12700" cmpd="sng">
                      <a:noFill/>
                      <a:prstDash val="solid"/>
                    </a:lnBlToTr>
                    <a:solidFill>
                      <a:srgbClr val="4F81BD">
                        <a:alpha val="20000"/>
                      </a:srgbClr>
                    </a:solid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85725" indent="-85725">
                        <a:lnSpc>
                          <a:spcPct val="100000"/>
                        </a:lnSpc>
                      </a:pPr>
                      <a:r>
                        <a:rPr kumimoji="1" lang="ja-JP" altLang="en-US" sz="1000" u="none" dirty="0" smtClean="0">
                          <a:solidFill>
                            <a:schemeClr val="tx1"/>
                          </a:solidFill>
                        </a:rPr>
                        <a:t>・市町村道</a:t>
                      </a:r>
                      <a:r>
                        <a:rPr kumimoji="1" lang="en-US" altLang="ja-JP" sz="1000" u="none" dirty="0" smtClean="0">
                          <a:solidFill>
                            <a:schemeClr val="tx1"/>
                          </a:solidFill>
                        </a:rPr>
                        <a:t/>
                      </a:r>
                      <a:br>
                        <a:rPr kumimoji="1" lang="en-US" altLang="ja-JP" sz="1000" u="none" dirty="0" smtClean="0">
                          <a:solidFill>
                            <a:schemeClr val="tx1"/>
                          </a:solidFill>
                        </a:rPr>
                      </a:br>
                      <a:r>
                        <a:rPr kumimoji="1" lang="ja-JP" altLang="en-US" sz="1000" u="none" dirty="0" smtClean="0">
                          <a:solidFill>
                            <a:schemeClr val="tx1"/>
                          </a:solidFill>
                        </a:rPr>
                        <a:t>改良率２２．７％ → ３９％、</a:t>
                      </a:r>
                      <a:endParaRPr kumimoji="1" lang="en-US" altLang="ja-JP" sz="1000" u="none" dirty="0" smtClean="0">
                        <a:solidFill>
                          <a:schemeClr val="tx1"/>
                        </a:solidFill>
                      </a:endParaRPr>
                    </a:p>
                    <a:p>
                      <a:pPr>
                        <a:lnSpc>
                          <a:spcPct val="100000"/>
                        </a:lnSpc>
                      </a:pPr>
                      <a:r>
                        <a:rPr kumimoji="1" lang="ja-JP" altLang="en-US" sz="1000" u="none" dirty="0" smtClean="0">
                          <a:solidFill>
                            <a:schemeClr val="tx1"/>
                          </a:solidFill>
                        </a:rPr>
                        <a:t>　舗装率３０．６％ → ５５．７％</a:t>
                      </a:r>
                      <a:endParaRPr kumimoji="1" lang="en-US" altLang="ja-JP" sz="1000" u="none" dirty="0" smtClean="0">
                        <a:solidFill>
                          <a:schemeClr val="tx1"/>
                        </a:solidFill>
                      </a:endParaRPr>
                    </a:p>
                  </a:txBody>
                  <a:tcPr marL="100806" marR="100806" marT="46810" marB="46810">
                    <a:lnL w="12700" cmpd="sng">
                      <a:solidFill>
                        <a:srgbClr val="4F81BD"/>
                      </a:solidFill>
                    </a:lnL>
                    <a:lnR w="12700" cmpd="sng">
                      <a:solidFill>
                        <a:srgbClr val="4F81BD"/>
                      </a:solidFill>
                    </a:lnR>
                    <a:lnT w="12700" cmpd="sng">
                      <a:solidFill>
                        <a:srgbClr val="4F81BD"/>
                      </a:solidFill>
                    </a:lnT>
                    <a:lnB w="12700" cmpd="sng">
                      <a:solidFill>
                        <a:srgbClr val="4F81BD"/>
                      </a:solidFill>
                    </a:lnB>
                    <a:lnTlToBr w="12700" cmpd="sng">
                      <a:noFill/>
                      <a:prstDash val="solid"/>
                    </a:lnTlToBr>
                    <a:lnBlToTr w="12700" cmpd="sng">
                      <a:noFill/>
                      <a:prstDash val="solid"/>
                    </a:lnBlToTr>
                    <a:solidFill>
                      <a:srgbClr val="4F81BD">
                        <a:alpha val="20000"/>
                      </a:srgbClr>
                    </a:solid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85725" indent="-85725">
                        <a:lnSpc>
                          <a:spcPct val="100000"/>
                        </a:lnSpc>
                      </a:pPr>
                      <a:r>
                        <a:rPr kumimoji="1" lang="ja-JP" altLang="en-US" sz="1000" u="none" dirty="0" smtClean="0">
                          <a:solidFill>
                            <a:schemeClr val="tx1"/>
                          </a:solidFill>
                        </a:rPr>
                        <a:t>・交通通信体系の整備のための経費ウエイトが下がり、</a:t>
                      </a:r>
                      <a:r>
                        <a:rPr kumimoji="1" lang="en-US" altLang="ja-JP" sz="1000" u="none" dirty="0" smtClean="0">
                          <a:solidFill>
                            <a:schemeClr val="tx1"/>
                          </a:solidFill>
                        </a:rPr>
                        <a:t/>
                      </a:r>
                      <a:br>
                        <a:rPr kumimoji="1" lang="en-US" altLang="ja-JP" sz="1000" u="none" dirty="0" smtClean="0">
                          <a:solidFill>
                            <a:schemeClr val="tx1"/>
                          </a:solidFill>
                        </a:rPr>
                      </a:br>
                      <a:r>
                        <a:rPr kumimoji="1" lang="ja-JP" altLang="en-US" sz="1000" u="none" dirty="0" smtClean="0">
                          <a:solidFill>
                            <a:schemeClr val="tx1"/>
                          </a:solidFill>
                        </a:rPr>
                        <a:t>産業振興、高齢者等の保健</a:t>
                      </a:r>
                      <a:r>
                        <a:rPr kumimoji="1" lang="en-US" altLang="ja-JP" sz="1000" u="none" dirty="0" smtClean="0">
                          <a:solidFill>
                            <a:schemeClr val="tx1"/>
                          </a:solidFill>
                        </a:rPr>
                        <a:t/>
                      </a:r>
                      <a:br>
                        <a:rPr kumimoji="1" lang="en-US" altLang="ja-JP" sz="1000" u="none" dirty="0" smtClean="0">
                          <a:solidFill>
                            <a:schemeClr val="tx1"/>
                          </a:solidFill>
                        </a:rPr>
                      </a:br>
                      <a:r>
                        <a:rPr kumimoji="1" lang="ja-JP" altLang="en-US" sz="1000" u="none" dirty="0" smtClean="0">
                          <a:solidFill>
                            <a:schemeClr val="tx1"/>
                          </a:solidFill>
                        </a:rPr>
                        <a:t>福祉、生活環境の整備のシェアが増加</a:t>
                      </a:r>
                      <a:endParaRPr kumimoji="1" lang="ja-JP" altLang="en-US" sz="1000" u="none" dirty="0">
                        <a:solidFill>
                          <a:schemeClr val="tx1"/>
                        </a:solidFill>
                      </a:endParaRPr>
                    </a:p>
                  </a:txBody>
                  <a:tcPr marL="100806" marR="100806" marT="46810" marB="46810">
                    <a:lnL w="12700" cmpd="sng">
                      <a:solidFill>
                        <a:srgbClr val="4F81BD"/>
                      </a:solidFill>
                    </a:lnL>
                    <a:lnR w="12700" cmpd="sng">
                      <a:solidFill>
                        <a:srgbClr val="4F81BD"/>
                      </a:solidFill>
                    </a:lnR>
                    <a:lnT w="12700" cmpd="sng">
                      <a:solidFill>
                        <a:srgbClr val="4F81BD"/>
                      </a:solidFill>
                    </a:lnT>
                    <a:lnB w="12700" cmpd="sng">
                      <a:solidFill>
                        <a:srgbClr val="4F81BD"/>
                      </a:solidFill>
                    </a:lnB>
                    <a:lnTlToBr w="12700" cmpd="sng">
                      <a:noFill/>
                      <a:prstDash val="solid"/>
                    </a:lnTlToBr>
                    <a:lnBlToTr w="12700" cmpd="sng">
                      <a:noFill/>
                      <a:prstDash val="solid"/>
                    </a:lnBlToTr>
                    <a:solidFill>
                      <a:srgbClr val="4F81BD">
                        <a:alpha val="20000"/>
                      </a:srgbClr>
                    </a:solid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85725" indent="-85725">
                        <a:lnSpc>
                          <a:spcPct val="100000"/>
                        </a:lnSpc>
                      </a:pPr>
                      <a:r>
                        <a:rPr kumimoji="1" lang="ja-JP" altLang="en-US" sz="1000" u="none" dirty="0" smtClean="0">
                          <a:solidFill>
                            <a:schemeClr val="tx1"/>
                          </a:solidFill>
                        </a:rPr>
                        <a:t>・市町村道</a:t>
                      </a:r>
                      <a:r>
                        <a:rPr kumimoji="1" lang="en-US" altLang="ja-JP" sz="1000" u="none" dirty="0" smtClean="0">
                          <a:solidFill>
                            <a:schemeClr val="tx1"/>
                          </a:solidFill>
                        </a:rPr>
                        <a:t/>
                      </a:r>
                      <a:br>
                        <a:rPr kumimoji="1" lang="en-US" altLang="ja-JP" sz="1000" u="none" dirty="0" smtClean="0">
                          <a:solidFill>
                            <a:schemeClr val="tx1"/>
                          </a:solidFill>
                        </a:rPr>
                      </a:br>
                      <a:r>
                        <a:rPr kumimoji="1" lang="ja-JP" altLang="en-US" sz="1000" u="none" dirty="0" smtClean="0">
                          <a:solidFill>
                            <a:schemeClr val="tx1"/>
                          </a:solidFill>
                        </a:rPr>
                        <a:t>改良率５４．２％</a:t>
                      </a:r>
                      <a:r>
                        <a:rPr kumimoji="1" lang="en-US" altLang="ja-JP" sz="1000" u="none" dirty="0" smtClean="0">
                          <a:solidFill>
                            <a:schemeClr val="tx1"/>
                          </a:solidFill>
                        </a:rPr>
                        <a:t/>
                      </a:r>
                      <a:br>
                        <a:rPr kumimoji="1" lang="en-US" altLang="ja-JP" sz="1000" u="none" dirty="0" smtClean="0">
                          <a:solidFill>
                            <a:schemeClr val="tx1"/>
                          </a:solidFill>
                        </a:rPr>
                      </a:br>
                      <a:r>
                        <a:rPr kumimoji="1" lang="ja-JP" altLang="en-US" sz="1000" u="none" dirty="0" smtClean="0">
                          <a:solidFill>
                            <a:schemeClr val="tx1"/>
                          </a:solidFill>
                        </a:rPr>
                        <a:t>舗装率７０．５％</a:t>
                      </a:r>
                      <a:endParaRPr kumimoji="1" lang="en-US" altLang="ja-JP" sz="1000" u="none" dirty="0" smtClean="0">
                        <a:solidFill>
                          <a:schemeClr val="tx1"/>
                        </a:solidFill>
                      </a:endParaRPr>
                    </a:p>
                    <a:p>
                      <a:pPr>
                        <a:lnSpc>
                          <a:spcPct val="100000"/>
                        </a:lnSpc>
                      </a:pPr>
                      <a:r>
                        <a:rPr kumimoji="1" lang="ja-JP" altLang="en-US" sz="1000" u="none" dirty="0" smtClean="0">
                          <a:solidFill>
                            <a:schemeClr val="tx1"/>
                          </a:solidFill>
                        </a:rPr>
                        <a:t>・生活安定と福祉向上</a:t>
                      </a:r>
                      <a:endParaRPr kumimoji="1" lang="en-US" altLang="ja-JP" sz="1000" u="none" dirty="0" smtClean="0">
                        <a:solidFill>
                          <a:schemeClr val="tx1"/>
                        </a:solidFill>
                      </a:endParaRPr>
                    </a:p>
                    <a:p>
                      <a:pPr marL="85725" indent="-85725">
                        <a:lnSpc>
                          <a:spcPct val="100000"/>
                        </a:lnSpc>
                      </a:pPr>
                      <a:r>
                        <a:rPr kumimoji="1" lang="ja-JP" altLang="en-US" sz="1000" u="none" dirty="0" smtClean="0">
                          <a:solidFill>
                            <a:schemeClr val="tx1"/>
                          </a:solidFill>
                        </a:rPr>
                        <a:t>・個性ある地域形成（観光入込客数の増加）</a:t>
                      </a:r>
                      <a:endParaRPr kumimoji="1" lang="en-US" altLang="ja-JP" sz="1000" u="none" dirty="0" smtClean="0">
                        <a:solidFill>
                          <a:schemeClr val="tx1"/>
                        </a:solidFill>
                      </a:endParaRPr>
                    </a:p>
                  </a:txBody>
                  <a:tcPr marL="100806" marR="100806" marT="46810" marB="46810">
                    <a:lnL w="12700" cmpd="sng">
                      <a:solidFill>
                        <a:srgbClr val="4F81BD"/>
                      </a:solidFill>
                    </a:lnL>
                    <a:lnR w="12700" cmpd="sng">
                      <a:solidFill>
                        <a:srgbClr val="4F81BD"/>
                      </a:solidFill>
                    </a:lnR>
                    <a:lnT w="12700" cmpd="sng">
                      <a:solidFill>
                        <a:srgbClr val="4F81BD"/>
                      </a:solidFill>
                    </a:lnT>
                    <a:lnB w="12700" cmpd="sng">
                      <a:solidFill>
                        <a:srgbClr val="4F81BD"/>
                      </a:solidFill>
                    </a:lnB>
                    <a:lnTlToBr w="12700" cmpd="sng">
                      <a:noFill/>
                      <a:prstDash val="solid"/>
                    </a:lnTlToBr>
                    <a:lnBlToTr w="12700" cmpd="sng">
                      <a:noFill/>
                      <a:prstDash val="solid"/>
                    </a:lnBlToTr>
                    <a:solidFill>
                      <a:srgbClr val="4F81BD">
                        <a:alpha val="20000"/>
                      </a:srgbClr>
                    </a:solid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nSpc>
                          <a:spcPct val="100000"/>
                        </a:lnSpc>
                      </a:pPr>
                      <a:endParaRPr kumimoji="1" lang="ja-JP" altLang="en-US" sz="1000" u="none" dirty="0">
                        <a:solidFill>
                          <a:schemeClr val="tx1"/>
                        </a:solidFill>
                      </a:endParaRPr>
                    </a:p>
                  </a:txBody>
                  <a:tcPr marL="100806" marR="100806" marT="46810" marB="46810">
                    <a:lnL w="12700" cap="flat" cmpd="sng" algn="ctr">
                      <a:solidFill>
                        <a:srgbClr val="4F81BD"/>
                      </a:solidFill>
                      <a:prstDash val="solid"/>
                      <a:round/>
                      <a:headEnd type="none" w="med" len="med"/>
                      <a:tailEnd type="none" w="med" len="med"/>
                    </a:lnL>
                    <a:lnR w="12700" cmpd="sng">
                      <a:solidFill>
                        <a:srgbClr val="4F81BD"/>
                      </a:solid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w="12700" cmpd="sng">
                      <a:noFill/>
                      <a:prstDash val="solid"/>
                    </a:lnTlToBr>
                    <a:lnBlToTr w="12700" cmpd="sng">
                      <a:noFill/>
                      <a:prstDash val="solid"/>
                    </a:lnBlToTr>
                    <a:solidFill>
                      <a:srgbClr val="4F81BD">
                        <a:alpha val="20000"/>
                      </a:srgbClr>
                    </a:solidFill>
                  </a:tcPr>
                </a:tc>
              </a:tr>
            </a:tbl>
          </a:graphicData>
        </a:graphic>
      </p:graphicFrame>
      <p:sp>
        <p:nvSpPr>
          <p:cNvPr id="14" name="左中かっこ 13"/>
          <p:cNvSpPr/>
          <p:nvPr/>
        </p:nvSpPr>
        <p:spPr>
          <a:xfrm>
            <a:off x="973140" y="2083558"/>
            <a:ext cx="144600" cy="356684"/>
          </a:xfrm>
          <a:prstGeom prst="leftBrace">
            <a:avLst>
              <a:gd name="adj1" fmla="val 30273"/>
              <a:gd name="adj2" fmla="val 50000"/>
            </a:avLst>
          </a:prstGeom>
          <a:noFill/>
          <a:ln w="9525" cap="flat" cmpd="sng" algn="ctr">
            <a:solidFill>
              <a:srgbClr val="4F81BD">
                <a:shade val="95000"/>
                <a:satMod val="105000"/>
              </a:srgbClr>
            </a:solidFill>
            <a:prstDash val="solid"/>
          </a:ln>
          <a:effectLst/>
        </p:spPr>
        <p:txBody>
          <a:bodyPr rtlCol="0" anchor="ctr"/>
          <a:lstStyle/>
          <a:p>
            <a:pPr algn="ctr">
              <a:defRPr/>
            </a:pPr>
            <a:endParaRPr kumimoji="0" lang="ja-JP" altLang="en-US" kern="0">
              <a:solidFill>
                <a:prstClr val="black"/>
              </a:solidFill>
            </a:endParaRPr>
          </a:p>
        </p:txBody>
      </p:sp>
      <p:cxnSp>
        <p:nvCxnSpPr>
          <p:cNvPr id="22" name="直線コネクタ 21"/>
          <p:cNvCxnSpPr/>
          <p:nvPr/>
        </p:nvCxnSpPr>
        <p:spPr>
          <a:xfrm>
            <a:off x="7272566" y="677571"/>
            <a:ext cx="1709055" cy="0"/>
          </a:xfrm>
          <a:prstGeom prst="line">
            <a:avLst/>
          </a:prstGeom>
          <a:noFill/>
          <a:ln w="12700" cap="flat" cmpd="sng" algn="ctr">
            <a:solidFill>
              <a:srgbClr val="4F81BD">
                <a:shade val="95000"/>
                <a:satMod val="105000"/>
              </a:srgbClr>
            </a:solidFill>
            <a:prstDash val="solid"/>
          </a:ln>
          <a:effectLst/>
        </p:spPr>
      </p:cxnSp>
      <p:sp>
        <p:nvSpPr>
          <p:cNvPr id="23" name="左中かっこ 22"/>
          <p:cNvSpPr/>
          <p:nvPr/>
        </p:nvSpPr>
        <p:spPr>
          <a:xfrm>
            <a:off x="2843740" y="2008498"/>
            <a:ext cx="150920" cy="431744"/>
          </a:xfrm>
          <a:prstGeom prst="leftBrace">
            <a:avLst>
              <a:gd name="adj1" fmla="val 30273"/>
              <a:gd name="adj2" fmla="val 50000"/>
            </a:avLst>
          </a:prstGeom>
          <a:noFill/>
          <a:ln w="9525" cap="flat" cmpd="sng" algn="ctr">
            <a:solidFill>
              <a:srgbClr val="4F81BD">
                <a:shade val="95000"/>
                <a:satMod val="105000"/>
              </a:srgbClr>
            </a:solidFill>
            <a:prstDash val="solid"/>
          </a:ln>
          <a:effectLst/>
        </p:spPr>
        <p:txBody>
          <a:bodyPr rtlCol="0" anchor="ctr"/>
          <a:lstStyle/>
          <a:p>
            <a:pPr algn="ctr">
              <a:defRPr/>
            </a:pPr>
            <a:endParaRPr kumimoji="0" lang="ja-JP" altLang="en-US" kern="0">
              <a:solidFill>
                <a:prstClr val="black"/>
              </a:solidFill>
            </a:endParaRPr>
          </a:p>
        </p:txBody>
      </p:sp>
      <p:sp>
        <p:nvSpPr>
          <p:cNvPr id="24" name="左中かっこ 23"/>
          <p:cNvSpPr/>
          <p:nvPr/>
        </p:nvSpPr>
        <p:spPr>
          <a:xfrm>
            <a:off x="4743211" y="2008498"/>
            <a:ext cx="150920" cy="431744"/>
          </a:xfrm>
          <a:prstGeom prst="leftBrace">
            <a:avLst>
              <a:gd name="adj1" fmla="val 30273"/>
              <a:gd name="adj2" fmla="val 50000"/>
            </a:avLst>
          </a:prstGeom>
          <a:noFill/>
          <a:ln w="9525" cap="flat" cmpd="sng" algn="ctr">
            <a:solidFill>
              <a:srgbClr val="4F81BD">
                <a:shade val="95000"/>
                <a:satMod val="105000"/>
              </a:srgbClr>
            </a:solidFill>
            <a:prstDash val="solid"/>
          </a:ln>
          <a:effectLst/>
        </p:spPr>
        <p:txBody>
          <a:bodyPr rtlCol="0" anchor="ctr"/>
          <a:lstStyle/>
          <a:p>
            <a:pPr algn="ctr">
              <a:defRPr/>
            </a:pPr>
            <a:endParaRPr kumimoji="0" lang="ja-JP" altLang="en-US" kern="0">
              <a:solidFill>
                <a:prstClr val="black"/>
              </a:solidFill>
            </a:endParaRPr>
          </a:p>
        </p:txBody>
      </p:sp>
      <p:sp>
        <p:nvSpPr>
          <p:cNvPr id="25" name="左中かっこ 24"/>
          <p:cNvSpPr/>
          <p:nvPr/>
        </p:nvSpPr>
        <p:spPr>
          <a:xfrm>
            <a:off x="6642682" y="2008498"/>
            <a:ext cx="146738" cy="522757"/>
          </a:xfrm>
          <a:prstGeom prst="leftBrace">
            <a:avLst>
              <a:gd name="adj1" fmla="val 30273"/>
              <a:gd name="adj2" fmla="val 50000"/>
            </a:avLst>
          </a:prstGeom>
          <a:noFill/>
          <a:ln w="9525" cap="flat" cmpd="sng" algn="ctr">
            <a:solidFill>
              <a:srgbClr val="4F81BD">
                <a:shade val="95000"/>
                <a:satMod val="105000"/>
              </a:srgbClr>
            </a:solidFill>
            <a:prstDash val="solid"/>
          </a:ln>
          <a:effectLst/>
        </p:spPr>
        <p:txBody>
          <a:bodyPr rtlCol="0" anchor="ctr"/>
          <a:lstStyle/>
          <a:p>
            <a:pPr algn="ctr">
              <a:defRPr/>
            </a:pPr>
            <a:endParaRPr kumimoji="0" lang="ja-JP" altLang="en-US" kern="0">
              <a:solidFill>
                <a:prstClr val="black"/>
              </a:solidFill>
            </a:endParaRPr>
          </a:p>
        </p:txBody>
      </p:sp>
      <p:sp>
        <p:nvSpPr>
          <p:cNvPr id="3" name="スライド番号プレースホルダー 2"/>
          <p:cNvSpPr>
            <a:spLocks noGrp="1"/>
          </p:cNvSpPr>
          <p:nvPr>
            <p:ph type="sldNum" sz="quarter" idx="4"/>
          </p:nvPr>
        </p:nvSpPr>
        <p:spPr/>
        <p:txBody>
          <a:bodyPr/>
          <a:lstStyle/>
          <a:p>
            <a:fld id="{52FD0B92-5099-4375-A526-D90697F4A704}" type="slidenum">
              <a:rPr lang="ja-JP" altLang="en-US" smtClean="0"/>
              <a:pPr/>
              <a:t>2</a:t>
            </a:fld>
            <a:endParaRPr lang="ja-JP" altLang="en-US"/>
          </a:p>
        </p:txBody>
      </p:sp>
    </p:spTree>
    <p:extLst>
      <p:ext uri="{BB962C8B-B14F-4D97-AF65-F5344CB8AC3E}">
        <p14:creationId xmlns:p14="http://schemas.microsoft.com/office/powerpoint/2010/main" val="35927180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4" name="直線コネクタ 53"/>
          <p:cNvCxnSpPr/>
          <p:nvPr/>
        </p:nvCxnSpPr>
        <p:spPr>
          <a:xfrm flipV="1">
            <a:off x="8203466" y="1220008"/>
            <a:ext cx="0" cy="5400000"/>
          </a:xfrm>
          <a:prstGeom prst="line">
            <a:avLst/>
          </a:prstGeom>
          <a:noFill/>
          <a:ln w="28575" cap="flat" cmpd="sng" algn="ctr">
            <a:solidFill>
              <a:sysClr val="windowText" lastClr="000000"/>
            </a:solidFill>
            <a:prstDash val="sysDot"/>
          </a:ln>
          <a:effectLst/>
        </p:spPr>
      </p:cxnSp>
      <p:cxnSp>
        <p:nvCxnSpPr>
          <p:cNvPr id="4" name="直線コネクタ 3"/>
          <p:cNvCxnSpPr/>
          <p:nvPr/>
        </p:nvCxnSpPr>
        <p:spPr>
          <a:xfrm flipH="1" flipV="1">
            <a:off x="6850741" y="4272220"/>
            <a:ext cx="4294" cy="2268000"/>
          </a:xfrm>
          <a:prstGeom prst="line">
            <a:avLst/>
          </a:prstGeom>
          <a:noFill/>
          <a:ln w="28575" cap="flat" cmpd="sng" algn="ctr">
            <a:solidFill>
              <a:sysClr val="windowText" lastClr="000000"/>
            </a:solidFill>
            <a:prstDash val="sysDot"/>
          </a:ln>
          <a:effectLst/>
        </p:spPr>
      </p:cxnSp>
      <p:sp>
        <p:nvSpPr>
          <p:cNvPr id="6" name="AutoShape 15"/>
          <p:cNvSpPr>
            <a:spLocks noChangeArrowheads="1"/>
          </p:cNvSpPr>
          <p:nvPr/>
        </p:nvSpPr>
        <p:spPr bwMode="auto">
          <a:xfrm>
            <a:off x="180312" y="155753"/>
            <a:ext cx="9720000" cy="468000"/>
          </a:xfrm>
          <a:prstGeom prst="roundRect">
            <a:avLst>
              <a:gd name="adj" fmla="val 21125"/>
            </a:avLst>
          </a:prstGeom>
          <a:gradFill rotWithShape="1">
            <a:gsLst>
              <a:gs pos="0">
                <a:srgbClr val="FF9933"/>
              </a:gs>
              <a:gs pos="50000">
                <a:sysClr val="window" lastClr="FFFFFF"/>
              </a:gs>
              <a:gs pos="100000">
                <a:srgbClr val="FF9933"/>
              </a:gs>
            </a:gsLst>
            <a:lin ang="5400000" scaled="1"/>
          </a:gradFill>
          <a:ln w="57150" cmpd="thickThin">
            <a:solidFill>
              <a:sysClr val="windowText" lastClr="000000"/>
            </a:solidFill>
            <a:round/>
            <a:headEnd/>
            <a:tailEnd/>
          </a:ln>
          <a:effectLst/>
        </p:spPr>
        <p:txBody>
          <a:bodyPr lIns="93244" tIns="46624" rIns="93244" bIns="46624" anchor="ctr"/>
          <a:lstStyle/>
          <a:p>
            <a:pPr marL="0" marR="0" lvl="0" indent="0" algn="ctr" defTabSz="932608" eaLnBrk="1" fontAlgn="base" latinLnBrk="0" hangingPunct="1">
              <a:lnSpc>
                <a:spcPct val="100000"/>
              </a:lnSpc>
              <a:spcBef>
                <a:spcPct val="50000"/>
              </a:spcBef>
              <a:spcAft>
                <a:spcPct val="0"/>
              </a:spcAft>
              <a:buClrTx/>
              <a:buSzTx/>
              <a:buFontTx/>
              <a:buNone/>
              <a:tabLst/>
              <a:defRPr/>
            </a:pPr>
            <a:r>
              <a:rPr kumimoji="0" lang="ja-JP" altLang="en-US" sz="2200" b="0" i="0" u="none" strike="noStrike" kern="0" cap="none" spc="0" normalizeH="0" baseline="0" noProof="0" dirty="0">
                <a:ln>
                  <a:noFill/>
                </a:ln>
                <a:solidFill>
                  <a:prstClr val="black"/>
                </a:solidFill>
                <a:effectLst/>
                <a:uLnTx/>
                <a:uFillTx/>
                <a:latin typeface="Arial" charset="0"/>
                <a:ea typeface="ＤＦ特太ゴシック体" pitchFamily="1" charset="-128"/>
              </a:rPr>
              <a:t>過疎対策法の流れ</a:t>
            </a:r>
            <a:endParaRPr kumimoji="0" lang="en-US" altLang="ja-JP" sz="2200" b="0" i="0" u="none" strike="noStrike" kern="0" cap="none" spc="0" normalizeH="0" baseline="0" noProof="0" dirty="0">
              <a:ln>
                <a:noFill/>
              </a:ln>
              <a:solidFill>
                <a:prstClr val="black"/>
              </a:solidFill>
              <a:effectLst/>
              <a:uLnTx/>
              <a:uFillTx/>
              <a:latin typeface="Arial" charset="0"/>
              <a:ea typeface="ＤＦ特太ゴシック体" pitchFamily="1" charset="-128"/>
            </a:endParaRPr>
          </a:p>
        </p:txBody>
      </p:sp>
      <p:sp>
        <p:nvSpPr>
          <p:cNvPr id="7" name="正方形/長方形 6"/>
          <p:cNvSpPr/>
          <p:nvPr/>
        </p:nvSpPr>
        <p:spPr>
          <a:xfrm>
            <a:off x="66793" y="848705"/>
            <a:ext cx="873222" cy="442349"/>
          </a:xfrm>
          <a:prstGeom prst="rect">
            <a:avLst/>
          </a:prstGeom>
          <a:noFill/>
          <a:ln w="25400" cap="flat" cmpd="sng" algn="ctr">
            <a:noFill/>
            <a:prstDash val="solid"/>
          </a:ln>
          <a:effectLst/>
        </p:spPr>
        <p:txBody>
          <a:bodyPr lIns="93268" tIns="46635" rIns="93268" bIns="46635" rtlCol="0" anchor="ctr"/>
          <a:lstStyle/>
          <a:p>
            <a:pPr marL="0" marR="0" lvl="0" indent="0" algn="ctr" defTabSz="932608" eaLnBrk="1" fontAlgn="base" latinLnBrk="0" hangingPunct="1">
              <a:lnSpc>
                <a:spcPct val="100000"/>
              </a:lnSpc>
              <a:spcBef>
                <a:spcPct val="50000"/>
              </a:spcBef>
              <a:spcAft>
                <a:spcPct val="0"/>
              </a:spcAft>
              <a:buClrTx/>
              <a:buSzTx/>
              <a:buFontTx/>
              <a:buNone/>
              <a:tabLst/>
              <a:defRPr/>
            </a:pPr>
            <a:r>
              <a:rPr kumimoji="0" lang="ja-JP" altLang="en-US" sz="1200" b="0"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n-cs"/>
              </a:rPr>
              <a:t>Ｓ４５</a:t>
            </a:r>
          </a:p>
        </p:txBody>
      </p:sp>
      <p:cxnSp>
        <p:nvCxnSpPr>
          <p:cNvPr id="8" name="直線コネクタ 7"/>
          <p:cNvCxnSpPr/>
          <p:nvPr/>
        </p:nvCxnSpPr>
        <p:spPr>
          <a:xfrm flipV="1">
            <a:off x="483831" y="1220008"/>
            <a:ext cx="0" cy="5400000"/>
          </a:xfrm>
          <a:prstGeom prst="line">
            <a:avLst/>
          </a:prstGeom>
          <a:noFill/>
          <a:ln w="28575" cap="flat" cmpd="sng" algn="ctr">
            <a:solidFill>
              <a:sysClr val="windowText" lastClr="000000"/>
            </a:solidFill>
            <a:prstDash val="solid"/>
          </a:ln>
          <a:effectLst/>
        </p:spPr>
      </p:cxnSp>
      <p:sp>
        <p:nvSpPr>
          <p:cNvPr id="9" name="左右矢印 8"/>
          <p:cNvSpPr/>
          <p:nvPr/>
        </p:nvSpPr>
        <p:spPr>
          <a:xfrm>
            <a:off x="503701" y="1381777"/>
            <a:ext cx="1221670" cy="363939"/>
          </a:xfrm>
          <a:prstGeom prst="leftRightArrow">
            <a:avLst>
              <a:gd name="adj1" fmla="val 66449"/>
              <a:gd name="adj2" fmla="val 33551"/>
            </a:avLst>
          </a:prstGeom>
          <a:solidFill>
            <a:srgbClr val="7030A0">
              <a:alpha val="20000"/>
            </a:srgbClr>
          </a:solidFill>
          <a:ln w="25400" cap="flat" cmpd="sng" algn="ctr">
            <a:solidFill>
              <a:sysClr val="windowText" lastClr="000000"/>
            </a:solidFill>
            <a:prstDash val="solid"/>
          </a:ln>
          <a:effectLst/>
        </p:spPr>
        <p:txBody>
          <a:bodyPr lIns="93268" tIns="46635" rIns="93268" bIns="46635" rtlCol="0" anchor="ctr"/>
          <a:lstStyle/>
          <a:p>
            <a:pPr marL="0" marR="0" lvl="0" indent="0" algn="ctr" defTabSz="932608" eaLnBrk="1" fontAlgn="base" latinLnBrk="0" hangingPunct="1">
              <a:lnSpc>
                <a:spcPct val="100000"/>
              </a:lnSpc>
              <a:spcBef>
                <a:spcPct val="50000"/>
              </a:spcBef>
              <a:spcAft>
                <a:spcPct val="0"/>
              </a:spcAft>
              <a:buClrTx/>
              <a:buSzTx/>
              <a:buFontTx/>
              <a:buNone/>
              <a:tabLst/>
              <a:defRPr/>
            </a:pPr>
            <a:r>
              <a:rPr kumimoji="0" lang="ja-JP" altLang="en-US" sz="1400" b="0"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n-cs"/>
              </a:rPr>
              <a:t>１０年</a:t>
            </a:r>
          </a:p>
        </p:txBody>
      </p:sp>
      <p:sp>
        <p:nvSpPr>
          <p:cNvPr id="11" name="正方形/長方形 10"/>
          <p:cNvSpPr/>
          <p:nvPr/>
        </p:nvSpPr>
        <p:spPr>
          <a:xfrm>
            <a:off x="5730072" y="3550303"/>
            <a:ext cx="385607" cy="2660980"/>
          </a:xfrm>
          <a:prstGeom prst="rect">
            <a:avLst/>
          </a:prstGeom>
          <a:noFill/>
          <a:ln w="25400" cap="flat" cmpd="sng" algn="ctr">
            <a:noFill/>
            <a:prstDash val="solid"/>
          </a:ln>
          <a:effectLst/>
        </p:spPr>
        <p:txBody>
          <a:bodyPr vert="eaVert" lIns="93268" tIns="46635" rIns="93268" bIns="46635" rtlCol="0" anchor="ctr"/>
          <a:lstStyle/>
          <a:p>
            <a:pPr marL="0" marR="0" lvl="0" indent="0" defTabSz="932608" eaLnBrk="1" fontAlgn="base" latinLnBrk="0" hangingPunct="1">
              <a:lnSpc>
                <a:spcPct val="100000"/>
              </a:lnSpc>
              <a:spcBef>
                <a:spcPct val="50000"/>
              </a:spcBef>
              <a:spcAft>
                <a:spcPct val="0"/>
              </a:spcAft>
              <a:buClrTx/>
              <a:buSzTx/>
              <a:buFontTx/>
              <a:buNone/>
              <a:tabLst/>
              <a:defRPr/>
            </a:pPr>
            <a:r>
              <a:rPr kumimoji="0" lang="ja-JP" altLang="en-US" sz="1600" i="0" u="none" strike="noStrike" kern="0" cap="none" spc="0" normalizeH="0" baseline="0" noProof="0" dirty="0">
                <a:ln>
                  <a:noFill/>
                </a:ln>
                <a:solidFill>
                  <a:srgbClr val="FF0000"/>
                </a:solidFill>
                <a:effectLst/>
                <a:uLnTx/>
                <a:uFillTx/>
                <a:latin typeface="Calibri"/>
                <a:ea typeface="ＭＳ Ｐゴシック" panose="020B0600070205080204" pitchFamily="50" charset="-128"/>
                <a:cs typeface="+mn-cs"/>
              </a:rPr>
              <a:t>◆過疎債の対象拡充</a:t>
            </a:r>
            <a:endParaRPr kumimoji="0" lang="en-US" altLang="ja-JP" sz="1400" i="0" u="none" strike="noStrike" kern="0" cap="none" spc="0" normalizeH="0" baseline="0" noProof="0" dirty="0">
              <a:ln>
                <a:noFill/>
              </a:ln>
              <a:solidFill>
                <a:srgbClr val="FF0000"/>
              </a:solidFill>
              <a:effectLst/>
              <a:uLnTx/>
              <a:uFillTx/>
              <a:latin typeface="Calibri"/>
              <a:ea typeface="ＭＳ Ｐゴシック" panose="020B0600070205080204" pitchFamily="50" charset="-128"/>
              <a:cs typeface="+mn-cs"/>
            </a:endParaRPr>
          </a:p>
        </p:txBody>
      </p:sp>
      <p:cxnSp>
        <p:nvCxnSpPr>
          <p:cNvPr id="12" name="直線コネクタ 11"/>
          <p:cNvCxnSpPr/>
          <p:nvPr/>
        </p:nvCxnSpPr>
        <p:spPr>
          <a:xfrm flipH="1" flipV="1">
            <a:off x="9879079" y="1220008"/>
            <a:ext cx="4024" cy="5400000"/>
          </a:xfrm>
          <a:prstGeom prst="line">
            <a:avLst/>
          </a:prstGeom>
          <a:noFill/>
          <a:ln w="28575" cap="flat" cmpd="sng" algn="ctr">
            <a:solidFill>
              <a:sysClr val="windowText" lastClr="000000"/>
            </a:solidFill>
            <a:prstDash val="solid"/>
          </a:ln>
          <a:effectLst/>
        </p:spPr>
      </p:cxnSp>
      <p:sp>
        <p:nvSpPr>
          <p:cNvPr id="13" name="正方形/長方形 12"/>
          <p:cNvSpPr/>
          <p:nvPr/>
        </p:nvSpPr>
        <p:spPr>
          <a:xfrm>
            <a:off x="760106" y="1902454"/>
            <a:ext cx="695031" cy="4680000"/>
          </a:xfrm>
          <a:prstGeom prst="rect">
            <a:avLst/>
          </a:prstGeom>
          <a:solidFill>
            <a:schemeClr val="bg1">
              <a:lumMod val="85000"/>
            </a:schemeClr>
          </a:solidFill>
          <a:ln w="6350" cap="flat" cmpd="sng" algn="ctr">
            <a:solidFill>
              <a:schemeClr val="tx1"/>
            </a:solidFill>
            <a:prstDash val="solid"/>
          </a:ln>
          <a:effectLst/>
        </p:spPr>
        <p:txBody>
          <a:bodyPr vert="eaVert" lIns="93268" tIns="46635" rIns="93268" bIns="46635" rtlCol="0" anchor="ctr"/>
          <a:lstStyle/>
          <a:p>
            <a:pPr marL="0" marR="0" lvl="0" indent="0" algn="ctr" defTabSz="932608" eaLnBrk="1" fontAlgn="base" latinLnBrk="0" hangingPunct="1">
              <a:lnSpc>
                <a:spcPct val="100000"/>
              </a:lnSpc>
              <a:spcBef>
                <a:spcPct val="50000"/>
              </a:spcBef>
              <a:spcAft>
                <a:spcPct val="0"/>
              </a:spcAft>
              <a:buClrTx/>
              <a:buSzTx/>
              <a:buFontTx/>
              <a:buNone/>
              <a:tabLst/>
              <a:defRPr/>
            </a:pPr>
            <a:r>
              <a:rPr kumimoji="0" lang="ja-JP" altLang="en-US" sz="2600" b="0" i="0" u="none" strike="noStrike" kern="0" cap="none" spc="0" normalizeH="0" baseline="0" noProof="0" dirty="0">
                <a:ln>
                  <a:noFill/>
                </a:ln>
                <a:effectLst/>
                <a:uLnTx/>
                <a:uFillTx/>
                <a:latin typeface="Calibri"/>
                <a:ea typeface="ＭＳ Ｐゴシック" panose="020B0600070205080204" pitchFamily="50" charset="-128"/>
                <a:cs typeface="+mn-cs"/>
              </a:rPr>
              <a:t>過疎地域対策緊急措置法</a:t>
            </a:r>
            <a:endParaRPr kumimoji="0" lang="en-US" altLang="ja-JP" sz="2600" b="0" i="0" u="none" strike="noStrike" kern="0" cap="none" spc="0" normalizeH="0" baseline="0" noProof="0" dirty="0">
              <a:ln>
                <a:noFill/>
              </a:ln>
              <a:effectLst/>
              <a:uLnTx/>
              <a:uFillTx/>
              <a:latin typeface="Calibri"/>
              <a:ea typeface="ＭＳ Ｐゴシック" panose="020B0600070205080204" pitchFamily="50" charset="-128"/>
              <a:cs typeface="+mn-cs"/>
            </a:endParaRPr>
          </a:p>
        </p:txBody>
      </p:sp>
      <p:sp>
        <p:nvSpPr>
          <p:cNvPr id="15" name="円/楕円 14"/>
          <p:cNvSpPr/>
          <p:nvPr/>
        </p:nvSpPr>
        <p:spPr>
          <a:xfrm>
            <a:off x="5787969" y="2760940"/>
            <a:ext cx="172476" cy="153241"/>
          </a:xfrm>
          <a:prstGeom prst="ellipse">
            <a:avLst/>
          </a:prstGeom>
          <a:solidFill>
            <a:srgbClr val="4BACC6">
              <a:lumMod val="60000"/>
              <a:lumOff val="40000"/>
            </a:srgbClr>
          </a:solidFill>
          <a:ln w="25400" cap="flat" cmpd="sng" algn="ctr">
            <a:solidFill>
              <a:schemeClr val="accent1"/>
            </a:solidFill>
            <a:prstDash val="solid"/>
          </a:ln>
          <a:effectLst/>
        </p:spPr>
        <p:txBody>
          <a:bodyPr lIns="93268" tIns="46635" rIns="93268" bIns="46635" rtlCol="0" anchor="ctr"/>
          <a:lstStyle/>
          <a:p>
            <a:pPr marL="0" marR="0" lvl="0" indent="0" algn="ctr" defTabSz="932608" eaLnBrk="1" fontAlgn="base" latinLnBrk="0" hangingPunct="1">
              <a:lnSpc>
                <a:spcPct val="100000"/>
              </a:lnSpc>
              <a:spcBef>
                <a:spcPct val="50000"/>
              </a:spcBef>
              <a:spcAft>
                <a:spcPct val="0"/>
              </a:spcAft>
              <a:buClrTx/>
              <a:buSzTx/>
              <a:buFontTx/>
              <a:buNone/>
              <a:tabLst/>
              <a:defRPr/>
            </a:pPr>
            <a:endParaRPr kumimoji="0" lang="ja-JP" altLang="en-US" sz="1600" b="0" i="0" u="none" strike="noStrike" kern="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6" name="正方形/長方形 15"/>
          <p:cNvSpPr/>
          <p:nvPr/>
        </p:nvSpPr>
        <p:spPr>
          <a:xfrm>
            <a:off x="9109526" y="590190"/>
            <a:ext cx="1059918" cy="442349"/>
          </a:xfrm>
          <a:prstGeom prst="rect">
            <a:avLst/>
          </a:prstGeom>
          <a:noFill/>
          <a:ln w="25400" cap="flat" cmpd="sng" algn="ctr">
            <a:noFill/>
            <a:prstDash val="solid"/>
          </a:ln>
          <a:effectLst/>
        </p:spPr>
        <p:txBody>
          <a:bodyPr lIns="93268" tIns="46635" rIns="93268" bIns="46635" rtlCol="0" anchor="ctr"/>
          <a:lstStyle/>
          <a:p>
            <a:pPr marL="0" marR="0" lvl="0" indent="0" algn="ctr" defTabSz="932608" eaLnBrk="1" fontAlgn="base" latinLnBrk="0" hangingPunct="1">
              <a:lnSpc>
                <a:spcPct val="100000"/>
              </a:lnSpc>
              <a:spcBef>
                <a:spcPct val="50000"/>
              </a:spcBef>
              <a:spcAft>
                <a:spcPct val="0"/>
              </a:spcAft>
              <a:buClrTx/>
              <a:buSzTx/>
              <a:buFontTx/>
              <a:buNone/>
              <a:tabLst/>
              <a:defRPr/>
            </a:pPr>
            <a:r>
              <a:rPr kumimoji="0" lang="ja-JP" altLang="en-US" sz="1600" b="0"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n-cs"/>
              </a:rPr>
              <a:t>（年度）</a:t>
            </a:r>
          </a:p>
        </p:txBody>
      </p:sp>
      <p:cxnSp>
        <p:nvCxnSpPr>
          <p:cNvPr id="17" name="直線コネクタ 16"/>
          <p:cNvCxnSpPr/>
          <p:nvPr/>
        </p:nvCxnSpPr>
        <p:spPr>
          <a:xfrm flipV="1">
            <a:off x="1725369" y="1220008"/>
            <a:ext cx="0" cy="5400000"/>
          </a:xfrm>
          <a:prstGeom prst="line">
            <a:avLst/>
          </a:prstGeom>
          <a:noFill/>
          <a:ln w="28575" cap="flat" cmpd="sng" algn="ctr">
            <a:solidFill>
              <a:sysClr val="windowText" lastClr="000000"/>
            </a:solidFill>
            <a:prstDash val="solid"/>
          </a:ln>
          <a:effectLst/>
        </p:spPr>
      </p:cxnSp>
      <p:cxnSp>
        <p:nvCxnSpPr>
          <p:cNvPr id="18" name="直線コネクタ 17"/>
          <p:cNvCxnSpPr/>
          <p:nvPr/>
        </p:nvCxnSpPr>
        <p:spPr>
          <a:xfrm flipV="1">
            <a:off x="2928684" y="1220008"/>
            <a:ext cx="0" cy="5400000"/>
          </a:xfrm>
          <a:prstGeom prst="line">
            <a:avLst/>
          </a:prstGeom>
          <a:noFill/>
          <a:ln w="28575" cap="flat" cmpd="sng" algn="ctr">
            <a:solidFill>
              <a:sysClr val="windowText" lastClr="000000"/>
            </a:solidFill>
            <a:prstDash val="solid"/>
          </a:ln>
          <a:effectLst/>
        </p:spPr>
      </p:cxnSp>
      <p:sp>
        <p:nvSpPr>
          <p:cNvPr id="19" name="正方形/長方形 18"/>
          <p:cNvSpPr/>
          <p:nvPr/>
        </p:nvSpPr>
        <p:spPr>
          <a:xfrm>
            <a:off x="1288758" y="848705"/>
            <a:ext cx="873222" cy="442349"/>
          </a:xfrm>
          <a:prstGeom prst="rect">
            <a:avLst/>
          </a:prstGeom>
          <a:noFill/>
          <a:ln w="25400" cap="flat" cmpd="sng" algn="ctr">
            <a:noFill/>
            <a:prstDash val="solid"/>
          </a:ln>
          <a:effectLst/>
        </p:spPr>
        <p:txBody>
          <a:bodyPr lIns="93268" tIns="46635" rIns="93268" bIns="46635" rtlCol="0" anchor="ctr"/>
          <a:lstStyle/>
          <a:p>
            <a:pPr marL="0" marR="0" lvl="0" indent="0" algn="ctr" defTabSz="932608" eaLnBrk="1" fontAlgn="base" latinLnBrk="0" hangingPunct="1">
              <a:lnSpc>
                <a:spcPct val="100000"/>
              </a:lnSpc>
              <a:spcBef>
                <a:spcPct val="50000"/>
              </a:spcBef>
              <a:spcAft>
                <a:spcPct val="0"/>
              </a:spcAft>
              <a:buClrTx/>
              <a:buSzTx/>
              <a:buFontTx/>
              <a:buNone/>
              <a:tabLst/>
              <a:defRPr/>
            </a:pPr>
            <a:r>
              <a:rPr kumimoji="0" lang="ja-JP" altLang="en-US" sz="1200" b="0"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n-cs"/>
              </a:rPr>
              <a:t>Ｓ５５</a:t>
            </a:r>
          </a:p>
        </p:txBody>
      </p:sp>
      <p:sp>
        <p:nvSpPr>
          <p:cNvPr id="20" name="正方形/長方形 19"/>
          <p:cNvSpPr/>
          <p:nvPr/>
        </p:nvSpPr>
        <p:spPr>
          <a:xfrm>
            <a:off x="2492139" y="848705"/>
            <a:ext cx="873222" cy="442349"/>
          </a:xfrm>
          <a:prstGeom prst="rect">
            <a:avLst/>
          </a:prstGeom>
          <a:noFill/>
          <a:ln w="25400" cap="flat" cmpd="sng" algn="ctr">
            <a:noFill/>
            <a:prstDash val="solid"/>
          </a:ln>
          <a:effectLst/>
        </p:spPr>
        <p:txBody>
          <a:bodyPr lIns="93268" tIns="46635" rIns="93268" bIns="46635" rtlCol="0" anchor="ctr"/>
          <a:lstStyle/>
          <a:p>
            <a:pPr marL="0" marR="0" lvl="0" indent="0" algn="ctr" defTabSz="932608" eaLnBrk="1" fontAlgn="base" latinLnBrk="0" hangingPunct="1">
              <a:lnSpc>
                <a:spcPct val="100000"/>
              </a:lnSpc>
              <a:spcBef>
                <a:spcPct val="50000"/>
              </a:spcBef>
              <a:spcAft>
                <a:spcPct val="0"/>
              </a:spcAft>
              <a:buClrTx/>
              <a:buSzTx/>
              <a:buFontTx/>
              <a:buNone/>
              <a:tabLst/>
              <a:defRPr/>
            </a:pPr>
            <a:r>
              <a:rPr kumimoji="0" lang="ja-JP" altLang="en-US" sz="1200" b="0"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n-cs"/>
              </a:rPr>
              <a:t>Ｈ２</a:t>
            </a:r>
          </a:p>
        </p:txBody>
      </p:sp>
      <p:cxnSp>
        <p:nvCxnSpPr>
          <p:cNvPr id="21" name="直線コネクタ 20"/>
          <p:cNvCxnSpPr/>
          <p:nvPr/>
        </p:nvCxnSpPr>
        <p:spPr>
          <a:xfrm flipV="1">
            <a:off x="4143523" y="1220008"/>
            <a:ext cx="0" cy="5400000"/>
          </a:xfrm>
          <a:prstGeom prst="line">
            <a:avLst/>
          </a:prstGeom>
          <a:noFill/>
          <a:ln w="28575" cap="flat" cmpd="sng" algn="ctr">
            <a:solidFill>
              <a:sysClr val="windowText" lastClr="000000"/>
            </a:solidFill>
            <a:prstDash val="solid"/>
          </a:ln>
          <a:effectLst/>
        </p:spPr>
      </p:cxnSp>
      <p:sp>
        <p:nvSpPr>
          <p:cNvPr id="22" name="正方形/長方形 21"/>
          <p:cNvSpPr/>
          <p:nvPr/>
        </p:nvSpPr>
        <p:spPr>
          <a:xfrm>
            <a:off x="3706933" y="848705"/>
            <a:ext cx="873222" cy="442349"/>
          </a:xfrm>
          <a:prstGeom prst="rect">
            <a:avLst/>
          </a:prstGeom>
          <a:noFill/>
          <a:ln w="25400" cap="flat" cmpd="sng" algn="ctr">
            <a:noFill/>
            <a:prstDash val="solid"/>
          </a:ln>
          <a:effectLst/>
        </p:spPr>
        <p:txBody>
          <a:bodyPr lIns="93268" tIns="46635" rIns="93268" bIns="46635" rtlCol="0" anchor="ctr"/>
          <a:lstStyle/>
          <a:p>
            <a:pPr marL="0" marR="0" lvl="0" indent="0" algn="ctr" defTabSz="932608" eaLnBrk="1" fontAlgn="base" latinLnBrk="0" hangingPunct="1">
              <a:lnSpc>
                <a:spcPct val="100000"/>
              </a:lnSpc>
              <a:spcBef>
                <a:spcPct val="50000"/>
              </a:spcBef>
              <a:spcAft>
                <a:spcPct val="0"/>
              </a:spcAft>
              <a:buClrTx/>
              <a:buSzTx/>
              <a:buFontTx/>
              <a:buNone/>
              <a:tabLst/>
              <a:defRPr/>
            </a:pPr>
            <a:r>
              <a:rPr kumimoji="0" lang="ja-JP" altLang="en-US" sz="1200" b="0"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n-cs"/>
              </a:rPr>
              <a:t>Ｈ１２</a:t>
            </a:r>
          </a:p>
        </p:txBody>
      </p:sp>
      <p:sp>
        <p:nvSpPr>
          <p:cNvPr id="23" name="正方形/長方形 22"/>
          <p:cNvSpPr/>
          <p:nvPr/>
        </p:nvSpPr>
        <p:spPr>
          <a:xfrm>
            <a:off x="2018592" y="1924084"/>
            <a:ext cx="751947" cy="4680000"/>
          </a:xfrm>
          <a:prstGeom prst="rect">
            <a:avLst/>
          </a:prstGeom>
          <a:solidFill>
            <a:schemeClr val="bg1">
              <a:lumMod val="85000"/>
            </a:schemeClr>
          </a:solidFill>
          <a:ln w="9525" cap="flat" cmpd="sng" algn="ctr">
            <a:solidFill>
              <a:schemeClr val="tx1"/>
            </a:solidFill>
            <a:prstDash val="solid"/>
          </a:ln>
          <a:effectLst/>
        </p:spPr>
        <p:txBody>
          <a:bodyPr vert="eaVert" lIns="93268" tIns="46635" rIns="93268" bIns="46635" rtlCol="0" anchor="ctr"/>
          <a:lstStyle/>
          <a:p>
            <a:pPr marL="0" marR="0" lvl="0" indent="0" algn="ctr" defTabSz="932608" eaLnBrk="1" fontAlgn="base" latinLnBrk="0" hangingPunct="1">
              <a:lnSpc>
                <a:spcPct val="100000"/>
              </a:lnSpc>
              <a:spcBef>
                <a:spcPct val="50000"/>
              </a:spcBef>
              <a:spcAft>
                <a:spcPct val="0"/>
              </a:spcAft>
              <a:buClrTx/>
              <a:buSzTx/>
              <a:buFontTx/>
              <a:buNone/>
              <a:tabLst/>
              <a:defRPr/>
            </a:pPr>
            <a:r>
              <a:rPr kumimoji="0" lang="ja-JP" altLang="en-US" sz="2600" b="0" i="0" u="none" strike="noStrike" kern="0" cap="none" spc="0" normalizeH="0" baseline="0" noProof="0" dirty="0">
                <a:ln>
                  <a:noFill/>
                </a:ln>
                <a:effectLst/>
                <a:uLnTx/>
                <a:uFillTx/>
                <a:latin typeface="Calibri"/>
                <a:ea typeface="ＭＳ Ｐゴシック" panose="020B0600070205080204" pitchFamily="50" charset="-128"/>
                <a:cs typeface="+mn-cs"/>
              </a:rPr>
              <a:t>過疎地域振興特別措置法</a:t>
            </a:r>
            <a:endParaRPr kumimoji="0" lang="en-US" altLang="ja-JP" sz="2600" b="0" i="0" u="none" strike="noStrike" kern="0" cap="none" spc="0" normalizeH="0" baseline="0" noProof="0" dirty="0">
              <a:ln>
                <a:noFill/>
              </a:ln>
              <a:effectLst/>
              <a:uLnTx/>
              <a:uFillTx/>
              <a:latin typeface="Calibri"/>
              <a:ea typeface="ＭＳ Ｐゴシック" panose="020B0600070205080204" pitchFamily="50" charset="-128"/>
              <a:cs typeface="+mn-cs"/>
            </a:endParaRPr>
          </a:p>
        </p:txBody>
      </p:sp>
      <p:sp>
        <p:nvSpPr>
          <p:cNvPr id="24" name="正方形/長方形 23"/>
          <p:cNvSpPr/>
          <p:nvPr/>
        </p:nvSpPr>
        <p:spPr>
          <a:xfrm>
            <a:off x="3164456" y="1924084"/>
            <a:ext cx="810467" cy="4680000"/>
          </a:xfrm>
          <a:prstGeom prst="rect">
            <a:avLst/>
          </a:prstGeom>
          <a:solidFill>
            <a:schemeClr val="bg1">
              <a:lumMod val="85000"/>
            </a:schemeClr>
          </a:solidFill>
          <a:ln w="9525" cap="flat" cmpd="sng" algn="ctr">
            <a:solidFill>
              <a:schemeClr val="tx1"/>
            </a:solidFill>
            <a:prstDash val="solid"/>
          </a:ln>
          <a:effectLst/>
        </p:spPr>
        <p:txBody>
          <a:bodyPr vert="eaVert" lIns="93268" tIns="46635" rIns="93268" bIns="46635" rtlCol="0" anchor="ctr"/>
          <a:lstStyle/>
          <a:p>
            <a:pPr marL="0" marR="0" lvl="0" indent="0" algn="ctr" defTabSz="932608" eaLnBrk="1" fontAlgn="base" latinLnBrk="0" hangingPunct="1">
              <a:lnSpc>
                <a:spcPct val="100000"/>
              </a:lnSpc>
              <a:spcBef>
                <a:spcPct val="50000"/>
              </a:spcBef>
              <a:spcAft>
                <a:spcPct val="0"/>
              </a:spcAft>
              <a:buClrTx/>
              <a:buSzTx/>
              <a:buFontTx/>
              <a:buNone/>
              <a:tabLst/>
              <a:defRPr/>
            </a:pPr>
            <a:r>
              <a:rPr kumimoji="0" lang="ja-JP" altLang="en-US" sz="2600" b="0" i="0" u="none" strike="noStrike" kern="0" cap="none" spc="0" normalizeH="0" baseline="0" noProof="0" dirty="0">
                <a:ln>
                  <a:noFill/>
                </a:ln>
                <a:effectLst/>
                <a:uLnTx/>
                <a:uFillTx/>
                <a:latin typeface="Calibri"/>
                <a:ea typeface="ＭＳ Ｐゴシック" panose="020B0600070205080204" pitchFamily="50" charset="-128"/>
                <a:cs typeface="+mn-cs"/>
              </a:rPr>
              <a:t>過疎地域活性化特別措置法</a:t>
            </a:r>
            <a:endParaRPr kumimoji="0" lang="en-US" altLang="ja-JP" sz="2600" b="0" i="0" u="none" strike="noStrike" kern="0" cap="none" spc="0" normalizeH="0" baseline="0" noProof="0" dirty="0">
              <a:ln>
                <a:noFill/>
              </a:ln>
              <a:effectLst/>
              <a:uLnTx/>
              <a:uFillTx/>
              <a:latin typeface="Calibri"/>
              <a:ea typeface="ＭＳ Ｐゴシック" panose="020B0600070205080204" pitchFamily="50" charset="-128"/>
              <a:cs typeface="+mn-cs"/>
            </a:endParaRPr>
          </a:p>
        </p:txBody>
      </p:sp>
      <p:cxnSp>
        <p:nvCxnSpPr>
          <p:cNvPr id="25" name="直線コネクタ 24"/>
          <p:cNvCxnSpPr/>
          <p:nvPr/>
        </p:nvCxnSpPr>
        <p:spPr>
          <a:xfrm flipV="1">
            <a:off x="5345054" y="1220008"/>
            <a:ext cx="0" cy="5400000"/>
          </a:xfrm>
          <a:prstGeom prst="line">
            <a:avLst/>
          </a:prstGeom>
          <a:noFill/>
          <a:ln w="28575" cap="flat" cmpd="sng" algn="ctr">
            <a:solidFill>
              <a:sysClr val="windowText" lastClr="000000"/>
            </a:solidFill>
            <a:prstDash val="sysDot"/>
          </a:ln>
          <a:effectLst/>
        </p:spPr>
      </p:cxnSp>
      <p:sp>
        <p:nvSpPr>
          <p:cNvPr id="26" name="正方形/長方形 25"/>
          <p:cNvSpPr/>
          <p:nvPr/>
        </p:nvSpPr>
        <p:spPr>
          <a:xfrm>
            <a:off x="4908468" y="848705"/>
            <a:ext cx="873222" cy="442349"/>
          </a:xfrm>
          <a:prstGeom prst="rect">
            <a:avLst/>
          </a:prstGeom>
          <a:noFill/>
          <a:ln w="25400" cap="flat" cmpd="sng" algn="ctr">
            <a:noFill/>
            <a:prstDash val="solid"/>
          </a:ln>
          <a:effectLst/>
        </p:spPr>
        <p:txBody>
          <a:bodyPr lIns="93268" tIns="46635" rIns="93268" bIns="46635" rtlCol="0" anchor="ctr"/>
          <a:lstStyle/>
          <a:p>
            <a:pPr marL="0" marR="0" lvl="0" indent="0" algn="ctr" defTabSz="932608" eaLnBrk="1" fontAlgn="base" latinLnBrk="0" hangingPunct="1">
              <a:lnSpc>
                <a:spcPct val="100000"/>
              </a:lnSpc>
              <a:spcBef>
                <a:spcPct val="50000"/>
              </a:spcBef>
              <a:spcAft>
                <a:spcPct val="0"/>
              </a:spcAft>
              <a:buClrTx/>
              <a:buSzTx/>
              <a:buFontTx/>
              <a:buNone/>
              <a:tabLst/>
              <a:defRPr/>
            </a:pPr>
            <a:r>
              <a:rPr kumimoji="0" lang="ja-JP" altLang="en-US" sz="1200" b="0"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n-cs"/>
              </a:rPr>
              <a:t>Ｈ２２</a:t>
            </a:r>
          </a:p>
        </p:txBody>
      </p:sp>
      <p:sp>
        <p:nvSpPr>
          <p:cNvPr id="27" name="正方形/長方形 26"/>
          <p:cNvSpPr/>
          <p:nvPr/>
        </p:nvSpPr>
        <p:spPr>
          <a:xfrm>
            <a:off x="8937761" y="848705"/>
            <a:ext cx="1108789" cy="442349"/>
          </a:xfrm>
          <a:prstGeom prst="rect">
            <a:avLst/>
          </a:prstGeom>
          <a:noFill/>
          <a:ln w="25400" cap="flat" cmpd="sng" algn="ctr">
            <a:noFill/>
            <a:prstDash val="solid"/>
          </a:ln>
          <a:effectLst/>
        </p:spPr>
        <p:txBody>
          <a:bodyPr lIns="93268" tIns="46635" rIns="93268" bIns="46635" rtlCol="0" anchor="ctr"/>
          <a:lstStyle/>
          <a:p>
            <a:pPr marL="0" marR="0" lvl="0" indent="0" algn="r" defTabSz="932608" eaLnBrk="1" fontAlgn="base" latinLnBrk="0" hangingPunct="1">
              <a:lnSpc>
                <a:spcPct val="100000"/>
              </a:lnSpc>
              <a:spcBef>
                <a:spcPct val="50000"/>
              </a:spcBef>
              <a:spcAft>
                <a:spcPct val="0"/>
              </a:spcAft>
              <a:buClrTx/>
              <a:buSzTx/>
              <a:buFontTx/>
              <a:buNone/>
              <a:tabLst/>
              <a:defRPr/>
            </a:pPr>
            <a:r>
              <a:rPr kumimoji="0" lang="ja-JP" altLang="en-US" sz="1200" kern="0" smtClean="0">
                <a:solidFill>
                  <a:prstClr val="black"/>
                </a:solidFill>
                <a:latin typeface="Calibri"/>
                <a:ea typeface="ＭＳ Ｐゴシック" panose="020B0600070205080204" pitchFamily="50" charset="-128"/>
              </a:rPr>
              <a:t>Ｒ</a:t>
            </a:r>
            <a:r>
              <a:rPr kumimoji="0" lang="ja-JP" altLang="en-US" sz="1200" b="0" i="0" u="none" strike="noStrike" kern="0" cap="none" spc="0" normalizeH="0" baseline="0" noProof="0" smtClean="0">
                <a:ln>
                  <a:noFill/>
                </a:ln>
                <a:solidFill>
                  <a:prstClr val="black"/>
                </a:solidFill>
                <a:effectLst/>
                <a:uLnTx/>
                <a:uFillTx/>
                <a:latin typeface="Calibri"/>
                <a:ea typeface="ＭＳ Ｐゴシック" panose="020B0600070205080204" pitchFamily="50" charset="-128"/>
                <a:cs typeface="+mn-cs"/>
              </a:rPr>
              <a:t>３．３．３１</a:t>
            </a:r>
            <a:endParaRPr kumimoji="0" lang="ja-JP" altLang="en-US" sz="1200" b="0"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cxnSp>
        <p:nvCxnSpPr>
          <p:cNvPr id="28" name="直線コネクタ 27"/>
          <p:cNvCxnSpPr/>
          <p:nvPr/>
        </p:nvCxnSpPr>
        <p:spPr>
          <a:xfrm flipH="1" flipV="1">
            <a:off x="7601040" y="1273511"/>
            <a:ext cx="7349" cy="5384076"/>
          </a:xfrm>
          <a:prstGeom prst="line">
            <a:avLst/>
          </a:prstGeom>
          <a:noFill/>
          <a:ln w="28575" cap="flat" cmpd="sng" algn="ctr">
            <a:solidFill>
              <a:sysClr val="windowText" lastClr="000000"/>
            </a:solidFill>
            <a:prstDash val="sysDot"/>
          </a:ln>
          <a:effectLst/>
        </p:spPr>
      </p:cxnSp>
      <p:sp>
        <p:nvSpPr>
          <p:cNvPr id="29" name="正方形/長方形 28"/>
          <p:cNvSpPr/>
          <p:nvPr/>
        </p:nvSpPr>
        <p:spPr>
          <a:xfrm>
            <a:off x="7115104" y="848705"/>
            <a:ext cx="873222" cy="442349"/>
          </a:xfrm>
          <a:prstGeom prst="rect">
            <a:avLst/>
          </a:prstGeom>
          <a:noFill/>
          <a:ln w="25400" cap="flat" cmpd="sng" algn="ctr">
            <a:noFill/>
            <a:prstDash val="solid"/>
          </a:ln>
          <a:effectLst/>
        </p:spPr>
        <p:txBody>
          <a:bodyPr lIns="93268" tIns="46635" rIns="93268" bIns="46635" rtlCol="0" anchor="ctr"/>
          <a:lstStyle/>
          <a:p>
            <a:pPr marL="0" marR="0" lvl="0" indent="0" algn="ctr" defTabSz="932608" eaLnBrk="1" fontAlgn="base" latinLnBrk="0" hangingPunct="1">
              <a:lnSpc>
                <a:spcPct val="100000"/>
              </a:lnSpc>
              <a:spcBef>
                <a:spcPct val="50000"/>
              </a:spcBef>
              <a:spcAft>
                <a:spcPct val="0"/>
              </a:spcAft>
              <a:buClrTx/>
              <a:buSzTx/>
              <a:buFontTx/>
              <a:buNone/>
              <a:tabLst/>
              <a:defRPr/>
            </a:pPr>
            <a:r>
              <a:rPr kumimoji="0" lang="ja-JP" altLang="en-US" sz="1200" b="0"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n-cs"/>
              </a:rPr>
              <a:t>Ｈ２７</a:t>
            </a:r>
          </a:p>
        </p:txBody>
      </p:sp>
      <p:sp>
        <p:nvSpPr>
          <p:cNvPr id="30" name="正方形/長方形 29"/>
          <p:cNvSpPr/>
          <p:nvPr/>
        </p:nvSpPr>
        <p:spPr>
          <a:xfrm>
            <a:off x="4349469" y="1924084"/>
            <a:ext cx="791721" cy="4680000"/>
          </a:xfrm>
          <a:prstGeom prst="rect">
            <a:avLst/>
          </a:prstGeom>
          <a:solidFill>
            <a:schemeClr val="bg1">
              <a:lumMod val="85000"/>
            </a:schemeClr>
          </a:solidFill>
          <a:ln w="9525" cap="flat" cmpd="sng" algn="ctr">
            <a:solidFill>
              <a:schemeClr val="tx1"/>
            </a:solidFill>
            <a:prstDash val="solid"/>
          </a:ln>
          <a:effectLst/>
        </p:spPr>
        <p:txBody>
          <a:bodyPr vert="eaVert" lIns="93268" tIns="46635" rIns="93268" bIns="46635" rtlCol="0" anchor="ctr"/>
          <a:lstStyle/>
          <a:p>
            <a:pPr marL="0" marR="0" lvl="0" indent="0" algn="ctr" defTabSz="932608" eaLnBrk="1" fontAlgn="base" latinLnBrk="0" hangingPunct="1">
              <a:lnSpc>
                <a:spcPct val="100000"/>
              </a:lnSpc>
              <a:spcBef>
                <a:spcPct val="50000"/>
              </a:spcBef>
              <a:spcAft>
                <a:spcPct val="0"/>
              </a:spcAft>
              <a:buClrTx/>
              <a:buSzTx/>
              <a:buFontTx/>
              <a:buNone/>
              <a:tabLst/>
              <a:defRPr/>
            </a:pPr>
            <a:r>
              <a:rPr kumimoji="0" lang="ja-JP" altLang="en-US" sz="2600" b="0" i="0" u="none" strike="noStrike" kern="0" cap="none" spc="0" normalizeH="0" baseline="0" noProof="0" dirty="0">
                <a:ln>
                  <a:noFill/>
                </a:ln>
                <a:effectLst/>
                <a:uLnTx/>
                <a:uFillTx/>
                <a:latin typeface="Calibri"/>
                <a:ea typeface="ＭＳ Ｐゴシック" panose="020B0600070205080204" pitchFamily="50" charset="-128"/>
                <a:cs typeface="+mn-cs"/>
              </a:rPr>
              <a:t>過疎地域自立促進特別措置法</a:t>
            </a:r>
            <a:endParaRPr kumimoji="0" lang="en-US" altLang="ja-JP" sz="2600" b="0" i="0" u="none" strike="noStrike" kern="0" cap="none" spc="0" normalizeH="0" baseline="0" noProof="0" dirty="0">
              <a:ln>
                <a:noFill/>
              </a:ln>
              <a:effectLst/>
              <a:uLnTx/>
              <a:uFillTx/>
              <a:latin typeface="Calibri"/>
              <a:ea typeface="ＭＳ Ｐゴシック" panose="020B0600070205080204" pitchFamily="50" charset="-128"/>
              <a:cs typeface="+mn-cs"/>
            </a:endParaRPr>
          </a:p>
        </p:txBody>
      </p:sp>
      <p:sp>
        <p:nvSpPr>
          <p:cNvPr id="31" name="左右矢印 30"/>
          <p:cNvSpPr/>
          <p:nvPr/>
        </p:nvSpPr>
        <p:spPr>
          <a:xfrm>
            <a:off x="1757382" y="1381691"/>
            <a:ext cx="1171405" cy="363939"/>
          </a:xfrm>
          <a:prstGeom prst="leftRightArrow">
            <a:avLst>
              <a:gd name="adj1" fmla="val 66449"/>
              <a:gd name="adj2" fmla="val 33551"/>
            </a:avLst>
          </a:prstGeom>
          <a:solidFill>
            <a:srgbClr val="7030A0">
              <a:alpha val="20000"/>
            </a:srgbClr>
          </a:solidFill>
          <a:ln w="25400" cap="flat" cmpd="sng" algn="ctr">
            <a:solidFill>
              <a:sysClr val="windowText" lastClr="000000"/>
            </a:solidFill>
            <a:prstDash val="solid"/>
          </a:ln>
          <a:effectLst/>
        </p:spPr>
        <p:txBody>
          <a:bodyPr lIns="93268" tIns="46635" rIns="93268" bIns="46635" rtlCol="0" anchor="ctr"/>
          <a:lstStyle/>
          <a:p>
            <a:pPr marL="0" marR="0" lvl="0" indent="0" algn="ctr" defTabSz="932608" eaLnBrk="1" fontAlgn="base" latinLnBrk="0" hangingPunct="1">
              <a:lnSpc>
                <a:spcPct val="100000"/>
              </a:lnSpc>
              <a:spcBef>
                <a:spcPct val="50000"/>
              </a:spcBef>
              <a:spcAft>
                <a:spcPct val="0"/>
              </a:spcAft>
              <a:buClrTx/>
              <a:buSzTx/>
              <a:buFontTx/>
              <a:buNone/>
              <a:tabLst/>
              <a:defRPr/>
            </a:pPr>
            <a:r>
              <a:rPr kumimoji="0" lang="ja-JP" altLang="en-US" sz="1400" b="0"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n-cs"/>
              </a:rPr>
              <a:t>１０年</a:t>
            </a:r>
          </a:p>
        </p:txBody>
      </p:sp>
      <p:sp>
        <p:nvSpPr>
          <p:cNvPr id="32" name="左右矢印 31"/>
          <p:cNvSpPr/>
          <p:nvPr/>
        </p:nvSpPr>
        <p:spPr>
          <a:xfrm>
            <a:off x="2928685" y="1374391"/>
            <a:ext cx="1214838" cy="363939"/>
          </a:xfrm>
          <a:prstGeom prst="leftRightArrow">
            <a:avLst>
              <a:gd name="adj1" fmla="val 66449"/>
              <a:gd name="adj2" fmla="val 33551"/>
            </a:avLst>
          </a:prstGeom>
          <a:solidFill>
            <a:srgbClr val="7030A0">
              <a:alpha val="20000"/>
            </a:srgbClr>
          </a:solidFill>
          <a:ln w="25400" cap="flat" cmpd="sng" algn="ctr">
            <a:solidFill>
              <a:sysClr val="windowText" lastClr="000000"/>
            </a:solidFill>
            <a:prstDash val="solid"/>
          </a:ln>
          <a:effectLst/>
        </p:spPr>
        <p:txBody>
          <a:bodyPr lIns="93268" tIns="46635" rIns="93268" bIns="46635" rtlCol="0" anchor="ctr"/>
          <a:lstStyle/>
          <a:p>
            <a:pPr marL="0" marR="0" lvl="0" indent="0" algn="ctr" defTabSz="932608" eaLnBrk="1" fontAlgn="base" latinLnBrk="0" hangingPunct="1">
              <a:lnSpc>
                <a:spcPct val="100000"/>
              </a:lnSpc>
              <a:spcBef>
                <a:spcPct val="50000"/>
              </a:spcBef>
              <a:spcAft>
                <a:spcPct val="0"/>
              </a:spcAft>
              <a:buClrTx/>
              <a:buSzTx/>
              <a:buFontTx/>
              <a:buNone/>
              <a:tabLst/>
              <a:defRPr/>
            </a:pPr>
            <a:r>
              <a:rPr kumimoji="0" lang="ja-JP" altLang="en-US" sz="1400" b="0"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n-cs"/>
              </a:rPr>
              <a:t>１０年</a:t>
            </a:r>
          </a:p>
        </p:txBody>
      </p:sp>
      <p:sp>
        <p:nvSpPr>
          <p:cNvPr id="33" name="左右矢印 32"/>
          <p:cNvSpPr/>
          <p:nvPr/>
        </p:nvSpPr>
        <p:spPr>
          <a:xfrm>
            <a:off x="4143636" y="1374391"/>
            <a:ext cx="1201529" cy="363939"/>
          </a:xfrm>
          <a:prstGeom prst="leftRightArrow">
            <a:avLst>
              <a:gd name="adj1" fmla="val 66449"/>
              <a:gd name="adj2" fmla="val 33551"/>
            </a:avLst>
          </a:prstGeom>
          <a:solidFill>
            <a:srgbClr val="7030A0">
              <a:alpha val="20000"/>
            </a:srgbClr>
          </a:solidFill>
          <a:ln w="25400" cap="flat" cmpd="sng" algn="ctr">
            <a:solidFill>
              <a:sysClr val="windowText" lastClr="000000"/>
            </a:solidFill>
            <a:prstDash val="solid"/>
          </a:ln>
          <a:effectLst/>
        </p:spPr>
        <p:txBody>
          <a:bodyPr lIns="93268" tIns="46635" rIns="93268" bIns="46635" rtlCol="0" anchor="ctr"/>
          <a:lstStyle/>
          <a:p>
            <a:pPr marL="0" marR="0" lvl="0" indent="0" algn="ctr" defTabSz="932608" eaLnBrk="1" fontAlgn="base" latinLnBrk="0" hangingPunct="1">
              <a:lnSpc>
                <a:spcPct val="100000"/>
              </a:lnSpc>
              <a:spcBef>
                <a:spcPct val="50000"/>
              </a:spcBef>
              <a:spcAft>
                <a:spcPct val="0"/>
              </a:spcAft>
              <a:buClrTx/>
              <a:buSzTx/>
              <a:buFontTx/>
              <a:buNone/>
              <a:tabLst/>
              <a:defRPr/>
            </a:pPr>
            <a:r>
              <a:rPr kumimoji="0" lang="ja-JP" altLang="en-US" sz="1400" b="0"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n-cs"/>
              </a:rPr>
              <a:t>１０年</a:t>
            </a:r>
          </a:p>
        </p:txBody>
      </p:sp>
      <p:sp>
        <p:nvSpPr>
          <p:cNvPr id="34" name="正方形/長方形 33"/>
          <p:cNvSpPr/>
          <p:nvPr/>
        </p:nvSpPr>
        <p:spPr>
          <a:xfrm>
            <a:off x="5442889" y="3550322"/>
            <a:ext cx="392117" cy="2249476"/>
          </a:xfrm>
          <a:prstGeom prst="rect">
            <a:avLst/>
          </a:prstGeom>
          <a:noFill/>
          <a:ln w="25400" cap="flat" cmpd="sng" algn="ctr">
            <a:noFill/>
            <a:prstDash val="solid"/>
          </a:ln>
          <a:effectLst/>
        </p:spPr>
        <p:txBody>
          <a:bodyPr vert="eaVert" lIns="93268" tIns="46635" rIns="93268" bIns="46635" rtlCol="0" anchor="ctr"/>
          <a:lstStyle/>
          <a:p>
            <a:pPr marL="0" marR="0" lvl="0" indent="0" defTabSz="932608" eaLnBrk="1" fontAlgn="base" latinLnBrk="0" hangingPunct="1">
              <a:lnSpc>
                <a:spcPct val="100000"/>
              </a:lnSpc>
              <a:spcBef>
                <a:spcPct val="50000"/>
              </a:spcBef>
              <a:spcAft>
                <a:spcPct val="0"/>
              </a:spcAft>
              <a:buClrTx/>
              <a:buSzTx/>
              <a:buFontTx/>
              <a:buNone/>
              <a:tabLst/>
              <a:defRPr/>
            </a:pPr>
            <a:r>
              <a:rPr kumimoji="0" lang="ja-JP" altLang="en-US" sz="1600" i="0" u="none" strike="noStrike" kern="0" cap="none" spc="0" normalizeH="0" baseline="0" noProof="0" dirty="0">
                <a:ln>
                  <a:noFill/>
                </a:ln>
                <a:solidFill>
                  <a:srgbClr val="FF0000"/>
                </a:solidFill>
                <a:effectLst/>
                <a:uLnTx/>
                <a:uFillTx/>
                <a:latin typeface="Calibri"/>
                <a:ea typeface="ＭＳ Ｐゴシック" panose="020B0600070205080204" pitchFamily="50" charset="-128"/>
                <a:cs typeface="+mn-cs"/>
              </a:rPr>
              <a:t>◆対象団体の</a:t>
            </a:r>
            <a:r>
              <a:rPr kumimoji="0" lang="ja-JP" altLang="en-US" sz="1600" i="0" u="none" strike="noStrike" kern="0" cap="none" spc="0" normalizeH="0" baseline="0" noProof="0" dirty="0" smtClean="0">
                <a:ln>
                  <a:noFill/>
                </a:ln>
                <a:solidFill>
                  <a:srgbClr val="FF0000"/>
                </a:solidFill>
                <a:effectLst/>
                <a:uLnTx/>
                <a:uFillTx/>
                <a:latin typeface="Calibri"/>
                <a:ea typeface="ＭＳ Ｐゴシック" panose="020B0600070205080204" pitchFamily="50" charset="-128"/>
                <a:cs typeface="+mn-cs"/>
              </a:rPr>
              <a:t>追加　等</a:t>
            </a:r>
            <a:endParaRPr kumimoji="0" lang="en-US" altLang="ja-JP" sz="1600" i="0" u="none" strike="noStrike" kern="0" cap="none" spc="0" normalizeH="0" baseline="0" noProof="0" dirty="0">
              <a:ln>
                <a:noFill/>
              </a:ln>
              <a:solidFill>
                <a:srgbClr val="FF0000"/>
              </a:solidFill>
              <a:effectLst/>
              <a:uLnTx/>
              <a:uFillTx/>
              <a:latin typeface="Calibri"/>
              <a:ea typeface="ＭＳ Ｐゴシック" panose="020B0600070205080204" pitchFamily="50" charset="-128"/>
              <a:cs typeface="+mn-cs"/>
            </a:endParaRPr>
          </a:p>
        </p:txBody>
      </p:sp>
      <p:sp>
        <p:nvSpPr>
          <p:cNvPr id="35" name="正方形/長方形 34"/>
          <p:cNvSpPr/>
          <p:nvPr/>
        </p:nvSpPr>
        <p:spPr>
          <a:xfrm>
            <a:off x="5845869" y="2562599"/>
            <a:ext cx="1160573" cy="447777"/>
          </a:xfrm>
          <a:prstGeom prst="rect">
            <a:avLst/>
          </a:prstGeom>
          <a:noFill/>
          <a:ln w="25400" cap="flat" cmpd="sng" algn="ctr">
            <a:noFill/>
            <a:prstDash val="solid"/>
          </a:ln>
          <a:effectLst/>
        </p:spPr>
        <p:txBody>
          <a:bodyPr lIns="93268" tIns="46635" rIns="93268" bIns="46635" rtlCol="0" anchor="ctr"/>
          <a:lstStyle/>
          <a:p>
            <a:pPr marL="0" marR="0" lvl="0" indent="0" algn="ctr" defTabSz="932608" eaLnBrk="1" fontAlgn="base" latinLnBrk="0" hangingPunct="1">
              <a:lnSpc>
                <a:spcPct val="100000"/>
              </a:lnSpc>
              <a:spcBef>
                <a:spcPct val="50000"/>
              </a:spcBef>
              <a:spcAft>
                <a:spcPct val="0"/>
              </a:spcAft>
              <a:buClrTx/>
              <a:buSzTx/>
              <a:buFontTx/>
              <a:buNone/>
              <a:tabLst/>
              <a:defRPr/>
            </a:pPr>
            <a:r>
              <a:rPr kumimoji="0" lang="ja-JP" altLang="en-US" sz="1100" b="0" i="0" u="none" strike="noStrike" kern="0" cap="none" spc="0" normalizeH="0" baseline="0" noProof="0" dirty="0">
                <a:ln>
                  <a:noFill/>
                </a:ln>
                <a:effectLst/>
                <a:uLnTx/>
                <a:uFillTx/>
                <a:latin typeface="ＭＳ Ｐゴシック"/>
                <a:ea typeface="ＭＳ Ｐゴシック" panose="020B0600070205080204" pitchFamily="50" charset="-128"/>
                <a:cs typeface="+mn-cs"/>
              </a:rPr>
              <a:t>Ｈ２３．３．１１</a:t>
            </a:r>
            <a:endParaRPr kumimoji="0" lang="en-US" altLang="ja-JP" sz="1100" b="0" i="0" u="none" strike="noStrike" kern="0" cap="none" spc="0" normalizeH="0" baseline="0" noProof="0" dirty="0">
              <a:ln>
                <a:noFill/>
              </a:ln>
              <a:effectLst/>
              <a:uLnTx/>
              <a:uFillTx/>
              <a:latin typeface="ＭＳ Ｐゴシック"/>
              <a:ea typeface="ＭＳ Ｐゴシック" panose="020B0600070205080204" pitchFamily="50" charset="-128"/>
              <a:cs typeface="+mn-cs"/>
            </a:endParaRPr>
          </a:p>
          <a:p>
            <a:pPr marL="0" marR="0" lvl="0" indent="0" algn="ctr" defTabSz="932608" eaLnBrk="1" fontAlgn="base" latinLnBrk="0" hangingPunct="1">
              <a:lnSpc>
                <a:spcPts val="123"/>
              </a:lnSpc>
              <a:spcBef>
                <a:spcPct val="50000"/>
              </a:spcBef>
              <a:spcAft>
                <a:spcPct val="0"/>
              </a:spcAft>
              <a:buClrTx/>
              <a:buSzTx/>
              <a:buFontTx/>
              <a:buNone/>
              <a:tabLst/>
              <a:defRPr/>
            </a:pPr>
            <a:r>
              <a:rPr kumimoji="0" lang="ja-JP" altLang="en-US" sz="1100" b="0" i="0" u="none" strike="noStrike" kern="0" cap="none" spc="0" normalizeH="0" baseline="0" noProof="0" dirty="0">
                <a:ln>
                  <a:noFill/>
                </a:ln>
                <a:effectLst/>
                <a:uLnTx/>
                <a:uFillTx/>
                <a:latin typeface="ＭＳ Ｐゴシック"/>
                <a:ea typeface="ＭＳ Ｐゴシック" panose="020B0600070205080204" pitchFamily="50" charset="-128"/>
                <a:cs typeface="+mn-cs"/>
              </a:rPr>
              <a:t>東日本大震災</a:t>
            </a:r>
            <a:endParaRPr kumimoji="0" lang="en-US" altLang="ja-JP" sz="1100" b="0" i="0" u="none" strike="noStrike" kern="0" cap="none" spc="0" normalizeH="0" baseline="0" noProof="0" dirty="0">
              <a:ln>
                <a:noFill/>
              </a:ln>
              <a:effectLst/>
              <a:uLnTx/>
              <a:uFillTx/>
              <a:latin typeface="ＭＳ Ｐゴシック"/>
              <a:ea typeface="ＭＳ Ｐゴシック" panose="020B0600070205080204" pitchFamily="50" charset="-128"/>
              <a:cs typeface="+mn-cs"/>
            </a:endParaRPr>
          </a:p>
        </p:txBody>
      </p:sp>
      <p:sp>
        <p:nvSpPr>
          <p:cNvPr id="37" name="正方形/長方形 36"/>
          <p:cNvSpPr/>
          <p:nvPr/>
        </p:nvSpPr>
        <p:spPr>
          <a:xfrm>
            <a:off x="6093132" y="3550303"/>
            <a:ext cx="385607" cy="3219738"/>
          </a:xfrm>
          <a:prstGeom prst="rect">
            <a:avLst/>
          </a:prstGeom>
          <a:noFill/>
          <a:ln w="25400" cap="flat" cmpd="sng" algn="ctr">
            <a:noFill/>
            <a:prstDash val="solid"/>
          </a:ln>
          <a:effectLst/>
        </p:spPr>
        <p:txBody>
          <a:bodyPr vert="eaVert" lIns="93268" tIns="46635" rIns="93268" bIns="46635" rtlCol="0" anchor="ctr"/>
          <a:lstStyle/>
          <a:p>
            <a:pPr marL="0" marR="0" lvl="0" indent="0" defTabSz="932608" eaLnBrk="1" fontAlgn="base" latinLnBrk="0" hangingPunct="1">
              <a:lnSpc>
                <a:spcPct val="100000"/>
              </a:lnSpc>
              <a:spcBef>
                <a:spcPct val="50000"/>
              </a:spcBef>
              <a:spcAft>
                <a:spcPct val="0"/>
              </a:spcAft>
              <a:buClrTx/>
              <a:buSzTx/>
              <a:buFontTx/>
              <a:buNone/>
              <a:tabLst/>
              <a:defRPr/>
            </a:pPr>
            <a:r>
              <a:rPr kumimoji="0" lang="ja-JP" altLang="en-US" sz="1200" i="0" u="none" strike="noStrike" kern="0" cap="none" spc="0" normalizeH="0" baseline="0" noProof="0" dirty="0" smtClean="0">
                <a:ln>
                  <a:noFill/>
                </a:ln>
                <a:solidFill>
                  <a:srgbClr val="FF0000"/>
                </a:solidFill>
                <a:effectLst/>
                <a:uLnTx/>
                <a:uFillTx/>
                <a:latin typeface="Calibri"/>
                <a:ea typeface="ＭＳ Ｐゴシック" panose="020B0600070205080204" pitchFamily="50" charset="-128"/>
                <a:cs typeface="+mn-cs"/>
              </a:rPr>
              <a:t>（ハード事業</a:t>
            </a:r>
            <a:r>
              <a:rPr kumimoji="0" lang="ja-JP" altLang="en-US" sz="1200" i="0" u="none" strike="noStrike" kern="0" cap="none" spc="0" normalizeH="0" baseline="0" noProof="0" dirty="0">
                <a:ln>
                  <a:noFill/>
                </a:ln>
                <a:solidFill>
                  <a:srgbClr val="FF0000"/>
                </a:solidFill>
                <a:effectLst/>
                <a:uLnTx/>
                <a:uFillTx/>
                <a:latin typeface="Calibri"/>
                <a:ea typeface="ＭＳ Ｐゴシック" panose="020B0600070205080204" pitchFamily="50" charset="-128"/>
                <a:cs typeface="+mn-cs"/>
              </a:rPr>
              <a:t>の対象・　ソフト事業を新たに追加）</a:t>
            </a:r>
            <a:endParaRPr kumimoji="0" lang="en-US" altLang="ja-JP" sz="1200" i="0" u="none" strike="noStrike" kern="0" cap="none" spc="0" normalizeH="0" baseline="0" noProof="0" dirty="0">
              <a:ln>
                <a:noFill/>
              </a:ln>
              <a:solidFill>
                <a:srgbClr val="FF0000"/>
              </a:solidFill>
              <a:effectLst/>
              <a:uLnTx/>
              <a:uFillTx/>
              <a:latin typeface="Calibri"/>
              <a:ea typeface="ＭＳ Ｐゴシック" panose="020B0600070205080204" pitchFamily="50" charset="-128"/>
              <a:cs typeface="+mn-cs"/>
            </a:endParaRPr>
          </a:p>
        </p:txBody>
      </p:sp>
      <p:sp>
        <p:nvSpPr>
          <p:cNvPr id="38" name="正方形/長方形 37"/>
          <p:cNvSpPr/>
          <p:nvPr/>
        </p:nvSpPr>
        <p:spPr>
          <a:xfrm>
            <a:off x="5670342" y="2972920"/>
            <a:ext cx="1578757" cy="578034"/>
          </a:xfrm>
          <a:prstGeom prst="rect">
            <a:avLst/>
          </a:prstGeom>
          <a:solidFill>
            <a:sysClr val="window" lastClr="FFFFFF"/>
          </a:solidFill>
          <a:ln w="25400" cap="flat" cmpd="sng" algn="ctr">
            <a:solidFill>
              <a:srgbClr val="0070C0"/>
            </a:solidFill>
            <a:prstDash val="solid"/>
          </a:ln>
          <a:effectLst/>
        </p:spPr>
        <p:txBody>
          <a:bodyPr lIns="93268" tIns="46635" rIns="93268" bIns="46635" rtlCol="0" anchor="ctr"/>
          <a:lstStyle/>
          <a:p>
            <a:pPr marL="0" marR="0" lvl="0" indent="0" algn="ctr" defTabSz="932608" eaLnBrk="1" fontAlgn="auto" latinLnBrk="0" hangingPunct="1">
              <a:lnSpc>
                <a:spcPct val="100000"/>
              </a:lnSpc>
              <a:spcBef>
                <a:spcPts val="0"/>
              </a:spcBef>
              <a:spcAft>
                <a:spcPts val="0"/>
              </a:spcAft>
              <a:buClrTx/>
              <a:buSzTx/>
              <a:buFontTx/>
              <a:buNone/>
              <a:tabLst/>
              <a:defRPr/>
            </a:pPr>
            <a:r>
              <a:rPr kumimoji="0" lang="ja-JP" altLang="en-US" sz="1100" b="0" i="0" u="none" strike="noStrike" kern="0" cap="none" spc="0" normalizeH="0" baseline="0" noProof="0" dirty="0">
                <a:ln>
                  <a:noFill/>
                </a:ln>
                <a:effectLst/>
                <a:uLnTx/>
                <a:uFillTx/>
                <a:latin typeface="Calibri"/>
                <a:ea typeface="ＭＳ Ｐゴシック" panose="020B0600070205080204" pitchFamily="50" charset="-128"/>
                <a:cs typeface="+mn-cs"/>
              </a:rPr>
              <a:t>Ｈ２４．６．２７施行</a:t>
            </a:r>
            <a:endParaRPr kumimoji="0" lang="en-US" altLang="ja-JP" sz="1100" b="0" i="0" u="none" strike="noStrike" kern="0" cap="none" spc="0" normalizeH="0" baseline="0" noProof="0" dirty="0">
              <a:ln>
                <a:noFill/>
              </a:ln>
              <a:effectLst/>
              <a:uLnTx/>
              <a:uFillTx/>
              <a:latin typeface="Calibri"/>
              <a:ea typeface="ＭＳ Ｐゴシック" panose="020B0600070205080204" pitchFamily="50" charset="-128"/>
              <a:cs typeface="+mn-cs"/>
            </a:endParaRPr>
          </a:p>
          <a:p>
            <a:pPr marL="0" marR="0" lvl="0" indent="0" algn="ctr" defTabSz="932608" eaLnBrk="1" fontAlgn="auto" latinLnBrk="0" hangingPunct="1">
              <a:lnSpc>
                <a:spcPct val="100000"/>
              </a:lnSpc>
              <a:spcBef>
                <a:spcPts val="0"/>
              </a:spcBef>
              <a:spcAft>
                <a:spcPts val="0"/>
              </a:spcAft>
              <a:buClrTx/>
              <a:buSzTx/>
              <a:buFontTx/>
              <a:buNone/>
              <a:tabLst/>
              <a:defRPr/>
            </a:pPr>
            <a:r>
              <a:rPr kumimoji="0" lang="ja-JP" altLang="en-US" sz="1100" b="0" i="0" u="none" strike="noStrike" kern="0" cap="none" spc="0" normalizeH="0" baseline="0" noProof="0" dirty="0" smtClean="0">
                <a:ln>
                  <a:noFill/>
                </a:ln>
                <a:effectLst/>
                <a:uLnTx/>
                <a:uFillTx/>
                <a:latin typeface="Calibri"/>
                <a:ea typeface="ＭＳ Ｐゴシック" panose="020B0600070205080204" pitchFamily="50" charset="-128"/>
                <a:cs typeface="+mn-cs"/>
              </a:rPr>
              <a:t>東日本</a:t>
            </a:r>
            <a:r>
              <a:rPr kumimoji="0" lang="ja-JP" altLang="en-US" sz="1100" b="0" i="0" u="none" strike="noStrike" kern="0" cap="none" spc="0" normalizeH="0" baseline="0" noProof="0" dirty="0">
                <a:ln>
                  <a:noFill/>
                </a:ln>
                <a:effectLst/>
                <a:uLnTx/>
                <a:uFillTx/>
                <a:latin typeface="Calibri"/>
                <a:ea typeface="ＭＳ Ｐゴシック" panose="020B0600070205080204" pitchFamily="50" charset="-128"/>
                <a:cs typeface="+mn-cs"/>
              </a:rPr>
              <a:t>大震災の影響を踏まえ５年間延長</a:t>
            </a:r>
            <a:endParaRPr kumimoji="0" lang="en-US" altLang="ja-JP" sz="1100" b="0" i="0" u="none" strike="noStrike" kern="0" cap="none" spc="0" normalizeH="0" baseline="0" noProof="0" dirty="0">
              <a:ln>
                <a:noFill/>
              </a:ln>
              <a:effectLst/>
              <a:uLnTx/>
              <a:uFillTx/>
              <a:latin typeface="Calibri"/>
              <a:ea typeface="ＭＳ Ｐゴシック" panose="020B0600070205080204" pitchFamily="50" charset="-128"/>
              <a:cs typeface="+mn-cs"/>
            </a:endParaRPr>
          </a:p>
        </p:txBody>
      </p:sp>
      <p:sp>
        <p:nvSpPr>
          <p:cNvPr id="39" name="正方形/長方形 38"/>
          <p:cNvSpPr/>
          <p:nvPr/>
        </p:nvSpPr>
        <p:spPr>
          <a:xfrm>
            <a:off x="6519789" y="3928569"/>
            <a:ext cx="570338" cy="442349"/>
          </a:xfrm>
          <a:prstGeom prst="rect">
            <a:avLst/>
          </a:prstGeom>
          <a:noFill/>
          <a:ln w="25400" cap="flat" cmpd="sng" algn="ctr">
            <a:noFill/>
            <a:prstDash val="solid"/>
          </a:ln>
          <a:effectLst/>
        </p:spPr>
        <p:txBody>
          <a:bodyPr lIns="93268" tIns="46635" rIns="93268" bIns="46635" rtlCol="0" anchor="ctr"/>
          <a:lstStyle/>
          <a:p>
            <a:pPr marL="0" marR="0" lvl="0" indent="0" algn="ctr" defTabSz="932608" eaLnBrk="1" fontAlgn="base" latinLnBrk="0" hangingPunct="1">
              <a:lnSpc>
                <a:spcPct val="100000"/>
              </a:lnSpc>
              <a:spcBef>
                <a:spcPct val="50000"/>
              </a:spcBef>
              <a:spcAft>
                <a:spcPct val="0"/>
              </a:spcAft>
              <a:buClrTx/>
              <a:buSzTx/>
              <a:buFontTx/>
              <a:buNone/>
              <a:tabLst/>
              <a:defRPr/>
            </a:pPr>
            <a:r>
              <a:rPr kumimoji="0" lang="ja-JP" altLang="en-US" sz="1200" b="0"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n-cs"/>
              </a:rPr>
              <a:t>Ｈ２６</a:t>
            </a:r>
          </a:p>
        </p:txBody>
      </p:sp>
      <p:sp>
        <p:nvSpPr>
          <p:cNvPr id="40" name="左右矢印 39"/>
          <p:cNvSpPr/>
          <p:nvPr/>
        </p:nvSpPr>
        <p:spPr>
          <a:xfrm>
            <a:off x="5397810" y="2049874"/>
            <a:ext cx="2200053" cy="650607"/>
          </a:xfrm>
          <a:prstGeom prst="leftRightArrow">
            <a:avLst>
              <a:gd name="adj1" fmla="val 66449"/>
              <a:gd name="adj2" fmla="val 33551"/>
            </a:avLst>
          </a:prstGeom>
          <a:solidFill>
            <a:srgbClr val="FFCCCC"/>
          </a:solidFill>
          <a:ln w="25400" cap="flat" cmpd="sng" algn="ctr">
            <a:solidFill>
              <a:srgbClr val="FF0000"/>
            </a:solidFill>
            <a:prstDash val="solid"/>
          </a:ln>
          <a:effectLst/>
        </p:spPr>
        <p:txBody>
          <a:bodyPr lIns="93268" tIns="46635" rIns="93268" bIns="46635" rtlCol="0" anchor="ctr"/>
          <a:lstStyle/>
          <a:p>
            <a:pPr marL="0" marR="0" lvl="0" indent="0" algn="ctr" defTabSz="932608" eaLnBrk="1" fontAlgn="base" latinLnBrk="0" hangingPunct="1">
              <a:lnSpc>
                <a:spcPct val="100000"/>
              </a:lnSpc>
              <a:spcBef>
                <a:spcPct val="50000"/>
              </a:spcBef>
              <a:spcAft>
                <a:spcPct val="0"/>
              </a:spcAft>
              <a:buClrTx/>
              <a:buSzTx/>
              <a:buFontTx/>
              <a:buNone/>
              <a:tabLst/>
              <a:defRPr/>
            </a:pPr>
            <a:r>
              <a:rPr kumimoji="0" lang="ja-JP" altLang="en-US" sz="1400" b="1"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n-cs"/>
              </a:rPr>
              <a:t>６年延長</a:t>
            </a:r>
            <a:endParaRPr kumimoji="0" lang="en-US" altLang="ja-JP" sz="1400" b="1"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32608" eaLnBrk="1" fontAlgn="base" latinLnBrk="0" hangingPunct="1">
              <a:lnSpc>
                <a:spcPct val="100000"/>
              </a:lnSpc>
              <a:spcBef>
                <a:spcPts val="0"/>
              </a:spcBef>
              <a:spcAft>
                <a:spcPct val="0"/>
              </a:spcAft>
              <a:buClrTx/>
              <a:buSzTx/>
              <a:buFontTx/>
              <a:buNone/>
              <a:tabLst/>
              <a:defRPr/>
            </a:pPr>
            <a:r>
              <a:rPr kumimoji="0" lang="en-US" altLang="ja-JP" sz="1400" b="1"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0" lang="ja-JP" altLang="en-US" sz="1400" b="1"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n-cs"/>
              </a:rPr>
              <a:t>２２年法改正</a:t>
            </a:r>
            <a:r>
              <a:rPr kumimoji="0" lang="en-US" altLang="ja-JP" sz="1400" b="1"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n-cs"/>
              </a:rPr>
              <a:t>】</a:t>
            </a:r>
            <a:endParaRPr kumimoji="0" lang="ja-JP" altLang="en-US" sz="1600" b="1"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41" name="正方形/長方形 40"/>
          <p:cNvSpPr/>
          <p:nvPr/>
        </p:nvSpPr>
        <p:spPr>
          <a:xfrm>
            <a:off x="6894061" y="4493775"/>
            <a:ext cx="2244660" cy="615585"/>
          </a:xfrm>
          <a:prstGeom prst="rect">
            <a:avLst/>
          </a:prstGeom>
          <a:solidFill>
            <a:sysClr val="window" lastClr="FFFFFF"/>
          </a:solidFill>
          <a:ln w="25400" cap="flat" cmpd="sng" algn="ctr">
            <a:solidFill>
              <a:srgbClr val="FFC000"/>
            </a:solidFill>
            <a:prstDash val="solid"/>
          </a:ln>
          <a:effectLst/>
        </p:spPr>
        <p:txBody>
          <a:bodyPr lIns="93268" tIns="46635" rIns="93268" bIns="46635" rtlCol="0" anchor="ctr"/>
          <a:lstStyle/>
          <a:p>
            <a:pPr marL="0" marR="0" lvl="0" indent="0" algn="ctr" defTabSz="932608" eaLnBrk="1" fontAlgn="auto" latinLnBrk="0" hangingPunct="1">
              <a:lnSpc>
                <a:spcPct val="100000"/>
              </a:lnSpc>
              <a:spcBef>
                <a:spcPts val="0"/>
              </a:spcBef>
              <a:spcAft>
                <a:spcPts val="0"/>
              </a:spcAft>
              <a:buClrTx/>
              <a:buSzTx/>
              <a:buFontTx/>
              <a:buNone/>
              <a:tabLst/>
              <a:defRPr/>
            </a:pPr>
            <a:r>
              <a:rPr kumimoji="0" lang="ja-JP" altLang="en-US" sz="1100" b="0" i="0" u="none" strike="noStrike" kern="0" cap="none" spc="0" normalizeH="0" baseline="0" noProof="0" dirty="0">
                <a:ln>
                  <a:noFill/>
                </a:ln>
                <a:effectLst/>
                <a:uLnTx/>
                <a:uFillTx/>
                <a:latin typeface="Calibri"/>
                <a:ea typeface="ＭＳ Ｐゴシック" panose="020B0600070205080204" pitchFamily="50" charset="-128"/>
                <a:cs typeface="+mn-cs"/>
              </a:rPr>
              <a:t>Ｈ２６．４．１施行</a:t>
            </a:r>
            <a:endParaRPr kumimoji="0" lang="en-US" altLang="ja-JP" sz="1100" b="0" i="0" u="none" strike="noStrike" kern="0" cap="none" spc="0" normalizeH="0" baseline="0" noProof="0" dirty="0">
              <a:ln>
                <a:noFill/>
              </a:ln>
              <a:effectLst/>
              <a:uLnTx/>
              <a:uFillTx/>
              <a:latin typeface="Calibri"/>
              <a:ea typeface="ＭＳ Ｐゴシック" panose="020B0600070205080204" pitchFamily="50" charset="-128"/>
              <a:cs typeface="+mn-cs"/>
            </a:endParaRPr>
          </a:p>
          <a:p>
            <a:pPr marL="0" marR="0" lvl="0" indent="0" algn="ctr" defTabSz="932608" eaLnBrk="1" fontAlgn="auto" latinLnBrk="0" hangingPunct="1">
              <a:lnSpc>
                <a:spcPct val="100000"/>
              </a:lnSpc>
              <a:spcBef>
                <a:spcPts val="0"/>
              </a:spcBef>
              <a:spcAft>
                <a:spcPts val="0"/>
              </a:spcAft>
              <a:buClrTx/>
              <a:buSzTx/>
              <a:buFontTx/>
              <a:buNone/>
              <a:tabLst/>
              <a:defRPr/>
            </a:pPr>
            <a:r>
              <a:rPr kumimoji="0" lang="ja-JP" altLang="en-US" sz="1100" b="0" i="0" u="none" strike="noStrike" kern="0" cap="none" spc="0" normalizeH="0" baseline="0" noProof="0" dirty="0">
                <a:ln>
                  <a:noFill/>
                </a:ln>
                <a:effectLst/>
                <a:uLnTx/>
                <a:uFillTx/>
                <a:latin typeface="Calibri"/>
                <a:ea typeface="ＭＳ Ｐゴシック" panose="020B0600070205080204" pitchFamily="50" charset="-128"/>
                <a:cs typeface="+mn-cs"/>
              </a:rPr>
              <a:t>Ｈ２２法改正時の衆参総務委員会の決議等を受けて改正</a:t>
            </a:r>
            <a:endParaRPr kumimoji="0" lang="en-US" altLang="ja-JP" sz="1100" b="0" i="0" u="none" strike="noStrike" kern="0" cap="none" spc="0" normalizeH="0" baseline="0" noProof="0" dirty="0">
              <a:ln>
                <a:noFill/>
              </a:ln>
              <a:effectLst/>
              <a:uLnTx/>
              <a:uFillTx/>
              <a:latin typeface="Calibri"/>
              <a:ea typeface="ＭＳ Ｐゴシック" panose="020B0600070205080204" pitchFamily="50" charset="-128"/>
              <a:cs typeface="+mn-cs"/>
            </a:endParaRPr>
          </a:p>
        </p:txBody>
      </p:sp>
      <p:sp>
        <p:nvSpPr>
          <p:cNvPr id="42" name="正方形/長方形 41"/>
          <p:cNvSpPr/>
          <p:nvPr/>
        </p:nvSpPr>
        <p:spPr>
          <a:xfrm>
            <a:off x="5377091" y="1264925"/>
            <a:ext cx="1583449" cy="725708"/>
          </a:xfrm>
          <a:prstGeom prst="rect">
            <a:avLst/>
          </a:prstGeom>
          <a:solidFill>
            <a:sysClr val="window" lastClr="FFFFFF"/>
          </a:solidFill>
          <a:ln w="25400" cap="flat" cmpd="sng" algn="ctr">
            <a:solidFill>
              <a:srgbClr val="FF0000"/>
            </a:solidFill>
            <a:prstDash val="solid"/>
          </a:ln>
          <a:effectLst/>
        </p:spPr>
        <p:txBody>
          <a:bodyPr lIns="93268" tIns="46635" rIns="93268" bIns="46635" rtlCol="0" anchor="ctr"/>
          <a:lstStyle/>
          <a:p>
            <a:pPr marL="0" marR="0" lvl="0" indent="0" algn="ctr" defTabSz="932608" eaLnBrk="1" fontAlgn="auto" latinLnBrk="0" hangingPunct="1">
              <a:lnSpc>
                <a:spcPct val="100000"/>
              </a:lnSpc>
              <a:spcBef>
                <a:spcPts val="0"/>
              </a:spcBef>
              <a:spcAft>
                <a:spcPts val="0"/>
              </a:spcAft>
              <a:buClrTx/>
              <a:buSzTx/>
              <a:buFontTx/>
              <a:buNone/>
              <a:tabLst/>
              <a:defRPr/>
            </a:pPr>
            <a:r>
              <a:rPr kumimoji="0" lang="ja-JP" altLang="en-US" sz="1100" b="0" i="0" u="none" strike="noStrike" kern="0" cap="none" spc="0" normalizeH="0" baseline="0" noProof="0" dirty="0">
                <a:ln>
                  <a:noFill/>
                </a:ln>
                <a:effectLst/>
                <a:uLnTx/>
                <a:uFillTx/>
                <a:latin typeface="Calibri"/>
                <a:ea typeface="ＭＳ Ｐゴシック" panose="020B0600070205080204" pitchFamily="50" charset="-128"/>
                <a:cs typeface="+mn-cs"/>
              </a:rPr>
              <a:t>Ｈ２２．４．１施行</a:t>
            </a:r>
            <a:endParaRPr kumimoji="0" lang="en-US" altLang="ja-JP" sz="1100" b="0" i="0" u="none" strike="noStrike" kern="0" cap="none" spc="0" normalizeH="0" baseline="0" noProof="0" dirty="0">
              <a:ln>
                <a:noFill/>
              </a:ln>
              <a:effectLst/>
              <a:uLnTx/>
              <a:uFillTx/>
              <a:latin typeface="Calibri"/>
              <a:ea typeface="ＭＳ Ｐゴシック" panose="020B0600070205080204" pitchFamily="50" charset="-128"/>
              <a:cs typeface="+mn-cs"/>
            </a:endParaRPr>
          </a:p>
          <a:p>
            <a:pPr marL="0" marR="0" lvl="0" indent="0" algn="ctr" defTabSz="932608" eaLnBrk="1" fontAlgn="auto" latinLnBrk="0" hangingPunct="1">
              <a:lnSpc>
                <a:spcPct val="100000"/>
              </a:lnSpc>
              <a:spcBef>
                <a:spcPts val="0"/>
              </a:spcBef>
              <a:spcAft>
                <a:spcPts val="0"/>
              </a:spcAft>
              <a:buClrTx/>
              <a:buSzTx/>
              <a:buFontTx/>
              <a:buNone/>
              <a:tabLst/>
              <a:defRPr/>
            </a:pPr>
            <a:r>
              <a:rPr kumimoji="0" lang="ja-JP" altLang="en-US" sz="1100" b="0" i="0" u="none" strike="noStrike" kern="0" cap="none" spc="0" normalizeH="0" baseline="0" noProof="0" dirty="0" smtClean="0">
                <a:ln>
                  <a:noFill/>
                </a:ln>
                <a:effectLst/>
                <a:uLnTx/>
                <a:uFillTx/>
                <a:latin typeface="Calibri"/>
                <a:ea typeface="ＭＳ Ｐゴシック" panose="020B0600070205080204" pitchFamily="50" charset="-128"/>
                <a:cs typeface="+mn-cs"/>
              </a:rPr>
              <a:t>実効性</a:t>
            </a:r>
            <a:r>
              <a:rPr kumimoji="0" lang="ja-JP" altLang="en-US" sz="1100" b="0" i="0" u="none" strike="noStrike" kern="0" cap="none" spc="0" normalizeH="0" baseline="0" noProof="0" dirty="0">
                <a:ln>
                  <a:noFill/>
                </a:ln>
                <a:effectLst/>
                <a:uLnTx/>
                <a:uFillTx/>
                <a:latin typeface="Calibri"/>
                <a:ea typeface="ＭＳ Ｐゴシック" panose="020B0600070205080204" pitchFamily="50" charset="-128"/>
                <a:cs typeface="+mn-cs"/>
              </a:rPr>
              <a:t>ある対策</a:t>
            </a:r>
            <a:r>
              <a:rPr kumimoji="0" lang="ja-JP" altLang="en-US" sz="1100" b="0" i="0" u="none" strike="noStrike" kern="0" cap="none" spc="0" normalizeH="0" baseline="0" noProof="0" dirty="0" smtClean="0">
                <a:ln>
                  <a:noFill/>
                </a:ln>
                <a:effectLst/>
                <a:uLnTx/>
                <a:uFillTx/>
                <a:latin typeface="Calibri"/>
                <a:ea typeface="ＭＳ Ｐゴシック" panose="020B0600070205080204" pitchFamily="50" charset="-128"/>
                <a:cs typeface="+mn-cs"/>
              </a:rPr>
              <a:t>を</a:t>
            </a:r>
            <a:r>
              <a:rPr kumimoji="0" lang="ja-JP" altLang="en-US" sz="1100" kern="0" dirty="0">
                <a:latin typeface="Calibri"/>
                <a:ea typeface="ＭＳ Ｐゴシック" panose="020B0600070205080204" pitchFamily="50" charset="-128"/>
              </a:rPr>
              <a:t>切</a:t>
            </a:r>
            <a:r>
              <a:rPr kumimoji="0" lang="ja-JP" altLang="en-US" sz="1100" kern="0" dirty="0" smtClean="0">
                <a:latin typeface="Calibri"/>
                <a:ea typeface="ＭＳ Ｐゴシック" panose="020B0600070205080204" pitchFamily="50" charset="-128"/>
              </a:rPr>
              <a:t>れ</a:t>
            </a:r>
            <a:r>
              <a:rPr kumimoji="0" lang="ja-JP" altLang="en-US" sz="1100" b="0" i="0" u="none" strike="noStrike" kern="0" cap="none" spc="0" normalizeH="0" baseline="0" noProof="0" dirty="0" smtClean="0">
                <a:ln>
                  <a:noFill/>
                </a:ln>
                <a:effectLst/>
                <a:uLnTx/>
                <a:uFillTx/>
                <a:latin typeface="Calibri"/>
                <a:ea typeface="ＭＳ Ｐゴシック" panose="020B0600070205080204" pitchFamily="50" charset="-128"/>
                <a:cs typeface="+mn-cs"/>
              </a:rPr>
              <a:t>目</a:t>
            </a:r>
            <a:r>
              <a:rPr kumimoji="0" lang="ja-JP" altLang="en-US" sz="1100" b="0" i="0" u="none" strike="noStrike" kern="0" cap="none" spc="0" normalizeH="0" baseline="0" noProof="0" dirty="0">
                <a:ln>
                  <a:noFill/>
                </a:ln>
                <a:effectLst/>
                <a:uLnTx/>
                <a:uFillTx/>
                <a:latin typeface="Calibri"/>
                <a:ea typeface="ＭＳ Ｐゴシック" panose="020B0600070205080204" pitchFamily="50" charset="-128"/>
                <a:cs typeface="+mn-cs"/>
              </a:rPr>
              <a:t>なく講じる必要から</a:t>
            </a:r>
            <a:r>
              <a:rPr kumimoji="0" lang="ja-JP" altLang="en-US" sz="1100" b="0" i="0" u="none" strike="noStrike" kern="0" cap="none" spc="0" normalizeH="0" baseline="0" noProof="0" dirty="0" smtClean="0">
                <a:ln>
                  <a:noFill/>
                </a:ln>
                <a:effectLst/>
                <a:uLnTx/>
                <a:uFillTx/>
                <a:latin typeface="Calibri"/>
                <a:ea typeface="ＭＳ Ｐゴシック" panose="020B0600070205080204" pitchFamily="50" charset="-128"/>
                <a:cs typeface="+mn-cs"/>
              </a:rPr>
              <a:t>、６年間</a:t>
            </a:r>
            <a:r>
              <a:rPr kumimoji="0" lang="ja-JP" altLang="en-US" sz="1100" b="0" i="0" u="none" strike="noStrike" kern="0" cap="none" spc="0" normalizeH="0" baseline="0" noProof="0" dirty="0">
                <a:ln>
                  <a:noFill/>
                </a:ln>
                <a:effectLst/>
                <a:uLnTx/>
                <a:uFillTx/>
                <a:latin typeface="Calibri"/>
                <a:ea typeface="ＭＳ Ｐゴシック" panose="020B0600070205080204" pitchFamily="50" charset="-128"/>
                <a:cs typeface="+mn-cs"/>
              </a:rPr>
              <a:t>延長</a:t>
            </a:r>
            <a:endParaRPr kumimoji="0" lang="en-US" altLang="ja-JP" sz="1100" b="0" i="0" u="none" strike="noStrike" kern="0" cap="none" spc="0" normalizeH="0" baseline="0" noProof="0" dirty="0">
              <a:ln>
                <a:noFill/>
              </a:ln>
              <a:effectLst/>
              <a:uLnTx/>
              <a:uFillTx/>
              <a:latin typeface="Calibri"/>
              <a:ea typeface="ＭＳ Ｐゴシック" panose="020B0600070205080204" pitchFamily="50" charset="-128"/>
              <a:cs typeface="+mn-cs"/>
            </a:endParaRPr>
          </a:p>
        </p:txBody>
      </p:sp>
      <p:sp>
        <p:nvSpPr>
          <p:cNvPr id="43" name="角丸四角形 42"/>
          <p:cNvSpPr/>
          <p:nvPr/>
        </p:nvSpPr>
        <p:spPr>
          <a:xfrm>
            <a:off x="6894061" y="5389086"/>
            <a:ext cx="2391338" cy="864000"/>
          </a:xfrm>
          <a:prstGeom prst="roundRect">
            <a:avLst/>
          </a:prstGeom>
          <a:solidFill>
            <a:schemeClr val="bg1"/>
          </a:solidFill>
          <a:ln w="25400" cap="flat" cmpd="sng" algn="ctr">
            <a:solidFill>
              <a:srgbClr val="FFC000"/>
            </a:solidFill>
            <a:prstDash val="solid"/>
          </a:ln>
          <a:effectLst/>
        </p:spPr>
        <p:txBody>
          <a:bodyPr vert="horz" lIns="93268" tIns="46635" rIns="93268" bIns="46635" rtlCol="0" anchor="ctr"/>
          <a:lstStyle/>
          <a:p>
            <a:pPr marL="89059" marR="0" lvl="0" indent="-89059" defTabSz="932608" eaLnBrk="1" fontAlgn="base" latinLnBrk="0" hangingPunct="1">
              <a:lnSpc>
                <a:spcPct val="100000"/>
              </a:lnSpc>
              <a:spcBef>
                <a:spcPts val="300"/>
              </a:spcBef>
              <a:spcAft>
                <a:spcPct val="0"/>
              </a:spcAft>
              <a:buClrTx/>
              <a:buSzTx/>
              <a:buFontTx/>
              <a:buNone/>
              <a:tabLst/>
              <a:defRPr/>
            </a:pPr>
            <a:r>
              <a:rPr kumimoji="0" lang="en-US" altLang="ja-JP" sz="1300" b="1" i="0" u="none" strike="noStrike" kern="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a:t>
            </a:r>
            <a:r>
              <a:rPr kumimoji="0" lang="ja-JP" altLang="en-US" sz="1300" b="1" i="0" u="none" strike="noStrike" kern="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２６年法改正</a:t>
            </a:r>
            <a:r>
              <a:rPr kumimoji="0" lang="en-US" altLang="ja-JP" sz="1300" b="1" i="0" u="none" strike="noStrike" kern="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a:t>
            </a:r>
          </a:p>
          <a:p>
            <a:pPr marL="89059" marR="0" lvl="0" indent="-89059" defTabSz="932608" eaLnBrk="1" fontAlgn="base" latinLnBrk="0" hangingPunct="1">
              <a:lnSpc>
                <a:spcPct val="100000"/>
              </a:lnSpc>
              <a:spcBef>
                <a:spcPts val="300"/>
              </a:spcBef>
              <a:spcAft>
                <a:spcPct val="0"/>
              </a:spcAft>
              <a:buClrTx/>
              <a:buSzTx/>
              <a:buFontTx/>
              <a:buNone/>
              <a:tabLst/>
              <a:defRPr/>
            </a:pPr>
            <a:r>
              <a:rPr kumimoji="0" lang="ja-JP" altLang="en-US" sz="1100" i="0" u="none" strike="noStrike" kern="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◇平成</a:t>
            </a:r>
            <a:r>
              <a:rPr kumimoji="0" lang="en-US" altLang="ja-JP" sz="1100" i="0" u="none" strike="noStrike" kern="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22</a:t>
            </a:r>
            <a:r>
              <a:rPr kumimoji="0" lang="ja-JP" altLang="en-US" sz="1100" i="0" u="none" strike="noStrike" kern="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年国調による要件の追加→対象団体の追加</a:t>
            </a:r>
            <a:endParaRPr kumimoji="0" lang="en-US" altLang="ja-JP" sz="1100" i="0" u="none" strike="noStrike" kern="0" cap="none" spc="0" normalizeH="0" baseline="0" noProof="0" dirty="0">
              <a:ln>
                <a:noFill/>
              </a:ln>
              <a:solidFill>
                <a:prstClr val="black"/>
              </a:solidFill>
              <a:effectLst/>
              <a:uLnTx/>
              <a:uFillTx/>
              <a:latin typeface="ＭＳ Ｐゴシック"/>
              <a:ea typeface="ＭＳ Ｐゴシック" panose="020B0600070205080204" pitchFamily="50" charset="-128"/>
              <a:cs typeface="+mn-cs"/>
            </a:endParaRPr>
          </a:p>
          <a:p>
            <a:pPr marL="89059" marR="0" lvl="0" indent="-89059" defTabSz="932608" eaLnBrk="1" fontAlgn="base" latinLnBrk="0" hangingPunct="1">
              <a:lnSpc>
                <a:spcPct val="100000"/>
              </a:lnSpc>
              <a:spcBef>
                <a:spcPts val="300"/>
              </a:spcBef>
              <a:spcAft>
                <a:spcPct val="0"/>
              </a:spcAft>
              <a:buClrTx/>
              <a:buSzTx/>
              <a:buFontTx/>
              <a:buNone/>
              <a:tabLst/>
              <a:defRPr/>
            </a:pPr>
            <a:r>
              <a:rPr kumimoji="0" lang="ja-JP" altLang="en-US" sz="1100" i="0" u="none" strike="noStrike" kern="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◇過疎債の対象拡充（ハード事業）</a:t>
            </a:r>
            <a:endParaRPr kumimoji="0" lang="en-US" altLang="ja-JP" sz="1100" i="0" u="none" strike="noStrike" kern="0" cap="none" spc="0" normalizeH="0" baseline="0" noProof="0" dirty="0">
              <a:ln>
                <a:noFill/>
              </a:ln>
              <a:solidFill>
                <a:prstClr val="black"/>
              </a:solidFill>
              <a:effectLst/>
              <a:uLnTx/>
              <a:uFillTx/>
              <a:latin typeface="ＭＳ Ｐゴシック"/>
              <a:ea typeface="ＭＳ Ｐゴシック" panose="020B0600070205080204" pitchFamily="50" charset="-128"/>
              <a:cs typeface="+mn-cs"/>
            </a:endParaRPr>
          </a:p>
        </p:txBody>
      </p:sp>
      <p:cxnSp>
        <p:nvCxnSpPr>
          <p:cNvPr id="44" name="カギ線コネクタ 43"/>
          <p:cNvCxnSpPr/>
          <p:nvPr/>
        </p:nvCxnSpPr>
        <p:spPr>
          <a:xfrm>
            <a:off x="6740165" y="3550303"/>
            <a:ext cx="868224" cy="344302"/>
          </a:xfrm>
          <a:prstGeom prst="bentConnector3">
            <a:avLst>
              <a:gd name="adj1" fmla="val 50000"/>
            </a:avLst>
          </a:prstGeom>
          <a:noFill/>
          <a:ln w="25400" cap="flat" cmpd="sng" algn="ctr">
            <a:solidFill>
              <a:srgbClr val="0070C0"/>
            </a:solidFill>
            <a:prstDash val="solid"/>
            <a:tailEnd type="arrow"/>
          </a:ln>
          <a:effectLst/>
        </p:spPr>
      </p:cxnSp>
      <p:cxnSp>
        <p:nvCxnSpPr>
          <p:cNvPr id="45" name="直線矢印コネクタ 44"/>
          <p:cNvCxnSpPr/>
          <p:nvPr/>
        </p:nvCxnSpPr>
        <p:spPr>
          <a:xfrm>
            <a:off x="7894713" y="5116647"/>
            <a:ext cx="7175" cy="272439"/>
          </a:xfrm>
          <a:prstGeom prst="straightConnector1">
            <a:avLst/>
          </a:prstGeom>
          <a:noFill/>
          <a:ln w="25400" cap="flat" cmpd="sng" algn="ctr">
            <a:solidFill>
              <a:srgbClr val="FFC000"/>
            </a:solidFill>
            <a:prstDash val="solid"/>
            <a:tailEnd type="arrow"/>
          </a:ln>
          <a:effectLst/>
        </p:spPr>
      </p:cxnSp>
      <p:sp>
        <p:nvSpPr>
          <p:cNvPr id="48" name="テキスト ボックス 47"/>
          <p:cNvSpPr txBox="1"/>
          <p:nvPr/>
        </p:nvSpPr>
        <p:spPr>
          <a:xfrm>
            <a:off x="69472" y="1162276"/>
            <a:ext cx="430887" cy="5532585"/>
          </a:xfrm>
          <a:prstGeom prst="rect">
            <a:avLst/>
          </a:prstGeom>
          <a:noFill/>
        </p:spPr>
        <p:txBody>
          <a:bodyPr vert="eaVert" wrap="square" rtlCol="0">
            <a:spAutoFit/>
          </a:bodyPr>
          <a:lstStyle/>
          <a:p>
            <a:r>
              <a:rPr kumimoji="0" lang="en-US" altLang="ja-JP" sz="1600" kern="0" dirty="0">
                <a:solidFill>
                  <a:srgbClr val="FF0000"/>
                </a:solidFill>
              </a:rPr>
              <a:t>※</a:t>
            </a:r>
            <a:r>
              <a:rPr kumimoji="0" lang="ja-JP" altLang="en-US" sz="1600" kern="0" dirty="0">
                <a:solidFill>
                  <a:srgbClr val="FF0000"/>
                </a:solidFill>
              </a:rPr>
              <a:t>高度経済成長により、農山漁村の人口が急激に都市に</a:t>
            </a:r>
            <a:r>
              <a:rPr kumimoji="0" lang="ja-JP" altLang="en-US" sz="1600" kern="0" dirty="0" smtClean="0">
                <a:solidFill>
                  <a:srgbClr val="FF0000"/>
                </a:solidFill>
              </a:rPr>
              <a:t>流入</a:t>
            </a:r>
            <a:endParaRPr kumimoji="0" lang="en-US" altLang="ja-JP" sz="1600" kern="0" dirty="0">
              <a:solidFill>
                <a:srgbClr val="FF0000"/>
              </a:solidFill>
            </a:endParaRPr>
          </a:p>
        </p:txBody>
      </p:sp>
      <p:sp>
        <p:nvSpPr>
          <p:cNvPr id="56" name="正方形/長方形 55"/>
          <p:cNvSpPr/>
          <p:nvPr/>
        </p:nvSpPr>
        <p:spPr>
          <a:xfrm>
            <a:off x="7723299" y="848705"/>
            <a:ext cx="873222" cy="442349"/>
          </a:xfrm>
          <a:prstGeom prst="rect">
            <a:avLst/>
          </a:prstGeom>
          <a:noFill/>
          <a:ln w="25400" cap="flat" cmpd="sng" algn="ctr">
            <a:noFill/>
            <a:prstDash val="solid"/>
          </a:ln>
          <a:effectLst/>
        </p:spPr>
        <p:txBody>
          <a:bodyPr lIns="93268" tIns="46635" rIns="93268" bIns="46635" rtlCol="0" anchor="ctr"/>
          <a:lstStyle/>
          <a:p>
            <a:pPr marL="0" marR="0" lvl="0" indent="0" algn="ctr" defTabSz="932608" eaLnBrk="1" fontAlgn="base" latinLnBrk="0" hangingPunct="1">
              <a:lnSpc>
                <a:spcPct val="100000"/>
              </a:lnSpc>
              <a:spcBef>
                <a:spcPct val="50000"/>
              </a:spcBef>
              <a:spcAft>
                <a:spcPct val="0"/>
              </a:spcAft>
              <a:buClrTx/>
              <a:buSzTx/>
              <a:buFontTx/>
              <a:buNone/>
              <a:tabLst/>
              <a:defRPr/>
            </a:pPr>
            <a:r>
              <a:rPr kumimoji="0" lang="ja-JP" altLang="en-US" sz="1200" b="0" i="0" u="none" strike="noStrike" kern="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Ｈ２９</a:t>
            </a:r>
            <a:endParaRPr kumimoji="0" lang="ja-JP" altLang="en-US" sz="1200" b="0"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4" name="左右矢印 13"/>
          <p:cNvSpPr/>
          <p:nvPr/>
        </p:nvSpPr>
        <p:spPr>
          <a:xfrm>
            <a:off x="7619163" y="3582748"/>
            <a:ext cx="2255983" cy="640804"/>
          </a:xfrm>
          <a:prstGeom prst="leftRightArrow">
            <a:avLst>
              <a:gd name="adj1" fmla="val 66449"/>
              <a:gd name="adj2" fmla="val 33551"/>
            </a:avLst>
          </a:prstGeom>
          <a:solidFill>
            <a:srgbClr val="CCECFF"/>
          </a:solidFill>
          <a:ln w="25400" cap="flat" cmpd="sng" algn="ctr">
            <a:solidFill>
              <a:srgbClr val="0070C0"/>
            </a:solidFill>
            <a:prstDash val="solid"/>
          </a:ln>
          <a:effectLst/>
        </p:spPr>
        <p:txBody>
          <a:bodyPr lIns="93268" tIns="46635" rIns="93268" bIns="46635" rtlCol="0" anchor="ctr"/>
          <a:lstStyle/>
          <a:p>
            <a:pPr marL="0" marR="0" lvl="0" indent="0" algn="ctr" defTabSz="932608" eaLnBrk="1" fontAlgn="base" latinLnBrk="0" hangingPunct="1">
              <a:lnSpc>
                <a:spcPct val="100000"/>
              </a:lnSpc>
              <a:spcBef>
                <a:spcPct val="50000"/>
              </a:spcBef>
              <a:spcAft>
                <a:spcPct val="0"/>
              </a:spcAft>
              <a:buClrTx/>
              <a:buSzTx/>
              <a:buFontTx/>
              <a:buNone/>
              <a:tabLst/>
              <a:defRPr/>
            </a:pPr>
            <a:r>
              <a:rPr kumimoji="0" lang="ja-JP" altLang="en-US" sz="1300" b="1"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n-cs"/>
              </a:rPr>
              <a:t>５年延長</a:t>
            </a:r>
            <a:endParaRPr kumimoji="0" lang="en-US" altLang="ja-JP" sz="1300" b="1"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32608" eaLnBrk="1" fontAlgn="base" latinLnBrk="0" hangingPunct="1">
              <a:lnSpc>
                <a:spcPct val="100000"/>
              </a:lnSpc>
              <a:spcBef>
                <a:spcPts val="0"/>
              </a:spcBef>
              <a:spcAft>
                <a:spcPct val="0"/>
              </a:spcAft>
              <a:buClrTx/>
              <a:buSzTx/>
              <a:buFontTx/>
              <a:buNone/>
              <a:tabLst/>
              <a:defRPr/>
            </a:pPr>
            <a:r>
              <a:rPr kumimoji="0" lang="en-US" altLang="ja-JP" sz="1300" b="1"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0" lang="ja-JP" altLang="en-US" sz="1300" b="1"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n-cs"/>
              </a:rPr>
              <a:t>２４年法改正</a:t>
            </a:r>
            <a:r>
              <a:rPr kumimoji="0" lang="en-US" altLang="ja-JP" sz="1300" b="1"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n-cs"/>
              </a:rPr>
              <a:t>】</a:t>
            </a:r>
            <a:endParaRPr kumimoji="0" lang="ja-JP" altLang="en-US" sz="1300" b="1"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68" name="正方形/長方形 67"/>
          <p:cNvSpPr/>
          <p:nvPr/>
        </p:nvSpPr>
        <p:spPr>
          <a:xfrm>
            <a:off x="8201748" y="1313822"/>
            <a:ext cx="1529561" cy="725708"/>
          </a:xfrm>
          <a:prstGeom prst="rect">
            <a:avLst/>
          </a:prstGeom>
          <a:solidFill>
            <a:sysClr val="window" lastClr="FFFFFF"/>
          </a:solidFill>
          <a:ln w="25400" cap="flat" cmpd="sng" algn="ctr">
            <a:solidFill>
              <a:srgbClr val="00B050"/>
            </a:solidFill>
            <a:prstDash val="solid"/>
          </a:ln>
          <a:effectLst/>
        </p:spPr>
        <p:txBody>
          <a:bodyPr lIns="93268" tIns="46635" rIns="93268" bIns="46635" rtlCol="0" anchor="ctr"/>
          <a:lstStyle/>
          <a:p>
            <a:pPr marL="0" marR="0" lvl="0" indent="0" algn="ctr" defTabSz="932608" eaLnBrk="1" fontAlgn="auto" latinLnBrk="0" hangingPunct="1">
              <a:lnSpc>
                <a:spcPct val="100000"/>
              </a:lnSpc>
              <a:spcBef>
                <a:spcPts val="0"/>
              </a:spcBef>
              <a:spcAft>
                <a:spcPts val="0"/>
              </a:spcAft>
              <a:buClrTx/>
              <a:buSzTx/>
              <a:buFontTx/>
              <a:buNone/>
              <a:tabLst/>
              <a:defRPr/>
            </a:pPr>
            <a:r>
              <a:rPr kumimoji="0" lang="ja-JP" altLang="en-US" sz="1100" b="0" i="0" u="none" strike="noStrike" kern="0" cap="none" spc="0" normalizeH="0" baseline="0" noProof="0" dirty="0">
                <a:ln>
                  <a:noFill/>
                </a:ln>
                <a:effectLst/>
                <a:uLnTx/>
                <a:uFillTx/>
                <a:latin typeface="Calibri"/>
                <a:ea typeface="ＭＳ Ｐゴシック" panose="020B0600070205080204" pitchFamily="50" charset="-128"/>
                <a:cs typeface="+mn-cs"/>
              </a:rPr>
              <a:t>Ｈ</a:t>
            </a:r>
            <a:r>
              <a:rPr kumimoji="0" lang="ja-JP" altLang="en-US" sz="1100" b="0" i="0" u="none" strike="noStrike" kern="0" cap="none" spc="0" normalizeH="0" baseline="0" noProof="0" dirty="0" smtClean="0">
                <a:ln>
                  <a:noFill/>
                </a:ln>
                <a:effectLst/>
                <a:uLnTx/>
                <a:uFillTx/>
                <a:latin typeface="Calibri"/>
                <a:ea typeface="ＭＳ Ｐゴシック" panose="020B0600070205080204" pitchFamily="50" charset="-128"/>
                <a:cs typeface="+mn-cs"/>
              </a:rPr>
              <a:t>２９．４．１施行</a:t>
            </a:r>
            <a:endParaRPr kumimoji="0" lang="en-US" altLang="ja-JP" sz="1100" b="0" i="0" u="none" strike="noStrike" kern="0" cap="none" spc="0" normalizeH="0" baseline="0" noProof="0" dirty="0" smtClean="0">
              <a:ln>
                <a:noFill/>
              </a:ln>
              <a:effectLst/>
              <a:uLnTx/>
              <a:uFillTx/>
              <a:latin typeface="Calibri"/>
              <a:ea typeface="ＭＳ Ｐゴシック" panose="020B0600070205080204" pitchFamily="50" charset="-128"/>
              <a:cs typeface="+mn-cs"/>
            </a:endParaRPr>
          </a:p>
          <a:p>
            <a:pPr marL="0" marR="0" lvl="0" indent="0" algn="ctr" defTabSz="932608" eaLnBrk="1" fontAlgn="auto" latinLnBrk="0" hangingPunct="1">
              <a:lnSpc>
                <a:spcPct val="100000"/>
              </a:lnSpc>
              <a:spcBef>
                <a:spcPts val="0"/>
              </a:spcBef>
              <a:spcAft>
                <a:spcPts val="0"/>
              </a:spcAft>
              <a:buClrTx/>
              <a:buSzTx/>
              <a:buFontTx/>
              <a:buNone/>
              <a:tabLst/>
              <a:defRPr/>
            </a:pPr>
            <a:r>
              <a:rPr kumimoji="0" lang="ja-JP" altLang="en-US" sz="1100" b="0" i="0" u="none" strike="noStrike" kern="0" cap="none" spc="0" normalizeH="0" baseline="0" noProof="0" dirty="0" smtClean="0">
                <a:ln>
                  <a:noFill/>
                </a:ln>
                <a:effectLst/>
                <a:uLnTx/>
                <a:uFillTx/>
                <a:latin typeface="Calibri"/>
                <a:ea typeface="ＭＳ Ｐゴシック" panose="020B0600070205080204" pitchFamily="50" charset="-128"/>
                <a:cs typeface="+mn-cs"/>
              </a:rPr>
              <a:t>平成２７年国勢調査の結果が公表されたことを受けて改正。</a:t>
            </a:r>
            <a:r>
              <a:rPr kumimoji="0" lang="ja-JP" altLang="en-US" sz="1100" b="0" i="0" u="none" strike="noStrike" kern="0" cap="none" spc="0" normalizeH="0" baseline="0" noProof="0" dirty="0">
                <a:ln>
                  <a:noFill/>
                </a:ln>
                <a:effectLst/>
                <a:uLnTx/>
                <a:uFillTx/>
                <a:latin typeface="Calibri"/>
                <a:ea typeface="ＭＳ Ｐゴシック" panose="020B0600070205080204" pitchFamily="50" charset="-128"/>
                <a:cs typeface="+mn-cs"/>
              </a:rPr>
              <a:t>　</a:t>
            </a:r>
            <a:endParaRPr kumimoji="0" lang="en-US" altLang="ja-JP" sz="1100" b="0" i="0" u="none" strike="noStrike" kern="0" cap="none" spc="0" normalizeH="0" baseline="0" noProof="0" dirty="0">
              <a:ln>
                <a:noFill/>
              </a:ln>
              <a:effectLst/>
              <a:uLnTx/>
              <a:uFillTx/>
              <a:latin typeface="Calibri"/>
              <a:ea typeface="ＭＳ Ｐゴシック" panose="020B0600070205080204" pitchFamily="50" charset="-128"/>
              <a:cs typeface="+mn-cs"/>
            </a:endParaRPr>
          </a:p>
        </p:txBody>
      </p:sp>
      <p:sp>
        <p:nvSpPr>
          <p:cNvPr id="71" name="角丸四角形 70"/>
          <p:cNvSpPr/>
          <p:nvPr/>
        </p:nvSpPr>
        <p:spPr>
          <a:xfrm>
            <a:off x="8196852" y="2275172"/>
            <a:ext cx="1620000" cy="1260000"/>
          </a:xfrm>
          <a:prstGeom prst="roundRect">
            <a:avLst/>
          </a:prstGeom>
          <a:solidFill>
            <a:schemeClr val="bg1"/>
          </a:solidFill>
          <a:ln w="25400" cap="flat" cmpd="sng" algn="ctr">
            <a:solidFill>
              <a:srgbClr val="00B050"/>
            </a:solidFill>
            <a:prstDash val="solid"/>
          </a:ln>
          <a:effectLst/>
        </p:spPr>
        <p:txBody>
          <a:bodyPr vert="horz" lIns="93268" tIns="46635" rIns="93268" bIns="46635" rtlCol="0" anchor="ctr"/>
          <a:lstStyle/>
          <a:p>
            <a:pPr marL="89059" marR="0" lvl="0" indent="-89059" defTabSz="932608" eaLnBrk="1" fontAlgn="base" latinLnBrk="0" hangingPunct="1">
              <a:lnSpc>
                <a:spcPct val="100000"/>
              </a:lnSpc>
              <a:spcBef>
                <a:spcPts val="200"/>
              </a:spcBef>
              <a:spcAft>
                <a:spcPct val="0"/>
              </a:spcAft>
              <a:buClrTx/>
              <a:buSzTx/>
              <a:buFontTx/>
              <a:buNone/>
              <a:tabLst/>
              <a:defRPr/>
            </a:pPr>
            <a:r>
              <a:rPr kumimoji="0" lang="en-US" altLang="ja-JP" sz="1300" b="1" i="0" u="none" strike="noStrike" kern="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a:t>
            </a:r>
            <a:r>
              <a:rPr kumimoji="0" lang="ja-JP" altLang="en-US" sz="1300" b="1" i="0" u="none" strike="noStrike" kern="0" cap="none" spc="0" normalizeH="0" baseline="0" noProof="0" dirty="0" smtClean="0">
                <a:ln>
                  <a:noFill/>
                </a:ln>
                <a:solidFill>
                  <a:prstClr val="black"/>
                </a:solidFill>
                <a:effectLst/>
                <a:uLnTx/>
                <a:uFillTx/>
                <a:latin typeface="ＭＳ Ｐゴシック"/>
                <a:ea typeface="ＭＳ Ｐゴシック" panose="020B0600070205080204" pitchFamily="50" charset="-128"/>
                <a:cs typeface="+mn-cs"/>
              </a:rPr>
              <a:t>２９年法</a:t>
            </a:r>
            <a:r>
              <a:rPr kumimoji="0" lang="ja-JP" altLang="en-US" sz="1300" b="1" i="0" u="none" strike="noStrike" kern="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改正</a:t>
            </a:r>
            <a:r>
              <a:rPr kumimoji="0" lang="en-US" altLang="ja-JP" sz="1300" b="1" i="0" u="none" strike="noStrike" kern="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a:t>
            </a:r>
          </a:p>
          <a:p>
            <a:pPr marL="89059" marR="0" lvl="0" indent="-89059" defTabSz="932608" eaLnBrk="1" fontAlgn="base" latinLnBrk="0" hangingPunct="1">
              <a:lnSpc>
                <a:spcPct val="100000"/>
              </a:lnSpc>
              <a:spcBef>
                <a:spcPts val="200"/>
              </a:spcBef>
              <a:spcAft>
                <a:spcPct val="0"/>
              </a:spcAft>
              <a:buClrTx/>
              <a:buSzTx/>
              <a:buFontTx/>
              <a:buNone/>
              <a:tabLst/>
              <a:defRPr/>
            </a:pPr>
            <a:r>
              <a:rPr kumimoji="0" lang="ja-JP" altLang="en-US" sz="1100" i="0" u="none" strike="noStrike" kern="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◇平成</a:t>
            </a:r>
            <a:r>
              <a:rPr kumimoji="0" lang="en-US" altLang="ja-JP" sz="1100" i="0" u="none" strike="noStrike" kern="0" cap="none" spc="0" normalizeH="0" baseline="0" noProof="0" dirty="0" smtClean="0">
                <a:ln>
                  <a:noFill/>
                </a:ln>
                <a:solidFill>
                  <a:prstClr val="black"/>
                </a:solidFill>
                <a:effectLst/>
                <a:uLnTx/>
                <a:uFillTx/>
                <a:latin typeface="ＭＳ Ｐゴシック"/>
                <a:ea typeface="ＭＳ Ｐゴシック" panose="020B0600070205080204" pitchFamily="50" charset="-128"/>
                <a:cs typeface="+mn-cs"/>
              </a:rPr>
              <a:t>2</a:t>
            </a:r>
            <a:r>
              <a:rPr kumimoji="0" lang="ja-JP" altLang="en-US" sz="1100" i="0" u="none" strike="noStrike" kern="0" cap="none" spc="0" normalizeH="0" baseline="0" noProof="0" dirty="0" smtClean="0">
                <a:ln>
                  <a:noFill/>
                </a:ln>
                <a:solidFill>
                  <a:prstClr val="black"/>
                </a:solidFill>
                <a:effectLst/>
                <a:uLnTx/>
                <a:uFillTx/>
                <a:latin typeface="ＭＳ Ｐゴシック"/>
                <a:ea typeface="ＭＳ Ｐゴシック" panose="020B0600070205080204" pitchFamily="50" charset="-128"/>
                <a:cs typeface="+mn-cs"/>
              </a:rPr>
              <a:t>７年</a:t>
            </a:r>
            <a:r>
              <a:rPr kumimoji="0" lang="ja-JP" altLang="en-US" sz="1100" i="0" u="none" strike="noStrike" kern="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国調</a:t>
            </a:r>
            <a:r>
              <a:rPr kumimoji="0" lang="ja-JP" altLang="en-US" sz="1100" i="0" u="none" strike="noStrike" kern="0" cap="none" spc="0" normalizeH="0" baseline="0" noProof="0" dirty="0" smtClean="0">
                <a:ln>
                  <a:noFill/>
                </a:ln>
                <a:solidFill>
                  <a:prstClr val="black"/>
                </a:solidFill>
                <a:effectLst/>
                <a:uLnTx/>
                <a:uFillTx/>
                <a:latin typeface="ＭＳ Ｐゴシック"/>
                <a:ea typeface="ＭＳ Ｐゴシック" panose="020B0600070205080204" pitchFamily="50" charset="-128"/>
                <a:cs typeface="+mn-cs"/>
              </a:rPr>
              <a:t>に</a:t>
            </a:r>
            <a:r>
              <a:rPr kumimoji="0" lang="en-US" altLang="ja-JP" sz="1100" i="0" u="none" strike="noStrike" kern="0" cap="none" spc="0" normalizeH="0" baseline="0" noProof="0" dirty="0" smtClean="0">
                <a:ln>
                  <a:noFill/>
                </a:ln>
                <a:solidFill>
                  <a:prstClr val="black"/>
                </a:solidFill>
                <a:effectLst/>
                <a:uLnTx/>
                <a:uFillTx/>
                <a:latin typeface="ＭＳ Ｐゴシック"/>
                <a:ea typeface="ＭＳ Ｐゴシック" panose="020B0600070205080204" pitchFamily="50" charset="-128"/>
                <a:cs typeface="+mn-cs"/>
              </a:rPr>
              <a:t/>
            </a:r>
            <a:br>
              <a:rPr kumimoji="0" lang="en-US" altLang="ja-JP" sz="1100" i="0" u="none" strike="noStrike" kern="0" cap="none" spc="0" normalizeH="0" baseline="0" noProof="0" dirty="0" smtClean="0">
                <a:ln>
                  <a:noFill/>
                </a:ln>
                <a:solidFill>
                  <a:prstClr val="black"/>
                </a:solidFill>
                <a:effectLst/>
                <a:uLnTx/>
                <a:uFillTx/>
                <a:latin typeface="ＭＳ Ｐゴシック"/>
                <a:ea typeface="ＭＳ Ｐゴシック" panose="020B0600070205080204" pitchFamily="50" charset="-128"/>
                <a:cs typeface="+mn-cs"/>
              </a:rPr>
            </a:br>
            <a:r>
              <a:rPr kumimoji="0" lang="ja-JP" altLang="en-US" sz="1100" i="0" u="none" strike="noStrike" kern="0" cap="none" spc="0" normalizeH="0" baseline="0" noProof="0" dirty="0" smtClean="0">
                <a:ln>
                  <a:noFill/>
                </a:ln>
                <a:solidFill>
                  <a:prstClr val="black"/>
                </a:solidFill>
                <a:effectLst/>
                <a:uLnTx/>
                <a:uFillTx/>
                <a:latin typeface="ＭＳ Ｐゴシック"/>
                <a:ea typeface="ＭＳ Ｐゴシック" panose="020B0600070205080204" pitchFamily="50" charset="-128"/>
                <a:cs typeface="+mn-cs"/>
              </a:rPr>
              <a:t>よる</a:t>
            </a:r>
            <a:r>
              <a:rPr kumimoji="0" lang="ja-JP" altLang="en-US" sz="1100" i="0" u="none" strike="noStrike" kern="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要件の</a:t>
            </a:r>
            <a:r>
              <a:rPr kumimoji="0" lang="ja-JP" altLang="en-US" sz="1100" i="0" u="none" strike="noStrike" kern="0" cap="none" spc="0" normalizeH="0" baseline="0" noProof="0" dirty="0" smtClean="0">
                <a:ln>
                  <a:noFill/>
                </a:ln>
                <a:solidFill>
                  <a:prstClr val="black"/>
                </a:solidFill>
                <a:effectLst/>
                <a:uLnTx/>
                <a:uFillTx/>
                <a:latin typeface="ＭＳ Ｐゴシック"/>
                <a:ea typeface="ＭＳ Ｐゴシック" panose="020B0600070205080204" pitchFamily="50" charset="-128"/>
                <a:cs typeface="+mn-cs"/>
              </a:rPr>
              <a:t>追加</a:t>
            </a:r>
            <a:r>
              <a:rPr kumimoji="0" lang="en-US" altLang="ja-JP" sz="1100" i="0" u="none" strike="noStrike" kern="0" cap="none" spc="0" normalizeH="0" baseline="0" noProof="0" dirty="0" smtClean="0">
                <a:ln>
                  <a:noFill/>
                </a:ln>
                <a:solidFill>
                  <a:prstClr val="black"/>
                </a:solidFill>
                <a:effectLst/>
                <a:uLnTx/>
                <a:uFillTx/>
                <a:latin typeface="ＭＳ Ｐゴシック"/>
                <a:ea typeface="ＭＳ Ｐゴシック" panose="020B0600070205080204" pitchFamily="50" charset="-128"/>
                <a:cs typeface="+mn-cs"/>
              </a:rPr>
              <a:t/>
            </a:r>
            <a:br>
              <a:rPr kumimoji="0" lang="en-US" altLang="ja-JP" sz="1100" i="0" u="none" strike="noStrike" kern="0" cap="none" spc="0" normalizeH="0" baseline="0" noProof="0" dirty="0" smtClean="0">
                <a:ln>
                  <a:noFill/>
                </a:ln>
                <a:solidFill>
                  <a:prstClr val="black"/>
                </a:solidFill>
                <a:effectLst/>
                <a:uLnTx/>
                <a:uFillTx/>
                <a:latin typeface="ＭＳ Ｐゴシック"/>
                <a:ea typeface="ＭＳ Ｐゴシック" panose="020B0600070205080204" pitchFamily="50" charset="-128"/>
                <a:cs typeface="+mn-cs"/>
              </a:rPr>
            </a:br>
            <a:r>
              <a:rPr kumimoji="0" lang="ja-JP" altLang="en-US" sz="1100" i="0" u="none" strike="noStrike" kern="0" cap="none" spc="0" normalizeH="0" baseline="0" noProof="0" dirty="0" smtClean="0">
                <a:ln>
                  <a:noFill/>
                </a:ln>
                <a:solidFill>
                  <a:prstClr val="black"/>
                </a:solidFill>
                <a:effectLst/>
                <a:uLnTx/>
                <a:uFillTx/>
                <a:latin typeface="ＭＳ Ｐゴシック"/>
                <a:ea typeface="ＭＳ Ｐゴシック" panose="020B0600070205080204" pitchFamily="50" charset="-128"/>
                <a:cs typeface="+mn-cs"/>
              </a:rPr>
              <a:t>→</a:t>
            </a:r>
            <a:r>
              <a:rPr kumimoji="0" lang="ja-JP" altLang="en-US" sz="1100" i="0" u="none" strike="noStrike" kern="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対象団体の追加</a:t>
            </a:r>
            <a:endParaRPr kumimoji="0" lang="en-US" altLang="ja-JP" sz="1100" i="0" u="none" strike="noStrike" kern="0" cap="none" spc="0" normalizeH="0" baseline="0" noProof="0" dirty="0">
              <a:ln>
                <a:noFill/>
              </a:ln>
              <a:solidFill>
                <a:prstClr val="black"/>
              </a:solidFill>
              <a:effectLst/>
              <a:uLnTx/>
              <a:uFillTx/>
              <a:latin typeface="ＭＳ Ｐゴシック"/>
              <a:ea typeface="ＭＳ Ｐゴシック" panose="020B0600070205080204" pitchFamily="50" charset="-128"/>
              <a:cs typeface="+mn-cs"/>
            </a:endParaRPr>
          </a:p>
          <a:p>
            <a:pPr marL="89059" marR="0" lvl="0" indent="-89059" defTabSz="932608" eaLnBrk="1" fontAlgn="base" latinLnBrk="0" hangingPunct="1">
              <a:lnSpc>
                <a:spcPct val="100000"/>
              </a:lnSpc>
              <a:spcBef>
                <a:spcPts val="200"/>
              </a:spcBef>
              <a:spcAft>
                <a:spcPct val="0"/>
              </a:spcAft>
              <a:buClrTx/>
              <a:buSzTx/>
              <a:buFontTx/>
              <a:buNone/>
              <a:tabLst/>
              <a:defRPr/>
            </a:pPr>
            <a:r>
              <a:rPr kumimoji="0" lang="ja-JP" altLang="en-US" sz="1100" i="0" u="none" strike="noStrike" kern="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◇過疎債の</a:t>
            </a:r>
            <a:r>
              <a:rPr kumimoji="0" lang="ja-JP" altLang="en-US" sz="1100" i="0" u="none" strike="noStrike" kern="0" cap="none" spc="0" normalizeH="0" baseline="0" noProof="0" dirty="0" smtClean="0">
                <a:ln>
                  <a:noFill/>
                </a:ln>
                <a:solidFill>
                  <a:prstClr val="black"/>
                </a:solidFill>
                <a:effectLst/>
                <a:uLnTx/>
                <a:uFillTx/>
                <a:latin typeface="ＭＳ Ｐゴシック"/>
                <a:ea typeface="ＭＳ Ｐゴシック" panose="020B0600070205080204" pitchFamily="50" charset="-128"/>
                <a:cs typeface="+mn-cs"/>
              </a:rPr>
              <a:t>対象</a:t>
            </a:r>
            <a:r>
              <a:rPr kumimoji="0" lang="en-US" altLang="ja-JP" sz="1100" i="0" u="none" strike="noStrike" kern="0" cap="none" spc="0" normalizeH="0" baseline="0" noProof="0" dirty="0" smtClean="0">
                <a:ln>
                  <a:noFill/>
                </a:ln>
                <a:solidFill>
                  <a:prstClr val="black"/>
                </a:solidFill>
                <a:effectLst/>
                <a:uLnTx/>
                <a:uFillTx/>
                <a:latin typeface="ＭＳ Ｐゴシック"/>
                <a:ea typeface="ＭＳ Ｐゴシック" panose="020B0600070205080204" pitchFamily="50" charset="-128"/>
                <a:cs typeface="+mn-cs"/>
              </a:rPr>
              <a:t/>
            </a:r>
            <a:br>
              <a:rPr kumimoji="0" lang="en-US" altLang="ja-JP" sz="1100" i="0" u="none" strike="noStrike" kern="0" cap="none" spc="0" normalizeH="0" baseline="0" noProof="0" dirty="0" smtClean="0">
                <a:ln>
                  <a:noFill/>
                </a:ln>
                <a:solidFill>
                  <a:prstClr val="black"/>
                </a:solidFill>
                <a:effectLst/>
                <a:uLnTx/>
                <a:uFillTx/>
                <a:latin typeface="ＭＳ Ｐゴシック"/>
                <a:ea typeface="ＭＳ Ｐゴシック" panose="020B0600070205080204" pitchFamily="50" charset="-128"/>
                <a:cs typeface="+mn-cs"/>
              </a:rPr>
            </a:br>
            <a:r>
              <a:rPr kumimoji="0" lang="ja-JP" altLang="en-US" sz="1100" i="0" u="none" strike="noStrike" kern="0" cap="none" spc="0" normalizeH="0" baseline="0" noProof="0" dirty="0" smtClean="0">
                <a:ln>
                  <a:noFill/>
                </a:ln>
                <a:solidFill>
                  <a:prstClr val="black"/>
                </a:solidFill>
                <a:effectLst/>
                <a:uLnTx/>
                <a:uFillTx/>
                <a:latin typeface="ＭＳ Ｐゴシック"/>
                <a:ea typeface="ＭＳ Ｐゴシック" panose="020B0600070205080204" pitchFamily="50" charset="-128"/>
                <a:cs typeface="+mn-cs"/>
              </a:rPr>
              <a:t>（</a:t>
            </a:r>
            <a:r>
              <a:rPr kumimoji="0" lang="ja-JP" altLang="en-US" sz="1100" i="0" u="none" strike="noStrike" kern="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ハード事業</a:t>
            </a:r>
            <a:r>
              <a:rPr kumimoji="0" lang="ja-JP" altLang="en-US" sz="1100" i="0" u="none" strike="noStrike" kern="0" cap="none" spc="0" normalizeH="0" baseline="0" noProof="0" dirty="0" smtClean="0">
                <a:ln>
                  <a:noFill/>
                </a:ln>
                <a:solidFill>
                  <a:prstClr val="black"/>
                </a:solidFill>
                <a:effectLst/>
                <a:uLnTx/>
                <a:uFillTx/>
                <a:latin typeface="ＭＳ Ｐゴシック"/>
                <a:ea typeface="ＭＳ Ｐゴシック" panose="020B0600070205080204" pitchFamily="50" charset="-128"/>
                <a:cs typeface="+mn-cs"/>
              </a:rPr>
              <a:t>）拡充等</a:t>
            </a:r>
            <a:endParaRPr kumimoji="0" lang="en-US" altLang="ja-JP" sz="1100" i="0" u="none" strike="noStrike" kern="0" cap="none" spc="0" normalizeH="0" baseline="0" noProof="0" dirty="0">
              <a:ln>
                <a:noFill/>
              </a:ln>
              <a:solidFill>
                <a:prstClr val="black"/>
              </a:solidFill>
              <a:effectLst/>
              <a:uLnTx/>
              <a:uFillTx/>
              <a:latin typeface="ＭＳ Ｐゴシック"/>
              <a:ea typeface="ＭＳ Ｐゴシック" panose="020B0600070205080204" pitchFamily="50" charset="-128"/>
              <a:cs typeface="+mn-cs"/>
            </a:endParaRPr>
          </a:p>
        </p:txBody>
      </p:sp>
      <p:cxnSp>
        <p:nvCxnSpPr>
          <p:cNvPr id="78" name="直線矢印コネクタ 77"/>
          <p:cNvCxnSpPr/>
          <p:nvPr/>
        </p:nvCxnSpPr>
        <p:spPr>
          <a:xfrm>
            <a:off x="8842342" y="2039530"/>
            <a:ext cx="0" cy="235642"/>
          </a:xfrm>
          <a:prstGeom prst="straightConnector1">
            <a:avLst/>
          </a:prstGeom>
          <a:noFill/>
          <a:ln w="25400" cap="flat" cmpd="sng" algn="ctr">
            <a:solidFill>
              <a:srgbClr val="00B050"/>
            </a:solidFill>
            <a:prstDash val="solid"/>
            <a:tailEnd type="arrow"/>
          </a:ln>
          <a:effectLst/>
        </p:spPr>
      </p:cxnSp>
      <p:sp>
        <p:nvSpPr>
          <p:cNvPr id="2" name="スライド番号プレースホルダー 1"/>
          <p:cNvSpPr>
            <a:spLocks noGrp="1"/>
          </p:cNvSpPr>
          <p:nvPr>
            <p:ph type="sldNum" sz="quarter" idx="4"/>
          </p:nvPr>
        </p:nvSpPr>
        <p:spPr/>
        <p:txBody>
          <a:bodyPr/>
          <a:lstStyle/>
          <a:p>
            <a:fld id="{52FD0B92-5099-4375-A526-D90697F4A704}" type="slidenum">
              <a:rPr lang="ja-JP" altLang="en-US" smtClean="0"/>
              <a:pPr/>
              <a:t>3</a:t>
            </a:fld>
            <a:endParaRPr lang="ja-JP" altLang="en-US"/>
          </a:p>
        </p:txBody>
      </p:sp>
    </p:spTree>
    <p:extLst>
      <p:ext uri="{BB962C8B-B14F-4D97-AF65-F5344CB8AC3E}">
        <p14:creationId xmlns:p14="http://schemas.microsoft.com/office/powerpoint/2010/main" val="6585731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15"/>
          <p:cNvSpPr>
            <a:spLocks noChangeArrowheads="1"/>
          </p:cNvSpPr>
          <p:nvPr/>
        </p:nvSpPr>
        <p:spPr bwMode="auto">
          <a:xfrm>
            <a:off x="180312" y="126351"/>
            <a:ext cx="9720000" cy="432000"/>
          </a:xfrm>
          <a:prstGeom prst="roundRect">
            <a:avLst>
              <a:gd name="adj" fmla="val 21125"/>
            </a:avLst>
          </a:prstGeom>
          <a:gradFill rotWithShape="1">
            <a:gsLst>
              <a:gs pos="0">
                <a:srgbClr val="FF9933"/>
              </a:gs>
              <a:gs pos="50000">
                <a:sysClr val="window" lastClr="FFFFFF"/>
              </a:gs>
              <a:gs pos="100000">
                <a:srgbClr val="FF9933"/>
              </a:gs>
            </a:gsLst>
            <a:lin ang="5400000" scaled="1"/>
          </a:gradFill>
          <a:ln w="57150" cmpd="thickThin">
            <a:solidFill>
              <a:sysClr val="windowText" lastClr="000000"/>
            </a:solidFill>
            <a:round/>
            <a:headEnd/>
            <a:tailEnd/>
          </a:ln>
          <a:effectLst/>
        </p:spPr>
        <p:txBody>
          <a:bodyPr lIns="95286" tIns="47645" rIns="95286" bIns="47645" anchor="ctr"/>
          <a:lstStyle/>
          <a:p>
            <a:pPr algn="ctr" defTabSz="932421" fontAlgn="base">
              <a:spcBef>
                <a:spcPct val="0"/>
              </a:spcBef>
              <a:spcAft>
                <a:spcPct val="0"/>
              </a:spcAft>
              <a:defRPr/>
            </a:pPr>
            <a:r>
              <a:rPr kumimoji="0" lang="ja-JP" altLang="en-US" sz="2200" kern="0" dirty="0">
                <a:solidFill>
                  <a:prstClr val="black"/>
                </a:solidFill>
                <a:latin typeface="Arial" pitchFamily="34" charset="0"/>
                <a:ea typeface="ＤＦ特太ゴシック体" pitchFamily="1" charset="-128"/>
              </a:rPr>
              <a:t>過疎地域の要件</a:t>
            </a:r>
            <a:endParaRPr kumimoji="0" lang="ja-JP" altLang="en-US" sz="2200" kern="0" dirty="0">
              <a:solidFill>
                <a:prstClr val="black"/>
              </a:solidFill>
              <a:latin typeface="ＤＦ特太ゴシック体" pitchFamily="1" charset="-128"/>
              <a:ea typeface="ＤＦ特太ゴシック体" pitchFamily="1" charset="-128"/>
            </a:endParaRPr>
          </a:p>
        </p:txBody>
      </p:sp>
      <p:graphicFrame>
        <p:nvGraphicFramePr>
          <p:cNvPr id="5" name="表 4"/>
          <p:cNvGraphicFramePr>
            <a:graphicFrameLocks noGrp="1"/>
          </p:cNvGraphicFramePr>
          <p:nvPr>
            <p:extLst/>
          </p:nvPr>
        </p:nvGraphicFramePr>
        <p:xfrm>
          <a:off x="54814" y="664577"/>
          <a:ext cx="9981213" cy="5793316"/>
        </p:xfrm>
        <a:graphic>
          <a:graphicData uri="http://schemas.openxmlformats.org/drawingml/2006/table">
            <a:tbl>
              <a:tblPr/>
              <a:tblGrid>
                <a:gridCol w="363224"/>
                <a:gridCol w="1050969"/>
                <a:gridCol w="1713404"/>
                <a:gridCol w="1713404"/>
                <a:gridCol w="1713404"/>
                <a:gridCol w="1713404"/>
                <a:gridCol w="1713404"/>
              </a:tblGrid>
              <a:tr h="287967">
                <a:tc rowSpan="2" gridSpan="2">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fontAlgn="ct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6472" marR="6472" marT="6472" marB="0" anchor="ctr">
                    <a:lnL w="19050" cap="flat" cmpd="sng" algn="ctr">
                      <a:solidFill>
                        <a:sysClr val="windowText" lastClr="000000"/>
                      </a:solidFill>
                      <a:prstDash val="solid"/>
                      <a:round/>
                      <a:headEnd type="none" w="med" len="med"/>
                      <a:tailEnd type="none" w="med" len="med"/>
                    </a:lnL>
                    <a:lnR w="19050" cap="flat" cmpd="sng" algn="ctr">
                      <a:solidFill>
                        <a:sysClr val="windowText" lastClr="000000"/>
                      </a:solidFill>
                      <a:prstDash val="solid"/>
                      <a:round/>
                      <a:headEnd type="none" w="med" len="med"/>
                      <a:tailEnd type="none" w="med" len="med"/>
                    </a:lnR>
                    <a:lnT w="19050" cap="flat" cmpd="sng" algn="ctr">
                      <a:solidFill>
                        <a:sysClr val="windowText" lastClr="000000"/>
                      </a:solidFill>
                      <a:prstDash val="solid"/>
                      <a:round/>
                      <a:headEnd type="none" w="med" len="med"/>
                      <a:tailEnd type="none" w="med" len="med"/>
                    </a:lnT>
                    <a:lnB w="190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pattFill prst="pct20">
                      <a:fgClr>
                        <a:srgbClr val="FF9933"/>
                      </a:fgClr>
                      <a:bgClr>
                        <a:sysClr val="window" lastClr="FFFFFF"/>
                      </a:bgClr>
                    </a:pattFill>
                  </a:tcPr>
                </a:tc>
                <a:tc rowSpan="2" hMerge="1">
                  <a:txBody>
                    <a:bodyPr/>
                    <a:lstStyle/>
                    <a:p>
                      <a:endParaRPr kumimoji="1" lang="ja-JP" altLang="en-US"/>
                    </a:p>
                  </a:txBody>
                  <a:tcPr/>
                </a:tc>
                <a:tc gridSpan="2">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fontAlgn="ct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Ｈ</a:t>
                      </a:r>
                      <a:r>
                        <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rPr>
                        <a:t>12</a:t>
                      </a: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法制定当初の要件</a:t>
                      </a:r>
                    </a:p>
                  </a:txBody>
                  <a:tcPr marL="6472" marR="6472" marT="6472" marB="0" anchor="ctr">
                    <a:lnL w="190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190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pattFill prst="pct20">
                      <a:fgClr>
                        <a:srgbClr val="FF9933"/>
                      </a:fgClr>
                      <a:bgClr>
                        <a:sysClr val="window" lastClr="FFFFFF"/>
                      </a:bgClr>
                    </a:pattFill>
                  </a:tcPr>
                </a:tc>
                <a:tc hMerge="1">
                  <a:txBody>
                    <a:bodyPr/>
                    <a:lstStyle/>
                    <a:p>
                      <a:endParaRPr kumimoji="1" lang="ja-JP" altLang="en-US"/>
                    </a:p>
                  </a:txBody>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fontAlgn="ctr"/>
                      <a:r>
                        <a:rPr lang="zh-TW"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Ｈ</a:t>
                      </a:r>
                      <a:r>
                        <a:rPr lang="en-US" altLang="zh-TW" sz="1200" b="0" i="0" u="none" strike="noStrike" dirty="0">
                          <a:solidFill>
                            <a:srgbClr val="000000"/>
                          </a:solidFill>
                          <a:effectLst/>
                          <a:latin typeface="ＭＳ Ｐゴシック" panose="020B0600070205080204" pitchFamily="50" charset="-128"/>
                          <a:ea typeface="ＭＳ Ｐゴシック" panose="020B0600070205080204" pitchFamily="50" charset="-128"/>
                        </a:rPr>
                        <a:t>22</a:t>
                      </a:r>
                      <a:r>
                        <a:rPr lang="zh-TW"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法改正時追加要件</a:t>
                      </a:r>
                    </a:p>
                  </a:txBody>
                  <a:tcPr marL="6472" marR="6472" marT="6472" marB="0"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190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pattFill prst="pct20">
                      <a:fgClr>
                        <a:srgbClr val="FF9933"/>
                      </a:fgClr>
                      <a:bgClr>
                        <a:sysClr val="window" lastClr="FFFFFF"/>
                      </a:bgClr>
                    </a:patt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fontAlgn="ctr"/>
                      <a:r>
                        <a:rPr lang="zh-TW"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Ｈ</a:t>
                      </a:r>
                      <a:r>
                        <a:rPr lang="en-US" altLang="zh-TW" sz="1200" b="0" i="0" u="none" strike="noStrike" dirty="0">
                          <a:solidFill>
                            <a:srgbClr val="000000"/>
                          </a:solidFill>
                          <a:effectLst/>
                          <a:latin typeface="ＭＳ Ｐゴシック" panose="020B0600070205080204" pitchFamily="50" charset="-128"/>
                          <a:ea typeface="ＭＳ Ｐゴシック" panose="020B0600070205080204" pitchFamily="50" charset="-128"/>
                        </a:rPr>
                        <a:t>26</a:t>
                      </a:r>
                      <a:r>
                        <a:rPr lang="zh-TW"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法改正時追加要件</a:t>
                      </a:r>
                    </a:p>
                  </a:txBody>
                  <a:tcPr marL="6472" marR="6472" marT="6472" marB="0"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190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pattFill prst="pct20">
                      <a:fgClr>
                        <a:srgbClr val="FF9933"/>
                      </a:fgClr>
                      <a:bgClr>
                        <a:sysClr val="window" lastClr="FFFFFF"/>
                      </a:bgClr>
                    </a:patt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fontAlgn="ctr"/>
                      <a:r>
                        <a:rPr lang="zh-TW"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Ｈ</a:t>
                      </a:r>
                      <a:r>
                        <a:rPr lang="en-US" altLang="zh-TW" sz="1200" b="0" i="0" u="none" strike="noStrike" dirty="0">
                          <a:solidFill>
                            <a:srgbClr val="000000"/>
                          </a:solidFill>
                          <a:effectLst/>
                          <a:latin typeface="ＭＳ Ｐゴシック" panose="020B0600070205080204" pitchFamily="50" charset="-128"/>
                          <a:ea typeface="ＭＳ Ｐゴシック" panose="020B0600070205080204" pitchFamily="50" charset="-128"/>
                        </a:rPr>
                        <a:t>29</a:t>
                      </a:r>
                      <a:r>
                        <a:rPr lang="zh-TW"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法改正時追加要件</a:t>
                      </a:r>
                    </a:p>
                  </a:txBody>
                  <a:tcPr marL="6472" marR="6472" marT="6472" marB="0" anchor="ctr">
                    <a:lnL w="6350" cap="flat" cmpd="sng" algn="ctr">
                      <a:solidFill>
                        <a:sysClr val="windowText" lastClr="000000"/>
                      </a:solidFill>
                      <a:prstDash val="solid"/>
                      <a:round/>
                      <a:headEnd type="none" w="med" len="med"/>
                      <a:tailEnd type="none" w="med" len="med"/>
                    </a:lnL>
                    <a:lnR w="19050" cap="flat" cmpd="sng" algn="ctr">
                      <a:solidFill>
                        <a:sysClr val="windowText" lastClr="000000"/>
                      </a:solidFill>
                      <a:prstDash val="solid"/>
                      <a:round/>
                      <a:headEnd type="none" w="med" len="med"/>
                      <a:tailEnd type="none" w="med" len="med"/>
                    </a:lnR>
                    <a:lnT w="190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pattFill prst="pct20">
                      <a:fgClr>
                        <a:srgbClr val="FF9933"/>
                      </a:fgClr>
                      <a:bgClr>
                        <a:sysClr val="window" lastClr="FFFFFF"/>
                      </a:bgClr>
                    </a:pattFill>
                  </a:tcPr>
                </a:tc>
              </a:tr>
              <a:tr h="287967">
                <a:tc gridSpan="2" vMerge="1">
                  <a:txBody>
                    <a:bodyPr/>
                    <a:lstStyle/>
                    <a:p>
                      <a:endParaRPr kumimoji="1" lang="ja-JP" altLang="en-US"/>
                    </a:p>
                  </a:txBody>
                  <a:tcPr/>
                </a:tc>
                <a:tc hMerge="1" vMerge="1">
                  <a:txBody>
                    <a:bodyPr/>
                    <a:lstStyle/>
                    <a:p>
                      <a:endParaRPr kumimoji="1" lang="ja-JP" altLang="en-US"/>
                    </a:p>
                  </a:txBody>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fontAlgn="ctr"/>
                      <a:r>
                        <a:rPr 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Ｈ</a:t>
                      </a:r>
                      <a:r>
                        <a:rPr 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７</a:t>
                      </a: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国調</a:t>
                      </a:r>
                      <a:r>
                        <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反映</a:t>
                      </a:r>
                      <a:endPar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6472" marR="6472" marT="6472" marB="0" anchor="ctr">
                    <a:lnL w="190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190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pattFill prst="pct20">
                      <a:fgClr>
                        <a:srgbClr val="FF9933"/>
                      </a:fgClr>
                      <a:bgClr>
                        <a:sysClr val="window" lastClr="FFFFFF"/>
                      </a:bgClr>
                    </a:patt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fontAlgn="ctr"/>
                      <a:r>
                        <a:rPr 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Ｈ</a:t>
                      </a:r>
                      <a:r>
                        <a:rPr 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12</a:t>
                      </a: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国調</a:t>
                      </a:r>
                      <a:r>
                        <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反映</a:t>
                      </a:r>
                      <a:endPar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6472" marR="6472" marT="6472" marB="0"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190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pattFill prst="pct20">
                      <a:fgClr>
                        <a:srgbClr val="FF9933"/>
                      </a:fgClr>
                      <a:bgClr>
                        <a:sysClr val="window" lastClr="FFFFFF"/>
                      </a:bgClr>
                    </a:patt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fontAlgn="ctr"/>
                      <a:r>
                        <a:rPr 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Ｈ</a:t>
                      </a:r>
                      <a:r>
                        <a:rPr 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17</a:t>
                      </a: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国調</a:t>
                      </a:r>
                      <a:r>
                        <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反映</a:t>
                      </a:r>
                      <a:endPar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6472" marR="6472" marT="6472" marB="0"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190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pattFill prst="pct20">
                      <a:fgClr>
                        <a:srgbClr val="FF9933"/>
                      </a:fgClr>
                      <a:bgClr>
                        <a:sysClr val="window" lastClr="FFFFFF"/>
                      </a:bgClr>
                    </a:patt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fontAlgn="ctr"/>
                      <a:r>
                        <a:rPr 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Ｈ</a:t>
                      </a:r>
                      <a:r>
                        <a:rPr 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22</a:t>
                      </a: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国調</a:t>
                      </a:r>
                      <a:r>
                        <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反映</a:t>
                      </a:r>
                      <a:endPar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6472" marR="6472" marT="6472" marB="0"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190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pattFill prst="pct20">
                      <a:fgClr>
                        <a:srgbClr val="FF9933"/>
                      </a:fgClr>
                      <a:bgClr>
                        <a:sysClr val="window" lastClr="FFFFFF"/>
                      </a:bgClr>
                    </a:patt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fontAlgn="ctr"/>
                      <a:r>
                        <a:rPr 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Ｈ</a:t>
                      </a:r>
                      <a:r>
                        <a:rPr 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27</a:t>
                      </a: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国調</a:t>
                      </a:r>
                      <a:r>
                        <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反映</a:t>
                      </a:r>
                      <a:endPar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6472" marR="6472" marT="6472" marB="0" anchor="ctr">
                    <a:lnL w="6350" cap="flat" cmpd="sng" algn="ctr">
                      <a:solidFill>
                        <a:sysClr val="windowText" lastClr="000000"/>
                      </a:solidFill>
                      <a:prstDash val="solid"/>
                      <a:round/>
                      <a:headEnd type="none" w="med" len="med"/>
                      <a:tailEnd type="none" w="med" len="med"/>
                    </a:lnL>
                    <a:lnR w="190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190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pattFill prst="pct20">
                      <a:fgClr>
                        <a:srgbClr val="FF9933"/>
                      </a:fgClr>
                      <a:bgClr>
                        <a:sysClr val="window" lastClr="FFFFFF"/>
                      </a:bgClr>
                    </a:pattFill>
                  </a:tcPr>
                </a:tc>
              </a:tr>
              <a:tr h="3415824">
                <a:tc rowSpan="2">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fontAlgn="ct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人口要件</a:t>
                      </a:r>
                    </a:p>
                  </a:txBody>
                  <a:tcPr marL="6472" marR="6472" marT="6472" marB="0" vert="eaVert" anchor="ctr">
                    <a:lnL w="190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19050" cap="flat" cmpd="sng" algn="ctr">
                      <a:solidFill>
                        <a:sysClr val="windowText" lastClr="000000"/>
                      </a:solidFill>
                      <a:prstDash val="solid"/>
                      <a:round/>
                      <a:headEnd type="none" w="med" len="med"/>
                      <a:tailEnd type="none" w="med" len="med"/>
                    </a:lnT>
                    <a:lnB w="190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pattFill prst="pct20">
                      <a:fgClr>
                        <a:srgbClr val="FF9933"/>
                      </a:fgClr>
                      <a:bgClr>
                        <a:sysClr val="window" lastClr="FFFFFF"/>
                      </a:bgClr>
                    </a:patt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fontAlgn="ct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長期</a:t>
                      </a:r>
                      <a:r>
                        <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要件</a:t>
                      </a:r>
                      <a:endPar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6472" marR="6472" marT="6472" marB="0" anchor="ctr">
                    <a:lnL w="6350" cap="flat" cmpd="sng" algn="ctr">
                      <a:solidFill>
                        <a:sysClr val="windowText" lastClr="000000"/>
                      </a:solidFill>
                      <a:prstDash val="solid"/>
                      <a:round/>
                      <a:headEnd type="none" w="med" len="med"/>
                      <a:tailEnd type="none" w="med" len="med"/>
                    </a:lnL>
                    <a:lnR w="19050" cap="flat" cmpd="sng" algn="ctr">
                      <a:solidFill>
                        <a:sysClr val="windowText" lastClr="000000"/>
                      </a:solidFill>
                      <a:prstDash val="solid"/>
                      <a:round/>
                      <a:headEnd type="none" w="med" len="med"/>
                      <a:tailEnd type="none" w="med" len="med"/>
                    </a:lnR>
                    <a:lnT w="190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pattFill prst="pct20">
                      <a:fgClr>
                        <a:srgbClr val="FF9933"/>
                      </a:fgClr>
                      <a:bgClr>
                        <a:sysClr val="window" lastClr="FFFFFF"/>
                      </a:bgClr>
                    </a:patt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fontAlgn="ctr"/>
                      <a:r>
                        <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rPr>
                        <a:t>35</a:t>
                      </a: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年間（</a:t>
                      </a:r>
                      <a:r>
                        <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rPr>
                        <a:t>S35</a:t>
                      </a: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rPr>
                        <a:t>H7</a:t>
                      </a: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）の</a:t>
                      </a:r>
                      <a:b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人口</a:t>
                      </a:r>
                      <a:r>
                        <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減少率３０％以上</a:t>
                      </a:r>
                      <a:endParaRPr lang="en-US" altLang="ja-JP"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algn="ctr" fontAlgn="ctr"/>
                      <a:endParaRPr lang="en-US" altLang="ja-JP"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algn="ctr" fontAlgn="ctr"/>
                      <a:r>
                        <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又は</a:t>
                      </a:r>
                      <a:endParaRPr lang="en-US" altLang="ja-JP"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algn="l" fontAlgn="ctr"/>
                      <a:endPar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p>
                      <a:pPr algn="ctr" fontAlgn="ctr"/>
                      <a:r>
                        <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rPr>
                        <a:t>35</a:t>
                      </a: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年間（</a:t>
                      </a:r>
                      <a:r>
                        <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rPr>
                        <a:t>S35</a:t>
                      </a: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rPr>
                        <a:t>H7</a:t>
                      </a: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）の</a:t>
                      </a:r>
                      <a:b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人口</a:t>
                      </a:r>
                      <a:r>
                        <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減少率２５％以上</a:t>
                      </a:r>
                      <a:endParaRPr lang="en-US" altLang="ja-JP"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algn="l" fontAlgn="ctr"/>
                      <a:r>
                        <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かつ</a:t>
                      </a:r>
                      <a:endParaRPr lang="en-US" altLang="ja-JP"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algn="ctr" fontAlgn="ctr"/>
                      <a:r>
                        <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a:t>
                      </a:r>
                      <a:r>
                        <a:rPr lang="en-US" altLang="ja-JP"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H7</a:t>
                      </a: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の高齢者</a:t>
                      </a:r>
                      <a:r>
                        <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比率</a:t>
                      </a:r>
                      <a:endParaRPr lang="en-US" altLang="ja-JP"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algn="ctr" fontAlgn="ctr"/>
                      <a:r>
                        <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２４％</a:t>
                      </a: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以上</a:t>
                      </a:r>
                    </a:p>
                    <a:p>
                      <a:pPr algn="l" fontAlgn="ctr"/>
                      <a:r>
                        <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又は</a:t>
                      </a:r>
                      <a:endParaRPr lang="en-US" altLang="ja-JP"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algn="ctr" fontAlgn="ctr"/>
                      <a:r>
                        <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a:t>
                      </a:r>
                      <a:r>
                        <a:rPr lang="en-US" altLang="ja-JP"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H7</a:t>
                      </a: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の若年者</a:t>
                      </a:r>
                      <a:r>
                        <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比率</a:t>
                      </a:r>
                      <a:endParaRPr lang="en-US" altLang="ja-JP"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algn="ctr" fontAlgn="ctr"/>
                      <a:r>
                        <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１５％</a:t>
                      </a: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以下</a:t>
                      </a:r>
                    </a:p>
                    <a:p>
                      <a:pPr algn="ctr" fontAlgn="ctr"/>
                      <a:endParaRPr lang="en-US" altLang="ja-JP"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algn="ctr" fontAlgn="ctr"/>
                      <a:r>
                        <a:rPr lang="en-US" altLang="ja-JP"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a:t>
                      </a:r>
                      <a:r>
                        <a:rPr lang="en-US" altLang="ja-JP"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25</a:t>
                      </a: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年間（</a:t>
                      </a:r>
                      <a:r>
                        <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rPr>
                        <a:t>S45</a:t>
                      </a: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rPr>
                        <a:t>H7</a:t>
                      </a: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）の</a:t>
                      </a:r>
                      <a:b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人口</a:t>
                      </a:r>
                      <a:r>
                        <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増加率１０％</a:t>
                      </a: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以上</a:t>
                      </a:r>
                      <a:b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の団体を除く</a:t>
                      </a:r>
                    </a:p>
                  </a:txBody>
                  <a:tcPr marL="6472" marR="6472" marT="6472" marB="0" anchor="ctr">
                    <a:lnL w="190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190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pattFill prst="pct20">
                      <a:fgClr>
                        <a:srgbClr val="FFCCCC"/>
                      </a:fgClr>
                      <a:bgClr>
                        <a:sysClr val="window" lastClr="FFFFFF"/>
                      </a:bgClr>
                    </a:patt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fontAlgn="ctr"/>
                      <a:r>
                        <a:rPr lang="en-US" altLang="ja-JP"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35</a:t>
                      </a:r>
                      <a:r>
                        <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年間（</a:t>
                      </a:r>
                      <a:r>
                        <a:rPr lang="en-US" altLang="ja-JP"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S40</a:t>
                      </a:r>
                      <a:r>
                        <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en-US" altLang="ja-JP"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H12</a:t>
                      </a:r>
                      <a:r>
                        <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）の</a:t>
                      </a:r>
                      <a:br>
                        <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br>
                      <a:r>
                        <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人口減少率３０％以上</a:t>
                      </a:r>
                      <a:endParaRPr lang="en-US" altLang="ja-JP"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algn="ctr" fontAlgn="ctr"/>
                      <a:endParaRPr lang="en-US" altLang="ja-JP"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algn="ctr" fontAlgn="ctr"/>
                      <a:r>
                        <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又は</a:t>
                      </a:r>
                      <a:endParaRPr lang="en-US" altLang="ja-JP"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algn="l" fontAlgn="ctr"/>
                      <a:endPar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algn="ctr" fontAlgn="ctr"/>
                      <a:r>
                        <a:rPr lang="en-US" altLang="ja-JP"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35</a:t>
                      </a:r>
                      <a:r>
                        <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年間（</a:t>
                      </a:r>
                      <a:r>
                        <a:rPr lang="en-US" altLang="ja-JP" sz="1200" b="0" i="0" u="none" strike="noStrike" dirty="0" smtClean="0">
                          <a:solidFill>
                            <a:srgbClr val="000000"/>
                          </a:solidFill>
                          <a:effectLst/>
                          <a:latin typeface="ＭＳ Ｐゴシック" panose="020B0600070205080204" pitchFamily="50" charset="-128"/>
                          <a:ea typeface="+mn-ea"/>
                        </a:rPr>
                        <a:t>S40</a:t>
                      </a:r>
                      <a:r>
                        <a:rPr lang="ja-JP" altLang="en-US" sz="1200" b="0" i="0" u="none" strike="noStrike" dirty="0" smtClean="0">
                          <a:solidFill>
                            <a:srgbClr val="000000"/>
                          </a:solidFill>
                          <a:effectLst/>
                          <a:latin typeface="ＭＳ Ｐゴシック" panose="020B0600070205080204" pitchFamily="50" charset="-128"/>
                          <a:ea typeface="+mn-ea"/>
                        </a:rPr>
                        <a:t>～</a:t>
                      </a:r>
                      <a:r>
                        <a:rPr lang="en-US" altLang="ja-JP" sz="1200" b="0" i="0" u="none" strike="noStrike" dirty="0" smtClean="0">
                          <a:solidFill>
                            <a:srgbClr val="000000"/>
                          </a:solidFill>
                          <a:effectLst/>
                          <a:latin typeface="ＭＳ Ｐゴシック" panose="020B0600070205080204" pitchFamily="50" charset="-128"/>
                          <a:ea typeface="+mn-ea"/>
                        </a:rPr>
                        <a:t>H12</a:t>
                      </a:r>
                      <a:r>
                        <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）の</a:t>
                      </a:r>
                      <a:br>
                        <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br>
                      <a:r>
                        <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人口減少率２５％以上</a:t>
                      </a:r>
                      <a:endParaRPr lang="en-US" altLang="ja-JP"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algn="l" fontAlgn="ctr"/>
                      <a:r>
                        <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かつ</a:t>
                      </a:r>
                      <a:endParaRPr lang="en-US" altLang="ja-JP"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algn="ctr" fontAlgn="ctr"/>
                      <a:r>
                        <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a:t>
                      </a:r>
                      <a:r>
                        <a:rPr lang="en-US" altLang="ja-JP"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H12</a:t>
                      </a:r>
                      <a:r>
                        <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の高齢者比率</a:t>
                      </a:r>
                      <a:endParaRPr lang="en-US" altLang="ja-JP"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algn="ctr" fontAlgn="ctr"/>
                      <a:r>
                        <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２４％以上</a:t>
                      </a:r>
                    </a:p>
                    <a:p>
                      <a:pPr algn="l" fontAlgn="ctr"/>
                      <a:r>
                        <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又は</a:t>
                      </a:r>
                      <a:endParaRPr lang="en-US" altLang="ja-JP"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algn="ctr" fontAlgn="ctr"/>
                      <a:r>
                        <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a:t>
                      </a:r>
                      <a:r>
                        <a:rPr lang="en-US" altLang="ja-JP"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H12</a:t>
                      </a:r>
                      <a:r>
                        <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の若年者比率</a:t>
                      </a:r>
                      <a:endParaRPr lang="en-US" altLang="ja-JP"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algn="ctr" fontAlgn="ctr"/>
                      <a:r>
                        <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１５％以下</a:t>
                      </a:r>
                    </a:p>
                    <a:p>
                      <a:pPr algn="ctr" fontAlgn="ctr"/>
                      <a:endParaRPr lang="en-US" altLang="ja-JP"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algn="ctr" fontAlgn="ctr"/>
                      <a:r>
                        <a:rPr lang="en-US" altLang="ja-JP" sz="1200" b="0" i="0" u="none" strike="noStrike" dirty="0" smtClean="0">
                          <a:solidFill>
                            <a:srgbClr val="000000"/>
                          </a:solidFill>
                          <a:effectLst/>
                          <a:latin typeface="ＭＳ Ｐゴシック" panose="020B0600070205080204" pitchFamily="50" charset="-128"/>
                          <a:ea typeface="+mn-ea"/>
                        </a:rPr>
                        <a:t>※</a:t>
                      </a:r>
                      <a:r>
                        <a:rPr lang="ja-JP" altLang="en-US" sz="1200" b="0" i="0" u="none" strike="noStrike" dirty="0" smtClean="0">
                          <a:solidFill>
                            <a:srgbClr val="000000"/>
                          </a:solidFill>
                          <a:effectLst/>
                          <a:latin typeface="ＭＳ Ｐゴシック" panose="020B0600070205080204" pitchFamily="50" charset="-128"/>
                          <a:ea typeface="+mn-ea"/>
                        </a:rPr>
                        <a:t>　</a:t>
                      </a:r>
                      <a:r>
                        <a:rPr lang="en-US" altLang="ja-JP"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25</a:t>
                      </a:r>
                      <a:r>
                        <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年間（</a:t>
                      </a:r>
                      <a:r>
                        <a:rPr lang="en-US" altLang="ja-JP"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S50</a:t>
                      </a:r>
                      <a:r>
                        <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en-US" altLang="ja-JP"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H12</a:t>
                      </a:r>
                      <a:r>
                        <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）の</a:t>
                      </a:r>
                      <a:br>
                        <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br>
                      <a:r>
                        <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人口増加率１０％以上</a:t>
                      </a:r>
                      <a:br>
                        <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br>
                      <a:r>
                        <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の団体を除く</a:t>
                      </a:r>
                      <a:endPar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6472" marR="6472" marT="6472" marB="0"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190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pattFill prst="pct20">
                      <a:fgClr>
                        <a:srgbClr val="FFCCCC"/>
                      </a:fgClr>
                      <a:bgClr>
                        <a:sysClr val="window" lastClr="FFFFFF"/>
                      </a:bgClr>
                    </a:patt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fontAlgn="ctr"/>
                      <a:r>
                        <a:rPr lang="en-US" altLang="ja-JP"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45</a:t>
                      </a:r>
                      <a:r>
                        <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年間（</a:t>
                      </a:r>
                      <a:r>
                        <a:rPr lang="en-US" altLang="ja-JP"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S35</a:t>
                      </a:r>
                      <a:r>
                        <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en-US" altLang="ja-JP"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H17</a:t>
                      </a:r>
                      <a:r>
                        <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）の</a:t>
                      </a:r>
                      <a:br>
                        <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br>
                      <a:r>
                        <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人口減少率３３％以上</a:t>
                      </a:r>
                      <a:endParaRPr lang="en-US" altLang="ja-JP"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algn="ctr" fontAlgn="ctr"/>
                      <a:endParaRPr lang="en-US" altLang="ja-JP"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algn="ctr" fontAlgn="ctr"/>
                      <a:r>
                        <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又は</a:t>
                      </a:r>
                      <a:endParaRPr lang="en-US" altLang="ja-JP"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algn="l" fontAlgn="ctr"/>
                      <a:endPar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algn="ctr" fontAlgn="ctr"/>
                      <a:r>
                        <a:rPr lang="en-US" altLang="ja-JP"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45</a:t>
                      </a:r>
                      <a:r>
                        <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年間（</a:t>
                      </a:r>
                      <a:r>
                        <a:rPr lang="en-US" altLang="ja-JP"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S35</a:t>
                      </a:r>
                      <a:r>
                        <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en-US" altLang="ja-JP"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H17</a:t>
                      </a:r>
                      <a:r>
                        <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）の</a:t>
                      </a:r>
                      <a:br>
                        <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br>
                      <a:r>
                        <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人口減少率２８％以上</a:t>
                      </a:r>
                      <a:endParaRPr lang="en-US" altLang="ja-JP"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algn="l" fontAlgn="ctr"/>
                      <a:r>
                        <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かつ</a:t>
                      </a:r>
                      <a:endParaRPr lang="en-US" altLang="ja-JP"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algn="ctr" fontAlgn="ctr"/>
                      <a:r>
                        <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a:t>
                      </a:r>
                      <a:r>
                        <a:rPr lang="en-US" altLang="ja-JP"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H17</a:t>
                      </a:r>
                      <a:r>
                        <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の高齢者比率</a:t>
                      </a:r>
                      <a:endParaRPr lang="en-US" altLang="ja-JP"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algn="ctr" fontAlgn="ctr"/>
                      <a:r>
                        <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２９％以上</a:t>
                      </a:r>
                    </a:p>
                    <a:p>
                      <a:pPr algn="l" fontAlgn="ctr"/>
                      <a:r>
                        <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又は</a:t>
                      </a:r>
                      <a:endParaRPr lang="en-US" altLang="ja-JP"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algn="ctr" fontAlgn="ctr"/>
                      <a:r>
                        <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a:t>
                      </a:r>
                      <a:r>
                        <a:rPr lang="en-US" altLang="ja-JP"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H17</a:t>
                      </a:r>
                      <a:r>
                        <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の若年者比率</a:t>
                      </a:r>
                      <a:endParaRPr lang="en-US" altLang="ja-JP"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algn="ctr" fontAlgn="ctr"/>
                      <a:r>
                        <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１４％以下</a:t>
                      </a:r>
                    </a:p>
                    <a:p>
                      <a:pPr algn="ctr" fontAlgn="ctr"/>
                      <a:endParaRPr lang="en-US" altLang="ja-JP"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algn="ctr" fontAlgn="ctr"/>
                      <a:r>
                        <a:rPr lang="en-US" altLang="ja-JP" sz="1200" b="0" i="0" u="none" strike="noStrike" dirty="0" smtClean="0">
                          <a:solidFill>
                            <a:srgbClr val="000000"/>
                          </a:solidFill>
                          <a:effectLst/>
                          <a:latin typeface="ＭＳ Ｐゴシック" panose="020B0600070205080204" pitchFamily="50" charset="-128"/>
                          <a:ea typeface="+mn-ea"/>
                        </a:rPr>
                        <a:t>※</a:t>
                      </a:r>
                      <a:r>
                        <a:rPr lang="ja-JP" altLang="en-US" sz="1200" b="0" i="0" u="none" strike="noStrike" dirty="0" smtClean="0">
                          <a:solidFill>
                            <a:srgbClr val="000000"/>
                          </a:solidFill>
                          <a:effectLst/>
                          <a:latin typeface="ＭＳ Ｐゴシック" panose="020B0600070205080204" pitchFamily="50" charset="-128"/>
                          <a:ea typeface="+mn-ea"/>
                        </a:rPr>
                        <a:t>　</a:t>
                      </a:r>
                      <a:r>
                        <a:rPr lang="en-US" altLang="ja-JP"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25</a:t>
                      </a:r>
                      <a:r>
                        <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年間（</a:t>
                      </a:r>
                      <a:r>
                        <a:rPr lang="en-US" altLang="ja-JP"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S55</a:t>
                      </a:r>
                      <a:r>
                        <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en-US" altLang="ja-JP"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H17</a:t>
                      </a:r>
                      <a:r>
                        <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）の</a:t>
                      </a:r>
                      <a:br>
                        <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br>
                      <a:r>
                        <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人口増加率１０％以上</a:t>
                      </a:r>
                      <a:br>
                        <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br>
                      <a:r>
                        <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の団体を除く</a:t>
                      </a:r>
                      <a:endPar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6472" marR="6472" marT="6472" marB="0"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190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pattFill prst="pct20">
                      <a:fgClr>
                        <a:srgbClr val="FFCCCC"/>
                      </a:fgClr>
                      <a:bgClr>
                        <a:sysClr val="window" lastClr="FFFFFF"/>
                      </a:bgClr>
                    </a:patt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fontAlgn="ctr"/>
                      <a:r>
                        <a:rPr lang="en-US" altLang="ja-JP"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45</a:t>
                      </a:r>
                      <a:r>
                        <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年間（</a:t>
                      </a:r>
                      <a:r>
                        <a:rPr lang="en-US" altLang="ja-JP"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S40</a:t>
                      </a:r>
                      <a:r>
                        <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en-US" altLang="ja-JP"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H22</a:t>
                      </a:r>
                      <a:r>
                        <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）の</a:t>
                      </a:r>
                      <a:br>
                        <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br>
                      <a:r>
                        <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人口減少率３３％以上</a:t>
                      </a:r>
                      <a:endParaRPr lang="en-US" altLang="ja-JP"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algn="ctr" fontAlgn="ctr"/>
                      <a:endParaRPr lang="en-US" altLang="ja-JP"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algn="ctr" fontAlgn="ctr"/>
                      <a:r>
                        <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又は</a:t>
                      </a:r>
                      <a:endParaRPr lang="en-US" altLang="ja-JP"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algn="l" fontAlgn="ctr"/>
                      <a:endPar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algn="ctr" fontAlgn="ctr"/>
                      <a:r>
                        <a:rPr lang="en-US" altLang="ja-JP" sz="1200" b="0" i="0" u="none" strike="noStrike" dirty="0" smtClean="0">
                          <a:solidFill>
                            <a:srgbClr val="000000"/>
                          </a:solidFill>
                          <a:effectLst/>
                          <a:latin typeface="ＭＳ Ｐゴシック" panose="020B0600070205080204" pitchFamily="50" charset="-128"/>
                          <a:ea typeface="+mn-ea"/>
                        </a:rPr>
                        <a:t>45</a:t>
                      </a:r>
                      <a:r>
                        <a:rPr lang="ja-JP" altLang="en-US" sz="1200" b="0" i="0" u="none" strike="noStrike" dirty="0" smtClean="0">
                          <a:solidFill>
                            <a:srgbClr val="000000"/>
                          </a:solidFill>
                          <a:effectLst/>
                          <a:latin typeface="ＭＳ Ｐゴシック" panose="020B0600070205080204" pitchFamily="50" charset="-128"/>
                          <a:ea typeface="+mn-ea"/>
                        </a:rPr>
                        <a:t>年間（</a:t>
                      </a:r>
                      <a:r>
                        <a:rPr lang="en-US" altLang="ja-JP" sz="1200" b="0" i="0" u="none" strike="noStrike" dirty="0" smtClean="0">
                          <a:solidFill>
                            <a:srgbClr val="000000"/>
                          </a:solidFill>
                          <a:effectLst/>
                          <a:latin typeface="ＭＳ Ｐゴシック" panose="020B0600070205080204" pitchFamily="50" charset="-128"/>
                          <a:ea typeface="+mn-ea"/>
                        </a:rPr>
                        <a:t>S40</a:t>
                      </a:r>
                      <a:r>
                        <a:rPr lang="ja-JP" altLang="en-US" sz="1200" b="0" i="0" u="none" strike="noStrike" dirty="0" smtClean="0">
                          <a:solidFill>
                            <a:srgbClr val="000000"/>
                          </a:solidFill>
                          <a:effectLst/>
                          <a:latin typeface="ＭＳ Ｐゴシック" panose="020B0600070205080204" pitchFamily="50" charset="-128"/>
                          <a:ea typeface="+mn-ea"/>
                        </a:rPr>
                        <a:t>～</a:t>
                      </a:r>
                      <a:r>
                        <a:rPr lang="en-US" altLang="ja-JP" sz="1200" b="0" i="0" u="none" strike="noStrike" dirty="0" smtClean="0">
                          <a:solidFill>
                            <a:srgbClr val="000000"/>
                          </a:solidFill>
                          <a:effectLst/>
                          <a:latin typeface="ＭＳ Ｐゴシック" panose="020B0600070205080204" pitchFamily="50" charset="-128"/>
                          <a:ea typeface="+mn-ea"/>
                        </a:rPr>
                        <a:t>H22</a:t>
                      </a:r>
                      <a:r>
                        <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）の</a:t>
                      </a:r>
                      <a:br>
                        <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br>
                      <a:r>
                        <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人口減少率２８％以上</a:t>
                      </a:r>
                      <a:endParaRPr lang="en-US" altLang="ja-JP"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algn="l" fontAlgn="ctr"/>
                      <a:r>
                        <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かつ</a:t>
                      </a:r>
                      <a:endParaRPr lang="en-US" altLang="ja-JP"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algn="ctr" fontAlgn="ctr"/>
                      <a:r>
                        <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a:t>
                      </a:r>
                      <a:r>
                        <a:rPr lang="en-US" altLang="ja-JP"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H22</a:t>
                      </a:r>
                      <a:r>
                        <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の高齢者比率</a:t>
                      </a:r>
                      <a:endParaRPr lang="en-US" altLang="ja-JP"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algn="ctr" fontAlgn="ctr"/>
                      <a:r>
                        <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３２％以上</a:t>
                      </a:r>
                    </a:p>
                    <a:p>
                      <a:pPr algn="l" fontAlgn="ctr"/>
                      <a:r>
                        <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又は</a:t>
                      </a:r>
                      <a:endParaRPr lang="en-US" altLang="ja-JP"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algn="ctr" fontAlgn="ctr"/>
                      <a:r>
                        <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a:t>
                      </a:r>
                      <a:r>
                        <a:rPr lang="en-US" altLang="ja-JP"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H22</a:t>
                      </a:r>
                      <a:r>
                        <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の若年者比率</a:t>
                      </a:r>
                      <a:endParaRPr lang="en-US" altLang="ja-JP"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algn="ctr" fontAlgn="ctr"/>
                      <a:r>
                        <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１２％以下</a:t>
                      </a:r>
                    </a:p>
                    <a:p>
                      <a:pPr algn="ctr" fontAlgn="ctr"/>
                      <a:endParaRPr lang="en-US" altLang="ja-JP"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algn="ctr" fontAlgn="ctr"/>
                      <a:r>
                        <a:rPr lang="en-US" altLang="ja-JP" sz="1200" b="0" i="0" u="none" strike="noStrike" dirty="0" smtClean="0">
                          <a:solidFill>
                            <a:srgbClr val="000000"/>
                          </a:solidFill>
                          <a:effectLst/>
                          <a:latin typeface="ＭＳ Ｐゴシック" panose="020B0600070205080204" pitchFamily="50" charset="-128"/>
                          <a:ea typeface="+mn-ea"/>
                        </a:rPr>
                        <a:t>※</a:t>
                      </a:r>
                      <a:r>
                        <a:rPr lang="ja-JP" altLang="en-US" sz="1200" b="0" i="0" u="none" strike="noStrike" dirty="0" smtClean="0">
                          <a:solidFill>
                            <a:srgbClr val="000000"/>
                          </a:solidFill>
                          <a:effectLst/>
                          <a:latin typeface="ＭＳ Ｐゴシック" panose="020B0600070205080204" pitchFamily="50" charset="-128"/>
                          <a:ea typeface="+mn-ea"/>
                        </a:rPr>
                        <a:t>　</a:t>
                      </a:r>
                      <a:r>
                        <a:rPr lang="en-US" altLang="ja-JP"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25</a:t>
                      </a:r>
                      <a:r>
                        <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年間（</a:t>
                      </a:r>
                      <a:r>
                        <a:rPr lang="en-US" altLang="ja-JP"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S60</a:t>
                      </a:r>
                      <a:r>
                        <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en-US" altLang="ja-JP"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H22</a:t>
                      </a:r>
                      <a:r>
                        <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）の</a:t>
                      </a:r>
                      <a:br>
                        <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br>
                      <a:r>
                        <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人口増加率１０％以上</a:t>
                      </a:r>
                      <a:br>
                        <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br>
                      <a:r>
                        <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の団体を除く</a:t>
                      </a:r>
                      <a:endPar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6472" marR="6472" marT="6472" marB="0"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190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pattFill prst="pct20">
                      <a:fgClr>
                        <a:srgbClr val="FFCCCC"/>
                      </a:fgClr>
                      <a:bgClr>
                        <a:sysClr val="window" lastClr="FFFFFF"/>
                      </a:bgClr>
                    </a:patt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fontAlgn="ctr"/>
                      <a:r>
                        <a:rPr lang="en-US" altLang="ja-JP"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45</a:t>
                      </a:r>
                      <a:r>
                        <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年間（</a:t>
                      </a:r>
                      <a:r>
                        <a:rPr lang="en-US" altLang="ja-JP"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S45</a:t>
                      </a:r>
                      <a:r>
                        <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en-US" altLang="ja-JP"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H27</a:t>
                      </a:r>
                      <a:r>
                        <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）の</a:t>
                      </a:r>
                      <a:br>
                        <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br>
                      <a:r>
                        <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人口減少率３２％以上</a:t>
                      </a:r>
                      <a:endParaRPr lang="en-US" altLang="ja-JP"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algn="ctr" fontAlgn="ctr"/>
                      <a:endParaRPr lang="en-US" altLang="ja-JP"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algn="ctr" fontAlgn="ctr"/>
                      <a:r>
                        <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又は</a:t>
                      </a:r>
                      <a:endParaRPr lang="en-US" altLang="ja-JP"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algn="l" fontAlgn="ctr"/>
                      <a:endPar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algn="ctr" fontAlgn="ctr"/>
                      <a:r>
                        <a:rPr lang="en-US" altLang="ja-JP" sz="1200" b="0" i="0" u="none" strike="noStrike" dirty="0" smtClean="0">
                          <a:solidFill>
                            <a:srgbClr val="000000"/>
                          </a:solidFill>
                          <a:effectLst/>
                          <a:latin typeface="ＭＳ Ｐゴシック" panose="020B0600070205080204" pitchFamily="50" charset="-128"/>
                          <a:ea typeface="+mn-ea"/>
                        </a:rPr>
                        <a:t>45</a:t>
                      </a:r>
                      <a:r>
                        <a:rPr lang="ja-JP" altLang="en-US" sz="1200" b="0" i="0" u="none" strike="noStrike" dirty="0" smtClean="0">
                          <a:solidFill>
                            <a:srgbClr val="000000"/>
                          </a:solidFill>
                          <a:effectLst/>
                          <a:latin typeface="ＭＳ Ｐゴシック" panose="020B0600070205080204" pitchFamily="50" charset="-128"/>
                          <a:ea typeface="+mn-ea"/>
                        </a:rPr>
                        <a:t>年間（</a:t>
                      </a:r>
                      <a:r>
                        <a:rPr lang="en-US" altLang="ja-JP" sz="1200" b="0" i="0" u="none" strike="noStrike" dirty="0" smtClean="0">
                          <a:solidFill>
                            <a:srgbClr val="000000"/>
                          </a:solidFill>
                          <a:effectLst/>
                          <a:latin typeface="ＭＳ Ｐゴシック" panose="020B0600070205080204" pitchFamily="50" charset="-128"/>
                          <a:ea typeface="+mn-ea"/>
                        </a:rPr>
                        <a:t>S45</a:t>
                      </a:r>
                      <a:r>
                        <a:rPr lang="ja-JP" altLang="en-US" sz="1200" b="0" i="0" u="none" strike="noStrike" dirty="0" smtClean="0">
                          <a:solidFill>
                            <a:srgbClr val="000000"/>
                          </a:solidFill>
                          <a:effectLst/>
                          <a:latin typeface="ＭＳ Ｐゴシック" panose="020B0600070205080204" pitchFamily="50" charset="-128"/>
                          <a:ea typeface="+mn-ea"/>
                        </a:rPr>
                        <a:t>～</a:t>
                      </a:r>
                      <a:r>
                        <a:rPr lang="en-US" altLang="ja-JP" sz="1200" b="0" i="0" u="none" strike="noStrike" dirty="0" smtClean="0">
                          <a:solidFill>
                            <a:srgbClr val="000000"/>
                          </a:solidFill>
                          <a:effectLst/>
                          <a:latin typeface="ＭＳ Ｐゴシック" panose="020B0600070205080204" pitchFamily="50" charset="-128"/>
                          <a:ea typeface="+mn-ea"/>
                        </a:rPr>
                        <a:t>H27</a:t>
                      </a:r>
                      <a:r>
                        <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）の</a:t>
                      </a:r>
                      <a:br>
                        <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br>
                      <a:r>
                        <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人口減少率２７％以上</a:t>
                      </a:r>
                      <a:endParaRPr lang="en-US" altLang="ja-JP"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algn="l" fontAlgn="ctr"/>
                      <a:r>
                        <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かつ</a:t>
                      </a:r>
                      <a:endParaRPr lang="en-US" altLang="ja-JP"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algn="ctr" fontAlgn="ctr"/>
                      <a:r>
                        <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a:t>
                      </a:r>
                      <a:r>
                        <a:rPr lang="en-US" altLang="ja-JP"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H27</a:t>
                      </a:r>
                      <a:r>
                        <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の高齢者比率</a:t>
                      </a:r>
                      <a:endParaRPr lang="en-US" altLang="ja-JP"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algn="ctr" fontAlgn="ctr"/>
                      <a:r>
                        <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３６％以上</a:t>
                      </a:r>
                    </a:p>
                    <a:p>
                      <a:pPr algn="l" fontAlgn="ctr"/>
                      <a:r>
                        <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又は</a:t>
                      </a:r>
                      <a:endParaRPr lang="en-US" altLang="ja-JP"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algn="ctr" fontAlgn="ctr"/>
                      <a:r>
                        <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a:t>
                      </a:r>
                      <a:r>
                        <a:rPr lang="en-US" altLang="ja-JP"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H27</a:t>
                      </a:r>
                      <a:r>
                        <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の若年者比率</a:t>
                      </a:r>
                      <a:endParaRPr lang="en-US" altLang="ja-JP"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algn="ctr" fontAlgn="ctr"/>
                      <a:r>
                        <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１１％以下</a:t>
                      </a:r>
                    </a:p>
                    <a:p>
                      <a:pPr algn="ctr" fontAlgn="ctr"/>
                      <a:endParaRPr lang="en-US" altLang="ja-JP"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algn="ctr" fontAlgn="ctr"/>
                      <a:r>
                        <a:rPr lang="en-US" altLang="ja-JP" sz="1200" b="0" i="0" u="none" strike="noStrike" dirty="0" smtClean="0">
                          <a:solidFill>
                            <a:srgbClr val="000000"/>
                          </a:solidFill>
                          <a:effectLst/>
                          <a:latin typeface="ＭＳ Ｐゴシック" panose="020B0600070205080204" pitchFamily="50" charset="-128"/>
                          <a:ea typeface="+mn-ea"/>
                        </a:rPr>
                        <a:t>※</a:t>
                      </a:r>
                      <a:r>
                        <a:rPr lang="ja-JP" altLang="en-US" sz="1200" b="0" i="0" u="none" strike="noStrike" dirty="0" smtClean="0">
                          <a:solidFill>
                            <a:srgbClr val="000000"/>
                          </a:solidFill>
                          <a:effectLst/>
                          <a:latin typeface="ＭＳ Ｐゴシック" panose="020B0600070205080204" pitchFamily="50" charset="-128"/>
                          <a:ea typeface="+mn-ea"/>
                        </a:rPr>
                        <a:t>　</a:t>
                      </a:r>
                      <a:r>
                        <a:rPr lang="en-US" altLang="ja-JP"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25</a:t>
                      </a:r>
                      <a:r>
                        <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年間（</a:t>
                      </a:r>
                      <a:r>
                        <a:rPr lang="en-US" altLang="ja-JP"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H2</a:t>
                      </a:r>
                      <a:r>
                        <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en-US" altLang="ja-JP"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H27</a:t>
                      </a:r>
                      <a:r>
                        <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）の</a:t>
                      </a:r>
                      <a:br>
                        <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br>
                      <a:r>
                        <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人口増加率１０％以上</a:t>
                      </a:r>
                      <a:br>
                        <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br>
                      <a:r>
                        <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の団体を除く</a:t>
                      </a:r>
                      <a:endPar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6472" marR="6472" marT="6472" marB="0" anchor="ctr">
                    <a:lnL w="6350" cap="flat" cmpd="sng" algn="ctr">
                      <a:solidFill>
                        <a:sysClr val="windowText" lastClr="000000"/>
                      </a:solidFill>
                      <a:prstDash val="solid"/>
                      <a:round/>
                      <a:headEnd type="none" w="med" len="med"/>
                      <a:tailEnd type="none" w="med" len="med"/>
                    </a:lnL>
                    <a:lnR w="19050" cap="flat" cmpd="sng" algn="ctr">
                      <a:solidFill>
                        <a:sysClr val="windowText" lastClr="000000"/>
                      </a:solidFill>
                      <a:prstDash val="solid"/>
                      <a:round/>
                      <a:headEnd type="none" w="med" len="med"/>
                      <a:tailEnd type="none" w="med" len="med"/>
                    </a:lnR>
                    <a:lnT w="190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pattFill prst="pct20">
                      <a:fgClr>
                        <a:srgbClr val="FFCCCC"/>
                      </a:fgClr>
                      <a:bgClr>
                        <a:sysClr val="window" lastClr="FFFFFF"/>
                      </a:bgClr>
                    </a:pattFill>
                  </a:tcPr>
                </a:tc>
              </a:tr>
              <a:tr h="647925">
                <a:tc vMerge="1">
                  <a:txBody>
                    <a:bodyPr/>
                    <a:lstStyle/>
                    <a:p>
                      <a:endParaRPr kumimoji="1" lang="ja-JP" altLang="en-US"/>
                    </a:p>
                  </a:txBody>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fontAlgn="ct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中期</a:t>
                      </a:r>
                      <a:r>
                        <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要件</a:t>
                      </a:r>
                      <a:endParaRPr 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6472" marR="6472" marT="6472" marB="0" anchor="ctr">
                    <a:lnL w="6350" cap="flat" cmpd="sng" algn="ctr">
                      <a:solidFill>
                        <a:sysClr val="windowText" lastClr="000000"/>
                      </a:solidFill>
                      <a:prstDash val="solid"/>
                      <a:round/>
                      <a:headEnd type="none" w="med" len="med"/>
                      <a:tailEnd type="none" w="med" len="med"/>
                    </a:lnL>
                    <a:lnR w="190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190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pattFill prst="pct20">
                      <a:fgClr>
                        <a:srgbClr val="FF9933"/>
                      </a:fgClr>
                      <a:bgClr>
                        <a:sysClr val="window" lastClr="FFFFFF"/>
                      </a:bgClr>
                    </a:patt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fontAlgn="ctr"/>
                      <a:r>
                        <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rPr>
                        <a:t>25</a:t>
                      </a: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年間（</a:t>
                      </a:r>
                      <a:r>
                        <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rPr>
                        <a:t>S45</a:t>
                      </a: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rPr>
                        <a:t>H7</a:t>
                      </a: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）の</a:t>
                      </a:r>
                      <a:b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人口</a:t>
                      </a:r>
                      <a:r>
                        <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減少率１９％</a:t>
                      </a: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以上</a:t>
                      </a:r>
                    </a:p>
                  </a:txBody>
                  <a:tcPr marL="6472" marR="6472" marT="6472" marB="0" anchor="ctr">
                    <a:lnL w="190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190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pattFill prst="pct20">
                      <a:fgClr>
                        <a:srgbClr val="FFCCCC"/>
                      </a:fgClr>
                      <a:bgClr>
                        <a:sysClr val="window" lastClr="FFFFFF"/>
                      </a:bgClr>
                    </a:patt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fontAlgn="ctr"/>
                      <a:r>
                        <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rPr>
                        <a:t>25</a:t>
                      </a: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年間（</a:t>
                      </a:r>
                      <a:r>
                        <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rPr>
                        <a:t>S50</a:t>
                      </a: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rPr>
                        <a:t>H12</a:t>
                      </a: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）の</a:t>
                      </a:r>
                      <a:b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人口</a:t>
                      </a:r>
                      <a:r>
                        <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減少率１９％</a:t>
                      </a: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以上</a:t>
                      </a:r>
                    </a:p>
                  </a:txBody>
                  <a:tcPr marL="6472" marR="6472" marT="6472" marB="0"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190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pattFill prst="pct20">
                      <a:fgClr>
                        <a:srgbClr val="FFCCCC"/>
                      </a:fgClr>
                      <a:bgClr>
                        <a:sysClr val="window" lastClr="FFFFFF"/>
                      </a:bgClr>
                    </a:patt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fontAlgn="ctr"/>
                      <a:r>
                        <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rPr>
                        <a:t>25</a:t>
                      </a: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年間（</a:t>
                      </a:r>
                      <a:r>
                        <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rPr>
                        <a:t>S55</a:t>
                      </a: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rPr>
                        <a:t>H17</a:t>
                      </a: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）の</a:t>
                      </a:r>
                      <a:b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人口</a:t>
                      </a:r>
                      <a:r>
                        <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減少率１７％</a:t>
                      </a: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以上</a:t>
                      </a:r>
                    </a:p>
                  </a:txBody>
                  <a:tcPr marL="6472" marR="6472" marT="6472" marB="0"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190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pattFill prst="pct20">
                      <a:fgClr>
                        <a:srgbClr val="FFCCCC"/>
                      </a:fgClr>
                      <a:bgClr>
                        <a:sysClr val="window" lastClr="FFFFFF"/>
                      </a:bgClr>
                    </a:patt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fontAlgn="ctr"/>
                      <a:r>
                        <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rPr>
                        <a:t>25</a:t>
                      </a: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年間（</a:t>
                      </a:r>
                      <a:r>
                        <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rPr>
                        <a:t>S60</a:t>
                      </a: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rPr>
                        <a:t>H22</a:t>
                      </a: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）の</a:t>
                      </a:r>
                      <a:b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人口</a:t>
                      </a:r>
                      <a:r>
                        <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減少率１９％</a:t>
                      </a: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以上</a:t>
                      </a:r>
                    </a:p>
                  </a:txBody>
                  <a:tcPr marL="6472" marR="6472" marT="6472" marB="0"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190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pattFill prst="pct20">
                      <a:fgClr>
                        <a:srgbClr val="FFCCCC"/>
                      </a:fgClr>
                      <a:bgClr>
                        <a:sysClr val="window" lastClr="FFFFFF"/>
                      </a:bgClr>
                    </a:patt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fontAlgn="ctr"/>
                      <a:r>
                        <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rPr>
                        <a:t>25</a:t>
                      </a: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年間（</a:t>
                      </a:r>
                      <a:r>
                        <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rPr>
                        <a:t>H2</a:t>
                      </a: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rPr>
                        <a:t>H27</a:t>
                      </a: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）の</a:t>
                      </a:r>
                      <a:b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人口</a:t>
                      </a:r>
                      <a:r>
                        <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減少率２１％</a:t>
                      </a: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以上</a:t>
                      </a:r>
                    </a:p>
                  </a:txBody>
                  <a:tcPr marL="6472" marR="6472" marT="6472" marB="0" anchor="ctr">
                    <a:lnL w="6350" cap="flat" cmpd="sng" algn="ctr">
                      <a:solidFill>
                        <a:sysClr val="windowText" lastClr="000000"/>
                      </a:solidFill>
                      <a:prstDash val="solid"/>
                      <a:round/>
                      <a:headEnd type="none" w="med" len="med"/>
                      <a:tailEnd type="none" w="med" len="med"/>
                    </a:lnL>
                    <a:lnR w="190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190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pattFill prst="pct20">
                      <a:fgClr>
                        <a:srgbClr val="FFCCCC"/>
                      </a:fgClr>
                      <a:bgClr>
                        <a:sysClr val="window" lastClr="FFFFFF"/>
                      </a:bgClr>
                    </a:pattFill>
                  </a:tcPr>
                </a:tc>
              </a:tr>
              <a:tr h="687704">
                <a:tc rowSpan="2">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fontAlgn="ct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財政力要件</a:t>
                      </a:r>
                    </a:p>
                  </a:txBody>
                  <a:tcPr marL="6472" marR="6472" marT="6472" marB="0" vert="eaVert" anchor="ctr">
                    <a:lnL w="190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19050" cap="flat" cmpd="sng" algn="ctr">
                      <a:solidFill>
                        <a:sysClr val="windowText" lastClr="000000"/>
                      </a:solidFill>
                      <a:prstDash val="solid"/>
                      <a:round/>
                      <a:headEnd type="none" w="med" len="med"/>
                      <a:tailEnd type="none" w="med" len="med"/>
                    </a:lnT>
                    <a:lnB w="190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pattFill prst="pct20">
                      <a:fgClr>
                        <a:srgbClr val="FF9933"/>
                      </a:fgClr>
                      <a:bgClr>
                        <a:sysClr val="window" lastClr="FFFFFF"/>
                      </a:bgClr>
                    </a:patt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fontAlgn="ct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財政力</a:t>
                      </a:r>
                      <a:r>
                        <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指数</a:t>
                      </a:r>
                      <a:endParaRPr 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6472" marR="6472" marT="6472" marB="0" anchor="ctr">
                    <a:lnL w="6350" cap="flat" cmpd="sng" algn="ctr">
                      <a:solidFill>
                        <a:sysClr val="windowText" lastClr="000000"/>
                      </a:solidFill>
                      <a:prstDash val="solid"/>
                      <a:round/>
                      <a:headEnd type="none" w="med" len="med"/>
                      <a:tailEnd type="none" w="med" len="med"/>
                    </a:lnL>
                    <a:lnR w="19050" cap="flat" cmpd="sng" algn="ctr">
                      <a:solidFill>
                        <a:sysClr val="windowText" lastClr="000000"/>
                      </a:solidFill>
                      <a:prstDash val="solid"/>
                      <a:round/>
                      <a:headEnd type="none" w="med" len="med"/>
                      <a:tailEnd type="none" w="med" len="med"/>
                    </a:lnR>
                    <a:lnT w="190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pattFill prst="pct20">
                      <a:fgClr>
                        <a:srgbClr val="FF9933"/>
                      </a:fgClr>
                      <a:bgClr>
                        <a:sysClr val="window" lastClr="FFFFFF"/>
                      </a:bgClr>
                    </a:patt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fontAlgn="ct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０．４２以下</a:t>
                      </a:r>
                      <a:b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rPr>
                        <a:t>H8</a:t>
                      </a: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rPr>
                        <a:t>H10</a:t>
                      </a: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の３か年平均）</a:t>
                      </a:r>
                    </a:p>
                  </a:txBody>
                  <a:tcPr marL="6472" marR="6472" marT="6472" marB="0" anchor="ctr">
                    <a:lnL w="190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190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pattFill prst="pct20">
                      <a:fgClr>
                        <a:srgbClr val="FFCCCC"/>
                      </a:fgClr>
                      <a:bgClr>
                        <a:sysClr val="window" lastClr="FFFFFF"/>
                      </a:bgClr>
                    </a:patt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fontAlgn="ct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０．４２以下</a:t>
                      </a:r>
                      <a:b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rPr>
                        <a:t>H10</a:t>
                      </a: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rPr>
                        <a:t>H12</a:t>
                      </a:r>
                      <a:r>
                        <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の３か年</a:t>
                      </a: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平均）</a:t>
                      </a:r>
                    </a:p>
                  </a:txBody>
                  <a:tcPr marL="6472" marR="6472" marT="6472" marB="0"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190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pattFill prst="pct20">
                      <a:fgClr>
                        <a:srgbClr val="FFCCCC"/>
                      </a:fgClr>
                      <a:bgClr>
                        <a:sysClr val="window" lastClr="FFFFFF"/>
                      </a:bgClr>
                    </a:patt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fontAlgn="ct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０．５６以下</a:t>
                      </a:r>
                      <a:b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rPr>
                        <a:t>H18</a:t>
                      </a: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rPr>
                        <a:t>H20</a:t>
                      </a:r>
                      <a:r>
                        <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の３か年</a:t>
                      </a: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平均）</a:t>
                      </a:r>
                    </a:p>
                  </a:txBody>
                  <a:tcPr marL="6472" marR="6472" marT="6472" marB="0"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190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pattFill prst="pct20">
                      <a:fgClr>
                        <a:srgbClr val="FFCCCC"/>
                      </a:fgClr>
                      <a:bgClr>
                        <a:sysClr val="window" lastClr="FFFFFF"/>
                      </a:bgClr>
                    </a:patt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fontAlgn="ct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０．４９以下</a:t>
                      </a:r>
                      <a:b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rPr>
                        <a:t>H22</a:t>
                      </a: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rPr>
                        <a:t>H24</a:t>
                      </a:r>
                      <a:r>
                        <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の３か年</a:t>
                      </a: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平均）</a:t>
                      </a:r>
                    </a:p>
                  </a:txBody>
                  <a:tcPr marL="6472" marR="6472" marT="6472" marB="0"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190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pattFill prst="pct20">
                      <a:fgClr>
                        <a:srgbClr val="FFCCCC"/>
                      </a:fgClr>
                      <a:bgClr>
                        <a:sysClr val="window" lastClr="FFFFFF"/>
                      </a:bgClr>
                    </a:patt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fontAlgn="ct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０．５以下</a:t>
                      </a:r>
                      <a:b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en-US" altLang="ja-JP"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H25</a:t>
                      </a:r>
                      <a:r>
                        <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en-US" altLang="ja-JP"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H27</a:t>
                      </a:r>
                      <a:r>
                        <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の３か年</a:t>
                      </a: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平均）</a:t>
                      </a:r>
                    </a:p>
                  </a:txBody>
                  <a:tcPr marL="6472" marR="6472" marT="6472" marB="0" anchor="ctr">
                    <a:lnL w="6350" cap="flat" cmpd="sng" algn="ctr">
                      <a:solidFill>
                        <a:sysClr val="windowText" lastClr="000000"/>
                      </a:solidFill>
                      <a:prstDash val="solid"/>
                      <a:round/>
                      <a:headEnd type="none" w="med" len="med"/>
                      <a:tailEnd type="none" w="med" len="med"/>
                    </a:lnL>
                    <a:lnR w="19050" cap="flat" cmpd="sng" algn="ctr">
                      <a:solidFill>
                        <a:sysClr val="windowText" lastClr="000000"/>
                      </a:solidFill>
                      <a:prstDash val="solid"/>
                      <a:round/>
                      <a:headEnd type="none" w="med" len="med"/>
                      <a:tailEnd type="none" w="med" len="med"/>
                    </a:lnR>
                    <a:lnT w="19050" cap="flat" cmpd="sng" algn="ctr">
                      <a:solidFill>
                        <a:sysClr val="windowText" lastClr="000000"/>
                      </a:solidFill>
                      <a:prstDash val="solid"/>
                      <a:round/>
                      <a:headEnd type="none" w="med" len="med"/>
                      <a:tailEnd type="none" w="med" len="med"/>
                    </a:lnT>
                    <a:lnB w="63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pattFill prst="pct20">
                      <a:fgClr>
                        <a:srgbClr val="FFCCCC"/>
                      </a:fgClr>
                      <a:bgClr>
                        <a:sysClr val="window" lastClr="FFFFFF"/>
                      </a:bgClr>
                    </a:pattFill>
                  </a:tcPr>
                </a:tc>
              </a:tr>
              <a:tr h="465929">
                <a:tc vMerge="1">
                  <a:txBody>
                    <a:bodyPr/>
                    <a:lstStyle/>
                    <a:p>
                      <a:endParaRPr kumimoji="1" lang="ja-JP" altLang="en-US"/>
                    </a:p>
                  </a:txBody>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fontAlgn="ctr"/>
                      <a:r>
                        <a:rPr lang="zh-TW"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公営競技</a:t>
                      </a:r>
                      <a:r>
                        <a:rPr lang="zh-TW"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収益</a:t>
                      </a:r>
                      <a:endParaRPr 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6472" marR="6472" marT="6472" marB="0" anchor="ctr">
                    <a:lnL w="6350" cap="flat" cmpd="sng" algn="ctr">
                      <a:solidFill>
                        <a:sysClr val="windowText" lastClr="000000"/>
                      </a:solidFill>
                      <a:prstDash val="solid"/>
                      <a:round/>
                      <a:headEnd type="none" w="med" len="med"/>
                      <a:tailEnd type="none" w="med" len="med"/>
                    </a:lnL>
                    <a:lnR w="190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190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pattFill prst="pct20">
                      <a:fgClr>
                        <a:srgbClr val="FF9933"/>
                      </a:fgClr>
                      <a:bgClr>
                        <a:sysClr val="window" lastClr="FFFFFF"/>
                      </a:bgClr>
                    </a:patt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fontAlgn="ctr"/>
                      <a:r>
                        <a:rPr lang="zh-TW"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１３億円以下</a:t>
                      </a:r>
                    </a:p>
                  </a:txBody>
                  <a:tcPr marL="6472" marR="6472" marT="6472" marB="0" anchor="ctr">
                    <a:lnL w="190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190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pattFill prst="pct20">
                      <a:fgClr>
                        <a:srgbClr val="FFCCCC"/>
                      </a:fgClr>
                      <a:bgClr>
                        <a:sysClr val="window" lastClr="FFFFFF"/>
                      </a:bgClr>
                    </a:patt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fontAlgn="ctr"/>
                      <a:r>
                        <a:rPr lang="zh-TW"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１３億円以下</a:t>
                      </a:r>
                    </a:p>
                  </a:txBody>
                  <a:tcPr marL="6472" marR="6472" marT="6472" marB="0"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190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pattFill prst="pct20">
                      <a:fgClr>
                        <a:srgbClr val="FFCCCC"/>
                      </a:fgClr>
                      <a:bgClr>
                        <a:sysClr val="window" lastClr="FFFFFF"/>
                      </a:bgClr>
                    </a:patt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fontAlgn="ctr"/>
                      <a:r>
                        <a:rPr lang="zh-TW" altLang="en-US" sz="1200" b="0" i="0" u="none" strike="noStrike">
                          <a:solidFill>
                            <a:srgbClr val="000000"/>
                          </a:solidFill>
                          <a:effectLst/>
                          <a:latin typeface="ＭＳ Ｐゴシック" panose="020B0600070205080204" pitchFamily="50" charset="-128"/>
                          <a:ea typeface="ＭＳ Ｐゴシック" panose="020B0600070205080204" pitchFamily="50" charset="-128"/>
                        </a:rPr>
                        <a:t>２０億円以下</a:t>
                      </a:r>
                    </a:p>
                  </a:txBody>
                  <a:tcPr marL="6472" marR="6472" marT="6472" marB="0"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190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pattFill prst="pct20">
                      <a:fgClr>
                        <a:srgbClr val="FFCCCC"/>
                      </a:fgClr>
                      <a:bgClr>
                        <a:sysClr val="window" lastClr="FFFFFF"/>
                      </a:bgClr>
                    </a:patt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fontAlgn="ctr"/>
                      <a:r>
                        <a:rPr lang="zh-TW"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４０億円以下</a:t>
                      </a:r>
                    </a:p>
                  </a:txBody>
                  <a:tcPr marL="6472" marR="6472" marT="6472" marB="0" anchor="ctr">
                    <a:lnL w="6350" cap="flat" cmpd="sng" algn="ctr">
                      <a:solidFill>
                        <a:sysClr val="windowText" lastClr="000000"/>
                      </a:solidFill>
                      <a:prstDash val="solid"/>
                      <a:round/>
                      <a:headEnd type="none" w="med" len="med"/>
                      <a:tailEnd type="none" w="med" len="med"/>
                    </a:lnL>
                    <a:lnR w="63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190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pattFill prst="pct20">
                      <a:fgClr>
                        <a:srgbClr val="FFCCCC"/>
                      </a:fgClr>
                      <a:bgClr>
                        <a:sysClr val="window" lastClr="FFFFFF"/>
                      </a:bgClr>
                    </a:patt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fontAlgn="ctr"/>
                      <a:r>
                        <a:rPr lang="zh-TW"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４０億円以下</a:t>
                      </a:r>
                    </a:p>
                  </a:txBody>
                  <a:tcPr marL="6472" marR="6472" marT="6472" marB="0" anchor="ctr">
                    <a:lnL w="6350" cap="flat" cmpd="sng" algn="ctr">
                      <a:solidFill>
                        <a:sysClr val="windowText" lastClr="000000"/>
                      </a:solidFill>
                      <a:prstDash val="solid"/>
                      <a:round/>
                      <a:headEnd type="none" w="med" len="med"/>
                      <a:tailEnd type="none" w="med" len="med"/>
                    </a:lnL>
                    <a:lnR w="19050" cap="flat" cmpd="sng" algn="ctr">
                      <a:solidFill>
                        <a:sysClr val="windowText" lastClr="000000"/>
                      </a:solidFill>
                      <a:prstDash val="solid"/>
                      <a:round/>
                      <a:headEnd type="none" w="med" len="med"/>
                      <a:tailEnd type="none" w="med" len="med"/>
                    </a:lnR>
                    <a:lnT w="6350" cap="flat" cmpd="sng" algn="ctr">
                      <a:solidFill>
                        <a:sysClr val="windowText" lastClr="000000"/>
                      </a:solidFill>
                      <a:prstDash val="solid"/>
                      <a:round/>
                      <a:headEnd type="none" w="med" len="med"/>
                      <a:tailEnd type="none" w="med" len="med"/>
                    </a:lnT>
                    <a:lnB w="1905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pattFill prst="pct20">
                      <a:fgClr>
                        <a:srgbClr val="FFCCCC"/>
                      </a:fgClr>
                      <a:bgClr>
                        <a:sysClr val="window" lastClr="FFFFFF"/>
                      </a:bgClr>
                    </a:pattFill>
                  </a:tcPr>
                </a:tc>
              </a:tr>
            </a:tbl>
          </a:graphicData>
        </a:graphic>
      </p:graphicFrame>
      <p:sp>
        <p:nvSpPr>
          <p:cNvPr id="6" name="テキスト ボックス 5"/>
          <p:cNvSpPr txBox="1"/>
          <p:nvPr/>
        </p:nvSpPr>
        <p:spPr>
          <a:xfrm>
            <a:off x="72883" y="6466472"/>
            <a:ext cx="9214940" cy="415404"/>
          </a:xfrm>
          <a:prstGeom prst="rect">
            <a:avLst/>
          </a:prstGeom>
          <a:noFill/>
        </p:spPr>
        <p:txBody>
          <a:bodyPr wrap="square" rtlCol="0">
            <a:spAutoFit/>
          </a:bodyPr>
          <a:lstStyle/>
          <a:p>
            <a:pPr defTabSz="932421">
              <a:defRPr/>
            </a:pPr>
            <a:r>
              <a:rPr kumimoji="0" lang="en-US" altLang="ja-JP" sz="1050" kern="0" dirty="0">
                <a:solidFill>
                  <a:prstClr val="black"/>
                </a:solidFill>
              </a:rPr>
              <a:t>※</a:t>
            </a:r>
            <a:r>
              <a:rPr kumimoji="0" lang="ja-JP" altLang="en-US" sz="1050" kern="0" dirty="0">
                <a:solidFill>
                  <a:prstClr val="black"/>
                </a:solidFill>
              </a:rPr>
              <a:t>　人口要件は、長期要件又は中期要件のいずれかに該当、財政力要件は、財政力指数及び公営競技収益のいずれにも該当する必要がある。</a:t>
            </a:r>
            <a:endParaRPr kumimoji="0" lang="en-US" altLang="ja-JP" sz="1050" kern="0" dirty="0">
              <a:solidFill>
                <a:prstClr val="black"/>
              </a:solidFill>
            </a:endParaRPr>
          </a:p>
          <a:p>
            <a:pPr defTabSz="932421">
              <a:defRPr/>
            </a:pPr>
            <a:r>
              <a:rPr kumimoji="0" lang="en-US" altLang="ja-JP" sz="1050" kern="0" dirty="0">
                <a:solidFill>
                  <a:prstClr val="black"/>
                </a:solidFill>
              </a:rPr>
              <a:t>※</a:t>
            </a:r>
            <a:r>
              <a:rPr kumimoji="0" lang="ja-JP" altLang="en-US" sz="1050" kern="0" dirty="0">
                <a:solidFill>
                  <a:prstClr val="black"/>
                </a:solidFill>
              </a:rPr>
              <a:t>　高齢者は６５歳以上、若年者は１５～２９歳</a:t>
            </a:r>
          </a:p>
        </p:txBody>
      </p:sp>
      <p:sp>
        <p:nvSpPr>
          <p:cNvPr id="7" name="大かっこ 6"/>
          <p:cNvSpPr/>
          <p:nvPr/>
        </p:nvSpPr>
        <p:spPr>
          <a:xfrm>
            <a:off x="1612991" y="2836814"/>
            <a:ext cx="1439834" cy="935892"/>
          </a:xfrm>
          <a:prstGeom prst="bracketPair">
            <a:avLst>
              <a:gd name="adj" fmla="val 9006"/>
            </a:avLst>
          </a:prstGeom>
          <a:noFill/>
          <a:ln w="9525" cap="flat" cmpd="sng" algn="ctr">
            <a:solidFill>
              <a:sysClr val="windowText" lastClr="000000"/>
            </a:solidFill>
            <a:prstDash val="solid"/>
          </a:ln>
          <a:effectLst/>
        </p:spPr>
        <p:txBody>
          <a:bodyPr rtlCol="0" anchor="ctr"/>
          <a:lstStyle/>
          <a:p>
            <a:pPr algn="ctr" defTabSz="932421">
              <a:defRPr/>
            </a:pPr>
            <a:endParaRPr kumimoji="0" lang="ja-JP" altLang="en-US" kern="0">
              <a:solidFill>
                <a:prstClr val="black"/>
              </a:solidFill>
            </a:endParaRPr>
          </a:p>
        </p:txBody>
      </p:sp>
      <p:sp>
        <p:nvSpPr>
          <p:cNvPr id="8" name="大かっこ 7"/>
          <p:cNvSpPr/>
          <p:nvPr/>
        </p:nvSpPr>
        <p:spPr>
          <a:xfrm>
            <a:off x="3342335" y="2836814"/>
            <a:ext cx="1439834" cy="935892"/>
          </a:xfrm>
          <a:prstGeom prst="bracketPair">
            <a:avLst>
              <a:gd name="adj" fmla="val 9006"/>
            </a:avLst>
          </a:prstGeom>
          <a:noFill/>
          <a:ln w="9525" cap="flat" cmpd="sng" algn="ctr">
            <a:solidFill>
              <a:sysClr val="windowText" lastClr="000000"/>
            </a:solidFill>
            <a:prstDash val="solid"/>
          </a:ln>
          <a:effectLst/>
        </p:spPr>
        <p:txBody>
          <a:bodyPr rtlCol="0" anchor="ctr"/>
          <a:lstStyle/>
          <a:p>
            <a:pPr algn="ctr" defTabSz="932421">
              <a:defRPr/>
            </a:pPr>
            <a:endParaRPr kumimoji="0" lang="ja-JP" altLang="en-US" kern="0">
              <a:solidFill>
                <a:prstClr val="black"/>
              </a:solidFill>
            </a:endParaRPr>
          </a:p>
        </p:txBody>
      </p:sp>
      <p:sp>
        <p:nvSpPr>
          <p:cNvPr id="9" name="大かっこ 8"/>
          <p:cNvSpPr/>
          <p:nvPr/>
        </p:nvSpPr>
        <p:spPr>
          <a:xfrm>
            <a:off x="5045419" y="2836814"/>
            <a:ext cx="1439834" cy="935892"/>
          </a:xfrm>
          <a:prstGeom prst="bracketPair">
            <a:avLst>
              <a:gd name="adj" fmla="val 9006"/>
            </a:avLst>
          </a:prstGeom>
          <a:noFill/>
          <a:ln w="9525" cap="flat" cmpd="sng" algn="ctr">
            <a:solidFill>
              <a:sysClr val="windowText" lastClr="000000"/>
            </a:solidFill>
            <a:prstDash val="solid"/>
          </a:ln>
          <a:effectLst/>
        </p:spPr>
        <p:txBody>
          <a:bodyPr rtlCol="0" anchor="ctr"/>
          <a:lstStyle/>
          <a:p>
            <a:pPr algn="ctr" defTabSz="932421">
              <a:defRPr/>
            </a:pPr>
            <a:endParaRPr kumimoji="0" lang="ja-JP" altLang="en-US" kern="0">
              <a:solidFill>
                <a:prstClr val="black"/>
              </a:solidFill>
            </a:endParaRPr>
          </a:p>
        </p:txBody>
      </p:sp>
      <p:sp>
        <p:nvSpPr>
          <p:cNvPr id="10" name="大かっこ 9"/>
          <p:cNvSpPr/>
          <p:nvPr/>
        </p:nvSpPr>
        <p:spPr>
          <a:xfrm>
            <a:off x="6774763" y="2836814"/>
            <a:ext cx="1439834" cy="935892"/>
          </a:xfrm>
          <a:prstGeom prst="bracketPair">
            <a:avLst>
              <a:gd name="adj" fmla="val 9006"/>
            </a:avLst>
          </a:prstGeom>
          <a:noFill/>
          <a:ln w="9525" cap="flat" cmpd="sng" algn="ctr">
            <a:solidFill>
              <a:sysClr val="windowText" lastClr="000000"/>
            </a:solidFill>
            <a:prstDash val="solid"/>
          </a:ln>
          <a:effectLst/>
        </p:spPr>
        <p:txBody>
          <a:bodyPr rtlCol="0" anchor="ctr"/>
          <a:lstStyle/>
          <a:p>
            <a:pPr algn="ctr" defTabSz="932421">
              <a:defRPr/>
            </a:pPr>
            <a:endParaRPr kumimoji="0" lang="ja-JP" altLang="en-US" kern="0">
              <a:solidFill>
                <a:prstClr val="black"/>
              </a:solidFill>
            </a:endParaRPr>
          </a:p>
        </p:txBody>
      </p:sp>
      <p:sp>
        <p:nvSpPr>
          <p:cNvPr id="11" name="大かっこ 10"/>
          <p:cNvSpPr/>
          <p:nvPr/>
        </p:nvSpPr>
        <p:spPr>
          <a:xfrm>
            <a:off x="8477848" y="2836814"/>
            <a:ext cx="1439834" cy="935892"/>
          </a:xfrm>
          <a:prstGeom prst="bracketPair">
            <a:avLst>
              <a:gd name="adj" fmla="val 9006"/>
            </a:avLst>
          </a:prstGeom>
          <a:noFill/>
          <a:ln w="9525" cap="flat" cmpd="sng" algn="ctr">
            <a:solidFill>
              <a:sysClr val="windowText" lastClr="000000"/>
            </a:solidFill>
            <a:prstDash val="solid"/>
          </a:ln>
          <a:effectLst/>
        </p:spPr>
        <p:txBody>
          <a:bodyPr rtlCol="0" anchor="ctr"/>
          <a:lstStyle/>
          <a:p>
            <a:pPr algn="ctr" defTabSz="932421">
              <a:defRPr/>
            </a:pPr>
            <a:endParaRPr kumimoji="0" lang="ja-JP" altLang="en-US" kern="0">
              <a:solidFill>
                <a:prstClr val="black"/>
              </a:solidFill>
            </a:endParaRPr>
          </a:p>
        </p:txBody>
      </p:sp>
      <p:sp>
        <p:nvSpPr>
          <p:cNvPr id="12" name="角丸四角形 11"/>
          <p:cNvSpPr/>
          <p:nvPr/>
        </p:nvSpPr>
        <p:spPr>
          <a:xfrm>
            <a:off x="1540999" y="1355502"/>
            <a:ext cx="1583818" cy="446950"/>
          </a:xfrm>
          <a:prstGeom prst="roundRect">
            <a:avLst/>
          </a:prstGeom>
          <a:noFill/>
          <a:ln w="25400" cap="flat" cmpd="sng" algn="ctr">
            <a:solidFill>
              <a:srgbClr val="FF9933"/>
            </a:solidFill>
            <a:prstDash val="solid"/>
          </a:ln>
          <a:effectLst/>
        </p:spPr>
        <p:txBody>
          <a:bodyPr rtlCol="0" anchor="ctr"/>
          <a:lstStyle/>
          <a:p>
            <a:pPr algn="ctr" defTabSz="932421">
              <a:defRPr/>
            </a:pPr>
            <a:endParaRPr kumimoji="0" lang="ja-JP" altLang="en-US" kern="0">
              <a:solidFill>
                <a:prstClr val="white"/>
              </a:solidFill>
            </a:endParaRPr>
          </a:p>
        </p:txBody>
      </p:sp>
      <p:sp>
        <p:nvSpPr>
          <p:cNvPr id="13" name="角丸四角形 12"/>
          <p:cNvSpPr/>
          <p:nvPr/>
        </p:nvSpPr>
        <p:spPr>
          <a:xfrm>
            <a:off x="1540999" y="2248395"/>
            <a:ext cx="1583818" cy="1583818"/>
          </a:xfrm>
          <a:prstGeom prst="roundRect">
            <a:avLst>
              <a:gd name="adj" fmla="val 8179"/>
            </a:avLst>
          </a:prstGeom>
          <a:noFill/>
          <a:ln w="25400" cap="flat" cmpd="sng" algn="ctr">
            <a:solidFill>
              <a:srgbClr val="FF9933"/>
            </a:solidFill>
            <a:prstDash val="solid"/>
          </a:ln>
          <a:effectLst/>
        </p:spPr>
        <p:txBody>
          <a:bodyPr rtlCol="0" anchor="ctr"/>
          <a:lstStyle/>
          <a:p>
            <a:pPr algn="ctr" defTabSz="932421">
              <a:defRPr/>
            </a:pPr>
            <a:endParaRPr kumimoji="0" lang="ja-JP" altLang="en-US" kern="0">
              <a:solidFill>
                <a:prstClr val="white"/>
              </a:solidFill>
            </a:endParaRPr>
          </a:p>
        </p:txBody>
      </p:sp>
      <p:sp>
        <p:nvSpPr>
          <p:cNvPr id="14" name="角丸四角形 13"/>
          <p:cNvSpPr/>
          <p:nvPr/>
        </p:nvSpPr>
        <p:spPr>
          <a:xfrm>
            <a:off x="1540999" y="4768105"/>
            <a:ext cx="1583818" cy="431950"/>
          </a:xfrm>
          <a:prstGeom prst="roundRect">
            <a:avLst/>
          </a:prstGeom>
          <a:noFill/>
          <a:ln w="25400" cap="flat" cmpd="sng" algn="ctr">
            <a:solidFill>
              <a:srgbClr val="FF9933"/>
            </a:solidFill>
            <a:prstDash val="solid"/>
          </a:ln>
          <a:effectLst/>
        </p:spPr>
        <p:txBody>
          <a:bodyPr rtlCol="0" anchor="ctr"/>
          <a:lstStyle/>
          <a:p>
            <a:pPr algn="ctr" defTabSz="932421">
              <a:defRPr/>
            </a:pPr>
            <a:endParaRPr kumimoji="0" lang="ja-JP" altLang="en-US" kern="0">
              <a:solidFill>
                <a:prstClr val="white"/>
              </a:solidFill>
            </a:endParaRPr>
          </a:p>
        </p:txBody>
      </p:sp>
      <p:sp>
        <p:nvSpPr>
          <p:cNvPr id="15" name="角丸四角形 14"/>
          <p:cNvSpPr/>
          <p:nvPr/>
        </p:nvSpPr>
        <p:spPr>
          <a:xfrm>
            <a:off x="3251688" y="1355502"/>
            <a:ext cx="1583818" cy="446950"/>
          </a:xfrm>
          <a:prstGeom prst="roundRect">
            <a:avLst/>
          </a:prstGeom>
          <a:noFill/>
          <a:ln w="25400" cap="flat" cmpd="sng" algn="ctr">
            <a:solidFill>
              <a:srgbClr val="FF9933"/>
            </a:solidFill>
            <a:prstDash val="solid"/>
          </a:ln>
          <a:effectLst/>
        </p:spPr>
        <p:txBody>
          <a:bodyPr rtlCol="0" anchor="ctr"/>
          <a:lstStyle/>
          <a:p>
            <a:pPr algn="ctr" defTabSz="932421">
              <a:defRPr/>
            </a:pPr>
            <a:endParaRPr kumimoji="0" lang="ja-JP" altLang="en-US" kern="0">
              <a:solidFill>
                <a:prstClr val="white"/>
              </a:solidFill>
            </a:endParaRPr>
          </a:p>
        </p:txBody>
      </p:sp>
      <p:sp>
        <p:nvSpPr>
          <p:cNvPr id="16" name="角丸四角形 15"/>
          <p:cNvSpPr/>
          <p:nvPr/>
        </p:nvSpPr>
        <p:spPr>
          <a:xfrm>
            <a:off x="3251688" y="2248395"/>
            <a:ext cx="1583818" cy="1583818"/>
          </a:xfrm>
          <a:prstGeom prst="roundRect">
            <a:avLst>
              <a:gd name="adj" fmla="val 8179"/>
            </a:avLst>
          </a:prstGeom>
          <a:noFill/>
          <a:ln w="25400" cap="flat" cmpd="sng" algn="ctr">
            <a:solidFill>
              <a:srgbClr val="FF9933"/>
            </a:solidFill>
            <a:prstDash val="solid"/>
          </a:ln>
          <a:effectLst/>
        </p:spPr>
        <p:txBody>
          <a:bodyPr rtlCol="0" anchor="ctr"/>
          <a:lstStyle/>
          <a:p>
            <a:pPr algn="ctr" defTabSz="932421">
              <a:defRPr/>
            </a:pPr>
            <a:endParaRPr kumimoji="0" lang="ja-JP" altLang="en-US" kern="0">
              <a:solidFill>
                <a:prstClr val="white"/>
              </a:solidFill>
            </a:endParaRPr>
          </a:p>
        </p:txBody>
      </p:sp>
      <p:sp>
        <p:nvSpPr>
          <p:cNvPr id="17" name="角丸四角形 16"/>
          <p:cNvSpPr/>
          <p:nvPr/>
        </p:nvSpPr>
        <p:spPr>
          <a:xfrm>
            <a:off x="3251688" y="4768105"/>
            <a:ext cx="1583818" cy="431950"/>
          </a:xfrm>
          <a:prstGeom prst="roundRect">
            <a:avLst/>
          </a:prstGeom>
          <a:noFill/>
          <a:ln w="25400" cap="flat" cmpd="sng" algn="ctr">
            <a:solidFill>
              <a:srgbClr val="FF9933"/>
            </a:solidFill>
            <a:prstDash val="solid"/>
          </a:ln>
          <a:effectLst/>
        </p:spPr>
        <p:txBody>
          <a:bodyPr rtlCol="0" anchor="ctr"/>
          <a:lstStyle/>
          <a:p>
            <a:pPr algn="ctr" defTabSz="932421">
              <a:defRPr/>
            </a:pPr>
            <a:endParaRPr kumimoji="0" lang="ja-JP" altLang="en-US" kern="0">
              <a:solidFill>
                <a:prstClr val="white"/>
              </a:solidFill>
            </a:endParaRPr>
          </a:p>
        </p:txBody>
      </p:sp>
      <p:sp>
        <p:nvSpPr>
          <p:cNvPr id="18" name="角丸四角形 17"/>
          <p:cNvSpPr/>
          <p:nvPr/>
        </p:nvSpPr>
        <p:spPr>
          <a:xfrm>
            <a:off x="4962377" y="1355502"/>
            <a:ext cx="1583818" cy="446950"/>
          </a:xfrm>
          <a:prstGeom prst="roundRect">
            <a:avLst/>
          </a:prstGeom>
          <a:noFill/>
          <a:ln w="25400" cap="flat" cmpd="sng" algn="ctr">
            <a:solidFill>
              <a:srgbClr val="FF9933"/>
            </a:solidFill>
            <a:prstDash val="solid"/>
          </a:ln>
          <a:effectLst/>
        </p:spPr>
        <p:txBody>
          <a:bodyPr rtlCol="0" anchor="ctr"/>
          <a:lstStyle/>
          <a:p>
            <a:pPr algn="ctr" defTabSz="932421">
              <a:defRPr/>
            </a:pPr>
            <a:endParaRPr kumimoji="0" lang="ja-JP" altLang="en-US" kern="0">
              <a:solidFill>
                <a:prstClr val="white"/>
              </a:solidFill>
            </a:endParaRPr>
          </a:p>
        </p:txBody>
      </p:sp>
      <p:sp>
        <p:nvSpPr>
          <p:cNvPr id="19" name="角丸四角形 18"/>
          <p:cNvSpPr/>
          <p:nvPr/>
        </p:nvSpPr>
        <p:spPr>
          <a:xfrm>
            <a:off x="4962377" y="2248395"/>
            <a:ext cx="1583818" cy="1583818"/>
          </a:xfrm>
          <a:prstGeom prst="roundRect">
            <a:avLst>
              <a:gd name="adj" fmla="val 8179"/>
            </a:avLst>
          </a:prstGeom>
          <a:noFill/>
          <a:ln w="25400" cap="flat" cmpd="sng" algn="ctr">
            <a:solidFill>
              <a:srgbClr val="FF9933"/>
            </a:solidFill>
            <a:prstDash val="solid"/>
          </a:ln>
          <a:effectLst/>
        </p:spPr>
        <p:txBody>
          <a:bodyPr rtlCol="0" anchor="ctr"/>
          <a:lstStyle/>
          <a:p>
            <a:pPr algn="ctr" defTabSz="932421">
              <a:defRPr/>
            </a:pPr>
            <a:endParaRPr kumimoji="0" lang="ja-JP" altLang="en-US" kern="0">
              <a:solidFill>
                <a:prstClr val="white"/>
              </a:solidFill>
            </a:endParaRPr>
          </a:p>
        </p:txBody>
      </p:sp>
      <p:sp>
        <p:nvSpPr>
          <p:cNvPr id="20" name="角丸四角形 19"/>
          <p:cNvSpPr/>
          <p:nvPr/>
        </p:nvSpPr>
        <p:spPr>
          <a:xfrm>
            <a:off x="4962377" y="4768105"/>
            <a:ext cx="1583818" cy="431950"/>
          </a:xfrm>
          <a:prstGeom prst="roundRect">
            <a:avLst/>
          </a:prstGeom>
          <a:noFill/>
          <a:ln w="25400" cap="flat" cmpd="sng" algn="ctr">
            <a:solidFill>
              <a:srgbClr val="FF9933"/>
            </a:solidFill>
            <a:prstDash val="solid"/>
          </a:ln>
          <a:effectLst/>
        </p:spPr>
        <p:txBody>
          <a:bodyPr rtlCol="0" anchor="ctr"/>
          <a:lstStyle/>
          <a:p>
            <a:pPr algn="ctr" defTabSz="932421">
              <a:defRPr/>
            </a:pPr>
            <a:endParaRPr kumimoji="0" lang="ja-JP" altLang="en-US" kern="0">
              <a:solidFill>
                <a:prstClr val="white"/>
              </a:solidFill>
            </a:endParaRPr>
          </a:p>
        </p:txBody>
      </p:sp>
      <p:sp>
        <p:nvSpPr>
          <p:cNvPr id="21" name="角丸四角形 20"/>
          <p:cNvSpPr/>
          <p:nvPr/>
        </p:nvSpPr>
        <p:spPr>
          <a:xfrm>
            <a:off x="6674596" y="1355502"/>
            <a:ext cx="1583818" cy="446950"/>
          </a:xfrm>
          <a:prstGeom prst="roundRect">
            <a:avLst/>
          </a:prstGeom>
          <a:noFill/>
          <a:ln w="25400" cap="flat" cmpd="sng" algn="ctr">
            <a:solidFill>
              <a:srgbClr val="FF9933"/>
            </a:solidFill>
            <a:prstDash val="solid"/>
          </a:ln>
          <a:effectLst/>
        </p:spPr>
        <p:txBody>
          <a:bodyPr rtlCol="0" anchor="ctr"/>
          <a:lstStyle/>
          <a:p>
            <a:pPr algn="ctr" defTabSz="932421">
              <a:defRPr/>
            </a:pPr>
            <a:endParaRPr kumimoji="0" lang="ja-JP" altLang="en-US" kern="0">
              <a:solidFill>
                <a:prstClr val="white"/>
              </a:solidFill>
            </a:endParaRPr>
          </a:p>
        </p:txBody>
      </p:sp>
      <p:sp>
        <p:nvSpPr>
          <p:cNvPr id="22" name="角丸四角形 21"/>
          <p:cNvSpPr/>
          <p:nvPr/>
        </p:nvSpPr>
        <p:spPr>
          <a:xfrm>
            <a:off x="6674596" y="2248395"/>
            <a:ext cx="1583818" cy="1583818"/>
          </a:xfrm>
          <a:prstGeom prst="roundRect">
            <a:avLst>
              <a:gd name="adj" fmla="val 8179"/>
            </a:avLst>
          </a:prstGeom>
          <a:noFill/>
          <a:ln w="25400" cap="flat" cmpd="sng" algn="ctr">
            <a:solidFill>
              <a:srgbClr val="FF9933"/>
            </a:solidFill>
            <a:prstDash val="solid"/>
          </a:ln>
          <a:effectLst/>
        </p:spPr>
        <p:txBody>
          <a:bodyPr rtlCol="0" anchor="ctr"/>
          <a:lstStyle/>
          <a:p>
            <a:pPr algn="ctr" defTabSz="932421">
              <a:defRPr/>
            </a:pPr>
            <a:endParaRPr kumimoji="0" lang="ja-JP" altLang="en-US" kern="0">
              <a:solidFill>
                <a:prstClr val="white"/>
              </a:solidFill>
            </a:endParaRPr>
          </a:p>
        </p:txBody>
      </p:sp>
      <p:sp>
        <p:nvSpPr>
          <p:cNvPr id="23" name="角丸四角形 22"/>
          <p:cNvSpPr/>
          <p:nvPr/>
        </p:nvSpPr>
        <p:spPr>
          <a:xfrm>
            <a:off x="6674596" y="4768105"/>
            <a:ext cx="1583818" cy="431950"/>
          </a:xfrm>
          <a:prstGeom prst="roundRect">
            <a:avLst/>
          </a:prstGeom>
          <a:noFill/>
          <a:ln w="25400" cap="flat" cmpd="sng" algn="ctr">
            <a:solidFill>
              <a:srgbClr val="FF9933"/>
            </a:solidFill>
            <a:prstDash val="solid"/>
          </a:ln>
          <a:effectLst/>
        </p:spPr>
        <p:txBody>
          <a:bodyPr rtlCol="0" anchor="ctr"/>
          <a:lstStyle/>
          <a:p>
            <a:pPr algn="ctr" defTabSz="932421">
              <a:defRPr/>
            </a:pPr>
            <a:endParaRPr kumimoji="0" lang="ja-JP" altLang="en-US" kern="0">
              <a:solidFill>
                <a:prstClr val="white"/>
              </a:solidFill>
            </a:endParaRPr>
          </a:p>
        </p:txBody>
      </p:sp>
      <p:sp>
        <p:nvSpPr>
          <p:cNvPr id="24" name="角丸四角形 23"/>
          <p:cNvSpPr/>
          <p:nvPr/>
        </p:nvSpPr>
        <p:spPr>
          <a:xfrm>
            <a:off x="8386815" y="1355502"/>
            <a:ext cx="1583818" cy="446950"/>
          </a:xfrm>
          <a:prstGeom prst="roundRect">
            <a:avLst/>
          </a:prstGeom>
          <a:noFill/>
          <a:ln w="25400" cap="flat" cmpd="sng" algn="ctr">
            <a:solidFill>
              <a:srgbClr val="FF9933"/>
            </a:solidFill>
            <a:prstDash val="solid"/>
          </a:ln>
          <a:effectLst/>
        </p:spPr>
        <p:txBody>
          <a:bodyPr rtlCol="0" anchor="ctr"/>
          <a:lstStyle/>
          <a:p>
            <a:pPr algn="ctr" defTabSz="932421">
              <a:defRPr/>
            </a:pPr>
            <a:endParaRPr kumimoji="0" lang="ja-JP" altLang="en-US" kern="0">
              <a:solidFill>
                <a:prstClr val="white"/>
              </a:solidFill>
            </a:endParaRPr>
          </a:p>
        </p:txBody>
      </p:sp>
      <p:sp>
        <p:nvSpPr>
          <p:cNvPr id="25" name="角丸四角形 24"/>
          <p:cNvSpPr/>
          <p:nvPr/>
        </p:nvSpPr>
        <p:spPr>
          <a:xfrm>
            <a:off x="8386815" y="2248395"/>
            <a:ext cx="1583818" cy="1583818"/>
          </a:xfrm>
          <a:prstGeom prst="roundRect">
            <a:avLst>
              <a:gd name="adj" fmla="val 8179"/>
            </a:avLst>
          </a:prstGeom>
          <a:noFill/>
          <a:ln w="25400" cap="flat" cmpd="sng" algn="ctr">
            <a:solidFill>
              <a:srgbClr val="FF9933"/>
            </a:solidFill>
            <a:prstDash val="solid"/>
          </a:ln>
          <a:effectLst/>
        </p:spPr>
        <p:txBody>
          <a:bodyPr rtlCol="0" anchor="ctr"/>
          <a:lstStyle/>
          <a:p>
            <a:pPr algn="ctr" defTabSz="932421">
              <a:defRPr/>
            </a:pPr>
            <a:endParaRPr kumimoji="0" lang="ja-JP" altLang="en-US" kern="0">
              <a:solidFill>
                <a:prstClr val="white"/>
              </a:solidFill>
            </a:endParaRPr>
          </a:p>
        </p:txBody>
      </p:sp>
      <p:sp>
        <p:nvSpPr>
          <p:cNvPr id="26" name="角丸四角形 25"/>
          <p:cNvSpPr/>
          <p:nvPr/>
        </p:nvSpPr>
        <p:spPr>
          <a:xfrm>
            <a:off x="8386815" y="4768105"/>
            <a:ext cx="1583818" cy="431950"/>
          </a:xfrm>
          <a:prstGeom prst="roundRect">
            <a:avLst/>
          </a:prstGeom>
          <a:noFill/>
          <a:ln w="25400" cap="flat" cmpd="sng" algn="ctr">
            <a:solidFill>
              <a:srgbClr val="FF9933"/>
            </a:solidFill>
            <a:prstDash val="solid"/>
          </a:ln>
          <a:effectLst/>
        </p:spPr>
        <p:txBody>
          <a:bodyPr rtlCol="0" anchor="ctr"/>
          <a:lstStyle/>
          <a:p>
            <a:pPr algn="ctr" defTabSz="932421">
              <a:defRPr/>
            </a:pPr>
            <a:endParaRPr kumimoji="0" lang="ja-JP" altLang="en-US" kern="0">
              <a:solidFill>
                <a:prstClr val="white"/>
              </a:solidFill>
            </a:endParaRPr>
          </a:p>
        </p:txBody>
      </p:sp>
      <p:sp>
        <p:nvSpPr>
          <p:cNvPr id="28" name="スライド番号プレースホルダー 4"/>
          <p:cNvSpPr>
            <a:spLocks noGrp="1"/>
          </p:cNvSpPr>
          <p:nvPr>
            <p:ph type="sldNum" sz="quarter" idx="4294967295"/>
          </p:nvPr>
        </p:nvSpPr>
        <p:spPr>
          <a:xfrm>
            <a:off x="7805239" y="6491818"/>
            <a:ext cx="2268141" cy="365125"/>
          </a:xfrm>
          <a:prstGeom prst="rect">
            <a:avLst/>
          </a:prstGeom>
        </p:spPr>
        <p:txBody>
          <a:bodyPr/>
          <a:lstStyle/>
          <a:p>
            <a:pPr algn="r"/>
            <a:fld id="{52FD0B92-5099-4375-A526-D90697F4A704}" type="slidenum">
              <a:rPr kumimoji="1" lang="ja-JP" altLang="en-US" sz="1200" smtClean="0"/>
              <a:pPr algn="r"/>
              <a:t>4</a:t>
            </a:fld>
            <a:endParaRPr kumimoji="1" lang="ja-JP" altLang="en-US" sz="1200" dirty="0"/>
          </a:p>
        </p:txBody>
      </p:sp>
    </p:spTree>
    <p:extLst>
      <p:ext uri="{BB962C8B-B14F-4D97-AF65-F5344CB8AC3E}">
        <p14:creationId xmlns:p14="http://schemas.microsoft.com/office/powerpoint/2010/main" val="10884095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a:spLocks noChangeArrowheads="1"/>
          </p:cNvSpPr>
          <p:nvPr/>
        </p:nvSpPr>
        <p:spPr bwMode="auto">
          <a:xfrm>
            <a:off x="162776" y="2618849"/>
            <a:ext cx="3199676" cy="312616"/>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lIns="94993" tIns="47496" rIns="94993" bIns="47496"/>
          <a:lstStyle>
            <a:lvl1pPr marL="360363" indent="-360363" defTabSz="962025" eaLnBrk="0" hangingPunct="0">
              <a:spcBef>
                <a:spcPct val="20000"/>
              </a:spcBef>
              <a:buChar char="•"/>
              <a:defRPr kumimoji="1" sz="3300">
                <a:solidFill>
                  <a:schemeClr val="tx1"/>
                </a:solidFill>
                <a:latin typeface="Arial" charset="0"/>
                <a:ea typeface="ＭＳ Ｐゴシック" charset="-128"/>
              </a:defRPr>
            </a:lvl1pPr>
            <a:lvl2pPr marL="742950" indent="-285750" defTabSz="962025" eaLnBrk="0" hangingPunct="0">
              <a:spcBef>
                <a:spcPct val="20000"/>
              </a:spcBef>
              <a:buChar char="–"/>
              <a:defRPr kumimoji="1" sz="3000">
                <a:solidFill>
                  <a:schemeClr val="tx1"/>
                </a:solidFill>
                <a:latin typeface="Arial" charset="0"/>
                <a:ea typeface="ＭＳ Ｐゴシック" charset="-128"/>
              </a:defRPr>
            </a:lvl2pPr>
            <a:lvl3pPr marL="1143000" indent="-228600" defTabSz="962025" eaLnBrk="0" hangingPunct="0">
              <a:spcBef>
                <a:spcPct val="20000"/>
              </a:spcBef>
              <a:buChar char="•"/>
              <a:defRPr kumimoji="1" sz="2600">
                <a:solidFill>
                  <a:schemeClr val="tx1"/>
                </a:solidFill>
                <a:latin typeface="Arial" charset="0"/>
                <a:ea typeface="ＭＳ Ｐゴシック" charset="-128"/>
              </a:defRPr>
            </a:lvl3pPr>
            <a:lvl4pPr marL="1600200" indent="-228600" defTabSz="962025" eaLnBrk="0" hangingPunct="0">
              <a:spcBef>
                <a:spcPct val="20000"/>
              </a:spcBef>
              <a:buChar char="–"/>
              <a:defRPr kumimoji="1" sz="2200">
                <a:solidFill>
                  <a:schemeClr val="tx1"/>
                </a:solidFill>
                <a:latin typeface="Arial" charset="0"/>
                <a:ea typeface="ＭＳ Ｐゴシック" charset="-128"/>
              </a:defRPr>
            </a:lvl4pPr>
            <a:lvl5pPr marL="2057400" indent="-228600" defTabSz="962025" eaLnBrk="0" hangingPunct="0">
              <a:spcBef>
                <a:spcPct val="20000"/>
              </a:spcBef>
              <a:buChar char="»"/>
              <a:defRPr kumimoji="1" sz="2200">
                <a:solidFill>
                  <a:schemeClr val="tx1"/>
                </a:solidFill>
                <a:latin typeface="Arial" charset="0"/>
                <a:ea typeface="ＭＳ Ｐゴシック" charset="-128"/>
              </a:defRPr>
            </a:lvl5pPr>
            <a:lvl6pPr marL="2514600" indent="-228600" defTabSz="962025" eaLnBrk="0" fontAlgn="base" hangingPunct="0">
              <a:spcBef>
                <a:spcPct val="20000"/>
              </a:spcBef>
              <a:spcAft>
                <a:spcPct val="0"/>
              </a:spcAft>
              <a:buChar char="»"/>
              <a:defRPr kumimoji="1" sz="2200">
                <a:solidFill>
                  <a:schemeClr val="tx1"/>
                </a:solidFill>
                <a:latin typeface="Arial" charset="0"/>
                <a:ea typeface="ＭＳ Ｐゴシック" charset="-128"/>
              </a:defRPr>
            </a:lvl6pPr>
            <a:lvl7pPr marL="2971800" indent="-228600" defTabSz="962025" eaLnBrk="0" fontAlgn="base" hangingPunct="0">
              <a:spcBef>
                <a:spcPct val="20000"/>
              </a:spcBef>
              <a:spcAft>
                <a:spcPct val="0"/>
              </a:spcAft>
              <a:buChar char="»"/>
              <a:defRPr kumimoji="1" sz="2200">
                <a:solidFill>
                  <a:schemeClr val="tx1"/>
                </a:solidFill>
                <a:latin typeface="Arial" charset="0"/>
                <a:ea typeface="ＭＳ Ｐゴシック" charset="-128"/>
              </a:defRPr>
            </a:lvl7pPr>
            <a:lvl8pPr marL="3429000" indent="-228600" defTabSz="962025" eaLnBrk="0" fontAlgn="base" hangingPunct="0">
              <a:spcBef>
                <a:spcPct val="20000"/>
              </a:spcBef>
              <a:spcAft>
                <a:spcPct val="0"/>
              </a:spcAft>
              <a:buChar char="»"/>
              <a:defRPr kumimoji="1" sz="2200">
                <a:solidFill>
                  <a:schemeClr val="tx1"/>
                </a:solidFill>
                <a:latin typeface="Arial" charset="0"/>
                <a:ea typeface="ＭＳ Ｐゴシック" charset="-128"/>
              </a:defRPr>
            </a:lvl8pPr>
            <a:lvl9pPr marL="3886200" indent="-228600" defTabSz="962025" eaLnBrk="0" fontAlgn="base" hangingPunct="0">
              <a:spcBef>
                <a:spcPct val="20000"/>
              </a:spcBef>
              <a:spcAft>
                <a:spcPct val="0"/>
              </a:spcAft>
              <a:buChar char="»"/>
              <a:defRPr kumimoji="1" sz="2200">
                <a:solidFill>
                  <a:schemeClr val="tx1"/>
                </a:solidFill>
                <a:latin typeface="Arial" charset="0"/>
                <a:ea typeface="ＭＳ Ｐゴシック" charset="-128"/>
              </a:defRPr>
            </a:lvl9pPr>
          </a:lstStyle>
          <a:p>
            <a:pPr algn="ctr" eaLnBrk="1" fontAlgn="base" hangingPunct="1">
              <a:spcBef>
                <a:spcPct val="0"/>
              </a:spcBef>
              <a:spcAft>
                <a:spcPct val="0"/>
              </a:spcAft>
              <a:buFontTx/>
              <a:buNone/>
              <a:defRPr/>
            </a:pPr>
            <a:r>
              <a:rPr lang="ja-JP" altLang="en-US" sz="1400" kern="0" dirty="0">
                <a:solidFill>
                  <a:srgbClr val="000000"/>
                </a:solidFill>
                <a:latin typeface="Times New Roman" pitchFamily="18" charset="0"/>
                <a:ea typeface="ＭＳ ゴシック" pitchFamily="49" charset="-128"/>
              </a:rPr>
              <a:t>全域が過疎地域市町村 </a:t>
            </a:r>
            <a:r>
              <a:rPr lang="ja-JP" altLang="en-US" sz="1400" kern="0" dirty="0">
                <a:solidFill>
                  <a:srgbClr val="000000"/>
                </a:solidFill>
                <a:latin typeface="ＭＳ Ｐゴシック" charset="-128"/>
              </a:rPr>
              <a:t>（</a:t>
            </a:r>
            <a:r>
              <a:rPr lang="en-US" altLang="ja-JP" sz="1400" kern="0" dirty="0">
                <a:solidFill>
                  <a:srgbClr val="000000"/>
                </a:solidFill>
                <a:latin typeface="ＭＳ Ｐゴシック" charset="-128"/>
              </a:rPr>
              <a:t>647</a:t>
            </a:r>
            <a:r>
              <a:rPr lang="ja-JP" altLang="en-US" sz="1400" kern="0" dirty="0">
                <a:solidFill>
                  <a:srgbClr val="000000"/>
                </a:solidFill>
                <a:latin typeface="ＭＳ Ｐゴシック" charset="-128"/>
              </a:rPr>
              <a:t>市町村）</a:t>
            </a:r>
          </a:p>
        </p:txBody>
      </p:sp>
      <p:sp>
        <p:nvSpPr>
          <p:cNvPr id="5" name="Rectangle 5"/>
          <p:cNvSpPr>
            <a:spLocks noChangeArrowheads="1"/>
          </p:cNvSpPr>
          <p:nvPr/>
        </p:nvSpPr>
        <p:spPr bwMode="auto">
          <a:xfrm>
            <a:off x="5675170" y="5632639"/>
            <a:ext cx="4044604" cy="504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lIns="94993" tIns="47496" rIns="94993" bIns="47496"/>
          <a:lstStyle>
            <a:lvl1pPr marL="360363" indent="-360363" defTabSz="962025" eaLnBrk="0" hangingPunct="0">
              <a:spcBef>
                <a:spcPct val="20000"/>
              </a:spcBef>
              <a:buChar char="•"/>
              <a:defRPr kumimoji="1" sz="3300">
                <a:solidFill>
                  <a:schemeClr val="tx1"/>
                </a:solidFill>
                <a:latin typeface="Arial" charset="0"/>
                <a:ea typeface="ＭＳ Ｐゴシック" charset="-128"/>
              </a:defRPr>
            </a:lvl1pPr>
            <a:lvl2pPr marL="742950" indent="-285750" defTabSz="962025" eaLnBrk="0" hangingPunct="0">
              <a:spcBef>
                <a:spcPct val="20000"/>
              </a:spcBef>
              <a:buChar char="–"/>
              <a:defRPr kumimoji="1" sz="3000">
                <a:solidFill>
                  <a:schemeClr val="tx1"/>
                </a:solidFill>
                <a:latin typeface="Arial" charset="0"/>
                <a:ea typeface="ＭＳ Ｐゴシック" charset="-128"/>
              </a:defRPr>
            </a:lvl2pPr>
            <a:lvl3pPr marL="1143000" indent="-228600" defTabSz="962025" eaLnBrk="0" hangingPunct="0">
              <a:spcBef>
                <a:spcPct val="20000"/>
              </a:spcBef>
              <a:buChar char="•"/>
              <a:defRPr kumimoji="1" sz="2600">
                <a:solidFill>
                  <a:schemeClr val="tx1"/>
                </a:solidFill>
                <a:latin typeface="Arial" charset="0"/>
                <a:ea typeface="ＭＳ Ｐゴシック" charset="-128"/>
              </a:defRPr>
            </a:lvl3pPr>
            <a:lvl4pPr marL="1600200" indent="-228600" defTabSz="962025" eaLnBrk="0" hangingPunct="0">
              <a:spcBef>
                <a:spcPct val="20000"/>
              </a:spcBef>
              <a:buChar char="–"/>
              <a:defRPr kumimoji="1" sz="2200">
                <a:solidFill>
                  <a:schemeClr val="tx1"/>
                </a:solidFill>
                <a:latin typeface="Arial" charset="0"/>
                <a:ea typeface="ＭＳ Ｐゴシック" charset="-128"/>
              </a:defRPr>
            </a:lvl4pPr>
            <a:lvl5pPr marL="2057400" indent="-228600" defTabSz="962025" eaLnBrk="0" hangingPunct="0">
              <a:spcBef>
                <a:spcPct val="20000"/>
              </a:spcBef>
              <a:buChar char="»"/>
              <a:defRPr kumimoji="1" sz="2200">
                <a:solidFill>
                  <a:schemeClr val="tx1"/>
                </a:solidFill>
                <a:latin typeface="Arial" charset="0"/>
                <a:ea typeface="ＭＳ Ｐゴシック" charset="-128"/>
              </a:defRPr>
            </a:lvl5pPr>
            <a:lvl6pPr marL="2514600" indent="-228600" defTabSz="962025" eaLnBrk="0" fontAlgn="base" hangingPunct="0">
              <a:spcBef>
                <a:spcPct val="20000"/>
              </a:spcBef>
              <a:spcAft>
                <a:spcPct val="0"/>
              </a:spcAft>
              <a:buChar char="»"/>
              <a:defRPr kumimoji="1" sz="2200">
                <a:solidFill>
                  <a:schemeClr val="tx1"/>
                </a:solidFill>
                <a:latin typeface="Arial" charset="0"/>
                <a:ea typeface="ＭＳ Ｐゴシック" charset="-128"/>
              </a:defRPr>
            </a:lvl6pPr>
            <a:lvl7pPr marL="2971800" indent="-228600" defTabSz="962025" eaLnBrk="0" fontAlgn="base" hangingPunct="0">
              <a:spcBef>
                <a:spcPct val="20000"/>
              </a:spcBef>
              <a:spcAft>
                <a:spcPct val="0"/>
              </a:spcAft>
              <a:buChar char="»"/>
              <a:defRPr kumimoji="1" sz="2200">
                <a:solidFill>
                  <a:schemeClr val="tx1"/>
                </a:solidFill>
                <a:latin typeface="Arial" charset="0"/>
                <a:ea typeface="ＭＳ Ｐゴシック" charset="-128"/>
              </a:defRPr>
            </a:lvl7pPr>
            <a:lvl8pPr marL="3429000" indent="-228600" defTabSz="962025" eaLnBrk="0" fontAlgn="base" hangingPunct="0">
              <a:spcBef>
                <a:spcPct val="20000"/>
              </a:spcBef>
              <a:spcAft>
                <a:spcPct val="0"/>
              </a:spcAft>
              <a:buChar char="»"/>
              <a:defRPr kumimoji="1" sz="2200">
                <a:solidFill>
                  <a:schemeClr val="tx1"/>
                </a:solidFill>
                <a:latin typeface="Arial" charset="0"/>
                <a:ea typeface="ＭＳ Ｐゴシック" charset="-128"/>
              </a:defRPr>
            </a:lvl8pPr>
            <a:lvl9pPr marL="3886200" indent="-228600" defTabSz="962025" eaLnBrk="0" fontAlgn="base" hangingPunct="0">
              <a:spcBef>
                <a:spcPct val="20000"/>
              </a:spcBef>
              <a:spcAft>
                <a:spcPct val="0"/>
              </a:spcAft>
              <a:buChar char="»"/>
              <a:defRPr kumimoji="1" sz="2200">
                <a:solidFill>
                  <a:schemeClr val="tx1"/>
                </a:solidFill>
                <a:latin typeface="Arial" charset="0"/>
                <a:ea typeface="ＭＳ Ｐゴシック" charset="-128"/>
              </a:defRPr>
            </a:lvl9pPr>
          </a:lstStyle>
          <a:p>
            <a:pPr algn="ctr" eaLnBrk="1" fontAlgn="base" hangingPunct="1">
              <a:lnSpc>
                <a:spcPts val="1700"/>
              </a:lnSpc>
              <a:spcBef>
                <a:spcPct val="0"/>
              </a:spcBef>
              <a:spcAft>
                <a:spcPct val="0"/>
              </a:spcAft>
              <a:buFontTx/>
              <a:buNone/>
              <a:defRPr/>
            </a:pPr>
            <a:r>
              <a:rPr lang="ja-JP" altLang="en-US" sz="1400" b="1" kern="0" dirty="0">
                <a:solidFill>
                  <a:srgbClr val="000000"/>
                </a:solidFill>
                <a:latin typeface="Times New Roman" pitchFamily="18" charset="0"/>
                <a:ea typeface="ＭＳ ゴシック" pitchFamily="49" charset="-128"/>
              </a:rPr>
              <a:t>合併前の旧市町村のみを過疎地域とみなす</a:t>
            </a:r>
          </a:p>
          <a:p>
            <a:pPr algn="ctr" eaLnBrk="1" fontAlgn="base" hangingPunct="1">
              <a:lnSpc>
                <a:spcPts val="1700"/>
              </a:lnSpc>
              <a:spcBef>
                <a:spcPct val="0"/>
              </a:spcBef>
              <a:spcAft>
                <a:spcPct val="0"/>
              </a:spcAft>
              <a:buFontTx/>
              <a:buNone/>
              <a:defRPr/>
            </a:pPr>
            <a:r>
              <a:rPr lang="ja-JP" altLang="en-US" sz="1400" b="1" kern="0" dirty="0">
                <a:solidFill>
                  <a:srgbClr val="000000"/>
                </a:solidFill>
                <a:latin typeface="Times New Roman" pitchFamily="18" charset="0"/>
                <a:ea typeface="ＭＳ ゴシック" pitchFamily="49" charset="-128"/>
              </a:rPr>
              <a:t>（いわゆる「一部過疎」）</a:t>
            </a:r>
            <a:r>
              <a:rPr lang="ja-JP" altLang="en-US" sz="1200" b="1" kern="0" dirty="0">
                <a:solidFill>
                  <a:srgbClr val="000000"/>
                </a:solidFill>
                <a:latin typeface="ＭＳ Ｐゴシック" charset="-128"/>
              </a:rPr>
              <a:t>（</a:t>
            </a:r>
            <a:r>
              <a:rPr lang="en-US" altLang="ja-JP" sz="1200" b="1" kern="0" dirty="0">
                <a:solidFill>
                  <a:srgbClr val="000000"/>
                </a:solidFill>
                <a:latin typeface="ＭＳ Ｐゴシック" charset="-128"/>
              </a:rPr>
              <a:t>145</a:t>
            </a:r>
            <a:r>
              <a:rPr lang="ja-JP" altLang="en-US" sz="1200" b="1" kern="0" dirty="0">
                <a:solidFill>
                  <a:srgbClr val="000000"/>
                </a:solidFill>
                <a:latin typeface="ＭＳ Ｐゴシック" charset="-128"/>
              </a:rPr>
              <a:t>市町村）</a:t>
            </a:r>
            <a:endParaRPr lang="ja-JP" altLang="en-US" sz="1600" b="1" kern="0" dirty="0">
              <a:solidFill>
                <a:srgbClr val="000000"/>
              </a:solidFill>
              <a:latin typeface="Times New Roman" pitchFamily="18" charset="0"/>
              <a:ea typeface="ＭＳ ゴシック" pitchFamily="49" charset="-128"/>
            </a:endParaRPr>
          </a:p>
        </p:txBody>
      </p:sp>
      <p:sp>
        <p:nvSpPr>
          <p:cNvPr id="6" name="Rectangle 6"/>
          <p:cNvSpPr>
            <a:spLocks noChangeArrowheads="1"/>
          </p:cNvSpPr>
          <p:nvPr/>
        </p:nvSpPr>
        <p:spPr bwMode="auto">
          <a:xfrm>
            <a:off x="562987" y="5632639"/>
            <a:ext cx="4037687" cy="504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lIns="94993" tIns="47496" rIns="94993" bIns="47496"/>
          <a:lstStyle>
            <a:lvl1pPr marL="360363" indent="-360363" defTabSz="962025" eaLnBrk="0" hangingPunct="0">
              <a:spcBef>
                <a:spcPct val="20000"/>
              </a:spcBef>
              <a:buChar char="•"/>
              <a:defRPr kumimoji="1" sz="3300">
                <a:solidFill>
                  <a:schemeClr val="tx1"/>
                </a:solidFill>
                <a:latin typeface="Arial" charset="0"/>
                <a:ea typeface="ＭＳ Ｐゴシック" charset="-128"/>
              </a:defRPr>
            </a:lvl1pPr>
            <a:lvl2pPr marL="742950" indent="-285750" defTabSz="962025" eaLnBrk="0" hangingPunct="0">
              <a:spcBef>
                <a:spcPct val="20000"/>
              </a:spcBef>
              <a:buChar char="–"/>
              <a:defRPr kumimoji="1" sz="3000">
                <a:solidFill>
                  <a:schemeClr val="tx1"/>
                </a:solidFill>
                <a:latin typeface="Arial" charset="0"/>
                <a:ea typeface="ＭＳ Ｐゴシック" charset="-128"/>
              </a:defRPr>
            </a:lvl2pPr>
            <a:lvl3pPr marL="1143000" indent="-228600" defTabSz="962025" eaLnBrk="0" hangingPunct="0">
              <a:spcBef>
                <a:spcPct val="20000"/>
              </a:spcBef>
              <a:buChar char="•"/>
              <a:defRPr kumimoji="1" sz="2600">
                <a:solidFill>
                  <a:schemeClr val="tx1"/>
                </a:solidFill>
                <a:latin typeface="Arial" charset="0"/>
                <a:ea typeface="ＭＳ Ｐゴシック" charset="-128"/>
              </a:defRPr>
            </a:lvl3pPr>
            <a:lvl4pPr marL="1600200" indent="-228600" defTabSz="962025" eaLnBrk="0" hangingPunct="0">
              <a:spcBef>
                <a:spcPct val="20000"/>
              </a:spcBef>
              <a:buChar char="–"/>
              <a:defRPr kumimoji="1" sz="2200">
                <a:solidFill>
                  <a:schemeClr val="tx1"/>
                </a:solidFill>
                <a:latin typeface="Arial" charset="0"/>
                <a:ea typeface="ＭＳ Ｐゴシック" charset="-128"/>
              </a:defRPr>
            </a:lvl4pPr>
            <a:lvl5pPr marL="2057400" indent="-228600" defTabSz="962025" eaLnBrk="0" hangingPunct="0">
              <a:spcBef>
                <a:spcPct val="20000"/>
              </a:spcBef>
              <a:buChar char="»"/>
              <a:defRPr kumimoji="1" sz="2200">
                <a:solidFill>
                  <a:schemeClr val="tx1"/>
                </a:solidFill>
                <a:latin typeface="Arial" charset="0"/>
                <a:ea typeface="ＭＳ Ｐゴシック" charset="-128"/>
              </a:defRPr>
            </a:lvl5pPr>
            <a:lvl6pPr marL="2514600" indent="-228600" defTabSz="962025" eaLnBrk="0" fontAlgn="base" hangingPunct="0">
              <a:spcBef>
                <a:spcPct val="20000"/>
              </a:spcBef>
              <a:spcAft>
                <a:spcPct val="0"/>
              </a:spcAft>
              <a:buChar char="»"/>
              <a:defRPr kumimoji="1" sz="2200">
                <a:solidFill>
                  <a:schemeClr val="tx1"/>
                </a:solidFill>
                <a:latin typeface="Arial" charset="0"/>
                <a:ea typeface="ＭＳ Ｐゴシック" charset="-128"/>
              </a:defRPr>
            </a:lvl6pPr>
            <a:lvl7pPr marL="2971800" indent="-228600" defTabSz="962025" eaLnBrk="0" fontAlgn="base" hangingPunct="0">
              <a:spcBef>
                <a:spcPct val="20000"/>
              </a:spcBef>
              <a:spcAft>
                <a:spcPct val="0"/>
              </a:spcAft>
              <a:buChar char="»"/>
              <a:defRPr kumimoji="1" sz="2200">
                <a:solidFill>
                  <a:schemeClr val="tx1"/>
                </a:solidFill>
                <a:latin typeface="Arial" charset="0"/>
                <a:ea typeface="ＭＳ Ｐゴシック" charset="-128"/>
              </a:defRPr>
            </a:lvl7pPr>
            <a:lvl8pPr marL="3429000" indent="-228600" defTabSz="962025" eaLnBrk="0" fontAlgn="base" hangingPunct="0">
              <a:spcBef>
                <a:spcPct val="20000"/>
              </a:spcBef>
              <a:spcAft>
                <a:spcPct val="0"/>
              </a:spcAft>
              <a:buChar char="»"/>
              <a:defRPr kumimoji="1" sz="2200">
                <a:solidFill>
                  <a:schemeClr val="tx1"/>
                </a:solidFill>
                <a:latin typeface="Arial" charset="0"/>
                <a:ea typeface="ＭＳ Ｐゴシック" charset="-128"/>
              </a:defRPr>
            </a:lvl8pPr>
            <a:lvl9pPr marL="3886200" indent="-228600" defTabSz="962025" eaLnBrk="0" fontAlgn="base" hangingPunct="0">
              <a:spcBef>
                <a:spcPct val="20000"/>
              </a:spcBef>
              <a:spcAft>
                <a:spcPct val="0"/>
              </a:spcAft>
              <a:buChar char="»"/>
              <a:defRPr kumimoji="1" sz="2200">
                <a:solidFill>
                  <a:schemeClr val="tx1"/>
                </a:solidFill>
                <a:latin typeface="Arial" charset="0"/>
                <a:ea typeface="ＭＳ Ｐゴシック" charset="-128"/>
              </a:defRPr>
            </a:lvl9pPr>
          </a:lstStyle>
          <a:p>
            <a:pPr algn="ctr" eaLnBrk="1" fontAlgn="base" hangingPunct="1">
              <a:lnSpc>
                <a:spcPts val="1700"/>
              </a:lnSpc>
              <a:spcBef>
                <a:spcPct val="0"/>
              </a:spcBef>
              <a:spcAft>
                <a:spcPct val="0"/>
              </a:spcAft>
              <a:buFontTx/>
              <a:buNone/>
              <a:defRPr/>
            </a:pPr>
            <a:r>
              <a:rPr lang="ja-JP" altLang="en-US" sz="1400" b="1" kern="0" dirty="0">
                <a:solidFill>
                  <a:srgbClr val="000000"/>
                </a:solidFill>
                <a:latin typeface="Times New Roman" pitchFamily="18" charset="0"/>
                <a:ea typeface="ＭＳ ゴシック" pitchFamily="49" charset="-128"/>
              </a:rPr>
              <a:t>全域を過疎地域市町村とみなす</a:t>
            </a:r>
          </a:p>
          <a:p>
            <a:pPr algn="ctr" eaLnBrk="1" fontAlgn="base" hangingPunct="1">
              <a:lnSpc>
                <a:spcPts val="1700"/>
              </a:lnSpc>
              <a:spcBef>
                <a:spcPct val="0"/>
              </a:spcBef>
              <a:spcAft>
                <a:spcPct val="0"/>
              </a:spcAft>
              <a:buFontTx/>
              <a:buNone/>
              <a:defRPr/>
            </a:pPr>
            <a:r>
              <a:rPr lang="ja-JP" altLang="en-US" sz="1400" b="1" kern="0" dirty="0">
                <a:solidFill>
                  <a:srgbClr val="000000"/>
                </a:solidFill>
                <a:latin typeface="Times New Roman" pitchFamily="18" charset="0"/>
                <a:ea typeface="ＭＳ ゴシック" pitchFamily="49" charset="-128"/>
              </a:rPr>
              <a:t>（いわゆる「みなし過疎」）</a:t>
            </a:r>
            <a:r>
              <a:rPr lang="ja-JP" altLang="en-US" sz="1200" b="1" kern="0" dirty="0">
                <a:solidFill>
                  <a:srgbClr val="000000"/>
                </a:solidFill>
                <a:latin typeface="ＭＳ Ｐゴシック" charset="-128"/>
              </a:rPr>
              <a:t>（</a:t>
            </a:r>
            <a:r>
              <a:rPr lang="en-US" altLang="ja-JP" sz="1200" b="1" kern="0" dirty="0">
                <a:solidFill>
                  <a:srgbClr val="000000"/>
                </a:solidFill>
                <a:latin typeface="ＭＳ Ｐゴシック" charset="-128"/>
              </a:rPr>
              <a:t>25</a:t>
            </a:r>
            <a:r>
              <a:rPr lang="ja-JP" altLang="en-US" sz="1200" b="1" kern="0" dirty="0">
                <a:solidFill>
                  <a:srgbClr val="000000"/>
                </a:solidFill>
                <a:latin typeface="ＭＳ Ｐゴシック" charset="-128"/>
              </a:rPr>
              <a:t>市町村）</a:t>
            </a:r>
            <a:endParaRPr lang="ja-JP" altLang="en-US" sz="1600" b="1" kern="0" dirty="0">
              <a:solidFill>
                <a:srgbClr val="000000"/>
              </a:solidFill>
              <a:latin typeface="Times New Roman" pitchFamily="18" charset="0"/>
              <a:ea typeface="ＭＳ ゴシック" pitchFamily="49" charset="-128"/>
            </a:endParaRPr>
          </a:p>
        </p:txBody>
      </p:sp>
      <p:sp>
        <p:nvSpPr>
          <p:cNvPr id="7" name="Line 8"/>
          <p:cNvSpPr>
            <a:spLocks noChangeShapeType="1"/>
          </p:cNvSpPr>
          <p:nvPr/>
        </p:nvSpPr>
        <p:spPr bwMode="auto">
          <a:xfrm flipH="1">
            <a:off x="1307357" y="2313434"/>
            <a:ext cx="0" cy="297140"/>
          </a:xfrm>
          <a:prstGeom prst="line">
            <a:avLst/>
          </a:prstGeom>
          <a:noFill/>
          <a:ln w="38100">
            <a:solidFill>
              <a:srgbClr val="000000"/>
            </a:solidFill>
            <a:round/>
            <a:headEnd/>
            <a:tailEnd type="triangle" w="med" len="med"/>
          </a:ln>
          <a:extLst>
            <a:ext uri="{909E8E84-426E-40DD-AFC4-6F175D3DCCD1}">
              <a14:hiddenFill xmlns:a14="http://schemas.microsoft.com/office/drawing/2010/main">
                <a:noFill/>
              </a14:hiddenFill>
            </a:ext>
          </a:extLst>
        </p:spPr>
        <p:txBody>
          <a:bodyPr lIns="89973" tIns="44991" rIns="89973" bIns="44991"/>
          <a:lstStyle/>
          <a:p>
            <a:pPr defTabSz="927851" fontAlgn="base">
              <a:spcBef>
                <a:spcPct val="0"/>
              </a:spcBef>
              <a:spcAft>
                <a:spcPct val="0"/>
              </a:spcAft>
              <a:defRPr/>
            </a:pPr>
            <a:endParaRPr kumimoji="0" lang="ja-JP" altLang="en-US" sz="2000" kern="0">
              <a:solidFill>
                <a:srgbClr val="000000"/>
              </a:solidFill>
              <a:latin typeface="Arial"/>
            </a:endParaRPr>
          </a:p>
        </p:txBody>
      </p:sp>
      <p:sp>
        <p:nvSpPr>
          <p:cNvPr id="8" name="Line 9"/>
          <p:cNvSpPr>
            <a:spLocks noChangeShapeType="1"/>
          </p:cNvSpPr>
          <p:nvPr/>
        </p:nvSpPr>
        <p:spPr bwMode="auto">
          <a:xfrm>
            <a:off x="4354668" y="2313434"/>
            <a:ext cx="448" cy="742849"/>
          </a:xfrm>
          <a:prstGeom prst="line">
            <a:avLst/>
          </a:prstGeom>
          <a:noFill/>
          <a:ln w="38100">
            <a:solidFill>
              <a:srgbClr val="000000"/>
            </a:solidFill>
            <a:round/>
            <a:headEnd/>
            <a:tailEnd type="triangle" w="med" len="med"/>
          </a:ln>
          <a:extLst>
            <a:ext uri="{909E8E84-426E-40DD-AFC4-6F175D3DCCD1}">
              <a14:hiddenFill xmlns:a14="http://schemas.microsoft.com/office/drawing/2010/main">
                <a:noFill/>
              </a14:hiddenFill>
            </a:ext>
          </a:extLst>
        </p:spPr>
        <p:txBody>
          <a:bodyPr lIns="89973" tIns="44991" rIns="89973" bIns="44991"/>
          <a:lstStyle/>
          <a:p>
            <a:pPr defTabSz="927851" fontAlgn="base">
              <a:spcBef>
                <a:spcPct val="0"/>
              </a:spcBef>
              <a:spcAft>
                <a:spcPct val="0"/>
              </a:spcAft>
              <a:defRPr/>
            </a:pPr>
            <a:endParaRPr kumimoji="0" lang="ja-JP" altLang="en-US" sz="2000" kern="0">
              <a:solidFill>
                <a:srgbClr val="000000"/>
              </a:solidFill>
              <a:latin typeface="Arial"/>
            </a:endParaRPr>
          </a:p>
        </p:txBody>
      </p:sp>
      <p:sp>
        <p:nvSpPr>
          <p:cNvPr id="9" name="Rectangle 10"/>
          <p:cNvSpPr>
            <a:spLocks noChangeArrowheads="1"/>
          </p:cNvSpPr>
          <p:nvPr/>
        </p:nvSpPr>
        <p:spPr bwMode="auto">
          <a:xfrm>
            <a:off x="1307357" y="2313707"/>
            <a:ext cx="2134705" cy="312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993" tIns="47496" rIns="94993" bIns="47496"/>
          <a:lstStyle>
            <a:lvl1pPr marL="360363" indent="-360363" defTabSz="962025" eaLnBrk="0" hangingPunct="0">
              <a:spcBef>
                <a:spcPct val="20000"/>
              </a:spcBef>
              <a:buChar char="•"/>
              <a:defRPr kumimoji="1" sz="3300">
                <a:solidFill>
                  <a:schemeClr val="tx1"/>
                </a:solidFill>
                <a:latin typeface="Arial" charset="0"/>
                <a:ea typeface="ＭＳ Ｐゴシック" charset="-128"/>
              </a:defRPr>
            </a:lvl1pPr>
            <a:lvl2pPr marL="742950" indent="-285750" defTabSz="962025" eaLnBrk="0" hangingPunct="0">
              <a:spcBef>
                <a:spcPct val="20000"/>
              </a:spcBef>
              <a:buChar char="–"/>
              <a:defRPr kumimoji="1" sz="3000">
                <a:solidFill>
                  <a:schemeClr val="tx1"/>
                </a:solidFill>
                <a:latin typeface="Arial" charset="0"/>
                <a:ea typeface="ＭＳ Ｐゴシック" charset="-128"/>
              </a:defRPr>
            </a:lvl2pPr>
            <a:lvl3pPr marL="1143000" indent="-228600" defTabSz="962025" eaLnBrk="0" hangingPunct="0">
              <a:spcBef>
                <a:spcPct val="20000"/>
              </a:spcBef>
              <a:buChar char="•"/>
              <a:defRPr kumimoji="1" sz="2600">
                <a:solidFill>
                  <a:schemeClr val="tx1"/>
                </a:solidFill>
                <a:latin typeface="Arial" charset="0"/>
                <a:ea typeface="ＭＳ Ｐゴシック" charset="-128"/>
              </a:defRPr>
            </a:lvl3pPr>
            <a:lvl4pPr marL="1600200" indent="-228600" defTabSz="962025" eaLnBrk="0" hangingPunct="0">
              <a:spcBef>
                <a:spcPct val="20000"/>
              </a:spcBef>
              <a:buChar char="–"/>
              <a:defRPr kumimoji="1" sz="2200">
                <a:solidFill>
                  <a:schemeClr val="tx1"/>
                </a:solidFill>
                <a:latin typeface="Arial" charset="0"/>
                <a:ea typeface="ＭＳ Ｐゴシック" charset="-128"/>
              </a:defRPr>
            </a:lvl4pPr>
            <a:lvl5pPr marL="2057400" indent="-228600" defTabSz="962025" eaLnBrk="0" hangingPunct="0">
              <a:spcBef>
                <a:spcPct val="20000"/>
              </a:spcBef>
              <a:buChar char="»"/>
              <a:defRPr kumimoji="1" sz="2200">
                <a:solidFill>
                  <a:schemeClr val="tx1"/>
                </a:solidFill>
                <a:latin typeface="Arial" charset="0"/>
                <a:ea typeface="ＭＳ Ｐゴシック" charset="-128"/>
              </a:defRPr>
            </a:lvl5pPr>
            <a:lvl6pPr marL="2514600" indent="-228600" defTabSz="962025" eaLnBrk="0" fontAlgn="base" hangingPunct="0">
              <a:spcBef>
                <a:spcPct val="20000"/>
              </a:spcBef>
              <a:spcAft>
                <a:spcPct val="0"/>
              </a:spcAft>
              <a:buChar char="»"/>
              <a:defRPr kumimoji="1" sz="2200">
                <a:solidFill>
                  <a:schemeClr val="tx1"/>
                </a:solidFill>
                <a:latin typeface="Arial" charset="0"/>
                <a:ea typeface="ＭＳ Ｐゴシック" charset="-128"/>
              </a:defRPr>
            </a:lvl6pPr>
            <a:lvl7pPr marL="2971800" indent="-228600" defTabSz="962025" eaLnBrk="0" fontAlgn="base" hangingPunct="0">
              <a:spcBef>
                <a:spcPct val="20000"/>
              </a:spcBef>
              <a:spcAft>
                <a:spcPct val="0"/>
              </a:spcAft>
              <a:buChar char="»"/>
              <a:defRPr kumimoji="1" sz="2200">
                <a:solidFill>
                  <a:schemeClr val="tx1"/>
                </a:solidFill>
                <a:latin typeface="Arial" charset="0"/>
                <a:ea typeface="ＭＳ Ｐゴシック" charset="-128"/>
              </a:defRPr>
            </a:lvl7pPr>
            <a:lvl8pPr marL="3429000" indent="-228600" defTabSz="962025" eaLnBrk="0" fontAlgn="base" hangingPunct="0">
              <a:spcBef>
                <a:spcPct val="20000"/>
              </a:spcBef>
              <a:spcAft>
                <a:spcPct val="0"/>
              </a:spcAft>
              <a:buChar char="»"/>
              <a:defRPr kumimoji="1" sz="2200">
                <a:solidFill>
                  <a:schemeClr val="tx1"/>
                </a:solidFill>
                <a:latin typeface="Arial" charset="0"/>
                <a:ea typeface="ＭＳ Ｐゴシック" charset="-128"/>
              </a:defRPr>
            </a:lvl8pPr>
            <a:lvl9pPr marL="3886200" indent="-228600" defTabSz="962025" eaLnBrk="0" fontAlgn="base" hangingPunct="0">
              <a:spcBef>
                <a:spcPct val="20000"/>
              </a:spcBef>
              <a:spcAft>
                <a:spcPct val="0"/>
              </a:spcAft>
              <a:buChar char="»"/>
              <a:defRPr kumimoji="1" sz="2200">
                <a:solidFill>
                  <a:schemeClr val="tx1"/>
                </a:solidFill>
                <a:latin typeface="Arial" charset="0"/>
                <a:ea typeface="ＭＳ Ｐゴシック" charset="-128"/>
              </a:defRPr>
            </a:lvl9pPr>
          </a:lstStyle>
          <a:p>
            <a:pPr algn="ctr" eaLnBrk="1" fontAlgn="base" hangingPunct="1">
              <a:spcBef>
                <a:spcPct val="0"/>
              </a:spcBef>
              <a:spcAft>
                <a:spcPct val="0"/>
              </a:spcAft>
              <a:buFontTx/>
              <a:buNone/>
            </a:pPr>
            <a:r>
              <a:rPr lang="ja-JP" altLang="en-US" sz="1200" b="1" dirty="0">
                <a:solidFill>
                  <a:srgbClr val="000000"/>
                </a:solidFill>
                <a:latin typeface="Times New Roman" pitchFamily="18" charset="0"/>
                <a:ea typeface="ＭＳ ゴシック" pitchFamily="49" charset="-128"/>
              </a:rPr>
              <a:t>該当する（２条１項適用）</a:t>
            </a:r>
          </a:p>
        </p:txBody>
      </p:sp>
      <p:sp>
        <p:nvSpPr>
          <p:cNvPr id="10" name="Rectangle 11"/>
          <p:cNvSpPr>
            <a:spLocks noChangeArrowheads="1"/>
          </p:cNvSpPr>
          <p:nvPr/>
        </p:nvSpPr>
        <p:spPr bwMode="auto">
          <a:xfrm>
            <a:off x="4355117" y="2534833"/>
            <a:ext cx="1342721" cy="312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993" tIns="47496" rIns="94993" bIns="47496"/>
          <a:lstStyle>
            <a:lvl1pPr marL="360363" indent="-360363" defTabSz="962025" eaLnBrk="0" hangingPunct="0">
              <a:spcBef>
                <a:spcPct val="20000"/>
              </a:spcBef>
              <a:buChar char="•"/>
              <a:defRPr kumimoji="1" sz="3300">
                <a:solidFill>
                  <a:schemeClr val="tx1"/>
                </a:solidFill>
                <a:latin typeface="Arial" charset="0"/>
                <a:ea typeface="ＭＳ Ｐゴシック" charset="-128"/>
              </a:defRPr>
            </a:lvl1pPr>
            <a:lvl2pPr marL="742950" indent="-285750" defTabSz="962025" eaLnBrk="0" hangingPunct="0">
              <a:spcBef>
                <a:spcPct val="20000"/>
              </a:spcBef>
              <a:buChar char="–"/>
              <a:defRPr kumimoji="1" sz="3000">
                <a:solidFill>
                  <a:schemeClr val="tx1"/>
                </a:solidFill>
                <a:latin typeface="Arial" charset="0"/>
                <a:ea typeface="ＭＳ Ｐゴシック" charset="-128"/>
              </a:defRPr>
            </a:lvl2pPr>
            <a:lvl3pPr marL="1143000" indent="-228600" defTabSz="962025" eaLnBrk="0" hangingPunct="0">
              <a:spcBef>
                <a:spcPct val="20000"/>
              </a:spcBef>
              <a:buChar char="•"/>
              <a:defRPr kumimoji="1" sz="2600">
                <a:solidFill>
                  <a:schemeClr val="tx1"/>
                </a:solidFill>
                <a:latin typeface="Arial" charset="0"/>
                <a:ea typeface="ＭＳ Ｐゴシック" charset="-128"/>
              </a:defRPr>
            </a:lvl3pPr>
            <a:lvl4pPr marL="1600200" indent="-228600" defTabSz="962025" eaLnBrk="0" hangingPunct="0">
              <a:spcBef>
                <a:spcPct val="20000"/>
              </a:spcBef>
              <a:buChar char="–"/>
              <a:defRPr kumimoji="1" sz="2200">
                <a:solidFill>
                  <a:schemeClr val="tx1"/>
                </a:solidFill>
                <a:latin typeface="Arial" charset="0"/>
                <a:ea typeface="ＭＳ Ｐゴシック" charset="-128"/>
              </a:defRPr>
            </a:lvl4pPr>
            <a:lvl5pPr marL="2057400" indent="-228600" defTabSz="962025" eaLnBrk="0" hangingPunct="0">
              <a:spcBef>
                <a:spcPct val="20000"/>
              </a:spcBef>
              <a:buChar char="»"/>
              <a:defRPr kumimoji="1" sz="2200">
                <a:solidFill>
                  <a:schemeClr val="tx1"/>
                </a:solidFill>
                <a:latin typeface="Arial" charset="0"/>
                <a:ea typeface="ＭＳ Ｐゴシック" charset="-128"/>
              </a:defRPr>
            </a:lvl5pPr>
            <a:lvl6pPr marL="2514600" indent="-228600" defTabSz="962025" eaLnBrk="0" fontAlgn="base" hangingPunct="0">
              <a:spcBef>
                <a:spcPct val="20000"/>
              </a:spcBef>
              <a:spcAft>
                <a:spcPct val="0"/>
              </a:spcAft>
              <a:buChar char="»"/>
              <a:defRPr kumimoji="1" sz="2200">
                <a:solidFill>
                  <a:schemeClr val="tx1"/>
                </a:solidFill>
                <a:latin typeface="Arial" charset="0"/>
                <a:ea typeface="ＭＳ Ｐゴシック" charset="-128"/>
              </a:defRPr>
            </a:lvl6pPr>
            <a:lvl7pPr marL="2971800" indent="-228600" defTabSz="962025" eaLnBrk="0" fontAlgn="base" hangingPunct="0">
              <a:spcBef>
                <a:spcPct val="20000"/>
              </a:spcBef>
              <a:spcAft>
                <a:spcPct val="0"/>
              </a:spcAft>
              <a:buChar char="»"/>
              <a:defRPr kumimoji="1" sz="2200">
                <a:solidFill>
                  <a:schemeClr val="tx1"/>
                </a:solidFill>
                <a:latin typeface="Arial" charset="0"/>
                <a:ea typeface="ＭＳ Ｐゴシック" charset="-128"/>
              </a:defRPr>
            </a:lvl7pPr>
            <a:lvl8pPr marL="3429000" indent="-228600" defTabSz="962025" eaLnBrk="0" fontAlgn="base" hangingPunct="0">
              <a:spcBef>
                <a:spcPct val="20000"/>
              </a:spcBef>
              <a:spcAft>
                <a:spcPct val="0"/>
              </a:spcAft>
              <a:buChar char="»"/>
              <a:defRPr kumimoji="1" sz="2200">
                <a:solidFill>
                  <a:schemeClr val="tx1"/>
                </a:solidFill>
                <a:latin typeface="Arial" charset="0"/>
                <a:ea typeface="ＭＳ Ｐゴシック" charset="-128"/>
              </a:defRPr>
            </a:lvl8pPr>
            <a:lvl9pPr marL="3886200" indent="-228600" defTabSz="962025" eaLnBrk="0" fontAlgn="base" hangingPunct="0">
              <a:spcBef>
                <a:spcPct val="20000"/>
              </a:spcBef>
              <a:spcAft>
                <a:spcPct val="0"/>
              </a:spcAft>
              <a:buChar char="»"/>
              <a:defRPr kumimoji="1" sz="2200">
                <a:solidFill>
                  <a:schemeClr val="tx1"/>
                </a:solidFill>
                <a:latin typeface="Arial" charset="0"/>
                <a:ea typeface="ＭＳ Ｐゴシック" charset="-128"/>
              </a:defRPr>
            </a:lvl9pPr>
          </a:lstStyle>
          <a:p>
            <a:pPr eaLnBrk="1" fontAlgn="base" hangingPunct="1">
              <a:spcBef>
                <a:spcPct val="0"/>
              </a:spcBef>
              <a:spcAft>
                <a:spcPct val="0"/>
              </a:spcAft>
              <a:buFontTx/>
              <a:buNone/>
            </a:pPr>
            <a:r>
              <a:rPr lang="ja-JP" altLang="en-US" sz="1200" b="1">
                <a:solidFill>
                  <a:srgbClr val="000000"/>
                </a:solidFill>
                <a:latin typeface="Times New Roman" pitchFamily="18" charset="0"/>
                <a:ea typeface="ＭＳ ゴシック" pitchFamily="49" charset="-128"/>
              </a:rPr>
              <a:t>該当しない</a:t>
            </a:r>
          </a:p>
        </p:txBody>
      </p:sp>
      <p:sp>
        <p:nvSpPr>
          <p:cNvPr id="11" name="Line 12"/>
          <p:cNvSpPr>
            <a:spLocks noChangeShapeType="1"/>
          </p:cNvSpPr>
          <p:nvPr/>
        </p:nvSpPr>
        <p:spPr bwMode="auto">
          <a:xfrm>
            <a:off x="1612088" y="5315069"/>
            <a:ext cx="0" cy="252000"/>
          </a:xfrm>
          <a:prstGeom prst="line">
            <a:avLst/>
          </a:prstGeom>
          <a:noFill/>
          <a:ln w="38100">
            <a:solidFill>
              <a:srgbClr val="000000"/>
            </a:solidFill>
            <a:round/>
            <a:headEnd/>
            <a:tailEnd type="triangle" w="med" len="med"/>
          </a:ln>
          <a:extLst>
            <a:ext uri="{909E8E84-426E-40DD-AFC4-6F175D3DCCD1}">
              <a14:hiddenFill xmlns:a14="http://schemas.microsoft.com/office/drawing/2010/main">
                <a:noFill/>
              </a14:hiddenFill>
            </a:ext>
          </a:extLst>
        </p:spPr>
        <p:txBody>
          <a:bodyPr lIns="89973" tIns="44991" rIns="89973" bIns="44991"/>
          <a:lstStyle/>
          <a:p>
            <a:pPr defTabSz="927851" fontAlgn="base">
              <a:spcBef>
                <a:spcPct val="0"/>
              </a:spcBef>
              <a:spcAft>
                <a:spcPct val="0"/>
              </a:spcAft>
              <a:defRPr/>
            </a:pPr>
            <a:endParaRPr kumimoji="0" lang="ja-JP" altLang="en-US" sz="2000" kern="0">
              <a:solidFill>
                <a:srgbClr val="000000"/>
              </a:solidFill>
              <a:latin typeface="Arial"/>
            </a:endParaRPr>
          </a:p>
        </p:txBody>
      </p:sp>
      <p:sp>
        <p:nvSpPr>
          <p:cNvPr id="12" name="Line 13"/>
          <p:cNvSpPr>
            <a:spLocks noChangeShapeType="1"/>
          </p:cNvSpPr>
          <p:nvPr/>
        </p:nvSpPr>
        <p:spPr bwMode="auto">
          <a:xfrm>
            <a:off x="9018647" y="4522320"/>
            <a:ext cx="0" cy="1116000"/>
          </a:xfrm>
          <a:prstGeom prst="line">
            <a:avLst/>
          </a:prstGeom>
          <a:noFill/>
          <a:ln w="38100">
            <a:solidFill>
              <a:srgbClr val="000000"/>
            </a:solidFill>
            <a:prstDash val="sysDot"/>
            <a:round/>
            <a:headEnd/>
            <a:tailEnd type="triangle" w="med" len="med"/>
          </a:ln>
          <a:extLst>
            <a:ext uri="{909E8E84-426E-40DD-AFC4-6F175D3DCCD1}">
              <a14:hiddenFill xmlns:a14="http://schemas.microsoft.com/office/drawing/2010/main">
                <a:noFill/>
              </a14:hiddenFill>
            </a:ext>
          </a:extLst>
        </p:spPr>
        <p:txBody>
          <a:bodyPr lIns="89973" tIns="44991" rIns="89973" bIns="44991"/>
          <a:lstStyle/>
          <a:p>
            <a:pPr defTabSz="927851" fontAlgn="base">
              <a:spcBef>
                <a:spcPct val="0"/>
              </a:spcBef>
              <a:spcAft>
                <a:spcPct val="0"/>
              </a:spcAft>
              <a:defRPr/>
            </a:pPr>
            <a:endParaRPr kumimoji="0" lang="ja-JP" altLang="en-US" sz="2000" kern="0">
              <a:solidFill>
                <a:srgbClr val="000000"/>
              </a:solidFill>
              <a:latin typeface="Arial"/>
            </a:endParaRPr>
          </a:p>
        </p:txBody>
      </p:sp>
      <p:sp>
        <p:nvSpPr>
          <p:cNvPr id="13" name="Rectangle 14"/>
          <p:cNvSpPr>
            <a:spLocks noChangeArrowheads="1"/>
          </p:cNvSpPr>
          <p:nvPr/>
        </p:nvSpPr>
        <p:spPr bwMode="auto">
          <a:xfrm>
            <a:off x="1523816" y="5299695"/>
            <a:ext cx="2542600" cy="3110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993" tIns="47496" rIns="94993" bIns="47496"/>
          <a:lstStyle>
            <a:lvl1pPr marL="360363" indent="-360363" defTabSz="962025" eaLnBrk="0" hangingPunct="0">
              <a:spcBef>
                <a:spcPct val="20000"/>
              </a:spcBef>
              <a:buChar char="•"/>
              <a:defRPr kumimoji="1" sz="3300">
                <a:solidFill>
                  <a:schemeClr val="tx1"/>
                </a:solidFill>
                <a:latin typeface="Arial" charset="0"/>
                <a:ea typeface="ＭＳ Ｐゴシック" charset="-128"/>
              </a:defRPr>
            </a:lvl1pPr>
            <a:lvl2pPr marL="742950" indent="-285750" defTabSz="962025" eaLnBrk="0" hangingPunct="0">
              <a:spcBef>
                <a:spcPct val="20000"/>
              </a:spcBef>
              <a:buChar char="–"/>
              <a:defRPr kumimoji="1" sz="3000">
                <a:solidFill>
                  <a:schemeClr val="tx1"/>
                </a:solidFill>
                <a:latin typeface="Arial" charset="0"/>
                <a:ea typeface="ＭＳ Ｐゴシック" charset="-128"/>
              </a:defRPr>
            </a:lvl2pPr>
            <a:lvl3pPr marL="1143000" indent="-228600" defTabSz="962025" eaLnBrk="0" hangingPunct="0">
              <a:spcBef>
                <a:spcPct val="20000"/>
              </a:spcBef>
              <a:buChar char="•"/>
              <a:defRPr kumimoji="1" sz="2600">
                <a:solidFill>
                  <a:schemeClr val="tx1"/>
                </a:solidFill>
                <a:latin typeface="Arial" charset="0"/>
                <a:ea typeface="ＭＳ Ｐゴシック" charset="-128"/>
              </a:defRPr>
            </a:lvl3pPr>
            <a:lvl4pPr marL="1600200" indent="-228600" defTabSz="962025" eaLnBrk="0" hangingPunct="0">
              <a:spcBef>
                <a:spcPct val="20000"/>
              </a:spcBef>
              <a:buChar char="–"/>
              <a:defRPr kumimoji="1" sz="2200">
                <a:solidFill>
                  <a:schemeClr val="tx1"/>
                </a:solidFill>
                <a:latin typeface="Arial" charset="0"/>
                <a:ea typeface="ＭＳ Ｐゴシック" charset="-128"/>
              </a:defRPr>
            </a:lvl4pPr>
            <a:lvl5pPr marL="2057400" indent="-228600" defTabSz="962025" eaLnBrk="0" hangingPunct="0">
              <a:spcBef>
                <a:spcPct val="20000"/>
              </a:spcBef>
              <a:buChar char="»"/>
              <a:defRPr kumimoji="1" sz="2200">
                <a:solidFill>
                  <a:schemeClr val="tx1"/>
                </a:solidFill>
                <a:latin typeface="Arial" charset="0"/>
                <a:ea typeface="ＭＳ Ｐゴシック" charset="-128"/>
              </a:defRPr>
            </a:lvl5pPr>
            <a:lvl6pPr marL="2514600" indent="-228600" defTabSz="962025" eaLnBrk="0" fontAlgn="base" hangingPunct="0">
              <a:spcBef>
                <a:spcPct val="20000"/>
              </a:spcBef>
              <a:spcAft>
                <a:spcPct val="0"/>
              </a:spcAft>
              <a:buChar char="»"/>
              <a:defRPr kumimoji="1" sz="2200">
                <a:solidFill>
                  <a:schemeClr val="tx1"/>
                </a:solidFill>
                <a:latin typeface="Arial" charset="0"/>
                <a:ea typeface="ＭＳ Ｐゴシック" charset="-128"/>
              </a:defRPr>
            </a:lvl6pPr>
            <a:lvl7pPr marL="2971800" indent="-228600" defTabSz="962025" eaLnBrk="0" fontAlgn="base" hangingPunct="0">
              <a:spcBef>
                <a:spcPct val="20000"/>
              </a:spcBef>
              <a:spcAft>
                <a:spcPct val="0"/>
              </a:spcAft>
              <a:buChar char="»"/>
              <a:defRPr kumimoji="1" sz="2200">
                <a:solidFill>
                  <a:schemeClr val="tx1"/>
                </a:solidFill>
                <a:latin typeface="Arial" charset="0"/>
                <a:ea typeface="ＭＳ Ｐゴシック" charset="-128"/>
              </a:defRPr>
            </a:lvl7pPr>
            <a:lvl8pPr marL="3429000" indent="-228600" defTabSz="962025" eaLnBrk="0" fontAlgn="base" hangingPunct="0">
              <a:spcBef>
                <a:spcPct val="20000"/>
              </a:spcBef>
              <a:spcAft>
                <a:spcPct val="0"/>
              </a:spcAft>
              <a:buChar char="»"/>
              <a:defRPr kumimoji="1" sz="2200">
                <a:solidFill>
                  <a:schemeClr val="tx1"/>
                </a:solidFill>
                <a:latin typeface="Arial" charset="0"/>
                <a:ea typeface="ＭＳ Ｐゴシック" charset="-128"/>
              </a:defRPr>
            </a:lvl8pPr>
            <a:lvl9pPr marL="3886200" indent="-228600" defTabSz="962025" eaLnBrk="0" fontAlgn="base" hangingPunct="0">
              <a:spcBef>
                <a:spcPct val="20000"/>
              </a:spcBef>
              <a:spcAft>
                <a:spcPct val="0"/>
              </a:spcAft>
              <a:buChar char="»"/>
              <a:defRPr kumimoji="1" sz="2200">
                <a:solidFill>
                  <a:schemeClr val="tx1"/>
                </a:solidFill>
                <a:latin typeface="Arial" charset="0"/>
                <a:ea typeface="ＭＳ Ｐゴシック" charset="-128"/>
              </a:defRPr>
            </a:lvl9pPr>
          </a:lstStyle>
          <a:p>
            <a:pPr algn="ctr" eaLnBrk="1" fontAlgn="base" hangingPunct="1">
              <a:spcBef>
                <a:spcPct val="0"/>
              </a:spcBef>
              <a:spcAft>
                <a:spcPct val="0"/>
              </a:spcAft>
              <a:buFontTx/>
              <a:buNone/>
            </a:pPr>
            <a:r>
              <a:rPr lang="ja-JP" altLang="en-US" sz="1200" b="1" dirty="0">
                <a:solidFill>
                  <a:srgbClr val="000000"/>
                </a:solidFill>
                <a:latin typeface="Times New Roman" pitchFamily="18" charset="0"/>
                <a:ea typeface="ＭＳ ゴシック" pitchFamily="49" charset="-128"/>
              </a:rPr>
              <a:t>該当する（３３条１項適用）</a:t>
            </a:r>
          </a:p>
        </p:txBody>
      </p:sp>
      <p:sp>
        <p:nvSpPr>
          <p:cNvPr id="14" name="Rectangle 15"/>
          <p:cNvSpPr>
            <a:spLocks noChangeArrowheads="1"/>
          </p:cNvSpPr>
          <p:nvPr/>
        </p:nvSpPr>
        <p:spPr bwMode="auto">
          <a:xfrm>
            <a:off x="6510006" y="5299694"/>
            <a:ext cx="2602911" cy="3110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993" tIns="47496" rIns="94993" bIns="47496"/>
          <a:lstStyle>
            <a:lvl1pPr marL="360363" indent="-360363" defTabSz="962025" eaLnBrk="0" hangingPunct="0">
              <a:spcBef>
                <a:spcPct val="20000"/>
              </a:spcBef>
              <a:buChar char="•"/>
              <a:defRPr kumimoji="1" sz="3300">
                <a:solidFill>
                  <a:schemeClr val="tx1"/>
                </a:solidFill>
                <a:latin typeface="Arial" charset="0"/>
                <a:ea typeface="ＭＳ Ｐゴシック" charset="-128"/>
              </a:defRPr>
            </a:lvl1pPr>
            <a:lvl2pPr marL="742950" indent="-285750" defTabSz="962025" eaLnBrk="0" hangingPunct="0">
              <a:spcBef>
                <a:spcPct val="20000"/>
              </a:spcBef>
              <a:buChar char="–"/>
              <a:defRPr kumimoji="1" sz="3000">
                <a:solidFill>
                  <a:schemeClr val="tx1"/>
                </a:solidFill>
                <a:latin typeface="Arial" charset="0"/>
                <a:ea typeface="ＭＳ Ｐゴシック" charset="-128"/>
              </a:defRPr>
            </a:lvl2pPr>
            <a:lvl3pPr marL="1143000" indent="-228600" defTabSz="962025" eaLnBrk="0" hangingPunct="0">
              <a:spcBef>
                <a:spcPct val="20000"/>
              </a:spcBef>
              <a:buChar char="•"/>
              <a:defRPr kumimoji="1" sz="2600">
                <a:solidFill>
                  <a:schemeClr val="tx1"/>
                </a:solidFill>
                <a:latin typeface="Arial" charset="0"/>
                <a:ea typeface="ＭＳ Ｐゴシック" charset="-128"/>
              </a:defRPr>
            </a:lvl3pPr>
            <a:lvl4pPr marL="1600200" indent="-228600" defTabSz="962025" eaLnBrk="0" hangingPunct="0">
              <a:spcBef>
                <a:spcPct val="20000"/>
              </a:spcBef>
              <a:buChar char="–"/>
              <a:defRPr kumimoji="1" sz="2200">
                <a:solidFill>
                  <a:schemeClr val="tx1"/>
                </a:solidFill>
                <a:latin typeface="Arial" charset="0"/>
                <a:ea typeface="ＭＳ Ｐゴシック" charset="-128"/>
              </a:defRPr>
            </a:lvl4pPr>
            <a:lvl5pPr marL="2057400" indent="-228600" defTabSz="962025" eaLnBrk="0" hangingPunct="0">
              <a:spcBef>
                <a:spcPct val="20000"/>
              </a:spcBef>
              <a:buChar char="»"/>
              <a:defRPr kumimoji="1" sz="2200">
                <a:solidFill>
                  <a:schemeClr val="tx1"/>
                </a:solidFill>
                <a:latin typeface="Arial" charset="0"/>
                <a:ea typeface="ＭＳ Ｐゴシック" charset="-128"/>
              </a:defRPr>
            </a:lvl5pPr>
            <a:lvl6pPr marL="2514600" indent="-228600" defTabSz="962025" eaLnBrk="0" fontAlgn="base" hangingPunct="0">
              <a:spcBef>
                <a:spcPct val="20000"/>
              </a:spcBef>
              <a:spcAft>
                <a:spcPct val="0"/>
              </a:spcAft>
              <a:buChar char="»"/>
              <a:defRPr kumimoji="1" sz="2200">
                <a:solidFill>
                  <a:schemeClr val="tx1"/>
                </a:solidFill>
                <a:latin typeface="Arial" charset="0"/>
                <a:ea typeface="ＭＳ Ｐゴシック" charset="-128"/>
              </a:defRPr>
            </a:lvl6pPr>
            <a:lvl7pPr marL="2971800" indent="-228600" defTabSz="962025" eaLnBrk="0" fontAlgn="base" hangingPunct="0">
              <a:spcBef>
                <a:spcPct val="20000"/>
              </a:spcBef>
              <a:spcAft>
                <a:spcPct val="0"/>
              </a:spcAft>
              <a:buChar char="»"/>
              <a:defRPr kumimoji="1" sz="2200">
                <a:solidFill>
                  <a:schemeClr val="tx1"/>
                </a:solidFill>
                <a:latin typeface="Arial" charset="0"/>
                <a:ea typeface="ＭＳ Ｐゴシック" charset="-128"/>
              </a:defRPr>
            </a:lvl7pPr>
            <a:lvl8pPr marL="3429000" indent="-228600" defTabSz="962025" eaLnBrk="0" fontAlgn="base" hangingPunct="0">
              <a:spcBef>
                <a:spcPct val="20000"/>
              </a:spcBef>
              <a:spcAft>
                <a:spcPct val="0"/>
              </a:spcAft>
              <a:buChar char="»"/>
              <a:defRPr kumimoji="1" sz="2200">
                <a:solidFill>
                  <a:schemeClr val="tx1"/>
                </a:solidFill>
                <a:latin typeface="Arial" charset="0"/>
                <a:ea typeface="ＭＳ Ｐゴシック" charset="-128"/>
              </a:defRPr>
            </a:lvl8pPr>
            <a:lvl9pPr marL="3886200" indent="-228600" defTabSz="962025" eaLnBrk="0" fontAlgn="base" hangingPunct="0">
              <a:spcBef>
                <a:spcPct val="20000"/>
              </a:spcBef>
              <a:spcAft>
                <a:spcPct val="0"/>
              </a:spcAft>
              <a:buChar char="»"/>
              <a:defRPr kumimoji="1" sz="2200">
                <a:solidFill>
                  <a:schemeClr val="tx1"/>
                </a:solidFill>
                <a:latin typeface="Arial" charset="0"/>
                <a:ea typeface="ＭＳ Ｐゴシック" charset="-128"/>
              </a:defRPr>
            </a:lvl9pPr>
          </a:lstStyle>
          <a:p>
            <a:pPr algn="ctr" eaLnBrk="1" fontAlgn="base" hangingPunct="1">
              <a:spcBef>
                <a:spcPct val="0"/>
              </a:spcBef>
              <a:spcAft>
                <a:spcPct val="0"/>
              </a:spcAft>
              <a:buFontTx/>
              <a:buNone/>
            </a:pPr>
            <a:r>
              <a:rPr lang="ja-JP" altLang="en-US" sz="1200" b="1" dirty="0">
                <a:solidFill>
                  <a:srgbClr val="000000"/>
                </a:solidFill>
                <a:latin typeface="Times New Roman" pitchFamily="18" charset="0"/>
                <a:ea typeface="ＭＳ ゴシック" pitchFamily="49" charset="-128"/>
              </a:rPr>
              <a:t>該当しない（３３条２項適用）</a:t>
            </a:r>
          </a:p>
        </p:txBody>
      </p:sp>
      <p:sp>
        <p:nvSpPr>
          <p:cNvPr id="15" name="Rectangle 18"/>
          <p:cNvSpPr>
            <a:spLocks noChangeArrowheads="1"/>
          </p:cNvSpPr>
          <p:nvPr/>
        </p:nvSpPr>
        <p:spPr bwMode="auto">
          <a:xfrm>
            <a:off x="562987" y="2016296"/>
            <a:ext cx="9337324" cy="275262"/>
          </a:xfrm>
          <a:prstGeom prst="rect">
            <a:avLst/>
          </a:prstGeom>
          <a:solidFill>
            <a:srgbClr val="FFFFFF"/>
          </a:solidFill>
          <a:ln w="9525">
            <a:solidFill>
              <a:srgbClr val="000000"/>
            </a:solidFill>
            <a:miter lim="800000"/>
            <a:headEnd/>
            <a:tailEnd/>
          </a:ln>
        </p:spPr>
        <p:txBody>
          <a:bodyPr lIns="94993" tIns="47496" rIns="94993" bIns="47496"/>
          <a:lstStyle>
            <a:lvl1pPr marL="360363" indent="-360363" defTabSz="962025" eaLnBrk="0" hangingPunct="0">
              <a:spcBef>
                <a:spcPct val="20000"/>
              </a:spcBef>
              <a:buChar char="•"/>
              <a:defRPr kumimoji="1" sz="3300">
                <a:solidFill>
                  <a:schemeClr val="tx1"/>
                </a:solidFill>
                <a:latin typeface="Arial" charset="0"/>
                <a:ea typeface="ＭＳ Ｐゴシック" charset="-128"/>
              </a:defRPr>
            </a:lvl1pPr>
            <a:lvl2pPr marL="742950" indent="-285750" defTabSz="962025" eaLnBrk="0" hangingPunct="0">
              <a:spcBef>
                <a:spcPct val="20000"/>
              </a:spcBef>
              <a:buChar char="–"/>
              <a:defRPr kumimoji="1" sz="3000">
                <a:solidFill>
                  <a:schemeClr val="tx1"/>
                </a:solidFill>
                <a:latin typeface="Arial" charset="0"/>
                <a:ea typeface="ＭＳ Ｐゴシック" charset="-128"/>
              </a:defRPr>
            </a:lvl2pPr>
            <a:lvl3pPr marL="1143000" indent="-228600" defTabSz="962025" eaLnBrk="0" hangingPunct="0">
              <a:spcBef>
                <a:spcPct val="20000"/>
              </a:spcBef>
              <a:buChar char="•"/>
              <a:defRPr kumimoji="1" sz="2600">
                <a:solidFill>
                  <a:schemeClr val="tx1"/>
                </a:solidFill>
                <a:latin typeface="Arial" charset="0"/>
                <a:ea typeface="ＭＳ Ｐゴシック" charset="-128"/>
              </a:defRPr>
            </a:lvl3pPr>
            <a:lvl4pPr marL="1600200" indent="-228600" defTabSz="962025" eaLnBrk="0" hangingPunct="0">
              <a:spcBef>
                <a:spcPct val="20000"/>
              </a:spcBef>
              <a:buChar char="–"/>
              <a:defRPr kumimoji="1" sz="2200">
                <a:solidFill>
                  <a:schemeClr val="tx1"/>
                </a:solidFill>
                <a:latin typeface="Arial" charset="0"/>
                <a:ea typeface="ＭＳ Ｐゴシック" charset="-128"/>
              </a:defRPr>
            </a:lvl4pPr>
            <a:lvl5pPr marL="2057400" indent="-228600" defTabSz="962025" eaLnBrk="0" hangingPunct="0">
              <a:spcBef>
                <a:spcPct val="20000"/>
              </a:spcBef>
              <a:buChar char="»"/>
              <a:defRPr kumimoji="1" sz="2200">
                <a:solidFill>
                  <a:schemeClr val="tx1"/>
                </a:solidFill>
                <a:latin typeface="Arial" charset="0"/>
                <a:ea typeface="ＭＳ Ｐゴシック" charset="-128"/>
              </a:defRPr>
            </a:lvl5pPr>
            <a:lvl6pPr marL="2514600" indent="-228600" defTabSz="962025" eaLnBrk="0" fontAlgn="base" hangingPunct="0">
              <a:spcBef>
                <a:spcPct val="20000"/>
              </a:spcBef>
              <a:spcAft>
                <a:spcPct val="0"/>
              </a:spcAft>
              <a:buChar char="»"/>
              <a:defRPr kumimoji="1" sz="2200">
                <a:solidFill>
                  <a:schemeClr val="tx1"/>
                </a:solidFill>
                <a:latin typeface="Arial" charset="0"/>
                <a:ea typeface="ＭＳ Ｐゴシック" charset="-128"/>
              </a:defRPr>
            </a:lvl6pPr>
            <a:lvl7pPr marL="2971800" indent="-228600" defTabSz="962025" eaLnBrk="0" fontAlgn="base" hangingPunct="0">
              <a:spcBef>
                <a:spcPct val="20000"/>
              </a:spcBef>
              <a:spcAft>
                <a:spcPct val="0"/>
              </a:spcAft>
              <a:buChar char="»"/>
              <a:defRPr kumimoji="1" sz="2200">
                <a:solidFill>
                  <a:schemeClr val="tx1"/>
                </a:solidFill>
                <a:latin typeface="Arial" charset="0"/>
                <a:ea typeface="ＭＳ Ｐゴシック" charset="-128"/>
              </a:defRPr>
            </a:lvl7pPr>
            <a:lvl8pPr marL="3429000" indent="-228600" defTabSz="962025" eaLnBrk="0" fontAlgn="base" hangingPunct="0">
              <a:spcBef>
                <a:spcPct val="20000"/>
              </a:spcBef>
              <a:spcAft>
                <a:spcPct val="0"/>
              </a:spcAft>
              <a:buChar char="»"/>
              <a:defRPr kumimoji="1" sz="2200">
                <a:solidFill>
                  <a:schemeClr val="tx1"/>
                </a:solidFill>
                <a:latin typeface="Arial" charset="0"/>
                <a:ea typeface="ＭＳ Ｐゴシック" charset="-128"/>
              </a:defRPr>
            </a:lvl8pPr>
            <a:lvl9pPr marL="3886200" indent="-228600" defTabSz="962025" eaLnBrk="0" fontAlgn="base" hangingPunct="0">
              <a:spcBef>
                <a:spcPct val="20000"/>
              </a:spcBef>
              <a:spcAft>
                <a:spcPct val="0"/>
              </a:spcAft>
              <a:buChar char="»"/>
              <a:defRPr kumimoji="1" sz="2200">
                <a:solidFill>
                  <a:schemeClr val="tx1"/>
                </a:solidFill>
                <a:latin typeface="Arial" charset="0"/>
                <a:ea typeface="ＭＳ Ｐゴシック" charset="-128"/>
              </a:defRPr>
            </a:lvl9pPr>
          </a:lstStyle>
          <a:p>
            <a:pPr algn="ctr" eaLnBrk="1" fontAlgn="base" hangingPunct="1">
              <a:spcBef>
                <a:spcPct val="0"/>
              </a:spcBef>
              <a:spcAft>
                <a:spcPct val="0"/>
              </a:spcAft>
              <a:buFontTx/>
              <a:buNone/>
              <a:defRPr/>
            </a:pPr>
            <a:r>
              <a:rPr lang="ja-JP" altLang="en-US" sz="1600" kern="0" dirty="0">
                <a:solidFill>
                  <a:srgbClr val="000000"/>
                </a:solidFill>
                <a:latin typeface="Times New Roman" pitchFamily="18" charset="0"/>
                <a:ea typeface="ＭＳ ゴシック" pitchFamily="49" charset="-128"/>
              </a:rPr>
              <a:t>過疎地域の要件（２条１項）（人口要件・財政力要件）</a:t>
            </a:r>
          </a:p>
        </p:txBody>
      </p:sp>
      <p:sp>
        <p:nvSpPr>
          <p:cNvPr id="16" name="Rectangle 19"/>
          <p:cNvSpPr>
            <a:spLocks noChangeArrowheads="1"/>
          </p:cNvSpPr>
          <p:nvPr/>
        </p:nvSpPr>
        <p:spPr bwMode="auto">
          <a:xfrm>
            <a:off x="162776" y="895708"/>
            <a:ext cx="2752973" cy="752981"/>
          </a:xfrm>
          <a:prstGeom prst="rect">
            <a:avLst/>
          </a:prstGeom>
          <a:noFill/>
          <a:ln w="57150" cmpd="thinThick" algn="ctr">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lIns="89957" tIns="44983" rIns="89957" bIns="44983" anchor="ctr">
            <a:spAutoFit/>
          </a:bodyPr>
          <a:lstStyle>
            <a:lvl1pPr defTabSz="962025" eaLnBrk="0" hangingPunct="0">
              <a:spcBef>
                <a:spcPct val="20000"/>
              </a:spcBef>
              <a:buChar char="•"/>
              <a:defRPr kumimoji="1" sz="3300">
                <a:solidFill>
                  <a:schemeClr val="tx1"/>
                </a:solidFill>
                <a:latin typeface="Arial" charset="0"/>
                <a:ea typeface="ＭＳ Ｐゴシック" charset="-128"/>
              </a:defRPr>
            </a:lvl1pPr>
            <a:lvl2pPr marL="742950" indent="-285750" defTabSz="962025" eaLnBrk="0" hangingPunct="0">
              <a:spcBef>
                <a:spcPct val="20000"/>
              </a:spcBef>
              <a:buChar char="–"/>
              <a:defRPr kumimoji="1" sz="3000">
                <a:solidFill>
                  <a:schemeClr val="tx1"/>
                </a:solidFill>
                <a:latin typeface="Arial" charset="0"/>
                <a:ea typeface="ＭＳ Ｐゴシック" charset="-128"/>
              </a:defRPr>
            </a:lvl2pPr>
            <a:lvl3pPr marL="1143000" indent="-228600" defTabSz="962025" eaLnBrk="0" hangingPunct="0">
              <a:spcBef>
                <a:spcPct val="20000"/>
              </a:spcBef>
              <a:buChar char="•"/>
              <a:defRPr kumimoji="1" sz="2600">
                <a:solidFill>
                  <a:schemeClr val="tx1"/>
                </a:solidFill>
                <a:latin typeface="Arial" charset="0"/>
                <a:ea typeface="ＭＳ Ｐゴシック" charset="-128"/>
              </a:defRPr>
            </a:lvl3pPr>
            <a:lvl4pPr marL="1600200" indent="-228600" defTabSz="962025" eaLnBrk="0" hangingPunct="0">
              <a:spcBef>
                <a:spcPct val="20000"/>
              </a:spcBef>
              <a:buChar char="–"/>
              <a:defRPr kumimoji="1" sz="2200">
                <a:solidFill>
                  <a:schemeClr val="tx1"/>
                </a:solidFill>
                <a:latin typeface="Arial" charset="0"/>
                <a:ea typeface="ＭＳ Ｐゴシック" charset="-128"/>
              </a:defRPr>
            </a:lvl4pPr>
            <a:lvl5pPr marL="2057400" indent="-228600" defTabSz="962025" eaLnBrk="0" hangingPunct="0">
              <a:spcBef>
                <a:spcPct val="20000"/>
              </a:spcBef>
              <a:buChar char="»"/>
              <a:defRPr kumimoji="1" sz="2200">
                <a:solidFill>
                  <a:schemeClr val="tx1"/>
                </a:solidFill>
                <a:latin typeface="Arial" charset="0"/>
                <a:ea typeface="ＭＳ Ｐゴシック" charset="-128"/>
              </a:defRPr>
            </a:lvl5pPr>
            <a:lvl6pPr marL="2514600" indent="-228600" defTabSz="962025" eaLnBrk="0" fontAlgn="base" hangingPunct="0">
              <a:spcBef>
                <a:spcPct val="20000"/>
              </a:spcBef>
              <a:spcAft>
                <a:spcPct val="0"/>
              </a:spcAft>
              <a:buChar char="»"/>
              <a:defRPr kumimoji="1" sz="2200">
                <a:solidFill>
                  <a:schemeClr val="tx1"/>
                </a:solidFill>
                <a:latin typeface="Arial" charset="0"/>
                <a:ea typeface="ＭＳ Ｐゴシック" charset="-128"/>
              </a:defRPr>
            </a:lvl6pPr>
            <a:lvl7pPr marL="2971800" indent="-228600" defTabSz="962025" eaLnBrk="0" fontAlgn="base" hangingPunct="0">
              <a:spcBef>
                <a:spcPct val="20000"/>
              </a:spcBef>
              <a:spcAft>
                <a:spcPct val="0"/>
              </a:spcAft>
              <a:buChar char="»"/>
              <a:defRPr kumimoji="1" sz="2200">
                <a:solidFill>
                  <a:schemeClr val="tx1"/>
                </a:solidFill>
                <a:latin typeface="Arial" charset="0"/>
                <a:ea typeface="ＭＳ Ｐゴシック" charset="-128"/>
              </a:defRPr>
            </a:lvl7pPr>
            <a:lvl8pPr marL="3429000" indent="-228600" defTabSz="962025" eaLnBrk="0" fontAlgn="base" hangingPunct="0">
              <a:spcBef>
                <a:spcPct val="20000"/>
              </a:spcBef>
              <a:spcAft>
                <a:spcPct val="0"/>
              </a:spcAft>
              <a:buChar char="»"/>
              <a:defRPr kumimoji="1" sz="2200">
                <a:solidFill>
                  <a:schemeClr val="tx1"/>
                </a:solidFill>
                <a:latin typeface="Arial" charset="0"/>
                <a:ea typeface="ＭＳ Ｐゴシック" charset="-128"/>
              </a:defRPr>
            </a:lvl8pPr>
            <a:lvl9pPr marL="3886200" indent="-228600" defTabSz="962025" eaLnBrk="0" fontAlgn="base" hangingPunct="0">
              <a:spcBef>
                <a:spcPct val="20000"/>
              </a:spcBef>
              <a:spcAft>
                <a:spcPct val="0"/>
              </a:spcAft>
              <a:buChar char="»"/>
              <a:defRPr kumimoji="1" sz="2200">
                <a:solidFill>
                  <a:schemeClr val="tx1"/>
                </a:solidFill>
                <a:latin typeface="Arial" charset="0"/>
                <a:ea typeface="ＭＳ Ｐゴシック" charset="-128"/>
              </a:defRPr>
            </a:lvl9pPr>
          </a:lstStyle>
          <a:p>
            <a:pPr algn="ctr" eaLnBrk="1" fontAlgn="base" hangingPunct="1">
              <a:spcBef>
                <a:spcPct val="0"/>
              </a:spcBef>
              <a:spcAft>
                <a:spcPct val="0"/>
              </a:spcAft>
              <a:buFontTx/>
              <a:buNone/>
              <a:defRPr/>
            </a:pPr>
            <a:r>
              <a:rPr lang="ja-JP" altLang="en-US" sz="1400" kern="0" dirty="0">
                <a:solidFill>
                  <a:srgbClr val="000000"/>
                </a:solidFill>
              </a:rPr>
              <a:t>平成</a:t>
            </a:r>
            <a:r>
              <a:rPr lang="en-US" altLang="ja-JP" sz="1400" kern="0" dirty="0">
                <a:solidFill>
                  <a:srgbClr val="000000"/>
                </a:solidFill>
              </a:rPr>
              <a:t>14</a:t>
            </a:r>
            <a:r>
              <a:rPr lang="ja-JP" altLang="en-US" sz="1400" kern="0" dirty="0">
                <a:solidFill>
                  <a:srgbClr val="000000"/>
                </a:solidFill>
              </a:rPr>
              <a:t>年 </a:t>
            </a:r>
            <a:r>
              <a:rPr lang="en-US" altLang="ja-JP" sz="1400" kern="0" dirty="0">
                <a:solidFill>
                  <a:srgbClr val="000000"/>
                </a:solidFill>
              </a:rPr>
              <a:t>4</a:t>
            </a:r>
            <a:r>
              <a:rPr lang="ja-JP" altLang="en-US" sz="1400" kern="0" dirty="0">
                <a:solidFill>
                  <a:srgbClr val="000000"/>
                </a:solidFill>
              </a:rPr>
              <a:t>月 </a:t>
            </a:r>
            <a:r>
              <a:rPr lang="en-US" altLang="ja-JP" sz="1400" kern="0" dirty="0">
                <a:solidFill>
                  <a:srgbClr val="000000"/>
                </a:solidFill>
              </a:rPr>
              <a:t>1</a:t>
            </a:r>
            <a:r>
              <a:rPr lang="ja-JP" altLang="en-US" sz="1400" kern="0" dirty="0">
                <a:solidFill>
                  <a:srgbClr val="000000"/>
                </a:solidFill>
              </a:rPr>
              <a:t>日  </a:t>
            </a:r>
            <a:r>
              <a:rPr lang="en-US" altLang="ja-JP" sz="1400" kern="0" dirty="0">
                <a:solidFill>
                  <a:srgbClr val="000000"/>
                </a:solidFill>
              </a:rPr>
              <a:t>1,210</a:t>
            </a:r>
            <a:r>
              <a:rPr lang="ja-JP" altLang="en-US" sz="1400" kern="0" dirty="0">
                <a:solidFill>
                  <a:srgbClr val="000000"/>
                </a:solidFill>
              </a:rPr>
              <a:t>市町村</a:t>
            </a:r>
          </a:p>
          <a:p>
            <a:pPr algn="ctr" eaLnBrk="1" fontAlgn="base" hangingPunct="1">
              <a:spcBef>
                <a:spcPct val="0"/>
              </a:spcBef>
              <a:spcAft>
                <a:spcPct val="0"/>
              </a:spcAft>
              <a:buFontTx/>
              <a:buNone/>
              <a:defRPr/>
            </a:pPr>
            <a:r>
              <a:rPr lang="ja-JP" altLang="en-US" sz="1400" kern="0" dirty="0">
                <a:solidFill>
                  <a:srgbClr val="000000"/>
                </a:solidFill>
                <a:latin typeface="ＭＳ ゴシック" pitchFamily="49" charset="-128"/>
                <a:ea typeface="ＭＳ ゴシック" pitchFamily="49" charset="-128"/>
              </a:rPr>
              <a:t>↓</a:t>
            </a:r>
          </a:p>
          <a:p>
            <a:pPr algn="ctr" eaLnBrk="1" fontAlgn="base" hangingPunct="1">
              <a:spcBef>
                <a:spcPct val="0"/>
              </a:spcBef>
              <a:spcAft>
                <a:spcPct val="0"/>
              </a:spcAft>
              <a:buFontTx/>
              <a:buNone/>
              <a:defRPr/>
            </a:pPr>
            <a:r>
              <a:rPr lang="ja-JP" altLang="en-US" sz="1400" kern="0" dirty="0" smtClean="0">
                <a:solidFill>
                  <a:srgbClr val="000000"/>
                </a:solidFill>
              </a:rPr>
              <a:t>平成</a:t>
            </a:r>
            <a:r>
              <a:rPr lang="en-US" altLang="ja-JP" sz="1400" kern="0" dirty="0">
                <a:solidFill>
                  <a:srgbClr val="000000"/>
                </a:solidFill>
              </a:rPr>
              <a:t>31</a:t>
            </a:r>
            <a:r>
              <a:rPr lang="ja-JP" altLang="en-US" sz="1400" kern="0" dirty="0" smtClean="0">
                <a:solidFill>
                  <a:srgbClr val="000000"/>
                </a:solidFill>
              </a:rPr>
              <a:t>年 </a:t>
            </a:r>
            <a:r>
              <a:rPr lang="en-US" altLang="ja-JP" sz="1400" kern="0" dirty="0">
                <a:solidFill>
                  <a:srgbClr val="000000"/>
                </a:solidFill>
              </a:rPr>
              <a:t>4</a:t>
            </a:r>
            <a:r>
              <a:rPr lang="ja-JP" altLang="en-US" sz="1400" kern="0" dirty="0">
                <a:solidFill>
                  <a:srgbClr val="000000"/>
                </a:solidFill>
              </a:rPr>
              <a:t>月 </a:t>
            </a:r>
            <a:r>
              <a:rPr lang="en-US" altLang="ja-JP" sz="1400" kern="0" dirty="0">
                <a:solidFill>
                  <a:srgbClr val="000000"/>
                </a:solidFill>
              </a:rPr>
              <a:t>1</a:t>
            </a:r>
            <a:r>
              <a:rPr lang="ja-JP" altLang="en-US" sz="1400" kern="0" dirty="0">
                <a:solidFill>
                  <a:srgbClr val="000000"/>
                </a:solidFill>
              </a:rPr>
              <a:t>日     </a:t>
            </a:r>
            <a:r>
              <a:rPr lang="en-US" altLang="ja-JP" sz="1400" kern="0" dirty="0">
                <a:solidFill>
                  <a:srgbClr val="000000"/>
                </a:solidFill>
              </a:rPr>
              <a:t>817</a:t>
            </a:r>
            <a:r>
              <a:rPr lang="ja-JP" altLang="en-US" sz="1400" kern="0" dirty="0">
                <a:solidFill>
                  <a:srgbClr val="000000"/>
                </a:solidFill>
              </a:rPr>
              <a:t>市町村</a:t>
            </a:r>
          </a:p>
        </p:txBody>
      </p:sp>
      <p:sp>
        <p:nvSpPr>
          <p:cNvPr id="17" name="Rectangle 17"/>
          <p:cNvSpPr>
            <a:spLocks noChangeArrowheads="1"/>
          </p:cNvSpPr>
          <p:nvPr/>
        </p:nvSpPr>
        <p:spPr bwMode="auto">
          <a:xfrm>
            <a:off x="6907786" y="3781928"/>
            <a:ext cx="2992525" cy="741671"/>
          </a:xfrm>
          <a:prstGeom prst="rect">
            <a:avLst/>
          </a:prstGeom>
          <a:noFill/>
          <a:ln w="6350">
            <a:solidFill>
              <a:srgbClr val="000000"/>
            </a:solidFill>
            <a:prstDash val="sysDot"/>
            <a:miter lim="800000"/>
            <a:headEnd/>
            <a:tailEnd/>
          </a:ln>
        </p:spPr>
        <p:txBody>
          <a:bodyPr lIns="36526" tIns="47496" rIns="36526" bIns="47496"/>
          <a:lstStyle/>
          <a:p>
            <a:pPr defTabSz="948246" fontAlgn="base">
              <a:lnSpc>
                <a:spcPts val="1600"/>
              </a:lnSpc>
              <a:spcAft>
                <a:spcPct val="0"/>
              </a:spcAft>
              <a:defRPr/>
            </a:pPr>
            <a:r>
              <a:rPr kumimoji="0" lang="ja-JP" altLang="en-US" sz="1000" kern="0" dirty="0" smtClean="0">
                <a:solidFill>
                  <a:srgbClr val="000000"/>
                </a:solidFill>
                <a:latin typeface="ＭＳ ゴシック" pitchFamily="49" charset="-128"/>
                <a:ea typeface="ＭＳ ゴシック" pitchFamily="49" charset="-128"/>
              </a:rPr>
              <a:t>財政力指数が別の一定基準以下に該当する場合は、　５年間</a:t>
            </a:r>
            <a:r>
              <a:rPr kumimoji="0" lang="ja-JP" altLang="en-US" sz="1000" kern="0" dirty="0">
                <a:solidFill>
                  <a:srgbClr val="000000"/>
                </a:solidFill>
                <a:latin typeface="ＭＳ ゴシック" pitchFamily="49" charset="-128"/>
                <a:ea typeface="ＭＳ ゴシック" pitchFamily="49" charset="-128"/>
              </a:rPr>
              <a:t>に</a:t>
            </a:r>
            <a:r>
              <a:rPr kumimoji="0" lang="ja-JP" altLang="en-US" sz="1000" kern="0" dirty="0" smtClean="0">
                <a:solidFill>
                  <a:srgbClr val="000000"/>
                </a:solidFill>
                <a:latin typeface="ＭＳ ゴシック" pitchFamily="49" charset="-128"/>
                <a:ea typeface="ＭＳ ゴシック" pitchFamily="49" charset="-128"/>
              </a:rPr>
              <a:t>限り「</a:t>
            </a:r>
            <a:r>
              <a:rPr kumimoji="0" lang="ja-JP" altLang="en-US" sz="1000" kern="0" dirty="0">
                <a:solidFill>
                  <a:srgbClr val="000000"/>
                </a:solidFill>
                <a:latin typeface="ＭＳ ゴシック" pitchFamily="49" charset="-128"/>
                <a:ea typeface="ＭＳ ゴシック" pitchFamily="49" charset="-128"/>
              </a:rPr>
              <a:t>みなし過疎</a:t>
            </a:r>
            <a:r>
              <a:rPr kumimoji="0" lang="ja-JP" altLang="en-US" sz="1000" kern="0" dirty="0" smtClean="0">
                <a:solidFill>
                  <a:srgbClr val="000000"/>
                </a:solidFill>
                <a:latin typeface="ＭＳ ゴシック" pitchFamily="49" charset="-128"/>
                <a:ea typeface="ＭＳ ゴシック" pitchFamily="49" charset="-128"/>
              </a:rPr>
              <a:t>」とする（それ以降は「一部過疎」）</a:t>
            </a:r>
            <a:r>
              <a:rPr kumimoji="0" lang="ja-JP" altLang="en-US" sz="900" kern="0" dirty="0" smtClean="0">
                <a:solidFill>
                  <a:srgbClr val="000000"/>
                </a:solidFill>
                <a:latin typeface="ＭＳ ゴシック" pitchFamily="49" charset="-128"/>
                <a:ea typeface="ＭＳ ゴシック" pitchFamily="49" charset="-128"/>
              </a:rPr>
              <a:t>（</a:t>
            </a:r>
            <a:r>
              <a:rPr kumimoji="0" lang="en-US" altLang="ja-JP" sz="900" kern="0" dirty="0" smtClean="0">
                <a:solidFill>
                  <a:srgbClr val="000000"/>
                </a:solidFill>
                <a:latin typeface="ＭＳ ゴシック" pitchFamily="49" charset="-128"/>
                <a:ea typeface="ＭＳ ゴシック" pitchFamily="49" charset="-128"/>
              </a:rPr>
              <a:t>※</a:t>
            </a:r>
            <a:r>
              <a:rPr kumimoji="0" lang="ja-JP" altLang="en-US" sz="900" kern="0" dirty="0" smtClean="0">
                <a:solidFill>
                  <a:srgbClr val="000000"/>
                </a:solidFill>
                <a:latin typeface="ＭＳ ゴシック" pitchFamily="49" charset="-128"/>
                <a:ea typeface="ＭＳ ゴシック" pitchFamily="49" charset="-128"/>
              </a:rPr>
              <a:t>）</a:t>
            </a:r>
            <a:endParaRPr kumimoji="0" lang="en-US" altLang="ja-JP" sz="1000" kern="0" dirty="0">
              <a:solidFill>
                <a:srgbClr val="000000"/>
              </a:solidFill>
              <a:latin typeface="ＭＳ ゴシック" pitchFamily="49" charset="-128"/>
              <a:ea typeface="ＭＳ ゴシック" pitchFamily="49" charset="-128"/>
            </a:endParaRPr>
          </a:p>
          <a:p>
            <a:pPr defTabSz="948246" fontAlgn="base">
              <a:spcBef>
                <a:spcPct val="20000"/>
              </a:spcBef>
              <a:spcAft>
                <a:spcPct val="0"/>
              </a:spcAft>
              <a:defRPr/>
            </a:pPr>
            <a:endParaRPr kumimoji="0" lang="en-US" altLang="ja-JP" sz="1000" kern="0" dirty="0">
              <a:solidFill>
                <a:srgbClr val="000000"/>
              </a:solidFill>
              <a:latin typeface="ＭＳ ゴシック" pitchFamily="49" charset="-128"/>
              <a:ea typeface="ＭＳ ゴシック" pitchFamily="49" charset="-128"/>
            </a:endParaRPr>
          </a:p>
        </p:txBody>
      </p:sp>
      <p:sp>
        <p:nvSpPr>
          <p:cNvPr id="21" name="Rectangle 11"/>
          <p:cNvSpPr>
            <a:spLocks noChangeArrowheads="1"/>
          </p:cNvSpPr>
          <p:nvPr/>
        </p:nvSpPr>
        <p:spPr bwMode="auto">
          <a:xfrm>
            <a:off x="7069667" y="3262210"/>
            <a:ext cx="2752103" cy="312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993" tIns="47496" rIns="94993" bIns="47496"/>
          <a:lstStyle>
            <a:lvl1pPr marL="360363" indent="-360363" defTabSz="962025" eaLnBrk="0" hangingPunct="0">
              <a:spcBef>
                <a:spcPct val="20000"/>
              </a:spcBef>
              <a:buChar char="•"/>
              <a:defRPr kumimoji="1" sz="3300">
                <a:solidFill>
                  <a:schemeClr val="tx1"/>
                </a:solidFill>
                <a:latin typeface="Arial" charset="0"/>
                <a:ea typeface="ＭＳ Ｐゴシック" charset="-128"/>
              </a:defRPr>
            </a:lvl1pPr>
            <a:lvl2pPr marL="742950" indent="-285750" defTabSz="962025" eaLnBrk="0" hangingPunct="0">
              <a:spcBef>
                <a:spcPct val="20000"/>
              </a:spcBef>
              <a:buChar char="–"/>
              <a:defRPr kumimoji="1" sz="3000">
                <a:solidFill>
                  <a:schemeClr val="tx1"/>
                </a:solidFill>
                <a:latin typeface="Arial" charset="0"/>
                <a:ea typeface="ＭＳ Ｐゴシック" charset="-128"/>
              </a:defRPr>
            </a:lvl2pPr>
            <a:lvl3pPr marL="1143000" indent="-228600" defTabSz="962025" eaLnBrk="0" hangingPunct="0">
              <a:spcBef>
                <a:spcPct val="20000"/>
              </a:spcBef>
              <a:buChar char="•"/>
              <a:defRPr kumimoji="1" sz="2600">
                <a:solidFill>
                  <a:schemeClr val="tx1"/>
                </a:solidFill>
                <a:latin typeface="Arial" charset="0"/>
                <a:ea typeface="ＭＳ Ｐゴシック" charset="-128"/>
              </a:defRPr>
            </a:lvl3pPr>
            <a:lvl4pPr marL="1600200" indent="-228600" defTabSz="962025" eaLnBrk="0" hangingPunct="0">
              <a:spcBef>
                <a:spcPct val="20000"/>
              </a:spcBef>
              <a:buChar char="–"/>
              <a:defRPr kumimoji="1" sz="2200">
                <a:solidFill>
                  <a:schemeClr val="tx1"/>
                </a:solidFill>
                <a:latin typeface="Arial" charset="0"/>
                <a:ea typeface="ＭＳ Ｐゴシック" charset="-128"/>
              </a:defRPr>
            </a:lvl4pPr>
            <a:lvl5pPr marL="2057400" indent="-228600" defTabSz="962025" eaLnBrk="0" hangingPunct="0">
              <a:spcBef>
                <a:spcPct val="20000"/>
              </a:spcBef>
              <a:buChar char="»"/>
              <a:defRPr kumimoji="1" sz="2200">
                <a:solidFill>
                  <a:schemeClr val="tx1"/>
                </a:solidFill>
                <a:latin typeface="Arial" charset="0"/>
                <a:ea typeface="ＭＳ Ｐゴシック" charset="-128"/>
              </a:defRPr>
            </a:lvl5pPr>
            <a:lvl6pPr marL="2514600" indent="-228600" defTabSz="962025" eaLnBrk="0" fontAlgn="base" hangingPunct="0">
              <a:spcBef>
                <a:spcPct val="20000"/>
              </a:spcBef>
              <a:spcAft>
                <a:spcPct val="0"/>
              </a:spcAft>
              <a:buChar char="»"/>
              <a:defRPr kumimoji="1" sz="2200">
                <a:solidFill>
                  <a:schemeClr val="tx1"/>
                </a:solidFill>
                <a:latin typeface="Arial" charset="0"/>
                <a:ea typeface="ＭＳ Ｐゴシック" charset="-128"/>
              </a:defRPr>
            </a:lvl6pPr>
            <a:lvl7pPr marL="2971800" indent="-228600" defTabSz="962025" eaLnBrk="0" fontAlgn="base" hangingPunct="0">
              <a:spcBef>
                <a:spcPct val="20000"/>
              </a:spcBef>
              <a:spcAft>
                <a:spcPct val="0"/>
              </a:spcAft>
              <a:buChar char="»"/>
              <a:defRPr kumimoji="1" sz="2200">
                <a:solidFill>
                  <a:schemeClr val="tx1"/>
                </a:solidFill>
                <a:latin typeface="Arial" charset="0"/>
                <a:ea typeface="ＭＳ Ｐゴシック" charset="-128"/>
              </a:defRPr>
            </a:lvl7pPr>
            <a:lvl8pPr marL="3429000" indent="-228600" defTabSz="962025" eaLnBrk="0" fontAlgn="base" hangingPunct="0">
              <a:spcBef>
                <a:spcPct val="20000"/>
              </a:spcBef>
              <a:spcAft>
                <a:spcPct val="0"/>
              </a:spcAft>
              <a:buChar char="»"/>
              <a:defRPr kumimoji="1" sz="2200">
                <a:solidFill>
                  <a:schemeClr val="tx1"/>
                </a:solidFill>
                <a:latin typeface="Arial" charset="0"/>
                <a:ea typeface="ＭＳ Ｐゴシック" charset="-128"/>
              </a:defRPr>
            </a:lvl8pPr>
            <a:lvl9pPr marL="3886200" indent="-228600" defTabSz="962025" eaLnBrk="0" fontAlgn="base" hangingPunct="0">
              <a:spcBef>
                <a:spcPct val="20000"/>
              </a:spcBef>
              <a:spcAft>
                <a:spcPct val="0"/>
              </a:spcAft>
              <a:buChar char="»"/>
              <a:defRPr kumimoji="1" sz="2200">
                <a:solidFill>
                  <a:schemeClr val="tx1"/>
                </a:solidFill>
                <a:latin typeface="Arial" charset="0"/>
                <a:ea typeface="ＭＳ Ｐゴシック" charset="-128"/>
              </a:defRPr>
            </a:lvl9pPr>
          </a:lstStyle>
          <a:p>
            <a:pPr eaLnBrk="1" fontAlgn="base" hangingPunct="1">
              <a:spcBef>
                <a:spcPct val="0"/>
              </a:spcBef>
              <a:spcAft>
                <a:spcPct val="0"/>
              </a:spcAft>
              <a:buFontTx/>
              <a:buNone/>
            </a:pPr>
            <a:r>
              <a:rPr lang="en-US" altLang="ja-JP" sz="1200" b="1">
                <a:solidFill>
                  <a:srgbClr val="000000"/>
                </a:solidFill>
                <a:latin typeface="Times New Roman" pitchFamily="18" charset="0"/>
                <a:ea typeface="ＭＳ ゴシック" pitchFamily="49" charset="-128"/>
              </a:rPr>
              <a:t>※</a:t>
            </a:r>
            <a:r>
              <a:rPr lang="ja-JP" altLang="en-US" sz="1200" b="1">
                <a:solidFill>
                  <a:srgbClr val="000000"/>
                </a:solidFill>
                <a:latin typeface="Times New Roman" pitchFamily="18" charset="0"/>
                <a:ea typeface="ＭＳ ゴシック" pitchFamily="49" charset="-128"/>
              </a:rPr>
              <a:t>財政力要件のみ該当しない場合</a:t>
            </a:r>
          </a:p>
        </p:txBody>
      </p:sp>
      <p:sp>
        <p:nvSpPr>
          <p:cNvPr id="23" name="Line 13"/>
          <p:cNvSpPr>
            <a:spLocks noChangeShapeType="1"/>
          </p:cNvSpPr>
          <p:nvPr/>
        </p:nvSpPr>
        <p:spPr bwMode="auto">
          <a:xfrm flipV="1">
            <a:off x="6844577" y="3559075"/>
            <a:ext cx="2124000" cy="12380"/>
          </a:xfrm>
          <a:prstGeom prst="line">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txBody>
          <a:bodyPr lIns="89973" tIns="44991" rIns="89973" bIns="44991"/>
          <a:lstStyle/>
          <a:p>
            <a:pPr defTabSz="927851" fontAlgn="base">
              <a:spcBef>
                <a:spcPct val="0"/>
              </a:spcBef>
              <a:spcAft>
                <a:spcPct val="0"/>
              </a:spcAft>
              <a:defRPr/>
            </a:pPr>
            <a:endParaRPr kumimoji="0" lang="ja-JP" altLang="en-US" sz="2000" kern="0">
              <a:solidFill>
                <a:srgbClr val="000000"/>
              </a:solidFill>
              <a:latin typeface="Arial"/>
            </a:endParaRPr>
          </a:p>
        </p:txBody>
      </p:sp>
      <p:sp>
        <p:nvSpPr>
          <p:cNvPr id="24" name="Line 9"/>
          <p:cNvSpPr>
            <a:spLocks noChangeShapeType="1"/>
          </p:cNvSpPr>
          <p:nvPr/>
        </p:nvSpPr>
        <p:spPr bwMode="auto">
          <a:xfrm flipH="1">
            <a:off x="9018647" y="3571455"/>
            <a:ext cx="0" cy="210474"/>
          </a:xfrm>
          <a:prstGeom prst="line">
            <a:avLst/>
          </a:prstGeom>
          <a:noFill/>
          <a:ln w="38100">
            <a:solidFill>
              <a:srgbClr val="000000"/>
            </a:solidFill>
            <a:prstDash val="sysDot"/>
            <a:round/>
            <a:headEnd/>
            <a:tailEnd type="triangle" w="med" len="med"/>
          </a:ln>
          <a:extLst>
            <a:ext uri="{909E8E84-426E-40DD-AFC4-6F175D3DCCD1}">
              <a14:hiddenFill xmlns:a14="http://schemas.microsoft.com/office/drawing/2010/main">
                <a:noFill/>
              </a14:hiddenFill>
            </a:ext>
          </a:extLst>
        </p:spPr>
        <p:txBody>
          <a:bodyPr lIns="89973" tIns="44991" rIns="89973" bIns="44991"/>
          <a:lstStyle/>
          <a:p>
            <a:pPr defTabSz="927851" fontAlgn="base">
              <a:spcBef>
                <a:spcPct val="0"/>
              </a:spcBef>
              <a:spcAft>
                <a:spcPct val="0"/>
              </a:spcAft>
              <a:defRPr/>
            </a:pPr>
            <a:endParaRPr kumimoji="0" lang="ja-JP" altLang="en-US" sz="2000" kern="0">
              <a:solidFill>
                <a:srgbClr val="000000"/>
              </a:solidFill>
              <a:latin typeface="Arial"/>
            </a:endParaRPr>
          </a:p>
        </p:txBody>
      </p:sp>
      <p:sp>
        <p:nvSpPr>
          <p:cNvPr id="25" name="Line 9"/>
          <p:cNvSpPr>
            <a:spLocks noChangeShapeType="1"/>
          </p:cNvSpPr>
          <p:nvPr/>
        </p:nvSpPr>
        <p:spPr bwMode="auto">
          <a:xfrm>
            <a:off x="6563968" y="5303352"/>
            <a:ext cx="0" cy="288000"/>
          </a:xfrm>
          <a:prstGeom prst="line">
            <a:avLst/>
          </a:prstGeom>
          <a:noFill/>
          <a:ln w="38100">
            <a:solidFill>
              <a:srgbClr val="000000"/>
            </a:solidFill>
            <a:round/>
            <a:headEnd/>
            <a:tailEnd type="triangle" w="med" len="med"/>
          </a:ln>
          <a:extLst>
            <a:ext uri="{909E8E84-426E-40DD-AFC4-6F175D3DCCD1}">
              <a14:hiddenFill xmlns:a14="http://schemas.microsoft.com/office/drawing/2010/main">
                <a:noFill/>
              </a14:hiddenFill>
            </a:ext>
          </a:extLst>
        </p:spPr>
        <p:txBody>
          <a:bodyPr lIns="89973" tIns="44991" rIns="89973" bIns="44991"/>
          <a:lstStyle/>
          <a:p>
            <a:pPr defTabSz="927851" fontAlgn="base">
              <a:spcBef>
                <a:spcPct val="0"/>
              </a:spcBef>
              <a:spcAft>
                <a:spcPct val="0"/>
              </a:spcAft>
              <a:defRPr/>
            </a:pPr>
            <a:endParaRPr kumimoji="0" lang="ja-JP" altLang="en-US" sz="2000" kern="0">
              <a:solidFill>
                <a:srgbClr val="000000"/>
              </a:solidFill>
              <a:latin typeface="Arial"/>
            </a:endParaRPr>
          </a:p>
        </p:txBody>
      </p:sp>
      <p:sp>
        <p:nvSpPr>
          <p:cNvPr id="26" name="AutoShape 84"/>
          <p:cNvSpPr>
            <a:spLocks noChangeArrowheads="1"/>
          </p:cNvSpPr>
          <p:nvPr/>
        </p:nvSpPr>
        <p:spPr bwMode="auto">
          <a:xfrm>
            <a:off x="180312" y="189451"/>
            <a:ext cx="9720000" cy="467894"/>
          </a:xfrm>
          <a:prstGeom prst="roundRect">
            <a:avLst>
              <a:gd name="adj" fmla="val 21125"/>
            </a:avLst>
          </a:prstGeom>
          <a:gradFill rotWithShape="1">
            <a:gsLst>
              <a:gs pos="0">
                <a:srgbClr val="FF9933"/>
              </a:gs>
              <a:gs pos="50000">
                <a:srgbClr val="FFFFFF"/>
              </a:gs>
              <a:gs pos="100000">
                <a:srgbClr val="FF9933"/>
              </a:gs>
            </a:gsLst>
            <a:lin ang="5400000" scaled="1"/>
          </a:gradFill>
          <a:ln w="57150" cmpd="thickThin">
            <a:solidFill>
              <a:srgbClr val="000000"/>
            </a:solidFill>
            <a:round/>
            <a:headEnd/>
            <a:tailEnd/>
          </a:ln>
          <a:effectLst/>
        </p:spPr>
        <p:txBody>
          <a:bodyPr lIns="100214" tIns="50110" rIns="100214" bIns="50110" anchor="ctr"/>
          <a:lstStyle/>
          <a:p>
            <a:pPr algn="ctr" defTabSz="929683">
              <a:defRPr/>
            </a:pPr>
            <a:r>
              <a:rPr kumimoji="0" lang="ja-JP" altLang="en-US" sz="2200" kern="0" dirty="0">
                <a:solidFill>
                  <a:srgbClr val="000000"/>
                </a:solidFill>
                <a:latin typeface="Arial"/>
                <a:ea typeface="ＤＦ特太ゴシック体" pitchFamily="1" charset="-128"/>
              </a:rPr>
              <a:t>過疎地域市町村の合併と過疎法の適用について</a:t>
            </a:r>
            <a:endParaRPr kumimoji="0" lang="ja-JP" altLang="en-US" sz="2200" kern="0" dirty="0">
              <a:solidFill>
                <a:srgbClr val="000000"/>
              </a:solidFill>
              <a:latin typeface="Arial"/>
              <a:ea typeface="ＤＨＰ特太ゴシック体" pitchFamily="2" charset="-128"/>
            </a:endParaRPr>
          </a:p>
        </p:txBody>
      </p:sp>
      <p:sp>
        <p:nvSpPr>
          <p:cNvPr id="27" name="Line 7"/>
          <p:cNvSpPr>
            <a:spLocks noChangeShapeType="1"/>
          </p:cNvSpPr>
          <p:nvPr/>
        </p:nvSpPr>
        <p:spPr bwMode="auto">
          <a:xfrm>
            <a:off x="5264099" y="1300480"/>
            <a:ext cx="0" cy="720000"/>
          </a:xfrm>
          <a:prstGeom prst="line">
            <a:avLst/>
          </a:prstGeom>
          <a:noFill/>
          <a:ln w="38100">
            <a:solidFill>
              <a:srgbClr val="000000"/>
            </a:solidFill>
            <a:round/>
            <a:headEnd/>
            <a:tailEnd type="triangle" w="med" len="med"/>
          </a:ln>
          <a:extLst>
            <a:ext uri="{909E8E84-426E-40DD-AFC4-6F175D3DCCD1}">
              <a14:hiddenFill xmlns:a14="http://schemas.microsoft.com/office/drawing/2010/main">
                <a:noFill/>
              </a14:hiddenFill>
            </a:ext>
          </a:extLst>
        </p:spPr>
        <p:txBody>
          <a:bodyPr lIns="89973" tIns="44991" rIns="89973" bIns="44991"/>
          <a:lstStyle/>
          <a:p>
            <a:pPr defTabSz="927851" fontAlgn="base">
              <a:spcBef>
                <a:spcPct val="0"/>
              </a:spcBef>
              <a:spcAft>
                <a:spcPct val="0"/>
              </a:spcAft>
              <a:defRPr/>
            </a:pPr>
            <a:endParaRPr kumimoji="0" lang="ja-JP" altLang="en-US" sz="2000" kern="0">
              <a:solidFill>
                <a:srgbClr val="000000"/>
              </a:solidFill>
              <a:latin typeface="Arial"/>
            </a:endParaRPr>
          </a:p>
        </p:txBody>
      </p:sp>
      <p:sp>
        <p:nvSpPr>
          <p:cNvPr id="28" name="Rectangle 2"/>
          <p:cNvSpPr txBox="1">
            <a:spLocks noChangeArrowheads="1"/>
          </p:cNvSpPr>
          <p:nvPr/>
        </p:nvSpPr>
        <p:spPr bwMode="auto">
          <a:xfrm>
            <a:off x="3054799" y="868992"/>
            <a:ext cx="4875697" cy="450341"/>
          </a:xfrm>
          <a:prstGeom prst="rect">
            <a:avLst/>
          </a:prstGeom>
          <a:solidFill>
            <a:srgbClr val="FFFFFF"/>
          </a:solidFill>
          <a:ln>
            <a:solidFill>
              <a:srgbClr val="000000"/>
            </a:solidFill>
            <a:miter lim="800000"/>
            <a:headEnd/>
            <a:tailEnd/>
          </a:ln>
          <a:extLst/>
        </p:spPr>
        <p:txBody>
          <a:bodyPr vert="horz" wrap="square" lIns="94973" tIns="71984" rIns="94973" bIns="47485" numCol="1" anchor="t" anchorCtr="0" compatLnSpc="1">
            <a:prstTxWarp prst="textNoShape">
              <a:avLst/>
            </a:prstTxWarp>
          </a:bodyPr>
          <a:lstStyle>
            <a:lvl1pPr marL="354695" indent="-354695" algn="l" defTabSz="946894" rtl="0" eaLnBrk="0" fontAlgn="base" hangingPunct="0">
              <a:spcBef>
                <a:spcPct val="20000"/>
              </a:spcBef>
              <a:spcAft>
                <a:spcPct val="0"/>
              </a:spcAft>
              <a:buChar char="•"/>
              <a:defRPr kumimoji="1" sz="3299">
                <a:solidFill>
                  <a:schemeClr val="tx1"/>
                </a:solidFill>
                <a:latin typeface="+mn-lt"/>
                <a:ea typeface="+mn-ea"/>
                <a:cs typeface="+mn-cs"/>
              </a:defRPr>
            </a:lvl1pPr>
            <a:lvl2pPr marL="770327" indent="-296881" algn="l" defTabSz="946894" rtl="0" eaLnBrk="0" fontAlgn="base" hangingPunct="0">
              <a:spcBef>
                <a:spcPct val="20000"/>
              </a:spcBef>
              <a:spcAft>
                <a:spcPct val="0"/>
              </a:spcAft>
              <a:buChar char="–"/>
              <a:defRPr kumimoji="1" sz="2999">
                <a:solidFill>
                  <a:schemeClr val="tx1"/>
                </a:solidFill>
                <a:latin typeface="+mn-lt"/>
                <a:ea typeface="+mn-ea"/>
              </a:defRPr>
            </a:lvl2pPr>
            <a:lvl3pPr marL="1185962" indent="-237502" algn="l" defTabSz="946894" rtl="0" eaLnBrk="0" fontAlgn="base" hangingPunct="0">
              <a:spcBef>
                <a:spcPct val="20000"/>
              </a:spcBef>
              <a:spcAft>
                <a:spcPct val="0"/>
              </a:spcAft>
              <a:buChar char="•"/>
              <a:defRPr kumimoji="1" sz="2599">
                <a:solidFill>
                  <a:schemeClr val="tx1"/>
                </a:solidFill>
                <a:latin typeface="+mn-lt"/>
                <a:ea typeface="+mn-ea"/>
              </a:defRPr>
            </a:lvl3pPr>
            <a:lvl4pPr marL="1662533" indent="-235942" algn="l" defTabSz="946894" rtl="0" eaLnBrk="0" fontAlgn="base" hangingPunct="0">
              <a:spcBef>
                <a:spcPct val="20000"/>
              </a:spcBef>
              <a:spcAft>
                <a:spcPct val="0"/>
              </a:spcAft>
              <a:buChar char="–"/>
              <a:defRPr kumimoji="1" sz="2100">
                <a:solidFill>
                  <a:schemeClr val="tx1"/>
                </a:solidFill>
                <a:latin typeface="+mn-lt"/>
                <a:ea typeface="+mn-ea"/>
              </a:defRPr>
            </a:lvl4pPr>
            <a:lvl5pPr marL="2137541" indent="-235942" algn="l" defTabSz="946894" rtl="0" eaLnBrk="0" fontAlgn="base" hangingPunct="0">
              <a:spcBef>
                <a:spcPct val="20000"/>
              </a:spcBef>
              <a:spcAft>
                <a:spcPct val="0"/>
              </a:spcAft>
              <a:buChar char="»"/>
              <a:defRPr kumimoji="1" sz="2100">
                <a:solidFill>
                  <a:schemeClr val="tx1"/>
                </a:solidFill>
                <a:latin typeface="+mn-lt"/>
                <a:ea typeface="+mn-ea"/>
              </a:defRPr>
            </a:lvl5pPr>
            <a:lvl6pPr marL="2588947" indent="-237486" algn="l" defTabSz="948389" rtl="0" fontAlgn="base">
              <a:spcBef>
                <a:spcPct val="20000"/>
              </a:spcBef>
              <a:spcAft>
                <a:spcPct val="0"/>
              </a:spcAft>
              <a:buChar char="»"/>
              <a:defRPr kumimoji="1" sz="2100">
                <a:solidFill>
                  <a:schemeClr val="tx1"/>
                </a:solidFill>
                <a:latin typeface="+mn-lt"/>
                <a:ea typeface="+mn-ea"/>
              </a:defRPr>
            </a:lvl6pPr>
            <a:lvl7pPr marL="3038907" indent="-237486" algn="l" defTabSz="948389" rtl="0" fontAlgn="base">
              <a:spcBef>
                <a:spcPct val="20000"/>
              </a:spcBef>
              <a:spcAft>
                <a:spcPct val="0"/>
              </a:spcAft>
              <a:buChar char="»"/>
              <a:defRPr kumimoji="1" sz="2100">
                <a:solidFill>
                  <a:schemeClr val="tx1"/>
                </a:solidFill>
                <a:latin typeface="+mn-lt"/>
                <a:ea typeface="+mn-ea"/>
              </a:defRPr>
            </a:lvl7pPr>
            <a:lvl8pPr marL="3488885" indent="-237486" algn="l" defTabSz="948389" rtl="0" fontAlgn="base">
              <a:spcBef>
                <a:spcPct val="20000"/>
              </a:spcBef>
              <a:spcAft>
                <a:spcPct val="0"/>
              </a:spcAft>
              <a:buChar char="»"/>
              <a:defRPr kumimoji="1" sz="2100">
                <a:solidFill>
                  <a:schemeClr val="tx1"/>
                </a:solidFill>
                <a:latin typeface="+mn-lt"/>
                <a:ea typeface="+mn-ea"/>
              </a:defRPr>
            </a:lvl8pPr>
            <a:lvl9pPr marL="3938865" indent="-237486" algn="l" defTabSz="948389" rtl="0" fontAlgn="base">
              <a:spcBef>
                <a:spcPct val="20000"/>
              </a:spcBef>
              <a:spcAft>
                <a:spcPct val="0"/>
              </a:spcAft>
              <a:buChar char="»"/>
              <a:defRPr kumimoji="1" sz="2100">
                <a:solidFill>
                  <a:schemeClr val="tx1"/>
                </a:solidFill>
                <a:latin typeface="+mn-lt"/>
                <a:ea typeface="+mn-ea"/>
              </a:defRPr>
            </a:lvl9pPr>
          </a:lstStyle>
          <a:p>
            <a:pPr algn="ctr" eaLnBrk="1" hangingPunct="1">
              <a:lnSpc>
                <a:spcPct val="80000"/>
              </a:lnSpc>
              <a:spcBef>
                <a:spcPct val="0"/>
              </a:spcBef>
              <a:buFontTx/>
              <a:buNone/>
              <a:defRPr/>
            </a:pPr>
            <a:r>
              <a:rPr lang="ja-JP" altLang="en-US" sz="1400" kern="0" smtClean="0">
                <a:solidFill>
                  <a:srgbClr val="000000"/>
                </a:solidFill>
                <a:latin typeface="Times New Roman" pitchFamily="18" charset="0"/>
                <a:ea typeface="ＭＳ ゴシック" pitchFamily="49" charset="-128"/>
              </a:rPr>
              <a:t>過疎地域市町村の市町村合併があった場合</a:t>
            </a:r>
          </a:p>
          <a:p>
            <a:pPr algn="ctr" eaLnBrk="1" hangingPunct="1">
              <a:lnSpc>
                <a:spcPct val="20000"/>
              </a:lnSpc>
              <a:spcBef>
                <a:spcPct val="0"/>
              </a:spcBef>
              <a:buFontTx/>
              <a:buNone/>
              <a:defRPr/>
            </a:pPr>
            <a:endParaRPr lang="ja-JP" altLang="en-US" sz="1400" kern="0" smtClean="0">
              <a:solidFill>
                <a:srgbClr val="000000"/>
              </a:solidFill>
              <a:latin typeface="Times New Roman" pitchFamily="18" charset="0"/>
              <a:ea typeface="ＭＳ ゴシック" pitchFamily="49" charset="-128"/>
            </a:endParaRPr>
          </a:p>
          <a:p>
            <a:pPr algn="ctr" eaLnBrk="1" hangingPunct="1">
              <a:lnSpc>
                <a:spcPct val="80000"/>
              </a:lnSpc>
              <a:spcBef>
                <a:spcPct val="0"/>
              </a:spcBef>
              <a:buFontTx/>
              <a:buNone/>
              <a:defRPr/>
            </a:pPr>
            <a:r>
              <a:rPr lang="ja-JP" altLang="en-US" sz="1000" kern="0" smtClean="0">
                <a:solidFill>
                  <a:srgbClr val="000000"/>
                </a:solidFill>
                <a:latin typeface="Times New Roman" pitchFamily="18" charset="0"/>
                <a:ea typeface="ＭＳ ゴシック" pitchFamily="49" charset="-128"/>
              </a:rPr>
              <a:t>（過疎地域市町村と非過疎市町村の合併、過疎地域市町村同士の合併）</a:t>
            </a:r>
            <a:endParaRPr lang="ja-JP" altLang="en-US" sz="1000" kern="0" dirty="0">
              <a:solidFill>
                <a:srgbClr val="000000"/>
              </a:solidFill>
              <a:latin typeface="Times New Roman" pitchFamily="18" charset="0"/>
              <a:ea typeface="ＭＳ ゴシック" pitchFamily="49" charset="-128"/>
            </a:endParaRPr>
          </a:p>
        </p:txBody>
      </p:sp>
      <p:sp>
        <p:nvSpPr>
          <p:cNvPr id="29" name="Rectangle 17"/>
          <p:cNvSpPr>
            <a:spLocks noChangeArrowheads="1"/>
          </p:cNvSpPr>
          <p:nvPr/>
        </p:nvSpPr>
        <p:spPr bwMode="auto">
          <a:xfrm>
            <a:off x="3853924" y="1396879"/>
            <a:ext cx="2820350" cy="288082"/>
          </a:xfrm>
          <a:prstGeom prst="rect">
            <a:avLst/>
          </a:prstGeom>
          <a:solidFill>
            <a:srgbClr val="FFFFFF"/>
          </a:solidFill>
          <a:ln w="9525">
            <a:solidFill>
              <a:srgbClr val="000000"/>
            </a:solidFill>
            <a:miter lim="800000"/>
            <a:headEnd/>
            <a:tailEnd/>
          </a:ln>
        </p:spPr>
        <p:txBody>
          <a:bodyPr lIns="94993" tIns="35992" rIns="94993" bIns="35992">
            <a:spAutoFit/>
          </a:bodyPr>
          <a:lstStyle>
            <a:lvl1pPr marL="360363" indent="-360363" defTabSz="962025" eaLnBrk="0" hangingPunct="0">
              <a:spcBef>
                <a:spcPct val="20000"/>
              </a:spcBef>
              <a:buChar char="•"/>
              <a:defRPr kumimoji="1" sz="3300">
                <a:solidFill>
                  <a:schemeClr val="tx1"/>
                </a:solidFill>
                <a:latin typeface="Arial" charset="0"/>
                <a:ea typeface="ＭＳ Ｐゴシック" charset="-128"/>
              </a:defRPr>
            </a:lvl1pPr>
            <a:lvl2pPr marL="742950" indent="-285750" defTabSz="962025" eaLnBrk="0" hangingPunct="0">
              <a:spcBef>
                <a:spcPct val="20000"/>
              </a:spcBef>
              <a:buChar char="–"/>
              <a:defRPr kumimoji="1" sz="3000">
                <a:solidFill>
                  <a:schemeClr val="tx1"/>
                </a:solidFill>
                <a:latin typeface="Arial" charset="0"/>
                <a:ea typeface="ＭＳ Ｐゴシック" charset="-128"/>
              </a:defRPr>
            </a:lvl2pPr>
            <a:lvl3pPr marL="1143000" indent="-228600" defTabSz="962025" eaLnBrk="0" hangingPunct="0">
              <a:spcBef>
                <a:spcPct val="20000"/>
              </a:spcBef>
              <a:buChar char="•"/>
              <a:defRPr kumimoji="1" sz="2600">
                <a:solidFill>
                  <a:schemeClr val="tx1"/>
                </a:solidFill>
                <a:latin typeface="Arial" charset="0"/>
                <a:ea typeface="ＭＳ Ｐゴシック" charset="-128"/>
              </a:defRPr>
            </a:lvl3pPr>
            <a:lvl4pPr marL="1600200" indent="-228600" defTabSz="962025" eaLnBrk="0" hangingPunct="0">
              <a:spcBef>
                <a:spcPct val="20000"/>
              </a:spcBef>
              <a:buChar char="–"/>
              <a:defRPr kumimoji="1" sz="2200">
                <a:solidFill>
                  <a:schemeClr val="tx1"/>
                </a:solidFill>
                <a:latin typeface="Arial" charset="0"/>
                <a:ea typeface="ＭＳ Ｐゴシック" charset="-128"/>
              </a:defRPr>
            </a:lvl4pPr>
            <a:lvl5pPr marL="2057400" indent="-228600" defTabSz="962025" eaLnBrk="0" hangingPunct="0">
              <a:spcBef>
                <a:spcPct val="20000"/>
              </a:spcBef>
              <a:buChar char="»"/>
              <a:defRPr kumimoji="1" sz="2200">
                <a:solidFill>
                  <a:schemeClr val="tx1"/>
                </a:solidFill>
                <a:latin typeface="Arial" charset="0"/>
                <a:ea typeface="ＭＳ Ｐゴシック" charset="-128"/>
              </a:defRPr>
            </a:lvl5pPr>
            <a:lvl6pPr marL="2514600" indent="-228600" defTabSz="962025" eaLnBrk="0" fontAlgn="base" hangingPunct="0">
              <a:spcBef>
                <a:spcPct val="20000"/>
              </a:spcBef>
              <a:spcAft>
                <a:spcPct val="0"/>
              </a:spcAft>
              <a:buChar char="»"/>
              <a:defRPr kumimoji="1" sz="2200">
                <a:solidFill>
                  <a:schemeClr val="tx1"/>
                </a:solidFill>
                <a:latin typeface="Arial" charset="0"/>
                <a:ea typeface="ＭＳ Ｐゴシック" charset="-128"/>
              </a:defRPr>
            </a:lvl6pPr>
            <a:lvl7pPr marL="2971800" indent="-228600" defTabSz="962025" eaLnBrk="0" fontAlgn="base" hangingPunct="0">
              <a:spcBef>
                <a:spcPct val="20000"/>
              </a:spcBef>
              <a:spcAft>
                <a:spcPct val="0"/>
              </a:spcAft>
              <a:buChar char="»"/>
              <a:defRPr kumimoji="1" sz="2200">
                <a:solidFill>
                  <a:schemeClr val="tx1"/>
                </a:solidFill>
                <a:latin typeface="Arial" charset="0"/>
                <a:ea typeface="ＭＳ Ｐゴシック" charset="-128"/>
              </a:defRPr>
            </a:lvl7pPr>
            <a:lvl8pPr marL="3429000" indent="-228600" defTabSz="962025" eaLnBrk="0" fontAlgn="base" hangingPunct="0">
              <a:spcBef>
                <a:spcPct val="20000"/>
              </a:spcBef>
              <a:spcAft>
                <a:spcPct val="0"/>
              </a:spcAft>
              <a:buChar char="»"/>
              <a:defRPr kumimoji="1" sz="2200">
                <a:solidFill>
                  <a:schemeClr val="tx1"/>
                </a:solidFill>
                <a:latin typeface="Arial" charset="0"/>
                <a:ea typeface="ＭＳ Ｐゴシック" charset="-128"/>
              </a:defRPr>
            </a:lvl8pPr>
            <a:lvl9pPr marL="3886200" indent="-228600" defTabSz="962025" eaLnBrk="0" fontAlgn="base" hangingPunct="0">
              <a:spcBef>
                <a:spcPct val="20000"/>
              </a:spcBef>
              <a:spcAft>
                <a:spcPct val="0"/>
              </a:spcAft>
              <a:buChar char="»"/>
              <a:defRPr kumimoji="1" sz="2200">
                <a:solidFill>
                  <a:schemeClr val="tx1"/>
                </a:solidFill>
                <a:latin typeface="Arial" charset="0"/>
                <a:ea typeface="ＭＳ Ｐゴシック" charset="-128"/>
              </a:defRPr>
            </a:lvl9pPr>
          </a:lstStyle>
          <a:p>
            <a:pPr algn="ctr" eaLnBrk="1" fontAlgn="base" hangingPunct="1">
              <a:spcBef>
                <a:spcPct val="0"/>
              </a:spcBef>
              <a:spcAft>
                <a:spcPct val="0"/>
              </a:spcAft>
              <a:buFontTx/>
              <a:buNone/>
              <a:defRPr/>
            </a:pPr>
            <a:r>
              <a:rPr lang="ja-JP" altLang="en-US" sz="1400" kern="0" dirty="0">
                <a:solidFill>
                  <a:srgbClr val="000000"/>
                </a:solidFill>
                <a:latin typeface="Times New Roman" pitchFamily="18" charset="0"/>
                <a:ea typeface="ＭＳ ゴシック" pitchFamily="49" charset="-128"/>
              </a:rPr>
              <a:t>新たな市町村について判定</a:t>
            </a:r>
          </a:p>
        </p:txBody>
      </p:sp>
      <p:sp>
        <p:nvSpPr>
          <p:cNvPr id="30" name="Rectangle 3"/>
          <p:cNvSpPr>
            <a:spLocks noChangeArrowheads="1"/>
          </p:cNvSpPr>
          <p:nvPr/>
        </p:nvSpPr>
        <p:spPr bwMode="auto">
          <a:xfrm>
            <a:off x="170507" y="3055786"/>
            <a:ext cx="6624000" cy="2201249"/>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lIns="94993" tIns="107976" rIns="94993" bIns="47496"/>
          <a:lstStyle>
            <a:lvl1pPr marL="944563" indent="-944563" defTabSz="963613" eaLnBrk="0" hangingPunct="0">
              <a:spcBef>
                <a:spcPct val="20000"/>
              </a:spcBef>
              <a:buChar char="•"/>
              <a:defRPr kumimoji="1" sz="3300">
                <a:solidFill>
                  <a:schemeClr val="tx1"/>
                </a:solidFill>
                <a:latin typeface="Arial" charset="0"/>
                <a:ea typeface="ＭＳ Ｐゴシック" charset="-128"/>
              </a:defRPr>
            </a:lvl1pPr>
            <a:lvl2pPr marL="742950" indent="-285750" defTabSz="963613" eaLnBrk="0" hangingPunct="0">
              <a:spcBef>
                <a:spcPct val="20000"/>
              </a:spcBef>
              <a:buChar char="–"/>
              <a:defRPr kumimoji="1" sz="3000">
                <a:solidFill>
                  <a:schemeClr val="tx1"/>
                </a:solidFill>
                <a:latin typeface="Arial" charset="0"/>
                <a:ea typeface="ＭＳ Ｐゴシック" charset="-128"/>
              </a:defRPr>
            </a:lvl2pPr>
            <a:lvl3pPr marL="1143000" indent="-228600" defTabSz="963613" eaLnBrk="0" hangingPunct="0">
              <a:spcBef>
                <a:spcPct val="20000"/>
              </a:spcBef>
              <a:buChar char="•"/>
              <a:defRPr kumimoji="1" sz="2600">
                <a:solidFill>
                  <a:schemeClr val="tx1"/>
                </a:solidFill>
                <a:latin typeface="Arial" charset="0"/>
                <a:ea typeface="ＭＳ Ｐゴシック" charset="-128"/>
              </a:defRPr>
            </a:lvl3pPr>
            <a:lvl4pPr marL="1600200" indent="-228600" defTabSz="963613" eaLnBrk="0" hangingPunct="0">
              <a:spcBef>
                <a:spcPct val="20000"/>
              </a:spcBef>
              <a:buChar char="–"/>
              <a:defRPr kumimoji="1" sz="2200">
                <a:solidFill>
                  <a:schemeClr val="tx1"/>
                </a:solidFill>
                <a:latin typeface="Arial" charset="0"/>
                <a:ea typeface="ＭＳ Ｐゴシック" charset="-128"/>
              </a:defRPr>
            </a:lvl4pPr>
            <a:lvl5pPr marL="2057400" indent="-228600" defTabSz="963613" eaLnBrk="0" hangingPunct="0">
              <a:spcBef>
                <a:spcPct val="20000"/>
              </a:spcBef>
              <a:buChar char="»"/>
              <a:defRPr kumimoji="1" sz="2200">
                <a:solidFill>
                  <a:schemeClr val="tx1"/>
                </a:solidFill>
                <a:latin typeface="Arial" charset="0"/>
                <a:ea typeface="ＭＳ Ｐゴシック" charset="-128"/>
              </a:defRPr>
            </a:lvl5pPr>
            <a:lvl6pPr marL="2514600" indent="-228600" defTabSz="963613" eaLnBrk="0" fontAlgn="base" hangingPunct="0">
              <a:spcBef>
                <a:spcPct val="20000"/>
              </a:spcBef>
              <a:spcAft>
                <a:spcPct val="0"/>
              </a:spcAft>
              <a:buChar char="»"/>
              <a:defRPr kumimoji="1" sz="2200">
                <a:solidFill>
                  <a:schemeClr val="tx1"/>
                </a:solidFill>
                <a:latin typeface="Arial" charset="0"/>
                <a:ea typeface="ＭＳ Ｐゴシック" charset="-128"/>
              </a:defRPr>
            </a:lvl6pPr>
            <a:lvl7pPr marL="2971800" indent="-228600" defTabSz="963613" eaLnBrk="0" fontAlgn="base" hangingPunct="0">
              <a:spcBef>
                <a:spcPct val="20000"/>
              </a:spcBef>
              <a:spcAft>
                <a:spcPct val="0"/>
              </a:spcAft>
              <a:buChar char="»"/>
              <a:defRPr kumimoji="1" sz="2200">
                <a:solidFill>
                  <a:schemeClr val="tx1"/>
                </a:solidFill>
                <a:latin typeface="Arial" charset="0"/>
                <a:ea typeface="ＭＳ Ｐゴシック" charset="-128"/>
              </a:defRPr>
            </a:lvl7pPr>
            <a:lvl8pPr marL="3429000" indent="-228600" defTabSz="963613" eaLnBrk="0" fontAlgn="base" hangingPunct="0">
              <a:spcBef>
                <a:spcPct val="20000"/>
              </a:spcBef>
              <a:spcAft>
                <a:spcPct val="0"/>
              </a:spcAft>
              <a:buChar char="»"/>
              <a:defRPr kumimoji="1" sz="2200">
                <a:solidFill>
                  <a:schemeClr val="tx1"/>
                </a:solidFill>
                <a:latin typeface="Arial" charset="0"/>
                <a:ea typeface="ＭＳ Ｐゴシック" charset="-128"/>
              </a:defRPr>
            </a:lvl8pPr>
            <a:lvl9pPr marL="3886200" indent="-228600" defTabSz="963613" eaLnBrk="0" fontAlgn="base" hangingPunct="0">
              <a:spcBef>
                <a:spcPct val="20000"/>
              </a:spcBef>
              <a:spcAft>
                <a:spcPct val="0"/>
              </a:spcAft>
              <a:buChar char="»"/>
              <a:defRPr kumimoji="1" sz="2200">
                <a:solidFill>
                  <a:schemeClr val="tx1"/>
                </a:solidFill>
                <a:latin typeface="Arial" charset="0"/>
                <a:ea typeface="ＭＳ Ｐゴシック" charset="-128"/>
              </a:defRPr>
            </a:lvl9pPr>
          </a:lstStyle>
          <a:p>
            <a:pPr eaLnBrk="1" fontAlgn="base" hangingPunct="1">
              <a:lnSpc>
                <a:spcPct val="50000"/>
              </a:lnSpc>
              <a:spcBef>
                <a:spcPct val="0"/>
              </a:spcBef>
              <a:spcAft>
                <a:spcPct val="0"/>
              </a:spcAft>
              <a:buFontTx/>
              <a:buNone/>
              <a:defRPr/>
            </a:pPr>
            <a:r>
              <a:rPr lang="ja-JP" altLang="en-US" sz="1400" kern="0" dirty="0">
                <a:solidFill>
                  <a:srgbClr val="000000"/>
                </a:solidFill>
                <a:latin typeface="ＭＳ Ｐゴシック" charset="-128"/>
              </a:rPr>
              <a:t>　過疎地域とみなす要件（３３条）</a:t>
            </a:r>
            <a:endParaRPr lang="ja-JP" altLang="en-US" sz="1400" kern="0" dirty="0">
              <a:solidFill>
                <a:srgbClr val="000000"/>
              </a:solidFill>
            </a:endParaRPr>
          </a:p>
        </p:txBody>
      </p:sp>
      <p:sp>
        <p:nvSpPr>
          <p:cNvPr id="31" name="AutoShape 16"/>
          <p:cNvSpPr>
            <a:spLocks noChangeArrowheads="1"/>
          </p:cNvSpPr>
          <p:nvPr/>
        </p:nvSpPr>
        <p:spPr bwMode="auto">
          <a:xfrm>
            <a:off x="279456" y="3452424"/>
            <a:ext cx="6372000" cy="1588984"/>
          </a:xfrm>
          <a:prstGeom prst="bracketPair">
            <a:avLst>
              <a:gd name="adj" fmla="val 2944"/>
            </a:avLst>
          </a:prstGeom>
          <a:noFill/>
          <a:ln w="15875">
            <a:solidFill>
              <a:srgbClr val="000000"/>
            </a:solidFill>
            <a:prstDash val="solid"/>
            <a:round/>
            <a:headEnd/>
            <a:tailEnd/>
          </a:ln>
        </p:spPr>
        <p:txBody>
          <a:bodyPr wrap="square" lIns="70850" tIns="0" rIns="0" bIns="0" anchor="ctr">
            <a:spAutoFit/>
          </a:bodyPr>
          <a:lstStyle/>
          <a:p>
            <a:pPr defTabSz="948246" fontAlgn="base">
              <a:lnSpc>
                <a:spcPts val="2200"/>
              </a:lnSpc>
              <a:spcBef>
                <a:spcPct val="20000"/>
              </a:spcBef>
              <a:spcAft>
                <a:spcPct val="0"/>
              </a:spcAft>
              <a:defRPr/>
            </a:pPr>
            <a:r>
              <a:rPr kumimoji="0" lang="ja-JP" altLang="en-US" sz="1400" kern="0" dirty="0" smtClean="0">
                <a:solidFill>
                  <a:srgbClr val="000000"/>
                </a:solidFill>
                <a:latin typeface="ＭＳ ゴシック" pitchFamily="49" charset="-128"/>
                <a:ea typeface="ＭＳ ゴシック" pitchFamily="49" charset="-128"/>
              </a:rPr>
              <a:t>規模</a:t>
            </a:r>
            <a:r>
              <a:rPr kumimoji="0" lang="ja-JP" altLang="en-US" sz="1400" kern="0" dirty="0">
                <a:solidFill>
                  <a:srgbClr val="000000"/>
                </a:solidFill>
                <a:latin typeface="ＭＳ ゴシック" pitchFamily="49" charset="-128"/>
                <a:ea typeface="ＭＳ ゴシック" pitchFamily="49" charset="-128"/>
              </a:rPr>
              <a:t>要件</a:t>
            </a:r>
            <a:r>
              <a:rPr kumimoji="0" lang="ja-JP" altLang="en-US" sz="1400" kern="0" dirty="0" smtClean="0">
                <a:solidFill>
                  <a:srgbClr val="000000"/>
                </a:solidFill>
                <a:latin typeface="ＭＳ ゴシック" pitchFamily="49" charset="-128"/>
                <a:ea typeface="ＭＳ ゴシック" pitchFamily="49" charset="-128"/>
              </a:rPr>
              <a:t>：</a:t>
            </a:r>
            <a:endParaRPr kumimoji="0" lang="en-US" altLang="ja-JP" sz="1400" kern="0" dirty="0" smtClean="0">
              <a:solidFill>
                <a:srgbClr val="000000"/>
              </a:solidFill>
              <a:latin typeface="ＭＳ ゴシック" pitchFamily="49" charset="-128"/>
              <a:ea typeface="ＭＳ ゴシック" pitchFamily="49" charset="-128"/>
            </a:endParaRPr>
          </a:p>
          <a:p>
            <a:pPr defTabSz="948246" fontAlgn="base">
              <a:lnSpc>
                <a:spcPts val="2200"/>
              </a:lnSpc>
              <a:spcBef>
                <a:spcPct val="20000"/>
              </a:spcBef>
              <a:spcAft>
                <a:spcPts val="600"/>
              </a:spcAft>
              <a:tabLst>
                <a:tab pos="182563" algn="l"/>
              </a:tabLst>
              <a:defRPr/>
            </a:pPr>
            <a:r>
              <a:rPr kumimoji="0" lang="en-US" altLang="ja-JP" sz="1400" kern="0" dirty="0" smtClean="0">
                <a:solidFill>
                  <a:srgbClr val="000000"/>
                </a:solidFill>
                <a:latin typeface="ＭＳ ゴシック" pitchFamily="49" charset="-128"/>
                <a:ea typeface="ＭＳ ゴシック" pitchFamily="49" charset="-128"/>
              </a:rPr>
              <a:t>	</a:t>
            </a:r>
            <a:r>
              <a:rPr kumimoji="0" lang="ja-JP" altLang="en-US" sz="1400" kern="0" dirty="0" smtClean="0">
                <a:solidFill>
                  <a:srgbClr val="000000"/>
                </a:solidFill>
                <a:latin typeface="ＭＳ ゴシック" pitchFamily="49" charset="-128"/>
                <a:ea typeface="ＭＳ ゴシック" pitchFamily="49" charset="-128"/>
              </a:rPr>
              <a:t>廃置</a:t>
            </a:r>
            <a:r>
              <a:rPr kumimoji="0" lang="ja-JP" altLang="en-US" sz="1400" kern="0" dirty="0">
                <a:solidFill>
                  <a:srgbClr val="000000"/>
                </a:solidFill>
                <a:latin typeface="ＭＳ ゴシック" pitchFamily="49" charset="-128"/>
                <a:ea typeface="ＭＳ ゴシック" pitchFamily="49" charset="-128"/>
              </a:rPr>
              <a:t>分合等前の過疎地域市町村の人口が１／３以上または、廃置分合等前</a:t>
            </a:r>
            <a:r>
              <a:rPr kumimoji="0" lang="ja-JP" altLang="en-US" sz="1400" kern="0" dirty="0" smtClean="0">
                <a:solidFill>
                  <a:srgbClr val="000000"/>
                </a:solidFill>
                <a:latin typeface="ＭＳ ゴシック" pitchFamily="49" charset="-128"/>
                <a:ea typeface="ＭＳ ゴシック" pitchFamily="49" charset="-128"/>
              </a:rPr>
              <a:t>の　</a:t>
            </a:r>
            <a:r>
              <a:rPr kumimoji="0" lang="en-US" altLang="ja-JP" sz="1400" kern="0" dirty="0" smtClean="0">
                <a:solidFill>
                  <a:srgbClr val="000000"/>
                </a:solidFill>
                <a:latin typeface="ＭＳ ゴシック" pitchFamily="49" charset="-128"/>
                <a:ea typeface="ＭＳ ゴシック" pitchFamily="49" charset="-128"/>
              </a:rPr>
              <a:t>	</a:t>
            </a:r>
            <a:r>
              <a:rPr kumimoji="0" lang="ja-JP" altLang="en-US" sz="1400" kern="0" dirty="0" smtClean="0">
                <a:solidFill>
                  <a:srgbClr val="000000"/>
                </a:solidFill>
                <a:latin typeface="ＭＳ ゴシック" pitchFamily="49" charset="-128"/>
                <a:ea typeface="ＭＳ ゴシック" pitchFamily="49" charset="-128"/>
              </a:rPr>
              <a:t>過疎</a:t>
            </a:r>
            <a:r>
              <a:rPr kumimoji="0" lang="ja-JP" altLang="en-US" sz="1400" kern="0" dirty="0">
                <a:solidFill>
                  <a:srgbClr val="000000"/>
                </a:solidFill>
                <a:latin typeface="ＭＳ ゴシック" pitchFamily="49" charset="-128"/>
                <a:ea typeface="ＭＳ ゴシック" pitchFamily="49" charset="-128"/>
              </a:rPr>
              <a:t>地域市町村の面積が１／２</a:t>
            </a:r>
            <a:r>
              <a:rPr kumimoji="0" lang="ja-JP" altLang="en-US" sz="1400" kern="0" dirty="0" smtClean="0">
                <a:solidFill>
                  <a:srgbClr val="000000"/>
                </a:solidFill>
                <a:latin typeface="ＭＳ ゴシック" pitchFamily="49" charset="-128"/>
                <a:ea typeface="ＭＳ ゴシック" pitchFamily="49" charset="-128"/>
              </a:rPr>
              <a:t>以上</a:t>
            </a:r>
            <a:r>
              <a:rPr kumimoji="0" lang="ja-JP" altLang="en-US" sz="1400" kern="0" dirty="0">
                <a:solidFill>
                  <a:srgbClr val="000000"/>
                </a:solidFill>
                <a:latin typeface="ＭＳ ゴシック" pitchFamily="49" charset="-128"/>
                <a:ea typeface="ＭＳ ゴシック" pitchFamily="49" charset="-128"/>
              </a:rPr>
              <a:t>　</a:t>
            </a:r>
            <a:endParaRPr kumimoji="0" lang="en-US" altLang="ja-JP" sz="1400" kern="0" dirty="0" smtClean="0">
              <a:solidFill>
                <a:srgbClr val="000000"/>
              </a:solidFill>
              <a:latin typeface="ＭＳ ゴシック" pitchFamily="49" charset="-128"/>
              <a:ea typeface="ＭＳ ゴシック" pitchFamily="49" charset="-128"/>
            </a:endParaRPr>
          </a:p>
          <a:p>
            <a:pPr defTabSz="948246" fontAlgn="base">
              <a:lnSpc>
                <a:spcPts val="2200"/>
              </a:lnSpc>
              <a:spcAft>
                <a:spcPct val="0"/>
              </a:spcAft>
              <a:tabLst>
                <a:tab pos="182563" algn="l"/>
              </a:tabLst>
              <a:defRPr/>
            </a:pPr>
            <a:r>
              <a:rPr kumimoji="0" lang="ja-JP" altLang="en-US" sz="1400" kern="0" dirty="0" smtClean="0">
                <a:solidFill>
                  <a:srgbClr val="000000"/>
                </a:solidFill>
                <a:latin typeface="ＭＳ ゴシック" pitchFamily="49" charset="-128"/>
                <a:ea typeface="ＭＳ ゴシック" pitchFamily="49" charset="-128"/>
              </a:rPr>
              <a:t>人口</a:t>
            </a:r>
            <a:r>
              <a:rPr kumimoji="0" lang="ja-JP" altLang="en-US" sz="1400" kern="0" dirty="0">
                <a:solidFill>
                  <a:srgbClr val="000000"/>
                </a:solidFill>
                <a:latin typeface="ＭＳ ゴシック" pitchFamily="49" charset="-128"/>
                <a:ea typeface="ＭＳ ゴシック" pitchFamily="49" charset="-128"/>
              </a:rPr>
              <a:t>要件</a:t>
            </a:r>
            <a:r>
              <a:rPr kumimoji="0" lang="ja-JP" altLang="en-US" sz="1400" kern="0" dirty="0" smtClean="0">
                <a:solidFill>
                  <a:srgbClr val="000000"/>
                </a:solidFill>
                <a:latin typeface="ＭＳ ゴシック" pitchFamily="49" charset="-128"/>
                <a:ea typeface="ＭＳ ゴシック" pitchFamily="49" charset="-128"/>
              </a:rPr>
              <a:t>：一定期間の人口が減少</a:t>
            </a:r>
            <a:r>
              <a:rPr kumimoji="0" lang="ja-JP" altLang="en-US" sz="1200" kern="0" dirty="0" smtClean="0">
                <a:solidFill>
                  <a:srgbClr val="000000"/>
                </a:solidFill>
                <a:latin typeface="ＭＳ ゴシック" pitchFamily="49" charset="-128"/>
                <a:ea typeface="ＭＳ ゴシック" pitchFamily="49" charset="-128"/>
              </a:rPr>
              <a:t>（</a:t>
            </a:r>
            <a:r>
              <a:rPr kumimoji="0" lang="en-US" altLang="ja-JP" sz="1200" kern="0" dirty="0" smtClean="0">
                <a:solidFill>
                  <a:srgbClr val="000000"/>
                </a:solidFill>
                <a:latin typeface="ＭＳ ゴシック" pitchFamily="49" charset="-128"/>
                <a:ea typeface="ＭＳ ゴシック" pitchFamily="49" charset="-128"/>
              </a:rPr>
              <a:t>※</a:t>
            </a:r>
            <a:r>
              <a:rPr kumimoji="0" lang="ja-JP" altLang="en-US" sz="1200" kern="0" dirty="0" smtClean="0">
                <a:solidFill>
                  <a:srgbClr val="000000"/>
                </a:solidFill>
                <a:latin typeface="ＭＳ ゴシック" pitchFamily="49" charset="-128"/>
                <a:ea typeface="ＭＳ ゴシック" pitchFamily="49" charset="-128"/>
              </a:rPr>
              <a:t>）</a:t>
            </a:r>
            <a:endParaRPr kumimoji="0" lang="en-US" altLang="ja-JP" sz="1200" kern="0" dirty="0">
              <a:solidFill>
                <a:srgbClr val="000000"/>
              </a:solidFill>
              <a:latin typeface="ＭＳ ゴシック" pitchFamily="49" charset="-128"/>
              <a:ea typeface="ＭＳ ゴシック" pitchFamily="49" charset="-128"/>
            </a:endParaRPr>
          </a:p>
          <a:p>
            <a:pPr defTabSz="948246" fontAlgn="base">
              <a:lnSpc>
                <a:spcPts val="2200"/>
              </a:lnSpc>
              <a:spcBef>
                <a:spcPct val="20000"/>
              </a:spcBef>
              <a:spcAft>
                <a:spcPct val="0"/>
              </a:spcAft>
              <a:defRPr/>
            </a:pPr>
            <a:r>
              <a:rPr kumimoji="0" lang="ja-JP" altLang="en-US" sz="1400" kern="0" dirty="0" smtClean="0">
                <a:solidFill>
                  <a:srgbClr val="000000"/>
                </a:solidFill>
                <a:latin typeface="ＭＳ ゴシック" pitchFamily="49" charset="-128"/>
                <a:ea typeface="ＭＳ ゴシック" pitchFamily="49" charset="-128"/>
              </a:rPr>
              <a:t>財政力</a:t>
            </a:r>
            <a:r>
              <a:rPr kumimoji="0" lang="ja-JP" altLang="en-US" sz="1400" kern="0" dirty="0">
                <a:solidFill>
                  <a:srgbClr val="000000"/>
                </a:solidFill>
                <a:latin typeface="ＭＳ ゴシック" pitchFamily="49" charset="-128"/>
                <a:ea typeface="ＭＳ ゴシック" pitchFamily="49" charset="-128"/>
              </a:rPr>
              <a:t>要件：廃置分合等前３か年平均の財政力</a:t>
            </a:r>
            <a:r>
              <a:rPr kumimoji="0" lang="ja-JP" altLang="en-US" sz="1400" kern="0" dirty="0" smtClean="0">
                <a:solidFill>
                  <a:srgbClr val="000000"/>
                </a:solidFill>
                <a:latin typeface="ＭＳ ゴシック" pitchFamily="49" charset="-128"/>
                <a:ea typeface="ＭＳ ゴシック" pitchFamily="49" charset="-128"/>
              </a:rPr>
              <a:t>指数が一定の基準以下</a:t>
            </a:r>
            <a:r>
              <a:rPr kumimoji="0" lang="ja-JP" altLang="en-US" sz="1200" kern="0" dirty="0" smtClean="0">
                <a:solidFill>
                  <a:srgbClr val="000000"/>
                </a:solidFill>
                <a:latin typeface="ＭＳ ゴシック" pitchFamily="49" charset="-128"/>
                <a:ea typeface="ＭＳ ゴシック" pitchFamily="49" charset="-128"/>
              </a:rPr>
              <a:t>（</a:t>
            </a:r>
            <a:r>
              <a:rPr kumimoji="0" lang="en-US" altLang="ja-JP" sz="1200" kern="0" dirty="0" smtClean="0">
                <a:solidFill>
                  <a:srgbClr val="000000"/>
                </a:solidFill>
                <a:latin typeface="ＭＳ ゴシック" pitchFamily="49" charset="-128"/>
                <a:ea typeface="ＭＳ ゴシック" pitchFamily="49" charset="-128"/>
              </a:rPr>
              <a:t>※</a:t>
            </a:r>
            <a:r>
              <a:rPr kumimoji="0" lang="ja-JP" altLang="en-US" sz="1200" kern="0" dirty="0" smtClean="0">
                <a:solidFill>
                  <a:srgbClr val="000000"/>
                </a:solidFill>
                <a:latin typeface="ＭＳ ゴシック" pitchFamily="49" charset="-128"/>
                <a:ea typeface="ＭＳ ゴシック" pitchFamily="49" charset="-128"/>
              </a:rPr>
              <a:t>）</a:t>
            </a:r>
            <a:endParaRPr kumimoji="0" lang="en-US" altLang="ja-JP" sz="1200" u="heavy" kern="0" dirty="0">
              <a:solidFill>
                <a:srgbClr val="000000"/>
              </a:solidFill>
              <a:latin typeface="ＭＳ ゴシック" pitchFamily="49" charset="-128"/>
              <a:ea typeface="ＭＳ ゴシック" pitchFamily="49" charset="-128"/>
            </a:endParaRPr>
          </a:p>
        </p:txBody>
      </p:sp>
      <p:sp>
        <p:nvSpPr>
          <p:cNvPr id="2" name="テキスト ボックス 1"/>
          <p:cNvSpPr txBox="1"/>
          <p:nvPr/>
        </p:nvSpPr>
        <p:spPr>
          <a:xfrm>
            <a:off x="280705" y="6355789"/>
            <a:ext cx="7497565" cy="261610"/>
          </a:xfrm>
          <a:prstGeom prst="rect">
            <a:avLst/>
          </a:prstGeom>
          <a:noFill/>
        </p:spPr>
        <p:txBody>
          <a:bodyPr wrap="none" rtlCol="0">
            <a:spAutoFit/>
          </a:bodyPr>
          <a:lstStyle/>
          <a:p>
            <a:r>
              <a:rPr lang="en-US" altLang="ja-JP" sz="1100" dirty="0" smtClean="0">
                <a:solidFill>
                  <a:prstClr val="black"/>
                </a:solidFill>
              </a:rPr>
              <a:t>※</a:t>
            </a:r>
            <a:r>
              <a:rPr lang="ja-JP" altLang="en-US" sz="1100" dirty="0" smtClean="0">
                <a:solidFill>
                  <a:prstClr val="black"/>
                </a:solidFill>
              </a:rPr>
              <a:t>　合併年月日によって、人口要件は一定期間の年数と起算時期が異なり、財政力要件は基準となる財政力指数が異なる。</a:t>
            </a:r>
            <a:endParaRPr lang="ja-JP" altLang="en-US" sz="1100" dirty="0">
              <a:solidFill>
                <a:prstClr val="black"/>
              </a:solidFill>
            </a:endParaRPr>
          </a:p>
        </p:txBody>
      </p:sp>
      <p:sp>
        <p:nvSpPr>
          <p:cNvPr id="32" name="テキスト ボックス 31"/>
          <p:cNvSpPr txBox="1"/>
          <p:nvPr/>
        </p:nvSpPr>
        <p:spPr>
          <a:xfrm>
            <a:off x="10221528" y="726025"/>
            <a:ext cx="2220568" cy="482771"/>
          </a:xfrm>
          <a:prstGeom prst="rect">
            <a:avLst/>
          </a:prstGeom>
          <a:noFill/>
        </p:spPr>
        <p:txBody>
          <a:bodyPr wrap="square" lIns="91088" tIns="45545" rIns="91088" bIns="45545" rtlCol="0">
            <a:spAutoFit/>
          </a:bodyPr>
          <a:lstStyle/>
          <a:p>
            <a:pPr defTabSz="910882"/>
            <a:r>
              <a:rPr lang="ja-JP" altLang="en-US" sz="2539" b="1" dirty="0" smtClean="0">
                <a:solidFill>
                  <a:prstClr val="black"/>
                </a:solidFill>
              </a:rPr>
              <a:t>簡略版</a:t>
            </a:r>
            <a:endParaRPr lang="en-US" altLang="ja-JP" sz="2539" b="1" dirty="0">
              <a:solidFill>
                <a:prstClr val="black"/>
              </a:solidFill>
            </a:endParaRPr>
          </a:p>
        </p:txBody>
      </p:sp>
      <p:sp>
        <p:nvSpPr>
          <p:cNvPr id="18" name="スライド番号プレースホルダー 17"/>
          <p:cNvSpPr>
            <a:spLocks noGrp="1"/>
          </p:cNvSpPr>
          <p:nvPr>
            <p:ph type="sldNum" sz="quarter" idx="4"/>
          </p:nvPr>
        </p:nvSpPr>
        <p:spPr/>
        <p:txBody>
          <a:bodyPr/>
          <a:lstStyle/>
          <a:p>
            <a:fld id="{52FD0B92-5099-4375-A526-D90697F4A704}" type="slidenum">
              <a:rPr lang="ja-JP" altLang="en-US" smtClean="0"/>
              <a:pPr/>
              <a:t>5</a:t>
            </a:fld>
            <a:endParaRPr lang="ja-JP" altLang="en-US" dirty="0"/>
          </a:p>
        </p:txBody>
      </p:sp>
    </p:spTree>
    <p:extLst>
      <p:ext uri="{BB962C8B-B14F-4D97-AF65-F5344CB8AC3E}">
        <p14:creationId xmlns:p14="http://schemas.microsoft.com/office/powerpoint/2010/main" val="2863036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2"/>
          <p:cNvGraphicFramePr>
            <a:graphicFrameLocks noChangeAspect="1"/>
          </p:cNvGraphicFramePr>
          <p:nvPr>
            <p:extLst/>
          </p:nvPr>
        </p:nvGraphicFramePr>
        <p:xfrm>
          <a:off x="196850" y="591798"/>
          <a:ext cx="9686925" cy="5505450"/>
        </p:xfrm>
        <a:graphic>
          <a:graphicData uri="http://schemas.openxmlformats.org/presentationml/2006/ole">
            <mc:AlternateContent xmlns:mc="http://schemas.openxmlformats.org/markup-compatibility/2006">
              <mc:Choice xmlns:v="urn:schemas-microsoft-com:vml" Requires="v">
                <p:oleObj spid="_x0000_s10279" name="ワークシート" r:id="rId4" imgW="12054845" imgH="6644592" progId="Excel.Sheet.8">
                  <p:embed/>
                </p:oleObj>
              </mc:Choice>
              <mc:Fallback>
                <p:oleObj name="ワークシート" r:id="rId4" imgW="12054845" imgH="6644592" progId="Excel.Sheet.8">
                  <p:embed/>
                  <p:pic>
                    <p:nvPicPr>
                      <p:cNvPr id="0" name=""/>
                      <p:cNvPicPr>
                        <a:picLocks noChangeAspect="1" noChangeArrowheads="1"/>
                      </p:cNvPicPr>
                      <p:nvPr/>
                    </p:nvPicPr>
                    <p:blipFill>
                      <a:blip r:embed="rId5"/>
                      <a:srcRect/>
                      <a:stretch>
                        <a:fillRect/>
                      </a:stretch>
                    </p:blipFill>
                    <p:spPr bwMode="auto">
                      <a:xfrm>
                        <a:off x="196850" y="591798"/>
                        <a:ext cx="9686925" cy="5505450"/>
                      </a:xfrm>
                      <a:prstGeom prst="rect">
                        <a:avLst/>
                      </a:prstGeom>
                      <a:noFill/>
                      <a:ln>
                        <a:noFill/>
                      </a:ln>
                      <a:effectLst/>
                      <a:extLst/>
                    </p:spPr>
                  </p:pic>
                </p:oleObj>
              </mc:Fallback>
            </mc:AlternateContent>
          </a:graphicData>
        </a:graphic>
      </p:graphicFrame>
      <p:sp>
        <p:nvSpPr>
          <p:cNvPr id="5" name="円/楕円 4"/>
          <p:cNvSpPr/>
          <p:nvPr/>
        </p:nvSpPr>
        <p:spPr>
          <a:xfrm>
            <a:off x="6222255" y="5877439"/>
            <a:ext cx="473075" cy="219809"/>
          </a:xfrm>
          <a:prstGeom prst="ellipse">
            <a:avLst/>
          </a:prstGeom>
          <a:noFill/>
          <a:ln w="19050" cap="flat" cmpd="sng" algn="ctr">
            <a:solidFill>
              <a:srgbClr val="4F81BD">
                <a:shade val="50000"/>
              </a:srgbClr>
            </a:solidFill>
            <a:prstDash val="solid"/>
          </a:ln>
          <a:effectLst/>
        </p:spPr>
        <p:txBody>
          <a:bodyPr lIns="93238" tIns="46620" rIns="93238" bIns="46620" anchor="ctr"/>
          <a:lstStyle/>
          <a:p>
            <a:pPr algn="ctr" defTabSz="932608">
              <a:defRPr/>
            </a:pPr>
            <a:endParaRPr kumimoji="0" lang="ja-JP" altLang="en-US" kern="0">
              <a:solidFill>
                <a:prstClr val="white"/>
              </a:solidFill>
            </a:endParaRPr>
          </a:p>
        </p:txBody>
      </p:sp>
      <p:cxnSp>
        <p:nvCxnSpPr>
          <p:cNvPr id="7" name="直線矢印コネクタ 6"/>
          <p:cNvCxnSpPr>
            <a:stCxn id="5" idx="5"/>
          </p:cNvCxnSpPr>
          <p:nvPr/>
        </p:nvCxnSpPr>
        <p:spPr>
          <a:xfrm>
            <a:off x="6626050" y="6065058"/>
            <a:ext cx="1059632" cy="386832"/>
          </a:xfrm>
          <a:prstGeom prst="straightConnector1">
            <a:avLst/>
          </a:prstGeom>
          <a:noFill/>
          <a:ln w="28575" cap="flat" cmpd="sng" algn="ctr">
            <a:solidFill>
              <a:srgbClr val="4F81BD">
                <a:shade val="95000"/>
                <a:satMod val="105000"/>
              </a:srgbClr>
            </a:solidFill>
            <a:prstDash val="solid"/>
            <a:tailEnd type="arrow"/>
          </a:ln>
          <a:effectLst/>
        </p:spPr>
      </p:cxnSp>
      <p:sp>
        <p:nvSpPr>
          <p:cNvPr id="9" name="テキスト ボックス 8"/>
          <p:cNvSpPr txBox="1"/>
          <p:nvPr/>
        </p:nvSpPr>
        <p:spPr>
          <a:xfrm>
            <a:off x="135021" y="6054133"/>
            <a:ext cx="6984776" cy="661741"/>
          </a:xfrm>
          <a:prstGeom prst="rect">
            <a:avLst/>
          </a:prstGeom>
          <a:noFill/>
        </p:spPr>
        <p:txBody>
          <a:bodyPr wrap="square" lIns="91243" tIns="45622" rIns="91243" bIns="45622" rtlCol="0">
            <a:spAutoFit/>
          </a:bodyPr>
          <a:lstStyle/>
          <a:p>
            <a:pPr defTabSz="932608">
              <a:defRPr/>
            </a:pPr>
            <a:r>
              <a:rPr kumimoji="0" lang="ja-JP" altLang="en-US" sz="900" kern="0" dirty="0">
                <a:solidFill>
                  <a:prstClr val="black"/>
                </a:solidFill>
              </a:rPr>
              <a:t>（備考）　 １　市町村数は</a:t>
            </a:r>
            <a:r>
              <a:rPr kumimoji="0" lang="ja-JP" altLang="en-US" sz="900" kern="0" dirty="0" smtClean="0">
                <a:solidFill>
                  <a:prstClr val="black"/>
                </a:solidFill>
              </a:rPr>
              <a:t>平成</a:t>
            </a:r>
            <a:r>
              <a:rPr kumimoji="0" lang="ja-JP" altLang="en-US" sz="900" kern="0" dirty="0">
                <a:solidFill>
                  <a:prstClr val="black"/>
                </a:solidFill>
              </a:rPr>
              <a:t>３１</a:t>
            </a:r>
            <a:r>
              <a:rPr kumimoji="0" lang="ja-JP" altLang="en-US" sz="900" kern="0" dirty="0" smtClean="0">
                <a:solidFill>
                  <a:prstClr val="black"/>
                </a:solidFill>
              </a:rPr>
              <a:t>年</a:t>
            </a:r>
            <a:r>
              <a:rPr kumimoji="0" lang="ja-JP" altLang="en-US" sz="900" kern="0" dirty="0">
                <a:solidFill>
                  <a:prstClr val="black"/>
                </a:solidFill>
              </a:rPr>
              <a:t>４月１日現在</a:t>
            </a:r>
            <a:endParaRPr kumimoji="0" lang="en-US" altLang="ja-JP" sz="900" kern="0" dirty="0">
              <a:solidFill>
                <a:prstClr val="black"/>
              </a:solidFill>
            </a:endParaRPr>
          </a:p>
          <a:p>
            <a:pPr indent="448296" defTabSz="932608">
              <a:defRPr/>
            </a:pPr>
            <a:r>
              <a:rPr kumimoji="0" lang="ja-JP" altLang="en-US" sz="900" kern="0" dirty="0">
                <a:solidFill>
                  <a:prstClr val="black"/>
                </a:solidFill>
              </a:rPr>
              <a:t>２　過疎関係市町村数計は、本則適用（第２条第１項）、みなし過疎（第３３条第１項）、一部過疎（第３３条第２項）のすべてを合算。</a:t>
            </a:r>
            <a:endParaRPr kumimoji="0" lang="en-US" altLang="ja-JP" sz="900" kern="0" dirty="0">
              <a:solidFill>
                <a:prstClr val="black"/>
              </a:solidFill>
            </a:endParaRPr>
          </a:p>
          <a:p>
            <a:pPr indent="448296" defTabSz="932608">
              <a:defRPr/>
            </a:pPr>
            <a:r>
              <a:rPr kumimoji="0" lang="ja-JP" altLang="en-US" sz="900" kern="0" dirty="0">
                <a:solidFill>
                  <a:prstClr val="black"/>
                </a:solidFill>
              </a:rPr>
              <a:t>３　備考欄に記載した市町村は、過疎関係の政令市、中核市、県庁所在市であり、「政令」「中核」「県庁」と区分を表記している。</a:t>
            </a:r>
            <a:endParaRPr kumimoji="0" lang="en-US" altLang="ja-JP" sz="900" kern="0" dirty="0">
              <a:solidFill>
                <a:prstClr val="black"/>
              </a:solidFill>
            </a:endParaRPr>
          </a:p>
          <a:p>
            <a:pPr indent="448296" defTabSz="932608">
              <a:defRPr/>
            </a:pPr>
            <a:r>
              <a:rPr kumimoji="0" lang="ja-JP" altLang="en-US" sz="900" kern="0" dirty="0">
                <a:solidFill>
                  <a:prstClr val="black"/>
                </a:solidFill>
              </a:rPr>
              <a:t>４　東京都特別区は市町村数に含まない。　</a:t>
            </a:r>
          </a:p>
        </p:txBody>
      </p:sp>
      <p:sp>
        <p:nvSpPr>
          <p:cNvPr id="11" name="角丸四角形 10"/>
          <p:cNvSpPr/>
          <p:nvPr/>
        </p:nvSpPr>
        <p:spPr>
          <a:xfrm>
            <a:off x="6968387" y="6195602"/>
            <a:ext cx="473075" cy="145507"/>
          </a:xfrm>
          <a:prstGeom prst="roundRect">
            <a:avLst/>
          </a:prstGeom>
          <a:solidFill>
            <a:sysClr val="window" lastClr="FFFFFF"/>
          </a:solidFill>
          <a:ln w="19050" cap="flat" cmpd="sng" algn="ctr">
            <a:solidFill>
              <a:srgbClr val="4F81BD">
                <a:shade val="50000"/>
              </a:srgbClr>
            </a:solidFill>
            <a:prstDash val="solid"/>
          </a:ln>
          <a:effectLst/>
        </p:spPr>
        <p:txBody>
          <a:bodyPr lIns="93238" tIns="46620" rIns="93238" bIns="46620" anchor="ctr"/>
          <a:lstStyle/>
          <a:p>
            <a:pPr algn="ctr" defTabSz="932608">
              <a:defRPr/>
            </a:pPr>
            <a:r>
              <a:rPr kumimoji="0" lang="ja-JP" altLang="en-US" sz="800" kern="0" dirty="0">
                <a:solidFill>
                  <a:prstClr val="black"/>
                </a:solidFill>
              </a:rPr>
              <a:t>内訳</a:t>
            </a:r>
          </a:p>
        </p:txBody>
      </p:sp>
      <p:sp>
        <p:nvSpPr>
          <p:cNvPr id="12" name="テキスト ボックス 11"/>
          <p:cNvSpPr txBox="1"/>
          <p:nvPr/>
        </p:nvSpPr>
        <p:spPr>
          <a:xfrm>
            <a:off x="10221528" y="726025"/>
            <a:ext cx="2220568" cy="482771"/>
          </a:xfrm>
          <a:prstGeom prst="rect">
            <a:avLst/>
          </a:prstGeom>
          <a:noFill/>
        </p:spPr>
        <p:txBody>
          <a:bodyPr wrap="square" lIns="91088" tIns="45545" rIns="91088" bIns="45545" rtlCol="0">
            <a:spAutoFit/>
          </a:bodyPr>
          <a:lstStyle/>
          <a:p>
            <a:pPr defTabSz="910882"/>
            <a:r>
              <a:rPr lang="en-US" altLang="ja-JP" sz="2539" b="1" dirty="0" smtClean="0">
                <a:solidFill>
                  <a:prstClr val="black"/>
                </a:solidFill>
              </a:rPr>
              <a:t>H31.4.1</a:t>
            </a:r>
            <a:r>
              <a:rPr lang="ja-JP" altLang="en-US" sz="2539" b="1" dirty="0">
                <a:solidFill>
                  <a:prstClr val="black"/>
                </a:solidFill>
              </a:rPr>
              <a:t>時点</a:t>
            </a:r>
            <a:endParaRPr lang="en-US" altLang="ja-JP" sz="2539" b="1" dirty="0">
              <a:solidFill>
                <a:prstClr val="black"/>
              </a:solidFill>
            </a:endParaRPr>
          </a:p>
        </p:txBody>
      </p:sp>
      <p:graphicFrame>
        <p:nvGraphicFramePr>
          <p:cNvPr id="17" name="表 16"/>
          <p:cNvGraphicFramePr>
            <a:graphicFrameLocks noGrp="1"/>
          </p:cNvGraphicFramePr>
          <p:nvPr>
            <p:extLst/>
          </p:nvPr>
        </p:nvGraphicFramePr>
        <p:xfrm>
          <a:off x="7711814" y="6258474"/>
          <a:ext cx="1872000" cy="504000"/>
        </p:xfrm>
        <a:graphic>
          <a:graphicData uri="http://schemas.openxmlformats.org/drawingml/2006/table">
            <a:tbl>
              <a:tblPr firstRow="1" bandRow="1">
                <a:tableStyleId>{5940675A-B579-460E-94D1-54222C63F5DA}</a:tableStyleId>
              </a:tblPr>
              <a:tblGrid>
                <a:gridCol w="664890"/>
                <a:gridCol w="402370"/>
                <a:gridCol w="402370"/>
                <a:gridCol w="402370"/>
              </a:tblGrid>
              <a:tr h="252000">
                <a:tc rowSpan="2">
                  <a:txBody>
                    <a:bodyPr/>
                    <a:lstStyle/>
                    <a:p>
                      <a:pPr algn="ctr"/>
                      <a:r>
                        <a:rPr kumimoji="1" lang="ja-JP" altLang="en-US" sz="900" dirty="0" smtClean="0"/>
                        <a:t>市町村別団体数</a:t>
                      </a:r>
                      <a:endParaRPr kumimoji="1" lang="ja-JP" altLang="en-US" sz="900" dirty="0"/>
                    </a:p>
                  </a:txBody>
                  <a:tcPr anchor="ctr">
                    <a:lnL w="19050" cap="flat" cmpd="sng" algn="ctr">
                      <a:solidFill>
                        <a:srgbClr val="3366FF"/>
                      </a:solidFill>
                      <a:prstDash val="solid"/>
                      <a:round/>
                      <a:headEnd type="none" w="med" len="med"/>
                      <a:tailEnd type="none" w="med" len="med"/>
                    </a:lnL>
                    <a:lnR w="19050" cap="flat" cmpd="sng" algn="ctr">
                      <a:solidFill>
                        <a:srgbClr val="3366FF"/>
                      </a:solidFill>
                      <a:prstDash val="solid"/>
                      <a:round/>
                      <a:headEnd type="none" w="med" len="med"/>
                      <a:tailEnd type="none" w="med" len="med"/>
                    </a:lnR>
                    <a:lnT w="19050" cap="flat" cmpd="sng" algn="ctr">
                      <a:solidFill>
                        <a:srgbClr val="3366FF"/>
                      </a:solidFill>
                      <a:prstDash val="solid"/>
                      <a:round/>
                      <a:headEnd type="none" w="med" len="med"/>
                      <a:tailEnd type="none" w="med" len="med"/>
                    </a:lnT>
                    <a:lnB w="19050" cap="flat" cmpd="sng" algn="ctr">
                      <a:solidFill>
                        <a:srgbClr val="3366FF"/>
                      </a:solidFill>
                      <a:prstDash val="solid"/>
                      <a:round/>
                      <a:headEnd type="none" w="med" len="med"/>
                      <a:tailEnd type="none" w="med" len="med"/>
                    </a:lnB>
                  </a:tcPr>
                </a:tc>
                <a:tc>
                  <a:txBody>
                    <a:bodyPr/>
                    <a:lstStyle/>
                    <a:p>
                      <a:pPr algn="ctr"/>
                      <a:r>
                        <a:rPr kumimoji="1" lang="ja-JP" altLang="en-US" sz="900" dirty="0" smtClean="0"/>
                        <a:t>市</a:t>
                      </a:r>
                      <a:endParaRPr kumimoji="1" lang="ja-JP" altLang="en-US" sz="900" dirty="0"/>
                    </a:p>
                  </a:txBody>
                  <a:tcPr anchor="ctr">
                    <a:lnL w="19050" cap="flat" cmpd="sng" algn="ctr">
                      <a:solidFill>
                        <a:srgbClr val="3366FF"/>
                      </a:solidFill>
                      <a:prstDash val="solid"/>
                      <a:round/>
                      <a:headEnd type="none" w="med" len="med"/>
                      <a:tailEnd type="none" w="med" len="med"/>
                    </a:lnL>
                    <a:lnR w="19050" cap="flat" cmpd="sng" algn="ctr">
                      <a:solidFill>
                        <a:srgbClr val="3366FF"/>
                      </a:solidFill>
                      <a:prstDash val="solid"/>
                      <a:round/>
                      <a:headEnd type="none" w="med" len="med"/>
                      <a:tailEnd type="none" w="med" len="med"/>
                    </a:lnR>
                    <a:lnT w="19050" cap="flat" cmpd="sng" algn="ctr">
                      <a:solidFill>
                        <a:srgbClr val="3366FF"/>
                      </a:solidFill>
                      <a:prstDash val="solid"/>
                      <a:round/>
                      <a:headEnd type="none" w="med" len="med"/>
                      <a:tailEnd type="none" w="med" len="med"/>
                    </a:lnT>
                    <a:lnB w="19050" cap="flat" cmpd="sng" algn="ctr">
                      <a:solidFill>
                        <a:srgbClr val="3366FF"/>
                      </a:solidFill>
                      <a:prstDash val="solid"/>
                      <a:round/>
                      <a:headEnd type="none" w="med" len="med"/>
                      <a:tailEnd type="none" w="med" len="med"/>
                    </a:lnB>
                  </a:tcPr>
                </a:tc>
                <a:tc>
                  <a:txBody>
                    <a:bodyPr/>
                    <a:lstStyle/>
                    <a:p>
                      <a:pPr algn="ctr"/>
                      <a:r>
                        <a:rPr kumimoji="1" lang="ja-JP" altLang="en-US" sz="900" dirty="0" smtClean="0"/>
                        <a:t>町</a:t>
                      </a:r>
                      <a:endParaRPr kumimoji="1" lang="ja-JP" altLang="en-US" sz="900" dirty="0"/>
                    </a:p>
                  </a:txBody>
                  <a:tcPr anchor="ctr">
                    <a:lnL w="19050" cap="flat" cmpd="sng" algn="ctr">
                      <a:solidFill>
                        <a:srgbClr val="3366FF"/>
                      </a:solidFill>
                      <a:prstDash val="solid"/>
                      <a:round/>
                      <a:headEnd type="none" w="med" len="med"/>
                      <a:tailEnd type="none" w="med" len="med"/>
                    </a:lnL>
                    <a:lnR w="19050" cap="flat" cmpd="sng" algn="ctr">
                      <a:solidFill>
                        <a:srgbClr val="3366FF"/>
                      </a:solidFill>
                      <a:prstDash val="solid"/>
                      <a:round/>
                      <a:headEnd type="none" w="med" len="med"/>
                      <a:tailEnd type="none" w="med" len="med"/>
                    </a:lnR>
                    <a:lnT w="19050" cap="flat" cmpd="sng" algn="ctr">
                      <a:solidFill>
                        <a:srgbClr val="3366FF"/>
                      </a:solidFill>
                      <a:prstDash val="solid"/>
                      <a:round/>
                      <a:headEnd type="none" w="med" len="med"/>
                      <a:tailEnd type="none" w="med" len="med"/>
                    </a:lnT>
                    <a:lnB w="19050" cap="flat" cmpd="sng" algn="ctr">
                      <a:solidFill>
                        <a:srgbClr val="3366FF"/>
                      </a:solidFill>
                      <a:prstDash val="solid"/>
                      <a:round/>
                      <a:headEnd type="none" w="med" len="med"/>
                      <a:tailEnd type="none" w="med" len="med"/>
                    </a:lnB>
                  </a:tcPr>
                </a:tc>
                <a:tc>
                  <a:txBody>
                    <a:bodyPr/>
                    <a:lstStyle/>
                    <a:p>
                      <a:pPr algn="ctr"/>
                      <a:r>
                        <a:rPr kumimoji="1" lang="ja-JP" altLang="en-US" sz="900" dirty="0" smtClean="0"/>
                        <a:t>村</a:t>
                      </a:r>
                      <a:endParaRPr kumimoji="1" lang="ja-JP" altLang="en-US" sz="900" dirty="0"/>
                    </a:p>
                  </a:txBody>
                  <a:tcPr anchor="ctr">
                    <a:lnL w="19050" cap="flat" cmpd="sng" algn="ctr">
                      <a:solidFill>
                        <a:srgbClr val="3366FF"/>
                      </a:solidFill>
                      <a:prstDash val="solid"/>
                      <a:round/>
                      <a:headEnd type="none" w="med" len="med"/>
                      <a:tailEnd type="none" w="med" len="med"/>
                    </a:lnL>
                    <a:lnR w="19050" cap="flat" cmpd="sng" algn="ctr">
                      <a:solidFill>
                        <a:srgbClr val="3366FF"/>
                      </a:solidFill>
                      <a:prstDash val="solid"/>
                      <a:round/>
                      <a:headEnd type="none" w="med" len="med"/>
                      <a:tailEnd type="none" w="med" len="med"/>
                    </a:lnR>
                    <a:lnT w="19050" cap="flat" cmpd="sng" algn="ctr">
                      <a:solidFill>
                        <a:srgbClr val="3366FF"/>
                      </a:solidFill>
                      <a:prstDash val="solid"/>
                      <a:round/>
                      <a:headEnd type="none" w="med" len="med"/>
                      <a:tailEnd type="none" w="med" len="med"/>
                    </a:lnT>
                    <a:lnB w="19050" cap="flat" cmpd="sng" algn="ctr">
                      <a:solidFill>
                        <a:srgbClr val="3366FF"/>
                      </a:solidFill>
                      <a:prstDash val="solid"/>
                      <a:round/>
                      <a:headEnd type="none" w="med" len="med"/>
                      <a:tailEnd type="none" w="med" len="med"/>
                    </a:lnB>
                  </a:tcPr>
                </a:tc>
              </a:tr>
              <a:tr h="252000">
                <a:tc vMerge="1">
                  <a:txBody>
                    <a:bodyPr/>
                    <a:lstStyle/>
                    <a:p>
                      <a:endParaRPr kumimoji="1" lang="ja-JP" altLang="en-US" sz="110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900" dirty="0" smtClean="0"/>
                        <a:t>279</a:t>
                      </a:r>
                      <a:endParaRPr kumimoji="1" lang="ja-JP" altLang="en-US" sz="900" dirty="0"/>
                    </a:p>
                  </a:txBody>
                  <a:tcPr anchor="ctr">
                    <a:lnL w="19050" cap="flat" cmpd="sng" algn="ctr">
                      <a:solidFill>
                        <a:srgbClr val="3366FF"/>
                      </a:solidFill>
                      <a:prstDash val="solid"/>
                      <a:round/>
                      <a:headEnd type="none" w="med" len="med"/>
                      <a:tailEnd type="none" w="med" len="med"/>
                    </a:lnL>
                    <a:lnR w="19050" cap="flat" cmpd="sng" algn="ctr">
                      <a:solidFill>
                        <a:srgbClr val="3366FF"/>
                      </a:solidFill>
                      <a:prstDash val="solid"/>
                      <a:round/>
                      <a:headEnd type="none" w="med" len="med"/>
                      <a:tailEnd type="none" w="med" len="med"/>
                    </a:lnR>
                    <a:lnT w="19050" cap="flat" cmpd="sng" algn="ctr">
                      <a:solidFill>
                        <a:srgbClr val="3366FF"/>
                      </a:solidFill>
                      <a:prstDash val="solid"/>
                      <a:round/>
                      <a:headEnd type="none" w="med" len="med"/>
                      <a:tailEnd type="none" w="med" len="med"/>
                    </a:lnT>
                    <a:lnB w="19050" cap="flat" cmpd="sng" algn="ctr">
                      <a:solidFill>
                        <a:srgbClr val="3366FF"/>
                      </a:solidFill>
                      <a:prstDash val="solid"/>
                      <a:round/>
                      <a:headEnd type="none" w="med" len="med"/>
                      <a:tailEnd type="none" w="med" len="med"/>
                    </a:lnB>
                  </a:tcPr>
                </a:tc>
                <a:tc>
                  <a:txBody>
                    <a:bodyPr/>
                    <a:lstStyle/>
                    <a:p>
                      <a:pPr algn="ctr"/>
                      <a:r>
                        <a:rPr kumimoji="1" lang="en-US" altLang="ja-JP" sz="900" dirty="0" smtClean="0"/>
                        <a:t>410</a:t>
                      </a:r>
                      <a:endParaRPr kumimoji="1" lang="ja-JP" altLang="en-US" sz="900" dirty="0"/>
                    </a:p>
                  </a:txBody>
                  <a:tcPr anchor="ctr">
                    <a:lnL w="19050" cap="flat" cmpd="sng" algn="ctr">
                      <a:solidFill>
                        <a:srgbClr val="3366FF"/>
                      </a:solidFill>
                      <a:prstDash val="solid"/>
                      <a:round/>
                      <a:headEnd type="none" w="med" len="med"/>
                      <a:tailEnd type="none" w="med" len="med"/>
                    </a:lnL>
                    <a:lnR w="19050" cap="flat" cmpd="sng" algn="ctr">
                      <a:solidFill>
                        <a:srgbClr val="3366FF"/>
                      </a:solidFill>
                      <a:prstDash val="solid"/>
                      <a:round/>
                      <a:headEnd type="none" w="med" len="med"/>
                      <a:tailEnd type="none" w="med" len="med"/>
                    </a:lnR>
                    <a:lnT w="19050" cap="flat" cmpd="sng" algn="ctr">
                      <a:solidFill>
                        <a:srgbClr val="3366FF"/>
                      </a:solidFill>
                      <a:prstDash val="solid"/>
                      <a:round/>
                      <a:headEnd type="none" w="med" len="med"/>
                      <a:tailEnd type="none" w="med" len="med"/>
                    </a:lnT>
                    <a:lnB w="19050" cap="flat" cmpd="sng" algn="ctr">
                      <a:solidFill>
                        <a:srgbClr val="3366FF"/>
                      </a:solidFill>
                      <a:prstDash val="solid"/>
                      <a:round/>
                      <a:headEnd type="none" w="med" len="med"/>
                      <a:tailEnd type="none" w="med" len="med"/>
                    </a:lnB>
                  </a:tcPr>
                </a:tc>
                <a:tc>
                  <a:txBody>
                    <a:bodyPr/>
                    <a:lstStyle/>
                    <a:p>
                      <a:pPr algn="ctr"/>
                      <a:r>
                        <a:rPr kumimoji="1" lang="en-US" altLang="ja-JP" sz="900" dirty="0" smtClean="0"/>
                        <a:t>128</a:t>
                      </a:r>
                      <a:endParaRPr kumimoji="1" lang="ja-JP" altLang="en-US" sz="900" dirty="0"/>
                    </a:p>
                  </a:txBody>
                  <a:tcPr anchor="ctr">
                    <a:lnL w="19050" cap="flat" cmpd="sng" algn="ctr">
                      <a:solidFill>
                        <a:srgbClr val="3366FF"/>
                      </a:solidFill>
                      <a:prstDash val="solid"/>
                      <a:round/>
                      <a:headEnd type="none" w="med" len="med"/>
                      <a:tailEnd type="none" w="med" len="med"/>
                    </a:lnL>
                    <a:lnR w="19050" cap="flat" cmpd="sng" algn="ctr">
                      <a:solidFill>
                        <a:srgbClr val="3366FF"/>
                      </a:solidFill>
                      <a:prstDash val="solid"/>
                      <a:round/>
                      <a:headEnd type="none" w="med" len="med"/>
                      <a:tailEnd type="none" w="med" len="med"/>
                    </a:lnR>
                    <a:lnT w="19050" cap="flat" cmpd="sng" algn="ctr">
                      <a:solidFill>
                        <a:srgbClr val="3366FF"/>
                      </a:solidFill>
                      <a:prstDash val="solid"/>
                      <a:round/>
                      <a:headEnd type="none" w="med" len="med"/>
                      <a:tailEnd type="none" w="med" len="med"/>
                    </a:lnT>
                    <a:lnB w="19050" cap="flat" cmpd="sng" algn="ctr">
                      <a:solidFill>
                        <a:srgbClr val="3366FF"/>
                      </a:solidFill>
                      <a:prstDash val="solid"/>
                      <a:round/>
                      <a:headEnd type="none" w="med" len="med"/>
                      <a:tailEnd type="none" w="med" len="med"/>
                    </a:lnB>
                  </a:tcPr>
                </a:tc>
              </a:tr>
            </a:tbl>
          </a:graphicData>
        </a:graphic>
      </p:graphicFrame>
      <p:sp>
        <p:nvSpPr>
          <p:cNvPr id="10" name="AutoShape 15"/>
          <p:cNvSpPr>
            <a:spLocks noChangeArrowheads="1"/>
          </p:cNvSpPr>
          <p:nvPr/>
        </p:nvSpPr>
        <p:spPr bwMode="auto">
          <a:xfrm>
            <a:off x="180313" y="54372"/>
            <a:ext cx="9720000" cy="468000"/>
          </a:xfrm>
          <a:prstGeom prst="roundRect">
            <a:avLst>
              <a:gd name="adj" fmla="val 21125"/>
            </a:avLst>
          </a:prstGeom>
          <a:gradFill rotWithShape="1">
            <a:gsLst>
              <a:gs pos="100000">
                <a:srgbClr val="FF9933"/>
              </a:gs>
              <a:gs pos="0">
                <a:srgbClr val="FF9933"/>
              </a:gs>
              <a:gs pos="50000">
                <a:sysClr val="window" lastClr="FFFFFF"/>
              </a:gs>
              <a:gs pos="100000">
                <a:srgbClr val="FF9933"/>
              </a:gs>
            </a:gsLst>
            <a:lin ang="5400000" scaled="1"/>
          </a:gradFill>
          <a:ln w="57150" cmpd="thickThin">
            <a:solidFill>
              <a:sysClr val="windowText" lastClr="000000"/>
            </a:solidFill>
            <a:round/>
            <a:headEnd/>
            <a:tailEnd/>
          </a:ln>
          <a:effectLst/>
        </p:spPr>
        <p:txBody>
          <a:bodyPr lIns="93125" tIns="46561" rIns="93125" bIns="46561" anchor="ctr"/>
          <a:lstStyle/>
          <a:p>
            <a:pPr algn="ctr" defTabSz="932608">
              <a:defRPr/>
            </a:pPr>
            <a:r>
              <a:rPr kumimoji="0" lang="zh-TW" altLang="en-US" sz="1600" kern="0" dirty="0">
                <a:solidFill>
                  <a:prstClr val="black"/>
                </a:solidFill>
                <a:ea typeface="ＤＨＰ特太ゴシック体" pitchFamily="2" charset="-128"/>
              </a:rPr>
              <a:t>都道府県別過疎関係市町村数</a:t>
            </a:r>
            <a:r>
              <a:rPr kumimoji="0" lang="ja-JP" altLang="en-US" sz="1600" kern="0" smtClean="0">
                <a:solidFill>
                  <a:prstClr val="black"/>
                </a:solidFill>
                <a:ea typeface="ＤＨＰ特太ゴシック体" pitchFamily="2" charset="-128"/>
              </a:rPr>
              <a:t>（平成</a:t>
            </a:r>
            <a:r>
              <a:rPr kumimoji="0" lang="ja-JP" altLang="en-US" sz="1600" kern="0">
                <a:solidFill>
                  <a:prstClr val="black"/>
                </a:solidFill>
                <a:ea typeface="ＤＨＰ特太ゴシック体" pitchFamily="2" charset="-128"/>
              </a:rPr>
              <a:t>３１</a:t>
            </a:r>
            <a:r>
              <a:rPr kumimoji="0" lang="ja-JP" altLang="en-US" sz="1600" kern="0" smtClean="0">
                <a:solidFill>
                  <a:prstClr val="black"/>
                </a:solidFill>
                <a:ea typeface="ＤＨＰ特太ゴシック体" pitchFamily="2" charset="-128"/>
              </a:rPr>
              <a:t>年</a:t>
            </a:r>
            <a:r>
              <a:rPr kumimoji="0" lang="ja-JP" altLang="en-US" sz="1600" kern="0" dirty="0">
                <a:solidFill>
                  <a:prstClr val="black"/>
                </a:solidFill>
                <a:ea typeface="ＤＨＰ特太ゴシック体" pitchFamily="2" charset="-128"/>
              </a:rPr>
              <a:t>４月１日時点</a:t>
            </a:r>
            <a:r>
              <a:rPr kumimoji="0" lang="ja-JP" altLang="en-US" sz="1600" kern="0" dirty="0" smtClean="0">
                <a:solidFill>
                  <a:prstClr val="black"/>
                </a:solidFill>
                <a:ea typeface="ＤＨＰ特太ゴシック体" pitchFamily="2" charset="-128"/>
              </a:rPr>
              <a:t>）</a:t>
            </a:r>
            <a:r>
              <a:rPr kumimoji="0" lang="ja-JP" altLang="en-US" sz="1400" kern="0" dirty="0" smtClean="0">
                <a:solidFill>
                  <a:prstClr val="black"/>
                </a:solidFill>
                <a:ea typeface="ＤＨＰ特太ゴシック体" pitchFamily="2" charset="-128"/>
              </a:rPr>
              <a:t>（県庁所在地・政令市・中核市の該当団体の注釈入り）</a:t>
            </a:r>
            <a:endParaRPr kumimoji="0" lang="ja-JP" altLang="en-US" sz="1400" kern="0" dirty="0">
              <a:solidFill>
                <a:prstClr val="black"/>
              </a:solidFill>
              <a:ea typeface="ＤＨＰ特太ゴシック体" pitchFamily="2" charset="-128"/>
            </a:endParaRPr>
          </a:p>
        </p:txBody>
      </p:sp>
      <p:sp>
        <p:nvSpPr>
          <p:cNvPr id="13" name="テキスト ボックス 12"/>
          <p:cNvSpPr txBox="1"/>
          <p:nvPr/>
        </p:nvSpPr>
        <p:spPr>
          <a:xfrm>
            <a:off x="10221528" y="1623143"/>
            <a:ext cx="2220568" cy="1654972"/>
          </a:xfrm>
          <a:prstGeom prst="rect">
            <a:avLst/>
          </a:prstGeom>
          <a:noFill/>
        </p:spPr>
        <p:txBody>
          <a:bodyPr wrap="square" lIns="91088" tIns="45545" rIns="91088" bIns="45545" rtlCol="0">
            <a:spAutoFit/>
          </a:bodyPr>
          <a:lstStyle/>
          <a:p>
            <a:pPr defTabSz="910882"/>
            <a:r>
              <a:rPr lang="ja-JP" altLang="en-US" sz="2539" b="1" dirty="0" smtClean="0">
                <a:solidFill>
                  <a:srgbClr val="FF0000"/>
                </a:solidFill>
              </a:rPr>
              <a:t>県庁所在地</a:t>
            </a:r>
            <a:endParaRPr lang="en-US" altLang="ja-JP" sz="2539" b="1" dirty="0" smtClean="0">
              <a:solidFill>
                <a:srgbClr val="FF0000"/>
              </a:solidFill>
            </a:endParaRPr>
          </a:p>
          <a:p>
            <a:pPr defTabSz="910882"/>
            <a:r>
              <a:rPr lang="ja-JP" altLang="en-US" sz="2539" b="1" dirty="0">
                <a:solidFill>
                  <a:srgbClr val="FF0000"/>
                </a:solidFill>
              </a:rPr>
              <a:t>政令</a:t>
            </a:r>
            <a:r>
              <a:rPr lang="ja-JP" altLang="en-US" sz="2539" b="1" dirty="0" smtClean="0">
                <a:solidFill>
                  <a:srgbClr val="FF0000"/>
                </a:solidFill>
              </a:rPr>
              <a:t>市</a:t>
            </a:r>
            <a:endParaRPr lang="en-US" altLang="ja-JP" sz="2539" b="1" dirty="0" smtClean="0">
              <a:solidFill>
                <a:srgbClr val="FF0000"/>
              </a:solidFill>
            </a:endParaRPr>
          </a:p>
          <a:p>
            <a:pPr defTabSz="910882"/>
            <a:r>
              <a:rPr lang="ja-JP" altLang="en-US" sz="2539" b="1" dirty="0">
                <a:solidFill>
                  <a:srgbClr val="FF0000"/>
                </a:solidFill>
              </a:rPr>
              <a:t>中核</a:t>
            </a:r>
            <a:r>
              <a:rPr lang="ja-JP" altLang="en-US" sz="2539" b="1" dirty="0" smtClean="0">
                <a:solidFill>
                  <a:srgbClr val="FF0000"/>
                </a:solidFill>
              </a:rPr>
              <a:t>市</a:t>
            </a:r>
            <a:endParaRPr lang="en-US" altLang="ja-JP" sz="2539" b="1" dirty="0" smtClean="0">
              <a:solidFill>
                <a:srgbClr val="FF0000"/>
              </a:solidFill>
            </a:endParaRPr>
          </a:p>
          <a:p>
            <a:pPr defTabSz="910882"/>
            <a:r>
              <a:rPr lang="ja-JP" altLang="en-US" sz="2539" b="1" dirty="0" smtClean="0">
                <a:solidFill>
                  <a:srgbClr val="FF0000"/>
                </a:solidFill>
              </a:rPr>
              <a:t>の区分入り</a:t>
            </a:r>
            <a:r>
              <a:rPr lang="ja-JP" altLang="en-US" sz="2539" b="1" dirty="0">
                <a:solidFill>
                  <a:srgbClr val="FF0000"/>
                </a:solidFill>
              </a:rPr>
              <a:t>版</a:t>
            </a:r>
            <a:endParaRPr lang="en-US" altLang="ja-JP" sz="2539" b="1" dirty="0" smtClean="0">
              <a:solidFill>
                <a:srgbClr val="FF0000"/>
              </a:solidFill>
            </a:endParaRPr>
          </a:p>
        </p:txBody>
      </p:sp>
      <p:sp>
        <p:nvSpPr>
          <p:cNvPr id="3" name="スライド番号プレースホルダー 2"/>
          <p:cNvSpPr>
            <a:spLocks noGrp="1"/>
          </p:cNvSpPr>
          <p:nvPr>
            <p:ph type="sldNum" sz="quarter" idx="4"/>
          </p:nvPr>
        </p:nvSpPr>
        <p:spPr/>
        <p:txBody>
          <a:bodyPr/>
          <a:lstStyle/>
          <a:p>
            <a:fld id="{52FD0B92-5099-4375-A526-D90697F4A704}" type="slidenum">
              <a:rPr lang="ja-JP" altLang="en-US" smtClean="0"/>
              <a:pPr/>
              <a:t>6</a:t>
            </a:fld>
            <a:endParaRPr lang="ja-JP" altLang="en-US"/>
          </a:p>
        </p:txBody>
      </p:sp>
    </p:spTree>
    <p:extLst>
      <p:ext uri="{BB962C8B-B14F-4D97-AF65-F5344CB8AC3E}">
        <p14:creationId xmlns:p14="http://schemas.microsoft.com/office/powerpoint/2010/main" val="4170882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rotWithShape="1">
          <a:blip r:embed="rId2" cstate="print">
            <a:extLst>
              <a:ext uri="{28A0092B-C50C-407E-A947-70E740481C1C}">
                <a14:useLocalDpi xmlns:a14="http://schemas.microsoft.com/office/drawing/2010/main" val="0"/>
              </a:ext>
            </a:extLst>
          </a:blip>
          <a:srcRect l="1088" t="1100" r="1124" b="4467"/>
          <a:stretch/>
        </p:blipFill>
        <p:spPr>
          <a:xfrm>
            <a:off x="368337" y="87685"/>
            <a:ext cx="9343951" cy="6682630"/>
          </a:xfrm>
          <a:prstGeom prst="rect">
            <a:avLst/>
          </a:prstGeom>
        </p:spPr>
      </p:pic>
      <p:sp>
        <p:nvSpPr>
          <p:cNvPr id="6" name="AutoShape 15"/>
          <p:cNvSpPr>
            <a:spLocks noChangeArrowheads="1"/>
          </p:cNvSpPr>
          <p:nvPr/>
        </p:nvSpPr>
        <p:spPr bwMode="auto">
          <a:xfrm>
            <a:off x="127774" y="316608"/>
            <a:ext cx="6881631" cy="479158"/>
          </a:xfrm>
          <a:prstGeom prst="roundRect">
            <a:avLst>
              <a:gd name="adj" fmla="val 21125"/>
            </a:avLst>
          </a:prstGeom>
          <a:gradFill rotWithShape="1">
            <a:gsLst>
              <a:gs pos="0">
                <a:srgbClr val="FF9933"/>
              </a:gs>
              <a:gs pos="50000">
                <a:sysClr val="window" lastClr="FFFFFF"/>
              </a:gs>
              <a:gs pos="100000">
                <a:srgbClr val="FF9933"/>
              </a:gs>
            </a:gsLst>
            <a:lin ang="5400000" scaled="1"/>
          </a:gradFill>
          <a:ln w="57150" cmpd="thickThin">
            <a:solidFill>
              <a:sysClr val="windowText" lastClr="000000"/>
            </a:solidFill>
            <a:round/>
            <a:headEnd/>
            <a:tailEnd/>
          </a:ln>
          <a:effectLst/>
        </p:spPr>
        <p:txBody>
          <a:bodyPr lIns="93229" tIns="46617" rIns="93229" bIns="46617" anchor="ctr"/>
          <a:lstStyle/>
          <a:p>
            <a:pPr algn="ctr" fontAlgn="base">
              <a:spcBef>
                <a:spcPct val="0"/>
              </a:spcBef>
              <a:spcAft>
                <a:spcPct val="0"/>
              </a:spcAft>
              <a:defRPr/>
            </a:pPr>
            <a:r>
              <a:rPr kumimoji="0" lang="ja-JP" altLang="en-US" sz="2300" kern="0" dirty="0">
                <a:solidFill>
                  <a:prstClr val="black"/>
                </a:solidFill>
                <a:latin typeface="ＤＦ特太ゴシック体" pitchFamily="1" charset="-128"/>
                <a:ea typeface="ＤＦ特太ゴシック体" pitchFamily="1" charset="-128"/>
              </a:rPr>
              <a:t>全国の過疎地域</a:t>
            </a:r>
            <a:r>
              <a:rPr kumimoji="0" lang="ja-JP" altLang="en-US" sz="1600" kern="0" dirty="0">
                <a:solidFill>
                  <a:prstClr val="black"/>
                </a:solidFill>
                <a:latin typeface="ＤＦ特太ゴシック体" pitchFamily="1" charset="-128"/>
                <a:ea typeface="ＤＦ特太ゴシック体" pitchFamily="1" charset="-128"/>
              </a:rPr>
              <a:t>（</a:t>
            </a:r>
            <a:r>
              <a:rPr kumimoji="0" lang="ja-JP" altLang="en-US" sz="1600" kern="0" dirty="0" smtClean="0">
                <a:solidFill>
                  <a:prstClr val="black"/>
                </a:solidFill>
                <a:latin typeface="ＤＦ特太ゴシック体" pitchFamily="1" charset="-128"/>
                <a:ea typeface="ＤＦ特太ゴシック体" pitchFamily="1" charset="-128"/>
              </a:rPr>
              <a:t>平成</a:t>
            </a:r>
            <a:r>
              <a:rPr kumimoji="0" lang="en-US" altLang="ja-JP" sz="1600" kern="0" dirty="0">
                <a:solidFill>
                  <a:prstClr val="black"/>
                </a:solidFill>
                <a:latin typeface="ＤＦ特太ゴシック体" pitchFamily="1" charset="-128"/>
                <a:ea typeface="ＤＦ特太ゴシック体" pitchFamily="1" charset="-128"/>
              </a:rPr>
              <a:t>31</a:t>
            </a:r>
            <a:r>
              <a:rPr kumimoji="0" lang="ja-JP" altLang="en-US" sz="1600" kern="0" dirty="0" smtClean="0">
                <a:solidFill>
                  <a:prstClr val="black"/>
                </a:solidFill>
                <a:latin typeface="ＤＦ特太ゴシック体" pitchFamily="1" charset="-128"/>
                <a:ea typeface="ＤＦ特太ゴシック体" pitchFamily="1" charset="-128"/>
              </a:rPr>
              <a:t>年</a:t>
            </a:r>
            <a:r>
              <a:rPr kumimoji="0" lang="en-US" altLang="ja-JP" sz="1600" kern="0" dirty="0">
                <a:solidFill>
                  <a:prstClr val="black"/>
                </a:solidFill>
                <a:latin typeface="ＤＦ特太ゴシック体" pitchFamily="1" charset="-128"/>
                <a:ea typeface="ＤＦ特太ゴシック体" pitchFamily="1" charset="-128"/>
              </a:rPr>
              <a:t>4</a:t>
            </a:r>
            <a:r>
              <a:rPr kumimoji="0" lang="ja-JP" altLang="en-US" sz="1600" kern="0" dirty="0">
                <a:solidFill>
                  <a:prstClr val="black"/>
                </a:solidFill>
                <a:latin typeface="ＤＦ特太ゴシック体" pitchFamily="1" charset="-128"/>
                <a:ea typeface="ＤＦ特太ゴシック体" pitchFamily="1" charset="-128"/>
              </a:rPr>
              <a:t>月</a:t>
            </a:r>
            <a:r>
              <a:rPr kumimoji="0" lang="en-US" altLang="ja-JP" sz="1600" kern="0" dirty="0">
                <a:solidFill>
                  <a:prstClr val="black"/>
                </a:solidFill>
                <a:latin typeface="ＤＦ特太ゴシック体" pitchFamily="1" charset="-128"/>
                <a:ea typeface="ＤＦ特太ゴシック体" pitchFamily="1" charset="-128"/>
              </a:rPr>
              <a:t>1</a:t>
            </a:r>
            <a:r>
              <a:rPr kumimoji="0" lang="ja-JP" altLang="en-US" sz="1600" kern="0" dirty="0">
                <a:solidFill>
                  <a:prstClr val="black"/>
                </a:solidFill>
                <a:latin typeface="ＤＦ特太ゴシック体" pitchFamily="1" charset="-128"/>
                <a:ea typeface="ＤＦ特太ゴシック体" pitchFamily="1" charset="-128"/>
              </a:rPr>
              <a:t>日現在）</a:t>
            </a:r>
          </a:p>
        </p:txBody>
      </p:sp>
      <p:sp>
        <p:nvSpPr>
          <p:cNvPr id="3" name="スライド番号プレースホルダー 2"/>
          <p:cNvSpPr>
            <a:spLocks noGrp="1"/>
          </p:cNvSpPr>
          <p:nvPr>
            <p:ph type="sldNum" sz="quarter" idx="12"/>
          </p:nvPr>
        </p:nvSpPr>
        <p:spPr/>
        <p:txBody>
          <a:bodyPr/>
          <a:lstStyle/>
          <a:p>
            <a:fld id="{760D5FB9-DD05-4013-B91F-5ACAD0718867}" type="slidenum">
              <a:rPr lang="ja-JP" altLang="en-US" smtClean="0"/>
              <a:pPr/>
              <a:t>7</a:t>
            </a:fld>
            <a:endParaRPr lang="ja-JP" altLang="en-US" dirty="0"/>
          </a:p>
        </p:txBody>
      </p:sp>
    </p:spTree>
    <p:extLst>
      <p:ext uri="{BB962C8B-B14F-4D97-AF65-F5344CB8AC3E}">
        <p14:creationId xmlns:p14="http://schemas.microsoft.com/office/powerpoint/2010/main" val="37803310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txBox="1">
            <a:spLocks noChangeArrowheads="1"/>
          </p:cNvSpPr>
          <p:nvPr/>
        </p:nvSpPr>
        <p:spPr bwMode="auto">
          <a:xfrm>
            <a:off x="87313" y="739358"/>
            <a:ext cx="9910763" cy="5888412"/>
          </a:xfrm>
          <a:prstGeom prst="rect">
            <a:avLst/>
          </a:prstGeom>
          <a:noFill/>
          <a:ln w="9525">
            <a:noFill/>
            <a:miter lim="800000"/>
            <a:headEnd/>
            <a:tailEnd/>
          </a:ln>
        </p:spPr>
        <p:txBody>
          <a:bodyPr lIns="96234" tIns="48115" rIns="96234" bIns="48115"/>
          <a:lstStyle/>
          <a:p>
            <a:pPr marL="178949" indent="-178949" defTabSz="959671" fontAlgn="base">
              <a:lnSpc>
                <a:spcPct val="90000"/>
              </a:lnSpc>
              <a:spcBef>
                <a:spcPct val="20000"/>
              </a:spcBef>
              <a:spcAft>
                <a:spcPct val="0"/>
              </a:spcAft>
              <a:defRPr/>
            </a:pPr>
            <a:r>
              <a:rPr kumimoji="0" lang="ja-JP" altLang="en-US" sz="2200" kern="0" dirty="0">
                <a:solidFill>
                  <a:srgbClr val="000000"/>
                </a:solidFill>
              </a:rPr>
              <a:t>　（１）国の補助のかさ上げ等　</a:t>
            </a:r>
          </a:p>
          <a:p>
            <a:pPr marL="178949" indent="-178949" defTabSz="959671" fontAlgn="base">
              <a:lnSpc>
                <a:spcPct val="90000"/>
              </a:lnSpc>
              <a:spcBef>
                <a:spcPct val="20000"/>
              </a:spcBef>
              <a:spcAft>
                <a:spcPct val="0"/>
              </a:spcAft>
              <a:defRPr/>
            </a:pPr>
            <a:r>
              <a:rPr kumimoji="0" lang="ja-JP" altLang="en-US" kern="0" dirty="0">
                <a:solidFill>
                  <a:srgbClr val="000000"/>
                </a:solidFill>
              </a:rPr>
              <a:t>　　　①統合に伴う小中学校校舎等（</a:t>
            </a:r>
            <a:r>
              <a:rPr kumimoji="0" lang="en-US" altLang="ja-JP" kern="0" dirty="0">
                <a:solidFill>
                  <a:srgbClr val="000000"/>
                </a:solidFill>
              </a:rPr>
              <a:t>1/2</a:t>
            </a:r>
            <a:r>
              <a:rPr kumimoji="0" lang="ja-JP" altLang="en-US" kern="0" dirty="0">
                <a:solidFill>
                  <a:srgbClr val="000000"/>
                </a:solidFill>
              </a:rPr>
              <a:t>⇒</a:t>
            </a:r>
            <a:r>
              <a:rPr kumimoji="0" lang="en-US" altLang="ja-JP" kern="0" dirty="0">
                <a:solidFill>
                  <a:srgbClr val="000000"/>
                </a:solidFill>
              </a:rPr>
              <a:t>5.5/10</a:t>
            </a:r>
            <a:r>
              <a:rPr kumimoji="0" lang="ja-JP" altLang="en-US" kern="0" dirty="0">
                <a:solidFill>
                  <a:srgbClr val="000000"/>
                </a:solidFill>
              </a:rPr>
              <a:t>）</a:t>
            </a:r>
          </a:p>
          <a:p>
            <a:pPr marL="178949" indent="-178949" defTabSz="959671" fontAlgn="base">
              <a:lnSpc>
                <a:spcPct val="90000"/>
              </a:lnSpc>
              <a:spcBef>
                <a:spcPct val="20000"/>
              </a:spcBef>
              <a:spcAft>
                <a:spcPct val="0"/>
              </a:spcAft>
              <a:defRPr/>
            </a:pPr>
            <a:r>
              <a:rPr kumimoji="0" lang="ja-JP" altLang="en-US" kern="0" dirty="0">
                <a:solidFill>
                  <a:srgbClr val="000000"/>
                </a:solidFill>
              </a:rPr>
              <a:t>　　　②公立以外の保育所（</a:t>
            </a:r>
            <a:r>
              <a:rPr kumimoji="0" lang="en-US" altLang="ja-JP" kern="0" dirty="0">
                <a:solidFill>
                  <a:srgbClr val="000000"/>
                </a:solidFill>
              </a:rPr>
              <a:t>1/2</a:t>
            </a:r>
            <a:r>
              <a:rPr kumimoji="0" lang="ja-JP" altLang="en-US" kern="0" dirty="0">
                <a:solidFill>
                  <a:srgbClr val="000000"/>
                </a:solidFill>
              </a:rPr>
              <a:t>⇒</a:t>
            </a:r>
            <a:r>
              <a:rPr kumimoji="0" lang="en-US" altLang="ja-JP" kern="0" dirty="0">
                <a:solidFill>
                  <a:srgbClr val="000000"/>
                </a:solidFill>
              </a:rPr>
              <a:t>2/3</a:t>
            </a:r>
            <a:r>
              <a:rPr kumimoji="0" lang="ja-JP" altLang="en-US" kern="0" dirty="0">
                <a:solidFill>
                  <a:srgbClr val="000000"/>
                </a:solidFill>
              </a:rPr>
              <a:t>）</a:t>
            </a:r>
          </a:p>
          <a:p>
            <a:pPr marL="178949" indent="-178949" defTabSz="959671" fontAlgn="base">
              <a:lnSpc>
                <a:spcPct val="90000"/>
              </a:lnSpc>
              <a:spcBef>
                <a:spcPct val="20000"/>
              </a:spcBef>
              <a:spcAft>
                <a:spcPct val="0"/>
              </a:spcAft>
              <a:defRPr/>
            </a:pPr>
            <a:r>
              <a:rPr kumimoji="0" lang="ja-JP" altLang="en-US" kern="0" dirty="0">
                <a:solidFill>
                  <a:srgbClr val="000000"/>
                </a:solidFill>
              </a:rPr>
              <a:t>　　　③公立保育所（</a:t>
            </a:r>
            <a:r>
              <a:rPr kumimoji="0" lang="en-US" altLang="ja-JP" kern="0" dirty="0">
                <a:solidFill>
                  <a:srgbClr val="000000"/>
                </a:solidFill>
              </a:rPr>
              <a:t>1/2</a:t>
            </a:r>
            <a:r>
              <a:rPr kumimoji="0" lang="ja-JP" altLang="en-US" kern="0" dirty="0">
                <a:solidFill>
                  <a:srgbClr val="000000"/>
                </a:solidFill>
              </a:rPr>
              <a:t>⇒</a:t>
            </a:r>
            <a:r>
              <a:rPr kumimoji="0" lang="en-US" altLang="ja-JP" kern="0" dirty="0">
                <a:solidFill>
                  <a:srgbClr val="000000"/>
                </a:solidFill>
              </a:rPr>
              <a:t>5.5/10</a:t>
            </a:r>
            <a:r>
              <a:rPr kumimoji="0" lang="ja-JP" altLang="en-US" kern="0" dirty="0">
                <a:solidFill>
                  <a:srgbClr val="000000"/>
                </a:solidFill>
              </a:rPr>
              <a:t>）</a:t>
            </a:r>
          </a:p>
          <a:p>
            <a:pPr marL="178949" indent="-178949" defTabSz="959671" fontAlgn="base">
              <a:lnSpc>
                <a:spcPct val="90000"/>
              </a:lnSpc>
              <a:spcBef>
                <a:spcPct val="20000"/>
              </a:spcBef>
              <a:spcAft>
                <a:spcPct val="0"/>
              </a:spcAft>
              <a:defRPr/>
            </a:pPr>
            <a:r>
              <a:rPr kumimoji="0" lang="ja-JP" altLang="en-US" kern="0" dirty="0">
                <a:solidFill>
                  <a:srgbClr val="000000"/>
                </a:solidFill>
              </a:rPr>
              <a:t>　　　④消防施設（</a:t>
            </a:r>
            <a:r>
              <a:rPr kumimoji="0" lang="en-US" altLang="ja-JP" kern="0" dirty="0">
                <a:solidFill>
                  <a:srgbClr val="000000"/>
                </a:solidFill>
              </a:rPr>
              <a:t>1/3</a:t>
            </a:r>
            <a:r>
              <a:rPr kumimoji="0" lang="ja-JP" altLang="en-US" kern="0" dirty="0">
                <a:solidFill>
                  <a:srgbClr val="000000"/>
                </a:solidFill>
              </a:rPr>
              <a:t>⇒</a:t>
            </a:r>
            <a:r>
              <a:rPr kumimoji="0" lang="en-US" altLang="ja-JP" kern="0" dirty="0">
                <a:solidFill>
                  <a:srgbClr val="000000"/>
                </a:solidFill>
              </a:rPr>
              <a:t>5.5/10</a:t>
            </a:r>
            <a:r>
              <a:rPr kumimoji="0" lang="ja-JP" altLang="en-US" kern="0" dirty="0">
                <a:solidFill>
                  <a:srgbClr val="000000"/>
                </a:solidFill>
              </a:rPr>
              <a:t>）　　　</a:t>
            </a:r>
          </a:p>
          <a:p>
            <a:pPr marL="178949" indent="-178949" defTabSz="959671" fontAlgn="base">
              <a:lnSpc>
                <a:spcPct val="90000"/>
              </a:lnSpc>
              <a:spcBef>
                <a:spcPct val="20000"/>
              </a:spcBef>
              <a:spcAft>
                <a:spcPct val="0"/>
              </a:spcAft>
              <a:defRPr/>
            </a:pPr>
            <a:endParaRPr kumimoji="0" lang="ja-JP" altLang="en-US" sz="300" kern="0" dirty="0">
              <a:solidFill>
                <a:srgbClr val="000000"/>
              </a:solidFill>
            </a:endParaRPr>
          </a:p>
          <a:p>
            <a:pPr marL="178949" indent="-178949" defTabSz="959671" fontAlgn="base">
              <a:lnSpc>
                <a:spcPct val="90000"/>
              </a:lnSpc>
              <a:spcBef>
                <a:spcPct val="20000"/>
              </a:spcBef>
              <a:spcAft>
                <a:spcPct val="0"/>
              </a:spcAft>
              <a:defRPr/>
            </a:pPr>
            <a:r>
              <a:rPr kumimoji="0" lang="ja-JP" altLang="en-US" sz="2200" kern="0" dirty="0">
                <a:solidFill>
                  <a:srgbClr val="000000"/>
                </a:solidFill>
              </a:rPr>
              <a:t>　（２）過疎対策事業債　 ：元利償還の７割を交付税</a:t>
            </a:r>
            <a:r>
              <a:rPr kumimoji="0" lang="ja-JP" altLang="en-US" sz="2200" kern="0" dirty="0" smtClean="0">
                <a:solidFill>
                  <a:srgbClr val="000000"/>
                </a:solidFill>
              </a:rPr>
              <a:t>措置</a:t>
            </a:r>
            <a:endParaRPr kumimoji="0" lang="en-US" altLang="ja-JP" sz="2200" kern="0" dirty="0">
              <a:solidFill>
                <a:srgbClr val="000000"/>
              </a:solidFill>
            </a:endParaRPr>
          </a:p>
          <a:p>
            <a:pPr marL="178949" indent="-178949" defTabSz="959671" fontAlgn="base">
              <a:lnSpc>
                <a:spcPct val="90000"/>
              </a:lnSpc>
              <a:spcBef>
                <a:spcPct val="20000"/>
              </a:spcBef>
              <a:spcAft>
                <a:spcPct val="0"/>
              </a:spcAft>
              <a:defRPr/>
            </a:pPr>
            <a:r>
              <a:rPr kumimoji="0" lang="ja-JP" altLang="en-US" sz="2200" kern="0" dirty="0">
                <a:solidFill>
                  <a:srgbClr val="000000"/>
                </a:solidFill>
              </a:rPr>
              <a:t>　　　　　　　　　　　　　　　　　</a:t>
            </a:r>
            <a:r>
              <a:rPr kumimoji="0" lang="ja-JP" altLang="en-US" sz="2200" kern="0" dirty="0" smtClean="0">
                <a:solidFill>
                  <a:srgbClr val="000000"/>
                </a:solidFill>
              </a:rPr>
              <a:t>平成</a:t>
            </a:r>
            <a:r>
              <a:rPr kumimoji="0" lang="ja-JP" altLang="en-US" sz="2200" kern="0" dirty="0">
                <a:solidFill>
                  <a:srgbClr val="000000"/>
                </a:solidFill>
              </a:rPr>
              <a:t>３０</a:t>
            </a:r>
            <a:r>
              <a:rPr kumimoji="0" lang="ja-JP" altLang="en-US" sz="2200" kern="0" dirty="0" smtClean="0">
                <a:solidFill>
                  <a:srgbClr val="000000"/>
                </a:solidFill>
              </a:rPr>
              <a:t>年度</a:t>
            </a:r>
            <a:r>
              <a:rPr kumimoji="0" lang="ja-JP" altLang="en-US" sz="2200" kern="0" dirty="0">
                <a:solidFill>
                  <a:srgbClr val="000000"/>
                </a:solidFill>
              </a:rPr>
              <a:t>計画額　</a:t>
            </a:r>
            <a:r>
              <a:rPr kumimoji="0" lang="ja-JP" altLang="en-US" sz="2200" kern="0" dirty="0" smtClean="0">
                <a:solidFill>
                  <a:srgbClr val="000000"/>
                </a:solidFill>
              </a:rPr>
              <a:t>　　　４，６００億円</a:t>
            </a:r>
            <a:endParaRPr kumimoji="0" lang="en-US" altLang="ja-JP" sz="2200" kern="0" dirty="0" smtClean="0">
              <a:solidFill>
                <a:srgbClr val="000000"/>
              </a:solidFill>
            </a:endParaRPr>
          </a:p>
          <a:p>
            <a:pPr marL="178949" indent="-178949" defTabSz="959671" fontAlgn="base">
              <a:lnSpc>
                <a:spcPct val="90000"/>
              </a:lnSpc>
              <a:spcBef>
                <a:spcPct val="20000"/>
              </a:spcBef>
              <a:spcAft>
                <a:spcPct val="0"/>
              </a:spcAft>
              <a:defRPr/>
            </a:pPr>
            <a:r>
              <a:rPr kumimoji="0" lang="ja-JP" altLang="en-US" sz="2200" kern="0" dirty="0" smtClean="0">
                <a:solidFill>
                  <a:srgbClr val="000000"/>
                </a:solidFill>
              </a:rPr>
              <a:t>　　　　　　　　　　　　　　　　　 令和元年度計画額 　　　　４，７００億円</a:t>
            </a:r>
            <a:endParaRPr kumimoji="0" lang="en-US" altLang="ja-JP" sz="2200" kern="0" dirty="0" smtClean="0">
              <a:solidFill>
                <a:srgbClr val="000000"/>
              </a:solidFill>
            </a:endParaRPr>
          </a:p>
          <a:p>
            <a:pPr marL="178949" indent="-178949" defTabSz="959671" fontAlgn="base">
              <a:lnSpc>
                <a:spcPct val="90000"/>
              </a:lnSpc>
              <a:spcBef>
                <a:spcPct val="20000"/>
              </a:spcBef>
              <a:spcAft>
                <a:spcPct val="0"/>
              </a:spcAft>
              <a:defRPr/>
            </a:pPr>
            <a:r>
              <a:rPr kumimoji="0" lang="ja-JP" altLang="en-US" sz="2200" kern="0" dirty="0">
                <a:solidFill>
                  <a:srgbClr val="000000"/>
                </a:solidFill>
              </a:rPr>
              <a:t>　（３）都道府県代行制度：基幹道路、公共下水道</a:t>
            </a:r>
          </a:p>
          <a:p>
            <a:pPr marL="178949" indent="-178949" defTabSz="959671" fontAlgn="base">
              <a:lnSpc>
                <a:spcPct val="90000"/>
              </a:lnSpc>
              <a:spcBef>
                <a:spcPct val="20000"/>
              </a:spcBef>
              <a:spcAft>
                <a:spcPct val="0"/>
              </a:spcAft>
              <a:defRPr/>
            </a:pPr>
            <a:endParaRPr kumimoji="0" lang="ja-JP" altLang="en-US" sz="300" kern="0" dirty="0">
              <a:solidFill>
                <a:srgbClr val="000000"/>
              </a:solidFill>
            </a:endParaRPr>
          </a:p>
          <a:p>
            <a:pPr marL="178949" indent="-178949" defTabSz="959671" fontAlgn="base">
              <a:lnSpc>
                <a:spcPct val="90000"/>
              </a:lnSpc>
              <a:spcBef>
                <a:spcPct val="20000"/>
              </a:spcBef>
              <a:spcAft>
                <a:spcPct val="0"/>
              </a:spcAft>
              <a:defRPr/>
            </a:pPr>
            <a:r>
              <a:rPr kumimoji="0" lang="ja-JP" altLang="en-US" sz="2200" kern="0" dirty="0">
                <a:solidFill>
                  <a:srgbClr val="000000"/>
                </a:solidFill>
              </a:rPr>
              <a:t>　（４）金融措置　　　　　　：政府系金融機関等の資金確保　　　　　　　　　　　　　　　　</a:t>
            </a:r>
          </a:p>
          <a:p>
            <a:pPr marL="178949" indent="-178949" defTabSz="959671" fontAlgn="base">
              <a:lnSpc>
                <a:spcPct val="90000"/>
              </a:lnSpc>
              <a:spcBef>
                <a:spcPct val="20000"/>
              </a:spcBef>
              <a:spcAft>
                <a:spcPct val="0"/>
              </a:spcAft>
              <a:defRPr/>
            </a:pPr>
            <a:endParaRPr kumimoji="0" lang="ja-JP" altLang="en-US" sz="300" kern="0" dirty="0">
              <a:solidFill>
                <a:srgbClr val="000000"/>
              </a:solidFill>
            </a:endParaRPr>
          </a:p>
          <a:p>
            <a:pPr marL="178949" indent="-178949" defTabSz="959671" fontAlgn="base">
              <a:lnSpc>
                <a:spcPct val="90000"/>
              </a:lnSpc>
              <a:spcBef>
                <a:spcPct val="20000"/>
              </a:spcBef>
              <a:spcAft>
                <a:spcPct val="0"/>
              </a:spcAft>
              <a:defRPr/>
            </a:pPr>
            <a:r>
              <a:rPr kumimoji="0" lang="ja-JP" altLang="en-US" sz="300" kern="0" dirty="0">
                <a:solidFill>
                  <a:srgbClr val="000000"/>
                </a:solidFill>
              </a:rPr>
              <a:t>　</a:t>
            </a:r>
          </a:p>
          <a:p>
            <a:pPr marL="178949" indent="-178949" defTabSz="959671" fontAlgn="base">
              <a:lnSpc>
                <a:spcPct val="90000"/>
              </a:lnSpc>
              <a:spcBef>
                <a:spcPct val="20000"/>
              </a:spcBef>
              <a:spcAft>
                <a:spcPct val="0"/>
              </a:spcAft>
              <a:defRPr/>
            </a:pPr>
            <a:r>
              <a:rPr kumimoji="0" lang="ja-JP" altLang="en-US" sz="2200" kern="0" dirty="0">
                <a:solidFill>
                  <a:srgbClr val="000000"/>
                </a:solidFill>
              </a:rPr>
              <a:t>　（５）税制措置             </a:t>
            </a:r>
            <a:r>
              <a:rPr kumimoji="0" lang="ja-JP" altLang="en-US" sz="2200" kern="0" dirty="0" smtClean="0">
                <a:solidFill>
                  <a:srgbClr val="000000"/>
                </a:solidFill>
              </a:rPr>
              <a:t>　 </a:t>
            </a:r>
            <a:r>
              <a:rPr kumimoji="0" lang="ja-JP" altLang="en-US" sz="2200" kern="0" dirty="0">
                <a:solidFill>
                  <a:srgbClr val="000000"/>
                </a:solidFill>
              </a:rPr>
              <a:t>：所得税・法人税に係る減価償却の特例　等　　　　　　　　　　　　　　　</a:t>
            </a:r>
            <a:endParaRPr kumimoji="0" lang="en-US" altLang="ja-JP" sz="2200" kern="0" dirty="0">
              <a:solidFill>
                <a:srgbClr val="000000"/>
              </a:solidFill>
            </a:endParaRPr>
          </a:p>
          <a:p>
            <a:pPr marL="178949" indent="-178949" defTabSz="959671" fontAlgn="base">
              <a:lnSpc>
                <a:spcPct val="90000"/>
              </a:lnSpc>
              <a:spcBef>
                <a:spcPct val="20000"/>
              </a:spcBef>
              <a:spcAft>
                <a:spcPct val="0"/>
              </a:spcAft>
              <a:defRPr/>
            </a:pPr>
            <a:endParaRPr kumimoji="0" lang="en-US" altLang="ja-JP" sz="300" kern="0" dirty="0">
              <a:solidFill>
                <a:srgbClr val="000000"/>
              </a:solidFill>
            </a:endParaRPr>
          </a:p>
          <a:p>
            <a:pPr marL="178949" indent="-178949" defTabSz="959671" fontAlgn="base">
              <a:lnSpc>
                <a:spcPct val="90000"/>
              </a:lnSpc>
              <a:spcBef>
                <a:spcPct val="20000"/>
              </a:spcBef>
              <a:spcAft>
                <a:spcPct val="0"/>
              </a:spcAft>
              <a:defRPr/>
            </a:pPr>
            <a:endParaRPr kumimoji="0" lang="en-US" altLang="ja-JP" sz="300" kern="0" dirty="0">
              <a:solidFill>
                <a:srgbClr val="000000"/>
              </a:solidFill>
            </a:endParaRPr>
          </a:p>
          <a:p>
            <a:pPr marL="178949" indent="-178949" defTabSz="959671" fontAlgn="base">
              <a:lnSpc>
                <a:spcPct val="80000"/>
              </a:lnSpc>
              <a:spcBef>
                <a:spcPct val="20000"/>
              </a:spcBef>
              <a:spcAft>
                <a:spcPct val="0"/>
              </a:spcAft>
              <a:defRPr/>
            </a:pPr>
            <a:r>
              <a:rPr kumimoji="0" lang="ja-JP" altLang="en-US" sz="2200" kern="0" dirty="0">
                <a:solidFill>
                  <a:srgbClr val="000000"/>
                </a:solidFill>
              </a:rPr>
              <a:t>　（６）地方税の課税免除・不均一課税に伴う地方</a:t>
            </a:r>
            <a:r>
              <a:rPr kumimoji="0" lang="ja-JP" altLang="en-US" sz="2200" kern="0" dirty="0" smtClean="0">
                <a:solidFill>
                  <a:srgbClr val="000000"/>
                </a:solidFill>
              </a:rPr>
              <a:t>交付税による減収</a:t>
            </a:r>
            <a:r>
              <a:rPr kumimoji="0" lang="ja-JP" altLang="en-US" sz="2200" kern="0" dirty="0">
                <a:solidFill>
                  <a:srgbClr val="000000"/>
                </a:solidFill>
              </a:rPr>
              <a:t>補てん措置</a:t>
            </a:r>
            <a:endParaRPr kumimoji="0" lang="en-US" altLang="ja-JP" sz="2200" kern="0" dirty="0">
              <a:solidFill>
                <a:srgbClr val="000000"/>
              </a:solidFill>
            </a:endParaRPr>
          </a:p>
          <a:p>
            <a:pPr marL="178949" indent="-178949" defTabSz="959671" fontAlgn="base">
              <a:lnSpc>
                <a:spcPct val="80000"/>
              </a:lnSpc>
              <a:spcBef>
                <a:spcPct val="20000"/>
              </a:spcBef>
              <a:spcAft>
                <a:spcPct val="0"/>
              </a:spcAft>
              <a:defRPr/>
            </a:pPr>
            <a:endParaRPr kumimoji="0" lang="ja-JP" altLang="en-US" sz="300" kern="0" dirty="0" smtClean="0">
              <a:solidFill>
                <a:srgbClr val="000000"/>
              </a:solidFill>
            </a:endParaRPr>
          </a:p>
          <a:p>
            <a:pPr marL="178949" indent="-178949" defTabSz="959671" fontAlgn="base">
              <a:lnSpc>
                <a:spcPct val="80000"/>
              </a:lnSpc>
              <a:spcBef>
                <a:spcPct val="20000"/>
              </a:spcBef>
              <a:spcAft>
                <a:spcPct val="0"/>
              </a:spcAft>
              <a:defRPr/>
            </a:pPr>
            <a:endParaRPr kumimoji="0" lang="en-US" altLang="ja-JP" kern="0" dirty="0" smtClean="0">
              <a:solidFill>
                <a:srgbClr val="000000"/>
              </a:solidFill>
            </a:endParaRPr>
          </a:p>
          <a:p>
            <a:pPr marL="178949" indent="-178949" defTabSz="959671" fontAlgn="base">
              <a:lnSpc>
                <a:spcPct val="80000"/>
              </a:lnSpc>
              <a:spcBef>
                <a:spcPct val="20000"/>
              </a:spcBef>
              <a:spcAft>
                <a:spcPct val="0"/>
              </a:spcAft>
              <a:defRPr/>
            </a:pPr>
            <a:r>
              <a:rPr kumimoji="0" lang="ja-JP" altLang="en-US" kern="0" dirty="0" smtClean="0">
                <a:solidFill>
                  <a:srgbClr val="000000"/>
                </a:solidFill>
              </a:rPr>
              <a:t>　　</a:t>
            </a:r>
            <a:r>
              <a:rPr kumimoji="0" lang="en-US" altLang="ja-JP" kern="0" dirty="0" smtClean="0">
                <a:solidFill>
                  <a:srgbClr val="000000"/>
                </a:solidFill>
              </a:rPr>
              <a:t>【</a:t>
            </a:r>
            <a:r>
              <a:rPr kumimoji="0" lang="ja-JP" altLang="en-US" kern="0" dirty="0" smtClean="0">
                <a:solidFill>
                  <a:srgbClr val="000000"/>
                </a:solidFill>
              </a:rPr>
              <a:t>参考</a:t>
            </a:r>
            <a:r>
              <a:rPr kumimoji="0" lang="en-US" altLang="ja-JP" kern="0" dirty="0" smtClean="0">
                <a:solidFill>
                  <a:srgbClr val="000000"/>
                </a:solidFill>
              </a:rPr>
              <a:t>】</a:t>
            </a:r>
            <a:r>
              <a:rPr kumimoji="0" lang="ja-JP" altLang="en-US" kern="0" dirty="0" smtClean="0">
                <a:solidFill>
                  <a:srgbClr val="000000"/>
                </a:solidFill>
              </a:rPr>
              <a:t>過疎対策のための国庫補助金</a:t>
            </a:r>
          </a:p>
          <a:p>
            <a:pPr marL="178949" indent="-178949" defTabSz="959671" fontAlgn="base">
              <a:lnSpc>
                <a:spcPct val="80000"/>
              </a:lnSpc>
              <a:spcBef>
                <a:spcPct val="20000"/>
              </a:spcBef>
              <a:spcAft>
                <a:spcPct val="0"/>
              </a:spcAft>
              <a:defRPr/>
            </a:pPr>
            <a:r>
              <a:rPr kumimoji="0" lang="ja-JP" altLang="en-US" sz="1600" kern="0" dirty="0">
                <a:solidFill>
                  <a:srgbClr val="000000"/>
                </a:solidFill>
                <a:latin typeface="ＭＳ Ｐゴシック"/>
              </a:rPr>
              <a:t>　　　　　　　 </a:t>
            </a:r>
            <a:r>
              <a:rPr kumimoji="0" lang="ja-JP" altLang="en-US" sz="1600" kern="0" dirty="0">
                <a:solidFill>
                  <a:srgbClr val="000000"/>
                </a:solidFill>
                <a:latin typeface="ＭＳ ゴシック" pitchFamily="49" charset="-128"/>
                <a:ea typeface="ＭＳ ゴシック" pitchFamily="49" charset="-128"/>
                <a:cs typeface="Times New Roman" pitchFamily="18" charset="0"/>
              </a:rPr>
              <a:t>過疎地域等自立活性化推進交付金（補助率　　 定額・１／２・１／３）　</a:t>
            </a:r>
            <a:endParaRPr kumimoji="0" lang="en-US" altLang="ja-JP" sz="1600" kern="0" dirty="0">
              <a:solidFill>
                <a:srgbClr val="000000"/>
              </a:solidFill>
              <a:latin typeface="ＭＳ ゴシック" pitchFamily="49" charset="-128"/>
              <a:ea typeface="ＭＳ ゴシック" pitchFamily="49" charset="-128"/>
              <a:cs typeface="Times New Roman" pitchFamily="18" charset="0"/>
            </a:endParaRPr>
          </a:p>
          <a:p>
            <a:pPr marL="178949" indent="-178949" defTabSz="959671" fontAlgn="base">
              <a:lnSpc>
                <a:spcPct val="80000"/>
              </a:lnSpc>
              <a:spcBef>
                <a:spcPct val="20000"/>
              </a:spcBef>
              <a:spcAft>
                <a:spcPct val="0"/>
              </a:spcAft>
              <a:defRPr/>
            </a:pPr>
            <a:r>
              <a:rPr kumimoji="0" lang="ja-JP" altLang="en-US" sz="1600" kern="0" dirty="0">
                <a:solidFill>
                  <a:srgbClr val="000000"/>
                </a:solidFill>
                <a:latin typeface="ＭＳ ゴシック" pitchFamily="49" charset="-128"/>
                <a:ea typeface="ＭＳ ゴシック" pitchFamily="49" charset="-128"/>
                <a:cs typeface="Times New Roman" pitchFamily="18" charset="0"/>
              </a:rPr>
              <a:t>　　　　　　　　　　　　　　　　　　　　</a:t>
            </a:r>
            <a:r>
              <a:rPr kumimoji="0" lang="en-US" altLang="ja-JP" sz="1600" kern="0" dirty="0" smtClean="0">
                <a:solidFill>
                  <a:srgbClr val="000000"/>
                </a:solidFill>
                <a:latin typeface="ＭＳ ゴシック" pitchFamily="49" charset="-128"/>
                <a:ea typeface="ＭＳ ゴシック" pitchFamily="49" charset="-128"/>
                <a:cs typeface="Times New Roman" pitchFamily="18" charset="0"/>
              </a:rPr>
              <a:t>【</a:t>
            </a:r>
            <a:r>
              <a:rPr kumimoji="0" lang="ja-JP" altLang="en-US" sz="1600" kern="0" dirty="0" smtClean="0">
                <a:solidFill>
                  <a:srgbClr val="000000"/>
                </a:solidFill>
                <a:latin typeface="ＭＳ ゴシック" pitchFamily="49" charset="-128"/>
                <a:ea typeface="ＭＳ ゴシック" pitchFamily="49" charset="-128"/>
                <a:cs typeface="Times New Roman" pitchFamily="18" charset="0"/>
              </a:rPr>
              <a:t>令和元年度予算額</a:t>
            </a:r>
            <a:r>
              <a:rPr kumimoji="0" lang="ja-JP" altLang="en-US" sz="1600" kern="0" dirty="0">
                <a:solidFill>
                  <a:srgbClr val="000000"/>
                </a:solidFill>
                <a:latin typeface="ＭＳ ゴシック" pitchFamily="49" charset="-128"/>
                <a:ea typeface="ＭＳ ゴシック" pitchFamily="49" charset="-128"/>
                <a:cs typeface="Times New Roman" pitchFamily="18" charset="0"/>
              </a:rPr>
              <a:t>　６．９億円</a:t>
            </a:r>
            <a:r>
              <a:rPr kumimoji="0" lang="en-US" altLang="ja-JP" sz="1600" kern="0" dirty="0">
                <a:solidFill>
                  <a:srgbClr val="000000"/>
                </a:solidFill>
                <a:latin typeface="ＭＳ ゴシック" pitchFamily="49" charset="-128"/>
                <a:ea typeface="ＭＳ ゴシック" pitchFamily="49" charset="-128"/>
                <a:cs typeface="Times New Roman" pitchFamily="18" charset="0"/>
              </a:rPr>
              <a:t>】</a:t>
            </a:r>
            <a:endParaRPr kumimoji="0" lang="en-US" altLang="ja-JP" sz="1600" kern="0" dirty="0">
              <a:solidFill>
                <a:srgbClr val="000000"/>
              </a:solidFill>
              <a:latin typeface="ＭＳ Ｐゴシック"/>
            </a:endParaRPr>
          </a:p>
        </p:txBody>
      </p:sp>
      <p:sp>
        <p:nvSpPr>
          <p:cNvPr id="8" name="AutoShape 4"/>
          <p:cNvSpPr>
            <a:spLocks/>
          </p:cNvSpPr>
          <p:nvPr/>
        </p:nvSpPr>
        <p:spPr bwMode="auto">
          <a:xfrm>
            <a:off x="3516313" y="1843226"/>
            <a:ext cx="304800" cy="456296"/>
          </a:xfrm>
          <a:prstGeom prst="rightBrace">
            <a:avLst>
              <a:gd name="adj1" fmla="val 18741"/>
              <a:gd name="adj2" fmla="val 50000"/>
            </a:avLst>
          </a:prstGeom>
          <a:noFill/>
          <a:ln w="9525">
            <a:solidFill>
              <a:sysClr val="windowText" lastClr="000000"/>
            </a:solidFill>
            <a:round/>
            <a:headEnd/>
            <a:tailEnd/>
          </a:ln>
          <a:extLst>
            <a:ext uri="{909E8E84-426E-40DD-AFC4-6F175D3DCCD1}">
              <a14:hiddenFill xmlns:a14="http://schemas.microsoft.com/office/drawing/2010/main">
                <a:solidFill>
                  <a:srgbClr val="FFFFFF"/>
                </a:solidFill>
              </a14:hiddenFill>
            </a:ext>
          </a:extLst>
        </p:spPr>
        <p:txBody>
          <a:bodyPr lIns="91210" tIns="45607" rIns="91210" bIns="45607" anchor="ctr">
            <a:spAutoFit/>
          </a:bodyPr>
          <a:lstStyle>
            <a:lvl1pPr eaLnBrk="0" hangingPunct="0">
              <a:spcBef>
                <a:spcPct val="20000"/>
              </a:spcBef>
              <a:buChar char="•"/>
              <a:defRPr kumimoji="1" sz="3300">
                <a:solidFill>
                  <a:schemeClr val="tx1"/>
                </a:solidFill>
                <a:latin typeface="Arial" charset="0"/>
                <a:ea typeface="ＭＳ Ｐゴシック" charset="-128"/>
              </a:defRPr>
            </a:lvl1pPr>
            <a:lvl2pPr marL="742950" indent="-285750" eaLnBrk="0" hangingPunct="0">
              <a:spcBef>
                <a:spcPct val="20000"/>
              </a:spcBef>
              <a:buChar char="–"/>
              <a:defRPr kumimoji="1" sz="3000">
                <a:solidFill>
                  <a:schemeClr val="tx1"/>
                </a:solidFill>
                <a:latin typeface="Arial" charset="0"/>
                <a:ea typeface="ＭＳ Ｐゴシック" charset="-128"/>
              </a:defRPr>
            </a:lvl2pPr>
            <a:lvl3pPr marL="1143000" indent="-228600" eaLnBrk="0" hangingPunct="0">
              <a:spcBef>
                <a:spcPct val="20000"/>
              </a:spcBef>
              <a:buChar char="•"/>
              <a:defRPr kumimoji="1" sz="2600">
                <a:solidFill>
                  <a:schemeClr val="tx1"/>
                </a:solidFill>
                <a:latin typeface="Arial" charset="0"/>
                <a:ea typeface="ＭＳ Ｐゴシック" charset="-128"/>
              </a:defRPr>
            </a:lvl3pPr>
            <a:lvl4pPr marL="1600200" indent="-228600" eaLnBrk="0" hangingPunct="0">
              <a:spcBef>
                <a:spcPct val="20000"/>
              </a:spcBef>
              <a:buChar char="–"/>
              <a:defRPr kumimoji="1" sz="2200">
                <a:solidFill>
                  <a:schemeClr val="tx1"/>
                </a:solidFill>
                <a:latin typeface="Arial" charset="0"/>
                <a:ea typeface="ＭＳ Ｐゴシック" charset="-128"/>
              </a:defRPr>
            </a:lvl4pPr>
            <a:lvl5pPr marL="2057400" indent="-228600" eaLnBrk="0" hangingPunct="0">
              <a:spcBef>
                <a:spcPct val="20000"/>
              </a:spcBef>
              <a:buChar char="»"/>
              <a:defRPr kumimoji="1" sz="22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2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2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2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200">
                <a:solidFill>
                  <a:schemeClr val="tx1"/>
                </a:solidFill>
                <a:latin typeface="Arial" charset="0"/>
                <a:ea typeface="ＭＳ Ｐゴシック" charset="-128"/>
              </a:defRPr>
            </a:lvl9pPr>
          </a:lstStyle>
          <a:p>
            <a:pPr defTabSz="912164" eaLnBrk="1" fontAlgn="base" hangingPunct="1">
              <a:spcBef>
                <a:spcPct val="0"/>
              </a:spcBef>
              <a:spcAft>
                <a:spcPct val="0"/>
              </a:spcAft>
              <a:buFontTx/>
              <a:buNone/>
              <a:defRPr/>
            </a:pPr>
            <a:endParaRPr lang="ja-JP" altLang="en-US" sz="2100" kern="0">
              <a:solidFill>
                <a:srgbClr val="000000"/>
              </a:solidFill>
            </a:endParaRPr>
          </a:p>
        </p:txBody>
      </p:sp>
      <p:sp>
        <p:nvSpPr>
          <p:cNvPr id="9" name="Text Box 5"/>
          <p:cNvSpPr txBox="1">
            <a:spLocks noChangeArrowheads="1"/>
          </p:cNvSpPr>
          <p:nvPr/>
        </p:nvSpPr>
        <p:spPr bwMode="auto">
          <a:xfrm>
            <a:off x="3821113" y="1779586"/>
            <a:ext cx="4191000" cy="565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91210" tIns="45607" rIns="91210" bIns="45607">
            <a:spAutoFit/>
          </a:bodyPr>
          <a:lstStyle>
            <a:lvl1pPr defTabSz="962025" eaLnBrk="0" hangingPunct="0">
              <a:spcBef>
                <a:spcPct val="20000"/>
              </a:spcBef>
              <a:buChar char="•"/>
              <a:defRPr kumimoji="1" sz="3300">
                <a:solidFill>
                  <a:schemeClr val="tx1"/>
                </a:solidFill>
                <a:latin typeface="Arial" charset="0"/>
                <a:ea typeface="ＭＳ Ｐゴシック" charset="-128"/>
              </a:defRPr>
            </a:lvl1pPr>
            <a:lvl2pPr marL="742950" indent="-285750" defTabSz="962025" eaLnBrk="0" hangingPunct="0">
              <a:spcBef>
                <a:spcPct val="20000"/>
              </a:spcBef>
              <a:buChar char="–"/>
              <a:defRPr kumimoji="1" sz="3000">
                <a:solidFill>
                  <a:schemeClr val="tx1"/>
                </a:solidFill>
                <a:latin typeface="Arial" charset="0"/>
                <a:ea typeface="ＭＳ Ｐゴシック" charset="-128"/>
              </a:defRPr>
            </a:lvl2pPr>
            <a:lvl3pPr marL="1143000" indent="-228600" defTabSz="962025" eaLnBrk="0" hangingPunct="0">
              <a:spcBef>
                <a:spcPct val="20000"/>
              </a:spcBef>
              <a:buChar char="•"/>
              <a:defRPr kumimoji="1" sz="2600">
                <a:solidFill>
                  <a:schemeClr val="tx1"/>
                </a:solidFill>
                <a:latin typeface="Arial" charset="0"/>
                <a:ea typeface="ＭＳ Ｐゴシック" charset="-128"/>
              </a:defRPr>
            </a:lvl3pPr>
            <a:lvl4pPr marL="1600200" indent="-228600" defTabSz="962025" eaLnBrk="0" hangingPunct="0">
              <a:spcBef>
                <a:spcPct val="20000"/>
              </a:spcBef>
              <a:buChar char="–"/>
              <a:defRPr kumimoji="1" sz="2200">
                <a:solidFill>
                  <a:schemeClr val="tx1"/>
                </a:solidFill>
                <a:latin typeface="Arial" charset="0"/>
                <a:ea typeface="ＭＳ Ｐゴシック" charset="-128"/>
              </a:defRPr>
            </a:lvl4pPr>
            <a:lvl5pPr marL="2057400" indent="-228600" defTabSz="962025" eaLnBrk="0" hangingPunct="0">
              <a:spcBef>
                <a:spcPct val="20000"/>
              </a:spcBef>
              <a:buChar char="»"/>
              <a:defRPr kumimoji="1" sz="2200">
                <a:solidFill>
                  <a:schemeClr val="tx1"/>
                </a:solidFill>
                <a:latin typeface="Arial" charset="0"/>
                <a:ea typeface="ＭＳ Ｐゴシック" charset="-128"/>
              </a:defRPr>
            </a:lvl5pPr>
            <a:lvl6pPr marL="2514600" indent="-228600" defTabSz="962025" eaLnBrk="0" fontAlgn="base" hangingPunct="0">
              <a:spcBef>
                <a:spcPct val="20000"/>
              </a:spcBef>
              <a:spcAft>
                <a:spcPct val="0"/>
              </a:spcAft>
              <a:buChar char="»"/>
              <a:defRPr kumimoji="1" sz="2200">
                <a:solidFill>
                  <a:schemeClr val="tx1"/>
                </a:solidFill>
                <a:latin typeface="Arial" charset="0"/>
                <a:ea typeface="ＭＳ Ｐゴシック" charset="-128"/>
              </a:defRPr>
            </a:lvl6pPr>
            <a:lvl7pPr marL="2971800" indent="-228600" defTabSz="962025" eaLnBrk="0" fontAlgn="base" hangingPunct="0">
              <a:spcBef>
                <a:spcPct val="20000"/>
              </a:spcBef>
              <a:spcAft>
                <a:spcPct val="0"/>
              </a:spcAft>
              <a:buChar char="»"/>
              <a:defRPr kumimoji="1" sz="2200">
                <a:solidFill>
                  <a:schemeClr val="tx1"/>
                </a:solidFill>
                <a:latin typeface="Arial" charset="0"/>
                <a:ea typeface="ＭＳ Ｐゴシック" charset="-128"/>
              </a:defRPr>
            </a:lvl7pPr>
            <a:lvl8pPr marL="3429000" indent="-228600" defTabSz="962025" eaLnBrk="0" fontAlgn="base" hangingPunct="0">
              <a:spcBef>
                <a:spcPct val="20000"/>
              </a:spcBef>
              <a:spcAft>
                <a:spcPct val="0"/>
              </a:spcAft>
              <a:buChar char="»"/>
              <a:defRPr kumimoji="1" sz="2200">
                <a:solidFill>
                  <a:schemeClr val="tx1"/>
                </a:solidFill>
                <a:latin typeface="Arial" charset="0"/>
                <a:ea typeface="ＭＳ Ｐゴシック" charset="-128"/>
              </a:defRPr>
            </a:lvl8pPr>
            <a:lvl9pPr marL="3886200" indent="-228600" defTabSz="962025" eaLnBrk="0" fontAlgn="base" hangingPunct="0">
              <a:spcBef>
                <a:spcPct val="20000"/>
              </a:spcBef>
              <a:spcAft>
                <a:spcPct val="0"/>
              </a:spcAft>
              <a:buChar char="»"/>
              <a:defRPr kumimoji="1" sz="2200">
                <a:solidFill>
                  <a:schemeClr val="tx1"/>
                </a:solidFill>
                <a:latin typeface="Arial" charset="0"/>
                <a:ea typeface="ＭＳ Ｐゴシック" charset="-128"/>
              </a:defRPr>
            </a:lvl9pPr>
          </a:lstStyle>
          <a:p>
            <a:pPr eaLnBrk="1" fontAlgn="base" hangingPunct="1">
              <a:spcBef>
                <a:spcPct val="50000"/>
              </a:spcBef>
              <a:spcAft>
                <a:spcPct val="0"/>
              </a:spcAft>
              <a:buFontTx/>
              <a:buNone/>
              <a:defRPr/>
            </a:pPr>
            <a:r>
              <a:rPr lang="ja-JP" altLang="en-US" sz="1200" kern="0" dirty="0">
                <a:solidFill>
                  <a:srgbClr val="000000"/>
                </a:solidFill>
              </a:rPr>
              <a:t>三位一体改革で補助金廃止</a:t>
            </a:r>
          </a:p>
          <a:p>
            <a:pPr eaLnBrk="1" fontAlgn="base" hangingPunct="1">
              <a:spcBef>
                <a:spcPct val="50000"/>
              </a:spcBef>
              <a:spcAft>
                <a:spcPct val="0"/>
              </a:spcAft>
              <a:buFontTx/>
              <a:buNone/>
              <a:defRPr/>
            </a:pPr>
            <a:r>
              <a:rPr lang="ja-JP" altLang="en-US" sz="1200" kern="0" dirty="0">
                <a:solidFill>
                  <a:srgbClr val="000000"/>
                </a:solidFill>
              </a:rPr>
              <a:t>（特別の地方債で措置）　</a:t>
            </a:r>
            <a:r>
              <a:rPr lang="en-US" altLang="ja-JP" sz="1200" kern="0" dirty="0">
                <a:solidFill>
                  <a:srgbClr val="000000"/>
                </a:solidFill>
              </a:rPr>
              <a:t>【</a:t>
            </a:r>
            <a:r>
              <a:rPr lang="ja-JP" altLang="en-US" sz="1200" kern="0" dirty="0">
                <a:solidFill>
                  <a:srgbClr val="000000"/>
                </a:solidFill>
              </a:rPr>
              <a:t>施設整備事業（一般財源化分）</a:t>
            </a:r>
            <a:r>
              <a:rPr lang="en-US" altLang="ja-JP" sz="1200" kern="0" dirty="0">
                <a:solidFill>
                  <a:srgbClr val="000000"/>
                </a:solidFill>
              </a:rPr>
              <a:t>】</a:t>
            </a:r>
          </a:p>
        </p:txBody>
      </p:sp>
      <p:sp>
        <p:nvSpPr>
          <p:cNvPr id="10" name="AutoShape 15"/>
          <p:cNvSpPr>
            <a:spLocks noChangeArrowheads="1"/>
          </p:cNvSpPr>
          <p:nvPr/>
        </p:nvSpPr>
        <p:spPr bwMode="auto">
          <a:xfrm>
            <a:off x="180313" y="144168"/>
            <a:ext cx="9720000" cy="469029"/>
          </a:xfrm>
          <a:prstGeom prst="roundRect">
            <a:avLst>
              <a:gd name="adj" fmla="val 21125"/>
            </a:avLst>
          </a:prstGeom>
          <a:gradFill rotWithShape="1">
            <a:gsLst>
              <a:gs pos="0">
                <a:srgbClr val="FF9933"/>
              </a:gs>
              <a:gs pos="50000">
                <a:sysClr val="window" lastClr="FFFFFF"/>
              </a:gs>
              <a:gs pos="100000">
                <a:srgbClr val="FF9933"/>
              </a:gs>
            </a:gsLst>
            <a:lin ang="5400000" scaled="1"/>
          </a:gradFill>
          <a:ln w="57150" cmpd="thickThin">
            <a:solidFill>
              <a:sysClr val="windowText" lastClr="000000"/>
            </a:solidFill>
            <a:round/>
            <a:headEnd/>
            <a:tailEnd/>
          </a:ln>
          <a:effectLst/>
        </p:spPr>
        <p:txBody>
          <a:bodyPr lIns="91193" tIns="45598" rIns="91193" bIns="45598" anchor="ctr"/>
          <a:lstStyle/>
          <a:p>
            <a:pPr algn="ctr" defTabSz="912164" fontAlgn="base">
              <a:spcBef>
                <a:spcPct val="0"/>
              </a:spcBef>
              <a:spcAft>
                <a:spcPct val="0"/>
              </a:spcAft>
              <a:defRPr/>
            </a:pPr>
            <a:r>
              <a:rPr kumimoji="0" lang="ja-JP" altLang="en-US" sz="2200" kern="0" dirty="0">
                <a:solidFill>
                  <a:srgbClr val="000000"/>
                </a:solidFill>
                <a:ea typeface="ＤＦ特太ゴシック体" pitchFamily="1" charset="-128"/>
              </a:rPr>
              <a:t>過疎法に基づく施策</a:t>
            </a:r>
            <a:endParaRPr kumimoji="0" lang="en-US" altLang="ja-JP" sz="2200" kern="0" dirty="0">
              <a:solidFill>
                <a:srgbClr val="000000"/>
              </a:solidFill>
              <a:ea typeface="ＤＦ特太ゴシック体" pitchFamily="1" charset="-128"/>
            </a:endParaRPr>
          </a:p>
        </p:txBody>
      </p:sp>
      <p:sp>
        <p:nvSpPr>
          <p:cNvPr id="2" name="スライド番号プレースホルダー 1"/>
          <p:cNvSpPr>
            <a:spLocks noGrp="1"/>
          </p:cNvSpPr>
          <p:nvPr>
            <p:ph type="sldNum" sz="quarter" idx="12"/>
          </p:nvPr>
        </p:nvSpPr>
        <p:spPr/>
        <p:txBody>
          <a:bodyPr/>
          <a:lstStyle/>
          <a:p>
            <a:fld id="{52FD0B92-5099-4375-A526-D90697F4A704}" type="slidenum">
              <a:rPr lang="ja-JP" altLang="en-US" smtClean="0">
                <a:solidFill>
                  <a:prstClr val="black"/>
                </a:solidFill>
              </a:rPr>
              <a:pPr/>
              <a:t>8</a:t>
            </a:fld>
            <a:endParaRPr lang="ja-JP" altLang="en-US" dirty="0">
              <a:solidFill>
                <a:prstClr val="black"/>
              </a:solidFill>
            </a:endParaRPr>
          </a:p>
        </p:txBody>
      </p:sp>
    </p:spTree>
    <p:extLst>
      <p:ext uri="{BB962C8B-B14F-4D97-AF65-F5344CB8AC3E}">
        <p14:creationId xmlns:p14="http://schemas.microsoft.com/office/powerpoint/2010/main" val="332606868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3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20_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Office Theme</Template>
  <TotalTime>460</TotalTime>
  <Words>3031</Words>
  <Application>Microsoft Office PowerPoint</Application>
  <PresentationFormat>ユーザー設定</PresentationFormat>
  <Paragraphs>845</Paragraphs>
  <Slides>18</Slides>
  <Notes>6</Notes>
  <HiddenSlides>0</HiddenSlides>
  <MMClips>0</MMClips>
  <ScaleCrop>false</ScaleCrop>
  <HeadingPairs>
    <vt:vector size="8" baseType="variant">
      <vt:variant>
        <vt:lpstr>使用されているフォント</vt:lpstr>
      </vt:variant>
      <vt:variant>
        <vt:i4>12</vt:i4>
      </vt:variant>
      <vt:variant>
        <vt:lpstr>テーマ</vt:lpstr>
      </vt:variant>
      <vt:variant>
        <vt:i4>4</vt:i4>
      </vt:variant>
      <vt:variant>
        <vt:lpstr>埋め込まれた OLE サーバー</vt:lpstr>
      </vt:variant>
      <vt:variant>
        <vt:i4>1</vt:i4>
      </vt:variant>
      <vt:variant>
        <vt:lpstr>スライド タイトル</vt:lpstr>
      </vt:variant>
      <vt:variant>
        <vt:i4>18</vt:i4>
      </vt:variant>
    </vt:vector>
  </HeadingPairs>
  <TitlesOfParts>
    <vt:vector size="35" baseType="lpstr">
      <vt:lpstr>ＤＦ特太ゴシック体</vt:lpstr>
      <vt:lpstr>ＤＦ平成ゴシック体W5</vt:lpstr>
      <vt:lpstr>ＤＨＰ特太ゴシック体</vt:lpstr>
      <vt:lpstr>HGSｺﾞｼｯｸE</vt:lpstr>
      <vt:lpstr>ＭＳ Ｐゴシック</vt:lpstr>
      <vt:lpstr>ＭＳ Ｐ明朝</vt:lpstr>
      <vt:lpstr>ＭＳ ゴシック</vt:lpstr>
      <vt:lpstr>ＭＳ 明朝</vt:lpstr>
      <vt:lpstr>Arial</vt:lpstr>
      <vt:lpstr>Calibri</vt:lpstr>
      <vt:lpstr>Calibri Light</vt:lpstr>
      <vt:lpstr>Times New Roman</vt:lpstr>
      <vt:lpstr>Office テーマ</vt:lpstr>
      <vt:lpstr>1_Office テーマ</vt:lpstr>
      <vt:lpstr>3_デザインの設定</vt:lpstr>
      <vt:lpstr>20_Office テーマ</vt:lpstr>
      <vt:lpstr>ワークシート</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Administrator</dc:creator>
  <cp:lastModifiedBy>Administrator</cp:lastModifiedBy>
  <cp:revision>154</cp:revision>
  <cp:lastPrinted>2019-06-07T04:16:36Z</cp:lastPrinted>
  <dcterms:created xsi:type="dcterms:W3CDTF">2017-05-24T03:06:12Z</dcterms:created>
  <dcterms:modified xsi:type="dcterms:W3CDTF">2019-06-07T05:12:34Z</dcterms:modified>
</cp:coreProperties>
</file>