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6168" autoAdjust="0"/>
  </p:normalViewPr>
  <p:slideViewPr>
    <p:cSldViewPr snapToGrid="0">
      <p:cViewPr varScale="1">
        <p:scale>
          <a:sx n="113" d="100"/>
          <a:sy n="113" d="100"/>
        </p:scale>
        <p:origin x="14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7FA38-67D7-4E76-95CB-BA1527184741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00359-5036-4AB3-91EB-D02F702FB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772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00359-5036-4AB3-91EB-D02F702FB04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71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8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4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9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1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4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87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45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0829-487A-4A77-A7EF-5BB957685D08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33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50800" cmpd="thickThin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51520" y="50371"/>
            <a:ext cx="8784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関　連　研　究　開　発　等　相　関　図</a:t>
            </a:r>
            <a:endParaRPr kumimoji="1" lang="en-US" altLang="ja-JP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r>
              <a:rPr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（○　○　に　関　す　る　研　究　開　発）</a:t>
            </a:r>
            <a:endParaRPr lang="en-US" altLang="ja-JP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r>
              <a:rPr kumimoji="1" lang="en-US" altLang="ja-JP" sz="1400" b="1" dirty="0" smtClean="0">
                <a:latin typeface="+mn-ea"/>
              </a:rPr>
              <a:t>(</a:t>
            </a:r>
            <a:r>
              <a:rPr lang="en-US" altLang="ja-JP" sz="1400" dirty="0"/>
              <a:t>Positioning map among the proposal R&amp;D and the related R&amp;Ds</a:t>
            </a:r>
            <a:r>
              <a:rPr lang="en-US" altLang="ja-JP" sz="1400" dirty="0" smtClean="0"/>
              <a:t>.</a:t>
            </a:r>
            <a:r>
              <a:rPr kumimoji="1" lang="en-US" altLang="ja-JP" sz="1400" b="1" dirty="0" smtClean="0">
                <a:latin typeface="+mn-ea"/>
              </a:rPr>
              <a:t>)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46" name="四角形吹き出し 45"/>
          <p:cNvSpPr/>
          <p:nvPr/>
        </p:nvSpPr>
        <p:spPr>
          <a:xfrm>
            <a:off x="7923463" y="116632"/>
            <a:ext cx="1018493" cy="533963"/>
          </a:xfrm>
          <a:prstGeom prst="wedgeRectCallout">
            <a:avLst>
              <a:gd name="adj1" fmla="val -35659"/>
              <a:gd name="adj2" fmla="val 80504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記入例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1" name="四角形吹き出し 40"/>
          <p:cNvSpPr/>
          <p:nvPr/>
        </p:nvSpPr>
        <p:spPr>
          <a:xfrm>
            <a:off x="568245" y="386669"/>
            <a:ext cx="1274929" cy="296707"/>
          </a:xfrm>
          <a:prstGeom prst="wedgeRectCallout">
            <a:avLst>
              <a:gd name="adj1" fmla="val 97881"/>
              <a:gd name="adj2" fmla="val 1714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 smtClean="0">
                <a:solidFill>
                  <a:srgbClr val="0070C0"/>
                </a:solidFill>
              </a:rPr>
              <a:t>課題名を記載</a:t>
            </a:r>
            <a:endParaRPr kumimoji="1" lang="ja-JP" altLang="en-US" sz="800" dirty="0">
              <a:solidFill>
                <a:srgbClr val="0070C0"/>
              </a:solidFill>
            </a:endParaRPr>
          </a:p>
        </p:txBody>
      </p:sp>
      <p:sp>
        <p:nvSpPr>
          <p:cNvPr id="35" name="四角形吹き出し 34"/>
          <p:cNvSpPr/>
          <p:nvPr/>
        </p:nvSpPr>
        <p:spPr>
          <a:xfrm>
            <a:off x="6644040" y="6483375"/>
            <a:ext cx="576064" cy="218383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+mn-ea"/>
              </a:rPr>
              <a:t>注釈</a:t>
            </a:r>
            <a:endParaRPr kumimoji="1" lang="ja-JP" altLang="en-US" sz="1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308304" y="6432688"/>
            <a:ext cx="121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+mn-ea"/>
              </a:rPr>
              <a:t>提出時には全ての注釈を削除してください。</a:t>
            </a:r>
            <a:endParaRPr kumimoji="1" lang="ja-JP" altLang="en-US" sz="900" dirty="0">
              <a:latin typeface="+mn-ea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3491880" y="925866"/>
            <a:ext cx="0" cy="547260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4783239" y="927434"/>
            <a:ext cx="0" cy="547260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>
            <a:off x="0" y="6381328"/>
            <a:ext cx="8892480" cy="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2519772" y="641339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latin typeface="+mn-ea"/>
              </a:rPr>
              <a:t>2020</a:t>
            </a:r>
            <a:r>
              <a:rPr kumimoji="1" lang="ja-JP" altLang="en-US" dirty="0" smtClean="0">
                <a:latin typeface="+mn-ea"/>
              </a:rPr>
              <a:t>年</a:t>
            </a:r>
            <a:r>
              <a:rPr kumimoji="1" lang="en-US" altLang="ja-JP" dirty="0" smtClean="0">
                <a:latin typeface="+mn-ea"/>
              </a:rPr>
              <a:t>4</a:t>
            </a:r>
            <a:r>
              <a:rPr kumimoji="1" lang="ja-JP" altLang="en-US" dirty="0" smtClean="0">
                <a:latin typeface="+mn-ea"/>
              </a:rPr>
              <a:t>月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336489" y="1033548"/>
            <a:ext cx="262051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latin typeface="+mn-ea"/>
              </a:rPr>
              <a:t>2018</a:t>
            </a:r>
            <a:r>
              <a:rPr kumimoji="1" lang="ja-JP" altLang="en-US" sz="1000" dirty="0" smtClean="0">
                <a:latin typeface="+mn-ea"/>
              </a:rPr>
              <a:t>～</a:t>
            </a:r>
            <a:r>
              <a:rPr kumimoji="1" lang="en-US" altLang="ja-JP" sz="1000" dirty="0" smtClean="0">
                <a:latin typeface="+mn-ea"/>
              </a:rPr>
              <a:t>2020</a:t>
            </a:r>
          </a:p>
          <a:p>
            <a:pPr algn="ctr"/>
            <a:r>
              <a:rPr lang="en-US" altLang="ja-JP" sz="1000" dirty="0" smtClean="0">
                <a:latin typeface="+mn-ea"/>
              </a:rPr>
              <a:t>SCOPE</a:t>
            </a:r>
            <a:r>
              <a:rPr lang="ja-JP" altLang="en-US" sz="1000" dirty="0" smtClean="0">
                <a:latin typeface="+mn-ea"/>
              </a:rPr>
              <a:t>以外の競争的資金　代表者　</a:t>
            </a:r>
            <a:r>
              <a:rPr lang="en-US" altLang="ja-JP" sz="1000" dirty="0" smtClean="0">
                <a:latin typeface="+mn-ea"/>
              </a:rPr>
              <a:t>500</a:t>
            </a:r>
            <a:r>
              <a:rPr lang="ja-JP" altLang="en-US" sz="1000" dirty="0" smtClean="0">
                <a:latin typeface="+mn-ea"/>
              </a:rPr>
              <a:t>万円</a:t>
            </a:r>
            <a:endParaRPr lang="en-US" altLang="ja-JP" sz="1000" dirty="0" smtClean="0">
              <a:latin typeface="+mn-ea"/>
            </a:endParaRPr>
          </a:p>
          <a:p>
            <a:pPr algn="ctr"/>
            <a:r>
              <a:rPr kumimoji="1" lang="ja-JP" altLang="en-US" sz="1000" dirty="0">
                <a:latin typeface="+mn-ea"/>
              </a:rPr>
              <a:t>＊＊</a:t>
            </a:r>
            <a:r>
              <a:rPr kumimoji="1" lang="ja-JP" altLang="en-US" sz="1000" dirty="0" smtClean="0">
                <a:latin typeface="+mn-ea"/>
              </a:rPr>
              <a:t>の基礎</a:t>
            </a:r>
            <a:r>
              <a:rPr lang="ja-JP" altLang="en-US" sz="1000" dirty="0">
                <a:latin typeface="+mn-ea"/>
              </a:rPr>
              <a:t>研究</a:t>
            </a:r>
            <a:endParaRPr kumimoji="1" lang="ja-JP" altLang="en-US" sz="1000" dirty="0">
              <a:latin typeface="+mn-ea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049232" y="1700808"/>
            <a:ext cx="3661286" cy="5745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latin typeface="+mn-ea"/>
              </a:rPr>
              <a:t>2019</a:t>
            </a:r>
            <a:r>
              <a:rPr kumimoji="1" lang="ja-JP" altLang="en-US" sz="1000" dirty="0" smtClean="0">
                <a:latin typeface="+mn-ea"/>
              </a:rPr>
              <a:t>～</a:t>
            </a:r>
            <a:r>
              <a:rPr kumimoji="1" lang="en-US" altLang="ja-JP" sz="1000" dirty="0" smtClean="0">
                <a:latin typeface="+mn-ea"/>
              </a:rPr>
              <a:t>2021</a:t>
            </a:r>
          </a:p>
          <a:p>
            <a:pPr algn="ctr"/>
            <a:r>
              <a:rPr lang="ja-JP" altLang="en-US" sz="1000" dirty="0" smtClean="0">
                <a:latin typeface="+mn-ea"/>
              </a:rPr>
              <a:t>競争的資金以外の研究開発資金 代表者　</a:t>
            </a:r>
            <a:r>
              <a:rPr lang="en-US" altLang="ja-JP" sz="1000" dirty="0" smtClean="0">
                <a:latin typeface="+mn-ea"/>
              </a:rPr>
              <a:t>2500</a:t>
            </a:r>
            <a:r>
              <a:rPr lang="ja-JP" altLang="en-US" sz="1000" dirty="0" smtClean="0">
                <a:latin typeface="+mn-ea"/>
              </a:rPr>
              <a:t>万円</a:t>
            </a:r>
            <a:endParaRPr lang="en-US" altLang="ja-JP" sz="1000" dirty="0" smtClean="0">
              <a:latin typeface="+mn-ea"/>
            </a:endParaRPr>
          </a:p>
          <a:p>
            <a:pPr algn="ctr"/>
            <a:r>
              <a:rPr kumimoji="1" lang="ja-JP" altLang="en-US" sz="1000" dirty="0">
                <a:latin typeface="+mn-ea"/>
              </a:rPr>
              <a:t>＊＊</a:t>
            </a:r>
            <a:r>
              <a:rPr kumimoji="1" lang="ja-JP" altLang="en-US" sz="1000" dirty="0" smtClean="0">
                <a:latin typeface="+mn-ea"/>
              </a:rPr>
              <a:t>の要素開発</a:t>
            </a:r>
            <a:endParaRPr kumimoji="1" lang="ja-JP" altLang="en-US" sz="1000" dirty="0">
              <a:latin typeface="+mn-e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103629" y="5936071"/>
            <a:ext cx="864096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+mn-ea"/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+mn-ea"/>
              </a:rPr>
              <a:t>1</a:t>
            </a:r>
            <a:endParaRPr kumimoji="1" lang="ja-JP" altLang="en-US" sz="1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766719" y="2476859"/>
            <a:ext cx="1666318" cy="57450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latin typeface="+mn-ea"/>
              </a:rPr>
              <a:t>2018</a:t>
            </a:r>
            <a:r>
              <a:rPr kumimoji="1" lang="ja-JP" altLang="en-US" sz="1000" dirty="0" smtClean="0">
                <a:latin typeface="+mn-ea"/>
              </a:rPr>
              <a:t>～</a:t>
            </a:r>
            <a:r>
              <a:rPr kumimoji="1" lang="en-US" altLang="ja-JP" sz="1000" dirty="0" smtClean="0">
                <a:latin typeface="+mn-ea"/>
              </a:rPr>
              <a:t>2019</a:t>
            </a:r>
          </a:p>
          <a:p>
            <a:pPr algn="ctr"/>
            <a:r>
              <a:rPr lang="ja-JP" altLang="en-US" sz="1000" dirty="0" smtClean="0">
                <a:latin typeface="+mn-ea"/>
              </a:rPr>
              <a:t>大学内予算　</a:t>
            </a:r>
            <a:r>
              <a:rPr lang="en-US" altLang="ja-JP" sz="1000" dirty="0" smtClean="0">
                <a:latin typeface="+mn-ea"/>
              </a:rPr>
              <a:t>200</a:t>
            </a:r>
            <a:r>
              <a:rPr lang="ja-JP" altLang="en-US" sz="1000" dirty="0" smtClean="0">
                <a:latin typeface="+mn-ea"/>
              </a:rPr>
              <a:t>万円</a:t>
            </a:r>
            <a:endParaRPr lang="en-US" altLang="ja-JP" sz="1000" dirty="0" smtClean="0">
              <a:latin typeface="+mn-ea"/>
            </a:endParaRPr>
          </a:p>
          <a:p>
            <a:pPr algn="ctr"/>
            <a:r>
              <a:rPr kumimoji="1" lang="ja-JP" altLang="en-US" sz="1000" dirty="0">
                <a:latin typeface="+mn-ea"/>
              </a:rPr>
              <a:t>＊＊</a:t>
            </a:r>
            <a:r>
              <a:rPr kumimoji="1" lang="ja-JP" altLang="en-US" sz="1000" dirty="0" smtClean="0">
                <a:latin typeface="+mn-ea"/>
              </a:rPr>
              <a:t>の基礎研究</a:t>
            </a:r>
            <a:endParaRPr kumimoji="1" lang="ja-JP" altLang="en-US" sz="1000" dirty="0">
              <a:latin typeface="+mn-ea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566979" y="2476859"/>
            <a:ext cx="2445181" cy="57450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latin typeface="+mn-ea"/>
              </a:rPr>
              <a:t>2020</a:t>
            </a:r>
            <a:r>
              <a:rPr kumimoji="1" lang="ja-JP" altLang="en-US" sz="1000" dirty="0" smtClean="0">
                <a:latin typeface="+mn-ea"/>
              </a:rPr>
              <a:t>～</a:t>
            </a:r>
            <a:r>
              <a:rPr kumimoji="1" lang="en-US" altLang="ja-JP" sz="1000" dirty="0" smtClean="0">
                <a:latin typeface="+mn-ea"/>
              </a:rPr>
              <a:t>2021</a:t>
            </a:r>
          </a:p>
          <a:p>
            <a:pPr algn="ctr"/>
            <a:r>
              <a:rPr lang="ja-JP" altLang="en-US" sz="1000" dirty="0" smtClean="0">
                <a:latin typeface="+mn-ea"/>
              </a:rPr>
              <a:t>大学内特別予算　</a:t>
            </a:r>
            <a:r>
              <a:rPr lang="en-US" altLang="ja-JP" sz="1000" dirty="0" smtClean="0">
                <a:latin typeface="+mn-ea"/>
              </a:rPr>
              <a:t>1000</a:t>
            </a:r>
            <a:r>
              <a:rPr lang="ja-JP" altLang="en-US" sz="1000" dirty="0" smtClean="0">
                <a:latin typeface="+mn-ea"/>
              </a:rPr>
              <a:t>万円</a:t>
            </a:r>
            <a:endParaRPr lang="en-US" altLang="ja-JP" sz="1000" dirty="0" smtClean="0">
              <a:latin typeface="+mn-ea"/>
            </a:endParaRPr>
          </a:p>
          <a:p>
            <a:pPr algn="ctr"/>
            <a:r>
              <a:rPr kumimoji="1" lang="ja-JP" altLang="en-US" sz="1000" dirty="0">
                <a:latin typeface="+mn-ea"/>
              </a:rPr>
              <a:t>＊＊</a:t>
            </a:r>
            <a:r>
              <a:rPr kumimoji="1" lang="ja-JP" altLang="en-US" sz="1000" dirty="0" smtClean="0">
                <a:latin typeface="+mn-ea"/>
              </a:rPr>
              <a:t>の応用研究</a:t>
            </a:r>
            <a:endParaRPr kumimoji="1" lang="ja-JP" altLang="en-US" sz="1000" dirty="0">
              <a:latin typeface="+mn-ea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434536" y="5926671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+mn-ea"/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+mn-ea"/>
              </a:rPr>
              <a:t>2</a:t>
            </a:r>
            <a:endParaRPr kumimoji="1" lang="ja-JP" altLang="en-US" sz="1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866342" y="5916734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+mn-ea"/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+mn-ea"/>
              </a:rPr>
              <a:t>3</a:t>
            </a:r>
            <a:endParaRPr kumimoji="1" lang="ja-JP" altLang="en-US" sz="1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368437" y="5908721"/>
            <a:ext cx="864096" cy="395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+mn-ea"/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+mn-ea"/>
              </a:rPr>
              <a:t>4</a:t>
            </a:r>
            <a:endParaRPr kumimoji="1" lang="ja-JP" altLang="en-US" sz="1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334671" y="5424073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受賞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+mn-ea"/>
              </a:rPr>
              <a:t>1</a:t>
            </a:r>
            <a:endParaRPr kumimoji="1" lang="ja-JP" altLang="en-US" sz="1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589636" y="5424073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受賞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+mn-ea"/>
              </a:rPr>
              <a:t>2</a:t>
            </a:r>
            <a:endParaRPr kumimoji="1" lang="ja-JP" altLang="en-US" sz="1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268578" y="4909198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知財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+mn-ea"/>
              </a:rPr>
              <a:t>1</a:t>
            </a:r>
            <a:endParaRPr kumimoji="1" lang="ja-JP" altLang="en-US" sz="1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871913" y="4915334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知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財</a:t>
            </a:r>
            <a:r>
              <a:rPr lang="en-US" altLang="ja-JP" sz="1000" dirty="0" smtClean="0">
                <a:solidFill>
                  <a:schemeClr val="tx1"/>
                </a:solidFill>
                <a:latin typeface="+mn-ea"/>
              </a:rPr>
              <a:t>2</a:t>
            </a:r>
            <a:endParaRPr kumimoji="1" lang="ja-JP" altLang="en-US" sz="1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4" name="四角形吹き出し 33"/>
          <p:cNvSpPr/>
          <p:nvPr/>
        </p:nvSpPr>
        <p:spPr>
          <a:xfrm>
            <a:off x="209948" y="1454289"/>
            <a:ext cx="882960" cy="360040"/>
          </a:xfrm>
          <a:prstGeom prst="wedgeRectCallout">
            <a:avLst>
              <a:gd name="adj1" fmla="val 74595"/>
              <a:gd name="adj2" fmla="val 1714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+mn-ea"/>
              </a:rPr>
              <a:t>外部資金による関連研究開発</a:t>
            </a:r>
            <a:endParaRPr kumimoji="1" lang="ja-JP" altLang="en-US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6" name="四角形吹き出し 35"/>
          <p:cNvSpPr/>
          <p:nvPr/>
        </p:nvSpPr>
        <p:spPr>
          <a:xfrm>
            <a:off x="651764" y="2435513"/>
            <a:ext cx="903730" cy="360040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+mn-ea"/>
              </a:rPr>
              <a:t>自機関予算による関連研究開発</a:t>
            </a:r>
            <a:endParaRPr kumimoji="1" lang="ja-JP" altLang="en-US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385261" y="1641609"/>
            <a:ext cx="2288825" cy="7421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2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022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～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2024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事業化に必要な追加研究資金</a:t>
            </a:r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7000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万円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+mn-ea"/>
              </a:rPr>
              <a:t>＊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＊に関するシステム展開</a:t>
            </a:r>
            <a:endParaRPr kumimoji="1"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6930778" y="3317245"/>
            <a:ext cx="1973339" cy="87808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2023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～</a:t>
            </a:r>
            <a:endParaRPr kumimoji="1"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事業化に向けた実証実験に必要な資金　</a:t>
            </a:r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5000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万円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＊＊の実証実験</a:t>
            </a:r>
            <a:endParaRPr kumimoji="1"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42" name="直線矢印コネクタ 41"/>
          <p:cNvCxnSpPr>
            <a:stCxn id="53" idx="3"/>
            <a:endCxn id="39" idx="1"/>
          </p:cNvCxnSpPr>
          <p:nvPr/>
        </p:nvCxnSpPr>
        <p:spPr>
          <a:xfrm flipV="1">
            <a:off x="6385261" y="3756287"/>
            <a:ext cx="545517" cy="6056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stCxn id="53" idx="3"/>
            <a:endCxn id="37" idx="2"/>
          </p:cNvCxnSpPr>
          <p:nvPr/>
        </p:nvCxnSpPr>
        <p:spPr>
          <a:xfrm flipV="1">
            <a:off x="6385261" y="2383774"/>
            <a:ext cx="1144413" cy="1433082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正方形/長方形 43"/>
          <p:cNvSpPr/>
          <p:nvPr/>
        </p:nvSpPr>
        <p:spPr>
          <a:xfrm>
            <a:off x="85622" y="3887229"/>
            <a:ext cx="1250867" cy="48208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bg1"/>
                </a:solidFill>
                <a:latin typeface="+mn-ea"/>
              </a:rPr>
              <a:t>2015</a:t>
            </a:r>
            <a:r>
              <a:rPr kumimoji="1" lang="ja-JP" altLang="en-US" sz="1000" dirty="0" smtClean="0">
                <a:solidFill>
                  <a:schemeClr val="bg1"/>
                </a:solidFill>
                <a:latin typeface="+mn-ea"/>
              </a:rPr>
              <a:t>年頃</a:t>
            </a:r>
            <a:endParaRPr kumimoji="1" lang="en-US" altLang="ja-JP" sz="1000" dirty="0" smtClean="0">
              <a:solidFill>
                <a:schemeClr val="bg1"/>
              </a:solidFill>
              <a:latin typeface="+mn-ea"/>
            </a:endParaRPr>
          </a:p>
          <a:p>
            <a:pPr algn="ctr"/>
            <a:r>
              <a:rPr lang="ja-JP" altLang="en-US" sz="1000" dirty="0">
                <a:solidFill>
                  <a:schemeClr val="bg1"/>
                </a:solidFill>
                <a:latin typeface="+mn-ea"/>
              </a:rPr>
              <a:t>＊</a:t>
            </a:r>
            <a:r>
              <a:rPr lang="ja-JP" altLang="en-US" sz="1000" dirty="0" smtClean="0">
                <a:solidFill>
                  <a:schemeClr val="bg1"/>
                </a:solidFill>
                <a:latin typeface="+mn-ea"/>
              </a:rPr>
              <a:t>＊の研究</a:t>
            </a:r>
            <a:endParaRPr kumimoji="1" lang="ja-JP" altLang="en-US" sz="10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5" name="四角形吹き出し 44"/>
          <p:cNvSpPr/>
          <p:nvPr/>
        </p:nvSpPr>
        <p:spPr>
          <a:xfrm>
            <a:off x="565561" y="3343005"/>
            <a:ext cx="785058" cy="360040"/>
          </a:xfrm>
          <a:prstGeom prst="wedgeRectCallout">
            <a:avLst>
              <a:gd name="adj1" fmla="val -44413"/>
              <a:gd name="adj2" fmla="val 9752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+mn-ea"/>
              </a:rPr>
              <a:t>起源</a:t>
            </a:r>
            <a:endParaRPr kumimoji="1" lang="ja-JP" altLang="en-US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9" name="四角形吹き出し 48"/>
          <p:cNvSpPr/>
          <p:nvPr/>
        </p:nvSpPr>
        <p:spPr>
          <a:xfrm>
            <a:off x="7575196" y="2693418"/>
            <a:ext cx="1119049" cy="474573"/>
          </a:xfrm>
          <a:prstGeom prst="wedgeRectCallout">
            <a:avLst>
              <a:gd name="adj1" fmla="val -41250"/>
              <a:gd name="adj2" fmla="val 78710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+mn-ea"/>
              </a:rPr>
              <a:t>成果の事業化や</a:t>
            </a:r>
            <a:r>
              <a:rPr kumimoji="1" lang="en-US" altLang="ja-JP" sz="800" dirty="0" smtClean="0">
                <a:solidFill>
                  <a:schemeClr val="tx1"/>
                </a:solidFill>
                <a:latin typeface="+mn-ea"/>
              </a:rPr>
              <a:t/>
            </a:r>
            <a:br>
              <a:rPr kumimoji="1" lang="en-US" altLang="ja-JP" sz="800" dirty="0" smtClean="0">
                <a:solidFill>
                  <a:schemeClr val="tx1"/>
                </a:solidFill>
                <a:latin typeface="+mn-ea"/>
              </a:rPr>
            </a:br>
            <a:r>
              <a:rPr kumimoji="1" lang="ja-JP" altLang="en-US" sz="800" dirty="0" smtClean="0">
                <a:solidFill>
                  <a:schemeClr val="tx1"/>
                </a:solidFill>
                <a:latin typeface="+mn-ea"/>
              </a:rPr>
              <a:t>社会への直接還元を踏まえた取り組み②</a:t>
            </a:r>
            <a:endParaRPr kumimoji="1" lang="ja-JP" altLang="en-US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7035086" y="5128427"/>
            <a:ext cx="1973339" cy="10644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2025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～</a:t>
            </a:r>
            <a:endParaRPr kumimoji="1"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研究成果に基づく商品のサンプル出荷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販売予測＊＊個　＊＊万円</a:t>
            </a:r>
            <a:endParaRPr kumimoji="1"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関連</a:t>
            </a:r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ICT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サービスの開始</a:t>
            </a:r>
            <a:endParaRPr kumimoji="1" lang="en-US" altLang="ja-JP" sz="1200" dirty="0" smtClean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104" name="直線矢印コネクタ 103"/>
          <p:cNvCxnSpPr>
            <a:stCxn id="53" idx="3"/>
            <a:endCxn id="100" idx="1"/>
          </p:cNvCxnSpPr>
          <p:nvPr/>
        </p:nvCxnSpPr>
        <p:spPr>
          <a:xfrm>
            <a:off x="6385261" y="3816856"/>
            <a:ext cx="649825" cy="1843798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四角形吹き出し 106"/>
          <p:cNvSpPr/>
          <p:nvPr/>
        </p:nvSpPr>
        <p:spPr>
          <a:xfrm>
            <a:off x="7557017" y="4504972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+mn-ea"/>
              </a:rPr>
              <a:t>成果の事業化や</a:t>
            </a:r>
            <a:r>
              <a:rPr kumimoji="1" lang="en-US" altLang="ja-JP" sz="800" dirty="0" smtClean="0">
                <a:solidFill>
                  <a:schemeClr val="tx1"/>
                </a:solidFill>
                <a:latin typeface="+mn-ea"/>
              </a:rPr>
              <a:t/>
            </a:r>
            <a:br>
              <a:rPr kumimoji="1" lang="en-US" altLang="ja-JP" sz="800" dirty="0" smtClean="0">
                <a:solidFill>
                  <a:schemeClr val="tx1"/>
                </a:solidFill>
                <a:latin typeface="+mn-ea"/>
              </a:rPr>
            </a:br>
            <a:r>
              <a:rPr kumimoji="1" lang="ja-JP" altLang="en-US" sz="800" dirty="0" smtClean="0">
                <a:solidFill>
                  <a:schemeClr val="tx1"/>
                </a:solidFill>
                <a:latin typeface="+mn-ea"/>
              </a:rPr>
              <a:t>社会への直接還元を踏まえた取り組み③</a:t>
            </a:r>
            <a:endParaRPr kumimoji="1" lang="ja-JP" altLang="en-US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8" name="四角形吹き出し 107"/>
          <p:cNvSpPr/>
          <p:nvPr/>
        </p:nvSpPr>
        <p:spPr>
          <a:xfrm>
            <a:off x="7220104" y="1033548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+mn-ea"/>
              </a:rPr>
              <a:t>成果の事業化や</a:t>
            </a:r>
            <a:r>
              <a:rPr kumimoji="1" lang="en-US" altLang="ja-JP" sz="800" dirty="0" smtClean="0">
                <a:solidFill>
                  <a:schemeClr val="tx1"/>
                </a:solidFill>
                <a:latin typeface="+mn-ea"/>
              </a:rPr>
              <a:t/>
            </a:r>
            <a:br>
              <a:rPr kumimoji="1" lang="en-US" altLang="ja-JP" sz="800" dirty="0" smtClean="0">
                <a:solidFill>
                  <a:schemeClr val="tx1"/>
                </a:solidFill>
                <a:latin typeface="+mn-ea"/>
              </a:rPr>
            </a:br>
            <a:r>
              <a:rPr kumimoji="1" lang="ja-JP" altLang="en-US" sz="800" dirty="0" smtClean="0">
                <a:solidFill>
                  <a:schemeClr val="tx1"/>
                </a:solidFill>
                <a:latin typeface="+mn-ea"/>
              </a:rPr>
              <a:t>社会への直接還元を踏まえた取り組み①</a:t>
            </a:r>
            <a:endParaRPr kumimoji="1" lang="ja-JP" altLang="en-US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7" name="四角形吹き出し 46"/>
          <p:cNvSpPr/>
          <p:nvPr/>
        </p:nvSpPr>
        <p:spPr>
          <a:xfrm>
            <a:off x="60060" y="5548681"/>
            <a:ext cx="1199572" cy="360040"/>
          </a:xfrm>
          <a:prstGeom prst="wedgeRectCallout">
            <a:avLst>
              <a:gd name="adj1" fmla="val 68957"/>
              <a:gd name="adj2" fmla="val 64012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+mn-ea"/>
              </a:rPr>
              <a:t>主要な関係論文実績・</a:t>
            </a:r>
            <a:r>
              <a:rPr lang="ja-JP" altLang="en-US" sz="800" dirty="0">
                <a:solidFill>
                  <a:schemeClr val="tx1"/>
                </a:solidFill>
                <a:latin typeface="+mn-ea"/>
              </a:rPr>
              <a:t>予定</a:t>
            </a:r>
            <a:r>
              <a:rPr lang="ja-JP" altLang="en-US" sz="800" dirty="0">
                <a:solidFill>
                  <a:srgbClr val="0070C0"/>
                </a:solidFill>
                <a:latin typeface="+mn-ea"/>
              </a:rPr>
              <a:t>（具体名を記載</a:t>
            </a:r>
            <a:r>
              <a:rPr lang="ja-JP" altLang="en-US" sz="800" dirty="0" smtClean="0">
                <a:solidFill>
                  <a:srgbClr val="0070C0"/>
                </a:solidFill>
                <a:latin typeface="+mn-ea"/>
              </a:rPr>
              <a:t>）</a:t>
            </a:r>
            <a:endParaRPr lang="ja-JP" altLang="en-US" sz="8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48" name="四角形吹き出し 47"/>
          <p:cNvSpPr/>
          <p:nvPr/>
        </p:nvSpPr>
        <p:spPr>
          <a:xfrm>
            <a:off x="60060" y="5135583"/>
            <a:ext cx="1199572" cy="360040"/>
          </a:xfrm>
          <a:prstGeom prst="wedgeRectCallout">
            <a:avLst>
              <a:gd name="adj1" fmla="val 57221"/>
              <a:gd name="adj2" fmla="val 28033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+mn-ea"/>
              </a:rPr>
              <a:t>論文賞等の受賞実績</a:t>
            </a:r>
            <a:endParaRPr kumimoji="1" lang="en-US" altLang="ja-JP" sz="8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800" dirty="0" smtClean="0">
                <a:solidFill>
                  <a:srgbClr val="0070C0"/>
                </a:solidFill>
                <a:latin typeface="+mn-ea"/>
              </a:rPr>
              <a:t>（具体名を記載）</a:t>
            </a:r>
            <a:endParaRPr kumimoji="1" lang="ja-JP" altLang="en-US" sz="8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50" name="四角形吹き出し 49"/>
          <p:cNvSpPr/>
          <p:nvPr/>
        </p:nvSpPr>
        <p:spPr>
          <a:xfrm>
            <a:off x="958090" y="4732710"/>
            <a:ext cx="1091143" cy="360040"/>
          </a:xfrm>
          <a:prstGeom prst="wedgeRectCallout">
            <a:avLst>
              <a:gd name="adj1" fmla="val 74290"/>
              <a:gd name="adj2" fmla="val 42592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+mn-ea"/>
              </a:rPr>
              <a:t>特許等実績・予定</a:t>
            </a:r>
            <a:endParaRPr kumimoji="1" lang="en-US" altLang="ja-JP" sz="8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ja-JP" altLang="en-US" sz="800" dirty="0" smtClean="0">
                <a:solidFill>
                  <a:srgbClr val="0070C0"/>
                </a:solidFill>
                <a:latin typeface="+mn-ea"/>
              </a:rPr>
              <a:t>（具体名を記載）</a:t>
            </a:r>
            <a:endParaRPr kumimoji="1" lang="ja-JP" altLang="en-US" sz="800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811131" y="6414357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latin typeface="+mn-ea"/>
              </a:rPr>
              <a:t>2021</a:t>
            </a:r>
            <a:r>
              <a:rPr kumimoji="1" lang="ja-JP" altLang="en-US" dirty="0" smtClean="0">
                <a:latin typeface="+mn-ea"/>
              </a:rPr>
              <a:t>年</a:t>
            </a:r>
            <a:r>
              <a:rPr kumimoji="1" lang="en-US" altLang="ja-JP" dirty="0" smtClean="0">
                <a:latin typeface="+mn-ea"/>
              </a:rPr>
              <a:t>4</a:t>
            </a:r>
            <a:r>
              <a:rPr kumimoji="1" lang="ja-JP" altLang="en-US" dirty="0" smtClean="0">
                <a:latin typeface="+mn-ea"/>
              </a:rPr>
              <a:t>月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4822225" y="3343005"/>
            <a:ext cx="1563036" cy="94770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latin typeface="+mn-ea"/>
              </a:rPr>
              <a:t>2021</a:t>
            </a:r>
            <a:r>
              <a:rPr kumimoji="1" lang="ja-JP" altLang="en-US" sz="1400" dirty="0" smtClean="0">
                <a:latin typeface="+mn-ea"/>
              </a:rPr>
              <a:t>～</a:t>
            </a:r>
            <a:r>
              <a:rPr kumimoji="1" lang="en-US" altLang="ja-JP" sz="1400" dirty="0" smtClean="0">
                <a:latin typeface="+mn-ea"/>
              </a:rPr>
              <a:t>2022</a:t>
            </a:r>
            <a:br>
              <a:rPr kumimoji="1" lang="en-US" altLang="ja-JP" sz="1400" dirty="0" smtClean="0">
                <a:latin typeface="+mn-ea"/>
              </a:rPr>
            </a:br>
            <a:r>
              <a:rPr lang="en-US" altLang="ja-JP" sz="1400" dirty="0" smtClean="0">
                <a:latin typeface="+mn-ea"/>
              </a:rPr>
              <a:t>SCOPE</a:t>
            </a:r>
          </a:p>
          <a:p>
            <a:pPr algn="ctr"/>
            <a:r>
              <a:rPr lang="ja-JP" altLang="en-US" sz="1400" dirty="0" smtClean="0">
                <a:latin typeface="+mn-ea"/>
              </a:rPr>
              <a:t>フェーズ</a:t>
            </a:r>
            <a:r>
              <a:rPr lang="en-US" altLang="ja-JP" sz="1400" dirty="0" smtClean="0">
                <a:latin typeface="+mn-ea"/>
              </a:rPr>
              <a:t>Ⅱ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3298633" y="3342709"/>
            <a:ext cx="1428500" cy="94799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latin typeface="+mn-ea"/>
              </a:rPr>
              <a:t>2020</a:t>
            </a:r>
            <a:r>
              <a:rPr kumimoji="1" lang="ja-JP" altLang="en-US" sz="1400" dirty="0" smtClean="0">
                <a:latin typeface="+mn-ea"/>
              </a:rPr>
              <a:t>～</a:t>
            </a:r>
            <a:r>
              <a:rPr kumimoji="1" lang="en-US" altLang="ja-JP" sz="1400" dirty="0" smtClean="0">
                <a:latin typeface="+mn-ea"/>
              </a:rPr>
              <a:t>2021</a:t>
            </a:r>
            <a:br>
              <a:rPr kumimoji="1" lang="en-US" altLang="ja-JP" sz="1400" dirty="0" smtClean="0">
                <a:latin typeface="+mn-ea"/>
              </a:rPr>
            </a:br>
            <a:r>
              <a:rPr lang="en-US" altLang="ja-JP" sz="1400" dirty="0" smtClean="0">
                <a:latin typeface="+mn-ea"/>
              </a:rPr>
              <a:t>SCOPE</a:t>
            </a:r>
          </a:p>
          <a:p>
            <a:pPr algn="ctr"/>
            <a:r>
              <a:rPr lang="en-US" altLang="ja-JP" sz="1400" dirty="0" smtClean="0">
                <a:latin typeface="+mn-ea"/>
              </a:rPr>
              <a:t> </a:t>
            </a:r>
            <a:r>
              <a:rPr lang="ja-JP" altLang="en-US" sz="1400" dirty="0" smtClean="0">
                <a:latin typeface="+mn-ea"/>
              </a:rPr>
              <a:t>フェーズ</a:t>
            </a:r>
            <a:r>
              <a:rPr lang="en-US" altLang="ja-JP" sz="1400" dirty="0" smtClean="0">
                <a:latin typeface="+mn-ea"/>
              </a:rPr>
              <a:t>Ⅰ</a:t>
            </a:r>
          </a:p>
        </p:txBody>
      </p:sp>
    </p:spTree>
    <p:extLst>
      <p:ext uri="{BB962C8B-B14F-4D97-AF65-F5344CB8AC3E}">
        <p14:creationId xmlns:p14="http://schemas.microsoft.com/office/powerpoint/2010/main" val="2377876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画面に合わせる (4:3)</PresentationFormat>
  <Paragraphs>57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2017-07-04T11:59:28Z</dcterms:created>
  <dcterms:modified xsi:type="dcterms:W3CDTF">2019-07-03T14:31:18Z</dcterms:modified>
</cp:coreProperties>
</file>