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168" autoAdjust="0"/>
  </p:normalViewPr>
  <p:slideViewPr>
    <p:cSldViewPr snapToGrid="0">
      <p:cViewPr varScale="1">
        <p:scale>
          <a:sx n="113" d="100"/>
          <a:sy n="113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7FA38-67D7-4E76-95CB-BA152718474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00359-5036-4AB3-91EB-D02F702FB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77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0359-5036-4AB3-91EB-D02F702FB0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7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50371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（○　○　に　関　す　る　研　究　開　発）</a:t>
            </a: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kumimoji="1" lang="en-US" altLang="ja-JP" sz="1400" b="1" dirty="0" smtClean="0">
                <a:latin typeface="+mn-ea"/>
              </a:rPr>
              <a:t>(</a:t>
            </a:r>
            <a:r>
              <a:rPr lang="en-US" altLang="ja-JP" sz="1400" dirty="0"/>
              <a:t>Positioning map among the proposal R&amp;D and the related R&amp;Ds</a:t>
            </a:r>
            <a:r>
              <a:rPr lang="en-US" altLang="ja-JP" sz="1400" dirty="0" smtClean="0"/>
              <a:t>.</a:t>
            </a:r>
            <a:r>
              <a:rPr kumimoji="1" lang="en-US" altLang="ja-JP" sz="1400" b="1" dirty="0" smtClean="0">
                <a:latin typeface="+mn-ea"/>
              </a:rPr>
              <a:t>)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568245" y="386669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solidFill>
                  <a:srgbClr val="0070C0"/>
                </a:solidFill>
              </a:rPr>
              <a:t>課題名を記載</a:t>
            </a:r>
            <a:endParaRPr kumimoji="1" lang="ja-JP" altLang="en-US" sz="800" dirty="0">
              <a:solidFill>
                <a:srgbClr val="0070C0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+mn-ea"/>
              </a:rPr>
              <a:t>注釈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32688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+mn-ea"/>
              </a:rPr>
              <a:t>提出時には全ての注釈を削除してください。</a:t>
            </a:r>
            <a:endParaRPr kumimoji="1" lang="ja-JP" altLang="en-US" sz="900" dirty="0">
              <a:latin typeface="+mn-ea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491880" y="925866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783239" y="927434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519772" y="641339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</a:rPr>
              <a:t>2020</a:t>
            </a:r>
            <a:r>
              <a:rPr kumimoji="1" lang="ja-JP" altLang="en-US" dirty="0" smtClean="0">
                <a:latin typeface="+mn-ea"/>
              </a:rPr>
              <a:t>年</a:t>
            </a:r>
            <a:r>
              <a:rPr kumimoji="1" lang="en-US" altLang="ja-JP" dirty="0" smtClean="0">
                <a:latin typeface="+mn-ea"/>
              </a:rPr>
              <a:t>4</a:t>
            </a:r>
            <a:r>
              <a:rPr kumimoji="1" lang="ja-JP" altLang="en-US" dirty="0" smtClean="0">
                <a:latin typeface="+mn-ea"/>
              </a:rPr>
              <a:t>月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+mn-ea"/>
              </a:rPr>
              <a:t>2018</a:t>
            </a:r>
            <a:r>
              <a:rPr kumimoji="1" lang="ja-JP" altLang="en-US" sz="1000" dirty="0" smtClean="0">
                <a:latin typeface="+mn-ea"/>
              </a:rPr>
              <a:t>～</a:t>
            </a:r>
            <a:r>
              <a:rPr kumimoji="1" lang="en-US" altLang="ja-JP" sz="1000" dirty="0" smtClean="0">
                <a:latin typeface="+mn-ea"/>
              </a:rPr>
              <a:t>2020</a:t>
            </a:r>
          </a:p>
          <a:p>
            <a:pPr algn="ctr"/>
            <a:r>
              <a:rPr lang="en-US" altLang="ja-JP" sz="1000" dirty="0" smtClean="0">
                <a:latin typeface="+mn-ea"/>
              </a:rPr>
              <a:t>SCOPE</a:t>
            </a:r>
            <a:r>
              <a:rPr lang="ja-JP" altLang="en-US" sz="1000" dirty="0" smtClean="0">
                <a:latin typeface="+mn-ea"/>
              </a:rPr>
              <a:t>以外の競争的資金　代表者　</a:t>
            </a:r>
            <a:r>
              <a:rPr lang="en-US" altLang="ja-JP" sz="1000" dirty="0" smtClean="0">
                <a:latin typeface="+mn-ea"/>
              </a:rPr>
              <a:t>500</a:t>
            </a:r>
            <a:r>
              <a:rPr lang="ja-JP" altLang="en-US" sz="1000" dirty="0" smtClean="0">
                <a:latin typeface="+mn-ea"/>
              </a:rPr>
              <a:t>万円</a:t>
            </a:r>
            <a:endParaRPr lang="en-US" altLang="ja-JP" sz="1000" dirty="0" smtClean="0">
              <a:latin typeface="+mn-ea"/>
            </a:endParaRPr>
          </a:p>
          <a:p>
            <a:pPr algn="ctr"/>
            <a:r>
              <a:rPr kumimoji="1" lang="ja-JP" altLang="en-US" sz="1000" dirty="0">
                <a:latin typeface="+mn-ea"/>
              </a:rPr>
              <a:t>＊＊</a:t>
            </a:r>
            <a:r>
              <a:rPr kumimoji="1" lang="ja-JP" altLang="en-US" sz="1000" dirty="0" smtClean="0">
                <a:latin typeface="+mn-ea"/>
              </a:rPr>
              <a:t>の基礎</a:t>
            </a:r>
            <a:r>
              <a:rPr lang="ja-JP" altLang="en-US" sz="1000" dirty="0">
                <a:latin typeface="+mn-ea"/>
              </a:rPr>
              <a:t>研究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661286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+mn-ea"/>
              </a:rPr>
              <a:t>2019</a:t>
            </a:r>
            <a:r>
              <a:rPr kumimoji="1" lang="ja-JP" altLang="en-US" sz="1000" dirty="0" smtClean="0">
                <a:latin typeface="+mn-ea"/>
              </a:rPr>
              <a:t>～</a:t>
            </a:r>
            <a:r>
              <a:rPr kumimoji="1" lang="en-US" altLang="ja-JP" sz="1000" dirty="0" smtClean="0">
                <a:latin typeface="+mn-ea"/>
              </a:rPr>
              <a:t>2021</a:t>
            </a:r>
          </a:p>
          <a:p>
            <a:pPr algn="ctr"/>
            <a:r>
              <a:rPr lang="ja-JP" altLang="en-US" sz="1000" dirty="0" smtClean="0">
                <a:latin typeface="+mn-ea"/>
              </a:rPr>
              <a:t>競争的資金以外の研究開発資金 代表者　</a:t>
            </a:r>
            <a:r>
              <a:rPr lang="en-US" altLang="ja-JP" sz="1000" dirty="0" smtClean="0">
                <a:latin typeface="+mn-ea"/>
              </a:rPr>
              <a:t>2500</a:t>
            </a:r>
            <a:r>
              <a:rPr lang="ja-JP" altLang="en-US" sz="1000" dirty="0" smtClean="0">
                <a:latin typeface="+mn-ea"/>
              </a:rPr>
              <a:t>万円</a:t>
            </a:r>
            <a:endParaRPr lang="en-US" altLang="ja-JP" sz="1000" dirty="0" smtClean="0">
              <a:latin typeface="+mn-ea"/>
            </a:endParaRPr>
          </a:p>
          <a:p>
            <a:pPr algn="ctr"/>
            <a:r>
              <a:rPr kumimoji="1" lang="ja-JP" altLang="en-US" sz="1000" dirty="0">
                <a:latin typeface="+mn-ea"/>
              </a:rPr>
              <a:t>＊＊</a:t>
            </a:r>
            <a:r>
              <a:rPr kumimoji="1" lang="ja-JP" altLang="en-US" sz="1000" dirty="0" smtClean="0">
                <a:latin typeface="+mn-ea"/>
              </a:rPr>
              <a:t>の要素開発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+mn-ea"/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+mn-ea"/>
              </a:rPr>
              <a:t>2018</a:t>
            </a:r>
            <a:r>
              <a:rPr kumimoji="1" lang="ja-JP" altLang="en-US" sz="1000" dirty="0" smtClean="0">
                <a:latin typeface="+mn-ea"/>
              </a:rPr>
              <a:t>～</a:t>
            </a:r>
            <a:r>
              <a:rPr kumimoji="1" lang="en-US" altLang="ja-JP" sz="1000" dirty="0" smtClean="0">
                <a:latin typeface="+mn-ea"/>
              </a:rPr>
              <a:t>2019</a:t>
            </a:r>
          </a:p>
          <a:p>
            <a:pPr algn="ctr"/>
            <a:r>
              <a:rPr lang="ja-JP" altLang="en-US" sz="1000" dirty="0" smtClean="0">
                <a:latin typeface="+mn-ea"/>
              </a:rPr>
              <a:t>大学内予算　</a:t>
            </a:r>
            <a:r>
              <a:rPr lang="en-US" altLang="ja-JP" sz="1000" dirty="0" smtClean="0">
                <a:latin typeface="+mn-ea"/>
              </a:rPr>
              <a:t>200</a:t>
            </a:r>
            <a:r>
              <a:rPr lang="ja-JP" altLang="en-US" sz="1000" dirty="0" smtClean="0">
                <a:latin typeface="+mn-ea"/>
              </a:rPr>
              <a:t>万円</a:t>
            </a:r>
            <a:endParaRPr lang="en-US" altLang="ja-JP" sz="1000" dirty="0" smtClean="0">
              <a:latin typeface="+mn-ea"/>
            </a:endParaRPr>
          </a:p>
          <a:p>
            <a:pPr algn="ctr"/>
            <a:r>
              <a:rPr kumimoji="1" lang="ja-JP" altLang="en-US" sz="1000" dirty="0">
                <a:latin typeface="+mn-ea"/>
              </a:rPr>
              <a:t>＊＊</a:t>
            </a:r>
            <a:r>
              <a:rPr kumimoji="1" lang="ja-JP" altLang="en-US" sz="1000" dirty="0" smtClean="0">
                <a:latin typeface="+mn-ea"/>
              </a:rPr>
              <a:t>の基礎研究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latin typeface="+mn-ea"/>
              </a:rPr>
              <a:t>2020</a:t>
            </a:r>
            <a:r>
              <a:rPr kumimoji="1" lang="ja-JP" altLang="en-US" sz="1000" dirty="0" smtClean="0">
                <a:latin typeface="+mn-ea"/>
              </a:rPr>
              <a:t>～</a:t>
            </a:r>
            <a:r>
              <a:rPr kumimoji="1" lang="en-US" altLang="ja-JP" sz="1000" dirty="0" smtClean="0">
                <a:latin typeface="+mn-ea"/>
              </a:rPr>
              <a:t>2021</a:t>
            </a:r>
          </a:p>
          <a:p>
            <a:pPr algn="ctr"/>
            <a:r>
              <a:rPr lang="ja-JP" altLang="en-US" sz="1000" dirty="0" smtClean="0">
                <a:latin typeface="+mn-ea"/>
              </a:rPr>
              <a:t>大学内特別予算　</a:t>
            </a:r>
            <a:r>
              <a:rPr lang="en-US" altLang="ja-JP" sz="1000" dirty="0" smtClean="0">
                <a:latin typeface="+mn-ea"/>
              </a:rPr>
              <a:t>1000</a:t>
            </a:r>
            <a:r>
              <a:rPr lang="ja-JP" altLang="en-US" sz="1000" dirty="0" smtClean="0">
                <a:latin typeface="+mn-ea"/>
              </a:rPr>
              <a:t>万円</a:t>
            </a:r>
            <a:endParaRPr lang="en-US" altLang="ja-JP" sz="1000" dirty="0" smtClean="0">
              <a:latin typeface="+mn-ea"/>
            </a:endParaRPr>
          </a:p>
          <a:p>
            <a:pPr algn="ctr"/>
            <a:r>
              <a:rPr kumimoji="1" lang="ja-JP" altLang="en-US" sz="1000" dirty="0">
                <a:latin typeface="+mn-ea"/>
              </a:rPr>
              <a:t>＊＊</a:t>
            </a:r>
            <a:r>
              <a:rPr kumimoji="1" lang="ja-JP" altLang="en-US" sz="1000" dirty="0" smtClean="0">
                <a:latin typeface="+mn-ea"/>
              </a:rPr>
              <a:t>の応用研究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+mn-ea"/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+mn-ea"/>
              </a:rPr>
              <a:t>2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+mn-ea"/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+mn-ea"/>
              </a:rPr>
              <a:t>3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+mn-ea"/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+mn-ea"/>
              </a:rPr>
              <a:t>4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+mn-ea"/>
              </a:rPr>
              <a:t>2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871913" y="4915334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  <a:latin typeface="+mn-ea"/>
              </a:rPr>
              <a:t>2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022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2024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7000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930778" y="3317245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2023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事業化に向けた実証実験に必要な資金　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5000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2" name="直線矢印コネクタ 41"/>
          <p:cNvCxnSpPr>
            <a:stCxn id="53" idx="3"/>
            <a:endCxn id="39" idx="1"/>
          </p:cNvCxnSpPr>
          <p:nvPr/>
        </p:nvCxnSpPr>
        <p:spPr>
          <a:xfrm flipV="1">
            <a:off x="6385261" y="3756287"/>
            <a:ext cx="545517" cy="6056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53" idx="3"/>
            <a:endCxn id="37" idx="2"/>
          </p:cNvCxnSpPr>
          <p:nvPr/>
        </p:nvCxnSpPr>
        <p:spPr>
          <a:xfrm flipV="1">
            <a:off x="6385261" y="2383774"/>
            <a:ext cx="1144413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+mn-ea"/>
              </a:rPr>
              <a:t>2015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+mn-ea"/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  <a:latin typeface="+mn-ea"/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  <a:latin typeface="+mn-ea"/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起源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575196" y="2693418"/>
            <a:ext cx="1119049" cy="474573"/>
          </a:xfrm>
          <a:prstGeom prst="wedgeRectCallout">
            <a:avLst>
              <a:gd name="adj1" fmla="val -41250"/>
              <a:gd name="adj2" fmla="val 78710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  <a:latin typeface="+mn-ea"/>
              </a:rPr>
            </a:br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7035086" y="5128427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2025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04" name="直線矢印コネクタ 103"/>
          <p:cNvCxnSpPr>
            <a:stCxn id="53" idx="3"/>
            <a:endCxn id="100" idx="1"/>
          </p:cNvCxnSpPr>
          <p:nvPr/>
        </p:nvCxnSpPr>
        <p:spPr>
          <a:xfrm>
            <a:off x="6385261" y="3816856"/>
            <a:ext cx="649825" cy="184379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  <a:latin typeface="+mn-ea"/>
              </a:rPr>
            </a:br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  <a:latin typeface="+mn-ea"/>
              </a:rPr>
            </a:br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60060" y="5548681"/>
            <a:ext cx="1199572" cy="360040"/>
          </a:xfrm>
          <a:prstGeom prst="wedgeRectCallout">
            <a:avLst>
              <a:gd name="adj1" fmla="val 68957"/>
              <a:gd name="adj2" fmla="val 6401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主要な関係論文実績・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予定</a:t>
            </a:r>
            <a:r>
              <a:rPr lang="ja-JP" altLang="en-US" sz="800" dirty="0">
                <a:solidFill>
                  <a:srgbClr val="0070C0"/>
                </a:solidFill>
                <a:latin typeface="+mn-ea"/>
              </a:rPr>
              <a:t>（具体名を記載</a:t>
            </a:r>
            <a:r>
              <a:rPr lang="ja-JP" altLang="en-US" sz="800" dirty="0" smtClean="0">
                <a:solidFill>
                  <a:srgbClr val="0070C0"/>
                </a:solidFill>
                <a:latin typeface="+mn-ea"/>
              </a:rPr>
              <a:t>）</a:t>
            </a:r>
            <a:endParaRPr lang="ja-JP" altLang="en-US" sz="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8" name="四角形吹き出し 47"/>
          <p:cNvSpPr/>
          <p:nvPr/>
        </p:nvSpPr>
        <p:spPr>
          <a:xfrm>
            <a:off x="60060" y="5135583"/>
            <a:ext cx="1199572" cy="360040"/>
          </a:xfrm>
          <a:prstGeom prst="wedgeRectCallout">
            <a:avLst>
              <a:gd name="adj1" fmla="val 57221"/>
              <a:gd name="adj2" fmla="val 2803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論文賞等の受賞実績</a:t>
            </a:r>
            <a:endParaRPr kumimoji="1" lang="en-US" altLang="ja-JP" sz="8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800" dirty="0" smtClean="0">
                <a:solidFill>
                  <a:srgbClr val="0070C0"/>
                </a:solidFill>
                <a:latin typeface="+mn-ea"/>
              </a:rPr>
              <a:t>（具体名を記載）</a:t>
            </a:r>
            <a:endParaRPr kumimoji="1" lang="ja-JP" altLang="en-US" sz="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50" name="四角形吹き出し 49"/>
          <p:cNvSpPr/>
          <p:nvPr/>
        </p:nvSpPr>
        <p:spPr>
          <a:xfrm>
            <a:off x="958090" y="4732710"/>
            <a:ext cx="1091143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+mn-ea"/>
              </a:rPr>
              <a:t>特許等実績・予定</a:t>
            </a:r>
            <a:endParaRPr kumimoji="1" lang="en-US" altLang="ja-JP" sz="8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800" dirty="0" smtClean="0">
                <a:solidFill>
                  <a:srgbClr val="0070C0"/>
                </a:solidFill>
                <a:latin typeface="+mn-ea"/>
              </a:rPr>
              <a:t>（具体名を記載）</a:t>
            </a:r>
            <a:endParaRPr kumimoji="1" lang="ja-JP" altLang="en-US" sz="800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11131" y="641435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+mn-ea"/>
              </a:rPr>
              <a:t>2021</a:t>
            </a:r>
            <a:r>
              <a:rPr kumimoji="1" lang="ja-JP" altLang="en-US" dirty="0" smtClean="0">
                <a:latin typeface="+mn-ea"/>
              </a:rPr>
              <a:t>年</a:t>
            </a:r>
            <a:r>
              <a:rPr kumimoji="1" lang="en-US" altLang="ja-JP" dirty="0" smtClean="0">
                <a:latin typeface="+mn-ea"/>
              </a:rPr>
              <a:t>4</a:t>
            </a:r>
            <a:r>
              <a:rPr kumimoji="1" lang="ja-JP" altLang="en-US" dirty="0" smtClean="0">
                <a:latin typeface="+mn-ea"/>
              </a:rPr>
              <a:t>月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822225" y="3343005"/>
            <a:ext cx="1563036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n-ea"/>
              </a:rPr>
              <a:t>2021</a:t>
            </a:r>
            <a:r>
              <a:rPr kumimoji="1" lang="ja-JP" altLang="en-US" sz="1400" dirty="0" smtClean="0">
                <a:latin typeface="+mn-ea"/>
              </a:rPr>
              <a:t>～</a:t>
            </a:r>
            <a:r>
              <a:rPr kumimoji="1" lang="en-US" altLang="ja-JP" sz="1400" dirty="0" smtClean="0">
                <a:latin typeface="+mn-ea"/>
              </a:rPr>
              <a:t>2022</a:t>
            </a:r>
            <a:br>
              <a:rPr kumimoji="1" lang="en-US" altLang="ja-JP" sz="1400" dirty="0" smtClean="0">
                <a:latin typeface="+mn-ea"/>
              </a:rPr>
            </a:br>
            <a:r>
              <a:rPr lang="en-US" altLang="ja-JP" sz="1400" dirty="0" smtClean="0">
                <a:latin typeface="+mn-ea"/>
              </a:rPr>
              <a:t>SCOPE</a:t>
            </a:r>
          </a:p>
          <a:p>
            <a:pPr algn="ctr"/>
            <a:r>
              <a:rPr lang="ja-JP" altLang="en-US" sz="1400" dirty="0" smtClean="0">
                <a:latin typeface="+mn-ea"/>
              </a:rPr>
              <a:t>フェーズ</a:t>
            </a:r>
            <a:r>
              <a:rPr lang="en-US" altLang="ja-JP" sz="1400" dirty="0" smtClean="0">
                <a:latin typeface="+mn-ea"/>
              </a:rPr>
              <a:t>Ⅱ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3298633" y="3342709"/>
            <a:ext cx="1428500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latin typeface="+mn-ea"/>
              </a:rPr>
              <a:t>2020</a:t>
            </a:r>
            <a:r>
              <a:rPr kumimoji="1" lang="ja-JP" altLang="en-US" sz="1400" dirty="0" smtClean="0">
                <a:latin typeface="+mn-ea"/>
              </a:rPr>
              <a:t>～</a:t>
            </a:r>
            <a:r>
              <a:rPr kumimoji="1" lang="en-US" altLang="ja-JP" sz="1400" dirty="0" smtClean="0">
                <a:latin typeface="+mn-ea"/>
              </a:rPr>
              <a:t>2021</a:t>
            </a:r>
            <a:br>
              <a:rPr kumimoji="1" lang="en-US" altLang="ja-JP" sz="1400" dirty="0" smtClean="0">
                <a:latin typeface="+mn-ea"/>
              </a:rPr>
            </a:br>
            <a:r>
              <a:rPr lang="en-US" altLang="ja-JP" sz="1400" dirty="0" smtClean="0">
                <a:latin typeface="+mn-ea"/>
              </a:rPr>
              <a:t>SCOPE</a:t>
            </a:r>
          </a:p>
          <a:p>
            <a:pPr algn="ctr"/>
            <a:r>
              <a:rPr lang="en-US" altLang="ja-JP" sz="1400" dirty="0" smtClean="0">
                <a:latin typeface="+mn-ea"/>
              </a:rPr>
              <a:t> </a:t>
            </a:r>
            <a:r>
              <a:rPr lang="ja-JP" altLang="en-US" sz="1400" dirty="0" smtClean="0">
                <a:latin typeface="+mn-ea"/>
              </a:rPr>
              <a:t>フェーズ</a:t>
            </a:r>
            <a:r>
              <a:rPr lang="en-US" altLang="ja-JP" sz="1400" dirty="0" smtClean="0">
                <a:latin typeface="+mn-ea"/>
              </a:rPr>
              <a:t>Ⅰ</a:t>
            </a: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画面に合わせる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2017-07-04T11:59:28Z</dcterms:created>
  <dcterms:modified xsi:type="dcterms:W3CDTF">2019-07-03T14:31:18Z</dcterms:modified>
</cp:coreProperties>
</file>