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801600" cy="9601200" type="A3"/>
  <p:notesSz cx="6635750" cy="9767888"/>
  <p:defaultText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282" y="4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a:prstGeom prst="rect">
            <a:avLst/>
          </a:prstGeom>
        </p:spPr>
        <p:txBody>
          <a:bodyPr lIns="122191" tIns="61096" rIns="122191" bIns="61096"/>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6430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2240282"/>
            <a:ext cx="11521440" cy="6336348"/>
          </a:xfrm>
          <a:prstGeom prst="rect">
            <a:avLst/>
          </a:prstGeom>
        </p:spPr>
        <p:txBody>
          <a:bodyPr vert="eaVert" lIns="122191" tIns="61096" rIns="122191" bIns="61096"/>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38040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4589" y="384495"/>
            <a:ext cx="3120391" cy="8192135"/>
          </a:xfrm>
          <a:prstGeom prst="rect">
            <a:avLst/>
          </a:prstGeom>
        </p:spPr>
        <p:txBody>
          <a:bodyPr vert="eaVert" lIns="122191" tIns="61096" rIns="122191" bIns="61096"/>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3420" y="384495"/>
            <a:ext cx="9147811" cy="8192135"/>
          </a:xfrm>
          <a:prstGeom prst="rect">
            <a:avLst/>
          </a:prstGeom>
        </p:spPr>
        <p:txBody>
          <a:bodyPr vert="eaVert" lIns="122191" tIns="61096" rIns="122191" bIns="61096"/>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081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640080" y="2240282"/>
            <a:ext cx="11521440" cy="6336348"/>
          </a:xfrm>
          <a:prstGeom prst="rect">
            <a:avLst/>
          </a:prstGeom>
        </p:spPr>
        <p:txBody>
          <a:bodyPr lIns="122191" tIns="61096" rIns="122191" bIns="61096"/>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687180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2"/>
            <a:ext cx="10881360" cy="1906905"/>
          </a:xfrm>
          <a:prstGeom prst="rect">
            <a:avLst/>
          </a:prstGeom>
        </p:spPr>
        <p:txBody>
          <a:bodyPr lIns="122191" tIns="61096" rIns="122191" bIns="61096" anchor="t"/>
          <a:lstStyle>
            <a:lvl1pPr algn="l">
              <a:defRPr sz="5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9" y="4069399"/>
            <a:ext cx="10881360" cy="2100262"/>
          </a:xfrm>
          <a:prstGeom prst="rect">
            <a:avLst/>
          </a:prstGeom>
        </p:spPr>
        <p:txBody>
          <a:bodyPr lIns="122191" tIns="61096" rIns="122191" bIns="61096"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74295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342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04088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20783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6"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6"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8" name="フッター プレースホルダー 7"/>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9" name="スライド番号プレースホルダー 8"/>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3749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4" name="フッター プレースホルダー 3"/>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5" name="スライド番号プレースホルダー 4"/>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2720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3" name="フッター プレースホルダー 2"/>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4" name="スライド番号プレースホルダー 3"/>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70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639" cy="1626870"/>
          </a:xfrm>
          <a:prstGeom prst="rect">
            <a:avLst/>
          </a:prstGeom>
        </p:spPr>
        <p:txBody>
          <a:bodyPr lIns="122191" tIns="61096" rIns="122191" bIns="61096" anchor="b"/>
          <a:lstStyle>
            <a:lvl1pPr algn="l">
              <a:defRPr sz="27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1" y="382272"/>
            <a:ext cx="7156450" cy="8194358"/>
          </a:xfrm>
          <a:prstGeom prst="rect">
            <a:avLst/>
          </a:prstGeom>
        </p:spPr>
        <p:txBody>
          <a:bodyPr lIns="122191" tIns="61096" rIns="122191" bIns="6109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0" y="2009142"/>
            <a:ext cx="4211639" cy="6567488"/>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5199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a:prstGeom prst="rect">
            <a:avLst/>
          </a:prstGeom>
        </p:spPr>
        <p:txBody>
          <a:bodyPr lIns="122191" tIns="61096" rIns="122191" bIns="61096" anchor="b"/>
          <a:lstStyle>
            <a:lvl1pPr algn="l">
              <a:defRPr sz="27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a:prstGeom prst="rect">
            <a:avLst/>
          </a:prstGeom>
        </p:spPr>
        <p:txBody>
          <a:bodyPr lIns="122191" tIns="61096" rIns="122191" bIns="61096"/>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2509203" y="7514273"/>
            <a:ext cx="7680960" cy="1126807"/>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2019/1/14</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42911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221913" rtl="0" eaLnBrk="1" latinLnBrk="0" hangingPunct="1">
        <a:spcBef>
          <a:spcPct val="0"/>
        </a:spcBef>
        <a:buNone/>
        <a:defRPr kumimoji="1"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2804" indent="-381848" algn="l" defTabSz="1221913"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6993" y="291657"/>
            <a:ext cx="13164567" cy="9466567"/>
            <a:chOff x="76993" y="291657"/>
            <a:chExt cx="13164567" cy="9466567"/>
          </a:xfrm>
        </p:grpSpPr>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 y="291657"/>
              <a:ext cx="12554498" cy="90360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86" name="フリーフォーム 85"/>
            <p:cNvSpPr/>
            <p:nvPr/>
          </p:nvSpPr>
          <p:spPr>
            <a:xfrm>
              <a:off x="4528592" y="1477304"/>
              <a:ext cx="8712968" cy="8280920"/>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27881" y="3712469"/>
              <a:ext cx="4782698" cy="871537"/>
            </a:xfrm>
            <a:custGeom>
              <a:avLst/>
              <a:gdLst>
                <a:gd name="connsiteX0" fmla="*/ 5225143 w 5225143"/>
                <a:gd name="connsiteY0" fmla="*/ 0 h 871303"/>
                <a:gd name="connsiteX1" fmla="*/ 3080657 w 5225143"/>
                <a:gd name="connsiteY1" fmla="*/ 174172 h 871303"/>
                <a:gd name="connsiteX2" fmla="*/ 2982685 w 5225143"/>
                <a:gd name="connsiteY2" fmla="*/ 174172 h 871303"/>
                <a:gd name="connsiteX3" fmla="*/ 2318657 w 5225143"/>
                <a:gd name="connsiteY3" fmla="*/ 457200 h 871303"/>
                <a:gd name="connsiteX4" fmla="*/ 1567543 w 5225143"/>
                <a:gd name="connsiteY4" fmla="*/ 587829 h 871303"/>
                <a:gd name="connsiteX5" fmla="*/ 740228 w 5225143"/>
                <a:gd name="connsiteY5" fmla="*/ 783772 h 871303"/>
                <a:gd name="connsiteX6" fmla="*/ 0 w 5225143"/>
                <a:gd name="connsiteY6" fmla="*/ 870858 h 8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143" h="871303">
                  <a:moveTo>
                    <a:pt x="5225143" y="0"/>
                  </a:moveTo>
                  <a:lnTo>
                    <a:pt x="3080657" y="174172"/>
                  </a:lnTo>
                  <a:cubicBezTo>
                    <a:pt x="2706914" y="203201"/>
                    <a:pt x="3109685" y="127001"/>
                    <a:pt x="2982685" y="174172"/>
                  </a:cubicBezTo>
                  <a:cubicBezTo>
                    <a:pt x="2855685" y="221343"/>
                    <a:pt x="2554514" y="388257"/>
                    <a:pt x="2318657" y="457200"/>
                  </a:cubicBezTo>
                  <a:cubicBezTo>
                    <a:pt x="2082800" y="526143"/>
                    <a:pt x="1830614" y="533400"/>
                    <a:pt x="1567543" y="587829"/>
                  </a:cubicBezTo>
                  <a:cubicBezTo>
                    <a:pt x="1304472" y="642258"/>
                    <a:pt x="1001485" y="736601"/>
                    <a:pt x="740228" y="783772"/>
                  </a:cubicBezTo>
                  <a:cubicBezTo>
                    <a:pt x="478971" y="830943"/>
                    <a:pt x="58057" y="876301"/>
                    <a:pt x="0" y="87085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テキスト ボックス 7"/>
            <p:cNvSpPr txBox="1"/>
            <p:nvPr/>
          </p:nvSpPr>
          <p:spPr>
            <a:xfrm>
              <a:off x="8702636" y="7093928"/>
              <a:ext cx="2319337" cy="584775"/>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ＭＳ Ｐゴシック" panose="020B0600070205080204" pitchFamily="50" charset="-128"/>
                  <a:ea typeface="ＭＳ Ｐゴシック" panose="020B0600070205080204" pitchFamily="50" charset="-128"/>
                </a:rPr>
                <a:t>ケーブルテレビ局舎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既設ヘッドエンド</a:t>
              </a:r>
            </a:p>
          </p:txBody>
        </p:sp>
        <p:sp>
          <p:nvSpPr>
            <p:cNvPr id="40" name="フリーフォーム 39"/>
            <p:cNvSpPr/>
            <p:nvPr/>
          </p:nvSpPr>
          <p:spPr>
            <a:xfrm>
              <a:off x="5680720" y="3781560"/>
              <a:ext cx="1137771" cy="125414"/>
            </a:xfrm>
            <a:custGeom>
              <a:avLst/>
              <a:gdLst>
                <a:gd name="connsiteX0" fmla="*/ 0 w 1846384"/>
                <a:gd name="connsiteY0" fmla="*/ 0 h 445739"/>
                <a:gd name="connsiteX1" fmla="*/ 515815 w 1846384"/>
                <a:gd name="connsiteY1" fmla="*/ 293077 h 445739"/>
                <a:gd name="connsiteX2" fmla="*/ 785446 w 1846384"/>
                <a:gd name="connsiteY2" fmla="*/ 445477 h 445739"/>
                <a:gd name="connsiteX3" fmla="*/ 1846384 w 1846384"/>
                <a:gd name="connsiteY3" fmla="*/ 322384 h 445739"/>
              </a:gdLst>
              <a:ahLst/>
              <a:cxnLst>
                <a:cxn ang="0">
                  <a:pos x="connsiteX0" y="connsiteY0"/>
                </a:cxn>
                <a:cxn ang="0">
                  <a:pos x="connsiteX1" y="connsiteY1"/>
                </a:cxn>
                <a:cxn ang="0">
                  <a:pos x="connsiteX2" y="connsiteY2"/>
                </a:cxn>
                <a:cxn ang="0">
                  <a:pos x="connsiteX3" y="connsiteY3"/>
                </a:cxn>
              </a:cxnLst>
              <a:rect l="l" t="t" r="r" b="b"/>
              <a:pathLst>
                <a:path w="1846384" h="445739">
                  <a:moveTo>
                    <a:pt x="0" y="0"/>
                  </a:moveTo>
                  <a:lnTo>
                    <a:pt x="515815" y="293077"/>
                  </a:lnTo>
                  <a:cubicBezTo>
                    <a:pt x="646723" y="367323"/>
                    <a:pt x="563685" y="440593"/>
                    <a:pt x="785446" y="445477"/>
                  </a:cubicBezTo>
                  <a:cubicBezTo>
                    <a:pt x="1007207" y="450361"/>
                    <a:pt x="1426795" y="386372"/>
                    <a:pt x="1846384" y="32238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44" name="角丸四角形 43"/>
            <p:cNvSpPr/>
            <p:nvPr/>
          </p:nvSpPr>
          <p:spPr>
            <a:xfrm>
              <a:off x="10157670" y="4039909"/>
              <a:ext cx="2229382" cy="376999"/>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ja-JP" sz="1100" dirty="0">
                  <a:solidFill>
                    <a:schemeClr val="dk1"/>
                  </a:solidFill>
                  <a:effectLst/>
                  <a:latin typeface="+mn-lt"/>
                  <a:ea typeface="+mn-ea"/>
                  <a:cs typeface="+mn-cs"/>
                </a:rPr>
                <a:t>新設する■■地区</a:t>
              </a:r>
              <a:r>
                <a:rPr kumimoji="1" lang="ja-JP" altLang="en-US" sz="1100" dirty="0">
                  <a:solidFill>
                    <a:schemeClr val="dk1"/>
                  </a:solidFill>
                  <a:effectLst/>
                  <a:latin typeface="+mn-lt"/>
                  <a:ea typeface="+mn-ea"/>
                  <a:cs typeface="+mn-cs"/>
                </a:rPr>
                <a:t>へ</a:t>
              </a:r>
              <a:r>
                <a:rPr kumimoji="1" lang="ja-JP" altLang="en-US" sz="1100" dirty="0" smtClean="0">
                  <a:solidFill>
                    <a:schemeClr val="dk1"/>
                  </a:solidFill>
                  <a:effectLst/>
                  <a:latin typeface="+mn-lt"/>
                  <a:ea typeface="+mn-ea"/>
                  <a:cs typeface="+mn-cs"/>
                </a:rPr>
                <a:t>の光ファイバ</a:t>
              </a:r>
              <a:endParaRPr kumimoji="1" lang="ja-JP" altLang="en-US" sz="1400" dirty="0"/>
            </a:p>
          </p:txBody>
        </p:sp>
        <p:sp>
          <p:nvSpPr>
            <p:cNvPr id="53" name="角丸四角形 52"/>
            <p:cNvSpPr/>
            <p:nvPr/>
          </p:nvSpPr>
          <p:spPr>
            <a:xfrm>
              <a:off x="10830547" y="363740"/>
              <a:ext cx="1772133" cy="1122129"/>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ja-JP" sz="900" dirty="0">
                  <a:solidFill>
                    <a:schemeClr val="dk1"/>
                  </a:solidFill>
                  <a:effectLst/>
                  <a:latin typeface="+mn-lt"/>
                  <a:ea typeface="+mn-ea"/>
                  <a:cs typeface="+mn-cs"/>
                </a:rPr>
                <a:t>■■</a:t>
              </a:r>
              <a:r>
                <a:rPr kumimoji="1" lang="ja-JP" altLang="ja-JP" sz="900" dirty="0" smtClean="0">
                  <a:solidFill>
                    <a:schemeClr val="dk1"/>
                  </a:solidFill>
                  <a:effectLst/>
                  <a:latin typeface="+mn-lt"/>
                  <a:ea typeface="+mn-ea"/>
                  <a:cs typeface="+mn-cs"/>
                </a:rPr>
                <a:t>地区</a:t>
              </a:r>
              <a:endParaRPr kumimoji="1" lang="en-US" altLang="ja-JP" sz="900" dirty="0" smtClean="0">
                <a:solidFill>
                  <a:schemeClr val="dk1"/>
                </a:solidFill>
                <a:effectLst/>
                <a:latin typeface="+mn-lt"/>
                <a:ea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endParaRPr kumimoji="1" lang="en-US" altLang="ja-JP" sz="900" dirty="0">
                <a:solidFill>
                  <a:schemeClr val="dk1"/>
                </a:solidFill>
                <a:effectLst/>
                <a:latin typeface="+mn-lt"/>
                <a:ea typeface="+mn-ea"/>
                <a:cs typeface="+mn-cs"/>
              </a:endParaRPr>
            </a:p>
            <a:p>
              <a:r>
                <a:rPr kumimoji="1" lang="en-US" altLang="ja-JP" sz="900" dirty="0" smtClean="0">
                  <a:solidFill>
                    <a:schemeClr val="dk1"/>
                  </a:solidFill>
                  <a:effectLst/>
                  <a:latin typeface="+mn-lt"/>
                  <a:ea typeface="+mn-ea"/>
                  <a:cs typeface="+mn-cs"/>
                </a:rPr>
                <a:t>【</a:t>
              </a:r>
              <a:r>
                <a:rPr kumimoji="1" lang="ja-JP" altLang="en-US" sz="900" dirty="0" smtClean="0">
                  <a:solidFill>
                    <a:schemeClr val="dk1"/>
                  </a:solidFill>
                  <a:effectLst/>
                  <a:latin typeface="+mn-lt"/>
                  <a:ea typeface="+mn-ea"/>
                  <a:cs typeface="+mn-cs"/>
                </a:rPr>
                <a:t>光化によるカバー</a:t>
              </a:r>
              <a:r>
                <a:rPr kumimoji="1" lang="ja-JP" altLang="ja-JP" sz="900" dirty="0" smtClean="0">
                  <a:solidFill>
                    <a:schemeClr val="dk1"/>
                  </a:solidFill>
                  <a:effectLst/>
                  <a:latin typeface="+mn-lt"/>
                  <a:ea typeface="+mn-ea"/>
                  <a:cs typeface="+mn-cs"/>
                </a:rPr>
                <a:t>世帯数</a:t>
              </a:r>
              <a:r>
                <a:rPr kumimoji="1" lang="en-US" altLang="ja-JP" sz="900" dirty="0">
                  <a:solidFill>
                    <a:schemeClr val="dk1"/>
                  </a:solidFill>
                  <a:effectLst/>
                  <a:latin typeface="+mn-lt"/>
                  <a:ea typeface="+mn-ea"/>
                  <a:cs typeface="+mn-cs"/>
                </a:rPr>
                <a:t>】</a:t>
              </a:r>
              <a:endParaRPr lang="ja-JP" altLang="ja-JP" sz="1050" dirty="0">
                <a:effectLst/>
              </a:endParaRPr>
            </a:p>
            <a:p>
              <a:r>
                <a:rPr kumimoji="1" lang="ja-JP" altLang="ja-JP" sz="900" dirty="0">
                  <a:solidFill>
                    <a:schemeClr val="dk1"/>
                  </a:solidFill>
                  <a:effectLst/>
                  <a:latin typeface="+mn-lt"/>
                  <a:ea typeface="+mn-ea"/>
                  <a:cs typeface="+mn-cs"/>
                </a:rPr>
                <a:t>○○世帯（■■地区）</a:t>
              </a:r>
              <a:endParaRPr lang="ja-JP" altLang="ja-JP" sz="1050" dirty="0">
                <a:effectLst/>
              </a:endParaRPr>
            </a:p>
            <a:p>
              <a:r>
                <a:rPr lang="en-US" altLang="ja-JP" sz="900" dirty="0"/>
                <a:t>【</a:t>
              </a:r>
              <a:r>
                <a:rPr kumimoji="1" lang="ja-JP" altLang="ja-JP" sz="900" dirty="0" smtClean="0">
                  <a:solidFill>
                    <a:schemeClr val="dk1"/>
                  </a:solidFill>
                  <a:effectLst/>
                  <a:latin typeface="+mn-lt"/>
                  <a:ea typeface="+mn-ea"/>
                  <a:cs typeface="+mn-cs"/>
                </a:rPr>
                <a:t>うち</a:t>
              </a:r>
              <a:r>
                <a:rPr kumimoji="1" lang="ja-JP" altLang="ja-JP" sz="900" dirty="0">
                  <a:solidFill>
                    <a:schemeClr val="dk1"/>
                  </a:solidFill>
                  <a:effectLst/>
                  <a:latin typeface="+mn-lt"/>
                  <a:ea typeface="+mn-ea"/>
                  <a:cs typeface="+mn-cs"/>
                </a:rPr>
                <a:t>ケーブルテレビ加入</a:t>
              </a:r>
              <a:r>
                <a:rPr kumimoji="1" lang="ja-JP" altLang="ja-JP" sz="900" dirty="0" smtClean="0">
                  <a:solidFill>
                    <a:schemeClr val="dk1"/>
                  </a:solidFill>
                  <a:effectLst/>
                  <a:latin typeface="+mn-lt"/>
                  <a:ea typeface="+mn-ea"/>
                  <a:cs typeface="+mn-cs"/>
                </a:rPr>
                <a:t>世帯</a:t>
              </a:r>
              <a:r>
                <a:rPr lang="en-US" altLang="ja-JP" sz="900" dirty="0"/>
                <a:t>】</a:t>
              </a:r>
              <a:r>
                <a:rPr kumimoji="1" lang="ja-JP" altLang="ja-JP" sz="900" dirty="0" smtClean="0">
                  <a:solidFill>
                    <a:schemeClr val="dk1"/>
                  </a:solidFill>
                  <a:effectLst/>
                  <a:latin typeface="+mn-lt"/>
                  <a:ea typeface="+mn-ea"/>
                  <a:cs typeface="+mn-cs"/>
                </a:rPr>
                <a:t>△</a:t>
              </a:r>
              <a:r>
                <a:rPr kumimoji="1" lang="ja-JP" altLang="ja-JP" sz="900" dirty="0">
                  <a:solidFill>
                    <a:schemeClr val="dk1"/>
                  </a:solidFill>
                  <a:effectLst/>
                  <a:latin typeface="+mn-lt"/>
                  <a:ea typeface="+mn-ea"/>
                  <a:cs typeface="+mn-cs"/>
                </a:rPr>
                <a:t>△世帯（加入率○○％</a:t>
              </a:r>
              <a:r>
                <a:rPr kumimoji="1" lang="ja-JP" altLang="ja-JP" sz="900" dirty="0" smtClean="0">
                  <a:solidFill>
                    <a:schemeClr val="dk1"/>
                  </a:solidFill>
                  <a:effectLst/>
                  <a:latin typeface="+mn-lt"/>
                  <a:ea typeface="+mn-ea"/>
                  <a:cs typeface="+mn-cs"/>
                </a:rPr>
                <a:t>）</a:t>
              </a:r>
              <a:endParaRPr lang="ja-JP" altLang="ja-JP" sz="1050" dirty="0">
                <a:effectLst/>
              </a:endParaRPr>
            </a:p>
          </p:txBody>
        </p:sp>
        <p:sp>
          <p:nvSpPr>
            <p:cNvPr id="54" name="角丸四角形 53"/>
            <p:cNvSpPr/>
            <p:nvPr/>
          </p:nvSpPr>
          <p:spPr>
            <a:xfrm>
              <a:off x="9731575" y="1439109"/>
              <a:ext cx="1185405" cy="1360487"/>
            </a:xfrm>
            <a:prstGeom prst="roundRect">
              <a:avLst/>
            </a:prstGeom>
            <a:noFill/>
            <a:ln w="825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9" name="フリーフォーム 78"/>
            <p:cNvSpPr/>
            <p:nvPr/>
          </p:nvSpPr>
          <p:spPr>
            <a:xfrm>
              <a:off x="5328356" y="2768728"/>
              <a:ext cx="328135" cy="948748"/>
            </a:xfrm>
            <a:custGeom>
              <a:avLst/>
              <a:gdLst>
                <a:gd name="connsiteX0" fmla="*/ 282222 w 328135"/>
                <a:gd name="connsiteY0" fmla="*/ 948748 h 948748"/>
                <a:gd name="connsiteX1" fmla="*/ 316088 w 328135"/>
                <a:gd name="connsiteY1" fmla="*/ 350436 h 948748"/>
                <a:gd name="connsiteX2" fmla="*/ 101600 w 328135"/>
                <a:gd name="connsiteY2" fmla="*/ 34348 h 948748"/>
                <a:gd name="connsiteX3" fmla="*/ 0 w 328135"/>
                <a:gd name="connsiteY3" fmla="*/ 23059 h 948748"/>
              </a:gdLst>
              <a:ahLst/>
              <a:cxnLst>
                <a:cxn ang="0">
                  <a:pos x="connsiteX0" y="connsiteY0"/>
                </a:cxn>
                <a:cxn ang="0">
                  <a:pos x="connsiteX1" y="connsiteY1"/>
                </a:cxn>
                <a:cxn ang="0">
                  <a:pos x="connsiteX2" y="connsiteY2"/>
                </a:cxn>
                <a:cxn ang="0">
                  <a:pos x="connsiteX3" y="connsiteY3"/>
                </a:cxn>
              </a:cxnLst>
              <a:rect l="l" t="t" r="r" b="b"/>
              <a:pathLst>
                <a:path w="328135" h="948748">
                  <a:moveTo>
                    <a:pt x="282222" y="948748"/>
                  </a:moveTo>
                  <a:cubicBezTo>
                    <a:pt x="314207" y="725792"/>
                    <a:pt x="346192" y="502836"/>
                    <a:pt x="316088" y="350436"/>
                  </a:cubicBezTo>
                  <a:cubicBezTo>
                    <a:pt x="285984" y="198036"/>
                    <a:pt x="154281" y="88911"/>
                    <a:pt x="101600" y="34348"/>
                  </a:cubicBezTo>
                  <a:cubicBezTo>
                    <a:pt x="48919" y="-20215"/>
                    <a:pt x="24459" y="1422"/>
                    <a:pt x="0" y="2305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33"/>
            <p:cNvSpPr txBox="1"/>
            <p:nvPr/>
          </p:nvSpPr>
          <p:spPr>
            <a:xfrm>
              <a:off x="163163" y="331156"/>
              <a:ext cx="3645349" cy="414542"/>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a:solidFill>
                    <a:schemeClr val="tx1"/>
                  </a:solidFill>
                  <a:latin typeface="AR Pゴシック体S" pitchFamily="50" charset="-128"/>
                  <a:ea typeface="AR Pゴシック体S" pitchFamily="50" charset="-128"/>
                </a:rPr>
                <a:t>○○市に</a:t>
              </a:r>
              <a:r>
                <a:rPr lang="ja-JP" altLang="en-US" sz="2000" dirty="0" smtClean="0">
                  <a:solidFill>
                    <a:schemeClr val="tx1"/>
                  </a:solidFill>
                  <a:latin typeface="AR Pゴシック体S" pitchFamily="50" charset="-128"/>
                  <a:ea typeface="AR Pゴシック体S" pitchFamily="50" charset="-128"/>
                </a:rPr>
                <a:t>おける整備エリア図</a:t>
              </a:r>
              <a:endParaRPr lang="ja-JP" altLang="en-US" sz="2000" dirty="0">
                <a:solidFill>
                  <a:schemeClr val="tx1"/>
                </a:solidFill>
                <a:latin typeface="AR Pゴシック体S" pitchFamily="50" charset="-128"/>
                <a:ea typeface="AR Pゴシック体S" pitchFamily="50" charset="-128"/>
              </a:endParaRPr>
            </a:p>
          </p:txBody>
        </p:sp>
        <p:sp>
          <p:nvSpPr>
            <p:cNvPr id="89" name="フリーフォーム 88"/>
            <p:cNvSpPr/>
            <p:nvPr/>
          </p:nvSpPr>
          <p:spPr>
            <a:xfrm>
              <a:off x="6378222" y="3852942"/>
              <a:ext cx="1241778" cy="101600"/>
            </a:xfrm>
            <a:custGeom>
              <a:avLst/>
              <a:gdLst>
                <a:gd name="connsiteX0" fmla="*/ 1241778 w 1241778"/>
                <a:gd name="connsiteY0" fmla="*/ 0 h 101600"/>
                <a:gd name="connsiteX1" fmla="*/ 1128889 w 1241778"/>
                <a:gd name="connsiteY1" fmla="*/ 22578 h 101600"/>
                <a:gd name="connsiteX2" fmla="*/ 1095022 w 1241778"/>
                <a:gd name="connsiteY2" fmla="*/ 33867 h 101600"/>
                <a:gd name="connsiteX3" fmla="*/ 1027289 w 1241778"/>
                <a:gd name="connsiteY3" fmla="*/ 45156 h 101600"/>
                <a:gd name="connsiteX4" fmla="*/ 959556 w 1241778"/>
                <a:gd name="connsiteY4" fmla="*/ 67734 h 101600"/>
                <a:gd name="connsiteX5" fmla="*/ 925689 w 1241778"/>
                <a:gd name="connsiteY5" fmla="*/ 79022 h 101600"/>
                <a:gd name="connsiteX6" fmla="*/ 891822 w 1241778"/>
                <a:gd name="connsiteY6" fmla="*/ 90311 h 101600"/>
                <a:gd name="connsiteX7" fmla="*/ 553156 w 1241778"/>
                <a:gd name="connsiteY7" fmla="*/ 101600 h 101600"/>
                <a:gd name="connsiteX8" fmla="*/ 0 w 1241778"/>
                <a:gd name="connsiteY8" fmla="*/ 9031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78" h="101600">
                  <a:moveTo>
                    <a:pt x="1241778" y="0"/>
                  </a:moveTo>
                  <a:cubicBezTo>
                    <a:pt x="1204148" y="7526"/>
                    <a:pt x="1165295" y="10443"/>
                    <a:pt x="1128889" y="22578"/>
                  </a:cubicBezTo>
                  <a:cubicBezTo>
                    <a:pt x="1117600" y="26341"/>
                    <a:pt x="1106638" y="31286"/>
                    <a:pt x="1095022" y="33867"/>
                  </a:cubicBezTo>
                  <a:cubicBezTo>
                    <a:pt x="1072678" y="38832"/>
                    <a:pt x="1049495" y="39604"/>
                    <a:pt x="1027289" y="45156"/>
                  </a:cubicBezTo>
                  <a:cubicBezTo>
                    <a:pt x="1004201" y="50928"/>
                    <a:pt x="982134" y="60208"/>
                    <a:pt x="959556" y="67734"/>
                  </a:cubicBezTo>
                  <a:lnTo>
                    <a:pt x="925689" y="79022"/>
                  </a:lnTo>
                  <a:cubicBezTo>
                    <a:pt x="914400" y="82785"/>
                    <a:pt x="903715" y="89915"/>
                    <a:pt x="891822" y="90311"/>
                  </a:cubicBezTo>
                  <a:lnTo>
                    <a:pt x="553156" y="101600"/>
                  </a:lnTo>
                  <a:cubicBezTo>
                    <a:pt x="30108" y="89977"/>
                    <a:pt x="214531" y="90311"/>
                    <a:pt x="0" y="9031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5633156" y="3728764"/>
              <a:ext cx="733777" cy="214489"/>
            </a:xfrm>
            <a:custGeom>
              <a:avLst/>
              <a:gdLst>
                <a:gd name="connsiteX0" fmla="*/ 733777 w 733777"/>
                <a:gd name="connsiteY0" fmla="*/ 214489 h 214489"/>
                <a:gd name="connsiteX1" fmla="*/ 191911 w 733777"/>
                <a:gd name="connsiteY1" fmla="*/ 146756 h 214489"/>
                <a:gd name="connsiteX2" fmla="*/ 0 w 733777"/>
                <a:gd name="connsiteY2" fmla="*/ 0 h 214489"/>
                <a:gd name="connsiteX3" fmla="*/ 0 w 733777"/>
                <a:gd name="connsiteY3" fmla="*/ 0 h 214489"/>
              </a:gdLst>
              <a:ahLst/>
              <a:cxnLst>
                <a:cxn ang="0">
                  <a:pos x="connsiteX0" y="connsiteY0"/>
                </a:cxn>
                <a:cxn ang="0">
                  <a:pos x="connsiteX1" y="connsiteY1"/>
                </a:cxn>
                <a:cxn ang="0">
                  <a:pos x="connsiteX2" y="connsiteY2"/>
                </a:cxn>
                <a:cxn ang="0">
                  <a:pos x="connsiteX3" y="connsiteY3"/>
                </a:cxn>
              </a:cxnLst>
              <a:rect l="l" t="t" r="r" b="b"/>
              <a:pathLst>
                <a:path w="733777" h="214489">
                  <a:moveTo>
                    <a:pt x="733777" y="214489"/>
                  </a:moveTo>
                  <a:cubicBezTo>
                    <a:pt x="523992" y="198496"/>
                    <a:pt x="314207" y="182504"/>
                    <a:pt x="191911" y="146756"/>
                  </a:cubicBezTo>
                  <a:cubicBezTo>
                    <a:pt x="69615" y="111008"/>
                    <a:pt x="0" y="0"/>
                    <a:pt x="0" y="0"/>
                  </a:cubicBezTo>
                  <a:lnTo>
                    <a:pt x="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5621867" y="3717477"/>
              <a:ext cx="564444" cy="2257776"/>
            </a:xfrm>
            <a:custGeom>
              <a:avLst/>
              <a:gdLst>
                <a:gd name="connsiteX0" fmla="*/ 0 w 564444"/>
                <a:gd name="connsiteY0" fmla="*/ 0 h 2257777"/>
                <a:gd name="connsiteX1" fmla="*/ 169333 w 564444"/>
                <a:gd name="connsiteY1" fmla="*/ 485422 h 2257777"/>
                <a:gd name="connsiteX2" fmla="*/ 237066 w 564444"/>
                <a:gd name="connsiteY2" fmla="*/ 1298222 h 2257777"/>
                <a:gd name="connsiteX3" fmla="*/ 474133 w 564444"/>
                <a:gd name="connsiteY3" fmla="*/ 1873955 h 2257777"/>
                <a:gd name="connsiteX4" fmla="*/ 564444 w 564444"/>
                <a:gd name="connsiteY4" fmla="*/ 2257777 h 2257777"/>
                <a:gd name="connsiteX5" fmla="*/ 564444 w 564444"/>
                <a:gd name="connsiteY5" fmla="*/ 2257777 h 22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44" h="2257777">
                  <a:moveTo>
                    <a:pt x="0" y="0"/>
                  </a:moveTo>
                  <a:cubicBezTo>
                    <a:pt x="64911" y="134526"/>
                    <a:pt x="129822" y="269052"/>
                    <a:pt x="169333" y="485422"/>
                  </a:cubicBezTo>
                  <a:cubicBezTo>
                    <a:pt x="208844" y="701792"/>
                    <a:pt x="186266" y="1066800"/>
                    <a:pt x="237066" y="1298222"/>
                  </a:cubicBezTo>
                  <a:cubicBezTo>
                    <a:pt x="287866" y="1529644"/>
                    <a:pt x="419570" y="1714029"/>
                    <a:pt x="474133" y="1873955"/>
                  </a:cubicBezTo>
                  <a:cubicBezTo>
                    <a:pt x="528696" y="2033881"/>
                    <a:pt x="564444" y="2257777"/>
                    <a:pt x="564444" y="2257777"/>
                  </a:cubicBezTo>
                  <a:lnTo>
                    <a:pt x="564444" y="225777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091289" y="5873653"/>
              <a:ext cx="4707467" cy="135467"/>
            </a:xfrm>
            <a:custGeom>
              <a:avLst/>
              <a:gdLst>
                <a:gd name="connsiteX0" fmla="*/ 0 w 4707467"/>
                <a:gd name="connsiteY0" fmla="*/ 101600 h 135467"/>
                <a:gd name="connsiteX1" fmla="*/ 169333 w 4707467"/>
                <a:gd name="connsiteY1" fmla="*/ 79023 h 135467"/>
                <a:gd name="connsiteX2" fmla="*/ 508000 w 4707467"/>
                <a:gd name="connsiteY2" fmla="*/ 90311 h 135467"/>
                <a:gd name="connsiteX3" fmla="*/ 1309511 w 4707467"/>
                <a:gd name="connsiteY3" fmla="*/ 112889 h 135467"/>
                <a:gd name="connsiteX4" fmla="*/ 1388533 w 4707467"/>
                <a:gd name="connsiteY4" fmla="*/ 124178 h 135467"/>
                <a:gd name="connsiteX5" fmla="*/ 1422400 w 4707467"/>
                <a:gd name="connsiteY5" fmla="*/ 135467 h 135467"/>
                <a:gd name="connsiteX6" fmla="*/ 1817511 w 4707467"/>
                <a:gd name="connsiteY6" fmla="*/ 124178 h 135467"/>
                <a:gd name="connsiteX7" fmla="*/ 2009422 w 4707467"/>
                <a:gd name="connsiteY7" fmla="*/ 101600 h 135467"/>
                <a:gd name="connsiteX8" fmla="*/ 2099733 w 4707467"/>
                <a:gd name="connsiteY8" fmla="*/ 90311 h 135467"/>
                <a:gd name="connsiteX9" fmla="*/ 2178755 w 4707467"/>
                <a:gd name="connsiteY9" fmla="*/ 67734 h 135467"/>
                <a:gd name="connsiteX10" fmla="*/ 2212622 w 4707467"/>
                <a:gd name="connsiteY10" fmla="*/ 56445 h 135467"/>
                <a:gd name="connsiteX11" fmla="*/ 2370667 w 4707467"/>
                <a:gd name="connsiteY11" fmla="*/ 33867 h 135467"/>
                <a:gd name="connsiteX12" fmla="*/ 2506133 w 4707467"/>
                <a:gd name="connsiteY12" fmla="*/ 11289 h 135467"/>
                <a:gd name="connsiteX13" fmla="*/ 4707467 w 4707467"/>
                <a:gd name="connsiteY13" fmla="*/ 0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7467" h="135467">
                  <a:moveTo>
                    <a:pt x="0" y="101600"/>
                  </a:moveTo>
                  <a:cubicBezTo>
                    <a:pt x="60049" y="89590"/>
                    <a:pt x="103336" y="79023"/>
                    <a:pt x="169333" y="79023"/>
                  </a:cubicBezTo>
                  <a:cubicBezTo>
                    <a:pt x="282285" y="79023"/>
                    <a:pt x="395098" y="86958"/>
                    <a:pt x="508000" y="90311"/>
                  </a:cubicBezTo>
                  <a:lnTo>
                    <a:pt x="1309511" y="112889"/>
                  </a:lnTo>
                  <a:cubicBezTo>
                    <a:pt x="1335852" y="116652"/>
                    <a:pt x="1362442" y="118960"/>
                    <a:pt x="1388533" y="124178"/>
                  </a:cubicBezTo>
                  <a:cubicBezTo>
                    <a:pt x="1400202" y="126512"/>
                    <a:pt x="1410500" y="135467"/>
                    <a:pt x="1422400" y="135467"/>
                  </a:cubicBezTo>
                  <a:cubicBezTo>
                    <a:pt x="1554157" y="135467"/>
                    <a:pt x="1685807" y="127941"/>
                    <a:pt x="1817511" y="124178"/>
                  </a:cubicBezTo>
                  <a:cubicBezTo>
                    <a:pt x="1916336" y="99472"/>
                    <a:pt x="1827999" y="118879"/>
                    <a:pt x="2009422" y="101600"/>
                  </a:cubicBezTo>
                  <a:cubicBezTo>
                    <a:pt x="2039623" y="98724"/>
                    <a:pt x="2069629" y="94074"/>
                    <a:pt x="2099733" y="90311"/>
                  </a:cubicBezTo>
                  <a:cubicBezTo>
                    <a:pt x="2180955" y="63239"/>
                    <a:pt x="2079504" y="96092"/>
                    <a:pt x="2178755" y="67734"/>
                  </a:cubicBezTo>
                  <a:cubicBezTo>
                    <a:pt x="2190197" y="64465"/>
                    <a:pt x="2201006" y="59026"/>
                    <a:pt x="2212622" y="56445"/>
                  </a:cubicBezTo>
                  <a:cubicBezTo>
                    <a:pt x="2266910" y="44381"/>
                    <a:pt x="2315128" y="42411"/>
                    <a:pt x="2370667" y="33867"/>
                  </a:cubicBezTo>
                  <a:cubicBezTo>
                    <a:pt x="2414404" y="27138"/>
                    <a:pt x="2461920" y="11731"/>
                    <a:pt x="2506133" y="11289"/>
                  </a:cubicBezTo>
                  <a:lnTo>
                    <a:pt x="4707467"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9820067" y="4993120"/>
              <a:ext cx="109125" cy="1636889"/>
            </a:xfrm>
            <a:custGeom>
              <a:avLst/>
              <a:gdLst>
                <a:gd name="connsiteX0" fmla="*/ 7525 w 109125"/>
                <a:gd name="connsiteY0" fmla="*/ 1636889 h 1636889"/>
                <a:gd name="connsiteX1" fmla="*/ 7525 w 109125"/>
                <a:gd name="connsiteY1" fmla="*/ 1580444 h 1636889"/>
                <a:gd name="connsiteX2" fmla="*/ 7525 w 109125"/>
                <a:gd name="connsiteY2" fmla="*/ 372533 h 1636889"/>
                <a:gd name="connsiteX3" fmla="*/ 109125 w 109125"/>
                <a:gd name="connsiteY3" fmla="*/ 0 h 1636889"/>
              </a:gdLst>
              <a:ahLst/>
              <a:cxnLst>
                <a:cxn ang="0">
                  <a:pos x="connsiteX0" y="connsiteY0"/>
                </a:cxn>
                <a:cxn ang="0">
                  <a:pos x="connsiteX1" y="connsiteY1"/>
                </a:cxn>
                <a:cxn ang="0">
                  <a:pos x="connsiteX2" y="connsiteY2"/>
                </a:cxn>
                <a:cxn ang="0">
                  <a:pos x="connsiteX3" y="connsiteY3"/>
                </a:cxn>
              </a:cxnLst>
              <a:rect l="l" t="t" r="r" b="b"/>
              <a:pathLst>
                <a:path w="109125" h="1636889">
                  <a:moveTo>
                    <a:pt x="7525" y="1636889"/>
                  </a:moveTo>
                  <a:lnTo>
                    <a:pt x="7525" y="1580444"/>
                  </a:lnTo>
                  <a:cubicBezTo>
                    <a:pt x="7525" y="1369718"/>
                    <a:pt x="-9408" y="635940"/>
                    <a:pt x="7525" y="372533"/>
                  </a:cubicBezTo>
                  <a:cubicBezTo>
                    <a:pt x="24458" y="109126"/>
                    <a:pt x="66791" y="54563"/>
                    <a:pt x="109125"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9934222" y="2656320"/>
              <a:ext cx="564445" cy="2336800"/>
            </a:xfrm>
            <a:custGeom>
              <a:avLst/>
              <a:gdLst>
                <a:gd name="connsiteX0" fmla="*/ 0 w 620889"/>
                <a:gd name="connsiteY0" fmla="*/ 2506133 h 2506133"/>
                <a:gd name="connsiteX1" fmla="*/ 124178 w 620889"/>
                <a:gd name="connsiteY1" fmla="*/ 2325511 h 2506133"/>
                <a:gd name="connsiteX2" fmla="*/ 203200 w 620889"/>
                <a:gd name="connsiteY2" fmla="*/ 1546577 h 2506133"/>
                <a:gd name="connsiteX3" fmla="*/ 620889 w 620889"/>
                <a:gd name="connsiteY3" fmla="*/ 0 h 2506133"/>
              </a:gdLst>
              <a:ahLst/>
              <a:cxnLst>
                <a:cxn ang="0">
                  <a:pos x="connsiteX0" y="connsiteY0"/>
                </a:cxn>
                <a:cxn ang="0">
                  <a:pos x="connsiteX1" y="connsiteY1"/>
                </a:cxn>
                <a:cxn ang="0">
                  <a:pos x="connsiteX2" y="connsiteY2"/>
                </a:cxn>
                <a:cxn ang="0">
                  <a:pos x="connsiteX3" y="connsiteY3"/>
                </a:cxn>
              </a:cxnLst>
              <a:rect l="l" t="t" r="r" b="b"/>
              <a:pathLst>
                <a:path w="620889" h="2506133">
                  <a:moveTo>
                    <a:pt x="0" y="2506133"/>
                  </a:moveTo>
                  <a:cubicBezTo>
                    <a:pt x="45155" y="2495785"/>
                    <a:pt x="90311" y="2485437"/>
                    <a:pt x="124178" y="2325511"/>
                  </a:cubicBezTo>
                  <a:cubicBezTo>
                    <a:pt x="158045" y="2165585"/>
                    <a:pt x="120415" y="1934162"/>
                    <a:pt x="203200" y="1546577"/>
                  </a:cubicBezTo>
                  <a:cubicBezTo>
                    <a:pt x="285985" y="1158992"/>
                    <a:pt x="453437" y="579496"/>
                    <a:pt x="620889"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flipH="1">
              <a:off x="10433248" y="1958320"/>
              <a:ext cx="55257" cy="726104"/>
            </a:xfrm>
            <a:custGeom>
              <a:avLst/>
              <a:gdLst>
                <a:gd name="connsiteX0" fmla="*/ 2508 w 183130"/>
                <a:gd name="connsiteY0" fmla="*/ 654755 h 654755"/>
                <a:gd name="connsiteX1" fmla="*/ 25086 w 183130"/>
                <a:gd name="connsiteY1" fmla="*/ 395111 h 654755"/>
                <a:gd name="connsiteX2" fmla="*/ 183130 w 183130"/>
                <a:gd name="connsiteY2" fmla="*/ 0 h 654755"/>
                <a:gd name="connsiteX3" fmla="*/ 183130 w 183130"/>
                <a:gd name="connsiteY3" fmla="*/ 0 h 654755"/>
              </a:gdLst>
              <a:ahLst/>
              <a:cxnLst>
                <a:cxn ang="0">
                  <a:pos x="connsiteX0" y="connsiteY0"/>
                </a:cxn>
                <a:cxn ang="0">
                  <a:pos x="connsiteX1" y="connsiteY1"/>
                </a:cxn>
                <a:cxn ang="0">
                  <a:pos x="connsiteX2" y="connsiteY2"/>
                </a:cxn>
                <a:cxn ang="0">
                  <a:pos x="connsiteX3" y="connsiteY3"/>
                </a:cxn>
              </a:cxnLst>
              <a:rect l="l" t="t" r="r" b="b"/>
              <a:pathLst>
                <a:path w="183130" h="654755">
                  <a:moveTo>
                    <a:pt x="2508" y="654755"/>
                  </a:moveTo>
                  <a:cubicBezTo>
                    <a:pt x="-1255" y="579496"/>
                    <a:pt x="-5018" y="504237"/>
                    <a:pt x="25086" y="395111"/>
                  </a:cubicBezTo>
                  <a:cubicBezTo>
                    <a:pt x="55190" y="285985"/>
                    <a:pt x="183130" y="0"/>
                    <a:pt x="183130" y="0"/>
                  </a:cubicBezTo>
                  <a:lnTo>
                    <a:pt x="18313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吹き出し 46"/>
            <p:cNvSpPr/>
            <p:nvPr/>
          </p:nvSpPr>
          <p:spPr>
            <a:xfrm>
              <a:off x="11098574" y="2393256"/>
              <a:ext cx="1470025" cy="947737"/>
            </a:xfrm>
            <a:prstGeom prst="wedgeRectCallout">
              <a:avLst>
                <a:gd name="adj1" fmla="val -124256"/>
                <a:gd name="adj2" fmla="val -133771"/>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kumimoji="1" lang="ja-JP" altLang="en-US" sz="1100" b="1" kern="1200" dirty="0" smtClean="0">
                  <a:solidFill>
                    <a:srgbClr val="0000FF"/>
                  </a:solidFill>
                  <a:latin typeface="+mn-lt"/>
                  <a:ea typeface="+mn-ea"/>
                  <a:cs typeface="+mn-cs"/>
                </a:rPr>
                <a:t>本事業（光化）に</a:t>
              </a:r>
              <a:r>
                <a:rPr kumimoji="1" lang="ja-JP" altLang="en-US" sz="1100" b="1" kern="1200" dirty="0">
                  <a:solidFill>
                    <a:srgbClr val="0000FF"/>
                  </a:solidFill>
                  <a:latin typeface="+mn-lt"/>
                  <a:ea typeface="+mn-ea"/>
                  <a:cs typeface="+mn-cs"/>
                </a:rPr>
                <a:t>よりカバーされる</a:t>
              </a:r>
              <a:r>
                <a:rPr kumimoji="1" lang="ja-JP" altLang="en-US" sz="1100" b="1" kern="1200" dirty="0" smtClean="0">
                  <a:solidFill>
                    <a:srgbClr val="0000FF"/>
                  </a:solidFill>
                  <a:latin typeface="+mn-lt"/>
                  <a:ea typeface="+mn-ea"/>
                  <a:cs typeface="+mn-cs"/>
                </a:rPr>
                <a:t>世帯数及び加入世帯数に</a:t>
              </a:r>
              <a:r>
                <a:rPr kumimoji="1" lang="ja-JP" altLang="en-US" sz="1100" b="1" kern="1200" dirty="0">
                  <a:solidFill>
                    <a:srgbClr val="0000FF"/>
                  </a:solidFill>
                  <a:latin typeface="+mn-lt"/>
                  <a:ea typeface="+mn-ea"/>
                  <a:cs typeface="+mn-cs"/>
                </a:rPr>
                <a:t>ついて記載すること。</a:t>
              </a:r>
            </a:p>
          </p:txBody>
        </p:sp>
        <p:cxnSp>
          <p:nvCxnSpPr>
            <p:cNvPr id="42" name="直線コネクタ 41"/>
            <p:cNvCxnSpPr/>
            <p:nvPr/>
          </p:nvCxnSpPr>
          <p:spPr>
            <a:xfrm>
              <a:off x="10503341" y="2601219"/>
              <a:ext cx="0" cy="161925"/>
            </a:xfrm>
            <a:prstGeom prst="lin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6" name="グループ化 5"/>
            <p:cNvGrpSpPr/>
            <p:nvPr/>
          </p:nvGrpSpPr>
          <p:grpSpPr>
            <a:xfrm>
              <a:off x="208112" y="7512932"/>
              <a:ext cx="5242494" cy="1669228"/>
              <a:chOff x="250030" y="7289259"/>
              <a:chExt cx="5242494" cy="1550392"/>
            </a:xfrm>
          </p:grpSpPr>
          <p:sp>
            <p:nvSpPr>
              <p:cNvPr id="21" name="正方形/長方形 20"/>
              <p:cNvSpPr/>
              <p:nvPr/>
            </p:nvSpPr>
            <p:spPr>
              <a:xfrm>
                <a:off x="250030" y="7289259"/>
                <a:ext cx="5232361" cy="1550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3" name="テキスト ボックス 24"/>
              <p:cNvSpPr txBox="1"/>
              <p:nvPr/>
            </p:nvSpPr>
            <p:spPr>
              <a:xfrm>
                <a:off x="363571" y="7416736"/>
                <a:ext cx="750555" cy="3284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a:latin typeface="+mn-ea"/>
                  </a:rPr>
                  <a:t>【</a:t>
                </a:r>
                <a:r>
                  <a:rPr kumimoji="1" lang="ja-JP" altLang="en-US" dirty="0">
                    <a:latin typeface="+mn-ea"/>
                  </a:rPr>
                  <a:t>凡例</a:t>
                </a:r>
                <a:r>
                  <a:rPr kumimoji="1" lang="en-US" altLang="ja-JP" dirty="0" smtClean="0">
                    <a:latin typeface="+mn-ea"/>
                  </a:rPr>
                  <a:t>】</a:t>
                </a:r>
                <a:endParaRPr kumimoji="1" lang="en-US" altLang="ja-JP" dirty="0">
                  <a:latin typeface="+mn-ea"/>
                </a:endParaRPr>
              </a:p>
            </p:txBody>
          </p:sp>
          <p:cxnSp>
            <p:nvCxnSpPr>
              <p:cNvPr id="24" name="直線コネクタ 23"/>
              <p:cNvCxnSpPr/>
              <p:nvPr/>
            </p:nvCxnSpPr>
            <p:spPr>
              <a:xfrm>
                <a:off x="536040" y="8147458"/>
                <a:ext cx="93641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547328" y="7787418"/>
                <a:ext cx="925122"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51"/>
              <p:cNvSpPr txBox="1"/>
              <p:nvPr/>
            </p:nvSpPr>
            <p:spPr>
              <a:xfrm>
                <a:off x="1528080" y="7994653"/>
                <a:ext cx="3964444" cy="28586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rPr>
                  <a:t>既設光幹線（市所有。○○市より</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契約で貸与）</a:t>
                </a:r>
                <a:endParaRPr lang="en-US" altLang="ja-JP" sz="1400" dirty="0">
                  <a:latin typeface="ＭＳ Ｐゴシック" panose="020B0600070205080204" pitchFamily="50" charset="-128"/>
                </a:endParaRPr>
              </a:p>
            </p:txBody>
          </p:sp>
          <p:sp>
            <p:nvSpPr>
              <p:cNvPr id="27" name="テキスト ボックス 51"/>
              <p:cNvSpPr txBox="1"/>
              <p:nvPr/>
            </p:nvSpPr>
            <p:spPr>
              <a:xfrm>
                <a:off x="1528080" y="7634613"/>
                <a:ext cx="3852273" cy="28586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t>新設する光</a:t>
                </a:r>
                <a:r>
                  <a:rPr lang="ja-JP" altLang="en-US" sz="1400" dirty="0" smtClean="0"/>
                  <a:t>幹線</a:t>
                </a:r>
                <a:endParaRPr lang="ja-JP" altLang="en-US" sz="1400" dirty="0"/>
              </a:p>
            </p:txBody>
          </p:sp>
          <p:sp>
            <p:nvSpPr>
              <p:cNvPr id="5" name="円/楕円 4"/>
              <p:cNvSpPr/>
              <p:nvPr/>
            </p:nvSpPr>
            <p:spPr>
              <a:xfrm>
                <a:off x="557710" y="8507498"/>
                <a:ext cx="904357" cy="216024"/>
              </a:xfrm>
              <a:prstGeom prst="ellipse">
                <a:avLst/>
              </a:pr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51"/>
              <p:cNvSpPr txBox="1"/>
              <p:nvPr/>
            </p:nvSpPr>
            <p:spPr>
              <a:xfrm>
                <a:off x="1528080" y="8446445"/>
                <a:ext cx="1518207" cy="28586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過疎</a:t>
                </a:r>
                <a:r>
                  <a:rPr lang="ja-JP" altLang="en-US" sz="1400" dirty="0" smtClean="0">
                    <a:latin typeface="ＭＳ Ｐゴシック" panose="020B0600070205080204" pitchFamily="50" charset="-128"/>
                    <a:ea typeface="ＭＳ Ｐゴシック" panose="020B0600070205080204" pitchFamily="50" charset="-128"/>
                  </a:rPr>
                  <a:t>地域</a:t>
                </a:r>
                <a:endParaRPr kumimoji="1" lang="en-US" altLang="ja-JP" sz="1400" dirty="0">
                  <a:latin typeface="ＭＳ Ｐゴシック" panose="020B0600070205080204" pitchFamily="50" charset="-128"/>
                  <a:ea typeface="ＭＳ Ｐゴシック" panose="020B0600070205080204" pitchFamily="50" charset="-128"/>
                </a:endParaRPr>
              </a:p>
            </p:txBody>
          </p:sp>
        </p:grpSp>
        <p:sp>
          <p:nvSpPr>
            <p:cNvPr id="9" name="円/楕円 8"/>
            <p:cNvSpPr/>
            <p:nvPr/>
          </p:nvSpPr>
          <p:spPr>
            <a:xfrm>
              <a:off x="9603552" y="6630009"/>
              <a:ext cx="416585" cy="3794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9672862" y="6655754"/>
              <a:ext cx="288582" cy="27218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5656491" y="3728764"/>
              <a:ext cx="319425" cy="1586509"/>
            </a:xfrm>
            <a:custGeom>
              <a:avLst/>
              <a:gdLst>
                <a:gd name="connsiteX0" fmla="*/ 0 w 564444"/>
                <a:gd name="connsiteY0" fmla="*/ 0 h 2257777"/>
                <a:gd name="connsiteX1" fmla="*/ 169333 w 564444"/>
                <a:gd name="connsiteY1" fmla="*/ 485422 h 2257777"/>
                <a:gd name="connsiteX2" fmla="*/ 237066 w 564444"/>
                <a:gd name="connsiteY2" fmla="*/ 1298222 h 2257777"/>
                <a:gd name="connsiteX3" fmla="*/ 474133 w 564444"/>
                <a:gd name="connsiteY3" fmla="*/ 1873955 h 2257777"/>
                <a:gd name="connsiteX4" fmla="*/ 564444 w 564444"/>
                <a:gd name="connsiteY4" fmla="*/ 2257777 h 2257777"/>
                <a:gd name="connsiteX5" fmla="*/ 564444 w 564444"/>
                <a:gd name="connsiteY5" fmla="*/ 2257777 h 22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44" h="2257777">
                  <a:moveTo>
                    <a:pt x="0" y="0"/>
                  </a:moveTo>
                  <a:cubicBezTo>
                    <a:pt x="64911" y="134526"/>
                    <a:pt x="129822" y="269052"/>
                    <a:pt x="169333" y="485422"/>
                  </a:cubicBezTo>
                  <a:cubicBezTo>
                    <a:pt x="208844" y="701792"/>
                    <a:pt x="186266" y="1066800"/>
                    <a:pt x="237066" y="1298222"/>
                  </a:cubicBezTo>
                  <a:cubicBezTo>
                    <a:pt x="287866" y="1529644"/>
                    <a:pt x="419570" y="1714029"/>
                    <a:pt x="474133" y="1873955"/>
                  </a:cubicBezTo>
                  <a:cubicBezTo>
                    <a:pt x="528696" y="2033881"/>
                    <a:pt x="564444" y="2257777"/>
                    <a:pt x="564444" y="2257777"/>
                  </a:cubicBezTo>
                  <a:lnTo>
                    <a:pt x="564444" y="2257777"/>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5" name="フリーフォーム 44"/>
            <p:cNvSpPr/>
            <p:nvPr/>
          </p:nvSpPr>
          <p:spPr>
            <a:xfrm>
              <a:off x="5392688" y="2773448"/>
              <a:ext cx="328135" cy="948748"/>
            </a:xfrm>
            <a:custGeom>
              <a:avLst/>
              <a:gdLst>
                <a:gd name="connsiteX0" fmla="*/ 282222 w 328135"/>
                <a:gd name="connsiteY0" fmla="*/ 948748 h 948748"/>
                <a:gd name="connsiteX1" fmla="*/ 316088 w 328135"/>
                <a:gd name="connsiteY1" fmla="*/ 350436 h 948748"/>
                <a:gd name="connsiteX2" fmla="*/ 101600 w 328135"/>
                <a:gd name="connsiteY2" fmla="*/ 34348 h 948748"/>
                <a:gd name="connsiteX3" fmla="*/ 0 w 328135"/>
                <a:gd name="connsiteY3" fmla="*/ 23059 h 948748"/>
              </a:gdLst>
              <a:ahLst/>
              <a:cxnLst>
                <a:cxn ang="0">
                  <a:pos x="connsiteX0" y="connsiteY0"/>
                </a:cxn>
                <a:cxn ang="0">
                  <a:pos x="connsiteX1" y="connsiteY1"/>
                </a:cxn>
                <a:cxn ang="0">
                  <a:pos x="connsiteX2" y="connsiteY2"/>
                </a:cxn>
                <a:cxn ang="0">
                  <a:pos x="connsiteX3" y="connsiteY3"/>
                </a:cxn>
              </a:cxnLst>
              <a:rect l="l" t="t" r="r" b="b"/>
              <a:pathLst>
                <a:path w="328135" h="948748">
                  <a:moveTo>
                    <a:pt x="282222" y="948748"/>
                  </a:moveTo>
                  <a:cubicBezTo>
                    <a:pt x="314207" y="725792"/>
                    <a:pt x="346192" y="502836"/>
                    <a:pt x="316088" y="350436"/>
                  </a:cubicBezTo>
                  <a:cubicBezTo>
                    <a:pt x="285984" y="198036"/>
                    <a:pt x="154281" y="88911"/>
                    <a:pt x="101600" y="34348"/>
                  </a:cubicBezTo>
                  <a:cubicBezTo>
                    <a:pt x="48919" y="-20215"/>
                    <a:pt x="24459" y="1422"/>
                    <a:pt x="0" y="230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6197599" y="4091477"/>
              <a:ext cx="1800200" cy="1122129"/>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defRPr/>
              </a:pPr>
              <a:r>
                <a:rPr lang="ja-JP" altLang="en-US" sz="900" dirty="0"/>
                <a:t>◇◇</a:t>
              </a:r>
              <a:r>
                <a:rPr kumimoji="1" lang="ja-JP" altLang="ja-JP" sz="900" dirty="0" smtClean="0">
                  <a:solidFill>
                    <a:schemeClr val="dk1"/>
                  </a:solidFill>
                  <a:effectLst/>
                  <a:latin typeface="+mn-lt"/>
                  <a:ea typeface="+mn-ea"/>
                  <a:cs typeface="+mn-cs"/>
                </a:rPr>
                <a:t>地区</a:t>
              </a:r>
              <a:endParaRPr kumimoji="1" lang="en-US" altLang="ja-JP" sz="900" dirty="0" smtClean="0">
                <a:solidFill>
                  <a:schemeClr val="dk1"/>
                </a:solidFill>
                <a:effectLst/>
                <a:latin typeface="+mn-lt"/>
                <a:ea typeface="+mn-ea"/>
                <a:cs typeface="+mn-cs"/>
              </a:endParaRPr>
            </a:p>
            <a:p>
              <a:pPr defTabSz="914400">
                <a:defRPr/>
              </a:pPr>
              <a:endParaRPr kumimoji="1" lang="en-US" altLang="ja-JP" sz="900" dirty="0">
                <a:solidFill>
                  <a:schemeClr val="dk1"/>
                </a:solidFill>
                <a:effectLst/>
                <a:latin typeface="+mn-lt"/>
                <a:ea typeface="+mn-ea"/>
                <a:cs typeface="+mn-cs"/>
              </a:endParaRPr>
            </a:p>
            <a:p>
              <a:r>
                <a:rPr kumimoji="1" lang="en-US" altLang="ja-JP" sz="900" dirty="0" smtClean="0">
                  <a:solidFill>
                    <a:schemeClr val="dk1"/>
                  </a:solidFill>
                  <a:effectLst/>
                  <a:latin typeface="+mn-lt"/>
                  <a:ea typeface="+mn-ea"/>
                  <a:cs typeface="+mn-cs"/>
                </a:rPr>
                <a:t>【</a:t>
              </a:r>
              <a:r>
                <a:rPr kumimoji="1" lang="ja-JP" altLang="en-US" sz="900" dirty="0" smtClean="0">
                  <a:solidFill>
                    <a:schemeClr val="dk1"/>
                  </a:solidFill>
                  <a:effectLst/>
                  <a:latin typeface="+mn-lt"/>
                  <a:ea typeface="+mn-ea"/>
                  <a:cs typeface="+mn-cs"/>
                </a:rPr>
                <a:t>光化によるカバー</a:t>
              </a:r>
              <a:r>
                <a:rPr kumimoji="1" lang="ja-JP" altLang="ja-JP" sz="900" dirty="0" smtClean="0">
                  <a:solidFill>
                    <a:schemeClr val="dk1"/>
                  </a:solidFill>
                  <a:effectLst/>
                  <a:latin typeface="+mn-lt"/>
                  <a:ea typeface="+mn-ea"/>
                  <a:cs typeface="+mn-cs"/>
                </a:rPr>
                <a:t>世帯数</a:t>
              </a:r>
              <a:r>
                <a:rPr kumimoji="1" lang="en-US" altLang="ja-JP" sz="900" dirty="0">
                  <a:solidFill>
                    <a:schemeClr val="dk1"/>
                  </a:solidFill>
                  <a:effectLst/>
                  <a:latin typeface="+mn-lt"/>
                  <a:ea typeface="+mn-ea"/>
                  <a:cs typeface="+mn-cs"/>
                </a:rPr>
                <a:t>】</a:t>
              </a:r>
              <a:endParaRPr lang="ja-JP" altLang="ja-JP" sz="1050" dirty="0">
                <a:effectLst/>
              </a:endParaRPr>
            </a:p>
            <a:p>
              <a:r>
                <a:rPr kumimoji="1" lang="ja-JP" altLang="en-US" sz="900" dirty="0" smtClean="0">
                  <a:solidFill>
                    <a:schemeClr val="dk1"/>
                  </a:solidFill>
                  <a:effectLst/>
                  <a:latin typeface="+mn-lt"/>
                  <a:ea typeface="+mn-ea"/>
                  <a:cs typeface="+mn-cs"/>
                </a:rPr>
                <a:t>　</a:t>
              </a:r>
              <a:r>
                <a:rPr kumimoji="1" lang="ja-JP" altLang="ja-JP" sz="900" dirty="0" smtClean="0">
                  <a:solidFill>
                    <a:schemeClr val="dk1"/>
                  </a:solidFill>
                  <a:effectLst/>
                  <a:latin typeface="+mn-lt"/>
                  <a:ea typeface="+mn-ea"/>
                  <a:cs typeface="+mn-cs"/>
                </a:rPr>
                <a:t>○</a:t>
              </a:r>
              <a:r>
                <a:rPr kumimoji="1" lang="ja-JP" altLang="ja-JP" sz="900" dirty="0">
                  <a:solidFill>
                    <a:schemeClr val="dk1"/>
                  </a:solidFill>
                  <a:effectLst/>
                  <a:latin typeface="+mn-lt"/>
                  <a:ea typeface="+mn-ea"/>
                  <a:cs typeface="+mn-cs"/>
                </a:rPr>
                <a:t>○世帯</a:t>
              </a:r>
              <a:r>
                <a:rPr kumimoji="1" lang="ja-JP" altLang="ja-JP" sz="900" dirty="0" smtClean="0">
                  <a:solidFill>
                    <a:schemeClr val="dk1"/>
                  </a:solidFill>
                  <a:effectLst/>
                  <a:latin typeface="+mn-lt"/>
                  <a:ea typeface="+mn-ea"/>
                  <a:cs typeface="+mn-cs"/>
                </a:rPr>
                <a:t>（</a:t>
              </a:r>
              <a:r>
                <a:rPr lang="ja-JP" altLang="en-US" sz="900" dirty="0"/>
                <a:t>◇◇</a:t>
              </a:r>
              <a:r>
                <a:rPr kumimoji="1" lang="ja-JP" altLang="ja-JP" sz="900" dirty="0" smtClean="0">
                  <a:solidFill>
                    <a:schemeClr val="dk1"/>
                  </a:solidFill>
                  <a:effectLst/>
                  <a:latin typeface="+mn-lt"/>
                  <a:ea typeface="+mn-ea"/>
                  <a:cs typeface="+mn-cs"/>
                </a:rPr>
                <a:t>地区</a:t>
              </a:r>
              <a:r>
                <a:rPr kumimoji="1" lang="ja-JP" altLang="ja-JP" sz="900" dirty="0">
                  <a:solidFill>
                    <a:schemeClr val="dk1"/>
                  </a:solidFill>
                  <a:effectLst/>
                  <a:latin typeface="+mn-lt"/>
                  <a:ea typeface="+mn-ea"/>
                  <a:cs typeface="+mn-cs"/>
                </a:rPr>
                <a:t>）</a:t>
              </a:r>
              <a:endParaRPr lang="ja-JP" altLang="ja-JP" sz="1050" dirty="0">
                <a:effectLst/>
              </a:endParaRPr>
            </a:p>
            <a:p>
              <a:r>
                <a:rPr kumimoji="1" lang="en-US" altLang="ja-JP" sz="900" dirty="0" smtClean="0">
                  <a:solidFill>
                    <a:schemeClr val="dk1"/>
                  </a:solidFill>
                  <a:effectLst/>
                  <a:latin typeface="+mn-lt"/>
                  <a:ea typeface="+mn-ea"/>
                  <a:cs typeface="+mn-cs"/>
                </a:rPr>
                <a:t>【</a:t>
              </a:r>
              <a:r>
                <a:rPr kumimoji="1" lang="ja-JP" altLang="ja-JP" sz="900" dirty="0" smtClean="0">
                  <a:solidFill>
                    <a:schemeClr val="dk1"/>
                  </a:solidFill>
                  <a:effectLst/>
                  <a:latin typeface="+mn-lt"/>
                  <a:ea typeface="+mn-ea"/>
                  <a:cs typeface="+mn-cs"/>
                </a:rPr>
                <a:t>うち</a:t>
              </a:r>
              <a:r>
                <a:rPr kumimoji="1" lang="ja-JP" altLang="ja-JP" sz="900" dirty="0">
                  <a:solidFill>
                    <a:schemeClr val="dk1"/>
                  </a:solidFill>
                  <a:effectLst/>
                  <a:latin typeface="+mn-lt"/>
                  <a:ea typeface="+mn-ea"/>
                  <a:cs typeface="+mn-cs"/>
                </a:rPr>
                <a:t>ケーブルテレビ加入</a:t>
              </a:r>
              <a:r>
                <a:rPr kumimoji="1" lang="ja-JP" altLang="ja-JP" sz="900" dirty="0" smtClean="0">
                  <a:solidFill>
                    <a:schemeClr val="dk1"/>
                  </a:solidFill>
                  <a:effectLst/>
                  <a:latin typeface="+mn-lt"/>
                  <a:ea typeface="+mn-ea"/>
                  <a:cs typeface="+mn-cs"/>
                </a:rPr>
                <a:t>世帯</a:t>
              </a:r>
              <a:r>
                <a:rPr lang="en-US" altLang="ja-JP" sz="900" dirty="0"/>
                <a:t>】</a:t>
              </a:r>
              <a:r>
                <a:rPr kumimoji="1" lang="ja-JP" altLang="en-US" sz="900" dirty="0" smtClean="0">
                  <a:solidFill>
                    <a:schemeClr val="dk1"/>
                  </a:solidFill>
                  <a:effectLst/>
                  <a:latin typeface="+mn-lt"/>
                  <a:ea typeface="+mn-ea"/>
                  <a:cs typeface="+mn-cs"/>
                </a:rPr>
                <a:t>　　　</a:t>
              </a:r>
              <a:endParaRPr kumimoji="1" lang="en-US" altLang="ja-JP" sz="900" dirty="0" smtClean="0">
                <a:solidFill>
                  <a:schemeClr val="dk1"/>
                </a:solidFill>
                <a:effectLst/>
                <a:latin typeface="+mn-lt"/>
                <a:ea typeface="+mn-ea"/>
                <a:cs typeface="+mn-cs"/>
              </a:endParaRPr>
            </a:p>
            <a:p>
              <a:r>
                <a:rPr lang="ja-JP" altLang="en-US" sz="900" dirty="0"/>
                <a:t>　</a:t>
              </a:r>
              <a:r>
                <a:rPr kumimoji="1" lang="ja-JP" altLang="ja-JP" sz="900" dirty="0" smtClean="0">
                  <a:solidFill>
                    <a:schemeClr val="dk1"/>
                  </a:solidFill>
                  <a:effectLst/>
                  <a:latin typeface="+mn-lt"/>
                  <a:ea typeface="+mn-ea"/>
                  <a:cs typeface="+mn-cs"/>
                </a:rPr>
                <a:t>△</a:t>
              </a:r>
              <a:r>
                <a:rPr kumimoji="1" lang="ja-JP" altLang="ja-JP" sz="900" dirty="0">
                  <a:solidFill>
                    <a:schemeClr val="dk1"/>
                  </a:solidFill>
                  <a:effectLst/>
                  <a:latin typeface="+mn-lt"/>
                  <a:ea typeface="+mn-ea"/>
                  <a:cs typeface="+mn-cs"/>
                </a:rPr>
                <a:t>△世帯（加入率○○％</a:t>
              </a:r>
              <a:r>
                <a:rPr kumimoji="1" lang="ja-JP" altLang="ja-JP" sz="900" dirty="0" smtClean="0">
                  <a:solidFill>
                    <a:schemeClr val="dk1"/>
                  </a:solidFill>
                  <a:effectLst/>
                  <a:latin typeface="+mn-lt"/>
                  <a:ea typeface="+mn-ea"/>
                  <a:cs typeface="+mn-cs"/>
                </a:rPr>
                <a:t>）</a:t>
              </a:r>
              <a:endParaRPr lang="ja-JP" altLang="ja-JP" sz="1050" dirty="0">
                <a:effectLst/>
              </a:endParaRPr>
            </a:p>
          </p:txBody>
        </p:sp>
        <p:sp>
          <p:nvSpPr>
            <p:cNvPr id="48" name="角丸四角形 47"/>
            <p:cNvSpPr/>
            <p:nvPr/>
          </p:nvSpPr>
          <p:spPr>
            <a:xfrm>
              <a:off x="5176664" y="2629432"/>
              <a:ext cx="1800200" cy="1360487"/>
            </a:xfrm>
            <a:prstGeom prst="roundRect">
              <a:avLst/>
            </a:prstGeom>
            <a:noFill/>
            <a:ln w="825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角丸四角形 48"/>
            <p:cNvSpPr/>
            <p:nvPr/>
          </p:nvSpPr>
          <p:spPr>
            <a:xfrm>
              <a:off x="3523667" y="4625218"/>
              <a:ext cx="2238843" cy="357376"/>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ja-JP" sz="1100" dirty="0">
                  <a:solidFill>
                    <a:schemeClr val="dk1"/>
                  </a:solidFill>
                  <a:effectLst/>
                  <a:latin typeface="+mn-lt"/>
                  <a:ea typeface="+mn-ea"/>
                  <a:cs typeface="+mn-cs"/>
                </a:rPr>
                <a:t>新設</a:t>
              </a:r>
              <a:r>
                <a:rPr kumimoji="1" lang="ja-JP" altLang="ja-JP" sz="1100" dirty="0" smtClean="0">
                  <a:solidFill>
                    <a:schemeClr val="dk1"/>
                  </a:solidFill>
                  <a:effectLst/>
                  <a:latin typeface="+mn-lt"/>
                  <a:ea typeface="+mn-ea"/>
                  <a:cs typeface="+mn-cs"/>
                </a:rPr>
                <a:t>する</a:t>
              </a:r>
              <a:r>
                <a:rPr kumimoji="1" lang="ja-JP" altLang="en-US" sz="1100" dirty="0" smtClean="0">
                  <a:solidFill>
                    <a:schemeClr val="dk1"/>
                  </a:solidFill>
                  <a:effectLst/>
                  <a:latin typeface="+mn-lt"/>
                  <a:ea typeface="+mn-ea"/>
                  <a:cs typeface="+mn-cs"/>
                </a:rPr>
                <a:t>◇◇</a:t>
              </a:r>
              <a:r>
                <a:rPr kumimoji="1" lang="ja-JP" altLang="ja-JP" sz="1100" dirty="0" smtClean="0">
                  <a:solidFill>
                    <a:schemeClr val="dk1"/>
                  </a:solidFill>
                  <a:effectLst/>
                  <a:latin typeface="+mn-lt"/>
                  <a:ea typeface="+mn-ea"/>
                  <a:cs typeface="+mn-cs"/>
                </a:rPr>
                <a:t>地区</a:t>
              </a:r>
              <a:r>
                <a:rPr kumimoji="1" lang="ja-JP" altLang="en-US" sz="1100" dirty="0">
                  <a:solidFill>
                    <a:schemeClr val="dk1"/>
                  </a:solidFill>
                  <a:effectLst/>
                  <a:latin typeface="+mn-lt"/>
                  <a:ea typeface="+mn-ea"/>
                  <a:cs typeface="+mn-cs"/>
                </a:rPr>
                <a:t>へ</a:t>
              </a:r>
              <a:r>
                <a:rPr kumimoji="1" lang="ja-JP" altLang="en-US" sz="1100" dirty="0" smtClean="0">
                  <a:solidFill>
                    <a:schemeClr val="dk1"/>
                  </a:solidFill>
                  <a:effectLst/>
                  <a:latin typeface="+mn-lt"/>
                  <a:ea typeface="+mn-ea"/>
                  <a:cs typeface="+mn-cs"/>
                </a:rPr>
                <a:t>の光ファイバ</a:t>
              </a:r>
              <a:endParaRPr kumimoji="1" lang="ja-JP" altLang="en-US" sz="1400" dirty="0"/>
            </a:p>
          </p:txBody>
        </p:sp>
      </p:grpSp>
      <p:sp>
        <p:nvSpPr>
          <p:cNvPr id="50" name="角丸四角形 49"/>
          <p:cNvSpPr/>
          <p:nvPr/>
        </p:nvSpPr>
        <p:spPr>
          <a:xfrm>
            <a:off x="208113" y="1053291"/>
            <a:ext cx="8352928" cy="1327801"/>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71463" indent="-271463" algn="just"/>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三セク所有施設、市所有施設の</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契約など、所有形態を問わず</a:t>
            </a:r>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、ケーブルテレビ事業者が</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利用している</a:t>
            </a:r>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ネットワーク</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の構成が分かるように、整備エリア内の既設のネットワークについてすべて記載すること。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algn="just"/>
            <a:r>
              <a:rPr lang="ja-JP" altLang="en-US" sz="1400" b="1" dirty="0" smtClean="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契約等を締結している場合は、その旨記載すること</a:t>
            </a:r>
            <a:r>
              <a:rPr kumimoji="1" lang="ja-JP" altLang="en-US" sz="1100" b="1" dirty="0">
                <a:solidFill>
                  <a:srgbClr val="0000FF"/>
                </a:solidFill>
                <a:latin typeface="ＭＳ Ｐゴシック" panose="020B0600070205080204" pitchFamily="50" charset="-128"/>
                <a:ea typeface="ＭＳ Ｐゴシック" panose="020B0600070205080204" pitchFamily="50" charset="-128"/>
              </a:rPr>
              <a:t>。</a:t>
            </a:r>
            <a:endParaRPr kumimoji="1" lang="en-US" altLang="ja-JP" sz="11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 　既設のネットワークと新設のネットワークの違い、所有者が分かるよう記載すること。</a:t>
            </a:r>
          </a:p>
          <a:p>
            <a:pPr marL="271463" indent="-271463" algn="just"/>
            <a:r>
              <a:rPr lang="ja-JP" altLang="en-US" sz="1400" b="1" dirty="0" smtClean="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lang="ja-JP" altLang="en-US" sz="1400" b="1" dirty="0">
                <a:solidFill>
                  <a:srgbClr val="0000FF"/>
                </a:solidFill>
                <a:latin typeface="ＭＳ Ｐゴシック" panose="020B0600070205080204" pitchFamily="50" charset="-128"/>
              </a:rPr>
              <a:t>本事業（光化）によりカバーされるエリアの世帯数およびその加入世帯数について記載すること。</a:t>
            </a:r>
          </a:p>
        </p:txBody>
      </p:sp>
      <p:sp>
        <p:nvSpPr>
          <p:cNvPr id="52" name="四角形吹き出し 51"/>
          <p:cNvSpPr/>
          <p:nvPr/>
        </p:nvSpPr>
        <p:spPr>
          <a:xfrm>
            <a:off x="163163" y="5794870"/>
            <a:ext cx="4396854" cy="1417426"/>
          </a:xfrm>
          <a:prstGeom prst="wedgeRectCallout">
            <a:avLst>
              <a:gd name="adj1" fmla="val -41085"/>
              <a:gd name="adj2" fmla="val 78489"/>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smtClean="0">
                <a:solidFill>
                  <a:srgbClr val="0000FF"/>
                </a:solidFill>
              </a:rPr>
              <a:t>●凡例</a:t>
            </a:r>
            <a:r>
              <a:rPr kumimoji="1" lang="ja-JP" altLang="en-US" sz="1400" b="1" dirty="0">
                <a:solidFill>
                  <a:srgbClr val="0000FF"/>
                </a:solidFill>
              </a:rPr>
              <a:t>を必ずつけること</a:t>
            </a:r>
            <a:r>
              <a:rPr kumimoji="1" lang="ja-JP" altLang="en-US" sz="1400" b="1" dirty="0" smtClean="0">
                <a:solidFill>
                  <a:srgbClr val="0000FF"/>
                </a:solidFill>
              </a:rPr>
              <a:t>。</a:t>
            </a:r>
            <a:endParaRPr lang="en-US" altLang="ja-JP" sz="1400" b="1" dirty="0">
              <a:solidFill>
                <a:srgbClr val="0000FF"/>
              </a:solidFill>
            </a:endParaRPr>
          </a:p>
          <a:p>
            <a:r>
              <a:rPr lang="ja-JP" altLang="en-US" sz="1400" b="1" dirty="0" smtClean="0">
                <a:solidFill>
                  <a:srgbClr val="0000FF"/>
                </a:solidFill>
              </a:rPr>
              <a:t>●また、本事業業に、補助対象部分と、補助対象外部分が含まれる場合は、凡例で明示すること。</a:t>
            </a:r>
            <a:endParaRPr lang="en-US" altLang="ja-JP" sz="1400" b="1" dirty="0" smtClean="0">
              <a:solidFill>
                <a:srgbClr val="0000FF"/>
              </a:solidFill>
            </a:endParaRPr>
          </a:p>
          <a:p>
            <a:endParaRPr lang="en-US" altLang="ja-JP" sz="1000" b="1" dirty="0" smtClean="0">
              <a:solidFill>
                <a:srgbClr val="0000FF"/>
              </a:solidFill>
            </a:endParaRPr>
          </a:p>
          <a:p>
            <a:r>
              <a:rPr lang="ja-JP" altLang="en-US" b="1" dirty="0">
                <a:solidFill>
                  <a:schemeClr val="tx1"/>
                </a:solidFill>
              </a:rPr>
              <a:t>　</a:t>
            </a:r>
            <a:r>
              <a:rPr lang="ja-JP" altLang="en-US" b="1" dirty="0" smtClean="0">
                <a:solidFill>
                  <a:schemeClr val="tx1"/>
                </a:solidFill>
              </a:rPr>
              <a:t>（例）</a:t>
            </a:r>
            <a:r>
              <a:rPr lang="ja-JP" altLang="en-US" b="1" dirty="0" smtClean="0">
                <a:solidFill>
                  <a:srgbClr val="FF0000"/>
                </a:solidFill>
              </a:rPr>
              <a:t>赤</a:t>
            </a:r>
            <a:r>
              <a:rPr lang="ja-JP" altLang="en-US" b="1" dirty="0" smtClean="0">
                <a:solidFill>
                  <a:schemeClr val="tx1"/>
                </a:solidFill>
              </a:rPr>
              <a:t>･･･</a:t>
            </a:r>
            <a:r>
              <a:rPr lang="ja-JP" altLang="en-US" b="1" dirty="0" smtClean="0">
                <a:solidFill>
                  <a:srgbClr val="FF0000"/>
                </a:solidFill>
              </a:rPr>
              <a:t>補助対象部分</a:t>
            </a:r>
            <a:endParaRPr lang="en-US" altLang="ja-JP" b="1" dirty="0" smtClean="0">
              <a:solidFill>
                <a:srgbClr val="0000FF"/>
              </a:solidFill>
            </a:endParaRPr>
          </a:p>
          <a:p>
            <a:r>
              <a:rPr lang="ja-JP" altLang="en-US" b="1" dirty="0" smtClean="0">
                <a:solidFill>
                  <a:srgbClr val="0000FF"/>
                </a:solidFill>
              </a:rPr>
              <a:t>　　　　青</a:t>
            </a:r>
            <a:r>
              <a:rPr lang="ja-JP" altLang="en-US" b="1" dirty="0" smtClean="0">
                <a:solidFill>
                  <a:schemeClr val="tx1"/>
                </a:solidFill>
              </a:rPr>
              <a:t>･･･</a:t>
            </a:r>
            <a:r>
              <a:rPr lang="ja-JP" altLang="en-US" b="1" dirty="0" smtClean="0">
                <a:solidFill>
                  <a:srgbClr val="0000FF"/>
                </a:solidFill>
              </a:rPr>
              <a:t>補助対象外部分</a:t>
            </a:r>
            <a:endParaRPr lang="en-US" altLang="ja-JP" b="1" dirty="0" smtClean="0">
              <a:solidFill>
                <a:srgbClr val="0000FF"/>
              </a:solidFill>
            </a:endParaRPr>
          </a:p>
          <a:p>
            <a:r>
              <a:rPr lang="ja-JP" altLang="en-US" b="1" dirty="0">
                <a:solidFill>
                  <a:srgbClr val="0000FF"/>
                </a:solidFill>
              </a:rPr>
              <a:t>　</a:t>
            </a:r>
            <a:r>
              <a:rPr lang="ja-JP" altLang="en-US" b="1" dirty="0" smtClean="0">
                <a:solidFill>
                  <a:srgbClr val="0000FF"/>
                </a:solidFill>
              </a:rPr>
              <a:t>　　　</a:t>
            </a:r>
            <a:r>
              <a:rPr lang="ja-JP" altLang="en-US" b="1" dirty="0" smtClean="0">
                <a:solidFill>
                  <a:srgbClr val="008000"/>
                </a:solidFill>
              </a:rPr>
              <a:t>緑</a:t>
            </a:r>
            <a:r>
              <a:rPr lang="ja-JP" altLang="en-US" b="1" dirty="0" smtClean="0">
                <a:solidFill>
                  <a:schemeClr val="tx1"/>
                </a:solidFill>
              </a:rPr>
              <a:t>･･･</a:t>
            </a:r>
            <a:r>
              <a:rPr lang="ja-JP" altLang="en-US" b="1" dirty="0" smtClean="0">
                <a:solidFill>
                  <a:srgbClr val="008000"/>
                </a:solidFill>
              </a:rPr>
              <a:t>共有部分</a:t>
            </a:r>
            <a:endParaRPr lang="en-US" altLang="ja-JP" b="1" dirty="0" smtClean="0">
              <a:solidFill>
                <a:srgbClr val="0000FF"/>
              </a:solidFill>
            </a:endParaRPr>
          </a:p>
          <a:p>
            <a:r>
              <a:rPr kumimoji="1" lang="ja-JP" altLang="en-US" b="1" dirty="0">
                <a:solidFill>
                  <a:srgbClr val="0000FF"/>
                </a:solidFill>
              </a:rPr>
              <a:t>　</a:t>
            </a:r>
            <a:endParaRPr kumimoji="1" lang="en-US" altLang="ja-JP" b="1" dirty="0" smtClean="0">
              <a:solidFill>
                <a:srgbClr val="0000FF"/>
              </a:solidFill>
            </a:endParaRPr>
          </a:p>
        </p:txBody>
      </p:sp>
      <p:sp>
        <p:nvSpPr>
          <p:cNvPr id="55" name="四角形吹き出し 54"/>
          <p:cNvSpPr/>
          <p:nvPr/>
        </p:nvSpPr>
        <p:spPr>
          <a:xfrm>
            <a:off x="5656491" y="6809557"/>
            <a:ext cx="2522728" cy="901700"/>
          </a:xfrm>
          <a:prstGeom prst="wedgeRectCallout">
            <a:avLst>
              <a:gd name="adj1" fmla="val 73634"/>
              <a:gd name="adj2" fmla="val -4843"/>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smtClean="0">
                <a:solidFill>
                  <a:srgbClr val="0000FF"/>
                </a:solidFill>
              </a:rPr>
              <a:t>●既設</a:t>
            </a:r>
            <a:r>
              <a:rPr lang="ja-JP" altLang="en-US" sz="1400" b="1" dirty="0">
                <a:solidFill>
                  <a:srgbClr val="0000FF"/>
                </a:solidFill>
              </a:rPr>
              <a:t>のネットワークと新設の</a:t>
            </a:r>
            <a:endParaRPr lang="en-US" altLang="ja-JP" sz="1400" b="1" dirty="0">
              <a:solidFill>
                <a:srgbClr val="0000FF"/>
              </a:solidFill>
            </a:endParaRPr>
          </a:p>
          <a:p>
            <a:pPr algn="ctr"/>
            <a:r>
              <a:rPr kumimoji="1" lang="ja-JP" altLang="en-US" sz="1400" b="1" dirty="0">
                <a:solidFill>
                  <a:srgbClr val="0000FF"/>
                </a:solidFill>
              </a:rPr>
              <a:t>ネットワークを記載すること。</a:t>
            </a:r>
          </a:p>
        </p:txBody>
      </p:sp>
      <p:sp>
        <p:nvSpPr>
          <p:cNvPr id="56" name="角丸四角形 55"/>
          <p:cNvSpPr/>
          <p:nvPr/>
        </p:nvSpPr>
        <p:spPr>
          <a:xfrm>
            <a:off x="7241341" y="8376703"/>
            <a:ext cx="5241925" cy="689889"/>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ja-JP" altLang="en-US" sz="1400" b="1" dirty="0" smtClean="0">
                <a:solidFill>
                  <a:srgbClr val="0000FF"/>
                </a:solidFill>
                <a:latin typeface="ＭＳ Ｐゴシック" panose="020B0600070205080204" pitchFamily="50" charset="-128"/>
              </a:rPr>
              <a:t>●</a:t>
            </a:r>
            <a:r>
              <a:rPr kumimoji="1" lang="ja-JP" altLang="en-US" sz="1400" b="1" dirty="0">
                <a:solidFill>
                  <a:srgbClr val="0000FF"/>
                </a:solidFill>
              </a:rPr>
              <a:t>　事業計画書と対応</a:t>
            </a:r>
            <a:r>
              <a:rPr kumimoji="1" lang="ja-JP" altLang="en-US" sz="1400" b="1" dirty="0" smtClean="0">
                <a:solidFill>
                  <a:srgbClr val="0000FF"/>
                </a:solidFill>
              </a:rPr>
              <a:t>関係が分かるよう</a:t>
            </a:r>
            <a:r>
              <a:rPr kumimoji="1" lang="ja-JP" altLang="en-US" sz="1400" b="1" dirty="0">
                <a:solidFill>
                  <a:srgbClr val="0000FF"/>
                </a:solidFill>
              </a:rPr>
              <a:t>にすること。</a:t>
            </a:r>
            <a:endParaRPr kumimoji="1" lang="en-US" altLang="ja-JP" sz="1400" b="1" dirty="0">
              <a:solidFill>
                <a:srgbClr val="0000FF"/>
              </a:solidFill>
            </a:endParaRPr>
          </a:p>
          <a:p>
            <a:pPr algn="just"/>
            <a:r>
              <a:rPr lang="ja-JP" altLang="en-US" sz="1400" b="1" dirty="0" smtClean="0">
                <a:solidFill>
                  <a:srgbClr val="0000FF"/>
                </a:solidFill>
                <a:latin typeface="ＭＳ Ｐゴシック" panose="020B0600070205080204" pitchFamily="50" charset="-128"/>
              </a:rPr>
              <a:t>●</a:t>
            </a:r>
            <a:r>
              <a:rPr lang="ja-JP" altLang="en-US" sz="1400" b="1" dirty="0" smtClean="0">
                <a:solidFill>
                  <a:srgbClr val="0000FF"/>
                </a:solidFill>
              </a:rPr>
              <a:t>　条件不利地域の範囲が正確に分かるようにすること。</a:t>
            </a:r>
            <a:endParaRPr lang="en-US" altLang="ja-JP" sz="1400" b="1" dirty="0" smtClean="0">
              <a:solidFill>
                <a:srgbClr val="0000FF"/>
              </a:solidFill>
            </a:endParaRPr>
          </a:p>
        </p:txBody>
      </p:sp>
    </p:spTree>
    <p:extLst>
      <p:ext uri="{BB962C8B-B14F-4D97-AF65-F5344CB8AC3E}">
        <p14:creationId xmlns:p14="http://schemas.microsoft.com/office/powerpoint/2010/main" val="15646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600" dirty="0" smtClean="0">
            <a:latin typeface="ＭＳ ゴシック" pitchFamily="49" charset="-128"/>
            <a:ea typeface="ＭＳ ゴシック" pitchFamily="49"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253</TotalTime>
  <Words>154</Words>
  <Application>Microsoft Office PowerPoint</Application>
  <PresentationFormat>A3 297x420 mm</PresentationFormat>
  <Paragraphs>36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 Pゴシック体S</vt:lpstr>
      <vt:lpstr>ＭＳ Ｐゴシック</vt:lpstr>
      <vt:lpstr>Arial</vt:lpstr>
      <vt:lpstr>Calibri</vt:lpstr>
      <vt:lpstr>blank</vt:lpstr>
      <vt:lpstr>PowerPoint プレゼンテーション</vt:lpstr>
    </vt:vector>
  </TitlesOfParts>
  <Company>総務省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05a上記整備計画書の添付資料（整備エリア図）_記載例</dc:title>
  <dc:creator>総務省</dc:creator>
  <cp:lastModifiedBy>総務省</cp:lastModifiedBy>
  <cp:revision>42</cp:revision>
  <cp:lastPrinted>2017-04-12T11:21:43Z</cp:lastPrinted>
  <dcterms:created xsi:type="dcterms:W3CDTF">2016-10-18T01:12:42Z</dcterms:created>
  <dcterms:modified xsi:type="dcterms:W3CDTF">2019-01-14T04:19:40Z</dcterms:modified>
</cp:coreProperties>
</file>