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3"/>
  </p:handoutMasterIdLst>
  <p:sldIdLst>
    <p:sldId id="256" r:id="rId2"/>
  </p:sldIdLst>
  <p:sldSz cx="9906000" cy="6858000" type="A4"/>
  <p:notesSz cx="6635750" cy="9767888"/>
  <p:defaultTextStyle>
    <a:defPPr>
      <a:defRPr lang="ja-JP"/>
    </a:defPPr>
    <a:lvl1pPr algn="l" rtl="0" fontAlgn="base">
      <a:spcBef>
        <a:spcPct val="0"/>
      </a:spcBef>
      <a:spcAft>
        <a:spcPct val="0"/>
      </a:spcAft>
      <a:defRPr kumimoji="1" sz="2400" kern="1200">
        <a:solidFill>
          <a:schemeClr val="tx1"/>
        </a:solidFill>
        <a:latin typeface="Times New Roman" pitchFamily="18" charset="0"/>
        <a:ea typeface="ＭＳ Ｐゴシック" pitchFamily="50" charset="-128"/>
        <a:cs typeface="+mn-cs"/>
      </a:defRPr>
    </a:lvl1pPr>
    <a:lvl2pPr marL="457200" algn="l" rtl="0" fontAlgn="base">
      <a:spcBef>
        <a:spcPct val="0"/>
      </a:spcBef>
      <a:spcAft>
        <a:spcPct val="0"/>
      </a:spcAft>
      <a:defRPr kumimoji="1" sz="2400" kern="1200">
        <a:solidFill>
          <a:schemeClr val="tx1"/>
        </a:solidFill>
        <a:latin typeface="Times New Roman" pitchFamily="18" charset="0"/>
        <a:ea typeface="ＭＳ Ｐゴシック" pitchFamily="50" charset="-128"/>
        <a:cs typeface="+mn-cs"/>
      </a:defRPr>
    </a:lvl2pPr>
    <a:lvl3pPr marL="914400" algn="l" rtl="0" fontAlgn="base">
      <a:spcBef>
        <a:spcPct val="0"/>
      </a:spcBef>
      <a:spcAft>
        <a:spcPct val="0"/>
      </a:spcAft>
      <a:defRPr kumimoji="1" sz="2400" kern="1200">
        <a:solidFill>
          <a:schemeClr val="tx1"/>
        </a:solidFill>
        <a:latin typeface="Times New Roman" pitchFamily="18" charset="0"/>
        <a:ea typeface="ＭＳ Ｐゴシック" pitchFamily="50" charset="-128"/>
        <a:cs typeface="+mn-cs"/>
      </a:defRPr>
    </a:lvl3pPr>
    <a:lvl4pPr marL="1371600" algn="l" rtl="0" fontAlgn="base">
      <a:spcBef>
        <a:spcPct val="0"/>
      </a:spcBef>
      <a:spcAft>
        <a:spcPct val="0"/>
      </a:spcAft>
      <a:defRPr kumimoji="1" sz="2400" kern="1200">
        <a:solidFill>
          <a:schemeClr val="tx1"/>
        </a:solidFill>
        <a:latin typeface="Times New Roman" pitchFamily="18" charset="0"/>
        <a:ea typeface="ＭＳ Ｐゴシック" pitchFamily="50" charset="-128"/>
        <a:cs typeface="+mn-cs"/>
      </a:defRPr>
    </a:lvl4pPr>
    <a:lvl5pPr marL="1828800" algn="l" rtl="0" fontAlgn="base">
      <a:spcBef>
        <a:spcPct val="0"/>
      </a:spcBef>
      <a:spcAft>
        <a:spcPct val="0"/>
      </a:spcAft>
      <a:defRPr kumimoji="1" sz="2400" kern="1200">
        <a:solidFill>
          <a:schemeClr val="tx1"/>
        </a:solidFill>
        <a:latin typeface="Times New Roman" pitchFamily="18" charset="0"/>
        <a:ea typeface="ＭＳ Ｐゴシック" pitchFamily="50" charset="-128"/>
        <a:cs typeface="+mn-cs"/>
      </a:defRPr>
    </a:lvl5pPr>
    <a:lvl6pPr marL="2286000" algn="l" defTabSz="914400" rtl="0" eaLnBrk="1" latinLnBrk="0" hangingPunct="1">
      <a:defRPr kumimoji="1" sz="2400" kern="1200">
        <a:solidFill>
          <a:schemeClr val="tx1"/>
        </a:solidFill>
        <a:latin typeface="Times New Roman" pitchFamily="18" charset="0"/>
        <a:ea typeface="ＭＳ Ｐゴシック" pitchFamily="50" charset="-128"/>
        <a:cs typeface="+mn-cs"/>
      </a:defRPr>
    </a:lvl6pPr>
    <a:lvl7pPr marL="2743200" algn="l" defTabSz="914400" rtl="0" eaLnBrk="1" latinLnBrk="0" hangingPunct="1">
      <a:defRPr kumimoji="1" sz="2400" kern="1200">
        <a:solidFill>
          <a:schemeClr val="tx1"/>
        </a:solidFill>
        <a:latin typeface="Times New Roman" pitchFamily="18" charset="0"/>
        <a:ea typeface="ＭＳ Ｐゴシック" pitchFamily="50" charset="-128"/>
        <a:cs typeface="+mn-cs"/>
      </a:defRPr>
    </a:lvl7pPr>
    <a:lvl8pPr marL="3200400" algn="l" defTabSz="914400" rtl="0" eaLnBrk="1" latinLnBrk="0" hangingPunct="1">
      <a:defRPr kumimoji="1" sz="2400" kern="1200">
        <a:solidFill>
          <a:schemeClr val="tx1"/>
        </a:solidFill>
        <a:latin typeface="Times New Roman" pitchFamily="18" charset="0"/>
        <a:ea typeface="ＭＳ Ｐゴシック" pitchFamily="50" charset="-128"/>
        <a:cs typeface="+mn-cs"/>
      </a:defRPr>
    </a:lvl8pPr>
    <a:lvl9pPr marL="3657600" algn="l" defTabSz="914400" rtl="0" eaLnBrk="1" latinLnBrk="0" hangingPunct="1">
      <a:defRPr kumimoji="1" sz="2400" kern="1200">
        <a:solidFill>
          <a:schemeClr val="tx1"/>
        </a:solidFill>
        <a:latin typeface="Times New Roman" pitchFamily="18" charset="0"/>
        <a:ea typeface="ＭＳ Ｐゴシック"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9933"/>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371" autoAdjust="0"/>
    <p:restoredTop sz="90929"/>
  </p:normalViewPr>
  <p:slideViewPr>
    <p:cSldViewPr>
      <p:cViewPr>
        <p:scale>
          <a:sx n="150" d="100"/>
          <a:sy n="150" d="100"/>
        </p:scale>
        <p:origin x="564" y="-786"/>
      </p:cViewPr>
      <p:guideLst>
        <p:guide orient="horz" pos="2160"/>
        <p:guide pos="312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handoutMaster" Target="handoutMasters/handout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1026"/>
          <p:cNvSpPr>
            <a:spLocks noGrp="1" noChangeArrowheads="1"/>
          </p:cNvSpPr>
          <p:nvPr>
            <p:ph type="hdr" sz="quarter"/>
          </p:nvPr>
        </p:nvSpPr>
        <p:spPr bwMode="auto">
          <a:xfrm>
            <a:off x="1" y="0"/>
            <a:ext cx="2876065" cy="488788"/>
          </a:xfrm>
          <a:prstGeom prst="rect">
            <a:avLst/>
          </a:prstGeom>
          <a:noFill/>
          <a:ln w="9525">
            <a:noFill/>
            <a:miter lim="800000"/>
            <a:headEnd/>
            <a:tailEnd/>
          </a:ln>
          <a:effectLst/>
        </p:spPr>
        <p:txBody>
          <a:bodyPr vert="horz" wrap="square" lIns="90343" tIns="45171" rIns="90343" bIns="45171" numCol="1" anchor="t" anchorCtr="0" compatLnSpc="1">
            <a:prstTxWarp prst="textNoShape">
              <a:avLst/>
            </a:prstTxWarp>
          </a:bodyPr>
          <a:lstStyle>
            <a:lvl1pPr>
              <a:defRPr sz="1200"/>
            </a:lvl1pPr>
          </a:lstStyle>
          <a:p>
            <a:pPr>
              <a:defRPr/>
            </a:pPr>
            <a:endParaRPr lang="en-US" altLang="ja-JP"/>
          </a:p>
        </p:txBody>
      </p:sp>
      <p:sp>
        <p:nvSpPr>
          <p:cNvPr id="4099" name="Rectangle 1027"/>
          <p:cNvSpPr>
            <a:spLocks noGrp="1" noChangeArrowheads="1"/>
          </p:cNvSpPr>
          <p:nvPr>
            <p:ph type="dt" sz="quarter" idx="1"/>
          </p:nvPr>
        </p:nvSpPr>
        <p:spPr bwMode="auto">
          <a:xfrm>
            <a:off x="3759685" y="0"/>
            <a:ext cx="2876065" cy="488788"/>
          </a:xfrm>
          <a:prstGeom prst="rect">
            <a:avLst/>
          </a:prstGeom>
          <a:noFill/>
          <a:ln w="9525">
            <a:noFill/>
            <a:miter lim="800000"/>
            <a:headEnd/>
            <a:tailEnd/>
          </a:ln>
          <a:effectLst/>
        </p:spPr>
        <p:txBody>
          <a:bodyPr vert="horz" wrap="square" lIns="90343" tIns="45171" rIns="90343" bIns="45171" numCol="1" anchor="t" anchorCtr="0" compatLnSpc="1">
            <a:prstTxWarp prst="textNoShape">
              <a:avLst/>
            </a:prstTxWarp>
          </a:bodyPr>
          <a:lstStyle>
            <a:lvl1pPr algn="r">
              <a:defRPr sz="1200"/>
            </a:lvl1pPr>
          </a:lstStyle>
          <a:p>
            <a:pPr>
              <a:defRPr/>
            </a:pPr>
            <a:endParaRPr lang="en-US" altLang="ja-JP"/>
          </a:p>
        </p:txBody>
      </p:sp>
      <p:sp>
        <p:nvSpPr>
          <p:cNvPr id="4100" name="Rectangle 1028"/>
          <p:cNvSpPr>
            <a:spLocks noGrp="1" noChangeArrowheads="1"/>
          </p:cNvSpPr>
          <p:nvPr>
            <p:ph type="ftr" sz="quarter" idx="2"/>
          </p:nvPr>
        </p:nvSpPr>
        <p:spPr bwMode="auto">
          <a:xfrm>
            <a:off x="1" y="9279101"/>
            <a:ext cx="2876065" cy="488788"/>
          </a:xfrm>
          <a:prstGeom prst="rect">
            <a:avLst/>
          </a:prstGeom>
          <a:noFill/>
          <a:ln w="9525">
            <a:noFill/>
            <a:miter lim="800000"/>
            <a:headEnd/>
            <a:tailEnd/>
          </a:ln>
          <a:effectLst/>
        </p:spPr>
        <p:txBody>
          <a:bodyPr vert="horz" wrap="square" lIns="90343" tIns="45171" rIns="90343" bIns="45171" numCol="1" anchor="b" anchorCtr="0" compatLnSpc="1">
            <a:prstTxWarp prst="textNoShape">
              <a:avLst/>
            </a:prstTxWarp>
          </a:bodyPr>
          <a:lstStyle>
            <a:lvl1pPr>
              <a:defRPr sz="1200"/>
            </a:lvl1pPr>
          </a:lstStyle>
          <a:p>
            <a:pPr>
              <a:defRPr/>
            </a:pPr>
            <a:endParaRPr lang="en-US" altLang="ja-JP"/>
          </a:p>
        </p:txBody>
      </p:sp>
      <p:sp>
        <p:nvSpPr>
          <p:cNvPr id="4101" name="Rectangle 1029"/>
          <p:cNvSpPr>
            <a:spLocks noGrp="1" noChangeArrowheads="1"/>
          </p:cNvSpPr>
          <p:nvPr>
            <p:ph type="sldNum" sz="quarter" idx="3"/>
          </p:nvPr>
        </p:nvSpPr>
        <p:spPr bwMode="auto">
          <a:xfrm>
            <a:off x="3759685" y="9279101"/>
            <a:ext cx="2876065" cy="488788"/>
          </a:xfrm>
          <a:prstGeom prst="rect">
            <a:avLst/>
          </a:prstGeom>
          <a:noFill/>
          <a:ln w="9525">
            <a:noFill/>
            <a:miter lim="800000"/>
            <a:headEnd/>
            <a:tailEnd/>
          </a:ln>
          <a:effectLst/>
        </p:spPr>
        <p:txBody>
          <a:bodyPr vert="horz" wrap="square" lIns="90343" tIns="45171" rIns="90343" bIns="45171" numCol="1" anchor="b" anchorCtr="0" compatLnSpc="1">
            <a:prstTxWarp prst="textNoShape">
              <a:avLst/>
            </a:prstTxWarp>
          </a:bodyPr>
          <a:lstStyle>
            <a:lvl1pPr algn="r">
              <a:defRPr sz="1200"/>
            </a:lvl1pPr>
          </a:lstStyle>
          <a:p>
            <a:pPr>
              <a:defRPr/>
            </a:pPr>
            <a:fld id="{7DE1F4A0-B4E6-455C-8133-68875631A137}" type="slidenum">
              <a:rPr lang="en-US" altLang="ja-JP"/>
              <a:pPr>
                <a:defRPr/>
              </a:pPr>
              <a:t>‹#›</a:t>
            </a:fld>
            <a:endParaRPr lang="en-US" altLang="ja-JP"/>
          </a:p>
        </p:txBody>
      </p:sp>
    </p:spTree>
    <p:extLst>
      <p:ext uri="{BB962C8B-B14F-4D97-AF65-F5344CB8AC3E}">
        <p14:creationId xmlns:p14="http://schemas.microsoft.com/office/powerpoint/2010/main" val="2183713092"/>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78378280-D146-4E48-9C5E-9F73F26D0694}" type="slidenum">
              <a:rPr lang="en-US" altLang="ja-JP"/>
              <a:pPr>
                <a:defRPr/>
              </a:pPr>
              <a:t>‹#›</a:t>
            </a:fld>
            <a:endParaRPr lang="en-US" altLang="ja-JP"/>
          </a:p>
        </p:txBody>
      </p:sp>
    </p:spTree>
    <p:extLst>
      <p:ext uri="{BB962C8B-B14F-4D97-AF65-F5344CB8AC3E}">
        <p14:creationId xmlns:p14="http://schemas.microsoft.com/office/powerpoint/2010/main" val="16957767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87C9BF03-F888-493F-BA64-9641C6F76E8A}" type="slidenum">
              <a:rPr lang="en-US" altLang="ja-JP"/>
              <a:pPr>
                <a:defRPr/>
              </a:pPr>
              <a:t>‹#›</a:t>
            </a:fld>
            <a:endParaRPr lang="en-US" altLang="ja-JP"/>
          </a:p>
        </p:txBody>
      </p:sp>
    </p:spTree>
    <p:extLst>
      <p:ext uri="{BB962C8B-B14F-4D97-AF65-F5344CB8AC3E}">
        <p14:creationId xmlns:p14="http://schemas.microsoft.com/office/powerpoint/2010/main" val="6421068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058025" y="609600"/>
            <a:ext cx="2105025" cy="5486400"/>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742950" y="609600"/>
            <a:ext cx="6149975" cy="5486400"/>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44543084-BA2A-4816-9503-6594FDEB663C}" type="slidenum">
              <a:rPr lang="en-US" altLang="ja-JP"/>
              <a:pPr>
                <a:defRPr/>
              </a:pPr>
              <a:t>‹#›</a:t>
            </a:fld>
            <a:endParaRPr lang="en-US" altLang="ja-JP"/>
          </a:p>
        </p:txBody>
      </p:sp>
    </p:spTree>
    <p:extLst>
      <p:ext uri="{BB962C8B-B14F-4D97-AF65-F5344CB8AC3E}">
        <p14:creationId xmlns:p14="http://schemas.microsoft.com/office/powerpoint/2010/main" val="42848750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12EE692B-5C88-40C4-AEB3-83EFDCFAED76}" type="slidenum">
              <a:rPr lang="en-US" altLang="ja-JP"/>
              <a:pPr>
                <a:defRPr/>
              </a:pPr>
              <a:t>‹#›</a:t>
            </a:fld>
            <a:endParaRPr lang="en-US" altLang="ja-JP"/>
          </a:p>
        </p:txBody>
      </p:sp>
    </p:spTree>
    <p:extLst>
      <p:ext uri="{BB962C8B-B14F-4D97-AF65-F5344CB8AC3E}">
        <p14:creationId xmlns:p14="http://schemas.microsoft.com/office/powerpoint/2010/main" val="8939970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82506" y="2906713"/>
            <a:ext cx="84201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EBAA8ABA-D22D-4EDF-BBCD-4AC8AB475958}" type="slidenum">
              <a:rPr lang="en-US" altLang="ja-JP"/>
              <a:pPr>
                <a:defRPr/>
              </a:pPr>
              <a:t>‹#›</a:t>
            </a:fld>
            <a:endParaRPr lang="en-US" altLang="ja-JP"/>
          </a:p>
        </p:txBody>
      </p:sp>
    </p:spTree>
    <p:extLst>
      <p:ext uri="{BB962C8B-B14F-4D97-AF65-F5344CB8AC3E}">
        <p14:creationId xmlns:p14="http://schemas.microsoft.com/office/powerpoint/2010/main" val="14068752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742950" y="1981200"/>
            <a:ext cx="41275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5035550" y="1981200"/>
            <a:ext cx="41275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01A9205B-EF37-4991-B7EC-9F927AC71C5B}" type="slidenum">
              <a:rPr lang="en-US" altLang="ja-JP"/>
              <a:pPr>
                <a:defRPr/>
              </a:pPr>
              <a:t>‹#›</a:t>
            </a:fld>
            <a:endParaRPr lang="en-US" altLang="ja-JP"/>
          </a:p>
        </p:txBody>
      </p:sp>
    </p:spTree>
    <p:extLst>
      <p:ext uri="{BB962C8B-B14F-4D97-AF65-F5344CB8AC3E}">
        <p14:creationId xmlns:p14="http://schemas.microsoft.com/office/powerpoint/2010/main" val="10976003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fld id="{E8664C0A-9733-419F-86E7-05E942232B27}" type="slidenum">
              <a:rPr lang="en-US" altLang="ja-JP"/>
              <a:pPr>
                <a:defRPr/>
              </a:pPr>
              <a:t>‹#›</a:t>
            </a:fld>
            <a:endParaRPr lang="en-US" altLang="ja-JP"/>
          </a:p>
        </p:txBody>
      </p:sp>
    </p:spTree>
    <p:extLst>
      <p:ext uri="{BB962C8B-B14F-4D97-AF65-F5344CB8AC3E}">
        <p14:creationId xmlns:p14="http://schemas.microsoft.com/office/powerpoint/2010/main" val="39850833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7FE72C2B-AA80-4930-A4C5-45F0471087B3}" type="slidenum">
              <a:rPr lang="en-US" altLang="ja-JP"/>
              <a:pPr>
                <a:defRPr/>
              </a:pPr>
              <a:t>‹#›</a:t>
            </a:fld>
            <a:endParaRPr lang="en-US" altLang="ja-JP"/>
          </a:p>
        </p:txBody>
      </p:sp>
    </p:spTree>
    <p:extLst>
      <p:ext uri="{BB962C8B-B14F-4D97-AF65-F5344CB8AC3E}">
        <p14:creationId xmlns:p14="http://schemas.microsoft.com/office/powerpoint/2010/main" val="36478891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fld id="{30D8B943-F03A-4236-A347-2B41CA05038B}" type="slidenum">
              <a:rPr lang="en-US" altLang="ja-JP"/>
              <a:pPr>
                <a:defRPr/>
              </a:pPr>
              <a:t>‹#›</a:t>
            </a:fld>
            <a:endParaRPr lang="en-US" altLang="ja-JP"/>
          </a:p>
        </p:txBody>
      </p:sp>
    </p:spTree>
    <p:extLst>
      <p:ext uri="{BB962C8B-B14F-4D97-AF65-F5344CB8AC3E}">
        <p14:creationId xmlns:p14="http://schemas.microsoft.com/office/powerpoint/2010/main" val="17078030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861DEF36-A812-4DCE-B3C5-9924087D75AF}" type="slidenum">
              <a:rPr lang="en-US" altLang="ja-JP"/>
              <a:pPr>
                <a:defRPr/>
              </a:pPr>
              <a:t>‹#›</a:t>
            </a:fld>
            <a:endParaRPr lang="en-US" altLang="ja-JP"/>
          </a:p>
        </p:txBody>
      </p:sp>
    </p:spTree>
    <p:extLst>
      <p:ext uri="{BB962C8B-B14F-4D97-AF65-F5344CB8AC3E}">
        <p14:creationId xmlns:p14="http://schemas.microsoft.com/office/powerpoint/2010/main" val="9521933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BFE92A75-2636-46AE-9E29-4B142D0F247E}" type="slidenum">
              <a:rPr lang="en-US" altLang="ja-JP"/>
              <a:pPr>
                <a:defRPr/>
              </a:pPr>
              <a:t>‹#›</a:t>
            </a:fld>
            <a:endParaRPr lang="en-US" altLang="ja-JP"/>
          </a:p>
        </p:txBody>
      </p:sp>
    </p:spTree>
    <p:extLst>
      <p:ext uri="{BB962C8B-B14F-4D97-AF65-F5344CB8AC3E}">
        <p14:creationId xmlns:p14="http://schemas.microsoft.com/office/powerpoint/2010/main" val="18144219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742950" y="609600"/>
            <a:ext cx="84201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1027" name="Rectangle 3"/>
          <p:cNvSpPr>
            <a:spLocks noGrp="1" noChangeArrowheads="1"/>
          </p:cNvSpPr>
          <p:nvPr>
            <p:ph type="body" idx="1"/>
          </p:nvPr>
        </p:nvSpPr>
        <p:spPr bwMode="auto">
          <a:xfrm>
            <a:off x="742950" y="1981200"/>
            <a:ext cx="84201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028" name="Rectangle 4"/>
          <p:cNvSpPr>
            <a:spLocks noGrp="1" noChangeArrowheads="1"/>
          </p:cNvSpPr>
          <p:nvPr>
            <p:ph type="dt" sz="half" idx="2"/>
          </p:nvPr>
        </p:nvSpPr>
        <p:spPr bwMode="auto">
          <a:xfrm>
            <a:off x="742950" y="6248400"/>
            <a:ext cx="206375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ltLang="ja-JP"/>
          </a:p>
        </p:txBody>
      </p:sp>
      <p:sp>
        <p:nvSpPr>
          <p:cNvPr id="1029" name="Rectangle 5"/>
          <p:cNvSpPr>
            <a:spLocks noGrp="1" noChangeArrowheads="1"/>
          </p:cNvSpPr>
          <p:nvPr>
            <p:ph type="ftr" sz="quarter" idx="3"/>
          </p:nvPr>
        </p:nvSpPr>
        <p:spPr bwMode="auto">
          <a:xfrm>
            <a:off x="3384550" y="6248400"/>
            <a:ext cx="31369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ltLang="ja-JP"/>
          </a:p>
        </p:txBody>
      </p:sp>
      <p:sp>
        <p:nvSpPr>
          <p:cNvPr id="1030" name="Rectangle 6"/>
          <p:cNvSpPr>
            <a:spLocks noGrp="1" noChangeArrowheads="1"/>
          </p:cNvSpPr>
          <p:nvPr>
            <p:ph type="sldNum" sz="quarter" idx="4"/>
          </p:nvPr>
        </p:nvSpPr>
        <p:spPr bwMode="auto">
          <a:xfrm>
            <a:off x="7099300" y="6248400"/>
            <a:ext cx="206375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3B0A10D4-784A-4EA2-BB73-7C8F38560249}"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7" name="直線コネクタ 66"/>
          <p:cNvCxnSpPr/>
          <p:nvPr/>
        </p:nvCxnSpPr>
        <p:spPr>
          <a:xfrm>
            <a:off x="6558513" y="3330745"/>
            <a:ext cx="0" cy="439526"/>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93" name="Line 269"/>
          <p:cNvSpPr>
            <a:spLocks noChangeShapeType="1"/>
          </p:cNvSpPr>
          <p:nvPr/>
        </p:nvSpPr>
        <p:spPr bwMode="auto">
          <a:xfrm>
            <a:off x="6541516" y="1770740"/>
            <a:ext cx="2443932" cy="0"/>
          </a:xfrm>
          <a:prstGeom prst="line">
            <a:avLst/>
          </a:prstGeom>
          <a:noFill/>
          <a:ln w="19050">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ja-JP" altLang="en-US"/>
          </a:p>
        </p:txBody>
      </p:sp>
      <p:cxnSp>
        <p:nvCxnSpPr>
          <p:cNvPr id="99" name="直線コネクタ 98"/>
          <p:cNvCxnSpPr/>
          <p:nvPr/>
        </p:nvCxnSpPr>
        <p:spPr>
          <a:xfrm>
            <a:off x="8659865" y="3790922"/>
            <a:ext cx="0" cy="620623"/>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2108" name="Text Box 328"/>
          <p:cNvSpPr txBox="1">
            <a:spLocks noChangeArrowheads="1"/>
          </p:cNvSpPr>
          <p:nvPr/>
        </p:nvSpPr>
        <p:spPr bwMode="auto">
          <a:xfrm>
            <a:off x="567488" y="5344011"/>
            <a:ext cx="6401735" cy="126957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algn="just" eaLnBrk="1" hangingPunct="1">
              <a:spcBef>
                <a:spcPct val="50000"/>
              </a:spcBef>
            </a:pPr>
            <a:r>
              <a:rPr lang="ja-JP" altLang="en-US" sz="900" dirty="0">
                <a:latin typeface="ＭＳ ゴシック" pitchFamily="49" charset="-128"/>
                <a:ea typeface="ＭＳ ゴシック" pitchFamily="49" charset="-128"/>
              </a:rPr>
              <a:t>凡例</a:t>
            </a:r>
          </a:p>
          <a:p>
            <a:pPr algn="just" eaLnBrk="1" hangingPunct="1">
              <a:spcBef>
                <a:spcPct val="50000"/>
              </a:spcBef>
            </a:pPr>
            <a:r>
              <a:rPr lang="ja-JP" altLang="en-US" sz="900" dirty="0" smtClean="0">
                <a:latin typeface="ＭＳ ゴシック" pitchFamily="49" charset="-128"/>
                <a:ea typeface="ＭＳ ゴシック" pitchFamily="49" charset="-128"/>
              </a:rPr>
              <a:t>・</a:t>
            </a:r>
            <a:r>
              <a:rPr lang="ja-JP" altLang="en-US" sz="900" dirty="0" smtClean="0">
                <a:latin typeface="ＭＳ ゴシック" pitchFamily="49" charset="-128"/>
                <a:ea typeface="ＭＳ ゴシック" pitchFamily="49" charset="-128"/>
              </a:rPr>
              <a:t>○Ｃ</a:t>
            </a:r>
            <a:r>
              <a:rPr lang="en-US" altLang="ja-JP" sz="900" dirty="0" smtClean="0">
                <a:latin typeface="ＭＳ ゴシック" pitchFamily="49" charset="-128"/>
                <a:ea typeface="ＭＳ ゴシック" pitchFamily="49" charset="-128"/>
              </a:rPr>
              <a:t>/</a:t>
            </a:r>
            <a:r>
              <a:rPr lang="ja-JP" altLang="en-US" sz="900" dirty="0">
                <a:latin typeface="ＭＳ ゴシック" pitchFamily="49" charset="-128"/>
                <a:ea typeface="ＭＳ ゴシック" pitchFamily="49" charset="-128"/>
              </a:rPr>
              <a:t>○</a:t>
            </a:r>
            <a:r>
              <a:rPr lang="ja-JP" altLang="en-US" sz="900" dirty="0" smtClean="0">
                <a:latin typeface="ＭＳ ゴシック" pitchFamily="49" charset="-128"/>
                <a:ea typeface="ＭＳ ゴシック" pitchFamily="49" charset="-128"/>
              </a:rPr>
              <a:t>Ｃ</a:t>
            </a:r>
            <a:r>
              <a:rPr lang="en-US" altLang="ja-JP" sz="900" dirty="0" smtClean="0">
                <a:latin typeface="ＭＳ ゴシック" pitchFamily="49" charset="-128"/>
                <a:ea typeface="ＭＳ ゴシック" pitchFamily="49" charset="-128"/>
              </a:rPr>
              <a:t>/</a:t>
            </a:r>
            <a:r>
              <a:rPr lang="ja-JP" altLang="en-US" sz="900" dirty="0">
                <a:latin typeface="ＭＳ ゴシック" pitchFamily="49" charset="-128"/>
                <a:ea typeface="ＭＳ ゴシック" pitchFamily="49" charset="-128"/>
              </a:rPr>
              <a:t>○</a:t>
            </a:r>
            <a:r>
              <a:rPr lang="ja-JP" altLang="en-US" sz="900" dirty="0" smtClean="0">
                <a:latin typeface="ＭＳ ゴシック" pitchFamily="49" charset="-128"/>
                <a:ea typeface="ＭＳ ゴシック" pitchFamily="49" charset="-128"/>
              </a:rPr>
              <a:t>Ｃ</a:t>
            </a:r>
            <a:r>
              <a:rPr lang="en-US" altLang="ja-JP" sz="900" dirty="0" smtClean="0">
                <a:latin typeface="ＭＳ ゴシック" pitchFamily="49" charset="-128"/>
                <a:ea typeface="ＭＳ ゴシック" pitchFamily="49" charset="-128"/>
              </a:rPr>
              <a:t>/</a:t>
            </a:r>
            <a:r>
              <a:rPr lang="ja-JP" altLang="en-US" sz="900" dirty="0" smtClean="0">
                <a:latin typeface="ＭＳ ゴシック" pitchFamily="49" charset="-128"/>
                <a:ea typeface="ＭＳ ゴシック" pitchFamily="49" charset="-128"/>
              </a:rPr>
              <a:t>○</a:t>
            </a:r>
            <a:r>
              <a:rPr lang="ja-JP" altLang="en-US" sz="900" dirty="0" smtClean="0">
                <a:latin typeface="ＭＳ ゴシック" pitchFamily="49" charset="-128"/>
                <a:ea typeface="ＭＳ ゴシック" pitchFamily="49" charset="-128"/>
              </a:rPr>
              <a:t>Ｃ</a:t>
            </a:r>
            <a:r>
              <a:rPr lang="en-US" altLang="ja-JP" sz="900" dirty="0" smtClean="0">
                <a:latin typeface="ＭＳ ゴシック" pitchFamily="49" charset="-128"/>
                <a:ea typeface="ＭＳ ゴシック" pitchFamily="49" charset="-128"/>
              </a:rPr>
              <a:t>/</a:t>
            </a:r>
            <a:r>
              <a:rPr lang="ja-JP" altLang="en-US" sz="900" dirty="0" smtClean="0">
                <a:latin typeface="ＭＳ ゴシック" pitchFamily="49" charset="-128"/>
                <a:ea typeface="ＭＳ ゴシック" pitchFamily="49" charset="-128"/>
              </a:rPr>
              <a:t>○</a:t>
            </a:r>
            <a:r>
              <a:rPr lang="en-US" altLang="ja-JP" sz="900" dirty="0" smtClean="0">
                <a:latin typeface="ＭＳ ゴシック" pitchFamily="49" charset="-128"/>
                <a:ea typeface="ＭＳ ゴシック" pitchFamily="49" charset="-128"/>
              </a:rPr>
              <a:t>m</a:t>
            </a:r>
            <a:r>
              <a:rPr lang="ja-JP" altLang="en-US" sz="900" dirty="0" smtClean="0">
                <a:latin typeface="ＭＳ ゴシック" pitchFamily="49" charset="-128"/>
                <a:ea typeface="ＭＳ ゴシック" pitchFamily="49" charset="-128"/>
              </a:rPr>
              <a:t>　　　</a:t>
            </a:r>
            <a:r>
              <a:rPr lang="ja-JP" altLang="en-US" sz="900" dirty="0" smtClean="0">
                <a:latin typeface="ＭＳ ゴシック" pitchFamily="49" charset="-128"/>
                <a:ea typeface="ＭＳ ゴシック" pitchFamily="49" charset="-128"/>
              </a:rPr>
              <a:t>　　　　　　　　　　　　　　　　　　　　　　既設タップオフ（クロージャー）</a:t>
            </a:r>
            <a:endParaRPr lang="en-US" altLang="ja-JP" sz="900" dirty="0">
              <a:latin typeface="ＭＳ ゴシック" pitchFamily="49" charset="-128"/>
              <a:ea typeface="ＭＳ ゴシック" pitchFamily="49" charset="-128"/>
            </a:endParaRPr>
          </a:p>
          <a:p>
            <a:pPr algn="just" eaLnBrk="1" hangingPunct="1">
              <a:spcBef>
                <a:spcPct val="50000"/>
              </a:spcBef>
            </a:pPr>
            <a:r>
              <a:rPr lang="ja-JP" altLang="en-US" sz="800" dirty="0">
                <a:latin typeface="ＭＳ ゴシック" pitchFamily="49" charset="-128"/>
                <a:ea typeface="ＭＳ ゴシック" pitchFamily="49" charset="-128"/>
              </a:rPr>
              <a:t>　</a:t>
            </a:r>
            <a:r>
              <a:rPr lang="ja-JP" altLang="en-US" sz="800" dirty="0" smtClean="0">
                <a:latin typeface="ＭＳ ゴシック" pitchFamily="49" charset="-128"/>
                <a:ea typeface="ＭＳ ゴシック" pitchFamily="49" charset="-128"/>
              </a:rPr>
              <a:t>↑</a:t>
            </a:r>
            <a:r>
              <a:rPr lang="ja-JP" altLang="en-US" sz="800" dirty="0" smtClean="0">
                <a:latin typeface="ＭＳ ゴシック" pitchFamily="49" charset="-128"/>
                <a:ea typeface="ＭＳ ゴシック" pitchFamily="49" charset="-128"/>
              </a:rPr>
              <a:t>全芯数</a:t>
            </a:r>
            <a:r>
              <a:rPr lang="en-US" altLang="ja-JP" sz="800" dirty="0" smtClean="0">
                <a:latin typeface="ＭＳ ゴシック" pitchFamily="49" charset="-128"/>
                <a:ea typeface="ＭＳ ゴシック" pitchFamily="49" charset="-128"/>
              </a:rPr>
              <a:t>/</a:t>
            </a:r>
            <a:r>
              <a:rPr lang="ja-JP" altLang="en-US" sz="800" dirty="0" smtClean="0">
                <a:latin typeface="ＭＳ ゴシック" pitchFamily="49" charset="-128"/>
                <a:ea typeface="ＭＳ ゴシック" pitchFamily="49" charset="-128"/>
              </a:rPr>
              <a:t>新設</a:t>
            </a:r>
            <a:r>
              <a:rPr lang="en-US" altLang="ja-JP" sz="800" dirty="0" smtClean="0">
                <a:latin typeface="ＭＳ ゴシック" pitchFamily="49" charset="-128"/>
                <a:ea typeface="ＭＳ ゴシック" pitchFamily="49" charset="-128"/>
              </a:rPr>
              <a:t>(</a:t>
            </a:r>
            <a:r>
              <a:rPr lang="ja-JP" altLang="en-US" sz="800" dirty="0" smtClean="0">
                <a:latin typeface="ＭＳ ゴシック" pitchFamily="49" charset="-128"/>
                <a:ea typeface="ＭＳ ゴシック" pitchFamily="49" charset="-128"/>
              </a:rPr>
              <a:t>更改</a:t>
            </a:r>
            <a:r>
              <a:rPr lang="en-US" altLang="ja-JP" sz="800" dirty="0" smtClean="0">
                <a:latin typeface="ＭＳ ゴシック" pitchFamily="49" charset="-128"/>
                <a:ea typeface="ＭＳ ゴシック" pitchFamily="49" charset="-128"/>
              </a:rPr>
              <a:t>)</a:t>
            </a:r>
            <a:r>
              <a:rPr lang="ja-JP" altLang="en-US" sz="800" dirty="0" smtClean="0">
                <a:latin typeface="ＭＳ ゴシック" pitchFamily="49" charset="-128"/>
                <a:ea typeface="ＭＳ ゴシック" pitchFamily="49" charset="-128"/>
              </a:rPr>
              <a:t>芯数</a:t>
            </a:r>
            <a:r>
              <a:rPr lang="en-US" altLang="ja-JP" sz="800" dirty="0" smtClean="0">
                <a:latin typeface="ＭＳ ゴシック" pitchFamily="49" charset="-128"/>
                <a:ea typeface="ＭＳ ゴシック" pitchFamily="49" charset="-128"/>
              </a:rPr>
              <a:t>/</a:t>
            </a:r>
            <a:r>
              <a:rPr lang="ja-JP" altLang="en-US" sz="800" dirty="0">
                <a:latin typeface="ＭＳ ゴシック" pitchFamily="49" charset="-128"/>
                <a:ea typeface="ＭＳ ゴシック" pitchFamily="49" charset="-128"/>
              </a:rPr>
              <a:t>補助</a:t>
            </a:r>
            <a:r>
              <a:rPr lang="ja-JP" altLang="en-US" sz="800" dirty="0" smtClean="0">
                <a:latin typeface="ＭＳ ゴシック" pitchFamily="49" charset="-128"/>
                <a:ea typeface="ＭＳ ゴシック" pitchFamily="49" charset="-128"/>
              </a:rPr>
              <a:t>対象</a:t>
            </a:r>
            <a:r>
              <a:rPr lang="ja-JP" altLang="en-US" sz="800" dirty="0">
                <a:latin typeface="ＭＳ ゴシック" pitchFamily="49" charset="-128"/>
                <a:ea typeface="ＭＳ ゴシック" pitchFamily="49" charset="-128"/>
              </a:rPr>
              <a:t>芯数</a:t>
            </a:r>
            <a:r>
              <a:rPr lang="en-US" altLang="ja-JP" sz="800" dirty="0">
                <a:latin typeface="ＭＳ ゴシック" pitchFamily="49" charset="-128"/>
                <a:ea typeface="ＭＳ ゴシック" pitchFamily="49" charset="-128"/>
              </a:rPr>
              <a:t>/</a:t>
            </a:r>
            <a:r>
              <a:rPr lang="ja-JP" altLang="en-US" sz="800" dirty="0">
                <a:latin typeface="ＭＳ ゴシック" pitchFamily="49" charset="-128"/>
                <a:ea typeface="ＭＳ ゴシック" pitchFamily="49" charset="-128"/>
              </a:rPr>
              <a:t>使用</a:t>
            </a:r>
            <a:r>
              <a:rPr lang="ja-JP" altLang="en-US" sz="800" dirty="0" smtClean="0">
                <a:latin typeface="ＭＳ ゴシック" pitchFamily="49" charset="-128"/>
                <a:ea typeface="ＭＳ ゴシック" pitchFamily="49" charset="-128"/>
              </a:rPr>
              <a:t>芯数</a:t>
            </a:r>
            <a:r>
              <a:rPr lang="en-US" altLang="ja-JP" sz="800" dirty="0" smtClean="0">
                <a:latin typeface="ＭＳ ゴシック" pitchFamily="49" charset="-128"/>
                <a:ea typeface="ＭＳ ゴシック" pitchFamily="49" charset="-128"/>
              </a:rPr>
              <a:t>/</a:t>
            </a:r>
            <a:r>
              <a:rPr lang="ja-JP" altLang="en-US" sz="800">
                <a:latin typeface="ＭＳ ゴシック" pitchFamily="49" charset="-128"/>
                <a:ea typeface="ＭＳ ゴシック" pitchFamily="49" charset="-128"/>
              </a:rPr>
              <a:t>敷設</a:t>
            </a:r>
            <a:r>
              <a:rPr lang="ja-JP" altLang="en-US" sz="800" smtClean="0">
                <a:latin typeface="ＭＳ ゴシック" pitchFamily="49" charset="-128"/>
                <a:ea typeface="ＭＳ ゴシック" pitchFamily="49" charset="-128"/>
              </a:rPr>
              <a:t>距離　　　　　　　　　　</a:t>
            </a:r>
            <a:r>
              <a:rPr lang="ja-JP" altLang="en-US" sz="800" dirty="0" smtClean="0">
                <a:latin typeface="ＭＳ ゴシック" pitchFamily="49" charset="-128"/>
                <a:ea typeface="ＭＳ ゴシック" pitchFamily="49" charset="-128"/>
              </a:rPr>
              <a:t>　　　　</a:t>
            </a:r>
            <a:r>
              <a:rPr lang="ja-JP" altLang="en-US" sz="900" dirty="0" smtClean="0">
                <a:latin typeface="ＭＳ ゴシック" pitchFamily="49" charset="-128"/>
                <a:ea typeface="ＭＳ ゴシック" pitchFamily="49" charset="-128"/>
              </a:rPr>
              <a:t>新設タップオフ（クロージャー）</a:t>
            </a:r>
            <a:endParaRPr lang="ja-JP" altLang="en-US" sz="900" dirty="0">
              <a:latin typeface="ＭＳ ゴシック" pitchFamily="49" charset="-128"/>
              <a:ea typeface="ＭＳ ゴシック" pitchFamily="49" charset="-128"/>
            </a:endParaRPr>
          </a:p>
          <a:p>
            <a:pPr algn="just" eaLnBrk="1" hangingPunct="1">
              <a:spcBef>
                <a:spcPct val="50000"/>
              </a:spcBef>
            </a:pPr>
            <a:r>
              <a:rPr lang="ja-JP" altLang="en-US" sz="900" dirty="0" smtClean="0">
                <a:latin typeface="ＭＳ ゴシック" pitchFamily="49" charset="-128"/>
                <a:ea typeface="ＭＳ ゴシック" pitchFamily="49" charset="-128"/>
              </a:rPr>
              <a:t>　　　　　補助対象（ＦＴＴＨ化）　　　　　　　　　　　　　　　　　　　　　</a:t>
            </a:r>
            <a:r>
              <a:rPr lang="ja-JP" altLang="en-US" sz="900" dirty="0">
                <a:latin typeface="ＭＳ ゴシック" pitchFamily="49" charset="-128"/>
                <a:ea typeface="ＭＳ ゴシック" pitchFamily="49" charset="-128"/>
              </a:rPr>
              <a:t> 既設</a:t>
            </a:r>
            <a:r>
              <a:rPr lang="ja-JP" altLang="en-US" sz="900" dirty="0" smtClean="0">
                <a:latin typeface="ＭＳ ゴシック" pitchFamily="49" charset="-128"/>
                <a:ea typeface="ＭＳ ゴシック" pitchFamily="49" charset="-128"/>
              </a:rPr>
              <a:t>ノード</a:t>
            </a:r>
            <a:endParaRPr lang="ja-JP" altLang="en-US" sz="900" dirty="0">
              <a:latin typeface="ＭＳ ゴシック" pitchFamily="49" charset="-128"/>
              <a:ea typeface="ＭＳ ゴシック" pitchFamily="49" charset="-128"/>
            </a:endParaRPr>
          </a:p>
          <a:p>
            <a:pPr algn="just" eaLnBrk="1" hangingPunct="1">
              <a:spcBef>
                <a:spcPct val="50000"/>
              </a:spcBef>
            </a:pPr>
            <a:r>
              <a:rPr lang="ja-JP" altLang="en-US" sz="900" dirty="0" smtClean="0">
                <a:latin typeface="ＭＳ ゴシック" pitchFamily="49" charset="-128"/>
                <a:ea typeface="ＭＳ ゴシック" pitchFamily="49" charset="-128"/>
              </a:rPr>
              <a:t>　　　　　既設　　　　　　　　　　　　　　　　　　　　　　　　　　　　　　 過疎地域の境界地点</a:t>
            </a:r>
            <a:endParaRPr lang="en-US" altLang="ja-JP" sz="900" dirty="0" smtClean="0">
              <a:latin typeface="ＭＳ ゴシック" pitchFamily="49" charset="-128"/>
              <a:ea typeface="ＭＳ ゴシック" pitchFamily="49" charset="-128"/>
            </a:endParaRPr>
          </a:p>
          <a:p>
            <a:pPr algn="just" eaLnBrk="1" hangingPunct="1">
              <a:spcBef>
                <a:spcPct val="50000"/>
              </a:spcBef>
            </a:pPr>
            <a:r>
              <a:rPr lang="ja-JP" altLang="en-US" sz="900" dirty="0" smtClean="0">
                <a:latin typeface="ＭＳ ゴシック" pitchFamily="49" charset="-128"/>
                <a:ea typeface="ＭＳ ゴシック" pitchFamily="49" charset="-128"/>
              </a:rPr>
              <a:t>　　　　　</a:t>
            </a:r>
            <a:endParaRPr lang="ja-JP" altLang="en-US" sz="900" dirty="0">
              <a:latin typeface="ＭＳ ゴシック" pitchFamily="49" charset="-128"/>
              <a:ea typeface="ＭＳ ゴシック" pitchFamily="49" charset="-128"/>
            </a:endParaRPr>
          </a:p>
        </p:txBody>
      </p:sp>
      <p:sp>
        <p:nvSpPr>
          <p:cNvPr id="2054" name="Rectangle 2"/>
          <p:cNvSpPr>
            <a:spLocks noGrp="1" noChangeArrowheads="1"/>
          </p:cNvSpPr>
          <p:nvPr>
            <p:ph type="ctrTitle"/>
          </p:nvPr>
        </p:nvSpPr>
        <p:spPr>
          <a:xfrm>
            <a:off x="428229" y="512490"/>
            <a:ext cx="2651919" cy="533400"/>
          </a:xfrm>
        </p:spPr>
        <p:txBody>
          <a:bodyPr/>
          <a:lstStyle/>
          <a:p>
            <a:pPr algn="l" eaLnBrk="1" hangingPunct="1"/>
            <a:r>
              <a:rPr lang="en-US" altLang="ja-JP" sz="2000" dirty="0" smtClean="0"/>
              <a:t>○○</a:t>
            </a:r>
            <a:r>
              <a:rPr lang="ja-JP" altLang="en-US" sz="2000" dirty="0" smtClean="0"/>
              <a:t>市回線系統図</a:t>
            </a:r>
          </a:p>
        </p:txBody>
      </p:sp>
      <p:sp>
        <p:nvSpPr>
          <p:cNvPr id="2055" name="Text Box 231"/>
          <p:cNvSpPr txBox="1">
            <a:spLocks noChangeArrowheads="1"/>
          </p:cNvSpPr>
          <p:nvPr/>
        </p:nvSpPr>
        <p:spPr bwMode="auto">
          <a:xfrm>
            <a:off x="577850" y="188640"/>
            <a:ext cx="288925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spcBef>
                <a:spcPct val="50000"/>
              </a:spcBef>
            </a:pPr>
            <a:r>
              <a:rPr lang="ja-JP" altLang="en-US" sz="1200" dirty="0">
                <a:solidFill>
                  <a:srgbClr val="0000FF"/>
                </a:solidFill>
              </a:rPr>
              <a:t>（記載イメージ）</a:t>
            </a:r>
          </a:p>
        </p:txBody>
      </p:sp>
      <p:sp>
        <p:nvSpPr>
          <p:cNvPr id="2056" name="Text Box 233"/>
          <p:cNvSpPr txBox="1">
            <a:spLocks noChangeArrowheads="1"/>
          </p:cNvSpPr>
          <p:nvPr/>
        </p:nvSpPr>
        <p:spPr bwMode="auto">
          <a:xfrm>
            <a:off x="818622" y="4112617"/>
            <a:ext cx="937286" cy="461665"/>
          </a:xfrm>
          <a:prstGeom prst="rect">
            <a:avLst/>
          </a:prstGeom>
          <a:noFill/>
          <a:ln w="254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spcBef>
                <a:spcPct val="50000"/>
              </a:spcBef>
            </a:pPr>
            <a:endParaRPr lang="ja-JP" altLang="ja-JP"/>
          </a:p>
        </p:txBody>
      </p:sp>
      <p:sp>
        <p:nvSpPr>
          <p:cNvPr id="2057" name="Text Box 234"/>
          <p:cNvSpPr txBox="1">
            <a:spLocks noChangeArrowheads="1"/>
          </p:cNvSpPr>
          <p:nvPr/>
        </p:nvSpPr>
        <p:spPr bwMode="auto">
          <a:xfrm>
            <a:off x="507338" y="3825279"/>
            <a:ext cx="206939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algn="just" eaLnBrk="1" hangingPunct="1">
              <a:spcBef>
                <a:spcPct val="50000"/>
              </a:spcBef>
            </a:pPr>
            <a:r>
              <a:rPr lang="en-US" altLang="ja-JP" sz="1200" dirty="0" smtClean="0">
                <a:latin typeface="ＭＳ Ｐゴシック" panose="020B0600070205080204" pitchFamily="50" charset="-128"/>
              </a:rPr>
              <a:t>○○</a:t>
            </a:r>
            <a:r>
              <a:rPr lang="ja-JP" altLang="en-US" sz="1200" dirty="0" smtClean="0">
                <a:latin typeface="ＭＳ Ｐゴシック" panose="020B0600070205080204" pitchFamily="50" charset="-128"/>
              </a:rPr>
              <a:t>市ケーブルテレビ局舎</a:t>
            </a:r>
            <a:endParaRPr lang="ja-JP" altLang="en-US" sz="1200" dirty="0">
              <a:latin typeface="ＭＳ Ｐゴシック" panose="020B0600070205080204" pitchFamily="50" charset="-128"/>
            </a:endParaRPr>
          </a:p>
        </p:txBody>
      </p:sp>
      <p:sp>
        <p:nvSpPr>
          <p:cNvPr id="2058" name="Oval 235"/>
          <p:cNvSpPr>
            <a:spLocks noChangeArrowheads="1"/>
          </p:cNvSpPr>
          <p:nvPr/>
        </p:nvSpPr>
        <p:spPr bwMode="auto">
          <a:xfrm>
            <a:off x="1031876" y="4131667"/>
            <a:ext cx="467783" cy="431800"/>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algn="ctr" eaLnBrk="1" hangingPunct="1"/>
            <a:endParaRPr lang="ja-JP" altLang="ja-JP"/>
          </a:p>
        </p:txBody>
      </p:sp>
      <p:sp>
        <p:nvSpPr>
          <p:cNvPr id="2059" name="AutoShape 236"/>
          <p:cNvSpPr>
            <a:spLocks noChangeArrowheads="1"/>
          </p:cNvSpPr>
          <p:nvPr/>
        </p:nvSpPr>
        <p:spPr bwMode="auto">
          <a:xfrm rot="5400000">
            <a:off x="1145118" y="4172148"/>
            <a:ext cx="323850" cy="350838"/>
          </a:xfrm>
          <a:prstGeom prst="triangle">
            <a:avLst>
              <a:gd name="adj" fmla="val 50000"/>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endParaRPr lang="ja-JP" altLang="en-US"/>
          </a:p>
        </p:txBody>
      </p:sp>
      <p:sp>
        <p:nvSpPr>
          <p:cNvPr id="2063" name="Line 242"/>
          <p:cNvSpPr>
            <a:spLocks noChangeShapeType="1"/>
          </p:cNvSpPr>
          <p:nvPr/>
        </p:nvSpPr>
        <p:spPr bwMode="auto">
          <a:xfrm flipH="1">
            <a:off x="4404387" y="1766269"/>
            <a:ext cx="1719" cy="2598762"/>
          </a:xfrm>
          <a:prstGeom prst="line">
            <a:avLst/>
          </a:prstGeom>
          <a:noFill/>
          <a:ln w="19050">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2067" name="Line 249"/>
          <p:cNvSpPr>
            <a:spLocks noChangeShapeType="1"/>
          </p:cNvSpPr>
          <p:nvPr/>
        </p:nvSpPr>
        <p:spPr bwMode="auto">
          <a:xfrm>
            <a:off x="6564770" y="1801195"/>
            <a:ext cx="0" cy="1513673"/>
          </a:xfrm>
          <a:prstGeom prst="line">
            <a:avLst/>
          </a:prstGeom>
          <a:noFill/>
          <a:ln w="1587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2084" name="Rectangle 268"/>
          <p:cNvSpPr>
            <a:spLocks noChangeArrowheads="1"/>
          </p:cNvSpPr>
          <p:nvPr/>
        </p:nvSpPr>
        <p:spPr bwMode="auto">
          <a:xfrm rot="2640000">
            <a:off x="4719272" y="6000425"/>
            <a:ext cx="156502" cy="144463"/>
          </a:xfrm>
          <a:prstGeom prst="rect">
            <a:avLst/>
          </a:prstGeom>
          <a:solidFill>
            <a:schemeClr val="bg1">
              <a:lumMod val="50000"/>
            </a:schemeClr>
          </a:solidFill>
          <a:ln w="9525">
            <a:solidFill>
              <a:schemeClr val="tx1"/>
            </a:solidFill>
            <a:miter lim="800000"/>
            <a:headEnd/>
            <a:tailEnd/>
          </a:ln>
        </p:spPr>
        <p:txBody>
          <a:bodyPr wrap="none" anchor="ct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endParaRPr lang="ja-JP" altLang="en-US"/>
          </a:p>
        </p:txBody>
      </p:sp>
      <p:sp>
        <p:nvSpPr>
          <p:cNvPr id="2085" name="Line 269"/>
          <p:cNvSpPr>
            <a:spLocks noChangeShapeType="1"/>
          </p:cNvSpPr>
          <p:nvPr/>
        </p:nvSpPr>
        <p:spPr bwMode="auto">
          <a:xfrm flipV="1">
            <a:off x="6605155" y="3316695"/>
            <a:ext cx="1779639" cy="0"/>
          </a:xfrm>
          <a:prstGeom prst="line">
            <a:avLst/>
          </a:prstGeom>
          <a:noFill/>
          <a:ln w="19050">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2086" name="Oval 238"/>
          <p:cNvSpPr>
            <a:spLocks noChangeArrowheads="1"/>
          </p:cNvSpPr>
          <p:nvPr/>
        </p:nvSpPr>
        <p:spPr bwMode="auto">
          <a:xfrm>
            <a:off x="4319657" y="4275335"/>
            <a:ext cx="156501" cy="144463"/>
          </a:xfrm>
          <a:prstGeom prst="ellipse">
            <a:avLst/>
          </a:prstGeom>
          <a:solidFill>
            <a:schemeClr val="bg1">
              <a:lumMod val="50000"/>
            </a:schemeClr>
          </a:solidFill>
          <a:ln w="9525">
            <a:solidFill>
              <a:schemeClr val="tx1"/>
            </a:solidFill>
            <a:round/>
            <a:headEnd/>
            <a:tailEnd/>
          </a:ln>
        </p:spPr>
        <p:txBody>
          <a:bodyPr wrap="none" anchor="ct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endParaRPr lang="ja-JP" altLang="en-US"/>
          </a:p>
        </p:txBody>
      </p:sp>
      <p:sp>
        <p:nvSpPr>
          <p:cNvPr id="2" name="Oval 275"/>
          <p:cNvSpPr>
            <a:spLocks noChangeArrowheads="1"/>
          </p:cNvSpPr>
          <p:nvPr/>
        </p:nvSpPr>
        <p:spPr bwMode="auto">
          <a:xfrm>
            <a:off x="4719108" y="5597942"/>
            <a:ext cx="156501" cy="144463"/>
          </a:xfrm>
          <a:prstGeom prst="ellipse">
            <a:avLst/>
          </a:prstGeom>
          <a:solidFill>
            <a:schemeClr val="bg1">
              <a:lumMod val="50000"/>
            </a:schemeClr>
          </a:solidFill>
          <a:ln w="9525">
            <a:solidFill>
              <a:schemeClr val="tx1"/>
            </a:solidFill>
            <a:round/>
            <a:headEnd/>
            <a:tailEnd/>
          </a:ln>
        </p:spPr>
        <p:txBody>
          <a:bodyPr wrap="none" anchor="ct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endParaRPr lang="ja-JP" altLang="en-US"/>
          </a:p>
        </p:txBody>
      </p:sp>
      <p:sp>
        <p:nvSpPr>
          <p:cNvPr id="2110" name="Text Box 334"/>
          <p:cNvSpPr txBox="1">
            <a:spLocks noChangeArrowheads="1"/>
          </p:cNvSpPr>
          <p:nvPr/>
        </p:nvSpPr>
        <p:spPr bwMode="auto">
          <a:xfrm>
            <a:off x="4131799" y="4449167"/>
            <a:ext cx="546894"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algn="ctr" eaLnBrk="1" hangingPunct="1">
              <a:spcBef>
                <a:spcPct val="50000"/>
              </a:spcBef>
            </a:pPr>
            <a:r>
              <a:rPr lang="en-US" altLang="ja-JP" sz="900" dirty="0">
                <a:latin typeface="ＭＳ ゴシック" pitchFamily="49" charset="-128"/>
                <a:ea typeface="ＭＳ ゴシック" pitchFamily="49" charset="-128"/>
              </a:rPr>
              <a:t>01</a:t>
            </a:r>
          </a:p>
        </p:txBody>
      </p:sp>
      <p:sp>
        <p:nvSpPr>
          <p:cNvPr id="2111" name="Text Box 335"/>
          <p:cNvSpPr txBox="1">
            <a:spLocks noChangeArrowheads="1"/>
          </p:cNvSpPr>
          <p:nvPr/>
        </p:nvSpPr>
        <p:spPr bwMode="auto">
          <a:xfrm>
            <a:off x="3952525" y="3037783"/>
            <a:ext cx="546894"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algn="ctr" eaLnBrk="1" hangingPunct="1">
              <a:spcBef>
                <a:spcPct val="50000"/>
              </a:spcBef>
            </a:pPr>
            <a:r>
              <a:rPr lang="en-US" altLang="ja-JP" sz="900" dirty="0">
                <a:latin typeface="ＭＳ ゴシック" pitchFamily="49" charset="-128"/>
                <a:ea typeface="ＭＳ ゴシック" pitchFamily="49" charset="-128"/>
              </a:rPr>
              <a:t>02</a:t>
            </a:r>
          </a:p>
        </p:txBody>
      </p:sp>
      <p:sp>
        <p:nvSpPr>
          <p:cNvPr id="2112" name="Text Box 336"/>
          <p:cNvSpPr txBox="1">
            <a:spLocks noChangeArrowheads="1"/>
          </p:cNvSpPr>
          <p:nvPr/>
        </p:nvSpPr>
        <p:spPr bwMode="auto">
          <a:xfrm>
            <a:off x="8216746" y="4114849"/>
            <a:ext cx="546894"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algn="ctr" eaLnBrk="1" hangingPunct="1">
              <a:spcBef>
                <a:spcPct val="50000"/>
              </a:spcBef>
            </a:pPr>
            <a:r>
              <a:rPr lang="en-US" altLang="ja-JP" sz="900" dirty="0">
                <a:latin typeface="ＭＳ ゴシック" pitchFamily="49" charset="-128"/>
                <a:ea typeface="ＭＳ ゴシック" pitchFamily="49" charset="-128"/>
              </a:rPr>
              <a:t>03</a:t>
            </a:r>
          </a:p>
        </p:txBody>
      </p:sp>
      <p:sp>
        <p:nvSpPr>
          <p:cNvPr id="2113" name="Text Box 337"/>
          <p:cNvSpPr txBox="1">
            <a:spLocks noChangeArrowheads="1"/>
          </p:cNvSpPr>
          <p:nvPr/>
        </p:nvSpPr>
        <p:spPr bwMode="auto">
          <a:xfrm>
            <a:off x="6082856" y="3610803"/>
            <a:ext cx="546894"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algn="ctr" eaLnBrk="1" hangingPunct="1">
              <a:spcBef>
                <a:spcPct val="50000"/>
              </a:spcBef>
            </a:pPr>
            <a:r>
              <a:rPr lang="en-US" altLang="ja-JP" sz="900" dirty="0" smtClean="0">
                <a:solidFill>
                  <a:srgbClr val="FF0000"/>
                </a:solidFill>
                <a:latin typeface="ＭＳ ゴシック" pitchFamily="49" charset="-128"/>
                <a:ea typeface="ＭＳ ゴシック" pitchFamily="49" charset="-128"/>
              </a:rPr>
              <a:t>05</a:t>
            </a:r>
            <a:endParaRPr lang="en-US" altLang="ja-JP" sz="900" dirty="0">
              <a:solidFill>
                <a:srgbClr val="FF0000"/>
              </a:solidFill>
              <a:latin typeface="ＭＳ ゴシック" pitchFamily="49" charset="-128"/>
              <a:ea typeface="ＭＳ ゴシック" pitchFamily="49" charset="-128"/>
            </a:endParaRPr>
          </a:p>
        </p:txBody>
      </p:sp>
      <p:sp>
        <p:nvSpPr>
          <p:cNvPr id="2122" name="Oval 349"/>
          <p:cNvSpPr>
            <a:spLocks noChangeArrowheads="1"/>
          </p:cNvSpPr>
          <p:nvPr/>
        </p:nvSpPr>
        <p:spPr bwMode="auto">
          <a:xfrm>
            <a:off x="4719108" y="5774327"/>
            <a:ext cx="156502" cy="144462"/>
          </a:xfrm>
          <a:prstGeom prst="ellipse">
            <a:avLst/>
          </a:prstGeom>
          <a:solidFill>
            <a:srgbClr val="FF0000"/>
          </a:solidFill>
          <a:ln w="9525">
            <a:solidFill>
              <a:schemeClr val="tx1"/>
            </a:solidFill>
            <a:round/>
            <a:headEnd/>
            <a:tailEnd/>
          </a:ln>
        </p:spPr>
        <p:txBody>
          <a:bodyPr wrap="none" anchor="ct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endParaRPr lang="ja-JP" altLang="en-US"/>
          </a:p>
        </p:txBody>
      </p:sp>
      <p:sp>
        <p:nvSpPr>
          <p:cNvPr id="2123" name="Text Box 350"/>
          <p:cNvSpPr txBox="1">
            <a:spLocks noChangeArrowheads="1"/>
          </p:cNvSpPr>
          <p:nvPr/>
        </p:nvSpPr>
        <p:spPr bwMode="auto">
          <a:xfrm>
            <a:off x="8384794" y="3527538"/>
            <a:ext cx="546894"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algn="ctr" eaLnBrk="1" hangingPunct="1">
              <a:spcBef>
                <a:spcPct val="50000"/>
              </a:spcBef>
            </a:pPr>
            <a:r>
              <a:rPr lang="en-US" altLang="ja-JP" sz="900" dirty="0" smtClean="0">
                <a:solidFill>
                  <a:srgbClr val="FF0000"/>
                </a:solidFill>
                <a:latin typeface="ＭＳ ゴシック" pitchFamily="49" charset="-128"/>
                <a:ea typeface="ＭＳ ゴシック" pitchFamily="49" charset="-128"/>
              </a:rPr>
              <a:t>04</a:t>
            </a:r>
            <a:endParaRPr lang="en-US" altLang="ja-JP" sz="900" dirty="0">
              <a:solidFill>
                <a:srgbClr val="FF0000"/>
              </a:solidFill>
              <a:latin typeface="ＭＳ ゴシック" pitchFamily="49" charset="-128"/>
              <a:ea typeface="ＭＳ ゴシック" pitchFamily="49" charset="-128"/>
            </a:endParaRPr>
          </a:p>
        </p:txBody>
      </p:sp>
      <p:sp>
        <p:nvSpPr>
          <p:cNvPr id="2127" name="Rectangle 358"/>
          <p:cNvSpPr>
            <a:spLocks noChangeArrowheads="1"/>
          </p:cNvSpPr>
          <p:nvPr/>
        </p:nvSpPr>
        <p:spPr bwMode="auto">
          <a:xfrm>
            <a:off x="2511514" y="4357763"/>
            <a:ext cx="1266816"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r>
              <a:rPr lang="en-US" altLang="ja-JP" sz="800" dirty="0" smtClean="0">
                <a:latin typeface="ＭＳ ゴシック" pitchFamily="49" charset="-128"/>
                <a:ea typeface="ＭＳ ゴシック" pitchFamily="49" charset="-128"/>
              </a:rPr>
              <a:t>20C/20C/20C/18C/</a:t>
            </a:r>
            <a:r>
              <a:rPr lang="ja-JP" altLang="en-US" sz="800" dirty="0" smtClean="0">
                <a:latin typeface="ＭＳ ゴシック" pitchFamily="49" charset="-128"/>
                <a:ea typeface="ＭＳ ゴシック" pitchFamily="49" charset="-128"/>
              </a:rPr>
              <a:t>○</a:t>
            </a:r>
            <a:r>
              <a:rPr lang="en-US" altLang="ja-JP" sz="800" dirty="0" smtClean="0">
                <a:latin typeface="ＭＳ ゴシック" pitchFamily="49" charset="-128"/>
                <a:ea typeface="ＭＳ ゴシック" pitchFamily="49" charset="-128"/>
              </a:rPr>
              <a:t>m</a:t>
            </a:r>
          </a:p>
          <a:p>
            <a:pPr eaLnBrk="1" hangingPunct="1"/>
            <a:endParaRPr lang="en-US" altLang="ja-JP" sz="800" dirty="0">
              <a:latin typeface="ＭＳ ゴシック" pitchFamily="49" charset="-128"/>
              <a:ea typeface="ＭＳ ゴシック" pitchFamily="49" charset="-128"/>
            </a:endParaRPr>
          </a:p>
        </p:txBody>
      </p:sp>
      <p:sp>
        <p:nvSpPr>
          <p:cNvPr id="95" name="Rectangle 287"/>
          <p:cNvSpPr>
            <a:spLocks noChangeArrowheads="1"/>
          </p:cNvSpPr>
          <p:nvPr/>
        </p:nvSpPr>
        <p:spPr bwMode="auto">
          <a:xfrm rot="2640000">
            <a:off x="8932000" y="1698509"/>
            <a:ext cx="156501" cy="144462"/>
          </a:xfrm>
          <a:prstGeom prst="rect">
            <a:avLst/>
          </a:prstGeom>
          <a:solidFill>
            <a:schemeClr val="bg1">
              <a:lumMod val="50000"/>
            </a:schemeClr>
          </a:solidFill>
          <a:ln w="9525">
            <a:solidFill>
              <a:schemeClr val="tx1"/>
            </a:solidFill>
            <a:miter lim="800000"/>
            <a:headEnd/>
            <a:tailEnd/>
          </a:ln>
        </p:spPr>
        <p:txBody>
          <a:bodyPr wrap="none" anchor="ct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endParaRPr lang="ja-JP" altLang="en-US"/>
          </a:p>
        </p:txBody>
      </p:sp>
      <p:cxnSp>
        <p:nvCxnSpPr>
          <p:cNvPr id="4" name="直線コネクタ 3"/>
          <p:cNvCxnSpPr/>
          <p:nvPr/>
        </p:nvCxnSpPr>
        <p:spPr>
          <a:xfrm>
            <a:off x="6537176" y="3352874"/>
            <a:ext cx="1928326" cy="411"/>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2082" name="Oval 256"/>
          <p:cNvSpPr>
            <a:spLocks noChangeArrowheads="1"/>
          </p:cNvSpPr>
          <p:nvPr/>
        </p:nvSpPr>
        <p:spPr bwMode="auto">
          <a:xfrm>
            <a:off x="8579990" y="3725103"/>
            <a:ext cx="156502" cy="144463"/>
          </a:xfrm>
          <a:prstGeom prst="ellipse">
            <a:avLst/>
          </a:prstGeom>
          <a:solidFill>
            <a:srgbClr val="FF0000"/>
          </a:solidFill>
          <a:ln w="9525">
            <a:solidFill>
              <a:schemeClr val="tx1"/>
            </a:solidFill>
            <a:round/>
            <a:headEnd/>
            <a:tailEnd/>
          </a:ln>
        </p:spPr>
        <p:txBody>
          <a:bodyPr wrap="none" anchor="ct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endParaRPr lang="ja-JP" altLang="en-US"/>
          </a:p>
        </p:txBody>
      </p:sp>
      <p:sp>
        <p:nvSpPr>
          <p:cNvPr id="116" name="Oval 270"/>
          <p:cNvSpPr>
            <a:spLocks noChangeArrowheads="1"/>
          </p:cNvSpPr>
          <p:nvPr/>
        </p:nvSpPr>
        <p:spPr bwMode="auto">
          <a:xfrm>
            <a:off x="6484021" y="2187846"/>
            <a:ext cx="156502" cy="144463"/>
          </a:xfrm>
          <a:prstGeom prst="ellipse">
            <a:avLst/>
          </a:prstGeom>
          <a:solidFill>
            <a:schemeClr val="bg1">
              <a:lumMod val="50000"/>
            </a:schemeClr>
          </a:solidFill>
          <a:ln w="9525">
            <a:solidFill>
              <a:schemeClr val="tx1"/>
            </a:solidFill>
            <a:round/>
            <a:headEnd/>
            <a:tailEnd/>
          </a:ln>
        </p:spPr>
        <p:txBody>
          <a:bodyPr wrap="none" anchor="ct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endParaRPr lang="ja-JP" altLang="en-US"/>
          </a:p>
        </p:txBody>
      </p:sp>
      <p:sp>
        <p:nvSpPr>
          <p:cNvPr id="117" name="Rectangle 358"/>
          <p:cNvSpPr>
            <a:spLocks noChangeArrowheads="1"/>
          </p:cNvSpPr>
          <p:nvPr/>
        </p:nvSpPr>
        <p:spPr bwMode="auto">
          <a:xfrm>
            <a:off x="5894666" y="4407145"/>
            <a:ext cx="1266816"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r>
              <a:rPr lang="en-US" altLang="ja-JP" sz="800" dirty="0" smtClean="0">
                <a:latin typeface="ＭＳ ゴシック" pitchFamily="49" charset="-128"/>
                <a:ea typeface="ＭＳ ゴシック" pitchFamily="49" charset="-128"/>
              </a:rPr>
              <a:t>4C/4C/4C/4C/</a:t>
            </a:r>
            <a:r>
              <a:rPr lang="ja-JP" altLang="en-US" sz="800" dirty="0" smtClean="0">
                <a:latin typeface="ＭＳ ゴシック" pitchFamily="49" charset="-128"/>
                <a:ea typeface="ＭＳ ゴシック" pitchFamily="49" charset="-128"/>
              </a:rPr>
              <a:t>○</a:t>
            </a:r>
            <a:r>
              <a:rPr lang="en-US" altLang="ja-JP" sz="800" dirty="0" smtClean="0">
                <a:latin typeface="ＭＳ ゴシック" pitchFamily="49" charset="-128"/>
                <a:ea typeface="ＭＳ ゴシック" pitchFamily="49" charset="-128"/>
              </a:rPr>
              <a:t>m</a:t>
            </a:r>
            <a:endParaRPr lang="en-US" altLang="ja-JP" sz="800" dirty="0">
              <a:latin typeface="ＭＳ ゴシック" pitchFamily="49" charset="-128"/>
              <a:ea typeface="ＭＳ ゴシック" pitchFamily="49" charset="-128"/>
            </a:endParaRPr>
          </a:p>
        </p:txBody>
      </p:sp>
      <p:sp>
        <p:nvSpPr>
          <p:cNvPr id="118" name="Rectangle 358"/>
          <p:cNvSpPr>
            <a:spLocks noChangeArrowheads="1"/>
          </p:cNvSpPr>
          <p:nvPr/>
        </p:nvSpPr>
        <p:spPr bwMode="auto">
          <a:xfrm>
            <a:off x="8645993" y="3912495"/>
            <a:ext cx="1102739"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r>
              <a:rPr lang="en-US" altLang="ja-JP" sz="800" dirty="0" smtClean="0">
                <a:latin typeface="ＭＳ ゴシック" pitchFamily="49" charset="-128"/>
                <a:ea typeface="ＭＳ ゴシック" pitchFamily="49" charset="-128"/>
              </a:rPr>
              <a:t>4C/4C/4C/2C/</a:t>
            </a:r>
            <a:r>
              <a:rPr lang="ja-JP" altLang="en-US" sz="800" dirty="0" smtClean="0">
                <a:latin typeface="ＭＳ ゴシック" pitchFamily="49" charset="-128"/>
                <a:ea typeface="ＭＳ ゴシック" pitchFamily="49" charset="-128"/>
              </a:rPr>
              <a:t>○</a:t>
            </a:r>
            <a:r>
              <a:rPr lang="en-US" altLang="ja-JP" sz="800" dirty="0" smtClean="0">
                <a:latin typeface="ＭＳ ゴシック" pitchFamily="49" charset="-128"/>
                <a:ea typeface="ＭＳ ゴシック" pitchFamily="49" charset="-128"/>
              </a:rPr>
              <a:t>m</a:t>
            </a:r>
          </a:p>
          <a:p>
            <a:pPr eaLnBrk="1" hangingPunct="1"/>
            <a:r>
              <a:rPr lang="ja-JP" altLang="en-US" sz="800" dirty="0" smtClean="0">
                <a:latin typeface="ＭＳ ゴシック" pitchFamily="49" charset="-128"/>
                <a:ea typeface="ＭＳ ゴシック" pitchFamily="49" charset="-128"/>
              </a:rPr>
              <a:t>（■■地区）</a:t>
            </a:r>
            <a:endParaRPr lang="en-US" altLang="ja-JP" sz="800" dirty="0">
              <a:latin typeface="ＭＳ ゴシック" pitchFamily="49" charset="-128"/>
              <a:ea typeface="ＭＳ ゴシック" pitchFamily="49" charset="-128"/>
            </a:endParaRPr>
          </a:p>
        </p:txBody>
      </p:sp>
      <p:sp>
        <p:nvSpPr>
          <p:cNvPr id="121" name="Rectangle 358"/>
          <p:cNvSpPr>
            <a:spLocks noChangeArrowheads="1"/>
          </p:cNvSpPr>
          <p:nvPr/>
        </p:nvSpPr>
        <p:spPr bwMode="auto">
          <a:xfrm>
            <a:off x="6528074" y="3546826"/>
            <a:ext cx="1102739"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r>
              <a:rPr lang="en-US" altLang="ja-JP" sz="800" dirty="0" smtClean="0">
                <a:latin typeface="ＭＳ ゴシック" pitchFamily="49" charset="-128"/>
                <a:ea typeface="ＭＳ ゴシック" pitchFamily="49" charset="-128"/>
              </a:rPr>
              <a:t>4C/4C/4C/2C/</a:t>
            </a:r>
            <a:r>
              <a:rPr lang="ja-JP" altLang="en-US" sz="800" dirty="0" smtClean="0">
                <a:latin typeface="ＭＳ ゴシック" pitchFamily="49" charset="-128"/>
                <a:ea typeface="ＭＳ ゴシック" pitchFamily="49" charset="-128"/>
              </a:rPr>
              <a:t>○</a:t>
            </a:r>
            <a:r>
              <a:rPr lang="en-US" altLang="ja-JP" sz="800" dirty="0" smtClean="0">
                <a:latin typeface="ＭＳ ゴシック" pitchFamily="49" charset="-128"/>
                <a:ea typeface="ＭＳ ゴシック" pitchFamily="49" charset="-128"/>
              </a:rPr>
              <a:t>m</a:t>
            </a:r>
          </a:p>
          <a:p>
            <a:pPr eaLnBrk="1" hangingPunct="1"/>
            <a:r>
              <a:rPr lang="ja-JP" altLang="en-US" sz="800" dirty="0" smtClean="0">
                <a:latin typeface="ＭＳ ゴシック" pitchFamily="49" charset="-128"/>
                <a:ea typeface="ＭＳ ゴシック" pitchFamily="49" charset="-128"/>
              </a:rPr>
              <a:t>（■■地区）</a:t>
            </a:r>
            <a:endParaRPr lang="en-US" altLang="ja-JP" sz="800" dirty="0">
              <a:latin typeface="ＭＳ ゴシック" pitchFamily="49" charset="-128"/>
              <a:ea typeface="ＭＳ ゴシック" pitchFamily="49" charset="-128"/>
            </a:endParaRPr>
          </a:p>
        </p:txBody>
      </p:sp>
      <p:sp>
        <p:nvSpPr>
          <p:cNvPr id="122" name="Rectangle 358"/>
          <p:cNvSpPr>
            <a:spLocks noChangeArrowheads="1"/>
          </p:cNvSpPr>
          <p:nvPr/>
        </p:nvSpPr>
        <p:spPr bwMode="auto">
          <a:xfrm>
            <a:off x="4389165" y="2953230"/>
            <a:ext cx="1667537"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r>
              <a:rPr lang="en-US" altLang="ja-JP" sz="800" dirty="0" smtClean="0">
                <a:latin typeface="ＭＳ ゴシック" pitchFamily="49" charset="-128"/>
                <a:ea typeface="ＭＳ ゴシック" pitchFamily="49" charset="-128"/>
              </a:rPr>
              <a:t>12C/12C/0C/10C/</a:t>
            </a:r>
            <a:r>
              <a:rPr lang="ja-JP" altLang="en-US" sz="800" dirty="0" smtClean="0">
                <a:latin typeface="ＭＳ ゴシック" pitchFamily="49" charset="-128"/>
                <a:ea typeface="ＭＳ ゴシック" pitchFamily="49" charset="-128"/>
              </a:rPr>
              <a:t>○</a:t>
            </a:r>
            <a:r>
              <a:rPr lang="en-US" altLang="ja-JP" sz="800" dirty="0" smtClean="0">
                <a:latin typeface="ＭＳ ゴシック" pitchFamily="49" charset="-128"/>
                <a:ea typeface="ＭＳ ゴシック" pitchFamily="49" charset="-128"/>
              </a:rPr>
              <a:t>m</a:t>
            </a:r>
          </a:p>
          <a:p>
            <a:pPr eaLnBrk="1" hangingPunct="1"/>
            <a:r>
              <a:rPr lang="en-US" altLang="ja-JP" sz="800" dirty="0">
                <a:latin typeface="ＭＳ ゴシック" pitchFamily="49" charset="-128"/>
                <a:ea typeface="ＭＳ ゴシック" pitchFamily="49" charset="-128"/>
              </a:rPr>
              <a:t>※</a:t>
            </a:r>
            <a:r>
              <a:rPr lang="ja-JP" altLang="en-US" sz="800" dirty="0">
                <a:latin typeface="ＭＳ ゴシック" pitchFamily="49" charset="-128"/>
                <a:ea typeface="ＭＳ ゴシック" pitchFamily="49" charset="-128"/>
              </a:rPr>
              <a:t>既設の光ファイバーを</a:t>
            </a:r>
            <a:r>
              <a:rPr lang="ja-JP" altLang="en-US" sz="800" dirty="0" smtClean="0">
                <a:latin typeface="ＭＳ ゴシック" pitchFamily="49" charset="-128"/>
                <a:ea typeface="ＭＳ ゴシック" pitchFamily="49" charset="-128"/>
              </a:rPr>
              <a:t>活用</a:t>
            </a:r>
            <a:endParaRPr lang="en-US" altLang="ja-JP" sz="800" dirty="0">
              <a:latin typeface="ＭＳ ゴシック" pitchFamily="49" charset="-128"/>
              <a:ea typeface="ＭＳ ゴシック" pitchFamily="49" charset="-128"/>
            </a:endParaRPr>
          </a:p>
        </p:txBody>
      </p:sp>
      <p:sp>
        <p:nvSpPr>
          <p:cNvPr id="123" name="Rectangle 358"/>
          <p:cNvSpPr>
            <a:spLocks noChangeArrowheads="1"/>
          </p:cNvSpPr>
          <p:nvPr/>
        </p:nvSpPr>
        <p:spPr bwMode="auto">
          <a:xfrm>
            <a:off x="6998381" y="3067436"/>
            <a:ext cx="1102739"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r>
              <a:rPr lang="en-US" altLang="ja-JP" sz="800" dirty="0" smtClean="0">
                <a:latin typeface="ＭＳ ゴシック" pitchFamily="49" charset="-128"/>
                <a:ea typeface="ＭＳ ゴシック" pitchFamily="49" charset="-128"/>
              </a:rPr>
              <a:t>4C/0C/0C/4C/</a:t>
            </a:r>
            <a:r>
              <a:rPr lang="ja-JP" altLang="en-US" sz="800" dirty="0" smtClean="0">
                <a:latin typeface="ＭＳ ゴシック" pitchFamily="49" charset="-128"/>
                <a:ea typeface="ＭＳ ゴシック" pitchFamily="49" charset="-128"/>
              </a:rPr>
              <a:t>○</a:t>
            </a:r>
            <a:r>
              <a:rPr lang="en-US" altLang="ja-JP" sz="800" dirty="0" smtClean="0">
                <a:latin typeface="ＭＳ ゴシック" pitchFamily="49" charset="-128"/>
                <a:ea typeface="ＭＳ ゴシック" pitchFamily="49" charset="-128"/>
              </a:rPr>
              <a:t>m</a:t>
            </a:r>
            <a:endParaRPr lang="en-US" altLang="ja-JP" sz="800" dirty="0">
              <a:latin typeface="ＭＳ ゴシック" pitchFamily="49" charset="-128"/>
              <a:ea typeface="ＭＳ ゴシック" pitchFamily="49" charset="-128"/>
            </a:endParaRPr>
          </a:p>
        </p:txBody>
      </p:sp>
      <p:sp>
        <p:nvSpPr>
          <p:cNvPr id="124" name="Rectangle 358"/>
          <p:cNvSpPr>
            <a:spLocks noChangeArrowheads="1"/>
          </p:cNvSpPr>
          <p:nvPr/>
        </p:nvSpPr>
        <p:spPr bwMode="auto">
          <a:xfrm>
            <a:off x="3209342" y="3613351"/>
            <a:ext cx="126681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r>
              <a:rPr lang="en-US" altLang="ja-JP" sz="800" dirty="0" smtClean="0">
                <a:latin typeface="ＭＳ ゴシック" pitchFamily="49" charset="-128"/>
                <a:ea typeface="ＭＳ ゴシック" pitchFamily="49" charset="-128"/>
              </a:rPr>
              <a:t>16C/0C/0C/14C/</a:t>
            </a:r>
            <a:r>
              <a:rPr lang="ja-JP" altLang="en-US" sz="800" dirty="0" smtClean="0">
                <a:latin typeface="ＭＳ ゴシック" pitchFamily="49" charset="-128"/>
                <a:ea typeface="ＭＳ ゴシック" pitchFamily="49" charset="-128"/>
              </a:rPr>
              <a:t>○</a:t>
            </a:r>
            <a:r>
              <a:rPr lang="en-US" altLang="ja-JP" sz="800" dirty="0" smtClean="0">
                <a:latin typeface="ＭＳ ゴシック" pitchFamily="49" charset="-128"/>
                <a:ea typeface="ＭＳ ゴシック" pitchFamily="49" charset="-128"/>
              </a:rPr>
              <a:t>m</a:t>
            </a:r>
          </a:p>
          <a:p>
            <a:pPr eaLnBrk="1" hangingPunct="1"/>
            <a:r>
              <a:rPr lang="en-US" altLang="ja-JP" sz="800" dirty="0">
                <a:latin typeface="ＭＳ ゴシック" pitchFamily="49" charset="-128"/>
                <a:ea typeface="ＭＳ ゴシック" pitchFamily="49" charset="-128"/>
              </a:rPr>
              <a:t>※</a:t>
            </a:r>
            <a:r>
              <a:rPr lang="ja-JP" altLang="en-US" sz="800" dirty="0">
                <a:latin typeface="ＭＳ ゴシック" pitchFamily="49" charset="-128"/>
                <a:ea typeface="ＭＳ ゴシック" pitchFamily="49" charset="-128"/>
              </a:rPr>
              <a:t>既設の光ファイバーを</a:t>
            </a:r>
            <a:r>
              <a:rPr lang="ja-JP" altLang="en-US" sz="800" dirty="0" smtClean="0">
                <a:latin typeface="ＭＳ ゴシック" pitchFamily="49" charset="-128"/>
                <a:ea typeface="ＭＳ ゴシック" pitchFamily="49" charset="-128"/>
              </a:rPr>
              <a:t>活用</a:t>
            </a:r>
            <a:endParaRPr lang="en-US" altLang="ja-JP" sz="800" dirty="0">
              <a:latin typeface="ＭＳ ゴシック" pitchFamily="49" charset="-128"/>
              <a:ea typeface="ＭＳ ゴシック" pitchFamily="49" charset="-128"/>
            </a:endParaRPr>
          </a:p>
        </p:txBody>
      </p:sp>
      <p:sp>
        <p:nvSpPr>
          <p:cNvPr id="125" name="Rectangle 358"/>
          <p:cNvSpPr>
            <a:spLocks noChangeArrowheads="1"/>
          </p:cNvSpPr>
          <p:nvPr/>
        </p:nvSpPr>
        <p:spPr bwMode="auto">
          <a:xfrm>
            <a:off x="3459602" y="2472836"/>
            <a:ext cx="1102739"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r>
              <a:rPr lang="en-US" altLang="ja-JP" sz="800" dirty="0" smtClean="0">
                <a:latin typeface="ＭＳ ゴシック" pitchFamily="49" charset="-128"/>
                <a:ea typeface="ＭＳ ゴシック" pitchFamily="49" charset="-128"/>
              </a:rPr>
              <a:t>4C/0C/0C/4C/</a:t>
            </a:r>
            <a:r>
              <a:rPr lang="ja-JP" altLang="en-US" sz="800" dirty="0" smtClean="0">
                <a:latin typeface="ＭＳ ゴシック" pitchFamily="49" charset="-128"/>
                <a:ea typeface="ＭＳ ゴシック" pitchFamily="49" charset="-128"/>
              </a:rPr>
              <a:t>○</a:t>
            </a:r>
            <a:r>
              <a:rPr lang="en-US" altLang="ja-JP" sz="800" dirty="0" smtClean="0">
                <a:latin typeface="ＭＳ ゴシック" pitchFamily="49" charset="-128"/>
                <a:ea typeface="ＭＳ ゴシック" pitchFamily="49" charset="-128"/>
              </a:rPr>
              <a:t>m</a:t>
            </a:r>
            <a:endParaRPr lang="en-US" altLang="ja-JP" sz="800" dirty="0">
              <a:latin typeface="ＭＳ ゴシック" pitchFamily="49" charset="-128"/>
              <a:ea typeface="ＭＳ ゴシック" pitchFamily="49" charset="-128"/>
            </a:endParaRPr>
          </a:p>
        </p:txBody>
      </p:sp>
      <p:sp>
        <p:nvSpPr>
          <p:cNvPr id="127" name="Rectangle 358"/>
          <p:cNvSpPr>
            <a:spLocks noChangeArrowheads="1"/>
          </p:cNvSpPr>
          <p:nvPr/>
        </p:nvSpPr>
        <p:spPr bwMode="auto">
          <a:xfrm>
            <a:off x="5682387" y="2535413"/>
            <a:ext cx="1102739"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r>
              <a:rPr lang="en-US" altLang="ja-JP" sz="800" dirty="0" smtClean="0">
                <a:latin typeface="ＭＳ ゴシック" pitchFamily="49" charset="-128"/>
                <a:ea typeface="ＭＳ ゴシック" pitchFamily="49" charset="-128"/>
              </a:rPr>
              <a:t>4C/0C/0C/4C/</a:t>
            </a:r>
            <a:r>
              <a:rPr lang="ja-JP" altLang="en-US" sz="800" dirty="0" smtClean="0">
                <a:latin typeface="ＭＳ ゴシック" pitchFamily="49" charset="-128"/>
                <a:ea typeface="ＭＳ ゴシック" pitchFamily="49" charset="-128"/>
              </a:rPr>
              <a:t>○</a:t>
            </a:r>
            <a:r>
              <a:rPr lang="en-US" altLang="ja-JP" sz="800" dirty="0" smtClean="0">
                <a:latin typeface="ＭＳ ゴシック" pitchFamily="49" charset="-128"/>
                <a:ea typeface="ＭＳ ゴシック" pitchFamily="49" charset="-128"/>
              </a:rPr>
              <a:t>m</a:t>
            </a:r>
            <a:endParaRPr lang="en-US" altLang="ja-JP" sz="800" dirty="0">
              <a:latin typeface="ＭＳ ゴシック" pitchFamily="49" charset="-128"/>
              <a:ea typeface="ＭＳ ゴシック" pitchFamily="49" charset="-128"/>
            </a:endParaRPr>
          </a:p>
        </p:txBody>
      </p:sp>
      <p:sp>
        <p:nvSpPr>
          <p:cNvPr id="129" name="Rectangle 358"/>
          <p:cNvSpPr>
            <a:spLocks noChangeArrowheads="1"/>
          </p:cNvSpPr>
          <p:nvPr/>
        </p:nvSpPr>
        <p:spPr bwMode="auto">
          <a:xfrm>
            <a:off x="7064329" y="1783732"/>
            <a:ext cx="1102739"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r>
              <a:rPr lang="en-US" altLang="ja-JP" sz="800" dirty="0" smtClean="0">
                <a:latin typeface="ＭＳ ゴシック" pitchFamily="49" charset="-128"/>
                <a:ea typeface="ＭＳ ゴシック" pitchFamily="49" charset="-128"/>
              </a:rPr>
              <a:t>4C/0C/0C/4C/</a:t>
            </a:r>
            <a:r>
              <a:rPr lang="ja-JP" altLang="en-US" sz="800" dirty="0" smtClean="0">
                <a:latin typeface="ＭＳ ゴシック" pitchFamily="49" charset="-128"/>
                <a:ea typeface="ＭＳ ゴシック" pitchFamily="49" charset="-128"/>
              </a:rPr>
              <a:t>○</a:t>
            </a:r>
            <a:r>
              <a:rPr lang="en-US" altLang="ja-JP" sz="800" dirty="0" smtClean="0">
                <a:latin typeface="ＭＳ ゴシック" pitchFamily="49" charset="-128"/>
                <a:ea typeface="ＭＳ ゴシック" pitchFamily="49" charset="-128"/>
              </a:rPr>
              <a:t>m</a:t>
            </a:r>
            <a:endParaRPr lang="en-US" altLang="ja-JP" sz="800" dirty="0">
              <a:latin typeface="ＭＳ ゴシック" pitchFamily="49" charset="-128"/>
              <a:ea typeface="ＭＳ ゴシック" pitchFamily="49" charset="-128"/>
            </a:endParaRPr>
          </a:p>
        </p:txBody>
      </p:sp>
      <p:sp>
        <p:nvSpPr>
          <p:cNvPr id="61" name="Text Box 335"/>
          <p:cNvSpPr txBox="1">
            <a:spLocks noChangeArrowheads="1"/>
          </p:cNvSpPr>
          <p:nvPr/>
        </p:nvSpPr>
        <p:spPr bwMode="auto">
          <a:xfrm>
            <a:off x="8033096" y="3001992"/>
            <a:ext cx="541561"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algn="ctr" eaLnBrk="1" hangingPunct="1">
              <a:spcBef>
                <a:spcPct val="50000"/>
              </a:spcBef>
            </a:pPr>
            <a:r>
              <a:rPr lang="en-US" altLang="ja-JP" sz="900" dirty="0">
                <a:solidFill>
                  <a:srgbClr val="FF0000"/>
                </a:solidFill>
                <a:latin typeface="ＭＳ ゴシック" pitchFamily="49" charset="-128"/>
                <a:ea typeface="ＭＳ ゴシック" pitchFamily="49" charset="-128"/>
              </a:rPr>
              <a:t>A</a:t>
            </a:r>
          </a:p>
        </p:txBody>
      </p:sp>
      <p:sp>
        <p:nvSpPr>
          <p:cNvPr id="62" name="Text Box 335"/>
          <p:cNvSpPr txBox="1">
            <a:spLocks noChangeArrowheads="1"/>
          </p:cNvSpPr>
          <p:nvPr/>
        </p:nvSpPr>
        <p:spPr bwMode="auto">
          <a:xfrm>
            <a:off x="3952525" y="1467552"/>
            <a:ext cx="546894"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algn="ctr" eaLnBrk="1" hangingPunct="1">
              <a:spcBef>
                <a:spcPct val="50000"/>
              </a:spcBef>
            </a:pPr>
            <a:r>
              <a:rPr lang="en-US" altLang="ja-JP" sz="900" dirty="0">
                <a:latin typeface="ＭＳ ゴシック" pitchFamily="49" charset="-128"/>
                <a:ea typeface="ＭＳ ゴシック" pitchFamily="49" charset="-128"/>
              </a:rPr>
              <a:t>B</a:t>
            </a:r>
          </a:p>
        </p:txBody>
      </p:sp>
      <p:sp>
        <p:nvSpPr>
          <p:cNvPr id="63" name="Text Box 335"/>
          <p:cNvSpPr txBox="1">
            <a:spLocks noChangeArrowheads="1"/>
          </p:cNvSpPr>
          <p:nvPr/>
        </p:nvSpPr>
        <p:spPr bwMode="auto">
          <a:xfrm>
            <a:off x="8624896" y="1469909"/>
            <a:ext cx="546894"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algn="ctr" eaLnBrk="1" hangingPunct="1">
              <a:spcBef>
                <a:spcPct val="50000"/>
              </a:spcBef>
            </a:pPr>
            <a:r>
              <a:rPr lang="en-US" altLang="ja-JP" sz="900" dirty="0">
                <a:latin typeface="ＭＳ ゴシック" pitchFamily="49" charset="-128"/>
                <a:ea typeface="ＭＳ ゴシック" pitchFamily="49" charset="-128"/>
              </a:rPr>
              <a:t>C</a:t>
            </a:r>
          </a:p>
        </p:txBody>
      </p:sp>
      <p:cxnSp>
        <p:nvCxnSpPr>
          <p:cNvPr id="64" name="直線コネクタ 63"/>
          <p:cNvCxnSpPr>
            <a:stCxn id="2056" idx="3"/>
          </p:cNvCxnSpPr>
          <p:nvPr/>
        </p:nvCxnSpPr>
        <p:spPr>
          <a:xfrm>
            <a:off x="1755908" y="4343450"/>
            <a:ext cx="6913878" cy="14808"/>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75" name="Oval 270"/>
          <p:cNvSpPr>
            <a:spLocks noChangeArrowheads="1"/>
          </p:cNvSpPr>
          <p:nvPr/>
        </p:nvSpPr>
        <p:spPr bwMode="auto">
          <a:xfrm>
            <a:off x="6473248" y="3711593"/>
            <a:ext cx="156502" cy="144463"/>
          </a:xfrm>
          <a:prstGeom prst="ellipse">
            <a:avLst/>
          </a:prstGeom>
          <a:solidFill>
            <a:srgbClr val="FF0000"/>
          </a:solidFill>
          <a:ln w="9525">
            <a:solidFill>
              <a:schemeClr val="tx1"/>
            </a:solidFill>
            <a:round/>
            <a:headEnd/>
            <a:tailEnd/>
          </a:ln>
        </p:spPr>
        <p:txBody>
          <a:bodyPr wrap="none" anchor="ct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endParaRPr lang="ja-JP" altLang="en-US"/>
          </a:p>
        </p:txBody>
      </p:sp>
      <p:sp>
        <p:nvSpPr>
          <p:cNvPr id="76" name="Oval 270"/>
          <p:cNvSpPr>
            <a:spLocks noChangeArrowheads="1"/>
          </p:cNvSpPr>
          <p:nvPr/>
        </p:nvSpPr>
        <p:spPr bwMode="auto">
          <a:xfrm>
            <a:off x="8579990" y="4292800"/>
            <a:ext cx="156502" cy="144463"/>
          </a:xfrm>
          <a:prstGeom prst="ellipse">
            <a:avLst/>
          </a:prstGeom>
          <a:solidFill>
            <a:schemeClr val="bg1">
              <a:lumMod val="50000"/>
            </a:schemeClr>
          </a:solidFill>
          <a:ln w="9525">
            <a:solidFill>
              <a:schemeClr val="tx1"/>
            </a:solidFill>
            <a:round/>
            <a:headEnd/>
            <a:tailEnd/>
          </a:ln>
        </p:spPr>
        <p:txBody>
          <a:bodyPr wrap="none" anchor="ct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endParaRPr lang="ja-JP" altLang="en-US"/>
          </a:p>
        </p:txBody>
      </p:sp>
      <p:sp>
        <p:nvSpPr>
          <p:cNvPr id="77" name="Text Box 337"/>
          <p:cNvSpPr txBox="1">
            <a:spLocks noChangeArrowheads="1"/>
          </p:cNvSpPr>
          <p:nvPr/>
        </p:nvSpPr>
        <p:spPr bwMode="auto">
          <a:xfrm>
            <a:off x="6122459" y="2029795"/>
            <a:ext cx="546894"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algn="ctr" eaLnBrk="1" hangingPunct="1">
              <a:spcBef>
                <a:spcPct val="50000"/>
              </a:spcBef>
            </a:pPr>
            <a:r>
              <a:rPr lang="en-US" altLang="ja-JP" sz="900" dirty="0" smtClean="0">
                <a:latin typeface="ＭＳ ゴシック" pitchFamily="49" charset="-128"/>
                <a:ea typeface="ＭＳ ゴシック" pitchFamily="49" charset="-128"/>
              </a:rPr>
              <a:t>07</a:t>
            </a:r>
            <a:endParaRPr lang="en-US" altLang="ja-JP" sz="900" dirty="0">
              <a:latin typeface="ＭＳ ゴシック" pitchFamily="49" charset="-128"/>
              <a:ea typeface="ＭＳ ゴシック" pitchFamily="49" charset="-128"/>
            </a:endParaRPr>
          </a:p>
        </p:txBody>
      </p:sp>
      <p:sp>
        <p:nvSpPr>
          <p:cNvPr id="78" name="Text Box 337"/>
          <p:cNvSpPr txBox="1">
            <a:spLocks noChangeArrowheads="1"/>
          </p:cNvSpPr>
          <p:nvPr/>
        </p:nvSpPr>
        <p:spPr bwMode="auto">
          <a:xfrm>
            <a:off x="6150053" y="3062455"/>
            <a:ext cx="546894"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algn="ctr" eaLnBrk="1" hangingPunct="1">
              <a:spcBef>
                <a:spcPct val="50000"/>
              </a:spcBef>
            </a:pPr>
            <a:r>
              <a:rPr lang="en-US" altLang="ja-JP" sz="900" dirty="0" smtClean="0">
                <a:latin typeface="ＭＳ ゴシック" pitchFamily="49" charset="-128"/>
                <a:ea typeface="ＭＳ ゴシック" pitchFamily="49" charset="-128"/>
              </a:rPr>
              <a:t>06</a:t>
            </a:r>
            <a:endParaRPr lang="en-US" altLang="ja-JP" sz="900" dirty="0">
              <a:latin typeface="ＭＳ ゴシック" pitchFamily="49" charset="-128"/>
              <a:ea typeface="ＭＳ ゴシック" pitchFamily="49" charset="-128"/>
            </a:endParaRPr>
          </a:p>
        </p:txBody>
      </p:sp>
      <p:cxnSp>
        <p:nvCxnSpPr>
          <p:cNvPr id="69" name="直線コネクタ 68"/>
          <p:cNvCxnSpPr/>
          <p:nvPr/>
        </p:nvCxnSpPr>
        <p:spPr>
          <a:xfrm flipV="1">
            <a:off x="748421" y="6078193"/>
            <a:ext cx="354267" cy="1"/>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72" name="正方形/長方形 71"/>
          <p:cNvSpPr/>
          <p:nvPr/>
        </p:nvSpPr>
        <p:spPr>
          <a:xfrm>
            <a:off x="4726408" y="6235707"/>
            <a:ext cx="142229" cy="14722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9" name="Line 269"/>
          <p:cNvSpPr>
            <a:spLocks noChangeShapeType="1"/>
          </p:cNvSpPr>
          <p:nvPr/>
        </p:nvSpPr>
        <p:spPr bwMode="auto">
          <a:xfrm>
            <a:off x="4394466" y="3316611"/>
            <a:ext cx="1086363" cy="85"/>
          </a:xfrm>
          <a:prstGeom prst="line">
            <a:avLst/>
          </a:prstGeom>
          <a:noFill/>
          <a:ln w="19050">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ja-JP" altLang="en-US"/>
          </a:p>
        </p:txBody>
      </p:sp>
      <p:cxnSp>
        <p:nvCxnSpPr>
          <p:cNvPr id="80" name="直線コネクタ 79"/>
          <p:cNvCxnSpPr/>
          <p:nvPr/>
        </p:nvCxnSpPr>
        <p:spPr>
          <a:xfrm flipH="1">
            <a:off x="5480830" y="3356992"/>
            <a:ext cx="1070669"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115" name="Oval 270"/>
          <p:cNvSpPr>
            <a:spLocks noChangeArrowheads="1"/>
          </p:cNvSpPr>
          <p:nvPr/>
        </p:nvSpPr>
        <p:spPr bwMode="auto">
          <a:xfrm>
            <a:off x="6480262" y="3242637"/>
            <a:ext cx="156502" cy="144463"/>
          </a:xfrm>
          <a:prstGeom prst="ellipse">
            <a:avLst/>
          </a:prstGeom>
          <a:solidFill>
            <a:schemeClr val="bg1">
              <a:lumMod val="50000"/>
            </a:schemeClr>
          </a:solidFill>
          <a:ln w="9525">
            <a:solidFill>
              <a:schemeClr val="tx1"/>
            </a:solidFill>
            <a:round/>
            <a:headEnd/>
            <a:tailEnd/>
          </a:ln>
        </p:spPr>
        <p:txBody>
          <a:bodyPr wrap="none" anchor="ct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endParaRPr lang="ja-JP" altLang="en-US"/>
          </a:p>
        </p:txBody>
      </p:sp>
      <p:sp>
        <p:nvSpPr>
          <p:cNvPr id="81" name="正方形/長方形 80"/>
          <p:cNvSpPr/>
          <p:nvPr/>
        </p:nvSpPr>
        <p:spPr>
          <a:xfrm>
            <a:off x="5409715" y="3266383"/>
            <a:ext cx="142229" cy="14722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2" name="テキスト ボックス 81"/>
          <p:cNvSpPr txBox="1"/>
          <p:nvPr/>
        </p:nvSpPr>
        <p:spPr>
          <a:xfrm flipH="1">
            <a:off x="5139526" y="3339996"/>
            <a:ext cx="412418" cy="215444"/>
          </a:xfrm>
          <a:prstGeom prst="rect">
            <a:avLst/>
          </a:prstGeom>
          <a:noFill/>
        </p:spPr>
        <p:txBody>
          <a:bodyPr wrap="square" rtlCol="0" anchor="ctr">
            <a:spAutoFit/>
          </a:bodyPr>
          <a:lstStyle/>
          <a:p>
            <a:pPr algn="ctr"/>
            <a:r>
              <a:rPr lang="ja-JP" altLang="en-US" sz="800" dirty="0">
                <a:latin typeface="ＭＳ ゴシック" panose="020B0609070205080204" pitchFamily="49" charset="-128"/>
                <a:ea typeface="ＭＳ ゴシック" panose="020B0609070205080204" pitchFamily="49" charset="-128"/>
              </a:rPr>
              <a:t>イ</a:t>
            </a:r>
            <a:endParaRPr kumimoji="1" lang="ja-JP" altLang="en-US" sz="800" dirty="0">
              <a:latin typeface="ＭＳ ゴシック" panose="020B0609070205080204" pitchFamily="49" charset="-128"/>
              <a:ea typeface="ＭＳ ゴシック" panose="020B0609070205080204" pitchFamily="49" charset="-128"/>
            </a:endParaRPr>
          </a:p>
        </p:txBody>
      </p:sp>
      <p:sp>
        <p:nvSpPr>
          <p:cNvPr id="85" name="Rectangle 358"/>
          <p:cNvSpPr>
            <a:spLocks noChangeArrowheads="1"/>
          </p:cNvSpPr>
          <p:nvPr/>
        </p:nvSpPr>
        <p:spPr bwMode="auto">
          <a:xfrm>
            <a:off x="5364349" y="3369162"/>
            <a:ext cx="1266816"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r>
              <a:rPr lang="en-US" altLang="ja-JP" sz="800" dirty="0">
                <a:latin typeface="ＭＳ ゴシック" pitchFamily="49" charset="-128"/>
                <a:ea typeface="ＭＳ ゴシック" pitchFamily="49" charset="-128"/>
              </a:rPr>
              <a:t>12C/12C/12C/10C</a:t>
            </a:r>
            <a:r>
              <a:rPr lang="en-US" altLang="ja-JP" sz="800" dirty="0" smtClean="0">
                <a:latin typeface="ＭＳ ゴシック" pitchFamily="49" charset="-128"/>
                <a:ea typeface="ＭＳ ゴシック" pitchFamily="49" charset="-128"/>
              </a:rPr>
              <a:t>/</a:t>
            </a:r>
            <a:r>
              <a:rPr lang="ja-JP" altLang="en-US" sz="800" dirty="0" smtClean="0">
                <a:latin typeface="ＭＳ ゴシック" pitchFamily="49" charset="-128"/>
                <a:ea typeface="ＭＳ ゴシック" pitchFamily="49" charset="-128"/>
              </a:rPr>
              <a:t>○</a:t>
            </a:r>
            <a:r>
              <a:rPr lang="en-US" altLang="ja-JP" sz="800" dirty="0" smtClean="0">
                <a:latin typeface="ＭＳ ゴシック" pitchFamily="49" charset="-128"/>
                <a:ea typeface="ＭＳ ゴシック" pitchFamily="49" charset="-128"/>
              </a:rPr>
              <a:t>m</a:t>
            </a:r>
            <a:endParaRPr lang="en-US" altLang="ja-JP" sz="800" dirty="0">
              <a:latin typeface="ＭＳ ゴシック" pitchFamily="49" charset="-128"/>
              <a:ea typeface="ＭＳ ゴシック" pitchFamily="49" charset="-128"/>
            </a:endParaRPr>
          </a:p>
        </p:txBody>
      </p:sp>
      <p:sp>
        <p:nvSpPr>
          <p:cNvPr id="83" name="Line 269"/>
          <p:cNvSpPr>
            <a:spLocks noChangeShapeType="1"/>
          </p:cNvSpPr>
          <p:nvPr/>
        </p:nvSpPr>
        <p:spPr bwMode="auto">
          <a:xfrm>
            <a:off x="5522821" y="3305151"/>
            <a:ext cx="1086363" cy="85"/>
          </a:xfrm>
          <a:prstGeom prst="line">
            <a:avLst/>
          </a:prstGeom>
          <a:noFill/>
          <a:ln w="19050">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68" name="Rectangle 299"/>
          <p:cNvSpPr>
            <a:spLocks noChangeArrowheads="1"/>
          </p:cNvSpPr>
          <p:nvPr/>
        </p:nvSpPr>
        <p:spPr bwMode="auto">
          <a:xfrm rot="2640000">
            <a:off x="4333143" y="3250453"/>
            <a:ext cx="156501" cy="144462"/>
          </a:xfrm>
          <a:prstGeom prst="rect">
            <a:avLst/>
          </a:prstGeom>
          <a:solidFill>
            <a:schemeClr val="bg1">
              <a:lumMod val="50000"/>
            </a:schemeClr>
          </a:solidFill>
          <a:ln w="9525">
            <a:solidFill>
              <a:schemeClr val="tx1"/>
            </a:solidFill>
            <a:miter lim="800000"/>
            <a:headEnd/>
            <a:tailEnd/>
          </a:ln>
        </p:spPr>
        <p:txBody>
          <a:bodyPr wrap="none" anchor="ct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endParaRPr lang="ja-JP" altLang="en-US"/>
          </a:p>
        </p:txBody>
      </p:sp>
      <p:sp>
        <p:nvSpPr>
          <p:cNvPr id="70" name="Oval 270"/>
          <p:cNvSpPr>
            <a:spLocks noChangeArrowheads="1"/>
          </p:cNvSpPr>
          <p:nvPr/>
        </p:nvSpPr>
        <p:spPr bwMode="auto">
          <a:xfrm>
            <a:off x="4330806" y="1700808"/>
            <a:ext cx="156502" cy="144463"/>
          </a:xfrm>
          <a:prstGeom prst="ellipse">
            <a:avLst/>
          </a:prstGeom>
          <a:solidFill>
            <a:schemeClr val="bg1">
              <a:lumMod val="50000"/>
            </a:schemeClr>
          </a:solidFill>
          <a:ln w="9525">
            <a:solidFill>
              <a:schemeClr val="tx1"/>
            </a:solidFill>
            <a:round/>
            <a:headEnd/>
            <a:tailEnd/>
          </a:ln>
        </p:spPr>
        <p:txBody>
          <a:bodyPr wrap="none" anchor="ct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endParaRPr lang="ja-JP" altLang="en-US"/>
          </a:p>
        </p:txBody>
      </p:sp>
      <p:sp>
        <p:nvSpPr>
          <p:cNvPr id="71" name="Oval 256"/>
          <p:cNvSpPr>
            <a:spLocks noChangeArrowheads="1"/>
          </p:cNvSpPr>
          <p:nvPr/>
        </p:nvSpPr>
        <p:spPr bwMode="auto">
          <a:xfrm>
            <a:off x="8409384" y="3284984"/>
            <a:ext cx="156502" cy="144463"/>
          </a:xfrm>
          <a:prstGeom prst="ellipse">
            <a:avLst/>
          </a:prstGeom>
          <a:solidFill>
            <a:srgbClr val="FF0000"/>
          </a:solidFill>
          <a:ln w="9525">
            <a:solidFill>
              <a:schemeClr val="tx1"/>
            </a:solidFill>
            <a:round/>
            <a:headEnd/>
            <a:tailEnd/>
          </a:ln>
        </p:spPr>
        <p:txBody>
          <a:bodyPr wrap="none" anchor="ct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endParaRPr lang="ja-JP" altLang="en-US"/>
          </a:p>
        </p:txBody>
      </p:sp>
      <p:sp>
        <p:nvSpPr>
          <p:cNvPr id="65" name="Text Box 329"/>
          <p:cNvSpPr txBox="1">
            <a:spLocks noChangeArrowheads="1"/>
          </p:cNvSpPr>
          <p:nvPr/>
        </p:nvSpPr>
        <p:spPr bwMode="auto">
          <a:xfrm>
            <a:off x="3049189" y="325959"/>
            <a:ext cx="3748051" cy="784830"/>
          </a:xfrm>
          <a:prstGeom prst="rect">
            <a:avLst/>
          </a:prstGeom>
          <a:noFill/>
          <a:ln w="9525">
            <a:solidFill>
              <a:srgbClr val="0000FF"/>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algn="just" eaLnBrk="1" hangingPunct="1">
              <a:spcBef>
                <a:spcPct val="50000"/>
              </a:spcBef>
            </a:pPr>
            <a:r>
              <a:rPr lang="en-US" altLang="ja-JP" sz="1000" dirty="0" smtClean="0">
                <a:solidFill>
                  <a:srgbClr val="0000FF"/>
                </a:solidFill>
              </a:rPr>
              <a:t>○</a:t>
            </a:r>
            <a:r>
              <a:rPr lang="ja-JP" altLang="en-US" sz="1000" dirty="0">
                <a:solidFill>
                  <a:srgbClr val="0000FF"/>
                </a:solidFill>
              </a:rPr>
              <a:t>回線</a:t>
            </a:r>
            <a:r>
              <a:rPr lang="ja-JP" altLang="en-US" sz="1000" dirty="0" smtClean="0">
                <a:solidFill>
                  <a:srgbClr val="0000FF"/>
                </a:solidFill>
              </a:rPr>
              <a:t>系統図</a:t>
            </a:r>
            <a:r>
              <a:rPr lang="ja-JP" altLang="en-US" sz="1000" dirty="0">
                <a:solidFill>
                  <a:srgbClr val="0000FF"/>
                </a:solidFill>
              </a:rPr>
              <a:t>については、各団体（事業者）の使用する様式を使用して差支えないが少なくとも以下の内容が分かるものであること</a:t>
            </a:r>
            <a:r>
              <a:rPr lang="ja-JP" altLang="en-US" sz="1000" dirty="0" smtClean="0">
                <a:solidFill>
                  <a:srgbClr val="0000FF"/>
                </a:solidFill>
              </a:rPr>
              <a:t>。</a:t>
            </a:r>
            <a:endParaRPr lang="en-US" altLang="ja-JP" sz="1000" dirty="0" smtClean="0">
              <a:solidFill>
                <a:srgbClr val="0000FF"/>
              </a:solidFill>
            </a:endParaRPr>
          </a:p>
          <a:p>
            <a:pPr algn="just" eaLnBrk="1" hangingPunct="1">
              <a:spcBef>
                <a:spcPct val="50000"/>
              </a:spcBef>
            </a:pPr>
            <a:r>
              <a:rPr lang="ja-JP" altLang="en-US" sz="1000" dirty="0" smtClean="0">
                <a:solidFill>
                  <a:srgbClr val="0000FF"/>
                </a:solidFill>
              </a:rPr>
              <a:t>○回線系統図は、現行ネットワークを図示したもの及び補助事業で整備した後のネットワークを図示したものの２種類を作成すること。</a:t>
            </a:r>
            <a:endParaRPr lang="ja-JP" altLang="en-US" sz="1000" dirty="0">
              <a:solidFill>
                <a:srgbClr val="0000FF"/>
              </a:solidFill>
            </a:endParaRPr>
          </a:p>
        </p:txBody>
      </p:sp>
      <p:sp>
        <p:nvSpPr>
          <p:cNvPr id="66" name="AutoShape 360"/>
          <p:cNvSpPr>
            <a:spLocks noChangeArrowheads="1"/>
          </p:cNvSpPr>
          <p:nvPr/>
        </p:nvSpPr>
        <p:spPr bwMode="auto">
          <a:xfrm>
            <a:off x="4678693" y="4785352"/>
            <a:ext cx="4876470" cy="432370"/>
          </a:xfrm>
          <a:prstGeom prst="wedgeRectCallout">
            <a:avLst>
              <a:gd name="adj1" fmla="val 31643"/>
              <a:gd name="adj2" fmla="val -120201"/>
            </a:avLst>
          </a:prstGeom>
          <a:noFill/>
          <a:ln w="9525">
            <a:solidFill>
              <a:srgbClr val="0000FF"/>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algn="just" eaLnBrk="1" hangingPunct="1"/>
            <a:r>
              <a:rPr lang="ja-JP" altLang="en-US" sz="800" dirty="0">
                <a:solidFill>
                  <a:srgbClr val="0000FF"/>
                </a:solidFill>
              </a:rPr>
              <a:t>末端は</a:t>
            </a:r>
            <a:r>
              <a:rPr lang="ja-JP" altLang="en-US" sz="800" dirty="0" smtClean="0">
                <a:solidFill>
                  <a:srgbClr val="0000FF"/>
                </a:solidFill>
              </a:rPr>
              <a:t>、ＦＴＴＨ</a:t>
            </a:r>
            <a:r>
              <a:rPr lang="ja-JP" altLang="en-US" sz="800" dirty="0">
                <a:solidFill>
                  <a:srgbClr val="0000FF"/>
                </a:solidFill>
              </a:rPr>
              <a:t>であれば、ＰＯＮ方式の場合、分岐装置までの配置が把握できること、また、ＳＳ方式の場合は、加入者に最も近接しているカプラまで把握できるものとする</a:t>
            </a:r>
            <a:r>
              <a:rPr lang="ja-JP" altLang="en-US" sz="800" dirty="0" smtClean="0">
                <a:solidFill>
                  <a:srgbClr val="0000FF"/>
                </a:solidFill>
              </a:rPr>
              <a:t>。</a:t>
            </a:r>
            <a:endParaRPr lang="ja-JP" altLang="en-US" sz="800" dirty="0">
              <a:solidFill>
                <a:srgbClr val="0000FF"/>
              </a:solidFill>
            </a:endParaRPr>
          </a:p>
        </p:txBody>
      </p:sp>
      <p:sp>
        <p:nvSpPr>
          <p:cNvPr id="74" name="AutoShape 342"/>
          <p:cNvSpPr>
            <a:spLocks noChangeArrowheads="1"/>
          </p:cNvSpPr>
          <p:nvPr/>
        </p:nvSpPr>
        <p:spPr bwMode="auto">
          <a:xfrm>
            <a:off x="1102688" y="4707137"/>
            <a:ext cx="3373470" cy="785802"/>
          </a:xfrm>
          <a:prstGeom prst="wedgeRectCallout">
            <a:avLst>
              <a:gd name="adj1" fmla="val -55516"/>
              <a:gd name="adj2" fmla="val 48888"/>
            </a:avLst>
          </a:prstGeom>
          <a:solidFill>
            <a:schemeClr val="bg1"/>
          </a:solidFill>
          <a:ln w="9525">
            <a:solidFill>
              <a:srgbClr val="0000FF"/>
            </a:solidFill>
            <a:miter lim="800000"/>
            <a:headEnd/>
            <a:tailEnd/>
          </a:ln>
          <a:extLst/>
        </p:spPr>
        <p:txBody>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r>
              <a:rPr lang="ja-JP" altLang="en-US" sz="800" dirty="0">
                <a:solidFill>
                  <a:srgbClr val="0000FF"/>
                </a:solidFill>
              </a:rPr>
              <a:t>凡例を必ずつけること</a:t>
            </a:r>
            <a:r>
              <a:rPr lang="ja-JP" altLang="en-US" sz="800" dirty="0" smtClean="0">
                <a:solidFill>
                  <a:srgbClr val="0000FF"/>
                </a:solidFill>
              </a:rPr>
              <a:t>。</a:t>
            </a:r>
            <a:endParaRPr lang="en-US" altLang="ja-JP" sz="800" dirty="0" smtClean="0">
              <a:solidFill>
                <a:srgbClr val="0000FF"/>
              </a:solidFill>
            </a:endParaRPr>
          </a:p>
          <a:p>
            <a:r>
              <a:rPr lang="ja-JP" altLang="en-US" sz="800" dirty="0" smtClean="0">
                <a:solidFill>
                  <a:srgbClr val="0000FF"/>
                </a:solidFill>
              </a:rPr>
              <a:t>また</a:t>
            </a:r>
            <a:r>
              <a:rPr lang="ja-JP" altLang="en-US" sz="800" dirty="0">
                <a:solidFill>
                  <a:srgbClr val="0000FF"/>
                </a:solidFill>
              </a:rPr>
              <a:t>、</a:t>
            </a:r>
            <a:r>
              <a:rPr lang="ja-JP" altLang="en-US" sz="800" dirty="0" smtClean="0">
                <a:solidFill>
                  <a:srgbClr val="0000FF"/>
                </a:solidFill>
              </a:rPr>
              <a:t>本事業で新設（更新）する</a:t>
            </a:r>
            <a:r>
              <a:rPr lang="ja-JP" altLang="en-US" sz="800" dirty="0">
                <a:solidFill>
                  <a:srgbClr val="0000FF"/>
                </a:solidFill>
              </a:rPr>
              <a:t>光ファイバーに、補助対象部分と、補助対象外部分が含まれる場合は、凡例で明示すること。</a:t>
            </a:r>
            <a:endParaRPr lang="en-US" altLang="ja-JP" sz="800" dirty="0">
              <a:solidFill>
                <a:srgbClr val="0000FF"/>
              </a:solidFill>
            </a:endParaRPr>
          </a:p>
          <a:p>
            <a:endParaRPr lang="en-US" altLang="ja-JP" sz="100" dirty="0">
              <a:solidFill>
                <a:srgbClr val="0000FF"/>
              </a:solidFill>
            </a:endParaRPr>
          </a:p>
          <a:p>
            <a:r>
              <a:rPr lang="ja-JP" altLang="en-US" sz="800" dirty="0">
                <a:solidFill>
                  <a:srgbClr val="0000FF"/>
                </a:solidFill>
              </a:rPr>
              <a:t>　（例）</a:t>
            </a:r>
            <a:r>
              <a:rPr lang="ja-JP" altLang="en-US" sz="800" dirty="0">
                <a:solidFill>
                  <a:srgbClr val="FF0000"/>
                </a:solidFill>
              </a:rPr>
              <a:t>赤･･･補助対象部分</a:t>
            </a:r>
            <a:endParaRPr lang="en-US" altLang="ja-JP" sz="800" dirty="0">
              <a:solidFill>
                <a:srgbClr val="0000FF"/>
              </a:solidFill>
            </a:endParaRPr>
          </a:p>
          <a:p>
            <a:r>
              <a:rPr lang="ja-JP" altLang="en-US" sz="800" dirty="0">
                <a:solidFill>
                  <a:srgbClr val="0000FF"/>
                </a:solidFill>
              </a:rPr>
              <a:t>　　　　青･･･補助対象外部分</a:t>
            </a:r>
            <a:endParaRPr lang="en-US" altLang="ja-JP" sz="800" dirty="0">
              <a:solidFill>
                <a:srgbClr val="0000FF"/>
              </a:solidFill>
            </a:endParaRPr>
          </a:p>
          <a:p>
            <a:r>
              <a:rPr lang="ja-JP" altLang="en-US" sz="800" dirty="0">
                <a:solidFill>
                  <a:srgbClr val="0000FF"/>
                </a:solidFill>
              </a:rPr>
              <a:t>　　　　</a:t>
            </a:r>
            <a:r>
              <a:rPr lang="ja-JP" altLang="en-US" sz="800" dirty="0">
                <a:solidFill>
                  <a:srgbClr val="008000"/>
                </a:solidFill>
              </a:rPr>
              <a:t>緑･･</a:t>
            </a:r>
            <a:r>
              <a:rPr lang="ja-JP" altLang="en-US" sz="800" dirty="0" smtClean="0">
                <a:solidFill>
                  <a:srgbClr val="008000"/>
                </a:solidFill>
              </a:rPr>
              <a:t>･共有部分</a:t>
            </a:r>
          </a:p>
          <a:p>
            <a:r>
              <a:rPr lang="ja-JP" altLang="en-US" sz="800" b="1" dirty="0" smtClean="0">
                <a:solidFill>
                  <a:srgbClr val="0000FF"/>
                </a:solidFill>
              </a:rPr>
              <a:t>　</a:t>
            </a:r>
          </a:p>
          <a:p>
            <a:pPr eaLnBrk="1" hangingPunct="1"/>
            <a:endParaRPr lang="en-US" altLang="ja-JP" sz="800" dirty="0">
              <a:solidFill>
                <a:srgbClr val="0000FF"/>
              </a:solidFill>
            </a:endParaRPr>
          </a:p>
          <a:p>
            <a:pPr eaLnBrk="1" hangingPunct="1"/>
            <a:endParaRPr lang="ja-JP" altLang="en-US" sz="800" dirty="0"/>
          </a:p>
        </p:txBody>
      </p:sp>
      <p:sp>
        <p:nvSpPr>
          <p:cNvPr id="84" name="AutoShape 359"/>
          <p:cNvSpPr>
            <a:spLocks noChangeArrowheads="1"/>
          </p:cNvSpPr>
          <p:nvPr/>
        </p:nvSpPr>
        <p:spPr bwMode="auto">
          <a:xfrm>
            <a:off x="1094832" y="3075826"/>
            <a:ext cx="2651919" cy="360363"/>
          </a:xfrm>
          <a:prstGeom prst="wedgeRectCallout">
            <a:avLst>
              <a:gd name="adj1" fmla="val 35907"/>
              <a:gd name="adj2" fmla="val 101230"/>
            </a:avLst>
          </a:prstGeom>
          <a:noFill/>
          <a:ln w="9525">
            <a:solidFill>
              <a:srgbClr val="0000FF"/>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r>
              <a:rPr lang="ja-JP" altLang="en-US" sz="800" dirty="0">
                <a:solidFill>
                  <a:srgbClr val="0000FF"/>
                </a:solidFill>
              </a:rPr>
              <a:t>既存の光</a:t>
            </a:r>
            <a:r>
              <a:rPr lang="ja-JP" altLang="en-US" sz="800" dirty="0" smtClean="0">
                <a:solidFill>
                  <a:srgbClr val="0000FF"/>
                </a:solidFill>
              </a:rPr>
              <a:t>ファイバーを</a:t>
            </a:r>
            <a:r>
              <a:rPr lang="ja-JP" altLang="en-US" sz="800" dirty="0">
                <a:solidFill>
                  <a:srgbClr val="0000FF"/>
                </a:solidFill>
              </a:rPr>
              <a:t>使用する場合には、その芯線数、距離を明示するとともに、その旨を記載すること。</a:t>
            </a:r>
          </a:p>
        </p:txBody>
      </p:sp>
      <p:sp>
        <p:nvSpPr>
          <p:cNvPr id="86" name="Line 269"/>
          <p:cNvSpPr>
            <a:spLocks noChangeShapeType="1"/>
          </p:cNvSpPr>
          <p:nvPr/>
        </p:nvSpPr>
        <p:spPr bwMode="auto">
          <a:xfrm>
            <a:off x="728373" y="6297589"/>
            <a:ext cx="354267" cy="0"/>
          </a:xfrm>
          <a:prstGeom prst="line">
            <a:avLst/>
          </a:prstGeom>
          <a:noFill/>
          <a:ln w="19050">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ja-JP" altLang="en-US"/>
          </a:p>
        </p:txBody>
      </p:sp>
    </p:spTree>
  </p:cSld>
  <p:clrMapOvr>
    <a:masterClrMapping/>
  </p:clrMapOvr>
</p:sld>
</file>

<file path=ppt/theme/theme1.xml><?xml version="1.0" encoding="utf-8"?>
<a:theme xmlns:a="http://schemas.openxmlformats.org/drawingml/2006/main" name="標準デザイン">
  <a:themeElements>
    <a:clrScheme name="標準デザイン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標準デザイン">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標準デザイン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標準デザイン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820</TotalTime>
  <Words>272</Words>
  <Application>Microsoft Office PowerPoint</Application>
  <PresentationFormat>A4 210 x 297 mm</PresentationFormat>
  <Paragraphs>46</Paragraphs>
  <Slides>1</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ＭＳ Ｐゴシック</vt:lpstr>
      <vt:lpstr>ＭＳ ゴシック</vt:lpstr>
      <vt:lpstr>Times New Roman</vt:lpstr>
      <vt:lpstr>標準デザイン</vt:lpstr>
      <vt:lpstr>○○市回線系統図</vt:lpstr>
    </vt:vector>
  </TitlesOfParts>
  <Company>総務省</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05b上記整備計画書の添付資料（回線系統図等）_記載例</dc:title>
  <dc:creator>総務省</dc:creator>
  <cp:lastModifiedBy>総務省</cp:lastModifiedBy>
  <cp:revision>143</cp:revision>
  <cp:lastPrinted>2017-04-12T11:20:40Z</cp:lastPrinted>
  <dcterms:created xsi:type="dcterms:W3CDTF">2002-05-28T06:02:38Z</dcterms:created>
  <dcterms:modified xsi:type="dcterms:W3CDTF">2019-01-16T02:50:25Z</dcterms:modified>
</cp:coreProperties>
</file>