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906000" cy="6858000" type="A4"/>
  <p:notesSz cx="6635750" cy="9767888"/>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p:scale>
          <a:sx n="150" d="100"/>
          <a:sy n="150" d="100"/>
        </p:scale>
        <p:origin x="564" y="-78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1" y="0"/>
            <a:ext cx="2876065" cy="488788"/>
          </a:xfrm>
          <a:prstGeom prst="rect">
            <a:avLst/>
          </a:prstGeom>
          <a:noFill/>
          <a:ln w="9525">
            <a:noFill/>
            <a:miter lim="800000"/>
            <a:headEnd/>
            <a:tailEnd/>
          </a:ln>
          <a:effectLst/>
        </p:spPr>
        <p:txBody>
          <a:bodyPr vert="horz" wrap="square" lIns="90343" tIns="45171" rIns="90343" bIns="45171"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759685" y="0"/>
            <a:ext cx="2876065" cy="488788"/>
          </a:xfrm>
          <a:prstGeom prst="rect">
            <a:avLst/>
          </a:prstGeom>
          <a:noFill/>
          <a:ln w="9525">
            <a:noFill/>
            <a:miter lim="800000"/>
            <a:headEnd/>
            <a:tailEnd/>
          </a:ln>
          <a:effectLst/>
        </p:spPr>
        <p:txBody>
          <a:bodyPr vert="horz" wrap="square" lIns="90343" tIns="45171" rIns="90343" bIns="45171"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1" y="9279101"/>
            <a:ext cx="2876065" cy="488788"/>
          </a:xfrm>
          <a:prstGeom prst="rect">
            <a:avLst/>
          </a:prstGeom>
          <a:noFill/>
          <a:ln w="9525">
            <a:noFill/>
            <a:miter lim="800000"/>
            <a:headEnd/>
            <a:tailEnd/>
          </a:ln>
          <a:effectLst/>
        </p:spPr>
        <p:txBody>
          <a:bodyPr vert="horz" wrap="square" lIns="90343" tIns="45171" rIns="90343" bIns="45171"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759685" y="9279101"/>
            <a:ext cx="2876065" cy="488788"/>
          </a:xfrm>
          <a:prstGeom prst="rect">
            <a:avLst/>
          </a:prstGeom>
          <a:noFill/>
          <a:ln w="9525">
            <a:noFill/>
            <a:miter lim="800000"/>
            <a:headEnd/>
            <a:tailEnd/>
          </a:ln>
          <a:effectLst/>
        </p:spPr>
        <p:txBody>
          <a:bodyPr vert="horz" wrap="square" lIns="90343" tIns="45171" rIns="90343" bIns="45171"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直線コネクタ 66"/>
          <p:cNvCxnSpPr/>
          <p:nvPr/>
        </p:nvCxnSpPr>
        <p:spPr>
          <a:xfrm>
            <a:off x="6558513" y="3330745"/>
            <a:ext cx="0" cy="4395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3" name="Line 269"/>
          <p:cNvSpPr>
            <a:spLocks noChangeShapeType="1"/>
          </p:cNvSpPr>
          <p:nvPr/>
        </p:nvSpPr>
        <p:spPr bwMode="auto">
          <a:xfrm>
            <a:off x="6541516" y="1770740"/>
            <a:ext cx="2443932"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99" name="直線コネクタ 98"/>
          <p:cNvCxnSpPr/>
          <p:nvPr/>
        </p:nvCxnSpPr>
        <p:spPr>
          <a:xfrm>
            <a:off x="8659865" y="3790922"/>
            <a:ext cx="0" cy="6206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08" name="Text Box 328"/>
          <p:cNvSpPr txBox="1">
            <a:spLocks noChangeArrowheads="1"/>
          </p:cNvSpPr>
          <p:nvPr/>
        </p:nvSpPr>
        <p:spPr bwMode="auto">
          <a:xfrm>
            <a:off x="567488" y="5344011"/>
            <a:ext cx="6401735" cy="126957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ja-JP" altLang="en-US" sz="900" dirty="0">
                <a:latin typeface="ＭＳ ゴシック" pitchFamily="49" charset="-128"/>
                <a:ea typeface="ＭＳ ゴシック" pitchFamily="49" charset="-128"/>
              </a:rPr>
              <a:t>凡例</a:t>
            </a:r>
          </a:p>
          <a:p>
            <a:pPr algn="just" eaLnBrk="1" hangingPunct="1">
              <a:spcBef>
                <a:spcPct val="50000"/>
              </a:spcBef>
            </a:pPr>
            <a:r>
              <a:rPr lang="ja-JP" altLang="en-US"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○Ｃ</a:t>
            </a:r>
            <a:r>
              <a:rPr lang="en-US" altLang="ja-JP" sz="900" dirty="0" smtClean="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Ｃ</a:t>
            </a:r>
            <a:r>
              <a:rPr lang="en-US" altLang="ja-JP" sz="900" dirty="0" smtClean="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Ｃ</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Ｃ</a:t>
            </a:r>
            <a:r>
              <a:rPr lang="en-US" altLang="ja-JP" sz="900" dirty="0" smtClean="0">
                <a:latin typeface="ＭＳ ゴシック" pitchFamily="49" charset="-128"/>
                <a:ea typeface="ＭＳ ゴシック" pitchFamily="49" charset="-128"/>
              </a:rPr>
              <a:t>/</a:t>
            </a:r>
            <a:r>
              <a:rPr lang="ja-JP" altLang="en-US" sz="900" dirty="0" smtClean="0">
                <a:latin typeface="ＭＳ ゴシック" pitchFamily="49" charset="-128"/>
                <a:ea typeface="ＭＳ ゴシック" pitchFamily="49" charset="-128"/>
              </a:rPr>
              <a:t>○</a:t>
            </a:r>
            <a:r>
              <a:rPr lang="en-US" altLang="ja-JP" sz="900" dirty="0" smtClean="0">
                <a:latin typeface="ＭＳ ゴシック" pitchFamily="49" charset="-128"/>
                <a:ea typeface="ＭＳ ゴシック" pitchFamily="49" charset="-128"/>
              </a:rPr>
              <a:t>m</a:t>
            </a:r>
            <a:r>
              <a:rPr lang="ja-JP" altLang="en-US" sz="900" dirty="0" smtClean="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　　　　　　　　　　　　　　　　　　　　　　既設タップオフ（クロージャー）</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全芯数</a:t>
            </a: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新設</a:t>
            </a: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更改</a:t>
            </a: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芯数</a:t>
            </a:r>
            <a:r>
              <a:rPr lang="en-US" altLang="ja-JP" sz="800" dirty="0" smtClean="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補助</a:t>
            </a:r>
            <a:r>
              <a:rPr lang="ja-JP" altLang="en-US" sz="800" dirty="0" smtClean="0">
                <a:latin typeface="ＭＳ ゴシック" pitchFamily="49" charset="-128"/>
                <a:ea typeface="ＭＳ ゴシック" pitchFamily="49" charset="-128"/>
              </a:rPr>
              <a:t>対象</a:t>
            </a:r>
            <a:r>
              <a:rPr lang="ja-JP" altLang="en-US" sz="800" dirty="0">
                <a:latin typeface="ＭＳ ゴシック" pitchFamily="49" charset="-128"/>
                <a:ea typeface="ＭＳ ゴシック" pitchFamily="49" charset="-128"/>
              </a:rPr>
              <a:t>芯数</a:t>
            </a: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使用</a:t>
            </a:r>
            <a:r>
              <a:rPr lang="ja-JP" altLang="en-US" sz="800" dirty="0" smtClean="0">
                <a:latin typeface="ＭＳ ゴシック" pitchFamily="49" charset="-128"/>
                <a:ea typeface="ＭＳ ゴシック" pitchFamily="49" charset="-128"/>
              </a:rPr>
              <a:t>芯数</a:t>
            </a:r>
            <a:r>
              <a:rPr lang="en-US" altLang="ja-JP" sz="800" dirty="0" smtClean="0">
                <a:latin typeface="ＭＳ ゴシック" pitchFamily="49" charset="-128"/>
                <a:ea typeface="ＭＳ ゴシック" pitchFamily="49" charset="-128"/>
              </a:rPr>
              <a:t>/</a:t>
            </a:r>
            <a:r>
              <a:rPr lang="ja-JP" altLang="en-US" sz="800">
                <a:latin typeface="ＭＳ ゴシック" pitchFamily="49" charset="-128"/>
                <a:ea typeface="ＭＳ ゴシック" pitchFamily="49" charset="-128"/>
              </a:rPr>
              <a:t>敷設</a:t>
            </a:r>
            <a:r>
              <a:rPr lang="ja-JP" altLang="en-US" sz="800" smtClean="0">
                <a:latin typeface="ＭＳ ゴシック" pitchFamily="49" charset="-128"/>
                <a:ea typeface="ＭＳ ゴシック" pitchFamily="49" charset="-128"/>
              </a:rPr>
              <a:t>距離　　　　　　　　　　</a:t>
            </a:r>
            <a:r>
              <a:rPr lang="ja-JP" altLang="en-US" sz="800" dirty="0" smtClean="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新設タップオフ（クロージャー）</a:t>
            </a:r>
            <a:endParaRPr lang="ja-JP" altLang="en-US" sz="900" dirty="0">
              <a:latin typeface="ＭＳ ゴシック" pitchFamily="49" charset="-128"/>
              <a:ea typeface="ＭＳ ゴシック" pitchFamily="49" charset="-128"/>
            </a:endParaRPr>
          </a:p>
          <a:p>
            <a:pPr algn="just" eaLnBrk="1" hangingPunct="1">
              <a:spcBef>
                <a:spcPct val="50000"/>
              </a:spcBef>
            </a:pPr>
            <a:r>
              <a:rPr lang="ja-JP" altLang="en-US" sz="900" dirty="0" smtClean="0">
                <a:latin typeface="ＭＳ ゴシック" pitchFamily="49" charset="-128"/>
                <a:ea typeface="ＭＳ ゴシック" pitchFamily="49" charset="-128"/>
              </a:rPr>
              <a:t>　　　　　補助対象（ＦＴＴＨ化）　　　　　　　　　　　　　　　　　　　　　</a:t>
            </a:r>
            <a:r>
              <a:rPr lang="ja-JP" altLang="en-US" sz="900" dirty="0">
                <a:latin typeface="ＭＳ ゴシック" pitchFamily="49" charset="-128"/>
                <a:ea typeface="ＭＳ ゴシック" pitchFamily="49" charset="-128"/>
              </a:rPr>
              <a:t> 既設</a:t>
            </a:r>
            <a:r>
              <a:rPr lang="ja-JP" altLang="en-US" sz="900" dirty="0" smtClean="0">
                <a:latin typeface="ＭＳ ゴシック" pitchFamily="49" charset="-128"/>
                <a:ea typeface="ＭＳ ゴシック" pitchFamily="49" charset="-128"/>
              </a:rPr>
              <a:t>ノード</a:t>
            </a:r>
            <a:endParaRPr lang="ja-JP" altLang="en-US" sz="900" dirty="0">
              <a:latin typeface="ＭＳ ゴシック" pitchFamily="49" charset="-128"/>
              <a:ea typeface="ＭＳ ゴシック" pitchFamily="49" charset="-128"/>
            </a:endParaRPr>
          </a:p>
          <a:p>
            <a:pPr algn="just" eaLnBrk="1" hangingPunct="1">
              <a:spcBef>
                <a:spcPct val="50000"/>
              </a:spcBef>
            </a:pPr>
            <a:r>
              <a:rPr lang="ja-JP" altLang="en-US" sz="900" dirty="0" smtClean="0">
                <a:latin typeface="ＭＳ ゴシック" pitchFamily="49" charset="-128"/>
                <a:ea typeface="ＭＳ ゴシック" pitchFamily="49" charset="-128"/>
              </a:rPr>
              <a:t>　　　　　既設　　　　　　　　　　　　　　　　　　　　　　　　　　　　　　 過疎地域の境界地点</a:t>
            </a:r>
            <a:endParaRPr lang="en-US" altLang="ja-JP" sz="900" dirty="0" smtClean="0">
              <a:latin typeface="ＭＳ ゴシック" pitchFamily="49" charset="-128"/>
              <a:ea typeface="ＭＳ ゴシック" pitchFamily="49" charset="-128"/>
            </a:endParaRPr>
          </a:p>
          <a:p>
            <a:pPr algn="just" eaLnBrk="1" hangingPunct="1">
              <a:spcBef>
                <a:spcPct val="50000"/>
              </a:spcBef>
            </a:pPr>
            <a:r>
              <a:rPr lang="ja-JP" altLang="en-US" sz="900" dirty="0" smtClean="0">
                <a:latin typeface="ＭＳ ゴシック" pitchFamily="49" charset="-128"/>
                <a:ea typeface="ＭＳ ゴシック" pitchFamily="49" charset="-128"/>
              </a:rPr>
              <a:t>　　　　　</a:t>
            </a:r>
            <a:endParaRPr lang="ja-JP" altLang="en-US" sz="900" dirty="0">
              <a:latin typeface="ＭＳ ゴシック" pitchFamily="49" charset="-128"/>
              <a:ea typeface="ＭＳ ゴシック" pitchFamily="49" charset="-128"/>
            </a:endParaRP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dirty="0" smtClean="0"/>
              <a:t>○○</a:t>
            </a:r>
            <a:r>
              <a:rPr lang="ja-JP" altLang="en-US" sz="2000" dirty="0" smtClean="0"/>
              <a:t>市回線系統図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200" dirty="0">
                <a:solidFill>
                  <a:srgbClr val="0000FF"/>
                </a:solidFill>
              </a:rPr>
              <a:t>（記載イメージ）</a:t>
            </a:r>
          </a:p>
        </p:txBody>
      </p:sp>
      <p:sp>
        <p:nvSpPr>
          <p:cNvPr id="2056" name="Text Box 233"/>
          <p:cNvSpPr txBox="1">
            <a:spLocks noChangeArrowheads="1"/>
          </p:cNvSpPr>
          <p:nvPr/>
        </p:nvSpPr>
        <p:spPr bwMode="auto">
          <a:xfrm>
            <a:off x="818622" y="4112617"/>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2057" name="Text Box 234"/>
          <p:cNvSpPr txBox="1">
            <a:spLocks noChangeArrowheads="1"/>
          </p:cNvSpPr>
          <p:nvPr/>
        </p:nvSpPr>
        <p:spPr bwMode="auto">
          <a:xfrm>
            <a:off x="507338" y="3825279"/>
            <a:ext cx="2069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200" dirty="0" smtClean="0">
                <a:latin typeface="ＭＳ Ｐゴシック" panose="020B0600070205080204" pitchFamily="50" charset="-128"/>
              </a:rPr>
              <a:t>○○</a:t>
            </a:r>
            <a:r>
              <a:rPr lang="ja-JP" altLang="en-US" sz="1200" dirty="0" smtClean="0">
                <a:latin typeface="ＭＳ Ｐゴシック" panose="020B0600070205080204" pitchFamily="50" charset="-128"/>
              </a:rPr>
              <a:t>市ケーブルテレビ局舎</a:t>
            </a:r>
            <a:endParaRPr lang="ja-JP" altLang="en-US" sz="1200" dirty="0">
              <a:latin typeface="ＭＳ Ｐゴシック" panose="020B0600070205080204" pitchFamily="50" charset="-128"/>
            </a:endParaRPr>
          </a:p>
        </p:txBody>
      </p:sp>
      <p:sp>
        <p:nvSpPr>
          <p:cNvPr id="2058" name="Oval 235"/>
          <p:cNvSpPr>
            <a:spLocks noChangeArrowheads="1"/>
          </p:cNvSpPr>
          <p:nvPr/>
        </p:nvSpPr>
        <p:spPr bwMode="auto">
          <a:xfrm>
            <a:off x="1031876" y="4131667"/>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endParaRPr lang="ja-JP" altLang="ja-JP"/>
          </a:p>
        </p:txBody>
      </p:sp>
      <p:sp>
        <p:nvSpPr>
          <p:cNvPr id="2059" name="AutoShape 236"/>
          <p:cNvSpPr>
            <a:spLocks noChangeArrowheads="1"/>
          </p:cNvSpPr>
          <p:nvPr/>
        </p:nvSpPr>
        <p:spPr bwMode="auto">
          <a:xfrm rot="5400000">
            <a:off x="1145118" y="4172148"/>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63" name="Line 242"/>
          <p:cNvSpPr>
            <a:spLocks noChangeShapeType="1"/>
          </p:cNvSpPr>
          <p:nvPr/>
        </p:nvSpPr>
        <p:spPr bwMode="auto">
          <a:xfrm flipH="1">
            <a:off x="4404387" y="1766269"/>
            <a:ext cx="1719" cy="2598762"/>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67" name="Line 249"/>
          <p:cNvSpPr>
            <a:spLocks noChangeShapeType="1"/>
          </p:cNvSpPr>
          <p:nvPr/>
        </p:nvSpPr>
        <p:spPr bwMode="auto">
          <a:xfrm>
            <a:off x="6564770" y="1801195"/>
            <a:ext cx="0" cy="1513673"/>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4" name="Rectangle 268"/>
          <p:cNvSpPr>
            <a:spLocks noChangeArrowheads="1"/>
          </p:cNvSpPr>
          <p:nvPr/>
        </p:nvSpPr>
        <p:spPr bwMode="auto">
          <a:xfrm rot="2640000">
            <a:off x="4719272" y="6000425"/>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85" name="Line 269"/>
          <p:cNvSpPr>
            <a:spLocks noChangeShapeType="1"/>
          </p:cNvSpPr>
          <p:nvPr/>
        </p:nvSpPr>
        <p:spPr bwMode="auto">
          <a:xfrm flipV="1">
            <a:off x="6605155" y="3316695"/>
            <a:ext cx="1779639"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6" name="Oval 238"/>
          <p:cNvSpPr>
            <a:spLocks noChangeArrowheads="1"/>
          </p:cNvSpPr>
          <p:nvPr/>
        </p:nvSpPr>
        <p:spPr bwMode="auto">
          <a:xfrm>
            <a:off x="4319657" y="4275335"/>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 name="Oval 275"/>
          <p:cNvSpPr>
            <a:spLocks noChangeArrowheads="1"/>
          </p:cNvSpPr>
          <p:nvPr/>
        </p:nvSpPr>
        <p:spPr bwMode="auto">
          <a:xfrm>
            <a:off x="4719108" y="5597942"/>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10" name="Text Box 334"/>
          <p:cNvSpPr txBox="1">
            <a:spLocks noChangeArrowheads="1"/>
          </p:cNvSpPr>
          <p:nvPr/>
        </p:nvSpPr>
        <p:spPr bwMode="auto">
          <a:xfrm>
            <a:off x="4131799" y="4449167"/>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01</a:t>
            </a:r>
          </a:p>
        </p:txBody>
      </p:sp>
      <p:sp>
        <p:nvSpPr>
          <p:cNvPr id="2111" name="Text Box 335"/>
          <p:cNvSpPr txBox="1">
            <a:spLocks noChangeArrowheads="1"/>
          </p:cNvSpPr>
          <p:nvPr/>
        </p:nvSpPr>
        <p:spPr bwMode="auto">
          <a:xfrm>
            <a:off x="3952525" y="3037783"/>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02</a:t>
            </a:r>
          </a:p>
        </p:txBody>
      </p:sp>
      <p:sp>
        <p:nvSpPr>
          <p:cNvPr id="2112" name="Text Box 336"/>
          <p:cNvSpPr txBox="1">
            <a:spLocks noChangeArrowheads="1"/>
          </p:cNvSpPr>
          <p:nvPr/>
        </p:nvSpPr>
        <p:spPr bwMode="auto">
          <a:xfrm>
            <a:off x="8216746" y="411484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03</a:t>
            </a:r>
          </a:p>
        </p:txBody>
      </p:sp>
      <p:sp>
        <p:nvSpPr>
          <p:cNvPr id="2113" name="Text Box 337"/>
          <p:cNvSpPr txBox="1">
            <a:spLocks noChangeArrowheads="1"/>
          </p:cNvSpPr>
          <p:nvPr/>
        </p:nvSpPr>
        <p:spPr bwMode="auto">
          <a:xfrm>
            <a:off x="6082856" y="3610803"/>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smtClean="0">
                <a:solidFill>
                  <a:srgbClr val="FF0000"/>
                </a:solidFill>
                <a:latin typeface="ＭＳ ゴシック" pitchFamily="49" charset="-128"/>
                <a:ea typeface="ＭＳ ゴシック" pitchFamily="49" charset="-128"/>
              </a:rPr>
              <a:t>05</a:t>
            </a:r>
            <a:endParaRPr lang="en-US" altLang="ja-JP" sz="900" dirty="0">
              <a:solidFill>
                <a:srgbClr val="FF0000"/>
              </a:solidFill>
              <a:latin typeface="ＭＳ ゴシック" pitchFamily="49" charset="-128"/>
              <a:ea typeface="ＭＳ ゴシック" pitchFamily="49" charset="-128"/>
            </a:endParaRPr>
          </a:p>
        </p:txBody>
      </p:sp>
      <p:sp>
        <p:nvSpPr>
          <p:cNvPr id="2122" name="Oval 349"/>
          <p:cNvSpPr>
            <a:spLocks noChangeArrowheads="1"/>
          </p:cNvSpPr>
          <p:nvPr/>
        </p:nvSpPr>
        <p:spPr bwMode="auto">
          <a:xfrm>
            <a:off x="4719108" y="5774327"/>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23" name="Text Box 350"/>
          <p:cNvSpPr txBox="1">
            <a:spLocks noChangeArrowheads="1"/>
          </p:cNvSpPr>
          <p:nvPr/>
        </p:nvSpPr>
        <p:spPr bwMode="auto">
          <a:xfrm>
            <a:off x="8384794" y="352753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smtClean="0">
                <a:solidFill>
                  <a:srgbClr val="FF0000"/>
                </a:solidFill>
                <a:latin typeface="ＭＳ ゴシック" pitchFamily="49" charset="-128"/>
                <a:ea typeface="ＭＳ ゴシック" pitchFamily="49" charset="-128"/>
              </a:rPr>
              <a:t>04</a:t>
            </a:r>
            <a:endParaRPr lang="en-US" altLang="ja-JP" sz="900" dirty="0">
              <a:solidFill>
                <a:srgbClr val="FF0000"/>
              </a:solidFill>
              <a:latin typeface="ＭＳ ゴシック" pitchFamily="49" charset="-128"/>
              <a:ea typeface="ＭＳ ゴシック" pitchFamily="49" charset="-128"/>
            </a:endParaRPr>
          </a:p>
        </p:txBody>
      </p:sp>
      <p:sp>
        <p:nvSpPr>
          <p:cNvPr id="2127" name="Rectangle 358"/>
          <p:cNvSpPr>
            <a:spLocks noChangeArrowheads="1"/>
          </p:cNvSpPr>
          <p:nvPr/>
        </p:nvSpPr>
        <p:spPr bwMode="auto">
          <a:xfrm>
            <a:off x="2511514" y="4357763"/>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20C/20C/20C/18C/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p>
          <a:p>
            <a:pPr eaLnBrk="1" hangingPunct="1"/>
            <a:endParaRPr lang="en-US" altLang="ja-JP" sz="800" dirty="0">
              <a:latin typeface="ＭＳ ゴシック" pitchFamily="49" charset="-128"/>
              <a:ea typeface="ＭＳ ゴシック" pitchFamily="49" charset="-128"/>
            </a:endParaRPr>
          </a:p>
        </p:txBody>
      </p:sp>
      <p:sp>
        <p:nvSpPr>
          <p:cNvPr id="95" name="Rectangle 287"/>
          <p:cNvSpPr>
            <a:spLocks noChangeArrowheads="1"/>
          </p:cNvSpPr>
          <p:nvPr/>
        </p:nvSpPr>
        <p:spPr bwMode="auto">
          <a:xfrm rot="2640000">
            <a:off x="8932000" y="1698509"/>
            <a:ext cx="156501" cy="144462"/>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4" name="直線コネクタ 3"/>
          <p:cNvCxnSpPr/>
          <p:nvPr/>
        </p:nvCxnSpPr>
        <p:spPr>
          <a:xfrm>
            <a:off x="6537176" y="3352874"/>
            <a:ext cx="1928326" cy="4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82" name="Oval 256"/>
          <p:cNvSpPr>
            <a:spLocks noChangeArrowheads="1"/>
          </p:cNvSpPr>
          <p:nvPr/>
        </p:nvSpPr>
        <p:spPr bwMode="auto">
          <a:xfrm>
            <a:off x="8579990" y="3725103"/>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16" name="Oval 270"/>
          <p:cNvSpPr>
            <a:spLocks noChangeArrowheads="1"/>
          </p:cNvSpPr>
          <p:nvPr/>
        </p:nvSpPr>
        <p:spPr bwMode="auto">
          <a:xfrm>
            <a:off x="6484021" y="2187846"/>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17" name="Rectangle 358"/>
          <p:cNvSpPr>
            <a:spLocks noChangeArrowheads="1"/>
          </p:cNvSpPr>
          <p:nvPr/>
        </p:nvSpPr>
        <p:spPr bwMode="auto">
          <a:xfrm>
            <a:off x="5894666" y="4407145"/>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4C/4C/4C/4C/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118" name="Rectangle 358"/>
          <p:cNvSpPr>
            <a:spLocks noChangeArrowheads="1"/>
          </p:cNvSpPr>
          <p:nvPr/>
        </p:nvSpPr>
        <p:spPr bwMode="auto">
          <a:xfrm>
            <a:off x="8645993" y="3912495"/>
            <a:ext cx="1102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4C/4C/4C/2C/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p>
          <a:p>
            <a:pPr eaLnBrk="1" hangingPunct="1"/>
            <a:r>
              <a:rPr lang="ja-JP" altLang="en-US" sz="800" dirty="0" smtClean="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sp>
        <p:nvSpPr>
          <p:cNvPr id="121" name="Rectangle 358"/>
          <p:cNvSpPr>
            <a:spLocks noChangeArrowheads="1"/>
          </p:cNvSpPr>
          <p:nvPr/>
        </p:nvSpPr>
        <p:spPr bwMode="auto">
          <a:xfrm>
            <a:off x="6528074" y="3546826"/>
            <a:ext cx="1102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4C/4C/4C/2C/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p>
          <a:p>
            <a:pPr eaLnBrk="1" hangingPunct="1"/>
            <a:r>
              <a:rPr lang="ja-JP" altLang="en-US" sz="800" dirty="0" smtClean="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sp>
        <p:nvSpPr>
          <p:cNvPr id="122" name="Rectangle 358"/>
          <p:cNvSpPr>
            <a:spLocks noChangeArrowheads="1"/>
          </p:cNvSpPr>
          <p:nvPr/>
        </p:nvSpPr>
        <p:spPr bwMode="auto">
          <a:xfrm>
            <a:off x="4389165" y="2953230"/>
            <a:ext cx="16675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12C/12C/0C/10C/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p>
          <a:p>
            <a:pPr eaLnBrk="1" hangingPunct="1"/>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a:t>
            </a:r>
            <a:r>
              <a:rPr lang="ja-JP" altLang="en-US" sz="800" dirty="0" smtClean="0">
                <a:latin typeface="ＭＳ ゴシック" pitchFamily="49" charset="-128"/>
                <a:ea typeface="ＭＳ ゴシック" pitchFamily="49" charset="-128"/>
              </a:rPr>
              <a:t>活用</a:t>
            </a:r>
            <a:endParaRPr lang="en-US" altLang="ja-JP" sz="800" dirty="0">
              <a:latin typeface="ＭＳ ゴシック" pitchFamily="49" charset="-128"/>
              <a:ea typeface="ＭＳ ゴシック" pitchFamily="49" charset="-128"/>
            </a:endParaRPr>
          </a:p>
        </p:txBody>
      </p:sp>
      <p:sp>
        <p:nvSpPr>
          <p:cNvPr id="123" name="Rectangle 358"/>
          <p:cNvSpPr>
            <a:spLocks noChangeArrowheads="1"/>
          </p:cNvSpPr>
          <p:nvPr/>
        </p:nvSpPr>
        <p:spPr bwMode="auto">
          <a:xfrm>
            <a:off x="6998381" y="3067436"/>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4C/0C/0C/4C/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124" name="Rectangle 358"/>
          <p:cNvSpPr>
            <a:spLocks noChangeArrowheads="1"/>
          </p:cNvSpPr>
          <p:nvPr/>
        </p:nvSpPr>
        <p:spPr bwMode="auto">
          <a:xfrm>
            <a:off x="3209342" y="3613351"/>
            <a:ext cx="12668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16C/0C/0C/14C/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p>
          <a:p>
            <a:pPr eaLnBrk="1" hangingPunct="1"/>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a:t>
            </a:r>
            <a:r>
              <a:rPr lang="ja-JP" altLang="en-US" sz="800" dirty="0" smtClean="0">
                <a:latin typeface="ＭＳ ゴシック" pitchFamily="49" charset="-128"/>
                <a:ea typeface="ＭＳ ゴシック" pitchFamily="49" charset="-128"/>
              </a:rPr>
              <a:t>活用</a:t>
            </a:r>
            <a:endParaRPr lang="en-US" altLang="ja-JP" sz="800" dirty="0">
              <a:latin typeface="ＭＳ ゴシック" pitchFamily="49" charset="-128"/>
              <a:ea typeface="ＭＳ ゴシック" pitchFamily="49" charset="-128"/>
            </a:endParaRPr>
          </a:p>
        </p:txBody>
      </p:sp>
      <p:sp>
        <p:nvSpPr>
          <p:cNvPr id="125" name="Rectangle 358"/>
          <p:cNvSpPr>
            <a:spLocks noChangeArrowheads="1"/>
          </p:cNvSpPr>
          <p:nvPr/>
        </p:nvSpPr>
        <p:spPr bwMode="auto">
          <a:xfrm>
            <a:off x="3459602" y="2472836"/>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4C/0C/0C/4C/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127" name="Rectangle 358"/>
          <p:cNvSpPr>
            <a:spLocks noChangeArrowheads="1"/>
          </p:cNvSpPr>
          <p:nvPr/>
        </p:nvSpPr>
        <p:spPr bwMode="auto">
          <a:xfrm>
            <a:off x="5682387" y="2535413"/>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4C/0C/0C/4C/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129" name="Rectangle 358"/>
          <p:cNvSpPr>
            <a:spLocks noChangeArrowheads="1"/>
          </p:cNvSpPr>
          <p:nvPr/>
        </p:nvSpPr>
        <p:spPr bwMode="auto">
          <a:xfrm>
            <a:off x="7064329" y="178373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smtClean="0">
                <a:latin typeface="ＭＳ ゴシック" pitchFamily="49" charset="-128"/>
                <a:ea typeface="ＭＳ ゴシック" pitchFamily="49" charset="-128"/>
              </a:rPr>
              <a:t>4C/0C/0C/4C/</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61" name="Text Box 335"/>
          <p:cNvSpPr txBox="1">
            <a:spLocks noChangeArrowheads="1"/>
          </p:cNvSpPr>
          <p:nvPr/>
        </p:nvSpPr>
        <p:spPr bwMode="auto">
          <a:xfrm>
            <a:off x="8033096" y="3001992"/>
            <a:ext cx="5415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solidFill>
                  <a:srgbClr val="FF0000"/>
                </a:solidFill>
                <a:latin typeface="ＭＳ ゴシック" pitchFamily="49" charset="-128"/>
                <a:ea typeface="ＭＳ ゴシック" pitchFamily="49" charset="-128"/>
              </a:rPr>
              <a:t>A</a:t>
            </a:r>
          </a:p>
        </p:txBody>
      </p:sp>
      <p:sp>
        <p:nvSpPr>
          <p:cNvPr id="62" name="Text Box 335"/>
          <p:cNvSpPr txBox="1">
            <a:spLocks noChangeArrowheads="1"/>
          </p:cNvSpPr>
          <p:nvPr/>
        </p:nvSpPr>
        <p:spPr bwMode="auto">
          <a:xfrm>
            <a:off x="3952525" y="1467552"/>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B</a:t>
            </a:r>
          </a:p>
        </p:txBody>
      </p:sp>
      <p:sp>
        <p:nvSpPr>
          <p:cNvPr id="63" name="Text Box 335"/>
          <p:cNvSpPr txBox="1">
            <a:spLocks noChangeArrowheads="1"/>
          </p:cNvSpPr>
          <p:nvPr/>
        </p:nvSpPr>
        <p:spPr bwMode="auto">
          <a:xfrm>
            <a:off x="8624896" y="146990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C</a:t>
            </a:r>
          </a:p>
        </p:txBody>
      </p:sp>
      <p:cxnSp>
        <p:nvCxnSpPr>
          <p:cNvPr id="64" name="直線コネクタ 63"/>
          <p:cNvCxnSpPr>
            <a:stCxn id="2056" idx="3"/>
          </p:cNvCxnSpPr>
          <p:nvPr/>
        </p:nvCxnSpPr>
        <p:spPr>
          <a:xfrm>
            <a:off x="1755908" y="4343450"/>
            <a:ext cx="6913878" cy="148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5" name="Oval 270"/>
          <p:cNvSpPr>
            <a:spLocks noChangeArrowheads="1"/>
          </p:cNvSpPr>
          <p:nvPr/>
        </p:nvSpPr>
        <p:spPr bwMode="auto">
          <a:xfrm>
            <a:off x="6473248" y="3711593"/>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6" name="Oval 270"/>
          <p:cNvSpPr>
            <a:spLocks noChangeArrowheads="1"/>
          </p:cNvSpPr>
          <p:nvPr/>
        </p:nvSpPr>
        <p:spPr bwMode="auto">
          <a:xfrm>
            <a:off x="8579990" y="4292800"/>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7" name="Text Box 337"/>
          <p:cNvSpPr txBox="1">
            <a:spLocks noChangeArrowheads="1"/>
          </p:cNvSpPr>
          <p:nvPr/>
        </p:nvSpPr>
        <p:spPr bwMode="auto">
          <a:xfrm>
            <a:off x="6122459" y="202979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smtClean="0">
                <a:latin typeface="ＭＳ ゴシック" pitchFamily="49" charset="-128"/>
                <a:ea typeface="ＭＳ ゴシック" pitchFamily="49" charset="-128"/>
              </a:rPr>
              <a:t>07</a:t>
            </a:r>
            <a:endParaRPr lang="en-US" altLang="ja-JP" sz="900" dirty="0">
              <a:latin typeface="ＭＳ ゴシック" pitchFamily="49" charset="-128"/>
              <a:ea typeface="ＭＳ ゴシック" pitchFamily="49" charset="-128"/>
            </a:endParaRPr>
          </a:p>
        </p:txBody>
      </p:sp>
      <p:sp>
        <p:nvSpPr>
          <p:cNvPr id="78" name="Text Box 337"/>
          <p:cNvSpPr txBox="1">
            <a:spLocks noChangeArrowheads="1"/>
          </p:cNvSpPr>
          <p:nvPr/>
        </p:nvSpPr>
        <p:spPr bwMode="auto">
          <a:xfrm>
            <a:off x="6150053" y="306245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smtClean="0">
                <a:latin typeface="ＭＳ ゴシック" pitchFamily="49" charset="-128"/>
                <a:ea typeface="ＭＳ ゴシック" pitchFamily="49" charset="-128"/>
              </a:rPr>
              <a:t>06</a:t>
            </a:r>
            <a:endParaRPr lang="en-US" altLang="ja-JP" sz="900" dirty="0">
              <a:latin typeface="ＭＳ ゴシック" pitchFamily="49" charset="-128"/>
              <a:ea typeface="ＭＳ ゴシック" pitchFamily="49" charset="-128"/>
            </a:endParaRPr>
          </a:p>
        </p:txBody>
      </p:sp>
      <p:cxnSp>
        <p:nvCxnSpPr>
          <p:cNvPr id="69" name="直線コネクタ 68"/>
          <p:cNvCxnSpPr/>
          <p:nvPr/>
        </p:nvCxnSpPr>
        <p:spPr>
          <a:xfrm flipV="1">
            <a:off x="748421" y="6078193"/>
            <a:ext cx="354267"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4726408" y="6235707"/>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Line 269"/>
          <p:cNvSpPr>
            <a:spLocks noChangeShapeType="1"/>
          </p:cNvSpPr>
          <p:nvPr/>
        </p:nvSpPr>
        <p:spPr bwMode="auto">
          <a:xfrm>
            <a:off x="4394466" y="3316611"/>
            <a:ext cx="1086363" cy="85"/>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80" name="直線コネクタ 79"/>
          <p:cNvCxnSpPr/>
          <p:nvPr/>
        </p:nvCxnSpPr>
        <p:spPr>
          <a:xfrm flipH="1">
            <a:off x="5480830" y="3356992"/>
            <a:ext cx="107066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5" name="Oval 270"/>
          <p:cNvSpPr>
            <a:spLocks noChangeArrowheads="1"/>
          </p:cNvSpPr>
          <p:nvPr/>
        </p:nvSpPr>
        <p:spPr bwMode="auto">
          <a:xfrm>
            <a:off x="6480262" y="3242637"/>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1" name="正方形/長方形 80"/>
          <p:cNvSpPr/>
          <p:nvPr/>
        </p:nvSpPr>
        <p:spPr>
          <a:xfrm>
            <a:off x="5409715" y="3266383"/>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flipH="1">
            <a:off x="5139526" y="3339996"/>
            <a:ext cx="412418" cy="215444"/>
          </a:xfrm>
          <a:prstGeom prst="rect">
            <a:avLst/>
          </a:prstGeom>
          <a:noFill/>
        </p:spPr>
        <p:txBody>
          <a:bodyPr wrap="square" rtlCol="0" anchor="ctr">
            <a:spAutoFit/>
          </a:bodyPr>
          <a:lstStyle/>
          <a:p>
            <a:pPr algn="ctr"/>
            <a:r>
              <a:rPr lang="ja-JP" altLang="en-US" sz="800" dirty="0">
                <a:latin typeface="ＭＳ ゴシック" panose="020B0609070205080204" pitchFamily="49" charset="-128"/>
                <a:ea typeface="ＭＳ ゴシック" panose="020B0609070205080204" pitchFamily="49" charset="-128"/>
              </a:rPr>
              <a:t>イ</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85" name="Rectangle 358"/>
          <p:cNvSpPr>
            <a:spLocks noChangeArrowheads="1"/>
          </p:cNvSpPr>
          <p:nvPr/>
        </p:nvSpPr>
        <p:spPr bwMode="auto">
          <a:xfrm>
            <a:off x="5364349" y="3369162"/>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12C/12C/12C/10C</a:t>
            </a: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m</a:t>
            </a:r>
            <a:endParaRPr lang="en-US" altLang="ja-JP" sz="800" dirty="0">
              <a:latin typeface="ＭＳ ゴシック" pitchFamily="49" charset="-128"/>
              <a:ea typeface="ＭＳ ゴシック" pitchFamily="49" charset="-128"/>
            </a:endParaRPr>
          </a:p>
        </p:txBody>
      </p:sp>
      <p:sp>
        <p:nvSpPr>
          <p:cNvPr id="83" name="Line 269"/>
          <p:cNvSpPr>
            <a:spLocks noChangeShapeType="1"/>
          </p:cNvSpPr>
          <p:nvPr/>
        </p:nvSpPr>
        <p:spPr bwMode="auto">
          <a:xfrm>
            <a:off x="5522821" y="3305151"/>
            <a:ext cx="1086363" cy="85"/>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 name="Rectangle 299"/>
          <p:cNvSpPr>
            <a:spLocks noChangeArrowheads="1"/>
          </p:cNvSpPr>
          <p:nvPr/>
        </p:nvSpPr>
        <p:spPr bwMode="auto">
          <a:xfrm rot="2640000">
            <a:off x="4333143" y="3250453"/>
            <a:ext cx="156501" cy="144462"/>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0" name="Oval 270"/>
          <p:cNvSpPr>
            <a:spLocks noChangeArrowheads="1"/>
          </p:cNvSpPr>
          <p:nvPr/>
        </p:nvSpPr>
        <p:spPr bwMode="auto">
          <a:xfrm>
            <a:off x="4330806" y="1700808"/>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1" name="Oval 256"/>
          <p:cNvSpPr>
            <a:spLocks noChangeArrowheads="1"/>
          </p:cNvSpPr>
          <p:nvPr/>
        </p:nvSpPr>
        <p:spPr bwMode="auto">
          <a:xfrm>
            <a:off x="8409384" y="3284984"/>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5" name="Text Box 329"/>
          <p:cNvSpPr txBox="1">
            <a:spLocks noChangeArrowheads="1"/>
          </p:cNvSpPr>
          <p:nvPr/>
        </p:nvSpPr>
        <p:spPr bwMode="auto">
          <a:xfrm>
            <a:off x="3049189" y="325959"/>
            <a:ext cx="3748051" cy="78483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000" dirty="0" smtClean="0">
                <a:solidFill>
                  <a:srgbClr val="0000FF"/>
                </a:solidFill>
              </a:rPr>
              <a:t>○</a:t>
            </a:r>
            <a:r>
              <a:rPr lang="ja-JP" altLang="en-US" sz="1000" dirty="0">
                <a:solidFill>
                  <a:srgbClr val="0000FF"/>
                </a:solidFill>
              </a:rPr>
              <a:t>回線</a:t>
            </a:r>
            <a:r>
              <a:rPr lang="ja-JP" altLang="en-US" sz="1000" dirty="0" smtClean="0">
                <a:solidFill>
                  <a:srgbClr val="0000FF"/>
                </a:solidFill>
              </a:rPr>
              <a:t>系統図</a:t>
            </a:r>
            <a:r>
              <a:rPr lang="ja-JP" altLang="en-US" sz="1000" dirty="0">
                <a:solidFill>
                  <a:srgbClr val="0000FF"/>
                </a:solidFill>
              </a:rPr>
              <a:t>については、各団体（事業者）の使用する様式を使用して差支えないが少なくとも以下の内容が分かるものであること</a:t>
            </a:r>
            <a:r>
              <a:rPr lang="ja-JP" altLang="en-US" sz="1000" dirty="0" smtClean="0">
                <a:solidFill>
                  <a:srgbClr val="0000FF"/>
                </a:solidFill>
              </a:rPr>
              <a:t>。</a:t>
            </a:r>
            <a:endParaRPr lang="en-US" altLang="ja-JP" sz="1000" dirty="0" smtClean="0">
              <a:solidFill>
                <a:srgbClr val="0000FF"/>
              </a:solidFill>
            </a:endParaRPr>
          </a:p>
          <a:p>
            <a:pPr algn="just" eaLnBrk="1" hangingPunct="1">
              <a:spcBef>
                <a:spcPct val="50000"/>
              </a:spcBef>
            </a:pPr>
            <a:r>
              <a:rPr lang="ja-JP" altLang="en-US" sz="1000" dirty="0" smtClean="0">
                <a:solidFill>
                  <a:srgbClr val="0000FF"/>
                </a:solidFill>
              </a:rPr>
              <a:t>○回線系統図は、現行ネットワークを図示したもの及び補助事業で整備した後のネットワークを図示したものの２種類を作成すること。</a:t>
            </a:r>
            <a:endParaRPr lang="ja-JP" altLang="en-US" sz="1000" dirty="0">
              <a:solidFill>
                <a:srgbClr val="0000FF"/>
              </a:solidFill>
            </a:endParaRPr>
          </a:p>
        </p:txBody>
      </p:sp>
      <p:sp>
        <p:nvSpPr>
          <p:cNvPr id="66" name="AutoShape 360"/>
          <p:cNvSpPr>
            <a:spLocks noChangeArrowheads="1"/>
          </p:cNvSpPr>
          <p:nvPr/>
        </p:nvSpPr>
        <p:spPr bwMode="auto">
          <a:xfrm>
            <a:off x="4678693" y="4785352"/>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r>
              <a:rPr lang="ja-JP" altLang="en-US" sz="800" dirty="0">
                <a:solidFill>
                  <a:srgbClr val="0000FF"/>
                </a:solidFill>
              </a:rPr>
              <a:t>末端は</a:t>
            </a:r>
            <a:r>
              <a:rPr lang="ja-JP" altLang="en-US" sz="800" dirty="0" smtClean="0">
                <a:solidFill>
                  <a:srgbClr val="0000FF"/>
                </a:solidFill>
              </a:rPr>
              <a:t>、ＦＴＴＨ</a:t>
            </a:r>
            <a:r>
              <a:rPr lang="ja-JP" altLang="en-US" sz="800" dirty="0">
                <a:solidFill>
                  <a:srgbClr val="0000FF"/>
                </a:solidFill>
              </a:rPr>
              <a:t>であれば、ＰＯＮ方式の場合、分岐装置までの配置が把握できること、また、ＳＳ方式の場合は、加入者に最も近接しているカプラまで把握できるものとする</a:t>
            </a:r>
            <a:r>
              <a:rPr lang="ja-JP" altLang="en-US" sz="800" dirty="0" smtClean="0">
                <a:solidFill>
                  <a:srgbClr val="0000FF"/>
                </a:solidFill>
              </a:rPr>
              <a:t>。</a:t>
            </a:r>
            <a:endParaRPr lang="ja-JP" altLang="en-US" sz="800" dirty="0">
              <a:solidFill>
                <a:srgbClr val="0000FF"/>
              </a:solidFill>
            </a:endParaRPr>
          </a:p>
        </p:txBody>
      </p:sp>
      <p:sp>
        <p:nvSpPr>
          <p:cNvPr id="74" name="AutoShape 342"/>
          <p:cNvSpPr>
            <a:spLocks noChangeArrowheads="1"/>
          </p:cNvSpPr>
          <p:nvPr/>
        </p:nvSpPr>
        <p:spPr bwMode="auto">
          <a:xfrm>
            <a:off x="1102688" y="4707137"/>
            <a:ext cx="3373470" cy="785802"/>
          </a:xfrm>
          <a:prstGeom prst="wedgeRectCallout">
            <a:avLst>
              <a:gd name="adj1" fmla="val -55516"/>
              <a:gd name="adj2" fmla="val 48888"/>
            </a:avLst>
          </a:prstGeom>
          <a:solidFill>
            <a:schemeClr val="bg1"/>
          </a:solidFill>
          <a:ln w="9525">
            <a:solidFill>
              <a:srgbClr val="0000FF"/>
            </a:solidFill>
            <a:miter lim="800000"/>
            <a:headEnd/>
            <a:tailEnd/>
          </a:ln>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800" dirty="0">
                <a:solidFill>
                  <a:srgbClr val="0000FF"/>
                </a:solidFill>
              </a:rPr>
              <a:t>凡例を必ずつけること</a:t>
            </a:r>
            <a:r>
              <a:rPr lang="ja-JP" altLang="en-US" sz="800" dirty="0" smtClean="0">
                <a:solidFill>
                  <a:srgbClr val="0000FF"/>
                </a:solidFill>
              </a:rPr>
              <a:t>。</a:t>
            </a:r>
            <a:endParaRPr lang="en-US" altLang="ja-JP" sz="800" dirty="0" smtClean="0">
              <a:solidFill>
                <a:srgbClr val="0000FF"/>
              </a:solidFill>
            </a:endParaRPr>
          </a:p>
          <a:p>
            <a:r>
              <a:rPr lang="ja-JP" altLang="en-US" sz="800" dirty="0" smtClean="0">
                <a:solidFill>
                  <a:srgbClr val="0000FF"/>
                </a:solidFill>
              </a:rPr>
              <a:t>また</a:t>
            </a:r>
            <a:r>
              <a:rPr lang="ja-JP" altLang="en-US" sz="800" dirty="0">
                <a:solidFill>
                  <a:srgbClr val="0000FF"/>
                </a:solidFill>
              </a:rPr>
              <a:t>、</a:t>
            </a:r>
            <a:r>
              <a:rPr lang="ja-JP" altLang="en-US" sz="800" dirty="0" smtClean="0">
                <a:solidFill>
                  <a:srgbClr val="0000FF"/>
                </a:solidFill>
              </a:rPr>
              <a:t>本事業で新設（更新）する</a:t>
            </a:r>
            <a:r>
              <a:rPr lang="ja-JP" altLang="en-US" sz="800" dirty="0">
                <a:solidFill>
                  <a:srgbClr val="0000FF"/>
                </a:solidFill>
              </a:rPr>
              <a:t>光ファイバーに、補助対象部分と、補助対象外部分が含まれる場合は、凡例で明示すること。</a:t>
            </a:r>
            <a:endParaRPr lang="en-US" altLang="ja-JP" sz="800" dirty="0">
              <a:solidFill>
                <a:srgbClr val="0000FF"/>
              </a:solidFill>
            </a:endParaRPr>
          </a:p>
          <a:p>
            <a:endParaRPr lang="en-US" altLang="ja-JP" sz="100" dirty="0">
              <a:solidFill>
                <a:srgbClr val="0000FF"/>
              </a:solidFill>
            </a:endParaRPr>
          </a:p>
          <a:p>
            <a:r>
              <a:rPr lang="ja-JP" altLang="en-US" sz="800" dirty="0">
                <a:solidFill>
                  <a:srgbClr val="0000FF"/>
                </a:solidFill>
              </a:rPr>
              <a:t>　（例）</a:t>
            </a:r>
            <a:r>
              <a:rPr lang="ja-JP" altLang="en-US" sz="800" dirty="0">
                <a:solidFill>
                  <a:srgbClr val="FF0000"/>
                </a:solidFill>
              </a:rPr>
              <a:t>赤･･･補助対象部分</a:t>
            </a:r>
            <a:endParaRPr lang="en-US" altLang="ja-JP" sz="800" dirty="0">
              <a:solidFill>
                <a:srgbClr val="0000FF"/>
              </a:solidFill>
            </a:endParaRPr>
          </a:p>
          <a:p>
            <a:r>
              <a:rPr lang="ja-JP" altLang="en-US" sz="800" dirty="0">
                <a:solidFill>
                  <a:srgbClr val="0000FF"/>
                </a:solidFill>
              </a:rPr>
              <a:t>　　　　青･･･補助対象外部分</a:t>
            </a:r>
            <a:endParaRPr lang="en-US" altLang="ja-JP" sz="800" dirty="0">
              <a:solidFill>
                <a:srgbClr val="0000FF"/>
              </a:solidFill>
            </a:endParaRPr>
          </a:p>
          <a:p>
            <a:r>
              <a:rPr lang="ja-JP" altLang="en-US" sz="800" dirty="0">
                <a:solidFill>
                  <a:srgbClr val="0000FF"/>
                </a:solidFill>
              </a:rPr>
              <a:t>　　　　</a:t>
            </a:r>
            <a:r>
              <a:rPr lang="ja-JP" altLang="en-US" sz="800" dirty="0">
                <a:solidFill>
                  <a:srgbClr val="008000"/>
                </a:solidFill>
              </a:rPr>
              <a:t>緑･･</a:t>
            </a:r>
            <a:r>
              <a:rPr lang="ja-JP" altLang="en-US" sz="800" dirty="0" smtClean="0">
                <a:solidFill>
                  <a:srgbClr val="008000"/>
                </a:solidFill>
              </a:rPr>
              <a:t>･共有部分</a:t>
            </a:r>
          </a:p>
          <a:p>
            <a:r>
              <a:rPr lang="ja-JP" altLang="en-US" sz="800" b="1" dirty="0" smtClean="0">
                <a:solidFill>
                  <a:srgbClr val="0000FF"/>
                </a:solidFill>
              </a:rPr>
              <a:t>　</a:t>
            </a:r>
          </a:p>
          <a:p>
            <a:pPr eaLnBrk="1" hangingPunct="1"/>
            <a:endParaRPr lang="en-US" altLang="ja-JP" sz="800" dirty="0">
              <a:solidFill>
                <a:srgbClr val="0000FF"/>
              </a:solidFill>
            </a:endParaRPr>
          </a:p>
          <a:p>
            <a:pPr eaLnBrk="1" hangingPunct="1"/>
            <a:endParaRPr lang="ja-JP" altLang="en-US" sz="800" dirty="0"/>
          </a:p>
        </p:txBody>
      </p:sp>
      <p:sp>
        <p:nvSpPr>
          <p:cNvPr id="84" name="AutoShape 359"/>
          <p:cNvSpPr>
            <a:spLocks noChangeArrowheads="1"/>
          </p:cNvSpPr>
          <p:nvPr/>
        </p:nvSpPr>
        <p:spPr bwMode="auto">
          <a:xfrm>
            <a:off x="1094832" y="3075826"/>
            <a:ext cx="2651919" cy="360363"/>
          </a:xfrm>
          <a:prstGeom prst="wedgeRectCallout">
            <a:avLst>
              <a:gd name="adj1" fmla="val 35907"/>
              <a:gd name="adj2" fmla="val 101230"/>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ja-JP" altLang="en-US" sz="800" dirty="0">
                <a:solidFill>
                  <a:srgbClr val="0000FF"/>
                </a:solidFill>
              </a:rPr>
              <a:t>既存の光</a:t>
            </a:r>
            <a:r>
              <a:rPr lang="ja-JP" altLang="en-US" sz="800" dirty="0" smtClean="0">
                <a:solidFill>
                  <a:srgbClr val="0000FF"/>
                </a:solidFill>
              </a:rPr>
              <a:t>ファイバーを</a:t>
            </a:r>
            <a:r>
              <a:rPr lang="ja-JP" altLang="en-US" sz="800" dirty="0">
                <a:solidFill>
                  <a:srgbClr val="0000FF"/>
                </a:solidFill>
              </a:rPr>
              <a:t>使用する場合には、その芯線数、距離を明示するとともに、その旨を記載すること。</a:t>
            </a:r>
          </a:p>
        </p:txBody>
      </p:sp>
      <p:sp>
        <p:nvSpPr>
          <p:cNvPr id="86" name="Line 269"/>
          <p:cNvSpPr>
            <a:spLocks noChangeShapeType="1"/>
          </p:cNvSpPr>
          <p:nvPr/>
        </p:nvSpPr>
        <p:spPr bwMode="auto">
          <a:xfrm>
            <a:off x="728373" y="6297589"/>
            <a:ext cx="354267"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272</Words>
  <Application>Microsoft Office PowerPoint</Application>
  <PresentationFormat>A4 210 x 297 mm</PresentationFormat>
  <Paragraphs>46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ＭＳ ゴシック</vt:lpstr>
      <vt:lpstr>Times New Roman</vt:lpstr>
      <vt:lpstr>標準デザイン</vt:lpstr>
      <vt:lpstr>○○市回線系統図</vt:lpstr>
    </vt:vector>
  </TitlesOfParts>
  <Company>総務省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05b上記整備計画書の添付資料（回線系統図等）_記載例</dc:title>
  <dc:creator>総務省</dc:creator>
  <cp:lastModifiedBy>総務省</cp:lastModifiedBy>
  <cp:revision>143</cp:revision>
  <cp:lastPrinted>2017-04-12T11:20:40Z</cp:lastPrinted>
  <dcterms:created xsi:type="dcterms:W3CDTF">2002-05-28T06:02:38Z</dcterms:created>
  <dcterms:modified xsi:type="dcterms:W3CDTF">2019-01-16T02:50:25Z</dcterms:modified>
</cp:coreProperties>
</file>