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  <p:sldMasterId id="2147483662" r:id="rId2"/>
  </p:sldMasterIdLst>
  <p:notesMasterIdLst>
    <p:notesMasterId r:id="rId8"/>
  </p:notesMasterIdLst>
  <p:sldIdLst>
    <p:sldId id="317" r:id="rId3"/>
    <p:sldId id="286" r:id="rId4"/>
    <p:sldId id="316" r:id="rId5"/>
    <p:sldId id="318" r:id="rId6"/>
    <p:sldId id="319" r:id="rId7"/>
  </p:sldIdLst>
  <p:sldSz cx="9906000" cy="6858000" type="A4"/>
  <p:notesSz cx="6635750" cy="9767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  <a:srgbClr val="FF6600"/>
    <a:srgbClr val="CCFFFF"/>
    <a:srgbClr val="FF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45" autoAdjust="0"/>
  </p:normalViewPr>
  <p:slideViewPr>
    <p:cSldViewPr>
      <p:cViewPr varScale="1">
        <p:scale>
          <a:sx n="111" d="100"/>
          <a:sy n="111" d="100"/>
        </p:scale>
        <p:origin x="1536" y="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75285" cy="489876"/>
          </a:xfrm>
          <a:prstGeom prst="rect">
            <a:avLst/>
          </a:prstGeom>
        </p:spPr>
        <p:txBody>
          <a:bodyPr vert="horz" lIns="89561" tIns="44781" rIns="89561" bIns="447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920" y="3"/>
            <a:ext cx="2875285" cy="489876"/>
          </a:xfrm>
          <a:prstGeom prst="rect">
            <a:avLst/>
          </a:prstGeom>
        </p:spPr>
        <p:txBody>
          <a:bodyPr vert="horz" lIns="89561" tIns="44781" rIns="89561" bIns="44781" rtlCol="0"/>
          <a:lstStyle>
            <a:lvl1pPr algn="r">
              <a:defRPr sz="1200"/>
            </a:lvl1pPr>
          </a:lstStyle>
          <a:p>
            <a:fld id="{E356663E-E86E-462A-B542-0C986EBA9BD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1220788"/>
            <a:ext cx="476250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61" tIns="44781" rIns="89561" bIns="447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887" y="4700631"/>
            <a:ext cx="5307981" cy="3845686"/>
          </a:xfrm>
          <a:prstGeom prst="rect">
            <a:avLst/>
          </a:prstGeom>
        </p:spPr>
        <p:txBody>
          <a:bodyPr vert="horz" lIns="89561" tIns="44781" rIns="89561" bIns="447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278012"/>
            <a:ext cx="2875285" cy="489876"/>
          </a:xfrm>
          <a:prstGeom prst="rect">
            <a:avLst/>
          </a:prstGeom>
        </p:spPr>
        <p:txBody>
          <a:bodyPr vert="horz" lIns="89561" tIns="44781" rIns="89561" bIns="447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920" y="9278012"/>
            <a:ext cx="2875285" cy="489876"/>
          </a:xfrm>
          <a:prstGeom prst="rect">
            <a:avLst/>
          </a:prstGeom>
        </p:spPr>
        <p:txBody>
          <a:bodyPr vert="horz" lIns="89561" tIns="44781" rIns="89561" bIns="44781" rtlCol="0" anchor="b"/>
          <a:lstStyle>
            <a:lvl1pPr algn="r">
              <a:defRPr sz="1200"/>
            </a:lvl1pPr>
          </a:lstStyle>
          <a:p>
            <a:fld id="{42E8E493-9D3F-4235-9B74-CA2FA1FA2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0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8E493-9D3F-4235-9B74-CA2FA1FA2632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32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1958975"/>
            <a:ext cx="8420100" cy="1470025"/>
          </a:xfrm>
        </p:spPr>
        <p:txBody>
          <a:bodyPr>
            <a:normAutofit/>
          </a:bodyPr>
          <a:lstStyle>
            <a:lvl1pPr>
              <a:defRPr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3573016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事例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914"/>
          </a:xfrm>
        </p:spPr>
        <p:txBody>
          <a:bodyPr lIns="360000" tIns="0" rIns="360000" bIns="0">
            <a:noAutofit/>
          </a:bodyPr>
          <a:lstStyle>
            <a:lvl1pPr algn="just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>
            <a:spLocks noChangeAspect="1"/>
          </p:cNvSpPr>
          <p:nvPr userDrawn="1"/>
        </p:nvSpPr>
        <p:spPr>
          <a:xfrm>
            <a:off x="9450202" y="16160"/>
            <a:ext cx="432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1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014" y="22852"/>
            <a:ext cx="9302687" cy="504056"/>
          </a:xfrm>
        </p:spPr>
        <p:txBody>
          <a:bodyPr>
            <a:noAutofit/>
          </a:bodyPr>
          <a:lstStyle>
            <a:lvl1pPr algn="ctr">
              <a:defRPr sz="28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10425608" y="908720"/>
            <a:ext cx="569626" cy="3897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CDEC818-64E9-4DC2-8A6B-AC42F2DBDBA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pPr algn="ctr">
                <a:defRPr/>
              </a:p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0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9" y="2130624"/>
            <a:ext cx="8420101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71" y="3886204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F91635-9588-49BE-AAA4-28C4730D59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630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093AD-C687-4D7A-B9E0-8D2106E4FB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737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92" y="4407087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92" y="2906770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47EB1-B0AF-4294-9CE6-9D381E622B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86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76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77" y="1600227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D829A-A3B1-486A-98FB-17F0D15D43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265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28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28" y="2174887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5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9" indent="0">
              <a:buNone/>
              <a:defRPr sz="2000" b="1"/>
            </a:lvl2pPr>
            <a:lvl3pPr marL="913479" indent="0">
              <a:buNone/>
              <a:defRPr sz="1800" b="1"/>
            </a:lvl3pPr>
            <a:lvl4pPr marL="1370215" indent="0">
              <a:buNone/>
              <a:defRPr sz="1600" b="1"/>
            </a:lvl4pPr>
            <a:lvl5pPr marL="1826956" indent="0">
              <a:buNone/>
              <a:defRPr sz="1600" b="1"/>
            </a:lvl5pPr>
            <a:lvl6pPr marL="2283691" indent="0">
              <a:buNone/>
              <a:defRPr sz="1600" b="1"/>
            </a:lvl6pPr>
            <a:lvl7pPr marL="2740430" indent="0">
              <a:buNone/>
              <a:defRPr sz="1600" b="1"/>
            </a:lvl7pPr>
            <a:lvl8pPr marL="3197168" indent="0">
              <a:buNone/>
              <a:defRPr sz="1600" b="1"/>
            </a:lvl8pPr>
            <a:lvl9pPr marL="3653911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50" y="2174887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1E10B-2882-4CE7-8ADD-F8187B375C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762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89055-9D4B-4FD9-A61E-BAC993726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7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C3DFAD-F373-428E-BAB8-30DBDFDEED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46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2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1" y="273179"/>
            <a:ext cx="55372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22" y="1435129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43B02-55F7-4C1F-A1FB-5E3851CD90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220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48" y="4800612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48" y="612787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39" indent="0">
              <a:buNone/>
              <a:defRPr sz="2800"/>
            </a:lvl2pPr>
            <a:lvl3pPr marL="913479" indent="0">
              <a:buNone/>
              <a:defRPr sz="2400"/>
            </a:lvl3pPr>
            <a:lvl4pPr marL="1370215" indent="0">
              <a:buNone/>
              <a:defRPr sz="2000"/>
            </a:lvl4pPr>
            <a:lvl5pPr marL="1826956" indent="0">
              <a:buNone/>
              <a:defRPr sz="2000"/>
            </a:lvl5pPr>
            <a:lvl6pPr marL="2283691" indent="0">
              <a:buNone/>
              <a:defRPr sz="2000"/>
            </a:lvl6pPr>
            <a:lvl7pPr marL="2740430" indent="0">
              <a:buNone/>
              <a:defRPr sz="2000"/>
            </a:lvl7pPr>
            <a:lvl8pPr marL="3197168" indent="0">
              <a:buNone/>
              <a:defRPr sz="2000"/>
            </a:lvl8pPr>
            <a:lvl9pPr marL="3653911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48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9" indent="0">
              <a:buNone/>
              <a:defRPr sz="1200"/>
            </a:lvl2pPr>
            <a:lvl3pPr marL="913479" indent="0">
              <a:buNone/>
              <a:defRPr sz="1000"/>
            </a:lvl3pPr>
            <a:lvl4pPr marL="1370215" indent="0">
              <a:buNone/>
              <a:defRPr sz="900"/>
            </a:lvl4pPr>
            <a:lvl5pPr marL="1826956" indent="0">
              <a:buNone/>
              <a:defRPr sz="900"/>
            </a:lvl5pPr>
            <a:lvl6pPr marL="2283691" indent="0">
              <a:buNone/>
              <a:defRPr sz="900"/>
            </a:lvl6pPr>
            <a:lvl7pPr marL="2740430" indent="0">
              <a:buNone/>
              <a:defRPr sz="900"/>
            </a:lvl7pPr>
            <a:lvl8pPr marL="3197168" indent="0">
              <a:buNone/>
              <a:defRPr sz="900"/>
            </a:lvl8pPr>
            <a:lvl9pPr marL="3653911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7BBCFE-591B-4686-BB2D-9CD247977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763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CB18D0-9E43-41BA-ABD6-60089F13BC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7123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63" y="274759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404" y="274759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E65325-B281-4BCB-956F-DF53713A6D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0967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6745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92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36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2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52"/>
            <a:ext cx="8915400" cy="454062"/>
          </a:xfrm>
        </p:spPr>
        <p:txBody>
          <a:bodyPr>
            <a:noAutofit/>
          </a:bodyPr>
          <a:lstStyle>
            <a:lvl1pPr>
              <a:defRPr sz="24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012" y="476672"/>
            <a:ext cx="966952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9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2019/10/30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5"/>
          <p:cNvSpPr txBox="1">
            <a:spLocks/>
          </p:cNvSpPr>
          <p:nvPr userDrawn="1"/>
        </p:nvSpPr>
        <p:spPr>
          <a:xfrm>
            <a:off x="9274175" y="0"/>
            <a:ext cx="625475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97ED7679-5968-4860-A5A3-ED6D058F82D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80" r:id="rId15"/>
    <p:sldLayoutId id="2147483682" r:id="rId16"/>
    <p:sldLayoutId id="2147483683" r:id="rId17"/>
    <p:sldLayoutId id="214748368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01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9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5" indent="-228369" algn="l" defTabSz="913479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9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5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6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9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30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8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11" algn="l" defTabSz="91347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135098" y="0"/>
            <a:ext cx="1874686" cy="3789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r>
              <a:rPr kumimoji="1" lang="en-US" altLang="ja-JP" sz="1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実装推進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ロードマップ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項目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930" y="3671"/>
            <a:ext cx="9904070" cy="54500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>
          <a:xfrm>
            <a:off x="29089" y="3671"/>
            <a:ext cx="9813328" cy="5450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ja-JP" altLang="en-US" sz="4000" b="1" dirty="0" smtClean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o M"/>
              </a:rPr>
              <a:t>取組名称</a:t>
            </a:r>
            <a:endParaRPr lang="ja-JP" altLang="en-US" sz="40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小塚ゴシック Pro M"/>
            </a:endParaRPr>
          </a:p>
        </p:txBody>
      </p:sp>
      <p:sp>
        <p:nvSpPr>
          <p:cNvPr id="55" name="タイトル 1"/>
          <p:cNvSpPr txBox="1">
            <a:spLocks/>
          </p:cNvSpPr>
          <p:nvPr/>
        </p:nvSpPr>
        <p:spPr>
          <a:xfrm>
            <a:off x="96158" y="618458"/>
            <a:ext cx="9652118" cy="425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実施主体：○○</a:t>
            </a:r>
            <a:endParaRPr lang="en-US" altLang="ja-JP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小塚ゴシック Pr6N R"/>
            </a:endParaRPr>
          </a:p>
          <a:p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実施地域：□□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小塚ゴシック Pr6N R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10220040" y="775835"/>
            <a:ext cx="720000" cy="39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教育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タイトル 1"/>
          <p:cNvSpPr txBox="1">
            <a:spLocks/>
          </p:cNvSpPr>
          <p:nvPr/>
        </p:nvSpPr>
        <p:spPr>
          <a:xfrm>
            <a:off x="97337" y="1145243"/>
            <a:ext cx="9735881" cy="444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事業概要（取組の内容を端的に表すキャッチフレーズを記載してください）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10220040" y="1277569"/>
            <a:ext cx="720000" cy="39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r>
              <a:rPr kumimoji="1" lang="en-US" altLang="ja-JP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介護</a:t>
            </a:r>
            <a:r>
              <a:rPr kumimoji="1" lang="en-US" altLang="ja-JP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健康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0220040" y="1779303"/>
            <a:ext cx="720000" cy="3960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子育て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0220040" y="2277178"/>
            <a:ext cx="720000" cy="396000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働き方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0220040" y="2777385"/>
            <a:ext cx="720000" cy="396000"/>
          </a:xfrm>
          <a:prstGeom prst="roundRect">
            <a:avLst/>
          </a:prstGeom>
          <a:solidFill>
            <a:schemeClr val="accent2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防災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0220040" y="3277592"/>
            <a:ext cx="720000" cy="396000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農林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水産業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1163311" y="775835"/>
            <a:ext cx="720000" cy="396000"/>
          </a:xfrm>
          <a:prstGeom prst="roundRect">
            <a:avLst/>
          </a:prstGeom>
          <a:solidFill>
            <a:schemeClr val="accent4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ビジネス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1163311" y="1276962"/>
            <a:ext cx="720000" cy="396000"/>
          </a:xfrm>
          <a:prstGeom prst="roundRect">
            <a:avLst/>
          </a:prstGeom>
          <a:solidFill>
            <a:schemeClr val="tx2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観光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158858" y="1778089"/>
            <a:ext cx="720000" cy="39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官民協働サービス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11158858" y="2275964"/>
            <a:ext cx="720000" cy="396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スマート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シティ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11158858" y="2773839"/>
            <a:ext cx="720000" cy="396000"/>
          </a:xfrm>
          <a:prstGeom prst="roundRect">
            <a:avLst>
              <a:gd name="adj" fmla="val 1928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基盤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965254" y="81000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様式２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5770" y="1689882"/>
            <a:ext cx="4788000" cy="5047542"/>
            <a:chOff x="149282" y="1716768"/>
            <a:chExt cx="4743817" cy="5047542"/>
          </a:xfrm>
        </p:grpSpPr>
        <p:sp>
          <p:nvSpPr>
            <p:cNvPr id="31" name="正方形/長方形 30"/>
            <p:cNvSpPr/>
            <p:nvPr/>
          </p:nvSpPr>
          <p:spPr>
            <a:xfrm>
              <a:off x="149282" y="2056457"/>
              <a:ext cx="4743817" cy="470785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36000" tIns="36000" rIns="36000" bIns="36000" rtlCol="0" anchor="t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49282" y="1716768"/>
              <a:ext cx="4743817" cy="3396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ja-JP" altLang="en-US" sz="1600" b="1" dirty="0" smtClean="0">
                  <a:solidFill>
                    <a:sysClr val="window" lastClr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取組の概要</a:t>
              </a:r>
              <a:endParaRPr lang="ja-JP" altLang="en-US" sz="16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2" name="正方形/長方形 61"/>
          <p:cNvSpPr/>
          <p:nvPr/>
        </p:nvSpPr>
        <p:spPr>
          <a:xfrm>
            <a:off x="5022156" y="4483960"/>
            <a:ext cx="4777406" cy="225346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36000" tIns="36000" rIns="36000" bIns="36000" rtlCol="0" anchor="t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/>
            <a:endParaRPr lang="en-US" altLang="ja-JP" sz="11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022157" y="4153214"/>
            <a:ext cx="4777406" cy="32685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lang="ja-JP" altLang="en-US" sz="1600" b="1" dirty="0" smtClean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取組の成果</a:t>
            </a:r>
            <a:endParaRPr lang="ja-JP" altLang="en-US" sz="16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5022156" y="2029572"/>
            <a:ext cx="4777406" cy="208096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36000" tIns="36000" rIns="36000" bIns="36000" rtlCol="0" anchor="b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/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rPr>
              <a:t>　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小塚ゴシック Pr6N M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5022156" y="1688062"/>
            <a:ext cx="4777406" cy="336696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ja-JP" altLang="en-US" sz="1600" b="1" dirty="0" smtClean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取組の背景</a:t>
            </a:r>
            <a:endParaRPr lang="ja-JP" altLang="en-US" sz="16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35334" y="3929112"/>
            <a:ext cx="4673650" cy="27539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取組の概要図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5968685" y="56966"/>
            <a:ext cx="2775044" cy="455862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r>
              <a:rPr kumimoji="1" lang="en-US" altLang="ja-JP" sz="12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実装推進ロードマップより取組に該当するものを選択（２つまで選択可）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四角形吹き出し 49"/>
          <p:cNvSpPr/>
          <p:nvPr/>
        </p:nvSpPr>
        <p:spPr>
          <a:xfrm>
            <a:off x="10062315" y="618458"/>
            <a:ext cx="2019477" cy="3237815"/>
          </a:xfrm>
          <a:prstGeom prst="wedgeRectCallout">
            <a:avLst>
              <a:gd name="adj1" fmla="val -120245"/>
              <a:gd name="adj2" fmla="val -55107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5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704528" y="332656"/>
            <a:ext cx="8494526" cy="1296144"/>
          </a:xfrm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記入上の注意</a:t>
            </a:r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（ご提出の際はこのスライド以下４枚を削除してください）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16496" y="2492896"/>
            <a:ext cx="9145016" cy="151216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レイアウトについては、全体的な配置や構成の変更は不可ですが、若干の枠の大きさの調整はしていただいて構いません。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年度応募案件を例として添付しますので、ご参考にしてください。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55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1930" y="3671"/>
            <a:ext cx="9904070" cy="54500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>
          <a:xfrm>
            <a:off x="29089" y="3671"/>
            <a:ext cx="9813328" cy="5450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altLang="ja-JP" sz="4000" b="1" dirty="0" err="1" smtClean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o M"/>
              </a:rPr>
              <a:t>IoT</a:t>
            </a:r>
            <a:r>
              <a:rPr lang="ja-JP" altLang="en-US" sz="4000" b="1" dirty="0" smtClean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o M"/>
              </a:rPr>
              <a:t>を</a:t>
            </a:r>
            <a:r>
              <a:rPr lang="ja-JP" altLang="en-US" sz="40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o M"/>
              </a:rPr>
              <a:t>活用した農山漁村の灯油難民防止</a:t>
            </a:r>
          </a:p>
        </p:txBody>
      </p:sp>
      <p:sp>
        <p:nvSpPr>
          <p:cNvPr id="55" name="タイトル 1"/>
          <p:cNvSpPr txBox="1">
            <a:spLocks/>
          </p:cNvSpPr>
          <p:nvPr/>
        </p:nvSpPr>
        <p:spPr>
          <a:xfrm>
            <a:off x="96158" y="618458"/>
            <a:ext cx="9652118" cy="425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実施主体：北海道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石狩振興局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×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新篠津村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×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ＪＡ新</a:t>
            </a:r>
            <a:r>
              <a:rPr lang="ja-JP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しのつ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×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ｾﾞﾛｽﾍﾟｯｸ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(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株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)×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京ｾﾗｺﾐｭﾆｹｰｼｮﾝｼｽﾃﾑ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(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株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)×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さくらｲﾝﾀｰﾈｯﾄ</a:t>
            </a:r>
            <a:r>
              <a:rPr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(</a:t>
            </a:r>
            <a:r>
              <a:rPr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株</a:t>
            </a:r>
            <a:r>
              <a:rPr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)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小塚ゴシック Pr6N R"/>
            </a:endParaRPr>
          </a:p>
          <a:p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実施地域：北海道新篠津村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小塚ゴシック Pr6N R"/>
            </a:endParaRPr>
          </a:p>
        </p:txBody>
      </p:sp>
      <p:sp>
        <p:nvSpPr>
          <p:cNvPr id="69" name="タイトル 1"/>
          <p:cNvSpPr txBox="1">
            <a:spLocks/>
          </p:cNvSpPr>
          <p:nvPr/>
        </p:nvSpPr>
        <p:spPr>
          <a:xfrm>
            <a:off x="97337" y="1145243"/>
            <a:ext cx="9735881" cy="444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小塚ゴシック Pr6N R"/>
              </a:rPr>
              <a:t>経験や勘に頼る灯油配送　⇒　ＩｏＴで灯油残量を可視化した効率的配送へ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965254" y="81000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様式２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6157" y="1693826"/>
            <a:ext cx="4743817" cy="5047542"/>
            <a:chOff x="149282" y="1716768"/>
            <a:chExt cx="4743817" cy="5047542"/>
          </a:xfrm>
        </p:grpSpPr>
        <p:sp>
          <p:nvSpPr>
            <p:cNvPr id="31" name="正方形/長方形 30"/>
            <p:cNvSpPr/>
            <p:nvPr/>
          </p:nvSpPr>
          <p:spPr>
            <a:xfrm>
              <a:off x="149282" y="2056457"/>
              <a:ext cx="4743817" cy="4707853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36000" tIns="36000" rIns="36000" bIns="36000" rtlCol="0" anchor="t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★</a:t>
              </a:r>
              <a:r>
                <a:rPr lang="ja-JP" altLang="en-US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低コスト</a:t>
              </a:r>
              <a:r>
                <a:rPr lang="ja-JP" altLang="en-US" sz="1400" b="1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な</a:t>
              </a:r>
              <a:r>
                <a:rPr lang="ja-JP" altLang="en-US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スマートセンサー</a:t>
              </a:r>
              <a:r>
                <a:rPr lang="en-US" altLang="ja-JP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×</a:t>
              </a:r>
              <a:r>
                <a:rPr lang="ja-JP" altLang="en-US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低コスト通信サービス</a:t>
              </a: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</a:t>
              </a:r>
            </a:p>
            <a:p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 （</a:t>
              </a:r>
              <a:r>
                <a:rPr lang="en-US" altLang="ja-JP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LPWA</a:t>
              </a:r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等）による効率的な灯油配送システムの</a:t>
              </a:r>
              <a:r>
                <a:rPr lang="ja-JP" altLang="en-US" sz="14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検証</a:t>
              </a:r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14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★</a:t>
              </a:r>
              <a:r>
                <a:rPr lang="ja-JP" altLang="en-US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行政</a:t>
              </a:r>
              <a:r>
                <a:rPr lang="en-US" altLang="ja-JP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×</a:t>
              </a:r>
              <a:r>
                <a:rPr lang="ja-JP" altLang="en-US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灯油配送業者</a:t>
              </a:r>
              <a:r>
                <a:rPr lang="en-US" altLang="ja-JP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×</a:t>
              </a:r>
              <a:r>
                <a:rPr lang="en-US" altLang="ja-JP" sz="1400" b="1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IoT</a:t>
              </a:r>
              <a:r>
                <a:rPr lang="ja-JP" altLang="en-US" sz="1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関連企業でタイアップ事業協定</a:t>
              </a:r>
            </a:p>
            <a:p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を締結し、農山漁村で地域実証実験を実施</a:t>
              </a: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endPara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49282" y="1716768"/>
              <a:ext cx="4743817" cy="3396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ja-JP" altLang="en-US" sz="1600" b="1" dirty="0" smtClean="0">
                  <a:solidFill>
                    <a:sysClr val="window" lastClr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取組の概要</a:t>
              </a:r>
              <a:endParaRPr lang="ja-JP" altLang="en-US" sz="16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920" y="3354512"/>
              <a:ext cx="4403575" cy="31487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grpSp>
        <p:nvGrpSpPr>
          <p:cNvPr id="3" name="グループ化 2"/>
          <p:cNvGrpSpPr/>
          <p:nvPr/>
        </p:nvGrpSpPr>
        <p:grpSpPr>
          <a:xfrm>
            <a:off x="4997745" y="1696819"/>
            <a:ext cx="4830748" cy="5044549"/>
            <a:chOff x="40042" y="1719763"/>
            <a:chExt cx="4830748" cy="5044549"/>
          </a:xfrm>
        </p:grpSpPr>
        <p:sp>
          <p:nvSpPr>
            <p:cNvPr id="62" name="正方形/長方形 61"/>
            <p:cNvSpPr/>
            <p:nvPr/>
          </p:nvSpPr>
          <p:spPr>
            <a:xfrm>
              <a:off x="46562" y="4510848"/>
              <a:ext cx="4813541" cy="2253464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36000" tIns="36000" rIns="36000" bIns="36000" rtlCol="0" anchor="t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/>
              <a:r>
                <a:rPr lang="en-US" altLang="ja-JP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12/21</a:t>
              </a: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5/23</a:t>
              </a: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</a:t>
              </a:r>
              <a:r>
                <a:rPr lang="en-US" altLang="ja-JP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154</a:t>
              </a: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日間、僅か</a:t>
              </a:r>
              <a:r>
                <a:rPr lang="en-US" altLang="ja-JP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153</a:t>
              </a: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戸うち</a:t>
              </a:r>
              <a:r>
                <a:rPr lang="en-US" altLang="ja-JP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83</a:t>
              </a: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戸に延べ</a:t>
              </a:r>
              <a:r>
                <a:rPr lang="en-US" altLang="ja-JP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97</a:t>
              </a:r>
              <a:r>
                <a:rPr lang="ja-JP" altLang="en-US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センサーを設置するだけで･･･</a:t>
              </a:r>
              <a:endPara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r>
                <a:rPr lang="ja-JP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①システム導入費用　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97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ｾﾝｻｰ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×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154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/365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日）＝</a:t>
              </a:r>
              <a:r>
                <a:rPr lang="en-US" altLang="zh-TW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122,788</a:t>
              </a:r>
              <a:r>
                <a:rPr lang="zh-TW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</a:t>
              </a:r>
              <a:r>
                <a:rPr lang="en-US" altLang="zh-TW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/154</a:t>
              </a:r>
              <a:r>
                <a:rPr lang="zh-TW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日間</a:t>
              </a:r>
              <a:endParaRPr lang="en-US" altLang="zh-TW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r>
                <a:rPr lang="ja-JP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②配送スタッフ人件費節減　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（実配送日数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96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日→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61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r>
                <a:rPr lang="ja-JP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⇒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35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日減）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×13,000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</a:t>
              </a:r>
              <a:r>
                <a:rPr lang="en-US" altLang="zh-TW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  </a:t>
              </a:r>
              <a:endPara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r>
                <a:rPr lang="ja-JP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　　　　　　　　　　　 </a:t>
              </a:r>
              <a:r>
                <a:rPr lang="zh-TW" altLang="en-US" sz="10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＝</a:t>
              </a:r>
              <a:r>
                <a:rPr lang="en-US" altLang="zh-TW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455,000</a:t>
              </a:r>
              <a:r>
                <a:rPr lang="zh-TW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</a:t>
              </a:r>
              <a:r>
                <a:rPr lang="en-US" altLang="zh-TW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/154</a:t>
              </a:r>
              <a:r>
                <a:rPr lang="zh-TW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日間</a:t>
              </a:r>
              <a:endParaRPr lang="en-US" altLang="zh-TW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endParaRPr lang="en-US" altLang="zh-TW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endParaRPr lang="en-US" altLang="zh-TW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endParaRPr lang="en-US" altLang="zh-TW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endPara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88900" lvl="0" indent="-88900" defTabSz="914400"/>
              <a:r>
                <a:rPr lang="en-US" altLang="ja-JP" sz="1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※①</a:t>
              </a:r>
              <a:r>
                <a:rPr lang="ja-JP" altLang="en-US" sz="1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は、実際には導入台数で大きく変動する。数千円程度</a:t>
              </a:r>
              <a:r>
                <a:rPr lang="en-US" altLang="ja-JP" sz="1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/</a:t>
              </a:r>
              <a:r>
                <a:rPr lang="ja-JP" altLang="en-US" sz="1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年・台。</a:t>
              </a:r>
            </a:p>
            <a:p>
              <a:pPr marL="88900" lvl="0" indent="-88900" defTabSz="914400"/>
              <a:r>
                <a:rPr lang="en-US" altLang="ja-JP" sz="1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※②</a:t>
              </a:r>
              <a:r>
                <a:rPr lang="ja-JP" altLang="en-US" sz="11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は、実際には配送スタッフ人件費以外にも、車両維持費やガソリン代などの削減効果もある</a:t>
              </a:r>
              <a:endPara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lvl="0" defTabSz="914400"/>
              <a:r>
                <a:rPr lang="ja-JP" altLang="en-US" sz="9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　　　　　　　　　　　</a:t>
              </a:r>
              <a:endParaRPr lang="en-US" altLang="ja-JP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808038" lvl="0" defTabSz="914400"/>
              <a:r>
                <a:rPr lang="ja-JP" altLang="en-US" sz="12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実験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終了後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､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ゼロスペック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株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がプレサービスを開始し</a:t>
              </a:r>
              <a:r>
                <a:rPr lang="en-US" altLang="ja-JP" sz="12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､</a:t>
              </a:r>
            </a:p>
            <a:p>
              <a:pPr marL="808038" lvl="0" defTabSz="914400"/>
              <a:r>
                <a:rPr lang="ja-JP" altLang="en-US" sz="12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Ｈ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30.12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月末現在</a:t>
              </a:r>
              <a:r>
                <a:rPr lang="en-US" altLang="ja-JP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､</a:t>
              </a:r>
              <a:r>
                <a:rPr lang="ja-JP" altLang="en-US" sz="1200" b="1" u="sng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道内５都市に数千台を供給</a:t>
              </a:r>
              <a:endParaRPr lang="en-US" altLang="ja-JP" sz="11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57249" y="4180102"/>
              <a:ext cx="4813541" cy="3268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defRPr/>
              </a:pPr>
              <a:r>
                <a:rPr lang="ja-JP" altLang="en-US" sz="1600" b="1" dirty="0" smtClean="0">
                  <a:solidFill>
                    <a:sysClr val="window" lastClr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取組の成果</a:t>
              </a:r>
              <a:endParaRPr lang="ja-JP" altLang="en-US" sz="16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0042" y="2056460"/>
              <a:ext cx="4820061" cy="208096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36000" tIns="36000" rIns="36000" bIns="36000" rtlCol="0" anchor="b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/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人口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減少・過疎化の進展で、様々な生活関連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サー 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ビスの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低下</a:t>
              </a:r>
              <a:endPara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pPr lvl="0" defTabSz="914400"/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や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労働力不足が生じてくる。</a:t>
              </a:r>
            </a:p>
            <a:p>
              <a:pPr lvl="0" defTabSz="914400"/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　　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✔ 北海道では全国平均を上回るスピードで進展！</a:t>
              </a:r>
            </a:p>
            <a:p>
              <a:pPr lvl="0" defTabSz="914400"/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　　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 ✔ </a:t>
              </a:r>
              <a:r>
                <a:rPr lang="ja-JP" altLang="en-US" sz="1200" b="1" u="sng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農山漁村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でより顕著に影響が！　</a:t>
              </a:r>
            </a:p>
            <a:p>
              <a:pPr lvl="0" defTabSz="914400">
                <a:spcBef>
                  <a:spcPts val="600"/>
                </a:spcBef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「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灯油」でも配送業者の採算性悪化・人手不足が。</a:t>
              </a:r>
            </a:p>
            <a:p>
              <a:pPr lvl="0" defTabSz="914400"/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　　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✔「灯油」は寒冷地で特に</a:t>
              </a:r>
              <a:r>
                <a:rPr lang="ja-JP" altLang="en-US" sz="1200" b="1" u="sng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重要なライフライン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！</a:t>
              </a:r>
            </a:p>
            <a:p>
              <a:pPr lvl="0" defTabSz="914400">
                <a:spcBef>
                  <a:spcPts val="600"/>
                </a:spcBef>
              </a:pP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将来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、農山漁村に「灯油難民」とも言う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べきエネルギー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弱者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が</a:t>
              </a:r>
              <a:endPara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  <a:p>
              <a:pPr lvl="0" defTabSz="914400"/>
              <a:r>
                <a:rPr lang="ja-JP" altLang="en-US" sz="1400" dirty="0" smtClean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　生まれる</a:t>
              </a:r>
              <a:r>
                <a:rPr lang="ja-JP" altLang="en-US" sz="14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懸念。</a:t>
              </a:r>
            </a:p>
            <a:p>
              <a:pPr lvl="0" defTabSz="914400"/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      ✔ 地方では</a:t>
              </a:r>
              <a:r>
                <a:rPr lang="ja-JP" altLang="en-US" sz="1200" b="1" u="sng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ｶﾞｿﾘﾝｽﾀﾝﾄﾞの減少</a:t>
              </a:r>
              <a:r>
                <a:rPr lang="ja-JP" altLang="en-US" sz="1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小塚ゴシック Pr6N M"/>
                </a:rPr>
                <a:t>が既に起こっている！</a:t>
              </a:r>
              <a:endPara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小塚ゴシック Pr6N M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0042" y="1719763"/>
              <a:ext cx="4820061" cy="3366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ja-JP" altLang="en-US" sz="1600" b="1" dirty="0" smtClean="0">
                  <a:solidFill>
                    <a:sysClr val="window" lastClr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取組の背景</a:t>
              </a:r>
              <a:endParaRPr lang="ja-JP" altLang="en-US" sz="16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488718" y="5203337"/>
              <a:ext cx="2167119" cy="21385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154</a:t>
              </a:r>
              <a:r>
                <a:rPr lang="ja-JP" altLang="en-US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日間で</a:t>
              </a:r>
              <a:r>
                <a:rPr lang="en-US" altLang="ja-JP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332,222</a:t>
              </a:r>
              <a:r>
                <a:rPr lang="ja-JP" altLang="en-US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円プラス効果</a:t>
              </a:r>
            </a:p>
          </p:txBody>
        </p:sp>
        <p:sp>
          <p:nvSpPr>
            <p:cNvPr id="39" name="四角形吹き出し 38"/>
            <p:cNvSpPr/>
            <p:nvPr/>
          </p:nvSpPr>
          <p:spPr>
            <a:xfrm>
              <a:off x="564525" y="5518051"/>
              <a:ext cx="4072382" cy="180344"/>
            </a:xfrm>
            <a:prstGeom prst="wedgeRectCallout">
              <a:avLst>
                <a:gd name="adj1" fmla="val -4886"/>
                <a:gd name="adj2" fmla="val -97241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導入戸数を増やせば増やすほど、②は</a:t>
              </a:r>
              <a:r>
                <a:rPr lang="ja-JP" altLang="en-US" sz="11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増える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プラス効果は大きくなる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</a:p>
          </p:txBody>
        </p:sp>
        <p:sp>
          <p:nvSpPr>
            <p:cNvPr id="44" name="フローチャート: 組合せ 43"/>
            <p:cNvSpPr/>
            <p:nvPr/>
          </p:nvSpPr>
          <p:spPr>
            <a:xfrm>
              <a:off x="1787610" y="6188248"/>
              <a:ext cx="1225137" cy="144159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10135098" y="0"/>
            <a:ext cx="1874686" cy="3789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r>
              <a:rPr kumimoji="1" lang="en-US" altLang="ja-JP" sz="1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実装推進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ロードマップ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項目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10220040" y="775835"/>
            <a:ext cx="720000" cy="39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教育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0220040" y="1277569"/>
            <a:ext cx="720000" cy="396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r>
              <a:rPr kumimoji="1" lang="en-US" altLang="ja-JP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介護</a:t>
            </a:r>
            <a:r>
              <a:rPr kumimoji="1" lang="en-US" altLang="ja-JP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健康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0220040" y="1779303"/>
            <a:ext cx="720000" cy="3960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子育て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10220040" y="2277178"/>
            <a:ext cx="720000" cy="396000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働き方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10220040" y="2777385"/>
            <a:ext cx="720000" cy="396000"/>
          </a:xfrm>
          <a:prstGeom prst="roundRect">
            <a:avLst/>
          </a:prstGeom>
          <a:solidFill>
            <a:schemeClr val="accent2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防災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10220040" y="3277592"/>
            <a:ext cx="720000" cy="396000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農林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水産業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11163311" y="775835"/>
            <a:ext cx="720000" cy="396000"/>
          </a:xfrm>
          <a:prstGeom prst="roundRect">
            <a:avLst/>
          </a:prstGeom>
          <a:solidFill>
            <a:schemeClr val="accent4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ビジネス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11163311" y="1276962"/>
            <a:ext cx="720000" cy="396000"/>
          </a:xfrm>
          <a:prstGeom prst="roundRect">
            <a:avLst/>
          </a:prstGeom>
          <a:solidFill>
            <a:schemeClr val="tx2"/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観光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11158858" y="1778089"/>
            <a:ext cx="720000" cy="39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官民協働サービス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1158858" y="2275964"/>
            <a:ext cx="720000" cy="396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スマート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シティ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11158858" y="2773839"/>
            <a:ext cx="720000" cy="396000"/>
          </a:xfrm>
          <a:prstGeom prst="roundRect">
            <a:avLst>
              <a:gd name="adj" fmla="val 1928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基盤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7712377" y="95491"/>
            <a:ext cx="720000" cy="396000"/>
          </a:xfrm>
          <a:prstGeom prst="roundRect">
            <a:avLst>
              <a:gd name="adj" fmla="val 1928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kumimoji="1" lang="ja-JP" alt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基盤</a:t>
            </a:r>
            <a:endParaRPr kumimoji="1" lang="ja-JP" alt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2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3DFAD-F373-428E-BAB8-30DBDFDEED58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" y="0"/>
            <a:ext cx="9903073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20552" y="446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（参考）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70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3DFAD-F373-428E-BAB8-30DBDFDEED58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"/>
            <a:ext cx="9906000" cy="685730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08584" y="11663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（参考）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16896" y="6198759"/>
            <a:ext cx="577914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○「</a:t>
            </a:r>
            <a:r>
              <a:rPr lang="ja-JP" altLang="en-US" sz="1400" dirty="0"/>
              <a:t>地域</a:t>
            </a:r>
            <a:r>
              <a:rPr lang="en-US" altLang="ja-JP" sz="1400" dirty="0" err="1"/>
              <a:t>IoT</a:t>
            </a:r>
            <a:r>
              <a:rPr lang="ja-JP" altLang="en-US" sz="1400" dirty="0"/>
              <a:t>実装推進ロードマップ（改定）」の</a:t>
            </a:r>
            <a:r>
              <a:rPr lang="ja-JP" altLang="en-US" sz="1400" dirty="0" smtClean="0"/>
              <a:t>公表（平成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25</a:t>
            </a:r>
            <a:r>
              <a:rPr lang="ja-JP" altLang="en-US" sz="1400" dirty="0" smtClean="0"/>
              <a:t>日）</a:t>
            </a:r>
            <a:endParaRPr lang="en-US" altLang="ja-JP" sz="1400" dirty="0" smtClean="0"/>
          </a:p>
          <a:p>
            <a:r>
              <a:rPr lang="en-US" altLang="ja-JP" sz="1400" dirty="0"/>
              <a:t>http://www.soumu.go.jp/menu_news/s-news/01ryutsu06_02000164.html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0895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A4 210 x 297 mm</PresentationFormat>
  <Paragraphs>114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7" baseType="lpstr">
      <vt:lpstr>HGP創英角ｺﾞｼｯｸUB</vt:lpstr>
      <vt:lpstr>Meiryo UI</vt:lpstr>
      <vt:lpstr>ＭＳ Ｐゴシック</vt:lpstr>
      <vt:lpstr>小塚ゴシック Pr6N M</vt:lpstr>
      <vt:lpstr>小塚ゴシック Pr6N R</vt:lpstr>
      <vt:lpstr>小塚ゴシック Pro M</vt:lpstr>
      <vt:lpstr>Arial</vt:lpstr>
      <vt:lpstr>Calibri</vt:lpstr>
      <vt:lpstr>Impact</vt:lpstr>
      <vt:lpstr>Wingdings</vt:lpstr>
      <vt:lpstr>Office テーマ</vt:lpstr>
      <vt:lpstr>39_デザインの設定</vt:lpstr>
      <vt:lpstr>PowerPoint プレゼンテーション</vt:lpstr>
      <vt:lpstr>記入上の注意 （ご提出の際はこのスライド以下４枚を削除してください）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2019-10-30T07:41:51Z</dcterms:created>
  <dcterms:modified xsi:type="dcterms:W3CDTF">2019-10-30T07:42:03Z</dcterms:modified>
</cp:coreProperties>
</file>