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7" r:id="rId2"/>
    <p:sldId id="363" r:id="rId3"/>
    <p:sldId id="368" r:id="rId4"/>
    <p:sldId id="366" r:id="rId5"/>
    <p:sldId id="370" r:id="rId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00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41FF-4AD8-4F83-B98E-16D8BBF00038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7CB2-FB5A-422F-9993-A9309DAAE52E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2F7C-840F-409C-8A1E-A217337F9D4D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120661E2-197F-4E42-A62E-378A652CF8F2}" type="datetime1">
              <a:rPr lang="ja-JP" altLang="en-US" smtClean="0"/>
              <a:t>2019/12/19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pc.go.jp/files/pdf/190123_guidelines01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2"/>
          <p:cNvSpPr>
            <a:spLocks noGrp="1"/>
          </p:cNvSpPr>
          <p:nvPr>
            <p:ph type="title"/>
          </p:nvPr>
        </p:nvSpPr>
        <p:spPr>
          <a:xfrm>
            <a:off x="2242056" y="539075"/>
            <a:ext cx="5735280" cy="830997"/>
          </a:xfrm>
        </p:spPr>
        <p:txBody>
          <a:bodyPr/>
          <a:lstStyle/>
          <a:p>
            <a:r>
              <a:rPr kumimoji="1" lang="ja-JP" altLang="en-US" dirty="0" smtClean="0"/>
              <a:t>個人データ　データフロー図　フォーマット</a:t>
            </a:r>
            <a:endParaRPr kumimoji="1" lang="ja-JP" altLang="en-US" dirty="0"/>
          </a:p>
        </p:txBody>
      </p:sp>
      <p:sp>
        <p:nvSpPr>
          <p:cNvPr id="46" name="楕円 45"/>
          <p:cNvSpPr/>
          <p:nvPr/>
        </p:nvSpPr>
        <p:spPr bwMode="auto">
          <a:xfrm>
            <a:off x="1265447" y="2966097"/>
            <a:ext cx="797313" cy="43204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顧客本人</a:t>
            </a:r>
          </a:p>
        </p:txBody>
      </p:sp>
      <p:sp>
        <p:nvSpPr>
          <p:cNvPr id="47" name="角丸四角形 46"/>
          <p:cNvSpPr/>
          <p:nvPr/>
        </p:nvSpPr>
        <p:spPr bwMode="auto">
          <a:xfrm>
            <a:off x="3247878" y="3049504"/>
            <a:ext cx="792088" cy="397091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申請者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614186" y="3918681"/>
            <a:ext cx="112325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委託先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4302323" y="1916832"/>
            <a:ext cx="139130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クラウド管理業者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6518384" y="3918797"/>
            <a:ext cx="1368152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サービス再委託先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1878051" y="3965470"/>
            <a:ext cx="117752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個人情報提供元</a:t>
            </a: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000672" y="1964040"/>
            <a:ext cx="1920788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個人情報収集業務の委託先</a:t>
            </a:r>
          </a:p>
        </p:txBody>
      </p:sp>
      <p:cxnSp>
        <p:nvCxnSpPr>
          <p:cNvPr id="53" name="直線コネクタ 52"/>
          <p:cNvCxnSpPr/>
          <p:nvPr/>
        </p:nvCxnSpPr>
        <p:spPr>
          <a:xfrm>
            <a:off x="6238122" y="2046088"/>
            <a:ext cx="471758" cy="12792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 bwMode="auto">
          <a:xfrm>
            <a:off x="7211255" y="2046088"/>
            <a:ext cx="139536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海外子会社</a:t>
            </a:r>
          </a:p>
        </p:txBody>
      </p:sp>
      <p:sp>
        <p:nvSpPr>
          <p:cNvPr id="55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6761106" y="2782781"/>
            <a:ext cx="461665" cy="184666"/>
          </a:xfrm>
        </p:spPr>
        <p:txBody>
          <a:bodyPr/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海外</a:t>
            </a:r>
            <a:endParaRPr kumimoji="1" lang="en-US" altLang="ja-JP" sz="1200" dirty="0" smtClean="0"/>
          </a:p>
        </p:txBody>
      </p:sp>
      <p:sp>
        <p:nvSpPr>
          <p:cNvPr id="56" name="右矢印 55"/>
          <p:cNvSpPr/>
          <p:nvPr/>
        </p:nvSpPr>
        <p:spPr bwMode="auto">
          <a:xfrm rot="18918390">
            <a:off x="3090883" y="3610849"/>
            <a:ext cx="537707" cy="295741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第三者</a:t>
            </a:r>
          </a:p>
        </p:txBody>
      </p:sp>
      <p:sp>
        <p:nvSpPr>
          <p:cNvPr id="57" name="右矢印 56"/>
          <p:cNvSpPr/>
          <p:nvPr/>
        </p:nvSpPr>
        <p:spPr bwMode="auto">
          <a:xfrm rot="5400000">
            <a:off x="3372167" y="2568015"/>
            <a:ext cx="503578" cy="297554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58" name="右矢印 57"/>
          <p:cNvSpPr/>
          <p:nvPr/>
        </p:nvSpPr>
        <p:spPr bwMode="auto">
          <a:xfrm rot="19188686">
            <a:off x="3969774" y="2571613"/>
            <a:ext cx="986490" cy="267108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右矢印 58"/>
          <p:cNvSpPr/>
          <p:nvPr/>
        </p:nvSpPr>
        <p:spPr bwMode="auto">
          <a:xfrm rot="2709681">
            <a:off x="4101158" y="3567253"/>
            <a:ext cx="507024" cy="252843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60" name="右矢印 59"/>
          <p:cNvSpPr/>
          <p:nvPr/>
        </p:nvSpPr>
        <p:spPr bwMode="auto">
          <a:xfrm>
            <a:off x="5874401" y="4020738"/>
            <a:ext cx="507024" cy="252843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61" name="右矢印 60"/>
          <p:cNvSpPr/>
          <p:nvPr/>
        </p:nvSpPr>
        <p:spPr bwMode="auto">
          <a:xfrm rot="2120041">
            <a:off x="1820036" y="3517291"/>
            <a:ext cx="846224" cy="278740"/>
          </a:xfrm>
          <a:prstGeom prst="rightArrow">
            <a:avLst>
              <a:gd name="adj1" fmla="val 50000"/>
              <a:gd name="adj2" fmla="val 67732"/>
            </a:avLst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  <p:sp>
        <p:nvSpPr>
          <p:cNvPr id="62" name="左右矢印 61"/>
          <p:cNvSpPr/>
          <p:nvPr/>
        </p:nvSpPr>
        <p:spPr bwMode="auto">
          <a:xfrm rot="20584558">
            <a:off x="4304234" y="2678583"/>
            <a:ext cx="2844917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右矢印 62"/>
          <p:cNvSpPr/>
          <p:nvPr/>
        </p:nvSpPr>
        <p:spPr bwMode="auto">
          <a:xfrm rot="19161815">
            <a:off x="1890093" y="2563983"/>
            <a:ext cx="846224" cy="278740"/>
          </a:xfrm>
          <a:prstGeom prst="rightArrow">
            <a:avLst>
              <a:gd name="adj1" fmla="val 50000"/>
              <a:gd name="adj2" fmla="val 67732"/>
            </a:avLst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  <p:sp>
        <p:nvSpPr>
          <p:cNvPr id="22" name="タイトル 2"/>
          <p:cNvSpPr txBox="1">
            <a:spLocks/>
          </p:cNvSpPr>
          <p:nvPr/>
        </p:nvSpPr>
        <p:spPr>
          <a:xfrm>
            <a:off x="7244002" y="179053"/>
            <a:ext cx="2540855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2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 smtClean="0"/>
              <a:t>（参考資料２）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397101" y="5142316"/>
            <a:ext cx="5201744" cy="96202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特に法人間のデータ移動に注目し、計画全体の流れを把握することで、</a:t>
            </a:r>
            <a:endParaRPr kumimoji="0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認定にかかる期間を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なるべく短縮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するために作成をお願いするものです。</a:t>
            </a:r>
            <a:endParaRPr kumimoji="0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お手数ですがご協力をお願いいたします。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11210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804406" y="1052736"/>
            <a:ext cx="8337219" cy="2215991"/>
          </a:xfrm>
        </p:spPr>
        <p:txBody>
          <a:bodyPr/>
          <a:lstStyle/>
          <a:p>
            <a:r>
              <a:rPr lang="en-US" altLang="ja-JP" sz="1600" b="1" dirty="0" smtClean="0">
                <a:solidFill>
                  <a:srgbClr val="FF0000"/>
                </a:solidFill>
              </a:rPr>
              <a:t>【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作業手順１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sz="1600" dirty="0" smtClean="0"/>
              <a:t>申請</a:t>
            </a:r>
            <a:r>
              <a:rPr lang="ja-JP" altLang="en-US" sz="1600" dirty="0" smtClean="0"/>
              <a:t>する</a:t>
            </a:r>
            <a:r>
              <a:rPr kumimoji="1" lang="ja-JP" altLang="en-US" sz="1600" u="sng" dirty="0" smtClean="0"/>
              <a:t>データ活用計画の中で、個人情報の提供元である本人</a:t>
            </a:r>
            <a:r>
              <a:rPr kumimoji="1" lang="ja-JP" altLang="en-US" sz="1600" dirty="0" smtClean="0"/>
              <a:t>、</a:t>
            </a:r>
            <a:endParaRPr kumimoji="1" lang="en-US" altLang="ja-JP" sz="1600" dirty="0" smtClean="0"/>
          </a:p>
          <a:p>
            <a:r>
              <a:rPr kumimoji="1" lang="ja-JP" altLang="en-US" sz="1600" b="1" u="sng" dirty="0" smtClean="0"/>
              <a:t>個人情報のやりとりに何らかの方法で関与する主な法人</a:t>
            </a:r>
            <a:r>
              <a:rPr lang="ja-JP" altLang="en-US" sz="1600" b="1" u="sng" dirty="0"/>
              <a:t>を</a:t>
            </a:r>
            <a:r>
              <a:rPr lang="ja-JP" altLang="en-US" sz="1600" dirty="0" smtClean="0"/>
              <a:t>列挙し</a:t>
            </a:r>
            <a:r>
              <a:rPr lang="ja-JP" altLang="en-US" sz="1600" dirty="0"/>
              <a:t>て</a:t>
            </a:r>
            <a:r>
              <a:rPr kumimoji="1" lang="ja-JP" altLang="en-US" sz="1600" dirty="0" smtClean="0"/>
              <a:t>下さい。</a:t>
            </a:r>
            <a:endParaRPr kumimoji="1"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個人データの提供元</a:t>
            </a:r>
            <a:r>
              <a:rPr lang="en-US" altLang="ja-JP" sz="1600" dirty="0" smtClean="0"/>
              <a:t>/</a:t>
            </a:r>
            <a:r>
              <a:rPr lang="ja-JP" altLang="en-US" sz="1600" dirty="0" smtClean="0"/>
              <a:t>先、顧客情報の提供元</a:t>
            </a:r>
            <a:r>
              <a:rPr lang="en-US" altLang="ja-JP" sz="1600" dirty="0" smtClean="0"/>
              <a:t>/</a:t>
            </a:r>
            <a:r>
              <a:rPr lang="ja-JP" altLang="en-US" sz="1600" dirty="0" smtClean="0"/>
              <a:t>先、業務委託による提供元</a:t>
            </a:r>
            <a:r>
              <a:rPr lang="en-US" altLang="ja-JP" sz="1600" dirty="0" smtClean="0"/>
              <a:t>/</a:t>
            </a:r>
            <a:r>
              <a:rPr lang="ja-JP" altLang="en-US" sz="1600" dirty="0" smtClean="0"/>
              <a:t>先、データセンター、</a:t>
            </a:r>
            <a:endParaRPr lang="en-US" altLang="ja-JP" sz="1600" dirty="0" smtClean="0"/>
          </a:p>
          <a:p>
            <a:r>
              <a:rPr lang="ja-JP" altLang="en-US" sz="1600" dirty="0" smtClean="0"/>
              <a:t>ソフトウェアが載るクラウドサービス業者、信用情報機関、アクセス解析</a:t>
            </a:r>
            <a:r>
              <a:rPr lang="ja-JP" altLang="en-US" sz="1600" dirty="0"/>
              <a:t>サービス</a:t>
            </a:r>
            <a:r>
              <a:rPr lang="ja-JP" altLang="en-US" sz="1600" dirty="0" smtClean="0"/>
              <a:t>事業者などは該当します。</a:t>
            </a:r>
            <a:endParaRPr lang="en-US" altLang="ja-JP" sz="1600" dirty="0" smtClean="0"/>
          </a:p>
          <a:p>
            <a:r>
              <a:rPr lang="ja-JP" altLang="en-US" sz="1600" dirty="0" smtClean="0"/>
              <a:t>法人格を単位としますので、申請者と同一のグループ企業であっても別法人として挙げてください。</a:t>
            </a:r>
            <a:endParaRPr lang="en-US" altLang="ja-JP" sz="1600" dirty="0" smtClean="0"/>
          </a:p>
          <a:p>
            <a:r>
              <a:rPr lang="ja-JP" altLang="en-US" sz="1600" dirty="0" smtClean="0"/>
              <a:t>（多数の場合はまとめて別表等も可）。</a:t>
            </a:r>
            <a:endParaRPr lang="en-US" altLang="ja-JP" sz="1600" dirty="0" smtClean="0"/>
          </a:p>
          <a:p>
            <a:r>
              <a:rPr lang="ja-JP" altLang="en-US" sz="1600" dirty="0" smtClean="0"/>
              <a:t>導入するシステムの範囲に限らず、活用計画として個人情報が移動する範囲で確認してください。</a:t>
            </a:r>
            <a:endParaRPr lang="en-US" altLang="ja-JP" sz="1600" dirty="0" smtClean="0"/>
          </a:p>
          <a:p>
            <a:r>
              <a:rPr lang="ja-JP" altLang="en-US" sz="1600" dirty="0" smtClean="0"/>
              <a:t>データ転送を担うネットワーク事業者は厳密には該当しますが、ここでは挙げて頂かなくて結構です。</a:t>
            </a:r>
            <a:endParaRPr lang="en-US" altLang="ja-JP" sz="1600" dirty="0" smtClean="0"/>
          </a:p>
        </p:txBody>
      </p:sp>
      <p:sp>
        <p:nvSpPr>
          <p:cNvPr id="23" name="楕円 22"/>
          <p:cNvSpPr/>
          <p:nvPr/>
        </p:nvSpPr>
        <p:spPr bwMode="auto">
          <a:xfrm>
            <a:off x="1598360" y="4558811"/>
            <a:ext cx="792088" cy="43204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顧客本人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2596755" y="4585148"/>
            <a:ext cx="792088" cy="397091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申請者</a:t>
            </a: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698226" y="4857998"/>
            <a:ext cx="112325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委託先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581715" y="4005064"/>
            <a:ext cx="139130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クラウド管理業者</a:t>
            </a: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570727" y="4065657"/>
            <a:ext cx="1368152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サービス再委託先</a:t>
            </a: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140365" y="4080788"/>
            <a:ext cx="117752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個人情報提供元</a:t>
            </a: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6606110" y="4863027"/>
            <a:ext cx="1920788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個人情報収集業務の委託先</a:t>
            </a: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140365" y="5092837"/>
            <a:ext cx="1146863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国内子会社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6681192" y="5485999"/>
            <a:ext cx="1146863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海外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子会社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1029695" y="780377"/>
            <a:ext cx="8231421" cy="738664"/>
          </a:xfrm>
        </p:spPr>
        <p:txBody>
          <a:bodyPr/>
          <a:lstStyle/>
          <a:p>
            <a:r>
              <a:rPr lang="en-US" altLang="ja-JP" sz="1600" b="1" dirty="0" smtClean="0">
                <a:solidFill>
                  <a:srgbClr val="FF0000"/>
                </a:solidFill>
              </a:rPr>
              <a:t>【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作業手順２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1600" dirty="0" smtClean="0"/>
              <a:t>データ</a:t>
            </a:r>
            <a:r>
              <a:rPr kumimoji="1" lang="ja-JP" altLang="en-US" sz="1600" dirty="0" smtClean="0"/>
              <a:t>活用計画の流れに沿って</a:t>
            </a:r>
            <a:r>
              <a:rPr lang="ja-JP" altLang="en-US" sz="1600" dirty="0" smtClean="0"/>
              <a:t>①を</a:t>
            </a:r>
            <a:r>
              <a:rPr kumimoji="1" lang="ja-JP" altLang="en-US" sz="1600" dirty="0" smtClean="0"/>
              <a:t>並べ、</a:t>
            </a:r>
            <a:r>
              <a:rPr kumimoji="1" lang="ja-JP" altLang="en-US" sz="1600" u="sng" dirty="0" smtClean="0"/>
              <a:t>個人情報を提供する・される</a:t>
            </a:r>
            <a:r>
              <a:rPr kumimoji="1" lang="ja-JP" altLang="en-US" sz="1600" dirty="0" smtClean="0"/>
              <a:t>の関係を矢印で示してください。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もし</a:t>
            </a:r>
            <a:r>
              <a:rPr kumimoji="1" lang="ja-JP" altLang="en-US" sz="1600" u="sng" dirty="0" smtClean="0"/>
              <a:t>国外法人へ越境して移転する場合</a:t>
            </a:r>
            <a:r>
              <a:rPr kumimoji="1" lang="ja-JP" altLang="en-US" sz="1600" dirty="0" smtClean="0"/>
              <a:t>は、そのことが分かるように線を書くなどしてください。</a:t>
            </a:r>
            <a:endParaRPr kumimoji="1" lang="en-US" altLang="ja-JP" sz="1600" dirty="0" smtClean="0"/>
          </a:p>
        </p:txBody>
      </p:sp>
      <p:sp>
        <p:nvSpPr>
          <p:cNvPr id="31" name="楕円 30"/>
          <p:cNvSpPr/>
          <p:nvPr/>
        </p:nvSpPr>
        <p:spPr bwMode="auto">
          <a:xfrm>
            <a:off x="1068215" y="3556420"/>
            <a:ext cx="797313" cy="43204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顧客本人</a:t>
            </a:r>
          </a:p>
        </p:txBody>
      </p:sp>
      <p:sp>
        <p:nvSpPr>
          <p:cNvPr id="32" name="角丸四角形 31"/>
          <p:cNvSpPr/>
          <p:nvPr/>
        </p:nvSpPr>
        <p:spPr bwMode="auto">
          <a:xfrm>
            <a:off x="3050646" y="3639827"/>
            <a:ext cx="792088" cy="397091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申請者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416954" y="4509004"/>
            <a:ext cx="112325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委託先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105091" y="2507155"/>
            <a:ext cx="139130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クラウド管理業者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6321152" y="4509120"/>
            <a:ext cx="1368152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サービス再委託先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680819" y="4555793"/>
            <a:ext cx="117752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個人情報提供元</a:t>
            </a: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1803440" y="2554363"/>
            <a:ext cx="1920788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個人情報収集業務の委託先</a:t>
            </a:r>
          </a:p>
        </p:txBody>
      </p:sp>
      <p:sp>
        <p:nvSpPr>
          <p:cNvPr id="39" name="右矢印 38"/>
          <p:cNvSpPr/>
          <p:nvPr/>
        </p:nvSpPr>
        <p:spPr bwMode="auto">
          <a:xfrm rot="18667869">
            <a:off x="1660495" y="3140670"/>
            <a:ext cx="467897" cy="262891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右矢印 39"/>
          <p:cNvSpPr/>
          <p:nvPr/>
        </p:nvSpPr>
        <p:spPr bwMode="auto">
          <a:xfrm rot="5400000">
            <a:off x="3212741" y="3161267"/>
            <a:ext cx="467897" cy="264818"/>
          </a:xfrm>
          <a:prstGeom prst="rightArrow">
            <a:avLst>
              <a:gd name="adj1" fmla="val 50000"/>
              <a:gd name="adj2" fmla="val 53147"/>
            </a:avLst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右矢印 40"/>
          <p:cNvSpPr/>
          <p:nvPr/>
        </p:nvSpPr>
        <p:spPr bwMode="auto">
          <a:xfrm rot="18999796">
            <a:off x="2574563" y="4145280"/>
            <a:ext cx="467897" cy="293536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右矢印 41"/>
          <p:cNvSpPr/>
          <p:nvPr/>
        </p:nvSpPr>
        <p:spPr bwMode="auto">
          <a:xfrm rot="19177957">
            <a:off x="3824751" y="3185285"/>
            <a:ext cx="933171" cy="267327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右矢印 42"/>
          <p:cNvSpPr/>
          <p:nvPr/>
        </p:nvSpPr>
        <p:spPr bwMode="auto">
          <a:xfrm rot="2715017">
            <a:off x="1586870" y="4155729"/>
            <a:ext cx="467897" cy="262878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右矢印 43"/>
          <p:cNvSpPr/>
          <p:nvPr/>
        </p:nvSpPr>
        <p:spPr bwMode="auto">
          <a:xfrm rot="2731747">
            <a:off x="3849182" y="4165716"/>
            <a:ext cx="531149" cy="267327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右矢印 44"/>
          <p:cNvSpPr/>
          <p:nvPr/>
        </p:nvSpPr>
        <p:spPr bwMode="auto">
          <a:xfrm>
            <a:off x="5665107" y="4596978"/>
            <a:ext cx="531149" cy="267327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6043972" y="2585302"/>
            <a:ext cx="673173" cy="13590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 bwMode="auto">
          <a:xfrm>
            <a:off x="7014023" y="2636411"/>
            <a:ext cx="139536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海外子会社</a:t>
            </a:r>
          </a:p>
        </p:txBody>
      </p:sp>
      <p:sp>
        <p:nvSpPr>
          <p:cNvPr id="56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6783190" y="3278830"/>
            <a:ext cx="461665" cy="184666"/>
          </a:xfrm>
        </p:spPr>
        <p:txBody>
          <a:bodyPr/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海外</a:t>
            </a:r>
            <a:endParaRPr kumimoji="1" lang="en-US" altLang="ja-JP" sz="1200" dirty="0" smtClean="0"/>
          </a:p>
        </p:txBody>
      </p:sp>
      <p:sp>
        <p:nvSpPr>
          <p:cNvPr id="70" name="左右矢印 69"/>
          <p:cNvSpPr/>
          <p:nvPr/>
        </p:nvSpPr>
        <p:spPr bwMode="auto">
          <a:xfrm rot="20385017">
            <a:off x="4044669" y="3282561"/>
            <a:ext cx="2903447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54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776536" y="404664"/>
            <a:ext cx="8178521" cy="3200876"/>
          </a:xfrm>
        </p:spPr>
        <p:txBody>
          <a:bodyPr/>
          <a:lstStyle/>
          <a:p>
            <a:r>
              <a:rPr lang="en-US" altLang="ja-JP" sz="1600" b="1" dirty="0" smtClean="0">
                <a:solidFill>
                  <a:srgbClr val="FF0000"/>
                </a:solidFill>
              </a:rPr>
              <a:t>【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作業手順</a:t>
            </a:r>
            <a:r>
              <a:rPr lang="ja-JP" altLang="en-US" sz="1600" b="1" dirty="0">
                <a:solidFill>
                  <a:srgbClr val="FF0000"/>
                </a:solidFill>
              </a:rPr>
              <a:t>３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1600" dirty="0" smtClean="0"/>
              <a:t>矢印で示していただいた個人データの移動それぞれについて、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本人か</a:t>
            </a:r>
            <a:r>
              <a:rPr lang="ja-JP" altLang="en-US" sz="1600" dirty="0" smtClean="0"/>
              <a:t>らの提供、</a:t>
            </a:r>
            <a:r>
              <a:rPr kumimoji="1" lang="ja-JP" altLang="en-US" sz="1600" dirty="0" smtClean="0"/>
              <a:t>第三者提供、委託、共同利用、その他の方法（第三者に当たらない例外など）、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これらのうちどれに当たるものとして取り扱っているか、分類・仕分け</a:t>
            </a:r>
            <a:r>
              <a:rPr kumimoji="1" lang="ja-JP" altLang="en-US" sz="1600" dirty="0" smtClean="0"/>
              <a:t>してください。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各語の定義についてガイドライン等で確認しつつ、作成してください。</a:t>
            </a:r>
            <a:endParaRPr lang="en-US" altLang="ja-JP" sz="1600" dirty="0" smtClean="0"/>
          </a:p>
          <a:p>
            <a:r>
              <a:rPr lang="ja-JP" altLang="en-US" sz="1600" dirty="0"/>
              <a:t>・個人情報の保護に関する法律についてのガイドライン（通則編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r>
              <a:rPr lang="en-US" altLang="ja-JP" sz="1600" dirty="0" smtClean="0">
                <a:hlinkClick r:id="rId2"/>
              </a:rPr>
              <a:t>https://www.ppc.go.jp/files/pdf/190123_guidelines01.pdf</a:t>
            </a:r>
            <a:endParaRPr lang="en-US" altLang="ja-JP" sz="1600" dirty="0" smtClean="0"/>
          </a:p>
          <a:p>
            <a:r>
              <a:rPr lang="ja-JP" altLang="en-US" sz="1600" dirty="0" smtClean="0"/>
              <a:t>・クラウドサービスの利用と第三者提供</a:t>
            </a:r>
            <a:endParaRPr lang="en-US" altLang="ja-JP" sz="1600" dirty="0" smtClean="0"/>
          </a:p>
          <a:p>
            <a:r>
              <a:rPr lang="en-US" altLang="ja-JP" sz="1600" dirty="0" smtClean="0"/>
              <a:t>https</a:t>
            </a:r>
            <a:r>
              <a:rPr lang="en-US" altLang="ja-JP" sz="1600" dirty="0"/>
              <a:t>://</a:t>
            </a:r>
            <a:r>
              <a:rPr lang="en-US" altLang="ja-JP" sz="1600" dirty="0" smtClean="0"/>
              <a:t>www.ppc.go.jp/files/pdf/1906_APPI_QA.pdf</a:t>
            </a:r>
            <a:r>
              <a:rPr lang="ja-JP" altLang="en-US" sz="1600" dirty="0" smtClean="0"/>
              <a:t>　（</a:t>
            </a:r>
            <a:r>
              <a:rPr lang="en-US" altLang="ja-JP" sz="1600" dirty="0" smtClean="0"/>
              <a:t>Q5-33</a:t>
            </a:r>
            <a:r>
              <a:rPr lang="ja-JP" altLang="en-US" sz="1600" dirty="0" smtClean="0"/>
              <a:t>参照）</a:t>
            </a:r>
            <a:endParaRPr lang="en-US" altLang="ja-JP" sz="1600" dirty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上記の仕分け</a:t>
            </a:r>
            <a:r>
              <a:rPr lang="ja-JP" altLang="en-US" sz="1600" dirty="0"/>
              <a:t>は</a:t>
            </a:r>
            <a:r>
              <a:rPr lang="ja-JP" altLang="en-US" sz="1600" dirty="0" smtClean="0"/>
              <a:t>最終的に協議の中で明確にしていただく必要がありますが、</a:t>
            </a:r>
            <a:endParaRPr lang="en-US" altLang="ja-JP" sz="1600" dirty="0" smtClean="0"/>
          </a:p>
          <a:p>
            <a:r>
              <a:rPr lang="ja-JP" altLang="en-US" sz="1600" dirty="0" smtClean="0"/>
              <a:t>現時点で</a:t>
            </a:r>
            <a:r>
              <a:rPr kumimoji="1" lang="ja-JP" altLang="en-US" sz="1600" dirty="0" smtClean="0"/>
              <a:t>判断</a:t>
            </a:r>
            <a:r>
              <a:rPr lang="ja-JP" altLang="en-US" sz="1600" dirty="0" smtClean="0"/>
              <a:t>が付かない場合は②（青矢印）のままで結構です。</a:t>
            </a:r>
            <a:endParaRPr kumimoji="1" lang="en-US" altLang="ja-JP" sz="1600" dirty="0" smtClean="0"/>
          </a:p>
        </p:txBody>
      </p:sp>
      <p:sp>
        <p:nvSpPr>
          <p:cNvPr id="31" name="楕円 30"/>
          <p:cNvSpPr/>
          <p:nvPr/>
        </p:nvSpPr>
        <p:spPr bwMode="auto">
          <a:xfrm>
            <a:off x="1212231" y="5054329"/>
            <a:ext cx="797313" cy="43204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顧客本人</a:t>
            </a:r>
          </a:p>
        </p:txBody>
      </p:sp>
      <p:sp>
        <p:nvSpPr>
          <p:cNvPr id="32" name="角丸四角形 31"/>
          <p:cNvSpPr/>
          <p:nvPr/>
        </p:nvSpPr>
        <p:spPr bwMode="auto">
          <a:xfrm>
            <a:off x="3194662" y="5137736"/>
            <a:ext cx="792088" cy="397091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申請者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560970" y="6006913"/>
            <a:ext cx="112325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委託先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249107" y="4005064"/>
            <a:ext cx="139130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クラウド管理業者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6465168" y="6007029"/>
            <a:ext cx="1368152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サービス再委託先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824835" y="6053702"/>
            <a:ext cx="1177527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個人情報提供元</a:t>
            </a: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1947456" y="4052272"/>
            <a:ext cx="1920788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個人情報収集業務の委託先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6184906" y="4134320"/>
            <a:ext cx="471758" cy="12792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 bwMode="auto">
          <a:xfrm>
            <a:off x="7158039" y="4134320"/>
            <a:ext cx="1395361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海外子会社</a:t>
            </a:r>
          </a:p>
        </p:txBody>
      </p:sp>
      <p:sp>
        <p:nvSpPr>
          <p:cNvPr id="56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6707890" y="4871013"/>
            <a:ext cx="461665" cy="184666"/>
          </a:xfrm>
        </p:spPr>
        <p:txBody>
          <a:bodyPr/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海外</a:t>
            </a:r>
            <a:endParaRPr kumimoji="1" lang="en-US" altLang="ja-JP" sz="1200" dirty="0" smtClean="0"/>
          </a:p>
        </p:txBody>
      </p:sp>
      <p:sp>
        <p:nvSpPr>
          <p:cNvPr id="50" name="右矢印 49"/>
          <p:cNvSpPr/>
          <p:nvPr/>
        </p:nvSpPr>
        <p:spPr bwMode="auto">
          <a:xfrm rot="18918390">
            <a:off x="3037667" y="5699081"/>
            <a:ext cx="537707" cy="295741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第三者</a:t>
            </a:r>
          </a:p>
        </p:txBody>
      </p:sp>
      <p:sp>
        <p:nvSpPr>
          <p:cNvPr id="53" name="右矢印 52"/>
          <p:cNvSpPr/>
          <p:nvPr/>
        </p:nvSpPr>
        <p:spPr bwMode="auto">
          <a:xfrm rot="5400000">
            <a:off x="3318951" y="4656247"/>
            <a:ext cx="503578" cy="297554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54" name="右矢印 53"/>
          <p:cNvSpPr/>
          <p:nvPr/>
        </p:nvSpPr>
        <p:spPr bwMode="auto">
          <a:xfrm rot="19188686">
            <a:off x="3916558" y="4659845"/>
            <a:ext cx="986490" cy="267108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kumimoji="0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右矢印 57"/>
          <p:cNvSpPr/>
          <p:nvPr/>
        </p:nvSpPr>
        <p:spPr bwMode="auto">
          <a:xfrm rot="2709681">
            <a:off x="4047942" y="5655485"/>
            <a:ext cx="507024" cy="252843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59" name="右矢印 58"/>
          <p:cNvSpPr/>
          <p:nvPr/>
        </p:nvSpPr>
        <p:spPr bwMode="auto">
          <a:xfrm>
            <a:off x="5821185" y="6108970"/>
            <a:ext cx="507024" cy="252843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69" name="右矢印 68"/>
          <p:cNvSpPr/>
          <p:nvPr/>
        </p:nvSpPr>
        <p:spPr bwMode="auto">
          <a:xfrm rot="2120041">
            <a:off x="1766820" y="5605523"/>
            <a:ext cx="846224" cy="278740"/>
          </a:xfrm>
          <a:prstGeom prst="rightArrow">
            <a:avLst>
              <a:gd name="adj1" fmla="val 50000"/>
              <a:gd name="adj2" fmla="val 67732"/>
            </a:avLst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  <p:sp>
        <p:nvSpPr>
          <p:cNvPr id="73" name="左右矢印 72"/>
          <p:cNvSpPr/>
          <p:nvPr/>
        </p:nvSpPr>
        <p:spPr bwMode="auto">
          <a:xfrm rot="20584558">
            <a:off x="4251018" y="4766815"/>
            <a:ext cx="2844917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 bwMode="auto">
          <a:xfrm rot="19161815">
            <a:off x="1836877" y="4652215"/>
            <a:ext cx="846224" cy="278740"/>
          </a:xfrm>
          <a:prstGeom prst="rightArrow">
            <a:avLst>
              <a:gd name="adj1" fmla="val 50000"/>
              <a:gd name="adj2" fmla="val 67732"/>
            </a:avLst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</p:spTree>
    <p:extLst>
      <p:ext uri="{BB962C8B-B14F-4D97-AF65-F5344CB8AC3E}">
        <p14:creationId xmlns:p14="http://schemas.microsoft.com/office/powerpoint/2010/main" val="31177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楕円 12"/>
          <p:cNvSpPr/>
          <p:nvPr/>
        </p:nvSpPr>
        <p:spPr bwMode="auto">
          <a:xfrm>
            <a:off x="2063559" y="2996093"/>
            <a:ext cx="792088" cy="43204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顧客本人</a:t>
            </a:r>
          </a:p>
        </p:txBody>
      </p:sp>
      <p:sp>
        <p:nvSpPr>
          <p:cNvPr id="14" name="角丸四角形 13"/>
          <p:cNvSpPr/>
          <p:nvPr/>
        </p:nvSpPr>
        <p:spPr bwMode="auto">
          <a:xfrm>
            <a:off x="2058275" y="2526994"/>
            <a:ext cx="792088" cy="397091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申請者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063559" y="2026867"/>
            <a:ext cx="792088" cy="393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第三者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3935767" y="4590420"/>
            <a:ext cx="1055686" cy="2271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右矢印 16"/>
          <p:cNvSpPr/>
          <p:nvPr/>
        </p:nvSpPr>
        <p:spPr bwMode="auto">
          <a:xfrm>
            <a:off x="6452100" y="2070140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第三者提供</a:t>
            </a:r>
          </a:p>
        </p:txBody>
      </p:sp>
      <p:sp>
        <p:nvSpPr>
          <p:cNvPr id="18" name="左右矢印 17"/>
          <p:cNvSpPr/>
          <p:nvPr/>
        </p:nvSpPr>
        <p:spPr bwMode="auto">
          <a:xfrm>
            <a:off x="6452099" y="2430180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第三者提供</a:t>
            </a:r>
          </a:p>
        </p:txBody>
      </p:sp>
      <p:sp>
        <p:nvSpPr>
          <p:cNvPr id="19" name="右矢印 18"/>
          <p:cNvSpPr/>
          <p:nvPr/>
        </p:nvSpPr>
        <p:spPr bwMode="auto">
          <a:xfrm>
            <a:off x="6462671" y="3573016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左右矢印 25"/>
          <p:cNvSpPr/>
          <p:nvPr/>
        </p:nvSpPr>
        <p:spPr bwMode="auto">
          <a:xfrm>
            <a:off x="6462670" y="3933056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 bwMode="auto">
          <a:xfrm>
            <a:off x="6466501" y="4437112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左右矢印 27"/>
          <p:cNvSpPr/>
          <p:nvPr/>
        </p:nvSpPr>
        <p:spPr bwMode="auto">
          <a:xfrm>
            <a:off x="6466500" y="4797152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 bwMode="auto">
          <a:xfrm>
            <a:off x="6461624" y="5301208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  <p:sp>
        <p:nvSpPr>
          <p:cNvPr id="30" name="左右矢印 29"/>
          <p:cNvSpPr/>
          <p:nvPr/>
        </p:nvSpPr>
        <p:spPr bwMode="auto">
          <a:xfrm>
            <a:off x="6461623" y="5661248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本人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</a:p>
        </p:txBody>
      </p:sp>
      <p:sp>
        <p:nvSpPr>
          <p:cNvPr id="31" name="右矢印 30"/>
          <p:cNvSpPr/>
          <p:nvPr/>
        </p:nvSpPr>
        <p:spPr bwMode="auto">
          <a:xfrm>
            <a:off x="4079784" y="2611455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左右矢印 31"/>
          <p:cNvSpPr/>
          <p:nvPr/>
        </p:nvSpPr>
        <p:spPr bwMode="auto">
          <a:xfrm>
            <a:off x="4079783" y="2971495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0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タイトル 2"/>
          <p:cNvSpPr>
            <a:spLocks noGrp="1"/>
          </p:cNvSpPr>
          <p:nvPr>
            <p:ph type="title"/>
          </p:nvPr>
        </p:nvSpPr>
        <p:spPr>
          <a:xfrm>
            <a:off x="1568624" y="624939"/>
            <a:ext cx="7776864" cy="830997"/>
          </a:xfrm>
        </p:spPr>
        <p:txBody>
          <a:bodyPr/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参考</a:t>
            </a:r>
            <a:r>
              <a:rPr lang="en-US" altLang="ja-JP" dirty="0" smtClean="0"/>
              <a:t>】</a:t>
            </a:r>
            <a:r>
              <a:rPr lang="ja-JP" altLang="en-US" dirty="0" smtClean="0"/>
              <a:t>個人</a:t>
            </a:r>
            <a:r>
              <a:rPr lang="ja-JP" altLang="en-US" dirty="0"/>
              <a:t>データ　</a:t>
            </a:r>
            <a:r>
              <a:rPr lang="ja-JP" altLang="en-US" dirty="0" smtClean="0"/>
              <a:t>データフロー図　作成用の素材サンプル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 bwMode="auto">
          <a:xfrm>
            <a:off x="6451134" y="2816829"/>
            <a:ext cx="868339" cy="278740"/>
          </a:xfrm>
          <a:prstGeom prst="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  <p:sp>
        <p:nvSpPr>
          <p:cNvPr id="22" name="左右矢印 21"/>
          <p:cNvSpPr/>
          <p:nvPr/>
        </p:nvSpPr>
        <p:spPr bwMode="auto">
          <a:xfrm>
            <a:off x="6451133" y="3176869"/>
            <a:ext cx="858816" cy="278740"/>
          </a:xfrm>
          <a:prstGeom prst="leftRightArrow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</a:p>
        </p:txBody>
      </p:sp>
    </p:spTree>
    <p:extLst>
      <p:ext uri="{BB962C8B-B14F-4D97-AF65-F5344CB8AC3E}">
        <p14:creationId xmlns:p14="http://schemas.microsoft.com/office/powerpoint/2010/main" val="6097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594</Words>
  <Application>Microsoft Office PowerPoint</Application>
  <PresentationFormat>A4 210 x 297 mm</PresentationFormat>
  <Paragraphs>121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個人データ　データフロー図　フォーマット</vt:lpstr>
      <vt:lpstr>PowerPoint プレゼンテーション</vt:lpstr>
      <vt:lpstr>PowerPoint プレゼンテーション</vt:lpstr>
      <vt:lpstr>PowerPoint プレゼンテーション</vt:lpstr>
      <vt:lpstr>【参考】個人データ　データフロー図　作成用の素材サンプル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2019-11-05T02:28:16Z</dcterms:created>
  <dcterms:modified xsi:type="dcterms:W3CDTF">2019-12-19T11:15:21Z</dcterms:modified>
</cp:coreProperties>
</file>