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460" r:id="rId2"/>
    <p:sldId id="465"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FF00"/>
    <a:srgbClr val="00FF99"/>
    <a:srgbClr val="66FF66"/>
    <a:srgbClr val="66FF33"/>
    <a:srgbClr val="CCFF99"/>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5873" autoAdjust="0"/>
  </p:normalViewPr>
  <p:slideViewPr>
    <p:cSldViewPr snapToGrid="0">
      <p:cViewPr varScale="1">
        <p:scale>
          <a:sx n="69" d="100"/>
          <a:sy n="69" d="100"/>
        </p:scale>
        <p:origin x="1308" y="44"/>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2020/2/18</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1</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2020/2/18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2020/2/18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2020/2/18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2020/2/18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2020/2/18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2020/2/18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2020/2/18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2020/2/18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2020/2/18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2020/2/18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2020/2/18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2020/2/18</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algn="ctr" defTabSz="910287" fontAlgn="auto">
              <a:spcBef>
                <a:spcPts val="0"/>
              </a:spcBef>
              <a:spcAft>
                <a:spcPts val="0"/>
              </a:spcAft>
              <a:defRPr/>
            </a:pPr>
            <a:endParaRPr sz="1800" dirty="0">
              <a:solidFill>
                <a:prstClr val="white"/>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074459585"/>
              </p:ext>
            </p:extLst>
          </p:nvPr>
        </p:nvGraphicFramePr>
        <p:xfrm>
          <a:off x="208779" y="982277"/>
          <a:ext cx="9504088" cy="1936807"/>
        </p:xfrm>
        <a:graphic>
          <a:graphicData uri="http://schemas.openxmlformats.org/drawingml/2006/table">
            <a:tbl>
              <a:tblPr firstRow="1" bandRow="1">
                <a:tableStyleId>{1FECB4D8-DB02-4DC6-A0A2-4F2EBAE1DC90}</a:tableStyleId>
              </a:tblPr>
              <a:tblGrid>
                <a:gridCol w="1083690">
                  <a:extLst>
                    <a:ext uri="{9D8B030D-6E8A-4147-A177-3AD203B41FA5}">
                      <a16:colId xmlns:a16="http://schemas.microsoft.com/office/drawing/2014/main" val="20000"/>
                    </a:ext>
                  </a:extLst>
                </a:gridCol>
                <a:gridCol w="8420398">
                  <a:extLst>
                    <a:ext uri="{9D8B030D-6E8A-4147-A177-3AD203B41FA5}">
                      <a16:colId xmlns:a16="http://schemas.microsoft.com/office/drawing/2014/main" val="20001"/>
                    </a:ext>
                  </a:extLst>
                </a:gridCol>
              </a:tblGrid>
              <a:tr h="261226">
                <a:tc>
                  <a:txBody>
                    <a:bodyPr/>
                    <a:lstStyle/>
                    <a:p>
                      <a:pPr algn="dist"/>
                      <a:r>
                        <a:rPr kumimoji="1" lang="ja-JP" altLang="en-US" sz="1200" b="0" dirty="0" smtClean="0">
                          <a:solidFill>
                            <a:schemeClr val="bg1"/>
                          </a:solidFill>
                          <a:latin typeface="HGP創英角ｺﾞｼｯｸUB" panose="020B0900000000000000" pitchFamily="50" charset="-128"/>
                          <a:ea typeface="HGP創英角ｺﾞｼｯｸUB" panose="020B0900000000000000" pitchFamily="50" charset="-128"/>
                        </a:rPr>
                        <a:t>提案者</a:t>
                      </a:r>
                      <a:endParaRPr kumimoji="1" lang="ja-JP" altLang="en-US" sz="12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dirty="0" smtClean="0">
                          <a:solidFill>
                            <a:srgbClr val="FF0000"/>
                          </a:solidFill>
                          <a:latin typeface="+mn-ea"/>
                          <a:ea typeface="+mn-ea"/>
                        </a:rPr>
                        <a:t>○○、○○・・・　</a:t>
                      </a:r>
                      <a:r>
                        <a:rPr kumimoji="1" lang="en-US" altLang="ja-JP" sz="1200" b="0" i="1" dirty="0" smtClean="0">
                          <a:solidFill>
                            <a:srgbClr val="FF0000"/>
                          </a:solidFill>
                          <a:latin typeface="+mn-ea"/>
                          <a:ea typeface="+mn-ea"/>
                        </a:rPr>
                        <a:t>※</a:t>
                      </a:r>
                      <a:r>
                        <a:rPr kumimoji="1" lang="ja-JP" altLang="en-US" sz="1200" b="0" i="1" dirty="0" smtClean="0">
                          <a:solidFill>
                            <a:srgbClr val="FF0000"/>
                          </a:solidFill>
                          <a:latin typeface="+mn-ea"/>
                          <a:ea typeface="+mn-ea"/>
                        </a:rPr>
                        <a:t>代表提案者を先頭にし、すべての機関について記載すること。代表提案団体名に下線を引くこと。</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61226">
                <a:tc>
                  <a:txBody>
                    <a:bodyPr/>
                    <a:lstStyle/>
                    <a:p>
                      <a:pPr algn="dist"/>
                      <a:r>
                        <a:rPr kumimoji="1" lang="ja-JP" altLang="en-US" sz="1200" b="0" dirty="0" smtClean="0">
                          <a:solidFill>
                            <a:schemeClr val="bg1"/>
                          </a:solidFill>
                          <a:latin typeface="HGP創英角ｺﾞｼｯｸUB" panose="020B0900000000000000" pitchFamily="50" charset="-128"/>
                          <a:ea typeface="HGP創英角ｺﾞｼｯｸUB" panose="020B0900000000000000" pitchFamily="50" charset="-128"/>
                        </a:rPr>
                        <a:t>実施地域</a:t>
                      </a:r>
                      <a:endParaRPr kumimoji="1" lang="ja-JP" altLang="en-US" sz="12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i="1" dirty="0" smtClean="0">
                          <a:solidFill>
                            <a:srgbClr val="FF0000"/>
                          </a:solidFill>
                        </a:rPr>
                        <a:t>「○○県○○市」等と記載</a:t>
                      </a:r>
                      <a:r>
                        <a:rPr kumimoji="1" lang="ja-JP" altLang="en-US" sz="1200" b="0" i="1" dirty="0" smtClean="0">
                          <a:solidFill>
                            <a:srgbClr val="FF0000"/>
                          </a:solidFill>
                          <a:latin typeface="+mn-ea"/>
                          <a:ea typeface="+mn-ea"/>
                        </a:rPr>
                        <a:t>すること。</a:t>
                      </a:r>
                      <a:r>
                        <a:rPr lang="ja-JP" altLang="ja-JP" sz="1200" i="1" dirty="0" smtClean="0">
                          <a:solidFill>
                            <a:srgbClr val="FF0000"/>
                          </a:solidFill>
                        </a:rPr>
                        <a:t>（さらに地区が特定可能な場合は、詳細に記載</a:t>
                      </a:r>
                      <a:r>
                        <a:rPr kumimoji="1" lang="ja-JP" altLang="en-US" sz="1200" b="0" i="1" dirty="0" smtClean="0">
                          <a:solidFill>
                            <a:srgbClr val="FF0000"/>
                          </a:solidFill>
                          <a:latin typeface="+mn-ea"/>
                          <a:ea typeface="+mn-ea"/>
                        </a:rPr>
                        <a:t>すること。</a:t>
                      </a:r>
                      <a:r>
                        <a:rPr lang="ja-JP" altLang="ja-JP" sz="1200" i="1" dirty="0" smtClean="0">
                          <a:solidFill>
                            <a:srgbClr val="FF0000"/>
                          </a:solidFill>
                        </a:rPr>
                        <a:t>）。</a:t>
                      </a:r>
                      <a:endParaRPr lang="ja-JP" altLang="en-US" sz="1200" i="1" dirty="0" smtClean="0">
                        <a:solidFill>
                          <a:srgbClr val="FF0000"/>
                        </a:solidFill>
                        <a:latin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100135">
                <a:tc>
                  <a:txBody>
                    <a:bodyPr/>
                    <a:lstStyle/>
                    <a:p>
                      <a:pPr marL="0" algn="dist" defTabSz="914400" rtl="0" eaLnBrk="1" latinLnBrk="0" hangingPunct="1"/>
                      <a:r>
                        <a:rPr kumimoji="1" lang="ja-JP" altLang="en-US" sz="1200" b="0" kern="1200" dirty="0" smtClean="0">
                          <a:solidFill>
                            <a:schemeClr val="bg1"/>
                          </a:solidFill>
                          <a:latin typeface="HGP創英角ｺﾞｼｯｸUB" panose="020B0900000000000000" pitchFamily="50" charset="-128"/>
                          <a:ea typeface="HGP創英角ｺﾞｼｯｸUB" panose="020B0900000000000000" pitchFamily="50" charset="-128"/>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200" i="1" dirty="0" smtClean="0">
                          <a:solidFill>
                            <a:srgbClr val="FF0000"/>
                          </a:solidFill>
                          <a:latin typeface="+mn-ea"/>
                        </a:rPr>
                        <a:t>様式１</a:t>
                      </a:r>
                      <a:r>
                        <a:rPr lang="ja-JP" altLang="ja-JP" sz="1200" i="1" dirty="0" smtClean="0">
                          <a:solidFill>
                            <a:srgbClr val="FF0000"/>
                          </a:solidFill>
                          <a:latin typeface="+mn-ea"/>
                        </a:rPr>
                        <a:t>企画提案書（全体概要）</a:t>
                      </a:r>
                      <a:r>
                        <a:rPr lang="ja-JP" altLang="en-US" sz="1200" i="1" dirty="0" smtClean="0">
                          <a:solidFill>
                            <a:srgbClr val="FF0000"/>
                          </a:solidFill>
                          <a:latin typeface="+mn-ea"/>
                        </a:rPr>
                        <a:t>の内容を踏まえ、事業全体の概要を</a:t>
                      </a:r>
                      <a:r>
                        <a:rPr lang="en-US" altLang="ja-JP" sz="1200" i="1" dirty="0" smtClean="0">
                          <a:solidFill>
                            <a:srgbClr val="FF0000"/>
                          </a:solidFill>
                          <a:latin typeface="+mn-ea"/>
                        </a:rPr>
                        <a:t>300</a:t>
                      </a:r>
                      <a:r>
                        <a:rPr lang="ja-JP" altLang="en-US" sz="1200" i="1" dirty="0" smtClean="0">
                          <a:solidFill>
                            <a:srgbClr val="FF0000"/>
                          </a:solidFill>
                          <a:latin typeface="+mn-ea"/>
                        </a:rPr>
                        <a:t>字以内で記載すること。</a:t>
                      </a:r>
                      <a:endParaRPr lang="en-US" altLang="ja-JP" sz="1200" i="1" dirty="0" smtClean="0">
                        <a:solidFill>
                          <a:srgbClr val="FF0000"/>
                        </a:solidFill>
                        <a:latin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32">
                <a:tc>
                  <a:txBody>
                    <a:bodyPr/>
                    <a:lstStyle/>
                    <a:p>
                      <a:pPr marL="0" algn="dist" defTabSz="914400" rtl="0" eaLnBrk="1" latinLnBrk="0" hangingPunct="1"/>
                      <a:r>
                        <a:rPr kumimoji="1" lang="ja-JP" altLang="en-US" sz="1200" b="0" kern="1200" dirty="0" smtClean="0">
                          <a:solidFill>
                            <a:schemeClr val="bg1"/>
                          </a:solidFill>
                          <a:latin typeface="HGP創英角ｺﾞｼｯｸUB" panose="020B0900000000000000" pitchFamily="50" charset="-128"/>
                          <a:ea typeface="HGP創英角ｺﾞｼｯｸUB" panose="020B0900000000000000" pitchFamily="50" charset="-128"/>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smtClean="0">
                          <a:solidFill>
                            <a:srgbClr val="FF0000"/>
                          </a:solidFill>
                        </a:rPr>
                        <a:t>○○，○○○千円　（千円未満切り捨てで記載）</a:t>
                      </a:r>
                      <a:endParaRPr kumimoji="1" lang="ja-JP" altLang="en-US" sz="1200" b="0" i="1" dirty="0" smtClean="0">
                        <a:solidFill>
                          <a:srgbClr val="FF0000"/>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smtClean="0">
                <a:solidFill>
                  <a:prstClr val="black"/>
                </a:solidFill>
                <a:latin typeface="HGP創英角ｺﾞｼｯｸUB" pitchFamily="50" charset="-128"/>
                <a:ea typeface="HGP創英角ｺﾞｼｯｸUB" pitchFamily="50" charset="-128"/>
              </a:rPr>
              <a:t>事業名</a:t>
            </a:r>
            <a:endParaRPr lang="en-US" altLang="ja-JP" sz="2000" dirty="0">
              <a:solidFill>
                <a:prstClr val="black"/>
              </a:solidFill>
              <a:latin typeface="HGP創英角ｺﾞｼｯｸUB" pitchFamily="50" charset="-128"/>
              <a:ea typeface="HGP創英角ｺﾞｼｯｸUB" pitchFamily="50" charset="-128"/>
            </a:endParaRP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r>
              <a:rPr lang="ja-JP" altLang="en-US" sz="1200" dirty="0" smtClean="0">
                <a:solidFill>
                  <a:schemeClr val="tx1"/>
                </a:solidFill>
              </a:rPr>
              <a:t>－１</a:t>
            </a:r>
            <a:endParaRPr kumimoji="1" lang="ja-JP" altLang="en-US" sz="1200" dirty="0">
              <a:solidFill>
                <a:schemeClr val="tx1"/>
              </a:solidFill>
            </a:endParaRPr>
          </a:p>
        </p:txBody>
      </p:sp>
      <p:sp>
        <p:nvSpPr>
          <p:cNvPr id="28" name="テキスト ボックス 27"/>
          <p:cNvSpPr txBox="1"/>
          <p:nvPr/>
        </p:nvSpPr>
        <p:spPr>
          <a:xfrm>
            <a:off x="195877" y="5588"/>
            <a:ext cx="3329838" cy="276999"/>
          </a:xfrm>
          <a:prstGeom prst="rect">
            <a:avLst/>
          </a:prstGeom>
          <a:noFill/>
        </p:spPr>
        <p:txBody>
          <a:bodyPr wrap="square" rtlCol="0">
            <a:spAutoFit/>
          </a:bodyPr>
          <a:lstStyle/>
          <a:p>
            <a:r>
              <a:rPr lang="en-US" altLang="ja-JP" sz="1200" i="1" dirty="0" smtClean="0">
                <a:solidFill>
                  <a:srgbClr val="FF0000"/>
                </a:solidFill>
              </a:rPr>
              <a:t>※</a:t>
            </a:r>
            <a:r>
              <a:rPr lang="ja-JP" altLang="en-US" sz="1200" i="1" dirty="0" smtClean="0">
                <a:solidFill>
                  <a:srgbClr val="FF0000"/>
                </a:solidFill>
              </a:rPr>
              <a:t>斜体部分は赤字は削除し、一枚に収めること。</a:t>
            </a:r>
            <a:endParaRPr kumimoji="1" lang="ja-JP" altLang="en-US" sz="1200" i="1" dirty="0">
              <a:solidFill>
                <a:srgbClr val="FF0000"/>
              </a:solidFill>
            </a:endParaRPr>
          </a:p>
        </p:txBody>
      </p:sp>
      <p:sp>
        <p:nvSpPr>
          <p:cNvPr id="2" name="右矢印 1"/>
          <p:cNvSpPr/>
          <p:nvPr/>
        </p:nvSpPr>
        <p:spPr>
          <a:xfrm>
            <a:off x="4753154" y="4501621"/>
            <a:ext cx="439947" cy="1215342"/>
          </a:xfrm>
          <a:prstGeom prst="rightArrow">
            <a:avLst>
              <a:gd name="adj1" fmla="val 50000"/>
              <a:gd name="adj2" fmla="val 6397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7" name="正方形/長方形 6"/>
          <p:cNvSpPr/>
          <p:nvPr/>
        </p:nvSpPr>
        <p:spPr>
          <a:xfrm>
            <a:off x="5270744" y="5177827"/>
            <a:ext cx="4442124" cy="1580526"/>
          </a:xfrm>
          <a:prstGeom prst="rect">
            <a:avLst/>
          </a:prstGeom>
          <a:ln w="19050">
            <a:solidFill>
              <a:srgbClr val="00B050"/>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sz="1200" u="sng" dirty="0" err="1" smtClean="0">
                <a:solidFill>
                  <a:schemeClr val="tx1"/>
                </a:solidFill>
                <a:latin typeface="HGP創英角ｺﾞｼｯｸUB" panose="020B0900000000000000" pitchFamily="50" charset="-128"/>
                <a:ea typeface="HGP創英角ｺﾞｼｯｸUB" panose="020B0900000000000000" pitchFamily="50" charset="-128"/>
              </a:rPr>
              <a:t>IoT</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サービス</a:t>
            </a:r>
            <a:r>
              <a:rPr lang="ja-JP" altLang="en-US" sz="1200" u="sng" dirty="0">
                <a:solidFill>
                  <a:schemeClr val="tx1"/>
                </a:solidFill>
                <a:latin typeface="HGP創英角ｺﾞｼｯｸUB" panose="020B0900000000000000" pitchFamily="50" charset="-128"/>
                <a:ea typeface="HGP創英角ｺﾞｼｯｸUB" panose="020B0900000000000000" pitchFamily="50" charset="-128"/>
              </a:rPr>
              <a:t>の</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効果（</a:t>
            </a:r>
            <a:r>
              <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rPr>
              <a:t>KPI</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200" dirty="0" smtClean="0">
              <a:solidFill>
                <a:srgbClr val="FF0000"/>
              </a:solidFill>
              <a:latin typeface="+mn-ea"/>
            </a:endParaRPr>
          </a:p>
          <a:p>
            <a:endParaRPr lang="en-US" altLang="ja-JP" sz="1200" i="1" dirty="0" smtClean="0">
              <a:solidFill>
                <a:srgbClr val="FF0000"/>
              </a:solidFill>
              <a:latin typeface="+mn-ea"/>
            </a:endParaRPr>
          </a:p>
          <a:p>
            <a:r>
              <a:rPr lang="ja-JP" altLang="en-US" sz="1200" i="1" dirty="0" smtClean="0">
                <a:solidFill>
                  <a:srgbClr val="FF0000"/>
                </a:solidFill>
                <a:latin typeface="+mn-ea"/>
              </a:rPr>
              <a:t>地域</a:t>
            </a:r>
            <a:r>
              <a:rPr lang="ja-JP" altLang="en-US" sz="1200" i="1" dirty="0">
                <a:solidFill>
                  <a:srgbClr val="FF0000"/>
                </a:solidFill>
                <a:latin typeface="+mn-ea"/>
              </a:rPr>
              <a:t>課題に関する現状とその解決による効果を、「</a:t>
            </a:r>
            <a:r>
              <a:rPr lang="en-US" altLang="ja-JP" sz="1200" i="1" dirty="0" err="1">
                <a:solidFill>
                  <a:srgbClr val="FF0000"/>
                </a:solidFill>
                <a:latin typeface="+mn-ea"/>
              </a:rPr>
              <a:t>Before⇒After</a:t>
            </a:r>
            <a:r>
              <a:rPr lang="ja-JP" altLang="en-US" sz="1200" i="1" dirty="0">
                <a:solidFill>
                  <a:srgbClr val="FF0000"/>
                </a:solidFill>
                <a:latin typeface="+mn-ea"/>
              </a:rPr>
              <a:t>」が明示されるよう定量的に記載すること。</a:t>
            </a:r>
            <a:endParaRPr lang="en-US" altLang="ja-JP" sz="1200" i="1" dirty="0">
              <a:solidFill>
                <a:srgbClr val="FF0000"/>
              </a:solidFill>
              <a:latin typeface="+mn-ea"/>
            </a:endParaRPr>
          </a:p>
        </p:txBody>
      </p:sp>
      <p:sp>
        <p:nvSpPr>
          <p:cNvPr id="37" name="正方形/長方形 36"/>
          <p:cNvSpPr/>
          <p:nvPr/>
        </p:nvSpPr>
        <p:spPr>
          <a:xfrm>
            <a:off x="5270744" y="3504787"/>
            <a:ext cx="4442124" cy="1580526"/>
          </a:xfrm>
          <a:prstGeom prst="rect">
            <a:avLst/>
          </a:prstGeom>
          <a:ln w="19050">
            <a:solidFill>
              <a:srgbClr val="00B050"/>
            </a:solidFill>
          </a:ln>
        </p:spPr>
        <p:style>
          <a:lnRef idx="2">
            <a:schemeClr val="accent5"/>
          </a:lnRef>
          <a:fillRef idx="1">
            <a:schemeClr val="lt1"/>
          </a:fillRef>
          <a:effectRef idx="0">
            <a:schemeClr val="accent5"/>
          </a:effectRef>
          <a:fontRef idx="minor">
            <a:schemeClr val="dk1"/>
          </a:fontRef>
        </p:style>
        <p:txBody>
          <a:bodyPr rtlCol="0" anchor="t" anchorCtr="0"/>
          <a:lstStyle/>
          <a:p>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電波伝搬に係る知見等</a:t>
            </a:r>
            <a:endPar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200" dirty="0" smtClean="0">
              <a:solidFill>
                <a:srgbClr val="FF0000"/>
              </a:solidFill>
              <a:latin typeface="+mn-ea"/>
            </a:endParaRPr>
          </a:p>
          <a:p>
            <a:endParaRPr lang="en-US" altLang="ja-JP" sz="1200" dirty="0" smtClean="0">
              <a:solidFill>
                <a:srgbClr val="FF0000"/>
              </a:solidFill>
            </a:endParaRPr>
          </a:p>
          <a:p>
            <a:r>
              <a:rPr lang="en-US" altLang="ja-JP" sz="1200" i="1" dirty="0" err="1">
                <a:solidFill>
                  <a:srgbClr val="FF0000"/>
                </a:solidFill>
              </a:rPr>
              <a:t>IoT</a:t>
            </a:r>
            <a:r>
              <a:rPr lang="ja-JP" altLang="en-US" sz="1200" i="1" dirty="0">
                <a:solidFill>
                  <a:srgbClr val="FF0000"/>
                </a:solidFill>
              </a:rPr>
              <a:t>利用環境における電波伝搬状況等にかかる課題と</a:t>
            </a:r>
            <a:r>
              <a:rPr lang="ja-JP" altLang="en-US" sz="1200" i="1" dirty="0" smtClean="0">
                <a:solidFill>
                  <a:srgbClr val="FF0000"/>
                </a:solidFill>
              </a:rPr>
              <a:t>、検証</a:t>
            </a:r>
            <a:r>
              <a:rPr lang="ja-JP" altLang="en-US" sz="1200" i="1" dirty="0">
                <a:solidFill>
                  <a:srgbClr val="FF0000"/>
                </a:solidFill>
              </a:rPr>
              <a:t>で得られる電波の効果的な使用方法等の</a:t>
            </a:r>
            <a:r>
              <a:rPr lang="ja-JP" altLang="en-US" sz="1200" i="1" dirty="0" smtClean="0">
                <a:solidFill>
                  <a:srgbClr val="FF0000"/>
                </a:solidFill>
              </a:rPr>
              <a:t>知見</a:t>
            </a:r>
            <a:r>
              <a:rPr lang="ja-JP" altLang="ja-JP" sz="1200" i="1" dirty="0" smtClean="0">
                <a:solidFill>
                  <a:srgbClr val="FF0000"/>
                </a:solidFill>
              </a:rPr>
              <a:t>について</a:t>
            </a:r>
            <a:r>
              <a:rPr lang="ja-JP" altLang="ja-JP" sz="1200" i="1" dirty="0">
                <a:solidFill>
                  <a:srgbClr val="FF0000"/>
                </a:solidFill>
              </a:rPr>
              <a:t>具体的に記載すること。</a:t>
            </a:r>
            <a:endParaRPr lang="en-US" altLang="ja-JP" sz="1200" i="1" dirty="0">
              <a:solidFill>
                <a:srgbClr val="FF0000"/>
              </a:solidFill>
              <a:latin typeface="+mn-ea"/>
            </a:endParaRPr>
          </a:p>
        </p:txBody>
      </p:sp>
      <p:sp>
        <p:nvSpPr>
          <p:cNvPr id="41" name="テキスト ボックス 40"/>
          <p:cNvSpPr txBox="1"/>
          <p:nvPr/>
        </p:nvSpPr>
        <p:spPr>
          <a:xfrm>
            <a:off x="310553" y="4794180"/>
            <a:ext cx="4140678" cy="830997"/>
          </a:xfrm>
          <a:prstGeom prst="rect">
            <a:avLst/>
          </a:prstGeom>
          <a:noFill/>
        </p:spPr>
        <p:txBody>
          <a:bodyPr wrap="square" rtlCol="0">
            <a:spAutoFit/>
          </a:bodyPr>
          <a:lstStyle/>
          <a:p>
            <a:r>
              <a:rPr lang="ja-JP" altLang="en-US" sz="1200" i="1" dirty="0">
                <a:solidFill>
                  <a:srgbClr val="FF0000"/>
                </a:solidFill>
                <a:latin typeface="+mn-ea"/>
              </a:rPr>
              <a:t>様式１</a:t>
            </a:r>
            <a:r>
              <a:rPr lang="ja-JP" altLang="ja-JP" sz="1200" i="1" dirty="0">
                <a:solidFill>
                  <a:srgbClr val="FF0000"/>
                </a:solidFill>
                <a:latin typeface="+mn-ea"/>
              </a:rPr>
              <a:t>企画提案書（全体概要</a:t>
            </a:r>
            <a:r>
              <a:rPr lang="ja-JP" altLang="ja-JP" sz="1200" i="1" dirty="0" smtClean="0">
                <a:solidFill>
                  <a:srgbClr val="FF0000"/>
                </a:solidFill>
                <a:latin typeface="+mn-ea"/>
              </a:rPr>
              <a:t>）</a:t>
            </a:r>
            <a:r>
              <a:rPr lang="ja-JP" altLang="en-US" sz="1200" i="1" dirty="0">
                <a:solidFill>
                  <a:srgbClr val="FF0000"/>
                </a:solidFill>
                <a:latin typeface="+mn-ea"/>
              </a:rPr>
              <a:t>の内容を踏まえ</a:t>
            </a:r>
            <a:r>
              <a:rPr lang="ja-JP" altLang="en-US" sz="1200" i="1" dirty="0" smtClean="0">
                <a:solidFill>
                  <a:srgbClr val="FF0000"/>
                </a:solidFill>
                <a:latin typeface="+mn-ea"/>
              </a:rPr>
              <a:t>、検証する</a:t>
            </a:r>
            <a:r>
              <a:rPr lang="en-US" altLang="ja-JP" sz="1200" i="1" dirty="0" err="1" smtClean="0">
                <a:solidFill>
                  <a:srgbClr val="FF0000"/>
                </a:solidFill>
                <a:latin typeface="+mn-ea"/>
              </a:rPr>
              <a:t>IoT</a:t>
            </a:r>
            <a:r>
              <a:rPr lang="ja-JP" altLang="en-US" sz="1200" i="1" dirty="0" smtClean="0">
                <a:solidFill>
                  <a:srgbClr val="FF0000"/>
                </a:solidFill>
                <a:latin typeface="+mn-ea"/>
              </a:rPr>
              <a:t>システムのイメージ</a:t>
            </a:r>
            <a:r>
              <a:rPr lang="ja-JP" altLang="en-US" sz="1200" i="1" dirty="0">
                <a:solidFill>
                  <a:srgbClr val="FF0000"/>
                </a:solidFill>
                <a:latin typeface="+mn-ea"/>
              </a:rPr>
              <a:t>を示すポンチ絵を</a:t>
            </a:r>
            <a:r>
              <a:rPr lang="ja-JP" altLang="en-US" sz="1200" i="1" dirty="0" smtClean="0">
                <a:solidFill>
                  <a:srgbClr val="FF0000"/>
                </a:solidFill>
                <a:latin typeface="+mn-ea"/>
              </a:rPr>
              <a:t>記載</a:t>
            </a:r>
            <a:r>
              <a:rPr lang="ja-JP" altLang="en-US" sz="1200" i="1" dirty="0">
                <a:solidFill>
                  <a:srgbClr val="FF0000"/>
                </a:solidFill>
                <a:latin typeface="+mn-ea"/>
              </a:rPr>
              <a:t>すること。</a:t>
            </a:r>
            <a:endParaRPr lang="en-US" altLang="ja-JP" sz="1200" i="1" dirty="0" smtClean="0">
              <a:solidFill>
                <a:srgbClr val="FF0000"/>
              </a:solidFill>
              <a:latin typeface="+mn-ea"/>
            </a:endParaRPr>
          </a:p>
          <a:p>
            <a:r>
              <a:rPr lang="ja-JP" altLang="en-US" sz="1200" i="1" dirty="0" smtClean="0">
                <a:solidFill>
                  <a:srgbClr val="FF0000"/>
                </a:solidFill>
              </a:rPr>
              <a:t>使用する</a:t>
            </a:r>
            <a:r>
              <a:rPr lang="en-US" altLang="ja-JP" sz="1200" i="1" dirty="0" err="1" smtClean="0">
                <a:solidFill>
                  <a:srgbClr val="FF0000"/>
                </a:solidFill>
              </a:rPr>
              <a:t>IoT</a:t>
            </a:r>
            <a:r>
              <a:rPr lang="ja-JP" altLang="en-US" sz="1200" i="1" dirty="0">
                <a:solidFill>
                  <a:srgbClr val="FF0000"/>
                </a:solidFill>
              </a:rPr>
              <a:t>システム</a:t>
            </a:r>
            <a:r>
              <a:rPr lang="ja-JP" altLang="en-US" sz="1200" i="1" dirty="0" smtClean="0">
                <a:solidFill>
                  <a:srgbClr val="FF0000"/>
                </a:solidFill>
              </a:rPr>
              <a:t>、電波の種類、</a:t>
            </a:r>
            <a:r>
              <a:rPr lang="ja-JP" altLang="en-US" sz="1200" i="1" dirty="0">
                <a:solidFill>
                  <a:srgbClr val="FF0000"/>
                </a:solidFill>
              </a:rPr>
              <a:t>収集する</a:t>
            </a:r>
            <a:r>
              <a:rPr lang="ja-JP" altLang="en-US" sz="1200" i="1" dirty="0" smtClean="0">
                <a:solidFill>
                  <a:srgbClr val="FF0000"/>
                </a:solidFill>
              </a:rPr>
              <a:t>データ種類、データの分析</a:t>
            </a:r>
            <a:r>
              <a:rPr lang="ja-JP" altLang="en-US" sz="1200" i="1" dirty="0">
                <a:solidFill>
                  <a:srgbClr val="FF0000"/>
                </a:solidFill>
              </a:rPr>
              <a:t>・活用の手法を具体的に記載すること。</a:t>
            </a:r>
            <a:endParaRPr kumimoji="1" lang="ja-JP" altLang="en-US" sz="1200" i="1" dirty="0">
              <a:solidFill>
                <a:srgbClr val="FF0000"/>
              </a:solidFill>
            </a:endParaRPr>
          </a:p>
        </p:txBody>
      </p:sp>
      <p:sp>
        <p:nvSpPr>
          <p:cNvPr id="43" name="正方形/長方形 42"/>
          <p:cNvSpPr/>
          <p:nvPr/>
        </p:nvSpPr>
        <p:spPr>
          <a:xfrm>
            <a:off x="211828" y="3094894"/>
            <a:ext cx="4455065" cy="326580"/>
          </a:xfrm>
          <a:prstGeom prst="rect">
            <a:avLst/>
          </a:prstGeom>
          <a:solidFill>
            <a:schemeClr val="tx2">
              <a:lumMod val="20000"/>
              <a:lumOff val="80000"/>
            </a:schemeClr>
          </a:solidFill>
          <a:ln>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実証内容</a:t>
            </a:r>
          </a:p>
        </p:txBody>
      </p:sp>
      <p:sp>
        <p:nvSpPr>
          <p:cNvPr id="44" name="正方形/長方形 43"/>
          <p:cNvSpPr/>
          <p:nvPr/>
        </p:nvSpPr>
        <p:spPr>
          <a:xfrm>
            <a:off x="5264273" y="3094894"/>
            <a:ext cx="4455065" cy="326580"/>
          </a:xfrm>
          <a:prstGeom prst="rect">
            <a:avLst/>
          </a:prstGeom>
          <a:solidFill>
            <a:srgbClr val="CCFFCC"/>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実証成果</a:t>
            </a:r>
            <a:endParaRPr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27" y="5266594"/>
            <a:ext cx="9484958" cy="1454260"/>
          </a:xfrm>
          <a:prstGeom prst="rect">
            <a:avLst/>
          </a:prstGeom>
          <a:noFill/>
          <a:ln w="9525">
            <a:solidFill>
              <a:schemeClr val="tx1"/>
            </a:solidFill>
          </a:ln>
        </p:spPr>
        <p:txBody>
          <a:bodyPr wrap="square" rtlCol="0">
            <a:noAutofit/>
          </a:bodyPr>
          <a:lstStyle/>
          <a:p>
            <a:endParaRPr kumimoji="1" lang="ja-JP" altLang="en-US" sz="1200" dirty="0"/>
          </a:p>
        </p:txBody>
      </p:sp>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a:t>
            </a:r>
            <a:r>
              <a:rPr lang="ja-JP" altLang="en-US" sz="2000" dirty="0" smtClean="0">
                <a:solidFill>
                  <a:prstClr val="black"/>
                </a:solidFill>
                <a:latin typeface="HGP創英角ｺﾞｼｯｸUB" pitchFamily="50" charset="-128"/>
                <a:ea typeface="HGP創英角ｺﾞｼｯｸUB" pitchFamily="50" charset="-128"/>
              </a:rPr>
              <a:t>タイトル</a:t>
            </a:r>
            <a:endParaRPr lang="en-US" altLang="ja-JP" sz="2000" dirty="0">
              <a:solidFill>
                <a:prstClr val="black"/>
              </a:solidFill>
              <a:latin typeface="HGP創英角ｺﾞｼｯｸUB" pitchFamily="50" charset="-128"/>
              <a:ea typeface="HGP創英角ｺﾞｼｯｸUB" pitchFamily="50" charset="-128"/>
            </a:endParaRPr>
          </a:p>
        </p:txBody>
      </p:sp>
      <p:sp>
        <p:nvSpPr>
          <p:cNvPr id="3" name="正方形/長方形 2"/>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defTabSz="910287" fontAlgn="auto">
              <a:spcBef>
                <a:spcPts val="0"/>
              </a:spcBef>
              <a:spcAft>
                <a:spcPts val="0"/>
              </a:spcAft>
              <a:defRPr/>
            </a:pPr>
            <a:endParaRPr sz="1800" dirty="0">
              <a:solidFill>
                <a:prstClr val="white"/>
              </a:solidFill>
            </a:endParaRPr>
          </a:p>
        </p:txBody>
      </p:sp>
      <p:sp>
        <p:nvSpPr>
          <p:cNvPr id="49" name="Rectangle 2"/>
          <p:cNvSpPr txBox="1">
            <a:spLocks noChangeArrowheads="1"/>
          </p:cNvSpPr>
          <p:nvPr/>
        </p:nvSpPr>
        <p:spPr bwMode="auto">
          <a:xfrm>
            <a:off x="248127" y="858445"/>
            <a:ext cx="3488604"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実証終了後</a:t>
            </a:r>
            <a:r>
              <a:rPr kumimoji="0" lang="ja-JP" altLang="en-US" sz="1800" kern="0" dirty="0" smtClean="0">
                <a:solidFill>
                  <a:srgbClr val="000000"/>
                </a:solidFill>
                <a:latin typeface="HGP創英角ｺﾞｼｯｸUB"/>
                <a:ea typeface="HGP創英角ｺﾞｼｯｸUB"/>
              </a:rPr>
              <a:t>の</a:t>
            </a:r>
            <a:r>
              <a:rPr kumimoji="0" lang="ja-JP" altLang="en-US" sz="1800" kern="0" noProof="0" dirty="0" smtClean="0">
                <a:solidFill>
                  <a:srgbClr val="000000"/>
                </a:solidFill>
                <a:latin typeface="HGP創英角ｺﾞｼｯｸUB"/>
                <a:ea typeface="HGP創英角ｺﾞｼｯｸUB"/>
              </a:rPr>
              <a:t>スキーム</a:t>
            </a: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様式８－２</a:t>
            </a:r>
            <a:endParaRPr kumimoji="1" lang="ja-JP" altLang="en-US" sz="1200" dirty="0">
              <a:solidFill>
                <a:schemeClr val="tx1"/>
              </a:solidFill>
            </a:endParaRPr>
          </a:p>
        </p:txBody>
      </p:sp>
      <p:sp>
        <p:nvSpPr>
          <p:cNvPr id="33" name="テキスト ボックス 32"/>
          <p:cNvSpPr txBox="1"/>
          <p:nvPr/>
        </p:nvSpPr>
        <p:spPr>
          <a:xfrm>
            <a:off x="5650082" y="2498591"/>
            <a:ext cx="4177987" cy="2354491"/>
          </a:xfrm>
          <a:prstGeom prst="rect">
            <a:avLst/>
          </a:prstGeom>
          <a:noFill/>
        </p:spPr>
        <p:txBody>
          <a:bodyPr wrap="square" rtlCol="0">
            <a:spAutoFit/>
          </a:bodyPr>
          <a:lstStyle/>
          <a:p>
            <a:pPr marL="171450" indent="-171450">
              <a:buFont typeface="Arial" panose="020B0604020202020204" pitchFamily="34" charset="0"/>
              <a:buChar char="•"/>
            </a:pPr>
            <a:r>
              <a:rPr lang="ja-JP" altLang="en-US" sz="1050" i="1" dirty="0">
                <a:solidFill>
                  <a:srgbClr val="FF0000"/>
                </a:solidFill>
                <a:latin typeface="+mn-ea"/>
              </a:rPr>
              <a:t>コンソーシアム各社の役割や、</a:t>
            </a:r>
            <a:r>
              <a:rPr lang="en-US" altLang="ja-JP" sz="1050" i="1" dirty="0" err="1">
                <a:solidFill>
                  <a:srgbClr val="FF0000"/>
                </a:solidFill>
                <a:latin typeface="+mn-ea"/>
              </a:rPr>
              <a:t>IoT</a:t>
            </a:r>
            <a:r>
              <a:rPr lang="ja-JP" altLang="en-US" sz="1050" i="1" dirty="0">
                <a:solidFill>
                  <a:srgbClr val="FF0000"/>
                </a:solidFill>
                <a:latin typeface="+mn-ea"/>
              </a:rPr>
              <a:t>サービス利用者の関係が分かるように</a:t>
            </a:r>
            <a:r>
              <a:rPr lang="ja-JP" altLang="en-US" sz="1050" i="1" dirty="0" smtClean="0">
                <a:solidFill>
                  <a:srgbClr val="FF0000"/>
                </a:solidFill>
                <a:latin typeface="+mn-ea"/>
              </a:rPr>
              <a:t>記載すること。</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ステークホルダーの名称は、「民間事業者・行政機関・サービス利用者等」を</a:t>
            </a:r>
            <a:r>
              <a:rPr lang="ja-JP" altLang="en-US" sz="1050" i="1" dirty="0" smtClean="0">
                <a:solidFill>
                  <a:srgbClr val="FF0000"/>
                </a:solidFill>
                <a:latin typeface="+mn-ea"/>
              </a:rPr>
              <a:t>記載すること。</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それぞれのボックスに本事業に参加する具体的な事業者名とその役割を</a:t>
            </a:r>
            <a:r>
              <a:rPr lang="ja-JP" altLang="en-US" sz="1050" i="1" dirty="0" smtClean="0">
                <a:solidFill>
                  <a:srgbClr val="FF0000"/>
                </a:solidFill>
                <a:latin typeface="+mn-ea"/>
              </a:rPr>
              <a:t>記載すること。</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データ</a:t>
            </a:r>
            <a:r>
              <a:rPr lang="ja-JP" altLang="en-US" sz="1050" i="1" dirty="0" smtClean="0">
                <a:solidFill>
                  <a:srgbClr val="FF0000"/>
                </a:solidFill>
                <a:latin typeface="+mn-ea"/>
              </a:rPr>
              <a:t>収集、サービス提供、サービス料の流れが分かるよう、ボックス</a:t>
            </a:r>
            <a:r>
              <a:rPr lang="ja-JP" altLang="en-US" sz="1050" i="1" dirty="0">
                <a:solidFill>
                  <a:srgbClr val="FF0000"/>
                </a:solidFill>
                <a:latin typeface="+mn-ea"/>
              </a:rPr>
              <a:t>の間</a:t>
            </a:r>
            <a:r>
              <a:rPr lang="ja-JP" altLang="en-US" sz="1050" i="1" dirty="0" smtClean="0">
                <a:solidFill>
                  <a:srgbClr val="FF0000"/>
                </a:solidFill>
                <a:latin typeface="+mn-ea"/>
              </a:rPr>
              <a:t>を</a:t>
            </a:r>
            <a:r>
              <a:rPr lang="ja-JP" altLang="en-US" sz="1050" i="1" dirty="0">
                <a:solidFill>
                  <a:srgbClr val="FF0000"/>
                </a:solidFill>
                <a:latin typeface="+mn-ea"/>
              </a:rPr>
              <a:t>各</a:t>
            </a:r>
            <a:r>
              <a:rPr lang="ja-JP" altLang="en-US" sz="1050" i="1" dirty="0" smtClean="0">
                <a:solidFill>
                  <a:srgbClr val="FF0000"/>
                </a:solidFill>
                <a:latin typeface="+mn-ea"/>
              </a:rPr>
              <a:t>矢印</a:t>
            </a:r>
            <a:r>
              <a:rPr lang="ja-JP" altLang="en-US" sz="1050" i="1" dirty="0">
                <a:solidFill>
                  <a:srgbClr val="FF0000"/>
                </a:solidFill>
                <a:latin typeface="+mn-ea"/>
              </a:rPr>
              <a:t>で</a:t>
            </a:r>
            <a:r>
              <a:rPr lang="ja-JP" altLang="en-US" sz="1050" i="1" dirty="0" smtClean="0">
                <a:solidFill>
                  <a:srgbClr val="FF0000"/>
                </a:solidFill>
                <a:latin typeface="+mn-ea"/>
              </a:rPr>
              <a:t>繋ぐこと。</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事業主体は</a:t>
            </a:r>
            <a:r>
              <a:rPr lang="ja-JP" altLang="en-US" sz="1050" i="1" dirty="0" smtClean="0">
                <a:solidFill>
                  <a:srgbClr val="FF0000"/>
                </a:solidFill>
                <a:latin typeface="+mn-ea"/>
              </a:rPr>
              <a:t>最上段に</a:t>
            </a:r>
            <a:r>
              <a:rPr lang="ja-JP" altLang="en-US" sz="1050" i="1" dirty="0">
                <a:solidFill>
                  <a:srgbClr val="FF0000"/>
                </a:solidFill>
                <a:latin typeface="+mn-ea"/>
              </a:rPr>
              <a:t>記載した上で、「事業主体」の凡例ボックスを左肩に</a:t>
            </a:r>
            <a:r>
              <a:rPr lang="ja-JP" altLang="en-US" sz="1050" i="1" dirty="0" smtClean="0">
                <a:solidFill>
                  <a:srgbClr val="FF0000"/>
                </a:solidFill>
                <a:latin typeface="+mn-ea"/>
              </a:rPr>
              <a:t>置くこと。</a:t>
            </a:r>
            <a:endParaRPr lang="en-US" altLang="ja-JP" sz="1050" i="1" dirty="0" smtClean="0">
              <a:solidFill>
                <a:srgbClr val="FF0000"/>
              </a:solidFill>
              <a:latin typeface="+mn-ea"/>
            </a:endParaRPr>
          </a:p>
          <a:p>
            <a:pPr marL="171450" indent="-171450">
              <a:buFont typeface="Arial" panose="020B0604020202020204" pitchFamily="34" charset="0"/>
              <a:buChar char="•"/>
            </a:pPr>
            <a:r>
              <a:rPr lang="ja-JP" altLang="en-US" sz="1050" i="1" dirty="0" smtClean="0">
                <a:solidFill>
                  <a:srgbClr val="FF0000"/>
                </a:solidFill>
                <a:latin typeface="+mn-ea"/>
              </a:rPr>
              <a:t>この</a:t>
            </a:r>
            <a:r>
              <a:rPr lang="ja-JP" altLang="en-US" sz="1050" i="1" dirty="0">
                <a:solidFill>
                  <a:srgbClr val="FF0000"/>
                </a:solidFill>
                <a:latin typeface="+mn-ea"/>
              </a:rPr>
              <a:t>構造では、上段・下段の２段構成で記載</a:t>
            </a:r>
            <a:r>
              <a:rPr lang="ja-JP" altLang="en-US" sz="1050" i="1" dirty="0" smtClean="0">
                <a:solidFill>
                  <a:srgbClr val="FF0000"/>
                </a:solidFill>
                <a:latin typeface="+mn-ea"/>
              </a:rPr>
              <a:t>しているが、</a:t>
            </a:r>
            <a:r>
              <a:rPr lang="ja-JP" altLang="en-US" sz="1050" i="1" dirty="0">
                <a:solidFill>
                  <a:srgbClr val="FF0000"/>
                </a:solidFill>
                <a:latin typeface="+mn-ea"/>
              </a:rPr>
              <a:t>３段以上の構成になって</a:t>
            </a:r>
            <a:r>
              <a:rPr lang="ja-JP" altLang="en-US" sz="1050" i="1" dirty="0" smtClean="0">
                <a:solidFill>
                  <a:srgbClr val="FF0000"/>
                </a:solidFill>
                <a:latin typeface="+mn-ea"/>
              </a:rPr>
              <a:t>も構わない。</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ボックスのサイズ・矢印の長さ、フォントのサイズは記載しやすいように作成時に</a:t>
            </a:r>
            <a:r>
              <a:rPr lang="ja-JP" altLang="en-US" sz="1050" i="1" dirty="0" smtClean="0">
                <a:solidFill>
                  <a:srgbClr val="FF0000"/>
                </a:solidFill>
                <a:latin typeface="+mn-ea"/>
              </a:rPr>
              <a:t>調整すること。</a:t>
            </a:r>
            <a:endParaRPr lang="ja-JP" altLang="en-US" sz="1050" i="1" dirty="0">
              <a:solidFill>
                <a:srgbClr val="FF0000"/>
              </a:solidFill>
              <a:latin typeface="+mn-ea"/>
            </a:endParaRPr>
          </a:p>
        </p:txBody>
      </p:sp>
      <p:sp>
        <p:nvSpPr>
          <p:cNvPr id="34" name="テキスト ボックス 33"/>
          <p:cNvSpPr txBox="1"/>
          <p:nvPr/>
        </p:nvSpPr>
        <p:spPr>
          <a:xfrm>
            <a:off x="248127" y="2770026"/>
            <a:ext cx="1226424"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モノ・サービスの</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名称を記載</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35" name="直線矢印コネクタ 34"/>
          <p:cNvCxnSpPr/>
          <p:nvPr/>
        </p:nvCxnSpPr>
        <p:spPr bwMode="auto">
          <a:xfrm flipH="1">
            <a:off x="1467660" y="2655278"/>
            <a:ext cx="655" cy="822733"/>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36" name="直線矢印コネクタ 35"/>
          <p:cNvCxnSpPr>
            <a:stCxn id="39" idx="0"/>
          </p:cNvCxnSpPr>
          <p:nvPr/>
        </p:nvCxnSpPr>
        <p:spPr bwMode="auto">
          <a:xfrm flipV="1">
            <a:off x="1698254" y="2634620"/>
            <a:ext cx="0" cy="843391"/>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sp>
        <p:nvSpPr>
          <p:cNvPr id="37" name="テキスト ボックス 36"/>
          <p:cNvSpPr txBox="1"/>
          <p:nvPr/>
        </p:nvSpPr>
        <p:spPr>
          <a:xfrm>
            <a:off x="1712362" y="2656476"/>
            <a:ext cx="2511986"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カネの名称を記載</a:t>
            </a:r>
            <a:endPar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（協賛金、委託費、参加費、地域通貨等）</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38" name="Rectangle 315"/>
          <p:cNvSpPr>
            <a:spLocks noChangeArrowheads="1"/>
          </p:cNvSpPr>
          <p:nvPr/>
        </p:nvSpPr>
        <p:spPr bwMode="auto">
          <a:xfrm>
            <a:off x="552235" y="156340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smtClean="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smtClean="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役割を記載する</a:t>
            </a:r>
            <a:endParaRPr kumimoji="0" lang="en-US" altLang="ja-JP" sz="1050" b="0" i="0" u="none" strike="noStrike" kern="0" cap="none" spc="0" normalizeH="0" baseline="0" noProof="0" dirty="0">
              <a:ln>
                <a:noFill/>
              </a:ln>
              <a:solidFill>
                <a:srgbClr val="FFFFFF">
                  <a:lumMod val="50000"/>
                </a:srgbClr>
              </a:solidFill>
              <a:effectLst/>
              <a:uLnTx/>
              <a:uFillTx/>
              <a:latin typeface="Arial" charset="0"/>
              <a:ea typeface="HGP創英角ｺﾞｼｯｸUB" panose="020B0900000000000000" pitchFamily="50" charset="-128"/>
            </a:endParaRPr>
          </a:p>
        </p:txBody>
      </p:sp>
      <p:sp>
        <p:nvSpPr>
          <p:cNvPr id="39" name="Rectangle 315"/>
          <p:cNvSpPr>
            <a:spLocks noChangeArrowheads="1"/>
          </p:cNvSpPr>
          <p:nvPr/>
        </p:nvSpPr>
        <p:spPr bwMode="auto">
          <a:xfrm>
            <a:off x="618254" y="3478011"/>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40" name="Rectangle 4"/>
          <p:cNvSpPr>
            <a:spLocks noChangeArrowheads="1"/>
          </p:cNvSpPr>
          <p:nvPr/>
        </p:nvSpPr>
        <p:spPr bwMode="auto">
          <a:xfrm>
            <a:off x="248127" y="1401976"/>
            <a:ext cx="846489" cy="286466"/>
          </a:xfrm>
          <a:prstGeom prst="roundRect">
            <a:avLst>
              <a:gd name="adj" fmla="val 6394"/>
            </a:avLst>
          </a:prstGeom>
          <a:ln>
            <a:headEnd/>
            <a:tailEnd/>
          </a:ln>
          <a:extLst/>
        </p:spPr>
        <p:style>
          <a:lnRef idx="1">
            <a:schemeClr val="accent2"/>
          </a:lnRef>
          <a:fillRef idx="2">
            <a:schemeClr val="accent2"/>
          </a:fillRef>
          <a:effectRef idx="1">
            <a:schemeClr val="accent2"/>
          </a:effectRef>
          <a:fontRef idx="minor">
            <a:schemeClr val="dk1"/>
          </a:fontRef>
        </p:style>
        <p:txBody>
          <a:bodyPr lIns="0" tIns="0" rIns="0" bIns="0" anchor="ctr"/>
          <a:lstStyle>
            <a:lvl1pPr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1pPr>
            <a:lvl2pPr marL="742950" indent="-28575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2pPr>
            <a:lvl3pPr marL="11430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3pPr>
            <a:lvl4pPr marL="16002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4pPr>
            <a:lvl5pPr marL="20574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5pPr>
            <a:lvl6pPr marL="25146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6pPr>
            <a:lvl7pPr marL="29718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7pPr>
            <a:lvl8pPr marL="34290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8pPr>
            <a:lvl9pPr marL="38862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9pPr>
          </a:lstStyle>
          <a:p>
            <a:pPr marL="0" marR="0" lvl="0" indent="0" algn="ctr" defTabSz="873125" eaLnBrk="0" fontAlgn="base" latinLnBrk="0" hangingPunct="0">
              <a:lnSpc>
                <a:spcPct val="100000"/>
              </a:lnSpc>
              <a:spcBef>
                <a:spcPct val="50000"/>
              </a:spcBef>
              <a:spcAft>
                <a:spcPct val="0"/>
              </a:spcAft>
              <a:buClr>
                <a:srgbClr val="000000"/>
              </a:buClr>
              <a:buSzTx/>
              <a:buFont typeface="Wingdings" pitchFamily="2" charset="2"/>
              <a:buNone/>
              <a:tabLst/>
              <a:defRPr/>
            </a:pPr>
            <a:r>
              <a:rPr lang="ja-JP" altLang="en-US" sz="1050" kern="0" dirty="0">
                <a:solidFill>
                  <a:schemeClr val="accent2"/>
                </a:solidFill>
                <a:latin typeface="Arial" charset="0"/>
              </a:rPr>
              <a:t>事業主体</a:t>
            </a:r>
            <a:endParaRPr lang="en-US" altLang="ja-JP" sz="1050" kern="0" dirty="0">
              <a:solidFill>
                <a:schemeClr val="accent2"/>
              </a:solidFill>
              <a:latin typeface="Arial" charset="0"/>
            </a:endParaRPr>
          </a:p>
        </p:txBody>
      </p:sp>
      <p:sp>
        <p:nvSpPr>
          <p:cNvPr id="41" name="Rectangle 315"/>
          <p:cNvSpPr>
            <a:spLocks noChangeArrowheads="1"/>
          </p:cNvSpPr>
          <p:nvPr/>
        </p:nvSpPr>
        <p:spPr bwMode="auto">
          <a:xfrm>
            <a:off x="3432675" y="3478011"/>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cxnSp>
        <p:nvCxnSpPr>
          <p:cNvPr id="42" name="直線矢印コネクタ 41"/>
          <p:cNvCxnSpPr>
            <a:stCxn id="41" idx="1"/>
            <a:endCxn id="39" idx="3"/>
          </p:cNvCxnSpPr>
          <p:nvPr/>
        </p:nvCxnSpPr>
        <p:spPr bwMode="auto">
          <a:xfrm flipH="1">
            <a:off x="2778254" y="4018011"/>
            <a:ext cx="654421" cy="0"/>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sp>
        <p:nvSpPr>
          <p:cNvPr id="43" name="正方形/長方形 42"/>
          <p:cNvSpPr/>
          <p:nvPr/>
        </p:nvSpPr>
        <p:spPr>
          <a:xfrm>
            <a:off x="2755361" y="3711351"/>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chemeClr val="accent6"/>
                </a:solidFill>
                <a:latin typeface="HGP創英角ｺﾞｼｯｸUB" panose="020B0900000000000000" pitchFamily="50" charset="-128"/>
                <a:ea typeface="HGP創英角ｺﾞｼｯｸUB" panose="020B0900000000000000" pitchFamily="50" charset="-128"/>
              </a:rPr>
              <a:t>●●●●</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cxnSp>
        <p:nvCxnSpPr>
          <p:cNvPr id="44" name="直線矢印コネクタ 43"/>
          <p:cNvCxnSpPr/>
          <p:nvPr/>
        </p:nvCxnSpPr>
        <p:spPr bwMode="auto">
          <a:xfrm flipV="1">
            <a:off x="2778254" y="4281855"/>
            <a:ext cx="659538" cy="3184"/>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45" name="正方形/長方形 44"/>
          <p:cNvSpPr/>
          <p:nvPr/>
        </p:nvSpPr>
        <p:spPr>
          <a:xfrm>
            <a:off x="2766807" y="4337023"/>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46" name="カギ線コネクタ 45"/>
          <p:cNvCxnSpPr>
            <a:stCxn id="41" idx="0"/>
            <a:endCxn id="38" idx="3"/>
          </p:cNvCxnSpPr>
          <p:nvPr/>
        </p:nvCxnSpPr>
        <p:spPr>
          <a:xfrm rot="16200000" flipV="1">
            <a:off x="2925153" y="1890489"/>
            <a:ext cx="1374604" cy="1800440"/>
          </a:xfrm>
          <a:prstGeom prst="bentConnector2">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47" name="テキスト ボックス 46"/>
          <p:cNvSpPr txBox="1"/>
          <p:nvPr/>
        </p:nvSpPr>
        <p:spPr>
          <a:xfrm>
            <a:off x="4487434" y="2668480"/>
            <a:ext cx="1105242"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データの名称</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を記載</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8" name="テキスト ボックス 47"/>
          <p:cNvSpPr txBox="1"/>
          <p:nvPr/>
        </p:nvSpPr>
        <p:spPr>
          <a:xfrm>
            <a:off x="6848976" y="1608305"/>
            <a:ext cx="1800000"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chemeClr val="accent6"/>
                </a:solidFill>
                <a:latin typeface="HGP創英角ｺﾞｼｯｸUB" panose="020B0900000000000000" pitchFamily="50" charset="-128"/>
                <a:ea typeface="HGP創英角ｺﾞｼｯｸUB" panose="020B0900000000000000" pitchFamily="50" charset="-128"/>
              </a:rPr>
              <a:t>カネの流れ</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51" name="テキスト ボックス 50"/>
          <p:cNvSpPr txBox="1"/>
          <p:nvPr/>
        </p:nvSpPr>
        <p:spPr>
          <a:xfrm>
            <a:off x="6961626" y="1234044"/>
            <a:ext cx="1462053"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モノ ・</a:t>
            </a:r>
            <a:r>
              <a:rPr lang="en-US" altLang="ja-JP" sz="1050" dirty="0">
                <a:solidFill>
                  <a:schemeClr val="accent1"/>
                </a:solidFill>
                <a:latin typeface="HGP創英角ｺﾞｼｯｸUB" panose="020B0900000000000000" pitchFamily="50" charset="-128"/>
                <a:ea typeface="HGP創英角ｺﾞｼｯｸUB" panose="020B0900000000000000" pitchFamily="50" charset="-128"/>
              </a:rPr>
              <a:t> </a:t>
            </a: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サービスの流れ</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54" name="直線矢印コネクタ 53"/>
          <p:cNvCxnSpPr/>
          <p:nvPr/>
        </p:nvCxnSpPr>
        <p:spPr bwMode="auto">
          <a:xfrm>
            <a:off x="6848976" y="1876948"/>
            <a:ext cx="1800000" cy="1588"/>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cxnSp>
        <p:nvCxnSpPr>
          <p:cNvPr id="55" name="直線矢印コネクタ 54"/>
          <p:cNvCxnSpPr/>
          <p:nvPr/>
        </p:nvCxnSpPr>
        <p:spPr bwMode="auto">
          <a:xfrm>
            <a:off x="6848976" y="1481100"/>
            <a:ext cx="1800000" cy="1588"/>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58" name="テキスト ボックス 57"/>
          <p:cNvSpPr txBox="1"/>
          <p:nvPr/>
        </p:nvSpPr>
        <p:spPr>
          <a:xfrm>
            <a:off x="6848976" y="1990142"/>
            <a:ext cx="1800000"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データ</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の</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流れ</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59" name="直線矢印コネクタ 58"/>
          <p:cNvCxnSpPr/>
          <p:nvPr/>
        </p:nvCxnSpPr>
        <p:spPr bwMode="auto">
          <a:xfrm>
            <a:off x="6848976" y="2258785"/>
            <a:ext cx="1800000" cy="1588"/>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62" name="Rectangle 2"/>
          <p:cNvSpPr txBox="1">
            <a:spLocks noChangeArrowheads="1"/>
          </p:cNvSpPr>
          <p:nvPr/>
        </p:nvSpPr>
        <p:spPr bwMode="auto">
          <a:xfrm>
            <a:off x="248127" y="4853082"/>
            <a:ext cx="3064107"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marL="0" marR="0" lvl="0" indent="0" algn="l" defTabSz="863600" rtl="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63" name="Rectangle 2"/>
          <p:cNvSpPr txBox="1">
            <a:spLocks noChangeArrowheads="1"/>
          </p:cNvSpPr>
          <p:nvPr/>
        </p:nvSpPr>
        <p:spPr bwMode="auto">
          <a:xfrm>
            <a:off x="248127" y="4863435"/>
            <a:ext cx="3488604"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実証終了後</a:t>
            </a:r>
            <a:r>
              <a:rPr kumimoji="0" lang="ja-JP" altLang="en-US" sz="1800" kern="0" dirty="0" smtClean="0">
                <a:solidFill>
                  <a:srgbClr val="000000"/>
                </a:solidFill>
                <a:latin typeface="HGP創英角ｺﾞｼｯｸUB"/>
                <a:ea typeface="HGP創英角ｺﾞｼｯｸUB"/>
              </a:rPr>
              <a:t>のシナリオ</a:t>
            </a: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65" name="テキスト ボックス 64"/>
          <p:cNvSpPr txBox="1"/>
          <p:nvPr/>
        </p:nvSpPr>
        <p:spPr>
          <a:xfrm>
            <a:off x="195877" y="5588"/>
            <a:ext cx="3329838" cy="276999"/>
          </a:xfrm>
          <a:prstGeom prst="rect">
            <a:avLst/>
          </a:prstGeom>
          <a:noFill/>
        </p:spPr>
        <p:txBody>
          <a:bodyPr wrap="square" rtlCol="0">
            <a:spAutoFit/>
          </a:bodyPr>
          <a:lstStyle/>
          <a:p>
            <a:r>
              <a:rPr lang="en-US" altLang="ja-JP" sz="1200" i="1" dirty="0" smtClean="0">
                <a:solidFill>
                  <a:srgbClr val="FF0000"/>
                </a:solidFill>
              </a:rPr>
              <a:t>※</a:t>
            </a:r>
            <a:r>
              <a:rPr lang="ja-JP" altLang="en-US" sz="1200" i="1" dirty="0" smtClean="0">
                <a:solidFill>
                  <a:srgbClr val="FF0000"/>
                </a:solidFill>
              </a:rPr>
              <a:t>斜体部分は赤字は削除し、一枚に収めること。</a:t>
            </a:r>
            <a:endParaRPr kumimoji="1" lang="ja-JP" altLang="en-US" sz="1200" i="1" dirty="0">
              <a:solidFill>
                <a:srgbClr val="FF0000"/>
              </a:solidFill>
            </a:endParaRPr>
          </a:p>
        </p:txBody>
      </p:sp>
      <p:sp>
        <p:nvSpPr>
          <p:cNvPr id="66" name="テキスト ボックス 65"/>
          <p:cNvSpPr txBox="1"/>
          <p:nvPr/>
        </p:nvSpPr>
        <p:spPr>
          <a:xfrm>
            <a:off x="571575" y="5727618"/>
            <a:ext cx="8936960" cy="461665"/>
          </a:xfrm>
          <a:prstGeom prst="rect">
            <a:avLst/>
          </a:prstGeom>
          <a:noFill/>
        </p:spPr>
        <p:txBody>
          <a:bodyPr wrap="square" rtlCol="0">
            <a:spAutoFit/>
          </a:bodyPr>
          <a:lstStyle/>
          <a:p>
            <a:r>
              <a:rPr lang="ja-JP" altLang="ja-JP" sz="1200" i="1" dirty="0">
                <a:solidFill>
                  <a:srgbClr val="FF0000"/>
                </a:solidFill>
              </a:rPr>
              <a:t>実証終了後の事業</a:t>
            </a:r>
            <a:r>
              <a:rPr lang="ja-JP" altLang="ja-JP" sz="1200" i="1" dirty="0" smtClean="0">
                <a:solidFill>
                  <a:srgbClr val="FF0000"/>
                </a:solidFill>
              </a:rPr>
              <a:t>継続</a:t>
            </a:r>
            <a:r>
              <a:rPr lang="ja-JP" altLang="en-US" sz="1200" i="1" dirty="0" smtClean="0">
                <a:solidFill>
                  <a:srgbClr val="FF0000"/>
                </a:solidFill>
              </a:rPr>
              <a:t>・普及展開</a:t>
            </a:r>
            <a:r>
              <a:rPr lang="ja-JP" altLang="ja-JP" sz="1200" i="1" dirty="0" smtClean="0">
                <a:solidFill>
                  <a:srgbClr val="FF0000"/>
                </a:solidFill>
              </a:rPr>
              <a:t>に</a:t>
            </a:r>
            <a:r>
              <a:rPr lang="ja-JP" altLang="en-US" sz="1200" i="1" dirty="0" smtClean="0">
                <a:solidFill>
                  <a:srgbClr val="FF0000"/>
                </a:solidFill>
              </a:rPr>
              <a:t>当たって</a:t>
            </a:r>
            <a:r>
              <a:rPr lang="ja-JP" altLang="ja-JP" sz="1200" i="1" dirty="0" smtClean="0">
                <a:solidFill>
                  <a:srgbClr val="FF0000"/>
                </a:solidFill>
              </a:rPr>
              <a:t>、</a:t>
            </a:r>
            <a:r>
              <a:rPr lang="en-US" altLang="ja-JP" sz="1200" i="1" dirty="0" err="1">
                <a:solidFill>
                  <a:srgbClr val="FF0000"/>
                </a:solidFill>
              </a:rPr>
              <a:t>IoT</a:t>
            </a:r>
            <a:r>
              <a:rPr lang="ja-JP" altLang="ja-JP" sz="1200" i="1" dirty="0">
                <a:solidFill>
                  <a:srgbClr val="FF0000"/>
                </a:solidFill>
              </a:rPr>
              <a:t>サービスの提供元と提供先、システムの導入・維持コスト、サービスの提供料金、収益化に向けた事業</a:t>
            </a:r>
            <a:r>
              <a:rPr lang="ja-JP" altLang="ja-JP" sz="1200" i="1" dirty="0" smtClean="0">
                <a:solidFill>
                  <a:srgbClr val="FF0000"/>
                </a:solidFill>
              </a:rPr>
              <a:t>計画</a:t>
            </a:r>
            <a:r>
              <a:rPr lang="ja-JP" altLang="en-US" sz="1200" i="1" dirty="0" smtClean="0">
                <a:solidFill>
                  <a:srgbClr val="FF0000"/>
                </a:solidFill>
              </a:rPr>
              <a:t>、普及展開の見込み</a:t>
            </a:r>
            <a:r>
              <a:rPr lang="ja-JP" altLang="ja-JP" sz="1200" i="1" dirty="0" smtClean="0">
                <a:solidFill>
                  <a:srgbClr val="FF0000"/>
                </a:solidFill>
              </a:rPr>
              <a:t>等</a:t>
            </a:r>
            <a:r>
              <a:rPr lang="ja-JP" altLang="en-US" sz="1200" i="1" dirty="0" smtClean="0">
                <a:solidFill>
                  <a:srgbClr val="FF0000"/>
                </a:solidFill>
              </a:rPr>
              <a:t>を</a:t>
            </a:r>
            <a:r>
              <a:rPr lang="ja-JP" altLang="ja-JP" sz="1200" i="1" dirty="0" smtClean="0">
                <a:solidFill>
                  <a:srgbClr val="FF0000"/>
                </a:solidFill>
              </a:rPr>
              <a:t>記載</a:t>
            </a:r>
            <a:r>
              <a:rPr lang="ja-JP" altLang="ja-JP" sz="1200" i="1" dirty="0">
                <a:solidFill>
                  <a:srgbClr val="FF0000"/>
                </a:solidFill>
              </a:rPr>
              <a:t>すること。</a:t>
            </a:r>
            <a:endParaRPr kumimoji="1" lang="ja-JP" altLang="en-US" sz="1200" i="1" dirty="0">
              <a:solidFill>
                <a:srgbClr val="FF0000"/>
              </a:solidFill>
            </a:endParaRPr>
          </a:p>
        </p:txBody>
      </p:sp>
    </p:spTree>
    <p:extLst>
      <p:ext uri="{BB962C8B-B14F-4D97-AF65-F5344CB8AC3E}">
        <p14:creationId xmlns:p14="http://schemas.microsoft.com/office/powerpoint/2010/main" val="175539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16524</TotalTime>
  <Words>628</Words>
  <Application>Microsoft Office PowerPoint</Application>
  <PresentationFormat>A4 210 x 297 mm</PresentationFormat>
  <Paragraphs>69</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田口　一徹(014925)</dc:creator>
  <cp:lastModifiedBy>山際　祐輝(015882)</cp:lastModifiedBy>
  <cp:revision>225</cp:revision>
  <cp:lastPrinted>2018-03-05T13:17:53Z</cp:lastPrinted>
  <dcterms:created xsi:type="dcterms:W3CDTF">2010-10-01T01:45:35Z</dcterms:created>
  <dcterms:modified xsi:type="dcterms:W3CDTF">2020-02-18T12:04:52Z</dcterms:modified>
</cp:coreProperties>
</file>