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0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7D1"/>
    <a:srgbClr val="00CC99"/>
    <a:srgbClr val="00FF00"/>
    <a:srgbClr val="00FF99"/>
    <a:srgbClr val="66FF66"/>
    <a:srgbClr val="66FF33"/>
    <a:srgbClr val="CCFF99"/>
    <a:srgbClr val="B2CB7F"/>
    <a:srgbClr val="FFCC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5873" autoAdjust="0"/>
  </p:normalViewPr>
  <p:slideViewPr>
    <p:cSldViewPr snapToGrid="0">
      <p:cViewPr varScale="1">
        <p:scale>
          <a:sx n="118" d="100"/>
          <a:sy n="118" d="100"/>
        </p:scale>
        <p:origin x="1548" y="5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8328"/>
    </p:cViewPr>
  </p:sorterViewPr>
  <p:notesViewPr>
    <p:cSldViewPr snapToGrid="0">
      <p:cViewPr varScale="1">
        <p:scale>
          <a:sx n="60" d="100"/>
          <a:sy n="60" d="100"/>
        </p:scale>
        <p:origin x="206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18748-A0A1-47B3-A3A9-4F6061613DD3}" type="datetimeFigureOut">
              <a:rPr kumimoji="1" lang="ja-JP" altLang="en-US" smtClean="0"/>
              <a:t>2020/4/3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D33A57-0892-440F-8593-D21A03844C4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2066255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50375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2"/>
            <a:ext cx="2950374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r">
              <a:defRPr sz="1200"/>
            </a:lvl1pPr>
          </a:lstStyle>
          <a:p>
            <a:fld id="{90F73343-A501-40EC-96EE-808513613A66}" type="datetimeFigureOut">
              <a:rPr kumimoji="1" lang="ja-JP" altLang="en-US" smtClean="0"/>
              <a:t>2020/4/3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879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9" tIns="46115" rIns="92229" bIns="46115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20985"/>
            <a:ext cx="5446723" cy="4473102"/>
          </a:xfrm>
          <a:prstGeom prst="rect">
            <a:avLst/>
          </a:prstGeom>
        </p:spPr>
        <p:txBody>
          <a:bodyPr vert="horz" lIns="92229" tIns="46115" rIns="92229" bIns="4611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372"/>
            <a:ext cx="2950375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r">
              <a:defRPr sz="1200"/>
            </a:lvl1pPr>
          </a:lstStyle>
          <a:p>
            <a:fld id="{3781EB83-02FA-4BF6-832E-67A0E11A49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79966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E473B-E11D-40FD-8DE2-AA624A0C6F2B}" type="datetime1">
              <a:rPr kumimoji="1" lang="ja-JP" altLang="en-US" smtClean="0"/>
              <a:t>2020/4/3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049DF-ED82-41F8-8723-1D154167B709}" type="datetime1">
              <a:rPr kumimoji="1" lang="ja-JP" altLang="en-US" smtClean="0"/>
              <a:t>2020/4/3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EC5F-13E5-4BD1-91D2-3AC26DC27843}" type="datetime1">
              <a:rPr kumimoji="1" lang="ja-JP" altLang="en-US" smtClean="0"/>
              <a:t>2020/4/3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50C8F-5826-4FC4-9E6D-3C89D5A76AC1}" type="datetime1">
              <a:rPr kumimoji="1" lang="ja-JP" altLang="en-US" smtClean="0"/>
              <a:t>2020/4/3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819E4-5983-4ED8-9061-746D84F74015}" type="datetime1">
              <a:rPr kumimoji="1" lang="ja-JP" altLang="en-US" smtClean="0"/>
              <a:t>2020/4/3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7F7D9-9428-4488-A760-790DAF081A6C}" type="datetime1">
              <a:rPr kumimoji="1" lang="ja-JP" altLang="en-US" smtClean="0"/>
              <a:t>2020/4/3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BC4B-0E37-4173-9EEC-3F7EDBA09CDD}" type="datetime1">
              <a:rPr kumimoji="1" lang="ja-JP" altLang="en-US" smtClean="0"/>
              <a:t>2020/4/3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7580E-9F41-4782-8A8F-64180BF308F5}" type="datetime1">
              <a:rPr kumimoji="1" lang="ja-JP" altLang="en-US" smtClean="0"/>
              <a:t>2020/4/3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9566F-0613-4C51-A706-5632B86844A2}" type="datetime1">
              <a:rPr kumimoji="1" lang="ja-JP" altLang="en-US" smtClean="0"/>
              <a:t>2020/4/3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8F957-A615-4733-9193-06AC1562C002}" type="datetime1">
              <a:rPr kumimoji="1" lang="ja-JP" altLang="en-US" smtClean="0"/>
              <a:t>2020/4/3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EF5E-660D-49B2-A9E8-BE39E7E27E27}" type="datetime1">
              <a:rPr kumimoji="1" lang="ja-JP" altLang="en-US" smtClean="0"/>
              <a:t>2020/4/3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509A8-5E9E-457F-BCCF-61D4F4C22745}" type="datetime1">
              <a:rPr kumimoji="1" lang="ja-JP" altLang="en-US" smtClean="0"/>
              <a:t>2020/4/3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9553" y="6342919"/>
            <a:ext cx="574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321112" y="155388"/>
            <a:ext cx="54938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>
              <a:spcBef>
                <a:spcPts val="1800"/>
              </a:spcBef>
            </a:pPr>
            <a:r>
              <a:rPr lang="ja-JP" altLang="en-US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自治体行政</a:t>
            </a:r>
            <a:r>
              <a:rPr lang="ja-JP" altLang="en-US" b="1" u="sng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スマートプロジェクト事業スケジュール</a:t>
            </a:r>
            <a:endParaRPr lang="en-US" altLang="ja-JP" b="1" u="sng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08391" y="462650"/>
            <a:ext cx="121058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幹事</a:t>
            </a:r>
            <a:r>
              <a:rPr lang="ja-JP" altLang="en-US" sz="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団体名</a:t>
            </a:r>
            <a:r>
              <a:rPr lang="ja-JP" altLang="en-US" sz="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記載）</a:t>
            </a:r>
            <a:endParaRPr lang="ja-JP" altLang="en-US" sz="1050" dirty="0"/>
          </a:p>
        </p:txBody>
      </p:sp>
      <p:sp>
        <p:nvSpPr>
          <p:cNvPr id="5" name="正方形/長方形 4"/>
          <p:cNvSpPr/>
          <p:nvPr/>
        </p:nvSpPr>
        <p:spPr>
          <a:xfrm>
            <a:off x="8561103" y="123370"/>
            <a:ext cx="1187028" cy="31686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sz="1600" b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様式４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144047"/>
              </p:ext>
            </p:extLst>
          </p:nvPr>
        </p:nvGraphicFramePr>
        <p:xfrm>
          <a:off x="258786" y="673864"/>
          <a:ext cx="9394170" cy="59956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7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7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7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73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73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73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73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73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738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9738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40178">
                <a:tc>
                  <a:txBody>
                    <a:bodyPr/>
                    <a:lstStyle/>
                    <a:p>
                      <a:pPr indent="0"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spcBef>
                          <a:spcPts val="300"/>
                        </a:spcBef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６月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indent="0" algn="ctr">
                        <a:spcBef>
                          <a:spcPts val="300"/>
                        </a:spcBef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７月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R="44450" indent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８月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R="44450" indent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９</a:t>
                      </a:r>
                      <a:r>
                        <a:rPr lang="ja-JP" sz="1200" kern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R="44450" indent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kern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lang="ja-JP" sz="1200" kern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R="44450" indent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kern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</a:t>
                      </a:r>
                      <a:r>
                        <a:rPr lang="ja-JP" sz="1200" kern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R="44450" indent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kern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lang="ja-JP" sz="1200" kern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R="44450" indent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kern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R3</a:t>
                      </a:r>
                      <a:endParaRPr lang="ja-JP" sz="12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R="44450" indent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sz="1200" kern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１月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R="44450" indent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２月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1986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　現状業務分析</a:t>
                      </a:r>
                      <a:endParaRPr kumimoji="1" lang="en-US" altLang="ja-JP" sz="12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（１）業務調査</a:t>
                      </a:r>
                      <a:endParaRPr kumimoji="1" lang="en-US" altLang="ja-JP" sz="12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（２）調査取りまとめ</a:t>
                      </a:r>
                      <a:endParaRPr kumimoji="1" lang="en-US" altLang="ja-JP" sz="12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1986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　団体間比較及びＡＩ、ＲＰＡ等のＩＣＴ活用検討</a:t>
                      </a: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（１）</a:t>
                      </a: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（２）･･･</a:t>
                      </a: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（３）･･･</a:t>
                      </a:r>
                    </a:p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1986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　ＡＩ・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ＲＰＡ</a:t>
                      </a: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導入検証</a:t>
                      </a:r>
                      <a:endParaRPr kumimoji="1" lang="en-US" altLang="ja-JP" sz="12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（１）環境準備</a:t>
                      </a:r>
                      <a:endParaRPr kumimoji="1" lang="en-US" altLang="ja-JP" sz="12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（２）実証実験</a:t>
                      </a:r>
                      <a:endParaRPr kumimoji="1" lang="en-US" altLang="ja-JP" sz="12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spcBef>
                          <a:spcPts val="300"/>
                        </a:spcBef>
                        <a:buNone/>
                      </a:pP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（３）効果分析</a:t>
                      </a:r>
                      <a:endParaRPr kumimoji="1" lang="en-US" altLang="ja-JP" sz="12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spcBef>
                          <a:spcPts val="300"/>
                        </a:spcBef>
                        <a:buNone/>
                      </a:pP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･･･</a:t>
                      </a:r>
                      <a:endParaRPr kumimoji="1" lang="en-US" altLang="ja-JP" sz="12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438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報告書取りまとめ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12" name="グループ化 11"/>
          <p:cNvGrpSpPr/>
          <p:nvPr/>
        </p:nvGrpSpPr>
        <p:grpSpPr>
          <a:xfrm>
            <a:off x="8780735" y="5700098"/>
            <a:ext cx="1383102" cy="676054"/>
            <a:chOff x="8813819" y="5910234"/>
            <a:chExt cx="1383102" cy="676054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8813819" y="6078457"/>
              <a:ext cx="1383102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90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</a:t>
              </a:r>
              <a:r>
                <a:rPr kumimoji="1" lang="en-US" altLang="ja-JP" sz="90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/26</a:t>
              </a:r>
              <a:endParaRPr kumimoji="1" lang="en-US" altLang="ja-JP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kumimoji="1" lang="ja-JP" altLang="en-US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実績報告書</a:t>
              </a:r>
              <a:endParaRPr kumimoji="1" lang="en-US" altLang="ja-JP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kumimoji="1" lang="ja-JP" altLang="en-US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提出期限</a:t>
              </a:r>
              <a:endParaRPr kumimoji="1"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" name="星 5 2"/>
            <p:cNvSpPr/>
            <p:nvPr/>
          </p:nvSpPr>
          <p:spPr>
            <a:xfrm>
              <a:off x="9457579" y="5910234"/>
              <a:ext cx="140109" cy="117088"/>
            </a:xfrm>
            <a:prstGeom prst="star5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9" name="正方形/長方形 18"/>
          <p:cNvSpPr/>
          <p:nvPr/>
        </p:nvSpPr>
        <p:spPr>
          <a:xfrm>
            <a:off x="500386" y="155388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>
              <a:spcBef>
                <a:spcPts val="1800"/>
              </a:spcBef>
            </a:pPr>
            <a:r>
              <a:rPr lang="ja-JP" altLang="en-US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〇〇県〇〇市</a:t>
            </a:r>
            <a:endParaRPr lang="en-US" altLang="ja-JP" b="1" u="sng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4696122" y="5801863"/>
            <a:ext cx="1383102" cy="751845"/>
            <a:chOff x="4923005" y="5739653"/>
            <a:chExt cx="1383102" cy="751845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4923005" y="5845167"/>
              <a:ext cx="138310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9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9</a:t>
              </a:r>
              <a:r>
                <a:rPr lang="ja-JP" altLang="en-US" sz="9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月末</a:t>
              </a:r>
            </a:p>
            <a:p>
              <a:pPr algn="ctr"/>
              <a:r>
                <a:rPr lang="ja-JP" altLang="en-US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報告書２</a:t>
              </a:r>
              <a:endParaRPr lang="en-US" altLang="ja-JP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「現状業務分析」</a:t>
              </a:r>
              <a:endParaRPr kumimoji="1" lang="en-US" altLang="ja-JP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kumimoji="1" lang="ja-JP" altLang="en-US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提出期限</a:t>
              </a:r>
              <a:endParaRPr kumimoji="1"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4" name="星 5 23"/>
            <p:cNvSpPr/>
            <p:nvPr/>
          </p:nvSpPr>
          <p:spPr>
            <a:xfrm>
              <a:off x="5489634" y="5739653"/>
              <a:ext cx="140109" cy="117088"/>
            </a:xfrm>
            <a:prstGeom prst="star5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6384043" y="5697027"/>
            <a:ext cx="1383102" cy="912817"/>
            <a:chOff x="6634073" y="5653478"/>
            <a:chExt cx="1383102" cy="912817"/>
          </a:xfrm>
        </p:grpSpPr>
        <p:sp>
          <p:nvSpPr>
            <p:cNvPr id="26" name="テキスト ボックス 25"/>
            <p:cNvSpPr txBox="1"/>
            <p:nvPr/>
          </p:nvSpPr>
          <p:spPr>
            <a:xfrm>
              <a:off x="6634073" y="5781465"/>
              <a:ext cx="1383102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9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11</a:t>
              </a:r>
              <a:r>
                <a:rPr lang="ja-JP" altLang="en-US" sz="9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月末</a:t>
              </a:r>
            </a:p>
            <a:p>
              <a:pPr algn="ctr"/>
              <a:r>
                <a:rPr lang="ja-JP" altLang="en-US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報告書３</a:t>
              </a:r>
              <a:endParaRPr lang="en-US" altLang="ja-JP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「自治体間比較及び</a:t>
              </a:r>
              <a:endParaRPr lang="en-US" altLang="ja-JP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A</a:t>
              </a:r>
              <a:r>
                <a:rPr lang="ja-JP" altLang="en-US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Ｉ、</a:t>
              </a:r>
              <a:r>
                <a:rPr lang="en-US" altLang="ja-JP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RPA</a:t>
              </a:r>
              <a:r>
                <a:rPr lang="ja-JP" altLang="en-US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等の</a:t>
              </a:r>
              <a:r>
                <a:rPr lang="en-US" altLang="ja-JP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ICT</a:t>
              </a:r>
            </a:p>
            <a:p>
              <a:pPr algn="ctr"/>
              <a:r>
                <a:rPr lang="ja-JP" altLang="en-US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活用検討」</a:t>
              </a:r>
              <a:r>
                <a:rPr kumimoji="1" lang="ja-JP" altLang="en-US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提出期限</a:t>
              </a:r>
              <a:endParaRPr kumimoji="1"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7" name="星 5 26"/>
            <p:cNvSpPr/>
            <p:nvPr/>
          </p:nvSpPr>
          <p:spPr>
            <a:xfrm>
              <a:off x="7202947" y="5653478"/>
              <a:ext cx="140109" cy="117088"/>
            </a:xfrm>
            <a:prstGeom prst="star5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8" name="テキスト ボックス 27"/>
          <p:cNvSpPr txBox="1"/>
          <p:nvPr/>
        </p:nvSpPr>
        <p:spPr>
          <a:xfrm>
            <a:off x="7869589" y="5877981"/>
            <a:ext cx="138310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ja-JP" altLang="en-US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末</a:t>
            </a:r>
            <a:endParaRPr lang="en-US" altLang="ja-JP" sz="9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報告書４</a:t>
            </a:r>
            <a:endParaRPr lang="en-US" altLang="ja-JP" sz="9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en-US" altLang="ja-JP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</a:t>
            </a:r>
            <a:r>
              <a:rPr lang="ja-JP" altLang="en-US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Ｉ、</a:t>
            </a:r>
            <a:r>
              <a:rPr lang="en-US" altLang="ja-JP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RPA</a:t>
            </a:r>
            <a:r>
              <a:rPr lang="ja-JP" altLang="en-US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等の</a:t>
            </a:r>
            <a:endParaRPr lang="en-US" altLang="ja-JP" sz="9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ICT</a:t>
            </a:r>
            <a:r>
              <a:rPr lang="ja-JP" altLang="en-US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活用検討」</a:t>
            </a:r>
            <a:endParaRPr kumimoji="1" lang="en-US" altLang="ja-JP" sz="9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提出期限</a:t>
            </a:r>
            <a:endParaRPr kumimoji="1" lang="ja-JP" altLang="en-US" sz="9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星 5 29"/>
          <p:cNvSpPr/>
          <p:nvPr/>
        </p:nvSpPr>
        <p:spPr>
          <a:xfrm>
            <a:off x="8491085" y="5697027"/>
            <a:ext cx="140109" cy="117088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1" name="直線矢印コネクタ 30"/>
          <p:cNvCxnSpPr/>
          <p:nvPr/>
        </p:nvCxnSpPr>
        <p:spPr>
          <a:xfrm>
            <a:off x="2606362" y="1500302"/>
            <a:ext cx="1548000" cy="712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>
            <a:off x="5474447" y="4180535"/>
            <a:ext cx="22320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>
            <a:off x="7343056" y="4507784"/>
            <a:ext cx="14760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8410056" y="6680197"/>
            <a:ext cx="1654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i="1" dirty="0" smtClean="0">
                <a:solidFill>
                  <a:srgbClr val="FF0000"/>
                </a:solidFill>
              </a:rPr>
              <a:t>一枚に収めること。</a:t>
            </a:r>
            <a:endParaRPr kumimoji="1" lang="ja-JP" altLang="en-US" sz="1200" i="1" dirty="0">
              <a:solidFill>
                <a:srgbClr val="FF0000"/>
              </a:solidFill>
            </a:endParaRPr>
          </a:p>
        </p:txBody>
      </p:sp>
      <p:cxnSp>
        <p:nvCxnSpPr>
          <p:cNvPr id="37" name="直線矢印コネクタ 36"/>
          <p:cNvCxnSpPr/>
          <p:nvPr/>
        </p:nvCxnSpPr>
        <p:spPr>
          <a:xfrm>
            <a:off x="4476084" y="3022843"/>
            <a:ext cx="2546887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>
            <a:off x="3519019" y="1649446"/>
            <a:ext cx="900000" cy="712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グループ化 8"/>
          <p:cNvGrpSpPr/>
          <p:nvPr/>
        </p:nvGrpSpPr>
        <p:grpSpPr>
          <a:xfrm>
            <a:off x="2347942" y="5814115"/>
            <a:ext cx="1405497" cy="720127"/>
            <a:chOff x="2873439" y="5738359"/>
            <a:chExt cx="1405497" cy="720127"/>
          </a:xfrm>
        </p:grpSpPr>
        <p:sp>
          <p:nvSpPr>
            <p:cNvPr id="21" name="星 5 20"/>
            <p:cNvSpPr/>
            <p:nvPr/>
          </p:nvSpPr>
          <p:spPr>
            <a:xfrm>
              <a:off x="3517330" y="5738359"/>
              <a:ext cx="140109" cy="117088"/>
            </a:xfrm>
            <a:prstGeom prst="star5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8" name="グループ化 7"/>
            <p:cNvGrpSpPr/>
            <p:nvPr/>
          </p:nvGrpSpPr>
          <p:grpSpPr>
            <a:xfrm>
              <a:off x="2873439" y="5796903"/>
              <a:ext cx="1405497" cy="661583"/>
              <a:chOff x="2413020" y="5653478"/>
              <a:chExt cx="1405497" cy="661583"/>
            </a:xfrm>
          </p:grpSpPr>
          <p:sp>
            <p:nvSpPr>
              <p:cNvPr id="20" name="テキスト ボックス 19"/>
              <p:cNvSpPr txBox="1"/>
              <p:nvPr/>
            </p:nvSpPr>
            <p:spPr>
              <a:xfrm>
                <a:off x="2435415" y="5730286"/>
                <a:ext cx="138310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800" dirty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6</a:t>
                </a:r>
                <a:r>
                  <a:rPr lang="ja-JP" altLang="en-US" sz="800" dirty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月末</a:t>
                </a:r>
              </a:p>
              <a:p>
                <a:pPr algn="ctr"/>
                <a:r>
                  <a:rPr lang="ja-JP" altLang="en-US" sz="800" dirty="0" smtClean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報告書１</a:t>
                </a:r>
                <a:endParaRPr lang="en-US" altLang="ja-JP" sz="8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r>
                  <a:rPr lang="ja-JP" altLang="en-US" sz="800" dirty="0" smtClean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「事業概要」</a:t>
                </a:r>
                <a:endParaRPr kumimoji="1" lang="en-US" altLang="ja-JP" sz="8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r>
                  <a:rPr kumimoji="1" lang="ja-JP" altLang="en-US" sz="800" dirty="0" smtClean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提出期限</a:t>
                </a:r>
                <a:endParaRPr kumimoji="1" lang="ja-JP" altLang="en-US" sz="8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34" name="テキスト ボックス 33"/>
              <p:cNvSpPr txBox="1"/>
              <p:nvPr/>
            </p:nvSpPr>
            <p:spPr>
              <a:xfrm>
                <a:off x="2413020" y="5653478"/>
                <a:ext cx="138310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kumimoji="1"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</p:grpSp>
      <p:cxnSp>
        <p:nvCxnSpPr>
          <p:cNvPr id="39" name="直線矢印コネクタ 38"/>
          <p:cNvCxnSpPr/>
          <p:nvPr/>
        </p:nvCxnSpPr>
        <p:spPr>
          <a:xfrm>
            <a:off x="3796122" y="1931314"/>
            <a:ext cx="900000" cy="712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/>
          <p:nvPr/>
        </p:nvCxnSpPr>
        <p:spPr>
          <a:xfrm>
            <a:off x="4189431" y="2149881"/>
            <a:ext cx="900000" cy="712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/>
          <p:nvPr/>
        </p:nvCxnSpPr>
        <p:spPr>
          <a:xfrm>
            <a:off x="8475020" y="4798207"/>
            <a:ext cx="9000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/>
          <p:nvPr/>
        </p:nvCxnSpPr>
        <p:spPr>
          <a:xfrm>
            <a:off x="4527967" y="3259465"/>
            <a:ext cx="2546887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>
            <a:off x="4639431" y="3488064"/>
            <a:ext cx="2546887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1120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175</Words>
  <Application>Microsoft Office PowerPoint</Application>
  <PresentationFormat>A4 210 x 297 mm</PresentationFormat>
  <Paragraphs>49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メイリオ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2014-04-22T05:48:43Z</dcterms:created>
  <dcterms:modified xsi:type="dcterms:W3CDTF">2020-04-03T11:15:54Z</dcterms:modified>
</cp:coreProperties>
</file>