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8" r:id="rId2"/>
    <p:sldId id="269"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84" autoAdjust="0"/>
  </p:normalViewPr>
  <p:slideViewPr>
    <p:cSldViewPr showGuides="1">
      <p:cViewPr varScale="1">
        <p:scale>
          <a:sx n="107" d="100"/>
          <a:sy n="107" d="100"/>
        </p:scale>
        <p:origin x="1398"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A9DBBDA-3ABA-4A67-A757-0E1B457B83AF}" type="datetimeFigureOut">
              <a:rPr kumimoji="1" lang="ja-JP" altLang="en-US" smtClean="0"/>
              <a:t>2020/4/16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EC96F89-21DF-4D14-A2F6-14EED885AD04}" type="slidenum">
              <a:rPr kumimoji="1" lang="ja-JP" altLang="en-US" smtClean="0"/>
              <a:t>‹#›</a:t>
            </a:fld>
            <a:endParaRPr kumimoji="1" lang="ja-JP" altLang="en-US"/>
          </a:p>
        </p:txBody>
      </p:sp>
    </p:spTree>
    <p:extLst>
      <p:ext uri="{BB962C8B-B14F-4D97-AF65-F5344CB8AC3E}">
        <p14:creationId xmlns:p14="http://schemas.microsoft.com/office/powerpoint/2010/main" val="10015444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540921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819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1001093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59882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915593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503803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65814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0266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17011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2452842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378961-12FA-46C9-AC0E-18C27034ECF2}" type="datetimeFigureOut">
              <a:rPr kumimoji="1" lang="ja-JP" altLang="en-US" smtClean="0"/>
              <a:t>2020/4/16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4156015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78961-12FA-46C9-AC0E-18C27034ECF2}" type="datetimeFigureOut">
              <a:rPr kumimoji="1" lang="ja-JP" altLang="en-US" smtClean="0"/>
              <a:t>2020/4/16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02C5D-B4A3-4C0F-A452-7318B76A3A38}" type="slidenum">
              <a:rPr kumimoji="1" lang="ja-JP" altLang="en-US" smtClean="0"/>
              <a:t>‹#›</a:t>
            </a:fld>
            <a:endParaRPr kumimoji="1" lang="ja-JP" altLang="en-US"/>
          </a:p>
        </p:txBody>
      </p:sp>
    </p:spTree>
    <p:extLst>
      <p:ext uri="{BB962C8B-B14F-4D97-AF65-F5344CB8AC3E}">
        <p14:creationId xmlns:p14="http://schemas.microsoft.com/office/powerpoint/2010/main" val="3775617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60494" y="2764036"/>
            <a:ext cx="9151805" cy="3744416"/>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事業概要を表す図・イラスト等を記載すること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7382613"/>
              </p:ext>
            </p:extLst>
          </p:nvPr>
        </p:nvGraphicFramePr>
        <p:xfrm>
          <a:off x="231089" y="686936"/>
          <a:ext cx="9436100" cy="2077237"/>
        </p:xfrm>
        <a:graphic>
          <a:graphicData uri="http://schemas.openxmlformats.org/drawingml/2006/table">
            <a:tbl>
              <a:tblPr firstRow="1" bandRow="1">
                <a:tableStyleId>{1FECB4D8-DB02-4DC6-A0A2-4F2EBAE1DC90}</a:tableStyleId>
              </a:tblPr>
              <a:tblGrid>
                <a:gridCol w="1097280">
                  <a:extLst>
                    <a:ext uri="{9D8B030D-6E8A-4147-A177-3AD203B41FA5}">
                      <a16:colId xmlns:a16="http://schemas.microsoft.com/office/drawing/2014/main" val="20000"/>
                    </a:ext>
                  </a:extLst>
                </a:gridCol>
                <a:gridCol w="8338820">
                  <a:extLst>
                    <a:ext uri="{9D8B030D-6E8A-4147-A177-3AD203B41FA5}">
                      <a16:colId xmlns:a16="http://schemas.microsoft.com/office/drawing/2014/main" val="20001"/>
                    </a:ext>
                  </a:extLst>
                </a:gridCol>
              </a:tblGrid>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実施地域</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○○地区（○○県○○市）　</a:t>
                      </a:r>
                      <a:r>
                        <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街づくりの対象地域を明確に記載すること。</a:t>
                      </a:r>
                      <a:endParaRPr kumimoji="1" lang="en-US" altLang="ja-JP" sz="1600" b="0" dirty="0" smtClean="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29839694"/>
                  </a:ext>
                </a:extLst>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実施団体</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b="0" dirty="0" smtClean="0">
                          <a:solidFill>
                            <a:schemeClr val="tx1"/>
                          </a:solidFill>
                          <a:latin typeface="AR P丸ゴシック体M" panose="020F0600000000000000" pitchFamily="50" charset="-128"/>
                          <a:ea typeface="AR P丸ゴシック体M" panose="020F0600000000000000" pitchFamily="50" charset="-128"/>
                        </a:rPr>
                        <a:t>○○県○○市</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事業費</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ja-JP" altLang="en-US" sz="1600" dirty="0" smtClean="0">
                          <a:latin typeface="AR P丸ゴシック体M" panose="020F0600000000000000" pitchFamily="50" charset="-128"/>
                          <a:ea typeface="AR P丸ゴシック体M" panose="020F0600000000000000" pitchFamily="50" charset="-128"/>
                        </a:rPr>
                        <a:t>○○○，○○○千円</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964717">
                <a:tc>
                  <a:txBody>
                    <a:bodyPr/>
                    <a:lstStyle/>
                    <a:p>
                      <a:r>
                        <a:rPr kumimoji="1" lang="ja-JP" altLang="en-US" sz="1600" b="0" dirty="0" smtClean="0">
                          <a:solidFill>
                            <a:schemeClr val="bg1"/>
                          </a:solidFill>
                          <a:latin typeface="AR P丸ゴシック体E" panose="020F0900000000000000" pitchFamily="50" charset="-128"/>
                          <a:ea typeface="AR P丸ゴシック体E" panose="020F0900000000000000" pitchFamily="50" charset="-128"/>
                        </a:rPr>
                        <a:t>事業概要</a:t>
                      </a:r>
                      <a:endParaRPr kumimoji="1" lang="ja-JP" altLang="en-US" sz="1600" b="0" dirty="0">
                        <a:solidFill>
                          <a:schemeClr val="bg1"/>
                        </a:solidFill>
                        <a:latin typeface="AR P丸ゴシック体E" panose="020F0900000000000000" pitchFamily="50" charset="-128"/>
                        <a:ea typeface="AR P丸ゴシック体E" panose="020F09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1">
                        <a:lumMod val="50000"/>
                      </a:schemeClr>
                    </a:solidFill>
                  </a:tcPr>
                </a:tc>
                <a:tc>
                  <a:txBody>
                    <a:bodyPr/>
                    <a:lstStyle/>
                    <a:p>
                      <a:r>
                        <a:rPr kumimoji="1" lang="en-US" altLang="ja-JP" sz="1600" dirty="0" smtClean="0">
                          <a:latin typeface="AR P丸ゴシック体M" panose="020F0600000000000000" pitchFamily="50" charset="-128"/>
                          <a:ea typeface="AR P丸ゴシック体M" panose="020F0600000000000000" pitchFamily="50" charset="-128"/>
                        </a:rPr>
                        <a:t>※</a:t>
                      </a:r>
                      <a:r>
                        <a:rPr kumimoji="1" lang="ja-JP" altLang="en-US" sz="1600" dirty="0" smtClean="0">
                          <a:latin typeface="AR P丸ゴシック体M" panose="020F0600000000000000" pitchFamily="50" charset="-128"/>
                          <a:ea typeface="AR P丸ゴシック体M" panose="020F0600000000000000" pitchFamily="50" charset="-128"/>
                        </a:rPr>
                        <a:t>事業概要を記載、フォントの大きさは</a:t>
                      </a:r>
                      <a:r>
                        <a:rPr kumimoji="1" lang="en-US" altLang="ja-JP" sz="1600" dirty="0" smtClean="0">
                          <a:latin typeface="AR P丸ゴシック体M" panose="020F0600000000000000" pitchFamily="50" charset="-128"/>
                          <a:ea typeface="AR P丸ゴシック体M" panose="020F0600000000000000" pitchFamily="50" charset="-128"/>
                        </a:rPr>
                        <a:t>16</a:t>
                      </a:r>
                      <a:r>
                        <a:rPr kumimoji="1" lang="ja-JP" altLang="en-US" sz="1600" dirty="0" smtClean="0">
                          <a:latin typeface="AR P丸ゴシック体M" panose="020F0600000000000000" pitchFamily="50" charset="-128"/>
                          <a:ea typeface="AR P丸ゴシック体M" panose="020F0600000000000000" pitchFamily="50" charset="-128"/>
                        </a:rPr>
                        <a:t>ポイントとすること。</a:t>
                      </a:r>
                      <a:endParaRPr kumimoji="1" lang="ja-JP" altLang="en-US" sz="1600" b="0" dirty="0">
                        <a:solidFill>
                          <a:schemeClr val="tx1"/>
                        </a:solidFill>
                        <a:latin typeface="AR P丸ゴシック体M" panose="020F0600000000000000" pitchFamily="50" charset="-128"/>
                        <a:ea typeface="AR P丸ゴシック体M" panose="020F0600000000000000"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様式６－１</a:t>
            </a:r>
            <a:endParaRPr kumimoji="1" lang="ja-JP" altLang="en-US" sz="1200" dirty="0">
              <a:solidFill>
                <a:schemeClr val="tx1"/>
              </a:solidFill>
            </a:endParaRPr>
          </a:p>
        </p:txBody>
      </p:sp>
      <p:sp>
        <p:nvSpPr>
          <p:cNvPr id="10" name="テキスト ボックス 9"/>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Tree>
    <p:extLst>
      <p:ext uri="{BB962C8B-B14F-4D97-AF65-F5344CB8AC3E}">
        <p14:creationId xmlns:p14="http://schemas.microsoft.com/office/powerpoint/2010/main" val="114417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729" y="38078"/>
            <a:ext cx="9906000" cy="430887"/>
          </a:xfrm>
          <a:prstGeom prst="rect">
            <a:avLst/>
          </a:prstGeom>
          <a:noFill/>
        </p:spPr>
        <p:txBody>
          <a:bodyPr wrap="square" rtlCol="0">
            <a:spAutoFit/>
          </a:bodyPr>
          <a:lstStyle/>
          <a:p>
            <a:pPr algn="ctr"/>
            <a:r>
              <a:rPr lang="ja-JP" altLang="en-US" sz="2200" dirty="0" smtClean="0">
                <a:latin typeface="HGP創英角ｺﾞｼｯｸUB" panose="020B0900000000000000" pitchFamily="50" charset="-128"/>
                <a:ea typeface="HGP創英角ｺﾞｼｯｸUB" panose="020B0900000000000000" pitchFamily="50" charset="-128"/>
              </a:rPr>
              <a:t>（事業名）における実施体制図</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0" y="509491"/>
            <a:ext cx="9906000" cy="7724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59279" y="1498161"/>
            <a:ext cx="9908823" cy="3744416"/>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関係するステークホルダーを含む</a:t>
            </a:r>
            <a:r>
              <a:rPr lang="ja-JP" altLang="en-US" sz="2400" dirty="0">
                <a:solidFill>
                  <a:schemeClr val="tx1"/>
                </a:solidFill>
                <a:latin typeface="AR P丸ゴシック体M" panose="020F0600000000000000" pitchFamily="50" charset="-128"/>
                <a:ea typeface="AR P丸ゴシック体M" panose="020F0600000000000000" pitchFamily="50" charset="-128"/>
              </a:rPr>
              <a:t>実施</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体制図</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を記載すること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algn="ct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１　民間企業からの出融資やデータ売買などによる持続性担保のためのファイナンス面の工夫も明確にすること（見込みも含む）</a:t>
            </a:r>
            <a:endParaRPr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２　</a:t>
            </a:r>
            <a:r>
              <a:rPr lang="ja-JP" altLang="en-US" sz="2400" dirty="0">
                <a:solidFill>
                  <a:srgbClr val="000000"/>
                </a:solidFill>
                <a:latin typeface="AR P丸ゴシック体M" panose="020F0600000000000000" pitchFamily="50" charset="-128"/>
                <a:ea typeface="AR P丸ゴシック体M" panose="020F0600000000000000" pitchFamily="50" charset="-128"/>
              </a:rPr>
              <a:t>サービス事業者、ベンチャー企業、</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大学・高専等の研究教育機関及び市民など多様な主体が参画</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する仕組み</a:t>
            </a:r>
            <a:r>
              <a:rPr kumimoji="1" lang="ja-JP" altLang="en-US" sz="2400" dirty="0" smtClean="0">
                <a:solidFill>
                  <a:schemeClr val="tx1"/>
                </a:solidFill>
                <a:latin typeface="AR P丸ゴシック体M" panose="020F0600000000000000" pitchFamily="50" charset="-128"/>
                <a:ea typeface="AR P丸ゴシック体M" panose="020F0600000000000000" pitchFamily="50" charset="-128"/>
              </a:rPr>
              <a:t>を明確にすること</a:t>
            </a:r>
            <a:endParaRPr kumimoji="1" lang="en-US" altLang="ja-JP" sz="2400" dirty="0" smtClean="0">
              <a:solidFill>
                <a:schemeClr val="tx1"/>
              </a:solidFill>
              <a:latin typeface="AR P丸ゴシック体M" panose="020F0600000000000000" pitchFamily="50" charset="-128"/>
              <a:ea typeface="AR P丸ゴシック体M" panose="020F0600000000000000" pitchFamily="50" charset="-128"/>
            </a:endParaRPr>
          </a:p>
          <a:p>
            <a:pPr marL="1249363" indent="-439738">
              <a:spcBef>
                <a:spcPts val="600"/>
              </a:spcBef>
              <a:tabLst>
                <a:tab pos="1249363" algn="l"/>
              </a:tabLst>
            </a:pPr>
            <a:r>
              <a:rPr lang="en-US" altLang="ja-JP" sz="2400" dirty="0" smtClean="0">
                <a:solidFill>
                  <a:schemeClr val="tx1"/>
                </a:solidFill>
                <a:latin typeface="AR P丸ゴシック体M" panose="020F0600000000000000" pitchFamily="50" charset="-128"/>
                <a:ea typeface="AR P丸ゴシック体M" panose="020F0600000000000000" pitchFamily="50" charset="-128"/>
              </a:rPr>
              <a:t>※</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３</a:t>
            </a:r>
            <a:r>
              <a:rPr lang="ja-JP" altLang="en-US" sz="2400" smtClean="0">
                <a:solidFill>
                  <a:schemeClr val="tx1"/>
                </a:solidFill>
                <a:latin typeface="AR P丸ゴシック体M" panose="020F0600000000000000" pitchFamily="50" charset="-128"/>
                <a:ea typeface="AR P丸ゴシック体M" panose="020F0600000000000000" pitchFamily="50" charset="-128"/>
              </a:rPr>
              <a:t>　参考６の</a:t>
            </a:r>
            <a:r>
              <a:rPr lang="ja-JP" altLang="en-US" sz="2400" dirty="0" smtClean="0">
                <a:solidFill>
                  <a:schemeClr val="tx1"/>
                </a:solidFill>
                <a:latin typeface="AR P丸ゴシック体M" panose="020F0600000000000000" pitchFamily="50" charset="-128"/>
                <a:ea typeface="AR P丸ゴシック体M" panose="020F0600000000000000" pitchFamily="50" charset="-128"/>
              </a:rPr>
              <a:t>「データ利活用型スマートシティのエコシステム」を参考に記載すること</a:t>
            </a:r>
            <a:endParaRPr kumimoji="1" lang="ja-JP" altLang="en-US" sz="2400" dirty="0">
              <a:solidFill>
                <a:schemeClr val="tx1"/>
              </a:solidFill>
              <a:latin typeface="AR P丸ゴシック体M" panose="020F0600000000000000" pitchFamily="50" charset="-128"/>
              <a:ea typeface="AR P丸ゴシック体M" panose="020F0600000000000000" pitchFamily="50" charset="-128"/>
            </a:endParaRPr>
          </a:p>
        </p:txBody>
      </p:sp>
      <p:sp>
        <p:nvSpPr>
          <p:cNvPr id="7" name="テキスト ボックス 6"/>
          <p:cNvSpPr txBox="1"/>
          <p:nvPr/>
        </p:nvSpPr>
        <p:spPr>
          <a:xfrm>
            <a:off x="8251404" y="6562302"/>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8" name="正方形/長方形 7"/>
          <p:cNvSpPr/>
          <p:nvPr/>
        </p:nvSpPr>
        <p:spPr>
          <a:xfrm>
            <a:off x="8875732" y="91795"/>
            <a:ext cx="944719" cy="3175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様式６－２</a:t>
            </a:r>
            <a:endParaRPr kumimoji="1" lang="ja-JP" altLang="en-US" sz="1200" dirty="0">
              <a:solidFill>
                <a:schemeClr val="tx1"/>
              </a:solidFill>
            </a:endParaRPr>
          </a:p>
        </p:txBody>
      </p:sp>
    </p:spTree>
    <p:extLst>
      <p:ext uri="{BB962C8B-B14F-4D97-AF65-F5344CB8AC3E}">
        <p14:creationId xmlns:p14="http://schemas.microsoft.com/office/powerpoint/2010/main" val="4346168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Words>
  <Application>Microsoft Office PowerPoint</Application>
  <PresentationFormat>A4 210 x 297 mm</PresentationFormat>
  <Paragraphs>20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P丸ゴシック体E</vt:lpstr>
      <vt:lpstr>AR P丸ゴシック体M</vt:lpstr>
      <vt:lpstr>HGP創英角ｺﾞｼｯｸUB</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2020-04-16T08:06:02Z</dcterms:created>
  <dcterms:modified xsi:type="dcterms:W3CDTF">2020-04-16T08:06:11Z</dcterms:modified>
</cp:coreProperties>
</file>