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60" r:id="rId2"/>
  </p:sldMasterIdLst>
  <p:notesMasterIdLst>
    <p:notesMasterId r:id="rId8"/>
  </p:notesMasterIdLst>
  <p:sldIdLst>
    <p:sldId id="460" r:id="rId3"/>
    <p:sldId id="461" r:id="rId4"/>
    <p:sldId id="462" r:id="rId5"/>
    <p:sldId id="463" r:id="rId6"/>
    <p:sldId id="464" r:id="rId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8E8"/>
    <a:srgbClr val="E9EDF4"/>
    <a:srgbClr val="FFDB69"/>
    <a:srgbClr val="FF7575"/>
    <a:srgbClr val="CCFF99"/>
    <a:srgbClr val="00FF00"/>
    <a:srgbClr val="00CC99"/>
    <a:srgbClr val="00FF99"/>
    <a:srgbClr val="66FF66"/>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70" autoAdjust="0"/>
    <p:restoredTop sz="95873" autoAdjust="0"/>
  </p:normalViewPr>
  <p:slideViewPr>
    <p:cSldViewPr snapToGrid="0">
      <p:cViewPr varScale="1">
        <p:scale>
          <a:sx n="69" d="100"/>
          <a:sy n="69" d="100"/>
        </p:scale>
        <p:origin x="1328" y="32"/>
      </p:cViewPr>
      <p:guideLst>
        <p:guide orient="horz" pos="2160"/>
        <p:guide pos="3120"/>
      </p:guideLst>
    </p:cSldViewPr>
  </p:slideViewPr>
  <p:notesTextViewPr>
    <p:cViewPr>
      <p:scale>
        <a:sx n="100" d="100"/>
        <a:sy n="100" d="100"/>
      </p:scale>
      <p:origin x="0" y="0"/>
    </p:cViewPr>
  </p:notesTextViewPr>
  <p:sorterViewPr>
    <p:cViewPr>
      <p:scale>
        <a:sx n="125" d="100"/>
        <a:sy n="125" d="100"/>
      </p:scale>
      <p:origin x="0" y="832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229" tIns="46115" rIns="92229" bIns="4611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221" y="2"/>
            <a:ext cx="2950374" cy="497367"/>
          </a:xfrm>
          <a:prstGeom prst="rect">
            <a:avLst/>
          </a:prstGeom>
        </p:spPr>
        <p:txBody>
          <a:bodyPr vert="horz" lIns="92229" tIns="46115" rIns="92229" bIns="46115" rtlCol="0"/>
          <a:lstStyle>
            <a:lvl1pPr algn="r">
              <a:defRPr sz="1200"/>
            </a:lvl1pPr>
          </a:lstStyle>
          <a:p>
            <a:fld id="{90F73343-A501-40EC-96EE-808513613A66}" type="datetimeFigureOut">
              <a:rPr kumimoji="1" lang="ja-JP" altLang="en-US" smtClean="0"/>
              <a:t>2020/5/19</a:t>
            </a:fld>
            <a:endParaRPr kumimoji="1" lang="ja-JP" altLang="en-US" dirty="0"/>
          </a:p>
        </p:txBody>
      </p:sp>
      <p:sp>
        <p:nvSpPr>
          <p:cNvPr id="4" name="スライド イメージ プレースホルダー 3"/>
          <p:cNvSpPr>
            <a:spLocks noGrp="1" noRot="1" noChangeAspect="1"/>
          </p:cNvSpPr>
          <p:nvPr>
            <p:ph type="sldImg" idx="2"/>
          </p:nvPr>
        </p:nvSpPr>
        <p:spPr>
          <a:xfrm>
            <a:off x="709613" y="744538"/>
            <a:ext cx="5387975" cy="3729037"/>
          </a:xfrm>
          <a:prstGeom prst="rect">
            <a:avLst/>
          </a:prstGeom>
          <a:noFill/>
          <a:ln w="12700">
            <a:solidFill>
              <a:prstClr val="black"/>
            </a:solidFill>
          </a:ln>
        </p:spPr>
        <p:txBody>
          <a:bodyPr vert="horz" lIns="92229" tIns="46115" rIns="92229" bIns="46115" rtlCol="0" anchor="ctr"/>
          <a:lstStyle/>
          <a:p>
            <a:endParaRPr lang="ja-JP" altLang="en-US" dirty="0"/>
          </a:p>
        </p:txBody>
      </p:sp>
      <p:sp>
        <p:nvSpPr>
          <p:cNvPr id="5" name="ノート プレースホルダー 4"/>
          <p:cNvSpPr>
            <a:spLocks noGrp="1"/>
          </p:cNvSpPr>
          <p:nvPr>
            <p:ph type="body" sz="quarter" idx="3"/>
          </p:nvPr>
        </p:nvSpPr>
        <p:spPr>
          <a:xfrm>
            <a:off x="680239" y="4720985"/>
            <a:ext cx="5446723" cy="4473102"/>
          </a:xfrm>
          <a:prstGeom prst="rect">
            <a:avLst/>
          </a:prstGeom>
        </p:spPr>
        <p:txBody>
          <a:bodyPr vert="horz" lIns="92229" tIns="46115" rIns="92229" bIns="461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372"/>
            <a:ext cx="2950375" cy="497366"/>
          </a:xfrm>
          <a:prstGeom prst="rect">
            <a:avLst/>
          </a:prstGeom>
        </p:spPr>
        <p:txBody>
          <a:bodyPr vert="horz" lIns="92229" tIns="46115" rIns="92229" bIns="4611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221" y="9440372"/>
            <a:ext cx="2950374" cy="497366"/>
          </a:xfrm>
          <a:prstGeom prst="rect">
            <a:avLst/>
          </a:prstGeom>
        </p:spPr>
        <p:txBody>
          <a:bodyPr vert="horz" lIns="92229" tIns="46115" rIns="92229" bIns="46115" rtlCol="0" anchor="b"/>
          <a:lstStyle>
            <a:lvl1pPr algn="r">
              <a:defRPr sz="1200"/>
            </a:lvl1pPr>
          </a:lstStyle>
          <a:p>
            <a:fld id="{3781EB83-02FA-4BF6-832E-67A0E11A499E}" type="slidenum">
              <a:rPr kumimoji="1" lang="ja-JP" altLang="en-US" smtClean="0"/>
              <a:t>‹#›</a:t>
            </a:fld>
            <a:endParaRPr kumimoji="1" lang="ja-JP" altLang="en-US" dirty="0"/>
          </a:p>
        </p:txBody>
      </p:sp>
    </p:spTree>
    <p:extLst>
      <p:ext uri="{BB962C8B-B14F-4D97-AF65-F5344CB8AC3E}">
        <p14:creationId xmlns:p14="http://schemas.microsoft.com/office/powerpoint/2010/main" val="25779966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96925" y="774700"/>
            <a:ext cx="5580063" cy="3862388"/>
          </a:xfrm>
          <a:prstGeom prst="rect">
            <a:avLst/>
          </a:prstGeom>
        </p:spPr>
      </p:sp>
      <p:sp>
        <p:nvSpPr>
          <p:cNvPr id="3" name="ノート プレースホルダー 2"/>
          <p:cNvSpPr>
            <a:spLocks noGrp="1"/>
          </p:cNvSpPr>
          <p:nvPr>
            <p:ph type="body" idx="1"/>
          </p:nvPr>
        </p:nvSpPr>
        <p:spPr>
          <a:xfrm>
            <a:off x="717459" y="4897424"/>
            <a:ext cx="5739674" cy="4639665"/>
          </a:xfrm>
          <a:prstGeom prst="rect">
            <a:avLst/>
          </a:prstGeom>
        </p:spPr>
        <p:txBody>
          <a:bodyPr lIns="92236" tIns="46118" rIns="92236" bIns="46118"/>
          <a:lstStyle/>
          <a:p>
            <a:endParaRPr kumimoji="1" lang="ja-JP" altLang="en-US" dirty="0"/>
          </a:p>
        </p:txBody>
      </p:sp>
      <p:sp>
        <p:nvSpPr>
          <p:cNvPr id="4" name="スライド番号プレースホルダー 3"/>
          <p:cNvSpPr>
            <a:spLocks noGrp="1"/>
          </p:cNvSpPr>
          <p:nvPr>
            <p:ph type="sldNum" sz="quarter" idx="10"/>
          </p:nvPr>
        </p:nvSpPr>
        <p:spPr/>
        <p:txBody>
          <a:bodyPr/>
          <a:lstStyle/>
          <a:p>
            <a:fld id="{3781EB83-02FA-4BF6-832E-67A0E11A499E}" type="slidenum">
              <a:rPr kumimoji="1" lang="ja-JP" altLang="en-US" smtClean="0"/>
              <a:pPr/>
              <a:t>0</a:t>
            </a:fld>
            <a:endParaRPr kumimoji="1" lang="ja-JP" altLang="en-US" dirty="0"/>
          </a:p>
        </p:txBody>
      </p:sp>
    </p:spTree>
    <p:extLst>
      <p:ext uri="{BB962C8B-B14F-4D97-AF65-F5344CB8AC3E}">
        <p14:creationId xmlns:p14="http://schemas.microsoft.com/office/powerpoint/2010/main" val="1448264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489600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49668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095057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B8A73707-36B0-408B-9F0E-A9650B96256A}" type="datetime1">
              <a:rPr kumimoji="1" lang="ja-JP" altLang="en-US" smtClean="0"/>
              <a:t>2020/5/19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B5F7AC-18DB-45DD-9943-11411C34958D}" type="datetime1">
              <a:rPr kumimoji="1" lang="ja-JP" altLang="en-US" smtClean="0"/>
              <a:t>2020/5/19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D5D9D67E-5D9F-4DD8-B7AA-47D8070366BA}" type="datetime1">
              <a:rPr kumimoji="1" lang="ja-JP" altLang="en-US" smtClean="0"/>
              <a:t>2020/5/19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3BE473B-E11D-40FD-8DE2-AA624A0C6F2B}"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7198246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1D050C8F-5826-4FC4-9E6D-3C89D5A76AC1}"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9073852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306819E4-5983-4ED8-9061-746D84F74015}"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8915573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D617F7D9-9428-4488-A760-790DAF081A6C}"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2997098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FFABC4B-0E37-4173-9EEC-3F7EDBA09CDD}"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dirty="0">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211289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097580E-9F41-4782-8A8F-64180BF308F5}"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dirty="0">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32508843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F669566F-0613-4C51-A706-5632B86844A2}"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dirty="0">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6541459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D18F957-A615-4733-9193-06AC1562C002}"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2736136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0811F036-B167-4397-9AFC-F22130D85DD0}" type="datetime1">
              <a:rPr kumimoji="1" lang="ja-JP" altLang="en-US" smtClean="0"/>
              <a:t>2020/5/19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511EF5E-660D-49B2-A9E8-BE39E7E27E27}"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dirty="0">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0826117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FA9049DF-ED82-41F8-8723-1D154167B709}"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5556200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585EC5F-13E5-4BD1-91D2-3AC26DC27843}"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83528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07937CB5-6866-436B-94E3-84B61437B84B}" type="datetime1">
              <a:rPr kumimoji="1" lang="ja-JP" altLang="en-US" smtClean="0"/>
              <a:t>2020/5/19</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7A7457B-92F5-40DB-9C23-352EFB33E7CF}" type="datetime1">
              <a:rPr kumimoji="1" lang="ja-JP" altLang="en-US" smtClean="0"/>
              <a:t>2020/5/19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032354D-6AAB-4D22-B1C2-3AA01FCF9408}" type="datetime1">
              <a:rPr kumimoji="1" lang="ja-JP" altLang="en-US" smtClean="0"/>
              <a:t>2020/5/19</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
        <p:nvSpPr>
          <p:cNvPr id="9" name="スライド番号プレースホルダ 8"/>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F0E5F179-7FC5-4C60-B30A-0AD7E50990FA}" type="datetime1">
              <a:rPr kumimoji="1" lang="ja-JP" altLang="en-US" smtClean="0"/>
              <a:t>2020/5/19</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
        <p:nvSpPr>
          <p:cNvPr id="5" name="スライド番号プレースホルダ 4"/>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3430866-5901-4B3C-84EE-28A09939EFCC}" type="datetime1">
              <a:rPr kumimoji="1" lang="ja-JP" altLang="en-US" smtClean="0"/>
              <a:t>2020/5/19</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
        <p:nvSpPr>
          <p:cNvPr id="4" name="スライド番号プレースホルダ 3"/>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010DA22-05DC-4C1E-ABCF-F52B390AE2CB}" type="datetime1">
              <a:rPr kumimoji="1" lang="ja-JP" altLang="en-US" smtClean="0"/>
              <a:t>2020/5/19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F45B7087-76C3-41EF-987C-9FD4E9BC396A}" type="datetime1">
              <a:rPr kumimoji="1" lang="ja-JP" altLang="en-US" smtClean="0"/>
              <a:t>2020/5/19</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
        <p:nvSpPr>
          <p:cNvPr id="7" name="スライド番号プレースホルダ 6"/>
          <p:cNvSpPr>
            <a:spLocks noGrp="1"/>
          </p:cNvSpPr>
          <p:nvPr>
            <p:ph type="sldNum" sz="quarter" idx="12"/>
          </p:nvPr>
        </p:nvSpPr>
        <p:spPr/>
        <p:txBody>
          <a:bodyPr/>
          <a:lstStyle/>
          <a:p>
            <a:fld id="{44C8CC77-7C3F-4F42-BE18-F028DB2765DB}" type="slidenum">
              <a:rPr kumimoji="1" lang="ja-JP" altLang="en-US" smtClean="0"/>
              <a:pPr/>
              <a:t>‹#›</a:t>
            </a:fld>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B9C0C-1DE3-44DB-A8F6-BBB5047B0E90}" type="datetime1">
              <a:rPr kumimoji="1" lang="ja-JP" altLang="en-US" smtClean="0"/>
              <a:t>2020/5/19</a:t>
            </a:fld>
            <a:endParaRPr kumimoji="1" lang="ja-JP" altLang="en-US" dirty="0"/>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8CC77-7C3F-4F42-BE18-F028DB2765DB}" type="slidenum">
              <a:rPr kumimoji="1" lang="ja-JP" altLang="en-US" smtClean="0"/>
              <a:pPr/>
              <a:t>‹#›</a:t>
            </a:fld>
            <a:endParaRPr kumimoji="1"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2509A8-5E9E-457F-BCCF-61D4F4C22745}" type="datetime1">
              <a:rPr lang="ja-JP" altLang="en-US" smtClean="0">
                <a:solidFill>
                  <a:prstClr val="black">
                    <a:tint val="75000"/>
                  </a:prstClr>
                </a:solidFill>
              </a:rPr>
              <a:pPr/>
              <a:t>2020/5/19</a:t>
            </a:fld>
            <a:endParaRPr lang="ja-JP" altLang="en-US" dirty="0">
              <a:solidFill>
                <a:prstClr val="black">
                  <a:tint val="75000"/>
                </a:prstClr>
              </a:solidFill>
            </a:endParaRPr>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dirty="0">
              <a:solidFill>
                <a:prstClr val="black">
                  <a:tint val="75000"/>
                </a:prstClr>
              </a:solidFill>
            </a:endParaRPr>
          </a:p>
        </p:txBody>
      </p:sp>
      <p:sp>
        <p:nvSpPr>
          <p:cNvPr id="6" name="スライド番号プレースホルダ 5"/>
          <p:cNvSpPr>
            <a:spLocks noGrp="1"/>
          </p:cNvSpPr>
          <p:nvPr>
            <p:ph type="sldNum" sz="quarter" idx="4"/>
          </p:nvPr>
        </p:nvSpPr>
        <p:spPr>
          <a:xfrm>
            <a:off x="8739553" y="6342919"/>
            <a:ext cx="57443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8CC77-7C3F-4F42-BE18-F028DB2765DB}"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907491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1228654120"/>
              </p:ext>
            </p:extLst>
          </p:nvPr>
        </p:nvGraphicFramePr>
        <p:xfrm>
          <a:off x="102245" y="620023"/>
          <a:ext cx="9701511" cy="2589521"/>
        </p:xfrm>
        <a:graphic>
          <a:graphicData uri="http://schemas.openxmlformats.org/drawingml/2006/table">
            <a:tbl>
              <a:tblPr firstRow="1" bandRow="1">
                <a:tableStyleId>{5940675A-B579-460E-94D1-54222C63F5DA}</a:tableStyleId>
              </a:tblPr>
              <a:tblGrid>
                <a:gridCol w="1479667">
                  <a:extLst>
                    <a:ext uri="{9D8B030D-6E8A-4147-A177-3AD203B41FA5}">
                      <a16:colId xmlns:a16="http://schemas.microsoft.com/office/drawing/2014/main" val="20000"/>
                    </a:ext>
                  </a:extLst>
                </a:gridCol>
                <a:gridCol w="8221844">
                  <a:extLst>
                    <a:ext uri="{9D8B030D-6E8A-4147-A177-3AD203B41FA5}">
                      <a16:colId xmlns:a16="http://schemas.microsoft.com/office/drawing/2014/main" val="20001"/>
                    </a:ext>
                  </a:extLst>
                </a:gridCol>
              </a:tblGrid>
              <a:tr h="165600">
                <a:tc>
                  <a:txBody>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提案者</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45720" marR="45720">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代表団体名及び共同提案団体名を記載すること。代表団体名に下線を引くこと。</a:t>
                      </a:r>
                      <a:endParaRPr kumimoji="1" lang="ja-JP" altLang="en-US" sz="1600" b="0" i="0" u="none" strike="noStrike" kern="1200" cap="none" spc="0" normalizeH="0" baseline="0" noProof="0" dirty="0" smtClean="0">
                        <a:ln>
                          <a:noFill/>
                        </a:ln>
                        <a:solidFill>
                          <a:srgbClr val="FF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0"/>
                  </a:ext>
                </a:extLst>
              </a:tr>
              <a:tr h="165600">
                <a:tc>
                  <a:txBody>
                    <a:bodyPr/>
                    <a:lstStyle/>
                    <a:p>
                      <a:r>
                        <a:rPr kumimoji="1"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活用データ</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45720" marR="45720">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クラウド</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AI</a:t>
                      </a:r>
                      <a:r>
                        <a:rPr lang="ja-JP" altLang="en-US" sz="1600" dirty="0" err="1" smtClean="0">
                          <a:latin typeface="Meiryo UI" panose="020B0604030504040204" pitchFamily="50" charset="-128"/>
                          <a:ea typeface="Meiryo UI" panose="020B0604030504040204" pitchFamily="50" charset="-128"/>
                          <a:cs typeface="Meiryo UI" panose="020B0604030504040204" pitchFamily="50" charset="-128"/>
                        </a:rPr>
                        <a:t>への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インプット情報とするデータを簡潔に記載すること。</a:t>
                      </a:r>
                      <a:endParaRPr lang="ja-JP" altLang="en-US"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1"/>
                  </a:ext>
                </a:extLst>
              </a:tr>
              <a:tr h="760721">
                <a:tc>
                  <a:txBody>
                    <a:bodyPr/>
                    <a:lstStyle/>
                    <a:p>
                      <a:pPr marL="0" algn="l" defTabSz="914400" rtl="0" eaLnBrk="1" latinLnBrk="0" hangingPunct="1"/>
                      <a:r>
                        <a:rPr kumimoji="1" lang="ja-JP" altLang="en-US" sz="1600" b="1" kern="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事業概要</a:t>
                      </a:r>
                    </a:p>
                  </a:txBody>
                  <a:tcPr marL="45720" marR="45720">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事業概要を記載、フォントの大きさは</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16</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ポイントとすること。</a:t>
                      </a:r>
                      <a:endParaRPr lang="en-US" altLang="ja-JP"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2"/>
                  </a:ext>
                </a:extLst>
              </a:tr>
              <a:tr h="332232">
                <a:tc>
                  <a:txBody>
                    <a:bodyPr/>
                    <a:lstStyle/>
                    <a:p>
                      <a:pPr marL="0" algn="l" defTabSz="914400" rtl="0" eaLnBrk="1" latinLnBrk="0" hangingPunct="1"/>
                      <a:r>
                        <a:rPr lang="ja-JP" altLang="en-US" sz="16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自治体行政スマートプロジェクトとの連携</a:t>
                      </a:r>
                      <a:endParaRPr kumimoji="1" lang="ja-JP" altLang="en-US" sz="1600" b="1" kern="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45720" marR="45720">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自治体行政スマートプロジェクトプロジェクト成果を更に発展させるための取組等を</a:t>
                      </a:r>
                      <a:r>
                        <a:rPr lang="ja-JP" altLang="en-US"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具体的に記載</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872483371"/>
                  </a:ext>
                </a:extLst>
              </a:tr>
              <a:tr h="332232">
                <a:tc>
                  <a:txBody>
                    <a:bodyPr/>
                    <a:lstStyle/>
                    <a:p>
                      <a:pPr marL="0" algn="l" defTabSz="914400" rtl="0" eaLnBrk="1" latinLnBrk="0" hangingPunct="1"/>
                      <a:r>
                        <a:rPr kumimoji="1" lang="ja-JP" altLang="en-US" sz="1600" b="1" kern="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期待される効果</a:t>
                      </a:r>
                    </a:p>
                  </a:txBody>
                  <a:tcPr marL="45720" marR="45720">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本事業により期待される定量的・定性的効果を簡潔に記載すること。</a:t>
                      </a:r>
                      <a:endParaRPr lang="en-US" altLang="ja-JP"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bl>
          </a:graphicData>
        </a:graphic>
      </p:graphicFrame>
      <p:sp>
        <p:nvSpPr>
          <p:cNvPr id="78" name="正方形/長方形 77"/>
          <p:cNvSpPr/>
          <p:nvPr/>
        </p:nvSpPr>
        <p:spPr>
          <a:xfrm>
            <a:off x="0" y="56890"/>
            <a:ext cx="9906000" cy="403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lgn="ctr">
              <a:tabLst>
                <a:tab pos="6280150" algn="l"/>
              </a:tabLst>
            </a:pP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○○市等　「○○○○</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提案概要</a:t>
            </a:r>
            <a:endPar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255820" y="3153720"/>
            <a:ext cx="1210588" cy="338554"/>
          </a:xfrm>
          <a:prstGeom prst="rect">
            <a:avLst/>
          </a:prstGeom>
          <a:noFill/>
          <a:ln>
            <a:solidFill>
              <a:schemeClr val="tx1"/>
            </a:solidFill>
          </a:ln>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事業概要図</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81973" y="3594042"/>
            <a:ext cx="9142054" cy="68374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u"/>
            </a:pPr>
            <a:r>
              <a:rPr lang="ja-JP" altLang="en-US"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図を用いる等して、事業</a:t>
            </a: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内容</a:t>
            </a:r>
            <a:r>
              <a:rPr lang="ja-JP" altLang="en-US"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についてわかりやすく示して下さい。</a:t>
            </a:r>
            <a:endParaRPr lang="en-US" altLang="ja-JP"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buFont typeface="Wingdings" panose="05000000000000000000" pitchFamily="2" charset="2"/>
              <a:buChar char="u"/>
            </a:pPr>
            <a:r>
              <a:rPr lang="ja-JP" altLang="en-US"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この</a:t>
            </a:r>
            <a:r>
              <a:rPr lang="ja-JP" altLang="en-US"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中</a:t>
            </a:r>
            <a:r>
              <a:rPr lang="ja-JP" altLang="en-US" sz="16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で、様式１企画提案書（全体概要）の記載内容を踏まえ、本事業による効果及び実証での検証事項を明らかにして下さい。</a:t>
            </a:r>
            <a:endParaRPr lang="en-US" altLang="ja-JP" sz="16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8247839" y="6624633"/>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13" name="正方形/長方形 12"/>
          <p:cNvSpPr/>
          <p:nvPr/>
        </p:nvSpPr>
        <p:spPr>
          <a:xfrm>
            <a:off x="8942939" y="83178"/>
            <a:ext cx="805192" cy="347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様式２　</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3858768" y="373857"/>
            <a:ext cx="2013693" cy="253916"/>
          </a:xfrm>
          <a:prstGeom prst="rect">
            <a:avLst/>
          </a:prstGeom>
        </p:spPr>
        <p:txBody>
          <a:bodyPr wrap="none">
            <a:spAutoFit/>
          </a:bodyPr>
          <a:lstStyle/>
          <a:p>
            <a:r>
              <a:rPr lang="en-US" altLang="ja-JP"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代表団体名及び事業名を記載</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944799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678329904"/>
              </p:ext>
            </p:extLst>
          </p:nvPr>
        </p:nvGraphicFramePr>
        <p:xfrm>
          <a:off x="255000" y="3533935"/>
          <a:ext cx="9396000" cy="2766405"/>
        </p:xfrm>
        <a:graphic>
          <a:graphicData uri="http://schemas.openxmlformats.org/drawingml/2006/table">
            <a:tbl>
              <a:tblPr firstRow="1" bandRow="1">
                <a:tableStyleId>{5940675A-B579-460E-94D1-54222C63F5DA}</a:tableStyleId>
              </a:tblPr>
              <a:tblGrid>
                <a:gridCol w="1332000">
                  <a:extLst>
                    <a:ext uri="{9D8B030D-6E8A-4147-A177-3AD203B41FA5}">
                      <a16:colId xmlns:a16="http://schemas.microsoft.com/office/drawing/2014/main" val="20000"/>
                    </a:ext>
                  </a:extLst>
                </a:gridCol>
                <a:gridCol w="2017705">
                  <a:extLst>
                    <a:ext uri="{9D8B030D-6E8A-4147-A177-3AD203B41FA5}">
                      <a16:colId xmlns:a16="http://schemas.microsoft.com/office/drawing/2014/main" val="20001"/>
                    </a:ext>
                  </a:extLst>
                </a:gridCol>
                <a:gridCol w="1906295">
                  <a:extLst>
                    <a:ext uri="{9D8B030D-6E8A-4147-A177-3AD203B41FA5}">
                      <a16:colId xmlns:a16="http://schemas.microsoft.com/office/drawing/2014/main" val="20002"/>
                    </a:ext>
                  </a:extLst>
                </a:gridCol>
                <a:gridCol w="396000">
                  <a:extLst>
                    <a:ext uri="{9D8B030D-6E8A-4147-A177-3AD203B41FA5}">
                      <a16:colId xmlns:a16="http://schemas.microsoft.com/office/drawing/2014/main" val="20003"/>
                    </a:ext>
                  </a:extLst>
                </a:gridCol>
                <a:gridCol w="1872000">
                  <a:extLst>
                    <a:ext uri="{9D8B030D-6E8A-4147-A177-3AD203B41FA5}">
                      <a16:colId xmlns:a16="http://schemas.microsoft.com/office/drawing/2014/main" val="20004"/>
                    </a:ext>
                  </a:extLst>
                </a:gridCol>
                <a:gridCol w="1872000">
                  <a:extLst>
                    <a:ext uri="{9D8B030D-6E8A-4147-A177-3AD203B41FA5}">
                      <a16:colId xmlns:a16="http://schemas.microsoft.com/office/drawing/2014/main" val="20005"/>
                    </a:ext>
                  </a:extLst>
                </a:gridCol>
              </a:tblGrid>
              <a:tr h="436047">
                <a:tc>
                  <a:txBody>
                    <a:bodyP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組織名</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solidFill>
                      <a:schemeClr val="accent1">
                        <a:lumMod val="40000"/>
                        <a:lumOff val="60000"/>
                      </a:schemeClr>
                    </a:solidFill>
                  </a:tcPr>
                </a:tc>
                <a:tc>
                  <a:txBody>
                    <a:bodyP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役割</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solidFill>
                      <a:schemeClr val="accent1">
                        <a:lumMod val="40000"/>
                        <a:lumOff val="60000"/>
                      </a:schemeClr>
                    </a:solidFill>
                  </a:tcPr>
                </a:tc>
                <a:tc>
                  <a:txBody>
                    <a:bodyP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氏名・役職</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solidFill>
                      <a:schemeClr val="accent1">
                        <a:lumMod val="40000"/>
                        <a:lumOff val="60000"/>
                      </a:schemeClr>
                    </a:solidFill>
                  </a:tcPr>
                </a:tc>
                <a:tc>
                  <a:txBody>
                    <a:bodyPr/>
                    <a:lstStyle/>
                    <a:p>
                      <a:pPr algn="ctr"/>
                      <a:r>
                        <a:rPr kumimoji="1"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責任者</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solidFill>
                      <a:schemeClr val="accent1">
                        <a:lumMod val="40000"/>
                        <a:lumOff val="60000"/>
                      </a:schemeClr>
                    </a:solidFill>
                  </a:tcPr>
                </a:tc>
                <a:tc>
                  <a:txBody>
                    <a:bodyP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電話番号</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solidFill>
                      <a:schemeClr val="accent1">
                        <a:lumMod val="40000"/>
                        <a:lumOff val="60000"/>
                      </a:schemeClr>
                    </a:solidFill>
                  </a:tcPr>
                </a:tc>
                <a:tc>
                  <a:txBody>
                    <a:bodyPr/>
                    <a:lstStyle/>
                    <a:p>
                      <a:pPr algn="ct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E-mail</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solidFill>
                      <a:schemeClr val="accent1">
                        <a:lumMod val="40000"/>
                        <a:lumOff val="60000"/>
                      </a:schemeClr>
                    </a:solidFill>
                  </a:tcPr>
                </a:tc>
                <a:extLst>
                  <a:ext uri="{0D108BD9-81ED-4DB2-BD59-A6C34878D82A}">
                    <a16:rowId xmlns:a16="http://schemas.microsoft.com/office/drawing/2014/main" val="10000"/>
                  </a:ext>
                </a:extLst>
              </a:tr>
              <a:tr h="61773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pPr marL="90488" indent="-90488">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本事業の代表連絡窓口</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90488" indent="-90488">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報告書の作成</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総務　太郎　課長補佐</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extLst>
                  <a:ext uri="{0D108BD9-81ED-4DB2-BD59-A6C34878D82A}">
                    <a16:rowId xmlns:a16="http://schemas.microsoft.com/office/drawing/2014/main" val="10001"/>
                  </a:ext>
                </a:extLst>
              </a:tr>
              <a:tr h="36337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地域　ミク　係長</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extLst>
                  <a:ext uri="{0D108BD9-81ED-4DB2-BD59-A6C34878D82A}">
                    <a16:rowId xmlns:a16="http://schemas.microsoft.com/office/drawing/2014/main" val="10002"/>
                  </a:ext>
                </a:extLst>
              </a:tr>
              <a:tr h="617733">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pPr marL="90488" indent="-90488">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本事業によりデータ提供</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90488" indent="-90488">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クラウド</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の利</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活用</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pPr algn="ct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extLst>
                  <a:ext uri="{0D108BD9-81ED-4DB2-BD59-A6C34878D82A}">
                    <a16:rowId xmlns:a16="http://schemas.microsoft.com/office/drawing/2014/main" val="10003"/>
                  </a:ext>
                </a:extLst>
              </a:tr>
              <a:tr h="363372">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株式会社●●</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pPr marL="0" indent="0">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・クラウド</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の開発提供</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dirty="0" smtClean="0">
                          <a:latin typeface="Meiryo UI" panose="020B0604030504040204" pitchFamily="50" charset="-128"/>
                          <a:ea typeface="Meiryo UI" panose="020B0604030504040204" pitchFamily="50" charset="-128"/>
                          <a:cs typeface="Meiryo UI" panose="020B0604030504040204" pitchFamily="50" charset="-128"/>
                        </a:rPr>
                        <a:t>進捗管理</a:t>
                      </a:r>
                      <a:endParaRPr kumimoji="1" lang="en-US" altLang="zh-TW" sz="1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Font typeface="Arial" panose="020B0604020202020204" pitchFamily="34" charset="0"/>
                        <a:buNone/>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400" dirty="0" smtClean="0">
                          <a:latin typeface="Meiryo UI" panose="020B0604030504040204" pitchFamily="50" charset="-128"/>
                          <a:ea typeface="Meiryo UI" panose="020B0604030504040204" pitchFamily="50" charset="-128"/>
                          <a:cs typeface="Meiryo UI" panose="020B0604030504040204" pitchFamily="50" charset="-128"/>
                        </a:rPr>
                        <a:t>報告書作成</a:t>
                      </a:r>
                    </a:p>
                  </a:txBody>
                  <a:tcPr marL="45720" marR="45720" anchor="ct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pPr algn="ct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45720" marR="45720" anchor="ctr"/>
                </a:tc>
                <a:extLst>
                  <a:ext uri="{0D108BD9-81ED-4DB2-BD59-A6C34878D82A}">
                    <a16:rowId xmlns:a16="http://schemas.microsoft.com/office/drawing/2014/main" val="10004"/>
                  </a:ext>
                </a:extLst>
              </a:tr>
            </a:tbl>
          </a:graphicData>
        </a:graphic>
      </p:graphicFrame>
      <p:sp>
        <p:nvSpPr>
          <p:cNvPr id="6" name="テキスト ボックス 5"/>
          <p:cNvSpPr txBox="1"/>
          <p:nvPr/>
        </p:nvSpPr>
        <p:spPr>
          <a:xfrm>
            <a:off x="2441275" y="6404072"/>
            <a:ext cx="7332453" cy="461665"/>
          </a:xfrm>
          <a:prstGeom prst="rect">
            <a:avLst/>
          </a:prstGeom>
          <a:noFill/>
        </p:spPr>
        <p:txBody>
          <a:bodyPr wrap="square" rtlCol="0">
            <a:spAutoFit/>
          </a:bodyPr>
          <a:lstStyle/>
          <a:p>
            <a:pPr algn="r"/>
            <a:r>
              <a:rPr lang="en-US" altLang="ja-JP" sz="1200" i="1" dirty="0" smtClean="0">
                <a:solidFill>
                  <a:srgbClr val="FF0000"/>
                </a:solidFill>
              </a:rPr>
              <a:t>※</a:t>
            </a:r>
            <a:r>
              <a:rPr lang="ja-JP" altLang="en-US" sz="1200" i="1" dirty="0" smtClean="0">
                <a:solidFill>
                  <a:srgbClr val="FF0000"/>
                </a:solidFill>
              </a:rPr>
              <a:t>行が足りない場合は追加して記載すること。図と表で計２枚以内に収めること。</a:t>
            </a:r>
            <a:endParaRPr lang="en-US" altLang="ja-JP" sz="1200" i="1" dirty="0" smtClean="0">
              <a:solidFill>
                <a:srgbClr val="FF0000"/>
              </a:solidFill>
            </a:endParaRPr>
          </a:p>
          <a:p>
            <a:pPr algn="r"/>
            <a:r>
              <a:rPr lang="en-US" altLang="ja-JP" sz="1200" i="1" dirty="0" smtClean="0">
                <a:solidFill>
                  <a:srgbClr val="FF0000"/>
                </a:solidFill>
              </a:rPr>
              <a:t>※</a:t>
            </a:r>
            <a:r>
              <a:rPr lang="ja-JP" altLang="en-US" sz="1200" i="1" dirty="0" smtClean="0">
                <a:solidFill>
                  <a:srgbClr val="FF0000"/>
                </a:solidFill>
              </a:rPr>
              <a:t>責任者が複数いる場合（サブリーダー等）は◎（主）、〇（副）を付すなど主の責任者がわかるようにすること。</a:t>
            </a:r>
            <a:endParaRPr lang="ja-JP" altLang="en-US" sz="1200" i="1" dirty="0">
              <a:solidFill>
                <a:srgbClr val="FF0000"/>
              </a:solidFill>
            </a:endParaRPr>
          </a:p>
        </p:txBody>
      </p:sp>
      <p:sp>
        <p:nvSpPr>
          <p:cNvPr id="7" name="正方形/長方形 6"/>
          <p:cNvSpPr/>
          <p:nvPr/>
        </p:nvSpPr>
        <p:spPr>
          <a:xfrm>
            <a:off x="0" y="536275"/>
            <a:ext cx="7217546" cy="461665"/>
          </a:xfrm>
          <a:prstGeom prst="rect">
            <a:avLst/>
          </a:prstGeom>
        </p:spPr>
        <p:txBody>
          <a:bodyPr wrap="square">
            <a:spAutoFit/>
          </a:bodyPr>
          <a:lstStyle/>
          <a:p>
            <a:pPr marL="254000" marR="143510" indent="-127000"/>
            <a:r>
              <a:rPr lang="en-US" altLang="ja-JP" sz="1200" i="1" kern="100" dirty="0">
                <a:solidFill>
                  <a:srgbClr val="FF0000"/>
                </a:solidFill>
                <a:latin typeface="Meiryo UI" panose="020B0604030504040204" pitchFamily="50" charset="-128"/>
                <a:ea typeface="ＭＳ ゴシック" panose="020B0609070205080204" pitchFamily="49" charset="-128"/>
              </a:rPr>
              <a:t>※</a:t>
            </a:r>
            <a:r>
              <a:rPr lang="ja-JP" altLang="en-US" sz="1200" i="1" kern="100" dirty="0">
                <a:solidFill>
                  <a:srgbClr val="FF0000"/>
                </a:solidFill>
                <a:latin typeface="Meiryo UI" panose="020B0604030504040204" pitchFamily="50" charset="-128"/>
                <a:ea typeface="ＭＳ ゴシック" panose="020B0609070205080204" pitchFamily="49" charset="-128"/>
              </a:rPr>
              <a:t>　図等を用いて実施体制を分かりやすく記入する</a:t>
            </a:r>
            <a:r>
              <a:rPr lang="ja-JP" altLang="en-US" sz="1200" i="1" kern="100" dirty="0" smtClean="0">
                <a:solidFill>
                  <a:srgbClr val="FF0000"/>
                </a:solidFill>
                <a:latin typeface="Meiryo UI" panose="020B0604030504040204" pitchFamily="50" charset="-128"/>
                <a:ea typeface="ＭＳ ゴシック" panose="020B0609070205080204" pitchFamily="49" charset="-128"/>
              </a:rPr>
              <a:t>こと。</a:t>
            </a:r>
            <a:endParaRPr lang="en-US" altLang="ja-JP" sz="1200" i="1" kern="100" dirty="0" smtClean="0">
              <a:solidFill>
                <a:srgbClr val="FF0000"/>
              </a:solidFill>
              <a:latin typeface="Meiryo UI" panose="020B0604030504040204" pitchFamily="50" charset="-128"/>
              <a:ea typeface="ＭＳ ゴシック" panose="020B0609070205080204" pitchFamily="49" charset="-128"/>
            </a:endParaRPr>
          </a:p>
          <a:p>
            <a:pPr marL="254000" marR="143510" indent="-127000"/>
            <a:r>
              <a:rPr lang="ja-JP" altLang="ja-JP" sz="1200" i="1" kern="100" dirty="0" smtClean="0">
                <a:solidFill>
                  <a:srgbClr val="FF0000"/>
                </a:solidFill>
                <a:latin typeface="Meiryo UI" panose="020B0604030504040204" pitchFamily="50" charset="-128"/>
                <a:ea typeface="ＭＳ ゴシック" panose="020B0609070205080204" pitchFamily="49" charset="-128"/>
              </a:rPr>
              <a:t>※</a:t>
            </a:r>
            <a:r>
              <a:rPr lang="ja-JP" altLang="ja-JP" sz="1200" i="1" kern="100" dirty="0">
                <a:solidFill>
                  <a:srgbClr val="FF0000"/>
                </a:solidFill>
                <a:latin typeface="Meiryo UI" panose="020B0604030504040204" pitchFamily="50" charset="-128"/>
                <a:ea typeface="ＭＳ ゴシック" panose="020B0609070205080204" pitchFamily="49" charset="-128"/>
              </a:rPr>
              <a:t>　提案者のみならず</a:t>
            </a:r>
            <a:r>
              <a:rPr lang="ja-JP" altLang="ja-JP" sz="1200" i="1" kern="100" dirty="0" smtClean="0">
                <a:solidFill>
                  <a:srgbClr val="FF0000"/>
                </a:solidFill>
                <a:latin typeface="Meiryo UI" panose="020B0604030504040204" pitchFamily="50" charset="-128"/>
                <a:ea typeface="ＭＳ ゴシック" panose="020B0609070205080204" pitchFamily="49" charset="-128"/>
              </a:rPr>
              <a:t>、</a:t>
            </a:r>
            <a:r>
              <a:rPr lang="ja-JP" altLang="en-US" sz="1200" i="1" kern="100" dirty="0" smtClean="0">
                <a:solidFill>
                  <a:srgbClr val="FF0000"/>
                </a:solidFill>
                <a:latin typeface="Meiryo UI" panose="020B0604030504040204" pitchFamily="50" charset="-128"/>
                <a:ea typeface="ＭＳ ゴシック" panose="020B0609070205080204" pitchFamily="49" charset="-128"/>
              </a:rPr>
              <a:t>本</a:t>
            </a:r>
            <a:r>
              <a:rPr lang="ja-JP" altLang="en-US" sz="1200" i="1" kern="100" dirty="0">
                <a:solidFill>
                  <a:srgbClr val="FF0000"/>
                </a:solidFill>
                <a:latin typeface="Meiryo UI" panose="020B0604030504040204" pitchFamily="50" charset="-128"/>
                <a:ea typeface="ＭＳ ゴシック" panose="020B0609070205080204" pitchFamily="49" charset="-128"/>
              </a:rPr>
              <a:t>事業</a:t>
            </a:r>
            <a:r>
              <a:rPr lang="ja-JP" altLang="ja-JP" sz="1200" i="1" kern="100" dirty="0" smtClean="0">
                <a:solidFill>
                  <a:srgbClr val="FF0000"/>
                </a:solidFill>
                <a:latin typeface="Meiryo UI" panose="020B0604030504040204" pitchFamily="50" charset="-128"/>
                <a:ea typeface="ＭＳ ゴシック" panose="020B0609070205080204" pitchFamily="49" charset="-128"/>
              </a:rPr>
              <a:t>の</a:t>
            </a:r>
            <a:r>
              <a:rPr lang="ja-JP" altLang="ja-JP" sz="1200" i="1" kern="100" dirty="0">
                <a:solidFill>
                  <a:srgbClr val="FF0000"/>
                </a:solidFill>
                <a:latin typeface="Meiryo UI" panose="020B0604030504040204" pitchFamily="50" charset="-128"/>
                <a:ea typeface="ＭＳ ゴシック" panose="020B0609070205080204" pitchFamily="49" charset="-128"/>
              </a:rPr>
              <a:t>実施に関わる者については本様式に役割、責任を明記すること。</a:t>
            </a:r>
            <a:endParaRPr lang="ja-JP" altLang="ja-JP" sz="1200" kern="100" dirty="0">
              <a:solidFill>
                <a:prstClr val="black"/>
              </a:solidFill>
              <a:latin typeface="Meiryo UI" panose="020B0604030504040204" pitchFamily="50" charset="-128"/>
              <a:ea typeface="Meiryo UI" panose="020B0604030504040204" pitchFamily="50" charset="-128"/>
            </a:endParaRPr>
          </a:p>
        </p:txBody>
      </p:sp>
      <p:sp>
        <p:nvSpPr>
          <p:cNvPr id="8" name="正方形/長方形 7"/>
          <p:cNvSpPr/>
          <p:nvPr/>
        </p:nvSpPr>
        <p:spPr>
          <a:xfrm>
            <a:off x="850084" y="1175989"/>
            <a:ext cx="1189608" cy="479394"/>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863618" y="1996408"/>
            <a:ext cx="1189608" cy="479394"/>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flipV="1">
            <a:off x="1444888" y="1655382"/>
            <a:ext cx="0" cy="1329376"/>
          </a:xfrm>
          <a:prstGeom prst="line">
            <a:avLst/>
          </a:prstGeom>
        </p:spPr>
        <p:style>
          <a:lnRef idx="1">
            <a:schemeClr val="dk1"/>
          </a:lnRef>
          <a:fillRef idx="0">
            <a:schemeClr val="dk1"/>
          </a:fillRef>
          <a:effectRef idx="0">
            <a:schemeClr val="dk1"/>
          </a:effectRef>
          <a:fontRef idx="minor">
            <a:schemeClr val="tx1"/>
          </a:fontRef>
        </p:style>
      </p:cxnSp>
      <p:cxnSp>
        <p:nvCxnSpPr>
          <p:cNvPr id="15" name="直線コネクタ 14"/>
          <p:cNvCxnSpPr>
            <a:endCxn id="9" idx="1"/>
          </p:cNvCxnSpPr>
          <p:nvPr/>
        </p:nvCxnSpPr>
        <p:spPr>
          <a:xfrm flipV="1">
            <a:off x="1444888" y="2236105"/>
            <a:ext cx="418730" cy="318"/>
          </a:xfrm>
          <a:prstGeom prst="line">
            <a:avLst/>
          </a:prstGeom>
        </p:spPr>
        <p:style>
          <a:lnRef idx="1">
            <a:schemeClr val="dk1"/>
          </a:lnRef>
          <a:fillRef idx="0">
            <a:schemeClr val="dk1"/>
          </a:fillRef>
          <a:effectRef idx="0">
            <a:schemeClr val="dk1"/>
          </a:effectRef>
          <a:fontRef idx="minor">
            <a:schemeClr val="tx1"/>
          </a:fontRef>
        </p:style>
      </p:cxnSp>
      <p:sp>
        <p:nvSpPr>
          <p:cNvPr id="21" name="正方形/長方形 20"/>
          <p:cNvSpPr/>
          <p:nvPr/>
        </p:nvSpPr>
        <p:spPr>
          <a:xfrm>
            <a:off x="3159502" y="2086788"/>
            <a:ext cx="5518672" cy="288147"/>
          </a:xfrm>
          <a:prstGeom prst="rect">
            <a:avLst/>
          </a:prstGeom>
        </p:spPr>
        <p:txBody>
          <a:bodyPr wrap="square" tIns="36000" bIns="36000">
            <a:spAutoFit/>
          </a:bodyPr>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本事業</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よりデータ提供、クラウド</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の利</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2100075" y="1260491"/>
            <a:ext cx="7160137" cy="307777"/>
          </a:xfrm>
          <a:prstGeom prst="rect">
            <a:avLst/>
          </a:prstGeom>
        </p:spPr>
        <p:txBody>
          <a:bodyPr wrap="square">
            <a:spAutoFit/>
          </a:bodyPr>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本事業の代表連絡窓口</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、本事業によりデータ提供、クラウド</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の利</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活用</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8942939" y="123370"/>
            <a:ext cx="805192" cy="347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様式３　</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0" y="56890"/>
            <a:ext cx="9906000" cy="37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tabLst>
                <a:tab pos="6280150"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○○市等　実施体制説明書</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863618" y="2745061"/>
            <a:ext cx="1189608" cy="479394"/>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株式会社</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cxnSp>
        <p:nvCxnSpPr>
          <p:cNvPr id="19" name="直線コネクタ 18"/>
          <p:cNvCxnSpPr>
            <a:endCxn id="18" idx="1"/>
          </p:cNvCxnSpPr>
          <p:nvPr/>
        </p:nvCxnSpPr>
        <p:spPr>
          <a:xfrm flipV="1">
            <a:off x="1444888" y="2984758"/>
            <a:ext cx="418730" cy="318"/>
          </a:xfrm>
          <a:prstGeom prst="line">
            <a:avLst/>
          </a:prstGeom>
        </p:spPr>
        <p:style>
          <a:lnRef idx="1">
            <a:schemeClr val="dk1"/>
          </a:lnRef>
          <a:fillRef idx="0">
            <a:schemeClr val="dk1"/>
          </a:fillRef>
          <a:effectRef idx="0">
            <a:schemeClr val="dk1"/>
          </a:effectRef>
          <a:fontRef idx="minor">
            <a:schemeClr val="tx1"/>
          </a:fontRef>
        </p:style>
      </p:cxnSp>
      <p:sp>
        <p:nvSpPr>
          <p:cNvPr id="20" name="正方形/長方形 19"/>
          <p:cNvSpPr/>
          <p:nvPr/>
        </p:nvSpPr>
        <p:spPr>
          <a:xfrm>
            <a:off x="3159502" y="2828706"/>
            <a:ext cx="5518672" cy="288147"/>
          </a:xfrm>
          <a:prstGeom prst="rect">
            <a:avLst/>
          </a:prstGeom>
        </p:spPr>
        <p:txBody>
          <a:bodyPr wrap="square" tIns="36000" bIns="36000">
            <a:spAutoFit/>
          </a:bodyPr>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本事業に用いるクラウド</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の開発・提供、進捗管理、報告書作成</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0" y="336465"/>
            <a:ext cx="1531188" cy="253916"/>
          </a:xfrm>
          <a:prstGeom prst="rect">
            <a:avLst/>
          </a:prstGeom>
        </p:spPr>
        <p:txBody>
          <a:bodyPr wrap="none">
            <a:spAutoFit/>
          </a:bodyPr>
          <a:lstStyle/>
          <a:p>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代表</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団体名</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記載）</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53237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942939" y="123370"/>
            <a:ext cx="805192" cy="347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様式４　</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2835848217"/>
              </p:ext>
            </p:extLst>
          </p:nvPr>
        </p:nvGraphicFramePr>
        <p:xfrm>
          <a:off x="258786" y="673864"/>
          <a:ext cx="9387633" cy="5887522"/>
        </p:xfrm>
        <a:graphic>
          <a:graphicData uri="http://schemas.openxmlformats.org/drawingml/2006/table">
            <a:tbl>
              <a:tblPr firstRow="1" bandRow="1">
                <a:tableStyleId>{5C22544A-7EE6-4342-B048-85BDC9FD1C3A}</a:tableStyleId>
              </a:tblPr>
              <a:tblGrid>
                <a:gridCol w="2040789">
                  <a:extLst>
                    <a:ext uri="{9D8B030D-6E8A-4147-A177-3AD203B41FA5}">
                      <a16:colId xmlns:a16="http://schemas.microsoft.com/office/drawing/2014/main" val="20000"/>
                    </a:ext>
                  </a:extLst>
                </a:gridCol>
                <a:gridCol w="612237">
                  <a:extLst>
                    <a:ext uri="{9D8B030D-6E8A-4147-A177-3AD203B41FA5}">
                      <a16:colId xmlns:a16="http://schemas.microsoft.com/office/drawing/2014/main" val="20001"/>
                    </a:ext>
                  </a:extLst>
                </a:gridCol>
                <a:gridCol w="612237">
                  <a:extLst>
                    <a:ext uri="{9D8B030D-6E8A-4147-A177-3AD203B41FA5}">
                      <a16:colId xmlns:a16="http://schemas.microsoft.com/office/drawing/2014/main" val="20002"/>
                    </a:ext>
                  </a:extLst>
                </a:gridCol>
                <a:gridCol w="612237">
                  <a:extLst>
                    <a:ext uri="{9D8B030D-6E8A-4147-A177-3AD203B41FA5}">
                      <a16:colId xmlns:a16="http://schemas.microsoft.com/office/drawing/2014/main" val="20003"/>
                    </a:ext>
                  </a:extLst>
                </a:gridCol>
                <a:gridCol w="612237">
                  <a:extLst>
                    <a:ext uri="{9D8B030D-6E8A-4147-A177-3AD203B41FA5}">
                      <a16:colId xmlns:a16="http://schemas.microsoft.com/office/drawing/2014/main" val="20004"/>
                    </a:ext>
                  </a:extLst>
                </a:gridCol>
                <a:gridCol w="612237">
                  <a:extLst>
                    <a:ext uri="{9D8B030D-6E8A-4147-A177-3AD203B41FA5}">
                      <a16:colId xmlns:a16="http://schemas.microsoft.com/office/drawing/2014/main" val="20005"/>
                    </a:ext>
                  </a:extLst>
                </a:gridCol>
                <a:gridCol w="612237">
                  <a:extLst>
                    <a:ext uri="{9D8B030D-6E8A-4147-A177-3AD203B41FA5}">
                      <a16:colId xmlns:a16="http://schemas.microsoft.com/office/drawing/2014/main" val="20006"/>
                    </a:ext>
                  </a:extLst>
                </a:gridCol>
                <a:gridCol w="612237">
                  <a:extLst>
                    <a:ext uri="{9D8B030D-6E8A-4147-A177-3AD203B41FA5}">
                      <a16:colId xmlns:a16="http://schemas.microsoft.com/office/drawing/2014/main" val="20007"/>
                    </a:ext>
                  </a:extLst>
                </a:gridCol>
                <a:gridCol w="612237">
                  <a:extLst>
                    <a:ext uri="{9D8B030D-6E8A-4147-A177-3AD203B41FA5}">
                      <a16:colId xmlns:a16="http://schemas.microsoft.com/office/drawing/2014/main" val="20008"/>
                    </a:ext>
                  </a:extLst>
                </a:gridCol>
                <a:gridCol w="612237">
                  <a:extLst>
                    <a:ext uri="{9D8B030D-6E8A-4147-A177-3AD203B41FA5}">
                      <a16:colId xmlns:a16="http://schemas.microsoft.com/office/drawing/2014/main" val="20009"/>
                    </a:ext>
                  </a:extLst>
                </a:gridCol>
                <a:gridCol w="612237">
                  <a:extLst>
                    <a:ext uri="{9D8B030D-6E8A-4147-A177-3AD203B41FA5}">
                      <a16:colId xmlns:a16="http://schemas.microsoft.com/office/drawing/2014/main" val="20010"/>
                    </a:ext>
                  </a:extLst>
                </a:gridCol>
                <a:gridCol w="612237">
                  <a:extLst>
                    <a:ext uri="{9D8B030D-6E8A-4147-A177-3AD203B41FA5}">
                      <a16:colId xmlns:a16="http://schemas.microsoft.com/office/drawing/2014/main" val="20011"/>
                    </a:ext>
                  </a:extLst>
                </a:gridCol>
                <a:gridCol w="612237">
                  <a:extLst>
                    <a:ext uri="{9D8B030D-6E8A-4147-A177-3AD203B41FA5}">
                      <a16:colId xmlns:a16="http://schemas.microsoft.com/office/drawing/2014/main" val="20012"/>
                    </a:ext>
                  </a:extLst>
                </a:gridCol>
              </a:tblGrid>
              <a:tr h="485612">
                <a:tc>
                  <a:txBody>
                    <a:bodyPr/>
                    <a:lstStyle/>
                    <a:p>
                      <a:pPr indent="0">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indent="0" algn="ctr">
                        <a:spcBef>
                          <a:spcPts val="300"/>
                        </a:spcBef>
                      </a:pP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2020</a:t>
                      </a:r>
                      <a:b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４月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indent="0" algn="ctr">
                        <a:spcBef>
                          <a:spcPts val="300"/>
                        </a:spcBef>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５月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indent="0" algn="ctr">
                        <a:spcBef>
                          <a:spcPts val="300"/>
                        </a:spcBef>
                      </a:pP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６月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marR="44450" indent="0" algn="ctr">
                        <a:spcBef>
                          <a:spcPts val="300"/>
                        </a:spcBef>
                        <a:spcAft>
                          <a:spcPts val="0"/>
                        </a:spcAft>
                      </a:pPr>
                      <a:r>
                        <a:rPr lang="ja-JP" sz="1200" kern="0" dirty="0" smtClean="0">
                          <a:effectLst/>
                          <a:latin typeface="Meiryo UI" panose="020B0604030504040204" pitchFamily="50" charset="-128"/>
                          <a:ea typeface="Meiryo UI" panose="020B0604030504040204" pitchFamily="50" charset="-128"/>
                          <a:cs typeface="Meiryo UI" panose="020B0604030504040204" pitchFamily="50" charset="-128"/>
                        </a:rPr>
                        <a:t>７</a:t>
                      </a:r>
                      <a:r>
                        <a:rPr lang="ja-JP" altLang="en-US" sz="1200" kern="0" dirty="0" smtClean="0">
                          <a:effectLst/>
                          <a:latin typeface="Meiryo UI" panose="020B0604030504040204" pitchFamily="50" charset="-128"/>
                          <a:ea typeface="Meiryo UI" panose="020B0604030504040204" pitchFamily="50" charset="-128"/>
                          <a:cs typeface="Meiryo UI" panose="020B0604030504040204" pitchFamily="50" charset="-128"/>
                        </a:rPr>
                        <a:t>月</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marR="44450" indent="0" algn="ctr">
                        <a:spcBef>
                          <a:spcPts val="300"/>
                        </a:spcBef>
                        <a:spcAft>
                          <a:spcPts val="0"/>
                        </a:spcAft>
                      </a:pPr>
                      <a:r>
                        <a:rPr lang="ja-JP" sz="1200" kern="0" dirty="0">
                          <a:effectLst/>
                          <a:latin typeface="Meiryo UI" panose="020B0604030504040204" pitchFamily="50" charset="-128"/>
                          <a:ea typeface="Meiryo UI" panose="020B0604030504040204" pitchFamily="50" charset="-128"/>
                          <a:cs typeface="Meiryo UI" panose="020B0604030504040204" pitchFamily="50" charset="-128"/>
                        </a:rPr>
                        <a:t>８月</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marR="44450" indent="0" algn="ctr">
                        <a:spcBef>
                          <a:spcPts val="300"/>
                        </a:spcBef>
                        <a:spcAft>
                          <a:spcPts val="0"/>
                        </a:spcAft>
                      </a:pPr>
                      <a:r>
                        <a:rPr lang="ja-JP" sz="1200" kern="0" dirty="0">
                          <a:effectLst/>
                          <a:latin typeface="Meiryo UI" panose="020B0604030504040204" pitchFamily="50" charset="-128"/>
                          <a:ea typeface="Meiryo UI" panose="020B0604030504040204" pitchFamily="50" charset="-128"/>
                          <a:cs typeface="Meiryo UI" panose="020B0604030504040204" pitchFamily="50" charset="-128"/>
                        </a:rPr>
                        <a:t>９月</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marR="44450" indent="0" algn="ctr">
                        <a:spcBef>
                          <a:spcPts val="300"/>
                        </a:spcBef>
                        <a:spcAft>
                          <a:spcPts val="0"/>
                        </a:spcAft>
                      </a:pPr>
                      <a:r>
                        <a:rPr lang="en-US" sz="1200" kern="0" dirty="0">
                          <a:effectLst/>
                          <a:latin typeface="Meiryo UI" panose="020B0604030504040204" pitchFamily="50" charset="-128"/>
                          <a:ea typeface="Meiryo UI" panose="020B0604030504040204" pitchFamily="50" charset="-128"/>
                          <a:cs typeface="Meiryo UI" panose="020B0604030504040204" pitchFamily="50" charset="-128"/>
                        </a:rPr>
                        <a:t>10</a:t>
                      </a:r>
                      <a:r>
                        <a:rPr lang="ja-JP" sz="1200" kern="0" dirty="0">
                          <a:effectLst/>
                          <a:latin typeface="Meiryo UI" panose="020B0604030504040204" pitchFamily="50" charset="-128"/>
                          <a:ea typeface="Meiryo UI" panose="020B0604030504040204" pitchFamily="50" charset="-128"/>
                          <a:cs typeface="Meiryo UI" panose="020B0604030504040204" pitchFamily="50" charset="-128"/>
                        </a:rPr>
                        <a:t>月</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marR="44450" indent="0" algn="ctr">
                        <a:spcBef>
                          <a:spcPts val="300"/>
                        </a:spcBef>
                        <a:spcAft>
                          <a:spcPts val="0"/>
                        </a:spcAft>
                      </a:pPr>
                      <a:r>
                        <a:rPr lang="en-US" sz="1200" kern="0" dirty="0">
                          <a:effectLst/>
                          <a:latin typeface="Meiryo UI" panose="020B0604030504040204" pitchFamily="50" charset="-128"/>
                          <a:ea typeface="Meiryo UI" panose="020B0604030504040204" pitchFamily="50" charset="-128"/>
                          <a:cs typeface="Meiryo UI" panose="020B0604030504040204" pitchFamily="50" charset="-128"/>
                        </a:rPr>
                        <a:t>11</a:t>
                      </a:r>
                      <a:r>
                        <a:rPr lang="ja-JP" sz="1200" kern="0" dirty="0">
                          <a:effectLst/>
                          <a:latin typeface="Meiryo UI" panose="020B0604030504040204" pitchFamily="50" charset="-128"/>
                          <a:ea typeface="Meiryo UI" panose="020B0604030504040204" pitchFamily="50" charset="-128"/>
                          <a:cs typeface="Meiryo UI" panose="020B0604030504040204" pitchFamily="50" charset="-128"/>
                        </a:rPr>
                        <a:t>月</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marR="44450" indent="0" algn="ctr">
                        <a:spcBef>
                          <a:spcPts val="300"/>
                        </a:spcBef>
                        <a:spcAft>
                          <a:spcPts val="0"/>
                        </a:spcAft>
                      </a:pPr>
                      <a:r>
                        <a:rPr lang="en-US" sz="1200" kern="0" dirty="0">
                          <a:effectLst/>
                          <a:latin typeface="Meiryo UI" panose="020B0604030504040204" pitchFamily="50" charset="-128"/>
                          <a:ea typeface="Meiryo UI" panose="020B0604030504040204" pitchFamily="50" charset="-128"/>
                          <a:cs typeface="Meiryo UI" panose="020B0604030504040204" pitchFamily="50" charset="-128"/>
                        </a:rPr>
                        <a:t>12</a:t>
                      </a:r>
                      <a:r>
                        <a:rPr lang="ja-JP" sz="1200" kern="0" dirty="0">
                          <a:effectLst/>
                          <a:latin typeface="Meiryo UI" panose="020B0604030504040204" pitchFamily="50" charset="-128"/>
                          <a:ea typeface="Meiryo UI" panose="020B0604030504040204" pitchFamily="50" charset="-128"/>
                          <a:cs typeface="Meiryo UI" panose="020B0604030504040204" pitchFamily="50" charset="-128"/>
                        </a:rPr>
                        <a:t>月</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marR="44450" indent="0" algn="ctr">
                        <a:spcBef>
                          <a:spcPts val="300"/>
                        </a:spcBef>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2021</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R="44450" indent="0" algn="ctr">
                        <a:spcBef>
                          <a:spcPts val="300"/>
                        </a:spcBef>
                        <a:spcAft>
                          <a:spcPts val="0"/>
                        </a:spcAft>
                      </a:pPr>
                      <a:r>
                        <a:rPr lang="ja-JP" sz="1200" kern="0" dirty="0">
                          <a:effectLst/>
                          <a:latin typeface="Meiryo UI" panose="020B0604030504040204" pitchFamily="50" charset="-128"/>
                          <a:ea typeface="Meiryo UI" panose="020B0604030504040204" pitchFamily="50" charset="-128"/>
                          <a:cs typeface="Meiryo UI" panose="020B0604030504040204" pitchFamily="50" charset="-128"/>
                        </a:rPr>
                        <a:t>１月</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tc>
                  <a:txBody>
                    <a:bodyPr/>
                    <a:lstStyle/>
                    <a:p>
                      <a:pPr marR="44450" indent="0" algn="ctr">
                        <a:spcBef>
                          <a:spcPts val="300"/>
                        </a:spcBef>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２月</a:t>
                      </a:r>
                    </a:p>
                  </a:txBody>
                  <a:tcPr marL="36000" marR="36000" marT="36000" marB="36000" anchor="ctr"/>
                </a:tc>
                <a:tc>
                  <a:txBody>
                    <a:bodyPr/>
                    <a:lstStyle/>
                    <a:p>
                      <a:pPr marR="44450" indent="0" algn="ctr">
                        <a:spcBef>
                          <a:spcPts val="300"/>
                        </a:spcBef>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3</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月</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tc>
                <a:extLst>
                  <a:ext uri="{0D108BD9-81ED-4DB2-BD59-A6C34878D82A}">
                    <a16:rowId xmlns:a16="http://schemas.microsoft.com/office/drawing/2014/main" val="10000"/>
                  </a:ext>
                </a:extLst>
              </a:tr>
              <a:tr h="1040890">
                <a:tc>
                  <a:txBody>
                    <a:bodyPr/>
                    <a:lstStyle/>
                    <a:p>
                      <a:pPr>
                        <a:spcBef>
                          <a:spcPts val="300"/>
                        </a:spcBef>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ア）○○サービスの構築</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extLst>
                  <a:ext uri="{0D108BD9-81ED-4DB2-BD59-A6C34878D82A}">
                    <a16:rowId xmlns:a16="http://schemas.microsoft.com/office/drawing/2014/main" val="10001"/>
                  </a:ext>
                </a:extLst>
              </a:tr>
              <a:tr h="1238350">
                <a:tc>
                  <a:txBody>
                    <a:bodyPr/>
                    <a:lstStyle/>
                    <a:p>
                      <a:pPr>
                        <a:spcBef>
                          <a:spcPts val="300"/>
                        </a:spcBef>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イ）●●に関する検討</a:t>
                      </a:r>
                    </a:p>
                    <a:p>
                      <a:pPr>
                        <a:spcBef>
                          <a:spcPts val="300"/>
                        </a:spcBef>
                      </a:pP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extLst>
                  <a:ext uri="{0D108BD9-81ED-4DB2-BD59-A6C34878D82A}">
                    <a16:rowId xmlns:a16="http://schemas.microsoft.com/office/drawing/2014/main" val="10002"/>
                  </a:ext>
                </a:extLst>
              </a:tr>
              <a:tr h="1040890">
                <a:tc>
                  <a:txBody>
                    <a:bodyPr/>
                    <a:lstStyle/>
                    <a:p>
                      <a:pPr>
                        <a:spcBef>
                          <a:spcPts val="300"/>
                        </a:spcBef>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ウ）△△に関する実証</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extLst>
                  <a:ext uri="{0D108BD9-81ED-4DB2-BD59-A6C34878D82A}">
                    <a16:rowId xmlns:a16="http://schemas.microsoft.com/office/drawing/2014/main" val="10003"/>
                  </a:ext>
                </a:extLst>
              </a:tr>
              <a:tr h="1040890">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エ）□□に関する実証</a:t>
                      </a:r>
                    </a:p>
                    <a:p>
                      <a:pPr>
                        <a:spcBef>
                          <a:spcPts val="300"/>
                        </a:spcBef>
                      </a:pP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extLst>
                  <a:ext uri="{0D108BD9-81ED-4DB2-BD59-A6C34878D82A}">
                    <a16:rowId xmlns:a16="http://schemas.microsoft.com/office/drawing/2014/main" val="10004"/>
                  </a:ext>
                </a:extLst>
              </a:tr>
              <a:tr h="1040890">
                <a:tc>
                  <a:txBody>
                    <a:bodyPr/>
                    <a:lstStyle/>
                    <a:p>
                      <a:pPr marL="0" marR="0" lvl="0" indent="0" algn="l" defTabSz="914400" rtl="0" eaLnBrk="1" fontAlgn="auto" latinLnBrk="0" hangingPunct="1">
                        <a:lnSpc>
                          <a:spcPct val="100000"/>
                        </a:lnSpc>
                        <a:spcBef>
                          <a:spcPts val="300"/>
                        </a:spcBef>
                        <a:spcAft>
                          <a:spcPts val="0"/>
                        </a:spcAft>
                        <a:buClrTx/>
                        <a:buSzTx/>
                        <a:buFontTx/>
                        <a:buNone/>
                        <a:tabLst/>
                        <a:defRPr/>
                      </a:pP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オ）報告書のとりまとめ</a:t>
                      </a:r>
                    </a:p>
                    <a:p>
                      <a:pPr>
                        <a:spcBef>
                          <a:spcPts val="300"/>
                        </a:spcBef>
                      </a:pP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中間報告書の作成</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成果報告書の作成</a:t>
                      </a:r>
                      <a:endPar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tc>
                  <a:txBody>
                    <a:bodyPr/>
                    <a:lstStyle/>
                    <a:p>
                      <a:pPr>
                        <a:spcBef>
                          <a:spcPts val="300"/>
                        </a:spcBef>
                      </a:pP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tc>
                <a:extLst>
                  <a:ext uri="{0D108BD9-81ED-4DB2-BD59-A6C34878D82A}">
                    <a16:rowId xmlns:a16="http://schemas.microsoft.com/office/drawing/2014/main" val="10005"/>
                  </a:ext>
                </a:extLst>
              </a:tr>
            </a:tbl>
          </a:graphicData>
        </a:graphic>
      </p:graphicFrame>
      <p:cxnSp>
        <p:nvCxnSpPr>
          <p:cNvPr id="8" name="直線矢印コネクタ 7"/>
          <p:cNvCxnSpPr/>
          <p:nvPr/>
        </p:nvCxnSpPr>
        <p:spPr>
          <a:xfrm>
            <a:off x="2296047" y="1431988"/>
            <a:ext cx="81088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a:off x="2296047" y="1636146"/>
            <a:ext cx="113868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a:off x="2952832" y="2800270"/>
            <a:ext cx="1466491"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2952832" y="2518916"/>
            <a:ext cx="756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3483584" y="3661961"/>
            <a:ext cx="756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p:nvPr/>
        </p:nvCxnSpPr>
        <p:spPr>
          <a:xfrm>
            <a:off x="4239584" y="3993936"/>
            <a:ext cx="361471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p:cNvCxnSpPr/>
          <p:nvPr/>
        </p:nvCxnSpPr>
        <p:spPr>
          <a:xfrm>
            <a:off x="3832862" y="4715776"/>
            <a:ext cx="756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p:nvPr/>
        </p:nvCxnSpPr>
        <p:spPr>
          <a:xfrm>
            <a:off x="5974113" y="5866475"/>
            <a:ext cx="1512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p:nvPr/>
        </p:nvCxnSpPr>
        <p:spPr>
          <a:xfrm>
            <a:off x="7804892" y="6085942"/>
            <a:ext cx="864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4239584" y="5050687"/>
            <a:ext cx="361471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0" y="56890"/>
            <a:ext cx="9906000" cy="37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tabLst>
                <a:tab pos="6280150"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○○市等　</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スケジュール</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8247839" y="6624633"/>
            <a:ext cx="1654628" cy="276999"/>
          </a:xfrm>
          <a:prstGeom prst="rect">
            <a:avLst/>
          </a:prstGeom>
          <a:noFill/>
        </p:spPr>
        <p:txBody>
          <a:bodyPr wrap="square" rtlCol="0">
            <a:spAutoFit/>
          </a:bodyPr>
          <a:lstStyle/>
          <a:p>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17" name="正方形/長方形 16"/>
          <p:cNvSpPr/>
          <p:nvPr/>
        </p:nvSpPr>
        <p:spPr>
          <a:xfrm>
            <a:off x="0" y="336465"/>
            <a:ext cx="1531188" cy="253916"/>
          </a:xfrm>
          <a:prstGeom prst="rect">
            <a:avLst/>
          </a:prstGeom>
        </p:spPr>
        <p:txBody>
          <a:bodyPr wrap="none">
            <a:spAutoFit/>
          </a:bodyPr>
          <a:lstStyle/>
          <a:p>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代表</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団体名</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記載）</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9462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618469"/>
            <a:ext cx="9748130" cy="1384995"/>
          </a:xfrm>
          <a:prstGeom prst="rect">
            <a:avLst/>
          </a:prstGeom>
        </p:spPr>
        <p:txBody>
          <a:bodyPr wrap="square">
            <a:spAutoFit/>
          </a:bodyPr>
          <a:lstStyle/>
          <a:p>
            <a:pPr marL="254000" marR="143510" indent="-127000"/>
            <a:r>
              <a:rPr lang="en-US" altLang="ja-JP" sz="1400" i="1" kern="100" dirty="0">
                <a:solidFill>
                  <a:srgbClr val="FF0000"/>
                </a:solidFill>
                <a:latin typeface="Meiryo UI" panose="020B0604030504040204" pitchFamily="50" charset="-128"/>
                <a:ea typeface="ＭＳ ゴシック" panose="020B0609070205080204" pitchFamily="49" charset="-128"/>
              </a:rPr>
              <a:t>※</a:t>
            </a:r>
            <a:r>
              <a:rPr lang="ja-JP" altLang="en-US" sz="1400" i="1" kern="100" dirty="0">
                <a:solidFill>
                  <a:srgbClr val="FF0000"/>
                </a:solidFill>
                <a:latin typeface="Meiryo UI" panose="020B0604030504040204" pitchFamily="50" charset="-128"/>
                <a:ea typeface="ＭＳ ゴシック" panose="020B0609070205080204" pitchFamily="49" charset="-128"/>
              </a:rPr>
              <a:t>　</a:t>
            </a:r>
            <a:r>
              <a:rPr lang="ja-JP" altLang="en-US" sz="1400" i="1" kern="100" dirty="0" smtClean="0">
                <a:solidFill>
                  <a:srgbClr val="FF0000"/>
                </a:solidFill>
                <a:latin typeface="Meiryo UI" panose="020B0604030504040204" pitchFamily="50" charset="-128"/>
                <a:ea typeface="ＭＳ ゴシック" panose="020B0609070205080204" pitchFamily="49" charset="-128"/>
              </a:rPr>
              <a:t>本実証において構築するシステム、ネットワーク、</a:t>
            </a:r>
            <a:r>
              <a:rPr lang="en-US" altLang="ja-JP" sz="1400" i="1" kern="100" dirty="0" smtClean="0">
                <a:solidFill>
                  <a:srgbClr val="FF0000"/>
                </a:solidFill>
                <a:latin typeface="Meiryo UI" panose="020B0604030504040204" pitchFamily="50" charset="-128"/>
                <a:ea typeface="ＭＳ ゴシック" panose="020B0609070205080204" pitchFamily="49" charset="-128"/>
              </a:rPr>
              <a:t>ICT</a:t>
            </a:r>
            <a:r>
              <a:rPr lang="ja-JP" altLang="en-US" sz="1400" i="1" kern="100" dirty="0" smtClean="0">
                <a:solidFill>
                  <a:srgbClr val="FF0000"/>
                </a:solidFill>
                <a:latin typeface="Meiryo UI" panose="020B0604030504040204" pitchFamily="50" charset="-128"/>
                <a:ea typeface="ＭＳ ゴシック" panose="020B0609070205080204" pitchFamily="49" charset="-128"/>
              </a:rPr>
              <a:t>機器の全容について図示すること。</a:t>
            </a:r>
            <a:endParaRPr lang="en-US" altLang="ja-JP" sz="1400" i="1" kern="100" dirty="0">
              <a:solidFill>
                <a:srgbClr val="FF0000"/>
              </a:solidFill>
              <a:latin typeface="Meiryo UI" panose="020B0604030504040204" pitchFamily="50" charset="-128"/>
              <a:ea typeface="ＭＳ ゴシック" panose="020B0609070205080204" pitchFamily="49" charset="-128"/>
            </a:endParaRPr>
          </a:p>
          <a:p>
            <a:pPr marL="254000" marR="143510" indent="-127000"/>
            <a:r>
              <a:rPr lang="ja-JP" altLang="ja-JP" sz="1400" i="1" kern="100" dirty="0" smtClean="0">
                <a:solidFill>
                  <a:srgbClr val="FF0000"/>
                </a:solidFill>
                <a:latin typeface="Meiryo UI" panose="020B0604030504040204" pitchFamily="50" charset="-128"/>
                <a:ea typeface="ＭＳ ゴシック" panose="020B0609070205080204" pitchFamily="49" charset="-128"/>
              </a:rPr>
              <a:t>※</a:t>
            </a:r>
            <a:r>
              <a:rPr lang="ja-JP" altLang="ja-JP" sz="1400" i="1" kern="100" dirty="0">
                <a:solidFill>
                  <a:srgbClr val="FF0000"/>
                </a:solidFill>
                <a:latin typeface="Meiryo UI" panose="020B0604030504040204" pitchFamily="50" charset="-128"/>
                <a:ea typeface="ＭＳ ゴシック" panose="020B0609070205080204" pitchFamily="49" charset="-128"/>
              </a:rPr>
              <a:t>　</a:t>
            </a:r>
            <a:r>
              <a:rPr lang="ja-JP" altLang="en-US" sz="1400" i="1" kern="100" dirty="0" smtClean="0">
                <a:solidFill>
                  <a:srgbClr val="FF0000"/>
                </a:solidFill>
                <a:latin typeface="Meiryo UI" panose="020B0604030504040204" pitchFamily="50" charset="-128"/>
                <a:ea typeface="ＭＳ ゴシック" panose="020B0609070205080204" pitchFamily="49" charset="-128"/>
              </a:rPr>
              <a:t>記載にあたっては</a:t>
            </a:r>
            <a:r>
              <a:rPr lang="ja-JP" altLang="en-US" sz="1400" i="1" kern="100" dirty="0" smtClean="0">
                <a:solidFill>
                  <a:srgbClr val="FF0000"/>
                </a:solidFill>
                <a:latin typeface="Meiryo UI" panose="020B0604030504040204" pitchFamily="50" charset="-128"/>
                <a:ea typeface="ＭＳ ゴシック" panose="020B0609070205080204" pitchFamily="49" charset="-128"/>
              </a:rPr>
              <a:t>様式１の</a:t>
            </a:r>
            <a:r>
              <a:rPr lang="ja-JP" altLang="en-US" sz="1400" i="1" kern="100" dirty="0" smtClean="0">
                <a:solidFill>
                  <a:srgbClr val="FF0000"/>
                </a:solidFill>
                <a:latin typeface="Meiryo UI" panose="020B0604030504040204" pitchFamily="50" charset="-128"/>
                <a:ea typeface="ＭＳ ゴシック" panose="020B0609070205080204" pitchFamily="49" charset="-128"/>
              </a:rPr>
              <a:t>２</a:t>
            </a:r>
            <a:r>
              <a:rPr lang="ja-JP" altLang="en-US" sz="1400" i="1" kern="100" dirty="0" smtClean="0">
                <a:solidFill>
                  <a:srgbClr val="FF0000"/>
                </a:solidFill>
                <a:latin typeface="Meiryo UI" panose="020B0604030504040204" pitchFamily="50" charset="-128"/>
                <a:ea typeface="ＭＳ ゴシック" panose="020B0609070205080204" pitchFamily="49" charset="-128"/>
              </a:rPr>
              <a:t>（１０）</a:t>
            </a:r>
            <a:r>
              <a:rPr lang="ja-JP" altLang="en-US" sz="1400" i="1" kern="100" dirty="0" smtClean="0">
                <a:solidFill>
                  <a:srgbClr val="FF0000"/>
                </a:solidFill>
                <a:latin typeface="Meiryo UI" panose="020B0604030504040204" pitchFamily="50" charset="-128"/>
                <a:ea typeface="ＭＳ ゴシック" panose="020B0609070205080204" pitchFamily="49" charset="-128"/>
              </a:rPr>
              <a:t>に記載のインプットデータ含む各データの流れ、</a:t>
            </a:r>
            <a:r>
              <a:rPr lang="ja-JP" altLang="en-US" sz="1400" i="1" kern="100" dirty="0" smtClean="0">
                <a:solidFill>
                  <a:srgbClr val="FF0000"/>
                </a:solidFill>
                <a:latin typeface="Meiryo UI" panose="020B0604030504040204" pitchFamily="50" charset="-128"/>
                <a:ea typeface="ＭＳ ゴシック" panose="020B0609070205080204" pitchFamily="49" charset="-128"/>
              </a:rPr>
              <a:t>様式１の</a:t>
            </a:r>
            <a:r>
              <a:rPr lang="ja-JP" altLang="en-US" sz="1400" i="1" kern="100" dirty="0" smtClean="0">
                <a:solidFill>
                  <a:srgbClr val="FF0000"/>
                </a:solidFill>
                <a:latin typeface="Meiryo UI" panose="020B0604030504040204" pitchFamily="50" charset="-128"/>
                <a:ea typeface="ＭＳ ゴシック" panose="020B0609070205080204" pitchFamily="49" charset="-128"/>
              </a:rPr>
              <a:t>３に記載の情報セキュリティ確保策とシステム全体の関係性がわかるように留意すること</a:t>
            </a:r>
            <a:r>
              <a:rPr lang="ja-JP" altLang="ja-JP" sz="1400" i="1" kern="100" dirty="0" smtClean="0">
                <a:solidFill>
                  <a:srgbClr val="FF0000"/>
                </a:solidFill>
                <a:latin typeface="Meiryo UI" panose="020B0604030504040204" pitchFamily="50" charset="-128"/>
                <a:ea typeface="ＭＳ ゴシック" panose="020B0609070205080204" pitchFamily="49" charset="-128"/>
              </a:rPr>
              <a:t>。</a:t>
            </a:r>
            <a:endParaRPr lang="en-US" altLang="ja-JP" sz="1400" i="1" kern="100" dirty="0" smtClean="0">
              <a:solidFill>
                <a:srgbClr val="FF0000"/>
              </a:solidFill>
              <a:latin typeface="Meiryo UI" panose="020B0604030504040204" pitchFamily="50" charset="-128"/>
              <a:ea typeface="ＭＳ ゴシック" panose="020B0609070205080204" pitchFamily="49" charset="-128"/>
            </a:endParaRPr>
          </a:p>
          <a:p>
            <a:pPr marL="254000" marR="143510" indent="-127000"/>
            <a:r>
              <a:rPr lang="en-US" altLang="ja-JP" sz="1400" i="1" kern="100" dirty="0" smtClean="0">
                <a:solidFill>
                  <a:srgbClr val="FF0000"/>
                </a:solidFill>
                <a:latin typeface="Meiryo UI" panose="020B0604030504040204" pitchFamily="50" charset="-128"/>
                <a:ea typeface="ＭＳ ゴシック" panose="020B0609070205080204" pitchFamily="49" charset="-128"/>
              </a:rPr>
              <a:t>※</a:t>
            </a:r>
            <a:r>
              <a:rPr lang="ja-JP" altLang="en-US" sz="1400" i="1" kern="100" dirty="0" smtClean="0">
                <a:solidFill>
                  <a:srgbClr val="FF0000"/>
                </a:solidFill>
                <a:latin typeface="Meiryo UI" panose="020B0604030504040204" pitchFamily="50" charset="-128"/>
                <a:ea typeface="ＭＳ ゴシック" panose="020B0609070205080204" pitchFamily="49" charset="-128"/>
              </a:rPr>
              <a:t>　また、①本実証において追加的に整備するもの、②本実証とは別に自治体単費等により追加整備するもの、③本実証以前に整備された既存のものの別が分かるように色分けなどして記載すること</a:t>
            </a:r>
            <a:r>
              <a:rPr lang="ja-JP" altLang="en-US" sz="1400" i="1" kern="100" dirty="0">
                <a:solidFill>
                  <a:srgbClr val="FF0000"/>
                </a:solidFill>
                <a:latin typeface="Meiryo UI" panose="020B0604030504040204" pitchFamily="50" charset="-128"/>
                <a:ea typeface="ＭＳ ゴシック" panose="020B0609070205080204" pitchFamily="49" charset="-128"/>
              </a:rPr>
              <a:t>。（①について、予定金額（見積等）を記入</a:t>
            </a:r>
            <a:r>
              <a:rPr lang="ja-JP" altLang="en-US" sz="1400" i="1" kern="100" dirty="0" smtClean="0">
                <a:solidFill>
                  <a:srgbClr val="FF0000"/>
                </a:solidFill>
                <a:latin typeface="Meiryo UI" panose="020B0604030504040204" pitchFamily="50" charset="-128"/>
                <a:ea typeface="ＭＳ ゴシック" panose="020B0609070205080204" pitchFamily="49" charset="-128"/>
              </a:rPr>
              <a:t>して下さい</a:t>
            </a:r>
            <a:r>
              <a:rPr lang="ja-JP" altLang="en-US" sz="1400" i="1" kern="100" dirty="0">
                <a:solidFill>
                  <a:srgbClr val="FF0000"/>
                </a:solidFill>
                <a:latin typeface="Meiryo UI" panose="020B0604030504040204" pitchFamily="50" charset="-128"/>
                <a:ea typeface="ＭＳ ゴシック" panose="020B0609070205080204" pitchFamily="49" charset="-128"/>
              </a:rPr>
              <a:t>。）</a:t>
            </a:r>
            <a:endParaRPr lang="ja-JP" altLang="ja-JP" sz="1400" kern="100" dirty="0">
              <a:solidFill>
                <a:prstClr val="black"/>
              </a:solidFill>
              <a:latin typeface="Meiryo UI" panose="020B0604030504040204" pitchFamily="50" charset="-128"/>
              <a:ea typeface="Meiryo UI" panose="020B0604030504040204" pitchFamily="50" charset="-128"/>
            </a:endParaRPr>
          </a:p>
        </p:txBody>
      </p:sp>
      <p:sp>
        <p:nvSpPr>
          <p:cNvPr id="26" name="正方形/長方形 25"/>
          <p:cNvSpPr/>
          <p:nvPr/>
        </p:nvSpPr>
        <p:spPr>
          <a:xfrm>
            <a:off x="8942939" y="123370"/>
            <a:ext cx="805192" cy="347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様式５</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0" y="56890"/>
            <a:ext cx="9906000" cy="37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tabLst>
                <a:tab pos="6280150"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　システム構成図</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7918101" y="6624633"/>
            <a:ext cx="1984366" cy="276999"/>
          </a:xfrm>
          <a:prstGeom prst="rect">
            <a:avLst/>
          </a:prstGeom>
          <a:noFill/>
        </p:spPr>
        <p:txBody>
          <a:bodyPr wrap="square" rtlCol="0">
            <a:spAutoFit/>
          </a:bodyPr>
          <a:lstStyle/>
          <a:p>
            <a:pPr algn="r"/>
            <a:r>
              <a:rPr kumimoji="1" lang="en-US" altLang="ja-JP" sz="1200" i="1" dirty="0" smtClean="0">
                <a:solidFill>
                  <a:srgbClr val="FF0000"/>
                </a:solidFill>
              </a:rPr>
              <a:t>※</a:t>
            </a:r>
            <a:r>
              <a:rPr kumimoji="1" lang="ja-JP" altLang="en-US" sz="1200" i="1" dirty="0" smtClean="0">
                <a:solidFill>
                  <a:srgbClr val="FF0000"/>
                </a:solidFill>
              </a:rPr>
              <a:t>各一枚に収めること。</a:t>
            </a:r>
            <a:endParaRPr kumimoji="1" lang="ja-JP" altLang="en-US" sz="1200" i="1" dirty="0">
              <a:solidFill>
                <a:srgbClr val="FF0000"/>
              </a:solidFill>
            </a:endParaRPr>
          </a:p>
        </p:txBody>
      </p:sp>
      <p:sp>
        <p:nvSpPr>
          <p:cNvPr id="8" name="正方形/長方形 7"/>
          <p:cNvSpPr/>
          <p:nvPr/>
        </p:nvSpPr>
        <p:spPr>
          <a:xfrm>
            <a:off x="0" y="336465"/>
            <a:ext cx="5708614" cy="253916"/>
          </a:xfrm>
          <a:prstGeom prst="rect">
            <a:avLst/>
          </a:prstGeom>
        </p:spPr>
        <p:txBody>
          <a:bodyPr wrap="none">
            <a:spAutoFit/>
          </a:bodyPr>
          <a:lstStyle/>
          <a:p>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（団体名</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記載）</a:t>
            </a:r>
            <a:r>
              <a:rPr lang="en-US" altLang="ja-JP"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全て</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実証自治体について、それぞれシステム構成図（各１枚）を作成すること。</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78132669"/>
              </p:ext>
            </p:extLst>
          </p:nvPr>
        </p:nvGraphicFramePr>
        <p:xfrm>
          <a:off x="7089057" y="1837084"/>
          <a:ext cx="2659073" cy="4746434"/>
        </p:xfrm>
        <a:graphic>
          <a:graphicData uri="http://schemas.openxmlformats.org/drawingml/2006/table">
            <a:tbl>
              <a:tblPr firstRow="1" bandRow="1">
                <a:tableStyleId>{5C22544A-7EE6-4342-B048-85BDC9FD1C3A}</a:tableStyleId>
              </a:tblPr>
              <a:tblGrid>
                <a:gridCol w="1038711">
                  <a:extLst>
                    <a:ext uri="{9D8B030D-6E8A-4147-A177-3AD203B41FA5}">
                      <a16:colId xmlns:a16="http://schemas.microsoft.com/office/drawing/2014/main" val="20000"/>
                    </a:ext>
                  </a:extLst>
                </a:gridCol>
                <a:gridCol w="932479">
                  <a:extLst>
                    <a:ext uri="{9D8B030D-6E8A-4147-A177-3AD203B41FA5}">
                      <a16:colId xmlns:a16="http://schemas.microsoft.com/office/drawing/2014/main" val="20001"/>
                    </a:ext>
                  </a:extLst>
                </a:gridCol>
                <a:gridCol w="687883">
                  <a:extLst>
                    <a:ext uri="{9D8B030D-6E8A-4147-A177-3AD203B41FA5}">
                      <a16:colId xmlns:a16="http://schemas.microsoft.com/office/drawing/2014/main" val="20002"/>
                    </a:ext>
                  </a:extLst>
                </a:gridCol>
              </a:tblGrid>
              <a:tr h="339031">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整備物</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費用</a:t>
                      </a:r>
                      <a:endParaRPr kumimoji="1"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備考</a:t>
                      </a: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0"/>
                  </a:ext>
                </a:extLst>
              </a:tr>
              <a:tr h="339031">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1"/>
                  </a:ext>
                </a:extLst>
              </a:tr>
              <a:tr h="339031">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2"/>
                  </a:ext>
                </a:extLst>
              </a:tr>
              <a:tr h="339031">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3"/>
                  </a:ext>
                </a:extLst>
              </a:tr>
              <a:tr h="339031">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4"/>
                  </a:ext>
                </a:extLst>
              </a:tr>
              <a:tr h="339031">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5"/>
                  </a:ext>
                </a:extLst>
              </a:tr>
              <a:tr h="339031">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6"/>
                  </a:ext>
                </a:extLst>
              </a:tr>
              <a:tr h="339031">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7"/>
                  </a:ext>
                </a:extLst>
              </a:tr>
              <a:tr h="339031">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8"/>
                  </a:ext>
                </a:extLst>
              </a:tr>
              <a:tr h="339031">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09"/>
                  </a:ext>
                </a:extLst>
              </a:tr>
              <a:tr h="339031">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10"/>
                  </a:ext>
                </a:extLst>
              </a:tr>
              <a:tr h="339031">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11"/>
                  </a:ext>
                </a:extLst>
              </a:tr>
              <a:tr h="339031">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a:latin typeface="Meiryo UI" panose="020B0604030504040204" pitchFamily="50" charset="-128"/>
                        <a:ea typeface="Meiryo UI" panose="020B0604030504040204" pitchFamily="50" charset="-128"/>
                        <a:cs typeface="Meiryo UI" panose="020B0604030504040204" pitchFamily="50" charset="-128"/>
                      </a:endParaRPr>
                    </a:p>
                  </a:txBody>
                  <a:tcPr anchor="ct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tc>
                <a:extLst>
                  <a:ext uri="{0D108BD9-81ED-4DB2-BD59-A6C34878D82A}">
                    <a16:rowId xmlns:a16="http://schemas.microsoft.com/office/drawing/2014/main" val="10012"/>
                  </a:ext>
                </a:extLst>
              </a:tr>
              <a:tr h="339031">
                <a:tc>
                  <a:txBody>
                    <a:bodyP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合計</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40000"/>
                        <a:lumOff val="60000"/>
                      </a:schemeClr>
                    </a:solidFill>
                  </a:tcPr>
                </a:tc>
                <a:tc>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40000"/>
                        <a:lumOff val="60000"/>
                      </a:schemeClr>
                    </a:solidFill>
                  </a:tcPr>
                </a:tc>
                <a:tc>
                  <a:txBody>
                    <a:bodyPr/>
                    <a:lstStyle/>
                    <a:p>
                      <a:endParaRPr kumimoji="1" lang="ja-JP" altLang="en-US" sz="1050" dirty="0">
                        <a:latin typeface="Meiryo UI" panose="020B0604030504040204" pitchFamily="50" charset="-128"/>
                        <a:ea typeface="Meiryo UI" panose="020B0604030504040204" pitchFamily="50" charset="-128"/>
                        <a:cs typeface="Meiryo UI" panose="020B0604030504040204" pitchFamily="50" charset="-128"/>
                      </a:endParaRPr>
                    </a:p>
                  </a:txBody>
                  <a:tcPr anchor="ctr">
                    <a:solidFill>
                      <a:schemeClr val="tx2">
                        <a:lumMod val="40000"/>
                        <a:lumOff val="60000"/>
                      </a:schemeClr>
                    </a:solidFill>
                  </a:tcPr>
                </a:tc>
                <a:extLst>
                  <a:ext uri="{0D108BD9-81ED-4DB2-BD59-A6C34878D82A}">
                    <a16:rowId xmlns:a16="http://schemas.microsoft.com/office/drawing/2014/main" val="10013"/>
                  </a:ext>
                </a:extLst>
              </a:tr>
            </a:tbl>
          </a:graphicData>
        </a:graphic>
      </p:graphicFrame>
      <p:sp>
        <p:nvSpPr>
          <p:cNvPr id="9" name="テキスト ボックス 8"/>
          <p:cNvSpPr txBox="1"/>
          <p:nvPr/>
        </p:nvSpPr>
        <p:spPr>
          <a:xfrm>
            <a:off x="237532" y="2068128"/>
            <a:ext cx="1451038" cy="338554"/>
          </a:xfrm>
          <a:prstGeom prst="rect">
            <a:avLst/>
          </a:prstGeom>
          <a:noFill/>
          <a:ln>
            <a:solidFill>
              <a:schemeClr val="tx1"/>
            </a:solidFill>
          </a:ln>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システム構成図</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98996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a:xfrm>
            <a:off x="8942939" y="123370"/>
            <a:ext cx="805192" cy="347663"/>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600" b="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様式６</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0" y="56890"/>
            <a:ext cx="9906000" cy="3730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097" tIns="47550" rIns="95097" bIns="47550">
            <a:spAutoFit/>
          </a:bodyPr>
          <a:lstStyle/>
          <a:p>
            <a:pPr marL="182563" indent="-182563">
              <a:tabLst>
                <a:tab pos="6280150" algn="l"/>
              </a:tabLst>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○○市等　費用対効果説明書</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7918101" y="6624633"/>
            <a:ext cx="1984366" cy="276999"/>
          </a:xfrm>
          <a:prstGeom prst="rect">
            <a:avLst/>
          </a:prstGeom>
          <a:noFill/>
        </p:spPr>
        <p:txBody>
          <a:bodyPr wrap="square" rtlCol="0">
            <a:spAutoFit/>
          </a:bodyPr>
          <a:lstStyle/>
          <a:p>
            <a:pPr algn="r"/>
            <a:r>
              <a:rPr kumimoji="1" lang="en-US" altLang="ja-JP" sz="1200" i="1" dirty="0" smtClean="0">
                <a:solidFill>
                  <a:srgbClr val="FF0000"/>
                </a:solidFill>
              </a:rPr>
              <a:t>※</a:t>
            </a:r>
            <a:r>
              <a:rPr kumimoji="1" lang="ja-JP" altLang="en-US" sz="1200" i="1" dirty="0" smtClean="0">
                <a:solidFill>
                  <a:srgbClr val="FF0000"/>
                </a:solidFill>
              </a:rPr>
              <a:t>一枚に収めること。</a:t>
            </a:r>
            <a:endParaRPr kumimoji="1" lang="ja-JP" altLang="en-US" sz="1200" i="1" dirty="0">
              <a:solidFill>
                <a:srgbClr val="FF0000"/>
              </a:solidFill>
            </a:endParaRPr>
          </a:p>
        </p:txBody>
      </p:sp>
      <p:sp>
        <p:nvSpPr>
          <p:cNvPr id="8" name="正方形/長方形 7"/>
          <p:cNvSpPr/>
          <p:nvPr/>
        </p:nvSpPr>
        <p:spPr>
          <a:xfrm>
            <a:off x="0" y="336465"/>
            <a:ext cx="1497526" cy="253916"/>
          </a:xfrm>
          <a:prstGeom prst="rect">
            <a:avLst/>
          </a:prstGeom>
        </p:spPr>
        <p:txBody>
          <a:bodyPr wrap="none">
            <a:spAutoFit/>
          </a:bodyPr>
          <a:lstStyle/>
          <a:p>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（代表団体名</a:t>
            </a:r>
            <a:r>
              <a:rPr lang="ja-JP" altLang="en-US" sz="10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0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記載）</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 y="536275"/>
            <a:ext cx="9902468" cy="307777"/>
          </a:xfrm>
          <a:prstGeom prst="rect">
            <a:avLst/>
          </a:prstGeom>
        </p:spPr>
        <p:txBody>
          <a:bodyPr wrap="square">
            <a:spAutoFit/>
          </a:bodyPr>
          <a:lstStyle/>
          <a:p>
            <a:pPr marL="254000" marR="143510" indent="-127000"/>
            <a:r>
              <a:rPr lang="en-US" altLang="ja-JP" sz="1400" i="1" kern="100" dirty="0">
                <a:solidFill>
                  <a:srgbClr val="FF0000"/>
                </a:solidFill>
                <a:latin typeface="Meiryo UI" panose="020B0604030504040204" pitchFamily="50" charset="-128"/>
                <a:ea typeface="ＭＳ ゴシック" panose="020B0609070205080204" pitchFamily="49" charset="-128"/>
              </a:rPr>
              <a:t>※</a:t>
            </a:r>
            <a:r>
              <a:rPr lang="ja-JP" altLang="en-US" sz="1400" i="1" kern="100" dirty="0">
                <a:solidFill>
                  <a:srgbClr val="FF0000"/>
                </a:solidFill>
                <a:latin typeface="Meiryo UI" panose="020B0604030504040204" pitchFamily="50" charset="-128"/>
                <a:ea typeface="ＭＳ ゴシック" panose="020B0609070205080204" pitchFamily="49" charset="-128"/>
              </a:rPr>
              <a:t>　</a:t>
            </a:r>
            <a:r>
              <a:rPr lang="ja-JP" altLang="en-US" sz="1400" i="1" kern="100" dirty="0" smtClean="0">
                <a:solidFill>
                  <a:srgbClr val="FF0000"/>
                </a:solidFill>
                <a:latin typeface="Meiryo UI" panose="020B0604030504040204" pitchFamily="50" charset="-128"/>
                <a:ea typeface="ＭＳ ゴシック" panose="020B0609070205080204" pitchFamily="49" charset="-128"/>
              </a:rPr>
              <a:t>定量的効果（コストと</a:t>
            </a:r>
            <a:r>
              <a:rPr lang="ja-JP" altLang="en-US" sz="1400" i="1" kern="100" dirty="0">
                <a:solidFill>
                  <a:srgbClr val="FF0000"/>
                </a:solidFill>
                <a:latin typeface="Meiryo UI" panose="020B0604030504040204" pitchFamily="50" charset="-128"/>
                <a:ea typeface="ＭＳ ゴシック" panose="020B0609070205080204" pitchFamily="49" charset="-128"/>
              </a:rPr>
              <a:t>期待</a:t>
            </a:r>
            <a:r>
              <a:rPr lang="ja-JP" altLang="en-US" sz="1400" i="1" kern="100" dirty="0" smtClean="0">
                <a:solidFill>
                  <a:srgbClr val="FF0000"/>
                </a:solidFill>
                <a:latin typeface="Meiryo UI" panose="020B0604030504040204" pitchFamily="50" charset="-128"/>
                <a:ea typeface="ＭＳ ゴシック" panose="020B0609070205080204" pitchFamily="49" charset="-128"/>
              </a:rPr>
              <a:t>される効果）及び定性的効果（課題と期待される効果）を記載すること。</a:t>
            </a:r>
            <a:endParaRPr lang="en-US" altLang="ja-JP" sz="1400" i="1" kern="100" dirty="0" smtClean="0">
              <a:solidFill>
                <a:srgbClr val="FF0000"/>
              </a:solidFill>
              <a:latin typeface="Meiryo UI" panose="020B0604030504040204" pitchFamily="50" charset="-128"/>
              <a:ea typeface="ＭＳ ゴシック" panose="020B0609070205080204" pitchFamily="49" charset="-128"/>
            </a:endParaRPr>
          </a:p>
        </p:txBody>
      </p:sp>
      <p:graphicFrame>
        <p:nvGraphicFramePr>
          <p:cNvPr id="22" name="表 21"/>
          <p:cNvGraphicFramePr>
            <a:graphicFrameLocks noGrp="1"/>
          </p:cNvGraphicFramePr>
          <p:nvPr>
            <p:extLst>
              <p:ext uri="{D42A27DB-BD31-4B8C-83A1-F6EECF244321}">
                <p14:modId xmlns:p14="http://schemas.microsoft.com/office/powerpoint/2010/main" val="1813538321"/>
              </p:ext>
            </p:extLst>
          </p:nvPr>
        </p:nvGraphicFramePr>
        <p:xfrm>
          <a:off x="208131" y="919631"/>
          <a:ext cx="9540001" cy="3327400"/>
        </p:xfrm>
        <a:graphic>
          <a:graphicData uri="http://schemas.openxmlformats.org/drawingml/2006/table">
            <a:tbl>
              <a:tblPr firstRow="1" bandRow="1">
                <a:tableStyleId>{5C22544A-7EE6-4342-B048-85BDC9FD1C3A}</a:tableStyleId>
              </a:tblPr>
              <a:tblGrid>
                <a:gridCol w="1209189">
                  <a:extLst>
                    <a:ext uri="{9D8B030D-6E8A-4147-A177-3AD203B41FA5}">
                      <a16:colId xmlns:a16="http://schemas.microsoft.com/office/drawing/2014/main" val="20000"/>
                    </a:ext>
                  </a:extLst>
                </a:gridCol>
                <a:gridCol w="1837944">
                  <a:extLst>
                    <a:ext uri="{9D8B030D-6E8A-4147-A177-3AD203B41FA5}">
                      <a16:colId xmlns:a16="http://schemas.microsoft.com/office/drawing/2014/main" val="20001"/>
                    </a:ext>
                  </a:extLst>
                </a:gridCol>
                <a:gridCol w="1623217">
                  <a:extLst>
                    <a:ext uri="{9D8B030D-6E8A-4147-A177-3AD203B41FA5}">
                      <a16:colId xmlns:a16="http://schemas.microsoft.com/office/drawing/2014/main" val="20002"/>
                    </a:ext>
                  </a:extLst>
                </a:gridCol>
                <a:gridCol w="1623217">
                  <a:extLst>
                    <a:ext uri="{9D8B030D-6E8A-4147-A177-3AD203B41FA5}">
                      <a16:colId xmlns:a16="http://schemas.microsoft.com/office/drawing/2014/main" val="20003"/>
                    </a:ext>
                  </a:extLst>
                </a:gridCol>
                <a:gridCol w="1623217">
                  <a:extLst>
                    <a:ext uri="{9D8B030D-6E8A-4147-A177-3AD203B41FA5}">
                      <a16:colId xmlns:a16="http://schemas.microsoft.com/office/drawing/2014/main" val="20004"/>
                    </a:ext>
                  </a:extLst>
                </a:gridCol>
                <a:gridCol w="1623217">
                  <a:extLst>
                    <a:ext uri="{9D8B030D-6E8A-4147-A177-3AD203B41FA5}">
                      <a16:colId xmlns:a16="http://schemas.microsoft.com/office/drawing/2014/main" val="20005"/>
                    </a:ext>
                  </a:extLst>
                </a:gridCol>
              </a:tblGrid>
              <a:tr h="370840">
                <a:tc rowSpan="2">
                  <a:txBody>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団体</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rowSpan="2">
                  <a:txBody>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項目</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tcPr>
                </a:tc>
                <a:tc gridSpan="2">
                  <a:txBody>
                    <a:bodyPr/>
                    <a:lstStyle/>
                    <a:p>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定量的効果</a:t>
                      </a:r>
                      <a:endPar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定性的効果</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hMerge="1">
                  <a:txBody>
                    <a:bodyPr/>
                    <a:lstStyle/>
                    <a:p>
                      <a:endParaRPr kumimoji="1" lang="ja-JP" altLang="en-US" sz="12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0"/>
                  </a:ext>
                </a:extLst>
              </a:tr>
              <a:tr h="370840">
                <a:tc vMerge="1">
                  <a:txBody>
                    <a:bodyPr/>
                    <a:lstStyle/>
                    <a:p>
                      <a:endParaRPr kumimoji="1" lang="ja-JP" altLang="en-US"/>
                    </a:p>
                  </a:txBody>
                  <a:tcPr/>
                </a:tc>
                <a:tc vMerge="1">
                  <a:txBody>
                    <a:bodyPr/>
                    <a:lstStyle/>
                    <a:p>
                      <a:endParaRPr kumimoji="1" lang="ja-JP" altLang="en-US" dirty="0"/>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コスト</a:t>
                      </a:r>
                      <a:endPar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期待される効果</a:t>
                      </a:r>
                      <a:endPar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課題</a:t>
                      </a:r>
                      <a:endPar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期待される効果</a:t>
                      </a:r>
                      <a:endParaRPr kumimoji="1"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370840">
                <a:tc>
                  <a:txBody>
                    <a:bodyPr/>
                    <a:lstStyle/>
                    <a:p>
                      <a:r>
                        <a:rPr kumimoji="1" lang="ja-JP" altLang="en-US" sz="1400" b="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○○市</a:t>
                      </a:r>
                      <a:endParaRPr kumimoji="1" lang="ja-JP" altLang="en-US" sz="14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bg1"/>
                      </a:solidFill>
                      <a:prstDash val="solid"/>
                      <a:round/>
                      <a:headEnd type="none" w="med" len="med"/>
                      <a:tailEnd type="none" w="med" len="med"/>
                    </a:lnT>
                  </a:tcPr>
                </a:tc>
                <a:tc>
                  <a:txBody>
                    <a:bodyPr/>
                    <a:lstStyle/>
                    <a:p>
                      <a:r>
                        <a:rPr kumimoji="1" lang="ja-JP" altLang="en-US" sz="1400" b="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（例）やり取り模様の作成</a:t>
                      </a:r>
                      <a:endParaRPr kumimoji="1" lang="ja-JP" altLang="en-US" sz="14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bg1"/>
                      </a:solidFill>
                      <a:prstDash val="solid"/>
                      <a:round/>
                      <a:headEnd type="none" w="med" len="med"/>
                      <a:tailEnd type="none" w="med" len="med"/>
                    </a:lnT>
                  </a:tcPr>
                </a:tc>
                <a:tc>
                  <a:txBody>
                    <a:bodyPr/>
                    <a:lstStyle/>
                    <a:p>
                      <a:r>
                        <a:rPr kumimoji="1" lang="ja-JP" altLang="en-US" sz="1400" b="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○○時間　　等</a:t>
                      </a:r>
                      <a:endParaRPr kumimoji="1" lang="ja-JP" altLang="en-US" sz="14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bg1"/>
                      </a:solidFill>
                      <a:prstDash val="solid"/>
                      <a:round/>
                      <a:headEnd type="none" w="med" len="med"/>
                      <a:tailEnd type="none" w="med" len="med"/>
                    </a:lnT>
                  </a:tcPr>
                </a:tc>
                <a:tc>
                  <a:txBody>
                    <a:bodyPr/>
                    <a:lstStyle/>
                    <a:p>
                      <a:r>
                        <a:rPr kumimoji="1" lang="ja-JP" altLang="en-US" sz="1400" b="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○○％削減</a:t>
                      </a:r>
                      <a:endParaRPr kumimoji="1" lang="en-US" altLang="ja-JP" sz="1400" b="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bg1"/>
                      </a:solidFill>
                      <a:prstDash val="solid"/>
                      <a:round/>
                      <a:headEnd type="none" w="med" len="med"/>
                      <a:tailEnd type="none" w="med" len="med"/>
                    </a:lnT>
                  </a:tcPr>
                </a:tc>
                <a:tc>
                  <a:txBody>
                    <a:bodyPr/>
                    <a:lstStyle/>
                    <a:p>
                      <a:r>
                        <a:rPr kumimoji="1" lang="ja-JP" altLang="en-US" sz="1400" b="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入力ミスが多く、チェックが大変</a:t>
                      </a:r>
                      <a:endParaRPr kumimoji="1" lang="ja-JP" altLang="en-US" sz="14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bg1"/>
                      </a:solidFill>
                      <a:prstDash val="solid"/>
                      <a:round/>
                      <a:headEnd type="none" w="med" len="med"/>
                      <a:tailEnd type="none" w="med" len="med"/>
                    </a:lnT>
                  </a:tcPr>
                </a:tc>
                <a:tc>
                  <a:txBody>
                    <a:bodyPr/>
                    <a:lstStyle/>
                    <a:p>
                      <a:r>
                        <a:rPr kumimoji="1" lang="ja-JP" altLang="en-US" sz="1400" b="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入力ミスがなくなり、ダブルチェック体制を解消</a:t>
                      </a:r>
                      <a:endParaRPr kumimoji="1" lang="ja-JP" altLang="en-US" sz="1400" b="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370840">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3"/>
                  </a:ext>
                </a:extLst>
              </a:tr>
              <a:tr h="370840">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4"/>
                  </a:ext>
                </a:extLst>
              </a:tr>
              <a:tr h="370840">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5"/>
                  </a:ext>
                </a:extLst>
              </a:tr>
              <a:tr h="370840">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6"/>
                  </a:ext>
                </a:extLst>
              </a:tr>
              <a:tr h="370840">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1323640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16903</TotalTime>
  <Words>818</Words>
  <PresentationFormat>A4 210 x 297 mm</PresentationFormat>
  <Paragraphs>115</Paragraphs>
  <Slides>5</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5</vt:i4>
      </vt:variant>
    </vt:vector>
  </HeadingPairs>
  <TitlesOfParts>
    <vt:vector size="13" baseType="lpstr">
      <vt:lpstr>Meiryo UI</vt:lpstr>
      <vt:lpstr>ＭＳ Ｐゴシック</vt:lpstr>
      <vt:lpstr>ＭＳ ゴシック</vt:lpstr>
      <vt:lpstr>Arial</vt:lpstr>
      <vt:lpstr>Calibri</vt:lpstr>
      <vt:lpstr>Wingdings</vt:lpstr>
      <vt:lpstr>Office テーマ</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2018-03-05T13:17:53Z</cp:lastPrinted>
  <dcterms:created xsi:type="dcterms:W3CDTF">2010-10-01T01:45:35Z</dcterms:created>
  <dcterms:modified xsi:type="dcterms:W3CDTF">2020-05-19T05:47:00Z</dcterms:modified>
</cp:coreProperties>
</file>