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768575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79512" y="50371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　連　研　究　開　発　等　相　関　図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（○　○　に　関　す　る　研　究　開　発）</a:t>
            </a:r>
            <a:endParaRPr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4530"/>
              <a:gd name="adj2" fmla="val 68657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568245" y="386669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課題名を記載</a:t>
            </a:r>
            <a:endParaRPr kumimoji="1"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7316" y="6104406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567427" y="1094555"/>
            <a:ext cx="0" cy="500985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595319" y="613097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2021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856885" y="3294680"/>
            <a:ext cx="126014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2022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2023</a:t>
            </a:r>
            <a:b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SCOPE</a:t>
            </a:r>
          </a:p>
          <a:p>
            <a:pPr algn="ctr"/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フェーズ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Ⅱ</a:t>
            </a:r>
            <a:b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3000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万円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403805" y="1204623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2019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2021</a:t>
            </a:r>
          </a:p>
          <a:p>
            <a:pPr algn="ctr"/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SCOPE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以外の競争的資金　代表者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の基礎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研究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16548" y="1871883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2020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2022</a:t>
            </a:r>
          </a:p>
          <a:p>
            <a:pPr algn="ctr"/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競争的資金以外の研究開発資金 代表者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2500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の要素開発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170945" y="5659149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834035" y="2538602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2019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2020</a:t>
            </a:r>
          </a:p>
          <a:p>
            <a:pPr algn="ctr"/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大学内予算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の基礎研究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634295" y="2538602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2021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2023</a:t>
            </a:r>
          </a:p>
          <a:p>
            <a:pPr algn="ctr"/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大学内特別予算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の応用研究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501852" y="5649749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933658" y="5639812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論文３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435753" y="5631799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401987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受賞１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656952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受賞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33589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01552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8" name="四角形吹き出し 67"/>
          <p:cNvSpPr/>
          <p:nvPr/>
        </p:nvSpPr>
        <p:spPr>
          <a:xfrm>
            <a:off x="277264" y="1625364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9" name="四角形吹き出し 68"/>
          <p:cNvSpPr/>
          <p:nvPr/>
        </p:nvSpPr>
        <p:spPr>
          <a:xfrm>
            <a:off x="536347" y="2497256"/>
            <a:ext cx="1086463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自機関予算による関連研究開発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6452577" y="1702616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024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2026</a:t>
            </a: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7000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770043" y="3215678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事化に向けた実証実験に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必要な資金　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5000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2" name="四角形吹き出し 71"/>
          <p:cNvSpPr/>
          <p:nvPr/>
        </p:nvSpPr>
        <p:spPr>
          <a:xfrm>
            <a:off x="6711356" y="6231241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注釈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375620" y="6155766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提出時には全ての注釈を削除してください。</a:t>
            </a:r>
            <a:endParaRPr kumimoji="1" lang="ja-JP" altLang="en-US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4" name="直線矢印コネクタ 73"/>
          <p:cNvCxnSpPr>
            <a:stCxn id="54" idx="3"/>
            <a:endCxn id="71" idx="1"/>
          </p:cNvCxnSpPr>
          <p:nvPr/>
        </p:nvCxnSpPr>
        <p:spPr>
          <a:xfrm flipV="1">
            <a:off x="6117025" y="3654720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stCxn id="54" idx="3"/>
          </p:cNvCxnSpPr>
          <p:nvPr/>
        </p:nvCxnSpPr>
        <p:spPr>
          <a:xfrm flipV="1">
            <a:off x="6117025" y="2428534"/>
            <a:ext cx="594331" cy="133999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152938" y="3838904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2010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7" name="四角形吹き出し 76"/>
          <p:cNvSpPr/>
          <p:nvPr/>
        </p:nvSpPr>
        <p:spPr>
          <a:xfrm>
            <a:off x="632877" y="3294680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起源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8" name="四角形吹き出し 77"/>
          <p:cNvSpPr/>
          <p:nvPr/>
        </p:nvSpPr>
        <p:spPr>
          <a:xfrm>
            <a:off x="7349647" y="262000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成果の事業化や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社会への直接還元を踏まえた取組②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739867" y="3294384"/>
            <a:ext cx="1054581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2021</a:t>
            </a:r>
            <a:b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SCOPE</a:t>
            </a:r>
          </a:p>
          <a:p>
            <a:pPr algn="ctr"/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フェーズ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</a:p>
          <a:p>
            <a:pPr algn="ctr"/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万円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7079667" y="4858661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2026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研究成果に基づく商品の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サンプル出荷</a:t>
            </a:r>
            <a:endParaRPr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81" name="直線矢印コネクタ 80"/>
          <p:cNvCxnSpPr>
            <a:stCxn id="54" idx="3"/>
          </p:cNvCxnSpPr>
          <p:nvPr/>
        </p:nvCxnSpPr>
        <p:spPr>
          <a:xfrm>
            <a:off x="6117025" y="3768531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四角形吹き出し 81"/>
          <p:cNvSpPr/>
          <p:nvPr/>
        </p:nvSpPr>
        <p:spPr>
          <a:xfrm>
            <a:off x="7624333" y="4228050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成果の事業化や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社会への直接還元を踏まえた取組③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3" name="四角形吹き出し 82"/>
          <p:cNvSpPr/>
          <p:nvPr/>
        </p:nvSpPr>
        <p:spPr>
          <a:xfrm>
            <a:off x="7287420" y="1094555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成果の事業化や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社会への直接還元を踏まえた取組①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4" name="四角形吹き出し 83"/>
          <p:cNvSpPr/>
          <p:nvPr/>
        </p:nvSpPr>
        <p:spPr>
          <a:xfrm>
            <a:off x="94549" y="5271759"/>
            <a:ext cx="1288222" cy="360040"/>
          </a:xfrm>
          <a:prstGeom prst="wedgeRectCallout">
            <a:avLst>
              <a:gd name="adj1" fmla="val 68957"/>
              <a:gd name="adj2" fmla="val 6401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主要な関係論文実績・</a:t>
            </a:r>
            <a:r>
              <a:rPr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予定</a:t>
            </a:r>
            <a:r>
              <a:rPr lang="ja-JP" altLang="en-US" sz="9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（具体名を記載</a:t>
            </a:r>
            <a:r>
              <a:rPr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5" name="四角形吹き出し 84"/>
          <p:cNvSpPr/>
          <p:nvPr/>
        </p:nvSpPr>
        <p:spPr>
          <a:xfrm>
            <a:off x="94549" y="4858661"/>
            <a:ext cx="1288222" cy="360040"/>
          </a:xfrm>
          <a:prstGeom prst="wedgeRectCallout">
            <a:avLst>
              <a:gd name="adj1" fmla="val 57221"/>
              <a:gd name="adj2" fmla="val 2803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論文賞等の受賞実績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6" name="四角形吹き出し 85"/>
          <p:cNvSpPr/>
          <p:nvPr/>
        </p:nvSpPr>
        <p:spPr>
          <a:xfrm>
            <a:off x="1025406" y="4455788"/>
            <a:ext cx="1091143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特許等実績・予定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画面に合わせる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2020-12-18T08:02:47Z</dcterms:created>
  <dcterms:modified xsi:type="dcterms:W3CDTF">2020-12-18T08:02:56Z</dcterms:modified>
</cp:coreProperties>
</file>