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9" r:id="rId2"/>
    <p:sldId id="260" r:id="rId3"/>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33CC"/>
    <a:srgbClr val="00FF99"/>
    <a:srgbClr val="9933FF"/>
    <a:srgbClr val="FF00FF"/>
    <a:srgbClr val="D8EBCD"/>
    <a:srgbClr val="CCFF66"/>
    <a:srgbClr val="99FF66"/>
    <a:srgbClr val="99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333" autoAdjust="0"/>
  </p:normalViewPr>
  <p:slideViewPr>
    <p:cSldViewPr snapToGrid="0">
      <p:cViewPr>
        <p:scale>
          <a:sx n="75" d="100"/>
          <a:sy n="75" d="100"/>
        </p:scale>
        <p:origin x="480"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B091805-E600-4EF8-84FD-D578F5B3CB9E}"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03C72F1-C0F9-49C7-89B5-B22F299DAAE6}" type="slidenum">
              <a:rPr kumimoji="1" lang="ja-JP" altLang="en-US" smtClean="0"/>
              <a:t>‹#›</a:t>
            </a:fld>
            <a:endParaRPr kumimoji="1" lang="ja-JP" altLang="en-US"/>
          </a:p>
        </p:txBody>
      </p:sp>
    </p:spTree>
    <p:extLst>
      <p:ext uri="{BB962C8B-B14F-4D97-AF65-F5344CB8AC3E}">
        <p14:creationId xmlns:p14="http://schemas.microsoft.com/office/powerpoint/2010/main" val="1585891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1045514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856621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94917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2028222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3820787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6264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2768099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4208956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337363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322098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0F2A24-77FB-4540-B9F0-7AD2B0CA456C}" type="datetimeFigureOut">
              <a:rPr kumimoji="1" lang="ja-JP" altLang="en-US" smtClean="0"/>
              <a:t>2021/1/12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3069128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280F2A24-77FB-4540-B9F0-7AD2B0CA456C}" type="datetimeFigureOut">
              <a:rPr kumimoji="1" lang="ja-JP" altLang="en-US" smtClean="0"/>
              <a:t>2021/1/12</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67B8809-B74E-490C-BB4B-3832CCF9B7C2}" type="slidenum">
              <a:rPr kumimoji="1" lang="ja-JP" altLang="en-US" smtClean="0"/>
              <a:t>‹#›</a:t>
            </a:fld>
            <a:endParaRPr kumimoji="1" lang="ja-JP" altLang="en-US"/>
          </a:p>
        </p:txBody>
      </p:sp>
    </p:spTree>
    <p:extLst>
      <p:ext uri="{BB962C8B-B14F-4D97-AF65-F5344CB8AC3E}">
        <p14:creationId xmlns:p14="http://schemas.microsoft.com/office/powerpoint/2010/main" val="264707550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mext.go.jp/a_menu/koutou/hutankeigen/1420041_00003.htm" TargetMode="External"/><Relationship Id="rId13" Type="http://schemas.openxmlformats.org/officeDocument/2006/relationships/hyperlink" Target="http://www.moj.go.jp/isa/content/930005026.pdf" TargetMode="External"/><Relationship Id="rId18" Type="http://schemas.openxmlformats.org/officeDocument/2006/relationships/hyperlink" Target="https://www.mhlw.go.jp/stf/seisakunitsuite/bunya/koyou_roudou/koyou/koyouhoken/index_00003.html" TargetMode="External"/><Relationship Id="rId26" Type="http://schemas.openxmlformats.org/officeDocument/2006/relationships/hyperlink" Target="https://www.chusho.meti.go.jp/zaimu/zeisei/2020/200501zeisei.html" TargetMode="External"/><Relationship Id="rId3" Type="http://schemas.openxmlformats.org/officeDocument/2006/relationships/hyperlink" Target="https://corona-support.mhlw.go.jp/jukyokakuhokyufukin/index.html" TargetMode="External"/><Relationship Id="rId21" Type="http://schemas.openxmlformats.org/officeDocument/2006/relationships/hyperlink" Target="https://www.mhlw.go.jp/stf/newpage_10231.html" TargetMode="External"/><Relationship Id="rId7" Type="http://schemas.openxmlformats.org/officeDocument/2006/relationships/hyperlink" Target="http://www.moj.go.jp/isa/nyuukokukanri14_00008.html" TargetMode="External"/><Relationship Id="rId12" Type="http://schemas.openxmlformats.org/officeDocument/2006/relationships/hyperlink" Target="http://www.moj.go.jp/isa/content/930005547.pdf#page=2" TargetMode="External"/><Relationship Id="rId17" Type="http://schemas.openxmlformats.org/officeDocument/2006/relationships/hyperlink" Target="https://www.ur-net.go.jp/emg/saigai/2020corona.html" TargetMode="External"/><Relationship Id="rId25" Type="http://schemas.openxmlformats.org/officeDocument/2006/relationships/hyperlink" Target="https://www.soumu.go.jp/menu_kyotsuu/important/kinkyu02_000399.html" TargetMode="External"/><Relationship Id="rId2" Type="http://schemas.openxmlformats.org/officeDocument/2006/relationships/hyperlink" Target="https://www8.cao.go.jp/shoushi/shinseido/taiou_coronavirus.html" TargetMode="External"/><Relationship Id="rId16" Type="http://schemas.openxmlformats.org/officeDocument/2006/relationships/hyperlink" Target="http://www.moj.go.jp/isa/content/930005847.pdf" TargetMode="External"/><Relationship Id="rId20" Type="http://schemas.openxmlformats.org/officeDocument/2006/relationships/hyperlink" Target="https://www.mhlw.go.jp/stf/newpage_11456.html" TargetMode="External"/><Relationship Id="rId1" Type="http://schemas.openxmlformats.org/officeDocument/2006/relationships/slideLayout" Target="../slideLayouts/slideLayout2.xml"/><Relationship Id="rId6" Type="http://schemas.openxmlformats.org/officeDocument/2006/relationships/hyperlink" Target="https://pid.nhk.or.jp/jushinryo/corona_jushinryo.html" TargetMode="External"/><Relationship Id="rId11" Type="http://schemas.openxmlformats.org/officeDocument/2006/relationships/hyperlink" Target="https://www.mhlw.go.jp/stf/seisakunitsuite/bunya/koyou_roudou/koyou/kyufukin/pageL07.html" TargetMode="External"/><Relationship Id="rId24" Type="http://schemas.openxmlformats.org/officeDocument/2006/relationships/hyperlink" Target="https://www.nta.go.jp/taxes/nozei/nofu_konnan.htm" TargetMode="External"/><Relationship Id="rId5" Type="http://schemas.openxmlformats.org/officeDocument/2006/relationships/hyperlink" Target="http://www.moj.go.jp/isa/content/930005624.pdf" TargetMode="External"/><Relationship Id="rId15" Type="http://schemas.openxmlformats.org/officeDocument/2006/relationships/hyperlink" Target="https://www.mhlw.go.jp/stf/newpage_11308.html" TargetMode="External"/><Relationship Id="rId23" Type="http://schemas.openxmlformats.org/officeDocument/2006/relationships/hyperlink" Target="https://www.meti.go.jp/covid-19/yachin-kyufu/index.html" TargetMode="External"/><Relationship Id="rId28" Type="http://schemas.openxmlformats.org/officeDocument/2006/relationships/hyperlink" Target="https://www.mhlw.go.jp/stf/seisakunitsuite/bunya/hukushi_kaigo/seikatsuhogo/seikatuhogo/index.html" TargetMode="External"/><Relationship Id="rId10" Type="http://schemas.openxmlformats.org/officeDocument/2006/relationships/hyperlink" Target="https://corona-support.mhlw.go.jp/seikatsufukushi/index.html" TargetMode="External"/><Relationship Id="rId19" Type="http://schemas.openxmlformats.org/officeDocument/2006/relationships/hyperlink" Target="https://www.mhlw.go.jp/stf/kyugyoshienkin.html" TargetMode="External"/><Relationship Id="rId4" Type="http://schemas.openxmlformats.org/officeDocument/2006/relationships/hyperlink" Target="https://www.enecho.meti.go.jp/coronavirus/" TargetMode="External"/><Relationship Id="rId9" Type="http://schemas.openxmlformats.org/officeDocument/2006/relationships/hyperlink" Target="https://www.mhlw.go.jp/content/10900000/000622924.pdf#page=13" TargetMode="External"/><Relationship Id="rId14" Type="http://schemas.openxmlformats.org/officeDocument/2006/relationships/hyperlink" Target="http://www.moj.go.jp/isa/content/930005855.pdf" TargetMode="External"/><Relationship Id="rId22" Type="http://schemas.openxmlformats.org/officeDocument/2006/relationships/hyperlink" Target="https://www.kantei.go.jp/jp/singi/tiiki/rinjikoufukin/index.html" TargetMode="External"/><Relationship Id="rId27" Type="http://schemas.openxmlformats.org/officeDocument/2006/relationships/hyperlink" Target="https://www.meti.go.jp/covid-19/jizokuka-kyufukin.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enecho.meti.go.jp/coronavirus/" TargetMode="External"/><Relationship Id="rId13" Type="http://schemas.openxmlformats.org/officeDocument/2006/relationships/hyperlink" Target="https://www.meti.go.jp/covid-19/yachin-kyufu/index.html" TargetMode="External"/><Relationship Id="rId18" Type="http://schemas.openxmlformats.org/officeDocument/2006/relationships/hyperlink" Target="https://www.meti.go.jp/press/2020/05/20200501008/20200501008-1.pdf" TargetMode="External"/><Relationship Id="rId3" Type="http://schemas.openxmlformats.org/officeDocument/2006/relationships/hyperlink" Target="https://www.chusho.meti.go.jp/zaimu/zeisei/2020/200501zeisei.html" TargetMode="External"/><Relationship Id="rId7" Type="http://schemas.openxmlformats.org/officeDocument/2006/relationships/hyperlink" Target="https://www.meti.go.jp/covid-19/jizokuka-kyufukin.html" TargetMode="External"/><Relationship Id="rId12" Type="http://schemas.openxmlformats.org/officeDocument/2006/relationships/hyperlink" Target="https://www.meti.go.jp/covid-19/pdf/pamphlet.pdf#page=8" TargetMode="External"/><Relationship Id="rId17" Type="http://schemas.openxmlformats.org/officeDocument/2006/relationships/hyperlink" Target="https://www.mhlw.go.jp/stf/newpage_11686.html" TargetMode="External"/><Relationship Id="rId2" Type="http://schemas.openxmlformats.org/officeDocument/2006/relationships/hyperlink" Target="https://www.kantei.go.jp/jp/singi/tiiki/rinjikoufukin/index.html" TargetMode="External"/><Relationship Id="rId16" Type="http://schemas.openxmlformats.org/officeDocument/2006/relationships/hyperlink" Target="https://www.mhlw.go.jp/stf/seisakunitsuite/bunya/kodomo/shokuba_kosodate/ryouritsu01/index.html" TargetMode="External"/><Relationship Id="rId20" Type="http://schemas.openxmlformats.org/officeDocument/2006/relationships/hyperlink" Target="https://www.mof.go.jp/financial_system/fiscal_finance/coronavirus-jigyousya/cronavirus-jigyousya.html" TargetMode="External"/><Relationship Id="rId1" Type="http://schemas.openxmlformats.org/officeDocument/2006/relationships/slideLayout" Target="../slideLayouts/slideLayout2.xml"/><Relationship Id="rId6" Type="http://schemas.openxmlformats.org/officeDocument/2006/relationships/hyperlink" Target="https://www.mhlw.go.jp/stf/newpage_10925.html" TargetMode="External"/><Relationship Id="rId11" Type="http://schemas.openxmlformats.org/officeDocument/2006/relationships/hyperlink" Target="https://www.mhlw.go.jp/stf/seisakunitsuite/bunya/koyou_roudou/koyou/kyufukin/pageL07.html" TargetMode="External"/><Relationship Id="rId5" Type="http://schemas.openxmlformats.org/officeDocument/2006/relationships/hyperlink" Target="https://www.soumu.go.jp/menu_kyotsuu/important/kinkyu02_000399.html" TargetMode="External"/><Relationship Id="rId15" Type="http://schemas.openxmlformats.org/officeDocument/2006/relationships/hyperlink" Target="https://www.mhlw.go.jp/stf/seisakunitsuite/bunya/koyou_roudou/koyou/kyufukin/pageL07_00002.html" TargetMode="External"/><Relationship Id="rId10" Type="http://schemas.openxmlformats.org/officeDocument/2006/relationships/hyperlink" Target="https://pid.nhk.or.jp/jushinryo/corona_jushinryo.html" TargetMode="External"/><Relationship Id="rId19" Type="http://schemas.openxmlformats.org/officeDocument/2006/relationships/hyperlink" Target="https://www.meti.go.jp/covid-19/pdf/pamphlet.pdf#page=48" TargetMode="External"/><Relationship Id="rId4" Type="http://schemas.openxmlformats.org/officeDocument/2006/relationships/hyperlink" Target="https://www.nta.go.jp/taxes/nozei/nofu_konnan.htm" TargetMode="External"/><Relationship Id="rId9" Type="http://schemas.openxmlformats.org/officeDocument/2006/relationships/hyperlink" Target="http://www.moj.go.jp/content/001320132.pdf" TargetMode="External"/><Relationship Id="rId14" Type="http://schemas.openxmlformats.org/officeDocument/2006/relationships/hyperlink" Target="https://www.mhlw.go.jp/stf/newpage_12100.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6431833" y="741145"/>
            <a:ext cx="6336000" cy="28080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9175" y="9210914"/>
            <a:ext cx="6336000" cy="360000"/>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1036800" y="21807"/>
            <a:ext cx="10728000" cy="465550"/>
          </a:xfrm>
          <a:prstGeom prst="rect">
            <a:avLst/>
          </a:prstGeom>
          <a:solidFill>
            <a:schemeClr val="accent4"/>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n-ea"/>
              </a:rPr>
              <a:t>新型</a:t>
            </a:r>
            <a:r>
              <a:rPr lang="ja-JP" altLang="en-US" b="1" dirty="0" smtClean="0">
                <a:solidFill>
                  <a:schemeClr val="bg1"/>
                </a:solidFill>
                <a:latin typeface="+mn-ea"/>
              </a:rPr>
              <a:t>コロナウイルス</a:t>
            </a:r>
            <a:r>
              <a:rPr lang="ja-JP" altLang="en-US" b="1" dirty="0">
                <a:solidFill>
                  <a:schemeClr val="bg1"/>
                </a:solidFill>
                <a:latin typeface="+mn-ea"/>
              </a:rPr>
              <a:t>感染症の影響に対する</a:t>
            </a:r>
            <a:r>
              <a:rPr kumimoji="1" lang="ja-JP" altLang="en-US" b="1" dirty="0">
                <a:solidFill>
                  <a:schemeClr val="bg1"/>
                </a:solidFill>
                <a:latin typeface="+mn-ea"/>
              </a:rPr>
              <a:t>外国人及び受入れ機関への支援</a:t>
            </a:r>
            <a:r>
              <a:rPr kumimoji="1" lang="ja-JP" altLang="en-US" b="1" dirty="0" smtClean="0">
                <a:solidFill>
                  <a:schemeClr val="bg1"/>
                </a:solidFill>
                <a:latin typeface="+mn-ea"/>
              </a:rPr>
              <a:t>策</a:t>
            </a:r>
            <a:r>
              <a:rPr kumimoji="1" lang="ja-JP" altLang="en-US" b="1" dirty="0">
                <a:solidFill>
                  <a:schemeClr val="bg1"/>
                </a:solidFill>
                <a:latin typeface="+mn-ea"/>
              </a:rPr>
              <a:t>①（</a:t>
            </a:r>
            <a:r>
              <a:rPr kumimoji="1" lang="ja-JP" altLang="en-US" b="1" dirty="0" smtClean="0">
                <a:solidFill>
                  <a:schemeClr val="bg1"/>
                </a:solidFill>
                <a:latin typeface="+mn-ea"/>
              </a:rPr>
              <a:t>外国人への支援）</a:t>
            </a:r>
            <a:endParaRPr kumimoji="1" lang="ja-JP" altLang="en-US" dirty="0">
              <a:solidFill>
                <a:schemeClr val="bg1"/>
              </a:solidFill>
            </a:endParaRPr>
          </a:p>
        </p:txBody>
      </p:sp>
      <p:sp>
        <p:nvSpPr>
          <p:cNvPr id="40" name="テキスト ボックス 39"/>
          <p:cNvSpPr txBox="1"/>
          <p:nvPr/>
        </p:nvSpPr>
        <p:spPr>
          <a:xfrm>
            <a:off x="18805" y="563874"/>
            <a:ext cx="1728000" cy="180000"/>
          </a:xfrm>
          <a:prstGeom prst="rect">
            <a:avLst/>
          </a:prstGeom>
          <a:solidFill>
            <a:schemeClr val="accent4">
              <a:lumMod val="60000"/>
              <a:lumOff val="40000"/>
            </a:schemeClr>
          </a:solidFill>
          <a:ln w="38100">
            <a:noFill/>
          </a:ln>
        </p:spPr>
        <p:txBody>
          <a:bodyPr wrap="square" rtlCol="0" anchor="ctr">
            <a:spAutoFit/>
          </a:bodyPr>
          <a:lstStyle/>
          <a:p>
            <a:pPr algn="ctr"/>
            <a:r>
              <a:rPr kumimoji="1" lang="ja-JP" altLang="en-US" sz="1100" b="1" dirty="0">
                <a:latin typeface="ＭＳ ゴシック" panose="020B0609070205080204" pitchFamily="49" charset="-128"/>
                <a:ea typeface="ＭＳ ゴシック" panose="020B0609070205080204" pitchFamily="49" charset="-128"/>
              </a:rPr>
              <a:t>［生活維持に係る支援］</a:t>
            </a:r>
          </a:p>
        </p:txBody>
      </p:sp>
      <p:sp>
        <p:nvSpPr>
          <p:cNvPr id="5" name="テキスト ボックス 4"/>
          <p:cNvSpPr txBox="1"/>
          <p:nvPr/>
        </p:nvSpPr>
        <p:spPr>
          <a:xfrm>
            <a:off x="23000" y="755841"/>
            <a:ext cx="6336000" cy="8208000"/>
          </a:xfrm>
          <a:prstGeom prst="rect">
            <a:avLst/>
          </a:prstGeom>
          <a:solidFill>
            <a:srgbClr val="FFFFCC"/>
          </a:solidFill>
          <a:ln w="28575">
            <a:solidFill>
              <a:schemeClr val="accent4"/>
            </a:solidFill>
          </a:ln>
        </p:spPr>
        <p:txBody>
          <a:bodyPr wrap="square" rtlCol="0">
            <a:spAutoFit/>
          </a:bodyPr>
          <a:lstStyle/>
          <a:p>
            <a:endParaRPr kumimoji="1" lang="en-US" altLang="ja-JP" sz="1050" dirty="0">
              <a:latin typeface="+mn-ea"/>
            </a:endParaRPr>
          </a:p>
          <a:p>
            <a:endParaRPr kumimoji="1" lang="en-US" altLang="ja-JP" sz="1050" dirty="0">
              <a:latin typeface="+mn-ea"/>
            </a:endParaRPr>
          </a:p>
          <a:p>
            <a:endParaRPr kumimoji="1" lang="en-US" altLang="ja-JP" sz="1050" dirty="0">
              <a:latin typeface="+mn-ea"/>
            </a:endParaRPr>
          </a:p>
          <a:p>
            <a:endParaRPr kumimoji="1" lang="en-US" altLang="ja-JP" sz="1050" dirty="0">
              <a:latin typeface="+mn-ea"/>
            </a:endParaRPr>
          </a:p>
          <a:p>
            <a:endParaRPr kumimoji="1" lang="en-US" altLang="ja-JP" sz="1050" dirty="0">
              <a:latin typeface="+mn-ea"/>
            </a:endParaRPr>
          </a:p>
          <a:p>
            <a:endParaRPr kumimoji="1" lang="en-US" altLang="ja-JP" sz="1050" dirty="0">
              <a:latin typeface="+mn-ea"/>
            </a:endParaRPr>
          </a:p>
          <a:p>
            <a:endParaRPr kumimoji="1" lang="en-US" altLang="ja-JP" sz="1050" dirty="0">
              <a:latin typeface="+mn-ea"/>
            </a:endParaRPr>
          </a:p>
          <a:p>
            <a:endParaRPr kumimoji="1" lang="en-US" altLang="ja-JP" sz="1050" dirty="0">
              <a:latin typeface="+mn-ea"/>
            </a:endParaRPr>
          </a:p>
          <a:p>
            <a:endParaRPr kumimoji="1" lang="en-US" altLang="ja-JP" sz="1050" dirty="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a:latin typeface="+mn-ea"/>
            </a:endParaRPr>
          </a:p>
          <a:p>
            <a:endParaRPr kumimoji="1" lang="en-US" altLang="ja-JP" sz="1050" dirty="0" smtClean="0">
              <a:latin typeface="+mn-ea"/>
            </a:endParaRPr>
          </a:p>
          <a:p>
            <a:endParaRPr kumimoji="1" lang="en-US" altLang="ja-JP" sz="1050" dirty="0" smtClean="0">
              <a:latin typeface="+mn-ea"/>
            </a:endParaRPr>
          </a:p>
          <a:p>
            <a:endParaRPr kumimoji="1" lang="en-US" altLang="ja-JP" sz="1050" dirty="0" smtClean="0">
              <a:latin typeface="+mn-ea"/>
            </a:endParaRPr>
          </a:p>
          <a:p>
            <a:endParaRPr kumimoji="1" lang="en-US" altLang="ja-JP" sz="1050" dirty="0">
              <a:latin typeface="+mn-ea"/>
            </a:endParaRPr>
          </a:p>
        </p:txBody>
      </p:sp>
      <p:sp>
        <p:nvSpPr>
          <p:cNvPr id="60" name="テキスト ボックス 59"/>
          <p:cNvSpPr txBox="1"/>
          <p:nvPr/>
        </p:nvSpPr>
        <p:spPr>
          <a:xfrm>
            <a:off x="6430768" y="3936772"/>
            <a:ext cx="6336000" cy="3510000"/>
          </a:xfrm>
          <a:prstGeom prst="rect">
            <a:avLst/>
          </a:prstGeom>
          <a:solidFill>
            <a:srgbClr val="FFFFCC"/>
          </a:solidFill>
          <a:ln w="28575">
            <a:solidFill>
              <a:schemeClr val="accent4"/>
            </a:solidFill>
          </a:ln>
        </p:spPr>
        <p:txBody>
          <a:bodyPr wrap="square" rtlCol="0">
            <a:spAutoFit/>
          </a:bodyPr>
          <a:lstStyle/>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p:txBody>
      </p:sp>
      <p:sp>
        <p:nvSpPr>
          <p:cNvPr id="12" name="テキスト ボックス 11"/>
          <p:cNvSpPr txBox="1"/>
          <p:nvPr/>
        </p:nvSpPr>
        <p:spPr>
          <a:xfrm>
            <a:off x="6425246" y="3741551"/>
            <a:ext cx="1476000" cy="180000"/>
          </a:xfrm>
          <a:prstGeom prst="rect">
            <a:avLst/>
          </a:prstGeom>
          <a:solidFill>
            <a:schemeClr val="accent4">
              <a:lumMod val="60000"/>
              <a:lumOff val="40000"/>
            </a:schemeClr>
          </a:solidFill>
          <a:ln w="38100">
            <a:noFill/>
          </a:ln>
        </p:spPr>
        <p:txBody>
          <a:bodyPr wrap="square" rtlCol="0" anchor="ctr">
            <a:spAutoFit/>
          </a:bodyPr>
          <a:lstStyle/>
          <a:p>
            <a:pPr algn="ctr"/>
            <a:r>
              <a:rPr kumimoji="1" lang="ja-JP" altLang="en-US" sz="1100" b="1" dirty="0">
                <a:latin typeface="ＭＳ ゴシック" panose="020B0609070205080204" pitchFamily="49" charset="-128"/>
                <a:ea typeface="ＭＳ ゴシック" panose="020B0609070205080204" pitchFamily="49" charset="-128"/>
              </a:rPr>
              <a:t>［</a:t>
            </a:r>
            <a:r>
              <a:rPr kumimoji="1" lang="ja-JP" altLang="en-US" sz="1100" b="1" dirty="0" smtClean="0">
                <a:latin typeface="ＭＳ ゴシック" panose="020B0609070205080204" pitchFamily="49" charset="-128"/>
                <a:ea typeface="ＭＳ ゴシック" panose="020B0609070205080204" pitchFamily="49" charset="-128"/>
              </a:rPr>
              <a:t>就労に</a:t>
            </a:r>
            <a:r>
              <a:rPr kumimoji="1" lang="ja-JP" altLang="en-US" sz="1100" b="1" dirty="0">
                <a:latin typeface="ＭＳ ゴシック" panose="020B0609070205080204" pitchFamily="49" charset="-128"/>
                <a:ea typeface="ＭＳ ゴシック" panose="020B0609070205080204" pitchFamily="49" charset="-128"/>
              </a:rPr>
              <a:t>係る支援］</a:t>
            </a:r>
          </a:p>
        </p:txBody>
      </p:sp>
      <p:sp>
        <p:nvSpPr>
          <p:cNvPr id="15" name="フローチャート: 代替処理 14"/>
          <p:cNvSpPr/>
          <p:nvPr/>
        </p:nvSpPr>
        <p:spPr>
          <a:xfrm>
            <a:off x="18000" y="755161"/>
            <a:ext cx="1980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2"/>
              </a:rPr>
              <a:t>子育て世帯への臨時特別給付金</a:t>
            </a:r>
            <a:endParaRPr kumimoji="1" lang="ja-JP" altLang="en-US" sz="1000" b="1" dirty="0">
              <a:solidFill>
                <a:schemeClr val="tx1"/>
              </a:solidFill>
            </a:endParaRPr>
          </a:p>
        </p:txBody>
      </p:sp>
      <p:sp>
        <p:nvSpPr>
          <p:cNvPr id="17" name="フローチャート: 代替処理 16"/>
          <p:cNvSpPr/>
          <p:nvPr/>
        </p:nvSpPr>
        <p:spPr>
          <a:xfrm>
            <a:off x="18000" y="6736392"/>
            <a:ext cx="2124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3"/>
              </a:rPr>
              <a:t>住居</a:t>
            </a:r>
            <a:r>
              <a:rPr kumimoji="1" lang="ja-JP" altLang="en-US" sz="1000" b="1" dirty="0">
                <a:solidFill>
                  <a:schemeClr val="tx1"/>
                </a:solidFill>
                <a:hlinkClick r:id="rId3"/>
              </a:rPr>
              <a:t>確保給付金の対象</a:t>
            </a:r>
            <a:r>
              <a:rPr kumimoji="1" lang="ja-JP" altLang="en-US" sz="1000" b="1" dirty="0" smtClean="0">
                <a:solidFill>
                  <a:schemeClr val="tx1"/>
                </a:solidFill>
                <a:hlinkClick r:id="rId3"/>
              </a:rPr>
              <a:t>範囲の拡大</a:t>
            </a:r>
            <a:endParaRPr kumimoji="1" lang="ja-JP" altLang="en-US" sz="1000" b="1" dirty="0">
              <a:solidFill>
                <a:schemeClr val="tx1"/>
              </a:solidFill>
            </a:endParaRPr>
          </a:p>
        </p:txBody>
      </p:sp>
      <p:sp>
        <p:nvSpPr>
          <p:cNvPr id="19" name="テキスト ボックス 18"/>
          <p:cNvSpPr txBox="1"/>
          <p:nvPr/>
        </p:nvSpPr>
        <p:spPr>
          <a:xfrm>
            <a:off x="-14400" y="920969"/>
            <a:ext cx="6372000" cy="461665"/>
          </a:xfrm>
          <a:prstGeom prst="rect">
            <a:avLst/>
          </a:prstGeom>
          <a:noFill/>
        </p:spPr>
        <p:txBody>
          <a:bodyPr wrap="square" rtlCol="0">
            <a:spAutoFit/>
          </a:bodyPr>
          <a:lstStyle/>
          <a:p>
            <a:r>
              <a:rPr kumimoji="1" lang="ja-JP" altLang="en-US" sz="800" dirty="0" smtClean="0">
                <a:latin typeface="+mn-ea"/>
              </a:rPr>
              <a:t>○児童手当（本則給付）を受給する世帯に対する支援。児童１人につき１万円を支給</a:t>
            </a:r>
            <a:br>
              <a:rPr kumimoji="1" lang="ja-JP" altLang="en-US" sz="800" dirty="0" smtClean="0">
                <a:latin typeface="+mn-ea"/>
              </a:rPr>
            </a:br>
            <a:r>
              <a:rPr kumimoji="1" lang="ja-JP" altLang="en-US" sz="800" dirty="0" smtClean="0">
                <a:latin typeface="+mn-ea"/>
              </a:rPr>
              <a:t>○対象者：児童手当（本則給付）の令和２年４月分の対象となる児童（３月分の対象となる児童を含む。）（中長期在留者等の外国人</a:t>
            </a:r>
            <a:endParaRPr kumimoji="1" lang="en-US" altLang="ja-JP" sz="800" dirty="0" smtClean="0">
              <a:latin typeface="+mn-ea"/>
            </a:endParaRPr>
          </a:p>
          <a:p>
            <a:r>
              <a:rPr kumimoji="1" lang="ja-JP" altLang="en-US" sz="800" dirty="0" smtClean="0">
                <a:latin typeface="+mn-ea"/>
              </a:rPr>
              <a:t>　　　　　を含む。）</a:t>
            </a:r>
            <a:endParaRPr kumimoji="1" lang="ja-JP" altLang="en-US" sz="800" dirty="0">
              <a:latin typeface="+mn-ea"/>
            </a:endParaRPr>
          </a:p>
        </p:txBody>
      </p:sp>
      <p:sp>
        <p:nvSpPr>
          <p:cNvPr id="24" name="フローチャート: 代替処理 23"/>
          <p:cNvSpPr/>
          <p:nvPr/>
        </p:nvSpPr>
        <p:spPr>
          <a:xfrm>
            <a:off x="18000" y="4746951"/>
            <a:ext cx="3888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4"/>
              </a:rPr>
              <a:t>電気・ガス</a:t>
            </a:r>
            <a:r>
              <a:rPr kumimoji="1" lang="ja-JP" altLang="en-US" sz="1000" b="1" dirty="0">
                <a:solidFill>
                  <a:schemeClr val="tx1"/>
                </a:solidFill>
              </a:rPr>
              <a:t>・電話・</a:t>
            </a:r>
            <a:r>
              <a:rPr kumimoji="1" lang="ja-JP" altLang="en-US" sz="1000" b="1" dirty="0">
                <a:solidFill>
                  <a:schemeClr val="tx1"/>
                </a:solidFill>
                <a:hlinkClick r:id="rId5"/>
              </a:rPr>
              <a:t>水道料金</a:t>
            </a:r>
            <a:r>
              <a:rPr kumimoji="1" lang="ja-JP" altLang="en-US" sz="1000" b="1" dirty="0" smtClean="0">
                <a:solidFill>
                  <a:schemeClr val="tx1"/>
                </a:solidFill>
              </a:rPr>
              <a:t>、</a:t>
            </a:r>
            <a:r>
              <a:rPr kumimoji="1" lang="ja-JP" altLang="en-US" sz="1000" b="1" dirty="0" smtClean="0">
                <a:solidFill>
                  <a:schemeClr val="tx1"/>
                </a:solidFill>
                <a:hlinkClick r:id="rId6"/>
              </a:rPr>
              <a:t>ＮＨＫ受信料</a:t>
            </a:r>
            <a:r>
              <a:rPr kumimoji="1" lang="ja-JP" altLang="en-US" sz="1000" b="1" dirty="0">
                <a:solidFill>
                  <a:schemeClr val="tx1"/>
                </a:solidFill>
                <a:hlinkClick r:id="rId6"/>
              </a:rPr>
              <a:t>の支払猶予</a:t>
            </a:r>
            <a:r>
              <a:rPr kumimoji="1" lang="ja-JP" altLang="en-US" sz="1000" b="1" dirty="0" smtClean="0">
                <a:solidFill>
                  <a:schemeClr val="tx1"/>
                </a:solidFill>
                <a:hlinkClick r:id="rId6"/>
              </a:rPr>
              <a:t>等の要請</a:t>
            </a:r>
            <a:endParaRPr kumimoji="1" lang="ja-JP" altLang="en-US" sz="1000" b="1" dirty="0">
              <a:solidFill>
                <a:schemeClr val="tx1"/>
              </a:solidFill>
            </a:endParaRPr>
          </a:p>
        </p:txBody>
      </p:sp>
      <p:sp>
        <p:nvSpPr>
          <p:cNvPr id="27" name="フローチャート: 代替処理 26"/>
          <p:cNvSpPr/>
          <p:nvPr/>
        </p:nvSpPr>
        <p:spPr>
          <a:xfrm>
            <a:off x="6427169" y="6846687"/>
            <a:ext cx="3528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7"/>
              </a:rPr>
              <a:t>実習が継続困難となった技能</a:t>
            </a:r>
            <a:r>
              <a:rPr kumimoji="1" lang="ja-JP" altLang="en-US" sz="1000" b="1" dirty="0" smtClean="0">
                <a:solidFill>
                  <a:schemeClr val="tx1"/>
                </a:solidFill>
                <a:hlinkClick r:id="rId7"/>
              </a:rPr>
              <a:t>実習生等</a:t>
            </a:r>
            <a:r>
              <a:rPr kumimoji="1" lang="ja-JP" altLang="en-US" sz="1000" b="1" dirty="0">
                <a:solidFill>
                  <a:schemeClr val="tx1"/>
                </a:solidFill>
                <a:hlinkClick r:id="rId7"/>
              </a:rPr>
              <a:t>に対する就労の</a:t>
            </a:r>
            <a:r>
              <a:rPr kumimoji="1" lang="ja-JP" altLang="en-US" sz="1000" b="1" dirty="0" smtClean="0">
                <a:solidFill>
                  <a:schemeClr val="tx1"/>
                </a:solidFill>
                <a:hlinkClick r:id="rId7"/>
              </a:rPr>
              <a:t>維持</a:t>
            </a:r>
            <a:endParaRPr kumimoji="1" lang="ja-JP" altLang="en-US" sz="1000" b="1" dirty="0">
              <a:solidFill>
                <a:schemeClr val="tx1"/>
              </a:solidFill>
            </a:endParaRPr>
          </a:p>
        </p:txBody>
      </p:sp>
      <p:sp>
        <p:nvSpPr>
          <p:cNvPr id="29" name="テキスト ボックス 28"/>
          <p:cNvSpPr txBox="1"/>
          <p:nvPr/>
        </p:nvSpPr>
        <p:spPr>
          <a:xfrm>
            <a:off x="6393600" y="7016160"/>
            <a:ext cx="6372000" cy="461665"/>
          </a:xfrm>
          <a:prstGeom prst="rect">
            <a:avLst/>
          </a:prstGeom>
          <a:noFill/>
        </p:spPr>
        <p:txBody>
          <a:bodyPr wrap="square" rtlCol="0">
            <a:spAutoFit/>
          </a:bodyPr>
          <a:lstStyle/>
          <a:p>
            <a:r>
              <a:rPr kumimoji="1" lang="ja-JP" altLang="en-US" sz="800" dirty="0">
                <a:latin typeface="+mn-ea"/>
              </a:rPr>
              <a:t>○解雇等された外国人の情報を職業紹介機関に提供することによる</a:t>
            </a:r>
            <a:r>
              <a:rPr kumimoji="1" lang="ja-JP" altLang="en-US" sz="800" dirty="0" smtClean="0">
                <a:latin typeface="+mn-ea"/>
              </a:rPr>
              <a:t>迅速かつ</a:t>
            </a:r>
            <a:r>
              <a:rPr kumimoji="1" lang="ja-JP" altLang="en-US" sz="800" dirty="0">
                <a:latin typeface="+mn-ea"/>
              </a:rPr>
              <a:t>効率的なマッチング</a:t>
            </a:r>
          </a:p>
          <a:p>
            <a:r>
              <a:rPr kumimoji="1" lang="ja-JP" altLang="en-US" sz="800" dirty="0" smtClean="0">
                <a:latin typeface="+mn-ea"/>
              </a:rPr>
              <a:t>○在留</a:t>
            </a:r>
            <a:r>
              <a:rPr kumimoji="1" lang="ja-JP" altLang="en-US" sz="800" dirty="0">
                <a:latin typeface="+mn-ea"/>
              </a:rPr>
              <a:t>資格「特定活動（就労可）」の付与</a:t>
            </a:r>
            <a:r>
              <a:rPr kumimoji="1" lang="ja-JP" altLang="en-US" sz="800" dirty="0" smtClean="0">
                <a:latin typeface="+mn-ea"/>
              </a:rPr>
              <a:t>、人手不足分野の異業種への転職や特定技能</a:t>
            </a:r>
            <a:r>
              <a:rPr kumimoji="1" lang="ja-JP" altLang="en-US" sz="800" dirty="0">
                <a:latin typeface="+mn-ea"/>
              </a:rPr>
              <a:t>への円滑な移行</a:t>
            </a:r>
            <a:r>
              <a:rPr kumimoji="1" lang="ja-JP" altLang="en-US" sz="800" dirty="0" smtClean="0">
                <a:latin typeface="+mn-ea"/>
              </a:rPr>
              <a:t>支援</a:t>
            </a:r>
            <a:endParaRPr kumimoji="1" lang="en-US" altLang="ja-JP" sz="800" dirty="0" smtClean="0">
              <a:latin typeface="+mn-ea"/>
            </a:endParaRPr>
          </a:p>
          <a:p>
            <a:r>
              <a:rPr kumimoji="1" lang="ja-JP" altLang="en-US" sz="800" dirty="0" smtClean="0">
                <a:latin typeface="+mn-ea"/>
              </a:rPr>
              <a:t>○対象者：感染症</a:t>
            </a:r>
            <a:r>
              <a:rPr kumimoji="1" lang="ja-JP" altLang="en-US" sz="800" dirty="0">
                <a:latin typeface="+mn-ea"/>
              </a:rPr>
              <a:t>の影響により解雇等</a:t>
            </a:r>
            <a:r>
              <a:rPr kumimoji="1" lang="ja-JP" altLang="en-US" sz="800" dirty="0" smtClean="0">
                <a:latin typeface="+mn-ea"/>
              </a:rPr>
              <a:t>され、実習</a:t>
            </a:r>
            <a:r>
              <a:rPr kumimoji="1" lang="ja-JP" altLang="en-US" sz="800" dirty="0">
                <a:latin typeface="+mn-ea"/>
              </a:rPr>
              <a:t>が継続</a:t>
            </a:r>
            <a:r>
              <a:rPr kumimoji="1" lang="ja-JP" altLang="en-US" sz="800" dirty="0" smtClean="0">
                <a:latin typeface="+mn-ea"/>
              </a:rPr>
              <a:t>困難と</a:t>
            </a:r>
            <a:r>
              <a:rPr kumimoji="1" lang="ja-JP" altLang="en-US" sz="800" dirty="0">
                <a:latin typeface="+mn-ea"/>
              </a:rPr>
              <a:t>なった技能</a:t>
            </a:r>
            <a:r>
              <a:rPr kumimoji="1" lang="ja-JP" altLang="en-US" sz="800" dirty="0" smtClean="0">
                <a:latin typeface="+mn-ea"/>
              </a:rPr>
              <a:t>実習生、技能実習を修了し、帰国が困難な元技能実習生等</a:t>
            </a:r>
            <a:endParaRPr kumimoji="1" lang="ja-JP" altLang="en-US" sz="800" dirty="0">
              <a:latin typeface="+mn-ea"/>
            </a:endParaRPr>
          </a:p>
        </p:txBody>
      </p:sp>
      <p:sp>
        <p:nvSpPr>
          <p:cNvPr id="32" name="テキスト ボックス 31"/>
          <p:cNvSpPr txBox="1"/>
          <p:nvPr/>
        </p:nvSpPr>
        <p:spPr>
          <a:xfrm>
            <a:off x="6393600" y="2267785"/>
            <a:ext cx="6372000" cy="584775"/>
          </a:xfrm>
          <a:prstGeom prst="rect">
            <a:avLst/>
          </a:prstGeom>
          <a:noFill/>
        </p:spPr>
        <p:txBody>
          <a:bodyPr wrap="square" rtlCol="0">
            <a:spAutoFit/>
          </a:bodyPr>
          <a:lstStyle/>
          <a:p>
            <a:r>
              <a:rPr kumimoji="1" lang="ja-JP" altLang="en-US" sz="800" dirty="0">
                <a:latin typeface="+mn-ea"/>
              </a:rPr>
              <a:t>○収入が大幅に</a:t>
            </a:r>
            <a:r>
              <a:rPr kumimoji="1" lang="ja-JP" altLang="en-US" sz="800" dirty="0" smtClean="0">
                <a:latin typeface="+mn-ea"/>
              </a:rPr>
              <a:t>減少した</a:t>
            </a:r>
            <a:r>
              <a:rPr kumimoji="1" lang="ja-JP" altLang="en-US" sz="800" dirty="0">
                <a:latin typeface="+mn-ea"/>
              </a:rPr>
              <a:t>場合において、無担保かつ延滞金</a:t>
            </a:r>
            <a:r>
              <a:rPr kumimoji="1" lang="ja-JP" altLang="en-US" sz="800" dirty="0" smtClean="0">
                <a:latin typeface="+mn-ea"/>
              </a:rPr>
              <a:t>なしで</a:t>
            </a:r>
            <a:r>
              <a:rPr kumimoji="1" lang="ja-JP" altLang="en-US" sz="800" dirty="0">
                <a:latin typeface="+mn-ea"/>
              </a:rPr>
              <a:t>１年間、</a:t>
            </a:r>
            <a:r>
              <a:rPr kumimoji="1" lang="ja-JP" altLang="en-US" sz="800" dirty="0" smtClean="0">
                <a:latin typeface="+mn-ea"/>
              </a:rPr>
              <a:t>徴収猶予</a:t>
            </a:r>
            <a:r>
              <a:rPr kumimoji="1" lang="ja-JP" altLang="en-US" sz="800" dirty="0">
                <a:latin typeface="+mn-ea"/>
              </a:rPr>
              <a:t>できる</a:t>
            </a:r>
            <a:r>
              <a:rPr kumimoji="1" lang="ja-JP" altLang="en-US" sz="800" dirty="0" smtClean="0">
                <a:latin typeface="+mn-ea"/>
              </a:rPr>
              <a:t>特例を措置</a:t>
            </a:r>
            <a:endParaRPr kumimoji="1" lang="en-US" altLang="ja-JP" sz="800" dirty="0" smtClean="0">
              <a:latin typeface="+mn-ea"/>
            </a:endParaRPr>
          </a:p>
          <a:p>
            <a:r>
              <a:rPr kumimoji="1" lang="ja-JP" altLang="en-US" sz="800" dirty="0" smtClean="0">
                <a:latin typeface="+mn-ea"/>
              </a:rPr>
              <a:t>　・令和２年２月１日から令和３年２月</a:t>
            </a:r>
            <a:r>
              <a:rPr kumimoji="1" lang="ja-JP" altLang="en-US" sz="800" dirty="0">
                <a:latin typeface="+mn-ea"/>
              </a:rPr>
              <a:t>１日まで</a:t>
            </a:r>
            <a:r>
              <a:rPr kumimoji="1" lang="ja-JP" altLang="en-US" sz="800" dirty="0" smtClean="0">
                <a:latin typeface="+mn-ea"/>
              </a:rPr>
              <a:t>に納期限が到来する国税・地方税に</a:t>
            </a:r>
            <a:r>
              <a:rPr kumimoji="1" lang="ja-JP" altLang="en-US" sz="800" dirty="0">
                <a:latin typeface="+mn-ea"/>
              </a:rPr>
              <a:t>ついて適用</a:t>
            </a:r>
            <a:endParaRPr kumimoji="1" lang="en-US" altLang="ja-JP" sz="800" dirty="0" smtClean="0">
              <a:latin typeface="+mn-ea"/>
            </a:endParaRPr>
          </a:p>
          <a:p>
            <a:r>
              <a:rPr kumimoji="1" lang="ja-JP" altLang="en-US" sz="800" dirty="0" smtClean="0">
                <a:latin typeface="+mn-ea"/>
              </a:rPr>
              <a:t>○対象者：感染症の影響により</a:t>
            </a:r>
            <a:r>
              <a:rPr kumimoji="1" lang="ja-JP" altLang="en-US" sz="800" dirty="0">
                <a:latin typeface="+mn-ea"/>
              </a:rPr>
              <a:t>、令和２年２月以降の任意の期間（</a:t>
            </a:r>
            <a:r>
              <a:rPr kumimoji="1" lang="ja-JP" altLang="en-US" sz="800" dirty="0" smtClean="0">
                <a:latin typeface="+mn-ea"/>
              </a:rPr>
              <a:t>１か月</a:t>
            </a:r>
            <a:r>
              <a:rPr kumimoji="1" lang="ja-JP" altLang="en-US" sz="800" dirty="0">
                <a:latin typeface="+mn-ea"/>
              </a:rPr>
              <a:t>以上）において、事業</a:t>
            </a:r>
            <a:r>
              <a:rPr kumimoji="1" lang="ja-JP" altLang="en-US" sz="800" dirty="0" smtClean="0">
                <a:latin typeface="+mn-ea"/>
              </a:rPr>
              <a:t>等にかかる収入が前年同期比概ね</a:t>
            </a:r>
            <a:r>
              <a:rPr kumimoji="1" lang="en-US" altLang="ja-JP" sz="800" dirty="0" smtClean="0">
                <a:latin typeface="+mn-ea"/>
              </a:rPr>
              <a:t>20</a:t>
            </a:r>
            <a:r>
              <a:rPr kumimoji="1" lang="ja-JP" altLang="en-US" sz="800" dirty="0" smtClean="0">
                <a:latin typeface="+mn-ea"/>
              </a:rPr>
              <a:t>％</a:t>
            </a:r>
            <a:endParaRPr kumimoji="1" lang="en-US" altLang="ja-JP" sz="800" dirty="0" smtClean="0">
              <a:latin typeface="+mn-ea"/>
            </a:endParaRPr>
          </a:p>
          <a:p>
            <a:r>
              <a:rPr kumimoji="1" lang="ja-JP" altLang="en-US" sz="800" dirty="0" smtClean="0">
                <a:latin typeface="+mn-ea"/>
              </a:rPr>
              <a:t>　　　　　以上減少しており、一時に納税することが困難な者（</a:t>
            </a:r>
            <a:r>
              <a:rPr kumimoji="1" lang="ja-JP" altLang="en-US" sz="800" dirty="0">
                <a:latin typeface="+mn-ea"/>
              </a:rPr>
              <a:t>中長期在留者等の外国人</a:t>
            </a:r>
            <a:r>
              <a:rPr kumimoji="1" lang="ja-JP" altLang="en-US" sz="800" dirty="0" smtClean="0">
                <a:latin typeface="+mn-ea"/>
              </a:rPr>
              <a:t>を含む。）</a:t>
            </a:r>
            <a:endParaRPr kumimoji="1" lang="ja-JP" altLang="en-US" sz="800" dirty="0">
              <a:latin typeface="+mn-ea"/>
            </a:endParaRPr>
          </a:p>
        </p:txBody>
      </p:sp>
      <p:sp>
        <p:nvSpPr>
          <p:cNvPr id="33" name="テキスト ボックス 32"/>
          <p:cNvSpPr txBox="1"/>
          <p:nvPr/>
        </p:nvSpPr>
        <p:spPr>
          <a:xfrm>
            <a:off x="6393600" y="2975360"/>
            <a:ext cx="6372000" cy="540000"/>
          </a:xfrm>
          <a:prstGeom prst="rect">
            <a:avLst/>
          </a:prstGeom>
          <a:noFill/>
        </p:spPr>
        <p:txBody>
          <a:bodyPr wrap="square" rtlCol="0">
            <a:spAutoFit/>
          </a:bodyPr>
          <a:lstStyle/>
          <a:p>
            <a:r>
              <a:rPr kumimoji="1" lang="ja-JP" altLang="en-US" sz="800" dirty="0">
                <a:latin typeface="+mn-ea"/>
              </a:rPr>
              <a:t>○厳しい経営環境にある中小事業者等に対して、令和３年度課税の１年分に限り</a:t>
            </a:r>
            <a:r>
              <a:rPr kumimoji="1" lang="ja-JP" altLang="en-US" sz="800" dirty="0" smtClean="0">
                <a:latin typeface="+mn-ea"/>
              </a:rPr>
              <a:t>、事業用</a:t>
            </a:r>
            <a:r>
              <a:rPr kumimoji="1" lang="ja-JP" altLang="en-US" sz="800" dirty="0">
                <a:latin typeface="+mn-ea"/>
              </a:rPr>
              <a:t>家屋及び</a:t>
            </a:r>
            <a:r>
              <a:rPr kumimoji="1" lang="ja-JP" altLang="en-US" sz="800" dirty="0" smtClean="0">
                <a:latin typeface="+mn-ea"/>
              </a:rPr>
              <a:t>設備等に係る固定資産税及び都市計</a:t>
            </a:r>
            <a:endParaRPr kumimoji="1" lang="en-US" altLang="ja-JP" sz="800" dirty="0" smtClean="0">
              <a:latin typeface="+mn-ea"/>
            </a:endParaRPr>
          </a:p>
          <a:p>
            <a:r>
              <a:rPr kumimoji="1" lang="ja-JP" altLang="en-US" sz="800" dirty="0" smtClean="0">
                <a:latin typeface="+mn-ea"/>
              </a:rPr>
              <a:t>　画税を</a:t>
            </a:r>
            <a:r>
              <a:rPr kumimoji="1" lang="ja-JP" altLang="en-US" sz="800" dirty="0">
                <a:latin typeface="+mn-ea"/>
              </a:rPr>
              <a:t>事業収入減少の程度に応じてゼロ又は１／</a:t>
            </a:r>
            <a:r>
              <a:rPr kumimoji="1" lang="ja-JP" altLang="en-US" sz="800" dirty="0" smtClean="0">
                <a:latin typeface="+mn-ea"/>
              </a:rPr>
              <a:t>２と</a:t>
            </a:r>
            <a:r>
              <a:rPr kumimoji="1" lang="ja-JP" altLang="en-US" sz="800" dirty="0">
                <a:latin typeface="+mn-ea"/>
              </a:rPr>
              <a:t>する</a:t>
            </a:r>
            <a:r>
              <a:rPr kumimoji="1" lang="ja-JP" altLang="en-US" sz="800" dirty="0" smtClean="0">
                <a:latin typeface="+mn-ea"/>
              </a:rPr>
              <a:t>税制措置</a:t>
            </a:r>
            <a:endParaRPr kumimoji="1" lang="en-US" altLang="ja-JP" sz="800" dirty="0" smtClean="0">
              <a:latin typeface="+mn-ea"/>
            </a:endParaRPr>
          </a:p>
          <a:p>
            <a:r>
              <a:rPr kumimoji="1" lang="ja-JP" altLang="en-US" sz="800" dirty="0" smtClean="0">
                <a:latin typeface="+mn-ea"/>
              </a:rPr>
              <a:t>○対象者</a:t>
            </a:r>
            <a:r>
              <a:rPr kumimoji="1" lang="ja-JP" altLang="en-US" sz="800" dirty="0">
                <a:latin typeface="+mn-ea"/>
              </a:rPr>
              <a:t>：令和２年２月</a:t>
            </a:r>
            <a:r>
              <a:rPr kumimoji="1" lang="ja-JP" altLang="en-US" sz="800" dirty="0" smtClean="0">
                <a:latin typeface="+mn-ea"/>
              </a:rPr>
              <a:t>～</a:t>
            </a:r>
            <a:r>
              <a:rPr kumimoji="1" lang="en-US" altLang="ja-JP" sz="800" dirty="0" smtClean="0">
                <a:latin typeface="+mn-ea"/>
              </a:rPr>
              <a:t>10</a:t>
            </a:r>
            <a:r>
              <a:rPr kumimoji="1" lang="ja-JP" altLang="en-US" sz="800" dirty="0" smtClean="0">
                <a:latin typeface="+mn-ea"/>
              </a:rPr>
              <a:t>月</a:t>
            </a:r>
            <a:r>
              <a:rPr kumimoji="1" lang="ja-JP" altLang="en-US" sz="800" dirty="0">
                <a:latin typeface="+mn-ea"/>
              </a:rPr>
              <a:t>までの任意の連続する</a:t>
            </a:r>
            <a:r>
              <a:rPr kumimoji="1" lang="ja-JP" altLang="en-US" sz="800" dirty="0" smtClean="0">
                <a:latin typeface="+mn-ea"/>
              </a:rPr>
              <a:t>３か月間</a:t>
            </a:r>
            <a:r>
              <a:rPr kumimoji="1" lang="ja-JP" altLang="en-US" sz="800" dirty="0">
                <a:latin typeface="+mn-ea"/>
              </a:rPr>
              <a:t>の売上高が、前年の同期間と比べて</a:t>
            </a:r>
            <a:r>
              <a:rPr kumimoji="1" lang="ja-JP" altLang="en-US" sz="800" dirty="0" smtClean="0">
                <a:latin typeface="+mn-ea"/>
              </a:rPr>
              <a:t>、</a:t>
            </a:r>
            <a:r>
              <a:rPr kumimoji="1" lang="en-US" altLang="ja-JP" sz="800" dirty="0" smtClean="0">
                <a:latin typeface="+mn-ea"/>
              </a:rPr>
              <a:t>30</a:t>
            </a:r>
            <a:r>
              <a:rPr kumimoji="1" lang="ja-JP" altLang="en-US" sz="800" dirty="0" smtClean="0">
                <a:latin typeface="+mn-ea"/>
              </a:rPr>
              <a:t>％以上減少している者（中長期</a:t>
            </a:r>
            <a:endParaRPr kumimoji="1" lang="en-US" altLang="ja-JP" sz="800" dirty="0" smtClean="0">
              <a:latin typeface="+mn-ea"/>
            </a:endParaRPr>
          </a:p>
          <a:p>
            <a:r>
              <a:rPr kumimoji="1" lang="ja-JP" altLang="en-US" sz="800" dirty="0" smtClean="0">
                <a:latin typeface="+mn-ea"/>
              </a:rPr>
              <a:t>　　　　　在留者等の外国人を含む。）</a:t>
            </a:r>
            <a:endParaRPr kumimoji="1" lang="ja-JP" altLang="en-US" sz="800" dirty="0">
              <a:latin typeface="+mn-ea"/>
            </a:endParaRPr>
          </a:p>
        </p:txBody>
      </p:sp>
      <p:sp>
        <p:nvSpPr>
          <p:cNvPr id="36" name="フローチャート: 代替処理 35"/>
          <p:cNvSpPr/>
          <p:nvPr/>
        </p:nvSpPr>
        <p:spPr>
          <a:xfrm>
            <a:off x="18000" y="3097981"/>
            <a:ext cx="1224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8"/>
              </a:rPr>
              <a:t>高等教育修学支援</a:t>
            </a:r>
            <a:endParaRPr kumimoji="1" lang="ja-JP" altLang="en-US" sz="1000" b="1" dirty="0">
              <a:solidFill>
                <a:schemeClr val="tx1"/>
              </a:solidFill>
            </a:endParaRPr>
          </a:p>
        </p:txBody>
      </p:sp>
      <p:sp>
        <p:nvSpPr>
          <p:cNvPr id="38" name="テキスト ボックス 37"/>
          <p:cNvSpPr txBox="1"/>
          <p:nvPr/>
        </p:nvSpPr>
        <p:spPr>
          <a:xfrm>
            <a:off x="-14400" y="4903047"/>
            <a:ext cx="6372000" cy="584775"/>
          </a:xfrm>
          <a:prstGeom prst="rect">
            <a:avLst/>
          </a:prstGeom>
          <a:noFill/>
        </p:spPr>
        <p:txBody>
          <a:bodyPr wrap="square" rtlCol="0">
            <a:spAutoFit/>
          </a:bodyPr>
          <a:lstStyle/>
          <a:p>
            <a:r>
              <a:rPr kumimoji="1" lang="ja-JP" altLang="en-US" sz="800" dirty="0">
                <a:latin typeface="+mn-ea"/>
              </a:rPr>
              <a:t>○</a:t>
            </a:r>
            <a:r>
              <a:rPr kumimoji="1" lang="ja-JP" altLang="en-US" sz="800" dirty="0" smtClean="0">
                <a:latin typeface="+mn-ea"/>
              </a:rPr>
              <a:t>感染症の</a:t>
            </a:r>
            <a:r>
              <a:rPr kumimoji="1" lang="ja-JP" altLang="en-US" sz="800" dirty="0">
                <a:latin typeface="+mn-ea"/>
              </a:rPr>
              <a:t>影響により、電気・ガス・電話・水道料金</a:t>
            </a:r>
            <a:r>
              <a:rPr kumimoji="1" lang="ja-JP" altLang="en-US" sz="800" dirty="0" smtClean="0">
                <a:latin typeface="+mn-ea"/>
              </a:rPr>
              <a:t>、ＮＨＫ受信料</a:t>
            </a:r>
            <a:r>
              <a:rPr kumimoji="1" lang="ja-JP" altLang="en-US" sz="800" dirty="0">
                <a:latin typeface="+mn-ea"/>
              </a:rPr>
              <a:t>の支払いに困難な事情が</a:t>
            </a:r>
            <a:r>
              <a:rPr kumimoji="1" lang="ja-JP" altLang="en-US" sz="800" dirty="0" smtClean="0">
                <a:latin typeface="+mn-ea"/>
              </a:rPr>
              <a:t>ある契約者につき</a:t>
            </a:r>
            <a:r>
              <a:rPr kumimoji="1" lang="ja-JP" altLang="en-US" sz="800" dirty="0">
                <a:latin typeface="+mn-ea"/>
              </a:rPr>
              <a:t>、</a:t>
            </a:r>
            <a:r>
              <a:rPr kumimoji="1" lang="ja-JP" altLang="en-US" sz="800" dirty="0" smtClean="0">
                <a:latin typeface="+mn-ea"/>
              </a:rPr>
              <a:t>その置かれた</a:t>
            </a:r>
            <a:r>
              <a:rPr kumimoji="1" lang="ja-JP" altLang="en-US" sz="800" dirty="0">
                <a:latin typeface="+mn-ea"/>
              </a:rPr>
              <a:t>状況</a:t>
            </a:r>
            <a:r>
              <a:rPr kumimoji="1" lang="ja-JP" altLang="en-US" sz="800" dirty="0" smtClean="0">
                <a:latin typeface="+mn-ea"/>
              </a:rPr>
              <a:t>に</a:t>
            </a:r>
            <a:endParaRPr kumimoji="1" lang="en-US" altLang="ja-JP" sz="800" dirty="0" smtClean="0">
              <a:latin typeface="+mn-ea"/>
            </a:endParaRPr>
          </a:p>
          <a:p>
            <a:r>
              <a:rPr kumimoji="1" lang="ja-JP" altLang="en-US" sz="800" dirty="0" smtClean="0">
                <a:latin typeface="+mn-ea"/>
              </a:rPr>
              <a:t>　配慮</a:t>
            </a:r>
            <a:r>
              <a:rPr kumimoji="1" lang="ja-JP" altLang="en-US" sz="800" dirty="0">
                <a:latin typeface="+mn-ea"/>
              </a:rPr>
              <a:t>し、料金の支払いの猶予等について、柔軟な対応を</a:t>
            </a:r>
            <a:r>
              <a:rPr kumimoji="1" lang="ja-JP" altLang="en-US" sz="800" dirty="0" smtClean="0">
                <a:latin typeface="+mn-ea"/>
              </a:rPr>
              <a:t>行うことを</a:t>
            </a:r>
            <a:r>
              <a:rPr kumimoji="1" lang="ja-JP" altLang="en-US" sz="800" dirty="0">
                <a:latin typeface="+mn-ea"/>
              </a:rPr>
              <a:t>事業者に</a:t>
            </a:r>
            <a:r>
              <a:rPr kumimoji="1" lang="ja-JP" altLang="en-US" sz="800" dirty="0" smtClean="0">
                <a:latin typeface="+mn-ea"/>
              </a:rPr>
              <a:t>要請</a:t>
            </a:r>
            <a:endParaRPr kumimoji="1" lang="en-US" altLang="ja-JP" sz="800" dirty="0" smtClean="0">
              <a:latin typeface="+mn-ea"/>
            </a:endParaRPr>
          </a:p>
          <a:p>
            <a:r>
              <a:rPr kumimoji="1" lang="ja-JP" altLang="en-US" sz="800" dirty="0" smtClean="0">
                <a:latin typeface="+mn-ea"/>
              </a:rPr>
              <a:t>○ＮＨＫ受信料について</a:t>
            </a:r>
            <a:r>
              <a:rPr kumimoji="1" lang="ja-JP" altLang="en-US" sz="800" dirty="0">
                <a:latin typeface="+mn-ea"/>
              </a:rPr>
              <a:t>、相談窓口を設置するとともに、負担軽減措置を</a:t>
            </a:r>
            <a:r>
              <a:rPr kumimoji="1" lang="ja-JP" altLang="en-US" sz="800" dirty="0" smtClean="0">
                <a:latin typeface="+mn-ea"/>
              </a:rPr>
              <a:t>実施</a:t>
            </a:r>
            <a:endParaRPr kumimoji="1" lang="en-US" altLang="ja-JP" sz="800" dirty="0" smtClean="0">
              <a:latin typeface="+mn-ea"/>
            </a:endParaRPr>
          </a:p>
          <a:p>
            <a:r>
              <a:rPr kumimoji="1" lang="ja-JP" altLang="en-US" sz="800" dirty="0" smtClean="0">
                <a:latin typeface="+mn-ea"/>
              </a:rPr>
              <a:t>○対象者</a:t>
            </a:r>
            <a:r>
              <a:rPr kumimoji="1" lang="ja-JP" altLang="en-US" sz="800" dirty="0">
                <a:latin typeface="+mn-ea"/>
              </a:rPr>
              <a:t>：電気・ガス・電話・水道・ＮＨＫ受信契約の契約者（中長期在留者等の外国人</a:t>
            </a:r>
            <a:r>
              <a:rPr kumimoji="1" lang="ja-JP" altLang="en-US" sz="800" dirty="0" smtClean="0">
                <a:latin typeface="+mn-ea"/>
              </a:rPr>
              <a:t>を含む。）</a:t>
            </a:r>
            <a:endParaRPr kumimoji="1" lang="ja-JP" altLang="en-US" sz="800" dirty="0">
              <a:latin typeface="+mn-ea"/>
            </a:endParaRPr>
          </a:p>
        </p:txBody>
      </p:sp>
      <p:sp>
        <p:nvSpPr>
          <p:cNvPr id="39" name="テキスト ボックス 38"/>
          <p:cNvSpPr txBox="1"/>
          <p:nvPr/>
        </p:nvSpPr>
        <p:spPr>
          <a:xfrm>
            <a:off x="-14400" y="5644821"/>
            <a:ext cx="6372000" cy="1077218"/>
          </a:xfrm>
          <a:prstGeom prst="rect">
            <a:avLst/>
          </a:prstGeom>
          <a:noFill/>
        </p:spPr>
        <p:txBody>
          <a:bodyPr wrap="square" rtlCol="0">
            <a:spAutoFit/>
          </a:bodyPr>
          <a:lstStyle/>
          <a:p>
            <a:r>
              <a:rPr kumimoji="1" lang="en-US" altLang="ja-JP" sz="800" dirty="0" smtClean="0">
                <a:latin typeface="+mn-ea"/>
              </a:rPr>
              <a:t>【</a:t>
            </a:r>
            <a:r>
              <a:rPr kumimoji="1" lang="ja-JP" altLang="en-US" sz="800" dirty="0" smtClean="0">
                <a:latin typeface="+mn-ea"/>
              </a:rPr>
              <a:t>緊急小口資金</a:t>
            </a:r>
            <a:r>
              <a:rPr kumimoji="1" lang="en-US" altLang="ja-JP" sz="800" dirty="0" smtClean="0">
                <a:latin typeface="+mn-ea"/>
              </a:rPr>
              <a:t>】</a:t>
            </a:r>
          </a:p>
          <a:p>
            <a:r>
              <a:rPr kumimoji="1" lang="ja-JP" altLang="en-US" sz="800" dirty="0" smtClean="0">
                <a:latin typeface="+mn-ea"/>
              </a:rPr>
              <a:t>○緊急かつ一時的に生計の維持が困難となった場合の小口の貸付（</a:t>
            </a:r>
            <a:r>
              <a:rPr kumimoji="1" lang="zh-TW" altLang="en-US" sz="800" dirty="0">
                <a:latin typeface="游ゴシック" panose="020B0400000000000000" pitchFamily="50" charset="-128"/>
                <a:ea typeface="游ゴシック" panose="020B0400000000000000" pitchFamily="50" charset="-128"/>
              </a:rPr>
              <a:t>貸付上限額</a:t>
            </a:r>
            <a:r>
              <a:rPr kumimoji="1" lang="zh-TW" altLang="en-US" sz="800" dirty="0" smtClean="0">
                <a:latin typeface="游ゴシック" panose="020B0400000000000000" pitchFamily="50" charset="-128"/>
                <a:ea typeface="游ゴシック" panose="020B0400000000000000" pitchFamily="50" charset="-128"/>
              </a:rPr>
              <a:t>：</a:t>
            </a:r>
            <a:r>
              <a:rPr kumimoji="1" lang="en-US" altLang="zh-TW" sz="800" dirty="0" smtClean="0">
                <a:latin typeface="游ゴシック" panose="020B0400000000000000" pitchFamily="50" charset="-128"/>
                <a:ea typeface="游ゴシック" panose="020B0400000000000000" pitchFamily="50" charset="-128"/>
              </a:rPr>
              <a:t>20</a:t>
            </a:r>
            <a:r>
              <a:rPr kumimoji="1" lang="zh-TW" altLang="en-US" sz="800" dirty="0" smtClean="0">
                <a:latin typeface="游ゴシック" panose="020B0400000000000000" pitchFamily="50" charset="-128"/>
                <a:ea typeface="游ゴシック" panose="020B0400000000000000" pitchFamily="50" charset="-128"/>
              </a:rPr>
              <a:t>万円以内</a:t>
            </a:r>
            <a:r>
              <a:rPr kumimoji="1" lang="ja-JP" altLang="en-US" sz="800" dirty="0" smtClean="0">
                <a:latin typeface="+mn-ea"/>
              </a:rPr>
              <a:t>）</a:t>
            </a:r>
          </a:p>
          <a:p>
            <a:r>
              <a:rPr kumimoji="1" lang="ja-JP" altLang="en-US" sz="800" dirty="0">
                <a:latin typeface="+mn-ea"/>
              </a:rPr>
              <a:t>○対象：休業等により収入の減少があり、緊急かつ一時的な生計維持のための貸付を必要とする</a:t>
            </a:r>
            <a:r>
              <a:rPr kumimoji="1" lang="ja-JP" altLang="en-US" sz="800" dirty="0" smtClean="0">
                <a:latin typeface="+mn-ea"/>
              </a:rPr>
              <a:t>世帯（</a:t>
            </a:r>
            <a:r>
              <a:rPr kumimoji="1" lang="ja-JP" altLang="en-US" sz="800" dirty="0">
                <a:latin typeface="+mn-ea"/>
              </a:rPr>
              <a:t>中長期</a:t>
            </a:r>
            <a:r>
              <a:rPr kumimoji="1" lang="ja-JP" altLang="en-US" sz="800" dirty="0" smtClean="0">
                <a:latin typeface="+mn-ea"/>
              </a:rPr>
              <a:t>在留者等</a:t>
            </a:r>
            <a:r>
              <a:rPr kumimoji="1" lang="ja-JP" altLang="en-US" sz="800" dirty="0">
                <a:latin typeface="+mn-ea"/>
              </a:rPr>
              <a:t>の</a:t>
            </a:r>
            <a:r>
              <a:rPr kumimoji="1" lang="ja-JP" altLang="en-US" sz="800" dirty="0" smtClean="0">
                <a:latin typeface="+mn-ea"/>
              </a:rPr>
              <a:t>外国人</a:t>
            </a:r>
            <a:r>
              <a:rPr kumimoji="1" lang="ja-JP" altLang="en-US" sz="800" dirty="0">
                <a:latin typeface="+mn-ea"/>
              </a:rPr>
              <a:t>の</a:t>
            </a:r>
            <a:r>
              <a:rPr kumimoji="1" lang="ja-JP" altLang="en-US" sz="800" dirty="0" smtClean="0">
                <a:latin typeface="+mn-ea"/>
              </a:rPr>
              <a:t>世帯</a:t>
            </a:r>
            <a:endParaRPr kumimoji="1" lang="en-US" altLang="ja-JP" sz="800" dirty="0" smtClean="0">
              <a:latin typeface="+mn-ea"/>
            </a:endParaRPr>
          </a:p>
          <a:p>
            <a:r>
              <a:rPr kumimoji="1" lang="ja-JP" altLang="en-US" sz="800" dirty="0" smtClean="0">
                <a:latin typeface="+mn-ea"/>
              </a:rPr>
              <a:t>　　　　員</a:t>
            </a:r>
            <a:r>
              <a:rPr kumimoji="1" lang="ja-JP" altLang="en-US" sz="800" dirty="0">
                <a:latin typeface="+mn-ea"/>
              </a:rPr>
              <a:t>がいる世帯を含む。）</a:t>
            </a:r>
          </a:p>
          <a:p>
            <a:r>
              <a:rPr kumimoji="1" lang="en-US" altLang="ja-JP" sz="800" dirty="0" smtClean="0">
                <a:latin typeface="+mn-ea"/>
              </a:rPr>
              <a:t>【</a:t>
            </a:r>
            <a:r>
              <a:rPr kumimoji="1" lang="ja-JP" altLang="en-US" sz="800" dirty="0" smtClean="0">
                <a:latin typeface="+mn-ea"/>
              </a:rPr>
              <a:t>総合支援資金</a:t>
            </a:r>
            <a:r>
              <a:rPr kumimoji="1" lang="en-US" altLang="ja-JP" sz="800" dirty="0" smtClean="0">
                <a:latin typeface="+mn-ea"/>
              </a:rPr>
              <a:t>】</a:t>
            </a:r>
            <a:endParaRPr kumimoji="1" lang="ja-JP" altLang="en-US" sz="800" dirty="0">
              <a:latin typeface="+mn-ea"/>
            </a:endParaRPr>
          </a:p>
          <a:p>
            <a:r>
              <a:rPr kumimoji="1" lang="ja-JP" altLang="en-US" sz="800" dirty="0" smtClean="0">
                <a:latin typeface="+mn-ea"/>
              </a:rPr>
              <a:t>○生活</a:t>
            </a:r>
            <a:r>
              <a:rPr kumimoji="1" lang="ja-JP" altLang="en-US" sz="800" dirty="0">
                <a:latin typeface="+mn-ea"/>
              </a:rPr>
              <a:t>の立て直しが必要な</a:t>
            </a:r>
            <a:r>
              <a:rPr kumimoji="1" lang="ja-JP" altLang="en-US" sz="800" dirty="0" smtClean="0">
                <a:latin typeface="+mn-ea"/>
              </a:rPr>
              <a:t>場合に継続</a:t>
            </a:r>
            <a:r>
              <a:rPr kumimoji="1" lang="ja-JP" altLang="en-US" sz="800" dirty="0">
                <a:latin typeface="+mn-ea"/>
              </a:rPr>
              <a:t>して支援 （２人以上</a:t>
            </a:r>
            <a:r>
              <a:rPr kumimoji="1" lang="ja-JP" altLang="en-US" sz="800" dirty="0" smtClean="0">
                <a:latin typeface="+mn-ea"/>
              </a:rPr>
              <a:t>世帯</a:t>
            </a:r>
            <a:r>
              <a:rPr kumimoji="1" lang="en-US" altLang="ja-JP" sz="800" dirty="0" smtClean="0">
                <a:latin typeface="+mn-ea"/>
              </a:rPr>
              <a:t>20</a:t>
            </a:r>
            <a:r>
              <a:rPr kumimoji="1" lang="ja-JP" altLang="en-US" sz="800" dirty="0" smtClean="0">
                <a:latin typeface="+mn-ea"/>
              </a:rPr>
              <a:t>万円以内。原則３か月</a:t>
            </a:r>
            <a:r>
              <a:rPr kumimoji="1" lang="ja-JP" altLang="en-US" sz="800" dirty="0">
                <a:latin typeface="+mn-ea"/>
              </a:rPr>
              <a:t>以内</a:t>
            </a:r>
            <a:r>
              <a:rPr kumimoji="1" lang="ja-JP" altLang="en-US" sz="800" dirty="0" smtClean="0">
                <a:latin typeface="+mn-ea"/>
              </a:rPr>
              <a:t>）</a:t>
            </a:r>
            <a:endParaRPr kumimoji="1" lang="en-US" altLang="ja-JP" sz="800" dirty="0" smtClean="0">
              <a:latin typeface="+mn-ea"/>
            </a:endParaRPr>
          </a:p>
          <a:p>
            <a:r>
              <a:rPr kumimoji="1" lang="ja-JP" altLang="en-US" sz="800" dirty="0" smtClean="0">
                <a:latin typeface="+mn-ea"/>
              </a:rPr>
              <a:t>○対象</a:t>
            </a:r>
            <a:r>
              <a:rPr kumimoji="1" lang="ja-JP" altLang="en-US" sz="800" dirty="0">
                <a:latin typeface="+mn-ea"/>
              </a:rPr>
              <a:t>：低所得世帯で</a:t>
            </a:r>
            <a:r>
              <a:rPr kumimoji="1" lang="ja-JP" altLang="en-US" sz="800" dirty="0" smtClean="0">
                <a:latin typeface="+mn-ea"/>
              </a:rPr>
              <a:t>あって、収入</a:t>
            </a:r>
            <a:r>
              <a:rPr kumimoji="1" lang="ja-JP" altLang="en-US" sz="800" dirty="0">
                <a:latin typeface="+mn-ea"/>
              </a:rPr>
              <a:t>の減少や失業等により生活に困窮し、日常生活の維持が</a:t>
            </a:r>
            <a:r>
              <a:rPr kumimoji="1" lang="ja-JP" altLang="en-US" sz="800" dirty="0" smtClean="0">
                <a:latin typeface="+mn-ea"/>
              </a:rPr>
              <a:t>困難となっている世帯（中長期在留者等の</a:t>
            </a:r>
            <a:endParaRPr kumimoji="1" lang="en-US" altLang="ja-JP" sz="800" dirty="0" smtClean="0">
              <a:latin typeface="+mn-ea"/>
            </a:endParaRPr>
          </a:p>
          <a:p>
            <a:r>
              <a:rPr kumimoji="1" lang="ja-JP" altLang="en-US" sz="800" dirty="0" smtClean="0">
                <a:latin typeface="+mn-ea"/>
              </a:rPr>
              <a:t>　　　　外国人の世帯員がいる世帯を含む。）</a:t>
            </a:r>
            <a:endParaRPr kumimoji="1" lang="ja-JP" altLang="en-US" sz="800" dirty="0">
              <a:latin typeface="+mn-ea"/>
            </a:endParaRPr>
          </a:p>
        </p:txBody>
      </p:sp>
      <p:sp>
        <p:nvSpPr>
          <p:cNvPr id="50" name="フローチャート: 代替処理 49"/>
          <p:cNvSpPr/>
          <p:nvPr/>
        </p:nvSpPr>
        <p:spPr>
          <a:xfrm>
            <a:off x="18000" y="3723694"/>
            <a:ext cx="3636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9"/>
              </a:rPr>
              <a:t>国民健康</a:t>
            </a:r>
            <a:r>
              <a:rPr kumimoji="1" lang="ja-JP" altLang="en-US" sz="1000" b="1" dirty="0" smtClean="0">
                <a:solidFill>
                  <a:schemeClr val="tx1"/>
                </a:solidFill>
                <a:hlinkClick r:id="rId9"/>
              </a:rPr>
              <a:t>保険・後期</a:t>
            </a:r>
            <a:r>
              <a:rPr kumimoji="1" lang="ja-JP" altLang="en-US" sz="1000" b="1" dirty="0">
                <a:solidFill>
                  <a:schemeClr val="tx1"/>
                </a:solidFill>
                <a:hlinkClick r:id="rId9"/>
              </a:rPr>
              <a:t>高齢者</a:t>
            </a:r>
            <a:r>
              <a:rPr kumimoji="1" lang="ja-JP" altLang="en-US" sz="1000" b="1" dirty="0" smtClean="0">
                <a:solidFill>
                  <a:schemeClr val="tx1"/>
                </a:solidFill>
                <a:hlinkClick r:id="rId9"/>
              </a:rPr>
              <a:t>医療・介護</a:t>
            </a:r>
            <a:r>
              <a:rPr kumimoji="1" lang="ja-JP" altLang="en-US" sz="1000" b="1" dirty="0">
                <a:solidFill>
                  <a:schemeClr val="tx1"/>
                </a:solidFill>
                <a:hlinkClick r:id="rId9"/>
              </a:rPr>
              <a:t>保険の保険料の減免等</a:t>
            </a:r>
            <a:endParaRPr kumimoji="1" lang="ja-JP" altLang="en-US" sz="1000" b="1" dirty="0">
              <a:solidFill>
                <a:schemeClr val="tx1"/>
              </a:solidFill>
            </a:endParaRPr>
          </a:p>
        </p:txBody>
      </p:sp>
      <p:sp>
        <p:nvSpPr>
          <p:cNvPr id="51" name="テキスト ボックス 50"/>
          <p:cNvSpPr txBox="1"/>
          <p:nvPr/>
        </p:nvSpPr>
        <p:spPr>
          <a:xfrm>
            <a:off x="-14400" y="3888312"/>
            <a:ext cx="6372000" cy="338554"/>
          </a:xfrm>
          <a:prstGeom prst="rect">
            <a:avLst/>
          </a:prstGeom>
          <a:noFill/>
        </p:spPr>
        <p:txBody>
          <a:bodyPr wrap="square" rtlCol="0">
            <a:spAutoFit/>
          </a:bodyPr>
          <a:lstStyle/>
          <a:p>
            <a:r>
              <a:rPr kumimoji="1" lang="ja-JP" altLang="en-US" sz="800" dirty="0" smtClean="0">
                <a:latin typeface="+mn-ea"/>
              </a:rPr>
              <a:t>○感染症の</a:t>
            </a:r>
            <a:r>
              <a:rPr kumimoji="1" lang="ja-JP" altLang="en-US" sz="800" dirty="0">
                <a:latin typeface="+mn-ea"/>
              </a:rPr>
              <a:t>影響により収入が減少した被保険者</a:t>
            </a:r>
            <a:r>
              <a:rPr kumimoji="1" lang="ja-JP" altLang="en-US" sz="800" dirty="0" smtClean="0">
                <a:latin typeface="+mn-ea"/>
              </a:rPr>
              <a:t>等に</a:t>
            </a:r>
            <a:r>
              <a:rPr kumimoji="1" lang="ja-JP" altLang="en-US" sz="800" dirty="0">
                <a:latin typeface="+mn-ea"/>
              </a:rPr>
              <a:t>係る国民健康保険料（税</a:t>
            </a:r>
            <a:r>
              <a:rPr kumimoji="1" lang="ja-JP" altLang="en-US" sz="800" dirty="0" smtClean="0">
                <a:latin typeface="+mn-ea"/>
              </a:rPr>
              <a:t>）等の</a:t>
            </a:r>
            <a:r>
              <a:rPr kumimoji="1" lang="ja-JP" altLang="en-US" sz="800" dirty="0">
                <a:latin typeface="+mn-ea"/>
              </a:rPr>
              <a:t>減免を行った</a:t>
            </a:r>
            <a:r>
              <a:rPr kumimoji="1" lang="ja-JP" altLang="en-US" sz="800" dirty="0" smtClean="0">
                <a:latin typeface="+mn-ea"/>
              </a:rPr>
              <a:t>市町村</a:t>
            </a:r>
            <a:r>
              <a:rPr kumimoji="1" lang="ja-JP" altLang="en-US" sz="800" dirty="0">
                <a:latin typeface="+mn-ea"/>
              </a:rPr>
              <a:t>等への</a:t>
            </a:r>
            <a:r>
              <a:rPr kumimoji="1" lang="ja-JP" altLang="en-US" sz="800" dirty="0" smtClean="0">
                <a:latin typeface="+mn-ea"/>
              </a:rPr>
              <a:t>支援</a:t>
            </a:r>
            <a:endParaRPr kumimoji="1" lang="en-US" altLang="ja-JP" sz="800" dirty="0" smtClean="0">
              <a:latin typeface="+mn-ea"/>
            </a:endParaRPr>
          </a:p>
          <a:p>
            <a:r>
              <a:rPr kumimoji="1" lang="ja-JP" altLang="en-US" sz="800" dirty="0" smtClean="0">
                <a:latin typeface="+mn-ea"/>
              </a:rPr>
              <a:t>○対象者</a:t>
            </a:r>
            <a:r>
              <a:rPr kumimoji="1" lang="ja-JP" altLang="en-US" sz="800" dirty="0">
                <a:latin typeface="+mn-ea"/>
              </a:rPr>
              <a:t>：国民健康保険・後期高齢者</a:t>
            </a:r>
            <a:r>
              <a:rPr kumimoji="1" lang="ja-JP" altLang="en-US" sz="800" dirty="0" smtClean="0">
                <a:latin typeface="+mn-ea"/>
              </a:rPr>
              <a:t>医療・</a:t>
            </a:r>
            <a:r>
              <a:rPr kumimoji="1" lang="ja-JP" altLang="en-US" sz="800" dirty="0">
                <a:latin typeface="+mn-ea"/>
              </a:rPr>
              <a:t>介護</a:t>
            </a:r>
            <a:r>
              <a:rPr kumimoji="1" lang="ja-JP" altLang="en-US" sz="800" dirty="0" smtClean="0">
                <a:latin typeface="+mn-ea"/>
              </a:rPr>
              <a:t>保険の被保険者</a:t>
            </a:r>
            <a:r>
              <a:rPr kumimoji="1" lang="ja-JP" altLang="en-US" sz="800" dirty="0">
                <a:latin typeface="+mn-ea"/>
              </a:rPr>
              <a:t>（中長期在留者等の外国人</a:t>
            </a:r>
            <a:r>
              <a:rPr kumimoji="1" lang="ja-JP" altLang="en-US" sz="800" dirty="0" smtClean="0">
                <a:latin typeface="+mn-ea"/>
              </a:rPr>
              <a:t>を含む。）</a:t>
            </a:r>
            <a:endParaRPr kumimoji="1" lang="ja-JP" altLang="en-US" sz="800" dirty="0">
              <a:latin typeface="+mn-ea"/>
            </a:endParaRPr>
          </a:p>
        </p:txBody>
      </p:sp>
      <p:sp>
        <p:nvSpPr>
          <p:cNvPr id="41" name="フローチャート: 代替処理 40"/>
          <p:cNvSpPr/>
          <p:nvPr/>
        </p:nvSpPr>
        <p:spPr>
          <a:xfrm>
            <a:off x="18000" y="5500835"/>
            <a:ext cx="2268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10"/>
              </a:rPr>
              <a:t>個人向け緊急小口資金等の特例貸付</a:t>
            </a:r>
            <a:endParaRPr kumimoji="1" lang="ja-JP" altLang="en-US" sz="1000" b="1" dirty="0">
              <a:solidFill>
                <a:schemeClr val="tx1"/>
              </a:solidFill>
            </a:endParaRPr>
          </a:p>
        </p:txBody>
      </p:sp>
      <p:sp>
        <p:nvSpPr>
          <p:cNvPr id="42" name="フローチャート: 代替処理 41"/>
          <p:cNvSpPr/>
          <p:nvPr/>
        </p:nvSpPr>
        <p:spPr>
          <a:xfrm>
            <a:off x="6427169" y="3940021"/>
            <a:ext cx="2124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1"/>
              </a:rPr>
              <a:t>雇用</a:t>
            </a:r>
            <a:r>
              <a:rPr kumimoji="1" lang="ja-JP" altLang="en-US" sz="1000" b="1" dirty="0" smtClean="0">
                <a:solidFill>
                  <a:schemeClr val="tx1"/>
                </a:solidFill>
                <a:hlinkClick r:id="rId11"/>
              </a:rPr>
              <a:t>調整助成金の特例措置の拡大</a:t>
            </a:r>
            <a:endParaRPr kumimoji="1" lang="ja-JP" altLang="en-US" sz="1000" b="1" dirty="0">
              <a:solidFill>
                <a:schemeClr val="tx1"/>
              </a:solidFill>
            </a:endParaRPr>
          </a:p>
        </p:txBody>
      </p:sp>
      <p:sp>
        <p:nvSpPr>
          <p:cNvPr id="43" name="テキスト ボックス 42"/>
          <p:cNvSpPr txBox="1"/>
          <p:nvPr/>
        </p:nvSpPr>
        <p:spPr>
          <a:xfrm>
            <a:off x="6393600" y="4107498"/>
            <a:ext cx="6372000" cy="461665"/>
          </a:xfrm>
          <a:prstGeom prst="rect">
            <a:avLst/>
          </a:prstGeom>
          <a:noFill/>
        </p:spPr>
        <p:txBody>
          <a:bodyPr wrap="square" rtlCol="0">
            <a:spAutoFit/>
          </a:bodyPr>
          <a:lstStyle/>
          <a:p>
            <a:r>
              <a:rPr kumimoji="1" lang="ja-JP" altLang="en-US" sz="800" dirty="0" smtClean="0">
                <a:latin typeface="+mn-ea"/>
              </a:rPr>
              <a:t>○アルバイト等</a:t>
            </a:r>
            <a:r>
              <a:rPr kumimoji="1" lang="ja-JP" altLang="en-US" sz="800" dirty="0">
                <a:latin typeface="+mn-ea"/>
              </a:rPr>
              <a:t>、雇用保険被保険者でない労働者の休業への助成金支給</a:t>
            </a:r>
            <a:r>
              <a:rPr kumimoji="1" lang="ja-JP" altLang="en-US" sz="800" dirty="0" smtClean="0">
                <a:latin typeface="+mn-ea"/>
              </a:rPr>
              <a:t>対象の拡大</a:t>
            </a:r>
          </a:p>
          <a:p>
            <a:r>
              <a:rPr kumimoji="1" lang="ja-JP" altLang="en-US" sz="800" dirty="0">
                <a:latin typeface="+mn-ea"/>
              </a:rPr>
              <a:t>○休業等の上限額・助成率の引上げ（上限額は</a:t>
            </a:r>
            <a:r>
              <a:rPr kumimoji="1" lang="en-US" altLang="ja-JP" sz="800" dirty="0">
                <a:latin typeface="+mn-ea"/>
              </a:rPr>
              <a:t>15,000</a:t>
            </a:r>
            <a:r>
              <a:rPr kumimoji="1" lang="ja-JP" altLang="en-US" sz="800" dirty="0">
                <a:latin typeface="+mn-ea"/>
              </a:rPr>
              <a:t>円、助成率は中小企業最大</a:t>
            </a:r>
            <a:r>
              <a:rPr kumimoji="1" lang="en-US" altLang="ja-JP" sz="800" dirty="0">
                <a:latin typeface="+mn-ea"/>
              </a:rPr>
              <a:t>100</a:t>
            </a:r>
            <a:r>
              <a:rPr kumimoji="1" lang="ja-JP" altLang="en-US" sz="800" dirty="0">
                <a:latin typeface="+mn-ea"/>
              </a:rPr>
              <a:t>％</a:t>
            </a:r>
            <a:r>
              <a:rPr kumimoji="1" lang="ja-JP" altLang="en-US" sz="800" dirty="0" smtClean="0">
                <a:latin typeface="+mn-ea"/>
              </a:rPr>
              <a:t>）</a:t>
            </a:r>
            <a:endParaRPr kumimoji="1" lang="en-US" altLang="ja-JP" sz="800" dirty="0" smtClean="0">
              <a:latin typeface="+mn-ea"/>
            </a:endParaRPr>
          </a:p>
          <a:p>
            <a:r>
              <a:rPr kumimoji="1" lang="ja-JP" altLang="en-US" sz="800" dirty="0" smtClean="0">
                <a:latin typeface="+mn-ea"/>
              </a:rPr>
              <a:t>○対象：感染症の影響を受ける事業主</a:t>
            </a:r>
            <a:r>
              <a:rPr kumimoji="1" lang="ja-JP" altLang="en-US" sz="800" dirty="0">
                <a:latin typeface="+mn-ea"/>
              </a:rPr>
              <a:t>（中長期在留者等の外国人</a:t>
            </a:r>
            <a:r>
              <a:rPr kumimoji="1" lang="ja-JP" altLang="en-US" sz="800" dirty="0" smtClean="0">
                <a:latin typeface="+mn-ea"/>
              </a:rPr>
              <a:t>、外国人を雇用する者を含む。）</a:t>
            </a:r>
            <a:endParaRPr kumimoji="1" lang="ja-JP" altLang="en-US" sz="800" dirty="0">
              <a:latin typeface="+mn-ea"/>
            </a:endParaRPr>
          </a:p>
        </p:txBody>
      </p:sp>
      <p:sp>
        <p:nvSpPr>
          <p:cNvPr id="46" name="テキスト ボックス 45"/>
          <p:cNvSpPr txBox="1"/>
          <p:nvPr/>
        </p:nvSpPr>
        <p:spPr>
          <a:xfrm>
            <a:off x="-14400" y="3244075"/>
            <a:ext cx="6372000" cy="461665"/>
          </a:xfrm>
          <a:prstGeom prst="rect">
            <a:avLst/>
          </a:prstGeom>
          <a:noFill/>
        </p:spPr>
        <p:txBody>
          <a:bodyPr wrap="square" rtlCol="0">
            <a:spAutoFit/>
          </a:bodyPr>
          <a:lstStyle/>
          <a:p>
            <a:r>
              <a:rPr kumimoji="1" lang="ja-JP" altLang="en-US" sz="800" dirty="0" smtClean="0">
                <a:latin typeface="+mn-ea"/>
              </a:rPr>
              <a:t>○家計が急変した学生等に対する授業料減免や給付型・貸与型奨学金を</a:t>
            </a:r>
            <a:r>
              <a:rPr kumimoji="1" lang="ja-JP" altLang="en-US" sz="800" dirty="0">
                <a:latin typeface="+mn-ea"/>
              </a:rPr>
              <a:t>通じた</a:t>
            </a:r>
            <a:r>
              <a:rPr kumimoji="1" lang="ja-JP" altLang="en-US" sz="800" dirty="0" smtClean="0">
                <a:latin typeface="+mn-ea"/>
              </a:rPr>
              <a:t>支援</a:t>
            </a:r>
            <a:endParaRPr kumimoji="1" lang="en-US" altLang="ja-JP" sz="800" dirty="0" smtClean="0">
              <a:latin typeface="+mn-ea"/>
            </a:endParaRPr>
          </a:p>
          <a:p>
            <a:r>
              <a:rPr kumimoji="1" lang="ja-JP" altLang="en-US" sz="800" dirty="0" smtClean="0">
                <a:latin typeface="+mn-ea"/>
              </a:rPr>
              <a:t>○対象者：授業料等の支払いが困難である学生（外国人のうち、特別永住者、永住者、日本人の配偶者等、永住者の配偶者等、定住者</a:t>
            </a:r>
            <a:endParaRPr kumimoji="1" lang="en-US" altLang="ja-JP" sz="800" dirty="0" smtClean="0">
              <a:latin typeface="+mn-ea"/>
            </a:endParaRPr>
          </a:p>
          <a:p>
            <a:r>
              <a:rPr kumimoji="1" lang="ja-JP" altLang="en-US" sz="800" dirty="0" smtClean="0">
                <a:latin typeface="+mn-ea"/>
              </a:rPr>
              <a:t>　　　　　のうち永住する意思があると認められた者を</a:t>
            </a:r>
            <a:r>
              <a:rPr kumimoji="1" lang="ja-JP" altLang="en-US" sz="800" dirty="0">
                <a:latin typeface="+mn-ea"/>
              </a:rPr>
              <a:t>含む。</a:t>
            </a:r>
            <a:r>
              <a:rPr kumimoji="1" lang="ja-JP" altLang="en-US" sz="800" dirty="0" smtClean="0">
                <a:latin typeface="+mn-ea"/>
              </a:rPr>
              <a:t>外国人</a:t>
            </a:r>
            <a:r>
              <a:rPr kumimoji="1" lang="ja-JP" altLang="en-US" sz="800" dirty="0">
                <a:latin typeface="+mn-ea"/>
              </a:rPr>
              <a:t>留学生については、別途</a:t>
            </a:r>
            <a:r>
              <a:rPr kumimoji="1" lang="ja-JP" altLang="en-US" sz="800" dirty="0" smtClean="0">
                <a:latin typeface="+mn-ea"/>
              </a:rPr>
              <a:t>奨学金</a:t>
            </a:r>
            <a:r>
              <a:rPr kumimoji="1" lang="ja-JP" altLang="en-US" sz="800" dirty="0">
                <a:latin typeface="+mn-ea"/>
              </a:rPr>
              <a:t>制度を</a:t>
            </a:r>
            <a:r>
              <a:rPr kumimoji="1" lang="ja-JP" altLang="en-US" sz="800" dirty="0" smtClean="0">
                <a:latin typeface="+mn-ea"/>
              </a:rPr>
              <a:t>通じて</a:t>
            </a:r>
            <a:r>
              <a:rPr kumimoji="1" lang="ja-JP" altLang="en-US" sz="800" dirty="0">
                <a:latin typeface="+mn-ea"/>
              </a:rPr>
              <a:t>支援）</a:t>
            </a:r>
          </a:p>
        </p:txBody>
      </p:sp>
      <p:sp>
        <p:nvSpPr>
          <p:cNvPr id="47" name="テキスト ボックス 46"/>
          <p:cNvSpPr txBox="1"/>
          <p:nvPr/>
        </p:nvSpPr>
        <p:spPr>
          <a:xfrm>
            <a:off x="-14400" y="6888097"/>
            <a:ext cx="6372000" cy="540000"/>
          </a:xfrm>
          <a:prstGeom prst="rect">
            <a:avLst/>
          </a:prstGeom>
          <a:noFill/>
        </p:spPr>
        <p:txBody>
          <a:bodyPr wrap="square" rtlCol="0">
            <a:spAutoFit/>
          </a:bodyPr>
          <a:lstStyle/>
          <a:p>
            <a:r>
              <a:rPr kumimoji="1" lang="ja-JP" altLang="en-US" sz="800" dirty="0" smtClean="0">
                <a:latin typeface="+mn-ea"/>
              </a:rPr>
              <a:t>○離職等や自己の責に帰さない理由等による就業機会の減少に</a:t>
            </a:r>
            <a:r>
              <a:rPr kumimoji="1" lang="ja-JP" altLang="en-US" sz="800" dirty="0">
                <a:latin typeface="+mn-ea"/>
              </a:rPr>
              <a:t>より経済的に困窮し、住居を</a:t>
            </a:r>
            <a:r>
              <a:rPr kumimoji="1" lang="ja-JP" altLang="en-US" sz="800" dirty="0" smtClean="0">
                <a:latin typeface="+mn-ea"/>
              </a:rPr>
              <a:t>失った者又は</a:t>
            </a:r>
            <a:r>
              <a:rPr kumimoji="1" lang="ja-JP" altLang="en-US" sz="800" dirty="0">
                <a:latin typeface="+mn-ea"/>
              </a:rPr>
              <a:t>その</a:t>
            </a:r>
            <a:r>
              <a:rPr kumimoji="1" lang="ja-JP" altLang="en-US" sz="800" dirty="0" smtClean="0">
                <a:latin typeface="+mn-ea"/>
              </a:rPr>
              <a:t>おそれがある者</a:t>
            </a:r>
            <a:r>
              <a:rPr kumimoji="1" lang="ja-JP" altLang="en-US" sz="800" dirty="0">
                <a:latin typeface="+mn-ea"/>
              </a:rPr>
              <a:t>に対し</a:t>
            </a:r>
            <a:r>
              <a:rPr kumimoji="1" lang="ja-JP" altLang="en-US" sz="800" dirty="0" smtClean="0">
                <a:latin typeface="+mn-ea"/>
              </a:rPr>
              <a:t>、</a:t>
            </a:r>
            <a:endParaRPr kumimoji="1" lang="en-US" altLang="ja-JP" sz="800" dirty="0" smtClean="0">
              <a:latin typeface="+mn-ea"/>
            </a:endParaRPr>
          </a:p>
          <a:p>
            <a:r>
              <a:rPr kumimoji="1" lang="ja-JP" altLang="en-US" sz="800" dirty="0" smtClean="0">
                <a:latin typeface="+mn-ea"/>
              </a:rPr>
              <a:t>　所要</a:t>
            </a:r>
            <a:r>
              <a:rPr kumimoji="1" lang="ja-JP" altLang="en-US" sz="800" dirty="0">
                <a:latin typeface="+mn-ea"/>
              </a:rPr>
              <a:t>の求職活動等を</a:t>
            </a:r>
            <a:r>
              <a:rPr kumimoji="1" lang="ja-JP" altLang="en-US" sz="800" dirty="0" smtClean="0">
                <a:latin typeface="+mn-ea"/>
              </a:rPr>
              <a:t>条件に</a:t>
            </a:r>
            <a:r>
              <a:rPr kumimoji="1" lang="ja-JP" altLang="en-US" sz="800" dirty="0">
                <a:latin typeface="+mn-ea"/>
              </a:rPr>
              <a:t>住居確保給付金を</a:t>
            </a:r>
            <a:r>
              <a:rPr kumimoji="1" lang="ja-JP" altLang="en-US" sz="800" dirty="0" smtClean="0">
                <a:latin typeface="+mn-ea"/>
              </a:rPr>
              <a:t>支給</a:t>
            </a:r>
            <a:endParaRPr kumimoji="1" lang="en-US" altLang="ja-JP" sz="800" dirty="0" smtClean="0">
              <a:latin typeface="+mn-ea"/>
            </a:endParaRPr>
          </a:p>
          <a:p>
            <a:r>
              <a:rPr kumimoji="1" lang="ja-JP" altLang="en-US" sz="800" dirty="0" smtClean="0">
                <a:latin typeface="+mn-ea"/>
              </a:rPr>
              <a:t>○対象者：離職・廃業後２年以内又は休業等により、収入が減少し、離職等と同程度の状況にある者で</a:t>
            </a:r>
            <a:r>
              <a:rPr kumimoji="1" lang="ja-JP" altLang="en-US" sz="800" dirty="0">
                <a:latin typeface="+mn-ea"/>
              </a:rPr>
              <a:t>、給付要件</a:t>
            </a:r>
            <a:r>
              <a:rPr kumimoji="1" lang="ja-JP" altLang="en-US" sz="800" dirty="0" smtClean="0">
                <a:latin typeface="+mn-ea"/>
              </a:rPr>
              <a:t>を満たす者（中長期</a:t>
            </a:r>
            <a:endParaRPr kumimoji="1" lang="en-US" altLang="ja-JP" sz="800" dirty="0" smtClean="0">
              <a:latin typeface="+mn-ea"/>
            </a:endParaRPr>
          </a:p>
          <a:p>
            <a:r>
              <a:rPr kumimoji="1" lang="ja-JP" altLang="en-US" sz="800" dirty="0" smtClean="0">
                <a:latin typeface="+mn-ea"/>
              </a:rPr>
              <a:t>　　　　　在留者等の外国人を含む。）</a:t>
            </a:r>
            <a:endParaRPr kumimoji="1" lang="ja-JP" altLang="en-US" sz="800" dirty="0">
              <a:latin typeface="+mn-ea"/>
            </a:endParaRPr>
          </a:p>
        </p:txBody>
      </p:sp>
      <p:sp>
        <p:nvSpPr>
          <p:cNvPr id="3" name="テキスト ボックス 2"/>
          <p:cNvSpPr txBox="1"/>
          <p:nvPr/>
        </p:nvSpPr>
        <p:spPr>
          <a:xfrm>
            <a:off x="11325600" y="12763"/>
            <a:ext cx="1476000" cy="230832"/>
          </a:xfrm>
          <a:prstGeom prst="rect">
            <a:avLst/>
          </a:prstGeom>
          <a:noFill/>
        </p:spPr>
        <p:txBody>
          <a:bodyPr wrap="square" rtlCol="0">
            <a:spAutoFit/>
          </a:bodyPr>
          <a:lstStyle/>
          <a:p>
            <a:pPr algn="r"/>
            <a:r>
              <a:rPr kumimoji="1" lang="ja-JP" altLang="en-US" sz="900" dirty="0" smtClean="0"/>
              <a:t>令和２年１２月１日現在</a:t>
            </a:r>
            <a:endParaRPr kumimoji="1" lang="ja-JP" altLang="en-US" sz="900" dirty="0"/>
          </a:p>
        </p:txBody>
      </p:sp>
      <p:sp>
        <p:nvSpPr>
          <p:cNvPr id="44" name="テキスト ボックス 43"/>
          <p:cNvSpPr txBox="1"/>
          <p:nvPr/>
        </p:nvSpPr>
        <p:spPr>
          <a:xfrm>
            <a:off x="6422025" y="7857619"/>
            <a:ext cx="6336000" cy="1692000"/>
          </a:xfrm>
          <a:prstGeom prst="rect">
            <a:avLst/>
          </a:prstGeom>
          <a:solidFill>
            <a:srgbClr val="FFFFCC"/>
          </a:solidFill>
          <a:ln w="28575">
            <a:solidFill>
              <a:schemeClr val="accent4"/>
            </a:solidFill>
          </a:ln>
        </p:spPr>
        <p:txBody>
          <a:bodyPr wrap="square" rtlCol="0">
            <a:spAutoFit/>
          </a:bodyPr>
          <a:lstStyle/>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smtClean="0"/>
          </a:p>
          <a:p>
            <a:endParaRPr kumimoji="1" lang="en-US" altLang="ja-JP" sz="1050" dirty="0"/>
          </a:p>
          <a:p>
            <a:endParaRPr kumimoji="1" lang="en-US" altLang="ja-JP" sz="1050" dirty="0" smtClean="0"/>
          </a:p>
          <a:p>
            <a:endParaRPr kumimoji="1" lang="en-US" altLang="ja-JP" sz="1050" dirty="0"/>
          </a:p>
          <a:p>
            <a:endParaRPr kumimoji="1" lang="en-US" altLang="ja-JP" sz="1050" dirty="0"/>
          </a:p>
        </p:txBody>
      </p:sp>
      <p:sp>
        <p:nvSpPr>
          <p:cNvPr id="48" name="テキスト ボックス 47"/>
          <p:cNvSpPr txBox="1"/>
          <p:nvPr/>
        </p:nvSpPr>
        <p:spPr>
          <a:xfrm>
            <a:off x="6426000" y="7666297"/>
            <a:ext cx="2304000" cy="180000"/>
          </a:xfrm>
          <a:prstGeom prst="rect">
            <a:avLst/>
          </a:prstGeom>
          <a:solidFill>
            <a:schemeClr val="accent4">
              <a:lumMod val="60000"/>
              <a:lumOff val="40000"/>
            </a:schemeClr>
          </a:solidFill>
          <a:ln w="38100">
            <a:noFill/>
          </a:ln>
        </p:spPr>
        <p:txBody>
          <a:bodyPr wrap="square" rtlCol="0" anchor="ctr">
            <a:spAutoFit/>
          </a:bodyPr>
          <a:lstStyle/>
          <a:p>
            <a:pPr algn="ctr"/>
            <a:r>
              <a:rPr kumimoji="1" lang="ja-JP" altLang="en-US" sz="1100" b="1" dirty="0">
                <a:latin typeface="ＭＳ ゴシック" panose="020B0609070205080204" pitchFamily="49" charset="-128"/>
                <a:ea typeface="ＭＳ ゴシック" panose="020B0609070205080204" pitchFamily="49" charset="-128"/>
              </a:rPr>
              <a:t>［</a:t>
            </a:r>
            <a:r>
              <a:rPr kumimoji="1" lang="ja-JP" altLang="en-US" sz="1100" b="1" dirty="0" smtClean="0">
                <a:latin typeface="ＭＳ ゴシック" panose="020B0609070205080204" pitchFamily="49" charset="-128"/>
                <a:ea typeface="ＭＳ ゴシック" panose="020B0609070205080204" pitchFamily="49" charset="-128"/>
              </a:rPr>
              <a:t>在留関係諸申請</a:t>
            </a:r>
            <a:r>
              <a:rPr kumimoji="1" lang="ja-JP" altLang="en-US" sz="1100" b="1" dirty="0">
                <a:latin typeface="ＭＳ ゴシック" panose="020B0609070205080204" pitchFamily="49" charset="-128"/>
                <a:ea typeface="ＭＳ ゴシック" panose="020B0609070205080204" pitchFamily="49" charset="-128"/>
              </a:rPr>
              <a:t>に</a:t>
            </a:r>
            <a:r>
              <a:rPr kumimoji="1" lang="ja-JP" altLang="en-US" sz="1100" b="1" dirty="0" smtClean="0">
                <a:latin typeface="ＭＳ ゴシック" panose="020B0609070205080204" pitchFamily="49" charset="-128"/>
                <a:ea typeface="ＭＳ ゴシック" panose="020B0609070205080204" pitchFamily="49" charset="-128"/>
              </a:rPr>
              <a:t>係る取扱い］</a:t>
            </a:r>
            <a:endParaRPr kumimoji="1" lang="ja-JP" altLang="en-US" sz="1100" b="1" dirty="0">
              <a:latin typeface="ＭＳ ゴシック" panose="020B0609070205080204" pitchFamily="49" charset="-128"/>
              <a:ea typeface="ＭＳ ゴシック" panose="020B0609070205080204" pitchFamily="49" charset="-128"/>
            </a:endParaRPr>
          </a:p>
        </p:txBody>
      </p:sp>
      <p:sp>
        <p:nvSpPr>
          <p:cNvPr id="52" name="フローチャート: 代替処理 51"/>
          <p:cNvSpPr/>
          <p:nvPr/>
        </p:nvSpPr>
        <p:spPr>
          <a:xfrm>
            <a:off x="6427169" y="7848848"/>
            <a:ext cx="1728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rPr>
              <a:t>審査結果受領期間等の</a:t>
            </a:r>
            <a:r>
              <a:rPr kumimoji="1" lang="ja-JP" altLang="en-US" sz="1000" b="1" dirty="0">
                <a:solidFill>
                  <a:schemeClr val="tx1"/>
                </a:solidFill>
              </a:rPr>
              <a:t>延長</a:t>
            </a:r>
          </a:p>
        </p:txBody>
      </p:sp>
      <p:sp>
        <p:nvSpPr>
          <p:cNvPr id="53" name="テキスト ボックス 52"/>
          <p:cNvSpPr txBox="1"/>
          <p:nvPr/>
        </p:nvSpPr>
        <p:spPr>
          <a:xfrm>
            <a:off x="6393600" y="8004967"/>
            <a:ext cx="6372000" cy="1200329"/>
          </a:xfrm>
          <a:prstGeom prst="rect">
            <a:avLst/>
          </a:prstGeom>
          <a:noFill/>
        </p:spPr>
        <p:txBody>
          <a:bodyPr wrap="square" rtlCol="0">
            <a:spAutoFit/>
          </a:bodyPr>
          <a:lstStyle/>
          <a:p>
            <a:r>
              <a:rPr kumimoji="1" lang="en-US" altLang="ja-JP" sz="800" dirty="0" smtClean="0">
                <a:latin typeface="+mn-ea"/>
                <a:hlinkClick r:id="rId12"/>
              </a:rPr>
              <a:t>【</a:t>
            </a:r>
            <a:r>
              <a:rPr kumimoji="1" lang="ja-JP" altLang="en-US" sz="800" dirty="0" smtClean="0">
                <a:latin typeface="+mn-ea"/>
                <a:hlinkClick r:id="rId12"/>
              </a:rPr>
              <a:t>審査結果受領</a:t>
            </a:r>
            <a:r>
              <a:rPr kumimoji="1" lang="zh-TW" altLang="en-US" sz="800" dirty="0" smtClean="0">
                <a:latin typeface="游ゴシック" panose="020B0400000000000000" pitchFamily="50" charset="-128"/>
                <a:ea typeface="游ゴシック" panose="020B0400000000000000" pitchFamily="50" charset="-128"/>
                <a:hlinkClick r:id="rId12"/>
              </a:rPr>
              <a:t>期間</a:t>
            </a:r>
            <a:r>
              <a:rPr kumimoji="1" lang="ja-JP" altLang="en-US" sz="800" dirty="0">
                <a:latin typeface="+mn-ea"/>
                <a:hlinkClick r:id="rId12"/>
              </a:rPr>
              <a:t>の延長</a:t>
            </a:r>
            <a:r>
              <a:rPr kumimoji="1" lang="en-US" altLang="ja-JP" sz="800" dirty="0" smtClean="0">
                <a:latin typeface="+mn-ea"/>
                <a:hlinkClick r:id="rId12"/>
              </a:rPr>
              <a:t>】</a:t>
            </a:r>
            <a:endParaRPr kumimoji="1" lang="en-US" altLang="ja-JP" sz="800" dirty="0" smtClean="0">
              <a:latin typeface="+mn-ea"/>
            </a:endParaRPr>
          </a:p>
          <a:p>
            <a:r>
              <a:rPr kumimoji="1" lang="ja-JP" altLang="en-US" sz="800" dirty="0">
                <a:latin typeface="+mn-ea"/>
              </a:rPr>
              <a:t>○在留資格変更許可申請及び在留期間更新許可申請の審査結果の受領（在留カードの交付等）期間</a:t>
            </a:r>
            <a:r>
              <a:rPr kumimoji="1" lang="ja-JP" altLang="en-US" sz="800" dirty="0" smtClean="0">
                <a:latin typeface="+mn-ea"/>
              </a:rPr>
              <a:t>を通常在留期限の２か月から更に３</a:t>
            </a:r>
            <a:endParaRPr kumimoji="1" lang="en-US" altLang="ja-JP" sz="800" dirty="0" smtClean="0">
              <a:latin typeface="+mn-ea"/>
            </a:endParaRPr>
          </a:p>
          <a:p>
            <a:r>
              <a:rPr kumimoji="1" lang="ja-JP" altLang="en-US" sz="800" dirty="0" smtClean="0">
                <a:latin typeface="+mn-ea"/>
              </a:rPr>
              <a:t>　</a:t>
            </a:r>
            <a:r>
              <a:rPr kumimoji="1" lang="ja-JP" altLang="en-US" sz="800" dirty="0" err="1" smtClean="0">
                <a:latin typeface="+mn-ea"/>
              </a:rPr>
              <a:t>か</a:t>
            </a:r>
            <a:r>
              <a:rPr kumimoji="1" lang="ja-JP" altLang="en-US" sz="800" dirty="0" smtClean="0">
                <a:latin typeface="+mn-ea"/>
              </a:rPr>
              <a:t>月間延長</a:t>
            </a:r>
            <a:endParaRPr kumimoji="1" lang="en-US" altLang="ja-JP" sz="800" dirty="0">
              <a:latin typeface="+mn-ea"/>
            </a:endParaRPr>
          </a:p>
          <a:p>
            <a:r>
              <a:rPr kumimoji="1" lang="ja-JP" altLang="en-US" sz="800" dirty="0">
                <a:latin typeface="+mn-ea"/>
              </a:rPr>
              <a:t>○対象者：在留資格変更許可申請及び在留期間更新許可申請を既に行っている中長期</a:t>
            </a:r>
            <a:r>
              <a:rPr kumimoji="1" lang="ja-JP" altLang="en-US" sz="800" dirty="0" smtClean="0">
                <a:latin typeface="+mn-ea"/>
              </a:rPr>
              <a:t>在留者</a:t>
            </a:r>
            <a:endParaRPr kumimoji="1" lang="en-US" altLang="ja-JP" sz="800" dirty="0" smtClean="0">
              <a:latin typeface="+mn-ea"/>
            </a:endParaRPr>
          </a:p>
          <a:p>
            <a:r>
              <a:rPr kumimoji="1" lang="en-US" altLang="ja-JP" sz="800" dirty="0" smtClean="0">
                <a:latin typeface="+mn-ea"/>
                <a:hlinkClick r:id="rId13"/>
              </a:rPr>
              <a:t>【</a:t>
            </a:r>
            <a:r>
              <a:rPr kumimoji="1" lang="ja-JP" altLang="en-US" sz="800" dirty="0">
                <a:latin typeface="+mn-ea"/>
                <a:hlinkClick r:id="rId13"/>
              </a:rPr>
              <a:t>在留資格認定証明書の有効期間の</a:t>
            </a:r>
            <a:r>
              <a:rPr kumimoji="1" lang="ja-JP" altLang="en-US" sz="800" dirty="0" smtClean="0">
                <a:latin typeface="+mn-ea"/>
                <a:hlinkClick r:id="rId13"/>
              </a:rPr>
              <a:t>延長</a:t>
            </a:r>
            <a:r>
              <a:rPr kumimoji="1" lang="en-US" altLang="ja-JP" sz="800" dirty="0" smtClean="0">
                <a:latin typeface="+mn-ea"/>
                <a:hlinkClick r:id="rId13"/>
              </a:rPr>
              <a:t>】</a:t>
            </a:r>
            <a:endParaRPr kumimoji="1" lang="en-US" altLang="ja-JP" sz="800" dirty="0" smtClean="0">
              <a:latin typeface="+mn-ea"/>
            </a:endParaRPr>
          </a:p>
          <a:p>
            <a:r>
              <a:rPr kumimoji="1" lang="ja-JP" altLang="en-US" sz="800" dirty="0">
                <a:latin typeface="+mn-ea"/>
              </a:rPr>
              <a:t>○在留資格認定証明書の有効期間について</a:t>
            </a:r>
            <a:r>
              <a:rPr kumimoji="1" lang="ja-JP" altLang="en-US" sz="800" dirty="0" smtClean="0">
                <a:latin typeface="+mn-ea"/>
              </a:rPr>
              <a:t>、２０１９年</a:t>
            </a:r>
            <a:r>
              <a:rPr kumimoji="1" lang="ja-JP" altLang="en-US" sz="800" dirty="0">
                <a:latin typeface="+mn-ea"/>
              </a:rPr>
              <a:t>１０月１日以降、２０２１年１月２９日までに作成された</a:t>
            </a:r>
            <a:r>
              <a:rPr kumimoji="1" lang="ja-JP" altLang="en-US" sz="800" dirty="0" smtClean="0">
                <a:latin typeface="+mn-ea"/>
              </a:rPr>
              <a:t>ものは</a:t>
            </a:r>
            <a:r>
              <a:rPr kumimoji="1" lang="ja-JP" altLang="en-US" sz="800" dirty="0">
                <a:latin typeface="+mn-ea"/>
              </a:rPr>
              <a:t>、</a:t>
            </a:r>
            <a:r>
              <a:rPr kumimoji="1" lang="ja-JP" altLang="en-US" sz="800" dirty="0" smtClean="0">
                <a:latin typeface="+mn-ea"/>
              </a:rPr>
              <a:t>①入国制限</a:t>
            </a:r>
            <a:endParaRPr kumimoji="1" lang="en-US" altLang="ja-JP" sz="800" dirty="0" smtClean="0">
              <a:latin typeface="+mn-ea"/>
            </a:endParaRPr>
          </a:p>
          <a:p>
            <a:r>
              <a:rPr kumimoji="1" lang="ja-JP" altLang="en-US" sz="800" dirty="0" smtClean="0">
                <a:latin typeface="+mn-ea"/>
              </a:rPr>
              <a:t>　措置</a:t>
            </a:r>
            <a:r>
              <a:rPr kumimoji="1" lang="ja-JP" altLang="en-US" sz="800" dirty="0">
                <a:latin typeface="+mn-ea"/>
              </a:rPr>
              <a:t>が解除された日から６か月又は②２０２１年４月３０日までのいずれか早い日までに</a:t>
            </a:r>
            <a:r>
              <a:rPr kumimoji="1" lang="ja-JP" altLang="en-US" sz="800" dirty="0" smtClean="0">
                <a:latin typeface="+mn-ea"/>
              </a:rPr>
              <a:t>延長</a:t>
            </a:r>
            <a:endParaRPr kumimoji="1" lang="en-US" altLang="ja-JP" sz="800" dirty="0" smtClean="0">
              <a:latin typeface="+mn-ea"/>
            </a:endParaRPr>
          </a:p>
          <a:p>
            <a:r>
              <a:rPr kumimoji="1" lang="en-US" altLang="ja-JP" sz="800" dirty="0">
                <a:solidFill>
                  <a:srgbClr val="FF0000"/>
                </a:solidFill>
                <a:latin typeface="+mn-ea"/>
                <a:hlinkClick r:id="rId14"/>
              </a:rPr>
              <a:t>【</a:t>
            </a:r>
            <a:r>
              <a:rPr kumimoji="1" lang="ja-JP" altLang="en-US" sz="800" dirty="0">
                <a:solidFill>
                  <a:srgbClr val="FF0000"/>
                </a:solidFill>
                <a:latin typeface="+mn-ea"/>
                <a:hlinkClick r:id="rId14"/>
              </a:rPr>
              <a:t>再入国許可による出国中に再入国許可の有効期間の満了日が経過した永住者への対応</a:t>
            </a:r>
            <a:r>
              <a:rPr kumimoji="1" lang="en-US" altLang="ja-JP" sz="800" dirty="0">
                <a:solidFill>
                  <a:srgbClr val="FF0000"/>
                </a:solidFill>
                <a:latin typeface="+mn-ea"/>
                <a:hlinkClick r:id="rId14"/>
              </a:rPr>
              <a:t>】</a:t>
            </a:r>
            <a:endParaRPr kumimoji="1" lang="en-US" altLang="ja-JP" sz="800" dirty="0">
              <a:solidFill>
                <a:srgbClr val="FF0000"/>
              </a:solidFill>
              <a:latin typeface="+mn-ea"/>
            </a:endParaRPr>
          </a:p>
          <a:p>
            <a:r>
              <a:rPr kumimoji="1" lang="ja-JP" altLang="en-US" sz="800" dirty="0">
                <a:latin typeface="+mn-ea"/>
              </a:rPr>
              <a:t>○入国制限措置が解除された</a:t>
            </a:r>
            <a:r>
              <a:rPr kumimoji="1" lang="ja-JP" altLang="en-US" sz="800" dirty="0" smtClean="0">
                <a:latin typeface="+mn-ea"/>
              </a:rPr>
              <a:t>後、再度</a:t>
            </a:r>
            <a:r>
              <a:rPr kumimoji="1" lang="ja-JP" altLang="en-US" sz="800" dirty="0">
                <a:latin typeface="+mn-ea"/>
              </a:rPr>
              <a:t>日本に入国する</a:t>
            </a:r>
            <a:r>
              <a:rPr kumimoji="1" lang="ja-JP" altLang="en-US" sz="800" dirty="0" smtClean="0">
                <a:latin typeface="+mn-ea"/>
              </a:rPr>
              <a:t>際、入国</a:t>
            </a:r>
            <a:r>
              <a:rPr kumimoji="1" lang="ja-JP" altLang="en-US" sz="800" dirty="0">
                <a:latin typeface="+mn-ea"/>
              </a:rPr>
              <a:t>時に「永住者」の在留資格を</a:t>
            </a:r>
            <a:r>
              <a:rPr kumimoji="1" lang="ja-JP" altLang="en-US" sz="800" dirty="0" smtClean="0">
                <a:latin typeface="+mn-ea"/>
              </a:rPr>
              <a:t>付与</a:t>
            </a:r>
            <a:endParaRPr kumimoji="1" lang="en-US" altLang="ja-JP" sz="800" dirty="0">
              <a:latin typeface="+mn-ea"/>
            </a:endParaRPr>
          </a:p>
        </p:txBody>
      </p:sp>
      <p:sp>
        <p:nvSpPr>
          <p:cNvPr id="59" name="フローチャート: 代替処理 58"/>
          <p:cNvSpPr/>
          <p:nvPr/>
        </p:nvSpPr>
        <p:spPr>
          <a:xfrm>
            <a:off x="18000" y="4238952"/>
            <a:ext cx="1476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5"/>
              </a:rPr>
              <a:t>国民年金保険料の</a:t>
            </a:r>
            <a:r>
              <a:rPr kumimoji="1" lang="ja-JP" altLang="en-US" sz="1000" b="1" dirty="0" smtClean="0">
                <a:solidFill>
                  <a:schemeClr val="tx1"/>
                </a:solidFill>
                <a:hlinkClick r:id="rId15"/>
              </a:rPr>
              <a:t>免除</a:t>
            </a:r>
            <a:endParaRPr kumimoji="1" lang="ja-JP" altLang="en-US" sz="1000" b="1" dirty="0">
              <a:solidFill>
                <a:schemeClr val="tx1"/>
              </a:solidFill>
            </a:endParaRPr>
          </a:p>
        </p:txBody>
      </p:sp>
      <p:sp>
        <p:nvSpPr>
          <p:cNvPr id="61" name="テキスト ボックス 60"/>
          <p:cNvSpPr txBox="1"/>
          <p:nvPr/>
        </p:nvSpPr>
        <p:spPr>
          <a:xfrm>
            <a:off x="-14400" y="4395352"/>
            <a:ext cx="6372000" cy="338554"/>
          </a:xfrm>
          <a:prstGeom prst="rect">
            <a:avLst/>
          </a:prstGeom>
          <a:noFill/>
        </p:spPr>
        <p:txBody>
          <a:bodyPr wrap="square" rtlCol="0">
            <a:spAutoFit/>
          </a:bodyPr>
          <a:lstStyle/>
          <a:p>
            <a:r>
              <a:rPr kumimoji="1" lang="ja-JP" altLang="en-US" sz="800" dirty="0" smtClean="0">
                <a:latin typeface="+mn-ea"/>
              </a:rPr>
              <a:t>○感染症</a:t>
            </a:r>
            <a:r>
              <a:rPr kumimoji="1" lang="ja-JP" altLang="en-US" sz="800" dirty="0">
                <a:latin typeface="+mn-ea"/>
              </a:rPr>
              <a:t>の影響により収入が減少した被保険者等に係る国民年金保険料の免除</a:t>
            </a:r>
          </a:p>
          <a:p>
            <a:r>
              <a:rPr kumimoji="1" lang="ja-JP" altLang="en-US" sz="800" dirty="0">
                <a:latin typeface="+mn-ea"/>
              </a:rPr>
              <a:t>○対象者：国民年金の被保険者（中長期在留者等の外国人を含む。）</a:t>
            </a:r>
          </a:p>
        </p:txBody>
      </p:sp>
      <p:sp>
        <p:nvSpPr>
          <p:cNvPr id="57" name="フローチャート: 代替処理 56"/>
          <p:cNvSpPr/>
          <p:nvPr/>
        </p:nvSpPr>
        <p:spPr>
          <a:xfrm>
            <a:off x="6429600" y="9172263"/>
            <a:ext cx="1476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16"/>
              </a:rPr>
              <a:t>帰国困難者等への対応</a:t>
            </a:r>
            <a:endParaRPr kumimoji="1" lang="ja-JP" altLang="en-US" sz="1000" b="1" dirty="0">
              <a:solidFill>
                <a:schemeClr val="tx1"/>
              </a:solidFill>
            </a:endParaRPr>
          </a:p>
        </p:txBody>
      </p:sp>
      <p:sp>
        <p:nvSpPr>
          <p:cNvPr id="58" name="テキスト ボックス 57"/>
          <p:cNvSpPr txBox="1"/>
          <p:nvPr/>
        </p:nvSpPr>
        <p:spPr>
          <a:xfrm>
            <a:off x="6393600" y="9344731"/>
            <a:ext cx="6372000" cy="338554"/>
          </a:xfrm>
          <a:prstGeom prst="rect">
            <a:avLst/>
          </a:prstGeom>
          <a:noFill/>
        </p:spPr>
        <p:txBody>
          <a:bodyPr wrap="square" rtlCol="0">
            <a:spAutoFit/>
          </a:bodyPr>
          <a:lstStyle/>
          <a:p>
            <a:r>
              <a:rPr kumimoji="1" lang="ja-JP" altLang="en-US" sz="800" dirty="0" smtClean="0">
                <a:latin typeface="+mn-ea"/>
              </a:rPr>
              <a:t>○感染症の影響による帰国困難者等につき、在留・就労等の継続を可能とする許可</a:t>
            </a:r>
            <a:r>
              <a:rPr kumimoji="1" lang="ja-JP" altLang="en-US" sz="800" dirty="0">
                <a:latin typeface="+mn-ea"/>
              </a:rPr>
              <a:t>（短期滞在者等への資格外活動許可を含む。）</a:t>
            </a:r>
          </a:p>
          <a:p>
            <a:endParaRPr kumimoji="1" lang="ja-JP" altLang="en-US" sz="800" dirty="0">
              <a:latin typeface="+mn-ea"/>
            </a:endParaRPr>
          </a:p>
        </p:txBody>
      </p:sp>
      <p:sp>
        <p:nvSpPr>
          <p:cNvPr id="49" name="フローチャート: 代替処理 48"/>
          <p:cNvSpPr/>
          <p:nvPr/>
        </p:nvSpPr>
        <p:spPr>
          <a:xfrm>
            <a:off x="18000" y="7444174"/>
            <a:ext cx="2376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17"/>
              </a:rPr>
              <a:t>公営住宅等の入居者等への柔軟な対応</a:t>
            </a:r>
            <a:endParaRPr kumimoji="1" lang="ja-JP" altLang="en-US" sz="1000" b="1" dirty="0">
              <a:solidFill>
                <a:schemeClr val="tx1"/>
              </a:solidFill>
            </a:endParaRPr>
          </a:p>
        </p:txBody>
      </p:sp>
      <p:sp>
        <p:nvSpPr>
          <p:cNvPr id="54" name="テキスト ボックス 53"/>
          <p:cNvSpPr txBox="1"/>
          <p:nvPr/>
        </p:nvSpPr>
        <p:spPr>
          <a:xfrm>
            <a:off x="-14400" y="7600270"/>
            <a:ext cx="6372000" cy="584775"/>
          </a:xfrm>
          <a:prstGeom prst="rect">
            <a:avLst/>
          </a:prstGeom>
          <a:noFill/>
        </p:spPr>
        <p:txBody>
          <a:bodyPr wrap="square" rtlCol="0">
            <a:spAutoFit/>
          </a:bodyPr>
          <a:lstStyle/>
          <a:p>
            <a:r>
              <a:rPr kumimoji="1" lang="ja-JP" altLang="en-US" sz="800" dirty="0" smtClean="0">
                <a:latin typeface="+mn-ea"/>
              </a:rPr>
              <a:t>○公営</a:t>
            </a:r>
            <a:r>
              <a:rPr kumimoji="1" lang="ja-JP" altLang="en-US" sz="800" dirty="0">
                <a:latin typeface="+mn-ea"/>
              </a:rPr>
              <a:t>住宅に</a:t>
            </a:r>
            <a:r>
              <a:rPr kumimoji="1" lang="ja-JP" altLang="en-US" sz="800" dirty="0" smtClean="0">
                <a:latin typeface="+mn-ea"/>
              </a:rPr>
              <a:t>ついて、</a:t>
            </a:r>
            <a:r>
              <a:rPr kumimoji="1" lang="ja-JP" altLang="en-US" sz="800" dirty="0">
                <a:latin typeface="+mn-ea"/>
              </a:rPr>
              <a:t>事業主体に対し、既入居者に対する家賃支払いの猶予、家賃減免等の負担</a:t>
            </a:r>
            <a:r>
              <a:rPr kumimoji="1" lang="ja-JP" altLang="en-US" sz="800" dirty="0" smtClean="0">
                <a:latin typeface="+mn-ea"/>
              </a:rPr>
              <a:t>軽減措置</a:t>
            </a:r>
            <a:r>
              <a:rPr kumimoji="1" lang="ja-JP" altLang="en-US" sz="800" dirty="0">
                <a:latin typeface="+mn-ea"/>
              </a:rPr>
              <a:t>や、入居</a:t>
            </a:r>
            <a:r>
              <a:rPr kumimoji="1" lang="ja-JP" altLang="en-US" sz="800" dirty="0" smtClean="0">
                <a:latin typeface="+mn-ea"/>
              </a:rPr>
              <a:t>希望者に対する保証</a:t>
            </a:r>
            <a:endParaRPr kumimoji="1" lang="en-US" altLang="ja-JP" sz="800" dirty="0" smtClean="0">
              <a:latin typeface="+mn-ea"/>
            </a:endParaRPr>
          </a:p>
          <a:p>
            <a:r>
              <a:rPr kumimoji="1" lang="ja-JP" altLang="en-US" sz="800" dirty="0" smtClean="0">
                <a:latin typeface="+mn-ea"/>
              </a:rPr>
              <a:t>　人</a:t>
            </a:r>
            <a:r>
              <a:rPr kumimoji="1" lang="ja-JP" altLang="en-US" sz="800" dirty="0">
                <a:latin typeface="+mn-ea"/>
              </a:rPr>
              <a:t>の免除など、入居要件の弾力的取扱いなどの柔軟な対応を</a:t>
            </a:r>
            <a:r>
              <a:rPr kumimoji="1" lang="ja-JP" altLang="en-US" sz="800" dirty="0" smtClean="0">
                <a:latin typeface="+mn-ea"/>
              </a:rPr>
              <a:t>要請</a:t>
            </a:r>
            <a:endParaRPr kumimoji="1" lang="ja-JP" altLang="en-US" sz="800" dirty="0">
              <a:latin typeface="+mn-ea"/>
            </a:endParaRPr>
          </a:p>
          <a:p>
            <a:r>
              <a:rPr kumimoji="1" lang="ja-JP" altLang="en-US" sz="800" dirty="0" smtClean="0">
                <a:latin typeface="+mn-ea"/>
              </a:rPr>
              <a:t>○ＵＲ賃貸</a:t>
            </a:r>
            <a:r>
              <a:rPr kumimoji="1" lang="ja-JP" altLang="en-US" sz="800" dirty="0">
                <a:latin typeface="+mn-ea"/>
              </a:rPr>
              <a:t>住宅</a:t>
            </a:r>
            <a:r>
              <a:rPr kumimoji="1" lang="ja-JP" altLang="en-US" sz="800" dirty="0" smtClean="0">
                <a:latin typeface="+mn-ea"/>
              </a:rPr>
              <a:t>について、</a:t>
            </a:r>
            <a:r>
              <a:rPr kumimoji="1" lang="ja-JP" altLang="en-US" sz="800" dirty="0">
                <a:latin typeface="+mn-ea"/>
              </a:rPr>
              <a:t>生活困窮者に対する行政窓口の紹介や、滞納家賃の分割支払いの協議など</a:t>
            </a:r>
            <a:r>
              <a:rPr kumimoji="1" lang="ja-JP" altLang="en-US" sz="800" dirty="0" smtClean="0">
                <a:latin typeface="+mn-ea"/>
              </a:rPr>
              <a:t>、柔軟</a:t>
            </a:r>
            <a:r>
              <a:rPr kumimoji="1" lang="ja-JP" altLang="en-US" sz="800" dirty="0">
                <a:latin typeface="+mn-ea"/>
              </a:rPr>
              <a:t>な対応</a:t>
            </a:r>
            <a:r>
              <a:rPr kumimoji="1" lang="ja-JP" altLang="en-US" sz="800" dirty="0" smtClean="0">
                <a:latin typeface="+mn-ea"/>
              </a:rPr>
              <a:t>を実施</a:t>
            </a:r>
            <a:endParaRPr kumimoji="1" lang="en-US" altLang="ja-JP" sz="800" dirty="0" smtClean="0">
              <a:latin typeface="+mn-ea"/>
            </a:endParaRPr>
          </a:p>
          <a:p>
            <a:r>
              <a:rPr kumimoji="1" lang="ja-JP" altLang="en-US" sz="800" dirty="0" smtClean="0">
                <a:latin typeface="+mn-ea"/>
              </a:rPr>
              <a:t>○対象者：公営</a:t>
            </a:r>
            <a:r>
              <a:rPr kumimoji="1" lang="ja-JP" altLang="en-US" sz="800" dirty="0">
                <a:latin typeface="+mn-ea"/>
              </a:rPr>
              <a:t>住宅・ＵＲ賃貸住宅の</a:t>
            </a:r>
            <a:r>
              <a:rPr kumimoji="1" lang="ja-JP" altLang="en-US" sz="800" dirty="0" smtClean="0">
                <a:latin typeface="+mn-ea"/>
              </a:rPr>
              <a:t>入居者・入居</a:t>
            </a:r>
            <a:r>
              <a:rPr kumimoji="1" lang="ja-JP" altLang="en-US" sz="800" dirty="0">
                <a:latin typeface="+mn-ea"/>
              </a:rPr>
              <a:t>希望者（中長期在留者等の外国人を含む。）</a:t>
            </a:r>
          </a:p>
        </p:txBody>
      </p:sp>
      <p:sp>
        <p:nvSpPr>
          <p:cNvPr id="64" name="テキスト ボックス 63"/>
          <p:cNvSpPr txBox="1"/>
          <p:nvPr/>
        </p:nvSpPr>
        <p:spPr>
          <a:xfrm>
            <a:off x="6393600" y="1531959"/>
            <a:ext cx="6408000" cy="540000"/>
          </a:xfrm>
          <a:prstGeom prst="rect">
            <a:avLst/>
          </a:prstGeom>
          <a:noFill/>
        </p:spPr>
        <p:txBody>
          <a:bodyPr wrap="square" rtlCol="0">
            <a:spAutoFit/>
          </a:bodyPr>
          <a:lstStyle/>
          <a:p>
            <a:r>
              <a:rPr kumimoji="1" lang="ja-JP" altLang="en-US" sz="800" dirty="0" smtClean="0">
                <a:latin typeface="+mn-ea"/>
              </a:rPr>
              <a:t>〇令和２年５月</a:t>
            </a:r>
            <a:r>
              <a:rPr kumimoji="1" lang="ja-JP" altLang="en-US" sz="800" dirty="0">
                <a:latin typeface="+mn-ea"/>
              </a:rPr>
              <a:t>～</a:t>
            </a:r>
            <a:r>
              <a:rPr kumimoji="1" lang="en-US" altLang="ja-JP" sz="800" dirty="0" smtClean="0">
                <a:latin typeface="+mn-ea"/>
              </a:rPr>
              <a:t>12</a:t>
            </a:r>
            <a:r>
              <a:rPr kumimoji="1" lang="ja-JP" altLang="en-US" sz="800" dirty="0">
                <a:latin typeface="+mn-ea"/>
              </a:rPr>
              <a:t>月において、いずれ</a:t>
            </a:r>
            <a:r>
              <a:rPr kumimoji="1" lang="ja-JP" altLang="en-US" sz="800" dirty="0" smtClean="0">
                <a:latin typeface="+mn-ea"/>
              </a:rPr>
              <a:t>か１か月</a:t>
            </a:r>
            <a:r>
              <a:rPr kumimoji="1" lang="ja-JP" altLang="en-US" sz="800" dirty="0">
                <a:latin typeface="+mn-ea"/>
              </a:rPr>
              <a:t>の売上高が前年同月比で</a:t>
            </a:r>
            <a:r>
              <a:rPr kumimoji="1" lang="en-US" altLang="ja-JP" sz="800" dirty="0">
                <a:latin typeface="+mn-ea"/>
              </a:rPr>
              <a:t>50</a:t>
            </a:r>
            <a:r>
              <a:rPr kumimoji="1" lang="ja-JP" altLang="en-US" sz="800" dirty="0">
                <a:latin typeface="+mn-ea"/>
              </a:rPr>
              <a:t>％以上</a:t>
            </a:r>
            <a:r>
              <a:rPr kumimoji="1" lang="ja-JP" altLang="en-US" sz="800" dirty="0" smtClean="0">
                <a:latin typeface="+mn-ea"/>
              </a:rPr>
              <a:t>減少又は</a:t>
            </a:r>
            <a:r>
              <a:rPr kumimoji="1" lang="ja-JP" altLang="en-US" sz="800" dirty="0">
                <a:latin typeface="+mn-ea"/>
              </a:rPr>
              <a:t>連続</a:t>
            </a:r>
            <a:r>
              <a:rPr kumimoji="1" lang="ja-JP" altLang="en-US" sz="800" dirty="0" smtClean="0">
                <a:latin typeface="+mn-ea"/>
              </a:rPr>
              <a:t>する３か月</a:t>
            </a:r>
            <a:r>
              <a:rPr kumimoji="1" lang="ja-JP" altLang="en-US" sz="800" dirty="0">
                <a:latin typeface="+mn-ea"/>
              </a:rPr>
              <a:t>の</a:t>
            </a:r>
            <a:r>
              <a:rPr kumimoji="1" lang="ja-JP" altLang="en-US" sz="800" dirty="0" smtClean="0">
                <a:latin typeface="+mn-ea"/>
              </a:rPr>
              <a:t>売上高が前年同期比で</a:t>
            </a:r>
            <a:endParaRPr kumimoji="1" lang="en-US" altLang="ja-JP" sz="800" dirty="0" smtClean="0">
              <a:latin typeface="+mn-ea"/>
            </a:endParaRPr>
          </a:p>
          <a:p>
            <a:r>
              <a:rPr kumimoji="1" lang="ja-JP" altLang="en-US" sz="800" dirty="0" smtClean="0">
                <a:latin typeface="+mn-ea"/>
              </a:rPr>
              <a:t>　</a:t>
            </a:r>
            <a:r>
              <a:rPr kumimoji="1" lang="en-US" altLang="ja-JP" sz="800" dirty="0" smtClean="0">
                <a:latin typeface="+mn-ea"/>
              </a:rPr>
              <a:t>30</a:t>
            </a:r>
            <a:r>
              <a:rPr kumimoji="1" lang="ja-JP" altLang="en-US" sz="800" dirty="0" smtClean="0">
                <a:latin typeface="+mn-ea"/>
              </a:rPr>
              <a:t>％以上減少している事業者に対し、事業継続を下支えするため、地代・家賃の負担を軽減することを目的とした給付金を支給（法</a:t>
            </a:r>
            <a:endParaRPr kumimoji="1" lang="en-US" altLang="ja-JP" sz="800" dirty="0" smtClean="0">
              <a:latin typeface="+mn-ea"/>
            </a:endParaRPr>
          </a:p>
          <a:p>
            <a:r>
              <a:rPr kumimoji="1" lang="ja-JP" altLang="en-US" sz="800" dirty="0" smtClean="0">
                <a:latin typeface="+mn-ea"/>
              </a:rPr>
              <a:t>　人</a:t>
            </a:r>
            <a:r>
              <a:rPr kumimoji="1" lang="ja-JP" altLang="en-US" sz="800" dirty="0">
                <a:latin typeface="+mn-ea"/>
              </a:rPr>
              <a:t>は</a:t>
            </a:r>
            <a:r>
              <a:rPr kumimoji="1" lang="ja-JP" altLang="en-US" sz="800" dirty="0" smtClean="0">
                <a:latin typeface="+mn-ea"/>
              </a:rPr>
              <a:t>最大</a:t>
            </a:r>
            <a:r>
              <a:rPr kumimoji="1" lang="en-US" altLang="ja-JP" sz="800" dirty="0" smtClean="0">
                <a:latin typeface="+mn-ea"/>
              </a:rPr>
              <a:t>600</a:t>
            </a:r>
            <a:r>
              <a:rPr kumimoji="1" lang="ja-JP" altLang="en-US" sz="800" dirty="0">
                <a:latin typeface="+mn-ea"/>
              </a:rPr>
              <a:t>万円、個人事業者は</a:t>
            </a:r>
            <a:r>
              <a:rPr kumimoji="1" lang="ja-JP" altLang="en-US" sz="800" dirty="0" smtClean="0">
                <a:latin typeface="+mn-ea"/>
              </a:rPr>
              <a:t>最大</a:t>
            </a:r>
            <a:r>
              <a:rPr kumimoji="1" lang="en-US" altLang="ja-JP" sz="800" dirty="0" smtClean="0">
                <a:latin typeface="+mn-ea"/>
              </a:rPr>
              <a:t>300</a:t>
            </a:r>
            <a:r>
              <a:rPr kumimoji="1" lang="ja-JP" altLang="en-US" sz="800" dirty="0">
                <a:latin typeface="+mn-ea"/>
              </a:rPr>
              <a:t>万円</a:t>
            </a:r>
            <a:r>
              <a:rPr kumimoji="1" lang="ja-JP" altLang="en-US" sz="800" dirty="0" smtClean="0">
                <a:latin typeface="+mn-ea"/>
              </a:rPr>
              <a:t>を支給</a:t>
            </a:r>
            <a:r>
              <a:rPr kumimoji="1" lang="ja-JP" altLang="en-US" sz="800" dirty="0">
                <a:latin typeface="+mn-ea"/>
              </a:rPr>
              <a:t>）</a:t>
            </a:r>
          </a:p>
          <a:p>
            <a:r>
              <a:rPr kumimoji="1" lang="ja-JP" altLang="en-US" sz="800" dirty="0" smtClean="0">
                <a:latin typeface="+mn-ea"/>
              </a:rPr>
              <a:t>○</a:t>
            </a:r>
            <a:r>
              <a:rPr kumimoji="1" lang="ja-JP" altLang="en-US" sz="800" dirty="0">
                <a:latin typeface="+mn-ea"/>
              </a:rPr>
              <a:t>対象：中堅企業、中小企業、小規模事業者等、フリーランスを含む個人事業者（中長期在留者等の外国人</a:t>
            </a:r>
            <a:r>
              <a:rPr kumimoji="1" lang="ja-JP" altLang="en-US" sz="800" dirty="0" smtClean="0">
                <a:latin typeface="+mn-ea"/>
              </a:rPr>
              <a:t>を含む</a:t>
            </a:r>
            <a:r>
              <a:rPr kumimoji="1" lang="ja-JP" altLang="en-US" sz="800" dirty="0">
                <a:latin typeface="+mn-ea"/>
              </a:rPr>
              <a:t>。</a:t>
            </a:r>
            <a:r>
              <a:rPr kumimoji="1" lang="ja-JP" altLang="en-US" sz="800" dirty="0" smtClean="0">
                <a:latin typeface="+mn-ea"/>
              </a:rPr>
              <a:t>）に該当する事業者</a:t>
            </a:r>
            <a:endParaRPr kumimoji="1" lang="ja-JP" altLang="en-US" sz="800" dirty="0">
              <a:latin typeface="+mn-ea"/>
            </a:endParaRPr>
          </a:p>
        </p:txBody>
      </p:sp>
      <p:sp>
        <p:nvSpPr>
          <p:cNvPr id="55" name="フローチャート: 代替処理 54"/>
          <p:cNvSpPr/>
          <p:nvPr/>
        </p:nvSpPr>
        <p:spPr>
          <a:xfrm>
            <a:off x="6427169" y="6387219"/>
            <a:ext cx="1476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8"/>
              </a:rPr>
              <a:t>雇用保険の求職者給付</a:t>
            </a:r>
            <a:endParaRPr kumimoji="1" lang="ja-JP" altLang="en-US" sz="1000" b="1" dirty="0">
              <a:solidFill>
                <a:schemeClr val="tx1"/>
              </a:solidFill>
            </a:endParaRPr>
          </a:p>
        </p:txBody>
      </p:sp>
      <p:sp>
        <p:nvSpPr>
          <p:cNvPr id="63" name="テキスト ボックス 62"/>
          <p:cNvSpPr txBox="1"/>
          <p:nvPr/>
        </p:nvSpPr>
        <p:spPr>
          <a:xfrm>
            <a:off x="6393600" y="6542135"/>
            <a:ext cx="6372000" cy="338554"/>
          </a:xfrm>
          <a:prstGeom prst="rect">
            <a:avLst/>
          </a:prstGeom>
          <a:noFill/>
        </p:spPr>
        <p:txBody>
          <a:bodyPr wrap="square" rtlCol="0">
            <a:spAutoFit/>
          </a:bodyPr>
          <a:lstStyle/>
          <a:p>
            <a:r>
              <a:rPr kumimoji="1" lang="ja-JP" altLang="en-US" sz="800" dirty="0">
                <a:latin typeface="+mn-ea"/>
              </a:rPr>
              <a:t>○失業された方が、安定した生活を送りつつ、１日も早く再就職出来るよう求職活動を支援</a:t>
            </a:r>
          </a:p>
          <a:p>
            <a:r>
              <a:rPr kumimoji="1" lang="ja-JP" altLang="en-US" sz="800" dirty="0">
                <a:latin typeface="+mn-ea"/>
              </a:rPr>
              <a:t>○対象者：雇用保険の被保険者で</a:t>
            </a:r>
            <a:r>
              <a:rPr kumimoji="1" lang="ja-JP" altLang="en-US" sz="800" dirty="0" smtClean="0">
                <a:latin typeface="+mn-ea"/>
              </a:rPr>
              <a:t>あって、受給</a:t>
            </a:r>
            <a:r>
              <a:rPr kumimoji="1" lang="ja-JP" altLang="en-US" sz="800" dirty="0">
                <a:latin typeface="+mn-ea"/>
              </a:rPr>
              <a:t>要件を満たす者（中長期在留者等の外国人を含む。）</a:t>
            </a:r>
          </a:p>
        </p:txBody>
      </p:sp>
      <p:sp>
        <p:nvSpPr>
          <p:cNvPr id="67" name="フローチャート: 代替処理 66"/>
          <p:cNvSpPr/>
          <p:nvPr/>
        </p:nvSpPr>
        <p:spPr>
          <a:xfrm>
            <a:off x="6427169" y="4548355"/>
            <a:ext cx="2628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9"/>
              </a:rPr>
              <a:t>新型コロナウイルス感染症対応休業支援金</a:t>
            </a:r>
            <a:endParaRPr kumimoji="1" lang="ja-JP" altLang="en-US" sz="1000" b="1" dirty="0">
              <a:solidFill>
                <a:schemeClr val="tx1"/>
              </a:solidFill>
            </a:endParaRPr>
          </a:p>
        </p:txBody>
      </p:sp>
      <p:sp>
        <p:nvSpPr>
          <p:cNvPr id="68" name="テキスト ボックス 67"/>
          <p:cNvSpPr txBox="1"/>
          <p:nvPr/>
        </p:nvSpPr>
        <p:spPr>
          <a:xfrm>
            <a:off x="6393600" y="4720991"/>
            <a:ext cx="6372000" cy="830997"/>
          </a:xfrm>
          <a:prstGeom prst="rect">
            <a:avLst/>
          </a:prstGeom>
          <a:noFill/>
        </p:spPr>
        <p:txBody>
          <a:bodyPr wrap="square" rtlCol="0">
            <a:spAutoFit/>
          </a:bodyPr>
          <a:lstStyle/>
          <a:p>
            <a:r>
              <a:rPr kumimoji="1" lang="ja-JP" altLang="en-US" sz="800" dirty="0">
                <a:latin typeface="+mn-ea"/>
              </a:rPr>
              <a:t>○新型コロナウイルス感染症の影響により休業させられた中小企業の労働者のうち、休業手当の支払いを受けることが</a:t>
            </a:r>
            <a:r>
              <a:rPr kumimoji="1" lang="ja-JP" altLang="en-US" sz="800" dirty="0" smtClean="0">
                <a:latin typeface="+mn-ea"/>
              </a:rPr>
              <a:t>できなかった労</a:t>
            </a:r>
            <a:endParaRPr kumimoji="1" lang="en-US" altLang="ja-JP" sz="800" dirty="0" smtClean="0">
              <a:latin typeface="+mn-ea"/>
            </a:endParaRPr>
          </a:p>
          <a:p>
            <a:r>
              <a:rPr kumimoji="1" lang="ja-JP" altLang="en-US" sz="800" dirty="0" smtClean="0">
                <a:latin typeface="+mn-ea"/>
              </a:rPr>
              <a:t>　働者に対して支給</a:t>
            </a:r>
          </a:p>
          <a:p>
            <a:r>
              <a:rPr kumimoji="1" lang="ja-JP" altLang="en-US" sz="800" dirty="0" smtClean="0">
                <a:latin typeface="+mn-ea"/>
              </a:rPr>
              <a:t>○</a:t>
            </a:r>
            <a:r>
              <a:rPr kumimoji="1" lang="ja-JP" altLang="en-US" sz="800" dirty="0">
                <a:latin typeface="+mn-ea"/>
              </a:rPr>
              <a:t>休業前賃金の</a:t>
            </a:r>
            <a:r>
              <a:rPr kumimoji="1" lang="en-US" altLang="ja-JP" sz="800" dirty="0">
                <a:latin typeface="+mn-ea"/>
              </a:rPr>
              <a:t>80</a:t>
            </a:r>
            <a:r>
              <a:rPr kumimoji="1" lang="ja-JP" altLang="en-US" sz="800" dirty="0">
                <a:latin typeface="+mn-ea"/>
              </a:rPr>
              <a:t>％（月額上限</a:t>
            </a:r>
            <a:r>
              <a:rPr kumimoji="1" lang="en-US" altLang="ja-JP" sz="800" dirty="0">
                <a:latin typeface="+mn-ea"/>
              </a:rPr>
              <a:t>33</a:t>
            </a:r>
            <a:r>
              <a:rPr kumimoji="1" lang="ja-JP" altLang="en-US" sz="800" dirty="0">
                <a:latin typeface="+mn-ea"/>
              </a:rPr>
              <a:t>万円、休業実績に応じて支給）</a:t>
            </a:r>
          </a:p>
          <a:p>
            <a:r>
              <a:rPr kumimoji="1" lang="ja-JP" altLang="en-US" sz="800" dirty="0">
                <a:latin typeface="+mn-ea"/>
              </a:rPr>
              <a:t>○</a:t>
            </a:r>
            <a:r>
              <a:rPr kumimoji="1" lang="ja-JP" altLang="en-US" sz="800" dirty="0" smtClean="0">
                <a:latin typeface="+mn-ea"/>
              </a:rPr>
              <a:t>対象者：</a:t>
            </a:r>
            <a:r>
              <a:rPr kumimoji="1" lang="ja-JP" altLang="en-US" sz="800" dirty="0">
                <a:latin typeface="+mn-ea"/>
              </a:rPr>
              <a:t>新型コロナウイルス感染症及びそのまん延防止のための措置の影響により休業させられた中小企業の労働者の</a:t>
            </a:r>
            <a:r>
              <a:rPr kumimoji="1" lang="ja-JP" altLang="en-US" sz="800" dirty="0" smtClean="0">
                <a:latin typeface="+mn-ea"/>
              </a:rPr>
              <a:t>うち、休業期</a:t>
            </a:r>
            <a:endParaRPr kumimoji="1" lang="en-US" altLang="ja-JP" sz="800" dirty="0" smtClean="0">
              <a:latin typeface="+mn-ea"/>
            </a:endParaRPr>
          </a:p>
          <a:p>
            <a:r>
              <a:rPr kumimoji="1" lang="ja-JP" altLang="en-US" sz="800" dirty="0" smtClean="0">
                <a:latin typeface="+mn-ea"/>
              </a:rPr>
              <a:t>　　　　　間中の賃金（休業手当）の支払いを受けることができなかった労働者（雇用保険の被保険者でない方も対象であり、中長期</a:t>
            </a:r>
            <a:endParaRPr kumimoji="1" lang="en-US" altLang="ja-JP" sz="800" dirty="0" smtClean="0">
              <a:latin typeface="+mn-ea"/>
            </a:endParaRPr>
          </a:p>
          <a:p>
            <a:r>
              <a:rPr kumimoji="1" lang="ja-JP" altLang="en-US" sz="800" dirty="0" smtClean="0">
                <a:latin typeface="+mn-ea"/>
              </a:rPr>
              <a:t>　　　　　在留者</a:t>
            </a:r>
            <a:r>
              <a:rPr kumimoji="1" lang="ja-JP" altLang="en-US" sz="800" dirty="0">
                <a:latin typeface="+mn-ea"/>
              </a:rPr>
              <a:t>等の外国人を含む。</a:t>
            </a:r>
            <a:r>
              <a:rPr kumimoji="1" lang="ja-JP" altLang="en-US" sz="800" dirty="0" smtClean="0">
                <a:latin typeface="+mn-ea"/>
              </a:rPr>
              <a:t>）</a:t>
            </a:r>
            <a:endParaRPr kumimoji="1" lang="ja-JP" altLang="en-US" sz="800" dirty="0">
              <a:latin typeface="+mn-ea"/>
            </a:endParaRPr>
          </a:p>
        </p:txBody>
      </p:sp>
      <p:sp>
        <p:nvSpPr>
          <p:cNvPr id="62" name="フローチャート: 代替処理 61"/>
          <p:cNvSpPr/>
          <p:nvPr/>
        </p:nvSpPr>
        <p:spPr>
          <a:xfrm>
            <a:off x="18000" y="1415168"/>
            <a:ext cx="2628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20"/>
              </a:rPr>
              <a:t>低所得のひとり親世帯への臨時特別給付金</a:t>
            </a:r>
            <a:endParaRPr kumimoji="1" lang="ja-JP" altLang="en-US" sz="1000" b="1" dirty="0">
              <a:solidFill>
                <a:schemeClr val="tx1"/>
              </a:solidFill>
            </a:endParaRPr>
          </a:p>
        </p:txBody>
      </p:sp>
      <p:sp>
        <p:nvSpPr>
          <p:cNvPr id="65" name="テキスト ボックス 64"/>
          <p:cNvSpPr txBox="1"/>
          <p:nvPr/>
        </p:nvSpPr>
        <p:spPr>
          <a:xfrm>
            <a:off x="-14400" y="1566607"/>
            <a:ext cx="6372000" cy="1512000"/>
          </a:xfrm>
          <a:prstGeom prst="rect">
            <a:avLst/>
          </a:prstGeom>
          <a:noFill/>
        </p:spPr>
        <p:txBody>
          <a:bodyPr wrap="square" rtlCol="0">
            <a:spAutoFit/>
          </a:bodyPr>
          <a:lstStyle/>
          <a:p>
            <a:r>
              <a:rPr kumimoji="1" lang="ja-JP" altLang="en-US" sz="800" dirty="0">
                <a:latin typeface="+mn-ea"/>
              </a:rPr>
              <a:t>○新型コロナウイルス感染症の影響により、子育てと仕事を一人で担う低所得のひとり親世帯に特に大きな困難が</a:t>
            </a:r>
            <a:r>
              <a:rPr kumimoji="1" lang="ja-JP" altLang="en-US" sz="800" dirty="0" smtClean="0">
                <a:latin typeface="+mn-ea"/>
              </a:rPr>
              <a:t>心身に生じて</a:t>
            </a:r>
            <a:r>
              <a:rPr kumimoji="1" lang="ja-JP" altLang="en-US" sz="800" dirty="0">
                <a:latin typeface="+mn-ea"/>
              </a:rPr>
              <a:t>いる</a:t>
            </a:r>
            <a:r>
              <a:rPr kumimoji="1" lang="ja-JP" altLang="en-US" sz="800" dirty="0" err="1" smtClean="0">
                <a:latin typeface="+mn-ea"/>
              </a:rPr>
              <a:t>こ</a:t>
            </a:r>
            <a:endParaRPr kumimoji="1" lang="en-US" altLang="ja-JP" sz="800" dirty="0" smtClean="0">
              <a:latin typeface="+mn-ea"/>
            </a:endParaRPr>
          </a:p>
          <a:p>
            <a:r>
              <a:rPr kumimoji="1" lang="ja-JP" altLang="en-US" sz="800" dirty="0" smtClean="0">
                <a:latin typeface="+mn-ea"/>
              </a:rPr>
              <a:t>　とを</a:t>
            </a:r>
            <a:r>
              <a:rPr kumimoji="1" lang="ja-JP" altLang="en-US" sz="800" dirty="0">
                <a:latin typeface="+mn-ea"/>
              </a:rPr>
              <a:t>踏まえ、こうした世帯の子育て負担の増加や収入の減少に対する支援。児童扶養手当を受給</a:t>
            </a:r>
            <a:r>
              <a:rPr kumimoji="1" lang="ja-JP" altLang="en-US" sz="800" dirty="0" smtClean="0">
                <a:latin typeface="+mn-ea"/>
              </a:rPr>
              <a:t>している</a:t>
            </a:r>
            <a:r>
              <a:rPr kumimoji="1" lang="ja-JP" altLang="en-US" sz="800" dirty="0">
                <a:latin typeface="+mn-ea"/>
              </a:rPr>
              <a:t>ひとり</a:t>
            </a:r>
            <a:r>
              <a:rPr kumimoji="1" lang="ja-JP" altLang="en-US" sz="800" dirty="0" smtClean="0">
                <a:latin typeface="+mn-ea"/>
              </a:rPr>
              <a:t>親世帯</a:t>
            </a:r>
            <a:r>
              <a:rPr kumimoji="1" lang="ja-JP" altLang="en-US" sz="800" dirty="0">
                <a:latin typeface="+mn-ea"/>
              </a:rPr>
              <a:t>等に対し、</a:t>
            </a:r>
            <a:r>
              <a:rPr kumimoji="1" lang="ja-JP" altLang="en-US" sz="800" dirty="0" smtClean="0">
                <a:latin typeface="+mn-ea"/>
              </a:rPr>
              <a:t>１</a:t>
            </a:r>
            <a:endParaRPr kumimoji="1" lang="en-US" altLang="ja-JP" sz="800" dirty="0" smtClean="0">
              <a:latin typeface="+mn-ea"/>
            </a:endParaRPr>
          </a:p>
          <a:p>
            <a:r>
              <a:rPr kumimoji="1" lang="ja-JP" altLang="en-US" sz="800" dirty="0" smtClean="0">
                <a:latin typeface="+mn-ea"/>
              </a:rPr>
              <a:t>　世帯</a:t>
            </a:r>
            <a:r>
              <a:rPr kumimoji="1" lang="ja-JP" altLang="en-US" sz="800" dirty="0">
                <a:latin typeface="+mn-ea"/>
              </a:rPr>
              <a:t>５万円、第２子以降ひとりにつき３万円を支給。さらに新型コロナウイルス</a:t>
            </a:r>
            <a:r>
              <a:rPr kumimoji="1" lang="ja-JP" altLang="en-US" sz="800" dirty="0" smtClean="0">
                <a:latin typeface="+mn-ea"/>
              </a:rPr>
              <a:t>感染症</a:t>
            </a:r>
            <a:r>
              <a:rPr kumimoji="1" lang="ja-JP" altLang="en-US" sz="800" dirty="0">
                <a:latin typeface="+mn-ea"/>
              </a:rPr>
              <a:t>の影響を受けて</a:t>
            </a:r>
            <a:r>
              <a:rPr kumimoji="1" lang="ja-JP" altLang="en-US" sz="800" dirty="0" smtClean="0">
                <a:latin typeface="+mn-ea"/>
              </a:rPr>
              <a:t>家計</a:t>
            </a:r>
            <a:r>
              <a:rPr kumimoji="1" lang="ja-JP" altLang="en-US" sz="800" dirty="0">
                <a:latin typeface="+mn-ea"/>
              </a:rPr>
              <a:t>が急変し、収入が減少</a:t>
            </a:r>
            <a:r>
              <a:rPr kumimoji="1" lang="ja-JP" altLang="en-US" sz="800" dirty="0" smtClean="0">
                <a:latin typeface="+mn-ea"/>
              </a:rPr>
              <a:t>し</a:t>
            </a:r>
            <a:endParaRPr kumimoji="1" lang="en-US" altLang="ja-JP" sz="800" dirty="0" smtClean="0">
              <a:latin typeface="+mn-ea"/>
            </a:endParaRPr>
          </a:p>
          <a:p>
            <a:r>
              <a:rPr kumimoji="1" lang="ja-JP" altLang="en-US" sz="800" dirty="0" smtClean="0">
                <a:latin typeface="+mn-ea"/>
              </a:rPr>
              <a:t>　</a:t>
            </a:r>
            <a:r>
              <a:rPr kumimoji="1" lang="ja-JP" altLang="en-US" sz="800" dirty="0" err="1" smtClean="0">
                <a:latin typeface="+mn-ea"/>
              </a:rPr>
              <a:t>た</a:t>
            </a:r>
            <a:r>
              <a:rPr kumimoji="1" lang="ja-JP" altLang="en-US" sz="800" dirty="0">
                <a:latin typeface="+mn-ea"/>
              </a:rPr>
              <a:t>世帯に対し、追加で５万円を支給</a:t>
            </a:r>
            <a:r>
              <a:rPr kumimoji="1" lang="ja-JP" altLang="en-US" sz="800" dirty="0" smtClean="0">
                <a:latin typeface="+mn-ea"/>
              </a:rPr>
              <a:t>。</a:t>
            </a:r>
            <a:endParaRPr kumimoji="1" lang="en-US" altLang="ja-JP" sz="800" dirty="0" smtClean="0">
              <a:latin typeface="+mn-ea"/>
            </a:endParaRPr>
          </a:p>
          <a:p>
            <a:r>
              <a:rPr kumimoji="1" lang="ja-JP" altLang="en-US" sz="800" dirty="0">
                <a:latin typeface="+mn-ea"/>
              </a:rPr>
              <a:t>○対象者</a:t>
            </a:r>
            <a:r>
              <a:rPr kumimoji="1" lang="ja-JP" altLang="en-US" sz="800" dirty="0" smtClean="0">
                <a:latin typeface="+mn-ea"/>
              </a:rPr>
              <a:t>：</a:t>
            </a:r>
            <a:r>
              <a:rPr kumimoji="1" lang="en-US" altLang="ja-JP" sz="800" dirty="0" smtClean="0">
                <a:latin typeface="+mn-ea"/>
              </a:rPr>
              <a:t>【</a:t>
            </a:r>
            <a:r>
              <a:rPr kumimoji="1" lang="ja-JP" altLang="en-US" sz="800" dirty="0">
                <a:latin typeface="+mn-ea"/>
              </a:rPr>
              <a:t>児童扶養手当受給世帯等への給付</a:t>
            </a:r>
            <a:r>
              <a:rPr kumimoji="1" lang="en-US" altLang="ja-JP" sz="800" dirty="0">
                <a:latin typeface="+mn-ea"/>
              </a:rPr>
              <a:t>】</a:t>
            </a:r>
          </a:p>
          <a:p>
            <a:r>
              <a:rPr kumimoji="1" lang="ja-JP" altLang="en-US" sz="800" dirty="0" smtClean="0">
                <a:latin typeface="+mn-ea"/>
              </a:rPr>
              <a:t>　　　　　</a:t>
            </a:r>
            <a:r>
              <a:rPr kumimoji="1" lang="en-US" altLang="ja-JP" sz="800" dirty="0" smtClean="0">
                <a:latin typeface="+mn-ea"/>
              </a:rPr>
              <a:t>①</a:t>
            </a:r>
            <a:r>
              <a:rPr kumimoji="1" lang="ja-JP" altLang="en-US" sz="800" dirty="0">
                <a:latin typeface="+mn-ea"/>
              </a:rPr>
              <a:t>令和２年６月分の児童扶養手当の支給を受けている者（中長期在留者等の外国人を含む</a:t>
            </a:r>
            <a:r>
              <a:rPr kumimoji="1" lang="ja-JP" altLang="en-US" sz="800" dirty="0" smtClean="0">
                <a:latin typeface="+mn-ea"/>
              </a:rPr>
              <a:t>。）</a:t>
            </a:r>
            <a:endParaRPr kumimoji="1" lang="ja-JP" altLang="en-US" sz="800" dirty="0">
              <a:latin typeface="+mn-ea"/>
            </a:endParaRPr>
          </a:p>
          <a:p>
            <a:r>
              <a:rPr kumimoji="1" lang="ja-JP" altLang="en-US" sz="800" dirty="0" smtClean="0">
                <a:latin typeface="+mn-ea"/>
              </a:rPr>
              <a:t>　　　　　②</a:t>
            </a:r>
            <a:r>
              <a:rPr kumimoji="1" lang="ja-JP" altLang="en-US" sz="800" dirty="0">
                <a:latin typeface="+mn-ea"/>
              </a:rPr>
              <a:t>公的年金給付等を受けていることにより児童扶養手当の支給を受けていない者（中長期在留者等の外国人</a:t>
            </a:r>
            <a:r>
              <a:rPr kumimoji="1" lang="ja-JP" altLang="en-US" sz="800" dirty="0" smtClean="0">
                <a:latin typeface="+mn-ea"/>
              </a:rPr>
              <a:t>を含む。）</a:t>
            </a:r>
          </a:p>
          <a:p>
            <a:r>
              <a:rPr kumimoji="1" lang="ja-JP" altLang="en-US" sz="800" dirty="0" smtClean="0">
                <a:latin typeface="+mn-ea"/>
              </a:rPr>
              <a:t>　　　　　③</a:t>
            </a:r>
            <a:r>
              <a:rPr kumimoji="1" lang="ja-JP" altLang="en-US" sz="800" dirty="0">
                <a:latin typeface="+mn-ea"/>
              </a:rPr>
              <a:t>新型コロナウイルス感染症の影響を受けて家計が急変し、直近の収入が、児童扶養手当の対象となる水準</a:t>
            </a:r>
            <a:r>
              <a:rPr kumimoji="1" lang="ja-JP" altLang="en-US" sz="800" dirty="0" smtClean="0">
                <a:latin typeface="+mn-ea"/>
              </a:rPr>
              <a:t>に下がった者</a:t>
            </a:r>
            <a:endParaRPr kumimoji="1" lang="en-US" altLang="ja-JP" sz="800" dirty="0" smtClean="0">
              <a:latin typeface="+mn-ea"/>
            </a:endParaRPr>
          </a:p>
          <a:p>
            <a:r>
              <a:rPr kumimoji="1" lang="ja-JP" altLang="en-US" sz="800" dirty="0" smtClean="0">
                <a:latin typeface="+mn-ea"/>
              </a:rPr>
              <a:t>　　　　　　（中長期在留者等の外国人を含む。）</a:t>
            </a:r>
          </a:p>
          <a:p>
            <a:r>
              <a:rPr kumimoji="1" lang="ja-JP" altLang="en-US" sz="800" dirty="0" smtClean="0">
                <a:latin typeface="+mn-ea"/>
              </a:rPr>
              <a:t>　　　　　</a:t>
            </a:r>
            <a:r>
              <a:rPr kumimoji="1" lang="en-US" altLang="ja-JP" sz="800" dirty="0" smtClean="0">
                <a:latin typeface="+mn-ea"/>
              </a:rPr>
              <a:t>【</a:t>
            </a:r>
            <a:r>
              <a:rPr kumimoji="1" lang="ja-JP" altLang="en-US" sz="800" dirty="0">
                <a:latin typeface="+mn-ea"/>
              </a:rPr>
              <a:t>収入が減少した児童扶養手当受給世帯等への給付</a:t>
            </a:r>
            <a:r>
              <a:rPr kumimoji="1" lang="en-US" altLang="ja-JP" sz="800" dirty="0">
                <a:latin typeface="+mn-ea"/>
              </a:rPr>
              <a:t>】</a:t>
            </a:r>
          </a:p>
          <a:p>
            <a:r>
              <a:rPr kumimoji="1" lang="ja-JP" altLang="en-US" sz="800" dirty="0" smtClean="0">
                <a:latin typeface="+mn-ea"/>
              </a:rPr>
              <a:t>　　　　　上記</a:t>
            </a:r>
            <a:r>
              <a:rPr kumimoji="1" lang="ja-JP" altLang="en-US" sz="800" dirty="0">
                <a:latin typeface="+mn-ea"/>
              </a:rPr>
              <a:t>①、②の支給対象者のうち、新型コロナウイルス感染症の影響を受けて家計が急変し、収入が大きく減少</a:t>
            </a:r>
            <a:r>
              <a:rPr kumimoji="1" lang="ja-JP" altLang="en-US" sz="800" dirty="0" smtClean="0">
                <a:latin typeface="+mn-ea"/>
              </a:rPr>
              <a:t>している</a:t>
            </a:r>
            <a:r>
              <a:rPr kumimoji="1" lang="ja-JP" altLang="en-US" sz="800" dirty="0">
                <a:latin typeface="+mn-ea"/>
              </a:rPr>
              <a:t>と</a:t>
            </a:r>
            <a:r>
              <a:rPr kumimoji="1" lang="ja-JP" altLang="en-US" sz="800" dirty="0" smtClean="0">
                <a:latin typeface="+mn-ea"/>
              </a:rPr>
              <a:t>の</a:t>
            </a:r>
            <a:endParaRPr kumimoji="1" lang="en-US" altLang="ja-JP" sz="800" dirty="0" smtClean="0">
              <a:latin typeface="+mn-ea"/>
            </a:endParaRPr>
          </a:p>
          <a:p>
            <a:r>
              <a:rPr kumimoji="1" lang="ja-JP" altLang="en-US" sz="800" dirty="0" smtClean="0">
                <a:latin typeface="+mn-ea"/>
              </a:rPr>
              <a:t>　　　　　申し出</a:t>
            </a:r>
            <a:r>
              <a:rPr kumimoji="1" lang="ja-JP" altLang="en-US" sz="800" dirty="0">
                <a:latin typeface="+mn-ea"/>
              </a:rPr>
              <a:t>があった者（中長期在留者等の外国人を含む。</a:t>
            </a:r>
            <a:r>
              <a:rPr kumimoji="1" lang="ja-JP" altLang="en-US" sz="800" dirty="0" smtClean="0">
                <a:latin typeface="+mn-ea"/>
              </a:rPr>
              <a:t>）</a:t>
            </a:r>
            <a:endParaRPr kumimoji="1" lang="ja-JP" altLang="en-US" sz="800" dirty="0">
              <a:latin typeface="+mn-ea"/>
            </a:endParaRPr>
          </a:p>
        </p:txBody>
      </p:sp>
      <p:sp>
        <p:nvSpPr>
          <p:cNvPr id="69" name="フローチャート: 代替処理 68"/>
          <p:cNvSpPr/>
          <p:nvPr/>
        </p:nvSpPr>
        <p:spPr>
          <a:xfrm>
            <a:off x="6427169" y="5524619"/>
            <a:ext cx="3528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21"/>
              </a:rPr>
              <a:t>新型コロナウイルス感染症による小学校休業等対応支援金</a:t>
            </a:r>
            <a:endParaRPr kumimoji="1" lang="ja-JP" altLang="en-US" sz="1000" b="1" dirty="0">
              <a:solidFill>
                <a:schemeClr val="tx1"/>
              </a:solidFill>
            </a:endParaRPr>
          </a:p>
        </p:txBody>
      </p:sp>
      <p:sp>
        <p:nvSpPr>
          <p:cNvPr id="70" name="テキスト ボックス 69"/>
          <p:cNvSpPr txBox="1"/>
          <p:nvPr/>
        </p:nvSpPr>
        <p:spPr>
          <a:xfrm>
            <a:off x="6393600" y="5708711"/>
            <a:ext cx="6372000" cy="707886"/>
          </a:xfrm>
          <a:prstGeom prst="rect">
            <a:avLst/>
          </a:prstGeom>
          <a:noFill/>
        </p:spPr>
        <p:txBody>
          <a:bodyPr wrap="square" rtlCol="0" anchor="t">
            <a:spAutoFit/>
          </a:bodyPr>
          <a:lstStyle/>
          <a:p>
            <a:r>
              <a:rPr kumimoji="1" lang="ja-JP" altLang="en-US" sz="800" dirty="0">
                <a:latin typeface="+mn-ea"/>
              </a:rPr>
              <a:t>○小学校等の臨時休業等に伴い</a:t>
            </a:r>
            <a:r>
              <a:rPr kumimoji="1" lang="ja-JP" altLang="en-US" sz="800" dirty="0" smtClean="0">
                <a:latin typeface="+mn-ea"/>
              </a:rPr>
              <a:t>、子供の</a:t>
            </a:r>
            <a:r>
              <a:rPr kumimoji="1" lang="ja-JP" altLang="en-US" sz="800" dirty="0">
                <a:latin typeface="+mn-ea"/>
              </a:rPr>
              <a:t>世話を行うために、契約した仕事ができなくなった委託を受けて個人で仕事をする</a:t>
            </a:r>
            <a:r>
              <a:rPr kumimoji="1" lang="ja-JP" altLang="en-US" sz="800" dirty="0" smtClean="0">
                <a:latin typeface="+mn-ea"/>
              </a:rPr>
              <a:t>保護者に</a:t>
            </a:r>
            <a:endParaRPr kumimoji="1" lang="en-US" altLang="ja-JP" sz="800" dirty="0" smtClean="0">
              <a:latin typeface="+mn-ea"/>
            </a:endParaRPr>
          </a:p>
          <a:p>
            <a:r>
              <a:rPr kumimoji="1" lang="ja-JP" altLang="en-US" sz="800" dirty="0" smtClean="0">
                <a:latin typeface="+mn-ea"/>
              </a:rPr>
              <a:t>　仕事ができなかった日について、１日当たり</a:t>
            </a:r>
            <a:r>
              <a:rPr kumimoji="1" lang="en-US" altLang="ja-JP" sz="800" dirty="0" smtClean="0">
                <a:latin typeface="+mn-ea"/>
              </a:rPr>
              <a:t>4,100</a:t>
            </a:r>
            <a:r>
              <a:rPr kumimoji="1" lang="ja-JP" altLang="en-US" sz="800" dirty="0" smtClean="0">
                <a:latin typeface="+mn-ea"/>
              </a:rPr>
              <a:t>円（定額）支給（</a:t>
            </a:r>
            <a:r>
              <a:rPr kumimoji="1" lang="en-US" altLang="ja-JP" sz="800" dirty="0" smtClean="0">
                <a:latin typeface="+mn-ea"/>
              </a:rPr>
              <a:t>※</a:t>
            </a:r>
            <a:r>
              <a:rPr kumimoji="1" lang="ja-JP" altLang="en-US" sz="800" dirty="0" smtClean="0">
                <a:latin typeface="+mn-ea"/>
              </a:rPr>
              <a:t>令和２年４月１日以降の日については</a:t>
            </a:r>
            <a:r>
              <a:rPr kumimoji="1" lang="en-US" altLang="ja-JP" sz="800" dirty="0" smtClean="0">
                <a:latin typeface="+mn-ea"/>
              </a:rPr>
              <a:t>7,500</a:t>
            </a:r>
            <a:r>
              <a:rPr kumimoji="1" lang="ja-JP" altLang="en-US" sz="800" dirty="0" smtClean="0">
                <a:latin typeface="+mn-ea"/>
              </a:rPr>
              <a:t>円（定額）支給）</a:t>
            </a:r>
            <a:endParaRPr kumimoji="1" lang="ja-JP" altLang="en-US" sz="800" dirty="0">
              <a:latin typeface="+mn-ea"/>
            </a:endParaRPr>
          </a:p>
          <a:p>
            <a:r>
              <a:rPr kumimoji="1" lang="ja-JP" altLang="en-US" sz="800" dirty="0" smtClean="0">
                <a:latin typeface="+mn-ea"/>
              </a:rPr>
              <a:t>○</a:t>
            </a:r>
            <a:r>
              <a:rPr kumimoji="1" lang="ja-JP" altLang="en-US" sz="800" dirty="0">
                <a:latin typeface="+mn-ea"/>
              </a:rPr>
              <a:t>対象：次の①又は②</a:t>
            </a:r>
            <a:r>
              <a:rPr kumimoji="1" lang="ja-JP" altLang="en-US" sz="800" dirty="0" smtClean="0">
                <a:latin typeface="+mn-ea"/>
              </a:rPr>
              <a:t>の子供の</a:t>
            </a:r>
            <a:r>
              <a:rPr kumimoji="1" lang="ja-JP" altLang="en-US" sz="800" dirty="0">
                <a:latin typeface="+mn-ea"/>
              </a:rPr>
              <a:t>世話を行うことが必要となった、委託を受けて個人で仕事をする保護者</a:t>
            </a:r>
          </a:p>
          <a:p>
            <a:r>
              <a:rPr kumimoji="1" lang="ja-JP" altLang="en-US" sz="800" dirty="0" smtClean="0">
                <a:latin typeface="+mn-ea"/>
              </a:rPr>
              <a:t>　　　　①</a:t>
            </a:r>
            <a:r>
              <a:rPr kumimoji="1" lang="ja-JP" altLang="en-US" sz="800" dirty="0">
                <a:latin typeface="+mn-ea"/>
              </a:rPr>
              <a:t>新型コロナウイルス感染症に関する対応として、ガイドライン等に基づき、臨時休業等した小学校等に</a:t>
            </a:r>
            <a:r>
              <a:rPr kumimoji="1" lang="ja-JP" altLang="en-US" sz="800" dirty="0" smtClean="0">
                <a:latin typeface="+mn-ea"/>
              </a:rPr>
              <a:t>通う子供</a:t>
            </a:r>
            <a:endParaRPr kumimoji="1" lang="ja-JP" altLang="en-US" sz="800" dirty="0">
              <a:latin typeface="+mn-ea"/>
            </a:endParaRPr>
          </a:p>
          <a:p>
            <a:r>
              <a:rPr kumimoji="1" lang="ja-JP" altLang="en-US" sz="800" dirty="0" smtClean="0">
                <a:latin typeface="+mn-ea"/>
              </a:rPr>
              <a:t>　　　　②</a:t>
            </a:r>
            <a:r>
              <a:rPr kumimoji="1" lang="ja-JP" altLang="en-US" sz="800" dirty="0">
                <a:latin typeface="+mn-ea"/>
              </a:rPr>
              <a:t>新型コロナウイルスに感染</a:t>
            </a:r>
            <a:r>
              <a:rPr kumimoji="1" lang="ja-JP" altLang="en-US" sz="800" dirty="0" smtClean="0">
                <a:latin typeface="+mn-ea"/>
              </a:rPr>
              <a:t>した子供等、</a:t>
            </a:r>
            <a:r>
              <a:rPr kumimoji="1" lang="ja-JP" altLang="en-US" sz="800" dirty="0">
                <a:latin typeface="+mn-ea"/>
              </a:rPr>
              <a:t>小学校等を</a:t>
            </a:r>
            <a:r>
              <a:rPr kumimoji="1" lang="ja-JP" altLang="en-US" sz="800" dirty="0" smtClean="0">
                <a:latin typeface="+mn-ea"/>
              </a:rPr>
              <a:t>休むことが適当と認められる子供</a:t>
            </a:r>
            <a:endParaRPr kumimoji="1" lang="ja-JP" altLang="en-US" sz="800" dirty="0">
              <a:latin typeface="+mn-ea"/>
            </a:endParaRPr>
          </a:p>
        </p:txBody>
      </p:sp>
      <p:sp>
        <p:nvSpPr>
          <p:cNvPr id="71" name="テキスト ボックス 70"/>
          <p:cNvSpPr txBox="1"/>
          <p:nvPr/>
        </p:nvSpPr>
        <p:spPr>
          <a:xfrm>
            <a:off x="18805" y="9019464"/>
            <a:ext cx="1728000" cy="180000"/>
          </a:xfrm>
          <a:prstGeom prst="rect">
            <a:avLst/>
          </a:prstGeom>
          <a:solidFill>
            <a:schemeClr val="accent4">
              <a:lumMod val="60000"/>
              <a:lumOff val="40000"/>
            </a:schemeClr>
          </a:solidFill>
          <a:ln w="38100">
            <a:noFill/>
          </a:ln>
        </p:spPr>
        <p:txBody>
          <a:bodyPr wrap="square" rtlCol="0" anchor="ctr">
            <a:spAutoFit/>
          </a:bodyPr>
          <a:lstStyle/>
          <a:p>
            <a:pPr algn="ctr"/>
            <a:r>
              <a:rPr kumimoji="1" lang="ja-JP" altLang="en-US" sz="1100" b="1" dirty="0">
                <a:latin typeface="ＭＳ ゴシック" panose="020B0609070205080204" pitchFamily="49" charset="-128"/>
                <a:ea typeface="ＭＳ ゴシック" panose="020B0609070205080204" pitchFamily="49" charset="-128"/>
              </a:rPr>
              <a:t>［事業継続に係る支援］</a:t>
            </a:r>
          </a:p>
        </p:txBody>
      </p:sp>
      <p:cxnSp>
        <p:nvCxnSpPr>
          <p:cNvPr id="9" name="直線コネクタ 8"/>
          <p:cNvCxnSpPr/>
          <p:nvPr/>
        </p:nvCxnSpPr>
        <p:spPr>
          <a:xfrm>
            <a:off x="21600" y="9207009"/>
            <a:ext cx="6336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3977" y="9207009"/>
            <a:ext cx="0" cy="36000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6357600" y="9199055"/>
            <a:ext cx="0" cy="36000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20" name="フローチャート: 代替処理 19"/>
          <p:cNvSpPr/>
          <p:nvPr/>
        </p:nvSpPr>
        <p:spPr>
          <a:xfrm>
            <a:off x="18001" y="9204868"/>
            <a:ext cx="3132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22"/>
              </a:rPr>
              <a:t>新型コロナウイルス感染症対応地方創生臨時交付金</a:t>
            </a:r>
            <a:endParaRPr kumimoji="1" lang="ja-JP" altLang="en-US" sz="1000" b="1" dirty="0">
              <a:solidFill>
                <a:schemeClr val="tx1"/>
              </a:solidFill>
            </a:endParaRPr>
          </a:p>
        </p:txBody>
      </p:sp>
      <p:sp>
        <p:nvSpPr>
          <p:cNvPr id="21" name="テキスト ボックス 20"/>
          <p:cNvSpPr txBox="1"/>
          <p:nvPr/>
        </p:nvSpPr>
        <p:spPr>
          <a:xfrm>
            <a:off x="-13493" y="9396120"/>
            <a:ext cx="6372000" cy="180000"/>
          </a:xfrm>
          <a:prstGeom prst="rect">
            <a:avLst/>
          </a:prstGeom>
          <a:noFill/>
        </p:spPr>
        <p:txBody>
          <a:bodyPr wrap="square" rtlCol="0" anchor="ctr">
            <a:spAutoFit/>
          </a:bodyPr>
          <a:lstStyle/>
          <a:p>
            <a:r>
              <a:rPr kumimoji="1" lang="ja-JP" altLang="en-US" sz="800" dirty="0">
                <a:latin typeface="+mn-ea"/>
              </a:rPr>
              <a:t>○地方自治体が実施する感染拡大の防止及び感染拡⼤の影響を受けた地域経済</a:t>
            </a:r>
            <a:r>
              <a:rPr kumimoji="1" lang="ja-JP" altLang="en-US" sz="800" dirty="0" smtClean="0">
                <a:latin typeface="+mn-ea"/>
              </a:rPr>
              <a:t>、住</a:t>
            </a:r>
            <a:r>
              <a:rPr kumimoji="1" lang="ja-JP" altLang="en-US" sz="800" dirty="0">
                <a:latin typeface="+mn-ea"/>
              </a:rPr>
              <a:t>⺠⽣活の⽀</a:t>
            </a:r>
            <a:r>
              <a:rPr kumimoji="1" lang="ja-JP" altLang="en-US" sz="800" dirty="0" smtClean="0">
                <a:latin typeface="+mn-ea"/>
              </a:rPr>
              <a:t>援</a:t>
            </a:r>
            <a:endParaRPr kumimoji="1" lang="en-US" altLang="ja-JP" sz="800" dirty="0" smtClean="0">
              <a:latin typeface="+mn-ea"/>
            </a:endParaRPr>
          </a:p>
        </p:txBody>
      </p:sp>
      <p:sp>
        <p:nvSpPr>
          <p:cNvPr id="45" name="テキスト ボックス 44"/>
          <p:cNvSpPr txBox="1"/>
          <p:nvPr/>
        </p:nvSpPr>
        <p:spPr>
          <a:xfrm>
            <a:off x="6393600" y="936939"/>
            <a:ext cx="6372000" cy="432000"/>
          </a:xfrm>
          <a:prstGeom prst="rect">
            <a:avLst/>
          </a:prstGeom>
          <a:noFill/>
        </p:spPr>
        <p:txBody>
          <a:bodyPr wrap="square" rtlCol="0" anchor="ctr">
            <a:spAutoFit/>
          </a:bodyPr>
          <a:lstStyle/>
          <a:p>
            <a:r>
              <a:rPr kumimoji="1" lang="ja-JP" altLang="en-US" sz="800" dirty="0" smtClean="0">
                <a:latin typeface="+mn-ea"/>
              </a:rPr>
              <a:t>○売上が前年同月比で</a:t>
            </a:r>
            <a:r>
              <a:rPr kumimoji="1" lang="en-US" altLang="ja-JP" sz="800" dirty="0" smtClean="0">
                <a:latin typeface="+mn-ea"/>
              </a:rPr>
              <a:t>50</a:t>
            </a:r>
            <a:r>
              <a:rPr kumimoji="1" lang="ja-JP" altLang="en-US" sz="800" dirty="0" smtClean="0">
                <a:latin typeface="+mn-ea"/>
              </a:rPr>
              <a:t>％以上減少している事</a:t>
            </a:r>
            <a:r>
              <a:rPr kumimoji="1" lang="ja-JP" altLang="en-US" sz="800" dirty="0">
                <a:latin typeface="+mn-ea"/>
              </a:rPr>
              <a:t>業者に</a:t>
            </a:r>
            <a:r>
              <a:rPr kumimoji="1" lang="ja-JP" altLang="en-US" sz="800" dirty="0" smtClean="0">
                <a:latin typeface="+mn-ea"/>
              </a:rPr>
              <a:t>対し、事業</a:t>
            </a:r>
            <a:r>
              <a:rPr kumimoji="1" lang="ja-JP" altLang="en-US" sz="800" dirty="0">
                <a:latin typeface="+mn-ea"/>
              </a:rPr>
              <a:t>の継続を支え再起の糧となる、</a:t>
            </a:r>
            <a:r>
              <a:rPr kumimoji="1" lang="ja-JP" altLang="en-US" sz="800" dirty="0" smtClean="0">
                <a:latin typeface="+mn-ea"/>
              </a:rPr>
              <a:t>事業</a:t>
            </a:r>
            <a:r>
              <a:rPr kumimoji="1" lang="ja-JP" altLang="en-US" sz="800" dirty="0">
                <a:latin typeface="+mn-ea"/>
              </a:rPr>
              <a:t>全般に広く</a:t>
            </a:r>
            <a:r>
              <a:rPr kumimoji="1" lang="ja-JP" altLang="en-US" sz="800" dirty="0" smtClean="0">
                <a:latin typeface="+mn-ea"/>
              </a:rPr>
              <a:t>使える給付金を支給</a:t>
            </a:r>
            <a:endParaRPr kumimoji="1" lang="en-US" altLang="ja-JP" sz="800" dirty="0" smtClean="0">
              <a:latin typeface="+mn-ea"/>
            </a:endParaRPr>
          </a:p>
          <a:p>
            <a:r>
              <a:rPr kumimoji="1" lang="ja-JP" altLang="en-US" sz="800" dirty="0" smtClean="0">
                <a:latin typeface="+mn-ea"/>
              </a:rPr>
              <a:t>　（</a:t>
            </a:r>
            <a:r>
              <a:rPr kumimoji="1" lang="ja-JP" altLang="en-US" sz="800" dirty="0">
                <a:latin typeface="+mn-ea"/>
              </a:rPr>
              <a:t>法人は最大</a:t>
            </a:r>
            <a:r>
              <a:rPr kumimoji="1" lang="en-US" altLang="ja-JP" sz="800" dirty="0">
                <a:latin typeface="+mn-ea"/>
              </a:rPr>
              <a:t>200</a:t>
            </a:r>
            <a:r>
              <a:rPr kumimoji="1" lang="ja-JP" altLang="en-US" sz="800" dirty="0">
                <a:latin typeface="+mn-ea"/>
              </a:rPr>
              <a:t>万円、個人事業者は最大</a:t>
            </a:r>
            <a:r>
              <a:rPr kumimoji="1" lang="en-US" altLang="ja-JP" sz="800" dirty="0">
                <a:latin typeface="+mn-ea"/>
              </a:rPr>
              <a:t>100</a:t>
            </a:r>
            <a:r>
              <a:rPr kumimoji="1" lang="ja-JP" altLang="en-US" sz="800" dirty="0">
                <a:latin typeface="+mn-ea"/>
              </a:rPr>
              <a:t>万円）</a:t>
            </a:r>
          </a:p>
          <a:p>
            <a:r>
              <a:rPr kumimoji="1" lang="ja-JP" altLang="en-US" sz="800" dirty="0" smtClean="0">
                <a:latin typeface="+mn-ea"/>
              </a:rPr>
              <a:t>○対象：中堅</a:t>
            </a:r>
            <a:r>
              <a:rPr kumimoji="1" lang="ja-JP" altLang="en-US" sz="800" dirty="0">
                <a:latin typeface="+mn-ea"/>
              </a:rPr>
              <a:t>企業、中小企業、小規模事業者等、フリーランスを含む個人事</a:t>
            </a:r>
            <a:r>
              <a:rPr kumimoji="1" lang="ja-JP" altLang="en-US" sz="800" dirty="0" smtClean="0">
                <a:latin typeface="+mn-ea"/>
              </a:rPr>
              <a:t>業者（中長期</a:t>
            </a:r>
            <a:r>
              <a:rPr kumimoji="1" lang="ja-JP" altLang="en-US" sz="800" dirty="0">
                <a:latin typeface="+mn-ea"/>
              </a:rPr>
              <a:t>在留者等</a:t>
            </a:r>
            <a:r>
              <a:rPr kumimoji="1" lang="ja-JP" altLang="en-US" sz="800" dirty="0" smtClean="0">
                <a:latin typeface="+mn-ea"/>
              </a:rPr>
              <a:t>の外国人を含む。）</a:t>
            </a:r>
            <a:endParaRPr kumimoji="1" lang="ja-JP" altLang="en-US" sz="800" dirty="0">
              <a:latin typeface="+mn-ea"/>
            </a:endParaRPr>
          </a:p>
        </p:txBody>
      </p:sp>
      <p:cxnSp>
        <p:nvCxnSpPr>
          <p:cNvPr id="23" name="直線コネクタ 22"/>
          <p:cNvCxnSpPr/>
          <p:nvPr/>
        </p:nvCxnSpPr>
        <p:spPr>
          <a:xfrm>
            <a:off x="6431811" y="3532872"/>
            <a:ext cx="6336000"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6430028" y="741048"/>
            <a:ext cx="0" cy="280800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12768569" y="741600"/>
            <a:ext cx="0" cy="280800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66" name="フローチャート: 代替処理 65"/>
          <p:cNvSpPr/>
          <p:nvPr/>
        </p:nvSpPr>
        <p:spPr>
          <a:xfrm>
            <a:off x="6427169" y="1370167"/>
            <a:ext cx="1116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23"/>
              </a:rPr>
              <a:t>家賃支援給付金</a:t>
            </a:r>
            <a:endParaRPr kumimoji="1" lang="ja-JP" altLang="en-US" sz="1000" b="1" dirty="0">
              <a:solidFill>
                <a:schemeClr val="tx1"/>
              </a:solidFill>
            </a:endParaRPr>
          </a:p>
        </p:txBody>
      </p:sp>
      <p:sp>
        <p:nvSpPr>
          <p:cNvPr id="31" name="フローチャート: 代替処理 30"/>
          <p:cNvSpPr/>
          <p:nvPr/>
        </p:nvSpPr>
        <p:spPr>
          <a:xfrm>
            <a:off x="6427169" y="2090728"/>
            <a:ext cx="2268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24"/>
              </a:rPr>
              <a:t>国税</a:t>
            </a:r>
            <a:r>
              <a:rPr kumimoji="1" lang="ja-JP" altLang="en-US" sz="1000" b="1" dirty="0" smtClean="0">
                <a:solidFill>
                  <a:schemeClr val="tx1"/>
                </a:solidFill>
              </a:rPr>
              <a:t>・</a:t>
            </a:r>
            <a:r>
              <a:rPr kumimoji="1" lang="ja-JP" altLang="en-US" sz="1000" b="1" dirty="0" smtClean="0">
                <a:solidFill>
                  <a:schemeClr val="tx1"/>
                </a:solidFill>
                <a:hlinkClick r:id="rId25"/>
              </a:rPr>
              <a:t>地方税徴収の猶予</a:t>
            </a:r>
            <a:r>
              <a:rPr kumimoji="1" lang="ja-JP" altLang="en-US" sz="1000" b="1" dirty="0">
                <a:solidFill>
                  <a:schemeClr val="tx1"/>
                </a:solidFill>
                <a:hlinkClick r:id="rId25"/>
              </a:rPr>
              <a:t>制度の特例</a:t>
            </a:r>
            <a:endParaRPr kumimoji="1" lang="ja-JP" altLang="en-US" sz="1000" b="1" dirty="0">
              <a:solidFill>
                <a:schemeClr val="tx1"/>
              </a:solidFill>
            </a:endParaRPr>
          </a:p>
        </p:txBody>
      </p:sp>
      <p:sp>
        <p:nvSpPr>
          <p:cNvPr id="25" name="フローチャート: 代替処理 24"/>
          <p:cNvSpPr/>
          <p:nvPr/>
        </p:nvSpPr>
        <p:spPr>
          <a:xfrm>
            <a:off x="6427169" y="2806231"/>
            <a:ext cx="4680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26"/>
              </a:rPr>
              <a:t>中小事業者等が所有する事業用家屋及び設備等に係る固定資産税等の軽減措置</a:t>
            </a:r>
            <a:endParaRPr kumimoji="1" lang="ja-JP" altLang="en-US" sz="1000" b="1" dirty="0">
              <a:solidFill>
                <a:schemeClr val="tx1"/>
              </a:solidFill>
            </a:endParaRPr>
          </a:p>
        </p:txBody>
      </p:sp>
      <p:sp>
        <p:nvSpPr>
          <p:cNvPr id="22" name="フローチャート: 代替処理 21"/>
          <p:cNvSpPr/>
          <p:nvPr/>
        </p:nvSpPr>
        <p:spPr>
          <a:xfrm>
            <a:off x="6426001" y="748800"/>
            <a:ext cx="972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27"/>
              </a:rPr>
              <a:t>持続化給付金</a:t>
            </a:r>
            <a:endParaRPr kumimoji="1" lang="ja-JP" altLang="en-US" sz="1000" b="1" dirty="0">
              <a:solidFill>
                <a:schemeClr val="tx1"/>
              </a:solidFill>
            </a:endParaRPr>
          </a:p>
        </p:txBody>
      </p:sp>
      <p:sp>
        <p:nvSpPr>
          <p:cNvPr id="74" name="フローチャート: 代替処理 73"/>
          <p:cNvSpPr/>
          <p:nvPr/>
        </p:nvSpPr>
        <p:spPr>
          <a:xfrm>
            <a:off x="18000" y="8196811"/>
            <a:ext cx="720000" cy="180000"/>
          </a:xfrm>
          <a:prstGeom prst="flowChartAlternateProcess">
            <a:avLst/>
          </a:prstGeom>
          <a:solidFill>
            <a:schemeClr val="accent4">
              <a:lumMod val="20000"/>
              <a:lumOff val="8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28"/>
              </a:rPr>
              <a:t>生活保護</a:t>
            </a:r>
            <a:endParaRPr kumimoji="1" lang="ja-JP" altLang="en-US" sz="1000" b="1" dirty="0">
              <a:solidFill>
                <a:schemeClr val="tx1"/>
              </a:solidFill>
            </a:endParaRPr>
          </a:p>
        </p:txBody>
      </p:sp>
      <p:sp>
        <p:nvSpPr>
          <p:cNvPr id="75" name="テキスト ボックス 74"/>
          <p:cNvSpPr txBox="1"/>
          <p:nvPr/>
        </p:nvSpPr>
        <p:spPr>
          <a:xfrm>
            <a:off x="-14400" y="8359257"/>
            <a:ext cx="6372000" cy="584775"/>
          </a:xfrm>
          <a:prstGeom prst="rect">
            <a:avLst/>
          </a:prstGeom>
          <a:noFill/>
        </p:spPr>
        <p:txBody>
          <a:bodyPr wrap="square" rtlCol="0">
            <a:spAutoFit/>
          </a:bodyPr>
          <a:lstStyle/>
          <a:p>
            <a:r>
              <a:rPr kumimoji="1" lang="ja-JP" altLang="en-US" sz="800" dirty="0">
                <a:latin typeface="+mn-ea"/>
              </a:rPr>
              <a:t>○現に生活に困窮している方に、最低生活の保障と自立の助長を図ることを目的として、困窮の程度に応じて生活費、住居費等の</a:t>
            </a:r>
            <a:r>
              <a:rPr kumimoji="1" lang="ja-JP" altLang="en-US" sz="800" dirty="0" smtClean="0">
                <a:latin typeface="+mn-ea"/>
              </a:rPr>
              <a:t>必要</a:t>
            </a:r>
            <a:endParaRPr kumimoji="1" lang="en-US" altLang="ja-JP" sz="800" dirty="0" smtClean="0">
              <a:latin typeface="+mn-ea"/>
            </a:endParaRPr>
          </a:p>
          <a:p>
            <a:r>
              <a:rPr kumimoji="1" lang="ja-JP" altLang="en-US" sz="800" dirty="0" smtClean="0">
                <a:latin typeface="+mn-ea"/>
              </a:rPr>
              <a:t>　な</a:t>
            </a:r>
            <a:r>
              <a:rPr kumimoji="1" lang="ja-JP" altLang="en-US" sz="800" dirty="0">
                <a:latin typeface="+mn-ea"/>
              </a:rPr>
              <a:t>保護を</a:t>
            </a:r>
            <a:r>
              <a:rPr kumimoji="1" lang="ja-JP" altLang="en-US" sz="800" dirty="0" smtClean="0">
                <a:latin typeface="+mn-ea"/>
              </a:rPr>
              <a:t>実施</a:t>
            </a:r>
            <a:endParaRPr kumimoji="1" lang="ja-JP" altLang="en-US" sz="800" dirty="0">
              <a:latin typeface="+mn-ea"/>
            </a:endParaRPr>
          </a:p>
          <a:p>
            <a:r>
              <a:rPr kumimoji="1" lang="ja-JP" altLang="en-US" sz="800" dirty="0">
                <a:latin typeface="+mn-ea"/>
              </a:rPr>
              <a:t>○対象者：資産、能力</a:t>
            </a:r>
            <a:r>
              <a:rPr kumimoji="1" lang="ja-JP" altLang="en-US" sz="800" dirty="0" smtClean="0">
                <a:latin typeface="+mn-ea"/>
              </a:rPr>
              <a:t>等全てを</a:t>
            </a:r>
            <a:r>
              <a:rPr kumimoji="1" lang="ja-JP" altLang="en-US" sz="800" dirty="0">
                <a:latin typeface="+mn-ea"/>
              </a:rPr>
              <a:t>活用してもなお生活に困窮する方（外国人のうち、適法に日本に滞在し、活動に制限を受けない</a:t>
            </a:r>
            <a:r>
              <a:rPr kumimoji="1" lang="ja-JP" altLang="en-US" sz="800" dirty="0" smtClean="0">
                <a:latin typeface="+mn-ea"/>
              </a:rPr>
              <a:t>者</a:t>
            </a:r>
            <a:endParaRPr kumimoji="1" lang="en-US" altLang="ja-JP" sz="800" dirty="0" smtClean="0">
              <a:latin typeface="+mn-ea"/>
            </a:endParaRPr>
          </a:p>
          <a:p>
            <a:r>
              <a:rPr kumimoji="1" lang="ja-JP" altLang="en-US" sz="750" dirty="0" smtClean="0">
                <a:latin typeface="+mn-ea"/>
              </a:rPr>
              <a:t>　　　　  （</a:t>
            </a:r>
            <a:r>
              <a:rPr kumimoji="1" lang="ja-JP" altLang="en-US" sz="750" dirty="0">
                <a:latin typeface="+mn-ea"/>
              </a:rPr>
              <a:t>永住者、定住者、日本人の配偶者</a:t>
            </a:r>
            <a:r>
              <a:rPr kumimoji="1" lang="ja-JP" altLang="en-US" sz="750" dirty="0" smtClean="0">
                <a:latin typeface="+mn-ea"/>
              </a:rPr>
              <a:t>等及び永住者</a:t>
            </a:r>
            <a:r>
              <a:rPr kumimoji="1" lang="ja-JP" altLang="en-US" sz="750" dirty="0">
                <a:latin typeface="+mn-ea"/>
              </a:rPr>
              <a:t>の配偶者等の在留資格を有する者、特別</a:t>
            </a:r>
            <a:r>
              <a:rPr kumimoji="1" lang="ja-JP" altLang="en-US" sz="750" dirty="0" smtClean="0">
                <a:latin typeface="+mn-ea"/>
              </a:rPr>
              <a:t>永住者、入管法上</a:t>
            </a:r>
            <a:r>
              <a:rPr kumimoji="1" lang="ja-JP" altLang="en-US" sz="750" dirty="0">
                <a:latin typeface="+mn-ea"/>
              </a:rPr>
              <a:t>の認定難民等）</a:t>
            </a:r>
            <a:r>
              <a:rPr kumimoji="1" lang="ja-JP" altLang="en-US" sz="800" dirty="0">
                <a:latin typeface="+mn-ea"/>
              </a:rPr>
              <a:t>に限る。）</a:t>
            </a:r>
          </a:p>
        </p:txBody>
      </p:sp>
      <p:sp>
        <p:nvSpPr>
          <p:cNvPr id="7" name="テキスト ボックス 6"/>
          <p:cNvSpPr txBox="1"/>
          <p:nvPr/>
        </p:nvSpPr>
        <p:spPr>
          <a:xfrm>
            <a:off x="7901246" y="9166062"/>
            <a:ext cx="720000" cy="246221"/>
          </a:xfrm>
          <a:prstGeom prst="rect">
            <a:avLst/>
          </a:prstGeom>
          <a:noFill/>
        </p:spPr>
        <p:txBody>
          <a:bodyPr wrap="square" rtlCol="0" anchor="ctr">
            <a:spAutoFit/>
          </a:bodyPr>
          <a:lstStyle/>
          <a:p>
            <a:r>
              <a:rPr kumimoji="1" lang="ja-JP" altLang="en-US" sz="1000" b="1" dirty="0" smtClean="0">
                <a:solidFill>
                  <a:srgbClr val="FF3300"/>
                </a:solidFill>
                <a:latin typeface="メイリオ" panose="020B0604030504040204" pitchFamily="50" charset="-128"/>
                <a:ea typeface="メイリオ" panose="020B0604030504040204" pitchFamily="50" charset="-128"/>
              </a:rPr>
              <a:t>［更新］</a:t>
            </a:r>
            <a:endParaRPr kumimoji="1" lang="ja-JP" altLang="en-US" sz="1000" b="1" dirty="0">
              <a:solidFill>
                <a:srgbClr val="FF3300"/>
              </a:solidFill>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10228006" y="534887"/>
            <a:ext cx="2319072" cy="276999"/>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出入国在留管理庁作成資料</a:t>
            </a:r>
            <a:endParaRPr kumimoji="1" lang="ja-JP" altLang="en-US"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974648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7254" y="7589968"/>
            <a:ext cx="6336000" cy="1728000"/>
          </a:xfrm>
          <a:prstGeom prst="rect">
            <a:avLst/>
          </a:prstGeom>
          <a:solidFill>
            <a:srgbClr val="D8EB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6433200" y="759566"/>
            <a:ext cx="6336000" cy="1764000"/>
          </a:xfrm>
          <a:prstGeom prst="rect">
            <a:avLst/>
          </a:prstGeom>
          <a:solidFill>
            <a:srgbClr val="D8EB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18000" y="565200"/>
            <a:ext cx="2448000" cy="180000"/>
          </a:xfrm>
          <a:prstGeom prst="rect">
            <a:avLst/>
          </a:prstGeom>
          <a:solidFill>
            <a:schemeClr val="accent6">
              <a:lumMod val="60000"/>
              <a:lumOff val="40000"/>
            </a:schemeClr>
          </a:solidFill>
          <a:ln w="38100">
            <a:noFill/>
          </a:ln>
        </p:spPr>
        <p:txBody>
          <a:bodyPr wrap="square" rtlCol="0" anchor="ctr">
            <a:spAutoFit/>
          </a:bodyPr>
          <a:lstStyle/>
          <a:p>
            <a:pPr algn="ctr"/>
            <a:r>
              <a:rPr kumimoji="1" lang="ja-JP" altLang="en-US" sz="1100" b="1" dirty="0">
                <a:latin typeface="ＭＳ ゴシック" panose="020B0609070205080204" pitchFamily="49" charset="-128"/>
                <a:ea typeface="ＭＳ ゴシック" panose="020B0609070205080204" pitchFamily="49" charset="-128"/>
              </a:rPr>
              <a:t>［雇用維持・事業継続に係る支援］</a:t>
            </a:r>
          </a:p>
        </p:txBody>
      </p:sp>
      <p:sp>
        <p:nvSpPr>
          <p:cNvPr id="56" name="テキスト ボックス 55"/>
          <p:cNvSpPr txBox="1"/>
          <p:nvPr/>
        </p:nvSpPr>
        <p:spPr>
          <a:xfrm>
            <a:off x="6426000" y="3407941"/>
            <a:ext cx="1872000" cy="180000"/>
          </a:xfrm>
          <a:prstGeom prst="rect">
            <a:avLst/>
          </a:prstGeom>
          <a:solidFill>
            <a:schemeClr val="accent6">
              <a:lumMod val="60000"/>
              <a:lumOff val="40000"/>
            </a:schemeClr>
          </a:solidFill>
          <a:ln w="38100">
            <a:noFill/>
          </a:ln>
        </p:spPr>
        <p:txBody>
          <a:bodyPr wrap="square" rtlCol="0" anchor="ctr">
            <a:spAutoFit/>
          </a:bodyPr>
          <a:lstStyle/>
          <a:p>
            <a:pPr algn="ctr"/>
            <a:r>
              <a:rPr kumimoji="1" lang="ja-JP" altLang="en-US" sz="1100" b="1" dirty="0">
                <a:latin typeface="ＭＳ ゴシック" panose="020B0609070205080204" pitchFamily="49" charset="-128"/>
                <a:ea typeface="ＭＳ ゴシック" panose="020B0609070205080204" pitchFamily="49" charset="-128"/>
              </a:rPr>
              <a:t>［税制</a:t>
            </a:r>
            <a:r>
              <a:rPr kumimoji="1" lang="ja-JP" altLang="en-US" sz="1100" b="1" dirty="0" smtClean="0">
                <a:latin typeface="ＭＳ ゴシック" panose="020B0609070205080204" pitchFamily="49" charset="-128"/>
                <a:ea typeface="ＭＳ ゴシック" panose="020B0609070205080204" pitchFamily="49" charset="-128"/>
              </a:rPr>
              <a:t>措置、支払</a:t>
            </a:r>
            <a:r>
              <a:rPr kumimoji="1" lang="ja-JP" altLang="en-US" sz="1100" b="1" dirty="0">
                <a:latin typeface="ＭＳ ゴシック" panose="020B0609070205080204" pitchFamily="49" charset="-128"/>
                <a:ea typeface="ＭＳ ゴシック" panose="020B0609070205080204" pitchFamily="49" charset="-128"/>
              </a:rPr>
              <a:t>猶予等］</a:t>
            </a:r>
          </a:p>
        </p:txBody>
      </p:sp>
      <p:sp>
        <p:nvSpPr>
          <p:cNvPr id="5" name="テキスト ボックス 4"/>
          <p:cNvSpPr txBox="1"/>
          <p:nvPr/>
        </p:nvSpPr>
        <p:spPr>
          <a:xfrm>
            <a:off x="18000" y="756000"/>
            <a:ext cx="6336000" cy="6516000"/>
          </a:xfrm>
          <a:prstGeom prst="rect">
            <a:avLst/>
          </a:prstGeom>
          <a:solidFill>
            <a:srgbClr val="D8EBCD"/>
          </a:solidFill>
          <a:ln w="28575">
            <a:solidFill>
              <a:schemeClr val="accent6"/>
            </a:solidFill>
          </a:ln>
        </p:spPr>
        <p:txBody>
          <a:bodyPr wrap="square" rtlCol="0">
            <a:spAutoFit/>
          </a:bodyPr>
          <a:lstStyle/>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smtClean="0"/>
          </a:p>
          <a:p>
            <a:endParaRPr kumimoji="1" lang="en-US" altLang="ja-JP" sz="1050" dirty="0"/>
          </a:p>
          <a:p>
            <a:endParaRPr kumimoji="1" lang="en-US" altLang="ja-JP" sz="1050" dirty="0"/>
          </a:p>
        </p:txBody>
      </p:sp>
      <p:sp>
        <p:nvSpPr>
          <p:cNvPr id="8" name="テキスト ボックス 7"/>
          <p:cNvSpPr txBox="1"/>
          <p:nvPr/>
        </p:nvSpPr>
        <p:spPr>
          <a:xfrm>
            <a:off x="6429600" y="3602791"/>
            <a:ext cx="6336000" cy="5688000"/>
          </a:xfrm>
          <a:prstGeom prst="rect">
            <a:avLst/>
          </a:prstGeom>
          <a:solidFill>
            <a:srgbClr val="D8EBCD"/>
          </a:solidFill>
          <a:ln w="28575">
            <a:solidFill>
              <a:schemeClr val="accent6"/>
            </a:solidFill>
          </a:ln>
        </p:spPr>
        <p:txBody>
          <a:bodyPr wrap="square" rtlCol="0">
            <a:spAutoFit/>
          </a:bodyPr>
          <a:lstStyle/>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a:p>
          <a:p>
            <a:endParaRPr kumimoji="1" lang="en-US" altLang="ja-JP" sz="1050" b="1" dirty="0" smtClean="0"/>
          </a:p>
          <a:p>
            <a:endParaRPr kumimoji="1" lang="en-US" altLang="ja-JP" sz="1050" b="1" dirty="0" smtClean="0"/>
          </a:p>
        </p:txBody>
      </p:sp>
      <p:sp>
        <p:nvSpPr>
          <p:cNvPr id="11" name="テキスト ボックス 10"/>
          <p:cNvSpPr txBox="1"/>
          <p:nvPr/>
        </p:nvSpPr>
        <p:spPr>
          <a:xfrm>
            <a:off x="18000" y="7395366"/>
            <a:ext cx="1728000" cy="180000"/>
          </a:xfrm>
          <a:prstGeom prst="rect">
            <a:avLst/>
          </a:prstGeom>
          <a:solidFill>
            <a:schemeClr val="accent6">
              <a:lumMod val="60000"/>
              <a:lumOff val="40000"/>
            </a:schemeClr>
          </a:solidFill>
          <a:ln w="38100">
            <a:noFill/>
          </a:ln>
        </p:spPr>
        <p:txBody>
          <a:bodyPr wrap="square" rtlCol="0" anchor="ctr">
            <a:spAutoFit/>
          </a:bodyPr>
          <a:lstStyle/>
          <a:p>
            <a:pPr algn="ctr"/>
            <a:r>
              <a:rPr kumimoji="1" lang="ja-JP" altLang="en-US" sz="1100" b="1" dirty="0">
                <a:latin typeface="ＭＳ ゴシック" panose="020B0609070205080204" pitchFamily="49" charset="-128"/>
                <a:ea typeface="ＭＳ ゴシック" panose="020B0609070205080204" pitchFamily="49" charset="-128"/>
              </a:rPr>
              <a:t>［資金繰りに係る支援］</a:t>
            </a:r>
          </a:p>
        </p:txBody>
      </p:sp>
      <p:sp>
        <p:nvSpPr>
          <p:cNvPr id="15" name="フローチャート: 代替処理 14"/>
          <p:cNvSpPr/>
          <p:nvPr/>
        </p:nvSpPr>
        <p:spPr>
          <a:xfrm>
            <a:off x="18000" y="5076281"/>
            <a:ext cx="3132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2"/>
              </a:rPr>
              <a:t>新型コロナウイルス感染症対応地方創生臨時交付金</a:t>
            </a:r>
            <a:endParaRPr kumimoji="1" lang="ja-JP" altLang="en-US" sz="1000" b="1" dirty="0">
              <a:solidFill>
                <a:schemeClr val="tx1"/>
              </a:solidFill>
            </a:endParaRPr>
          </a:p>
        </p:txBody>
      </p:sp>
      <p:sp>
        <p:nvSpPr>
          <p:cNvPr id="16" name="テキスト ボックス 15"/>
          <p:cNvSpPr txBox="1"/>
          <p:nvPr/>
        </p:nvSpPr>
        <p:spPr>
          <a:xfrm>
            <a:off x="-14400" y="5318000"/>
            <a:ext cx="6372000" cy="215444"/>
          </a:xfrm>
          <a:prstGeom prst="rect">
            <a:avLst/>
          </a:prstGeom>
          <a:noFill/>
        </p:spPr>
        <p:txBody>
          <a:bodyPr wrap="square" rtlCol="0">
            <a:spAutoFit/>
          </a:bodyPr>
          <a:lstStyle/>
          <a:p>
            <a:r>
              <a:rPr kumimoji="1" lang="ja-JP" altLang="en-US" sz="800" dirty="0"/>
              <a:t>○地方自治体が実施する感染拡大の防止及び感染拡⼤の影響を受けた地域経済、住⺠⽣活の⽀</a:t>
            </a:r>
            <a:r>
              <a:rPr kumimoji="1" lang="ja-JP" altLang="en-US" sz="800" dirty="0" smtClean="0"/>
              <a:t>援</a:t>
            </a:r>
            <a:endParaRPr kumimoji="1" lang="en-US" altLang="ja-JP" sz="800" dirty="0"/>
          </a:p>
        </p:txBody>
      </p:sp>
      <p:sp>
        <p:nvSpPr>
          <p:cNvPr id="17" name="フローチャート: 代替処理 16"/>
          <p:cNvSpPr/>
          <p:nvPr/>
        </p:nvSpPr>
        <p:spPr>
          <a:xfrm>
            <a:off x="6426000" y="7637808"/>
            <a:ext cx="5436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3"/>
              </a:rPr>
              <a:t>中小事業者等が所有する事業用家屋及び設備等に係る固定資産税及び都市計画税の軽減措置</a:t>
            </a:r>
            <a:endParaRPr kumimoji="1" lang="ja-JP" altLang="en-US" sz="1000" b="1" dirty="0">
              <a:solidFill>
                <a:schemeClr val="tx1"/>
              </a:solidFill>
            </a:endParaRPr>
          </a:p>
        </p:txBody>
      </p:sp>
      <p:sp>
        <p:nvSpPr>
          <p:cNvPr id="18" name="フローチャート: 代替処理 17"/>
          <p:cNvSpPr/>
          <p:nvPr/>
        </p:nvSpPr>
        <p:spPr>
          <a:xfrm>
            <a:off x="6426000" y="3607007"/>
            <a:ext cx="3780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4"/>
              </a:rPr>
              <a:t>国税</a:t>
            </a:r>
            <a:r>
              <a:rPr kumimoji="1" lang="ja-JP" altLang="en-US" sz="1000" b="1" dirty="0">
                <a:solidFill>
                  <a:schemeClr val="tx1"/>
                </a:solidFill>
              </a:rPr>
              <a:t>・</a:t>
            </a:r>
            <a:r>
              <a:rPr kumimoji="1" lang="ja-JP" altLang="en-US" sz="1000" b="1" dirty="0">
                <a:solidFill>
                  <a:schemeClr val="tx1"/>
                </a:solidFill>
                <a:hlinkClick r:id="rId5"/>
              </a:rPr>
              <a:t>地方税</a:t>
            </a:r>
            <a:r>
              <a:rPr kumimoji="1" lang="ja-JP" altLang="en-US" sz="1000" b="1" dirty="0" smtClean="0">
                <a:solidFill>
                  <a:schemeClr val="tx1"/>
                </a:solidFill>
                <a:hlinkClick r:id="rId5"/>
              </a:rPr>
              <a:t>徴収</a:t>
            </a:r>
            <a:r>
              <a:rPr kumimoji="1" lang="ja-JP" altLang="en-US" sz="1000" b="1" dirty="0">
                <a:solidFill>
                  <a:schemeClr val="tx1"/>
                </a:solidFill>
              </a:rPr>
              <a:t>、</a:t>
            </a:r>
            <a:r>
              <a:rPr kumimoji="1" lang="ja-JP" altLang="en-US" sz="1000" b="1" dirty="0">
                <a:solidFill>
                  <a:schemeClr val="tx1"/>
                </a:solidFill>
                <a:hlinkClick r:id="rId6"/>
              </a:rPr>
              <a:t>厚生年金保険料等の納付の猶予制度の特例</a:t>
            </a:r>
            <a:endParaRPr kumimoji="1" lang="ja-JP" altLang="en-US" sz="1000" b="1" dirty="0">
              <a:solidFill>
                <a:schemeClr val="tx1"/>
              </a:solidFill>
            </a:endParaRPr>
          </a:p>
        </p:txBody>
      </p:sp>
      <p:sp>
        <p:nvSpPr>
          <p:cNvPr id="19" name="テキスト ボックス 18"/>
          <p:cNvSpPr txBox="1"/>
          <p:nvPr/>
        </p:nvSpPr>
        <p:spPr>
          <a:xfrm>
            <a:off x="6393600" y="3804104"/>
            <a:ext cx="6372000" cy="584775"/>
          </a:xfrm>
          <a:prstGeom prst="rect">
            <a:avLst/>
          </a:prstGeom>
          <a:noFill/>
        </p:spPr>
        <p:txBody>
          <a:bodyPr wrap="square" rtlCol="0">
            <a:spAutoFit/>
          </a:bodyPr>
          <a:lstStyle/>
          <a:p>
            <a:r>
              <a:rPr kumimoji="1" lang="ja-JP" altLang="en-US" sz="800" dirty="0"/>
              <a:t>○収入が大幅に減少した場合において、無担保かつ延滞金なしで１年間、徴収・納付猶予できる</a:t>
            </a:r>
            <a:r>
              <a:rPr kumimoji="1" lang="ja-JP" altLang="en-US" sz="800" dirty="0" smtClean="0"/>
              <a:t>特例</a:t>
            </a:r>
            <a:r>
              <a:rPr kumimoji="1" lang="ja-JP" altLang="en-US" sz="800" dirty="0"/>
              <a:t>を</a:t>
            </a:r>
            <a:r>
              <a:rPr kumimoji="1" lang="ja-JP" altLang="en-US" sz="800" dirty="0" smtClean="0"/>
              <a:t>措置</a:t>
            </a:r>
            <a:endParaRPr kumimoji="1" lang="en-US" altLang="ja-JP" sz="800" dirty="0" smtClean="0"/>
          </a:p>
          <a:p>
            <a:r>
              <a:rPr kumimoji="1" lang="ja-JP" altLang="en-US" sz="800" dirty="0" smtClean="0"/>
              <a:t>　・令和</a:t>
            </a:r>
            <a:r>
              <a:rPr kumimoji="1" lang="ja-JP" altLang="en-US" sz="800" dirty="0"/>
              <a:t>２年２月１日から令和</a:t>
            </a:r>
            <a:r>
              <a:rPr kumimoji="1" lang="ja-JP" altLang="en-US" sz="800" dirty="0" smtClean="0"/>
              <a:t>３年２月１日</a:t>
            </a:r>
            <a:r>
              <a:rPr kumimoji="1" lang="ja-JP" altLang="en-US" sz="800" dirty="0"/>
              <a:t>までに納期限が到来する</a:t>
            </a:r>
            <a:r>
              <a:rPr kumimoji="1" lang="ja-JP" altLang="en-US" sz="800" dirty="0" smtClean="0"/>
              <a:t>国税・地方税・厚生年金保険料等に</a:t>
            </a:r>
            <a:r>
              <a:rPr kumimoji="1" lang="ja-JP" altLang="en-US" sz="800" dirty="0"/>
              <a:t>ついて</a:t>
            </a:r>
            <a:r>
              <a:rPr kumimoji="1" lang="ja-JP" altLang="en-US" sz="800" dirty="0" smtClean="0"/>
              <a:t>適用</a:t>
            </a:r>
            <a:endParaRPr kumimoji="1" lang="en-US" altLang="ja-JP" sz="800" dirty="0" smtClean="0"/>
          </a:p>
          <a:p>
            <a:r>
              <a:rPr kumimoji="1" lang="ja-JP" altLang="en-US" sz="800" dirty="0" smtClean="0"/>
              <a:t>○対象者：</a:t>
            </a:r>
            <a:r>
              <a:rPr kumimoji="1" lang="ja-JP" altLang="en-US" sz="800" dirty="0"/>
              <a:t>感染症の影響により、令和２年２月以降の任意の期間（</a:t>
            </a:r>
            <a:r>
              <a:rPr kumimoji="1" lang="ja-JP" altLang="en-US" sz="800" dirty="0" smtClean="0"/>
              <a:t>１か月</a:t>
            </a:r>
            <a:r>
              <a:rPr kumimoji="1" lang="ja-JP" altLang="en-US" sz="800" dirty="0"/>
              <a:t>以上）において、事業等にかかる収入が前年</a:t>
            </a:r>
            <a:r>
              <a:rPr kumimoji="1" lang="ja-JP" altLang="en-US" sz="800" dirty="0" smtClean="0"/>
              <a:t>同期比</a:t>
            </a:r>
            <a:r>
              <a:rPr kumimoji="1" lang="ja-JP" altLang="en-US" sz="800" dirty="0"/>
              <a:t>概ね</a:t>
            </a:r>
            <a:r>
              <a:rPr kumimoji="1" lang="en-US" altLang="ja-JP" sz="800" dirty="0">
                <a:latin typeface="+mn-ea"/>
              </a:rPr>
              <a:t>20</a:t>
            </a:r>
            <a:r>
              <a:rPr kumimoji="1" lang="ja-JP" altLang="en-US" sz="800" dirty="0" smtClean="0"/>
              <a:t>％</a:t>
            </a:r>
            <a:endParaRPr kumimoji="1" lang="en-US" altLang="ja-JP" sz="800" dirty="0" smtClean="0"/>
          </a:p>
          <a:p>
            <a:r>
              <a:rPr kumimoji="1" lang="ja-JP" altLang="en-US" sz="800" dirty="0" smtClean="0"/>
              <a:t>　　　　　以上</a:t>
            </a:r>
            <a:r>
              <a:rPr kumimoji="1" lang="ja-JP" altLang="en-US" sz="800" dirty="0"/>
              <a:t>減少しており、</a:t>
            </a:r>
            <a:r>
              <a:rPr kumimoji="1" lang="ja-JP" altLang="en-US" sz="800" dirty="0" smtClean="0"/>
              <a:t>一時に納税</a:t>
            </a:r>
            <a:r>
              <a:rPr kumimoji="1" lang="ja-JP" altLang="en-US" sz="800" dirty="0"/>
              <a:t>（付）することが困難な者</a:t>
            </a:r>
            <a:r>
              <a:rPr kumimoji="1" lang="ja-JP" altLang="en-US" sz="800" dirty="0" smtClean="0"/>
              <a:t>（</a:t>
            </a:r>
            <a:r>
              <a:rPr kumimoji="1" lang="ja-JP" altLang="en-US" sz="800" dirty="0"/>
              <a:t>外国人を</a:t>
            </a:r>
            <a:r>
              <a:rPr kumimoji="1" lang="ja-JP" altLang="en-US" sz="800" dirty="0" smtClean="0"/>
              <a:t>雇用する</a:t>
            </a:r>
            <a:r>
              <a:rPr kumimoji="1" lang="ja-JP" altLang="en-US" sz="800" dirty="0"/>
              <a:t>企業を含む。 </a:t>
            </a:r>
            <a:r>
              <a:rPr kumimoji="1" lang="ja-JP" altLang="en-US" sz="800" dirty="0" smtClean="0"/>
              <a:t>）</a:t>
            </a:r>
            <a:endParaRPr kumimoji="1" lang="ja-JP" altLang="en-US" sz="800" dirty="0"/>
          </a:p>
        </p:txBody>
      </p:sp>
      <p:sp>
        <p:nvSpPr>
          <p:cNvPr id="20" name="テキスト ボックス 19"/>
          <p:cNvSpPr txBox="1"/>
          <p:nvPr/>
        </p:nvSpPr>
        <p:spPr>
          <a:xfrm>
            <a:off x="6393600" y="7844200"/>
            <a:ext cx="6372000" cy="584775"/>
          </a:xfrm>
          <a:prstGeom prst="rect">
            <a:avLst/>
          </a:prstGeom>
          <a:noFill/>
        </p:spPr>
        <p:txBody>
          <a:bodyPr wrap="square" rtlCol="0">
            <a:spAutoFit/>
          </a:bodyPr>
          <a:lstStyle/>
          <a:p>
            <a:r>
              <a:rPr kumimoji="1" lang="ja-JP" altLang="en-US" sz="800" dirty="0"/>
              <a:t>○厳しい経営環境にある中小事業者等に対して、令和３年度課税の１年分に限り、事業用家屋及び設備等に係る固定</a:t>
            </a:r>
            <a:r>
              <a:rPr kumimoji="1" lang="ja-JP" altLang="en-US" sz="800" dirty="0" smtClean="0"/>
              <a:t>資産税</a:t>
            </a:r>
            <a:r>
              <a:rPr kumimoji="1" lang="ja-JP" altLang="en-US" sz="800" dirty="0"/>
              <a:t>及び</a:t>
            </a:r>
            <a:r>
              <a:rPr kumimoji="1" lang="ja-JP" altLang="en-US" sz="800" dirty="0" smtClean="0"/>
              <a:t>都市計</a:t>
            </a:r>
            <a:endParaRPr kumimoji="1" lang="en-US" altLang="ja-JP" sz="800" dirty="0" smtClean="0"/>
          </a:p>
          <a:p>
            <a:r>
              <a:rPr kumimoji="1" lang="ja-JP" altLang="en-US" sz="800" dirty="0" smtClean="0"/>
              <a:t>　画税を</a:t>
            </a:r>
            <a:r>
              <a:rPr kumimoji="1" lang="ja-JP" altLang="en-US" sz="800" dirty="0"/>
              <a:t>事業収入減少の程度に応じてゼロ又は１／</a:t>
            </a:r>
            <a:r>
              <a:rPr kumimoji="1" lang="ja-JP" altLang="en-US" sz="800" dirty="0" smtClean="0"/>
              <a:t>２とする税制措置</a:t>
            </a:r>
            <a:endParaRPr kumimoji="1" lang="en-US" altLang="ja-JP" sz="800" dirty="0" smtClean="0"/>
          </a:p>
          <a:p>
            <a:r>
              <a:rPr kumimoji="1" lang="ja-JP" altLang="en-US" sz="800" dirty="0" smtClean="0"/>
              <a:t>○対象者</a:t>
            </a:r>
            <a:r>
              <a:rPr kumimoji="1" lang="ja-JP" altLang="en-US" sz="800" dirty="0"/>
              <a:t>：令和２年２月</a:t>
            </a:r>
            <a:r>
              <a:rPr kumimoji="1" lang="ja-JP" altLang="en-US" sz="800" dirty="0" smtClean="0"/>
              <a:t>～</a:t>
            </a:r>
            <a:r>
              <a:rPr kumimoji="1" lang="en-US" altLang="ja-JP" sz="800" dirty="0" smtClean="0">
                <a:latin typeface="+mn-ea"/>
              </a:rPr>
              <a:t>10</a:t>
            </a:r>
            <a:r>
              <a:rPr kumimoji="1" lang="ja-JP" altLang="en-US" sz="800" dirty="0" smtClean="0"/>
              <a:t>月</a:t>
            </a:r>
            <a:r>
              <a:rPr kumimoji="1" lang="ja-JP" altLang="en-US" sz="800" dirty="0"/>
              <a:t>までの任意の連続する</a:t>
            </a:r>
            <a:r>
              <a:rPr kumimoji="1" lang="ja-JP" altLang="en-US" sz="800" dirty="0" smtClean="0"/>
              <a:t>３か月間</a:t>
            </a:r>
            <a:r>
              <a:rPr kumimoji="1" lang="ja-JP" altLang="en-US" sz="800" dirty="0"/>
              <a:t>の売上高が、前年の同期間と比べて、</a:t>
            </a:r>
            <a:r>
              <a:rPr kumimoji="1" lang="en-US" altLang="ja-JP" sz="800" dirty="0">
                <a:latin typeface="+mn-ea"/>
              </a:rPr>
              <a:t>30</a:t>
            </a:r>
            <a:r>
              <a:rPr kumimoji="1" lang="ja-JP" altLang="en-US" sz="800" dirty="0" smtClean="0"/>
              <a:t>％以上減少している</a:t>
            </a:r>
            <a:r>
              <a:rPr kumimoji="1" lang="ja-JP" altLang="en-US" sz="800" dirty="0"/>
              <a:t>者</a:t>
            </a:r>
            <a:r>
              <a:rPr kumimoji="1" lang="ja-JP" altLang="en-US" sz="800" dirty="0" smtClean="0"/>
              <a:t>（外国人</a:t>
            </a:r>
            <a:endParaRPr kumimoji="1" lang="en-US" altLang="ja-JP" sz="800" dirty="0" smtClean="0"/>
          </a:p>
          <a:p>
            <a:r>
              <a:rPr kumimoji="1" lang="ja-JP" altLang="en-US" sz="800" dirty="0" smtClean="0"/>
              <a:t>　　　　　を</a:t>
            </a:r>
            <a:r>
              <a:rPr kumimoji="1" lang="ja-JP" altLang="en-US" sz="800" dirty="0"/>
              <a:t>雇用する企業を含む。 </a:t>
            </a:r>
            <a:r>
              <a:rPr kumimoji="1" lang="ja-JP" altLang="en-US" sz="800" dirty="0" smtClean="0"/>
              <a:t>）</a:t>
            </a:r>
            <a:endParaRPr kumimoji="1" lang="ja-JP" altLang="en-US" sz="800" dirty="0"/>
          </a:p>
        </p:txBody>
      </p:sp>
      <p:sp>
        <p:nvSpPr>
          <p:cNvPr id="23" name="フローチャート: 代替処理 22"/>
          <p:cNvSpPr/>
          <p:nvPr/>
        </p:nvSpPr>
        <p:spPr>
          <a:xfrm>
            <a:off x="18000" y="5572754"/>
            <a:ext cx="972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7"/>
              </a:rPr>
              <a:t>持続化給付金</a:t>
            </a:r>
            <a:endParaRPr kumimoji="1" lang="ja-JP" altLang="en-US" sz="1000" b="1" dirty="0">
              <a:solidFill>
                <a:schemeClr val="tx1"/>
              </a:solidFill>
            </a:endParaRPr>
          </a:p>
        </p:txBody>
      </p:sp>
      <p:sp>
        <p:nvSpPr>
          <p:cNvPr id="30" name="フローチャート: 代替処理 29"/>
          <p:cNvSpPr/>
          <p:nvPr/>
        </p:nvSpPr>
        <p:spPr>
          <a:xfrm>
            <a:off x="6426000" y="8474519"/>
            <a:ext cx="3888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8"/>
              </a:rPr>
              <a:t>電気・ガス</a:t>
            </a:r>
            <a:r>
              <a:rPr kumimoji="1" lang="ja-JP" altLang="en-US" sz="1000" b="1" dirty="0">
                <a:solidFill>
                  <a:schemeClr val="tx1"/>
                </a:solidFill>
              </a:rPr>
              <a:t>・電話・</a:t>
            </a:r>
            <a:r>
              <a:rPr kumimoji="1" lang="ja-JP" altLang="en-US" sz="1000" b="1" dirty="0">
                <a:solidFill>
                  <a:schemeClr val="tx1"/>
                </a:solidFill>
                <a:hlinkClick r:id="rId9"/>
              </a:rPr>
              <a:t>水道料金</a:t>
            </a:r>
            <a:r>
              <a:rPr kumimoji="1" lang="ja-JP" altLang="en-US" sz="1000" b="1" dirty="0" smtClean="0">
                <a:solidFill>
                  <a:schemeClr val="tx1"/>
                </a:solidFill>
              </a:rPr>
              <a:t>、</a:t>
            </a:r>
            <a:r>
              <a:rPr kumimoji="1" lang="ja-JP" altLang="en-US" sz="1000" b="1" dirty="0" smtClean="0">
                <a:solidFill>
                  <a:schemeClr val="tx1"/>
                </a:solidFill>
                <a:hlinkClick r:id="rId10"/>
              </a:rPr>
              <a:t>ＮＨＫ受信料</a:t>
            </a:r>
            <a:r>
              <a:rPr kumimoji="1" lang="ja-JP" altLang="en-US" sz="1000" b="1" dirty="0">
                <a:solidFill>
                  <a:schemeClr val="tx1"/>
                </a:solidFill>
                <a:hlinkClick r:id="rId10"/>
              </a:rPr>
              <a:t>の支払猶予等の</a:t>
            </a:r>
            <a:r>
              <a:rPr kumimoji="1" lang="ja-JP" altLang="en-US" sz="1000" b="1" dirty="0" smtClean="0">
                <a:solidFill>
                  <a:schemeClr val="tx1"/>
                </a:solidFill>
                <a:hlinkClick r:id="rId10"/>
              </a:rPr>
              <a:t>要請</a:t>
            </a:r>
            <a:endParaRPr kumimoji="1" lang="ja-JP" altLang="en-US" sz="1000" b="1" dirty="0">
              <a:solidFill>
                <a:schemeClr val="tx1"/>
              </a:solidFill>
            </a:endParaRPr>
          </a:p>
        </p:txBody>
      </p:sp>
      <p:sp>
        <p:nvSpPr>
          <p:cNvPr id="33" name="テキスト ボックス 32"/>
          <p:cNvSpPr txBox="1"/>
          <p:nvPr/>
        </p:nvSpPr>
        <p:spPr>
          <a:xfrm>
            <a:off x="-14400" y="7812930"/>
            <a:ext cx="6372000" cy="461665"/>
          </a:xfrm>
          <a:prstGeom prst="rect">
            <a:avLst/>
          </a:prstGeom>
          <a:noFill/>
        </p:spPr>
        <p:txBody>
          <a:bodyPr wrap="square" rtlCol="0">
            <a:spAutoFit/>
          </a:bodyPr>
          <a:lstStyle/>
          <a:p>
            <a:r>
              <a:rPr kumimoji="1" lang="ja-JP" altLang="en-US" sz="800" dirty="0" smtClean="0"/>
              <a:t>○指定</a:t>
            </a:r>
            <a:r>
              <a:rPr kumimoji="1" lang="ja-JP" altLang="en-US" sz="800" dirty="0"/>
              <a:t>金融機関である日本政策投資銀行及び商工組合中央金庫が、日本政策金融公庫による</a:t>
            </a:r>
            <a:r>
              <a:rPr kumimoji="1" lang="ja-JP" altLang="en-US" sz="800" dirty="0" smtClean="0"/>
              <a:t>ツーステップローン</a:t>
            </a:r>
            <a:r>
              <a:rPr kumimoji="1" lang="ja-JP" altLang="en-US" sz="800" dirty="0"/>
              <a:t>を</a:t>
            </a:r>
            <a:r>
              <a:rPr kumimoji="1" lang="ja-JP" altLang="en-US" sz="800" dirty="0" smtClean="0"/>
              <a:t>通じて危機</a:t>
            </a:r>
            <a:r>
              <a:rPr kumimoji="1" lang="ja-JP" altLang="en-US" sz="800" dirty="0"/>
              <a:t>対応</a:t>
            </a:r>
            <a:r>
              <a:rPr kumimoji="1" lang="ja-JP" altLang="en-US" sz="800" dirty="0" smtClean="0"/>
              <a:t>業務</a:t>
            </a:r>
            <a:endParaRPr kumimoji="1" lang="en-US" altLang="ja-JP" sz="800" dirty="0" smtClean="0"/>
          </a:p>
          <a:p>
            <a:r>
              <a:rPr kumimoji="1" lang="ja-JP" altLang="en-US" sz="800" dirty="0" smtClean="0"/>
              <a:t>　等</a:t>
            </a:r>
            <a:r>
              <a:rPr kumimoji="1" lang="ja-JP" altLang="en-US" sz="800" dirty="0"/>
              <a:t>を</a:t>
            </a:r>
            <a:r>
              <a:rPr kumimoji="1" lang="ja-JP" altLang="en-US" sz="800" dirty="0" smtClean="0"/>
              <a:t>実施</a:t>
            </a:r>
            <a:endParaRPr kumimoji="1" lang="en-US" altLang="ja-JP" sz="800" dirty="0" smtClean="0"/>
          </a:p>
          <a:p>
            <a:r>
              <a:rPr kumimoji="1" lang="ja-JP" altLang="en-US" sz="800" dirty="0" smtClean="0"/>
              <a:t>○対象</a:t>
            </a:r>
            <a:r>
              <a:rPr kumimoji="1" lang="ja-JP" altLang="en-US" sz="800" dirty="0"/>
              <a:t>：中堅企業、大企業（外国人を雇用する企業を含む。）</a:t>
            </a:r>
          </a:p>
        </p:txBody>
      </p:sp>
      <p:sp>
        <p:nvSpPr>
          <p:cNvPr id="36" name="フローチャート: 代替処理 35"/>
          <p:cNvSpPr/>
          <p:nvPr/>
        </p:nvSpPr>
        <p:spPr>
          <a:xfrm>
            <a:off x="18000" y="748800"/>
            <a:ext cx="2124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1"/>
              </a:rPr>
              <a:t>雇用</a:t>
            </a:r>
            <a:r>
              <a:rPr kumimoji="1" lang="ja-JP" altLang="en-US" sz="1000" b="1" dirty="0" smtClean="0">
                <a:solidFill>
                  <a:schemeClr val="tx1"/>
                </a:solidFill>
                <a:hlinkClick r:id="rId11"/>
              </a:rPr>
              <a:t>調整助成金の特例措置の拡大</a:t>
            </a:r>
            <a:endParaRPr kumimoji="1" lang="ja-JP" altLang="en-US" sz="1000" b="1" dirty="0">
              <a:solidFill>
                <a:schemeClr val="tx1"/>
              </a:solidFill>
            </a:endParaRPr>
          </a:p>
        </p:txBody>
      </p:sp>
      <p:sp>
        <p:nvSpPr>
          <p:cNvPr id="38" name="テキスト ボックス 37"/>
          <p:cNvSpPr txBox="1"/>
          <p:nvPr/>
        </p:nvSpPr>
        <p:spPr>
          <a:xfrm>
            <a:off x="-14400" y="8488691"/>
            <a:ext cx="6372000" cy="846386"/>
          </a:xfrm>
          <a:prstGeom prst="rect">
            <a:avLst/>
          </a:prstGeom>
          <a:noFill/>
        </p:spPr>
        <p:txBody>
          <a:bodyPr wrap="square" rtlCol="0">
            <a:spAutoFit/>
          </a:bodyPr>
          <a:lstStyle/>
          <a:p>
            <a:r>
              <a:rPr kumimoji="1" lang="en-US" altLang="ja-JP" sz="900" dirty="0" smtClean="0">
                <a:hlinkClick r:id="rId12"/>
              </a:rPr>
              <a:t>【</a:t>
            </a:r>
            <a:r>
              <a:rPr kumimoji="1" lang="ja-JP" altLang="en-US" sz="900" dirty="0" smtClean="0">
                <a:hlinkClick r:id="rId12"/>
              </a:rPr>
              <a:t>政府</a:t>
            </a:r>
            <a:r>
              <a:rPr kumimoji="1" lang="ja-JP" altLang="en-US" sz="900" dirty="0">
                <a:hlinkClick r:id="rId12"/>
              </a:rPr>
              <a:t>系金融機関等による実質無利子・無担保</a:t>
            </a:r>
            <a:r>
              <a:rPr kumimoji="1" lang="ja-JP" altLang="en-US" sz="900" dirty="0" smtClean="0">
                <a:hlinkClick r:id="rId12"/>
              </a:rPr>
              <a:t>融資</a:t>
            </a:r>
            <a:r>
              <a:rPr kumimoji="1" lang="en-US" altLang="ja-JP" sz="900" dirty="0" smtClean="0">
                <a:hlinkClick r:id="rId12"/>
              </a:rPr>
              <a:t>】</a:t>
            </a:r>
            <a:endParaRPr kumimoji="1" lang="ja-JP" altLang="en-US" sz="900" dirty="0"/>
          </a:p>
          <a:p>
            <a:r>
              <a:rPr kumimoji="1" lang="ja-JP" altLang="en-US" sz="800" dirty="0" smtClean="0"/>
              <a:t>○感染症の影響を受けて業況が悪化した中小企業・小規模事業者等に</a:t>
            </a:r>
            <a:r>
              <a:rPr kumimoji="1" lang="ja-JP" altLang="en-US" sz="800" dirty="0"/>
              <a:t>対し、日本政策金融公庫等に</a:t>
            </a:r>
            <a:r>
              <a:rPr kumimoji="1" lang="ja-JP" altLang="en-US" sz="800" dirty="0" smtClean="0"/>
              <a:t>よる新型コロナウイルス</a:t>
            </a:r>
            <a:r>
              <a:rPr kumimoji="1" lang="ja-JP" altLang="en-US" sz="800" dirty="0"/>
              <a:t>特別貸付</a:t>
            </a:r>
            <a:r>
              <a:rPr kumimoji="1" lang="ja-JP" altLang="en-US" sz="800" dirty="0" smtClean="0"/>
              <a:t>、</a:t>
            </a:r>
            <a:endParaRPr kumimoji="1" lang="en-US" altLang="ja-JP" sz="800" dirty="0" smtClean="0"/>
          </a:p>
          <a:p>
            <a:r>
              <a:rPr kumimoji="1" lang="ja-JP" altLang="en-US" sz="800" dirty="0" smtClean="0"/>
              <a:t>　商工</a:t>
            </a:r>
            <a:r>
              <a:rPr kumimoji="1" lang="ja-JP" altLang="en-US" sz="800" dirty="0"/>
              <a:t>組合中央金庫による危機対応融資を実施。これらを利用した</a:t>
            </a:r>
            <a:r>
              <a:rPr kumimoji="1" lang="ja-JP" altLang="en-US" sz="800" dirty="0" smtClean="0"/>
              <a:t>事業者のうち</a:t>
            </a:r>
            <a:r>
              <a:rPr kumimoji="1" lang="ja-JP" altLang="en-US" sz="800" dirty="0"/>
              <a:t>、特に売上高が急減した</a:t>
            </a:r>
            <a:r>
              <a:rPr kumimoji="1" lang="ja-JP" altLang="en-US" sz="800" dirty="0" smtClean="0"/>
              <a:t>事業者</a:t>
            </a:r>
            <a:r>
              <a:rPr kumimoji="1" lang="ja-JP" altLang="en-US" sz="800" dirty="0"/>
              <a:t>は、当初３年間実質</a:t>
            </a:r>
            <a:r>
              <a:rPr kumimoji="1" lang="ja-JP" altLang="en-US" sz="800" dirty="0" smtClean="0"/>
              <a:t>無</a:t>
            </a:r>
            <a:endParaRPr kumimoji="1" lang="en-US" altLang="ja-JP" sz="800" dirty="0" smtClean="0"/>
          </a:p>
          <a:p>
            <a:r>
              <a:rPr kumimoji="1" lang="ja-JP" altLang="en-US" sz="800" dirty="0" smtClean="0"/>
              <a:t>　利子</a:t>
            </a:r>
            <a:r>
              <a:rPr kumimoji="1" lang="ja-JP" altLang="en-US" sz="800" dirty="0"/>
              <a:t>・無担保の対象となる。</a:t>
            </a:r>
          </a:p>
          <a:p>
            <a:r>
              <a:rPr kumimoji="1" lang="ja-JP" altLang="en-US" sz="800" dirty="0" smtClean="0"/>
              <a:t>○対象</a:t>
            </a:r>
            <a:r>
              <a:rPr kumimoji="1" lang="ja-JP" altLang="en-US" sz="800" dirty="0"/>
              <a:t>：中堅企業、中小企業、小規模事業者（外国人を雇用する企業を含む。）等、</a:t>
            </a:r>
            <a:r>
              <a:rPr kumimoji="1" lang="ja-JP" altLang="en-US" sz="800" dirty="0" smtClean="0"/>
              <a:t>フリーランスを含む</a:t>
            </a:r>
            <a:r>
              <a:rPr kumimoji="1" lang="ja-JP" altLang="en-US" sz="800" dirty="0"/>
              <a:t>個人事業者（</a:t>
            </a:r>
            <a:r>
              <a:rPr kumimoji="1" lang="ja-JP" altLang="en-US" sz="800" dirty="0" smtClean="0"/>
              <a:t>中長期</a:t>
            </a:r>
            <a:r>
              <a:rPr kumimoji="1" lang="ja-JP" altLang="en-US" sz="800" dirty="0"/>
              <a:t>在留者</a:t>
            </a:r>
            <a:r>
              <a:rPr kumimoji="1" lang="ja-JP" altLang="en-US" sz="800" dirty="0" smtClean="0"/>
              <a:t>等</a:t>
            </a:r>
            <a:endParaRPr kumimoji="1" lang="en-US" altLang="ja-JP" sz="800" dirty="0" smtClean="0"/>
          </a:p>
          <a:p>
            <a:r>
              <a:rPr kumimoji="1" lang="ja-JP" altLang="en-US" sz="800" dirty="0" smtClean="0"/>
              <a:t>　　　　の</a:t>
            </a:r>
            <a:r>
              <a:rPr kumimoji="1" lang="ja-JP" altLang="en-US" sz="800" dirty="0"/>
              <a:t>外国人を含む。</a:t>
            </a:r>
            <a:r>
              <a:rPr kumimoji="1" lang="ja-JP" altLang="en-US" sz="800" dirty="0" smtClean="0"/>
              <a:t>）</a:t>
            </a:r>
            <a:endParaRPr kumimoji="1" lang="en-US" altLang="ja-JP" sz="800" dirty="0" smtClean="0"/>
          </a:p>
        </p:txBody>
      </p:sp>
      <p:sp>
        <p:nvSpPr>
          <p:cNvPr id="39" name="テキスト ボックス 38"/>
          <p:cNvSpPr txBox="1"/>
          <p:nvPr/>
        </p:nvSpPr>
        <p:spPr>
          <a:xfrm>
            <a:off x="6393600" y="8695080"/>
            <a:ext cx="6372000" cy="584775"/>
          </a:xfrm>
          <a:prstGeom prst="rect">
            <a:avLst/>
          </a:prstGeom>
          <a:noFill/>
        </p:spPr>
        <p:txBody>
          <a:bodyPr wrap="square" rtlCol="0">
            <a:spAutoFit/>
          </a:bodyPr>
          <a:lstStyle/>
          <a:p>
            <a:r>
              <a:rPr kumimoji="1" lang="ja-JP" altLang="en-US" sz="800" dirty="0"/>
              <a:t>○</a:t>
            </a:r>
            <a:r>
              <a:rPr kumimoji="1" lang="ja-JP" altLang="en-US" sz="800" dirty="0" smtClean="0"/>
              <a:t>感染症の</a:t>
            </a:r>
            <a:r>
              <a:rPr kumimoji="1" lang="ja-JP" altLang="en-US" sz="800" dirty="0"/>
              <a:t>影響により、電気・ガス・電話・水道料金</a:t>
            </a:r>
            <a:r>
              <a:rPr kumimoji="1" lang="ja-JP" altLang="en-US" sz="800" dirty="0" smtClean="0"/>
              <a:t>、ＮＨＫ受信料</a:t>
            </a:r>
            <a:r>
              <a:rPr kumimoji="1" lang="ja-JP" altLang="en-US" sz="800" dirty="0"/>
              <a:t>の支払いに困難な事情が</a:t>
            </a:r>
            <a:r>
              <a:rPr kumimoji="1" lang="ja-JP" altLang="en-US" sz="800" dirty="0" smtClean="0"/>
              <a:t>ある契約者につき</a:t>
            </a:r>
            <a:r>
              <a:rPr kumimoji="1" lang="ja-JP" altLang="en-US" sz="800" dirty="0"/>
              <a:t>、その</a:t>
            </a:r>
            <a:r>
              <a:rPr kumimoji="1" lang="ja-JP" altLang="en-US" sz="800" dirty="0" smtClean="0"/>
              <a:t>置かれた</a:t>
            </a:r>
            <a:r>
              <a:rPr kumimoji="1" lang="ja-JP" altLang="en-US" sz="800" dirty="0"/>
              <a:t>状況</a:t>
            </a:r>
            <a:r>
              <a:rPr kumimoji="1" lang="ja-JP" altLang="en-US" sz="800" dirty="0" smtClean="0"/>
              <a:t>に</a:t>
            </a:r>
            <a:endParaRPr kumimoji="1" lang="en-US" altLang="ja-JP" sz="800" dirty="0" smtClean="0"/>
          </a:p>
          <a:p>
            <a:r>
              <a:rPr kumimoji="1" lang="ja-JP" altLang="en-US" sz="800" dirty="0" smtClean="0"/>
              <a:t>　配慮</a:t>
            </a:r>
            <a:r>
              <a:rPr kumimoji="1" lang="ja-JP" altLang="en-US" sz="800" dirty="0"/>
              <a:t>し、料金の支払いの猶予等について、柔軟な対応を行う</a:t>
            </a:r>
            <a:r>
              <a:rPr kumimoji="1" lang="ja-JP" altLang="en-US" sz="800" dirty="0" smtClean="0"/>
              <a:t>ことを事業者に要請</a:t>
            </a:r>
            <a:endParaRPr kumimoji="1" lang="en-US" altLang="ja-JP" sz="800" dirty="0" smtClean="0"/>
          </a:p>
          <a:p>
            <a:r>
              <a:rPr kumimoji="1" lang="ja-JP" altLang="en-US" sz="800" dirty="0"/>
              <a:t>○ＮＨＫ受信料について、相談窓口を設置するとともに、負担軽減措置を</a:t>
            </a:r>
            <a:r>
              <a:rPr kumimoji="1" lang="ja-JP" altLang="en-US" sz="800" dirty="0" smtClean="0"/>
              <a:t>実施</a:t>
            </a:r>
            <a:endParaRPr kumimoji="1" lang="en-US" altLang="ja-JP" sz="800" dirty="0"/>
          </a:p>
          <a:p>
            <a:r>
              <a:rPr kumimoji="1" lang="ja-JP" altLang="en-US" sz="800" dirty="0" smtClean="0"/>
              <a:t>○対象者：電気・</a:t>
            </a:r>
            <a:r>
              <a:rPr kumimoji="1" lang="ja-JP" altLang="en-US" sz="800" dirty="0"/>
              <a:t>ガス・電話・水道・ＮＨＫ受信契約の契約者（外国人を雇用する企業を含む。 </a:t>
            </a:r>
            <a:r>
              <a:rPr kumimoji="1" lang="ja-JP" altLang="en-US" sz="800" dirty="0" smtClean="0"/>
              <a:t>）</a:t>
            </a:r>
            <a:endParaRPr kumimoji="1" lang="ja-JP" altLang="en-US" sz="800" dirty="0"/>
          </a:p>
        </p:txBody>
      </p:sp>
      <p:sp>
        <p:nvSpPr>
          <p:cNvPr id="43" name="テキスト ボックス 42"/>
          <p:cNvSpPr txBox="1"/>
          <p:nvPr/>
        </p:nvSpPr>
        <p:spPr>
          <a:xfrm>
            <a:off x="-14400" y="5788230"/>
            <a:ext cx="6372000" cy="584775"/>
          </a:xfrm>
          <a:prstGeom prst="rect">
            <a:avLst/>
          </a:prstGeom>
          <a:noFill/>
        </p:spPr>
        <p:txBody>
          <a:bodyPr wrap="square" rtlCol="0">
            <a:spAutoFit/>
          </a:bodyPr>
          <a:lstStyle/>
          <a:p>
            <a:r>
              <a:rPr kumimoji="1" lang="ja-JP" altLang="en-US" sz="800" dirty="0" smtClean="0"/>
              <a:t>○売上が前年同月比で</a:t>
            </a:r>
            <a:r>
              <a:rPr kumimoji="1" lang="en-US" altLang="ja-JP" sz="800" dirty="0" smtClean="0">
                <a:latin typeface="+mn-ea"/>
              </a:rPr>
              <a:t>50</a:t>
            </a:r>
            <a:r>
              <a:rPr kumimoji="1" lang="ja-JP" altLang="en-US" sz="800" dirty="0" smtClean="0"/>
              <a:t>％以上減少している事</a:t>
            </a:r>
            <a:r>
              <a:rPr kumimoji="1" lang="ja-JP" altLang="en-US" sz="800" dirty="0"/>
              <a:t>業者に対し、事業の継続を支え再起の糧となる</a:t>
            </a:r>
            <a:r>
              <a:rPr kumimoji="1" lang="ja-JP" altLang="en-US" sz="800" dirty="0" smtClean="0"/>
              <a:t>、事業</a:t>
            </a:r>
            <a:r>
              <a:rPr kumimoji="1" lang="ja-JP" altLang="en-US" sz="800" dirty="0"/>
              <a:t>全般に広く</a:t>
            </a:r>
            <a:r>
              <a:rPr kumimoji="1" lang="ja-JP" altLang="en-US" sz="800" dirty="0" smtClean="0"/>
              <a:t>使える給付金を支給</a:t>
            </a:r>
            <a:endParaRPr kumimoji="1" lang="en-US" altLang="ja-JP" sz="800" dirty="0" smtClean="0"/>
          </a:p>
          <a:p>
            <a:r>
              <a:rPr kumimoji="1" lang="ja-JP" altLang="en-US" sz="800" dirty="0" smtClean="0"/>
              <a:t>　（</a:t>
            </a:r>
            <a:r>
              <a:rPr kumimoji="1" lang="ja-JP" altLang="en-US" sz="800" dirty="0"/>
              <a:t>法人は最大</a:t>
            </a:r>
            <a:r>
              <a:rPr kumimoji="1" lang="en-US" altLang="ja-JP" sz="800" dirty="0">
                <a:latin typeface="+mn-ea"/>
              </a:rPr>
              <a:t>200</a:t>
            </a:r>
            <a:r>
              <a:rPr kumimoji="1" lang="ja-JP" altLang="en-US" sz="800" dirty="0"/>
              <a:t>万円、個人事業者は最大</a:t>
            </a:r>
            <a:r>
              <a:rPr kumimoji="1" lang="en-US" altLang="ja-JP" sz="800" dirty="0">
                <a:latin typeface="+mn-ea"/>
              </a:rPr>
              <a:t>100</a:t>
            </a:r>
            <a:r>
              <a:rPr kumimoji="1" lang="ja-JP" altLang="en-US" sz="800" dirty="0"/>
              <a:t>万円</a:t>
            </a:r>
            <a:r>
              <a:rPr kumimoji="1" lang="ja-JP" altLang="en-US" sz="800" dirty="0" smtClean="0"/>
              <a:t>）</a:t>
            </a:r>
            <a:endParaRPr kumimoji="1" lang="en-US" altLang="ja-JP" sz="800" dirty="0" smtClean="0"/>
          </a:p>
          <a:p>
            <a:r>
              <a:rPr kumimoji="1" lang="ja-JP" altLang="en-US" sz="800" dirty="0" smtClean="0"/>
              <a:t>○対象：中堅企業、中小企業、小規模事業者（外国人を雇用する企業を含む。）等、フリーランスを含む個人事業者</a:t>
            </a:r>
            <a:r>
              <a:rPr kumimoji="1" lang="ja-JP" altLang="en-US" sz="800" dirty="0"/>
              <a:t>（中長期在留者</a:t>
            </a:r>
            <a:r>
              <a:rPr kumimoji="1" lang="ja-JP" altLang="en-US" sz="800" dirty="0" smtClean="0"/>
              <a:t>等</a:t>
            </a:r>
            <a:endParaRPr kumimoji="1" lang="en-US" altLang="ja-JP" sz="800" dirty="0" smtClean="0"/>
          </a:p>
          <a:p>
            <a:r>
              <a:rPr kumimoji="1" lang="ja-JP" altLang="en-US" sz="800" dirty="0" smtClean="0"/>
              <a:t>　　　　の</a:t>
            </a:r>
            <a:r>
              <a:rPr kumimoji="1" lang="ja-JP" altLang="en-US" sz="800" dirty="0"/>
              <a:t>外国人</a:t>
            </a:r>
            <a:r>
              <a:rPr kumimoji="1" lang="ja-JP" altLang="en-US" sz="800" dirty="0" smtClean="0"/>
              <a:t>を含む。）</a:t>
            </a:r>
            <a:endParaRPr kumimoji="1" lang="ja-JP" altLang="en-US" sz="800" dirty="0"/>
          </a:p>
        </p:txBody>
      </p:sp>
      <p:sp>
        <p:nvSpPr>
          <p:cNvPr id="44" name="テキスト ボックス 43"/>
          <p:cNvSpPr txBox="1"/>
          <p:nvPr/>
        </p:nvSpPr>
        <p:spPr>
          <a:xfrm>
            <a:off x="-14400" y="973993"/>
            <a:ext cx="6372000" cy="461665"/>
          </a:xfrm>
          <a:prstGeom prst="rect">
            <a:avLst/>
          </a:prstGeom>
          <a:noFill/>
          <a:ln>
            <a:noFill/>
          </a:ln>
        </p:spPr>
        <p:txBody>
          <a:bodyPr wrap="square" rtlCol="0">
            <a:spAutoFit/>
          </a:bodyPr>
          <a:lstStyle/>
          <a:p>
            <a:r>
              <a:rPr kumimoji="1" lang="ja-JP" altLang="en-US" sz="800" dirty="0"/>
              <a:t>○アルバイト等、雇用保険被保険者でない労働者の休業への助成金支給対象の拡大</a:t>
            </a:r>
          </a:p>
          <a:p>
            <a:r>
              <a:rPr kumimoji="1" lang="ja-JP" altLang="en-US" sz="800" dirty="0"/>
              <a:t>○休業等の上限額・助成率の引上げ（上限額は</a:t>
            </a:r>
            <a:r>
              <a:rPr kumimoji="1" lang="en-US" altLang="ja-JP" sz="800" dirty="0">
                <a:latin typeface="+mn-ea"/>
              </a:rPr>
              <a:t>15,000</a:t>
            </a:r>
            <a:r>
              <a:rPr kumimoji="1" lang="ja-JP" altLang="en-US" sz="800" dirty="0"/>
              <a:t>円、助成率は中小企業最大</a:t>
            </a:r>
            <a:r>
              <a:rPr kumimoji="1" lang="en-US" altLang="ja-JP" sz="800" dirty="0">
                <a:latin typeface="+mn-ea"/>
              </a:rPr>
              <a:t>100</a:t>
            </a:r>
            <a:r>
              <a:rPr kumimoji="1" lang="ja-JP" altLang="en-US" sz="800" dirty="0">
                <a:latin typeface="+mn-ea"/>
              </a:rPr>
              <a:t>％</a:t>
            </a:r>
            <a:r>
              <a:rPr kumimoji="1" lang="ja-JP" altLang="en-US" sz="800" dirty="0"/>
              <a:t>）</a:t>
            </a:r>
            <a:endParaRPr kumimoji="1" lang="en-US" altLang="ja-JP" sz="800" dirty="0"/>
          </a:p>
          <a:p>
            <a:r>
              <a:rPr kumimoji="1" lang="ja-JP" altLang="en-US" sz="800" dirty="0" smtClean="0"/>
              <a:t>○対象</a:t>
            </a:r>
            <a:r>
              <a:rPr kumimoji="1" lang="ja-JP" altLang="en-US" sz="800" dirty="0"/>
              <a:t>：感染症の影響を受ける事業主（中長期在留者等の外国人</a:t>
            </a:r>
            <a:r>
              <a:rPr kumimoji="1" lang="ja-JP" altLang="en-US" sz="800" dirty="0" smtClean="0"/>
              <a:t>、</a:t>
            </a:r>
            <a:r>
              <a:rPr kumimoji="1" lang="ja-JP" altLang="en-US" sz="800" dirty="0"/>
              <a:t>外国人を雇用</a:t>
            </a:r>
            <a:r>
              <a:rPr kumimoji="1" lang="ja-JP" altLang="en-US" sz="800" dirty="0" smtClean="0"/>
              <a:t>する者を含む</a:t>
            </a:r>
            <a:r>
              <a:rPr kumimoji="1" lang="ja-JP" altLang="en-US" sz="800" dirty="0"/>
              <a:t>。）</a:t>
            </a:r>
          </a:p>
        </p:txBody>
      </p:sp>
      <p:sp>
        <p:nvSpPr>
          <p:cNvPr id="46" name="正方形/長方形 45"/>
          <p:cNvSpPr/>
          <p:nvPr/>
        </p:nvSpPr>
        <p:spPr>
          <a:xfrm>
            <a:off x="1036800" y="21600"/>
            <a:ext cx="10728000" cy="465550"/>
          </a:xfrm>
          <a:prstGeom prst="rect">
            <a:avLst/>
          </a:prstGeom>
          <a:solidFill>
            <a:schemeClr val="accent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n-ea"/>
              </a:rPr>
              <a:t>新型</a:t>
            </a:r>
            <a:r>
              <a:rPr lang="ja-JP" altLang="en-US" b="1" dirty="0" smtClean="0">
                <a:solidFill>
                  <a:schemeClr val="bg1"/>
                </a:solidFill>
                <a:latin typeface="+mn-ea"/>
              </a:rPr>
              <a:t>コロナウイルス</a:t>
            </a:r>
            <a:r>
              <a:rPr lang="ja-JP" altLang="en-US" b="1" dirty="0">
                <a:solidFill>
                  <a:schemeClr val="bg1"/>
                </a:solidFill>
                <a:latin typeface="+mn-ea"/>
              </a:rPr>
              <a:t>感染症の影響に対する</a:t>
            </a:r>
            <a:r>
              <a:rPr kumimoji="1" lang="ja-JP" altLang="en-US" b="1" dirty="0">
                <a:solidFill>
                  <a:schemeClr val="bg1"/>
                </a:solidFill>
                <a:latin typeface="+mn-ea"/>
              </a:rPr>
              <a:t>外国人及び受入れ機関への支援</a:t>
            </a:r>
            <a:r>
              <a:rPr kumimoji="1" lang="ja-JP" altLang="en-US" b="1" dirty="0" smtClean="0">
                <a:solidFill>
                  <a:schemeClr val="bg1"/>
                </a:solidFill>
                <a:latin typeface="+mn-ea"/>
              </a:rPr>
              <a:t>策②（受入れ機関への支援）</a:t>
            </a:r>
            <a:endParaRPr kumimoji="1" lang="ja-JP" altLang="en-US" dirty="0">
              <a:solidFill>
                <a:schemeClr val="bg1"/>
              </a:solidFill>
            </a:endParaRPr>
          </a:p>
        </p:txBody>
      </p:sp>
      <p:sp>
        <p:nvSpPr>
          <p:cNvPr id="26" name="テキスト ボックス 25"/>
          <p:cNvSpPr txBox="1"/>
          <p:nvPr/>
        </p:nvSpPr>
        <p:spPr>
          <a:xfrm>
            <a:off x="11387542" y="2651"/>
            <a:ext cx="1520015" cy="230832"/>
          </a:xfrm>
          <a:prstGeom prst="rect">
            <a:avLst/>
          </a:prstGeom>
          <a:noFill/>
        </p:spPr>
        <p:txBody>
          <a:bodyPr wrap="square" rtlCol="0">
            <a:spAutoFit/>
          </a:bodyPr>
          <a:lstStyle/>
          <a:p>
            <a:r>
              <a:rPr kumimoji="1" lang="ja-JP" altLang="en-US" sz="900" dirty="0" smtClean="0"/>
              <a:t>令和２年１２月１日現在</a:t>
            </a:r>
            <a:endParaRPr kumimoji="1" lang="ja-JP" altLang="en-US" sz="900" dirty="0"/>
          </a:p>
        </p:txBody>
      </p:sp>
      <p:sp>
        <p:nvSpPr>
          <p:cNvPr id="27" name="フローチャート: 代替処理 26"/>
          <p:cNvSpPr/>
          <p:nvPr/>
        </p:nvSpPr>
        <p:spPr>
          <a:xfrm>
            <a:off x="18000" y="6375918"/>
            <a:ext cx="1116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13"/>
              </a:rPr>
              <a:t>家賃支援給付金</a:t>
            </a:r>
            <a:endParaRPr kumimoji="1" lang="ja-JP" altLang="en-US" sz="1000" b="1" dirty="0">
              <a:solidFill>
                <a:schemeClr val="tx1"/>
              </a:solidFill>
            </a:endParaRPr>
          </a:p>
        </p:txBody>
      </p:sp>
      <p:sp>
        <p:nvSpPr>
          <p:cNvPr id="28" name="テキスト ボックス 27"/>
          <p:cNvSpPr txBox="1"/>
          <p:nvPr/>
        </p:nvSpPr>
        <p:spPr>
          <a:xfrm>
            <a:off x="-14400" y="6567985"/>
            <a:ext cx="6372000" cy="707886"/>
          </a:xfrm>
          <a:prstGeom prst="rect">
            <a:avLst/>
          </a:prstGeom>
          <a:noFill/>
        </p:spPr>
        <p:txBody>
          <a:bodyPr wrap="square" rtlCol="0">
            <a:spAutoFit/>
          </a:bodyPr>
          <a:lstStyle/>
          <a:p>
            <a:r>
              <a:rPr kumimoji="1" lang="ja-JP" altLang="en-US" sz="800" dirty="0" smtClean="0"/>
              <a:t>○令和２年５月</a:t>
            </a:r>
            <a:r>
              <a:rPr kumimoji="1" lang="ja-JP" altLang="en-US" sz="800" dirty="0"/>
              <a:t>～</a:t>
            </a:r>
            <a:r>
              <a:rPr kumimoji="1" lang="en-US" altLang="ja-JP" sz="800" dirty="0">
                <a:latin typeface="+mn-ea"/>
              </a:rPr>
              <a:t>12</a:t>
            </a:r>
            <a:r>
              <a:rPr kumimoji="1" lang="ja-JP" altLang="en-US" sz="800" dirty="0"/>
              <a:t>月において、いずれ</a:t>
            </a:r>
            <a:r>
              <a:rPr kumimoji="1" lang="ja-JP" altLang="en-US" sz="800" dirty="0" smtClean="0"/>
              <a:t>か</a:t>
            </a:r>
            <a:r>
              <a:rPr kumimoji="1" lang="ja-JP" altLang="en-US" sz="800" dirty="0" smtClean="0">
                <a:latin typeface="+mn-ea"/>
              </a:rPr>
              <a:t>１</a:t>
            </a:r>
            <a:r>
              <a:rPr kumimoji="1" lang="ja-JP" altLang="en-US" sz="800" dirty="0" smtClean="0"/>
              <a:t>か月</a:t>
            </a:r>
            <a:r>
              <a:rPr kumimoji="1" lang="ja-JP" altLang="en-US" sz="800" dirty="0"/>
              <a:t>の売上高が前年同月比で</a:t>
            </a:r>
            <a:r>
              <a:rPr kumimoji="1" lang="en-US" altLang="ja-JP" sz="800" dirty="0">
                <a:latin typeface="+mn-ea"/>
              </a:rPr>
              <a:t>50</a:t>
            </a:r>
            <a:r>
              <a:rPr kumimoji="1" lang="ja-JP" altLang="en-US" sz="800" dirty="0"/>
              <a:t>％以上</a:t>
            </a:r>
            <a:r>
              <a:rPr kumimoji="1" lang="ja-JP" altLang="en-US" sz="800" dirty="0" smtClean="0"/>
              <a:t>減少又は連続する</a:t>
            </a:r>
            <a:r>
              <a:rPr kumimoji="1" lang="ja-JP" altLang="en-US" sz="800" dirty="0" smtClean="0">
                <a:latin typeface="+mn-ea"/>
              </a:rPr>
              <a:t>３</a:t>
            </a:r>
            <a:r>
              <a:rPr kumimoji="1" lang="ja-JP" altLang="en-US" sz="800" dirty="0" smtClean="0"/>
              <a:t>か月</a:t>
            </a:r>
            <a:r>
              <a:rPr kumimoji="1" lang="ja-JP" altLang="en-US" sz="800" dirty="0"/>
              <a:t>の売上高が前年</a:t>
            </a:r>
            <a:r>
              <a:rPr kumimoji="1" lang="ja-JP" altLang="en-US" sz="800" dirty="0" smtClean="0"/>
              <a:t>同期比で</a:t>
            </a:r>
            <a:endParaRPr kumimoji="1" lang="en-US" altLang="ja-JP" sz="800" dirty="0" smtClean="0"/>
          </a:p>
          <a:p>
            <a:r>
              <a:rPr kumimoji="1" lang="ja-JP" altLang="en-US" sz="800" dirty="0" smtClean="0">
                <a:latin typeface="+mn-ea"/>
              </a:rPr>
              <a:t>　</a:t>
            </a:r>
            <a:r>
              <a:rPr kumimoji="1" lang="en-US" altLang="ja-JP" sz="800" dirty="0" smtClean="0">
                <a:latin typeface="+mn-ea"/>
              </a:rPr>
              <a:t>30</a:t>
            </a:r>
            <a:r>
              <a:rPr kumimoji="1" lang="ja-JP" altLang="en-US" sz="800" dirty="0"/>
              <a:t>％以上減少して</a:t>
            </a:r>
            <a:r>
              <a:rPr kumimoji="1" lang="ja-JP" altLang="en-US" sz="800" dirty="0" smtClean="0"/>
              <a:t>いる事</a:t>
            </a:r>
            <a:r>
              <a:rPr kumimoji="1" lang="ja-JP" altLang="en-US" sz="800" dirty="0"/>
              <a:t>業者に対し、事業継続を下支えするため、地代・家賃の負担を軽</a:t>
            </a:r>
            <a:r>
              <a:rPr kumimoji="1" lang="ja-JP" altLang="en-US" sz="800" dirty="0" smtClean="0"/>
              <a:t>減することを目的とした</a:t>
            </a:r>
            <a:r>
              <a:rPr kumimoji="1" lang="ja-JP" altLang="en-US" sz="800" dirty="0"/>
              <a:t>給付金を支給（</a:t>
            </a:r>
            <a:r>
              <a:rPr kumimoji="1" lang="ja-JP" altLang="en-US" sz="800" dirty="0" smtClean="0"/>
              <a:t>法</a:t>
            </a:r>
            <a:endParaRPr kumimoji="1" lang="en-US" altLang="ja-JP" sz="800" dirty="0" smtClean="0"/>
          </a:p>
          <a:p>
            <a:r>
              <a:rPr kumimoji="1" lang="ja-JP" altLang="en-US" sz="800" dirty="0" smtClean="0"/>
              <a:t>　人</a:t>
            </a:r>
            <a:r>
              <a:rPr kumimoji="1" lang="ja-JP" altLang="en-US" sz="800" dirty="0"/>
              <a:t>は</a:t>
            </a:r>
            <a:r>
              <a:rPr kumimoji="1" lang="ja-JP" altLang="en-US" sz="800" dirty="0" smtClean="0"/>
              <a:t>最大</a:t>
            </a:r>
            <a:r>
              <a:rPr kumimoji="1" lang="en-US" altLang="ja-JP" sz="800" dirty="0" smtClean="0">
                <a:latin typeface="+mn-ea"/>
              </a:rPr>
              <a:t>600</a:t>
            </a:r>
            <a:r>
              <a:rPr kumimoji="1" lang="ja-JP" altLang="en-US" sz="800" dirty="0"/>
              <a:t>万円、個人事業者は</a:t>
            </a:r>
            <a:r>
              <a:rPr kumimoji="1" lang="ja-JP" altLang="en-US" sz="800" dirty="0" smtClean="0"/>
              <a:t>最大</a:t>
            </a:r>
            <a:r>
              <a:rPr kumimoji="1" lang="en-US" altLang="ja-JP" sz="800" dirty="0" smtClean="0">
                <a:latin typeface="+mn-ea"/>
              </a:rPr>
              <a:t>300</a:t>
            </a:r>
            <a:r>
              <a:rPr kumimoji="1" lang="ja-JP" altLang="en-US" sz="800" dirty="0"/>
              <a:t>万円</a:t>
            </a:r>
            <a:r>
              <a:rPr kumimoji="1" lang="ja-JP" altLang="en-US" sz="800" dirty="0" smtClean="0"/>
              <a:t>を支給）</a:t>
            </a:r>
            <a:endParaRPr kumimoji="1" lang="en-US" altLang="ja-JP" sz="800" dirty="0" smtClean="0"/>
          </a:p>
          <a:p>
            <a:r>
              <a:rPr kumimoji="1" lang="ja-JP" altLang="en-US" sz="800" dirty="0" smtClean="0"/>
              <a:t>○対象：中堅企業、中小企業、小規模事業者（外国人を雇用する企業を含む。）等、フリーランスを含む個人事業者</a:t>
            </a:r>
            <a:r>
              <a:rPr kumimoji="1" lang="ja-JP" altLang="en-US" sz="800" dirty="0"/>
              <a:t>（中長期在留者</a:t>
            </a:r>
            <a:r>
              <a:rPr kumimoji="1" lang="ja-JP" altLang="en-US" sz="800" dirty="0" smtClean="0"/>
              <a:t>等</a:t>
            </a:r>
            <a:endParaRPr kumimoji="1" lang="en-US" altLang="ja-JP" sz="800" dirty="0" smtClean="0"/>
          </a:p>
          <a:p>
            <a:r>
              <a:rPr kumimoji="1" lang="ja-JP" altLang="en-US" sz="800" dirty="0" smtClean="0"/>
              <a:t>　　　　の</a:t>
            </a:r>
            <a:r>
              <a:rPr kumimoji="1" lang="ja-JP" altLang="en-US" sz="800" dirty="0"/>
              <a:t>外国人</a:t>
            </a:r>
            <a:r>
              <a:rPr kumimoji="1" lang="ja-JP" altLang="en-US" sz="800" dirty="0" smtClean="0"/>
              <a:t>を含む。</a:t>
            </a:r>
            <a:r>
              <a:rPr kumimoji="1" lang="ja-JP" altLang="en-US" sz="800" dirty="0"/>
              <a:t>）に該当</a:t>
            </a:r>
            <a:r>
              <a:rPr kumimoji="1" lang="ja-JP" altLang="en-US" sz="800" dirty="0" smtClean="0"/>
              <a:t>する事業者</a:t>
            </a:r>
            <a:endParaRPr kumimoji="1" lang="ja-JP" altLang="en-US" sz="800" dirty="0"/>
          </a:p>
        </p:txBody>
      </p:sp>
      <p:sp>
        <p:nvSpPr>
          <p:cNvPr id="47" name="テキスト ボックス 46"/>
          <p:cNvSpPr txBox="1"/>
          <p:nvPr/>
        </p:nvSpPr>
        <p:spPr>
          <a:xfrm>
            <a:off x="6393600" y="1837788"/>
            <a:ext cx="6372000" cy="684000"/>
          </a:xfrm>
          <a:prstGeom prst="rect">
            <a:avLst/>
          </a:prstGeom>
          <a:noFill/>
        </p:spPr>
        <p:txBody>
          <a:bodyPr wrap="square" rtlCol="0">
            <a:spAutoFit/>
          </a:bodyPr>
          <a:lstStyle/>
          <a:p>
            <a:r>
              <a:rPr kumimoji="1" lang="ja-JP" altLang="en-US" sz="800" dirty="0" smtClean="0"/>
              <a:t>○キャッシュフロー</a:t>
            </a:r>
            <a:r>
              <a:rPr kumimoji="1" lang="ja-JP" altLang="en-US" sz="800" dirty="0"/>
              <a:t>が不足するスタートアップ企業や一時的に財務状況が悪化した企業再建に取り組む持続可能な企業に対して、</a:t>
            </a:r>
            <a:r>
              <a:rPr kumimoji="1" lang="ja-JP" altLang="en-US" sz="800" dirty="0" smtClean="0"/>
              <a:t>日本</a:t>
            </a:r>
            <a:endParaRPr kumimoji="1" lang="en-US" altLang="ja-JP" sz="800" dirty="0" smtClean="0"/>
          </a:p>
          <a:p>
            <a:r>
              <a:rPr kumimoji="1" lang="ja-JP" altLang="en-US" sz="800" dirty="0" smtClean="0"/>
              <a:t>　政策</a:t>
            </a:r>
            <a:r>
              <a:rPr kumimoji="1" lang="ja-JP" altLang="en-US" sz="800" dirty="0"/>
              <a:t>金融公庫及び商工組合中央金庫等において、長期間元本返済がなく、民間金融機関が自己資本と</a:t>
            </a:r>
            <a:r>
              <a:rPr kumimoji="1" lang="ja-JP" altLang="en-US" sz="800" dirty="0" smtClean="0"/>
              <a:t>みなすこと</a:t>
            </a:r>
            <a:r>
              <a:rPr kumimoji="1" lang="ja-JP" altLang="en-US" sz="800" dirty="0"/>
              <a:t>ができる</a:t>
            </a:r>
            <a:r>
              <a:rPr kumimoji="1" lang="ja-JP" altLang="en-US" sz="800" dirty="0" smtClean="0"/>
              <a:t>資本性劣後</a:t>
            </a:r>
            <a:endParaRPr kumimoji="1" lang="en-US" altLang="ja-JP" sz="800" dirty="0" smtClean="0"/>
          </a:p>
          <a:p>
            <a:r>
              <a:rPr kumimoji="1" lang="ja-JP" altLang="en-US" sz="800" dirty="0" smtClean="0"/>
              <a:t>　ローン</a:t>
            </a:r>
            <a:r>
              <a:rPr kumimoji="1" lang="ja-JP" altLang="en-US" sz="800" dirty="0"/>
              <a:t>を</a:t>
            </a:r>
            <a:r>
              <a:rPr kumimoji="1" lang="ja-JP" altLang="en-US" sz="800" dirty="0" smtClean="0"/>
              <a:t>供給</a:t>
            </a:r>
            <a:endParaRPr kumimoji="1" lang="en-US" altLang="ja-JP" sz="800" dirty="0" smtClean="0"/>
          </a:p>
          <a:p>
            <a:r>
              <a:rPr kumimoji="1" lang="ja-JP" altLang="en-US" sz="800" dirty="0" smtClean="0"/>
              <a:t>○対象</a:t>
            </a:r>
            <a:r>
              <a:rPr kumimoji="1" lang="ja-JP" altLang="en-US" sz="800" dirty="0"/>
              <a:t>：中小企業、小規模事業者（外国人を雇用する企業を含む。）等、フリーランスを含む個人事業者（</a:t>
            </a:r>
            <a:r>
              <a:rPr kumimoji="1" lang="zh-TW" altLang="en-US" sz="800" dirty="0">
                <a:latin typeface="游ゴシック" panose="020B0400000000000000" pitchFamily="50" charset="-128"/>
                <a:ea typeface="游ゴシック" panose="020B0400000000000000" pitchFamily="50" charset="-128"/>
              </a:rPr>
              <a:t>中長期在留者等</a:t>
            </a:r>
            <a:r>
              <a:rPr kumimoji="1" lang="ja-JP" altLang="en-US" sz="800" dirty="0">
                <a:latin typeface="游ゴシック" panose="020B0400000000000000" pitchFamily="50" charset="-128"/>
              </a:rPr>
              <a:t>の外国人</a:t>
            </a:r>
            <a:r>
              <a:rPr kumimoji="1" lang="ja-JP" altLang="en-US" sz="800" dirty="0" smtClean="0"/>
              <a:t>を</a:t>
            </a:r>
            <a:endParaRPr kumimoji="1" lang="en-US" altLang="ja-JP" sz="800" dirty="0" smtClean="0"/>
          </a:p>
          <a:p>
            <a:r>
              <a:rPr kumimoji="1" lang="ja-JP" altLang="en-US" sz="800" dirty="0" smtClean="0"/>
              <a:t>　　　　含む</a:t>
            </a:r>
            <a:r>
              <a:rPr kumimoji="1" lang="ja-JP" altLang="en-US" sz="800" dirty="0"/>
              <a:t>。）</a:t>
            </a:r>
          </a:p>
          <a:p>
            <a:endParaRPr kumimoji="1" lang="ja-JP" altLang="en-US" sz="800" dirty="0"/>
          </a:p>
        </p:txBody>
      </p:sp>
      <p:sp>
        <p:nvSpPr>
          <p:cNvPr id="31" name="フローチャート: 代替処理 30"/>
          <p:cNvSpPr/>
          <p:nvPr/>
        </p:nvSpPr>
        <p:spPr>
          <a:xfrm>
            <a:off x="6426000" y="4406813"/>
            <a:ext cx="2772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4"/>
              </a:rPr>
              <a:t>厚生年金保険料等の標準報酬月額の特例改定</a:t>
            </a:r>
            <a:endParaRPr kumimoji="1" lang="ja-JP" altLang="en-US" sz="1000" b="1" dirty="0">
              <a:solidFill>
                <a:schemeClr val="tx1"/>
              </a:solidFill>
            </a:endParaRPr>
          </a:p>
        </p:txBody>
      </p:sp>
      <p:sp>
        <p:nvSpPr>
          <p:cNvPr id="34" name="テキスト ボックス 33"/>
          <p:cNvSpPr txBox="1"/>
          <p:nvPr/>
        </p:nvSpPr>
        <p:spPr>
          <a:xfrm>
            <a:off x="6393600" y="4609463"/>
            <a:ext cx="6372000" cy="3046988"/>
          </a:xfrm>
          <a:prstGeom prst="rect">
            <a:avLst/>
          </a:prstGeom>
          <a:noFill/>
        </p:spPr>
        <p:txBody>
          <a:bodyPr wrap="square" rtlCol="0">
            <a:spAutoFit/>
          </a:bodyPr>
          <a:lstStyle/>
          <a:p>
            <a:r>
              <a:rPr kumimoji="1" lang="ja-JP" altLang="en-US" sz="800" dirty="0">
                <a:latin typeface="+mn-ea"/>
              </a:rPr>
              <a:t>○新型コロナウイルス感染症の影響により休業した方で、休業により報酬が著しく下がった方などについて、健康保険</a:t>
            </a:r>
            <a:r>
              <a:rPr kumimoji="1" lang="ja-JP" altLang="en-US" sz="800" dirty="0" smtClean="0">
                <a:latin typeface="+mn-ea"/>
              </a:rPr>
              <a:t>・厚生</a:t>
            </a:r>
            <a:r>
              <a:rPr kumimoji="1" lang="ja-JP" altLang="en-US" sz="800" dirty="0">
                <a:latin typeface="+mn-ea"/>
              </a:rPr>
              <a:t>年金</a:t>
            </a:r>
            <a:r>
              <a:rPr kumimoji="1" lang="ja-JP" altLang="en-US" sz="800" dirty="0" smtClean="0">
                <a:latin typeface="+mn-ea"/>
              </a:rPr>
              <a:t>保険</a:t>
            </a:r>
            <a:endParaRPr kumimoji="1" lang="en-US" altLang="ja-JP" sz="800" dirty="0" smtClean="0">
              <a:latin typeface="+mn-ea"/>
            </a:endParaRPr>
          </a:p>
          <a:p>
            <a:r>
              <a:rPr kumimoji="1" lang="ja-JP" altLang="en-US" sz="800" dirty="0" smtClean="0">
                <a:latin typeface="+mn-ea"/>
              </a:rPr>
              <a:t>　料</a:t>
            </a:r>
            <a:r>
              <a:rPr kumimoji="1" lang="ja-JP" altLang="en-US" sz="800" dirty="0">
                <a:latin typeface="+mn-ea"/>
              </a:rPr>
              <a:t>の標準報酬月額を、通常の随時改定</a:t>
            </a:r>
            <a:r>
              <a:rPr kumimoji="1" lang="ja-JP" altLang="en-US" sz="800" dirty="0" smtClean="0">
                <a:latin typeface="+mn-ea"/>
              </a:rPr>
              <a:t>（４か月目</a:t>
            </a:r>
            <a:r>
              <a:rPr kumimoji="1" lang="ja-JP" altLang="en-US" sz="800" dirty="0">
                <a:latin typeface="+mn-ea"/>
              </a:rPr>
              <a:t>に改定）によらず、特例により翌月から改定可能</a:t>
            </a:r>
          </a:p>
          <a:p>
            <a:r>
              <a:rPr kumimoji="1" lang="ja-JP" altLang="en-US" sz="800" dirty="0">
                <a:latin typeface="+mn-ea"/>
              </a:rPr>
              <a:t>○</a:t>
            </a:r>
            <a:r>
              <a:rPr kumimoji="1" lang="ja-JP" altLang="en-US" sz="800" dirty="0" smtClean="0">
                <a:latin typeface="+mn-ea"/>
              </a:rPr>
              <a:t>対象者：次の①～③のいずれかに該当する方が対象（</a:t>
            </a:r>
            <a:r>
              <a:rPr kumimoji="1" lang="ja-JP" altLang="en-US" sz="800" dirty="0">
                <a:latin typeface="+mn-ea"/>
              </a:rPr>
              <a:t>被保険者資格を有する外国人を含む。）</a:t>
            </a:r>
          </a:p>
          <a:p>
            <a:r>
              <a:rPr kumimoji="1" lang="ja-JP" altLang="en-US" sz="800" dirty="0" smtClean="0">
                <a:latin typeface="+mn-ea"/>
              </a:rPr>
              <a:t>　　　　　①令和</a:t>
            </a:r>
            <a:r>
              <a:rPr kumimoji="1" lang="ja-JP" altLang="en-US" sz="800" dirty="0">
                <a:latin typeface="+mn-ea"/>
              </a:rPr>
              <a:t>２年４月から７月までの間に休業により報酬が著しく低下した方の</a:t>
            </a:r>
            <a:r>
              <a:rPr kumimoji="1" lang="ja-JP" altLang="en-US" sz="800" dirty="0" smtClean="0">
                <a:latin typeface="+mn-ea"/>
              </a:rPr>
              <a:t>特例</a:t>
            </a:r>
            <a:endParaRPr kumimoji="1" lang="en-US" altLang="ja-JP" sz="800" dirty="0" smtClean="0">
              <a:latin typeface="+mn-ea"/>
            </a:endParaRPr>
          </a:p>
          <a:p>
            <a:r>
              <a:rPr kumimoji="1" lang="ja-JP" altLang="en-US" sz="800" dirty="0" smtClean="0">
                <a:latin typeface="+mn-ea"/>
              </a:rPr>
              <a:t>　　　　　　（</a:t>
            </a:r>
            <a:r>
              <a:rPr kumimoji="1" lang="en-US" altLang="ja-JP" sz="800" dirty="0" smtClean="0">
                <a:latin typeface="+mn-ea"/>
              </a:rPr>
              <a:t>※</a:t>
            </a:r>
            <a:r>
              <a:rPr kumimoji="1" lang="ja-JP" altLang="en-US" sz="800" dirty="0" smtClean="0">
                <a:latin typeface="+mn-ea"/>
              </a:rPr>
              <a:t>次の全てに該当する方が対象）</a:t>
            </a:r>
            <a:endParaRPr kumimoji="1" lang="ja-JP" altLang="en-US" sz="800" dirty="0">
              <a:latin typeface="+mn-ea"/>
            </a:endParaRPr>
          </a:p>
          <a:p>
            <a:r>
              <a:rPr kumimoji="1" lang="ja-JP" altLang="en-US" sz="800" dirty="0" smtClean="0">
                <a:latin typeface="+mn-ea"/>
              </a:rPr>
              <a:t>　　　　　　・</a:t>
            </a:r>
            <a:r>
              <a:rPr kumimoji="1" lang="ja-JP" altLang="en-US" sz="800" dirty="0">
                <a:latin typeface="+mn-ea"/>
              </a:rPr>
              <a:t>新型コロナウイルス感染症の影響による休業（時間単位を含む。）があったことにより</a:t>
            </a:r>
            <a:r>
              <a:rPr kumimoji="1" lang="ja-JP" altLang="en-US" sz="800" dirty="0" smtClean="0">
                <a:latin typeface="+mn-ea"/>
              </a:rPr>
              <a:t>、令和２年４月から７月までの</a:t>
            </a:r>
            <a:endParaRPr kumimoji="1" lang="en-US" altLang="ja-JP" sz="800" dirty="0" smtClean="0">
              <a:latin typeface="+mn-ea"/>
            </a:endParaRPr>
          </a:p>
          <a:p>
            <a:r>
              <a:rPr kumimoji="1" lang="ja-JP" altLang="en-US" sz="800" dirty="0" smtClean="0">
                <a:latin typeface="+mn-ea"/>
              </a:rPr>
              <a:t>　　　　　　　間に、報酬</a:t>
            </a:r>
            <a:r>
              <a:rPr kumimoji="1" lang="ja-JP" altLang="en-US" sz="800" dirty="0">
                <a:latin typeface="+mn-ea"/>
              </a:rPr>
              <a:t>が著しく</a:t>
            </a:r>
            <a:r>
              <a:rPr kumimoji="1" lang="ja-JP" altLang="en-US" sz="800" dirty="0" smtClean="0">
                <a:latin typeface="+mn-ea"/>
              </a:rPr>
              <a:t>低下した</a:t>
            </a:r>
            <a:r>
              <a:rPr kumimoji="1" lang="ja-JP" altLang="en-US" sz="800" dirty="0">
                <a:latin typeface="+mn-ea"/>
              </a:rPr>
              <a:t>月が生じた方</a:t>
            </a:r>
          </a:p>
          <a:p>
            <a:r>
              <a:rPr kumimoji="1" lang="ja-JP" altLang="en-US" sz="800" dirty="0" smtClean="0">
                <a:latin typeface="+mn-ea"/>
              </a:rPr>
              <a:t>　　　　　　・</a:t>
            </a:r>
            <a:r>
              <a:rPr kumimoji="1" lang="ja-JP" altLang="en-US" sz="800" dirty="0">
                <a:latin typeface="+mn-ea"/>
              </a:rPr>
              <a:t>著しく報酬が低下した月に支払われた報酬の総額（１か月分）が、既に設定されている標準報酬月額に</a:t>
            </a:r>
            <a:r>
              <a:rPr kumimoji="1" lang="ja-JP" altLang="en-US" sz="800" dirty="0" smtClean="0">
                <a:latin typeface="+mn-ea"/>
              </a:rPr>
              <a:t>比べて</a:t>
            </a:r>
            <a:r>
              <a:rPr kumimoji="1" lang="ja-JP" altLang="en-US" sz="800" dirty="0">
                <a:latin typeface="+mn-ea"/>
              </a:rPr>
              <a:t>２等</a:t>
            </a:r>
            <a:r>
              <a:rPr kumimoji="1" lang="ja-JP" altLang="en-US" sz="800" dirty="0" smtClean="0">
                <a:latin typeface="+mn-ea"/>
              </a:rPr>
              <a:t>級以</a:t>
            </a:r>
            <a:endParaRPr kumimoji="1" lang="en-US" altLang="ja-JP" sz="800" dirty="0" smtClean="0">
              <a:latin typeface="+mn-ea"/>
            </a:endParaRPr>
          </a:p>
          <a:p>
            <a:r>
              <a:rPr kumimoji="1" lang="ja-JP" altLang="en-US" sz="800" dirty="0" smtClean="0">
                <a:latin typeface="+mn-ea"/>
              </a:rPr>
              <a:t>　　　　　　　上</a:t>
            </a:r>
            <a:r>
              <a:rPr kumimoji="1" lang="ja-JP" altLang="en-US" sz="800" dirty="0">
                <a:latin typeface="+mn-ea"/>
              </a:rPr>
              <a:t>下がった方</a:t>
            </a:r>
          </a:p>
          <a:p>
            <a:r>
              <a:rPr kumimoji="1" lang="ja-JP" altLang="en-US" sz="800" dirty="0" smtClean="0">
                <a:latin typeface="+mn-ea"/>
              </a:rPr>
              <a:t>　　　　　　・</a:t>
            </a:r>
            <a:r>
              <a:rPr kumimoji="1" lang="ja-JP" altLang="en-US" sz="800" dirty="0">
                <a:latin typeface="+mn-ea"/>
              </a:rPr>
              <a:t>本特例措置による改定内容に本人が書面により同意している方</a:t>
            </a:r>
          </a:p>
          <a:p>
            <a:r>
              <a:rPr kumimoji="1" lang="ja-JP" altLang="en-US" sz="800" dirty="0" smtClean="0">
                <a:latin typeface="+mn-ea"/>
              </a:rPr>
              <a:t>　　　　　②令和</a:t>
            </a:r>
            <a:r>
              <a:rPr kumimoji="1" lang="ja-JP" altLang="en-US" sz="800" dirty="0">
                <a:latin typeface="+mn-ea"/>
              </a:rPr>
              <a:t>２年８月から</a:t>
            </a:r>
            <a:r>
              <a:rPr kumimoji="1" lang="en-US" altLang="ja-JP" sz="800" dirty="0">
                <a:latin typeface="+mn-ea"/>
              </a:rPr>
              <a:t>12</a:t>
            </a:r>
            <a:r>
              <a:rPr kumimoji="1" lang="ja-JP" altLang="en-US" sz="800" dirty="0">
                <a:latin typeface="+mn-ea"/>
              </a:rPr>
              <a:t>月までの間に休業により報酬が著しく低下した方の特例</a:t>
            </a:r>
          </a:p>
          <a:p>
            <a:r>
              <a:rPr kumimoji="1" lang="ja-JP" altLang="en-US" sz="800" dirty="0">
                <a:latin typeface="+mn-ea"/>
              </a:rPr>
              <a:t>　</a:t>
            </a:r>
            <a:r>
              <a:rPr kumimoji="1" lang="ja-JP" altLang="en-US" sz="800" dirty="0" smtClean="0">
                <a:latin typeface="+mn-ea"/>
              </a:rPr>
              <a:t>　　　　　</a:t>
            </a:r>
            <a:r>
              <a:rPr kumimoji="1" lang="ja-JP" altLang="en-US" sz="800" dirty="0">
                <a:latin typeface="+mn-ea"/>
              </a:rPr>
              <a:t>（</a:t>
            </a:r>
            <a:r>
              <a:rPr kumimoji="1" lang="en-US" altLang="ja-JP" sz="800" dirty="0">
                <a:latin typeface="+mn-ea"/>
              </a:rPr>
              <a:t>※</a:t>
            </a:r>
            <a:r>
              <a:rPr kumimoji="1" lang="ja-JP" altLang="en-US" sz="800" dirty="0">
                <a:latin typeface="+mn-ea"/>
              </a:rPr>
              <a:t>次の全てに該当する方が対象）</a:t>
            </a:r>
          </a:p>
          <a:p>
            <a:r>
              <a:rPr kumimoji="1" lang="ja-JP" altLang="en-US" sz="800" dirty="0">
                <a:latin typeface="+mn-ea"/>
              </a:rPr>
              <a:t>　　　　　　・新型コロナウイルス感染症の影響による休業（時間単位を含む。）があったことにより</a:t>
            </a:r>
            <a:r>
              <a:rPr kumimoji="1" lang="ja-JP" altLang="en-US" sz="800" dirty="0" smtClean="0">
                <a:latin typeface="+mn-ea"/>
              </a:rPr>
              <a:t>、令和２年８月から</a:t>
            </a:r>
            <a:r>
              <a:rPr kumimoji="1" lang="en-US" altLang="ja-JP" sz="800" dirty="0" smtClean="0">
                <a:latin typeface="+mn-ea"/>
              </a:rPr>
              <a:t>12</a:t>
            </a:r>
            <a:r>
              <a:rPr kumimoji="1" lang="ja-JP" altLang="en-US" sz="800" dirty="0" smtClean="0">
                <a:latin typeface="+mn-ea"/>
              </a:rPr>
              <a:t>月までの</a:t>
            </a:r>
            <a:endParaRPr kumimoji="1" lang="en-US" altLang="ja-JP" sz="800" dirty="0" smtClean="0">
              <a:latin typeface="+mn-ea"/>
            </a:endParaRPr>
          </a:p>
          <a:p>
            <a:r>
              <a:rPr kumimoji="1" lang="ja-JP" altLang="en-US" sz="800" dirty="0" smtClean="0">
                <a:latin typeface="+mn-ea"/>
              </a:rPr>
              <a:t>　　　　　　　間に、報酬</a:t>
            </a:r>
            <a:r>
              <a:rPr kumimoji="1" lang="ja-JP" altLang="en-US" sz="800" dirty="0">
                <a:latin typeface="+mn-ea"/>
              </a:rPr>
              <a:t>が著しく</a:t>
            </a:r>
            <a:r>
              <a:rPr kumimoji="1" lang="ja-JP" altLang="en-US" sz="800" dirty="0" smtClean="0">
                <a:latin typeface="+mn-ea"/>
              </a:rPr>
              <a:t>低下した</a:t>
            </a:r>
            <a:r>
              <a:rPr kumimoji="1" lang="ja-JP" altLang="en-US" sz="800" dirty="0">
                <a:latin typeface="+mn-ea"/>
              </a:rPr>
              <a:t>月が生じた方</a:t>
            </a:r>
          </a:p>
          <a:p>
            <a:r>
              <a:rPr kumimoji="1" lang="ja-JP" altLang="en-US" sz="800" dirty="0">
                <a:latin typeface="+mn-ea"/>
              </a:rPr>
              <a:t>　　　　　　・著しく報酬が低下した月に支払われた報酬の総額（１か月分）が、既に設定されている標準報酬月額に</a:t>
            </a:r>
            <a:r>
              <a:rPr kumimoji="1" lang="ja-JP" altLang="en-US" sz="800" dirty="0" smtClean="0">
                <a:latin typeface="+mn-ea"/>
              </a:rPr>
              <a:t>比べて</a:t>
            </a:r>
            <a:r>
              <a:rPr kumimoji="1" lang="ja-JP" altLang="en-US" sz="800" dirty="0">
                <a:latin typeface="+mn-ea"/>
              </a:rPr>
              <a:t>２等</a:t>
            </a:r>
            <a:r>
              <a:rPr kumimoji="1" lang="ja-JP" altLang="en-US" sz="800" dirty="0" smtClean="0">
                <a:latin typeface="+mn-ea"/>
              </a:rPr>
              <a:t>級以</a:t>
            </a:r>
            <a:endParaRPr kumimoji="1" lang="en-US" altLang="ja-JP" sz="800" dirty="0" smtClean="0">
              <a:latin typeface="+mn-ea"/>
            </a:endParaRPr>
          </a:p>
          <a:p>
            <a:r>
              <a:rPr kumimoji="1" lang="ja-JP" altLang="en-US" sz="800" dirty="0" smtClean="0">
                <a:latin typeface="+mn-ea"/>
              </a:rPr>
              <a:t>　　　　　　　上</a:t>
            </a:r>
            <a:r>
              <a:rPr kumimoji="1" lang="ja-JP" altLang="en-US" sz="800" dirty="0">
                <a:latin typeface="+mn-ea"/>
              </a:rPr>
              <a:t>下がった方</a:t>
            </a:r>
          </a:p>
          <a:p>
            <a:r>
              <a:rPr kumimoji="1" lang="ja-JP" altLang="en-US" sz="800" dirty="0">
                <a:latin typeface="+mn-ea"/>
              </a:rPr>
              <a:t>　　　　　　・本特例措置による改定内容に本人が書面により同意している</a:t>
            </a:r>
            <a:r>
              <a:rPr kumimoji="1" lang="ja-JP" altLang="en-US" sz="800" dirty="0" smtClean="0">
                <a:latin typeface="+mn-ea"/>
              </a:rPr>
              <a:t>方</a:t>
            </a:r>
          </a:p>
          <a:p>
            <a:r>
              <a:rPr kumimoji="1" lang="ja-JP" altLang="en-US" sz="800" dirty="0" smtClean="0">
                <a:latin typeface="+mn-ea"/>
              </a:rPr>
              <a:t>　　　　　③令和２年４月又は５月に休業により著しく報酬が低下し特例改定を受けている方の特例</a:t>
            </a:r>
            <a:endParaRPr kumimoji="1" lang="en-US" altLang="ja-JP" sz="800" dirty="0" smtClean="0">
              <a:latin typeface="+mn-ea"/>
            </a:endParaRPr>
          </a:p>
          <a:p>
            <a:r>
              <a:rPr kumimoji="1" lang="ja-JP" altLang="en-US" sz="800" dirty="0" smtClean="0">
                <a:latin typeface="+mn-ea"/>
              </a:rPr>
              <a:t>　　　　　　（</a:t>
            </a:r>
            <a:r>
              <a:rPr kumimoji="1" lang="en-US" altLang="ja-JP" sz="800" dirty="0" smtClean="0">
                <a:latin typeface="+mn-ea"/>
              </a:rPr>
              <a:t>※</a:t>
            </a:r>
            <a:r>
              <a:rPr kumimoji="1" lang="ja-JP" altLang="en-US" sz="800" dirty="0" smtClean="0">
                <a:latin typeface="+mn-ea"/>
              </a:rPr>
              <a:t>次の全てに該当する方が対象）</a:t>
            </a:r>
          </a:p>
          <a:p>
            <a:r>
              <a:rPr kumimoji="1" lang="ja-JP" altLang="en-US" sz="800" dirty="0" smtClean="0">
                <a:latin typeface="+mn-ea"/>
              </a:rPr>
              <a:t>　　　　　　・</a:t>
            </a:r>
            <a:r>
              <a:rPr kumimoji="1" lang="ja-JP" altLang="en-US" sz="800" dirty="0">
                <a:latin typeface="+mn-ea"/>
              </a:rPr>
              <a:t>新型コロナウイルス感染症の影響による休業（時間単位を含む。）があったことにより、令和２年４月</a:t>
            </a:r>
            <a:r>
              <a:rPr kumimoji="1" lang="ja-JP" altLang="en-US" sz="800" dirty="0" smtClean="0">
                <a:latin typeface="+mn-ea"/>
              </a:rPr>
              <a:t>又は</a:t>
            </a:r>
            <a:r>
              <a:rPr kumimoji="1" lang="ja-JP" altLang="en-US" sz="800" dirty="0">
                <a:latin typeface="+mn-ea"/>
              </a:rPr>
              <a:t>５月に</a:t>
            </a:r>
            <a:r>
              <a:rPr kumimoji="1" lang="ja-JP" altLang="en-US" sz="800" dirty="0" smtClean="0">
                <a:latin typeface="+mn-ea"/>
              </a:rPr>
              <a:t>報酬</a:t>
            </a:r>
            <a:endParaRPr kumimoji="1" lang="en-US" altLang="ja-JP" sz="800" dirty="0" smtClean="0">
              <a:latin typeface="+mn-ea"/>
            </a:endParaRPr>
          </a:p>
          <a:p>
            <a:r>
              <a:rPr kumimoji="1" lang="ja-JP" altLang="en-US" sz="800" dirty="0" smtClean="0">
                <a:latin typeface="+mn-ea"/>
              </a:rPr>
              <a:t>　　　　　　　が</a:t>
            </a:r>
            <a:r>
              <a:rPr kumimoji="1" lang="ja-JP" altLang="en-US" sz="800" dirty="0">
                <a:latin typeface="+mn-ea"/>
              </a:rPr>
              <a:t>著しく低下し、５月又は６月に特例改定を受けた方</a:t>
            </a:r>
          </a:p>
          <a:p>
            <a:r>
              <a:rPr kumimoji="1" lang="ja-JP" altLang="en-US" sz="800" dirty="0" smtClean="0">
                <a:latin typeface="+mn-ea"/>
              </a:rPr>
              <a:t>　　　　　　・</a:t>
            </a:r>
            <a:r>
              <a:rPr kumimoji="1" lang="ja-JP" altLang="en-US" sz="800" dirty="0">
                <a:latin typeface="+mn-ea"/>
              </a:rPr>
              <a:t>令和２年８月に支払われた報酬の総額（１か月分）が、９月の定時決定で決定された標準報酬月額に</a:t>
            </a:r>
            <a:r>
              <a:rPr kumimoji="1" lang="ja-JP" altLang="en-US" sz="800" dirty="0" smtClean="0">
                <a:latin typeface="+mn-ea"/>
              </a:rPr>
              <a:t>比べて</a:t>
            </a:r>
            <a:r>
              <a:rPr kumimoji="1" lang="ja-JP" altLang="en-US" sz="800" dirty="0">
                <a:latin typeface="+mn-ea"/>
              </a:rPr>
              <a:t>２等級</a:t>
            </a:r>
            <a:r>
              <a:rPr kumimoji="1" lang="ja-JP" altLang="en-US" sz="800" dirty="0" smtClean="0">
                <a:latin typeface="+mn-ea"/>
              </a:rPr>
              <a:t>以上</a:t>
            </a:r>
            <a:endParaRPr kumimoji="1" lang="en-US" altLang="ja-JP" sz="800" dirty="0" smtClean="0">
              <a:latin typeface="+mn-ea"/>
            </a:endParaRPr>
          </a:p>
          <a:p>
            <a:r>
              <a:rPr kumimoji="1" lang="ja-JP" altLang="en-US" sz="800" dirty="0" smtClean="0">
                <a:latin typeface="+mn-ea"/>
              </a:rPr>
              <a:t>　　　　　　　低い</a:t>
            </a:r>
            <a:r>
              <a:rPr kumimoji="1" lang="ja-JP" altLang="en-US" sz="800" dirty="0">
                <a:latin typeface="+mn-ea"/>
              </a:rPr>
              <a:t>方</a:t>
            </a:r>
          </a:p>
          <a:p>
            <a:r>
              <a:rPr kumimoji="1" lang="ja-JP" altLang="en-US" sz="800" dirty="0" smtClean="0">
                <a:latin typeface="+mn-ea"/>
              </a:rPr>
              <a:t>　　　　　　・</a:t>
            </a:r>
            <a:r>
              <a:rPr kumimoji="1" lang="ja-JP" altLang="en-US" sz="800" dirty="0">
                <a:latin typeface="+mn-ea"/>
              </a:rPr>
              <a:t>本特例措置による改定内容に本人が書面により同意している</a:t>
            </a:r>
            <a:r>
              <a:rPr kumimoji="1" lang="ja-JP" altLang="en-US" sz="800" dirty="0" smtClean="0">
                <a:latin typeface="+mn-ea"/>
              </a:rPr>
              <a:t>方</a:t>
            </a:r>
            <a:endParaRPr kumimoji="1" lang="ja-JP" altLang="en-US" sz="800" dirty="0">
              <a:latin typeface="+mn-ea"/>
            </a:endParaRPr>
          </a:p>
        </p:txBody>
      </p:sp>
      <p:sp>
        <p:nvSpPr>
          <p:cNvPr id="35" name="フローチャート: 代替処理 34"/>
          <p:cNvSpPr/>
          <p:nvPr/>
        </p:nvSpPr>
        <p:spPr>
          <a:xfrm>
            <a:off x="18000" y="1434691"/>
            <a:ext cx="3528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5"/>
              </a:rPr>
              <a:t>新型コロナウイルス感染症による小学校休業等対応助成金</a:t>
            </a:r>
            <a:endParaRPr kumimoji="1" lang="ja-JP" altLang="en-US" sz="1000" b="1" dirty="0">
              <a:solidFill>
                <a:schemeClr val="tx1"/>
              </a:solidFill>
            </a:endParaRPr>
          </a:p>
        </p:txBody>
      </p:sp>
      <p:sp>
        <p:nvSpPr>
          <p:cNvPr id="41" name="テキスト ボックス 40"/>
          <p:cNvSpPr txBox="1"/>
          <p:nvPr/>
        </p:nvSpPr>
        <p:spPr>
          <a:xfrm>
            <a:off x="-14400" y="1646092"/>
            <a:ext cx="6372000" cy="954107"/>
          </a:xfrm>
          <a:prstGeom prst="rect">
            <a:avLst/>
          </a:prstGeom>
          <a:noFill/>
        </p:spPr>
        <p:txBody>
          <a:bodyPr wrap="square" rtlCol="0">
            <a:spAutoFit/>
          </a:bodyPr>
          <a:lstStyle/>
          <a:p>
            <a:r>
              <a:rPr kumimoji="1" lang="ja-JP" altLang="en-US" sz="800" dirty="0">
                <a:latin typeface="+mn-ea"/>
              </a:rPr>
              <a:t>○小学校等が臨時休業等した場合等に、その小学校等に</a:t>
            </a:r>
            <a:r>
              <a:rPr kumimoji="1" lang="ja-JP" altLang="en-US" sz="800" dirty="0" smtClean="0">
                <a:latin typeface="+mn-ea"/>
              </a:rPr>
              <a:t>通う子供の</a:t>
            </a:r>
            <a:r>
              <a:rPr kumimoji="1" lang="ja-JP" altLang="en-US" sz="800" dirty="0">
                <a:latin typeface="+mn-ea"/>
              </a:rPr>
              <a:t>保護者である労働者</a:t>
            </a:r>
            <a:r>
              <a:rPr kumimoji="1" lang="ja-JP" altLang="en-US" sz="800" dirty="0" smtClean="0">
                <a:latin typeface="+mn-ea"/>
              </a:rPr>
              <a:t>に有給</a:t>
            </a:r>
            <a:r>
              <a:rPr kumimoji="1" lang="ja-JP" altLang="en-US" sz="800" dirty="0">
                <a:latin typeface="+mn-ea"/>
              </a:rPr>
              <a:t>休暇を取得させた</a:t>
            </a:r>
            <a:r>
              <a:rPr kumimoji="1" lang="ja-JP" altLang="en-US" sz="800" dirty="0" smtClean="0">
                <a:latin typeface="+mn-ea"/>
              </a:rPr>
              <a:t>事業主</a:t>
            </a:r>
            <a:r>
              <a:rPr kumimoji="1" lang="ja-JP" altLang="en-US" sz="800" dirty="0">
                <a:latin typeface="+mn-ea"/>
              </a:rPr>
              <a:t>に対して</a:t>
            </a:r>
            <a:r>
              <a:rPr kumimoji="1" lang="ja-JP" altLang="en-US" sz="800" dirty="0" smtClean="0">
                <a:latin typeface="+mn-ea"/>
              </a:rPr>
              <a:t>、支</a:t>
            </a:r>
            <a:endParaRPr kumimoji="1" lang="en-US" altLang="ja-JP" sz="800" dirty="0" smtClean="0">
              <a:latin typeface="+mn-ea"/>
            </a:endParaRPr>
          </a:p>
          <a:p>
            <a:r>
              <a:rPr kumimoji="1" lang="ja-JP" altLang="en-US" sz="800" dirty="0" smtClean="0">
                <a:latin typeface="+mn-ea"/>
              </a:rPr>
              <a:t>　払った賃金額の</a:t>
            </a:r>
            <a:r>
              <a:rPr kumimoji="1" lang="en-US" altLang="ja-JP" sz="800" dirty="0" smtClean="0">
                <a:latin typeface="+mn-ea"/>
              </a:rPr>
              <a:t>10/10</a:t>
            </a:r>
            <a:r>
              <a:rPr kumimoji="1" lang="ja-JP" altLang="en-US" sz="800" dirty="0" smtClean="0">
                <a:latin typeface="+mn-ea"/>
              </a:rPr>
              <a:t>を助成</a:t>
            </a:r>
            <a:endParaRPr kumimoji="1" lang="en-US" altLang="ja-JP" sz="800" dirty="0" smtClean="0">
              <a:latin typeface="+mn-ea"/>
            </a:endParaRPr>
          </a:p>
          <a:p>
            <a:r>
              <a:rPr kumimoji="1" lang="ja-JP" altLang="en-US" sz="800" dirty="0" smtClean="0">
                <a:latin typeface="+mn-ea"/>
              </a:rPr>
              <a:t>　</a:t>
            </a:r>
            <a:r>
              <a:rPr kumimoji="1" lang="en-US" altLang="ja-JP" sz="800" dirty="0" smtClean="0">
                <a:latin typeface="+mn-ea"/>
              </a:rPr>
              <a:t>※</a:t>
            </a:r>
            <a:r>
              <a:rPr kumimoji="1" lang="ja-JP" altLang="en-US" sz="800" dirty="0" smtClean="0">
                <a:latin typeface="+mn-ea"/>
              </a:rPr>
              <a:t>助成金の日額上限は</a:t>
            </a:r>
            <a:r>
              <a:rPr kumimoji="1" lang="en-US" altLang="ja-JP" sz="800" dirty="0" smtClean="0">
                <a:latin typeface="+mn-ea"/>
              </a:rPr>
              <a:t>8,330</a:t>
            </a:r>
            <a:r>
              <a:rPr kumimoji="1" lang="ja-JP" altLang="en-US" sz="800" dirty="0" smtClean="0">
                <a:latin typeface="+mn-ea"/>
              </a:rPr>
              <a:t>円（令和</a:t>
            </a:r>
            <a:r>
              <a:rPr kumimoji="1" lang="ja-JP" altLang="en-US" sz="800" dirty="0">
                <a:latin typeface="+mn-ea"/>
              </a:rPr>
              <a:t>２年４月１日</a:t>
            </a:r>
            <a:r>
              <a:rPr kumimoji="1" lang="ja-JP" altLang="en-US" sz="800" dirty="0" smtClean="0">
                <a:latin typeface="+mn-ea"/>
              </a:rPr>
              <a:t>以降に取得した休暇は日額上限を</a:t>
            </a:r>
            <a:r>
              <a:rPr kumimoji="1" lang="en-US" altLang="ja-JP" sz="800" dirty="0" smtClean="0">
                <a:latin typeface="+mn-ea"/>
              </a:rPr>
              <a:t>15,000</a:t>
            </a:r>
            <a:r>
              <a:rPr kumimoji="1" lang="ja-JP" altLang="en-US" sz="800" dirty="0" smtClean="0">
                <a:latin typeface="+mn-ea"/>
              </a:rPr>
              <a:t>円に引上げ）</a:t>
            </a:r>
            <a:endParaRPr kumimoji="1" lang="ja-JP" altLang="en-US" sz="800" dirty="0">
              <a:latin typeface="+mn-ea"/>
            </a:endParaRPr>
          </a:p>
          <a:p>
            <a:r>
              <a:rPr kumimoji="1" lang="ja-JP" altLang="en-US" sz="800" dirty="0" smtClean="0">
                <a:latin typeface="+mn-ea"/>
              </a:rPr>
              <a:t>○</a:t>
            </a:r>
            <a:r>
              <a:rPr kumimoji="1" lang="ja-JP" altLang="en-US" sz="800" dirty="0">
                <a:latin typeface="+mn-ea"/>
              </a:rPr>
              <a:t>対象：次の①又は②</a:t>
            </a:r>
            <a:r>
              <a:rPr kumimoji="1" lang="ja-JP" altLang="en-US" sz="800" dirty="0" smtClean="0">
                <a:latin typeface="+mn-ea"/>
              </a:rPr>
              <a:t>の子供の</a:t>
            </a:r>
            <a:r>
              <a:rPr kumimoji="1" lang="ja-JP" altLang="en-US" sz="800" dirty="0">
                <a:latin typeface="+mn-ea"/>
              </a:rPr>
              <a:t>世話を保護者として行うことが必要となった労働者に対し、労働基準法上の年次</a:t>
            </a:r>
            <a:r>
              <a:rPr kumimoji="1" lang="ja-JP" altLang="en-US" sz="800" dirty="0" smtClean="0">
                <a:latin typeface="+mn-ea"/>
              </a:rPr>
              <a:t>有給休暇</a:t>
            </a:r>
            <a:r>
              <a:rPr kumimoji="1" lang="ja-JP" altLang="en-US" sz="800" dirty="0">
                <a:latin typeface="+mn-ea"/>
              </a:rPr>
              <a:t>とは別途</a:t>
            </a:r>
            <a:r>
              <a:rPr kumimoji="1" lang="ja-JP" altLang="en-US" sz="800" dirty="0" smtClean="0">
                <a:latin typeface="+mn-ea"/>
              </a:rPr>
              <a:t>、有</a:t>
            </a:r>
            <a:endParaRPr kumimoji="1" lang="en-US" altLang="ja-JP" sz="800" dirty="0" smtClean="0">
              <a:latin typeface="+mn-ea"/>
            </a:endParaRPr>
          </a:p>
          <a:p>
            <a:r>
              <a:rPr kumimoji="1" lang="ja-JP" altLang="en-US" sz="800" dirty="0" smtClean="0">
                <a:latin typeface="+mn-ea"/>
              </a:rPr>
              <a:t>　　　　給</a:t>
            </a:r>
            <a:r>
              <a:rPr kumimoji="1" lang="ja-JP" altLang="en-US" sz="800" dirty="0">
                <a:latin typeface="+mn-ea"/>
              </a:rPr>
              <a:t>（賃金全額支給）の休暇を取得させた事業主</a:t>
            </a:r>
          </a:p>
          <a:p>
            <a:r>
              <a:rPr kumimoji="1" lang="ja-JP" altLang="en-US" sz="800" dirty="0" smtClean="0">
                <a:latin typeface="+mn-ea"/>
              </a:rPr>
              <a:t>　　　　①</a:t>
            </a:r>
            <a:r>
              <a:rPr kumimoji="1" lang="ja-JP" altLang="en-US" sz="800" dirty="0">
                <a:latin typeface="+mn-ea"/>
              </a:rPr>
              <a:t>新型コロナウイルス感染症に関する対応として、ガイドライン等に基づき、臨時休業等した小学校等に</a:t>
            </a:r>
            <a:r>
              <a:rPr kumimoji="1" lang="ja-JP" altLang="en-US" sz="800" dirty="0" smtClean="0">
                <a:latin typeface="+mn-ea"/>
              </a:rPr>
              <a:t>通う子供</a:t>
            </a:r>
            <a:endParaRPr kumimoji="1" lang="ja-JP" altLang="en-US" sz="800" dirty="0">
              <a:latin typeface="+mn-ea"/>
            </a:endParaRPr>
          </a:p>
          <a:p>
            <a:r>
              <a:rPr kumimoji="1" lang="ja-JP" altLang="en-US" sz="800" dirty="0" smtClean="0">
                <a:latin typeface="+mn-ea"/>
              </a:rPr>
              <a:t>　　　　</a:t>
            </a:r>
            <a:r>
              <a:rPr kumimoji="1" lang="ja-JP" altLang="en-US" sz="800" dirty="0">
                <a:latin typeface="+mn-ea"/>
              </a:rPr>
              <a:t>②新型コロナウイルスに感染</a:t>
            </a:r>
            <a:r>
              <a:rPr kumimoji="1" lang="ja-JP" altLang="en-US" sz="800" dirty="0" smtClean="0">
                <a:latin typeface="+mn-ea"/>
              </a:rPr>
              <a:t>した子供等</a:t>
            </a:r>
            <a:r>
              <a:rPr kumimoji="1" lang="ja-JP" altLang="en-US" sz="800" dirty="0">
                <a:latin typeface="+mn-ea"/>
              </a:rPr>
              <a:t>、小学校等を休むことが適当と認められる</a:t>
            </a:r>
            <a:r>
              <a:rPr kumimoji="1" lang="ja-JP" altLang="en-US" sz="800" dirty="0" smtClean="0">
                <a:latin typeface="+mn-ea"/>
              </a:rPr>
              <a:t>子供</a:t>
            </a:r>
            <a:endParaRPr kumimoji="1" lang="ja-JP" altLang="en-US" sz="800" dirty="0">
              <a:latin typeface="+mn-ea"/>
            </a:endParaRPr>
          </a:p>
        </p:txBody>
      </p:sp>
      <p:sp>
        <p:nvSpPr>
          <p:cNvPr id="42" name="フローチャート: 代替処理 41"/>
          <p:cNvSpPr/>
          <p:nvPr/>
        </p:nvSpPr>
        <p:spPr>
          <a:xfrm>
            <a:off x="18000" y="2604046"/>
            <a:ext cx="5184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6"/>
              </a:rPr>
              <a:t>両立支援等助成金（介護離職防止支援コース（新型コロナウイルス感染症対応特例））</a:t>
            </a:r>
            <a:endParaRPr kumimoji="1" lang="ja-JP" altLang="en-US" sz="1000" b="1" dirty="0">
              <a:solidFill>
                <a:schemeClr val="tx1"/>
              </a:solidFill>
            </a:endParaRPr>
          </a:p>
        </p:txBody>
      </p:sp>
      <p:sp>
        <p:nvSpPr>
          <p:cNvPr id="48" name="テキスト ボックス 47"/>
          <p:cNvSpPr txBox="1"/>
          <p:nvPr/>
        </p:nvSpPr>
        <p:spPr>
          <a:xfrm>
            <a:off x="-14400" y="2799912"/>
            <a:ext cx="6372000" cy="1323439"/>
          </a:xfrm>
          <a:prstGeom prst="rect">
            <a:avLst/>
          </a:prstGeom>
          <a:noFill/>
        </p:spPr>
        <p:txBody>
          <a:bodyPr wrap="square" rtlCol="0">
            <a:spAutoFit/>
          </a:bodyPr>
          <a:lstStyle/>
          <a:p>
            <a:r>
              <a:rPr kumimoji="1" lang="ja-JP" altLang="en-US" sz="800" dirty="0">
                <a:latin typeface="+mn-ea"/>
              </a:rPr>
              <a:t>○介護のための有給の休暇制度を設け、仕事と介護の両立支援制度の内容を含めて社内に周知し、当該休暇を合計５日以上労働者に</a:t>
            </a:r>
            <a:r>
              <a:rPr kumimoji="1" lang="ja-JP" altLang="en-US" sz="800" dirty="0" smtClean="0">
                <a:latin typeface="+mn-ea"/>
              </a:rPr>
              <a:t>取</a:t>
            </a:r>
            <a:endParaRPr kumimoji="1" lang="en-US" altLang="ja-JP" sz="800" dirty="0" smtClean="0">
              <a:latin typeface="+mn-ea"/>
            </a:endParaRPr>
          </a:p>
          <a:p>
            <a:r>
              <a:rPr kumimoji="1" lang="ja-JP" altLang="en-US" sz="800" dirty="0" smtClean="0">
                <a:latin typeface="+mn-ea"/>
              </a:rPr>
              <a:t>　得させた</a:t>
            </a:r>
            <a:r>
              <a:rPr kumimoji="1" lang="ja-JP" altLang="en-US" sz="800" dirty="0">
                <a:latin typeface="+mn-ea"/>
              </a:rPr>
              <a:t>中小企業事業主に対して</a:t>
            </a:r>
            <a:r>
              <a:rPr kumimoji="1" lang="ja-JP" altLang="en-US" sz="800" dirty="0" smtClean="0">
                <a:latin typeface="+mn-ea"/>
              </a:rPr>
              <a:t>助成</a:t>
            </a:r>
            <a:endParaRPr kumimoji="1" lang="ja-JP" altLang="en-US" sz="800" dirty="0">
              <a:latin typeface="+mn-ea"/>
            </a:endParaRPr>
          </a:p>
          <a:p>
            <a:r>
              <a:rPr kumimoji="1" lang="ja-JP" altLang="en-US" sz="800" dirty="0" smtClean="0">
                <a:latin typeface="+mn-ea"/>
              </a:rPr>
              <a:t>　労働者</a:t>
            </a:r>
            <a:r>
              <a:rPr kumimoji="1" lang="ja-JP" altLang="en-US" sz="800" dirty="0">
                <a:latin typeface="+mn-ea"/>
              </a:rPr>
              <a:t>１人当たり</a:t>
            </a:r>
          </a:p>
          <a:p>
            <a:r>
              <a:rPr kumimoji="1" lang="ja-JP" altLang="en-US" sz="800" dirty="0" smtClean="0">
                <a:latin typeface="+mn-ea"/>
              </a:rPr>
              <a:t>　　取得</a:t>
            </a:r>
            <a:r>
              <a:rPr kumimoji="1" lang="ja-JP" altLang="en-US" sz="800" dirty="0">
                <a:latin typeface="+mn-ea"/>
              </a:rPr>
              <a:t>した休暇日数が</a:t>
            </a:r>
            <a:r>
              <a:rPr kumimoji="1" lang="ja-JP" altLang="en-US" sz="800" dirty="0" smtClean="0">
                <a:latin typeface="+mn-ea"/>
              </a:rPr>
              <a:t>合計５日</a:t>
            </a:r>
            <a:r>
              <a:rPr kumimoji="1" lang="ja-JP" altLang="en-US" sz="800" dirty="0">
                <a:latin typeface="+mn-ea"/>
              </a:rPr>
              <a:t>以上</a:t>
            </a:r>
            <a:r>
              <a:rPr kumimoji="1" lang="en-US" altLang="ja-JP" sz="800" dirty="0">
                <a:latin typeface="+mn-ea"/>
              </a:rPr>
              <a:t>10</a:t>
            </a:r>
            <a:r>
              <a:rPr kumimoji="1" lang="ja-JP" altLang="en-US" sz="800" dirty="0">
                <a:latin typeface="+mn-ea"/>
              </a:rPr>
              <a:t>日未満　</a:t>
            </a:r>
            <a:r>
              <a:rPr kumimoji="1" lang="en-US" altLang="ja-JP" sz="800" dirty="0">
                <a:latin typeface="+mn-ea"/>
              </a:rPr>
              <a:t>20</a:t>
            </a:r>
            <a:r>
              <a:rPr kumimoji="1" lang="ja-JP" altLang="en-US" sz="800" dirty="0">
                <a:latin typeface="+mn-ea"/>
              </a:rPr>
              <a:t>万円</a:t>
            </a:r>
          </a:p>
          <a:p>
            <a:r>
              <a:rPr kumimoji="1" lang="ja-JP" altLang="en-US" sz="800" dirty="0" smtClean="0">
                <a:latin typeface="+mn-ea"/>
              </a:rPr>
              <a:t>　　取得</a:t>
            </a:r>
            <a:r>
              <a:rPr kumimoji="1" lang="ja-JP" altLang="en-US" sz="800" dirty="0">
                <a:latin typeface="+mn-ea"/>
              </a:rPr>
              <a:t>した休暇日数が合計</a:t>
            </a:r>
            <a:r>
              <a:rPr kumimoji="1" lang="en-US" altLang="ja-JP" sz="800" dirty="0">
                <a:latin typeface="+mn-ea"/>
              </a:rPr>
              <a:t>10</a:t>
            </a:r>
            <a:r>
              <a:rPr kumimoji="1" lang="ja-JP" altLang="en-US" sz="800" dirty="0">
                <a:latin typeface="+mn-ea"/>
              </a:rPr>
              <a:t>日以上　</a:t>
            </a:r>
            <a:r>
              <a:rPr kumimoji="1" lang="ja-JP" altLang="en-US" sz="800" dirty="0" smtClean="0">
                <a:latin typeface="+mn-ea"/>
              </a:rPr>
              <a:t>　　　　</a:t>
            </a:r>
            <a:r>
              <a:rPr kumimoji="1" lang="en-US" altLang="ja-JP" sz="800" dirty="0" smtClean="0">
                <a:latin typeface="+mn-ea"/>
              </a:rPr>
              <a:t>35</a:t>
            </a:r>
            <a:r>
              <a:rPr kumimoji="1" lang="ja-JP" altLang="en-US" sz="800" dirty="0">
                <a:latin typeface="+mn-ea"/>
              </a:rPr>
              <a:t>万円</a:t>
            </a:r>
          </a:p>
          <a:p>
            <a:r>
              <a:rPr kumimoji="1" lang="ja-JP" altLang="en-US" sz="800" dirty="0">
                <a:latin typeface="+mn-ea"/>
              </a:rPr>
              <a:t>　</a:t>
            </a:r>
            <a:r>
              <a:rPr kumimoji="1" lang="ja-JP" altLang="en-US" sz="800" dirty="0" smtClean="0">
                <a:latin typeface="+mn-ea"/>
              </a:rPr>
              <a:t>　</a:t>
            </a:r>
            <a:r>
              <a:rPr kumimoji="1" lang="en-US" altLang="ja-JP" sz="800" dirty="0" smtClean="0">
                <a:latin typeface="+mn-ea"/>
              </a:rPr>
              <a:t>※</a:t>
            </a:r>
            <a:r>
              <a:rPr kumimoji="1" lang="ja-JP" altLang="en-US" sz="800" dirty="0" smtClean="0">
                <a:latin typeface="+mn-ea"/>
              </a:rPr>
              <a:t>１中小企業事業主当たり５人まで</a:t>
            </a:r>
            <a:r>
              <a:rPr kumimoji="1" lang="ja-JP" altLang="en-US" sz="800" dirty="0">
                <a:latin typeface="+mn-ea"/>
              </a:rPr>
              <a:t>支給</a:t>
            </a:r>
          </a:p>
          <a:p>
            <a:r>
              <a:rPr kumimoji="1" lang="ja-JP" altLang="en-US" sz="800" dirty="0" smtClean="0">
                <a:latin typeface="+mn-ea"/>
              </a:rPr>
              <a:t>○</a:t>
            </a:r>
            <a:r>
              <a:rPr kumimoji="1" lang="ja-JP" altLang="en-US" sz="800" dirty="0">
                <a:latin typeface="+mn-ea"/>
              </a:rPr>
              <a:t>対象：新型コロナウイルス感染症への対応として利用できる介護のための有給の休暇制度を設け、当該制度を含めて仕事と介護の</a:t>
            </a:r>
            <a:r>
              <a:rPr kumimoji="1" lang="ja-JP" altLang="en-US" sz="800" dirty="0" smtClean="0">
                <a:latin typeface="+mn-ea"/>
              </a:rPr>
              <a:t>両</a:t>
            </a:r>
            <a:endParaRPr kumimoji="1" lang="en-US" altLang="ja-JP" sz="800" dirty="0" smtClean="0">
              <a:latin typeface="+mn-ea"/>
            </a:endParaRPr>
          </a:p>
          <a:p>
            <a:r>
              <a:rPr kumimoji="1" lang="ja-JP" altLang="en-US" sz="800" dirty="0" smtClean="0">
                <a:latin typeface="+mn-ea"/>
              </a:rPr>
              <a:t>　　　　立</a:t>
            </a:r>
            <a:r>
              <a:rPr kumimoji="1" lang="ja-JP" altLang="en-US" sz="800" dirty="0">
                <a:latin typeface="+mn-ea"/>
              </a:rPr>
              <a:t>支援制度の内容を社内に周知し、労働者に当該休暇を取得させた中小企業事業</a:t>
            </a:r>
            <a:r>
              <a:rPr kumimoji="1" lang="ja-JP" altLang="en-US" sz="800" dirty="0" smtClean="0">
                <a:latin typeface="+mn-ea"/>
              </a:rPr>
              <a:t>主</a:t>
            </a:r>
            <a:endParaRPr kumimoji="1" lang="ja-JP" altLang="en-US" sz="800" dirty="0">
              <a:latin typeface="+mn-ea"/>
            </a:endParaRPr>
          </a:p>
          <a:p>
            <a:r>
              <a:rPr kumimoji="1" lang="ja-JP" altLang="en-US" sz="800" dirty="0" smtClean="0">
                <a:latin typeface="+mn-ea"/>
              </a:rPr>
              <a:t>　　　　</a:t>
            </a:r>
            <a:r>
              <a:rPr kumimoji="1" lang="en-US" altLang="ja-JP" sz="800" dirty="0" smtClean="0">
                <a:latin typeface="+mn-ea"/>
              </a:rPr>
              <a:t>※</a:t>
            </a:r>
            <a:r>
              <a:rPr kumimoji="1" lang="ja-JP" altLang="en-US" sz="800" dirty="0">
                <a:latin typeface="+mn-ea"/>
              </a:rPr>
              <a:t>所定労働日の</a:t>
            </a:r>
            <a:r>
              <a:rPr kumimoji="1" lang="en-US" altLang="ja-JP" sz="800" dirty="0">
                <a:latin typeface="+mn-ea"/>
              </a:rPr>
              <a:t>20</a:t>
            </a:r>
            <a:r>
              <a:rPr kumimoji="1" lang="ja-JP" altLang="en-US" sz="800" dirty="0">
                <a:latin typeface="+mn-ea"/>
              </a:rPr>
              <a:t>日以上取得できる制度であることが</a:t>
            </a:r>
            <a:r>
              <a:rPr kumimoji="1" lang="ja-JP" altLang="en-US" sz="800" dirty="0" smtClean="0">
                <a:latin typeface="+mn-ea"/>
              </a:rPr>
              <a:t>必要</a:t>
            </a:r>
            <a:endParaRPr kumimoji="1" lang="ja-JP" altLang="en-US" sz="800" dirty="0">
              <a:latin typeface="+mn-ea"/>
            </a:endParaRPr>
          </a:p>
          <a:p>
            <a:r>
              <a:rPr kumimoji="1" lang="ja-JP" altLang="en-US" sz="800" dirty="0" smtClean="0">
                <a:latin typeface="+mn-ea"/>
              </a:rPr>
              <a:t>　　　　</a:t>
            </a:r>
            <a:r>
              <a:rPr kumimoji="1" lang="en-US" altLang="ja-JP" sz="800" dirty="0" smtClean="0">
                <a:latin typeface="+mn-ea"/>
              </a:rPr>
              <a:t>※</a:t>
            </a:r>
            <a:r>
              <a:rPr kumimoji="1" lang="ja-JP" altLang="en-US" sz="800" dirty="0">
                <a:latin typeface="+mn-ea"/>
              </a:rPr>
              <a:t>法定の介護休業、介護休暇、年次有給休暇とは別の休暇制度であることが</a:t>
            </a:r>
            <a:r>
              <a:rPr kumimoji="1" lang="ja-JP" altLang="en-US" sz="800" dirty="0" smtClean="0">
                <a:latin typeface="+mn-ea"/>
              </a:rPr>
              <a:t>必要</a:t>
            </a:r>
            <a:endParaRPr kumimoji="1" lang="ja-JP" altLang="en-US" sz="800" dirty="0">
              <a:latin typeface="+mn-ea"/>
            </a:endParaRPr>
          </a:p>
        </p:txBody>
      </p:sp>
      <p:sp>
        <p:nvSpPr>
          <p:cNvPr id="49" name="フローチャート: 代替処理 48"/>
          <p:cNvSpPr/>
          <p:nvPr/>
        </p:nvSpPr>
        <p:spPr>
          <a:xfrm>
            <a:off x="18000" y="4119995"/>
            <a:ext cx="4788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hlinkClick r:id="rId17"/>
              </a:rPr>
              <a:t>新型コロナウイルス感染症</a:t>
            </a:r>
            <a:r>
              <a:rPr kumimoji="1" lang="ja-JP" altLang="en-US" sz="1000" b="1" dirty="0" smtClean="0">
                <a:solidFill>
                  <a:schemeClr val="tx1"/>
                </a:solidFill>
                <a:hlinkClick r:id="rId17"/>
              </a:rPr>
              <a:t>に関する母性</a:t>
            </a:r>
            <a:r>
              <a:rPr kumimoji="1" lang="ja-JP" altLang="en-US" sz="1000" b="1" dirty="0">
                <a:solidFill>
                  <a:schemeClr val="tx1"/>
                </a:solidFill>
                <a:hlinkClick r:id="rId17"/>
              </a:rPr>
              <a:t>健康管理措置による休暇取得支援助成金</a:t>
            </a:r>
            <a:endParaRPr kumimoji="1" lang="ja-JP" altLang="en-US" sz="1000" b="1" dirty="0">
              <a:solidFill>
                <a:schemeClr val="tx1"/>
              </a:solidFill>
            </a:endParaRPr>
          </a:p>
        </p:txBody>
      </p:sp>
      <p:sp>
        <p:nvSpPr>
          <p:cNvPr id="50" name="テキスト ボックス 49"/>
          <p:cNvSpPr txBox="1"/>
          <p:nvPr/>
        </p:nvSpPr>
        <p:spPr>
          <a:xfrm>
            <a:off x="-14400" y="4334910"/>
            <a:ext cx="6372000" cy="707886"/>
          </a:xfrm>
          <a:prstGeom prst="rect">
            <a:avLst/>
          </a:prstGeom>
          <a:noFill/>
        </p:spPr>
        <p:txBody>
          <a:bodyPr wrap="square" rtlCol="0">
            <a:spAutoFit/>
          </a:bodyPr>
          <a:lstStyle/>
          <a:p>
            <a:r>
              <a:rPr kumimoji="1" lang="ja-JP" altLang="en-US" sz="800" dirty="0"/>
              <a:t>○新型コロナウイルス感染症に関する母性健康管理措置により、医師等の指導を受け休業せざるを得ない妊娠中の女性労働者が取得</a:t>
            </a:r>
            <a:r>
              <a:rPr kumimoji="1" lang="ja-JP" altLang="en-US" sz="800" dirty="0" smtClean="0"/>
              <a:t>で</a:t>
            </a:r>
            <a:endParaRPr kumimoji="1" lang="en-US" altLang="ja-JP" sz="800" dirty="0" smtClean="0"/>
          </a:p>
          <a:p>
            <a:r>
              <a:rPr kumimoji="1" lang="ja-JP" altLang="en-US" sz="800" dirty="0" smtClean="0"/>
              <a:t>　きる有給の休暇</a:t>
            </a:r>
            <a:r>
              <a:rPr kumimoji="1" lang="ja-JP" altLang="en-US" sz="800" dirty="0"/>
              <a:t>制度を整備し、５日以上取得させた事業主に対して助成</a:t>
            </a:r>
          </a:p>
          <a:p>
            <a:r>
              <a:rPr kumimoji="1" lang="ja-JP" altLang="en-US" sz="800" dirty="0" smtClean="0"/>
              <a:t>○</a:t>
            </a:r>
            <a:r>
              <a:rPr kumimoji="1" lang="ja-JP" altLang="en-US" sz="800" dirty="0"/>
              <a:t>対象：事業主（新型コロナウイルス感染症に関する母性健康管理措置により、医師等の指導を受け</a:t>
            </a:r>
            <a:r>
              <a:rPr kumimoji="1" lang="ja-JP" altLang="en-US" sz="800" dirty="0" smtClean="0"/>
              <a:t>休業せざるを得ない</a:t>
            </a:r>
            <a:r>
              <a:rPr kumimoji="1" lang="ja-JP" altLang="en-US" sz="800" dirty="0"/>
              <a:t>妊娠中の</a:t>
            </a:r>
            <a:r>
              <a:rPr kumimoji="1" lang="ja-JP" altLang="en-US" sz="800" dirty="0" smtClean="0"/>
              <a:t>女性</a:t>
            </a:r>
            <a:endParaRPr kumimoji="1" lang="en-US" altLang="ja-JP" sz="800" dirty="0" smtClean="0"/>
          </a:p>
          <a:p>
            <a:r>
              <a:rPr kumimoji="1" lang="ja-JP" altLang="en-US" sz="800" dirty="0" smtClean="0"/>
              <a:t>　　　　労働者</a:t>
            </a:r>
            <a:r>
              <a:rPr kumimoji="1" lang="ja-JP" altLang="en-US" sz="800" dirty="0"/>
              <a:t>に、有給（年次有給休暇で支払われる賃金相当額の６割以上）の休暇制度（年次有給休暇を除く）を整備し、社内に</a:t>
            </a:r>
            <a:r>
              <a:rPr kumimoji="1" lang="ja-JP" altLang="en-US" sz="800" dirty="0" smtClean="0"/>
              <a:t>周</a:t>
            </a:r>
            <a:endParaRPr kumimoji="1" lang="en-US" altLang="ja-JP" sz="800" dirty="0" smtClean="0"/>
          </a:p>
          <a:p>
            <a:r>
              <a:rPr kumimoji="1" lang="ja-JP" altLang="en-US" sz="800" dirty="0" smtClean="0"/>
              <a:t>　　　　</a:t>
            </a:r>
            <a:r>
              <a:rPr kumimoji="1" lang="ja-JP" altLang="en-US" sz="800" dirty="0" err="1" smtClean="0"/>
              <a:t>知</a:t>
            </a:r>
            <a:r>
              <a:rPr kumimoji="1" lang="ja-JP" altLang="en-US" sz="800" dirty="0" err="1"/>
              <a:t>し</a:t>
            </a:r>
            <a:r>
              <a:rPr kumimoji="1" lang="ja-JP" altLang="en-US" sz="800" dirty="0"/>
              <a:t>、当該休暇を５日以上取得させた場合）</a:t>
            </a:r>
          </a:p>
        </p:txBody>
      </p:sp>
      <p:sp>
        <p:nvSpPr>
          <p:cNvPr id="52" name="テキスト ボックス 51"/>
          <p:cNvSpPr txBox="1"/>
          <p:nvPr/>
        </p:nvSpPr>
        <p:spPr>
          <a:xfrm>
            <a:off x="6393600" y="788554"/>
            <a:ext cx="6372000" cy="861774"/>
          </a:xfrm>
          <a:prstGeom prst="rect">
            <a:avLst/>
          </a:prstGeom>
          <a:noFill/>
        </p:spPr>
        <p:txBody>
          <a:bodyPr wrap="square" rtlCol="0">
            <a:spAutoFit/>
          </a:bodyPr>
          <a:lstStyle/>
          <a:p>
            <a:r>
              <a:rPr kumimoji="1" lang="en-US" altLang="ja-JP" sz="900" dirty="0" smtClean="0">
                <a:hlinkClick r:id="rId18"/>
              </a:rPr>
              <a:t>【</a:t>
            </a:r>
            <a:r>
              <a:rPr kumimoji="1" lang="ja-JP" altLang="en-US" sz="900" dirty="0" smtClean="0">
                <a:hlinkClick r:id="rId18"/>
              </a:rPr>
              <a:t>民間</a:t>
            </a:r>
            <a:r>
              <a:rPr kumimoji="1" lang="ja-JP" altLang="en-US" sz="900" dirty="0">
                <a:hlinkClick r:id="rId18"/>
              </a:rPr>
              <a:t>金融機関による実質無利子・無担保・保証料減免</a:t>
            </a:r>
            <a:r>
              <a:rPr kumimoji="1" lang="ja-JP" altLang="en-US" sz="900" dirty="0" smtClean="0">
                <a:hlinkClick r:id="rId18"/>
              </a:rPr>
              <a:t>融資</a:t>
            </a:r>
            <a:r>
              <a:rPr kumimoji="1" lang="en-US" altLang="ja-JP" sz="900" dirty="0" smtClean="0">
                <a:hlinkClick r:id="rId18"/>
              </a:rPr>
              <a:t>】</a:t>
            </a:r>
            <a:endParaRPr kumimoji="1" lang="ja-JP" altLang="en-US" sz="900" dirty="0"/>
          </a:p>
          <a:p>
            <a:r>
              <a:rPr kumimoji="1" lang="ja-JP" altLang="en-US" sz="800" dirty="0"/>
              <a:t>○感染症の影響を受けて業況が悪化した中小企業・小規模事業者等のうち、都道府県等による制度</a:t>
            </a:r>
            <a:r>
              <a:rPr kumimoji="1" lang="ja-JP" altLang="en-US" sz="800" dirty="0" smtClean="0"/>
              <a:t>融資</a:t>
            </a:r>
            <a:r>
              <a:rPr kumimoji="1" lang="ja-JP" altLang="en-US" sz="800" dirty="0"/>
              <a:t>においてセーフティネット</a:t>
            </a:r>
            <a:r>
              <a:rPr kumimoji="1" lang="ja-JP" altLang="en-US" sz="800" dirty="0" smtClean="0"/>
              <a:t>保証</a:t>
            </a:r>
            <a:endParaRPr kumimoji="1" lang="en-US" altLang="ja-JP" sz="800" dirty="0" smtClean="0"/>
          </a:p>
          <a:p>
            <a:r>
              <a:rPr kumimoji="1" lang="ja-JP" altLang="en-US" sz="800" dirty="0" smtClean="0"/>
              <a:t>　４号</a:t>
            </a:r>
            <a:r>
              <a:rPr kumimoji="1" lang="ja-JP" altLang="en-US" sz="800" dirty="0"/>
              <a:t>・５号、危機関連保証のいずれかを活用した事業者に対し</a:t>
            </a:r>
            <a:r>
              <a:rPr kumimoji="1" lang="ja-JP" altLang="en-US" sz="800" dirty="0" smtClean="0"/>
              <a:t>、民間金融</a:t>
            </a:r>
            <a:r>
              <a:rPr kumimoji="1" lang="ja-JP" altLang="en-US" sz="800" dirty="0"/>
              <a:t>機関による実質無利子・無担保</a:t>
            </a:r>
            <a:r>
              <a:rPr kumimoji="1" lang="ja-JP" altLang="en-US" sz="800" dirty="0" smtClean="0"/>
              <a:t>・据置</a:t>
            </a:r>
            <a:r>
              <a:rPr kumimoji="1" lang="ja-JP" altLang="en-US" sz="800" dirty="0"/>
              <a:t>最大５年・</a:t>
            </a:r>
            <a:r>
              <a:rPr kumimoji="1" lang="ja-JP" altLang="en-US" sz="800" dirty="0" smtClean="0"/>
              <a:t>保証料減</a:t>
            </a:r>
            <a:endParaRPr kumimoji="1" lang="en-US" altLang="ja-JP" sz="800" dirty="0" smtClean="0"/>
          </a:p>
          <a:p>
            <a:r>
              <a:rPr kumimoji="1" lang="ja-JP" altLang="en-US" sz="800" dirty="0" smtClean="0"/>
              <a:t>　免</a:t>
            </a:r>
            <a:r>
              <a:rPr kumimoji="1" lang="ja-JP" altLang="en-US" sz="800" dirty="0"/>
              <a:t>の融資を実施。融資</a:t>
            </a:r>
            <a:r>
              <a:rPr kumimoji="1" lang="ja-JP" altLang="en-US" sz="800" dirty="0" smtClean="0"/>
              <a:t>額</a:t>
            </a:r>
            <a:r>
              <a:rPr kumimoji="1" lang="en-US" altLang="ja-JP" sz="800" dirty="0" smtClean="0">
                <a:latin typeface="+mn-ea"/>
              </a:rPr>
              <a:t>4,000</a:t>
            </a:r>
            <a:r>
              <a:rPr kumimoji="1" lang="ja-JP" altLang="en-US" sz="800" dirty="0"/>
              <a:t>万円を上限に、保証料を全期間１／２又はゼロ、金利 を当初３年間ゼロとする。</a:t>
            </a:r>
          </a:p>
          <a:p>
            <a:r>
              <a:rPr kumimoji="1" lang="ja-JP" altLang="en-US" sz="800" dirty="0" smtClean="0"/>
              <a:t>○対象：中小</a:t>
            </a:r>
            <a:r>
              <a:rPr kumimoji="1" lang="ja-JP" altLang="en-US" sz="800" dirty="0"/>
              <a:t>企業、小規模事業者（</a:t>
            </a:r>
            <a:r>
              <a:rPr kumimoji="1" lang="ja-JP" altLang="en-US" sz="800" dirty="0" smtClean="0"/>
              <a:t>外国人を</a:t>
            </a:r>
            <a:r>
              <a:rPr kumimoji="1" lang="ja-JP" altLang="en-US" sz="800" dirty="0"/>
              <a:t>雇用する</a:t>
            </a:r>
            <a:r>
              <a:rPr kumimoji="1" lang="ja-JP" altLang="en-US" sz="800" dirty="0" smtClean="0"/>
              <a:t>企業</a:t>
            </a:r>
            <a:r>
              <a:rPr kumimoji="1" lang="ja-JP" altLang="en-US" sz="800" dirty="0"/>
              <a:t>を</a:t>
            </a:r>
            <a:r>
              <a:rPr kumimoji="1" lang="ja-JP" altLang="en-US" sz="800" dirty="0" smtClean="0"/>
              <a:t>含む。</a:t>
            </a:r>
            <a:r>
              <a:rPr kumimoji="1" lang="ja-JP" altLang="en-US" sz="800" dirty="0"/>
              <a:t>）等、</a:t>
            </a:r>
            <a:r>
              <a:rPr kumimoji="1" lang="ja-JP" altLang="en-US" sz="800" dirty="0" smtClean="0"/>
              <a:t>フリーランスを含む</a:t>
            </a:r>
            <a:r>
              <a:rPr kumimoji="1" lang="ja-JP" altLang="en-US" sz="800" dirty="0"/>
              <a:t>個人事業者</a:t>
            </a:r>
            <a:r>
              <a:rPr kumimoji="1" lang="ja-JP" altLang="en-US" sz="800" dirty="0" smtClean="0"/>
              <a:t>（</a:t>
            </a:r>
            <a:r>
              <a:rPr kumimoji="1" lang="zh-TW" altLang="en-US" sz="800" dirty="0">
                <a:latin typeface="游ゴシック" panose="020B0400000000000000" pitchFamily="50" charset="-128"/>
                <a:ea typeface="游ゴシック" panose="020B0400000000000000" pitchFamily="50" charset="-128"/>
              </a:rPr>
              <a:t>中長期在留者</a:t>
            </a:r>
            <a:r>
              <a:rPr kumimoji="1" lang="zh-TW" altLang="en-US" sz="800" dirty="0" smtClean="0">
                <a:latin typeface="游ゴシック" panose="020B0400000000000000" pitchFamily="50" charset="-128"/>
                <a:ea typeface="游ゴシック" panose="020B0400000000000000" pitchFamily="50" charset="-128"/>
              </a:rPr>
              <a:t>等</a:t>
            </a:r>
            <a:r>
              <a:rPr kumimoji="1" lang="ja-JP" altLang="en-US" sz="800" dirty="0" smtClean="0">
                <a:latin typeface="游ゴシック" panose="020B0400000000000000" pitchFamily="50" charset="-128"/>
                <a:ea typeface="游ゴシック" panose="020B0400000000000000" pitchFamily="50" charset="-128"/>
              </a:rPr>
              <a:t>の外国人</a:t>
            </a:r>
            <a:r>
              <a:rPr kumimoji="1" lang="ja-JP" altLang="en-US" sz="800" dirty="0" smtClean="0"/>
              <a:t>を</a:t>
            </a:r>
            <a:endParaRPr kumimoji="1" lang="en-US" altLang="ja-JP" sz="800" dirty="0" smtClean="0"/>
          </a:p>
          <a:p>
            <a:r>
              <a:rPr kumimoji="1" lang="ja-JP" altLang="en-US" sz="800" dirty="0" smtClean="0"/>
              <a:t>　　　　含む</a:t>
            </a:r>
            <a:r>
              <a:rPr kumimoji="1" lang="ja-JP" altLang="en-US" sz="800" dirty="0"/>
              <a:t>。</a:t>
            </a:r>
            <a:r>
              <a:rPr kumimoji="1" lang="ja-JP" altLang="en-US" sz="800" dirty="0" smtClean="0"/>
              <a:t>）</a:t>
            </a:r>
            <a:endParaRPr kumimoji="1" lang="ja-JP" altLang="en-US" sz="800" dirty="0"/>
          </a:p>
        </p:txBody>
      </p:sp>
      <p:cxnSp>
        <p:nvCxnSpPr>
          <p:cNvPr id="4" name="直線コネクタ 3"/>
          <p:cNvCxnSpPr/>
          <p:nvPr/>
        </p:nvCxnSpPr>
        <p:spPr>
          <a:xfrm>
            <a:off x="6426000" y="768328"/>
            <a:ext cx="0" cy="176400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12762952" y="768328"/>
            <a:ext cx="0" cy="176400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426000" y="2531817"/>
            <a:ext cx="6336000"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45" name="フローチャート: 代替処理 44"/>
          <p:cNvSpPr/>
          <p:nvPr/>
        </p:nvSpPr>
        <p:spPr>
          <a:xfrm>
            <a:off x="6426000" y="1604026"/>
            <a:ext cx="1116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19"/>
              </a:rPr>
              <a:t>資本性資金供給</a:t>
            </a:r>
            <a:endParaRPr kumimoji="1" lang="ja-JP" altLang="en-US" sz="1000" b="1" dirty="0">
              <a:solidFill>
                <a:schemeClr val="tx1"/>
              </a:solidFill>
            </a:endParaRPr>
          </a:p>
        </p:txBody>
      </p:sp>
      <p:cxnSp>
        <p:nvCxnSpPr>
          <p:cNvPr id="3" name="直線コネクタ 2"/>
          <p:cNvCxnSpPr/>
          <p:nvPr/>
        </p:nvCxnSpPr>
        <p:spPr>
          <a:xfrm>
            <a:off x="18000" y="7587596"/>
            <a:ext cx="0" cy="172800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6354000" y="7575366"/>
            <a:ext cx="0" cy="172800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8000" y="7587596"/>
            <a:ext cx="6336000"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32" name="フローチャート: 代替処理 31"/>
          <p:cNvSpPr/>
          <p:nvPr/>
        </p:nvSpPr>
        <p:spPr>
          <a:xfrm>
            <a:off x="18000" y="7590771"/>
            <a:ext cx="1872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smtClean="0">
                <a:solidFill>
                  <a:schemeClr val="tx1"/>
                </a:solidFill>
                <a:hlinkClick r:id="rId20"/>
              </a:rPr>
              <a:t>中堅</a:t>
            </a:r>
            <a:r>
              <a:rPr kumimoji="1" lang="ja-JP" altLang="en-US" sz="1000" b="1" dirty="0">
                <a:solidFill>
                  <a:schemeClr val="tx1"/>
                </a:solidFill>
                <a:hlinkClick r:id="rId20"/>
              </a:rPr>
              <a:t>・</a:t>
            </a:r>
            <a:r>
              <a:rPr kumimoji="1" lang="ja-JP" altLang="en-US" sz="1000" b="1" dirty="0" smtClean="0">
                <a:solidFill>
                  <a:schemeClr val="tx1"/>
                </a:solidFill>
                <a:hlinkClick r:id="rId20"/>
              </a:rPr>
              <a:t>大企業の</a:t>
            </a:r>
            <a:r>
              <a:rPr kumimoji="1" lang="ja-JP" altLang="en-US" sz="1000" b="1" dirty="0">
                <a:solidFill>
                  <a:schemeClr val="tx1"/>
                </a:solidFill>
                <a:hlinkClick r:id="rId20"/>
              </a:rPr>
              <a:t>資金繰り支援</a:t>
            </a:r>
            <a:endParaRPr kumimoji="1" lang="ja-JP" altLang="en-US" sz="1000" b="1" dirty="0">
              <a:solidFill>
                <a:schemeClr val="tx1"/>
              </a:solidFill>
            </a:endParaRPr>
          </a:p>
        </p:txBody>
      </p:sp>
      <p:sp>
        <p:nvSpPr>
          <p:cNvPr id="37" name="フローチャート: 代替処理 36"/>
          <p:cNvSpPr/>
          <p:nvPr/>
        </p:nvSpPr>
        <p:spPr>
          <a:xfrm>
            <a:off x="18000" y="8291530"/>
            <a:ext cx="1620000" cy="180000"/>
          </a:xfrm>
          <a:prstGeom prst="flowChartAlternateProcess">
            <a:avLst/>
          </a:prstGeom>
          <a:solidFill>
            <a:schemeClr val="accent6">
              <a:lumMod val="20000"/>
              <a:lumOff val="8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000" b="1" dirty="0">
                <a:solidFill>
                  <a:schemeClr val="tx1"/>
                </a:solidFill>
              </a:rPr>
              <a:t>実質無利子・無担保融資</a:t>
            </a:r>
          </a:p>
        </p:txBody>
      </p:sp>
      <p:sp>
        <p:nvSpPr>
          <p:cNvPr id="55" name="テキスト ボックス 54"/>
          <p:cNvSpPr txBox="1"/>
          <p:nvPr/>
        </p:nvSpPr>
        <p:spPr>
          <a:xfrm>
            <a:off x="10228006" y="534887"/>
            <a:ext cx="2319072" cy="276999"/>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dirty="0" smtClean="0">
                <a:latin typeface="ＭＳ Ｐゴシック" panose="020B0600070205080204" pitchFamily="50" charset="-128"/>
                <a:ea typeface="ＭＳ Ｐゴシック" panose="020B0600070205080204" pitchFamily="50" charset="-128"/>
              </a:rPr>
              <a:t>出入国在留管理庁作成資料</a:t>
            </a:r>
            <a:endParaRPr kumimoji="1" lang="ja-JP" altLang="en-US" sz="1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663618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4919</TotalTime>
  <Words>4946</Words>
  <PresentationFormat>A3 297x420 mm</PresentationFormat>
  <Paragraphs>327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Ｐゴシック</vt:lpstr>
      <vt:lpstr>ＭＳ 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2020-11-13T03:02:45Z</cp:lastPrinted>
  <dcterms:created xsi:type="dcterms:W3CDTF">2020-04-20T04:08:53Z</dcterms:created>
  <dcterms:modified xsi:type="dcterms:W3CDTF">2021-01-12T09:39:22Z</dcterms:modified>
</cp:coreProperties>
</file>