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handoutMasterIdLst>
    <p:handoutMasterId r:id="rId27"/>
  </p:handoutMasterIdLst>
  <p:sldIdLst>
    <p:sldId id="258" r:id="rId2"/>
    <p:sldId id="260" r:id="rId3"/>
    <p:sldId id="262" r:id="rId4"/>
    <p:sldId id="278" r:id="rId5"/>
    <p:sldId id="261" r:id="rId6"/>
    <p:sldId id="263" r:id="rId7"/>
    <p:sldId id="283" r:id="rId8"/>
    <p:sldId id="270" r:id="rId9"/>
    <p:sldId id="269" r:id="rId10"/>
    <p:sldId id="280" r:id="rId11"/>
    <p:sldId id="271" r:id="rId12"/>
    <p:sldId id="281" r:id="rId13"/>
    <p:sldId id="279" r:id="rId14"/>
    <p:sldId id="265" r:id="rId15"/>
    <p:sldId id="266" r:id="rId16"/>
    <p:sldId id="267" r:id="rId17"/>
    <p:sldId id="273" r:id="rId18"/>
    <p:sldId id="277" r:id="rId19"/>
    <p:sldId id="272" r:id="rId20"/>
    <p:sldId id="268" r:id="rId21"/>
    <p:sldId id="282" r:id="rId22"/>
    <p:sldId id="274" r:id="rId23"/>
    <p:sldId id="275" r:id="rId24"/>
    <p:sldId id="276" r:id="rId2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36" autoAdjust="0"/>
    <p:restoredTop sz="94660"/>
  </p:normalViewPr>
  <p:slideViewPr>
    <p:cSldViewPr snapToGrid="0">
      <p:cViewPr varScale="1">
        <p:scale>
          <a:sx n="65" d="100"/>
          <a:sy n="65" d="100"/>
        </p:scale>
        <p:origin x="2083" y="38"/>
      </p:cViewPr>
      <p:guideLst/>
    </p:cSldViewPr>
  </p:slideViewPr>
  <p:notesTextViewPr>
    <p:cViewPr>
      <p:scale>
        <a:sx n="1" d="1"/>
        <a:sy n="1" d="1"/>
      </p:scale>
      <p:origin x="0" y="0"/>
    </p:cViewPr>
  </p:notesTextViewPr>
  <p:notesViewPr>
    <p:cSldViewPr snapToGrid="0">
      <p:cViewPr varScale="1">
        <p:scale>
          <a:sx n="62" d="100"/>
          <a:sy n="62" d="100"/>
        </p:scale>
        <p:origin x="3235"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r>
              <a:rPr kumimoji="1" lang="ja-JP" altLang="en-US" smtClean="0"/>
              <a:t>未定稿</a:t>
            </a:r>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AC2C23D5-11A9-4A3B-8D8A-DD37D1AE1903}" type="datetimeFigureOut">
              <a:rPr kumimoji="1" lang="ja-JP" altLang="en-US" smtClean="0"/>
              <a:t>2021/2/1</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0E82C71C-1184-4BA5-A451-F5B67278F536}" type="slidenum">
              <a:rPr kumimoji="1" lang="ja-JP" altLang="en-US" smtClean="0"/>
              <a:t>‹#›</a:t>
            </a:fld>
            <a:endParaRPr kumimoji="1" lang="ja-JP" altLang="en-US"/>
          </a:p>
        </p:txBody>
      </p:sp>
    </p:spTree>
    <p:extLst>
      <p:ext uri="{BB962C8B-B14F-4D97-AF65-F5344CB8AC3E}">
        <p14:creationId xmlns:p14="http://schemas.microsoft.com/office/powerpoint/2010/main" val="30096602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r>
              <a:rPr kumimoji="1" lang="ja-JP" altLang="en-US" smtClean="0"/>
              <a:t>未定稿</a:t>
            </a:r>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A230C17D-EE85-4993-B046-326EB9A51CEE}" type="datetimeFigureOut">
              <a:rPr kumimoji="1" lang="ja-JP" altLang="en-US" smtClean="0"/>
              <a:t>2021/2/1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9659C26D-7C6E-4BC0-80CB-84E1E6C8F30A}" type="slidenum">
              <a:rPr kumimoji="1" lang="ja-JP" altLang="en-US" smtClean="0"/>
              <a:t>‹#›</a:t>
            </a:fld>
            <a:endParaRPr kumimoji="1" lang="ja-JP" altLang="en-US"/>
          </a:p>
        </p:txBody>
      </p:sp>
    </p:spTree>
    <p:extLst>
      <p:ext uri="{BB962C8B-B14F-4D97-AF65-F5344CB8AC3E}">
        <p14:creationId xmlns:p14="http://schemas.microsoft.com/office/powerpoint/2010/main" val="30182168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a:t>
            </a:fld>
            <a:endParaRPr lang="en-US" altLang="ja-JP" smtClean="0">
              <a:solidFill>
                <a:prstClr val="black"/>
              </a:solidFill>
            </a:endParaRPr>
          </a:p>
        </p:txBody>
      </p:sp>
    </p:spTree>
    <p:extLst>
      <p:ext uri="{BB962C8B-B14F-4D97-AF65-F5344CB8AC3E}">
        <p14:creationId xmlns:p14="http://schemas.microsoft.com/office/powerpoint/2010/main" val="41726976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10</a:t>
            </a:fld>
            <a:endParaRPr lang="en-US" altLang="ja-JP" smtClean="0">
              <a:solidFill>
                <a:prstClr val="black"/>
              </a:solidFill>
            </a:endParaRPr>
          </a:p>
        </p:txBody>
      </p:sp>
    </p:spTree>
    <p:extLst>
      <p:ext uri="{BB962C8B-B14F-4D97-AF65-F5344CB8AC3E}">
        <p14:creationId xmlns:p14="http://schemas.microsoft.com/office/powerpoint/2010/main" val="3848394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11</a:t>
            </a:fld>
            <a:endParaRPr lang="en-US" altLang="ja-JP" smtClean="0">
              <a:solidFill>
                <a:prstClr val="black"/>
              </a:solidFill>
            </a:endParaRPr>
          </a:p>
        </p:txBody>
      </p:sp>
    </p:spTree>
    <p:extLst>
      <p:ext uri="{BB962C8B-B14F-4D97-AF65-F5344CB8AC3E}">
        <p14:creationId xmlns:p14="http://schemas.microsoft.com/office/powerpoint/2010/main" val="2959314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12</a:t>
            </a:fld>
            <a:endParaRPr lang="en-US" altLang="ja-JP" smtClean="0">
              <a:solidFill>
                <a:prstClr val="black"/>
              </a:solidFill>
            </a:endParaRPr>
          </a:p>
        </p:txBody>
      </p:sp>
    </p:spTree>
    <p:extLst>
      <p:ext uri="{BB962C8B-B14F-4D97-AF65-F5344CB8AC3E}">
        <p14:creationId xmlns:p14="http://schemas.microsoft.com/office/powerpoint/2010/main" val="16353544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13</a:t>
            </a:fld>
            <a:endParaRPr lang="en-US" altLang="ja-JP" smtClean="0">
              <a:solidFill>
                <a:prstClr val="black"/>
              </a:solidFill>
            </a:endParaRPr>
          </a:p>
        </p:txBody>
      </p:sp>
    </p:spTree>
    <p:extLst>
      <p:ext uri="{BB962C8B-B14F-4D97-AF65-F5344CB8AC3E}">
        <p14:creationId xmlns:p14="http://schemas.microsoft.com/office/powerpoint/2010/main" val="2087699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14</a:t>
            </a:fld>
            <a:endParaRPr lang="en-US" altLang="ja-JP" smtClean="0">
              <a:solidFill>
                <a:prstClr val="black"/>
              </a:solidFill>
            </a:endParaRPr>
          </a:p>
        </p:txBody>
      </p:sp>
    </p:spTree>
    <p:extLst>
      <p:ext uri="{BB962C8B-B14F-4D97-AF65-F5344CB8AC3E}">
        <p14:creationId xmlns:p14="http://schemas.microsoft.com/office/powerpoint/2010/main" val="17868413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15</a:t>
            </a:fld>
            <a:endParaRPr lang="en-US" altLang="ja-JP" smtClean="0">
              <a:solidFill>
                <a:prstClr val="black"/>
              </a:solidFill>
            </a:endParaRPr>
          </a:p>
        </p:txBody>
      </p:sp>
    </p:spTree>
    <p:extLst>
      <p:ext uri="{BB962C8B-B14F-4D97-AF65-F5344CB8AC3E}">
        <p14:creationId xmlns:p14="http://schemas.microsoft.com/office/powerpoint/2010/main" val="102342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16</a:t>
            </a:fld>
            <a:endParaRPr lang="en-US" altLang="ja-JP" smtClean="0">
              <a:solidFill>
                <a:prstClr val="black"/>
              </a:solidFill>
            </a:endParaRPr>
          </a:p>
        </p:txBody>
      </p:sp>
    </p:spTree>
    <p:extLst>
      <p:ext uri="{BB962C8B-B14F-4D97-AF65-F5344CB8AC3E}">
        <p14:creationId xmlns:p14="http://schemas.microsoft.com/office/powerpoint/2010/main" val="2699771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17</a:t>
            </a:fld>
            <a:endParaRPr lang="en-US" altLang="ja-JP" smtClean="0">
              <a:solidFill>
                <a:prstClr val="black"/>
              </a:solidFill>
            </a:endParaRPr>
          </a:p>
        </p:txBody>
      </p:sp>
    </p:spTree>
    <p:extLst>
      <p:ext uri="{BB962C8B-B14F-4D97-AF65-F5344CB8AC3E}">
        <p14:creationId xmlns:p14="http://schemas.microsoft.com/office/powerpoint/2010/main" val="1623659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18</a:t>
            </a:fld>
            <a:endParaRPr lang="en-US" altLang="ja-JP" smtClean="0">
              <a:solidFill>
                <a:prstClr val="black"/>
              </a:solidFill>
            </a:endParaRPr>
          </a:p>
        </p:txBody>
      </p:sp>
    </p:spTree>
    <p:extLst>
      <p:ext uri="{BB962C8B-B14F-4D97-AF65-F5344CB8AC3E}">
        <p14:creationId xmlns:p14="http://schemas.microsoft.com/office/powerpoint/2010/main" val="21058569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19</a:t>
            </a:fld>
            <a:endParaRPr lang="en-US" altLang="ja-JP" smtClean="0">
              <a:solidFill>
                <a:prstClr val="black"/>
              </a:solidFill>
            </a:endParaRPr>
          </a:p>
        </p:txBody>
      </p:sp>
    </p:spTree>
    <p:extLst>
      <p:ext uri="{BB962C8B-B14F-4D97-AF65-F5344CB8AC3E}">
        <p14:creationId xmlns:p14="http://schemas.microsoft.com/office/powerpoint/2010/main" val="926348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2</a:t>
            </a:fld>
            <a:endParaRPr lang="en-US" altLang="ja-JP" smtClean="0">
              <a:solidFill>
                <a:prstClr val="black"/>
              </a:solidFill>
            </a:endParaRPr>
          </a:p>
        </p:txBody>
      </p:sp>
    </p:spTree>
    <p:extLst>
      <p:ext uri="{BB962C8B-B14F-4D97-AF65-F5344CB8AC3E}">
        <p14:creationId xmlns:p14="http://schemas.microsoft.com/office/powerpoint/2010/main" val="17895147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20</a:t>
            </a:fld>
            <a:endParaRPr lang="en-US" altLang="ja-JP" smtClean="0">
              <a:solidFill>
                <a:prstClr val="black"/>
              </a:solidFill>
            </a:endParaRPr>
          </a:p>
        </p:txBody>
      </p:sp>
    </p:spTree>
    <p:extLst>
      <p:ext uri="{BB962C8B-B14F-4D97-AF65-F5344CB8AC3E}">
        <p14:creationId xmlns:p14="http://schemas.microsoft.com/office/powerpoint/2010/main" val="2286054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21</a:t>
            </a:fld>
            <a:endParaRPr lang="en-US" altLang="ja-JP" smtClean="0">
              <a:solidFill>
                <a:prstClr val="black"/>
              </a:solidFill>
            </a:endParaRPr>
          </a:p>
        </p:txBody>
      </p:sp>
    </p:spTree>
    <p:extLst>
      <p:ext uri="{BB962C8B-B14F-4D97-AF65-F5344CB8AC3E}">
        <p14:creationId xmlns:p14="http://schemas.microsoft.com/office/powerpoint/2010/main" val="15264218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22</a:t>
            </a:fld>
            <a:endParaRPr lang="en-US" altLang="ja-JP" smtClean="0">
              <a:solidFill>
                <a:prstClr val="black"/>
              </a:solidFill>
            </a:endParaRPr>
          </a:p>
        </p:txBody>
      </p:sp>
    </p:spTree>
    <p:extLst>
      <p:ext uri="{BB962C8B-B14F-4D97-AF65-F5344CB8AC3E}">
        <p14:creationId xmlns:p14="http://schemas.microsoft.com/office/powerpoint/2010/main" val="1905720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23</a:t>
            </a:fld>
            <a:endParaRPr lang="en-US" altLang="ja-JP" smtClean="0">
              <a:solidFill>
                <a:prstClr val="black"/>
              </a:solidFill>
            </a:endParaRPr>
          </a:p>
        </p:txBody>
      </p:sp>
    </p:spTree>
    <p:extLst>
      <p:ext uri="{BB962C8B-B14F-4D97-AF65-F5344CB8AC3E}">
        <p14:creationId xmlns:p14="http://schemas.microsoft.com/office/powerpoint/2010/main" val="2810239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24</a:t>
            </a:fld>
            <a:endParaRPr lang="en-US" altLang="ja-JP" smtClean="0">
              <a:solidFill>
                <a:prstClr val="black"/>
              </a:solidFill>
            </a:endParaRPr>
          </a:p>
        </p:txBody>
      </p:sp>
    </p:spTree>
    <p:extLst>
      <p:ext uri="{BB962C8B-B14F-4D97-AF65-F5344CB8AC3E}">
        <p14:creationId xmlns:p14="http://schemas.microsoft.com/office/powerpoint/2010/main" val="2560445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3</a:t>
            </a:fld>
            <a:endParaRPr lang="en-US" altLang="ja-JP" smtClean="0">
              <a:solidFill>
                <a:prstClr val="black"/>
              </a:solidFill>
            </a:endParaRPr>
          </a:p>
        </p:txBody>
      </p:sp>
    </p:spTree>
    <p:extLst>
      <p:ext uri="{BB962C8B-B14F-4D97-AF65-F5344CB8AC3E}">
        <p14:creationId xmlns:p14="http://schemas.microsoft.com/office/powerpoint/2010/main" val="1695259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4</a:t>
            </a:fld>
            <a:endParaRPr lang="en-US" altLang="ja-JP" smtClean="0">
              <a:solidFill>
                <a:prstClr val="black"/>
              </a:solidFill>
            </a:endParaRPr>
          </a:p>
        </p:txBody>
      </p:sp>
    </p:spTree>
    <p:extLst>
      <p:ext uri="{BB962C8B-B14F-4D97-AF65-F5344CB8AC3E}">
        <p14:creationId xmlns:p14="http://schemas.microsoft.com/office/powerpoint/2010/main" val="582449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5</a:t>
            </a:fld>
            <a:endParaRPr lang="en-US" altLang="ja-JP" smtClean="0">
              <a:solidFill>
                <a:prstClr val="black"/>
              </a:solidFill>
            </a:endParaRPr>
          </a:p>
        </p:txBody>
      </p:sp>
    </p:spTree>
    <p:extLst>
      <p:ext uri="{BB962C8B-B14F-4D97-AF65-F5344CB8AC3E}">
        <p14:creationId xmlns:p14="http://schemas.microsoft.com/office/powerpoint/2010/main" val="2788260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6</a:t>
            </a:fld>
            <a:endParaRPr lang="en-US" altLang="ja-JP" smtClean="0">
              <a:solidFill>
                <a:prstClr val="black"/>
              </a:solidFill>
            </a:endParaRPr>
          </a:p>
        </p:txBody>
      </p:sp>
    </p:spTree>
    <p:extLst>
      <p:ext uri="{BB962C8B-B14F-4D97-AF65-F5344CB8AC3E}">
        <p14:creationId xmlns:p14="http://schemas.microsoft.com/office/powerpoint/2010/main" val="324017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7</a:t>
            </a:fld>
            <a:endParaRPr lang="en-US" altLang="ja-JP" smtClean="0">
              <a:solidFill>
                <a:prstClr val="black"/>
              </a:solidFill>
            </a:endParaRPr>
          </a:p>
        </p:txBody>
      </p:sp>
    </p:spTree>
    <p:extLst>
      <p:ext uri="{BB962C8B-B14F-4D97-AF65-F5344CB8AC3E}">
        <p14:creationId xmlns:p14="http://schemas.microsoft.com/office/powerpoint/2010/main" val="1550323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8</a:t>
            </a:fld>
            <a:endParaRPr lang="en-US" altLang="ja-JP" smtClean="0">
              <a:solidFill>
                <a:prstClr val="black"/>
              </a:solidFill>
            </a:endParaRPr>
          </a:p>
        </p:txBody>
      </p:sp>
    </p:spTree>
    <p:extLst>
      <p:ext uri="{BB962C8B-B14F-4D97-AF65-F5344CB8AC3E}">
        <p14:creationId xmlns:p14="http://schemas.microsoft.com/office/powerpoint/2010/main" val="2613626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スライド イメージ プレースホルダ 1"/>
          <p:cNvSpPr>
            <a:spLocks noGrp="1" noRot="1" noChangeAspect="1" noTextEdit="1"/>
          </p:cNvSpPr>
          <p:nvPr>
            <p:ph type="sldImg"/>
          </p:nvPr>
        </p:nvSpPr>
        <p:spPr>
          <a:xfrm>
            <a:off x="1978025" y="808038"/>
            <a:ext cx="2805113" cy="4052887"/>
          </a:xfrm>
          <a:ln/>
        </p:spPr>
      </p:sp>
      <p:sp>
        <p:nvSpPr>
          <p:cNvPr id="286723" name="ノート プレースホルダ 2"/>
          <p:cNvSpPr>
            <a:spLocks noGrp="1"/>
          </p:cNvSpPr>
          <p:nvPr>
            <p:ph type="body" idx="1"/>
          </p:nvPr>
        </p:nvSpPr>
        <p:spPr>
          <a:noFill/>
          <a:ln/>
        </p:spPr>
        <p:txBody>
          <a:bodyPr/>
          <a:lstStyle/>
          <a:p>
            <a:endParaRPr lang="ja-JP" altLang="en-US" smtClean="0"/>
          </a:p>
        </p:txBody>
      </p:sp>
      <p:sp>
        <p:nvSpPr>
          <p:cNvPr id="286724" name="スライド番号プレースホルダ 3"/>
          <p:cNvSpPr>
            <a:spLocks noGrp="1"/>
          </p:cNvSpPr>
          <p:nvPr>
            <p:ph type="sldNum" sz="quarter" idx="5"/>
          </p:nvPr>
        </p:nvSpPr>
        <p:spPr>
          <a:noFill/>
        </p:spPr>
        <p:txBody>
          <a:bodyPr/>
          <a:lstStyle/>
          <a:p>
            <a:fld id="{7F2B3536-5CCF-4D79-8DC3-83955903E72B}" type="slidenum">
              <a:rPr lang="en-US" altLang="ja-JP" smtClean="0">
                <a:solidFill>
                  <a:prstClr val="black"/>
                </a:solidFill>
              </a:rPr>
              <a:pPr/>
              <a:t>9</a:t>
            </a:fld>
            <a:endParaRPr lang="en-US" altLang="ja-JP" smtClean="0">
              <a:solidFill>
                <a:prstClr val="black"/>
              </a:solidFill>
            </a:endParaRPr>
          </a:p>
        </p:txBody>
      </p:sp>
    </p:spTree>
    <p:extLst>
      <p:ext uri="{BB962C8B-B14F-4D97-AF65-F5344CB8AC3E}">
        <p14:creationId xmlns:p14="http://schemas.microsoft.com/office/powerpoint/2010/main" val="3419368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1" y="1621191"/>
            <a:ext cx="5829300" cy="3448756"/>
          </a:xfrm>
        </p:spPr>
        <p:txBody>
          <a:bodyPr anchor="b"/>
          <a:lstStyle>
            <a:lvl1pPr algn="ctr">
              <a:defRPr sz="414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1" y="5202944"/>
            <a:ext cx="5143500" cy="2391656"/>
          </a:xfrm>
          <a:prstGeom prst="rect">
            <a:avLst/>
          </a:prstGeom>
        </p:spPr>
        <p:txBody>
          <a:bodyPr/>
          <a:lstStyle>
            <a:lvl1pPr marL="0" indent="0" algn="ctr">
              <a:buNone/>
              <a:defRPr sz="1656"/>
            </a:lvl1pPr>
            <a:lvl2pPr marL="315457" indent="0" algn="ctr">
              <a:buNone/>
              <a:defRPr sz="1380"/>
            </a:lvl2pPr>
            <a:lvl3pPr marL="630913" indent="0" algn="ctr">
              <a:buNone/>
              <a:defRPr sz="1242"/>
            </a:lvl3pPr>
            <a:lvl4pPr marL="946369" indent="0" algn="ctr">
              <a:buNone/>
              <a:defRPr sz="1104"/>
            </a:lvl4pPr>
            <a:lvl5pPr marL="1261826" indent="0" algn="ctr">
              <a:buNone/>
              <a:defRPr sz="1104"/>
            </a:lvl5pPr>
            <a:lvl6pPr marL="1577283" indent="0" algn="ctr">
              <a:buNone/>
              <a:defRPr sz="1104"/>
            </a:lvl6pPr>
            <a:lvl7pPr marL="1892739" indent="0" algn="ctr">
              <a:buNone/>
              <a:defRPr sz="1104"/>
            </a:lvl7pPr>
            <a:lvl8pPr marL="2208196" indent="0" algn="ctr">
              <a:buNone/>
              <a:defRPr sz="1104"/>
            </a:lvl8pPr>
            <a:lvl9pPr marL="2523653" indent="0" algn="ctr">
              <a:buNone/>
              <a:defRPr sz="110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defTabSz="622052"/>
            <a:fld id="{FF0EBA9D-CC6A-4266-8560-D0A85B9A043D}" type="datetime1">
              <a:rPr lang="en-US" altLang="ja-JP" sz="1225" smtClean="0">
                <a:solidFill>
                  <a:prstClr val="black"/>
                </a:solidFill>
              </a:rPr>
              <a:t>2/1/2021</a:t>
            </a:fld>
            <a:endParaRPr lang="ja-JP" altLang="en-US" sz="1225">
              <a:solidFill>
                <a:prstClr val="black"/>
              </a:solidFill>
            </a:endParaRPr>
          </a:p>
        </p:txBody>
      </p:sp>
      <p:sp>
        <p:nvSpPr>
          <p:cNvPr id="5" name="Footer Placeholder 4"/>
          <p:cNvSpPr>
            <a:spLocks noGrp="1"/>
          </p:cNvSpPr>
          <p:nvPr>
            <p:ph type="ftr" sz="quarter" idx="11"/>
          </p:nvPr>
        </p:nvSpPr>
        <p:spPr/>
        <p:txBody>
          <a:bodyPr/>
          <a:lstStyle/>
          <a:p>
            <a:pPr defTabSz="622052"/>
            <a:endParaRPr lang="ja-JP" altLang="en-US" sz="1225">
              <a:solidFill>
                <a:prstClr val="black"/>
              </a:solidFill>
            </a:endParaRPr>
          </a:p>
        </p:txBody>
      </p:sp>
      <p:sp>
        <p:nvSpPr>
          <p:cNvPr id="6" name="Slide Number Placeholder 5"/>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12392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9" y="2637014"/>
            <a:ext cx="5915025" cy="6285266"/>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B162A65-4DFC-4EBF-AC9A-4B07D94D1068}"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1246203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5C02FE-B35B-4F97-9E02-945B3A33D14F}"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1427561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A5EF2704-93EC-416F-BF92-189DF041F7AF}"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ー 5"/>
          <p:cNvSpPr>
            <a:spLocks noGrp="1"/>
          </p:cNvSpPr>
          <p:nvPr>
            <p:ph type="sldNum" sz="quarter" idx="12"/>
          </p:nvPr>
        </p:nvSpPr>
        <p:spPr/>
        <p:txBody>
          <a:bodyPr/>
          <a:lstStyle>
            <a:lvl1pPr>
              <a:defRPr/>
            </a:lvl1pPr>
          </a:lstStyle>
          <a:p>
            <a:pPr>
              <a:defRPr/>
            </a:pPr>
            <a:fld id="{A68729F1-F860-4A05-A9C4-C4952041AA20}" type="slidenum">
              <a:rPr lang="ja-JP" altLang="en-US">
                <a:solidFill>
                  <a:prstClr val="black"/>
                </a:solidFill>
              </a:rPr>
              <a:pPr>
                <a:defRPr/>
              </a:pPr>
              <a:t>‹#›</a:t>
            </a:fld>
            <a:endParaRPr lang="ja-JP" altLang="en-US">
              <a:solidFill>
                <a:prstClr val="black"/>
              </a:solidFill>
            </a:endParaRPr>
          </a:p>
        </p:txBody>
      </p:sp>
    </p:spTree>
    <p:extLst>
      <p:ext uri="{BB962C8B-B14F-4D97-AF65-F5344CB8AC3E}">
        <p14:creationId xmlns:p14="http://schemas.microsoft.com/office/powerpoint/2010/main" val="319780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3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3011"/>
            <a:ext cx="6172200" cy="655867"/>
          </a:xfrm>
        </p:spPr>
        <p:txBody>
          <a:bodyPr>
            <a:noAutofit/>
          </a:bodyPr>
          <a:lstStyle>
            <a:lvl1pPr>
              <a:defRPr sz="1656">
                <a:latin typeface="HGP創英角ｺﾞｼｯｸUB" panose="020B0900000000000000" pitchFamily="50" charset="-128"/>
                <a:ea typeface="HGP創英角ｺﾞｼｯｸUB" panose="020B0900000000000000" pitchFamily="50" charset="-128"/>
              </a:defRPr>
            </a:lvl1pPr>
          </a:lstStyle>
          <a:p>
            <a:r>
              <a:rPr kumimoji="1" lang="ja-JP" altLang="en-US" dirty="0"/>
              <a:t>マスタ タイトルの書式設定</a:t>
            </a:r>
          </a:p>
        </p:txBody>
      </p:sp>
      <p:sp>
        <p:nvSpPr>
          <p:cNvPr id="7" name="正方形/長方形 6"/>
          <p:cNvSpPr/>
          <p:nvPr userDrawn="1"/>
        </p:nvSpPr>
        <p:spPr>
          <a:xfrm>
            <a:off x="74777" y="688527"/>
            <a:ext cx="6694286" cy="104011"/>
          </a:xfrm>
          <a:prstGeom prst="rect">
            <a:avLst/>
          </a:prstGeom>
          <a:solidFill>
            <a:schemeClr val="accent6">
              <a:lumMod val="75000"/>
            </a:schemeClr>
          </a:solidFill>
          <a:effectLst/>
        </p:spPr>
        <p:style>
          <a:lnRef idx="0">
            <a:schemeClr val="accent6"/>
          </a:lnRef>
          <a:fillRef idx="3">
            <a:schemeClr val="accent6"/>
          </a:fillRef>
          <a:effectRef idx="3">
            <a:schemeClr val="accent6"/>
          </a:effectRef>
          <a:fontRef idx="minor">
            <a:schemeClr val="lt1"/>
          </a:fontRef>
        </p:style>
        <p:txBody>
          <a:bodyPr anchor="ctr"/>
          <a:lstStyle>
            <a:defPPr>
              <a:defRPr lang="ja-JP"/>
            </a:defPPr>
            <a:lvl1pPr algn="l" rtl="0" fontAlgn="base">
              <a:spcBef>
                <a:spcPct val="0"/>
              </a:spcBef>
              <a:spcAft>
                <a:spcPct val="0"/>
              </a:spcAft>
              <a:defRPr kumimoji="1" sz="2000" kern="1200">
                <a:solidFill>
                  <a:schemeClr val="lt1"/>
                </a:solidFill>
                <a:latin typeface="+mn-lt"/>
                <a:ea typeface="+mn-ea"/>
                <a:cs typeface="+mn-cs"/>
              </a:defRPr>
            </a:lvl1pPr>
            <a:lvl2pPr marL="457200" algn="l" rtl="0" fontAlgn="base">
              <a:spcBef>
                <a:spcPct val="0"/>
              </a:spcBef>
              <a:spcAft>
                <a:spcPct val="0"/>
              </a:spcAft>
              <a:defRPr kumimoji="1" sz="2000" kern="1200">
                <a:solidFill>
                  <a:schemeClr val="lt1"/>
                </a:solidFill>
                <a:latin typeface="+mn-lt"/>
                <a:ea typeface="+mn-ea"/>
                <a:cs typeface="+mn-cs"/>
              </a:defRPr>
            </a:lvl2pPr>
            <a:lvl3pPr marL="914400" algn="l" rtl="0" fontAlgn="base">
              <a:spcBef>
                <a:spcPct val="0"/>
              </a:spcBef>
              <a:spcAft>
                <a:spcPct val="0"/>
              </a:spcAft>
              <a:defRPr kumimoji="1" sz="2000" kern="1200">
                <a:solidFill>
                  <a:schemeClr val="lt1"/>
                </a:solidFill>
                <a:latin typeface="+mn-lt"/>
                <a:ea typeface="+mn-ea"/>
                <a:cs typeface="+mn-cs"/>
              </a:defRPr>
            </a:lvl3pPr>
            <a:lvl4pPr marL="1371600" algn="l" rtl="0" fontAlgn="base">
              <a:spcBef>
                <a:spcPct val="0"/>
              </a:spcBef>
              <a:spcAft>
                <a:spcPct val="0"/>
              </a:spcAft>
              <a:defRPr kumimoji="1" sz="2000" kern="1200">
                <a:solidFill>
                  <a:schemeClr val="lt1"/>
                </a:solidFill>
                <a:latin typeface="+mn-lt"/>
                <a:ea typeface="+mn-ea"/>
                <a:cs typeface="+mn-cs"/>
              </a:defRPr>
            </a:lvl4pPr>
            <a:lvl5pPr marL="1828800" algn="l" rtl="0" fontAlgn="base">
              <a:spcBef>
                <a:spcPct val="0"/>
              </a:spcBef>
              <a:spcAft>
                <a:spcPct val="0"/>
              </a:spcAft>
              <a:defRPr kumimoji="1" sz="2000" kern="1200">
                <a:solidFill>
                  <a:schemeClr val="lt1"/>
                </a:solidFill>
                <a:latin typeface="+mn-lt"/>
                <a:ea typeface="+mn-ea"/>
                <a:cs typeface="+mn-cs"/>
              </a:defRPr>
            </a:lvl5pPr>
            <a:lvl6pPr marL="2286000" algn="l" defTabSz="914400" rtl="0" eaLnBrk="1" latinLnBrk="0" hangingPunct="1">
              <a:defRPr kumimoji="1" sz="2000" kern="1200">
                <a:solidFill>
                  <a:schemeClr val="lt1"/>
                </a:solidFill>
                <a:latin typeface="+mn-lt"/>
                <a:ea typeface="+mn-ea"/>
                <a:cs typeface="+mn-cs"/>
              </a:defRPr>
            </a:lvl6pPr>
            <a:lvl7pPr marL="2743200" algn="l" defTabSz="914400" rtl="0" eaLnBrk="1" latinLnBrk="0" hangingPunct="1">
              <a:defRPr kumimoji="1" sz="2000" kern="1200">
                <a:solidFill>
                  <a:schemeClr val="lt1"/>
                </a:solidFill>
                <a:latin typeface="+mn-lt"/>
                <a:ea typeface="+mn-ea"/>
                <a:cs typeface="+mn-cs"/>
              </a:defRPr>
            </a:lvl7pPr>
            <a:lvl8pPr marL="3200400" algn="l" defTabSz="914400" rtl="0" eaLnBrk="1" latinLnBrk="0" hangingPunct="1">
              <a:defRPr kumimoji="1" sz="2000" kern="1200">
                <a:solidFill>
                  <a:schemeClr val="lt1"/>
                </a:solidFill>
                <a:latin typeface="+mn-lt"/>
                <a:ea typeface="+mn-ea"/>
                <a:cs typeface="+mn-cs"/>
              </a:defRPr>
            </a:lvl8pPr>
            <a:lvl9pPr marL="3657600" algn="l" defTabSz="914400" rtl="0" eaLnBrk="1" latinLnBrk="0" hangingPunct="1">
              <a:defRPr kumimoji="1" sz="2000" kern="1200">
                <a:solidFill>
                  <a:schemeClr val="lt1"/>
                </a:solidFill>
                <a:latin typeface="+mn-lt"/>
                <a:ea typeface="+mn-ea"/>
                <a:cs typeface="+mn-cs"/>
              </a:defRPr>
            </a:lvl9pPr>
          </a:lstStyle>
          <a:p>
            <a:pPr algn="ctr">
              <a:defRPr/>
            </a:pPr>
            <a:endParaRPr lang="ja-JP" altLang="en-US" sz="1380">
              <a:solidFill>
                <a:prstClr val="white"/>
              </a:solidFill>
            </a:endParaRPr>
          </a:p>
        </p:txBody>
      </p:sp>
    </p:spTree>
    <p:extLst>
      <p:ext uri="{BB962C8B-B14F-4D97-AF65-F5344CB8AC3E}">
        <p14:creationId xmlns:p14="http://schemas.microsoft.com/office/powerpoint/2010/main" val="3242196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6"/>
          <p:cNvSpPr>
            <a:spLocks noGrp="1"/>
          </p:cNvSpPr>
          <p:nvPr>
            <p:ph type="sldNum" sz="quarter" idx="7"/>
          </p:nvPr>
        </p:nvSpPr>
        <p:spPr>
          <a:xfrm>
            <a:off x="4937760" y="9212585"/>
            <a:ext cx="1577340" cy="371634"/>
          </a:xfrm>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67475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471489" y="2637014"/>
            <a:ext cx="5915025" cy="6285266"/>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C0736F4-4E88-45B6-9ED7-BF4A581D4532}"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B3D41E9-DB5C-49ED-B7EB-24836E659C21}"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93868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7" y="2469626"/>
            <a:ext cx="5915025" cy="4120620"/>
          </a:xfrm>
        </p:spPr>
        <p:txBody>
          <a:bodyPr anchor="b"/>
          <a:lstStyle>
            <a:lvl1pPr>
              <a:defRPr sz="414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7" y="6629228"/>
            <a:ext cx="5915025" cy="2166936"/>
          </a:xfrm>
          <a:prstGeom prst="rect">
            <a:avLst/>
          </a:prstGeom>
        </p:spPr>
        <p:txBody>
          <a:bodyPr/>
          <a:lstStyle>
            <a:lvl1pPr marL="0" indent="0">
              <a:buNone/>
              <a:defRPr sz="1656">
                <a:solidFill>
                  <a:schemeClr val="tx1"/>
                </a:solidFill>
              </a:defRPr>
            </a:lvl1pPr>
            <a:lvl2pPr marL="315457" indent="0">
              <a:buNone/>
              <a:defRPr sz="1380">
                <a:solidFill>
                  <a:schemeClr val="tx1">
                    <a:tint val="75000"/>
                  </a:schemeClr>
                </a:solidFill>
              </a:defRPr>
            </a:lvl2pPr>
            <a:lvl3pPr marL="630913" indent="0">
              <a:buNone/>
              <a:defRPr sz="1242">
                <a:solidFill>
                  <a:schemeClr val="tx1">
                    <a:tint val="75000"/>
                  </a:schemeClr>
                </a:solidFill>
              </a:defRPr>
            </a:lvl3pPr>
            <a:lvl4pPr marL="946369" indent="0">
              <a:buNone/>
              <a:defRPr sz="1104">
                <a:solidFill>
                  <a:schemeClr val="tx1">
                    <a:tint val="75000"/>
                  </a:schemeClr>
                </a:solidFill>
              </a:defRPr>
            </a:lvl4pPr>
            <a:lvl5pPr marL="1261826" indent="0">
              <a:buNone/>
              <a:defRPr sz="1104">
                <a:solidFill>
                  <a:schemeClr val="tx1">
                    <a:tint val="75000"/>
                  </a:schemeClr>
                </a:solidFill>
              </a:defRPr>
            </a:lvl5pPr>
            <a:lvl6pPr marL="1577283" indent="0">
              <a:buNone/>
              <a:defRPr sz="1104">
                <a:solidFill>
                  <a:schemeClr val="tx1">
                    <a:tint val="75000"/>
                  </a:schemeClr>
                </a:solidFill>
              </a:defRPr>
            </a:lvl6pPr>
            <a:lvl7pPr marL="1892739" indent="0">
              <a:buNone/>
              <a:defRPr sz="1104">
                <a:solidFill>
                  <a:schemeClr val="tx1">
                    <a:tint val="75000"/>
                  </a:schemeClr>
                </a:solidFill>
              </a:defRPr>
            </a:lvl7pPr>
            <a:lvl8pPr marL="2208196" indent="0">
              <a:buNone/>
              <a:defRPr sz="1104">
                <a:solidFill>
                  <a:schemeClr val="tx1">
                    <a:tint val="75000"/>
                  </a:schemeClr>
                </a:solidFill>
              </a:defRPr>
            </a:lvl8pPr>
            <a:lvl9pPr marL="2523653" indent="0">
              <a:buNone/>
              <a:defRPr sz="110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780570-6B42-45B7-AB31-300234A1BDF0}"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566270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2BB8333-32B3-458E-89D7-7B96D673E65C}"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7033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2" y="527409"/>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9"/>
            <a:ext cx="2901255" cy="1190094"/>
          </a:xfrm>
          <a:prstGeom prst="rect">
            <a:avLst/>
          </a:prstGeom>
        </p:spPr>
        <p:txBody>
          <a:bodyPr anchor="b"/>
          <a:lstStyle>
            <a:lvl1pPr marL="0" indent="0">
              <a:buNone/>
              <a:defRPr sz="1656" b="1"/>
            </a:lvl1pPr>
            <a:lvl2pPr marL="315457" indent="0">
              <a:buNone/>
              <a:defRPr sz="1380" b="1"/>
            </a:lvl2pPr>
            <a:lvl3pPr marL="630913" indent="0">
              <a:buNone/>
              <a:defRPr sz="1242" b="1"/>
            </a:lvl3pPr>
            <a:lvl4pPr marL="946369" indent="0">
              <a:buNone/>
              <a:defRPr sz="1104" b="1"/>
            </a:lvl4pPr>
            <a:lvl5pPr marL="1261826" indent="0">
              <a:buNone/>
              <a:defRPr sz="1104" b="1"/>
            </a:lvl5pPr>
            <a:lvl6pPr marL="1577283" indent="0">
              <a:buNone/>
              <a:defRPr sz="1104" b="1"/>
            </a:lvl6pPr>
            <a:lvl7pPr marL="1892739" indent="0">
              <a:buNone/>
              <a:defRPr sz="1104" b="1"/>
            </a:lvl7pPr>
            <a:lvl8pPr marL="2208196" indent="0">
              <a:buNone/>
              <a:defRPr sz="1104" b="1"/>
            </a:lvl8pPr>
            <a:lvl9pPr marL="2523653" indent="0">
              <a:buNone/>
              <a:defRPr sz="1104"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4"/>
            <a:ext cx="2901255" cy="532218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9"/>
            <a:ext cx="2915543" cy="1190094"/>
          </a:xfrm>
          <a:prstGeom prst="rect">
            <a:avLst/>
          </a:prstGeom>
        </p:spPr>
        <p:txBody>
          <a:bodyPr anchor="b"/>
          <a:lstStyle>
            <a:lvl1pPr marL="0" indent="0">
              <a:buNone/>
              <a:defRPr sz="1656" b="1"/>
            </a:lvl1pPr>
            <a:lvl2pPr marL="315457" indent="0">
              <a:buNone/>
              <a:defRPr sz="1380" b="1"/>
            </a:lvl2pPr>
            <a:lvl3pPr marL="630913" indent="0">
              <a:buNone/>
              <a:defRPr sz="1242" b="1"/>
            </a:lvl3pPr>
            <a:lvl4pPr marL="946369" indent="0">
              <a:buNone/>
              <a:defRPr sz="1104" b="1"/>
            </a:lvl4pPr>
            <a:lvl5pPr marL="1261826" indent="0">
              <a:buNone/>
              <a:defRPr sz="1104" b="1"/>
            </a:lvl5pPr>
            <a:lvl6pPr marL="1577283" indent="0">
              <a:buNone/>
              <a:defRPr sz="1104" b="1"/>
            </a:lvl6pPr>
            <a:lvl7pPr marL="1892739" indent="0">
              <a:buNone/>
              <a:defRPr sz="1104" b="1"/>
            </a:lvl7pPr>
            <a:lvl8pPr marL="2208196" indent="0">
              <a:buNone/>
              <a:defRPr sz="1104" b="1"/>
            </a:lvl8pPr>
            <a:lvl9pPr marL="2523653" indent="0">
              <a:buNone/>
              <a:defRPr sz="1104"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4"/>
            <a:ext cx="2915543" cy="5322182"/>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BAAB462-10CA-43C5-A19E-5AA507CB95CC}"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2406946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71489" y="4"/>
            <a:ext cx="5915025" cy="608481"/>
          </a:xfrm>
        </p:spPr>
        <p:txBody>
          <a:bodyPr>
            <a:normAutofit/>
          </a:bodyPr>
          <a:lstStyle>
            <a:lvl1pPr algn="ctr">
              <a:defRPr sz="1380">
                <a:latin typeface="ＤＨＰ特太ゴシック体" panose="020B0500000000000000" pitchFamily="50" charset="-128"/>
                <a:ea typeface="ＤＨＰ特太ゴシック体" panose="020B0500000000000000" pitchFamily="50" charset="-128"/>
              </a:defRPr>
            </a:lvl1pPr>
          </a:lstStyle>
          <a:p>
            <a:r>
              <a:rPr lang="ja-JP" altLang="en-US" smtClean="0"/>
              <a:t>マスター タイトルの書式設定</a:t>
            </a:r>
            <a:endParaRPr lang="en-US" dirty="0"/>
          </a:p>
        </p:txBody>
      </p:sp>
      <p:cxnSp>
        <p:nvCxnSpPr>
          <p:cNvPr id="7" name="直線コネクタ 6"/>
          <p:cNvCxnSpPr/>
          <p:nvPr/>
        </p:nvCxnSpPr>
        <p:spPr>
          <a:xfrm>
            <a:off x="1" y="560982"/>
            <a:ext cx="6858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
        <p:nvSpPr>
          <p:cNvPr id="9" name="日付プレースホルダー 8"/>
          <p:cNvSpPr>
            <a:spLocks noGrp="1"/>
          </p:cNvSpPr>
          <p:nvPr>
            <p:ph type="dt" sz="half" idx="10"/>
          </p:nvPr>
        </p:nvSpPr>
        <p:spPr>
          <a:xfrm>
            <a:off x="0" y="-13833"/>
            <a:ext cx="1543050" cy="527402"/>
          </a:xfrm>
        </p:spPr>
        <p:txBody>
          <a:bodyPr/>
          <a:lstStyle>
            <a:lvl1pPr>
              <a:defRPr sz="622"/>
            </a:lvl1pPr>
          </a:lstStyle>
          <a:p>
            <a:fld id="{C218B5EF-C4B6-4215-86BB-C7A6FE2609F0}" type="datetime1">
              <a:rPr lang="en-US" altLang="ja-JP" smtClean="0">
                <a:solidFill>
                  <a:prstClr val="black">
                    <a:tint val="75000"/>
                  </a:prstClr>
                </a:solidFill>
              </a:rPr>
              <a:t>2/1/2021</a:t>
            </a:fld>
            <a:endParaRPr lang="ja-JP" altLang="en-US" dirty="0">
              <a:solidFill>
                <a:prstClr val="black">
                  <a:tint val="75000"/>
                </a:prstClr>
              </a:solidFill>
            </a:endParaRPr>
          </a:p>
        </p:txBody>
      </p:sp>
      <p:sp>
        <p:nvSpPr>
          <p:cNvPr id="11" name="スライド番号プレースホルダー 10"/>
          <p:cNvSpPr>
            <a:spLocks noGrp="1"/>
          </p:cNvSpPr>
          <p:nvPr>
            <p:ph type="sldNum" sz="quarter" idx="12"/>
          </p:nvPr>
        </p:nvSpPr>
        <p:spPr>
          <a:xfrm>
            <a:off x="5314951" y="9378600"/>
            <a:ext cx="1543050" cy="527402"/>
          </a:xfrm>
        </p:spPr>
        <p:txBody>
          <a:bodyPr/>
          <a:lstStyle>
            <a:lvl1pPr>
              <a:defRPr sz="966">
                <a:solidFill>
                  <a:schemeClr val="tx1"/>
                </a:solidFill>
                <a:latin typeface="Arial" panose="020B0604020202020204" pitchFamily="34" charset="0"/>
                <a:cs typeface="Arial" panose="020B0604020202020204" pitchFamily="34" charset="0"/>
              </a:defRPr>
            </a:lvl1pPr>
          </a:lstStyle>
          <a:p>
            <a:fld id="{048AE222-A27C-4C1B-A638-6BCA7D71312E}" type="slidenum">
              <a:rPr lang="ja-JP" altLang="en-US" smtClean="0">
                <a:solidFill>
                  <a:prstClr val="black"/>
                </a:solidFill>
              </a:rPr>
              <a:pPr/>
              <a:t>‹#›</a:t>
            </a:fld>
            <a:endParaRPr lang="ja-JP" altLang="en-US" dirty="0">
              <a:solidFill>
                <a:prstClr val="black"/>
              </a:solidFill>
            </a:endParaRPr>
          </a:p>
        </p:txBody>
      </p:sp>
      <p:cxnSp>
        <p:nvCxnSpPr>
          <p:cNvPr id="6" name="直線コネクタ 7"/>
          <p:cNvCxnSpPr>
            <a:cxnSpLocks noChangeShapeType="1"/>
          </p:cNvCxnSpPr>
          <p:nvPr userDrawn="1"/>
        </p:nvCxnSpPr>
        <p:spPr bwMode="auto">
          <a:xfrm>
            <a:off x="1" y="664685"/>
            <a:ext cx="6857923" cy="0"/>
          </a:xfrm>
          <a:prstGeom prst="line">
            <a:avLst/>
          </a:prstGeom>
          <a:noFill/>
          <a:ln w="57150" cmpd="thinThick" algn="ctr">
            <a:solidFill>
              <a:srgbClr val="FF9966"/>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22795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22052"/>
            <a:fld id="{66FA9D23-96CF-4542-AC64-02E5FC2163CD}" type="datetime1">
              <a:rPr lang="en-US" altLang="ja-JP" sz="1225" smtClean="0">
                <a:solidFill>
                  <a:prstClr val="black"/>
                </a:solidFill>
              </a:rPr>
              <a:t>2/1/2021</a:t>
            </a:fld>
            <a:endParaRPr lang="ja-JP" altLang="en-US" sz="1225">
              <a:solidFill>
                <a:prstClr val="black"/>
              </a:solidFill>
            </a:endParaRPr>
          </a:p>
        </p:txBody>
      </p:sp>
      <p:sp>
        <p:nvSpPr>
          <p:cNvPr id="3" name="Footer Placeholder 2"/>
          <p:cNvSpPr>
            <a:spLocks noGrp="1"/>
          </p:cNvSpPr>
          <p:nvPr>
            <p:ph type="ftr" sz="quarter" idx="11"/>
          </p:nvPr>
        </p:nvSpPr>
        <p:spPr/>
        <p:txBody>
          <a:bodyPr/>
          <a:lstStyle/>
          <a:p>
            <a:pPr defTabSz="622052"/>
            <a:endParaRPr lang="ja-JP" altLang="en-US" sz="1225">
              <a:solidFill>
                <a:prstClr val="black"/>
              </a:solidFill>
            </a:endParaRPr>
          </a:p>
        </p:txBody>
      </p:sp>
      <p:sp>
        <p:nvSpPr>
          <p:cNvPr id="4" name="Slide Number Placeholder 3"/>
          <p:cNvSpPr>
            <a:spLocks noGrp="1"/>
          </p:cNvSpPr>
          <p:nvPr>
            <p:ph type="sldNum" sz="quarter" idx="12"/>
          </p:nvPr>
        </p:nvSpPr>
        <p:spPr/>
        <p:txBody>
          <a:bodyPr/>
          <a:lstStyle/>
          <a:p>
            <a:fld id="{048AE222-A27C-4C1B-A638-6BCA7D71312E}"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532457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1"/>
            <a:ext cx="2211884" cy="2311401"/>
          </a:xfrm>
        </p:spPr>
        <p:txBody>
          <a:bodyPr anchor="b"/>
          <a:lstStyle>
            <a:lvl1pPr>
              <a:defRPr sz="2208"/>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4" y="1426285"/>
            <a:ext cx="3471863" cy="7039682"/>
          </a:xfrm>
          <a:prstGeom prst="rect">
            <a:avLst/>
          </a:prstGeom>
        </p:spPr>
        <p:txBody>
          <a:bodyPr/>
          <a:lstStyle>
            <a:lvl1pPr>
              <a:defRPr sz="2208"/>
            </a:lvl1pPr>
            <a:lvl2pPr>
              <a:defRPr sz="1932"/>
            </a:lvl2pPr>
            <a:lvl3pPr>
              <a:defRPr sz="1656"/>
            </a:lvl3pPr>
            <a:lvl4pPr>
              <a:defRPr sz="1380"/>
            </a:lvl4pPr>
            <a:lvl5pPr>
              <a:defRPr sz="1380"/>
            </a:lvl5pPr>
            <a:lvl6pPr>
              <a:defRPr sz="1380"/>
            </a:lvl6pPr>
            <a:lvl7pPr>
              <a:defRPr sz="1380"/>
            </a:lvl7pPr>
            <a:lvl8pPr>
              <a:defRPr sz="1380"/>
            </a:lvl8pPr>
            <a:lvl9pPr>
              <a:defRPr sz="138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799"/>
            <a:ext cx="2211884" cy="5505628"/>
          </a:xfrm>
          <a:prstGeom prst="rect">
            <a:avLst/>
          </a:prstGeom>
        </p:spPr>
        <p:txBody>
          <a:bodyPr/>
          <a:lstStyle>
            <a:lvl1pPr marL="0" indent="0">
              <a:buNone/>
              <a:defRPr sz="1104"/>
            </a:lvl1pPr>
            <a:lvl2pPr marL="315457" indent="0">
              <a:buNone/>
              <a:defRPr sz="966"/>
            </a:lvl2pPr>
            <a:lvl3pPr marL="630913" indent="0">
              <a:buNone/>
              <a:defRPr sz="828"/>
            </a:lvl3pPr>
            <a:lvl4pPr marL="946369" indent="0">
              <a:buNone/>
              <a:defRPr sz="690"/>
            </a:lvl4pPr>
            <a:lvl5pPr marL="1261826" indent="0">
              <a:buNone/>
              <a:defRPr sz="690"/>
            </a:lvl5pPr>
            <a:lvl6pPr marL="1577283" indent="0">
              <a:buNone/>
              <a:defRPr sz="690"/>
            </a:lvl6pPr>
            <a:lvl7pPr marL="1892739" indent="0">
              <a:buNone/>
              <a:defRPr sz="690"/>
            </a:lvl7pPr>
            <a:lvl8pPr marL="2208196" indent="0">
              <a:buNone/>
              <a:defRPr sz="690"/>
            </a:lvl8pPr>
            <a:lvl9pPr marL="2523653" indent="0">
              <a:buNone/>
              <a:defRPr sz="69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BFD9B8C-7432-4C8C-95FB-9084EA1E43EF}"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2736419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1"/>
            <a:ext cx="2211884" cy="2311401"/>
          </a:xfrm>
        </p:spPr>
        <p:txBody>
          <a:bodyPr anchor="b"/>
          <a:lstStyle>
            <a:lvl1pPr>
              <a:defRPr sz="2208"/>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4" y="1426285"/>
            <a:ext cx="3471863" cy="7039682"/>
          </a:xfrm>
          <a:prstGeom prst="rect">
            <a:avLst/>
          </a:prstGeom>
        </p:spPr>
        <p:txBody>
          <a:bodyPr anchor="t"/>
          <a:lstStyle>
            <a:lvl1pPr marL="0" indent="0">
              <a:buNone/>
              <a:defRPr sz="2208"/>
            </a:lvl1pPr>
            <a:lvl2pPr marL="315457" indent="0">
              <a:buNone/>
              <a:defRPr sz="1932"/>
            </a:lvl2pPr>
            <a:lvl3pPr marL="630913" indent="0">
              <a:buNone/>
              <a:defRPr sz="1656"/>
            </a:lvl3pPr>
            <a:lvl4pPr marL="946369" indent="0">
              <a:buNone/>
              <a:defRPr sz="1380"/>
            </a:lvl4pPr>
            <a:lvl5pPr marL="1261826" indent="0">
              <a:buNone/>
              <a:defRPr sz="1380"/>
            </a:lvl5pPr>
            <a:lvl6pPr marL="1577283" indent="0">
              <a:buNone/>
              <a:defRPr sz="1380"/>
            </a:lvl6pPr>
            <a:lvl7pPr marL="1892739" indent="0">
              <a:buNone/>
              <a:defRPr sz="1380"/>
            </a:lvl7pPr>
            <a:lvl8pPr marL="2208196" indent="0">
              <a:buNone/>
              <a:defRPr sz="1380"/>
            </a:lvl8pPr>
            <a:lvl9pPr marL="2523653" indent="0">
              <a:buNone/>
              <a:defRPr sz="138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799"/>
            <a:ext cx="2211884" cy="5505628"/>
          </a:xfrm>
          <a:prstGeom prst="rect">
            <a:avLst/>
          </a:prstGeom>
        </p:spPr>
        <p:txBody>
          <a:bodyPr/>
          <a:lstStyle>
            <a:lvl1pPr marL="0" indent="0">
              <a:buNone/>
              <a:defRPr sz="1104"/>
            </a:lvl1pPr>
            <a:lvl2pPr marL="315457" indent="0">
              <a:buNone/>
              <a:defRPr sz="966"/>
            </a:lvl2pPr>
            <a:lvl3pPr marL="630913" indent="0">
              <a:buNone/>
              <a:defRPr sz="828"/>
            </a:lvl3pPr>
            <a:lvl4pPr marL="946369" indent="0">
              <a:buNone/>
              <a:defRPr sz="690"/>
            </a:lvl4pPr>
            <a:lvl5pPr marL="1261826" indent="0">
              <a:buNone/>
              <a:defRPr sz="690"/>
            </a:lvl5pPr>
            <a:lvl6pPr marL="1577283" indent="0">
              <a:buNone/>
              <a:defRPr sz="690"/>
            </a:lvl6pPr>
            <a:lvl7pPr marL="1892739" indent="0">
              <a:buNone/>
              <a:defRPr sz="690"/>
            </a:lvl7pPr>
            <a:lvl8pPr marL="2208196" indent="0">
              <a:buNone/>
              <a:defRPr sz="690"/>
            </a:lvl8pPr>
            <a:lvl9pPr marL="2523653" indent="0">
              <a:buNone/>
              <a:defRPr sz="69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4E4EBA-5F48-4C0B-BA13-C465F414A79D}" type="datetime1">
              <a:rPr lang="en-US" altLang="ja-JP" smtClean="0">
                <a:solidFill>
                  <a:prstClr val="black">
                    <a:tint val="75000"/>
                  </a:prstClr>
                </a:solidFill>
              </a:rPr>
              <a:t>2/1/2021</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pPr defTabSz="622052"/>
            <a:fld id="{048AE222-A27C-4C1B-A638-6BCA7D71312E}" type="slidenum">
              <a:rPr lang="ja-JP" altLang="en-US" smtClean="0">
                <a:solidFill>
                  <a:prstClr val="black"/>
                </a:solidFill>
              </a:rPr>
              <a:pPr defTabSz="622052"/>
              <a:t>‹#›</a:t>
            </a:fld>
            <a:endParaRPr lang="ja-JP" altLang="en-US">
              <a:solidFill>
                <a:prstClr val="black"/>
              </a:solidFill>
            </a:endParaRPr>
          </a:p>
        </p:txBody>
      </p:sp>
    </p:spTree>
    <p:extLst>
      <p:ext uri="{BB962C8B-B14F-4D97-AF65-F5344CB8AC3E}">
        <p14:creationId xmlns:p14="http://schemas.microsoft.com/office/powerpoint/2010/main" val="38010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3"/>
            <a:ext cx="5915025" cy="63489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4" name="Date Placeholder 3"/>
          <p:cNvSpPr>
            <a:spLocks noGrp="1"/>
          </p:cNvSpPr>
          <p:nvPr>
            <p:ph type="dt" sz="half" idx="2"/>
          </p:nvPr>
        </p:nvSpPr>
        <p:spPr>
          <a:xfrm>
            <a:off x="0" y="-64914"/>
            <a:ext cx="1543050" cy="527402"/>
          </a:xfrm>
          <a:prstGeom prst="rect">
            <a:avLst/>
          </a:prstGeom>
        </p:spPr>
        <p:txBody>
          <a:bodyPr vert="horz" lIns="91440" tIns="45720" rIns="91440" bIns="45720" rtlCol="0" anchor="ctr"/>
          <a:lstStyle>
            <a:lvl1pPr algn="l">
              <a:defRPr sz="828">
                <a:solidFill>
                  <a:schemeClr val="tx1">
                    <a:tint val="75000"/>
                  </a:schemeClr>
                </a:solidFill>
              </a:defRPr>
            </a:lvl1pPr>
          </a:lstStyle>
          <a:p>
            <a:pPr fontAlgn="base">
              <a:spcBef>
                <a:spcPct val="0"/>
              </a:spcBef>
              <a:spcAft>
                <a:spcPct val="0"/>
              </a:spcAft>
            </a:pPr>
            <a:fld id="{1F6A8B22-E986-45B4-8BE5-BE01AFF19D56}" type="datetime1">
              <a:rPr lang="en-US" altLang="ja-JP" smtClean="0">
                <a:solidFill>
                  <a:prstClr val="black">
                    <a:tint val="75000"/>
                  </a:prstClr>
                </a:solidFill>
                <a:latin typeface="Times New Roman" pitchFamily="18" charset="0"/>
              </a:rPr>
              <a:t>2/1/2021</a:t>
            </a:fld>
            <a:endParaRPr lang="ja-JP" altLang="en-US">
              <a:solidFill>
                <a:prstClr val="black">
                  <a:tint val="75000"/>
                </a:prstClr>
              </a:solidFill>
              <a:latin typeface="Times New Roman" pitchFamily="18" charset="0"/>
            </a:endParaRPr>
          </a:p>
        </p:txBody>
      </p:sp>
      <p:sp>
        <p:nvSpPr>
          <p:cNvPr id="5" name="Footer Placeholder 4"/>
          <p:cNvSpPr>
            <a:spLocks noGrp="1"/>
          </p:cNvSpPr>
          <p:nvPr>
            <p:ph type="ftr" sz="quarter" idx="3"/>
          </p:nvPr>
        </p:nvSpPr>
        <p:spPr>
          <a:xfrm>
            <a:off x="2271714" y="9181399"/>
            <a:ext cx="2314575" cy="527402"/>
          </a:xfrm>
          <a:prstGeom prst="rect">
            <a:avLst/>
          </a:prstGeom>
        </p:spPr>
        <p:txBody>
          <a:bodyPr vert="horz" lIns="91440" tIns="45720" rIns="91440" bIns="45720" rtlCol="0" anchor="ctr"/>
          <a:lstStyle>
            <a:lvl1pPr algn="ctr">
              <a:defRPr sz="828">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Times New Roman" pitchFamily="18" charset="0"/>
            </a:endParaRPr>
          </a:p>
        </p:txBody>
      </p:sp>
      <p:sp>
        <p:nvSpPr>
          <p:cNvPr id="6" name="Slide Number Placeholder 5"/>
          <p:cNvSpPr>
            <a:spLocks noGrp="1"/>
          </p:cNvSpPr>
          <p:nvPr>
            <p:ph type="sldNum" sz="quarter" idx="4"/>
          </p:nvPr>
        </p:nvSpPr>
        <p:spPr>
          <a:xfrm>
            <a:off x="5314951" y="9378600"/>
            <a:ext cx="1543050" cy="527402"/>
          </a:xfrm>
          <a:prstGeom prst="rect">
            <a:avLst/>
          </a:prstGeom>
        </p:spPr>
        <p:txBody>
          <a:bodyPr vert="horz" lIns="91440" tIns="45720" rIns="91440" bIns="45720" rtlCol="0" anchor="ctr"/>
          <a:lstStyle>
            <a:lvl1pPr algn="r">
              <a:defRPr sz="966">
                <a:solidFill>
                  <a:schemeClr val="tx1"/>
                </a:solidFill>
                <a:latin typeface="Arial" panose="020B0604020202020204" pitchFamily="34" charset="0"/>
                <a:ea typeface="ＤＨＰ特太ゴシック体" panose="020B0500000000000000" pitchFamily="50" charset="-128"/>
                <a:cs typeface="Arial" panose="020B0604020202020204" pitchFamily="34" charset="0"/>
              </a:defRPr>
            </a:lvl1pPr>
          </a:lstStyle>
          <a:p>
            <a:pPr fontAlgn="base">
              <a:spcBef>
                <a:spcPct val="0"/>
              </a:spcBef>
              <a:spcAft>
                <a:spcPct val="0"/>
              </a:spcAft>
            </a:pPr>
            <a:fld id="{BDDEF4D0-0A7B-4F48-AE33-40925C4D92A6}" type="slidenum">
              <a:rPr lang="ja-JP" altLang="en-US" smtClean="0">
                <a:solidFill>
                  <a:prstClr val="black"/>
                </a:solidFill>
              </a:rPr>
              <a:pPr fontAlgn="base">
                <a:spcBef>
                  <a:spcPct val="0"/>
                </a:spcBef>
                <a:spcAft>
                  <a:spcPct val="0"/>
                </a:spcAft>
              </a:pPr>
              <a:t>‹#›</a:t>
            </a:fld>
            <a:endParaRPr lang="ja-JP" altLang="en-US">
              <a:solidFill>
                <a:prstClr val="black"/>
              </a:solidFill>
            </a:endParaRPr>
          </a:p>
        </p:txBody>
      </p:sp>
      <p:cxnSp>
        <p:nvCxnSpPr>
          <p:cNvPr id="7" name="直線コネクタ 6"/>
          <p:cNvCxnSpPr/>
          <p:nvPr/>
        </p:nvCxnSpPr>
        <p:spPr>
          <a:xfrm>
            <a:off x="1" y="560982"/>
            <a:ext cx="6858000" cy="0"/>
          </a:xfrm>
          <a:prstGeom prst="line">
            <a:avLst/>
          </a:prstGeom>
          <a:ln w="63500" cmpd="thickThin">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14247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hdr="0" ftr="0" dt="0"/>
  <p:txStyles>
    <p:titleStyle>
      <a:lvl1pPr algn="ctr" defTabSz="630913" rtl="0" eaLnBrk="1" latinLnBrk="0" hangingPunct="1">
        <a:lnSpc>
          <a:spcPct val="90000"/>
        </a:lnSpc>
        <a:spcBef>
          <a:spcPct val="0"/>
        </a:spcBef>
        <a:buNone/>
        <a:defRPr kumimoji="1" sz="1242" kern="1200">
          <a:solidFill>
            <a:schemeClr val="tx1"/>
          </a:solidFill>
          <a:latin typeface="ＤＨＰ特太ゴシック体" panose="020B0500000000000000" pitchFamily="50" charset="-128"/>
          <a:ea typeface="ＤＨＰ特太ゴシック体" panose="020B0500000000000000" pitchFamily="50" charset="-128"/>
          <a:cs typeface="+mj-cs"/>
        </a:defRPr>
      </a:lvl1pPr>
    </p:titleStyle>
    <p:bodyStyle>
      <a:lvl1pPr marL="157729" indent="-157729" algn="l" defTabSz="630913" rtl="0" eaLnBrk="1" latinLnBrk="0" hangingPunct="1">
        <a:lnSpc>
          <a:spcPct val="90000"/>
        </a:lnSpc>
        <a:spcBef>
          <a:spcPts val="690"/>
        </a:spcBef>
        <a:buFont typeface="Arial" panose="020B0604020202020204" pitchFamily="34" charset="0"/>
        <a:buChar char="•"/>
        <a:defRPr kumimoji="1" sz="1932" kern="1200">
          <a:solidFill>
            <a:schemeClr val="tx1"/>
          </a:solidFill>
          <a:latin typeface="+mn-lt"/>
          <a:ea typeface="+mn-ea"/>
          <a:cs typeface="+mn-cs"/>
        </a:defRPr>
      </a:lvl1pPr>
      <a:lvl2pPr marL="473185" indent="-157729" algn="l" defTabSz="630913" rtl="0" eaLnBrk="1" latinLnBrk="0" hangingPunct="1">
        <a:lnSpc>
          <a:spcPct val="90000"/>
        </a:lnSpc>
        <a:spcBef>
          <a:spcPts val="345"/>
        </a:spcBef>
        <a:buFont typeface="Arial" panose="020B0604020202020204" pitchFamily="34" charset="0"/>
        <a:buChar char="•"/>
        <a:defRPr kumimoji="1" sz="1656" kern="1200">
          <a:solidFill>
            <a:schemeClr val="tx1"/>
          </a:solidFill>
          <a:latin typeface="+mn-lt"/>
          <a:ea typeface="+mn-ea"/>
          <a:cs typeface="+mn-cs"/>
        </a:defRPr>
      </a:lvl2pPr>
      <a:lvl3pPr marL="788641" indent="-157729" algn="l" defTabSz="630913" rtl="0" eaLnBrk="1" latinLnBrk="0" hangingPunct="1">
        <a:lnSpc>
          <a:spcPct val="90000"/>
        </a:lnSpc>
        <a:spcBef>
          <a:spcPts val="345"/>
        </a:spcBef>
        <a:buFont typeface="Arial" panose="020B0604020202020204" pitchFamily="34" charset="0"/>
        <a:buChar char="•"/>
        <a:defRPr kumimoji="1" sz="1380" kern="1200">
          <a:solidFill>
            <a:schemeClr val="tx1"/>
          </a:solidFill>
          <a:latin typeface="+mn-lt"/>
          <a:ea typeface="+mn-ea"/>
          <a:cs typeface="+mn-cs"/>
        </a:defRPr>
      </a:lvl3pPr>
      <a:lvl4pPr marL="1104098" indent="-157729" algn="l" defTabSz="630913" rtl="0" eaLnBrk="1" latinLnBrk="0" hangingPunct="1">
        <a:lnSpc>
          <a:spcPct val="90000"/>
        </a:lnSpc>
        <a:spcBef>
          <a:spcPts val="345"/>
        </a:spcBef>
        <a:buFont typeface="Arial" panose="020B0604020202020204" pitchFamily="34" charset="0"/>
        <a:buChar char="•"/>
        <a:defRPr kumimoji="1" sz="1242" kern="1200">
          <a:solidFill>
            <a:schemeClr val="tx1"/>
          </a:solidFill>
          <a:latin typeface="+mn-lt"/>
          <a:ea typeface="+mn-ea"/>
          <a:cs typeface="+mn-cs"/>
        </a:defRPr>
      </a:lvl4pPr>
      <a:lvl5pPr marL="1419555" indent="-157729" algn="l" defTabSz="630913" rtl="0" eaLnBrk="1" latinLnBrk="0" hangingPunct="1">
        <a:lnSpc>
          <a:spcPct val="90000"/>
        </a:lnSpc>
        <a:spcBef>
          <a:spcPts val="345"/>
        </a:spcBef>
        <a:buFont typeface="Arial" panose="020B0604020202020204" pitchFamily="34" charset="0"/>
        <a:buChar char="•"/>
        <a:defRPr kumimoji="1" sz="1242" kern="1200">
          <a:solidFill>
            <a:schemeClr val="tx1"/>
          </a:solidFill>
          <a:latin typeface="+mn-lt"/>
          <a:ea typeface="+mn-ea"/>
          <a:cs typeface="+mn-cs"/>
        </a:defRPr>
      </a:lvl5pPr>
      <a:lvl6pPr marL="1735011" indent="-157729" algn="l" defTabSz="630913" rtl="0" eaLnBrk="1" latinLnBrk="0" hangingPunct="1">
        <a:lnSpc>
          <a:spcPct val="90000"/>
        </a:lnSpc>
        <a:spcBef>
          <a:spcPts val="345"/>
        </a:spcBef>
        <a:buFont typeface="Arial" panose="020B0604020202020204" pitchFamily="34" charset="0"/>
        <a:buChar char="•"/>
        <a:defRPr kumimoji="1" sz="1242" kern="1200">
          <a:solidFill>
            <a:schemeClr val="tx1"/>
          </a:solidFill>
          <a:latin typeface="+mn-lt"/>
          <a:ea typeface="+mn-ea"/>
          <a:cs typeface="+mn-cs"/>
        </a:defRPr>
      </a:lvl6pPr>
      <a:lvl7pPr marL="2050467" indent="-157729" algn="l" defTabSz="630913" rtl="0" eaLnBrk="1" latinLnBrk="0" hangingPunct="1">
        <a:lnSpc>
          <a:spcPct val="90000"/>
        </a:lnSpc>
        <a:spcBef>
          <a:spcPts val="345"/>
        </a:spcBef>
        <a:buFont typeface="Arial" panose="020B0604020202020204" pitchFamily="34" charset="0"/>
        <a:buChar char="•"/>
        <a:defRPr kumimoji="1" sz="1242" kern="1200">
          <a:solidFill>
            <a:schemeClr val="tx1"/>
          </a:solidFill>
          <a:latin typeface="+mn-lt"/>
          <a:ea typeface="+mn-ea"/>
          <a:cs typeface="+mn-cs"/>
        </a:defRPr>
      </a:lvl7pPr>
      <a:lvl8pPr marL="2365924" indent="-157729" algn="l" defTabSz="630913" rtl="0" eaLnBrk="1" latinLnBrk="0" hangingPunct="1">
        <a:lnSpc>
          <a:spcPct val="90000"/>
        </a:lnSpc>
        <a:spcBef>
          <a:spcPts val="345"/>
        </a:spcBef>
        <a:buFont typeface="Arial" panose="020B0604020202020204" pitchFamily="34" charset="0"/>
        <a:buChar char="•"/>
        <a:defRPr kumimoji="1" sz="1242" kern="1200">
          <a:solidFill>
            <a:schemeClr val="tx1"/>
          </a:solidFill>
          <a:latin typeface="+mn-lt"/>
          <a:ea typeface="+mn-ea"/>
          <a:cs typeface="+mn-cs"/>
        </a:defRPr>
      </a:lvl8pPr>
      <a:lvl9pPr marL="2681381" indent="-157729" algn="l" defTabSz="630913" rtl="0" eaLnBrk="1" latinLnBrk="0" hangingPunct="1">
        <a:lnSpc>
          <a:spcPct val="90000"/>
        </a:lnSpc>
        <a:spcBef>
          <a:spcPts val="345"/>
        </a:spcBef>
        <a:buFont typeface="Arial" panose="020B0604020202020204" pitchFamily="34" charset="0"/>
        <a:buChar char="•"/>
        <a:defRPr kumimoji="1" sz="1242" kern="1200">
          <a:solidFill>
            <a:schemeClr val="tx1"/>
          </a:solidFill>
          <a:latin typeface="+mn-lt"/>
          <a:ea typeface="+mn-ea"/>
          <a:cs typeface="+mn-cs"/>
        </a:defRPr>
      </a:lvl9pPr>
    </p:bodyStyle>
    <p:otherStyle>
      <a:defPPr>
        <a:defRPr lang="en-US"/>
      </a:defPPr>
      <a:lvl1pPr marL="0" algn="l" defTabSz="630913" rtl="0" eaLnBrk="1" latinLnBrk="0" hangingPunct="1">
        <a:defRPr kumimoji="1" sz="1242" kern="1200">
          <a:solidFill>
            <a:schemeClr val="tx1"/>
          </a:solidFill>
          <a:latin typeface="+mn-lt"/>
          <a:ea typeface="+mn-ea"/>
          <a:cs typeface="+mn-cs"/>
        </a:defRPr>
      </a:lvl1pPr>
      <a:lvl2pPr marL="315457" algn="l" defTabSz="630913" rtl="0" eaLnBrk="1" latinLnBrk="0" hangingPunct="1">
        <a:defRPr kumimoji="1" sz="1242" kern="1200">
          <a:solidFill>
            <a:schemeClr val="tx1"/>
          </a:solidFill>
          <a:latin typeface="+mn-lt"/>
          <a:ea typeface="+mn-ea"/>
          <a:cs typeface="+mn-cs"/>
        </a:defRPr>
      </a:lvl2pPr>
      <a:lvl3pPr marL="630913" algn="l" defTabSz="630913" rtl="0" eaLnBrk="1" latinLnBrk="0" hangingPunct="1">
        <a:defRPr kumimoji="1" sz="1242" kern="1200">
          <a:solidFill>
            <a:schemeClr val="tx1"/>
          </a:solidFill>
          <a:latin typeface="+mn-lt"/>
          <a:ea typeface="+mn-ea"/>
          <a:cs typeface="+mn-cs"/>
        </a:defRPr>
      </a:lvl3pPr>
      <a:lvl4pPr marL="946369" algn="l" defTabSz="630913" rtl="0" eaLnBrk="1" latinLnBrk="0" hangingPunct="1">
        <a:defRPr kumimoji="1" sz="1242" kern="1200">
          <a:solidFill>
            <a:schemeClr val="tx1"/>
          </a:solidFill>
          <a:latin typeface="+mn-lt"/>
          <a:ea typeface="+mn-ea"/>
          <a:cs typeface="+mn-cs"/>
        </a:defRPr>
      </a:lvl4pPr>
      <a:lvl5pPr marL="1261826" algn="l" defTabSz="630913" rtl="0" eaLnBrk="1" latinLnBrk="0" hangingPunct="1">
        <a:defRPr kumimoji="1" sz="1242" kern="1200">
          <a:solidFill>
            <a:schemeClr val="tx1"/>
          </a:solidFill>
          <a:latin typeface="+mn-lt"/>
          <a:ea typeface="+mn-ea"/>
          <a:cs typeface="+mn-cs"/>
        </a:defRPr>
      </a:lvl5pPr>
      <a:lvl6pPr marL="1577283" algn="l" defTabSz="630913" rtl="0" eaLnBrk="1" latinLnBrk="0" hangingPunct="1">
        <a:defRPr kumimoji="1" sz="1242" kern="1200">
          <a:solidFill>
            <a:schemeClr val="tx1"/>
          </a:solidFill>
          <a:latin typeface="+mn-lt"/>
          <a:ea typeface="+mn-ea"/>
          <a:cs typeface="+mn-cs"/>
        </a:defRPr>
      </a:lvl6pPr>
      <a:lvl7pPr marL="1892739" algn="l" defTabSz="630913" rtl="0" eaLnBrk="1" latinLnBrk="0" hangingPunct="1">
        <a:defRPr kumimoji="1" sz="1242" kern="1200">
          <a:solidFill>
            <a:schemeClr val="tx1"/>
          </a:solidFill>
          <a:latin typeface="+mn-lt"/>
          <a:ea typeface="+mn-ea"/>
          <a:cs typeface="+mn-cs"/>
        </a:defRPr>
      </a:lvl7pPr>
      <a:lvl8pPr marL="2208196" algn="l" defTabSz="630913" rtl="0" eaLnBrk="1" latinLnBrk="0" hangingPunct="1">
        <a:defRPr kumimoji="1" sz="1242" kern="1200">
          <a:solidFill>
            <a:schemeClr val="tx1"/>
          </a:solidFill>
          <a:latin typeface="+mn-lt"/>
          <a:ea typeface="+mn-ea"/>
          <a:cs typeface="+mn-cs"/>
        </a:defRPr>
      </a:lvl8pPr>
      <a:lvl9pPr marL="2523653" algn="l" defTabSz="630913" rtl="0" eaLnBrk="1" latinLnBrk="0" hangingPunct="1">
        <a:defRPr kumimoji="1" sz="124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１　事業概要</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１．１　事業の目的　</a:t>
            </a:r>
            <a:endParaRPr lang="en-US" altLang="ja-JP" sz="1400" b="1" dirty="0" smtClean="0">
              <a:solidFill>
                <a:prstClr val="black"/>
              </a:solidFill>
              <a:latin typeface="ＭＳ Ｐゴシック" panose="020B0600070205080204" pitchFamily="50" charset="-128"/>
            </a:endParaRPr>
          </a:p>
        </p:txBody>
      </p:sp>
      <p:sp>
        <p:nvSpPr>
          <p:cNvPr id="12" name="Rectangle 3" descr="市松模様 (大)"/>
          <p:cNvSpPr>
            <a:spLocks noChangeArrowheads="1"/>
          </p:cNvSpPr>
          <p:nvPr/>
        </p:nvSpPr>
        <p:spPr bwMode="auto">
          <a:xfrm>
            <a:off x="261443" y="5218290"/>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１．２　検討内容</a:t>
            </a:r>
            <a:endParaRPr lang="en-US" altLang="ja-JP" sz="1400" b="1" dirty="0" smtClean="0">
              <a:solidFill>
                <a:prstClr val="black"/>
              </a:solidFill>
              <a:latin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66457077"/>
              </p:ext>
            </p:extLst>
          </p:nvPr>
        </p:nvGraphicFramePr>
        <p:xfrm>
          <a:off x="383058" y="1087395"/>
          <a:ext cx="6153665" cy="421365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21365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105583235"/>
              </p:ext>
            </p:extLst>
          </p:nvPr>
        </p:nvGraphicFramePr>
        <p:xfrm>
          <a:off x="383058" y="5733534"/>
          <a:ext cx="6153665" cy="4024685"/>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024685">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8" name="テキスト ボックス 7"/>
          <p:cNvSpPr txBox="1"/>
          <p:nvPr/>
        </p:nvSpPr>
        <p:spPr>
          <a:xfrm>
            <a:off x="508813" y="1578124"/>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・課題、事業の最終的な目的及び事業完了後に想定される効果について詳細に記載</a:t>
            </a:r>
            <a:endParaRPr lang="en-US" altLang="ja-JP" dirty="0">
              <a:solidFill>
                <a:schemeClr val="tx1">
                  <a:lumMod val="65000"/>
                  <a:lumOff val="35000"/>
                </a:schemeClr>
              </a:solidFill>
            </a:endParaRPr>
          </a:p>
        </p:txBody>
      </p:sp>
      <p:sp>
        <p:nvSpPr>
          <p:cNvPr id="9" name="テキスト ボックス 8"/>
          <p:cNvSpPr txBox="1"/>
          <p:nvPr/>
        </p:nvSpPr>
        <p:spPr>
          <a:xfrm>
            <a:off x="508813" y="6193628"/>
            <a:ext cx="5324943" cy="923330"/>
          </a:xfrm>
          <a:prstGeom prst="rect">
            <a:avLst/>
          </a:prstGeom>
          <a:noFill/>
        </p:spPr>
        <p:txBody>
          <a:bodyPr wrap="square" rtlCol="0">
            <a:spAutoFit/>
          </a:bodyPr>
          <a:lstStyle/>
          <a:p>
            <a:r>
              <a:rPr lang="ja-JP" altLang="en-US" dirty="0" smtClean="0">
                <a:solidFill>
                  <a:schemeClr val="tx1">
                    <a:lumMod val="65000"/>
                    <a:lumOff val="35000"/>
                  </a:schemeClr>
                </a:solidFill>
              </a:rPr>
              <a:t>・対象業務、業務の範囲、参加団体が抱えている</a:t>
            </a:r>
            <a:r>
              <a:rPr lang="ja-JP" altLang="en-US" dirty="0">
                <a:solidFill>
                  <a:schemeClr val="tx1">
                    <a:lumMod val="65000"/>
                    <a:lumOff val="35000"/>
                  </a:schemeClr>
                </a:solidFill>
              </a:rPr>
              <a:t>課題</a:t>
            </a:r>
            <a:r>
              <a:rPr lang="ja-JP" altLang="en-US" dirty="0" smtClean="0">
                <a:solidFill>
                  <a:schemeClr val="tx1">
                    <a:lumMod val="65000"/>
                    <a:lumOff val="35000"/>
                  </a:schemeClr>
                </a:solidFill>
              </a:rPr>
              <a:t>、ソリューションとしてのＡＩ</a:t>
            </a:r>
            <a:r>
              <a:rPr lang="ja-JP" altLang="en-US" dirty="0">
                <a:solidFill>
                  <a:schemeClr val="tx1">
                    <a:lumMod val="65000"/>
                    <a:lumOff val="35000"/>
                  </a:schemeClr>
                </a:solidFill>
              </a:rPr>
              <a:t>、</a:t>
            </a:r>
            <a:r>
              <a:rPr lang="ja-JP" altLang="en-US" dirty="0" smtClean="0">
                <a:solidFill>
                  <a:schemeClr val="tx1">
                    <a:lumMod val="65000"/>
                    <a:lumOff val="35000"/>
                  </a:schemeClr>
                </a:solidFill>
              </a:rPr>
              <a:t>ＲＰＡ等ＩＣＴ</a:t>
            </a:r>
            <a:r>
              <a:rPr lang="ja-JP" altLang="en-US" dirty="0">
                <a:solidFill>
                  <a:schemeClr val="tx1">
                    <a:lumMod val="65000"/>
                    <a:lumOff val="35000"/>
                  </a:schemeClr>
                </a:solidFill>
              </a:rPr>
              <a:t>の</a:t>
            </a:r>
            <a:r>
              <a:rPr lang="ja-JP" altLang="en-US" dirty="0" smtClean="0">
                <a:solidFill>
                  <a:schemeClr val="tx1">
                    <a:lumMod val="65000"/>
                    <a:lumOff val="35000"/>
                  </a:schemeClr>
                </a:solidFill>
              </a:rPr>
              <a:t>活用可能性等について詳細に記載</a:t>
            </a:r>
            <a:endParaRPr lang="en-US" altLang="ja-JP" dirty="0" smtClean="0">
              <a:solidFill>
                <a:schemeClr val="tx1">
                  <a:lumMod val="65000"/>
                  <a:lumOff val="35000"/>
                </a:schemeClr>
              </a:solidFill>
            </a:endParaRPr>
          </a:p>
        </p:txBody>
      </p:sp>
    </p:spTree>
    <p:extLst>
      <p:ext uri="{BB962C8B-B14F-4D97-AF65-F5344CB8AC3E}">
        <p14:creationId xmlns:p14="http://schemas.microsoft.com/office/powerpoint/2010/main" val="10717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10</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180148" y="920764"/>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a:t>
            </a:r>
            <a:r>
              <a:rPr lang="ja-JP" altLang="en-US" sz="1400" b="1" dirty="0" smtClean="0">
                <a:solidFill>
                  <a:prstClr val="black"/>
                </a:solidFill>
                <a:latin typeface="ＭＳ Ｐゴシック" panose="020B0600070205080204" pitchFamily="50" charset="-128"/>
              </a:rPr>
              <a:t>市　</a:t>
            </a:r>
            <a:r>
              <a:rPr lang="ja-JP" altLang="en-US" sz="1400" b="1" dirty="0">
                <a:solidFill>
                  <a:prstClr val="black"/>
                </a:solidFill>
                <a:latin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rPr>
              <a:t>＊業務　フロー図）</a:t>
            </a:r>
            <a:endParaRPr lang="en-US" altLang="ja-JP" sz="1400" b="1" dirty="0" smtClean="0">
              <a:solidFill>
                <a:prstClr val="black"/>
              </a:solidFill>
              <a:latin typeface="ＭＳ Ｐゴシック" panose="020B0600070205080204" pitchFamily="50" charset="-128"/>
            </a:endParaRPr>
          </a:p>
        </p:txBody>
      </p:sp>
      <p:sp>
        <p:nvSpPr>
          <p:cNvPr id="27" name="Rectangle 3" descr="市松模様 (大)"/>
          <p:cNvSpPr>
            <a:spLocks noChangeArrowheads="1"/>
          </p:cNvSpPr>
          <p:nvPr/>
        </p:nvSpPr>
        <p:spPr bwMode="auto">
          <a:xfrm>
            <a:off x="180148" y="5200690"/>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〈B</a:t>
            </a:r>
            <a:r>
              <a:rPr lang="ja-JP" altLang="en-US" sz="1400" b="1" dirty="0" smtClean="0">
                <a:solidFill>
                  <a:prstClr val="black"/>
                </a:solidFill>
                <a:latin typeface="ＭＳ Ｐゴシック" panose="020B0600070205080204" pitchFamily="50" charset="-128"/>
              </a:rPr>
              <a:t>市　</a:t>
            </a:r>
            <a:r>
              <a:rPr lang="ja-JP" altLang="en-US" sz="1400" b="1" dirty="0">
                <a:solidFill>
                  <a:prstClr val="black"/>
                </a:solidFill>
                <a:latin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rPr>
              <a:t>＊業務　フロー図）</a:t>
            </a:r>
            <a:endParaRPr lang="en-US" altLang="ja-JP" sz="1400" b="1" dirty="0" smtClean="0">
              <a:solidFill>
                <a:prstClr val="black"/>
              </a:solidFill>
              <a:latin typeface="ＭＳ Ｐゴシック" panose="020B0600070205080204" pitchFamily="50" charset="-128"/>
            </a:endParaRPr>
          </a:p>
        </p:txBody>
      </p:sp>
      <p:sp>
        <p:nvSpPr>
          <p:cNvPr id="5" name="正方形/長方形 4"/>
          <p:cNvSpPr/>
          <p:nvPr/>
        </p:nvSpPr>
        <p:spPr>
          <a:xfrm>
            <a:off x="180148" y="1437293"/>
            <a:ext cx="6566641" cy="38414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180148" y="5684032"/>
            <a:ext cx="6566641" cy="37760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Rectangle 3" descr="市松模様 (大)"/>
          <p:cNvSpPr>
            <a:spLocks noChangeArrowheads="1"/>
          </p:cNvSpPr>
          <p:nvPr/>
        </p:nvSpPr>
        <p:spPr bwMode="auto">
          <a:xfrm>
            <a:off x="261442" y="589385"/>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２．４　現状業務の可視化</a:t>
            </a:r>
            <a:endParaRPr lang="en-US" altLang="ja-JP" sz="1400" b="1" dirty="0" smtClean="0">
              <a:solidFill>
                <a:prstClr val="black"/>
              </a:solidFill>
              <a:latin typeface="ＭＳ Ｐゴシック" panose="020B0600070205080204" pitchFamily="50" charset="-128"/>
            </a:endParaRPr>
          </a:p>
        </p:txBody>
      </p:sp>
      <p:pic>
        <p:nvPicPr>
          <p:cNvPr id="12" name="図 11"/>
          <p:cNvPicPr>
            <a:picLocks noChangeAspect="1"/>
          </p:cNvPicPr>
          <p:nvPr/>
        </p:nvPicPr>
        <p:blipFill>
          <a:blip r:embed="rId3"/>
          <a:stretch>
            <a:fillRect/>
          </a:stretch>
        </p:blipFill>
        <p:spPr>
          <a:xfrm>
            <a:off x="622782" y="6229868"/>
            <a:ext cx="5552602" cy="3148732"/>
          </a:xfrm>
          <a:prstGeom prst="rect">
            <a:avLst/>
          </a:prstGeom>
        </p:spPr>
      </p:pic>
      <p:sp>
        <p:nvSpPr>
          <p:cNvPr id="14" name="円/楕円 13"/>
          <p:cNvSpPr/>
          <p:nvPr/>
        </p:nvSpPr>
        <p:spPr>
          <a:xfrm>
            <a:off x="4029400" y="6193387"/>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sp>
        <p:nvSpPr>
          <p:cNvPr id="15" name="テキスト ボックス 14"/>
          <p:cNvSpPr txBox="1"/>
          <p:nvPr/>
        </p:nvSpPr>
        <p:spPr>
          <a:xfrm>
            <a:off x="519994" y="1690623"/>
            <a:ext cx="6016730" cy="923330"/>
          </a:xfrm>
          <a:prstGeom prst="rect">
            <a:avLst/>
          </a:prstGeom>
          <a:noFill/>
        </p:spPr>
        <p:txBody>
          <a:bodyPr wrap="square" rtlCol="0">
            <a:spAutoFit/>
          </a:bodyPr>
          <a:lstStyle/>
          <a:p>
            <a:r>
              <a:rPr lang="ja-JP" altLang="en-US" dirty="0" smtClean="0">
                <a:solidFill>
                  <a:schemeClr val="tx1">
                    <a:lumMod val="65000"/>
                    <a:lumOff val="35000"/>
                  </a:schemeClr>
                </a:solidFill>
              </a:rPr>
              <a:t>・見える化されたフロー図を添付</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・参加団体ごと、業務別にフロー図を取りまとめ、</a:t>
            </a:r>
            <a:endParaRPr lang="en-US" altLang="ja-JP" dirty="0" smtClean="0">
              <a:solidFill>
                <a:schemeClr val="tx1">
                  <a:lumMod val="65000"/>
                  <a:lumOff val="35000"/>
                </a:schemeClr>
              </a:solidFill>
            </a:endParaRPr>
          </a:p>
          <a:p>
            <a:r>
              <a:rPr lang="ja-JP" altLang="en-US" dirty="0">
                <a:solidFill>
                  <a:schemeClr val="tx1">
                    <a:lumMod val="65000"/>
                    <a:lumOff val="35000"/>
                  </a:schemeClr>
                </a:solidFill>
              </a:rPr>
              <a:t>　</a:t>
            </a:r>
            <a:r>
              <a:rPr lang="ja-JP" altLang="en-US" dirty="0" smtClean="0">
                <a:solidFill>
                  <a:schemeClr val="tx1">
                    <a:lumMod val="65000"/>
                    <a:lumOff val="35000"/>
                  </a:schemeClr>
                </a:solidFill>
              </a:rPr>
              <a:t>団体ごとのプロセスの違いを明示</a:t>
            </a:r>
            <a:endParaRPr lang="en-US" altLang="ja-JP" dirty="0" smtClean="0">
              <a:solidFill>
                <a:schemeClr val="tx1">
                  <a:lumMod val="65000"/>
                  <a:lumOff val="35000"/>
                </a:schemeClr>
              </a:solidFill>
            </a:endParaRPr>
          </a:p>
        </p:txBody>
      </p:sp>
    </p:spTree>
    <p:extLst>
      <p:ext uri="{BB962C8B-B14F-4D97-AF65-F5344CB8AC3E}">
        <p14:creationId xmlns:p14="http://schemas.microsoft.com/office/powerpoint/2010/main" val="4175265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11</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12" name="Rectangle 3" descr="市松模様 (大)"/>
          <p:cNvSpPr>
            <a:spLocks noChangeArrowheads="1"/>
          </p:cNvSpPr>
          <p:nvPr/>
        </p:nvSpPr>
        <p:spPr bwMode="auto">
          <a:xfrm>
            <a:off x="261442" y="589385"/>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２．５　分析結果</a:t>
            </a:r>
            <a:endParaRPr lang="en-US" altLang="ja-JP" sz="1400" b="1" dirty="0" smtClean="0">
              <a:solidFill>
                <a:prstClr val="black"/>
              </a:solidFill>
              <a:latin typeface="ＭＳ Ｐゴシック" panose="020B0600070205080204" pitchFamily="50" charset="-128"/>
            </a:endParaRPr>
          </a:p>
        </p:txBody>
      </p:sp>
      <p:sp>
        <p:nvSpPr>
          <p:cNvPr id="13" name="正方形/長方形 12"/>
          <p:cNvSpPr/>
          <p:nvPr/>
        </p:nvSpPr>
        <p:spPr>
          <a:xfrm>
            <a:off x="180148" y="1075038"/>
            <a:ext cx="6566641" cy="83035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90718" y="1310114"/>
            <a:ext cx="6016730" cy="923330"/>
          </a:xfrm>
          <a:prstGeom prst="rect">
            <a:avLst/>
          </a:prstGeom>
          <a:noFill/>
        </p:spPr>
        <p:txBody>
          <a:bodyPr wrap="square" rtlCol="0">
            <a:spAutoFit/>
          </a:bodyPr>
          <a:lstStyle/>
          <a:p>
            <a:r>
              <a:rPr lang="ja-JP" altLang="en-US" dirty="0" smtClean="0">
                <a:solidFill>
                  <a:schemeClr val="tx1">
                    <a:lumMod val="65000"/>
                    <a:lumOff val="35000"/>
                  </a:schemeClr>
                </a:solidFill>
              </a:rPr>
              <a:t>・参加団体ごとに、現状業務調査結果を見える化</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・業務量、事務分類ごとの割合等の観点から、</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現状業務をとりまとめ、詳細に記載</a:t>
            </a:r>
            <a:endParaRPr lang="en-US" altLang="ja-JP" dirty="0" smtClean="0">
              <a:solidFill>
                <a:schemeClr val="tx1">
                  <a:lumMod val="65000"/>
                  <a:lumOff val="35000"/>
                </a:schemeClr>
              </a:solidFill>
            </a:endParaRPr>
          </a:p>
        </p:txBody>
      </p:sp>
    </p:spTree>
    <p:extLst>
      <p:ext uri="{BB962C8B-B14F-4D97-AF65-F5344CB8AC3E}">
        <p14:creationId xmlns:p14="http://schemas.microsoft.com/office/powerpoint/2010/main" val="943294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12</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algn="l">
              <a:defRPr/>
            </a:pPr>
            <a:r>
              <a:rPr lang="ja-JP" altLang="en-US" sz="2000" b="1" dirty="0" smtClean="0">
                <a:solidFill>
                  <a:sysClr val="windowText" lastClr="000000"/>
                </a:solidFill>
                <a:latin typeface="ＭＳ Ｐゴシック" panose="020B0600070205080204" pitchFamily="50" charset="-128"/>
                <a:ea typeface="ＭＳ Ｐゴシック" panose="020B0600070205080204" pitchFamily="50" charset="-128"/>
              </a:rPr>
              <a:t>２　現状業務分析</a:t>
            </a:r>
            <a:endParaRPr lang="ja-JP" altLang="en-US" sz="2000" b="1" dirty="0">
              <a:solidFill>
                <a:sysClr val="windowText" lastClr="000000"/>
              </a:solidFill>
              <a:latin typeface="ＭＳ Ｐゴシック" panose="020B0600070205080204" pitchFamily="50" charset="-128"/>
              <a:ea typeface="ＭＳ Ｐゴシック" panose="020B0600070205080204" pitchFamily="50" charset="-128"/>
            </a:endParaRPr>
          </a:p>
        </p:txBody>
      </p:sp>
      <p:sp>
        <p:nvSpPr>
          <p:cNvPr id="12" name="Rectangle 3" descr="市松模様 (大)"/>
          <p:cNvSpPr>
            <a:spLocks noChangeArrowheads="1"/>
          </p:cNvSpPr>
          <p:nvPr/>
        </p:nvSpPr>
        <p:spPr bwMode="auto">
          <a:xfrm>
            <a:off x="224371" y="848877"/>
            <a:ext cx="6485348" cy="576660"/>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２．６　参加団体ごとのＡＩ</a:t>
            </a:r>
            <a:r>
              <a:rPr lang="ja-JP" altLang="en-US" sz="1400" b="1" dirty="0">
                <a:solidFill>
                  <a:prstClr val="black"/>
                </a:solidFill>
                <a:latin typeface="ＭＳ Ｐゴシック" panose="020B0600070205080204" pitchFamily="50" charset="-128"/>
              </a:rPr>
              <a:t>、ＲＰＡ等のＩＣＴ</a:t>
            </a:r>
            <a:r>
              <a:rPr lang="ja-JP" altLang="en-US" sz="1400" b="1" dirty="0" smtClean="0">
                <a:solidFill>
                  <a:prstClr val="black"/>
                </a:solidFill>
                <a:latin typeface="ＭＳ Ｐゴシック" panose="020B0600070205080204" pitchFamily="50" charset="-128"/>
              </a:rPr>
              <a:t>活用可能性ブレインストーミング</a:t>
            </a:r>
            <a:endParaRPr lang="en-US" altLang="ja-JP" sz="1400" b="1" dirty="0" smtClean="0">
              <a:solidFill>
                <a:prstClr val="black"/>
              </a:solidFill>
              <a:latin typeface="ＭＳ Ｐゴシック" panose="020B0600070205080204" pitchFamily="50" charset="-128"/>
            </a:endParaRPr>
          </a:p>
        </p:txBody>
      </p:sp>
      <p:sp>
        <p:nvSpPr>
          <p:cNvPr id="13" name="正方形/長方形 12"/>
          <p:cNvSpPr/>
          <p:nvPr/>
        </p:nvSpPr>
        <p:spPr>
          <a:xfrm>
            <a:off x="143078" y="1334530"/>
            <a:ext cx="6566641" cy="81801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353648" y="1569606"/>
            <a:ext cx="6016730" cy="7848302"/>
          </a:xfrm>
          <a:prstGeom prst="rect">
            <a:avLst/>
          </a:prstGeom>
          <a:noFill/>
        </p:spPr>
        <p:txBody>
          <a:bodyPr wrap="square" rtlCol="0">
            <a:spAutoFit/>
          </a:bodyPr>
          <a:lstStyle/>
          <a:p>
            <a:r>
              <a:rPr lang="ja-JP" altLang="en-US" dirty="0" smtClean="0">
                <a:solidFill>
                  <a:prstClr val="black">
                    <a:lumMod val="65000"/>
                    <a:lumOff val="35000"/>
                  </a:prstClr>
                </a:solidFill>
              </a:rPr>
              <a:t>・</a:t>
            </a:r>
            <a:r>
              <a:rPr lang="ja-JP" altLang="en-US" u="sng" dirty="0" smtClean="0">
                <a:solidFill>
                  <a:prstClr val="black">
                    <a:lumMod val="65000"/>
                    <a:lumOff val="35000"/>
                  </a:prstClr>
                </a:solidFill>
              </a:rPr>
              <a:t>参加団体ごとに</a:t>
            </a:r>
            <a:r>
              <a:rPr lang="ja-JP" altLang="en-US" dirty="0" smtClean="0">
                <a:solidFill>
                  <a:prstClr val="black">
                    <a:lumMod val="65000"/>
                    <a:lumOff val="35000"/>
                  </a:prstClr>
                </a:solidFill>
              </a:rPr>
              <a:t>、現状業務調査結果を</a:t>
            </a:r>
            <a:r>
              <a:rPr lang="ja-JP" altLang="en-US" dirty="0">
                <a:solidFill>
                  <a:prstClr val="black">
                    <a:lumMod val="65000"/>
                    <a:lumOff val="35000"/>
                  </a:prstClr>
                </a:solidFill>
              </a:rPr>
              <a:t>踏まえ</a:t>
            </a:r>
            <a:r>
              <a:rPr lang="ja-JP" altLang="en-US" dirty="0" smtClean="0">
                <a:solidFill>
                  <a:prstClr val="black">
                    <a:lumMod val="65000"/>
                    <a:lumOff val="35000"/>
                  </a:prstClr>
                </a:solidFill>
              </a:rPr>
              <a:t>、現状業務にどのようにＡＩ</a:t>
            </a:r>
            <a:r>
              <a:rPr lang="ja-JP" altLang="en-US" dirty="0">
                <a:solidFill>
                  <a:prstClr val="black">
                    <a:lumMod val="65000"/>
                    <a:lumOff val="35000"/>
                  </a:prstClr>
                </a:solidFill>
              </a:rPr>
              <a:t>、ＲＰＡ等の</a:t>
            </a:r>
            <a:r>
              <a:rPr lang="ja-JP" altLang="en-US" dirty="0" smtClean="0">
                <a:solidFill>
                  <a:prstClr val="black">
                    <a:lumMod val="65000"/>
                    <a:lumOff val="35000"/>
                  </a:prstClr>
                </a:solidFill>
              </a:rPr>
              <a:t>ＩＣＴを活用する余地があるか、できるだけ幅広に記載</a:t>
            </a:r>
            <a:endParaRPr lang="en-US" altLang="ja-JP" dirty="0" smtClean="0">
              <a:solidFill>
                <a:prstClr val="black">
                  <a:lumMod val="65000"/>
                  <a:lumOff val="35000"/>
                </a:prstClr>
              </a:solidFill>
            </a:endParaRPr>
          </a:p>
          <a:p>
            <a:endParaRPr lang="en-US" altLang="ja-JP" dirty="0" smtClean="0">
              <a:solidFill>
                <a:prstClr val="black">
                  <a:lumMod val="65000"/>
                  <a:lumOff val="35000"/>
                </a:prstClr>
              </a:solidFill>
            </a:endParaRPr>
          </a:p>
          <a:p>
            <a:r>
              <a:rPr lang="en-US" altLang="ja-JP" dirty="0" smtClean="0">
                <a:solidFill>
                  <a:prstClr val="black">
                    <a:lumMod val="65000"/>
                    <a:lumOff val="35000"/>
                  </a:prstClr>
                </a:solidFill>
              </a:rPr>
              <a:t>※</a:t>
            </a:r>
            <a:r>
              <a:rPr lang="ja-JP" altLang="en-US" dirty="0" smtClean="0">
                <a:solidFill>
                  <a:prstClr val="black">
                    <a:lumMod val="65000"/>
                    <a:lumOff val="35000"/>
                  </a:prstClr>
                </a:solidFill>
              </a:rPr>
              <a:t>この段階では、</a:t>
            </a:r>
            <a:r>
              <a:rPr lang="ja-JP" altLang="en-US" u="sng" dirty="0" smtClean="0">
                <a:solidFill>
                  <a:prstClr val="black">
                    <a:lumMod val="65000"/>
                    <a:lumOff val="35000"/>
                  </a:prstClr>
                </a:solidFill>
              </a:rPr>
              <a:t>必ずしも実現可能性が明らかでないものも含めて</a:t>
            </a:r>
            <a:r>
              <a:rPr lang="ja-JP" altLang="en-US" dirty="0" smtClean="0">
                <a:solidFill>
                  <a:prstClr val="black">
                    <a:lumMod val="65000"/>
                    <a:lumOff val="35000"/>
                  </a:prstClr>
                </a:solidFill>
              </a:rPr>
              <a:t>、可能性があるものはできるだけ幅広に記載すること。</a:t>
            </a:r>
            <a:endParaRPr lang="en-US" altLang="ja-JP" dirty="0" smtClean="0">
              <a:solidFill>
                <a:prstClr val="black">
                  <a:lumMod val="65000"/>
                  <a:lumOff val="35000"/>
                </a:prstClr>
              </a:solidFill>
            </a:endParaRPr>
          </a:p>
          <a:p>
            <a:endParaRPr lang="en-US" altLang="ja-JP" dirty="0" smtClean="0">
              <a:solidFill>
                <a:prstClr val="black">
                  <a:lumMod val="65000"/>
                  <a:lumOff val="35000"/>
                </a:prstClr>
              </a:solidFill>
            </a:endParaRPr>
          </a:p>
          <a:p>
            <a:r>
              <a:rPr lang="en-US" altLang="ja-JP" dirty="0" smtClean="0">
                <a:solidFill>
                  <a:prstClr val="black">
                    <a:lumMod val="65000"/>
                    <a:lumOff val="35000"/>
                  </a:prstClr>
                </a:solidFill>
              </a:rPr>
              <a:t>※</a:t>
            </a:r>
            <a:r>
              <a:rPr lang="ja-JP" altLang="en-US" dirty="0" smtClean="0">
                <a:solidFill>
                  <a:prstClr val="black">
                    <a:lumMod val="65000"/>
                    <a:lumOff val="35000"/>
                  </a:prstClr>
                </a:solidFill>
              </a:rPr>
              <a:t>この段階では、参加団体間で内容を調整する必要はなく、</a:t>
            </a:r>
            <a:r>
              <a:rPr lang="ja-JP" altLang="en-US" u="sng" dirty="0" smtClean="0">
                <a:solidFill>
                  <a:prstClr val="black">
                    <a:lumMod val="65000"/>
                    <a:lumOff val="35000"/>
                  </a:prstClr>
                </a:solidFill>
              </a:rPr>
              <a:t>参加団体ごとに検討した内容をそのまま記載</a:t>
            </a:r>
            <a:r>
              <a:rPr lang="ja-JP" altLang="en-US" dirty="0" smtClean="0">
                <a:solidFill>
                  <a:prstClr val="black">
                    <a:lumMod val="65000"/>
                    <a:lumOff val="35000"/>
                  </a:prstClr>
                </a:solidFill>
              </a:rPr>
              <a:t>すること。</a:t>
            </a:r>
            <a:endParaRPr lang="en-US" altLang="ja-JP" dirty="0" smtClean="0">
              <a:solidFill>
                <a:prstClr val="black">
                  <a:lumMod val="65000"/>
                  <a:lumOff val="35000"/>
                </a:prstClr>
              </a:solidFill>
            </a:endParaRPr>
          </a:p>
          <a:p>
            <a:endParaRPr lang="en-US" altLang="ja-JP" dirty="0">
              <a:solidFill>
                <a:prstClr val="black">
                  <a:lumMod val="65000"/>
                  <a:lumOff val="35000"/>
                </a:prstClr>
              </a:solidFill>
            </a:endParaRPr>
          </a:p>
          <a:p>
            <a:r>
              <a:rPr lang="en-US" altLang="ja-JP" dirty="0" smtClean="0">
                <a:solidFill>
                  <a:prstClr val="black">
                    <a:lumMod val="65000"/>
                    <a:lumOff val="35000"/>
                  </a:prstClr>
                </a:solidFill>
              </a:rPr>
              <a:t>※｢</a:t>
            </a:r>
            <a:r>
              <a:rPr lang="ja-JP" altLang="en-US" dirty="0" smtClean="0">
                <a:solidFill>
                  <a:prstClr val="black">
                    <a:lumMod val="65000"/>
                    <a:lumOff val="35000"/>
                  </a:prstClr>
                </a:solidFill>
              </a:rPr>
              <a:t>２．３　現状業務調査結果</a:t>
            </a:r>
            <a:r>
              <a:rPr lang="en-US" altLang="ja-JP" dirty="0" smtClean="0">
                <a:solidFill>
                  <a:prstClr val="black">
                    <a:lumMod val="65000"/>
                    <a:lumOff val="35000"/>
                  </a:prstClr>
                </a:solidFill>
              </a:rPr>
              <a:t>｣</a:t>
            </a:r>
            <a:r>
              <a:rPr lang="ja-JP" altLang="en-US" dirty="0" smtClean="0">
                <a:solidFill>
                  <a:prstClr val="black">
                    <a:lumMod val="65000"/>
                    <a:lumOff val="35000"/>
                  </a:prstClr>
                </a:solidFill>
              </a:rPr>
              <a:t>で原課が活用可能性なしと</a:t>
            </a:r>
            <a:endParaRPr lang="en-US" altLang="ja-JP" dirty="0" smtClean="0">
              <a:solidFill>
                <a:prstClr val="black">
                  <a:lumMod val="65000"/>
                  <a:lumOff val="35000"/>
                </a:prstClr>
              </a:solidFill>
            </a:endParaRPr>
          </a:p>
          <a:p>
            <a:r>
              <a:rPr lang="ja-JP" altLang="en-US" dirty="0" smtClean="0">
                <a:solidFill>
                  <a:prstClr val="black">
                    <a:lumMod val="65000"/>
                    <a:lumOff val="35000"/>
                  </a:prstClr>
                </a:solidFill>
              </a:rPr>
              <a:t>判断したものも含めて検討すること。</a:t>
            </a:r>
            <a:endParaRPr lang="en-US" altLang="ja-JP" dirty="0" smtClean="0">
              <a:solidFill>
                <a:prstClr val="black">
                  <a:lumMod val="65000"/>
                  <a:lumOff val="35000"/>
                </a:prstClr>
              </a:solidFill>
            </a:endParaRPr>
          </a:p>
          <a:p>
            <a:endParaRPr lang="en-US" altLang="ja-JP" dirty="0" smtClean="0">
              <a:solidFill>
                <a:prstClr val="black">
                  <a:lumMod val="65000"/>
                  <a:lumOff val="35000"/>
                </a:prstClr>
              </a:solidFill>
            </a:endParaRPr>
          </a:p>
          <a:p>
            <a:r>
              <a:rPr lang="ja-JP" altLang="en-US" dirty="0" smtClean="0">
                <a:solidFill>
                  <a:prstClr val="black">
                    <a:lumMod val="65000"/>
                    <a:lumOff val="35000"/>
                  </a:prstClr>
                </a:solidFill>
              </a:rPr>
              <a:t>（本項目の考え方）</a:t>
            </a:r>
            <a:endParaRPr lang="en-US" altLang="ja-JP" dirty="0">
              <a:solidFill>
                <a:prstClr val="black">
                  <a:lumMod val="65000"/>
                  <a:lumOff val="35000"/>
                </a:prstClr>
              </a:solidFill>
            </a:endParaRPr>
          </a:p>
          <a:p>
            <a:r>
              <a:rPr lang="ja-JP" altLang="en-US" dirty="0" smtClean="0">
                <a:solidFill>
                  <a:prstClr val="black">
                    <a:lumMod val="65000"/>
                    <a:lumOff val="35000"/>
                  </a:prstClr>
                </a:solidFill>
              </a:rPr>
              <a:t>　以降</a:t>
            </a:r>
            <a:r>
              <a:rPr lang="ja-JP" altLang="en-US" dirty="0">
                <a:solidFill>
                  <a:prstClr val="black">
                    <a:lumMod val="65000"/>
                    <a:lumOff val="35000"/>
                  </a:prstClr>
                </a:solidFill>
              </a:rPr>
              <a:t>のプロセスで</a:t>
            </a:r>
            <a:r>
              <a:rPr lang="ja-JP" altLang="en-US" dirty="0" smtClean="0">
                <a:solidFill>
                  <a:prstClr val="black">
                    <a:lumMod val="65000"/>
                    <a:lumOff val="35000"/>
                  </a:prstClr>
                </a:solidFill>
              </a:rPr>
              <a:t>、団体間比較</a:t>
            </a:r>
            <a:r>
              <a:rPr lang="ja-JP" altLang="en-US" dirty="0">
                <a:solidFill>
                  <a:prstClr val="black">
                    <a:lumMod val="65000"/>
                    <a:lumOff val="35000"/>
                  </a:prstClr>
                </a:solidFill>
              </a:rPr>
              <a:t>を通じて、ＡＩ、ＲＰＡ等のＩＣＴを活用した業務プロセスを構築することとなるが、ＩＣＴの活用を前提とするかどうかで理想の業務プロセスは変わりうる</a:t>
            </a:r>
            <a:r>
              <a:rPr lang="ja-JP" altLang="en-US" dirty="0" smtClean="0">
                <a:solidFill>
                  <a:prstClr val="black">
                    <a:lumMod val="65000"/>
                    <a:lumOff val="35000"/>
                  </a:prstClr>
                </a:solidFill>
              </a:rPr>
              <a:t>。そのため、本事業での検討においては</a:t>
            </a:r>
            <a:r>
              <a:rPr lang="ja-JP" altLang="en-US" dirty="0">
                <a:solidFill>
                  <a:prstClr val="black">
                    <a:lumMod val="65000"/>
                    <a:lumOff val="35000"/>
                  </a:prstClr>
                </a:solidFill>
              </a:rPr>
              <a:t>、「まず</a:t>
            </a:r>
            <a:r>
              <a:rPr lang="ja-JP" altLang="en-US" dirty="0" smtClean="0">
                <a:solidFill>
                  <a:prstClr val="black">
                    <a:lumMod val="65000"/>
                    <a:lumOff val="35000"/>
                  </a:prstClr>
                </a:solidFill>
              </a:rPr>
              <a:t>、団体間比較</a:t>
            </a:r>
            <a:r>
              <a:rPr lang="ja-JP" altLang="en-US" dirty="0">
                <a:solidFill>
                  <a:prstClr val="black">
                    <a:lumMod val="65000"/>
                    <a:lumOff val="35000"/>
                  </a:prstClr>
                </a:solidFill>
              </a:rPr>
              <a:t>により、ＩＣＴを活用しない状態での理想の業務プロセスを構築してから、その次に、その業務プロセスにＩＣＴを導入する」といった単線的なものではなく</a:t>
            </a:r>
            <a:r>
              <a:rPr lang="ja-JP" altLang="en-US" dirty="0" smtClean="0">
                <a:solidFill>
                  <a:prstClr val="black">
                    <a:lumMod val="65000"/>
                    <a:lumOff val="35000"/>
                  </a:prstClr>
                </a:solidFill>
              </a:rPr>
              <a:t>、「ＩＣＴの活用を念頭に置きながら、団体間比較により、ＩＣＴを活用した理想の業務プロセスを構築する」と</a:t>
            </a:r>
            <a:r>
              <a:rPr lang="ja-JP" altLang="en-US" dirty="0">
                <a:solidFill>
                  <a:prstClr val="black">
                    <a:lumMod val="65000"/>
                    <a:lumOff val="35000"/>
                  </a:prstClr>
                </a:solidFill>
              </a:rPr>
              <a:t>いう同時並行的な進め方が期待される。</a:t>
            </a:r>
            <a:endParaRPr lang="en-US" altLang="ja-JP" dirty="0">
              <a:solidFill>
                <a:prstClr val="black">
                  <a:lumMod val="65000"/>
                  <a:lumOff val="35000"/>
                </a:prstClr>
              </a:solidFill>
            </a:endParaRPr>
          </a:p>
          <a:p>
            <a:r>
              <a:rPr lang="ja-JP" altLang="en-US" dirty="0">
                <a:solidFill>
                  <a:prstClr val="black">
                    <a:lumMod val="65000"/>
                    <a:lumOff val="35000"/>
                  </a:prstClr>
                </a:solidFill>
              </a:rPr>
              <a:t>　そのため</a:t>
            </a:r>
            <a:r>
              <a:rPr lang="ja-JP" altLang="en-US" dirty="0" smtClean="0">
                <a:solidFill>
                  <a:prstClr val="black">
                    <a:lumMod val="65000"/>
                    <a:lumOff val="35000"/>
                  </a:prstClr>
                </a:solidFill>
              </a:rPr>
              <a:t>、団体間比較を行う前のこの段階から、参加団体の担当者がそれぞれＩＣＴ活用可能性についてのブレインストーミングを行い、その可能性を念頭に置きながら以降のプロセスに臨んでいただくため、本項目を記載していただくこととしている。</a:t>
            </a:r>
            <a:endParaRPr lang="en-US" altLang="ja-JP" dirty="0">
              <a:solidFill>
                <a:prstClr val="black">
                  <a:lumMod val="65000"/>
                  <a:lumOff val="35000"/>
                </a:prstClr>
              </a:solidFill>
            </a:endParaRPr>
          </a:p>
        </p:txBody>
      </p:sp>
    </p:spTree>
    <p:extLst>
      <p:ext uri="{BB962C8B-B14F-4D97-AF65-F5344CB8AC3E}">
        <p14:creationId xmlns:p14="http://schemas.microsoft.com/office/powerpoint/2010/main" val="522187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13</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18" name="Rectangle 3" descr="市松模様 (大)"/>
          <p:cNvSpPr>
            <a:spLocks noChangeArrowheads="1"/>
          </p:cNvSpPr>
          <p:nvPr/>
        </p:nvSpPr>
        <p:spPr bwMode="auto">
          <a:xfrm>
            <a:off x="359357" y="592086"/>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２．７　対象業務</a:t>
            </a:r>
            <a:endParaRPr lang="en-US" altLang="ja-JP" sz="1400" b="1" dirty="0" smtClean="0">
              <a:solidFill>
                <a:prstClr val="black"/>
              </a:solidFill>
              <a:latin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784942729"/>
              </p:ext>
            </p:extLst>
          </p:nvPr>
        </p:nvGraphicFramePr>
        <p:xfrm>
          <a:off x="359357" y="1199195"/>
          <a:ext cx="6153665" cy="4056932"/>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056932">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470568" y="1532379"/>
            <a:ext cx="5324943" cy="2585323"/>
          </a:xfrm>
          <a:prstGeom prst="rect">
            <a:avLst/>
          </a:prstGeom>
          <a:noFill/>
        </p:spPr>
        <p:txBody>
          <a:bodyPr wrap="square" rtlCol="0">
            <a:spAutoFit/>
          </a:bodyPr>
          <a:lstStyle/>
          <a:p>
            <a:r>
              <a:rPr lang="ja-JP" altLang="en-US" dirty="0" smtClean="0">
                <a:solidFill>
                  <a:schemeClr val="tx1">
                    <a:lumMod val="65000"/>
                    <a:lumOff val="35000"/>
                  </a:schemeClr>
                </a:solidFill>
              </a:rPr>
              <a:t>・</a:t>
            </a:r>
            <a:r>
              <a:rPr lang="ja-JP" altLang="en-US" dirty="0">
                <a:solidFill>
                  <a:prstClr val="black">
                    <a:lumMod val="65000"/>
                    <a:lumOff val="35000"/>
                  </a:prstClr>
                </a:solidFill>
              </a:rPr>
              <a:t>現状業務調査結果</a:t>
            </a:r>
            <a:r>
              <a:rPr lang="ja-JP" altLang="en-US" dirty="0" smtClean="0">
                <a:solidFill>
                  <a:schemeClr val="tx1">
                    <a:lumMod val="65000"/>
                    <a:lumOff val="35000"/>
                  </a:schemeClr>
                </a:solidFill>
              </a:rPr>
              <a:t>を踏まえ、団体間比較、標準化及びＡＩ，ＲＰＡ等のＩＣＴ活用について検討する業務を選定し、選定した業務</a:t>
            </a:r>
            <a:r>
              <a:rPr lang="ja-JP" altLang="en-US" dirty="0">
                <a:solidFill>
                  <a:schemeClr val="tx1">
                    <a:lumMod val="65000"/>
                    <a:lumOff val="35000"/>
                  </a:schemeClr>
                </a:solidFill>
              </a:rPr>
              <a:t>に</a:t>
            </a:r>
            <a:r>
              <a:rPr lang="ja-JP" altLang="en-US" dirty="0" smtClean="0">
                <a:solidFill>
                  <a:schemeClr val="tx1">
                    <a:lumMod val="65000"/>
                    <a:lumOff val="35000"/>
                  </a:schemeClr>
                </a:solidFill>
              </a:rPr>
              <a:t>ついて記載</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住民情報を対象業務とした場合、</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住民情報を取り扱う部署（市民課等）の業務を</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分析し、その中から他団体と標準化、ＡＩ、ＲＰＡ等のＩＣＴ活用を図る業務を選定。</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3351980198"/>
              </p:ext>
            </p:extLst>
          </p:nvPr>
        </p:nvGraphicFramePr>
        <p:xfrm>
          <a:off x="359356" y="5786975"/>
          <a:ext cx="6153665" cy="411902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11902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4" name="テキスト ボックス 13"/>
          <p:cNvSpPr txBox="1"/>
          <p:nvPr/>
        </p:nvSpPr>
        <p:spPr>
          <a:xfrm>
            <a:off x="598254" y="6022814"/>
            <a:ext cx="5324943" cy="369332"/>
          </a:xfrm>
          <a:prstGeom prst="rect">
            <a:avLst/>
          </a:prstGeom>
          <a:noFill/>
        </p:spPr>
        <p:txBody>
          <a:bodyPr wrap="square" rtlCol="0">
            <a:spAutoFit/>
          </a:bodyPr>
          <a:lstStyle/>
          <a:p>
            <a:r>
              <a:rPr lang="ja-JP" altLang="en-US" dirty="0" smtClean="0">
                <a:solidFill>
                  <a:schemeClr val="tx1">
                    <a:lumMod val="65000"/>
                    <a:lumOff val="35000"/>
                  </a:schemeClr>
                </a:solidFill>
              </a:rPr>
              <a:t>・</a:t>
            </a:r>
            <a:r>
              <a:rPr lang="ja-JP" altLang="en-US" dirty="0">
                <a:solidFill>
                  <a:schemeClr val="tx1">
                    <a:lumMod val="65000"/>
                    <a:lumOff val="35000"/>
                  </a:schemeClr>
                </a:solidFill>
              </a:rPr>
              <a:t>業務</a:t>
            </a:r>
            <a:r>
              <a:rPr lang="ja-JP" altLang="en-US" dirty="0" smtClean="0">
                <a:solidFill>
                  <a:schemeClr val="tx1">
                    <a:lumMod val="65000"/>
                    <a:lumOff val="35000"/>
                  </a:schemeClr>
                </a:solidFill>
              </a:rPr>
              <a:t>選定にあたっての考え方を詳細に記載</a:t>
            </a:r>
            <a:endParaRPr lang="en-US" altLang="ja-JP" dirty="0">
              <a:solidFill>
                <a:schemeClr val="tx1">
                  <a:lumMod val="65000"/>
                  <a:lumOff val="35000"/>
                </a:schemeClr>
              </a:solidFill>
            </a:endParaRPr>
          </a:p>
        </p:txBody>
      </p:sp>
      <p:sp>
        <p:nvSpPr>
          <p:cNvPr id="15" name="Rectangle 3" descr="市松模様 (大)"/>
          <p:cNvSpPr>
            <a:spLocks noChangeArrowheads="1"/>
          </p:cNvSpPr>
          <p:nvPr/>
        </p:nvSpPr>
        <p:spPr bwMode="auto">
          <a:xfrm>
            <a:off x="470568" y="5256127"/>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２．８　業務選定の考え方</a:t>
            </a:r>
            <a:endParaRPr lang="en-US" altLang="ja-JP" sz="1400" b="1" dirty="0" smtClean="0">
              <a:solidFill>
                <a:prstClr val="black"/>
              </a:solidFill>
              <a:latin typeface="ＭＳ Ｐゴシック" panose="020B0600070205080204" pitchFamily="50" charset="-128"/>
            </a:endParaRPr>
          </a:p>
        </p:txBody>
      </p:sp>
    </p:spTree>
    <p:extLst>
      <p:ext uri="{BB962C8B-B14F-4D97-AF65-F5344CB8AC3E}">
        <p14:creationId xmlns:p14="http://schemas.microsoft.com/office/powerpoint/2010/main" val="5133682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14</a:t>
            </a:fld>
            <a:endParaRPr lang="ja-JP" altLang="en-US" sz="1061" dirty="0">
              <a:solidFill>
                <a:prstClr val="black"/>
              </a:solidFill>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３．１　実施スケジュール　</a:t>
            </a:r>
            <a:endParaRPr lang="en-US" altLang="ja-JP" sz="1400" b="1" dirty="0" smtClean="0">
              <a:solidFill>
                <a:prstClr val="black"/>
              </a:solidFill>
              <a:latin typeface="ＭＳ Ｐゴシック" panose="020B0600070205080204" pitchFamily="50" charset="-128"/>
            </a:endParaRPr>
          </a:p>
        </p:txBody>
      </p:sp>
      <p:sp>
        <p:nvSpPr>
          <p:cNvPr id="9" name="Rectangle 3" descr="市松模様 (大)"/>
          <p:cNvSpPr>
            <a:spLocks noChangeArrowheads="1"/>
          </p:cNvSpPr>
          <p:nvPr/>
        </p:nvSpPr>
        <p:spPr bwMode="auto">
          <a:xfrm>
            <a:off x="383058" y="5269699"/>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a:solidFill>
                  <a:prstClr val="black"/>
                </a:solidFill>
                <a:latin typeface="ＭＳ Ｐゴシック" panose="020B0600070205080204" pitchFamily="50" charset="-128"/>
              </a:rPr>
              <a:t>３</a:t>
            </a:r>
            <a:r>
              <a:rPr lang="ja-JP" altLang="en-US" sz="1400" b="1" dirty="0" smtClean="0">
                <a:solidFill>
                  <a:prstClr val="black"/>
                </a:solidFill>
                <a:latin typeface="ＭＳ Ｐゴシック" panose="020B0600070205080204" pitchFamily="50" charset="-128"/>
              </a:rPr>
              <a:t>．２　実施手順</a:t>
            </a:r>
            <a:endParaRPr lang="en-US" altLang="ja-JP" sz="1400" b="1" dirty="0" smtClean="0">
              <a:solidFill>
                <a:prstClr val="black"/>
              </a:solidFill>
              <a:latin typeface="ＭＳ Ｐゴシック" panose="020B0600070205080204" pitchFamily="50" charset="-128"/>
            </a:endParaRPr>
          </a:p>
        </p:txBody>
      </p:sp>
      <p:sp>
        <p:nvSpPr>
          <p:cNvPr id="10"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graphicFrame>
        <p:nvGraphicFramePr>
          <p:cNvPr id="27" name="表 26"/>
          <p:cNvGraphicFramePr>
            <a:graphicFrameLocks noGrp="1"/>
          </p:cNvGraphicFramePr>
          <p:nvPr>
            <p:extLst>
              <p:ext uri="{D42A27DB-BD31-4B8C-83A1-F6EECF244321}">
                <p14:modId xmlns:p14="http://schemas.microsoft.com/office/powerpoint/2010/main" val="1603709316"/>
              </p:ext>
            </p:extLst>
          </p:nvPr>
        </p:nvGraphicFramePr>
        <p:xfrm>
          <a:off x="383058" y="1099262"/>
          <a:ext cx="6153665" cy="411902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11902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6" name="テキスト ボックス 45"/>
          <p:cNvSpPr txBox="1"/>
          <p:nvPr/>
        </p:nvSpPr>
        <p:spPr>
          <a:xfrm>
            <a:off x="494269" y="1263718"/>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・団体間比較のスケジュールを参加団体ごとの取組が分かるように記載</a:t>
            </a:r>
            <a:endParaRPr lang="en-US" altLang="ja-JP" dirty="0">
              <a:solidFill>
                <a:schemeClr val="tx1">
                  <a:lumMod val="65000"/>
                  <a:lumOff val="35000"/>
                </a:schemeClr>
              </a:solidFill>
            </a:endParaRPr>
          </a:p>
        </p:txBody>
      </p:sp>
      <p:graphicFrame>
        <p:nvGraphicFramePr>
          <p:cNvPr id="47" name="表 46"/>
          <p:cNvGraphicFramePr>
            <a:graphicFrameLocks noGrp="1"/>
          </p:cNvGraphicFramePr>
          <p:nvPr>
            <p:extLst>
              <p:ext uri="{D42A27DB-BD31-4B8C-83A1-F6EECF244321}">
                <p14:modId xmlns:p14="http://schemas.microsoft.com/office/powerpoint/2010/main" val="1336264184"/>
              </p:ext>
            </p:extLst>
          </p:nvPr>
        </p:nvGraphicFramePr>
        <p:xfrm>
          <a:off x="383058" y="5778646"/>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8" name="テキスト ボックス 47"/>
          <p:cNvSpPr txBox="1"/>
          <p:nvPr/>
        </p:nvSpPr>
        <p:spPr>
          <a:xfrm>
            <a:off x="494269" y="5951539"/>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・団体間比較の手法、進め方、留意事項等について図表等を用いて詳細に記載</a:t>
            </a:r>
            <a:endParaRPr lang="en-US" altLang="ja-JP" dirty="0">
              <a:solidFill>
                <a:schemeClr val="tx1">
                  <a:lumMod val="65000"/>
                  <a:lumOff val="35000"/>
                </a:schemeClr>
              </a:solidFill>
            </a:endParaRPr>
          </a:p>
        </p:txBody>
      </p:sp>
    </p:spTree>
    <p:extLst>
      <p:ext uri="{BB962C8B-B14F-4D97-AF65-F5344CB8AC3E}">
        <p14:creationId xmlns:p14="http://schemas.microsoft.com/office/powerpoint/2010/main" val="2405099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15</a:t>
            </a:fld>
            <a:endParaRPr lang="ja-JP" altLang="en-US" sz="1061" dirty="0">
              <a:solidFill>
                <a:prstClr val="black"/>
              </a:solidFill>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a:solidFill>
                  <a:prstClr val="black"/>
                </a:solidFill>
                <a:latin typeface="ＭＳ Ｐゴシック" panose="020B0600070205080204" pitchFamily="50" charset="-128"/>
              </a:rPr>
              <a:t>３</a:t>
            </a:r>
            <a:r>
              <a:rPr lang="ja-JP" altLang="en-US" sz="1400" b="1" dirty="0" smtClean="0">
                <a:solidFill>
                  <a:prstClr val="black"/>
                </a:solidFill>
                <a:latin typeface="ＭＳ Ｐゴシック" panose="020B0600070205080204" pitchFamily="50" charset="-128"/>
              </a:rPr>
              <a:t>．３　団体間比較結果　</a:t>
            </a:r>
            <a:endParaRPr lang="en-US" altLang="ja-JP" sz="1400" b="1" dirty="0" smtClean="0">
              <a:solidFill>
                <a:prstClr val="black"/>
              </a:solidFill>
              <a:latin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384626352"/>
              </p:ext>
            </p:extLst>
          </p:nvPr>
        </p:nvGraphicFramePr>
        <p:xfrm>
          <a:off x="383058" y="1184703"/>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8" name="Rectangle 3" descr="市松模様 (大)"/>
          <p:cNvSpPr>
            <a:spLocks noChangeArrowheads="1"/>
          </p:cNvSpPr>
          <p:nvPr/>
        </p:nvSpPr>
        <p:spPr bwMode="auto">
          <a:xfrm>
            <a:off x="383058" y="5261956"/>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図表　業務量調査比較　全体</a:t>
            </a:r>
            <a:r>
              <a:rPr lang="en-US" altLang="ja-JP" sz="1400" b="1" dirty="0" smtClean="0">
                <a:solidFill>
                  <a:prstClr val="black"/>
                </a:solidFill>
                <a:latin typeface="ＭＳ Ｐゴシック" panose="020B0600070205080204" pitchFamily="50" charset="-128"/>
              </a:rPr>
              <a:t>〉</a:t>
            </a:r>
          </a:p>
        </p:txBody>
      </p:sp>
      <p:sp>
        <p:nvSpPr>
          <p:cNvPr id="16" name="テキスト ボックス 15"/>
          <p:cNvSpPr txBox="1"/>
          <p:nvPr/>
        </p:nvSpPr>
        <p:spPr>
          <a:xfrm>
            <a:off x="615233" y="1444260"/>
            <a:ext cx="5641909" cy="2031325"/>
          </a:xfrm>
          <a:prstGeom prst="rect">
            <a:avLst/>
          </a:prstGeom>
          <a:noFill/>
        </p:spPr>
        <p:txBody>
          <a:bodyPr wrap="square" rtlCol="0">
            <a:spAutoFit/>
          </a:bodyPr>
          <a:lstStyle/>
          <a:p>
            <a:r>
              <a:rPr lang="ja-JP" altLang="en-US" dirty="0" smtClean="0">
                <a:solidFill>
                  <a:schemeClr val="tx1">
                    <a:lumMod val="65000"/>
                    <a:lumOff val="35000"/>
                  </a:schemeClr>
                </a:solidFill>
              </a:rPr>
              <a:t>・比較結果から見える課題や改善計画等について</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具体的</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に記載</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本事業に参加し</a:t>
            </a:r>
            <a:r>
              <a:rPr lang="ja-JP" altLang="en-US" dirty="0">
                <a:solidFill>
                  <a:schemeClr val="tx1">
                    <a:lumMod val="65000"/>
                    <a:lumOff val="35000"/>
                  </a:schemeClr>
                </a:solidFill>
              </a:rPr>
              <a:t>ていない</a:t>
            </a:r>
            <a:r>
              <a:rPr lang="ja-JP" altLang="en-US" dirty="0" smtClean="0">
                <a:solidFill>
                  <a:schemeClr val="tx1">
                    <a:lumMod val="65000"/>
                    <a:lumOff val="35000"/>
                  </a:schemeClr>
                </a:solidFill>
              </a:rPr>
              <a:t>他団体が見て、</a:t>
            </a:r>
            <a:endParaRPr lang="en-US" altLang="ja-JP" dirty="0" smtClean="0">
              <a:solidFill>
                <a:schemeClr val="tx1">
                  <a:lumMod val="65000"/>
                  <a:lumOff val="35000"/>
                </a:schemeClr>
              </a:solidFill>
            </a:endParaRPr>
          </a:p>
          <a:p>
            <a:r>
              <a:rPr lang="ja-JP" altLang="en-US" dirty="0">
                <a:solidFill>
                  <a:schemeClr val="tx1">
                    <a:lumMod val="65000"/>
                    <a:lumOff val="35000"/>
                  </a:schemeClr>
                </a:solidFill>
              </a:rPr>
              <a:t>その</a:t>
            </a:r>
            <a:r>
              <a:rPr lang="ja-JP" altLang="en-US" dirty="0" smtClean="0">
                <a:solidFill>
                  <a:schemeClr val="tx1">
                    <a:lumMod val="65000"/>
                    <a:lumOff val="35000"/>
                  </a:schemeClr>
                </a:solidFill>
              </a:rPr>
              <a:t>まま業務改善に反映できる程度の具体的な内容</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graphicFrame>
        <p:nvGraphicFramePr>
          <p:cNvPr id="17" name="表 16"/>
          <p:cNvGraphicFramePr>
            <a:graphicFrameLocks noGrp="1"/>
          </p:cNvGraphicFramePr>
          <p:nvPr>
            <p:extLst>
              <p:ext uri="{D42A27DB-BD31-4B8C-83A1-F6EECF244321}">
                <p14:modId xmlns:p14="http://schemas.microsoft.com/office/powerpoint/2010/main" val="3400691161"/>
              </p:ext>
            </p:extLst>
          </p:nvPr>
        </p:nvGraphicFramePr>
        <p:xfrm>
          <a:off x="359356" y="5786975"/>
          <a:ext cx="6153665" cy="411902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11902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756747" y="6253769"/>
            <a:ext cx="5641909" cy="3139321"/>
          </a:xfrm>
          <a:prstGeom prst="rect">
            <a:avLst/>
          </a:prstGeom>
          <a:noFill/>
        </p:spPr>
        <p:txBody>
          <a:bodyPr wrap="square" rtlCol="0">
            <a:spAutoFit/>
          </a:bodyPr>
          <a:lstStyle/>
          <a:p>
            <a:r>
              <a:rPr lang="ja-JP" altLang="en-US" dirty="0" smtClean="0">
                <a:solidFill>
                  <a:schemeClr val="tx1">
                    <a:lumMod val="65000"/>
                    <a:lumOff val="35000"/>
                  </a:schemeClr>
                </a:solidFill>
              </a:rPr>
              <a:t>・全参加団体の調査票の取りまとめ、業務別の</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詳細な比較を</a:t>
            </a:r>
            <a:r>
              <a:rPr lang="ja-JP" altLang="en-US" dirty="0">
                <a:solidFill>
                  <a:schemeClr val="tx1">
                    <a:lumMod val="65000"/>
                    <a:lumOff val="35000"/>
                  </a:schemeClr>
                </a:solidFill>
              </a:rPr>
              <a:t>図表等を用いて詳細に</a:t>
            </a:r>
            <a:r>
              <a:rPr lang="ja-JP" altLang="en-US" dirty="0" smtClean="0">
                <a:solidFill>
                  <a:schemeClr val="tx1">
                    <a:lumMod val="65000"/>
                    <a:lumOff val="35000"/>
                  </a:schemeClr>
                </a:solidFill>
              </a:rPr>
              <a:t>記載</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r>
              <a:rPr lang="ja-JP" altLang="en-US" dirty="0">
                <a:solidFill>
                  <a:schemeClr val="tx1">
                    <a:lumMod val="65000"/>
                    <a:lumOff val="35000"/>
                  </a:schemeClr>
                </a:solidFill>
              </a:rPr>
              <a:t>・比較結果から見える課題や改善計画等について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具体的</a:t>
            </a:r>
            <a:r>
              <a:rPr lang="en-US" altLang="ja-JP" dirty="0">
                <a:solidFill>
                  <a:schemeClr val="tx1">
                    <a:lumMod val="65000"/>
                    <a:lumOff val="35000"/>
                  </a:schemeClr>
                </a:solidFill>
              </a:rPr>
              <a:t>※</a:t>
            </a:r>
            <a:r>
              <a:rPr lang="ja-JP" altLang="en-US" dirty="0">
                <a:solidFill>
                  <a:schemeClr val="tx1">
                    <a:lumMod val="65000"/>
                    <a:lumOff val="35000"/>
                  </a:schemeClr>
                </a:solidFill>
              </a:rPr>
              <a:t>に記載</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a:p>
            <a:r>
              <a:rPr lang="en-US" altLang="ja-JP" dirty="0">
                <a:solidFill>
                  <a:schemeClr val="tx1">
                    <a:lumMod val="65000"/>
                    <a:lumOff val="35000"/>
                  </a:schemeClr>
                </a:solidFill>
              </a:rPr>
              <a:t>※</a:t>
            </a:r>
            <a:r>
              <a:rPr lang="ja-JP" altLang="en-US" dirty="0">
                <a:solidFill>
                  <a:schemeClr val="tx1">
                    <a:lumMod val="65000"/>
                    <a:lumOff val="35000"/>
                  </a:schemeClr>
                </a:solidFill>
              </a:rPr>
              <a:t>本事業に参加していない</a:t>
            </a:r>
            <a:r>
              <a:rPr lang="ja-JP" altLang="en-US" dirty="0" smtClean="0">
                <a:solidFill>
                  <a:schemeClr val="tx1">
                    <a:lumMod val="65000"/>
                    <a:lumOff val="35000"/>
                  </a:schemeClr>
                </a:solidFill>
              </a:rPr>
              <a:t>他団体が</a:t>
            </a:r>
            <a:r>
              <a:rPr lang="ja-JP" altLang="en-US" dirty="0">
                <a:solidFill>
                  <a:schemeClr val="tx1">
                    <a:lumMod val="65000"/>
                    <a:lumOff val="35000"/>
                  </a:schemeClr>
                </a:solidFill>
              </a:rPr>
              <a:t>見て、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そのまま業務改善に反映できる程度の具体的な内容</a:t>
            </a:r>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sp>
        <p:nvSpPr>
          <p:cNvPr id="11"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1967357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16</a:t>
            </a:fld>
            <a:endParaRPr lang="ja-JP" altLang="en-US" sz="1061" dirty="0">
              <a:solidFill>
                <a:prstClr val="black"/>
              </a:solidFill>
            </a:endParaRPr>
          </a:p>
        </p:txBody>
      </p:sp>
      <p:sp>
        <p:nvSpPr>
          <p:cNvPr id="8" name="Rectangle 3" descr="市松模様 (大)"/>
          <p:cNvSpPr>
            <a:spLocks noChangeArrowheads="1"/>
          </p:cNvSpPr>
          <p:nvPr/>
        </p:nvSpPr>
        <p:spPr bwMode="auto">
          <a:xfrm>
            <a:off x="383058" y="5296673"/>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図表　　団体間業務量比較　</a:t>
            </a:r>
            <a:r>
              <a:rPr lang="en-US" altLang="ja-JP" sz="1400" b="1" dirty="0" smtClean="0">
                <a:solidFill>
                  <a:prstClr val="black"/>
                </a:solidFill>
                <a:latin typeface="ＭＳ Ｐゴシック" panose="020B0600070205080204" pitchFamily="50" charset="-128"/>
              </a:rPr>
              <a:t>【</a:t>
            </a:r>
            <a:r>
              <a:rPr lang="ja-JP" altLang="en-US" sz="1400" b="1" dirty="0">
                <a:solidFill>
                  <a:prstClr val="black"/>
                </a:solidFill>
                <a:latin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rPr>
              <a:t>＊業務</a:t>
            </a:r>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　</a:t>
            </a:r>
            <a:r>
              <a:rPr lang="en-US" altLang="ja-JP" sz="1400" b="1" dirty="0" smtClean="0">
                <a:solidFill>
                  <a:prstClr val="black"/>
                </a:solidFill>
                <a:latin typeface="ＭＳ Ｐゴシック" panose="020B0600070205080204" pitchFamily="50" charset="-128"/>
              </a:rPr>
              <a:t>〉</a:t>
            </a:r>
          </a:p>
        </p:txBody>
      </p:sp>
      <p:sp>
        <p:nvSpPr>
          <p:cNvPr id="11" name="Rectangle 3" descr="市松模様 (大)"/>
          <p:cNvSpPr>
            <a:spLocks noChangeArrowheads="1"/>
          </p:cNvSpPr>
          <p:nvPr/>
        </p:nvSpPr>
        <p:spPr bwMode="auto">
          <a:xfrm>
            <a:off x="383058" y="827390"/>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図表　　団体間業務量比較　</a:t>
            </a:r>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△△業務</a:t>
            </a:r>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　</a:t>
            </a:r>
            <a:r>
              <a:rPr lang="en-US" altLang="ja-JP" sz="1400" b="1" dirty="0" smtClean="0">
                <a:solidFill>
                  <a:prstClr val="black"/>
                </a:solidFill>
                <a:latin typeface="ＭＳ Ｐゴシック" panose="020B0600070205080204" pitchFamily="50" charset="-128"/>
              </a:rPr>
              <a:t>〉</a:t>
            </a:r>
          </a:p>
        </p:txBody>
      </p:sp>
      <p:graphicFrame>
        <p:nvGraphicFramePr>
          <p:cNvPr id="18" name="表 17"/>
          <p:cNvGraphicFramePr>
            <a:graphicFrameLocks noGrp="1"/>
          </p:cNvGraphicFramePr>
          <p:nvPr>
            <p:extLst>
              <p:ext uri="{D42A27DB-BD31-4B8C-83A1-F6EECF244321}">
                <p14:modId xmlns:p14="http://schemas.microsoft.com/office/powerpoint/2010/main" val="1676920378"/>
              </p:ext>
            </p:extLst>
          </p:nvPr>
        </p:nvGraphicFramePr>
        <p:xfrm>
          <a:off x="383058" y="1327528"/>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164345621"/>
              </p:ext>
            </p:extLst>
          </p:nvPr>
        </p:nvGraphicFramePr>
        <p:xfrm>
          <a:off x="383058" y="5807240"/>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2" name="テキスト ボックス 11"/>
          <p:cNvSpPr txBox="1"/>
          <p:nvPr/>
        </p:nvSpPr>
        <p:spPr>
          <a:xfrm>
            <a:off x="598252" y="1619126"/>
            <a:ext cx="5641909" cy="3139321"/>
          </a:xfrm>
          <a:prstGeom prst="rect">
            <a:avLst/>
          </a:prstGeom>
          <a:noFill/>
        </p:spPr>
        <p:txBody>
          <a:bodyPr wrap="square" rtlCol="0">
            <a:spAutoFit/>
          </a:bodyPr>
          <a:lstStyle/>
          <a:p>
            <a:r>
              <a:rPr lang="ja-JP" altLang="en-US" dirty="0" smtClean="0">
                <a:solidFill>
                  <a:schemeClr val="tx1">
                    <a:lumMod val="65000"/>
                    <a:lumOff val="35000"/>
                  </a:schemeClr>
                </a:solidFill>
              </a:rPr>
              <a:t>・全参加団体の調査票の取りまとめ、業務別の</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詳細な比較を</a:t>
            </a:r>
            <a:r>
              <a:rPr lang="ja-JP" altLang="en-US" dirty="0">
                <a:solidFill>
                  <a:schemeClr val="tx1">
                    <a:lumMod val="65000"/>
                    <a:lumOff val="35000"/>
                  </a:schemeClr>
                </a:solidFill>
              </a:rPr>
              <a:t>図表等を用いて詳細に</a:t>
            </a:r>
            <a:r>
              <a:rPr lang="ja-JP" altLang="en-US" dirty="0" smtClean="0">
                <a:solidFill>
                  <a:schemeClr val="tx1">
                    <a:lumMod val="65000"/>
                    <a:lumOff val="35000"/>
                  </a:schemeClr>
                </a:solidFill>
              </a:rPr>
              <a:t>記載</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r>
              <a:rPr lang="ja-JP" altLang="en-US" dirty="0">
                <a:solidFill>
                  <a:schemeClr val="tx1">
                    <a:lumMod val="65000"/>
                    <a:lumOff val="35000"/>
                  </a:schemeClr>
                </a:solidFill>
              </a:rPr>
              <a:t>・比較結果から見える課題や改善計画等について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具体的</a:t>
            </a:r>
            <a:r>
              <a:rPr lang="en-US" altLang="ja-JP" dirty="0">
                <a:solidFill>
                  <a:schemeClr val="tx1">
                    <a:lumMod val="65000"/>
                    <a:lumOff val="35000"/>
                  </a:schemeClr>
                </a:solidFill>
              </a:rPr>
              <a:t>※</a:t>
            </a:r>
            <a:r>
              <a:rPr lang="ja-JP" altLang="en-US" dirty="0">
                <a:solidFill>
                  <a:schemeClr val="tx1">
                    <a:lumMod val="65000"/>
                    <a:lumOff val="35000"/>
                  </a:schemeClr>
                </a:solidFill>
              </a:rPr>
              <a:t>に記載</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a:p>
            <a:r>
              <a:rPr lang="en-US" altLang="ja-JP" dirty="0">
                <a:solidFill>
                  <a:schemeClr val="tx1">
                    <a:lumMod val="65000"/>
                    <a:lumOff val="35000"/>
                  </a:schemeClr>
                </a:solidFill>
              </a:rPr>
              <a:t>※</a:t>
            </a:r>
            <a:r>
              <a:rPr lang="ja-JP" altLang="en-US" dirty="0">
                <a:solidFill>
                  <a:schemeClr val="tx1">
                    <a:lumMod val="65000"/>
                    <a:lumOff val="35000"/>
                  </a:schemeClr>
                </a:solidFill>
              </a:rPr>
              <a:t>本事業に参加していない</a:t>
            </a:r>
            <a:r>
              <a:rPr lang="ja-JP" altLang="en-US" dirty="0" smtClean="0">
                <a:solidFill>
                  <a:schemeClr val="tx1">
                    <a:lumMod val="65000"/>
                    <a:lumOff val="35000"/>
                  </a:schemeClr>
                </a:solidFill>
              </a:rPr>
              <a:t>他団体が</a:t>
            </a:r>
            <a:r>
              <a:rPr lang="ja-JP" altLang="en-US" dirty="0">
                <a:solidFill>
                  <a:schemeClr val="tx1">
                    <a:lumMod val="65000"/>
                    <a:lumOff val="35000"/>
                  </a:schemeClr>
                </a:solidFill>
              </a:rPr>
              <a:t>見て、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そのまま業務改善に反映できる程度の具体的な内容</a:t>
            </a:r>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sp>
        <p:nvSpPr>
          <p:cNvPr id="13" name="テキスト ボックス 12"/>
          <p:cNvSpPr txBox="1"/>
          <p:nvPr/>
        </p:nvSpPr>
        <p:spPr>
          <a:xfrm>
            <a:off x="638935" y="6227366"/>
            <a:ext cx="5641909" cy="3139321"/>
          </a:xfrm>
          <a:prstGeom prst="rect">
            <a:avLst/>
          </a:prstGeom>
          <a:noFill/>
        </p:spPr>
        <p:txBody>
          <a:bodyPr wrap="square" rtlCol="0">
            <a:spAutoFit/>
          </a:bodyPr>
          <a:lstStyle/>
          <a:p>
            <a:r>
              <a:rPr lang="ja-JP" altLang="en-US" dirty="0" smtClean="0">
                <a:solidFill>
                  <a:schemeClr val="tx1">
                    <a:lumMod val="65000"/>
                    <a:lumOff val="35000"/>
                  </a:schemeClr>
                </a:solidFill>
              </a:rPr>
              <a:t>・全参加団体の調査票の取りまとめ、業務別の</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詳細な比較を</a:t>
            </a:r>
            <a:r>
              <a:rPr lang="ja-JP" altLang="en-US" dirty="0">
                <a:solidFill>
                  <a:schemeClr val="tx1">
                    <a:lumMod val="65000"/>
                    <a:lumOff val="35000"/>
                  </a:schemeClr>
                </a:solidFill>
              </a:rPr>
              <a:t>図表等を用いて詳細に</a:t>
            </a:r>
            <a:r>
              <a:rPr lang="ja-JP" altLang="en-US" dirty="0" smtClean="0">
                <a:solidFill>
                  <a:schemeClr val="tx1">
                    <a:lumMod val="65000"/>
                    <a:lumOff val="35000"/>
                  </a:schemeClr>
                </a:solidFill>
              </a:rPr>
              <a:t>記載</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r>
              <a:rPr lang="ja-JP" altLang="en-US" dirty="0">
                <a:solidFill>
                  <a:schemeClr val="tx1">
                    <a:lumMod val="65000"/>
                    <a:lumOff val="35000"/>
                  </a:schemeClr>
                </a:solidFill>
              </a:rPr>
              <a:t>・比較結果から見える課題や改善計画等について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具体的</a:t>
            </a:r>
            <a:r>
              <a:rPr lang="en-US" altLang="ja-JP" dirty="0">
                <a:solidFill>
                  <a:schemeClr val="tx1">
                    <a:lumMod val="65000"/>
                    <a:lumOff val="35000"/>
                  </a:schemeClr>
                </a:solidFill>
              </a:rPr>
              <a:t>※</a:t>
            </a:r>
            <a:r>
              <a:rPr lang="ja-JP" altLang="en-US" dirty="0">
                <a:solidFill>
                  <a:schemeClr val="tx1">
                    <a:lumMod val="65000"/>
                    <a:lumOff val="35000"/>
                  </a:schemeClr>
                </a:solidFill>
              </a:rPr>
              <a:t>に記載</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a:p>
            <a:r>
              <a:rPr lang="en-US" altLang="ja-JP" dirty="0">
                <a:solidFill>
                  <a:schemeClr val="tx1">
                    <a:lumMod val="65000"/>
                    <a:lumOff val="35000"/>
                  </a:schemeClr>
                </a:solidFill>
              </a:rPr>
              <a:t>※</a:t>
            </a:r>
            <a:r>
              <a:rPr lang="ja-JP" altLang="en-US" dirty="0">
                <a:solidFill>
                  <a:schemeClr val="tx1">
                    <a:lumMod val="65000"/>
                    <a:lumOff val="35000"/>
                  </a:schemeClr>
                </a:solidFill>
              </a:rPr>
              <a:t>本事業に参加していない</a:t>
            </a:r>
            <a:r>
              <a:rPr lang="ja-JP" altLang="en-US" dirty="0" smtClean="0">
                <a:solidFill>
                  <a:schemeClr val="tx1">
                    <a:lumMod val="65000"/>
                    <a:lumOff val="35000"/>
                  </a:schemeClr>
                </a:solidFill>
              </a:rPr>
              <a:t>他団体が</a:t>
            </a:r>
            <a:r>
              <a:rPr lang="ja-JP" altLang="en-US" dirty="0">
                <a:solidFill>
                  <a:schemeClr val="tx1">
                    <a:lumMod val="65000"/>
                    <a:lumOff val="35000"/>
                  </a:schemeClr>
                </a:solidFill>
              </a:rPr>
              <a:t>見て、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そのまま業務改善に反映できる程度の具体的な内容</a:t>
            </a:r>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sp>
        <p:nvSpPr>
          <p:cNvPr id="14"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17181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図 36"/>
          <p:cNvPicPr>
            <a:picLocks noChangeAspect="1"/>
          </p:cNvPicPr>
          <p:nvPr/>
        </p:nvPicPr>
        <p:blipFill>
          <a:blip r:embed="rId3"/>
          <a:stretch>
            <a:fillRect/>
          </a:stretch>
        </p:blipFill>
        <p:spPr>
          <a:xfrm>
            <a:off x="427608" y="1726224"/>
            <a:ext cx="2904396" cy="1462198"/>
          </a:xfrm>
          <a:prstGeom prst="rect">
            <a:avLst/>
          </a:prstGeom>
        </p:spPr>
      </p:pic>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17</a:t>
            </a:fld>
            <a:endParaRPr lang="ja-JP" altLang="en-US" sz="1061" dirty="0">
              <a:solidFill>
                <a:prstClr val="black"/>
              </a:solidFill>
            </a:endParaRPr>
          </a:p>
        </p:txBody>
      </p:sp>
      <p:sp>
        <p:nvSpPr>
          <p:cNvPr id="58" name="Rectangle 3" descr="市松模様 (大)"/>
          <p:cNvSpPr>
            <a:spLocks noChangeArrowheads="1"/>
          </p:cNvSpPr>
          <p:nvPr/>
        </p:nvSpPr>
        <p:spPr bwMode="auto">
          <a:xfrm>
            <a:off x="305649" y="1043604"/>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t>
            </a:r>
            <a:r>
              <a:rPr lang="ja-JP" altLang="en-US" sz="1400" b="1" dirty="0">
                <a:solidFill>
                  <a:prstClr val="black"/>
                </a:solidFill>
                <a:latin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rPr>
              <a:t>業務</a:t>
            </a:r>
            <a:r>
              <a:rPr lang="en-US" altLang="ja-JP" sz="1400" b="1" dirty="0" smtClean="0">
                <a:solidFill>
                  <a:prstClr val="black"/>
                </a:solidFill>
                <a:latin typeface="ＭＳ Ｐゴシック" panose="020B0600070205080204" pitchFamily="50" charset="-128"/>
              </a:rPr>
              <a:t> </a:t>
            </a:r>
            <a:r>
              <a:rPr lang="en-US" altLang="ja-JP" sz="1400" b="1" dirty="0">
                <a:solidFill>
                  <a:prstClr val="black"/>
                </a:solidFill>
                <a:latin typeface="ＭＳ Ｐゴシック" panose="020B0600070205080204" pitchFamily="50" charset="-128"/>
              </a:rPr>
              <a:t>〉</a:t>
            </a:r>
            <a:endParaRPr lang="en-US" altLang="ja-JP" sz="1400" b="1" dirty="0" smtClean="0">
              <a:solidFill>
                <a:prstClr val="black"/>
              </a:solidFill>
              <a:latin typeface="ＭＳ Ｐゴシック" panose="020B0600070205080204" pitchFamily="50" charset="-128"/>
            </a:endParaRPr>
          </a:p>
        </p:txBody>
      </p:sp>
      <p:sp>
        <p:nvSpPr>
          <p:cNvPr id="27" name="Rectangle 3" descr="市松模様 (大)"/>
          <p:cNvSpPr>
            <a:spLocks noChangeArrowheads="1"/>
          </p:cNvSpPr>
          <p:nvPr/>
        </p:nvSpPr>
        <p:spPr bwMode="auto">
          <a:xfrm>
            <a:off x="1506388" y="5494245"/>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C</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94" name="Rectangle 3" descr="市松模様 (大)"/>
          <p:cNvSpPr>
            <a:spLocks noChangeArrowheads="1"/>
          </p:cNvSpPr>
          <p:nvPr/>
        </p:nvSpPr>
        <p:spPr bwMode="auto">
          <a:xfrm>
            <a:off x="261442" y="589385"/>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３．４　業務フロー比較</a:t>
            </a:r>
            <a:endParaRPr lang="en-US" altLang="ja-JP" sz="1400" b="1" dirty="0" smtClean="0">
              <a:solidFill>
                <a:prstClr val="black"/>
              </a:solidFill>
              <a:latin typeface="ＭＳ Ｐゴシック" panose="020B0600070205080204" pitchFamily="50" charset="-128"/>
            </a:endParaRPr>
          </a:p>
        </p:txBody>
      </p:sp>
      <p:sp>
        <p:nvSpPr>
          <p:cNvPr id="14" name="正方形/長方形 13"/>
          <p:cNvSpPr/>
          <p:nvPr/>
        </p:nvSpPr>
        <p:spPr>
          <a:xfrm>
            <a:off x="332548" y="3767183"/>
            <a:ext cx="3069679" cy="181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397950" y="1609480"/>
            <a:ext cx="914400" cy="64211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462268" y="3782314"/>
            <a:ext cx="914400" cy="130866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矢印コネクタ 7"/>
          <p:cNvCxnSpPr/>
          <p:nvPr/>
        </p:nvCxnSpPr>
        <p:spPr>
          <a:xfrm>
            <a:off x="716040" y="2226794"/>
            <a:ext cx="358998" cy="1512195"/>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3467044" y="1574683"/>
            <a:ext cx="3069679" cy="181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32548" y="1574683"/>
            <a:ext cx="3069679" cy="181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吹き出し 9"/>
          <p:cNvSpPr/>
          <p:nvPr/>
        </p:nvSpPr>
        <p:spPr>
          <a:xfrm>
            <a:off x="3620029" y="5067202"/>
            <a:ext cx="655409" cy="405469"/>
          </a:xfrm>
          <a:prstGeom prst="wedgeRoundRectCallout">
            <a:avLst>
              <a:gd name="adj1" fmla="val 3211"/>
              <a:gd name="adj2" fmla="val -148781"/>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26" name="正方形/長方形 25"/>
          <p:cNvSpPr/>
          <p:nvPr/>
        </p:nvSpPr>
        <p:spPr>
          <a:xfrm>
            <a:off x="3467044" y="3782314"/>
            <a:ext cx="3069679" cy="181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707027" y="3968395"/>
            <a:ext cx="914400" cy="74013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 descr="市松模様 (大)"/>
          <p:cNvSpPr>
            <a:spLocks noChangeArrowheads="1"/>
          </p:cNvSpPr>
          <p:nvPr/>
        </p:nvSpPr>
        <p:spPr bwMode="auto">
          <a:xfrm>
            <a:off x="1506388" y="3244441"/>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a:solidFill>
                  <a:prstClr val="black"/>
                </a:solidFill>
                <a:latin typeface="ＭＳ Ｐゴシック" panose="020B0600070205080204" pitchFamily="50" charset="-128"/>
              </a:rPr>
              <a:t>A</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33" name="角丸四角形吹き出し 32"/>
          <p:cNvSpPr/>
          <p:nvPr/>
        </p:nvSpPr>
        <p:spPr>
          <a:xfrm>
            <a:off x="1048963" y="2492709"/>
            <a:ext cx="655409" cy="405469"/>
          </a:xfrm>
          <a:prstGeom prst="wedgeRoundRectCallout">
            <a:avLst>
              <a:gd name="adj1" fmla="val -36381"/>
              <a:gd name="adj2" fmla="val -118306"/>
              <a:gd name="adj3" fmla="val 16667"/>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4" name="正方形/長方形 33"/>
          <p:cNvSpPr/>
          <p:nvPr/>
        </p:nvSpPr>
        <p:spPr>
          <a:xfrm>
            <a:off x="361129" y="6063098"/>
            <a:ext cx="3069679" cy="181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Rectangle 3" descr="市松模様 (大)"/>
          <p:cNvSpPr>
            <a:spLocks noChangeArrowheads="1"/>
          </p:cNvSpPr>
          <p:nvPr/>
        </p:nvSpPr>
        <p:spPr bwMode="auto">
          <a:xfrm>
            <a:off x="4816145" y="3225076"/>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B</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081869021"/>
              </p:ext>
            </p:extLst>
          </p:nvPr>
        </p:nvGraphicFramePr>
        <p:xfrm>
          <a:off x="394873" y="8240323"/>
          <a:ext cx="6153665" cy="1284795"/>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1284795">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8" name="正方形/長方形 37"/>
          <p:cNvSpPr/>
          <p:nvPr/>
        </p:nvSpPr>
        <p:spPr>
          <a:xfrm>
            <a:off x="3516453" y="6063098"/>
            <a:ext cx="3069679" cy="18151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Rectangle 3" descr="市松模様 (大)"/>
          <p:cNvSpPr>
            <a:spLocks noChangeArrowheads="1"/>
          </p:cNvSpPr>
          <p:nvPr/>
        </p:nvSpPr>
        <p:spPr bwMode="auto">
          <a:xfrm>
            <a:off x="4885203" y="5456343"/>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D</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40" name="Rectangle 3" descr="市松模様 (大)"/>
          <p:cNvSpPr>
            <a:spLocks noChangeArrowheads="1"/>
          </p:cNvSpPr>
          <p:nvPr/>
        </p:nvSpPr>
        <p:spPr bwMode="auto">
          <a:xfrm>
            <a:off x="1568265" y="7755992"/>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E</a:t>
            </a:r>
            <a:r>
              <a:rPr lang="ja-JP" altLang="en-US" sz="1400" b="1" dirty="0">
                <a:solidFill>
                  <a:prstClr val="black"/>
                </a:solidFill>
                <a:latin typeface="ＭＳ Ｐゴシック" panose="020B0600070205080204" pitchFamily="50" charset="-128"/>
              </a:rPr>
              <a:t>町</a:t>
            </a:r>
            <a:endParaRPr lang="en-US" altLang="ja-JP" sz="1400" b="1" dirty="0" smtClean="0">
              <a:solidFill>
                <a:prstClr val="black"/>
              </a:solidFill>
              <a:latin typeface="ＭＳ Ｐゴシック" panose="020B0600070205080204" pitchFamily="50" charset="-128"/>
            </a:endParaRPr>
          </a:p>
        </p:txBody>
      </p:sp>
      <p:sp>
        <p:nvSpPr>
          <p:cNvPr id="41" name="Rectangle 3" descr="市松模様 (大)"/>
          <p:cNvSpPr>
            <a:spLocks noChangeArrowheads="1"/>
          </p:cNvSpPr>
          <p:nvPr/>
        </p:nvSpPr>
        <p:spPr bwMode="auto">
          <a:xfrm>
            <a:off x="4885203" y="7749399"/>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F</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42" name="正方形/長方形 41"/>
          <p:cNvSpPr/>
          <p:nvPr/>
        </p:nvSpPr>
        <p:spPr>
          <a:xfrm>
            <a:off x="462268" y="6222240"/>
            <a:ext cx="914400" cy="56161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379715" y="7118186"/>
            <a:ext cx="914400" cy="561619"/>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p:cNvSpPr/>
          <p:nvPr/>
        </p:nvSpPr>
        <p:spPr>
          <a:xfrm>
            <a:off x="5266442" y="4861915"/>
            <a:ext cx="914400" cy="561619"/>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角丸四角形吹き出し 45"/>
          <p:cNvSpPr/>
          <p:nvPr/>
        </p:nvSpPr>
        <p:spPr>
          <a:xfrm>
            <a:off x="4120380" y="7398995"/>
            <a:ext cx="655409" cy="405469"/>
          </a:xfrm>
          <a:prstGeom prst="wedgeRoundRectCallout">
            <a:avLst>
              <a:gd name="adj1" fmla="val 142727"/>
              <a:gd name="adj2" fmla="val -32975"/>
              <a:gd name="adj3" fmla="val 1666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47" name="正方形/長方形 46"/>
          <p:cNvSpPr/>
          <p:nvPr/>
        </p:nvSpPr>
        <p:spPr>
          <a:xfrm>
            <a:off x="2037295" y="2625453"/>
            <a:ext cx="1099384" cy="561619"/>
          </a:xfrm>
          <a:prstGeom prst="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3136679" y="3187191"/>
            <a:ext cx="2620734" cy="907545"/>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5757413" y="4092429"/>
            <a:ext cx="86398" cy="769486"/>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4982977" y="1979092"/>
            <a:ext cx="1414690" cy="791161"/>
          </a:xfrm>
          <a:prstGeom prst="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コネクタ 49"/>
          <p:cNvCxnSpPr/>
          <p:nvPr/>
        </p:nvCxnSpPr>
        <p:spPr>
          <a:xfrm flipH="1">
            <a:off x="5757413" y="5456343"/>
            <a:ext cx="151616" cy="1661843"/>
          </a:xfrm>
          <a:prstGeom prst="line">
            <a:avLst/>
          </a:prstGeom>
          <a:ln w="2857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657172" y="6209429"/>
            <a:ext cx="1414690" cy="791161"/>
          </a:xfrm>
          <a:prstGeom prst="rect">
            <a:avLst/>
          </a:prstGeom>
          <a:noFill/>
          <a:ln w="285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円/楕円 92"/>
          <p:cNvSpPr/>
          <p:nvPr/>
        </p:nvSpPr>
        <p:spPr>
          <a:xfrm>
            <a:off x="3907748" y="1243304"/>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sp>
        <p:nvSpPr>
          <p:cNvPr id="44" name="テキスト ボックス 43"/>
          <p:cNvSpPr txBox="1"/>
          <p:nvPr/>
        </p:nvSpPr>
        <p:spPr>
          <a:xfrm>
            <a:off x="389662" y="8403147"/>
            <a:ext cx="6008005" cy="1200329"/>
          </a:xfrm>
          <a:prstGeom prst="rect">
            <a:avLst/>
          </a:prstGeom>
          <a:noFill/>
        </p:spPr>
        <p:txBody>
          <a:bodyPr wrap="square" rtlCol="0">
            <a:spAutoFit/>
          </a:bodyPr>
          <a:lstStyle/>
          <a:p>
            <a:r>
              <a:rPr lang="ja-JP" altLang="en-US" dirty="0" smtClean="0">
                <a:solidFill>
                  <a:schemeClr val="tx1">
                    <a:lumMod val="65000"/>
                    <a:lumOff val="35000"/>
                  </a:schemeClr>
                </a:solidFill>
              </a:rPr>
              <a:t>・参加団体のフロー図を比較し、標準化のイメージを検討</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・団体間のフローの差異等の特徴を付言</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sp>
        <p:nvSpPr>
          <p:cNvPr id="49"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3666355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p:cNvPicPr>
            <a:picLocks noChangeAspect="1"/>
          </p:cNvPicPr>
          <p:nvPr/>
        </p:nvPicPr>
        <p:blipFill rotWithShape="1">
          <a:blip r:embed="rId3" cstate="print">
            <a:extLst>
              <a:ext uri="{28A0092B-C50C-407E-A947-70E740481C1C}">
                <a14:useLocalDpi xmlns:a14="http://schemas.microsoft.com/office/drawing/2010/main" val="0"/>
              </a:ext>
            </a:extLst>
          </a:blip>
          <a:srcRect l="2360" t="3305" r="3253"/>
          <a:stretch/>
        </p:blipFill>
        <p:spPr>
          <a:xfrm>
            <a:off x="759977" y="7456119"/>
            <a:ext cx="1342094" cy="1963851"/>
          </a:xfrm>
          <a:prstGeom prst="rect">
            <a:avLst/>
          </a:prstGeom>
          <a:ln>
            <a:solidFill>
              <a:schemeClr val="tx1"/>
            </a:solidFill>
          </a:ln>
        </p:spPr>
      </p:pic>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18</a:t>
            </a:fld>
            <a:endParaRPr lang="ja-JP" altLang="en-US" sz="1061" dirty="0">
              <a:solidFill>
                <a:prstClr val="black"/>
              </a:solidFill>
            </a:endParaRPr>
          </a:p>
        </p:txBody>
      </p:sp>
      <p:sp>
        <p:nvSpPr>
          <p:cNvPr id="58" name="Rectangle 3" descr="市松模様 (大)"/>
          <p:cNvSpPr>
            <a:spLocks noChangeArrowheads="1"/>
          </p:cNvSpPr>
          <p:nvPr/>
        </p:nvSpPr>
        <p:spPr bwMode="auto">
          <a:xfrm>
            <a:off x="305649" y="1043604"/>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a:solidFill>
                  <a:prstClr val="black"/>
                </a:solidFill>
                <a:latin typeface="ＭＳ Ｐゴシック" panose="020B0600070205080204" pitchFamily="50" charset="-128"/>
              </a:rPr>
              <a:t>〈</a:t>
            </a:r>
            <a:r>
              <a:rPr lang="ja-JP" altLang="en-US" sz="1400" b="1" dirty="0">
                <a:solidFill>
                  <a:prstClr val="black"/>
                </a:solidFill>
                <a:latin typeface="ＭＳ Ｐゴシック" panose="020B0600070205080204" pitchFamily="50" charset="-128"/>
              </a:rPr>
              <a:t> △△業務</a:t>
            </a:r>
            <a:r>
              <a:rPr lang="en-US" altLang="ja-JP" sz="1400" b="1" dirty="0">
                <a:solidFill>
                  <a:prstClr val="black"/>
                </a:solidFill>
                <a:latin typeface="ＭＳ Ｐゴシック" panose="020B0600070205080204" pitchFamily="50" charset="-128"/>
              </a:rPr>
              <a:t> 〉</a:t>
            </a:r>
          </a:p>
        </p:txBody>
      </p:sp>
      <p:sp>
        <p:nvSpPr>
          <p:cNvPr id="27" name="Rectangle 3" descr="市松模様 (大)"/>
          <p:cNvSpPr>
            <a:spLocks noChangeArrowheads="1"/>
          </p:cNvSpPr>
          <p:nvPr/>
        </p:nvSpPr>
        <p:spPr bwMode="auto">
          <a:xfrm>
            <a:off x="5076122" y="3451202"/>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C</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94" name="Rectangle 3" descr="市松模様 (大)"/>
          <p:cNvSpPr>
            <a:spLocks noChangeArrowheads="1"/>
          </p:cNvSpPr>
          <p:nvPr/>
        </p:nvSpPr>
        <p:spPr bwMode="auto">
          <a:xfrm>
            <a:off x="261442" y="589385"/>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３．５　申請書、帳票との比較</a:t>
            </a:r>
            <a:endParaRPr lang="en-US" altLang="ja-JP" sz="1400" b="1" dirty="0" smtClean="0">
              <a:solidFill>
                <a:prstClr val="black"/>
              </a:solidFill>
              <a:latin typeface="ＭＳ Ｐゴシック" panose="020B0600070205080204" pitchFamily="50" charset="-128"/>
            </a:endParaRPr>
          </a:p>
        </p:txBody>
      </p:sp>
      <p:sp>
        <p:nvSpPr>
          <p:cNvPr id="23" name="正方形/長方形 22"/>
          <p:cNvSpPr/>
          <p:nvPr/>
        </p:nvSpPr>
        <p:spPr>
          <a:xfrm>
            <a:off x="332548" y="1574683"/>
            <a:ext cx="1780457" cy="2008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Rectangle 3" descr="市松模様 (大)"/>
          <p:cNvSpPr>
            <a:spLocks noChangeArrowheads="1"/>
          </p:cNvSpPr>
          <p:nvPr/>
        </p:nvSpPr>
        <p:spPr bwMode="auto">
          <a:xfrm>
            <a:off x="929723" y="3474765"/>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a:solidFill>
                  <a:prstClr val="black"/>
                </a:solidFill>
                <a:latin typeface="ＭＳ Ｐゴシック" panose="020B0600070205080204" pitchFamily="50" charset="-128"/>
              </a:rPr>
              <a:t>A</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35" name="Rectangle 3" descr="市松模様 (大)"/>
          <p:cNvSpPr>
            <a:spLocks noChangeArrowheads="1"/>
          </p:cNvSpPr>
          <p:nvPr/>
        </p:nvSpPr>
        <p:spPr bwMode="auto">
          <a:xfrm>
            <a:off x="3021408" y="3474764"/>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B</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4281751601"/>
              </p:ext>
            </p:extLst>
          </p:nvPr>
        </p:nvGraphicFramePr>
        <p:xfrm>
          <a:off x="2718486" y="7104249"/>
          <a:ext cx="3830052" cy="2420870"/>
        </p:xfrm>
        <a:graphic>
          <a:graphicData uri="http://schemas.openxmlformats.org/drawingml/2006/table">
            <a:tbl>
              <a:tblPr firstRow="1" bandRow="1">
                <a:tableStyleId>{5C22544A-7EE6-4342-B048-85BDC9FD1C3A}</a:tableStyleId>
              </a:tblPr>
              <a:tblGrid>
                <a:gridCol w="3830052">
                  <a:extLst>
                    <a:ext uri="{9D8B030D-6E8A-4147-A177-3AD203B41FA5}">
                      <a16:colId xmlns:a16="http://schemas.microsoft.com/office/drawing/2014/main" val="20000"/>
                    </a:ext>
                  </a:extLst>
                </a:gridCol>
              </a:tblGrid>
              <a:tr h="2420870">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9" name="Rectangle 3" descr="市松模様 (大)"/>
          <p:cNvSpPr>
            <a:spLocks noChangeArrowheads="1"/>
          </p:cNvSpPr>
          <p:nvPr/>
        </p:nvSpPr>
        <p:spPr bwMode="auto">
          <a:xfrm>
            <a:off x="929723" y="5873702"/>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D</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40" name="Rectangle 3" descr="市松模様 (大)"/>
          <p:cNvSpPr>
            <a:spLocks noChangeArrowheads="1"/>
          </p:cNvSpPr>
          <p:nvPr/>
        </p:nvSpPr>
        <p:spPr bwMode="auto">
          <a:xfrm>
            <a:off x="3082971" y="5889419"/>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E</a:t>
            </a:r>
            <a:r>
              <a:rPr lang="ja-JP" altLang="en-US" sz="1400" b="1" dirty="0">
                <a:solidFill>
                  <a:prstClr val="black"/>
                </a:solidFill>
                <a:latin typeface="ＭＳ Ｐゴシック" panose="020B0600070205080204" pitchFamily="50" charset="-128"/>
              </a:rPr>
              <a:t>町</a:t>
            </a:r>
            <a:endParaRPr lang="en-US" altLang="ja-JP" sz="1400" b="1" dirty="0" smtClean="0">
              <a:solidFill>
                <a:prstClr val="black"/>
              </a:solidFill>
              <a:latin typeface="ＭＳ Ｐゴシック" panose="020B0600070205080204" pitchFamily="50" charset="-128"/>
            </a:endParaRPr>
          </a:p>
        </p:txBody>
      </p:sp>
      <p:sp>
        <p:nvSpPr>
          <p:cNvPr id="41" name="Rectangle 3" descr="市松模様 (大)"/>
          <p:cNvSpPr>
            <a:spLocks noChangeArrowheads="1"/>
          </p:cNvSpPr>
          <p:nvPr/>
        </p:nvSpPr>
        <p:spPr bwMode="auto">
          <a:xfrm>
            <a:off x="5139404" y="5879700"/>
            <a:ext cx="900594" cy="568853"/>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F</a:t>
            </a:r>
            <a:r>
              <a:rPr lang="ja-JP" altLang="en-US" sz="1400" b="1" dirty="0" smtClean="0">
                <a:solidFill>
                  <a:prstClr val="black"/>
                </a:solidFill>
                <a:latin typeface="ＭＳ Ｐゴシック" panose="020B0600070205080204" pitchFamily="50" charset="-128"/>
              </a:rPr>
              <a:t>市</a:t>
            </a:r>
            <a:endParaRPr lang="en-US" altLang="ja-JP" sz="1400" b="1" dirty="0" smtClean="0">
              <a:solidFill>
                <a:prstClr val="black"/>
              </a:solidFill>
              <a:latin typeface="ＭＳ Ｐゴシック" panose="020B0600070205080204" pitchFamily="50" charset="-128"/>
            </a:endParaRPr>
          </a:p>
        </p:txBody>
      </p:sp>
      <p:sp>
        <p:nvSpPr>
          <p:cNvPr id="46" name="角丸四角形吹き出し 45"/>
          <p:cNvSpPr/>
          <p:nvPr/>
        </p:nvSpPr>
        <p:spPr>
          <a:xfrm>
            <a:off x="3298617" y="2173097"/>
            <a:ext cx="840125" cy="489704"/>
          </a:xfrm>
          <a:prstGeom prst="wedgeRoundRectCallout">
            <a:avLst>
              <a:gd name="adj1" fmla="val 13803"/>
              <a:gd name="adj2" fmla="val -65600"/>
              <a:gd name="adj3" fmla="val 1666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2827749" y="7245258"/>
            <a:ext cx="3535981" cy="2031325"/>
          </a:xfrm>
          <a:prstGeom prst="rect">
            <a:avLst/>
          </a:prstGeom>
          <a:noFill/>
        </p:spPr>
        <p:txBody>
          <a:bodyPr wrap="square" rtlCol="0">
            <a:spAutoFit/>
          </a:bodyPr>
          <a:lstStyle/>
          <a:p>
            <a:r>
              <a:rPr lang="ja-JP" altLang="en-US" dirty="0" smtClean="0">
                <a:solidFill>
                  <a:schemeClr val="tx1">
                    <a:lumMod val="65000"/>
                    <a:lumOff val="35000"/>
                  </a:schemeClr>
                </a:solidFill>
              </a:rPr>
              <a:t>・参加団体とに対象業務に</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関係する申請書や帳票等を</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比較し、標準化のイメージを</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検討</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・各団体がカスタマイズせずに</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使用できる様式の在り方等について</a:t>
            </a:r>
            <a:r>
              <a:rPr lang="ja-JP" altLang="en-US" dirty="0">
                <a:solidFill>
                  <a:schemeClr val="tx1">
                    <a:lumMod val="65000"/>
                    <a:lumOff val="35000"/>
                  </a:schemeClr>
                </a:solidFill>
              </a:rPr>
              <a:t>記載</a:t>
            </a:r>
            <a:endParaRPr lang="en-US" altLang="ja-JP" dirty="0" smtClean="0">
              <a:solidFill>
                <a:schemeClr val="tx1">
                  <a:lumMod val="65000"/>
                  <a:lumOff val="35000"/>
                </a:schemeClr>
              </a:solidFill>
            </a:endParaRPr>
          </a:p>
        </p:txBody>
      </p:sp>
      <p:sp>
        <p:nvSpPr>
          <p:cNvPr id="49" name="正方形/長方形 48"/>
          <p:cNvSpPr/>
          <p:nvPr/>
        </p:nvSpPr>
        <p:spPr>
          <a:xfrm>
            <a:off x="4484230" y="1574683"/>
            <a:ext cx="1780457" cy="2008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408389" y="1574683"/>
            <a:ext cx="1780457" cy="2008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332548" y="3976315"/>
            <a:ext cx="1780457" cy="2008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a:off x="4484230" y="3976315"/>
            <a:ext cx="1780457" cy="2008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2408389" y="3976315"/>
            <a:ext cx="1780457" cy="2008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フローチャート: 組合せ 56"/>
          <p:cNvSpPr/>
          <p:nvPr/>
        </p:nvSpPr>
        <p:spPr>
          <a:xfrm>
            <a:off x="765482" y="6483548"/>
            <a:ext cx="5066270" cy="247135"/>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489791" y="7104247"/>
            <a:ext cx="1918598" cy="24208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円/楕円 92"/>
          <p:cNvSpPr/>
          <p:nvPr/>
        </p:nvSpPr>
        <p:spPr>
          <a:xfrm>
            <a:off x="4015763" y="1233994"/>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pic>
        <p:nvPicPr>
          <p:cNvPr id="25" name="図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8829" y="2028902"/>
            <a:ext cx="1667893" cy="1330288"/>
          </a:xfrm>
          <a:prstGeom prst="rect">
            <a:avLst/>
          </a:prstGeom>
          <a:ln>
            <a:solidFill>
              <a:schemeClr val="tx1"/>
            </a:solidFill>
          </a:ln>
        </p:spPr>
      </p:pic>
      <p:sp>
        <p:nvSpPr>
          <p:cNvPr id="56" name="角丸四角形吹き出し 55"/>
          <p:cNvSpPr/>
          <p:nvPr/>
        </p:nvSpPr>
        <p:spPr>
          <a:xfrm>
            <a:off x="1380020" y="1663957"/>
            <a:ext cx="655409" cy="405469"/>
          </a:xfrm>
          <a:prstGeom prst="wedgeRoundRectCallout">
            <a:avLst>
              <a:gd name="adj1" fmla="val -72427"/>
              <a:gd name="adj2" fmla="val 132680"/>
              <a:gd name="adj3" fmla="val 1666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sp>
        <p:nvSpPr>
          <p:cNvPr id="28"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2477809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19</a:t>
            </a:fld>
            <a:endParaRPr lang="ja-JP" altLang="en-US" sz="1061" dirty="0">
              <a:solidFill>
                <a:prstClr val="black"/>
              </a:solidFill>
            </a:endParaRPr>
          </a:p>
        </p:txBody>
      </p:sp>
      <p:sp>
        <p:nvSpPr>
          <p:cNvPr id="16"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３．６　団体間の課題整理、比較</a:t>
            </a:r>
            <a:endParaRPr lang="en-US" altLang="ja-JP" sz="1400" b="1" dirty="0" smtClean="0">
              <a:solidFill>
                <a:prstClr val="black"/>
              </a:solidFill>
              <a:latin typeface="ＭＳ Ｐゴシック" panose="020B060007020508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651379587"/>
              </p:ext>
            </p:extLst>
          </p:nvPr>
        </p:nvGraphicFramePr>
        <p:xfrm>
          <a:off x="358535" y="1197908"/>
          <a:ext cx="6081093" cy="5981420"/>
        </p:xfrm>
        <a:graphic>
          <a:graphicData uri="http://schemas.openxmlformats.org/drawingml/2006/table">
            <a:tbl>
              <a:tblPr firstRow="1" bandRow="1">
                <a:tableStyleId>{5C22544A-7EE6-4342-B048-85BDC9FD1C3A}</a:tableStyleId>
              </a:tblPr>
              <a:tblGrid>
                <a:gridCol w="792401">
                  <a:extLst>
                    <a:ext uri="{9D8B030D-6E8A-4147-A177-3AD203B41FA5}">
                      <a16:colId xmlns:a16="http://schemas.microsoft.com/office/drawing/2014/main" val="20000"/>
                    </a:ext>
                  </a:extLst>
                </a:gridCol>
                <a:gridCol w="5288692">
                  <a:extLst>
                    <a:ext uri="{9D8B030D-6E8A-4147-A177-3AD203B41FA5}">
                      <a16:colId xmlns:a16="http://schemas.microsoft.com/office/drawing/2014/main" val="20001"/>
                    </a:ext>
                  </a:extLst>
                </a:gridCol>
              </a:tblGrid>
              <a:tr h="741680">
                <a:tc>
                  <a:txBody>
                    <a:bodyPr/>
                    <a:lstStyle/>
                    <a:p>
                      <a:pPr algn="ctr"/>
                      <a:r>
                        <a:rPr kumimoji="1" lang="ja-JP" altLang="en-US" sz="1100" dirty="0" smtClean="0">
                          <a:solidFill>
                            <a:schemeClr val="tx1"/>
                          </a:solidFill>
                        </a:rPr>
                        <a:t>団体</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課　題</a:t>
                      </a:r>
                      <a:endParaRPr kumimoji="1" lang="en-US" altLang="ja-JP"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873290">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sz="1400" dirty="0" smtClean="0"/>
                        <a:t>A</a:t>
                      </a:r>
                      <a:r>
                        <a:rPr kumimoji="1" lang="ja-JP" altLang="en-US" sz="1400" dirty="0" smtClean="0"/>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873290">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sz="1400" dirty="0" smtClean="0"/>
                        <a:t>B</a:t>
                      </a:r>
                      <a:r>
                        <a:rPr kumimoji="1" lang="ja-JP" altLang="en-US" sz="1400" dirty="0" smtClean="0"/>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73290">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sz="1400" dirty="0" smtClean="0"/>
                        <a:t>C</a:t>
                      </a:r>
                      <a:r>
                        <a:rPr kumimoji="1" lang="ja-JP" altLang="en-US" sz="1400" dirty="0" smtClean="0"/>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73290">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sz="1400" dirty="0" smtClean="0"/>
                        <a:t>D</a:t>
                      </a:r>
                      <a:r>
                        <a:rPr kumimoji="1" lang="ja-JP" altLang="en-US" sz="1400" dirty="0" smtClean="0"/>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73290">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sz="1400" dirty="0" smtClean="0"/>
                        <a:t>E</a:t>
                      </a:r>
                      <a:r>
                        <a:rPr kumimoji="1" lang="ja-JP" altLang="en-US" sz="1400" dirty="0" smtClean="0"/>
                        <a:t>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873290">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sz="1400" dirty="0" smtClean="0"/>
                        <a:t>F</a:t>
                      </a:r>
                      <a:r>
                        <a:rPr kumimoji="1" lang="ja-JP" altLang="en-US" sz="1400" dirty="0" smtClean="0"/>
                        <a:t>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192315628"/>
              </p:ext>
            </p:extLst>
          </p:nvPr>
        </p:nvGraphicFramePr>
        <p:xfrm>
          <a:off x="285963" y="7400063"/>
          <a:ext cx="6153665" cy="86660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86660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 name="フローチャート: 組合せ 3"/>
          <p:cNvSpPr/>
          <p:nvPr/>
        </p:nvSpPr>
        <p:spPr>
          <a:xfrm>
            <a:off x="926757" y="8427397"/>
            <a:ext cx="5066270" cy="247135"/>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表 18"/>
          <p:cNvGraphicFramePr>
            <a:graphicFrameLocks noGrp="1"/>
          </p:cNvGraphicFramePr>
          <p:nvPr>
            <p:extLst>
              <p:ext uri="{D42A27DB-BD31-4B8C-83A1-F6EECF244321}">
                <p14:modId xmlns:p14="http://schemas.microsoft.com/office/powerpoint/2010/main" val="2806395883"/>
              </p:ext>
            </p:extLst>
          </p:nvPr>
        </p:nvGraphicFramePr>
        <p:xfrm>
          <a:off x="285963" y="8835259"/>
          <a:ext cx="6153665" cy="829666"/>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829666">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テキスト ボックス 8"/>
          <p:cNvSpPr txBox="1"/>
          <p:nvPr/>
        </p:nvSpPr>
        <p:spPr>
          <a:xfrm>
            <a:off x="351118" y="7480350"/>
            <a:ext cx="5641909" cy="1200329"/>
          </a:xfrm>
          <a:prstGeom prst="rect">
            <a:avLst/>
          </a:prstGeom>
          <a:noFill/>
        </p:spPr>
        <p:txBody>
          <a:bodyPr wrap="square" rtlCol="0">
            <a:spAutoFit/>
          </a:bodyPr>
          <a:lstStyle/>
          <a:p>
            <a:r>
              <a:rPr lang="ja-JP" altLang="en-US" dirty="0" smtClean="0">
                <a:solidFill>
                  <a:schemeClr val="tx1">
                    <a:lumMod val="65000"/>
                    <a:lumOff val="35000"/>
                  </a:schemeClr>
                </a:solidFill>
              </a:rPr>
              <a:t>・参加</a:t>
            </a:r>
            <a:r>
              <a:rPr lang="ja-JP" altLang="en-US" dirty="0">
                <a:solidFill>
                  <a:schemeClr val="tx1">
                    <a:lumMod val="65000"/>
                    <a:lumOff val="35000"/>
                  </a:schemeClr>
                </a:solidFill>
              </a:rPr>
              <a:t>団体</a:t>
            </a:r>
            <a:r>
              <a:rPr lang="ja-JP" altLang="en-US" dirty="0" smtClean="0">
                <a:solidFill>
                  <a:schemeClr val="tx1">
                    <a:lumMod val="65000"/>
                    <a:lumOff val="35000"/>
                  </a:schemeClr>
                </a:solidFill>
              </a:rPr>
              <a:t>ごとの課題を詳細に記載</a:t>
            </a:r>
            <a:endParaRPr lang="en-US" altLang="ja-JP" dirty="0">
              <a:solidFill>
                <a:schemeClr val="tx1">
                  <a:lumMod val="65000"/>
                  <a:lumOff val="35000"/>
                </a:schemeClr>
              </a:solidFill>
            </a:endParaRPr>
          </a:p>
          <a:p>
            <a:r>
              <a:rPr lang="ja-JP" altLang="en-US" dirty="0" smtClean="0">
                <a:solidFill>
                  <a:schemeClr val="tx1">
                    <a:lumMod val="65000"/>
                    <a:lumOff val="35000"/>
                  </a:schemeClr>
                </a:solidFill>
              </a:rPr>
              <a:t>・比較結果から見える課題や改善計画等について</a:t>
            </a:r>
            <a:r>
              <a:rPr lang="ja-JP" altLang="en-US" dirty="0">
                <a:solidFill>
                  <a:schemeClr val="tx1">
                    <a:lumMod val="65000"/>
                    <a:lumOff val="35000"/>
                  </a:schemeClr>
                </a:solidFill>
              </a:rPr>
              <a:t>付言</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sp>
        <p:nvSpPr>
          <p:cNvPr id="11" name="円/楕円 10"/>
          <p:cNvSpPr/>
          <p:nvPr/>
        </p:nvSpPr>
        <p:spPr>
          <a:xfrm>
            <a:off x="3819334" y="2103977"/>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sp>
        <p:nvSpPr>
          <p:cNvPr id="13" name="テキスト ボックス 12"/>
          <p:cNvSpPr txBox="1"/>
          <p:nvPr/>
        </p:nvSpPr>
        <p:spPr>
          <a:xfrm>
            <a:off x="358535" y="8841406"/>
            <a:ext cx="5641909" cy="646331"/>
          </a:xfrm>
          <a:prstGeom prst="rect">
            <a:avLst/>
          </a:prstGeom>
          <a:noFill/>
        </p:spPr>
        <p:txBody>
          <a:bodyPr wrap="square" rtlCol="0">
            <a:spAutoFit/>
          </a:bodyPr>
          <a:lstStyle/>
          <a:p>
            <a:r>
              <a:rPr lang="ja-JP" altLang="en-US" dirty="0" smtClean="0">
                <a:solidFill>
                  <a:schemeClr val="tx1">
                    <a:lumMod val="65000"/>
                    <a:lumOff val="35000"/>
                  </a:schemeClr>
                </a:solidFill>
              </a:rPr>
              <a:t>・解決方法の検討</a:t>
            </a:r>
            <a:endParaRPr lang="en-US" altLang="ja-JP" dirty="0">
              <a:solidFill>
                <a:schemeClr val="tx1">
                  <a:lumMod val="65000"/>
                  <a:lumOff val="35000"/>
                </a:schemeClr>
              </a:solidFill>
            </a:endParaRPr>
          </a:p>
          <a:p>
            <a:endParaRPr lang="en-US" altLang="ja-JP" dirty="0">
              <a:solidFill>
                <a:schemeClr val="tx1">
                  <a:lumMod val="65000"/>
                  <a:lumOff val="35000"/>
                </a:schemeClr>
              </a:solidFill>
            </a:endParaRPr>
          </a:p>
        </p:txBody>
      </p:sp>
      <p:sp>
        <p:nvSpPr>
          <p:cNvPr id="12"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2899545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2</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１　事業概要</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１．３　構成団体　</a:t>
            </a:r>
            <a:endParaRPr lang="en-US" altLang="ja-JP" sz="1400" b="1" dirty="0" smtClean="0">
              <a:solidFill>
                <a:prstClr val="black"/>
              </a:solidFill>
              <a:latin typeface="ＭＳ Ｐゴシック" panose="020B0600070205080204" pitchFamily="50" charset="-128"/>
            </a:endParaRPr>
          </a:p>
        </p:txBody>
      </p:sp>
      <p:sp>
        <p:nvSpPr>
          <p:cNvPr id="12" name="Rectangle 3" descr="市松模様 (大)"/>
          <p:cNvSpPr>
            <a:spLocks noChangeArrowheads="1"/>
          </p:cNvSpPr>
          <p:nvPr/>
        </p:nvSpPr>
        <p:spPr bwMode="auto">
          <a:xfrm>
            <a:off x="383058" y="5281039"/>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図表　参加団体地図</a:t>
            </a:r>
            <a:r>
              <a:rPr lang="en-US" altLang="ja-JP" sz="1400" b="1" dirty="0" smtClean="0">
                <a:solidFill>
                  <a:prstClr val="black"/>
                </a:solidFill>
                <a:latin typeface="ＭＳ Ｐゴシック" panose="020B0600070205080204" pitchFamily="50" charset="-128"/>
              </a:rPr>
              <a:t>〉</a:t>
            </a:r>
          </a:p>
        </p:txBody>
      </p:sp>
      <p:graphicFrame>
        <p:nvGraphicFramePr>
          <p:cNvPr id="9" name="表 8"/>
          <p:cNvGraphicFramePr>
            <a:graphicFrameLocks noGrp="1"/>
          </p:cNvGraphicFramePr>
          <p:nvPr>
            <p:extLst>
              <p:ext uri="{D42A27DB-BD31-4B8C-83A1-F6EECF244321}">
                <p14:modId xmlns:p14="http://schemas.microsoft.com/office/powerpoint/2010/main" val="4277119415"/>
              </p:ext>
            </p:extLst>
          </p:nvPr>
        </p:nvGraphicFramePr>
        <p:xfrm>
          <a:off x="383058" y="5778646"/>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テキスト ボックス 9"/>
          <p:cNvSpPr txBox="1"/>
          <p:nvPr/>
        </p:nvSpPr>
        <p:spPr>
          <a:xfrm>
            <a:off x="433168" y="6113050"/>
            <a:ext cx="5324943" cy="369332"/>
          </a:xfrm>
          <a:prstGeom prst="rect">
            <a:avLst/>
          </a:prstGeom>
          <a:noFill/>
        </p:spPr>
        <p:txBody>
          <a:bodyPr wrap="square" rtlCol="0">
            <a:spAutoFit/>
          </a:bodyPr>
          <a:lstStyle/>
          <a:p>
            <a:r>
              <a:rPr lang="ja-JP" altLang="en-US" dirty="0" smtClean="0">
                <a:solidFill>
                  <a:schemeClr val="tx1">
                    <a:lumMod val="65000"/>
                    <a:lumOff val="35000"/>
                  </a:schemeClr>
                </a:solidFill>
              </a:rPr>
              <a:t>・参加団体の位置を示す地図を添付</a:t>
            </a:r>
            <a:endParaRPr lang="en-US" altLang="ja-JP" dirty="0" smtClean="0">
              <a:solidFill>
                <a:schemeClr val="tx1">
                  <a:lumMod val="65000"/>
                  <a:lumOff val="35000"/>
                </a:schemeClr>
              </a:solidFill>
            </a:endParaRPr>
          </a:p>
        </p:txBody>
      </p:sp>
      <p:graphicFrame>
        <p:nvGraphicFramePr>
          <p:cNvPr id="11" name="表 10"/>
          <p:cNvGraphicFramePr>
            <a:graphicFrameLocks noGrp="1"/>
          </p:cNvGraphicFramePr>
          <p:nvPr>
            <p:extLst>
              <p:ext uri="{D42A27DB-BD31-4B8C-83A1-F6EECF244321}">
                <p14:modId xmlns:p14="http://schemas.microsoft.com/office/powerpoint/2010/main" val="2489871842"/>
              </p:ext>
            </p:extLst>
          </p:nvPr>
        </p:nvGraphicFramePr>
        <p:xfrm>
          <a:off x="433168" y="1176800"/>
          <a:ext cx="6053443" cy="4083132"/>
        </p:xfrm>
        <a:graphic>
          <a:graphicData uri="http://schemas.openxmlformats.org/drawingml/2006/table">
            <a:tbl>
              <a:tblPr firstRow="1" bandRow="1">
                <a:tableStyleId>{5C22544A-7EE6-4342-B048-85BDC9FD1C3A}</a:tableStyleId>
              </a:tblPr>
              <a:tblGrid>
                <a:gridCol w="1299548">
                  <a:extLst>
                    <a:ext uri="{9D8B030D-6E8A-4147-A177-3AD203B41FA5}">
                      <a16:colId xmlns:a16="http://schemas.microsoft.com/office/drawing/2014/main" val="20000"/>
                    </a:ext>
                  </a:extLst>
                </a:gridCol>
                <a:gridCol w="891541">
                  <a:extLst>
                    <a:ext uri="{9D8B030D-6E8A-4147-A177-3AD203B41FA5}">
                      <a16:colId xmlns:a16="http://schemas.microsoft.com/office/drawing/2014/main" val="20001"/>
                    </a:ext>
                  </a:extLst>
                </a:gridCol>
                <a:gridCol w="891541">
                  <a:extLst>
                    <a:ext uri="{9D8B030D-6E8A-4147-A177-3AD203B41FA5}">
                      <a16:colId xmlns:a16="http://schemas.microsoft.com/office/drawing/2014/main" val="20002"/>
                    </a:ext>
                  </a:extLst>
                </a:gridCol>
                <a:gridCol w="2970813">
                  <a:extLst>
                    <a:ext uri="{9D8B030D-6E8A-4147-A177-3AD203B41FA5}">
                      <a16:colId xmlns:a16="http://schemas.microsoft.com/office/drawing/2014/main" val="20003"/>
                    </a:ext>
                  </a:extLst>
                </a:gridCol>
              </a:tblGrid>
              <a:tr h="370840">
                <a:tc>
                  <a:txBody>
                    <a:bodyPr/>
                    <a:lstStyle/>
                    <a:p>
                      <a:pPr algn="ctr"/>
                      <a:r>
                        <a:rPr kumimoji="1" lang="ja-JP" altLang="en-US" b="0" dirty="0" smtClean="0">
                          <a:solidFill>
                            <a:schemeClr val="tx1"/>
                          </a:solidFill>
                        </a:rPr>
                        <a:t>団体名</a:t>
                      </a:r>
                      <a:endParaRPr kumimoji="1" lang="ja-JP" altLang="en-US" b="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b="0" dirty="0" smtClean="0">
                          <a:solidFill>
                            <a:schemeClr val="tx1"/>
                          </a:solidFill>
                        </a:rPr>
                        <a:t>人口</a:t>
                      </a:r>
                      <a:endParaRPr kumimoji="1" lang="en-US" altLang="ja-JP" b="0" dirty="0" smtClean="0">
                        <a:solidFill>
                          <a:schemeClr val="tx1"/>
                        </a:solidFill>
                      </a:endParaRPr>
                    </a:p>
                    <a:p>
                      <a:pPr algn="ctr"/>
                      <a:r>
                        <a:rPr kumimoji="1" lang="ja-JP" altLang="en-US" sz="1050" b="0" baseline="0" dirty="0" smtClean="0">
                          <a:solidFill>
                            <a:schemeClr val="tx1"/>
                          </a:solidFill>
                        </a:rPr>
                        <a:t>平成○年○月○日現在</a:t>
                      </a:r>
                      <a:endParaRPr kumimoji="1" lang="en-US" altLang="ja-JP" sz="1050" b="0" baseline="0" dirty="0" smtClean="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050" b="0" baseline="0" dirty="0" smtClean="0">
                          <a:solidFill>
                            <a:schemeClr val="tx1"/>
                          </a:solidFill>
                        </a:rPr>
                        <a:t>本庁・</a:t>
                      </a:r>
                      <a:endParaRPr kumimoji="1" lang="en-US" altLang="ja-JP" sz="1050" b="0" baseline="0" dirty="0" smtClean="0">
                        <a:solidFill>
                          <a:schemeClr val="tx1"/>
                        </a:solidFill>
                      </a:endParaRPr>
                    </a:p>
                    <a:p>
                      <a:pPr algn="ctr"/>
                      <a:r>
                        <a:rPr kumimoji="1" lang="ja-JP" altLang="en-US" sz="1050" b="0" baseline="0" dirty="0" smtClean="0">
                          <a:solidFill>
                            <a:schemeClr val="tx1"/>
                          </a:solidFill>
                        </a:rPr>
                        <a:t>支所等</a:t>
                      </a:r>
                      <a:endParaRPr kumimoji="1" lang="en-US" altLang="ja-JP" sz="1050" b="0" baseline="0" dirty="0" smtClean="0">
                        <a:solidFill>
                          <a:schemeClr val="tx1"/>
                        </a:solidFill>
                      </a:endParaRPr>
                    </a:p>
                    <a:p>
                      <a:pPr algn="ctr"/>
                      <a:r>
                        <a:rPr kumimoji="1" lang="ja-JP" altLang="en-US" sz="1050" b="0" baseline="0" dirty="0" smtClean="0">
                          <a:solidFill>
                            <a:schemeClr val="tx1"/>
                          </a:solidFill>
                        </a:rPr>
                        <a:t>窓口数</a:t>
                      </a:r>
                      <a:endParaRPr kumimoji="1" lang="en-US" altLang="ja-JP" sz="1050" b="0" baseline="0" dirty="0" smtClean="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b="0" dirty="0" smtClean="0">
                          <a:solidFill>
                            <a:schemeClr val="tx1"/>
                          </a:solidFill>
                        </a:rPr>
                        <a:t>特徴・課題</a:t>
                      </a:r>
                      <a:endParaRPr kumimoji="1" lang="ja-JP" altLang="en-US" b="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580393">
                <a:tc>
                  <a:txBody>
                    <a:bodyPr/>
                    <a:lstStyle/>
                    <a:p>
                      <a:pPr algn="ctr"/>
                      <a:r>
                        <a:rPr kumimoji="1" lang="ja-JP" altLang="en-US" dirty="0" smtClean="0"/>
                        <a:t>Ａ県Ａ市</a:t>
                      </a: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dirty="0" smtClean="0"/>
                        <a:t>◯</a:t>
                      </a:r>
                      <a:r>
                        <a:rPr kumimoji="1" lang="en-US" altLang="ja-JP" dirty="0" smtClean="0"/>
                        <a:t>.</a:t>
                      </a:r>
                      <a:r>
                        <a:rPr kumimoji="1" lang="ja-JP" altLang="en-US" dirty="0" smtClean="0"/>
                        <a:t>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kumimoji="1" lang="ja-JP" altLang="en-US" dirty="0" smtClean="0"/>
                        <a:t>◯本庁</a:t>
                      </a:r>
                      <a:endParaRPr kumimoji="1" lang="en-US" altLang="ja-JP" dirty="0" smtClean="0"/>
                    </a:p>
                    <a:p>
                      <a:pPr algn="ctr"/>
                      <a:r>
                        <a:rPr kumimoji="1" lang="ja-JP" altLang="en-US" dirty="0" smtClean="0"/>
                        <a:t>◯支所</a:t>
                      </a: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80393">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dirty="0" smtClean="0"/>
                        <a:t>Ａ県Ｂ市</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80393">
                <a:tc>
                  <a:txBody>
                    <a:bodyPr/>
                    <a:lstStyle/>
                    <a:p>
                      <a:pPr algn="ctr"/>
                      <a:r>
                        <a:rPr kumimoji="1" lang="ja-JP" altLang="en-US" dirty="0" smtClean="0"/>
                        <a:t>Ｃ県Ｃ町</a:t>
                      </a:r>
                      <a:endParaRPr kumimoji="1" lang="en-US" altLang="ja-JP" dirty="0" smtClean="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80393">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80393">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80393">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13" name="テキスト ボックス 12"/>
          <p:cNvSpPr txBox="1"/>
          <p:nvPr/>
        </p:nvSpPr>
        <p:spPr>
          <a:xfrm>
            <a:off x="881970" y="3538920"/>
            <a:ext cx="461665" cy="1008112"/>
          </a:xfrm>
          <a:prstGeom prst="rect">
            <a:avLst/>
          </a:prstGeom>
          <a:noFill/>
        </p:spPr>
        <p:txBody>
          <a:bodyPr vert="eaVert" wrap="square" rtlCol="0">
            <a:spAutoFit/>
          </a:bodyPr>
          <a:lstStyle/>
          <a:p>
            <a:r>
              <a:rPr lang="ja-JP" altLang="en-US" dirty="0"/>
              <a:t>・・・</a:t>
            </a:r>
          </a:p>
        </p:txBody>
      </p:sp>
      <p:sp>
        <p:nvSpPr>
          <p:cNvPr id="14" name="テキスト ボックス 13"/>
          <p:cNvSpPr txBox="1"/>
          <p:nvPr/>
        </p:nvSpPr>
        <p:spPr>
          <a:xfrm>
            <a:off x="1924056" y="2310663"/>
            <a:ext cx="461665" cy="1008112"/>
          </a:xfrm>
          <a:prstGeom prst="rect">
            <a:avLst/>
          </a:prstGeom>
          <a:noFill/>
        </p:spPr>
        <p:txBody>
          <a:bodyPr vert="eaVert" wrap="square" rtlCol="0">
            <a:spAutoFit/>
          </a:bodyPr>
          <a:lstStyle/>
          <a:p>
            <a:r>
              <a:rPr lang="ja-JP" altLang="en-US" dirty="0"/>
              <a:t>・・・</a:t>
            </a:r>
          </a:p>
        </p:txBody>
      </p:sp>
      <p:sp>
        <p:nvSpPr>
          <p:cNvPr id="15" name="テキスト ボックス 14"/>
          <p:cNvSpPr txBox="1"/>
          <p:nvPr/>
        </p:nvSpPr>
        <p:spPr>
          <a:xfrm>
            <a:off x="2864806" y="2321712"/>
            <a:ext cx="461665" cy="1008112"/>
          </a:xfrm>
          <a:prstGeom prst="rect">
            <a:avLst/>
          </a:prstGeom>
          <a:noFill/>
        </p:spPr>
        <p:txBody>
          <a:bodyPr vert="eaVert" wrap="square" rtlCol="0">
            <a:spAutoFit/>
          </a:bodyPr>
          <a:lstStyle/>
          <a:p>
            <a:r>
              <a:rPr lang="ja-JP" altLang="en-US" dirty="0"/>
              <a:t>・・・</a:t>
            </a:r>
          </a:p>
        </p:txBody>
      </p:sp>
      <p:sp>
        <p:nvSpPr>
          <p:cNvPr id="16" name="円/楕円 15"/>
          <p:cNvSpPr/>
          <p:nvPr/>
        </p:nvSpPr>
        <p:spPr>
          <a:xfrm>
            <a:off x="3819334" y="1655667"/>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spTree>
    <p:extLst>
      <p:ext uri="{BB962C8B-B14F-4D97-AF65-F5344CB8AC3E}">
        <p14:creationId xmlns:p14="http://schemas.microsoft.com/office/powerpoint/2010/main" val="17847665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20</a:t>
            </a:fld>
            <a:endParaRPr lang="ja-JP" altLang="en-US" sz="1061" dirty="0">
              <a:solidFill>
                <a:prstClr val="black"/>
              </a:solidFill>
            </a:endParaRPr>
          </a:p>
        </p:txBody>
      </p:sp>
      <p:sp>
        <p:nvSpPr>
          <p:cNvPr id="7"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8" name="Rectangle 3" descr="市松模様 (大)"/>
          <p:cNvSpPr>
            <a:spLocks noChangeArrowheads="1"/>
          </p:cNvSpPr>
          <p:nvPr/>
        </p:nvSpPr>
        <p:spPr bwMode="auto">
          <a:xfrm>
            <a:off x="261441" y="589385"/>
            <a:ext cx="6485348"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３．７</a:t>
            </a:r>
            <a:r>
              <a:rPr lang="ja-JP" altLang="en-US" sz="1400" b="1" dirty="0">
                <a:solidFill>
                  <a:prstClr val="black"/>
                </a:solidFill>
                <a:latin typeface="ＭＳ Ｐゴシック" panose="020B0600070205080204" pitchFamily="50" charset="-128"/>
              </a:rPr>
              <a:t>　</a:t>
            </a:r>
            <a:r>
              <a:rPr lang="ja-JP" altLang="en-US" sz="1400" b="1" dirty="0" smtClean="0">
                <a:solidFill>
                  <a:prstClr val="black"/>
                </a:solidFill>
                <a:latin typeface="ＭＳ Ｐゴシック" panose="020B0600070205080204" pitchFamily="50" charset="-128"/>
              </a:rPr>
              <a:t>考えられるＩＣＴソリューション</a:t>
            </a:r>
            <a:endParaRPr lang="en-US" altLang="ja-JP" sz="1400" b="1" dirty="0" smtClean="0">
              <a:solidFill>
                <a:prstClr val="black"/>
              </a:solidFill>
              <a:latin typeface="ＭＳ Ｐゴシック" panose="020B0600070205080204" pitchFamily="50" charset="-128"/>
            </a:endParaRPr>
          </a:p>
        </p:txBody>
      </p:sp>
      <p:sp>
        <p:nvSpPr>
          <p:cNvPr id="9" name="正方形/長方形 8"/>
          <p:cNvSpPr/>
          <p:nvPr/>
        </p:nvSpPr>
        <p:spPr>
          <a:xfrm>
            <a:off x="180148" y="1075038"/>
            <a:ext cx="6566641" cy="83035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テキスト ボックス 10"/>
          <p:cNvSpPr txBox="1"/>
          <p:nvPr/>
        </p:nvSpPr>
        <p:spPr>
          <a:xfrm>
            <a:off x="378361" y="1310114"/>
            <a:ext cx="6016730" cy="3693319"/>
          </a:xfrm>
          <a:prstGeom prst="rect">
            <a:avLst/>
          </a:prstGeom>
          <a:noFill/>
        </p:spPr>
        <p:txBody>
          <a:bodyPr wrap="square" rtlCol="0">
            <a:spAutoFit/>
          </a:bodyPr>
          <a:lstStyle/>
          <a:p>
            <a:r>
              <a:rPr lang="ja-JP" altLang="en-US" dirty="0" smtClean="0">
                <a:solidFill>
                  <a:prstClr val="black">
                    <a:lumMod val="65000"/>
                    <a:lumOff val="35000"/>
                  </a:prstClr>
                </a:solidFill>
              </a:rPr>
              <a:t>・団体間比較の結果を踏まえ、全参加団体でＡＩ</a:t>
            </a:r>
            <a:r>
              <a:rPr lang="ja-JP" altLang="en-US" dirty="0">
                <a:solidFill>
                  <a:prstClr val="black">
                    <a:lumMod val="65000"/>
                    <a:lumOff val="35000"/>
                  </a:prstClr>
                </a:solidFill>
              </a:rPr>
              <a:t>、ＲＰＡ等</a:t>
            </a:r>
            <a:r>
              <a:rPr lang="ja-JP" altLang="en-US" dirty="0" smtClean="0">
                <a:solidFill>
                  <a:prstClr val="black">
                    <a:lumMod val="65000"/>
                    <a:lumOff val="35000"/>
                  </a:prstClr>
                </a:solidFill>
              </a:rPr>
              <a:t>の</a:t>
            </a:r>
            <a:r>
              <a:rPr lang="en-US" altLang="ja-JP" dirty="0" smtClean="0">
                <a:solidFill>
                  <a:prstClr val="black">
                    <a:lumMod val="65000"/>
                    <a:lumOff val="35000"/>
                  </a:prstClr>
                </a:solidFill>
              </a:rPr>
              <a:t/>
            </a:r>
            <a:br>
              <a:rPr lang="en-US" altLang="ja-JP" dirty="0" smtClean="0">
                <a:solidFill>
                  <a:prstClr val="black">
                    <a:lumMod val="65000"/>
                    <a:lumOff val="35000"/>
                  </a:prstClr>
                </a:solidFill>
              </a:rPr>
            </a:br>
            <a:r>
              <a:rPr lang="ja-JP" altLang="en-US" dirty="0" smtClean="0">
                <a:solidFill>
                  <a:prstClr val="black">
                    <a:lumMod val="65000"/>
                    <a:lumOff val="35000"/>
                  </a:prstClr>
                </a:solidFill>
              </a:rPr>
              <a:t>ＩＣＴの活用可能性を検討し、できるだけ</a:t>
            </a:r>
            <a:r>
              <a:rPr lang="ja-JP" altLang="en-US" dirty="0">
                <a:solidFill>
                  <a:prstClr val="black">
                    <a:lumMod val="65000"/>
                    <a:lumOff val="35000"/>
                  </a:prstClr>
                </a:solidFill>
              </a:rPr>
              <a:t>幅広に</a:t>
            </a:r>
            <a:r>
              <a:rPr lang="ja-JP" altLang="en-US" dirty="0" smtClean="0">
                <a:solidFill>
                  <a:prstClr val="black">
                    <a:lumMod val="65000"/>
                    <a:lumOff val="35000"/>
                  </a:prstClr>
                </a:solidFill>
              </a:rPr>
              <a:t>記載</a:t>
            </a:r>
            <a:endParaRPr lang="en-US" altLang="ja-JP" dirty="0" smtClean="0">
              <a:solidFill>
                <a:prstClr val="black">
                  <a:lumMod val="65000"/>
                  <a:lumOff val="35000"/>
                </a:prstClr>
              </a:solidFill>
            </a:endParaRPr>
          </a:p>
          <a:p>
            <a:endParaRPr lang="en-US" altLang="ja-JP" dirty="0" smtClean="0">
              <a:solidFill>
                <a:prstClr val="black">
                  <a:lumMod val="65000"/>
                  <a:lumOff val="35000"/>
                </a:prstClr>
              </a:solidFill>
            </a:endParaRPr>
          </a:p>
          <a:p>
            <a:r>
              <a:rPr lang="en-US" altLang="ja-JP" dirty="0">
                <a:solidFill>
                  <a:prstClr val="black">
                    <a:lumMod val="65000"/>
                    <a:lumOff val="35000"/>
                  </a:prstClr>
                </a:solidFill>
              </a:rPr>
              <a:t>※</a:t>
            </a:r>
            <a:r>
              <a:rPr lang="ja-JP" altLang="en-US" dirty="0" smtClean="0">
                <a:solidFill>
                  <a:prstClr val="black">
                    <a:lumMod val="65000"/>
                    <a:lumOff val="35000"/>
                  </a:prstClr>
                </a:solidFill>
              </a:rPr>
              <a:t>２．８</a:t>
            </a:r>
            <a:r>
              <a:rPr lang="en-US" altLang="ja-JP" dirty="0">
                <a:solidFill>
                  <a:prstClr val="black">
                    <a:lumMod val="65000"/>
                    <a:lumOff val="35000"/>
                  </a:prstClr>
                </a:solidFill>
              </a:rPr>
              <a:t>｢</a:t>
            </a:r>
            <a:r>
              <a:rPr lang="ja-JP" altLang="en-US" dirty="0" smtClean="0">
                <a:solidFill>
                  <a:prstClr val="black">
                    <a:lumMod val="65000"/>
                    <a:lumOff val="35000"/>
                  </a:prstClr>
                </a:solidFill>
              </a:rPr>
              <a:t>参加団体ごと</a:t>
            </a:r>
            <a:r>
              <a:rPr lang="ja-JP" altLang="en-US" dirty="0">
                <a:solidFill>
                  <a:prstClr val="black">
                    <a:lumMod val="65000"/>
                    <a:lumOff val="35000"/>
                  </a:prstClr>
                </a:solidFill>
              </a:rPr>
              <a:t>のＡＩ、ＲＰＡ等のＩＣＴ活用可能性</a:t>
            </a:r>
            <a:r>
              <a:rPr lang="ja-JP" altLang="en-US" dirty="0" smtClean="0">
                <a:solidFill>
                  <a:prstClr val="black">
                    <a:lumMod val="65000"/>
                    <a:lumOff val="35000"/>
                  </a:prstClr>
                </a:solidFill>
              </a:rPr>
              <a:t>ブレインストーミング</a:t>
            </a:r>
            <a:r>
              <a:rPr lang="en-US" altLang="ja-JP" dirty="0" smtClean="0">
                <a:solidFill>
                  <a:prstClr val="black">
                    <a:lumMod val="65000"/>
                    <a:lumOff val="35000"/>
                  </a:prstClr>
                </a:solidFill>
              </a:rPr>
              <a:t>｣</a:t>
            </a:r>
            <a:r>
              <a:rPr lang="ja-JP" altLang="en-US" dirty="0" smtClean="0">
                <a:solidFill>
                  <a:prstClr val="black">
                    <a:lumMod val="65000"/>
                    <a:lumOff val="35000"/>
                  </a:prstClr>
                </a:solidFill>
              </a:rPr>
              <a:t>の結果等も踏まえ、活用可能性を検討する。</a:t>
            </a:r>
            <a:endParaRPr lang="ja-JP" altLang="en-US" dirty="0">
              <a:solidFill>
                <a:prstClr val="black">
                  <a:lumMod val="65000"/>
                  <a:lumOff val="35000"/>
                </a:prstClr>
              </a:solidFill>
            </a:endParaRPr>
          </a:p>
          <a:p>
            <a:endParaRPr lang="en-US" altLang="ja-JP" dirty="0">
              <a:solidFill>
                <a:prstClr val="black">
                  <a:lumMod val="65000"/>
                  <a:lumOff val="35000"/>
                </a:prstClr>
              </a:solidFill>
            </a:endParaRPr>
          </a:p>
          <a:p>
            <a:r>
              <a:rPr lang="en-US" altLang="ja-JP" dirty="0" smtClean="0">
                <a:solidFill>
                  <a:prstClr val="black">
                    <a:lumMod val="65000"/>
                    <a:lumOff val="35000"/>
                  </a:prstClr>
                </a:solidFill>
              </a:rPr>
              <a:t>※</a:t>
            </a:r>
            <a:r>
              <a:rPr lang="ja-JP" altLang="en-US" dirty="0" smtClean="0">
                <a:solidFill>
                  <a:prstClr val="black">
                    <a:lumMod val="65000"/>
                    <a:lumOff val="35000"/>
                  </a:prstClr>
                </a:solidFill>
              </a:rPr>
              <a:t>この段階で、</a:t>
            </a:r>
            <a:r>
              <a:rPr lang="ja-JP" altLang="en-US" u="sng" dirty="0" smtClean="0">
                <a:solidFill>
                  <a:prstClr val="black">
                    <a:lumMod val="65000"/>
                    <a:lumOff val="35000"/>
                  </a:prstClr>
                </a:solidFill>
              </a:rPr>
              <a:t>必ずしも実現可能性が明らかでないものも含めて</a:t>
            </a:r>
            <a:r>
              <a:rPr lang="ja-JP" altLang="en-US" dirty="0" smtClean="0">
                <a:solidFill>
                  <a:prstClr val="black">
                    <a:lumMod val="65000"/>
                    <a:lumOff val="35000"/>
                  </a:prstClr>
                </a:solidFill>
              </a:rPr>
              <a:t>、可能性があるものはできるだけ幅広に記載すること。</a:t>
            </a:r>
            <a:endParaRPr lang="en-US" altLang="ja-JP" dirty="0" smtClean="0">
              <a:solidFill>
                <a:prstClr val="black">
                  <a:lumMod val="65000"/>
                  <a:lumOff val="35000"/>
                </a:prstClr>
              </a:solidFill>
            </a:endParaRPr>
          </a:p>
          <a:p>
            <a:endParaRPr lang="en-US" altLang="ja-JP" dirty="0">
              <a:solidFill>
                <a:prstClr val="black">
                  <a:lumMod val="65000"/>
                  <a:lumOff val="35000"/>
                </a:prstClr>
              </a:solidFill>
            </a:endParaRPr>
          </a:p>
          <a:p>
            <a:endParaRPr lang="en-US" altLang="ja-JP" dirty="0" smtClean="0">
              <a:solidFill>
                <a:prstClr val="black">
                  <a:lumMod val="65000"/>
                  <a:lumOff val="35000"/>
                </a:prstClr>
              </a:solidFill>
            </a:endParaRPr>
          </a:p>
          <a:p>
            <a:endParaRPr lang="en-US" altLang="ja-JP" dirty="0" smtClean="0">
              <a:solidFill>
                <a:prstClr val="black">
                  <a:lumMod val="65000"/>
                  <a:lumOff val="35000"/>
                </a:prstClr>
              </a:solidFill>
            </a:endParaRPr>
          </a:p>
          <a:p>
            <a:endParaRPr lang="en-US" altLang="ja-JP" dirty="0" smtClean="0">
              <a:solidFill>
                <a:prstClr val="black">
                  <a:lumMod val="65000"/>
                  <a:lumOff val="35000"/>
                </a:prstClr>
              </a:solidFill>
            </a:endParaRPr>
          </a:p>
          <a:p>
            <a:endParaRPr lang="en-US" altLang="ja-JP" dirty="0">
              <a:solidFill>
                <a:prstClr val="black">
                  <a:lumMod val="65000"/>
                  <a:lumOff val="35000"/>
                </a:prstClr>
              </a:solidFill>
            </a:endParaRPr>
          </a:p>
        </p:txBody>
      </p:sp>
    </p:spTree>
    <p:extLst>
      <p:ext uri="{BB962C8B-B14F-4D97-AF65-F5344CB8AC3E}">
        <p14:creationId xmlns:p14="http://schemas.microsoft.com/office/powerpoint/2010/main" val="2223418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21</a:t>
            </a:fld>
            <a:endParaRPr lang="ja-JP" altLang="en-US" sz="1061" dirty="0">
              <a:solidFill>
                <a:prstClr val="black"/>
              </a:solidFill>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３．８　ベストプラクティスの検討</a:t>
            </a:r>
            <a:endParaRPr lang="en-US" altLang="ja-JP" sz="1400" b="1" dirty="0" smtClean="0">
              <a:solidFill>
                <a:prstClr val="black"/>
              </a:solidFill>
              <a:latin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120329560"/>
              </p:ext>
            </p:extLst>
          </p:nvPr>
        </p:nvGraphicFramePr>
        <p:xfrm>
          <a:off x="383058" y="1184701"/>
          <a:ext cx="6153665" cy="4458865"/>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458865">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578127" y="1404536"/>
            <a:ext cx="5641909" cy="2308324"/>
          </a:xfrm>
          <a:prstGeom prst="rect">
            <a:avLst/>
          </a:prstGeom>
          <a:noFill/>
        </p:spPr>
        <p:txBody>
          <a:bodyPr wrap="square" rtlCol="0">
            <a:spAutoFit/>
          </a:bodyPr>
          <a:lstStyle/>
          <a:p>
            <a:r>
              <a:rPr lang="ja-JP" altLang="en-US" dirty="0" smtClean="0">
                <a:solidFill>
                  <a:schemeClr val="tx1">
                    <a:lumMod val="65000"/>
                    <a:lumOff val="35000"/>
                  </a:schemeClr>
                </a:solidFill>
              </a:rPr>
              <a:t>・団体間比較の結果から導出されたベストプラクティス、</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ＩＣＴを活用した理想の業務プロセス等について具体的</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に記載</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本事業</a:t>
            </a:r>
            <a:r>
              <a:rPr lang="ja-JP" altLang="en-US" dirty="0">
                <a:solidFill>
                  <a:schemeClr val="tx1">
                    <a:lumMod val="65000"/>
                    <a:lumOff val="35000"/>
                  </a:schemeClr>
                </a:solidFill>
              </a:rPr>
              <a:t>に参加していない</a:t>
            </a:r>
            <a:r>
              <a:rPr lang="ja-JP" altLang="en-US" dirty="0" smtClean="0">
                <a:solidFill>
                  <a:schemeClr val="tx1">
                    <a:lumMod val="65000"/>
                    <a:lumOff val="35000"/>
                  </a:schemeClr>
                </a:solidFill>
              </a:rPr>
              <a:t>他団体が</a:t>
            </a:r>
            <a:r>
              <a:rPr lang="ja-JP" altLang="en-US" dirty="0">
                <a:solidFill>
                  <a:schemeClr val="tx1">
                    <a:lumMod val="65000"/>
                    <a:lumOff val="35000"/>
                  </a:schemeClr>
                </a:solidFill>
              </a:rPr>
              <a:t>見て、</a:t>
            </a:r>
            <a:endParaRPr lang="en-US" altLang="ja-JP" dirty="0">
              <a:solidFill>
                <a:schemeClr val="tx1">
                  <a:lumMod val="65000"/>
                  <a:lumOff val="35000"/>
                </a:schemeClr>
              </a:solidFill>
            </a:endParaRPr>
          </a:p>
          <a:p>
            <a:r>
              <a:rPr lang="ja-JP" altLang="en-US" dirty="0">
                <a:solidFill>
                  <a:schemeClr val="tx1">
                    <a:lumMod val="65000"/>
                    <a:lumOff val="35000"/>
                  </a:schemeClr>
                </a:solidFill>
              </a:rPr>
              <a:t>そのまま業務改善に反映できる程度の具体的な内容</a:t>
            </a:r>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p:txBody>
      </p:sp>
      <p:sp>
        <p:nvSpPr>
          <p:cNvPr id="7"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３　団体間比較及びＡＩ、ＲＰＡ等のＩＣＴ活用検討</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3" name="正方形/長方形 2"/>
          <p:cNvSpPr/>
          <p:nvPr/>
        </p:nvSpPr>
        <p:spPr>
          <a:xfrm>
            <a:off x="556254" y="8543689"/>
            <a:ext cx="2582563" cy="11032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906479" y="6502744"/>
            <a:ext cx="2582563" cy="23928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二等辺三角形 3"/>
          <p:cNvSpPr/>
          <p:nvPr/>
        </p:nvSpPr>
        <p:spPr>
          <a:xfrm rot="5400000">
            <a:off x="2381814" y="7744650"/>
            <a:ext cx="2281668" cy="24518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Rectangle 3" descr="市松模様 (大)"/>
          <p:cNvSpPr>
            <a:spLocks noChangeArrowheads="1"/>
          </p:cNvSpPr>
          <p:nvPr/>
        </p:nvSpPr>
        <p:spPr bwMode="auto">
          <a:xfrm>
            <a:off x="4372432" y="6034212"/>
            <a:ext cx="1714044"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ＩＣＴ活用後のフロ</a:t>
            </a:r>
            <a:r>
              <a:rPr lang="en-US" altLang="ja-JP" sz="1400" b="1" dirty="0" smtClean="0">
                <a:solidFill>
                  <a:prstClr val="black"/>
                </a:solidFill>
                <a:latin typeface="ＭＳ Ｐゴシック" panose="020B0600070205080204" pitchFamily="50" charset="-128"/>
              </a:rPr>
              <a:t>-</a:t>
            </a:r>
          </a:p>
        </p:txBody>
      </p:sp>
      <p:sp>
        <p:nvSpPr>
          <p:cNvPr id="12" name="Rectangle 3" descr="市松模様 (大)"/>
          <p:cNvSpPr>
            <a:spLocks noChangeArrowheads="1"/>
          </p:cNvSpPr>
          <p:nvPr/>
        </p:nvSpPr>
        <p:spPr bwMode="auto">
          <a:xfrm>
            <a:off x="901965" y="5578310"/>
            <a:ext cx="1809702"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現状のフロー（概要）</a:t>
            </a:r>
            <a:endParaRPr lang="en-US" altLang="ja-JP" sz="1400" b="1" dirty="0" smtClean="0">
              <a:solidFill>
                <a:prstClr val="black"/>
              </a:solidFill>
              <a:latin typeface="ＭＳ Ｐゴシック" panose="020B0600070205080204" pitchFamily="50" charset="-128"/>
            </a:endParaRPr>
          </a:p>
        </p:txBody>
      </p:sp>
      <p:sp>
        <p:nvSpPr>
          <p:cNvPr id="13" name="正方形/長方形 12"/>
          <p:cNvSpPr/>
          <p:nvPr/>
        </p:nvSpPr>
        <p:spPr>
          <a:xfrm>
            <a:off x="556254" y="7292692"/>
            <a:ext cx="2582563" cy="115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56254" y="6034212"/>
            <a:ext cx="2582563" cy="11570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Rectangle 3" descr="市松模様 (大)"/>
          <p:cNvSpPr>
            <a:spLocks noChangeArrowheads="1"/>
          </p:cNvSpPr>
          <p:nvPr/>
        </p:nvSpPr>
        <p:spPr bwMode="auto">
          <a:xfrm>
            <a:off x="556254" y="5917386"/>
            <a:ext cx="1538605"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a:t>
            </a:r>
            <a:r>
              <a:rPr lang="ja-JP" altLang="en-US" sz="1400" b="1" dirty="0" smtClean="0">
                <a:solidFill>
                  <a:prstClr val="black"/>
                </a:solidFill>
                <a:latin typeface="ＭＳ Ｐゴシック" panose="020B0600070205080204" pitchFamily="50" charset="-128"/>
              </a:rPr>
              <a:t>市・Ｄ市・Ｆ市</a:t>
            </a:r>
            <a:r>
              <a:rPr lang="en-US" altLang="ja-JP" sz="1400" b="1" dirty="0" smtClean="0">
                <a:solidFill>
                  <a:prstClr val="black"/>
                </a:solidFill>
                <a:latin typeface="ＭＳ Ｐゴシック" panose="020B0600070205080204" pitchFamily="50" charset="-128"/>
              </a:rPr>
              <a:t>】</a:t>
            </a:r>
          </a:p>
        </p:txBody>
      </p:sp>
      <p:sp>
        <p:nvSpPr>
          <p:cNvPr id="16" name="Rectangle 3" descr="市松模様 (大)"/>
          <p:cNvSpPr>
            <a:spLocks noChangeArrowheads="1"/>
          </p:cNvSpPr>
          <p:nvPr/>
        </p:nvSpPr>
        <p:spPr bwMode="auto">
          <a:xfrm>
            <a:off x="578125" y="7167216"/>
            <a:ext cx="1538605"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【B</a:t>
            </a:r>
            <a:r>
              <a:rPr lang="ja-JP" altLang="en-US" sz="1400" b="1" dirty="0" smtClean="0">
                <a:solidFill>
                  <a:prstClr val="black"/>
                </a:solidFill>
                <a:latin typeface="ＭＳ Ｐゴシック" panose="020B0600070205080204" pitchFamily="50" charset="-128"/>
              </a:rPr>
              <a:t>市・Ｅ町</a:t>
            </a:r>
            <a:r>
              <a:rPr lang="en-US" altLang="ja-JP" sz="1400" b="1" dirty="0" smtClean="0">
                <a:solidFill>
                  <a:prstClr val="black"/>
                </a:solidFill>
                <a:latin typeface="ＭＳ Ｐゴシック" panose="020B0600070205080204" pitchFamily="50" charset="-128"/>
              </a:rPr>
              <a:t>】</a:t>
            </a:r>
          </a:p>
        </p:txBody>
      </p:sp>
      <p:sp>
        <p:nvSpPr>
          <p:cNvPr id="17" name="Rectangle 3" descr="市松模様 (大)"/>
          <p:cNvSpPr>
            <a:spLocks noChangeArrowheads="1"/>
          </p:cNvSpPr>
          <p:nvPr/>
        </p:nvSpPr>
        <p:spPr bwMode="auto">
          <a:xfrm>
            <a:off x="578125" y="8422721"/>
            <a:ext cx="1538605" cy="585358"/>
          </a:xfrm>
          <a:prstGeom prst="rect">
            <a:avLst/>
          </a:prstGeom>
          <a:noFill/>
          <a:ln w="38100" cmpd="dbl">
            <a:noFill/>
            <a:miter lim="800000"/>
            <a:headEnd/>
            <a:tailEnd/>
          </a:ln>
          <a:effectLst/>
        </p:spPr>
        <p:txBody>
          <a:bodyPr anchor="ctr" anchorCtr="0"/>
          <a:lstStyle/>
          <a:p>
            <a:pPr marL="182563" indent="-182563"/>
            <a:r>
              <a:rPr lang="en-US" altLang="ja-JP" sz="1400" b="1" dirty="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Ｃ市</a:t>
            </a:r>
            <a:r>
              <a:rPr lang="en-US" altLang="ja-JP" sz="1400" b="1" dirty="0" smtClean="0">
                <a:solidFill>
                  <a:prstClr val="black"/>
                </a:solidFill>
                <a:latin typeface="ＭＳ Ｐゴシック" panose="020B0600070205080204" pitchFamily="50" charset="-128"/>
              </a:rPr>
              <a:t>】</a:t>
            </a:r>
          </a:p>
        </p:txBody>
      </p:sp>
    </p:spTree>
    <p:extLst>
      <p:ext uri="{BB962C8B-B14F-4D97-AF65-F5344CB8AC3E}">
        <p14:creationId xmlns:p14="http://schemas.microsoft.com/office/powerpoint/2010/main" val="25083046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22</a:t>
            </a:fld>
            <a:endParaRPr lang="ja-JP" altLang="en-US" sz="1061" dirty="0">
              <a:solidFill>
                <a:prstClr val="black"/>
              </a:solidFill>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a:solidFill>
                  <a:prstClr val="black"/>
                </a:solidFill>
                <a:latin typeface="ＭＳ Ｐゴシック" panose="020B0600070205080204" pitchFamily="50" charset="-128"/>
              </a:rPr>
              <a:t>４</a:t>
            </a:r>
            <a:r>
              <a:rPr lang="ja-JP" altLang="en-US" sz="1400" b="1" dirty="0" smtClean="0">
                <a:solidFill>
                  <a:prstClr val="black"/>
                </a:solidFill>
                <a:latin typeface="ＭＳ Ｐゴシック" panose="020B0600070205080204" pitchFamily="50" charset="-128"/>
              </a:rPr>
              <a:t>．１　実施スケジュール　</a:t>
            </a:r>
            <a:endParaRPr lang="en-US" altLang="ja-JP" sz="1400" b="1" dirty="0" smtClean="0">
              <a:solidFill>
                <a:prstClr val="black"/>
              </a:solidFill>
              <a:latin typeface="ＭＳ Ｐゴシック" panose="020B060007020508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510099570"/>
              </p:ext>
            </p:extLst>
          </p:nvPr>
        </p:nvGraphicFramePr>
        <p:xfrm>
          <a:off x="383058" y="5778646"/>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Rectangle 3" descr="市松模様 (大)"/>
          <p:cNvSpPr>
            <a:spLocks noChangeArrowheads="1"/>
          </p:cNvSpPr>
          <p:nvPr/>
        </p:nvSpPr>
        <p:spPr bwMode="auto">
          <a:xfrm>
            <a:off x="383058" y="5269699"/>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a:solidFill>
                  <a:prstClr val="black"/>
                </a:solidFill>
                <a:latin typeface="ＭＳ Ｐゴシック" panose="020B0600070205080204" pitchFamily="50" charset="-128"/>
              </a:rPr>
              <a:t>４</a:t>
            </a:r>
            <a:r>
              <a:rPr lang="ja-JP" altLang="en-US" sz="1400" b="1" dirty="0" smtClean="0">
                <a:solidFill>
                  <a:prstClr val="black"/>
                </a:solidFill>
                <a:latin typeface="ＭＳ Ｐゴシック" panose="020B0600070205080204" pitchFamily="50" charset="-128"/>
              </a:rPr>
              <a:t>．２　実施手順</a:t>
            </a:r>
            <a:endParaRPr lang="en-US" altLang="ja-JP" sz="1400" b="1" dirty="0" smtClean="0">
              <a:solidFill>
                <a:prstClr val="black"/>
              </a:solidFill>
              <a:latin typeface="ＭＳ Ｐゴシック" panose="020B0600070205080204" pitchFamily="50" charset="-128"/>
            </a:endParaRPr>
          </a:p>
        </p:txBody>
      </p:sp>
      <p:sp>
        <p:nvSpPr>
          <p:cNvPr id="10"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lang="ja-JP" altLang="en-US" sz="2000" b="1" dirty="0">
                <a:solidFill>
                  <a:sysClr val="windowText" lastClr="000000"/>
                </a:solidFill>
                <a:latin typeface="+mn-ea"/>
                <a:ea typeface="+mn-ea"/>
              </a:rPr>
              <a:t>４</a:t>
            </a: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　ＡＩ、ＲＰＡ等のＩＣＴを活用した業務プロセス構築</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graphicFrame>
        <p:nvGraphicFramePr>
          <p:cNvPr id="24" name="表 23"/>
          <p:cNvGraphicFramePr>
            <a:graphicFrameLocks noGrp="1"/>
          </p:cNvGraphicFramePr>
          <p:nvPr>
            <p:extLst>
              <p:ext uri="{D42A27DB-BD31-4B8C-83A1-F6EECF244321}">
                <p14:modId xmlns:p14="http://schemas.microsoft.com/office/powerpoint/2010/main" val="2144881868"/>
              </p:ext>
            </p:extLst>
          </p:nvPr>
        </p:nvGraphicFramePr>
        <p:xfrm>
          <a:off x="383058" y="1099262"/>
          <a:ext cx="6153665" cy="411902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11902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5" name="テキスト ボックス 24"/>
          <p:cNvSpPr txBox="1"/>
          <p:nvPr/>
        </p:nvSpPr>
        <p:spPr>
          <a:xfrm>
            <a:off x="494269" y="1263718"/>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・ＩＣＴを活用した業務プロセス構築のスケジュールを参加団体ごとの取組が分かるように記載</a:t>
            </a:r>
            <a:endParaRPr lang="en-US" altLang="ja-JP" dirty="0">
              <a:solidFill>
                <a:schemeClr val="tx1">
                  <a:lumMod val="65000"/>
                  <a:lumOff val="35000"/>
                </a:schemeClr>
              </a:solidFill>
            </a:endParaRPr>
          </a:p>
        </p:txBody>
      </p:sp>
      <p:sp>
        <p:nvSpPr>
          <p:cNvPr id="26" name="テキスト ボックス 25"/>
          <p:cNvSpPr txBox="1"/>
          <p:nvPr/>
        </p:nvSpPr>
        <p:spPr>
          <a:xfrm>
            <a:off x="494269" y="6040838"/>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a:t>
            </a:r>
            <a:r>
              <a:rPr lang="ja-JP" altLang="en-US" dirty="0">
                <a:solidFill>
                  <a:schemeClr val="tx1">
                    <a:lumMod val="65000"/>
                    <a:lumOff val="35000"/>
                  </a:schemeClr>
                </a:solidFill>
              </a:rPr>
              <a:t>ＩＣＴ</a:t>
            </a:r>
            <a:r>
              <a:rPr lang="ja-JP" altLang="en-US" dirty="0" smtClean="0">
                <a:solidFill>
                  <a:schemeClr val="tx1">
                    <a:lumMod val="65000"/>
                    <a:lumOff val="35000"/>
                  </a:schemeClr>
                </a:solidFill>
              </a:rPr>
              <a:t>を活用した業務プロセス構築の手法、進め方、留意事項等について図表等を用いて詳細に記載</a:t>
            </a:r>
            <a:endParaRPr lang="en-US" altLang="ja-JP" dirty="0">
              <a:solidFill>
                <a:schemeClr val="tx1">
                  <a:lumMod val="65000"/>
                  <a:lumOff val="35000"/>
                </a:schemeClr>
              </a:solidFill>
            </a:endParaRPr>
          </a:p>
        </p:txBody>
      </p:sp>
    </p:spTree>
    <p:extLst>
      <p:ext uri="{BB962C8B-B14F-4D97-AF65-F5344CB8AC3E}">
        <p14:creationId xmlns:p14="http://schemas.microsoft.com/office/powerpoint/2010/main" val="894684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23</a:t>
            </a:fld>
            <a:endParaRPr lang="ja-JP" altLang="en-US" sz="1061" dirty="0">
              <a:solidFill>
                <a:prstClr val="black"/>
              </a:solidFill>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４．３　対象範囲の検討</a:t>
            </a:r>
            <a:endParaRPr lang="en-US" altLang="ja-JP" sz="1400" b="1" dirty="0" smtClean="0">
              <a:solidFill>
                <a:prstClr val="black"/>
              </a:solidFill>
              <a:latin typeface="ＭＳ Ｐゴシック" panose="020B060007020508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638932715"/>
              </p:ext>
            </p:extLst>
          </p:nvPr>
        </p:nvGraphicFramePr>
        <p:xfrm>
          <a:off x="383057" y="5712965"/>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9" name="Rectangle 3" descr="市松模様 (大)"/>
          <p:cNvSpPr>
            <a:spLocks noChangeArrowheads="1"/>
          </p:cNvSpPr>
          <p:nvPr/>
        </p:nvSpPr>
        <p:spPr bwMode="auto">
          <a:xfrm>
            <a:off x="439436" y="5167059"/>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４．４　導入モデルの検討</a:t>
            </a:r>
            <a:endParaRPr lang="en-US" altLang="ja-JP" sz="1400" b="1" dirty="0" smtClean="0">
              <a:solidFill>
                <a:prstClr val="black"/>
              </a:solidFill>
              <a:latin typeface="ＭＳ Ｐゴシック" panose="020B060007020508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941325075"/>
              </p:ext>
            </p:extLst>
          </p:nvPr>
        </p:nvGraphicFramePr>
        <p:xfrm>
          <a:off x="383058" y="1233462"/>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8" name="テキスト ボックス 7"/>
          <p:cNvSpPr txBox="1"/>
          <p:nvPr/>
        </p:nvSpPr>
        <p:spPr>
          <a:xfrm>
            <a:off x="518982" y="1362581"/>
            <a:ext cx="5647040" cy="646331"/>
          </a:xfrm>
          <a:prstGeom prst="rect">
            <a:avLst/>
          </a:prstGeom>
          <a:noFill/>
        </p:spPr>
        <p:txBody>
          <a:bodyPr wrap="square" rtlCol="0">
            <a:spAutoFit/>
          </a:bodyPr>
          <a:lstStyle/>
          <a:p>
            <a:r>
              <a:rPr lang="ja-JP" altLang="en-US" dirty="0" smtClean="0">
                <a:solidFill>
                  <a:schemeClr val="tx1">
                    <a:lumMod val="65000"/>
                    <a:lumOff val="35000"/>
                  </a:schemeClr>
                </a:solidFill>
              </a:rPr>
              <a:t>・現状業務分析や団体間比較の結果から、ＩＣＴ活用に</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より省力化を期待できる業務範囲を検討</a:t>
            </a:r>
            <a:endParaRPr lang="en-US" altLang="ja-JP" dirty="0" smtClean="0">
              <a:solidFill>
                <a:schemeClr val="tx1">
                  <a:lumMod val="65000"/>
                  <a:lumOff val="35000"/>
                </a:schemeClr>
              </a:solidFill>
            </a:endParaRPr>
          </a:p>
        </p:txBody>
      </p:sp>
      <p:sp>
        <p:nvSpPr>
          <p:cNvPr id="12" name="テキスト ボックス 11"/>
          <p:cNvSpPr txBox="1"/>
          <p:nvPr/>
        </p:nvSpPr>
        <p:spPr>
          <a:xfrm>
            <a:off x="518982" y="6141021"/>
            <a:ext cx="5647040" cy="646331"/>
          </a:xfrm>
          <a:prstGeom prst="rect">
            <a:avLst/>
          </a:prstGeom>
          <a:noFill/>
        </p:spPr>
        <p:txBody>
          <a:bodyPr wrap="square" rtlCol="0">
            <a:spAutoFit/>
          </a:bodyPr>
          <a:lstStyle/>
          <a:p>
            <a:r>
              <a:rPr lang="ja-JP" altLang="en-US" dirty="0" smtClean="0">
                <a:solidFill>
                  <a:schemeClr val="tx1">
                    <a:lumMod val="65000"/>
                    <a:lumOff val="35000"/>
                  </a:schemeClr>
                </a:solidFill>
              </a:rPr>
              <a:t>・ＩＣＴ活用後の業務プロセス、導入モデルについて、</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フロー図等を用いて詳細に記載</a:t>
            </a:r>
            <a:endParaRPr lang="en-US" altLang="ja-JP" dirty="0" smtClean="0">
              <a:solidFill>
                <a:schemeClr val="tx1">
                  <a:lumMod val="65000"/>
                  <a:lumOff val="35000"/>
                </a:schemeClr>
              </a:solidFill>
            </a:endParaRPr>
          </a:p>
        </p:txBody>
      </p:sp>
      <p:sp>
        <p:nvSpPr>
          <p:cNvPr id="10"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lang="ja-JP" altLang="en-US" sz="2000" b="1" dirty="0">
                <a:solidFill>
                  <a:sysClr val="windowText" lastClr="000000"/>
                </a:solidFill>
                <a:latin typeface="+mn-ea"/>
                <a:ea typeface="+mn-ea"/>
              </a:rPr>
              <a:t>４</a:t>
            </a: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　ＡＩ、ＲＰＡ等のＩＣＴを活用した業務プロセス構築</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10443070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24</a:t>
            </a:fld>
            <a:endParaRPr lang="ja-JP" altLang="en-US" sz="1061" dirty="0">
              <a:solidFill>
                <a:prstClr val="black"/>
              </a:solidFill>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４．４　検証結果</a:t>
            </a:r>
            <a:endParaRPr lang="en-US" altLang="ja-JP" sz="1400" b="1" dirty="0" smtClean="0">
              <a:solidFill>
                <a:prstClr val="black"/>
              </a:solidFill>
              <a:latin typeface="ＭＳ Ｐゴシック" panose="020B0600070205080204" pitchFamily="50" charset="-128"/>
            </a:endParaRPr>
          </a:p>
        </p:txBody>
      </p:sp>
      <p:sp>
        <p:nvSpPr>
          <p:cNvPr id="9" name="Rectangle 3" descr="市松模様 (大)"/>
          <p:cNvSpPr>
            <a:spLocks noChangeArrowheads="1"/>
          </p:cNvSpPr>
          <p:nvPr/>
        </p:nvSpPr>
        <p:spPr bwMode="auto">
          <a:xfrm>
            <a:off x="261443" y="5168211"/>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４．５　効果計測</a:t>
            </a:r>
            <a:endParaRPr lang="en-US" altLang="ja-JP" sz="1400" b="1" dirty="0" smtClean="0">
              <a:solidFill>
                <a:prstClr val="black"/>
              </a:solidFill>
              <a:latin typeface="ＭＳ Ｐゴシック" panose="020B060007020508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647606288"/>
              </p:ext>
            </p:extLst>
          </p:nvPr>
        </p:nvGraphicFramePr>
        <p:xfrm>
          <a:off x="383058" y="1176800"/>
          <a:ext cx="6153665" cy="4036236"/>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036236">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61" name="表 60"/>
          <p:cNvGraphicFramePr>
            <a:graphicFrameLocks noGrp="1"/>
          </p:cNvGraphicFramePr>
          <p:nvPr>
            <p:extLst>
              <p:ext uri="{D42A27DB-BD31-4B8C-83A1-F6EECF244321}">
                <p14:modId xmlns:p14="http://schemas.microsoft.com/office/powerpoint/2010/main" val="2017759585"/>
              </p:ext>
            </p:extLst>
          </p:nvPr>
        </p:nvGraphicFramePr>
        <p:xfrm>
          <a:off x="383058" y="5638663"/>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2" name="テキスト ボックス 61"/>
          <p:cNvSpPr txBox="1"/>
          <p:nvPr/>
        </p:nvSpPr>
        <p:spPr>
          <a:xfrm>
            <a:off x="575562" y="6123637"/>
            <a:ext cx="5647040" cy="1200329"/>
          </a:xfrm>
          <a:prstGeom prst="rect">
            <a:avLst/>
          </a:prstGeom>
          <a:noFill/>
        </p:spPr>
        <p:txBody>
          <a:bodyPr wrap="square" rtlCol="0">
            <a:spAutoFit/>
          </a:bodyPr>
          <a:lstStyle/>
          <a:p>
            <a:r>
              <a:rPr lang="ja-JP" altLang="en-US" dirty="0" smtClean="0">
                <a:solidFill>
                  <a:schemeClr val="tx1">
                    <a:lumMod val="65000"/>
                    <a:lumOff val="35000"/>
                  </a:schemeClr>
                </a:solidFill>
              </a:rPr>
              <a:t>・ＩＣＴ活用による業務削減時間や歳出効果等</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効果を詳細に記載</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・複数団体が共同で導入した時の人員、費用等の</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効果を、単独で導入した時と比較して詳細に記載</a:t>
            </a:r>
            <a:endParaRPr lang="en-US" altLang="ja-JP" dirty="0" smtClean="0">
              <a:solidFill>
                <a:schemeClr val="tx1">
                  <a:lumMod val="65000"/>
                  <a:lumOff val="35000"/>
                </a:schemeClr>
              </a:solidFill>
            </a:endParaRPr>
          </a:p>
        </p:txBody>
      </p:sp>
      <p:sp>
        <p:nvSpPr>
          <p:cNvPr id="63" name="テキスト ボックス 62"/>
          <p:cNvSpPr txBox="1"/>
          <p:nvPr/>
        </p:nvSpPr>
        <p:spPr>
          <a:xfrm>
            <a:off x="575562" y="1348137"/>
            <a:ext cx="5647040" cy="646331"/>
          </a:xfrm>
          <a:prstGeom prst="rect">
            <a:avLst/>
          </a:prstGeom>
          <a:noFill/>
        </p:spPr>
        <p:txBody>
          <a:bodyPr wrap="square" rtlCol="0">
            <a:spAutoFit/>
          </a:bodyPr>
          <a:lstStyle/>
          <a:p>
            <a:r>
              <a:rPr lang="ja-JP" altLang="en-US" dirty="0" smtClean="0">
                <a:solidFill>
                  <a:schemeClr val="tx1">
                    <a:lumMod val="65000"/>
                    <a:lumOff val="35000"/>
                  </a:schemeClr>
                </a:solidFill>
              </a:rPr>
              <a:t>・ＩＣＴ活用の活用により省力化が見込める業務範囲、</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導入手法等について詳細に記載</a:t>
            </a:r>
            <a:endParaRPr lang="en-US" altLang="ja-JP" dirty="0" smtClean="0">
              <a:solidFill>
                <a:schemeClr val="tx1">
                  <a:lumMod val="65000"/>
                  <a:lumOff val="35000"/>
                </a:schemeClr>
              </a:solidFill>
            </a:endParaRPr>
          </a:p>
        </p:txBody>
      </p:sp>
      <p:sp>
        <p:nvSpPr>
          <p:cNvPr id="10" name="タイトル 8"/>
          <p:cNvSpPr txBox="1">
            <a:spLocks/>
          </p:cNvSpPr>
          <p:nvPr/>
        </p:nvSpPr>
        <p:spPr>
          <a:xfrm>
            <a:off x="261442" y="43284"/>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lang="ja-JP" altLang="en-US" sz="2000" b="1" dirty="0">
                <a:solidFill>
                  <a:sysClr val="windowText" lastClr="000000"/>
                </a:solidFill>
                <a:latin typeface="+mn-ea"/>
                <a:ea typeface="+mn-ea"/>
              </a:rPr>
              <a:t>４</a:t>
            </a: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　ＡＩ、ＲＰＡ等のＩＣＴを活用した業務プロセス構築</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Tree>
    <p:extLst>
      <p:ext uri="{BB962C8B-B14F-4D97-AF65-F5344CB8AC3E}">
        <p14:creationId xmlns:p14="http://schemas.microsoft.com/office/powerpoint/2010/main" val="4023889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396237498"/>
              </p:ext>
            </p:extLst>
          </p:nvPr>
        </p:nvGraphicFramePr>
        <p:xfrm>
          <a:off x="261443" y="1197906"/>
          <a:ext cx="6153665" cy="8180693"/>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8180693">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 name="正方形/長方形 3"/>
          <p:cNvSpPr/>
          <p:nvPr/>
        </p:nvSpPr>
        <p:spPr>
          <a:xfrm>
            <a:off x="429234" y="3719234"/>
            <a:ext cx="2142339" cy="2443441"/>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3</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１　事業概要</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１．４　事業推進体制　</a:t>
            </a:r>
            <a:endParaRPr lang="en-US" altLang="ja-JP" sz="1400" b="1" dirty="0" smtClean="0">
              <a:solidFill>
                <a:prstClr val="black"/>
              </a:solidFill>
              <a:latin typeface="ＭＳ Ｐゴシック" panose="020B0600070205080204" pitchFamily="50" charset="-128"/>
            </a:endParaRPr>
          </a:p>
        </p:txBody>
      </p:sp>
      <p:sp>
        <p:nvSpPr>
          <p:cNvPr id="6" name="テキスト ボックス 5"/>
          <p:cNvSpPr txBox="1"/>
          <p:nvPr/>
        </p:nvSpPr>
        <p:spPr>
          <a:xfrm>
            <a:off x="429234" y="1619705"/>
            <a:ext cx="5818081" cy="646331"/>
          </a:xfrm>
          <a:prstGeom prst="rect">
            <a:avLst/>
          </a:prstGeom>
          <a:noFill/>
        </p:spPr>
        <p:txBody>
          <a:bodyPr wrap="square" rtlCol="0">
            <a:spAutoFit/>
          </a:bodyPr>
          <a:lstStyle/>
          <a:p>
            <a:r>
              <a:rPr lang="ja-JP" altLang="en-US" dirty="0" smtClean="0">
                <a:solidFill>
                  <a:schemeClr val="tx1">
                    <a:lumMod val="65000"/>
                    <a:lumOff val="35000"/>
                  </a:schemeClr>
                </a:solidFill>
              </a:rPr>
              <a:t>・参加団体及びグループの事業進体制を図表等を</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用いて詳細に記載</a:t>
            </a:r>
            <a:endParaRPr lang="en-US" altLang="ja-JP" dirty="0">
              <a:solidFill>
                <a:schemeClr val="tx1">
                  <a:lumMod val="65000"/>
                  <a:lumOff val="35000"/>
                </a:schemeClr>
              </a:solidFill>
            </a:endParaRPr>
          </a:p>
        </p:txBody>
      </p:sp>
      <p:sp>
        <p:nvSpPr>
          <p:cNvPr id="3" name="テキスト ボックス 2"/>
          <p:cNvSpPr txBox="1"/>
          <p:nvPr/>
        </p:nvSpPr>
        <p:spPr>
          <a:xfrm>
            <a:off x="571470" y="3565346"/>
            <a:ext cx="1064715" cy="276999"/>
          </a:xfrm>
          <a:prstGeom prst="rect">
            <a:avLst/>
          </a:prstGeom>
          <a:solidFill>
            <a:schemeClr val="bg1"/>
          </a:solidFill>
          <a:ln>
            <a:solidFill>
              <a:schemeClr val="tx1"/>
            </a:solidFill>
          </a:ln>
        </p:spPr>
        <p:txBody>
          <a:bodyPr wrap="none" rtlCol="0">
            <a:spAutoFit/>
          </a:bodyPr>
          <a:lstStyle/>
          <a:p>
            <a:r>
              <a:rPr kumimoji="1" lang="ja-JP" altLang="en-US" sz="1200" dirty="0" smtClean="0"/>
              <a:t>Ａ市推進体制</a:t>
            </a:r>
            <a:endParaRPr kumimoji="1" lang="ja-JP" altLang="en-US" sz="1200" dirty="0"/>
          </a:p>
        </p:txBody>
      </p:sp>
      <p:sp>
        <p:nvSpPr>
          <p:cNvPr id="12" name="正方形/長方形 11"/>
          <p:cNvSpPr/>
          <p:nvPr/>
        </p:nvSpPr>
        <p:spPr>
          <a:xfrm>
            <a:off x="337642" y="2612641"/>
            <a:ext cx="5765977" cy="477092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576563" y="8469432"/>
            <a:ext cx="1210588" cy="338554"/>
          </a:xfrm>
          <a:prstGeom prst="rect">
            <a:avLst/>
          </a:prstGeom>
          <a:solidFill>
            <a:schemeClr val="bg1"/>
          </a:solidFill>
          <a:ln>
            <a:solidFill>
              <a:schemeClr val="tx1"/>
            </a:solidFill>
          </a:ln>
        </p:spPr>
        <p:txBody>
          <a:bodyPr wrap="none" rtlCol="0">
            <a:spAutoFit/>
          </a:bodyPr>
          <a:lstStyle/>
          <a:p>
            <a:r>
              <a:rPr kumimoji="1" lang="ja-JP" altLang="en-US" sz="1600" dirty="0" smtClean="0"/>
              <a:t>民間事業者</a:t>
            </a:r>
            <a:endParaRPr kumimoji="1" lang="ja-JP" altLang="en-US" sz="1600" dirty="0"/>
          </a:p>
        </p:txBody>
      </p:sp>
      <p:cxnSp>
        <p:nvCxnSpPr>
          <p:cNvPr id="11" name="直線矢印コネクタ 10"/>
          <p:cNvCxnSpPr/>
          <p:nvPr/>
        </p:nvCxnSpPr>
        <p:spPr>
          <a:xfrm>
            <a:off x="1234440" y="5753460"/>
            <a:ext cx="1337133" cy="251821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右矢印 27"/>
          <p:cNvSpPr/>
          <p:nvPr/>
        </p:nvSpPr>
        <p:spPr>
          <a:xfrm rot="16200000">
            <a:off x="2827707" y="7464773"/>
            <a:ext cx="537442" cy="964083"/>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623238" y="4100147"/>
            <a:ext cx="1794442" cy="276999"/>
            <a:chOff x="623238" y="4100147"/>
            <a:chExt cx="1794442" cy="276999"/>
          </a:xfrm>
        </p:grpSpPr>
        <p:sp>
          <p:nvSpPr>
            <p:cNvPr id="21" name="テキスト ボックス 20"/>
            <p:cNvSpPr txBox="1"/>
            <p:nvPr/>
          </p:nvSpPr>
          <p:spPr>
            <a:xfrm>
              <a:off x="623238" y="4100147"/>
              <a:ext cx="800219" cy="276999"/>
            </a:xfrm>
            <a:prstGeom prst="rect">
              <a:avLst/>
            </a:prstGeom>
            <a:solidFill>
              <a:schemeClr val="bg1"/>
            </a:solidFill>
            <a:ln>
              <a:solidFill>
                <a:schemeClr val="tx1"/>
              </a:solidFill>
            </a:ln>
          </p:spPr>
          <p:txBody>
            <a:bodyPr wrap="none" rtlCol="0">
              <a:spAutoFit/>
            </a:bodyPr>
            <a:lstStyle/>
            <a:p>
              <a:r>
                <a:rPr kumimoji="1" lang="ja-JP" altLang="en-US" sz="1200" dirty="0" smtClean="0"/>
                <a:t>　　　　　　</a:t>
              </a:r>
              <a:endParaRPr kumimoji="1" lang="ja-JP" altLang="en-US" sz="1200" dirty="0"/>
            </a:p>
          </p:txBody>
        </p:sp>
        <p:sp>
          <p:nvSpPr>
            <p:cNvPr id="24" name="テキスト ボックス 23"/>
            <p:cNvSpPr txBox="1"/>
            <p:nvPr/>
          </p:nvSpPr>
          <p:spPr>
            <a:xfrm>
              <a:off x="1617461" y="4100147"/>
              <a:ext cx="800219" cy="276999"/>
            </a:xfrm>
            <a:prstGeom prst="rect">
              <a:avLst/>
            </a:prstGeom>
            <a:solidFill>
              <a:schemeClr val="bg1"/>
            </a:solidFill>
            <a:ln>
              <a:solidFill>
                <a:schemeClr val="tx1"/>
              </a:solidFill>
            </a:ln>
          </p:spPr>
          <p:txBody>
            <a:bodyPr wrap="none" rtlCol="0">
              <a:spAutoFit/>
            </a:bodyPr>
            <a:lstStyle/>
            <a:p>
              <a:r>
                <a:rPr kumimoji="1" lang="ja-JP" altLang="en-US" sz="1200" dirty="0" smtClean="0"/>
                <a:t>　　　　　　</a:t>
              </a:r>
              <a:endParaRPr kumimoji="1" lang="ja-JP" altLang="en-US" sz="1200" dirty="0"/>
            </a:p>
          </p:txBody>
        </p:sp>
        <p:cxnSp>
          <p:nvCxnSpPr>
            <p:cNvPr id="31" name="直線コネクタ 30"/>
            <p:cNvCxnSpPr/>
            <p:nvPr/>
          </p:nvCxnSpPr>
          <p:spPr>
            <a:xfrm>
              <a:off x="1423457" y="4238646"/>
              <a:ext cx="1940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34"/>
          <p:cNvGrpSpPr/>
          <p:nvPr/>
        </p:nvGrpSpPr>
        <p:grpSpPr>
          <a:xfrm>
            <a:off x="623238" y="4663955"/>
            <a:ext cx="1794442" cy="276999"/>
            <a:chOff x="623238" y="4100147"/>
            <a:chExt cx="1794442" cy="276999"/>
          </a:xfrm>
        </p:grpSpPr>
        <p:sp>
          <p:nvSpPr>
            <p:cNvPr id="36" name="テキスト ボックス 35"/>
            <p:cNvSpPr txBox="1"/>
            <p:nvPr/>
          </p:nvSpPr>
          <p:spPr>
            <a:xfrm>
              <a:off x="623238" y="4100147"/>
              <a:ext cx="800219" cy="276999"/>
            </a:xfrm>
            <a:prstGeom prst="rect">
              <a:avLst/>
            </a:prstGeom>
            <a:solidFill>
              <a:schemeClr val="bg1"/>
            </a:solidFill>
            <a:ln>
              <a:solidFill>
                <a:schemeClr val="tx1"/>
              </a:solidFill>
            </a:ln>
          </p:spPr>
          <p:txBody>
            <a:bodyPr wrap="none" rtlCol="0">
              <a:spAutoFit/>
            </a:bodyPr>
            <a:lstStyle/>
            <a:p>
              <a:r>
                <a:rPr kumimoji="1" lang="ja-JP" altLang="en-US" sz="1200" dirty="0" smtClean="0"/>
                <a:t>　　　　　　</a:t>
              </a:r>
              <a:endParaRPr kumimoji="1" lang="ja-JP" altLang="en-US" sz="1200" dirty="0"/>
            </a:p>
          </p:txBody>
        </p:sp>
        <p:sp>
          <p:nvSpPr>
            <p:cNvPr id="37" name="テキスト ボックス 36"/>
            <p:cNvSpPr txBox="1"/>
            <p:nvPr/>
          </p:nvSpPr>
          <p:spPr>
            <a:xfrm>
              <a:off x="1617461" y="4100147"/>
              <a:ext cx="800219" cy="276999"/>
            </a:xfrm>
            <a:prstGeom prst="rect">
              <a:avLst/>
            </a:prstGeom>
            <a:solidFill>
              <a:schemeClr val="bg1"/>
            </a:solidFill>
            <a:ln>
              <a:solidFill>
                <a:schemeClr val="tx1"/>
              </a:solidFill>
            </a:ln>
          </p:spPr>
          <p:txBody>
            <a:bodyPr wrap="none" rtlCol="0">
              <a:spAutoFit/>
            </a:bodyPr>
            <a:lstStyle/>
            <a:p>
              <a:r>
                <a:rPr kumimoji="1" lang="ja-JP" altLang="en-US" sz="1200" dirty="0" smtClean="0"/>
                <a:t>　　　　　　</a:t>
              </a:r>
              <a:endParaRPr kumimoji="1" lang="ja-JP" altLang="en-US" sz="1200" dirty="0"/>
            </a:p>
          </p:txBody>
        </p:sp>
        <p:cxnSp>
          <p:nvCxnSpPr>
            <p:cNvPr id="38" name="直線コネクタ 37"/>
            <p:cNvCxnSpPr/>
            <p:nvPr/>
          </p:nvCxnSpPr>
          <p:spPr>
            <a:xfrm>
              <a:off x="1423457" y="4238646"/>
              <a:ext cx="1940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9" name="グループ化 38"/>
          <p:cNvGrpSpPr/>
          <p:nvPr/>
        </p:nvGrpSpPr>
        <p:grpSpPr>
          <a:xfrm>
            <a:off x="623238" y="5198154"/>
            <a:ext cx="1794442" cy="276999"/>
            <a:chOff x="623238" y="4100147"/>
            <a:chExt cx="1794442" cy="276999"/>
          </a:xfrm>
        </p:grpSpPr>
        <p:sp>
          <p:nvSpPr>
            <p:cNvPr id="40" name="テキスト ボックス 39"/>
            <p:cNvSpPr txBox="1"/>
            <p:nvPr/>
          </p:nvSpPr>
          <p:spPr>
            <a:xfrm>
              <a:off x="623238" y="4100147"/>
              <a:ext cx="800219" cy="276999"/>
            </a:xfrm>
            <a:prstGeom prst="rect">
              <a:avLst/>
            </a:prstGeom>
            <a:solidFill>
              <a:schemeClr val="bg1"/>
            </a:solidFill>
            <a:ln>
              <a:solidFill>
                <a:schemeClr val="tx1"/>
              </a:solidFill>
            </a:ln>
          </p:spPr>
          <p:txBody>
            <a:bodyPr wrap="none" rtlCol="0">
              <a:spAutoFit/>
            </a:bodyPr>
            <a:lstStyle/>
            <a:p>
              <a:r>
                <a:rPr kumimoji="1" lang="ja-JP" altLang="en-US" sz="1200" dirty="0" smtClean="0"/>
                <a:t>　　　　　　</a:t>
              </a:r>
              <a:endParaRPr kumimoji="1" lang="ja-JP" altLang="en-US" sz="1200" dirty="0"/>
            </a:p>
          </p:txBody>
        </p:sp>
        <p:sp>
          <p:nvSpPr>
            <p:cNvPr id="41" name="テキスト ボックス 40"/>
            <p:cNvSpPr txBox="1"/>
            <p:nvPr/>
          </p:nvSpPr>
          <p:spPr>
            <a:xfrm>
              <a:off x="1617461" y="4100147"/>
              <a:ext cx="800219" cy="276999"/>
            </a:xfrm>
            <a:prstGeom prst="rect">
              <a:avLst/>
            </a:prstGeom>
            <a:solidFill>
              <a:schemeClr val="bg1"/>
            </a:solidFill>
            <a:ln>
              <a:solidFill>
                <a:schemeClr val="tx1"/>
              </a:solidFill>
            </a:ln>
          </p:spPr>
          <p:txBody>
            <a:bodyPr wrap="none" rtlCol="0">
              <a:spAutoFit/>
            </a:bodyPr>
            <a:lstStyle/>
            <a:p>
              <a:r>
                <a:rPr kumimoji="1" lang="ja-JP" altLang="en-US" sz="1200" dirty="0" smtClean="0"/>
                <a:t>　　　　　　</a:t>
              </a:r>
              <a:endParaRPr kumimoji="1" lang="ja-JP" altLang="en-US" sz="1200" dirty="0"/>
            </a:p>
          </p:txBody>
        </p:sp>
        <p:cxnSp>
          <p:nvCxnSpPr>
            <p:cNvPr id="42" name="直線コネクタ 41"/>
            <p:cNvCxnSpPr/>
            <p:nvPr/>
          </p:nvCxnSpPr>
          <p:spPr>
            <a:xfrm>
              <a:off x="1423457" y="4238646"/>
              <a:ext cx="1940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1" name="正方形/長方形 60"/>
          <p:cNvSpPr/>
          <p:nvPr/>
        </p:nvSpPr>
        <p:spPr>
          <a:xfrm>
            <a:off x="3276273" y="2922563"/>
            <a:ext cx="2442480" cy="105679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grpSp>
        <p:nvGrpSpPr>
          <p:cNvPr id="47" name="グループ化 46"/>
          <p:cNvGrpSpPr/>
          <p:nvPr/>
        </p:nvGrpSpPr>
        <p:grpSpPr>
          <a:xfrm>
            <a:off x="1696033" y="5484704"/>
            <a:ext cx="151817" cy="247650"/>
            <a:chOff x="2990850" y="5667375"/>
            <a:chExt cx="408233" cy="495300"/>
          </a:xfrm>
        </p:grpSpPr>
        <p:cxnSp>
          <p:nvCxnSpPr>
            <p:cNvPr id="34" name="直線コネクタ 33"/>
            <p:cNvCxnSpPr/>
            <p:nvPr/>
          </p:nvCxnSpPr>
          <p:spPr>
            <a:xfrm>
              <a:off x="2990850" y="5667375"/>
              <a:ext cx="0" cy="495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2997074" y="6162675"/>
              <a:ext cx="4020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テキスト ボックス 49"/>
          <p:cNvSpPr txBox="1"/>
          <p:nvPr/>
        </p:nvSpPr>
        <p:spPr>
          <a:xfrm>
            <a:off x="1836118" y="5670100"/>
            <a:ext cx="492443" cy="276999"/>
          </a:xfrm>
          <a:prstGeom prst="rect">
            <a:avLst/>
          </a:prstGeom>
          <a:noFill/>
          <a:ln>
            <a:solidFill>
              <a:schemeClr val="tx1"/>
            </a:solidFill>
          </a:ln>
        </p:spPr>
        <p:txBody>
          <a:bodyPr wrap="none" rtlCol="0">
            <a:spAutoFit/>
          </a:bodyPr>
          <a:lstStyle/>
          <a:p>
            <a:r>
              <a:rPr kumimoji="1" lang="ja-JP" altLang="en-US" sz="1200" dirty="0" smtClean="0"/>
              <a:t>　　　</a:t>
            </a:r>
            <a:endParaRPr kumimoji="1" lang="ja-JP" altLang="en-US" sz="1200" dirty="0"/>
          </a:p>
        </p:txBody>
      </p:sp>
      <p:cxnSp>
        <p:nvCxnSpPr>
          <p:cNvPr id="49" name="直線コネクタ 48"/>
          <p:cNvCxnSpPr/>
          <p:nvPr/>
        </p:nvCxnSpPr>
        <p:spPr>
          <a:xfrm>
            <a:off x="2017570" y="4377146"/>
            <a:ext cx="0" cy="281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2017570" y="4940954"/>
            <a:ext cx="0" cy="257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9" name="テキスト ボックス 58"/>
          <p:cNvSpPr txBox="1"/>
          <p:nvPr/>
        </p:nvSpPr>
        <p:spPr>
          <a:xfrm>
            <a:off x="1759295" y="7578514"/>
            <a:ext cx="492443" cy="276999"/>
          </a:xfrm>
          <a:prstGeom prst="rect">
            <a:avLst/>
          </a:prstGeom>
          <a:noFill/>
          <a:ln>
            <a:noFill/>
          </a:ln>
        </p:spPr>
        <p:txBody>
          <a:bodyPr wrap="none" rtlCol="0">
            <a:spAutoFit/>
          </a:bodyPr>
          <a:lstStyle/>
          <a:p>
            <a:r>
              <a:rPr kumimoji="1" lang="ja-JP" altLang="en-US" sz="1200" dirty="0" smtClean="0"/>
              <a:t>契約</a:t>
            </a:r>
            <a:endParaRPr kumimoji="1" lang="ja-JP" altLang="en-US" sz="1200" dirty="0"/>
          </a:p>
        </p:txBody>
      </p:sp>
      <p:sp>
        <p:nvSpPr>
          <p:cNvPr id="9" name="テキスト ボックス 8"/>
          <p:cNvSpPr txBox="1"/>
          <p:nvPr/>
        </p:nvSpPr>
        <p:spPr>
          <a:xfrm>
            <a:off x="3338274" y="2755107"/>
            <a:ext cx="1074333" cy="276999"/>
          </a:xfrm>
          <a:prstGeom prst="rect">
            <a:avLst/>
          </a:prstGeom>
          <a:solidFill>
            <a:schemeClr val="bg1"/>
          </a:solidFill>
          <a:ln>
            <a:solidFill>
              <a:schemeClr val="tx1"/>
            </a:solidFill>
          </a:ln>
        </p:spPr>
        <p:txBody>
          <a:bodyPr wrap="none" rtlCol="0">
            <a:spAutoFit/>
          </a:bodyPr>
          <a:lstStyle/>
          <a:p>
            <a:r>
              <a:rPr lang="ja-JP" altLang="en-US" sz="1200" dirty="0"/>
              <a:t>Ｂ</a:t>
            </a:r>
            <a:r>
              <a:rPr kumimoji="1" lang="ja-JP" altLang="en-US" sz="1200" dirty="0" smtClean="0"/>
              <a:t>市推進体制</a:t>
            </a:r>
            <a:endParaRPr kumimoji="1" lang="ja-JP" altLang="en-US" sz="1200" dirty="0"/>
          </a:p>
        </p:txBody>
      </p:sp>
      <p:sp>
        <p:nvSpPr>
          <p:cNvPr id="62" name="正方形/長方形 61"/>
          <p:cNvSpPr/>
          <p:nvPr/>
        </p:nvSpPr>
        <p:spPr>
          <a:xfrm>
            <a:off x="3276273" y="4253678"/>
            <a:ext cx="2442480" cy="1140411"/>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13" name="テキスト ボックス 12"/>
          <p:cNvSpPr txBox="1"/>
          <p:nvPr/>
        </p:nvSpPr>
        <p:spPr>
          <a:xfrm>
            <a:off x="3376020" y="4127216"/>
            <a:ext cx="1067921" cy="276999"/>
          </a:xfrm>
          <a:prstGeom prst="rect">
            <a:avLst/>
          </a:prstGeom>
          <a:solidFill>
            <a:schemeClr val="bg1"/>
          </a:solidFill>
          <a:ln>
            <a:solidFill>
              <a:schemeClr val="tx1"/>
            </a:solidFill>
          </a:ln>
        </p:spPr>
        <p:txBody>
          <a:bodyPr wrap="none" rtlCol="0">
            <a:spAutoFit/>
          </a:bodyPr>
          <a:lstStyle/>
          <a:p>
            <a:r>
              <a:rPr kumimoji="1" lang="ja-JP" altLang="en-US" sz="1200" dirty="0" smtClean="0"/>
              <a:t>Ｃ町推進体制</a:t>
            </a:r>
            <a:endParaRPr kumimoji="1" lang="ja-JP" altLang="en-US" sz="1200" dirty="0"/>
          </a:p>
        </p:txBody>
      </p:sp>
      <p:sp>
        <p:nvSpPr>
          <p:cNvPr id="63" name="テキスト ボックス 62"/>
          <p:cNvSpPr txBox="1"/>
          <p:nvPr/>
        </p:nvSpPr>
        <p:spPr>
          <a:xfrm>
            <a:off x="4346555" y="5618849"/>
            <a:ext cx="461665" cy="438582"/>
          </a:xfrm>
          <a:prstGeom prst="rect">
            <a:avLst/>
          </a:prstGeom>
          <a:noFill/>
        </p:spPr>
        <p:txBody>
          <a:bodyPr vert="eaVert" wrap="none" rtlCol="0">
            <a:spAutoFit/>
          </a:bodyPr>
          <a:lstStyle/>
          <a:p>
            <a:r>
              <a:rPr kumimoji="1" lang="ja-JP" altLang="en-US" dirty="0" smtClean="0"/>
              <a:t>・・・</a:t>
            </a:r>
            <a:endParaRPr kumimoji="1" lang="ja-JP" altLang="en-US" dirty="0"/>
          </a:p>
        </p:txBody>
      </p:sp>
      <p:cxnSp>
        <p:nvCxnSpPr>
          <p:cNvPr id="65" name="直線コネクタ 64"/>
          <p:cNvCxnSpPr/>
          <p:nvPr/>
        </p:nvCxnSpPr>
        <p:spPr>
          <a:xfrm>
            <a:off x="2571573" y="4935188"/>
            <a:ext cx="285927"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V="1">
            <a:off x="2857501" y="3450960"/>
            <a:ext cx="0" cy="27117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a:endCxn id="61" idx="1"/>
          </p:cNvCxnSpPr>
          <p:nvPr/>
        </p:nvCxnSpPr>
        <p:spPr>
          <a:xfrm flipV="1">
            <a:off x="2857500" y="3450959"/>
            <a:ext cx="418773" cy="50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2857500" y="4935188"/>
            <a:ext cx="41877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flipV="1">
            <a:off x="2857500" y="6162675"/>
            <a:ext cx="0" cy="55193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2857500" y="5838140"/>
            <a:ext cx="41877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8746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4</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１　事業概要</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１．５　組織図及び事務分掌　</a:t>
            </a:r>
            <a:endParaRPr lang="en-US" altLang="ja-JP" sz="1400" b="1" dirty="0" smtClean="0">
              <a:solidFill>
                <a:prstClr val="black"/>
              </a:solidFill>
              <a:latin typeface="ＭＳ Ｐゴシック" panose="020B060007020508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451316002"/>
              </p:ext>
            </p:extLst>
          </p:nvPr>
        </p:nvGraphicFramePr>
        <p:xfrm>
          <a:off x="261441" y="1598412"/>
          <a:ext cx="6153665" cy="3831293"/>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831293">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6" name="テキスト ボックス 5"/>
          <p:cNvSpPr txBox="1"/>
          <p:nvPr/>
        </p:nvSpPr>
        <p:spPr>
          <a:xfrm>
            <a:off x="349021" y="1881711"/>
            <a:ext cx="5594580" cy="646331"/>
          </a:xfrm>
          <a:prstGeom prst="rect">
            <a:avLst/>
          </a:prstGeom>
          <a:noFill/>
        </p:spPr>
        <p:txBody>
          <a:bodyPr wrap="square" rtlCol="0">
            <a:spAutoFit/>
          </a:bodyPr>
          <a:lstStyle/>
          <a:p>
            <a:r>
              <a:rPr lang="ja-JP" altLang="en-US" dirty="0">
                <a:solidFill>
                  <a:schemeClr val="tx1">
                    <a:lumMod val="65000"/>
                    <a:lumOff val="35000"/>
                  </a:schemeClr>
                </a:solidFill>
              </a:rPr>
              <a:t>・</a:t>
            </a:r>
            <a:r>
              <a:rPr lang="ja-JP" altLang="en-US" dirty="0" smtClean="0">
                <a:solidFill>
                  <a:schemeClr val="tx1">
                    <a:lumMod val="65000"/>
                    <a:lumOff val="35000"/>
                  </a:schemeClr>
                </a:solidFill>
              </a:rPr>
              <a:t>参加団体ごとに対象業務を所管する部署の組織図を詳細に記載</a:t>
            </a:r>
            <a:endParaRPr lang="en-US" altLang="ja-JP" dirty="0">
              <a:solidFill>
                <a:schemeClr val="tx1">
                  <a:lumMod val="65000"/>
                  <a:lumOff val="35000"/>
                </a:schemeClr>
              </a:solidFill>
            </a:endParaRPr>
          </a:p>
        </p:txBody>
      </p:sp>
      <p:sp>
        <p:nvSpPr>
          <p:cNvPr id="3" name="正方形/長方形 2"/>
          <p:cNvSpPr/>
          <p:nvPr/>
        </p:nvSpPr>
        <p:spPr>
          <a:xfrm>
            <a:off x="261443" y="1121253"/>
            <a:ext cx="2347117" cy="369332"/>
          </a:xfrm>
          <a:prstGeom prst="rect">
            <a:avLst/>
          </a:prstGeom>
        </p:spPr>
        <p:txBody>
          <a:bodyPr wrap="none">
            <a:spAutoFit/>
          </a:bodyPr>
          <a:lstStyle/>
          <a:p>
            <a:pPr marL="182563" indent="-182563"/>
            <a:r>
              <a:rPr lang="en-US" altLang="ja-JP" b="1" dirty="0">
                <a:solidFill>
                  <a:prstClr val="black"/>
                </a:solidFill>
                <a:latin typeface="ＭＳ Ｐゴシック" panose="020B0600070205080204" pitchFamily="50" charset="-128"/>
              </a:rPr>
              <a:t>〈A</a:t>
            </a:r>
            <a:r>
              <a:rPr lang="ja-JP" altLang="en-US" b="1" dirty="0">
                <a:solidFill>
                  <a:prstClr val="black"/>
                </a:solidFill>
                <a:latin typeface="ＭＳ Ｐゴシック" panose="020B0600070205080204" pitchFamily="50" charset="-128"/>
              </a:rPr>
              <a:t>市　</a:t>
            </a:r>
            <a:r>
              <a:rPr lang="ja-JP" altLang="en-US" b="1" dirty="0" smtClean="0">
                <a:solidFill>
                  <a:prstClr val="black"/>
                </a:solidFill>
                <a:latin typeface="ＭＳ Ｐゴシック" panose="020B0600070205080204" pitchFamily="50" charset="-128"/>
              </a:rPr>
              <a:t>○○課組織図）</a:t>
            </a:r>
            <a:endParaRPr lang="en-US" altLang="ja-JP" b="1" dirty="0">
              <a:solidFill>
                <a:prstClr val="black"/>
              </a:solidFill>
              <a:latin typeface="ＭＳ Ｐゴシック" panose="020B0600070205080204" pitchFamily="50" charset="-128"/>
            </a:endParaRPr>
          </a:p>
        </p:txBody>
      </p:sp>
      <p:sp>
        <p:nvSpPr>
          <p:cNvPr id="9" name="正方形/長方形 8"/>
          <p:cNvSpPr/>
          <p:nvPr/>
        </p:nvSpPr>
        <p:spPr>
          <a:xfrm>
            <a:off x="235038" y="5666651"/>
            <a:ext cx="2650084" cy="369332"/>
          </a:xfrm>
          <a:prstGeom prst="rect">
            <a:avLst/>
          </a:prstGeom>
        </p:spPr>
        <p:txBody>
          <a:bodyPr wrap="none">
            <a:spAutoFit/>
          </a:bodyPr>
          <a:lstStyle/>
          <a:p>
            <a:pPr marL="182563" indent="-182563"/>
            <a:r>
              <a:rPr lang="en-US" altLang="ja-JP" b="1" dirty="0">
                <a:solidFill>
                  <a:prstClr val="black"/>
                </a:solidFill>
                <a:latin typeface="ＭＳ Ｐゴシック" panose="020B0600070205080204" pitchFamily="50" charset="-128"/>
              </a:rPr>
              <a:t>〈A</a:t>
            </a:r>
            <a:r>
              <a:rPr lang="ja-JP" altLang="en-US" b="1" dirty="0">
                <a:solidFill>
                  <a:prstClr val="black"/>
                </a:solidFill>
                <a:latin typeface="ＭＳ Ｐゴシック" panose="020B0600070205080204" pitchFamily="50" charset="-128"/>
              </a:rPr>
              <a:t>市　 </a:t>
            </a:r>
            <a:r>
              <a:rPr lang="ja-JP" altLang="en-US" b="1" dirty="0" smtClean="0">
                <a:solidFill>
                  <a:prstClr val="black"/>
                </a:solidFill>
                <a:latin typeface="ＭＳ Ｐゴシック" panose="020B0600070205080204" pitchFamily="50" charset="-128"/>
              </a:rPr>
              <a:t>○○課事務分掌）</a:t>
            </a:r>
            <a:endParaRPr lang="en-US" altLang="ja-JP" b="1" dirty="0">
              <a:solidFill>
                <a:prstClr val="black"/>
              </a:solidFill>
              <a:latin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577241093"/>
              </p:ext>
            </p:extLst>
          </p:nvPr>
        </p:nvGraphicFramePr>
        <p:xfrm>
          <a:off x="261439" y="6088263"/>
          <a:ext cx="6153665" cy="3831293"/>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831293">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349021" y="6383777"/>
            <a:ext cx="5818081" cy="646331"/>
          </a:xfrm>
          <a:prstGeom prst="rect">
            <a:avLst/>
          </a:prstGeom>
          <a:noFill/>
        </p:spPr>
        <p:txBody>
          <a:bodyPr wrap="square" rtlCol="0">
            <a:spAutoFit/>
          </a:bodyPr>
          <a:lstStyle/>
          <a:p>
            <a:r>
              <a:rPr lang="ja-JP" altLang="en-US" dirty="0">
                <a:solidFill>
                  <a:schemeClr val="tx1">
                    <a:lumMod val="65000"/>
                    <a:lumOff val="35000"/>
                  </a:schemeClr>
                </a:solidFill>
              </a:rPr>
              <a:t>・</a:t>
            </a:r>
            <a:r>
              <a:rPr lang="ja-JP" altLang="en-US" dirty="0" smtClean="0">
                <a:solidFill>
                  <a:schemeClr val="tx1">
                    <a:lumMod val="65000"/>
                    <a:lumOff val="35000"/>
                  </a:schemeClr>
                </a:solidFill>
              </a:rPr>
              <a:t>参加</a:t>
            </a:r>
            <a:r>
              <a:rPr lang="ja-JP" altLang="en-US" dirty="0">
                <a:solidFill>
                  <a:schemeClr val="tx1">
                    <a:lumMod val="65000"/>
                    <a:lumOff val="35000"/>
                  </a:schemeClr>
                </a:solidFill>
              </a:rPr>
              <a:t>団体</a:t>
            </a:r>
            <a:r>
              <a:rPr lang="ja-JP" altLang="en-US" dirty="0" smtClean="0">
                <a:solidFill>
                  <a:schemeClr val="tx1">
                    <a:lumMod val="65000"/>
                    <a:lumOff val="35000"/>
                  </a:schemeClr>
                </a:solidFill>
              </a:rPr>
              <a:t>ごとに対象業務を所管する部署の事務分掌を詳細に記載</a:t>
            </a:r>
            <a:endParaRPr lang="en-US" altLang="ja-JP" dirty="0" smtClean="0">
              <a:solidFill>
                <a:schemeClr val="tx1">
                  <a:lumMod val="65000"/>
                  <a:lumOff val="35000"/>
                </a:schemeClr>
              </a:solidFill>
            </a:endParaRPr>
          </a:p>
        </p:txBody>
      </p:sp>
    </p:spTree>
    <p:extLst>
      <p:ext uri="{BB962C8B-B14F-4D97-AF65-F5344CB8AC3E}">
        <p14:creationId xmlns:p14="http://schemas.microsoft.com/office/powerpoint/2010/main" val="1523527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5</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１　事業概要</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１．５　全体のスケジュール　</a:t>
            </a:r>
            <a:endParaRPr lang="en-US" altLang="ja-JP" sz="1400" b="1" dirty="0" smtClean="0">
              <a:solidFill>
                <a:prstClr val="black"/>
              </a:solidFill>
              <a:latin typeface="ＭＳ Ｐゴシック" panose="020B060007020508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19705797"/>
              </p:ext>
            </p:extLst>
          </p:nvPr>
        </p:nvGraphicFramePr>
        <p:xfrm>
          <a:off x="249084" y="1197907"/>
          <a:ext cx="6299996" cy="8043794"/>
        </p:xfrm>
        <a:graphic>
          <a:graphicData uri="http://schemas.openxmlformats.org/drawingml/2006/table">
            <a:tbl>
              <a:tblPr firstRow="1" bandRow="1">
                <a:tableStyleId>{5C22544A-7EE6-4342-B048-85BDC9FD1C3A}</a:tableStyleId>
              </a:tblPr>
              <a:tblGrid>
                <a:gridCol w="430538">
                  <a:extLst>
                    <a:ext uri="{9D8B030D-6E8A-4147-A177-3AD203B41FA5}">
                      <a16:colId xmlns:a16="http://schemas.microsoft.com/office/drawing/2014/main" val="20000"/>
                    </a:ext>
                  </a:extLst>
                </a:gridCol>
                <a:gridCol w="852616">
                  <a:extLst>
                    <a:ext uri="{9D8B030D-6E8A-4147-A177-3AD203B41FA5}">
                      <a16:colId xmlns:a16="http://schemas.microsoft.com/office/drawing/2014/main" val="20001"/>
                    </a:ext>
                  </a:extLst>
                </a:gridCol>
                <a:gridCol w="503594">
                  <a:extLst>
                    <a:ext uri="{9D8B030D-6E8A-4147-A177-3AD203B41FA5}">
                      <a16:colId xmlns:a16="http://schemas.microsoft.com/office/drawing/2014/main" val="20002"/>
                    </a:ext>
                  </a:extLst>
                </a:gridCol>
                <a:gridCol w="501472">
                  <a:extLst>
                    <a:ext uri="{9D8B030D-6E8A-4147-A177-3AD203B41FA5}">
                      <a16:colId xmlns:a16="http://schemas.microsoft.com/office/drawing/2014/main" val="20003"/>
                    </a:ext>
                  </a:extLst>
                </a:gridCol>
                <a:gridCol w="501472">
                  <a:extLst>
                    <a:ext uri="{9D8B030D-6E8A-4147-A177-3AD203B41FA5}">
                      <a16:colId xmlns:a16="http://schemas.microsoft.com/office/drawing/2014/main" val="20004"/>
                    </a:ext>
                  </a:extLst>
                </a:gridCol>
                <a:gridCol w="501472">
                  <a:extLst>
                    <a:ext uri="{9D8B030D-6E8A-4147-A177-3AD203B41FA5}">
                      <a16:colId xmlns:a16="http://schemas.microsoft.com/office/drawing/2014/main" val="20005"/>
                    </a:ext>
                  </a:extLst>
                </a:gridCol>
                <a:gridCol w="501472">
                  <a:extLst>
                    <a:ext uri="{9D8B030D-6E8A-4147-A177-3AD203B41FA5}">
                      <a16:colId xmlns:a16="http://schemas.microsoft.com/office/drawing/2014/main" val="20006"/>
                    </a:ext>
                  </a:extLst>
                </a:gridCol>
                <a:gridCol w="501472">
                  <a:extLst>
                    <a:ext uri="{9D8B030D-6E8A-4147-A177-3AD203B41FA5}">
                      <a16:colId xmlns:a16="http://schemas.microsoft.com/office/drawing/2014/main" val="20007"/>
                    </a:ext>
                  </a:extLst>
                </a:gridCol>
                <a:gridCol w="501472">
                  <a:extLst>
                    <a:ext uri="{9D8B030D-6E8A-4147-A177-3AD203B41FA5}">
                      <a16:colId xmlns:a16="http://schemas.microsoft.com/office/drawing/2014/main" val="20008"/>
                    </a:ext>
                  </a:extLst>
                </a:gridCol>
                <a:gridCol w="501472">
                  <a:extLst>
                    <a:ext uri="{9D8B030D-6E8A-4147-A177-3AD203B41FA5}">
                      <a16:colId xmlns:a16="http://schemas.microsoft.com/office/drawing/2014/main" val="20009"/>
                    </a:ext>
                  </a:extLst>
                </a:gridCol>
                <a:gridCol w="501472">
                  <a:extLst>
                    <a:ext uri="{9D8B030D-6E8A-4147-A177-3AD203B41FA5}">
                      <a16:colId xmlns:a16="http://schemas.microsoft.com/office/drawing/2014/main" val="20010"/>
                    </a:ext>
                  </a:extLst>
                </a:gridCol>
                <a:gridCol w="501472">
                  <a:extLst>
                    <a:ext uri="{9D8B030D-6E8A-4147-A177-3AD203B41FA5}">
                      <a16:colId xmlns:a16="http://schemas.microsoft.com/office/drawing/2014/main" val="20011"/>
                    </a:ext>
                  </a:extLst>
                </a:gridCol>
              </a:tblGrid>
              <a:tr h="405597">
                <a:tc rowSpan="2" gridSpan="2">
                  <a:txBody>
                    <a:bodyPr/>
                    <a:lstStyle/>
                    <a:p>
                      <a:pPr algn="ctr"/>
                      <a:r>
                        <a:rPr kumimoji="1" lang="ja-JP" altLang="en-US" dirty="0" smtClean="0"/>
                        <a:t>実施</a:t>
                      </a:r>
                      <a:endParaRPr kumimoji="1" lang="en-US" altLang="ja-JP" dirty="0" smtClean="0"/>
                    </a:p>
                    <a:p>
                      <a:pPr algn="ctr"/>
                      <a:r>
                        <a:rPr kumimoji="1" lang="ja-JP" altLang="en-US" dirty="0" smtClean="0"/>
                        <a:t>事項</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7">
                  <a:txBody>
                    <a:bodyPr/>
                    <a:lstStyle/>
                    <a:p>
                      <a:pPr algn="ctr"/>
                      <a:r>
                        <a:rPr kumimoji="1" lang="ja-JP" altLang="en-US" dirty="0" smtClean="0"/>
                        <a:t>令和３年</a:t>
                      </a: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dirty="0" smtClean="0"/>
                        <a:t>令和４年</a:t>
                      </a: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44843">
                <a:tc gridSpan="2" vMerge="1">
                  <a:txBody>
                    <a:bodyPr/>
                    <a:lstStyle/>
                    <a:p>
                      <a:endParaRPr kumimoji="1" lang="ja-JP" altLang="en-US" dirty="0"/>
                    </a:p>
                  </a:txBody>
                  <a:tcPr/>
                </a:tc>
                <a:tc hMerge="1" vMerge="1">
                  <a:txBody>
                    <a:bodyPr/>
                    <a:lstStyle/>
                    <a:p>
                      <a:endParaRPr kumimoji="1" lang="ja-JP" altLang="en-US"/>
                    </a:p>
                  </a:txBody>
                  <a:tcPr/>
                </a:tc>
                <a:tc>
                  <a:txBody>
                    <a:bodyPr/>
                    <a:lstStyle/>
                    <a:p>
                      <a:pPr algn="ctr"/>
                      <a:r>
                        <a:rPr kumimoji="1" lang="ja-JP" altLang="en-US" b="1" dirty="0" smtClean="0">
                          <a:solidFill>
                            <a:schemeClr val="bg1"/>
                          </a:solidFill>
                        </a:rPr>
                        <a:t>６月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bg1"/>
                          </a:solidFill>
                        </a:rPr>
                        <a:t>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bg1"/>
                          </a:solidFill>
                        </a:rPr>
                        <a:t>８月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bg1"/>
                          </a:solidFill>
                        </a:rPr>
                        <a:t>９月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b="1" dirty="0" smtClean="0">
                          <a:solidFill>
                            <a:schemeClr val="bg1"/>
                          </a:solidFill>
                        </a:rPr>
                        <a:t>10</a:t>
                      </a:r>
                      <a:r>
                        <a:rPr kumimoji="1" lang="ja-JP" altLang="en-US" b="1" dirty="0" smtClean="0">
                          <a:solidFill>
                            <a:schemeClr val="bg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b="1" dirty="0" smtClean="0">
                          <a:solidFill>
                            <a:schemeClr val="bg1"/>
                          </a:solidFill>
                        </a:rPr>
                        <a:t>11</a:t>
                      </a:r>
                      <a:r>
                        <a:rPr kumimoji="1" lang="ja-JP" altLang="en-US" b="1" dirty="0" smtClean="0">
                          <a:solidFill>
                            <a:schemeClr val="bg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b="1" dirty="0" smtClean="0">
                          <a:solidFill>
                            <a:schemeClr val="bg1"/>
                          </a:solidFill>
                        </a:rPr>
                        <a:t>12</a:t>
                      </a:r>
                      <a:r>
                        <a:rPr kumimoji="1" lang="ja-JP" altLang="en-US" b="1" dirty="0" smtClean="0">
                          <a:solidFill>
                            <a:schemeClr val="bg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b="1" dirty="0" smtClean="0">
                          <a:solidFill>
                            <a:schemeClr val="bg1"/>
                          </a:solidFill>
                        </a:rPr>
                        <a:t>1</a:t>
                      </a:r>
                      <a:r>
                        <a:rPr kumimoji="1" lang="ja-JP" altLang="en-US" b="1" dirty="0" smtClean="0">
                          <a:solidFill>
                            <a:schemeClr val="bg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bg1"/>
                          </a:solidFill>
                        </a:rPr>
                        <a:t>２月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b="1" dirty="0" smtClean="0">
                          <a:solidFill>
                            <a:schemeClr val="bg1"/>
                          </a:solidFill>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513811">
                <a:tc rowSpan="4">
                  <a:txBody>
                    <a:bodyPr/>
                    <a:lstStyle/>
                    <a:p>
                      <a:pPr algn="ctr"/>
                      <a:r>
                        <a:rPr kumimoji="1" lang="ja-JP" altLang="en-US" dirty="0" smtClean="0"/>
                        <a:t>現状業務分析</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dirty="0" smtClean="0"/>
                        <a:t>業務</a:t>
                      </a:r>
                      <a:endParaRPr kumimoji="1" lang="en-US" altLang="ja-JP" dirty="0" smtClean="0"/>
                    </a:p>
                    <a:p>
                      <a:pPr algn="l"/>
                      <a:r>
                        <a:rPr kumimoji="1" lang="ja-JP" altLang="en-US" dirty="0" smtClean="0"/>
                        <a:t>調査</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13811">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dirty="0" smtClean="0"/>
                        <a:t>可視化</a:t>
                      </a:r>
                      <a:endParaRPr kumimoji="1" lang="en-US" altLang="ja-JP"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13811">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13811">
                <a:tc vMerge="1">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13811">
                <a:tc rowSpan="5">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r>
                        <a:rPr kumimoji="1" lang="ja-JP" altLang="en-US" dirty="0" smtClean="0"/>
                        <a:t>団体間比較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dirty="0" smtClean="0"/>
                        <a:t>事前協議</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13811">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dirty="0" smtClean="0"/>
                        <a:t>会議開催</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13811">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dirty="0" smtClean="0"/>
                        <a:t>比較分析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513811">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513811">
                <a:tc vMerge="1">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513811">
                <a:tc rowSpan="4">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dirty="0" smtClean="0"/>
                        <a:t>ＡＩ・ＲＰＡ導入検証</a:t>
                      </a: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dirty="0" smtClean="0"/>
                        <a:t>活用可能性検討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513811">
                <a:tc vMerge="1">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r>
                        <a:rPr kumimoji="1" lang="ja-JP" altLang="en-US" dirty="0" smtClean="0"/>
                        <a:t>環境準備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513811">
                <a:tc vMerge="1">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r>
                        <a:rPr kumimoji="1" lang="ja-JP" altLang="en-US" dirty="0" smtClean="0"/>
                        <a:t>実証実験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513811">
                <a:tc vMerge="1">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513811">
                <a:tc gridSpan="2">
                  <a:txBody>
                    <a:bodyPr/>
                    <a:lstStyle/>
                    <a:p>
                      <a:pPr marL="0" marR="0" lvl="0" indent="0" algn="l" defTabSz="630913" rtl="0" eaLnBrk="1" fontAlgn="auto" latinLnBrk="0" hangingPunct="1">
                        <a:lnSpc>
                          <a:spcPct val="100000"/>
                        </a:lnSpc>
                        <a:spcBef>
                          <a:spcPts val="0"/>
                        </a:spcBef>
                        <a:spcAft>
                          <a:spcPts val="0"/>
                        </a:spcAft>
                        <a:buClrTx/>
                        <a:buSzTx/>
                        <a:buFontTx/>
                        <a:buNone/>
                        <a:tabLst/>
                        <a:defRPr/>
                      </a:pPr>
                      <a:r>
                        <a:rPr kumimoji="1" lang="ja-JP" altLang="en-US" dirty="0" smtClean="0"/>
                        <a:t>最終報告書</a:t>
                      </a:r>
                      <a:endParaRPr kumimoji="1" lang="en-US" altLang="ja-JP" dirty="0" smtClean="0"/>
                    </a:p>
                    <a:p>
                      <a:pPr marL="0" marR="0" lvl="0" indent="0" algn="l" defTabSz="630913" rtl="0" eaLnBrk="1" fontAlgn="auto" latinLnBrk="0" hangingPunct="1">
                        <a:lnSpc>
                          <a:spcPct val="100000"/>
                        </a:lnSpc>
                        <a:spcBef>
                          <a:spcPts val="0"/>
                        </a:spcBef>
                        <a:spcAft>
                          <a:spcPts val="0"/>
                        </a:spcAft>
                        <a:buClrTx/>
                        <a:buSzTx/>
                        <a:buFontTx/>
                        <a:buNone/>
                        <a:tabLst/>
                        <a:defRPr/>
                      </a:pPr>
                      <a:r>
                        <a:rPr kumimoji="1" lang="ja-JP" altLang="en-US" dirty="0" smtClean="0"/>
                        <a:t>取りまとめ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l"/>
                      <a:endParaRPr kumimoji="1" lang="ja-JP" altLang="en-US"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bl>
          </a:graphicData>
        </a:graphic>
      </p:graphicFrame>
      <p:sp>
        <p:nvSpPr>
          <p:cNvPr id="8" name="ホームベース 7"/>
          <p:cNvSpPr/>
          <p:nvPr/>
        </p:nvSpPr>
        <p:spPr>
          <a:xfrm>
            <a:off x="1852384" y="2136746"/>
            <a:ext cx="1437965" cy="37639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ホームベース 9"/>
          <p:cNvSpPr/>
          <p:nvPr/>
        </p:nvSpPr>
        <p:spPr>
          <a:xfrm>
            <a:off x="3222676" y="3637144"/>
            <a:ext cx="276724" cy="3982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ホームベース 10"/>
          <p:cNvSpPr/>
          <p:nvPr/>
        </p:nvSpPr>
        <p:spPr>
          <a:xfrm>
            <a:off x="2119527" y="2617367"/>
            <a:ext cx="1121205" cy="3853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ホームベース 12"/>
          <p:cNvSpPr/>
          <p:nvPr/>
        </p:nvSpPr>
        <p:spPr>
          <a:xfrm>
            <a:off x="2421608" y="3130516"/>
            <a:ext cx="939430" cy="37880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ホームベース 14"/>
          <p:cNvSpPr/>
          <p:nvPr/>
        </p:nvSpPr>
        <p:spPr>
          <a:xfrm>
            <a:off x="1702625" y="4167473"/>
            <a:ext cx="1658413" cy="367457"/>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21" name="ホームベース 20"/>
          <p:cNvSpPr/>
          <p:nvPr/>
        </p:nvSpPr>
        <p:spPr>
          <a:xfrm>
            <a:off x="4753442" y="6220395"/>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25" name="ホームベース 24"/>
          <p:cNvSpPr/>
          <p:nvPr/>
        </p:nvSpPr>
        <p:spPr>
          <a:xfrm>
            <a:off x="4350910" y="5730761"/>
            <a:ext cx="646479" cy="345105"/>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1" name="ホームベース 30"/>
          <p:cNvSpPr/>
          <p:nvPr/>
        </p:nvSpPr>
        <p:spPr>
          <a:xfrm>
            <a:off x="2928551" y="5183584"/>
            <a:ext cx="2059051"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3" name="ホームベース 32"/>
          <p:cNvSpPr/>
          <p:nvPr/>
        </p:nvSpPr>
        <p:spPr>
          <a:xfrm>
            <a:off x="1702625" y="4679891"/>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4" name="ホームベース 33"/>
          <p:cNvSpPr/>
          <p:nvPr/>
        </p:nvSpPr>
        <p:spPr>
          <a:xfrm>
            <a:off x="2119527" y="4679891"/>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5" name="ホームベース 34"/>
          <p:cNvSpPr/>
          <p:nvPr/>
        </p:nvSpPr>
        <p:spPr>
          <a:xfrm>
            <a:off x="3225898" y="4666961"/>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6" name="ホームベース 35"/>
          <p:cNvSpPr/>
          <p:nvPr/>
        </p:nvSpPr>
        <p:spPr>
          <a:xfrm>
            <a:off x="3684574" y="4666961"/>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7" name="ホームベース 36"/>
          <p:cNvSpPr/>
          <p:nvPr/>
        </p:nvSpPr>
        <p:spPr>
          <a:xfrm>
            <a:off x="4193907" y="4666961"/>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8" name="ホームベース 37"/>
          <p:cNvSpPr/>
          <p:nvPr/>
        </p:nvSpPr>
        <p:spPr>
          <a:xfrm>
            <a:off x="4696825" y="4667534"/>
            <a:ext cx="276724" cy="398298"/>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kumimoji="1" lang="ja-JP" altLang="en-US"/>
          </a:p>
        </p:txBody>
      </p:sp>
      <p:sp>
        <p:nvSpPr>
          <p:cNvPr id="39" name="ホームベース 38"/>
          <p:cNvSpPr/>
          <p:nvPr/>
        </p:nvSpPr>
        <p:spPr>
          <a:xfrm>
            <a:off x="4671868" y="7241245"/>
            <a:ext cx="951390" cy="335212"/>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0" name="ホームベース 39"/>
          <p:cNvSpPr/>
          <p:nvPr/>
        </p:nvSpPr>
        <p:spPr>
          <a:xfrm>
            <a:off x="4973549" y="7754369"/>
            <a:ext cx="526927" cy="332216"/>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1" name="ホームベース 40"/>
          <p:cNvSpPr/>
          <p:nvPr/>
        </p:nvSpPr>
        <p:spPr>
          <a:xfrm>
            <a:off x="5219403" y="8286364"/>
            <a:ext cx="276724" cy="398298"/>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2" name="ホームベース 41"/>
          <p:cNvSpPr/>
          <p:nvPr/>
        </p:nvSpPr>
        <p:spPr>
          <a:xfrm>
            <a:off x="2119527" y="6727524"/>
            <a:ext cx="2697038" cy="283644"/>
          </a:xfrm>
          <a:prstGeom prst="homePlat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4" name="ホームベース 43"/>
          <p:cNvSpPr/>
          <p:nvPr/>
        </p:nvSpPr>
        <p:spPr>
          <a:xfrm>
            <a:off x="4266127" y="8821561"/>
            <a:ext cx="1788906" cy="322439"/>
          </a:xfrm>
          <a:prstGeom prst="homePlat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46" name="ホームベース 45"/>
          <p:cNvSpPr/>
          <p:nvPr/>
        </p:nvSpPr>
        <p:spPr>
          <a:xfrm>
            <a:off x="6141431" y="4126404"/>
            <a:ext cx="343099" cy="5094336"/>
          </a:xfrm>
          <a:prstGeom prst="homePlate">
            <a:avLst/>
          </a:prstGeom>
          <a:solidFill>
            <a:schemeClr val="bg1"/>
          </a:solidFill>
          <a:ln>
            <a:solidFill>
              <a:schemeClr val="tx1"/>
            </a:solidFill>
            <a:prstDash val="sysDash"/>
          </a:ln>
        </p:spPr>
        <p:style>
          <a:lnRef idx="2">
            <a:schemeClr val="accent2">
              <a:shade val="50000"/>
            </a:schemeClr>
          </a:lnRef>
          <a:fillRef idx="1">
            <a:schemeClr val="accent2"/>
          </a:fillRef>
          <a:effectRef idx="0">
            <a:schemeClr val="accent2"/>
          </a:effectRef>
          <a:fontRef idx="minor">
            <a:schemeClr val="lt1"/>
          </a:fontRef>
        </p:style>
        <p:txBody>
          <a:bodyPr vert="eaVert" rtlCol="0" anchor="ctr"/>
          <a:lstStyle/>
          <a:p>
            <a:pPr algn="ctr"/>
            <a:r>
              <a:rPr kumimoji="1" lang="ja-JP" altLang="en-US" sz="1400" dirty="0" smtClean="0">
                <a:solidFill>
                  <a:schemeClr val="tx1"/>
                </a:solidFill>
              </a:rPr>
              <a:t>次年度への検討作業</a:t>
            </a:r>
            <a:endParaRPr kumimoji="1" lang="ja-JP" altLang="en-US" sz="1400" dirty="0">
              <a:solidFill>
                <a:schemeClr val="tx1"/>
              </a:solidFill>
            </a:endParaRPr>
          </a:p>
        </p:txBody>
      </p:sp>
      <p:sp>
        <p:nvSpPr>
          <p:cNvPr id="27" name="テキスト ボックス 26"/>
          <p:cNvSpPr txBox="1"/>
          <p:nvPr/>
        </p:nvSpPr>
        <p:spPr>
          <a:xfrm>
            <a:off x="812434" y="3050665"/>
            <a:ext cx="461665" cy="1008112"/>
          </a:xfrm>
          <a:prstGeom prst="rect">
            <a:avLst/>
          </a:prstGeom>
          <a:noFill/>
        </p:spPr>
        <p:txBody>
          <a:bodyPr vert="eaVert" wrap="square" rtlCol="0">
            <a:spAutoFit/>
          </a:bodyPr>
          <a:lstStyle/>
          <a:p>
            <a:r>
              <a:rPr lang="ja-JP" altLang="en-US" dirty="0"/>
              <a:t>・・・</a:t>
            </a:r>
          </a:p>
        </p:txBody>
      </p:sp>
      <p:sp>
        <p:nvSpPr>
          <p:cNvPr id="28" name="テキスト ボックス 27"/>
          <p:cNvSpPr txBox="1"/>
          <p:nvPr/>
        </p:nvSpPr>
        <p:spPr>
          <a:xfrm>
            <a:off x="858174" y="5581882"/>
            <a:ext cx="461665" cy="1008112"/>
          </a:xfrm>
          <a:prstGeom prst="rect">
            <a:avLst/>
          </a:prstGeom>
          <a:noFill/>
        </p:spPr>
        <p:txBody>
          <a:bodyPr vert="eaVert" wrap="square" rtlCol="0">
            <a:spAutoFit/>
          </a:bodyPr>
          <a:lstStyle/>
          <a:p>
            <a:r>
              <a:rPr lang="ja-JP" altLang="en-US" dirty="0"/>
              <a:t>・・・</a:t>
            </a:r>
          </a:p>
        </p:txBody>
      </p:sp>
      <p:sp>
        <p:nvSpPr>
          <p:cNvPr id="29" name="テキスト ボックス 28"/>
          <p:cNvSpPr txBox="1"/>
          <p:nvPr/>
        </p:nvSpPr>
        <p:spPr>
          <a:xfrm>
            <a:off x="875571" y="8212628"/>
            <a:ext cx="461665" cy="1008112"/>
          </a:xfrm>
          <a:prstGeom prst="rect">
            <a:avLst/>
          </a:prstGeom>
          <a:noFill/>
        </p:spPr>
        <p:txBody>
          <a:bodyPr vert="eaVert" wrap="square" rtlCol="0">
            <a:spAutoFit/>
          </a:bodyPr>
          <a:lstStyle/>
          <a:p>
            <a:r>
              <a:rPr lang="ja-JP" altLang="en-US" dirty="0"/>
              <a:t>・・・</a:t>
            </a:r>
          </a:p>
        </p:txBody>
      </p:sp>
      <p:sp>
        <p:nvSpPr>
          <p:cNvPr id="30" name="テキスト ボックス 29"/>
          <p:cNvSpPr txBox="1"/>
          <p:nvPr/>
        </p:nvSpPr>
        <p:spPr>
          <a:xfrm>
            <a:off x="1561590" y="2331194"/>
            <a:ext cx="5154869" cy="923330"/>
          </a:xfrm>
          <a:prstGeom prst="rect">
            <a:avLst/>
          </a:prstGeom>
          <a:solidFill>
            <a:schemeClr val="bg1"/>
          </a:solidFill>
          <a:ln>
            <a:solidFill>
              <a:schemeClr val="tx1"/>
            </a:solidFill>
          </a:ln>
        </p:spPr>
        <p:txBody>
          <a:bodyPr wrap="square" rtlCol="0">
            <a:spAutoFit/>
          </a:bodyPr>
          <a:lstStyle/>
          <a:p>
            <a:r>
              <a:rPr lang="ja-JP" altLang="en-US" dirty="0" smtClean="0">
                <a:solidFill>
                  <a:schemeClr val="tx1">
                    <a:lumMod val="65000"/>
                    <a:lumOff val="35000"/>
                  </a:schemeClr>
                </a:solidFill>
              </a:rPr>
              <a:t>・委託契約締結から最終報告書提出までの全体の</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スケジュールを記載</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p:txBody>
      </p:sp>
      <p:sp>
        <p:nvSpPr>
          <p:cNvPr id="43" name="円/楕円 31"/>
          <p:cNvSpPr/>
          <p:nvPr/>
        </p:nvSpPr>
        <p:spPr>
          <a:xfrm>
            <a:off x="3959744" y="1011684"/>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spTree>
    <p:extLst>
      <p:ext uri="{BB962C8B-B14F-4D97-AF65-F5344CB8AC3E}">
        <p14:creationId xmlns:p14="http://schemas.microsoft.com/office/powerpoint/2010/main" val="15769317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6</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261443" y="591442"/>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a:solidFill>
                  <a:prstClr val="black"/>
                </a:solidFill>
                <a:latin typeface="ＭＳ Ｐゴシック" panose="020B0600070205080204" pitchFamily="50" charset="-128"/>
              </a:rPr>
              <a:t>２</a:t>
            </a:r>
            <a:r>
              <a:rPr lang="ja-JP" altLang="en-US" sz="1400" b="1" dirty="0" smtClean="0">
                <a:solidFill>
                  <a:prstClr val="black"/>
                </a:solidFill>
                <a:latin typeface="ＭＳ Ｐゴシック" panose="020B0600070205080204" pitchFamily="50" charset="-128"/>
              </a:rPr>
              <a:t>．１　スケジュール　</a:t>
            </a:r>
            <a:endParaRPr lang="en-US" altLang="ja-JP" sz="1400" b="1" dirty="0" smtClean="0">
              <a:solidFill>
                <a:prstClr val="black"/>
              </a:solidFill>
              <a:latin typeface="ＭＳ Ｐゴシック" panose="020B0600070205080204" pitchFamily="50" charset="-128"/>
            </a:endParaRPr>
          </a:p>
        </p:txBody>
      </p:sp>
      <p:sp>
        <p:nvSpPr>
          <p:cNvPr id="12" name="Rectangle 3" descr="市松模様 (大)"/>
          <p:cNvSpPr>
            <a:spLocks noChangeArrowheads="1"/>
          </p:cNvSpPr>
          <p:nvPr/>
        </p:nvSpPr>
        <p:spPr bwMode="auto">
          <a:xfrm>
            <a:off x="261443" y="5218290"/>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a:solidFill>
                  <a:prstClr val="black"/>
                </a:solidFill>
                <a:latin typeface="ＭＳ Ｐゴシック" panose="020B0600070205080204" pitchFamily="50" charset="-128"/>
              </a:rPr>
              <a:t>２</a:t>
            </a:r>
            <a:r>
              <a:rPr lang="ja-JP" altLang="en-US" sz="1400" b="1" dirty="0" smtClean="0">
                <a:solidFill>
                  <a:prstClr val="black"/>
                </a:solidFill>
                <a:latin typeface="ＭＳ Ｐゴシック" panose="020B0600070205080204" pitchFamily="50" charset="-128"/>
              </a:rPr>
              <a:t>．２　実施手順</a:t>
            </a:r>
            <a:endParaRPr lang="en-US" altLang="ja-JP" sz="1400" b="1" dirty="0" smtClean="0">
              <a:solidFill>
                <a:prstClr val="black"/>
              </a:solidFill>
              <a:latin typeface="ＭＳ Ｐゴシック" panose="020B060007020508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15624049"/>
              </p:ext>
            </p:extLst>
          </p:nvPr>
        </p:nvGraphicFramePr>
        <p:xfrm>
          <a:off x="383058" y="5778646"/>
          <a:ext cx="6153665" cy="3979574"/>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79574">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365508992"/>
              </p:ext>
            </p:extLst>
          </p:nvPr>
        </p:nvGraphicFramePr>
        <p:xfrm>
          <a:off x="383058" y="1099262"/>
          <a:ext cx="6153665" cy="411902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411902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41" name="テキスト ボックス 40"/>
          <p:cNvSpPr txBox="1"/>
          <p:nvPr/>
        </p:nvSpPr>
        <p:spPr>
          <a:xfrm>
            <a:off x="494269" y="1263718"/>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・現状業務分析のスケジュールを参加</a:t>
            </a:r>
            <a:r>
              <a:rPr lang="ja-JP" altLang="en-US" dirty="0">
                <a:solidFill>
                  <a:schemeClr val="tx1">
                    <a:lumMod val="65000"/>
                    <a:lumOff val="35000"/>
                  </a:schemeClr>
                </a:solidFill>
              </a:rPr>
              <a:t>団体</a:t>
            </a:r>
            <a:r>
              <a:rPr lang="ja-JP" altLang="en-US" dirty="0" smtClean="0">
                <a:solidFill>
                  <a:schemeClr val="tx1">
                    <a:lumMod val="65000"/>
                    <a:lumOff val="35000"/>
                  </a:schemeClr>
                </a:solidFill>
              </a:rPr>
              <a:t>ごとの取組が分かるように記載</a:t>
            </a:r>
            <a:endParaRPr lang="en-US" altLang="ja-JP" dirty="0">
              <a:solidFill>
                <a:schemeClr val="tx1">
                  <a:lumMod val="65000"/>
                  <a:lumOff val="35000"/>
                </a:schemeClr>
              </a:solidFill>
            </a:endParaRPr>
          </a:p>
        </p:txBody>
      </p:sp>
      <p:sp>
        <p:nvSpPr>
          <p:cNvPr id="42" name="テキスト ボックス 41"/>
          <p:cNvSpPr txBox="1"/>
          <p:nvPr/>
        </p:nvSpPr>
        <p:spPr>
          <a:xfrm>
            <a:off x="494269" y="5951539"/>
            <a:ext cx="5324943" cy="646331"/>
          </a:xfrm>
          <a:prstGeom prst="rect">
            <a:avLst/>
          </a:prstGeom>
          <a:noFill/>
        </p:spPr>
        <p:txBody>
          <a:bodyPr wrap="square" rtlCol="0">
            <a:spAutoFit/>
          </a:bodyPr>
          <a:lstStyle/>
          <a:p>
            <a:r>
              <a:rPr lang="ja-JP" altLang="en-US" dirty="0" smtClean="0">
                <a:solidFill>
                  <a:schemeClr val="tx1">
                    <a:lumMod val="65000"/>
                    <a:lumOff val="35000"/>
                  </a:schemeClr>
                </a:solidFill>
              </a:rPr>
              <a:t>・現状業務分析の手法、進め方、留意事項等について図表等を用いて詳細に記載</a:t>
            </a:r>
            <a:endParaRPr lang="en-US" altLang="ja-JP" dirty="0">
              <a:solidFill>
                <a:schemeClr val="tx1">
                  <a:lumMod val="65000"/>
                  <a:lumOff val="35000"/>
                </a:schemeClr>
              </a:solidFill>
            </a:endParaRPr>
          </a:p>
        </p:txBody>
      </p:sp>
    </p:spTree>
    <p:extLst>
      <p:ext uri="{BB962C8B-B14F-4D97-AF65-F5344CB8AC3E}">
        <p14:creationId xmlns:p14="http://schemas.microsoft.com/office/powerpoint/2010/main" val="2132798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7</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18" name="Rectangle 3" descr="市松模様 (大)"/>
          <p:cNvSpPr>
            <a:spLocks noChangeArrowheads="1"/>
          </p:cNvSpPr>
          <p:nvPr/>
        </p:nvSpPr>
        <p:spPr bwMode="auto">
          <a:xfrm>
            <a:off x="359357" y="592086"/>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２．３　現状業務調査結果</a:t>
            </a:r>
            <a:endParaRPr lang="en-US" altLang="ja-JP" sz="1400" b="1" dirty="0" smtClean="0">
              <a:solidFill>
                <a:prstClr val="black"/>
              </a:solidFill>
              <a:latin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559147268"/>
              </p:ext>
            </p:extLst>
          </p:nvPr>
        </p:nvGraphicFramePr>
        <p:xfrm>
          <a:off x="322250" y="1249118"/>
          <a:ext cx="6153665" cy="7980030"/>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7980030">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1" name="テキスト ボックス 10"/>
          <p:cNvSpPr txBox="1"/>
          <p:nvPr/>
        </p:nvSpPr>
        <p:spPr>
          <a:xfrm>
            <a:off x="461042" y="1380846"/>
            <a:ext cx="5768307" cy="7571303"/>
          </a:xfrm>
          <a:prstGeom prst="rect">
            <a:avLst/>
          </a:prstGeom>
          <a:noFill/>
        </p:spPr>
        <p:txBody>
          <a:bodyPr wrap="square" rtlCol="0">
            <a:spAutoFit/>
          </a:bodyPr>
          <a:lstStyle/>
          <a:p>
            <a:r>
              <a:rPr lang="ja-JP" altLang="en-US" dirty="0" smtClean="0">
                <a:solidFill>
                  <a:schemeClr val="tx1">
                    <a:lumMod val="65000"/>
                    <a:lumOff val="35000"/>
                  </a:schemeClr>
                </a:solidFill>
              </a:rPr>
              <a:t>・現状業務について、年間取扱件数、１件あたり処理時間等の定量的な業務量を把握</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・所要時間の考え方（実測値</a:t>
            </a:r>
            <a:r>
              <a:rPr lang="en-US" altLang="ja-JP" dirty="0" smtClean="0">
                <a:solidFill>
                  <a:schemeClr val="tx1">
                    <a:lumMod val="65000"/>
                    <a:lumOff val="35000"/>
                  </a:schemeClr>
                </a:solidFill>
              </a:rPr>
              <a:t>or</a:t>
            </a:r>
            <a:r>
              <a:rPr lang="ja-JP" altLang="en-US" dirty="0" smtClean="0">
                <a:solidFill>
                  <a:schemeClr val="tx1">
                    <a:lumMod val="65000"/>
                    <a:lumOff val="35000"/>
                  </a:schemeClr>
                </a:solidFill>
              </a:rPr>
              <a:t>主観的（アンケート値）、</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当該職員が当該事務を行うために要する時間</a:t>
            </a:r>
            <a:r>
              <a:rPr lang="en-US" altLang="ja-JP" dirty="0" smtClean="0">
                <a:solidFill>
                  <a:schemeClr val="tx1">
                    <a:lumMod val="65000"/>
                    <a:lumOff val="35000"/>
                  </a:schemeClr>
                </a:solidFill>
              </a:rPr>
              <a:t>or</a:t>
            </a:r>
            <a:r>
              <a:rPr lang="ja-JP" altLang="en-US" dirty="0" smtClean="0">
                <a:solidFill>
                  <a:schemeClr val="tx1">
                    <a:lumMod val="65000"/>
                    <a:lumOff val="35000"/>
                  </a:schemeClr>
                </a:solidFill>
              </a:rPr>
              <a:t>併任業務による中断や決裁待ちを含めた申請書がその段階を通過するための時間等）について付言</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・定量的な業務量と合わせて、ＡＩ、ＲＰＡ等のＩＣＴ活用可能性について、原課の意見を把握</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本事業におけるＡＩ，ＲＰＡ等のＩＣＴ</a:t>
            </a:r>
            <a:r>
              <a:rPr lang="ja-JP" altLang="en-US" dirty="0">
                <a:solidFill>
                  <a:schemeClr val="tx1">
                    <a:lumMod val="65000"/>
                    <a:lumOff val="35000"/>
                  </a:schemeClr>
                </a:solidFill>
              </a:rPr>
              <a:t>活用</a:t>
            </a:r>
            <a:r>
              <a:rPr lang="ja-JP" altLang="en-US" dirty="0" smtClean="0">
                <a:solidFill>
                  <a:schemeClr val="tx1">
                    <a:lumMod val="65000"/>
                    <a:lumOff val="35000"/>
                  </a:schemeClr>
                </a:solidFill>
              </a:rPr>
              <a:t>可能性の検討は、</a:t>
            </a:r>
            <a:endParaRPr lang="en-US" altLang="ja-JP" dirty="0" smtClean="0">
              <a:solidFill>
                <a:schemeClr val="tx1">
                  <a:lumMod val="65000"/>
                  <a:lumOff val="35000"/>
                </a:schemeClr>
              </a:solidFill>
            </a:endParaRPr>
          </a:p>
          <a:p>
            <a:r>
              <a:rPr lang="ja-JP" altLang="en-US" dirty="0">
                <a:solidFill>
                  <a:schemeClr val="tx1">
                    <a:lumMod val="65000"/>
                    <a:lumOff val="35000"/>
                  </a:schemeClr>
                </a:solidFill>
              </a:rPr>
              <a:t>以下</a:t>
            </a:r>
            <a:r>
              <a:rPr lang="ja-JP" altLang="en-US" dirty="0" smtClean="0">
                <a:solidFill>
                  <a:schemeClr val="tx1">
                    <a:lumMod val="65000"/>
                    <a:lumOff val="35000"/>
                  </a:schemeClr>
                </a:solidFill>
              </a:rPr>
              <a:t>のとおり段階的に検討することが望ましい。</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　いずれ</a:t>
            </a:r>
            <a:r>
              <a:rPr lang="ja-JP" altLang="en-US" dirty="0">
                <a:solidFill>
                  <a:schemeClr val="tx1">
                    <a:lumMod val="65000"/>
                    <a:lumOff val="35000"/>
                  </a:schemeClr>
                </a:solidFill>
              </a:rPr>
              <a:t>も</a:t>
            </a:r>
            <a:r>
              <a:rPr lang="ja-JP" altLang="en-US" dirty="0" smtClean="0">
                <a:solidFill>
                  <a:schemeClr val="tx1">
                    <a:lumMod val="65000"/>
                    <a:lumOff val="35000"/>
                  </a:schemeClr>
                </a:solidFill>
              </a:rPr>
              <a:t>、必ず</a:t>
            </a:r>
            <a:r>
              <a:rPr lang="ja-JP" altLang="en-US" dirty="0">
                <a:solidFill>
                  <a:schemeClr val="tx1">
                    <a:lumMod val="65000"/>
                    <a:lumOff val="35000"/>
                  </a:schemeClr>
                </a:solidFill>
              </a:rPr>
              <a:t>しも実現可能性が明らかでないものも含めて、可能性があるものはできるだけ</a:t>
            </a:r>
            <a:r>
              <a:rPr lang="ja-JP" altLang="en-US" dirty="0" smtClean="0">
                <a:solidFill>
                  <a:schemeClr val="tx1">
                    <a:lumMod val="65000"/>
                    <a:lumOff val="35000"/>
                  </a:schemeClr>
                </a:solidFill>
              </a:rPr>
              <a:t>幅広に検討</a:t>
            </a:r>
            <a:r>
              <a:rPr lang="ja-JP" altLang="en-US" dirty="0">
                <a:solidFill>
                  <a:schemeClr val="tx1">
                    <a:lumMod val="65000"/>
                    <a:lumOff val="35000"/>
                  </a:schemeClr>
                </a:solidFill>
              </a:rPr>
              <a:t>し</a:t>
            </a:r>
            <a:r>
              <a:rPr lang="ja-JP" altLang="en-US" dirty="0" smtClean="0">
                <a:solidFill>
                  <a:schemeClr val="tx1">
                    <a:lumMod val="65000"/>
                    <a:lumOff val="35000"/>
                  </a:schemeClr>
                </a:solidFill>
              </a:rPr>
              <a:t>、</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４</a:t>
            </a:r>
            <a:r>
              <a:rPr lang="ja-JP" altLang="en-US" dirty="0">
                <a:solidFill>
                  <a:schemeClr val="tx1">
                    <a:lumMod val="65000"/>
                    <a:lumOff val="35000"/>
                  </a:schemeClr>
                </a:solidFill>
              </a:rPr>
              <a:t>　ＡＩ、ＲＰＡ等のＩＣＴを活用した業務プロセス</a:t>
            </a:r>
            <a:r>
              <a:rPr lang="ja-JP" altLang="en-US" dirty="0" smtClean="0">
                <a:solidFill>
                  <a:schemeClr val="tx1">
                    <a:lumMod val="65000"/>
                    <a:lumOff val="35000"/>
                  </a:schemeClr>
                </a:solidFill>
              </a:rPr>
              <a:t>構築</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における実証対象の選定の検討材料とすること。</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a:t>
            </a:r>
            <a:r>
              <a:rPr lang="ja-JP" altLang="en-US" dirty="0">
                <a:solidFill>
                  <a:schemeClr val="tx1">
                    <a:lumMod val="65000"/>
                    <a:lumOff val="35000"/>
                  </a:schemeClr>
                </a:solidFill>
              </a:rPr>
              <a:t>１</a:t>
            </a:r>
            <a:r>
              <a:rPr lang="ja-JP" altLang="en-US" dirty="0" smtClean="0">
                <a:solidFill>
                  <a:schemeClr val="tx1">
                    <a:lumMod val="65000"/>
                    <a:lumOff val="35000"/>
                  </a:schemeClr>
                </a:solidFill>
              </a:rPr>
              <a:t>）</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２．３現状業務調査結果</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で、</a:t>
            </a:r>
            <a:r>
              <a:rPr lang="ja-JP" altLang="en-US" dirty="0">
                <a:solidFill>
                  <a:schemeClr val="tx1">
                    <a:lumMod val="65000"/>
                    <a:lumOff val="35000"/>
                  </a:schemeClr>
                </a:solidFill>
              </a:rPr>
              <a:t>ＡＩ，ＲＰＡ等のＩＣＴ活用</a:t>
            </a:r>
            <a:r>
              <a:rPr lang="ja-JP" altLang="en-US" dirty="0" smtClean="0">
                <a:solidFill>
                  <a:schemeClr val="tx1">
                    <a:lumMod val="65000"/>
                    <a:lumOff val="35000"/>
                  </a:schemeClr>
                </a:solidFill>
              </a:rPr>
              <a:t>可能性に関する原課の意見を把握</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（２）</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２．８参加団体ごとのＡＩ，ＲＰＡ等のＩＣＴ活用可能性ブレインストーミング</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で、参加団体ごとに</a:t>
            </a:r>
            <a:r>
              <a:rPr lang="ja-JP" altLang="en-US" dirty="0">
                <a:solidFill>
                  <a:schemeClr val="tx1">
                    <a:lumMod val="65000"/>
                    <a:lumOff val="35000"/>
                  </a:schemeClr>
                </a:solidFill>
              </a:rPr>
              <a:t>ＩＣＴ活用</a:t>
            </a:r>
            <a:r>
              <a:rPr lang="ja-JP" altLang="en-US" dirty="0" smtClean="0">
                <a:solidFill>
                  <a:schemeClr val="tx1">
                    <a:lumMod val="65000"/>
                    <a:lumOff val="35000"/>
                  </a:schemeClr>
                </a:solidFill>
              </a:rPr>
              <a:t>可能性を検討</a:t>
            </a:r>
            <a:endParaRPr lang="en-US" altLang="ja-JP" dirty="0">
              <a:solidFill>
                <a:schemeClr val="tx1">
                  <a:lumMod val="65000"/>
                  <a:lumOff val="35000"/>
                </a:schemeClr>
              </a:solidFill>
            </a:endParaRPr>
          </a:p>
          <a:p>
            <a:r>
              <a:rPr lang="ja-JP" altLang="en-US" dirty="0" err="1" smtClean="0">
                <a:solidFill>
                  <a:schemeClr val="tx1">
                    <a:lumMod val="65000"/>
                    <a:lumOff val="35000"/>
                  </a:schemeClr>
                </a:solidFill>
              </a:rPr>
              <a:t>（３）</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３．７考えられるＩＣＴソリューション</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で参加団体間でＩＣＴ活用可能性を検討</a:t>
            </a:r>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p:txBody>
      </p:sp>
    </p:spTree>
    <p:extLst>
      <p:ext uri="{BB962C8B-B14F-4D97-AF65-F5344CB8AC3E}">
        <p14:creationId xmlns:p14="http://schemas.microsoft.com/office/powerpoint/2010/main" val="3337315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8</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12" name="Rectangle 3" descr="市松模様 (大)"/>
          <p:cNvSpPr>
            <a:spLocks noChangeArrowheads="1"/>
          </p:cNvSpPr>
          <p:nvPr/>
        </p:nvSpPr>
        <p:spPr bwMode="auto">
          <a:xfrm>
            <a:off x="261443" y="994084"/>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t>
            </a:r>
            <a:r>
              <a:rPr lang="ja-JP" altLang="en-US" sz="1400" b="1" dirty="0" smtClean="0">
                <a:solidFill>
                  <a:prstClr val="black"/>
                </a:solidFill>
                <a:latin typeface="ＭＳ Ｐゴシック" panose="020B0600070205080204" pitchFamily="50" charset="-128"/>
              </a:rPr>
              <a:t>Ａ市　○○業務　</a:t>
            </a:r>
            <a:r>
              <a:rPr lang="ja-JP" altLang="en-US" sz="1400" b="1" dirty="0">
                <a:solidFill>
                  <a:prstClr val="black"/>
                </a:solidFill>
                <a:latin typeface="ＭＳ Ｐゴシック" panose="020B0600070205080204" pitchFamily="50" charset="-128"/>
              </a:rPr>
              <a:t>業務量</a:t>
            </a:r>
            <a:r>
              <a:rPr lang="ja-JP" altLang="en-US" sz="1400" b="1" dirty="0" smtClean="0">
                <a:solidFill>
                  <a:prstClr val="black"/>
                </a:solidFill>
                <a:latin typeface="ＭＳ Ｐゴシック" panose="020B0600070205080204" pitchFamily="50" charset="-128"/>
              </a:rPr>
              <a:t>調査票</a:t>
            </a:r>
            <a:r>
              <a:rPr lang="en-US" altLang="ja-JP" sz="1400" b="1" dirty="0">
                <a:solidFill>
                  <a:prstClr val="black"/>
                </a:solidFill>
                <a:latin typeface="ＭＳ Ｐゴシック" panose="020B0600070205080204" pitchFamily="50" charset="-128"/>
              </a:rPr>
              <a:t>〉</a:t>
            </a:r>
          </a:p>
        </p:txBody>
      </p:sp>
      <p:sp>
        <p:nvSpPr>
          <p:cNvPr id="18" name="Rectangle 3" descr="市松模様 (大)"/>
          <p:cNvSpPr>
            <a:spLocks noChangeArrowheads="1"/>
          </p:cNvSpPr>
          <p:nvPr/>
        </p:nvSpPr>
        <p:spPr bwMode="auto">
          <a:xfrm>
            <a:off x="359357" y="592086"/>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２．３　現状業務調査結果</a:t>
            </a:r>
            <a:endParaRPr lang="en-US" altLang="ja-JP" sz="1400" b="1" dirty="0" smtClean="0">
              <a:solidFill>
                <a:prstClr val="black"/>
              </a:solidFill>
              <a:latin typeface="ＭＳ Ｐゴシック" panose="020B060007020508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548915662"/>
              </p:ext>
            </p:extLst>
          </p:nvPr>
        </p:nvGraphicFramePr>
        <p:xfrm>
          <a:off x="359357" y="1534672"/>
          <a:ext cx="6153665" cy="372345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72345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pic>
        <p:nvPicPr>
          <p:cNvPr id="15" name="図 14"/>
          <p:cNvPicPr>
            <a:picLocks noChangeAspect="1"/>
          </p:cNvPicPr>
          <p:nvPr/>
        </p:nvPicPr>
        <p:blipFill>
          <a:blip r:embed="rId3"/>
          <a:stretch>
            <a:fillRect/>
          </a:stretch>
        </p:blipFill>
        <p:spPr>
          <a:xfrm>
            <a:off x="574921" y="1601193"/>
            <a:ext cx="5648324" cy="3510534"/>
          </a:xfrm>
          <a:prstGeom prst="rect">
            <a:avLst/>
          </a:prstGeom>
        </p:spPr>
      </p:pic>
      <p:sp>
        <p:nvSpPr>
          <p:cNvPr id="16" name="円/楕円 15"/>
          <p:cNvSpPr/>
          <p:nvPr/>
        </p:nvSpPr>
        <p:spPr>
          <a:xfrm>
            <a:off x="4338668" y="1490693"/>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pic>
        <p:nvPicPr>
          <p:cNvPr id="14" name="図 13"/>
          <p:cNvPicPr>
            <a:picLocks noChangeAspect="1"/>
          </p:cNvPicPr>
          <p:nvPr/>
        </p:nvPicPr>
        <p:blipFill>
          <a:blip r:embed="rId3"/>
          <a:stretch>
            <a:fillRect/>
          </a:stretch>
        </p:blipFill>
        <p:spPr>
          <a:xfrm>
            <a:off x="491114" y="5660127"/>
            <a:ext cx="5890149" cy="3660833"/>
          </a:xfrm>
          <a:prstGeom prst="rect">
            <a:avLst/>
          </a:prstGeom>
        </p:spPr>
      </p:pic>
      <p:graphicFrame>
        <p:nvGraphicFramePr>
          <p:cNvPr id="17" name="表 16"/>
          <p:cNvGraphicFramePr>
            <a:graphicFrameLocks noGrp="1"/>
          </p:cNvGraphicFramePr>
          <p:nvPr>
            <p:extLst>
              <p:ext uri="{D42A27DB-BD31-4B8C-83A1-F6EECF244321}">
                <p14:modId xmlns:p14="http://schemas.microsoft.com/office/powerpoint/2010/main" val="1511392731"/>
              </p:ext>
            </p:extLst>
          </p:nvPr>
        </p:nvGraphicFramePr>
        <p:xfrm>
          <a:off x="359357" y="5498173"/>
          <a:ext cx="6153665" cy="3988727"/>
        </p:xfrm>
        <a:graphic>
          <a:graphicData uri="http://schemas.openxmlformats.org/drawingml/2006/table">
            <a:tbl>
              <a:tblPr firstRow="1" bandRow="1">
                <a:tableStyleId>{5C22544A-7EE6-4342-B048-85BDC9FD1C3A}</a:tableStyleId>
              </a:tblPr>
              <a:tblGrid>
                <a:gridCol w="6153665">
                  <a:extLst>
                    <a:ext uri="{9D8B030D-6E8A-4147-A177-3AD203B41FA5}">
                      <a16:colId xmlns:a16="http://schemas.microsoft.com/office/drawing/2014/main" val="20000"/>
                    </a:ext>
                  </a:extLst>
                </a:gridCol>
              </a:tblGrid>
              <a:tr h="3988727">
                <a:tc>
                  <a:txBody>
                    <a:bodyPr/>
                    <a:lstStyle/>
                    <a:p>
                      <a:endParaRPr kumimoji="1" lang="ja-JP"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 name="テキスト ボックス 19"/>
          <p:cNvSpPr txBox="1"/>
          <p:nvPr/>
        </p:nvSpPr>
        <p:spPr>
          <a:xfrm>
            <a:off x="1114918" y="3115994"/>
            <a:ext cx="5240084" cy="5078313"/>
          </a:xfrm>
          <a:prstGeom prst="rect">
            <a:avLst/>
          </a:prstGeom>
          <a:solidFill>
            <a:schemeClr val="bg1"/>
          </a:solidFill>
          <a:ln>
            <a:solidFill>
              <a:schemeClr val="tx1"/>
            </a:solidFill>
          </a:ln>
        </p:spPr>
        <p:txBody>
          <a:bodyPr wrap="square" rtlCol="0">
            <a:spAutoFit/>
          </a:bodyPr>
          <a:lstStyle/>
          <a:p>
            <a:endParaRPr lang="ja-JP" altLang="en-US" dirty="0">
              <a:solidFill>
                <a:schemeClr val="tx1">
                  <a:lumMod val="65000"/>
                  <a:lumOff val="35000"/>
                </a:schemeClr>
              </a:solidFill>
            </a:endParaRPr>
          </a:p>
          <a:p>
            <a:r>
              <a:rPr lang="ja-JP" altLang="en-US" dirty="0" smtClean="0">
                <a:solidFill>
                  <a:schemeClr val="tx1">
                    <a:lumMod val="65000"/>
                    <a:lumOff val="35000"/>
                  </a:schemeClr>
                </a:solidFill>
              </a:rPr>
              <a:t>・定量的</a:t>
            </a:r>
            <a:r>
              <a:rPr lang="ja-JP" altLang="en-US" dirty="0">
                <a:solidFill>
                  <a:schemeClr val="tx1">
                    <a:lumMod val="65000"/>
                    <a:lumOff val="35000"/>
                  </a:schemeClr>
                </a:solidFill>
              </a:rPr>
              <a:t>な業務量の把握と合わせて、</a:t>
            </a:r>
          </a:p>
          <a:p>
            <a:r>
              <a:rPr lang="ja-JP" altLang="en-US" dirty="0">
                <a:solidFill>
                  <a:schemeClr val="tx1">
                    <a:lumMod val="65000"/>
                    <a:lumOff val="35000"/>
                  </a:schemeClr>
                </a:solidFill>
              </a:rPr>
              <a:t>ＡＩ、ＲＰＡ等のＩＣＴ活用可能性について、原課の意見を</a:t>
            </a:r>
            <a:r>
              <a:rPr lang="ja-JP" altLang="en-US" dirty="0" smtClean="0">
                <a:solidFill>
                  <a:schemeClr val="tx1">
                    <a:lumMod val="65000"/>
                    <a:lumOff val="35000"/>
                  </a:schemeClr>
                </a:solidFill>
              </a:rPr>
              <a:t>把握</a:t>
            </a:r>
            <a:endParaRPr lang="en-US" altLang="ja-JP" dirty="0" smtClean="0">
              <a:solidFill>
                <a:schemeClr val="tx1">
                  <a:lumMod val="65000"/>
                  <a:lumOff val="35000"/>
                </a:schemeClr>
              </a:solidFill>
            </a:endParaRPr>
          </a:p>
          <a:p>
            <a:r>
              <a:rPr lang="en-US" altLang="ja-JP" dirty="0" smtClean="0">
                <a:solidFill>
                  <a:schemeClr val="tx1">
                    <a:lumMod val="65000"/>
                    <a:lumOff val="35000"/>
                  </a:schemeClr>
                </a:solidFill>
              </a:rPr>
              <a:t>※</a:t>
            </a:r>
            <a:r>
              <a:rPr lang="ja-JP" altLang="en-US" dirty="0">
                <a:solidFill>
                  <a:schemeClr val="tx1">
                    <a:lumMod val="65000"/>
                    <a:lumOff val="35000"/>
                  </a:schemeClr>
                </a:solidFill>
              </a:rPr>
              <a:t> </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２．８参加団体ごと</a:t>
            </a:r>
            <a:r>
              <a:rPr lang="ja-JP" altLang="en-US" dirty="0">
                <a:solidFill>
                  <a:schemeClr val="tx1">
                    <a:lumMod val="65000"/>
                    <a:lumOff val="35000"/>
                  </a:schemeClr>
                </a:solidFill>
              </a:rPr>
              <a:t>のＡＩ，ＲＰＡ等のＩＣＴ活用可能性</a:t>
            </a:r>
            <a:r>
              <a:rPr lang="ja-JP" altLang="en-US" dirty="0" smtClean="0">
                <a:solidFill>
                  <a:schemeClr val="tx1">
                    <a:lumMod val="65000"/>
                    <a:lumOff val="35000"/>
                  </a:schemeClr>
                </a:solidFill>
              </a:rPr>
              <a:t>ブレインストーミング</a:t>
            </a:r>
            <a:r>
              <a:rPr lang="en-US" altLang="ja-JP" dirty="0" smtClean="0">
                <a:solidFill>
                  <a:schemeClr val="tx1">
                    <a:lumMod val="65000"/>
                    <a:lumOff val="35000"/>
                  </a:schemeClr>
                </a:solidFill>
              </a:rPr>
              <a:t>｣</a:t>
            </a:r>
            <a:r>
              <a:rPr lang="ja-JP" altLang="en-US" dirty="0" smtClean="0">
                <a:solidFill>
                  <a:schemeClr val="tx1">
                    <a:lumMod val="65000"/>
                    <a:lumOff val="35000"/>
                  </a:schemeClr>
                </a:solidFill>
              </a:rPr>
              <a:t>では、原課意見で活用可能性なしと判断したものも含めて検討すること。</a:t>
            </a:r>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（調査票への記載例）</a:t>
            </a:r>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a:p>
            <a:endParaRPr lang="en-US" altLang="ja-JP" dirty="0">
              <a:solidFill>
                <a:schemeClr val="tx1">
                  <a:lumMod val="65000"/>
                  <a:lumOff val="35000"/>
                </a:schemeClr>
              </a:solidFill>
            </a:endParaRPr>
          </a:p>
          <a:p>
            <a:endParaRPr lang="en-US" altLang="ja-JP" dirty="0" smtClean="0">
              <a:solidFill>
                <a:schemeClr val="tx1">
                  <a:lumMod val="65000"/>
                  <a:lumOff val="35000"/>
                </a:schemeClr>
              </a:solidFill>
            </a:endParaRPr>
          </a:p>
        </p:txBody>
      </p:sp>
      <p:graphicFrame>
        <p:nvGraphicFramePr>
          <p:cNvPr id="4" name="表 3"/>
          <p:cNvGraphicFramePr>
            <a:graphicFrameLocks noGrp="1"/>
          </p:cNvGraphicFramePr>
          <p:nvPr>
            <p:extLst>
              <p:ext uri="{D42A27DB-BD31-4B8C-83A1-F6EECF244321}">
                <p14:modId xmlns:p14="http://schemas.microsoft.com/office/powerpoint/2010/main" val="2861597463"/>
              </p:ext>
            </p:extLst>
          </p:nvPr>
        </p:nvGraphicFramePr>
        <p:xfrm>
          <a:off x="1387372" y="5629071"/>
          <a:ext cx="4699104" cy="2480473"/>
        </p:xfrm>
        <a:graphic>
          <a:graphicData uri="http://schemas.openxmlformats.org/drawingml/2006/table">
            <a:tbl>
              <a:tblPr firstRow="1" bandRow="1">
                <a:tableStyleId>{5C22544A-7EE6-4342-B048-85BDC9FD1C3A}</a:tableStyleId>
              </a:tblPr>
              <a:tblGrid>
                <a:gridCol w="1055760">
                  <a:extLst>
                    <a:ext uri="{9D8B030D-6E8A-4147-A177-3AD203B41FA5}">
                      <a16:colId xmlns:a16="http://schemas.microsoft.com/office/drawing/2014/main" val="20000"/>
                    </a:ext>
                  </a:extLst>
                </a:gridCol>
                <a:gridCol w="824074">
                  <a:extLst>
                    <a:ext uri="{9D8B030D-6E8A-4147-A177-3AD203B41FA5}">
                      <a16:colId xmlns:a16="http://schemas.microsoft.com/office/drawing/2014/main" val="20001"/>
                    </a:ext>
                  </a:extLst>
                </a:gridCol>
                <a:gridCol w="824074">
                  <a:extLst>
                    <a:ext uri="{9D8B030D-6E8A-4147-A177-3AD203B41FA5}">
                      <a16:colId xmlns:a16="http://schemas.microsoft.com/office/drawing/2014/main" val="20002"/>
                    </a:ext>
                  </a:extLst>
                </a:gridCol>
                <a:gridCol w="1995196">
                  <a:extLst>
                    <a:ext uri="{9D8B030D-6E8A-4147-A177-3AD203B41FA5}">
                      <a16:colId xmlns:a16="http://schemas.microsoft.com/office/drawing/2014/main" val="20003"/>
                    </a:ext>
                  </a:extLst>
                </a:gridCol>
              </a:tblGrid>
              <a:tr h="253710">
                <a:tc>
                  <a:txBody>
                    <a:bodyPr/>
                    <a:lstStyle/>
                    <a:p>
                      <a:pPr algn="ctr"/>
                      <a:r>
                        <a:rPr kumimoji="1" lang="ja-JP" altLang="en-US" sz="1000" b="1" dirty="0" smtClean="0">
                          <a:solidFill>
                            <a:schemeClr val="bg1"/>
                          </a:solidFill>
                        </a:rPr>
                        <a:t>ＡＩ</a:t>
                      </a:r>
                      <a:endParaRPr kumimoji="1" lang="en-US" altLang="ja-JP" sz="1000" b="1" dirty="0" smtClean="0">
                        <a:solidFill>
                          <a:schemeClr val="bg1"/>
                        </a:solidFill>
                      </a:endParaRPr>
                    </a:p>
                    <a:p>
                      <a:pPr algn="ctr"/>
                      <a:r>
                        <a:rPr kumimoji="1" lang="ja-JP" altLang="en-US" sz="1000" b="1" dirty="0" smtClean="0">
                          <a:solidFill>
                            <a:schemeClr val="bg1"/>
                          </a:solidFill>
                        </a:rPr>
                        <a:t>活用可能性</a:t>
                      </a:r>
                      <a:endParaRPr kumimoji="1" lang="ja-JP" altLang="en-US" sz="1000" b="1" dirty="0">
                        <a:solidFill>
                          <a:schemeClr val="bg1"/>
                        </a:solidFill>
                      </a:endParaRPr>
                    </a:p>
                  </a:txBody>
                  <a:tcPr anchor="ctr">
                    <a:solidFill>
                      <a:schemeClr val="accent1"/>
                    </a:solidFill>
                  </a:tcPr>
                </a:tc>
                <a:tc>
                  <a:txBody>
                    <a:bodyPr/>
                    <a:lstStyle/>
                    <a:p>
                      <a:pPr algn="ctr"/>
                      <a:r>
                        <a:rPr kumimoji="1" lang="ja-JP" altLang="en-US" sz="1000" b="1" dirty="0" smtClean="0">
                          <a:solidFill>
                            <a:schemeClr val="bg1"/>
                          </a:solidFill>
                        </a:rPr>
                        <a:t>ＲＰＡ</a:t>
                      </a:r>
                      <a:endParaRPr kumimoji="1" lang="en-US" altLang="ja-JP" sz="1000" b="1" dirty="0" smtClean="0">
                        <a:solidFill>
                          <a:schemeClr val="bg1"/>
                        </a:solidFill>
                      </a:endParaRPr>
                    </a:p>
                    <a:p>
                      <a:pPr algn="ctr"/>
                      <a:r>
                        <a:rPr kumimoji="1" lang="ja-JP" altLang="en-US" sz="1000" b="1" dirty="0" smtClean="0">
                          <a:solidFill>
                            <a:schemeClr val="bg1"/>
                          </a:solidFill>
                        </a:rPr>
                        <a:t>活用可能性</a:t>
                      </a:r>
                      <a:endParaRPr kumimoji="1" lang="ja-JP" altLang="en-US" sz="1000" b="1" dirty="0">
                        <a:solidFill>
                          <a:schemeClr val="bg1"/>
                        </a:solidFill>
                      </a:endParaRPr>
                    </a:p>
                  </a:txBody>
                  <a:tcPr anchor="ctr">
                    <a:solidFill>
                      <a:schemeClr val="accent1"/>
                    </a:solidFill>
                  </a:tcPr>
                </a:tc>
                <a:tc>
                  <a:txBody>
                    <a:bodyPr/>
                    <a:lstStyle/>
                    <a:p>
                      <a:pPr algn="ctr"/>
                      <a:r>
                        <a:rPr kumimoji="1" lang="ja-JP" altLang="en-US" sz="1000" b="1" dirty="0" smtClean="0">
                          <a:solidFill>
                            <a:schemeClr val="bg1"/>
                          </a:solidFill>
                        </a:rPr>
                        <a:t>その他</a:t>
                      </a:r>
                      <a:endParaRPr kumimoji="1" lang="en-US" altLang="ja-JP" sz="1000" b="1" dirty="0" smtClean="0">
                        <a:solidFill>
                          <a:schemeClr val="bg1"/>
                        </a:solidFill>
                      </a:endParaRPr>
                    </a:p>
                    <a:p>
                      <a:pPr algn="ctr"/>
                      <a:r>
                        <a:rPr kumimoji="1" lang="ja-JP" altLang="en-US" sz="1000" b="1" dirty="0" smtClean="0">
                          <a:solidFill>
                            <a:schemeClr val="bg1"/>
                          </a:solidFill>
                        </a:rPr>
                        <a:t>ＩＣＴ</a:t>
                      </a:r>
                      <a:endParaRPr kumimoji="1" lang="en-US" altLang="ja-JP" sz="1000" b="1" dirty="0" smtClean="0">
                        <a:solidFill>
                          <a:schemeClr val="bg1"/>
                        </a:solidFill>
                      </a:endParaRPr>
                    </a:p>
                    <a:p>
                      <a:pPr marL="0" marR="0" lvl="0" indent="0" algn="ctr" defTabSz="630913"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rPr>
                        <a:t>活用可能性</a:t>
                      </a:r>
                    </a:p>
                  </a:txBody>
                  <a:tcPr anchor="ctr">
                    <a:solidFill>
                      <a:schemeClr val="accent1"/>
                    </a:solidFill>
                  </a:tcPr>
                </a:tc>
                <a:tc>
                  <a:txBody>
                    <a:bodyPr/>
                    <a:lstStyle/>
                    <a:p>
                      <a:pPr algn="ctr"/>
                      <a:r>
                        <a:rPr kumimoji="1" lang="ja-JP" altLang="en-US" b="1" dirty="0" smtClean="0">
                          <a:solidFill>
                            <a:schemeClr val="bg1"/>
                          </a:solidFill>
                        </a:rPr>
                        <a:t>考え方</a:t>
                      </a:r>
                      <a:endParaRPr kumimoji="1" lang="ja-JP" altLang="en-US" b="1" dirty="0">
                        <a:solidFill>
                          <a:schemeClr val="bg1"/>
                        </a:solidFill>
                      </a:endParaRPr>
                    </a:p>
                  </a:txBody>
                  <a:tcPr anchor="ctr">
                    <a:solidFill>
                      <a:schemeClr val="accent1"/>
                    </a:solidFill>
                  </a:tcPr>
                </a:tc>
                <a:extLst>
                  <a:ext uri="{0D108BD9-81ED-4DB2-BD59-A6C34878D82A}">
                    <a16:rowId xmlns:a16="http://schemas.microsoft.com/office/drawing/2014/main" val="10000"/>
                  </a:ext>
                </a:extLst>
              </a:tr>
              <a:tr h="424781">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nchor="ctr"/>
                </a:tc>
                <a:tc>
                  <a:txBody>
                    <a:bodyPr/>
                    <a:lstStyle/>
                    <a:p>
                      <a:pPr algn="ctr"/>
                      <a:r>
                        <a:rPr kumimoji="1" lang="ja-JP" altLang="en-US" dirty="0" smtClean="0"/>
                        <a:t>○</a:t>
                      </a:r>
                      <a:endParaRPr kumimoji="1" lang="ja-JP" altLang="en-US" dirty="0"/>
                    </a:p>
                  </a:txBody>
                  <a:tcPr anchor="ct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nchor="ctr"/>
                </a:tc>
                <a:tc>
                  <a:txBody>
                    <a:bodyPr/>
                    <a:lstStyle/>
                    <a:p>
                      <a:r>
                        <a:rPr kumimoji="1" lang="ja-JP" altLang="en-US" sz="900" dirty="0" smtClean="0"/>
                        <a:t>・単純作業だが、それなりに時間がかかる</a:t>
                      </a:r>
                      <a:endParaRPr kumimoji="1" lang="en-US" altLang="ja-JP" sz="900" dirty="0" smtClean="0"/>
                    </a:p>
                    <a:p>
                      <a:r>
                        <a:rPr kumimoji="1" lang="ja-JP" altLang="en-US" sz="900" dirty="0" smtClean="0"/>
                        <a:t>・時期によって繁閑の差が大きい</a:t>
                      </a:r>
                      <a:endParaRPr kumimoji="1" lang="en-US" altLang="ja-JP" sz="900" dirty="0" smtClean="0"/>
                    </a:p>
                  </a:txBody>
                  <a:tcPr/>
                </a:tc>
                <a:extLst>
                  <a:ext uri="{0D108BD9-81ED-4DB2-BD59-A6C34878D82A}">
                    <a16:rowId xmlns:a16="http://schemas.microsoft.com/office/drawing/2014/main" val="10001"/>
                  </a:ext>
                </a:extLst>
              </a:tr>
              <a:tr h="651673">
                <a:tc>
                  <a:txBody>
                    <a:bodyPr/>
                    <a:lstStyle/>
                    <a:p>
                      <a:pPr algn="ctr"/>
                      <a:r>
                        <a:rPr kumimoji="1" lang="en-US" altLang="ja-JP" dirty="0" smtClean="0"/>
                        <a:t>×</a:t>
                      </a:r>
                      <a:endParaRPr kumimoji="1" lang="ja-JP" altLang="en-US" dirty="0"/>
                    </a:p>
                  </a:txBody>
                  <a:tcPr anchor="ct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nchor="ct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nchor="ctr"/>
                </a:tc>
                <a:tc>
                  <a:txBody>
                    <a:bodyPr/>
                    <a:lstStyle/>
                    <a:p>
                      <a:r>
                        <a:rPr kumimoji="1" lang="ja-JP" altLang="en-US" sz="900" dirty="0" smtClean="0"/>
                        <a:t>・自由記述が多く、機械的な判断が難しい</a:t>
                      </a:r>
                      <a:endParaRPr kumimoji="1" lang="en-US" altLang="ja-JP" sz="900" dirty="0" smtClean="0"/>
                    </a:p>
                    <a:p>
                      <a:r>
                        <a:rPr kumimoji="1" lang="ja-JP" altLang="en-US" sz="900" dirty="0" smtClean="0"/>
                        <a:t>・人が総合的に判断すべき内容であり、職員が判断する方が早い</a:t>
                      </a:r>
                      <a:endParaRPr kumimoji="1" lang="ja-JP" altLang="en-US" sz="900" dirty="0"/>
                    </a:p>
                  </a:txBody>
                  <a:tcPr/>
                </a:tc>
                <a:extLst>
                  <a:ext uri="{0D108BD9-81ED-4DB2-BD59-A6C34878D82A}">
                    <a16:rowId xmlns:a16="http://schemas.microsoft.com/office/drawing/2014/main" val="10002"/>
                  </a:ext>
                </a:extLst>
              </a:tr>
              <a:tr h="487652">
                <a:tc>
                  <a:txBody>
                    <a:bodyPr/>
                    <a:lstStyle/>
                    <a:p>
                      <a:pPr algn="ctr"/>
                      <a:r>
                        <a:rPr kumimoji="1" lang="ja-JP" altLang="en-US" dirty="0" smtClean="0"/>
                        <a:t>○</a:t>
                      </a:r>
                      <a:endParaRPr kumimoji="1" lang="en-US" altLang="ja-JP" dirty="0" smtClean="0"/>
                    </a:p>
                    <a:p>
                      <a:pPr algn="ctr"/>
                      <a:r>
                        <a:rPr kumimoji="1" lang="ja-JP" altLang="en-US" sz="1050" dirty="0" smtClean="0"/>
                        <a:t>（チャットボット）</a:t>
                      </a:r>
                      <a:endParaRPr kumimoji="1" lang="ja-JP" altLang="en-US" sz="1050" dirty="0"/>
                    </a:p>
                  </a:txBody>
                  <a:tcPr anchor="ctr"/>
                </a:tc>
                <a:tc>
                  <a:txBody>
                    <a:bodyPr/>
                    <a:lstStyle/>
                    <a:p>
                      <a:pPr algn="ctr"/>
                      <a:r>
                        <a:rPr kumimoji="1" lang="ja-JP" altLang="en-US" dirty="0" smtClean="0"/>
                        <a:t>△</a:t>
                      </a:r>
                      <a:endParaRPr kumimoji="1" lang="ja-JP" altLang="en-US" dirty="0"/>
                    </a:p>
                  </a:txBody>
                  <a:tcPr anchor="ctr"/>
                </a:tc>
                <a:tc>
                  <a:txBody>
                    <a:bodyPr/>
                    <a:lstStyle/>
                    <a:p>
                      <a:pPr marL="0" marR="0" lvl="0" indent="0" algn="ctr" defTabSz="630913" rtl="0" eaLnBrk="1" fontAlgn="auto" latinLnBrk="0" hangingPunct="1">
                        <a:lnSpc>
                          <a:spcPct val="100000"/>
                        </a:lnSpc>
                        <a:spcBef>
                          <a:spcPts val="0"/>
                        </a:spcBef>
                        <a:spcAft>
                          <a:spcPts val="0"/>
                        </a:spcAft>
                        <a:buClrTx/>
                        <a:buSzTx/>
                        <a:buFontTx/>
                        <a:buNone/>
                        <a:tabLst/>
                        <a:defRPr/>
                      </a:pPr>
                      <a:r>
                        <a:rPr kumimoji="1" lang="en-US" altLang="ja-JP" dirty="0" smtClean="0"/>
                        <a:t>×</a:t>
                      </a:r>
                      <a:endParaRPr kumimoji="1" lang="ja-JP" altLang="en-US" dirty="0" smtClean="0"/>
                    </a:p>
                  </a:txBody>
                  <a:tcPr anchor="ctr"/>
                </a:tc>
                <a:tc>
                  <a:txBody>
                    <a:bodyPr/>
                    <a:lstStyle/>
                    <a:p>
                      <a:r>
                        <a:rPr kumimoji="1" lang="ja-JP" altLang="en-US" sz="900" dirty="0" smtClean="0"/>
                        <a:t>・庁内からの問合せが多く、チャットボット等で対応できると職員負担が減る</a:t>
                      </a:r>
                      <a:endParaRPr kumimoji="1" lang="en-US" altLang="ja-JP" sz="900" dirty="0" smtClean="0"/>
                    </a:p>
                    <a:p>
                      <a:r>
                        <a:rPr kumimoji="1" lang="ja-JP" altLang="en-US" sz="900" dirty="0" smtClean="0"/>
                        <a:t>・問合せの蓄積、データベース化に</a:t>
                      </a:r>
                      <a:endParaRPr kumimoji="1" lang="en-US" altLang="ja-JP" sz="900" dirty="0" smtClean="0"/>
                    </a:p>
                    <a:p>
                      <a:r>
                        <a:rPr kumimoji="1" lang="ja-JP" altLang="en-US" sz="900" dirty="0" smtClean="0"/>
                        <a:t>ＲＰＡを活用できないか</a:t>
                      </a:r>
                      <a:endParaRPr kumimoji="1" lang="ja-JP" altLang="en-US" sz="9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005621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048AE222-A27C-4C1B-A638-6BCA7D71312E}" type="slidenum">
              <a:rPr lang="ja-JP" altLang="en-US" sz="1061">
                <a:solidFill>
                  <a:prstClr val="black"/>
                </a:solidFill>
              </a:rPr>
              <a:pPr/>
              <a:t>9</a:t>
            </a:fld>
            <a:endParaRPr lang="ja-JP" altLang="en-US" sz="1061" dirty="0">
              <a:solidFill>
                <a:prstClr val="black"/>
              </a:solidFill>
            </a:endParaRPr>
          </a:p>
        </p:txBody>
      </p:sp>
      <p:sp>
        <p:nvSpPr>
          <p:cNvPr id="57" name="タイトル 8"/>
          <p:cNvSpPr txBox="1">
            <a:spLocks/>
          </p:cNvSpPr>
          <p:nvPr/>
        </p:nvSpPr>
        <p:spPr>
          <a:xfrm>
            <a:off x="261443" y="43285"/>
            <a:ext cx="6275281" cy="527050"/>
          </a:xfrm>
          <a:prstGeom prst="rect">
            <a:avLst/>
          </a:prstGeom>
        </p:spPr>
        <p:txBody>
          <a:bodyPr vert="horz" lIns="91440" tIns="45720" rIns="91440" bIns="45720" rtlCol="0" anchor="ctr">
            <a:normAutofit/>
          </a:bodyPr>
          <a:lstStyle>
            <a:lvl1pPr algn="ctr" defTabSz="951029" rtl="0" eaLnBrk="1" latinLnBrk="0" hangingPunct="1">
              <a:lnSpc>
                <a:spcPct val="90000"/>
              </a:lnSpc>
              <a:spcBef>
                <a:spcPct val="0"/>
              </a:spcBef>
              <a:buNone/>
              <a:defRPr kumimoji="1" sz="1872" kern="1200">
                <a:solidFill>
                  <a:schemeClr val="tx1"/>
                </a:solidFill>
                <a:latin typeface="ＤＨＰ特太ゴシック体" panose="020B0500000000000000" pitchFamily="50" charset="-128"/>
                <a:ea typeface="ＤＨＰ特太ゴシック体" panose="020B0500000000000000" pitchFamily="50" charset="-128"/>
                <a:cs typeface="+mj-cs"/>
              </a:defRPr>
            </a:lvl1pPr>
          </a:lstStyle>
          <a:p>
            <a:pPr marL="0" marR="0" lvl="0" indent="0" algn="l" defTabSz="951029" rtl="0" eaLnBrk="1" fontAlgn="auto" latinLnBrk="0" hangingPunct="1">
              <a:lnSpc>
                <a:spcPct val="90000"/>
              </a:lnSpc>
              <a:spcBef>
                <a:spcPct val="0"/>
              </a:spcBef>
              <a:spcAft>
                <a:spcPts val="0"/>
              </a:spcAft>
              <a:buClrTx/>
              <a:buSzTx/>
              <a:buFontTx/>
              <a:buNone/>
              <a:tabLst/>
              <a:defRPr/>
            </a:pPr>
            <a:r>
              <a:rPr kumimoji="1" lang="ja-JP" altLang="en-US" sz="2000" b="1" i="0" u="none" strike="noStrike" kern="1200" cap="none" spc="0" normalizeH="0" baseline="0" noProof="0" dirty="0" smtClean="0">
                <a:ln>
                  <a:noFill/>
                </a:ln>
                <a:solidFill>
                  <a:sysClr val="windowText" lastClr="000000"/>
                </a:solidFill>
                <a:effectLst/>
                <a:uLnTx/>
                <a:uFillTx/>
                <a:latin typeface="+mn-ea"/>
                <a:ea typeface="+mn-ea"/>
                <a:cs typeface="+mj-cs"/>
              </a:rPr>
              <a:t>２　現状業務分析</a:t>
            </a:r>
            <a:endParaRPr kumimoji="1" lang="ja-JP" altLang="en-US" sz="2000" b="1" i="0" u="none" strike="noStrike" kern="1200" cap="none" spc="0" normalizeH="0" baseline="0" noProof="0" dirty="0">
              <a:ln>
                <a:noFill/>
              </a:ln>
              <a:solidFill>
                <a:sysClr val="windowText" lastClr="000000"/>
              </a:solidFill>
              <a:effectLst/>
              <a:uLnTx/>
              <a:uFillTx/>
              <a:latin typeface="+mn-ea"/>
              <a:ea typeface="+mn-ea"/>
              <a:cs typeface="+mj-cs"/>
            </a:endParaRPr>
          </a:p>
        </p:txBody>
      </p:sp>
      <p:sp>
        <p:nvSpPr>
          <p:cNvPr id="58" name="Rectangle 3" descr="市松模様 (大)"/>
          <p:cNvSpPr>
            <a:spLocks noChangeArrowheads="1"/>
          </p:cNvSpPr>
          <p:nvPr/>
        </p:nvSpPr>
        <p:spPr bwMode="auto">
          <a:xfrm>
            <a:off x="180148" y="920764"/>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〈A</a:t>
            </a:r>
            <a:r>
              <a:rPr lang="ja-JP" altLang="en-US" sz="1400" b="1" dirty="0" smtClean="0">
                <a:solidFill>
                  <a:prstClr val="black"/>
                </a:solidFill>
                <a:latin typeface="ＭＳ Ｐゴシック" panose="020B0600070205080204" pitchFamily="50" charset="-128"/>
              </a:rPr>
              <a:t>市　△△業務　フロー図）</a:t>
            </a:r>
            <a:endParaRPr lang="en-US" altLang="ja-JP" sz="1400" b="1" dirty="0" smtClean="0">
              <a:solidFill>
                <a:prstClr val="black"/>
              </a:solidFill>
              <a:latin typeface="ＭＳ Ｐゴシック" panose="020B0600070205080204" pitchFamily="50" charset="-128"/>
            </a:endParaRPr>
          </a:p>
        </p:txBody>
      </p:sp>
      <p:sp>
        <p:nvSpPr>
          <p:cNvPr id="27" name="Rectangle 3" descr="市松模様 (大)"/>
          <p:cNvSpPr>
            <a:spLocks noChangeArrowheads="1"/>
          </p:cNvSpPr>
          <p:nvPr/>
        </p:nvSpPr>
        <p:spPr bwMode="auto">
          <a:xfrm>
            <a:off x="180148" y="5200690"/>
            <a:ext cx="4620260" cy="585358"/>
          </a:xfrm>
          <a:prstGeom prst="rect">
            <a:avLst/>
          </a:prstGeom>
          <a:noFill/>
          <a:ln w="38100" cmpd="dbl">
            <a:noFill/>
            <a:miter lim="800000"/>
            <a:headEnd/>
            <a:tailEnd/>
          </a:ln>
          <a:effectLst/>
        </p:spPr>
        <p:txBody>
          <a:bodyPr anchor="ctr" anchorCtr="0"/>
          <a:lstStyle/>
          <a:p>
            <a:pPr marL="182563" indent="-182563"/>
            <a:r>
              <a:rPr lang="en-US" altLang="ja-JP" sz="1400" b="1" dirty="0" smtClean="0">
                <a:solidFill>
                  <a:prstClr val="black"/>
                </a:solidFill>
                <a:latin typeface="ＭＳ Ｐゴシック" panose="020B0600070205080204" pitchFamily="50" charset="-128"/>
              </a:rPr>
              <a:t>〈B</a:t>
            </a:r>
            <a:r>
              <a:rPr lang="ja-JP" altLang="en-US" sz="1400" b="1" dirty="0" smtClean="0">
                <a:solidFill>
                  <a:prstClr val="black"/>
                </a:solidFill>
                <a:latin typeface="ＭＳ Ｐゴシック" panose="020B0600070205080204" pitchFamily="50" charset="-128"/>
              </a:rPr>
              <a:t>市　</a:t>
            </a:r>
            <a:r>
              <a:rPr lang="ja-JP" altLang="en-US" sz="1400" b="1" dirty="0">
                <a:solidFill>
                  <a:prstClr val="black"/>
                </a:solidFill>
                <a:latin typeface="ＭＳ Ｐゴシック" panose="020B0600070205080204" pitchFamily="50" charset="-128"/>
              </a:rPr>
              <a:t> △△業務</a:t>
            </a:r>
            <a:r>
              <a:rPr lang="ja-JP" altLang="en-US" sz="1400" b="1" dirty="0" smtClean="0">
                <a:solidFill>
                  <a:prstClr val="black"/>
                </a:solidFill>
                <a:latin typeface="ＭＳ Ｐゴシック" panose="020B0600070205080204" pitchFamily="50" charset="-128"/>
              </a:rPr>
              <a:t>　フロー図）</a:t>
            </a:r>
            <a:endParaRPr lang="en-US" altLang="ja-JP" sz="1400" b="1" dirty="0" smtClean="0">
              <a:solidFill>
                <a:prstClr val="black"/>
              </a:solidFill>
              <a:latin typeface="ＭＳ Ｐゴシック" panose="020B0600070205080204" pitchFamily="50" charset="-128"/>
            </a:endParaRPr>
          </a:p>
        </p:txBody>
      </p:sp>
      <p:sp>
        <p:nvSpPr>
          <p:cNvPr id="5" name="正方形/長方形 4"/>
          <p:cNvSpPr/>
          <p:nvPr/>
        </p:nvSpPr>
        <p:spPr>
          <a:xfrm>
            <a:off x="180148" y="1359244"/>
            <a:ext cx="6566641" cy="38414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正方形/長方形 91"/>
          <p:cNvSpPr/>
          <p:nvPr/>
        </p:nvSpPr>
        <p:spPr>
          <a:xfrm>
            <a:off x="180148" y="5684032"/>
            <a:ext cx="6566641" cy="377601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Rectangle 3" descr="市松模様 (大)"/>
          <p:cNvSpPr>
            <a:spLocks noChangeArrowheads="1"/>
          </p:cNvSpPr>
          <p:nvPr/>
        </p:nvSpPr>
        <p:spPr bwMode="auto">
          <a:xfrm>
            <a:off x="261442" y="589385"/>
            <a:ext cx="4620260" cy="585358"/>
          </a:xfrm>
          <a:prstGeom prst="rect">
            <a:avLst/>
          </a:prstGeom>
          <a:noFill/>
          <a:ln w="38100" cmpd="dbl">
            <a:noFill/>
            <a:miter lim="800000"/>
            <a:headEnd/>
            <a:tailEnd/>
          </a:ln>
          <a:effectLst/>
        </p:spPr>
        <p:txBody>
          <a:bodyPr anchor="ctr" anchorCtr="0"/>
          <a:lstStyle/>
          <a:p>
            <a:pPr marL="182563" indent="-182563"/>
            <a:r>
              <a:rPr lang="ja-JP" altLang="en-US" sz="1400" b="1" dirty="0" smtClean="0">
                <a:solidFill>
                  <a:prstClr val="black"/>
                </a:solidFill>
                <a:latin typeface="ＭＳ Ｐゴシック" panose="020B0600070205080204" pitchFamily="50" charset="-128"/>
              </a:rPr>
              <a:t>２．４　現状業務の可視化</a:t>
            </a:r>
            <a:endParaRPr lang="en-US" altLang="ja-JP" sz="1400" b="1" dirty="0" smtClean="0">
              <a:solidFill>
                <a:prstClr val="black"/>
              </a:solidFill>
              <a:latin typeface="ＭＳ Ｐゴシック" panose="020B0600070205080204" pitchFamily="50" charset="-128"/>
            </a:endParaRPr>
          </a:p>
        </p:txBody>
      </p:sp>
      <p:sp>
        <p:nvSpPr>
          <p:cNvPr id="13" name="テキスト ボックス 12"/>
          <p:cNvSpPr txBox="1"/>
          <p:nvPr/>
        </p:nvSpPr>
        <p:spPr>
          <a:xfrm>
            <a:off x="519994" y="1690623"/>
            <a:ext cx="6016730" cy="923330"/>
          </a:xfrm>
          <a:prstGeom prst="rect">
            <a:avLst/>
          </a:prstGeom>
          <a:noFill/>
        </p:spPr>
        <p:txBody>
          <a:bodyPr wrap="square" rtlCol="0">
            <a:spAutoFit/>
          </a:bodyPr>
          <a:lstStyle/>
          <a:p>
            <a:r>
              <a:rPr lang="ja-JP" altLang="en-US" dirty="0" smtClean="0">
                <a:solidFill>
                  <a:schemeClr val="tx1">
                    <a:lumMod val="65000"/>
                    <a:lumOff val="35000"/>
                  </a:schemeClr>
                </a:solidFill>
              </a:rPr>
              <a:t>・見える化されたフロー図を添付</a:t>
            </a:r>
            <a:endParaRPr lang="en-US" altLang="ja-JP" dirty="0" smtClean="0">
              <a:solidFill>
                <a:schemeClr val="tx1">
                  <a:lumMod val="65000"/>
                  <a:lumOff val="35000"/>
                </a:schemeClr>
              </a:solidFill>
            </a:endParaRPr>
          </a:p>
          <a:p>
            <a:r>
              <a:rPr lang="ja-JP" altLang="en-US" dirty="0" smtClean="0">
                <a:solidFill>
                  <a:schemeClr val="tx1">
                    <a:lumMod val="65000"/>
                    <a:lumOff val="35000"/>
                  </a:schemeClr>
                </a:solidFill>
              </a:rPr>
              <a:t>・参加</a:t>
            </a:r>
            <a:r>
              <a:rPr lang="ja-JP" altLang="en-US" dirty="0">
                <a:solidFill>
                  <a:schemeClr val="tx1">
                    <a:lumMod val="65000"/>
                    <a:lumOff val="35000"/>
                  </a:schemeClr>
                </a:solidFill>
              </a:rPr>
              <a:t>団体</a:t>
            </a:r>
            <a:r>
              <a:rPr lang="ja-JP" altLang="en-US" dirty="0" smtClean="0">
                <a:solidFill>
                  <a:schemeClr val="tx1">
                    <a:lumMod val="65000"/>
                    <a:lumOff val="35000"/>
                  </a:schemeClr>
                </a:solidFill>
              </a:rPr>
              <a:t>ごと、業務別にフロー図を取りまとめ、</a:t>
            </a:r>
            <a:endParaRPr lang="en-US" altLang="ja-JP" dirty="0" smtClean="0">
              <a:solidFill>
                <a:schemeClr val="tx1">
                  <a:lumMod val="65000"/>
                  <a:lumOff val="35000"/>
                </a:schemeClr>
              </a:solidFill>
            </a:endParaRPr>
          </a:p>
          <a:p>
            <a:r>
              <a:rPr lang="ja-JP" altLang="en-US" dirty="0">
                <a:solidFill>
                  <a:schemeClr val="tx1">
                    <a:lumMod val="65000"/>
                    <a:lumOff val="35000"/>
                  </a:schemeClr>
                </a:solidFill>
              </a:rPr>
              <a:t>　</a:t>
            </a:r>
            <a:r>
              <a:rPr lang="ja-JP" altLang="en-US" dirty="0" smtClean="0">
                <a:solidFill>
                  <a:schemeClr val="tx1">
                    <a:lumMod val="65000"/>
                    <a:lumOff val="35000"/>
                  </a:schemeClr>
                </a:solidFill>
              </a:rPr>
              <a:t>団体ごとのプロセスの違いを明示</a:t>
            </a:r>
            <a:endParaRPr lang="en-US" altLang="ja-JP" dirty="0" smtClean="0">
              <a:solidFill>
                <a:schemeClr val="tx1">
                  <a:lumMod val="65000"/>
                  <a:lumOff val="35000"/>
                </a:schemeClr>
              </a:solidFill>
            </a:endParaRPr>
          </a:p>
        </p:txBody>
      </p:sp>
      <p:pic>
        <p:nvPicPr>
          <p:cNvPr id="10" name="図 9"/>
          <p:cNvPicPr>
            <a:picLocks noChangeAspect="1"/>
          </p:cNvPicPr>
          <p:nvPr/>
        </p:nvPicPr>
        <p:blipFill>
          <a:blip r:embed="rId3"/>
          <a:stretch>
            <a:fillRect/>
          </a:stretch>
        </p:blipFill>
        <p:spPr>
          <a:xfrm>
            <a:off x="337697" y="5971952"/>
            <a:ext cx="6423433" cy="3233832"/>
          </a:xfrm>
          <a:prstGeom prst="rect">
            <a:avLst/>
          </a:prstGeom>
        </p:spPr>
      </p:pic>
      <p:sp>
        <p:nvSpPr>
          <p:cNvPr id="11" name="円/楕円 10"/>
          <p:cNvSpPr/>
          <p:nvPr/>
        </p:nvSpPr>
        <p:spPr>
          <a:xfrm>
            <a:off x="3956256" y="5989599"/>
            <a:ext cx="2717389" cy="89195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イメージ</a:t>
            </a:r>
            <a:endParaRPr kumimoji="1" lang="ja-JP" altLang="en-US" dirty="0">
              <a:solidFill>
                <a:schemeClr val="tx1"/>
              </a:solidFill>
            </a:endParaRPr>
          </a:p>
        </p:txBody>
      </p:sp>
    </p:spTree>
    <p:extLst>
      <p:ext uri="{BB962C8B-B14F-4D97-AF65-F5344CB8AC3E}">
        <p14:creationId xmlns:p14="http://schemas.microsoft.com/office/powerpoint/2010/main" val="2399355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テーマ1">
  <a:themeElements>
    <a:clrScheme name="ユーザー定義 1">
      <a:dk1>
        <a:sysClr val="windowText" lastClr="000000"/>
      </a:dk1>
      <a:lt1>
        <a:sysClr val="window" lastClr="FFFFFF"/>
      </a:lt1>
      <a:dk2>
        <a:srgbClr val="44546A"/>
      </a:dk2>
      <a:lt2>
        <a:srgbClr val="E7E6E6"/>
      </a:lt2>
      <a:accent1>
        <a:srgbClr val="5B9BD5"/>
      </a:accent1>
      <a:accent2>
        <a:srgbClr val="ED7D31"/>
      </a:accent2>
      <a:accent3>
        <a:srgbClr val="E16969"/>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テーマ1" id="{861F6AA3-0E44-4C9C-A6B8-4BDD7CCFB89D}" vid="{CEF14CAE-316B-46F0-A0AD-44B65E7520E7}"/>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3481</TotalTime>
  <Words>2525</Words>
  <Application>Microsoft Office PowerPoint</Application>
  <PresentationFormat>A4 210 x 297 mm</PresentationFormat>
  <Paragraphs>369</Paragraphs>
  <Slides>24</Slides>
  <Notes>24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ＤＨＰ特太ゴシック体</vt:lpstr>
      <vt:lpstr>HGP創英角ｺﾞｼｯｸUB</vt:lpstr>
      <vt:lpstr>ＭＳ Ｐゴシック</vt:lpstr>
      <vt:lpstr>Arial</vt:lpstr>
      <vt:lpstr>Calibri</vt:lpstr>
      <vt:lpstr>Times New Roman</vt:lpstr>
      <vt:lpstr>1_テーマ1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熊畑　寛(911805)</cp:lastModifiedBy>
  <cp:revision>106</cp:revision>
  <cp:lastPrinted>2019-03-29T08:05:54Z</cp:lastPrinted>
  <dcterms:created xsi:type="dcterms:W3CDTF">2018-12-25T10:57:24Z</dcterms:created>
  <dcterms:modified xsi:type="dcterms:W3CDTF">2021-02-01T08:01:52Z</dcterms:modified>
</cp:coreProperties>
</file>