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7" r:id="rId3"/>
    <p:sldMasterId id="2147483681" r:id="rId4"/>
  </p:sldMasterIdLst>
  <p:notesMasterIdLst>
    <p:notesMasterId r:id="rId88"/>
  </p:notesMasterIdLst>
  <p:handoutMasterIdLst>
    <p:handoutMasterId r:id="rId89"/>
  </p:handoutMasterIdLst>
  <p:sldIdLst>
    <p:sldId id="465" r:id="rId5"/>
    <p:sldId id="298" r:id="rId6"/>
    <p:sldId id="301" r:id="rId7"/>
    <p:sldId id="304" r:id="rId8"/>
    <p:sldId id="296" r:id="rId9"/>
    <p:sldId id="300" r:id="rId10"/>
    <p:sldId id="308" r:id="rId11"/>
    <p:sldId id="309" r:id="rId12"/>
    <p:sldId id="306" r:id="rId13"/>
    <p:sldId id="310" r:id="rId14"/>
    <p:sldId id="443" r:id="rId15"/>
    <p:sldId id="444" r:id="rId16"/>
    <p:sldId id="445" r:id="rId17"/>
    <p:sldId id="446" r:id="rId18"/>
    <p:sldId id="447" r:id="rId19"/>
    <p:sldId id="448" r:id="rId20"/>
    <p:sldId id="415" r:id="rId21"/>
    <p:sldId id="416" r:id="rId22"/>
    <p:sldId id="417" r:id="rId23"/>
    <p:sldId id="418" r:id="rId24"/>
    <p:sldId id="419" r:id="rId25"/>
    <p:sldId id="420" r:id="rId26"/>
    <p:sldId id="421" r:id="rId27"/>
    <p:sldId id="422" r:id="rId28"/>
    <p:sldId id="423" r:id="rId29"/>
    <p:sldId id="424" r:id="rId30"/>
    <p:sldId id="425" r:id="rId31"/>
    <p:sldId id="426" r:id="rId32"/>
    <p:sldId id="427" r:id="rId33"/>
    <p:sldId id="428" r:id="rId34"/>
    <p:sldId id="429" r:id="rId35"/>
    <p:sldId id="430" r:id="rId36"/>
    <p:sldId id="431" r:id="rId37"/>
    <p:sldId id="432" r:id="rId38"/>
    <p:sldId id="433" r:id="rId39"/>
    <p:sldId id="434" r:id="rId40"/>
    <p:sldId id="435" r:id="rId41"/>
    <p:sldId id="436" r:id="rId42"/>
    <p:sldId id="437" r:id="rId43"/>
    <p:sldId id="438" r:id="rId44"/>
    <p:sldId id="439" r:id="rId45"/>
    <p:sldId id="440" r:id="rId46"/>
    <p:sldId id="441" r:id="rId47"/>
    <p:sldId id="442" r:id="rId48"/>
    <p:sldId id="494" r:id="rId49"/>
    <p:sldId id="495" r:id="rId50"/>
    <p:sldId id="496" r:id="rId51"/>
    <p:sldId id="497" r:id="rId52"/>
    <p:sldId id="498" r:id="rId53"/>
    <p:sldId id="499" r:id="rId54"/>
    <p:sldId id="500" r:id="rId55"/>
    <p:sldId id="501" r:id="rId56"/>
    <p:sldId id="502" r:id="rId57"/>
    <p:sldId id="503" r:id="rId58"/>
    <p:sldId id="504" r:id="rId59"/>
    <p:sldId id="505" r:id="rId60"/>
    <p:sldId id="506" r:id="rId61"/>
    <p:sldId id="507" r:id="rId62"/>
    <p:sldId id="508" r:id="rId63"/>
    <p:sldId id="509" r:id="rId64"/>
    <p:sldId id="466" r:id="rId65"/>
    <p:sldId id="467" r:id="rId66"/>
    <p:sldId id="468" r:id="rId67"/>
    <p:sldId id="469" r:id="rId68"/>
    <p:sldId id="470" r:id="rId69"/>
    <p:sldId id="471" r:id="rId70"/>
    <p:sldId id="472" r:id="rId71"/>
    <p:sldId id="473" r:id="rId72"/>
    <p:sldId id="474" r:id="rId73"/>
    <p:sldId id="475" r:id="rId74"/>
    <p:sldId id="476" r:id="rId75"/>
    <p:sldId id="477" r:id="rId76"/>
    <p:sldId id="478" r:id="rId77"/>
    <p:sldId id="479" r:id="rId78"/>
    <p:sldId id="480" r:id="rId79"/>
    <p:sldId id="481" r:id="rId80"/>
    <p:sldId id="352" r:id="rId81"/>
    <p:sldId id="353" r:id="rId82"/>
    <p:sldId id="354" r:id="rId83"/>
    <p:sldId id="355" r:id="rId84"/>
    <p:sldId id="356" r:id="rId85"/>
    <p:sldId id="357" r:id="rId86"/>
    <p:sldId id="358" r:id="rId87"/>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CC"/>
    <a:srgbClr val="FFCDC1"/>
    <a:srgbClr val="F73131"/>
    <a:srgbClr val="333399"/>
    <a:srgbClr val="FF0000"/>
    <a:srgbClr val="006600"/>
    <a:srgbClr val="FFFF00"/>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57"/>
    <p:restoredTop sz="97418" autoAdjust="0"/>
  </p:normalViewPr>
  <p:slideViewPr>
    <p:cSldViewPr>
      <p:cViewPr varScale="1">
        <p:scale>
          <a:sx n="65" d="100"/>
          <a:sy n="65" d="100"/>
        </p:scale>
        <p:origin x="15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 name="Rectangle 2"/>
          <p:cNvSpPr>
            <a:spLocks noGrp="1" noChangeArrowheads="1"/>
          </p:cNvSpPr>
          <p:nvPr>
            <p:ph type="hdr" sz="quarter"/>
          </p:nvPr>
        </p:nvSpPr>
        <p:spPr>
          <a:xfrm>
            <a:off x="1" y="1"/>
            <a:ext cx="2922350"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9" name="Rectangle 3"/>
          <p:cNvSpPr>
            <a:spLocks noGrp="1" noChangeArrowheads="1"/>
          </p:cNvSpPr>
          <p:nvPr>
            <p:ph type="dt" sz="quarter" idx="1"/>
          </p:nvPr>
        </p:nvSpPr>
        <p:spPr>
          <a:xfrm>
            <a:off x="3845198" y="1"/>
            <a:ext cx="2922349"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20" name="Rectangle 4"/>
          <p:cNvSpPr>
            <a:spLocks noGrp="1" noChangeArrowheads="1"/>
          </p:cNvSpPr>
          <p:nvPr>
            <p:ph type="ftr" sz="quarter" idx="2"/>
          </p:nvPr>
        </p:nvSpPr>
        <p:spPr>
          <a:xfrm>
            <a:off x="1" y="9430386"/>
            <a:ext cx="2922350"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21" name="Rectangle 5"/>
          <p:cNvSpPr>
            <a:spLocks noGrp="1" noChangeArrowheads="1"/>
          </p:cNvSpPr>
          <p:nvPr>
            <p:ph type="sldNum" sz="quarter" idx="3"/>
          </p:nvPr>
        </p:nvSpPr>
        <p:spPr>
          <a:xfrm>
            <a:off x="3845198" y="9430386"/>
            <a:ext cx="2922349"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4B53F7E7-4D7A-4BA0-8145-D9EED7F0E647}" type="slidenum">
              <a:rPr lang="en-US" altLang="ja-JP"/>
              <a:pPr>
                <a:defRPr/>
              </a:pPr>
              <a:t>‹#›</a:t>
            </a:fld>
            <a:endParaRPr lang="en-US" altLang="ja-JP"/>
          </a:p>
        </p:txBody>
      </p:sp>
    </p:spTree>
    <p:extLst>
      <p:ext uri="{BB962C8B-B14F-4D97-AF65-F5344CB8AC3E}">
        <p14:creationId xmlns:p14="http://schemas.microsoft.com/office/powerpoint/2010/main" val="3364796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1" name="Rectangle 2"/>
          <p:cNvSpPr>
            <a:spLocks noGrp="1" noChangeArrowheads="1"/>
          </p:cNvSpPr>
          <p:nvPr>
            <p:ph type="hdr" sz="quarter"/>
          </p:nvPr>
        </p:nvSpPr>
        <p:spPr>
          <a:xfrm>
            <a:off x="0"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2" name="Rectangle 3"/>
          <p:cNvSpPr>
            <a:spLocks noGrp="1" noChangeArrowheads="1"/>
          </p:cNvSpPr>
          <p:nvPr>
            <p:ph type="dt" idx="1"/>
          </p:nvPr>
        </p:nvSpPr>
        <p:spPr>
          <a:xfrm>
            <a:off x="3849955"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13" name="Rectangle 4"/>
          <p:cNvSpPr>
            <a:spLocks noGrp="1" noRot="1" noChangeAspect="1" noChangeArrowheads="1" noTextEdit="1"/>
          </p:cNvSpPr>
          <p:nvPr>
            <p:ph type="sldImg" idx="2"/>
          </p:nvPr>
        </p:nvSpPr>
        <p:spPr>
          <a:xfrm>
            <a:off x="915988" y="744538"/>
            <a:ext cx="4964112" cy="3722687"/>
          </a:xfrm>
          <a:prstGeom prst="rect">
            <a:avLst/>
          </a:prstGeom>
          <a:noFill/>
          <a:ln w="9525">
            <a:solidFill>
              <a:srgbClr val="000000"/>
            </a:solidFill>
            <a:miter lim="800000"/>
            <a:headEnd/>
            <a:tailEnd/>
          </a:ln>
        </p:spPr>
      </p:sp>
      <p:sp>
        <p:nvSpPr>
          <p:cNvPr id="1214" name="Rectangle 5"/>
          <p:cNvSpPr>
            <a:spLocks noGrp="1" noChangeArrowheads="1"/>
          </p:cNvSpPr>
          <p:nvPr>
            <p:ph type="body" sz="quarter" idx="3"/>
          </p:nvPr>
        </p:nvSpPr>
        <p:spPr>
          <a:xfrm>
            <a:off x="678658" y="4715193"/>
            <a:ext cx="5440360" cy="4467859"/>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15" name="Rectangle 6"/>
          <p:cNvSpPr>
            <a:spLocks noGrp="1" noChangeArrowheads="1"/>
          </p:cNvSpPr>
          <p:nvPr>
            <p:ph type="ftr" sz="quarter" idx="4"/>
          </p:nvPr>
        </p:nvSpPr>
        <p:spPr>
          <a:xfrm>
            <a:off x="0"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6" name="Rectangle 7"/>
          <p:cNvSpPr>
            <a:spLocks noGrp="1" noChangeArrowheads="1"/>
          </p:cNvSpPr>
          <p:nvPr>
            <p:ph type="sldNum" sz="quarter" idx="5"/>
          </p:nvPr>
        </p:nvSpPr>
        <p:spPr>
          <a:xfrm>
            <a:off x="3849955"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pPr>
                <a:defRPr/>
              </a:pPr>
              <a:t>‹#›</a:t>
            </a:fld>
            <a:endParaRPr lang="en-US" altLang="ja-JP"/>
          </a:p>
        </p:txBody>
      </p:sp>
    </p:spTree>
    <p:extLst>
      <p:ext uri="{BB962C8B-B14F-4D97-AF65-F5344CB8AC3E}">
        <p14:creationId xmlns:p14="http://schemas.microsoft.com/office/powerpoint/2010/main" val="2834819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1239" name="Rectangle 2"/>
          <p:cNvSpPr>
            <a:spLocks noGrp="1" noRot="1" noChangeAspect="1" noChangeArrowheads="1" noTextEdit="1"/>
          </p:cNvSpPr>
          <p:nvPr>
            <p:ph type="sldImg"/>
          </p:nvPr>
        </p:nvSpPr>
        <p:spPr>
          <a:ln/>
        </p:spPr>
      </p:sp>
      <p:sp>
        <p:nvSpPr>
          <p:cNvPr id="124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310252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11</a:t>
            </a:fld>
            <a:endParaRPr lang="en-US" altLang="ja-JP">
              <a:solidFill>
                <a:srgbClr val="000000"/>
              </a:solidFill>
              <a:ea typeface="ＭＳ Ｐゴシック" panose="020B0600070205080204" pitchFamily="50" charset="-128"/>
            </a:endParaRPr>
          </a:p>
        </p:txBody>
      </p:sp>
      <p:sp>
        <p:nvSpPr>
          <p:cNvPr id="1408" name="Rectangle 2"/>
          <p:cNvSpPr>
            <a:spLocks noGrp="1" noRot="1" noChangeAspect="1" noChangeArrowheads="1" noTextEdit="1"/>
          </p:cNvSpPr>
          <p:nvPr>
            <p:ph type="sldImg"/>
          </p:nvPr>
        </p:nvSpPr>
        <p:spPr>
          <a:ln/>
        </p:spPr>
      </p:sp>
      <p:sp>
        <p:nvSpPr>
          <p:cNvPr id="1409"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604135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12</a:t>
            </a:fld>
            <a:endParaRPr lang="en-US" altLang="ja-JP">
              <a:solidFill>
                <a:srgbClr val="000000"/>
              </a:solidFill>
              <a:ea typeface="ＭＳ Ｐゴシック" panose="020B0600070205080204" pitchFamily="50" charset="-128"/>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65220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13</a:t>
            </a:fld>
            <a:endParaRPr lang="en-US" altLang="ja-JP">
              <a:solidFill>
                <a:srgbClr val="000000"/>
              </a:solidFill>
              <a:ea typeface="ＭＳ Ｐゴシック" panose="020B0600070205080204" pitchFamily="50" charset="-128"/>
            </a:endParaRPr>
          </a:p>
        </p:txBody>
      </p:sp>
      <p:sp>
        <p:nvSpPr>
          <p:cNvPr id="1436" name="Rectangle 2"/>
          <p:cNvSpPr>
            <a:spLocks noGrp="1" noRot="1" noChangeAspect="1" noChangeArrowheads="1" noTextEdit="1"/>
          </p:cNvSpPr>
          <p:nvPr>
            <p:ph type="sldImg"/>
          </p:nvPr>
        </p:nvSpPr>
        <p:spPr>
          <a:ln/>
        </p:spPr>
      </p:sp>
      <p:sp>
        <p:nvSpPr>
          <p:cNvPr id="1437"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05340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14</a:t>
            </a:fld>
            <a:endParaRPr lang="en-US" altLang="ja-JP">
              <a:solidFill>
                <a:srgbClr val="000000"/>
              </a:solidFill>
              <a:ea typeface="ＭＳ Ｐゴシック" panose="020B0600070205080204" pitchFamily="50" charset="-128"/>
            </a:endParaRPr>
          </a:p>
        </p:txBody>
      </p:sp>
      <p:sp>
        <p:nvSpPr>
          <p:cNvPr id="1447" name="Rectangle 2"/>
          <p:cNvSpPr>
            <a:spLocks noGrp="1" noRot="1" noChangeAspect="1" noChangeArrowheads="1" noTextEdit="1"/>
          </p:cNvSpPr>
          <p:nvPr>
            <p:ph type="sldImg"/>
          </p:nvPr>
        </p:nvSpPr>
        <p:spPr>
          <a:ln/>
        </p:spPr>
      </p:sp>
      <p:sp>
        <p:nvSpPr>
          <p:cNvPr id="1448"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365588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15</a:t>
            </a:fld>
            <a:endParaRPr lang="en-US" altLang="ja-JP">
              <a:solidFill>
                <a:srgbClr val="000000"/>
              </a:solidFill>
              <a:ea typeface="ＭＳ Ｐゴシック" panose="020B0600070205080204" pitchFamily="50" charset="-128"/>
            </a:endParaRPr>
          </a:p>
        </p:txBody>
      </p:sp>
      <p:sp>
        <p:nvSpPr>
          <p:cNvPr id="1458" name="Rectangle 2"/>
          <p:cNvSpPr>
            <a:spLocks noGrp="1" noRot="1" noChangeAspect="1" noChangeArrowheads="1" noTextEdit="1"/>
          </p:cNvSpPr>
          <p:nvPr>
            <p:ph type="sldImg"/>
          </p:nvPr>
        </p:nvSpPr>
        <p:spPr>
          <a:ln/>
        </p:spPr>
      </p:sp>
      <p:sp>
        <p:nvSpPr>
          <p:cNvPr id="1459"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4206989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16</a:t>
            </a:fld>
            <a:endParaRPr lang="en-US" altLang="ja-JP">
              <a:solidFill>
                <a:srgbClr val="000000"/>
              </a:solidFill>
              <a:ea typeface="ＭＳ Ｐゴシック" panose="020B0600070205080204" pitchFamily="50" charset="-128"/>
            </a:endParaRPr>
          </a:p>
        </p:txBody>
      </p:sp>
      <p:sp>
        <p:nvSpPr>
          <p:cNvPr id="1486" name="Rectangle 2"/>
          <p:cNvSpPr>
            <a:spLocks noGrp="1" noRot="1" noChangeAspect="1" noChangeArrowheads="1" noTextEdit="1"/>
          </p:cNvSpPr>
          <p:nvPr>
            <p:ph type="sldImg"/>
          </p:nvPr>
        </p:nvSpPr>
        <p:spPr>
          <a:ln/>
        </p:spPr>
      </p:sp>
      <p:sp>
        <p:nvSpPr>
          <p:cNvPr id="1487"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865375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46</a:t>
            </a:fld>
            <a:endParaRPr lang="en-US" altLang="ja-JP">
              <a:solidFill>
                <a:srgbClr val="000000"/>
              </a:solidFill>
              <a:ea typeface="ＭＳ Ｐゴシック" panose="020B0600070205080204" pitchFamily="50" charset="-128"/>
            </a:endParaRPr>
          </a:p>
        </p:txBody>
      </p:sp>
      <p:sp>
        <p:nvSpPr>
          <p:cNvPr id="1858" name="Rectangle 2"/>
          <p:cNvSpPr>
            <a:spLocks noGrp="1" noRot="1" noChangeAspect="1" noChangeArrowheads="1" noTextEdit="1"/>
          </p:cNvSpPr>
          <p:nvPr>
            <p:ph type="sldImg"/>
          </p:nvPr>
        </p:nvSpPr>
        <p:spPr>
          <a:ln/>
        </p:spPr>
      </p:sp>
      <p:sp>
        <p:nvSpPr>
          <p:cNvPr id="1859"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304409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47</a:t>
            </a:fld>
            <a:endParaRPr lang="en-US" altLang="ja-JP">
              <a:solidFill>
                <a:srgbClr val="000000"/>
              </a:solidFill>
              <a:ea typeface="ＭＳ Ｐゴシック" panose="020B0600070205080204" pitchFamily="50" charset="-128"/>
            </a:endParaRPr>
          </a:p>
        </p:txBody>
      </p:sp>
      <p:sp>
        <p:nvSpPr>
          <p:cNvPr id="1869" name="Rectangle 2"/>
          <p:cNvSpPr>
            <a:spLocks noGrp="1" noRot="1" noChangeAspect="1" noChangeArrowheads="1" noTextEdit="1"/>
          </p:cNvSpPr>
          <p:nvPr>
            <p:ph type="sldImg"/>
          </p:nvPr>
        </p:nvSpPr>
        <p:spPr>
          <a:ln/>
        </p:spPr>
      </p:sp>
      <p:sp>
        <p:nvSpPr>
          <p:cNvPr id="187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954598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48</a:t>
            </a:fld>
            <a:endParaRPr lang="en-US" altLang="ja-JP">
              <a:solidFill>
                <a:srgbClr val="000000"/>
              </a:solidFill>
              <a:ea typeface="ＭＳ Ｐゴシック" panose="020B0600070205080204" pitchFamily="50" charset="-128"/>
            </a:endParaRPr>
          </a:p>
        </p:txBody>
      </p:sp>
      <p:sp>
        <p:nvSpPr>
          <p:cNvPr id="1880" name="Rectangle 2"/>
          <p:cNvSpPr>
            <a:spLocks noGrp="1" noRot="1" noChangeAspect="1" noChangeArrowheads="1" noTextEdit="1"/>
          </p:cNvSpPr>
          <p:nvPr>
            <p:ph type="sldImg"/>
          </p:nvPr>
        </p:nvSpPr>
        <p:spPr>
          <a:ln/>
        </p:spPr>
      </p:sp>
      <p:sp>
        <p:nvSpPr>
          <p:cNvPr id="188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141075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49</a:t>
            </a:fld>
            <a:endParaRPr lang="en-US" altLang="ja-JP">
              <a:solidFill>
                <a:srgbClr val="000000"/>
              </a:solidFill>
              <a:ea typeface="ＭＳ Ｐゴシック" panose="020B0600070205080204" pitchFamily="50" charset="-128"/>
            </a:endParaRPr>
          </a:p>
        </p:txBody>
      </p:sp>
      <p:sp>
        <p:nvSpPr>
          <p:cNvPr id="1890" name="Rectangle 2"/>
          <p:cNvSpPr>
            <a:spLocks noGrp="1" noRot="1" noChangeAspect="1" noChangeArrowheads="1" noTextEdit="1"/>
          </p:cNvSpPr>
          <p:nvPr>
            <p:ph type="sldImg"/>
          </p:nvPr>
        </p:nvSpPr>
        <p:spPr>
          <a:ln/>
        </p:spPr>
      </p:sp>
      <p:sp>
        <p:nvSpPr>
          <p:cNvPr id="189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69344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3</a:t>
            </a:fld>
            <a:endParaRPr lang="en-US" altLang="ja-JP">
              <a:ea typeface="ＭＳ Ｐゴシック" panose="020B0600070205080204" pitchFamily="50" charset="-128"/>
            </a:endParaRPr>
          </a:p>
        </p:txBody>
      </p:sp>
      <p:sp>
        <p:nvSpPr>
          <p:cNvPr id="1253" name="Rectangle 2"/>
          <p:cNvSpPr>
            <a:spLocks noGrp="1" noRot="1" noChangeAspect="1" noChangeArrowheads="1" noTextEdit="1"/>
          </p:cNvSpPr>
          <p:nvPr>
            <p:ph type="sldImg"/>
          </p:nvPr>
        </p:nvSpPr>
        <p:spPr>
          <a:ln/>
        </p:spPr>
      </p:sp>
      <p:sp>
        <p:nvSpPr>
          <p:cNvPr id="1254"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64819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50</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797122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51</a:t>
            </a:fld>
            <a:endParaRPr lang="en-US" altLang="ja-JP">
              <a:solidFill>
                <a:srgbClr val="000000"/>
              </a:solidFill>
              <a:ea typeface="ＭＳ Ｐゴシック" panose="020B0600070205080204" pitchFamily="50" charset="-128"/>
            </a:endParaRPr>
          </a:p>
        </p:txBody>
      </p:sp>
      <p:sp>
        <p:nvSpPr>
          <p:cNvPr id="1912" name="Rectangle 2"/>
          <p:cNvSpPr>
            <a:spLocks noGrp="1" noRot="1" noChangeAspect="1" noChangeArrowheads="1" noTextEdit="1"/>
          </p:cNvSpPr>
          <p:nvPr>
            <p:ph type="sldImg"/>
          </p:nvPr>
        </p:nvSpPr>
        <p:spPr>
          <a:ln/>
        </p:spPr>
      </p:sp>
      <p:sp>
        <p:nvSpPr>
          <p:cNvPr id="191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06325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52</a:t>
            </a:fld>
            <a:endParaRPr lang="en-US" altLang="ja-JP">
              <a:solidFill>
                <a:srgbClr val="000000"/>
              </a:solidFill>
              <a:ea typeface="ＭＳ Ｐゴシック" panose="020B0600070205080204" pitchFamily="50" charset="-128"/>
            </a:endParaRPr>
          </a:p>
        </p:txBody>
      </p:sp>
      <p:sp>
        <p:nvSpPr>
          <p:cNvPr id="1923" name="Rectangle 2"/>
          <p:cNvSpPr>
            <a:spLocks noGrp="1" noRot="1" noChangeAspect="1" noChangeArrowheads="1" noTextEdit="1"/>
          </p:cNvSpPr>
          <p:nvPr>
            <p:ph type="sldImg"/>
          </p:nvPr>
        </p:nvSpPr>
        <p:spPr>
          <a:ln/>
        </p:spPr>
      </p:sp>
      <p:sp>
        <p:nvSpPr>
          <p:cNvPr id="1924"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748309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53</a:t>
            </a:fld>
            <a:endParaRPr lang="en-US" altLang="ja-JP">
              <a:solidFill>
                <a:srgbClr val="000000"/>
              </a:solidFill>
              <a:ea typeface="ＭＳ Ｐゴシック" panose="020B0600070205080204" pitchFamily="50" charset="-128"/>
            </a:endParaRPr>
          </a:p>
        </p:txBody>
      </p:sp>
      <p:sp>
        <p:nvSpPr>
          <p:cNvPr id="1934" name="Rectangle 2"/>
          <p:cNvSpPr>
            <a:spLocks noGrp="1" noRot="1" noChangeAspect="1" noChangeArrowheads="1" noTextEdit="1"/>
          </p:cNvSpPr>
          <p:nvPr>
            <p:ph type="sldImg"/>
          </p:nvPr>
        </p:nvSpPr>
        <p:spPr>
          <a:ln/>
        </p:spPr>
      </p:sp>
      <p:sp>
        <p:nvSpPr>
          <p:cNvPr id="193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933278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54</a:t>
            </a:fld>
            <a:endParaRPr lang="en-US" altLang="ja-JP">
              <a:solidFill>
                <a:srgbClr val="000000"/>
              </a:solidFill>
              <a:ea typeface="ＭＳ Ｐゴシック" panose="020B0600070205080204" pitchFamily="50" charset="-128"/>
            </a:endParaRPr>
          </a:p>
        </p:txBody>
      </p:sp>
      <p:sp>
        <p:nvSpPr>
          <p:cNvPr id="1945" name="Rectangle 2"/>
          <p:cNvSpPr>
            <a:spLocks noGrp="1" noRot="1" noChangeAspect="1" noChangeArrowheads="1" noTextEdit="1"/>
          </p:cNvSpPr>
          <p:nvPr>
            <p:ph type="sldImg"/>
          </p:nvPr>
        </p:nvSpPr>
        <p:spPr>
          <a:ln/>
        </p:spPr>
      </p:sp>
      <p:sp>
        <p:nvSpPr>
          <p:cNvPr id="194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74871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55</a:t>
            </a:fld>
            <a:endParaRPr lang="en-US" altLang="ja-JP">
              <a:solidFill>
                <a:srgbClr val="000000"/>
              </a:solidFill>
              <a:ea typeface="ＭＳ Ｐゴシック" panose="020B0600070205080204" pitchFamily="50" charset="-128"/>
            </a:endParaRPr>
          </a:p>
        </p:txBody>
      </p:sp>
      <p:sp>
        <p:nvSpPr>
          <p:cNvPr id="1964" name="Rectangle 2"/>
          <p:cNvSpPr>
            <a:spLocks noGrp="1" noRot="1" noChangeAspect="1" noChangeArrowheads="1" noTextEdit="1"/>
          </p:cNvSpPr>
          <p:nvPr>
            <p:ph type="sldImg"/>
          </p:nvPr>
        </p:nvSpPr>
        <p:spPr>
          <a:ln/>
        </p:spPr>
      </p:sp>
      <p:sp>
        <p:nvSpPr>
          <p:cNvPr id="196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471657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56</a:t>
            </a:fld>
            <a:endParaRPr lang="en-US" altLang="ja-JP">
              <a:solidFill>
                <a:srgbClr val="000000"/>
              </a:solidFill>
              <a:ea typeface="ＭＳ Ｐゴシック" panose="020B0600070205080204" pitchFamily="50" charset="-128"/>
            </a:endParaRPr>
          </a:p>
        </p:txBody>
      </p:sp>
      <p:sp>
        <p:nvSpPr>
          <p:cNvPr id="1977" name="Rectangle 2"/>
          <p:cNvSpPr>
            <a:spLocks noGrp="1" noRot="1" noChangeAspect="1" noChangeArrowheads="1" noTextEdit="1"/>
          </p:cNvSpPr>
          <p:nvPr>
            <p:ph type="sldImg"/>
          </p:nvPr>
        </p:nvSpPr>
        <p:spPr>
          <a:ln/>
        </p:spPr>
      </p:sp>
      <p:sp>
        <p:nvSpPr>
          <p:cNvPr id="197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25260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57</a:t>
            </a:fld>
            <a:endParaRPr lang="en-US" altLang="ja-JP">
              <a:solidFill>
                <a:srgbClr val="000000"/>
              </a:solidFill>
              <a:ea typeface="ＭＳ Ｐゴシック" panose="020B0600070205080204" pitchFamily="50" charset="-128"/>
            </a:endParaRPr>
          </a:p>
        </p:txBody>
      </p:sp>
      <p:sp>
        <p:nvSpPr>
          <p:cNvPr id="1989" name="Rectangle 2"/>
          <p:cNvSpPr>
            <a:spLocks noGrp="1" noRot="1" noChangeAspect="1" noChangeArrowheads="1" noTextEdit="1"/>
          </p:cNvSpPr>
          <p:nvPr>
            <p:ph type="sldImg"/>
          </p:nvPr>
        </p:nvSpPr>
        <p:spPr>
          <a:ln/>
        </p:spPr>
      </p:sp>
      <p:sp>
        <p:nvSpPr>
          <p:cNvPr id="199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376156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58</a:t>
            </a:fld>
            <a:endParaRPr lang="en-US" altLang="ja-JP">
              <a:solidFill>
                <a:srgbClr val="000000"/>
              </a:solidFill>
              <a:ea typeface="ＭＳ Ｐゴシック" panose="020B0600070205080204" pitchFamily="50" charset="-128"/>
            </a:endParaRPr>
          </a:p>
        </p:txBody>
      </p:sp>
      <p:sp>
        <p:nvSpPr>
          <p:cNvPr id="2002" name="Rectangle 2"/>
          <p:cNvSpPr>
            <a:spLocks noGrp="1" noRot="1" noChangeAspect="1" noChangeArrowheads="1" noTextEdit="1"/>
          </p:cNvSpPr>
          <p:nvPr>
            <p:ph type="sldImg"/>
          </p:nvPr>
        </p:nvSpPr>
        <p:spPr>
          <a:ln/>
        </p:spPr>
      </p:sp>
      <p:sp>
        <p:nvSpPr>
          <p:cNvPr id="200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91993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59</a:t>
            </a:fld>
            <a:endParaRPr lang="en-US" altLang="ja-JP">
              <a:solidFill>
                <a:srgbClr val="000000"/>
              </a:solidFill>
              <a:ea typeface="ＭＳ Ｐゴシック" panose="020B0600070205080204" pitchFamily="50" charset="-128"/>
            </a:endParaRPr>
          </a:p>
        </p:txBody>
      </p:sp>
      <p:sp>
        <p:nvSpPr>
          <p:cNvPr id="2014" name="Rectangle 2"/>
          <p:cNvSpPr>
            <a:spLocks noGrp="1" noRot="1" noChangeAspect="1" noChangeArrowheads="1" noTextEdit="1"/>
          </p:cNvSpPr>
          <p:nvPr>
            <p:ph type="sldImg"/>
          </p:nvPr>
        </p:nvSpPr>
        <p:spPr>
          <a:ln/>
        </p:spPr>
      </p:sp>
      <p:sp>
        <p:nvSpPr>
          <p:cNvPr id="201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89004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4</a:t>
            </a:fld>
            <a:endParaRPr lang="en-US" altLang="ja-JP" smtClean="0">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912534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60</a:t>
            </a:fld>
            <a:endParaRPr lang="en-US" altLang="ja-JP">
              <a:solidFill>
                <a:srgbClr val="000000"/>
              </a:solidFill>
              <a:ea typeface="ＭＳ Ｐゴシック" panose="020B0600070205080204" pitchFamily="50" charset="-128"/>
            </a:endParaRPr>
          </a:p>
        </p:txBody>
      </p:sp>
      <p:sp>
        <p:nvSpPr>
          <p:cNvPr id="2027" name="Rectangle 2"/>
          <p:cNvSpPr>
            <a:spLocks noGrp="1" noRot="1" noChangeAspect="1" noChangeArrowheads="1" noTextEdit="1"/>
          </p:cNvSpPr>
          <p:nvPr>
            <p:ph type="sldImg"/>
          </p:nvPr>
        </p:nvSpPr>
        <p:spPr>
          <a:ln/>
        </p:spPr>
      </p:sp>
      <p:sp>
        <p:nvSpPr>
          <p:cNvPr id="202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099765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61</a:t>
            </a:fld>
            <a:endParaRPr lang="en-US" altLang="ja-JP">
              <a:solidFill>
                <a:srgbClr val="000000"/>
              </a:solidFill>
              <a:ea typeface="ＭＳ Ｐゴシック" panose="020B0600070205080204" pitchFamily="50" charset="-128"/>
            </a:endParaRPr>
          </a:p>
        </p:txBody>
      </p:sp>
      <p:sp>
        <p:nvSpPr>
          <p:cNvPr id="2046" name="Rectangle 2"/>
          <p:cNvSpPr>
            <a:spLocks noGrp="1" noRot="1" noChangeAspect="1" noChangeArrowheads="1" noTextEdit="1"/>
          </p:cNvSpPr>
          <p:nvPr>
            <p:ph type="sldImg"/>
          </p:nvPr>
        </p:nvSpPr>
        <p:spPr>
          <a:ln/>
        </p:spPr>
      </p:sp>
      <p:sp>
        <p:nvSpPr>
          <p:cNvPr id="2047"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525931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77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377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91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78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987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7" name="四角形 712"/>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48" name="四角形 713"/>
          <p:cNvSpPr>
            <a:spLocks noGrp="1" noChangeArrowheads="1"/>
          </p:cNvSpPr>
          <p:nvPr>
            <p:ph type="body" sz="quarter" idx="3"/>
          </p:nvPr>
        </p:nvSpPr>
        <p:spPr>
          <a:prstGeom prst="rect">
            <a:avLst/>
          </a:prstGeom>
        </p:spPr>
        <p:txBody>
          <a:bodyPr/>
          <a:lstStyle/>
          <a:p>
            <a:endParaRPr kumimoji="1" lang="ja-JP" altLang="en-US"/>
          </a:p>
        </p:txBody>
      </p:sp>
      <p:sp>
        <p:nvSpPr>
          <p:cNvPr id="3149" name="四角形 714"/>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67</a:t>
            </a:fld>
            <a:endParaRPr lang="en-US" altLang="ja-JP">
              <a:solidFill>
                <a:srgbClr val="000000"/>
              </a:solidFill>
            </a:endParaRPr>
          </a:p>
        </p:txBody>
      </p:sp>
    </p:spTree>
    <p:extLst>
      <p:ext uri="{BB962C8B-B14F-4D97-AF65-F5344CB8AC3E}">
        <p14:creationId xmlns:p14="http://schemas.microsoft.com/office/powerpoint/2010/main" val="2633741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0" name="四角形 781"/>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71" name="四角形 782"/>
          <p:cNvSpPr>
            <a:spLocks noGrp="1" noChangeArrowheads="1"/>
          </p:cNvSpPr>
          <p:nvPr>
            <p:ph type="body" sz="quarter" idx="3"/>
          </p:nvPr>
        </p:nvSpPr>
        <p:spPr>
          <a:prstGeom prst="rect">
            <a:avLst/>
          </a:prstGeom>
        </p:spPr>
        <p:txBody>
          <a:bodyPr/>
          <a:lstStyle/>
          <a:p>
            <a:endParaRPr kumimoji="1" lang="ja-JP" altLang="en-US"/>
          </a:p>
        </p:txBody>
      </p:sp>
      <p:sp>
        <p:nvSpPr>
          <p:cNvPr id="3172" name="四角形 783"/>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68</a:t>
            </a:fld>
            <a:endParaRPr lang="en-US" altLang="ja-JP">
              <a:solidFill>
                <a:srgbClr val="000000"/>
              </a:solidFill>
            </a:endParaRPr>
          </a:p>
        </p:txBody>
      </p:sp>
    </p:spTree>
    <p:extLst>
      <p:ext uri="{BB962C8B-B14F-4D97-AF65-F5344CB8AC3E}">
        <p14:creationId xmlns:p14="http://schemas.microsoft.com/office/powerpoint/2010/main" val="4247010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 name="四角形 747"/>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80" name="四角形 748"/>
          <p:cNvSpPr>
            <a:spLocks noGrp="1" noChangeArrowheads="1"/>
          </p:cNvSpPr>
          <p:nvPr>
            <p:ph type="body" sz="quarter" idx="3"/>
          </p:nvPr>
        </p:nvSpPr>
        <p:spPr>
          <a:prstGeom prst="rect">
            <a:avLst/>
          </a:prstGeom>
        </p:spPr>
        <p:txBody>
          <a:bodyPr/>
          <a:lstStyle/>
          <a:p>
            <a:endParaRPr kumimoji="1" lang="ja-JP" altLang="en-US"/>
          </a:p>
        </p:txBody>
      </p:sp>
      <p:sp>
        <p:nvSpPr>
          <p:cNvPr id="3181" name="四角形 749"/>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69</a:t>
            </a:fld>
            <a:endParaRPr lang="en-US" altLang="ja-JP">
              <a:solidFill>
                <a:srgbClr val="000000"/>
              </a:solidFill>
            </a:endParaRPr>
          </a:p>
        </p:txBody>
      </p:sp>
    </p:spTree>
    <p:extLst>
      <p:ext uri="{BB962C8B-B14F-4D97-AF65-F5344CB8AC3E}">
        <p14:creationId xmlns:p14="http://schemas.microsoft.com/office/powerpoint/2010/main" val="31042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5</a:t>
            </a:fld>
            <a:endParaRPr lang="en-US" altLang="ja-JP" smtClean="0">
              <a:ea typeface="ＭＳ Ｐゴシック" panose="020B0600070205080204" pitchFamily="50" charset="-128"/>
            </a:endParaRPr>
          </a:p>
        </p:txBody>
      </p:sp>
      <p:sp>
        <p:nvSpPr>
          <p:cNvPr id="1285" name="Rectangle 2"/>
          <p:cNvSpPr>
            <a:spLocks noGrp="1" noRot="1" noChangeAspect="1" noChangeArrowheads="1" noTextEdit="1"/>
          </p:cNvSpPr>
          <p:nvPr>
            <p:ph type="sldImg"/>
          </p:nvPr>
        </p:nvSpPr>
        <p:spPr>
          <a:ln/>
        </p:spPr>
      </p:sp>
      <p:sp>
        <p:nvSpPr>
          <p:cNvPr id="1286"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981895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 name="四角形 758"/>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89" name="四角形 759"/>
          <p:cNvSpPr>
            <a:spLocks noGrp="1" noChangeArrowheads="1"/>
          </p:cNvSpPr>
          <p:nvPr>
            <p:ph type="body" sz="quarter" idx="3"/>
          </p:nvPr>
        </p:nvSpPr>
        <p:spPr>
          <a:prstGeom prst="rect">
            <a:avLst/>
          </a:prstGeom>
        </p:spPr>
        <p:txBody>
          <a:bodyPr/>
          <a:lstStyle/>
          <a:p>
            <a:endParaRPr kumimoji="1" lang="ja-JP" altLang="en-US"/>
          </a:p>
        </p:txBody>
      </p:sp>
      <p:sp>
        <p:nvSpPr>
          <p:cNvPr id="3190" name="四角形 760"/>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70</a:t>
            </a:fld>
            <a:endParaRPr lang="en-US" altLang="ja-JP">
              <a:solidFill>
                <a:srgbClr val="000000"/>
              </a:solidFill>
            </a:endParaRPr>
          </a:p>
        </p:txBody>
      </p:sp>
    </p:spTree>
    <p:extLst>
      <p:ext uri="{BB962C8B-B14F-4D97-AF65-F5344CB8AC3E}">
        <p14:creationId xmlns:p14="http://schemas.microsoft.com/office/powerpoint/2010/main" val="2473407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0" name="四角形 795"/>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01" name="四角形 796"/>
          <p:cNvSpPr>
            <a:spLocks noGrp="1" noChangeArrowheads="1"/>
          </p:cNvSpPr>
          <p:nvPr>
            <p:ph type="body" sz="quarter" idx="3"/>
          </p:nvPr>
        </p:nvSpPr>
        <p:spPr>
          <a:prstGeom prst="rect">
            <a:avLst/>
          </a:prstGeom>
        </p:spPr>
        <p:txBody>
          <a:bodyPr/>
          <a:lstStyle/>
          <a:p>
            <a:endParaRPr kumimoji="1" lang="ja-JP" altLang="en-US"/>
          </a:p>
        </p:txBody>
      </p:sp>
      <p:sp>
        <p:nvSpPr>
          <p:cNvPr id="3202" name="四角形 797"/>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71</a:t>
            </a:fld>
            <a:endParaRPr lang="en-US" altLang="ja-JP">
              <a:solidFill>
                <a:srgbClr val="000000"/>
              </a:solidFill>
            </a:endParaRPr>
          </a:p>
        </p:txBody>
      </p:sp>
    </p:spTree>
    <p:extLst>
      <p:ext uri="{BB962C8B-B14F-4D97-AF65-F5344CB8AC3E}">
        <p14:creationId xmlns:p14="http://schemas.microsoft.com/office/powerpoint/2010/main" val="2089997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3" name="四角形 814"/>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14" name="四角形 815"/>
          <p:cNvSpPr>
            <a:spLocks noGrp="1" noChangeArrowheads="1"/>
          </p:cNvSpPr>
          <p:nvPr>
            <p:ph type="body" sz="quarter" idx="3"/>
          </p:nvPr>
        </p:nvSpPr>
        <p:spPr>
          <a:prstGeom prst="rect">
            <a:avLst/>
          </a:prstGeom>
        </p:spPr>
        <p:txBody>
          <a:bodyPr/>
          <a:lstStyle/>
          <a:p>
            <a:endParaRPr kumimoji="1" lang="ja-JP" altLang="en-US"/>
          </a:p>
        </p:txBody>
      </p:sp>
      <p:sp>
        <p:nvSpPr>
          <p:cNvPr id="3215" name="四角形 816"/>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72</a:t>
            </a:fld>
            <a:endParaRPr lang="en-US" altLang="ja-JP">
              <a:solidFill>
                <a:srgbClr val="000000"/>
              </a:solidFill>
            </a:endParaRPr>
          </a:p>
        </p:txBody>
      </p:sp>
    </p:spTree>
    <p:extLst>
      <p:ext uri="{BB962C8B-B14F-4D97-AF65-F5344CB8AC3E}">
        <p14:creationId xmlns:p14="http://schemas.microsoft.com/office/powerpoint/2010/main" val="36205843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0" name="四角形 800"/>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41" name="四角形 801"/>
          <p:cNvSpPr>
            <a:spLocks noGrp="1" noChangeArrowheads="1"/>
          </p:cNvSpPr>
          <p:nvPr>
            <p:ph type="body" sz="quarter" idx="3"/>
          </p:nvPr>
        </p:nvSpPr>
        <p:spPr>
          <a:prstGeom prst="rect">
            <a:avLst/>
          </a:prstGeom>
        </p:spPr>
        <p:txBody>
          <a:bodyPr/>
          <a:lstStyle/>
          <a:p>
            <a:endParaRPr kumimoji="1" lang="ja-JP" altLang="en-US"/>
          </a:p>
        </p:txBody>
      </p:sp>
      <p:sp>
        <p:nvSpPr>
          <p:cNvPr id="3242" name="四角形 802"/>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73</a:t>
            </a:fld>
            <a:endParaRPr lang="en-US" altLang="ja-JP">
              <a:solidFill>
                <a:srgbClr val="000000"/>
              </a:solidFill>
            </a:endParaRPr>
          </a:p>
        </p:txBody>
      </p:sp>
    </p:spTree>
    <p:extLst>
      <p:ext uri="{BB962C8B-B14F-4D97-AF65-F5344CB8AC3E}">
        <p14:creationId xmlns:p14="http://schemas.microsoft.com/office/powerpoint/2010/main" val="1742769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74</a:t>
            </a:fld>
            <a:endParaRPr lang="en-US" altLang="ja-JP">
              <a:solidFill>
                <a:srgbClr val="000000"/>
              </a:solidFill>
              <a:ea typeface="ＭＳ Ｐゴシック" panose="020B0600070205080204" pitchFamily="50" charset="-128"/>
            </a:endParaRPr>
          </a:p>
        </p:txBody>
      </p:sp>
      <p:sp>
        <p:nvSpPr>
          <p:cNvPr id="3288" name="Rectangle 2"/>
          <p:cNvSpPr>
            <a:spLocks noGrp="1" noRot="1" noChangeAspect="1" noChangeArrowheads="1" noTextEdit="1"/>
          </p:cNvSpPr>
          <p:nvPr>
            <p:ph type="sldImg"/>
          </p:nvPr>
        </p:nvSpPr>
        <p:spPr>
          <a:ln/>
        </p:spPr>
      </p:sp>
      <p:sp>
        <p:nvSpPr>
          <p:cNvPr id="3289"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34257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5955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234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5"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77</a:t>
            </a:fld>
            <a:endParaRPr lang="en-US" altLang="ja-JP" smtClean="0">
              <a:ea typeface="ＭＳ Ｐゴシック" panose="020B0600070205080204" pitchFamily="50" charset="-128"/>
            </a:endParaRPr>
          </a:p>
        </p:txBody>
      </p:sp>
      <p:sp>
        <p:nvSpPr>
          <p:cNvPr id="3346" name="Rectangle 2"/>
          <p:cNvSpPr>
            <a:spLocks noGrp="1" noRot="1" noChangeAspect="1" noChangeArrowheads="1" noTextEdit="1"/>
          </p:cNvSpPr>
          <p:nvPr>
            <p:ph type="sldImg"/>
          </p:nvPr>
        </p:nvSpPr>
        <p:spPr>
          <a:ln/>
        </p:spPr>
      </p:sp>
      <p:sp>
        <p:nvSpPr>
          <p:cNvPr id="3347"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717657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78</a:t>
            </a:fld>
            <a:endParaRPr lang="en-US" altLang="ja-JP" smtClean="0">
              <a:ea typeface="ＭＳ Ｐゴシック" panose="020B0600070205080204" pitchFamily="50" charset="-128"/>
            </a:endParaRPr>
          </a:p>
        </p:txBody>
      </p:sp>
      <p:sp>
        <p:nvSpPr>
          <p:cNvPr id="3355" name="Rectangle 2"/>
          <p:cNvSpPr>
            <a:spLocks noGrp="1" noRot="1" noChangeAspect="1" noChangeArrowheads="1" noTextEdit="1"/>
          </p:cNvSpPr>
          <p:nvPr>
            <p:ph type="sldImg"/>
          </p:nvPr>
        </p:nvSpPr>
        <p:spPr>
          <a:ln/>
        </p:spPr>
      </p:sp>
      <p:sp>
        <p:nvSpPr>
          <p:cNvPr id="3356"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810536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79</a:t>
            </a:fld>
            <a:endParaRPr lang="en-US" altLang="ja-JP" smtClean="0">
              <a:ea typeface="ＭＳ Ｐゴシック" panose="020B0600070205080204" pitchFamily="50" charset="-128"/>
            </a:endParaRPr>
          </a:p>
        </p:txBody>
      </p:sp>
      <p:sp>
        <p:nvSpPr>
          <p:cNvPr id="3364" name="Rectangle 2"/>
          <p:cNvSpPr>
            <a:spLocks noGrp="1" noRot="1" noChangeAspect="1" noChangeArrowheads="1" noTextEdit="1"/>
          </p:cNvSpPr>
          <p:nvPr>
            <p:ph type="sldImg"/>
          </p:nvPr>
        </p:nvSpPr>
        <p:spPr>
          <a:ln/>
        </p:spPr>
      </p:sp>
      <p:sp>
        <p:nvSpPr>
          <p:cNvPr id="3365"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10526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6</a:t>
            </a:fld>
            <a:endParaRPr lang="en-US" altLang="ja-JP" smtClean="0">
              <a:ea typeface="ＭＳ Ｐゴシック" panose="020B0600070205080204" pitchFamily="50" charset="-128"/>
            </a:endParaRPr>
          </a:p>
        </p:txBody>
      </p:sp>
      <p:sp>
        <p:nvSpPr>
          <p:cNvPr id="1298" name="Rectangle 2"/>
          <p:cNvSpPr>
            <a:spLocks noGrp="1" noRot="1" noChangeAspect="1" noChangeArrowheads="1" noTextEdit="1"/>
          </p:cNvSpPr>
          <p:nvPr>
            <p:ph type="sldImg"/>
          </p:nvPr>
        </p:nvSpPr>
        <p:spPr>
          <a:ln/>
        </p:spPr>
      </p:sp>
      <p:sp>
        <p:nvSpPr>
          <p:cNvPr id="1299"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80269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2"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80</a:t>
            </a:fld>
            <a:endParaRPr lang="en-US" altLang="ja-JP" smtClean="0">
              <a:ea typeface="ＭＳ Ｐゴシック" panose="020B0600070205080204" pitchFamily="50" charset="-128"/>
            </a:endParaRPr>
          </a:p>
        </p:txBody>
      </p:sp>
      <p:sp>
        <p:nvSpPr>
          <p:cNvPr id="3373" name="Rectangle 2"/>
          <p:cNvSpPr>
            <a:spLocks noGrp="1" noRot="1" noChangeAspect="1" noChangeArrowheads="1" noTextEdit="1"/>
          </p:cNvSpPr>
          <p:nvPr>
            <p:ph type="sldImg"/>
          </p:nvPr>
        </p:nvSpPr>
        <p:spPr>
          <a:ln/>
        </p:spPr>
      </p:sp>
      <p:sp>
        <p:nvSpPr>
          <p:cNvPr id="3374"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6564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81</a:t>
            </a:fld>
            <a:endParaRPr lang="en-US" altLang="ja-JP" smtClean="0">
              <a:ea typeface="ＭＳ Ｐゴシック" panose="020B0600070205080204" pitchFamily="50" charset="-128"/>
            </a:endParaRPr>
          </a:p>
        </p:txBody>
      </p:sp>
      <p:sp>
        <p:nvSpPr>
          <p:cNvPr id="3382" name="Rectangle 2"/>
          <p:cNvSpPr>
            <a:spLocks noGrp="1" noRot="1" noChangeAspect="1" noChangeArrowheads="1" noTextEdit="1"/>
          </p:cNvSpPr>
          <p:nvPr>
            <p:ph type="sldImg"/>
          </p:nvPr>
        </p:nvSpPr>
        <p:spPr>
          <a:ln/>
        </p:spPr>
      </p:sp>
      <p:sp>
        <p:nvSpPr>
          <p:cNvPr id="3383"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10886905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0"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82</a:t>
            </a:fld>
            <a:endParaRPr lang="en-US" altLang="ja-JP" smtClean="0">
              <a:ea typeface="ＭＳ Ｐゴシック" panose="020B0600070205080204" pitchFamily="50" charset="-128"/>
            </a:endParaRPr>
          </a:p>
        </p:txBody>
      </p:sp>
      <p:sp>
        <p:nvSpPr>
          <p:cNvPr id="3391" name="Rectangle 2"/>
          <p:cNvSpPr>
            <a:spLocks noGrp="1" noRot="1" noChangeAspect="1" noChangeArrowheads="1" noTextEdit="1"/>
          </p:cNvSpPr>
          <p:nvPr>
            <p:ph type="sldImg"/>
          </p:nvPr>
        </p:nvSpPr>
        <p:spPr>
          <a:ln/>
        </p:spPr>
      </p:sp>
      <p:sp>
        <p:nvSpPr>
          <p:cNvPr id="3392"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420062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83</a:t>
            </a:fld>
            <a:endParaRPr lang="en-US" altLang="ja-JP" smtClean="0">
              <a:ea typeface="ＭＳ Ｐゴシック" panose="020B0600070205080204" pitchFamily="50" charset="-128"/>
            </a:endParaRPr>
          </a:p>
        </p:txBody>
      </p:sp>
      <p:sp>
        <p:nvSpPr>
          <p:cNvPr id="3400" name="Rectangle 2"/>
          <p:cNvSpPr>
            <a:spLocks noGrp="1" noRot="1" noChangeAspect="1" noChangeArrowheads="1" noTextEdit="1"/>
          </p:cNvSpPr>
          <p:nvPr>
            <p:ph type="sldImg"/>
          </p:nvPr>
        </p:nvSpPr>
        <p:spPr>
          <a:ln/>
        </p:spPr>
      </p:sp>
      <p:sp>
        <p:nvSpPr>
          <p:cNvPr id="3401"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09116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a:t>
            </a:fld>
            <a:endParaRPr lang="en-US" altLang="ja-JP" smtClean="0">
              <a:ea typeface="ＭＳ Ｐゴシック" panose="020B0600070205080204" pitchFamily="50" charset="-128"/>
            </a:endParaRPr>
          </a:p>
        </p:txBody>
      </p:sp>
      <p:sp>
        <p:nvSpPr>
          <p:cNvPr id="1315" name="Rectangle 2"/>
          <p:cNvSpPr>
            <a:spLocks noGrp="1" noRot="1" noChangeAspect="1" noChangeArrowheads="1" noTextEdit="1"/>
          </p:cNvSpPr>
          <p:nvPr>
            <p:ph type="sldImg"/>
          </p:nvPr>
        </p:nvSpPr>
        <p:spPr>
          <a:ln/>
        </p:spPr>
      </p:sp>
      <p:sp>
        <p:nvSpPr>
          <p:cNvPr id="1316"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468691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a:t>
            </a:fld>
            <a:endParaRPr lang="en-US" altLang="ja-JP" smtClean="0">
              <a:ea typeface="ＭＳ Ｐゴシック" panose="020B0600070205080204" pitchFamily="50" charset="-128"/>
            </a:endParaRPr>
          </a:p>
        </p:txBody>
      </p:sp>
      <p:sp>
        <p:nvSpPr>
          <p:cNvPr id="1328" name="Rectangle 2"/>
          <p:cNvSpPr>
            <a:spLocks noGrp="1" noRot="1" noChangeAspect="1" noChangeArrowheads="1" noTextEdit="1"/>
          </p:cNvSpPr>
          <p:nvPr>
            <p:ph type="sldImg"/>
          </p:nvPr>
        </p:nvSpPr>
        <p:spPr>
          <a:ln/>
        </p:spPr>
      </p:sp>
      <p:sp>
        <p:nvSpPr>
          <p:cNvPr id="1329"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059960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9</a:t>
            </a:fld>
            <a:endParaRPr lang="en-US" altLang="ja-JP" smtClean="0">
              <a:ea typeface="ＭＳ Ｐゴシック" panose="020B0600070205080204" pitchFamily="50" charset="-128"/>
            </a:endParaRPr>
          </a:p>
        </p:txBody>
      </p:sp>
      <p:sp>
        <p:nvSpPr>
          <p:cNvPr id="1344" name="Rectangle 2"/>
          <p:cNvSpPr>
            <a:spLocks noGrp="1" noRot="1" noChangeAspect="1" noChangeArrowheads="1" noTextEdit="1"/>
          </p:cNvSpPr>
          <p:nvPr>
            <p:ph type="sldImg"/>
          </p:nvPr>
        </p:nvSpPr>
        <p:spPr>
          <a:ln/>
        </p:spPr>
      </p:sp>
      <p:sp>
        <p:nvSpPr>
          <p:cNvPr id="1345"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17692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10</a:t>
            </a:fld>
            <a:endParaRPr lang="en-US" altLang="ja-JP" smtClean="0">
              <a:ea typeface="ＭＳ Ｐゴシック" panose="020B0600070205080204" pitchFamily="50" charset="-128"/>
            </a:endParaRPr>
          </a:p>
        </p:txBody>
      </p:sp>
      <p:sp>
        <p:nvSpPr>
          <p:cNvPr id="1395" name="Rectangle 2"/>
          <p:cNvSpPr>
            <a:spLocks noGrp="1" noRot="1" noChangeAspect="1" noChangeArrowheads="1" noTextEdit="1"/>
          </p:cNvSpPr>
          <p:nvPr>
            <p:ph type="sldImg"/>
          </p:nvPr>
        </p:nvSpPr>
        <p:spPr>
          <a:ln/>
        </p:spPr>
      </p:sp>
      <p:sp>
        <p:nvSpPr>
          <p:cNvPr id="1396" name="Rectangle 3"/>
          <p:cNvSpPr>
            <a:spLocks noGrp="1" noChangeArrowheads="1"/>
          </p:cNvSpPr>
          <p:nvPr>
            <p:ph type="body" idx="1"/>
          </p:nvPr>
        </p:nvSpPr>
        <p:spPr>
          <a:noFill/>
          <a:ln/>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96534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103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3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35" name="Rectangle 6"/>
          <p:cNvSpPr>
            <a:spLocks noGrp="1" noChangeArrowheads="1"/>
          </p:cNvSpPr>
          <p:nvPr>
            <p:ph type="sldNum" sz="quarter" idx="12"/>
          </p:nvPr>
        </p:nvSpPr>
        <p:spPr>
          <a:ln/>
        </p:spPr>
        <p:txBody>
          <a:bodyPr/>
          <a:lstStyle>
            <a:lvl1pPr>
              <a:defRPr/>
            </a:lvl1pPr>
          </a:lstStyle>
          <a:p>
            <a:pPr>
              <a:defRPr/>
            </a:pPr>
            <a:fld id="{367FCEB3-C420-400D-9DF3-AABFEA07EB20}" type="slidenum">
              <a:rPr lang="en-US" altLang="ja-JP"/>
              <a:pPr>
                <a:defRPr/>
              </a:pPr>
              <a:t>‹#›</a:t>
            </a:fld>
            <a:endParaRPr lang="en-US" altLang="ja-JP"/>
          </a:p>
        </p:txBody>
      </p:sp>
    </p:spTree>
    <p:extLst>
      <p:ext uri="{BB962C8B-B14F-4D97-AF65-F5344CB8AC3E}">
        <p14:creationId xmlns:p14="http://schemas.microsoft.com/office/powerpoint/2010/main" val="195874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lang="ja-JP" altLang="en-US" smtClean="0"/>
              <a:t>マスタ タイトルの書式設定</a:t>
            </a:r>
            <a:endParaRPr lang="ja-JP" altLang="en-US"/>
          </a:p>
        </p:txBody>
      </p:sp>
      <p:sp>
        <p:nvSpPr>
          <p:cNvPr id="1089"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9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2" name="Rectangle 6"/>
          <p:cNvSpPr>
            <a:spLocks noGrp="1" noChangeArrowheads="1"/>
          </p:cNvSpPr>
          <p:nvPr>
            <p:ph type="sldNum" sz="quarter" idx="12"/>
          </p:nvPr>
        </p:nvSpPr>
        <p:spPr>
          <a:ln/>
        </p:spPr>
        <p:txBody>
          <a:bodyPr/>
          <a:lstStyle>
            <a:lvl1pPr>
              <a:defRPr/>
            </a:lvl1pPr>
          </a:lstStyle>
          <a:p>
            <a:pPr>
              <a:defRPr/>
            </a:pPr>
            <a:fld id="{5744B9A6-F962-47BE-A435-95FB34C96498}" type="slidenum">
              <a:rPr lang="en-US" altLang="ja-JP"/>
              <a:pPr>
                <a:defRPr/>
              </a:pPr>
              <a:t>‹#›</a:t>
            </a:fld>
            <a:endParaRPr lang="en-US" altLang="ja-JP"/>
          </a:p>
        </p:txBody>
      </p:sp>
    </p:spTree>
    <p:extLst>
      <p:ext uri="{BB962C8B-B14F-4D97-AF65-F5344CB8AC3E}">
        <p14:creationId xmlns:p14="http://schemas.microsoft.com/office/powerpoint/2010/main" val="260044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1095"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9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8" name="Rectangle 6"/>
          <p:cNvSpPr>
            <a:spLocks noGrp="1" noChangeArrowheads="1"/>
          </p:cNvSpPr>
          <p:nvPr>
            <p:ph type="sldNum" sz="quarter" idx="12"/>
          </p:nvPr>
        </p:nvSpPr>
        <p:spPr>
          <a:ln/>
        </p:spPr>
        <p:txBody>
          <a:bodyPr/>
          <a:lstStyle>
            <a:lvl1pPr>
              <a:defRPr/>
            </a:lvl1pPr>
          </a:lstStyle>
          <a:p>
            <a:pPr>
              <a:defRPr/>
            </a:pPr>
            <a:fld id="{0271A7B6-14F3-4207-B043-8CD2B4D488D2}" type="slidenum">
              <a:rPr lang="en-US" altLang="ja-JP"/>
              <a:pPr>
                <a:defRPr/>
              </a:pPr>
              <a:t>‹#›</a:t>
            </a:fld>
            <a:endParaRPr lang="en-US" altLang="ja-JP"/>
          </a:p>
        </p:txBody>
      </p:sp>
    </p:spTree>
    <p:extLst>
      <p:ext uri="{BB962C8B-B14F-4D97-AF65-F5344CB8AC3E}">
        <p14:creationId xmlns:p14="http://schemas.microsoft.com/office/powerpoint/2010/main" val="274231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1114" name="タイトル 1"/>
          <p:cNvSpPr>
            <a:spLocks noGrp="1"/>
          </p:cNvSpPr>
          <p:nvPr>
            <p:ph type="ctrTitle"/>
          </p:nvPr>
        </p:nvSpPr>
        <p:spPr>
          <a:xfrm>
            <a:off x="685800" y="2609759"/>
            <a:ext cx="7772400" cy="511358"/>
          </a:xfrm>
          <a:noFill/>
          <a:ln>
            <a:noFill/>
          </a:ln>
        </p:spPr>
        <p:txBody>
          <a:bodyPr wrap="square" lIns="0" tIns="0" rIns="0" bIns="0">
            <a:spAutoFit/>
          </a:bodyPr>
          <a:lstStyle>
            <a:lvl1pPr algn="ctr">
              <a:defRPr lang="ja-JP" altLang="en-US" sz="3323"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endParaRPr kumimoji="1" lang="ja-JP" altLang="en-US" dirty="0"/>
          </a:p>
        </p:txBody>
      </p:sp>
      <p:sp>
        <p:nvSpPr>
          <p:cNvPr id="1115" name="サブタイトル 2"/>
          <p:cNvSpPr>
            <a:spLocks noGrp="1"/>
          </p:cNvSpPr>
          <p:nvPr>
            <p:ph type="subTitle" idx="1"/>
          </p:nvPr>
        </p:nvSpPr>
        <p:spPr>
          <a:xfrm>
            <a:off x="1371600" y="4653137"/>
            <a:ext cx="6400800" cy="340863"/>
          </a:xfrm>
          <a:noFill/>
          <a:ln>
            <a:noFill/>
          </a:ln>
        </p:spPr>
        <p:txBody>
          <a:bodyPr wrap="square" lIns="0" tIns="0" rIns="0" bIns="0">
            <a:spAutoFit/>
          </a:bodyPr>
          <a:lstStyle>
            <a:lvl1pPr marL="0" indent="0" algn="ctr">
              <a:buNone/>
              <a:defRPr lang="ja-JP" altLang="en-US" sz="2215"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endParaRPr kumimoji="1" lang="ja-JP" altLang="en-US" dirty="0"/>
          </a:p>
        </p:txBody>
      </p:sp>
      <p:sp>
        <p:nvSpPr>
          <p:cNvPr id="1116" name="日付プレースホルダー 3"/>
          <p:cNvSpPr>
            <a:spLocks noGrp="1"/>
          </p:cNvSpPr>
          <p:nvPr>
            <p:ph type="dt" sz="half" idx="10"/>
          </p:nvPr>
        </p:nvSpPr>
        <p:spPr/>
        <p:txBody>
          <a:bodyPr/>
          <a:lstStyle/>
          <a:p>
            <a:fld id="{F05DD14E-DF4D-43BD-8E66-C03927FEE3B3}" type="datetime1">
              <a:rPr kumimoji="1" lang="ja-JP" altLang="en-US" smtClean="0"/>
              <a:t>2021/6/15</a:t>
            </a:fld>
            <a:endParaRPr kumimoji="1" lang="ja-JP" altLang="en-US"/>
          </a:p>
        </p:txBody>
      </p:sp>
      <p:sp>
        <p:nvSpPr>
          <p:cNvPr id="1117" name="フッター プレースホルダー 4"/>
          <p:cNvSpPr>
            <a:spLocks noGrp="1"/>
          </p:cNvSpPr>
          <p:nvPr>
            <p:ph type="ftr" sz="quarter" idx="11"/>
          </p:nvPr>
        </p:nvSpPr>
        <p:spPr/>
        <p:txBody>
          <a:bodyPr/>
          <a:lstStyle/>
          <a:p>
            <a:endParaRPr kumimoji="1" lang="ja-JP" altLang="en-US"/>
          </a:p>
        </p:txBody>
      </p:sp>
      <p:sp>
        <p:nvSpPr>
          <p:cNvPr id="1118"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46909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120" name="タイトル 1"/>
          <p:cNvSpPr>
            <a:spLocks noGrp="1"/>
          </p:cNvSpPr>
          <p:nvPr>
            <p:ph type="title" hasCustomPrompt="1"/>
          </p:nvPr>
        </p:nvSpPr>
        <p:spPr>
          <a:xfrm>
            <a:off x="1286252" y="1520789"/>
            <a:ext cx="6852913" cy="603691"/>
          </a:xfrm>
        </p:spPr>
        <p:txBody>
          <a:bodyPr wrap="square" anchor="t" anchorCtr="0">
            <a:spAutoFit/>
          </a:bodyPr>
          <a:lstStyle>
            <a:lvl1pPr algn="l">
              <a:defRPr lang="ja-JP" altLang="en-US" sz="3323"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a:t>１．見出しの記入</a:t>
            </a:r>
          </a:p>
        </p:txBody>
      </p:sp>
      <p:sp>
        <p:nvSpPr>
          <p:cNvPr id="1121" name="日付プレースホルダー 3"/>
          <p:cNvSpPr>
            <a:spLocks noGrp="1"/>
          </p:cNvSpPr>
          <p:nvPr>
            <p:ph type="dt" sz="half" idx="10"/>
          </p:nvPr>
        </p:nvSpPr>
        <p:spPr/>
        <p:txBody>
          <a:bodyPr/>
          <a:lstStyle/>
          <a:p>
            <a:fld id="{B66AE163-E8B7-45BF-A69C-A51A71B702FE}" type="datetime1">
              <a:rPr kumimoji="1" lang="ja-JP" altLang="en-US" smtClean="0"/>
              <a:t>2021/6/15</a:t>
            </a:fld>
            <a:endParaRPr kumimoji="1" lang="ja-JP" altLang="en-US"/>
          </a:p>
        </p:txBody>
      </p:sp>
      <p:sp>
        <p:nvSpPr>
          <p:cNvPr id="1122" name="フッター プレースホルダー 4"/>
          <p:cNvSpPr>
            <a:spLocks noGrp="1"/>
          </p:cNvSpPr>
          <p:nvPr>
            <p:ph type="ftr" sz="quarter" idx="11"/>
          </p:nvPr>
        </p:nvSpPr>
        <p:spPr/>
        <p:txBody>
          <a:bodyPr/>
          <a:lstStyle/>
          <a:p>
            <a:endParaRPr kumimoji="1" lang="ja-JP" altLang="en-US"/>
          </a:p>
        </p:txBody>
      </p:sp>
      <p:sp>
        <p:nvSpPr>
          <p:cNvPr id="1123"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87122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1125" name="日付プレースホルダー 2"/>
          <p:cNvSpPr>
            <a:spLocks noGrp="1"/>
          </p:cNvSpPr>
          <p:nvPr>
            <p:ph type="dt" sz="half" idx="10"/>
          </p:nvPr>
        </p:nvSpPr>
        <p:spPr/>
        <p:txBody>
          <a:bodyPr/>
          <a:lstStyle/>
          <a:p>
            <a:fld id="{F4BD7E15-FA19-4E20-921B-2445FCC3F239}" type="datetime1">
              <a:rPr kumimoji="1" lang="ja-JP" altLang="en-US" smtClean="0"/>
              <a:t>2021/6/15</a:t>
            </a:fld>
            <a:endParaRPr kumimoji="1" lang="ja-JP" altLang="en-US"/>
          </a:p>
        </p:txBody>
      </p:sp>
      <p:sp>
        <p:nvSpPr>
          <p:cNvPr id="1126" name="フッター プレースホルダー 3"/>
          <p:cNvSpPr>
            <a:spLocks noGrp="1"/>
          </p:cNvSpPr>
          <p:nvPr>
            <p:ph type="ftr" sz="quarter" idx="11"/>
          </p:nvPr>
        </p:nvSpPr>
        <p:spPr/>
        <p:txBody>
          <a:bodyPr/>
          <a:lstStyle/>
          <a:p>
            <a:endParaRPr kumimoji="1" lang="ja-JP" altLang="en-US"/>
          </a:p>
        </p:txBody>
      </p:sp>
      <p:sp>
        <p:nvSpPr>
          <p:cNvPr id="1127"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1128" name="タイトル 1"/>
          <p:cNvSpPr>
            <a:spLocks noGrp="1"/>
          </p:cNvSpPr>
          <p:nvPr>
            <p:ph type="title"/>
          </p:nvPr>
        </p:nvSpPr>
        <p:spPr>
          <a:xfrm>
            <a:off x="185051" y="202874"/>
            <a:ext cx="8774310" cy="433196"/>
          </a:xfrm>
        </p:spPr>
        <p:txBody>
          <a:bodyPr wrap="square">
            <a:spAutoFit/>
          </a:bodyPr>
          <a:lstStyle>
            <a:lvl1pPr algn="l">
              <a:defRPr lang="ja-JP" altLang="en-US" sz="2215"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1129" name="テキスト プレースホルダー 9"/>
          <p:cNvSpPr>
            <a:spLocks noGrp="1"/>
          </p:cNvSpPr>
          <p:nvPr>
            <p:ph type="body" sz="quarter" idx="13" hasCustomPrompt="1"/>
          </p:nvPr>
        </p:nvSpPr>
        <p:spPr>
          <a:xfrm>
            <a:off x="185348" y="6309321"/>
            <a:ext cx="8673897" cy="149143"/>
          </a:xfrm>
          <a:noFill/>
        </p:spPr>
        <p:txBody>
          <a:bodyPr wrap="squar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1130" name="テキスト プレースホルダー 9"/>
          <p:cNvSpPr>
            <a:spLocks noGrp="1"/>
          </p:cNvSpPr>
          <p:nvPr>
            <p:ph type="body" sz="quarter" idx="14" hasCustomPrompt="1"/>
          </p:nvPr>
        </p:nvSpPr>
        <p:spPr>
          <a:xfrm>
            <a:off x="185349" y="3104965"/>
            <a:ext cx="1715213" cy="284052"/>
          </a:xfrm>
          <a:noFill/>
        </p:spPr>
        <p:txBody>
          <a:bodyPr wrap="none" lIns="0" tIns="0" rIns="0" bIns="0">
            <a:spAutoFit/>
          </a:bodyPr>
          <a:lstStyle>
            <a:lvl1pPr marL="0" indent="0">
              <a:spcBef>
                <a:spcPts val="0"/>
              </a:spcBef>
              <a:spcAft>
                <a:spcPts val="0"/>
              </a:spcAft>
              <a:buNone/>
              <a:defRPr sz="1846">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131" name="テキスト プレースホルダー 9"/>
          <p:cNvSpPr>
            <a:spLocks noGrp="1"/>
          </p:cNvSpPr>
          <p:nvPr>
            <p:ph type="body" sz="quarter" idx="15" hasCustomPrompt="1"/>
          </p:nvPr>
        </p:nvSpPr>
        <p:spPr>
          <a:xfrm>
            <a:off x="185051" y="3769295"/>
            <a:ext cx="1194238" cy="198837"/>
          </a:xfrm>
          <a:noFill/>
        </p:spPr>
        <p:txBody>
          <a:bodyPr wrap="none" lIns="0" tIns="0" rIns="0" bIns="0">
            <a:spAutoFit/>
          </a:bodyPr>
          <a:lstStyle>
            <a:lvl1pPr marL="0" indent="0">
              <a:spcBef>
                <a:spcPts val="0"/>
              </a:spcBef>
              <a:spcAft>
                <a:spcPts val="0"/>
              </a:spcAft>
              <a:buNone/>
              <a:defRPr sz="1292">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32" name="テキスト プレースホルダー 9"/>
          <p:cNvSpPr>
            <a:spLocks noGrp="1"/>
          </p:cNvSpPr>
          <p:nvPr>
            <p:ph type="body" sz="quarter" idx="16" hasCustomPrompt="1"/>
          </p:nvPr>
        </p:nvSpPr>
        <p:spPr>
          <a:xfrm>
            <a:off x="185051" y="4365105"/>
            <a:ext cx="1021113" cy="149143"/>
          </a:xfrm>
          <a:noFill/>
        </p:spPr>
        <p:txBody>
          <a:bodyPr wrap="non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133" name="テキスト プレースホルダー 11"/>
          <p:cNvSpPr>
            <a:spLocks noGrp="1"/>
          </p:cNvSpPr>
          <p:nvPr>
            <p:ph type="body" sz="quarter" idx="17"/>
          </p:nvPr>
        </p:nvSpPr>
        <p:spPr>
          <a:xfrm>
            <a:off x="184639" y="764705"/>
            <a:ext cx="8774723" cy="502161"/>
          </a:xfrm>
          <a:solidFill>
            <a:srgbClr val="99D6EC"/>
          </a:solidFill>
          <a:ln>
            <a:noFill/>
          </a:ln>
        </p:spPr>
        <p:txBody>
          <a:bodyPr vert="horz" wrap="square" lIns="216000" tIns="108000" rIns="216000" bIns="108000" rtlCol="0" anchor="t" anchorCtr="0">
            <a:spAutoFit/>
          </a:bodyPr>
          <a:lstStyle>
            <a:lvl1pPr>
              <a:defRPr lang="ja-JP" altLang="en-US" sz="1846" dirty="0">
                <a:latin typeface="Meiryo UI" panose="020B0604030504040204" pitchFamily="50" charset="-128"/>
                <a:ea typeface="Meiryo UI" panose="020B0604030504040204" pitchFamily="50" charset="-128"/>
                <a:cs typeface="Meiryo UI" panose="020B0604030504040204" pitchFamily="50" charset="-128"/>
              </a:defRPr>
            </a:lvl1pPr>
          </a:lstStyle>
          <a:p>
            <a:pPr marL="237398" lvl="0" indent="-237398">
              <a:spcBef>
                <a:spcPts val="554"/>
              </a:spcBef>
              <a:spcAft>
                <a:spcPts val="554"/>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378840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4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14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114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4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46" name="Rectangle 6"/>
          <p:cNvSpPr>
            <a:spLocks noGrp="1" noChangeArrowheads="1"/>
          </p:cNvSpPr>
          <p:nvPr>
            <p:ph type="sldNum" sz="quarter" idx="12"/>
          </p:nvPr>
        </p:nvSpPr>
        <p:spPr>
          <a:ln/>
        </p:spPr>
        <p:txBody>
          <a:bodyPr/>
          <a:lstStyle>
            <a:lvl1pPr>
              <a:defRPr/>
            </a:lvl1pPr>
          </a:lstStyle>
          <a:p>
            <a:pPr>
              <a:defRPr/>
            </a:pPr>
            <a:fld id="{367FCEB3-C420-400D-9DF3-AABFEA07EB20}" type="slidenum">
              <a:rPr lang="en-US" altLang="ja-JP"/>
              <a:pPr>
                <a:defRPr/>
              </a:pPr>
              <a:t>‹#›</a:t>
            </a:fld>
            <a:endParaRPr lang="en-US" altLang="ja-JP"/>
          </a:p>
        </p:txBody>
      </p:sp>
    </p:spTree>
    <p:extLst>
      <p:ext uri="{BB962C8B-B14F-4D97-AF65-F5344CB8AC3E}">
        <p14:creationId xmlns:p14="http://schemas.microsoft.com/office/powerpoint/2010/main" val="2784885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48" name="タイトル 1"/>
          <p:cNvSpPr>
            <a:spLocks noGrp="1"/>
          </p:cNvSpPr>
          <p:nvPr>
            <p:ph type="title"/>
          </p:nvPr>
        </p:nvSpPr>
        <p:spPr/>
        <p:txBody>
          <a:bodyPr/>
          <a:lstStyle/>
          <a:p>
            <a:r>
              <a:rPr lang="ja-JP" altLang="en-US"/>
              <a:t>マスタ タイトルの書式設定</a:t>
            </a:r>
          </a:p>
        </p:txBody>
      </p:sp>
      <p:sp>
        <p:nvSpPr>
          <p:cNvPr id="114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5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52"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761826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54"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155"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15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5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58" name="Rectangle 6"/>
          <p:cNvSpPr>
            <a:spLocks noGrp="1" noChangeArrowheads="1"/>
          </p:cNvSpPr>
          <p:nvPr>
            <p:ph type="sldNum" sz="quarter" idx="12"/>
          </p:nvPr>
        </p:nvSpPr>
        <p:spPr>
          <a:ln/>
        </p:spPr>
        <p:txBody>
          <a:bodyPr/>
          <a:lstStyle>
            <a:lvl1pPr>
              <a:defRPr/>
            </a:lvl1pPr>
          </a:lstStyle>
          <a:p>
            <a:pPr>
              <a:defRPr/>
            </a:pPr>
            <a:fld id="{DF89F343-E9CF-4B4F-B1F2-5AE56531BE65}" type="slidenum">
              <a:rPr lang="en-US" altLang="ja-JP"/>
              <a:pPr>
                <a:defRPr/>
              </a:pPr>
              <a:t>‹#›</a:t>
            </a:fld>
            <a:endParaRPr lang="en-US" altLang="ja-JP"/>
          </a:p>
        </p:txBody>
      </p:sp>
    </p:spTree>
    <p:extLst>
      <p:ext uri="{BB962C8B-B14F-4D97-AF65-F5344CB8AC3E}">
        <p14:creationId xmlns:p14="http://schemas.microsoft.com/office/powerpoint/2010/main" val="1371755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60" name="タイトル 1"/>
          <p:cNvSpPr>
            <a:spLocks noGrp="1"/>
          </p:cNvSpPr>
          <p:nvPr>
            <p:ph type="title"/>
          </p:nvPr>
        </p:nvSpPr>
        <p:spPr/>
        <p:txBody>
          <a:bodyPr/>
          <a:lstStyle/>
          <a:p>
            <a:r>
              <a:rPr lang="ja-JP" altLang="en-US"/>
              <a:t>マスタ タイトルの書式設定</a:t>
            </a:r>
          </a:p>
        </p:txBody>
      </p:sp>
      <p:sp>
        <p:nvSpPr>
          <p:cNvPr id="1161"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2"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6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65" name="Rectangle 6"/>
          <p:cNvSpPr>
            <a:spLocks noGrp="1" noChangeArrowheads="1"/>
          </p:cNvSpPr>
          <p:nvPr>
            <p:ph type="sldNum" sz="quarter" idx="12"/>
          </p:nvPr>
        </p:nvSpPr>
        <p:spPr>
          <a:ln/>
        </p:spPr>
        <p:txBody>
          <a:bodyPr/>
          <a:lstStyle>
            <a:lvl1pPr>
              <a:defRPr/>
            </a:lvl1pPr>
          </a:lstStyle>
          <a:p>
            <a:pPr>
              <a:defRPr/>
            </a:pPr>
            <a:fld id="{787189A7-C794-42E5-B514-19BD8B9D7F40}" type="slidenum">
              <a:rPr lang="en-US" altLang="ja-JP"/>
              <a:pPr>
                <a:defRPr/>
              </a:pPr>
              <a:t>‹#›</a:t>
            </a:fld>
            <a:endParaRPr lang="en-US" altLang="ja-JP"/>
          </a:p>
        </p:txBody>
      </p:sp>
    </p:spTree>
    <p:extLst>
      <p:ext uri="{BB962C8B-B14F-4D97-AF65-F5344CB8AC3E}">
        <p14:creationId xmlns:p14="http://schemas.microsoft.com/office/powerpoint/2010/main" val="842413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67" name="タイトル 1"/>
          <p:cNvSpPr>
            <a:spLocks noGrp="1"/>
          </p:cNvSpPr>
          <p:nvPr>
            <p:ph type="title"/>
          </p:nvPr>
        </p:nvSpPr>
        <p:spPr/>
        <p:txBody>
          <a:bodyPr/>
          <a:lstStyle>
            <a:lvl1pPr>
              <a:defRPr/>
            </a:lvl1pPr>
          </a:lstStyle>
          <a:p>
            <a:r>
              <a:rPr lang="ja-JP" altLang="en-US"/>
              <a:t>マスタ タイトルの書式設定</a:t>
            </a:r>
          </a:p>
        </p:txBody>
      </p:sp>
      <p:sp>
        <p:nvSpPr>
          <p:cNvPr id="1168"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69"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70"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171"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7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7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74" name="Rectangle 6"/>
          <p:cNvSpPr>
            <a:spLocks noGrp="1" noChangeArrowheads="1"/>
          </p:cNvSpPr>
          <p:nvPr>
            <p:ph type="sldNum" sz="quarter" idx="12"/>
          </p:nvPr>
        </p:nvSpPr>
        <p:spPr>
          <a:ln/>
        </p:spPr>
        <p:txBody>
          <a:bodyPr/>
          <a:lstStyle>
            <a:lvl1pPr>
              <a:defRPr/>
            </a:lvl1pPr>
          </a:lstStyle>
          <a:p>
            <a:pPr>
              <a:defRPr/>
            </a:pPr>
            <a:fld id="{98D135CE-EC53-4CC2-8921-63B1DF7CEFA1}" type="slidenum">
              <a:rPr lang="en-US" altLang="ja-JP"/>
              <a:pPr>
                <a:defRPr/>
              </a:pPr>
              <a:t>‹#›</a:t>
            </a:fld>
            <a:endParaRPr lang="en-US" altLang="ja-JP"/>
          </a:p>
        </p:txBody>
      </p:sp>
    </p:spTree>
    <p:extLst>
      <p:ext uri="{BB962C8B-B14F-4D97-AF65-F5344CB8AC3E}">
        <p14:creationId xmlns:p14="http://schemas.microsoft.com/office/powerpoint/2010/main" val="265057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lang="ja-JP" altLang="en-US" smtClean="0"/>
              <a:t>マスタ タイトルの書式設定</a:t>
            </a:r>
            <a:endParaRPr lang="ja-JP" altLang="en-US"/>
          </a:p>
        </p:txBody>
      </p:sp>
      <p:sp>
        <p:nvSpPr>
          <p:cNvPr id="1038"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3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1"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203378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76" name="タイトル 1"/>
          <p:cNvSpPr>
            <a:spLocks noGrp="1"/>
          </p:cNvSpPr>
          <p:nvPr>
            <p:ph type="title"/>
          </p:nvPr>
        </p:nvSpPr>
        <p:spPr/>
        <p:txBody>
          <a:bodyPr/>
          <a:lstStyle/>
          <a:p>
            <a:r>
              <a:rPr lang="ja-JP" altLang="en-US"/>
              <a:t>マスタ タイトルの書式設定</a:t>
            </a:r>
          </a:p>
        </p:txBody>
      </p:sp>
      <p:sp>
        <p:nvSpPr>
          <p:cNvPr id="117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7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79" name="Rectangle 6"/>
          <p:cNvSpPr>
            <a:spLocks noGrp="1" noChangeArrowheads="1"/>
          </p:cNvSpPr>
          <p:nvPr>
            <p:ph type="sldNum" sz="quarter" idx="12"/>
          </p:nvPr>
        </p:nvSpPr>
        <p:spPr>
          <a:ln/>
        </p:spPr>
        <p:txBody>
          <a:bodyPr/>
          <a:lstStyle>
            <a:lvl1pPr>
              <a:defRPr/>
            </a:lvl1pPr>
          </a:lstStyle>
          <a:p>
            <a:pPr>
              <a:defRPr/>
            </a:pPr>
            <a:fld id="{7C38E426-13D8-4731-800B-C6CA3BC2C743}" type="slidenum">
              <a:rPr lang="en-US" altLang="ja-JP"/>
              <a:pPr>
                <a:defRPr/>
              </a:pPr>
              <a:t>‹#›</a:t>
            </a:fld>
            <a:endParaRPr lang="en-US" altLang="ja-JP"/>
          </a:p>
        </p:txBody>
      </p:sp>
    </p:spTree>
    <p:extLst>
      <p:ext uri="{BB962C8B-B14F-4D97-AF65-F5344CB8AC3E}">
        <p14:creationId xmlns:p14="http://schemas.microsoft.com/office/powerpoint/2010/main" val="1149115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8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8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83" name="Rectangle 6"/>
          <p:cNvSpPr>
            <a:spLocks noGrp="1" noChangeArrowheads="1"/>
          </p:cNvSpPr>
          <p:nvPr>
            <p:ph type="sldNum" sz="quarter" idx="12"/>
          </p:nvPr>
        </p:nvSpPr>
        <p:spPr>
          <a:ln/>
        </p:spPr>
        <p:txBody>
          <a:bodyPr/>
          <a:lstStyle>
            <a:lvl1pPr>
              <a:defRPr/>
            </a:lvl1pPr>
          </a:lstStyle>
          <a:p>
            <a:pPr>
              <a:defRPr/>
            </a:pPr>
            <a:fld id="{3637AC06-2987-4D3C-B767-74FF378237D4}" type="slidenum">
              <a:rPr lang="en-US" altLang="ja-JP"/>
              <a:pPr>
                <a:defRPr/>
              </a:pPr>
              <a:t>‹#›</a:t>
            </a:fld>
            <a:endParaRPr lang="en-US" altLang="ja-JP"/>
          </a:p>
        </p:txBody>
      </p:sp>
    </p:spTree>
    <p:extLst>
      <p:ext uri="{BB962C8B-B14F-4D97-AF65-F5344CB8AC3E}">
        <p14:creationId xmlns:p14="http://schemas.microsoft.com/office/powerpoint/2010/main" val="2779513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85"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186"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87"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88"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89"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90" name="Rectangle 6"/>
          <p:cNvSpPr>
            <a:spLocks noGrp="1" noChangeArrowheads="1"/>
          </p:cNvSpPr>
          <p:nvPr>
            <p:ph type="sldNum" sz="quarter" idx="12"/>
          </p:nvPr>
        </p:nvSpPr>
        <p:spPr>
          <a:ln/>
        </p:spPr>
        <p:txBody>
          <a:bodyPr/>
          <a:lstStyle>
            <a:lvl1pPr>
              <a:defRPr/>
            </a:lvl1pPr>
          </a:lstStyle>
          <a:p>
            <a:pPr>
              <a:defRPr/>
            </a:pPr>
            <a:fld id="{148E220E-741E-4C4E-AF44-E2074EF01C6A}" type="slidenum">
              <a:rPr lang="en-US" altLang="ja-JP"/>
              <a:pPr>
                <a:defRPr/>
              </a:pPr>
              <a:t>‹#›</a:t>
            </a:fld>
            <a:endParaRPr lang="en-US" altLang="ja-JP"/>
          </a:p>
        </p:txBody>
      </p:sp>
    </p:spTree>
    <p:extLst>
      <p:ext uri="{BB962C8B-B14F-4D97-AF65-F5344CB8AC3E}">
        <p14:creationId xmlns:p14="http://schemas.microsoft.com/office/powerpoint/2010/main" val="2723078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9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19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19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19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9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97" name="Rectangle 6"/>
          <p:cNvSpPr>
            <a:spLocks noGrp="1" noChangeArrowheads="1"/>
          </p:cNvSpPr>
          <p:nvPr>
            <p:ph type="sldNum" sz="quarter" idx="12"/>
          </p:nvPr>
        </p:nvSpPr>
        <p:spPr>
          <a:ln/>
        </p:spPr>
        <p:txBody>
          <a:bodyPr/>
          <a:lstStyle>
            <a:lvl1pPr>
              <a:defRPr/>
            </a:lvl1pPr>
          </a:lstStyle>
          <a:p>
            <a:pPr>
              <a:defRPr/>
            </a:pPr>
            <a:fld id="{8E1880E6-BF27-4B64-B1E8-768BD1D51DE5}" type="slidenum">
              <a:rPr lang="en-US" altLang="ja-JP"/>
              <a:pPr>
                <a:defRPr/>
              </a:pPr>
              <a:t>‹#›</a:t>
            </a:fld>
            <a:endParaRPr lang="en-US" altLang="ja-JP"/>
          </a:p>
        </p:txBody>
      </p:sp>
    </p:spTree>
    <p:extLst>
      <p:ext uri="{BB962C8B-B14F-4D97-AF65-F5344CB8AC3E}">
        <p14:creationId xmlns:p14="http://schemas.microsoft.com/office/powerpoint/2010/main" val="2517647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99" name="タイトル 1"/>
          <p:cNvSpPr>
            <a:spLocks noGrp="1"/>
          </p:cNvSpPr>
          <p:nvPr>
            <p:ph type="title"/>
          </p:nvPr>
        </p:nvSpPr>
        <p:spPr/>
        <p:txBody>
          <a:bodyPr/>
          <a:lstStyle/>
          <a:p>
            <a:r>
              <a:rPr lang="ja-JP" altLang="en-US"/>
              <a:t>マスタ タイトルの書式設定</a:t>
            </a:r>
          </a:p>
        </p:txBody>
      </p:sp>
      <p:sp>
        <p:nvSpPr>
          <p:cNvPr id="1200"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0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20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203" name="Rectangle 6"/>
          <p:cNvSpPr>
            <a:spLocks noGrp="1" noChangeArrowheads="1"/>
          </p:cNvSpPr>
          <p:nvPr>
            <p:ph type="sldNum" sz="quarter" idx="12"/>
          </p:nvPr>
        </p:nvSpPr>
        <p:spPr>
          <a:ln/>
        </p:spPr>
        <p:txBody>
          <a:bodyPr/>
          <a:lstStyle>
            <a:lvl1pPr>
              <a:defRPr/>
            </a:lvl1pPr>
          </a:lstStyle>
          <a:p>
            <a:pPr>
              <a:defRPr/>
            </a:pPr>
            <a:fld id="{5744B9A6-F962-47BE-A435-95FB34C96498}" type="slidenum">
              <a:rPr lang="en-US" altLang="ja-JP"/>
              <a:pPr>
                <a:defRPr/>
              </a:pPr>
              <a:t>‹#›</a:t>
            </a:fld>
            <a:endParaRPr lang="en-US" altLang="ja-JP"/>
          </a:p>
        </p:txBody>
      </p:sp>
    </p:spTree>
    <p:extLst>
      <p:ext uri="{BB962C8B-B14F-4D97-AF65-F5344CB8AC3E}">
        <p14:creationId xmlns:p14="http://schemas.microsoft.com/office/powerpoint/2010/main" val="2579645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205"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206"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0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20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209" name="Rectangle 6"/>
          <p:cNvSpPr>
            <a:spLocks noGrp="1" noChangeArrowheads="1"/>
          </p:cNvSpPr>
          <p:nvPr>
            <p:ph type="sldNum" sz="quarter" idx="12"/>
          </p:nvPr>
        </p:nvSpPr>
        <p:spPr>
          <a:ln/>
        </p:spPr>
        <p:txBody>
          <a:bodyPr/>
          <a:lstStyle>
            <a:lvl1pPr>
              <a:defRPr/>
            </a:lvl1pPr>
          </a:lstStyle>
          <a:p>
            <a:pPr>
              <a:defRPr/>
            </a:pPr>
            <a:fld id="{0271A7B6-14F3-4207-B043-8CD2B4D488D2}" type="slidenum">
              <a:rPr lang="en-US" altLang="ja-JP"/>
              <a:pPr>
                <a:defRPr/>
              </a:pPr>
              <a:t>‹#›</a:t>
            </a:fld>
            <a:endParaRPr lang="en-US" altLang="ja-JP"/>
          </a:p>
        </p:txBody>
      </p:sp>
    </p:spTree>
    <p:extLst>
      <p:ext uri="{BB962C8B-B14F-4D97-AF65-F5344CB8AC3E}">
        <p14:creationId xmlns:p14="http://schemas.microsoft.com/office/powerpoint/2010/main" val="380711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1044"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104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7" name="Rectangle 6"/>
          <p:cNvSpPr>
            <a:spLocks noGrp="1" noChangeArrowheads="1"/>
          </p:cNvSpPr>
          <p:nvPr>
            <p:ph type="sldNum" sz="quarter" idx="12"/>
          </p:nvPr>
        </p:nvSpPr>
        <p:spPr>
          <a:ln/>
        </p:spPr>
        <p:txBody>
          <a:bodyPr/>
          <a:lstStyle>
            <a:lvl1pPr>
              <a:defRPr/>
            </a:lvl1pPr>
          </a:lstStyle>
          <a:p>
            <a:pPr>
              <a:defRPr/>
            </a:pPr>
            <a:fld id="{DF89F343-E9CF-4B4F-B1F2-5AE56531BE65}" type="slidenum">
              <a:rPr lang="en-US" altLang="ja-JP"/>
              <a:pPr>
                <a:defRPr/>
              </a:pPr>
              <a:t>‹#›</a:t>
            </a:fld>
            <a:endParaRPr lang="en-US" altLang="ja-JP"/>
          </a:p>
        </p:txBody>
      </p:sp>
    </p:spTree>
    <p:extLst>
      <p:ext uri="{BB962C8B-B14F-4D97-AF65-F5344CB8AC3E}">
        <p14:creationId xmlns:p14="http://schemas.microsoft.com/office/powerpoint/2010/main" val="312106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lang="ja-JP" altLang="en-US" smtClean="0"/>
              <a:t>マスタ タイトルの書式設定</a:t>
            </a:r>
            <a:endParaRPr lang="ja-JP" altLang="en-US"/>
          </a:p>
        </p:txBody>
      </p:sp>
      <p:sp>
        <p:nvSpPr>
          <p:cNvPr id="1050"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51"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5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4" name="Rectangle 6"/>
          <p:cNvSpPr>
            <a:spLocks noGrp="1" noChangeArrowheads="1"/>
          </p:cNvSpPr>
          <p:nvPr>
            <p:ph type="sldNum" sz="quarter" idx="12"/>
          </p:nvPr>
        </p:nvSpPr>
        <p:spPr>
          <a:ln/>
        </p:spPr>
        <p:txBody>
          <a:bodyPr/>
          <a:lstStyle>
            <a:lvl1pPr>
              <a:defRPr/>
            </a:lvl1pPr>
          </a:lstStyle>
          <a:p>
            <a:pPr>
              <a:defRPr/>
            </a:pPr>
            <a:fld id="{787189A7-C794-42E5-B514-19BD8B9D7F40}" type="slidenum">
              <a:rPr lang="en-US" altLang="ja-JP"/>
              <a:pPr>
                <a:defRPr/>
              </a:pPr>
              <a:t>‹#›</a:t>
            </a:fld>
            <a:endParaRPr lang="en-US" altLang="ja-JP"/>
          </a:p>
        </p:txBody>
      </p:sp>
    </p:spTree>
    <p:extLst>
      <p:ext uri="{BB962C8B-B14F-4D97-AF65-F5344CB8AC3E}">
        <p14:creationId xmlns:p14="http://schemas.microsoft.com/office/powerpoint/2010/main" val="120084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1057"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1058"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59"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1060"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6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3" name="Rectangle 6"/>
          <p:cNvSpPr>
            <a:spLocks noGrp="1" noChangeArrowheads="1"/>
          </p:cNvSpPr>
          <p:nvPr>
            <p:ph type="sldNum" sz="quarter" idx="12"/>
          </p:nvPr>
        </p:nvSpPr>
        <p:spPr>
          <a:ln/>
        </p:spPr>
        <p:txBody>
          <a:bodyPr/>
          <a:lstStyle>
            <a:lvl1pPr>
              <a:defRPr/>
            </a:lvl1pPr>
          </a:lstStyle>
          <a:p>
            <a:pPr>
              <a:defRPr/>
            </a:pPr>
            <a:fld id="{98D135CE-EC53-4CC2-8921-63B1DF7CEFA1}" type="slidenum">
              <a:rPr lang="en-US" altLang="ja-JP"/>
              <a:pPr>
                <a:defRPr/>
              </a:pPr>
              <a:t>‹#›</a:t>
            </a:fld>
            <a:endParaRPr lang="en-US" altLang="ja-JP"/>
          </a:p>
        </p:txBody>
      </p:sp>
    </p:spTree>
    <p:extLst>
      <p:ext uri="{BB962C8B-B14F-4D97-AF65-F5344CB8AC3E}">
        <p14:creationId xmlns:p14="http://schemas.microsoft.com/office/powerpoint/2010/main" val="178000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lang="ja-JP" altLang="en-US" smtClean="0"/>
              <a:t>マスタ タイトルの書式設定</a:t>
            </a:r>
            <a:endParaRPr lang="ja-JP" altLang="en-US"/>
          </a:p>
        </p:txBody>
      </p:sp>
      <p:sp>
        <p:nvSpPr>
          <p:cNvPr id="106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8" name="Rectangle 6"/>
          <p:cNvSpPr>
            <a:spLocks noGrp="1" noChangeArrowheads="1"/>
          </p:cNvSpPr>
          <p:nvPr>
            <p:ph type="sldNum" sz="quarter" idx="12"/>
          </p:nvPr>
        </p:nvSpPr>
        <p:spPr>
          <a:ln/>
        </p:spPr>
        <p:txBody>
          <a:bodyPr/>
          <a:lstStyle>
            <a:lvl1pPr>
              <a:defRPr/>
            </a:lvl1pPr>
          </a:lstStyle>
          <a:p>
            <a:pPr>
              <a:defRPr/>
            </a:pPr>
            <a:fld id="{7C38E426-13D8-4731-800B-C6CA3BC2C743}" type="slidenum">
              <a:rPr lang="en-US" altLang="ja-JP"/>
              <a:pPr>
                <a:defRPr/>
              </a:pPr>
              <a:t>‹#›</a:t>
            </a:fld>
            <a:endParaRPr lang="en-US" altLang="ja-JP"/>
          </a:p>
        </p:txBody>
      </p:sp>
    </p:spTree>
    <p:extLst>
      <p:ext uri="{BB962C8B-B14F-4D97-AF65-F5344CB8AC3E}">
        <p14:creationId xmlns:p14="http://schemas.microsoft.com/office/powerpoint/2010/main" val="71394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2" name="Rectangle 6"/>
          <p:cNvSpPr>
            <a:spLocks noGrp="1" noChangeArrowheads="1"/>
          </p:cNvSpPr>
          <p:nvPr>
            <p:ph type="sldNum" sz="quarter" idx="12"/>
          </p:nvPr>
        </p:nvSpPr>
        <p:spPr>
          <a:ln/>
        </p:spPr>
        <p:txBody>
          <a:bodyPr/>
          <a:lstStyle>
            <a:lvl1pPr>
              <a:defRPr/>
            </a:lvl1pPr>
          </a:lstStyle>
          <a:p>
            <a:pPr>
              <a:defRPr/>
            </a:pPr>
            <a:fld id="{3637AC06-2987-4D3C-B767-74FF378237D4}" type="slidenum">
              <a:rPr lang="en-US" altLang="ja-JP"/>
              <a:pPr>
                <a:defRPr/>
              </a:pPr>
              <a:t>‹#›</a:t>
            </a:fld>
            <a:endParaRPr lang="en-US" altLang="ja-JP"/>
          </a:p>
        </p:txBody>
      </p:sp>
    </p:spTree>
    <p:extLst>
      <p:ext uri="{BB962C8B-B14F-4D97-AF65-F5344CB8AC3E}">
        <p14:creationId xmlns:p14="http://schemas.microsoft.com/office/powerpoint/2010/main" val="337645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1075"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076"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107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9" name="Rectangle 6"/>
          <p:cNvSpPr>
            <a:spLocks noGrp="1" noChangeArrowheads="1"/>
          </p:cNvSpPr>
          <p:nvPr>
            <p:ph type="sldNum" sz="quarter" idx="12"/>
          </p:nvPr>
        </p:nvSpPr>
        <p:spPr>
          <a:ln/>
        </p:spPr>
        <p:txBody>
          <a:bodyPr/>
          <a:lstStyle>
            <a:lvl1pPr>
              <a:defRPr/>
            </a:lvl1pPr>
          </a:lstStyle>
          <a:p>
            <a:pPr>
              <a:defRPr/>
            </a:pPr>
            <a:fld id="{148E220E-741E-4C4E-AF44-E2074EF01C6A}" type="slidenum">
              <a:rPr lang="en-US" altLang="ja-JP"/>
              <a:pPr>
                <a:defRPr/>
              </a:pPr>
              <a:t>‹#›</a:t>
            </a:fld>
            <a:endParaRPr lang="en-US" altLang="ja-JP"/>
          </a:p>
        </p:txBody>
      </p:sp>
    </p:spTree>
    <p:extLst>
      <p:ext uri="{BB962C8B-B14F-4D97-AF65-F5344CB8AC3E}">
        <p14:creationId xmlns:p14="http://schemas.microsoft.com/office/powerpoint/2010/main" val="279894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1082"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1083"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108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86" name="Rectangle 6"/>
          <p:cNvSpPr>
            <a:spLocks noGrp="1" noChangeArrowheads="1"/>
          </p:cNvSpPr>
          <p:nvPr>
            <p:ph type="sldNum" sz="quarter" idx="12"/>
          </p:nvPr>
        </p:nvSpPr>
        <p:spPr>
          <a:ln/>
        </p:spPr>
        <p:txBody>
          <a:bodyPr/>
          <a:lstStyle>
            <a:lvl1pPr>
              <a:defRPr/>
            </a:lvl1pPr>
          </a:lstStyle>
          <a:p>
            <a:pPr>
              <a:defRPr/>
            </a:pPr>
            <a:fld id="{8E1880E6-BF27-4B64-B1E8-768BD1D51DE5}" type="slidenum">
              <a:rPr lang="en-US" altLang="ja-JP"/>
              <a:pPr>
                <a:defRPr/>
              </a:pPr>
              <a:t>‹#›</a:t>
            </a:fld>
            <a:endParaRPr lang="en-US" altLang="ja-JP"/>
          </a:p>
        </p:txBody>
      </p:sp>
    </p:spTree>
    <p:extLst>
      <p:ext uri="{BB962C8B-B14F-4D97-AF65-F5344CB8AC3E}">
        <p14:creationId xmlns:p14="http://schemas.microsoft.com/office/powerpoint/2010/main" val="182851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1.xml"/><Relationship Id="rId5" Type="http://schemas.openxmlformats.org/officeDocument/2006/relationships/vmlDrawing" Target="../drawings/vmlDrawing1.v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vmlDrawing" Target="../drawings/vmlDrawing2.v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title"/>
          </p:nvPr>
        </p:nvSpPr>
        <p:spPr>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6" name="Rectangle 3"/>
          <p:cNvSpPr>
            <a:spLocks noGrp="1" noChangeArrowheads="1"/>
          </p:cNvSpPr>
          <p:nvPr>
            <p:ph type="body" idx="1"/>
          </p:nvPr>
        </p:nvSpPr>
        <p:spPr>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7"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028"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029"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9BB62-D0E4-4F2F-9365-A85B5DD33C1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0" name="タイトル プレースホルダー 1"/>
          <p:cNvSpPr>
            <a:spLocks noGrp="1"/>
          </p:cNvSpPr>
          <p:nvPr>
            <p:ph type="title"/>
          </p:nvPr>
        </p:nvSpPr>
        <p:spPr>
          <a:xfrm>
            <a:off x="457200" y="274638"/>
            <a:ext cx="8229600" cy="1143000"/>
          </a:xfrm>
          <a:prstGeom prst="rect">
            <a:avLst/>
          </a:prstGeom>
          <a:noFill/>
          <a:ln>
            <a:noFill/>
          </a:ln>
        </p:spPr>
        <p:txBody>
          <a:bodyPr vert="horz" wrap="square" lIns="91346" tIns="45676" rIns="91346" bIns="45676" numCol="1" anchor="ctr" anchorCtr="0" compatLnSpc="1">
            <a:prstTxWarp prst="textNoShape">
              <a:avLst/>
            </a:prstTxWarp>
          </a:bodyPr>
          <a:lstStyle/>
          <a:p>
            <a:pPr lvl="0"/>
            <a:r>
              <a:rPr lang="ja-JP" altLang="en-US"/>
              <a:t>マスター タイトルの書式設定</a:t>
            </a:r>
          </a:p>
        </p:txBody>
      </p:sp>
      <p:sp>
        <p:nvSpPr>
          <p:cNvPr id="1101" name="テキスト プレースホルダー 2"/>
          <p:cNvSpPr>
            <a:spLocks noGrp="1"/>
          </p:cNvSpPr>
          <p:nvPr>
            <p:ph type="body" idx="1"/>
          </p:nvPr>
        </p:nvSpPr>
        <p:spPr>
          <a:xfrm>
            <a:off x="457200" y="1600203"/>
            <a:ext cx="8229600" cy="4525963"/>
          </a:xfrm>
          <a:prstGeom prst="rect">
            <a:avLst/>
          </a:prstGeom>
          <a:noFill/>
          <a:ln>
            <a:noFill/>
          </a:ln>
        </p:spPr>
        <p:txBody>
          <a:bodyPr vert="horz" wrap="square" lIns="91346" tIns="45676" rIns="91346" bIns="45676"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2" name="日付プレースホルダー 3"/>
          <p:cNvSpPr>
            <a:spLocks noGrp="1"/>
          </p:cNvSpPr>
          <p:nvPr>
            <p:ph type="dt" sz="half" idx="2"/>
          </p:nvPr>
        </p:nvSpPr>
        <p:spPr>
          <a:xfrm>
            <a:off x="457200" y="6356353"/>
            <a:ext cx="2133600" cy="365125"/>
          </a:xfrm>
          <a:prstGeom prst="rect">
            <a:avLst/>
          </a:prstGeom>
        </p:spPr>
        <p:txBody>
          <a:bodyPr vert="horz" lIns="91346" tIns="45676" rIns="91346" bIns="45676" rtlCol="0" anchor="ctr"/>
          <a:lstStyle>
            <a:lvl1pPr algn="l" eaLnBrk="1" hangingPunct="1">
              <a:defRPr sz="1108">
                <a:solidFill>
                  <a:prstClr val="black">
                    <a:tint val="75000"/>
                  </a:prstClr>
                </a:solidFill>
                <a:latin typeface="Arial" charset="0"/>
                <a:ea typeface="+mn-ea"/>
              </a:defRPr>
            </a:lvl1pPr>
          </a:lstStyle>
          <a:p>
            <a:pPr fontAlgn="base">
              <a:spcBef>
                <a:spcPct val="0"/>
              </a:spcBef>
              <a:spcAft>
                <a:spcPct val="0"/>
              </a:spcAft>
              <a:defRPr/>
            </a:pPr>
            <a:endParaRPr lang="ja-JP" altLang="en-US"/>
          </a:p>
        </p:txBody>
      </p:sp>
      <p:sp>
        <p:nvSpPr>
          <p:cNvPr id="1103" name="フッター プレースホルダー 4"/>
          <p:cNvSpPr>
            <a:spLocks noGrp="1"/>
          </p:cNvSpPr>
          <p:nvPr>
            <p:ph type="ftr" sz="quarter" idx="3"/>
          </p:nvPr>
        </p:nvSpPr>
        <p:spPr>
          <a:xfrm>
            <a:off x="3124200" y="6356353"/>
            <a:ext cx="2895600" cy="365125"/>
          </a:xfrm>
          <a:prstGeom prst="rect">
            <a:avLst/>
          </a:prstGeom>
        </p:spPr>
        <p:txBody>
          <a:bodyPr vert="horz" lIns="91346" tIns="45676" rIns="91346" bIns="45676" rtlCol="0" anchor="ctr"/>
          <a:lstStyle>
            <a:lvl1pPr algn="ctr" eaLnBrk="1" hangingPunct="1">
              <a:defRPr sz="1108">
                <a:solidFill>
                  <a:prstClr val="black">
                    <a:tint val="75000"/>
                  </a:prstClr>
                </a:solidFill>
                <a:latin typeface="Arial" charset="0"/>
                <a:ea typeface="+mn-ea"/>
              </a:defRPr>
            </a:lvl1pPr>
          </a:lstStyle>
          <a:p>
            <a:pPr fontAlgn="base">
              <a:spcBef>
                <a:spcPct val="0"/>
              </a:spcBef>
              <a:spcAft>
                <a:spcPct val="0"/>
              </a:spcAft>
              <a:defRPr/>
            </a:pPr>
            <a:endParaRPr lang="ja-JP" altLang="en-US"/>
          </a:p>
        </p:txBody>
      </p:sp>
      <p:sp>
        <p:nvSpPr>
          <p:cNvPr id="1104" name="スライド番号プレースホルダー 5"/>
          <p:cNvSpPr>
            <a:spLocks noGrp="1"/>
          </p:cNvSpPr>
          <p:nvPr>
            <p:ph type="sldNum" sz="quarter" idx="4"/>
          </p:nvPr>
        </p:nvSpPr>
        <p:spPr>
          <a:xfrm>
            <a:off x="6553200" y="6356353"/>
            <a:ext cx="2133600" cy="365125"/>
          </a:xfrm>
          <a:prstGeom prst="rect">
            <a:avLst/>
          </a:prstGeom>
        </p:spPr>
        <p:txBody>
          <a:bodyPr vert="horz" wrap="square" lIns="91346" tIns="45676" rIns="91346" bIns="45676" numCol="1" anchor="ctr" anchorCtr="0" compatLnSpc="1">
            <a:prstTxWarp prst="textNoShape">
              <a:avLst/>
            </a:prstTxWarp>
          </a:bodyPr>
          <a:lstStyle>
            <a:lvl1pPr algn="r" eaLnBrk="1" hangingPunct="1">
              <a:defRPr sz="1108">
                <a:solidFill>
                  <a:srgbClr val="898989"/>
                </a:solidFill>
              </a:defRPr>
            </a:lvl1pPr>
          </a:lstStyle>
          <a:p>
            <a:pPr fontAlgn="base">
              <a:spcBef>
                <a:spcPct val="0"/>
              </a:spcBef>
              <a:spcAft>
                <a:spcPct val="0"/>
              </a:spcAft>
              <a:defRPr/>
            </a:pPr>
            <a:fld id="{A6A5B751-25C4-46CC-8F2B-2AFF10021099}" type="slidenum">
              <a:rPr lang="ja-JP" altLang="en-US">
                <a:latin typeface="Arial" panose="020B0604020202020204" pitchFamily="34" charset="0"/>
              </a:rPr>
              <a:pPr fontAlgn="base">
                <a:spcBef>
                  <a:spcPct val="0"/>
                </a:spcBef>
                <a:spcAft>
                  <a:spcPct val="0"/>
                </a:spcAft>
                <a:defRPr/>
              </a:pPr>
              <a:t>‹#›</a:t>
            </a:fld>
            <a:endParaRPr lang="ja-JP" altLang="en-US">
              <a:latin typeface="Arial" panose="020B0604020202020204" pitchFamily="34" charset="0"/>
            </a:endParaRPr>
          </a:p>
        </p:txBody>
      </p:sp>
    </p:spTree>
    <p:extLst>
      <p:ext uri="{BB962C8B-B14F-4D97-AF65-F5344CB8AC3E}">
        <p14:creationId xmlns:p14="http://schemas.microsoft.com/office/powerpoint/2010/main" val="424686667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842613" rtl="0" eaLnBrk="0" fontAlgn="base" hangingPunct="0">
        <a:spcBef>
          <a:spcPct val="0"/>
        </a:spcBef>
        <a:spcAft>
          <a:spcPct val="0"/>
        </a:spcAft>
        <a:defRPr kumimoji="1" sz="4062" kern="1200">
          <a:solidFill>
            <a:schemeClr val="tx1"/>
          </a:solidFill>
          <a:latin typeface="+mj-lt"/>
          <a:ea typeface="+mj-ea"/>
          <a:cs typeface="+mj-cs"/>
        </a:defRPr>
      </a:lvl1pPr>
      <a:lvl2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2pPr>
      <a:lvl3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3pPr>
      <a:lvl4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4pPr>
      <a:lvl5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5pPr>
      <a:lvl6pPr marL="422039"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6pPr>
      <a:lvl7pPr marL="844078"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7pPr>
      <a:lvl8pPr marL="1266117"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8pPr>
      <a:lvl9pPr marL="1688155"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9pPr>
    </p:titleStyle>
    <p:bodyStyle>
      <a:lvl1pPr marL="315064" indent="-315064" algn="l" defTabSz="842613" rtl="0" eaLnBrk="0" fontAlgn="base" hangingPunct="0">
        <a:spcBef>
          <a:spcPct val="20000"/>
        </a:spcBef>
        <a:spcAft>
          <a:spcPct val="0"/>
        </a:spcAft>
        <a:buFont typeface="Arial" panose="020B0604020202020204" pitchFamily="34" charset="0"/>
        <a:buChar char="•"/>
        <a:defRPr kumimoji="1" sz="2954" kern="1200">
          <a:solidFill>
            <a:schemeClr val="tx1"/>
          </a:solidFill>
          <a:latin typeface="+mn-lt"/>
          <a:ea typeface="+mn-ea"/>
          <a:cs typeface="+mn-cs"/>
        </a:defRPr>
      </a:lvl1pPr>
      <a:lvl2pPr marL="684348" indent="-262310" algn="l" defTabSz="842613" rtl="0" eaLnBrk="0" fontAlgn="base" hangingPunct="0">
        <a:spcBef>
          <a:spcPct val="20000"/>
        </a:spcBef>
        <a:spcAft>
          <a:spcPct val="0"/>
        </a:spcAft>
        <a:buFont typeface="Arial" panose="020B0604020202020204" pitchFamily="34" charset="0"/>
        <a:buChar char="–"/>
        <a:defRPr kumimoji="1" sz="2585" kern="1200">
          <a:solidFill>
            <a:schemeClr val="tx1"/>
          </a:solidFill>
          <a:latin typeface="+mn-lt"/>
          <a:ea typeface="+mn-ea"/>
          <a:cs typeface="+mn-cs"/>
        </a:defRPr>
      </a:lvl2pPr>
      <a:lvl3pPr marL="1053632" indent="-209555" algn="l" defTabSz="842613" rtl="0" eaLnBrk="0" fontAlgn="base" hangingPunct="0">
        <a:spcBef>
          <a:spcPct val="20000"/>
        </a:spcBef>
        <a:spcAft>
          <a:spcPct val="0"/>
        </a:spcAft>
        <a:buFont typeface="Arial" panose="020B0604020202020204" pitchFamily="34" charset="0"/>
        <a:buChar char="•"/>
        <a:defRPr kumimoji="1" sz="2215" kern="1200">
          <a:solidFill>
            <a:schemeClr val="tx1"/>
          </a:solidFill>
          <a:latin typeface="+mn-lt"/>
          <a:ea typeface="+mn-ea"/>
          <a:cs typeface="+mn-cs"/>
        </a:defRPr>
      </a:lvl3pPr>
      <a:lvl4pPr marL="1474205" indent="-209555" algn="l" defTabSz="842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4pPr>
      <a:lvl5pPr marL="1896244" indent="-209555" algn="l" defTabSz="842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5pPr>
      <a:lvl6pPr marL="2318873"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0485"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2097"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3708"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227" rtl="0" eaLnBrk="1" latinLnBrk="0" hangingPunct="1">
        <a:defRPr kumimoji="1" sz="1662" kern="1200">
          <a:solidFill>
            <a:schemeClr val="tx1"/>
          </a:solidFill>
          <a:latin typeface="+mn-lt"/>
          <a:ea typeface="+mn-ea"/>
          <a:cs typeface="+mn-cs"/>
        </a:defRPr>
      </a:lvl1pPr>
      <a:lvl2pPr marL="421614" algn="l" defTabSz="843227" rtl="0" eaLnBrk="1" latinLnBrk="0" hangingPunct="1">
        <a:defRPr kumimoji="1" sz="1662" kern="1200">
          <a:solidFill>
            <a:schemeClr val="tx1"/>
          </a:solidFill>
          <a:latin typeface="+mn-lt"/>
          <a:ea typeface="+mn-ea"/>
          <a:cs typeface="+mn-cs"/>
        </a:defRPr>
      </a:lvl2pPr>
      <a:lvl3pPr marL="843227" algn="l" defTabSz="843227" rtl="0" eaLnBrk="1" latinLnBrk="0" hangingPunct="1">
        <a:defRPr kumimoji="1" sz="1662" kern="1200">
          <a:solidFill>
            <a:schemeClr val="tx1"/>
          </a:solidFill>
          <a:latin typeface="+mn-lt"/>
          <a:ea typeface="+mn-ea"/>
          <a:cs typeface="+mn-cs"/>
        </a:defRPr>
      </a:lvl3pPr>
      <a:lvl4pPr marL="1264838" algn="l" defTabSz="843227" rtl="0" eaLnBrk="1" latinLnBrk="0" hangingPunct="1">
        <a:defRPr kumimoji="1" sz="1662" kern="1200">
          <a:solidFill>
            <a:schemeClr val="tx1"/>
          </a:solidFill>
          <a:latin typeface="+mn-lt"/>
          <a:ea typeface="+mn-ea"/>
          <a:cs typeface="+mn-cs"/>
        </a:defRPr>
      </a:lvl4pPr>
      <a:lvl5pPr marL="1686453" algn="l" defTabSz="843227" rtl="0" eaLnBrk="1" latinLnBrk="0" hangingPunct="1">
        <a:defRPr kumimoji="1" sz="1662" kern="1200">
          <a:solidFill>
            <a:schemeClr val="tx1"/>
          </a:solidFill>
          <a:latin typeface="+mn-lt"/>
          <a:ea typeface="+mn-ea"/>
          <a:cs typeface="+mn-cs"/>
        </a:defRPr>
      </a:lvl5pPr>
      <a:lvl6pPr marL="2108063" algn="l" defTabSz="843227" rtl="0" eaLnBrk="1" latinLnBrk="0" hangingPunct="1">
        <a:defRPr kumimoji="1" sz="1662" kern="1200">
          <a:solidFill>
            <a:schemeClr val="tx1"/>
          </a:solidFill>
          <a:latin typeface="+mn-lt"/>
          <a:ea typeface="+mn-ea"/>
          <a:cs typeface="+mn-cs"/>
        </a:defRPr>
      </a:lvl6pPr>
      <a:lvl7pPr marL="2529676" algn="l" defTabSz="843227" rtl="0" eaLnBrk="1" latinLnBrk="0" hangingPunct="1">
        <a:defRPr kumimoji="1" sz="1662" kern="1200">
          <a:solidFill>
            <a:schemeClr val="tx1"/>
          </a:solidFill>
          <a:latin typeface="+mn-lt"/>
          <a:ea typeface="+mn-ea"/>
          <a:cs typeface="+mn-cs"/>
        </a:defRPr>
      </a:lvl7pPr>
      <a:lvl8pPr marL="2951289" algn="l" defTabSz="843227" rtl="0" eaLnBrk="1" latinLnBrk="0" hangingPunct="1">
        <a:defRPr kumimoji="1" sz="1662" kern="1200">
          <a:solidFill>
            <a:schemeClr val="tx1"/>
          </a:solidFill>
          <a:latin typeface="+mn-lt"/>
          <a:ea typeface="+mn-ea"/>
          <a:cs typeface="+mn-cs"/>
        </a:defRPr>
      </a:lvl8pPr>
      <a:lvl9pPr marL="3372906" algn="l" defTabSz="843227"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06" name="オブジェクト 11" hidden="1"/>
          <p:cNvGraphicFramePr>
            <a:graphicFrameLocks noChangeAspect="1"/>
          </p:cNvGraphicFramePr>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spid="_x0000_s3080" name="think-cell スライド" r:id="rId7" imgW="180" imgH="180" progId="TCLayout.ActiveDocument.1">
                  <p:embed/>
                </p:oleObj>
              </mc:Choice>
              <mc:Fallback>
                <p:oleObj name="think-cell スライド" r:id="rId7" imgW="180" imgH="180" progId="TCLayout.ActiveDocument.1">
                  <p:embed/>
                  <p:pic>
                    <p:nvPicPr>
                      <p:cNvPr id="0" name="オブジェクト 11" hidden="1"/>
                      <p:cNvPicPr>
                        <a:picLocks noChangeAspect="1"/>
                      </p:cNvPicPr>
                      <p:nvPr/>
                    </p:nvPicPr>
                    <p:blipFill>
                      <a:blip r:embed="rId8"/>
                      <a:stretch>
                        <a:fillRect/>
                      </a:stretch>
                    </p:blipFill>
                    <p:spPr>
                      <a:xfrm>
                        <a:off x="1466" y="1588"/>
                        <a:ext cx="1466" cy="1588"/>
                      </a:xfrm>
                      <a:prstGeom prst="rect">
                        <a:avLst/>
                      </a:prstGeom>
                    </p:spPr>
                  </p:pic>
                </p:oleObj>
              </mc:Fallback>
            </mc:AlternateContent>
          </a:graphicData>
        </a:graphic>
      </p:graphicFrame>
      <p:sp>
        <p:nvSpPr>
          <p:cNvPr id="1107" name="正方形/長方形 10" hidden="1"/>
          <p:cNvSpPr/>
          <p:nvPr userDrawn="1">
            <p:custDataLst>
              <p:tags r:id="rId6"/>
            </p:custDataLst>
          </p:nvPr>
        </p:nvSpPr>
        <p:spPr>
          <a:xfrm>
            <a:off x="0" y="0"/>
            <a:ext cx="146538" cy="158750"/>
          </a:xfrm>
          <a:prstGeom prst="rect">
            <a:avLst/>
          </a:prstGeom>
          <a:solidFill>
            <a:srgbClr val="DDDDDD"/>
          </a:solidFill>
          <a:ln w="9525">
            <a:solidFill>
              <a:srgbClr val="B2B2B2"/>
            </a:solidFill>
            <a:miter lim="800000"/>
            <a:headEnd/>
            <a:tailEnd/>
          </a:ln>
          <a:effectLst/>
        </p:spPr>
        <p:txBody>
          <a:bodyPr wrap="none" lIns="0" tIns="0" rIns="0" bIns="0" rtlCol="0" anchor="ctr"/>
          <a:lstStyle/>
          <a:p>
            <a:pPr marL="0" lvl="0" indent="0" algn="l" eaLnBrk="1"/>
            <a:endParaRPr kumimoji="0" lang="ja-JP" altLang="en-US" sz="2215" b="1" i="0" baseline="0" dirty="0">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p:txBody>
      </p:sp>
      <p:sp>
        <p:nvSpPr>
          <p:cNvPr id="1108" name="タイトル プレースホルダー 1"/>
          <p:cNvSpPr>
            <a:spLocks noGrp="1"/>
          </p:cNvSpPr>
          <p:nvPr>
            <p:ph type="title"/>
          </p:nvPr>
        </p:nvSpPr>
        <p:spPr>
          <a:xfrm>
            <a:off x="184639" y="274639"/>
            <a:ext cx="8741076" cy="382587"/>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1109" name="テキスト プレースホルダー 2"/>
          <p:cNvSpPr>
            <a:spLocks noGrp="1"/>
          </p:cNvSpPr>
          <p:nvPr>
            <p:ph type="body" idx="1"/>
          </p:nvPr>
        </p:nvSpPr>
        <p:spPr>
          <a:xfrm>
            <a:off x="184638" y="800709"/>
            <a:ext cx="8741076" cy="1157918"/>
          </a:xfrm>
          <a:prstGeom prst="rect">
            <a:avLst/>
          </a:prstGeom>
          <a:noFill/>
        </p:spPr>
        <p:txBody>
          <a:bodyPr vert="horz" wrap="square" lIns="216000" tIns="108000" rIns="216000" bIns="10800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110" name="日付プレースホルダー 3"/>
          <p:cNvSpPr>
            <a:spLocks noGrp="1"/>
          </p:cNvSpPr>
          <p:nvPr>
            <p:ph type="dt" sz="half" idx="2"/>
          </p:nvPr>
        </p:nvSpPr>
        <p:spPr>
          <a:xfrm>
            <a:off x="-9872" y="6520261"/>
            <a:ext cx="2133600" cy="365125"/>
          </a:xfrm>
          <a:prstGeom prst="rect">
            <a:avLst/>
          </a:prstGeom>
        </p:spPr>
        <p:txBody>
          <a:bodyPr vert="horz" lIns="91440" tIns="45720" rIns="91440" bIns="45720" rtlCol="0" anchor="ctr"/>
          <a:lstStyle>
            <a:lvl1pPr algn="l">
              <a:defRPr sz="1108">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7AE18F1D-39A7-4AD6-93F0-D0E02F9BB01B}" type="datetime1">
              <a:rPr lang="ja-JP" altLang="en-US" smtClean="0"/>
              <a:t>2021/6/15</a:t>
            </a:fld>
            <a:endParaRPr lang="ja-JP" altLang="en-US" dirty="0"/>
          </a:p>
        </p:txBody>
      </p:sp>
      <p:sp>
        <p:nvSpPr>
          <p:cNvPr id="1111" name="フッター プレースホルダー 4"/>
          <p:cNvSpPr>
            <a:spLocks noGrp="1"/>
          </p:cNvSpPr>
          <p:nvPr>
            <p:ph type="ftr" sz="quarter" idx="3"/>
          </p:nvPr>
        </p:nvSpPr>
        <p:spPr>
          <a:xfrm>
            <a:off x="3131840" y="6525346"/>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1112" name="スライド番号プレースホルダー 5"/>
          <p:cNvSpPr>
            <a:spLocks noGrp="1"/>
          </p:cNvSpPr>
          <p:nvPr>
            <p:ph type="sldNum" sz="quarter" idx="4"/>
          </p:nvPr>
        </p:nvSpPr>
        <p:spPr>
          <a:xfrm>
            <a:off x="7020272" y="6525346"/>
            <a:ext cx="2133600" cy="365125"/>
          </a:xfrm>
          <a:prstGeom prst="rect">
            <a:avLst/>
          </a:prstGeom>
        </p:spPr>
        <p:txBody>
          <a:bodyPr vert="horz" lIns="91440" tIns="45720" rIns="91440" bIns="45720" rtlCol="0" anchor="ctr"/>
          <a:lstStyle>
            <a:lvl1pPr algn="r">
              <a:defRPr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37150056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l" defTabSz="844083" rtl="0" eaLnBrk="1" latinLnBrk="0" hangingPunct="1">
        <a:spcBef>
          <a:spcPct val="0"/>
        </a:spcBef>
        <a:buNone/>
        <a:defRPr kumimoji="1" sz="221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16531" indent="-316531" algn="l" defTabSz="844083" rtl="0" eaLnBrk="1" latinLnBrk="0" hangingPunct="1">
        <a:spcBef>
          <a:spcPts val="554"/>
        </a:spcBef>
        <a:spcAft>
          <a:spcPts val="554"/>
        </a:spcAft>
        <a:buClr>
          <a:srgbClr val="002060"/>
        </a:buClr>
        <a:buFont typeface="Wingdings" panose="05000000000000000000" pitchFamily="2" charset="2"/>
        <a:buChar char="l"/>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35" name="オブジェクト 2" hidden="1"/>
          <p:cNvGraphicFramePr>
            <a:graphicFrameLocks noChangeAspect="1"/>
          </p:cNvGraphicFramePr>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 name="think-cell スライド" r:id="rId14" imgW="554" imgH="551" progId="TCLayout.ActiveDocument.1">
                  <p:embed/>
                </p:oleObj>
              </mc:Choice>
              <mc:Fallback>
                <p:oleObj name="think-cell スライド" r:id="rId14" imgW="554" imgH="551" progId="TCLayout.ActiveDocument.1">
                  <p:embed/>
                  <p:pic>
                    <p:nvPicPr>
                      <p:cNvPr id="0" name="オブジェクト 2" hidden="1"/>
                      <p:cNvPicPr>
                        <a:picLocks noChangeAspect="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136" name="Rectangle 2"/>
          <p:cNvSpPr>
            <a:spLocks noGrp="1" noChangeArrowheads="1"/>
          </p:cNvSpPr>
          <p:nvPr>
            <p:ph type="title"/>
          </p:nvPr>
        </p:nvSpPr>
        <p:spPr>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137" name="Rectangle 3"/>
          <p:cNvSpPr>
            <a:spLocks noGrp="1" noChangeArrowheads="1"/>
          </p:cNvSpPr>
          <p:nvPr>
            <p:ph type="body" idx="1"/>
          </p:nvPr>
        </p:nvSpPr>
        <p:spPr>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38"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139"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140"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9BB62-D0E4-4F2F-9365-A85B5DD33C1B}" type="slidenum">
              <a:rPr lang="en-US" altLang="ja-JP"/>
              <a:pPr>
                <a:defRPr/>
              </a:pPr>
              <a:t>‹#›</a:t>
            </a:fld>
            <a:endParaRPr lang="en-US" altLang="ja-JP"/>
          </a:p>
        </p:txBody>
      </p:sp>
    </p:spTree>
    <p:extLst>
      <p:ext uri="{BB962C8B-B14F-4D97-AF65-F5344CB8AC3E}">
        <p14:creationId xmlns:p14="http://schemas.microsoft.com/office/powerpoint/2010/main" val="8756347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hisou.go.jp/tiiki/kinmirai/pdf/r2_m_sentei.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hyperlink" Target="https://www.mlit.go.jp/sogoseisaku/transport/sosei_transport_tk_000160.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3" name="表 3"/>
          <p:cNvGraphicFramePr>
            <a:graphicFrameLocks noGrp="1"/>
          </p:cNvGraphicFramePr>
          <p:nvPr>
            <p:extLst/>
          </p:nvPr>
        </p:nvGraphicFramePr>
        <p:xfrm>
          <a:off x="257521" y="1609804"/>
          <a:ext cx="8349928" cy="3979196"/>
        </p:xfrm>
        <a:graphic>
          <a:graphicData uri="http://schemas.openxmlformats.org/drawingml/2006/table">
            <a:tbl>
              <a:tblPr>
                <a:tableStyleId>{073A0DAA-6AF3-43AB-8588-CEC1D06C72B9}</a:tableStyleId>
              </a:tblPr>
              <a:tblGrid>
                <a:gridCol w="800625">
                  <a:extLst>
                    <a:ext uri="{9D8B030D-6E8A-4147-A177-3AD203B41FA5}">
                      <a16:colId xmlns:a16="http://schemas.microsoft.com/office/drawing/2014/main" val="20000"/>
                    </a:ext>
                  </a:extLst>
                </a:gridCol>
                <a:gridCol w="3985627">
                  <a:extLst>
                    <a:ext uri="{9D8B030D-6E8A-4147-A177-3AD203B41FA5}">
                      <a16:colId xmlns:a16="http://schemas.microsoft.com/office/drawing/2014/main" val="20001"/>
                    </a:ext>
                  </a:extLst>
                </a:gridCol>
                <a:gridCol w="3563676">
                  <a:extLst>
                    <a:ext uri="{9D8B030D-6E8A-4147-A177-3AD203B41FA5}">
                      <a16:colId xmlns:a16="http://schemas.microsoft.com/office/drawing/2014/main" val="20002"/>
                    </a:ext>
                  </a:extLst>
                </a:gridCol>
              </a:tblGrid>
              <a:tr h="399887">
                <a:tc rowSpan="3">
                  <a:txBody>
                    <a:bodyPr/>
                    <a:lstStyle/>
                    <a:p>
                      <a:pPr algn="ctr">
                        <a:spcAft>
                          <a:spcPts val="0"/>
                        </a:spcAft>
                      </a:pPr>
                      <a:r>
                        <a:rPr kumimoji="1" lang="ja-JP" sz="1200" kern="1200" dirty="0">
                          <a:solidFill>
                            <a:schemeClr val="tx1"/>
                          </a:solidFill>
                          <a:latin typeface="+mn-ea"/>
                          <a:ea typeface="+mn-ea"/>
                          <a:cs typeface="+mn-cs"/>
                        </a:rPr>
                        <a:t>申請者</a:t>
                      </a:r>
                    </a:p>
                  </a:txBody>
                  <a:tcPr marL="54002" marR="54002" marT="0" marB="0" vert="eaVert" anchor="ctr"/>
                </a:tc>
                <a:tc>
                  <a:txBody>
                    <a:bodyPr/>
                    <a:lstStyle/>
                    <a:p>
                      <a:pPr algn="just">
                        <a:spcAft>
                          <a:spcPts val="0"/>
                        </a:spcAft>
                      </a:pPr>
                      <a:r>
                        <a:rPr kumimoji="1" lang="ja-JP" sz="1200" kern="1200" dirty="0">
                          <a:solidFill>
                            <a:schemeClr val="tx1"/>
                          </a:solidFill>
                          <a:latin typeface="+mn-ea"/>
                          <a:ea typeface="+mn-ea"/>
                          <a:cs typeface="+mn-cs"/>
                        </a:rPr>
                        <a:t>企業・団体名</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0"/>
                  </a:ext>
                </a:extLst>
              </a:tr>
              <a:tr h="505039">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代表者役職・氏名</a:t>
                      </a:r>
                    </a:p>
                  </a:txBody>
                  <a:tcPr marL="54002" marR="54002" marT="0" marB="0" anchor="ctr"/>
                </a:tc>
                <a:tc>
                  <a:txBody>
                    <a:bodyPr/>
                    <a:lstStyle/>
                    <a:p>
                      <a:pPr algn="just">
                        <a:spcAft>
                          <a:spcPts val="0"/>
                        </a:spcAft>
                      </a:pPr>
                      <a:r>
                        <a:rPr lang="en-US" sz="900" u="none" strike="noStrike"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1"/>
                  </a:ext>
                </a:extLst>
              </a:tr>
              <a:tr h="431065">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所在地</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2"/>
                  </a:ext>
                </a:extLst>
              </a:tr>
              <a:tr h="528641">
                <a:tc rowSpan="5">
                  <a:txBody>
                    <a:bodyPr/>
                    <a:lstStyle/>
                    <a:p>
                      <a:pPr algn="ctr">
                        <a:spcAft>
                          <a:spcPts val="0"/>
                        </a:spcAft>
                      </a:pPr>
                      <a:r>
                        <a:rPr kumimoji="1" lang="ja-JP" sz="1200" kern="1200" dirty="0">
                          <a:solidFill>
                            <a:schemeClr val="tx1"/>
                          </a:solidFill>
                          <a:latin typeface="+mn-ea"/>
                          <a:ea typeface="+mn-ea"/>
                          <a:cs typeface="+mn-cs"/>
                        </a:rPr>
                        <a:t>連絡担当窓口</a:t>
                      </a:r>
                    </a:p>
                  </a:txBody>
                  <a:tcPr marL="54002" marR="54002" marT="0" marB="0" vert="eaVert" anchor="ctr"/>
                </a:tc>
                <a:tc>
                  <a:txBody>
                    <a:bodyPr/>
                    <a:lstStyle/>
                    <a:p>
                      <a:pPr algn="just">
                        <a:spcAft>
                          <a:spcPts val="0"/>
                        </a:spcAft>
                      </a:pPr>
                      <a:r>
                        <a:rPr kumimoji="1" lang="ja-JP" sz="1200" kern="1200" dirty="0">
                          <a:solidFill>
                            <a:schemeClr val="tx1"/>
                          </a:solidFill>
                          <a:latin typeface="+mn-ea"/>
                          <a:ea typeface="+mn-ea"/>
                          <a:cs typeface="+mn-cs"/>
                        </a:rPr>
                        <a:t>氏名（ふりがな）</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3"/>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所属（部署名）</a:t>
                      </a:r>
                    </a:p>
                  </a:txBody>
                  <a:tcPr marL="54002" marR="54002" marT="0" marB="0" anchor="ctr"/>
                </a:tc>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4"/>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役職</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5"/>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電話番号</a:t>
                      </a:r>
                    </a:p>
                    <a:p>
                      <a:pPr algn="just">
                        <a:spcAft>
                          <a:spcPts val="0"/>
                        </a:spcAft>
                      </a:pPr>
                      <a:r>
                        <a:rPr kumimoji="1" lang="ja-JP" sz="1200" kern="1200" dirty="0">
                          <a:solidFill>
                            <a:schemeClr val="tx1"/>
                          </a:solidFill>
                          <a:latin typeface="+mn-ea"/>
                          <a:ea typeface="+mn-ea"/>
                          <a:cs typeface="+mn-cs"/>
                        </a:rPr>
                        <a:t>（代表・直通）</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6"/>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Ｅ－ｍａｉｌ</a:t>
                      </a:r>
                    </a:p>
                  </a:txBody>
                  <a:tcPr marL="54002" marR="54002" marT="0" marB="0" anchor="ctr"/>
                </a:tc>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7"/>
                  </a:ext>
                </a:extLst>
              </a:tr>
            </a:tbl>
          </a:graphicData>
        </a:graphic>
      </p:graphicFrame>
      <p:sp>
        <p:nvSpPr>
          <p:cNvPr id="1224" name="Rectangle 67"/>
          <p:cNvSpPr>
            <a:spLocks noChangeArrowheads="1"/>
          </p:cNvSpPr>
          <p:nvPr/>
        </p:nvSpPr>
        <p:spPr>
          <a:xfrm>
            <a:off x="0" y="452899"/>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smtClean="0">
                <a:solidFill>
                  <a:schemeClr val="bg1"/>
                </a:solidFill>
                <a:latin typeface="ＭＳ Ｐゴシック" panose="020B0600070205080204" pitchFamily="50" charset="-128"/>
              </a:rPr>
              <a:t>申請者情報　</a:t>
            </a:r>
            <a:endParaRPr lang="ja-JP" altLang="en-US" sz="1800" b="1" dirty="0">
              <a:solidFill>
                <a:schemeClr val="bg1"/>
              </a:solidFill>
              <a:latin typeface="ＭＳ Ｐゴシック" panose="020B0600070205080204" pitchFamily="50" charset="-128"/>
            </a:endParaRPr>
          </a:p>
        </p:txBody>
      </p:sp>
      <p:sp>
        <p:nvSpPr>
          <p:cNvPr id="1226" name="テキスト 981"/>
          <p:cNvSpPr txBox="1"/>
          <p:nvPr/>
        </p:nvSpPr>
        <p:spPr>
          <a:xfrm>
            <a:off x="0" y="45357"/>
            <a:ext cx="7164000" cy="676215"/>
          </a:xfrm>
          <a:prstGeom prst="rect">
            <a:avLst/>
          </a:prstGeom>
        </p:spPr>
        <p:txBody>
          <a:bodyPr>
            <a:spAutoFit/>
          </a:bodyPr>
          <a:lstStyle/>
          <a:p>
            <a:pPr algn="l"/>
            <a:r>
              <a:rPr lang="ja-JP" altLang="en-US" sz="2000" b="1" dirty="0"/>
              <a:t>別紙３　令和３年度スマートシティ関連事業応募様式 </a:t>
            </a:r>
            <a:endParaRPr sz="2000" b="1" dirty="0"/>
          </a:p>
          <a:p>
            <a:pPr>
              <a:defRPr lang="ja-JP" altLang="en-US"/>
            </a:pPr>
            <a:endParaRPr lang="ja-JP" altLang="en-US" b="1" dirty="0"/>
          </a:p>
        </p:txBody>
      </p:sp>
      <p:sp>
        <p:nvSpPr>
          <p:cNvPr id="1227" name="正方形/長方形 1001"/>
          <p:cNvSpPr/>
          <p:nvPr/>
        </p:nvSpPr>
        <p:spPr>
          <a:xfrm>
            <a:off x="7452320" y="560723"/>
            <a:ext cx="1057206" cy="34827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2" name="正方形/長方形 1"/>
          <p:cNvSpPr/>
          <p:nvPr/>
        </p:nvSpPr>
        <p:spPr>
          <a:xfrm>
            <a:off x="8646013" y="548680"/>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1</a:t>
            </a:r>
            <a:endParaRPr kumimoji="1" lang="ja-JP" altLang="en-US" sz="1480" dirty="0">
              <a:solidFill>
                <a:schemeClr val="tx1"/>
              </a:solidFill>
            </a:endParaRPr>
          </a:p>
        </p:txBody>
      </p:sp>
    </p:spTree>
    <p:extLst>
      <p:ext uri="{BB962C8B-B14F-4D97-AF65-F5344CB8AC3E}">
        <p14:creationId xmlns:p14="http://schemas.microsoft.com/office/powerpoint/2010/main" val="10687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48"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スケジュール</a:t>
            </a:r>
            <a:endParaRPr lang="ja-JP" altLang="en-US" sz="1800" b="1" dirty="0">
              <a:solidFill>
                <a:schemeClr val="bg1"/>
              </a:solidFill>
              <a:latin typeface="ＭＳ Ｐゴシック" panose="020B0600070205080204" pitchFamily="50" charset="-128"/>
            </a:endParaRPr>
          </a:p>
        </p:txBody>
      </p:sp>
      <p:sp>
        <p:nvSpPr>
          <p:cNvPr id="1349"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中長期スケジュール</a:t>
            </a:r>
            <a:endParaRPr lang="ja-JP" altLang="en-US" sz="2000" b="1" dirty="0">
              <a:latin typeface="Tahoma" pitchFamily="34" charset="0"/>
            </a:endParaRPr>
          </a:p>
        </p:txBody>
      </p:sp>
      <p:sp>
        <p:nvSpPr>
          <p:cNvPr id="1350" name="正方形/長方形 22"/>
          <p:cNvSpPr/>
          <p:nvPr/>
        </p:nvSpPr>
        <p:spPr>
          <a:xfrm>
            <a:off x="108536" y="1084321"/>
            <a:ext cx="8712285" cy="523220"/>
          </a:xfrm>
          <a:prstGeom prst="rect">
            <a:avLst/>
          </a:prstGeom>
        </p:spPr>
        <p:txBody>
          <a:bodyPr wrap="square">
            <a:spAutoFit/>
          </a:bodyPr>
          <a:lstStyle/>
          <a:p>
            <a:r>
              <a:rPr lang="en-US" altLang="ja-JP" sz="1400" i="1" dirty="0" smtClean="0">
                <a:solidFill>
                  <a:srgbClr val="FF0000"/>
                </a:solidFill>
              </a:rPr>
              <a:t>※</a:t>
            </a:r>
            <a:r>
              <a:rPr lang="ja-JP" altLang="en-US" sz="1400" i="1" dirty="0" smtClean="0">
                <a:solidFill>
                  <a:srgbClr val="FF0000"/>
                </a:solidFill>
              </a:rPr>
              <a:t>　実施地域における中長期の全体スケジュールを整理</a:t>
            </a:r>
            <a:r>
              <a:rPr lang="ja-JP" altLang="en-US" sz="1400" i="1" dirty="0">
                <a:solidFill>
                  <a:srgbClr val="FF0000"/>
                </a:solidFill>
              </a:rPr>
              <a:t>し記入してください。</a:t>
            </a:r>
          </a:p>
          <a:p>
            <a:r>
              <a:rPr lang="ja-JP" altLang="en-US" sz="1400" i="1" dirty="0" smtClean="0">
                <a:solidFill>
                  <a:srgbClr val="FF0000"/>
                </a:solidFill>
              </a:rPr>
              <a:t>（</a:t>
            </a:r>
            <a:r>
              <a:rPr lang="ja-JP" altLang="en-US" sz="1400" i="1" dirty="0">
                <a:solidFill>
                  <a:srgbClr val="FF0000"/>
                </a:solidFill>
              </a:rPr>
              <a:t>例）</a:t>
            </a:r>
          </a:p>
        </p:txBody>
      </p:sp>
      <p:sp>
        <p:nvSpPr>
          <p:cNvPr id="1351" name="正方形/長方形 1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graphicFrame>
        <p:nvGraphicFramePr>
          <p:cNvPr id="1353" name="表 79"/>
          <p:cNvGraphicFramePr>
            <a:graphicFrameLocks noGrp="1"/>
          </p:cNvGraphicFramePr>
          <p:nvPr>
            <p:extLst>
              <p:ext uri="{D42A27DB-BD31-4B8C-83A1-F6EECF244321}">
                <p14:modId xmlns:p14="http://schemas.microsoft.com/office/powerpoint/2010/main" val="1458247843"/>
              </p:ext>
            </p:extLst>
          </p:nvPr>
        </p:nvGraphicFramePr>
        <p:xfrm>
          <a:off x="240811" y="1556792"/>
          <a:ext cx="8676709" cy="4621635"/>
        </p:xfrm>
        <a:graphic>
          <a:graphicData uri="http://schemas.openxmlformats.org/drawingml/2006/table">
            <a:tbl>
              <a:tblPr firstRow="1" bandRow="1"/>
              <a:tblGrid>
                <a:gridCol w="855023">
                  <a:extLst>
                    <a:ext uri="{9D8B030D-6E8A-4147-A177-3AD203B41FA5}">
                      <a16:colId xmlns:a16="http://schemas.microsoft.com/office/drawing/2014/main" val="20000"/>
                    </a:ext>
                  </a:extLst>
                </a:gridCol>
                <a:gridCol w="1404289">
                  <a:extLst>
                    <a:ext uri="{9D8B030D-6E8A-4147-A177-3AD203B41FA5}">
                      <a16:colId xmlns:a16="http://schemas.microsoft.com/office/drawing/2014/main" val="20001"/>
                    </a:ext>
                  </a:extLst>
                </a:gridCol>
                <a:gridCol w="1600477">
                  <a:extLst>
                    <a:ext uri="{9D8B030D-6E8A-4147-A177-3AD203B41FA5}">
                      <a16:colId xmlns:a16="http://schemas.microsoft.com/office/drawing/2014/main" val="20002"/>
                    </a:ext>
                  </a:extLst>
                </a:gridCol>
                <a:gridCol w="1605640">
                  <a:extLst>
                    <a:ext uri="{9D8B030D-6E8A-4147-A177-3AD203B41FA5}">
                      <a16:colId xmlns:a16="http://schemas.microsoft.com/office/drawing/2014/main" val="20003"/>
                    </a:ext>
                  </a:extLst>
                </a:gridCol>
                <a:gridCol w="1605640">
                  <a:extLst>
                    <a:ext uri="{9D8B030D-6E8A-4147-A177-3AD203B41FA5}">
                      <a16:colId xmlns:a16="http://schemas.microsoft.com/office/drawing/2014/main" val="20004"/>
                    </a:ext>
                  </a:extLst>
                </a:gridCol>
                <a:gridCol w="1605640">
                  <a:extLst>
                    <a:ext uri="{9D8B030D-6E8A-4147-A177-3AD203B41FA5}">
                      <a16:colId xmlns:a16="http://schemas.microsoft.com/office/drawing/2014/main" val="20005"/>
                    </a:ext>
                  </a:extLst>
                </a:gridCol>
              </a:tblGrid>
              <a:tr h="25616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smtClean="0">
                          <a:latin typeface="Meiryo UI" panose="020B0604030504040204" pitchFamily="50" charset="-128"/>
                          <a:ea typeface="Meiryo UI" panose="020B0604030504040204" pitchFamily="50" charset="-128"/>
                        </a:rPr>
                        <a:t>2021</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smtClean="0">
                          <a:latin typeface="Meiryo UI" panose="020B0604030504040204" pitchFamily="50" charset="-128"/>
                          <a:ea typeface="Meiryo UI" panose="020B0604030504040204" pitchFamily="50" charset="-128"/>
                        </a:rPr>
                        <a:t>2023</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bg1"/>
                          </a:solidFill>
                          <a:latin typeface="Meiryo UI" panose="020B0604030504040204" pitchFamily="50" charset="-128"/>
                          <a:ea typeface="Meiryo UI" panose="020B0604030504040204" pitchFamily="50" charset="-128"/>
                        </a:rPr>
                        <a:t>2025</a:t>
                      </a:r>
                      <a:r>
                        <a:rPr kumimoji="1" lang="ja-JP" altLang="en-US" sz="1200" b="1" dirty="0" smtClean="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8222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〇〇〇〇</a:t>
                      </a:r>
                      <a:endParaRPr kumimoji="1" lang="en-US" altLang="ja-JP" sz="12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（先端的サービス）</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591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〇〇〇〇</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（先端的サービス）</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〇〇〇〇</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（先端的サービス）</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4678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69301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7328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1200" dirty="0" smtClean="0">
                          <a:latin typeface="Meiryo UI" panose="020B0604030504040204" pitchFamily="50" charset="-128"/>
                          <a:ea typeface="Meiryo UI" panose="020B0604030504040204" pitchFamily="50" charset="-128"/>
                        </a:rPr>
                        <a:t>データ連携基盤</a:t>
                      </a:r>
                      <a:endParaRPr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1354" name="右矢印 80"/>
          <p:cNvSpPr/>
          <p:nvPr/>
        </p:nvSpPr>
        <p:spPr>
          <a:xfrm>
            <a:off x="1157837" y="2747715"/>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5" name="テキスト ボックス 81"/>
          <p:cNvSpPr txBox="1"/>
          <p:nvPr/>
        </p:nvSpPr>
        <p:spPr>
          <a:xfrm>
            <a:off x="1060979" y="2546559"/>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実証</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356" name="テキスト ボックス 82"/>
          <p:cNvSpPr txBox="1"/>
          <p:nvPr/>
        </p:nvSpPr>
        <p:spPr>
          <a:xfrm>
            <a:off x="2546104" y="2556804"/>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smtClean="0">
                <a:solidFill>
                  <a:prstClr val="black"/>
                </a:solidFill>
                <a:latin typeface="Meiryo UI" panose="020B0604030504040204" pitchFamily="50" charset="-128"/>
                <a:ea typeface="Meiryo UI" panose="020B0604030504040204" pitchFamily="50" charset="-128"/>
              </a:rPr>
              <a:t>実装</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357" name="右矢印 83"/>
          <p:cNvSpPr/>
          <p:nvPr/>
        </p:nvSpPr>
        <p:spPr>
          <a:xfrm>
            <a:off x="2714073" y="2752369"/>
            <a:ext cx="6084000" cy="18925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8" name="右矢印 84"/>
          <p:cNvSpPr/>
          <p:nvPr/>
        </p:nvSpPr>
        <p:spPr>
          <a:xfrm>
            <a:off x="2516003" y="3410666"/>
            <a:ext cx="1540723" cy="175917"/>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9" name="テキスト ボックス 85"/>
          <p:cNvSpPr txBox="1"/>
          <p:nvPr/>
        </p:nvSpPr>
        <p:spPr>
          <a:xfrm>
            <a:off x="2392101" y="316391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実証</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360" name="テキスト ボックス 86"/>
          <p:cNvSpPr txBox="1"/>
          <p:nvPr/>
        </p:nvSpPr>
        <p:spPr>
          <a:xfrm>
            <a:off x="4220543" y="3236666"/>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smtClean="0">
                <a:solidFill>
                  <a:prstClr val="black"/>
                </a:solidFill>
                <a:latin typeface="Meiryo UI" panose="020B0604030504040204" pitchFamily="50" charset="-128"/>
                <a:ea typeface="Meiryo UI" panose="020B0604030504040204" pitchFamily="50" charset="-128"/>
              </a:rPr>
              <a:t>実装</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361" name="右矢印 87"/>
          <p:cNvSpPr/>
          <p:nvPr/>
        </p:nvSpPr>
        <p:spPr>
          <a:xfrm>
            <a:off x="4280978" y="3415405"/>
            <a:ext cx="446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62" name="テキスト ボックス 88"/>
          <p:cNvSpPr txBox="1"/>
          <p:nvPr/>
        </p:nvSpPr>
        <p:spPr>
          <a:xfrm>
            <a:off x="539552" y="4365104"/>
            <a:ext cx="342909" cy="1015663"/>
          </a:xfrm>
          <a:prstGeom prst="rect">
            <a:avLst/>
          </a:prstGeom>
          <a:noFill/>
        </p:spPr>
        <p:txBody>
          <a:bodyPr wrap="square" rtlCol="0">
            <a:spAutoFit/>
          </a:bodyPr>
          <a:lstStyle/>
          <a:p>
            <a:pPr defTabSz="457200" eaLnBrk="1" fontAlgn="auto" hangingPunct="1">
              <a:spcBef>
                <a:spcPts val="0"/>
              </a:spcBef>
              <a:spcAft>
                <a:spcPts val="0"/>
              </a:spcAft>
            </a:pPr>
            <a:r>
              <a:rPr lang="ja-JP" altLang="en-US" sz="1000" b="1" dirty="0" smtClean="0">
                <a:solidFill>
                  <a:prstClr val="black"/>
                </a:solidFill>
                <a:latin typeface="Meiryo UI" panose="020B0604030504040204" pitchFamily="50" charset="-128"/>
                <a:ea typeface="Meiryo UI" panose="020B0604030504040204" pitchFamily="50" charset="-128"/>
              </a:rPr>
              <a:t>・</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smtClean="0">
                <a:solidFill>
                  <a:prstClr val="black"/>
                </a:solidFill>
                <a:latin typeface="Meiryo UI" panose="020B0604030504040204" pitchFamily="50" charset="-128"/>
                <a:ea typeface="Meiryo UI" panose="020B0604030504040204" pitchFamily="50" charset="-128"/>
              </a:rPr>
              <a:t>・</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smtClean="0">
                <a:solidFill>
                  <a:prstClr val="black"/>
                </a:solidFill>
                <a:latin typeface="Meiryo UI" panose="020B0604030504040204" pitchFamily="50" charset="-128"/>
                <a:ea typeface="Meiryo UI" panose="020B0604030504040204" pitchFamily="50" charset="-128"/>
              </a:rPr>
              <a:t>・</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smtClean="0">
                <a:solidFill>
                  <a:prstClr val="black"/>
                </a:solidFill>
                <a:latin typeface="Meiryo UI" panose="020B0604030504040204" pitchFamily="50" charset="-128"/>
                <a:ea typeface="Meiryo UI" panose="020B0604030504040204" pitchFamily="50" charset="-128"/>
              </a:rPr>
              <a:t>・</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smtClean="0">
                <a:solidFill>
                  <a:prstClr val="black"/>
                </a:solidFill>
                <a:latin typeface="Meiryo UI" panose="020B0604030504040204" pitchFamily="50" charset="-128"/>
                <a:ea typeface="Meiryo UI" panose="020B0604030504040204" pitchFamily="50" charset="-128"/>
              </a:rPr>
              <a:t>・</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smtClean="0">
              <a:solidFill>
                <a:prstClr val="black"/>
              </a:solidFill>
              <a:latin typeface="Meiryo UI" panose="020B0604030504040204" pitchFamily="50" charset="-128"/>
              <a:ea typeface="Meiryo UI" panose="020B0604030504040204" pitchFamily="50" charset="-128"/>
            </a:endParaRPr>
          </a:p>
        </p:txBody>
      </p:sp>
      <p:sp>
        <p:nvSpPr>
          <p:cNvPr id="1363" name="山形 89"/>
          <p:cNvSpPr/>
          <p:nvPr/>
        </p:nvSpPr>
        <p:spPr>
          <a:xfrm>
            <a:off x="7960601"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4" name="山形 90"/>
          <p:cNvSpPr/>
          <p:nvPr/>
        </p:nvSpPr>
        <p:spPr>
          <a:xfrm>
            <a:off x="1147992" y="5852432"/>
            <a:ext cx="972000" cy="111872"/>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5" name="山形 91"/>
          <p:cNvSpPr/>
          <p:nvPr/>
        </p:nvSpPr>
        <p:spPr>
          <a:xfrm>
            <a:off x="5850453" y="585519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6" name="山形 92"/>
          <p:cNvSpPr/>
          <p:nvPr/>
        </p:nvSpPr>
        <p:spPr>
          <a:xfrm>
            <a:off x="6278344"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7" name="山形 93"/>
          <p:cNvSpPr/>
          <p:nvPr/>
        </p:nvSpPr>
        <p:spPr>
          <a:xfrm>
            <a:off x="6699580" y="5854340"/>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8" name="山形 94"/>
          <p:cNvSpPr/>
          <p:nvPr/>
        </p:nvSpPr>
        <p:spPr>
          <a:xfrm>
            <a:off x="7127472"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9" name="山形 95"/>
          <p:cNvSpPr/>
          <p:nvPr/>
        </p:nvSpPr>
        <p:spPr>
          <a:xfrm>
            <a:off x="7555364"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0" name="テキスト ボックス 96"/>
          <p:cNvSpPr txBox="1"/>
          <p:nvPr/>
        </p:nvSpPr>
        <p:spPr>
          <a:xfrm>
            <a:off x="1067352" y="5589240"/>
            <a:ext cx="138827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システム開発</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371" name="山形 97"/>
          <p:cNvSpPr/>
          <p:nvPr/>
        </p:nvSpPr>
        <p:spPr>
          <a:xfrm>
            <a:off x="2921823"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2" name="山形 98"/>
          <p:cNvSpPr/>
          <p:nvPr/>
        </p:nvSpPr>
        <p:spPr>
          <a:xfrm>
            <a:off x="3343059" y="5854766"/>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3" name="山形 99"/>
          <p:cNvSpPr/>
          <p:nvPr/>
        </p:nvSpPr>
        <p:spPr>
          <a:xfrm>
            <a:off x="3770951"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4" name="山形 100"/>
          <p:cNvSpPr/>
          <p:nvPr/>
        </p:nvSpPr>
        <p:spPr>
          <a:xfrm>
            <a:off x="4190051" y="5851554"/>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5" name="山形 101"/>
          <p:cNvSpPr/>
          <p:nvPr/>
        </p:nvSpPr>
        <p:spPr>
          <a:xfrm>
            <a:off x="4607015"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6" name="山形 102"/>
          <p:cNvSpPr/>
          <p:nvPr/>
        </p:nvSpPr>
        <p:spPr>
          <a:xfrm>
            <a:off x="5028251" y="5854340"/>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7" name="山形 103"/>
          <p:cNvSpPr/>
          <p:nvPr/>
        </p:nvSpPr>
        <p:spPr>
          <a:xfrm>
            <a:off x="5438559"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8" name="山形 104"/>
          <p:cNvSpPr/>
          <p:nvPr/>
        </p:nvSpPr>
        <p:spPr>
          <a:xfrm>
            <a:off x="2510783" y="584848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9" name="テキスト ボックス 105"/>
          <p:cNvSpPr txBox="1"/>
          <p:nvPr/>
        </p:nvSpPr>
        <p:spPr>
          <a:xfrm>
            <a:off x="2014918" y="5593362"/>
            <a:ext cx="828890" cy="276999"/>
          </a:xfrm>
          <a:prstGeom prst="rect">
            <a:avLst/>
          </a:prstGeom>
          <a:noFill/>
        </p:spPr>
        <p:txBody>
          <a:bodyPr wrap="square" rtlCol="0">
            <a:spAutoFit/>
          </a:bodyPr>
          <a:lstStyle/>
          <a:p>
            <a:pPr algn="ctr" defTabSz="457200" eaLnBrk="1" fontAlgn="auto" hangingPunct="1">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運用</a:t>
            </a:r>
            <a:r>
              <a:rPr lang="ja-JP" altLang="en-US" sz="1200" dirty="0">
                <a:solidFill>
                  <a:prstClr val="black"/>
                </a:solidFill>
                <a:latin typeface="Meiryo UI" panose="020B0604030504040204" pitchFamily="50" charset="-128"/>
                <a:ea typeface="Meiryo UI" panose="020B0604030504040204" pitchFamily="50" charset="-128"/>
              </a:rPr>
              <a:t>開始</a:t>
            </a:r>
          </a:p>
        </p:txBody>
      </p:sp>
      <p:sp>
        <p:nvSpPr>
          <p:cNvPr id="1380" name="楕円 106"/>
          <p:cNvSpPr/>
          <p:nvPr/>
        </p:nvSpPr>
        <p:spPr>
          <a:xfrm>
            <a:off x="2222801" y="5843441"/>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1" name="右矢印 107"/>
          <p:cNvSpPr/>
          <p:nvPr/>
        </p:nvSpPr>
        <p:spPr>
          <a:xfrm>
            <a:off x="2743632" y="4060156"/>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2" name="右矢印 108"/>
          <p:cNvSpPr/>
          <p:nvPr/>
        </p:nvSpPr>
        <p:spPr>
          <a:xfrm>
            <a:off x="4346363" y="4039342"/>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3" name="テキスト ボックス 109"/>
          <p:cNvSpPr txBox="1"/>
          <p:nvPr/>
        </p:nvSpPr>
        <p:spPr>
          <a:xfrm>
            <a:off x="2917276" y="3876488"/>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調査</a:t>
            </a:r>
          </a:p>
        </p:txBody>
      </p:sp>
      <p:sp>
        <p:nvSpPr>
          <p:cNvPr id="1384" name="テキスト ボックス 110"/>
          <p:cNvSpPr txBox="1"/>
          <p:nvPr/>
        </p:nvSpPr>
        <p:spPr>
          <a:xfrm>
            <a:off x="4275364" y="388216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385" name="右矢印 111"/>
          <p:cNvSpPr/>
          <p:nvPr/>
        </p:nvSpPr>
        <p:spPr>
          <a:xfrm>
            <a:off x="6250474" y="4051051"/>
            <a:ext cx="2484000" cy="17353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6" name="テキスト ボックス 112"/>
          <p:cNvSpPr txBox="1"/>
          <p:nvPr/>
        </p:nvSpPr>
        <p:spPr>
          <a:xfrm>
            <a:off x="6196282" y="3856496"/>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smtClean="0">
                <a:solidFill>
                  <a:prstClr val="black"/>
                </a:solidFill>
                <a:latin typeface="Meiryo UI" panose="020B0604030504040204" pitchFamily="50" charset="-128"/>
                <a:ea typeface="Meiryo UI" panose="020B0604030504040204" pitchFamily="50" charset="-128"/>
              </a:rPr>
              <a:t>実装</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387" name="楕円 113"/>
          <p:cNvSpPr/>
          <p:nvPr/>
        </p:nvSpPr>
        <p:spPr>
          <a:xfrm>
            <a:off x="3537922" y="1886525"/>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8" name="テキスト ボックス 114"/>
          <p:cNvSpPr txBox="1"/>
          <p:nvPr/>
        </p:nvSpPr>
        <p:spPr>
          <a:xfrm>
            <a:off x="2423136" y="2094078"/>
            <a:ext cx="1855696" cy="276999"/>
          </a:xfrm>
          <a:prstGeom prst="rect">
            <a:avLst/>
          </a:prstGeom>
          <a:noFill/>
        </p:spPr>
        <p:txBody>
          <a:bodyPr wrap="square" rtlCol="0">
            <a:spAutoFit/>
          </a:bodyPr>
          <a:lstStyle/>
          <a:p>
            <a:pPr defTabSz="457200" eaLnBrk="1" fontAlgn="auto" hangingPunct="1">
              <a:spcBef>
                <a:spcPts val="0"/>
              </a:spcBef>
              <a:spcAft>
                <a:spcPts val="0"/>
              </a:spcAft>
            </a:pPr>
            <a:r>
              <a:rPr lang="en-US" altLang="ja-JP" sz="1200" dirty="0" smtClean="0">
                <a:solidFill>
                  <a:prstClr val="black"/>
                </a:solidFill>
                <a:latin typeface="Meiryo UI" panose="020B0604030504040204" pitchFamily="50" charset="-128"/>
                <a:ea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rPr>
              <a:t>月：〇〇事業完成</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389" name="楕円 117"/>
          <p:cNvSpPr/>
          <p:nvPr/>
        </p:nvSpPr>
        <p:spPr>
          <a:xfrm>
            <a:off x="4258002" y="1890277"/>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90" name="テキスト ボックス 118"/>
          <p:cNvSpPr txBox="1"/>
          <p:nvPr/>
        </p:nvSpPr>
        <p:spPr>
          <a:xfrm>
            <a:off x="3920297" y="2097830"/>
            <a:ext cx="2032497"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５</a:t>
            </a:r>
            <a:r>
              <a:rPr lang="ja-JP" altLang="en-US" sz="1200" dirty="0" smtClean="0">
                <a:solidFill>
                  <a:prstClr val="black"/>
                </a:solidFill>
                <a:latin typeface="Meiryo UI" panose="020B0604030504040204" pitchFamily="50" charset="-128"/>
                <a:ea typeface="Meiryo UI" panose="020B0604030504040204" pitchFamily="50" charset="-128"/>
              </a:rPr>
              <a:t>月：国際イベント開催</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391" name="楕円 119"/>
          <p:cNvSpPr/>
          <p:nvPr/>
        </p:nvSpPr>
        <p:spPr>
          <a:xfrm>
            <a:off x="2097762" y="1883885"/>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92" name="テキスト ボックス 120"/>
          <p:cNvSpPr txBox="1"/>
          <p:nvPr/>
        </p:nvSpPr>
        <p:spPr>
          <a:xfrm>
            <a:off x="1060979" y="2091245"/>
            <a:ext cx="1855696" cy="276999"/>
          </a:xfrm>
          <a:prstGeom prst="rect">
            <a:avLst/>
          </a:prstGeom>
          <a:noFill/>
        </p:spPr>
        <p:txBody>
          <a:bodyPr wrap="square" rtlCol="0">
            <a:spAutoFit/>
          </a:bodyPr>
          <a:lstStyle/>
          <a:p>
            <a:pPr defTabSz="457200" eaLnBrk="1" fontAlgn="auto" hangingPunct="1">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rPr>
              <a:t>12</a:t>
            </a:r>
            <a:r>
              <a:rPr lang="ja-JP" altLang="en-US" sz="1200" dirty="0" smtClean="0">
                <a:solidFill>
                  <a:prstClr val="black"/>
                </a:solidFill>
                <a:latin typeface="Meiryo UI" panose="020B0604030504040204" pitchFamily="50" charset="-128"/>
                <a:ea typeface="Meiryo UI" panose="020B0604030504040204" pitchFamily="50" charset="-128"/>
              </a:rPr>
              <a:t>月：市庁舎完成</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10</a:t>
            </a:r>
            <a:endParaRPr kumimoji="1" lang="ja-JP" altLang="en-US" sz="1480" dirty="0">
              <a:solidFill>
                <a:schemeClr val="tx1"/>
              </a:solidFill>
            </a:endParaRPr>
          </a:p>
        </p:txBody>
      </p:sp>
    </p:spTree>
    <p:extLst>
      <p:ext uri="{BB962C8B-B14F-4D97-AF65-F5344CB8AC3E}">
        <p14:creationId xmlns:p14="http://schemas.microsoft.com/office/powerpoint/2010/main" val="3280879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smtClean="0">
                <a:solidFill>
                  <a:schemeClr val="bg1"/>
                </a:solidFill>
                <a:latin typeface="ＭＳ Ｐゴシック" panose="020B0600070205080204" pitchFamily="50" charset="-128"/>
              </a:rPr>
              <a:t>技術内容、未来技術の必要性・有効性 </a:t>
            </a:r>
            <a:endParaRPr lang="ja-JP" altLang="en-US" sz="2400" b="1" dirty="0">
              <a:solidFill>
                <a:schemeClr val="bg1"/>
              </a:solidFill>
              <a:latin typeface="ＭＳ Ｐゴシック" panose="020B0600070205080204" pitchFamily="50" charset="-128"/>
            </a:endParaRPr>
          </a:p>
        </p:txBody>
      </p:sp>
      <p:sp>
        <p:nvSpPr>
          <p:cNvPr id="1399" name="Text Box 4"/>
          <p:cNvSpPr txBox="1">
            <a:spLocks noChangeArrowheads="1"/>
          </p:cNvSpPr>
          <p:nvPr/>
        </p:nvSpPr>
        <p:spPr>
          <a:xfrm>
            <a:off x="316307" y="2956882"/>
            <a:ext cx="9224245"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lang="ja-JP" altLang="en-US" sz="2000" b="1" noProof="0" dirty="0" smtClean="0">
                <a:solidFill>
                  <a:srgbClr val="000000"/>
                </a:solidFill>
                <a:latin typeface="Tahoma" pitchFamily="34" charset="0"/>
              </a:rPr>
              <a:t>２．地域の課題を解決するための未来技術の必要性・有効性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401"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内閣府（地創）</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02" name="Text Box 4"/>
          <p:cNvSpPr txBox="1">
            <a:spLocks noChangeArrowheads="1"/>
          </p:cNvSpPr>
          <p:nvPr/>
        </p:nvSpPr>
        <p:spPr>
          <a:xfrm>
            <a:off x="316307" y="591862"/>
            <a:ext cx="7398461" cy="658642"/>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smtClean="0">
                <a:solidFill>
                  <a:srgbClr val="000000"/>
                </a:solidFill>
                <a:latin typeface="Tahoma" pitchFamily="34" charset="0"/>
              </a:rPr>
              <a:t>１．</a:t>
            </a:r>
            <a:r>
              <a:rPr lang="ja-JP" altLang="en-US" sz="2000" b="1" dirty="0">
                <a:solidFill>
                  <a:srgbClr val="000000"/>
                </a:solidFill>
                <a:latin typeface="Tahoma" pitchFamily="34" charset="0"/>
              </a:rPr>
              <a:t>技術内容（該当分野に〇、複数選択可）</a:t>
            </a:r>
          </a:p>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403" name="表 2"/>
          <p:cNvGraphicFramePr>
            <a:graphicFrameLocks noGrp="1"/>
          </p:cNvGraphicFramePr>
          <p:nvPr>
            <p:extLst/>
          </p:nvPr>
        </p:nvGraphicFramePr>
        <p:xfrm>
          <a:off x="393939" y="3531779"/>
          <a:ext cx="8115585" cy="2561517"/>
        </p:xfrm>
        <a:graphic>
          <a:graphicData uri="http://schemas.openxmlformats.org/drawingml/2006/table">
            <a:tbl>
              <a:tblPr firstRow="1" bandRow="1">
                <a:tableStyleId>{5C22544A-7EE6-4342-B048-85BDC9FD1C3A}</a:tableStyleId>
              </a:tblPr>
              <a:tblGrid>
                <a:gridCol w="1225733">
                  <a:extLst>
                    <a:ext uri="{9D8B030D-6E8A-4147-A177-3AD203B41FA5}">
                      <a16:colId xmlns:a16="http://schemas.microsoft.com/office/drawing/2014/main" val="20000"/>
                    </a:ext>
                  </a:extLst>
                </a:gridCol>
                <a:gridCol w="6889852">
                  <a:extLst>
                    <a:ext uri="{9D8B030D-6E8A-4147-A177-3AD203B41FA5}">
                      <a16:colId xmlns:a16="http://schemas.microsoft.com/office/drawing/2014/main" val="20001"/>
                    </a:ext>
                  </a:extLst>
                </a:gridCol>
              </a:tblGrid>
              <a:tr h="2561517">
                <a:tc>
                  <a:txBody>
                    <a:bodyPr/>
                    <a:lstStyle/>
                    <a:p>
                      <a:pPr algn="l"/>
                      <a:r>
                        <a:rPr kumimoji="1" lang="ja-JP" altLang="en-US" sz="1100" b="0" dirty="0" smtClean="0">
                          <a:solidFill>
                            <a:schemeClr val="tx1"/>
                          </a:solidFill>
                        </a:rPr>
                        <a:t>未来技術の</a:t>
                      </a:r>
                    </a:p>
                    <a:p>
                      <a:pPr algn="l"/>
                      <a:r>
                        <a:rPr kumimoji="1" lang="ja-JP" altLang="en-US" sz="1100" b="0" dirty="0" smtClean="0">
                          <a:solidFill>
                            <a:schemeClr val="tx1"/>
                          </a:solidFill>
                        </a:rPr>
                        <a:t>必要性・有効性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endParaRPr kumimoji="1" lang="ja-JP" alt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404" name="正方形/長方形 14"/>
          <p:cNvSpPr/>
          <p:nvPr/>
        </p:nvSpPr>
        <p:spPr>
          <a:xfrm>
            <a:off x="1547664" y="5662409"/>
            <a:ext cx="7067325" cy="430887"/>
          </a:xfrm>
          <a:prstGeom prst="rect">
            <a:avLst/>
          </a:prstGeom>
        </p:spPr>
        <p:txBody>
          <a:bodyPr wrap="square">
            <a:spAutoFit/>
          </a:bodyPr>
          <a:lstStyle/>
          <a:p>
            <a:r>
              <a:rPr lang="en-US" altLang="ja-JP" sz="1100" i="1" dirty="0" smtClean="0">
                <a:solidFill>
                  <a:srgbClr val="FF0000"/>
                </a:solidFill>
              </a:rPr>
              <a:t>※</a:t>
            </a:r>
            <a:r>
              <a:rPr lang="ja-JP" altLang="en-US" sz="1100" i="1" dirty="0" smtClean="0">
                <a:solidFill>
                  <a:srgbClr val="FF0000"/>
                </a:solidFill>
              </a:rPr>
              <a:t>地域の課題を解決するために未来技術を活用する必要性が高い取組であるかなど、未来技術の必要性・有効性</a:t>
            </a:r>
            <a:endParaRPr lang="en-US" altLang="ja-JP" sz="1100" i="1" dirty="0" smtClean="0">
              <a:solidFill>
                <a:srgbClr val="FF0000"/>
              </a:solidFill>
            </a:endParaRPr>
          </a:p>
          <a:p>
            <a:r>
              <a:rPr lang="ja-JP" altLang="en-US" sz="1100" i="1" dirty="0" smtClean="0">
                <a:solidFill>
                  <a:srgbClr val="FF0000"/>
                </a:solidFill>
              </a:rPr>
              <a:t>について記載すること</a:t>
            </a:r>
            <a:endParaRPr lang="en-US" altLang="ja-JP" sz="1100" i="1" dirty="0" smtClean="0">
              <a:solidFill>
                <a:srgbClr val="FF0000"/>
              </a:solidFill>
            </a:endParaRPr>
          </a:p>
        </p:txBody>
      </p:sp>
      <p:graphicFrame>
        <p:nvGraphicFramePr>
          <p:cNvPr id="1405" name="表 12"/>
          <p:cNvGraphicFramePr>
            <a:graphicFrameLocks noGrp="1"/>
          </p:cNvGraphicFramePr>
          <p:nvPr>
            <p:extLst/>
          </p:nvPr>
        </p:nvGraphicFramePr>
        <p:xfrm>
          <a:off x="393940" y="1118545"/>
          <a:ext cx="8115585" cy="1158327"/>
        </p:xfrm>
        <a:graphic>
          <a:graphicData uri="http://schemas.openxmlformats.org/drawingml/2006/table">
            <a:tbl>
              <a:tblPr firstRow="1" bandRow="1">
                <a:tableStyleId>{5C22544A-7EE6-4342-B048-85BDC9FD1C3A}</a:tableStyleId>
              </a:tblPr>
              <a:tblGrid>
                <a:gridCol w="208982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417245">
                  <a:extLst>
                    <a:ext uri="{9D8B030D-6E8A-4147-A177-3AD203B41FA5}">
                      <a16:colId xmlns:a16="http://schemas.microsoft.com/office/drawing/2014/main" val="20004"/>
                    </a:ext>
                  </a:extLst>
                </a:gridCol>
              </a:tblGrid>
              <a:tr h="402030">
                <a:tc>
                  <a:txBody>
                    <a:bodyPr/>
                    <a:lstStyle/>
                    <a:p>
                      <a:pPr algn="ctr"/>
                      <a:r>
                        <a:rPr kumimoji="1" lang="en-US" altLang="ja-JP" sz="1100" b="0" dirty="0" smtClean="0">
                          <a:solidFill>
                            <a:sysClr val="windowText" lastClr="000000"/>
                          </a:solidFill>
                        </a:rPr>
                        <a:t>AI</a:t>
                      </a:r>
                      <a:r>
                        <a:rPr kumimoji="1" lang="ja-JP" altLang="en-US" sz="1100" b="0" dirty="0" err="1" smtClean="0">
                          <a:solidFill>
                            <a:sysClr val="windowText" lastClr="000000"/>
                          </a:solidFill>
                        </a:rPr>
                        <a:t>、</a:t>
                      </a:r>
                      <a:r>
                        <a:rPr kumimoji="1" lang="en-US" altLang="ja-JP" sz="1100" b="0" dirty="0" err="1" smtClean="0">
                          <a:solidFill>
                            <a:sysClr val="windowText" lastClr="000000"/>
                          </a:solidFill>
                        </a:rPr>
                        <a:t>IoT</a:t>
                      </a:r>
                      <a:r>
                        <a:rPr kumimoji="1" lang="ja-JP" altLang="en-US" sz="1100" b="0" dirty="0" err="1" smtClean="0">
                          <a:solidFill>
                            <a:sysClr val="windowText" lastClr="000000"/>
                          </a:solidFill>
                        </a:rPr>
                        <a:t>、</a:t>
                      </a:r>
                      <a:r>
                        <a:rPr kumimoji="1" lang="en-US" altLang="ja-JP" sz="1100" b="0" dirty="0" smtClean="0">
                          <a:solidFill>
                            <a:sysClr val="windowText" lastClr="000000"/>
                          </a:solidFill>
                        </a:rPr>
                        <a:t>5G</a:t>
                      </a:r>
                      <a:r>
                        <a:rPr kumimoji="1" lang="ja-JP" altLang="en-US" sz="1100" b="0" dirty="0" err="1" smtClean="0">
                          <a:solidFill>
                            <a:sysClr val="windowText" lastClr="000000"/>
                          </a:solidFill>
                        </a:rPr>
                        <a:t>、</a:t>
                      </a:r>
                      <a:endParaRPr kumimoji="1" lang="en-US" altLang="ja-JP" sz="1100" b="0" dirty="0" smtClean="0">
                        <a:solidFill>
                          <a:sysClr val="windowText" lastClr="000000"/>
                        </a:solidFill>
                      </a:endParaRPr>
                    </a:p>
                    <a:p>
                      <a:pPr algn="ctr"/>
                      <a:r>
                        <a:rPr kumimoji="1" lang="ja-JP" altLang="en-US" sz="1100" b="0" dirty="0" smtClean="0">
                          <a:solidFill>
                            <a:sysClr val="windowText" lastClr="000000"/>
                          </a:solidFill>
                        </a:rPr>
                        <a:t>クラウドコンピューティング、</a:t>
                      </a:r>
                      <a:endParaRPr kumimoji="1" lang="en-US" altLang="ja-JP" sz="1100" b="0" dirty="0" smtClean="0">
                        <a:solidFill>
                          <a:sysClr val="windowText" lastClr="000000"/>
                        </a:solidFill>
                      </a:endParaRPr>
                    </a:p>
                    <a:p>
                      <a:pPr algn="ctr"/>
                      <a:r>
                        <a:rPr kumimoji="1" lang="ja-JP" altLang="en-US" sz="1100" b="0" dirty="0" smtClean="0">
                          <a:solidFill>
                            <a:sysClr val="windowText" lastClr="000000"/>
                          </a:solidFill>
                        </a:rPr>
                        <a:t>ビッグデータ</a:t>
                      </a:r>
                      <a:endParaRPr kumimoji="1" lang="ja-JP" altLang="en-US" sz="11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ysClr val="windowText" lastClr="000000"/>
                          </a:solidFill>
                        </a:rPr>
                        <a:t>自動運転</a:t>
                      </a:r>
                      <a:endParaRPr kumimoji="1" lang="ja-JP" altLang="en-US" sz="11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ysClr val="windowText" lastClr="000000"/>
                          </a:solidFill>
                        </a:rPr>
                        <a:t>ロボット、ドローン、</a:t>
                      </a:r>
                      <a:r>
                        <a:rPr kumimoji="1" lang="en-US" altLang="ja-JP" sz="1100" b="0" dirty="0" smtClean="0">
                          <a:solidFill>
                            <a:sysClr val="windowText" lastClr="000000"/>
                          </a:solidFill>
                        </a:rPr>
                        <a:t>VR/AR</a:t>
                      </a:r>
                      <a:endParaRPr kumimoji="1" lang="ja-JP" altLang="en-US" sz="11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ysClr val="windowText" lastClr="000000"/>
                          </a:solidFill>
                        </a:rPr>
                        <a:t>キャッシュレス、</a:t>
                      </a:r>
                      <a:endParaRPr kumimoji="1" lang="en-US" altLang="ja-JP" sz="1100" b="0" dirty="0" smtClean="0">
                        <a:solidFill>
                          <a:sysClr val="windowText" lastClr="000000"/>
                        </a:solidFill>
                      </a:endParaRPr>
                    </a:p>
                    <a:p>
                      <a:pPr algn="ctr"/>
                      <a:r>
                        <a:rPr kumimoji="1" lang="ja-JP" altLang="en-US" sz="1100" b="0" dirty="0" smtClean="0">
                          <a:solidFill>
                            <a:sysClr val="windowText" lastClr="000000"/>
                          </a:solidFill>
                        </a:rPr>
                        <a:t>ブロックチェーン</a:t>
                      </a:r>
                      <a:endParaRPr kumimoji="1" lang="ja-JP" altLang="en-US" sz="11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ysClr val="windowText" lastClr="000000"/>
                          </a:solidFill>
                        </a:rPr>
                        <a:t>ＳＩＰ等の活用</a:t>
                      </a:r>
                      <a:endParaRPr kumimoji="1" lang="ja-JP" altLang="en-US" sz="11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563967">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11</a:t>
            </a:r>
            <a:endParaRPr kumimoji="1" lang="ja-JP" altLang="en-US" sz="1480" dirty="0">
              <a:solidFill>
                <a:schemeClr val="tx1"/>
              </a:solidFill>
            </a:endParaRPr>
          </a:p>
        </p:txBody>
      </p:sp>
    </p:spTree>
    <p:extLst>
      <p:ext uri="{BB962C8B-B14F-4D97-AF65-F5344CB8AC3E}">
        <p14:creationId xmlns:p14="http://schemas.microsoft.com/office/powerpoint/2010/main" val="2029346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1" name="表 17"/>
          <p:cNvGraphicFramePr>
            <a:graphicFrameLocks noGrp="1"/>
          </p:cNvGraphicFramePr>
          <p:nvPr>
            <p:extLst/>
          </p:nvPr>
        </p:nvGraphicFramePr>
        <p:xfrm>
          <a:off x="393938" y="4109010"/>
          <a:ext cx="8115585" cy="2561517"/>
        </p:xfrm>
        <a:graphic>
          <a:graphicData uri="http://schemas.openxmlformats.org/drawingml/2006/table">
            <a:tbl>
              <a:tblPr firstRow="1" bandRow="1">
                <a:tableStyleId>{5C22544A-7EE6-4342-B048-85BDC9FD1C3A}</a:tableStyleId>
              </a:tblPr>
              <a:tblGrid>
                <a:gridCol w="1225734">
                  <a:extLst>
                    <a:ext uri="{9D8B030D-6E8A-4147-A177-3AD203B41FA5}">
                      <a16:colId xmlns:a16="http://schemas.microsoft.com/office/drawing/2014/main" val="20000"/>
                    </a:ext>
                  </a:extLst>
                </a:gridCol>
                <a:gridCol w="6889851">
                  <a:extLst>
                    <a:ext uri="{9D8B030D-6E8A-4147-A177-3AD203B41FA5}">
                      <a16:colId xmlns:a16="http://schemas.microsoft.com/office/drawing/2014/main" val="20001"/>
                    </a:ext>
                  </a:extLst>
                </a:gridCol>
              </a:tblGrid>
              <a:tr h="2561517">
                <a:tc>
                  <a:txBody>
                    <a:bodyPr/>
                    <a:lstStyle/>
                    <a:p>
                      <a:r>
                        <a:rPr kumimoji="1" lang="ja-JP" altLang="en-US" sz="1100" b="0" dirty="0" smtClean="0">
                          <a:solidFill>
                            <a:schemeClr val="tx1"/>
                          </a:solidFill>
                        </a:rPr>
                        <a:t>横展開の可能性</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endParaRPr kumimoji="1" lang="ja-JP" alt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412" name="表 16"/>
          <p:cNvGraphicFramePr>
            <a:graphicFrameLocks noGrp="1"/>
          </p:cNvGraphicFramePr>
          <p:nvPr>
            <p:extLst/>
          </p:nvPr>
        </p:nvGraphicFramePr>
        <p:xfrm>
          <a:off x="393939" y="980728"/>
          <a:ext cx="8115585" cy="2561517"/>
        </p:xfrm>
        <a:graphic>
          <a:graphicData uri="http://schemas.openxmlformats.org/drawingml/2006/table">
            <a:tbl>
              <a:tblPr firstRow="1" bandRow="1">
                <a:tableStyleId>{5C22544A-7EE6-4342-B048-85BDC9FD1C3A}</a:tableStyleId>
              </a:tblPr>
              <a:tblGrid>
                <a:gridCol w="1225733">
                  <a:extLst>
                    <a:ext uri="{9D8B030D-6E8A-4147-A177-3AD203B41FA5}">
                      <a16:colId xmlns:a16="http://schemas.microsoft.com/office/drawing/2014/main" val="20000"/>
                    </a:ext>
                  </a:extLst>
                </a:gridCol>
                <a:gridCol w="6889852">
                  <a:extLst>
                    <a:ext uri="{9D8B030D-6E8A-4147-A177-3AD203B41FA5}">
                      <a16:colId xmlns:a16="http://schemas.microsoft.com/office/drawing/2014/main" val="20001"/>
                    </a:ext>
                  </a:extLst>
                </a:gridCol>
              </a:tblGrid>
              <a:tr h="2561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事業の創造性</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endParaRPr kumimoji="1" lang="ja-JP" alt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413"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事業</a:t>
            </a:r>
            <a:r>
              <a:rPr lang="ja-JP" altLang="en-US" sz="2400" b="1" dirty="0" smtClean="0">
                <a:solidFill>
                  <a:schemeClr val="bg1"/>
                </a:solidFill>
                <a:latin typeface="ＭＳ Ｐゴシック" panose="020B0600070205080204" pitchFamily="50" charset="-128"/>
              </a:rPr>
              <a:t>の創造性・横展開の可能性 </a:t>
            </a:r>
            <a:endParaRPr lang="ja-JP" altLang="en-US" sz="2400" b="1" dirty="0">
              <a:solidFill>
                <a:schemeClr val="bg1"/>
              </a:solidFill>
              <a:latin typeface="ＭＳ Ｐゴシック" panose="020B0600070205080204" pitchFamily="50" charset="-128"/>
            </a:endParaRPr>
          </a:p>
        </p:txBody>
      </p:sp>
      <p:sp>
        <p:nvSpPr>
          <p:cNvPr id="1414"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３</a:t>
            </a:r>
            <a:r>
              <a:rPr lang="ja-JP" altLang="en-US" sz="2000" b="1" dirty="0" smtClean="0">
                <a:solidFill>
                  <a:srgbClr val="000000"/>
                </a:solidFill>
                <a:latin typeface="Tahoma" pitchFamily="34" charset="0"/>
              </a:rPr>
              <a:t>．</a:t>
            </a:r>
            <a:r>
              <a:rPr lang="ja-JP" altLang="en-US" sz="2000" b="1" dirty="0">
                <a:solidFill>
                  <a:srgbClr val="000000"/>
                </a:solidFill>
                <a:latin typeface="Tahoma" pitchFamily="34" charset="0"/>
              </a:rPr>
              <a:t>事業の創造性</a:t>
            </a:r>
          </a:p>
        </p:txBody>
      </p:sp>
      <p:sp>
        <p:nvSpPr>
          <p:cNvPr id="1416"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内閣府（地創）</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17" name="Text Box 4"/>
          <p:cNvSpPr txBox="1">
            <a:spLocks noChangeArrowheads="1"/>
          </p:cNvSpPr>
          <p:nvPr/>
        </p:nvSpPr>
        <p:spPr>
          <a:xfrm>
            <a:off x="393939" y="364502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４</a:t>
            </a:r>
            <a:r>
              <a:rPr lang="ja-JP" altLang="en-US" sz="2000" b="1" dirty="0" smtClean="0">
                <a:solidFill>
                  <a:srgbClr val="000000"/>
                </a:solidFill>
                <a:latin typeface="Tahoma" pitchFamily="34" charset="0"/>
              </a:rPr>
              <a:t>．</a:t>
            </a:r>
            <a:r>
              <a:rPr lang="ja-JP" altLang="en-US" sz="2000" b="1" dirty="0">
                <a:solidFill>
                  <a:srgbClr val="000000"/>
                </a:solidFill>
                <a:latin typeface="Tahoma" pitchFamily="34" charset="0"/>
              </a:rPr>
              <a:t>横展開の可能性</a:t>
            </a:r>
          </a:p>
        </p:txBody>
      </p:sp>
      <p:sp>
        <p:nvSpPr>
          <p:cNvPr id="1418" name="正方形/長方形 13"/>
          <p:cNvSpPr/>
          <p:nvPr/>
        </p:nvSpPr>
        <p:spPr>
          <a:xfrm>
            <a:off x="1547664" y="3142129"/>
            <a:ext cx="6962240" cy="430887"/>
          </a:xfrm>
          <a:prstGeom prst="rect">
            <a:avLst/>
          </a:prstGeom>
        </p:spPr>
        <p:txBody>
          <a:bodyPr wrap="square">
            <a:spAutoFit/>
          </a:bodyPr>
          <a:lstStyle/>
          <a:p>
            <a:pPr lvl="0"/>
            <a:r>
              <a:rPr kumimoji="1" lang="en-US" altLang="ja-JP" sz="1100" b="0" i="1" u="none" strike="noStrike" kern="1200" cap="none" spc="0" normalizeH="0" baseline="0" noProof="0" dirty="0" smtClean="0">
                <a:ln>
                  <a:noFill/>
                </a:ln>
                <a:solidFill>
                  <a:srgbClr val="FF0000"/>
                </a:solidFill>
                <a:effectLst/>
                <a:uLnTx/>
                <a:uFillTx/>
              </a:rPr>
              <a:t>※</a:t>
            </a:r>
            <a:r>
              <a:rPr lang="ja-JP" altLang="en-US" sz="1100" i="1" dirty="0">
                <a:solidFill>
                  <a:srgbClr val="FF0000"/>
                </a:solidFill>
              </a:rPr>
              <a:t>他</a:t>
            </a:r>
            <a:r>
              <a:rPr lang="ja-JP" altLang="en-US" sz="1100" i="1" dirty="0" smtClean="0">
                <a:solidFill>
                  <a:srgbClr val="FF0000"/>
                </a:solidFill>
              </a:rPr>
              <a:t>の模範となるような取組、際立った創意工夫が見られる取組、過去の事例にはない特徴を有する取組、新しい視点・構想を有する取組であるかなど、事業の創造性について記載</a:t>
            </a:r>
            <a:r>
              <a:rPr lang="ja-JP" altLang="en-US" sz="1100" i="1" dirty="0">
                <a:solidFill>
                  <a:srgbClr val="FF0000"/>
                </a:solidFill>
              </a:rPr>
              <a:t>する</a:t>
            </a:r>
            <a:r>
              <a:rPr lang="ja-JP" altLang="en-US" sz="1100" i="1" dirty="0" smtClean="0">
                <a:solidFill>
                  <a:srgbClr val="FF0000"/>
                </a:solidFill>
              </a:rPr>
              <a:t>こと</a:t>
            </a:r>
            <a:endParaRPr kumimoji="1" lang="en-US" altLang="ja-JP" sz="1100" b="0" i="1" u="none" strike="noStrike" kern="1200" cap="none" spc="0" normalizeH="0" baseline="0" noProof="0" dirty="0" smtClean="0">
              <a:ln>
                <a:noFill/>
              </a:ln>
              <a:solidFill>
                <a:srgbClr val="FF0000"/>
              </a:solidFill>
              <a:effectLst/>
              <a:uLnTx/>
              <a:uFillTx/>
            </a:endParaRPr>
          </a:p>
        </p:txBody>
      </p:sp>
      <p:sp>
        <p:nvSpPr>
          <p:cNvPr id="1419" name="正方形/長方形 14"/>
          <p:cNvSpPr/>
          <p:nvPr/>
        </p:nvSpPr>
        <p:spPr>
          <a:xfrm>
            <a:off x="1547283" y="6407750"/>
            <a:ext cx="6962240" cy="261610"/>
          </a:xfrm>
          <a:prstGeom prst="rect">
            <a:avLst/>
          </a:prstGeom>
        </p:spPr>
        <p:txBody>
          <a:bodyPr wrap="square">
            <a:spAutoFit/>
          </a:bodyPr>
          <a:lstStyle/>
          <a:p>
            <a:pPr lvl="0"/>
            <a:r>
              <a:rPr kumimoji="1" lang="en-US" altLang="ja-JP" sz="1100" b="0" i="1" u="none" strike="noStrike" kern="1200" cap="none" spc="0" normalizeH="0" baseline="0" noProof="0" dirty="0" smtClean="0">
                <a:ln>
                  <a:noFill/>
                </a:ln>
                <a:solidFill>
                  <a:srgbClr val="FF0000"/>
                </a:solidFill>
                <a:effectLst/>
                <a:uLnTx/>
                <a:uFillTx/>
              </a:rPr>
              <a:t>※</a:t>
            </a:r>
            <a:r>
              <a:rPr lang="ja-JP" altLang="en-US" sz="1100" i="1" dirty="0">
                <a:solidFill>
                  <a:srgbClr val="FF0000"/>
                </a:solidFill>
              </a:rPr>
              <a:t>他の地域へ成果が広がることが期待できる取組で</a:t>
            </a:r>
            <a:r>
              <a:rPr lang="ja-JP" altLang="en-US" sz="1100" i="1" dirty="0" smtClean="0">
                <a:solidFill>
                  <a:srgbClr val="FF0000"/>
                </a:solidFill>
              </a:rPr>
              <a:t>あるかなど、横展開の可能性について記載</a:t>
            </a:r>
            <a:r>
              <a:rPr lang="ja-JP" altLang="en-US" sz="1100" i="1" dirty="0">
                <a:solidFill>
                  <a:srgbClr val="FF0000"/>
                </a:solidFill>
              </a:rPr>
              <a:t>する</a:t>
            </a:r>
            <a:r>
              <a:rPr lang="ja-JP" altLang="en-US" sz="1100" i="1" dirty="0" smtClean="0">
                <a:solidFill>
                  <a:srgbClr val="FF0000"/>
                </a:solidFill>
              </a:rPr>
              <a:t>こと</a:t>
            </a:r>
            <a:endParaRPr kumimoji="1" lang="en-US" altLang="ja-JP" sz="1100" b="0" i="1" u="none" strike="noStrike" kern="1200" cap="none" spc="0" normalizeH="0" baseline="0" noProof="0" dirty="0" smtClean="0">
              <a:ln>
                <a:noFill/>
              </a:ln>
              <a:solidFill>
                <a:srgbClr val="FF0000"/>
              </a:solidFill>
              <a:effectLst/>
              <a:uLnTx/>
              <a:uFillTx/>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12</a:t>
            </a:r>
            <a:endParaRPr kumimoji="1" lang="ja-JP" altLang="en-US" sz="1480" dirty="0">
              <a:solidFill>
                <a:schemeClr val="tx1"/>
              </a:solidFill>
            </a:endParaRPr>
          </a:p>
        </p:txBody>
      </p:sp>
    </p:spTree>
    <p:extLst>
      <p:ext uri="{BB962C8B-B14F-4D97-AF65-F5344CB8AC3E}">
        <p14:creationId xmlns:p14="http://schemas.microsoft.com/office/powerpoint/2010/main" val="2015397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期待</a:t>
            </a:r>
            <a:r>
              <a:rPr lang="ja-JP" altLang="en-US" sz="2400" b="1" dirty="0" smtClean="0">
                <a:solidFill>
                  <a:schemeClr val="bg1"/>
                </a:solidFill>
                <a:latin typeface="ＭＳ Ｐゴシック" panose="020B0600070205080204" pitchFamily="50" charset="-128"/>
              </a:rPr>
              <a:t>される効果・これまでの事業内容 </a:t>
            </a:r>
            <a:endParaRPr lang="ja-JP" altLang="en-US" sz="2400" b="1" dirty="0">
              <a:solidFill>
                <a:schemeClr val="bg1"/>
              </a:solidFill>
              <a:latin typeface="ＭＳ Ｐゴシック" panose="020B0600070205080204" pitchFamily="50" charset="-128"/>
            </a:endParaRPr>
          </a:p>
        </p:txBody>
      </p:sp>
      <p:sp>
        <p:nvSpPr>
          <p:cNvPr id="1426"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５</a:t>
            </a:r>
            <a:r>
              <a:rPr kumimoji="1" lang="ja-JP" altLang="en-US"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a:t>
            </a:r>
            <a:r>
              <a:rPr lang="ja-JP" altLang="en-US" sz="2000" b="1" dirty="0">
                <a:solidFill>
                  <a:srgbClr val="000000"/>
                </a:solidFill>
                <a:latin typeface="Tahoma" pitchFamily="34" charset="0"/>
              </a:rPr>
              <a:t>事業により期待される効果</a:t>
            </a:r>
          </a:p>
        </p:txBody>
      </p:sp>
      <p:sp>
        <p:nvSpPr>
          <p:cNvPr id="1428"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内閣府（地創）</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429" name="表 1"/>
          <p:cNvGraphicFramePr>
            <a:graphicFrameLocks noGrp="1"/>
          </p:cNvGraphicFramePr>
          <p:nvPr>
            <p:extLst/>
          </p:nvPr>
        </p:nvGraphicFramePr>
        <p:xfrm>
          <a:off x="393939" y="980728"/>
          <a:ext cx="8259981" cy="2664296"/>
        </p:xfrm>
        <a:graphic>
          <a:graphicData uri="http://schemas.openxmlformats.org/drawingml/2006/table">
            <a:tbl>
              <a:tblPr firstRow="1" bandRow="1">
                <a:tableStyleId>{5940675A-B579-460E-94D1-54222C63F5DA}</a:tableStyleId>
              </a:tblPr>
              <a:tblGrid>
                <a:gridCol w="1801797">
                  <a:extLst>
                    <a:ext uri="{9D8B030D-6E8A-4147-A177-3AD203B41FA5}">
                      <a16:colId xmlns:a16="http://schemas.microsoft.com/office/drawing/2014/main" val="20000"/>
                    </a:ext>
                  </a:extLst>
                </a:gridCol>
                <a:gridCol w="6458184">
                  <a:extLst>
                    <a:ext uri="{9D8B030D-6E8A-4147-A177-3AD203B41FA5}">
                      <a16:colId xmlns:a16="http://schemas.microsoft.com/office/drawing/2014/main" val="20001"/>
                    </a:ext>
                  </a:extLst>
                </a:gridCol>
              </a:tblGrid>
              <a:tr h="2664296">
                <a:tc>
                  <a:txBody>
                    <a:bodyPr/>
                    <a:lstStyle/>
                    <a:p>
                      <a:r>
                        <a:rPr kumimoji="1" lang="ja-JP" altLang="en-US" sz="1100" b="0" dirty="0" smtClean="0">
                          <a:solidFill>
                            <a:schemeClr val="tx1"/>
                          </a:solidFill>
                        </a:rPr>
                        <a:t>事業により期待される効果</a:t>
                      </a:r>
                      <a:endParaRPr kumimoji="1" lang="ja-JP" altLang="en-US" sz="1100" b="0" dirty="0">
                        <a:solidFill>
                          <a:schemeClr val="tx1"/>
                        </a:solidFill>
                      </a:endParaRPr>
                    </a:p>
                  </a:txBody>
                  <a:tcPr anchor="ctr">
                    <a:solidFill>
                      <a:srgbClr val="BBE0E3"/>
                    </a:solidFill>
                  </a:tcPr>
                </a:tc>
                <a:tc>
                  <a:txBody>
                    <a:bodyPr/>
                    <a:lstStyle/>
                    <a:p>
                      <a:endParaRPr kumimoji="1" lang="ja-JP" altLang="en-US" sz="1100" dirty="0">
                        <a:solidFill>
                          <a:srgbClr val="FF0000"/>
                        </a:solidFill>
                      </a:endParaRPr>
                    </a:p>
                  </a:txBody>
                  <a:tcPr/>
                </a:tc>
                <a:extLst>
                  <a:ext uri="{0D108BD9-81ED-4DB2-BD59-A6C34878D82A}">
                    <a16:rowId xmlns:a16="http://schemas.microsoft.com/office/drawing/2014/main" val="10000"/>
                  </a:ext>
                </a:extLst>
              </a:tr>
            </a:tbl>
          </a:graphicData>
        </a:graphic>
      </p:graphicFrame>
      <p:sp>
        <p:nvSpPr>
          <p:cNvPr id="1430" name="Text Box 4"/>
          <p:cNvSpPr txBox="1">
            <a:spLocks noChangeArrowheads="1"/>
          </p:cNvSpPr>
          <p:nvPr/>
        </p:nvSpPr>
        <p:spPr>
          <a:xfrm>
            <a:off x="393939" y="3717032"/>
            <a:ext cx="7398461" cy="981807"/>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６</a:t>
            </a:r>
            <a:r>
              <a:rPr lang="ja-JP" altLang="en-US" sz="2000" b="1" dirty="0" smtClean="0">
                <a:solidFill>
                  <a:srgbClr val="000000"/>
                </a:solidFill>
                <a:latin typeface="Tahoma" pitchFamily="34" charset="0"/>
              </a:rPr>
              <a:t>．</a:t>
            </a:r>
            <a:r>
              <a:rPr lang="ja-JP" altLang="en-US" sz="2000" b="1" dirty="0">
                <a:solidFill>
                  <a:srgbClr val="000000"/>
                </a:solidFill>
                <a:latin typeface="Tahoma" pitchFamily="34" charset="0"/>
              </a:rPr>
              <a:t>未来技術の社会実装に関するこれまでの事業内容</a:t>
            </a:r>
          </a:p>
          <a:p>
            <a:pPr marL="238125" lvl="0" indent="-238125" eaLnBrk="1" hangingPunct="1">
              <a:spcBef>
                <a:spcPct val="5000"/>
              </a:spcBef>
              <a:buFont typeface="Wingdings" pitchFamily="2" charset="2"/>
              <a:buChar char="n"/>
              <a:defRPr/>
            </a:pPr>
            <a:endParaRPr lang="ja-JP" altLang="en-US" sz="2000" b="1" dirty="0">
              <a:solidFill>
                <a:srgbClr val="000000"/>
              </a:solidFill>
              <a:latin typeface="Tahoma" pitchFamily="34" charset="0"/>
            </a:endParaRPr>
          </a:p>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431" name="表 2"/>
          <p:cNvGraphicFramePr>
            <a:graphicFrameLocks noGrp="1"/>
          </p:cNvGraphicFramePr>
          <p:nvPr>
            <p:extLst/>
          </p:nvPr>
        </p:nvGraphicFramePr>
        <p:xfrm>
          <a:off x="408292" y="4158952"/>
          <a:ext cx="8245628" cy="2438400"/>
        </p:xfrm>
        <a:graphic>
          <a:graphicData uri="http://schemas.openxmlformats.org/drawingml/2006/table">
            <a:tbl>
              <a:tblPr firstRow="1" bandRow="1">
                <a:tableStyleId>{5C22544A-7EE6-4342-B048-85BDC9FD1C3A}</a:tableStyleId>
              </a:tblPr>
              <a:tblGrid>
                <a:gridCol w="1787444">
                  <a:extLst>
                    <a:ext uri="{9D8B030D-6E8A-4147-A177-3AD203B41FA5}">
                      <a16:colId xmlns:a16="http://schemas.microsoft.com/office/drawing/2014/main" val="20000"/>
                    </a:ext>
                  </a:extLst>
                </a:gridCol>
                <a:gridCol w="6458184">
                  <a:extLst>
                    <a:ext uri="{9D8B030D-6E8A-4147-A177-3AD203B41FA5}">
                      <a16:colId xmlns:a16="http://schemas.microsoft.com/office/drawing/2014/main" val="20001"/>
                    </a:ext>
                  </a:extLst>
                </a:gridCol>
              </a:tblGrid>
              <a:tr h="936104">
                <a:tc>
                  <a:txBody>
                    <a:bodyPr/>
                    <a:lstStyle/>
                    <a:p>
                      <a:r>
                        <a:rPr kumimoji="1" lang="ja-JP" altLang="en-US" sz="1100" b="0" dirty="0" smtClean="0">
                          <a:solidFill>
                            <a:schemeClr val="tx1"/>
                          </a:solidFill>
                        </a:rPr>
                        <a:t>これまでの事業内容</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432" name="正方形/長方形 14"/>
          <p:cNvSpPr/>
          <p:nvPr/>
        </p:nvSpPr>
        <p:spPr>
          <a:xfrm>
            <a:off x="2187530" y="3044860"/>
            <a:ext cx="6458184" cy="600164"/>
          </a:xfrm>
          <a:prstGeom prst="rect">
            <a:avLst/>
          </a:prstGeom>
        </p:spPr>
        <p:txBody>
          <a:bodyPr wrap="square">
            <a:spAutoFit/>
          </a:bodyPr>
          <a:lstStyle/>
          <a:p>
            <a:pPr lvl="0">
              <a:defRPr/>
            </a:pPr>
            <a:r>
              <a:rPr kumimoji="1" lang="en-US" altLang="ja-JP" sz="1100" b="0" i="1" u="none" strike="noStrike" kern="1200" cap="none" spc="0" normalizeH="0" baseline="0" noProof="0" dirty="0" smtClean="0">
                <a:ln>
                  <a:noFill/>
                </a:ln>
                <a:solidFill>
                  <a:srgbClr val="FF0000"/>
                </a:solidFill>
                <a:effectLst/>
                <a:uLnTx/>
                <a:uFillTx/>
              </a:rPr>
              <a:t>※</a:t>
            </a:r>
            <a:r>
              <a:rPr lang="ja-JP" altLang="en-US" sz="1100" i="1" dirty="0" smtClean="0">
                <a:solidFill>
                  <a:srgbClr val="FF0000"/>
                </a:solidFill>
              </a:rPr>
              <a:t>単</a:t>
            </a:r>
            <a:r>
              <a:rPr lang="ja-JP" altLang="en-US" sz="1100" i="1" dirty="0">
                <a:solidFill>
                  <a:srgbClr val="FF0000"/>
                </a:solidFill>
              </a:rPr>
              <a:t>に未来技術を導入するにとどまらず、実際に当該地域の住民等が継続的に利用することにより、地域における課題（地域経済の活性化も含む）の解決・改善が図られ</a:t>
            </a:r>
            <a:r>
              <a:rPr lang="ja-JP" altLang="en-US" sz="1100" i="1" dirty="0" smtClean="0">
                <a:solidFill>
                  <a:srgbClr val="FF0000"/>
                </a:solidFill>
              </a:rPr>
              <a:t>、地方</a:t>
            </a:r>
            <a:r>
              <a:rPr lang="ja-JP" altLang="en-US" sz="1100" i="1" dirty="0">
                <a:solidFill>
                  <a:srgbClr val="FF0000"/>
                </a:solidFill>
              </a:rPr>
              <a:t>創生に寄与する事業である</a:t>
            </a:r>
            <a:r>
              <a:rPr lang="ja-JP" altLang="en-US" sz="1100" i="1" dirty="0" smtClean="0">
                <a:solidFill>
                  <a:srgbClr val="FF0000"/>
                </a:solidFill>
              </a:rPr>
              <a:t>かなど、期待される効果について記載</a:t>
            </a:r>
            <a:r>
              <a:rPr lang="ja-JP" altLang="en-US" sz="1100" i="1" dirty="0">
                <a:solidFill>
                  <a:srgbClr val="FF0000"/>
                </a:solidFill>
              </a:rPr>
              <a:t>する</a:t>
            </a:r>
            <a:r>
              <a:rPr lang="ja-JP" altLang="en-US" sz="1100" i="1" dirty="0" smtClean="0">
                <a:solidFill>
                  <a:srgbClr val="FF0000"/>
                </a:solidFill>
              </a:rPr>
              <a:t>こと</a:t>
            </a:r>
            <a:endParaRPr lang="en-US" altLang="ja-JP" sz="1100" i="1" dirty="0" smtClean="0">
              <a:solidFill>
                <a:srgbClr val="FF0000"/>
              </a:solidFill>
            </a:endParaRPr>
          </a:p>
        </p:txBody>
      </p:sp>
      <p:sp>
        <p:nvSpPr>
          <p:cNvPr id="1433" name="正方形/長方形 9"/>
          <p:cNvSpPr/>
          <p:nvPr/>
        </p:nvSpPr>
        <p:spPr>
          <a:xfrm>
            <a:off x="2215382" y="6165304"/>
            <a:ext cx="6458184" cy="430887"/>
          </a:xfrm>
          <a:prstGeom prst="rect">
            <a:avLst/>
          </a:prstGeom>
        </p:spPr>
        <p:txBody>
          <a:bodyPr wrap="square">
            <a:spAutoFit/>
          </a:bodyPr>
          <a:lstStyle/>
          <a:p>
            <a:pPr lvl="0">
              <a:defRPr/>
            </a:pPr>
            <a:r>
              <a:rPr kumimoji="1" lang="en-US" altLang="ja-JP" sz="1100" b="0" i="1" u="none" strike="noStrike" kern="1200" cap="none" spc="0" normalizeH="0" baseline="0" noProof="0" dirty="0" smtClean="0">
                <a:ln>
                  <a:noFill/>
                </a:ln>
                <a:solidFill>
                  <a:srgbClr val="FF0000"/>
                </a:solidFill>
                <a:effectLst/>
                <a:uLnTx/>
                <a:uFillTx/>
              </a:rPr>
              <a:t>※</a:t>
            </a:r>
            <a:r>
              <a:rPr kumimoji="1" lang="ja-JP" altLang="en-US" sz="1100" b="0" i="1" u="none" strike="noStrike" kern="1200" cap="none" spc="0" normalizeH="0" baseline="0" noProof="0" dirty="0" smtClean="0">
                <a:ln>
                  <a:noFill/>
                </a:ln>
                <a:solidFill>
                  <a:srgbClr val="FF0000"/>
                </a:solidFill>
                <a:effectLst/>
                <a:uLnTx/>
                <a:uFillTx/>
              </a:rPr>
              <a:t>これまでに地域の課題を解決するため、関係者等と連携しながら未来技術の社会実装に関連して取り組んだ事業の内容について記載すること</a:t>
            </a:r>
            <a:endParaRPr lang="ja-JP" altLang="en-US" sz="1100" i="1" dirty="0">
              <a:solidFill>
                <a:srgbClr val="FF0000"/>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13</a:t>
            </a:r>
            <a:endParaRPr kumimoji="1" lang="ja-JP" altLang="en-US" sz="1480" dirty="0">
              <a:solidFill>
                <a:schemeClr val="tx1"/>
              </a:solidFill>
            </a:endParaRPr>
          </a:p>
        </p:txBody>
      </p:sp>
    </p:spTree>
    <p:extLst>
      <p:ext uri="{BB962C8B-B14F-4D97-AF65-F5344CB8AC3E}">
        <p14:creationId xmlns:p14="http://schemas.microsoft.com/office/powerpoint/2010/main" val="2874257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smtClean="0">
                <a:solidFill>
                  <a:schemeClr val="bg1"/>
                </a:solidFill>
                <a:latin typeface="ＭＳ Ｐゴシック" panose="020B0600070205080204" pitchFamily="50" charset="-128"/>
              </a:rPr>
              <a:t>事業計画 </a:t>
            </a:r>
            <a:endParaRPr lang="ja-JP" altLang="en-US" sz="2400" b="1" dirty="0">
              <a:solidFill>
                <a:schemeClr val="bg1"/>
              </a:solidFill>
              <a:latin typeface="ＭＳ Ｐゴシック" panose="020B0600070205080204" pitchFamily="50" charset="-128"/>
            </a:endParaRPr>
          </a:p>
        </p:txBody>
      </p:sp>
      <p:sp>
        <p:nvSpPr>
          <p:cNvPr id="1440"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７</a:t>
            </a:r>
            <a:r>
              <a:rPr lang="ja-JP" altLang="en-US" sz="2000" b="1" dirty="0" smtClean="0">
                <a:solidFill>
                  <a:srgbClr val="000000"/>
                </a:solidFill>
                <a:latin typeface="Tahoma" pitchFamily="34" charset="0"/>
              </a:rPr>
              <a:t>．</a:t>
            </a:r>
            <a:r>
              <a:rPr lang="ja-JP" altLang="en-US" sz="2000" b="1" dirty="0">
                <a:solidFill>
                  <a:srgbClr val="000000"/>
                </a:solidFill>
                <a:latin typeface="Tahoma" pitchFamily="34" charset="0"/>
              </a:rPr>
              <a:t>今後の事業</a:t>
            </a:r>
            <a:r>
              <a:rPr lang="ja-JP" altLang="en-US" sz="2000" b="1" dirty="0" smtClean="0">
                <a:solidFill>
                  <a:srgbClr val="000000"/>
                </a:solidFill>
                <a:latin typeface="Tahoma" pitchFamily="34" charset="0"/>
              </a:rPr>
              <a:t>計画</a:t>
            </a:r>
            <a:endParaRPr lang="en-US" altLang="ja-JP" sz="2000" b="1" dirty="0">
              <a:solidFill>
                <a:srgbClr val="000000"/>
              </a:solidFill>
              <a:latin typeface="Tahoma" pitchFamily="34" charset="0"/>
            </a:endParaRPr>
          </a:p>
        </p:txBody>
      </p:sp>
      <p:sp>
        <p:nvSpPr>
          <p:cNvPr id="1442"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内閣府（地創）</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443" name="表 2"/>
          <p:cNvGraphicFramePr>
            <a:graphicFrameLocks noGrp="1"/>
          </p:cNvGraphicFramePr>
          <p:nvPr>
            <p:extLst>
              <p:ext uri="{D42A27DB-BD31-4B8C-83A1-F6EECF244321}">
                <p14:modId xmlns:p14="http://schemas.microsoft.com/office/powerpoint/2010/main" val="2674140466"/>
              </p:ext>
            </p:extLst>
          </p:nvPr>
        </p:nvGraphicFramePr>
        <p:xfrm>
          <a:off x="408292" y="1057369"/>
          <a:ext cx="8245628" cy="5170071"/>
        </p:xfrm>
        <a:graphic>
          <a:graphicData uri="http://schemas.openxmlformats.org/drawingml/2006/table">
            <a:tbl>
              <a:tblPr firstRow="1" bandRow="1">
                <a:tableStyleId>{5C22544A-7EE6-4342-B048-85BDC9FD1C3A}</a:tableStyleId>
              </a:tblPr>
              <a:tblGrid>
                <a:gridCol w="1787444">
                  <a:extLst>
                    <a:ext uri="{9D8B030D-6E8A-4147-A177-3AD203B41FA5}">
                      <a16:colId xmlns:a16="http://schemas.microsoft.com/office/drawing/2014/main" val="20000"/>
                    </a:ext>
                  </a:extLst>
                </a:gridCol>
                <a:gridCol w="6458184">
                  <a:extLst>
                    <a:ext uri="{9D8B030D-6E8A-4147-A177-3AD203B41FA5}">
                      <a16:colId xmlns:a16="http://schemas.microsoft.com/office/drawing/2014/main" val="20001"/>
                    </a:ext>
                  </a:extLst>
                </a:gridCol>
              </a:tblGrid>
              <a:tr h="5170071">
                <a:tc>
                  <a:txBody>
                    <a:bodyPr/>
                    <a:lstStyle/>
                    <a:p>
                      <a:r>
                        <a:rPr kumimoji="1" lang="ja-JP" altLang="en-US" sz="1100" b="0" dirty="0" smtClean="0">
                          <a:solidFill>
                            <a:schemeClr val="tx1"/>
                          </a:solidFill>
                        </a:rPr>
                        <a:t>本格実装に至るまでの事業内容・実施計画（令和７年度まで）</a:t>
                      </a:r>
                      <a:endParaRPr kumimoji="1" lang="en-US" altLang="ja-JP" sz="11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444" name="正方形/長方形 8"/>
          <p:cNvSpPr/>
          <p:nvPr/>
        </p:nvSpPr>
        <p:spPr>
          <a:xfrm>
            <a:off x="2218272" y="5467871"/>
            <a:ext cx="6458184" cy="769441"/>
          </a:xfrm>
          <a:prstGeom prst="rect">
            <a:avLst/>
          </a:prstGeom>
        </p:spPr>
        <p:txBody>
          <a:bodyPr wrap="square">
            <a:spAutoFit/>
          </a:bodyPr>
          <a:lstStyle/>
          <a:p>
            <a:pPr lvl="0">
              <a:defRPr/>
            </a:pPr>
            <a:r>
              <a:rPr lang="en-US" altLang="ja-JP" sz="1100" i="1" dirty="0" smtClean="0">
                <a:solidFill>
                  <a:srgbClr val="FF0000"/>
                </a:solidFill>
              </a:rPr>
              <a:t>※</a:t>
            </a:r>
            <a:r>
              <a:rPr lang="ja-JP" altLang="en-US" sz="1100" i="1" dirty="0" smtClean="0">
                <a:solidFill>
                  <a:srgbClr val="FF0000"/>
                </a:solidFill>
              </a:rPr>
              <a:t>令和７年度</a:t>
            </a:r>
            <a:r>
              <a:rPr lang="ja-JP" altLang="en-US" sz="1100" i="1" dirty="0">
                <a:solidFill>
                  <a:srgbClr val="FF0000"/>
                </a:solidFill>
              </a:rPr>
              <a:t>までの事業</a:t>
            </a:r>
            <a:r>
              <a:rPr lang="ja-JP" altLang="en-US" sz="1100" i="1" dirty="0" smtClean="0">
                <a:solidFill>
                  <a:srgbClr val="FF0000"/>
                </a:solidFill>
              </a:rPr>
              <a:t>内容を</a:t>
            </a:r>
            <a:r>
              <a:rPr lang="en-US" altLang="ja-JP" sz="1100" i="1" dirty="0">
                <a:solidFill>
                  <a:srgbClr val="FF0000"/>
                </a:solidFill>
              </a:rPr>
              <a:t>『</a:t>
            </a:r>
            <a:r>
              <a:rPr lang="en-US" altLang="ja-JP" sz="1100" i="1" dirty="0" smtClean="0">
                <a:solidFill>
                  <a:srgbClr val="FF0000"/>
                </a:solidFill>
              </a:rPr>
              <a:t>P</a:t>
            </a:r>
            <a:r>
              <a:rPr lang="ja-JP" altLang="en-US" sz="1100" i="1" dirty="0" smtClean="0">
                <a:solidFill>
                  <a:srgbClr val="FF0000"/>
                </a:solidFill>
              </a:rPr>
              <a:t>４「地域の課題」</a:t>
            </a:r>
            <a:r>
              <a:rPr lang="en-US" altLang="ja-JP" sz="1100" i="1" dirty="0" smtClean="0">
                <a:solidFill>
                  <a:srgbClr val="FF0000"/>
                </a:solidFill>
              </a:rPr>
              <a:t>』</a:t>
            </a:r>
            <a:r>
              <a:rPr lang="ja-JP" altLang="en-US" sz="1100" i="1" dirty="0" smtClean="0">
                <a:solidFill>
                  <a:srgbClr val="FF0000"/>
                </a:solidFill>
              </a:rPr>
              <a:t>に</a:t>
            </a:r>
            <a:r>
              <a:rPr lang="ja-JP" altLang="en-US" sz="1100" i="1" dirty="0">
                <a:solidFill>
                  <a:srgbClr val="FF0000"/>
                </a:solidFill>
              </a:rPr>
              <a:t>おけるそれぞれの課題に対応する形で</a:t>
            </a:r>
            <a:r>
              <a:rPr lang="ja-JP" altLang="en-US" sz="1100" i="1" dirty="0" smtClean="0">
                <a:solidFill>
                  <a:srgbClr val="FF0000"/>
                </a:solidFill>
              </a:rPr>
              <a:t>記載すること</a:t>
            </a:r>
            <a:endParaRPr lang="en-US" altLang="ja-JP" sz="1100" i="1" dirty="0" smtClean="0">
              <a:solidFill>
                <a:srgbClr val="FF0000"/>
              </a:solidFill>
            </a:endParaRPr>
          </a:p>
          <a:p>
            <a:pPr lvl="0">
              <a:defRPr/>
            </a:pPr>
            <a:r>
              <a:rPr lang="en-US" altLang="ja-JP" sz="1100" i="1" dirty="0">
                <a:solidFill>
                  <a:srgbClr val="FF0000"/>
                </a:solidFill>
              </a:rPr>
              <a:t>※</a:t>
            </a:r>
            <a:r>
              <a:rPr lang="ja-JP" altLang="en-US" sz="1100" i="1" dirty="0">
                <a:solidFill>
                  <a:srgbClr val="FF0000"/>
                </a:solidFill>
              </a:rPr>
              <a:t>実施計画は、年度ごとの計画を具体的に</a:t>
            </a:r>
            <a:r>
              <a:rPr lang="ja-JP" altLang="en-US" sz="1100" i="1" dirty="0" smtClean="0">
                <a:solidFill>
                  <a:srgbClr val="FF0000"/>
                </a:solidFill>
              </a:rPr>
              <a:t>記載すること</a:t>
            </a:r>
            <a:endParaRPr lang="en-US" altLang="ja-JP" sz="1100" i="1" dirty="0" smtClean="0">
              <a:solidFill>
                <a:srgbClr val="FF0000"/>
              </a:solidFill>
            </a:endParaRPr>
          </a:p>
          <a:p>
            <a:pPr lvl="0">
              <a:defRPr/>
            </a:pPr>
            <a:r>
              <a:rPr lang="en-US" altLang="ja-JP" sz="1100" i="1" dirty="0" smtClean="0">
                <a:solidFill>
                  <a:srgbClr val="FF0000"/>
                </a:solidFill>
              </a:rPr>
              <a:t>※</a:t>
            </a:r>
            <a:r>
              <a:rPr lang="ja-JP" altLang="en-US" sz="1100" i="1" dirty="0" smtClean="0">
                <a:solidFill>
                  <a:srgbClr val="FF0000"/>
                </a:solidFill>
              </a:rPr>
              <a:t>今後</a:t>
            </a:r>
            <a:r>
              <a:rPr lang="ja-JP" altLang="en-US" sz="1100" i="1" dirty="0">
                <a:solidFill>
                  <a:srgbClr val="FF0000"/>
                </a:solidFill>
              </a:rPr>
              <a:t>３年間で実装（一部でも可）を</a:t>
            </a:r>
            <a:r>
              <a:rPr lang="ja-JP" altLang="en-US" sz="1100" i="1" dirty="0" smtClean="0">
                <a:solidFill>
                  <a:srgbClr val="FF0000"/>
                </a:solidFill>
              </a:rPr>
              <a:t>見込み、５年間</a:t>
            </a:r>
            <a:r>
              <a:rPr lang="ja-JP" altLang="en-US" sz="1100" i="1" dirty="0">
                <a:solidFill>
                  <a:srgbClr val="FF0000"/>
                </a:solidFill>
              </a:rPr>
              <a:t>で本格実装する（事業化され自走する</a:t>
            </a:r>
            <a:r>
              <a:rPr lang="ja-JP" altLang="en-US" sz="1100" i="1" dirty="0" smtClean="0">
                <a:solidFill>
                  <a:srgbClr val="FF0000"/>
                </a:solidFill>
              </a:rPr>
              <a:t>）内容（姿</a:t>
            </a:r>
            <a:r>
              <a:rPr lang="ja-JP" altLang="en-US" sz="1100" i="1" dirty="0">
                <a:solidFill>
                  <a:srgbClr val="FF0000"/>
                </a:solidFill>
              </a:rPr>
              <a:t>・</a:t>
            </a:r>
            <a:r>
              <a:rPr lang="ja-JP" altLang="en-US" sz="1100" i="1" dirty="0" smtClean="0">
                <a:solidFill>
                  <a:srgbClr val="FF0000"/>
                </a:solidFill>
              </a:rPr>
              <a:t>目標）につい</a:t>
            </a:r>
            <a:r>
              <a:rPr lang="ja-JP" altLang="en-US" sz="1100" i="1" dirty="0">
                <a:solidFill>
                  <a:srgbClr val="FF0000"/>
                </a:solidFill>
              </a:rPr>
              <a:t>て</a:t>
            </a:r>
            <a:r>
              <a:rPr lang="ja-JP" altLang="en-US" sz="1100" i="1" dirty="0" smtClean="0">
                <a:solidFill>
                  <a:srgbClr val="FF0000"/>
                </a:solidFill>
              </a:rPr>
              <a:t>記載すること</a:t>
            </a:r>
            <a:endParaRPr lang="en-US" altLang="ja-JP" sz="1100" i="1" dirty="0" smtClean="0">
              <a:solidFill>
                <a:srgbClr val="FF0000"/>
              </a:solidFill>
            </a:endParaRP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14</a:t>
            </a:r>
            <a:endParaRPr kumimoji="1" lang="ja-JP" altLang="en-US" sz="1480" dirty="0">
              <a:solidFill>
                <a:schemeClr val="tx1"/>
              </a:solidFill>
            </a:endParaRPr>
          </a:p>
        </p:txBody>
      </p:sp>
    </p:spTree>
    <p:extLst>
      <p:ext uri="{BB962C8B-B14F-4D97-AF65-F5344CB8AC3E}">
        <p14:creationId xmlns:p14="http://schemas.microsoft.com/office/powerpoint/2010/main" val="3056355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支援</a:t>
            </a:r>
            <a:r>
              <a:rPr lang="ja-JP" altLang="en-US" sz="2400" b="1" dirty="0" smtClean="0">
                <a:solidFill>
                  <a:schemeClr val="bg1"/>
                </a:solidFill>
                <a:latin typeface="ＭＳ Ｐゴシック" panose="020B0600070205080204" pitchFamily="50" charset="-128"/>
              </a:rPr>
              <a:t>を必要とする省庁・理由 </a:t>
            </a:r>
            <a:endParaRPr lang="ja-JP" altLang="en-US" sz="2400" b="1" dirty="0">
              <a:solidFill>
                <a:schemeClr val="bg1"/>
              </a:solidFill>
              <a:latin typeface="ＭＳ Ｐゴシック" panose="020B0600070205080204" pitchFamily="50" charset="-128"/>
            </a:endParaRPr>
          </a:p>
        </p:txBody>
      </p:sp>
      <p:sp>
        <p:nvSpPr>
          <p:cNvPr id="1451"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lang="ja-JP" altLang="en-US" sz="2000" b="1" dirty="0">
                <a:solidFill>
                  <a:srgbClr val="000000"/>
                </a:solidFill>
                <a:latin typeface="Tahoma" pitchFamily="34" charset="0"/>
              </a:rPr>
              <a:t>８</a:t>
            </a:r>
            <a:r>
              <a:rPr kumimoji="1" lang="ja-JP" altLang="en-US"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a:t>
            </a: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支援を必要とする省庁及びその理由</a:t>
            </a: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453"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内閣府（地創）</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454" name="表 3"/>
          <p:cNvGraphicFramePr>
            <a:graphicFrameLocks noGrp="1"/>
          </p:cNvGraphicFramePr>
          <p:nvPr>
            <p:extLst/>
          </p:nvPr>
        </p:nvGraphicFramePr>
        <p:xfrm>
          <a:off x="393939" y="980728"/>
          <a:ext cx="8261027" cy="3488784"/>
        </p:xfrm>
        <a:graphic>
          <a:graphicData uri="http://schemas.openxmlformats.org/drawingml/2006/table">
            <a:tbl>
              <a:tblPr firstRow="1" bandRow="1">
                <a:tableStyleId>{5C22544A-7EE6-4342-B048-85BDC9FD1C3A}</a:tableStyleId>
              </a:tblPr>
              <a:tblGrid>
                <a:gridCol w="1636291">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tblGrid>
              <a:tr h="432048">
                <a:tc gridSpan="5">
                  <a:txBody>
                    <a:bodyPr/>
                    <a:lstStyle/>
                    <a:p>
                      <a:pPr algn="l"/>
                      <a:r>
                        <a:rPr kumimoji="1" lang="ja-JP" altLang="en-US" sz="1100" b="0" dirty="0" smtClean="0">
                          <a:solidFill>
                            <a:schemeClr val="tx1"/>
                          </a:solidFill>
                        </a:rPr>
                        <a:t>支援を必要とする省庁及びその理由（２つ以上に〇を付けてください。）</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277232">
                <a:tc>
                  <a:txBody>
                    <a:bodyPr/>
                    <a:lstStyle/>
                    <a:p>
                      <a:pPr algn="ctr"/>
                      <a:r>
                        <a:rPr kumimoji="1" lang="ja-JP" altLang="en-US" sz="1100" b="0" dirty="0" smtClean="0">
                          <a:solidFill>
                            <a:schemeClr val="tx1"/>
                          </a:solidFill>
                        </a:rPr>
                        <a:t>内閣府・内閣官房</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警察庁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金融庁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総務省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文部科学省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1"/>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7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rPr>
                        <a:t>厚生労働省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農林水産省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経済産業省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国土交通省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環境省</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3"/>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7232">
                <a:tc>
                  <a:txBody>
                    <a:bodyPr/>
                    <a:lstStyle/>
                    <a:p>
                      <a:pPr algn="ctr"/>
                      <a:r>
                        <a:rPr kumimoji="1" lang="ja-JP" altLang="en-US" sz="1100" b="0" dirty="0" smtClean="0">
                          <a:solidFill>
                            <a:schemeClr val="tx1"/>
                          </a:solidFill>
                        </a:rPr>
                        <a:t>省庁名</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gridSpan="4">
                  <a:txBody>
                    <a:bodyPr/>
                    <a:lstStyle/>
                    <a:p>
                      <a:pPr algn="ctr"/>
                      <a:r>
                        <a:rPr kumimoji="1" lang="ja-JP" altLang="en-US" sz="1100" b="0" dirty="0" smtClean="0">
                          <a:solidFill>
                            <a:schemeClr val="tx1"/>
                          </a:solidFill>
                        </a:rPr>
                        <a:t>理由</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8"/>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bl>
          </a:graphicData>
        </a:graphic>
      </p:graphicFrame>
      <p:graphicFrame>
        <p:nvGraphicFramePr>
          <p:cNvPr id="1455" name="表 6"/>
          <p:cNvGraphicFramePr>
            <a:graphicFrameLocks noGrp="1"/>
          </p:cNvGraphicFramePr>
          <p:nvPr>
            <p:extLst>
              <p:ext uri="{D42A27DB-BD31-4B8C-83A1-F6EECF244321}">
                <p14:modId xmlns:p14="http://schemas.microsoft.com/office/powerpoint/2010/main" val="662056476"/>
              </p:ext>
            </p:extLst>
          </p:nvPr>
        </p:nvGraphicFramePr>
        <p:xfrm>
          <a:off x="392894" y="4799032"/>
          <a:ext cx="8261027" cy="1798320"/>
        </p:xfrm>
        <a:graphic>
          <a:graphicData uri="http://schemas.openxmlformats.org/drawingml/2006/table">
            <a:tbl>
              <a:tblPr firstRow="1" bandRow="1">
                <a:tableStyleId>{5C22544A-7EE6-4342-B048-85BDC9FD1C3A}</a:tableStyleId>
              </a:tblPr>
              <a:tblGrid>
                <a:gridCol w="1636291">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tblGrid>
              <a:tr h="370840">
                <a:tc gridSpan="2">
                  <a:txBody>
                    <a:bodyPr/>
                    <a:lstStyle/>
                    <a:p>
                      <a:pPr algn="l"/>
                      <a:r>
                        <a:rPr kumimoji="1" lang="ja-JP" altLang="en-US" sz="1100" b="0" dirty="0" smtClean="0">
                          <a:solidFill>
                            <a:schemeClr val="tx1"/>
                          </a:solidFill>
                        </a:rPr>
                        <a:t>活用している又は活用を想定している国の事業（スマートシティ関連事業以外の事業）がある場合は記載してください。</a:t>
                      </a:r>
                      <a:endParaRPr kumimoji="1" lang="en-US" altLang="ja-JP" sz="1100" b="0" dirty="0" smtClean="0">
                        <a:solidFill>
                          <a:schemeClr val="tx1"/>
                        </a:solidFill>
                      </a:endParaRPr>
                    </a:p>
                    <a:p>
                      <a:pPr algn="l"/>
                      <a:r>
                        <a:rPr kumimoji="1" lang="ja-JP" altLang="en-US" sz="1100" b="0" dirty="0" smtClean="0">
                          <a:solidFill>
                            <a:schemeClr val="tx1"/>
                          </a:solidFill>
                        </a:rPr>
                        <a:t>（令和３年度未来技術社会実装事業の募集について（記者発表資料）の添付資料１及び添付資料２などをご参照ください。）</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4832">
                <a:tc>
                  <a:txBody>
                    <a:bodyPr/>
                    <a:lstStyle/>
                    <a:p>
                      <a:pPr algn="ctr"/>
                      <a:r>
                        <a:rPr kumimoji="1" lang="ja-JP" altLang="en-US" sz="1100" b="0" dirty="0" smtClean="0">
                          <a:solidFill>
                            <a:schemeClr val="tx1"/>
                          </a:solidFill>
                        </a:rPr>
                        <a:t>省庁名</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smtClean="0">
                          <a:solidFill>
                            <a:schemeClr val="tx1"/>
                          </a:solidFill>
                        </a:rPr>
                        <a:t>事業名</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1"/>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15</a:t>
            </a:r>
            <a:endParaRPr kumimoji="1" lang="ja-JP" altLang="en-US" sz="1480" dirty="0">
              <a:solidFill>
                <a:schemeClr val="tx1"/>
              </a:solidFill>
            </a:endParaRPr>
          </a:p>
        </p:txBody>
      </p:sp>
    </p:spTree>
    <p:extLst>
      <p:ext uri="{BB962C8B-B14F-4D97-AF65-F5344CB8AC3E}">
        <p14:creationId xmlns:p14="http://schemas.microsoft.com/office/powerpoint/2010/main" val="3303857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defRPr/>
            </a:pPr>
            <a:r>
              <a:rPr lang="ja-JP" altLang="en-US" sz="2400" b="1" dirty="0" smtClean="0">
                <a:solidFill>
                  <a:schemeClr val="bg1"/>
                </a:solidFill>
                <a:latin typeface="ＭＳ Ｐゴシック" panose="020B0600070205080204" pitchFamily="50" charset="-128"/>
              </a:rPr>
              <a:t>事業概要</a:t>
            </a:r>
            <a:endParaRPr kumimoji="1" lang="ja-JP" altLang="en-US" sz="2400" b="1" i="0" u="none" strike="noStrike" kern="1200" cap="none" spc="0" normalizeH="0" baseline="0" noProof="0" dirty="0">
              <a:ln>
                <a:noFill/>
              </a:ln>
              <a:solidFill>
                <a:schemeClr val="bg1"/>
              </a:solidFill>
              <a:effectLst/>
              <a:uLnTx/>
              <a:uFillTx/>
              <a:latin typeface="ＭＳ Ｐゴシック" panose="020B0600070205080204" pitchFamily="50" charset="-128"/>
            </a:endParaRPr>
          </a:p>
        </p:txBody>
      </p:sp>
      <p:sp>
        <p:nvSpPr>
          <p:cNvPr id="1463"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内閣府（地創）</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64" name="タイトル 1"/>
          <p:cNvSpPr txBox="1"/>
          <p:nvPr/>
        </p:nvSpPr>
        <p:spPr>
          <a:xfrm>
            <a:off x="102934" y="647850"/>
            <a:ext cx="1851678" cy="450997"/>
          </a:xfrm>
          <a:prstGeom prst="rect">
            <a:avLst/>
          </a:prstGeom>
          <a:solidFill>
            <a:srgbClr val="E4F3F4"/>
          </a:solidFill>
          <a:ln>
            <a:solidFill>
              <a:schemeClr val="tx1"/>
            </a:solidFill>
          </a:ln>
        </p:spPr>
        <p:txBody>
          <a:bodyPr vert="horz" lIns="84406" tIns="42203" rIns="84406" bIns="42203"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62" dirty="0">
                <a:latin typeface="+mn-ea"/>
                <a:ea typeface="+mn-ea"/>
              </a:rPr>
              <a:t>提案タイトル</a:t>
            </a:r>
          </a:p>
        </p:txBody>
      </p:sp>
      <p:graphicFrame>
        <p:nvGraphicFramePr>
          <p:cNvPr id="1465" name="表 9"/>
          <p:cNvGraphicFramePr>
            <a:graphicFrameLocks noGrp="1"/>
          </p:cNvGraphicFramePr>
          <p:nvPr>
            <p:extLst/>
          </p:nvPr>
        </p:nvGraphicFramePr>
        <p:xfrm>
          <a:off x="102935" y="1175973"/>
          <a:ext cx="8969011" cy="506436"/>
        </p:xfrm>
        <a:graphic>
          <a:graphicData uri="http://schemas.openxmlformats.org/drawingml/2006/table">
            <a:tbl>
              <a:tblPr firstRow="1" bandRow="1">
                <a:tableStyleId>{5940675A-B579-460E-94D1-54222C63F5DA}</a:tableStyleId>
              </a:tblPr>
              <a:tblGrid>
                <a:gridCol w="1848958">
                  <a:extLst>
                    <a:ext uri="{9D8B030D-6E8A-4147-A177-3AD203B41FA5}">
                      <a16:colId xmlns:a16="http://schemas.microsoft.com/office/drawing/2014/main" val="20000"/>
                    </a:ext>
                  </a:extLst>
                </a:gridCol>
                <a:gridCol w="7120053">
                  <a:extLst>
                    <a:ext uri="{9D8B030D-6E8A-4147-A177-3AD203B41FA5}">
                      <a16:colId xmlns:a16="http://schemas.microsoft.com/office/drawing/2014/main" val="20001"/>
                    </a:ext>
                  </a:extLst>
                </a:gridCol>
              </a:tblGrid>
              <a:tr h="253218">
                <a:tc>
                  <a:txBody>
                    <a:bodyPr/>
                    <a:lstStyle/>
                    <a:p>
                      <a:pPr algn="ctr"/>
                      <a:r>
                        <a:rPr kumimoji="1" lang="ja-JP" altLang="en-US" sz="1100" dirty="0">
                          <a:latin typeface="+mn-ea"/>
                          <a:ea typeface="+mn-ea"/>
                        </a:rPr>
                        <a:t>提案者</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100" dirty="0">
                          <a:latin typeface="+mn-ea"/>
                          <a:ea typeface="+mn-ea"/>
                        </a:rPr>
                        <a:t>活用技術</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53218">
                <a:tc>
                  <a:txBody>
                    <a:bodyPr/>
                    <a:lstStyle/>
                    <a:p>
                      <a:pPr algn="ctr"/>
                      <a:r>
                        <a:rPr lang="ja-JP" altLang="en-US" sz="1100" dirty="0" smtClean="0">
                          <a:latin typeface="+mn-ea"/>
                          <a:ea typeface="+mn-ea"/>
                        </a:rPr>
                        <a:t>〇〇県○○市</a:t>
                      </a:r>
                      <a:endParaRPr lang="ja-JP" altLang="en-US" sz="1100" dirty="0">
                        <a:latin typeface="+mn-ea"/>
                        <a:ea typeface="+mn-ea"/>
                      </a:endParaRP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mn-ea"/>
                          <a:ea typeface="+mn-ea"/>
                        </a:rPr>
                        <a:t>※</a:t>
                      </a:r>
                      <a:r>
                        <a:rPr kumimoji="1" lang="ja-JP" altLang="en-US" sz="1100" dirty="0" smtClean="0">
                          <a:latin typeface="+mn-ea"/>
                          <a:ea typeface="+mn-ea"/>
                        </a:rPr>
                        <a:t>未来技術社会実装事業募集要領 ２（２）に示されている技術のうち、該当する技術をご記載ください</a:t>
                      </a:r>
                      <a:endParaRPr kumimoji="1" lang="ja-JP" altLang="en-US" sz="1100" dirty="0">
                        <a:latin typeface="+mn-ea"/>
                        <a:ea typeface="+mn-ea"/>
                      </a:endParaRP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66" name="タイトル 1"/>
          <p:cNvSpPr txBox="1"/>
          <p:nvPr/>
        </p:nvSpPr>
        <p:spPr>
          <a:xfrm>
            <a:off x="102934" y="3062928"/>
            <a:ext cx="2657376" cy="265846"/>
          </a:xfrm>
          <a:prstGeom prst="rect">
            <a:avLst/>
          </a:prstGeom>
          <a:noFill/>
          <a:ln>
            <a:noFill/>
          </a:ln>
        </p:spPr>
        <p:txBody>
          <a:bodyPr vert="horz" lIns="84406" tIns="42203" rIns="84406" bIns="42203"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63776" indent="-263776">
              <a:buClr>
                <a:schemeClr val="accent1">
                  <a:lumMod val="60000"/>
                  <a:lumOff val="40000"/>
                </a:schemeClr>
              </a:buClr>
              <a:buFont typeface="Wingdings" panose="05000000000000000000" pitchFamily="2" charset="2"/>
              <a:buChar char="n"/>
            </a:pPr>
            <a:r>
              <a:rPr lang="ja-JP" altLang="en-US" sz="1477" b="1" dirty="0">
                <a:latin typeface="+mn-ea"/>
                <a:ea typeface="+mn-ea"/>
              </a:rPr>
              <a:t>実装を目指す主な事業内容　</a:t>
            </a:r>
          </a:p>
        </p:txBody>
      </p:sp>
      <p:sp>
        <p:nvSpPr>
          <p:cNvPr id="1467" name="タイトル 1"/>
          <p:cNvSpPr txBox="1"/>
          <p:nvPr/>
        </p:nvSpPr>
        <p:spPr>
          <a:xfrm>
            <a:off x="102934" y="1723777"/>
            <a:ext cx="9041065" cy="265846"/>
          </a:xfrm>
          <a:prstGeom prst="rect">
            <a:avLst/>
          </a:prstGeom>
          <a:noFill/>
          <a:ln>
            <a:noFill/>
          </a:ln>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63776" indent="-263776">
              <a:lnSpc>
                <a:spcPct val="100000"/>
              </a:lnSpc>
              <a:buClr>
                <a:schemeClr val="accent1">
                  <a:lumMod val="60000"/>
                  <a:lumOff val="40000"/>
                </a:schemeClr>
              </a:buClr>
              <a:buFont typeface="Wingdings" panose="05000000000000000000" pitchFamily="2" charset="2"/>
              <a:buChar char="n"/>
            </a:pPr>
            <a:r>
              <a:rPr lang="ja-JP" altLang="en-US" sz="1477" b="1" dirty="0">
                <a:latin typeface="+mn-ea"/>
                <a:ea typeface="+mn-ea"/>
              </a:rPr>
              <a:t>背景・課題　</a:t>
            </a:r>
            <a:r>
              <a:rPr lang="en-US" altLang="ja-JP" sz="1015" b="1" dirty="0">
                <a:latin typeface="+mn-ea"/>
                <a:ea typeface="+mn-ea"/>
              </a:rPr>
              <a:t>※</a:t>
            </a:r>
            <a:r>
              <a:rPr lang="ja-JP" altLang="en-US" sz="1015" dirty="0"/>
              <a:t>提案事業の目指す将来像、解決すべき課題をそれぞれ</a:t>
            </a:r>
            <a:r>
              <a:rPr lang="en-US" altLang="ja-JP" sz="1015" dirty="0"/>
              <a:t>2</a:t>
            </a:r>
            <a:r>
              <a:rPr lang="ja-JP" altLang="en-US" sz="1015" dirty="0"/>
              <a:t>行程度で簡潔</a:t>
            </a:r>
            <a:r>
              <a:rPr lang="ja-JP" altLang="en-US" sz="1015" dirty="0" smtClean="0"/>
              <a:t>に記載すること。</a:t>
            </a:r>
            <a:endParaRPr lang="ja-JP" altLang="en-US" sz="1015" b="1" dirty="0">
              <a:latin typeface="+mn-ea"/>
              <a:ea typeface="+mn-ea"/>
            </a:endParaRPr>
          </a:p>
        </p:txBody>
      </p:sp>
      <p:sp>
        <p:nvSpPr>
          <p:cNvPr id="1468" name="正方形/長方形 13"/>
          <p:cNvSpPr/>
          <p:nvPr/>
        </p:nvSpPr>
        <p:spPr>
          <a:xfrm>
            <a:off x="1162778" y="2017214"/>
            <a:ext cx="7837115" cy="451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265" indent="-158265">
              <a:buFont typeface="Arial" panose="020B0604020202020204" pitchFamily="34" charset="0"/>
              <a:buChar char="•"/>
            </a:pPr>
            <a:endParaRPr lang="en-US" altLang="ja-JP" sz="1108" dirty="0">
              <a:solidFill>
                <a:schemeClr val="tx1"/>
              </a:solidFill>
            </a:endParaRPr>
          </a:p>
        </p:txBody>
      </p:sp>
      <p:sp>
        <p:nvSpPr>
          <p:cNvPr id="1469" name="タイトル 1"/>
          <p:cNvSpPr txBox="1"/>
          <p:nvPr/>
        </p:nvSpPr>
        <p:spPr>
          <a:xfrm>
            <a:off x="1954612" y="647850"/>
            <a:ext cx="7117334" cy="450997"/>
          </a:xfrm>
          <a:prstGeom prst="rect">
            <a:avLst/>
          </a:prstGeom>
          <a:solidFill>
            <a:schemeClr val="bg1"/>
          </a:solidFill>
          <a:ln>
            <a:solidFill>
              <a:schemeClr val="tx1"/>
            </a:solidFill>
          </a:ln>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1477" dirty="0">
              <a:latin typeface="+mn-ea"/>
              <a:ea typeface="+mn-ea"/>
            </a:endParaRPr>
          </a:p>
        </p:txBody>
      </p:sp>
      <p:sp>
        <p:nvSpPr>
          <p:cNvPr id="1470" name="正方形/長方形 15"/>
          <p:cNvSpPr/>
          <p:nvPr/>
        </p:nvSpPr>
        <p:spPr>
          <a:xfrm>
            <a:off x="1234831" y="2056179"/>
            <a:ext cx="7837115" cy="36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92"/>
              </a:lnSpc>
            </a:pPr>
            <a:r>
              <a:rPr lang="ja-JP" altLang="en-US" sz="1108" dirty="0">
                <a:solidFill>
                  <a:schemeClr val="tx1"/>
                </a:solidFill>
              </a:rPr>
              <a:t>・</a:t>
            </a:r>
            <a:endParaRPr lang="en-US" altLang="ja-JP" sz="1108" dirty="0">
              <a:solidFill>
                <a:schemeClr val="tx1"/>
              </a:solidFill>
            </a:endParaRPr>
          </a:p>
          <a:p>
            <a:pPr>
              <a:lnSpc>
                <a:spcPts val="1292"/>
              </a:lnSpc>
            </a:pPr>
            <a:r>
              <a:rPr lang="ja-JP" altLang="en-US" sz="1108" dirty="0">
                <a:solidFill>
                  <a:schemeClr val="tx1"/>
                </a:solidFill>
              </a:rPr>
              <a:t>・</a:t>
            </a:r>
            <a:endParaRPr lang="en-US" altLang="ja-JP" sz="1108" dirty="0">
              <a:solidFill>
                <a:schemeClr val="tx1"/>
              </a:solidFill>
            </a:endParaRPr>
          </a:p>
        </p:txBody>
      </p:sp>
      <p:sp>
        <p:nvSpPr>
          <p:cNvPr id="1471" name="正方形/長方形 16"/>
          <p:cNvSpPr/>
          <p:nvPr/>
        </p:nvSpPr>
        <p:spPr>
          <a:xfrm>
            <a:off x="1234831" y="2477713"/>
            <a:ext cx="7909170" cy="36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92"/>
              </a:lnSpc>
            </a:pPr>
            <a:r>
              <a:rPr lang="ja-JP" altLang="en-US" sz="1108" dirty="0">
                <a:solidFill>
                  <a:schemeClr val="tx1"/>
                </a:solidFill>
              </a:rPr>
              <a:t>・</a:t>
            </a:r>
            <a:endParaRPr lang="en-US" altLang="ja-JP" sz="1108" dirty="0">
              <a:solidFill>
                <a:schemeClr val="tx1"/>
              </a:solidFill>
            </a:endParaRPr>
          </a:p>
          <a:p>
            <a:pPr>
              <a:lnSpc>
                <a:spcPts val="1292"/>
              </a:lnSpc>
            </a:pPr>
            <a:r>
              <a:rPr lang="ja-JP" altLang="en-US" sz="1108" dirty="0">
                <a:solidFill>
                  <a:schemeClr val="tx1"/>
                </a:solidFill>
              </a:rPr>
              <a:t>・</a:t>
            </a:r>
            <a:endParaRPr lang="en-US" altLang="ja-JP" sz="1108" dirty="0">
              <a:solidFill>
                <a:schemeClr val="tx1"/>
              </a:solidFill>
            </a:endParaRPr>
          </a:p>
        </p:txBody>
      </p:sp>
      <p:sp>
        <p:nvSpPr>
          <p:cNvPr id="1472" name="正方形/長方形 17"/>
          <p:cNvSpPr/>
          <p:nvPr/>
        </p:nvSpPr>
        <p:spPr>
          <a:xfrm>
            <a:off x="205680" y="3328475"/>
            <a:ext cx="5524331" cy="392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92" dirty="0">
                <a:solidFill>
                  <a:schemeClr val="tx1"/>
                </a:solidFill>
              </a:rPr>
              <a:t>○事業：</a:t>
            </a:r>
            <a:r>
              <a:rPr lang="ja-JP" altLang="en-US" sz="1292" u="sng" dirty="0">
                <a:solidFill>
                  <a:schemeClr val="tx1"/>
                </a:solidFill>
              </a:rPr>
              <a:t>〇〇〇</a:t>
            </a:r>
            <a:endParaRPr lang="en-US" altLang="ja-JP" sz="1292" dirty="0">
              <a:solidFill>
                <a:schemeClr val="tx1"/>
              </a:solidFill>
            </a:endParaRPr>
          </a:p>
          <a:p>
            <a:endParaRPr lang="en-US" altLang="ja-JP" sz="1292" dirty="0">
              <a:solidFill>
                <a:schemeClr val="tx1"/>
              </a:solidFill>
            </a:endParaRPr>
          </a:p>
        </p:txBody>
      </p:sp>
      <p:graphicFrame>
        <p:nvGraphicFramePr>
          <p:cNvPr id="1473" name="表 18"/>
          <p:cNvGraphicFramePr>
            <a:graphicFrameLocks noGrp="1"/>
          </p:cNvGraphicFramePr>
          <p:nvPr>
            <p:extLst/>
          </p:nvPr>
        </p:nvGraphicFramePr>
        <p:xfrm>
          <a:off x="439757" y="3649077"/>
          <a:ext cx="5060711" cy="844061"/>
        </p:xfrm>
        <a:graphic>
          <a:graphicData uri="http://schemas.openxmlformats.org/drawingml/2006/table">
            <a:tbl>
              <a:tblPr firstRow="1" bandRow="1">
                <a:tableStyleId>{5940675A-B579-460E-94D1-54222C63F5DA}</a:tableStyleId>
              </a:tblPr>
              <a:tblGrid>
                <a:gridCol w="1066629">
                  <a:extLst>
                    <a:ext uri="{9D8B030D-6E8A-4147-A177-3AD203B41FA5}">
                      <a16:colId xmlns:a16="http://schemas.microsoft.com/office/drawing/2014/main" val="20000"/>
                    </a:ext>
                  </a:extLst>
                </a:gridCol>
                <a:gridCol w="3994082">
                  <a:extLst>
                    <a:ext uri="{9D8B030D-6E8A-4147-A177-3AD203B41FA5}">
                      <a16:colId xmlns:a16="http://schemas.microsoft.com/office/drawing/2014/main" val="20001"/>
                    </a:ext>
                  </a:extLst>
                </a:gridCol>
              </a:tblGrid>
              <a:tr h="253218">
                <a:tc>
                  <a:txBody>
                    <a:bodyPr/>
                    <a:lstStyle/>
                    <a:p>
                      <a:pPr algn="ctr"/>
                      <a:endParaRPr kumimoji="1" lang="ja-JP" altLang="en-US" sz="1100" b="1"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kumimoji="1" lang="ja-JP" altLang="en-US" sz="1000" b="1" dirty="0">
                          <a:solidFill>
                            <a:schemeClr val="tx1"/>
                          </a:solidFill>
                        </a:rPr>
                        <a:t>事業概要</a:t>
                      </a: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0843">
                <a:tc>
                  <a:txBody>
                    <a:bodyPr/>
                    <a:lstStyle/>
                    <a:p>
                      <a:r>
                        <a:rPr kumimoji="1" lang="ja-JP" altLang="en-US" sz="1100" b="0" dirty="0" smtClean="0"/>
                        <a:t>〇〇</a:t>
                      </a:r>
                      <a:endParaRPr kumimoji="1" lang="en-US" altLang="ja-JP" sz="1100" b="0" dirty="0" smtClean="0"/>
                    </a:p>
                    <a:p>
                      <a:r>
                        <a:rPr kumimoji="1" lang="ja-JP" altLang="en-US" sz="1100" b="0" dirty="0" smtClean="0"/>
                        <a:t>△△</a:t>
                      </a:r>
                      <a:endParaRPr kumimoji="1" lang="en-US" altLang="ja-JP" sz="1100" b="0" dirty="0" smtClean="0"/>
                    </a:p>
                    <a:p>
                      <a:r>
                        <a:rPr kumimoji="1" lang="en-US" altLang="ja-JP" sz="1100" b="0" dirty="0" smtClean="0"/>
                        <a:t>××</a:t>
                      </a:r>
                      <a:endParaRPr kumimoji="1" lang="ja-JP" altLang="en-US" sz="1100" b="0" dirty="0"/>
                    </a:p>
                  </a:txBody>
                  <a:tcPr marL="84406" marR="84406" marT="42203" marB="4220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1" lang="ja-JP" altLang="en-US" sz="1000" b="0" dirty="0" smtClean="0"/>
                        <a:t>・</a:t>
                      </a:r>
                      <a:endParaRPr kumimoji="1" lang="en-US" altLang="ja-JP" sz="1000" b="0" dirty="0" smtClean="0"/>
                    </a:p>
                    <a:p>
                      <a:pPr marL="0" indent="0">
                        <a:buFont typeface="Arial" panose="020B0604020202020204" pitchFamily="34" charset="0"/>
                        <a:buNone/>
                      </a:pPr>
                      <a:r>
                        <a:rPr kumimoji="1" lang="ja-JP" altLang="en-US" sz="1000" b="0" dirty="0" smtClean="0"/>
                        <a:t>・</a:t>
                      </a:r>
                      <a:endParaRPr kumimoji="1" lang="en-US" altLang="ja-JP" sz="1000" b="0" dirty="0" smtClean="0"/>
                    </a:p>
                    <a:p>
                      <a:pPr marL="0" indent="0">
                        <a:buFont typeface="Arial" panose="020B0604020202020204" pitchFamily="34" charset="0"/>
                        <a:buNone/>
                      </a:pPr>
                      <a:r>
                        <a:rPr kumimoji="1" lang="ja-JP" altLang="en-US" sz="1000" b="0" dirty="0" smtClean="0"/>
                        <a:t>・</a:t>
                      </a:r>
                      <a:endParaRPr kumimoji="1" lang="en-US" altLang="ja-JP" sz="1000" b="0" dirty="0" smtClean="0"/>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474" name="フローチャート: 手操作入力 19"/>
          <p:cNvSpPr/>
          <p:nvPr/>
        </p:nvSpPr>
        <p:spPr>
          <a:xfrm rot="5400000">
            <a:off x="795234" y="3293602"/>
            <a:ext cx="258266" cy="969221"/>
          </a:xfrm>
          <a:prstGeom prst="flowChartManualInp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015" b="1" dirty="0">
                <a:solidFill>
                  <a:schemeClr val="tx1"/>
                </a:solidFill>
              </a:rPr>
              <a:t>活用技術</a:t>
            </a:r>
          </a:p>
        </p:txBody>
      </p:sp>
      <p:sp>
        <p:nvSpPr>
          <p:cNvPr id="1475" name="正方形/長方形 20"/>
          <p:cNvSpPr/>
          <p:nvPr/>
        </p:nvSpPr>
        <p:spPr>
          <a:xfrm>
            <a:off x="205680" y="5082542"/>
            <a:ext cx="5160630" cy="392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92" dirty="0">
                <a:solidFill>
                  <a:schemeClr val="tx1"/>
                </a:solidFill>
              </a:rPr>
              <a:t>○事業：</a:t>
            </a:r>
            <a:r>
              <a:rPr lang="ja-JP" altLang="en-US" sz="1292" u="sng" dirty="0">
                <a:solidFill>
                  <a:schemeClr val="tx1"/>
                </a:solidFill>
              </a:rPr>
              <a:t>〇〇〇</a:t>
            </a:r>
            <a:endParaRPr lang="en-US" altLang="ja-JP" sz="1292" dirty="0">
              <a:solidFill>
                <a:schemeClr val="tx1"/>
              </a:solidFill>
            </a:endParaRPr>
          </a:p>
        </p:txBody>
      </p:sp>
      <p:graphicFrame>
        <p:nvGraphicFramePr>
          <p:cNvPr id="1476" name="表 21"/>
          <p:cNvGraphicFramePr>
            <a:graphicFrameLocks noGrp="1"/>
          </p:cNvGraphicFramePr>
          <p:nvPr>
            <p:extLst/>
          </p:nvPr>
        </p:nvGraphicFramePr>
        <p:xfrm>
          <a:off x="439758" y="5447985"/>
          <a:ext cx="5060710" cy="844061"/>
        </p:xfrm>
        <a:graphic>
          <a:graphicData uri="http://schemas.openxmlformats.org/drawingml/2006/table">
            <a:tbl>
              <a:tblPr firstRow="1" bandRow="1">
                <a:tableStyleId>{5940675A-B579-460E-94D1-54222C63F5DA}</a:tableStyleId>
              </a:tblPr>
              <a:tblGrid>
                <a:gridCol w="1066629">
                  <a:extLst>
                    <a:ext uri="{9D8B030D-6E8A-4147-A177-3AD203B41FA5}">
                      <a16:colId xmlns:a16="http://schemas.microsoft.com/office/drawing/2014/main" val="20000"/>
                    </a:ext>
                  </a:extLst>
                </a:gridCol>
                <a:gridCol w="3994081">
                  <a:extLst>
                    <a:ext uri="{9D8B030D-6E8A-4147-A177-3AD203B41FA5}">
                      <a16:colId xmlns:a16="http://schemas.microsoft.com/office/drawing/2014/main" val="20001"/>
                    </a:ext>
                  </a:extLst>
                </a:gridCol>
              </a:tblGrid>
              <a:tr h="253218">
                <a:tc>
                  <a:txBody>
                    <a:bodyPr/>
                    <a:lstStyle/>
                    <a:p>
                      <a:pPr algn="ctr"/>
                      <a:endParaRPr kumimoji="1" lang="ja-JP" altLang="en-US" sz="1100" b="1"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kumimoji="1" lang="ja-JP" altLang="en-US" sz="1000" b="1" dirty="0">
                          <a:solidFill>
                            <a:schemeClr val="tx1"/>
                          </a:solidFill>
                        </a:rPr>
                        <a:t>事業概要</a:t>
                      </a: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0843">
                <a:tc>
                  <a:txBody>
                    <a:bodyPr/>
                    <a:lstStyle/>
                    <a:p>
                      <a:r>
                        <a:rPr kumimoji="1" lang="ja-JP" altLang="en-US" sz="1100" b="0" dirty="0" smtClean="0"/>
                        <a:t>〇〇</a:t>
                      </a:r>
                      <a:endParaRPr kumimoji="1" lang="en-US" altLang="ja-JP" sz="1100" b="0" dirty="0" smtClean="0"/>
                    </a:p>
                    <a:p>
                      <a:r>
                        <a:rPr kumimoji="1" lang="ja-JP" altLang="en-US" sz="1100" b="0" dirty="0" smtClean="0"/>
                        <a:t>△△</a:t>
                      </a:r>
                      <a:endParaRPr kumimoji="1" lang="en-US" altLang="ja-JP" sz="1100" b="0" dirty="0" smtClean="0"/>
                    </a:p>
                    <a:p>
                      <a:r>
                        <a:rPr kumimoji="1" lang="en-US" altLang="ja-JP" sz="1100" b="0" dirty="0" smtClean="0"/>
                        <a:t>××</a:t>
                      </a:r>
                      <a:endParaRPr kumimoji="1" lang="ja-JP" altLang="en-US" sz="1100" b="0" dirty="0"/>
                    </a:p>
                  </a:txBody>
                  <a:tcPr marL="84406" marR="84406" marT="42203" marB="4220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1" lang="ja-JP" altLang="en-US" sz="1000" b="0" dirty="0" smtClean="0">
                          <a:solidFill>
                            <a:schemeClr val="tx1"/>
                          </a:solidFill>
                        </a:rPr>
                        <a:t>・</a:t>
                      </a:r>
                      <a:endParaRPr kumimoji="1" lang="en-US" altLang="ja-JP" sz="1000" b="0" dirty="0" smtClean="0">
                        <a:solidFill>
                          <a:schemeClr val="tx1"/>
                        </a:solidFill>
                      </a:endParaRPr>
                    </a:p>
                    <a:p>
                      <a:pPr marL="0" indent="0">
                        <a:buFont typeface="Arial" panose="020B0604020202020204" pitchFamily="34" charset="0"/>
                        <a:buNone/>
                      </a:pPr>
                      <a:r>
                        <a:rPr kumimoji="1" lang="ja-JP" altLang="en-US" sz="1000" b="0" dirty="0" smtClean="0">
                          <a:solidFill>
                            <a:schemeClr val="tx1"/>
                          </a:solidFill>
                        </a:rPr>
                        <a:t>・</a:t>
                      </a:r>
                      <a:endParaRPr kumimoji="1" lang="en-US" altLang="ja-JP" sz="1000" b="0" dirty="0" smtClean="0">
                        <a:solidFill>
                          <a:schemeClr val="tx1"/>
                        </a:solidFill>
                      </a:endParaRPr>
                    </a:p>
                    <a:p>
                      <a:pPr marL="0" indent="0">
                        <a:buFont typeface="Arial" panose="020B0604020202020204" pitchFamily="34" charset="0"/>
                        <a:buNone/>
                      </a:pPr>
                      <a:r>
                        <a:rPr kumimoji="1" lang="ja-JP" altLang="en-US" sz="1000" b="0" dirty="0" smtClean="0">
                          <a:solidFill>
                            <a:schemeClr val="tx1"/>
                          </a:solidFill>
                        </a:rPr>
                        <a:t>・</a:t>
                      </a:r>
                      <a:endParaRPr kumimoji="1" lang="en-US" altLang="ja-JP" sz="1000" b="0" dirty="0" smtClean="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477" name="フローチャート: 手操作入力 22"/>
          <p:cNvSpPr/>
          <p:nvPr/>
        </p:nvSpPr>
        <p:spPr>
          <a:xfrm rot="5400000">
            <a:off x="795234" y="5080630"/>
            <a:ext cx="258266" cy="969221"/>
          </a:xfrm>
          <a:prstGeom prst="flowChartManualInp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015" b="1" dirty="0">
                <a:solidFill>
                  <a:schemeClr val="tx1"/>
                </a:solidFill>
              </a:rPr>
              <a:t>活用技術</a:t>
            </a:r>
          </a:p>
        </p:txBody>
      </p:sp>
      <p:sp>
        <p:nvSpPr>
          <p:cNvPr id="1478" name="正方形/長方形 23"/>
          <p:cNvSpPr/>
          <p:nvPr/>
        </p:nvSpPr>
        <p:spPr>
          <a:xfrm>
            <a:off x="296984" y="2020396"/>
            <a:ext cx="937846" cy="4153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目指す</a:t>
            </a:r>
            <a:endParaRPr lang="en-US" altLang="ja-JP" sz="1108" dirty="0">
              <a:solidFill>
                <a:schemeClr val="tx1"/>
              </a:solidFill>
            </a:endParaRPr>
          </a:p>
          <a:p>
            <a:pPr algn="ctr"/>
            <a:r>
              <a:rPr lang="ja-JP" altLang="en-US" sz="1108" dirty="0">
                <a:solidFill>
                  <a:schemeClr val="tx1"/>
                </a:solidFill>
              </a:rPr>
              <a:t>将来像</a:t>
            </a:r>
            <a:endParaRPr lang="en-US" altLang="ja-JP" sz="1108" dirty="0">
              <a:solidFill>
                <a:schemeClr val="tx1"/>
              </a:solidFill>
            </a:endParaRPr>
          </a:p>
        </p:txBody>
      </p:sp>
      <p:sp>
        <p:nvSpPr>
          <p:cNvPr id="1479" name="正方形/長方形 24"/>
          <p:cNvSpPr/>
          <p:nvPr/>
        </p:nvSpPr>
        <p:spPr>
          <a:xfrm>
            <a:off x="296984" y="2469034"/>
            <a:ext cx="937846" cy="4153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解決すべき課題</a:t>
            </a:r>
            <a:endParaRPr lang="en-US" altLang="ja-JP" sz="1108" dirty="0">
              <a:solidFill>
                <a:schemeClr val="tx1"/>
              </a:solidFill>
            </a:endParaRPr>
          </a:p>
        </p:txBody>
      </p:sp>
      <p:sp>
        <p:nvSpPr>
          <p:cNvPr id="1480" name="正方形/長方形 25"/>
          <p:cNvSpPr/>
          <p:nvPr/>
        </p:nvSpPr>
        <p:spPr>
          <a:xfrm>
            <a:off x="5730011" y="3581388"/>
            <a:ext cx="2987241" cy="2666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この部分には、事業イメージ図や、これまでの実証実験の写真などを掲載ください。</a:t>
            </a:r>
            <a:endParaRPr kumimoji="1" lang="en-US" altLang="ja-JP" dirty="0" smtClean="0"/>
          </a:p>
        </p:txBody>
      </p:sp>
      <p:sp>
        <p:nvSpPr>
          <p:cNvPr id="1481" name="正方形/長方形 26"/>
          <p:cNvSpPr/>
          <p:nvPr/>
        </p:nvSpPr>
        <p:spPr>
          <a:xfrm>
            <a:off x="2649693" y="3062928"/>
            <a:ext cx="6428366" cy="404726"/>
          </a:xfrm>
          <a:prstGeom prst="rect">
            <a:avLst/>
          </a:prstGeom>
        </p:spPr>
        <p:txBody>
          <a:bodyPr wrap="square">
            <a:spAutoFit/>
          </a:bodyPr>
          <a:lstStyle/>
          <a:p>
            <a:pPr>
              <a:buClr>
                <a:schemeClr val="accent1">
                  <a:lumMod val="60000"/>
                  <a:lumOff val="40000"/>
                </a:schemeClr>
              </a:buClr>
            </a:pPr>
            <a:r>
              <a:rPr lang="en-US" altLang="ja-JP" sz="1015" b="1" dirty="0">
                <a:latin typeface="+mn-ea"/>
              </a:rPr>
              <a:t>※</a:t>
            </a:r>
            <a:r>
              <a:rPr lang="ja-JP" altLang="en-US" sz="1015" dirty="0"/>
              <a:t>本格実装を目指す事業について、</a:t>
            </a:r>
            <a:r>
              <a:rPr lang="en-US" altLang="ja-JP" sz="1015" dirty="0"/>
              <a:t>2</a:t>
            </a:r>
            <a:r>
              <a:rPr lang="ja-JP" altLang="en-US" sz="1015" dirty="0"/>
              <a:t>～</a:t>
            </a:r>
            <a:r>
              <a:rPr lang="en-US" altLang="ja-JP" sz="1015" dirty="0"/>
              <a:t>4</a:t>
            </a:r>
            <a:r>
              <a:rPr lang="ja-JP" altLang="en-US" sz="1015" dirty="0"/>
              <a:t>行程度で簡潔に概要</a:t>
            </a:r>
            <a:r>
              <a:rPr lang="ja-JP" altLang="en-US" sz="1015" dirty="0" smtClean="0"/>
              <a:t>を記載すること。</a:t>
            </a:r>
            <a:endParaRPr lang="en-US" altLang="ja-JP" sz="1015" dirty="0"/>
          </a:p>
          <a:p>
            <a:pPr>
              <a:buClr>
                <a:schemeClr val="accent1">
                  <a:lumMod val="60000"/>
                  <a:lumOff val="40000"/>
                </a:schemeClr>
              </a:buClr>
            </a:pPr>
            <a:r>
              <a:rPr lang="ja-JP" altLang="en-US" sz="1015" dirty="0"/>
              <a:t>　（事業内容の数に応じて、適宜枠の数を調整してください）</a:t>
            </a:r>
            <a:endParaRPr lang="ja-JP" altLang="en-US" sz="1015" b="1" dirty="0">
              <a:latin typeface="+mn-ea"/>
            </a:endParaRPr>
          </a:p>
        </p:txBody>
      </p:sp>
      <p:sp>
        <p:nvSpPr>
          <p:cNvPr id="1482" name="テキスト ボックス 28"/>
          <p:cNvSpPr txBox="1"/>
          <p:nvPr/>
        </p:nvSpPr>
        <p:spPr>
          <a:xfrm>
            <a:off x="5730012" y="6237312"/>
            <a:ext cx="2987240" cy="241476"/>
          </a:xfrm>
          <a:prstGeom prst="rect">
            <a:avLst/>
          </a:prstGeom>
          <a:noFill/>
        </p:spPr>
        <p:txBody>
          <a:bodyPr wrap="square" rtlCol="0">
            <a:spAutoFit/>
          </a:bodyPr>
          <a:lstStyle/>
          <a:p>
            <a:pPr algn="ctr"/>
            <a:r>
              <a:rPr lang="ja-JP" altLang="en-US" sz="969" dirty="0"/>
              <a:t>図・写真の下にはタイトルも記載</a:t>
            </a:r>
          </a:p>
        </p:txBody>
      </p:sp>
      <p:sp>
        <p:nvSpPr>
          <p:cNvPr id="1483" name="正方形/長方形 27"/>
          <p:cNvSpPr/>
          <p:nvPr/>
        </p:nvSpPr>
        <p:spPr>
          <a:xfrm>
            <a:off x="102934" y="6453336"/>
            <a:ext cx="8969012" cy="430887"/>
          </a:xfrm>
          <a:prstGeom prst="rect">
            <a:avLst/>
          </a:prstGeom>
        </p:spPr>
        <p:txBody>
          <a:bodyPr wrap="square">
            <a:spAutoFit/>
          </a:bodyPr>
          <a:lstStyle/>
          <a:p>
            <a:pPr lvl="0">
              <a:defRPr/>
            </a:pPr>
            <a:r>
              <a:rPr kumimoji="1" lang="en-US" altLang="ja-JP" sz="1100" b="0" i="1" u="none" strike="noStrike" kern="1200" cap="none" spc="0" normalizeH="0" baseline="0" noProof="0" dirty="0" smtClean="0">
                <a:ln>
                  <a:noFill/>
                </a:ln>
                <a:solidFill>
                  <a:srgbClr val="FF0000"/>
                </a:solidFill>
                <a:effectLst/>
                <a:uLnTx/>
                <a:uFillTx/>
              </a:rPr>
              <a:t>※</a:t>
            </a:r>
            <a:r>
              <a:rPr kumimoji="1" lang="ja-JP" altLang="en-US" sz="1100" b="0" i="1" u="none" strike="noStrike" kern="1200" cap="none" spc="0" normalizeH="0" baseline="0" noProof="0" dirty="0" smtClean="0">
                <a:ln>
                  <a:noFill/>
                </a:ln>
                <a:solidFill>
                  <a:srgbClr val="FF0000"/>
                </a:solidFill>
                <a:effectLst/>
                <a:uLnTx/>
                <a:uFillTx/>
              </a:rPr>
              <a:t>内閣府地方創生推進事務局ＨＰに掲載の「未来技術社会実装事業（令和２年度選定）について（令和２年７月</a:t>
            </a:r>
            <a:r>
              <a:rPr kumimoji="1" lang="en-US" altLang="ja-JP" sz="1100" b="0" i="1" u="none" strike="noStrike" kern="1200" cap="none" spc="0" normalizeH="0" baseline="0" noProof="0" dirty="0" smtClean="0">
                <a:ln>
                  <a:noFill/>
                </a:ln>
                <a:solidFill>
                  <a:srgbClr val="FF0000"/>
                </a:solidFill>
                <a:effectLst/>
                <a:uLnTx/>
                <a:uFillTx/>
              </a:rPr>
              <a:t>31</a:t>
            </a:r>
            <a:r>
              <a:rPr kumimoji="1" lang="ja-JP" altLang="en-US" sz="1100" b="0" i="1" u="none" strike="noStrike" kern="1200" cap="none" spc="0" normalizeH="0" baseline="0" noProof="0" dirty="0" smtClean="0">
                <a:ln>
                  <a:noFill/>
                </a:ln>
                <a:solidFill>
                  <a:srgbClr val="FF0000"/>
                </a:solidFill>
                <a:effectLst/>
                <a:uLnTx/>
                <a:uFillTx/>
              </a:rPr>
              <a:t>日）」添付資料２を参照</a:t>
            </a:r>
            <a:endParaRPr kumimoji="1" lang="en-US" altLang="ja-JP" sz="1100" b="0" i="1" u="none" strike="noStrike" kern="1200" cap="none" spc="0" normalizeH="0" baseline="0" noProof="0" dirty="0" smtClean="0">
              <a:ln>
                <a:noFill/>
              </a:ln>
              <a:solidFill>
                <a:srgbClr val="FF0000"/>
              </a:solidFill>
              <a:effectLst/>
              <a:uLnTx/>
              <a:uFillTx/>
            </a:endParaRPr>
          </a:p>
          <a:p>
            <a:pPr lvl="0">
              <a:defRPr/>
            </a:pPr>
            <a:r>
              <a:rPr kumimoji="1" lang="ja-JP" altLang="en-US" sz="1100" b="0" i="1" u="none" strike="noStrike" kern="1200" cap="none" spc="0" normalizeH="0" baseline="0" noProof="0" dirty="0" smtClean="0">
                <a:ln>
                  <a:noFill/>
                </a:ln>
                <a:solidFill>
                  <a:srgbClr val="FF0000"/>
                </a:solidFill>
                <a:effectLst/>
                <a:uLnTx/>
                <a:uFillTx/>
              </a:rPr>
              <a:t>（</a:t>
            </a:r>
            <a:r>
              <a:rPr lang="en-US" altLang="ja-JP" sz="1100" i="1" dirty="0" smtClean="0">
                <a:solidFill>
                  <a:srgbClr val="FF0000"/>
                </a:solidFill>
                <a:hlinkClick r:id="rId3"/>
              </a:rPr>
              <a:t>https</a:t>
            </a:r>
            <a:r>
              <a:rPr lang="en-US" altLang="ja-JP" sz="1100" i="1" dirty="0">
                <a:solidFill>
                  <a:srgbClr val="FF0000"/>
                </a:solidFill>
                <a:hlinkClick r:id="rId3"/>
              </a:rPr>
              <a:t>://</a:t>
            </a:r>
            <a:r>
              <a:rPr lang="en-US" altLang="ja-JP" sz="1100" i="1" dirty="0" smtClean="0">
                <a:solidFill>
                  <a:srgbClr val="FF0000"/>
                </a:solidFill>
                <a:hlinkClick r:id="rId3"/>
              </a:rPr>
              <a:t>www.chisou.go.jp/tiiki/kinmirai/pdf/r2_m_sentei.pdf</a:t>
            </a:r>
            <a:r>
              <a:rPr lang="ja-JP" altLang="en-US" sz="1100" i="1" dirty="0" smtClean="0">
                <a:solidFill>
                  <a:srgbClr val="FF0000"/>
                </a:solidFill>
              </a:rPr>
              <a:t>）</a:t>
            </a:r>
            <a:r>
              <a:rPr kumimoji="1" lang="ja-JP" altLang="en-US" sz="1100" b="0" i="1" u="none" strike="noStrike" kern="1200" cap="none" spc="0" normalizeH="0" baseline="0" noProof="0" dirty="0" smtClean="0">
                <a:ln>
                  <a:noFill/>
                </a:ln>
                <a:solidFill>
                  <a:srgbClr val="FF0000"/>
                </a:solidFill>
                <a:effectLst/>
                <a:uLnTx/>
                <a:uFillTx/>
              </a:rPr>
              <a:t>し、記載すること。</a:t>
            </a:r>
            <a:endParaRPr lang="ja-JP" altLang="en-US" sz="1100" i="1" dirty="0">
              <a:solidFill>
                <a:srgbClr val="FF0000"/>
              </a:solidFill>
            </a:endParaRPr>
          </a:p>
        </p:txBody>
      </p:sp>
      <p:sp>
        <p:nvSpPr>
          <p:cNvPr id="25" name="正方形/長方形 24"/>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16</a:t>
            </a:r>
            <a:endParaRPr kumimoji="1" lang="ja-JP" altLang="en-US" sz="1480" dirty="0">
              <a:solidFill>
                <a:schemeClr val="tx1"/>
              </a:solidFill>
            </a:endParaRPr>
          </a:p>
        </p:txBody>
      </p:sp>
    </p:spTree>
    <p:extLst>
      <p:ext uri="{BB962C8B-B14F-4D97-AF65-F5344CB8AC3E}">
        <p14:creationId xmlns:p14="http://schemas.microsoft.com/office/powerpoint/2010/main" val="428967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事業名・提案者　</a:t>
            </a:r>
            <a:r>
              <a:rPr kumimoji="0" lang="en-US" altLang="ja-JP"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r>
              <a:rPr lang="ja-JP" altLang="en-US" sz="2400" b="1" dirty="0">
                <a:solidFill>
                  <a:srgbClr val="FF0000"/>
                </a:solidFill>
                <a:latin typeface="BIZ UDPゴシック" panose="020B0400000000000000" pitchFamily="50" charset="-128"/>
                <a:ea typeface="BIZ UDPゴシック" panose="020B0400000000000000" pitchFamily="50" charset="-128"/>
              </a:rPr>
              <a:t>実施地域の市町村名</a:t>
            </a:r>
            <a:r>
              <a:rPr kumimoji="0" lang="en-US" altLang="ja-JP"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490"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graphicFrame>
        <p:nvGraphicFramePr>
          <p:cNvPr id="1492" name="表 8"/>
          <p:cNvGraphicFramePr>
            <a:graphicFrameLocks noGrp="1"/>
          </p:cNvGraphicFramePr>
          <p:nvPr>
            <p:extLst/>
          </p:nvPr>
        </p:nvGraphicFramePr>
        <p:xfrm>
          <a:off x="251521" y="683698"/>
          <a:ext cx="8640958" cy="5841646"/>
        </p:xfrm>
        <a:graphic>
          <a:graphicData uri="http://schemas.openxmlformats.org/drawingml/2006/table">
            <a:tbl>
              <a:tblPr/>
              <a:tblGrid>
                <a:gridCol w="792087">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6120679">
                  <a:extLst>
                    <a:ext uri="{9D8B030D-6E8A-4147-A177-3AD203B41FA5}">
                      <a16:colId xmlns:a16="http://schemas.microsoft.com/office/drawing/2014/main" val="20002"/>
                    </a:ext>
                  </a:extLst>
                </a:gridCol>
              </a:tblGrid>
              <a:tr h="380393">
                <a:tc gridSpan="2">
                  <a:txBody>
                    <a:bodyPr/>
                    <a:lstStyle/>
                    <a:p>
                      <a:pPr marR="44450" indent="114300"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570" marR="44450" indent="-115570">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178">
                <a:tc gridSpan="2">
                  <a:txBody>
                    <a:bodyPr/>
                    <a:lstStyle/>
                    <a:p>
                      <a:pPr marR="44450" indent="114300"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事業費</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570" marR="44450" indent="-115570">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altLang="en-US" sz="1200" i="1" kern="100" dirty="0" smtClean="0">
                          <a:solidFill>
                            <a:srgbClr val="FF0000"/>
                          </a:solidFill>
                          <a:effectLst/>
                          <a:latin typeface="+mn-ea"/>
                          <a:ea typeface="+mn-ea"/>
                          <a:cs typeface="Meiryo UI" panose="020B0604030504040204" pitchFamily="50" charset="-128"/>
                        </a:rPr>
                        <a:t>　</a:t>
                      </a:r>
                      <a:r>
                        <a:rPr lang="en-US" altLang="ja-JP" sz="1200" i="1" kern="100" dirty="0" smtClean="0">
                          <a:solidFill>
                            <a:srgbClr val="FF0000"/>
                          </a:solidFill>
                          <a:effectLst/>
                          <a:latin typeface="+mn-ea"/>
                          <a:ea typeface="+mn-ea"/>
                          <a:cs typeface="Meiryo UI" panose="020B0604030504040204" pitchFamily="50" charset="-128"/>
                        </a:rPr>
                        <a:t>※</a:t>
                      </a:r>
                      <a:r>
                        <a:rPr lang="ja-JP" altLang="en-US" sz="1200" i="1" kern="100" dirty="0" smtClean="0">
                          <a:solidFill>
                            <a:srgbClr val="FF0000"/>
                          </a:solidFill>
                          <a:effectLst/>
                          <a:latin typeface="+mn-ea"/>
                          <a:ea typeface="+mn-ea"/>
                          <a:cs typeface="Meiryo UI" panose="020B0604030504040204" pitchFamily="50" charset="-128"/>
                        </a:rPr>
                        <a:t>補助金の交付申請額ではなく、事業費を記載すること</a:t>
                      </a:r>
                      <a:endParaRPr lang="ja-JP" sz="1200" i="1" kern="100" dirty="0">
                        <a:solidFill>
                          <a:srgbClr val="FF0000"/>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9502">
                <a:tc rowSpan="5">
                  <a:txBody>
                    <a:bodyPr/>
                    <a:lstStyle/>
                    <a:p>
                      <a:pPr marR="44450" indent="1143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提案者</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実施団体名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200" i="1" kern="100" dirty="0">
                          <a:solidFill>
                            <a:srgbClr val="FF0000"/>
                          </a:solidFill>
                          <a:effectLst/>
                          <a:latin typeface="+mn-ea"/>
                          <a:ea typeface="+mn-ea"/>
                          <a:cs typeface="Meiryo UI" panose="020B0604030504040204" pitchFamily="50" charset="-128"/>
                        </a:rPr>
                        <a:t>※　実施団体（補助事業者）となる地方公共団体又は民間事業者等の名称を記載</a:t>
                      </a:r>
                      <a:endParaRPr lang="ja-JP" sz="1200" kern="100" dirty="0">
                        <a:effectLst/>
                        <a:latin typeface="+mn-ea"/>
                        <a:ea typeface="+mn-ea"/>
                        <a:cs typeface="Meiryo UI" panose="020B0604030504040204" pitchFamily="50" charset="-128"/>
                      </a:endParaRPr>
                    </a:p>
                    <a:p>
                      <a:pPr marL="115570" marR="44450" indent="-115570">
                        <a:spcAft>
                          <a:spcPts val="0"/>
                        </a:spcAft>
                      </a:pPr>
                      <a:r>
                        <a:rPr lang="ja-JP" sz="1200" i="1" kern="100" dirty="0">
                          <a:solidFill>
                            <a:srgbClr val="FF0000"/>
                          </a:solidFill>
                          <a:effectLst/>
                          <a:latin typeface="+mn-ea"/>
                          <a:ea typeface="+mn-ea"/>
                          <a:cs typeface="Meiryo UI" panose="020B0604030504040204" pitchFamily="50" charset="-128"/>
                        </a:rPr>
                        <a:t>（一部事務組合又は広域連合をはじめとする連携主体（法人格を有さないコンソーシアムは含まない）が実施団体となる場合は、当該連携主体の名称を記載）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791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代表者名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代表となる地方公共団体又は民間事業者等の</a:t>
                      </a:r>
                      <a:r>
                        <a:rPr lang="ja-JP" sz="1200" i="1" kern="100" dirty="0" smtClean="0">
                          <a:solidFill>
                            <a:srgbClr val="FF0000"/>
                          </a:solidFill>
                          <a:effectLst/>
                          <a:latin typeface="+mn-ea"/>
                          <a:ea typeface="+mn-ea"/>
                          <a:cs typeface="Meiryo UI" panose="020B0604030504040204" pitchFamily="50" charset="-128"/>
                        </a:rPr>
                        <a:t>代表者</a:t>
                      </a:r>
                      <a:r>
                        <a:rPr lang="ja-JP" altLang="en-US" sz="1200" i="1" kern="100" dirty="0" smtClean="0">
                          <a:solidFill>
                            <a:srgbClr val="FF0000"/>
                          </a:solidFill>
                          <a:effectLst/>
                          <a:latin typeface="+mn-ea"/>
                          <a:ea typeface="+mn-ea"/>
                          <a:cs typeface="Meiryo UI" panose="020B0604030504040204" pitchFamily="50" charset="-128"/>
                        </a:rPr>
                        <a:t>（市町村長、社長など）</a:t>
                      </a:r>
                      <a:r>
                        <a:rPr lang="ja-JP" sz="1200" i="1" kern="100" dirty="0" smtClean="0">
                          <a:solidFill>
                            <a:srgbClr val="FF0000"/>
                          </a:solidFill>
                          <a:effectLst/>
                          <a:latin typeface="+mn-ea"/>
                          <a:ea typeface="+mn-ea"/>
                          <a:cs typeface="Meiryo UI" panose="020B0604030504040204" pitchFamily="50" charset="-128"/>
                        </a:rPr>
                        <a:t>の</a:t>
                      </a:r>
                      <a:r>
                        <a:rPr lang="ja-JP" sz="1200" i="1" kern="100" dirty="0">
                          <a:solidFill>
                            <a:srgbClr val="FF0000"/>
                          </a:solidFill>
                          <a:effectLst/>
                          <a:latin typeface="+mn-ea"/>
                          <a:ea typeface="+mn-ea"/>
                          <a:cs typeface="Meiryo UI" panose="020B0604030504040204" pitchFamily="50" charset="-128"/>
                        </a:rPr>
                        <a:t>氏名・</a:t>
                      </a:r>
                      <a:r>
                        <a:rPr lang="ja-JP" sz="1200" i="1" kern="100" dirty="0" smtClean="0">
                          <a:solidFill>
                            <a:srgbClr val="FF0000"/>
                          </a:solidFill>
                          <a:effectLst/>
                          <a:latin typeface="+mn-ea"/>
                          <a:ea typeface="+mn-ea"/>
                          <a:cs typeface="Meiryo UI" panose="020B0604030504040204" pitchFamily="50" charset="-128"/>
                        </a:rPr>
                        <a:t>役職を</a:t>
                      </a:r>
                      <a:r>
                        <a:rPr lang="ja-JP" sz="1200" i="1" kern="100" dirty="0">
                          <a:solidFill>
                            <a:srgbClr val="FF0000"/>
                          </a:solidFill>
                          <a:effectLst/>
                          <a:latin typeface="+mn-ea"/>
                          <a:ea typeface="+mn-ea"/>
                          <a:cs typeface="Meiryo UI" panose="020B0604030504040204" pitchFamily="50" charset="-128"/>
                        </a:rPr>
                        <a:t>記載</a:t>
                      </a:r>
                      <a:endParaRPr lang="ja-JP" sz="1200" kern="100" dirty="0">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（一部事務組合又は広域連合をはじめとする連携主体の場合は、当該連携主体の代表者の氏名・役職を記載）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4682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実施団体</a:t>
                      </a:r>
                    </a:p>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の属性</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44450" indent="-228600">
                        <a:spcAft>
                          <a:spcPts val="0"/>
                        </a:spcAft>
                      </a:pPr>
                      <a:r>
                        <a:rPr lang="ja-JP" sz="1200" i="0" kern="100" dirty="0">
                          <a:effectLst/>
                          <a:latin typeface="Meiryo UI" panose="020B0604030504040204" pitchFamily="50" charset="-128"/>
                          <a:ea typeface="Meiryo UI" panose="020B0604030504040204" pitchFamily="50" charset="-128"/>
                          <a:cs typeface="Meiryo UI" panose="020B0604030504040204" pitchFamily="50" charset="-128"/>
                        </a:rPr>
                        <a:t>□　地方公共団体</a:t>
                      </a:r>
                    </a:p>
                    <a:p>
                      <a:pPr marL="228600" marR="44450" indent="-228600">
                        <a:spcAft>
                          <a:spcPts val="0"/>
                        </a:spcAft>
                      </a:pPr>
                      <a:r>
                        <a:rPr lang="ja-JP" sz="1200" i="0" kern="100" dirty="0">
                          <a:effectLst/>
                          <a:latin typeface="Meiryo UI" panose="020B0604030504040204" pitchFamily="50" charset="-128"/>
                          <a:ea typeface="Meiryo UI" panose="020B0604030504040204" pitchFamily="50" charset="-128"/>
                          <a:cs typeface="Meiryo UI" panose="020B0604030504040204" pitchFamily="50" charset="-128"/>
                        </a:rPr>
                        <a:t>□　民間事業者等</a:t>
                      </a:r>
                    </a:p>
                    <a:p>
                      <a:pPr marL="228600" marR="44450" indent="-228600">
                        <a:spcAft>
                          <a:spcPts val="0"/>
                        </a:spcAft>
                      </a:pPr>
                      <a:r>
                        <a:rPr lang="ja-JP" sz="1200" i="1" kern="100" dirty="0">
                          <a:solidFill>
                            <a:srgbClr val="FF0000"/>
                          </a:solidFill>
                          <a:effectLst/>
                          <a:latin typeface="+mn-ea"/>
                          <a:ea typeface="+mn-ea"/>
                          <a:cs typeface="Meiryo UI" panose="020B0604030504040204" pitchFamily="50" charset="-128"/>
                        </a:rPr>
                        <a:t>※　上記のいずれかに</a:t>
                      </a:r>
                      <a:r>
                        <a:rPr lang="ja-JP" sz="1200" i="1" kern="100" dirty="0" smtClean="0">
                          <a:solidFill>
                            <a:srgbClr val="FF0000"/>
                          </a:solidFill>
                          <a:effectLst/>
                          <a:latin typeface="+mn-ea"/>
                          <a:ea typeface="+mn-ea"/>
                          <a:cs typeface="Meiryo UI" panose="020B0604030504040204" pitchFamily="50" charset="-128"/>
                        </a:rPr>
                        <a:t>チェック</a:t>
                      </a:r>
                      <a:r>
                        <a:rPr lang="ja-JP" altLang="en-US" sz="1200" i="1" kern="100" dirty="0" smtClean="0">
                          <a:solidFill>
                            <a:srgbClr val="FF0000"/>
                          </a:solidFill>
                          <a:effectLst/>
                          <a:latin typeface="+mn-ea"/>
                          <a:ea typeface="+mn-ea"/>
                          <a:cs typeface="Meiryo UI" panose="020B0604030504040204" pitchFamily="50" charset="-128"/>
                        </a:rPr>
                        <a:t>（■）</a:t>
                      </a:r>
                      <a:r>
                        <a:rPr lang="ja-JP" sz="1200" i="1" kern="100" dirty="0" smtClean="0">
                          <a:solidFill>
                            <a:srgbClr val="FF0000"/>
                          </a:solidFill>
                          <a:effectLst/>
                          <a:latin typeface="+mn-ea"/>
                          <a:ea typeface="+mn-ea"/>
                          <a:cs typeface="Meiryo UI" panose="020B0604030504040204" pitchFamily="50" charset="-128"/>
                        </a:rPr>
                        <a:t>を</a:t>
                      </a:r>
                      <a:r>
                        <a:rPr lang="ja-JP" sz="1200" i="1" kern="100" dirty="0">
                          <a:solidFill>
                            <a:srgbClr val="FF0000"/>
                          </a:solidFill>
                          <a:effectLst/>
                          <a:latin typeface="+mn-ea"/>
                          <a:ea typeface="+mn-ea"/>
                          <a:cs typeface="Meiryo UI" panose="020B0604030504040204" pitchFamily="50" charset="-128"/>
                        </a:rPr>
                        <a:t>入れること</a:t>
                      </a:r>
                      <a:endParaRPr lang="ja-JP" sz="1200" kern="100" dirty="0">
                        <a:effectLst/>
                        <a:latin typeface="+mn-ea"/>
                        <a:ea typeface="+mn-ea"/>
                        <a:cs typeface="Meiryo UI" panose="020B0604030504040204" pitchFamily="50" charset="-128"/>
                      </a:endParaRPr>
                    </a:p>
                    <a:p>
                      <a:pPr marL="114300" marR="44450" indent="-114300">
                        <a:spcAft>
                          <a:spcPts val="0"/>
                        </a:spcAft>
                      </a:pPr>
                      <a:r>
                        <a:rPr lang="ja-JP" sz="1200" i="1" kern="100" dirty="0" smtClean="0">
                          <a:solidFill>
                            <a:srgbClr val="FF0000"/>
                          </a:solidFill>
                          <a:effectLst/>
                          <a:latin typeface="+mn-ea"/>
                          <a:ea typeface="+mn-ea"/>
                          <a:cs typeface="Meiryo UI" panose="020B0604030504040204" pitchFamily="50" charset="-128"/>
                        </a:rPr>
                        <a:t>※　民間事業者等の場合、</a:t>
                      </a:r>
                      <a:r>
                        <a:rPr lang="ja-JP" altLang="en-US" sz="1200" i="1" kern="100" dirty="0" smtClean="0">
                          <a:solidFill>
                            <a:srgbClr val="FF0000"/>
                          </a:solidFill>
                          <a:effectLst/>
                          <a:latin typeface="+mn-ea"/>
                          <a:ea typeface="+mn-ea"/>
                          <a:cs typeface="Meiryo UI" panose="020B0604030504040204" pitchFamily="50" charset="-128"/>
                        </a:rPr>
                        <a:t>事業に関連する都道府県又は市町村との間で、出資、包括連携協定又はコンソーシアム組成等によりガバナンスが確立されていること</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833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プロジェクトリーダー</a:t>
                      </a:r>
                    </a:p>
                    <a:p>
                      <a:pPr marL="111125" marR="44450" indent="-111125"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（所属・</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役職</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・氏名）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○○市</a:t>
                      </a: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○○部○○課</a:t>
                      </a:r>
                    </a:p>
                    <a:p>
                      <a:pPr marL="0" marR="44450" indent="0">
                        <a:spcAft>
                          <a:spcPts val="0"/>
                        </a:spcAft>
                        <a:tabLst>
                          <a:tab pos="2700020" algn="ctr"/>
                          <a:tab pos="5400040" algn="r"/>
                        </a:tabLst>
                      </a:pP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　（役職）　総務 太郎（そうむ　たろう）</a:t>
                      </a:r>
                    </a:p>
                    <a:p>
                      <a:pPr marL="0" marR="44450" indent="0">
                        <a:spcAft>
                          <a:spcPts val="0"/>
                        </a:spcAft>
                        <a:tabLst>
                          <a:tab pos="2700020" algn="ctr"/>
                          <a:tab pos="5400040" algn="r"/>
                        </a:tabLst>
                      </a:pP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000-0000</a:t>
                      </a: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　○○県○○市○○１－１－１</a:t>
                      </a:r>
                    </a:p>
                    <a:p>
                      <a:r>
                        <a:rPr lang="ja-JP" altLang="ja-JP" sz="1200" dirty="0" smtClean="0">
                          <a:effectLst/>
                          <a:latin typeface="Meiryo UI" panose="020B0604030504040204" pitchFamily="50" charset="-128"/>
                          <a:ea typeface="Meiryo UI" panose="020B0604030504040204" pitchFamily="50" charset="-128"/>
                          <a:cs typeface="Meiryo UI" panose="020B0604030504040204" pitchFamily="50" charset="-128"/>
                        </a:rPr>
                        <a:t>電話：</a:t>
                      </a:r>
                      <a:r>
                        <a:rPr lang="en-US" altLang="ja-JP" sz="1200" dirty="0" smtClean="0">
                          <a:effectLst/>
                          <a:latin typeface="Meiryo UI" panose="020B0604030504040204" pitchFamily="50" charset="-128"/>
                          <a:ea typeface="Meiryo UI" panose="020B0604030504040204" pitchFamily="50" charset="-128"/>
                          <a:cs typeface="Meiryo UI" panose="020B0604030504040204" pitchFamily="50" charset="-128"/>
                        </a:rPr>
                        <a:t>00-0000-0000</a:t>
                      </a:r>
                      <a:r>
                        <a:rPr lang="ja-JP" altLang="ja-JP" sz="1200" dirty="0" smtClean="0">
                          <a:effectLst/>
                          <a:latin typeface="Meiryo UI" panose="020B0604030504040204" pitchFamily="50" charset="-128"/>
                          <a:ea typeface="Meiryo UI" panose="020B0604030504040204" pitchFamily="50" charset="-128"/>
                          <a:cs typeface="Meiryo UI" panose="020B0604030504040204" pitchFamily="50" charset="-128"/>
                        </a:rPr>
                        <a:t>　　メール：　</a:t>
                      </a:r>
                      <a:r>
                        <a:rPr lang="en-US" altLang="ja-JP" sz="1200" dirty="0" err="1" smtClean="0">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en-US" altLang="ja-JP" sz="1200" dirty="0" smtClean="0">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i="1" kern="100" dirty="0" smtClean="0">
                        <a:solidFill>
                          <a:srgbClr val="FF0000"/>
                        </a:solidFill>
                        <a:effectLst/>
                        <a:latin typeface="+mn-ea"/>
                        <a:ea typeface="+mn-ea"/>
                        <a:cs typeface="Meiryo UI" panose="020B0604030504040204" pitchFamily="50" charset="-128"/>
                      </a:endParaRPr>
                    </a:p>
                    <a:p>
                      <a:pPr marL="114300" marR="44450" indent="-114300">
                        <a:spcAft>
                          <a:spcPts val="0"/>
                        </a:spcAft>
                      </a:pPr>
                      <a:r>
                        <a:rPr lang="ja-JP" sz="1200" i="1" kern="100" dirty="0" smtClean="0">
                          <a:solidFill>
                            <a:srgbClr val="FF0000"/>
                          </a:solidFill>
                          <a:effectLst/>
                          <a:latin typeface="+mn-ea"/>
                          <a:ea typeface="+mn-ea"/>
                          <a:cs typeface="Meiryo UI" panose="020B0604030504040204" pitchFamily="50" charset="-128"/>
                        </a:rPr>
                        <a:t>※</a:t>
                      </a:r>
                      <a:r>
                        <a:rPr lang="ja-JP" sz="1200" i="1" kern="100" dirty="0">
                          <a:solidFill>
                            <a:srgbClr val="FF0000"/>
                          </a:solidFill>
                          <a:effectLst/>
                          <a:latin typeface="+mn-ea"/>
                          <a:ea typeface="+mn-ea"/>
                          <a:cs typeface="Meiryo UI" panose="020B0604030504040204" pitchFamily="50" charset="-128"/>
                        </a:rPr>
                        <a:t>　プロジェクトリーダーは</a:t>
                      </a:r>
                      <a:r>
                        <a:rPr lang="ja-JP" sz="1200" i="1" kern="100" dirty="0" smtClean="0">
                          <a:solidFill>
                            <a:srgbClr val="FF0000"/>
                          </a:solidFill>
                          <a:effectLst/>
                          <a:latin typeface="+mn-ea"/>
                          <a:ea typeface="+mn-ea"/>
                          <a:cs typeface="Meiryo UI" panose="020B0604030504040204" pitchFamily="50" charset="-128"/>
                        </a:rPr>
                        <a:t>、実施</a:t>
                      </a:r>
                      <a:r>
                        <a:rPr lang="ja-JP" sz="1200" i="1" kern="100" dirty="0">
                          <a:solidFill>
                            <a:srgbClr val="FF0000"/>
                          </a:solidFill>
                          <a:effectLst/>
                          <a:latin typeface="+mn-ea"/>
                          <a:ea typeface="+mn-ea"/>
                          <a:cs typeface="Meiryo UI" panose="020B0604030504040204" pitchFamily="50" charset="-128"/>
                        </a:rPr>
                        <a:t>団体に所属している者とする</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18944">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共同実施</a:t>
                      </a:r>
                    </a:p>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団体名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実施団体ではないものの、システム構築の調達先候補や検討会の構成員等として実施団体と共同して事業を実施する団体をすべて記載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493" name="正方形/長方形 7"/>
          <p:cNvSpPr/>
          <p:nvPr/>
        </p:nvSpPr>
        <p:spPr>
          <a:xfrm>
            <a:off x="5688352" y="6551766"/>
            <a:ext cx="3430800" cy="261610"/>
          </a:xfrm>
          <a:prstGeom prst="rect">
            <a:avLst/>
          </a:prstGeom>
        </p:spPr>
        <p:txBody>
          <a:bodyPr wrap="square">
            <a:spAutoFit/>
          </a:bodyPr>
          <a:lstStyle/>
          <a:p>
            <a:pPr algn="r"/>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a:t>
            </a:r>
            <a:r>
              <a:rPr lang="ja-JP" altLang="en-US" sz="1100" i="1" smtClean="0">
                <a:solidFill>
                  <a:srgbClr val="FF0000"/>
                </a:solidFill>
                <a:latin typeface="+mn-ea"/>
                <a:ea typeface="+mn-ea"/>
              </a:rPr>
              <a:t>１枚に収めること</a:t>
            </a:r>
            <a:endParaRPr lang="en-US" altLang="ja-JP" sz="1100" i="1" dirty="0" smtClean="0">
              <a:solidFill>
                <a:srgbClr val="FF0000"/>
              </a:solidFill>
              <a:latin typeface="+mn-ea"/>
              <a:ea typeface="+mn-ea"/>
            </a:endParaRP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17</a:t>
            </a:r>
            <a:endParaRPr kumimoji="1" lang="ja-JP" altLang="en-US" sz="1480" dirty="0">
              <a:solidFill>
                <a:schemeClr val="tx1"/>
              </a:solidFill>
            </a:endParaRPr>
          </a:p>
        </p:txBody>
      </p:sp>
    </p:spTree>
    <p:extLst>
      <p:ext uri="{BB962C8B-B14F-4D97-AF65-F5344CB8AC3E}">
        <p14:creationId xmlns:p14="http://schemas.microsoft.com/office/powerpoint/2010/main" val="3392202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提案者　</a:t>
            </a:r>
            <a:r>
              <a:rPr kumimoji="0" lang="en-US" altLang="ja-JP"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r>
              <a:rPr lang="ja-JP" altLang="en-US" sz="2400" b="1" dirty="0">
                <a:solidFill>
                  <a:srgbClr val="FF0000"/>
                </a:solidFill>
                <a:latin typeface="BIZ UDPゴシック" panose="020B0400000000000000" pitchFamily="50" charset="-128"/>
                <a:ea typeface="BIZ UDPゴシック" panose="020B0400000000000000" pitchFamily="50" charset="-128"/>
              </a:rPr>
              <a:t>実施地域の市町村名</a:t>
            </a:r>
            <a:r>
              <a:rPr kumimoji="0" lang="en-US" altLang="ja-JP"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496"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graphicFrame>
        <p:nvGraphicFramePr>
          <p:cNvPr id="1498" name="表 10"/>
          <p:cNvGraphicFramePr>
            <a:graphicFrameLocks noGrp="1"/>
          </p:cNvGraphicFramePr>
          <p:nvPr>
            <p:extLst/>
          </p:nvPr>
        </p:nvGraphicFramePr>
        <p:xfrm>
          <a:off x="371996" y="1194405"/>
          <a:ext cx="8258385" cy="3840480"/>
        </p:xfrm>
        <a:graphic>
          <a:graphicData uri="http://schemas.openxmlformats.org/drawingml/2006/table">
            <a:tbl>
              <a:tblPr/>
              <a:tblGrid>
                <a:gridCol w="551677">
                  <a:extLst>
                    <a:ext uri="{9D8B030D-6E8A-4147-A177-3AD203B41FA5}">
                      <a16:colId xmlns:a16="http://schemas.microsoft.com/office/drawing/2014/main" val="20000"/>
                    </a:ext>
                  </a:extLst>
                </a:gridCol>
                <a:gridCol w="2076071">
                  <a:extLst>
                    <a:ext uri="{9D8B030D-6E8A-4147-A177-3AD203B41FA5}">
                      <a16:colId xmlns:a16="http://schemas.microsoft.com/office/drawing/2014/main" val="20001"/>
                    </a:ext>
                  </a:extLst>
                </a:gridCol>
                <a:gridCol w="5630637">
                  <a:extLst>
                    <a:ext uri="{9D8B030D-6E8A-4147-A177-3AD203B41FA5}">
                      <a16:colId xmlns:a16="http://schemas.microsoft.com/office/drawing/2014/main" val="20002"/>
                    </a:ext>
                  </a:extLst>
                </a:gridCol>
              </a:tblGrid>
              <a:tr h="0">
                <a:tc>
                  <a:txBody>
                    <a:bodyPr/>
                    <a:lstStyle/>
                    <a:p>
                      <a:pPr marR="44450" indent="127000">
                        <a:spcAft>
                          <a:spcPts val="0"/>
                        </a:spcAft>
                        <a:tabLst>
                          <a:tab pos="2700020" algn="ctr"/>
                          <a:tab pos="5400040" algn="r"/>
                        </a:tabLs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No</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名称</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連絡先</a:t>
                      </a:r>
                    </a:p>
                    <a:p>
                      <a:pPr marL="330200" marR="44450" indent="-203200">
                        <a:spcAft>
                          <a:spcPts val="0"/>
                        </a:spcAft>
                        <a:tabLst>
                          <a:tab pos="2700020" algn="ctr"/>
                          <a:tab pos="5400040" algn="r"/>
                        </a:tabLst>
                      </a:pPr>
                      <a:r>
                        <a:rPr lang="ja-JP" sz="1200" i="1" kern="100" dirty="0">
                          <a:solidFill>
                            <a:srgbClr val="FF0000"/>
                          </a:solidFill>
                          <a:effectLst/>
                          <a:latin typeface="+mn-ea"/>
                          <a:ea typeface="+mn-ea"/>
                          <a:cs typeface="Meiryo UI" panose="020B0604030504040204" pitchFamily="50" charset="-128"/>
                        </a:rPr>
                        <a:t>　※所属、役職、氏名</a:t>
                      </a:r>
                      <a:r>
                        <a:rPr lang="ja-JP" sz="1200" i="1" kern="100" dirty="0" smtClean="0">
                          <a:solidFill>
                            <a:srgbClr val="FF0000"/>
                          </a:solidFill>
                          <a:effectLst/>
                          <a:latin typeface="+mn-ea"/>
                          <a:ea typeface="+mn-ea"/>
                          <a:cs typeface="Meiryo UI" panose="020B0604030504040204" pitchFamily="50" charset="-128"/>
                        </a:rPr>
                        <a:t>、</a:t>
                      </a:r>
                      <a:r>
                        <a:rPr lang="ja-JP" altLang="en-US" sz="1200" i="1" kern="100" dirty="0" smtClean="0">
                          <a:solidFill>
                            <a:srgbClr val="FF0000"/>
                          </a:solidFill>
                          <a:effectLst/>
                          <a:latin typeface="+mn-ea"/>
                          <a:ea typeface="+mn-ea"/>
                          <a:cs typeface="Meiryo UI" panose="020B0604030504040204" pitchFamily="50" charset="-128"/>
                        </a:rPr>
                        <a:t>（所属先の）</a:t>
                      </a:r>
                      <a:r>
                        <a:rPr lang="ja-JP" sz="1200" i="1" kern="100" dirty="0" smtClean="0">
                          <a:solidFill>
                            <a:srgbClr val="FF0000"/>
                          </a:solidFill>
                          <a:effectLst/>
                          <a:latin typeface="+mn-ea"/>
                          <a:ea typeface="+mn-ea"/>
                          <a:cs typeface="Meiryo UI" panose="020B0604030504040204" pitchFamily="50" charset="-128"/>
                        </a:rPr>
                        <a:t>住所</a:t>
                      </a:r>
                      <a:r>
                        <a:rPr lang="ja-JP" sz="1200" i="1" kern="100" dirty="0">
                          <a:solidFill>
                            <a:srgbClr val="FF0000"/>
                          </a:solidFill>
                          <a:effectLst/>
                          <a:latin typeface="+mn-ea"/>
                          <a:ea typeface="+mn-ea"/>
                          <a:cs typeface="Meiryo UI" panose="020B0604030504040204" pitchFamily="50" charset="-128"/>
                        </a:rPr>
                        <a:t>、電話番号、メールアドレスを記入。プロジェクトリーダーと同一、もしくは複数名記載でも可。</a:t>
                      </a:r>
                      <a:endParaRPr lang="ja-JP" sz="1200" kern="100" dirty="0">
                        <a:effectLst/>
                        <a:latin typeface="+mn-ea"/>
                        <a:ea typeface="+mn-ea"/>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△△市</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太郎</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たろう）</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××大学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R="44450" indent="254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（役職）　</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次郎</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じろう）</a:t>
                      </a:r>
                    </a:p>
                    <a:p>
                      <a:pPr marR="44450" indent="254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（役職）　</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三郎</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さぶろう）</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××株式会社</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○○部門○○担当</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花子</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はなこ）</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499" name="正方形/長方形 11"/>
          <p:cNvSpPr/>
          <p:nvPr/>
        </p:nvSpPr>
        <p:spPr>
          <a:xfrm>
            <a:off x="277104" y="886628"/>
            <a:ext cx="2278672" cy="307777"/>
          </a:xfrm>
          <a:prstGeom prst="rect">
            <a:avLst/>
          </a:prstGeom>
        </p:spPr>
        <p:txBody>
          <a:bodyPr wrap="square">
            <a:spAutoFit/>
          </a:bodyPr>
          <a:lstStyle/>
          <a:p>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連絡担当者</a:t>
            </a:r>
            <a:r>
              <a:rPr lang="en-US" altLang="ja-JP" sz="1400" dirty="0" smtClean="0">
                <a:latin typeface="BIZ UDPゴシック" panose="020B0400000000000000" pitchFamily="50" charset="-128"/>
                <a:ea typeface="BIZ UDPゴシック" panose="020B0400000000000000" pitchFamily="50" charset="-128"/>
              </a:rPr>
              <a:t>】</a:t>
            </a:r>
          </a:p>
        </p:txBody>
      </p:sp>
      <p:sp>
        <p:nvSpPr>
          <p:cNvPr id="1500" name="正方形/長方形 12"/>
          <p:cNvSpPr/>
          <p:nvPr/>
        </p:nvSpPr>
        <p:spPr>
          <a:xfrm>
            <a:off x="6325776" y="6551766"/>
            <a:ext cx="343080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）必要に応じ、適宜枚数を追加すること</a:t>
            </a:r>
            <a:endParaRPr lang="en-US" altLang="ja-JP" sz="1100" i="1" dirty="0" smtClean="0">
              <a:solidFill>
                <a:srgbClr val="FF0000"/>
              </a:solidFill>
              <a:latin typeface="+mn-ea"/>
              <a:ea typeface="+mn-ea"/>
            </a:endParaRP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18</a:t>
            </a:r>
            <a:endParaRPr kumimoji="1" lang="ja-JP" altLang="en-US" sz="1480" dirty="0">
              <a:solidFill>
                <a:schemeClr val="tx1"/>
              </a:solidFill>
            </a:endParaRPr>
          </a:p>
        </p:txBody>
      </p:sp>
    </p:spTree>
    <p:extLst>
      <p:ext uri="{BB962C8B-B14F-4D97-AF65-F5344CB8AC3E}">
        <p14:creationId xmlns:p14="http://schemas.microsoft.com/office/powerpoint/2010/main" val="420369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事業概要</a:t>
            </a:r>
          </a:p>
        </p:txBody>
      </p:sp>
      <p:sp>
        <p:nvSpPr>
          <p:cNvPr id="1503"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505" name="正方形/長方形 10"/>
          <p:cNvSpPr/>
          <p:nvPr/>
        </p:nvSpPr>
        <p:spPr>
          <a:xfrm>
            <a:off x="5516556" y="6556307"/>
            <a:ext cx="3430800" cy="261610"/>
          </a:xfrm>
          <a:prstGeom prst="rect">
            <a:avLst/>
          </a:prstGeom>
        </p:spPr>
        <p:txBody>
          <a:bodyPr wrap="square">
            <a:spAutoFit/>
          </a:bodyPr>
          <a:lstStyle/>
          <a:p>
            <a:pPr algn="r"/>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）１枚に収めること</a:t>
            </a:r>
            <a:endParaRPr lang="en-US" altLang="ja-JP" sz="1100" i="1" dirty="0" smtClean="0">
              <a:solidFill>
                <a:srgbClr val="FF0000"/>
              </a:solidFill>
              <a:latin typeface="+mn-ea"/>
              <a:ea typeface="+mn-ea"/>
            </a:endParaRPr>
          </a:p>
        </p:txBody>
      </p:sp>
      <p:sp>
        <p:nvSpPr>
          <p:cNvPr id="1506" name="正方形/長方形 25"/>
          <p:cNvSpPr/>
          <p:nvPr/>
        </p:nvSpPr>
        <p:spPr>
          <a:xfrm>
            <a:off x="593192" y="841345"/>
            <a:ext cx="8541469" cy="239714"/>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lIns="36000" tIns="36000" rIns="36000" bIns="36000" anchor="ctr" anchorCtr="0">
            <a:noAutofit/>
          </a:bodyPr>
          <a:lstStyle/>
          <a:p>
            <a:pPr marL="87312" marR="0" lvl="0" indent="0" algn="just" defTabSz="914400" rtl="0" eaLnBrk="1" fontAlgn="auto" latinLnBrk="0" hangingPunct="1">
              <a:lnSpc>
                <a:spcPct val="100000"/>
              </a:lnSpc>
              <a:spcBef>
                <a:spcPts val="30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507" name="表 77"/>
          <p:cNvGraphicFramePr>
            <a:graphicFrameLocks noGrp="1"/>
          </p:cNvGraphicFramePr>
          <p:nvPr>
            <p:extLst/>
          </p:nvPr>
        </p:nvGraphicFramePr>
        <p:xfrm>
          <a:off x="69473" y="661209"/>
          <a:ext cx="8999703" cy="1622548"/>
        </p:xfrm>
        <a:graphic>
          <a:graphicData uri="http://schemas.openxmlformats.org/drawingml/2006/table">
            <a:tbl>
              <a:tblPr firstRow="1" bandRow="1">
                <a:tableStyleId>{5940675A-B579-460E-94D1-54222C63F5DA}</a:tableStyleId>
              </a:tblPr>
              <a:tblGrid>
                <a:gridCol w="934807">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tblGrid>
              <a:tr h="331132">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400" dirty="0" smtClean="0">
                          <a:solidFill>
                            <a:schemeClr val="bg1"/>
                          </a:solidFill>
                          <a:latin typeface="Meiryo UI" panose="020B0604030504040204" pitchFamily="50" charset="-128"/>
                          <a:ea typeface="Meiryo UI" panose="020B0604030504040204" pitchFamily="50" charset="-128"/>
                        </a:rPr>
                        <a:t>実施地域</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65000"/>
                        <a:lumOff val="35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eiryo UI" panose="020B0604030504040204" pitchFamily="50" charset="-128"/>
                          <a:ea typeface="Meiryo UI" panose="020B0604030504040204" pitchFamily="50" charset="-128"/>
                        </a:rPr>
                        <a:t>○○県○○市、○○地区等</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400" dirty="0" smtClean="0">
                          <a:solidFill>
                            <a:schemeClr val="bg1"/>
                          </a:solidFill>
                          <a:latin typeface="Meiryo UI" panose="020B0604030504040204" pitchFamily="50" charset="-128"/>
                          <a:ea typeface="Meiryo UI" panose="020B0604030504040204" pitchFamily="50" charset="-128"/>
                        </a:rPr>
                        <a:t>事業費</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solidFill>
                      <a:schemeClr val="tx1">
                        <a:lumMod val="65000"/>
                        <a:lumOff val="35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latin typeface="Meiryo UI" panose="020B0604030504040204" pitchFamily="50" charset="-128"/>
                          <a:ea typeface="Meiryo UI" panose="020B0604030504040204" pitchFamily="50" charset="-128"/>
                        </a:rPr>
                        <a:t>0,000</a:t>
                      </a:r>
                      <a:r>
                        <a:rPr kumimoji="1" lang="ja-JP" altLang="en-US" sz="1400" b="0" dirty="0" smtClean="0">
                          <a:solidFill>
                            <a:schemeClr val="tx1"/>
                          </a:solidFill>
                          <a:latin typeface="Meiryo UI" panose="020B0604030504040204" pitchFamily="50" charset="-128"/>
                          <a:ea typeface="Meiryo UI" panose="020B0604030504040204" pitchFamily="50" charset="-128"/>
                        </a:rPr>
                        <a:t>万円</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31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実施主体</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65000"/>
                        <a:lumOff val="35000"/>
                      </a:schemeClr>
                    </a:solidFill>
                  </a:tcPr>
                </a:tc>
                <a:tc gridSpan="3">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eiryo UI" panose="020B0604030504040204" pitchFamily="50" charset="-128"/>
                          <a:ea typeface="Meiryo UI" panose="020B0604030504040204" pitchFamily="50" charset="-128"/>
                        </a:rPr>
                        <a:t>○○県○○市、○○株式会社等</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sz="1400" b="0" dirty="0">
                        <a:solidFill>
                          <a:schemeClr val="tx1"/>
                        </a:solidFill>
                        <a:latin typeface="AR P丸ゴシック体M" panose="020F0600000000000000" pitchFamily="50" charset="-128"/>
                        <a:ea typeface="AR P丸ゴシック体M" panose="020F0600000000000000" pitchFamily="50" charset="-128"/>
                      </a:endParaRPr>
                    </a:p>
                  </a:txBody>
                  <a:tcPr>
                    <a:lnL w="12700" cap="flat" cmpd="sng" algn="ctr">
                      <a:solidFill>
                        <a:srgbClr val="4F81BD">
                          <a:lumMod val="50000"/>
                        </a:srgbClr>
                      </a:solidFill>
                      <a:prstDash val="solid"/>
                      <a:round/>
                      <a:headEnd type="none" w="med" len="med"/>
                      <a:tailEnd type="none" w="med" len="med"/>
                    </a:lnL>
                    <a:lnR w="12700" cap="flat" cmpd="sng" algn="ctr">
                      <a:solidFill>
                        <a:srgbClr val="4F81BD">
                          <a:lumMod val="50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96028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事業概要</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65000"/>
                        <a:lumOff val="35000"/>
                      </a:schemeClr>
                    </a:solidFill>
                  </a:tcPr>
                </a:tc>
                <a:tc gridSpan="3">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050" i="1" dirty="0" smtClean="0">
                          <a:solidFill>
                            <a:srgbClr val="FF0000"/>
                          </a:solidFill>
                          <a:latin typeface="+mn-ea"/>
                          <a:ea typeface="+mn-ea"/>
                        </a:rPr>
                        <a:t>※</a:t>
                      </a:r>
                      <a:r>
                        <a:rPr kumimoji="1" lang="ja-JP" altLang="en-US" sz="1050" i="1" dirty="0" smtClean="0">
                          <a:solidFill>
                            <a:srgbClr val="FF0000"/>
                          </a:solidFill>
                          <a:latin typeface="+mn-ea"/>
                          <a:ea typeface="+mn-ea"/>
                        </a:rPr>
                        <a:t>本事業を実施する地域が抱える課題（＝本補助事業で解決していく課題）・本事業の概要を２～</a:t>
                      </a:r>
                      <a:r>
                        <a:rPr kumimoji="1" lang="en-US" altLang="ja-JP" sz="1050" i="1" dirty="0" smtClean="0">
                          <a:solidFill>
                            <a:srgbClr val="FF0000"/>
                          </a:solidFill>
                          <a:latin typeface="+mn-ea"/>
                          <a:ea typeface="+mn-ea"/>
                        </a:rPr>
                        <a:t>5</a:t>
                      </a:r>
                      <a:r>
                        <a:rPr kumimoji="1" lang="ja-JP" altLang="en-US" sz="1050" i="1" dirty="0" smtClean="0">
                          <a:solidFill>
                            <a:srgbClr val="FF0000"/>
                          </a:solidFill>
                          <a:latin typeface="+mn-ea"/>
                          <a:ea typeface="+mn-ea"/>
                        </a:rPr>
                        <a:t>行で簡潔に記載ください。</a:t>
                      </a:r>
                      <a:endParaRPr kumimoji="1" lang="en-US" altLang="ja-JP" sz="1050" i="1" dirty="0" smtClean="0">
                        <a:solidFill>
                          <a:srgbClr val="FF0000"/>
                        </a:solidFill>
                        <a:latin typeface="+mn-ea"/>
                        <a:ea typeface="+mn-ea"/>
                      </a:endParaRPr>
                    </a:p>
                  </a:txBody>
                  <a:tcPr/>
                </a:tc>
                <a:tc hMerge="1">
                  <a:txBody>
                    <a:bodyPr/>
                    <a:lstStyle/>
                    <a:p>
                      <a:endParaRPr kumimoji="1" lang="ja-JP" altLang="en-US"/>
                    </a:p>
                  </a:txBody>
                  <a:tcPr/>
                </a:tc>
                <a:tc hMerge="1">
                  <a:txBody>
                    <a:bodyPr/>
                    <a:lstStyle/>
                    <a:p>
                      <a:endParaRPr kumimoji="1" lang="ja-JP" altLang="en-US" sz="1400" b="0" dirty="0">
                        <a:solidFill>
                          <a:schemeClr val="tx1"/>
                        </a:solidFill>
                        <a:latin typeface="AR P丸ゴシック体M" panose="020F0600000000000000" pitchFamily="50" charset="-128"/>
                        <a:ea typeface="AR P丸ゴシック体M" panose="020F0600000000000000" pitchFamily="50" charset="-128"/>
                      </a:endParaRPr>
                    </a:p>
                  </a:txBody>
                  <a:tcPr>
                    <a:lnL w="12700" cap="flat" cmpd="sng" algn="ctr">
                      <a:solidFill>
                        <a:srgbClr val="4F81BD">
                          <a:lumMod val="50000"/>
                        </a:srgbClr>
                      </a:solidFill>
                      <a:prstDash val="solid"/>
                      <a:round/>
                      <a:headEnd type="none" w="med" len="med"/>
                      <a:tailEnd type="none" w="med" len="med"/>
                    </a:lnL>
                    <a:lnR w="12700" cap="flat" cmpd="sng" algn="ctr">
                      <a:solidFill>
                        <a:srgbClr val="4F81BD">
                          <a:lumMod val="50000"/>
                        </a:srgbClr>
                      </a:solidFill>
                      <a:prstDash val="solid"/>
                      <a:round/>
                      <a:headEnd type="none" w="med" len="med"/>
                      <a:tailEnd type="none" w="med" len="med"/>
                    </a:lnR>
                    <a:lnT w="12700" cap="flat" cmpd="sng" algn="ctr">
                      <a:solidFill>
                        <a:srgbClr val="4F81BD">
                          <a:lumMod val="50000"/>
                        </a:srgbClr>
                      </a:solidFill>
                      <a:prstDash val="solid"/>
                      <a:round/>
                      <a:headEnd type="none" w="med" len="med"/>
                      <a:tailEnd type="none" w="med" len="med"/>
                    </a:lnT>
                    <a:lnB w="12700" cap="flat" cmpd="sng" algn="ctr">
                      <a:solidFill>
                        <a:srgbClr val="4F81BD">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bl>
          </a:graphicData>
        </a:graphic>
      </p:graphicFrame>
      <p:sp>
        <p:nvSpPr>
          <p:cNvPr id="1508" name="正方形/長方形 78"/>
          <p:cNvSpPr/>
          <p:nvPr/>
        </p:nvSpPr>
        <p:spPr>
          <a:xfrm>
            <a:off x="61434" y="2332795"/>
            <a:ext cx="9018390" cy="1613569"/>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09" name="正方形/長方形 80"/>
          <p:cNvSpPr/>
          <p:nvPr/>
        </p:nvSpPr>
        <p:spPr>
          <a:xfrm>
            <a:off x="60172" y="234167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取組内容</a:t>
            </a:r>
            <a:endParaRPr kumimoji="1" lang="ja-JP" altLang="en-US" sz="1400" b="1" dirty="0">
              <a:latin typeface="Meiryo UI" panose="020B0604030504040204" pitchFamily="50" charset="-128"/>
              <a:ea typeface="Meiryo UI" panose="020B0604030504040204" pitchFamily="50" charset="-128"/>
            </a:endParaRPr>
          </a:p>
        </p:txBody>
      </p:sp>
      <p:sp>
        <p:nvSpPr>
          <p:cNvPr id="1510" name="正方形/長方形 82"/>
          <p:cNvSpPr/>
          <p:nvPr/>
        </p:nvSpPr>
        <p:spPr>
          <a:xfrm>
            <a:off x="61434" y="4007594"/>
            <a:ext cx="4407379" cy="2805781"/>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11" name="正方形/長方形 81"/>
          <p:cNvSpPr/>
          <p:nvPr/>
        </p:nvSpPr>
        <p:spPr>
          <a:xfrm>
            <a:off x="60172" y="400759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実施体制図</a:t>
            </a:r>
            <a:endParaRPr kumimoji="1" lang="en-US" altLang="ja-JP" sz="1400" b="1" dirty="0" smtClean="0">
              <a:latin typeface="Meiryo UI" panose="020B0604030504040204" pitchFamily="50" charset="-128"/>
              <a:ea typeface="Meiryo UI" panose="020B0604030504040204" pitchFamily="50" charset="-128"/>
            </a:endParaRPr>
          </a:p>
        </p:txBody>
      </p:sp>
      <p:sp>
        <p:nvSpPr>
          <p:cNvPr id="1512" name="正方形/長方形 84"/>
          <p:cNvSpPr/>
          <p:nvPr/>
        </p:nvSpPr>
        <p:spPr>
          <a:xfrm>
            <a:off x="4566721" y="3999432"/>
            <a:ext cx="4502455" cy="2805066"/>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13" name="正方形/長方形 83"/>
          <p:cNvSpPr/>
          <p:nvPr/>
        </p:nvSpPr>
        <p:spPr>
          <a:xfrm>
            <a:off x="4566721" y="399202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システム構成図</a:t>
            </a:r>
            <a:endParaRPr kumimoji="1" lang="en-US" altLang="ja-JP" sz="1400" b="1" dirty="0" smtClean="0">
              <a:latin typeface="Meiryo UI" panose="020B0604030504040204" pitchFamily="50" charset="-128"/>
              <a:ea typeface="Meiryo UI" panose="020B0604030504040204" pitchFamily="50" charset="-128"/>
            </a:endParaRPr>
          </a:p>
        </p:txBody>
      </p:sp>
      <p:sp>
        <p:nvSpPr>
          <p:cNvPr id="1514" name="正方形/長方形 86"/>
          <p:cNvSpPr/>
          <p:nvPr/>
        </p:nvSpPr>
        <p:spPr>
          <a:xfrm>
            <a:off x="69473" y="4328073"/>
            <a:ext cx="4175167" cy="738664"/>
          </a:xfrm>
          <a:prstGeom prst="rect">
            <a:avLst/>
          </a:prstGeom>
        </p:spPr>
        <p:txBody>
          <a:bodyPr wrap="square">
            <a:spAutoFit/>
          </a:bodyPr>
          <a:lstStyle/>
          <a:p>
            <a:r>
              <a:rPr lang="ja-JP" altLang="en-US" sz="1050" i="1" dirty="0">
                <a:solidFill>
                  <a:srgbClr val="FF0000"/>
                </a:solidFill>
                <a:latin typeface="+mn-ea"/>
                <a:ea typeface="+mn-ea"/>
              </a:rPr>
              <a:t>関係するステークホルダーを含む実施体制図を</a:t>
            </a:r>
            <a:r>
              <a:rPr lang="ja-JP" altLang="en-US" sz="1050" i="1" dirty="0" smtClean="0">
                <a:solidFill>
                  <a:srgbClr val="FF0000"/>
                </a:solidFill>
                <a:latin typeface="+mn-ea"/>
                <a:ea typeface="+mn-ea"/>
              </a:rPr>
              <a:t>記載ください。</a:t>
            </a:r>
            <a:endParaRPr lang="en-US" altLang="ja-JP" sz="1050" i="1" dirty="0" smtClean="0">
              <a:solidFill>
                <a:srgbClr val="FF0000"/>
              </a:solidFill>
              <a:latin typeface="+mn-ea"/>
              <a:ea typeface="+mn-ea"/>
            </a:endParaRPr>
          </a:p>
          <a:p>
            <a:endParaRPr lang="en-US" altLang="ja-JP" sz="1050" i="1" dirty="0" smtClean="0">
              <a:solidFill>
                <a:srgbClr val="FF0000"/>
              </a:solidFill>
              <a:latin typeface="+mn-ea"/>
              <a:ea typeface="+mn-ea"/>
            </a:endParaRPr>
          </a:p>
          <a:p>
            <a:pPr marL="265113" indent="-265113"/>
            <a:r>
              <a:rPr lang="en-US" altLang="ja-JP" sz="1050" i="1" dirty="0" smtClean="0">
                <a:solidFill>
                  <a:srgbClr val="FF0000"/>
                </a:solidFill>
                <a:latin typeface="+mn-ea"/>
                <a:ea typeface="+mn-ea"/>
              </a:rPr>
              <a:t>※</a:t>
            </a:r>
            <a:r>
              <a:rPr lang="ja-JP" altLang="en-US" sz="1050" i="1" dirty="0">
                <a:solidFill>
                  <a:srgbClr val="FF0000"/>
                </a:solidFill>
                <a:latin typeface="+mn-ea"/>
                <a:ea typeface="+mn-ea"/>
              </a:rPr>
              <a:t>１　</a:t>
            </a:r>
            <a:r>
              <a:rPr lang="ja-JP" altLang="en-US" sz="1050" i="1" dirty="0" smtClean="0">
                <a:solidFill>
                  <a:srgbClr val="FF0000"/>
                </a:solidFill>
                <a:latin typeface="+mn-ea"/>
                <a:ea typeface="+mn-ea"/>
              </a:rPr>
              <a:t>サービス事</a:t>
            </a:r>
            <a:r>
              <a:rPr lang="ja-JP" altLang="en-US" sz="1050" i="1" dirty="0">
                <a:solidFill>
                  <a:srgbClr val="FF0000"/>
                </a:solidFill>
                <a:latin typeface="+mn-ea"/>
                <a:ea typeface="+mn-ea"/>
              </a:rPr>
              <a:t>業者、ベンチャー企業、大学・高専等の研究教育機関及び市民など多様な主体が参画</a:t>
            </a:r>
            <a:r>
              <a:rPr lang="ja-JP" altLang="en-US" sz="1050" i="1" dirty="0" smtClean="0">
                <a:solidFill>
                  <a:srgbClr val="FF0000"/>
                </a:solidFill>
                <a:latin typeface="+mn-ea"/>
                <a:ea typeface="+mn-ea"/>
              </a:rPr>
              <a:t>する場合は明確</a:t>
            </a:r>
            <a:r>
              <a:rPr lang="ja-JP" altLang="en-US" sz="1050" i="1" dirty="0">
                <a:solidFill>
                  <a:srgbClr val="FF0000"/>
                </a:solidFill>
                <a:latin typeface="+mn-ea"/>
                <a:ea typeface="+mn-ea"/>
              </a:rPr>
              <a:t>にする</a:t>
            </a:r>
            <a:r>
              <a:rPr lang="ja-JP" altLang="en-US" sz="1050" i="1" dirty="0" smtClean="0">
                <a:solidFill>
                  <a:srgbClr val="FF0000"/>
                </a:solidFill>
                <a:latin typeface="+mn-ea"/>
                <a:ea typeface="+mn-ea"/>
              </a:rPr>
              <a:t>こと。</a:t>
            </a:r>
            <a:endParaRPr lang="en-US" altLang="ja-JP" sz="1050" i="1" dirty="0" smtClean="0">
              <a:solidFill>
                <a:srgbClr val="FF0000"/>
              </a:solidFill>
              <a:latin typeface="+mn-ea"/>
              <a:ea typeface="+mn-ea"/>
            </a:endParaRPr>
          </a:p>
        </p:txBody>
      </p:sp>
      <p:sp>
        <p:nvSpPr>
          <p:cNvPr id="1515" name="正方形/長方形 87"/>
          <p:cNvSpPr/>
          <p:nvPr/>
        </p:nvSpPr>
        <p:spPr>
          <a:xfrm>
            <a:off x="4598484" y="4308065"/>
            <a:ext cx="4183370" cy="1061829"/>
          </a:xfrm>
          <a:prstGeom prst="rect">
            <a:avLst/>
          </a:prstGeom>
        </p:spPr>
        <p:txBody>
          <a:bodyPr wrap="square">
            <a:spAutoFit/>
          </a:bodyPr>
          <a:lstStyle/>
          <a:p>
            <a:r>
              <a:rPr lang="ja-JP" altLang="en-US" sz="1050" i="1" dirty="0">
                <a:solidFill>
                  <a:srgbClr val="FF0000"/>
                </a:solidFill>
                <a:latin typeface="+mn-ea"/>
                <a:ea typeface="+mn-ea"/>
              </a:rPr>
              <a:t>システム構成図（アセット層、データ層、都市</a:t>
            </a:r>
            <a:r>
              <a:rPr lang="ja-JP" altLang="en-US" sz="1050" i="1" dirty="0" smtClean="0">
                <a:solidFill>
                  <a:srgbClr val="FF0000"/>
                </a:solidFill>
                <a:latin typeface="+mn-ea"/>
                <a:ea typeface="+mn-ea"/>
              </a:rPr>
              <a:t>ＯＳ層、</a:t>
            </a:r>
            <a:r>
              <a:rPr lang="ja-JP" altLang="en-US" sz="1050" i="1" dirty="0">
                <a:solidFill>
                  <a:srgbClr val="FF0000"/>
                </a:solidFill>
                <a:latin typeface="+mn-ea"/>
                <a:ea typeface="+mn-ea"/>
              </a:rPr>
              <a:t>サービス・アプリ層の関係が分かるもの）を記載ください</a:t>
            </a:r>
            <a:r>
              <a:rPr lang="ja-JP" altLang="en-US" sz="1050" i="1" dirty="0" smtClean="0">
                <a:solidFill>
                  <a:srgbClr val="FF0000"/>
                </a:solidFill>
                <a:latin typeface="+mn-ea"/>
                <a:ea typeface="+mn-ea"/>
              </a:rPr>
              <a:t>。</a:t>
            </a:r>
            <a:endParaRPr lang="en-US" altLang="ja-JP" sz="1050" i="1" dirty="0" smtClean="0">
              <a:solidFill>
                <a:srgbClr val="FF0000"/>
              </a:solidFill>
              <a:latin typeface="+mn-ea"/>
              <a:ea typeface="+mn-ea"/>
            </a:endParaRPr>
          </a:p>
          <a:p>
            <a:endParaRPr lang="en-US" altLang="ja-JP" sz="1050" i="1" dirty="0" smtClean="0">
              <a:solidFill>
                <a:srgbClr val="FF0000"/>
              </a:solidFill>
              <a:latin typeface="+mn-ea"/>
              <a:ea typeface="+mn-ea"/>
            </a:endParaRPr>
          </a:p>
          <a:p>
            <a:pPr marL="265113" indent="-265113"/>
            <a:r>
              <a:rPr lang="en-US" altLang="ja-JP" sz="1050" i="1" dirty="0" smtClean="0">
                <a:solidFill>
                  <a:srgbClr val="FF0000"/>
                </a:solidFill>
                <a:latin typeface="+mn-ea"/>
                <a:ea typeface="+mn-ea"/>
              </a:rPr>
              <a:t>※</a:t>
            </a:r>
            <a:r>
              <a:rPr lang="ja-JP" altLang="en-US" sz="1050" i="1" dirty="0" smtClean="0">
                <a:solidFill>
                  <a:srgbClr val="FF0000"/>
                </a:solidFill>
                <a:latin typeface="+mn-ea"/>
                <a:ea typeface="+mn-ea"/>
              </a:rPr>
              <a:t>１　本</a:t>
            </a:r>
            <a:r>
              <a:rPr lang="ja-JP" altLang="ja-JP" sz="1050" i="1" kern="100" dirty="0" smtClean="0">
                <a:solidFill>
                  <a:srgbClr val="FF0000"/>
                </a:solidFill>
                <a:latin typeface="+mn-ea"/>
                <a:ea typeface="+mn-ea"/>
                <a:cs typeface="Times New Roman" panose="02020603050405020304" pitchFamily="18" charset="0"/>
              </a:rPr>
              <a:t>事業</a:t>
            </a:r>
            <a:r>
              <a:rPr lang="ja-JP" altLang="en-US" sz="1050" i="1" kern="100" dirty="0" smtClean="0">
                <a:solidFill>
                  <a:srgbClr val="FF0000"/>
                </a:solidFill>
                <a:latin typeface="+mn-ea"/>
                <a:ea typeface="+mn-ea"/>
                <a:cs typeface="Times New Roman" panose="02020603050405020304" pitchFamily="18" charset="0"/>
              </a:rPr>
              <a:t>以外</a:t>
            </a:r>
            <a:r>
              <a:rPr lang="ja-JP" altLang="ja-JP" sz="1050" i="1" kern="100" dirty="0" smtClean="0">
                <a:solidFill>
                  <a:srgbClr val="FF0000"/>
                </a:solidFill>
                <a:latin typeface="+mn-ea"/>
                <a:ea typeface="+mn-ea"/>
                <a:cs typeface="Times New Roman" panose="02020603050405020304" pitchFamily="18" charset="0"/>
              </a:rPr>
              <a:t>で</a:t>
            </a:r>
            <a:r>
              <a:rPr lang="ja-JP" altLang="ja-JP" sz="1050" i="1" kern="100" dirty="0">
                <a:solidFill>
                  <a:srgbClr val="FF0000"/>
                </a:solidFill>
                <a:latin typeface="+mn-ea"/>
                <a:ea typeface="+mn-ea"/>
                <a:cs typeface="Times New Roman" panose="02020603050405020304" pitchFamily="18" charset="0"/>
              </a:rPr>
              <a:t>実施</a:t>
            </a:r>
            <a:r>
              <a:rPr lang="ja-JP" altLang="en-US" sz="1050" i="1" kern="100" dirty="0">
                <a:solidFill>
                  <a:srgbClr val="FF0000"/>
                </a:solidFill>
                <a:latin typeface="+mn-ea"/>
                <a:ea typeface="+mn-ea"/>
                <a:cs typeface="Times New Roman" panose="02020603050405020304" pitchFamily="18" charset="0"/>
              </a:rPr>
              <a:t>する</a:t>
            </a:r>
            <a:r>
              <a:rPr lang="ja-JP" altLang="ja-JP" sz="1050" i="1" kern="100" dirty="0">
                <a:solidFill>
                  <a:srgbClr val="FF0000"/>
                </a:solidFill>
                <a:latin typeface="+mn-ea"/>
                <a:ea typeface="+mn-ea"/>
                <a:cs typeface="Times New Roman" panose="02020603050405020304" pitchFamily="18" charset="0"/>
              </a:rPr>
              <a:t>部分を点線で囲むなど、可能な限り他の支援策や自己経費で実施したもの</a:t>
            </a:r>
            <a:r>
              <a:rPr lang="ja-JP" altLang="en-US" sz="1050" i="1" kern="100" dirty="0">
                <a:solidFill>
                  <a:srgbClr val="FF0000"/>
                </a:solidFill>
                <a:latin typeface="+mn-ea"/>
                <a:ea typeface="+mn-ea"/>
                <a:cs typeface="Times New Roman" panose="02020603050405020304" pitchFamily="18" charset="0"/>
              </a:rPr>
              <a:t>と</a:t>
            </a:r>
            <a:r>
              <a:rPr lang="ja-JP" altLang="ja-JP" sz="1050" i="1" kern="100" dirty="0">
                <a:solidFill>
                  <a:srgbClr val="FF0000"/>
                </a:solidFill>
                <a:latin typeface="+mn-ea"/>
                <a:ea typeface="+mn-ea"/>
                <a:cs typeface="Times New Roman" panose="02020603050405020304" pitchFamily="18" charset="0"/>
              </a:rPr>
              <a:t>区別出来るように</a:t>
            </a:r>
            <a:r>
              <a:rPr lang="ja-JP" altLang="en-US" sz="1050" i="1" kern="100" dirty="0">
                <a:solidFill>
                  <a:srgbClr val="FF0000"/>
                </a:solidFill>
                <a:latin typeface="+mn-ea"/>
                <a:ea typeface="+mn-ea"/>
                <a:cs typeface="Times New Roman" panose="02020603050405020304" pitchFamily="18" charset="0"/>
              </a:rPr>
              <a:t>記載する</a:t>
            </a:r>
            <a:r>
              <a:rPr lang="ja-JP" altLang="en-US" sz="1050" i="1" kern="100" dirty="0" smtClean="0">
                <a:solidFill>
                  <a:srgbClr val="FF0000"/>
                </a:solidFill>
                <a:latin typeface="+mn-ea"/>
                <a:ea typeface="+mn-ea"/>
                <a:cs typeface="Times New Roman" panose="02020603050405020304" pitchFamily="18" charset="0"/>
              </a:rPr>
              <a:t>こと</a:t>
            </a:r>
            <a:endParaRPr lang="en-US" altLang="ja-JP" sz="1050" i="1" dirty="0">
              <a:solidFill>
                <a:srgbClr val="FF0000"/>
              </a:solidFill>
              <a:latin typeface="+mn-ea"/>
              <a:ea typeface="+mn-ea"/>
            </a:endParaRPr>
          </a:p>
          <a:p>
            <a:pPr marL="265113" indent="-265113"/>
            <a:r>
              <a:rPr lang="en-US" altLang="ja-JP" sz="1050" i="1" dirty="0" smtClean="0">
                <a:solidFill>
                  <a:srgbClr val="FF0000"/>
                </a:solidFill>
                <a:latin typeface="+mn-ea"/>
                <a:ea typeface="+mn-ea"/>
              </a:rPr>
              <a:t>※</a:t>
            </a:r>
            <a:r>
              <a:rPr lang="ja-JP" altLang="en-US" sz="1050" i="1" dirty="0" smtClean="0">
                <a:solidFill>
                  <a:srgbClr val="FF0000"/>
                </a:solidFill>
                <a:latin typeface="+mn-ea"/>
                <a:ea typeface="+mn-ea"/>
              </a:rPr>
              <a:t>２　取組内容と整合性の取れた図を記載すること</a:t>
            </a:r>
            <a:endParaRPr lang="en-US" altLang="ja-JP" sz="1050" i="1" dirty="0">
              <a:solidFill>
                <a:srgbClr val="FF0000"/>
              </a:solidFill>
              <a:latin typeface="+mn-ea"/>
              <a:ea typeface="+mn-ea"/>
            </a:endParaRPr>
          </a:p>
        </p:txBody>
      </p:sp>
      <p:sp>
        <p:nvSpPr>
          <p:cNvPr id="1516" name="正方形/長方形 89"/>
          <p:cNvSpPr/>
          <p:nvPr/>
        </p:nvSpPr>
        <p:spPr>
          <a:xfrm>
            <a:off x="60172" y="2563643"/>
            <a:ext cx="5442778" cy="253916"/>
          </a:xfrm>
          <a:prstGeom prst="rect">
            <a:avLst/>
          </a:prstGeom>
        </p:spPr>
        <p:txBody>
          <a:bodyPr wrap="square">
            <a:spAutoFit/>
          </a:bodyPr>
          <a:lstStyle/>
          <a:p>
            <a:pPr>
              <a:spcAft>
                <a:spcPts val="0"/>
              </a:spcAft>
            </a:pPr>
            <a:r>
              <a:rPr lang="en-US" altLang="ja-JP" sz="1050" i="1" dirty="0" smtClean="0">
                <a:solidFill>
                  <a:srgbClr val="FF0000"/>
                </a:solidFill>
                <a:latin typeface="+mn-ea"/>
                <a:ea typeface="+mn-ea"/>
                <a:cs typeface="ＭＳ 明朝" panose="02020609040205080304" pitchFamily="17" charset="-128"/>
              </a:rPr>
              <a:t>※</a:t>
            </a:r>
            <a:r>
              <a:rPr lang="ja-JP" altLang="en-US" sz="1050" i="1" dirty="0" smtClean="0">
                <a:solidFill>
                  <a:srgbClr val="FF0000"/>
                </a:solidFill>
                <a:latin typeface="+mn-ea"/>
                <a:ea typeface="+mn-ea"/>
                <a:cs typeface="ＭＳ 明朝" panose="02020609040205080304" pitchFamily="17" charset="-128"/>
              </a:rPr>
              <a:t>本事業で実施する取組を具体的に記載ください。</a:t>
            </a:r>
            <a:endParaRPr lang="en-US" altLang="ja-JP" sz="1050" i="1" dirty="0" smtClean="0">
              <a:solidFill>
                <a:srgbClr val="FF0000"/>
              </a:solidFill>
              <a:latin typeface="+mn-ea"/>
              <a:ea typeface="+mn-ea"/>
              <a:cs typeface="ＭＳ 明朝" panose="02020609040205080304" pitchFamily="17" charset="-128"/>
            </a:endParaRPr>
          </a:p>
        </p:txBody>
      </p:sp>
      <p:sp>
        <p:nvSpPr>
          <p:cNvPr id="1517" name="テキスト ボックス 90"/>
          <p:cNvSpPr txBox="1"/>
          <p:nvPr/>
        </p:nvSpPr>
        <p:spPr>
          <a:xfrm>
            <a:off x="1456586" y="193339"/>
            <a:ext cx="2467342"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公表資料として作成すること。</a:t>
            </a:r>
            <a:endParaRPr lang="en-US" altLang="ja-JP" sz="1400" dirty="0">
              <a:latin typeface="Meiryo UI" panose="020B0604030504040204" pitchFamily="50" charset="-128"/>
              <a:ea typeface="Meiryo UI" panose="020B0604030504040204" pitchFamily="50" charset="-128"/>
            </a:endParaRPr>
          </a:p>
        </p:txBody>
      </p:sp>
      <p:sp>
        <p:nvSpPr>
          <p:cNvPr id="1518" name="正方形/長方形 11"/>
          <p:cNvSpPr/>
          <p:nvPr/>
        </p:nvSpPr>
        <p:spPr>
          <a:xfrm>
            <a:off x="6156176" y="2549102"/>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図表</a:t>
            </a:r>
            <a:endParaRPr lang="en-US" altLang="ja-JP" dirty="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9" name="正方形/長方形 1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19</a:t>
            </a:r>
            <a:endParaRPr kumimoji="1" lang="ja-JP" altLang="en-US" sz="1480" dirty="0">
              <a:solidFill>
                <a:schemeClr val="tx1"/>
              </a:solidFill>
            </a:endParaRPr>
          </a:p>
        </p:txBody>
      </p:sp>
    </p:spTree>
    <p:extLst>
      <p:ext uri="{BB962C8B-B14F-4D97-AF65-F5344CB8AC3E}">
        <p14:creationId xmlns:p14="http://schemas.microsoft.com/office/powerpoint/2010/main" val="297214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smtClean="0">
                <a:solidFill>
                  <a:schemeClr val="bg1"/>
                </a:solidFill>
                <a:latin typeface="ＭＳ Ｐゴシック" panose="020B0600070205080204" pitchFamily="50" charset="-128"/>
              </a:rPr>
              <a:t>スマートシティ関連事業への応募状況　</a:t>
            </a:r>
            <a:r>
              <a:rPr lang="en-US" altLang="ja-JP" sz="1800" b="1" dirty="0" smtClean="0">
                <a:solidFill>
                  <a:schemeClr val="bg1"/>
                </a:solidFill>
                <a:latin typeface="ＭＳ Ｐゴシック" panose="020B0600070205080204" pitchFamily="50" charset="-128"/>
              </a:rPr>
              <a:t>【</a:t>
            </a:r>
            <a:r>
              <a:rPr lang="ja-JP" altLang="en-US" sz="1800" b="1" dirty="0" smtClean="0">
                <a:solidFill>
                  <a:schemeClr val="bg1"/>
                </a:solidFill>
                <a:latin typeface="ＭＳ Ｐゴシック" panose="020B0600070205080204" pitchFamily="50" charset="-128"/>
              </a:rPr>
              <a:t>申請者名</a:t>
            </a:r>
            <a:r>
              <a:rPr lang="en-US" altLang="ja-JP" sz="1800" b="1" dirty="0" smtClean="0">
                <a:solidFill>
                  <a:schemeClr val="bg1"/>
                </a:solidFill>
                <a:latin typeface="ＭＳ Ｐゴシック" panose="020B0600070205080204" pitchFamily="50" charset="-128"/>
              </a:rPr>
              <a:t>】</a:t>
            </a:r>
            <a:endParaRPr lang="ja-JP" altLang="en-US" sz="1800" b="1" dirty="0">
              <a:solidFill>
                <a:schemeClr val="bg1"/>
              </a:solidFill>
              <a:latin typeface="ＭＳ Ｐゴシック" panose="020B0600070205080204" pitchFamily="50" charset="-128"/>
            </a:endParaRPr>
          </a:p>
        </p:txBody>
      </p:sp>
      <p:sp>
        <p:nvSpPr>
          <p:cNvPr id="1230"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graphicFrame>
        <p:nvGraphicFramePr>
          <p:cNvPr id="1231" name="表 12"/>
          <p:cNvGraphicFramePr>
            <a:graphicFrameLocks noGrp="1"/>
          </p:cNvGraphicFramePr>
          <p:nvPr>
            <p:extLst>
              <p:ext uri="{D42A27DB-BD31-4B8C-83A1-F6EECF244321}">
                <p14:modId xmlns:p14="http://schemas.microsoft.com/office/powerpoint/2010/main" val="2230400120"/>
              </p:ext>
            </p:extLst>
          </p:nvPr>
        </p:nvGraphicFramePr>
        <p:xfrm>
          <a:off x="467544" y="4437112"/>
          <a:ext cx="7177554" cy="1920240"/>
        </p:xfrm>
        <a:graphic>
          <a:graphicData uri="http://schemas.openxmlformats.org/drawingml/2006/table">
            <a:tbl>
              <a:tblPr firstRow="1" bandRow="1">
                <a:tableStyleId>{5940675A-B579-460E-94D1-54222C63F5DA}</a:tableStyleId>
              </a:tblPr>
              <a:tblGrid>
                <a:gridCol w="3790339">
                  <a:extLst>
                    <a:ext uri="{9D8B030D-6E8A-4147-A177-3AD203B41FA5}">
                      <a16:colId xmlns:a16="http://schemas.microsoft.com/office/drawing/2014/main" val="20000"/>
                    </a:ext>
                  </a:extLst>
                </a:gridCol>
                <a:gridCol w="677443">
                  <a:extLst>
                    <a:ext uri="{9D8B030D-6E8A-4147-A177-3AD203B41FA5}">
                      <a16:colId xmlns:a16="http://schemas.microsoft.com/office/drawing/2014/main" val="20001"/>
                    </a:ext>
                  </a:extLst>
                </a:gridCol>
                <a:gridCol w="677443">
                  <a:extLst>
                    <a:ext uri="{9D8B030D-6E8A-4147-A177-3AD203B41FA5}">
                      <a16:colId xmlns:a16="http://schemas.microsoft.com/office/drawing/2014/main" val="20002"/>
                    </a:ext>
                  </a:extLst>
                </a:gridCol>
                <a:gridCol w="677443">
                  <a:extLst>
                    <a:ext uri="{9D8B030D-6E8A-4147-A177-3AD203B41FA5}">
                      <a16:colId xmlns:a16="http://schemas.microsoft.com/office/drawing/2014/main" val="20003"/>
                    </a:ext>
                  </a:extLst>
                </a:gridCol>
                <a:gridCol w="677443">
                  <a:extLst>
                    <a:ext uri="{9D8B030D-6E8A-4147-A177-3AD203B41FA5}">
                      <a16:colId xmlns:a16="http://schemas.microsoft.com/office/drawing/2014/main" val="20004"/>
                    </a:ext>
                  </a:extLst>
                </a:gridCol>
                <a:gridCol w="677443">
                  <a:extLst>
                    <a:ext uri="{9D8B030D-6E8A-4147-A177-3AD203B41FA5}">
                      <a16:colId xmlns:a16="http://schemas.microsoft.com/office/drawing/2014/main" val="20005"/>
                    </a:ext>
                  </a:extLst>
                </a:gridCol>
              </a:tblGrid>
              <a:tr h="238929">
                <a:tc grid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今年度応募する事業</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gridSpan="4">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過去の採択事業</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238929">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R3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R2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R1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H30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H29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0001"/>
                  </a:ext>
                </a:extLst>
              </a:tr>
              <a:tr h="238929">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内閣府 「未来技術社会実装事業」</a:t>
                      </a: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2"/>
                  </a:ext>
                </a:extLst>
              </a:tr>
              <a:tr h="238929">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総務省 「データ連携促進型スマートシティ推進事業」</a:t>
                      </a:r>
                      <a:r>
                        <a:rPr kumimoji="1" lang="en-US" altLang="ja-JP" sz="1200" dirty="0" smtClean="0">
                          <a:solidFill>
                            <a:schemeClr val="tx1"/>
                          </a:solidFill>
                          <a:latin typeface="Meiryo UI" panose="020B0604030504040204" pitchFamily="50" charset="-128"/>
                          <a:ea typeface="Meiryo UI" panose="020B0604030504040204" pitchFamily="50" charset="-128"/>
                        </a:rPr>
                        <a:t>※1</a:t>
                      </a:r>
                      <a:endParaRPr kumimoji="1" lang="ja-JP" altLang="en-US" sz="12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73600">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経済産業省 「</a:t>
                      </a:r>
                      <a:r>
                        <a:rPr kumimoji="1" lang="zh-TW" altLang="en-US" sz="1200" dirty="0" smtClean="0">
                          <a:solidFill>
                            <a:schemeClr val="tx1"/>
                          </a:solidFill>
                          <a:latin typeface="+mn-ea"/>
                          <a:ea typeface="+mn-ea"/>
                        </a:rPr>
                        <a:t>地域新</a:t>
                      </a:r>
                      <a:r>
                        <a:rPr kumimoji="1" lang="en-US" altLang="zh-TW" sz="1200" dirty="0" err="1" smtClean="0">
                          <a:solidFill>
                            <a:schemeClr val="tx1"/>
                          </a:solidFill>
                          <a:latin typeface="+mn-ea"/>
                          <a:ea typeface="+mn-ea"/>
                        </a:rPr>
                        <a:t>MaaS</a:t>
                      </a:r>
                      <a:r>
                        <a:rPr kumimoji="1" lang="zh-TW" altLang="en-US" sz="1200" dirty="0" smtClean="0">
                          <a:solidFill>
                            <a:schemeClr val="tx1"/>
                          </a:solidFill>
                          <a:latin typeface="+mn-ea"/>
                          <a:ea typeface="+mn-ea"/>
                        </a:rPr>
                        <a:t>創出推進事業</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4"/>
                  </a:ext>
                </a:extLst>
              </a:tr>
              <a:tr h="238929">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国土交通省 「日本版</a:t>
                      </a:r>
                      <a:r>
                        <a:rPr kumimoji="1" lang="en-US" altLang="ja-JP" sz="1200" dirty="0" err="1" smtClean="0">
                          <a:solidFill>
                            <a:schemeClr val="tx1"/>
                          </a:solidFill>
                          <a:latin typeface="Meiryo UI" panose="020B0604030504040204" pitchFamily="50" charset="-128"/>
                          <a:ea typeface="Meiryo UI" panose="020B0604030504040204" pitchFamily="50" charset="-128"/>
                        </a:rPr>
                        <a:t>MaaS</a:t>
                      </a:r>
                      <a:r>
                        <a:rPr kumimoji="1" lang="en-US" altLang="ja-JP" sz="1200" dirty="0" smtClean="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推進・支援事業」※2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5"/>
                  </a:ext>
                </a:extLst>
              </a:tr>
              <a:tr h="238929">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国土交通省 「</a:t>
                      </a:r>
                      <a:r>
                        <a:rPr kumimoji="1" lang="ja-JP" altLang="en-US" sz="1200" dirty="0" smtClean="0">
                          <a:solidFill>
                            <a:schemeClr val="tx1"/>
                          </a:solidFill>
                          <a:latin typeface="+mn-ea"/>
                          <a:ea typeface="+mn-ea"/>
                        </a:rPr>
                        <a:t>スマートシティモデルプロジェクト</a:t>
                      </a:r>
                      <a:r>
                        <a:rPr kumimoji="1" lang="ja-JP" altLang="en-US" sz="1200" dirty="0" smtClean="0">
                          <a:solidFill>
                            <a:schemeClr val="tx1"/>
                          </a:solidFill>
                          <a:latin typeface="Meiryo UI" panose="020B0604030504040204" pitchFamily="50" charset="-128"/>
                          <a:ea typeface="Meiryo UI" panose="020B0604030504040204" pitchFamily="50" charset="-128"/>
                        </a:rPr>
                        <a:t>」</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6"/>
                  </a:ext>
                </a:extLst>
              </a:tr>
            </a:tbl>
          </a:graphicData>
        </a:graphic>
      </p:graphicFrame>
      <p:sp>
        <p:nvSpPr>
          <p:cNvPr id="1232" name="テキスト ボックス 15"/>
          <p:cNvSpPr txBox="1"/>
          <p:nvPr/>
        </p:nvSpPr>
        <p:spPr>
          <a:xfrm>
            <a:off x="266314" y="4057327"/>
            <a:ext cx="5673838" cy="307777"/>
          </a:xfrm>
          <a:prstGeom prst="rect">
            <a:avLst/>
          </a:prstGeom>
          <a:noFill/>
        </p:spPr>
        <p:txBody>
          <a:bodyPr wrap="square" rtlCol="0">
            <a:spAutoFit/>
          </a:bodyPr>
          <a:lstStyle/>
          <a:p>
            <a:r>
              <a:rPr kumimoji="1" lang="en-US" altLang="ja-JP" sz="1400" dirty="0" smtClean="0">
                <a:latin typeface="+mn-ea"/>
                <a:ea typeface="+mn-ea"/>
              </a:rPr>
              <a:t>【</a:t>
            </a:r>
            <a:r>
              <a:rPr kumimoji="1" lang="ja-JP" altLang="en-US" sz="1400" dirty="0" smtClean="0">
                <a:latin typeface="+mn-ea"/>
                <a:ea typeface="+mn-ea"/>
              </a:rPr>
              <a:t>関連事業応募・採択状況</a:t>
            </a:r>
            <a:r>
              <a:rPr kumimoji="1" lang="en-US" altLang="ja-JP" sz="1400" dirty="0" smtClean="0">
                <a:latin typeface="+mn-ea"/>
                <a:ea typeface="+mn-ea"/>
              </a:rPr>
              <a:t>】</a:t>
            </a:r>
            <a:r>
              <a:rPr kumimoji="1" lang="ja-JP" altLang="en-US" sz="1400" dirty="0" smtClean="0">
                <a:latin typeface="+mn-ea"/>
                <a:ea typeface="+mn-ea"/>
              </a:rPr>
              <a:t>　</a:t>
            </a:r>
            <a:r>
              <a:rPr kumimoji="1" lang="ja-JP" altLang="en-US" sz="1050" dirty="0" smtClean="0">
                <a:solidFill>
                  <a:srgbClr val="FF0000"/>
                </a:solidFill>
                <a:latin typeface="+mn-ea"/>
                <a:ea typeface="+mn-ea"/>
              </a:rPr>
              <a:t>該当する事業に○をつけること</a:t>
            </a:r>
            <a:endParaRPr kumimoji="1" lang="ja-JP" altLang="en-US" sz="1050" dirty="0">
              <a:solidFill>
                <a:srgbClr val="FF0000"/>
              </a:solidFill>
              <a:latin typeface="+mn-ea"/>
              <a:ea typeface="+mn-ea"/>
            </a:endParaRPr>
          </a:p>
        </p:txBody>
      </p:sp>
      <p:graphicFrame>
        <p:nvGraphicFramePr>
          <p:cNvPr id="1233" name="表 4"/>
          <p:cNvGraphicFramePr>
            <a:graphicFrameLocks noGrp="1"/>
          </p:cNvGraphicFramePr>
          <p:nvPr>
            <p:extLst>
              <p:ext uri="{D42A27DB-BD31-4B8C-83A1-F6EECF244321}">
                <p14:modId xmlns:p14="http://schemas.microsoft.com/office/powerpoint/2010/main" val="645638357"/>
              </p:ext>
            </p:extLst>
          </p:nvPr>
        </p:nvGraphicFramePr>
        <p:xfrm>
          <a:off x="266314" y="964684"/>
          <a:ext cx="8554160" cy="3040380"/>
        </p:xfrm>
        <a:graphic>
          <a:graphicData uri="http://schemas.openxmlformats.org/drawingml/2006/table">
            <a:tbl>
              <a:tblPr firstRow="1" bandRow="1">
                <a:tableStyleId>{5940675A-B579-460E-94D1-54222C63F5DA}</a:tableStyleId>
              </a:tblPr>
              <a:tblGrid>
                <a:gridCol w="207343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5328594">
                  <a:extLst>
                    <a:ext uri="{9D8B030D-6E8A-4147-A177-3AD203B41FA5}">
                      <a16:colId xmlns:a16="http://schemas.microsoft.com/office/drawing/2014/main" val="20002"/>
                    </a:ext>
                  </a:extLst>
                </a:gridCol>
              </a:tblGrid>
              <a:tr h="225745">
                <a:tc rowSpan="2">
                  <a:txBody>
                    <a:bodyPr/>
                    <a:lstStyle/>
                    <a:p>
                      <a:r>
                        <a:rPr kumimoji="1" lang="ja-JP" altLang="en-US" sz="1200" dirty="0" smtClean="0">
                          <a:solidFill>
                            <a:schemeClr val="tx1"/>
                          </a:solidFill>
                          <a:latin typeface="+mn-ea"/>
                          <a:ea typeface="+mn-ea"/>
                        </a:rPr>
                        <a:t>内閣府 「未来技術社会実装事業」</a:t>
                      </a:r>
                    </a:p>
                  </a:txBody>
                  <a:tcPr/>
                </a:tc>
                <a:tc>
                  <a:txBody>
                    <a:bodyPr/>
                    <a:lstStyle/>
                    <a:p>
                      <a:r>
                        <a:rPr kumimoji="1" lang="ja-JP" altLang="en-US" sz="1200" dirty="0" smtClean="0">
                          <a:solidFill>
                            <a:schemeClr val="tx1"/>
                          </a:solidFill>
                          <a:latin typeface="+mn-ea"/>
                          <a:ea typeface="+mn-ea"/>
                        </a:rPr>
                        <a:t>事業名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0"/>
                  </a:ext>
                </a:extLst>
              </a:tr>
              <a:tr h="225745">
                <a:tc vMerge="1">
                  <a:txBody>
                    <a:bodyPr/>
                    <a:lstStyle/>
                    <a:p>
                      <a:endParaRPr lang="ja-JP" altLang="en-US" sz="1200" dirty="0">
                        <a:latin typeface="+mn-ea"/>
                        <a:ea typeface="+mn-ea"/>
                      </a:endParaRPr>
                    </a:p>
                  </a:txBody>
                  <a:tcPr/>
                </a:tc>
                <a:tc>
                  <a:txBody>
                    <a:bodyPr/>
                    <a:lstStyle/>
                    <a:p>
                      <a:r>
                        <a:rPr kumimoji="1" lang="ja-JP" altLang="en-US" sz="1200" dirty="0" smtClean="0">
                          <a:solidFill>
                            <a:schemeClr val="tx1"/>
                          </a:solidFill>
                          <a:latin typeface="+mn-ea"/>
                          <a:ea typeface="+mn-ea"/>
                        </a:rPr>
                        <a:t>実施団体名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1"/>
                  </a:ext>
                </a:extLst>
              </a:tr>
              <a:tr h="225745">
                <a:tc rowSpan="2">
                  <a:txBody>
                    <a:bodyPr/>
                    <a:lstStyle/>
                    <a:p>
                      <a:r>
                        <a:rPr lang="ja-JP" altLang="en-US" sz="1200" dirty="0" smtClean="0">
                          <a:solidFill>
                            <a:schemeClr val="tx1"/>
                          </a:solidFill>
                          <a:latin typeface="+mn-ea"/>
                          <a:ea typeface="+mn-ea"/>
                        </a:rPr>
                        <a:t>総務省 「データ連携促進型スマートシティ推進事業」</a:t>
                      </a:r>
                      <a:endParaRPr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事業名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2"/>
                  </a:ext>
                </a:extLst>
              </a:tr>
              <a:tr h="300994">
                <a:tc vMerge="1">
                  <a:txBody>
                    <a:bodyPr/>
                    <a:lstStyle/>
                    <a:p>
                      <a:endParaRPr lang="ja-JP" altLang="en-US" sz="1200" dirty="0">
                        <a:latin typeface="+mn-ea"/>
                        <a:ea typeface="+mn-ea"/>
                      </a:endParaRPr>
                    </a:p>
                  </a:txBody>
                  <a:tcPr/>
                </a:tc>
                <a:tc>
                  <a:txBody>
                    <a:bodyPr/>
                    <a:lstStyle/>
                    <a:p>
                      <a:r>
                        <a:rPr kumimoji="1" lang="ja-JP" altLang="en-US" sz="1200" dirty="0" smtClean="0">
                          <a:solidFill>
                            <a:schemeClr val="tx1"/>
                          </a:solidFill>
                          <a:latin typeface="+mn-ea"/>
                          <a:ea typeface="+mn-ea"/>
                        </a:rPr>
                        <a:t>実施団体名</a:t>
                      </a:r>
                      <a:endParaRPr kumimoji="1" lang="ja-JP" altLang="en-US" sz="1200" dirty="0">
                        <a:solidFill>
                          <a:schemeClr val="tx1"/>
                        </a:solidFill>
                        <a:latin typeface="+mn-ea"/>
                        <a:ea typeface="+mn-ea"/>
                      </a:endParaRPr>
                    </a:p>
                  </a:txBody>
                  <a:tcPr/>
                </a:tc>
                <a:tc>
                  <a:txBody>
                    <a:bodyPr/>
                    <a:lstStyle/>
                    <a:p>
                      <a:r>
                        <a:rPr kumimoji="1" lang="en-US" altLang="ja-JP" sz="1050" i="1" dirty="0" smtClean="0">
                          <a:solidFill>
                            <a:schemeClr val="tx1"/>
                          </a:solidFill>
                          <a:latin typeface="+mn-ea"/>
                          <a:ea typeface="+mn-ea"/>
                        </a:rPr>
                        <a:t>※</a:t>
                      </a:r>
                      <a:r>
                        <a:rPr kumimoji="1" lang="ja-JP" altLang="en-US" sz="1050" i="1" dirty="0" smtClean="0">
                          <a:solidFill>
                            <a:schemeClr val="tx1"/>
                          </a:solidFill>
                          <a:latin typeface="+mn-ea"/>
                          <a:ea typeface="+mn-ea"/>
                        </a:rPr>
                        <a:t>　実施団体（補助事業者）となる地方公共団体又は民間事業者等の名称を記載</a:t>
                      </a:r>
                    </a:p>
                    <a:p>
                      <a:r>
                        <a:rPr kumimoji="1" lang="ja-JP" altLang="en-US" sz="1050" i="1" dirty="0" smtClean="0">
                          <a:solidFill>
                            <a:schemeClr val="tx1"/>
                          </a:solidFill>
                          <a:latin typeface="+mn-ea"/>
                          <a:ea typeface="+mn-ea"/>
                        </a:rPr>
                        <a:t>（一部事務組合又は広域連合をはじめとする連携主体（法人格を有さないコンソーシアムは含まない）が実施団体となる場合は、当該連携主体の名称を記載）</a:t>
                      </a:r>
                    </a:p>
                  </a:txBody>
                  <a:tcPr/>
                </a:tc>
                <a:extLst>
                  <a:ext uri="{0D108BD9-81ED-4DB2-BD59-A6C34878D82A}">
                    <a16:rowId xmlns:a16="http://schemas.microsoft.com/office/drawing/2014/main" val="10003"/>
                  </a:ext>
                </a:extLst>
              </a:tr>
              <a:tr h="2257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経済産業省 「</a:t>
                      </a:r>
                      <a:r>
                        <a:rPr kumimoji="1" lang="zh-TW" altLang="en-US" sz="1200" dirty="0" smtClean="0">
                          <a:solidFill>
                            <a:schemeClr val="tx1"/>
                          </a:solidFill>
                          <a:latin typeface="+mn-ea"/>
                          <a:ea typeface="+mn-ea"/>
                        </a:rPr>
                        <a:t>地域新</a:t>
                      </a:r>
                      <a:r>
                        <a:rPr kumimoji="1" lang="en-US" altLang="zh-TW" sz="1200" dirty="0" err="1" smtClean="0">
                          <a:solidFill>
                            <a:schemeClr val="tx1"/>
                          </a:solidFill>
                          <a:latin typeface="+mn-ea"/>
                          <a:ea typeface="+mn-ea"/>
                        </a:rPr>
                        <a:t>MaaS</a:t>
                      </a:r>
                      <a:r>
                        <a:rPr kumimoji="1" lang="zh-TW" altLang="en-US" sz="1200" dirty="0" smtClean="0">
                          <a:solidFill>
                            <a:schemeClr val="tx1"/>
                          </a:solidFill>
                          <a:latin typeface="+mn-ea"/>
                          <a:ea typeface="+mn-ea"/>
                        </a:rPr>
                        <a:t>創出推進事業</a:t>
                      </a:r>
                      <a:r>
                        <a:rPr kumimoji="1" lang="ja-JP" altLang="en-US" sz="1200" dirty="0" smtClean="0">
                          <a:solidFill>
                            <a:schemeClr val="tx1"/>
                          </a:solidFill>
                          <a:latin typeface="+mn-ea"/>
                          <a:ea typeface="+mn-ea"/>
                        </a:rPr>
                        <a:t>」</a:t>
                      </a:r>
                    </a:p>
                  </a:txBody>
                  <a:tcPr/>
                </a:tc>
                <a:tc>
                  <a:txBody>
                    <a:bodyPr/>
                    <a:lstStyle/>
                    <a:p>
                      <a:r>
                        <a:rPr kumimoji="1" lang="ja-JP" altLang="en-US" sz="1200" dirty="0" smtClean="0">
                          <a:solidFill>
                            <a:schemeClr val="tx1"/>
                          </a:solidFill>
                          <a:latin typeface="+mn-ea"/>
                          <a:ea typeface="+mn-ea"/>
                        </a:rPr>
                        <a:t>事業名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4"/>
                  </a:ext>
                </a:extLst>
              </a:tr>
              <a:tr h="273600">
                <a:tc vMerge="1">
                  <a:txBody>
                    <a:bodyPr/>
                    <a:lstStyle/>
                    <a:p>
                      <a:endParaRPr kumimoji="1" lang="ja-JP" altLang="en-US" sz="1200" dirty="0">
                        <a:latin typeface="+mn-ea"/>
                        <a:ea typeface="+mn-ea"/>
                      </a:endParaRPr>
                    </a:p>
                  </a:txBody>
                  <a:tcPr/>
                </a:tc>
                <a:tc>
                  <a:txBody>
                    <a:bodyPr/>
                    <a:lstStyle/>
                    <a:p>
                      <a:r>
                        <a:rPr kumimoji="1" lang="ja-JP" altLang="en-US" sz="1200" dirty="0" smtClean="0">
                          <a:solidFill>
                            <a:schemeClr val="tx1"/>
                          </a:solidFill>
                          <a:latin typeface="+mn-ea"/>
                          <a:ea typeface="+mn-ea"/>
                        </a:rPr>
                        <a:t>実施団体名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5"/>
                  </a:ext>
                </a:extLst>
              </a:tr>
              <a:tr h="2257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国土交通省 「日本版</a:t>
                      </a:r>
                      <a:r>
                        <a:rPr kumimoji="1" lang="en-US" altLang="ja-JP" sz="1200" dirty="0" err="1" smtClean="0">
                          <a:solidFill>
                            <a:schemeClr val="tx1"/>
                          </a:solidFill>
                          <a:latin typeface="+mn-ea"/>
                          <a:ea typeface="+mn-ea"/>
                        </a:rPr>
                        <a:t>MaaS</a:t>
                      </a:r>
                      <a:r>
                        <a:rPr kumimoji="1" lang="en-US" altLang="ja-JP" sz="1200" dirty="0" smtClean="0">
                          <a:solidFill>
                            <a:schemeClr val="tx1"/>
                          </a:solidFill>
                          <a:latin typeface="+mn-ea"/>
                          <a:ea typeface="+mn-ea"/>
                        </a:rPr>
                        <a:t> </a:t>
                      </a:r>
                      <a:r>
                        <a:rPr kumimoji="1" lang="ja-JP" altLang="en-US" sz="1200" dirty="0" smtClean="0">
                          <a:solidFill>
                            <a:schemeClr val="tx1"/>
                          </a:solidFill>
                          <a:latin typeface="+mn-ea"/>
                          <a:ea typeface="+mn-ea"/>
                        </a:rPr>
                        <a:t>推進・支援事業」</a:t>
                      </a:r>
                      <a:endParaRPr kumimoji="1" lang="ja-JP" altLang="en-US" sz="1200" dirty="0">
                        <a:solidFill>
                          <a:schemeClr val="tx1"/>
                        </a:solidFill>
                        <a:latin typeface="+mn-ea"/>
                        <a:ea typeface="+mn-ea"/>
                      </a:endParaRPr>
                    </a:p>
                  </a:txBody>
                  <a:tcPr/>
                </a:tc>
                <a:tc>
                  <a:txBody>
                    <a:bodyPr/>
                    <a:lstStyle/>
                    <a:p>
                      <a:r>
                        <a:rPr kumimoji="1" lang="ja-JP" altLang="en-US" sz="1200" dirty="0" smtClean="0">
                          <a:solidFill>
                            <a:schemeClr val="tx1"/>
                          </a:solidFill>
                          <a:latin typeface="+mn-ea"/>
                          <a:ea typeface="+mn-ea"/>
                        </a:rPr>
                        <a:t>事業名</a:t>
                      </a:r>
                      <a:endParaRPr kumimoji="1" lang="ja-JP" altLang="en-US" sz="1200" strike="sngStrike" dirty="0">
                        <a:solidFill>
                          <a:srgbClr val="00B050"/>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6"/>
                  </a:ext>
                </a:extLst>
              </a:tr>
              <a:tr h="225745">
                <a:tc vMerge="1">
                  <a:txBody>
                    <a:bodyPr/>
                    <a:lstStyle/>
                    <a:p>
                      <a:endParaRPr kumimoji="1" lang="ja-JP" altLang="en-US" sz="1200" dirty="0">
                        <a:latin typeface="+mn-ea"/>
                        <a:ea typeface="+mn-ea"/>
                      </a:endParaRPr>
                    </a:p>
                  </a:txBody>
                  <a:tcPr/>
                </a:tc>
                <a:tc>
                  <a:txBody>
                    <a:bodyPr/>
                    <a:lstStyle/>
                    <a:p>
                      <a:r>
                        <a:rPr kumimoji="1" lang="ja-JP" altLang="en-US" sz="1200" dirty="0" smtClean="0">
                          <a:solidFill>
                            <a:schemeClr val="tx1"/>
                          </a:solidFill>
                          <a:latin typeface="+mn-ea"/>
                          <a:ea typeface="+mn-ea"/>
                        </a:rPr>
                        <a:t>申請者</a:t>
                      </a:r>
                      <a:endParaRPr kumimoji="1" lang="ja-JP" altLang="en-US" sz="1200" dirty="0">
                        <a:solidFill>
                          <a:schemeClr val="tx1"/>
                        </a:solidFill>
                        <a:latin typeface="+mn-ea"/>
                        <a:ea typeface="+mn-ea"/>
                      </a:endParaRPr>
                    </a:p>
                  </a:txBody>
                  <a:tcPr/>
                </a:tc>
                <a:tc>
                  <a:txBody>
                    <a:bodyPr/>
                    <a:lstStyle/>
                    <a:p>
                      <a:pPr algn="just">
                        <a:spcAft>
                          <a:spcPts val="0"/>
                        </a:spcAft>
                      </a:pPr>
                      <a:r>
                        <a:rPr lang="ja-JP"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（例）○○協議会、</a:t>
                      </a:r>
                      <a:r>
                        <a:rPr lang="en-US"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50" i="1" kern="100" dirty="0" err="1" smtClean="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事業</a:t>
                      </a:r>
                      <a:r>
                        <a:rPr lang="ja-JP" sz="1050" i="1" kern="100" dirty="0" smtClean="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実行</a:t>
                      </a:r>
                      <a:r>
                        <a:rPr lang="ja-JP"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委員会（仮称）</a:t>
                      </a:r>
                      <a:endParaRPr lang="ja-JP" sz="105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25745">
                <a:tc rowSpan="2">
                  <a:txBody>
                    <a:bodyPr/>
                    <a:lstStyle/>
                    <a:p>
                      <a:r>
                        <a:rPr kumimoji="1" lang="ja-JP" altLang="en-US" sz="1200" dirty="0" smtClean="0">
                          <a:solidFill>
                            <a:schemeClr val="tx1"/>
                          </a:solidFill>
                          <a:latin typeface="+mn-ea"/>
                          <a:ea typeface="+mn-ea"/>
                        </a:rPr>
                        <a:t>国土交通省 「スマートシティモデルプロジェクト」</a:t>
                      </a:r>
                    </a:p>
                  </a:txBody>
                  <a:tcPr/>
                </a:tc>
                <a:tc>
                  <a:txBody>
                    <a:bodyPr/>
                    <a:lstStyle/>
                    <a:p>
                      <a:r>
                        <a:rPr kumimoji="1" lang="ja-JP" altLang="en-US" sz="1200" dirty="0" smtClean="0">
                          <a:solidFill>
                            <a:schemeClr val="tx1"/>
                          </a:solidFill>
                          <a:latin typeface="+mn-ea"/>
                          <a:ea typeface="+mn-ea"/>
                        </a:rPr>
                        <a:t>事業名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8"/>
                  </a:ext>
                </a:extLst>
              </a:tr>
              <a:tr h="225745">
                <a:tc vMerge="1">
                  <a:txBody>
                    <a:bodyPr/>
                    <a:lstStyle/>
                    <a:p>
                      <a:endParaRPr kumimoji="1" lang="ja-JP" altLang="en-US" sz="1200" dirty="0">
                        <a:latin typeface="+mn-ea"/>
                        <a:ea typeface="+mn-ea"/>
                      </a:endParaRPr>
                    </a:p>
                  </a:txBody>
                  <a:tcPr/>
                </a:tc>
                <a:tc>
                  <a:txBody>
                    <a:bodyPr/>
                    <a:lstStyle/>
                    <a:p>
                      <a:r>
                        <a:rPr kumimoji="1" lang="ja-JP" altLang="en-US" sz="1200" dirty="0" smtClean="0">
                          <a:solidFill>
                            <a:schemeClr val="tx1"/>
                          </a:solidFill>
                          <a:latin typeface="+mn-ea"/>
                          <a:ea typeface="+mn-ea"/>
                        </a:rPr>
                        <a:t>団体名</a:t>
                      </a:r>
                      <a:endParaRPr kumimoji="1" lang="ja-JP" altLang="en-US" sz="1200" dirty="0">
                        <a:solidFill>
                          <a:schemeClr val="tx1"/>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9"/>
                  </a:ext>
                </a:extLst>
              </a:tr>
            </a:tbl>
          </a:graphicData>
        </a:graphic>
      </p:graphicFrame>
      <p:sp>
        <p:nvSpPr>
          <p:cNvPr id="1234" name="テキスト ボックス 18"/>
          <p:cNvSpPr txBox="1"/>
          <p:nvPr/>
        </p:nvSpPr>
        <p:spPr>
          <a:xfrm>
            <a:off x="57870" y="600943"/>
            <a:ext cx="5234210" cy="307777"/>
          </a:xfrm>
          <a:prstGeom prst="rect">
            <a:avLst/>
          </a:prstGeom>
          <a:noFill/>
        </p:spPr>
        <p:txBody>
          <a:bodyPr wrap="square" rtlCol="0">
            <a:spAutoFit/>
          </a:bodyPr>
          <a:lstStyle/>
          <a:p>
            <a:r>
              <a:rPr kumimoji="1" lang="en-US" altLang="ja-JP" sz="1400" dirty="0" smtClean="0">
                <a:latin typeface="+mn-ea"/>
                <a:ea typeface="+mn-ea"/>
              </a:rPr>
              <a:t>【</a:t>
            </a:r>
            <a:r>
              <a:rPr kumimoji="1" lang="ja-JP" altLang="en-US" sz="1400" dirty="0" smtClean="0">
                <a:latin typeface="+mn-ea"/>
                <a:ea typeface="+mn-ea"/>
              </a:rPr>
              <a:t>応募事業</a:t>
            </a:r>
            <a:r>
              <a:rPr kumimoji="1" lang="en-US" altLang="ja-JP" sz="1400" dirty="0" smtClean="0">
                <a:latin typeface="+mn-ea"/>
                <a:ea typeface="+mn-ea"/>
              </a:rPr>
              <a:t>】</a:t>
            </a:r>
            <a:r>
              <a:rPr kumimoji="1" lang="ja-JP" altLang="en-US" sz="1400" dirty="0" smtClean="0">
                <a:latin typeface="+mn-ea"/>
                <a:ea typeface="+mn-ea"/>
              </a:rPr>
              <a:t>　　</a:t>
            </a:r>
            <a:r>
              <a:rPr kumimoji="1" lang="en-US" altLang="ja-JP" sz="1400" i="1" dirty="0" smtClean="0">
                <a:solidFill>
                  <a:srgbClr val="FF0000"/>
                </a:solidFill>
                <a:latin typeface="+mn-ea"/>
                <a:ea typeface="+mn-ea"/>
              </a:rPr>
              <a:t>※</a:t>
            </a:r>
            <a:r>
              <a:rPr kumimoji="1" lang="ja-JP" altLang="en-US" sz="1400" i="1" dirty="0" smtClean="0">
                <a:solidFill>
                  <a:srgbClr val="FF0000"/>
                </a:solidFill>
                <a:latin typeface="+mn-ea"/>
                <a:ea typeface="+mn-ea"/>
              </a:rPr>
              <a:t>応募しない事業の行は削除すること</a:t>
            </a:r>
            <a:endParaRPr kumimoji="1" lang="ja-JP" altLang="en-US" sz="1400" i="1" dirty="0">
              <a:solidFill>
                <a:srgbClr val="FF0000"/>
              </a:solidFill>
              <a:latin typeface="+mn-ea"/>
              <a:ea typeface="+mn-ea"/>
            </a:endParaRPr>
          </a:p>
        </p:txBody>
      </p:sp>
      <p:sp>
        <p:nvSpPr>
          <p:cNvPr id="1236" name="テキスト ボックス 16"/>
          <p:cNvSpPr txBox="1"/>
          <p:nvPr/>
        </p:nvSpPr>
        <p:spPr>
          <a:xfrm>
            <a:off x="2674975" y="6381328"/>
            <a:ext cx="4970123" cy="399217"/>
          </a:xfrm>
          <a:prstGeom prst="rect">
            <a:avLst/>
          </a:prstGeom>
          <a:noFill/>
        </p:spPr>
        <p:txBody>
          <a:bodyPr wrap="square" rtlCol="0">
            <a:spAutoFit/>
          </a:bodyPr>
          <a:lstStyle/>
          <a:p>
            <a:pPr algn="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令和２年度までの施策名は「データ利活用型スマートシティ推進事業」</a:t>
            </a:r>
            <a:endParaRPr lang="en-US" altLang="ja-JP" sz="1000" dirty="0" smtClean="0">
              <a:latin typeface="Meiryo UI" panose="020B0604030504040204" pitchFamily="50" charset="-128"/>
              <a:ea typeface="Meiryo UI" panose="020B0604030504040204" pitchFamily="50" charset="-128"/>
            </a:endParaRPr>
          </a:p>
          <a:p>
            <a:pPr algn="r"/>
            <a:r>
              <a:rPr lang="ja-JP" altLang="en-US" sz="1000" dirty="0" smtClean="0">
                <a:latin typeface="Meiryo UI" panose="020B0604030504040204" pitchFamily="50" charset="-128"/>
                <a:ea typeface="Meiryo UI" panose="020B0604030504040204" pitchFamily="50" charset="-128"/>
              </a:rPr>
              <a:t>※2令和元年度の施策名は「新モビリティサービス推進事業」</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2</a:t>
            </a:r>
            <a:endParaRPr kumimoji="1" lang="ja-JP" altLang="en-US" sz="1480" dirty="0">
              <a:solidFill>
                <a:schemeClr val="tx1"/>
              </a:solidFill>
            </a:endParaRPr>
          </a:p>
        </p:txBody>
      </p:sp>
    </p:spTree>
    <p:extLst>
      <p:ext uri="{BB962C8B-B14F-4D97-AF65-F5344CB8AC3E}">
        <p14:creationId xmlns:p14="http://schemas.microsoft.com/office/powerpoint/2010/main" val="1763102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 name="正方形/長方形 85"/>
          <p:cNvSpPr/>
          <p:nvPr/>
        </p:nvSpPr>
        <p:spPr>
          <a:xfrm>
            <a:off x="4808982" y="4663876"/>
            <a:ext cx="1927357" cy="1646922"/>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21"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kern="0" dirty="0" smtClean="0">
                <a:solidFill>
                  <a:prstClr val="white"/>
                </a:solidFill>
                <a:latin typeface="+mn-ea"/>
                <a:ea typeface="+mn-ea"/>
              </a:rPr>
              <a:t>システム</a:t>
            </a:r>
            <a:r>
              <a:rPr kumimoji="0" lang="ja-JP" altLang="en-US" sz="2400" b="1" kern="0" dirty="0">
                <a:solidFill>
                  <a:prstClr val="white"/>
                </a:solidFill>
                <a:latin typeface="+mn-ea"/>
                <a:ea typeface="+mn-ea"/>
              </a:rPr>
              <a:t>構成図</a:t>
            </a:r>
          </a:p>
        </p:txBody>
      </p:sp>
      <p:sp>
        <p:nvSpPr>
          <p:cNvPr id="1522"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524" name="正方形/長方形 93"/>
          <p:cNvSpPr/>
          <p:nvPr/>
        </p:nvSpPr>
        <p:spPr>
          <a:xfrm>
            <a:off x="7540011" y="3029399"/>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その他の</a:t>
            </a:r>
            <a:endParaRPr lang="en-US" altLang="ja-JP" sz="1015"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データ連携</a:t>
            </a:r>
            <a:r>
              <a:rPr lang="ja-JP" altLang="en-US" sz="1015" dirty="0" smtClean="0">
                <a:solidFill>
                  <a:prstClr val="black"/>
                </a:solidFill>
                <a:latin typeface="Meiryo UI" panose="020B0604030504040204" pitchFamily="50" charset="-128"/>
                <a:ea typeface="Meiryo UI" panose="020B0604030504040204" pitchFamily="50" charset="-128"/>
              </a:rPr>
              <a:t>基盤</a:t>
            </a:r>
            <a:endParaRPr lang="en-US" altLang="ja-JP" sz="1015" dirty="0" smtClean="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smtClean="0">
                <a:solidFill>
                  <a:prstClr val="black"/>
                </a:solidFill>
                <a:latin typeface="Meiryo UI" panose="020B0604030504040204" pitchFamily="50" charset="-128"/>
                <a:ea typeface="Meiryo UI" panose="020B0604030504040204" pitchFamily="50" charset="-128"/>
              </a:rPr>
              <a:t>（具体的に）</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25" name="正方形/長方形 94"/>
          <p:cNvSpPr/>
          <p:nvPr/>
        </p:nvSpPr>
        <p:spPr>
          <a:xfrm>
            <a:off x="461907" y="2679213"/>
            <a:ext cx="481325" cy="2182904"/>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dirty="0">
              <a:solidFill>
                <a:prstClr val="white"/>
              </a:solidFill>
              <a:latin typeface="Meiryo UI" panose="020B0604030504040204" pitchFamily="50" charset="-128"/>
              <a:ea typeface="Meiryo UI" panose="020B0604030504040204" pitchFamily="50" charset="-128"/>
            </a:endParaRPr>
          </a:p>
        </p:txBody>
      </p:sp>
      <p:sp>
        <p:nvSpPr>
          <p:cNvPr id="1526" name="テキスト ボックス 95"/>
          <p:cNvSpPr txBox="1"/>
          <p:nvPr/>
        </p:nvSpPr>
        <p:spPr>
          <a:xfrm>
            <a:off x="499859" y="3088534"/>
            <a:ext cx="383503" cy="1248099"/>
          </a:xfrm>
          <a:prstGeom prst="rect">
            <a:avLst/>
          </a:prstGeom>
          <a:noFill/>
        </p:spPr>
        <p:txBody>
          <a:bodyPr vert="eaVert" wrap="none" rtlCol="0">
            <a:spAutoFit/>
          </a:bodyPr>
          <a:lstStyle/>
          <a:p>
            <a:pPr algn="ctr" defTabSz="844083" eaLnBrk="1" fontAlgn="auto" hangingPunct="1">
              <a:spcBef>
                <a:spcPts val="0"/>
              </a:spcBef>
              <a:spcAft>
                <a:spcPts val="0"/>
              </a:spcAft>
              <a:defRPr/>
            </a:pPr>
            <a:r>
              <a:rPr lang="ja-JP" altLang="en-US" sz="1292" b="1" dirty="0">
                <a:solidFill>
                  <a:prstClr val="white"/>
                </a:solidFill>
                <a:latin typeface="Meiryo UI" panose="020B0604030504040204" pitchFamily="50" charset="-128"/>
                <a:ea typeface="Meiryo UI" panose="020B0604030504040204" pitchFamily="50" charset="-128"/>
              </a:rPr>
              <a:t>データ連携基盤</a:t>
            </a:r>
          </a:p>
        </p:txBody>
      </p:sp>
      <p:sp>
        <p:nvSpPr>
          <p:cNvPr id="1527" name="正方形/長方形 96"/>
          <p:cNvSpPr/>
          <p:nvPr/>
        </p:nvSpPr>
        <p:spPr>
          <a:xfrm>
            <a:off x="448995" y="985321"/>
            <a:ext cx="481325" cy="1621427"/>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dirty="0">
              <a:solidFill>
                <a:prstClr val="white"/>
              </a:solidFill>
              <a:latin typeface="Meiryo UI" panose="020B0604030504040204" pitchFamily="50" charset="-128"/>
              <a:ea typeface="Meiryo UI" panose="020B0604030504040204" pitchFamily="50" charset="-128"/>
            </a:endParaRPr>
          </a:p>
        </p:txBody>
      </p:sp>
      <p:sp>
        <p:nvSpPr>
          <p:cNvPr id="1528" name="テキスト ボックス 97"/>
          <p:cNvSpPr txBox="1"/>
          <p:nvPr/>
        </p:nvSpPr>
        <p:spPr>
          <a:xfrm>
            <a:off x="516089" y="993845"/>
            <a:ext cx="383503" cy="1532425"/>
          </a:xfrm>
          <a:prstGeom prst="rect">
            <a:avLst/>
          </a:prstGeom>
          <a:noFill/>
        </p:spPr>
        <p:txBody>
          <a:bodyPr vert="eaVert" wrap="square" rtlCol="0">
            <a:spAutoFit/>
          </a:bodyPr>
          <a:lstStyle/>
          <a:p>
            <a:pPr algn="ctr" defTabSz="844083" eaLnBrk="1" fontAlgn="auto" hangingPunct="1">
              <a:spcBef>
                <a:spcPts val="0"/>
              </a:spcBef>
              <a:spcAft>
                <a:spcPts val="0"/>
              </a:spcAft>
              <a:defRPr/>
            </a:pPr>
            <a:r>
              <a:rPr lang="ja-JP" altLang="en-US" sz="1292" b="1" dirty="0" smtClean="0">
                <a:solidFill>
                  <a:prstClr val="white"/>
                </a:solidFill>
                <a:latin typeface="Meiryo UI" panose="020B0604030504040204" pitchFamily="50" charset="-128"/>
                <a:ea typeface="Meiryo UI" panose="020B0604030504040204" pitchFamily="50" charset="-128"/>
              </a:rPr>
              <a:t>サービス</a:t>
            </a:r>
            <a:endParaRPr lang="ja-JP" altLang="en-US" sz="1292" b="1" dirty="0">
              <a:solidFill>
                <a:srgbClr val="00B050"/>
              </a:solidFill>
              <a:latin typeface="Meiryo UI" panose="020B0604030504040204" pitchFamily="50" charset="-128"/>
              <a:ea typeface="Meiryo UI" panose="020B0604030504040204" pitchFamily="50" charset="-128"/>
            </a:endParaRPr>
          </a:p>
        </p:txBody>
      </p:sp>
      <p:sp>
        <p:nvSpPr>
          <p:cNvPr id="1529" name="正方形/長方形 98"/>
          <p:cNvSpPr/>
          <p:nvPr/>
        </p:nvSpPr>
        <p:spPr>
          <a:xfrm>
            <a:off x="463518" y="4942593"/>
            <a:ext cx="481325" cy="1828866"/>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dirty="0">
              <a:solidFill>
                <a:prstClr val="white"/>
              </a:solidFill>
              <a:latin typeface="Meiryo UI" panose="020B0604030504040204" pitchFamily="50" charset="-128"/>
              <a:ea typeface="Meiryo UI" panose="020B0604030504040204" pitchFamily="50" charset="-128"/>
            </a:endParaRPr>
          </a:p>
        </p:txBody>
      </p:sp>
      <p:sp>
        <p:nvSpPr>
          <p:cNvPr id="1530" name="テキスト ボックス 99"/>
          <p:cNvSpPr txBox="1"/>
          <p:nvPr/>
        </p:nvSpPr>
        <p:spPr>
          <a:xfrm>
            <a:off x="395536" y="5123070"/>
            <a:ext cx="582339" cy="1474281"/>
          </a:xfrm>
          <a:prstGeom prst="rect">
            <a:avLst/>
          </a:prstGeom>
          <a:noFill/>
        </p:spPr>
        <p:txBody>
          <a:bodyPr vert="eaVert" wrap="square" rtlCol="0">
            <a:spAutoFit/>
          </a:bodyPr>
          <a:lstStyle/>
          <a:p>
            <a:pPr algn="ctr" defTabSz="844083" eaLnBrk="1" fontAlgn="auto" hangingPunct="1">
              <a:spcBef>
                <a:spcPts val="0"/>
              </a:spcBef>
              <a:spcAft>
                <a:spcPts val="0"/>
              </a:spcAft>
              <a:defRPr/>
            </a:pPr>
            <a:r>
              <a:rPr lang="ja-JP" altLang="en-US" sz="1292" b="1" dirty="0" smtClean="0">
                <a:solidFill>
                  <a:prstClr val="white"/>
                </a:solidFill>
                <a:latin typeface="Meiryo UI" panose="020B0604030504040204" pitchFamily="50" charset="-128"/>
                <a:ea typeface="Meiryo UI" panose="020B0604030504040204" pitchFamily="50" charset="-128"/>
              </a:rPr>
              <a:t>データ・</a:t>
            </a:r>
            <a:endParaRPr lang="en-US" altLang="ja-JP" sz="1292" b="1" dirty="0">
              <a:solidFill>
                <a:prstClr val="white"/>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292" b="1" dirty="0" smtClean="0">
                <a:solidFill>
                  <a:prstClr val="white"/>
                </a:solidFill>
                <a:latin typeface="Meiryo UI" panose="020B0604030504040204" pitchFamily="50" charset="-128"/>
                <a:ea typeface="Meiryo UI" panose="020B0604030504040204" pitchFamily="50" charset="-128"/>
              </a:rPr>
              <a:t>アセット</a:t>
            </a:r>
            <a:endParaRPr lang="ja-JP" altLang="en-US" sz="1292" b="1" dirty="0">
              <a:solidFill>
                <a:prstClr val="white"/>
              </a:solidFill>
              <a:latin typeface="Meiryo UI" panose="020B0604030504040204" pitchFamily="50" charset="-128"/>
              <a:ea typeface="Meiryo UI" panose="020B0604030504040204" pitchFamily="50" charset="-128"/>
            </a:endParaRPr>
          </a:p>
        </p:txBody>
      </p:sp>
      <p:sp>
        <p:nvSpPr>
          <p:cNvPr id="1531" name="正方形/長方形 100"/>
          <p:cNvSpPr/>
          <p:nvPr/>
        </p:nvSpPr>
        <p:spPr>
          <a:xfrm>
            <a:off x="1300032" y="3021395"/>
            <a:ext cx="5441058" cy="1646922"/>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32" name="テキスト ボックス 101"/>
          <p:cNvSpPr txBox="1"/>
          <p:nvPr/>
        </p:nvSpPr>
        <p:spPr>
          <a:xfrm>
            <a:off x="1155183" y="6366733"/>
            <a:ext cx="895318" cy="40472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水位センサ</a:t>
            </a:r>
            <a:endParaRPr lang="en-US" altLang="ja-JP" sz="1015"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a:t>
            </a:r>
            <a:r>
              <a:rPr lang="en-US" altLang="ja-JP" sz="1015" dirty="0">
                <a:solidFill>
                  <a:prstClr val="black"/>
                </a:solidFill>
                <a:latin typeface="Meiryo UI" panose="020B0604030504040204" pitchFamily="50" charset="-128"/>
                <a:ea typeface="Meiryo UI" panose="020B0604030504040204" pitchFamily="50" charset="-128"/>
              </a:rPr>
              <a:t>40</a:t>
            </a:r>
            <a:r>
              <a:rPr lang="ja-JP" altLang="en-US" sz="1015" dirty="0">
                <a:solidFill>
                  <a:prstClr val="black"/>
                </a:solidFill>
                <a:latin typeface="Meiryo UI" panose="020B0604030504040204" pitchFamily="50" charset="-128"/>
                <a:ea typeface="Meiryo UI" panose="020B0604030504040204" pitchFamily="50" charset="-128"/>
              </a:rPr>
              <a:t>か所）</a:t>
            </a:r>
          </a:p>
        </p:txBody>
      </p:sp>
      <p:sp>
        <p:nvSpPr>
          <p:cNvPr id="1533" name="テキスト ボックス 102"/>
          <p:cNvSpPr txBox="1"/>
          <p:nvPr/>
        </p:nvSpPr>
        <p:spPr>
          <a:xfrm>
            <a:off x="2142348" y="6377950"/>
            <a:ext cx="956550" cy="40472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水位カメラ</a:t>
            </a:r>
            <a:endParaRPr lang="en-US" altLang="ja-JP" sz="1015"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a:t>
            </a:r>
            <a:r>
              <a:rPr lang="en-US" altLang="ja-JP" sz="1015" dirty="0">
                <a:solidFill>
                  <a:prstClr val="black"/>
                </a:solidFill>
                <a:latin typeface="Meiryo UI" panose="020B0604030504040204" pitchFamily="50" charset="-128"/>
                <a:ea typeface="Meiryo UI" panose="020B0604030504040204" pitchFamily="50" charset="-128"/>
              </a:rPr>
              <a:t>10</a:t>
            </a:r>
            <a:r>
              <a:rPr lang="ja-JP" altLang="en-US" sz="1015" dirty="0">
                <a:solidFill>
                  <a:prstClr val="black"/>
                </a:solidFill>
                <a:latin typeface="Meiryo UI" panose="020B0604030504040204" pitchFamily="50" charset="-128"/>
                <a:ea typeface="Meiryo UI" panose="020B0604030504040204" pitchFamily="50" charset="-128"/>
              </a:rPr>
              <a:t>か所）</a:t>
            </a:r>
          </a:p>
        </p:txBody>
      </p:sp>
      <p:sp>
        <p:nvSpPr>
          <p:cNvPr id="1534" name="円柱 103"/>
          <p:cNvSpPr/>
          <p:nvPr/>
        </p:nvSpPr>
        <p:spPr>
          <a:xfrm>
            <a:off x="1699972" y="5150024"/>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自治体河川</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監視システム</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35" name="楕円 104"/>
          <p:cNvSpPr/>
          <p:nvPr/>
        </p:nvSpPr>
        <p:spPr>
          <a:xfrm>
            <a:off x="1298868" y="5919134"/>
            <a:ext cx="701059" cy="341120"/>
          </a:xfrm>
          <a:prstGeom prst="ellipse">
            <a:avLst/>
          </a:prstGeom>
          <a:solidFill>
            <a:sysClr val="window" lastClr="FFFFFF">
              <a:lumMod val="85000"/>
            </a:sysClr>
          </a:solidFill>
          <a:ln w="12700" cap="flat" cmpd="sng" algn="ctr">
            <a:noFill/>
            <a:prstDash val="solid"/>
            <a:miter lim="800000"/>
          </a:ln>
          <a:effectLst/>
        </p:spPr>
        <p:txBody>
          <a:bodyPr wrap="none" rtlCol="0" anchor="ctr"/>
          <a:lstStyle/>
          <a:p>
            <a:pPr algn="ctr" defTabSz="844083" eaLnBrk="1" fontAlgn="auto" hangingPunct="1">
              <a:spcBef>
                <a:spcPts val="0"/>
              </a:spcBef>
              <a:spcAft>
                <a:spcPts val="0"/>
              </a:spcAft>
              <a:defRPr/>
            </a:pPr>
            <a:r>
              <a:rPr lang="en-US" altLang="ja-JP" sz="923" b="1" kern="0" dirty="0">
                <a:solidFill>
                  <a:prstClr val="white"/>
                </a:solidFill>
                <a:latin typeface="Meiryo UI" panose="020B0604030504040204" pitchFamily="50" charset="-128"/>
                <a:ea typeface="Meiryo UI" panose="020B0604030504040204" pitchFamily="50" charset="-128"/>
              </a:rPr>
              <a:t>LPWA</a:t>
            </a:r>
            <a:endParaRPr lang="ja-JP" altLang="en-US" sz="923" b="1" kern="0" dirty="0">
              <a:solidFill>
                <a:prstClr val="white"/>
              </a:solidFill>
              <a:latin typeface="Meiryo UI" panose="020B0604030504040204" pitchFamily="50" charset="-128"/>
              <a:ea typeface="Meiryo UI" panose="020B0604030504040204" pitchFamily="50" charset="-128"/>
            </a:endParaRPr>
          </a:p>
        </p:txBody>
      </p:sp>
      <p:sp>
        <p:nvSpPr>
          <p:cNvPr id="1536" name="楕円 105"/>
          <p:cNvSpPr/>
          <p:nvPr/>
        </p:nvSpPr>
        <p:spPr>
          <a:xfrm>
            <a:off x="2192923" y="5919134"/>
            <a:ext cx="701059" cy="335728"/>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defTabSz="844083" eaLnBrk="1" fontAlgn="auto" hangingPunct="1">
              <a:spcBef>
                <a:spcPts val="0"/>
              </a:spcBef>
              <a:spcAft>
                <a:spcPts val="0"/>
              </a:spcAft>
              <a:defRPr/>
            </a:pPr>
            <a:r>
              <a:rPr lang="en-US" altLang="ja-JP" sz="1015" b="1" kern="0" dirty="0">
                <a:solidFill>
                  <a:prstClr val="white"/>
                </a:solidFill>
                <a:latin typeface="Meiryo UI" panose="020B0604030504040204" pitchFamily="50" charset="-128"/>
                <a:ea typeface="Meiryo UI" panose="020B0604030504040204" pitchFamily="50" charset="-128"/>
              </a:rPr>
              <a:t>5G</a:t>
            </a:r>
            <a:endParaRPr lang="ja-JP" altLang="en-US" sz="1015" b="1" kern="0" dirty="0">
              <a:solidFill>
                <a:prstClr val="white"/>
              </a:solidFill>
              <a:latin typeface="Meiryo UI" panose="020B0604030504040204" pitchFamily="50" charset="-128"/>
              <a:ea typeface="Meiryo UI" panose="020B0604030504040204" pitchFamily="50" charset="-128"/>
            </a:endParaRPr>
          </a:p>
        </p:txBody>
      </p:sp>
      <p:cxnSp>
        <p:nvCxnSpPr>
          <p:cNvPr id="1537" name="直線コネクタ 106"/>
          <p:cNvCxnSpPr>
            <a:stCxn id="1534" idx="3"/>
            <a:endCxn id="1535" idx="0"/>
          </p:cNvCxnSpPr>
          <p:nvPr/>
        </p:nvCxnSpPr>
        <p:spPr>
          <a:xfrm flipH="1">
            <a:off x="1649397" y="5722923"/>
            <a:ext cx="451678" cy="196212"/>
          </a:xfrm>
          <a:prstGeom prst="line">
            <a:avLst/>
          </a:prstGeom>
          <a:noFill/>
          <a:ln w="6350" cap="flat" cmpd="sng" algn="ctr">
            <a:solidFill>
              <a:srgbClr val="5B9BD5"/>
            </a:solidFill>
            <a:prstDash val="solid"/>
            <a:miter lim="800000"/>
          </a:ln>
          <a:effectLst/>
        </p:spPr>
      </p:cxnSp>
      <p:cxnSp>
        <p:nvCxnSpPr>
          <p:cNvPr id="1538" name="直線コネクタ 107"/>
          <p:cNvCxnSpPr>
            <a:stCxn id="1532" idx="0"/>
            <a:endCxn id="1535" idx="4"/>
          </p:cNvCxnSpPr>
          <p:nvPr/>
        </p:nvCxnSpPr>
        <p:spPr>
          <a:xfrm flipV="1">
            <a:off x="1602843" y="6260254"/>
            <a:ext cx="46555" cy="106479"/>
          </a:xfrm>
          <a:prstGeom prst="line">
            <a:avLst/>
          </a:prstGeom>
          <a:noFill/>
          <a:ln w="6350" cap="flat" cmpd="sng" algn="ctr">
            <a:solidFill>
              <a:srgbClr val="5B9BD5"/>
            </a:solidFill>
            <a:prstDash val="solid"/>
            <a:miter lim="800000"/>
          </a:ln>
          <a:effectLst/>
        </p:spPr>
      </p:cxnSp>
      <p:cxnSp>
        <p:nvCxnSpPr>
          <p:cNvPr id="1539" name="直線コネクタ 108"/>
          <p:cNvCxnSpPr>
            <a:stCxn id="1534" idx="3"/>
            <a:endCxn id="1536" idx="0"/>
          </p:cNvCxnSpPr>
          <p:nvPr/>
        </p:nvCxnSpPr>
        <p:spPr>
          <a:xfrm>
            <a:off x="2101077" y="5722923"/>
            <a:ext cx="442376" cy="196212"/>
          </a:xfrm>
          <a:prstGeom prst="line">
            <a:avLst/>
          </a:prstGeom>
          <a:noFill/>
          <a:ln w="6350" cap="flat" cmpd="sng" algn="ctr">
            <a:solidFill>
              <a:srgbClr val="5B9BD5"/>
            </a:solidFill>
            <a:prstDash val="solid"/>
            <a:miter lim="800000"/>
          </a:ln>
          <a:effectLst/>
        </p:spPr>
      </p:cxnSp>
      <p:cxnSp>
        <p:nvCxnSpPr>
          <p:cNvPr id="1540" name="直線コネクタ 109"/>
          <p:cNvCxnSpPr>
            <a:stCxn id="1533" idx="0"/>
            <a:endCxn id="1536" idx="4"/>
          </p:cNvCxnSpPr>
          <p:nvPr/>
        </p:nvCxnSpPr>
        <p:spPr>
          <a:xfrm flipH="1" flipV="1">
            <a:off x="2543453" y="6254862"/>
            <a:ext cx="77170" cy="123088"/>
          </a:xfrm>
          <a:prstGeom prst="line">
            <a:avLst/>
          </a:prstGeom>
          <a:noFill/>
          <a:ln w="6350" cap="flat" cmpd="sng" algn="ctr">
            <a:solidFill>
              <a:srgbClr val="5B9BD5"/>
            </a:solidFill>
            <a:prstDash val="solid"/>
            <a:miter lim="800000"/>
          </a:ln>
          <a:effectLst/>
        </p:spPr>
      </p:cxnSp>
      <p:sp>
        <p:nvSpPr>
          <p:cNvPr id="1541" name="正方形/長方形 110"/>
          <p:cNvSpPr/>
          <p:nvPr/>
        </p:nvSpPr>
        <p:spPr>
          <a:xfrm>
            <a:off x="1933616" y="3265702"/>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kern="0" dirty="0">
                <a:latin typeface="Meiryo UI" panose="020B0604030504040204" pitchFamily="50" charset="-128"/>
                <a:ea typeface="Meiryo UI" panose="020B0604030504040204" pitchFamily="50" charset="-128"/>
              </a:rPr>
              <a:t>データ仲介</a:t>
            </a:r>
            <a:r>
              <a:rPr lang="ja-JP" altLang="en-US" sz="1015" kern="0" dirty="0" smtClean="0">
                <a:latin typeface="Meiryo UI" panose="020B0604030504040204" pitchFamily="50" charset="-128"/>
                <a:ea typeface="Meiryo UI" panose="020B0604030504040204" pitchFamily="50" charset="-128"/>
              </a:rPr>
              <a:t>機能</a:t>
            </a:r>
            <a:endParaRPr lang="en-US" altLang="ja-JP" sz="1015" kern="0" dirty="0" smtClean="0">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800" kern="0" dirty="0" smtClean="0">
                <a:latin typeface="Meiryo UI" panose="020B0604030504040204" pitchFamily="50" charset="-128"/>
                <a:ea typeface="Meiryo UI" panose="020B0604030504040204" pitchFamily="50" charset="-128"/>
              </a:rPr>
              <a:t>（データ蓄積・データ分散・イベント処理）</a:t>
            </a:r>
            <a:endParaRPr lang="ja-JP" altLang="en-US" sz="1015" kern="0" dirty="0">
              <a:latin typeface="Meiryo UI" panose="020B0604030504040204" pitchFamily="50" charset="-128"/>
              <a:ea typeface="Meiryo UI" panose="020B0604030504040204" pitchFamily="50" charset="-128"/>
            </a:endParaRPr>
          </a:p>
        </p:txBody>
      </p:sp>
      <p:sp>
        <p:nvSpPr>
          <p:cNvPr id="1542" name="円柱 111"/>
          <p:cNvSpPr/>
          <p:nvPr/>
        </p:nvSpPr>
        <p:spPr>
          <a:xfrm>
            <a:off x="2790909" y="5147741"/>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人流データ</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提供システム</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43" name="楕円 112"/>
          <p:cNvSpPr/>
          <p:nvPr/>
        </p:nvSpPr>
        <p:spPr>
          <a:xfrm>
            <a:off x="2013180" y="5027393"/>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44" name="テキスト ボックス 113"/>
          <p:cNvSpPr txBox="1"/>
          <p:nvPr/>
        </p:nvSpPr>
        <p:spPr>
          <a:xfrm>
            <a:off x="1612241" y="4942593"/>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45" name="テキスト ボックス 114"/>
          <p:cNvSpPr txBox="1"/>
          <p:nvPr/>
        </p:nvSpPr>
        <p:spPr>
          <a:xfrm>
            <a:off x="954948" y="5505466"/>
            <a:ext cx="822921"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●●市</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46" name="テキスト ボックス 115"/>
          <p:cNvSpPr txBox="1"/>
          <p:nvPr/>
        </p:nvSpPr>
        <p:spPr>
          <a:xfrm>
            <a:off x="2719396" y="5730353"/>
            <a:ext cx="941615"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●●通信事業者</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47" name="楕円 116"/>
          <p:cNvSpPr/>
          <p:nvPr/>
        </p:nvSpPr>
        <p:spPr>
          <a:xfrm>
            <a:off x="1743035" y="2884062"/>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48" name="テキスト ボックス 117"/>
          <p:cNvSpPr txBox="1"/>
          <p:nvPr/>
        </p:nvSpPr>
        <p:spPr>
          <a:xfrm>
            <a:off x="1410732" y="2782033"/>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49" name="楕円 118"/>
          <p:cNvSpPr/>
          <p:nvPr/>
        </p:nvSpPr>
        <p:spPr>
          <a:xfrm>
            <a:off x="2808467" y="2883235"/>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50" name="テキスト ボックス 119"/>
          <p:cNvSpPr txBox="1"/>
          <p:nvPr/>
        </p:nvSpPr>
        <p:spPr>
          <a:xfrm>
            <a:off x="2495590" y="2771492"/>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51" name="楕円 120"/>
          <p:cNvSpPr/>
          <p:nvPr/>
        </p:nvSpPr>
        <p:spPr>
          <a:xfrm>
            <a:off x="3876584" y="288729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52" name="テキスト ボックス 121"/>
          <p:cNvSpPr txBox="1"/>
          <p:nvPr/>
        </p:nvSpPr>
        <p:spPr>
          <a:xfrm>
            <a:off x="3563707" y="2775557"/>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53" name="テキスト ボックス 122"/>
          <p:cNvSpPr txBox="1"/>
          <p:nvPr/>
        </p:nvSpPr>
        <p:spPr>
          <a:xfrm>
            <a:off x="2288459" y="1715461"/>
            <a:ext cx="1186270"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ヘルスケア事業者●●</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54" name="テキスト ボックス 123"/>
          <p:cNvSpPr txBox="1"/>
          <p:nvPr/>
        </p:nvSpPr>
        <p:spPr>
          <a:xfrm>
            <a:off x="3504182" y="1715461"/>
            <a:ext cx="971786"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小売事業者●●</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55" name="テキスト ボックス 124"/>
          <p:cNvSpPr txBox="1"/>
          <p:nvPr/>
        </p:nvSpPr>
        <p:spPr>
          <a:xfrm>
            <a:off x="4550914" y="1715461"/>
            <a:ext cx="971786"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宅配事業者●●</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56" name="テキスト ボックス 125"/>
          <p:cNvSpPr txBox="1"/>
          <p:nvPr/>
        </p:nvSpPr>
        <p:spPr>
          <a:xfrm>
            <a:off x="5562801" y="1715461"/>
            <a:ext cx="971786"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事業者●●</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57" name="テキスト ボックス 126"/>
          <p:cNvSpPr txBox="1"/>
          <p:nvPr/>
        </p:nvSpPr>
        <p:spPr>
          <a:xfrm>
            <a:off x="7185795" y="3094338"/>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58" name="正方形/長方形 127"/>
          <p:cNvSpPr/>
          <p:nvPr/>
        </p:nvSpPr>
        <p:spPr>
          <a:xfrm>
            <a:off x="7540011" y="4027518"/>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dirty="0" smtClean="0">
                <a:solidFill>
                  <a:prstClr val="black"/>
                </a:solidFill>
                <a:latin typeface="Meiryo UI" panose="020B0604030504040204" pitchFamily="50" charset="-128"/>
                <a:ea typeface="Meiryo UI" panose="020B0604030504040204" pitchFamily="50" charset="-128"/>
              </a:rPr>
              <a:t>他</a:t>
            </a:r>
            <a:r>
              <a:rPr lang="ja-JP" altLang="en-US" sz="1015" dirty="0">
                <a:solidFill>
                  <a:prstClr val="black"/>
                </a:solidFill>
                <a:latin typeface="Meiryo UI" panose="020B0604030504040204" pitchFamily="50" charset="-128"/>
                <a:ea typeface="Meiryo UI" panose="020B0604030504040204" pitchFamily="50" charset="-128"/>
              </a:rPr>
              <a:t>都市（</a:t>
            </a:r>
            <a:r>
              <a:rPr lang="ja-JP" altLang="en-US" sz="1015" dirty="0" smtClean="0">
                <a:solidFill>
                  <a:prstClr val="black"/>
                </a:solidFill>
                <a:latin typeface="Meiryo UI" panose="020B0604030504040204" pitchFamily="50" charset="-128"/>
                <a:ea typeface="Meiryo UI" panose="020B0604030504040204" pitchFamily="50" charset="-128"/>
              </a:rPr>
              <a:t>●市）の</a:t>
            </a:r>
            <a:endParaRPr lang="en-US" altLang="ja-JP" sz="1015" dirty="0" smtClean="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smtClean="0">
                <a:solidFill>
                  <a:prstClr val="black"/>
                </a:solidFill>
                <a:latin typeface="Meiryo UI" panose="020B0604030504040204" pitchFamily="50" charset="-128"/>
                <a:ea typeface="Meiryo UI" panose="020B0604030504040204" pitchFamily="50" charset="-128"/>
              </a:rPr>
              <a:t>データ</a:t>
            </a:r>
            <a:r>
              <a:rPr lang="ja-JP" altLang="en-US" sz="1015" dirty="0">
                <a:solidFill>
                  <a:prstClr val="black"/>
                </a:solidFill>
                <a:latin typeface="Meiryo UI" panose="020B0604030504040204" pitchFamily="50" charset="-128"/>
                <a:ea typeface="Meiryo UI" panose="020B0604030504040204" pitchFamily="50" charset="-128"/>
              </a:rPr>
              <a:t>連携基盤</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59" name="楕円 128"/>
          <p:cNvSpPr/>
          <p:nvPr/>
        </p:nvSpPr>
        <p:spPr>
          <a:xfrm>
            <a:off x="6655861" y="4248530"/>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60" name="テキスト ボックス 129"/>
          <p:cNvSpPr txBox="1"/>
          <p:nvPr/>
        </p:nvSpPr>
        <p:spPr>
          <a:xfrm>
            <a:off x="6716209" y="4064705"/>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61" name="楕円 130"/>
          <p:cNvSpPr/>
          <p:nvPr/>
        </p:nvSpPr>
        <p:spPr>
          <a:xfrm>
            <a:off x="7445081" y="4246867"/>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62" name="テキスト ボックス 131"/>
          <p:cNvSpPr txBox="1"/>
          <p:nvPr/>
        </p:nvSpPr>
        <p:spPr>
          <a:xfrm>
            <a:off x="7193164" y="4072022"/>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63" name="楕円 132"/>
          <p:cNvSpPr/>
          <p:nvPr/>
        </p:nvSpPr>
        <p:spPr>
          <a:xfrm>
            <a:off x="6655861" y="3267423"/>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64" name="テキスト ボックス 133"/>
          <p:cNvSpPr txBox="1"/>
          <p:nvPr/>
        </p:nvSpPr>
        <p:spPr>
          <a:xfrm>
            <a:off x="6706495" y="3083598"/>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65" name="円柱 134"/>
          <p:cNvSpPr/>
          <p:nvPr/>
        </p:nvSpPr>
        <p:spPr>
          <a:xfrm>
            <a:off x="4920659" y="5145071"/>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a:t>
            </a:r>
            <a:endParaRPr lang="en-US" altLang="ja-JP" sz="1015"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データ</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66" name="テキスト ボックス 135"/>
          <p:cNvSpPr txBox="1"/>
          <p:nvPr/>
        </p:nvSpPr>
        <p:spPr>
          <a:xfrm>
            <a:off x="4845603" y="5750206"/>
            <a:ext cx="941615"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データ保有者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●●団体</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567" name="正方形/長方形 136"/>
          <p:cNvSpPr/>
          <p:nvPr/>
        </p:nvSpPr>
        <p:spPr>
          <a:xfrm>
            <a:off x="4069127" y="3263419"/>
            <a:ext cx="2057187" cy="3429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kern="0" dirty="0" smtClean="0">
                <a:latin typeface="Meiryo UI" panose="020B0604030504040204" pitchFamily="50" charset="-128"/>
                <a:ea typeface="Meiryo UI" panose="020B0604030504040204" pitchFamily="50" charset="-128"/>
              </a:rPr>
              <a:t>データ処理機能</a:t>
            </a:r>
            <a:endParaRPr lang="en-US" altLang="ja-JP" sz="1015" kern="0" dirty="0" smtClean="0">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800" kern="0" dirty="0" smtClean="0">
                <a:latin typeface="Meiryo UI" panose="020B0604030504040204" pitchFamily="50" charset="-128"/>
                <a:ea typeface="Meiryo UI" panose="020B0604030504040204" pitchFamily="50" charset="-128"/>
              </a:rPr>
              <a:t>（データ変換・データ受付・データ取得）</a:t>
            </a:r>
            <a:endParaRPr lang="ja-JP" altLang="en-US" sz="1015" kern="0" dirty="0">
              <a:latin typeface="Meiryo UI" panose="020B0604030504040204" pitchFamily="50" charset="-128"/>
              <a:ea typeface="Meiryo UI" panose="020B0604030504040204" pitchFamily="50" charset="-128"/>
            </a:endParaRPr>
          </a:p>
        </p:txBody>
      </p:sp>
      <p:sp>
        <p:nvSpPr>
          <p:cNvPr id="1568" name="正方形/長方形 137"/>
          <p:cNvSpPr/>
          <p:nvPr/>
        </p:nvSpPr>
        <p:spPr>
          <a:xfrm>
            <a:off x="1942381" y="3689483"/>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kern="0" dirty="0">
                <a:solidFill>
                  <a:prstClr val="black"/>
                </a:solidFill>
                <a:latin typeface="Meiryo UI" panose="020B0604030504040204" pitchFamily="50" charset="-128"/>
                <a:ea typeface="Meiryo UI" panose="020B0604030504040204" pitchFamily="50" charset="-128"/>
              </a:rPr>
              <a:t>●●●●機能</a:t>
            </a:r>
          </a:p>
        </p:txBody>
      </p:sp>
      <p:sp>
        <p:nvSpPr>
          <p:cNvPr id="1569" name="正方形/長方形 138"/>
          <p:cNvSpPr/>
          <p:nvPr/>
        </p:nvSpPr>
        <p:spPr>
          <a:xfrm>
            <a:off x="4069218" y="3689873"/>
            <a:ext cx="2057094"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kern="0" dirty="0">
                <a:solidFill>
                  <a:prstClr val="black"/>
                </a:solidFill>
                <a:latin typeface="Meiryo UI" panose="020B0604030504040204" pitchFamily="50" charset="-128"/>
                <a:ea typeface="Meiryo UI" panose="020B0604030504040204" pitchFamily="50" charset="-128"/>
              </a:rPr>
              <a:t>●●●●機能</a:t>
            </a:r>
          </a:p>
        </p:txBody>
      </p:sp>
      <p:sp>
        <p:nvSpPr>
          <p:cNvPr id="1570" name="円柱 139"/>
          <p:cNvSpPr/>
          <p:nvPr/>
        </p:nvSpPr>
        <p:spPr>
          <a:xfrm>
            <a:off x="3871807" y="5150024"/>
            <a:ext cx="802207" cy="572899"/>
          </a:xfrm>
          <a:prstGeom prst="can">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バリアフリー</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関連データ</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71" name="テキスト ボックス 140"/>
          <p:cNvSpPr txBox="1"/>
          <p:nvPr/>
        </p:nvSpPr>
        <p:spPr>
          <a:xfrm>
            <a:off x="3796074" y="5715870"/>
            <a:ext cx="941615"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smtClean="0">
                <a:solidFill>
                  <a:prstClr val="black"/>
                </a:solidFill>
                <a:latin typeface="Meiryo UI" panose="020B0604030504040204" pitchFamily="50" charset="-128"/>
                <a:ea typeface="Meiryo UI" panose="020B0604030504040204" pitchFamily="50" charset="-128"/>
              </a:rPr>
              <a:t>【</a:t>
            </a:r>
            <a:r>
              <a:rPr lang="ja-JP" altLang="en-US" sz="738" dirty="0" smtClean="0">
                <a:solidFill>
                  <a:prstClr val="black"/>
                </a:solidFill>
                <a:latin typeface="Meiryo UI" panose="020B0604030504040204" pitchFamily="50" charset="-128"/>
                <a:ea typeface="Meiryo UI" panose="020B0604030504040204" pitchFamily="50" charset="-128"/>
              </a:rPr>
              <a:t>一社●●</a:t>
            </a:r>
            <a:r>
              <a:rPr lang="en-US" altLang="ja-JP" sz="738" dirty="0" smtClean="0">
                <a:solidFill>
                  <a:prstClr val="black"/>
                </a:solidFill>
                <a:latin typeface="Meiryo UI" panose="020B0604030504040204" pitchFamily="50" charset="-128"/>
                <a:ea typeface="Meiryo UI" panose="020B0604030504040204" pitchFamily="50" charset="-128"/>
              </a:rPr>
              <a:t>】</a:t>
            </a:r>
            <a:endParaRPr lang="en-US" altLang="ja-JP" sz="738" dirty="0">
              <a:solidFill>
                <a:prstClr val="black"/>
              </a:solidFill>
              <a:latin typeface="Meiryo UI" panose="020B0604030504040204" pitchFamily="50" charset="-128"/>
              <a:ea typeface="Meiryo UI" panose="020B0604030504040204" pitchFamily="50" charset="-128"/>
            </a:endParaRPr>
          </a:p>
        </p:txBody>
      </p:sp>
      <p:cxnSp>
        <p:nvCxnSpPr>
          <p:cNvPr id="1572" name="直線コネクタ 141"/>
          <p:cNvCxnSpPr>
            <a:stCxn id="1563" idx="6"/>
            <a:endCxn id="1583" idx="2"/>
          </p:cNvCxnSpPr>
          <p:nvPr/>
        </p:nvCxnSpPr>
        <p:spPr>
          <a:xfrm>
            <a:off x="6842088" y="3359143"/>
            <a:ext cx="608018" cy="2085"/>
          </a:xfrm>
          <a:prstGeom prst="line">
            <a:avLst/>
          </a:prstGeom>
          <a:noFill/>
          <a:ln w="6350" cap="flat" cmpd="sng" algn="ctr">
            <a:solidFill>
              <a:srgbClr val="5B9BD5"/>
            </a:solidFill>
            <a:prstDash val="solid"/>
            <a:miter lim="800000"/>
          </a:ln>
          <a:effectLst/>
        </p:spPr>
      </p:cxnSp>
      <p:cxnSp>
        <p:nvCxnSpPr>
          <p:cNvPr id="1573" name="直線コネクタ 142"/>
          <p:cNvCxnSpPr>
            <a:stCxn id="1559" idx="6"/>
            <a:endCxn id="1561" idx="2"/>
          </p:cNvCxnSpPr>
          <p:nvPr/>
        </p:nvCxnSpPr>
        <p:spPr>
          <a:xfrm flipV="1">
            <a:off x="6842088" y="4338586"/>
            <a:ext cx="602993" cy="1663"/>
          </a:xfrm>
          <a:prstGeom prst="line">
            <a:avLst/>
          </a:prstGeom>
          <a:noFill/>
          <a:ln w="6350" cap="flat" cmpd="sng" algn="ctr">
            <a:solidFill>
              <a:srgbClr val="5B9BD5"/>
            </a:solidFill>
            <a:prstDash val="solid"/>
            <a:miter lim="800000"/>
          </a:ln>
          <a:effectLst/>
        </p:spPr>
      </p:cxnSp>
      <p:cxnSp>
        <p:nvCxnSpPr>
          <p:cNvPr id="1574" name="直線コネクタ 144"/>
          <p:cNvCxnSpPr>
            <a:stCxn id="1543" idx="0"/>
          </p:cNvCxnSpPr>
          <p:nvPr/>
        </p:nvCxnSpPr>
        <p:spPr>
          <a:xfrm flipV="1">
            <a:off x="2106294" y="4667200"/>
            <a:ext cx="1" cy="360193"/>
          </a:xfrm>
          <a:prstGeom prst="line">
            <a:avLst/>
          </a:prstGeom>
          <a:noFill/>
          <a:ln w="6350" cap="flat" cmpd="sng" algn="ctr">
            <a:solidFill>
              <a:srgbClr val="5B9BD5"/>
            </a:solidFill>
            <a:prstDash val="solid"/>
            <a:miter lim="800000"/>
          </a:ln>
          <a:effectLst/>
        </p:spPr>
      </p:cxnSp>
      <p:cxnSp>
        <p:nvCxnSpPr>
          <p:cNvPr id="1575" name="直線コネクタ 145"/>
          <p:cNvCxnSpPr>
            <a:stCxn id="1542" idx="1"/>
          </p:cNvCxnSpPr>
          <p:nvPr/>
        </p:nvCxnSpPr>
        <p:spPr>
          <a:xfrm flipH="1" flipV="1">
            <a:off x="3185624" y="4678030"/>
            <a:ext cx="6389" cy="469710"/>
          </a:xfrm>
          <a:prstGeom prst="line">
            <a:avLst/>
          </a:prstGeom>
          <a:noFill/>
          <a:ln w="6350" cap="flat" cmpd="sng" algn="ctr">
            <a:solidFill>
              <a:srgbClr val="5B9BD5"/>
            </a:solidFill>
            <a:prstDash val="solid"/>
            <a:miter lim="800000"/>
          </a:ln>
          <a:effectLst/>
        </p:spPr>
      </p:cxnSp>
      <p:cxnSp>
        <p:nvCxnSpPr>
          <p:cNvPr id="1576" name="直線コネクタ 146"/>
          <p:cNvCxnSpPr>
            <a:stCxn id="1570" idx="1"/>
          </p:cNvCxnSpPr>
          <p:nvPr/>
        </p:nvCxnSpPr>
        <p:spPr>
          <a:xfrm flipH="1" flipV="1">
            <a:off x="4264885" y="4683845"/>
            <a:ext cx="8026" cy="466179"/>
          </a:xfrm>
          <a:prstGeom prst="line">
            <a:avLst/>
          </a:prstGeom>
          <a:noFill/>
          <a:ln w="6350" cap="flat" cmpd="sng" algn="ctr">
            <a:solidFill>
              <a:srgbClr val="5B9BD5"/>
            </a:solidFill>
            <a:prstDash val="solid"/>
            <a:miter lim="800000"/>
          </a:ln>
          <a:effectLst/>
        </p:spPr>
      </p:cxnSp>
      <p:cxnSp>
        <p:nvCxnSpPr>
          <p:cNvPr id="1577" name="直線コネクタ 147"/>
          <p:cNvCxnSpPr>
            <a:stCxn id="1547" idx="0"/>
          </p:cNvCxnSpPr>
          <p:nvPr/>
        </p:nvCxnSpPr>
        <p:spPr>
          <a:xfrm flipH="1" flipV="1">
            <a:off x="1829804" y="2506499"/>
            <a:ext cx="6346" cy="377562"/>
          </a:xfrm>
          <a:prstGeom prst="line">
            <a:avLst/>
          </a:prstGeom>
          <a:noFill/>
          <a:ln w="6350" cap="flat" cmpd="sng" algn="ctr">
            <a:solidFill>
              <a:srgbClr val="5B9BD5"/>
            </a:solidFill>
            <a:prstDash val="solid"/>
            <a:miter lim="800000"/>
          </a:ln>
          <a:effectLst/>
        </p:spPr>
      </p:cxnSp>
      <p:cxnSp>
        <p:nvCxnSpPr>
          <p:cNvPr id="1578" name="直線コネクタ 148"/>
          <p:cNvCxnSpPr>
            <a:stCxn id="1549" idx="0"/>
          </p:cNvCxnSpPr>
          <p:nvPr/>
        </p:nvCxnSpPr>
        <p:spPr>
          <a:xfrm flipH="1" flipV="1">
            <a:off x="2899414" y="2506498"/>
            <a:ext cx="2167" cy="376736"/>
          </a:xfrm>
          <a:prstGeom prst="line">
            <a:avLst/>
          </a:prstGeom>
          <a:noFill/>
          <a:ln w="6350" cap="flat" cmpd="sng" algn="ctr">
            <a:solidFill>
              <a:srgbClr val="5B9BD5"/>
            </a:solidFill>
            <a:prstDash val="solid"/>
            <a:miter lim="800000"/>
          </a:ln>
          <a:effectLst/>
        </p:spPr>
      </p:cxnSp>
      <p:sp>
        <p:nvSpPr>
          <p:cNvPr id="1579" name="正方形/長方形 149"/>
          <p:cNvSpPr/>
          <p:nvPr/>
        </p:nvSpPr>
        <p:spPr>
          <a:xfrm>
            <a:off x="1954869" y="4118775"/>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kern="0" dirty="0">
                <a:solidFill>
                  <a:prstClr val="black"/>
                </a:solidFill>
                <a:latin typeface="Meiryo UI" panose="020B0604030504040204" pitchFamily="50" charset="-128"/>
                <a:ea typeface="Meiryo UI" panose="020B0604030504040204" pitchFamily="50" charset="-128"/>
              </a:rPr>
              <a:t>●●●●機能</a:t>
            </a:r>
          </a:p>
        </p:txBody>
      </p:sp>
      <p:sp>
        <p:nvSpPr>
          <p:cNvPr id="1580" name="正方形/長方形 150"/>
          <p:cNvSpPr/>
          <p:nvPr/>
        </p:nvSpPr>
        <p:spPr>
          <a:xfrm>
            <a:off x="4081706" y="4119165"/>
            <a:ext cx="2057094"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kern="0" dirty="0">
                <a:solidFill>
                  <a:prstClr val="black"/>
                </a:solidFill>
                <a:latin typeface="Meiryo UI" panose="020B0604030504040204" pitchFamily="50" charset="-128"/>
                <a:ea typeface="Meiryo UI" panose="020B0604030504040204" pitchFamily="50" charset="-128"/>
              </a:rPr>
              <a:t>●●●●機能</a:t>
            </a:r>
          </a:p>
        </p:txBody>
      </p:sp>
      <p:sp>
        <p:nvSpPr>
          <p:cNvPr id="1581" name="テキスト ボックス 151"/>
          <p:cNvSpPr txBox="1"/>
          <p:nvPr/>
        </p:nvSpPr>
        <p:spPr>
          <a:xfrm>
            <a:off x="2620623" y="606688"/>
            <a:ext cx="6450294" cy="1107996"/>
          </a:xfrm>
          <a:prstGeom prst="rect">
            <a:avLst/>
          </a:prstGeom>
          <a:noFill/>
        </p:spPr>
        <p:txBody>
          <a:bodyPr wrap="square" rtlCol="0">
            <a:spAutoFit/>
          </a:bodyPr>
          <a:lstStyle/>
          <a:p>
            <a:pPr defTabSz="844083" eaLnBrk="1" fontAlgn="auto" hangingPunct="1">
              <a:spcBef>
                <a:spcPts val="0"/>
              </a:spcBef>
              <a:spcAft>
                <a:spcPts val="0"/>
              </a:spcAft>
              <a:defRPr/>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様式は</a:t>
            </a:r>
            <a:r>
              <a:rPr lang="ja-JP" altLang="en-US" sz="1100" dirty="0" smtClean="0">
                <a:latin typeface="Meiryo UI" panose="020B0604030504040204" pitchFamily="50" charset="-128"/>
                <a:ea typeface="Meiryo UI" panose="020B0604030504040204" pitchFamily="50" charset="-128"/>
              </a:rPr>
              <a:t>参考。</a:t>
            </a:r>
            <a:r>
              <a:rPr lang="ja-JP" altLang="en-US" sz="1100" dirty="0">
                <a:latin typeface="Meiryo UI" panose="020B0604030504040204" pitchFamily="50" charset="-128"/>
                <a:ea typeface="Meiryo UI" panose="020B0604030504040204" pitchFamily="50" charset="-128"/>
              </a:rPr>
              <a:t>現時点で想定するシステム概要を可能な限り具体的に</a:t>
            </a:r>
            <a:r>
              <a:rPr lang="ja-JP" altLang="en-US" sz="1100" dirty="0" smtClean="0">
                <a:latin typeface="Meiryo UI" panose="020B0604030504040204" pitchFamily="50" charset="-128"/>
                <a:ea typeface="Meiryo UI" panose="020B0604030504040204" pitchFamily="50" charset="-128"/>
              </a:rPr>
              <a:t>記載すること。</a:t>
            </a:r>
            <a:endParaRPr lang="en-US" altLang="ja-JP" sz="1100" kern="100" dirty="0">
              <a:latin typeface="Meiryo UI" panose="020B0604030504040204" pitchFamily="50" charset="-128"/>
              <a:ea typeface="Meiryo UI" panose="020B0604030504040204" pitchFamily="50" charset="-128"/>
            </a:endParaRPr>
          </a:p>
          <a:p>
            <a:pPr defTabSz="844083" eaLnBrk="1" fontAlgn="auto" hangingPunct="1">
              <a:spcBef>
                <a:spcPts val="0"/>
              </a:spcBef>
              <a:spcAft>
                <a:spcPts val="0"/>
              </a:spcAft>
              <a:defRPr/>
            </a:pP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５</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G</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又は</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を使う場合は、システム構成図</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にて</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関係性を</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示すこと。特に、使用目的が分かるよう記載すること。</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defTabSz="844083" eaLnBrk="1" fontAlgn="auto" hangingPunct="1">
              <a:spcBef>
                <a:spcPts val="0"/>
              </a:spcBef>
              <a:spcAft>
                <a:spcPts val="0"/>
              </a:spcAft>
              <a:defRPr/>
            </a:pP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※API</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REST/JSON</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以外の場合には、具体的に記載すること。</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defTabSz="844083" eaLnBrk="1" fontAlgn="auto" hangingPunct="1">
              <a:spcBef>
                <a:spcPts val="0"/>
              </a:spcBef>
              <a:spcAft>
                <a:spcPts val="0"/>
              </a:spcAft>
              <a:defRPr/>
            </a:pP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データ連携基盤の機能は、スマートシティリファレンスアーキテクチャ ホワイトペーパーを参照し、記載すること。</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defTabSz="844083" eaLnBrk="1" fontAlgn="auto" hangingPunct="1">
              <a:spcBef>
                <a:spcPts val="0"/>
              </a:spcBef>
              <a:spcAft>
                <a:spcPts val="0"/>
              </a:spcAft>
              <a:defRPr/>
            </a:pP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本</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事業</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以外</a:t>
            </a:r>
            <a:r>
              <a:rPr lang="ja-JP" altLang="ja-JP" sz="1100" kern="100" dirty="0" smtClean="0">
                <a:latin typeface="Meiryo UI" panose="020B0604030504040204" pitchFamily="50" charset="-128"/>
                <a:ea typeface="Meiryo UI" panose="020B0604030504040204" pitchFamily="50" charset="-128"/>
                <a:cs typeface="Times New Roman" panose="02020603050405020304" pitchFamily="18" charset="0"/>
              </a:rPr>
              <a:t>で</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実施</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する</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部分を点線で囲むなど、可能な限り他の支援策や自己経費で実施したもの</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と</a:t>
            </a:r>
            <a:r>
              <a:rPr lang="ja-JP" altLang="ja-JP" sz="1100" kern="100" dirty="0">
                <a:latin typeface="Meiryo UI" panose="020B0604030504040204" pitchFamily="50" charset="-128"/>
                <a:ea typeface="Meiryo UI" panose="020B0604030504040204" pitchFamily="50" charset="-128"/>
                <a:cs typeface="Times New Roman" panose="02020603050405020304" pitchFamily="18" charset="0"/>
              </a:rPr>
              <a:t>区別出来るように</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記載する</a:t>
            </a:r>
            <a:r>
              <a:rPr lang="ja-JP" altLang="en-US" sz="1100" kern="100" dirty="0" smtClean="0">
                <a:latin typeface="Meiryo UI" panose="020B0604030504040204" pitchFamily="50" charset="-128"/>
                <a:ea typeface="Meiryo UI" panose="020B0604030504040204" pitchFamily="50" charset="-128"/>
                <a:cs typeface="Times New Roman" panose="02020603050405020304" pitchFamily="18" charset="0"/>
              </a:rPr>
              <a:t>こと</a:t>
            </a:r>
            <a:endParaRPr lang="en-US" altLang="ja-JP" sz="1100" dirty="0">
              <a:latin typeface="Meiryo UI" panose="020B0604030504040204" pitchFamily="50" charset="-128"/>
              <a:ea typeface="Meiryo UI" panose="020B0604030504040204" pitchFamily="50" charset="-128"/>
            </a:endParaRPr>
          </a:p>
        </p:txBody>
      </p:sp>
      <p:cxnSp>
        <p:nvCxnSpPr>
          <p:cNvPr id="1582" name="直線コネクタ 152"/>
          <p:cNvCxnSpPr>
            <a:stCxn id="1551" idx="0"/>
          </p:cNvCxnSpPr>
          <p:nvPr/>
        </p:nvCxnSpPr>
        <p:spPr>
          <a:xfrm flipH="1" flipV="1">
            <a:off x="3969024" y="2506497"/>
            <a:ext cx="675" cy="380802"/>
          </a:xfrm>
          <a:prstGeom prst="line">
            <a:avLst/>
          </a:prstGeom>
          <a:noFill/>
          <a:ln w="6350" cap="flat" cmpd="sng" algn="ctr">
            <a:solidFill>
              <a:srgbClr val="5B9BD5"/>
            </a:solidFill>
            <a:prstDash val="solid"/>
            <a:miter lim="800000"/>
          </a:ln>
          <a:effectLst/>
        </p:spPr>
      </p:cxnSp>
      <p:sp>
        <p:nvSpPr>
          <p:cNvPr id="1583" name="楕円 153"/>
          <p:cNvSpPr/>
          <p:nvPr/>
        </p:nvSpPr>
        <p:spPr>
          <a:xfrm>
            <a:off x="7450106" y="3269508"/>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84" name="楕円 154"/>
          <p:cNvSpPr/>
          <p:nvPr/>
        </p:nvSpPr>
        <p:spPr>
          <a:xfrm>
            <a:off x="4946745" y="2871328"/>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85" name="テキスト ボックス 155"/>
          <p:cNvSpPr txBox="1"/>
          <p:nvPr/>
        </p:nvSpPr>
        <p:spPr>
          <a:xfrm>
            <a:off x="4633867" y="2759586"/>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cxnSp>
        <p:nvCxnSpPr>
          <p:cNvPr id="1586" name="直線コネクタ 156"/>
          <p:cNvCxnSpPr>
            <a:stCxn id="1584" idx="0"/>
          </p:cNvCxnSpPr>
          <p:nvPr/>
        </p:nvCxnSpPr>
        <p:spPr>
          <a:xfrm flipH="1" flipV="1">
            <a:off x="5038632" y="2506496"/>
            <a:ext cx="1226" cy="364832"/>
          </a:xfrm>
          <a:prstGeom prst="line">
            <a:avLst/>
          </a:prstGeom>
          <a:noFill/>
          <a:ln w="6350" cap="flat" cmpd="sng" algn="ctr">
            <a:solidFill>
              <a:srgbClr val="5B9BD5"/>
            </a:solidFill>
            <a:prstDash val="solid"/>
            <a:miter lim="800000"/>
          </a:ln>
          <a:effectLst/>
        </p:spPr>
      </p:cxnSp>
      <p:sp>
        <p:nvSpPr>
          <p:cNvPr id="1587" name="楕円 157"/>
          <p:cNvSpPr/>
          <p:nvPr/>
        </p:nvSpPr>
        <p:spPr>
          <a:xfrm>
            <a:off x="5953837" y="2868982"/>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88" name="テキスト ボックス 158"/>
          <p:cNvSpPr txBox="1"/>
          <p:nvPr/>
        </p:nvSpPr>
        <p:spPr>
          <a:xfrm>
            <a:off x="5640960" y="2757240"/>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cxnSp>
        <p:nvCxnSpPr>
          <p:cNvPr id="1589" name="直線コネクタ 159"/>
          <p:cNvCxnSpPr>
            <a:stCxn id="1587" idx="0"/>
          </p:cNvCxnSpPr>
          <p:nvPr/>
        </p:nvCxnSpPr>
        <p:spPr>
          <a:xfrm flipH="1" flipV="1">
            <a:off x="6032277" y="2506495"/>
            <a:ext cx="14674" cy="362487"/>
          </a:xfrm>
          <a:prstGeom prst="line">
            <a:avLst/>
          </a:prstGeom>
          <a:noFill/>
          <a:ln w="6350" cap="flat" cmpd="sng" algn="ctr">
            <a:solidFill>
              <a:srgbClr val="5B9BD5"/>
            </a:solidFill>
            <a:prstDash val="solid"/>
            <a:miter lim="800000"/>
          </a:ln>
          <a:effectLst/>
        </p:spPr>
      </p:cxnSp>
      <p:sp>
        <p:nvSpPr>
          <p:cNvPr id="1590" name="正方形/長方形 160"/>
          <p:cNvSpPr/>
          <p:nvPr/>
        </p:nvSpPr>
        <p:spPr>
          <a:xfrm>
            <a:off x="1343163" y="2019826"/>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en-US" altLang="ja-JP" sz="1015">
                <a:solidFill>
                  <a:prstClr val="black"/>
                </a:solidFill>
                <a:latin typeface="Meiryo UI" panose="020B0604030504040204" pitchFamily="50" charset="-128"/>
                <a:ea typeface="Meiryo UI" panose="020B0604030504040204" pitchFamily="50" charset="-128"/>
              </a:rPr>
              <a:t>MaaS</a:t>
            </a: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システム</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91" name="正方形/長方形 161"/>
          <p:cNvSpPr/>
          <p:nvPr/>
        </p:nvSpPr>
        <p:spPr>
          <a:xfrm>
            <a:off x="2411647" y="2021984"/>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ヘルスケア情報</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システム</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92" name="正方形/長方形 162"/>
          <p:cNvSpPr/>
          <p:nvPr/>
        </p:nvSpPr>
        <p:spPr>
          <a:xfrm>
            <a:off x="3464056" y="2022405"/>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注文システム</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93" name="正方形/長方形 163"/>
          <p:cNvSpPr/>
          <p:nvPr/>
        </p:nvSpPr>
        <p:spPr>
          <a:xfrm>
            <a:off x="4524366" y="2024208"/>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配送支援</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システム</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94" name="正方形/長方形 164"/>
          <p:cNvSpPr/>
          <p:nvPr/>
        </p:nvSpPr>
        <p:spPr>
          <a:xfrm>
            <a:off x="5569849" y="2025178"/>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a:t>
            </a:r>
            <a:endParaRPr lang="en-US" altLang="ja-JP" sz="1015"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smtClean="0">
                <a:latin typeface="Meiryo UI" panose="020B0604030504040204" pitchFamily="50" charset="-128"/>
                <a:ea typeface="Meiryo UI" panose="020B0604030504040204" pitchFamily="50" charset="-128"/>
              </a:rPr>
              <a:t>アプリ</a:t>
            </a:r>
            <a:endParaRPr lang="ja-JP" altLang="en-US" sz="1015" dirty="0">
              <a:latin typeface="Meiryo UI" panose="020B0604030504040204" pitchFamily="50" charset="-128"/>
              <a:ea typeface="Meiryo UI" panose="020B0604030504040204" pitchFamily="50" charset="-128"/>
            </a:endParaRPr>
          </a:p>
        </p:txBody>
      </p:sp>
      <p:sp>
        <p:nvSpPr>
          <p:cNvPr id="1595" name="楕円 165"/>
          <p:cNvSpPr/>
          <p:nvPr/>
        </p:nvSpPr>
        <p:spPr>
          <a:xfrm>
            <a:off x="3098898" y="504846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endParaRPr lang="ja-JP" altLang="en-US" sz="1662" kern="0">
              <a:solidFill>
                <a:prstClr val="white"/>
              </a:solidFill>
              <a:latin typeface="Meiryo UI" panose="020B0604030504040204" pitchFamily="50" charset="-128"/>
              <a:ea typeface="Meiryo UI" panose="020B0604030504040204" pitchFamily="50" charset="-128"/>
            </a:endParaRPr>
          </a:p>
        </p:txBody>
      </p:sp>
      <p:sp>
        <p:nvSpPr>
          <p:cNvPr id="1596" name="テキスト ボックス 166"/>
          <p:cNvSpPr txBox="1"/>
          <p:nvPr/>
        </p:nvSpPr>
        <p:spPr>
          <a:xfrm>
            <a:off x="2751423" y="4933847"/>
            <a:ext cx="41082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en-US" altLang="ja-JP" sz="1015" dirty="0">
                <a:solidFill>
                  <a:prstClr val="black"/>
                </a:solidFill>
                <a:latin typeface="Meiryo UI" panose="020B0604030504040204" pitchFamily="50" charset="-128"/>
                <a:ea typeface="Meiryo UI" panose="020B0604030504040204" pitchFamily="50" charset="-128"/>
              </a:rPr>
              <a:t>API</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597" name="正方形/長方形 167"/>
          <p:cNvSpPr/>
          <p:nvPr/>
        </p:nvSpPr>
        <p:spPr>
          <a:xfrm>
            <a:off x="1326560" y="1241054"/>
            <a:ext cx="483817" cy="410031"/>
          </a:xfrm>
          <a:prstGeom prst="rect">
            <a:avLst/>
          </a:prstGeom>
          <a:noFill/>
          <a:ln w="12700" cap="flat" cmpd="sng" algn="ctr">
            <a:solidFill>
              <a:srgbClr val="5B9BD5">
                <a:shade val="50000"/>
              </a:srgbClr>
            </a:solidFill>
            <a:prstDash val="solid"/>
            <a:miter lim="800000"/>
          </a:ln>
          <a:effectLst/>
        </p:spPr>
        <p:txBody>
          <a:bodyPr wrap="none"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バス</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事業者</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98" name="正方形/長方形 168"/>
          <p:cNvSpPr/>
          <p:nvPr/>
        </p:nvSpPr>
        <p:spPr>
          <a:xfrm>
            <a:off x="1844524" y="1235210"/>
            <a:ext cx="483817" cy="417330"/>
          </a:xfrm>
          <a:prstGeom prst="rect">
            <a:avLst/>
          </a:prstGeom>
          <a:noFill/>
          <a:ln w="12700" cap="flat" cmpd="sng" algn="ctr">
            <a:solidFill>
              <a:srgbClr val="5B9BD5">
                <a:shade val="50000"/>
              </a:srgbClr>
            </a:solidFill>
            <a:prstDash val="solid"/>
            <a:miter lim="800000"/>
          </a:ln>
          <a:effectLst/>
        </p:spPr>
        <p:txBody>
          <a:bodyPr wrap="none" rtlCol="0" anchor="ctr"/>
          <a:lstStyle/>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タクシー</a:t>
            </a:r>
            <a:endParaRPr lang="en-US" altLang="ja-JP" sz="1015"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dirty="0">
                <a:solidFill>
                  <a:prstClr val="black"/>
                </a:solidFill>
                <a:latin typeface="Meiryo UI" panose="020B0604030504040204" pitchFamily="50" charset="-128"/>
                <a:ea typeface="Meiryo UI" panose="020B0604030504040204" pitchFamily="50" charset="-128"/>
              </a:rPr>
              <a:t>事業者</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599" name="円柱 169"/>
          <p:cNvSpPr/>
          <p:nvPr/>
        </p:nvSpPr>
        <p:spPr>
          <a:xfrm>
            <a:off x="5912087" y="5158544"/>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a:t>
            </a:r>
            <a:endParaRPr lang="en-US" altLang="ja-JP" sz="1015">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ja-JP" altLang="en-US" sz="1015">
                <a:solidFill>
                  <a:prstClr val="black"/>
                </a:solidFill>
                <a:latin typeface="Meiryo UI" panose="020B0604030504040204" pitchFamily="50" charset="-128"/>
                <a:ea typeface="Meiryo UI" panose="020B0604030504040204" pitchFamily="50" charset="-128"/>
              </a:rPr>
              <a:t>データ</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600" name="テキスト ボックス 170"/>
          <p:cNvSpPr txBox="1"/>
          <p:nvPr/>
        </p:nvSpPr>
        <p:spPr>
          <a:xfrm>
            <a:off x="5828418" y="5772119"/>
            <a:ext cx="941615"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データ保有者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a:t>
            </a:r>
            <a:r>
              <a:rPr lang="ja-JP" altLang="en-US" sz="738" dirty="0" smtClean="0">
                <a:solidFill>
                  <a:prstClr val="black"/>
                </a:solidFill>
                <a:latin typeface="Meiryo UI" panose="020B0604030504040204" pitchFamily="50" charset="-128"/>
                <a:ea typeface="Meiryo UI" panose="020B0604030504040204" pitchFamily="50" charset="-128"/>
              </a:rPr>
              <a:t>●（株）</a:t>
            </a:r>
            <a:r>
              <a:rPr lang="en-US" altLang="ja-JP" sz="738" dirty="0" smtClean="0">
                <a:latin typeface="Meiryo UI" panose="020B0604030504040204" pitchFamily="50" charset="-128"/>
                <a:ea typeface="Meiryo UI" panose="020B0604030504040204" pitchFamily="50" charset="-128"/>
              </a:rPr>
              <a:t>】</a:t>
            </a:r>
            <a:endParaRPr lang="en-US" altLang="ja-JP" sz="738" dirty="0">
              <a:latin typeface="Meiryo UI" panose="020B0604030504040204" pitchFamily="50" charset="-128"/>
              <a:ea typeface="Meiryo UI" panose="020B0604030504040204" pitchFamily="50" charset="-128"/>
            </a:endParaRPr>
          </a:p>
        </p:txBody>
      </p:sp>
      <p:sp>
        <p:nvSpPr>
          <p:cNvPr id="1601" name="テキスト ボックス 172"/>
          <p:cNvSpPr txBox="1"/>
          <p:nvPr/>
        </p:nvSpPr>
        <p:spPr>
          <a:xfrm>
            <a:off x="1346845" y="1715461"/>
            <a:ext cx="941615" cy="319446"/>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738" dirty="0">
                <a:solidFill>
                  <a:prstClr val="black"/>
                </a:solidFill>
                <a:latin typeface="Meiryo UI" panose="020B0604030504040204" pitchFamily="50" charset="-128"/>
                <a:ea typeface="Meiryo UI" panose="020B0604030504040204" pitchFamily="50" charset="-128"/>
              </a:rPr>
              <a:t>システム保有者</a:t>
            </a:r>
            <a:endParaRPr lang="en-US" altLang="ja-JP" sz="738" dirty="0">
              <a:solidFill>
                <a:prstClr val="black"/>
              </a:solidFill>
              <a:latin typeface="Meiryo UI" panose="020B0604030504040204" pitchFamily="50" charset="-128"/>
              <a:ea typeface="Meiryo UI" panose="020B0604030504040204" pitchFamily="50" charset="-128"/>
            </a:endParaRPr>
          </a:p>
          <a:p>
            <a:pPr algn="ctr" defTabSz="844083" eaLnBrk="1" fontAlgn="auto" hangingPunct="1">
              <a:spcBef>
                <a:spcPts val="0"/>
              </a:spcBef>
              <a:spcAft>
                <a:spcPts val="0"/>
              </a:spcAft>
              <a:defRPr/>
            </a:pPr>
            <a:r>
              <a:rPr lang="en-US" altLang="ja-JP" sz="738" dirty="0">
                <a:solidFill>
                  <a:prstClr val="black"/>
                </a:solidFill>
                <a:latin typeface="Meiryo UI" panose="020B0604030504040204" pitchFamily="50" charset="-128"/>
                <a:ea typeface="Meiryo UI" panose="020B0604030504040204" pitchFamily="50" charset="-128"/>
              </a:rPr>
              <a:t>【</a:t>
            </a:r>
            <a:r>
              <a:rPr lang="ja-JP" altLang="en-US" sz="738" dirty="0">
                <a:solidFill>
                  <a:prstClr val="black"/>
                </a:solidFill>
                <a:latin typeface="Meiryo UI" panose="020B0604030504040204" pitchFamily="50" charset="-128"/>
                <a:ea typeface="Meiryo UI" panose="020B0604030504040204" pitchFamily="50" charset="-128"/>
              </a:rPr>
              <a:t>交通事業者●●</a:t>
            </a:r>
            <a:r>
              <a:rPr lang="en-US" altLang="ja-JP" sz="738" dirty="0">
                <a:solidFill>
                  <a:prstClr val="black"/>
                </a:solidFill>
                <a:latin typeface="Meiryo UI" panose="020B0604030504040204" pitchFamily="50" charset="-128"/>
                <a:ea typeface="Meiryo UI" panose="020B0604030504040204" pitchFamily="50" charset="-128"/>
              </a:rPr>
              <a:t>】</a:t>
            </a:r>
          </a:p>
        </p:txBody>
      </p:sp>
      <p:sp>
        <p:nvSpPr>
          <p:cNvPr id="1602" name="テキスト ボックス 86"/>
          <p:cNvSpPr txBox="1"/>
          <p:nvPr/>
        </p:nvSpPr>
        <p:spPr>
          <a:xfrm>
            <a:off x="4013039" y="4807642"/>
            <a:ext cx="583203"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1015" dirty="0" smtClean="0">
                <a:solidFill>
                  <a:prstClr val="black"/>
                </a:solidFill>
                <a:latin typeface="Meiryo UI" panose="020B0604030504040204" pitchFamily="50" charset="-128"/>
                <a:ea typeface="Meiryo UI" panose="020B0604030504040204" pitchFamily="50" charset="-128"/>
              </a:rPr>
              <a:t>手入力</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603" name="テキスト ボックス 87"/>
          <p:cNvSpPr txBox="1"/>
          <p:nvPr/>
        </p:nvSpPr>
        <p:spPr>
          <a:xfrm>
            <a:off x="4815411" y="4663512"/>
            <a:ext cx="747390" cy="248530"/>
          </a:xfrm>
          <a:prstGeom prst="rect">
            <a:avLst/>
          </a:prstGeom>
          <a:noFill/>
        </p:spPr>
        <p:txBody>
          <a:bodyPr wrap="square" rtlCol="0">
            <a:spAutoFit/>
          </a:bodyPr>
          <a:lstStyle/>
          <a:p>
            <a:pPr algn="ctr" defTabSz="844083" eaLnBrk="1" fontAlgn="auto" hangingPunct="1">
              <a:spcBef>
                <a:spcPts val="0"/>
              </a:spcBef>
              <a:spcAft>
                <a:spcPts val="0"/>
              </a:spcAft>
              <a:defRPr/>
            </a:pPr>
            <a:r>
              <a:rPr lang="ja-JP" altLang="en-US" sz="1015" dirty="0" smtClean="0">
                <a:solidFill>
                  <a:prstClr val="black"/>
                </a:solidFill>
                <a:latin typeface="Meiryo UI" panose="020B0604030504040204" pitchFamily="50" charset="-128"/>
                <a:ea typeface="Meiryo UI" panose="020B0604030504040204" pitchFamily="50" charset="-128"/>
              </a:rPr>
              <a:t>蓄積方式</a:t>
            </a:r>
            <a:endParaRPr lang="ja-JP" altLang="en-US" sz="1015" dirty="0">
              <a:solidFill>
                <a:prstClr val="black"/>
              </a:solidFill>
              <a:latin typeface="Meiryo UI" panose="020B0604030504040204" pitchFamily="50" charset="-128"/>
              <a:ea typeface="Meiryo UI" panose="020B0604030504040204" pitchFamily="50" charset="-128"/>
            </a:endParaRPr>
          </a:p>
        </p:txBody>
      </p:sp>
      <p:sp>
        <p:nvSpPr>
          <p:cNvPr id="1604" name="正方形/長方形 88"/>
          <p:cNvSpPr/>
          <p:nvPr/>
        </p:nvSpPr>
        <p:spPr>
          <a:xfrm>
            <a:off x="5688352" y="6551766"/>
            <a:ext cx="3430800" cy="261610"/>
          </a:xfrm>
          <a:prstGeom prst="rect">
            <a:avLst/>
          </a:prstGeom>
        </p:spPr>
        <p:txBody>
          <a:bodyPr wrap="square">
            <a:spAutoFit/>
          </a:bodyPr>
          <a:lstStyle/>
          <a:p>
            <a:pPr algn="r"/>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）１枚に収めること</a:t>
            </a:r>
            <a:endParaRPr lang="en-US" altLang="ja-JP" sz="1100" i="1" dirty="0" smtClean="0">
              <a:solidFill>
                <a:srgbClr val="FF0000"/>
              </a:solidFill>
              <a:latin typeface="+mn-ea"/>
              <a:ea typeface="+mn-ea"/>
            </a:endParaRPr>
          </a:p>
        </p:txBody>
      </p:sp>
      <p:sp>
        <p:nvSpPr>
          <p:cNvPr id="1605" name="正方形/長方形 2"/>
          <p:cNvSpPr/>
          <p:nvPr/>
        </p:nvSpPr>
        <p:spPr>
          <a:xfrm>
            <a:off x="4508626" y="1715461"/>
            <a:ext cx="2129392" cy="137887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6" name="四角形吹き出し 3"/>
          <p:cNvSpPr/>
          <p:nvPr/>
        </p:nvSpPr>
        <p:spPr>
          <a:xfrm>
            <a:off x="7193164" y="1934033"/>
            <a:ext cx="1755668" cy="277860"/>
          </a:xfrm>
          <a:prstGeom prst="wedgeRectCallout">
            <a:avLst>
              <a:gd name="adj1" fmla="val -82465"/>
              <a:gd name="adj2" fmla="val 23195"/>
            </a:avLst>
          </a:prstGeom>
          <a:solidFill>
            <a:srgbClr val="FFCDC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eiryo UI" panose="020B0604030504040204" pitchFamily="50" charset="-128"/>
                <a:ea typeface="Meiryo UI" panose="020B0604030504040204" pitchFamily="50" charset="-128"/>
              </a:rPr>
              <a:t>●●省「</a:t>
            </a:r>
            <a:r>
              <a:rPr lang="en-US" altLang="ja-JP" sz="900" dirty="0" smtClean="0">
                <a:solidFill>
                  <a:schemeClr val="tx1"/>
                </a:solidFill>
                <a:latin typeface="Meiryo UI" panose="020B0604030504040204" pitchFamily="50" charset="-128"/>
                <a:ea typeface="Meiryo UI" panose="020B0604030504040204" pitchFamily="50" charset="-128"/>
              </a:rPr>
              <a:t>R3</a:t>
            </a:r>
            <a:r>
              <a:rPr lang="ja-JP" altLang="en-US" sz="900" dirty="0" smtClean="0">
                <a:solidFill>
                  <a:schemeClr val="tx1"/>
                </a:solidFill>
                <a:latin typeface="Meiryo UI" panose="020B0604030504040204" pitchFamily="50" charset="-128"/>
                <a:ea typeface="Meiryo UI" panose="020B0604030504040204" pitchFamily="50" charset="-128"/>
              </a:rPr>
              <a:t>●●交付金」を利用</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90" name="正方形/長方形 8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20</a:t>
            </a:r>
            <a:endParaRPr kumimoji="1" lang="ja-JP" altLang="en-US" sz="1480" dirty="0">
              <a:solidFill>
                <a:schemeClr val="tx1"/>
              </a:solidFill>
            </a:endParaRPr>
          </a:p>
        </p:txBody>
      </p:sp>
    </p:spTree>
    <p:extLst>
      <p:ext uri="{BB962C8B-B14F-4D97-AF65-F5344CB8AC3E}">
        <p14:creationId xmlns:p14="http://schemas.microsoft.com/office/powerpoint/2010/main" val="934062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実施計画</a:t>
            </a:r>
          </a:p>
        </p:txBody>
      </p:sp>
      <p:sp>
        <p:nvSpPr>
          <p:cNvPr id="160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11"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BIZ UDPゴシック" panose="020B0400000000000000" pitchFamily="50" charset="-128"/>
                <a:ea typeface="BIZ UDPゴシック" panose="020B0400000000000000" pitchFamily="50" charset="-128"/>
              </a:rPr>
              <a:t>総務省事業の目的・目標</a:t>
            </a:r>
            <a:endParaRPr lang="ja-JP" altLang="en-US" sz="1600" dirty="0">
              <a:latin typeface="BIZ UDPゴシック" panose="020B0400000000000000" pitchFamily="50" charset="-128"/>
              <a:ea typeface="BIZ UDPゴシック" panose="020B0400000000000000" pitchFamily="50" charset="-128"/>
            </a:endParaRPr>
          </a:p>
        </p:txBody>
      </p:sp>
      <p:sp>
        <p:nvSpPr>
          <p:cNvPr id="1612"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613" name="正方形/長方形 10"/>
          <p:cNvSpPr/>
          <p:nvPr/>
        </p:nvSpPr>
        <p:spPr>
          <a:xfrm>
            <a:off x="393941" y="1031679"/>
            <a:ext cx="8498540" cy="3308598"/>
          </a:xfrm>
          <a:prstGeom prst="rect">
            <a:avLst/>
          </a:prstGeom>
        </p:spPr>
        <p:txBody>
          <a:bodyPr wrap="square">
            <a:spAutoFit/>
          </a:bodyPr>
          <a:lstStyle/>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１．事業の</a:t>
            </a:r>
            <a:r>
              <a:rPr lang="ja-JP" altLang="ja-JP" sz="11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目的</a:t>
            </a:r>
            <a:endParaRPr lang="en-US" altLang="ja-JP" sz="1100" kern="100"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＜地域の現状・課題＞</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の概要＞</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＜事業の目的・効果＞</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＜ニーズ調査の結果と事業に反映した内容＞</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381000" marR="44450" indent="-254000">
              <a:spcAft>
                <a:spcPts val="0"/>
              </a:spcAft>
            </a:pPr>
            <a:r>
              <a:rPr lang="ja-JP" altLang="ja-JP" sz="1100" i="1" kern="100" dirty="0" smtClean="0">
                <a:solidFill>
                  <a:srgbClr val="FF0000"/>
                </a:solidFill>
                <a:latin typeface="+mj-ea"/>
                <a:ea typeface="+mj-ea"/>
                <a:cs typeface="Meiryo UI" panose="020B0604030504040204" pitchFamily="50" charset="-128"/>
              </a:rPr>
              <a:t>※</a:t>
            </a:r>
            <a:r>
              <a:rPr lang="ja-JP" altLang="ja-JP" sz="1100" i="1" kern="100" dirty="0">
                <a:solidFill>
                  <a:srgbClr val="FF0000"/>
                </a:solidFill>
                <a:latin typeface="+mj-ea"/>
                <a:ea typeface="+mj-ea"/>
                <a:cs typeface="Meiryo UI" panose="020B0604030504040204" pitchFamily="50" charset="-128"/>
              </a:rPr>
              <a:t>　地域が抱える課題、補助事業の最終的な目的及び補助事業完了後に想定される効果について分かりやすく記載する</a:t>
            </a:r>
            <a:r>
              <a:rPr lang="ja-JP" altLang="ja-JP" sz="1100" i="1" kern="100" dirty="0" smtClean="0">
                <a:solidFill>
                  <a:srgbClr val="FF0000"/>
                </a:solidFill>
                <a:latin typeface="+mj-ea"/>
                <a:ea typeface="+mj-ea"/>
                <a:cs typeface="Meiryo UI" panose="020B0604030504040204" pitchFamily="50" charset="-128"/>
              </a:rPr>
              <a:t>こと</a:t>
            </a:r>
            <a:r>
              <a:rPr lang="ja-JP" altLang="en-US" sz="1100" i="1" kern="100" dirty="0" smtClean="0">
                <a:solidFill>
                  <a:srgbClr val="FF0000"/>
                </a:solidFill>
                <a:latin typeface="+mj-ea"/>
                <a:ea typeface="+mj-ea"/>
                <a:cs typeface="Meiryo UI" panose="020B0604030504040204" pitchFamily="50" charset="-128"/>
              </a:rPr>
              <a:t>。</a:t>
            </a:r>
            <a:endParaRPr lang="en-US" altLang="ja-JP" sz="1100" i="1" kern="100" dirty="0" smtClean="0">
              <a:solidFill>
                <a:srgbClr val="FF0000"/>
              </a:solidFill>
              <a:latin typeface="+mj-ea"/>
              <a:ea typeface="+mj-ea"/>
              <a:cs typeface="Meiryo UI" panose="020B0604030504040204" pitchFamily="50" charset="-128"/>
            </a:endParaRPr>
          </a:p>
          <a:p>
            <a:pPr marL="381000" marR="44450" indent="-254000">
              <a:spcAft>
                <a:spcPts val="0"/>
              </a:spcAft>
            </a:pPr>
            <a:r>
              <a:rPr lang="en-US" altLang="ja-JP" sz="1100" i="1" kern="100" dirty="0" smtClean="0">
                <a:solidFill>
                  <a:srgbClr val="FF0000"/>
                </a:solidFill>
                <a:latin typeface="+mj-ea"/>
                <a:ea typeface="+mj-ea"/>
                <a:cs typeface="Meiryo UI" panose="020B0604030504040204" pitchFamily="50" charset="-128"/>
              </a:rPr>
              <a:t>※</a:t>
            </a:r>
            <a:r>
              <a:rPr lang="ja-JP" altLang="en-US" sz="1100" i="1" kern="100" dirty="0" smtClean="0">
                <a:solidFill>
                  <a:srgbClr val="FF0000"/>
                </a:solidFill>
                <a:latin typeface="+mj-ea"/>
                <a:ea typeface="+mj-ea"/>
                <a:cs typeface="Meiryo UI" panose="020B0604030504040204" pitchFamily="50" charset="-128"/>
              </a:rPr>
              <a:t>　また</a:t>
            </a:r>
            <a:r>
              <a:rPr lang="ja-JP" altLang="en-US" sz="1100" i="1" kern="100" dirty="0">
                <a:solidFill>
                  <a:srgbClr val="FF0000"/>
                </a:solidFill>
                <a:latin typeface="+mj-ea"/>
                <a:ea typeface="+mj-ea"/>
                <a:cs typeface="Meiryo UI" panose="020B0604030504040204" pitchFamily="50" charset="-128"/>
              </a:rPr>
              <a:t>、実現する機能・サービスの利用意向等の</a:t>
            </a:r>
            <a:r>
              <a:rPr lang="ja-JP" altLang="en-US" sz="1100" i="1" kern="100" dirty="0" smtClean="0">
                <a:solidFill>
                  <a:srgbClr val="FF0000"/>
                </a:solidFill>
                <a:latin typeface="+mj-ea"/>
                <a:ea typeface="+mj-ea"/>
                <a:cs typeface="Meiryo UI" panose="020B0604030504040204" pitchFamily="50" charset="-128"/>
              </a:rPr>
              <a:t>ニーズ調査の実施が必要。ニーズ調査の</a:t>
            </a:r>
            <a:r>
              <a:rPr lang="ja-JP" altLang="en-US" sz="1100" i="1" kern="100" dirty="0">
                <a:solidFill>
                  <a:srgbClr val="FF0000"/>
                </a:solidFill>
                <a:latin typeface="+mj-ea"/>
                <a:ea typeface="+mj-ea"/>
                <a:cs typeface="Meiryo UI" panose="020B0604030504040204" pitchFamily="50" charset="-128"/>
              </a:rPr>
              <a:t>結果を</a:t>
            </a:r>
            <a:r>
              <a:rPr lang="ja-JP" altLang="en-US" sz="1100" i="1" kern="100" dirty="0" smtClean="0">
                <a:solidFill>
                  <a:srgbClr val="FF0000"/>
                </a:solidFill>
                <a:latin typeface="+mj-ea"/>
                <a:ea typeface="+mj-ea"/>
                <a:cs typeface="Meiryo UI" panose="020B0604030504040204" pitchFamily="50" charset="-128"/>
              </a:rPr>
              <a:t>踏まえた点も</a:t>
            </a:r>
            <a:r>
              <a:rPr lang="ja-JP" altLang="en-US" sz="1100" i="1" kern="100" dirty="0">
                <a:solidFill>
                  <a:srgbClr val="FF0000"/>
                </a:solidFill>
                <a:latin typeface="+mj-ea"/>
                <a:ea typeface="+mj-ea"/>
                <a:cs typeface="Meiryo UI" panose="020B0604030504040204" pitchFamily="50" charset="-128"/>
              </a:rPr>
              <a:t>記載すること</a:t>
            </a:r>
            <a:r>
              <a:rPr lang="ja-JP" altLang="en-US" sz="1100" i="1" kern="100" dirty="0" smtClean="0">
                <a:solidFill>
                  <a:srgbClr val="FF0000"/>
                </a:solidFill>
                <a:latin typeface="+mj-ea"/>
                <a:ea typeface="+mj-ea"/>
                <a:cs typeface="Meiryo UI" panose="020B0604030504040204" pitchFamily="50" charset="-128"/>
              </a:rPr>
              <a:t>。もし、ニーズ調査が未実施の場合には、事業開始後１ヶ月程度までにはニーズ調査を完了し、事業に適切に反映させること。</a:t>
            </a:r>
            <a:endParaRPr lang="en-US" altLang="ja-JP" sz="1100" i="1" kern="100" dirty="0" smtClean="0">
              <a:solidFill>
                <a:srgbClr val="FF0000"/>
              </a:solidFill>
              <a:latin typeface="+mj-ea"/>
              <a:ea typeface="+mj-ea"/>
              <a:cs typeface="Meiryo UI" panose="020B0604030504040204" pitchFamily="50" charset="-128"/>
            </a:endParaRPr>
          </a:p>
          <a:p>
            <a:pPr marL="381000" marR="44450" indent="-254000">
              <a:spcAft>
                <a:spcPts val="0"/>
              </a:spcAft>
            </a:pPr>
            <a:r>
              <a:rPr lang="ja-JP" altLang="ja-JP" sz="1100" i="1" kern="100" dirty="0" smtClean="0">
                <a:solidFill>
                  <a:srgbClr val="FF0000"/>
                </a:solidFill>
                <a:latin typeface="+mj-ea"/>
                <a:cs typeface="Meiryo UI" panose="020B0604030504040204" pitchFamily="50" charset="-128"/>
              </a:rPr>
              <a:t>※</a:t>
            </a:r>
            <a:r>
              <a:rPr lang="ja-JP" altLang="ja-JP" sz="1100" i="1" kern="100" dirty="0">
                <a:solidFill>
                  <a:srgbClr val="FF0000"/>
                </a:solidFill>
                <a:latin typeface="+mj-ea"/>
                <a:cs typeface="Meiryo UI" panose="020B0604030504040204" pitchFamily="50" charset="-128"/>
              </a:rPr>
              <a:t>　</a:t>
            </a:r>
            <a:r>
              <a:rPr lang="ja-JP" altLang="en-US" sz="1100" i="1" kern="100" dirty="0" smtClean="0">
                <a:solidFill>
                  <a:srgbClr val="FF0000"/>
                </a:solidFill>
                <a:latin typeface="+mj-ea"/>
                <a:cs typeface="Meiryo UI" panose="020B0604030504040204" pitchFamily="50" charset="-128"/>
              </a:rPr>
              <a:t>その他アピールすべき項目があれば記載すること。</a:t>
            </a:r>
            <a:endParaRPr lang="ja-JP" altLang="ja-JP" sz="1100" kern="100" dirty="0">
              <a:solidFill>
                <a:srgbClr val="FF0000"/>
              </a:solidFill>
              <a:latin typeface="+mj-ea"/>
              <a:ea typeface="+mj-ea"/>
              <a:cs typeface="Meiryo UI" panose="020B0604030504040204" pitchFamily="50" charset="-128"/>
            </a:endParaRPr>
          </a:p>
          <a:p>
            <a:pPr marL="127000" marR="44450" indent="127000">
              <a:spcAft>
                <a:spcPts val="0"/>
              </a:spcAft>
              <a:tabLst>
                <a:tab pos="2700020" algn="ctr"/>
                <a:tab pos="5400040" algn="r"/>
              </a:tabLst>
            </a:pPr>
            <a:r>
              <a:rPr lang="en-US" altLang="ja-JP" sz="1100" kern="100" dirty="0">
                <a:latin typeface="+mj-ea"/>
                <a:ea typeface="+mj-ea"/>
                <a:cs typeface="Meiryo UI" panose="020B0604030504040204" pitchFamily="50" charset="-128"/>
              </a:rPr>
              <a:t> </a:t>
            </a:r>
            <a:endParaRPr lang="ja-JP" altLang="ja-JP" sz="1100" kern="100" dirty="0">
              <a:latin typeface="+mj-ea"/>
              <a:ea typeface="+mj-ea"/>
              <a:cs typeface="Meiryo UI" panose="020B0604030504040204" pitchFamily="50" charset="-128"/>
            </a:endParaRPr>
          </a:p>
          <a:p>
            <a:pPr marL="127000" marR="44450" indent="127000">
              <a:spcAft>
                <a:spcPts val="0"/>
              </a:spcAft>
              <a:tabLst>
                <a:tab pos="2700020" algn="ctr"/>
                <a:tab pos="5400040" algn="r"/>
              </a:tabLst>
            </a:pPr>
            <a:r>
              <a:rPr lang="en-US" altLang="ja-JP" sz="1100" kern="100" dirty="0">
                <a:latin typeface="+mj-ea"/>
                <a:ea typeface="+mj-ea"/>
                <a:cs typeface="Meiryo UI" panose="020B0604030504040204" pitchFamily="50" charset="-128"/>
              </a:rPr>
              <a:t> </a:t>
            </a:r>
            <a:endParaRPr lang="ja-JP" altLang="ja-JP" sz="1100" kern="100" dirty="0">
              <a:latin typeface="+mj-ea"/>
              <a:ea typeface="+mj-ea"/>
              <a:cs typeface="Meiryo UI" panose="020B0604030504040204" pitchFamily="50" charset="-128"/>
            </a:endParaRPr>
          </a:p>
          <a:p>
            <a:pPr marR="44450" indent="127000">
              <a:spcAft>
                <a:spcPts val="0"/>
              </a:spcAft>
              <a:tabLst>
                <a:tab pos="2700020" algn="ctr"/>
                <a:tab pos="5400040" algn="r"/>
              </a:tabLst>
            </a:pPr>
            <a:r>
              <a:rPr lang="ja-JP" altLang="ja-JP" sz="11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２</a:t>
            </a: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．達成</a:t>
            </a:r>
            <a:r>
              <a:rPr lang="ja-JP" altLang="ja-JP" sz="11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目標</a:t>
            </a:r>
            <a:endParaRPr lang="en-US" altLang="ja-JP" sz="1100" kern="100"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254000" marR="44450" indent="-127000">
              <a:spcAft>
                <a:spcPts val="0"/>
              </a:spcAft>
            </a:pPr>
            <a:r>
              <a:rPr lang="ja-JP" altLang="ja-JP" sz="1100" i="1" kern="100" dirty="0">
                <a:solidFill>
                  <a:srgbClr val="FF0000"/>
                </a:solidFill>
                <a:latin typeface="+mj-ea"/>
                <a:ea typeface="+mj-ea"/>
                <a:cs typeface="Meiryo UI" panose="020B0604030504040204" pitchFamily="50" charset="-128"/>
              </a:rPr>
              <a:t>※　補助事業で達成すべき目標を可能な限り明確かつ定量的</a:t>
            </a:r>
            <a:r>
              <a:rPr lang="ja-JP" altLang="ja-JP" sz="1100" i="1" kern="100" dirty="0" smtClean="0">
                <a:solidFill>
                  <a:srgbClr val="FF0000"/>
                </a:solidFill>
                <a:latin typeface="+mj-ea"/>
                <a:ea typeface="+mj-ea"/>
                <a:cs typeface="Meiryo UI" panose="020B0604030504040204" pitchFamily="50" charset="-128"/>
              </a:rPr>
              <a:t>に</a:t>
            </a:r>
            <a:r>
              <a:rPr lang="ja-JP" altLang="en-US" sz="1100" i="1" kern="100" dirty="0" smtClean="0">
                <a:solidFill>
                  <a:srgbClr val="FF0000"/>
                </a:solidFill>
                <a:latin typeface="+mj-ea"/>
                <a:ea typeface="+mj-ea"/>
                <a:cs typeface="Meiryo UI" panose="020B0604030504040204" pitchFamily="50" charset="-128"/>
              </a:rPr>
              <a:t>表に</a:t>
            </a:r>
            <a:r>
              <a:rPr lang="ja-JP" altLang="ja-JP" sz="1100" i="1" kern="100" dirty="0" smtClean="0">
                <a:solidFill>
                  <a:srgbClr val="FF0000"/>
                </a:solidFill>
                <a:latin typeface="+mj-ea"/>
                <a:ea typeface="+mj-ea"/>
                <a:cs typeface="Meiryo UI" panose="020B0604030504040204" pitchFamily="50" charset="-128"/>
              </a:rPr>
              <a:t>記載</a:t>
            </a:r>
            <a:r>
              <a:rPr lang="ja-JP" altLang="ja-JP" sz="1100" i="1" kern="100" dirty="0">
                <a:solidFill>
                  <a:srgbClr val="FF0000"/>
                </a:solidFill>
                <a:latin typeface="+mj-ea"/>
                <a:ea typeface="+mj-ea"/>
                <a:cs typeface="Meiryo UI" panose="020B0604030504040204" pitchFamily="50" charset="-128"/>
              </a:rPr>
              <a:t>すること。また、実現する機能・サービス等の利用状況を把握可能</a:t>
            </a:r>
            <a:r>
              <a:rPr lang="ja-JP" altLang="ja-JP" sz="1100" i="1" kern="100" dirty="0" smtClean="0">
                <a:solidFill>
                  <a:srgbClr val="FF0000"/>
                </a:solidFill>
                <a:latin typeface="+mj-ea"/>
                <a:ea typeface="+mj-ea"/>
                <a:cs typeface="Meiryo UI" panose="020B0604030504040204" pitchFamily="50" charset="-128"/>
              </a:rPr>
              <a:t>な指標</a:t>
            </a:r>
            <a:r>
              <a:rPr lang="ja-JP" altLang="ja-JP" sz="1100" i="1" kern="100" dirty="0">
                <a:solidFill>
                  <a:srgbClr val="FF0000"/>
                </a:solidFill>
                <a:latin typeface="+mj-ea"/>
                <a:ea typeface="+mj-ea"/>
                <a:cs typeface="Meiryo UI" panose="020B0604030504040204" pitchFamily="50" charset="-128"/>
              </a:rPr>
              <a:t>と、その指標に関する事業実施年度及び事業終了後５年間の達成目標も記載すること</a:t>
            </a:r>
            <a:r>
              <a:rPr lang="ja-JP" altLang="ja-JP" sz="1100" i="1" kern="100" dirty="0" smtClean="0">
                <a:solidFill>
                  <a:srgbClr val="FF0000"/>
                </a:solidFill>
                <a:latin typeface="+mj-ea"/>
                <a:ea typeface="+mj-ea"/>
                <a:cs typeface="Meiryo UI" panose="020B0604030504040204" pitchFamily="50" charset="-128"/>
              </a:rPr>
              <a:t>。</a:t>
            </a:r>
            <a:endParaRPr lang="ja-JP" altLang="ja-JP" sz="1100" kern="100" dirty="0">
              <a:effectLst/>
              <a:latin typeface="+mj-ea"/>
              <a:ea typeface="+mj-ea"/>
              <a:cs typeface="Meiryo UI" panose="020B0604030504040204" pitchFamily="50" charset="-128"/>
            </a:endParaRPr>
          </a:p>
        </p:txBody>
      </p:sp>
      <p:sp>
        <p:nvSpPr>
          <p:cNvPr id="1614" name="正方形/長方形 1"/>
          <p:cNvSpPr/>
          <p:nvPr/>
        </p:nvSpPr>
        <p:spPr>
          <a:xfrm>
            <a:off x="5917238" y="1187850"/>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図</a:t>
            </a:r>
            <a:endParaRPr kumimoji="1" lang="en-US" altLang="ja-JP" dirty="0" smtClean="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615" name="正方形/長方形 11"/>
          <p:cNvSpPr/>
          <p:nvPr/>
        </p:nvSpPr>
        <p:spPr>
          <a:xfrm>
            <a:off x="5603682" y="6525344"/>
            <a:ext cx="3430800" cy="261610"/>
          </a:xfrm>
          <a:prstGeom prst="rect">
            <a:avLst/>
          </a:prstGeom>
        </p:spPr>
        <p:txBody>
          <a:bodyPr wrap="square">
            <a:spAutoFit/>
          </a:bodyPr>
          <a:lstStyle/>
          <a:p>
            <a:pPr algn="r"/>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）１枚に収めること</a:t>
            </a:r>
            <a:endParaRPr lang="en-US" altLang="ja-JP" sz="1100" i="1" dirty="0" smtClean="0">
              <a:solidFill>
                <a:srgbClr val="FF0000"/>
              </a:solidFill>
              <a:latin typeface="+mn-ea"/>
              <a:ea typeface="+mn-ea"/>
            </a:endParaRPr>
          </a:p>
        </p:txBody>
      </p:sp>
      <p:graphicFrame>
        <p:nvGraphicFramePr>
          <p:cNvPr id="1616" name="表 16"/>
          <p:cNvGraphicFramePr>
            <a:graphicFrameLocks noGrp="1"/>
          </p:cNvGraphicFramePr>
          <p:nvPr>
            <p:extLst>
              <p:ext uri="{D42A27DB-BD31-4B8C-83A1-F6EECF244321}">
                <p14:modId xmlns:p14="http://schemas.microsoft.com/office/powerpoint/2010/main" val="82724316"/>
              </p:ext>
            </p:extLst>
          </p:nvPr>
        </p:nvGraphicFramePr>
        <p:xfrm>
          <a:off x="723802" y="4391228"/>
          <a:ext cx="7920065" cy="2146300"/>
        </p:xfrm>
        <a:graphic>
          <a:graphicData uri="http://schemas.openxmlformats.org/drawingml/2006/table">
            <a:tbl>
              <a:tblPr/>
              <a:tblGrid>
                <a:gridCol w="291005">
                  <a:extLst>
                    <a:ext uri="{9D8B030D-6E8A-4147-A177-3AD203B41FA5}">
                      <a16:colId xmlns:a16="http://schemas.microsoft.com/office/drawing/2014/main" val="20000"/>
                    </a:ext>
                  </a:extLst>
                </a:gridCol>
                <a:gridCol w="1907265">
                  <a:extLst>
                    <a:ext uri="{9D8B030D-6E8A-4147-A177-3AD203B41FA5}">
                      <a16:colId xmlns:a16="http://schemas.microsoft.com/office/drawing/2014/main" val="20001"/>
                    </a:ext>
                  </a:extLst>
                </a:gridCol>
                <a:gridCol w="1907265">
                  <a:extLst>
                    <a:ext uri="{9D8B030D-6E8A-4147-A177-3AD203B41FA5}">
                      <a16:colId xmlns:a16="http://schemas.microsoft.com/office/drawing/2014/main" val="20002"/>
                    </a:ext>
                  </a:extLst>
                </a:gridCol>
                <a:gridCol w="1907265">
                  <a:extLst>
                    <a:ext uri="{9D8B030D-6E8A-4147-A177-3AD203B41FA5}">
                      <a16:colId xmlns:a16="http://schemas.microsoft.com/office/drawing/2014/main" val="20003"/>
                    </a:ext>
                  </a:extLst>
                </a:gridCol>
                <a:gridCol w="1907265">
                  <a:extLst>
                    <a:ext uri="{9D8B030D-6E8A-4147-A177-3AD203B41FA5}">
                      <a16:colId xmlns:a16="http://schemas.microsoft.com/office/drawing/2014/main" val="20004"/>
                    </a:ext>
                  </a:extLst>
                </a:gridCol>
              </a:tblGrid>
              <a:tr h="368300">
                <a:tc>
                  <a:txBody>
                    <a:bodyPr/>
                    <a:lstStyle/>
                    <a:p>
                      <a:pPr marR="44450" indent="127000" algn="ctr">
                        <a:spcAft>
                          <a:spcPts val="0"/>
                        </a:spcAft>
                        <a:tabLst>
                          <a:tab pos="2700020" algn="ctr"/>
                          <a:tab pos="5400040" algn="r"/>
                        </a:tabLst>
                      </a:pPr>
                      <a:endParaRPr lang="ja-JP" sz="1000" kern="100" dirty="0">
                        <a:solidFill>
                          <a:srgbClr val="FF66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事業終了後５年後達成目標</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tabLst>
                          <a:tab pos="2700020" algn="ctr"/>
                          <a:tab pos="5400040" algn="r"/>
                        </a:tabLs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事業終了年度の達成目標</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設定理由及び効果</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gn="ctr"/>
                      <a:r>
                        <a:rPr lang="ja-JP" altLang="en-US" sz="1000" dirty="0" smtClean="0">
                          <a:solidFill>
                            <a:schemeClr val="tx1"/>
                          </a:solidFill>
                        </a:rPr>
                        <a:t>１</a:t>
                      </a:r>
                      <a:endParaRPr lang="ja-JP" altLang="en-US" sz="1000" dirty="0">
                        <a:solidFill>
                          <a:schemeClr val="tx1"/>
                        </a:solidFill>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8300">
                <a:tc>
                  <a:txBody>
                    <a:bodyPr/>
                    <a:lstStyle/>
                    <a:p>
                      <a:pPr algn="ctr"/>
                      <a:r>
                        <a:rPr lang="ja-JP" altLang="en-US" sz="1000" dirty="0" smtClean="0">
                          <a:solidFill>
                            <a:schemeClr val="tx1"/>
                          </a:solidFill>
                        </a:rPr>
                        <a:t>２</a:t>
                      </a:r>
                      <a:endParaRPr lang="ja-JP" altLang="en-US" sz="1000" dirty="0">
                        <a:solidFill>
                          <a:schemeClr val="tx1"/>
                        </a:solidFill>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8300">
                <a:tc>
                  <a:txBody>
                    <a:bodyPr/>
                    <a:lstStyle/>
                    <a:p>
                      <a:pPr algn="ctr"/>
                      <a:r>
                        <a:rPr lang="ja-JP" altLang="en-US" sz="1000" dirty="0" smtClean="0">
                          <a:solidFill>
                            <a:schemeClr val="tx1"/>
                          </a:solidFill>
                        </a:rPr>
                        <a:t>３</a:t>
                      </a:r>
                      <a:endParaRPr lang="ja-JP" altLang="en-US" sz="1000" dirty="0">
                        <a:solidFill>
                          <a:schemeClr val="tx1"/>
                        </a:solidFill>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8300">
                <a:tc>
                  <a:txBody>
                    <a:bodyPr/>
                    <a:lstStyle/>
                    <a:p>
                      <a:pPr algn="ctr"/>
                      <a:r>
                        <a:rPr lang="ja-JP" altLang="en-US" sz="1000" dirty="0" smtClean="0">
                          <a:solidFill>
                            <a:schemeClr val="tx1"/>
                          </a:solidFill>
                        </a:rPr>
                        <a:t>・</a:t>
                      </a:r>
                      <a:endParaRPr lang="en-US" altLang="ja-JP" sz="1000" dirty="0" smtClean="0">
                        <a:solidFill>
                          <a:schemeClr val="tx1"/>
                        </a:solidFill>
                      </a:endParaRPr>
                    </a:p>
                    <a:p>
                      <a:pPr algn="ctr"/>
                      <a:r>
                        <a:rPr lang="ja-JP" altLang="en-US" sz="1000" dirty="0" smtClean="0">
                          <a:solidFill>
                            <a:schemeClr val="tx1"/>
                          </a:solidFill>
                        </a:rPr>
                        <a:t>・</a:t>
                      </a:r>
                      <a:endParaRPr lang="en-US" altLang="ja-JP" sz="1000" dirty="0" smtClean="0">
                        <a:solidFill>
                          <a:schemeClr val="tx1"/>
                        </a:solidFill>
                      </a:endParaRPr>
                    </a:p>
                    <a:p>
                      <a:pPr algn="ctr"/>
                      <a:r>
                        <a:rPr lang="ja-JP" altLang="en-US" sz="1000" dirty="0" smtClean="0">
                          <a:solidFill>
                            <a:schemeClr val="tx1"/>
                          </a:solidFill>
                        </a:rPr>
                        <a:t>・</a:t>
                      </a:r>
                      <a:endParaRPr lang="en-US" altLang="ja-JP" sz="1000" dirty="0" smtClean="0">
                        <a:solidFill>
                          <a:schemeClr val="tx1"/>
                        </a:solidFill>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21</a:t>
            </a:r>
            <a:endParaRPr kumimoji="1" lang="ja-JP" altLang="en-US" sz="1480" dirty="0">
              <a:solidFill>
                <a:schemeClr val="tx1"/>
              </a:solidFill>
            </a:endParaRPr>
          </a:p>
        </p:txBody>
      </p:sp>
    </p:spTree>
    <p:extLst>
      <p:ext uri="{BB962C8B-B14F-4D97-AF65-F5344CB8AC3E}">
        <p14:creationId xmlns:p14="http://schemas.microsoft.com/office/powerpoint/2010/main" val="3373007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kern="0" dirty="0" smtClean="0">
                <a:solidFill>
                  <a:prstClr val="white"/>
                </a:solidFill>
                <a:latin typeface="BIZ UDPゴシック" panose="020B0400000000000000" pitchFamily="50" charset="-128"/>
                <a:ea typeface="BIZ UDPゴシック" panose="020B0400000000000000" pitchFamily="50" charset="-128"/>
              </a:rPr>
              <a:t>実施計画</a:t>
            </a:r>
            <a:endParaRPr kumimoji="0" lang="ja-JP" altLang="en-US" sz="2400" b="1" kern="0" dirty="0">
              <a:solidFill>
                <a:prstClr val="white"/>
              </a:solidFill>
              <a:latin typeface="BIZ UDPゴシック" panose="020B0400000000000000" pitchFamily="50" charset="-128"/>
              <a:ea typeface="BIZ UDPゴシック" panose="020B0400000000000000" pitchFamily="50" charset="-128"/>
            </a:endParaRPr>
          </a:p>
        </p:txBody>
      </p:sp>
      <p:sp>
        <p:nvSpPr>
          <p:cNvPr id="161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21"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BIZ UDPゴシック" panose="020B0400000000000000" pitchFamily="50" charset="-128"/>
                <a:ea typeface="BIZ UDPゴシック" panose="020B0400000000000000" pitchFamily="50" charset="-128"/>
              </a:rPr>
              <a:t>構築する都市ＯＳ（データ連携</a:t>
            </a:r>
            <a:r>
              <a:rPr lang="ja-JP" altLang="en-US" sz="2000" b="1" dirty="0" smtClean="0">
                <a:latin typeface="BIZ UDPゴシック" panose="020B0400000000000000" pitchFamily="50" charset="-128"/>
                <a:ea typeface="BIZ UDPゴシック" panose="020B0400000000000000" pitchFamily="50" charset="-128"/>
              </a:rPr>
              <a:t>基盤等）</a:t>
            </a:r>
            <a:endParaRPr lang="ja-JP" altLang="en-US" sz="1600" dirty="0">
              <a:latin typeface="BIZ UDPゴシック" panose="020B0400000000000000" pitchFamily="50" charset="-128"/>
              <a:ea typeface="BIZ UDPゴシック" panose="020B0400000000000000" pitchFamily="50" charset="-128"/>
            </a:endParaRPr>
          </a:p>
        </p:txBody>
      </p:sp>
      <p:sp>
        <p:nvSpPr>
          <p:cNvPr id="1622" name="正方形/長方形 8"/>
          <p:cNvSpPr/>
          <p:nvPr/>
        </p:nvSpPr>
        <p:spPr>
          <a:xfrm>
            <a:off x="335522" y="1137084"/>
            <a:ext cx="8628966" cy="5509200"/>
          </a:xfrm>
          <a:prstGeom prst="rect">
            <a:avLst/>
          </a:prstGeom>
        </p:spPr>
        <p:txBody>
          <a:bodyPr wrap="square">
            <a:spAutoFit/>
          </a:bodyPr>
          <a:lstStyle/>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＜構築する都市</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OS</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の種類＞</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en-US" altLang="ja-JP" sz="1100" i="1" kern="100" dirty="0">
                <a:solidFill>
                  <a:srgbClr val="F73131"/>
                </a:solidFill>
                <a:latin typeface="+mn-ea"/>
                <a:cs typeface="Meiryo UI" panose="020B0604030504040204" pitchFamily="50" charset="-128"/>
              </a:rPr>
              <a:t>※</a:t>
            </a:r>
            <a:r>
              <a:rPr lang="ja-JP" altLang="en-US" sz="1100" i="1" kern="100" dirty="0">
                <a:solidFill>
                  <a:srgbClr val="F73131"/>
                </a:solidFill>
                <a:latin typeface="+mn-ea"/>
                <a:cs typeface="Meiryo UI" panose="020B0604030504040204" pitchFamily="50" charset="-128"/>
              </a:rPr>
              <a:t>　</a:t>
            </a:r>
            <a:r>
              <a:rPr lang="ja-JP" altLang="en-US" sz="1100" i="1" kern="100" dirty="0" smtClean="0">
                <a:solidFill>
                  <a:srgbClr val="F73131"/>
                </a:solidFill>
                <a:latin typeface="+mn-ea"/>
                <a:cs typeface="Meiryo UI" panose="020B0604030504040204" pitchFamily="50" charset="-128"/>
              </a:rPr>
              <a:t>都市</a:t>
            </a:r>
            <a:r>
              <a:rPr lang="en-US" altLang="ja-JP" sz="1100" i="1" kern="100" dirty="0" smtClean="0">
                <a:solidFill>
                  <a:srgbClr val="F73131"/>
                </a:solidFill>
                <a:latin typeface="+mn-ea"/>
                <a:cs typeface="Meiryo UI" panose="020B0604030504040204" pitchFamily="50" charset="-128"/>
              </a:rPr>
              <a:t>OS</a:t>
            </a:r>
            <a:r>
              <a:rPr lang="ja-JP" altLang="en-US" sz="1100" i="1" kern="100" dirty="0" smtClean="0">
                <a:solidFill>
                  <a:srgbClr val="F73131"/>
                </a:solidFill>
                <a:latin typeface="+mn-ea"/>
                <a:cs typeface="Meiryo UI" panose="020B0604030504040204" pitchFamily="50" charset="-128"/>
              </a:rPr>
              <a:t>の</a:t>
            </a:r>
            <a:r>
              <a:rPr lang="ja-JP" altLang="en-US" sz="1100" i="1" kern="100" dirty="0">
                <a:solidFill>
                  <a:srgbClr val="F73131"/>
                </a:solidFill>
                <a:latin typeface="+mn-ea"/>
                <a:cs typeface="Meiryo UI" panose="020B0604030504040204" pitchFamily="50" charset="-128"/>
              </a:rPr>
              <a:t>種類</a:t>
            </a:r>
            <a:r>
              <a:rPr lang="ja-JP" altLang="en-US" sz="1100" i="1" kern="100" dirty="0" smtClean="0">
                <a:solidFill>
                  <a:srgbClr val="F73131"/>
                </a:solidFill>
                <a:latin typeface="+mn-ea"/>
                <a:cs typeface="Meiryo UI" panose="020B0604030504040204" pitchFamily="50" charset="-128"/>
              </a:rPr>
              <a:t>（製</a:t>
            </a:r>
            <a:r>
              <a:rPr lang="ja-JP" altLang="en-US" sz="1100" i="1" kern="100" dirty="0">
                <a:solidFill>
                  <a:srgbClr val="F73131"/>
                </a:solidFill>
                <a:latin typeface="+mn-ea"/>
                <a:cs typeface="Meiryo UI" panose="020B0604030504040204" pitchFamily="50" charset="-128"/>
              </a:rPr>
              <a:t>品名、</a:t>
            </a:r>
            <a:r>
              <a:rPr lang="ja-JP" altLang="en-US" sz="1100" i="1" kern="100" dirty="0" smtClean="0">
                <a:solidFill>
                  <a:srgbClr val="F73131"/>
                </a:solidFill>
                <a:latin typeface="+mn-ea"/>
                <a:cs typeface="Meiryo UI" panose="020B0604030504040204" pitchFamily="50" charset="-128"/>
              </a:rPr>
              <a:t>サービス名、</a:t>
            </a:r>
            <a:r>
              <a:rPr lang="ja-JP" altLang="en-US" sz="1100" i="1" kern="100" dirty="0">
                <a:solidFill>
                  <a:srgbClr val="F73131"/>
                </a:solidFill>
                <a:latin typeface="+mn-ea"/>
                <a:cs typeface="Meiryo UI" panose="020B0604030504040204" pitchFamily="50" charset="-128"/>
              </a:rPr>
              <a:t>スクラッチ</a:t>
            </a:r>
            <a:r>
              <a:rPr lang="ja-JP" altLang="en-US" sz="1100" i="1" kern="100" dirty="0" smtClean="0">
                <a:solidFill>
                  <a:srgbClr val="F73131"/>
                </a:solidFill>
                <a:latin typeface="+mn-ea"/>
                <a:cs typeface="Meiryo UI" panose="020B0604030504040204" pitchFamily="50" charset="-128"/>
              </a:rPr>
              <a:t>開発など）</a:t>
            </a:r>
            <a:r>
              <a:rPr lang="ja-JP" altLang="en-US" sz="1100" i="1" kern="100" dirty="0">
                <a:solidFill>
                  <a:srgbClr val="F73131"/>
                </a:solidFill>
                <a:latin typeface="+mn-ea"/>
                <a:cs typeface="Meiryo UI" panose="020B0604030504040204" pitchFamily="50" charset="-128"/>
              </a:rPr>
              <a:t>を</a:t>
            </a:r>
            <a:r>
              <a:rPr lang="ja-JP" altLang="en-US" sz="1100" i="1" kern="100" dirty="0" smtClean="0">
                <a:solidFill>
                  <a:srgbClr val="F73131"/>
                </a:solidFill>
                <a:latin typeface="+mn-ea"/>
                <a:cs typeface="Meiryo UI" panose="020B0604030504040204" pitchFamily="50" charset="-128"/>
              </a:rPr>
              <a:t>記載</a:t>
            </a:r>
            <a:r>
              <a:rPr lang="ja-JP" altLang="en-US" sz="1100" i="1" kern="100" dirty="0">
                <a:solidFill>
                  <a:srgbClr val="F73131"/>
                </a:solidFill>
                <a:latin typeface="+mn-ea"/>
                <a:cs typeface="Meiryo UI" panose="020B0604030504040204" pitchFamily="50" charset="-128"/>
              </a:rPr>
              <a:t>して下さい。</a:t>
            </a:r>
            <a:endParaRPr lang="en-US" altLang="ja-JP" sz="1100" i="1" kern="100" dirty="0">
              <a:solidFill>
                <a:srgbClr val="F73131"/>
              </a:solidFill>
              <a:latin typeface="+mn-ea"/>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＜予定しているベンダー候補＞</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○（理由：）</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381000" marR="44450" indent="-254000">
              <a:spcAft>
                <a:spcPts val="0"/>
              </a:spcAft>
            </a:pPr>
            <a:r>
              <a:rPr lang="en-US" altLang="ja-JP" sz="1100" i="1" kern="100" dirty="0">
                <a:solidFill>
                  <a:srgbClr val="F73131"/>
                </a:solidFill>
                <a:latin typeface="+mn-ea"/>
                <a:ea typeface="+mn-ea"/>
                <a:cs typeface="Meiryo UI" panose="020B0604030504040204" pitchFamily="50" charset="-128"/>
              </a:rPr>
              <a:t>※</a:t>
            </a:r>
            <a:r>
              <a:rPr lang="ja-JP" altLang="en-US" sz="1100" i="1" kern="100" dirty="0">
                <a:solidFill>
                  <a:srgbClr val="F73131"/>
                </a:solidFill>
                <a:latin typeface="+mn-ea"/>
                <a:ea typeface="+mn-ea"/>
                <a:cs typeface="Meiryo UI" panose="020B0604030504040204" pitchFamily="50" charset="-128"/>
              </a:rPr>
              <a:t>　事業者の</a:t>
            </a:r>
            <a:r>
              <a:rPr lang="ja-JP" altLang="en-US" sz="1100" i="1" kern="100" dirty="0" smtClean="0">
                <a:solidFill>
                  <a:srgbClr val="F73131"/>
                </a:solidFill>
                <a:latin typeface="+mn-ea"/>
                <a:ea typeface="+mn-ea"/>
                <a:cs typeface="Meiryo UI" panose="020B0604030504040204" pitchFamily="50" charset="-128"/>
              </a:rPr>
              <a:t>候補を候補</a:t>
            </a:r>
            <a:r>
              <a:rPr lang="ja-JP" altLang="en-US" sz="1100" i="1" kern="100" dirty="0">
                <a:solidFill>
                  <a:srgbClr val="F73131"/>
                </a:solidFill>
                <a:latin typeface="+mn-ea"/>
                <a:ea typeface="+mn-ea"/>
                <a:cs typeface="Meiryo UI" panose="020B0604030504040204" pitchFamily="50" charset="-128"/>
              </a:rPr>
              <a:t>とした理由も記載して下さい。</a:t>
            </a:r>
            <a:endParaRPr lang="en-US" altLang="ja-JP" sz="1100" i="1" kern="100" dirty="0">
              <a:solidFill>
                <a:srgbClr val="F73131"/>
              </a:solidFill>
              <a:latin typeface="+mn-ea"/>
              <a:ea typeface="+mn-ea"/>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＜運用体制＞</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所有者：○</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運営者</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保守管理者</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その他</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en-US" altLang="ja-JP"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　</a:t>
            </a: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データ</a:t>
            </a:r>
            <a:r>
              <a:rPr lang="ja-JP" altLang="en-US"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連携基盤をどのように運用していくの</a:t>
            </a: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か詳細</a:t>
            </a:r>
            <a:r>
              <a:rPr lang="ja-JP" altLang="en-US"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かつ具体的に記載すること。</a:t>
            </a:r>
            <a:endParaRPr lang="en-US" altLang="ja-JP"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＜予定コストとマネタイズ＞</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イニシャルコスト：○○○円</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ランニングコスト</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：○○○円</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マネタイズの手法：</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en-US" altLang="ja-JP" sz="1100" i="1" kern="100" dirty="0">
                <a:solidFill>
                  <a:srgbClr val="F73131"/>
                </a:solidFill>
                <a:latin typeface="+mn-ea"/>
                <a:cs typeface="Meiryo UI" panose="020B0604030504040204" pitchFamily="50" charset="-128"/>
              </a:rPr>
              <a:t>※</a:t>
            </a:r>
            <a:r>
              <a:rPr lang="ja-JP" altLang="en-US" sz="1100" i="1" kern="100" dirty="0">
                <a:solidFill>
                  <a:srgbClr val="F73131"/>
                </a:solidFill>
                <a:latin typeface="+mn-ea"/>
                <a:cs typeface="Meiryo UI" panose="020B0604030504040204" pitchFamily="50" charset="-128"/>
              </a:rPr>
              <a:t>　</a:t>
            </a:r>
            <a:r>
              <a:rPr lang="ja-JP" altLang="en-US" sz="1100" i="1" kern="100" dirty="0" smtClean="0">
                <a:solidFill>
                  <a:srgbClr val="F73131"/>
                </a:solidFill>
                <a:latin typeface="+mn-ea"/>
                <a:cs typeface="Meiryo UI" panose="020B0604030504040204" pitchFamily="50" charset="-128"/>
              </a:rPr>
              <a:t>（事業費全体ではなく）都市</a:t>
            </a:r>
            <a:r>
              <a:rPr lang="en-US" altLang="ja-JP" sz="1100" i="1" kern="100" dirty="0" smtClean="0">
                <a:solidFill>
                  <a:srgbClr val="F73131"/>
                </a:solidFill>
                <a:latin typeface="+mn-ea"/>
                <a:cs typeface="Meiryo UI" panose="020B0604030504040204" pitchFamily="50" charset="-128"/>
              </a:rPr>
              <a:t>OS</a:t>
            </a:r>
            <a:r>
              <a:rPr lang="ja-JP" altLang="en-US" sz="1100" i="1" kern="100" dirty="0" smtClean="0">
                <a:solidFill>
                  <a:srgbClr val="F73131"/>
                </a:solidFill>
                <a:latin typeface="+mn-ea"/>
                <a:cs typeface="Meiryo UI" panose="020B0604030504040204" pitchFamily="50" charset="-128"/>
              </a:rPr>
              <a:t>に限ったイニシャルコスト及びランニングコストの金額と、どのようにマネタイズを実施するのか記載</a:t>
            </a:r>
            <a:r>
              <a:rPr lang="ja-JP" altLang="en-US" sz="1100" i="1" kern="100" dirty="0">
                <a:solidFill>
                  <a:srgbClr val="F73131"/>
                </a:solidFill>
                <a:latin typeface="+mn-ea"/>
                <a:cs typeface="Meiryo UI" panose="020B0604030504040204" pitchFamily="50" charset="-128"/>
              </a:rPr>
              <a:t>して下さい。</a:t>
            </a:r>
            <a:endParaRPr lang="en-US" altLang="ja-JP" sz="1100" i="1" kern="100" dirty="0">
              <a:solidFill>
                <a:srgbClr val="F73131"/>
              </a:solidFill>
              <a:latin typeface="+mn-ea"/>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381000" marR="44450" indent="-254000">
              <a:spcAft>
                <a:spcPts val="0"/>
              </a:spcAft>
            </a:pPr>
            <a:endParaRPr lang="en-US" altLang="ja-JP"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indent="-254000">
              <a:spcAft>
                <a:spcPts val="0"/>
              </a:spcAft>
            </a:pPr>
            <a:r>
              <a:rPr lang="en-US" altLang="ja-JP"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　どの</a:t>
            </a:r>
            <a:r>
              <a:rPr lang="ja-JP" altLang="en-US"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ような機能・サービスを実現</a:t>
            </a: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するデータ連携基盤を</a:t>
            </a:r>
            <a:r>
              <a:rPr lang="ja-JP" altLang="en-US"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構築するの</a:t>
            </a: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か等を</a:t>
            </a:r>
            <a:r>
              <a:rPr lang="ja-JP" altLang="en-US"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詳細かつ具体的に記載すること</a:t>
            </a: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indent="-254000">
              <a:spcAft>
                <a:spcPts val="0"/>
              </a:spcAft>
            </a:pPr>
            <a:r>
              <a:rPr lang="en-US" altLang="ja-JP" sz="1100" i="1" kern="100" dirty="0" smtClean="0">
                <a:solidFill>
                  <a:srgbClr val="F73131"/>
                </a:solidFill>
                <a:latin typeface="+mn-ea"/>
                <a:cs typeface="Meiryo UI" panose="020B0604030504040204" pitchFamily="50" charset="-128"/>
              </a:rPr>
              <a:t>※</a:t>
            </a:r>
            <a:r>
              <a:rPr lang="ja-JP" altLang="en-US" sz="1100" i="1" kern="100" dirty="0" smtClean="0">
                <a:solidFill>
                  <a:srgbClr val="F73131"/>
                </a:solidFill>
                <a:latin typeface="+mn-ea"/>
                <a:cs typeface="Meiryo UI" panose="020B0604030504040204" pitchFamily="50" charset="-128"/>
              </a:rPr>
              <a:t>　データ</a:t>
            </a:r>
            <a:r>
              <a:rPr lang="ja-JP" altLang="en-US" sz="1100" i="1" kern="100" dirty="0">
                <a:solidFill>
                  <a:srgbClr val="F73131"/>
                </a:solidFill>
                <a:latin typeface="+mn-ea"/>
                <a:cs typeface="Meiryo UI" panose="020B0604030504040204" pitchFamily="50" charset="-128"/>
              </a:rPr>
              <a:t>連携基盤を構築する前に、データ連携基盤に求められている機能について、ニーズ調査を実施する必要が</a:t>
            </a:r>
            <a:r>
              <a:rPr lang="ja-JP" altLang="en-US" sz="1100" i="1" kern="100" dirty="0" smtClean="0">
                <a:solidFill>
                  <a:srgbClr val="F73131"/>
                </a:solidFill>
                <a:latin typeface="+mn-ea"/>
                <a:cs typeface="Meiryo UI" panose="020B0604030504040204" pitchFamily="50" charset="-128"/>
              </a:rPr>
              <a:t>ある。</a:t>
            </a:r>
            <a:r>
              <a:rPr lang="ja-JP" altLang="en-US" sz="1100" i="1" kern="100" dirty="0" smtClean="0">
                <a:solidFill>
                  <a:srgbClr val="F73131"/>
                </a:solidFill>
                <a:latin typeface="+mn-ea"/>
                <a:ea typeface="+mn-ea"/>
                <a:cs typeface="Meiryo UI" panose="020B0604030504040204" pitchFamily="50" charset="-128"/>
              </a:rPr>
              <a:t>その</a:t>
            </a:r>
            <a:r>
              <a:rPr lang="ja-JP" altLang="en-US" sz="1100" i="1" kern="100" dirty="0">
                <a:solidFill>
                  <a:srgbClr val="F73131"/>
                </a:solidFill>
                <a:latin typeface="+mn-ea"/>
                <a:ea typeface="+mn-ea"/>
                <a:cs typeface="Meiryo UI" panose="020B0604030504040204" pitchFamily="50" charset="-128"/>
              </a:rPr>
              <a:t>結果を</a:t>
            </a:r>
            <a:r>
              <a:rPr lang="ja-JP" altLang="en-US" sz="1100" i="1" kern="100" dirty="0" smtClean="0">
                <a:solidFill>
                  <a:srgbClr val="F73131"/>
                </a:solidFill>
                <a:latin typeface="+mn-ea"/>
                <a:ea typeface="+mn-ea"/>
                <a:cs typeface="Meiryo UI" panose="020B0604030504040204" pitchFamily="50" charset="-128"/>
              </a:rPr>
              <a:t>踏まえて、構築するデータ連携基盤の仕様を定めること。</a:t>
            </a:r>
            <a:endParaRPr lang="en-US" altLang="ja-JP" sz="1100" i="1" strike="dblStrike" kern="100" dirty="0" smtClean="0">
              <a:solidFill>
                <a:srgbClr val="F73131"/>
              </a:solidFill>
              <a:latin typeface="+mn-ea"/>
              <a:ea typeface="+mn-ea"/>
              <a:cs typeface="Meiryo UI" panose="020B0604030504040204" pitchFamily="50" charset="-128"/>
            </a:endParaRPr>
          </a:p>
          <a:p>
            <a:pPr marL="381000" marR="44450" indent="-254000">
              <a:spcAft>
                <a:spcPts val="0"/>
              </a:spcAft>
            </a:pPr>
            <a:r>
              <a:rPr lang="en-US" altLang="ja-JP" sz="1100" i="1" kern="100" dirty="0" smtClean="0">
                <a:solidFill>
                  <a:srgbClr val="F73131"/>
                </a:solidFill>
                <a:latin typeface="+mn-ea"/>
                <a:cs typeface="Meiryo UI" panose="020B0604030504040204" pitchFamily="50" charset="-128"/>
              </a:rPr>
              <a:t>※</a:t>
            </a:r>
            <a:r>
              <a:rPr lang="ja-JP" altLang="en-US" sz="1100" i="1" kern="100" dirty="0" smtClean="0">
                <a:solidFill>
                  <a:srgbClr val="F73131"/>
                </a:solidFill>
                <a:latin typeface="+mn-ea"/>
                <a:cs typeface="Meiryo UI" panose="020B0604030504040204" pitchFamily="50" charset="-128"/>
              </a:rPr>
              <a:t>　</a:t>
            </a:r>
            <a:r>
              <a:rPr lang="ja-JP" altLang="ja-JP" sz="1100" i="1" kern="100" dirty="0" smtClean="0">
                <a:solidFill>
                  <a:srgbClr val="F73131"/>
                </a:solidFill>
                <a:latin typeface="+mn-ea"/>
                <a:cs typeface="Meiryo UI" panose="020B0604030504040204" pitchFamily="50" charset="-128"/>
              </a:rPr>
              <a:t>「</a:t>
            </a:r>
            <a:r>
              <a:rPr lang="en-US" altLang="ja-JP" sz="1100" i="1" kern="100" dirty="0">
                <a:solidFill>
                  <a:srgbClr val="F73131"/>
                </a:solidFill>
                <a:latin typeface="+mn-ea"/>
                <a:cs typeface="Meiryo UI" panose="020B0604030504040204" pitchFamily="50" charset="-128"/>
              </a:rPr>
              <a:t>IT</a:t>
            </a:r>
            <a:r>
              <a:rPr lang="ja-JP" altLang="ja-JP" sz="1100" i="1" kern="100" dirty="0">
                <a:solidFill>
                  <a:srgbClr val="F73131"/>
                </a:solidFill>
                <a:latin typeface="+mn-ea"/>
                <a:cs typeface="Meiryo UI" panose="020B0604030504040204" pitchFamily="50" charset="-128"/>
              </a:rPr>
              <a:t>調達に係る国の物品等又は役務の調達方針及び調達手続に関する申合せ」（</a:t>
            </a:r>
            <a:r>
              <a:rPr lang="en-US" altLang="ja-JP" sz="1100" i="1" kern="100" dirty="0">
                <a:solidFill>
                  <a:srgbClr val="F73131"/>
                </a:solidFill>
                <a:latin typeface="+mn-ea"/>
                <a:cs typeface="Meiryo UI" panose="020B0604030504040204" pitchFamily="50" charset="-128"/>
              </a:rPr>
              <a:t>2018</a:t>
            </a:r>
            <a:r>
              <a:rPr lang="ja-JP" altLang="ja-JP" sz="1100" i="1" kern="100" dirty="0">
                <a:solidFill>
                  <a:srgbClr val="F73131"/>
                </a:solidFill>
                <a:latin typeface="+mn-ea"/>
                <a:cs typeface="Meiryo UI" panose="020B0604030504040204" pitchFamily="50" charset="-128"/>
              </a:rPr>
              <a:t>年</a:t>
            </a:r>
            <a:r>
              <a:rPr lang="en-US" altLang="ja-JP" sz="1100" i="1" kern="100" dirty="0">
                <a:solidFill>
                  <a:srgbClr val="F73131"/>
                </a:solidFill>
                <a:latin typeface="+mn-ea"/>
                <a:cs typeface="Meiryo UI" panose="020B0604030504040204" pitchFamily="50" charset="-128"/>
              </a:rPr>
              <a:t>12</a:t>
            </a:r>
            <a:r>
              <a:rPr lang="ja-JP" altLang="ja-JP" sz="1100" i="1" kern="100" dirty="0">
                <a:solidFill>
                  <a:srgbClr val="F73131"/>
                </a:solidFill>
                <a:latin typeface="+mn-ea"/>
                <a:cs typeface="Meiryo UI" panose="020B0604030504040204" pitchFamily="50" charset="-128"/>
              </a:rPr>
              <a:t>月</a:t>
            </a:r>
            <a:r>
              <a:rPr lang="en-US" altLang="ja-JP" sz="1100" i="1" kern="100" dirty="0">
                <a:solidFill>
                  <a:srgbClr val="F73131"/>
                </a:solidFill>
                <a:latin typeface="+mn-ea"/>
                <a:cs typeface="Meiryo UI" panose="020B0604030504040204" pitchFamily="50" charset="-128"/>
              </a:rPr>
              <a:t>10</a:t>
            </a:r>
            <a:r>
              <a:rPr lang="ja-JP" altLang="ja-JP" sz="1100" i="1" kern="100" dirty="0">
                <a:solidFill>
                  <a:srgbClr val="F73131"/>
                </a:solidFill>
                <a:latin typeface="+mn-ea"/>
                <a:cs typeface="Meiryo UI" panose="020B0604030504040204" pitchFamily="50" charset="-128"/>
              </a:rPr>
              <a:t>日関係省庁申合せ）等に留意し、サプライチェーンリスク対応を含む十分なサイバーセキュリティ対策を講ずる</a:t>
            </a:r>
            <a:r>
              <a:rPr lang="ja-JP" altLang="ja-JP" sz="1100" i="1" kern="100" dirty="0" smtClean="0">
                <a:solidFill>
                  <a:srgbClr val="F73131"/>
                </a:solidFill>
                <a:latin typeface="+mn-ea"/>
                <a:cs typeface="Meiryo UI" panose="020B0604030504040204" pitchFamily="50" charset="-128"/>
              </a:rPr>
              <a:t>こと</a:t>
            </a:r>
            <a:r>
              <a:rPr lang="ja-JP" altLang="en-US" sz="1100" i="1" kern="100" dirty="0" smtClean="0">
                <a:solidFill>
                  <a:srgbClr val="F73131"/>
                </a:solidFill>
                <a:latin typeface="+mn-ea"/>
                <a:cs typeface="Meiryo UI" panose="020B0604030504040204" pitchFamily="50" charset="-128"/>
              </a:rPr>
              <a:t>。</a:t>
            </a:r>
            <a:endParaRPr lang="en-US" altLang="ja-JP" sz="1100" i="1" kern="100" dirty="0" smtClean="0">
              <a:solidFill>
                <a:srgbClr val="F73131"/>
              </a:solidFill>
              <a:latin typeface="+mn-ea"/>
              <a:cs typeface="Meiryo UI" panose="020B0604030504040204" pitchFamily="50" charset="-128"/>
            </a:endParaRPr>
          </a:p>
          <a:p>
            <a:pPr marL="381000" marR="44450" indent="-254000">
              <a:spcAft>
                <a:spcPts val="0"/>
              </a:spcAft>
            </a:pPr>
            <a:endParaRPr lang="en-US" altLang="ja-JP" sz="1100" i="1" kern="100" dirty="0">
              <a:solidFill>
                <a:srgbClr val="F73131"/>
              </a:solidFill>
              <a:latin typeface="+mn-ea"/>
              <a:cs typeface="Meiryo UI" panose="020B0604030504040204" pitchFamily="50" charset="-128"/>
            </a:endParaRPr>
          </a:p>
          <a:p>
            <a:pPr marL="381000" marR="44450" indent="-254000">
              <a:spcAft>
                <a:spcPts val="0"/>
              </a:spcAft>
            </a:pPr>
            <a:r>
              <a:rPr lang="ja-JP" altLang="en-US"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！注意点！</a:t>
            </a:r>
            <a:endParaRPr lang="en-US" altLang="ja-JP" sz="1100" i="1" kern="100" dirty="0" smtClean="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a:p>
            <a:pPr marL="88900" marR="44450" indent="38100">
              <a:spcAft>
                <a:spcPts val="0"/>
              </a:spcAft>
            </a:pPr>
            <a:r>
              <a:rPr lang="ja-JP" altLang="ja-JP"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　</a:t>
            </a:r>
            <a:r>
              <a:rPr lang="ja-JP" altLang="en-US" sz="1100" i="1" kern="100" dirty="0">
                <a:solidFill>
                  <a:srgbClr val="F73131"/>
                </a:solidFill>
                <a:latin typeface="+mn-ea"/>
                <a:cs typeface="Meiryo UI" panose="020B0604030504040204" pitchFamily="50" charset="-128"/>
              </a:rPr>
              <a:t>総務省 「データ連携促進型スマートシティ推進事業」は、</a:t>
            </a:r>
            <a:r>
              <a:rPr lang="ja-JP" altLang="en-US" sz="1100" i="1" u="sng" kern="100" dirty="0">
                <a:solidFill>
                  <a:srgbClr val="F73131"/>
                </a:solidFill>
                <a:latin typeface="+mn-ea"/>
                <a:cs typeface="Meiryo UI" panose="020B0604030504040204" pitchFamily="50" charset="-128"/>
              </a:rPr>
              <a:t>データ連携基盤（都市</a:t>
            </a:r>
            <a:r>
              <a:rPr lang="en-US" altLang="ja-JP" sz="1100" i="1" u="sng" kern="100" dirty="0">
                <a:solidFill>
                  <a:srgbClr val="FF0000"/>
                </a:solidFill>
                <a:latin typeface="+mn-ea"/>
                <a:cs typeface="Meiryo UI" panose="020B0604030504040204" pitchFamily="50" charset="-128"/>
              </a:rPr>
              <a:t>OS</a:t>
            </a:r>
            <a:r>
              <a:rPr lang="ja-JP" altLang="en-US" sz="1100" i="1" u="sng" kern="100" dirty="0" smtClean="0">
                <a:solidFill>
                  <a:srgbClr val="FF0000"/>
                </a:solidFill>
                <a:latin typeface="+mn-ea"/>
                <a:cs typeface="Meiryo UI" panose="020B0604030504040204" pitchFamily="50" charset="-128"/>
              </a:rPr>
              <a:t>）及びソリューションの</a:t>
            </a:r>
            <a:r>
              <a:rPr lang="ja-JP" altLang="en-US" sz="1100" i="1" u="sng" kern="100" dirty="0">
                <a:solidFill>
                  <a:srgbClr val="FF0000"/>
                </a:solidFill>
                <a:latin typeface="+mn-ea"/>
                <a:cs typeface="Meiryo UI" panose="020B0604030504040204" pitchFamily="50" charset="-128"/>
              </a:rPr>
              <a:t>実装</a:t>
            </a:r>
            <a:r>
              <a:rPr lang="ja-JP" altLang="en-US" sz="1100" i="1" kern="100" dirty="0">
                <a:solidFill>
                  <a:srgbClr val="F73131"/>
                </a:solidFill>
                <a:latin typeface="+mn-ea"/>
                <a:cs typeface="Meiryo UI" panose="020B0604030504040204" pitchFamily="50" charset="-128"/>
              </a:rPr>
              <a:t>に対する補助を行うものであることに留意すること（実証事業で</a:t>
            </a:r>
            <a:r>
              <a:rPr lang="ja-JP" altLang="en-US" sz="1100" i="1" kern="100" dirty="0" smtClean="0">
                <a:solidFill>
                  <a:srgbClr val="F73131"/>
                </a:solidFill>
                <a:latin typeface="+mn-ea"/>
                <a:cs typeface="Meiryo UI" panose="020B0604030504040204" pitchFamily="50" charset="-128"/>
              </a:rPr>
              <a:t>はない）</a:t>
            </a:r>
            <a:r>
              <a:rPr lang="ja-JP" altLang="en-US" sz="1100" i="1" kern="100" dirty="0">
                <a:solidFill>
                  <a:srgbClr val="F73131"/>
                </a:solidFill>
                <a:latin typeface="+mn-ea"/>
                <a:cs typeface="Meiryo UI" panose="020B0604030504040204" pitchFamily="50" charset="-128"/>
              </a:rPr>
              <a:t>。また、本事業で構築したデータ連携基盤及びソリューションは最低５年間は運営し続ける必要がある。</a:t>
            </a:r>
            <a:endParaRPr lang="en-US" altLang="ja-JP" sz="11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indent="-254000">
              <a:spcAft>
                <a:spcPts val="0"/>
              </a:spcAft>
            </a:pPr>
            <a:endParaRPr lang="en-US" altLang="ja-JP" sz="1100" i="1" kern="100" dirty="0">
              <a:solidFill>
                <a:srgbClr val="F73131"/>
              </a:solidFill>
              <a:latin typeface="+mn-ea"/>
              <a:cs typeface="Meiryo UI" panose="020B0604030504040204" pitchFamily="50" charset="-128"/>
            </a:endParaRPr>
          </a:p>
        </p:txBody>
      </p:sp>
      <p:sp>
        <p:nvSpPr>
          <p:cNvPr id="1623" name="正方形/長方形 11"/>
          <p:cNvSpPr/>
          <p:nvPr/>
        </p:nvSpPr>
        <p:spPr>
          <a:xfrm>
            <a:off x="5917238" y="1187850"/>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図</a:t>
            </a:r>
            <a:endParaRPr kumimoji="1" lang="en-US" altLang="ja-JP" dirty="0" smtClean="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624" name="正方形/長方形 12"/>
          <p:cNvSpPr/>
          <p:nvPr/>
        </p:nvSpPr>
        <p:spPr>
          <a:xfrm>
            <a:off x="5586748" y="6509431"/>
            <a:ext cx="3430800" cy="261610"/>
          </a:xfrm>
          <a:prstGeom prst="rect">
            <a:avLst/>
          </a:prstGeom>
        </p:spPr>
        <p:txBody>
          <a:bodyPr wrap="square">
            <a:spAutoFit/>
          </a:bodyPr>
          <a:lstStyle/>
          <a:p>
            <a:pPr algn="r"/>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）１枚に収めること</a:t>
            </a:r>
            <a:endParaRPr lang="en-US" altLang="ja-JP" sz="1100" i="1" dirty="0" smtClean="0">
              <a:solidFill>
                <a:srgbClr val="FF0000"/>
              </a:solidFill>
              <a:latin typeface="+mn-ea"/>
              <a:ea typeface="+mn-ea"/>
            </a:endParaRPr>
          </a:p>
        </p:txBody>
      </p:sp>
      <p:sp>
        <p:nvSpPr>
          <p:cNvPr id="1625"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22</a:t>
            </a:r>
            <a:endParaRPr kumimoji="1" lang="ja-JP" altLang="en-US" sz="1480" dirty="0">
              <a:solidFill>
                <a:schemeClr val="tx1"/>
              </a:solidFill>
            </a:endParaRPr>
          </a:p>
        </p:txBody>
      </p:sp>
    </p:spTree>
    <p:extLst>
      <p:ext uri="{BB962C8B-B14F-4D97-AF65-F5344CB8AC3E}">
        <p14:creationId xmlns:p14="http://schemas.microsoft.com/office/powerpoint/2010/main" val="4239921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kern="0" dirty="0" smtClean="0">
                <a:solidFill>
                  <a:prstClr val="white"/>
                </a:solidFill>
                <a:latin typeface="BIZ UDPゴシック" panose="020B0400000000000000" pitchFamily="50" charset="-128"/>
                <a:ea typeface="BIZ UDPゴシック" panose="020B0400000000000000" pitchFamily="50" charset="-128"/>
              </a:rPr>
              <a:t>実施計画</a:t>
            </a:r>
            <a:endParaRPr kumimoji="0" lang="ja-JP" altLang="en-US" sz="2400" b="1" kern="0" dirty="0">
              <a:solidFill>
                <a:prstClr val="white"/>
              </a:solidFill>
              <a:latin typeface="BIZ UDPゴシック" panose="020B0400000000000000" pitchFamily="50" charset="-128"/>
              <a:ea typeface="BIZ UDPゴシック" panose="020B0400000000000000" pitchFamily="50" charset="-128"/>
            </a:endParaRPr>
          </a:p>
        </p:txBody>
      </p:sp>
      <p:sp>
        <p:nvSpPr>
          <p:cNvPr id="162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30" name="Text Box 4"/>
          <p:cNvSpPr txBox="1">
            <a:spLocks noChangeArrowheads="1"/>
          </p:cNvSpPr>
          <p:nvPr/>
        </p:nvSpPr>
        <p:spPr>
          <a:xfrm>
            <a:off x="107504" y="561084"/>
            <a:ext cx="4471717"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BIZ UDPゴシック" panose="020B0400000000000000" pitchFamily="50" charset="-128"/>
                <a:ea typeface="BIZ UDPゴシック" panose="020B0400000000000000" pitchFamily="50" charset="-128"/>
              </a:rPr>
              <a:t>活用するデータとサービス</a:t>
            </a:r>
            <a:endParaRPr lang="ja-JP" altLang="en-US" sz="1600" dirty="0">
              <a:latin typeface="BIZ UDPゴシック" panose="020B0400000000000000" pitchFamily="50" charset="-128"/>
              <a:ea typeface="BIZ UDPゴシック" panose="020B0400000000000000" pitchFamily="50" charset="-128"/>
            </a:endParaRPr>
          </a:p>
        </p:txBody>
      </p:sp>
      <p:sp>
        <p:nvSpPr>
          <p:cNvPr id="1631" name="正方形/長方形 8"/>
          <p:cNvSpPr/>
          <p:nvPr/>
        </p:nvSpPr>
        <p:spPr>
          <a:xfrm>
            <a:off x="275768" y="4797152"/>
            <a:ext cx="8592463" cy="769441"/>
          </a:xfrm>
          <a:prstGeom prst="rect">
            <a:avLst/>
          </a:prstGeom>
        </p:spPr>
        <p:txBody>
          <a:bodyPr wrap="square">
            <a:spAutoFit/>
          </a:bodyPr>
          <a:lstStyle/>
          <a:p>
            <a:pPr marL="381000" marR="44450" indent="-127000">
              <a:spcAft>
                <a:spcPts val="0"/>
              </a:spcAft>
              <a:tabLst>
                <a:tab pos="2700020" algn="ctr"/>
                <a:tab pos="5400040" algn="r"/>
              </a:tabLst>
            </a:pPr>
            <a:r>
              <a:rPr lang="ja-JP" altLang="ja-JP" sz="1100" i="1" kern="100" dirty="0" smtClean="0">
                <a:solidFill>
                  <a:srgbClr val="F73131"/>
                </a:solidFill>
                <a:latin typeface="+mn-ea"/>
                <a:ea typeface="+mn-ea"/>
                <a:cs typeface="Meiryo UI" panose="020B0604030504040204" pitchFamily="50" charset="-128"/>
              </a:rPr>
              <a:t>※</a:t>
            </a:r>
            <a:r>
              <a:rPr lang="ja-JP" altLang="ja-JP" sz="1100" i="1" kern="100" dirty="0">
                <a:solidFill>
                  <a:srgbClr val="F73131"/>
                </a:solidFill>
                <a:latin typeface="+mn-ea"/>
                <a:ea typeface="+mn-ea"/>
                <a:cs typeface="Meiryo UI" panose="020B0604030504040204" pitchFamily="50" charset="-128"/>
              </a:rPr>
              <a:t>　どの分野</a:t>
            </a:r>
            <a:r>
              <a:rPr lang="ja-JP" altLang="ja-JP" sz="1100" i="1" kern="100" dirty="0" smtClean="0">
                <a:solidFill>
                  <a:srgbClr val="F73131"/>
                </a:solidFill>
                <a:latin typeface="+mn-ea"/>
                <a:ea typeface="+mn-ea"/>
                <a:cs typeface="Meiryo UI" panose="020B0604030504040204" pitchFamily="50" charset="-128"/>
              </a:rPr>
              <a:t>の</a:t>
            </a:r>
            <a:r>
              <a:rPr lang="ja-JP" altLang="en-US" sz="1100" i="1" kern="100" dirty="0" smtClean="0">
                <a:solidFill>
                  <a:srgbClr val="F73131"/>
                </a:solidFill>
                <a:latin typeface="+mn-ea"/>
                <a:ea typeface="+mn-ea"/>
                <a:cs typeface="Meiryo UI" panose="020B0604030504040204" pitchFamily="50" charset="-128"/>
              </a:rPr>
              <a:t>どのような</a:t>
            </a:r>
            <a:r>
              <a:rPr lang="ja-JP" altLang="ja-JP" sz="1100" i="1" kern="100" dirty="0" smtClean="0">
                <a:solidFill>
                  <a:srgbClr val="F73131"/>
                </a:solidFill>
                <a:latin typeface="+mn-ea"/>
                <a:ea typeface="+mn-ea"/>
                <a:cs typeface="Meiryo UI" panose="020B0604030504040204" pitchFamily="50" charset="-128"/>
              </a:rPr>
              <a:t>データ</a:t>
            </a:r>
            <a:r>
              <a:rPr lang="ja-JP" altLang="ja-JP" sz="1100" i="1" kern="100" dirty="0">
                <a:solidFill>
                  <a:srgbClr val="F73131"/>
                </a:solidFill>
                <a:latin typeface="+mn-ea"/>
                <a:ea typeface="+mn-ea"/>
                <a:cs typeface="Meiryo UI" panose="020B0604030504040204" pitchFamily="50" charset="-128"/>
              </a:rPr>
              <a:t>を収集・分析等を行った上</a:t>
            </a:r>
            <a:r>
              <a:rPr lang="ja-JP" altLang="ja-JP" sz="1100" i="1" kern="100" dirty="0" smtClean="0">
                <a:solidFill>
                  <a:srgbClr val="F73131"/>
                </a:solidFill>
                <a:latin typeface="+mn-ea"/>
                <a:ea typeface="+mn-ea"/>
                <a:cs typeface="Meiryo UI" panose="020B0604030504040204" pitchFamily="50" charset="-128"/>
              </a:rPr>
              <a:t>で</a:t>
            </a:r>
            <a:r>
              <a:rPr lang="ja-JP" altLang="en-US" sz="1100" i="1" kern="100" dirty="0" smtClean="0">
                <a:solidFill>
                  <a:srgbClr val="F73131"/>
                </a:solidFill>
                <a:latin typeface="+mn-ea"/>
                <a:ea typeface="+mn-ea"/>
                <a:cs typeface="Meiryo UI" panose="020B0604030504040204" pitchFamily="50" charset="-128"/>
              </a:rPr>
              <a:t>、</a:t>
            </a:r>
            <a:r>
              <a:rPr lang="ja-JP" altLang="ja-JP" sz="1100" i="1" kern="100" dirty="0" smtClean="0">
                <a:solidFill>
                  <a:srgbClr val="F73131"/>
                </a:solidFill>
                <a:latin typeface="+mn-ea"/>
                <a:ea typeface="+mn-ea"/>
                <a:cs typeface="Meiryo UI" panose="020B0604030504040204" pitchFamily="50" charset="-128"/>
              </a:rPr>
              <a:t>どういった</a:t>
            </a:r>
            <a:r>
              <a:rPr lang="ja-JP" altLang="ja-JP" sz="1100" i="1" kern="100" dirty="0">
                <a:solidFill>
                  <a:srgbClr val="F73131"/>
                </a:solidFill>
                <a:latin typeface="+mn-ea"/>
                <a:ea typeface="+mn-ea"/>
                <a:cs typeface="Meiryo UI" panose="020B0604030504040204" pitchFamily="50" charset="-128"/>
              </a:rPr>
              <a:t>サービスに活用するのか、具体的に記載する</a:t>
            </a:r>
            <a:r>
              <a:rPr lang="ja-JP" altLang="ja-JP" sz="1100" i="1" kern="100" dirty="0" smtClean="0">
                <a:solidFill>
                  <a:srgbClr val="F73131"/>
                </a:solidFill>
                <a:latin typeface="+mn-ea"/>
                <a:ea typeface="+mn-ea"/>
                <a:cs typeface="Meiryo UI" panose="020B0604030504040204" pitchFamily="50" charset="-128"/>
              </a:rPr>
              <a:t>こと</a:t>
            </a:r>
            <a:r>
              <a:rPr lang="ja-JP" altLang="en-US" sz="1100" i="1" kern="100" dirty="0" smtClean="0">
                <a:solidFill>
                  <a:srgbClr val="F73131"/>
                </a:solidFill>
                <a:latin typeface="+mn-ea"/>
                <a:ea typeface="+mn-ea"/>
                <a:cs typeface="Meiryo UI" panose="020B0604030504040204" pitchFamily="50" charset="-128"/>
              </a:rPr>
              <a:t>。　なお、令和４年度以降の予定を記載する場合には、その旨が分かるよう記載</a:t>
            </a:r>
            <a:r>
              <a:rPr lang="ja-JP" altLang="en-US" sz="1100" i="1" kern="100" dirty="0">
                <a:solidFill>
                  <a:srgbClr val="F73131"/>
                </a:solidFill>
                <a:latin typeface="+mn-ea"/>
                <a:ea typeface="+mn-ea"/>
                <a:cs typeface="Meiryo UI" panose="020B0604030504040204" pitchFamily="50" charset="-128"/>
              </a:rPr>
              <a:t>すること</a:t>
            </a:r>
            <a:r>
              <a:rPr lang="ja-JP" altLang="en-US" sz="1100" i="1" kern="100" dirty="0" smtClean="0">
                <a:solidFill>
                  <a:srgbClr val="F73131"/>
                </a:solidFill>
                <a:latin typeface="+mn-ea"/>
                <a:ea typeface="+mn-ea"/>
                <a:cs typeface="Meiryo UI" panose="020B0604030504040204" pitchFamily="50" charset="-128"/>
              </a:rPr>
              <a:t>。</a:t>
            </a:r>
            <a:endParaRPr lang="en-US" altLang="ja-JP" sz="1100" i="1" kern="100" dirty="0">
              <a:solidFill>
                <a:srgbClr val="F73131"/>
              </a:solidFill>
              <a:latin typeface="+mn-ea"/>
              <a:ea typeface="+mn-ea"/>
              <a:cs typeface="Meiryo UI" panose="020B0604030504040204" pitchFamily="50" charset="-128"/>
            </a:endParaRPr>
          </a:p>
          <a:p>
            <a:pPr marL="381000" marR="44450" indent="-127000">
              <a:spcAft>
                <a:spcPts val="0"/>
              </a:spcAft>
              <a:tabLst>
                <a:tab pos="2700020" algn="ctr"/>
                <a:tab pos="5400040" algn="r"/>
              </a:tabLst>
            </a:pPr>
            <a:r>
              <a:rPr lang="en-US" altLang="ja-JP" sz="1100" i="1" kern="100" dirty="0" smtClean="0">
                <a:solidFill>
                  <a:srgbClr val="F73131"/>
                </a:solidFill>
                <a:latin typeface="+mn-ea"/>
                <a:ea typeface="+mn-ea"/>
                <a:cs typeface="Meiryo UI" panose="020B0604030504040204" pitchFamily="50" charset="-128"/>
              </a:rPr>
              <a:t>※</a:t>
            </a:r>
            <a:r>
              <a:rPr lang="ja-JP" altLang="en-US" sz="1100" i="1" kern="100" dirty="0">
                <a:solidFill>
                  <a:srgbClr val="F73131"/>
                </a:solidFill>
                <a:latin typeface="+mn-ea"/>
                <a:ea typeface="+mn-ea"/>
                <a:cs typeface="Meiryo UI" panose="020B0604030504040204" pitchFamily="50" charset="-128"/>
              </a:rPr>
              <a:t>　分野横断的にデータを利用するサービスを展開する場合は、その詳細を記載すること。（加点評価する）</a:t>
            </a:r>
            <a:endParaRPr lang="en-US" altLang="ja-JP" sz="1100" i="1" strike="sngStrike" kern="100" dirty="0">
              <a:solidFill>
                <a:srgbClr val="F73131"/>
              </a:solidFill>
              <a:latin typeface="+mn-ea"/>
              <a:ea typeface="+mn-ea"/>
              <a:cs typeface="Meiryo UI" panose="020B0604030504040204" pitchFamily="50" charset="-128"/>
            </a:endParaRPr>
          </a:p>
          <a:p>
            <a:pPr marL="381000" marR="44450" indent="-127000">
              <a:spcAft>
                <a:spcPts val="0"/>
              </a:spcAft>
              <a:tabLst>
                <a:tab pos="2700020" algn="ctr"/>
                <a:tab pos="5400040" algn="r"/>
              </a:tabLst>
            </a:pPr>
            <a:endParaRPr lang="en-US" altLang="ja-JP" sz="1100" i="1" kern="100" dirty="0" smtClean="0">
              <a:solidFill>
                <a:srgbClr val="F73131"/>
              </a:solidFill>
              <a:latin typeface="+mn-ea"/>
              <a:ea typeface="+mn-ea"/>
              <a:cs typeface="Meiryo UI" panose="020B0604030504040204" pitchFamily="50" charset="-128"/>
            </a:endParaRPr>
          </a:p>
        </p:txBody>
      </p:sp>
      <p:graphicFrame>
        <p:nvGraphicFramePr>
          <p:cNvPr id="1632" name="表 3"/>
          <p:cNvGraphicFramePr>
            <a:graphicFrameLocks noGrp="1"/>
          </p:cNvGraphicFramePr>
          <p:nvPr>
            <p:extLst/>
          </p:nvPr>
        </p:nvGraphicFramePr>
        <p:xfrm>
          <a:off x="539550" y="1260293"/>
          <a:ext cx="8208914" cy="3543300"/>
        </p:xfrm>
        <a:graphic>
          <a:graphicData uri="http://schemas.openxmlformats.org/drawingml/2006/table">
            <a:tbl>
              <a:tblPr firstRow="1" bandRow="1">
                <a:tableStyleId>{5940675A-B579-460E-94D1-54222C63F5DA}</a:tableStyleId>
              </a:tblPr>
              <a:tblGrid>
                <a:gridCol w="2531723">
                  <a:extLst>
                    <a:ext uri="{9D8B030D-6E8A-4147-A177-3AD203B41FA5}">
                      <a16:colId xmlns:a16="http://schemas.microsoft.com/office/drawing/2014/main" val="20000"/>
                    </a:ext>
                  </a:extLst>
                </a:gridCol>
                <a:gridCol w="537031">
                  <a:extLst>
                    <a:ext uri="{9D8B030D-6E8A-4147-A177-3AD203B41FA5}">
                      <a16:colId xmlns:a16="http://schemas.microsoft.com/office/drawing/2014/main" val="20001"/>
                    </a:ext>
                  </a:extLst>
                </a:gridCol>
                <a:gridCol w="387632">
                  <a:extLst>
                    <a:ext uri="{9D8B030D-6E8A-4147-A177-3AD203B41FA5}">
                      <a16:colId xmlns:a16="http://schemas.microsoft.com/office/drawing/2014/main" val="20002"/>
                    </a:ext>
                  </a:extLst>
                </a:gridCol>
                <a:gridCol w="1530339">
                  <a:extLst>
                    <a:ext uri="{9D8B030D-6E8A-4147-A177-3AD203B41FA5}">
                      <a16:colId xmlns:a16="http://schemas.microsoft.com/office/drawing/2014/main" val="20003"/>
                    </a:ext>
                  </a:extLst>
                </a:gridCol>
                <a:gridCol w="690469">
                  <a:extLst>
                    <a:ext uri="{9D8B030D-6E8A-4147-A177-3AD203B41FA5}">
                      <a16:colId xmlns:a16="http://schemas.microsoft.com/office/drawing/2014/main" val="20004"/>
                    </a:ext>
                  </a:extLst>
                </a:gridCol>
                <a:gridCol w="1150782">
                  <a:extLst>
                    <a:ext uri="{9D8B030D-6E8A-4147-A177-3AD203B41FA5}">
                      <a16:colId xmlns:a16="http://schemas.microsoft.com/office/drawing/2014/main" val="20005"/>
                    </a:ext>
                  </a:extLst>
                </a:gridCol>
                <a:gridCol w="1380938">
                  <a:extLst>
                    <a:ext uri="{9D8B030D-6E8A-4147-A177-3AD203B41FA5}">
                      <a16:colId xmlns:a16="http://schemas.microsoft.com/office/drawing/2014/main" val="20006"/>
                    </a:ext>
                  </a:extLst>
                </a:gridCol>
              </a:tblGrid>
              <a:tr h="131943">
                <a:tc>
                  <a:txBody>
                    <a:bodyPr/>
                    <a:lstStyle/>
                    <a:p>
                      <a:r>
                        <a:rPr kumimoji="1" lang="ja-JP" altLang="en-US" sz="1050" dirty="0" smtClean="0">
                          <a:latin typeface="Meiryo UI" panose="020B0604030504040204" pitchFamily="50" charset="-128"/>
                          <a:ea typeface="Meiryo UI" panose="020B0604030504040204" pitchFamily="50" charset="-128"/>
                        </a:rPr>
                        <a:t>サービス</a:t>
                      </a:r>
                      <a:endParaRPr kumimoji="1" lang="ja-JP" altLang="en-US" sz="1050" dirty="0">
                        <a:latin typeface="Meiryo UI" panose="020B0604030504040204" pitchFamily="50" charset="-128"/>
                        <a:ea typeface="Meiryo UI" panose="020B0604030504040204" pitchFamily="50" charset="-128"/>
                      </a:endParaRPr>
                    </a:p>
                  </a:txBody>
                  <a:tcPr>
                    <a:solidFill>
                      <a:srgbClr val="FFCDC1"/>
                    </a:solidFill>
                  </a:tcPr>
                </a:tc>
                <a:tc>
                  <a:txBody>
                    <a:bodyPr/>
                    <a:lstStyle/>
                    <a:p>
                      <a:r>
                        <a:rPr kumimoji="1" lang="ja-JP" altLang="en-US" sz="1050" dirty="0" smtClean="0">
                          <a:latin typeface="Meiryo UI" panose="020B0604030504040204" pitchFamily="50" charset="-128"/>
                          <a:ea typeface="Meiryo UI" panose="020B0604030504040204" pitchFamily="50" charset="-128"/>
                        </a:rPr>
                        <a:t>分野</a:t>
                      </a:r>
                      <a:endParaRPr kumimoji="1" lang="ja-JP" altLang="en-US" sz="1050" dirty="0">
                        <a:latin typeface="Meiryo UI" panose="020B0604030504040204" pitchFamily="50" charset="-128"/>
                        <a:ea typeface="Meiryo UI" panose="020B0604030504040204" pitchFamily="50" charset="-128"/>
                      </a:endParaRPr>
                    </a:p>
                  </a:txBody>
                  <a:tcPr>
                    <a:solidFill>
                      <a:srgbClr val="FFCDC1"/>
                    </a:solidFill>
                  </a:tcPr>
                </a:tc>
                <a:tc>
                  <a:txBody>
                    <a:bodyPr/>
                    <a:lstStyle/>
                    <a:p>
                      <a:r>
                        <a:rPr kumimoji="1" lang="ja-JP" altLang="en-US" sz="700" dirty="0" smtClean="0">
                          <a:latin typeface="Meiryo UI" panose="020B0604030504040204" pitchFamily="50" charset="-128"/>
                          <a:ea typeface="Meiryo UI" panose="020B0604030504040204" pitchFamily="50" charset="-128"/>
                        </a:rPr>
                        <a:t>都市</a:t>
                      </a:r>
                      <a:r>
                        <a:rPr kumimoji="1" lang="en-US" altLang="ja-JP" sz="700" dirty="0" smtClean="0">
                          <a:latin typeface="Meiryo UI" panose="020B0604030504040204" pitchFamily="50" charset="-128"/>
                          <a:ea typeface="Meiryo UI" panose="020B0604030504040204" pitchFamily="50" charset="-128"/>
                        </a:rPr>
                        <a:t>OS</a:t>
                      </a:r>
                      <a:endParaRPr kumimoji="1" lang="ja-JP" altLang="en-US" sz="6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データ</a:t>
                      </a:r>
                      <a:endParaRPr kumimoji="1" lang="ja-JP" altLang="en-US" sz="1050"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r>
                        <a:rPr kumimoji="1" lang="ja-JP" altLang="en-US" sz="1050" dirty="0" smtClean="0">
                          <a:latin typeface="Meiryo UI" panose="020B0604030504040204" pitchFamily="50" charset="-128"/>
                          <a:ea typeface="Meiryo UI" panose="020B0604030504040204" pitchFamily="50" charset="-128"/>
                        </a:rPr>
                        <a:t>分野</a:t>
                      </a:r>
                      <a:endParaRPr kumimoji="1" lang="ja-JP" altLang="en-US" sz="1050"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r>
                        <a:rPr kumimoji="1" lang="ja-JP" altLang="en-US" sz="1050" dirty="0" smtClean="0">
                          <a:latin typeface="Meiryo UI" panose="020B0604030504040204" pitchFamily="50" charset="-128"/>
                          <a:ea typeface="Meiryo UI" panose="020B0604030504040204" pitchFamily="50" charset="-128"/>
                        </a:rPr>
                        <a:t>区分</a:t>
                      </a:r>
                      <a:endParaRPr kumimoji="1" lang="ja-JP" altLang="en-US" sz="1050"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r>
                        <a:rPr kumimoji="1" lang="ja-JP" altLang="en-US" sz="1050" dirty="0" smtClean="0">
                          <a:latin typeface="Meiryo UI" panose="020B0604030504040204" pitchFamily="50" charset="-128"/>
                          <a:ea typeface="Meiryo UI" panose="020B0604030504040204" pitchFamily="50" charset="-128"/>
                        </a:rPr>
                        <a:t>ストア先（管理者）</a:t>
                      </a:r>
                      <a:endParaRPr kumimoji="1" lang="ja-JP" altLang="en-US" sz="1050" dirty="0">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0000"/>
                  </a:ext>
                </a:extLst>
              </a:tr>
              <a:tr h="131943">
                <a:tc rowSpan="2">
                  <a:txBody>
                    <a:bodyPr/>
                    <a:lstStyle/>
                    <a:p>
                      <a:r>
                        <a:rPr kumimoji="1" lang="ja-JP" altLang="en-US" sz="1050" dirty="0" smtClean="0">
                          <a:latin typeface="Meiryo UI" panose="020B0604030504040204" pitchFamily="50" charset="-128"/>
                          <a:ea typeface="Meiryo UI" panose="020B0604030504040204" pitchFamily="50" charset="-128"/>
                        </a:rPr>
                        <a:t>■ゴミ収集車の効率的なルート設定</a:t>
                      </a:r>
                      <a:endParaRPr kumimoji="1" lang="en-US" altLang="ja-JP" sz="1050" dirty="0" smtClean="0">
                        <a:latin typeface="Meiryo UI" panose="020B0604030504040204" pitchFamily="50" charset="-128"/>
                        <a:ea typeface="Meiryo UI" panose="020B0604030504040204" pitchFamily="50" charset="-128"/>
                      </a:endParaRPr>
                    </a:p>
                    <a:p>
                      <a:pPr marL="93663" indent="-93663"/>
                      <a:r>
                        <a:rPr kumimoji="1" lang="ja-JP" altLang="en-US" sz="1050" dirty="0" smtClean="0">
                          <a:latin typeface="Meiryo UI" panose="020B0604030504040204" pitchFamily="50" charset="-128"/>
                          <a:ea typeface="Meiryo UI" panose="020B0604030504040204" pitchFamily="50" charset="-128"/>
                        </a:rPr>
                        <a:t>－通行止めなどのデータを踏まえつつ、空のゴミ箱をルートに含まない効率的なルートをリアルタイムで決定</a:t>
                      </a:r>
                      <a:endParaRPr kumimoji="1" lang="ja-JP" altLang="en-US" sz="1050" dirty="0">
                        <a:latin typeface="Meiryo UI" panose="020B0604030504040204" pitchFamily="50" charset="-128"/>
                        <a:ea typeface="Meiryo UI" panose="020B0604030504040204" pitchFamily="50" charset="-128"/>
                      </a:endParaRPr>
                    </a:p>
                  </a:txBody>
                  <a:tcPr/>
                </a:tc>
                <a:tc rowSpan="2">
                  <a:txBody>
                    <a:bodyPr/>
                    <a:lstStyle/>
                    <a:p>
                      <a:r>
                        <a:rPr kumimoji="1" lang="ja-JP" altLang="en-US" sz="800" dirty="0" smtClean="0">
                          <a:latin typeface="Meiryo UI" panose="020B0604030504040204" pitchFamily="50" charset="-128"/>
                          <a:ea typeface="Meiryo UI" panose="020B0604030504040204" pitchFamily="50" charset="-128"/>
                        </a:rPr>
                        <a:t>⑩環境・エネルギー</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各ゴミ箱の内容量データ</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rPr>
                        <a:t>⑩環境・エネルギー</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rPr>
                        <a:t>④非パーソナルデータ</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Ａセンシングデータ</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131943">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通行止め等の道路交通データ</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⑥交通・モビリティ</a:t>
                      </a:r>
                    </a:p>
                    <a:p>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rPr>
                        <a:t>④非パーソナルデータ</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smtClean="0">
                          <a:latin typeface="Meiryo UI" panose="020B0604030504040204" pitchFamily="50" charset="-128"/>
                          <a:ea typeface="Meiryo UI" panose="020B0604030504040204" pitchFamily="50" charset="-128"/>
                        </a:rPr>
                        <a:t>D</a:t>
                      </a:r>
                      <a:r>
                        <a:rPr kumimoji="1" lang="ja-JP" altLang="en-US" sz="800" dirty="0" smtClean="0">
                          <a:latin typeface="Meiryo UI" panose="020B0604030504040204" pitchFamily="50" charset="-128"/>
                          <a:ea typeface="Meiryo UI" panose="020B0604030504040204" pitchFamily="50" charset="-128"/>
                        </a:rPr>
                        <a:t>その他（交通センター情報）</a:t>
                      </a:r>
                    </a:p>
                  </a:txBody>
                  <a:tcPr/>
                </a:tc>
                <a:tc>
                  <a:txBody>
                    <a:bodyPr/>
                    <a:lstStyle/>
                    <a:p>
                      <a:endParaRPr kumimoji="1" lang="ja-JP" altLang="en-US" sz="105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31943">
                <a:tc>
                  <a:txBody>
                    <a:bodyPr/>
                    <a:lstStyle/>
                    <a:p>
                      <a:r>
                        <a:rPr kumimoji="1" lang="ja-JP" altLang="en-US" sz="1050" dirty="0" smtClean="0">
                          <a:latin typeface="Meiryo UI" panose="020B0604030504040204" pitchFamily="50" charset="-128"/>
                          <a:ea typeface="Meiryo UI" panose="020B0604030504040204" pitchFamily="50" charset="-128"/>
                        </a:rPr>
                        <a:t>■道路交通情報（電光表示板等）</a:t>
                      </a:r>
                      <a:endParaRPr kumimoji="1" lang="en-US" altLang="ja-JP" sz="1050" dirty="0" smtClean="0">
                        <a:latin typeface="Meiryo UI" panose="020B0604030504040204" pitchFamily="50" charset="-128"/>
                        <a:ea typeface="Meiryo UI" panose="020B0604030504040204" pitchFamily="50" charset="-128"/>
                      </a:endParaRPr>
                    </a:p>
                    <a:p>
                      <a:pPr marL="93663" indent="-93663"/>
                      <a:r>
                        <a:rPr kumimoji="1" lang="ja-JP" altLang="en-US" sz="1050" dirty="0" smtClean="0">
                          <a:latin typeface="Meiryo UI" panose="020B0604030504040204" pitchFamily="50" charset="-128"/>
                          <a:ea typeface="Meiryo UI" panose="020B0604030504040204" pitchFamily="50" charset="-128"/>
                        </a:rPr>
                        <a:t>－収集データを元に、目的地までの所要時間をスマートフォンや電光表示板に表示し、混雑緩和を図る</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⑥交通・モビリティ</a:t>
                      </a:r>
                    </a:p>
                  </a:txBody>
                  <a:tcPr/>
                </a:tc>
                <a:tc>
                  <a:txBody>
                    <a:bodyPr/>
                    <a:lstStyle/>
                    <a:p>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tc>
                <a:tc rowSpan="3">
                  <a:txBody>
                    <a:bodyPr/>
                    <a:lstStyle/>
                    <a:p>
                      <a:r>
                        <a:rPr kumimoji="1" lang="ja-JP" altLang="en-US" sz="1050" dirty="0" smtClean="0">
                          <a:latin typeface="Meiryo UI" panose="020B0604030504040204" pitchFamily="50" charset="-128"/>
                          <a:ea typeface="Meiryo UI" panose="020B0604030504040204" pitchFamily="50" charset="-128"/>
                        </a:rPr>
                        <a:t>・バス車内混雑情報</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・バス停間所要時間</a:t>
                      </a:r>
                      <a:endParaRPr kumimoji="1" lang="ja-JP" altLang="en-US" sz="1050" dirty="0">
                        <a:latin typeface="Meiryo UI" panose="020B0604030504040204" pitchFamily="50" charset="-128"/>
                        <a:ea typeface="Meiryo UI" panose="020B0604030504040204" pitchFamily="50" charset="-128"/>
                      </a:endParaRP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⑥交通・モビリティ</a:t>
                      </a:r>
                    </a:p>
                    <a:p>
                      <a:endParaRPr kumimoji="1" lang="ja-JP" altLang="en-US" sz="800" dirty="0">
                        <a:latin typeface="Meiryo UI" panose="020B0604030504040204" pitchFamily="50" charset="-128"/>
                        <a:ea typeface="Meiryo UI" panose="020B0604030504040204" pitchFamily="50" charset="-128"/>
                      </a:endParaRPr>
                    </a:p>
                  </a:txBody>
                  <a:tcPr/>
                </a:tc>
                <a:tc rowSpan="3">
                  <a:txBody>
                    <a:bodyPr/>
                    <a:lstStyle/>
                    <a:p>
                      <a:r>
                        <a:rPr kumimoji="1" lang="ja-JP" altLang="en-US" sz="800" dirty="0" smtClean="0">
                          <a:latin typeface="Meiryo UI" panose="020B0604030504040204" pitchFamily="50" charset="-128"/>
                          <a:ea typeface="Meiryo UI" panose="020B0604030504040204" pitchFamily="50" charset="-128"/>
                        </a:rPr>
                        <a:t>①オープンデータ</a:t>
                      </a:r>
                      <a:endParaRPr kumimoji="1" lang="en-US" altLang="ja-JP" sz="8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Ａセンシングデータ</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社内データベース（●●バス）</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⇒市オープンデータサイト（●●市）</a:t>
                      </a: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131943">
                <a:tc>
                  <a:txBody>
                    <a:bodyPr/>
                    <a:lstStyle/>
                    <a:p>
                      <a:r>
                        <a:rPr kumimoji="1" lang="ja-JP" altLang="en-US" sz="1050" dirty="0" smtClean="0">
                          <a:latin typeface="Meiryo UI" panose="020B0604030504040204" pitchFamily="50" charset="-128"/>
                          <a:ea typeface="Meiryo UI" panose="020B0604030504040204" pitchFamily="50" charset="-128"/>
                        </a:rPr>
                        <a:t>■混雑緩和観光ルート作成</a:t>
                      </a:r>
                      <a:endParaRPr kumimoji="1" lang="en-US" altLang="ja-JP" sz="1050" dirty="0" smtClean="0">
                        <a:latin typeface="Meiryo UI" panose="020B0604030504040204" pitchFamily="50" charset="-128"/>
                        <a:ea typeface="Meiryo UI" panose="020B0604030504040204" pitchFamily="50" charset="-128"/>
                      </a:endParaRPr>
                    </a:p>
                    <a:p>
                      <a:pPr marL="93663" indent="-93663"/>
                      <a:r>
                        <a:rPr kumimoji="1" lang="ja-JP" altLang="en-US" sz="1050" dirty="0" smtClean="0">
                          <a:latin typeface="Meiryo UI" panose="020B0604030504040204" pitchFamily="50" charset="-128"/>
                          <a:ea typeface="Meiryo UI" panose="020B0604030504040204" pitchFamily="50" charset="-128"/>
                        </a:rPr>
                        <a:t>－観光需要ピーク時に混雑緩和できる観光ルートや、集客を行うための観光施策の検討</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rPr>
                        <a:t>⑤観光・地域活性化</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131943">
                <a:tc>
                  <a:txBody>
                    <a:bodyPr/>
                    <a:lstStyle/>
                    <a:p>
                      <a:r>
                        <a:rPr kumimoji="1" lang="ja-JP" altLang="en-US" sz="1050" dirty="0" smtClean="0">
                          <a:latin typeface="Meiryo UI" panose="020B0604030504040204" pitchFamily="50" charset="-128"/>
                          <a:ea typeface="Meiryo UI" panose="020B0604030504040204" pitchFamily="50" charset="-128"/>
                        </a:rPr>
                        <a:t>■大規模災害時シミュレーション</a:t>
                      </a:r>
                      <a:r>
                        <a:rPr kumimoji="1" lang="en-US" altLang="ja-JP" sz="1050" dirty="0" smtClean="0">
                          <a:latin typeface="Meiryo UI" panose="020B0604030504040204" pitchFamily="50" charset="-128"/>
                          <a:ea typeface="Meiryo UI" panose="020B0604030504040204" pitchFamily="50" charset="-128"/>
                        </a:rPr>
                        <a:t>【R4</a:t>
                      </a:r>
                      <a:r>
                        <a:rPr kumimoji="1" lang="ja-JP" altLang="en-US" sz="1050" dirty="0" smtClean="0">
                          <a:latin typeface="Meiryo UI" panose="020B0604030504040204" pitchFamily="50" charset="-128"/>
                          <a:ea typeface="Meiryo UI" panose="020B0604030504040204" pitchFamily="50" charset="-128"/>
                        </a:rPr>
                        <a:t>予定</a:t>
                      </a:r>
                      <a:r>
                        <a:rPr kumimoji="1" lang="en-US" altLang="ja-JP" sz="1050" dirty="0" smtClean="0">
                          <a:latin typeface="Meiryo UI" panose="020B0604030504040204" pitchFamily="50" charset="-128"/>
                          <a:ea typeface="Meiryo UI" panose="020B0604030504040204" pitchFamily="50" charset="-128"/>
                        </a:rPr>
                        <a:t>】</a:t>
                      </a:r>
                    </a:p>
                    <a:p>
                      <a:pPr marL="93663" indent="-93663"/>
                      <a:r>
                        <a:rPr kumimoji="1" lang="ja-JP" altLang="en-US" sz="1050" dirty="0" smtClean="0">
                          <a:latin typeface="Meiryo UI" panose="020B0604030504040204" pitchFamily="50" charset="-128"/>
                          <a:ea typeface="Meiryo UI" panose="020B0604030504040204" pitchFamily="50" charset="-128"/>
                        </a:rPr>
                        <a:t>－大規模災害発生時の人や車の動きをシミュレーションし、防災計画として臨時避難所や避難誘導等を検討</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rPr>
                        <a:t>①防災</a:t>
                      </a:r>
                      <a:endParaRPr kumimoji="1" lang="ja-JP" altLang="en-US" sz="8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145544">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1633" name="正方形/長方形 14"/>
          <p:cNvSpPr/>
          <p:nvPr/>
        </p:nvSpPr>
        <p:spPr>
          <a:xfrm>
            <a:off x="935595" y="5445224"/>
            <a:ext cx="7416824" cy="1035120"/>
          </a:xfrm>
          <a:prstGeom prst="rect">
            <a:avLst/>
          </a:prstGeom>
          <a:solidFill>
            <a:schemeClr val="bg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smtClean="0">
                <a:solidFill>
                  <a:schemeClr val="tx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rPr>
              <a:t>分野の一覧</a:t>
            </a:r>
            <a:r>
              <a:rPr kumimoji="1" lang="en-US" altLang="ja-JP" sz="900" dirty="0" smtClean="0">
                <a:solidFill>
                  <a:schemeClr val="tx1"/>
                </a:solidFill>
                <a:latin typeface="Meiryo UI" panose="020B0604030504040204" pitchFamily="50" charset="-128"/>
                <a:ea typeface="Meiryo UI" panose="020B0604030504040204" pitchFamily="50" charset="-128"/>
              </a:rPr>
              <a:t>】</a:t>
            </a:r>
          </a:p>
          <a:p>
            <a:r>
              <a:rPr lang="ja-JP" altLang="en-US" sz="900" dirty="0" smtClean="0">
                <a:solidFill>
                  <a:schemeClr val="tx1"/>
                </a:solidFill>
                <a:latin typeface="Meiryo UI" panose="020B0604030504040204" pitchFamily="50" charset="-128"/>
                <a:ea typeface="Meiryo UI" panose="020B0604030504040204" pitchFamily="50" charset="-128"/>
              </a:rPr>
              <a:t>①防災、②セキュリティ</a:t>
            </a:r>
            <a:r>
              <a:rPr lang="ja-JP" altLang="en-US" sz="900" dirty="0">
                <a:solidFill>
                  <a:schemeClr val="tx1"/>
                </a:solidFill>
                <a:latin typeface="Meiryo UI" panose="020B0604030504040204" pitchFamily="50" charset="-128"/>
                <a:ea typeface="Meiryo UI" panose="020B0604030504040204" pitchFamily="50" charset="-128"/>
              </a:rPr>
              <a:t>・見守り</a:t>
            </a:r>
            <a:r>
              <a:rPr lang="ja-JP" altLang="en-US" sz="900" dirty="0" smtClean="0">
                <a:solidFill>
                  <a:schemeClr val="tx1"/>
                </a:solidFill>
                <a:latin typeface="Meiryo UI" panose="020B0604030504040204" pitchFamily="50" charset="-128"/>
                <a:ea typeface="Meiryo UI" panose="020B0604030504040204" pitchFamily="50" charset="-128"/>
              </a:rPr>
              <a:t>、③インフラ</a:t>
            </a:r>
            <a:r>
              <a:rPr lang="ja-JP" altLang="en-US" sz="900" dirty="0">
                <a:solidFill>
                  <a:schemeClr val="tx1"/>
                </a:solidFill>
                <a:latin typeface="Meiryo UI" panose="020B0604030504040204" pitchFamily="50" charset="-128"/>
                <a:ea typeface="Meiryo UI" panose="020B0604030504040204" pitchFamily="50" charset="-128"/>
              </a:rPr>
              <a:t>維持管理</a:t>
            </a:r>
            <a:r>
              <a:rPr lang="ja-JP" altLang="en-US" sz="900" dirty="0" smtClean="0">
                <a:solidFill>
                  <a:schemeClr val="tx1"/>
                </a:solidFill>
                <a:latin typeface="Meiryo UI" panose="020B0604030504040204" pitchFamily="50" charset="-128"/>
                <a:ea typeface="Meiryo UI" panose="020B0604030504040204" pitchFamily="50" charset="-128"/>
              </a:rPr>
              <a:t>、④都市</a:t>
            </a:r>
            <a:r>
              <a:rPr lang="ja-JP" altLang="en-US" sz="900" dirty="0">
                <a:solidFill>
                  <a:schemeClr val="tx1"/>
                </a:solidFill>
                <a:latin typeface="Meiryo UI" panose="020B0604030504040204" pitchFamily="50" charset="-128"/>
                <a:ea typeface="Meiryo UI" panose="020B0604030504040204" pitchFamily="50" charset="-128"/>
              </a:rPr>
              <a:t>計画・整備</a:t>
            </a:r>
            <a:r>
              <a:rPr lang="ja-JP" altLang="en-US" sz="900" dirty="0" smtClean="0">
                <a:solidFill>
                  <a:schemeClr val="tx1"/>
                </a:solidFill>
                <a:latin typeface="Meiryo UI" panose="020B0604030504040204" pitchFamily="50" charset="-128"/>
                <a:ea typeface="Meiryo UI" panose="020B0604030504040204" pitchFamily="50" charset="-128"/>
              </a:rPr>
              <a:t>、⑤観光</a:t>
            </a:r>
            <a:r>
              <a:rPr lang="ja-JP" altLang="en-US" sz="900" dirty="0">
                <a:solidFill>
                  <a:schemeClr val="tx1"/>
                </a:solidFill>
                <a:latin typeface="Meiryo UI" panose="020B0604030504040204" pitchFamily="50" charset="-128"/>
                <a:ea typeface="Meiryo UI" panose="020B0604030504040204" pitchFamily="50" charset="-128"/>
              </a:rPr>
              <a:t>・地域活性化</a:t>
            </a:r>
            <a:r>
              <a:rPr lang="ja-JP" altLang="en-US" sz="900" dirty="0" smtClean="0">
                <a:solidFill>
                  <a:schemeClr val="tx1"/>
                </a:solidFill>
                <a:latin typeface="Meiryo UI" panose="020B0604030504040204" pitchFamily="50" charset="-128"/>
                <a:ea typeface="Meiryo UI" panose="020B0604030504040204" pitchFamily="50" charset="-128"/>
              </a:rPr>
              <a:t>、⑥交通</a:t>
            </a:r>
            <a:r>
              <a:rPr lang="ja-JP" altLang="en-US" sz="900" dirty="0">
                <a:solidFill>
                  <a:schemeClr val="tx1"/>
                </a:solidFill>
                <a:latin typeface="Meiryo UI" panose="020B0604030504040204" pitchFamily="50" charset="-128"/>
                <a:ea typeface="Meiryo UI" panose="020B0604030504040204" pitchFamily="50" charset="-128"/>
              </a:rPr>
              <a:t>・モビリティ</a:t>
            </a:r>
            <a:r>
              <a:rPr lang="ja-JP" altLang="en-US" sz="900" dirty="0" smtClean="0">
                <a:solidFill>
                  <a:schemeClr val="tx1"/>
                </a:solidFill>
                <a:latin typeface="Meiryo UI" panose="020B0604030504040204" pitchFamily="50" charset="-128"/>
                <a:ea typeface="Meiryo UI" panose="020B0604030504040204" pitchFamily="50" charset="-128"/>
              </a:rPr>
              <a:t>、⑦物流、⑧</a:t>
            </a:r>
            <a:r>
              <a:rPr kumimoji="1" lang="ja-JP" altLang="en-US" sz="900" dirty="0" smtClean="0">
                <a:solidFill>
                  <a:schemeClr val="tx1"/>
                </a:solidFill>
                <a:latin typeface="Meiryo UI" panose="020B0604030504040204" pitchFamily="50" charset="-128"/>
                <a:ea typeface="Meiryo UI" panose="020B0604030504040204" pitchFamily="50" charset="-128"/>
              </a:rPr>
              <a:t>健康・医療、⑨農林水産業、⑩環境・エネルギー、⑪教育、⑫行政、⑬支払い、⑭コロナ対策、⑮その他</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endParaRPr lang="en-US" altLang="ja-JP" sz="900" dirty="0">
              <a:solidFill>
                <a:schemeClr val="tx1"/>
              </a:solidFill>
              <a:latin typeface="Meiryo UI" panose="020B0604030504040204" pitchFamily="50" charset="-128"/>
              <a:ea typeface="Meiryo UI" panose="020B0604030504040204" pitchFamily="50" charset="-128"/>
            </a:endParaRPr>
          </a:p>
          <a:p>
            <a:r>
              <a:rPr kumimoji="1" lang="en-US" altLang="ja-JP" sz="900" dirty="0" smtClean="0">
                <a:solidFill>
                  <a:schemeClr val="tx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rPr>
              <a:t>区分の一覧</a:t>
            </a:r>
            <a:r>
              <a:rPr kumimoji="1" lang="en-US" altLang="ja-JP" sz="900" dirty="0" smtClean="0">
                <a:solidFill>
                  <a:schemeClr val="tx1"/>
                </a:solidFill>
                <a:latin typeface="Meiryo UI" panose="020B0604030504040204" pitchFamily="50" charset="-128"/>
                <a:ea typeface="Meiryo UI" panose="020B0604030504040204" pitchFamily="50" charset="-128"/>
              </a:rPr>
              <a:t>】</a:t>
            </a:r>
          </a:p>
          <a:p>
            <a:r>
              <a:rPr kumimoji="1" lang="ja-JP" altLang="en-US" sz="900" dirty="0" smtClean="0">
                <a:solidFill>
                  <a:schemeClr val="tx1"/>
                </a:solidFill>
                <a:latin typeface="Meiryo UI" panose="020B0604030504040204" pitchFamily="50" charset="-128"/>
                <a:ea typeface="Meiryo UI" panose="020B0604030504040204" pitchFamily="50" charset="-128"/>
              </a:rPr>
              <a:t>①オープンデータ、</a:t>
            </a:r>
            <a:r>
              <a:rPr lang="ja-JP" altLang="en-US" sz="900" dirty="0">
                <a:solidFill>
                  <a:schemeClr val="tx1"/>
                </a:solidFill>
                <a:latin typeface="Meiryo UI" panose="020B0604030504040204" pitchFamily="50" charset="-128"/>
                <a:ea typeface="Meiryo UI" panose="020B0604030504040204" pitchFamily="50" charset="-128"/>
              </a:rPr>
              <a:t> （以下オープンデータ以外の） </a:t>
            </a:r>
            <a:r>
              <a:rPr kumimoji="1" lang="ja-JP" altLang="en-US" sz="900" dirty="0" smtClean="0">
                <a:solidFill>
                  <a:schemeClr val="tx1"/>
                </a:solidFill>
                <a:latin typeface="Meiryo UI" panose="020B0604030504040204" pitchFamily="50" charset="-128"/>
                <a:ea typeface="Meiryo UI" panose="020B0604030504040204" pitchFamily="50" charset="-128"/>
              </a:rPr>
              <a:t>②パーソナルデータ（個人情報）、③</a:t>
            </a:r>
            <a:r>
              <a:rPr lang="ja-JP" altLang="en-US" sz="900" dirty="0" smtClean="0">
                <a:solidFill>
                  <a:schemeClr val="tx1"/>
                </a:solidFill>
                <a:latin typeface="Meiryo UI" panose="020B0604030504040204" pitchFamily="50" charset="-128"/>
                <a:ea typeface="Meiryo UI" panose="020B0604030504040204" pitchFamily="50" charset="-128"/>
              </a:rPr>
              <a:t>パーソナルデータ（匿名加工情報等）、④非パーソナルデータ</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Ａセンシングデータ、Ｂ購買情報、Ｃ地理空間データ、Ｄその他（手入力など）</a:t>
            </a:r>
            <a:endParaRPr kumimoji="1" lang="en-US" altLang="ja-JP" sz="900" dirty="0" smtClean="0">
              <a:solidFill>
                <a:schemeClr val="tx1"/>
              </a:solidFill>
              <a:latin typeface="Meiryo UI" panose="020B0604030504040204" pitchFamily="50" charset="-128"/>
              <a:ea typeface="Meiryo UI" panose="020B0604030504040204" pitchFamily="50" charset="-128"/>
            </a:endParaRPr>
          </a:p>
        </p:txBody>
      </p:sp>
      <p:sp>
        <p:nvSpPr>
          <p:cNvPr id="1634" name="正方形/長方形 15"/>
          <p:cNvSpPr/>
          <p:nvPr/>
        </p:nvSpPr>
        <p:spPr>
          <a:xfrm>
            <a:off x="363543" y="981083"/>
            <a:ext cx="3128337" cy="276999"/>
          </a:xfrm>
          <a:prstGeom prst="rect">
            <a:avLst/>
          </a:prstGeom>
        </p:spPr>
        <p:txBody>
          <a:bodyPr wrap="square">
            <a:spAutoFit/>
          </a:bodyPr>
          <a:lstStyle/>
          <a:p>
            <a:pPr marL="381000" marR="44450" indent="-381000">
              <a:spcAft>
                <a:spcPts val="0"/>
              </a:spcAft>
              <a:tabLst>
                <a:tab pos="2700020" algn="ctr"/>
                <a:tab pos="5400040" algn="r"/>
              </a:tabLst>
            </a:pPr>
            <a:r>
              <a:rPr lang="en-US" altLang="ja-JP" sz="12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データ・サービス相関表</a:t>
            </a:r>
            <a:r>
              <a:rPr lang="en-US" altLang="ja-JP" sz="12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a:t>
            </a:r>
            <a:endParaRPr lang="ja-JP" altLang="ja-JP" sz="1200" kern="100" dirty="0">
              <a:effectLst/>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35" name="正方形/長方形 16"/>
          <p:cNvSpPr/>
          <p:nvPr/>
        </p:nvSpPr>
        <p:spPr>
          <a:xfrm>
            <a:off x="6372200" y="6479758"/>
            <a:ext cx="343080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）必要に応じ、適宜枚数を追加すること</a:t>
            </a:r>
            <a:endParaRPr lang="en-US" altLang="ja-JP" sz="1100" i="1" dirty="0" smtClean="0">
              <a:solidFill>
                <a:srgbClr val="FF0000"/>
              </a:solidFill>
              <a:latin typeface="+mn-ea"/>
              <a:ea typeface="+mn-ea"/>
            </a:endParaRPr>
          </a:p>
        </p:txBody>
      </p:sp>
      <p:sp>
        <p:nvSpPr>
          <p:cNvPr id="1636" name="正方形/長方形 17"/>
          <p:cNvSpPr/>
          <p:nvPr/>
        </p:nvSpPr>
        <p:spPr>
          <a:xfrm>
            <a:off x="4959263" y="3974359"/>
            <a:ext cx="3128337" cy="276999"/>
          </a:xfrm>
          <a:prstGeom prst="rect">
            <a:avLst/>
          </a:prstGeom>
          <a:solidFill>
            <a:schemeClr val="bg1">
              <a:lumMod val="85000"/>
            </a:schemeClr>
          </a:solidFill>
          <a:ln>
            <a:solidFill>
              <a:schemeClr val="tx1"/>
            </a:solidFill>
          </a:ln>
        </p:spPr>
        <p:txBody>
          <a:bodyPr wrap="square">
            <a:spAutoFit/>
          </a:bodyPr>
          <a:lstStyle/>
          <a:p>
            <a:pPr marL="381000" marR="44450" indent="-381000" algn="ctr">
              <a:spcAft>
                <a:spcPts val="0"/>
              </a:spcAft>
              <a:tabLst>
                <a:tab pos="2700020" algn="ctr"/>
                <a:tab pos="5400040" algn="r"/>
              </a:tabLst>
            </a:pPr>
            <a:r>
              <a:rPr lang="ja-JP" altLang="en-US" sz="1200" b="1" kern="100" dirty="0" smtClean="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記載例</a:t>
            </a:r>
            <a:endParaRPr lang="ja-JP" altLang="ja-JP" sz="1200" b="1" kern="100" dirty="0">
              <a:solidFill>
                <a:srgbClr val="C00000"/>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37"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23</a:t>
            </a:r>
            <a:endParaRPr kumimoji="1" lang="ja-JP" altLang="en-US" sz="1480" dirty="0">
              <a:solidFill>
                <a:schemeClr val="tx1"/>
              </a:solidFill>
            </a:endParaRPr>
          </a:p>
        </p:txBody>
      </p:sp>
    </p:spTree>
    <p:extLst>
      <p:ext uri="{BB962C8B-B14F-4D97-AF65-F5344CB8AC3E}">
        <p14:creationId xmlns:p14="http://schemas.microsoft.com/office/powerpoint/2010/main" val="248424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kern="0" dirty="0" smtClean="0">
                <a:solidFill>
                  <a:prstClr val="white"/>
                </a:solidFill>
                <a:latin typeface="BIZ UDPゴシック" panose="020B0400000000000000" pitchFamily="50" charset="-128"/>
                <a:ea typeface="BIZ UDPゴシック" panose="020B0400000000000000" pitchFamily="50" charset="-128"/>
              </a:rPr>
              <a:t>実施計画</a:t>
            </a:r>
            <a:endParaRPr kumimoji="0" lang="ja-JP" altLang="en-US" sz="2400" b="1" kern="0" dirty="0">
              <a:solidFill>
                <a:prstClr val="white"/>
              </a:solidFill>
              <a:latin typeface="BIZ UDPゴシック" panose="020B0400000000000000" pitchFamily="50" charset="-128"/>
              <a:ea typeface="BIZ UDPゴシック" panose="020B0400000000000000" pitchFamily="50" charset="-128"/>
            </a:endParaRPr>
          </a:p>
        </p:txBody>
      </p:sp>
      <p:sp>
        <p:nvSpPr>
          <p:cNvPr id="1640"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42"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BIZ UDPゴシック" panose="020B0400000000000000" pitchFamily="50" charset="-128"/>
                <a:ea typeface="BIZ UDPゴシック" panose="020B0400000000000000" pitchFamily="50" charset="-128"/>
              </a:rPr>
              <a:t>活用するデータとサービス</a:t>
            </a:r>
            <a:endParaRPr lang="ja-JP" altLang="en-US" sz="1600" dirty="0">
              <a:latin typeface="BIZ UDPゴシック" panose="020B0400000000000000" pitchFamily="50" charset="-128"/>
              <a:ea typeface="BIZ UDPゴシック" panose="020B0400000000000000" pitchFamily="50" charset="-128"/>
            </a:endParaRPr>
          </a:p>
        </p:txBody>
      </p:sp>
      <p:sp>
        <p:nvSpPr>
          <p:cNvPr id="1643" name="正方形/長方形 8"/>
          <p:cNvSpPr/>
          <p:nvPr/>
        </p:nvSpPr>
        <p:spPr>
          <a:xfrm>
            <a:off x="279430" y="4420619"/>
            <a:ext cx="8592463" cy="1277273"/>
          </a:xfrm>
          <a:prstGeom prst="rect">
            <a:avLst/>
          </a:prstGeom>
        </p:spPr>
        <p:txBody>
          <a:bodyPr wrap="square">
            <a:spAutoFit/>
          </a:bodyPr>
          <a:lstStyle/>
          <a:p>
            <a:pPr marL="381000" marR="44450" indent="-127000">
              <a:spcAft>
                <a:spcPts val="0"/>
              </a:spcAft>
              <a:tabLst>
                <a:tab pos="2700020" algn="ctr"/>
                <a:tab pos="5400040" algn="r"/>
              </a:tabLst>
            </a:pPr>
            <a:r>
              <a:rPr lang="en-US" altLang="ja-JP" sz="1100" i="1" kern="100" dirty="0" smtClean="0">
                <a:solidFill>
                  <a:srgbClr val="F73131"/>
                </a:solidFill>
                <a:latin typeface="+mn-ea"/>
                <a:ea typeface="+mn-ea"/>
                <a:cs typeface="Meiryo UI" panose="020B0604030504040204" pitchFamily="50" charset="-128"/>
              </a:rPr>
              <a:t>※</a:t>
            </a:r>
            <a:r>
              <a:rPr lang="ja-JP" altLang="en-US" sz="1100" i="1" kern="100" dirty="0">
                <a:solidFill>
                  <a:srgbClr val="F73131"/>
                </a:solidFill>
                <a:latin typeface="+mn-ea"/>
                <a:ea typeface="+mn-ea"/>
                <a:cs typeface="Meiryo UI" panose="020B0604030504040204" pitchFamily="50" charset="-128"/>
              </a:rPr>
              <a:t>　</a:t>
            </a:r>
            <a:r>
              <a:rPr lang="ja-JP" altLang="en-US" sz="1100" i="1" kern="100" dirty="0" smtClean="0">
                <a:solidFill>
                  <a:srgbClr val="F73131"/>
                </a:solidFill>
                <a:latin typeface="+mn-ea"/>
                <a:ea typeface="+mn-ea"/>
                <a:cs typeface="Meiryo UI" panose="020B0604030504040204" pitchFamily="50" charset="-128"/>
              </a:rPr>
              <a:t>サービス等の内容を具体的に記載すること。なお、都市</a:t>
            </a:r>
            <a:r>
              <a:rPr lang="en-US" altLang="ja-JP" sz="1100" i="1" kern="100" dirty="0" smtClean="0">
                <a:solidFill>
                  <a:srgbClr val="F73131"/>
                </a:solidFill>
                <a:latin typeface="+mn-ea"/>
                <a:ea typeface="+mn-ea"/>
                <a:cs typeface="Meiryo UI" panose="020B0604030504040204" pitchFamily="50" charset="-128"/>
              </a:rPr>
              <a:t>OS</a:t>
            </a:r>
            <a:r>
              <a:rPr lang="ja-JP" altLang="en-US" sz="1100" i="1" kern="100" dirty="0" smtClean="0">
                <a:solidFill>
                  <a:srgbClr val="F73131"/>
                </a:solidFill>
                <a:latin typeface="+mn-ea"/>
                <a:ea typeface="+mn-ea"/>
                <a:cs typeface="Meiryo UI" panose="020B0604030504040204" pitchFamily="50" charset="-128"/>
              </a:rPr>
              <a:t>との関係性についても明確に記載すること。</a:t>
            </a:r>
            <a:endParaRPr lang="en-US" altLang="ja-JP" sz="1100" i="1" kern="100" dirty="0" smtClean="0">
              <a:solidFill>
                <a:srgbClr val="F73131"/>
              </a:solidFill>
              <a:latin typeface="+mn-ea"/>
              <a:ea typeface="+mn-ea"/>
              <a:cs typeface="Meiryo UI" panose="020B0604030504040204" pitchFamily="50" charset="-128"/>
            </a:endParaRPr>
          </a:p>
          <a:p>
            <a:pPr marL="381000" marR="44450" indent="-127000">
              <a:spcAft>
                <a:spcPts val="0"/>
              </a:spcAft>
              <a:tabLst>
                <a:tab pos="2700020" algn="ctr"/>
                <a:tab pos="5400040" algn="r"/>
              </a:tabLst>
            </a:pPr>
            <a:r>
              <a:rPr lang="en-US" altLang="ja-JP" sz="1100" i="1" kern="100" dirty="0" smtClean="0">
                <a:solidFill>
                  <a:srgbClr val="F73131"/>
                </a:solidFill>
                <a:latin typeface="+mn-ea"/>
                <a:ea typeface="+mn-ea"/>
                <a:cs typeface="Meiryo UI" panose="020B0604030504040204" pitchFamily="50" charset="-128"/>
              </a:rPr>
              <a:t>※</a:t>
            </a:r>
            <a:r>
              <a:rPr lang="ja-JP" altLang="en-US" sz="1100" i="1" kern="100" dirty="0" smtClean="0">
                <a:solidFill>
                  <a:srgbClr val="F73131"/>
                </a:solidFill>
                <a:latin typeface="+mn-ea"/>
                <a:ea typeface="+mn-ea"/>
                <a:cs typeface="Meiryo UI" panose="020B0604030504040204" pitchFamily="50" charset="-128"/>
              </a:rPr>
              <a:t>　</a:t>
            </a:r>
            <a:r>
              <a:rPr lang="ja-JP" altLang="ja-JP" sz="1100" i="1" kern="100" dirty="0" smtClean="0">
                <a:solidFill>
                  <a:srgbClr val="F73131"/>
                </a:solidFill>
                <a:latin typeface="+mn-ea"/>
                <a:ea typeface="+mn-ea"/>
                <a:cs typeface="Meiryo UI" panose="020B0604030504040204" pitchFamily="50" charset="-128"/>
              </a:rPr>
              <a:t>個人</a:t>
            </a:r>
            <a:r>
              <a:rPr lang="ja-JP" altLang="ja-JP" sz="1100" i="1" kern="100" dirty="0">
                <a:solidFill>
                  <a:srgbClr val="F73131"/>
                </a:solidFill>
                <a:latin typeface="+mn-ea"/>
                <a:ea typeface="+mn-ea"/>
                <a:cs typeface="Meiryo UI" panose="020B0604030504040204" pitchFamily="50" charset="-128"/>
              </a:rPr>
              <a:t>情報等機密性の</a:t>
            </a:r>
            <a:r>
              <a:rPr lang="ja-JP" altLang="ja-JP" sz="1100" i="1" kern="100" dirty="0" smtClean="0">
                <a:solidFill>
                  <a:srgbClr val="F73131"/>
                </a:solidFill>
                <a:latin typeface="+mn-ea"/>
                <a:ea typeface="+mn-ea"/>
                <a:cs typeface="Meiryo UI" panose="020B0604030504040204" pitchFamily="50" charset="-128"/>
              </a:rPr>
              <a:t>高い情報</a:t>
            </a:r>
            <a:r>
              <a:rPr lang="ja-JP" altLang="ja-JP" sz="1100" i="1" kern="100" dirty="0">
                <a:solidFill>
                  <a:srgbClr val="F73131"/>
                </a:solidFill>
                <a:latin typeface="+mn-ea"/>
                <a:ea typeface="+mn-ea"/>
                <a:cs typeface="Meiryo UI" panose="020B0604030504040204" pitchFamily="50" charset="-128"/>
              </a:rPr>
              <a:t>等をどのようなセキュリティポリシーに従って取り扱うか、セキュリティポリシー等の所管部局・部署と十分に協議をしたか、外部委託を行う場合を含めて必要な情報セキュリティ対策が講じられているかなどを詳細かつ具体的に記載すること</a:t>
            </a:r>
            <a:r>
              <a:rPr lang="ja-JP" altLang="ja-JP" sz="1100" i="1" kern="100" dirty="0" smtClean="0">
                <a:solidFill>
                  <a:srgbClr val="F73131"/>
                </a:solidFill>
                <a:latin typeface="+mn-ea"/>
                <a:ea typeface="+mn-ea"/>
                <a:cs typeface="Meiryo UI" panose="020B0604030504040204" pitchFamily="50" charset="-128"/>
              </a:rPr>
              <a:t>。</a:t>
            </a:r>
            <a:endParaRPr lang="en-US" altLang="ja-JP" sz="1100" i="1" kern="100" dirty="0" smtClean="0">
              <a:solidFill>
                <a:srgbClr val="F73131"/>
              </a:solidFill>
              <a:latin typeface="+mn-ea"/>
              <a:ea typeface="+mn-ea"/>
              <a:cs typeface="Meiryo UI" panose="020B0604030504040204" pitchFamily="50" charset="-128"/>
            </a:endParaRPr>
          </a:p>
          <a:p>
            <a:pPr marL="127000" marR="44450">
              <a:spcAft>
                <a:spcPts val="0"/>
              </a:spcAft>
            </a:pPr>
            <a:r>
              <a:rPr lang="ja-JP" altLang="en-US" sz="1100" i="1" kern="100" dirty="0" smtClean="0">
                <a:solidFill>
                  <a:srgbClr val="F73131"/>
                </a:solidFill>
                <a:latin typeface="+mn-ea"/>
                <a:ea typeface="+mn-ea"/>
                <a:cs typeface="Meiryo UI" panose="020B0604030504040204" pitchFamily="50" charset="-128"/>
              </a:rPr>
              <a:t>　</a:t>
            </a:r>
            <a:r>
              <a:rPr lang="en-US" altLang="ja-JP" sz="1100" i="1" kern="100" dirty="0" smtClean="0">
                <a:solidFill>
                  <a:srgbClr val="F73131"/>
                </a:solidFill>
                <a:latin typeface="+mn-ea"/>
                <a:ea typeface="+mn-ea"/>
                <a:cs typeface="Meiryo UI" panose="020B0604030504040204" pitchFamily="50" charset="-128"/>
              </a:rPr>
              <a:t>※</a:t>
            </a:r>
            <a:r>
              <a:rPr lang="ja-JP" altLang="en-US" sz="1100" i="1" kern="100" dirty="0" smtClean="0">
                <a:solidFill>
                  <a:srgbClr val="F73131"/>
                </a:solidFill>
                <a:latin typeface="+mn-ea"/>
                <a:ea typeface="+mn-ea"/>
                <a:cs typeface="Meiryo UI" panose="020B0604030504040204" pitchFamily="50" charset="-128"/>
              </a:rPr>
              <a:t>　先端技術（</a:t>
            </a:r>
            <a:r>
              <a:rPr lang="en-US" altLang="ja-JP" sz="1100" i="1" kern="100" dirty="0" smtClean="0">
                <a:solidFill>
                  <a:srgbClr val="F73131"/>
                </a:solidFill>
                <a:latin typeface="+mn-ea"/>
                <a:ea typeface="+mn-ea"/>
                <a:cs typeface="Meiryo UI" panose="020B0604030504040204" pitchFamily="50" charset="-128"/>
              </a:rPr>
              <a:t>5G</a:t>
            </a:r>
            <a:r>
              <a:rPr lang="ja-JP" altLang="en-US" sz="1100" i="1" kern="100" dirty="0" err="1" smtClean="0">
                <a:solidFill>
                  <a:srgbClr val="F73131"/>
                </a:solidFill>
                <a:latin typeface="+mn-ea"/>
                <a:ea typeface="+mn-ea"/>
                <a:cs typeface="Meiryo UI" panose="020B0604030504040204" pitchFamily="50" charset="-128"/>
              </a:rPr>
              <a:t>、</a:t>
            </a:r>
            <a:r>
              <a:rPr lang="en-US" altLang="ja-JP" sz="1100" i="1" kern="100" dirty="0" smtClean="0">
                <a:solidFill>
                  <a:srgbClr val="F73131"/>
                </a:solidFill>
                <a:latin typeface="+mn-ea"/>
                <a:ea typeface="+mn-ea"/>
                <a:cs typeface="Meiryo UI" panose="020B0604030504040204" pitchFamily="50" charset="-128"/>
              </a:rPr>
              <a:t>AI</a:t>
            </a:r>
            <a:r>
              <a:rPr lang="ja-JP" altLang="en-US" sz="1100" i="1" kern="100" dirty="0" smtClean="0">
                <a:solidFill>
                  <a:srgbClr val="F73131"/>
                </a:solidFill>
                <a:latin typeface="+mn-ea"/>
                <a:ea typeface="+mn-ea"/>
                <a:cs typeface="Meiryo UI" panose="020B0604030504040204" pitchFamily="50" charset="-128"/>
              </a:rPr>
              <a:t>等）を用いる場合</a:t>
            </a:r>
            <a:r>
              <a:rPr lang="ja-JP" altLang="en-US" sz="1100" i="1" kern="100" dirty="0">
                <a:solidFill>
                  <a:srgbClr val="F73131"/>
                </a:solidFill>
                <a:latin typeface="+mn-ea"/>
                <a:ea typeface="+mn-ea"/>
                <a:cs typeface="Meiryo UI" panose="020B0604030504040204" pitchFamily="50" charset="-128"/>
              </a:rPr>
              <a:t>は、その詳細を記載すること</a:t>
            </a:r>
            <a:r>
              <a:rPr lang="ja-JP" altLang="en-US" sz="1100" i="1" kern="100" dirty="0" smtClean="0">
                <a:solidFill>
                  <a:srgbClr val="F73131"/>
                </a:solidFill>
                <a:latin typeface="+mn-ea"/>
                <a:ea typeface="+mn-ea"/>
                <a:cs typeface="Meiryo UI" panose="020B0604030504040204" pitchFamily="50" charset="-128"/>
              </a:rPr>
              <a:t>。（加点評価する）</a:t>
            </a:r>
            <a:endParaRPr lang="en-US" altLang="ja-JP" sz="1100" i="1" kern="100" dirty="0">
              <a:solidFill>
                <a:srgbClr val="F73131"/>
              </a:solidFill>
              <a:latin typeface="+mn-ea"/>
              <a:ea typeface="+mn-ea"/>
              <a:cs typeface="Meiryo UI" panose="020B0604030504040204" pitchFamily="50" charset="-128"/>
            </a:endParaRPr>
          </a:p>
          <a:p>
            <a:pPr marL="381000" marR="44450" indent="-127000">
              <a:spcAft>
                <a:spcPts val="0"/>
              </a:spcAft>
              <a:tabLst>
                <a:tab pos="2700020" algn="ctr"/>
                <a:tab pos="5400040" algn="r"/>
              </a:tabLst>
            </a:pP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381000" marR="44450" indent="-254000">
              <a:spcAft>
                <a:spcPts val="0"/>
              </a:spcAft>
            </a:pPr>
            <a:endPar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81000" marR="44450" indent="-254000">
              <a:spcAft>
                <a:spcPts val="0"/>
              </a:spcAft>
            </a:pPr>
            <a:endParaRPr lang="ja-JP" alt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44" name="正方形/長方形 15"/>
          <p:cNvSpPr/>
          <p:nvPr/>
        </p:nvSpPr>
        <p:spPr>
          <a:xfrm>
            <a:off x="363543" y="1031885"/>
            <a:ext cx="3128337" cy="276999"/>
          </a:xfrm>
          <a:prstGeom prst="rect">
            <a:avLst/>
          </a:prstGeom>
        </p:spPr>
        <p:txBody>
          <a:bodyPr wrap="square">
            <a:spAutoFit/>
          </a:bodyPr>
          <a:lstStyle/>
          <a:p>
            <a:pPr marL="381000" marR="44450" indent="-381000">
              <a:spcAft>
                <a:spcPts val="0"/>
              </a:spcAft>
              <a:tabLst>
                <a:tab pos="2700020" algn="ctr"/>
                <a:tab pos="5400040" algn="r"/>
              </a:tabLst>
            </a:pPr>
            <a:r>
              <a:rPr lang="en-US" altLang="ja-JP" sz="12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具体的なサービス等の詳細</a:t>
            </a:r>
            <a:r>
              <a:rPr lang="en-US" altLang="ja-JP" sz="12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a:t>
            </a:r>
            <a:endParaRPr lang="ja-JP" altLang="ja-JP" sz="1200" kern="100" dirty="0">
              <a:effectLst/>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45" name="正方形/長方形 16"/>
          <p:cNvSpPr/>
          <p:nvPr/>
        </p:nvSpPr>
        <p:spPr>
          <a:xfrm>
            <a:off x="6325776" y="6453336"/>
            <a:ext cx="343080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）必要に応じ、適宜枚数を追加すること</a:t>
            </a:r>
            <a:endParaRPr lang="en-US" altLang="ja-JP" sz="1100" i="1" dirty="0" smtClean="0">
              <a:solidFill>
                <a:srgbClr val="FF0000"/>
              </a:solidFill>
              <a:latin typeface="+mn-ea"/>
              <a:ea typeface="+mn-ea"/>
            </a:endParaRPr>
          </a:p>
        </p:txBody>
      </p:sp>
      <p:sp>
        <p:nvSpPr>
          <p:cNvPr id="1646"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647" name="正方形/長方形 11"/>
          <p:cNvSpPr/>
          <p:nvPr/>
        </p:nvSpPr>
        <p:spPr>
          <a:xfrm>
            <a:off x="5796136" y="1467636"/>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図表</a:t>
            </a:r>
            <a:endParaRPr lang="en-US" altLang="ja-JP" dirty="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648" name="正方形/長方形 12"/>
          <p:cNvSpPr/>
          <p:nvPr/>
        </p:nvSpPr>
        <p:spPr>
          <a:xfrm>
            <a:off x="465949" y="1308884"/>
            <a:ext cx="8498540" cy="430887"/>
          </a:xfrm>
          <a:prstGeom prst="rect">
            <a:avLst/>
          </a:prstGeom>
        </p:spPr>
        <p:txBody>
          <a:bodyPr wrap="square">
            <a:spAutoFit/>
          </a:bodyPr>
          <a:lstStyle/>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１</a:t>
            </a:r>
            <a:r>
              <a:rPr lang="ja-JP" altLang="ja-JP" sz="11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0" kern="100" dirty="0" smtClean="0">
                <a:latin typeface="BIZ UDPゴシック" panose="020B0400000000000000" pitchFamily="50" charset="-128"/>
                <a:ea typeface="BIZ UDPゴシック" panose="020B0400000000000000" pitchFamily="50" charset="-128"/>
                <a:cs typeface="Meiryo UI" panose="020B0604030504040204" pitchFamily="50" charset="-128"/>
              </a:rPr>
              <a:t>（例）ドローン宅配</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kern="100" dirty="0">
              <a:effectLst/>
              <a:latin typeface="+mj-ea"/>
              <a:ea typeface="+mj-ea"/>
              <a:cs typeface="Meiryo UI" panose="020B0604030504040204" pitchFamily="50" charset="-128"/>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24</a:t>
            </a:r>
            <a:endParaRPr kumimoji="1" lang="ja-JP" altLang="en-US" sz="1480" dirty="0">
              <a:solidFill>
                <a:schemeClr val="tx1"/>
              </a:solidFill>
            </a:endParaRPr>
          </a:p>
        </p:txBody>
      </p:sp>
    </p:spTree>
    <p:extLst>
      <p:ext uri="{BB962C8B-B14F-4D97-AF65-F5344CB8AC3E}">
        <p14:creationId xmlns:p14="http://schemas.microsoft.com/office/powerpoint/2010/main" val="1895515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651"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53" name="Text Box 4"/>
          <p:cNvSpPr txBox="1">
            <a:spLocks noChangeArrowheads="1"/>
          </p:cNvSpPr>
          <p:nvPr/>
        </p:nvSpPr>
        <p:spPr>
          <a:xfrm>
            <a:off x="35496" y="552834"/>
            <a:ext cx="7398461" cy="400110"/>
          </a:xfrm>
          <a:prstGeom prst="rect">
            <a:avLst/>
          </a:prstGeom>
          <a:noFill/>
          <a:ln w="9525">
            <a:noFill/>
            <a:miter lim="800000"/>
            <a:headEnd/>
            <a:tailEnd/>
          </a:ln>
          <a:effectLst/>
        </p:spPr>
        <p:txBody>
          <a:bodyPr wrap="square">
            <a:spAutoFit/>
          </a:bodyPr>
          <a:lstStyle/>
          <a:p>
            <a:pPr marL="342900" indent="-342900" eaLnBrk="1" hangingPunct="1">
              <a:spcBef>
                <a:spcPct val="5000"/>
              </a:spcBef>
              <a:buFont typeface="Wingdings" panose="05000000000000000000" pitchFamily="2" charset="2"/>
              <a:buChar char="n"/>
              <a:defRPr/>
            </a:pPr>
            <a:r>
              <a:rPr lang="ja-JP" altLang="en-US" sz="2000" b="1" dirty="0" smtClean="0">
                <a:latin typeface="Tahoma" pitchFamily="34" charset="0"/>
              </a:rPr>
              <a:t>（１）「</a:t>
            </a:r>
            <a:r>
              <a:rPr lang="ja-JP" altLang="en-US" sz="2000" b="1" dirty="0">
                <a:latin typeface="Tahoma" pitchFamily="34" charset="0"/>
              </a:rPr>
              <a:t>適合性</a:t>
            </a:r>
            <a:r>
              <a:rPr lang="ja-JP" altLang="en-US" sz="2000" b="1" dirty="0" smtClean="0">
                <a:latin typeface="Tahoma" pitchFamily="34" charset="0"/>
              </a:rPr>
              <a:t>」</a:t>
            </a:r>
            <a:endParaRPr lang="ja-JP" altLang="en-US" sz="1600" dirty="0">
              <a:latin typeface="Tahoma" pitchFamily="34" charset="0"/>
            </a:endParaRPr>
          </a:p>
        </p:txBody>
      </p:sp>
      <p:sp>
        <p:nvSpPr>
          <p:cNvPr id="1654"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655" name="表 8"/>
          <p:cNvGraphicFramePr>
            <a:graphicFrameLocks noGrp="1"/>
          </p:cNvGraphicFramePr>
          <p:nvPr>
            <p:extLst>
              <p:ext uri="{D42A27DB-BD31-4B8C-83A1-F6EECF244321}">
                <p14:modId xmlns:p14="http://schemas.microsoft.com/office/powerpoint/2010/main" val="2966682796"/>
              </p:ext>
            </p:extLst>
          </p:nvPr>
        </p:nvGraphicFramePr>
        <p:xfrm>
          <a:off x="334796" y="1137051"/>
          <a:ext cx="8474408" cy="4942220"/>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707773">
                <a:tc rowSpan="2">
                  <a:txBody>
                    <a:bodyPr/>
                    <a:lstStyle/>
                    <a:p>
                      <a:pPr marR="44450" indent="0" algn="ctr">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93663"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１）都道府県、（２）市町村（一部事務組合又は広域連合を含む）、（３）法人格を有する組織のいずれかであること。ただし、（３）法人格を有する組織が実施団体となる場合には、事業に関連する都道府県又は市区町村との間で、出資 、包括連携協定、コンソーシアム組成等によりガバナンスが確立されていること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29505">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en-US" altLang="ja-JP" sz="1200" i="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提案者である○○株式会社は（３）に該当するものであり、令和２年度○月にスマートシティの推進について○○市と「～協定」を締結しており･･･</a:t>
                      </a: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2254">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リファレンスアーキテクチャ</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「スマートシティリファレンスアーキテクチャ　ホワイトペーパー」に基づき、スマートシティの構成要素が明確に整理されており、可視化されていること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4694">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応募様式共通部分に記載のとおり「スマートシティリファレンスアーキテクチャ　ホワイトペーパー」に準拠している。</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48">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③</a:t>
                      </a:r>
                      <a:r>
                        <a:rPr kumimoji="1" lang="en-US" altLang="ja-JP" sz="1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必須</a:t>
                      </a:r>
                      <a:r>
                        <a:rPr kumimoji="1" lang="en-US" altLang="ja-JP" sz="1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３つの基本理念：市民（利用者）中心主義</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”Well-Being</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の向上“ に向け、市民目線を意識し、市民自らの主体的な取組を重視していること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5946">
                <a:tc vMerge="1">
                  <a:txBody>
                    <a:bodyPr/>
                    <a:lstStyle/>
                    <a:p>
                      <a:endParaRPr kumimoji="1" lang="ja-JP" altLang="en-US"/>
                    </a:p>
                  </a:txBody>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市は従来より○</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という課題がある。この課題解決に向け、市民と共同で･･･</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endParaRPr kumimoji="1" lang="ja-JP" altLang="en-US" sz="1200" dirty="0"/>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56" name="正方形/長方形 13"/>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25</a:t>
            </a:r>
            <a:endParaRPr kumimoji="1" lang="ja-JP" altLang="en-US" sz="1480" dirty="0">
              <a:solidFill>
                <a:schemeClr val="tx1"/>
              </a:solidFill>
            </a:endParaRPr>
          </a:p>
        </p:txBody>
      </p:sp>
    </p:spTree>
    <p:extLst>
      <p:ext uri="{BB962C8B-B14F-4D97-AF65-F5344CB8AC3E}">
        <p14:creationId xmlns:p14="http://schemas.microsoft.com/office/powerpoint/2010/main" val="3036408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65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61" name="Text Box 4"/>
          <p:cNvSpPr txBox="1">
            <a:spLocks noChangeArrowheads="1"/>
          </p:cNvSpPr>
          <p:nvPr/>
        </p:nvSpPr>
        <p:spPr>
          <a:xfrm>
            <a:off x="35496" y="552834"/>
            <a:ext cx="7398461" cy="400110"/>
          </a:xfrm>
          <a:prstGeom prst="rect">
            <a:avLst/>
          </a:prstGeom>
          <a:noFill/>
          <a:ln w="9525">
            <a:noFill/>
            <a:miter lim="800000"/>
            <a:headEnd/>
            <a:tailEnd/>
          </a:ln>
          <a:effectLst/>
        </p:spPr>
        <p:txBody>
          <a:bodyPr wrap="square">
            <a:spAutoFit/>
          </a:bodyPr>
          <a:lstStyle/>
          <a:p>
            <a:pPr marL="342900" indent="-342900" eaLnBrk="1" hangingPunct="1">
              <a:spcBef>
                <a:spcPct val="5000"/>
              </a:spcBef>
              <a:buFont typeface="Wingdings" panose="05000000000000000000" pitchFamily="2" charset="2"/>
              <a:buChar char="n"/>
              <a:defRPr/>
            </a:pPr>
            <a:r>
              <a:rPr lang="ja-JP" altLang="en-US" sz="2000" b="1" dirty="0" smtClean="0">
                <a:latin typeface="Tahoma" pitchFamily="34" charset="0"/>
              </a:rPr>
              <a:t>（１）「</a:t>
            </a:r>
            <a:r>
              <a:rPr lang="ja-JP" altLang="en-US" sz="2000" b="1" dirty="0">
                <a:latin typeface="Tahoma" pitchFamily="34" charset="0"/>
              </a:rPr>
              <a:t>適合性</a:t>
            </a:r>
            <a:r>
              <a:rPr lang="ja-JP" altLang="en-US" sz="2000" b="1" dirty="0" smtClean="0">
                <a:latin typeface="Tahoma" pitchFamily="34" charset="0"/>
              </a:rPr>
              <a:t>」</a:t>
            </a:r>
            <a:endParaRPr lang="ja-JP" altLang="en-US" sz="1600" dirty="0">
              <a:latin typeface="Tahoma" pitchFamily="34" charset="0"/>
            </a:endParaRPr>
          </a:p>
        </p:txBody>
      </p:sp>
      <p:sp>
        <p:nvSpPr>
          <p:cNvPr id="1662"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663" name="表 8"/>
          <p:cNvGraphicFramePr>
            <a:graphicFrameLocks noGrp="1"/>
          </p:cNvGraphicFramePr>
          <p:nvPr>
            <p:extLst/>
          </p:nvPr>
        </p:nvGraphicFramePr>
        <p:xfrm>
          <a:off x="334796" y="1175973"/>
          <a:ext cx="8474408" cy="5384177"/>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596843">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④</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３つの基本理念：ビジョン・課題中心主義</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実施地域において策定した総合計画や地方版まち・ひと・しごと創生総合戦略などの各種戦略に沿ったものであり、事業の実施が同戦略の推進に寄与すること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020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市は従来より○</a:t>
                      </a:r>
                      <a:r>
                        <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推進してきているところであり、○年○月に策定した「地方版総合戦略」においても、重要な柱立ての１つとして盛り込まれている。本事業は同戦略の実現に向けて、○○という観点において寄与するものであり･</a:t>
                      </a:r>
                      <a:r>
                        <a:rPr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5045">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⑤</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３つの基本理念：ビジョン・課題中心主義</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事業の実施を通じて期待される事業の成果が明確に示されており、地域の課題解決に資する根拠が明確に示されていること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7208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・事業費○万円に対して、○○をはじめとする波及効果としてコスト換算を行うと○万円の効果を見込んでおり･･･</a:t>
                      </a: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r>
                        <a:rPr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・また、本事業を行うことにより、○○という地域課題が○○という観点から解決することができると見込んでおり･･･</a:t>
                      </a: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64" name="正方形/長方形 12"/>
          <p:cNvSpPr/>
          <p:nvPr/>
        </p:nvSpPr>
        <p:spPr>
          <a:xfrm>
            <a:off x="5580112" y="5068181"/>
            <a:ext cx="2929414"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図表</a:t>
            </a:r>
            <a:endParaRPr lang="en-US" altLang="ja-JP" dirty="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665" name="正方形/長方形 13"/>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26</a:t>
            </a:r>
            <a:endParaRPr kumimoji="1" lang="ja-JP" altLang="en-US" sz="1480" dirty="0">
              <a:solidFill>
                <a:schemeClr val="tx1"/>
              </a:solidFill>
            </a:endParaRPr>
          </a:p>
        </p:txBody>
      </p:sp>
    </p:spTree>
    <p:extLst>
      <p:ext uri="{BB962C8B-B14F-4D97-AF65-F5344CB8AC3E}">
        <p14:creationId xmlns:p14="http://schemas.microsoft.com/office/powerpoint/2010/main" val="177822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66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70" name="Text Box 4"/>
          <p:cNvSpPr txBox="1">
            <a:spLocks noChangeArrowheads="1"/>
          </p:cNvSpPr>
          <p:nvPr/>
        </p:nvSpPr>
        <p:spPr>
          <a:xfrm>
            <a:off x="35496" y="552834"/>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a:t>
            </a:r>
            <a:r>
              <a:rPr lang="ja-JP" altLang="en-US" sz="2000" b="1" dirty="0">
                <a:latin typeface="Tahoma" pitchFamily="34" charset="0"/>
              </a:rPr>
              <a:t>２）「具体性・実行性</a:t>
            </a:r>
            <a:r>
              <a:rPr lang="ja-JP" altLang="en-US" sz="2000" b="1" dirty="0" smtClean="0">
                <a:latin typeface="Tahoma" pitchFamily="34" charset="0"/>
              </a:rPr>
              <a:t>」</a:t>
            </a:r>
            <a:endParaRPr lang="ja-JP" altLang="en-US" sz="1600" dirty="0">
              <a:latin typeface="Tahoma" pitchFamily="34" charset="0"/>
            </a:endParaRPr>
          </a:p>
        </p:txBody>
      </p:sp>
      <p:sp>
        <p:nvSpPr>
          <p:cNvPr id="167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672" name="表 8"/>
          <p:cNvGraphicFramePr>
            <a:graphicFrameLocks noGrp="1"/>
          </p:cNvGraphicFramePr>
          <p:nvPr>
            <p:extLst/>
          </p:nvPr>
        </p:nvGraphicFramePr>
        <p:xfrm>
          <a:off x="334796" y="1137051"/>
          <a:ext cx="8474408" cy="5347167"/>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503926">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実施計画</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実施体制、事業スケジュール等を含めて事業の実施計画が効率的に組まれており、翌年度以降の事業計画等の確実な実施・運営が見込めること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8326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・事業に係る推進体制として、令和</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３</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年○月に「○○協議会」の設立を予定しており、当該協議会のメンバーである、○○市及び関係団体からは既に内諾を頂戴しており･･･（※実施体制に関する事項）</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5950">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推進体制</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首長がリーダーシップを発揮しているなど、地域において自立的・持続的に事業を行い、継続的な改善を図る体制が確立されていること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7178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４</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4</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月からの自走に向けて、令和</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４</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３</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月を目途に事業継続及び更なる普及展開に向けた法人を設立し･･･</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・○○市長の指示のもと、部署横断で取り組む体制ができており･･･</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4669">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③</a:t>
                      </a:r>
                      <a:endParaRPr kumimoji="1" lang="en-US" altLang="ja-JP" sz="1800" kern="1200" dirty="0" smtClean="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多様な主体の参画</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サービス事業者、ベンチャー企業、大学・高専等の研究教育機関及び市民などが参画していること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74981">
                <a:tc vMerge="1">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800" kern="1200" dirty="0" smtClean="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大学、○○高専などが参画する「○</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協議会」を設立予定であり、当該体制において事業を推進するとともに、ハッカソンやワークショップなどを開催するなかで市民参画を促し、市民含む多様な主体の声を事業に反映しつつ･･･</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・地元の</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企業や</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大学など、様々な主体が参画する意図を示しており、具体的には、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サービスの開発・提供を行ったり、○</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技術の研究開発を行ったりするなど、多様なニーズが届いており･･･</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73" name="正方形/長方形 13"/>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27</a:t>
            </a:r>
            <a:endParaRPr kumimoji="1" lang="ja-JP" altLang="en-US" sz="1480" dirty="0">
              <a:solidFill>
                <a:schemeClr val="tx1"/>
              </a:solidFill>
            </a:endParaRPr>
          </a:p>
        </p:txBody>
      </p:sp>
    </p:spTree>
    <p:extLst>
      <p:ext uri="{BB962C8B-B14F-4D97-AF65-F5344CB8AC3E}">
        <p14:creationId xmlns:p14="http://schemas.microsoft.com/office/powerpoint/2010/main" val="2295789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676"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78"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（３）「</a:t>
            </a:r>
            <a:r>
              <a:rPr lang="ja-JP" altLang="en-US" sz="2000" b="1" dirty="0">
                <a:latin typeface="Tahoma" pitchFamily="34" charset="0"/>
              </a:rPr>
              <a:t>継続性</a:t>
            </a:r>
            <a:r>
              <a:rPr lang="ja-JP" altLang="en-US" sz="2000" b="1" dirty="0" smtClean="0">
                <a:latin typeface="Tahoma" pitchFamily="34" charset="0"/>
              </a:rPr>
              <a:t>」</a:t>
            </a:r>
            <a:endParaRPr lang="ja-JP" altLang="en-US" sz="1600" dirty="0">
              <a:latin typeface="Tahoma" pitchFamily="34" charset="0"/>
            </a:endParaRPr>
          </a:p>
        </p:txBody>
      </p:sp>
      <p:sp>
        <p:nvSpPr>
          <p:cNvPr id="1679"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680" name="表 10"/>
          <p:cNvGraphicFramePr>
            <a:graphicFrameLocks noGrp="1"/>
          </p:cNvGraphicFramePr>
          <p:nvPr>
            <p:extLst/>
          </p:nvPr>
        </p:nvGraphicFramePr>
        <p:xfrm>
          <a:off x="334796" y="1137051"/>
          <a:ext cx="8474408" cy="5476763"/>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352149">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継続性の確保</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本事業により補助を受け実装したシステム等は、少なくとも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年間使い続ける見込みがあること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32523">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・本事業で構築した</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は、</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５年間以上使用することとしている。また、</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５</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年度より</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○○システムの拡張を行う予定であり･･･</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注意</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p>
                    <a:p>
                      <a:pPr marL="0" marR="44450" indent="0" algn="l" defTabSz="914400" rtl="0" eaLnBrk="1" latinLnBrk="0" hangingPunct="1">
                        <a:spcAft>
                          <a:spcPts val="0"/>
                        </a:spcAft>
                        <a:tabLst>
                          <a:tab pos="2700020" algn="ctr"/>
                          <a:tab pos="5400040" algn="r"/>
                        </a:tabLst>
                      </a:pP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５年間の運用継続がなされない場合、補助金返還が必要であることを留意されたい。</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2149">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②</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資金的持続性の確保</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利用者課金、民間資金の投入などを積極的に行い（見込み含む）、資金的持続性を確保していること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72697">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３</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年度では○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市の予算化により自己負担分を支出するとともに、翌年度において運用資金を確保するため、○</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銀行や</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株式会社から事業実施に係る出融資の支援を頂ける見込み（総計</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円程度）であり、更に利用料徴収による○</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円の収入やデータ売買による○</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円の収入も見込んでおり･･･（※資金計画や翌年度以降の事業計画に関する事項）</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2149">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③</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事業費</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リースやレンタルを活用することなどにより、事業費の低減が図られていること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662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に関してはリースによる調達を予定しており</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機器については、レンタルに比較し購入する方が５年間で○○万円低廉に抑えることができるため</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81" name="正方形/長方形 12"/>
          <p:cNvSpPr/>
          <p:nvPr/>
        </p:nvSpPr>
        <p:spPr>
          <a:xfrm>
            <a:off x="4262002" y="3938674"/>
            <a:ext cx="4391919" cy="1218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表</a:t>
            </a:r>
            <a:endParaRPr lang="en-US" altLang="ja-JP" dirty="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682" name="正方形/長方形 13"/>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28</a:t>
            </a:r>
            <a:endParaRPr kumimoji="1" lang="ja-JP" altLang="en-US" sz="1480" dirty="0">
              <a:solidFill>
                <a:schemeClr val="tx1"/>
              </a:solidFill>
            </a:endParaRPr>
          </a:p>
        </p:txBody>
      </p:sp>
    </p:spTree>
    <p:extLst>
      <p:ext uri="{BB962C8B-B14F-4D97-AF65-F5344CB8AC3E}">
        <p14:creationId xmlns:p14="http://schemas.microsoft.com/office/powerpoint/2010/main" val="1982489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685"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87"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（４）</a:t>
            </a:r>
            <a:r>
              <a:rPr lang="ja-JP" altLang="en-US" sz="2000" b="1" dirty="0">
                <a:latin typeface="Tahoma" pitchFamily="34" charset="0"/>
              </a:rPr>
              <a:t>「汎用性・発展性」</a:t>
            </a:r>
            <a:endParaRPr lang="ja-JP" altLang="en-US" sz="1600" dirty="0">
              <a:latin typeface="Tahoma" pitchFamily="34" charset="0"/>
            </a:endParaRPr>
          </a:p>
        </p:txBody>
      </p:sp>
      <p:sp>
        <p:nvSpPr>
          <p:cNvPr id="1688"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689" name="表 8"/>
          <p:cNvGraphicFramePr>
            <a:graphicFrameLocks noGrp="1"/>
          </p:cNvGraphicFramePr>
          <p:nvPr>
            <p:extLst>
              <p:ext uri="{D42A27DB-BD31-4B8C-83A1-F6EECF244321}">
                <p14:modId xmlns:p14="http://schemas.microsoft.com/office/powerpoint/2010/main" val="1108547757"/>
              </p:ext>
            </p:extLst>
          </p:nvPr>
        </p:nvGraphicFramePr>
        <p:xfrm>
          <a:off x="334796" y="1137051"/>
          <a:ext cx="8474408" cy="5490315"/>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1974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ロックインの排除</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構築したベンダー以外の企業も都市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を運用・改修することができるように配慮されていること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32248">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・地元の</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企業や</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大学など、様々な主体が参画する意図を示しており、具体的には、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サービスの開発・提供を行ったり、○</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大学は</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技術の研究開発を行ったりするなど、多様なニーズが届いており･･･</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こうしたニーズを踏まえ、収集したデータを原則無償で提供（データを活用した営利事業の場合であって事業収益が得られた場合はその事業者から利用料を徴収することなどを検討）するとともにＡＰＩも公開し･･･</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・また、構築したベンダー以外の企業も都市</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を運用・改修ができるよう、○○をする予定であり・・・</a:t>
                      </a: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6476">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５つの基本原則：相互運用性・データ流通</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拡張容易性</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実装する都市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は、データ流通を可能とし、拡張容易性を有するものであること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3185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翌年度は○○というサービスの提供を予定しており、○○機能を都市</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に追加する予定である。また、近隣の○○市のオープンデータも扱うことができるよう・・・</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90" name="正方形/長方形 10"/>
          <p:cNvSpPr/>
          <p:nvPr/>
        </p:nvSpPr>
        <p:spPr>
          <a:xfrm>
            <a:off x="3973022" y="5013176"/>
            <a:ext cx="4536504" cy="13543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図表</a:t>
            </a:r>
            <a:endParaRPr kumimoji="1" lang="en-US" altLang="ja-JP" dirty="0" smtClean="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691" name="正方形/長方形 12"/>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29</a:t>
            </a:r>
            <a:endParaRPr kumimoji="1" lang="ja-JP" altLang="en-US" sz="1480" dirty="0">
              <a:solidFill>
                <a:schemeClr val="tx1"/>
              </a:solidFill>
            </a:endParaRPr>
          </a:p>
        </p:txBody>
      </p:sp>
    </p:spTree>
    <p:extLst>
      <p:ext uri="{BB962C8B-B14F-4D97-AF65-F5344CB8AC3E}">
        <p14:creationId xmlns:p14="http://schemas.microsoft.com/office/powerpoint/2010/main" val="185719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Text Box 4"/>
          <p:cNvSpPr txBox="1">
            <a:spLocks noChangeArrowheads="1"/>
          </p:cNvSpPr>
          <p:nvPr/>
        </p:nvSpPr>
        <p:spPr>
          <a:xfrm>
            <a:off x="107950" y="3791511"/>
            <a:ext cx="2375818" cy="1877437"/>
          </a:xfrm>
          <a:prstGeom prst="rect">
            <a:avLst/>
          </a:prstGeom>
          <a:noFill/>
          <a:ln w="9525">
            <a:noFill/>
            <a:miter lim="800000"/>
            <a:headEnd/>
            <a:tailEnd/>
          </a:ln>
          <a:effectLst/>
        </p:spPr>
        <p:txBody>
          <a:bodyPr wrap="square">
            <a:spAutoFit/>
          </a:bodyPr>
          <a:lstStyle/>
          <a:p>
            <a:r>
              <a:rPr lang="ja-JP" altLang="en-US" sz="1600" dirty="0"/>
              <a:t>■対象区域の概要</a:t>
            </a:r>
            <a:endParaRPr lang="en-US" altLang="ja-JP" sz="1600" dirty="0"/>
          </a:p>
          <a:p>
            <a:r>
              <a:rPr lang="ja-JP" altLang="en-US" sz="1600" i="1" dirty="0">
                <a:solidFill>
                  <a:srgbClr val="FF0000"/>
                </a:solidFill>
              </a:rPr>
              <a:t>（</a:t>
            </a:r>
            <a:r>
              <a:rPr lang="ja-JP" altLang="en-US" sz="1600" i="1" dirty="0" smtClean="0">
                <a:solidFill>
                  <a:srgbClr val="FF0000"/>
                </a:solidFill>
              </a:rPr>
              <a:t>名称、面積、人口等）</a:t>
            </a:r>
            <a:endParaRPr lang="en-US" altLang="ja-JP" sz="1600" i="1" dirty="0" smtClean="0">
              <a:solidFill>
                <a:srgbClr val="FF0000"/>
              </a:solidFill>
              <a:latin typeface="Tahoma" pitchFamily="34" charset="0"/>
            </a:endParaRPr>
          </a:p>
          <a:p>
            <a:pPr marL="238125" indent="-238125" eaLnBrk="1" hangingPunct="1">
              <a:spcBef>
                <a:spcPct val="5000"/>
              </a:spcBef>
              <a:buFont typeface="Wingdings" pitchFamily="2" charset="2"/>
              <a:buChar char="n"/>
              <a:defRPr/>
            </a:pPr>
            <a:endParaRPr lang="en-US" altLang="ja-JP" sz="1600" dirty="0">
              <a:latin typeface="Tahoma" pitchFamily="34" charset="0"/>
            </a:endParaRPr>
          </a:p>
          <a:p>
            <a:pPr marL="238125" indent="-238125" eaLnBrk="1" hangingPunct="1">
              <a:spcBef>
                <a:spcPct val="5000"/>
              </a:spcBef>
              <a:buFont typeface="Wingdings" pitchFamily="2" charset="2"/>
              <a:buChar char="n"/>
              <a:defRPr/>
            </a:pPr>
            <a:r>
              <a:rPr lang="ja-JP" altLang="en-US" sz="1600" dirty="0" smtClean="0">
                <a:latin typeface="Tahoma" pitchFamily="34" charset="0"/>
              </a:rPr>
              <a:t>対象</a:t>
            </a:r>
            <a:r>
              <a:rPr lang="ja-JP" altLang="en-US" sz="1600" dirty="0">
                <a:latin typeface="Tahoma" pitchFamily="34" charset="0"/>
              </a:rPr>
              <a:t>区域の</a:t>
            </a:r>
            <a:r>
              <a:rPr lang="ja-JP" altLang="en-US" sz="1600" dirty="0" smtClean="0">
                <a:latin typeface="Tahoma" pitchFamily="34" charset="0"/>
              </a:rPr>
              <a:t>ビジョン</a:t>
            </a:r>
            <a:endParaRPr lang="en-US" altLang="ja-JP" sz="1600" dirty="0" smtClean="0">
              <a:latin typeface="Tahoma" pitchFamily="34" charset="0"/>
            </a:endParaRPr>
          </a:p>
          <a:p>
            <a:pPr eaLnBrk="1" hangingPunct="1">
              <a:spcBef>
                <a:spcPct val="5000"/>
              </a:spcBef>
              <a:defRPr/>
            </a:pPr>
            <a:r>
              <a:rPr lang="ja-JP" altLang="en-US" sz="1600" i="1" dirty="0">
                <a:solidFill>
                  <a:srgbClr val="FF0000"/>
                </a:solidFill>
                <a:latin typeface="Tahoma" pitchFamily="34" charset="0"/>
              </a:rPr>
              <a:t>（</a:t>
            </a:r>
            <a:r>
              <a:rPr lang="ja-JP" altLang="en-US" sz="1600" i="1" dirty="0" smtClean="0">
                <a:solidFill>
                  <a:srgbClr val="FF0000"/>
                </a:solidFill>
                <a:latin typeface="Tahoma" pitchFamily="34" charset="0"/>
              </a:rPr>
              <a:t>目指すべき地域の姿）</a:t>
            </a:r>
            <a:endParaRPr lang="en-US" altLang="ja-JP" sz="1600" i="1" dirty="0">
              <a:solidFill>
                <a:srgbClr val="FF0000"/>
              </a:solidFill>
              <a:latin typeface="Tahoma" pitchFamily="34" charset="0"/>
            </a:endParaRPr>
          </a:p>
          <a:p>
            <a:pPr eaLnBrk="1" hangingPunct="1">
              <a:spcBef>
                <a:spcPct val="5000"/>
              </a:spcBef>
              <a:defRPr/>
            </a:pPr>
            <a:endParaRPr lang="en-US" altLang="ja-JP" sz="1600" dirty="0" smtClean="0">
              <a:latin typeface="Tahoma" pitchFamily="34" charset="0"/>
            </a:endParaRPr>
          </a:p>
          <a:p>
            <a:pPr eaLnBrk="1" hangingPunct="1">
              <a:spcBef>
                <a:spcPct val="5000"/>
              </a:spcBef>
              <a:defRPr/>
            </a:pPr>
            <a:endParaRPr lang="en-US" altLang="ja-JP" sz="1600" dirty="0" smtClean="0">
              <a:latin typeface="Tahoma" pitchFamily="34" charset="0"/>
            </a:endParaRPr>
          </a:p>
        </p:txBody>
      </p:sp>
      <p:sp>
        <p:nvSpPr>
          <p:cNvPr id="1243" name="Rectangle 66"/>
          <p:cNvSpPr>
            <a:spLocks noChangeArrowheads="1"/>
          </p:cNvSpPr>
          <p:nvPr/>
        </p:nvSpPr>
        <p:spPr>
          <a:xfrm>
            <a:off x="107950" y="3702459"/>
            <a:ext cx="2375818" cy="2979158"/>
          </a:xfrm>
          <a:prstGeom prst="rect">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050" u="sng" dirty="0"/>
          </a:p>
        </p:txBody>
      </p:sp>
      <p:sp>
        <p:nvSpPr>
          <p:cNvPr id="1244"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2400" b="1" dirty="0" smtClean="0">
                <a:solidFill>
                  <a:schemeClr val="bg1"/>
                </a:solidFill>
                <a:latin typeface="ＭＳ Ｐゴシック" panose="020B0600070205080204" pitchFamily="50" charset="-128"/>
              </a:rPr>
              <a:t>概要</a:t>
            </a:r>
            <a:r>
              <a:rPr lang="ja-JP" altLang="en-US" sz="2400" b="1" dirty="0">
                <a:solidFill>
                  <a:schemeClr val="bg1"/>
                </a:solidFill>
                <a:latin typeface="ＭＳ Ｐゴシック" panose="020B0600070205080204" pitchFamily="50" charset="-128"/>
              </a:rPr>
              <a:t>　</a:t>
            </a:r>
            <a:r>
              <a:rPr lang="en-US" altLang="ja-JP" sz="2400" b="1" dirty="0" smtClean="0">
                <a:solidFill>
                  <a:schemeClr val="bg1"/>
                </a:solidFill>
                <a:latin typeface="ＭＳ Ｐゴシック" panose="020B0600070205080204" pitchFamily="50" charset="-128"/>
              </a:rPr>
              <a:t>【</a:t>
            </a:r>
            <a:r>
              <a:rPr lang="ja-JP" altLang="en-US" sz="2400" b="1" dirty="0" smtClean="0">
                <a:solidFill>
                  <a:schemeClr val="bg1"/>
                </a:solidFill>
                <a:latin typeface="ＭＳ Ｐゴシック" panose="020B0600070205080204" pitchFamily="50" charset="-128"/>
              </a:rPr>
              <a:t>申請者名</a:t>
            </a:r>
            <a:r>
              <a:rPr lang="en-US" altLang="ja-JP" sz="2400" b="1" dirty="0" smtClean="0">
                <a:solidFill>
                  <a:schemeClr val="bg1"/>
                </a:solidFill>
                <a:latin typeface="ＭＳ Ｐゴシック" panose="020B0600070205080204" pitchFamily="50" charset="-128"/>
              </a:rPr>
              <a:t>】</a:t>
            </a:r>
            <a:endParaRPr lang="ja-JP" altLang="en-US" sz="2400" b="1" dirty="0">
              <a:solidFill>
                <a:schemeClr val="bg1"/>
              </a:solidFill>
              <a:latin typeface="ＭＳ Ｐゴシック" panose="020B0600070205080204" pitchFamily="50" charset="-128"/>
            </a:endParaRPr>
          </a:p>
        </p:txBody>
      </p:sp>
      <p:sp>
        <p:nvSpPr>
          <p:cNvPr id="1245" name="正方形/長方形 2"/>
          <p:cNvSpPr/>
          <p:nvPr/>
        </p:nvSpPr>
        <p:spPr>
          <a:xfrm>
            <a:off x="107950" y="656948"/>
            <a:ext cx="8978900" cy="91440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smtClean="0">
                <a:solidFill>
                  <a:schemeClr val="tx1"/>
                </a:solidFill>
                <a:latin typeface="+mj-ea"/>
                <a:ea typeface="+mj-ea"/>
              </a:rPr>
              <a:t>■ 事業のセールスポイント</a:t>
            </a:r>
            <a:endParaRPr lang="en-US" altLang="ja-JP" sz="1600" dirty="0" smtClean="0">
              <a:solidFill>
                <a:schemeClr val="tx1"/>
              </a:solidFill>
              <a:latin typeface="+mj-ea"/>
              <a:ea typeface="+mj-ea"/>
            </a:endParaRPr>
          </a:p>
          <a:p>
            <a:r>
              <a:rPr lang="ja-JP" altLang="en-US" sz="1600" dirty="0" smtClean="0">
                <a:solidFill>
                  <a:schemeClr val="tx1"/>
                </a:solidFill>
                <a:latin typeface="+mj-ea"/>
                <a:ea typeface="+mj-ea"/>
              </a:rPr>
              <a:t>　</a:t>
            </a:r>
            <a:r>
              <a:rPr lang="ja-JP" altLang="en-US" sz="1600" i="1" dirty="0" smtClean="0">
                <a:solidFill>
                  <a:srgbClr val="FF0000"/>
                </a:solidFill>
                <a:latin typeface="+mj-ea"/>
                <a:ea typeface="+mj-ea"/>
              </a:rPr>
              <a:t>（提案の中で特に優れている点、それにより地域にどのような変化をもたらすかを簡潔に記載）</a:t>
            </a:r>
            <a:r>
              <a:rPr lang="ja-JP" altLang="en-US" sz="1600" i="1" dirty="0">
                <a:solidFill>
                  <a:srgbClr val="FF0000"/>
                </a:solidFill>
                <a:latin typeface="+mj-ea"/>
                <a:ea typeface="+mj-ea"/>
              </a:rPr>
              <a:t>　</a:t>
            </a:r>
            <a:endParaRPr lang="en-US" altLang="ja-JP" i="1" spc="-20" dirty="0">
              <a:solidFill>
                <a:srgbClr val="FF0000"/>
              </a:solidFill>
              <a:latin typeface="+mj-ea"/>
              <a:ea typeface="+mj-ea"/>
            </a:endParaRPr>
          </a:p>
        </p:txBody>
      </p:sp>
      <p:sp>
        <p:nvSpPr>
          <p:cNvPr id="1246" name="テキスト ボックス 11"/>
          <p:cNvSpPr txBox="1"/>
          <p:nvPr/>
        </p:nvSpPr>
        <p:spPr>
          <a:xfrm>
            <a:off x="2516391" y="1700808"/>
            <a:ext cx="3096344" cy="338554"/>
          </a:xfrm>
          <a:prstGeom prst="rect">
            <a:avLst/>
          </a:prstGeom>
          <a:noFill/>
        </p:spPr>
        <p:txBody>
          <a:bodyPr wrap="square" rtlCol="0">
            <a:spAutoFit/>
          </a:bodyPr>
          <a:lstStyle/>
          <a:p>
            <a:r>
              <a:rPr lang="ja-JP" altLang="en-US" sz="1600" dirty="0" smtClean="0"/>
              <a:t>■関連</a:t>
            </a:r>
            <a:r>
              <a:rPr kumimoji="1" lang="ja-JP" altLang="en-US" sz="1600" dirty="0" smtClean="0"/>
              <a:t>事業全体の概要</a:t>
            </a:r>
            <a:endParaRPr kumimoji="1" lang="ja-JP" altLang="en-US" sz="1600" dirty="0"/>
          </a:p>
        </p:txBody>
      </p:sp>
      <p:sp>
        <p:nvSpPr>
          <p:cNvPr id="1247" name="Rectangle 66"/>
          <p:cNvSpPr>
            <a:spLocks noChangeArrowheads="1"/>
          </p:cNvSpPr>
          <p:nvPr/>
        </p:nvSpPr>
        <p:spPr>
          <a:xfrm>
            <a:off x="107950" y="1714222"/>
            <a:ext cx="2375818" cy="1870506"/>
          </a:xfrm>
          <a:prstGeom prst="rect">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050" u="sng" dirty="0"/>
          </a:p>
        </p:txBody>
      </p:sp>
      <p:sp>
        <p:nvSpPr>
          <p:cNvPr id="1248" name="テキスト ボックス 32"/>
          <p:cNvSpPr txBox="1"/>
          <p:nvPr/>
        </p:nvSpPr>
        <p:spPr>
          <a:xfrm>
            <a:off x="107951" y="1802219"/>
            <a:ext cx="2231801" cy="307777"/>
          </a:xfrm>
          <a:prstGeom prst="rect">
            <a:avLst/>
          </a:prstGeom>
          <a:noFill/>
        </p:spPr>
        <p:txBody>
          <a:bodyPr wrap="square" rtlCol="0">
            <a:spAutoFit/>
          </a:bodyPr>
          <a:lstStyle/>
          <a:p>
            <a:r>
              <a:rPr kumimoji="1" lang="ja-JP" altLang="en-US" sz="1400" dirty="0" smtClean="0"/>
              <a:t>位置図</a:t>
            </a:r>
            <a:endParaRPr kumimoji="1" lang="en-US" altLang="ja-JP" sz="1400" dirty="0" smtClean="0"/>
          </a:p>
        </p:txBody>
      </p:sp>
      <p:sp>
        <p:nvSpPr>
          <p:cNvPr id="1249"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a:t>
            </a:r>
            <a:endParaRPr kumimoji="1" lang="ja-JP" altLang="en-US" sz="1480" dirty="0">
              <a:solidFill>
                <a:schemeClr val="tx1"/>
              </a:solidFill>
            </a:endParaRPr>
          </a:p>
        </p:txBody>
      </p:sp>
    </p:spTree>
    <p:extLst>
      <p:ext uri="{BB962C8B-B14F-4D97-AF65-F5344CB8AC3E}">
        <p14:creationId xmlns:p14="http://schemas.microsoft.com/office/powerpoint/2010/main" val="936551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69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696"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（４）</a:t>
            </a:r>
            <a:r>
              <a:rPr lang="ja-JP" altLang="en-US" sz="2000" b="1" dirty="0">
                <a:latin typeface="Tahoma" pitchFamily="34" charset="0"/>
              </a:rPr>
              <a:t>「汎用性・発展性」</a:t>
            </a:r>
            <a:endParaRPr lang="ja-JP" altLang="en-US" sz="1600" dirty="0">
              <a:latin typeface="Tahoma" pitchFamily="34" charset="0"/>
            </a:endParaRPr>
          </a:p>
        </p:txBody>
      </p:sp>
      <p:sp>
        <p:nvSpPr>
          <p:cNvPr id="1697"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698" name="表 8"/>
          <p:cNvGraphicFramePr>
            <a:graphicFrameLocks noGrp="1"/>
          </p:cNvGraphicFramePr>
          <p:nvPr>
            <p:extLst>
              <p:ext uri="{D42A27DB-BD31-4B8C-83A1-F6EECF244321}">
                <p14:modId xmlns:p14="http://schemas.microsoft.com/office/powerpoint/2010/main" val="207364450"/>
              </p:ext>
            </p:extLst>
          </p:nvPr>
        </p:nvGraphicFramePr>
        <p:xfrm>
          <a:off x="334796" y="1137050"/>
          <a:ext cx="8474408" cy="5460301"/>
        </p:xfrm>
        <a:graphic>
          <a:graphicData uri="http://schemas.openxmlformats.org/drawingml/2006/table">
            <a:tbl>
              <a:tblPr/>
              <a:tblGrid>
                <a:gridCol w="348772">
                  <a:extLst>
                    <a:ext uri="{9D8B030D-6E8A-4147-A177-3AD203B41FA5}">
                      <a16:colId xmlns:a16="http://schemas.microsoft.com/office/drawing/2014/main" val="20000"/>
                    </a:ext>
                  </a:extLst>
                </a:gridCol>
                <a:gridCol w="8125636">
                  <a:extLst>
                    <a:ext uri="{9D8B030D-6E8A-4147-A177-3AD203B41FA5}">
                      <a16:colId xmlns:a16="http://schemas.microsoft.com/office/drawing/2014/main" val="20001"/>
                    </a:ext>
                  </a:extLst>
                </a:gridCol>
              </a:tblGrid>
              <a:tr h="372769">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③</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オープン</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API】</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API</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をスマートシティ官民連携</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PF</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サイト上の</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API</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カタログサイトに公開すること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5835">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スマートシティ官民連携</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PF</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サイト</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においてＡＰＩを公開するとともに、○</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市が保有する</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サービスや</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プラットフォームとＡＰＩ接続を行う予定であり･･･</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9154">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④</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クラウド・バイ・デフォルト原則</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及びアプリケーションをクラウド上で構築する</a:t>
                      </a:r>
                      <a:r>
                        <a:rPr kumimoji="1" lang="ja-JP" altLang="en-US" sz="1200" kern="1200" smtClean="0">
                          <a:solidFill>
                            <a:schemeClr val="tx1"/>
                          </a:solidFill>
                          <a:latin typeface="Meiryo UI" panose="020B0604030504040204" pitchFamily="50" charset="-128"/>
                          <a:ea typeface="Meiryo UI" panose="020B0604030504040204" pitchFamily="50" charset="-128"/>
                          <a:cs typeface="+mn-cs"/>
                        </a:rPr>
                        <a:t>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876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拡張可能性を考慮した</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システム設計をするとともに、クラウド上で構築するようベンダへ発注予定であり･･･</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9518">
                <a:tc rowSpan="2">
                  <a:txBody>
                    <a:bodyPr/>
                    <a:lstStyle/>
                    <a:p>
                      <a:pPr marL="0" marR="44450" indent="0" algn="l"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⑤</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marR="44450" indent="0" algn="l" defTabSz="914400" rtl="0" eaLnBrk="1" latinLnBrk="0" hangingPunct="1">
                        <a:spcAft>
                          <a:spcPts val="0"/>
                        </a:spcAft>
                        <a:tabLst>
                          <a:tab pos="2700020" algn="ctr"/>
                          <a:tab pos="5400040" algn="r"/>
                        </a:tabLst>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データモデル</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88900" marR="44450" indent="0" algn="l" defTabSz="914400" rtl="0" eaLnBrk="1" latinLnBrk="0" hangingPunct="1">
                        <a:spcAft>
                          <a:spcPts val="0"/>
                        </a:spcAft>
                        <a:tabLst>
                          <a:tab pos="2700020" algn="ctr"/>
                          <a:tab pos="5400040" algn="r"/>
                        </a:tabLs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データフォーマットについて、標準化されたフォーマットがある場合はそのフォーマットを使用すること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2425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（独）情報処理推進機構が策定した「共通語彙基盤」</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については「スーパーシティ／スマートシティの相互運⽤性 の確保に関する検討会 最終報告書」</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に基づくデータフォーマットを使用する予定であ</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る。</a:t>
                      </a: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99" name="正方形/長方形 12"/>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30</a:t>
            </a:r>
            <a:endParaRPr kumimoji="1" lang="ja-JP" altLang="en-US" sz="1480" dirty="0">
              <a:solidFill>
                <a:schemeClr val="tx1"/>
              </a:solidFill>
            </a:endParaRPr>
          </a:p>
        </p:txBody>
      </p:sp>
    </p:spTree>
    <p:extLst>
      <p:ext uri="{BB962C8B-B14F-4D97-AF65-F5344CB8AC3E}">
        <p14:creationId xmlns:p14="http://schemas.microsoft.com/office/powerpoint/2010/main" val="218943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702"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704" name="Text Box 4"/>
          <p:cNvSpPr txBox="1">
            <a:spLocks noChangeArrowheads="1"/>
          </p:cNvSpPr>
          <p:nvPr/>
        </p:nvSpPr>
        <p:spPr>
          <a:xfrm>
            <a:off x="0" y="576000"/>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（５）</a:t>
            </a:r>
            <a:r>
              <a:rPr lang="ja-JP" altLang="en-US" sz="2000" b="1" dirty="0">
                <a:latin typeface="Tahoma" pitchFamily="34" charset="0"/>
              </a:rPr>
              <a:t>「先進性」</a:t>
            </a:r>
            <a:endParaRPr lang="ja-JP" altLang="en-US" sz="1600" dirty="0">
              <a:latin typeface="Tahoma" pitchFamily="34" charset="0"/>
            </a:endParaRPr>
          </a:p>
        </p:txBody>
      </p:sp>
      <p:sp>
        <p:nvSpPr>
          <p:cNvPr id="1705"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706" name="表 8"/>
          <p:cNvGraphicFramePr>
            <a:graphicFrameLocks noGrp="1"/>
          </p:cNvGraphicFramePr>
          <p:nvPr>
            <p:extLst/>
          </p:nvPr>
        </p:nvGraphicFramePr>
        <p:xfrm>
          <a:off x="334796" y="1140769"/>
          <a:ext cx="8474408" cy="5312567"/>
        </p:xfrm>
        <a:graphic>
          <a:graphicData uri="http://schemas.openxmlformats.org/drawingml/2006/table">
            <a:tbl>
              <a:tblPr/>
              <a:tblGrid>
                <a:gridCol w="348772">
                  <a:extLst>
                    <a:ext uri="{9D8B030D-6E8A-4147-A177-3AD203B41FA5}">
                      <a16:colId xmlns:a16="http://schemas.microsoft.com/office/drawing/2014/main" val="20000"/>
                    </a:ext>
                  </a:extLst>
                </a:gridCol>
                <a:gridCol w="8125636">
                  <a:extLst>
                    <a:ext uri="{9D8B030D-6E8A-4147-A177-3AD203B41FA5}">
                      <a16:colId xmlns:a16="http://schemas.microsoft.com/office/drawing/2014/main" val="20001"/>
                    </a:ext>
                  </a:extLst>
                </a:gridCol>
              </a:tblGrid>
              <a:tr h="563757">
                <a:tc rowSpan="2">
                  <a:txBody>
                    <a:bodyPr/>
                    <a:lstStyle/>
                    <a:p>
                      <a:pPr marR="44450" indent="0" algn="ctr">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①</a:t>
                      </a: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0" marR="44450" algn="l" defTabSz="914400" rtl="0" eaLnBrk="1" latinLnBrk="0" hangingPunct="1">
                        <a:spcAft>
                          <a:spcPts val="0"/>
                        </a:spcAft>
                        <a:tabLst>
                          <a:tab pos="2700020" algn="ctr"/>
                          <a:tab pos="5400040" algn="r"/>
                        </a:tabLst>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先端技術</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254000" marR="44450" indent="0" algn="l" defTabSz="914400" rtl="0" eaLnBrk="1" latinLnBrk="0" hangingPunct="1">
                        <a:spcAft>
                          <a:spcPts val="0"/>
                        </a:spcAft>
                        <a:buFont typeface="+mj-ea"/>
                        <a:buNone/>
                        <a:tabLst>
                          <a:tab pos="2700020" algn="ctr"/>
                          <a:tab pos="5400040" algn="r"/>
                        </a:tabLst>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AI</a:t>
                      </a:r>
                      <a:r>
                        <a:rPr kumimoji="1" lang="ja-JP" altLang="en-US" sz="1200" kern="1200" dirty="0" err="1"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５</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G</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等先端技術を活用をすることにより、社会的な課題や要求に対応していること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4881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○○という課題を解決するため、</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AI</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を用いて○○データを解析し･･･</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707" name="正方形/長方形 10"/>
          <p:cNvSpPr/>
          <p:nvPr/>
        </p:nvSpPr>
        <p:spPr>
          <a:xfrm>
            <a:off x="2123728" y="2636912"/>
            <a:ext cx="4968552" cy="35630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図表</a:t>
            </a:r>
            <a:endParaRPr kumimoji="1" lang="en-US" altLang="ja-JP" dirty="0" smtClean="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708" name="正方形/長方形 12"/>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31</a:t>
            </a:r>
            <a:endParaRPr kumimoji="1" lang="ja-JP" altLang="en-US" sz="1480" dirty="0">
              <a:solidFill>
                <a:schemeClr val="tx1"/>
              </a:solidFill>
            </a:endParaRPr>
          </a:p>
        </p:txBody>
      </p:sp>
    </p:spTree>
    <p:extLst>
      <p:ext uri="{BB962C8B-B14F-4D97-AF65-F5344CB8AC3E}">
        <p14:creationId xmlns:p14="http://schemas.microsoft.com/office/powerpoint/2010/main" val="154118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711"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713" name="Text Box 4"/>
          <p:cNvSpPr txBox="1">
            <a:spLocks noChangeArrowheads="1"/>
          </p:cNvSpPr>
          <p:nvPr/>
        </p:nvSpPr>
        <p:spPr>
          <a:xfrm>
            <a:off x="0" y="530320"/>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（６）「その他」</a:t>
            </a:r>
            <a:endParaRPr lang="ja-JP" altLang="en-US" sz="1600" dirty="0">
              <a:latin typeface="Tahoma" pitchFamily="34" charset="0"/>
            </a:endParaRPr>
          </a:p>
        </p:txBody>
      </p:sp>
      <p:sp>
        <p:nvSpPr>
          <p:cNvPr id="1714"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715" name="正方形/長方形 9"/>
          <p:cNvSpPr/>
          <p:nvPr/>
        </p:nvSpPr>
        <p:spPr>
          <a:xfrm>
            <a:off x="179513" y="1044278"/>
            <a:ext cx="8640960" cy="461665"/>
          </a:xfrm>
          <a:prstGeom prst="rect">
            <a:avLst/>
          </a:prstGeom>
        </p:spPr>
        <p:txBody>
          <a:bodyPr wrap="square">
            <a:spAutoFit/>
          </a:bodyPr>
          <a:lstStyle/>
          <a:p>
            <a:pPr marL="254000" marR="44450">
              <a:spcAft>
                <a:spcPts val="0"/>
              </a:spcAft>
              <a:tabLst>
                <a:tab pos="2700020" algn="ctr"/>
                <a:tab pos="5400040" algn="r"/>
              </a:tabLst>
            </a:pPr>
            <a:endParaRPr lang="en-US" altLang="ja-JP" sz="1200" kern="100" dirty="0" smtClean="0">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a:spcAft>
                <a:spcPts val="0"/>
              </a:spcAft>
              <a:tabLst>
                <a:tab pos="2700020" algn="ctr"/>
                <a:tab pos="5400040" algn="r"/>
              </a:tabLst>
            </a:pPr>
            <a:endParaRPr lang="ja-JP" altLang="ja-JP" sz="1200" kern="100" dirty="0">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716" name="表 8"/>
          <p:cNvGraphicFramePr>
            <a:graphicFrameLocks noGrp="1"/>
          </p:cNvGraphicFramePr>
          <p:nvPr>
            <p:extLst>
              <p:ext uri="{D42A27DB-BD31-4B8C-83A1-F6EECF244321}">
                <p14:modId xmlns:p14="http://schemas.microsoft.com/office/powerpoint/2010/main" val="1596546557"/>
              </p:ext>
            </p:extLst>
          </p:nvPr>
        </p:nvGraphicFramePr>
        <p:xfrm>
          <a:off x="334796" y="1109561"/>
          <a:ext cx="8474408" cy="5547604"/>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4723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①</a:t>
                      </a:r>
                      <a:r>
                        <a:rPr kumimoji="1" lang="en-US" altLang="ja-JP" sz="11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100" kern="1200" dirty="0" smtClean="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５つの基本原則：セキュリティの確保</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スマートシティセキュリティガイドライン（第</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2.0</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版）を参考としながら適切なセキュリティ対策を実施すること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008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スマートシティセキュリティガイドライン（第</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版）</a:t>
                      </a:r>
                      <a:r>
                        <a:rPr kumimoji="1" lang="en-US" altLang="ja-JP" sz="1200" i="1" kern="100" baseline="300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を参考に適切なセキュリティ対策を実施する。詳細は後出のスマートシティセキュリティガイドライン導入チェックシートに記載。</a:t>
                      </a:r>
                      <a:endPar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326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サプライチェーンリスク</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err="1"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機材、端末などがサプライチェーンリスクを考慮したものであること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4971">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err="1"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機材、端末などはサプライチェーンリスクが考慮されたものを調達することとしており、</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326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③</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smtClean="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５つの基本原則：プライバシーの確保</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プライバシー影響評価（</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PIA</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）を実施するなど、プライバシーを確保したものであること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410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本事業実施前にプライバシー影響評価（</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PIA</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）を実施することとしており･･･</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17" name="正方形/長方形 12"/>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1718" name="正方形/長方形 13"/>
          <p:cNvSpPr/>
          <p:nvPr/>
        </p:nvSpPr>
        <p:spPr>
          <a:xfrm>
            <a:off x="6468411" y="4941168"/>
            <a:ext cx="2065317" cy="1584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図表</a:t>
            </a:r>
            <a:endParaRPr kumimoji="1" lang="en-US" altLang="ja-JP" dirty="0" smtClean="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719" name="正方形/長方形 12"/>
          <p:cNvSpPr/>
          <p:nvPr/>
        </p:nvSpPr>
        <p:spPr>
          <a:xfrm>
            <a:off x="6372200" y="2032002"/>
            <a:ext cx="2458920" cy="261610"/>
          </a:xfrm>
          <a:prstGeom prst="rect">
            <a:avLst/>
          </a:prstGeom>
        </p:spPr>
        <p:txBody>
          <a:bodyPr wrap="square">
            <a:spAutoFit/>
          </a:bodyPr>
          <a:lstStyle/>
          <a:p>
            <a:r>
              <a:rPr lang="en-US" altLang="ja-JP" sz="1100" i="1" dirty="0" smtClean="0">
                <a:solidFill>
                  <a:srgbClr val="FF0000"/>
                </a:solidFill>
                <a:latin typeface="+mn-ea"/>
                <a:ea typeface="+mn-ea"/>
              </a:rPr>
              <a:t>※</a:t>
            </a:r>
            <a:r>
              <a:rPr lang="ja-JP" altLang="en-US" sz="1100" i="1" dirty="0" smtClean="0">
                <a:solidFill>
                  <a:srgbClr val="FF0000"/>
                </a:solidFill>
                <a:latin typeface="+mn-ea"/>
                <a:ea typeface="+mn-ea"/>
              </a:rPr>
              <a:t>公募開始時点は意見募集中のもの</a:t>
            </a:r>
            <a:endParaRPr lang="en-US" altLang="ja-JP" sz="1100" i="1" dirty="0" smtClean="0">
              <a:solidFill>
                <a:srgbClr val="FF0000"/>
              </a:solidFill>
              <a:latin typeface="+mn-ea"/>
              <a:ea typeface="+mn-ea"/>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32</a:t>
            </a:r>
            <a:endParaRPr kumimoji="1" lang="ja-JP" altLang="en-US" sz="1480" dirty="0">
              <a:solidFill>
                <a:schemeClr val="tx1"/>
              </a:solidFill>
            </a:endParaRPr>
          </a:p>
        </p:txBody>
      </p:sp>
    </p:spTree>
    <p:extLst>
      <p:ext uri="{BB962C8B-B14F-4D97-AF65-F5344CB8AC3E}">
        <p14:creationId xmlns:p14="http://schemas.microsoft.com/office/powerpoint/2010/main" val="4088604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要件適合性</a:t>
            </a:r>
          </a:p>
        </p:txBody>
      </p:sp>
      <p:sp>
        <p:nvSpPr>
          <p:cNvPr id="1722"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724" name="Text Box 4"/>
          <p:cNvSpPr txBox="1">
            <a:spLocks noChangeArrowheads="1"/>
          </p:cNvSpPr>
          <p:nvPr/>
        </p:nvSpPr>
        <p:spPr>
          <a:xfrm>
            <a:off x="0" y="576000"/>
            <a:ext cx="11161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（６）「その他」</a:t>
            </a:r>
            <a:endParaRPr lang="ja-JP" altLang="en-US" sz="1600" dirty="0">
              <a:latin typeface="Tahoma" pitchFamily="34" charset="0"/>
            </a:endParaRPr>
          </a:p>
        </p:txBody>
      </p:sp>
      <p:sp>
        <p:nvSpPr>
          <p:cNvPr id="1725"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726" name="正方形/長方形 9"/>
          <p:cNvSpPr/>
          <p:nvPr/>
        </p:nvSpPr>
        <p:spPr>
          <a:xfrm>
            <a:off x="179513" y="1044278"/>
            <a:ext cx="8640960" cy="461665"/>
          </a:xfrm>
          <a:prstGeom prst="rect">
            <a:avLst/>
          </a:prstGeom>
        </p:spPr>
        <p:txBody>
          <a:bodyPr wrap="square">
            <a:spAutoFit/>
          </a:bodyPr>
          <a:lstStyle/>
          <a:p>
            <a:pPr marL="254000" marR="44450">
              <a:spcAft>
                <a:spcPts val="0"/>
              </a:spcAft>
              <a:tabLst>
                <a:tab pos="2700020" algn="ctr"/>
                <a:tab pos="5400040" algn="r"/>
              </a:tabLst>
            </a:pPr>
            <a:endParaRPr lang="en-US" altLang="ja-JP" sz="1200" kern="100" dirty="0" smtClean="0">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a:spcAft>
                <a:spcPts val="0"/>
              </a:spcAft>
              <a:tabLst>
                <a:tab pos="2700020" algn="ctr"/>
                <a:tab pos="5400040" algn="r"/>
              </a:tabLst>
            </a:pPr>
            <a:endParaRPr lang="ja-JP" altLang="ja-JP" sz="1200" kern="100" dirty="0">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727" name="表 8"/>
          <p:cNvGraphicFramePr>
            <a:graphicFrameLocks noGrp="1"/>
          </p:cNvGraphicFramePr>
          <p:nvPr>
            <p:extLst>
              <p:ext uri="{D42A27DB-BD31-4B8C-83A1-F6EECF244321}">
                <p14:modId xmlns:p14="http://schemas.microsoft.com/office/powerpoint/2010/main" val="3284230540"/>
              </p:ext>
            </p:extLst>
          </p:nvPr>
        </p:nvGraphicFramePr>
        <p:xfrm>
          <a:off x="334796" y="1087201"/>
          <a:ext cx="8474408" cy="5510151"/>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830217">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④</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３つの基本理念：分野間連携</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を介したデータを分野間連携（</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）していること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p>
                      <a:pPr marL="357750" marR="44450" lvl="0" indent="-285750" algn="l" defTabSz="914400" rtl="0" eaLnBrk="1" fontAlgn="auto" latinLnBrk="0" hangingPunct="1">
                        <a:lnSpc>
                          <a:spcPct val="100000"/>
                        </a:lnSpc>
                        <a:spcBef>
                          <a:spcPts val="0"/>
                        </a:spcBef>
                        <a:spcAft>
                          <a:spcPts val="0"/>
                        </a:spcAft>
                        <a:buClrTx/>
                        <a:buSzTx/>
                        <a:buFont typeface="Meiryo UI" panose="020B0604030504040204" pitchFamily="50" charset="-128"/>
                        <a:buChar char="※"/>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①one to many</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1</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分野のデータを複数分野で利用）パターン、②</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many to one</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（複数分野のデータを１分野で利用）パターン</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752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0" marR="44450" indent="0" algn="just">
                        <a:spcAft>
                          <a:spcPts val="0"/>
                        </a:spcAft>
                        <a:tabLst>
                          <a:tab pos="2700020" algn="ctr"/>
                          <a:tab pos="5400040" algn="r"/>
                        </a:tabLs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○○データを、都市</a:t>
                      </a:r>
                      <a:r>
                        <a:rPr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を介することにより、○○分野と○○分野に活用することとしており･･･</a:t>
                      </a:r>
                      <a:endParaRPr lang="en-US" altLang="ja-JP" sz="1200" kern="100" dirty="0" smtClean="0">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325">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⑤</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３つの基本理念：都市間連携</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 typeface="+mj-ea"/>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事業の実施に当たり、複数の地域で都市</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の共同利用又は接続を行うなど、都市間連携を目指した取組であること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2392">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・本事業で構築した</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については、令和３年度より○○市、○○市と共同で利用する予定であり</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、負担金として各市から○円を</a:t>
                      </a:r>
                      <a:r>
                        <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p>
                    <a:p>
                      <a:pPr marL="0" marR="44450" indent="0" algn="just"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8485">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smtClean="0">
                          <a:solidFill>
                            <a:schemeClr val="tx1"/>
                          </a:solidFill>
                          <a:latin typeface="Meiryo UI" panose="020B0604030504040204" pitchFamily="50" charset="-128"/>
                          <a:ea typeface="Meiryo UI" panose="020B0604030504040204" pitchFamily="50" charset="-128"/>
                          <a:cs typeface="+mn-cs"/>
                        </a:rPr>
                        <a:t>⑥</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コロナ対策</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 typeface="+mj-ea"/>
                        <a:buNone/>
                        <a:tabLst>
                          <a:tab pos="2700020" algn="ctr"/>
                          <a:tab pos="5400040" algn="r"/>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新型コロナウイルス感染症の対策に資するものであること</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95771">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○○サービスの導入により新型コロナウイルス感染症の対策に資する。具体的には･･･</a:t>
                      </a: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28" name="正方形/長方形 12"/>
          <p:cNvSpPr/>
          <p:nvPr/>
        </p:nvSpPr>
        <p:spPr>
          <a:xfrm>
            <a:off x="6640081" y="634866"/>
            <a:ext cx="2458920" cy="261610"/>
          </a:xfrm>
          <a:prstGeom prst="rect">
            <a:avLst/>
          </a:prstGeom>
        </p:spPr>
        <p:txBody>
          <a:bodyPr wrap="square">
            <a:spAutoFit/>
          </a:bodyPr>
          <a:lstStyle/>
          <a:p>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）必要に応じ、図表を追加すること</a:t>
            </a:r>
            <a:endParaRPr lang="en-US" altLang="ja-JP" sz="1100" i="1" dirty="0" smtClean="0">
              <a:solidFill>
                <a:srgbClr val="FF0000"/>
              </a:solidFill>
              <a:latin typeface="+mn-ea"/>
              <a:ea typeface="+mn-ea"/>
            </a:endParaRPr>
          </a:p>
        </p:txBody>
      </p:sp>
      <p:sp>
        <p:nvSpPr>
          <p:cNvPr id="1729" name="正方形/長方形 13"/>
          <p:cNvSpPr/>
          <p:nvPr/>
        </p:nvSpPr>
        <p:spPr>
          <a:xfrm>
            <a:off x="5714701" y="5229200"/>
            <a:ext cx="2939220" cy="1258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図表</a:t>
            </a:r>
            <a:endParaRPr kumimoji="1" lang="en-US" altLang="ja-JP" dirty="0" smtClean="0">
              <a:solidFill>
                <a:schemeClr val="tx1"/>
              </a:solidFill>
            </a:endParaRPr>
          </a:p>
          <a:p>
            <a:pPr algn="ctr"/>
            <a:r>
              <a:rPr kumimoji="1" lang="ja-JP" altLang="en-US" dirty="0" smtClean="0">
                <a:solidFill>
                  <a:schemeClr val="tx1"/>
                </a:solidFill>
              </a:rPr>
              <a:t>（任意）</a:t>
            </a:r>
            <a:endParaRPr kumimoji="1" lang="ja-JP" altLang="en-US" dirty="0">
              <a:solidFill>
                <a:schemeClr val="tx1"/>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33</a:t>
            </a:r>
            <a:endParaRPr kumimoji="1" lang="ja-JP" altLang="en-US" sz="1480" dirty="0">
              <a:solidFill>
                <a:schemeClr val="tx1"/>
              </a:solidFill>
            </a:endParaRPr>
          </a:p>
        </p:txBody>
      </p:sp>
    </p:spTree>
    <p:extLst>
      <p:ext uri="{BB962C8B-B14F-4D97-AF65-F5344CB8AC3E}">
        <p14:creationId xmlns:p14="http://schemas.microsoft.com/office/powerpoint/2010/main" val="1871529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事業スケジュール</a:t>
            </a:r>
          </a:p>
        </p:txBody>
      </p:sp>
      <p:sp>
        <p:nvSpPr>
          <p:cNvPr id="1732"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sp>
        <p:nvSpPr>
          <p:cNvPr id="1734" name="Rectangle 66"/>
          <p:cNvSpPr>
            <a:spLocks noChangeArrowheads="1"/>
          </p:cNvSpPr>
          <p:nvPr/>
        </p:nvSpPr>
        <p:spPr>
          <a:xfrm>
            <a:off x="108536" y="980728"/>
            <a:ext cx="8855951"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735" name="Text Box 4"/>
          <p:cNvSpPr txBox="1">
            <a:spLocks noChangeArrowheads="1"/>
          </p:cNvSpPr>
          <p:nvPr/>
        </p:nvSpPr>
        <p:spPr>
          <a:xfrm>
            <a:off x="0" y="592835"/>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BIZ UDPゴシック" panose="020B0400000000000000" pitchFamily="50" charset="-128"/>
                <a:ea typeface="BIZ UDPゴシック" panose="020B0400000000000000" pitchFamily="50" charset="-128"/>
              </a:rPr>
              <a:t>事業スケジュール</a:t>
            </a:r>
            <a:endParaRPr lang="ja-JP" altLang="en-US" sz="2000" b="1" dirty="0">
              <a:latin typeface="BIZ UDPゴシック" panose="020B0400000000000000" pitchFamily="50" charset="-128"/>
              <a:ea typeface="BIZ UDPゴシック" panose="020B0400000000000000" pitchFamily="50" charset="-128"/>
            </a:endParaRPr>
          </a:p>
        </p:txBody>
      </p:sp>
      <p:sp>
        <p:nvSpPr>
          <p:cNvPr id="1736" name="正方形/長方形 12"/>
          <p:cNvSpPr/>
          <p:nvPr/>
        </p:nvSpPr>
        <p:spPr>
          <a:xfrm>
            <a:off x="108536" y="1084321"/>
            <a:ext cx="8712285" cy="523220"/>
          </a:xfrm>
          <a:prstGeom prst="rect">
            <a:avLst/>
          </a:prstGeom>
        </p:spPr>
        <p:txBody>
          <a:bodyPr wrap="square">
            <a:spAutoFit/>
          </a:bodyPr>
          <a:lstStyle/>
          <a:p>
            <a:r>
              <a:rPr lang="en-US" altLang="ja-JP" sz="1400" i="1" dirty="0" smtClean="0">
                <a:solidFill>
                  <a:srgbClr val="FF0000"/>
                </a:solidFill>
              </a:rPr>
              <a:t>※</a:t>
            </a:r>
            <a:r>
              <a:rPr lang="ja-JP" altLang="en-US" sz="1400" i="1" dirty="0" smtClean="0">
                <a:solidFill>
                  <a:srgbClr val="FF0000"/>
                </a:solidFill>
              </a:rPr>
              <a:t>　事業ごとに各実施項目</a:t>
            </a:r>
            <a:r>
              <a:rPr lang="ja-JP" altLang="en-US" sz="1400" i="1" dirty="0">
                <a:solidFill>
                  <a:srgbClr val="FF0000"/>
                </a:solidFill>
              </a:rPr>
              <a:t>の手順が分かるように整理し記入してください。</a:t>
            </a:r>
          </a:p>
          <a:p>
            <a:r>
              <a:rPr lang="ja-JP" altLang="en-US" sz="1400" i="1" dirty="0" smtClean="0">
                <a:solidFill>
                  <a:srgbClr val="FF0000"/>
                </a:solidFill>
              </a:rPr>
              <a:t>（</a:t>
            </a:r>
            <a:r>
              <a:rPr lang="ja-JP" altLang="en-US" sz="1400" i="1" dirty="0">
                <a:solidFill>
                  <a:srgbClr val="FF0000"/>
                </a:solidFill>
              </a:rPr>
              <a:t>例）</a:t>
            </a:r>
          </a:p>
        </p:txBody>
      </p:sp>
      <p:graphicFrame>
        <p:nvGraphicFramePr>
          <p:cNvPr id="1737" name="表 13"/>
          <p:cNvGraphicFramePr>
            <a:graphicFrameLocks noGrp="1"/>
          </p:cNvGraphicFramePr>
          <p:nvPr>
            <p:extLst/>
          </p:nvPr>
        </p:nvGraphicFramePr>
        <p:xfrm>
          <a:off x="270766" y="1617042"/>
          <a:ext cx="8591662" cy="4584248"/>
        </p:xfrm>
        <a:graphic>
          <a:graphicData uri="http://schemas.openxmlformats.org/drawingml/2006/table">
            <a:tbl>
              <a:tblPr firstRow="1" bandRow="1"/>
              <a:tblGrid>
                <a:gridCol w="1564930">
                  <a:extLst>
                    <a:ext uri="{9D8B030D-6E8A-4147-A177-3AD203B41FA5}">
                      <a16:colId xmlns:a16="http://schemas.microsoft.com/office/drawing/2014/main" val="20000"/>
                    </a:ext>
                  </a:extLst>
                </a:gridCol>
                <a:gridCol w="585561">
                  <a:extLst>
                    <a:ext uri="{9D8B030D-6E8A-4147-A177-3AD203B41FA5}">
                      <a16:colId xmlns:a16="http://schemas.microsoft.com/office/drawing/2014/main" val="20001"/>
                    </a:ext>
                  </a:extLst>
                </a:gridCol>
                <a:gridCol w="585561">
                  <a:extLst>
                    <a:ext uri="{9D8B030D-6E8A-4147-A177-3AD203B41FA5}">
                      <a16:colId xmlns:a16="http://schemas.microsoft.com/office/drawing/2014/main" val="20002"/>
                    </a:ext>
                  </a:extLst>
                </a:gridCol>
                <a:gridCol w="585561">
                  <a:extLst>
                    <a:ext uri="{9D8B030D-6E8A-4147-A177-3AD203B41FA5}">
                      <a16:colId xmlns:a16="http://schemas.microsoft.com/office/drawing/2014/main" val="20003"/>
                    </a:ext>
                  </a:extLst>
                </a:gridCol>
                <a:gridCol w="585561">
                  <a:extLst>
                    <a:ext uri="{9D8B030D-6E8A-4147-A177-3AD203B41FA5}">
                      <a16:colId xmlns:a16="http://schemas.microsoft.com/office/drawing/2014/main" val="20004"/>
                    </a:ext>
                  </a:extLst>
                </a:gridCol>
                <a:gridCol w="585561">
                  <a:extLst>
                    <a:ext uri="{9D8B030D-6E8A-4147-A177-3AD203B41FA5}">
                      <a16:colId xmlns:a16="http://schemas.microsoft.com/office/drawing/2014/main" val="20005"/>
                    </a:ext>
                  </a:extLst>
                </a:gridCol>
                <a:gridCol w="585561">
                  <a:extLst>
                    <a:ext uri="{9D8B030D-6E8A-4147-A177-3AD203B41FA5}">
                      <a16:colId xmlns:a16="http://schemas.microsoft.com/office/drawing/2014/main" val="20006"/>
                    </a:ext>
                  </a:extLst>
                </a:gridCol>
                <a:gridCol w="585561">
                  <a:extLst>
                    <a:ext uri="{9D8B030D-6E8A-4147-A177-3AD203B41FA5}">
                      <a16:colId xmlns:a16="http://schemas.microsoft.com/office/drawing/2014/main" val="20007"/>
                    </a:ext>
                  </a:extLst>
                </a:gridCol>
                <a:gridCol w="585561">
                  <a:extLst>
                    <a:ext uri="{9D8B030D-6E8A-4147-A177-3AD203B41FA5}">
                      <a16:colId xmlns:a16="http://schemas.microsoft.com/office/drawing/2014/main" val="20008"/>
                    </a:ext>
                  </a:extLst>
                </a:gridCol>
                <a:gridCol w="585561">
                  <a:extLst>
                    <a:ext uri="{9D8B030D-6E8A-4147-A177-3AD203B41FA5}">
                      <a16:colId xmlns:a16="http://schemas.microsoft.com/office/drawing/2014/main" val="20009"/>
                    </a:ext>
                  </a:extLst>
                </a:gridCol>
                <a:gridCol w="585561">
                  <a:extLst>
                    <a:ext uri="{9D8B030D-6E8A-4147-A177-3AD203B41FA5}">
                      <a16:colId xmlns:a16="http://schemas.microsoft.com/office/drawing/2014/main" val="20010"/>
                    </a:ext>
                  </a:extLst>
                </a:gridCol>
                <a:gridCol w="585561">
                  <a:extLst>
                    <a:ext uri="{9D8B030D-6E8A-4147-A177-3AD203B41FA5}">
                      <a16:colId xmlns:a16="http://schemas.microsoft.com/office/drawing/2014/main" val="20011"/>
                    </a:ext>
                  </a:extLst>
                </a:gridCol>
                <a:gridCol w="585561">
                  <a:extLst>
                    <a:ext uri="{9D8B030D-6E8A-4147-A177-3AD203B41FA5}">
                      <a16:colId xmlns:a16="http://schemas.microsoft.com/office/drawing/2014/main" val="20012"/>
                    </a:ext>
                  </a:extLst>
                </a:gridCol>
              </a:tblGrid>
              <a:tr h="36991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smtClean="0">
                          <a:latin typeface="Meiryo UI" panose="020B0604030504040204" pitchFamily="50" charset="-128"/>
                          <a:ea typeface="Meiryo UI" panose="020B0604030504040204" pitchFamily="50" charset="-128"/>
                        </a:rPr>
                        <a:t>2021</a:t>
                      </a:r>
                      <a:r>
                        <a:rPr kumimoji="1"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6</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7</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8</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smtClean="0">
                          <a:latin typeface="Meiryo UI" panose="020B0604030504040204" pitchFamily="50" charset="-128"/>
                          <a:ea typeface="Meiryo UI" panose="020B0604030504040204" pitchFamily="50" charset="-128"/>
                        </a:rPr>
                        <a:t>2022</a:t>
                      </a:r>
                      <a:r>
                        <a:rPr kumimoji="1"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solidFill>
                            <a:schemeClr val="bg1"/>
                          </a:solidFill>
                          <a:latin typeface="Meiryo UI" panose="020B0604030504040204" pitchFamily="50" charset="-128"/>
                          <a:ea typeface="Meiryo UI" panose="020B0604030504040204" pitchFamily="50" charset="-128"/>
                        </a:rPr>
                        <a:t>2</a:t>
                      </a:r>
                      <a:r>
                        <a:rPr kumimoji="1" lang="ja-JP" altLang="en-US" sz="1100" dirty="0" smtClean="0">
                          <a:solidFill>
                            <a:schemeClr val="bg1"/>
                          </a:solidFill>
                          <a:latin typeface="Meiryo UI" panose="020B0604030504040204" pitchFamily="50" charset="-128"/>
                          <a:ea typeface="Meiryo UI" panose="020B0604030504040204" pitchFamily="50" charset="-128"/>
                        </a:rPr>
                        <a:t>月</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16625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7062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ア）都市</a:t>
                      </a:r>
                      <a:r>
                        <a:rPr kumimoji="1" lang="en-US" altLang="ja-JP" sz="1100" dirty="0" smtClean="0">
                          <a:solidFill>
                            <a:schemeClr val="tx1"/>
                          </a:solidFill>
                          <a:latin typeface="Meiryo UI" panose="020B0604030504040204" pitchFamily="50" charset="-128"/>
                          <a:ea typeface="Meiryo UI" panose="020B0604030504040204" pitchFamily="50" charset="-128"/>
                        </a:rPr>
                        <a:t>OS</a:t>
                      </a:r>
                      <a:r>
                        <a:rPr kumimoji="1" lang="ja-JP" altLang="en-US" sz="1100" dirty="0" smtClean="0">
                          <a:solidFill>
                            <a:schemeClr val="tx1"/>
                          </a:solidFill>
                          <a:latin typeface="Meiryo UI" panose="020B0604030504040204" pitchFamily="50" charset="-128"/>
                          <a:ea typeface="Meiryo UI" panose="020B0604030504040204" pitchFamily="50" charset="-128"/>
                        </a:rPr>
                        <a:t>整備</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（事業費：○○万円）</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72008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イ）○○アプリ開発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69567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ウ）○○サービス開発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7467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1337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57606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1738" name="ホームベース 14"/>
          <p:cNvSpPr/>
          <p:nvPr/>
        </p:nvSpPr>
        <p:spPr>
          <a:xfrm>
            <a:off x="1861211" y="2329285"/>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１．全体計画作成・調査</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39" name="ホームベース 15"/>
          <p:cNvSpPr/>
          <p:nvPr/>
        </p:nvSpPr>
        <p:spPr>
          <a:xfrm>
            <a:off x="4524923" y="2484463"/>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２．設計</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0" name="ホームベース 16"/>
          <p:cNvSpPr/>
          <p:nvPr/>
        </p:nvSpPr>
        <p:spPr>
          <a:xfrm>
            <a:off x="5317211" y="2639641"/>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３．構築</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1" name="ホームベース 17"/>
          <p:cNvSpPr/>
          <p:nvPr/>
        </p:nvSpPr>
        <p:spPr>
          <a:xfrm>
            <a:off x="7632600" y="2790602"/>
            <a:ext cx="111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４．稼働（実装）</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2" name="ホームベース 18"/>
          <p:cNvSpPr/>
          <p:nvPr/>
        </p:nvSpPr>
        <p:spPr>
          <a:xfrm>
            <a:off x="1836600" y="3034643"/>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１．全体計画作成・調査</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3" name="ホームベース 19"/>
          <p:cNvSpPr/>
          <p:nvPr/>
        </p:nvSpPr>
        <p:spPr>
          <a:xfrm>
            <a:off x="4500312" y="3189821"/>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２．設計</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4" name="ホームベース 20"/>
          <p:cNvSpPr/>
          <p:nvPr/>
        </p:nvSpPr>
        <p:spPr>
          <a:xfrm>
            <a:off x="5292600" y="3344999"/>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３．構築</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5" name="ホームベース 21"/>
          <p:cNvSpPr/>
          <p:nvPr/>
        </p:nvSpPr>
        <p:spPr>
          <a:xfrm>
            <a:off x="7607989" y="3495960"/>
            <a:ext cx="111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４．稼働（実装）</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6" name="ホームベース 22"/>
          <p:cNvSpPr/>
          <p:nvPr/>
        </p:nvSpPr>
        <p:spPr>
          <a:xfrm>
            <a:off x="1836600" y="3694684"/>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１．全体計画作成・調査</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7" name="ホームベース 23"/>
          <p:cNvSpPr/>
          <p:nvPr/>
        </p:nvSpPr>
        <p:spPr>
          <a:xfrm>
            <a:off x="4500312" y="3849862"/>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２．設計</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8" name="ホームベース 24"/>
          <p:cNvSpPr/>
          <p:nvPr/>
        </p:nvSpPr>
        <p:spPr>
          <a:xfrm>
            <a:off x="5292600" y="4005040"/>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３．構築</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49" name="ホームベース 25"/>
          <p:cNvSpPr/>
          <p:nvPr/>
        </p:nvSpPr>
        <p:spPr>
          <a:xfrm>
            <a:off x="7607989" y="4156001"/>
            <a:ext cx="111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defTabSz="844083" eaLnBrk="1" hangingPunct="1">
              <a:defRPr/>
            </a:pPr>
            <a:r>
              <a:rPr lang="ja-JP" altLang="en-US" sz="800" dirty="0" smtClean="0">
                <a:solidFill>
                  <a:prstClr val="black">
                    <a:lumMod val="85000"/>
                    <a:lumOff val="15000"/>
                  </a:prstClr>
                </a:solidFill>
                <a:latin typeface="Meiryo UI" panose="020B0604030504040204" pitchFamily="50" charset="-128"/>
                <a:ea typeface="Meiryo UI" panose="020B0604030504040204" pitchFamily="50" charset="-128"/>
              </a:rPr>
              <a:t>４．稼働（実装）</a:t>
            </a:r>
            <a:endParaRPr lang="ja-JP" altLang="en-US" sz="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750" name="正方形/長方形 26"/>
          <p:cNvSpPr/>
          <p:nvPr/>
        </p:nvSpPr>
        <p:spPr>
          <a:xfrm>
            <a:off x="5586748" y="6509431"/>
            <a:ext cx="3430800" cy="261610"/>
          </a:xfrm>
          <a:prstGeom prst="rect">
            <a:avLst/>
          </a:prstGeom>
        </p:spPr>
        <p:txBody>
          <a:bodyPr wrap="square">
            <a:spAutoFit/>
          </a:bodyPr>
          <a:lstStyle/>
          <a:p>
            <a:pPr algn="r"/>
            <a:r>
              <a:rPr lang="ja-JP" altLang="en-US" sz="1100" i="1" dirty="0">
                <a:solidFill>
                  <a:srgbClr val="FF0000"/>
                </a:solidFill>
                <a:latin typeface="+mn-ea"/>
                <a:ea typeface="+mn-ea"/>
              </a:rPr>
              <a:t>注</a:t>
            </a:r>
            <a:r>
              <a:rPr lang="ja-JP" altLang="en-US" sz="1100" i="1" dirty="0" smtClean="0">
                <a:solidFill>
                  <a:srgbClr val="FF0000"/>
                </a:solidFill>
                <a:latin typeface="+mn-ea"/>
                <a:ea typeface="+mn-ea"/>
              </a:rPr>
              <a:t>）１枚に収めること</a:t>
            </a:r>
            <a:endParaRPr lang="en-US" altLang="ja-JP" sz="1100" i="1" dirty="0" smtClean="0">
              <a:solidFill>
                <a:srgbClr val="FF0000"/>
              </a:solidFill>
              <a:latin typeface="+mn-ea"/>
              <a:ea typeface="+mn-ea"/>
            </a:endParaRPr>
          </a:p>
        </p:txBody>
      </p:sp>
      <p:sp>
        <p:nvSpPr>
          <p:cNvPr id="1751" name="正方形/長方形 2"/>
          <p:cNvSpPr/>
          <p:nvPr/>
        </p:nvSpPr>
        <p:spPr>
          <a:xfrm>
            <a:off x="629952" y="5310207"/>
            <a:ext cx="8118648" cy="1169551"/>
          </a:xfrm>
          <a:prstGeom prst="rect">
            <a:avLst/>
          </a:prstGeom>
          <a:solidFill>
            <a:schemeClr val="bg1"/>
          </a:solidFill>
        </p:spPr>
        <p:txBody>
          <a:bodyPr wrap="square">
            <a:spAutoFit/>
          </a:bodyPr>
          <a:lstStyle/>
          <a:p>
            <a:pPr marL="381000" marR="44450" indent="-254000">
              <a:spcAft>
                <a:spcPts val="0"/>
              </a:spcAft>
            </a:pPr>
            <a:r>
              <a:rPr lang="ja-JP" altLang="en-US" sz="14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！注意点！</a:t>
            </a:r>
            <a:endParaRPr lang="en-US" altLang="ja-JP" sz="14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a:p>
            <a:pPr marL="88900" marR="44450" indent="38100">
              <a:spcAft>
                <a:spcPts val="0"/>
              </a:spcAft>
            </a:pPr>
            <a:r>
              <a:rPr lang="ja-JP" altLang="ja-JP" sz="14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rPr>
              <a:t>　</a:t>
            </a:r>
            <a:r>
              <a:rPr lang="ja-JP" altLang="en-US" sz="1400" i="1" kern="100" dirty="0">
                <a:solidFill>
                  <a:srgbClr val="F73131"/>
                </a:solidFill>
                <a:latin typeface="+mn-ea"/>
                <a:cs typeface="Meiryo UI" panose="020B0604030504040204" pitchFamily="50" charset="-128"/>
              </a:rPr>
              <a:t>総務省 「データ連携促進型スマートシティ推進事業」は、</a:t>
            </a:r>
            <a:r>
              <a:rPr lang="ja-JP" altLang="en-US" sz="1400" i="1" u="sng" kern="100" dirty="0">
                <a:solidFill>
                  <a:srgbClr val="F73131"/>
                </a:solidFill>
                <a:latin typeface="+mn-ea"/>
                <a:cs typeface="Meiryo UI" panose="020B0604030504040204" pitchFamily="50" charset="-128"/>
              </a:rPr>
              <a:t>データ連携基盤（都市</a:t>
            </a:r>
            <a:r>
              <a:rPr lang="en-US" altLang="ja-JP" sz="1400" i="1" u="sng" kern="100" dirty="0">
                <a:solidFill>
                  <a:srgbClr val="F73131"/>
                </a:solidFill>
                <a:latin typeface="+mn-ea"/>
                <a:cs typeface="Meiryo UI" panose="020B0604030504040204" pitchFamily="50" charset="-128"/>
              </a:rPr>
              <a:t>OS</a:t>
            </a:r>
            <a:r>
              <a:rPr lang="ja-JP" altLang="en-US" sz="1400" i="1" u="sng" kern="100" dirty="0">
                <a:solidFill>
                  <a:srgbClr val="F73131"/>
                </a:solidFill>
                <a:latin typeface="+mn-ea"/>
                <a:cs typeface="Meiryo UI" panose="020B0604030504040204" pitchFamily="50" charset="-128"/>
              </a:rPr>
              <a:t>）</a:t>
            </a:r>
            <a:r>
              <a:rPr lang="ja-JP" altLang="en-US" sz="1400" i="1" u="sng" kern="100" dirty="0">
                <a:solidFill>
                  <a:srgbClr val="FF0000"/>
                </a:solidFill>
                <a:latin typeface="+mn-ea"/>
                <a:cs typeface="Meiryo UI" panose="020B0604030504040204" pitchFamily="50" charset="-128"/>
              </a:rPr>
              <a:t>及びソリューション</a:t>
            </a:r>
            <a:r>
              <a:rPr lang="ja-JP" altLang="en-US" sz="1400" i="1" u="sng" kern="100" dirty="0">
                <a:solidFill>
                  <a:srgbClr val="F73131"/>
                </a:solidFill>
                <a:latin typeface="+mn-ea"/>
                <a:cs typeface="Meiryo UI" panose="020B0604030504040204" pitchFamily="50" charset="-128"/>
              </a:rPr>
              <a:t>の実装</a:t>
            </a:r>
            <a:r>
              <a:rPr lang="ja-JP" altLang="en-US" sz="1400" i="1" kern="100" dirty="0">
                <a:solidFill>
                  <a:srgbClr val="F73131"/>
                </a:solidFill>
                <a:latin typeface="+mn-ea"/>
                <a:cs typeface="Meiryo UI" panose="020B0604030504040204" pitchFamily="50" charset="-128"/>
              </a:rPr>
              <a:t>に対する補助を行うものであることに留意すること（実証事業ではない）。また、本事業で構築したデータ連携基盤及びソリューションは最低５年間は運営し続ける必要がある</a:t>
            </a:r>
            <a:r>
              <a:rPr lang="ja-JP" altLang="en-US" sz="1400" i="1" kern="100" dirty="0" smtClean="0">
                <a:solidFill>
                  <a:srgbClr val="F73131"/>
                </a:solidFill>
                <a:latin typeface="+mn-ea"/>
                <a:cs typeface="Meiryo UI" panose="020B0604030504040204" pitchFamily="50" charset="-128"/>
              </a:rPr>
              <a:t>。</a:t>
            </a:r>
            <a:endParaRPr lang="en-US" altLang="ja-JP" sz="1400" i="1" kern="100" dirty="0" smtClean="0">
              <a:solidFill>
                <a:srgbClr val="F73131"/>
              </a:solidFill>
              <a:latin typeface="+mn-ea"/>
              <a:cs typeface="Meiryo UI" panose="020B0604030504040204" pitchFamily="50" charset="-128"/>
            </a:endParaRPr>
          </a:p>
          <a:p>
            <a:pPr marL="88900" marR="44450" indent="38100">
              <a:spcAft>
                <a:spcPts val="0"/>
              </a:spcAft>
            </a:pPr>
            <a:r>
              <a:rPr lang="ja-JP" altLang="en-US" sz="1400" i="1" kern="100" dirty="0">
                <a:solidFill>
                  <a:srgbClr val="F73131"/>
                </a:solidFill>
                <a:latin typeface="+mn-ea"/>
                <a:ea typeface="ＭＳ ゴシック" panose="020B0609070205080204" pitchFamily="49" charset="-128"/>
                <a:cs typeface="Meiryo UI" panose="020B0604030504040204" pitchFamily="50" charset="-128"/>
              </a:rPr>
              <a:t>　</a:t>
            </a:r>
            <a:r>
              <a:rPr lang="ja-JP" altLang="en-US" sz="1400" i="1" kern="100" dirty="0" smtClean="0">
                <a:solidFill>
                  <a:srgbClr val="F73131"/>
                </a:solidFill>
                <a:latin typeface="+mn-ea"/>
                <a:ea typeface="ＭＳ ゴシック" panose="020B0609070205080204" pitchFamily="49" charset="-128"/>
                <a:cs typeface="Meiryo UI" panose="020B0604030504040204" pitchFamily="50" charset="-128"/>
              </a:rPr>
              <a:t>継続して運用しない場合、補助金の返還を求める可能性もあることも留意すること。</a:t>
            </a:r>
            <a:endParaRPr lang="en-US" altLang="ja-JP" sz="1400" i="1" kern="100" dirty="0">
              <a:solidFill>
                <a:srgbClr val="F73131"/>
              </a:solidFill>
              <a:latin typeface="Meiryo UI" panose="020B0604030504040204" pitchFamily="50" charset="-128"/>
              <a:ea typeface="ＭＳ ゴシック" panose="020B0609070205080204" pitchFamily="49" charset="-128"/>
              <a:cs typeface="Meiryo UI" panose="020B0604030504040204" pitchFamily="50" charset="-128"/>
            </a:endParaRPr>
          </a:p>
        </p:txBody>
      </p:sp>
      <p:sp>
        <p:nvSpPr>
          <p:cNvPr id="23" name="正方形/長方形 2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34</a:t>
            </a:r>
            <a:endParaRPr kumimoji="1" lang="ja-JP" altLang="en-US" sz="1480" dirty="0">
              <a:solidFill>
                <a:schemeClr val="tx1"/>
              </a:solidFill>
            </a:endParaRPr>
          </a:p>
        </p:txBody>
      </p:sp>
    </p:spTree>
    <p:extLst>
      <p:ext uri="{BB962C8B-B14F-4D97-AF65-F5344CB8AC3E}">
        <p14:creationId xmlns:p14="http://schemas.microsoft.com/office/powerpoint/2010/main" val="522597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実施計画書</a:t>
            </a:r>
          </a:p>
        </p:txBody>
      </p:sp>
      <p:sp>
        <p:nvSpPr>
          <p:cNvPr id="175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総務省</a:t>
            </a:r>
            <a:endParaRPr kumimoji="1" lang="ja-JP" altLang="en-US" dirty="0">
              <a:solidFill>
                <a:schemeClr val="tx1"/>
              </a:solidFill>
            </a:endParaRPr>
          </a:p>
        </p:txBody>
      </p:sp>
      <p:graphicFrame>
        <p:nvGraphicFramePr>
          <p:cNvPr id="1756" name="表 2"/>
          <p:cNvGraphicFramePr>
            <a:graphicFrameLocks noGrp="1"/>
          </p:cNvGraphicFramePr>
          <p:nvPr>
            <p:extLst/>
          </p:nvPr>
        </p:nvGraphicFramePr>
        <p:xfrm>
          <a:off x="238463" y="698100"/>
          <a:ext cx="8271099" cy="5169368"/>
        </p:xfrm>
        <a:graphic>
          <a:graphicData uri="http://schemas.openxmlformats.org/drawingml/2006/table">
            <a:tbl>
              <a:tblPr/>
              <a:tblGrid>
                <a:gridCol w="32914">
                  <a:extLst>
                    <a:ext uri="{9D8B030D-6E8A-4147-A177-3AD203B41FA5}">
                      <a16:colId xmlns:a16="http://schemas.microsoft.com/office/drawing/2014/main" val="20000"/>
                    </a:ext>
                  </a:extLst>
                </a:gridCol>
                <a:gridCol w="98855">
                  <a:extLst>
                    <a:ext uri="{9D8B030D-6E8A-4147-A177-3AD203B41FA5}">
                      <a16:colId xmlns:a16="http://schemas.microsoft.com/office/drawing/2014/main" val="20001"/>
                    </a:ext>
                  </a:extLst>
                </a:gridCol>
                <a:gridCol w="122325">
                  <a:extLst>
                    <a:ext uri="{9D8B030D-6E8A-4147-A177-3AD203B41FA5}">
                      <a16:colId xmlns:a16="http://schemas.microsoft.com/office/drawing/2014/main" val="20002"/>
                    </a:ext>
                  </a:extLst>
                </a:gridCol>
                <a:gridCol w="621035">
                  <a:extLst>
                    <a:ext uri="{9D8B030D-6E8A-4147-A177-3AD203B41FA5}">
                      <a16:colId xmlns:a16="http://schemas.microsoft.com/office/drawing/2014/main" val="20003"/>
                    </a:ext>
                  </a:extLst>
                </a:gridCol>
                <a:gridCol w="1251481">
                  <a:extLst>
                    <a:ext uri="{9D8B030D-6E8A-4147-A177-3AD203B41FA5}">
                      <a16:colId xmlns:a16="http://schemas.microsoft.com/office/drawing/2014/main" val="20004"/>
                    </a:ext>
                  </a:extLst>
                </a:gridCol>
                <a:gridCol w="3443925">
                  <a:extLst>
                    <a:ext uri="{9D8B030D-6E8A-4147-A177-3AD203B41FA5}">
                      <a16:colId xmlns:a16="http://schemas.microsoft.com/office/drawing/2014/main" val="20005"/>
                    </a:ext>
                  </a:extLst>
                </a:gridCol>
                <a:gridCol w="517529">
                  <a:extLst>
                    <a:ext uri="{9D8B030D-6E8A-4147-A177-3AD203B41FA5}">
                      <a16:colId xmlns:a16="http://schemas.microsoft.com/office/drawing/2014/main" val="20006"/>
                    </a:ext>
                  </a:extLst>
                </a:gridCol>
                <a:gridCol w="385795">
                  <a:extLst>
                    <a:ext uri="{9D8B030D-6E8A-4147-A177-3AD203B41FA5}">
                      <a16:colId xmlns:a16="http://schemas.microsoft.com/office/drawing/2014/main" val="20007"/>
                    </a:ext>
                  </a:extLst>
                </a:gridCol>
                <a:gridCol w="592808">
                  <a:extLst>
                    <a:ext uri="{9D8B030D-6E8A-4147-A177-3AD203B41FA5}">
                      <a16:colId xmlns:a16="http://schemas.microsoft.com/office/drawing/2014/main" val="20008"/>
                    </a:ext>
                  </a:extLst>
                </a:gridCol>
                <a:gridCol w="1204432">
                  <a:extLst>
                    <a:ext uri="{9D8B030D-6E8A-4147-A177-3AD203B41FA5}">
                      <a16:colId xmlns:a16="http://schemas.microsoft.com/office/drawing/2014/main" val="20009"/>
                    </a:ext>
                  </a:extLst>
                </a:gridCol>
              </a:tblGrid>
              <a:tr h="294781">
                <a:tc gridSpan="5">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項　　目</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積算内容</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金額［円］</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4146">
                <a:tc gridSpan="4">
                  <a:txBody>
                    <a:bodyPr/>
                    <a:lstStyle/>
                    <a:p>
                      <a:pPr algn="ctr" fontAlgn="t"/>
                      <a:r>
                        <a:rPr lang="en-US" altLang="ja-JP" sz="1100" b="0" i="0" u="none" strike="noStrike" dirty="0" smtClean="0">
                          <a:effectLst/>
                          <a:latin typeface="Meiryo UI" panose="020B0604030504040204" pitchFamily="50" charset="-128"/>
                          <a:ea typeface="Meiryo UI" panose="020B0604030504040204" pitchFamily="50" charset="-128"/>
                        </a:rPr>
                        <a:t>1.</a:t>
                      </a:r>
                      <a:r>
                        <a:rPr lang="ja-JP" altLang="en-US" sz="1100" b="0" i="0" u="none" strike="noStrike" dirty="0" smtClean="0">
                          <a:effectLst/>
                          <a:latin typeface="Meiryo UI" panose="020B0604030504040204" pitchFamily="50" charset="-128"/>
                          <a:ea typeface="Meiryo UI" panose="020B0604030504040204" pitchFamily="50" charset="-128"/>
                        </a:rPr>
                        <a:t>直接経費</a:t>
                      </a:r>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pPr algn="ctr" fontAlgn="t"/>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例）</a:t>
                      </a:r>
                    </a:p>
                  </a:txBody>
                  <a:tcPr marL="3757" marR="3757" marT="3757" marB="0">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a:solidFill>
                            <a:srgbClr val="0000FF"/>
                          </a:solidFill>
                          <a:effectLst/>
                          <a:latin typeface="Meiryo UI" panose="020B0604030504040204" pitchFamily="50" charset="-128"/>
                          <a:ea typeface="Meiryo UI" panose="020B0604030504040204" pitchFamily="50" charset="-128"/>
                        </a:rPr>
                        <a:t>　</a:t>
                      </a:r>
                    </a:p>
                  </a:txBody>
                  <a:tcPr marL="3757" marR="3757" marT="3757" marB="0">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a:solidFill>
                            <a:srgbClr val="0000FF"/>
                          </a:solidFill>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dirty="0">
                          <a:solidFill>
                            <a:srgbClr val="0000FF"/>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4867">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zh-TW" sz="1100" b="0" i="0" u="none" strike="noStrike" dirty="0">
                          <a:effectLst/>
                          <a:latin typeface="Meiryo UI" panose="020B0604030504040204" pitchFamily="50" charset="-128"/>
                          <a:ea typeface="Meiryo UI" panose="020B0604030504040204" pitchFamily="50" charset="-128"/>
                        </a:rPr>
                        <a:t>Ⅰ</a:t>
                      </a:r>
                      <a:r>
                        <a:rPr lang="zh-TW" altLang="en-US" sz="1100" b="0" i="0" u="none" strike="noStrike" dirty="0">
                          <a:effectLst/>
                          <a:latin typeface="Meiryo UI" panose="020B0604030504040204" pitchFamily="50" charset="-128"/>
                          <a:ea typeface="Meiryo UI" panose="020B0604030504040204" pitchFamily="50" charset="-128"/>
                        </a:rPr>
                        <a:t>．物品費（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１</a:t>
                      </a:r>
                      <a:r>
                        <a:rPr lang="zh-TW" altLang="en-US" sz="1100" b="0" i="0" u="none" strike="noStrike" dirty="0" smtClean="0">
                          <a:effectLst/>
                          <a:latin typeface="Meiryo UI" panose="020B0604030504040204" pitchFamily="50" charset="-128"/>
                          <a:ea typeface="Meiryo UI" panose="020B0604030504040204" pitchFamily="50" charset="-128"/>
                        </a:rPr>
                        <a:t>）</a:t>
                      </a:r>
                      <a:endParaRPr lang="zh-TW"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271346">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１．設備備品費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機器名（単価・個数を記載、リース・レンタルの場合は</a:t>
                      </a:r>
                      <a:r>
                        <a:rPr lang="ja-JP" altLang="en-US" sz="1100" b="0" i="1" u="none" strike="noStrike" dirty="0" smtClean="0">
                          <a:solidFill>
                            <a:srgbClr val="FF0000"/>
                          </a:solidFill>
                          <a:effectLst/>
                          <a:latin typeface="Meiryo UI" panose="020B0604030504040204" pitchFamily="50" charset="-128"/>
                          <a:ea typeface="Meiryo UI" panose="020B0604030504040204" pitchFamily="50" charset="-128"/>
                        </a:rPr>
                        <a:t>期間も記載）</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r"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216949">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２．消耗品費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○○部品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数量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4867">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ja-JP" sz="1100" b="0" i="0" u="none" strike="noStrike" dirty="0">
                          <a:effectLst/>
                          <a:latin typeface="Meiryo UI" panose="020B0604030504040204" pitchFamily="50" charset="-128"/>
                          <a:ea typeface="Meiryo UI" panose="020B0604030504040204" pitchFamily="50" charset="-128"/>
                        </a:rPr>
                        <a:t>Ⅱ</a:t>
                      </a:r>
                      <a:r>
                        <a:rPr lang="ja-JP" altLang="en-US" sz="1100" b="0" i="0" u="none" strike="noStrike" dirty="0" err="1">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人件費・謝金（</a:t>
                      </a:r>
                      <a:r>
                        <a:rPr lang="en-US" altLang="ja-JP" sz="1100" b="0" i="0" u="none" strike="noStrike" dirty="0">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２、３）</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172358">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１．事業担当者費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　　　  　 *</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人･時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6"/>
                  </a:ext>
                </a:extLst>
              </a:tr>
              <a:tr h="243848">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２．事業</a:t>
                      </a:r>
                      <a:r>
                        <a:rPr lang="zh-TW" altLang="en-US" sz="1100" b="0" i="0" u="none" strike="noStrike" dirty="0" smtClean="0">
                          <a:effectLst/>
                          <a:latin typeface="Meiryo UI" panose="020B0604030504040204" pitchFamily="50" charset="-128"/>
                          <a:ea typeface="Meiryo UI" panose="020B0604030504040204" pitchFamily="50" charset="-128"/>
                        </a:rPr>
                        <a:t>補助者費</a:t>
                      </a:r>
                      <a:endParaRPr lang="zh-TW"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　　　　　 *</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人･時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7"/>
                  </a:ext>
                </a:extLst>
              </a:tr>
              <a:tr h="234867">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３．謝金</a:t>
                      </a:r>
                    </a:p>
                  </a:txBody>
                  <a:tcPr marL="3757" marR="3757" marT="3757"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○○に関する謝金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zh-TW" sz="1100" b="0" i="0" u="none" strike="noStrike" dirty="0">
                          <a:effectLst/>
                          <a:latin typeface="Meiryo UI" panose="020B0604030504040204" pitchFamily="50" charset="-128"/>
                          <a:ea typeface="Meiryo UI" panose="020B0604030504040204" pitchFamily="50" charset="-128"/>
                        </a:rPr>
                        <a:t>Ⅲ</a:t>
                      </a:r>
                      <a:r>
                        <a:rPr lang="zh-TW" altLang="en-US" sz="1100" b="0" i="0" u="none" strike="noStrike" dirty="0">
                          <a:effectLst/>
                          <a:latin typeface="Meiryo UI" panose="020B0604030504040204" pitchFamily="50" charset="-128"/>
                          <a:ea typeface="Meiryo UI" panose="020B0604030504040204" pitchFamily="50" charset="-128"/>
                        </a:rPr>
                        <a:t>．旅費（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３）</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9"/>
                  </a:ext>
                </a:extLst>
              </a:tr>
              <a:tr h="234867">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１．旅費</a:t>
                      </a:r>
                    </a:p>
                  </a:txBody>
                  <a:tcPr marL="3757" marR="3757" marT="3757"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0"/>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２．委員等旅費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1"/>
                  </a:ext>
                </a:extLst>
              </a:tr>
              <a:tr h="175841">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３．委員等調査費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2">
                  <a:txBody>
                    <a:bodyPr/>
                    <a:lstStyle/>
                    <a:p>
                      <a:pPr algn="l" fontAlgn="t"/>
                      <a:r>
                        <a:rPr lang="en-US" altLang="ja-JP" sz="1100" b="0" i="0" u="none" strike="noStrike" dirty="0">
                          <a:effectLst/>
                          <a:latin typeface="Meiryo UI" panose="020B0604030504040204" pitchFamily="50" charset="-128"/>
                          <a:ea typeface="Meiryo UI" panose="020B0604030504040204" pitchFamily="50" charset="-128"/>
                        </a:rPr>
                        <a:t>Ⅳ</a:t>
                      </a:r>
                      <a:r>
                        <a:rPr lang="ja-JP" altLang="en-US" sz="1100" b="0" i="0" u="none" strike="noStrike" dirty="0" err="1">
                          <a:effectLst/>
                          <a:latin typeface="Meiryo UI" panose="020B0604030504040204" pitchFamily="50" charset="-128"/>
                          <a:ea typeface="Meiryo UI" panose="020B0604030504040204" pitchFamily="50" charset="-128"/>
                        </a:rPr>
                        <a:t>．</a:t>
                      </a:r>
                      <a:r>
                        <a:rPr lang="ja-JP" altLang="en-US" sz="1100" b="0" i="0" u="none" strike="noStrike" dirty="0" smtClean="0">
                          <a:effectLst/>
                          <a:latin typeface="Meiryo UI" panose="020B0604030504040204" pitchFamily="50" charset="-128"/>
                          <a:ea typeface="Meiryo UI" panose="020B0604030504040204" pitchFamily="50" charset="-128"/>
                        </a:rPr>
                        <a:t>その他</a:t>
                      </a:r>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3"/>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１．外注費（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１）</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保守費、改造修理費、業務請負等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4"/>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２．印刷製本費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印刷・製本代等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5"/>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３．会議費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会場借料等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6"/>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４．通信運搬費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回線使用料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ヶ月</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7"/>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５．光熱水料</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光熱費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ヶ月</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8"/>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６．その他（諸経費）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詳細に記入のこと。</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358">
                <a:tc gridSpan="5">
                  <a:txBody>
                    <a:bodyPr/>
                    <a:lstStyle/>
                    <a:p>
                      <a:pPr algn="ctr" fontAlgn="ctr"/>
                      <a:r>
                        <a:rPr lang="zh-TW" altLang="en-US" sz="1100" b="0" i="0" u="none" strike="noStrike" dirty="0">
                          <a:effectLst/>
                          <a:latin typeface="Meiryo UI" panose="020B0604030504040204" pitchFamily="50" charset="-128"/>
                          <a:ea typeface="Meiryo UI" panose="020B0604030504040204" pitchFamily="50" charset="-128"/>
                        </a:rPr>
                        <a:t>　合　　　　計</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en-US" altLang="ja-JP" sz="1100" b="0" i="0" u="none" strike="noStrike" dirty="0">
                          <a:effectLst/>
                          <a:latin typeface="Meiryo UI" panose="020B0604030504040204" pitchFamily="50" charset="-128"/>
                          <a:ea typeface="Meiryo UI" panose="020B0604030504040204" pitchFamily="50" charset="-128"/>
                        </a:rPr>
                        <a:t>Ⅰ</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Ⅱ</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Ⅲ</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Ⅳ</a:t>
                      </a:r>
                    </a:p>
                  </a:txBody>
                  <a:tcPr marL="3757" marR="3757" marT="3757"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340938">
                <a:tc gridSpan="2">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p>
                      <a:pPr algn="r" fontAlgn="ctr"/>
                      <a:r>
                        <a:rPr lang="ja-JP" altLang="en-US" sz="1100" b="0" i="0" u="none" strike="noStrike" dirty="0">
                          <a:effectLst/>
                          <a:latin typeface="Meiryo UI" panose="020B0604030504040204" pitchFamily="50" charset="-128"/>
                          <a:ea typeface="Meiryo UI" panose="020B0604030504040204" pitchFamily="50" charset="-128"/>
                        </a:rPr>
                        <a:t>（壱円未満は端数切捨）</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358">
                <a:tc gridSpan="5">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２．一般管理費（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４）</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Ⅰ</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Ⅱ</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Ⅲ</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Ⅳ</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一般管理費率　</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1248">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358">
                <a:tc gridSpan="5">
                  <a:txBody>
                    <a:bodyPr/>
                    <a:lstStyle/>
                    <a:p>
                      <a:pPr algn="l" fontAlgn="ctr"/>
                      <a:r>
                        <a:rPr lang="ja-JP" altLang="en-US" sz="1100" b="0" i="0" u="none" strike="noStrike" dirty="0" smtClean="0">
                          <a:effectLst/>
                          <a:latin typeface="Meiryo UI" panose="020B0604030504040204" pitchFamily="50" charset="-128"/>
                          <a:ea typeface="Meiryo UI" panose="020B0604030504040204" pitchFamily="50" charset="-128"/>
                        </a:rPr>
                        <a:t>３．</a:t>
                      </a:r>
                      <a:r>
                        <a:rPr lang="ja-JP" altLang="en-US" sz="1100" b="0" i="0" u="none" strike="noStrike" dirty="0">
                          <a:effectLst/>
                          <a:latin typeface="Meiryo UI" panose="020B0604030504040204" pitchFamily="50" charset="-128"/>
                          <a:ea typeface="Meiryo UI" panose="020B0604030504040204" pitchFamily="50" charset="-128"/>
                        </a:rPr>
                        <a:t>総　額</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１．直接経費　＋　２．一般管理費</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
        <p:nvSpPr>
          <p:cNvPr id="1757" name="正方形/長方形 3"/>
          <p:cNvSpPr/>
          <p:nvPr/>
        </p:nvSpPr>
        <p:spPr>
          <a:xfrm>
            <a:off x="238463" y="5867468"/>
            <a:ext cx="9036496" cy="1015663"/>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≪注意事項≫</a:t>
            </a:r>
          </a:p>
          <a:p>
            <a:r>
              <a:rPr lang="ja-JP" altLang="en-US" sz="1000" b="1" u="sng" dirty="0">
                <a:solidFill>
                  <a:srgbClr val="FF0000"/>
                </a:solidFill>
                <a:latin typeface="Meiryo UI" panose="020B0604030504040204" pitchFamily="50" charset="-128"/>
                <a:ea typeface="Meiryo UI" panose="020B0604030504040204" pitchFamily="50" charset="-128"/>
              </a:rPr>
              <a:t>（</a:t>
            </a:r>
            <a:r>
              <a:rPr lang="en-US" altLang="ja-JP" sz="1000" b="1" u="sng" dirty="0">
                <a:solidFill>
                  <a:srgbClr val="FF0000"/>
                </a:solidFill>
                <a:latin typeface="Meiryo UI" panose="020B0604030504040204" pitchFamily="50" charset="-128"/>
                <a:ea typeface="Meiryo UI" panose="020B0604030504040204" pitchFamily="50" charset="-128"/>
              </a:rPr>
              <a:t>※</a:t>
            </a:r>
            <a:r>
              <a:rPr lang="ja-JP" altLang="en-US" sz="1000" b="1" u="sng" dirty="0">
                <a:solidFill>
                  <a:srgbClr val="FF0000"/>
                </a:solidFill>
                <a:latin typeface="Meiryo UI" panose="020B0604030504040204" pitchFamily="50" charset="-128"/>
                <a:ea typeface="Meiryo UI" panose="020B0604030504040204" pitchFamily="50" charset="-128"/>
              </a:rPr>
              <a:t>１）「</a:t>
            </a:r>
            <a:r>
              <a:rPr lang="en-US" altLang="ja-JP" sz="1000" b="1" u="sng" dirty="0">
                <a:solidFill>
                  <a:srgbClr val="FF0000"/>
                </a:solidFill>
                <a:latin typeface="Meiryo UI" panose="020B0604030504040204" pitchFamily="50" charset="-128"/>
                <a:ea typeface="Meiryo UI" panose="020B0604030504040204" pitchFamily="50" charset="-128"/>
              </a:rPr>
              <a:t>Ⅰ</a:t>
            </a:r>
            <a:r>
              <a:rPr lang="ja-JP" altLang="en-US" sz="1000" b="1" u="sng" dirty="0" err="1">
                <a:solidFill>
                  <a:srgbClr val="FF0000"/>
                </a:solidFill>
                <a:latin typeface="Meiryo UI" panose="020B0604030504040204" pitchFamily="50" charset="-128"/>
                <a:ea typeface="Meiryo UI" panose="020B0604030504040204" pitchFamily="50" charset="-128"/>
              </a:rPr>
              <a:t>．</a:t>
            </a:r>
            <a:r>
              <a:rPr lang="ja-JP" altLang="en-US" sz="1000" b="1" u="sng" dirty="0">
                <a:solidFill>
                  <a:srgbClr val="FF0000"/>
                </a:solidFill>
                <a:latin typeface="Meiryo UI" panose="020B0604030504040204" pitchFamily="50" charset="-128"/>
                <a:ea typeface="Meiryo UI" panose="020B0604030504040204" pitchFamily="50" charset="-128"/>
              </a:rPr>
              <a:t>物品費」及び「</a:t>
            </a:r>
            <a:r>
              <a:rPr lang="en-US" altLang="ja-JP" sz="1000" b="1" u="sng" dirty="0">
                <a:solidFill>
                  <a:srgbClr val="FF0000"/>
                </a:solidFill>
                <a:latin typeface="Meiryo UI" panose="020B0604030504040204" pitchFamily="50" charset="-128"/>
                <a:ea typeface="Meiryo UI" panose="020B0604030504040204" pitchFamily="50" charset="-128"/>
              </a:rPr>
              <a:t>Ⅳ</a:t>
            </a:r>
            <a:r>
              <a:rPr lang="ja-JP" altLang="en-US" sz="1000" b="1" u="sng" dirty="0" err="1">
                <a:solidFill>
                  <a:srgbClr val="FF0000"/>
                </a:solidFill>
                <a:latin typeface="Meiryo UI" panose="020B0604030504040204" pitchFamily="50" charset="-128"/>
                <a:ea typeface="Meiryo UI" panose="020B0604030504040204" pitchFamily="50" charset="-128"/>
              </a:rPr>
              <a:t>．</a:t>
            </a:r>
            <a:r>
              <a:rPr lang="ja-JP" altLang="en-US" sz="1000" b="1" u="sng" dirty="0">
                <a:solidFill>
                  <a:srgbClr val="FF0000"/>
                </a:solidFill>
                <a:latin typeface="Meiryo UI" panose="020B0604030504040204" pitchFamily="50" charset="-128"/>
                <a:ea typeface="Meiryo UI" panose="020B0604030504040204" pitchFamily="50" charset="-128"/>
              </a:rPr>
              <a:t>１．外注費」については根拠となる見積書を添付すること。</a:t>
            </a:r>
          </a:p>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２）提案者が地方公共団体の場合、事業担当者及び事業補助者の人件費は計上できない。</a:t>
            </a:r>
          </a:p>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３）人件費を積算に含む場合、時間単価は、各事業担当者・事業補助者ごとの健康保険等級等を元に</a:t>
            </a:r>
            <a:r>
              <a:rPr lang="ja-JP" altLang="en-US" sz="1000" dirty="0" smtClean="0">
                <a:latin typeface="Meiryo UI" panose="020B0604030504040204" pitchFamily="50" charset="-128"/>
                <a:ea typeface="Meiryo UI" panose="020B0604030504040204" pitchFamily="50" charset="-128"/>
              </a:rPr>
              <a:t>、別紙</a:t>
            </a:r>
            <a:r>
              <a:rPr lang="ja-JP" altLang="en-US" sz="1000" dirty="0">
                <a:latin typeface="Meiryo UI" panose="020B0604030504040204" pitchFamily="50" charset="-128"/>
                <a:ea typeface="Meiryo UI" panose="020B0604030504040204" pitchFamily="50" charset="-128"/>
              </a:rPr>
              <a:t>の人件費標準単価表に基づき積算すること。</a:t>
            </a:r>
          </a:p>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３）提案者が地方公共団体の場合、地方公共団体職員の旅費は計上できない。</a:t>
            </a:r>
          </a:p>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４）提案者が地方公共団体の場合、一般管理費は計上できない。</a:t>
            </a: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35</a:t>
            </a:r>
            <a:endParaRPr kumimoji="1" lang="ja-JP" altLang="en-US" sz="1480" dirty="0">
              <a:solidFill>
                <a:schemeClr val="tx1"/>
              </a:solidFill>
            </a:endParaRPr>
          </a:p>
        </p:txBody>
      </p:sp>
    </p:spTree>
    <p:extLst>
      <p:ext uri="{BB962C8B-B14F-4D97-AF65-F5344CB8AC3E}">
        <p14:creationId xmlns:p14="http://schemas.microsoft.com/office/powerpoint/2010/main" val="3024597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2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スマートシティセキュリティガイドライン導入チェックシート</a:t>
            </a:r>
          </a:p>
        </p:txBody>
      </p:sp>
      <p:sp>
        <p:nvSpPr>
          <p:cNvPr id="1760"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62" name="Text Box 4"/>
          <p:cNvSpPr txBox="1">
            <a:spLocks noChangeArrowheads="1"/>
          </p:cNvSpPr>
          <p:nvPr/>
        </p:nvSpPr>
        <p:spPr>
          <a:xfrm>
            <a:off x="35496" y="552834"/>
            <a:ext cx="7398461" cy="338554"/>
          </a:xfrm>
          <a:prstGeom prst="rect">
            <a:avLst/>
          </a:prstGeom>
          <a:noFill/>
          <a:ln w="9525">
            <a:noFill/>
            <a:miter lim="800000"/>
            <a:headEnd/>
            <a:tailEnd/>
          </a:ln>
          <a:effectLst/>
        </p:spPr>
        <p:txBody>
          <a:bodyPr wrap="square">
            <a:spAutoFit/>
          </a:bodyPr>
          <a:lstStyle/>
          <a:p>
            <a:pPr marL="342900" lvl="0" indent="-342900" defTabSz="914400" fontAlgn="base">
              <a:spcBef>
                <a:spcPct val="5000"/>
              </a:spcBef>
              <a:spcAft>
                <a:spcPct val="0"/>
              </a:spcAft>
              <a:buFont typeface="Wingdings" panose="05000000000000000000" pitchFamily="2" charset="2"/>
              <a:buChar char="n"/>
              <a:defRPr/>
            </a:pP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カテゴリ１　ガバナンス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63" name="Rectangle 66"/>
          <p:cNvSpPr>
            <a:spLocks noChangeArrowheads="1"/>
          </p:cNvSpPr>
          <p:nvPr/>
        </p:nvSpPr>
        <p:spPr>
          <a:xfrm>
            <a:off x="179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64" name="表 2"/>
          <p:cNvGraphicFramePr>
            <a:graphicFrameLocks noGrp="1"/>
          </p:cNvGraphicFramePr>
          <p:nvPr>
            <p:extLst/>
          </p:nvPr>
        </p:nvGraphicFramePr>
        <p:xfrm>
          <a:off x="260196" y="943198"/>
          <a:ext cx="8424936" cy="5761309"/>
        </p:xfrm>
        <a:graphic>
          <a:graphicData uri="http://schemas.openxmlformats.org/drawingml/2006/table">
            <a:tbl>
              <a:tblPr/>
              <a:tblGrid>
                <a:gridCol w="475252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①セキュリティに関するポリシーの策定</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45138">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：情報セキュリティ基本方針を策定する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目的や対象範囲など基本的な事項のほか、セキュリティを担保するための取組方針が記載された情報セキュリティ基本方針を策定する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b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00" b="0" i="0" u="none" strike="noStrike" dirty="0" smtClean="0">
                          <a:solidFill>
                            <a:srgbClr val="000000"/>
                          </a:solidFill>
                          <a:effectLst/>
                          <a:latin typeface="游ゴシック" panose="020B0400000000000000" pitchFamily="50" charset="-128"/>
                          <a:ea typeface="游ゴシック" panose="020B0400000000000000" pitchFamily="50" charset="-128"/>
                        </a:rPr>
                        <a:t>②対応</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予定（○月）</a:t>
                      </a:r>
                      <a:b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③対応の予定なし</a:t>
                      </a:r>
                      <a:b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800" b="0" i="0" u="none" strike="noStrike" dirty="0">
                          <a:solidFill>
                            <a:srgbClr val="FF0000"/>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rgbClr val="FF0000"/>
                          </a:solidFill>
                          <a:effectLst/>
                          <a:latin typeface="游ゴシック" panose="020B0400000000000000" pitchFamily="50" charset="-128"/>
                          <a:ea typeface="游ゴシック" panose="020B0400000000000000" pitchFamily="50" charset="-128"/>
                        </a:rPr>
                        <a:t>当てはまる番号を記載ください。</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：セキュリティ対策基準を策定する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組織体制や情報資産の分類・管理に関する項目のほか、管理的及び技術的なセキュリティ対策等について具体的な遵守事項や判断基準等を定めたセキュリティ対策基準を策定する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：データ取扱い基準を策定する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スマートシティで取り扱われるデータを分類するとともに、適切なデータの取扱いに関する事項や、法令等への対応等を定めたデータ取扱い基準を策定する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：インシデント対応手順を策定する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インシデント対応に関与する関係主体やそれぞれの責任範囲の明確化、連絡体制や連絡先などの整備、対応における判断基準やインシデント対応フロー等のインシデント対応手順を策定する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-5</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：事業継続計画を策定する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障害やセキュリティ事故等が発生した際にどの機能を優先して保護するかといった判断基準や、スマートシティ事業継続のための役割分担、対応手順等を定めた事業継続計画を策定する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4361">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-6</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：委託先や提携先の評価基準を策定する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セキュリティ管理体制やセキュリティに関する第三者認証の取得有無等、外部委託等を実施する際に求めるべき内容や選定条件などを定めた評価基準を策定する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4361">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-7</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：リスクアセスメントを実施する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スマートシティの全体構成や守るべき機能や情報資産を踏まえ、リスク評価を実施する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-8</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：法令やガイドライン等との整合性を確認する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のセキュリティに関するポリシー策定時に、自身のスマートシティにおいて遵守することが求められる法令を把握する。また、それらの法令が遵守できる形でガイドラインを参考としながらポリシー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9791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②マルチステークホルダへのポリシーの浸透</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440602">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：ポリシーを遵守するためのセキュリティ要件を調達仕様書に反映する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セキュリティに関するポリシーに則り、情報セキュリティの管理体制の構築やセキュリティインシデントへの対処などのセキュリティ要件を調達仕様書に反映させる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：データ取扱い基準を契約・規約に反映する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データの流通や利活用における取扱いについて、データ取扱い基準で定めた内容を委託先や提携先との契約・規約に反映する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：契約・規約で責任範囲を明確化する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システムの責任分界点とデータの責任分界点を委託先や提携先との契約・規約の中で明確化する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9791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③ガバナンス維持のための取組</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4"/>
                  </a:ext>
                </a:extLst>
              </a:tr>
              <a:tr h="352482">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ガバナンス③</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：継続的なリスクアセスメントの実施とセキュリティに関するポリシーの見直しを実施する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提供するサービスの変化や脅威の拡大等に応じ、継続的にリスクアセスメントを実施し、セキュリティに関するポリシーの見直しを実施する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：セキュリティ対策への適切な投資を継続的に実施する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セキュリティの維持・向上を図るため、セキュリティ対策への適切な投資を 継続的に実施する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36</a:t>
            </a:r>
            <a:endParaRPr kumimoji="1" lang="ja-JP" altLang="en-US" sz="1480" dirty="0">
              <a:solidFill>
                <a:schemeClr val="tx1"/>
              </a:solidFill>
            </a:endParaRPr>
          </a:p>
        </p:txBody>
      </p:sp>
    </p:spTree>
    <p:extLst>
      <p:ext uri="{BB962C8B-B14F-4D97-AF65-F5344CB8AC3E}">
        <p14:creationId xmlns:p14="http://schemas.microsoft.com/office/powerpoint/2010/main" val="1674894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lvl="0"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6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69" name="Rectangle 66"/>
          <p:cNvSpPr>
            <a:spLocks noChangeArrowheads="1"/>
          </p:cNvSpPr>
          <p:nvPr/>
        </p:nvSpPr>
        <p:spPr>
          <a:xfrm>
            <a:off x="179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70" name="Text Box 4"/>
          <p:cNvSpPr txBox="1">
            <a:spLocks noChangeArrowheads="1"/>
          </p:cNvSpPr>
          <p:nvPr/>
        </p:nvSpPr>
        <p:spPr>
          <a:xfrm>
            <a:off x="35496" y="552834"/>
            <a:ext cx="7398461" cy="338554"/>
          </a:xfrm>
          <a:prstGeom prst="rect">
            <a:avLst/>
          </a:prstGeom>
          <a:noFill/>
          <a:ln w="9525">
            <a:noFill/>
            <a:miter lim="800000"/>
            <a:headEnd/>
            <a:tailEnd/>
          </a:ln>
          <a:effectLst/>
        </p:spPr>
        <p:txBody>
          <a:bodyPr wrap="square">
            <a:spAutoFit/>
          </a:bodyPr>
          <a:lstStyle/>
          <a:p>
            <a:pPr marL="342900" lvl="0" indent="-342900" defTabSz="914400" fontAlgn="base">
              <a:spcBef>
                <a:spcPct val="5000"/>
              </a:spcBef>
              <a:spcAft>
                <a:spcPct val="0"/>
              </a:spcAft>
              <a:buFont typeface="Wingdings" panose="05000000000000000000" pitchFamily="2" charset="2"/>
              <a:buChar char="n"/>
              <a:defRPr/>
            </a:pP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カテゴリ</a:t>
            </a:r>
            <a:r>
              <a:rPr kumimoji="1" lang="en-US" altLang="ja-JP"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2</a:t>
            </a: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　サービス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771" name="表 4"/>
          <p:cNvGraphicFramePr>
            <a:graphicFrameLocks noGrp="1"/>
          </p:cNvGraphicFramePr>
          <p:nvPr>
            <p:extLst/>
          </p:nvPr>
        </p:nvGraphicFramePr>
        <p:xfrm>
          <a:off x="282719" y="988634"/>
          <a:ext cx="8396623" cy="5655488"/>
        </p:xfrm>
        <a:graphic>
          <a:graphicData uri="http://schemas.openxmlformats.org/drawingml/2006/table">
            <a:tbl>
              <a:tblPr/>
              <a:tblGrid>
                <a:gridCol w="4788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528623">
                  <a:extLst>
                    <a:ext uri="{9D8B030D-6E8A-4147-A177-3AD203B41FA5}">
                      <a16:colId xmlns:a16="http://schemas.microsoft.com/office/drawing/2014/main" val="20002"/>
                    </a:ext>
                  </a:extLst>
                </a:gridCol>
              </a:tblGrid>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項目</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4046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①サービス個別でのリスクアセスメントの実施</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：それぞれのサービスにおいてリスクアセスメントを実施する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個々のサービスにおいて守るべき情報資産や機能を特定した上で、リスクアセスメントを実施する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6069">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 外部からの攻撃等を防ぐセキュリティ対策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3"/>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：サービスへのアクセス制御を実装、運用する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外部からサービスに関わるシステムに通信をする場合は、ファイアウォール等を実装し、適切なアクセス制御を実装する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：適切な権限設定を実施し、管理する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必要な人や役割などに限定した権限設定を行い、アカウントの一覧表を作成し、定期的に棚卸しするなどして適切に管理する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アクセスした人が本人であるかを確認するための認証機能を実装する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：セキュリティ監視を実施する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や</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IPS</a:t>
                      </a:r>
                      <a:r>
                        <a:rPr lang="ja-JP" altLang="en-US" sz="850" b="0" i="0" u="none" strike="noStrike" dirty="0" err="1">
                          <a:solidFill>
                            <a:srgbClr val="000000"/>
                          </a:solidFill>
                          <a:effectLst/>
                          <a:latin typeface="游ゴシック" panose="020B0400000000000000" pitchFamily="50" charset="-128"/>
                          <a:ea typeface="游ゴシック" panose="020B0400000000000000" pitchFamily="50" charset="-128"/>
                        </a:rPr>
                        <a:t>、</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WAF</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などを設置し、外部からの不正なコマンドが含まれた通信等の</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システムへのサイバー攻撃を監視する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 セキュリティインシデント発生の未然防止のためのセキュリティ対策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8"/>
                  </a:ext>
                </a:extLst>
              </a:tr>
              <a:tr h="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：サービスの企画・設計・開発工程における脆弱性を排除する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セキュア設計やセキュアコーディング、サービスイン前のセキュリティテストや脆弱性診断などによってサービスの企画・設計・開発工程における脆弱性を排除する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：脆弱性診断や情報収集等で継続的に脆弱性を把握し、対応する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定期的な脆弱性診断の実施や、継続的な脆弱性情報の収集によって自システムの脆弱性を把握しつつ、構成情報を適切に管理し、それらの情報を元に適切にバージョンアップやセキュリティパッチの適用等の対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0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サービス③</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：運用管理端末へのセキュリティ対策を実施する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システムへ直接アクセスが可能な運用管理端末は、当該端末へのアクセス制御と認証の導入をした上で、ウィルス対策ソフトの導入、</a:t>
                      </a: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等の脆弱性への対応、物理的なアクセス制限等の対策を実施する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④インシデント発生時に備えたセキュリティ対策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2"/>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：外部との通信やデータの暗号化を実施する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外部との通信やシステムに保存されるデータは十分な強度の暗号アルゴリズムで暗号化を実施する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：定期的にバックアップを取得する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システムの構成情報や重要なデータは定期的にバックアップし、災害や復旧を踏まえた保管を行う</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：証跡確保のためのログを取得する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証跡を確保するための様々なログを取得し、適切に保管する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37</a:t>
            </a:r>
            <a:endParaRPr kumimoji="1" lang="ja-JP" altLang="en-US" sz="1480" dirty="0">
              <a:solidFill>
                <a:schemeClr val="tx1"/>
              </a:solidFill>
            </a:endParaRPr>
          </a:p>
        </p:txBody>
      </p:sp>
    </p:spTree>
    <p:extLst>
      <p:ext uri="{BB962C8B-B14F-4D97-AF65-F5344CB8AC3E}">
        <p14:creationId xmlns:p14="http://schemas.microsoft.com/office/powerpoint/2010/main" val="2977169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lvl="0"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7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76" name="Rectangle 66"/>
          <p:cNvSpPr>
            <a:spLocks noChangeArrowheads="1"/>
          </p:cNvSpPr>
          <p:nvPr/>
        </p:nvSpPr>
        <p:spPr>
          <a:xfrm>
            <a:off x="179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77" name="Text Box 4"/>
          <p:cNvSpPr txBox="1">
            <a:spLocks noChangeArrowheads="1"/>
          </p:cNvSpPr>
          <p:nvPr/>
        </p:nvSpPr>
        <p:spPr>
          <a:xfrm>
            <a:off x="35496" y="552834"/>
            <a:ext cx="7398461" cy="338554"/>
          </a:xfrm>
          <a:prstGeom prst="rect">
            <a:avLst/>
          </a:prstGeom>
          <a:noFill/>
          <a:ln w="9525">
            <a:noFill/>
            <a:miter lim="800000"/>
            <a:headEnd/>
            <a:tailEnd/>
          </a:ln>
          <a:effectLst/>
        </p:spPr>
        <p:txBody>
          <a:bodyPr wrap="square">
            <a:spAutoFit/>
          </a:bodyPr>
          <a:lstStyle/>
          <a:p>
            <a:pPr marL="342900" lvl="0" indent="-342900" defTabSz="914400" fontAlgn="base">
              <a:spcBef>
                <a:spcPct val="5000"/>
              </a:spcBef>
              <a:spcAft>
                <a:spcPct val="0"/>
              </a:spcAft>
              <a:buFont typeface="Wingdings" panose="05000000000000000000" pitchFamily="2" charset="2"/>
              <a:buChar char="n"/>
              <a:defRPr/>
            </a:pP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rPr>
              <a:t>カテゴリ</a:t>
            </a:r>
            <a:r>
              <a:rPr kumimoji="1" lang="en-US" altLang="ja-JP" sz="1600" dirty="0" smtClean="0">
                <a:solidFill>
                  <a:srgbClr val="000000"/>
                </a:solidFill>
                <a:latin typeface="Tahoma" pitchFamily="34" charset="0"/>
                <a:ea typeface="ＭＳ Ｐゴシック" panose="020B0600070205080204" pitchFamily="50" charset="-128"/>
              </a:rPr>
              <a:t>3</a:t>
            </a: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rPr>
              <a:t>　都市</a:t>
            </a:r>
            <a:r>
              <a:rPr kumimoji="1" lang="en-US" altLang="ja-JP"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rPr>
              <a:t>OS</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endParaRPr>
          </a:p>
        </p:txBody>
      </p:sp>
      <p:graphicFrame>
        <p:nvGraphicFramePr>
          <p:cNvPr id="1778" name="表 5"/>
          <p:cNvGraphicFramePr>
            <a:graphicFrameLocks noGrp="1"/>
          </p:cNvGraphicFramePr>
          <p:nvPr>
            <p:extLst/>
          </p:nvPr>
        </p:nvGraphicFramePr>
        <p:xfrm>
          <a:off x="251520" y="931084"/>
          <a:ext cx="8496702" cy="5801620"/>
        </p:xfrm>
        <a:graphic>
          <a:graphicData uri="http://schemas.openxmlformats.org/drawingml/2006/table">
            <a:tbl>
              <a:tblPr/>
              <a:tblGrid>
                <a:gridCol w="4824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592702">
                  <a:extLst>
                    <a:ext uri="{9D8B030D-6E8A-4147-A177-3AD203B41FA5}">
                      <a16:colId xmlns:a16="http://schemas.microsoft.com/office/drawing/2014/main" val="20002"/>
                    </a:ext>
                  </a:extLst>
                </a:gridCol>
              </a:tblGrid>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項目</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① セキュリティに関するポリシーの策定</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9138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1" i="0" u="sng" strike="noStrike" dirty="0" err="1">
                          <a:solidFill>
                            <a:srgbClr val="000000"/>
                          </a:solidFill>
                          <a:effectLst/>
                          <a:latin typeface="游ゴシック" panose="020B0400000000000000" pitchFamily="50" charset="-128"/>
                          <a:ea typeface="游ゴシック" panose="020B0400000000000000" pitchFamily="50" charset="-128"/>
                        </a:rPr>
                        <a:t>への</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アクセス制御を実装、運用する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外部から都市</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に関わるシステムに通信をする場合は、ファイアウォール等を実装し、適切なアクセス制御を実装する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138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：適切な権限設定を実施し、管理する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必要な人や役割などに限定した権限設定を行い、アカウントの一覧表を作成し、定期的に棚卸しするなどして適切に管理する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アクセスした人が本人であるかを確認するための認証機能を実装する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0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OS①-4</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：セキュリティ監視を実施する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や</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IPS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を設置し、不正なコマンドが含まれた通信等のシステムへのサイバー攻撃を監視する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② セキュリティに関するポリシーの策定</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35561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の企画・設計・開発工程における脆弱性を排除する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を構成するシステムの企画・設計・開発等の各段階においてセキュリティを検討・実施する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4147">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：脆弱性診断や情報収集等で継続的に脆弱性を把握し、対応する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定期的な脆弱性診断の実施や、継続的な脆弱性情報の収集によって自システムの脆弱性を把握しつつ、構成情報を適切に管理し、それらの情報を元に適切にバージョンアップやセキュリティパッチの適用等の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4147">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：運用管理端末へのセキュリティ対策を実施する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システムへ直接アクセスが可能な運用管理端末は、当該端末へのアクセス制御と認証の導入をした上で、ウィルス対策ソフトの導入、</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等の脆弱性への対応、物理的なアクセス制限等の対策を実施する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 インシデント発生時に備えたセキュリティ対策</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：外部との通信やデータの暗号化を実施する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外部との通信やシステムに保存されるデータは十分な強度の暗号アルゴリズムで暗号化を実施する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：定期的にバックアップを取得する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システムの構成情報や重要なデータは定期的にバックアップし、災害や復旧を踏まえた保管を行う</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：証跡確保のためのログを取得する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証跡を確保するための様々なログを取得し、適切に保管する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④ 推進主体からの要求に応じた適切なクラウドサービスの利用</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4"/>
                  </a:ext>
                </a:extLst>
              </a:tr>
              <a:tr h="35561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OS④-1</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：クラウドサービスの利用者と提供事業者間の責任分界点を把握する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クラウド基盤として</a:t>
                      </a: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IaaS/PaaS</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を利用する場合、責任分界点について正確に把握し、それに応じたセキュリティ対策を実施する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474147">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OS④-2</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：データロケーションに関する推進主体からの要求事項に対応する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クラウド基盤を利用する場合、都市</a:t>
                      </a: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上で取り扱うデータの種類や適用される法令を理解した上で、クラウドの設置場所（リージョン）に関する推進主体からの要求事項に対応できているかを確認し利用する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5561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OS④-3</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：複数リージョン選択等により、可用性を担保する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クラウド基盤を利用する場合、障害や復旧の観点から複数リージョンの選択を検討する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38</a:t>
            </a:r>
            <a:endParaRPr kumimoji="1" lang="ja-JP" altLang="en-US" sz="1480" dirty="0">
              <a:solidFill>
                <a:schemeClr val="tx1"/>
              </a:solidFill>
            </a:endParaRPr>
          </a:p>
        </p:txBody>
      </p:sp>
    </p:spTree>
    <p:extLst>
      <p:ext uri="{BB962C8B-B14F-4D97-AF65-F5344CB8AC3E}">
        <p14:creationId xmlns:p14="http://schemas.microsoft.com/office/powerpoint/2010/main" val="1779028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lvl="0"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81"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83" name="Rectangle 66"/>
          <p:cNvSpPr>
            <a:spLocks noChangeArrowheads="1"/>
          </p:cNvSpPr>
          <p:nvPr/>
        </p:nvSpPr>
        <p:spPr>
          <a:xfrm>
            <a:off x="179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84" name="Text Box 4"/>
          <p:cNvSpPr txBox="1">
            <a:spLocks noChangeArrowheads="1"/>
          </p:cNvSpPr>
          <p:nvPr/>
        </p:nvSpPr>
        <p:spPr>
          <a:xfrm>
            <a:off x="35496" y="552834"/>
            <a:ext cx="7398461" cy="338554"/>
          </a:xfrm>
          <a:prstGeom prst="rect">
            <a:avLst/>
          </a:prstGeom>
          <a:noFill/>
          <a:ln w="9525">
            <a:noFill/>
            <a:miter lim="800000"/>
            <a:headEnd/>
            <a:tailEnd/>
          </a:ln>
          <a:effectLst/>
        </p:spPr>
        <p:txBody>
          <a:bodyPr wrap="square">
            <a:spAutoFit/>
          </a:bodyPr>
          <a:lstStyle/>
          <a:p>
            <a:pPr marL="342900" lvl="0" indent="-342900" defTabSz="914400" fontAlgn="base">
              <a:spcBef>
                <a:spcPct val="5000"/>
              </a:spcBef>
              <a:spcAft>
                <a:spcPct val="0"/>
              </a:spcAft>
              <a:buFont typeface="Wingdings" panose="05000000000000000000" pitchFamily="2" charset="2"/>
              <a:buChar char="n"/>
              <a:defRPr/>
            </a:pP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rPr>
              <a:t>カテゴリ</a:t>
            </a:r>
            <a:r>
              <a:rPr kumimoji="1" lang="en-US" altLang="ja-JP" sz="1600" noProof="0" dirty="0">
                <a:solidFill>
                  <a:srgbClr val="000000"/>
                </a:solidFill>
                <a:latin typeface="Tahoma" pitchFamily="34" charset="0"/>
                <a:ea typeface="ＭＳ Ｐゴシック" panose="020B0600070205080204" pitchFamily="50" charset="-128"/>
              </a:rPr>
              <a:t>4</a:t>
            </a:r>
            <a:r>
              <a:rPr kumimoji="1" lang="ja-JP" altLang="en-US" sz="1600" b="0"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rPr>
              <a:t>　アセット</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endParaRPr>
          </a:p>
        </p:txBody>
      </p:sp>
      <p:graphicFrame>
        <p:nvGraphicFramePr>
          <p:cNvPr id="1785" name="表 2"/>
          <p:cNvGraphicFramePr>
            <a:graphicFrameLocks noGrp="1"/>
          </p:cNvGraphicFramePr>
          <p:nvPr>
            <p:extLst/>
          </p:nvPr>
        </p:nvGraphicFramePr>
        <p:xfrm>
          <a:off x="318536" y="1078553"/>
          <a:ext cx="8568000" cy="5220000"/>
        </p:xfrm>
        <a:graphic>
          <a:graphicData uri="http://schemas.openxmlformats.org/drawingml/2006/table">
            <a:tbl>
              <a:tblPr/>
              <a:tblGrid>
                <a:gridCol w="540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088000">
                  <a:extLst>
                    <a:ext uri="{9D8B030D-6E8A-4147-A177-3AD203B41FA5}">
                      <a16:colId xmlns:a16="http://schemas.microsoft.com/office/drawing/2014/main" val="20002"/>
                    </a:ext>
                  </a:extLst>
                </a:gridCol>
              </a:tblGrid>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① アセットの監視・管理</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：アセットの監視・管理を実施する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アセットの死活監視をしたうえで、バージョン情報などの基本的な情報を管理する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：新規の脆弱性情報を把握し、ファームウェア、ソフトウェア等のバージョンアップを適切に実施する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アセットの脆弱性情報を継続的に収集・把握し、適切なタイミングで</a:t>
                      </a:r>
                      <a:r>
                        <a:rPr lang="ja-JP" altLang="en-US" sz="850" b="0" i="0" u="none" strike="noStrike" dirty="0" smtClean="0">
                          <a:solidFill>
                            <a:srgbClr val="000000"/>
                          </a:solidFill>
                          <a:effectLst/>
                          <a:latin typeface="游ゴシック" panose="020B0400000000000000" pitchFamily="50" charset="-128"/>
                          <a:ea typeface="游ゴシック" panose="020B0400000000000000" pitchFamily="50" charset="-128"/>
                        </a:rPr>
                        <a:t>バージョンアップ</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の対応を行う</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 アセットそのものへのセキュリティ対策</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4"/>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：外部との通信や、保有するデータを暗号化する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アセットと外部との通信やアセットで保有するデータは十分な強度の暗号アルゴリズムで暗号化を実施する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にアクセスする際の認証機能を実装する。パスワードは工場出荷状態でのデフォルトパスワードや容易なパスワードを避け、サービス利用者側でデバイス管理をする場合は、適切なパスワードの設定や管理などの注意喚起を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：物理的なセキュリティ対策を実施する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デバイスに対する物理的な破壊や盗難からの保護対策を行う。誤動作が起きたとしても人命への影響が発生しないよう、フェイルセーフを考慮した設計をする。また、デバイスを廃棄する場合は物理的に破壊するなど情報漏洩対策を実施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39</a:t>
            </a:r>
            <a:endParaRPr kumimoji="1" lang="ja-JP" altLang="en-US" sz="1480" dirty="0">
              <a:solidFill>
                <a:schemeClr val="tx1"/>
              </a:solidFill>
            </a:endParaRPr>
          </a:p>
        </p:txBody>
      </p:sp>
    </p:spTree>
    <p:extLst>
      <p:ext uri="{BB962C8B-B14F-4D97-AF65-F5344CB8AC3E}">
        <p14:creationId xmlns:p14="http://schemas.microsoft.com/office/powerpoint/2010/main" val="4067628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Rectangle 66"/>
          <p:cNvSpPr>
            <a:spLocks noChangeArrowheads="1"/>
          </p:cNvSpPr>
          <p:nvPr/>
        </p:nvSpPr>
        <p:spPr>
          <a:xfrm>
            <a:off x="122626" y="929277"/>
            <a:ext cx="8550951"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57"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スマートシティ戦略</a:t>
            </a:r>
            <a:endParaRPr lang="ja-JP" altLang="en-US" sz="1800" b="1" dirty="0">
              <a:solidFill>
                <a:schemeClr val="bg1"/>
              </a:solidFill>
              <a:latin typeface="ＭＳ Ｐゴシック" panose="020B0600070205080204" pitchFamily="50" charset="-128"/>
            </a:endParaRPr>
          </a:p>
        </p:txBody>
      </p:sp>
      <p:sp>
        <p:nvSpPr>
          <p:cNvPr id="1258" name="Text Box 4"/>
          <p:cNvSpPr txBox="1">
            <a:spLocks noChangeArrowheads="1"/>
          </p:cNvSpPr>
          <p:nvPr/>
        </p:nvSpPr>
        <p:spPr>
          <a:xfrm>
            <a:off x="25927" y="502711"/>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地域の課題</a:t>
            </a:r>
            <a:endParaRPr lang="ja-JP" altLang="en-US" sz="2000" b="1" dirty="0">
              <a:latin typeface="+mn-ea"/>
              <a:ea typeface="+mn-ea"/>
            </a:endParaRPr>
          </a:p>
        </p:txBody>
      </p:sp>
      <p:sp>
        <p:nvSpPr>
          <p:cNvPr id="1259"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60" name="正方形/長方形 22"/>
          <p:cNvSpPr/>
          <p:nvPr/>
        </p:nvSpPr>
        <p:spPr>
          <a:xfrm>
            <a:off x="90767" y="908720"/>
            <a:ext cx="8418759" cy="523220"/>
          </a:xfrm>
          <a:prstGeom prst="rect">
            <a:avLst/>
          </a:prstGeom>
        </p:spPr>
        <p:txBody>
          <a:bodyPr wrap="square">
            <a:spAutoFit/>
          </a:bodyPr>
          <a:lstStyle/>
          <a:p>
            <a:r>
              <a:rPr lang="en-US" altLang="ja-JP" sz="1400" i="1" dirty="0" smtClean="0">
                <a:solidFill>
                  <a:srgbClr val="FF0000"/>
                </a:solidFill>
              </a:rPr>
              <a:t>※</a:t>
            </a:r>
            <a:r>
              <a:rPr lang="ja-JP" altLang="en-US" sz="1400" i="1" dirty="0">
                <a:solidFill>
                  <a:srgbClr val="FF0000"/>
                </a:solidFill>
              </a:rPr>
              <a:t>　提案</a:t>
            </a:r>
            <a:r>
              <a:rPr lang="ja-JP" altLang="en-US" sz="1400" i="1" dirty="0" smtClean="0">
                <a:solidFill>
                  <a:srgbClr val="FF0000"/>
                </a:solidFill>
              </a:rPr>
              <a:t>内容に関する地域</a:t>
            </a:r>
            <a:r>
              <a:rPr lang="ja-JP" altLang="en-US" sz="1400" i="1" dirty="0">
                <a:solidFill>
                  <a:srgbClr val="FF0000"/>
                </a:solidFill>
              </a:rPr>
              <a:t>の</a:t>
            </a:r>
            <a:r>
              <a:rPr lang="ja-JP" altLang="en-US" sz="1400" i="1" dirty="0" smtClean="0">
                <a:solidFill>
                  <a:srgbClr val="FF0000"/>
                </a:solidFill>
              </a:rPr>
              <a:t>課題について記載</a:t>
            </a:r>
            <a:r>
              <a:rPr lang="ja-JP" altLang="en-US" sz="1400" i="1" dirty="0">
                <a:solidFill>
                  <a:srgbClr val="FF0000"/>
                </a:solidFill>
              </a:rPr>
              <a:t>すること</a:t>
            </a:r>
            <a:endParaRPr lang="en-US" altLang="ja-JP" sz="1400" i="1" dirty="0" smtClean="0">
              <a:solidFill>
                <a:srgbClr val="FF0000"/>
              </a:solidFill>
            </a:endParaRPr>
          </a:p>
          <a:p>
            <a:endParaRPr lang="en-US" altLang="ja-JP" sz="1400" i="1" dirty="0" smtClean="0">
              <a:solidFill>
                <a:srgbClr val="FF0000"/>
              </a:solidFill>
            </a:endParaRPr>
          </a:p>
        </p:txBody>
      </p:sp>
      <p:sp>
        <p:nvSpPr>
          <p:cNvPr id="1261" name="正方形/長方形 12"/>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262" name="Rectangle 66"/>
          <p:cNvSpPr>
            <a:spLocks noChangeArrowheads="1"/>
          </p:cNvSpPr>
          <p:nvPr/>
        </p:nvSpPr>
        <p:spPr>
          <a:xfrm>
            <a:off x="183958" y="3965113"/>
            <a:ext cx="8550951"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63" name="Text Box 4"/>
          <p:cNvSpPr txBox="1">
            <a:spLocks noChangeArrowheads="1"/>
          </p:cNvSpPr>
          <p:nvPr/>
        </p:nvSpPr>
        <p:spPr>
          <a:xfrm>
            <a:off x="87259" y="3538547"/>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スマートシティの</a:t>
            </a:r>
            <a:r>
              <a:rPr lang="ja-JP" altLang="en-US" sz="2000" b="1" dirty="0" smtClean="0">
                <a:latin typeface="+mn-ea"/>
                <a:ea typeface="+mn-ea"/>
              </a:rPr>
              <a:t>目標</a:t>
            </a:r>
            <a:r>
              <a:rPr lang="en-US" altLang="ja-JP" sz="2000" b="1" dirty="0" smtClean="0">
                <a:latin typeface="+mn-ea"/>
                <a:ea typeface="+mn-ea"/>
              </a:rPr>
              <a:t>(KPI)</a:t>
            </a:r>
            <a:endParaRPr lang="ja-JP" altLang="en-US" sz="2000" b="1" dirty="0">
              <a:latin typeface="+mn-ea"/>
              <a:ea typeface="+mn-ea"/>
            </a:endParaRPr>
          </a:p>
        </p:txBody>
      </p:sp>
      <p:sp>
        <p:nvSpPr>
          <p:cNvPr id="1264" name="正方形/長方形 16"/>
          <p:cNvSpPr/>
          <p:nvPr/>
        </p:nvSpPr>
        <p:spPr>
          <a:xfrm>
            <a:off x="128224" y="5549225"/>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65" name="正方形/長方形 17"/>
          <p:cNvSpPr/>
          <p:nvPr/>
        </p:nvSpPr>
        <p:spPr>
          <a:xfrm>
            <a:off x="152099" y="3944556"/>
            <a:ext cx="8418759" cy="1169551"/>
          </a:xfrm>
          <a:prstGeom prst="rect">
            <a:avLst/>
          </a:prstGeom>
        </p:spPr>
        <p:txBody>
          <a:bodyPr wrap="square">
            <a:spAutoFit/>
          </a:bodyPr>
          <a:lstStyle/>
          <a:p>
            <a:r>
              <a:rPr lang="en-US" altLang="ja-JP" sz="1400" i="1" dirty="0" smtClean="0">
                <a:solidFill>
                  <a:srgbClr val="FF0000"/>
                </a:solidFill>
              </a:rPr>
              <a:t>※</a:t>
            </a:r>
            <a:r>
              <a:rPr lang="ja-JP" altLang="en-US" sz="1400" i="1" dirty="0" smtClean="0">
                <a:solidFill>
                  <a:srgbClr val="FF0000"/>
                </a:solidFill>
              </a:rPr>
              <a:t>　個別の取組ごとではなく、取組の全体として評価</a:t>
            </a:r>
            <a:endParaRPr lang="en-US" altLang="ja-JP" sz="1400" i="1" dirty="0" smtClean="0">
              <a:solidFill>
                <a:srgbClr val="FF0000"/>
              </a:solidFill>
            </a:endParaRPr>
          </a:p>
          <a:p>
            <a:pPr marL="176213" indent="-176213"/>
            <a:r>
              <a:rPr lang="en-US" altLang="ja-JP" sz="1400" i="1" dirty="0">
                <a:solidFill>
                  <a:srgbClr val="FF0000"/>
                </a:solidFill>
              </a:rPr>
              <a:t>※</a:t>
            </a:r>
            <a:r>
              <a:rPr lang="ja-JP" altLang="en-US" sz="1400" i="1" dirty="0">
                <a:solidFill>
                  <a:srgbClr val="FF0000"/>
                </a:solidFill>
              </a:rPr>
              <a:t>　提案内容のうち</a:t>
            </a:r>
            <a:r>
              <a:rPr lang="ja-JP" altLang="en-US" sz="1400" i="1" dirty="0" smtClean="0">
                <a:solidFill>
                  <a:srgbClr val="FF0000"/>
                </a:solidFill>
              </a:rPr>
              <a:t>、戦略</a:t>
            </a:r>
            <a:r>
              <a:rPr lang="ja-JP" altLang="en-US" sz="1400" i="1" dirty="0">
                <a:solidFill>
                  <a:srgbClr val="FF0000"/>
                </a:solidFill>
              </a:rPr>
              <a:t>に基づくスマートシティによる達成目標や、各目標に対する定量的な指標など、「スマートシティリファレンスアーキテクチャ」において「スマートシティ戦略」と整理されている事項について、ホワイトペーパー第３章を参照して記載すること</a:t>
            </a:r>
            <a:endParaRPr lang="en-US" altLang="ja-JP" sz="1400" i="1" dirty="0" smtClean="0">
              <a:solidFill>
                <a:srgbClr val="FF0000"/>
              </a:solidFill>
            </a:endParaRPr>
          </a:p>
          <a:p>
            <a:endParaRPr lang="en-US" altLang="ja-JP" sz="1400" i="1" dirty="0" smtClean="0">
              <a:solidFill>
                <a:srgbClr val="FF0000"/>
              </a:solidFill>
            </a:endParaRPr>
          </a:p>
        </p:txBody>
      </p:sp>
      <p:sp>
        <p:nvSpPr>
          <p:cNvPr id="1267"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smtClean="0">
                <a:solidFill>
                  <a:srgbClr val="0070C0"/>
                </a:solidFill>
              </a:rPr>
              <a:t>※応募事業に関連のない場合は記載しなくても良い（詳細は別紙２参照）</a:t>
            </a:r>
            <a:endParaRPr lang="ja-JP" altLang="en-US" dirty="0">
              <a:solidFill>
                <a:srgbClr val="0070C0"/>
              </a:solidFill>
            </a:endParaRPr>
          </a:p>
        </p:txBody>
      </p:sp>
      <p:sp>
        <p:nvSpPr>
          <p:cNvPr id="14" name="正方形/長方形 1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a:t>
            </a:r>
            <a:endParaRPr kumimoji="1" lang="ja-JP" altLang="en-US" sz="1480" dirty="0">
              <a:solidFill>
                <a:schemeClr val="tx1"/>
              </a:solidFill>
            </a:endParaRPr>
          </a:p>
        </p:txBody>
      </p:sp>
    </p:spTree>
    <p:extLst>
      <p:ext uri="{BB962C8B-B14F-4D97-AF65-F5344CB8AC3E}">
        <p14:creationId xmlns:p14="http://schemas.microsoft.com/office/powerpoint/2010/main" val="2939421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lvl="0"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8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90" name="Rectangle 66"/>
          <p:cNvSpPr>
            <a:spLocks noChangeArrowheads="1"/>
          </p:cNvSpPr>
          <p:nvPr/>
        </p:nvSpPr>
        <p:spPr>
          <a:xfrm>
            <a:off x="179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91" name="Text Box 4"/>
          <p:cNvSpPr txBox="1">
            <a:spLocks noChangeArrowheads="1"/>
          </p:cNvSpPr>
          <p:nvPr/>
        </p:nvSpPr>
        <p:spPr>
          <a:xfrm>
            <a:off x="35496" y="552834"/>
            <a:ext cx="7398461" cy="338554"/>
          </a:xfrm>
          <a:prstGeom prst="rect">
            <a:avLst/>
          </a:prstGeom>
          <a:noFill/>
          <a:ln w="9525">
            <a:noFill/>
            <a:miter lim="800000"/>
            <a:headEnd/>
            <a:tailEnd/>
          </a:ln>
          <a:effectLst/>
        </p:spPr>
        <p:txBody>
          <a:bodyPr wrap="square">
            <a:spAutoFit/>
          </a:bodyPr>
          <a:lstStyle/>
          <a:p>
            <a:pPr marL="342900" lvl="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スマートシティ特有のセキュリティ対策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endParaRPr>
          </a:p>
        </p:txBody>
      </p:sp>
      <p:graphicFrame>
        <p:nvGraphicFramePr>
          <p:cNvPr id="1792" name="表 2"/>
          <p:cNvGraphicFramePr>
            <a:graphicFrameLocks noGrp="1"/>
          </p:cNvGraphicFramePr>
          <p:nvPr>
            <p:extLst/>
          </p:nvPr>
        </p:nvGraphicFramePr>
        <p:xfrm>
          <a:off x="288000" y="921569"/>
          <a:ext cx="8604176" cy="5833819"/>
        </p:xfrm>
        <a:graphic>
          <a:graphicData uri="http://schemas.openxmlformats.org/drawingml/2006/table">
            <a:tbl>
              <a:tblPr/>
              <a:tblGrid>
                <a:gridCol w="5868176">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gridCol w="1944000">
                  <a:extLst>
                    <a:ext uri="{9D8B030D-6E8A-4147-A177-3AD203B41FA5}">
                      <a16:colId xmlns:a16="http://schemas.microsoft.com/office/drawing/2014/main" val="20002"/>
                    </a:ext>
                  </a:extLst>
                </a:gridCol>
              </a:tblGrid>
              <a:tr h="108000">
                <a:tc>
                  <a:txBody>
                    <a:bodyPr/>
                    <a:lstStyle/>
                    <a:p>
                      <a:pPr algn="l" fontAlgn="ctr"/>
                      <a:r>
                        <a:rPr lang="ja-JP" altLang="en-US" sz="850" b="0" i="0" u="none" strike="noStrike" dirty="0" smtClean="0">
                          <a:solidFill>
                            <a:srgbClr val="000000"/>
                          </a:solidFill>
                          <a:effectLst/>
                          <a:latin typeface="游ゴシック" panose="020B0400000000000000" pitchFamily="50" charset="-128"/>
                          <a:ea typeface="游ゴシック" panose="020B0400000000000000" pitchFamily="50" charset="-128"/>
                        </a:rPr>
                        <a:t>項目</a:t>
                      </a:r>
                      <a:endParaRPr lang="en-US" altLang="ja-JP" sz="85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１　適切なサプライチェーン管理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56960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サプライチェーン①：サプライチェーン全体のリスクを管理・把握する</a:t>
                      </a:r>
                      <a:b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全体における、委託先・再委託先も含めたマルチステークホルダ全体のサプライチェーン・リスク（委託先等の立地する場所の法的環境等による影響や供給安定性に対するリスクを含む）を把握し、そのリスクへの対策を検討</a:t>
                      </a:r>
                      <a:r>
                        <a:rPr lang="ja-JP" altLang="en-US" sz="850" b="0" i="0" u="none" strike="noStrike" dirty="0" smtClean="0">
                          <a:solidFill>
                            <a:srgbClr val="000000"/>
                          </a:solidFill>
                          <a:effectLst/>
                          <a:latin typeface="游ゴシック" panose="020B0400000000000000" pitchFamily="50" charset="-128"/>
                          <a:ea typeface="游ゴシック" panose="020B0400000000000000" pitchFamily="50" charset="-128"/>
                        </a:rPr>
                        <a:t>する</a:t>
                      </a:r>
                      <a:r>
                        <a:rPr lang="en-US" altLang="ja-JP" sz="850" b="0" i="0" u="none" strike="noStrike" dirty="0" smtClean="0">
                          <a:solidFill>
                            <a:srgbClr val="0070C0"/>
                          </a:solidFill>
                          <a:effectLst/>
                          <a:latin typeface="游ゴシック" panose="020B0400000000000000" pitchFamily="50" charset="-128"/>
                          <a:ea typeface="游ゴシック" panose="020B0400000000000000" pitchFamily="50" charset="-128"/>
                        </a:rPr>
                        <a:t>※</a:t>
                      </a:r>
                      <a:r>
                        <a:rPr lang="ja-JP" altLang="en-US" sz="850" b="0" i="0" u="none" strike="noStrike" dirty="0">
                          <a:solidFill>
                            <a:srgbClr val="0070C0"/>
                          </a:solidFill>
                          <a:effectLst/>
                          <a:latin typeface="游ゴシック" panose="020B0400000000000000" pitchFamily="50" charset="-128"/>
                          <a:ea typeface="游ゴシック" panose="020B0400000000000000" pitchFamily="50" charset="-128"/>
                        </a:rPr>
                        <a:t>委託先等においては、上述のサプライチェーン・リスクへの対策を検討しつつ</a:t>
                      </a:r>
                      <a:r>
                        <a:rPr lang="ja-JP" altLang="en-US" sz="850" b="0" i="0" u="none" strike="noStrike" dirty="0" smtClean="0">
                          <a:solidFill>
                            <a:srgbClr val="0070C0"/>
                          </a:solidFill>
                          <a:effectLst/>
                          <a:latin typeface="游ゴシック" panose="020B0400000000000000" pitchFamily="50" charset="-128"/>
                          <a:ea typeface="游ゴシック" panose="020B0400000000000000" pitchFamily="50" charset="-128"/>
                        </a:rPr>
                        <a:t>、委託元</a:t>
                      </a:r>
                      <a:r>
                        <a:rPr lang="ja-JP" altLang="en-US" sz="850" b="0" i="0" u="none" strike="noStrike" dirty="0">
                          <a:solidFill>
                            <a:srgbClr val="0070C0"/>
                          </a:solidFill>
                          <a:effectLst/>
                          <a:latin typeface="游ゴシック" panose="020B0400000000000000" pitchFamily="50" charset="-128"/>
                          <a:ea typeface="游ゴシック" panose="020B0400000000000000" pitchFamily="50" charset="-128"/>
                        </a:rPr>
                        <a:t>に対して適切な情報提供を実施する</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サプライチェーン②：委託先のセキュリティ管理体制を評価する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チェックシートや第三者認証の取得状況などを活用し、委託先のセキュリティ管理体制を評価する。契約期間中においても継続的に確認・評価し、不十分な点があれば改善を求める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960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サプライチェーン③：サプライチェーン全体の脆弱性情報を適切に把握し、対応する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継続的な脆弱性への対応が期待できるソフトウェアやハードウェアを選定するとともに、サプライチェーン間の契約や、調達時の仕様に脆弱性情報を適切に提供し、対応するといった記載を盛り込むことで、脆弱性情報を適切に把握し、対応できるように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548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２　インシデント対応時の連携</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379735">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インシデント対応①：責任範囲を明確にしたセキュリティインシデント対応体制を構築する</a:t>
                      </a:r>
                      <a: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1"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セキュリティインシデントが発生した際の対応に関する責任分界点を明示したセキュリティインシデント対応体制を構築する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インシデント対応②：連絡窓口を整備し、マルチステークホルダ間で相互に共有する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セキュリティインシデントの発生に備え、マルチステークホルダ間の連絡体制や緊急連絡先を予め把握・整備し、共有する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インシデント対応③：スマートシティ全体及び各マルチステークホルダにおけるインシデント対応手順を整備する</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セキュリティインシデントが発生に備え、それぞれのマルチステークホルダ内及びスマートシティ全体としてのインシデント対応手順を整備する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インシデント対応④：定期的にセキュリティインシデント対応訓練・演習を実施する</a:t>
                      </a:r>
                      <a: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インシデント対応手順や自組織内、組織外との連携対応の習熟などを目的とした、インシデント対応訓練・演習を実施する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0548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３　データ連携時のセキュリティ</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データ連携①：データ連携元・連携先のセキュリティ体制の確認・評価を実施する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データの連携元・連携先組織のセキュリティマネジメントを、チェックシートや第三者認証の有無等を活用して確認し、評価する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9735">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データ連携②：データ提供事業者・サービス提供者等の認証と適切なアクセス制御を実施する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連携するデータの内容や個人情報の同意内容に沿った利用目的等を踏まえ、認証と適切なアクセス制御の付与することで適切なデータ連携を行う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データ連携③：データの追跡可能性を確保しデータ利用の透明性を担保する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データ利用で生じるアクセスログやシステムログを取得し、分析・監視することで、データの追跡可能性を確保し、データ利用の透明性を担保する。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データ連携④：データの原本性保証を確保しデータの信頼性を担保する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デジタル署名、電子透かしなど技術を活用し、原本性保証を確保することでデータの信頼性を担保する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データ連携⑤：必要性に応じたデータの匿名化・秘匿化を実施する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データを提供する個人がそれを要望する場合等、必要性に応じてデータの提供元において匿名化・秘匿化の処理を行う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79735">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データ連携⑥：</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におけるセキュリティ（機密性・完全性・可用性・真正性）を確保する</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の利用では認証や通信の暗号化、公開鍵暗号基盤の利用、サーバへの負荷対策、クロスドメインの通信を許可するなど、</a:t>
                      </a: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におけるセキュリティを考慮する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40</a:t>
            </a:r>
            <a:endParaRPr kumimoji="1" lang="ja-JP" altLang="en-US" sz="1480" dirty="0">
              <a:solidFill>
                <a:schemeClr val="tx1"/>
              </a:solidFill>
            </a:endParaRPr>
          </a:p>
        </p:txBody>
      </p:sp>
    </p:spTree>
    <p:extLst>
      <p:ext uri="{BB962C8B-B14F-4D97-AF65-F5344CB8AC3E}">
        <p14:creationId xmlns:p14="http://schemas.microsoft.com/office/powerpoint/2010/main" val="593745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795"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97" name="Rectangle 66"/>
          <p:cNvSpPr>
            <a:spLocks noChangeArrowheads="1"/>
          </p:cNvSpPr>
          <p:nvPr/>
        </p:nvSpPr>
        <p:spPr>
          <a:xfrm>
            <a:off x="179513" y="702257"/>
            <a:ext cx="8784976" cy="6039111"/>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98" name="表 2"/>
          <p:cNvGraphicFramePr>
            <a:graphicFrameLocks noGrp="1"/>
          </p:cNvGraphicFramePr>
          <p:nvPr>
            <p:extLst/>
          </p:nvPr>
        </p:nvGraphicFramePr>
        <p:xfrm>
          <a:off x="300056" y="1046596"/>
          <a:ext cx="8280000" cy="2464194"/>
        </p:xfrm>
        <a:graphic>
          <a:graphicData uri="http://schemas.openxmlformats.org/drawingml/2006/table">
            <a:tbl>
              <a:tblPr firstRow="1" firstCol="1" bandRow="1"/>
              <a:tblGrid>
                <a:gridCol w="2097935">
                  <a:extLst>
                    <a:ext uri="{9D8B030D-6E8A-4147-A177-3AD203B41FA5}">
                      <a16:colId xmlns:a16="http://schemas.microsoft.com/office/drawing/2014/main" val="20000"/>
                    </a:ext>
                  </a:extLst>
                </a:gridCol>
                <a:gridCol w="2267710">
                  <a:extLst>
                    <a:ext uri="{9D8B030D-6E8A-4147-A177-3AD203B41FA5}">
                      <a16:colId xmlns:a16="http://schemas.microsoft.com/office/drawing/2014/main" val="20001"/>
                    </a:ext>
                  </a:extLst>
                </a:gridCol>
                <a:gridCol w="1637117">
                  <a:extLst>
                    <a:ext uri="{9D8B030D-6E8A-4147-A177-3AD203B41FA5}">
                      <a16:colId xmlns:a16="http://schemas.microsoft.com/office/drawing/2014/main" val="20002"/>
                    </a:ext>
                  </a:extLst>
                </a:gridCol>
                <a:gridCol w="2277238">
                  <a:extLst>
                    <a:ext uri="{9D8B030D-6E8A-4147-A177-3AD203B41FA5}">
                      <a16:colId xmlns:a16="http://schemas.microsoft.com/office/drawing/2014/main" val="20003"/>
                    </a:ext>
                  </a:extLst>
                </a:gridCol>
              </a:tblGrid>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団体名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代表者の役職及び氏名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31888">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担当者の役職及び氏名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業種及び主要事業内容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231888">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所在地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420242">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設立年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資本金</a:t>
                      </a:r>
                    </a:p>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（単位：千円）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千円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7954">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従業員数（単位：人）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支店・店舗数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30363">
                <a:tc>
                  <a:txBody>
                    <a:bodyPr/>
                    <a:lstStyle/>
                    <a:p>
                      <a:pPr marR="4445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担当者の連絡先</a:t>
                      </a:r>
                    </a:p>
                    <a:p>
                      <a:pPr marR="4445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（電話番号・</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FAX</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E-mail</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アドレス）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graphicFrame>
        <p:nvGraphicFramePr>
          <p:cNvPr id="1799" name="表 7"/>
          <p:cNvGraphicFramePr>
            <a:graphicFrameLocks noGrp="1"/>
          </p:cNvGraphicFramePr>
          <p:nvPr>
            <p:extLst/>
          </p:nvPr>
        </p:nvGraphicFramePr>
        <p:xfrm>
          <a:off x="300055" y="3995382"/>
          <a:ext cx="8280001" cy="2080879"/>
        </p:xfrm>
        <a:graphic>
          <a:graphicData uri="http://schemas.openxmlformats.org/drawingml/2006/table">
            <a:tbl>
              <a:tblPr firstRow="1" firstCol="1" bandRow="1"/>
              <a:tblGrid>
                <a:gridCol w="545934">
                  <a:extLst>
                    <a:ext uri="{9D8B030D-6E8A-4147-A177-3AD203B41FA5}">
                      <a16:colId xmlns:a16="http://schemas.microsoft.com/office/drawing/2014/main" val="20000"/>
                    </a:ext>
                  </a:extLst>
                </a:gridCol>
                <a:gridCol w="2653413">
                  <a:extLst>
                    <a:ext uri="{9D8B030D-6E8A-4147-A177-3AD203B41FA5}">
                      <a16:colId xmlns:a16="http://schemas.microsoft.com/office/drawing/2014/main" val="20001"/>
                    </a:ext>
                  </a:extLst>
                </a:gridCol>
                <a:gridCol w="2716672">
                  <a:extLst>
                    <a:ext uri="{9D8B030D-6E8A-4147-A177-3AD203B41FA5}">
                      <a16:colId xmlns:a16="http://schemas.microsoft.com/office/drawing/2014/main" val="20002"/>
                    </a:ext>
                  </a:extLst>
                </a:gridCol>
                <a:gridCol w="1272980">
                  <a:extLst>
                    <a:ext uri="{9D8B030D-6E8A-4147-A177-3AD203B41FA5}">
                      <a16:colId xmlns:a16="http://schemas.microsoft.com/office/drawing/2014/main" val="20003"/>
                    </a:ext>
                  </a:extLst>
                </a:gridCol>
                <a:gridCol w="1091002">
                  <a:extLst>
                    <a:ext uri="{9D8B030D-6E8A-4147-A177-3AD203B41FA5}">
                      <a16:colId xmlns:a16="http://schemas.microsoft.com/office/drawing/2014/main" val="20004"/>
                    </a:ext>
                  </a:extLst>
                </a:gridCol>
              </a:tblGrid>
              <a:tr h="289374">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氏名・役職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住所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株数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9374">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7628">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000">
                <a:tc gridSpan="3">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800" name="正方形/長方形 1"/>
          <p:cNvSpPr/>
          <p:nvPr/>
        </p:nvSpPr>
        <p:spPr>
          <a:xfrm>
            <a:off x="194433" y="705005"/>
            <a:ext cx="2050561" cy="338554"/>
          </a:xfrm>
          <a:prstGeom prst="rect">
            <a:avLst/>
          </a:prstGeom>
        </p:spPr>
        <p:txBody>
          <a:bodyPr wrap="none">
            <a:spAutoFit/>
          </a:bodyPr>
          <a:lstStyle/>
          <a:p>
            <a:pPr marL="285750" indent="-285750">
              <a:buFont typeface="Wingdings" panose="05000000000000000000" pitchFamily="2" charset="2"/>
              <a:buChar char="n"/>
            </a:pPr>
            <a:r>
              <a:rPr lang="ja-JP" altLang="en-US" sz="1600" dirty="0" smtClean="0">
                <a:solidFill>
                  <a:srgbClr val="000000"/>
                </a:solidFill>
                <a:latin typeface="Tahoma" pitchFamily="34" charset="0"/>
              </a:rPr>
              <a:t>（１）申請者の概要</a:t>
            </a:r>
            <a:endParaRPr lang="en-US" altLang="zh-TW" sz="1600" dirty="0">
              <a:solidFill>
                <a:srgbClr val="000000"/>
              </a:solidFill>
              <a:latin typeface="Tahoma" pitchFamily="34" charset="0"/>
            </a:endParaRPr>
          </a:p>
        </p:txBody>
      </p:sp>
      <p:sp>
        <p:nvSpPr>
          <p:cNvPr id="1801" name="正方形/長方形 9"/>
          <p:cNvSpPr/>
          <p:nvPr/>
        </p:nvSpPr>
        <p:spPr>
          <a:xfrm>
            <a:off x="262747" y="3583809"/>
            <a:ext cx="1640193" cy="338554"/>
          </a:xfrm>
          <a:prstGeom prst="rect">
            <a:avLst/>
          </a:prstGeom>
        </p:spPr>
        <p:txBody>
          <a:bodyPr wrap="none">
            <a:spAutoFit/>
          </a:bodyPr>
          <a:lstStyle/>
          <a:p>
            <a:pPr marL="285750" indent="-285750">
              <a:buFont typeface="Wingdings" panose="05000000000000000000" pitchFamily="2" charset="2"/>
              <a:buChar char="n"/>
            </a:pPr>
            <a:r>
              <a:rPr lang="ja-JP" altLang="en-US" sz="1600" dirty="0" smtClean="0">
                <a:solidFill>
                  <a:srgbClr val="000000"/>
                </a:solidFill>
                <a:latin typeface="Tahoma" pitchFamily="34" charset="0"/>
              </a:rPr>
              <a:t>（２）株主構成</a:t>
            </a:r>
            <a:endParaRPr lang="en-US" altLang="zh-TW" sz="1600" dirty="0">
              <a:solidFill>
                <a:srgbClr val="000000"/>
              </a:solidFill>
              <a:latin typeface="Tahoma" pitchFamily="34" charset="0"/>
            </a:endParaRPr>
          </a:p>
        </p:txBody>
      </p:sp>
      <p:sp>
        <p:nvSpPr>
          <p:cNvPr id="1802" name="正方形/長方形 10"/>
          <p:cNvSpPr/>
          <p:nvPr/>
        </p:nvSpPr>
        <p:spPr>
          <a:xfrm>
            <a:off x="3808052" y="6134130"/>
            <a:ext cx="5220120" cy="600164"/>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（備考）</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１．定款、登記簿抄本を添付すること。</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２．行が不足する場合は、適宜、増やすなどをして表を作成すること。</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41</a:t>
            </a:r>
            <a:endParaRPr kumimoji="1" lang="ja-JP" altLang="en-US" sz="1480" dirty="0">
              <a:solidFill>
                <a:schemeClr val="tx1"/>
              </a:solidFill>
            </a:endParaRPr>
          </a:p>
        </p:txBody>
      </p:sp>
    </p:spTree>
    <p:extLst>
      <p:ext uri="{BB962C8B-B14F-4D97-AF65-F5344CB8AC3E}">
        <p14:creationId xmlns:p14="http://schemas.microsoft.com/office/powerpoint/2010/main" val="2640756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05"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07" name="Rectangle 66"/>
          <p:cNvSpPr>
            <a:spLocks noChangeArrowheads="1"/>
          </p:cNvSpPr>
          <p:nvPr/>
        </p:nvSpPr>
        <p:spPr>
          <a:xfrm>
            <a:off x="179513" y="692632"/>
            <a:ext cx="8784976" cy="6091626"/>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08" name="正方形/長方形 4"/>
          <p:cNvSpPr/>
          <p:nvPr/>
        </p:nvSpPr>
        <p:spPr>
          <a:xfrm>
            <a:off x="146691" y="5751407"/>
            <a:ext cx="9278309" cy="1107996"/>
          </a:xfrm>
          <a:prstGeom prst="rect">
            <a:avLst/>
          </a:prstGeom>
        </p:spPr>
        <p:txBody>
          <a:bodyPr wrap="square">
            <a:spAutoFit/>
          </a:bodyPr>
          <a:lstStyle/>
          <a:p>
            <a:pPr marR="44450" indent="127000">
              <a:spcAft>
                <a:spcPts val="0"/>
              </a:spcAft>
            </a:pPr>
            <a:r>
              <a:rPr lang="ja-JP" altLang="ja-JP" sz="11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05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備考）</a:t>
            </a:r>
            <a:endParaRPr lang="ja-JP" altLang="ja-JP" sz="105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27000" marR="44450" indent="127000">
              <a:spcAft>
                <a:spcPts val="0"/>
              </a:spcAft>
            </a:pPr>
            <a:r>
              <a:rPr lang="ja-JP" altLang="ja-JP" sz="105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１．本資料は、過去３期の財務諸表により作成すること。</a:t>
            </a:r>
            <a:endParaRPr lang="ja-JP" altLang="ja-JP" sz="105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508000" marR="43180" indent="-254000">
              <a:spcAft>
                <a:spcPts val="0"/>
              </a:spcAft>
            </a:pPr>
            <a:r>
              <a:rPr lang="ja-JP" altLang="ja-JP" sz="105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２．金額は、百円の位を四捨五入して千円単位で記入すること。率は、小数第２位を四捨五入して小数第１位まで記載すること。</a:t>
            </a:r>
            <a:endParaRPr lang="ja-JP" altLang="ja-JP" sz="105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27000" marR="44450" indent="127000">
              <a:spcAft>
                <a:spcPts val="0"/>
              </a:spcAft>
            </a:pPr>
            <a:r>
              <a:rPr lang="ja-JP" altLang="ja-JP" sz="105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３．直近３ヶ年の貸借対照表、損益計算書を添付すること。</a:t>
            </a:r>
            <a:endParaRPr lang="ja-JP" altLang="ja-JP" sz="105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27000" marR="44450" indent="127000">
              <a:spcAft>
                <a:spcPts val="0"/>
              </a:spcAft>
            </a:pPr>
            <a:r>
              <a:rPr lang="ja-JP" altLang="ja-JP" sz="105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４．創業後間もない企業は将来３期の経営状況表を作成すること。</a:t>
            </a:r>
            <a:endParaRPr lang="ja-JP" altLang="ja-JP" sz="105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508000" marR="43180" indent="-254000">
              <a:spcAft>
                <a:spcPts val="0"/>
              </a:spcAft>
            </a:pPr>
            <a:r>
              <a:rPr lang="ja-JP" altLang="ja-JP" sz="105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５．本表での売上高は、本業による営業収益に、その他の営業収益が加算されたものをいう</a:t>
            </a:r>
            <a:r>
              <a:rPr lang="ja-JP" altLang="ja-JP" sz="105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lang="ja-JP" altLang="ja-JP" sz="105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9" name="表 1"/>
          <p:cNvGraphicFramePr>
            <a:graphicFrameLocks noGrp="1"/>
          </p:cNvGraphicFramePr>
          <p:nvPr>
            <p:extLst/>
          </p:nvPr>
        </p:nvGraphicFramePr>
        <p:xfrm>
          <a:off x="323528" y="1031186"/>
          <a:ext cx="8079069" cy="4746432"/>
        </p:xfrm>
        <a:graphic>
          <a:graphicData uri="http://schemas.openxmlformats.org/drawingml/2006/table">
            <a:tbl>
              <a:tblPr firstRow="1" firstCol="1" bandRow="1"/>
              <a:tblGrid>
                <a:gridCol w="1303247">
                  <a:extLst>
                    <a:ext uri="{9D8B030D-6E8A-4147-A177-3AD203B41FA5}">
                      <a16:colId xmlns:a16="http://schemas.microsoft.com/office/drawing/2014/main" val="20000"/>
                    </a:ext>
                  </a:extLst>
                </a:gridCol>
                <a:gridCol w="812571">
                  <a:extLst>
                    <a:ext uri="{9D8B030D-6E8A-4147-A177-3AD203B41FA5}">
                      <a16:colId xmlns:a16="http://schemas.microsoft.com/office/drawing/2014/main" val="20001"/>
                    </a:ext>
                  </a:extLst>
                </a:gridCol>
                <a:gridCol w="692251">
                  <a:extLst>
                    <a:ext uri="{9D8B030D-6E8A-4147-A177-3AD203B41FA5}">
                      <a16:colId xmlns:a16="http://schemas.microsoft.com/office/drawing/2014/main" val="20002"/>
                    </a:ext>
                  </a:extLst>
                </a:gridCol>
                <a:gridCol w="1757000">
                  <a:extLst>
                    <a:ext uri="{9D8B030D-6E8A-4147-A177-3AD203B41FA5}">
                      <a16:colId xmlns:a16="http://schemas.microsoft.com/office/drawing/2014/main" val="20003"/>
                    </a:ext>
                  </a:extLst>
                </a:gridCol>
                <a:gridCol w="1757000">
                  <a:extLst>
                    <a:ext uri="{9D8B030D-6E8A-4147-A177-3AD203B41FA5}">
                      <a16:colId xmlns:a16="http://schemas.microsoft.com/office/drawing/2014/main" val="20004"/>
                    </a:ext>
                  </a:extLst>
                </a:gridCol>
                <a:gridCol w="1757000">
                  <a:extLst>
                    <a:ext uri="{9D8B030D-6E8A-4147-A177-3AD203B41FA5}">
                      <a16:colId xmlns:a16="http://schemas.microsoft.com/office/drawing/2014/main" val="20005"/>
                    </a:ext>
                  </a:extLst>
                </a:gridCol>
              </a:tblGrid>
              <a:tr h="159192">
                <a:tc rowSpan="2" gridSpan="3">
                  <a:txBody>
                    <a:bodyPr/>
                    <a:lstStyle/>
                    <a:p>
                      <a:pPr marR="44450" indent="127000" algn="l">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4783">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a:t>
                      </a:r>
                      <a:r>
                        <a:rPr lang="ja-JP" sz="9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日</a:t>
                      </a:r>
                      <a:endParaRPr lang="ja-JP" sz="9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売上高</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営業費用</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Ｂ</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営業利益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Ｃ</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営業外収益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Ｄ</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営業外費用</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Ｅ</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流動資産</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流動負債</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自己資本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Ｉ</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総資産（本）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2465">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総資産（本）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Ｆ</a:t>
                      </a:r>
                      <a:r>
                        <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4972">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売上高</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Ｆ</a:t>
                      </a:r>
                      <a:r>
                        <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84972">
                <a:tc>
                  <a:txBody>
                    <a:bodyPr/>
                    <a:lstStyle/>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自己資本</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比率</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Ｉ</a:t>
                      </a:r>
                      <a:r>
                        <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89946">
                <a:tc>
                  <a:txBody>
                    <a:bodyPr/>
                    <a:lstStyle/>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流動比率</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Ｇ</a:t>
                      </a:r>
                      <a:r>
                        <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573697">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経常収支</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比率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Ｄ</a:t>
                      </a:r>
                      <a:endPar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ctr">
                        <a:spcAft>
                          <a:spcPts val="0"/>
                        </a:spcAft>
                      </a:pPr>
                      <a:r>
                        <a:rPr lang="en-US" altLang="ja-JP" sz="13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3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Ｂ＋Ｅ</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1810" name="正方形/長方形 8"/>
          <p:cNvSpPr/>
          <p:nvPr/>
        </p:nvSpPr>
        <p:spPr>
          <a:xfrm>
            <a:off x="203748" y="666421"/>
            <a:ext cx="1845377" cy="338554"/>
          </a:xfrm>
          <a:prstGeom prst="rect">
            <a:avLst/>
          </a:prstGeom>
        </p:spPr>
        <p:txBody>
          <a:bodyPr wrap="none">
            <a:spAutoFit/>
          </a:bodyPr>
          <a:lstStyle/>
          <a:p>
            <a:pPr marL="285750" indent="-285750">
              <a:buFont typeface="Wingdings" panose="05000000000000000000" pitchFamily="2" charset="2"/>
              <a:buChar char="n"/>
            </a:pPr>
            <a:r>
              <a:rPr lang="ja-JP" altLang="en-US" sz="1600" dirty="0" smtClean="0">
                <a:solidFill>
                  <a:srgbClr val="000000"/>
                </a:solidFill>
                <a:latin typeface="Tahoma" pitchFamily="34" charset="0"/>
              </a:rPr>
              <a:t>（３）経営状況表</a:t>
            </a:r>
            <a:endParaRPr lang="en-US" altLang="zh-TW" sz="1600" dirty="0">
              <a:solidFill>
                <a:srgbClr val="000000"/>
              </a:solidFill>
              <a:latin typeface="Tahoma" pitchFamily="34" charset="0"/>
            </a:endParaRP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42</a:t>
            </a:r>
            <a:endParaRPr kumimoji="1" lang="ja-JP" altLang="en-US" sz="1480" dirty="0">
              <a:solidFill>
                <a:schemeClr val="tx1"/>
              </a:solidFill>
            </a:endParaRPr>
          </a:p>
        </p:txBody>
      </p:sp>
    </p:spTree>
    <p:extLst>
      <p:ext uri="{BB962C8B-B14F-4D97-AF65-F5344CB8AC3E}">
        <p14:creationId xmlns:p14="http://schemas.microsoft.com/office/powerpoint/2010/main" val="853639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13"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15" name="Text Box 4"/>
          <p:cNvSpPr txBox="1">
            <a:spLocks noChangeArrowheads="1"/>
          </p:cNvSpPr>
          <p:nvPr/>
        </p:nvSpPr>
        <p:spPr>
          <a:xfrm>
            <a:off x="179513" y="731963"/>
            <a:ext cx="7398461" cy="338554"/>
          </a:xfrm>
          <a:prstGeom prst="rect">
            <a:avLst/>
          </a:prstGeom>
          <a:noFill/>
          <a:ln w="9525">
            <a:noFill/>
            <a:miter lim="800000"/>
            <a:headEnd/>
            <a:tailEnd/>
          </a:ln>
          <a:effectLst/>
        </p:spPr>
        <p:txBody>
          <a:bodyPr wrap="square">
            <a:spAutoFit/>
          </a:bodyPr>
          <a:lstStyle/>
          <a:p>
            <a:pPr marL="342900" lvl="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（４）財務状況、直近の売上状況及び見通し</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endParaRPr>
          </a:p>
        </p:txBody>
      </p:sp>
      <p:sp>
        <p:nvSpPr>
          <p:cNvPr id="1816" name="Rectangle 66"/>
          <p:cNvSpPr>
            <a:spLocks noChangeArrowheads="1"/>
          </p:cNvSpPr>
          <p:nvPr/>
        </p:nvSpPr>
        <p:spPr>
          <a:xfrm>
            <a:off x="179513" y="692632"/>
            <a:ext cx="8784976" cy="6048736"/>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817" name="表 2"/>
          <p:cNvGraphicFramePr>
            <a:graphicFrameLocks noGrp="1"/>
          </p:cNvGraphicFramePr>
          <p:nvPr>
            <p:extLst/>
          </p:nvPr>
        </p:nvGraphicFramePr>
        <p:xfrm>
          <a:off x="343326" y="1631282"/>
          <a:ext cx="8351022" cy="1620000"/>
        </p:xfrm>
        <a:graphic>
          <a:graphicData uri="http://schemas.openxmlformats.org/drawingml/2006/table">
            <a:tbl>
              <a:tblPr firstRow="1" firstCol="1" bandRow="1"/>
              <a:tblGrid>
                <a:gridCol w="8351022">
                  <a:extLst>
                    <a:ext uri="{9D8B030D-6E8A-4147-A177-3AD203B41FA5}">
                      <a16:colId xmlns:a16="http://schemas.microsoft.com/office/drawing/2014/main" val="20000"/>
                    </a:ext>
                  </a:extLst>
                </a:gridCol>
              </a:tblGrid>
              <a:tr h="1620000">
                <a:tc>
                  <a:txBody>
                    <a:bodyPr/>
                    <a:lstStyle/>
                    <a:p>
                      <a:pPr marR="44450" indent="127000">
                        <a:spcAft>
                          <a:spcPts val="0"/>
                        </a:spcAft>
                      </a:pPr>
                      <a:r>
                        <a:rPr lang="en-US" sz="10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818" name="正方形/長方形 5"/>
          <p:cNvSpPr/>
          <p:nvPr/>
        </p:nvSpPr>
        <p:spPr>
          <a:xfrm>
            <a:off x="213089" y="1015224"/>
            <a:ext cx="8607383" cy="553998"/>
          </a:xfrm>
          <a:prstGeom prst="rect">
            <a:avLst/>
          </a:prstGeom>
        </p:spPr>
        <p:txBody>
          <a:bodyPr wrap="square">
            <a:spAutoFit/>
          </a:bodyPr>
          <a:lstStyle/>
          <a:p>
            <a:r>
              <a:rPr lang="ja-JP" altLang="ja-JP" sz="1500" dirty="0">
                <a:ea typeface="ＭＳ ゴシック" panose="020B0609070205080204" pitchFamily="49" charset="-128"/>
                <a:cs typeface="Meiryo UI" panose="020B0604030504040204" pitchFamily="50" charset="-128"/>
              </a:rPr>
              <a:t>※「（３）経営状況表」や添付した「貸借対照表」及び「損益計算書」において、債務超過や負債・赤字が大きい場合は今後の対処方針を記載すること</a:t>
            </a:r>
            <a:endParaRPr lang="ja-JP" altLang="en-US" sz="1500" dirty="0"/>
          </a:p>
        </p:txBody>
      </p:sp>
      <p:sp>
        <p:nvSpPr>
          <p:cNvPr id="1819" name="正方形/長方形 1"/>
          <p:cNvSpPr/>
          <p:nvPr/>
        </p:nvSpPr>
        <p:spPr>
          <a:xfrm>
            <a:off x="196241" y="3437192"/>
            <a:ext cx="5814392" cy="338554"/>
          </a:xfrm>
          <a:prstGeom prst="rect">
            <a:avLst/>
          </a:prstGeom>
        </p:spPr>
        <p:txBody>
          <a:bodyPr wrap="square">
            <a:spAutoFit/>
          </a:bodyPr>
          <a:lstStyle/>
          <a:p>
            <a:pPr marL="342900" lvl="0" indent="-342900">
              <a:spcBef>
                <a:spcPct val="5000"/>
              </a:spcBef>
              <a:buFont typeface="Wingdings" panose="05000000000000000000" pitchFamily="2" charset="2"/>
              <a:buChar char="n"/>
              <a:defRPr/>
            </a:pPr>
            <a:r>
              <a:rPr lang="ja-JP" altLang="en-US" sz="1600" dirty="0" smtClean="0">
                <a:solidFill>
                  <a:srgbClr val="000000"/>
                </a:solidFill>
                <a:latin typeface="Tahoma" pitchFamily="34" charset="0"/>
              </a:rPr>
              <a:t>（５）</a:t>
            </a:r>
            <a:r>
              <a:rPr lang="ja-JP" altLang="en-US" sz="1600" dirty="0">
                <a:solidFill>
                  <a:srgbClr val="000000"/>
                </a:solidFill>
                <a:latin typeface="Tahoma" pitchFamily="34" charset="0"/>
              </a:rPr>
              <a:t>事業に関連する都道府県又は市町村との関係</a:t>
            </a:r>
          </a:p>
        </p:txBody>
      </p:sp>
      <p:sp>
        <p:nvSpPr>
          <p:cNvPr id="1820" name="正方形/長方形 3"/>
          <p:cNvSpPr/>
          <p:nvPr/>
        </p:nvSpPr>
        <p:spPr>
          <a:xfrm>
            <a:off x="242339" y="3740907"/>
            <a:ext cx="8452009" cy="553998"/>
          </a:xfrm>
          <a:prstGeom prst="rect">
            <a:avLst/>
          </a:prstGeom>
        </p:spPr>
        <p:txBody>
          <a:bodyPr wrap="square">
            <a:spAutoFit/>
          </a:bodyPr>
          <a:lstStyle/>
          <a:p>
            <a:r>
              <a:rPr lang="ja-JP" altLang="ja-JP" sz="1500" dirty="0">
                <a:ea typeface="ＭＳ ゴシック" panose="020B0609070205080204" pitchFamily="49" charset="-128"/>
                <a:cs typeface="Meiryo UI" panose="020B0604030504040204" pitchFamily="50" charset="-128"/>
              </a:rPr>
              <a:t>※</a:t>
            </a:r>
            <a:r>
              <a:rPr lang="ja-JP" altLang="ja-JP" sz="1500" dirty="0"/>
              <a:t>当該都道府県又は市町村との間で、出資、包括連携協定又はコンソーシアム組成等によりガバナンスが確立されていることについて記載すること</a:t>
            </a:r>
            <a:endParaRPr lang="ja-JP" altLang="en-US" sz="1500" dirty="0"/>
          </a:p>
        </p:txBody>
      </p:sp>
      <p:graphicFrame>
        <p:nvGraphicFramePr>
          <p:cNvPr id="1821" name="表 10"/>
          <p:cNvGraphicFramePr>
            <a:graphicFrameLocks noGrp="1"/>
          </p:cNvGraphicFramePr>
          <p:nvPr>
            <p:extLst/>
          </p:nvPr>
        </p:nvGraphicFramePr>
        <p:xfrm>
          <a:off x="396489" y="4473480"/>
          <a:ext cx="8351022" cy="1620000"/>
        </p:xfrm>
        <a:graphic>
          <a:graphicData uri="http://schemas.openxmlformats.org/drawingml/2006/table">
            <a:tbl>
              <a:tblPr firstRow="1" firstCol="1" bandRow="1"/>
              <a:tblGrid>
                <a:gridCol w="8351022">
                  <a:extLst>
                    <a:ext uri="{9D8B030D-6E8A-4147-A177-3AD203B41FA5}">
                      <a16:colId xmlns:a16="http://schemas.microsoft.com/office/drawing/2014/main" val="20000"/>
                    </a:ext>
                  </a:extLst>
                </a:gridCol>
              </a:tblGrid>
              <a:tr h="1620000">
                <a:tc>
                  <a:txBody>
                    <a:bodyPr/>
                    <a:lstStyle/>
                    <a:p>
                      <a:pPr marR="44450" indent="127000">
                        <a:spcAft>
                          <a:spcPts val="0"/>
                        </a:spcAft>
                      </a:pPr>
                      <a:r>
                        <a:rPr lang="en-US" sz="10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43</a:t>
            </a:r>
            <a:endParaRPr kumimoji="1" lang="ja-JP" altLang="en-US" sz="1480" dirty="0">
              <a:solidFill>
                <a:schemeClr val="tx1"/>
              </a:solidFill>
            </a:endParaRPr>
          </a:p>
        </p:txBody>
      </p:sp>
    </p:spTree>
    <p:extLst>
      <p:ext uri="{BB962C8B-B14F-4D97-AF65-F5344CB8AC3E}">
        <p14:creationId xmlns:p14="http://schemas.microsoft.com/office/powerpoint/2010/main" val="210861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2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総務省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26" name="Rectangle 66"/>
          <p:cNvSpPr>
            <a:spLocks noChangeArrowheads="1"/>
          </p:cNvSpPr>
          <p:nvPr/>
        </p:nvSpPr>
        <p:spPr>
          <a:xfrm>
            <a:off x="179513" y="702257"/>
            <a:ext cx="8784976" cy="6039111"/>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827" name="表 2"/>
          <p:cNvGraphicFramePr>
            <a:graphicFrameLocks noGrp="1"/>
          </p:cNvGraphicFramePr>
          <p:nvPr>
            <p:extLst/>
          </p:nvPr>
        </p:nvGraphicFramePr>
        <p:xfrm>
          <a:off x="348708" y="1239995"/>
          <a:ext cx="8280001" cy="2232002"/>
        </p:xfrm>
        <a:graphic>
          <a:graphicData uri="http://schemas.openxmlformats.org/drawingml/2006/table">
            <a:tbl>
              <a:tblPr firstRow="1" firstCol="1" bandRow="1"/>
              <a:tblGrid>
                <a:gridCol w="2193954">
                  <a:extLst>
                    <a:ext uri="{9D8B030D-6E8A-4147-A177-3AD203B41FA5}">
                      <a16:colId xmlns:a16="http://schemas.microsoft.com/office/drawing/2014/main" val="20000"/>
                    </a:ext>
                  </a:extLst>
                </a:gridCol>
                <a:gridCol w="1991645">
                  <a:extLst>
                    <a:ext uri="{9D8B030D-6E8A-4147-A177-3AD203B41FA5}">
                      <a16:colId xmlns:a16="http://schemas.microsoft.com/office/drawing/2014/main" val="20001"/>
                    </a:ext>
                  </a:extLst>
                </a:gridCol>
                <a:gridCol w="4094402">
                  <a:extLst>
                    <a:ext uri="{9D8B030D-6E8A-4147-A177-3AD203B41FA5}">
                      <a16:colId xmlns:a16="http://schemas.microsoft.com/office/drawing/2014/main" val="20002"/>
                    </a:ext>
                  </a:extLst>
                </a:gridCol>
              </a:tblGrid>
              <a:tr h="428652">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補助事業に要する経費（円）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資金の調達先（銀行等）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0670">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自己資金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10001"/>
                  </a:ext>
                </a:extLst>
              </a:tr>
              <a:tr h="360670">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借入金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067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670">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0670">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合計額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828" name="表 5"/>
          <p:cNvGraphicFramePr>
            <a:graphicFrameLocks noGrp="1"/>
          </p:cNvGraphicFramePr>
          <p:nvPr>
            <p:extLst/>
          </p:nvPr>
        </p:nvGraphicFramePr>
        <p:xfrm>
          <a:off x="373920" y="3951907"/>
          <a:ext cx="8280001" cy="2231999"/>
        </p:xfrm>
        <a:graphic>
          <a:graphicData uri="http://schemas.openxmlformats.org/drawingml/2006/table">
            <a:tbl>
              <a:tblPr firstRow="1" firstCol="1" bandRow="1"/>
              <a:tblGrid>
                <a:gridCol w="2193954">
                  <a:extLst>
                    <a:ext uri="{9D8B030D-6E8A-4147-A177-3AD203B41FA5}">
                      <a16:colId xmlns:a16="http://schemas.microsoft.com/office/drawing/2014/main" val="20000"/>
                    </a:ext>
                  </a:extLst>
                </a:gridCol>
                <a:gridCol w="1991645">
                  <a:extLst>
                    <a:ext uri="{9D8B030D-6E8A-4147-A177-3AD203B41FA5}">
                      <a16:colId xmlns:a16="http://schemas.microsoft.com/office/drawing/2014/main" val="20001"/>
                    </a:ext>
                  </a:extLst>
                </a:gridCol>
                <a:gridCol w="4094402">
                  <a:extLst>
                    <a:ext uri="{9D8B030D-6E8A-4147-A177-3AD203B41FA5}">
                      <a16:colId xmlns:a16="http://schemas.microsoft.com/office/drawing/2014/main" val="20002"/>
                    </a:ext>
                  </a:extLst>
                </a:gridCol>
              </a:tblGrid>
              <a:tr h="637714">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補助金相当額（円）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資金の調達先（銀行等）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8857">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自己資金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10001"/>
                  </a:ext>
                </a:extLst>
              </a:tr>
              <a:tr h="318857">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借入金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8857">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8857">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8857">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合計額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29" name="正方形/長方形 11"/>
          <p:cNvSpPr/>
          <p:nvPr/>
        </p:nvSpPr>
        <p:spPr>
          <a:xfrm>
            <a:off x="339213" y="3544288"/>
            <a:ext cx="8465574" cy="338554"/>
          </a:xfrm>
          <a:prstGeom prst="rect">
            <a:avLst/>
          </a:prstGeom>
        </p:spPr>
        <p:txBody>
          <a:bodyPr wrap="square">
            <a:spAutoFit/>
          </a:bodyPr>
          <a:lstStyle/>
          <a:p>
            <a:pPr marL="285750" indent="-285750">
              <a:buFont typeface="Wingdings" panose="05000000000000000000" pitchFamily="2" charset="2"/>
              <a:buChar char="n"/>
            </a:pPr>
            <a:r>
              <a:rPr kumimoji="1" lang="ja-JP" altLang="en-US" sz="1600" dirty="0" smtClean="0">
                <a:solidFill>
                  <a:srgbClr val="000000"/>
                </a:solidFill>
                <a:latin typeface="Tahoma" pitchFamily="34" charset="0"/>
                <a:ea typeface="ＭＳ Ｐゴシック" panose="020B0600070205080204" pitchFamily="50" charset="-128"/>
              </a:rPr>
              <a:t>（７）補助金相当額</a:t>
            </a:r>
            <a:endParaRPr kumimoji="1" lang="en-US" altLang="zh-TW" sz="1600" dirty="0" smtClean="0">
              <a:solidFill>
                <a:srgbClr val="000000"/>
              </a:solidFill>
              <a:latin typeface="Tahoma" pitchFamily="34" charset="0"/>
              <a:ea typeface="ＭＳ Ｐゴシック" panose="020B0600070205080204" pitchFamily="50" charset="-128"/>
            </a:endParaRPr>
          </a:p>
        </p:txBody>
      </p:sp>
      <p:sp>
        <p:nvSpPr>
          <p:cNvPr id="1830" name="正方形/長方形 12"/>
          <p:cNvSpPr/>
          <p:nvPr/>
        </p:nvSpPr>
        <p:spPr>
          <a:xfrm>
            <a:off x="281133" y="801849"/>
            <a:ext cx="8465574" cy="338554"/>
          </a:xfrm>
          <a:prstGeom prst="rect">
            <a:avLst/>
          </a:prstGeom>
        </p:spPr>
        <p:txBody>
          <a:bodyPr wrap="square">
            <a:spAutoFit/>
          </a:bodyPr>
          <a:lstStyle/>
          <a:p>
            <a:pPr marL="285750" indent="-285750">
              <a:buFont typeface="Wingdings" panose="05000000000000000000" pitchFamily="2" charset="2"/>
              <a:buChar char="n"/>
            </a:pPr>
            <a:r>
              <a:rPr kumimoji="1" lang="ja-JP" altLang="en-US" sz="1600" dirty="0" smtClean="0">
                <a:solidFill>
                  <a:srgbClr val="000000"/>
                </a:solidFill>
                <a:latin typeface="Tahoma" pitchFamily="34" charset="0"/>
                <a:ea typeface="ＭＳ Ｐゴシック" panose="020B0600070205080204" pitchFamily="50" charset="-128"/>
              </a:rPr>
              <a:t>（６）</a:t>
            </a:r>
            <a:r>
              <a:rPr kumimoji="1" lang="zh-TW" altLang="en-US" sz="1600" dirty="0" smtClean="0">
                <a:solidFill>
                  <a:srgbClr val="000000"/>
                </a:solidFill>
                <a:latin typeface="Tahoma" pitchFamily="34" charset="0"/>
                <a:ea typeface="ＭＳ Ｐゴシック" panose="020B0600070205080204" pitchFamily="50" charset="-128"/>
              </a:rPr>
              <a:t>資金</a:t>
            </a:r>
            <a:r>
              <a:rPr kumimoji="1" lang="zh-TW" altLang="en-US" sz="1600" dirty="0">
                <a:solidFill>
                  <a:srgbClr val="000000"/>
                </a:solidFill>
                <a:latin typeface="Tahoma" pitchFamily="34" charset="0"/>
                <a:ea typeface="ＭＳ Ｐゴシック" panose="020B0600070205080204" pitchFamily="50" charset="-128"/>
              </a:rPr>
              <a:t>調達</a:t>
            </a:r>
            <a:r>
              <a:rPr kumimoji="1" lang="zh-TW" altLang="en-US" sz="1600" dirty="0" smtClean="0">
                <a:solidFill>
                  <a:srgbClr val="000000"/>
                </a:solidFill>
                <a:latin typeface="Tahoma" pitchFamily="34" charset="0"/>
                <a:ea typeface="ＭＳ Ｐゴシック" panose="020B0600070205080204" pitchFamily="50" charset="-128"/>
              </a:rPr>
              <a:t>内訳</a:t>
            </a:r>
            <a:endParaRPr kumimoji="1" lang="en-US" altLang="zh-TW" sz="1600" dirty="0" smtClean="0">
              <a:solidFill>
                <a:srgbClr val="000000"/>
              </a:solidFill>
              <a:latin typeface="Tahoma" pitchFamily="34" charset="0"/>
              <a:ea typeface="ＭＳ Ｐゴシック" panose="020B0600070205080204" pitchFamily="50" charset="-128"/>
            </a:endParaRPr>
          </a:p>
        </p:txBody>
      </p:sp>
      <p:sp>
        <p:nvSpPr>
          <p:cNvPr id="1831" name="正方形/長方形 6"/>
          <p:cNvSpPr/>
          <p:nvPr/>
        </p:nvSpPr>
        <p:spPr>
          <a:xfrm>
            <a:off x="339213" y="6252972"/>
            <a:ext cx="8625276" cy="461665"/>
          </a:xfrm>
          <a:prstGeom prst="rect">
            <a:avLst/>
          </a:prstGeom>
        </p:spPr>
        <p:txBody>
          <a:bodyPr wrap="square">
            <a:spAutoFit/>
          </a:bodyPr>
          <a:lstStyle/>
          <a:p>
            <a:pPr marL="374650" marR="254000" indent="-374650">
              <a:spcAft>
                <a:spcPts val="0"/>
              </a:spcAft>
            </a:pPr>
            <a:r>
              <a:rPr lang="ja-JP" altLang="ja-JP" sz="1200" i="1" kern="100" dirty="0" smtClean="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注</a:t>
            </a: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）補助金の支払いは、原則補助事業終了後の精算払いとなるため、補助事業実施期間中、補助金相当分の資金を確保する必要がある。</a:t>
            </a:r>
            <a:endParaRPr lang="ja-JP" altLang="ja-JP" sz="1200" i="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44</a:t>
            </a:r>
            <a:endParaRPr kumimoji="1" lang="ja-JP" altLang="en-US" sz="1480" dirty="0">
              <a:solidFill>
                <a:schemeClr val="tx1"/>
              </a:solidFill>
            </a:endParaRPr>
          </a:p>
        </p:txBody>
      </p:sp>
    </p:spTree>
    <p:extLst>
      <p:ext uri="{BB962C8B-B14F-4D97-AF65-F5344CB8AC3E}">
        <p14:creationId xmlns:p14="http://schemas.microsoft.com/office/powerpoint/2010/main" val="27313377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 name="オブジェクト 4" hidden="1"/>
          <p:cNvGraphicFramePr>
            <a:graphicFrameLocks noChangeAspect="1"/>
          </p:cNvGraphicFramePr>
          <p:nvPr/>
        </p:nvGraphicFramePr>
        <p:xfrm>
          <a:off x="1466" y="265235"/>
          <a:ext cx="1466" cy="1466"/>
        </p:xfrm>
        <a:graphic>
          <a:graphicData uri="http://schemas.openxmlformats.org/presentationml/2006/ole">
            <mc:AlternateContent xmlns:mc="http://schemas.openxmlformats.org/markup-compatibility/2006">
              <mc:Choice xmlns:v="urn:schemas-microsoft-com:vml" Requires="v">
                <p:oleObj spid="_x0000_s4104" name="think-cell スライド" r:id="rId4" imgW="554" imgH="551" progId="TCLayout.ActiveDocument.1">
                  <p:embed/>
                </p:oleObj>
              </mc:Choice>
              <mc:Fallback>
                <p:oleObj name="think-cell スライド" r:id="rId4" imgW="554" imgH="551" progId="TCLayout.ActiveDocument.1">
                  <p:embed/>
                  <p:pic>
                    <p:nvPicPr>
                      <p:cNvPr id="0" name="オブジェクト 4" hidden="1"/>
                      <p:cNvPicPr>
                        <a:picLocks noChangeAspect="1"/>
                      </p:cNvPicPr>
                      <p:nvPr/>
                    </p:nvPicPr>
                    <p:blipFill>
                      <a:blip r:embed="rId5"/>
                      <a:stretch>
                        <a:fillRect/>
                      </a:stretch>
                    </p:blipFill>
                    <p:spPr>
                      <a:xfrm>
                        <a:off x="1466" y="265235"/>
                        <a:ext cx="1466" cy="1466"/>
                      </a:xfrm>
                      <a:prstGeom prst="rect">
                        <a:avLst/>
                      </a:prstGeom>
                    </p:spPr>
                  </p:pic>
                </p:oleObj>
              </mc:Fallback>
            </mc:AlternateContent>
          </a:graphicData>
        </a:graphic>
      </p:graphicFrame>
      <p:sp>
        <p:nvSpPr>
          <p:cNvPr id="1834" name="正方形/長方形 6" hidden="1"/>
          <p:cNvSpPr/>
          <p:nvPr>
            <p:custDataLst>
              <p:tags r:id="rId2"/>
            </p:custDataLst>
          </p:nvPr>
        </p:nvSpPr>
        <p:spPr>
          <a:xfrm>
            <a:off x="0" y="263769"/>
            <a:ext cx="146538" cy="146538"/>
          </a:xfrm>
          <a:prstGeom prst="rect">
            <a:avLst/>
          </a:prstGeom>
          <a:solidFill>
            <a:srgbClr val="DDDDDD"/>
          </a:solidFill>
          <a:ln w="9525">
            <a:solidFill>
              <a:srgbClr val="B2B2B2"/>
            </a:solidFill>
            <a:miter lim="800000"/>
            <a:headEnd/>
            <a:tailEnd/>
          </a:ln>
          <a:effectLst/>
        </p:spPr>
        <p:txBody>
          <a:bodyPr wrap="none" lIns="0" tIns="0" rIns="0" bIns="0"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zh-TW" altLang="en-US" sz="22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sym typeface="Meiryo UI" panose="020B0604030504040204" pitchFamily="50" charset="-128"/>
            </a:endParaRPr>
          </a:p>
        </p:txBody>
      </p:sp>
      <p:sp>
        <p:nvSpPr>
          <p:cNvPr id="1835" name="正方形/長方形 46"/>
          <p:cNvSpPr/>
          <p:nvPr/>
        </p:nvSpPr>
        <p:spPr>
          <a:xfrm>
            <a:off x="692" y="7122"/>
            <a:ext cx="9153180" cy="771740"/>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●●事業</a:t>
            </a:r>
            <a:r>
              <a:rPr kumimoji="1" lang="en-US" altLang="ja-JP"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en-US" altLang="ja-JP" sz="1800" b="1"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MaaS</a:t>
            </a:r>
            <a:r>
              <a:rPr kumimoji="1"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プロジェクト　（●●</a:t>
            </a:r>
            <a:r>
              <a:rPr kumimoji="1" lang="zh-TW" altLang="en-US" sz="1800" b="1" i="0" u="none" strike="noStrike" kern="1200" cap="none" spc="0" normalizeH="0" baseline="0" noProof="0" dirty="0">
                <a:ln>
                  <a:noFill/>
                </a:ln>
                <a:solidFill>
                  <a:prstClr val="white"/>
                </a:solidFill>
                <a:effectLst/>
                <a:uLnTx/>
                <a:uFillTx/>
                <a:latin typeface="新細明體"/>
                <a:cs typeface="Arial" panose="020B0604020202020204" pitchFamily="34" charset="0"/>
              </a:rPr>
              <a:t>県　</a:t>
            </a:r>
            <a:r>
              <a:rPr kumimoji="1"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●●市）</a:t>
            </a:r>
            <a:endParaRPr kumimoji="1" lang="en-US" altLang="ja-JP" sz="105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1836" name="表 73"/>
          <p:cNvGraphicFramePr>
            <a:graphicFrameLocks noGrp="1"/>
          </p:cNvGraphicFramePr>
          <p:nvPr>
            <p:extLst/>
          </p:nvPr>
        </p:nvGraphicFramePr>
        <p:xfrm>
          <a:off x="46600" y="2276872"/>
          <a:ext cx="4485376" cy="2448272"/>
        </p:xfrm>
        <a:graphic>
          <a:graphicData uri="http://schemas.openxmlformats.org/drawingml/2006/table">
            <a:tbl>
              <a:tblPr>
                <a:tableStyleId>{5C22544A-7EE6-4342-B048-85BDC9FD1C3A}</a:tableStyleId>
              </a:tblPr>
              <a:tblGrid>
                <a:gridCol w="4485376">
                  <a:extLst>
                    <a:ext uri="{9D8B030D-6E8A-4147-A177-3AD203B41FA5}">
                      <a16:colId xmlns:a16="http://schemas.microsoft.com/office/drawing/2014/main" val="20000"/>
                    </a:ext>
                  </a:extLst>
                </a:gridCol>
              </a:tblGrid>
              <a:tr h="216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schemeClr val="bg1"/>
                          </a:solidFill>
                          <a:latin typeface="+mn-ea"/>
                          <a:ea typeface="+mn-ea"/>
                          <a:cs typeface="Arial" panose="020B0604020202020204" pitchFamily="34" charset="0"/>
                        </a:rPr>
                        <a:t>地域の交通課題</a:t>
                      </a:r>
                      <a:endParaRPr kumimoji="1" lang="ja-JP" altLang="en-US" sz="1100" b="1" dirty="0">
                        <a:solidFill>
                          <a:schemeClr val="bg1"/>
                        </a:solidFill>
                        <a:latin typeface="+mn-ea"/>
                        <a:ea typeface="+mn-ea"/>
                        <a:cs typeface="Arial" panose="020B0604020202020204" pitchFamily="34" charset="0"/>
                      </a:endParaRPr>
                    </a:p>
                  </a:txBody>
                  <a:tcPr marL="85906" marR="85906" marT="42953" marB="42953">
                    <a:solidFill>
                      <a:srgbClr val="00B0F0"/>
                    </a:solidFill>
                  </a:tcPr>
                </a:tc>
                <a:extLst>
                  <a:ext uri="{0D108BD9-81ED-4DB2-BD59-A6C34878D82A}">
                    <a16:rowId xmlns:a16="http://schemas.microsoft.com/office/drawing/2014/main" val="10000"/>
                  </a:ext>
                </a:extLst>
              </a:tr>
              <a:tr h="2194726">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新たなモビリティサービスの社会実装に取り組むに至った、地域の抱える交通課題及びその背景にある問題についての認識を簡潔に記載してください。</a:t>
                      </a:r>
                      <a:endParaRPr kumimoji="1" lang="en-US" altLang="ja-JP" sz="1000" i="1" kern="1200" dirty="0">
                        <a:solidFill>
                          <a:srgbClr val="FF0000"/>
                        </a:solidFill>
                        <a:latin typeface="+mn-ea"/>
                        <a:ea typeface="+mn-ea"/>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また、上記地域の社会課題・新たなモビリティサービスの社会実装と今回の申請で選択したテーマ・フィールドとの関係性についても簡潔に記載してください</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適宜図表の挿入など地域の実情が伝わる工夫をお願いします</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900" kern="1200" dirty="0">
                        <a:solidFill>
                          <a:srgbClr val="0064C8"/>
                        </a:solidFill>
                        <a:latin typeface="+mn-ea"/>
                        <a:ea typeface="+mn-ea"/>
                        <a:cs typeface="Arial" panose="020B0604020202020204" pitchFamily="34" charset="0"/>
                      </a:endParaRPr>
                    </a:p>
                  </a:txBody>
                  <a:tcPr marL="85906" marR="85906" marT="42953" marB="42953">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837" name="表 77"/>
          <p:cNvGraphicFramePr>
            <a:graphicFrameLocks noGrp="1"/>
          </p:cNvGraphicFramePr>
          <p:nvPr>
            <p:extLst/>
          </p:nvPr>
        </p:nvGraphicFramePr>
        <p:xfrm>
          <a:off x="4623826" y="854811"/>
          <a:ext cx="4417607" cy="4230373"/>
        </p:xfrm>
        <a:graphic>
          <a:graphicData uri="http://schemas.openxmlformats.org/drawingml/2006/table">
            <a:tbl>
              <a:tblPr>
                <a:tableStyleId>{00A15C55-8517-42AA-B614-E9B94910E393}</a:tableStyleId>
              </a:tblPr>
              <a:tblGrid>
                <a:gridCol w="764076">
                  <a:extLst>
                    <a:ext uri="{9D8B030D-6E8A-4147-A177-3AD203B41FA5}">
                      <a16:colId xmlns:a16="http://schemas.microsoft.com/office/drawing/2014/main" val="20000"/>
                    </a:ext>
                  </a:extLst>
                </a:gridCol>
                <a:gridCol w="3653531">
                  <a:extLst>
                    <a:ext uri="{9D8B030D-6E8A-4147-A177-3AD203B41FA5}">
                      <a16:colId xmlns:a16="http://schemas.microsoft.com/office/drawing/2014/main" val="20001"/>
                    </a:ext>
                  </a:extLst>
                </a:gridCol>
              </a:tblGrid>
              <a:tr h="2577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schemeClr val="bg1"/>
                          </a:solidFill>
                          <a:latin typeface="+mn-ea"/>
                          <a:ea typeface="+mn-ea"/>
                        </a:rPr>
                        <a:t>実証実験の概要</a:t>
                      </a:r>
                      <a:endParaRPr kumimoji="1" lang="ja-JP" altLang="en-US" sz="1100" b="1" dirty="0">
                        <a:solidFill>
                          <a:schemeClr val="bg1"/>
                        </a:solidFill>
                        <a:latin typeface="+mn-ea"/>
                        <a:ea typeface="+mn-ea"/>
                        <a:cs typeface="Arial" panose="020B0604020202020204" pitchFamily="34" charset="0"/>
                      </a:endParaRPr>
                    </a:p>
                  </a:txBody>
                  <a:tcPr marL="93065" marR="93065" marT="46532" marB="46532">
                    <a:solidFill>
                      <a:srgbClr val="00B0F0"/>
                    </a:solidFill>
                  </a:tcPr>
                </a:tc>
                <a:tc hMerge="1">
                  <a:txBody>
                    <a:bodyPr/>
                    <a:lstStyle/>
                    <a:p>
                      <a:endParaRPr kumimoji="1" lang="ja-JP" altLang="en-US"/>
                    </a:p>
                  </a:txBody>
                  <a:tcPr/>
                </a:tc>
                <a:extLst>
                  <a:ext uri="{0D108BD9-81ED-4DB2-BD59-A6C34878D82A}">
                    <a16:rowId xmlns:a16="http://schemas.microsoft.com/office/drawing/2014/main" val="10000"/>
                  </a:ext>
                </a:extLst>
              </a:tr>
              <a:tr h="826978">
                <a:tc>
                  <a:txBody>
                    <a:bodyPr/>
                    <a:lstStyle/>
                    <a:p>
                      <a:pPr marL="0" indent="0">
                        <a:spcAft>
                          <a:spcPts val="0"/>
                        </a:spcAft>
                        <a:buFont typeface="Arial" panose="020B0604020202020204" pitchFamily="34" charset="0"/>
                        <a:buNone/>
                      </a:pPr>
                      <a:r>
                        <a:rPr lang="ja-JP" altLang="en-US" sz="1000" dirty="0">
                          <a:solidFill>
                            <a:sysClr val="windowText" lastClr="000000"/>
                          </a:solidFill>
                          <a:latin typeface="+mn-ea"/>
                          <a:ea typeface="+mn-ea"/>
                          <a:cs typeface="Arial" panose="020B0604020202020204" pitchFamily="34" charset="0"/>
                        </a:rPr>
                        <a:t>検証命題・</a:t>
                      </a:r>
                      <a:endParaRPr lang="en-US" altLang="ja-JP" sz="1000" dirty="0">
                        <a:solidFill>
                          <a:sysClr val="windowText" lastClr="000000"/>
                        </a:solidFill>
                        <a:latin typeface="+mn-ea"/>
                        <a:ea typeface="+mn-ea"/>
                        <a:cs typeface="Arial" panose="020B0604020202020204" pitchFamily="34" charset="0"/>
                      </a:endParaRPr>
                    </a:p>
                    <a:p>
                      <a:pPr marL="0" indent="0">
                        <a:spcAft>
                          <a:spcPts val="0"/>
                        </a:spcAft>
                        <a:buFont typeface="Arial" panose="020B0604020202020204" pitchFamily="34" charset="0"/>
                        <a:buNone/>
                      </a:pPr>
                      <a:r>
                        <a:rPr lang="ja-JP" altLang="en-US" sz="1000" dirty="0">
                          <a:solidFill>
                            <a:sysClr val="windowText" lastClr="000000"/>
                          </a:solidFill>
                          <a:latin typeface="+mn-ea"/>
                          <a:ea typeface="+mn-ea"/>
                          <a:cs typeface="Arial" panose="020B0604020202020204" pitchFamily="34" charset="0"/>
                        </a:rPr>
                        <a:t>検証手法</a:t>
                      </a:r>
                    </a:p>
                  </a:txBody>
                  <a:tcPr marL="85906" marR="85906" marT="42953" marB="42953" anchor="ctr">
                    <a:solidFill>
                      <a:schemeClr val="accent5">
                        <a:lumMod val="20000"/>
                        <a:lumOff val="80000"/>
                      </a:schemeClr>
                    </a:solidFill>
                  </a:tcPr>
                </a:tc>
                <a:tc>
                  <a:txBody>
                    <a:bodyPr/>
                    <a:lstStyle/>
                    <a:p>
                      <a:pPr marL="171450" indent="-171450">
                        <a:spcAft>
                          <a:spcPts val="0"/>
                        </a:spcAft>
                        <a:buFont typeface="Arial" panose="020B0604020202020204" pitchFamily="34" charset="0"/>
                        <a:buChar char="•"/>
                      </a:pPr>
                      <a:r>
                        <a:rPr lang="ja-JP" altLang="en-US" sz="1000" b="0" i="1" u="none" dirty="0">
                          <a:solidFill>
                            <a:srgbClr val="FF0000"/>
                          </a:solidFill>
                          <a:latin typeface="+mn-ea"/>
                          <a:ea typeface="+mn-ea"/>
                          <a:cs typeface="Arial" panose="020B0604020202020204" pitchFamily="34" charset="0"/>
                        </a:rPr>
                        <a:t>事業計画における位置付けを明らかにしたうえで、実証実験で具体的に明らかにしたいこと（検証命題）及び命題を明らかにするための具体的な手法を記載して下さい。</a:t>
                      </a:r>
                    </a:p>
                  </a:txBody>
                  <a:tcPr marL="85906" marR="85906" marT="42953" marB="42953">
                    <a:solidFill>
                      <a:schemeClr val="accent5">
                        <a:lumMod val="20000"/>
                        <a:lumOff val="80000"/>
                      </a:schemeClr>
                    </a:solidFill>
                  </a:tcPr>
                </a:tc>
                <a:extLst>
                  <a:ext uri="{0D108BD9-81ED-4DB2-BD59-A6C34878D82A}">
                    <a16:rowId xmlns:a16="http://schemas.microsoft.com/office/drawing/2014/main" val="10001"/>
                  </a:ext>
                </a:extLst>
              </a:tr>
              <a:tr h="3142691">
                <a:tc>
                  <a:txBody>
                    <a:bodyPr/>
                    <a:lstStyle/>
                    <a:p>
                      <a:pPr marL="0" indent="0">
                        <a:spcAft>
                          <a:spcPts val="0"/>
                        </a:spcAft>
                        <a:buFont typeface="Arial" panose="020B0604020202020204" pitchFamily="34" charset="0"/>
                        <a:buNone/>
                      </a:pPr>
                      <a:r>
                        <a:rPr lang="ja-JP" altLang="en-US" sz="1000" dirty="0">
                          <a:solidFill>
                            <a:sysClr val="windowText" lastClr="000000"/>
                          </a:solidFill>
                          <a:latin typeface="+mn-ea"/>
                          <a:ea typeface="+mn-ea"/>
                          <a:cs typeface="Arial" panose="020B0604020202020204" pitchFamily="34" charset="0"/>
                        </a:rPr>
                        <a:t>実証実験</a:t>
                      </a:r>
                      <a:endParaRPr lang="en-US" altLang="ja-JP" sz="1000" dirty="0">
                        <a:solidFill>
                          <a:sysClr val="windowText" lastClr="000000"/>
                        </a:solidFill>
                        <a:latin typeface="+mn-ea"/>
                        <a:ea typeface="+mn-ea"/>
                        <a:cs typeface="Arial" panose="020B0604020202020204" pitchFamily="34" charset="0"/>
                      </a:endParaRPr>
                    </a:p>
                    <a:p>
                      <a:pPr marL="0" indent="0">
                        <a:spcAft>
                          <a:spcPts val="0"/>
                        </a:spcAft>
                        <a:buFont typeface="Arial" panose="020B0604020202020204" pitchFamily="34" charset="0"/>
                        <a:buNone/>
                      </a:pPr>
                      <a:r>
                        <a:rPr lang="ja-JP" altLang="en-US" sz="1000" dirty="0">
                          <a:solidFill>
                            <a:sysClr val="windowText" lastClr="000000"/>
                          </a:solidFill>
                          <a:latin typeface="+mn-ea"/>
                          <a:ea typeface="+mn-ea"/>
                          <a:cs typeface="Arial" panose="020B0604020202020204" pitchFamily="34" charset="0"/>
                        </a:rPr>
                        <a:t>内容</a:t>
                      </a:r>
                    </a:p>
                  </a:txBody>
                  <a:tcPr marL="85906" marR="85906" marT="42953" marB="42953" anchor="ctr">
                    <a:solidFill>
                      <a:schemeClr val="accent5">
                        <a:lumMod val="20000"/>
                        <a:lumOff val="80000"/>
                      </a:schemeClr>
                    </a:solidFill>
                  </a:tcPr>
                </a:tc>
                <a:tc>
                  <a:txBody>
                    <a:bodyPr/>
                    <a:lstStyle/>
                    <a:p>
                      <a:pPr marL="171450" indent="-171450">
                        <a:spcAft>
                          <a:spcPts val="0"/>
                        </a:spcAft>
                        <a:buFont typeface="Arial" panose="020B0604020202020204" pitchFamily="34" charset="0"/>
                        <a:buChar char="•"/>
                      </a:pPr>
                      <a:r>
                        <a:rPr lang="ja-JP" altLang="en-US" sz="1000" i="1" dirty="0">
                          <a:solidFill>
                            <a:srgbClr val="FF0000"/>
                          </a:solidFill>
                          <a:latin typeface="+mn-ea"/>
                          <a:ea typeface="+mn-ea"/>
                          <a:cs typeface="Arial" panose="020B0604020202020204" pitchFamily="34" charset="0"/>
                        </a:rPr>
                        <a:t>今回実施する実証実験の詳細（実施目的、実施場所、実施期間、想定利用者、運行形態・運賃体系）を具体的に記載ください</a:t>
                      </a:r>
                      <a:endParaRPr lang="en-US" altLang="ja-JP" sz="1000" i="1" dirty="0">
                        <a:solidFill>
                          <a:srgbClr val="FF0000"/>
                        </a:solidFill>
                        <a:latin typeface="+mn-ea"/>
                        <a:ea typeface="+mn-ea"/>
                        <a:cs typeface="Arial" panose="020B0604020202020204" pitchFamily="34" charset="0"/>
                      </a:endParaRPr>
                    </a:p>
                    <a:p>
                      <a:pPr marL="171450" marR="0" lvl="0" indent="-171450"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適宜図表の挿入など地域の実情が伝わる工夫をお願いします</a:t>
                      </a:r>
                      <a:endParaRPr lang="en-US" altLang="ja-JP" sz="1000" i="1" dirty="0">
                        <a:solidFill>
                          <a:srgbClr val="FF0000"/>
                        </a:solidFill>
                        <a:latin typeface="+mn-ea"/>
                        <a:ea typeface="+mn-ea"/>
                        <a:cs typeface="Arial" panose="020B0604020202020204" pitchFamily="34" charset="0"/>
                      </a:endParaRPr>
                    </a:p>
                    <a:p>
                      <a:pPr marL="171450" indent="-171450">
                        <a:spcAft>
                          <a:spcPts val="0"/>
                        </a:spcAft>
                        <a:buFont typeface="Arial" panose="020B0604020202020204" pitchFamily="34" charset="0"/>
                        <a:buChar char="•"/>
                      </a:pPr>
                      <a:endParaRPr lang="ja-JP" altLang="en-US" sz="1000" i="1" dirty="0">
                        <a:solidFill>
                          <a:srgbClr val="FF0000"/>
                        </a:solidFill>
                        <a:latin typeface="+mn-ea"/>
                        <a:ea typeface="+mn-ea"/>
                        <a:cs typeface="Arial" panose="020B0604020202020204" pitchFamily="34" charset="0"/>
                      </a:endParaRPr>
                    </a:p>
                  </a:txBody>
                  <a:tcPr marL="85906" marR="85906" marT="42953" marB="42953">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838" name="表 17"/>
          <p:cNvGraphicFramePr>
            <a:graphicFrameLocks noGrp="1"/>
          </p:cNvGraphicFramePr>
          <p:nvPr>
            <p:extLst/>
          </p:nvPr>
        </p:nvGraphicFramePr>
        <p:xfrm>
          <a:off x="51810" y="4801093"/>
          <a:ext cx="4480166" cy="2007714"/>
        </p:xfrm>
        <a:graphic>
          <a:graphicData uri="http://schemas.openxmlformats.org/drawingml/2006/table">
            <a:tbl>
              <a:tblPr>
                <a:tableStyleId>{5C22544A-7EE6-4342-B048-85BDC9FD1C3A}</a:tableStyleId>
              </a:tblPr>
              <a:tblGrid>
                <a:gridCol w="823724">
                  <a:extLst>
                    <a:ext uri="{9D8B030D-6E8A-4147-A177-3AD203B41FA5}">
                      <a16:colId xmlns:a16="http://schemas.microsoft.com/office/drawing/2014/main" val="20000"/>
                    </a:ext>
                  </a:extLst>
                </a:gridCol>
                <a:gridCol w="3656442">
                  <a:extLst>
                    <a:ext uri="{9D8B030D-6E8A-4147-A177-3AD203B41FA5}">
                      <a16:colId xmlns:a16="http://schemas.microsoft.com/office/drawing/2014/main" val="20001"/>
                    </a:ext>
                  </a:extLst>
                </a:gridCol>
              </a:tblGrid>
              <a:tr h="3072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schemeClr val="bg1"/>
                          </a:solidFill>
                          <a:latin typeface="+mn-ea"/>
                          <a:ea typeface="+mn-ea"/>
                          <a:cs typeface="Arial" panose="020B0604020202020204" pitchFamily="34" charset="0"/>
                        </a:rPr>
                        <a:t>社会実装に取り組んでいる新しいモビリティサービス</a:t>
                      </a:r>
                      <a:endParaRPr kumimoji="1" lang="ja-JP" altLang="en-US" sz="1100" b="1" dirty="0">
                        <a:solidFill>
                          <a:schemeClr val="bg1"/>
                        </a:solidFill>
                        <a:latin typeface="+mn-ea"/>
                        <a:ea typeface="+mn-ea"/>
                        <a:cs typeface="Arial" panose="020B0604020202020204" pitchFamily="34" charset="0"/>
                      </a:endParaRPr>
                    </a:p>
                  </a:txBody>
                  <a:tcPr marL="93065" marR="93065" marT="46532" marB="46532">
                    <a:solidFill>
                      <a:srgbClr val="00B0F0"/>
                    </a:solidFill>
                  </a:tcPr>
                </a:tc>
                <a:tc hMerge="1">
                  <a:txBody>
                    <a:bodyPr/>
                    <a:lstStyle/>
                    <a:p>
                      <a:endParaRPr kumimoji="1" lang="ja-JP" altLang="en-US"/>
                    </a:p>
                  </a:txBody>
                  <a:tcPr/>
                </a:tc>
                <a:extLst>
                  <a:ext uri="{0D108BD9-81ED-4DB2-BD59-A6C34878D82A}">
                    <a16:rowId xmlns:a16="http://schemas.microsoft.com/office/drawing/2014/main" val="10000"/>
                  </a:ext>
                </a:extLst>
              </a:tr>
              <a:tr h="103425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ysClr val="windowText" lastClr="000000"/>
                          </a:solidFill>
                          <a:latin typeface="+mn-ea"/>
                          <a:ea typeface="+mn-ea"/>
                          <a:cs typeface="Arial" panose="020B0604020202020204" pitchFamily="34" charset="0"/>
                        </a:rPr>
                        <a:t>事業計画</a:t>
                      </a:r>
                    </a:p>
                  </a:txBody>
                  <a:tcPr marL="85906" marR="85906" marT="42953" marB="42953" anchor="ctr">
                    <a:solidFill>
                      <a:schemeClr val="accent5">
                        <a:lumMod val="20000"/>
                        <a:lumOff val="80000"/>
                      </a:schemeClr>
                    </a:solid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交通課題の解決に向け、近い将来の社会実装を計画している新しいモビリティサービスのサービス内容・ビジネスモデル等を簡潔に記載してください</a:t>
                      </a:r>
                    </a:p>
                  </a:txBody>
                  <a:tcPr marL="85906" marR="85906" marT="42953" marB="42953">
                    <a:solidFill>
                      <a:schemeClr val="accent5">
                        <a:lumMod val="20000"/>
                        <a:lumOff val="80000"/>
                      </a:schemeClr>
                    </a:solidFill>
                  </a:tcPr>
                </a:tc>
                <a:extLst>
                  <a:ext uri="{0D108BD9-81ED-4DB2-BD59-A6C34878D82A}">
                    <a16:rowId xmlns:a16="http://schemas.microsoft.com/office/drawing/2014/main" val="10001"/>
                  </a:ext>
                </a:extLst>
              </a:tr>
              <a:tr h="66618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ysClr val="windowText" lastClr="000000"/>
                          </a:solidFill>
                          <a:latin typeface="+mn-ea"/>
                          <a:ea typeface="+mn-ea"/>
                          <a:cs typeface="Arial" panose="020B0604020202020204" pitchFamily="34" charset="0"/>
                        </a:rPr>
                        <a:t>想定利用者</a:t>
                      </a:r>
                    </a:p>
                  </a:txBody>
                  <a:tcPr marL="85906" marR="85906" marT="42953" marB="42953" anchor="ctr">
                    <a:solidFill>
                      <a:schemeClr val="accent5">
                        <a:lumMod val="20000"/>
                        <a:lumOff val="80000"/>
                      </a:schemeClr>
                    </a:solid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i="1" kern="1200" dirty="0">
                          <a:solidFill>
                            <a:srgbClr val="FF0000"/>
                          </a:solidFill>
                          <a:latin typeface="+mn-ea"/>
                          <a:ea typeface="+mn-ea"/>
                          <a:cs typeface="Arial" panose="020B0604020202020204" pitchFamily="34" charset="0"/>
                        </a:rPr>
                        <a:t>社会実装する新しいモビリティサービスの想定利用者の属性（性別、年齢層、主な移動目的）を簡潔に記載ください</a:t>
                      </a:r>
                    </a:p>
                  </a:txBody>
                  <a:tcPr marL="85906" marR="85906" marT="42953" marB="42953">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839" name="表 20"/>
          <p:cNvGraphicFramePr>
            <a:graphicFrameLocks noGrp="1"/>
          </p:cNvGraphicFramePr>
          <p:nvPr>
            <p:extLst/>
          </p:nvPr>
        </p:nvGraphicFramePr>
        <p:xfrm>
          <a:off x="4618893" y="5171327"/>
          <a:ext cx="4417606" cy="1637480"/>
        </p:xfrm>
        <a:graphic>
          <a:graphicData uri="http://schemas.openxmlformats.org/drawingml/2006/table">
            <a:tbl>
              <a:tblPr>
                <a:tableStyleId>{00A15C55-8517-42AA-B614-E9B94910E393}</a:tableStyleId>
              </a:tblPr>
              <a:tblGrid>
                <a:gridCol w="911716">
                  <a:extLst>
                    <a:ext uri="{9D8B030D-6E8A-4147-A177-3AD203B41FA5}">
                      <a16:colId xmlns:a16="http://schemas.microsoft.com/office/drawing/2014/main" val="20000"/>
                    </a:ext>
                  </a:extLst>
                </a:gridCol>
                <a:gridCol w="3505890">
                  <a:extLst>
                    <a:ext uri="{9D8B030D-6E8A-4147-A177-3AD203B41FA5}">
                      <a16:colId xmlns:a16="http://schemas.microsoft.com/office/drawing/2014/main" val="20001"/>
                    </a:ext>
                  </a:extLst>
                </a:gridCol>
              </a:tblGrid>
              <a:tr h="2577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schemeClr val="bg1"/>
                          </a:solidFill>
                          <a:latin typeface="+mn-ea"/>
                          <a:ea typeface="+mn-ea"/>
                        </a:rPr>
                        <a:t>実施体制</a:t>
                      </a:r>
                      <a:endParaRPr kumimoji="1" lang="ja-JP" altLang="en-US" sz="1100" b="1" dirty="0">
                        <a:solidFill>
                          <a:schemeClr val="bg1"/>
                        </a:solidFill>
                        <a:latin typeface="+mn-ea"/>
                        <a:ea typeface="+mn-ea"/>
                        <a:cs typeface="Arial" panose="020B0604020202020204" pitchFamily="34" charset="0"/>
                      </a:endParaRPr>
                    </a:p>
                  </a:txBody>
                  <a:tcPr marL="93065" marR="93065" marT="46532" marB="46532">
                    <a:solidFill>
                      <a:srgbClr val="00B0F0"/>
                    </a:solidFill>
                  </a:tcPr>
                </a:tc>
                <a:tc hMerge="1">
                  <a:txBody>
                    <a:bodyPr/>
                    <a:lstStyle/>
                    <a:p>
                      <a:endParaRPr kumimoji="1" lang="ja-JP" altLang="en-US"/>
                    </a:p>
                  </a:txBody>
                  <a:tcPr/>
                </a:tc>
                <a:extLst>
                  <a:ext uri="{0D108BD9-81ED-4DB2-BD59-A6C34878D82A}">
                    <a16:rowId xmlns:a16="http://schemas.microsoft.com/office/drawing/2014/main" val="10000"/>
                  </a:ext>
                </a:extLst>
              </a:tr>
              <a:tr h="243401">
                <a:tc>
                  <a:txBody>
                    <a:bodyPr/>
                    <a:lstStyle/>
                    <a:p>
                      <a:pPr marL="0" indent="0">
                        <a:spcAft>
                          <a:spcPts val="0"/>
                        </a:spcAft>
                        <a:buFont typeface="Arial" panose="020B0604020202020204" pitchFamily="34" charset="0"/>
                        <a:buNone/>
                      </a:pPr>
                      <a:r>
                        <a:rPr lang="ja-JP" altLang="en-US" sz="1000" b="1" dirty="0">
                          <a:solidFill>
                            <a:schemeClr val="bg1"/>
                          </a:solidFill>
                          <a:latin typeface="+mn-ea"/>
                          <a:ea typeface="+mn-ea"/>
                          <a:cs typeface="Arial" panose="020B0604020202020204" pitchFamily="34" charset="0"/>
                        </a:rPr>
                        <a:t>団体区分</a:t>
                      </a:r>
                    </a:p>
                  </a:txBody>
                  <a:tcPr marL="85906" marR="85906" marT="42953" marB="42953" anchor="ct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b="1" dirty="0">
                          <a:solidFill>
                            <a:schemeClr val="bg1"/>
                          </a:solidFill>
                          <a:latin typeface="+mn-ea"/>
                          <a:ea typeface="+mn-ea"/>
                          <a:cs typeface="Arial" panose="020B0604020202020204" pitchFamily="34" charset="0"/>
                        </a:rPr>
                        <a:t>団体名（実施内容・役割）</a:t>
                      </a:r>
                    </a:p>
                  </a:txBody>
                  <a:tcPr marL="85906" marR="85906" marT="42953" marB="42953" anchor="ctr">
                    <a:solidFill>
                      <a:srgbClr val="00B0F0"/>
                    </a:solidFill>
                  </a:tcPr>
                </a:tc>
                <a:extLst>
                  <a:ext uri="{0D108BD9-81ED-4DB2-BD59-A6C34878D82A}">
                    <a16:rowId xmlns:a16="http://schemas.microsoft.com/office/drawing/2014/main" val="10001"/>
                  </a:ext>
                </a:extLst>
              </a:tr>
              <a:tr h="229083">
                <a:tc>
                  <a:txBody>
                    <a:bodyPr/>
                    <a:lstStyle/>
                    <a:p>
                      <a:pPr marL="0" indent="0">
                        <a:spcAft>
                          <a:spcPts val="0"/>
                        </a:spcAft>
                        <a:buFont typeface="Arial" panose="020B0604020202020204" pitchFamily="34" charset="0"/>
                        <a:buNone/>
                      </a:pPr>
                      <a:r>
                        <a:rPr lang="ja-JP" altLang="en-US" sz="1000" dirty="0">
                          <a:solidFill>
                            <a:schemeClr val="tx1"/>
                          </a:solidFill>
                          <a:latin typeface="+mn-ea"/>
                          <a:ea typeface="+mn-ea"/>
                          <a:cs typeface="Arial" panose="020B0604020202020204" pitchFamily="34" charset="0"/>
                        </a:rPr>
                        <a:t>代表団体</a:t>
                      </a:r>
                    </a:p>
                  </a:txBody>
                  <a:tcPr marL="85906" marR="85906" marT="42953" marB="42953"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●●まちづくり会社（実証実験の運行や取りまとめの主体）</a:t>
                      </a:r>
                    </a:p>
                  </a:txBody>
                  <a:tcPr marL="85906" marR="85906" marT="42953" marB="42953" anchor="ctr">
                    <a:solidFill>
                      <a:schemeClr val="accent5">
                        <a:lumMod val="20000"/>
                        <a:lumOff val="80000"/>
                      </a:schemeClr>
                    </a:solidFill>
                  </a:tcPr>
                </a:tc>
                <a:extLst>
                  <a:ext uri="{0D108BD9-81ED-4DB2-BD59-A6C34878D82A}">
                    <a16:rowId xmlns:a16="http://schemas.microsoft.com/office/drawing/2014/main" val="10002"/>
                  </a:ext>
                </a:extLst>
              </a:tr>
              <a:tr h="895069">
                <a:tc>
                  <a:txBody>
                    <a:bodyPr/>
                    <a:lstStyle/>
                    <a:p>
                      <a:pPr marL="0" indent="0">
                        <a:spcAft>
                          <a:spcPts val="0"/>
                        </a:spcAft>
                        <a:buFont typeface="Arial" panose="020B0604020202020204" pitchFamily="34" charset="0"/>
                        <a:buNone/>
                      </a:pPr>
                      <a:r>
                        <a:rPr lang="ja-JP" altLang="en-US" sz="1000" dirty="0">
                          <a:solidFill>
                            <a:schemeClr val="tx1"/>
                          </a:solidFill>
                          <a:latin typeface="+mn-ea"/>
                          <a:ea typeface="+mn-ea"/>
                          <a:cs typeface="Arial" panose="020B0604020202020204" pitchFamily="34" charset="0"/>
                        </a:rPr>
                        <a:t>参加団体</a:t>
                      </a:r>
                    </a:p>
                  </a:txBody>
                  <a:tcPr marL="85906" marR="85906" marT="42953" marB="42953"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●●市（●●協議会の運営・事務局）</a:t>
                      </a:r>
                      <a:endParaRPr lang="en-US" altLang="ja-JP" sz="1000" i="1" dirty="0">
                        <a:solidFill>
                          <a:srgbClr val="FF0000"/>
                        </a:solidFill>
                        <a:latin typeface="+mn-e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●●交通（実証実験②の運行主体）</a:t>
                      </a:r>
                      <a:endParaRPr lang="en-US" altLang="ja-JP" sz="1000" i="1" dirty="0">
                        <a:solidFill>
                          <a:srgbClr val="FF0000"/>
                        </a:solidFill>
                        <a:latin typeface="+mn-e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i="1" dirty="0">
                          <a:solidFill>
                            <a:srgbClr val="FF0000"/>
                          </a:solidFill>
                          <a:latin typeface="+mn-ea"/>
                          <a:ea typeface="+mn-ea"/>
                          <a:cs typeface="Arial" panose="020B0604020202020204" pitchFamily="34" charset="0"/>
                        </a:rPr>
                        <a:t>●●タクシー（①の運行管理委託先）</a:t>
                      </a:r>
                    </a:p>
                  </a:txBody>
                  <a:tcPr marL="85906" marR="85906" marT="42953" marB="42953" anchor="c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840" name="正方形/長方形 22"/>
          <p:cNvSpPr/>
          <p:nvPr/>
        </p:nvSpPr>
        <p:spPr>
          <a:xfrm>
            <a:off x="6722220" y="387853"/>
            <a:ext cx="2421088" cy="448859"/>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実験予算　約</a:t>
            </a:r>
            <a:r>
              <a:rPr kumimoji="1" lang="en-US" altLang="ja-JP" sz="1100" b="1"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x,xxx</a:t>
            </a:r>
            <a:r>
              <a:rPr kumimoji="1" lang="ja-JP" altLang="en-US"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万円</a:t>
            </a:r>
            <a:endParaRPr kumimoji="1" lang="en-US" altLang="ja-JP"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0" algn="r" defTabSz="844083"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内　本事業負担額　約</a:t>
            </a:r>
            <a:r>
              <a:rPr kumimoji="1" lang="en-US" altLang="ja-JP" sz="1100" b="1"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x,xxx</a:t>
            </a:r>
            <a:r>
              <a:rPr kumimoji="1" lang="ja-JP" altLang="en-US"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万円</a:t>
            </a:r>
            <a:r>
              <a:rPr kumimoji="1" lang="en-US" altLang="ja-JP" sz="11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p>
        </p:txBody>
      </p:sp>
      <p:graphicFrame>
        <p:nvGraphicFramePr>
          <p:cNvPr id="1841" name="表 18"/>
          <p:cNvGraphicFramePr>
            <a:graphicFrameLocks noGrp="1"/>
          </p:cNvGraphicFramePr>
          <p:nvPr>
            <p:extLst/>
          </p:nvPr>
        </p:nvGraphicFramePr>
        <p:xfrm>
          <a:off x="46600" y="854811"/>
          <a:ext cx="4453392" cy="1346916"/>
        </p:xfrm>
        <a:graphic>
          <a:graphicData uri="http://schemas.openxmlformats.org/drawingml/2006/table">
            <a:tbl>
              <a:tblPr>
                <a:tableStyleId>{5C22544A-7EE6-4342-B048-85BDC9FD1C3A}</a:tableStyleId>
              </a:tblPr>
              <a:tblGrid>
                <a:gridCol w="733787">
                  <a:extLst>
                    <a:ext uri="{9D8B030D-6E8A-4147-A177-3AD203B41FA5}">
                      <a16:colId xmlns:a16="http://schemas.microsoft.com/office/drawing/2014/main" val="20000"/>
                    </a:ext>
                  </a:extLst>
                </a:gridCol>
                <a:gridCol w="3719605">
                  <a:extLst>
                    <a:ext uri="{9D8B030D-6E8A-4147-A177-3AD203B41FA5}">
                      <a16:colId xmlns:a16="http://schemas.microsoft.com/office/drawing/2014/main" val="20001"/>
                    </a:ext>
                  </a:extLst>
                </a:gridCol>
              </a:tblGrid>
              <a:tr h="2577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mn-ea"/>
                          <a:ea typeface="+mn-ea"/>
                          <a:cs typeface="Arial" panose="020B0604020202020204" pitchFamily="34" charset="0"/>
                        </a:rPr>
                        <a:t>選択テーマ・フィールド</a:t>
                      </a:r>
                    </a:p>
                  </a:txBody>
                  <a:tcPr marL="93065" marR="93065" marT="46532" marB="46532">
                    <a:solidFill>
                      <a:srgbClr val="00B0F0"/>
                    </a:solidFill>
                  </a:tcPr>
                </a:tc>
                <a:tc hMerge="1">
                  <a:txBody>
                    <a:bodyPr/>
                    <a:lstStyle/>
                    <a:p>
                      <a:endParaRPr kumimoji="1" lang="ja-JP" altLang="en-US"/>
                    </a:p>
                  </a:txBody>
                  <a:tcPr/>
                </a:tc>
                <a:extLst>
                  <a:ext uri="{0D108BD9-81ED-4DB2-BD59-A6C34878D82A}">
                    <a16:rowId xmlns:a16="http://schemas.microsoft.com/office/drawing/2014/main" val="10000"/>
                  </a:ext>
                </a:extLst>
              </a:tr>
              <a:tr h="22908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chemeClr val="tx1"/>
                          </a:solidFill>
                          <a:latin typeface="+mn-ea"/>
                          <a:ea typeface="+mn-ea"/>
                          <a:cs typeface="Arial" panose="020B0604020202020204" pitchFamily="34" charset="0"/>
                        </a:rPr>
                        <a:t>テーマ</a:t>
                      </a:r>
                    </a:p>
                  </a:txBody>
                  <a:tcPr marL="85906" marR="85906" marT="42953" marB="42953"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0" i="1" kern="1200" dirty="0">
                          <a:solidFill>
                            <a:srgbClr val="FF0000"/>
                          </a:solidFill>
                          <a:latin typeface="+mn-ea"/>
                          <a:ea typeface="+mn-ea"/>
                          <a:cs typeface="Arial" panose="020B0604020202020204" pitchFamily="34" charset="0"/>
                        </a:rPr>
                        <a:t>A. </a:t>
                      </a:r>
                      <a:r>
                        <a:rPr kumimoji="1" lang="ja-JP" altLang="en-US" sz="1000" i="1" kern="1200" dirty="0">
                          <a:solidFill>
                            <a:srgbClr val="FF0000"/>
                          </a:solidFill>
                          <a:latin typeface="+mn-ea"/>
                          <a:ea typeface="+mn-ea"/>
                          <a:cs typeface="Arial" panose="020B0604020202020204" pitchFamily="34" charset="0"/>
                        </a:rPr>
                        <a:t>他の移動との重ね掛けによる効率化</a:t>
                      </a:r>
                    </a:p>
                  </a:txBody>
                  <a:tcPr marL="85906" marR="85906" marT="42953" marB="42953">
                    <a:solidFill>
                      <a:schemeClr val="accent5">
                        <a:lumMod val="20000"/>
                        <a:lumOff val="80000"/>
                      </a:schemeClr>
                    </a:solidFill>
                  </a:tcPr>
                </a:tc>
                <a:extLst>
                  <a:ext uri="{0D108BD9-81ED-4DB2-BD59-A6C34878D82A}">
                    <a16:rowId xmlns:a16="http://schemas.microsoft.com/office/drawing/2014/main" val="10001"/>
                  </a:ext>
                </a:extLst>
              </a:tr>
              <a:tr h="46501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chemeClr val="tx1"/>
                          </a:solidFill>
                          <a:latin typeface="+mn-ea"/>
                          <a:ea typeface="+mn-ea"/>
                          <a:cs typeface="Arial" panose="020B0604020202020204" pitchFamily="34" charset="0"/>
                        </a:rPr>
                        <a:t>フィールド</a:t>
                      </a:r>
                    </a:p>
                  </a:txBody>
                  <a:tcPr marL="85906" marR="85906" marT="42953" marB="42953" anchor="ctr">
                    <a:solidFill>
                      <a:schemeClr val="accent5">
                        <a:lumMod val="20000"/>
                        <a:lumOff val="80000"/>
                      </a:schemeClr>
                    </a:solidFill>
                  </a:tcPr>
                </a:tc>
                <a:tc>
                  <a:txBody>
                    <a:bodyPr/>
                    <a:lstStyle/>
                    <a:p>
                      <a:pPr algn="l"/>
                      <a:r>
                        <a:rPr lang="ja-JP" altLang="en-US" sz="1000" b="0" i="1" kern="0" dirty="0">
                          <a:solidFill>
                            <a:srgbClr val="FF0000"/>
                          </a:solidFill>
                          <a:effectLst/>
                        </a:rPr>
                        <a:t>＊</a:t>
                      </a:r>
                      <a:r>
                        <a:rPr lang="ja-JP" altLang="ja-JP" sz="1000" b="0" i="1" kern="0" dirty="0">
                          <a:solidFill>
                            <a:srgbClr val="FF0000"/>
                          </a:solidFill>
                          <a:effectLst/>
                        </a:rPr>
                        <a:t>自治体や行政区における人口規模</a:t>
                      </a:r>
                      <a:r>
                        <a:rPr lang="ja-JP" altLang="en-US" sz="1000" b="0" i="1" kern="0" dirty="0">
                          <a:solidFill>
                            <a:srgbClr val="FF0000"/>
                          </a:solidFill>
                          <a:effectLst/>
                        </a:rPr>
                        <a:t>、</a:t>
                      </a:r>
                      <a:r>
                        <a:rPr lang="ja-JP" altLang="ja-JP" sz="1000" b="0" i="1" kern="1200" dirty="0">
                          <a:solidFill>
                            <a:srgbClr val="FF0000"/>
                          </a:solidFill>
                          <a:effectLst/>
                        </a:rPr>
                        <a:t>実証実験エリアにおける人口規模</a:t>
                      </a:r>
                      <a:r>
                        <a:rPr lang="ja-JP" altLang="en-US" sz="1000" b="0" i="1" kern="1200" dirty="0">
                          <a:solidFill>
                            <a:srgbClr val="FF0000"/>
                          </a:solidFill>
                          <a:effectLst/>
                        </a:rPr>
                        <a:t>・</a:t>
                      </a:r>
                      <a:r>
                        <a:rPr lang="ja-JP" altLang="ja-JP" sz="1000" b="0" i="1" kern="1200" dirty="0">
                          <a:solidFill>
                            <a:srgbClr val="FF0000"/>
                          </a:solidFill>
                          <a:effectLst/>
                        </a:rPr>
                        <a:t>自家用車分担率</a:t>
                      </a:r>
                      <a:r>
                        <a:rPr lang="ja-JP" altLang="en-US" sz="1000" b="0" i="1" kern="1200" dirty="0">
                          <a:solidFill>
                            <a:srgbClr val="FF0000"/>
                          </a:solidFill>
                          <a:effectLst/>
                        </a:rPr>
                        <a:t>、</a:t>
                      </a:r>
                      <a:r>
                        <a:rPr lang="ja-JP" altLang="ja-JP" sz="1000" b="0" i="1" kern="100" dirty="0">
                          <a:solidFill>
                            <a:srgbClr val="FF0000"/>
                          </a:solidFill>
                          <a:effectLst/>
                        </a:rPr>
                        <a:t>地理的・経済的・文化圏的・交通動態的な特徴</a:t>
                      </a:r>
                      <a:r>
                        <a:rPr lang="ja-JP" altLang="en-US" sz="1000" b="0" i="1" kern="100" dirty="0">
                          <a:solidFill>
                            <a:srgbClr val="FF0000"/>
                          </a:solidFill>
                          <a:effectLst/>
                        </a:rPr>
                        <a:t>を簡潔に記載してください</a:t>
                      </a:r>
                      <a:endParaRPr lang="en-US" altLang="ja-JP" sz="1000" b="0" i="1" kern="100" dirty="0">
                        <a:solidFill>
                          <a:srgbClr val="FF0000"/>
                        </a:solidFill>
                        <a:effectLst/>
                      </a:endParaRPr>
                    </a:p>
                    <a:p>
                      <a:pPr algn="l"/>
                      <a:endParaRPr lang="en-US" altLang="ja-JP" sz="1000" b="0" i="1" kern="100" dirty="0">
                        <a:solidFill>
                          <a:srgbClr val="FF0000"/>
                        </a:solidFill>
                        <a:effectLst/>
                      </a:endParaRPr>
                    </a:p>
                    <a:p>
                      <a:pPr algn="l"/>
                      <a:endParaRPr lang="en-US" altLang="ja-JP" sz="1000" b="0" i="1" kern="0" dirty="0">
                        <a:solidFill>
                          <a:srgbClr val="FF0000"/>
                        </a:solidFill>
                        <a:effectLst/>
                      </a:endParaRPr>
                    </a:p>
                  </a:txBody>
                  <a:tcPr marL="85906" marR="85906" marT="42953" marB="42953">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1843" name="正方形/長方形 10"/>
          <p:cNvSpPr/>
          <p:nvPr/>
        </p:nvSpPr>
        <p:spPr>
          <a:xfrm>
            <a:off x="7137529" y="10547"/>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経済産業省</a:t>
            </a:r>
          </a:p>
        </p:txBody>
      </p:sp>
      <p:sp>
        <p:nvSpPr>
          <p:cNvPr id="1844" name="テキスト ボックス 12"/>
          <p:cNvSpPr txBox="1"/>
          <p:nvPr/>
        </p:nvSpPr>
        <p:spPr>
          <a:xfrm>
            <a:off x="2205708" y="1466538"/>
            <a:ext cx="4588568" cy="1323439"/>
          </a:xfrm>
          <a:prstGeom prst="rect">
            <a:avLst/>
          </a:prstGeom>
          <a:solidFill>
            <a:srgbClr val="FFFF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令和３年度「地域新</a:t>
            </a:r>
            <a:r>
              <a:rPr kumimoji="1" lang="en-US" altLang="ja-JP" sz="2000" b="1" i="0" u="none" strike="noStrike" kern="1200" cap="none" spc="0" normalizeH="0" baseline="0" noProof="0" dirty="0" err="1">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2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創出推進事業」企画提案書</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2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2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申請事業の概要をご記入ください</a:t>
            </a:r>
          </a:p>
        </p:txBody>
      </p:sp>
      <p:sp>
        <p:nvSpPr>
          <p:cNvPr id="14" name="正方形/長方形 13"/>
          <p:cNvSpPr/>
          <p:nvPr/>
        </p:nvSpPr>
        <p:spPr>
          <a:xfrm>
            <a:off x="8655332" y="-5744"/>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45</a:t>
            </a:r>
            <a:endParaRPr kumimoji="1" lang="ja-JP" altLang="en-US" sz="1480" dirty="0">
              <a:solidFill>
                <a:schemeClr val="tx1"/>
              </a:solidFill>
            </a:endParaRPr>
          </a:p>
        </p:txBody>
      </p:sp>
    </p:spTree>
    <p:extLst>
      <p:ext uri="{BB962C8B-B14F-4D97-AF65-F5344CB8AC3E}">
        <p14:creationId xmlns:p14="http://schemas.microsoft.com/office/powerpoint/2010/main" val="72272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p>
        </p:txBody>
      </p:sp>
      <p:sp>
        <p:nvSpPr>
          <p:cNvPr id="184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1848" name="表 1"/>
          <p:cNvGraphicFramePr>
            <a:graphicFrameLocks noGrp="1"/>
          </p:cNvGraphicFramePr>
          <p:nvPr>
            <p:extLst/>
          </p:nvPr>
        </p:nvGraphicFramePr>
        <p:xfrm>
          <a:off x="249261" y="1386348"/>
          <a:ext cx="8762061" cy="1371600"/>
        </p:xfrm>
        <a:graphic>
          <a:graphicData uri="http://schemas.openxmlformats.org/drawingml/2006/table">
            <a:tbl>
              <a:tblPr firstRow="1" bandRow="1">
                <a:tableStyleId>{5C22544A-7EE6-4342-B048-85BDC9FD1C3A}</a:tableStyleId>
              </a:tblPr>
              <a:tblGrid>
                <a:gridCol w="5385574">
                  <a:extLst>
                    <a:ext uri="{9D8B030D-6E8A-4147-A177-3AD203B41FA5}">
                      <a16:colId xmlns:a16="http://schemas.microsoft.com/office/drawing/2014/main" val="20000"/>
                    </a:ext>
                  </a:extLst>
                </a:gridCol>
                <a:gridCol w="3376487">
                  <a:extLst>
                    <a:ext uri="{9D8B030D-6E8A-4147-A177-3AD203B41FA5}">
                      <a16:colId xmlns:a16="http://schemas.microsoft.com/office/drawing/2014/main" val="20001"/>
                    </a:ext>
                  </a:extLst>
                </a:gridCol>
              </a:tblGrid>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A</a:t>
                      </a:r>
                      <a:r>
                        <a:rPr kumimoji="1" lang="ja-JP" sz="1200" b="0" kern="1200" dirty="0">
                          <a:solidFill>
                            <a:schemeClr val="tx1"/>
                          </a:solidFill>
                          <a:effectLst/>
                        </a:rPr>
                        <a:t>）</a:t>
                      </a:r>
                      <a:r>
                        <a:rPr kumimoji="1" lang="ja-JP" altLang="ja-JP" sz="1200" b="0" kern="1200" dirty="0">
                          <a:solidFill>
                            <a:schemeClr val="tx1"/>
                          </a:solidFill>
                          <a:effectLst/>
                        </a:rPr>
                        <a:t>他の移動との重ね掛けによる効率化</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B</a:t>
                      </a:r>
                      <a:r>
                        <a:rPr kumimoji="1" lang="ja-JP" sz="1200" b="0" kern="1200" dirty="0">
                          <a:solidFill>
                            <a:schemeClr val="tx1"/>
                          </a:solidFill>
                          <a:effectLst/>
                        </a:rPr>
                        <a:t>）</a:t>
                      </a:r>
                      <a:r>
                        <a:rPr kumimoji="1" lang="ja-JP" altLang="ja-JP" sz="1200" b="0" kern="1200" dirty="0">
                          <a:solidFill>
                            <a:schemeClr val="tx1"/>
                          </a:solidFill>
                          <a:effectLst/>
                        </a:rPr>
                        <a:t>モビリティでのサービス提供</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C</a:t>
                      </a:r>
                      <a:r>
                        <a:rPr kumimoji="1" lang="ja-JP" sz="1200" b="0" kern="1200" dirty="0">
                          <a:solidFill>
                            <a:schemeClr val="tx1"/>
                          </a:solidFill>
                          <a:effectLst/>
                        </a:rPr>
                        <a:t>）</a:t>
                      </a:r>
                      <a:r>
                        <a:rPr kumimoji="1" lang="ja-JP" altLang="ja-JP" sz="1200" b="0" kern="1200" dirty="0">
                          <a:solidFill>
                            <a:schemeClr val="tx1"/>
                          </a:solidFill>
                          <a:effectLst/>
                        </a:rPr>
                        <a:t>需要側の変容を促す仕掛け</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D</a:t>
                      </a:r>
                      <a:r>
                        <a:rPr kumimoji="1" lang="ja-JP" sz="1200" b="0" kern="1200" dirty="0">
                          <a:solidFill>
                            <a:schemeClr val="tx1"/>
                          </a:solidFill>
                          <a:effectLst/>
                        </a:rPr>
                        <a:t>）</a:t>
                      </a:r>
                      <a:r>
                        <a:rPr kumimoji="1" lang="ja-JP" altLang="ja-JP" sz="1200" b="0" kern="1200" dirty="0">
                          <a:solidFill>
                            <a:schemeClr val="tx1"/>
                          </a:solidFill>
                          <a:effectLst/>
                        </a:rPr>
                        <a:t>異業種との連携による収益活用・付加価値創出</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52095">
                <a:tc>
                  <a:txBody>
                    <a:bodyPr/>
                    <a:lstStyle/>
                    <a:p>
                      <a:pPr algn="l">
                        <a:spcAft>
                          <a:spcPts val="0"/>
                        </a:spcAft>
                      </a:pPr>
                      <a:r>
                        <a:rPr kumimoji="1" lang="ja-JP" sz="1200" b="0" kern="1200" dirty="0">
                          <a:solidFill>
                            <a:schemeClr val="tx1"/>
                          </a:solidFill>
                          <a:effectLst/>
                        </a:rPr>
                        <a:t>（</a:t>
                      </a:r>
                      <a:r>
                        <a:rPr kumimoji="1" lang="en-US" sz="1200" b="0" kern="1200" dirty="0">
                          <a:solidFill>
                            <a:schemeClr val="tx1"/>
                          </a:solidFill>
                          <a:effectLst/>
                        </a:rPr>
                        <a:t>E</a:t>
                      </a:r>
                      <a:r>
                        <a:rPr kumimoji="1" lang="ja-JP" sz="1200" b="0" kern="1200" dirty="0">
                          <a:solidFill>
                            <a:schemeClr val="tx1"/>
                          </a:solidFill>
                          <a:effectLst/>
                        </a:rPr>
                        <a:t>）モビリティ関連データの取得、交通・都市政策との連携</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849" name="正方形/長方形 6"/>
          <p:cNvSpPr/>
          <p:nvPr/>
        </p:nvSpPr>
        <p:spPr>
          <a:xfrm>
            <a:off x="249261" y="687708"/>
            <a:ext cx="8640960" cy="67710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【テーマ】</a:t>
            </a:r>
            <a:r>
              <a:rPr kumimoji="1" lang="ja-JP" altLang="ja-JP"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1</a:t>
            </a:r>
            <a:r>
              <a:rPr kumimoji="1" lang="ja-JP" altLang="ja-JP" sz="14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つのみに●をしてください）</a:t>
            </a:r>
            <a:endParaRPr kumimoji="1" lang="ja-JP" altLang="ja-JP" sz="1200" b="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複数テーマへの応募を希望する場合は、応募テーマごとに</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申請書様式一式</a:t>
            </a:r>
            <a:r>
              <a:rPr kumimoji="1" lang="ja-JP" altLang="ja-JP"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を作成ください</a:t>
            </a:r>
            <a:endParaRPr kumimoji="1" lang="en-US" altLang="ja-JP"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モビリティ関連データを活用しながらテーマ（</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A</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D</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）の内容に取り組む場合は、テーマ（</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E</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）ではなく（</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A</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en-US"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D</a:t>
            </a:r>
            <a:r>
              <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rPr>
              <a:t>）を選択してください</a:t>
            </a:r>
          </a:p>
        </p:txBody>
      </p:sp>
      <p:sp>
        <p:nvSpPr>
          <p:cNvPr id="1850" name="正方形/長方形 7"/>
          <p:cNvSpPr/>
          <p:nvPr/>
        </p:nvSpPr>
        <p:spPr>
          <a:xfrm>
            <a:off x="179512" y="2840836"/>
            <a:ext cx="610242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実験フィールド</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51" name="正方形/長方形 8"/>
          <p:cNvSpPr/>
          <p:nvPr/>
        </p:nvSpPr>
        <p:spPr>
          <a:xfrm>
            <a:off x="179512" y="5374238"/>
            <a:ext cx="1441420" cy="307777"/>
          </a:xfrm>
          <a:prstGeom prst="rect">
            <a:avLst/>
          </a:prstGeom>
        </p:spPr>
        <p:txBody>
          <a:bodyPr wrap="non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【想定利用者】</a:t>
            </a:r>
            <a:endParaRPr kumimoji="1" lang="ja-JP" altLang="ja-JP" sz="1200" b="1" i="0" u="none" strike="noStrike" kern="1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852" name="表 9"/>
          <p:cNvGraphicFramePr>
            <a:graphicFrameLocks noGrp="1"/>
          </p:cNvGraphicFramePr>
          <p:nvPr>
            <p:extLst/>
          </p:nvPr>
        </p:nvGraphicFramePr>
        <p:xfrm>
          <a:off x="251520" y="5665495"/>
          <a:ext cx="8762062" cy="1147881"/>
        </p:xfrm>
        <a:graphic>
          <a:graphicData uri="http://schemas.openxmlformats.org/drawingml/2006/table">
            <a:tbl>
              <a:tblPr firstRow="1" firstCol="1" bandRow="1">
                <a:tableStyleId>{5C22544A-7EE6-4342-B048-85BDC9FD1C3A}</a:tableStyleId>
              </a:tblPr>
              <a:tblGrid>
                <a:gridCol w="8762062">
                  <a:extLst>
                    <a:ext uri="{9D8B030D-6E8A-4147-A177-3AD203B41FA5}">
                      <a16:colId xmlns:a16="http://schemas.microsoft.com/office/drawing/2014/main" val="20000"/>
                    </a:ext>
                  </a:extLst>
                </a:gridCol>
              </a:tblGrid>
              <a:tr h="1147881">
                <a:tc>
                  <a:txBody>
                    <a:bodyPr/>
                    <a:lstStyle/>
                    <a:p>
                      <a:pPr algn="just">
                        <a:lnSpc>
                          <a:spcPts val="1500"/>
                        </a:lnSpc>
                        <a:spcAft>
                          <a:spcPts val="0"/>
                        </a:spcAft>
                      </a:pPr>
                      <a:r>
                        <a:rPr lang="ja-JP" sz="1200" b="0" i="1" kern="100" dirty="0">
                          <a:solidFill>
                            <a:srgbClr val="FF0000"/>
                          </a:solidFill>
                          <a:effectLst/>
                        </a:rPr>
                        <a:t>＊社会実装する新しいモビリティサービスの想定利用者の属性（性別、年齢層、主な移動目的）を簡潔に記載ください</a:t>
                      </a:r>
                    </a:p>
                    <a:p>
                      <a:pPr algn="just">
                        <a:lnSpc>
                          <a:spcPts val="1500"/>
                        </a:lnSpc>
                        <a:spcAft>
                          <a:spcPts val="0"/>
                        </a:spcAft>
                      </a:pPr>
                      <a:r>
                        <a:rPr lang="en-US" sz="1200" b="0" i="1" kern="100" dirty="0">
                          <a:solidFill>
                            <a:srgbClr val="FF0000"/>
                          </a:solidFill>
                          <a:effectLst/>
                        </a:rPr>
                        <a:t> </a:t>
                      </a:r>
                      <a:endParaRPr lang="ja-JP" sz="1200" b="0" i="1" kern="100" dirty="0">
                        <a:solidFill>
                          <a:srgbClr val="FF0000"/>
                        </a:solidFill>
                        <a:effectLst/>
                      </a:endParaRPr>
                    </a:p>
                    <a:p>
                      <a:pPr algn="just">
                        <a:lnSpc>
                          <a:spcPts val="1500"/>
                        </a:lnSpc>
                        <a:spcAft>
                          <a:spcPts val="0"/>
                        </a:spcAft>
                      </a:pPr>
                      <a:r>
                        <a:rPr lang="en-US" sz="1200" b="0" i="1" kern="100" dirty="0">
                          <a:solidFill>
                            <a:srgbClr val="FF0000"/>
                          </a:solidFill>
                          <a:effectLst/>
                        </a:rPr>
                        <a:t> </a:t>
                      </a:r>
                      <a:endParaRPr lang="ja-JP" sz="1200" b="0" i="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72000" marR="72000" marT="36000" marB="36000">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853" name="表 1"/>
          <p:cNvGraphicFramePr>
            <a:graphicFrameLocks noGrp="1"/>
          </p:cNvGraphicFramePr>
          <p:nvPr>
            <p:extLst/>
          </p:nvPr>
        </p:nvGraphicFramePr>
        <p:xfrm>
          <a:off x="205458" y="3149769"/>
          <a:ext cx="8762063" cy="2033027"/>
        </p:xfrm>
        <a:graphic>
          <a:graphicData uri="http://schemas.openxmlformats.org/drawingml/2006/table">
            <a:tbl>
              <a:tblPr firstRow="1" bandRow="1">
                <a:tableStyleId>{5C22544A-7EE6-4342-B048-85BDC9FD1C3A}</a:tableStyleId>
              </a:tblPr>
              <a:tblGrid>
                <a:gridCol w="2664298">
                  <a:extLst>
                    <a:ext uri="{9D8B030D-6E8A-4147-A177-3AD203B41FA5}">
                      <a16:colId xmlns:a16="http://schemas.microsoft.com/office/drawing/2014/main" val="20000"/>
                    </a:ext>
                  </a:extLst>
                </a:gridCol>
                <a:gridCol w="6097765">
                  <a:extLst>
                    <a:ext uri="{9D8B030D-6E8A-4147-A177-3AD203B41FA5}">
                      <a16:colId xmlns:a16="http://schemas.microsoft.com/office/drawing/2014/main" val="20001"/>
                    </a:ext>
                  </a:extLst>
                </a:gridCol>
              </a:tblGrid>
              <a:tr h="287128">
                <a:tc>
                  <a:txBody>
                    <a:bodyPr/>
                    <a:lstStyle/>
                    <a:p>
                      <a:pPr algn="l"/>
                      <a:r>
                        <a:rPr lang="en-US" sz="1200" b="0" kern="0" dirty="0">
                          <a:solidFill>
                            <a:schemeClr val="tx1"/>
                          </a:solidFill>
                          <a:effectLst/>
                        </a:rPr>
                        <a:t>1</a:t>
                      </a:r>
                      <a:r>
                        <a:rPr lang="ja-JP" sz="1200" b="0" kern="0" dirty="0" err="1">
                          <a:solidFill>
                            <a:schemeClr val="tx1"/>
                          </a:solidFill>
                          <a:effectLst/>
                        </a:rPr>
                        <a:t>．</a:t>
                      </a:r>
                      <a:r>
                        <a:rPr lang="ja-JP" altLang="en-US" sz="1200" b="0" kern="0" dirty="0">
                          <a:solidFill>
                            <a:schemeClr val="tx1"/>
                          </a:solidFill>
                          <a:effectLst/>
                        </a:rPr>
                        <a:t>基礎</a:t>
                      </a:r>
                      <a:r>
                        <a:rPr lang="ja-JP" sz="1200" b="0" kern="0" dirty="0">
                          <a:solidFill>
                            <a:schemeClr val="tx1"/>
                          </a:solidFill>
                          <a:effectLst/>
                        </a:rPr>
                        <a:t>自治体や</a:t>
                      </a:r>
                      <a:endParaRPr lang="en-US" altLang="ja-JP" sz="1200" b="0" kern="0" dirty="0">
                        <a:solidFill>
                          <a:schemeClr val="tx1"/>
                        </a:solidFill>
                        <a:effectLst/>
                      </a:endParaRPr>
                    </a:p>
                    <a:p>
                      <a:pPr algn="l"/>
                      <a:r>
                        <a:rPr lang="ja-JP" altLang="en-US" sz="1200" b="0" kern="0" dirty="0">
                          <a:solidFill>
                            <a:schemeClr val="tx1"/>
                          </a:solidFill>
                          <a:effectLst/>
                        </a:rPr>
                        <a:t>　　</a:t>
                      </a:r>
                      <a:r>
                        <a:rPr lang="ja-JP" sz="1200" b="0" kern="0" dirty="0">
                          <a:solidFill>
                            <a:schemeClr val="tx1"/>
                          </a:solidFill>
                          <a:effectLst/>
                        </a:rPr>
                        <a:t>行政区における人口規模</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endParaRPr lang="en-US" alt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865401">
                <a:tc>
                  <a:txBody>
                    <a:bodyPr/>
                    <a:lstStyle/>
                    <a:p>
                      <a:pPr algn="l"/>
                      <a:r>
                        <a:rPr lang="en-US" sz="1200" b="0" kern="1200" dirty="0">
                          <a:solidFill>
                            <a:schemeClr val="tx1"/>
                          </a:solidFill>
                          <a:effectLst/>
                        </a:rPr>
                        <a:t>2</a:t>
                      </a:r>
                      <a:r>
                        <a:rPr lang="ja-JP" sz="1200" b="0" kern="1200" dirty="0">
                          <a:solidFill>
                            <a:schemeClr val="tx1"/>
                          </a:solidFill>
                          <a:effectLst/>
                        </a:rPr>
                        <a:t>．実証実験エリアにおける</a:t>
                      </a:r>
                      <a:r>
                        <a:rPr lang="en-US" altLang="ja-JP" sz="1200" b="0" kern="1200" dirty="0">
                          <a:solidFill>
                            <a:schemeClr val="tx1"/>
                          </a:solidFill>
                          <a:effectLst/>
                        </a:rPr>
                        <a:t/>
                      </a:r>
                      <a:br>
                        <a:rPr lang="en-US" altLang="ja-JP" sz="1200" b="0" kern="1200" dirty="0">
                          <a:solidFill>
                            <a:schemeClr val="tx1"/>
                          </a:solidFill>
                          <a:effectLst/>
                        </a:rPr>
                      </a:br>
                      <a:r>
                        <a:rPr lang="ja-JP" altLang="en-US" sz="1200" b="0" kern="1200" dirty="0">
                          <a:solidFill>
                            <a:schemeClr val="tx1"/>
                          </a:solidFill>
                          <a:effectLst/>
                        </a:rPr>
                        <a:t>　　</a:t>
                      </a:r>
                      <a:r>
                        <a:rPr lang="ja-JP" sz="1200" b="0" kern="1200" dirty="0">
                          <a:solidFill>
                            <a:schemeClr val="tx1"/>
                          </a:solidFill>
                          <a:effectLst/>
                        </a:rPr>
                        <a:t>人口規模、自家用車分担率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indent="0">
                        <a:buFont typeface="ＭＳ Ｐゴシック" panose="020B0600070205080204" pitchFamily="50" charset="-128"/>
                        <a:buNone/>
                      </a:pPr>
                      <a:r>
                        <a:rPr lang="ja-JP" altLang="ja-JP" sz="1100" b="0" i="1" kern="100" dirty="0">
                          <a:solidFill>
                            <a:srgbClr val="FF0000"/>
                          </a:solidFill>
                          <a:effectLst/>
                        </a:rPr>
                        <a:t>＊</a:t>
                      </a:r>
                      <a:r>
                        <a:rPr kumimoji="1" lang="ja-JP" altLang="ja-JP" sz="1100" i="1" kern="100" dirty="0">
                          <a:solidFill>
                            <a:srgbClr val="FF0000"/>
                          </a:solidFill>
                          <a:latin typeface="+mn-ea"/>
                          <a:ea typeface="+mn-ea"/>
                          <a:cs typeface="Times New Roman" panose="02020603050405020304" pitchFamily="18" charset="0"/>
                        </a:rPr>
                        <a:t>実証実験エリアの人口規模については、取組を実施する地区等で判断する場合など申請者の事情に応じて、様々なケースが想定されますので、必ずしも厳密に記入する必要はありませんが、どのような考え方で人口規模を記入したかについて、補足説明も含めご記入ください。</a:t>
                      </a:r>
                      <a:endParaRPr kumimoji="1" lang="en-US" altLang="ja-JP" sz="1100" i="1" kern="100" dirty="0">
                        <a:solidFill>
                          <a:srgbClr val="FF0000"/>
                        </a:solidFill>
                        <a:latin typeface="+mn-ea"/>
                        <a:ea typeface="+mn-ea"/>
                        <a:cs typeface="Times New Roman" panose="02020603050405020304" pitchFamily="18" charset="0"/>
                      </a:endParaRPr>
                    </a:p>
                    <a:p>
                      <a:pPr marL="0" indent="0">
                        <a:buFont typeface="ＭＳ Ｐゴシック" panose="020B0600070205080204" pitchFamily="50" charset="-128"/>
                        <a:buNone/>
                      </a:pPr>
                      <a:r>
                        <a:rPr lang="ja-JP" altLang="ja-JP" sz="1100" b="0" i="1" kern="100" dirty="0">
                          <a:solidFill>
                            <a:srgbClr val="FF0000"/>
                          </a:solidFill>
                          <a:effectLst/>
                        </a:rPr>
                        <a:t>＊</a:t>
                      </a:r>
                      <a:r>
                        <a:rPr kumimoji="1" lang="ja-JP" altLang="ja-JP" sz="1100" i="1" kern="100" dirty="0">
                          <a:solidFill>
                            <a:srgbClr val="FF0000"/>
                          </a:solidFill>
                          <a:latin typeface="+mn-ea"/>
                          <a:ea typeface="+mn-ea"/>
                          <a:cs typeface="Times New Roman" panose="02020603050405020304" pitchFamily="18" charset="0"/>
                        </a:rPr>
                        <a:t>自家用車分担率を割り出すことが難しい場合は、</a:t>
                      </a:r>
                      <a:r>
                        <a:rPr kumimoji="1" lang="ja-JP" altLang="en-US" sz="1100" i="1" kern="100" dirty="0">
                          <a:solidFill>
                            <a:srgbClr val="FF0000"/>
                          </a:solidFill>
                          <a:latin typeface="+mn-ea"/>
                          <a:ea typeface="+mn-ea"/>
                          <a:cs typeface="Times New Roman" panose="02020603050405020304" pitchFamily="18" charset="0"/>
                        </a:rPr>
                        <a:t>基礎</a:t>
                      </a:r>
                      <a:r>
                        <a:rPr kumimoji="1" lang="ja-JP" altLang="ja-JP" sz="1100" i="1" kern="100" dirty="0">
                          <a:solidFill>
                            <a:srgbClr val="FF0000"/>
                          </a:solidFill>
                          <a:latin typeface="+mn-ea"/>
                          <a:ea typeface="+mn-ea"/>
                          <a:cs typeface="Times New Roman" panose="02020603050405020304" pitchFamily="18" charset="0"/>
                        </a:rPr>
                        <a:t>自治体における自家用車分担率、当該実証実験エリアが含まれている平均的な自家用車分担率等で</a:t>
                      </a:r>
                      <a:r>
                        <a:rPr kumimoji="1" lang="ja-JP" altLang="en-US" sz="1100" i="1" kern="100" dirty="0">
                          <a:solidFill>
                            <a:srgbClr val="FF0000"/>
                          </a:solidFill>
                          <a:latin typeface="+mn-ea"/>
                          <a:ea typeface="+mn-ea"/>
                          <a:cs typeface="Times New Roman" panose="02020603050405020304" pitchFamily="18" charset="0"/>
                        </a:rPr>
                        <a:t>代替</a:t>
                      </a:r>
                      <a:r>
                        <a:rPr kumimoji="1" lang="ja-JP" altLang="ja-JP" sz="1100" i="1" kern="100" dirty="0">
                          <a:solidFill>
                            <a:srgbClr val="FF0000"/>
                          </a:solidFill>
                          <a:latin typeface="+mn-ea"/>
                          <a:ea typeface="+mn-ea"/>
                          <a:cs typeface="Times New Roman" panose="02020603050405020304" pitchFamily="18" charset="0"/>
                        </a:rPr>
                        <a:t>することも可能です。</a:t>
                      </a:r>
                      <a:endParaRPr kumimoji="1" lang="en-US" altLang="ja-JP" sz="1100" i="1" kern="100" dirty="0">
                        <a:solidFill>
                          <a:srgbClr val="FF0000"/>
                        </a:solidFill>
                        <a:latin typeface="+mn-ea"/>
                        <a:ea typeface="+mn-ea"/>
                        <a:cs typeface="Times New Roman" panose="02020603050405020304" pitchFamily="18" charset="0"/>
                      </a:endParaRPr>
                    </a:p>
                    <a:p>
                      <a:pPr marL="0" indent="0">
                        <a:buFont typeface="ＭＳ Ｐゴシック" panose="020B0600070205080204" pitchFamily="50" charset="-128"/>
                        <a:buNone/>
                      </a:pPr>
                      <a:r>
                        <a:rPr lang="ja-JP" altLang="ja-JP" sz="1100" b="0" i="1" kern="100" dirty="0">
                          <a:solidFill>
                            <a:srgbClr val="FF0000"/>
                          </a:solidFill>
                          <a:effectLst/>
                        </a:rPr>
                        <a:t>＊</a:t>
                      </a:r>
                      <a:r>
                        <a:rPr kumimoji="1" lang="ja-JP" altLang="ja-JP" sz="1100" i="1" kern="100" dirty="0">
                          <a:solidFill>
                            <a:srgbClr val="FF0000"/>
                          </a:solidFill>
                          <a:latin typeface="+mn-ea"/>
                          <a:ea typeface="+mn-ea"/>
                          <a:cs typeface="Times New Roman" panose="02020603050405020304" pitchFamily="18" charset="0"/>
                        </a:rPr>
                        <a:t>実証実験エリアにおける人口や分担率は、概数でかまいません。（例：約○千人、約○％など）</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478547">
                <a:tc>
                  <a:txBody>
                    <a:bodyPr/>
                    <a:lstStyle/>
                    <a:p>
                      <a:pPr algn="l"/>
                      <a:r>
                        <a:rPr lang="en-US" sz="1200" b="0" kern="1200" dirty="0">
                          <a:solidFill>
                            <a:schemeClr val="tx1"/>
                          </a:solidFill>
                          <a:effectLst/>
                        </a:rPr>
                        <a:t>3. </a:t>
                      </a:r>
                      <a:r>
                        <a:rPr lang="ja-JP" sz="1200" b="0" kern="100" dirty="0">
                          <a:solidFill>
                            <a:schemeClr val="tx1"/>
                          </a:solidFill>
                          <a:effectLst/>
                        </a:rPr>
                        <a:t>地理的・経済的・</a:t>
                      </a:r>
                      <a:endParaRPr lang="en-US" altLang="ja-JP" sz="1200" b="0" kern="100" dirty="0">
                        <a:solidFill>
                          <a:schemeClr val="tx1"/>
                        </a:solidFill>
                        <a:effectLst/>
                      </a:endParaRPr>
                    </a:p>
                    <a:p>
                      <a:pPr algn="l"/>
                      <a:r>
                        <a:rPr lang="ja-JP" altLang="en-US" sz="1200" b="0" kern="100" dirty="0">
                          <a:solidFill>
                            <a:schemeClr val="tx1"/>
                          </a:solidFill>
                          <a:effectLst/>
                        </a:rPr>
                        <a:t>　　</a:t>
                      </a:r>
                      <a:r>
                        <a:rPr lang="ja-JP" sz="1200" b="0" kern="100" dirty="0">
                          <a:solidFill>
                            <a:schemeClr val="tx1"/>
                          </a:solidFill>
                          <a:effectLst/>
                        </a:rPr>
                        <a:t>文化圏的・交通動態的な特徴</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l"/>
                      <a:r>
                        <a:rPr kumimoji="1" lang="ja-JP" altLang="en-US" sz="1100" i="1" kern="100" dirty="0">
                          <a:solidFill>
                            <a:srgbClr val="FF0000"/>
                          </a:solidFill>
                          <a:latin typeface="+mn-ea"/>
                          <a:ea typeface="+mn-ea"/>
                          <a:cs typeface="Times New Roman" panose="02020603050405020304" pitchFamily="18" charset="0"/>
                        </a:rPr>
                        <a:t>（例）</a:t>
                      </a:r>
                      <a:endParaRPr kumimoji="1" lang="en-US" altLang="ja-JP" sz="1100" i="1" kern="100" dirty="0">
                        <a:solidFill>
                          <a:srgbClr val="FF0000"/>
                        </a:solidFill>
                        <a:latin typeface="+mn-ea"/>
                        <a:ea typeface="+mn-ea"/>
                        <a:cs typeface="Times New Roman" panose="02020603050405020304" pitchFamily="18" charset="0"/>
                      </a:endParaRPr>
                    </a:p>
                    <a:p>
                      <a:pPr algn="l"/>
                      <a:r>
                        <a:rPr kumimoji="1" lang="ja-JP" altLang="en-US" sz="1100" i="1" kern="100" dirty="0">
                          <a:solidFill>
                            <a:srgbClr val="FF0000"/>
                          </a:solidFill>
                          <a:latin typeface="+mn-ea"/>
                          <a:ea typeface="+mn-ea"/>
                          <a:cs typeface="Times New Roman" panose="02020603050405020304" pitchFamily="18" charset="0"/>
                        </a:rPr>
                        <a:t>大都市中心部、地方都市中心市街地、郊外ニュータウン、地方部集落、観光地繁華街など</a:t>
                      </a:r>
                      <a:endParaRPr kumimoji="1" lang="en-US" altLang="ja-JP" sz="1100" i="1" kern="100" dirty="0">
                        <a:solidFill>
                          <a:srgbClr val="FF0000"/>
                        </a:solidFill>
                        <a:latin typeface="+mn-ea"/>
                        <a:ea typeface="+mn-ea"/>
                        <a:cs typeface="Times New Roman" panose="02020603050405020304" pitchFamily="18" charset="0"/>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854" name="正方形/長方形 3"/>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46</a:t>
            </a:r>
            <a:endParaRPr kumimoji="1" lang="ja-JP" altLang="en-US" sz="1480" dirty="0">
              <a:solidFill>
                <a:schemeClr val="tx1"/>
              </a:solidFill>
            </a:endParaRPr>
          </a:p>
        </p:txBody>
      </p:sp>
    </p:spTree>
    <p:extLst>
      <p:ext uri="{BB962C8B-B14F-4D97-AF65-F5344CB8AC3E}">
        <p14:creationId xmlns:p14="http://schemas.microsoft.com/office/powerpoint/2010/main" val="2026311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p>
        </p:txBody>
      </p:sp>
      <p:sp>
        <p:nvSpPr>
          <p:cNvPr id="1862"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63" name="正方形/長方形 6"/>
          <p:cNvSpPr/>
          <p:nvPr/>
        </p:nvSpPr>
        <p:spPr>
          <a:xfrm>
            <a:off x="251520" y="622429"/>
            <a:ext cx="756084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公募要領の「別添１　企画提案書に記載すべき項目」に留意しつつ、</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提案内容に対するそれぞれの概略を簡潔に記載してください。詳細については、後半に記載いただけるページがあります。</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提案可能な内容がない場合には、空欄でも構いません。</a:t>
            </a:r>
            <a:endPar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64" name="正方形/長方形 14"/>
          <p:cNvSpPr/>
          <p:nvPr/>
        </p:nvSpPr>
        <p:spPr>
          <a:xfrm>
            <a:off x="7884368" y="680162"/>
            <a:ext cx="1158419"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次ページと併せて</a:t>
            </a:r>
            <a:endPar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2</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graphicFrame>
        <p:nvGraphicFramePr>
          <p:cNvPr id="1866" name="表 8"/>
          <p:cNvGraphicFramePr>
            <a:graphicFrameLocks noGrp="1"/>
          </p:cNvGraphicFramePr>
          <p:nvPr>
            <p:extLst/>
          </p:nvPr>
        </p:nvGraphicFramePr>
        <p:xfrm>
          <a:off x="251521" y="1302086"/>
          <a:ext cx="8640960" cy="5223258"/>
        </p:xfrm>
        <a:graphic>
          <a:graphicData uri="http://schemas.openxmlformats.org/drawingml/2006/table">
            <a:tbl>
              <a:tblPr firstRow="1" firstCol="1" bandRow="1"/>
              <a:tblGrid>
                <a:gridCol w="264189">
                  <a:extLst>
                    <a:ext uri="{9D8B030D-6E8A-4147-A177-3AD203B41FA5}">
                      <a16:colId xmlns:a16="http://schemas.microsoft.com/office/drawing/2014/main" val="20000"/>
                    </a:ext>
                  </a:extLst>
                </a:gridCol>
                <a:gridCol w="2257414">
                  <a:extLst>
                    <a:ext uri="{9D8B030D-6E8A-4147-A177-3AD203B41FA5}">
                      <a16:colId xmlns:a16="http://schemas.microsoft.com/office/drawing/2014/main" val="20001"/>
                    </a:ext>
                  </a:extLst>
                </a:gridCol>
                <a:gridCol w="6119357">
                  <a:extLst>
                    <a:ext uri="{9D8B030D-6E8A-4147-A177-3AD203B41FA5}">
                      <a16:colId xmlns:a16="http://schemas.microsoft.com/office/drawing/2014/main" val="20002"/>
                    </a:ext>
                  </a:extLst>
                </a:gridCol>
              </a:tblGrid>
              <a:tr h="208930">
                <a:tc gridSpan="2">
                  <a:txBody>
                    <a:bodyPr/>
                    <a:lstStyle/>
                    <a:p>
                      <a:pPr marL="71755" algn="ctr">
                        <a:spcAft>
                          <a:spcPts val="0"/>
                        </a:spcAft>
                      </a:pPr>
                      <a:r>
                        <a:rPr kumimoji="1" lang="en-US" sz="1200" kern="100" dirty="0">
                          <a:effectLst/>
                        </a:rPr>
                        <a:t> </a:t>
                      </a:r>
                      <a:r>
                        <a:rPr kumimoji="1" lang="ja-JP" sz="1200" kern="100" dirty="0">
                          <a:effectLst/>
                        </a:rPr>
                        <a:t>記載項目</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kumimoji="1" lang="ja-JP" altLang="en-US" sz="1200" b="0" kern="100" dirty="0">
                          <a:solidFill>
                            <a:schemeClr val="tx1"/>
                          </a:solidFill>
                          <a:effectLst/>
                          <a:latin typeface="+mn-lt"/>
                          <a:ea typeface="+mn-ea"/>
                          <a:cs typeface="+mn-cs"/>
                        </a:rPr>
                        <a:t>概略</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26791">
                <a:tc rowSpan="3">
                  <a:txBody>
                    <a:bodyPr/>
                    <a:lstStyle/>
                    <a:p>
                      <a:pPr marL="71755" algn="ctr">
                        <a:spcAft>
                          <a:spcPts val="0"/>
                        </a:spcAft>
                      </a:pPr>
                      <a:r>
                        <a:rPr kumimoji="1" lang="ja-JP" sz="1100" kern="100" dirty="0">
                          <a:effectLst/>
                        </a:rPr>
                        <a:t>事業目的への適合性</a:t>
                      </a:r>
                      <a:endParaRPr kumimoji="1" lang="ja-JP" sz="11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200" kern="100" dirty="0">
                          <a:effectLst/>
                        </a:rPr>
                        <a:t>1.</a:t>
                      </a:r>
                      <a:r>
                        <a:rPr kumimoji="1" lang="ja-JP" sz="1200" kern="100" dirty="0">
                          <a:effectLst/>
                        </a:rPr>
                        <a:t>地域の交通課題と選択したテーマ・フィールドとの関係性</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altLang="en-US" sz="1200" b="0" i="1" kern="100" dirty="0">
                          <a:solidFill>
                            <a:srgbClr val="FF0000"/>
                          </a:solidFill>
                          <a:effectLst/>
                          <a:latin typeface="+mn-lt"/>
                          <a:ea typeface="+mn-ea"/>
                          <a:cs typeface="+mn-cs"/>
                        </a:rPr>
                        <a:t>＊提案内容に関する概略を簡潔に記載してください</a:t>
                      </a:r>
                      <a:endParaRPr kumimoji="1" lang="en-US" altLang="ja-JP" sz="1200" b="0" i="1" kern="100" dirty="0">
                        <a:solidFill>
                          <a:srgbClr val="FF0000"/>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6791">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2.</a:t>
                      </a:r>
                      <a:r>
                        <a:rPr kumimoji="1" lang="ja-JP" sz="1200" kern="100" dirty="0">
                          <a:effectLst/>
                        </a:rPr>
                        <a:t>継続性を考慮した事業計画</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26791">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3.</a:t>
                      </a:r>
                      <a:r>
                        <a:rPr kumimoji="1" lang="ja-JP" sz="1200" kern="100" dirty="0">
                          <a:effectLst/>
                        </a:rPr>
                        <a:t>横展開の可能性</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26791">
                <a:tc rowSpan="5">
                  <a:txBody>
                    <a:bodyPr/>
                    <a:lstStyle/>
                    <a:p>
                      <a:pPr marL="71755" algn="ctr">
                        <a:spcAft>
                          <a:spcPts val="0"/>
                        </a:spcAft>
                      </a:pPr>
                      <a:r>
                        <a:rPr kumimoji="1" lang="ja-JP" sz="1100" kern="100" dirty="0">
                          <a:effectLst/>
                        </a:rPr>
                        <a:t>内容の高度性</a:t>
                      </a:r>
                      <a:endParaRPr kumimoji="1" lang="ja-JP" sz="11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200" kern="100" dirty="0">
                          <a:effectLst/>
                        </a:rPr>
                        <a:t>1.</a:t>
                      </a:r>
                      <a:r>
                        <a:rPr kumimoji="1" lang="ja-JP" sz="1200" kern="100" dirty="0">
                          <a:effectLst/>
                        </a:rPr>
                        <a:t>取組みの新規性</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6791">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2.</a:t>
                      </a:r>
                      <a:r>
                        <a:rPr kumimoji="1" lang="ja-JP" sz="1200" kern="100" dirty="0">
                          <a:effectLst/>
                        </a:rPr>
                        <a:t>利用者視点の取り込み</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26791">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3.</a:t>
                      </a:r>
                      <a:r>
                        <a:rPr kumimoji="1" lang="ja-JP" sz="1200" kern="100" dirty="0">
                          <a:effectLst/>
                        </a:rPr>
                        <a:t>関係主体巻き込み・合意形成</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26791">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4.</a:t>
                      </a:r>
                      <a:r>
                        <a:rPr kumimoji="1" lang="ja-JP" sz="1200" kern="100" dirty="0">
                          <a:effectLst/>
                        </a:rPr>
                        <a:t>人材の育成・確保</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26791">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b="0" kern="100" dirty="0">
                          <a:solidFill>
                            <a:schemeClr val="tx1"/>
                          </a:solidFill>
                          <a:effectLst/>
                          <a:latin typeface="+mn-lt"/>
                          <a:ea typeface="+mn-ea"/>
                          <a:cs typeface="+mn-cs"/>
                        </a:rPr>
                        <a:t>5.</a:t>
                      </a:r>
                      <a:r>
                        <a:rPr kumimoji="1" lang="ja-JP" altLang="en-US" sz="1200" b="0" kern="100" dirty="0">
                          <a:solidFill>
                            <a:schemeClr val="tx1"/>
                          </a:solidFill>
                          <a:effectLst/>
                          <a:latin typeface="+mn-lt"/>
                          <a:ea typeface="+mn-ea"/>
                          <a:cs typeface="+mn-cs"/>
                        </a:rPr>
                        <a:t>データ活用の可能性</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47</a:t>
            </a:r>
            <a:endParaRPr kumimoji="1" lang="ja-JP" altLang="en-US" sz="1480" dirty="0">
              <a:solidFill>
                <a:schemeClr val="tx1"/>
              </a:solidFill>
            </a:endParaRPr>
          </a:p>
        </p:txBody>
      </p:sp>
    </p:spTree>
    <p:extLst>
      <p:ext uri="{BB962C8B-B14F-4D97-AF65-F5344CB8AC3E}">
        <p14:creationId xmlns:p14="http://schemas.microsoft.com/office/powerpoint/2010/main" val="2006185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p>
        </p:txBody>
      </p:sp>
      <p:sp>
        <p:nvSpPr>
          <p:cNvPr id="1873"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1875" name="表 6"/>
          <p:cNvGraphicFramePr>
            <a:graphicFrameLocks noGrp="1"/>
          </p:cNvGraphicFramePr>
          <p:nvPr>
            <p:extLst/>
          </p:nvPr>
        </p:nvGraphicFramePr>
        <p:xfrm>
          <a:off x="199745" y="1421230"/>
          <a:ext cx="8744509" cy="5176120"/>
        </p:xfrm>
        <a:graphic>
          <a:graphicData uri="http://schemas.openxmlformats.org/drawingml/2006/table">
            <a:tbl>
              <a:tblPr firstRow="1" firstCol="1" bandRow="1"/>
              <a:tblGrid>
                <a:gridCol w="267355">
                  <a:extLst>
                    <a:ext uri="{9D8B030D-6E8A-4147-A177-3AD203B41FA5}">
                      <a16:colId xmlns:a16="http://schemas.microsoft.com/office/drawing/2014/main" val="20000"/>
                    </a:ext>
                  </a:extLst>
                </a:gridCol>
                <a:gridCol w="2407578">
                  <a:extLst>
                    <a:ext uri="{9D8B030D-6E8A-4147-A177-3AD203B41FA5}">
                      <a16:colId xmlns:a16="http://schemas.microsoft.com/office/drawing/2014/main" val="20001"/>
                    </a:ext>
                  </a:extLst>
                </a:gridCol>
                <a:gridCol w="6069576">
                  <a:extLst>
                    <a:ext uri="{9D8B030D-6E8A-4147-A177-3AD203B41FA5}">
                      <a16:colId xmlns:a16="http://schemas.microsoft.com/office/drawing/2014/main" val="20002"/>
                    </a:ext>
                  </a:extLst>
                </a:gridCol>
              </a:tblGrid>
              <a:tr h="276460">
                <a:tc gridSpan="2">
                  <a:txBody>
                    <a:bodyPr/>
                    <a:lstStyle/>
                    <a:p>
                      <a:pPr marL="71755" algn="ctr">
                        <a:spcAft>
                          <a:spcPts val="0"/>
                        </a:spcAft>
                      </a:pPr>
                      <a:r>
                        <a:rPr kumimoji="1" lang="en-US" sz="1200" kern="100" dirty="0">
                          <a:effectLst/>
                        </a:rPr>
                        <a:t> </a:t>
                      </a:r>
                      <a:r>
                        <a:rPr kumimoji="1" lang="ja-JP" sz="1200" kern="100" dirty="0">
                          <a:effectLst/>
                        </a:rPr>
                        <a:t>記載項目</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kumimoji="1" lang="ja-JP" altLang="en-US" sz="1200" b="0" kern="100" dirty="0">
                          <a:solidFill>
                            <a:schemeClr val="tx1"/>
                          </a:solidFill>
                          <a:effectLst/>
                          <a:latin typeface="+mn-lt"/>
                          <a:ea typeface="+mn-ea"/>
                          <a:cs typeface="+mn-cs"/>
                        </a:rPr>
                        <a:t>概略</a:t>
                      </a: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9532">
                <a:tc rowSpan="3">
                  <a:txBody>
                    <a:bodyPr/>
                    <a:lstStyle/>
                    <a:p>
                      <a:pPr marL="71755" algn="ctr">
                        <a:spcAft>
                          <a:spcPts val="0"/>
                        </a:spcAft>
                      </a:pPr>
                      <a:r>
                        <a:rPr kumimoji="1" lang="ja-JP" sz="1100" kern="100" dirty="0">
                          <a:effectLst/>
                        </a:rPr>
                        <a:t>内容の具体性</a:t>
                      </a:r>
                      <a:endParaRPr kumimoji="1" lang="ja-JP" sz="11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200" kern="100" dirty="0">
                          <a:effectLst/>
                        </a:rPr>
                        <a:t>1.</a:t>
                      </a:r>
                      <a:r>
                        <a:rPr kumimoji="1" lang="ja-JP" sz="1200" kern="100" dirty="0">
                          <a:effectLst/>
                        </a:rPr>
                        <a:t>検証命題・手法の妥当性</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19532">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2.</a:t>
                      </a:r>
                      <a:r>
                        <a:rPr kumimoji="1" lang="ja-JP" sz="1200" kern="100" dirty="0">
                          <a:effectLst/>
                        </a:rPr>
                        <a:t>実証実験の内容</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19532">
                <a:tc vMerge="1">
                  <a:txBody>
                    <a:bodyPr/>
                    <a:lstStyle/>
                    <a:p>
                      <a:endParaRPr kumimoji="1" lang="ja-JP" altLang="en-US"/>
                    </a:p>
                  </a:txBody>
                  <a:tcPr/>
                </a:tc>
                <a:tc>
                  <a:txBody>
                    <a:bodyPr/>
                    <a:lstStyle/>
                    <a:p>
                      <a:pPr marL="0" lvl="0" indent="0" algn="just">
                        <a:spcAft>
                          <a:spcPts val="0"/>
                        </a:spcAft>
                        <a:buFont typeface="+mj-lt"/>
                        <a:buNone/>
                      </a:pPr>
                      <a:r>
                        <a:rPr kumimoji="1" lang="en-US" altLang="ja-JP" sz="1200" kern="100" dirty="0">
                          <a:effectLst/>
                        </a:rPr>
                        <a:t>3.</a:t>
                      </a:r>
                      <a:r>
                        <a:rPr kumimoji="1" lang="ja-JP" sz="1200" kern="100" dirty="0">
                          <a:effectLst/>
                        </a:rPr>
                        <a:t>これまでの取組内容</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Arial"/>
                          <a:ea typeface="ＭＳ Ｐゴシック"/>
                          <a:cs typeface="+mn-cs"/>
                        </a:rPr>
                        <a:t>＊提案内容に関する概略を簡潔に記載してください</a:t>
                      </a:r>
                      <a:endParaRPr kumimoji="1" lang="en-US" altLang="ja-JP" sz="1200" b="0" i="1" u="none" strike="noStrike" kern="100" cap="none" spc="0" normalizeH="0" baseline="0" noProof="0" dirty="0">
                        <a:ln>
                          <a:noFill/>
                        </a:ln>
                        <a:solidFill>
                          <a:srgbClr val="FF0000"/>
                        </a:solidFill>
                        <a:effectLst/>
                        <a:uLnTx/>
                        <a:uFillTx/>
                        <a:latin typeface="Arial"/>
                        <a:ea typeface="ＭＳ Ｐゴシック"/>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41064">
                <a:tc>
                  <a:txBody>
                    <a:bodyPr/>
                    <a:lstStyle/>
                    <a:p>
                      <a:pPr marL="71755" algn="ctr">
                        <a:spcAft>
                          <a:spcPts val="0"/>
                        </a:spcAft>
                      </a:pPr>
                      <a:r>
                        <a:rPr kumimoji="1" lang="ja-JP" altLang="en-US" sz="1100" b="0" kern="100" dirty="0">
                          <a:solidFill>
                            <a:schemeClr val="tx1"/>
                          </a:solidFill>
                          <a:effectLst/>
                          <a:latin typeface="+mn-lt"/>
                          <a:ea typeface="+mn-ea"/>
                          <a:cs typeface="+mn-cs"/>
                        </a:rPr>
                        <a:t>その他</a:t>
                      </a:r>
                      <a:endParaRPr kumimoji="1" lang="ja-JP" sz="11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200" b="0" kern="100" dirty="0">
                          <a:solidFill>
                            <a:schemeClr val="tx1"/>
                          </a:solidFill>
                          <a:effectLst/>
                          <a:latin typeface="+mn-lt"/>
                          <a:ea typeface="+mn-ea"/>
                          <a:cs typeface="+mn-cs"/>
                        </a:rPr>
                        <a:t>-</a:t>
                      </a:r>
                      <a:endParaRPr kumimoji="1" lang="ja-JP" sz="12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mn-lt"/>
                          <a:ea typeface="+mn-ea"/>
                          <a:cs typeface="+mn-cs"/>
                        </a:rPr>
                        <a:t>＊その他、本事業の中で上記の項目には当てはまりづらいが、重視している点や、</a:t>
                      </a:r>
                      <a:r>
                        <a:rPr kumimoji="1" lang="en-US" altLang="ja-JP" sz="1200" b="0" i="1" u="none" strike="noStrike" kern="100" cap="none" spc="0" normalizeH="0" baseline="0" noProof="0" dirty="0">
                          <a:ln>
                            <a:noFill/>
                          </a:ln>
                          <a:solidFill>
                            <a:srgbClr val="FF0000"/>
                          </a:solidFill>
                          <a:effectLst/>
                          <a:uLnTx/>
                          <a:uFillTx/>
                          <a:latin typeface="+mn-lt"/>
                          <a:ea typeface="+mn-ea"/>
                          <a:cs typeface="+mn-cs"/>
                        </a:rPr>
                        <a:t>PR</a:t>
                      </a:r>
                      <a:r>
                        <a:rPr kumimoji="1" lang="ja-JP" altLang="en-US" sz="1200" b="0" i="1" u="none" strike="noStrike" kern="100" cap="none" spc="0" normalizeH="0" baseline="0" noProof="0" dirty="0">
                          <a:ln>
                            <a:noFill/>
                          </a:ln>
                          <a:solidFill>
                            <a:srgbClr val="FF0000"/>
                          </a:solidFill>
                          <a:effectLst/>
                          <a:uLnTx/>
                          <a:uFillTx/>
                          <a:latin typeface="+mn-lt"/>
                          <a:ea typeface="+mn-ea"/>
                          <a:cs typeface="+mn-cs"/>
                        </a:rPr>
                        <a:t>したい点などがあれば、その内容を簡潔に記載してください</a:t>
                      </a:r>
                      <a:endParaRPr kumimoji="1" lang="en-US" altLang="ja-JP" sz="1200" b="0" i="1" u="none" strike="noStrike" kern="1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00" cap="none" spc="0" normalizeH="0" baseline="0" noProof="0" dirty="0">
                          <a:ln>
                            <a:noFill/>
                          </a:ln>
                          <a:solidFill>
                            <a:srgbClr val="FF0000"/>
                          </a:solidFill>
                          <a:effectLst/>
                          <a:uLnTx/>
                          <a:uFillTx/>
                          <a:latin typeface="+mn-lt"/>
                          <a:ea typeface="+mn-ea"/>
                          <a:cs typeface="+mn-cs"/>
                        </a:rPr>
                        <a:t>（例：国内産業の競争力強化や世の中に広くデータが共有される仕組みの構築など、より広く、中長期的な視点を持った取組み内容　など）</a:t>
                      </a:r>
                      <a:endParaRPr kumimoji="1" lang="en-US" altLang="ja-JP" sz="1200" b="0" i="1" u="none" strike="noStrike" kern="100" cap="none" spc="0" normalizeH="0" baseline="0" noProof="0" dirty="0">
                        <a:ln>
                          <a:noFill/>
                        </a:ln>
                        <a:solidFill>
                          <a:srgbClr val="FF0000"/>
                        </a:solidFill>
                        <a:effectLst/>
                        <a:uLnTx/>
                        <a:uFillTx/>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876" name="正方形/長方形 6"/>
          <p:cNvSpPr/>
          <p:nvPr/>
        </p:nvSpPr>
        <p:spPr>
          <a:xfrm>
            <a:off x="251520" y="622429"/>
            <a:ext cx="756084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公募要領の「別添１　企画提案書に記載すべき項目」に留意しつつ、</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提案内容に対するそれぞれの概略を簡潔に記載してください。詳細については、後半に記載いただけるページがあります。</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提案可能な内容がない場合には、空欄でも構いません。</a:t>
            </a:r>
            <a:endPar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77" name="正方形/長方形 9"/>
          <p:cNvSpPr/>
          <p:nvPr/>
        </p:nvSpPr>
        <p:spPr>
          <a:xfrm>
            <a:off x="7884368" y="680162"/>
            <a:ext cx="1158419"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前ページと併せて</a:t>
            </a:r>
            <a:endPar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2</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48</a:t>
            </a:r>
            <a:endParaRPr kumimoji="1" lang="ja-JP" altLang="en-US" sz="1480" dirty="0">
              <a:solidFill>
                <a:schemeClr val="tx1"/>
              </a:solidFill>
            </a:endParaRPr>
          </a:p>
        </p:txBody>
      </p:sp>
    </p:spTree>
    <p:extLst>
      <p:ext uri="{BB962C8B-B14F-4D97-AF65-F5344CB8AC3E}">
        <p14:creationId xmlns:p14="http://schemas.microsoft.com/office/powerpoint/2010/main" val="3738796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（参考資料）募集要領　別添１</a:t>
            </a:r>
          </a:p>
        </p:txBody>
      </p:sp>
      <p:sp>
        <p:nvSpPr>
          <p:cNvPr id="1884"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1886" name="表 3"/>
          <p:cNvGraphicFramePr>
            <a:graphicFrameLocks noGrp="1"/>
          </p:cNvGraphicFramePr>
          <p:nvPr>
            <p:extLst/>
          </p:nvPr>
        </p:nvGraphicFramePr>
        <p:xfrm>
          <a:off x="143508" y="951862"/>
          <a:ext cx="8856984" cy="5789511"/>
        </p:xfrm>
        <a:graphic>
          <a:graphicData uri="http://schemas.openxmlformats.org/drawingml/2006/table">
            <a:tbl>
              <a:tblPr firstRow="1" firstCol="1" bandRow="1"/>
              <a:tblGrid>
                <a:gridCol w="270794">
                  <a:extLst>
                    <a:ext uri="{9D8B030D-6E8A-4147-A177-3AD203B41FA5}">
                      <a16:colId xmlns:a16="http://schemas.microsoft.com/office/drawing/2014/main" val="20000"/>
                    </a:ext>
                  </a:extLst>
                </a:gridCol>
                <a:gridCol w="2438545">
                  <a:extLst>
                    <a:ext uri="{9D8B030D-6E8A-4147-A177-3AD203B41FA5}">
                      <a16:colId xmlns:a16="http://schemas.microsoft.com/office/drawing/2014/main" val="20001"/>
                    </a:ext>
                  </a:extLst>
                </a:gridCol>
                <a:gridCol w="6147645">
                  <a:extLst>
                    <a:ext uri="{9D8B030D-6E8A-4147-A177-3AD203B41FA5}">
                      <a16:colId xmlns:a16="http://schemas.microsoft.com/office/drawing/2014/main" val="20002"/>
                    </a:ext>
                  </a:extLst>
                </a:gridCol>
              </a:tblGrid>
              <a:tr h="222674">
                <a:tc gridSpan="2">
                  <a:txBody>
                    <a:bodyPr/>
                    <a:lstStyle/>
                    <a:p>
                      <a:pPr marL="71755" algn="ctr">
                        <a:spcAft>
                          <a:spcPts val="0"/>
                        </a:spcAft>
                      </a:pPr>
                      <a:r>
                        <a:rPr kumimoji="1" lang="en-US" sz="1000" kern="100" dirty="0">
                          <a:effectLst/>
                        </a:rPr>
                        <a:t> </a:t>
                      </a:r>
                      <a:r>
                        <a:rPr kumimoji="1" lang="ja-JP" sz="1000" kern="100" dirty="0">
                          <a:effectLst/>
                        </a:rPr>
                        <a:t>記載項目</a:t>
                      </a:r>
                      <a:endParaRPr kumimoji="1" lang="ja-JP" sz="10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kumimoji="1" lang="ja-JP" sz="12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kumimoji="1" lang="ja-JP" sz="1000" kern="100" dirty="0">
                          <a:effectLst/>
                        </a:rPr>
                        <a:t>概要</a:t>
                      </a:r>
                      <a:endParaRPr kumimoji="1" lang="ja-JP" sz="1000" b="0" kern="100" dirty="0">
                        <a:solidFill>
                          <a:schemeClr val="tx1"/>
                        </a:solidFill>
                        <a:effectLst/>
                        <a:latin typeface="+mn-lt"/>
                        <a:ea typeface="+mn-ea"/>
                        <a:cs typeface="+mn-cs"/>
                      </a:endParaRPr>
                    </a:p>
                  </a:txBody>
                  <a:tcPr marL="42080" marR="420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5347">
                <a:tc rowSpan="3">
                  <a:txBody>
                    <a:bodyPr/>
                    <a:lstStyle/>
                    <a:p>
                      <a:pPr marL="71755" algn="ctr">
                        <a:spcAft>
                          <a:spcPts val="0"/>
                        </a:spcAft>
                      </a:pPr>
                      <a:r>
                        <a:rPr kumimoji="1" lang="ja-JP" sz="1000" kern="100" dirty="0">
                          <a:effectLst/>
                        </a:rPr>
                        <a:t>事業目的への適合性</a:t>
                      </a:r>
                      <a:endParaRPr kumimoji="1" lang="ja-JP" sz="10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000" kern="100" dirty="0">
                          <a:effectLst/>
                        </a:rPr>
                        <a:t>1.</a:t>
                      </a:r>
                      <a:r>
                        <a:rPr kumimoji="1" lang="ja-JP" sz="1000" kern="100" dirty="0">
                          <a:effectLst/>
                        </a:rPr>
                        <a:t>地域の交通課題と選択したテーマ・フィールドとの関係性</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地域の抱える交通課題及びその背景にある問題、社会実装に取り組む新たなモビリティサービス・今回の申請テーマ・フィールドとの関係性について簡潔に記載してください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2.</a:t>
                      </a:r>
                      <a:r>
                        <a:rPr kumimoji="1" lang="ja-JP" sz="1000" kern="100" dirty="0">
                          <a:effectLst/>
                        </a:rPr>
                        <a:t>継続性を考慮した事業計画</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交通課題の解決に向け、社会実装を計画している新しいモビリティサービスの持続可能なビジネスモデル及び収支計画</a:t>
                      </a:r>
                      <a:r>
                        <a:rPr kumimoji="1" lang="en-US" sz="1000" i="0" kern="100" dirty="0">
                          <a:solidFill>
                            <a:schemeClr val="tx1"/>
                          </a:solidFill>
                          <a:effectLst/>
                        </a:rPr>
                        <a:t>  </a:t>
                      </a:r>
                      <a:r>
                        <a:rPr kumimoji="1" lang="ja-JP" sz="1000" i="0" kern="100" dirty="0">
                          <a:solidFill>
                            <a:schemeClr val="tx1"/>
                          </a:solidFill>
                          <a:effectLst/>
                        </a:rPr>
                        <a:t>等（実験前の想定）を記載してください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3.</a:t>
                      </a:r>
                      <a:r>
                        <a:rPr kumimoji="1" lang="ja-JP" sz="1000" kern="100" dirty="0">
                          <a:effectLst/>
                        </a:rPr>
                        <a:t>横展開の可能性</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今回取り組む新しいモビリティサービスについて、今年度の実証実験対象地域だけでなく、その他横展開が可能なフィールドが想定できている場合は、具体的に記載してください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68020">
                <a:tc rowSpan="5">
                  <a:txBody>
                    <a:bodyPr/>
                    <a:lstStyle/>
                    <a:p>
                      <a:pPr marL="71755" algn="ctr">
                        <a:spcAft>
                          <a:spcPts val="0"/>
                        </a:spcAft>
                      </a:pPr>
                      <a:r>
                        <a:rPr kumimoji="1" lang="ja-JP" sz="1000" kern="100" dirty="0">
                          <a:effectLst/>
                        </a:rPr>
                        <a:t>内容の高度性</a:t>
                      </a:r>
                      <a:endParaRPr kumimoji="1" lang="ja-JP" sz="10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000" kern="100" dirty="0">
                          <a:effectLst/>
                        </a:rPr>
                        <a:t>1.</a:t>
                      </a:r>
                      <a:r>
                        <a:rPr kumimoji="1" lang="ja-JP" sz="1000" kern="100" dirty="0">
                          <a:effectLst/>
                        </a:rPr>
                        <a:t>取組みの新規性</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今回実施する実証実験の先進性・独自性を説明してください。</a:t>
                      </a:r>
                    </a:p>
                    <a:p>
                      <a:pPr algn="l">
                        <a:spcAft>
                          <a:spcPts val="0"/>
                        </a:spcAft>
                      </a:pPr>
                      <a:r>
                        <a:rPr kumimoji="1" lang="ja-JP" sz="1000" i="0" kern="100" dirty="0">
                          <a:solidFill>
                            <a:schemeClr val="tx1"/>
                          </a:solidFill>
                          <a:effectLst/>
                        </a:rPr>
                        <a:t>なお、実証実験に向けて障壁となる具体的な法制度等が存在する場合は、その内容と対応方法についても記載してください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2.</a:t>
                      </a:r>
                      <a:r>
                        <a:rPr kumimoji="1" lang="ja-JP" sz="1000" kern="100" dirty="0">
                          <a:effectLst/>
                        </a:rPr>
                        <a:t>利用者視点の取り込み</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今回の取組において利用者の意見等が反映されている部分を具体的に記載ください。また実証実験や社会実装に関する利用者の意見の収集・反映方法を具体的に記載してください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3.</a:t>
                      </a:r>
                      <a:r>
                        <a:rPr kumimoji="1" lang="ja-JP" sz="1000" kern="100" dirty="0">
                          <a:effectLst/>
                        </a:rPr>
                        <a:t>関係主体巻き込み・合意形成</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実験に参画する主体以外で事業実現に必要な主体の巻き込みや、地域の合意形成に向けた活動（会議体の開催予定）について具体的に記載してください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4.</a:t>
                      </a:r>
                      <a:r>
                        <a:rPr kumimoji="1" lang="ja-JP" sz="1000" kern="100" dirty="0">
                          <a:effectLst/>
                        </a:rPr>
                        <a:t>人材の育成・確保</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kumimoji="1" lang="ja-JP" sz="1000" i="0" kern="100" dirty="0">
                          <a:solidFill>
                            <a:schemeClr val="tx1"/>
                          </a:solidFill>
                          <a:effectLst/>
                        </a:rPr>
                        <a:t>社会実装に向け、地域における新しいモビリティサービスの担い手となる人材の育成・確保に必要な知見の洗い出し、実際の育成・確保に向けた取組を計画している場合には、その具体的な内容を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b="0" kern="100" dirty="0">
                          <a:solidFill>
                            <a:schemeClr val="tx1"/>
                          </a:solidFill>
                          <a:effectLst/>
                          <a:latin typeface="+mn-lt"/>
                          <a:ea typeface="+mn-ea"/>
                          <a:cs typeface="+mn-cs"/>
                        </a:rPr>
                        <a:t>5.</a:t>
                      </a:r>
                      <a:r>
                        <a:rPr kumimoji="1" lang="ja-JP" altLang="en-US" sz="1000" b="0" kern="100" dirty="0">
                          <a:solidFill>
                            <a:schemeClr val="tx1"/>
                          </a:solidFill>
                          <a:effectLst/>
                          <a:latin typeface="+mn-lt"/>
                          <a:ea typeface="+mn-ea"/>
                          <a:cs typeface="+mn-cs"/>
                        </a:rPr>
                        <a:t>データ活用の可能性</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kumimoji="1" lang="ja-JP" altLang="en-US" sz="1000" b="0" i="0" kern="100" dirty="0">
                          <a:solidFill>
                            <a:schemeClr val="tx1"/>
                          </a:solidFill>
                          <a:effectLst/>
                          <a:latin typeface="+mn-lt"/>
                          <a:ea typeface="+mn-ea"/>
                          <a:cs typeface="+mn-cs"/>
                        </a:rPr>
                        <a:t>移動等に関するデータの収集・活用を計画している場合には、収集・活用方法及びそれにより得られる便益（行政負担削減や、付加価値創出）について具体的に記載してください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45347">
                <a:tc rowSpan="3">
                  <a:txBody>
                    <a:bodyPr/>
                    <a:lstStyle/>
                    <a:p>
                      <a:pPr marL="71755" algn="ctr">
                        <a:spcAft>
                          <a:spcPts val="0"/>
                        </a:spcAft>
                      </a:pPr>
                      <a:r>
                        <a:rPr kumimoji="1" lang="ja-JP" sz="1000" kern="100" dirty="0">
                          <a:effectLst/>
                        </a:rPr>
                        <a:t>内容の具体性</a:t>
                      </a:r>
                      <a:endParaRPr kumimoji="1" lang="ja-JP" sz="10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000" kern="100" dirty="0">
                          <a:effectLst/>
                        </a:rPr>
                        <a:t>1.</a:t>
                      </a:r>
                      <a:r>
                        <a:rPr kumimoji="1" lang="ja-JP" sz="1000" kern="100" dirty="0">
                          <a:effectLst/>
                        </a:rPr>
                        <a:t>検証命題・手法の妥当性</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実証実験で具体的に明らかにしたい命題を事業計画における位置付けと共に記載してください。また、上記命題を検証するための具体的な手法を、検証項目・分析方法・必要データ及びその収集方法に意識して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2.</a:t>
                      </a:r>
                      <a:r>
                        <a:rPr kumimoji="1" lang="ja-JP" sz="1000" kern="100" dirty="0">
                          <a:effectLst/>
                        </a:rPr>
                        <a:t>実証実験の内容</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今回実施する実証実験の詳細（実施目的・場所・期間、想定利用者、運行形態・運賃体系）を具体的に記載してください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445347">
                <a:tc vMerge="1">
                  <a:txBody>
                    <a:bodyPr/>
                    <a:lstStyle/>
                    <a:p>
                      <a:endParaRPr kumimoji="1" lang="ja-JP" altLang="en-US"/>
                    </a:p>
                  </a:txBody>
                  <a:tcPr/>
                </a:tc>
                <a:tc>
                  <a:txBody>
                    <a:bodyPr/>
                    <a:lstStyle/>
                    <a:p>
                      <a:pPr marL="0" lvl="0" indent="0" algn="just">
                        <a:spcAft>
                          <a:spcPts val="0"/>
                        </a:spcAft>
                        <a:buFont typeface="+mj-lt"/>
                        <a:buNone/>
                      </a:pPr>
                      <a:r>
                        <a:rPr kumimoji="1" lang="en-US" altLang="ja-JP" sz="1000" kern="100" dirty="0">
                          <a:effectLst/>
                        </a:rPr>
                        <a:t>3.</a:t>
                      </a:r>
                      <a:r>
                        <a:rPr kumimoji="1" lang="ja-JP" sz="1000" kern="100" dirty="0">
                          <a:effectLst/>
                        </a:rPr>
                        <a:t>これまでの取組内容</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sz="1000" i="0" kern="100" dirty="0">
                          <a:solidFill>
                            <a:schemeClr val="tx1"/>
                          </a:solidFill>
                          <a:effectLst/>
                        </a:rPr>
                        <a:t>今回実施する実証実験と同種のテーマやフィールドを対象に過去から継続的に検討・実証実験を行っている場合は、その詳細を簡潔に記載してください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445347">
                <a:tc>
                  <a:txBody>
                    <a:bodyPr/>
                    <a:lstStyle/>
                    <a:p>
                      <a:pPr marL="71755" algn="ctr">
                        <a:spcAft>
                          <a:spcPts val="0"/>
                        </a:spcAft>
                      </a:pPr>
                      <a:r>
                        <a:rPr kumimoji="1" lang="ja-JP" altLang="en-US" sz="1000" b="0" kern="100" dirty="0">
                          <a:solidFill>
                            <a:schemeClr val="tx1"/>
                          </a:solidFill>
                          <a:effectLst/>
                          <a:latin typeface="+mn-lt"/>
                          <a:ea typeface="+mn-ea"/>
                          <a:cs typeface="+mn-cs"/>
                        </a:rPr>
                        <a:t>その他</a:t>
                      </a:r>
                      <a:endParaRPr kumimoji="1" lang="ja-JP" sz="1000" b="0" kern="100" dirty="0">
                        <a:solidFill>
                          <a:schemeClr val="tx1"/>
                        </a:solidFill>
                        <a:effectLst/>
                        <a:latin typeface="+mn-lt"/>
                        <a:ea typeface="+mn-ea"/>
                        <a:cs typeface="+mn-cs"/>
                      </a:endParaRPr>
                    </a:p>
                  </a:txBody>
                  <a:tcPr marL="42080" marR="42080" marT="0" marB="0" vert="eaVert">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just">
                        <a:spcAft>
                          <a:spcPts val="0"/>
                        </a:spcAft>
                        <a:buFont typeface="+mj-lt"/>
                        <a:buNone/>
                      </a:pPr>
                      <a:r>
                        <a:rPr kumimoji="1" lang="en-US" altLang="ja-JP" sz="1000" b="0" kern="100" dirty="0">
                          <a:solidFill>
                            <a:schemeClr val="tx1"/>
                          </a:solidFill>
                          <a:effectLst/>
                          <a:latin typeface="+mn-lt"/>
                          <a:ea typeface="+mn-ea"/>
                          <a:cs typeface="+mn-cs"/>
                        </a:rPr>
                        <a:t>-</a:t>
                      </a:r>
                      <a:endParaRPr kumimoji="1" lang="ja-JP" sz="1000" b="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1" lang="ja-JP" altLang="en-US" sz="1000" b="0" i="0" kern="100" dirty="0">
                          <a:solidFill>
                            <a:schemeClr val="tx1"/>
                          </a:solidFill>
                          <a:effectLst/>
                          <a:latin typeface="+mn-lt"/>
                          <a:ea typeface="+mn-ea"/>
                          <a:cs typeface="+mn-cs"/>
                        </a:rPr>
                        <a:t>本事業の中で上記の項目には当てはまりづらいが、重視している点や、</a:t>
                      </a:r>
                      <a:r>
                        <a:rPr kumimoji="1" lang="en-US" altLang="ja-JP" sz="1000" b="0" i="0" kern="100" dirty="0">
                          <a:solidFill>
                            <a:schemeClr val="tx1"/>
                          </a:solidFill>
                          <a:effectLst/>
                          <a:latin typeface="+mn-lt"/>
                          <a:ea typeface="+mn-ea"/>
                          <a:cs typeface="+mn-cs"/>
                        </a:rPr>
                        <a:t>PR</a:t>
                      </a:r>
                      <a:r>
                        <a:rPr kumimoji="1" lang="ja-JP" altLang="en-US" sz="1000" b="0" i="0" kern="100" dirty="0">
                          <a:solidFill>
                            <a:schemeClr val="tx1"/>
                          </a:solidFill>
                          <a:effectLst/>
                          <a:latin typeface="+mn-lt"/>
                          <a:ea typeface="+mn-ea"/>
                          <a:cs typeface="+mn-cs"/>
                        </a:rPr>
                        <a:t>したい点などがあれば、その内容を簡潔に記載してください</a:t>
                      </a:r>
                      <a:endParaRPr kumimoji="1" lang="ja-JP" sz="1000" b="0" i="0" kern="100" dirty="0">
                        <a:solidFill>
                          <a:schemeClr val="tx1"/>
                        </a:solidFill>
                        <a:effectLst/>
                        <a:latin typeface="+mn-lt"/>
                        <a:ea typeface="+mn-ea"/>
                        <a:cs typeface="+mn-cs"/>
                      </a:endParaRPr>
                    </a:p>
                  </a:txBody>
                  <a:tcPr marL="42080" marR="420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1887" name="Text Box 4"/>
          <p:cNvSpPr txBox="1">
            <a:spLocks noChangeArrowheads="1"/>
          </p:cNvSpPr>
          <p:nvPr/>
        </p:nvSpPr>
        <p:spPr>
          <a:xfrm>
            <a:off x="251520" y="60641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企画提案書に記載すべき項目</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49</a:t>
            </a:r>
            <a:endParaRPr kumimoji="1" lang="ja-JP" altLang="en-US" sz="1480" dirty="0">
              <a:solidFill>
                <a:schemeClr val="tx1"/>
              </a:solidFill>
            </a:endParaRPr>
          </a:p>
        </p:txBody>
      </p:sp>
    </p:spTree>
    <p:extLst>
      <p:ext uri="{BB962C8B-B14F-4D97-AF65-F5344CB8AC3E}">
        <p14:creationId xmlns:p14="http://schemas.microsoft.com/office/powerpoint/2010/main" val="280823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都市マネジメント</a:t>
            </a:r>
            <a:endParaRPr lang="ja-JP" altLang="en-US" sz="1800" b="1" dirty="0">
              <a:solidFill>
                <a:schemeClr val="bg1"/>
              </a:solidFill>
              <a:latin typeface="ＭＳ Ｐゴシック" panose="020B0600070205080204" pitchFamily="50" charset="-128"/>
            </a:endParaRPr>
          </a:p>
        </p:txBody>
      </p:sp>
      <p:sp>
        <p:nvSpPr>
          <p:cNvPr id="1274" name="正方形/長方形 672"/>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275" name="Text Box 4"/>
          <p:cNvSpPr txBox="1">
            <a:spLocks noChangeArrowheads="1"/>
          </p:cNvSpPr>
          <p:nvPr/>
        </p:nvSpPr>
        <p:spPr>
          <a:xfrm>
            <a:off x="107504" y="502711"/>
            <a:ext cx="3884240" cy="621709"/>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運営</a:t>
            </a:r>
            <a:r>
              <a:rPr lang="ja-JP" altLang="en-US" sz="2000" b="1" dirty="0" smtClean="0">
                <a:latin typeface="Tahoma" pitchFamily="34" charset="0"/>
              </a:rPr>
              <a:t>体制</a:t>
            </a:r>
            <a:endParaRPr lang="ja-JP" altLang="en-US" sz="2000" b="1" dirty="0">
              <a:latin typeface="Tahoma" pitchFamily="34" charset="0"/>
            </a:endParaRPr>
          </a:p>
          <a:p>
            <a:pPr marL="238125" indent="-238125" eaLnBrk="1" hangingPunct="1">
              <a:lnSpc>
                <a:spcPct val="90000"/>
              </a:lnSpc>
              <a:buFont typeface="Wingdings" pitchFamily="2" charset="2"/>
              <a:buNone/>
              <a:defRPr/>
            </a:pPr>
            <a:endParaRPr lang="ja-JP" altLang="en-US" sz="1600" dirty="0">
              <a:latin typeface="Tahoma" pitchFamily="34" charset="0"/>
            </a:endParaRPr>
          </a:p>
        </p:txBody>
      </p:sp>
      <p:sp>
        <p:nvSpPr>
          <p:cNvPr id="1276" name="Rectangle 66"/>
          <p:cNvSpPr>
            <a:spLocks noChangeArrowheads="1"/>
          </p:cNvSpPr>
          <p:nvPr/>
        </p:nvSpPr>
        <p:spPr>
          <a:xfrm>
            <a:off x="223794" y="929277"/>
            <a:ext cx="8740694" cy="2931771"/>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277" name="表 3"/>
          <p:cNvGraphicFramePr>
            <a:graphicFrameLocks noGrp="1"/>
          </p:cNvGraphicFramePr>
          <p:nvPr>
            <p:extLst>
              <p:ext uri="{D42A27DB-BD31-4B8C-83A1-F6EECF244321}">
                <p14:modId xmlns:p14="http://schemas.microsoft.com/office/powerpoint/2010/main" val="3432050748"/>
              </p:ext>
            </p:extLst>
          </p:nvPr>
        </p:nvGraphicFramePr>
        <p:xfrm>
          <a:off x="221469" y="4359968"/>
          <a:ext cx="4278523" cy="1836420"/>
        </p:xfrm>
        <a:graphic>
          <a:graphicData uri="http://schemas.openxmlformats.org/drawingml/2006/table">
            <a:tbl>
              <a:tblPr/>
              <a:tblGrid>
                <a:gridCol w="246075">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0">
                <a:tc>
                  <a:txBody>
                    <a:bodyPr/>
                    <a:lstStyle/>
                    <a:p>
                      <a:pPr marR="44450" indent="127000" algn="ctr">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名称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役割及び</a:t>
                      </a:r>
                      <a:r>
                        <a:rPr lang="ja-JP" sz="10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責任</a:t>
                      </a:r>
                      <a:endParaRPr lang="en-US" altLang="ja-JP" sz="1000" kern="100" dirty="0" smtClean="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spcAft>
                          <a:spcPts val="0"/>
                        </a:spcAft>
                        <a:tabLst>
                          <a:tab pos="2700020" algn="ctr"/>
                          <a:tab pos="5400040" algn="r"/>
                        </a:tabLst>
                      </a:pPr>
                      <a:r>
                        <a:rPr lang="ja-JP" sz="800" i="1" kern="100" dirty="0" smtClean="0">
                          <a:solidFill>
                            <a:srgbClr val="FF0000"/>
                          </a:solidFill>
                          <a:effectLst/>
                          <a:latin typeface="Meiryo UI" panose="020B0604030504040204" pitchFamily="50" charset="-128"/>
                          <a:ea typeface="ＭＳ ゴシック" panose="020B0609070205080204" pitchFamily="49" charset="-128"/>
                          <a:cs typeface="Meiryo UI" panose="020B0604030504040204" pitchFamily="50" charset="-128"/>
                        </a:rPr>
                        <a:t>※</a:t>
                      </a:r>
                      <a:r>
                        <a:rPr lang="ja-JP" sz="800" i="1" kern="100" dirty="0">
                          <a:solidFill>
                            <a:srgbClr val="FF0000"/>
                          </a:solidFill>
                          <a:effectLst/>
                          <a:latin typeface="Meiryo UI" panose="020B0604030504040204" pitchFamily="50" charset="-128"/>
                          <a:ea typeface="ＭＳ ゴシック" panose="020B0609070205080204" pitchFamily="49" charset="-128"/>
                          <a:cs typeface="Meiryo UI" panose="020B0604030504040204" pitchFamily="50" charset="-128"/>
                        </a:rPr>
                        <a:t>　体制図に対応した主体別に役割を明確に記入すること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5760">
                <a:tc>
                  <a:txBody>
                    <a:bodyPr/>
                    <a:lstStyle/>
                    <a:p>
                      <a:pPr marR="44450" indent="127000">
                        <a:spcAft>
                          <a:spcPts val="0"/>
                        </a:spcAft>
                        <a:tabLst>
                          <a:tab pos="2700020" algn="ctr"/>
                          <a:tab pos="5400040" algn="r"/>
                        </a:tabLst>
                      </a:pPr>
                      <a:r>
                        <a:rPr lang="en-US" sz="1000" kern="100" dirty="0">
                          <a:effectLst/>
                          <a:latin typeface="ＭＳ ゴシック" panose="020B0609070205080204" pitchFamily="49" charset="-128"/>
                          <a:ea typeface="Meiryo UI" panose="020B0604030504040204" pitchFamily="50" charset="-128"/>
                          <a:cs typeface="Meiryo UI" panose="020B0604030504040204" pitchFamily="50" charset="-128"/>
                        </a:rPr>
                        <a:t>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△△市</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000" kern="0">
                          <a:effectLst/>
                          <a:latin typeface="Meiryo UI" panose="020B0604030504040204" pitchFamily="50" charset="-128"/>
                          <a:ea typeface="ＭＳ ゴシック" panose="020B0609070205080204" pitchFamily="49" charset="-128"/>
                          <a:cs typeface="ＭＳ明朝-WinCharSetFFFF-H"/>
                        </a:rPr>
                        <a:t>・事業計画の立案</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sz="1000" kern="0">
                          <a:effectLst/>
                          <a:latin typeface="Meiryo UI" panose="020B0604030504040204" pitchFamily="50" charset="-128"/>
                          <a:ea typeface="ＭＳ ゴシック" panose="020B0609070205080204" pitchFamily="49" charset="-128"/>
                          <a:cs typeface="ＭＳ明朝-WinCharSetFFFF-H"/>
                        </a:rPr>
                        <a:t>・報告書の作成をはじめとする事業全般の管理・統括業務</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××大学</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000" kern="0" dirty="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sz="1000" kern="0" dirty="0">
                          <a:effectLst/>
                          <a:latin typeface="Meiryo UI" panose="020B0604030504040204" pitchFamily="50" charset="-128"/>
                          <a:ea typeface="ＭＳ ゴシック" panose="020B0609070205080204" pitchFamily="49" charset="-128"/>
                          <a:cs typeface="ＭＳ明朝-WinCharSetFFFF-H"/>
                        </a:rPr>
                        <a:t>・事業実施に係るノウハウの提供</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××株式会社</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000" kern="0">
                          <a:effectLst/>
                          <a:latin typeface="Meiryo UI" panose="020B0604030504040204" pitchFamily="50" charset="-128"/>
                          <a:ea typeface="ＭＳ ゴシック" panose="020B0609070205080204" pitchFamily="49" charset="-128"/>
                          <a:cs typeface="ＭＳ明朝-WinCharSetFFFF-H"/>
                        </a:rPr>
                        <a:t>・システム設計</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株式会社</a:t>
                      </a:r>
                      <a:r>
                        <a:rPr lang="en-US" sz="1000" kern="10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0" dirty="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000" kern="0" dirty="0">
                          <a:effectLst/>
                          <a:latin typeface="Meiryo UI" panose="020B0604030504040204" pitchFamily="50" charset="-128"/>
                          <a:ea typeface="ＭＳ ゴシック" panose="020B0609070205080204" pitchFamily="49" charset="-128"/>
                          <a:cs typeface="ＭＳ明朝-WinCharSetFFFF-H"/>
                        </a:rPr>
                        <a:t>・データ提供</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78" name="Text Box 4"/>
          <p:cNvSpPr txBox="1">
            <a:spLocks noChangeArrowheads="1"/>
          </p:cNvSpPr>
          <p:nvPr/>
        </p:nvSpPr>
        <p:spPr>
          <a:xfrm>
            <a:off x="221469" y="4078737"/>
            <a:ext cx="3884240" cy="276999"/>
          </a:xfrm>
          <a:prstGeom prst="rect">
            <a:avLst/>
          </a:prstGeom>
          <a:noFill/>
          <a:ln w="9525">
            <a:noFill/>
            <a:miter lim="800000"/>
            <a:headEnd/>
            <a:tailEnd/>
          </a:ln>
          <a:effectLst/>
        </p:spPr>
        <p:txBody>
          <a:bodyPr wrap="square">
            <a:spAutoFit/>
          </a:bodyPr>
          <a:lstStyle/>
          <a:p>
            <a:pPr eaLnBrk="1" hangingPunct="1">
              <a:spcBef>
                <a:spcPct val="5000"/>
              </a:spcBef>
              <a:defRPr/>
            </a:pPr>
            <a:r>
              <a:rPr lang="en-US" altLang="ja-JP" sz="1200" dirty="0" smtClean="0">
                <a:latin typeface="Tahoma" pitchFamily="34" charset="0"/>
              </a:rPr>
              <a:t>【</a:t>
            </a:r>
            <a:r>
              <a:rPr lang="ja-JP" altLang="en-US" sz="1200" dirty="0" smtClean="0">
                <a:latin typeface="Tahoma" pitchFamily="34" charset="0"/>
              </a:rPr>
              <a:t>各主体の役割</a:t>
            </a:r>
            <a:r>
              <a:rPr lang="en-US" altLang="ja-JP" sz="1200" dirty="0" smtClean="0">
                <a:latin typeface="Tahoma" pitchFamily="34" charset="0"/>
              </a:rPr>
              <a:t>】</a:t>
            </a:r>
            <a:endParaRPr lang="ja-JP" altLang="en-US" sz="1050" dirty="0">
              <a:latin typeface="Tahoma" pitchFamily="34" charset="0"/>
            </a:endParaRPr>
          </a:p>
        </p:txBody>
      </p:sp>
      <p:graphicFrame>
        <p:nvGraphicFramePr>
          <p:cNvPr id="1279" name="表 16"/>
          <p:cNvGraphicFramePr>
            <a:graphicFrameLocks noGrp="1"/>
          </p:cNvGraphicFramePr>
          <p:nvPr>
            <p:extLst>
              <p:ext uri="{D42A27DB-BD31-4B8C-83A1-F6EECF244321}">
                <p14:modId xmlns:p14="http://schemas.microsoft.com/office/powerpoint/2010/main" val="705436532"/>
              </p:ext>
            </p:extLst>
          </p:nvPr>
        </p:nvGraphicFramePr>
        <p:xfrm>
          <a:off x="4644007" y="4359968"/>
          <a:ext cx="4339573" cy="1908142"/>
        </p:xfrm>
        <a:graphic>
          <a:graphicData uri="http://schemas.openxmlformats.org/drawingml/2006/table">
            <a:tbl>
              <a:tblPr/>
              <a:tblGrid>
                <a:gridCol w="341842">
                  <a:extLst>
                    <a:ext uri="{9D8B030D-6E8A-4147-A177-3AD203B41FA5}">
                      <a16:colId xmlns:a16="http://schemas.microsoft.com/office/drawing/2014/main" val="20000"/>
                    </a:ext>
                  </a:extLst>
                </a:gridCol>
                <a:gridCol w="1032481">
                  <a:extLst>
                    <a:ext uri="{9D8B030D-6E8A-4147-A177-3AD203B41FA5}">
                      <a16:colId xmlns:a16="http://schemas.microsoft.com/office/drawing/2014/main" val="20001"/>
                    </a:ext>
                  </a:extLst>
                </a:gridCol>
                <a:gridCol w="2965250">
                  <a:extLst>
                    <a:ext uri="{9D8B030D-6E8A-4147-A177-3AD203B41FA5}">
                      <a16:colId xmlns:a16="http://schemas.microsoft.com/office/drawing/2014/main" val="20002"/>
                    </a:ext>
                  </a:extLst>
                </a:gridCol>
              </a:tblGrid>
              <a:tr h="350370">
                <a:tc>
                  <a:txBody>
                    <a:bodyPr/>
                    <a:lstStyle/>
                    <a:p>
                      <a:pPr marR="44450" indent="127000" algn="ctr">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名称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役割及び</a:t>
                      </a:r>
                      <a:r>
                        <a:rPr lang="ja-JP" sz="1000" kern="100" dirty="0" smtClean="0">
                          <a:effectLst/>
                          <a:latin typeface="Meiryo UI" panose="020B0604030504040204" pitchFamily="50" charset="-128"/>
                          <a:ea typeface="ＭＳ ゴシック" panose="020B0609070205080204" pitchFamily="49" charset="-128"/>
                          <a:cs typeface="Meiryo UI" panose="020B0604030504040204" pitchFamily="50" charset="-128"/>
                        </a:rPr>
                        <a:t>責任</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4942">
                <a:tc>
                  <a:txBody>
                    <a:bodyPr/>
                    <a:lstStyle/>
                    <a:p>
                      <a:pPr marR="44450" indent="127000">
                        <a:spcAft>
                          <a:spcPts val="0"/>
                        </a:spcAft>
                        <a:tabLst>
                          <a:tab pos="2700020" algn="ctr"/>
                          <a:tab pos="5400040" algn="r"/>
                        </a:tabLs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5</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370">
                <a:tc>
                  <a:txBody>
                    <a:bodyPr/>
                    <a:lstStyle/>
                    <a:p>
                      <a:pPr marR="44450" indent="127000">
                        <a:spcAft>
                          <a:spcPts val="0"/>
                        </a:spcAft>
                        <a:tabLst>
                          <a:tab pos="2700020" algn="ctr"/>
                          <a:tab pos="5400040" algn="r"/>
                        </a:tabLst>
                      </a:pPr>
                      <a:r>
                        <a:rPr lang="en-US" altLang="ja-JP" sz="1000" kern="100" dirty="0" smtClean="0">
                          <a:effectLst/>
                          <a:latin typeface="ＭＳ ゴシック" panose="020B0609070205080204" pitchFamily="49" charset="-128"/>
                          <a:ea typeface="Meiryo UI" panose="020B0604030504040204" pitchFamily="50" charset="-128"/>
                          <a:cs typeface="Meiryo UI" panose="020B0604030504040204" pitchFamily="50" charset="-128"/>
                        </a:rPr>
                        <a:t>6</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370">
                <a:tc>
                  <a:txBody>
                    <a:bodyPr/>
                    <a:lstStyle/>
                    <a:p>
                      <a:pPr marR="44450" indent="127000">
                        <a:spcAft>
                          <a:spcPts val="0"/>
                        </a:spcAft>
                        <a:tabLst>
                          <a:tab pos="2700020" algn="ctr"/>
                          <a:tab pos="5400040" algn="r"/>
                        </a:tabLst>
                      </a:pPr>
                      <a:r>
                        <a:rPr lang="en-US" altLang="ja-JP" sz="1000" kern="100" dirty="0" smtClean="0">
                          <a:effectLst/>
                          <a:latin typeface="ＭＳ ゴシック" panose="020B0609070205080204" pitchFamily="49" charset="-128"/>
                          <a:ea typeface="Meiryo UI" panose="020B0604030504040204" pitchFamily="50" charset="-128"/>
                          <a:cs typeface="Meiryo UI" panose="020B0604030504040204" pitchFamily="50" charset="-128"/>
                        </a:rPr>
                        <a:t>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0370">
                <a:tc>
                  <a:txBody>
                    <a:bodyPr/>
                    <a:lstStyle/>
                    <a:p>
                      <a:pPr marR="44450" indent="127000">
                        <a:spcAft>
                          <a:spcPts val="0"/>
                        </a:spcAft>
                        <a:tabLst>
                          <a:tab pos="2700020" algn="ctr"/>
                          <a:tab pos="5400040" algn="r"/>
                        </a:tabLst>
                      </a:pPr>
                      <a:r>
                        <a:rPr lang="en-US" altLang="ja-JP" sz="1000" kern="100" dirty="0" smtClean="0">
                          <a:effectLst/>
                          <a:latin typeface="ＭＳ ゴシック" panose="020B0609070205080204" pitchFamily="49" charset="-128"/>
                          <a:ea typeface="Meiryo UI" panose="020B0604030504040204" pitchFamily="50" charset="-128"/>
                          <a:cs typeface="Meiryo UI" panose="020B0604030504040204" pitchFamily="50" charset="-128"/>
                        </a:rPr>
                        <a:t>8</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80" name="正方形/長方形 4"/>
          <p:cNvSpPr/>
          <p:nvPr/>
        </p:nvSpPr>
        <p:spPr>
          <a:xfrm>
            <a:off x="127818" y="977847"/>
            <a:ext cx="8692654" cy="1169551"/>
          </a:xfrm>
          <a:prstGeom prst="rect">
            <a:avLst/>
          </a:prstGeom>
        </p:spPr>
        <p:txBody>
          <a:bodyPr wrap="square">
            <a:spAutoFit/>
          </a:bodyPr>
          <a:lstStyle/>
          <a:p>
            <a:pPr marL="254000" marR="143510" indent="-127000">
              <a:spcAft>
                <a:spcPts val="0"/>
              </a:spcAft>
            </a:pPr>
            <a:r>
              <a:rPr lang="ja-JP" altLang="ja-JP" sz="1400" i="1" kern="100" dirty="0">
                <a:solidFill>
                  <a:srgbClr val="FF0000"/>
                </a:solidFill>
                <a:latin typeface="+mn-ea"/>
                <a:ea typeface="+mn-ea"/>
                <a:cs typeface="Meiryo UI" panose="020B0604030504040204" pitchFamily="50" charset="-128"/>
              </a:rPr>
              <a:t>※　提案者のみならず、補助事業の実施に関わる者については本様式に役割、責任を明記する</a:t>
            </a:r>
            <a:r>
              <a:rPr lang="ja-JP" altLang="ja-JP" sz="1400" i="1" kern="100" dirty="0" smtClean="0">
                <a:solidFill>
                  <a:srgbClr val="FF0000"/>
                </a:solidFill>
                <a:latin typeface="+mn-ea"/>
                <a:ea typeface="+mn-ea"/>
                <a:cs typeface="Meiryo UI" panose="020B0604030504040204" pitchFamily="50" charset="-128"/>
              </a:rPr>
              <a:t>こと</a:t>
            </a:r>
            <a:endParaRPr lang="en-US" altLang="ja-JP" sz="1400" i="1" kern="100" dirty="0" smtClean="0">
              <a:solidFill>
                <a:srgbClr val="FF0000"/>
              </a:solidFill>
              <a:latin typeface="+mn-ea"/>
              <a:ea typeface="+mn-ea"/>
              <a:cs typeface="Meiryo UI" panose="020B0604030504040204" pitchFamily="50" charset="-128"/>
            </a:endParaRPr>
          </a:p>
          <a:p>
            <a:pPr marL="254000" marR="143510" indent="-127000">
              <a:spcAft>
                <a:spcPts val="0"/>
              </a:spcAft>
            </a:pPr>
            <a:r>
              <a:rPr lang="en-US" altLang="ja-JP" sz="1400" i="1" kern="100" dirty="0" smtClean="0">
                <a:solidFill>
                  <a:srgbClr val="FF0000"/>
                </a:solidFill>
                <a:latin typeface="+mn-ea"/>
                <a:ea typeface="+mn-ea"/>
                <a:cs typeface="Meiryo UI" panose="020B0604030504040204" pitchFamily="50" charset="-128"/>
              </a:rPr>
              <a:t>※</a:t>
            </a:r>
            <a:r>
              <a:rPr lang="ja-JP" altLang="en-US" sz="1400" i="1" kern="100" dirty="0" smtClean="0">
                <a:solidFill>
                  <a:srgbClr val="FF0000"/>
                </a:solidFill>
                <a:latin typeface="+mn-ea"/>
                <a:ea typeface="+mn-ea"/>
                <a:cs typeface="Meiryo UI" panose="020B0604030504040204" pitchFamily="50" charset="-128"/>
              </a:rPr>
              <a:t>　協</a:t>
            </a:r>
            <a:r>
              <a:rPr lang="ja-JP" altLang="en-US" sz="1400" i="1" kern="100" dirty="0">
                <a:solidFill>
                  <a:srgbClr val="FF0000"/>
                </a:solidFill>
                <a:latin typeface="+mn-ea"/>
                <a:ea typeface="+mn-ea"/>
                <a:cs typeface="Meiryo UI" panose="020B0604030504040204" pitchFamily="50" charset="-128"/>
              </a:rPr>
              <a:t>議会等の参画組織・</a:t>
            </a:r>
            <a:r>
              <a:rPr lang="ja-JP" altLang="en-US" sz="1400" i="1" kern="100" dirty="0" smtClean="0">
                <a:solidFill>
                  <a:srgbClr val="FF0000"/>
                </a:solidFill>
                <a:latin typeface="+mn-ea"/>
                <a:ea typeface="+mn-ea"/>
                <a:cs typeface="Meiryo UI" panose="020B0604030504040204" pitchFamily="50" charset="-128"/>
              </a:rPr>
              <a:t>団体も記入すること</a:t>
            </a:r>
            <a:endParaRPr lang="en-US" altLang="ja-JP" sz="1400" i="1" kern="100" dirty="0" smtClean="0">
              <a:solidFill>
                <a:srgbClr val="FF0000"/>
              </a:solidFill>
              <a:latin typeface="+mn-ea"/>
              <a:ea typeface="+mn-ea"/>
              <a:cs typeface="Meiryo UI" panose="020B0604030504040204" pitchFamily="50" charset="-128"/>
            </a:endParaRPr>
          </a:p>
          <a:p>
            <a:pPr marL="254000" marR="143510" indent="-127000">
              <a:spcAft>
                <a:spcPts val="0"/>
              </a:spcAft>
            </a:pPr>
            <a:r>
              <a:rPr lang="en-US" altLang="ja-JP" sz="1400" i="1" kern="100" dirty="0">
                <a:solidFill>
                  <a:srgbClr val="FF0000"/>
                </a:solidFill>
                <a:latin typeface="+mn-ea"/>
                <a:ea typeface="+mn-ea"/>
                <a:cs typeface="Meiryo UI" panose="020B0604030504040204" pitchFamily="50" charset="-128"/>
              </a:rPr>
              <a:t>※</a:t>
            </a:r>
            <a:r>
              <a:rPr lang="ja-JP" altLang="en-US" sz="1400" i="1" kern="100" dirty="0">
                <a:solidFill>
                  <a:srgbClr val="FF0000"/>
                </a:solidFill>
                <a:latin typeface="+mn-ea"/>
                <a:ea typeface="+mn-ea"/>
                <a:cs typeface="Meiryo UI" panose="020B0604030504040204" pitchFamily="50" charset="-128"/>
              </a:rPr>
              <a:t>　提案内容のうち</a:t>
            </a:r>
            <a:r>
              <a:rPr lang="ja-JP" altLang="en-US" sz="1400" i="1" kern="100" dirty="0" smtClean="0">
                <a:solidFill>
                  <a:srgbClr val="FF0000"/>
                </a:solidFill>
                <a:latin typeface="+mn-ea"/>
                <a:ea typeface="+mn-ea"/>
                <a:cs typeface="Meiryo UI" panose="020B0604030504040204" pitchFamily="50" charset="-128"/>
              </a:rPr>
              <a:t>、地域</a:t>
            </a:r>
            <a:r>
              <a:rPr lang="ja-JP" altLang="en-US" sz="1400" i="1" kern="100" dirty="0">
                <a:solidFill>
                  <a:srgbClr val="FF0000"/>
                </a:solidFill>
                <a:latin typeface="+mn-ea"/>
                <a:ea typeface="+mn-ea"/>
                <a:cs typeface="Meiryo UI" panose="020B0604030504040204" pitchFamily="50" charset="-128"/>
              </a:rPr>
              <a:t>の持続的な推進・運営のために必要となる機能・役割の抽出やプレーヤーの選定、ステークホルダーの管理（スマートシティ推進組織</a:t>
            </a:r>
            <a:r>
              <a:rPr lang="ja-JP" altLang="en-US" sz="1400" i="1" kern="100" dirty="0" smtClean="0">
                <a:solidFill>
                  <a:srgbClr val="FF0000"/>
                </a:solidFill>
                <a:latin typeface="+mn-ea"/>
                <a:ea typeface="+mn-ea"/>
                <a:cs typeface="Meiryo UI" panose="020B0604030504040204" pitchFamily="50" charset="-128"/>
              </a:rPr>
              <a:t>）について「</a:t>
            </a:r>
            <a:r>
              <a:rPr lang="ja-JP" altLang="en-US" sz="1400" i="1" kern="100" dirty="0">
                <a:solidFill>
                  <a:srgbClr val="FF0000"/>
                </a:solidFill>
                <a:latin typeface="+mn-ea"/>
                <a:ea typeface="+mn-ea"/>
                <a:cs typeface="Meiryo UI" panose="020B0604030504040204" pitchFamily="50" charset="-128"/>
              </a:rPr>
              <a:t>スマートシティリファレンスアーキテクチャ」において「都市マネジメント」と整理されている事項について、ホワイトペーパー第５章を参照し、記載すること</a:t>
            </a:r>
            <a:endParaRPr lang="ja-JP" altLang="ja-JP" sz="1400" i="1" kern="100" dirty="0">
              <a:solidFill>
                <a:srgbClr val="FF0000"/>
              </a:solidFill>
              <a:effectLst/>
              <a:latin typeface="+mn-ea"/>
              <a:ea typeface="+mn-ea"/>
              <a:cs typeface="Meiryo UI" panose="020B0604030504040204" pitchFamily="50" charset="-128"/>
            </a:endParaRPr>
          </a:p>
        </p:txBody>
      </p:sp>
      <p:sp>
        <p:nvSpPr>
          <p:cNvPr id="1282"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smtClean="0">
                <a:solidFill>
                  <a:srgbClr val="0070C0"/>
                </a:solidFill>
              </a:rPr>
              <a:t>※応募事業に関連のない場合は記載しなくても良い（詳細は別紙２参照）</a:t>
            </a:r>
            <a:endParaRPr lang="ja-JP" altLang="en-US" dirty="0">
              <a:solidFill>
                <a:srgbClr val="0070C0"/>
              </a:solidFill>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a:t>
            </a:r>
            <a:endParaRPr kumimoji="1" lang="ja-JP" altLang="en-US" sz="1480"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提案内容（補足資料）</a:t>
            </a:r>
          </a:p>
        </p:txBody>
      </p:sp>
      <p:sp>
        <p:nvSpPr>
          <p:cNvPr id="1894" name="Rectangle 66"/>
          <p:cNvSpPr>
            <a:spLocks noChangeArrowheads="1"/>
          </p:cNvSpPr>
          <p:nvPr/>
        </p:nvSpPr>
        <p:spPr>
          <a:xfrm>
            <a:off x="251520" y="1076852"/>
            <a:ext cx="8677696" cy="625244"/>
          </a:xfrm>
          <a:prstGeom prst="rect">
            <a:avLst/>
          </a:prstGeom>
          <a:noFill/>
          <a:ln w="19050">
            <a:no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＊前述いただいた上記審査基準に対する各記載項目について、補足資料として図表や説明等のエビデンスがある場合は、簡潔に記載してください。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＊各審査基準について、指定ページ数の範囲内で、申請者の記載しやすい構成で自由に記載ください。</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6" name="正方形/長方形 11"/>
          <p:cNvSpPr/>
          <p:nvPr/>
        </p:nvSpPr>
        <p:spPr>
          <a:xfrm>
            <a:off x="7559432" y="646963"/>
            <a:ext cx="1369785"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2</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ページ以内で記載</a:t>
            </a:r>
          </a:p>
        </p:txBody>
      </p:sp>
      <p:sp>
        <p:nvSpPr>
          <p:cNvPr id="1898" name="Text Box 4"/>
          <p:cNvSpPr txBox="1">
            <a:spLocks noChangeArrowheads="1"/>
          </p:cNvSpPr>
          <p:nvPr/>
        </p:nvSpPr>
        <p:spPr>
          <a:xfrm>
            <a:off x="160971" y="74337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事業目的への適合性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50</a:t>
            </a:r>
            <a:endParaRPr kumimoji="1" lang="ja-JP" altLang="en-US" sz="1480" dirty="0">
              <a:solidFill>
                <a:schemeClr val="tx1"/>
              </a:solidFill>
            </a:endParaRPr>
          </a:p>
        </p:txBody>
      </p:sp>
    </p:spTree>
    <p:extLst>
      <p:ext uri="{BB962C8B-B14F-4D97-AF65-F5344CB8AC3E}">
        <p14:creationId xmlns:p14="http://schemas.microsoft.com/office/powerpoint/2010/main" val="3921492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提案内容（補足資料）</a:t>
            </a:r>
          </a:p>
        </p:txBody>
      </p:sp>
      <p:sp>
        <p:nvSpPr>
          <p:cNvPr id="190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06" name="正方形/長方形 11"/>
          <p:cNvSpPr/>
          <p:nvPr/>
        </p:nvSpPr>
        <p:spPr>
          <a:xfrm>
            <a:off x="7559432" y="646963"/>
            <a:ext cx="1369785"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2</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ページ以内で記載</a:t>
            </a:r>
          </a:p>
        </p:txBody>
      </p:sp>
      <p:sp>
        <p:nvSpPr>
          <p:cNvPr id="1908" name="Text Box 4"/>
          <p:cNvSpPr txBox="1">
            <a:spLocks noChangeArrowheads="1"/>
          </p:cNvSpPr>
          <p:nvPr/>
        </p:nvSpPr>
        <p:spPr>
          <a:xfrm>
            <a:off x="160971" y="74337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内容の高度性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1909" name="Rectangle 66"/>
          <p:cNvSpPr>
            <a:spLocks noChangeArrowheads="1"/>
          </p:cNvSpPr>
          <p:nvPr/>
        </p:nvSpPr>
        <p:spPr>
          <a:xfrm>
            <a:off x="251521" y="1147572"/>
            <a:ext cx="8677696" cy="625244"/>
          </a:xfrm>
          <a:prstGeom prst="rect">
            <a:avLst/>
          </a:prstGeom>
          <a:noFill/>
          <a:ln w="19050">
            <a:no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＊前述いただいた上記審査基準に対する各記載項目について、補足資料として図表や説明等のエビデンスがある場合は、簡潔に記載してください。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＊各審査基準について、指定ページ数の範囲内で、申請者の記載しやすい構成で自由に記載ください。</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51</a:t>
            </a:r>
            <a:endParaRPr kumimoji="1" lang="ja-JP" altLang="en-US" sz="1480" dirty="0">
              <a:solidFill>
                <a:schemeClr val="tx1"/>
              </a:solidFill>
            </a:endParaRPr>
          </a:p>
        </p:txBody>
      </p:sp>
    </p:spTree>
    <p:extLst>
      <p:ext uri="{BB962C8B-B14F-4D97-AF65-F5344CB8AC3E}">
        <p14:creationId xmlns:p14="http://schemas.microsoft.com/office/powerpoint/2010/main" val="890296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提案内容（補足資料）</a:t>
            </a:r>
          </a:p>
        </p:txBody>
      </p:sp>
      <p:sp>
        <p:nvSpPr>
          <p:cNvPr id="1916"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17" name="正方形/長方形 11"/>
          <p:cNvSpPr/>
          <p:nvPr/>
        </p:nvSpPr>
        <p:spPr>
          <a:xfrm>
            <a:off x="7559432" y="646963"/>
            <a:ext cx="1369785"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2</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ページ以内で記載</a:t>
            </a:r>
          </a:p>
        </p:txBody>
      </p:sp>
      <p:sp>
        <p:nvSpPr>
          <p:cNvPr id="1919" name="Text Box 4"/>
          <p:cNvSpPr txBox="1">
            <a:spLocks noChangeArrowheads="1"/>
          </p:cNvSpPr>
          <p:nvPr/>
        </p:nvSpPr>
        <p:spPr>
          <a:xfrm>
            <a:off x="160971" y="74337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1920" name="Rectangle 66"/>
          <p:cNvSpPr>
            <a:spLocks noChangeArrowheads="1"/>
          </p:cNvSpPr>
          <p:nvPr/>
        </p:nvSpPr>
        <p:spPr>
          <a:xfrm>
            <a:off x="251521" y="1147572"/>
            <a:ext cx="8677696" cy="625244"/>
          </a:xfrm>
          <a:prstGeom prst="rect">
            <a:avLst/>
          </a:prstGeom>
          <a:noFill/>
          <a:ln w="19050">
            <a:no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＊前述いただいた上記審査基準に対する各記載項目について、補足資料として図表や説明等のエビデンスがある場合は、簡潔に記載してください。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＊各審査基準について、指定ページ数の範囲内で、申請者の記載しやすい構成で自由に記載ください。</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52</a:t>
            </a:r>
            <a:endParaRPr kumimoji="1" lang="ja-JP" altLang="en-US" sz="1480" dirty="0">
              <a:solidFill>
                <a:schemeClr val="tx1"/>
              </a:solidFill>
            </a:endParaRPr>
          </a:p>
        </p:txBody>
      </p:sp>
    </p:spTree>
    <p:extLst>
      <p:ext uri="{BB962C8B-B14F-4D97-AF65-F5344CB8AC3E}">
        <p14:creationId xmlns:p14="http://schemas.microsoft.com/office/powerpoint/2010/main" val="3569938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ja-JP" altLang="en-US" sz="1800" b="1" i="0" u="none" strike="noStrike" kern="1200" cap="none" spc="0" normalizeH="0" baseline="0" noProof="0" dirty="0"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a:t>
            </a:r>
            <a:endPar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2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28" name="正方形/長方形 11"/>
          <p:cNvSpPr/>
          <p:nvPr/>
        </p:nvSpPr>
        <p:spPr>
          <a:xfrm>
            <a:off x="7559432" y="646963"/>
            <a:ext cx="1369785"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5</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ページ以内で記載</a:t>
            </a:r>
          </a:p>
        </p:txBody>
      </p:sp>
      <p:sp>
        <p:nvSpPr>
          <p:cNvPr id="1930" name="Text Box 4"/>
          <p:cNvSpPr txBox="1">
            <a:spLocks noChangeArrowheads="1"/>
          </p:cNvSpPr>
          <p:nvPr/>
        </p:nvSpPr>
        <p:spPr>
          <a:xfrm>
            <a:off x="160971" y="74337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その他</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1931" name="Rectangle 66"/>
          <p:cNvSpPr>
            <a:spLocks noChangeArrowheads="1"/>
          </p:cNvSpPr>
          <p:nvPr/>
        </p:nvSpPr>
        <p:spPr>
          <a:xfrm>
            <a:off x="251521" y="1147572"/>
            <a:ext cx="8677696" cy="625244"/>
          </a:xfrm>
          <a:prstGeom prst="rect">
            <a:avLst/>
          </a:prstGeom>
          <a:noFill/>
          <a:ln w="19050">
            <a:no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＊前述いただいた上記審査基準に対する各記載項目について、補足資料として図表や説明等のエビデンスがある場合は、簡潔に記載してください。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＊各審査基準について、指定ページ数の範囲内で、申請者の記載しやすい構成で自由に記載ください。</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53</a:t>
            </a:r>
            <a:endParaRPr kumimoji="1" lang="ja-JP" altLang="en-US" sz="1480" dirty="0">
              <a:solidFill>
                <a:schemeClr val="tx1"/>
              </a:solidFill>
            </a:endParaRPr>
          </a:p>
        </p:txBody>
      </p:sp>
    </p:spTree>
    <p:extLst>
      <p:ext uri="{BB962C8B-B14F-4D97-AF65-F5344CB8AC3E}">
        <p14:creationId xmlns:p14="http://schemas.microsoft.com/office/powerpoint/2010/main" val="190172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事業実績</a:t>
            </a:r>
          </a:p>
        </p:txBody>
      </p:sp>
      <p:sp>
        <p:nvSpPr>
          <p:cNvPr id="193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39" name="正方形/長方形 6"/>
          <p:cNvSpPr/>
          <p:nvPr/>
        </p:nvSpPr>
        <p:spPr>
          <a:xfrm>
            <a:off x="251520" y="681522"/>
            <a:ext cx="8640960" cy="2769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類似事業の実績があれば、記載してください</a:t>
            </a:r>
            <a:endParaRPr kumimoji="1" lang="ja-JP" altLang="ja-JP" sz="12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graphicFrame>
        <p:nvGraphicFramePr>
          <p:cNvPr id="1940" name="表 2"/>
          <p:cNvGraphicFramePr>
            <a:graphicFrameLocks noGrp="1"/>
          </p:cNvGraphicFramePr>
          <p:nvPr>
            <p:extLst/>
          </p:nvPr>
        </p:nvGraphicFramePr>
        <p:xfrm>
          <a:off x="251520" y="1268760"/>
          <a:ext cx="8640960" cy="4831927"/>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216024">
                <a:tc>
                  <a:txBody>
                    <a:bodyPr/>
                    <a:lstStyle/>
                    <a:p>
                      <a:pPr algn="ctr"/>
                      <a:r>
                        <a:rPr kumimoji="1" lang="ja-JP" altLang="en-US" sz="1200" b="0" dirty="0">
                          <a:solidFill>
                            <a:sysClr val="windowText" lastClr="000000"/>
                          </a:solidFill>
                        </a:rPr>
                        <a:t>事業名</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事業概要</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実施年度</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発注者等</a:t>
                      </a:r>
                      <a:endParaRPr kumimoji="1" lang="en-US" altLang="ja-JP" sz="1200" b="0" dirty="0">
                        <a:solidFill>
                          <a:sysClr val="windowText" lastClr="000000"/>
                        </a:solidFill>
                      </a:endParaRPr>
                    </a:p>
                    <a:p>
                      <a:pPr algn="ctr"/>
                      <a:r>
                        <a:rPr kumimoji="1" lang="ja-JP" altLang="en-US" sz="1200" b="0" dirty="0">
                          <a:solidFill>
                            <a:sysClr val="windowText" lastClr="000000"/>
                          </a:solidFill>
                        </a:rPr>
                        <a:t>（自主事業の場合はその旨）</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624961">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624961">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624961">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941" name="正方形/長方形 7"/>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54</a:t>
            </a:r>
            <a:endParaRPr kumimoji="1" lang="ja-JP" altLang="en-US" sz="1480" dirty="0">
              <a:solidFill>
                <a:schemeClr val="tx1"/>
              </a:solidFill>
            </a:endParaRPr>
          </a:p>
        </p:txBody>
      </p:sp>
    </p:spTree>
    <p:extLst>
      <p:ext uri="{BB962C8B-B14F-4D97-AF65-F5344CB8AC3E}">
        <p14:creationId xmlns:p14="http://schemas.microsoft.com/office/powerpoint/2010/main" val="2326316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スケジュール</a:t>
            </a:r>
          </a:p>
        </p:txBody>
      </p:sp>
      <p:sp>
        <p:nvSpPr>
          <p:cNvPr id="1949" name="正方形/長方形 34"/>
          <p:cNvSpPr/>
          <p:nvPr/>
        </p:nvSpPr>
        <p:spPr>
          <a:xfrm>
            <a:off x="277104" y="644063"/>
            <a:ext cx="8615376" cy="86177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＊提案内容の進め方の詳細が分かるように記入ください。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950"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1951" name="表 1"/>
          <p:cNvGraphicFramePr>
            <a:graphicFrameLocks noGrp="1"/>
          </p:cNvGraphicFramePr>
          <p:nvPr>
            <p:extLst/>
          </p:nvPr>
        </p:nvGraphicFramePr>
        <p:xfrm>
          <a:off x="277104" y="1340768"/>
          <a:ext cx="8615376" cy="4248467"/>
        </p:xfrm>
        <a:graphic>
          <a:graphicData uri="http://schemas.openxmlformats.org/drawingml/2006/table">
            <a:tbl>
              <a:tblPr firstRow="1" firstCol="1" bandRow="1">
                <a:tableStyleId>{5C22544A-7EE6-4342-B048-85BDC9FD1C3A}</a:tableStyleId>
              </a:tblPr>
              <a:tblGrid>
                <a:gridCol w="3122383">
                  <a:extLst>
                    <a:ext uri="{9D8B030D-6E8A-4147-A177-3AD203B41FA5}">
                      <a16:colId xmlns:a16="http://schemas.microsoft.com/office/drawing/2014/main" val="20000"/>
                    </a:ext>
                  </a:extLst>
                </a:gridCol>
                <a:gridCol w="499027">
                  <a:extLst>
                    <a:ext uri="{9D8B030D-6E8A-4147-A177-3AD203B41FA5}">
                      <a16:colId xmlns:a16="http://schemas.microsoft.com/office/drawing/2014/main" val="20001"/>
                    </a:ext>
                  </a:extLst>
                </a:gridCol>
                <a:gridCol w="499027">
                  <a:extLst>
                    <a:ext uri="{9D8B030D-6E8A-4147-A177-3AD203B41FA5}">
                      <a16:colId xmlns:a16="http://schemas.microsoft.com/office/drawing/2014/main" val="20002"/>
                    </a:ext>
                  </a:extLst>
                </a:gridCol>
                <a:gridCol w="499027">
                  <a:extLst>
                    <a:ext uri="{9D8B030D-6E8A-4147-A177-3AD203B41FA5}">
                      <a16:colId xmlns:a16="http://schemas.microsoft.com/office/drawing/2014/main" val="20003"/>
                    </a:ext>
                  </a:extLst>
                </a:gridCol>
                <a:gridCol w="499027">
                  <a:extLst>
                    <a:ext uri="{9D8B030D-6E8A-4147-A177-3AD203B41FA5}">
                      <a16:colId xmlns:a16="http://schemas.microsoft.com/office/drawing/2014/main" val="20004"/>
                    </a:ext>
                  </a:extLst>
                </a:gridCol>
                <a:gridCol w="499951">
                  <a:extLst>
                    <a:ext uri="{9D8B030D-6E8A-4147-A177-3AD203B41FA5}">
                      <a16:colId xmlns:a16="http://schemas.microsoft.com/office/drawing/2014/main" val="20005"/>
                    </a:ext>
                  </a:extLst>
                </a:gridCol>
                <a:gridCol w="499951">
                  <a:extLst>
                    <a:ext uri="{9D8B030D-6E8A-4147-A177-3AD203B41FA5}">
                      <a16:colId xmlns:a16="http://schemas.microsoft.com/office/drawing/2014/main" val="20006"/>
                    </a:ext>
                  </a:extLst>
                </a:gridCol>
                <a:gridCol w="499027">
                  <a:extLst>
                    <a:ext uri="{9D8B030D-6E8A-4147-A177-3AD203B41FA5}">
                      <a16:colId xmlns:a16="http://schemas.microsoft.com/office/drawing/2014/main" val="20007"/>
                    </a:ext>
                  </a:extLst>
                </a:gridCol>
                <a:gridCol w="499027">
                  <a:extLst>
                    <a:ext uri="{9D8B030D-6E8A-4147-A177-3AD203B41FA5}">
                      <a16:colId xmlns:a16="http://schemas.microsoft.com/office/drawing/2014/main" val="20008"/>
                    </a:ext>
                  </a:extLst>
                </a:gridCol>
                <a:gridCol w="499027">
                  <a:extLst>
                    <a:ext uri="{9D8B030D-6E8A-4147-A177-3AD203B41FA5}">
                      <a16:colId xmlns:a16="http://schemas.microsoft.com/office/drawing/2014/main" val="20009"/>
                    </a:ext>
                  </a:extLst>
                </a:gridCol>
                <a:gridCol w="499951">
                  <a:extLst>
                    <a:ext uri="{9D8B030D-6E8A-4147-A177-3AD203B41FA5}">
                      <a16:colId xmlns:a16="http://schemas.microsoft.com/office/drawing/2014/main" val="20010"/>
                    </a:ext>
                  </a:extLst>
                </a:gridCol>
                <a:gridCol w="499951">
                  <a:extLst>
                    <a:ext uri="{9D8B030D-6E8A-4147-A177-3AD203B41FA5}">
                      <a16:colId xmlns:a16="http://schemas.microsoft.com/office/drawing/2014/main" val="20011"/>
                    </a:ext>
                  </a:extLst>
                </a:gridCol>
              </a:tblGrid>
              <a:tr h="328617">
                <a:tc rowSpan="2">
                  <a:txBody>
                    <a:bodyPr/>
                    <a:lstStyle/>
                    <a:p>
                      <a:pPr algn="ctr">
                        <a:lnSpc>
                          <a:spcPts val="1810"/>
                        </a:lnSpc>
                        <a:spcAft>
                          <a:spcPts val="0"/>
                        </a:spcAft>
                      </a:pPr>
                      <a:r>
                        <a:rPr lang="ja-JP" sz="1200" b="0" kern="100" dirty="0">
                          <a:solidFill>
                            <a:schemeClr val="tx1"/>
                          </a:solidFill>
                          <a:effectLst/>
                        </a:rPr>
                        <a:t>実施項目</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gridSpan="11">
                  <a:txBody>
                    <a:bodyPr/>
                    <a:lstStyle/>
                    <a:p>
                      <a:pPr algn="ctr">
                        <a:lnSpc>
                          <a:spcPts val="1810"/>
                        </a:lnSpc>
                        <a:spcAft>
                          <a:spcPts val="0"/>
                        </a:spcAft>
                      </a:pPr>
                      <a:r>
                        <a:rPr lang="ja-JP" sz="1200" b="0" kern="100" dirty="0">
                          <a:solidFill>
                            <a:schemeClr val="tx1"/>
                          </a:solidFill>
                          <a:effectLst/>
                        </a:rPr>
                        <a:t>令和２年度</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38976">
                <a:tc vMerge="1">
                  <a:txBody>
                    <a:bodyPr/>
                    <a:lstStyle/>
                    <a:p>
                      <a:endParaRPr kumimoji="1" lang="ja-JP" altLang="en-US"/>
                    </a:p>
                  </a:txBody>
                  <a:tcPr/>
                </a:tc>
                <a:tc>
                  <a:txBody>
                    <a:bodyPr/>
                    <a:lstStyle/>
                    <a:p>
                      <a:pPr algn="ctr">
                        <a:lnSpc>
                          <a:spcPts val="1810"/>
                        </a:lnSpc>
                        <a:spcAft>
                          <a:spcPts val="0"/>
                        </a:spcAft>
                      </a:pPr>
                      <a:r>
                        <a:rPr lang="en-US" sz="1200" b="0" kern="100" dirty="0">
                          <a:solidFill>
                            <a:schemeClr val="tx1"/>
                          </a:solidFill>
                          <a:effectLst/>
                        </a:rPr>
                        <a:t>4</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5</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6</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7</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8</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9</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10</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11</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12</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1</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2</a:t>
                      </a:r>
                      <a:r>
                        <a:rPr lang="ja-JP" sz="1200" b="0" kern="100">
                          <a:solidFill>
                            <a:schemeClr val="tx1"/>
                          </a:solidFill>
                          <a:effectLst/>
                        </a:rPr>
                        <a:t>月</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38976">
                <a:tc>
                  <a:txBody>
                    <a:bodyPr/>
                    <a:lstStyle/>
                    <a:p>
                      <a:pPr algn="just">
                        <a:lnSpc>
                          <a:spcPts val="1810"/>
                        </a:lnSpc>
                        <a:spcAft>
                          <a:spcPts val="0"/>
                        </a:spcAft>
                      </a:pPr>
                      <a:r>
                        <a:rPr lang="ja-JP" sz="1200" b="0" kern="100" dirty="0">
                          <a:solidFill>
                            <a:schemeClr val="tx1"/>
                          </a:solidFill>
                          <a:effectLst/>
                        </a:rPr>
                        <a:t>１．〇〇〇〇〇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28617">
                <a:tc>
                  <a:txBody>
                    <a:bodyPr/>
                    <a:lstStyle/>
                    <a:p>
                      <a:pPr algn="just">
                        <a:lnSpc>
                          <a:spcPts val="1810"/>
                        </a:lnSpc>
                        <a:spcAft>
                          <a:spcPts val="0"/>
                        </a:spcAft>
                      </a:pPr>
                      <a:r>
                        <a:rPr lang="ja-JP" altLang="en-US" sz="1200" b="0" kern="100" dirty="0">
                          <a:solidFill>
                            <a:schemeClr val="tx1"/>
                          </a:solidFill>
                          <a:effectLst/>
                        </a:rPr>
                        <a:t>　（１）〇</a:t>
                      </a:r>
                      <a:r>
                        <a:rPr lang="ja-JP" sz="1200" b="0" kern="100" dirty="0">
                          <a:solidFill>
                            <a:schemeClr val="tx1"/>
                          </a:solidFill>
                          <a:effectLst/>
                        </a:rPr>
                        <a:t>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dirty="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28617">
                <a:tc>
                  <a:txBody>
                    <a:bodyPr/>
                    <a:lstStyle/>
                    <a:p>
                      <a:pPr algn="just">
                        <a:lnSpc>
                          <a:spcPts val="1810"/>
                        </a:lnSpc>
                        <a:spcAft>
                          <a:spcPts val="0"/>
                        </a:spcAft>
                      </a:pPr>
                      <a:r>
                        <a:rPr lang="ja-JP" altLang="en-US" sz="1200" b="0" kern="100" dirty="0">
                          <a:solidFill>
                            <a:schemeClr val="tx1"/>
                          </a:solidFill>
                          <a:effectLst/>
                        </a:rPr>
                        <a:t>　（２）</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86995">
                <a:tc>
                  <a:txBody>
                    <a:bodyPr/>
                    <a:lstStyle/>
                    <a:p>
                      <a:pPr algn="just">
                        <a:lnSpc>
                          <a:spcPts val="1810"/>
                        </a:lnSpc>
                        <a:spcAft>
                          <a:spcPts val="0"/>
                        </a:spcAft>
                      </a:pPr>
                      <a:r>
                        <a:rPr lang="ja-JP" altLang="en-US" sz="1200" b="0" kern="100" dirty="0">
                          <a:solidFill>
                            <a:schemeClr val="tx1"/>
                          </a:solidFill>
                          <a:effectLst/>
                        </a:rPr>
                        <a:t>　（３）</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24851">
                <a:tc>
                  <a:txBody>
                    <a:bodyPr/>
                    <a:lstStyle/>
                    <a:p>
                      <a:pPr algn="just">
                        <a:lnSpc>
                          <a:spcPts val="1810"/>
                        </a:lnSpc>
                        <a:spcAft>
                          <a:spcPts val="0"/>
                        </a:spcAft>
                      </a:pPr>
                      <a:r>
                        <a:rPr lang="ja-JP" sz="1200" b="0" kern="100" dirty="0">
                          <a:solidFill>
                            <a:schemeClr val="tx1"/>
                          </a:solidFill>
                          <a:effectLst/>
                        </a:rPr>
                        <a:t>２．〇〇〇〇〇〇〇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42741">
                <a:tc>
                  <a:txBody>
                    <a:bodyPr/>
                    <a:lstStyle/>
                    <a:p>
                      <a:pPr algn="just">
                        <a:lnSpc>
                          <a:spcPts val="1810"/>
                        </a:lnSpc>
                        <a:spcAft>
                          <a:spcPts val="0"/>
                        </a:spcAft>
                      </a:pPr>
                      <a:r>
                        <a:rPr lang="ja-JP" altLang="en-US" sz="1200" b="0" kern="100" dirty="0">
                          <a:solidFill>
                            <a:schemeClr val="tx1"/>
                          </a:solidFill>
                          <a:effectLst/>
                        </a:rPr>
                        <a:t>　（１）</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60632">
                <a:tc>
                  <a:txBody>
                    <a:bodyPr/>
                    <a:lstStyle/>
                    <a:p>
                      <a:pPr algn="just">
                        <a:lnSpc>
                          <a:spcPts val="1810"/>
                        </a:lnSpc>
                        <a:spcAft>
                          <a:spcPts val="0"/>
                        </a:spcAft>
                      </a:pPr>
                      <a:r>
                        <a:rPr lang="ja-JP" altLang="en-US" sz="1200" b="0" kern="100" dirty="0">
                          <a:solidFill>
                            <a:schemeClr val="tx1"/>
                          </a:solidFill>
                          <a:effectLst/>
                        </a:rPr>
                        <a:t>　（２）</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19184">
                <a:tc>
                  <a:txBody>
                    <a:bodyPr/>
                    <a:lstStyle/>
                    <a:p>
                      <a:pPr algn="just">
                        <a:lnSpc>
                          <a:spcPts val="1810"/>
                        </a:lnSpc>
                        <a:spcAft>
                          <a:spcPts val="0"/>
                        </a:spcAft>
                      </a:pPr>
                      <a:r>
                        <a:rPr lang="ja-JP" sz="1200" b="0" kern="100" dirty="0">
                          <a:solidFill>
                            <a:schemeClr val="tx1"/>
                          </a:solidFill>
                          <a:effectLst/>
                        </a:rPr>
                        <a:t>３．〇〇〇〇〇〇〇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353098">
                <a:tc>
                  <a:txBody>
                    <a:bodyPr/>
                    <a:lstStyle/>
                    <a:p>
                      <a:pPr algn="just">
                        <a:lnSpc>
                          <a:spcPts val="1810"/>
                        </a:lnSpc>
                        <a:spcAft>
                          <a:spcPts val="0"/>
                        </a:spcAft>
                      </a:pPr>
                      <a:r>
                        <a:rPr lang="ja-JP" altLang="en-US" sz="1200" b="0" kern="100" dirty="0">
                          <a:solidFill>
                            <a:schemeClr val="tx1"/>
                          </a:solidFill>
                          <a:effectLst/>
                        </a:rPr>
                        <a:t>　（１）</a:t>
                      </a:r>
                      <a:r>
                        <a:rPr lang="ja-JP" sz="1200" b="0" kern="100" dirty="0">
                          <a:solidFill>
                            <a:schemeClr val="tx1"/>
                          </a:solidFill>
                          <a:effectLst/>
                        </a:rPr>
                        <a:t>〇〇〇〇〇〇〇</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dirty="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497163">
                <a:tc>
                  <a:txBody>
                    <a:bodyPr/>
                    <a:lstStyle/>
                    <a:p>
                      <a:pPr algn="just">
                        <a:lnSpc>
                          <a:spcPts val="1810"/>
                        </a:lnSpc>
                        <a:spcAft>
                          <a:spcPts val="0"/>
                        </a:spcAft>
                      </a:pPr>
                      <a:r>
                        <a:rPr lang="ja-JP" sz="1200" b="0" kern="100" dirty="0">
                          <a:solidFill>
                            <a:schemeClr val="tx1"/>
                          </a:solidFill>
                          <a:effectLst/>
                        </a:rPr>
                        <a:t>○○会議日程</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ja-JP" sz="1200" b="0" kern="100">
                          <a:solidFill>
                            <a:schemeClr val="tx1"/>
                          </a:solidFill>
                          <a:effectLst/>
                        </a:rPr>
                        <a:t>○</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952" name="直線コネクタ 39"/>
          <p:cNvSpPr>
            <a:spLocks noChangeShapeType="1"/>
          </p:cNvSpPr>
          <p:nvPr/>
        </p:nvSpPr>
        <p:spPr>
          <a:xfrm>
            <a:off x="3995936" y="2780928"/>
            <a:ext cx="3228912"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3" name="直線コネクタ 38"/>
          <p:cNvSpPr>
            <a:spLocks noChangeShapeType="1"/>
          </p:cNvSpPr>
          <p:nvPr/>
        </p:nvSpPr>
        <p:spPr>
          <a:xfrm>
            <a:off x="7067397" y="4149080"/>
            <a:ext cx="1586524"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4" name="直線コネクタ 37"/>
          <p:cNvSpPr>
            <a:spLocks noChangeShapeType="1"/>
          </p:cNvSpPr>
          <p:nvPr/>
        </p:nvSpPr>
        <p:spPr>
          <a:xfrm>
            <a:off x="6654591" y="3140968"/>
            <a:ext cx="1586524"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5" name="直線コネクタ 36"/>
          <p:cNvSpPr>
            <a:spLocks noChangeShapeType="1"/>
          </p:cNvSpPr>
          <p:nvPr/>
        </p:nvSpPr>
        <p:spPr>
          <a:xfrm>
            <a:off x="3491880" y="2459539"/>
            <a:ext cx="2390959"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6" name="直線コネクタ 35"/>
          <p:cNvSpPr>
            <a:spLocks noChangeShapeType="1"/>
          </p:cNvSpPr>
          <p:nvPr/>
        </p:nvSpPr>
        <p:spPr>
          <a:xfrm>
            <a:off x="5543005" y="4869160"/>
            <a:ext cx="1977569"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7" name="直線コネクタ 34"/>
          <p:cNvSpPr>
            <a:spLocks noChangeShapeType="1"/>
          </p:cNvSpPr>
          <p:nvPr/>
        </p:nvSpPr>
        <p:spPr>
          <a:xfrm>
            <a:off x="6531790" y="3861048"/>
            <a:ext cx="1977569"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8" name="Rectangle 7"/>
          <p:cNvSpPr>
            <a:spLocks noChangeArrowheads="1"/>
          </p:cNvSpPr>
          <p:nvPr/>
        </p:nvSpPr>
        <p:spPr>
          <a:xfrm>
            <a:off x="755576" y="1545139"/>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59" name="Rectangle 8"/>
          <p:cNvSpPr>
            <a:spLocks noChangeArrowheads="1"/>
          </p:cNvSpPr>
          <p:nvPr/>
        </p:nvSpPr>
        <p:spPr>
          <a:xfrm>
            <a:off x="755576" y="2002339"/>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60" name="正方形/長方形 16"/>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6" name="正方形/長方形 1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55</a:t>
            </a:r>
            <a:endParaRPr kumimoji="1" lang="ja-JP" altLang="en-US" sz="1480" dirty="0">
              <a:solidFill>
                <a:schemeClr val="tx1"/>
              </a:solidFill>
            </a:endParaRPr>
          </a:p>
        </p:txBody>
      </p:sp>
    </p:spTree>
    <p:extLst>
      <p:ext uri="{BB962C8B-B14F-4D97-AF65-F5344CB8AC3E}">
        <p14:creationId xmlns:p14="http://schemas.microsoft.com/office/powerpoint/2010/main" val="2737191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実施体制</a:t>
            </a:r>
          </a:p>
        </p:txBody>
      </p:sp>
      <p:sp>
        <p:nvSpPr>
          <p:cNvPr id="196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69" name="正方形/長方形 3"/>
          <p:cNvSpPr/>
          <p:nvPr/>
        </p:nvSpPr>
        <p:spPr>
          <a:xfrm>
            <a:off x="179512" y="663188"/>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全体スキーム図</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70" name="正方形/長方形 34"/>
          <p:cNvSpPr/>
          <p:nvPr/>
        </p:nvSpPr>
        <p:spPr>
          <a:xfrm>
            <a:off x="251520" y="934136"/>
            <a:ext cx="8615376"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案事業者以外に本事業に関わる主体（自治体、事業者、学識有識者等）が存在する場合には、主体名及び役割（本事業及び新しいモビリティサービス社会実装時）を明記した全体スキーム図を明記すること。</a:t>
            </a:r>
          </a:p>
        </p:txBody>
      </p:sp>
      <p:sp>
        <p:nvSpPr>
          <p:cNvPr id="1971" name="正方形/長方形 8"/>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graphicFrame>
        <p:nvGraphicFramePr>
          <p:cNvPr id="1972" name="表 2"/>
          <p:cNvGraphicFramePr>
            <a:graphicFrameLocks noGrp="1"/>
          </p:cNvGraphicFramePr>
          <p:nvPr>
            <p:extLst/>
          </p:nvPr>
        </p:nvGraphicFramePr>
        <p:xfrm>
          <a:off x="251520" y="4149080"/>
          <a:ext cx="8640960" cy="2398438"/>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342634">
                <a:tc rowSpan="2">
                  <a:txBody>
                    <a:bodyPr/>
                    <a:lstStyle/>
                    <a:p>
                      <a:pPr algn="ctr"/>
                      <a:r>
                        <a:rPr kumimoji="1" lang="ja-JP" altLang="en-US" sz="1200" b="0" dirty="0">
                          <a:solidFill>
                            <a:sysClr val="windowText" lastClr="000000"/>
                          </a:solidFill>
                        </a:rPr>
                        <a:t>主体</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gridSpan="2">
                  <a:txBody>
                    <a:bodyPr/>
                    <a:lstStyle/>
                    <a:p>
                      <a:pPr algn="ctr"/>
                      <a:r>
                        <a:rPr kumimoji="1" lang="ja-JP" altLang="en-US" sz="1200" b="0" dirty="0">
                          <a:solidFill>
                            <a:sysClr val="windowText" lastClr="000000"/>
                          </a:solidFill>
                        </a:rPr>
                        <a:t>役割</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342634">
                <a:tc vMerge="1">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本事業</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社会実装時</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42634">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42634">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42634">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42634">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42634">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973" name="Rectangle 66"/>
          <p:cNvSpPr>
            <a:spLocks noChangeArrowheads="1"/>
          </p:cNvSpPr>
          <p:nvPr/>
        </p:nvSpPr>
        <p:spPr>
          <a:xfrm>
            <a:off x="107504" y="1534620"/>
            <a:ext cx="8906078" cy="2398436"/>
          </a:xfrm>
          <a:prstGeom prst="rect">
            <a:avLst/>
          </a:prstGeom>
          <a:noFill/>
          <a:ln w="12700">
            <a:solidFill>
              <a:srgbClr val="00B0F0"/>
            </a:solidFill>
            <a:miter lim="800000"/>
            <a:headEnd/>
            <a:tailEnd/>
          </a:ln>
        </p:spPr>
        <p:txBody>
          <a:bodyPr wrap="non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全体スキーム図</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56</a:t>
            </a:r>
            <a:endParaRPr kumimoji="1" lang="ja-JP" altLang="en-US" sz="1480" dirty="0">
              <a:solidFill>
                <a:schemeClr val="tx1"/>
              </a:solidFill>
            </a:endParaRPr>
          </a:p>
        </p:txBody>
      </p:sp>
    </p:spTree>
    <p:extLst>
      <p:ext uri="{BB962C8B-B14F-4D97-AF65-F5344CB8AC3E}">
        <p14:creationId xmlns:p14="http://schemas.microsoft.com/office/powerpoint/2010/main" val="1861262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実施体制</a:t>
            </a:r>
          </a:p>
        </p:txBody>
      </p:sp>
      <p:sp>
        <p:nvSpPr>
          <p:cNvPr id="1981"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82" name="正方形/長方形 3"/>
          <p:cNvSpPr/>
          <p:nvPr/>
        </p:nvSpPr>
        <p:spPr>
          <a:xfrm>
            <a:off x="277063" y="1862319"/>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再委託先情報</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83" name="正方形/長方形 34"/>
          <p:cNvSpPr/>
          <p:nvPr/>
        </p:nvSpPr>
        <p:spPr>
          <a:xfrm>
            <a:off x="221346" y="627222"/>
            <a:ext cx="7607265"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＊再委託を行う場合は、再委託先の名称、業務内容及び業務範囲を明記すること（事業全体の企画及び立案並びに根幹に関わる執行管理について、再委託をすることはできない）。</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＊事業費総額に対する再委託費の割合が５０％を超える場合は、相当な理由がわかる内容（募集要領の別添</a:t>
            </a: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4</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「再委託費率が５０％を超える理由書」を作成し提出すること）。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グループ企業</a:t>
            </a: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委託事業事務処理マニュアル３ページに記載のグループ企業をいう。</a:t>
            </a: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との取引であることのみを選定理由とする再委託（再々委託及びそれ以下の委託を含む）は認めない。</a:t>
            </a:r>
          </a:p>
        </p:txBody>
      </p:sp>
      <p:sp>
        <p:nvSpPr>
          <p:cNvPr id="1984" name="正方形/長方形 8"/>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graphicFrame>
        <p:nvGraphicFramePr>
          <p:cNvPr id="1985" name="表 2"/>
          <p:cNvGraphicFramePr>
            <a:graphicFrameLocks noGrp="1"/>
          </p:cNvGraphicFramePr>
          <p:nvPr>
            <p:extLst/>
          </p:nvPr>
        </p:nvGraphicFramePr>
        <p:xfrm>
          <a:off x="277063" y="2204864"/>
          <a:ext cx="8640960" cy="3622895"/>
        </p:xfrm>
        <a:graphic>
          <a:graphicData uri="http://schemas.openxmlformats.org/drawingml/2006/table">
            <a:tbl>
              <a:tblPr firstRow="1" bandRow="1">
                <a:tableStyleId>{5C22544A-7EE6-4342-B048-85BDC9FD1C3A}</a:tableStyleId>
              </a:tblPr>
              <a:tblGrid>
                <a:gridCol w="2468846">
                  <a:extLst>
                    <a:ext uri="{9D8B030D-6E8A-4147-A177-3AD203B41FA5}">
                      <a16:colId xmlns:a16="http://schemas.microsoft.com/office/drawing/2014/main" val="20000"/>
                    </a:ext>
                  </a:extLst>
                </a:gridCol>
                <a:gridCol w="6172114">
                  <a:extLst>
                    <a:ext uri="{9D8B030D-6E8A-4147-A177-3AD203B41FA5}">
                      <a16:colId xmlns:a16="http://schemas.microsoft.com/office/drawing/2014/main" val="20001"/>
                    </a:ext>
                  </a:extLst>
                </a:gridCol>
              </a:tblGrid>
              <a:tr h="273872">
                <a:tc>
                  <a:txBody>
                    <a:bodyPr/>
                    <a:lstStyle/>
                    <a:p>
                      <a:pPr algn="ctr"/>
                      <a:r>
                        <a:rPr kumimoji="1" lang="ja-JP" altLang="en-US" sz="1200" b="0" dirty="0">
                          <a:solidFill>
                            <a:sysClr val="windowText" lastClr="000000"/>
                          </a:solidFill>
                        </a:rPr>
                        <a:t>再委託先名称</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業務の内容及び範囲</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669715">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669715">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669715">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69715">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669715">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57</a:t>
            </a:r>
            <a:endParaRPr kumimoji="1" lang="ja-JP" altLang="en-US" sz="1480" dirty="0">
              <a:solidFill>
                <a:schemeClr val="tx1"/>
              </a:solidFill>
            </a:endParaRPr>
          </a:p>
        </p:txBody>
      </p:sp>
    </p:spTree>
    <p:extLst>
      <p:ext uri="{BB962C8B-B14F-4D97-AF65-F5344CB8AC3E}">
        <p14:creationId xmlns:p14="http://schemas.microsoft.com/office/powerpoint/2010/main" val="376501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実施体制</a:t>
            </a:r>
          </a:p>
        </p:txBody>
      </p:sp>
      <p:sp>
        <p:nvSpPr>
          <p:cNvPr id="1993"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94" name="正方形/長方形 3"/>
          <p:cNvSpPr/>
          <p:nvPr/>
        </p:nvSpPr>
        <p:spPr>
          <a:xfrm>
            <a:off x="179512" y="805339"/>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業務従事者に関する情報</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graphicFrame>
        <p:nvGraphicFramePr>
          <p:cNvPr id="1995" name="表 2"/>
          <p:cNvGraphicFramePr>
            <a:graphicFrameLocks noGrp="1"/>
          </p:cNvGraphicFramePr>
          <p:nvPr>
            <p:extLst/>
          </p:nvPr>
        </p:nvGraphicFramePr>
        <p:xfrm>
          <a:off x="179512" y="1268760"/>
          <a:ext cx="8640960" cy="2194560"/>
        </p:xfrm>
        <a:graphic>
          <a:graphicData uri="http://schemas.openxmlformats.org/drawingml/2006/table">
            <a:tbl>
              <a:tblPr firstRow="1" bandRow="1">
                <a:tableStyleId>{5C22544A-7EE6-4342-B048-85BDC9FD1C3A}</a:tableStyleId>
              </a:tblPr>
              <a:tblGrid>
                <a:gridCol w="1034846">
                  <a:extLst>
                    <a:ext uri="{9D8B030D-6E8A-4147-A177-3AD203B41FA5}">
                      <a16:colId xmlns:a16="http://schemas.microsoft.com/office/drawing/2014/main" val="20000"/>
                    </a:ext>
                  </a:extLst>
                </a:gridCol>
                <a:gridCol w="1552268">
                  <a:extLst>
                    <a:ext uri="{9D8B030D-6E8A-4147-A177-3AD203B41FA5}">
                      <a16:colId xmlns:a16="http://schemas.microsoft.com/office/drawing/2014/main" val="20001"/>
                    </a:ext>
                  </a:extLst>
                </a:gridCol>
                <a:gridCol w="1190072">
                  <a:extLst>
                    <a:ext uri="{9D8B030D-6E8A-4147-A177-3AD203B41FA5}">
                      <a16:colId xmlns:a16="http://schemas.microsoft.com/office/drawing/2014/main" val="20002"/>
                    </a:ext>
                  </a:extLst>
                </a:gridCol>
                <a:gridCol w="2431887">
                  <a:extLst>
                    <a:ext uri="{9D8B030D-6E8A-4147-A177-3AD203B41FA5}">
                      <a16:colId xmlns:a16="http://schemas.microsoft.com/office/drawing/2014/main" val="20003"/>
                    </a:ext>
                  </a:extLst>
                </a:gridCol>
                <a:gridCol w="2431887">
                  <a:extLst>
                    <a:ext uri="{9D8B030D-6E8A-4147-A177-3AD203B41FA5}">
                      <a16:colId xmlns:a16="http://schemas.microsoft.com/office/drawing/2014/main" val="20004"/>
                    </a:ext>
                  </a:extLst>
                </a:gridCol>
              </a:tblGrid>
              <a:tr h="0">
                <a:tc>
                  <a:txBody>
                    <a:bodyPr/>
                    <a:lstStyle/>
                    <a:p>
                      <a:pPr algn="ctr"/>
                      <a:r>
                        <a:rPr kumimoji="1" lang="ja-JP" altLang="en-US" sz="1200" b="0" dirty="0">
                          <a:solidFill>
                            <a:sysClr val="windowText" lastClr="000000"/>
                          </a:solidFill>
                        </a:rPr>
                        <a:t>氏名</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所属</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役職</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業務経験</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200" b="0" dirty="0">
                          <a:solidFill>
                            <a:sysClr val="windowText" lastClr="000000"/>
                          </a:solidFill>
                        </a:rPr>
                        <a:t>専門的知識その他の知見など</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0">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996" name="正方形/長方形 11"/>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998" name="Text Box 4"/>
          <p:cNvSpPr txBox="1">
            <a:spLocks noChangeArrowheads="1"/>
          </p:cNvSpPr>
          <p:nvPr/>
        </p:nvSpPr>
        <p:spPr>
          <a:xfrm>
            <a:off x="182424" y="4463105"/>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情報管理体制</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99" name="Rectangle 66"/>
          <p:cNvSpPr>
            <a:spLocks noChangeArrowheads="1"/>
          </p:cNvSpPr>
          <p:nvPr/>
        </p:nvSpPr>
        <p:spPr>
          <a:xfrm>
            <a:off x="161921" y="4941168"/>
            <a:ext cx="8826633" cy="1296144"/>
          </a:xfrm>
          <a:prstGeom prst="rect">
            <a:avLst/>
          </a:prstGeom>
          <a:noFill/>
          <a:ln w="12700">
            <a:solidFill>
              <a:srgbClr val="00B0F0"/>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＊受託者の情報管理体制がわかる「情報管理体制図」、情報を取扱う者の氏名、住所、生年月日、所属部署、役職等がわかる「情報取扱者名簿」を契約時に提出することを確約すること。（</a:t>
            </a:r>
            <a:r>
              <a:rPr kumimoji="1" lang="ja-JP" altLang="en-US"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募集要領の別添</a:t>
            </a:r>
            <a:r>
              <a:rPr kumimoji="1" lang="en-US"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5</a:t>
            </a:r>
            <a:r>
              <a:rPr kumimoji="1" lang="ja-JP" altLang="ja-JP" sz="1200" b="0" i="1" u="none" strike="noStrike" kern="1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にて</a:t>
            </a: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提示）</a:t>
            </a:r>
            <a:endParaRPr kumimoji="1" lang="ja-JP" altLang="ja-JP" sz="1200" b="0" i="1"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58</a:t>
            </a:r>
            <a:endParaRPr kumimoji="1" lang="ja-JP" altLang="en-US" sz="1480" dirty="0">
              <a:solidFill>
                <a:schemeClr val="tx1"/>
              </a:solidFill>
            </a:endParaRPr>
          </a:p>
        </p:txBody>
      </p:sp>
    </p:spTree>
    <p:extLst>
      <p:ext uri="{BB962C8B-B14F-4D97-AF65-F5344CB8AC3E}">
        <p14:creationId xmlns:p14="http://schemas.microsoft.com/office/powerpoint/2010/main" val="948262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5"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事業費</a:t>
            </a:r>
          </a:p>
        </p:txBody>
      </p:sp>
      <p:sp>
        <p:nvSpPr>
          <p:cNvPr id="2006" name="Text Box 4"/>
          <p:cNvSpPr txBox="1">
            <a:spLocks noChangeArrowheads="1"/>
          </p:cNvSpPr>
          <p:nvPr/>
        </p:nvSpPr>
        <p:spPr>
          <a:xfrm>
            <a:off x="179512" y="600943"/>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zh-TW"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経費額内訳表</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200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2008" name="表 1"/>
          <p:cNvGraphicFramePr>
            <a:graphicFrameLocks noGrp="1"/>
          </p:cNvGraphicFramePr>
          <p:nvPr>
            <p:extLst/>
          </p:nvPr>
        </p:nvGraphicFramePr>
        <p:xfrm>
          <a:off x="164227" y="1203815"/>
          <a:ext cx="8872269" cy="5522014"/>
        </p:xfrm>
        <a:graphic>
          <a:graphicData uri="http://schemas.openxmlformats.org/drawingml/2006/table">
            <a:tbl>
              <a:tblPr>
                <a:tableStyleId>{5C22544A-7EE6-4342-B048-85BDC9FD1C3A}</a:tableStyleId>
              </a:tblPr>
              <a:tblGrid>
                <a:gridCol w="1311429">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5472608">
                  <a:extLst>
                    <a:ext uri="{9D8B030D-6E8A-4147-A177-3AD203B41FA5}">
                      <a16:colId xmlns:a16="http://schemas.microsoft.com/office/drawing/2014/main" val="20003"/>
                    </a:ext>
                  </a:extLst>
                </a:gridCol>
              </a:tblGrid>
              <a:tr h="183819">
                <a:tc gridSpan="2">
                  <a:txBody>
                    <a:bodyPr/>
                    <a:lstStyle/>
                    <a:p>
                      <a:pPr algn="ctr" fontAlgn="ctr"/>
                      <a:r>
                        <a:rPr lang="ja-JP" altLang="en-US" sz="1100" u="none" strike="noStrike" dirty="0">
                          <a:effectLst/>
                        </a:rPr>
                        <a:t>経費の項目</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a:p>
                  </a:txBody>
                  <a:tcPr/>
                </a:tc>
                <a:tc rowSpan="2">
                  <a:txBody>
                    <a:bodyPr/>
                    <a:lstStyle/>
                    <a:p>
                      <a:pPr algn="ctr" fontAlgn="ctr"/>
                      <a:r>
                        <a:rPr lang="ja-JP" altLang="en-US" sz="1100" u="none" strike="noStrike" dirty="0">
                          <a:effectLst/>
                        </a:rPr>
                        <a:t>金額（円）</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rowSpan="2">
                  <a:txBody>
                    <a:bodyPr/>
                    <a:lstStyle/>
                    <a:p>
                      <a:pPr algn="ctr" fontAlgn="ctr"/>
                      <a:r>
                        <a:rPr lang="ja-JP" altLang="en-US" sz="1100" u="none" strike="noStrike" dirty="0">
                          <a:effectLst/>
                        </a:rPr>
                        <a:t>積算内訳</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183819">
                <a:tc>
                  <a:txBody>
                    <a:bodyPr/>
                    <a:lstStyle/>
                    <a:p>
                      <a:pPr algn="ctr" fontAlgn="ctr"/>
                      <a:r>
                        <a:rPr lang="ja-JP" altLang="en-US" sz="1100" u="none" strike="noStrike" dirty="0">
                          <a:effectLst/>
                        </a:rPr>
                        <a:t>大項目</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fontAlgn="ctr"/>
                      <a:r>
                        <a:rPr lang="ja-JP" altLang="en-US" sz="1100" u="none" strike="noStrike" dirty="0">
                          <a:effectLst/>
                        </a:rPr>
                        <a:t>小項目</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2">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316667">
                <a:tc rowSpan="2">
                  <a:txBody>
                    <a:bodyPr/>
                    <a:lstStyle/>
                    <a:p>
                      <a:pPr algn="l" fontAlgn="ctr"/>
                      <a:r>
                        <a:rPr lang="en-US" altLang="ja-JP" sz="1050" u="none" strike="noStrike" dirty="0">
                          <a:effectLst/>
                        </a:rPr>
                        <a:t>Ⅰ</a:t>
                      </a:r>
                      <a:r>
                        <a:rPr lang="ja-JP" altLang="en-US" sz="1050" u="none" strike="noStrike" dirty="0">
                          <a:effectLst/>
                        </a:rPr>
                        <a:t>．人件費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rowSpan="2">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プロジェクトマネージャー　：○○円</a:t>
                      </a:r>
                      <a:r>
                        <a:rPr lang="en-US" altLang="ja-JP" sz="1050" i="1" u="none" strike="noStrike" dirty="0">
                          <a:solidFill>
                            <a:srgbClr val="FF0000"/>
                          </a:solidFill>
                          <a:effectLst/>
                        </a:rPr>
                        <a:t>×○○</a:t>
                      </a:r>
                      <a:r>
                        <a:rPr lang="ja-JP" altLang="en-US" sz="1050" i="1" u="none" strike="noStrike" dirty="0">
                          <a:solidFill>
                            <a:srgbClr val="FF0000"/>
                          </a:solidFill>
                          <a:effectLst/>
                        </a:rPr>
                        <a:t>日　　○○円</a:t>
                      </a:r>
                      <a:endParaRPr lang="en-US" altLang="ja-JP"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16667">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コーディネーター　：○○円</a:t>
                      </a:r>
                      <a:r>
                        <a:rPr lang="en-US" altLang="ja-JP" sz="1050" i="1" u="none" strike="noStrike" dirty="0">
                          <a:solidFill>
                            <a:srgbClr val="FF0000"/>
                          </a:solidFill>
                          <a:effectLst/>
                        </a:rPr>
                        <a:t>×○○</a:t>
                      </a:r>
                      <a:r>
                        <a:rPr lang="ja-JP" altLang="en-US" sz="1050" i="1" u="none" strike="noStrike" dirty="0">
                          <a:solidFill>
                            <a:srgbClr val="FF0000"/>
                          </a:solidFill>
                          <a:effectLst/>
                        </a:rPr>
                        <a:t>日　　○○円</a:t>
                      </a:r>
                      <a:endParaRPr lang="en-US" altLang="ja-JP"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57673">
                <a:tc rowSpan="8">
                  <a:txBody>
                    <a:bodyPr/>
                    <a:lstStyle/>
                    <a:p>
                      <a:pPr algn="l" fontAlgn="ctr"/>
                      <a:r>
                        <a:rPr lang="en-US" altLang="ja-JP" sz="1050" u="none" strike="noStrike" dirty="0">
                          <a:effectLst/>
                        </a:rPr>
                        <a:t>Ⅱ</a:t>
                      </a:r>
                      <a:r>
                        <a:rPr lang="ja-JP" altLang="en-US" sz="1050" u="none" strike="noStrike" dirty="0" err="1">
                          <a:effectLst/>
                        </a:rPr>
                        <a:t>．</a:t>
                      </a:r>
                      <a:r>
                        <a:rPr lang="ja-JP" altLang="en-US" sz="1050" u="none" strike="noStrike" dirty="0">
                          <a:effectLst/>
                        </a:rPr>
                        <a:t>事業費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dirty="0">
                          <a:effectLst/>
                        </a:rPr>
                        <a:t>旅費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プロジェクトマネージャー：</a:t>
                      </a:r>
                      <a:r>
                        <a:rPr lang="zh-CN" altLang="en-US" sz="1050" i="1" u="none" strike="noStrike" dirty="0">
                          <a:solidFill>
                            <a:srgbClr val="FF0000"/>
                          </a:solidFill>
                          <a:effectLst/>
                        </a:rPr>
                        <a:t>（国内）　○○円</a:t>
                      </a:r>
                      <a:r>
                        <a:rPr lang="en-US" altLang="zh-CN" sz="1050" i="1" u="none" strike="noStrike" dirty="0">
                          <a:solidFill>
                            <a:srgbClr val="FF0000"/>
                          </a:solidFill>
                          <a:effectLst/>
                        </a:rPr>
                        <a:t>×○</a:t>
                      </a:r>
                      <a:r>
                        <a:rPr lang="zh-CN" altLang="en-US" sz="1050" i="1" u="none" strike="noStrike" dirty="0">
                          <a:solidFill>
                            <a:srgbClr val="FF0000"/>
                          </a:solidFill>
                          <a:effectLst/>
                        </a:rPr>
                        <a:t>人</a:t>
                      </a:r>
                      <a:r>
                        <a:rPr lang="en-US" altLang="zh-CN" sz="1050" i="1" u="none" strike="noStrike" dirty="0">
                          <a:solidFill>
                            <a:srgbClr val="FF0000"/>
                          </a:solidFill>
                          <a:effectLst/>
                        </a:rPr>
                        <a:t>×○</a:t>
                      </a:r>
                      <a:r>
                        <a:rPr lang="zh-CN" altLang="en-US" sz="1050" i="1" u="none" strike="noStrike" dirty="0">
                          <a:solidFill>
                            <a:srgbClr val="FF0000"/>
                          </a:solidFill>
                          <a:effectLst/>
                        </a:rPr>
                        <a:t>回　　○○円</a:t>
                      </a:r>
                      <a:endParaRPr lang="zh-CN"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コーディネーター：</a:t>
                      </a:r>
                      <a:r>
                        <a:rPr lang="zh-CN" altLang="en-US" sz="1050" i="1" u="none" strike="noStrike" dirty="0">
                          <a:solidFill>
                            <a:srgbClr val="FF0000"/>
                          </a:solidFill>
                          <a:effectLst/>
                        </a:rPr>
                        <a:t>（国内）　○○円</a:t>
                      </a:r>
                      <a:r>
                        <a:rPr lang="en-US" altLang="zh-CN" sz="1050" i="1" u="none" strike="noStrike" dirty="0">
                          <a:solidFill>
                            <a:srgbClr val="FF0000"/>
                          </a:solidFill>
                          <a:effectLst/>
                        </a:rPr>
                        <a:t>×○</a:t>
                      </a:r>
                      <a:r>
                        <a:rPr lang="zh-CN" altLang="en-US" sz="1050" i="1" u="none" strike="noStrike" dirty="0">
                          <a:solidFill>
                            <a:srgbClr val="FF0000"/>
                          </a:solidFill>
                          <a:effectLst/>
                        </a:rPr>
                        <a:t>人</a:t>
                      </a:r>
                      <a:r>
                        <a:rPr lang="en-US" altLang="zh-CN" sz="1050" i="1" u="none" strike="noStrike" dirty="0">
                          <a:solidFill>
                            <a:srgbClr val="FF0000"/>
                          </a:solidFill>
                          <a:effectLst/>
                        </a:rPr>
                        <a:t>×○</a:t>
                      </a:r>
                      <a:r>
                        <a:rPr lang="zh-CN" altLang="en-US" sz="1050" i="1" u="none" strike="noStrike" dirty="0">
                          <a:solidFill>
                            <a:srgbClr val="FF0000"/>
                          </a:solidFill>
                          <a:effectLst/>
                        </a:rPr>
                        <a:t>回　　○○円</a:t>
                      </a:r>
                      <a:endParaRPr lang="en-US" altLang="zh-CN"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専門家：</a:t>
                      </a:r>
                      <a:r>
                        <a:rPr lang="zh-CN" altLang="en-US" sz="1050" i="1" u="none" strike="noStrike" dirty="0">
                          <a:solidFill>
                            <a:srgbClr val="FF0000"/>
                          </a:solidFill>
                          <a:effectLst/>
                        </a:rPr>
                        <a:t>（国内）　○○円</a:t>
                      </a:r>
                      <a:r>
                        <a:rPr lang="en-US" altLang="zh-CN" sz="1050" i="1" u="none" strike="noStrike" dirty="0">
                          <a:solidFill>
                            <a:srgbClr val="FF0000"/>
                          </a:solidFill>
                          <a:effectLst/>
                        </a:rPr>
                        <a:t>×○</a:t>
                      </a:r>
                      <a:r>
                        <a:rPr lang="zh-CN" altLang="en-US" sz="1050" i="1" u="none" strike="noStrike" dirty="0">
                          <a:solidFill>
                            <a:srgbClr val="FF0000"/>
                          </a:solidFill>
                          <a:effectLst/>
                        </a:rPr>
                        <a:t>人</a:t>
                      </a:r>
                      <a:r>
                        <a:rPr lang="en-US" altLang="zh-CN" sz="1050" i="1" u="none" strike="noStrike" dirty="0">
                          <a:solidFill>
                            <a:srgbClr val="FF0000"/>
                          </a:solidFill>
                          <a:effectLst/>
                        </a:rPr>
                        <a:t>×○</a:t>
                      </a:r>
                      <a:r>
                        <a:rPr lang="zh-CN" altLang="en-US" sz="1050" i="1" u="none" strike="noStrike" dirty="0">
                          <a:solidFill>
                            <a:srgbClr val="FF0000"/>
                          </a:solidFill>
                          <a:effectLst/>
                        </a:rPr>
                        <a:t>回　　○○円</a:t>
                      </a:r>
                      <a:endParaRPr lang="en-US" altLang="ja-JP"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i="1" u="none" strike="noStrike" dirty="0">
                          <a:solidFill>
                            <a:srgbClr val="FF0000"/>
                          </a:solidFill>
                          <a:effectLst/>
                        </a:rPr>
                        <a:t>※</a:t>
                      </a:r>
                      <a:r>
                        <a:rPr lang="ja-JP" altLang="en-US" sz="1050" i="1" u="none" strike="noStrike" dirty="0">
                          <a:solidFill>
                            <a:srgbClr val="FF0000"/>
                          </a:solidFill>
                          <a:effectLst/>
                        </a:rPr>
                        <a:t>旅程も具体的（都市名等）に記載すること。</a:t>
                      </a: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16667">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u="none" strike="noStrike" dirty="0">
                          <a:effectLst/>
                        </a:rPr>
                        <a:t>会場費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○○説明会会場費　　○○円</a:t>
                      </a:r>
                      <a:r>
                        <a:rPr lang="en-US" altLang="ja-JP" sz="1050" i="1" u="none" strike="noStrike" dirty="0">
                          <a:solidFill>
                            <a:srgbClr val="FF0000"/>
                          </a:solidFill>
                          <a:effectLst/>
                        </a:rPr>
                        <a:t>×○</a:t>
                      </a:r>
                      <a:r>
                        <a:rPr lang="ja-JP" altLang="en-US" sz="1050" i="1" u="none" strike="noStrike" dirty="0">
                          <a:solidFill>
                            <a:srgbClr val="FF0000"/>
                          </a:solidFill>
                          <a:effectLst/>
                        </a:rPr>
                        <a:t>回　　○○円</a:t>
                      </a:r>
                      <a:endParaRPr lang="en-US" altLang="ja-JP" sz="1050" i="1" u="none" strike="noStrike" dirty="0">
                        <a:solidFill>
                          <a:srgbClr val="FF0000"/>
                        </a:solidFill>
                        <a:effectLst/>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16667">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u="none" strike="noStrike" dirty="0">
                          <a:effectLst/>
                        </a:rPr>
                        <a:t>謝金</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○○円</a:t>
                      </a:r>
                      <a:r>
                        <a:rPr lang="en-US" altLang="ja-JP" sz="1050" i="1" u="none" strike="noStrike" dirty="0">
                          <a:solidFill>
                            <a:srgbClr val="FF0000"/>
                          </a:solidFill>
                          <a:effectLst/>
                        </a:rPr>
                        <a:t>×○</a:t>
                      </a:r>
                      <a:r>
                        <a:rPr lang="ja-JP" altLang="en-US" sz="1050" i="1" u="none" strike="noStrike" dirty="0">
                          <a:solidFill>
                            <a:srgbClr val="FF0000"/>
                          </a:solidFill>
                          <a:effectLst/>
                        </a:rPr>
                        <a:t>回　　○○円</a:t>
                      </a:r>
                      <a:endParaRPr lang="en-US" altLang="ja-JP" sz="1050" i="1" u="none" strike="noStrike" dirty="0">
                        <a:solidFill>
                          <a:srgbClr val="FF0000"/>
                        </a:solidFill>
                        <a:effectLst/>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16667">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備品費</a:t>
                      </a: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mn-lt"/>
                          <a:ea typeface="+mn-ea"/>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リース代　○○円</a:t>
                      </a:r>
                      <a:r>
                        <a:rPr lang="en-US" altLang="ja-JP" sz="1050" i="1" u="none" strike="noStrike" dirty="0">
                          <a:solidFill>
                            <a:srgbClr val="FF0000"/>
                          </a:solidFill>
                          <a:effectLst/>
                        </a:rPr>
                        <a:t>×</a:t>
                      </a:r>
                      <a:r>
                        <a:rPr lang="ja-JP" altLang="en-US" sz="1050" i="1" u="none" strike="noStrike" dirty="0">
                          <a:solidFill>
                            <a:srgbClr val="FF0000"/>
                          </a:solidFill>
                          <a:effectLst/>
                        </a:rPr>
                        <a:t>○ヶ月　○○円</a:t>
                      </a:r>
                      <a:endParaRPr lang="en-US" altLang="ja-JP" sz="1050" i="1" u="none" strike="noStrike" dirty="0">
                        <a:solidFill>
                          <a:srgbClr val="FF0000"/>
                        </a:solidFill>
                        <a:effectLst/>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16667">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消耗品費</a:t>
                      </a: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mn-lt"/>
                          <a:ea typeface="+mn-ea"/>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○○円</a:t>
                      </a:r>
                      <a:r>
                        <a:rPr lang="en-US" altLang="ja-JP" sz="1050" i="1" u="none" strike="noStrike" dirty="0">
                          <a:solidFill>
                            <a:srgbClr val="FF0000"/>
                          </a:solidFill>
                          <a:effectLst/>
                        </a:rPr>
                        <a:t>×○○</a:t>
                      </a:r>
                      <a:r>
                        <a:rPr lang="ja-JP" altLang="en-US" sz="1050" i="1" u="none" strike="noStrike" dirty="0">
                          <a:solidFill>
                            <a:srgbClr val="FF0000"/>
                          </a:solidFill>
                          <a:effectLst/>
                        </a:rPr>
                        <a:t>冊　　○○円</a:t>
                      </a:r>
                      <a:endParaRPr lang="en-US" altLang="ja-JP" sz="1050" i="1" u="none" strike="noStrike" dirty="0">
                        <a:solidFill>
                          <a:srgbClr val="FF0000"/>
                        </a:solidFill>
                        <a:effectLst/>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31910">
                <a:tc vMerge="1">
                  <a:txBody>
                    <a:bodyPr/>
                    <a:lstStyle/>
                    <a:p>
                      <a:endParaRPr kumimoji="1" lang="ja-JP" altLang="en-US"/>
                    </a:p>
                  </a:txBody>
                  <a:tcPr/>
                </a:tc>
                <a:tc>
                  <a:txBody>
                    <a:bodyPr/>
                    <a:lstStyle/>
                    <a:p>
                      <a:pPr algn="l" fontAlgn="ctr"/>
                      <a:r>
                        <a:rPr lang="ja-JP" altLang="en-US" sz="1050" u="none" strike="noStrike" dirty="0">
                          <a:effectLst/>
                        </a:rPr>
                        <a:t>印刷製本費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説明会資料　○○円</a:t>
                      </a:r>
                      <a:r>
                        <a:rPr lang="en-US" altLang="ja-JP" sz="1050" i="1" u="none" strike="noStrike" dirty="0">
                          <a:solidFill>
                            <a:srgbClr val="FF0000"/>
                          </a:solidFill>
                          <a:effectLst/>
                        </a:rPr>
                        <a:t>×○○</a:t>
                      </a:r>
                      <a:r>
                        <a:rPr lang="ja-JP" altLang="en-US" sz="1050" i="1" u="none" strike="noStrike" dirty="0">
                          <a:solidFill>
                            <a:srgbClr val="FF0000"/>
                          </a:solidFill>
                          <a:effectLst/>
                        </a:rPr>
                        <a:t>冊　　○○円</a:t>
                      </a:r>
                      <a:endParaRPr lang="en-US" altLang="ja-JP" sz="1050" i="1" u="none" strike="noStrike" dirty="0">
                        <a:solidFill>
                          <a:srgbClr val="FF0000"/>
                        </a:solidFill>
                        <a:effectLst/>
                      </a:endParaRPr>
                    </a:p>
                    <a:p>
                      <a:pPr algn="l" fontAlgn="ct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331910">
                <a:tc vMerge="1">
                  <a:txBody>
                    <a:bodyPr/>
                    <a:lstStyle/>
                    <a:p>
                      <a:endParaRPr kumimoji="1" lang="ja-JP" altLang="en-US"/>
                    </a:p>
                  </a:txBody>
                  <a:tcPr/>
                </a:tc>
                <a:tc>
                  <a:txBody>
                    <a:bodyPr/>
                    <a:lstStyle/>
                    <a:p>
                      <a:pPr algn="l" fontAlgn="ctr"/>
                      <a:r>
                        <a:rPr lang="zh-TW" altLang="en-US" sz="1050" u="none" strike="noStrike" dirty="0">
                          <a:effectLst/>
                        </a:rPr>
                        <a:t>補助職員人件費</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1" u="none" strike="noStrike" dirty="0">
                          <a:solidFill>
                            <a:srgbClr val="FF0000"/>
                          </a:solidFill>
                          <a:effectLst/>
                        </a:rPr>
                        <a:t>○○等実施アルバイト：○○円</a:t>
                      </a:r>
                      <a:r>
                        <a:rPr lang="en-US" altLang="ja-JP" sz="1050" i="1" u="none" strike="noStrike" dirty="0">
                          <a:solidFill>
                            <a:srgbClr val="FF0000"/>
                          </a:solidFill>
                          <a:effectLst/>
                        </a:rPr>
                        <a:t>×○</a:t>
                      </a:r>
                      <a:r>
                        <a:rPr lang="ja-JP" altLang="en-US" sz="1050" i="1" u="none" strike="noStrike" dirty="0">
                          <a:solidFill>
                            <a:srgbClr val="FF0000"/>
                          </a:solidFill>
                          <a:effectLst/>
                        </a:rPr>
                        <a:t>人</a:t>
                      </a:r>
                      <a:r>
                        <a:rPr lang="en-US" altLang="ja-JP" sz="1050" i="1" u="none" strike="noStrike" dirty="0">
                          <a:solidFill>
                            <a:srgbClr val="FF0000"/>
                          </a:solidFill>
                          <a:effectLst/>
                        </a:rPr>
                        <a:t>×○○</a:t>
                      </a:r>
                      <a:r>
                        <a:rPr lang="ja-JP" altLang="en-US" sz="1050" i="1" u="none" strike="noStrike" dirty="0">
                          <a:solidFill>
                            <a:srgbClr val="FF0000"/>
                          </a:solidFill>
                          <a:effectLst/>
                        </a:rPr>
                        <a:t>日　○○円</a:t>
                      </a:r>
                      <a:endParaRPr lang="en-US" altLang="ja-JP" sz="1050" i="1"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494792">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u="none" strike="noStrike" dirty="0">
                          <a:effectLst/>
                        </a:rPr>
                        <a:t>その他諸経費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en-US" altLang="ja-JP" sz="1050" i="1" u="none" strike="noStrike" dirty="0">
                          <a:solidFill>
                            <a:srgbClr val="FF0000"/>
                          </a:solidFill>
                          <a:effectLst/>
                        </a:rPr>
                        <a:t>※</a:t>
                      </a:r>
                      <a:r>
                        <a:rPr lang="ja-JP" altLang="en-US" sz="1050" i="1" u="none" strike="noStrike" dirty="0">
                          <a:solidFill>
                            <a:srgbClr val="FF0000"/>
                          </a:solidFill>
                          <a:effectLst/>
                        </a:rPr>
                        <a:t>予定される項目を具体的に記載すること。</a:t>
                      </a:r>
                      <a:endParaRPr lang="en-US" altLang="ja-JP"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en-US" altLang="ja-JP"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en-US" altLang="ja-JP" sz="1050" i="1" u="none" strike="noStrike" dirty="0">
                        <a:solidFill>
                          <a:srgbClr val="FF0000"/>
                        </a:solidFill>
                        <a:effectLst/>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494792">
                <a:tc>
                  <a:txBody>
                    <a:bodyPr/>
                    <a:lstStyle/>
                    <a:p>
                      <a:pPr algn="l" fontAlgn="ctr"/>
                      <a:r>
                        <a:rPr lang="en-US" altLang="ja-JP" sz="1050" u="none" strike="noStrike" dirty="0">
                          <a:effectLst/>
                        </a:rPr>
                        <a:t>Ⅲ</a:t>
                      </a:r>
                      <a:r>
                        <a:rPr lang="ja-JP" altLang="en-US" sz="1050" u="none" strike="noStrike" dirty="0" err="1">
                          <a:effectLst/>
                        </a:rPr>
                        <a:t>．</a:t>
                      </a:r>
                      <a:r>
                        <a:rPr lang="ja-JP" altLang="en-US" sz="1050" u="none" strike="noStrike" dirty="0">
                          <a:effectLst/>
                        </a:rPr>
                        <a:t>再委託・外注費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en-US" altLang="ja-JP" sz="1050" i="1" u="none" strike="noStrike" dirty="0">
                          <a:solidFill>
                            <a:srgbClr val="FF0000"/>
                          </a:solidFill>
                          <a:effectLst/>
                        </a:rPr>
                        <a:t>※</a:t>
                      </a:r>
                      <a:r>
                        <a:rPr lang="ja-JP" altLang="en-US" sz="1050" i="1" u="none" strike="noStrike" dirty="0">
                          <a:solidFill>
                            <a:srgbClr val="FF0000"/>
                          </a:solidFill>
                          <a:effectLst/>
                        </a:rPr>
                        <a:t>予定される内容及びその積算を具体的に記載すること。</a:t>
                      </a:r>
                      <a:endParaRPr lang="en-US" altLang="ja-JP" sz="1050" i="1" u="none" strike="noStrike" dirty="0">
                        <a:solidFill>
                          <a:srgbClr val="FF0000"/>
                        </a:solidFill>
                        <a:effectLst/>
                      </a:endParaRPr>
                    </a:p>
                    <a:p>
                      <a:pPr algn="l" fontAlgn="ctr"/>
                      <a:endParaRPr lang="en-US" altLang="ja-JP"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r h="175753">
                <a:tc>
                  <a:txBody>
                    <a:bodyPr/>
                    <a:lstStyle/>
                    <a:p>
                      <a:pPr algn="l" fontAlgn="ctr"/>
                      <a:r>
                        <a:rPr lang="en-US" altLang="zh-TW" sz="1050" u="none" strike="noStrike">
                          <a:effectLst/>
                        </a:rPr>
                        <a:t>Ⅳ</a:t>
                      </a:r>
                      <a:r>
                        <a:rPr lang="zh-TW" altLang="en-US" sz="1050" u="none" strike="noStrike">
                          <a:effectLst/>
                        </a:rPr>
                        <a:t>．一般管理費</a:t>
                      </a:r>
                      <a:endParaRPr lang="zh-TW"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en-US" altLang="zh-TW" sz="1050" i="1" u="none" strike="noStrike" dirty="0">
                          <a:solidFill>
                            <a:srgbClr val="FF0000"/>
                          </a:solidFill>
                          <a:effectLst/>
                        </a:rPr>
                        <a:t>※</a:t>
                      </a:r>
                      <a:r>
                        <a:rPr lang="zh-TW" altLang="en-US" sz="1050" i="1" u="none" strike="noStrike" dirty="0">
                          <a:solidFill>
                            <a:srgbClr val="FF0000"/>
                          </a:solidFill>
                          <a:effectLst/>
                        </a:rPr>
                        <a:t>（</a:t>
                      </a:r>
                      <a:r>
                        <a:rPr lang="en-US" altLang="zh-TW" sz="1050" i="1" u="none" strike="noStrike" dirty="0">
                          <a:solidFill>
                            <a:srgbClr val="FF0000"/>
                          </a:solidFill>
                          <a:effectLst/>
                        </a:rPr>
                        <a:t>Ⅰ</a:t>
                      </a:r>
                      <a:r>
                        <a:rPr lang="zh-TW" altLang="en-US" sz="1050" i="1" u="none" strike="noStrike" dirty="0">
                          <a:solidFill>
                            <a:srgbClr val="FF0000"/>
                          </a:solidFill>
                          <a:effectLst/>
                        </a:rPr>
                        <a:t>．人件費＋</a:t>
                      </a:r>
                      <a:r>
                        <a:rPr lang="en-US" altLang="zh-TW" sz="1050" i="1" u="none" strike="noStrike" dirty="0">
                          <a:solidFill>
                            <a:srgbClr val="FF0000"/>
                          </a:solidFill>
                          <a:effectLst/>
                        </a:rPr>
                        <a:t>Ⅱ</a:t>
                      </a:r>
                      <a:r>
                        <a:rPr lang="zh-TW" altLang="en-US" sz="1050" i="1" u="none" strike="noStrike" dirty="0">
                          <a:solidFill>
                            <a:srgbClr val="FF0000"/>
                          </a:solidFill>
                          <a:effectLst/>
                        </a:rPr>
                        <a:t>．事業費）</a:t>
                      </a:r>
                      <a:r>
                        <a:rPr lang="en-US" altLang="zh-TW" sz="1050" i="1" u="none" strike="noStrike" dirty="0">
                          <a:solidFill>
                            <a:srgbClr val="FF0000"/>
                          </a:solidFill>
                          <a:effectLst/>
                        </a:rPr>
                        <a:t>×</a:t>
                      </a:r>
                      <a:r>
                        <a:rPr lang="zh-TW" altLang="en-US" sz="1050" i="1" u="none" strike="noStrike" dirty="0">
                          <a:solidFill>
                            <a:srgbClr val="FF0000"/>
                          </a:solidFill>
                          <a:effectLst/>
                        </a:rPr>
                        <a:t>一般管理費率</a:t>
                      </a:r>
                      <a:endParaRPr lang="zh-TW"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3"/>
                  </a:ext>
                </a:extLst>
              </a:tr>
              <a:tr h="175753">
                <a:tc>
                  <a:txBody>
                    <a:bodyPr/>
                    <a:lstStyle/>
                    <a:p>
                      <a:pPr algn="r" fontAlgn="ctr"/>
                      <a:r>
                        <a:rPr lang="ja-JP" altLang="en-US" sz="1050" u="none" strike="noStrike">
                          <a:effectLst/>
                        </a:rPr>
                        <a:t>小計</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en-US" altLang="zh-TW" sz="1050" i="1" u="none" strike="noStrike" dirty="0">
                          <a:solidFill>
                            <a:srgbClr val="FF0000"/>
                          </a:solidFill>
                          <a:effectLst/>
                        </a:rPr>
                        <a:t>Ⅰ</a:t>
                      </a:r>
                      <a:r>
                        <a:rPr lang="zh-TW" altLang="en-US" sz="1050" i="1" u="none" strike="noStrike" dirty="0">
                          <a:solidFill>
                            <a:srgbClr val="FF0000"/>
                          </a:solidFill>
                          <a:effectLst/>
                        </a:rPr>
                        <a:t>．人件費＋</a:t>
                      </a:r>
                      <a:r>
                        <a:rPr lang="en-US" altLang="zh-TW" sz="1050" i="1" u="none" strike="noStrike" dirty="0">
                          <a:solidFill>
                            <a:srgbClr val="FF0000"/>
                          </a:solidFill>
                          <a:effectLst/>
                        </a:rPr>
                        <a:t>Ⅱ</a:t>
                      </a:r>
                      <a:r>
                        <a:rPr lang="zh-TW" altLang="en-US" sz="1050" i="1" u="none" strike="noStrike" dirty="0">
                          <a:solidFill>
                            <a:srgbClr val="FF0000"/>
                          </a:solidFill>
                          <a:effectLst/>
                        </a:rPr>
                        <a:t>．事業費＋</a:t>
                      </a:r>
                      <a:r>
                        <a:rPr lang="en-US" altLang="zh-TW" sz="1050" i="1" u="none" strike="noStrike" dirty="0">
                          <a:solidFill>
                            <a:srgbClr val="FF0000"/>
                          </a:solidFill>
                          <a:effectLst/>
                        </a:rPr>
                        <a:t>Ⅲ</a:t>
                      </a:r>
                      <a:r>
                        <a:rPr lang="zh-TW" altLang="en-US" sz="1050" i="1" u="none" strike="noStrike" dirty="0">
                          <a:solidFill>
                            <a:srgbClr val="FF0000"/>
                          </a:solidFill>
                          <a:effectLst/>
                        </a:rPr>
                        <a:t>．再委託費＋</a:t>
                      </a:r>
                      <a:r>
                        <a:rPr lang="en-US" altLang="zh-TW" sz="1050" i="1" u="none" strike="noStrike" dirty="0">
                          <a:solidFill>
                            <a:srgbClr val="FF0000"/>
                          </a:solidFill>
                          <a:effectLst/>
                        </a:rPr>
                        <a:t>Ⅳ</a:t>
                      </a:r>
                      <a:r>
                        <a:rPr lang="zh-TW" altLang="en-US" sz="1050" i="1" u="none" strike="noStrike" dirty="0">
                          <a:solidFill>
                            <a:srgbClr val="FF0000"/>
                          </a:solidFill>
                          <a:effectLst/>
                        </a:rPr>
                        <a:t>．一般管理費</a:t>
                      </a:r>
                      <a:endParaRPr lang="zh-TW"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4"/>
                  </a:ext>
                </a:extLst>
              </a:tr>
              <a:tr h="175753">
                <a:tc>
                  <a:txBody>
                    <a:bodyPr/>
                    <a:lstStyle/>
                    <a:p>
                      <a:pPr algn="l" fontAlgn="ctr"/>
                      <a:r>
                        <a:rPr lang="en-US" altLang="ja-JP" sz="1050" u="none" strike="noStrike">
                          <a:effectLst/>
                        </a:rPr>
                        <a:t>Ⅴ</a:t>
                      </a:r>
                      <a:r>
                        <a:rPr lang="ja-JP" altLang="en-US" sz="1050" u="none" strike="noStrike">
                          <a:effectLst/>
                        </a:rPr>
                        <a:t>．消費税額</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i="1" u="none" strike="noStrike" dirty="0">
                          <a:solidFill>
                            <a:srgbClr val="FF0000"/>
                          </a:solidFill>
                          <a:effectLst/>
                        </a:rPr>
                        <a:t>小計</a:t>
                      </a:r>
                      <a:r>
                        <a:rPr lang="en-US" altLang="ja-JP" sz="1050" i="1" u="none" strike="noStrike" dirty="0">
                          <a:solidFill>
                            <a:srgbClr val="FF0000"/>
                          </a:solidFill>
                          <a:effectLst/>
                        </a:rPr>
                        <a:t>×10</a:t>
                      </a:r>
                      <a:r>
                        <a:rPr lang="ja-JP" altLang="en-US" sz="1050" i="1" u="none" strike="noStrike" dirty="0">
                          <a:solidFill>
                            <a:srgbClr val="FF0000"/>
                          </a:solidFill>
                          <a:effectLst/>
                        </a:rPr>
                        <a:t>％</a:t>
                      </a: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5"/>
                  </a:ext>
                </a:extLst>
              </a:tr>
              <a:tr h="359572">
                <a:tc>
                  <a:txBody>
                    <a:bodyPr/>
                    <a:lstStyle/>
                    <a:p>
                      <a:pPr algn="r" fontAlgn="ctr"/>
                      <a:r>
                        <a:rPr lang="ja-JP" altLang="en-US" sz="1050" b="1" u="none" strike="noStrike" dirty="0">
                          <a:effectLst/>
                        </a:rPr>
                        <a:t>合計</a:t>
                      </a:r>
                      <a:endParaRPr lang="ja-JP" altLang="en-US" sz="105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r>
                        <a:rPr lang="ja-JP" altLang="en-US" sz="1050" u="none" strike="noStrike" dirty="0">
                          <a:effectLst/>
                        </a:rPr>
                        <a:t>　</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1"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l" fontAlgn="ctr"/>
                      <a:endParaRPr lang="ja-JP" altLang="en-US" sz="1050" b="0" i="1"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2009" name="正方形/長方形 34"/>
          <p:cNvSpPr/>
          <p:nvPr/>
        </p:nvSpPr>
        <p:spPr>
          <a:xfrm>
            <a:off x="315220" y="868183"/>
            <a:ext cx="8615376"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記載している費目は例示。募集要領９．（１）経費の区分に応じて必要経費を記載すること。</a:t>
            </a:r>
          </a:p>
        </p:txBody>
      </p:sp>
      <p:sp>
        <p:nvSpPr>
          <p:cNvPr id="2011" name="正方形/長方形 8"/>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59</a:t>
            </a:r>
            <a:endParaRPr kumimoji="1" lang="ja-JP" altLang="en-US" sz="1480" dirty="0">
              <a:solidFill>
                <a:schemeClr val="tx1"/>
              </a:solidFill>
            </a:endParaRPr>
          </a:p>
        </p:txBody>
      </p:sp>
    </p:spTree>
    <p:extLst>
      <p:ext uri="{BB962C8B-B14F-4D97-AF65-F5344CB8AC3E}">
        <p14:creationId xmlns:p14="http://schemas.microsoft.com/office/powerpoint/2010/main" val="2355690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8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都市マネジメント</a:t>
            </a:r>
            <a:endParaRPr lang="ja-JP" altLang="en-US" sz="1800" b="1" dirty="0">
              <a:solidFill>
                <a:schemeClr val="bg1"/>
              </a:solidFill>
              <a:latin typeface="ＭＳ Ｐゴシック" panose="020B0600070205080204" pitchFamily="50" charset="-128"/>
            </a:endParaRPr>
          </a:p>
        </p:txBody>
      </p:sp>
      <p:sp>
        <p:nvSpPr>
          <p:cNvPr id="1290" name="Text Box 4"/>
          <p:cNvSpPr txBox="1">
            <a:spLocks noChangeArrowheads="1"/>
          </p:cNvSpPr>
          <p:nvPr/>
        </p:nvSpPr>
        <p:spPr>
          <a:xfrm>
            <a:off x="0" y="580618"/>
            <a:ext cx="3884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ビジネスモデル（費用分担等）</a:t>
            </a:r>
            <a:endParaRPr lang="ja-JP" altLang="en-US" sz="2000" b="1" dirty="0">
              <a:latin typeface="Tahoma" pitchFamily="34" charset="0"/>
            </a:endParaRPr>
          </a:p>
        </p:txBody>
      </p:sp>
      <p:sp>
        <p:nvSpPr>
          <p:cNvPr id="1291" name="正方形/長方形 18"/>
          <p:cNvSpPr/>
          <p:nvPr/>
        </p:nvSpPr>
        <p:spPr>
          <a:xfrm>
            <a:off x="56888" y="2807291"/>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92" name="正方形/長方形 22"/>
          <p:cNvSpPr/>
          <p:nvPr/>
        </p:nvSpPr>
        <p:spPr>
          <a:xfrm>
            <a:off x="150080" y="1019036"/>
            <a:ext cx="8712285" cy="954107"/>
          </a:xfrm>
          <a:prstGeom prst="rect">
            <a:avLst/>
          </a:prstGeom>
        </p:spPr>
        <p:txBody>
          <a:bodyPr wrap="square">
            <a:spAutoFit/>
          </a:bodyPr>
          <a:lstStyle/>
          <a:p>
            <a:r>
              <a:rPr lang="en-US" altLang="ja-JP" sz="1400" i="1" dirty="0">
                <a:solidFill>
                  <a:srgbClr val="FF0000"/>
                </a:solidFill>
              </a:rPr>
              <a:t>※</a:t>
            </a:r>
            <a:r>
              <a:rPr lang="ja-JP" altLang="en-US" sz="1400" i="1" dirty="0" smtClean="0">
                <a:solidFill>
                  <a:srgbClr val="FF0000"/>
                </a:solidFill>
              </a:rPr>
              <a:t>社会実装した際に、持続可能な取組とするために工夫する点や公民で役割分担していることをモデル化して説明</a:t>
            </a:r>
            <a:endParaRPr lang="en-US" altLang="ja-JP" sz="1400" i="1" dirty="0" smtClean="0">
              <a:solidFill>
                <a:srgbClr val="FF0000"/>
              </a:solidFill>
            </a:endParaRPr>
          </a:p>
          <a:p>
            <a:r>
              <a:rPr lang="en-US" altLang="ja-JP" sz="1400" i="1" dirty="0">
                <a:solidFill>
                  <a:srgbClr val="FF0000"/>
                </a:solidFill>
              </a:rPr>
              <a:t>※</a:t>
            </a:r>
            <a:r>
              <a:rPr lang="ja-JP" altLang="en-US" sz="1400" i="1" dirty="0">
                <a:solidFill>
                  <a:srgbClr val="FF0000"/>
                </a:solidFill>
              </a:rPr>
              <a:t>　提案内容のうち</a:t>
            </a:r>
            <a:r>
              <a:rPr lang="ja-JP" altLang="en-US" sz="1400" i="1" dirty="0" smtClean="0">
                <a:solidFill>
                  <a:srgbClr val="FF0000"/>
                </a:solidFill>
              </a:rPr>
              <a:t>、ビジネスモデル</a:t>
            </a:r>
            <a:r>
              <a:rPr lang="ja-JP" altLang="en-US" sz="1400" i="1" dirty="0">
                <a:solidFill>
                  <a:srgbClr val="FF0000"/>
                </a:solidFill>
              </a:rPr>
              <a:t>の構築・実行や住民を巻き込んだ地域の運営・施策の提供（スマートシティビジネス）など、「スマートシティリファレンスアーキテクチャ」において「都市マネジメント」と整理されている事項について、ホワイトペーパー第５章を参照し、記載すること</a:t>
            </a:r>
            <a:endParaRPr lang="en-US" altLang="ja-JP" sz="1400" i="1" dirty="0" smtClean="0">
              <a:solidFill>
                <a:srgbClr val="FF0000"/>
              </a:solidFill>
            </a:endParaRPr>
          </a:p>
        </p:txBody>
      </p:sp>
      <p:sp>
        <p:nvSpPr>
          <p:cNvPr id="1294" name="正方形/長方形 674"/>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295"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smtClean="0">
                <a:solidFill>
                  <a:srgbClr val="0070C0"/>
                </a:solidFill>
              </a:rPr>
              <a:t>※応募事業に関連のない場合は記載しなくても良い（詳細は別紙２参照）</a:t>
            </a:r>
            <a:endParaRPr lang="ja-JP" altLang="en-US" dirty="0">
              <a:solidFill>
                <a:srgbClr val="0070C0"/>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6</a:t>
            </a:r>
            <a:endParaRPr kumimoji="1" lang="ja-JP" altLang="en-US" sz="1480" dirty="0">
              <a:solidFill>
                <a:schemeClr val="tx1"/>
              </a:solidFill>
            </a:endParaRPr>
          </a:p>
        </p:txBody>
      </p:sp>
    </p:spTree>
    <p:extLst>
      <p:ext uri="{BB962C8B-B14F-4D97-AF65-F5344CB8AC3E}">
        <p14:creationId xmlns:p14="http://schemas.microsoft.com/office/powerpoint/2010/main" val="8299383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その他</a:t>
            </a:r>
            <a:endParaRPr kumimoji="1" lang="ja-JP" altLang="en-US" sz="1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1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2019" name="Text Box 4"/>
          <p:cNvSpPr txBox="1">
            <a:spLocks noChangeArrowheads="1"/>
          </p:cNvSpPr>
          <p:nvPr/>
        </p:nvSpPr>
        <p:spPr>
          <a:xfrm>
            <a:off x="146732" y="3476795"/>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ワーク・ライフ・バランス等推進企業に関する認定等の状況</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2021" name="Rectangle 66"/>
          <p:cNvSpPr>
            <a:spLocks noChangeArrowheads="1"/>
          </p:cNvSpPr>
          <p:nvPr/>
        </p:nvSpPr>
        <p:spPr>
          <a:xfrm>
            <a:off x="158683" y="3883293"/>
            <a:ext cx="8826633" cy="2438833"/>
          </a:xfrm>
          <a:prstGeom prst="rect">
            <a:avLst/>
          </a:prstGeom>
          <a:noFill/>
          <a:ln w="12700">
            <a:solidFill>
              <a:srgbClr val="00B0F0"/>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0" fontAlgn="base" latinLnBrk="0" hangingPunct="0">
              <a:lnSpc>
                <a:spcPct val="100000"/>
              </a:lnSpc>
              <a:spcBef>
                <a:spcPct val="2000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＊女性活躍推進法に基づく認定（えるぼし認定企業・プラチナえるぼし認定企業。労働時間等の働き方に係る基準は満たすことが必要。）、次世代育成支援対策推進法に基づく認定（</a:t>
            </a:r>
            <a:r>
              <a:rPr kumimoji="1" lang="ja-JP" altLang="ja-JP" sz="1200" b="0" i="1" u="none" strike="noStrike" kern="1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くるみん</a:t>
            </a: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認定企業・プラチナくるみん認定企業）又は青少年の雇用の促進等に関する法律に基づく認定（ユースエール認定企業）の状況</a:t>
            </a:r>
          </a:p>
          <a:p>
            <a:pPr marL="0" marR="0" lvl="0" indent="0" algn="just" defTabSz="914400" rtl="0" eaLnBrk="0" fontAlgn="base" latinLnBrk="0" hangingPunct="0">
              <a:lnSpc>
                <a:spcPct val="100000"/>
              </a:lnSpc>
              <a:spcBef>
                <a:spcPct val="2000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＊女性活躍推進法第８条に基づく一般事業主行動計画（計画期間が満了していないものに限る。）の策定状況（常時雇用する労働者の数が</a:t>
            </a:r>
            <a:r>
              <a:rPr kumimoji="1" lang="en-US"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300</a:t>
            </a: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人以下の事業主に限る。）</a:t>
            </a:r>
            <a:endParaRPr kumimoji="1" lang="en-US"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2022" name="Rectangle 66"/>
          <p:cNvSpPr>
            <a:spLocks noChangeArrowheads="1"/>
          </p:cNvSpPr>
          <p:nvPr/>
        </p:nvSpPr>
        <p:spPr>
          <a:xfrm>
            <a:off x="171475" y="1169229"/>
            <a:ext cx="8826633" cy="2002639"/>
          </a:xfrm>
          <a:prstGeom prst="rect">
            <a:avLst/>
          </a:prstGeom>
          <a:noFill/>
          <a:ln w="12700">
            <a:solidFill>
              <a:srgbClr val="00B0F0"/>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ts val="0"/>
              </a:spcAft>
              <a:buClrTx/>
              <a:buSzTx/>
              <a:buFontTx/>
              <a:buNone/>
              <a:tabLst/>
              <a:defRPr/>
            </a:pPr>
            <a:r>
              <a:rPr kumimoji="1" lang="ja-JP" altLang="ja-JP" sz="1200" b="0" i="1"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他の補助金や委託事業等、重複して申請しているもの等があればその内容を記載してください</a:t>
            </a:r>
            <a:endParaRPr kumimoji="1" lang="ja-JP" altLang="ja-JP" sz="1100" b="0" i="1"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23" name="Text Box 4"/>
          <p:cNvSpPr txBox="1">
            <a:spLocks noChangeArrowheads="1"/>
          </p:cNvSpPr>
          <p:nvPr/>
        </p:nvSpPr>
        <p:spPr>
          <a:xfrm>
            <a:off x="171475" y="717270"/>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その他申請状況</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2024" name="正方形/長方形 10"/>
          <p:cNvSpPr/>
          <p:nvPr/>
        </p:nvSpPr>
        <p:spPr>
          <a:xfrm>
            <a:off x="7884368" y="616783"/>
            <a:ext cx="1129214" cy="3227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Arial"/>
                <a:ea typeface="ＭＳ Ｐゴシック"/>
                <a:cs typeface="+mn-cs"/>
              </a:rPr>
              <a:t>1</a:t>
            </a:r>
            <a:r>
              <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rPr>
              <a:t>ページで記載</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60</a:t>
            </a:r>
            <a:endParaRPr kumimoji="1" lang="ja-JP" altLang="en-US" sz="1480" dirty="0">
              <a:solidFill>
                <a:schemeClr val="tx1"/>
              </a:solidFill>
            </a:endParaRPr>
          </a:p>
        </p:txBody>
      </p:sp>
    </p:spTree>
    <p:extLst>
      <p:ext uri="{BB962C8B-B14F-4D97-AF65-F5344CB8AC3E}">
        <p14:creationId xmlns:p14="http://schemas.microsoft.com/office/powerpoint/2010/main" val="3287076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 name="Rectangle 67"/>
          <p:cNvSpPr>
            <a:spLocks noChangeArrowheads="1"/>
          </p:cNvSpPr>
          <p:nvPr/>
        </p:nvSpPr>
        <p:spPr>
          <a:xfrm>
            <a:off x="0" y="0"/>
            <a:ext cx="9144000" cy="573088"/>
          </a:xfrm>
          <a:prstGeom prst="rect">
            <a:avLst/>
          </a:prstGeom>
          <a:solidFill>
            <a:srgbClr val="00B05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社会実装する</a:t>
            </a:r>
            <a:r>
              <a:rPr kumimoji="1" lang="en-US" altLang="ja-JP" sz="2000" b="1" i="0" u="none" strike="noStrike" kern="1200" cap="none" spc="0" normalizeH="0" baseline="0" noProof="0" dirty="0" err="1"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2000" b="1" i="0" u="none" strike="noStrike" kern="1200" cap="none" spc="0" normalizeH="0" baseline="0" noProof="0" dirty="0"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事業の概要</a:t>
            </a:r>
            <a:endParaRPr kumimoji="1" lang="ja-JP" altLang="en-US" sz="16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【事業名】</a:t>
            </a:r>
            <a:endParaRPr kumimoji="1" lang="ja-JP" altLang="en-US" sz="2400" b="1" i="0" u="none" strike="noStrike" kern="1200" cap="none" spc="0" normalizeH="0" baseline="0" noProof="0" dirty="0"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3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2033" name="表 668"/>
          <p:cNvGraphicFramePr>
            <a:graphicFrameLocks noGrp="1"/>
          </p:cNvGraphicFramePr>
          <p:nvPr>
            <p:extLst/>
          </p:nvPr>
        </p:nvGraphicFramePr>
        <p:xfrm>
          <a:off x="91440" y="1493569"/>
          <a:ext cx="4336560" cy="5281389"/>
        </p:xfrm>
        <a:graphic>
          <a:graphicData uri="http://schemas.openxmlformats.org/drawingml/2006/table">
            <a:tbl>
              <a:tblPr bandRow="1">
                <a:tableStyleId>{073A0DAA-6AF3-43AB-8588-CEC1D06C72B9}</a:tableStyleId>
              </a:tblPr>
              <a:tblGrid>
                <a:gridCol w="678758">
                  <a:extLst>
                    <a:ext uri="{9D8B030D-6E8A-4147-A177-3AD203B41FA5}">
                      <a16:colId xmlns:a16="http://schemas.microsoft.com/office/drawing/2014/main" val="20000"/>
                    </a:ext>
                  </a:extLst>
                </a:gridCol>
                <a:gridCol w="676720">
                  <a:extLst>
                    <a:ext uri="{9D8B030D-6E8A-4147-A177-3AD203B41FA5}">
                      <a16:colId xmlns:a16="http://schemas.microsoft.com/office/drawing/2014/main" val="20001"/>
                    </a:ext>
                  </a:extLst>
                </a:gridCol>
                <a:gridCol w="2981082">
                  <a:extLst>
                    <a:ext uri="{9D8B030D-6E8A-4147-A177-3AD203B41FA5}">
                      <a16:colId xmlns:a16="http://schemas.microsoft.com/office/drawing/2014/main" val="20002"/>
                    </a:ext>
                  </a:extLst>
                </a:gridCol>
              </a:tblGrid>
              <a:tr h="605364">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協議会の構成員</a:t>
                      </a:r>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r>
                        <a:rPr kumimoji="1" lang="en-US" altLang="ja-JP" sz="9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9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幹事</a:t>
                      </a:r>
                      <a:r>
                        <a:rPr kumimoji="1" lang="en-US" altLang="ja-JP" sz="9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a:t>
                      </a:r>
                      <a:r>
                        <a:rPr kumimoji="1" lang="zh-CN" altLang="en-US" sz="9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社</a:t>
                      </a:r>
                      <a:r>
                        <a:rPr kumimoji="1" lang="ja-JP" altLang="en-US" sz="900" b="0" i="0" u="none" strike="noStrike" kern="1200" baseline="0" dirty="0" err="1" smtClean="0">
                          <a:solidFill>
                            <a:schemeClr val="tx1"/>
                          </a:solidFill>
                          <a:latin typeface="Meiryo UI" panose="020B0604030504040204" pitchFamily="50" charset="-128"/>
                          <a:ea typeface="Meiryo UI" panose="020B0604030504040204" pitchFamily="50" charset="-128"/>
                          <a:cs typeface="+mn-cs"/>
                        </a:rPr>
                        <a:t>、**</a:t>
                      </a:r>
                      <a:r>
                        <a:rPr kumimoji="1" lang="ja-JP" altLang="en-US" sz="9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市、**大学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35141">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地域</a:t>
                      </a:r>
                    </a:p>
                    <a:p>
                      <a:r>
                        <a:rPr kumimoji="1" lang="ja-JP" altLang="en-US" sz="1000" dirty="0">
                          <a:solidFill>
                            <a:schemeClr val="tx1"/>
                          </a:solidFill>
                          <a:latin typeface="Meiryo UI" panose="020B0604030504040204" pitchFamily="50" charset="-128"/>
                          <a:ea typeface="Meiryo UI" panose="020B0604030504040204" pitchFamily="50" charset="-128"/>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pPr marL="171450" indent="-171450">
                        <a:buFont typeface="Wingdings" panose="05000000000000000000" pitchFamily="2" charset="2"/>
                        <a:buChar char="l"/>
                      </a:pP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900" dirty="0" smtClean="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31690">
                <a:tc rowSpan="5">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a:t>
                      </a:r>
                    </a:p>
                    <a:p>
                      <a:r>
                        <a:rPr kumimoji="1" lang="ja-JP" altLang="en-US" sz="1000" dirty="0">
                          <a:solidFill>
                            <a:schemeClr val="tx1"/>
                          </a:solidFill>
                          <a:latin typeface="Meiryo UI" panose="020B0604030504040204" pitchFamily="50" charset="-128"/>
                          <a:ea typeface="Meiryo UI" panose="020B0604030504040204" pitchFamily="50" charset="-128"/>
                        </a:rPr>
                        <a:t>概要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rPr>
                        <a:t>開始時期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0" rtl="0" eaLnBrk="1" fontAlgn="t"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**年*月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169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エリア</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tx1"/>
                          </a:solidFill>
                          <a:latin typeface="Meiryo UI" panose="020B0604030504040204" pitchFamily="50" charset="-128"/>
                          <a:ea typeface="Meiryo UI" panose="020B0604030504040204" pitchFamily="50" charset="-128"/>
                          <a:cs typeface="+mn-cs"/>
                        </a:rPr>
                        <a:t>**市**エリア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169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rPr>
                        <a:t>MaaS</a:t>
                      </a:r>
                    </a:p>
                    <a:p>
                      <a:r>
                        <a:rPr kumimoji="1" lang="ja-JP" altLang="en-US" sz="900" dirty="0">
                          <a:solidFill>
                            <a:schemeClr val="tx1"/>
                          </a:solidFill>
                          <a:latin typeface="Meiryo UI" panose="020B0604030504040204" pitchFamily="50" charset="-128"/>
                          <a:ea typeface="Meiryo UI" panose="020B0604030504040204" pitchFamily="50" charset="-128"/>
                        </a:rPr>
                        <a:t>システム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anose="05000000000000000000" pitchFamily="2" charset="2"/>
                        <a:buNone/>
                      </a:pP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216932">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交通</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サービス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l"/>
                      </a:pPr>
                      <a:r>
                        <a:rPr kumimoji="1" lang="ja-JP" altLang="en-US" sz="900" dirty="0" smtClean="0">
                          <a:solidFill>
                            <a:schemeClr val="tx1"/>
                          </a:solidFill>
                          <a:latin typeface="Meiryo UI" panose="020B0604030504040204" pitchFamily="50" charset="-128"/>
                          <a:ea typeface="Meiryo UI" panose="020B0604030504040204" pitchFamily="50" charset="-128"/>
                        </a:rPr>
                        <a:t>（箇条書きで記載）</a:t>
                      </a:r>
                      <a:endParaRPr kumimoji="1" lang="ja-JP" altLang="en-US" sz="1800" b="0" i="0" u="none" strike="noStrike" kern="1200" baseline="0" dirty="0" smtClean="0">
                        <a:solidFill>
                          <a:schemeClr val="tx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75998">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交通以外のサービス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84744">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a:t>
                      </a:r>
                    </a:p>
                    <a:p>
                      <a:r>
                        <a:rPr kumimoji="1" lang="ja-JP" altLang="en-US" sz="1000" dirty="0">
                          <a:solidFill>
                            <a:schemeClr val="tx1"/>
                          </a:solidFill>
                          <a:latin typeface="Meiryo UI" panose="020B0604030504040204" pitchFamily="50" charset="-128"/>
                          <a:ea typeface="Meiryo UI" panose="020B0604030504040204" pitchFamily="50" charset="-128"/>
                        </a:rPr>
                        <a:t>目的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2034" name="正方形/長方形 669"/>
          <p:cNvSpPr/>
          <p:nvPr/>
        </p:nvSpPr>
        <p:spPr>
          <a:xfrm>
            <a:off x="4432861" y="1491215"/>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取組イメージ</a:t>
            </a:r>
            <a:endPar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035" name="正方形/長方形 670"/>
          <p:cNvSpPr/>
          <p:nvPr/>
        </p:nvSpPr>
        <p:spPr>
          <a:xfrm>
            <a:off x="4432861" y="1743215"/>
            <a:ext cx="4608195" cy="3025742"/>
          </a:xfrm>
          <a:prstGeom prst="rect">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036" name="正方形/長方形 671"/>
          <p:cNvSpPr/>
          <p:nvPr/>
        </p:nvSpPr>
        <p:spPr>
          <a:xfrm>
            <a:off x="4432860" y="4766600"/>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評価指標</a:t>
            </a:r>
          </a:p>
        </p:txBody>
      </p:sp>
      <p:graphicFrame>
        <p:nvGraphicFramePr>
          <p:cNvPr id="2037" name="表 672"/>
          <p:cNvGraphicFramePr>
            <a:graphicFrameLocks noGrp="1"/>
          </p:cNvGraphicFramePr>
          <p:nvPr>
            <p:extLst/>
          </p:nvPr>
        </p:nvGraphicFramePr>
        <p:xfrm>
          <a:off x="4432860" y="5020957"/>
          <a:ext cx="4608195" cy="812973"/>
        </p:xfrm>
        <a:graphic>
          <a:graphicData uri="http://schemas.openxmlformats.org/drawingml/2006/table">
            <a:tbl>
              <a:tblPr firstRow="1" bandRow="1">
                <a:tableStyleId>{5C22544A-7EE6-4342-B048-85BDC9FD1C3A}</a:tableStyleId>
              </a:tblPr>
              <a:tblGrid>
                <a:gridCol w="4608195">
                  <a:extLst>
                    <a:ext uri="{9D8B030D-6E8A-4147-A177-3AD203B41FA5}">
                      <a16:colId xmlns:a16="http://schemas.microsoft.com/office/drawing/2014/main" val="20000"/>
                    </a:ext>
                  </a:extLst>
                </a:gridCol>
              </a:tblGrid>
              <a:tr h="812973">
                <a:tc>
                  <a:txBody>
                    <a:bodyPr/>
                    <a:lstStyle/>
                    <a:p>
                      <a:r>
                        <a:rPr kumimoji="1" lang="ja-JP" altLang="en-US" sz="900" b="0" kern="1200" dirty="0" smtClean="0">
                          <a:solidFill>
                            <a:schemeClr val="dk1"/>
                          </a:solidFill>
                          <a:latin typeface="Meiryo UI" panose="020B0604030504040204" pitchFamily="50" charset="-128"/>
                          <a:ea typeface="Meiryo UI" panose="020B0604030504040204" pitchFamily="50" charset="-128"/>
                          <a:cs typeface="+mn-cs"/>
                        </a:rPr>
                        <a:t>評価指標、目標、測定方法などを記載</a:t>
                      </a:r>
                      <a:endParaRPr kumimoji="1" lang="en-US" altLang="ja-JP" sz="900" b="0" kern="1200" dirty="0" smtClean="0">
                        <a:solidFill>
                          <a:schemeClr val="dk1"/>
                        </a:solidFill>
                        <a:latin typeface="Meiryo UI" panose="020B0604030504040204" pitchFamily="50" charset="-128"/>
                        <a:ea typeface="Meiryo UI" panose="020B0604030504040204" pitchFamily="50" charset="-128"/>
                        <a:cs typeface="+mn-cs"/>
                      </a:endParaRPr>
                    </a:p>
                    <a:p>
                      <a:pPr marL="171450" indent="-171450">
                        <a:buFont typeface="Wingdings" panose="05000000000000000000" pitchFamily="2" charset="2"/>
                        <a:buChar char="l"/>
                      </a:pPr>
                      <a:r>
                        <a:rPr kumimoji="1" lang="ja-JP" altLang="en-US" sz="900" b="0" dirty="0" smtClean="0">
                          <a:solidFill>
                            <a:schemeClr val="tx1"/>
                          </a:solidFill>
                          <a:latin typeface="Meiryo UI" panose="020B0604030504040204" pitchFamily="50" charset="-128"/>
                          <a:ea typeface="Meiryo UI" panose="020B0604030504040204" pitchFamily="50" charset="-128"/>
                        </a:rPr>
                        <a:t>＊＊＊＊＊＊＊＊＊＊</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900" b="0" dirty="0" smtClean="0">
                          <a:solidFill>
                            <a:schemeClr val="tx1"/>
                          </a:solidFill>
                          <a:latin typeface="Meiryo UI" panose="020B0604030504040204" pitchFamily="50" charset="-128"/>
                          <a:ea typeface="Meiryo UI" panose="020B0604030504040204" pitchFamily="50" charset="-128"/>
                        </a:rPr>
                        <a:t>＊＊＊＊＊＊＊＊＊＊</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endParaRPr kumimoji="1" lang="en-US" altLang="ja-JP" sz="900" b="0" kern="1200" dirty="0" smtClean="0">
                        <a:solidFill>
                          <a:schemeClr val="dk1"/>
                        </a:solidFill>
                        <a:latin typeface="Meiryo UI" panose="020B0604030504040204" pitchFamily="50" charset="-128"/>
                        <a:ea typeface="Meiryo UI" panose="020B0604030504040204" pitchFamily="50" charset="-128"/>
                        <a:cs typeface="+mn-cs"/>
                      </a:endParaRPr>
                    </a:p>
                    <a:p>
                      <a:pPr marL="171450" indent="-171450">
                        <a:buFont typeface="Wingdings" panose="05000000000000000000" pitchFamily="2" charset="2"/>
                        <a:buChar char="l"/>
                      </a:pPr>
                      <a:endParaRPr kumimoji="1" lang="en-US" altLang="ja-JP" sz="800" b="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038" name="正方形/長方形 673"/>
          <p:cNvSpPr/>
          <p:nvPr/>
        </p:nvSpPr>
        <p:spPr>
          <a:xfrm>
            <a:off x="4432861" y="5840517"/>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今後</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の方向性</a:t>
            </a:r>
            <a:endParaRPr kumimoji="1" lang="en-US" altLang="ja-JP"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aphicFrame>
        <p:nvGraphicFramePr>
          <p:cNvPr id="2039" name="表 674"/>
          <p:cNvGraphicFramePr>
            <a:graphicFrameLocks noGrp="1"/>
          </p:cNvGraphicFramePr>
          <p:nvPr>
            <p:extLst/>
          </p:nvPr>
        </p:nvGraphicFramePr>
        <p:xfrm>
          <a:off x="4428000" y="6098429"/>
          <a:ext cx="4608195" cy="678610"/>
        </p:xfrm>
        <a:graphic>
          <a:graphicData uri="http://schemas.openxmlformats.org/drawingml/2006/table">
            <a:tbl>
              <a:tblPr firstRow="1" bandRow="1">
                <a:tableStyleId>{5C22544A-7EE6-4342-B048-85BDC9FD1C3A}</a:tableStyleId>
              </a:tblPr>
              <a:tblGrid>
                <a:gridCol w="4608195">
                  <a:extLst>
                    <a:ext uri="{9D8B030D-6E8A-4147-A177-3AD203B41FA5}">
                      <a16:colId xmlns:a16="http://schemas.microsoft.com/office/drawing/2014/main" val="20000"/>
                    </a:ext>
                  </a:extLst>
                </a:gridCol>
              </a:tblGrid>
              <a:tr h="678610">
                <a:tc>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b="0" dirty="0" smtClean="0">
                          <a:solidFill>
                            <a:schemeClr val="tx1"/>
                          </a:solidFill>
                          <a:latin typeface="Meiryo UI" panose="020B0604030504040204" pitchFamily="50" charset="-128"/>
                          <a:ea typeface="Meiryo UI" panose="020B0604030504040204" pitchFamily="50" charset="-128"/>
                        </a:rPr>
                        <a:t>＊＊＊＊＊＊＊＊＊＊</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endParaRPr kumimoji="1" lang="en-US" altLang="ja-JP" sz="800" b="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040" name="コンテンツ プレースホルダー 676"/>
          <p:cNvSpPr txBox="1"/>
          <p:nvPr/>
        </p:nvSpPr>
        <p:spPr>
          <a:xfrm>
            <a:off x="35979" y="676384"/>
            <a:ext cx="9079961" cy="736616"/>
          </a:xfrm>
          <a:prstGeom prst="rect">
            <a:avLst/>
          </a:prstGeom>
          <a:ln>
            <a:solidFill>
              <a:schemeClr val="tx2"/>
            </a:solidFill>
          </a:ln>
        </p:spPr>
        <p:txBody>
          <a:bodyPr/>
          <a:lstStyle>
            <a:lvl1pPr marL="342898" indent="-342898" algn="l" rtl="0" eaLnBrk="1" fontAlgn="base" hangingPunct="1">
              <a:spcBef>
                <a:spcPct val="20000"/>
              </a:spcBef>
              <a:spcAft>
                <a:spcPct val="0"/>
              </a:spcAft>
              <a:buChar char="•"/>
              <a:defRPr kumimoji="1" sz="3200">
                <a:solidFill>
                  <a:schemeClr val="tx1"/>
                </a:solidFill>
                <a:latin typeface="+mn-lt"/>
                <a:ea typeface="+mn-ea"/>
                <a:cs typeface="+mn-cs"/>
              </a:defRPr>
            </a:lvl1pPr>
            <a:lvl2pPr marL="742946" indent="-285748" algn="l" rtl="0" eaLnBrk="1" fontAlgn="base" hangingPunct="1">
              <a:spcBef>
                <a:spcPct val="20000"/>
              </a:spcBef>
              <a:spcAft>
                <a:spcPct val="0"/>
              </a:spcAft>
              <a:buChar char="–"/>
              <a:defRPr kumimoji="1" sz="2800">
                <a:solidFill>
                  <a:schemeClr val="tx1"/>
                </a:solidFill>
                <a:latin typeface="+mn-lt"/>
                <a:ea typeface="+mn-ea"/>
              </a:defRPr>
            </a:lvl2pPr>
            <a:lvl3pPr marL="1142993" indent="-228598" algn="l" rtl="0" eaLnBrk="1" fontAlgn="base" hangingPunct="1">
              <a:spcBef>
                <a:spcPct val="20000"/>
              </a:spcBef>
              <a:spcAft>
                <a:spcPct val="0"/>
              </a:spcAft>
              <a:buChar char="•"/>
              <a:defRPr kumimoji="1" sz="2400">
                <a:solidFill>
                  <a:schemeClr val="tx1"/>
                </a:solidFill>
                <a:latin typeface="+mn-lt"/>
                <a:ea typeface="+mn-ea"/>
              </a:defRPr>
            </a:lvl3pPr>
            <a:lvl4pPr marL="1600191" indent="-228598" algn="l" rtl="0" eaLnBrk="1" fontAlgn="base" hangingPunct="1">
              <a:spcBef>
                <a:spcPct val="20000"/>
              </a:spcBef>
              <a:spcAft>
                <a:spcPct val="0"/>
              </a:spcAft>
              <a:buChar char="–"/>
              <a:defRPr kumimoji="1" sz="2000">
                <a:solidFill>
                  <a:schemeClr val="tx1"/>
                </a:solidFill>
                <a:latin typeface="+mn-lt"/>
                <a:ea typeface="+mn-ea"/>
              </a:defRPr>
            </a:lvl4pPr>
            <a:lvl5pPr marL="2057388" indent="-228598" algn="l" rtl="0" eaLnBrk="1" fontAlgn="base" hangingPunct="1">
              <a:spcBef>
                <a:spcPct val="20000"/>
              </a:spcBef>
              <a:spcAft>
                <a:spcPct val="0"/>
              </a:spcAft>
              <a:buChar char="»"/>
              <a:defRPr kumimoji="1" sz="2000">
                <a:solidFill>
                  <a:schemeClr val="tx1"/>
                </a:solidFill>
                <a:latin typeface="+mn-lt"/>
                <a:ea typeface="+mn-ea"/>
              </a:defRPr>
            </a:lvl5pPr>
            <a:lvl6pPr marL="2514585" indent="-228598" algn="l" rtl="0" eaLnBrk="1" fontAlgn="base" hangingPunct="1">
              <a:spcBef>
                <a:spcPct val="20000"/>
              </a:spcBef>
              <a:spcAft>
                <a:spcPct val="0"/>
              </a:spcAft>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（事業の概要を記載）</a:t>
            </a: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041" name="正方形/長方形 680"/>
          <p:cNvSpPr/>
          <p:nvPr/>
        </p:nvSpPr>
        <p:spPr>
          <a:xfrm>
            <a:off x="4463357" y="1768134"/>
            <a:ext cx="2417776" cy="211109"/>
          </a:xfrm>
          <a:prstGeom prst="rect">
            <a:avLst/>
          </a:prstGeom>
          <a:no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1" i="0" u="sng" strike="noStrike" kern="1200" cap="none" spc="0"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cs typeface="+mn-cs"/>
              </a:rPr>
              <a:t>MaaS</a:t>
            </a:r>
            <a:r>
              <a:rPr kumimoji="1" lang="ja-JP" altLang="en-US" sz="900" b="1" i="0" u="sng"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を通じて提供するサービスのイメージ</a:t>
            </a:r>
            <a:endParaRPr kumimoji="1" lang="ja-JP" altLang="en-US" sz="9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042" name="正方形/長方形 703"/>
          <p:cNvSpPr/>
          <p:nvPr/>
        </p:nvSpPr>
        <p:spPr>
          <a:xfrm>
            <a:off x="54112" y="908720"/>
            <a:ext cx="9630455"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作成</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時には</a:t>
            </a:r>
            <a:r>
              <a:rPr kumimoji="1" lang="ja-JP" altLang="en-US"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hlinkClick r:id="rId3"/>
              </a:rPr>
              <a:t>https</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hlinkClick r:id="rId3"/>
              </a:rPr>
              <a:t>://</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hlinkClick r:id="rId3"/>
              </a:rPr>
              <a:t>www.mlit.go.jp/sogoseisaku/transport/sosei_transport_tk_000160.html</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」に掲載の概要も</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参考にしていただき、ご記載ください。 </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2043" name="テキスト ボックス 1"/>
          <p:cNvSpPr txBox="1"/>
          <p:nvPr/>
        </p:nvSpPr>
        <p:spPr>
          <a:xfrm>
            <a:off x="2051720" y="281953"/>
            <a:ext cx="626469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6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本ページは事業採択後公表を予定しています</a:t>
            </a:r>
            <a:endParaRPr kumimoji="1" lang="ja-JP" altLang="en-US" sz="16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6" name="正方形/長方形 1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61</a:t>
            </a:r>
            <a:endParaRPr kumimoji="1" lang="ja-JP" altLang="en-US" sz="1480" dirty="0">
              <a:solidFill>
                <a:schemeClr val="tx1"/>
              </a:solidFill>
            </a:endParaRPr>
          </a:p>
        </p:txBody>
      </p:sp>
    </p:spTree>
    <p:extLst>
      <p:ext uri="{BB962C8B-B14F-4D97-AF65-F5344CB8AC3E}">
        <p14:creationId xmlns:p14="http://schemas.microsoft.com/office/powerpoint/2010/main" val="1197779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提案者　</a:t>
            </a:r>
          </a:p>
        </p:txBody>
      </p:sp>
      <p:graphicFrame>
        <p:nvGraphicFramePr>
          <p:cNvPr id="3075" name="表 8"/>
          <p:cNvGraphicFramePr>
            <a:graphicFrameLocks noGrp="1"/>
          </p:cNvGraphicFramePr>
          <p:nvPr>
            <p:extLst/>
          </p:nvPr>
        </p:nvGraphicFramePr>
        <p:xfrm>
          <a:off x="251521" y="1412776"/>
          <a:ext cx="8640958" cy="5364000"/>
        </p:xfrm>
        <a:graphic>
          <a:graphicData uri="http://schemas.openxmlformats.org/drawingml/2006/table">
            <a:tbl>
              <a:tblPr/>
              <a:tblGrid>
                <a:gridCol w="720079">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64229">
                  <a:extLst>
                    <a:ext uri="{9D8B030D-6E8A-4147-A177-3AD203B41FA5}">
                      <a16:colId xmlns:a16="http://schemas.microsoft.com/office/drawing/2014/main" val="20002"/>
                    </a:ext>
                  </a:extLst>
                </a:gridCol>
                <a:gridCol w="2064229">
                  <a:extLst>
                    <a:ext uri="{9D8B030D-6E8A-4147-A177-3AD203B41FA5}">
                      <a16:colId xmlns:a16="http://schemas.microsoft.com/office/drawing/2014/main" val="20003"/>
                    </a:ext>
                  </a:extLst>
                </a:gridCol>
                <a:gridCol w="2064229">
                  <a:extLst>
                    <a:ext uri="{9D8B030D-6E8A-4147-A177-3AD203B41FA5}">
                      <a16:colId xmlns:a16="http://schemas.microsoft.com/office/drawing/2014/main" val="20004"/>
                    </a:ext>
                  </a:extLst>
                </a:gridCol>
              </a:tblGrid>
              <a:tr h="360000">
                <a:tc gridSpan="2">
                  <a:txBody>
                    <a:bodyPr/>
                    <a:lstStyle/>
                    <a:p>
                      <a:pPr marR="44450" indent="114300" algn="ctr">
                        <a:spcAft>
                          <a:spcPts val="0"/>
                        </a:spcAft>
                      </a:pPr>
                      <a:r>
                        <a:rPr lang="ja-JP" altLang="en-US" sz="1200" kern="100" dirty="0" smtClean="0">
                          <a:effectLst/>
                          <a:latin typeface="+mn-ea"/>
                          <a:ea typeface="+mn-ea"/>
                          <a:cs typeface="Meiryo UI" panose="020B0604030504040204" pitchFamily="50" charset="-128"/>
                        </a:rPr>
                        <a:t>事業名</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B05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5570" marR="44450" indent="-115570">
                        <a:spcAft>
                          <a:spcPts val="0"/>
                        </a:spcAft>
                      </a:pP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0000">
                <a:tc rowSpan="10">
                  <a:txBody>
                    <a:bodyPr/>
                    <a:lstStyle/>
                    <a:p>
                      <a:pPr marR="44450" indent="114300" algn="ctr">
                        <a:spcAft>
                          <a:spcPts val="0"/>
                        </a:spcAft>
                      </a:pPr>
                      <a:r>
                        <a:rPr lang="ja-JP" sz="1200" kern="100" dirty="0">
                          <a:effectLst/>
                          <a:latin typeface="+mn-ea"/>
                          <a:ea typeface="+mn-ea"/>
                          <a:cs typeface="Meiryo UI" panose="020B0604030504040204" pitchFamily="50" charset="-128"/>
                        </a:rPr>
                        <a:t>提案者</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altLang="en-US" sz="1200" kern="100" dirty="0" smtClean="0">
                          <a:effectLst/>
                          <a:latin typeface="+mn-ea"/>
                          <a:ea typeface="+mn-ea"/>
                          <a:cs typeface="Meiryo UI" panose="020B0604030504040204" pitchFamily="50" charset="-128"/>
                        </a:rPr>
                        <a:t>申請者</a:t>
                      </a:r>
                      <a:r>
                        <a:rPr lang="ja-JP" sz="1200" kern="100" dirty="0" smtClean="0">
                          <a:effectLst/>
                          <a:latin typeface="+mn-ea"/>
                          <a:ea typeface="+mn-ea"/>
                          <a:cs typeface="Meiryo UI" panose="020B0604030504040204" pitchFamily="50" charset="-128"/>
                        </a:rPr>
                        <a:t>名</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spcAft>
                          <a:spcPts val="0"/>
                        </a:spcAft>
                      </a:pPr>
                      <a:r>
                        <a:rPr lang="zh-TW" altLang="en-US" sz="1200" i="1" kern="100" dirty="0" smtClean="0">
                          <a:solidFill>
                            <a:schemeClr val="tx1"/>
                          </a:solidFill>
                          <a:effectLst/>
                          <a:latin typeface="+mn-ea"/>
                          <a:ea typeface="+mn-ea"/>
                          <a:cs typeface="Meiryo UI" panose="020B0604030504040204" pitchFamily="50" charset="-128"/>
                        </a:rPr>
                        <a:t>（例）○○協議会、○○事業実行委員会（仮称）</a:t>
                      </a:r>
                      <a:endParaRPr lang="ja-JP" sz="1200" kern="100" dirty="0">
                        <a:solidFill>
                          <a:schemeClr val="tx1"/>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296000">
                <a:tc vMerge="1">
                  <a:txBody>
                    <a:bodyPr/>
                    <a:lstStyle/>
                    <a:p>
                      <a:endParaRPr kumimoji="1" lang="ja-JP" altLang="en-US"/>
                    </a:p>
                  </a:txBody>
                  <a:tcPr/>
                </a:tc>
                <a:tc>
                  <a:txBody>
                    <a:bodyPr/>
                    <a:lstStyle/>
                    <a:p>
                      <a:pPr marR="44450" indent="127000" algn="ctr">
                        <a:spcAft>
                          <a:spcPts val="0"/>
                        </a:spcAft>
                      </a:pPr>
                      <a:r>
                        <a:rPr lang="ja-JP" altLang="en-US" sz="1200" kern="100" dirty="0" smtClean="0">
                          <a:effectLst/>
                          <a:latin typeface="+mn-ea"/>
                          <a:ea typeface="+mn-ea"/>
                          <a:cs typeface="Meiryo UI" panose="020B0604030504040204" pitchFamily="50" charset="-128"/>
                        </a:rPr>
                        <a:t>事業における</a:t>
                      </a:r>
                      <a:endParaRPr lang="en-US" altLang="ja-JP" sz="1200" kern="100" dirty="0" smtClean="0">
                        <a:effectLst/>
                        <a:latin typeface="+mn-ea"/>
                        <a:ea typeface="+mn-ea"/>
                        <a:cs typeface="Meiryo UI" panose="020B0604030504040204" pitchFamily="50" charset="-128"/>
                      </a:endParaRPr>
                    </a:p>
                    <a:p>
                      <a:pPr marR="44450" indent="127000" algn="ctr">
                        <a:spcAft>
                          <a:spcPts val="0"/>
                        </a:spcAft>
                      </a:pPr>
                      <a:r>
                        <a:rPr lang="ja-JP" sz="1200" kern="100" dirty="0" smtClean="0">
                          <a:effectLst/>
                          <a:latin typeface="+mn-ea"/>
                          <a:ea typeface="+mn-ea"/>
                          <a:cs typeface="Meiryo UI" panose="020B0604030504040204" pitchFamily="50" charset="-128"/>
                        </a:rPr>
                        <a:t>代表者</a:t>
                      </a:r>
                      <a:r>
                        <a:rPr lang="ja-JP" altLang="en-US" sz="1200" kern="100" dirty="0" smtClean="0">
                          <a:effectLst/>
                          <a:latin typeface="+mn-ea"/>
                          <a:ea typeface="+mn-ea"/>
                          <a:cs typeface="Meiryo UI" panose="020B0604030504040204" pitchFamily="50" charset="-128"/>
                        </a:rPr>
                        <a:t>の連絡先</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4300" marR="44450" indent="-114300">
                        <a:spcAft>
                          <a:spcPts val="0"/>
                        </a:spcAft>
                      </a:pPr>
                      <a:r>
                        <a:rPr lang="zh-CN" altLang="en-US" sz="1200" i="0" kern="100" dirty="0" smtClean="0">
                          <a:solidFill>
                            <a:schemeClr val="tx1"/>
                          </a:solidFill>
                          <a:effectLst/>
                          <a:latin typeface="+mn-ea"/>
                          <a:ea typeface="+mn-ea"/>
                          <a:cs typeface="Meiryo UI" panose="020B0604030504040204" pitchFamily="50" charset="-128"/>
                        </a:rPr>
                        <a:t>所在地：　</a:t>
                      </a:r>
                      <a:r>
                        <a:rPr lang="zh-CN" altLang="en-US" sz="1200" i="1" kern="100" dirty="0" smtClean="0">
                          <a:solidFill>
                            <a:schemeClr val="tx1"/>
                          </a:solidFill>
                          <a:effectLst/>
                          <a:latin typeface="+mn-ea"/>
                          <a:ea typeface="+mn-ea"/>
                          <a:cs typeface="Meiryo UI" panose="020B0604030504040204" pitchFamily="50" charset="-128"/>
                        </a:rPr>
                        <a:t>〒</a:t>
                      </a:r>
                      <a:r>
                        <a:rPr lang="en-US" altLang="zh-CN" sz="1200" i="1" kern="100" dirty="0" smtClean="0">
                          <a:solidFill>
                            <a:schemeClr val="tx1"/>
                          </a:solidFill>
                          <a:effectLst/>
                          <a:latin typeface="+mn-ea"/>
                          <a:ea typeface="+mn-ea"/>
                          <a:cs typeface="Meiryo UI" panose="020B0604030504040204" pitchFamily="50" charset="-128"/>
                        </a:rPr>
                        <a:t>000-0000</a:t>
                      </a:r>
                      <a:r>
                        <a:rPr lang="zh-CN" altLang="en-US" sz="1200" i="1" kern="100" dirty="0" smtClean="0">
                          <a:solidFill>
                            <a:schemeClr val="tx1"/>
                          </a:solidFill>
                          <a:effectLst/>
                          <a:latin typeface="+mn-ea"/>
                          <a:ea typeface="+mn-ea"/>
                          <a:cs typeface="Meiryo UI" panose="020B0604030504040204" pitchFamily="50" charset="-128"/>
                        </a:rPr>
                        <a:t>　○○市</a:t>
                      </a:r>
                      <a:r>
                        <a:rPr lang="en-US" altLang="zh-CN" sz="1200" i="1" kern="100" dirty="0" smtClean="0">
                          <a:solidFill>
                            <a:schemeClr val="tx1"/>
                          </a:solidFill>
                          <a:effectLst/>
                          <a:latin typeface="+mn-ea"/>
                          <a:ea typeface="+mn-ea"/>
                          <a:cs typeface="Meiryo UI" panose="020B0604030504040204" pitchFamily="50" charset="-128"/>
                        </a:rPr>
                        <a:t>××</a:t>
                      </a:r>
                      <a:r>
                        <a:rPr lang="zh-CN" altLang="en-US" sz="1200" i="1" kern="100" dirty="0" smtClean="0">
                          <a:solidFill>
                            <a:schemeClr val="tx1"/>
                          </a:solidFill>
                          <a:effectLst/>
                          <a:latin typeface="+mn-ea"/>
                          <a:ea typeface="+mn-ea"/>
                          <a:cs typeface="Meiryo UI" panose="020B0604030504040204" pitchFamily="50" charset="-128"/>
                        </a:rPr>
                        <a:t>区△△</a:t>
                      </a:r>
                      <a:r>
                        <a:rPr lang="en-US" altLang="zh-CN" sz="1200" i="1" kern="100" dirty="0" smtClean="0">
                          <a:solidFill>
                            <a:schemeClr val="tx1"/>
                          </a:solidFill>
                          <a:effectLst/>
                          <a:latin typeface="+mn-ea"/>
                          <a:ea typeface="+mn-ea"/>
                          <a:cs typeface="Meiryo UI" panose="020B0604030504040204" pitchFamily="50" charset="-128"/>
                        </a:rPr>
                        <a:t>1-2-3</a:t>
                      </a:r>
                    </a:p>
                    <a:p>
                      <a:pPr marL="114300" marR="44450" indent="-114300">
                        <a:spcAft>
                          <a:spcPts val="0"/>
                        </a:spcAft>
                      </a:pPr>
                      <a:r>
                        <a:rPr lang="ja-JP" altLang="en-US" sz="1200" kern="100" dirty="0" smtClean="0">
                          <a:effectLst/>
                          <a:latin typeface="+mn-ea"/>
                          <a:ea typeface="+mn-ea"/>
                          <a:cs typeface="Meiryo UI" panose="020B0604030504040204" pitchFamily="50" charset="-128"/>
                        </a:rPr>
                        <a:t>担当部課（部署）：</a:t>
                      </a:r>
                    </a:p>
                    <a:p>
                      <a:pPr marL="114300" marR="44450" indent="-114300">
                        <a:spcAft>
                          <a:spcPts val="0"/>
                        </a:spcAft>
                      </a:pPr>
                      <a:r>
                        <a:rPr lang="ja-JP" altLang="en-US" sz="1200" kern="100" dirty="0" smtClean="0">
                          <a:effectLst/>
                          <a:latin typeface="+mn-ea"/>
                          <a:ea typeface="+mn-ea"/>
                          <a:cs typeface="Meiryo UI" panose="020B0604030504040204" pitchFamily="50" charset="-128"/>
                        </a:rPr>
                        <a:t>連絡先（連絡先担当者名）：</a:t>
                      </a:r>
                      <a:r>
                        <a:rPr lang="ja-JP" altLang="en-US" sz="1200" i="1" kern="100" dirty="0" smtClean="0">
                          <a:solidFill>
                            <a:schemeClr val="tx1"/>
                          </a:solidFill>
                          <a:effectLst/>
                          <a:latin typeface="+mn-ea"/>
                          <a:ea typeface="+mn-ea"/>
                          <a:cs typeface="Meiryo UI" panose="020B0604030504040204" pitchFamily="50" charset="-128"/>
                        </a:rPr>
                        <a:t>○○○○</a:t>
                      </a:r>
                    </a:p>
                    <a:p>
                      <a:pPr marL="114300" marR="44450" indent="-114300">
                        <a:spcAft>
                          <a:spcPts val="0"/>
                        </a:spcAft>
                      </a:pPr>
                      <a:r>
                        <a:rPr lang="ja-JP" altLang="en-US" sz="1200" kern="100" dirty="0" smtClean="0">
                          <a:effectLst/>
                          <a:latin typeface="+mn-ea"/>
                          <a:ea typeface="+mn-ea"/>
                          <a:cs typeface="Meiryo UI" panose="020B0604030504040204" pitchFamily="50" charset="-128"/>
                        </a:rPr>
                        <a:t>電話番号：</a:t>
                      </a:r>
                      <a:r>
                        <a:rPr lang="en-US" altLang="ja-JP" sz="1200" i="1" kern="100" dirty="0" smtClean="0">
                          <a:solidFill>
                            <a:schemeClr val="tx1"/>
                          </a:solidFill>
                          <a:effectLst/>
                          <a:latin typeface="+mn-ea"/>
                          <a:ea typeface="+mn-ea"/>
                          <a:cs typeface="Meiryo UI" panose="020B0604030504040204" pitchFamily="50" charset="-128"/>
                        </a:rPr>
                        <a:t>000-000-0000</a:t>
                      </a:r>
                    </a:p>
                    <a:p>
                      <a:pPr marL="114300" marR="44450" indent="-114300">
                        <a:spcAft>
                          <a:spcPts val="0"/>
                        </a:spcAft>
                      </a:pPr>
                      <a:r>
                        <a:rPr lang="ja-JP" altLang="en-US" sz="1200" kern="100" dirty="0" smtClean="0">
                          <a:solidFill>
                            <a:schemeClr val="tx1"/>
                          </a:solidFill>
                          <a:effectLst/>
                          <a:latin typeface="+mn-ea"/>
                          <a:ea typeface="+mn-ea"/>
                          <a:cs typeface="Meiryo UI" panose="020B0604030504040204" pitchFamily="50" charset="-128"/>
                        </a:rPr>
                        <a:t>ＦＡＸ：</a:t>
                      </a:r>
                      <a:r>
                        <a:rPr lang="en-US" altLang="ja-JP" sz="1200" i="1" kern="100" dirty="0" smtClean="0">
                          <a:solidFill>
                            <a:schemeClr val="tx1"/>
                          </a:solidFill>
                          <a:effectLst/>
                          <a:latin typeface="+mn-ea"/>
                          <a:ea typeface="+mn-ea"/>
                          <a:cs typeface="Meiryo UI" panose="020B0604030504040204" pitchFamily="50" charset="-128"/>
                        </a:rPr>
                        <a:t>000-000-0000</a:t>
                      </a:r>
                    </a:p>
                    <a:p>
                      <a:pPr marL="114300" marR="44450" indent="-114300">
                        <a:spcAft>
                          <a:spcPts val="0"/>
                        </a:spcAft>
                      </a:pPr>
                      <a:r>
                        <a:rPr lang="en-US" altLang="ja-JP" sz="1200" kern="100" dirty="0" smtClean="0">
                          <a:solidFill>
                            <a:schemeClr val="tx1"/>
                          </a:solidFill>
                          <a:effectLst/>
                          <a:latin typeface="+mn-ea"/>
                          <a:ea typeface="+mn-ea"/>
                          <a:cs typeface="Meiryo UI" panose="020B0604030504040204" pitchFamily="50" charset="-128"/>
                        </a:rPr>
                        <a:t>E-mail</a:t>
                      </a:r>
                      <a:r>
                        <a:rPr lang="ja-JP" altLang="en-US" sz="1200" kern="100" dirty="0" smtClean="0">
                          <a:solidFill>
                            <a:schemeClr val="tx1"/>
                          </a:solidFill>
                          <a:effectLst/>
                          <a:latin typeface="+mn-ea"/>
                          <a:ea typeface="+mn-ea"/>
                          <a:cs typeface="Meiryo UI" panose="020B0604030504040204" pitchFamily="50" charset="-128"/>
                        </a:rPr>
                        <a:t>：</a:t>
                      </a:r>
                      <a:r>
                        <a:rPr lang="en-US" altLang="ja-JP" sz="1200" i="1" kern="100" dirty="0" err="1" smtClean="0">
                          <a:solidFill>
                            <a:schemeClr val="tx1"/>
                          </a:solidFill>
                          <a:effectLst/>
                          <a:latin typeface="+mn-ea"/>
                          <a:ea typeface="+mn-ea"/>
                          <a:cs typeface="Meiryo UI" panose="020B0604030504040204" pitchFamily="50" charset="-128"/>
                        </a:rPr>
                        <a:t>abcdef</a:t>
                      </a:r>
                      <a:r>
                        <a:rPr lang="en-US" altLang="ja-JP" sz="1200" i="1" kern="100" dirty="0" smtClean="0">
                          <a:solidFill>
                            <a:schemeClr val="tx1"/>
                          </a:solidFill>
                          <a:effectLst/>
                          <a:latin typeface="+mn-ea"/>
                          <a:ea typeface="+mn-ea"/>
                          <a:cs typeface="Meiryo UI" panose="020B0604030504040204" pitchFamily="50" charset="-128"/>
                        </a:rPr>
                        <a:t>@</a:t>
                      </a:r>
                      <a:r>
                        <a:rPr lang="ja-JP" altLang="en-US" sz="1200" i="1" kern="100" dirty="0" smtClean="0">
                          <a:solidFill>
                            <a:schemeClr val="tx1"/>
                          </a:solidFill>
                          <a:effectLst/>
                          <a:latin typeface="+mn-ea"/>
                          <a:ea typeface="+mn-ea"/>
                          <a:cs typeface="Meiryo UI" panose="020B0604030504040204" pitchFamily="50" charset="-128"/>
                        </a:rPr>
                        <a:t>･･･</a:t>
                      </a:r>
                      <a:endParaRPr lang="ja-JP" sz="1200" kern="100" dirty="0">
                        <a:solidFill>
                          <a:schemeClr val="tx1"/>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96000">
                <a:tc vMerge="1">
                  <a:txBody>
                    <a:bodyPr/>
                    <a:lstStyle/>
                    <a:p>
                      <a:endParaRPr kumimoji="1" lang="ja-JP" altLang="en-US"/>
                    </a:p>
                  </a:txBody>
                  <a:tcPr/>
                </a:tc>
                <a:tc>
                  <a:txBody>
                    <a:bodyPr/>
                    <a:lstStyle/>
                    <a:p>
                      <a:pPr marR="44450" indent="127000" algn="ctr">
                        <a:spcAft>
                          <a:spcPts val="0"/>
                        </a:spcAft>
                      </a:pPr>
                      <a:r>
                        <a:rPr lang="ja-JP" altLang="en-US" sz="1200" kern="100" dirty="0" smtClean="0">
                          <a:effectLst/>
                          <a:latin typeface="+mn-ea"/>
                          <a:ea typeface="+mn-ea"/>
                          <a:cs typeface="Meiryo UI" panose="020B0604030504040204" pitchFamily="50" charset="-128"/>
                        </a:rPr>
                        <a:t>事業開始予定時期</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marR="44450" indent="-228600">
                        <a:spcAft>
                          <a:spcPts val="0"/>
                        </a:spcAft>
                      </a:pPr>
                      <a:r>
                        <a:rPr lang="ja-JP" altLang="en-US" sz="1200" i="1" kern="100" dirty="0" smtClean="0">
                          <a:solidFill>
                            <a:srgbClr val="FF0000"/>
                          </a:solidFill>
                          <a:effectLst/>
                          <a:latin typeface="+mn-ea"/>
                          <a:ea typeface="+mn-ea"/>
                          <a:cs typeface="Meiryo UI" panose="020B0604030504040204" pitchFamily="50" charset="-128"/>
                        </a:rPr>
                        <a:t>（事前の検討会議等を含めた事業開始時期を記入してください。）</a:t>
                      </a:r>
                      <a:r>
                        <a:rPr lang="en-US" sz="1200" kern="100" dirty="0">
                          <a:effectLst/>
                          <a:latin typeface="+mn-ea"/>
                          <a:ea typeface="+mn-ea"/>
                          <a:cs typeface="Meiryo UI" panose="020B0604030504040204" pitchFamily="50" charset="-128"/>
                        </a:rPr>
                        <a:t> </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421714">
                <a:tc vMerge="1">
                  <a:txBody>
                    <a:bodyPr/>
                    <a:lstStyle/>
                    <a:p>
                      <a:endParaRPr kumimoji="1" lang="ja-JP" altLang="en-US"/>
                    </a:p>
                  </a:txBody>
                  <a:tcPr/>
                </a:tc>
                <a:tc rowSpan="7">
                  <a:txBody>
                    <a:bodyPr/>
                    <a:lstStyle/>
                    <a:p>
                      <a:pPr marR="44450" indent="127000" algn="ctr">
                        <a:spcAft>
                          <a:spcPts val="0"/>
                        </a:spcAft>
                      </a:pPr>
                      <a:r>
                        <a:rPr lang="ja-JP" altLang="en-US" sz="1200" kern="100" dirty="0" smtClean="0">
                          <a:effectLst/>
                          <a:latin typeface="+mn-ea"/>
                          <a:ea typeface="+mn-ea"/>
                          <a:cs typeface="Meiryo UI" panose="020B0604030504040204" pitchFamily="50" charset="-128"/>
                        </a:rPr>
                        <a:t>協議会の構成員及び</a:t>
                      </a:r>
                      <a:endParaRPr lang="en-US" altLang="ja-JP" sz="1200" kern="100" dirty="0" smtClean="0">
                        <a:effectLst/>
                        <a:latin typeface="+mn-ea"/>
                        <a:ea typeface="+mn-ea"/>
                        <a:cs typeface="Meiryo UI" panose="020B0604030504040204" pitchFamily="50" charset="-128"/>
                      </a:endParaRPr>
                    </a:p>
                    <a:p>
                      <a:pPr marR="44450" indent="127000" algn="ctr">
                        <a:spcAft>
                          <a:spcPts val="0"/>
                        </a:spcAft>
                      </a:pPr>
                      <a:r>
                        <a:rPr lang="ja-JP" altLang="en-US" sz="1200" kern="100" dirty="0" smtClean="0">
                          <a:effectLst/>
                          <a:latin typeface="+mn-ea"/>
                          <a:ea typeface="+mn-ea"/>
                          <a:cs typeface="Meiryo UI" panose="020B0604030504040204" pitchFamily="50" charset="-128"/>
                        </a:rPr>
                        <a:t>それぞれの役割</a:t>
                      </a:r>
                      <a:endParaRPr lang="en-US" altLang="ja-JP" sz="1200" kern="100" dirty="0" smtClean="0">
                        <a:effectLst/>
                        <a:latin typeface="+mn-ea"/>
                        <a:ea typeface="+mn-ea"/>
                        <a:cs typeface="Meiryo UI" panose="020B0604030504040204" pitchFamily="50" charset="-128"/>
                      </a:endParaRPr>
                    </a:p>
                    <a:p>
                      <a:pPr marR="44450" indent="127000" algn="ctr">
                        <a:spcAft>
                          <a:spcPts val="0"/>
                        </a:spcAft>
                      </a:pPr>
                      <a:endParaRPr lang="en-US" altLang="ja-JP" sz="1200" kern="100" dirty="0" smtClean="0">
                        <a:effectLst/>
                        <a:latin typeface="+mn-ea"/>
                        <a:ea typeface="+mn-ea"/>
                        <a:cs typeface="Meiryo UI" panose="020B0604030504040204" pitchFamily="50" charset="-128"/>
                      </a:endParaRPr>
                    </a:p>
                    <a:p>
                      <a:pPr marR="44450" indent="127000" algn="l">
                        <a:spcAft>
                          <a:spcPts val="0"/>
                        </a:spcAft>
                      </a:pPr>
                      <a:r>
                        <a:rPr lang="en-US" altLang="ja-JP" sz="1200" i="1" kern="100" dirty="0" smtClean="0">
                          <a:solidFill>
                            <a:srgbClr val="FF0000"/>
                          </a:solidFill>
                          <a:effectLst/>
                          <a:latin typeface="+mn-ea"/>
                          <a:ea typeface="+mn-ea"/>
                          <a:cs typeface="Meiryo UI" panose="020B0604030504040204" pitchFamily="50" charset="-128"/>
                        </a:rPr>
                        <a:t>※</a:t>
                      </a:r>
                      <a:r>
                        <a:rPr lang="ja-JP" altLang="en-US" sz="1200" i="1" kern="100" dirty="0" smtClean="0">
                          <a:solidFill>
                            <a:srgbClr val="FF0000"/>
                          </a:solidFill>
                          <a:effectLst/>
                          <a:latin typeface="+mn-ea"/>
                          <a:ea typeface="+mn-ea"/>
                          <a:cs typeface="Meiryo UI" panose="020B0604030504040204" pitchFamily="50" charset="-128"/>
                        </a:rPr>
                        <a:t>実施する協議会等の</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smtClean="0">
                          <a:solidFill>
                            <a:srgbClr val="FF0000"/>
                          </a:solidFill>
                          <a:effectLst/>
                          <a:latin typeface="+mn-ea"/>
                          <a:ea typeface="+mn-ea"/>
                          <a:cs typeface="Meiryo UI" panose="020B0604030504040204" pitchFamily="50" charset="-128"/>
                        </a:rPr>
                        <a:t>　　 参画組織・団体、その</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smtClean="0">
                          <a:solidFill>
                            <a:srgbClr val="FF0000"/>
                          </a:solidFill>
                          <a:effectLst/>
                          <a:latin typeface="+mn-ea"/>
                          <a:ea typeface="+mn-ea"/>
                          <a:cs typeface="Meiryo UI" panose="020B0604030504040204" pitchFamily="50" charset="-128"/>
                        </a:rPr>
                        <a:t>　代表者名を記入して</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smtClean="0">
                          <a:solidFill>
                            <a:srgbClr val="FF0000"/>
                          </a:solidFill>
                          <a:effectLst/>
                          <a:latin typeface="+mn-ea"/>
                          <a:ea typeface="+mn-ea"/>
                          <a:cs typeface="Meiryo UI" panose="020B0604030504040204" pitchFamily="50" charset="-128"/>
                        </a:rPr>
                        <a:t>　ください。</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en-US" altLang="ja-JP" sz="1200" i="1" kern="100" dirty="0" smtClean="0">
                          <a:solidFill>
                            <a:srgbClr val="FF0000"/>
                          </a:solidFill>
                          <a:effectLst/>
                          <a:latin typeface="+mn-ea"/>
                          <a:ea typeface="+mn-ea"/>
                          <a:cs typeface="Meiryo UI" panose="020B0604030504040204" pitchFamily="50" charset="-128"/>
                        </a:rPr>
                        <a:t>※</a:t>
                      </a:r>
                      <a:r>
                        <a:rPr lang="ja-JP" altLang="en-US" sz="1200" i="1" kern="100" dirty="0" smtClean="0">
                          <a:solidFill>
                            <a:srgbClr val="FF0000"/>
                          </a:solidFill>
                          <a:effectLst/>
                          <a:latin typeface="+mn-ea"/>
                          <a:ea typeface="+mn-ea"/>
                          <a:cs typeface="Meiryo UI" panose="020B0604030504040204" pitchFamily="50" charset="-128"/>
                        </a:rPr>
                        <a:t>幹事社はその旨</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smtClean="0">
                          <a:solidFill>
                            <a:srgbClr val="FF0000"/>
                          </a:solidFill>
                          <a:effectLst/>
                          <a:latin typeface="+mn-ea"/>
                          <a:ea typeface="+mn-ea"/>
                          <a:cs typeface="Meiryo UI" panose="020B0604030504040204" pitchFamily="50" charset="-128"/>
                        </a:rPr>
                        <a:t>　記載してください。</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en-US" altLang="ja-JP" sz="1200" i="1" kern="100" dirty="0" smtClean="0">
                          <a:solidFill>
                            <a:srgbClr val="FF0000"/>
                          </a:solidFill>
                          <a:effectLst/>
                          <a:latin typeface="+mn-ea"/>
                          <a:ea typeface="+mn-ea"/>
                          <a:cs typeface="Meiryo UI" panose="020B0604030504040204" pitchFamily="50" charset="-128"/>
                        </a:rPr>
                        <a:t>※</a:t>
                      </a:r>
                      <a:r>
                        <a:rPr lang="ja-JP" altLang="en-US" sz="1200" i="1" kern="100" dirty="0" smtClean="0">
                          <a:solidFill>
                            <a:srgbClr val="FF0000"/>
                          </a:solidFill>
                          <a:effectLst/>
                          <a:latin typeface="+mn-ea"/>
                          <a:ea typeface="+mn-ea"/>
                          <a:cs typeface="Meiryo UI" panose="020B0604030504040204" pitchFamily="50" charset="-128"/>
                        </a:rPr>
                        <a:t>書き切れない場合は、</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smtClean="0">
                          <a:solidFill>
                            <a:srgbClr val="FF0000"/>
                          </a:solidFill>
                          <a:effectLst/>
                          <a:latin typeface="+mn-ea"/>
                          <a:ea typeface="+mn-ea"/>
                          <a:cs typeface="Meiryo UI" panose="020B0604030504040204" pitchFamily="50" charset="-128"/>
                        </a:rPr>
                        <a:t>　ページを追加して</a:t>
                      </a:r>
                      <a:endParaRPr lang="en-US" altLang="ja-JP" sz="1200" i="1" kern="100" dirty="0" smtClean="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smtClean="0">
                          <a:solidFill>
                            <a:srgbClr val="FF0000"/>
                          </a:solidFill>
                          <a:effectLst/>
                          <a:latin typeface="+mn-ea"/>
                          <a:ea typeface="+mn-ea"/>
                          <a:cs typeface="Meiryo UI" panose="020B0604030504040204" pitchFamily="50" charset="-128"/>
                        </a:rPr>
                        <a:t>　</a:t>
                      </a:r>
                      <a:r>
                        <a:rPr lang="ja-JP" altLang="en-US" sz="1200" i="1" kern="100" baseline="0" dirty="0" smtClean="0">
                          <a:solidFill>
                            <a:srgbClr val="FF0000"/>
                          </a:solidFill>
                          <a:effectLst/>
                          <a:latin typeface="+mn-ea"/>
                          <a:ea typeface="+mn-ea"/>
                          <a:cs typeface="Meiryo UI" panose="020B0604030504040204" pitchFamily="50" charset="-128"/>
                        </a:rPr>
                        <a:t> </a:t>
                      </a:r>
                      <a:r>
                        <a:rPr lang="ja-JP" altLang="en-US" sz="1200" i="1" kern="100" dirty="0" smtClean="0">
                          <a:solidFill>
                            <a:srgbClr val="FF0000"/>
                          </a:solidFill>
                          <a:effectLst/>
                          <a:latin typeface="+mn-ea"/>
                          <a:ea typeface="+mn-ea"/>
                          <a:cs typeface="Meiryo UI" panose="020B0604030504040204" pitchFamily="50" charset="-128"/>
                        </a:rPr>
                        <a:t>ください。</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smtClean="0"/>
                        <a:t>組織名（団体名）</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smtClean="0"/>
                        <a:t>代表者名</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smtClean="0"/>
                        <a:t>事業における役割</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17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smtClean="0">
                          <a:solidFill>
                            <a:schemeClr val="dk1"/>
                          </a:solidFill>
                          <a:effectLst/>
                          <a:latin typeface="+mn-lt"/>
                          <a:ea typeface="+mn-ea"/>
                          <a:cs typeface="+mn-cs"/>
                        </a:rPr>
                        <a:t>○○市</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市長　○○○○</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全体調整、発注契約</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421714">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1" kern="1200" dirty="0" smtClean="0">
                          <a:solidFill>
                            <a:schemeClr val="dk1"/>
                          </a:solidFill>
                          <a:effectLst/>
                          <a:latin typeface="+mn-lt"/>
                          <a:ea typeface="+mn-ea"/>
                          <a:cs typeface="+mn-cs"/>
                        </a:rPr>
                        <a:t>NPO</a:t>
                      </a:r>
                      <a:r>
                        <a:rPr kumimoji="1" lang="ja-JP" altLang="ja-JP" sz="1200" i="1" kern="1200" dirty="0" smtClean="0">
                          <a:solidFill>
                            <a:schemeClr val="dk1"/>
                          </a:solidFill>
                          <a:effectLst/>
                          <a:latin typeface="+mn-lt"/>
                          <a:ea typeface="+mn-ea"/>
                          <a:cs typeface="+mn-cs"/>
                        </a:rPr>
                        <a:t>法人　××××</a:t>
                      </a:r>
                      <a:endParaRPr kumimoji="1" lang="ja-JP" altLang="ja-JP" sz="1200" kern="1200" dirty="0" smtClean="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代表理事　××××</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企画立案</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smtClean="0">
                          <a:solidFill>
                            <a:schemeClr val="dk1"/>
                          </a:solidFill>
                          <a:effectLst/>
                          <a:latin typeface="+mn-lt"/>
                          <a:ea typeface="+mn-ea"/>
                          <a:cs typeface="+mn-cs"/>
                        </a:rPr>
                        <a:t>△△交通株式会社</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○○部部長　△△△</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乗合バスの運行</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smtClean="0">
                          <a:solidFill>
                            <a:schemeClr val="dk1"/>
                          </a:solidFill>
                          <a:effectLst/>
                          <a:latin typeface="+mn-lt"/>
                          <a:ea typeface="+mn-ea"/>
                          <a:cs typeface="+mn-cs"/>
                        </a:rPr>
                        <a:t>株式会社○○○○</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代表取締役　△△△</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オンデマンド交通の運行者</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4217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smtClean="0">
                          <a:solidFill>
                            <a:schemeClr val="dk1"/>
                          </a:solidFill>
                          <a:effectLst/>
                          <a:latin typeface="+mn-lt"/>
                          <a:ea typeface="+mn-ea"/>
                          <a:cs typeface="+mn-cs"/>
                        </a:rPr>
                        <a:t>○○大学××研究室</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教授　××××</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smtClean="0">
                          <a:solidFill>
                            <a:schemeClr val="dk1"/>
                          </a:solidFill>
                          <a:effectLst/>
                          <a:latin typeface="+mn-lt"/>
                          <a:ea typeface="+mn-ea"/>
                          <a:cs typeface="+mn-cs"/>
                        </a:rPr>
                        <a:t>全体指導、調査方法指導</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dirty="0" smtClean="0"/>
                        <a:t>・・・</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076" name="テキスト ボックス 1"/>
          <p:cNvSpPr txBox="1"/>
          <p:nvPr/>
        </p:nvSpPr>
        <p:spPr>
          <a:xfrm>
            <a:off x="2524518" y="621000"/>
            <a:ext cx="6439482" cy="64633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以下の各ページにおいて、</a:t>
            </a:r>
            <a:r>
              <a:rPr kumimoji="1" lang="ja-JP" altLang="ja-JP"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斜体</a:t>
            </a: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の注意書き・記入例は、申請書に書き込む必要はありません。</a:t>
            </a:r>
            <a:endParaRPr kumimoji="1" lang="ja-JP" altLang="ja-JP" sz="1200" b="0" i="0"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全ての項目を記入の上提出して下さい。</a:t>
            </a:r>
            <a:endParaRPr kumimoji="1" lang="ja-JP" altLang="ja-JP" sz="1200" b="0" i="0"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○○年○月○○日作成</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07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62</a:t>
            </a:r>
            <a:endParaRPr kumimoji="1" lang="ja-JP" altLang="en-US" sz="1480" dirty="0">
              <a:solidFill>
                <a:schemeClr val="tx1"/>
              </a:solidFill>
            </a:endParaRPr>
          </a:p>
        </p:txBody>
      </p:sp>
    </p:spTree>
    <p:extLst>
      <p:ext uri="{BB962C8B-B14F-4D97-AF65-F5344CB8AC3E}">
        <p14:creationId xmlns:p14="http://schemas.microsoft.com/office/powerpoint/2010/main" val="449302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事業の推進体制　</a:t>
            </a:r>
          </a:p>
        </p:txBody>
      </p:sp>
      <p:sp>
        <p:nvSpPr>
          <p:cNvPr id="3082" name="Text Box 4"/>
          <p:cNvSpPr txBox="1">
            <a:spLocks noChangeArrowheads="1"/>
          </p:cNvSpPr>
          <p:nvPr/>
        </p:nvSpPr>
        <p:spPr>
          <a:xfrm>
            <a:off x="197515" y="130095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（１）協議会</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の運営</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3" name="Rectangle 66"/>
          <p:cNvSpPr>
            <a:spLocks noChangeArrowheads="1"/>
          </p:cNvSpPr>
          <p:nvPr/>
        </p:nvSpPr>
        <p:spPr>
          <a:xfrm>
            <a:off x="179512" y="694226"/>
            <a:ext cx="8856983" cy="5973059"/>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084" name="正方形/長方形 10"/>
          <p:cNvSpPr/>
          <p:nvPr/>
        </p:nvSpPr>
        <p:spPr>
          <a:xfrm>
            <a:off x="443554" y="1660954"/>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組織体制、開催頻度等の運営方針が分かる内容を記載してください。</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85" name="Text Box 4"/>
          <p:cNvSpPr txBox="1">
            <a:spLocks noChangeArrowheads="1"/>
          </p:cNvSpPr>
          <p:nvPr/>
        </p:nvSpPr>
        <p:spPr>
          <a:xfrm>
            <a:off x="179512" y="187671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（２）協議会</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の構成員以外の者との協調・連携</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6" name="正方形/長方形 13"/>
          <p:cNvSpPr/>
          <p:nvPr/>
        </p:nvSpPr>
        <p:spPr>
          <a:xfrm>
            <a:off x="467512" y="2257047"/>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協議会以外の者とも広く協調・連携する方針であれば、その旨</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を記載</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してください。</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87" name="Text Box 4"/>
          <p:cNvSpPr txBox="1">
            <a:spLocks noChangeArrowheads="1"/>
          </p:cNvSpPr>
          <p:nvPr/>
        </p:nvSpPr>
        <p:spPr>
          <a:xfrm>
            <a:off x="179512" y="2524834"/>
            <a:ext cx="8113990" cy="40011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a:t>
            </a: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）活性化法に基づく新モビリティサービス</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協議会の</a:t>
            </a: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設定意向の有無</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089"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63</a:t>
            </a:r>
            <a:endParaRPr kumimoji="1" lang="ja-JP" altLang="en-US" sz="1480" dirty="0">
              <a:solidFill>
                <a:schemeClr val="tx1"/>
              </a:solidFill>
            </a:endParaRPr>
          </a:p>
        </p:txBody>
      </p:sp>
    </p:spTree>
    <p:extLst>
      <p:ext uri="{BB962C8B-B14F-4D97-AF65-F5344CB8AC3E}">
        <p14:creationId xmlns:p14="http://schemas.microsoft.com/office/powerpoint/2010/main" val="1955815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地域課題</a:t>
            </a:r>
          </a:p>
        </p:txBody>
      </p:sp>
      <p:sp>
        <p:nvSpPr>
          <p:cNvPr id="3094" name="Text Box 4"/>
          <p:cNvSpPr txBox="1">
            <a:spLocks noChangeArrowheads="1"/>
          </p:cNvSpPr>
          <p:nvPr/>
        </p:nvSpPr>
        <p:spPr>
          <a:xfrm>
            <a:off x="396000" y="132106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（１）MaaS</a:t>
            </a: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の</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提供により解決したい課題の内容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95" name="Rectangle 66"/>
          <p:cNvSpPr>
            <a:spLocks noChangeArrowheads="1"/>
          </p:cNvSpPr>
          <p:nvPr/>
        </p:nvSpPr>
        <p:spPr>
          <a:xfrm>
            <a:off x="179512" y="691532"/>
            <a:ext cx="878497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096" name="正方形/長方形 10"/>
          <p:cNvSpPr/>
          <p:nvPr/>
        </p:nvSpPr>
        <p:spPr>
          <a:xfrm>
            <a:off x="515578" y="1681063"/>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地域</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で発生している課題を記入してください。</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97" name="Text Box 4"/>
          <p:cNvSpPr txBox="1">
            <a:spLocks noChangeArrowheads="1"/>
          </p:cNvSpPr>
          <p:nvPr/>
        </p:nvSpPr>
        <p:spPr>
          <a:xfrm>
            <a:off x="395536" y="2060848"/>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（２）課題を引き起こしている要因</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98" name="正方形/長方形 13"/>
          <p:cNvSpPr/>
          <p:nvPr/>
        </p:nvSpPr>
        <p:spPr>
          <a:xfrm>
            <a:off x="588050" y="2420888"/>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上記の課題を引き起こしている要因</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を記入してください。</a:t>
            </a:r>
          </a:p>
        </p:txBody>
      </p:sp>
      <p:sp>
        <p:nvSpPr>
          <p:cNvPr id="3099" name="Text Box 4"/>
          <p:cNvSpPr txBox="1">
            <a:spLocks noChangeArrowheads="1"/>
          </p:cNvSpPr>
          <p:nvPr/>
        </p:nvSpPr>
        <p:spPr>
          <a:xfrm>
            <a:off x="389589" y="292494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（３）課題を解決するための対応策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00" name="正方形/長方形 16"/>
          <p:cNvSpPr/>
          <p:nvPr/>
        </p:nvSpPr>
        <p:spPr>
          <a:xfrm>
            <a:off x="588050" y="3265167"/>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上記の</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課題を解決するための対応策などを記入してください。</a:t>
            </a:r>
          </a:p>
        </p:txBody>
      </p:sp>
      <p:sp>
        <p:nvSpPr>
          <p:cNvPr id="310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102"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3"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64</a:t>
            </a:r>
            <a:endParaRPr kumimoji="1" lang="ja-JP" altLang="en-US" sz="1480" dirty="0">
              <a:solidFill>
                <a:schemeClr val="tx1"/>
              </a:solidFill>
            </a:endParaRPr>
          </a:p>
        </p:txBody>
      </p:sp>
    </p:spTree>
    <p:extLst>
      <p:ext uri="{BB962C8B-B14F-4D97-AF65-F5344CB8AC3E}">
        <p14:creationId xmlns:p14="http://schemas.microsoft.com/office/powerpoint/2010/main" val="2497953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5"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地域の移動ニーズ</a:t>
            </a:r>
          </a:p>
        </p:txBody>
      </p:sp>
      <p:sp>
        <p:nvSpPr>
          <p:cNvPr id="3107" name="Text Box 4"/>
          <p:cNvSpPr txBox="1">
            <a:spLocks noChangeArrowheads="1"/>
          </p:cNvSpPr>
          <p:nvPr/>
        </p:nvSpPr>
        <p:spPr>
          <a:xfrm>
            <a:off x="413539" y="115671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（１）地域における移動ニーズ</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08" name="Rectangle 66"/>
          <p:cNvSpPr>
            <a:spLocks noChangeArrowheads="1"/>
          </p:cNvSpPr>
          <p:nvPr/>
        </p:nvSpPr>
        <p:spPr>
          <a:xfrm>
            <a:off x="179513" y="694792"/>
            <a:ext cx="8664910" cy="598366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09" name="正方形/長方形 10"/>
          <p:cNvSpPr/>
          <p:nvPr/>
        </p:nvSpPr>
        <p:spPr>
          <a:xfrm>
            <a:off x="587578" y="1537047"/>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地域における住民や来訪者における移動ニーズを記入してください。</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10" name="Text Box 4"/>
          <p:cNvSpPr txBox="1">
            <a:spLocks noChangeArrowheads="1"/>
          </p:cNvSpPr>
          <p:nvPr/>
        </p:nvSpPr>
        <p:spPr>
          <a:xfrm>
            <a:off x="410780" y="1916832"/>
            <a:ext cx="8193220"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（２）移動ニーズ</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を満たすために提供されている又は提供予定の交通手段</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11" name="正方形/長方形 13"/>
          <p:cNvSpPr/>
          <p:nvPr/>
        </p:nvSpPr>
        <p:spPr>
          <a:xfrm>
            <a:off x="612000" y="2276808"/>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上記の</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移動ニーズに対応するために提供される交通手段について具体的に記入してください。</a:t>
            </a:r>
          </a:p>
        </p:txBody>
      </p:sp>
      <p:sp>
        <p:nvSpPr>
          <p:cNvPr id="3112"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113"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65</a:t>
            </a:r>
            <a:endParaRPr kumimoji="1" lang="ja-JP" altLang="en-US" sz="1480" dirty="0">
              <a:solidFill>
                <a:schemeClr val="tx1"/>
              </a:solidFill>
            </a:endParaRPr>
          </a:p>
        </p:txBody>
      </p:sp>
    </p:spTree>
    <p:extLst>
      <p:ext uri="{BB962C8B-B14F-4D97-AF65-F5344CB8AC3E}">
        <p14:creationId xmlns:p14="http://schemas.microsoft.com/office/powerpoint/2010/main" val="1592504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6"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関連する計画・取組との関係</a:t>
            </a: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　</a:t>
            </a:r>
          </a:p>
        </p:txBody>
      </p:sp>
      <p:graphicFrame>
        <p:nvGraphicFramePr>
          <p:cNvPr id="3118" name="表 8"/>
          <p:cNvGraphicFramePr>
            <a:graphicFrameLocks noGrp="1"/>
          </p:cNvGraphicFramePr>
          <p:nvPr>
            <p:extLst/>
          </p:nvPr>
        </p:nvGraphicFramePr>
        <p:xfrm>
          <a:off x="245576" y="1412776"/>
          <a:ext cx="8640960" cy="2461696"/>
        </p:xfrm>
        <a:graphic>
          <a:graphicData uri="http://schemas.openxmlformats.org/drawingml/2006/table">
            <a:tbl>
              <a:tblPr/>
              <a:tblGrid>
                <a:gridCol w="1296143">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5184577">
                  <a:extLst>
                    <a:ext uri="{9D8B030D-6E8A-4147-A177-3AD203B41FA5}">
                      <a16:colId xmlns:a16="http://schemas.microsoft.com/office/drawing/2014/main" val="20002"/>
                    </a:ext>
                  </a:extLst>
                </a:gridCol>
              </a:tblGrid>
              <a:tr h="400899">
                <a:tc>
                  <a:txBody>
                    <a:bodyPr/>
                    <a:lstStyle/>
                    <a:p>
                      <a:r>
                        <a:rPr kumimoji="1" lang="ja-JP" altLang="en-US" sz="1200" dirty="0" smtClean="0"/>
                        <a:t>計画名</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smtClean="0"/>
                        <a:t>策定状況</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smtClean="0"/>
                        <a:t>内容</a:t>
                      </a:r>
                      <a:endParaRPr kumimoji="1" lang="ja-JP" altLang="en-US" sz="1200" dirty="0"/>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0900">
                <a:tc>
                  <a:txBody>
                    <a:bodyPr/>
                    <a:lstStyle/>
                    <a:p>
                      <a:r>
                        <a:rPr kumimoji="1" lang="ja-JP" altLang="en-US" sz="1200" dirty="0" smtClean="0"/>
                        <a:t>地域公共交通計画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策定済</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事業地域を新たな交通手段の導入検討地域に位置づけ</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400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dk1"/>
                          </a:solidFill>
                          <a:effectLst/>
                          <a:latin typeface="+mn-lt"/>
                          <a:ea typeface="+mn-ea"/>
                          <a:cs typeface="+mn-cs"/>
                        </a:rPr>
                        <a:t>都市計画</a:t>
                      </a:r>
                      <a:endParaRPr kumimoji="1" lang="ja-JP" altLang="ja-JP" sz="1200" kern="1200" dirty="0" smtClean="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○○年度策定予定</a:t>
                      </a:r>
                      <a:endParaRPr kumimoji="1" lang="ja-JP" altLang="ja-JP" sz="1200" i="1"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本事業の実施を織り込んだ計画を策定予定</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400899">
                <a:tc>
                  <a:txBody>
                    <a:bodyPr/>
                    <a:lstStyle/>
                    <a:p>
                      <a:r>
                        <a:rPr kumimoji="1" lang="ja-JP" altLang="en-US" sz="1200" dirty="0" smtClean="0"/>
                        <a:t>立地適正化計画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策定意向あり（策定時期未定）</a:t>
                      </a:r>
                      <a:endParaRPr kumimoji="1" lang="ja-JP" altLang="ja-JP" sz="1200" i="1"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詳細検討中</a:t>
                      </a:r>
                      <a:endParaRPr kumimoji="1" lang="ja-JP" altLang="ja-JP" sz="1200" i="1"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400899">
                <a:tc>
                  <a:txBody>
                    <a:bodyPr/>
                    <a:lstStyle/>
                    <a:p>
                      <a:r>
                        <a:rPr kumimoji="1" lang="ja-JP" altLang="en-US" sz="1200" i="1" kern="1200" dirty="0" smtClean="0">
                          <a:solidFill>
                            <a:schemeClr val="dk1"/>
                          </a:solidFill>
                          <a:effectLst/>
                          <a:latin typeface="+mn-lt"/>
                          <a:ea typeface="+mn-ea"/>
                          <a:cs typeface="+mn-cs"/>
                        </a:rPr>
                        <a:t>（その他の計画）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未策定</a:t>
                      </a:r>
                      <a:endParaRPr kumimoji="1" lang="ja-JP" altLang="ja-JP" sz="1200" i="1"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策定予定なし</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400900">
                <a:tc>
                  <a:txBody>
                    <a:bodyPr/>
                    <a:lstStyle/>
                    <a:p>
                      <a:r>
                        <a:rPr kumimoji="1" lang="ja-JP" altLang="en-US" sz="1200" i="1" kern="1200" dirty="0" smtClean="0">
                          <a:solidFill>
                            <a:schemeClr val="dk1"/>
                          </a:solidFill>
                          <a:effectLst/>
                          <a:latin typeface="+mn-lt"/>
                          <a:ea typeface="+mn-ea"/>
                          <a:cs typeface="+mn-cs"/>
                        </a:rPr>
                        <a:t>（その他の計画）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i="1" kern="1200" dirty="0" smtClean="0">
                          <a:solidFill>
                            <a:schemeClr val="dk1"/>
                          </a:solidFill>
                          <a:effectLst/>
                          <a:latin typeface="+mn-lt"/>
                          <a:ea typeface="+mn-ea"/>
                          <a:cs typeface="+mn-cs"/>
                        </a:rPr>
                        <a:t>・・・</a:t>
                      </a:r>
                      <a:endParaRPr kumimoji="1" lang="ja-JP" altLang="ja-JP" sz="1200" kern="1200" dirty="0" smtClean="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19" name="テキスト ボックス 1"/>
          <p:cNvSpPr txBox="1"/>
          <p:nvPr/>
        </p:nvSpPr>
        <p:spPr>
          <a:xfrm>
            <a:off x="107504" y="615489"/>
            <a:ext cx="8928992" cy="46077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地域公共交通計画等と</a:t>
            </a:r>
            <a:r>
              <a:rPr kumimoji="1" lang="ja-JP" altLang="en-US"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の関連性</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smtClean="0">
                <a:ln>
                  <a:noFill/>
                </a:ln>
                <a:solidFill>
                  <a:srgbClr val="F73131"/>
                </a:solidFill>
                <a:effectLst/>
                <a:uLnTx/>
                <a:uFillTx/>
                <a:latin typeface="Arial" panose="020B0604020202020204" pitchFamily="34" charset="0"/>
                <a:ea typeface="ＭＳ Ｐゴシック" panose="020B0600070205080204" pitchFamily="50" charset="-128"/>
                <a:cs typeface="+mn-cs"/>
              </a:rPr>
              <a:t>整合性　（それら計画と、本事業の実施により実現</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を目指す姿が共有されているか）、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　関連する取組として、これまで行ってきたもの、今後行う予定があるものについて記入してください。</a:t>
            </a:r>
          </a:p>
        </p:txBody>
      </p:sp>
      <p:sp>
        <p:nvSpPr>
          <p:cNvPr id="3120" name="Text Box 4"/>
          <p:cNvSpPr txBox="1">
            <a:spLocks noChangeArrowheads="1"/>
          </p:cNvSpPr>
          <p:nvPr/>
        </p:nvSpPr>
        <p:spPr>
          <a:xfrm>
            <a:off x="121743" y="1012666"/>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各種計画との関係</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1" name="Text Box 4"/>
          <p:cNvSpPr txBox="1">
            <a:spLocks noChangeArrowheads="1"/>
          </p:cNvSpPr>
          <p:nvPr/>
        </p:nvSpPr>
        <p:spPr>
          <a:xfrm>
            <a:off x="179512" y="3861000"/>
            <a:ext cx="6984776"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活性化法に基づく新モビリティサービス事業計画の</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設定意向</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2" name="テキスト ボックス 11"/>
          <p:cNvSpPr txBox="1"/>
          <p:nvPr/>
        </p:nvSpPr>
        <p:spPr>
          <a:xfrm>
            <a:off x="5508105" y="3923716"/>
            <a:ext cx="151216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あり　／　なし</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23" name="正方形/長方形 12"/>
          <p:cNvSpPr/>
          <p:nvPr/>
        </p:nvSpPr>
        <p:spPr>
          <a:xfrm>
            <a:off x="7065233" y="3961257"/>
            <a:ext cx="156113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どちらかに○</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24" name="Text Box 667"/>
          <p:cNvSpPr txBox="1">
            <a:spLocks noChangeArrowheads="1"/>
          </p:cNvSpPr>
          <p:nvPr/>
        </p:nvSpPr>
        <p:spPr>
          <a:xfrm>
            <a:off x="180000" y="4322117"/>
            <a:ext cx="7398461"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関連する取組</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5" name="Rectangle 668"/>
          <p:cNvSpPr>
            <a:spLocks noChangeArrowheads="1"/>
          </p:cNvSpPr>
          <p:nvPr/>
        </p:nvSpPr>
        <p:spPr>
          <a:xfrm>
            <a:off x="242603" y="4730964"/>
            <a:ext cx="8723817" cy="1934967"/>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26" name="正方形/長方形 669"/>
          <p:cNvSpPr/>
          <p:nvPr/>
        </p:nvSpPr>
        <p:spPr>
          <a:xfrm>
            <a:off x="314933" y="4722227"/>
            <a:ext cx="8433067" cy="523220"/>
          </a:xfrm>
          <a:prstGeom prst="rect">
            <a:avLst/>
          </a:prstGeom>
        </p:spPr>
        <p:txBody>
          <a:bodyPr wrap="square">
            <a:spAutoFit/>
          </a:bodyPr>
          <a:lstStyle/>
          <a:p>
            <a:pPr marL="108000" marR="0" lvl="0" indent="-45720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※過去に実施した社会実験の他、国の支援対象以外の地域独自の取り組み、まちづくり施策との連携など、本実験に関連する取組について記入して下さい。</a:t>
            </a:r>
            <a:endParaRPr kumimoji="1" lang="ja-JP" altLang="en-US" sz="1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2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 name="正方形/長方形 1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66</a:t>
            </a:r>
            <a:endParaRPr kumimoji="1" lang="ja-JP" altLang="en-US" sz="1480" dirty="0">
              <a:solidFill>
                <a:schemeClr val="tx1"/>
              </a:solidFill>
            </a:endParaRPr>
          </a:p>
        </p:txBody>
      </p:sp>
    </p:spTree>
    <p:extLst>
      <p:ext uri="{BB962C8B-B14F-4D97-AF65-F5344CB8AC3E}">
        <p14:creationId xmlns:p14="http://schemas.microsoft.com/office/powerpoint/2010/main" val="36610468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0"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事業内容</a:t>
            </a:r>
          </a:p>
        </p:txBody>
      </p:sp>
      <p:sp>
        <p:nvSpPr>
          <p:cNvPr id="3132" name="Text Box 4"/>
          <p:cNvSpPr txBox="1">
            <a:spLocks noChangeArrowheads="1"/>
          </p:cNvSpPr>
          <p:nvPr/>
        </p:nvSpPr>
        <p:spPr>
          <a:xfrm>
            <a:off x="396000" y="1413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（１）サービス開始時期</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3" name="Rectangle 66"/>
          <p:cNvSpPr>
            <a:spLocks noChangeArrowheads="1"/>
          </p:cNvSpPr>
          <p:nvPr/>
        </p:nvSpPr>
        <p:spPr>
          <a:xfrm>
            <a:off x="393804" y="691532"/>
            <a:ext cx="849664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34" name="Text Box 4"/>
          <p:cNvSpPr txBox="1">
            <a:spLocks noChangeArrowheads="1"/>
          </p:cNvSpPr>
          <p:nvPr/>
        </p:nvSpPr>
        <p:spPr>
          <a:xfrm>
            <a:off x="396000" y="1733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（２）事業エリア</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5" name="Text Box 4"/>
          <p:cNvSpPr txBox="1">
            <a:spLocks noChangeArrowheads="1"/>
          </p:cNvSpPr>
          <p:nvPr/>
        </p:nvSpPr>
        <p:spPr>
          <a:xfrm>
            <a:off x="396000" y="2021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（３）連携する交通手段　　</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※連携する交通手段は漏れなく記載すること。</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6" name="テキスト 577"/>
          <p:cNvSpPr txBox="1"/>
          <p:nvPr/>
        </p:nvSpPr>
        <p:spPr>
          <a:xfrm>
            <a:off x="482872" y="785333"/>
            <a:ext cx="8399324" cy="52232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※以下の項目について、「（参考）事業要件・評価のポイント①②」スライドも踏まえ、</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５枚以内で自由に記載してください。</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37" name="テキスト 578"/>
          <p:cNvSpPr txBox="1"/>
          <p:nvPr/>
        </p:nvSpPr>
        <p:spPr>
          <a:xfrm>
            <a:off x="5086604" y="2578899"/>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38" name="Text Box 604"/>
          <p:cNvSpPr txBox="1">
            <a:spLocks noChangeArrowheads="1"/>
          </p:cNvSpPr>
          <p:nvPr/>
        </p:nvSpPr>
        <p:spPr>
          <a:xfrm>
            <a:off x="393349" y="2363902"/>
            <a:ext cx="8495686"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（４）連携する交通分野以外のサービス　　</a:t>
            </a: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※連携するサービスは漏れなく記載すること。</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9" name="Text Box 718"/>
          <p:cNvSpPr txBox="1">
            <a:spLocks noChangeArrowheads="1"/>
          </p:cNvSpPr>
          <p:nvPr/>
        </p:nvSpPr>
        <p:spPr>
          <a:xfrm>
            <a:off x="396000" y="2669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（５）提供するサービスの内容及び手段</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0" name="Text Box 719"/>
          <p:cNvSpPr txBox="1">
            <a:spLocks noChangeArrowheads="1"/>
          </p:cNvSpPr>
          <p:nvPr/>
        </p:nvSpPr>
        <p:spPr>
          <a:xfrm>
            <a:off x="396000" y="2957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（６）利用料金</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1" name="Text Box 723"/>
          <p:cNvSpPr txBox="1">
            <a:spLocks noChangeArrowheads="1"/>
          </p:cNvSpPr>
          <p:nvPr/>
        </p:nvSpPr>
        <p:spPr>
          <a:xfrm>
            <a:off x="396000" y="3245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（７）事業を通じて期待する行動変容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2" name="Text Box 727"/>
          <p:cNvSpPr txBox="1">
            <a:spLocks noChangeArrowheads="1"/>
          </p:cNvSpPr>
          <p:nvPr/>
        </p:nvSpPr>
        <p:spPr>
          <a:xfrm>
            <a:off x="396000" y="3533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（８）先進的な技術の導入</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3" name="Text Box 728"/>
          <p:cNvSpPr txBox="1">
            <a:spLocks noChangeArrowheads="1"/>
          </p:cNvSpPr>
          <p:nvPr/>
        </p:nvSpPr>
        <p:spPr>
          <a:xfrm>
            <a:off x="396000" y="3821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（９）プロモーション施策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4" name="Text Box 729"/>
          <p:cNvSpPr txBox="1">
            <a:spLocks noChangeArrowheads="1"/>
          </p:cNvSpPr>
          <p:nvPr/>
        </p:nvSpPr>
        <p:spPr>
          <a:xfrm>
            <a:off x="396000" y="4109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（１０）その他</a:t>
            </a:r>
          </a:p>
        </p:txBody>
      </p:sp>
      <p:sp>
        <p:nvSpPr>
          <p:cNvPr id="3145"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 name="正方形/長方形 1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67</a:t>
            </a:r>
            <a:endParaRPr kumimoji="1" lang="ja-JP" altLang="en-US" sz="1480" dirty="0">
              <a:solidFill>
                <a:schemeClr val="tx1"/>
              </a:solidFill>
            </a:endParaRPr>
          </a:p>
        </p:txBody>
      </p:sp>
    </p:spTree>
    <p:extLst>
      <p:ext uri="{BB962C8B-B14F-4D97-AF65-F5344CB8AC3E}">
        <p14:creationId xmlns:p14="http://schemas.microsoft.com/office/powerpoint/2010/main" val="13482645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データ連携・利活用</a:t>
            </a:r>
          </a:p>
        </p:txBody>
      </p:sp>
      <p:sp>
        <p:nvSpPr>
          <p:cNvPr id="3153" name="Text Box 4"/>
          <p:cNvSpPr txBox="1">
            <a:spLocks noChangeArrowheads="1"/>
          </p:cNvSpPr>
          <p:nvPr/>
        </p:nvSpPr>
        <p:spPr>
          <a:xfrm>
            <a:off x="396000" y="1413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（１）本事業における、複数の事業者間のデータ連携方法</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4" name="Rectangle 66"/>
          <p:cNvSpPr>
            <a:spLocks noChangeArrowheads="1"/>
          </p:cNvSpPr>
          <p:nvPr/>
        </p:nvSpPr>
        <p:spPr>
          <a:xfrm>
            <a:off x="393804" y="691532"/>
            <a:ext cx="849664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55" name="Text Box 4"/>
          <p:cNvSpPr txBox="1">
            <a:spLocks noChangeArrowheads="1"/>
          </p:cNvSpPr>
          <p:nvPr/>
        </p:nvSpPr>
        <p:spPr>
          <a:xfrm>
            <a:off x="396000" y="1845000"/>
            <a:ext cx="8404908" cy="625432"/>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（２）連携するデータの公開範囲　　</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連携したデータをどの範囲までオープンにする予定かを記載してください。</a:t>
            </a: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6" name="テキスト 577"/>
          <p:cNvSpPr txBox="1"/>
          <p:nvPr/>
        </p:nvSpPr>
        <p:spPr>
          <a:xfrm>
            <a:off x="483003" y="785333"/>
            <a:ext cx="8166698" cy="52232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※以下の項目について、「（参考）事業要件・評価のポイント①②」スライドも踏まえ、</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２枚以内で自由に記載してください。</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57" name="テキスト 578"/>
          <p:cNvSpPr txBox="1"/>
          <p:nvPr/>
        </p:nvSpPr>
        <p:spPr>
          <a:xfrm>
            <a:off x="5086604" y="3370899"/>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58" name="Text Box 718"/>
          <p:cNvSpPr txBox="1">
            <a:spLocks noChangeArrowheads="1"/>
          </p:cNvSpPr>
          <p:nvPr/>
        </p:nvSpPr>
        <p:spPr>
          <a:xfrm>
            <a:off x="582464" y="2470432"/>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①公共交通等関連データ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9" name="Text Box 719"/>
          <p:cNvSpPr txBox="1">
            <a:spLocks noChangeArrowheads="1"/>
          </p:cNvSpPr>
          <p:nvPr/>
        </p:nvSpPr>
        <p:spPr>
          <a:xfrm>
            <a:off x="396000" y="3645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（３）他分野・他地域との連携及びその方法</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0" name="Text Box 723"/>
          <p:cNvSpPr txBox="1">
            <a:spLocks noChangeArrowheads="1"/>
          </p:cNvSpPr>
          <p:nvPr/>
        </p:nvSpPr>
        <p:spPr>
          <a:xfrm>
            <a:off x="396000" y="4037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（４）得られるデータを利活用した取組</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1" name="Text Box 785"/>
          <p:cNvSpPr txBox="1">
            <a:spLocks noChangeArrowheads="1"/>
          </p:cNvSpPr>
          <p:nvPr/>
        </p:nvSpPr>
        <p:spPr>
          <a:xfrm>
            <a:off x="582465" y="2762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②MaaS予約・決済データ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2" name="Text Box 786"/>
          <p:cNvSpPr txBox="1">
            <a:spLocks noChangeArrowheads="1"/>
          </p:cNvSpPr>
          <p:nvPr/>
        </p:nvSpPr>
        <p:spPr>
          <a:xfrm>
            <a:off x="582467" y="3050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③移動関連データ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3" name="Text Box 787"/>
          <p:cNvSpPr txBox="1">
            <a:spLocks noChangeArrowheads="1"/>
          </p:cNvSpPr>
          <p:nvPr/>
        </p:nvSpPr>
        <p:spPr>
          <a:xfrm>
            <a:off x="582468" y="3338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④関連分野データ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4" name="Text Box 791"/>
          <p:cNvSpPr txBox="1">
            <a:spLocks noChangeArrowheads="1"/>
          </p:cNvSpPr>
          <p:nvPr/>
        </p:nvSpPr>
        <p:spPr>
          <a:xfrm>
            <a:off x="396000" y="4437000"/>
            <a:ext cx="8136904"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（５）MaaS</a:t>
            </a: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関連データの連携に関するガイドライン</a:t>
            </a:r>
            <a:r>
              <a:rPr kumimoji="1" lang="en-US" altLang="ja-JP"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ver2.0</a:t>
            </a:r>
            <a:r>
              <a:rPr kumimoji="1" lang="ja-JP" altLang="en-US" sz="2000" b="1" i="0" u="none" strike="noStrike" kern="1200" cap="none" spc="0" normalizeH="0" baseline="0" noProof="0" dirty="0" err="1" smtClean="0">
                <a:ln>
                  <a:noFill/>
                </a:ln>
                <a:solidFill>
                  <a:srgbClr val="000000"/>
                </a:solidFill>
                <a:effectLst/>
                <a:uLnTx/>
                <a:uFillTx/>
                <a:latin typeface="Tahoma" pitchFamily="34" charset="0"/>
                <a:ea typeface="ＭＳ Ｐゴシック" panose="020B0600070205080204" pitchFamily="50" charset="-128"/>
                <a:cs typeface="+mn-cs"/>
              </a:rPr>
              <a:t>への</a:t>
            </a: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準拠予定</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5" name="テキスト ボックス 792"/>
          <p:cNvSpPr txBox="1"/>
          <p:nvPr/>
        </p:nvSpPr>
        <p:spPr>
          <a:xfrm>
            <a:off x="3190939" y="4837110"/>
            <a:ext cx="151216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あり　／　なし</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66" name="正方形/長方形 793"/>
          <p:cNvSpPr/>
          <p:nvPr/>
        </p:nvSpPr>
        <p:spPr>
          <a:xfrm>
            <a:off x="4748067" y="4874651"/>
            <a:ext cx="156113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どちらかに○</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6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0" name="正方形/長方形 1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68</a:t>
            </a:r>
            <a:endParaRPr kumimoji="1" lang="ja-JP" altLang="en-US" sz="1480" dirty="0">
              <a:solidFill>
                <a:schemeClr val="tx1"/>
              </a:solidFill>
            </a:endParaRPr>
          </a:p>
        </p:txBody>
      </p:sp>
    </p:spTree>
    <p:extLst>
      <p:ext uri="{BB962C8B-B14F-4D97-AF65-F5344CB8AC3E}">
        <p14:creationId xmlns:p14="http://schemas.microsoft.com/office/powerpoint/2010/main" val="16924535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（参考）事業要件・評価のポイント①</a:t>
            </a:r>
          </a:p>
        </p:txBody>
      </p:sp>
      <p:graphicFrame>
        <p:nvGraphicFramePr>
          <p:cNvPr id="3176" name="四角形 751"/>
          <p:cNvGraphicFramePr>
            <a:graphicFrameLocks noGrp="1"/>
          </p:cNvGraphicFramePr>
          <p:nvPr>
            <p:extLst/>
          </p:nvPr>
        </p:nvGraphicFramePr>
        <p:xfrm>
          <a:off x="36000" y="719666"/>
          <a:ext cx="8927999" cy="5880100"/>
        </p:xfrm>
        <a:graphic>
          <a:graphicData uri="http://schemas.openxmlformats.org/drawingml/2006/table">
            <a:tbl>
              <a:tblPr bandRow="1">
                <a:tableStyleId>{5C22544A-7EE6-4342-B048-85BDC9FD1C3A}</a:tableStyleId>
              </a:tblPr>
              <a:tblGrid>
                <a:gridCol w="401538">
                  <a:extLst>
                    <a:ext uri="{9D8B030D-6E8A-4147-A177-3AD203B41FA5}">
                      <a16:colId xmlns:a16="http://schemas.microsoft.com/office/drawing/2014/main" val="20000"/>
                    </a:ext>
                  </a:extLst>
                </a:gridCol>
                <a:gridCol w="388667">
                  <a:extLst>
                    <a:ext uri="{9D8B030D-6E8A-4147-A177-3AD203B41FA5}">
                      <a16:colId xmlns:a16="http://schemas.microsoft.com/office/drawing/2014/main" val="20001"/>
                    </a:ext>
                  </a:extLst>
                </a:gridCol>
                <a:gridCol w="8137794">
                  <a:extLst>
                    <a:ext uri="{9D8B030D-6E8A-4147-A177-3AD203B41FA5}">
                      <a16:colId xmlns:a16="http://schemas.microsoft.com/office/drawing/2014/main" val="20002"/>
                    </a:ext>
                  </a:extLst>
                </a:gridCol>
              </a:tblGrid>
              <a:tr h="257168">
                <a:tc rowSpan="4" gridSpan="2">
                  <a:txBody>
                    <a:bodyPr/>
                    <a:lstStyle/>
                    <a:p>
                      <a:pPr algn="ctr"/>
                      <a:endParaRPr kumimoji="1" lang="ja-JP" altLang="en-US" sz="1200" dirty="0"/>
                    </a:p>
                    <a:p>
                      <a:pPr algn="ctr"/>
                      <a:endParaRPr kumimoji="1" lang="ja-JP" altLang="en-US" sz="1200" dirty="0"/>
                    </a:p>
                    <a:p>
                      <a:pPr algn="ctr"/>
                      <a:r>
                        <a:rPr kumimoji="1" lang="ja-JP" altLang="en-US" sz="1200" dirty="0"/>
                        <a:t>事業要件</a:t>
                      </a:r>
                    </a:p>
                  </a:txBody>
                  <a:tcPr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rowSpan="4" hMerge="1">
                  <a:txBody>
                    <a:bodyPr/>
                    <a:lstStyle/>
                    <a:p>
                      <a:pPr algn="l"/>
                      <a:endParaRPr kumimoji="1" lang="ja-JP" altLang="en-US" sz="1200" dirty="0"/>
                    </a:p>
                  </a:txBody>
                  <a:tcPr vert="eaVert"/>
                </a:tc>
                <a:tc>
                  <a:txBody>
                    <a:bodyPr/>
                    <a:lstStyle/>
                    <a:p>
                      <a:r>
                        <a:rPr lang="ja-JP" altLang="en-US" sz="1200"/>
                        <a:t>MaaSの提供により解決に寄与する地域の課題が明確であること。 </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0"/>
                  </a:ext>
                </a:extLst>
              </a:tr>
              <a:tr h="427718">
                <a:tc gridSpan="2" vMerge="1">
                  <a:txBody>
                    <a:bodyPr/>
                    <a:lstStyle/>
                    <a:p>
                      <a:endParaRPr kumimoji="1" lang="ja-JP" altLang="en-US" sz="1200" dirty="0"/>
                    </a:p>
                  </a:txBody>
                  <a:tcPr/>
                </a:tc>
                <a:tc hMerge="1" vMerge="1">
                  <a:txBody>
                    <a:bodyPr/>
                    <a:lstStyle/>
                    <a:p>
                      <a:pPr algn="l"/>
                      <a:endParaRPr kumimoji="1" lang="ja-JP" altLang="en-US" sz="1200" dirty="0"/>
                    </a:p>
                  </a:txBody>
                  <a:tcPr vert="eaVert"/>
                </a:tc>
                <a:tc>
                  <a:txBody>
                    <a:bodyPr/>
                    <a:lstStyle/>
                    <a:p>
                      <a:r>
                        <a:rPr lang="ja-JP" altLang="en-US" sz="1200" dirty="0"/>
                        <a:t>地域の解決に寄与するため、交通手段と観光、商業、医療、教育、子育て、防災・減災等の交通分野以外のサービスとがデータ連携により一体的に提供されること。 </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1"/>
                  </a:ext>
                </a:extLst>
              </a:tr>
              <a:tr h="257168">
                <a:tc gridSpan="2" vMerge="1">
                  <a:txBody>
                    <a:bodyPr/>
                    <a:lstStyle/>
                    <a:p>
                      <a:endParaRPr kumimoji="1" lang="ja-JP" altLang="en-US" sz="1200" dirty="0"/>
                    </a:p>
                  </a:txBody>
                  <a:tcPr/>
                </a:tc>
                <a:tc hMerge="1" vMerge="1">
                  <a:txBody>
                    <a:bodyPr/>
                    <a:lstStyle/>
                    <a:p>
                      <a:endParaRPr kumimoji="1" lang="ja-JP" altLang="en-US" sz="1200" dirty="0"/>
                    </a:p>
                  </a:txBody>
                  <a:tcPr vert="eaVert"/>
                </a:tc>
                <a:tc>
                  <a:txBody>
                    <a:bodyPr/>
                    <a:lstStyle/>
                    <a:p>
                      <a:pPr algn="l"/>
                      <a:r>
                        <a:rPr lang="ja-JP" altLang="en-US" sz="1200"/>
                        <a:t>解決すべき地域課題の関係者が連携して、MaaSを推進する体制が構築されること。 </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257168">
                <a:tc gridSpan="2" vMerge="1">
                  <a:txBody>
                    <a:bodyPr/>
                    <a:lstStyle/>
                    <a:p>
                      <a:endParaRPr kumimoji="1" lang="ja-JP" altLang="en-US" sz="1200" dirty="0"/>
                    </a:p>
                  </a:txBody>
                  <a:tcPr/>
                </a:tc>
                <a:tc hMerge="1" vMerge="1">
                  <a:txBody>
                    <a:bodyPr/>
                    <a:lstStyle/>
                    <a:p>
                      <a:endParaRPr kumimoji="1" lang="ja-JP" altLang="en-US" sz="1200" dirty="0"/>
                    </a:p>
                  </a:txBody>
                  <a:tcPr vert="eaVert"/>
                </a:tc>
                <a:tc>
                  <a:txBody>
                    <a:bodyPr/>
                    <a:lstStyle/>
                    <a:p>
                      <a:r>
                        <a:rPr kumimoji="1" lang="ja-JP" altLang="en-US" sz="1200" dirty="0" smtClean="0"/>
                        <a:t>新型コロナウイルス感染症の拡大を踏まえた新たなニーズに対応した本格的</a:t>
                      </a:r>
                      <a:r>
                        <a:rPr kumimoji="1" lang="ja-JP" altLang="en-US" sz="1200" dirty="0"/>
                        <a:t>なMaaSサービスの導入であること。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7718">
                <a:tc rowSpan="14">
                  <a:txBody>
                    <a:bodyPr/>
                    <a:lstStyle/>
                    <a:p>
                      <a:r>
                        <a:rPr kumimoji="1" lang="ja-JP" altLang="en-US" sz="1200" dirty="0"/>
                        <a:t>評価のポイント</a:t>
                      </a:r>
                    </a:p>
                  </a:txBody>
                  <a:tcPr vert="eaVert">
                    <a:lnL w="12700" cap="flat" cmpd="sng" algn="ctr">
                      <a:solidFill>
                        <a:srgbClr val="000000"/>
                      </a:solidFill>
                      <a:prstDash val="solid"/>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rowSpan="8">
                  <a:txBody>
                    <a:bodyPr/>
                    <a:lstStyle/>
                    <a:p>
                      <a:r>
                        <a:rPr kumimoji="1" lang="ja-JP" altLang="en-US" sz="1200" dirty="0"/>
                        <a:t>プロセス面</a:t>
                      </a:r>
                    </a:p>
                  </a:txBody>
                  <a:tcPr vert="eaVert">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ja-JP" altLang="en-US" sz="1200" dirty="0"/>
                        <a:t>MaaSの提供により解決に寄与する地域の課題及び地域の移動ニーズが明確であるとともに、当該課題への解決に係るMaaSの位置付けが明確であること。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42771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「MaaS関連データの連携に関するガイドラインVer2.0」（国土交通省総合政策局公共交通・物流政策審議官部門）に準拠して、関係者間のデータ連携が行われること。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5"/>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地方公共団体や民間事業者等の関係者間の連携が綿密であること。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6"/>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smtClean="0"/>
                        <a:t>幅広い関係者（</a:t>
                      </a:r>
                      <a:r>
                        <a:rPr kumimoji="1" lang="ja-JP" altLang="en-US" sz="1200" dirty="0"/>
                        <a:t>協議会の構成員以外の者等）との協調や連携に積極的であること。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7"/>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活性化法第３６条の４第１項に掲げる新モビリティサービス協議会を組織する予定であること。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8"/>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地域全体の計画（地域公共交通計画、都市計画、立地適正化計画等）と整合性があり、目指す目的を共有していること。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9"/>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活性化法第３６条の２第１項に掲げる新モビリティサービス事業計画を作成する予定であること。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0"/>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MaaSに係るサービスについて、住民、来訪者等の利用者に対する周知を高める取組が積極的に行われること。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27718">
                <a:tc vMerge="1">
                  <a:txBody>
                    <a:bodyPr/>
                    <a:lstStyle/>
                    <a:p>
                      <a:endParaRPr kumimoji="1" lang="ja-JP" altLang="en-US" sz="1200" dirty="0"/>
                    </a:p>
                  </a:txBody>
                  <a:tcPr/>
                </a:tc>
                <a:tc rowSpan="6">
                  <a:txBody>
                    <a:bodyPr/>
                    <a:lstStyle/>
                    <a:p>
                      <a:r>
                        <a:rPr kumimoji="1" lang="ja-JP" altLang="en-US" sz="1200" dirty="0"/>
                        <a:t>インパクト面</a:t>
                      </a:r>
                    </a:p>
                  </a:txBody>
                  <a:tcPr vert="eaVert">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ja-JP" altLang="en-US" sz="1200" dirty="0"/>
                        <a:t>地域課題の解決に寄与するため、交通手段と観光、商業、医療、教育、子育て、防災・減災等の交通分野以外のサービスとがデータ連携により一体的に提供されること。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12"/>
                  </a:ext>
                </a:extLst>
              </a:tr>
              <a:tr h="25716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地域の移動ニーズに的確に対応した輸送手段が提供されること。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3"/>
                  </a:ext>
                </a:extLst>
              </a:tr>
              <a:tr h="42771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検索から、予約・決済・チケットの利用（チケッティング）までを、有人による処理を必要とすることなくシームレスに行うとともに、それによる移動関連データを蓄積、活用できる取り組みであること。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4"/>
                  </a:ext>
                </a:extLst>
              </a:tr>
              <a:tr h="272422">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dirty="0" smtClean="0"/>
                        <a:t>サービスが広範囲に導入され、社会的な影響が大きいこと。</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5"/>
                  </a:ext>
                </a:extLst>
              </a:tr>
              <a:tr h="288290">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dirty="0"/>
                        <a:t>サービスの利用状況や満足度、地域住民や来訪者の行動変容をはじめ、効果検証のための項目が適切かつ明確であること。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6"/>
                  </a:ext>
                </a:extLst>
              </a:tr>
              <a:tr h="288290">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dirty="0"/>
                        <a:t>効果検証のための項目について</a:t>
                      </a:r>
                      <a:r>
                        <a:rPr kumimoji="1" lang="ja-JP" altLang="en-US" sz="1200" dirty="0" smtClean="0"/>
                        <a:t>、繰り返し測定</a:t>
                      </a:r>
                      <a:r>
                        <a:rPr kumimoji="1" lang="ja-JP" altLang="en-US" sz="1200" dirty="0"/>
                        <a:t>が行われる等、MaaSの提供による効果検証が的確に行われること。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317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69</a:t>
            </a:r>
            <a:endParaRPr kumimoji="1" lang="ja-JP" altLang="en-US" sz="1480" dirty="0">
              <a:solidFill>
                <a:schemeClr val="tx1"/>
              </a:solidFill>
            </a:endParaRPr>
          </a:p>
        </p:txBody>
      </p:sp>
    </p:spTree>
    <p:extLst>
      <p:ext uri="{BB962C8B-B14F-4D97-AF65-F5344CB8AC3E}">
        <p14:creationId xmlns:p14="http://schemas.microsoft.com/office/powerpoint/2010/main" val="73008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 name="Rectangle 66"/>
          <p:cNvSpPr>
            <a:spLocks noChangeArrowheads="1"/>
          </p:cNvSpPr>
          <p:nvPr/>
        </p:nvSpPr>
        <p:spPr>
          <a:xfrm>
            <a:off x="122626" y="929277"/>
            <a:ext cx="8913870"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02"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スマートシティサービス・アセット</a:t>
            </a:r>
            <a:endParaRPr lang="ja-JP" altLang="en-US" sz="1800" b="1" dirty="0">
              <a:solidFill>
                <a:schemeClr val="bg1"/>
              </a:solidFill>
              <a:latin typeface="ＭＳ Ｐゴシック" panose="020B0600070205080204" pitchFamily="50" charset="-128"/>
            </a:endParaRPr>
          </a:p>
        </p:txBody>
      </p:sp>
      <p:sp>
        <p:nvSpPr>
          <p:cNvPr id="1303" name="Text Box 4"/>
          <p:cNvSpPr txBox="1">
            <a:spLocks noChangeArrowheads="1"/>
          </p:cNvSpPr>
          <p:nvPr/>
        </p:nvSpPr>
        <p:spPr>
          <a:xfrm>
            <a:off x="25927" y="502711"/>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スマートシティサービス</a:t>
            </a:r>
            <a:endParaRPr lang="ja-JP" altLang="en-US" sz="2000" b="1" dirty="0">
              <a:latin typeface="+mn-ea"/>
              <a:ea typeface="+mn-ea"/>
            </a:endParaRPr>
          </a:p>
        </p:txBody>
      </p:sp>
      <p:sp>
        <p:nvSpPr>
          <p:cNvPr id="1304"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05" name="正方形/長方形 22"/>
          <p:cNvSpPr/>
          <p:nvPr/>
        </p:nvSpPr>
        <p:spPr>
          <a:xfrm>
            <a:off x="90767" y="908720"/>
            <a:ext cx="8884397" cy="738664"/>
          </a:xfrm>
          <a:prstGeom prst="rect">
            <a:avLst/>
          </a:prstGeom>
        </p:spPr>
        <p:txBody>
          <a:bodyPr wrap="square">
            <a:spAutoFit/>
          </a:bodyPr>
          <a:lstStyle/>
          <a:p>
            <a:pPr marL="176213" indent="-176213"/>
            <a:r>
              <a:rPr lang="en-US" altLang="ja-JP" sz="1400" i="1" dirty="0" smtClean="0">
                <a:solidFill>
                  <a:srgbClr val="FF0000"/>
                </a:solidFill>
              </a:rPr>
              <a:t>※</a:t>
            </a:r>
            <a:r>
              <a:rPr lang="ja-JP" altLang="en-US" sz="1400" i="1" dirty="0">
                <a:solidFill>
                  <a:srgbClr val="FF0000"/>
                </a:solidFill>
              </a:rPr>
              <a:t>　提案内容のうち、都市</a:t>
            </a:r>
            <a:r>
              <a:rPr lang="en-US" altLang="ja-JP" sz="1400" i="1" dirty="0">
                <a:solidFill>
                  <a:srgbClr val="FF0000"/>
                </a:solidFill>
              </a:rPr>
              <a:t>OS</a:t>
            </a:r>
            <a:r>
              <a:rPr lang="ja-JP" altLang="en-US" sz="1400" i="1" dirty="0">
                <a:solidFill>
                  <a:srgbClr val="FF0000"/>
                </a:solidFill>
              </a:rPr>
              <a:t>上で管理され利用者に提供されるアプリなど、「スマートシティリファレンスアーキテクチャ」において「スマートシティサービス」と整理されている事項について、ホワイトペーパー第６章を参照し、記載すること</a:t>
            </a:r>
            <a:endParaRPr lang="en-US" altLang="ja-JP" sz="1400" i="1" dirty="0" smtClean="0">
              <a:solidFill>
                <a:srgbClr val="FF0000"/>
              </a:solidFill>
            </a:endParaRPr>
          </a:p>
        </p:txBody>
      </p:sp>
      <p:sp>
        <p:nvSpPr>
          <p:cNvPr id="1306" name="Rectangle 66"/>
          <p:cNvSpPr>
            <a:spLocks noChangeArrowheads="1"/>
          </p:cNvSpPr>
          <p:nvPr/>
        </p:nvSpPr>
        <p:spPr>
          <a:xfrm>
            <a:off x="183958" y="3965113"/>
            <a:ext cx="8913870"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07" name="Text Box 4"/>
          <p:cNvSpPr txBox="1">
            <a:spLocks noChangeArrowheads="1"/>
          </p:cNvSpPr>
          <p:nvPr/>
        </p:nvSpPr>
        <p:spPr>
          <a:xfrm>
            <a:off x="87259" y="3538547"/>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Tahoma" pitchFamily="34" charset="0"/>
              </a:rPr>
              <a:t>スマートシティアセット</a:t>
            </a:r>
            <a:endParaRPr lang="ja-JP" altLang="en-US" sz="2000" b="1" dirty="0">
              <a:latin typeface="+mn-ea"/>
              <a:ea typeface="+mn-ea"/>
            </a:endParaRPr>
          </a:p>
        </p:txBody>
      </p:sp>
      <p:sp>
        <p:nvSpPr>
          <p:cNvPr id="1308" name="正方形/長方形 16"/>
          <p:cNvSpPr/>
          <p:nvPr/>
        </p:nvSpPr>
        <p:spPr>
          <a:xfrm>
            <a:off x="128224" y="5549225"/>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09" name="正方形/長方形 17"/>
          <p:cNvSpPr/>
          <p:nvPr/>
        </p:nvSpPr>
        <p:spPr>
          <a:xfrm>
            <a:off x="152099" y="3944556"/>
            <a:ext cx="8884397" cy="738664"/>
          </a:xfrm>
          <a:prstGeom prst="rect">
            <a:avLst/>
          </a:prstGeom>
        </p:spPr>
        <p:txBody>
          <a:bodyPr wrap="square">
            <a:spAutoFit/>
          </a:bodyPr>
          <a:lstStyle/>
          <a:p>
            <a:pPr marL="176213" indent="-176213"/>
            <a:r>
              <a:rPr lang="en-US" altLang="ja-JP" sz="1400" i="1" dirty="0" smtClean="0">
                <a:solidFill>
                  <a:srgbClr val="FF0000"/>
                </a:solidFill>
              </a:rPr>
              <a:t>※</a:t>
            </a:r>
            <a:r>
              <a:rPr lang="ja-JP" altLang="en-US" sz="1400" i="1" dirty="0">
                <a:solidFill>
                  <a:srgbClr val="FF0000"/>
                </a:solidFill>
              </a:rPr>
              <a:t>　提案内容のうち、都市</a:t>
            </a:r>
            <a:r>
              <a:rPr lang="en-US" altLang="ja-JP" sz="1400" i="1" dirty="0">
                <a:solidFill>
                  <a:srgbClr val="FF0000"/>
                </a:solidFill>
              </a:rPr>
              <a:t>OS</a:t>
            </a:r>
            <a:r>
              <a:rPr lang="ja-JP" altLang="en-US" sz="1400" i="1" dirty="0">
                <a:solidFill>
                  <a:srgbClr val="FF0000"/>
                </a:solidFill>
              </a:rPr>
              <a:t>が取得し得るデジタルなデータを生成するアセットなど、「スマートシティリファレンスアーキテクチャ」において「スマートシティアセット」と整理されている事項について、ホワイトペーパー第８章を参照し、記載すること</a:t>
            </a:r>
            <a:endParaRPr lang="en-US" altLang="ja-JP" sz="1400" i="1" dirty="0" smtClean="0">
              <a:solidFill>
                <a:srgbClr val="FF0000"/>
              </a:solidFill>
            </a:endParaRPr>
          </a:p>
        </p:txBody>
      </p:sp>
      <p:sp>
        <p:nvSpPr>
          <p:cNvPr id="1311" name="正方形/長方形 676"/>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312"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smtClean="0">
                <a:solidFill>
                  <a:srgbClr val="0070C0"/>
                </a:solidFill>
              </a:rPr>
              <a:t>※応募事業に関連のない場合は記載しなくても良い（詳細は別紙２参照）</a:t>
            </a:r>
            <a:endParaRPr lang="ja-JP" altLang="en-US" dirty="0">
              <a:solidFill>
                <a:srgbClr val="0070C0"/>
              </a:solidFill>
            </a:endParaRPr>
          </a:p>
        </p:txBody>
      </p:sp>
      <p:sp>
        <p:nvSpPr>
          <p:cNvPr id="15" name="正方形/長方形 14"/>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7</a:t>
            </a:r>
            <a:endParaRPr kumimoji="1" lang="ja-JP" altLang="en-US" sz="1480" dirty="0">
              <a:solidFill>
                <a:schemeClr val="tx1"/>
              </a:solidFill>
            </a:endParaRPr>
          </a:p>
        </p:txBody>
      </p:sp>
    </p:spTree>
    <p:extLst>
      <p:ext uri="{BB962C8B-B14F-4D97-AF65-F5344CB8AC3E}">
        <p14:creationId xmlns:p14="http://schemas.microsoft.com/office/powerpoint/2010/main" val="16385786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（参考）事業要件・評価のポイント②</a:t>
            </a:r>
          </a:p>
        </p:txBody>
      </p:sp>
      <p:graphicFrame>
        <p:nvGraphicFramePr>
          <p:cNvPr id="3185" name="四角形 751"/>
          <p:cNvGraphicFramePr>
            <a:graphicFrameLocks noGrp="1"/>
          </p:cNvGraphicFramePr>
          <p:nvPr>
            <p:extLst/>
          </p:nvPr>
        </p:nvGraphicFramePr>
        <p:xfrm>
          <a:off x="36000" y="719666"/>
          <a:ext cx="9024089" cy="4362049"/>
        </p:xfrm>
        <a:graphic>
          <a:graphicData uri="http://schemas.openxmlformats.org/drawingml/2006/table">
            <a:tbl>
              <a:tblPr bandRow="1">
                <a:tableStyleId>{5C22544A-7EE6-4342-B048-85BDC9FD1C3A}</a:tableStyleId>
              </a:tblPr>
              <a:tblGrid>
                <a:gridCol w="408516">
                  <a:extLst>
                    <a:ext uri="{9D8B030D-6E8A-4147-A177-3AD203B41FA5}">
                      <a16:colId xmlns:a16="http://schemas.microsoft.com/office/drawing/2014/main" val="20000"/>
                    </a:ext>
                  </a:extLst>
                </a:gridCol>
                <a:gridCol w="395422">
                  <a:extLst>
                    <a:ext uri="{9D8B030D-6E8A-4147-A177-3AD203B41FA5}">
                      <a16:colId xmlns:a16="http://schemas.microsoft.com/office/drawing/2014/main" val="20001"/>
                    </a:ext>
                  </a:extLst>
                </a:gridCol>
                <a:gridCol w="8220151">
                  <a:extLst>
                    <a:ext uri="{9D8B030D-6E8A-4147-A177-3AD203B41FA5}">
                      <a16:colId xmlns:a16="http://schemas.microsoft.com/office/drawing/2014/main" val="20002"/>
                    </a:ext>
                  </a:extLst>
                </a:gridCol>
              </a:tblGrid>
              <a:tr h="427718">
                <a:tc rowSpan="14">
                  <a:txBody>
                    <a:bodyPr/>
                    <a:lstStyle/>
                    <a:p>
                      <a:r>
                        <a:rPr kumimoji="1" lang="ja-JP" altLang="en-US" sz="1200" dirty="0"/>
                        <a:t>評価のポイント（続き）</a:t>
                      </a:r>
                    </a:p>
                    <a:p>
                      <a:endParaRPr kumimoji="1" lang="ja-JP" altLang="en-US" sz="1200" dirty="0"/>
                    </a:p>
                  </a:txBody>
                  <a:tcPr vert="eaVert">
                    <a:lnL w="12700" cap="flat" cmpd="sng" algn="ctr">
                      <a:solidFill>
                        <a:srgbClr val="000000"/>
                      </a:solidFill>
                      <a:prstDash val="solid"/>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rowSpan="6">
                  <a:txBody>
                    <a:bodyPr/>
                    <a:lstStyle/>
                    <a:p>
                      <a:r>
                        <a:rPr kumimoji="1" lang="ja-JP" altLang="en-US" sz="1200" dirty="0"/>
                        <a:t>インパクト面（続き）</a:t>
                      </a:r>
                    </a:p>
                  </a:txBody>
                  <a:tcPr vert="eaVert">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ja-JP" altLang="en-US" sz="1200" dirty="0"/>
                        <a:t>リアルタイムなMaaS関連データやMaaSを通じて得られた移動関連データの利活用により、外出機会の創出、観光地での周遊や観光消費の増加、自家用車から公共交通機関への転換をはじめ、地域住民や来訪者の行動変容を、より一層促すことが期待でき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0"/>
                  </a:ext>
                </a:extLst>
              </a:tr>
              <a:tr h="294349">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地域のまちづくり施策や、交通結節点の整備等のフィジカル空間のシームレス化や空間再編と一体的に取り組まれること。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1"/>
                  </a:ext>
                </a:extLst>
              </a:tr>
              <a:tr h="283482">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リアルタイムな混雑情報の活用等により、公共交通の利用と感染防止対策の取組が図られること。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272143">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CO2の排出を抑制することにつながる移動手段の提供により、カーボンニュートラルの実現に寄与する取組であること。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3"/>
                  </a:ext>
                </a:extLst>
              </a:tr>
              <a:tr h="268526">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ゾーン運賃やサブスクリプション等、柔軟な運賃・料金の設定が行われていること。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4"/>
                  </a:ext>
                </a:extLst>
              </a:tr>
              <a:tr h="276248">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二地域居住の推進など、地域の活性化に資する関係人口の創出・拡大につながる取組であること。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9465">
                <a:tc vMerge="1">
                  <a:txBody>
                    <a:bodyPr/>
                    <a:lstStyle/>
                    <a:p>
                      <a:endParaRPr kumimoji="1" lang="ja-JP" altLang="en-US" sz="1200" dirty="0"/>
                    </a:p>
                  </a:txBody>
                  <a:tcPr/>
                </a:tc>
                <a:tc rowSpan="8">
                  <a:txBody>
                    <a:bodyPr/>
                    <a:lstStyle/>
                    <a:p>
                      <a:r>
                        <a:rPr kumimoji="1" lang="ja-JP" altLang="en-US" sz="1200" dirty="0"/>
                        <a:t>発展性面</a:t>
                      </a:r>
                    </a:p>
                  </a:txBody>
                  <a:tcPr vert="eaVert">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ja-JP" altLang="en-US" sz="1200" dirty="0"/>
                        <a:t>事業としての収益性、継続性が見込めること。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6"/>
                  </a:ext>
                </a:extLst>
              </a:tr>
              <a:tr h="245847">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ビジネスモデルとして、他地域に展開できる普遍性が見込めること。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7"/>
                  </a:ext>
                </a:extLst>
              </a:tr>
              <a:tr h="317500">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200" dirty="0"/>
                        <a:t>事業内容及び実施エリア拡大の可能性が高いこと。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8"/>
                  </a:ext>
                </a:extLst>
              </a:tr>
              <a:tr h="304451">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dirty="0"/>
                        <a:t>AI、IoT、5Gの活用等の先駆的な取組により</a:t>
                      </a:r>
                      <a:r>
                        <a:rPr kumimoji="1" lang="ja-JP" altLang="en-US" sz="1200" dirty="0" smtClean="0"/>
                        <a:t>、スマートシティや、スーパーシティとの連携を目指すものであること。</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9"/>
                  </a:ext>
                </a:extLst>
              </a:tr>
              <a:tr h="316537">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dirty="0"/>
                        <a:t>災害時等の非常事態の際に適切、迅速に情報発信できるような仕組の構築に資する取組であること。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0"/>
                  </a:ext>
                </a:extLst>
              </a:tr>
              <a:tr h="283482">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dirty="0"/>
                        <a:t>マイナンバーカードの普及促進に資する取組であること。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1"/>
                  </a:ext>
                </a:extLst>
              </a:tr>
              <a:tr h="260804">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dirty="0"/>
                        <a:t>ユニバーサル社会を目指し、高齢者や移動制約者等の移動利便性の向上や外出機会の創出を図る取組であること。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12"/>
                  </a:ext>
                </a:extLst>
              </a:tr>
              <a:tr h="252095">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200" dirty="0" smtClean="0"/>
                        <a:t>ポストコロナにおけるライフスタイル</a:t>
                      </a:r>
                      <a:r>
                        <a:rPr kumimoji="1" lang="ja-JP" altLang="en-US" sz="1200" dirty="0"/>
                        <a:t>の変容に対応し、これを促進するような取組であること。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186"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70</a:t>
            </a:r>
            <a:endParaRPr kumimoji="1" lang="ja-JP" altLang="en-US" sz="1480" dirty="0">
              <a:solidFill>
                <a:schemeClr val="tx1"/>
              </a:solidFill>
            </a:endParaRPr>
          </a:p>
        </p:txBody>
      </p:sp>
    </p:spTree>
    <p:extLst>
      <p:ext uri="{BB962C8B-B14F-4D97-AF65-F5344CB8AC3E}">
        <p14:creationId xmlns:p14="http://schemas.microsoft.com/office/powerpoint/2010/main" val="33237220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評価指標、目標など</a:t>
            </a:r>
          </a:p>
        </p:txBody>
      </p:sp>
      <p:graphicFrame>
        <p:nvGraphicFramePr>
          <p:cNvPr id="3194" name="四角形 799"/>
          <p:cNvGraphicFramePr>
            <a:graphicFrameLocks noGrp="1"/>
          </p:cNvGraphicFramePr>
          <p:nvPr/>
        </p:nvGraphicFramePr>
        <p:xfrm>
          <a:off x="180000" y="981000"/>
          <a:ext cx="8747757" cy="1497572"/>
        </p:xfrm>
        <a:graphic>
          <a:graphicData uri="http://schemas.openxmlformats.org/drawingml/2006/table">
            <a:tbl>
              <a:tblPr/>
              <a:tblGrid>
                <a:gridCol w="1614110">
                  <a:extLst>
                    <a:ext uri="{9D8B030D-6E8A-4147-A177-3AD203B41FA5}">
                      <a16:colId xmlns:a16="http://schemas.microsoft.com/office/drawing/2014/main" val="20000"/>
                    </a:ext>
                  </a:extLst>
                </a:gridCol>
                <a:gridCol w="1586284">
                  <a:extLst>
                    <a:ext uri="{9D8B030D-6E8A-4147-A177-3AD203B41FA5}">
                      <a16:colId xmlns:a16="http://schemas.microsoft.com/office/drawing/2014/main" val="20001"/>
                    </a:ext>
                  </a:extLst>
                </a:gridCol>
                <a:gridCol w="1335815">
                  <a:extLst>
                    <a:ext uri="{9D8B030D-6E8A-4147-A177-3AD203B41FA5}">
                      <a16:colId xmlns:a16="http://schemas.microsoft.com/office/drawing/2014/main" val="20002"/>
                    </a:ext>
                  </a:extLst>
                </a:gridCol>
                <a:gridCol w="1215222">
                  <a:extLst>
                    <a:ext uri="{9D8B030D-6E8A-4147-A177-3AD203B41FA5}">
                      <a16:colId xmlns:a16="http://schemas.microsoft.com/office/drawing/2014/main" val="20003"/>
                    </a:ext>
                  </a:extLst>
                </a:gridCol>
                <a:gridCol w="2996326">
                  <a:extLst>
                    <a:ext uri="{9D8B030D-6E8A-4147-A177-3AD203B41FA5}">
                      <a16:colId xmlns:a16="http://schemas.microsoft.com/office/drawing/2014/main" val="20004"/>
                    </a:ext>
                  </a:extLst>
                </a:gridCol>
              </a:tblGrid>
              <a:tr h="250647">
                <a:tc>
                  <a:txBody>
                    <a:bodyPr/>
                    <a:lstStyle/>
                    <a:p>
                      <a:pPr algn="ctr"/>
                      <a:r>
                        <a:rPr lang="ja-JP" altLang="en-US" sz="1200">
                          <a:solidFill>
                            <a:srgbClr val="000000"/>
                          </a:solidFill>
                          <a:latin typeface="游ゴシック"/>
                        </a:rPr>
                        <a:t>カテゴリ</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内容</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定量指標</a:t>
                      </a:r>
                      <a:br>
                        <a:rPr lang="ja-JP" altLang="en-US" sz="1200">
                          <a:solidFill>
                            <a:srgbClr val="000000"/>
                          </a:solidFill>
                          <a:latin typeface="游ゴシック"/>
                        </a:rPr>
                      </a:br>
                      <a:r>
                        <a:rPr lang="ja-JP" altLang="en-US" sz="1200">
                          <a:solidFill>
                            <a:srgbClr val="000000"/>
                          </a:solidFill>
                          <a:latin typeface="游ゴシック"/>
                        </a:rPr>
                        <a:t>※設定する定量指標を記載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目標値</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データ取得方法等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91586">
                <a:tc>
                  <a:txBody>
                    <a:bodyPr/>
                    <a:lstStyle/>
                    <a:p>
                      <a:pPr algn="l"/>
                      <a:r>
                        <a:rPr lang="ja-JP" altLang="en-US" sz="1200">
                          <a:solidFill>
                            <a:srgbClr val="000000"/>
                          </a:solidFill>
                          <a:latin typeface="游ゴシック"/>
                        </a:rPr>
                        <a:t>地域課題の解決貢献度を測る指標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200">
                          <a:solidFill>
                            <a:srgbClr val="FF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200" dirty="0">
                          <a:solidFill>
                            <a:srgbClr val="000000"/>
                          </a:solidFill>
                          <a:latin typeface="游ゴシック"/>
                        </a:rPr>
                        <a:t>　</a:t>
                      </a:r>
                      <a:endParaRPr kumimoji="1" lang="ja-JP" altLang="en-US" sz="12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91586">
                <a:tc>
                  <a:txBody>
                    <a:bodyPr/>
                    <a:lstStyle/>
                    <a:p>
                      <a:pPr algn="l"/>
                      <a:r>
                        <a:rPr lang="ja-JP" altLang="en-US" sz="1200">
                          <a:solidFill>
                            <a:srgbClr val="000000"/>
                          </a:solidFill>
                          <a:latin typeface="游ゴシック"/>
                        </a:rPr>
                        <a:t>施策の効果を測る指標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200">
                          <a:solidFill>
                            <a:srgbClr val="FF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91586">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200" dirty="0">
                          <a:solidFill>
                            <a:srgbClr val="000000"/>
                          </a:solidFill>
                          <a:latin typeface="游ゴシック"/>
                        </a:rPr>
                        <a:t>　</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bl>
          </a:graphicData>
        </a:graphic>
      </p:graphicFrame>
      <p:sp>
        <p:nvSpPr>
          <p:cNvPr id="3195" name="Text Box 803"/>
          <p:cNvSpPr txBox="1">
            <a:spLocks noChangeArrowheads="1"/>
          </p:cNvSpPr>
          <p:nvPr/>
        </p:nvSpPr>
        <p:spPr>
          <a:xfrm>
            <a:off x="0" y="592835"/>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地域課題に応じた定量的指標</a:t>
            </a:r>
          </a:p>
        </p:txBody>
      </p:sp>
      <p:sp>
        <p:nvSpPr>
          <p:cNvPr id="3196" name="Text Box 804"/>
          <p:cNvSpPr txBox="1">
            <a:spLocks noChangeArrowheads="1"/>
          </p:cNvSpPr>
          <p:nvPr/>
        </p:nvSpPr>
        <p:spPr>
          <a:xfrm>
            <a:off x="-320" y="2493000"/>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統一的・横断的な定量的指標</a:t>
            </a:r>
          </a:p>
        </p:txBody>
      </p:sp>
      <p:graphicFrame>
        <p:nvGraphicFramePr>
          <p:cNvPr id="3197" name="四角形 805"/>
          <p:cNvGraphicFramePr>
            <a:graphicFrameLocks noGrp="1"/>
          </p:cNvGraphicFramePr>
          <p:nvPr/>
        </p:nvGraphicFramePr>
        <p:xfrm>
          <a:off x="180000" y="2925000"/>
          <a:ext cx="8712197" cy="3341157"/>
        </p:xfrm>
        <a:graphic>
          <a:graphicData uri="http://schemas.openxmlformats.org/drawingml/2006/table">
            <a:tbl>
              <a:tblPr/>
              <a:tblGrid>
                <a:gridCol w="803766">
                  <a:extLst>
                    <a:ext uri="{9D8B030D-6E8A-4147-A177-3AD203B41FA5}">
                      <a16:colId xmlns:a16="http://schemas.microsoft.com/office/drawing/2014/main" val="20000"/>
                    </a:ext>
                  </a:extLst>
                </a:gridCol>
                <a:gridCol w="803766">
                  <a:extLst>
                    <a:ext uri="{9D8B030D-6E8A-4147-A177-3AD203B41FA5}">
                      <a16:colId xmlns:a16="http://schemas.microsoft.com/office/drawing/2014/main" val="20001"/>
                    </a:ext>
                  </a:extLst>
                </a:gridCol>
                <a:gridCol w="1579842">
                  <a:extLst>
                    <a:ext uri="{9D8B030D-6E8A-4147-A177-3AD203B41FA5}">
                      <a16:colId xmlns:a16="http://schemas.microsoft.com/office/drawing/2014/main" val="20002"/>
                    </a:ext>
                  </a:extLst>
                </a:gridCol>
                <a:gridCol w="1330385">
                  <a:extLst>
                    <a:ext uri="{9D8B030D-6E8A-4147-A177-3AD203B41FA5}">
                      <a16:colId xmlns:a16="http://schemas.microsoft.com/office/drawing/2014/main" val="20003"/>
                    </a:ext>
                  </a:extLst>
                </a:gridCol>
                <a:gridCol w="1210282">
                  <a:extLst>
                    <a:ext uri="{9D8B030D-6E8A-4147-A177-3AD203B41FA5}">
                      <a16:colId xmlns:a16="http://schemas.microsoft.com/office/drawing/2014/main" val="20004"/>
                    </a:ext>
                  </a:extLst>
                </a:gridCol>
                <a:gridCol w="2984156">
                  <a:extLst>
                    <a:ext uri="{9D8B030D-6E8A-4147-A177-3AD203B41FA5}">
                      <a16:colId xmlns:a16="http://schemas.microsoft.com/office/drawing/2014/main" val="20005"/>
                    </a:ext>
                  </a:extLst>
                </a:gridCol>
              </a:tblGrid>
              <a:tr h="247723">
                <a:tc>
                  <a:txBody>
                    <a:bodyPr/>
                    <a:lstStyle/>
                    <a:p>
                      <a:pPr algn="ctr"/>
                      <a:r>
                        <a:rPr lang="ja-JP" altLang="en-US" sz="1050">
                          <a:solidFill>
                            <a:srgbClr val="000000"/>
                          </a:solidFill>
                          <a:latin typeface="游ゴシック"/>
                        </a:rPr>
                        <a:t>カテゴリ</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項目</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内容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定量指標</a:t>
                      </a:r>
                      <a:br>
                        <a:rPr lang="ja-JP" altLang="en-US" sz="1050">
                          <a:solidFill>
                            <a:srgbClr val="000000"/>
                          </a:solidFill>
                          <a:latin typeface="游ゴシック"/>
                        </a:rPr>
                      </a:br>
                      <a:r>
                        <a:rPr lang="ja-JP" altLang="en-US" sz="1050">
                          <a:solidFill>
                            <a:srgbClr val="000000"/>
                          </a:solidFill>
                          <a:latin typeface="游ゴシック"/>
                        </a:rPr>
                        <a:t>※設定する定量指標を記載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目標値</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データ取得方法等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0777">
                <a:tc>
                  <a:txBody>
                    <a:bodyPr/>
                    <a:lstStyle/>
                    <a:p>
                      <a:pPr algn="l"/>
                      <a:r>
                        <a:rPr lang="ja-JP" altLang="en-US" sz="1050">
                          <a:solidFill>
                            <a:srgbClr val="000000"/>
                          </a:solidFill>
                          <a:latin typeface="游ゴシック"/>
                        </a:rPr>
                        <a:t>プロセス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サービス準備</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提供するサービスの認知度</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300777">
                <a:tc>
                  <a:txBody>
                    <a:bodyPr/>
                    <a:lstStyle/>
                    <a:p>
                      <a:pPr algn="l"/>
                      <a:r>
                        <a:rPr lang="ja-JP" altLang="en-US" sz="1050">
                          <a:solidFill>
                            <a:srgbClr val="000000"/>
                          </a:solidFill>
                          <a:latin typeface="游ゴシック"/>
                        </a:rPr>
                        <a:t>インパクト</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サービス</a:t>
                      </a:r>
                      <a:endParaRPr kumimoji="1" lang="ja-JP" altLang="en-US" sz="1050" dirty="0"/>
                    </a:p>
                    <a:p>
                      <a:pPr algn="l"/>
                      <a:r>
                        <a:rPr lang="ja-JP" altLang="en-US" sz="1050">
                          <a:solidFill>
                            <a:srgbClr val="000000"/>
                          </a:solidFill>
                          <a:latin typeface="游ゴシック"/>
                        </a:rPr>
                        <a:t>利用状況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MaaSアプリ等の利用者数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利用者数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提供する交通サービス以外のサービスの利用者数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MaaSサービス全体の</a:t>
                      </a:r>
                      <a:endParaRPr kumimoji="1" lang="ja-JP" altLang="en-US" sz="1050" dirty="0"/>
                    </a:p>
                    <a:p>
                      <a:pPr algn="l"/>
                      <a:r>
                        <a:rPr lang="ja-JP" altLang="en-US" sz="1050">
                          <a:solidFill>
                            <a:srgbClr val="000000"/>
                          </a:solidFill>
                          <a:latin typeface="游ゴシック"/>
                        </a:rPr>
                        <a:t>総合満足度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交通サービス以外の</a:t>
                      </a:r>
                      <a:endParaRPr kumimoji="1" lang="ja-JP" altLang="en-US" sz="1050" dirty="0"/>
                    </a:p>
                    <a:p>
                      <a:pPr algn="l"/>
                      <a:r>
                        <a:rPr lang="ja-JP" altLang="en-US" sz="1050">
                          <a:solidFill>
                            <a:srgbClr val="000000"/>
                          </a:solidFill>
                          <a:latin typeface="游ゴシック"/>
                        </a:rPr>
                        <a:t>サービスの満足度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行動変容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利用者の行動や周辺施設への立寄り頻度の変化</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8"/>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実証事業に参画する交通サービスの利用者数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105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1050" dirty="0">
                          <a:solidFill>
                            <a:srgbClr val="FF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bl>
          </a:graphicData>
        </a:graphic>
      </p:graphicFrame>
      <p:sp>
        <p:nvSpPr>
          <p:cNvPr id="319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71</a:t>
            </a:r>
            <a:endParaRPr kumimoji="1" lang="ja-JP" altLang="en-US" sz="1480" dirty="0">
              <a:solidFill>
                <a:schemeClr val="tx1"/>
              </a:solidFill>
            </a:endParaRPr>
          </a:p>
        </p:txBody>
      </p:sp>
    </p:spTree>
    <p:extLst>
      <p:ext uri="{BB962C8B-B14F-4D97-AF65-F5344CB8AC3E}">
        <p14:creationId xmlns:p14="http://schemas.microsoft.com/office/powerpoint/2010/main" val="1601532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4"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評価指標、目標など 【記入例】</a:t>
            </a:r>
          </a:p>
        </p:txBody>
      </p:sp>
      <p:graphicFrame>
        <p:nvGraphicFramePr>
          <p:cNvPr id="3206" name="四角形 799"/>
          <p:cNvGraphicFramePr>
            <a:graphicFrameLocks noGrp="1"/>
          </p:cNvGraphicFramePr>
          <p:nvPr/>
        </p:nvGraphicFramePr>
        <p:xfrm>
          <a:off x="180000" y="981000"/>
          <a:ext cx="8747757" cy="1543292"/>
        </p:xfrm>
        <a:graphic>
          <a:graphicData uri="http://schemas.openxmlformats.org/drawingml/2006/table">
            <a:tbl>
              <a:tblPr/>
              <a:tblGrid>
                <a:gridCol w="1614110">
                  <a:extLst>
                    <a:ext uri="{9D8B030D-6E8A-4147-A177-3AD203B41FA5}">
                      <a16:colId xmlns:a16="http://schemas.microsoft.com/office/drawing/2014/main" val="20000"/>
                    </a:ext>
                  </a:extLst>
                </a:gridCol>
                <a:gridCol w="1586284">
                  <a:extLst>
                    <a:ext uri="{9D8B030D-6E8A-4147-A177-3AD203B41FA5}">
                      <a16:colId xmlns:a16="http://schemas.microsoft.com/office/drawing/2014/main" val="20001"/>
                    </a:ext>
                  </a:extLst>
                </a:gridCol>
                <a:gridCol w="1335815">
                  <a:extLst>
                    <a:ext uri="{9D8B030D-6E8A-4147-A177-3AD203B41FA5}">
                      <a16:colId xmlns:a16="http://schemas.microsoft.com/office/drawing/2014/main" val="20002"/>
                    </a:ext>
                  </a:extLst>
                </a:gridCol>
                <a:gridCol w="1215222">
                  <a:extLst>
                    <a:ext uri="{9D8B030D-6E8A-4147-A177-3AD203B41FA5}">
                      <a16:colId xmlns:a16="http://schemas.microsoft.com/office/drawing/2014/main" val="20003"/>
                    </a:ext>
                  </a:extLst>
                </a:gridCol>
                <a:gridCol w="2996326">
                  <a:extLst>
                    <a:ext uri="{9D8B030D-6E8A-4147-A177-3AD203B41FA5}">
                      <a16:colId xmlns:a16="http://schemas.microsoft.com/office/drawing/2014/main" val="20004"/>
                    </a:ext>
                  </a:extLst>
                </a:gridCol>
              </a:tblGrid>
              <a:tr h="250647">
                <a:tc>
                  <a:txBody>
                    <a:bodyPr/>
                    <a:lstStyle/>
                    <a:p>
                      <a:pPr algn="ctr"/>
                      <a:r>
                        <a:rPr lang="ja-JP" altLang="en-US" sz="1200">
                          <a:solidFill>
                            <a:srgbClr val="000000"/>
                          </a:solidFill>
                          <a:latin typeface="游ゴシック"/>
                        </a:rPr>
                        <a:t>カテゴリ</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内容</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定量指標</a:t>
                      </a:r>
                      <a:br>
                        <a:rPr lang="ja-JP" altLang="en-US" sz="1200">
                          <a:solidFill>
                            <a:srgbClr val="000000"/>
                          </a:solidFill>
                          <a:latin typeface="游ゴシック"/>
                        </a:rPr>
                      </a:br>
                      <a:r>
                        <a:rPr lang="ja-JP" altLang="en-US" sz="1200">
                          <a:solidFill>
                            <a:srgbClr val="000000"/>
                          </a:solidFill>
                          <a:latin typeface="游ゴシック"/>
                        </a:rPr>
                        <a:t>※設定する定量指標を記載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a:solidFill>
                            <a:srgbClr val="000000"/>
                          </a:solidFill>
                          <a:latin typeface="游ゴシック"/>
                        </a:rPr>
                        <a:t>目標値</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200" dirty="0">
                          <a:solidFill>
                            <a:srgbClr val="000000"/>
                          </a:solidFill>
                          <a:latin typeface="游ゴシック"/>
                        </a:rPr>
                        <a:t>データ取得方法等</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91586">
                <a:tc>
                  <a:txBody>
                    <a:bodyPr/>
                    <a:lstStyle/>
                    <a:p>
                      <a:pPr algn="l"/>
                      <a:r>
                        <a:rPr lang="ja-JP" altLang="en-US" sz="1200">
                          <a:solidFill>
                            <a:srgbClr val="000000"/>
                          </a:solidFill>
                          <a:latin typeface="游ゴシック"/>
                        </a:rPr>
                        <a:t>地域課題の解決貢献度を測る指標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・公共交通の利用促進による二次交通維持、繁忙期における渋滞緩和</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80%</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利用者アンケートにて取得</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91586">
                <a:tc>
                  <a:txBody>
                    <a:bodyPr/>
                    <a:lstStyle/>
                    <a:p>
                      <a:pPr algn="l"/>
                      <a:r>
                        <a:rPr lang="ja-JP" altLang="en-US" sz="1200">
                          <a:solidFill>
                            <a:srgbClr val="000000"/>
                          </a:solidFill>
                          <a:latin typeface="游ゴシック"/>
                        </a:rPr>
                        <a:t>施策の効果を測る指標</a:t>
                      </a:r>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900">
                          <a:solidFill>
                            <a:srgbClr val="000000"/>
                          </a:solidFill>
                          <a:latin typeface="游ゴシック"/>
                        </a:rPr>
                        <a:t>首都圏および事業地域での各種プロモーション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サイトアクセス数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100,000アクセス</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アプリ利用状況管理画面にて取得</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91586">
                <a:tc>
                  <a:txBody>
                    <a:bodyPr/>
                    <a:lstStyle/>
                    <a:p>
                      <a:pPr algn="l"/>
                      <a:endParaRPr kumimoji="1" lang="ja-JP" altLang="en-US" sz="12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期間限定循環バス運行</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対象チケット販売枚数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500枚</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dirty="0">
                          <a:solidFill>
                            <a:srgbClr val="000000"/>
                          </a:solidFill>
                          <a:latin typeface="游ゴシック"/>
                        </a:rPr>
                        <a:t>アプリ販売利用データ管理画面にて取得</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bl>
          </a:graphicData>
        </a:graphic>
      </p:graphicFrame>
      <p:sp>
        <p:nvSpPr>
          <p:cNvPr id="3207" name="Text Box 803"/>
          <p:cNvSpPr txBox="1">
            <a:spLocks noChangeArrowheads="1"/>
          </p:cNvSpPr>
          <p:nvPr/>
        </p:nvSpPr>
        <p:spPr>
          <a:xfrm>
            <a:off x="0" y="592835"/>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地域課題に応じた定量的指標</a:t>
            </a:r>
          </a:p>
        </p:txBody>
      </p:sp>
      <p:sp>
        <p:nvSpPr>
          <p:cNvPr id="3208" name="Text Box 804"/>
          <p:cNvSpPr txBox="1">
            <a:spLocks noChangeArrowheads="1"/>
          </p:cNvSpPr>
          <p:nvPr/>
        </p:nvSpPr>
        <p:spPr>
          <a:xfrm>
            <a:off x="-320" y="2699666"/>
            <a:ext cx="7452320"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統一的・横断的な定量的指標</a:t>
            </a:r>
          </a:p>
        </p:txBody>
      </p:sp>
      <p:graphicFrame>
        <p:nvGraphicFramePr>
          <p:cNvPr id="3209" name="四角形 805"/>
          <p:cNvGraphicFramePr>
            <a:graphicFrameLocks noGrp="1"/>
          </p:cNvGraphicFramePr>
          <p:nvPr/>
        </p:nvGraphicFramePr>
        <p:xfrm>
          <a:off x="180000" y="3098883"/>
          <a:ext cx="8712197" cy="3341157"/>
        </p:xfrm>
        <a:graphic>
          <a:graphicData uri="http://schemas.openxmlformats.org/drawingml/2006/table">
            <a:tbl>
              <a:tblPr/>
              <a:tblGrid>
                <a:gridCol w="803766">
                  <a:extLst>
                    <a:ext uri="{9D8B030D-6E8A-4147-A177-3AD203B41FA5}">
                      <a16:colId xmlns:a16="http://schemas.microsoft.com/office/drawing/2014/main" val="20000"/>
                    </a:ext>
                  </a:extLst>
                </a:gridCol>
                <a:gridCol w="803766">
                  <a:extLst>
                    <a:ext uri="{9D8B030D-6E8A-4147-A177-3AD203B41FA5}">
                      <a16:colId xmlns:a16="http://schemas.microsoft.com/office/drawing/2014/main" val="20001"/>
                    </a:ext>
                  </a:extLst>
                </a:gridCol>
                <a:gridCol w="1579842">
                  <a:extLst>
                    <a:ext uri="{9D8B030D-6E8A-4147-A177-3AD203B41FA5}">
                      <a16:colId xmlns:a16="http://schemas.microsoft.com/office/drawing/2014/main" val="20002"/>
                    </a:ext>
                  </a:extLst>
                </a:gridCol>
                <a:gridCol w="1330385">
                  <a:extLst>
                    <a:ext uri="{9D8B030D-6E8A-4147-A177-3AD203B41FA5}">
                      <a16:colId xmlns:a16="http://schemas.microsoft.com/office/drawing/2014/main" val="20003"/>
                    </a:ext>
                  </a:extLst>
                </a:gridCol>
                <a:gridCol w="1210282">
                  <a:extLst>
                    <a:ext uri="{9D8B030D-6E8A-4147-A177-3AD203B41FA5}">
                      <a16:colId xmlns:a16="http://schemas.microsoft.com/office/drawing/2014/main" val="20004"/>
                    </a:ext>
                  </a:extLst>
                </a:gridCol>
                <a:gridCol w="2984156">
                  <a:extLst>
                    <a:ext uri="{9D8B030D-6E8A-4147-A177-3AD203B41FA5}">
                      <a16:colId xmlns:a16="http://schemas.microsoft.com/office/drawing/2014/main" val="20005"/>
                    </a:ext>
                  </a:extLst>
                </a:gridCol>
              </a:tblGrid>
              <a:tr h="247723">
                <a:tc>
                  <a:txBody>
                    <a:bodyPr/>
                    <a:lstStyle/>
                    <a:p>
                      <a:pPr algn="ctr"/>
                      <a:r>
                        <a:rPr lang="ja-JP" altLang="en-US" sz="1050">
                          <a:solidFill>
                            <a:srgbClr val="000000"/>
                          </a:solidFill>
                          <a:latin typeface="游ゴシック"/>
                        </a:rPr>
                        <a:t>カテゴリ</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項目</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内容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定量指標</a:t>
                      </a:r>
                      <a:br>
                        <a:rPr lang="ja-JP" altLang="en-US" sz="1050">
                          <a:solidFill>
                            <a:srgbClr val="000000"/>
                          </a:solidFill>
                          <a:latin typeface="游ゴシック"/>
                        </a:rPr>
                      </a:br>
                      <a:r>
                        <a:rPr lang="ja-JP" altLang="en-US" sz="1050">
                          <a:solidFill>
                            <a:srgbClr val="000000"/>
                          </a:solidFill>
                          <a:latin typeface="游ゴシック"/>
                        </a:rPr>
                        <a:t>※設定する定量指標を記載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目標値</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ja-JP" altLang="en-US" sz="1050">
                          <a:solidFill>
                            <a:srgbClr val="000000"/>
                          </a:solidFill>
                          <a:latin typeface="游ゴシック"/>
                        </a:rPr>
                        <a:t>データ取得方法等</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0777">
                <a:tc>
                  <a:txBody>
                    <a:bodyPr/>
                    <a:lstStyle/>
                    <a:p>
                      <a:pPr algn="l"/>
                      <a:r>
                        <a:rPr lang="ja-JP" altLang="en-US" sz="1050">
                          <a:solidFill>
                            <a:srgbClr val="000000"/>
                          </a:solidFill>
                          <a:latin typeface="游ゴシック"/>
                        </a:rPr>
                        <a:t>プロセス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サービス準備</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提供するサービスの認知度</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サイトアクセス数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100,000アクセス</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300777">
                <a:tc>
                  <a:txBody>
                    <a:bodyPr/>
                    <a:lstStyle/>
                    <a:p>
                      <a:pPr algn="l"/>
                      <a:r>
                        <a:rPr lang="ja-JP" altLang="en-US" sz="1050">
                          <a:solidFill>
                            <a:srgbClr val="000000"/>
                          </a:solidFill>
                          <a:latin typeface="游ゴシック"/>
                        </a:rPr>
                        <a:t>インパクト</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サービス</a:t>
                      </a:r>
                      <a:endParaRPr kumimoji="1" lang="ja-JP" altLang="en-US" sz="1050" dirty="0"/>
                    </a:p>
                    <a:p>
                      <a:pPr algn="l"/>
                      <a:r>
                        <a:rPr lang="ja-JP" altLang="en-US" sz="1050">
                          <a:solidFill>
                            <a:srgbClr val="000000"/>
                          </a:solidFill>
                          <a:latin typeface="游ゴシック"/>
                        </a:rPr>
                        <a:t>利用状況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MaaSアプリ等の利用者数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会員登録数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6,000人</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利用者数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交通チケット販売枚数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6,000枚</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提供する交通サービス以外のサービスの利用者数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chemeClr val="tx1"/>
                          </a:solidFill>
                          <a:latin typeface="游ゴシック"/>
                        </a:rPr>
                        <a:t>観光チケット販売枚数</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chemeClr val="tx1"/>
                          </a:solidFill>
                          <a:latin typeface="游ゴシック"/>
                        </a:rPr>
                        <a:t>4,000枚</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chemeClr val="tx1"/>
                          </a:solidFill>
                          <a:latin typeface="游ゴシック"/>
                        </a:rPr>
                        <a:t>アプリ販売利用データ管理画面にて取得</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MaaSサービス全体の</a:t>
                      </a:r>
                      <a:endParaRPr kumimoji="1" lang="ja-JP" altLang="en-US" sz="1050" dirty="0"/>
                    </a:p>
                    <a:p>
                      <a:pPr algn="l"/>
                      <a:r>
                        <a:rPr lang="ja-JP" altLang="en-US" sz="1050">
                          <a:solidFill>
                            <a:srgbClr val="000000"/>
                          </a:solidFill>
                          <a:latin typeface="游ゴシック"/>
                        </a:rPr>
                        <a:t>総合満足度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総合満足度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80%以上</a:t>
                      </a:r>
                      <a:br>
                        <a:rPr lang="ja-JP" altLang="en-US" sz="900">
                          <a:solidFill>
                            <a:srgbClr val="000000"/>
                          </a:solidFill>
                          <a:latin typeface="游ゴシック"/>
                        </a:rPr>
                      </a:br>
                      <a:r>
                        <a:rPr lang="ja-JP" altLang="en-US" sz="900">
                          <a:solidFill>
                            <a:srgbClr val="000000"/>
                          </a:solidFill>
                          <a:latin typeface="游ゴシック"/>
                        </a:rPr>
                        <a:t>（とても満足・満足）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利用者アンケートでヒアリング（全体）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提供する交通サービスの</a:t>
                      </a:r>
                      <a:endParaRPr kumimoji="1" lang="ja-JP" altLang="en-US" sz="1050" dirty="0"/>
                    </a:p>
                    <a:p>
                      <a:pPr algn="l"/>
                      <a:r>
                        <a:rPr lang="ja-JP" altLang="en-US" sz="1050">
                          <a:solidFill>
                            <a:srgbClr val="000000"/>
                          </a:solidFill>
                          <a:latin typeface="游ゴシック"/>
                        </a:rPr>
                        <a:t>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サービス内容の満足度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80%以上</a:t>
                      </a:r>
                      <a:br>
                        <a:rPr lang="ja-JP" altLang="en-US" sz="900">
                          <a:solidFill>
                            <a:srgbClr val="000000"/>
                          </a:solidFill>
                          <a:latin typeface="游ゴシック"/>
                        </a:rPr>
                      </a:br>
                      <a:r>
                        <a:rPr lang="ja-JP" altLang="en-US" sz="900">
                          <a:solidFill>
                            <a:srgbClr val="000000"/>
                          </a:solidFill>
                          <a:latin typeface="游ゴシック"/>
                        </a:rPr>
                        <a:t>（とても満足・満足）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利用者アンケートでヒアリング（全体）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交通サービス以外の</a:t>
                      </a:r>
                      <a:endParaRPr kumimoji="1" lang="ja-JP" altLang="en-US" sz="1050" dirty="0"/>
                    </a:p>
                    <a:p>
                      <a:pPr algn="l"/>
                      <a:r>
                        <a:rPr lang="ja-JP" altLang="en-US" sz="1050">
                          <a:solidFill>
                            <a:srgbClr val="000000"/>
                          </a:solidFill>
                          <a:latin typeface="游ゴシック"/>
                        </a:rPr>
                        <a:t>サービスの満足度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サービス内容の満足度</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80%以上</a:t>
                      </a:r>
                      <a:br>
                        <a:rPr lang="ja-JP" altLang="en-US" sz="900">
                          <a:solidFill>
                            <a:srgbClr val="000000"/>
                          </a:solidFill>
                          <a:latin typeface="游ゴシック"/>
                        </a:rPr>
                      </a:br>
                      <a:r>
                        <a:rPr lang="ja-JP" altLang="en-US" sz="900">
                          <a:solidFill>
                            <a:srgbClr val="000000"/>
                          </a:solidFill>
                          <a:latin typeface="游ゴシック"/>
                        </a:rPr>
                        <a:t>（とても満足・満足）</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利用者アンケートでヒアリング（全体）</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a:r>
                        <a:rPr lang="ja-JP" altLang="en-US" sz="1050">
                          <a:solidFill>
                            <a:srgbClr val="000000"/>
                          </a:solidFill>
                          <a:latin typeface="游ゴシック"/>
                        </a:rPr>
                        <a:t>行動変容</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r>
                        <a:rPr lang="ja-JP" altLang="en-US" sz="1050">
                          <a:solidFill>
                            <a:srgbClr val="000000"/>
                          </a:solidFill>
                          <a:latin typeface="游ゴシック"/>
                        </a:rPr>
                        <a:t>利用者の行動や周辺施設への立寄り頻度の変化</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提供したサービスが外出のきっかけとなった人の割合</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5%</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a:solidFill>
                            <a:srgbClr val="000000"/>
                          </a:solidFill>
                          <a:latin typeface="游ゴシック"/>
                        </a:rPr>
                        <a:t>IMaaSが事業地域来訪のきっかけになった割合について、利用者アンケートでヒアリング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8"/>
                  </a:ext>
                </a:extLst>
              </a:tr>
              <a:tr h="300777">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　</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a:r>
                        <a:rPr lang="ja-JP" altLang="en-US" sz="1050">
                          <a:solidFill>
                            <a:srgbClr val="000000"/>
                          </a:solidFill>
                          <a:latin typeface="游ゴシック"/>
                        </a:rPr>
                        <a:t>実証事業に参画する交通サービスの利用者数</a:t>
                      </a:r>
                      <a:endParaRPr kumimoji="1" lang="ja-JP" altLang="en-US" sz="105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ja-JP" altLang="en-US" sz="900">
                          <a:solidFill>
                            <a:srgbClr val="000000"/>
                          </a:solidFill>
                          <a:latin typeface="游ゴシック"/>
                        </a:rPr>
                        <a:t>MaaSをきっかけに</a:t>
                      </a:r>
                      <a:br>
                        <a:rPr lang="ja-JP" altLang="en-US" sz="900">
                          <a:solidFill>
                            <a:srgbClr val="000000"/>
                          </a:solidFill>
                          <a:latin typeface="游ゴシック"/>
                        </a:rPr>
                      </a:br>
                      <a:r>
                        <a:rPr lang="ja-JP" altLang="en-US" sz="900">
                          <a:solidFill>
                            <a:srgbClr val="000000"/>
                          </a:solidFill>
                          <a:latin typeface="游ゴシック"/>
                        </a:rPr>
                        <a:t>公共交通を選択した割合</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a:r>
                        <a:rPr lang="ja-JP" altLang="en-US" sz="900">
                          <a:solidFill>
                            <a:srgbClr val="000000"/>
                          </a:solidFill>
                          <a:latin typeface="游ゴシック"/>
                        </a:rPr>
                        <a:t>5%</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a:r>
                        <a:rPr lang="ja-JP" altLang="en-US" sz="900" dirty="0">
                          <a:solidFill>
                            <a:srgbClr val="000000"/>
                          </a:solidFill>
                          <a:latin typeface="游ゴシック"/>
                        </a:rPr>
                        <a:t>利用者アンケートでヒアリング</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bl>
          </a:graphicData>
        </a:graphic>
      </p:graphicFrame>
      <p:sp>
        <p:nvSpPr>
          <p:cNvPr id="3210" name="正方形/長方形 817"/>
          <p:cNvSpPr/>
          <p:nvPr/>
        </p:nvSpPr>
        <p:spPr>
          <a:xfrm>
            <a:off x="3996000" y="549000"/>
            <a:ext cx="6192688" cy="3068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※提出時にはページごと削除して構いません。</a:t>
            </a:r>
          </a:p>
        </p:txBody>
      </p:sp>
      <p:sp>
        <p:nvSpPr>
          <p:cNvPr id="321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72</a:t>
            </a:r>
            <a:endParaRPr kumimoji="1" lang="ja-JP" altLang="en-US" sz="1480" dirty="0">
              <a:solidFill>
                <a:schemeClr val="tx1"/>
              </a:solidFill>
            </a:endParaRPr>
          </a:p>
        </p:txBody>
      </p:sp>
    </p:spTree>
    <p:extLst>
      <p:ext uri="{BB962C8B-B14F-4D97-AF65-F5344CB8AC3E}">
        <p14:creationId xmlns:p14="http://schemas.microsoft.com/office/powerpoint/2010/main" val="3253299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7"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スケジュール①</a:t>
            </a:r>
          </a:p>
        </p:txBody>
      </p:sp>
      <p:sp>
        <p:nvSpPr>
          <p:cNvPr id="3219" name="Rectangle 66"/>
          <p:cNvSpPr>
            <a:spLocks noChangeArrowheads="1"/>
          </p:cNvSpPr>
          <p:nvPr/>
        </p:nvSpPr>
        <p:spPr>
          <a:xfrm>
            <a:off x="108536" y="980728"/>
            <a:ext cx="8855951" cy="5760640"/>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220" name="Text Box 4"/>
          <p:cNvSpPr txBox="1">
            <a:spLocks noChangeArrowheads="1"/>
          </p:cNvSpPr>
          <p:nvPr/>
        </p:nvSpPr>
        <p:spPr>
          <a:xfrm>
            <a:off x="0" y="592835"/>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事業スケジュール</a:t>
            </a: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21" name="正方形/長方形 12"/>
          <p:cNvSpPr/>
          <p:nvPr/>
        </p:nvSpPr>
        <p:spPr>
          <a:xfrm>
            <a:off x="108536" y="1084321"/>
            <a:ext cx="8712285"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事業開始にあたって必要な各プロセスの</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手順が分かるよう</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に整理</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し記入してください。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必ずしも以下の様式・項目例による必要はありません。</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3222" name="表 13"/>
          <p:cNvGraphicFramePr>
            <a:graphicFrameLocks noGrp="1"/>
          </p:cNvGraphicFramePr>
          <p:nvPr>
            <p:extLst/>
          </p:nvPr>
        </p:nvGraphicFramePr>
        <p:xfrm>
          <a:off x="270766" y="2371821"/>
          <a:ext cx="8591662" cy="4006299"/>
        </p:xfrm>
        <a:graphic>
          <a:graphicData uri="http://schemas.openxmlformats.org/drawingml/2006/table">
            <a:tbl>
              <a:tblPr firstRow="1" bandRow="1"/>
              <a:tblGrid>
                <a:gridCol w="1564930">
                  <a:extLst>
                    <a:ext uri="{9D8B030D-6E8A-4147-A177-3AD203B41FA5}">
                      <a16:colId xmlns:a16="http://schemas.microsoft.com/office/drawing/2014/main" val="20000"/>
                    </a:ext>
                  </a:extLst>
                </a:gridCol>
                <a:gridCol w="585561">
                  <a:extLst>
                    <a:ext uri="{9D8B030D-6E8A-4147-A177-3AD203B41FA5}">
                      <a16:colId xmlns:a16="http://schemas.microsoft.com/office/drawing/2014/main" val="20001"/>
                    </a:ext>
                  </a:extLst>
                </a:gridCol>
                <a:gridCol w="585561">
                  <a:extLst>
                    <a:ext uri="{9D8B030D-6E8A-4147-A177-3AD203B41FA5}">
                      <a16:colId xmlns:a16="http://schemas.microsoft.com/office/drawing/2014/main" val="20002"/>
                    </a:ext>
                  </a:extLst>
                </a:gridCol>
                <a:gridCol w="585561">
                  <a:extLst>
                    <a:ext uri="{9D8B030D-6E8A-4147-A177-3AD203B41FA5}">
                      <a16:colId xmlns:a16="http://schemas.microsoft.com/office/drawing/2014/main" val="20003"/>
                    </a:ext>
                  </a:extLst>
                </a:gridCol>
                <a:gridCol w="585561">
                  <a:extLst>
                    <a:ext uri="{9D8B030D-6E8A-4147-A177-3AD203B41FA5}">
                      <a16:colId xmlns:a16="http://schemas.microsoft.com/office/drawing/2014/main" val="20004"/>
                    </a:ext>
                  </a:extLst>
                </a:gridCol>
                <a:gridCol w="585561">
                  <a:extLst>
                    <a:ext uri="{9D8B030D-6E8A-4147-A177-3AD203B41FA5}">
                      <a16:colId xmlns:a16="http://schemas.microsoft.com/office/drawing/2014/main" val="20005"/>
                    </a:ext>
                  </a:extLst>
                </a:gridCol>
                <a:gridCol w="585561">
                  <a:extLst>
                    <a:ext uri="{9D8B030D-6E8A-4147-A177-3AD203B41FA5}">
                      <a16:colId xmlns:a16="http://schemas.microsoft.com/office/drawing/2014/main" val="20006"/>
                    </a:ext>
                  </a:extLst>
                </a:gridCol>
                <a:gridCol w="585561">
                  <a:extLst>
                    <a:ext uri="{9D8B030D-6E8A-4147-A177-3AD203B41FA5}">
                      <a16:colId xmlns:a16="http://schemas.microsoft.com/office/drawing/2014/main" val="20007"/>
                    </a:ext>
                  </a:extLst>
                </a:gridCol>
                <a:gridCol w="585561">
                  <a:extLst>
                    <a:ext uri="{9D8B030D-6E8A-4147-A177-3AD203B41FA5}">
                      <a16:colId xmlns:a16="http://schemas.microsoft.com/office/drawing/2014/main" val="20008"/>
                    </a:ext>
                  </a:extLst>
                </a:gridCol>
                <a:gridCol w="585561">
                  <a:extLst>
                    <a:ext uri="{9D8B030D-6E8A-4147-A177-3AD203B41FA5}">
                      <a16:colId xmlns:a16="http://schemas.microsoft.com/office/drawing/2014/main" val="20009"/>
                    </a:ext>
                  </a:extLst>
                </a:gridCol>
                <a:gridCol w="585561">
                  <a:extLst>
                    <a:ext uri="{9D8B030D-6E8A-4147-A177-3AD203B41FA5}">
                      <a16:colId xmlns:a16="http://schemas.microsoft.com/office/drawing/2014/main" val="20010"/>
                    </a:ext>
                  </a:extLst>
                </a:gridCol>
                <a:gridCol w="585561">
                  <a:extLst>
                    <a:ext uri="{9D8B030D-6E8A-4147-A177-3AD203B41FA5}">
                      <a16:colId xmlns:a16="http://schemas.microsoft.com/office/drawing/2014/main" val="20011"/>
                    </a:ext>
                  </a:extLst>
                </a:gridCol>
                <a:gridCol w="585561">
                  <a:extLst>
                    <a:ext uri="{9D8B030D-6E8A-4147-A177-3AD203B41FA5}">
                      <a16:colId xmlns:a16="http://schemas.microsoft.com/office/drawing/2014/main" val="20012"/>
                    </a:ext>
                  </a:extLst>
                </a:gridCol>
              </a:tblGrid>
              <a:tr h="36991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smtClean="0">
                          <a:latin typeface="Meiryo UI" panose="020B0604030504040204" pitchFamily="50" charset="-128"/>
                          <a:ea typeface="Meiryo UI" panose="020B0604030504040204" pitchFamily="50" charset="-128"/>
                        </a:rPr>
                        <a:t>2021</a:t>
                      </a:r>
                      <a:r>
                        <a:rPr kumimoji="1"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6</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7</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8</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latin typeface="Meiryo UI" panose="020B0604030504040204" pitchFamily="50" charset="-128"/>
                          <a:ea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smtClean="0">
                          <a:latin typeface="Meiryo UI" panose="020B0604030504040204" pitchFamily="50" charset="-128"/>
                          <a:ea typeface="Meiryo UI" panose="020B0604030504040204" pitchFamily="50" charset="-128"/>
                        </a:rPr>
                        <a:t>2022</a:t>
                      </a:r>
                      <a:r>
                        <a:rPr kumimoji="1"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smtClean="0">
                          <a:solidFill>
                            <a:schemeClr val="bg1"/>
                          </a:solidFill>
                          <a:latin typeface="Meiryo UI" panose="020B0604030504040204" pitchFamily="50" charset="-128"/>
                          <a:ea typeface="Meiryo UI" panose="020B0604030504040204" pitchFamily="50" charset="-128"/>
                        </a:rPr>
                        <a:t>2</a:t>
                      </a:r>
                      <a:r>
                        <a:rPr kumimoji="1" lang="ja-JP" altLang="en-US" sz="1100" dirty="0" smtClean="0">
                          <a:solidFill>
                            <a:schemeClr val="bg1"/>
                          </a:solidFill>
                          <a:latin typeface="Meiryo UI" panose="020B0604030504040204" pitchFamily="50" charset="-128"/>
                          <a:ea typeface="Meiryo UI" panose="020B0604030504040204" pitchFamily="50" charset="-128"/>
                        </a:rPr>
                        <a:t>月</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月</a:t>
                      </a:r>
                    </a:p>
                    <a:p>
                      <a:pPr algn="ctr"/>
                      <a:endParaRPr kumimoji="1" lang="ja-JP" altLang="en-US" sz="1100" dirty="0">
                        <a:solidFill>
                          <a:schemeClr val="bg1"/>
                        </a:solidFill>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16625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7062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ア）事業計画検討</a:t>
                      </a:r>
                      <a:endParaRPr kumimoji="1" lang="en-US" altLang="ja-JP" sz="11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72008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イ）システム開発</a:t>
                      </a:r>
                      <a:endParaRPr kumimoji="1" lang="en-US" altLang="ja-JP" sz="1100" dirty="0" smtClean="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648072">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ウ）サービス提供</a:t>
                      </a:r>
                      <a:endParaRPr kumimoji="1" lang="en-US" altLang="ja-JP" sz="11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7467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1337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bl>
          </a:graphicData>
        </a:graphic>
      </p:graphicFrame>
      <p:sp>
        <p:nvSpPr>
          <p:cNvPr id="3223" name="ホームベース 14"/>
          <p:cNvSpPr/>
          <p:nvPr/>
        </p:nvSpPr>
        <p:spPr>
          <a:xfrm>
            <a:off x="2412144" y="3332105"/>
            <a:ext cx="1728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全体計画作成・調査</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24" name="ホームベース 18"/>
          <p:cNvSpPr/>
          <p:nvPr/>
        </p:nvSpPr>
        <p:spPr>
          <a:xfrm>
            <a:off x="1836600" y="3821854"/>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１．仕様検討</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25" name="ホームベース 19"/>
          <p:cNvSpPr/>
          <p:nvPr/>
        </p:nvSpPr>
        <p:spPr>
          <a:xfrm>
            <a:off x="4500312" y="3977032"/>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２．設計</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26" name="ホームベース 20"/>
          <p:cNvSpPr/>
          <p:nvPr/>
        </p:nvSpPr>
        <p:spPr>
          <a:xfrm>
            <a:off x="5292600" y="4132210"/>
            <a:ext cx="11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３．構築</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27" name="ホームベース 21"/>
          <p:cNvSpPr/>
          <p:nvPr/>
        </p:nvSpPr>
        <p:spPr>
          <a:xfrm>
            <a:off x="6624352" y="4283171"/>
            <a:ext cx="219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４．稼働（実装）</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28" name="星 5 1"/>
          <p:cNvSpPr>
            <a:spLocks noChangeAspect="1"/>
          </p:cNvSpPr>
          <p:nvPr/>
        </p:nvSpPr>
        <p:spPr>
          <a:xfrm>
            <a:off x="2051720" y="3281814"/>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29" name="テキスト ボックス 2"/>
          <p:cNvSpPr txBox="1"/>
          <p:nvPr/>
        </p:nvSpPr>
        <p:spPr>
          <a:xfrm>
            <a:off x="1763688" y="3521498"/>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30" name="星 5 22"/>
          <p:cNvSpPr>
            <a:spLocks noChangeAspect="1"/>
          </p:cNvSpPr>
          <p:nvPr/>
        </p:nvSpPr>
        <p:spPr>
          <a:xfrm>
            <a:off x="4283968" y="3279330"/>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1" name="テキスト ボックス 23"/>
          <p:cNvSpPr txBox="1"/>
          <p:nvPr/>
        </p:nvSpPr>
        <p:spPr>
          <a:xfrm>
            <a:off x="3995936" y="3519014"/>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32" name="ホームベース 24"/>
          <p:cNvSpPr/>
          <p:nvPr/>
        </p:nvSpPr>
        <p:spPr>
          <a:xfrm>
            <a:off x="4716016" y="4700257"/>
            <a:ext cx="1728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商品設計</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33" name="星 5 25"/>
          <p:cNvSpPr>
            <a:spLocks noChangeAspect="1"/>
          </p:cNvSpPr>
          <p:nvPr/>
        </p:nvSpPr>
        <p:spPr>
          <a:xfrm>
            <a:off x="4436368" y="4647482"/>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4" name="テキスト ボックス 26"/>
          <p:cNvSpPr txBox="1"/>
          <p:nvPr/>
        </p:nvSpPr>
        <p:spPr>
          <a:xfrm>
            <a:off x="4148336" y="488716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35" name="星 5 27"/>
          <p:cNvSpPr>
            <a:spLocks noChangeAspect="1"/>
          </p:cNvSpPr>
          <p:nvPr/>
        </p:nvSpPr>
        <p:spPr>
          <a:xfrm>
            <a:off x="6444208" y="4647482"/>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6" name="テキスト ボックス 28"/>
          <p:cNvSpPr txBox="1"/>
          <p:nvPr/>
        </p:nvSpPr>
        <p:spPr>
          <a:xfrm>
            <a:off x="6156176" y="488716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50" charset="-128"/>
                <a:cs typeface="+mn-cs"/>
              </a:rPr>
              <a:t>サービスイン</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37" name="ホームベース 29"/>
          <p:cNvSpPr/>
          <p:nvPr/>
        </p:nvSpPr>
        <p:spPr>
          <a:xfrm>
            <a:off x="6660232" y="4700257"/>
            <a:ext cx="219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サービス提供</a:t>
            </a:r>
            <a:endPar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23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4" name="正方形/長方形 2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73</a:t>
            </a:r>
            <a:endParaRPr kumimoji="1" lang="ja-JP" altLang="en-US" sz="1480" dirty="0">
              <a:solidFill>
                <a:schemeClr val="tx1"/>
              </a:solidFill>
            </a:endParaRPr>
          </a:p>
        </p:txBody>
      </p:sp>
    </p:spTree>
    <p:extLst>
      <p:ext uri="{BB962C8B-B14F-4D97-AF65-F5344CB8AC3E}">
        <p14:creationId xmlns:p14="http://schemas.microsoft.com/office/powerpoint/2010/main" val="1539851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 name="Rectangle 66"/>
          <p:cNvSpPr>
            <a:spLocks noChangeArrowheads="1"/>
          </p:cNvSpPr>
          <p:nvPr/>
        </p:nvSpPr>
        <p:spPr>
          <a:xfrm>
            <a:off x="96700" y="980728"/>
            <a:ext cx="8939796" cy="5760640"/>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245" name="Rectangle 67"/>
          <p:cNvSpPr>
            <a:spLocks noChangeArrowheads="1"/>
          </p:cNvSpPr>
          <p:nvPr/>
        </p:nvSpPr>
        <p:spPr>
          <a:xfrm>
            <a:off x="0" y="0"/>
            <a:ext cx="9144000" cy="573088"/>
          </a:xfrm>
          <a:prstGeom prst="rect">
            <a:avLst/>
          </a:prstGeom>
          <a:solidFill>
            <a:srgbClr val="00B05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smtClean="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スケジュール②</a:t>
            </a:r>
            <a:endPar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46"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smtClean="0">
                <a:ln>
                  <a:noFill/>
                </a:ln>
                <a:solidFill>
                  <a:srgbClr val="000000"/>
                </a:solidFill>
                <a:effectLst/>
                <a:uLnTx/>
                <a:uFillTx/>
                <a:latin typeface="Tahoma" pitchFamily="34" charset="0"/>
                <a:ea typeface="ＭＳ Ｐゴシック" panose="020B0600070205080204" pitchFamily="50" charset="-128"/>
                <a:cs typeface="+mn-cs"/>
              </a:rPr>
              <a:t>中長期スケジュール</a:t>
            </a: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247" name="正方形/長方形 22"/>
          <p:cNvSpPr/>
          <p:nvPr/>
        </p:nvSpPr>
        <p:spPr>
          <a:xfrm>
            <a:off x="108536" y="1084321"/>
            <a:ext cx="8712285" cy="116865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サービスの拡充、実施</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エリアの拡大、他地域への展開等について、想定している内容を記入してください</a:t>
            </a: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※必ずしも以下の様式・項目例による必要はありません。</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※様式No.10と重複する内容があっても構いません。</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3249" name="表 79"/>
          <p:cNvGraphicFramePr>
            <a:graphicFrameLocks noGrp="1"/>
          </p:cNvGraphicFramePr>
          <p:nvPr>
            <p:extLst/>
          </p:nvPr>
        </p:nvGraphicFramePr>
        <p:xfrm>
          <a:off x="240811" y="2214745"/>
          <a:ext cx="8676709" cy="4308815"/>
        </p:xfrm>
        <a:graphic>
          <a:graphicData uri="http://schemas.openxmlformats.org/drawingml/2006/table">
            <a:tbl>
              <a:tblPr firstRow="1" bandRow="1"/>
              <a:tblGrid>
                <a:gridCol w="855023">
                  <a:extLst>
                    <a:ext uri="{9D8B030D-6E8A-4147-A177-3AD203B41FA5}">
                      <a16:colId xmlns:a16="http://schemas.microsoft.com/office/drawing/2014/main" val="20000"/>
                    </a:ext>
                  </a:extLst>
                </a:gridCol>
                <a:gridCol w="1404289">
                  <a:extLst>
                    <a:ext uri="{9D8B030D-6E8A-4147-A177-3AD203B41FA5}">
                      <a16:colId xmlns:a16="http://schemas.microsoft.com/office/drawing/2014/main" val="20001"/>
                    </a:ext>
                  </a:extLst>
                </a:gridCol>
                <a:gridCol w="1600477">
                  <a:extLst>
                    <a:ext uri="{9D8B030D-6E8A-4147-A177-3AD203B41FA5}">
                      <a16:colId xmlns:a16="http://schemas.microsoft.com/office/drawing/2014/main" val="20002"/>
                    </a:ext>
                  </a:extLst>
                </a:gridCol>
                <a:gridCol w="1605640">
                  <a:extLst>
                    <a:ext uri="{9D8B030D-6E8A-4147-A177-3AD203B41FA5}">
                      <a16:colId xmlns:a16="http://schemas.microsoft.com/office/drawing/2014/main" val="20003"/>
                    </a:ext>
                  </a:extLst>
                </a:gridCol>
                <a:gridCol w="1605640">
                  <a:extLst>
                    <a:ext uri="{9D8B030D-6E8A-4147-A177-3AD203B41FA5}">
                      <a16:colId xmlns:a16="http://schemas.microsoft.com/office/drawing/2014/main" val="20004"/>
                    </a:ext>
                  </a:extLst>
                </a:gridCol>
                <a:gridCol w="1605640">
                  <a:extLst>
                    <a:ext uri="{9D8B030D-6E8A-4147-A177-3AD203B41FA5}">
                      <a16:colId xmlns:a16="http://schemas.microsoft.com/office/drawing/2014/main" val="20005"/>
                    </a:ext>
                  </a:extLst>
                </a:gridCol>
              </a:tblGrid>
              <a:tr h="25616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smtClean="0">
                          <a:latin typeface="Meiryo UI" panose="020B0604030504040204" pitchFamily="50" charset="-128"/>
                          <a:ea typeface="Meiryo UI" panose="020B0604030504040204" pitchFamily="50" charset="-128"/>
                        </a:rPr>
                        <a:t>2021</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smtClean="0">
                          <a:latin typeface="Meiryo UI" panose="020B0604030504040204" pitchFamily="50" charset="-128"/>
                          <a:ea typeface="Meiryo UI" panose="020B0604030504040204" pitchFamily="50" charset="-128"/>
                        </a:rPr>
                        <a:t>2023</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n-cs"/>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bg1"/>
                          </a:solidFill>
                          <a:latin typeface="Meiryo UI" panose="020B0604030504040204" pitchFamily="50" charset="-128"/>
                          <a:ea typeface="Meiryo UI" panose="020B0604030504040204" pitchFamily="50" charset="-128"/>
                        </a:rPr>
                        <a:t>2025</a:t>
                      </a:r>
                      <a:r>
                        <a:rPr kumimoji="1" lang="ja-JP" altLang="en-US" sz="1200" b="1" dirty="0" smtClean="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8222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smtClean="0">
                          <a:latin typeface="Meiryo UI" panose="020B0604030504040204" pitchFamily="50" charset="-128"/>
                          <a:ea typeface="Meiryo UI" panose="020B0604030504040204" pitchFamily="50" charset="-128"/>
                        </a:rPr>
                        <a:t>MaaS</a:t>
                      </a:r>
                      <a:r>
                        <a:rPr kumimoji="1" lang="ja-JP" altLang="en-US" sz="1200" dirty="0" smtClean="0">
                          <a:latin typeface="Meiryo UI" panose="020B0604030504040204" pitchFamily="50" charset="-128"/>
                          <a:ea typeface="Meiryo UI" panose="020B0604030504040204" pitchFamily="50" charset="-128"/>
                        </a:rPr>
                        <a:t>サービスの提供</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591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baseline="0" dirty="0" smtClean="0">
                          <a:latin typeface="Meiryo UI" panose="020B0604030504040204" pitchFamily="50" charset="-128"/>
                          <a:ea typeface="Meiryo UI" panose="020B0604030504040204" pitchFamily="50" charset="-128"/>
                        </a:rPr>
                        <a:t>〇〇サービスとの連携</a:t>
                      </a:r>
                      <a:endParaRPr kumimoji="1" lang="ja-JP" altLang="en-US" sz="1200" b="0" i="1" u="none" baseline="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〇〇地域への拡大</a:t>
                      </a: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4678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69301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7328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1200" dirty="0" smtClean="0">
                          <a:latin typeface="Meiryo UI" panose="020B0604030504040204" pitchFamily="50" charset="-128"/>
                          <a:ea typeface="Meiryo UI" panose="020B0604030504040204" pitchFamily="50" charset="-128"/>
                        </a:rPr>
                        <a:t>○○市</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都市</a:t>
                      </a:r>
                      <a:r>
                        <a:rPr lang="en-US" altLang="ja-JP" sz="1200" dirty="0" smtClean="0">
                          <a:latin typeface="Meiryo UI" panose="020B0604030504040204" pitchFamily="50" charset="-128"/>
                          <a:ea typeface="Meiryo UI" panose="020B0604030504040204" pitchFamily="50" charset="-128"/>
                        </a:rPr>
                        <a:t>OS</a:t>
                      </a:r>
                      <a:endParaRPr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3250" name="テキスト ボックス 82"/>
          <p:cNvSpPr txBox="1"/>
          <p:nvPr/>
        </p:nvSpPr>
        <p:spPr>
          <a:xfrm>
            <a:off x="1414310" y="3007488"/>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実装</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1" name="右矢印 83"/>
          <p:cNvSpPr/>
          <p:nvPr/>
        </p:nvSpPr>
        <p:spPr>
          <a:xfrm>
            <a:off x="1565015" y="3264968"/>
            <a:ext cx="7308000" cy="18925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2" name="右矢印 84"/>
          <p:cNvSpPr/>
          <p:nvPr/>
        </p:nvSpPr>
        <p:spPr>
          <a:xfrm>
            <a:off x="2532214" y="3806661"/>
            <a:ext cx="1191598" cy="162450"/>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3" name="テキスト ボックス 85"/>
          <p:cNvSpPr txBox="1"/>
          <p:nvPr/>
        </p:nvSpPr>
        <p:spPr>
          <a:xfrm>
            <a:off x="2455627" y="3535935"/>
            <a:ext cx="10822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システム拡張</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4" name="テキスト ボックス 86"/>
          <p:cNvSpPr txBox="1"/>
          <p:nvPr/>
        </p:nvSpPr>
        <p:spPr>
          <a:xfrm>
            <a:off x="3747118" y="3530968"/>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実装</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5" name="右矢印 87"/>
          <p:cNvSpPr/>
          <p:nvPr/>
        </p:nvSpPr>
        <p:spPr>
          <a:xfrm>
            <a:off x="3834555" y="3825988"/>
            <a:ext cx="500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6" name="テキスト ボックス 88"/>
          <p:cNvSpPr txBox="1"/>
          <p:nvPr/>
        </p:nvSpPr>
        <p:spPr>
          <a:xfrm>
            <a:off x="539552" y="5023057"/>
            <a:ext cx="34290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7" name="山形 89"/>
          <p:cNvSpPr/>
          <p:nvPr/>
        </p:nvSpPr>
        <p:spPr>
          <a:xfrm>
            <a:off x="7960601"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8" name="山形 90"/>
          <p:cNvSpPr/>
          <p:nvPr/>
        </p:nvSpPr>
        <p:spPr>
          <a:xfrm>
            <a:off x="1147992" y="6150137"/>
            <a:ext cx="972000" cy="111872"/>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9" name="山形 91"/>
          <p:cNvSpPr/>
          <p:nvPr/>
        </p:nvSpPr>
        <p:spPr>
          <a:xfrm>
            <a:off x="5850453" y="615289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0" name="山形 92"/>
          <p:cNvSpPr/>
          <p:nvPr/>
        </p:nvSpPr>
        <p:spPr>
          <a:xfrm>
            <a:off x="6278344"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1" name="山形 93"/>
          <p:cNvSpPr/>
          <p:nvPr/>
        </p:nvSpPr>
        <p:spPr>
          <a:xfrm>
            <a:off x="6699580" y="6152045"/>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2" name="山形 94"/>
          <p:cNvSpPr/>
          <p:nvPr/>
        </p:nvSpPr>
        <p:spPr>
          <a:xfrm>
            <a:off x="7127472"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3" name="山形 95"/>
          <p:cNvSpPr/>
          <p:nvPr/>
        </p:nvSpPr>
        <p:spPr>
          <a:xfrm>
            <a:off x="7555364"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4" name="テキスト ボックス 96"/>
          <p:cNvSpPr txBox="1"/>
          <p:nvPr/>
        </p:nvSpPr>
        <p:spPr>
          <a:xfrm>
            <a:off x="1067352" y="5886945"/>
            <a:ext cx="13882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システム開発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5" name="山形 97"/>
          <p:cNvSpPr/>
          <p:nvPr/>
        </p:nvSpPr>
        <p:spPr>
          <a:xfrm>
            <a:off x="2921823"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6" name="山形 98"/>
          <p:cNvSpPr/>
          <p:nvPr/>
        </p:nvSpPr>
        <p:spPr>
          <a:xfrm>
            <a:off x="3343059" y="6152471"/>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7" name="山形 99"/>
          <p:cNvSpPr/>
          <p:nvPr/>
        </p:nvSpPr>
        <p:spPr>
          <a:xfrm>
            <a:off x="3770951"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8" name="山形 100"/>
          <p:cNvSpPr/>
          <p:nvPr/>
        </p:nvSpPr>
        <p:spPr>
          <a:xfrm>
            <a:off x="4190051" y="6149259"/>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9" name="山形 101"/>
          <p:cNvSpPr/>
          <p:nvPr/>
        </p:nvSpPr>
        <p:spPr>
          <a:xfrm>
            <a:off x="4607015"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0" name="山形 102"/>
          <p:cNvSpPr/>
          <p:nvPr/>
        </p:nvSpPr>
        <p:spPr>
          <a:xfrm>
            <a:off x="5028251" y="6152045"/>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1" name="山形 103"/>
          <p:cNvSpPr/>
          <p:nvPr/>
        </p:nvSpPr>
        <p:spPr>
          <a:xfrm>
            <a:off x="5438559"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2" name="山形 104"/>
          <p:cNvSpPr/>
          <p:nvPr/>
        </p:nvSpPr>
        <p:spPr>
          <a:xfrm>
            <a:off x="2510783" y="614619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3" name="テキスト ボックス 105"/>
          <p:cNvSpPr txBox="1"/>
          <p:nvPr/>
        </p:nvSpPr>
        <p:spPr>
          <a:xfrm>
            <a:off x="2014918" y="5891067"/>
            <a:ext cx="82889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運用</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開始</a:t>
            </a:r>
          </a:p>
        </p:txBody>
      </p:sp>
      <p:sp>
        <p:nvSpPr>
          <p:cNvPr id="3274" name="楕円 106"/>
          <p:cNvSpPr/>
          <p:nvPr/>
        </p:nvSpPr>
        <p:spPr>
          <a:xfrm>
            <a:off x="2222801" y="6141146"/>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5" name="右矢印 107"/>
          <p:cNvSpPr/>
          <p:nvPr/>
        </p:nvSpPr>
        <p:spPr>
          <a:xfrm>
            <a:off x="2754619" y="4350148"/>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6" name="右矢印 108"/>
          <p:cNvSpPr/>
          <p:nvPr/>
        </p:nvSpPr>
        <p:spPr>
          <a:xfrm>
            <a:off x="4346363" y="4374985"/>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7" name="テキスト ボックス 109"/>
          <p:cNvSpPr txBox="1"/>
          <p:nvPr/>
        </p:nvSpPr>
        <p:spPr>
          <a:xfrm>
            <a:off x="2714112" y="4109721"/>
            <a:ext cx="75206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a:t>
            </a:r>
          </a:p>
        </p:txBody>
      </p:sp>
      <p:sp>
        <p:nvSpPr>
          <p:cNvPr id="3278" name="右矢印 111"/>
          <p:cNvSpPr/>
          <p:nvPr/>
        </p:nvSpPr>
        <p:spPr>
          <a:xfrm>
            <a:off x="5904424" y="4353516"/>
            <a:ext cx="2916000" cy="17353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9" name="テキスト ボックス 112"/>
          <p:cNvSpPr txBox="1"/>
          <p:nvPr/>
        </p:nvSpPr>
        <p:spPr>
          <a:xfrm>
            <a:off x="5850232" y="4158961"/>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実装</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80" name="楕円 113"/>
          <p:cNvSpPr/>
          <p:nvPr/>
        </p:nvSpPr>
        <p:spPr>
          <a:xfrm>
            <a:off x="3537922" y="2544478"/>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81" name="テキスト ボックス 114"/>
          <p:cNvSpPr txBox="1"/>
          <p:nvPr/>
        </p:nvSpPr>
        <p:spPr>
          <a:xfrm>
            <a:off x="2423136" y="2752031"/>
            <a:ext cx="185569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○月：〇〇事業完成</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82" name="楕円 117"/>
          <p:cNvSpPr/>
          <p:nvPr/>
        </p:nvSpPr>
        <p:spPr>
          <a:xfrm>
            <a:off x="4258002" y="2548230"/>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83" name="テキスト ボックス 118"/>
          <p:cNvSpPr txBox="1"/>
          <p:nvPr/>
        </p:nvSpPr>
        <p:spPr>
          <a:xfrm>
            <a:off x="3920297" y="2755783"/>
            <a:ext cx="20324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○月：△△駅開業予定</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84" name="テキスト ボックス 48"/>
          <p:cNvSpPr txBox="1"/>
          <p:nvPr/>
        </p:nvSpPr>
        <p:spPr>
          <a:xfrm>
            <a:off x="4323993" y="4086953"/>
            <a:ext cx="108501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システム拡張</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85"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正方形/長方形 4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74</a:t>
            </a:r>
            <a:endParaRPr kumimoji="1" lang="ja-JP" altLang="en-US" sz="1480" dirty="0">
              <a:solidFill>
                <a:schemeClr val="tx1"/>
              </a:solidFill>
            </a:endParaRPr>
          </a:p>
        </p:txBody>
      </p:sp>
    </p:spTree>
    <p:extLst>
      <p:ext uri="{BB962C8B-B14F-4D97-AF65-F5344CB8AC3E}">
        <p14:creationId xmlns:p14="http://schemas.microsoft.com/office/powerpoint/2010/main" val="10346942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予算計画</a:t>
            </a:r>
          </a:p>
        </p:txBody>
      </p:sp>
      <p:sp>
        <p:nvSpPr>
          <p:cNvPr id="3293" name="テキスト 683"/>
          <p:cNvSpPr txBox="1"/>
          <p:nvPr/>
        </p:nvSpPr>
        <p:spPr>
          <a:xfrm>
            <a:off x="2286000" y="2967782"/>
            <a:ext cx="4572000" cy="92243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graphicFrame>
        <p:nvGraphicFramePr>
          <p:cNvPr id="3294" name="四角形 685"/>
          <p:cNvGraphicFramePr>
            <a:graphicFrameLocks noGrp="1"/>
          </p:cNvGraphicFramePr>
          <p:nvPr/>
        </p:nvGraphicFramePr>
        <p:xfrm>
          <a:off x="252000" y="837000"/>
          <a:ext cx="8634536" cy="457200"/>
        </p:xfrm>
        <a:graphic>
          <a:graphicData uri="http://schemas.openxmlformats.org/drawingml/2006/table">
            <a:tbl>
              <a:tblPr>
                <a:tableStyleId>{5C22544A-7EE6-4342-B048-85BDC9FD1C3A}</a:tableStyleId>
              </a:tblPr>
              <a:tblGrid>
                <a:gridCol w="1243592">
                  <a:extLst>
                    <a:ext uri="{9D8B030D-6E8A-4147-A177-3AD203B41FA5}">
                      <a16:colId xmlns:a16="http://schemas.microsoft.com/office/drawing/2014/main" val="20000"/>
                    </a:ext>
                  </a:extLst>
                </a:gridCol>
                <a:gridCol w="1478881">
                  <a:extLst>
                    <a:ext uri="{9D8B030D-6E8A-4147-A177-3AD203B41FA5}">
                      <a16:colId xmlns:a16="http://schemas.microsoft.com/office/drawing/2014/main" val="20001"/>
                    </a:ext>
                  </a:extLst>
                </a:gridCol>
                <a:gridCol w="1295066">
                  <a:extLst>
                    <a:ext uri="{9D8B030D-6E8A-4147-A177-3AD203B41FA5}">
                      <a16:colId xmlns:a16="http://schemas.microsoft.com/office/drawing/2014/main" val="20002"/>
                    </a:ext>
                  </a:extLst>
                </a:gridCol>
                <a:gridCol w="1604211">
                  <a:extLst>
                    <a:ext uri="{9D8B030D-6E8A-4147-A177-3AD203B41FA5}">
                      <a16:colId xmlns:a16="http://schemas.microsoft.com/office/drawing/2014/main" val="20003"/>
                    </a:ext>
                  </a:extLst>
                </a:gridCol>
                <a:gridCol w="1445460">
                  <a:extLst>
                    <a:ext uri="{9D8B030D-6E8A-4147-A177-3AD203B41FA5}">
                      <a16:colId xmlns:a16="http://schemas.microsoft.com/office/drawing/2014/main" val="20004"/>
                    </a:ext>
                  </a:extLst>
                </a:gridCol>
                <a:gridCol w="1567326">
                  <a:extLst>
                    <a:ext uri="{9D8B030D-6E8A-4147-A177-3AD203B41FA5}">
                      <a16:colId xmlns:a16="http://schemas.microsoft.com/office/drawing/2014/main" val="20005"/>
                    </a:ext>
                  </a:extLst>
                </a:gridCol>
              </a:tblGrid>
              <a:tr h="370840">
                <a:tc>
                  <a:txBody>
                    <a:bodyPr/>
                    <a:lstStyle/>
                    <a:p>
                      <a:r>
                        <a:rPr kumimoji="1" lang="ja-JP" altLang="en-US" sz="1200" dirty="0">
                          <a:solidFill>
                            <a:schemeClr val="tx1"/>
                          </a:solidFill>
                        </a:rPr>
                        <a:t>全体事業費</a:t>
                      </a:r>
                    </a:p>
                    <a:p>
                      <a:r>
                        <a:rPr kumimoji="1" lang="ja-JP" altLang="en-US" sz="1200" dirty="0">
                          <a:solidFill>
                            <a:schemeClr val="tx1"/>
                          </a:solidFill>
                        </a:rPr>
                        <a:t>(A)+(B)</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補助対象経費</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交付申請</a:t>
                      </a:r>
                    </a:p>
                    <a:p>
                      <a:r>
                        <a:rPr kumimoji="1" lang="ja-JP" altLang="en-US" sz="1200" dirty="0">
                          <a:solidFill>
                            <a:schemeClr val="tx1"/>
                          </a:solidFill>
                        </a:rPr>
                        <a:t>希望額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295" name="テキスト 687"/>
          <p:cNvSpPr txBox="1"/>
          <p:nvPr/>
        </p:nvSpPr>
        <p:spPr>
          <a:xfrm>
            <a:off x="7308000" y="549000"/>
            <a:ext cx="2016000" cy="30688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（全て単位：千円）</a:t>
            </a:r>
          </a:p>
        </p:txBody>
      </p:sp>
      <p:graphicFrame>
        <p:nvGraphicFramePr>
          <p:cNvPr id="3296" name="四角形 632"/>
          <p:cNvGraphicFramePr>
            <a:graphicFrameLocks noGrp="1"/>
          </p:cNvGraphicFramePr>
          <p:nvPr/>
        </p:nvGraphicFramePr>
        <p:xfrm>
          <a:off x="252000" y="1449936"/>
          <a:ext cx="8634533" cy="3851064"/>
        </p:xfrm>
        <a:graphic>
          <a:graphicData uri="http://schemas.openxmlformats.org/drawingml/2006/table">
            <a:tbl>
              <a:tblPr/>
              <a:tblGrid>
                <a:gridCol w="1613373">
                  <a:extLst>
                    <a:ext uri="{9D8B030D-6E8A-4147-A177-3AD203B41FA5}">
                      <a16:colId xmlns:a16="http://schemas.microsoft.com/office/drawing/2014/main" val="20000"/>
                    </a:ext>
                  </a:extLst>
                </a:gridCol>
                <a:gridCol w="1100745">
                  <a:extLst>
                    <a:ext uri="{9D8B030D-6E8A-4147-A177-3AD203B41FA5}">
                      <a16:colId xmlns:a16="http://schemas.microsoft.com/office/drawing/2014/main" val="20001"/>
                    </a:ext>
                  </a:extLst>
                </a:gridCol>
                <a:gridCol w="1512303">
                  <a:extLst>
                    <a:ext uri="{9D8B030D-6E8A-4147-A177-3AD203B41FA5}">
                      <a16:colId xmlns:a16="http://schemas.microsoft.com/office/drawing/2014/main" val="20002"/>
                    </a:ext>
                  </a:extLst>
                </a:gridCol>
                <a:gridCol w="1704473">
                  <a:extLst>
                    <a:ext uri="{9D8B030D-6E8A-4147-A177-3AD203B41FA5}">
                      <a16:colId xmlns:a16="http://schemas.microsoft.com/office/drawing/2014/main" val="20003"/>
                    </a:ext>
                  </a:extLst>
                </a:gridCol>
                <a:gridCol w="1487237">
                  <a:extLst>
                    <a:ext uri="{9D8B030D-6E8A-4147-A177-3AD203B41FA5}">
                      <a16:colId xmlns:a16="http://schemas.microsoft.com/office/drawing/2014/main" val="20004"/>
                    </a:ext>
                  </a:extLst>
                </a:gridCol>
                <a:gridCol w="1216402">
                  <a:extLst>
                    <a:ext uri="{9D8B030D-6E8A-4147-A177-3AD203B41FA5}">
                      <a16:colId xmlns:a16="http://schemas.microsoft.com/office/drawing/2014/main" val="20005"/>
                    </a:ext>
                  </a:extLst>
                </a:gridCol>
              </a:tblGrid>
              <a:tr h="439156">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経費の区分</a:t>
                      </a:r>
                      <a:r>
                        <a:rPr lang="ja-JP" altLang="en-US" sz="1200" b="0">
                          <a:solidFill>
                            <a:srgbClr val="000000"/>
                          </a:solidFill>
                          <a:latin typeface="游ゴシック"/>
                        </a:rPr>
                        <a:t>※１</a:t>
                      </a:r>
                      <a:endParaRPr kumimoji="1" lang="ja-JP" altLang="en-US" sz="1200" b="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金額</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実施事項</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実施主体</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備考</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22266">
                <a:tc rowSpan="3">
                  <a:txBody>
                    <a:bodyPr/>
                    <a:lstStyle/>
                    <a:p>
                      <a:pPr algn="ctr"/>
                      <a:r>
                        <a:rPr lang="ja-JP" altLang="en-US" sz="1200">
                          <a:solidFill>
                            <a:srgbClr val="000000"/>
                          </a:solidFill>
                          <a:latin typeface="游ゴシック"/>
                        </a:rPr>
                        <a:t>補助対象経費</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1"/>
                  </a:ext>
                </a:extLst>
              </a:tr>
              <a:tr h="422266">
                <a:tc vMerge="1">
                  <a:txBody>
                    <a:bodyPr/>
                    <a:lstStyle/>
                    <a:p>
                      <a:endParaRPr kumimoji="1" lang="ja-JP" altLang="en-US" dirty="0"/>
                    </a:p>
                  </a:txBody>
                  <a:tcPr>
                    <a:lnL>
                      <a:noFill/>
                    </a:lnL>
                    <a:lnR>
                      <a:noFill/>
                    </a:lnR>
                    <a:lnT>
                      <a:noFill/>
                    </a:lnT>
                    <a:lnB>
                      <a:noFill/>
                    </a:lnB>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2"/>
                  </a:ext>
                </a:extLst>
              </a:tr>
              <a:tr h="422266">
                <a:tc vMerge="1">
                  <a:txBody>
                    <a:bodyPr/>
                    <a:lstStyle/>
                    <a:p>
                      <a:endParaRPr kumimoji="1" lang="ja-JP" altLang="en-US" dirty="0"/>
                    </a:p>
                  </a:txBody>
                  <a:tcPr>
                    <a:lnL>
                      <a:noFill/>
                    </a:lnL>
                    <a:lnR>
                      <a:noFill/>
                    </a:lnR>
                    <a:lnT>
                      <a:noFill/>
                    </a:lnT>
                    <a:lnB>
                      <a:noFill/>
                    </a:lnB>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extLst>
                  <a:ext uri="{0D108BD9-81ED-4DB2-BD59-A6C34878D82A}">
                    <a16:rowId xmlns:a16="http://schemas.microsoft.com/office/drawing/2014/main" val="10003"/>
                  </a:ext>
                </a:extLst>
              </a:tr>
              <a:tr h="439156">
                <a:tc>
                  <a:txBody>
                    <a:bodyPr/>
                    <a:lstStyle/>
                    <a:p>
                      <a:pPr algn="ctr"/>
                      <a:r>
                        <a:rPr lang="ja-JP" altLang="en-US" sz="1200">
                          <a:solidFill>
                            <a:srgbClr val="000000"/>
                          </a:solidFill>
                          <a:latin typeface="游ゴシック"/>
                        </a:rPr>
                        <a:t>小計</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lt"/>
                          <a:cs typeface="+mn-lt"/>
                        </a:rPr>
                        <a:t>　(A)</a:t>
                      </a:r>
                      <a:endParaRPr kumimoji="1" lang="ja-JP" altLang="en-US" sz="1200" dirty="0">
                        <a:latin typeface="+mn-lt"/>
                        <a:cs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4"/>
                  </a:ext>
                </a:extLst>
              </a:tr>
              <a:tr h="422266">
                <a:tc rowSpan="3">
                  <a:txBody>
                    <a:bodyPr/>
                    <a:lstStyle/>
                    <a:p>
                      <a:pPr algn="ctr"/>
                      <a:r>
                        <a:rPr lang="ja-JP" altLang="en-US" sz="1200">
                          <a:solidFill>
                            <a:srgbClr val="000000"/>
                          </a:solidFill>
                          <a:latin typeface="游ゴシック"/>
                        </a:rPr>
                        <a:t>補助対象経費外</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5"/>
                  </a:ext>
                </a:extLst>
              </a:tr>
              <a:tr h="422266">
                <a:tc vMerge="1">
                  <a:txBody>
                    <a:bodyPr/>
                    <a:lstStyle/>
                    <a:p>
                      <a:endParaRPr kumimoji="1" lang="ja-JP" altLang="en-US" dirty="0"/>
                    </a:p>
                  </a:txBody>
                  <a:tcPr>
                    <a:lnL>
                      <a:noFill/>
                    </a:lnL>
                    <a:lnR>
                      <a:noFill/>
                    </a:lnR>
                    <a:lnT>
                      <a:noFill/>
                    </a:lnT>
                    <a:lnB>
                      <a:noFill/>
                    </a:lnB>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6"/>
                  </a:ext>
                </a:extLst>
              </a:tr>
              <a:tr h="422266">
                <a:tc vMerge="1">
                  <a:txBody>
                    <a:bodyPr/>
                    <a:lstStyle/>
                    <a:p>
                      <a:endParaRPr kumimoji="1" lang="ja-JP" altLang="en-US" dirty="0"/>
                    </a:p>
                  </a:txBody>
                  <a:tcPr>
                    <a:lnL>
                      <a:noFill/>
                    </a:lnL>
                    <a:lnR>
                      <a:noFill/>
                    </a:lnR>
                    <a:lnT>
                      <a:noFill/>
                    </a:lnT>
                    <a:lnB>
                      <a:noFill/>
                    </a:lnB>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extLst>
                  <a:ext uri="{0D108BD9-81ED-4DB2-BD59-A6C34878D82A}">
                    <a16:rowId xmlns:a16="http://schemas.microsoft.com/office/drawing/2014/main" val="10007"/>
                  </a:ext>
                </a:extLst>
              </a:tr>
              <a:tr h="439156">
                <a:tc>
                  <a:txBody>
                    <a:bodyPr/>
                    <a:lstStyle/>
                    <a:p>
                      <a:pPr algn="ctr"/>
                      <a:r>
                        <a:rPr lang="ja-JP" altLang="en-US" sz="1200">
                          <a:solidFill>
                            <a:srgbClr val="000000"/>
                          </a:solidFill>
                          <a:latin typeface="游ゴシック"/>
                        </a:rPr>
                        <a:t>小計</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r>
                        <a:rPr lang="ja-JP" altLang="en-US" sz="1200">
                          <a:solidFill>
                            <a:srgbClr val="000000"/>
                          </a:solidFill>
                          <a:latin typeface="+mn-lt"/>
                          <a:cs typeface="+mn-lt"/>
                        </a:rPr>
                        <a:t>(B)</a:t>
                      </a:r>
                      <a:endParaRPr kumimoji="1" lang="ja-JP" altLang="en-US" sz="1200" dirty="0">
                        <a:latin typeface="+mn-lt"/>
                        <a:cs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dirty="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8"/>
                  </a:ext>
                </a:extLst>
              </a:tr>
            </a:tbl>
          </a:graphicData>
        </a:graphic>
      </p:graphicFrame>
      <p:sp>
        <p:nvSpPr>
          <p:cNvPr id="3297" name="テキスト 634"/>
          <p:cNvSpPr txBox="1"/>
          <p:nvPr/>
        </p:nvSpPr>
        <p:spPr>
          <a:xfrm>
            <a:off x="36000" y="5367343"/>
            <a:ext cx="9130842" cy="144565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※１ </a:t>
            </a:r>
            <a:r>
              <a:rPr kumimoji="1" lang="en-US" altLang="ja-JP" sz="1200" b="0" i="1" u="none" strike="noStrike" kern="1200" cap="none" spc="0" normalizeH="0" baseline="0" noProof="0" dirty="0" err="1" smtClean="0">
                <a:ln>
                  <a:noFill/>
                </a:ln>
                <a:solidFill>
                  <a:srgbClr val="FF0000"/>
                </a:solidFill>
                <a:effectLst/>
                <a:uLnTx/>
                <a:uFillTx/>
                <a:latin typeface="Arial" panose="020B0604020202020204" pitchFamily="34" charset="0"/>
                <a:ea typeface="ＭＳ Ｐゴシック" panose="020B0600070205080204" pitchFamily="50" charset="-128"/>
                <a:cs typeface="+mn-cs"/>
              </a:rPr>
              <a:t>経費の区分は、以下のいずれに当てはまるかをご記載ください</a:t>
            </a:r>
            <a:r>
              <a:rPr kumimoji="1" lang="en-US" altLang="ja-JP" sz="12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提出時は、赤字補足部分は削除していただいてかまいません。</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（地域公共交通確保維持改善事業（新モビリティサービス推進事業）実施要領を参照。）</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en-US" altLang="ja-JP" sz="10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①連携基盤システムの購入・開発費、②既存の連携基盤システムの機能拡張に係るシステムの改修費、③連携基盤システムの利用料（補助対象事業の</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完了日までに限る。）、④連携基盤システム導入に伴う導入設定、マニュアル作成費、研修実施に係る費用、⑤連携基盤システムのセキュリティ対策費、</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⑥連携基盤システムを利用したキャッシュレス決済端末及び混雑情報（予測を含む。）を提供するために必要な機器の導入費用、⑦交通分野以外のサービスにおける</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キャッシュレス決済端末及び混雑情報（予測を含む。）を提供するために必要な機器の設置に係る導入費用、⑧連携基盤システムの導入が地域にもたらす効果や</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　課題を地域で把握するための調査に要する費用</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※２ 行数は必要に応じて、増減させてかまいません。</a:t>
            </a:r>
          </a:p>
        </p:txBody>
      </p:sp>
      <p:sp>
        <p:nvSpPr>
          <p:cNvPr id="329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75</a:t>
            </a:r>
            <a:endParaRPr kumimoji="1" lang="ja-JP" altLang="en-US" sz="1480" dirty="0">
              <a:solidFill>
                <a:schemeClr val="tx1"/>
              </a:solidFill>
            </a:endParaRPr>
          </a:p>
        </p:txBody>
      </p:sp>
    </p:spTree>
    <p:extLst>
      <p:ext uri="{BB962C8B-B14F-4D97-AF65-F5344CB8AC3E}">
        <p14:creationId xmlns:p14="http://schemas.microsoft.com/office/powerpoint/2010/main" val="8729727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ＭＳ Ｐゴシック"/>
                <a:ea typeface="ＭＳ Ｐゴシック"/>
                <a:cs typeface="+mn-cs"/>
              </a:rPr>
              <a:t>事業スキーム</a:t>
            </a:r>
          </a:p>
        </p:txBody>
      </p:sp>
      <p:sp>
        <p:nvSpPr>
          <p:cNvPr id="3303" name="テキスト 683"/>
          <p:cNvSpPr txBox="1"/>
          <p:nvPr/>
        </p:nvSpPr>
        <p:spPr>
          <a:xfrm>
            <a:off x="2286000" y="2967782"/>
            <a:ext cx="4572000" cy="92243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sp>
        <p:nvSpPr>
          <p:cNvPr id="3304" name="正方形/長方形 726"/>
          <p:cNvSpPr/>
          <p:nvPr/>
        </p:nvSpPr>
        <p:spPr>
          <a:xfrm>
            <a:off x="3351130" y="1484784"/>
            <a:ext cx="244487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05" name="正方形/長方形 727"/>
          <p:cNvSpPr/>
          <p:nvPr/>
        </p:nvSpPr>
        <p:spPr>
          <a:xfrm>
            <a:off x="3145938" y="3357414"/>
            <a:ext cx="288032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○○MaaS推進協議会</a:t>
            </a:r>
            <a:endParaRPr kumimoji="1" lang="en-US" altLang="ja-JP" sz="18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（申請者）</a:t>
            </a:r>
            <a:endParaRPr kumimoji="1" lang="en-US" altLang="ja-JP" sz="1800" b="0" i="0" u="none" strike="noStrike" kern="1200" cap="none" spc="0" normalizeH="0" baseline="0" noProof="0" dirty="0" smtClean="0">
              <a:ln>
                <a:noFill/>
              </a:ln>
              <a:solidFill>
                <a:srgbClr val="000000"/>
              </a:solidFill>
              <a:effectLst/>
              <a:uLnTx/>
              <a:uFillTx/>
              <a:latin typeface="Arial"/>
              <a:ea typeface="ＭＳ Ｐゴシック"/>
              <a:cs typeface="+mn-cs"/>
            </a:endParaRPr>
          </a:p>
        </p:txBody>
      </p:sp>
      <p:sp>
        <p:nvSpPr>
          <p:cNvPr id="3306" name="正方形/長方形 728"/>
          <p:cNvSpPr/>
          <p:nvPr/>
        </p:nvSpPr>
        <p:spPr>
          <a:xfrm>
            <a:off x="4586098" y="2600908"/>
            <a:ext cx="121056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補助金交付</a:t>
            </a:r>
            <a:endPar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3307" name="直線矢印コネクタ 729"/>
          <p:cNvCxnSpPr/>
          <p:nvPr/>
        </p:nvCxnSpPr>
        <p:spPr>
          <a:xfrm>
            <a:off x="4283770" y="4221510"/>
            <a:ext cx="726" cy="1367730"/>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08" name="正方形/長方形 730"/>
          <p:cNvSpPr/>
          <p:nvPr/>
        </p:nvSpPr>
        <p:spPr>
          <a:xfrm>
            <a:off x="255878" y="5589240"/>
            <a:ext cx="203123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（観光事業者）</a:t>
            </a:r>
          </a:p>
        </p:txBody>
      </p:sp>
      <p:sp>
        <p:nvSpPr>
          <p:cNvPr id="3309" name="正方形/長方形 731"/>
          <p:cNvSpPr/>
          <p:nvPr/>
        </p:nvSpPr>
        <p:spPr>
          <a:xfrm>
            <a:off x="6593276" y="5589240"/>
            <a:ext cx="2442724"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○○株式会社</a:t>
            </a:r>
            <a:endParaRPr kumimoji="1" lang="en-US" altLang="ja-JP" sz="18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（○○システム</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開発事業者）</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10" name="正方形/長方形 732"/>
          <p:cNvSpPr/>
          <p:nvPr/>
        </p:nvSpPr>
        <p:spPr>
          <a:xfrm>
            <a:off x="1116000" y="2780944"/>
            <a:ext cx="186984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○○システム改修費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smtClean="0">
                <a:ln>
                  <a:noFill/>
                </a:ln>
                <a:solidFill>
                  <a:srgbClr val="000000"/>
                </a:solidFill>
                <a:effectLst/>
                <a:uLnTx/>
                <a:uFillTx/>
                <a:latin typeface="Arial"/>
                <a:ea typeface="ＭＳ Ｐゴシック"/>
                <a:cs typeface="+mn-cs"/>
              </a:rPr>
              <a:t>2,000</a:t>
            </a:r>
            <a:r>
              <a:rPr kumimoji="1" lang="ja-JP" altLang="en-US" sz="1400" b="1" i="0" u="sng" strike="noStrike" kern="1200" cap="none" spc="0" normalizeH="0" baseline="0" noProof="0" dirty="0" smtClean="0">
                <a:ln>
                  <a:noFill/>
                </a:ln>
                <a:solidFill>
                  <a:srgbClr val="000000"/>
                </a:solidFill>
                <a:effectLst/>
                <a:uLnTx/>
                <a:uFillTx/>
                <a:latin typeface="Arial"/>
                <a:ea typeface="ＭＳ Ｐゴシック"/>
                <a:cs typeface="+mn-cs"/>
              </a:rPr>
              <a:t>千円</a:t>
            </a:r>
            <a:endPar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11" name="正方形/長方形 733"/>
          <p:cNvSpPr/>
          <p:nvPr/>
        </p:nvSpPr>
        <p:spPr>
          <a:xfrm>
            <a:off x="6372728" y="2852936"/>
            <a:ext cx="151777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○○機器導入費</a:t>
            </a:r>
            <a:endParaRPr kumimoji="1" lang="en-US" altLang="ja-JP" sz="14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smtClean="0">
                <a:ln>
                  <a:noFill/>
                </a:ln>
                <a:solidFill>
                  <a:srgbClr val="000000"/>
                </a:solidFill>
                <a:effectLst/>
                <a:uLnTx/>
                <a:uFillTx/>
                <a:latin typeface="Arial"/>
                <a:ea typeface="ＭＳ Ｐゴシック"/>
                <a:cs typeface="+mn-cs"/>
              </a:rPr>
              <a:t>2,500</a:t>
            </a:r>
            <a:r>
              <a:rPr kumimoji="1" lang="ja-JP" altLang="en-US" sz="1400" b="1" i="0" u="sng" strike="noStrike" kern="1200" cap="none" spc="0" normalizeH="0" baseline="0" noProof="0" dirty="0" smtClean="0">
                <a:ln>
                  <a:noFill/>
                </a:ln>
                <a:solidFill>
                  <a:srgbClr val="000000"/>
                </a:solidFill>
                <a:effectLst/>
                <a:uLnTx/>
                <a:uFillTx/>
                <a:latin typeface="Arial"/>
                <a:ea typeface="ＭＳ Ｐゴシック"/>
                <a:cs typeface="+mn-cs"/>
              </a:rPr>
              <a:t>千円</a:t>
            </a:r>
            <a:endPar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12" name="正方形/長方形 734"/>
          <p:cNvSpPr/>
          <p:nvPr/>
        </p:nvSpPr>
        <p:spPr>
          <a:xfrm>
            <a:off x="3132368" y="5589240"/>
            <a:ext cx="288032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株式会社XX</a:t>
            </a:r>
            <a:endParaRPr kumimoji="1" lang="en-US" altLang="ja-JP" sz="18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（混雑情報提供</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システム開発事業者）</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13" name="正方形/長方形 735"/>
          <p:cNvSpPr/>
          <p:nvPr/>
        </p:nvSpPr>
        <p:spPr>
          <a:xfrm>
            <a:off x="2700000" y="5013000"/>
            <a:ext cx="186769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□□システム購入費</a:t>
            </a:r>
            <a:endParaRPr kumimoji="1" lang="en-US" altLang="ja-JP" sz="14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smtClean="0">
                <a:ln>
                  <a:noFill/>
                </a:ln>
                <a:solidFill>
                  <a:srgbClr val="000000"/>
                </a:solidFill>
                <a:effectLst/>
                <a:uLnTx/>
                <a:uFillTx/>
                <a:latin typeface="Arial"/>
                <a:ea typeface="ＭＳ Ｐゴシック"/>
                <a:cs typeface="+mn-cs"/>
              </a:rPr>
              <a:t>10,000</a:t>
            </a:r>
            <a:r>
              <a:rPr kumimoji="1" lang="ja-JP" altLang="en-US" sz="1400" b="1" i="0" u="sng" strike="noStrike" kern="1200" cap="none" spc="0" normalizeH="0" baseline="0" noProof="0" dirty="0" smtClean="0">
                <a:ln>
                  <a:noFill/>
                </a:ln>
                <a:solidFill>
                  <a:srgbClr val="000000"/>
                </a:solidFill>
                <a:effectLst/>
                <a:uLnTx/>
                <a:uFillTx/>
                <a:latin typeface="Arial"/>
                <a:ea typeface="ＭＳ Ｐゴシック"/>
                <a:cs typeface="+mn-cs"/>
              </a:rPr>
              <a:t>千円（国費）</a:t>
            </a:r>
            <a:endPar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3314" name="カギ線コネクタ 736"/>
          <p:cNvCxnSpPr/>
          <p:nvPr/>
        </p:nvCxnSpPr>
        <p:spPr>
          <a:xfrm rot="10800000" flipV="1">
            <a:off x="936124" y="3573014"/>
            <a:ext cx="2209814" cy="2016226"/>
          </a:xfrm>
          <a:prstGeom prst="bentConnector3">
            <a:avLst>
              <a:gd name="adj1" fmla="val 10029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15" name="楕円 737"/>
          <p:cNvSpPr/>
          <p:nvPr/>
        </p:nvSpPr>
        <p:spPr>
          <a:xfrm>
            <a:off x="1825007" y="3356992"/>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Arial"/>
                <a:ea typeface="ＭＳ Ｐゴシック"/>
                <a:cs typeface="+mn-cs"/>
              </a:rPr>
              <a:t>￥</a:t>
            </a: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3316" name="カギ線コネクタ 738"/>
          <p:cNvCxnSpPr/>
          <p:nvPr/>
        </p:nvCxnSpPr>
        <p:spPr>
          <a:xfrm rot="5400000" flipH="1" flipV="1">
            <a:off x="1530190" y="3987062"/>
            <a:ext cx="1620180" cy="1584176"/>
          </a:xfrm>
          <a:prstGeom prst="bentConnector3">
            <a:avLst>
              <a:gd name="adj1" fmla="val 10036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17" name="正方形/長方形 739"/>
          <p:cNvSpPr/>
          <p:nvPr/>
        </p:nvSpPr>
        <p:spPr>
          <a:xfrm>
            <a:off x="1486153" y="4548051"/>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XXシステム改修、納品</a:t>
            </a:r>
            <a:endPar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18" name="楕円 740"/>
          <p:cNvSpPr/>
          <p:nvPr/>
        </p:nvSpPr>
        <p:spPr>
          <a:xfrm>
            <a:off x="4068472" y="4509000"/>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Arial"/>
                <a:ea typeface="ＭＳ Ｐゴシック"/>
                <a:cs typeface="+mn-cs"/>
              </a:rPr>
              <a:t>￥</a:t>
            </a: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3319" name="直線矢印コネクタ 741"/>
          <p:cNvCxnSpPr/>
          <p:nvPr/>
        </p:nvCxnSpPr>
        <p:spPr>
          <a:xfrm flipV="1">
            <a:off x="4860560" y="4221510"/>
            <a:ext cx="575" cy="1367731"/>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20" name="正方形/長方形 742"/>
          <p:cNvSpPr/>
          <p:nvPr/>
        </p:nvSpPr>
        <p:spPr>
          <a:xfrm>
            <a:off x="4858209" y="4977384"/>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○○システム開発、納品</a:t>
            </a:r>
            <a:endPar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3321" name="カギ線コネクタ 743"/>
          <p:cNvCxnSpPr/>
          <p:nvPr/>
        </p:nvCxnSpPr>
        <p:spPr>
          <a:xfrm>
            <a:off x="6039827" y="3573014"/>
            <a:ext cx="2196246" cy="2016228"/>
          </a:xfrm>
          <a:prstGeom prst="bentConnector3">
            <a:avLst>
              <a:gd name="adj1" fmla="val 99962"/>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22" name="楕円 744"/>
          <p:cNvSpPr/>
          <p:nvPr/>
        </p:nvSpPr>
        <p:spPr>
          <a:xfrm>
            <a:off x="6921926" y="3356992"/>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000000"/>
                </a:solidFill>
                <a:effectLst/>
                <a:uLnTx/>
                <a:uFillTx/>
                <a:latin typeface="Arial"/>
                <a:ea typeface="ＭＳ Ｐゴシック"/>
                <a:cs typeface="+mn-cs"/>
              </a:rPr>
              <a:t>￥</a:t>
            </a:r>
            <a:endPar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3323" name="カギ線コネクタ 745"/>
          <p:cNvCxnSpPr/>
          <p:nvPr/>
        </p:nvCxnSpPr>
        <p:spPr>
          <a:xfrm rot="16200000" flipV="1">
            <a:off x="5972253" y="4036635"/>
            <a:ext cx="1620181" cy="1485031"/>
          </a:xfrm>
          <a:prstGeom prst="bentConnector3">
            <a:avLst>
              <a:gd name="adj1" fmla="val 10036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24" name="正方形/長方形 746"/>
          <p:cNvSpPr/>
          <p:nvPr/>
        </p:nvSpPr>
        <p:spPr>
          <a:xfrm>
            <a:off x="6336409" y="4527122"/>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○○機器</a:t>
            </a:r>
            <a:endPar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Arial"/>
                <a:ea typeface="ＭＳ Ｐゴシック"/>
                <a:cs typeface="+mn-cs"/>
              </a:rPr>
              <a:t>納品</a:t>
            </a:r>
          </a:p>
        </p:txBody>
      </p:sp>
      <p:cxnSp>
        <p:nvCxnSpPr>
          <p:cNvPr id="3325" name="直線矢印コネクタ 747"/>
          <p:cNvCxnSpPr/>
          <p:nvPr/>
        </p:nvCxnSpPr>
        <p:spPr>
          <a:xfrm>
            <a:off x="4586098" y="2420888"/>
            <a:ext cx="0" cy="900735"/>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26" name="正方形/長方形 748"/>
          <p:cNvSpPr/>
          <p:nvPr/>
        </p:nvSpPr>
        <p:spPr>
          <a:xfrm>
            <a:off x="2050922" y="3247145"/>
            <a:ext cx="1009486"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（国土交通省）</a:t>
            </a:r>
          </a:p>
        </p:txBody>
      </p:sp>
      <p:sp>
        <p:nvSpPr>
          <p:cNvPr id="3327" name="正方形/長方形 749"/>
          <p:cNvSpPr/>
          <p:nvPr/>
        </p:nvSpPr>
        <p:spPr>
          <a:xfrm>
            <a:off x="7452000" y="3103145"/>
            <a:ext cx="1009486"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※補助対象経費外</a:t>
            </a:r>
          </a:p>
        </p:txBody>
      </p:sp>
      <p:sp>
        <p:nvSpPr>
          <p:cNvPr id="3328" name="正方形/長方形 750"/>
          <p:cNvSpPr/>
          <p:nvPr/>
        </p:nvSpPr>
        <p:spPr>
          <a:xfrm>
            <a:off x="2744076" y="5407145"/>
            <a:ext cx="1546113"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※補助対象経費（経済産業省）</a:t>
            </a:r>
          </a:p>
        </p:txBody>
      </p:sp>
      <p:sp>
        <p:nvSpPr>
          <p:cNvPr id="3329" name="テキスト 751"/>
          <p:cNvSpPr txBox="1"/>
          <p:nvPr/>
        </p:nvSpPr>
        <p:spPr>
          <a:xfrm>
            <a:off x="255878" y="693000"/>
            <a:ext cx="6463445" cy="306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※契約関係、資金の流れ、補助対象経費、などの事業スキーム図を示してください。</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0" name="テキスト 752"/>
          <p:cNvSpPr txBox="1"/>
          <p:nvPr/>
        </p:nvSpPr>
        <p:spPr>
          <a:xfrm>
            <a:off x="330460" y="1177900"/>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1" name="テキスト 753"/>
          <p:cNvSpPr txBox="1"/>
          <p:nvPr/>
        </p:nvSpPr>
        <p:spPr>
          <a:xfrm>
            <a:off x="252000" y="1239455"/>
            <a:ext cx="901025" cy="306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（記載例）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2"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srgbClr val="000000"/>
                </a:solidFill>
                <a:effectLst/>
                <a:uLnTx/>
                <a:uFillTx/>
                <a:latin typeface="Arial"/>
                <a:ea typeface="ＭＳ Ｐゴシック"/>
                <a:cs typeface="+mn-cs"/>
              </a:rPr>
              <a:t>国土交通省総政局</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4" name="正方形/長方形 3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76</a:t>
            </a:r>
            <a:endParaRPr kumimoji="1" lang="ja-JP" altLang="en-US" sz="1480" dirty="0">
              <a:solidFill>
                <a:schemeClr val="tx1"/>
              </a:solidFill>
            </a:endParaRPr>
          </a:p>
        </p:txBody>
      </p:sp>
    </p:spTree>
    <p:extLst>
      <p:ext uri="{BB962C8B-B14F-4D97-AF65-F5344CB8AC3E}">
        <p14:creationId xmlns:p14="http://schemas.microsoft.com/office/powerpoint/2010/main" val="2539057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b="1" dirty="0" smtClean="0">
                <a:solidFill>
                  <a:schemeClr val="bg1"/>
                </a:solidFill>
                <a:latin typeface="ＭＳ Ｐゴシック" panose="020B0600070205080204" pitchFamily="50" charset="-128"/>
              </a:rPr>
              <a:t>○○事業実行計画</a:t>
            </a:r>
            <a:endParaRPr lang="ja-JP" altLang="en-US" sz="1800" b="1" dirty="0">
              <a:solidFill>
                <a:schemeClr val="bg1"/>
              </a:solidFill>
              <a:latin typeface="ＭＳ Ｐゴシック" panose="020B0600070205080204" pitchFamily="50" charset="-128"/>
            </a:endParaRPr>
          </a:p>
        </p:txBody>
      </p:sp>
      <p:sp>
        <p:nvSpPr>
          <p:cNvPr id="3336" name="テキスト ボックス 26"/>
          <p:cNvSpPr txBox="1"/>
          <p:nvPr/>
        </p:nvSpPr>
        <p:spPr>
          <a:xfrm>
            <a:off x="121567" y="1712303"/>
            <a:ext cx="6320589" cy="954107"/>
          </a:xfrm>
          <a:prstGeom prst="rect">
            <a:avLst/>
          </a:prstGeom>
          <a:noFill/>
        </p:spPr>
        <p:txBody>
          <a:bodyPr wrap="square" rtlCol="0">
            <a:spAutoFit/>
          </a:bodyPr>
          <a:lstStyle/>
          <a:p>
            <a:r>
              <a:rPr kumimoji="1" lang="ja-JP" altLang="en-US" sz="1400" dirty="0" smtClean="0"/>
              <a:t>・図を用いて、</a:t>
            </a:r>
            <a:r>
              <a:rPr lang="ja-JP" altLang="en-US" sz="1400" dirty="0" smtClean="0"/>
              <a:t>実行計画の</a:t>
            </a:r>
            <a:r>
              <a:rPr lang="ja-JP" altLang="en-US" sz="1400" dirty="0"/>
              <a:t>解説</a:t>
            </a:r>
            <a:r>
              <a:rPr lang="ja-JP" altLang="en-US" sz="1400" dirty="0" smtClean="0"/>
              <a:t>を記載</a:t>
            </a:r>
            <a:endParaRPr lang="en-US" altLang="ja-JP" sz="1400" dirty="0" smtClean="0"/>
          </a:p>
          <a:p>
            <a:r>
              <a:rPr kumimoji="1" lang="ja-JP" altLang="en-US" sz="1400" dirty="0" smtClean="0"/>
              <a:t>・街の課題と解決方法を記載</a:t>
            </a:r>
            <a:endParaRPr kumimoji="1" lang="en-US" altLang="ja-JP" sz="1400" dirty="0" smtClean="0"/>
          </a:p>
          <a:p>
            <a:r>
              <a:rPr kumimoji="1" lang="ja-JP" altLang="en-US" sz="1400" dirty="0" smtClean="0"/>
              <a:t>・デフォルメされ</a:t>
            </a:r>
            <a:r>
              <a:rPr lang="ja-JP" altLang="en-US" sz="1400" dirty="0" smtClean="0"/>
              <a:t>てい</a:t>
            </a:r>
            <a:r>
              <a:rPr lang="ja-JP" altLang="en-US" sz="1400" dirty="0"/>
              <a:t>て</a:t>
            </a:r>
            <a:r>
              <a:rPr kumimoji="1" lang="ja-JP" altLang="en-US" sz="1400" dirty="0" smtClean="0"/>
              <a:t>もかまわないので、実際のまちのうえに、それぞれの取組がどのように関連性をもっているのかわかるように表現</a:t>
            </a:r>
            <a:endParaRPr kumimoji="1" lang="en-US" altLang="ja-JP" sz="1400" dirty="0" smtClean="0"/>
          </a:p>
        </p:txBody>
      </p:sp>
      <p:grpSp>
        <p:nvGrpSpPr>
          <p:cNvPr id="3337" name="グループ化 2"/>
          <p:cNvGrpSpPr/>
          <p:nvPr/>
        </p:nvGrpSpPr>
        <p:grpSpPr>
          <a:xfrm>
            <a:off x="1049443" y="3487318"/>
            <a:ext cx="6696869" cy="1983667"/>
            <a:chOff x="1049443" y="3487318"/>
            <a:chExt cx="6696869" cy="1983667"/>
          </a:xfrm>
        </p:grpSpPr>
        <p:pic>
          <p:nvPicPr>
            <p:cNvPr id="3338" name="図 25"/>
            <p:cNvPicPr>
              <a:picLocks noChangeAspect="1"/>
            </p:cNvPicPr>
            <p:nvPr/>
          </p:nvPicPr>
          <p:blipFill>
            <a:blip r:embed="rId3"/>
            <a:stretch>
              <a:fillRect/>
            </a:stretch>
          </p:blipFill>
          <p:spPr>
            <a:xfrm>
              <a:off x="5138000" y="3573016"/>
              <a:ext cx="2608312" cy="1812269"/>
            </a:xfrm>
            <a:prstGeom prst="rect">
              <a:avLst/>
            </a:prstGeom>
            <a:effectLst>
              <a:softEdge rad="330200"/>
            </a:effectLst>
          </p:spPr>
        </p:pic>
        <p:pic>
          <p:nvPicPr>
            <p:cNvPr id="3339" name="図 32"/>
            <p:cNvPicPr>
              <a:picLocks noChangeAspect="1"/>
            </p:cNvPicPr>
            <p:nvPr/>
          </p:nvPicPr>
          <p:blipFill>
            <a:blip r:embed="rId4"/>
            <a:stretch>
              <a:fillRect/>
            </a:stretch>
          </p:blipFill>
          <p:spPr>
            <a:xfrm>
              <a:off x="1049443" y="3487318"/>
              <a:ext cx="3842779" cy="1983667"/>
            </a:xfrm>
            <a:prstGeom prst="rect">
              <a:avLst/>
            </a:prstGeom>
            <a:effectLst>
              <a:softEdge rad="190500"/>
            </a:effectLst>
          </p:spPr>
        </p:pic>
        <p:sp>
          <p:nvSpPr>
            <p:cNvPr id="3340" name="テキスト ボックス 33"/>
            <p:cNvSpPr txBox="1"/>
            <p:nvPr/>
          </p:nvSpPr>
          <p:spPr>
            <a:xfrm rot="19281952">
              <a:off x="4525932" y="4070742"/>
              <a:ext cx="1224136" cy="461665"/>
            </a:xfrm>
            <a:prstGeom prst="rect">
              <a:avLst/>
            </a:prstGeom>
            <a:noFill/>
          </p:spPr>
          <p:txBody>
            <a:bodyPr wrap="square" rtlCol="0">
              <a:spAutoFit/>
            </a:bodyPr>
            <a:lstStyle/>
            <a:p>
              <a:r>
                <a:rPr kumimoji="1" lang="en-US" altLang="ja-JP" sz="2400" dirty="0" smtClean="0">
                  <a:solidFill>
                    <a:srgbClr val="FF0000"/>
                  </a:solidFill>
                </a:rPr>
                <a:t>IMAGE</a:t>
              </a:r>
              <a:endParaRPr kumimoji="1" lang="ja-JP" altLang="en-US" sz="2400" dirty="0">
                <a:solidFill>
                  <a:srgbClr val="FF0000"/>
                </a:solidFill>
              </a:endParaRPr>
            </a:p>
          </p:txBody>
        </p:sp>
      </p:grpSp>
      <p:sp>
        <p:nvSpPr>
          <p:cNvPr id="3341" name="正方形/長方形 35"/>
          <p:cNvSpPr/>
          <p:nvPr/>
        </p:nvSpPr>
        <p:spPr>
          <a:xfrm>
            <a:off x="107950" y="656948"/>
            <a:ext cx="8978900" cy="914400"/>
          </a:xfrm>
          <a:prstGeom prst="rect">
            <a:avLst/>
          </a:prstGeom>
          <a:noFill/>
          <a:ln>
            <a:solidFill>
              <a:srgbClr val="0070C0"/>
            </a:solidFill>
          </a:ln>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solidFill>
                  <a:schemeClr val="tx1"/>
                </a:solidFill>
                <a:latin typeface="+mj-ea"/>
                <a:ea typeface="+mj-ea"/>
              </a:rPr>
              <a:t>■本実行</a:t>
            </a:r>
            <a:r>
              <a:rPr lang="ja-JP" altLang="en-US" sz="1600" dirty="0" smtClean="0">
                <a:solidFill>
                  <a:schemeClr val="tx1"/>
                </a:solidFill>
                <a:latin typeface="+mj-ea"/>
                <a:ea typeface="+mj-ea"/>
              </a:rPr>
              <a:t>計画の概要　（どのような技術を用いて、いつまでに何を行うかを簡潔に記載）</a:t>
            </a:r>
            <a:r>
              <a:rPr lang="ja-JP" altLang="en-US" dirty="0">
                <a:solidFill>
                  <a:schemeClr val="tx1"/>
                </a:solidFill>
                <a:latin typeface="+mj-ea"/>
                <a:ea typeface="+mj-ea"/>
              </a:rPr>
              <a:t>　</a:t>
            </a:r>
            <a:endParaRPr lang="en-US" altLang="ja-JP" spc="-20" dirty="0">
              <a:solidFill>
                <a:schemeClr val="tx1"/>
              </a:solidFill>
              <a:latin typeface="+mj-ea"/>
              <a:ea typeface="+mj-ea"/>
            </a:endParaRPr>
          </a:p>
        </p:txBody>
      </p:sp>
      <p:sp>
        <p:nvSpPr>
          <p:cNvPr id="3342"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77</a:t>
            </a:r>
            <a:endParaRPr kumimoji="1" lang="ja-JP" altLang="en-US" sz="1480" dirty="0">
              <a:solidFill>
                <a:schemeClr val="tx1"/>
              </a:solidFill>
            </a:endParaRPr>
          </a:p>
        </p:txBody>
      </p:sp>
    </p:spTree>
    <p:extLst>
      <p:ext uri="{BB962C8B-B14F-4D97-AF65-F5344CB8AC3E}">
        <p14:creationId xmlns:p14="http://schemas.microsoft.com/office/powerpoint/2010/main" val="30228103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9"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実証実験の取組</a:t>
            </a:r>
            <a:r>
              <a:rPr lang="ja-JP" altLang="en-US" sz="2400" b="1" dirty="0">
                <a:solidFill>
                  <a:schemeClr val="bg1"/>
                </a:solidFill>
                <a:latin typeface="ＭＳ Ｐゴシック" panose="020B0600070205080204" pitchFamily="50" charset="-128"/>
              </a:rPr>
              <a:t>内容：○○</a:t>
            </a:r>
            <a:r>
              <a:rPr lang="ja-JP" altLang="en-US" sz="2400" b="1" dirty="0" smtClean="0">
                <a:solidFill>
                  <a:schemeClr val="bg1"/>
                </a:solidFill>
                <a:latin typeface="ＭＳ Ｐゴシック" panose="020B0600070205080204" pitchFamily="50" charset="-128"/>
              </a:rPr>
              <a:t>事業</a:t>
            </a:r>
            <a:endParaRPr lang="ja-JP" altLang="en-US" sz="2400" b="1" dirty="0">
              <a:solidFill>
                <a:schemeClr val="bg1"/>
              </a:solidFill>
              <a:latin typeface="ＭＳ Ｐゴシック" panose="020B0600070205080204" pitchFamily="50" charset="-128"/>
            </a:endParaRPr>
          </a:p>
        </p:txBody>
      </p:sp>
      <p:sp>
        <p:nvSpPr>
          <p:cNvPr id="3350" name="正方形/長方形 25"/>
          <p:cNvSpPr/>
          <p:nvPr/>
        </p:nvSpPr>
        <p:spPr>
          <a:xfrm>
            <a:off x="79971" y="689720"/>
            <a:ext cx="8795624" cy="954107"/>
          </a:xfrm>
          <a:prstGeom prst="rect">
            <a:avLst/>
          </a:prstGeom>
        </p:spPr>
        <p:txBody>
          <a:bodyPr wrap="square">
            <a:spAutoFit/>
          </a:bodyPr>
          <a:lstStyle/>
          <a:p>
            <a:r>
              <a:rPr lang="en-US" altLang="ja-JP" sz="1400" i="1" dirty="0" smtClean="0">
                <a:solidFill>
                  <a:srgbClr val="FF0000"/>
                </a:solidFill>
              </a:rPr>
              <a:t>※</a:t>
            </a:r>
            <a:r>
              <a:rPr lang="ja-JP" altLang="en-US" sz="1400" i="1" dirty="0" smtClean="0">
                <a:solidFill>
                  <a:srgbClr val="FF0000"/>
                </a:solidFill>
              </a:rPr>
              <a:t>実装</a:t>
            </a:r>
            <a:r>
              <a:rPr lang="ja-JP" altLang="en-US" sz="1400" i="1" dirty="0">
                <a:solidFill>
                  <a:srgbClr val="FF0000"/>
                </a:solidFill>
              </a:rPr>
              <a:t>に向けた課題解決のために本実証実験で実証したい仮説、仮説の検証に必要な実証実験の具体的な内容（対象分野、関係者、全体像との関係、先進性等）、検証方法、実施時期、</a:t>
            </a:r>
            <a:r>
              <a:rPr lang="ja-JP" altLang="en-US" sz="1400" i="1" dirty="0" smtClean="0">
                <a:solidFill>
                  <a:srgbClr val="FF0000"/>
                </a:solidFill>
              </a:rPr>
              <a:t>金額規模に</a:t>
            </a:r>
            <a:r>
              <a:rPr lang="ja-JP" altLang="en-US" sz="1400" i="1" dirty="0">
                <a:solidFill>
                  <a:srgbClr val="FF0000"/>
                </a:solidFill>
              </a:rPr>
              <a:t>ついて記載</a:t>
            </a:r>
            <a:r>
              <a:rPr lang="ja-JP" altLang="en-US" sz="1400" i="1" dirty="0" smtClean="0">
                <a:solidFill>
                  <a:srgbClr val="FF0000"/>
                </a:solidFill>
              </a:rPr>
              <a:t>。</a:t>
            </a:r>
            <a:endParaRPr lang="en-US" altLang="ja-JP" sz="1400" i="1" dirty="0" smtClean="0">
              <a:solidFill>
                <a:srgbClr val="FF0000"/>
              </a:solidFill>
            </a:endParaRPr>
          </a:p>
          <a:p>
            <a:r>
              <a:rPr lang="en-US" altLang="ja-JP" sz="1400" i="1" dirty="0" smtClean="0">
                <a:solidFill>
                  <a:srgbClr val="FF0000"/>
                </a:solidFill>
              </a:rPr>
              <a:t>※</a:t>
            </a:r>
            <a:r>
              <a:rPr lang="ja-JP" altLang="en-US" sz="1400" i="1" dirty="0">
                <a:solidFill>
                  <a:srgbClr val="FF0000"/>
                </a:solidFill>
              </a:rPr>
              <a:t>「スマートシティ実証調査」（国土交通省都市局：令和３年度　２．２億円）による</a:t>
            </a:r>
            <a:r>
              <a:rPr lang="ja-JP" altLang="en-US" sz="1400" i="1" dirty="0" smtClean="0">
                <a:solidFill>
                  <a:srgbClr val="FF0000"/>
                </a:solidFill>
              </a:rPr>
              <a:t>支援に採択されなかった場合に、計画</a:t>
            </a:r>
            <a:r>
              <a:rPr lang="ja-JP" altLang="en-US" sz="1400" i="1" dirty="0">
                <a:solidFill>
                  <a:srgbClr val="FF0000"/>
                </a:solidFill>
              </a:rPr>
              <a:t>改訂・社会実装に向けた助言</a:t>
            </a:r>
            <a:r>
              <a:rPr lang="ja-JP" altLang="en-US" sz="1400" i="1" dirty="0" smtClean="0">
                <a:solidFill>
                  <a:srgbClr val="FF0000"/>
                </a:solidFill>
              </a:rPr>
              <a:t>等の支援</a:t>
            </a:r>
            <a:r>
              <a:rPr lang="en-US" altLang="ja-JP" sz="1400" i="1" dirty="0">
                <a:solidFill>
                  <a:srgbClr val="FF0000"/>
                </a:solidFill>
              </a:rPr>
              <a:t>(</a:t>
            </a:r>
            <a:r>
              <a:rPr lang="ja-JP" altLang="en-US" sz="1400" i="1" dirty="0">
                <a:solidFill>
                  <a:srgbClr val="FF0000"/>
                </a:solidFill>
              </a:rPr>
              <a:t>ハンズオン支援</a:t>
            </a:r>
            <a:r>
              <a:rPr lang="en-US" altLang="ja-JP" sz="1400" i="1" dirty="0" smtClean="0">
                <a:solidFill>
                  <a:srgbClr val="FF0000"/>
                </a:solidFill>
              </a:rPr>
              <a:t>)</a:t>
            </a:r>
            <a:r>
              <a:rPr lang="ja-JP" altLang="en-US" sz="1400" i="1" dirty="0" smtClean="0">
                <a:solidFill>
                  <a:srgbClr val="FF0000"/>
                </a:solidFill>
              </a:rPr>
              <a:t>を希望しない場合は、その旨を記載。</a:t>
            </a:r>
            <a:endParaRPr lang="en-US" altLang="ja-JP" sz="1400" i="1" dirty="0" smtClean="0">
              <a:solidFill>
                <a:srgbClr val="FF0000"/>
              </a:solidFill>
            </a:endParaRPr>
          </a:p>
        </p:txBody>
      </p:sp>
      <p:sp>
        <p:nvSpPr>
          <p:cNvPr id="3352"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78</a:t>
            </a:r>
            <a:endParaRPr kumimoji="1" lang="ja-JP" altLang="en-US" sz="1480" dirty="0">
              <a:solidFill>
                <a:schemeClr val="tx1"/>
              </a:solidFill>
            </a:endParaRPr>
          </a:p>
        </p:txBody>
      </p:sp>
    </p:spTree>
    <p:extLst>
      <p:ext uri="{BB962C8B-B14F-4D97-AF65-F5344CB8AC3E}">
        <p14:creationId xmlns:p14="http://schemas.microsoft.com/office/powerpoint/2010/main" val="5865969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導入</a:t>
            </a:r>
            <a:r>
              <a:rPr lang="ja-JP" altLang="en-US" sz="2400" b="1" dirty="0">
                <a:solidFill>
                  <a:schemeClr val="bg1"/>
                </a:solidFill>
                <a:latin typeface="ＭＳ Ｐゴシック" panose="020B0600070205080204" pitchFamily="50" charset="-128"/>
              </a:rPr>
              <a:t>技術：○○</a:t>
            </a:r>
            <a:r>
              <a:rPr lang="ja-JP" altLang="en-US" sz="2400" b="1" dirty="0" smtClean="0">
                <a:solidFill>
                  <a:schemeClr val="bg1"/>
                </a:solidFill>
                <a:latin typeface="ＭＳ Ｐゴシック" panose="020B0600070205080204" pitchFamily="50" charset="-128"/>
              </a:rPr>
              <a:t>事業</a:t>
            </a:r>
            <a:endParaRPr lang="ja-JP" altLang="en-US" sz="2400" b="1" dirty="0">
              <a:solidFill>
                <a:schemeClr val="bg1"/>
              </a:solidFill>
              <a:latin typeface="ＭＳ Ｐゴシック" panose="020B0600070205080204" pitchFamily="50" charset="-128"/>
            </a:endParaRPr>
          </a:p>
        </p:txBody>
      </p:sp>
      <p:sp>
        <p:nvSpPr>
          <p:cNvPr id="3359" name="正方形/長方形 34"/>
          <p:cNvSpPr/>
          <p:nvPr/>
        </p:nvSpPr>
        <p:spPr>
          <a:xfrm>
            <a:off x="107504" y="692696"/>
            <a:ext cx="7920880" cy="307777"/>
          </a:xfrm>
          <a:prstGeom prst="rect">
            <a:avLst/>
          </a:prstGeom>
        </p:spPr>
        <p:txBody>
          <a:bodyPr wrap="square">
            <a:spAutoFit/>
          </a:bodyPr>
          <a:lstStyle/>
          <a:p>
            <a:r>
              <a:rPr lang="en-US" altLang="ja-JP" sz="1400" i="1" dirty="0">
                <a:solidFill>
                  <a:srgbClr val="FF0000"/>
                </a:solidFill>
              </a:rPr>
              <a:t>※</a:t>
            </a:r>
            <a:r>
              <a:rPr lang="ja-JP" altLang="en-US" sz="1400" i="1" dirty="0" smtClean="0">
                <a:solidFill>
                  <a:srgbClr val="FF0000"/>
                </a:solidFill>
              </a:rPr>
              <a:t>スマートシティ実現に導入される技術に関して、先進性や汎用性・発展性の観点等を踏まえて、説明</a:t>
            </a:r>
            <a:endParaRPr lang="en-US" altLang="ja-JP" sz="1400" i="1" dirty="0" smtClean="0">
              <a:solidFill>
                <a:srgbClr val="FF0000"/>
              </a:solidFill>
            </a:endParaRPr>
          </a:p>
        </p:txBody>
      </p:sp>
      <p:sp>
        <p:nvSpPr>
          <p:cNvPr id="3361"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79</a:t>
            </a:r>
            <a:endParaRPr kumimoji="1" lang="ja-JP" altLang="en-US" sz="1480" dirty="0">
              <a:solidFill>
                <a:schemeClr val="tx1"/>
              </a:solidFill>
            </a:endParaRPr>
          </a:p>
        </p:txBody>
      </p:sp>
    </p:spTree>
    <p:extLst>
      <p:ext uri="{BB962C8B-B14F-4D97-AF65-F5344CB8AC3E}">
        <p14:creationId xmlns:p14="http://schemas.microsoft.com/office/powerpoint/2010/main" val="2523158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1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都市ＯＳ</a:t>
            </a:r>
            <a:endParaRPr lang="ja-JP" altLang="en-US" sz="1800" b="1" dirty="0">
              <a:solidFill>
                <a:schemeClr val="bg1"/>
              </a:solidFill>
              <a:latin typeface="ＭＳ Ｐゴシック" panose="020B0600070205080204" pitchFamily="50" charset="-128"/>
            </a:endParaRPr>
          </a:p>
        </p:txBody>
      </p:sp>
      <p:sp>
        <p:nvSpPr>
          <p:cNvPr id="1320"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a:latin typeface="Tahoma" pitchFamily="34" charset="0"/>
              </a:rPr>
              <a:t>都市ＯＳ（機能（サービス）、データ、データ連携、共通機能）</a:t>
            </a:r>
            <a:endParaRPr lang="ja-JP" altLang="en-US" sz="2000" b="1" dirty="0">
              <a:latin typeface="Tahoma" pitchFamily="34" charset="0"/>
            </a:endParaRPr>
          </a:p>
        </p:txBody>
      </p:sp>
      <p:sp>
        <p:nvSpPr>
          <p:cNvPr id="1321" name="正方形/長方形 18"/>
          <p:cNvSpPr/>
          <p:nvPr/>
        </p:nvSpPr>
        <p:spPr>
          <a:xfrm>
            <a:off x="56888" y="2807291"/>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22" name="正方形/長方形 22"/>
          <p:cNvSpPr/>
          <p:nvPr/>
        </p:nvSpPr>
        <p:spPr>
          <a:xfrm>
            <a:off x="150080" y="1019036"/>
            <a:ext cx="8712285" cy="2031325"/>
          </a:xfrm>
          <a:prstGeom prst="rect">
            <a:avLst/>
          </a:prstGeom>
        </p:spPr>
        <p:txBody>
          <a:bodyPr wrap="square">
            <a:spAutoFit/>
          </a:bodyPr>
          <a:lstStyle/>
          <a:p>
            <a:pPr marL="176213" indent="-176213"/>
            <a:r>
              <a:rPr lang="en-US" altLang="ja-JP" sz="1400" i="1" dirty="0" smtClean="0">
                <a:solidFill>
                  <a:srgbClr val="FF0000"/>
                </a:solidFill>
              </a:rPr>
              <a:t>※</a:t>
            </a:r>
            <a:r>
              <a:rPr lang="ja-JP" altLang="en-US" sz="1400" i="1" dirty="0" smtClean="0">
                <a:solidFill>
                  <a:srgbClr val="FF0000"/>
                </a:solidFill>
              </a:rPr>
              <a:t>　提案</a:t>
            </a:r>
            <a:r>
              <a:rPr lang="ja-JP" altLang="en-US" sz="1400" i="1" dirty="0">
                <a:solidFill>
                  <a:srgbClr val="FF0000"/>
                </a:solidFill>
              </a:rPr>
              <a:t>内容のうち</a:t>
            </a:r>
            <a:r>
              <a:rPr lang="ja-JP" altLang="en-US" sz="1400" i="1" dirty="0" smtClean="0">
                <a:solidFill>
                  <a:srgbClr val="FF0000"/>
                </a:solidFill>
              </a:rPr>
              <a:t>、</a:t>
            </a:r>
            <a:endParaRPr lang="en-US" altLang="ja-JP" sz="1400" i="1" dirty="0" smtClean="0">
              <a:solidFill>
                <a:srgbClr val="FF0000"/>
              </a:solidFill>
            </a:endParaRPr>
          </a:p>
          <a:p>
            <a:pPr marL="176213" indent="-176213"/>
            <a:r>
              <a:rPr lang="ja-JP" altLang="en-US" sz="1400" i="1" dirty="0" smtClean="0">
                <a:solidFill>
                  <a:srgbClr val="FF0000"/>
                </a:solidFill>
              </a:rPr>
              <a:t>①</a:t>
            </a:r>
            <a:r>
              <a:rPr lang="ja-JP" altLang="en-US" sz="1400" i="1" dirty="0">
                <a:solidFill>
                  <a:srgbClr val="FF0000"/>
                </a:solidFill>
              </a:rPr>
              <a:t>都市</a:t>
            </a:r>
            <a:r>
              <a:rPr lang="en-US" altLang="ja-JP" sz="1400" i="1" dirty="0">
                <a:solidFill>
                  <a:srgbClr val="FF0000"/>
                </a:solidFill>
              </a:rPr>
              <a:t>OS</a:t>
            </a:r>
            <a:r>
              <a:rPr lang="ja-JP" altLang="en-US" sz="1400" i="1" dirty="0">
                <a:solidFill>
                  <a:srgbClr val="FF0000"/>
                </a:solidFill>
              </a:rPr>
              <a:t>上の各種サービスと連携する機能や</a:t>
            </a:r>
            <a:r>
              <a:rPr lang="en-US" altLang="ja-JP" sz="1400" i="1" dirty="0">
                <a:solidFill>
                  <a:srgbClr val="FF0000"/>
                </a:solidFill>
              </a:rPr>
              <a:t>API</a:t>
            </a:r>
            <a:r>
              <a:rPr lang="ja-JP" altLang="en-US" sz="1400" i="1" dirty="0">
                <a:solidFill>
                  <a:srgbClr val="FF0000"/>
                </a:solidFill>
              </a:rPr>
              <a:t>の提供、用途に応じた認証方法の提供、都市</a:t>
            </a:r>
            <a:r>
              <a:rPr lang="en-US" altLang="ja-JP" sz="1400" i="1" dirty="0">
                <a:solidFill>
                  <a:srgbClr val="FF0000"/>
                </a:solidFill>
              </a:rPr>
              <a:t>OS</a:t>
            </a:r>
            <a:r>
              <a:rPr lang="ja-JP" altLang="en-US" sz="1400" i="1" dirty="0">
                <a:solidFill>
                  <a:srgbClr val="FF0000"/>
                </a:solidFill>
              </a:rPr>
              <a:t>と連携するサービスの管理や機能の組合せの提供（機能（サービス））</a:t>
            </a:r>
            <a:r>
              <a:rPr lang="ja-JP" altLang="en-US" sz="1400" i="1" dirty="0" smtClean="0">
                <a:solidFill>
                  <a:srgbClr val="FF0000"/>
                </a:solidFill>
              </a:rPr>
              <a:t>、</a:t>
            </a:r>
            <a:endParaRPr lang="en-US" altLang="ja-JP" sz="1400" i="1" dirty="0" smtClean="0">
              <a:solidFill>
                <a:srgbClr val="FF0000"/>
              </a:solidFill>
            </a:endParaRPr>
          </a:p>
          <a:p>
            <a:pPr marL="176213" indent="-176213"/>
            <a:r>
              <a:rPr lang="ja-JP" altLang="en-US" sz="1400" i="1" dirty="0" smtClean="0">
                <a:solidFill>
                  <a:srgbClr val="FF0000"/>
                </a:solidFill>
              </a:rPr>
              <a:t>②</a:t>
            </a:r>
            <a:r>
              <a:rPr lang="ja-JP" altLang="en-US" sz="1400" i="1" dirty="0">
                <a:solidFill>
                  <a:srgbClr val="FF0000"/>
                </a:solidFill>
              </a:rPr>
              <a:t>分散されたデータの仲介や都市</a:t>
            </a:r>
            <a:r>
              <a:rPr lang="en-US" altLang="ja-JP" sz="1400" i="1" dirty="0">
                <a:solidFill>
                  <a:srgbClr val="FF0000"/>
                </a:solidFill>
              </a:rPr>
              <a:t>OS</a:t>
            </a:r>
            <a:r>
              <a:rPr lang="ja-JP" altLang="en-US" sz="1400" i="1" dirty="0">
                <a:solidFill>
                  <a:srgbClr val="FF0000"/>
                </a:solidFill>
              </a:rPr>
              <a:t>上に保存・蓄積されたデータの管理（データ）</a:t>
            </a:r>
            <a:r>
              <a:rPr lang="ja-JP" altLang="en-US" sz="1400" i="1" dirty="0" smtClean="0">
                <a:solidFill>
                  <a:srgbClr val="FF0000"/>
                </a:solidFill>
              </a:rPr>
              <a:t>、</a:t>
            </a:r>
            <a:endParaRPr lang="en-US" altLang="ja-JP" sz="1400" i="1" dirty="0" smtClean="0">
              <a:solidFill>
                <a:srgbClr val="FF0000"/>
              </a:solidFill>
            </a:endParaRPr>
          </a:p>
          <a:p>
            <a:pPr marL="176213" indent="-176213"/>
            <a:r>
              <a:rPr lang="ja-JP" altLang="en-US" sz="1400" i="1" dirty="0" smtClean="0">
                <a:solidFill>
                  <a:srgbClr val="FF0000"/>
                </a:solidFill>
              </a:rPr>
              <a:t>③</a:t>
            </a:r>
            <a:r>
              <a:rPr lang="ja-JP" altLang="en-US" sz="1400" i="1" dirty="0">
                <a:solidFill>
                  <a:srgbClr val="FF0000"/>
                </a:solidFill>
              </a:rPr>
              <a:t>都市</a:t>
            </a:r>
            <a:r>
              <a:rPr lang="en-US" altLang="ja-JP" sz="1400" i="1" dirty="0">
                <a:solidFill>
                  <a:srgbClr val="FF0000"/>
                </a:solidFill>
              </a:rPr>
              <a:t>OS</a:t>
            </a:r>
            <a:r>
              <a:rPr lang="ja-JP" altLang="en-US" sz="1400" i="1" dirty="0">
                <a:solidFill>
                  <a:srgbClr val="FF0000"/>
                </a:solidFill>
              </a:rPr>
              <a:t>に接続するアセットの管理や制御の実行、インタフェースの管理（データ連携）</a:t>
            </a:r>
            <a:r>
              <a:rPr lang="ja-JP" altLang="en-US" sz="1400" i="1" dirty="0" smtClean="0">
                <a:solidFill>
                  <a:srgbClr val="FF0000"/>
                </a:solidFill>
              </a:rPr>
              <a:t>、</a:t>
            </a:r>
            <a:endParaRPr lang="en-US" altLang="ja-JP" sz="1400" i="1" dirty="0" smtClean="0">
              <a:solidFill>
                <a:srgbClr val="FF0000"/>
              </a:solidFill>
            </a:endParaRPr>
          </a:p>
          <a:p>
            <a:pPr marL="176213" indent="-176213"/>
            <a:r>
              <a:rPr lang="ja-JP" altLang="en-US" sz="1400" i="1" dirty="0" smtClean="0">
                <a:solidFill>
                  <a:srgbClr val="FF0000"/>
                </a:solidFill>
              </a:rPr>
              <a:t>④</a:t>
            </a:r>
            <a:r>
              <a:rPr lang="ja-JP" altLang="en-US" sz="1400" i="1" dirty="0">
                <a:solidFill>
                  <a:srgbClr val="FF0000"/>
                </a:solidFill>
              </a:rPr>
              <a:t>都市</a:t>
            </a:r>
            <a:r>
              <a:rPr lang="en-US" altLang="ja-JP" sz="1400" i="1" dirty="0">
                <a:solidFill>
                  <a:srgbClr val="FF0000"/>
                </a:solidFill>
              </a:rPr>
              <a:t>OS</a:t>
            </a:r>
            <a:r>
              <a:rPr lang="ja-JP" altLang="en-US" sz="1400" i="1" dirty="0">
                <a:solidFill>
                  <a:srgbClr val="FF0000"/>
                </a:solidFill>
              </a:rPr>
              <a:t>を防御するために必要なセキュリティ機能の提供、都市</a:t>
            </a:r>
            <a:r>
              <a:rPr lang="en-US" altLang="ja-JP" sz="1400" i="1" dirty="0">
                <a:solidFill>
                  <a:srgbClr val="FF0000"/>
                </a:solidFill>
              </a:rPr>
              <a:t>OS</a:t>
            </a:r>
            <a:r>
              <a:rPr lang="ja-JP" altLang="en-US" sz="1400" i="1" dirty="0">
                <a:solidFill>
                  <a:srgbClr val="FF0000"/>
                </a:solidFill>
              </a:rPr>
              <a:t>の運用に必要な監視・バックアップ・障害対策等の機能の提供（共通機能</a:t>
            </a:r>
            <a:r>
              <a:rPr lang="ja-JP" altLang="en-US" sz="1400" i="1" dirty="0" smtClean="0">
                <a:solidFill>
                  <a:srgbClr val="FF0000"/>
                </a:solidFill>
              </a:rPr>
              <a:t>）</a:t>
            </a:r>
            <a:endParaRPr lang="en-US" altLang="ja-JP" sz="1400" i="1" dirty="0" smtClean="0">
              <a:solidFill>
                <a:srgbClr val="FF0000"/>
              </a:solidFill>
            </a:endParaRPr>
          </a:p>
          <a:p>
            <a:pPr marL="176213" indent="-176213"/>
            <a:r>
              <a:rPr lang="ja-JP" altLang="en-US" sz="1400" i="1" dirty="0" smtClean="0">
                <a:solidFill>
                  <a:srgbClr val="FF0000"/>
                </a:solidFill>
              </a:rPr>
              <a:t>など</a:t>
            </a:r>
            <a:r>
              <a:rPr lang="ja-JP" altLang="en-US" sz="1400" i="1" dirty="0">
                <a:solidFill>
                  <a:srgbClr val="FF0000"/>
                </a:solidFill>
              </a:rPr>
              <a:t>、「スマートシティリファレンスアーキテクチャ」において「都市</a:t>
            </a:r>
            <a:r>
              <a:rPr lang="en-US" altLang="ja-JP" sz="1400" i="1" dirty="0">
                <a:solidFill>
                  <a:srgbClr val="FF0000"/>
                </a:solidFill>
              </a:rPr>
              <a:t>OS</a:t>
            </a:r>
            <a:r>
              <a:rPr lang="ja-JP" altLang="en-US" sz="1400" i="1" dirty="0">
                <a:solidFill>
                  <a:srgbClr val="FF0000"/>
                </a:solidFill>
              </a:rPr>
              <a:t>」と整理されている事項について、ホワイトペーパー第７章を参照し、記載すること</a:t>
            </a:r>
            <a:endParaRPr lang="en-US" altLang="ja-JP" sz="1400" i="1" dirty="0" smtClean="0">
              <a:solidFill>
                <a:srgbClr val="FF0000"/>
              </a:solidFill>
            </a:endParaRPr>
          </a:p>
        </p:txBody>
      </p:sp>
      <p:sp>
        <p:nvSpPr>
          <p:cNvPr id="1324" name="正方形/長方形 678"/>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325" name="テキスト 679"/>
          <p:cNvSpPr txBox="1"/>
          <p:nvPr/>
        </p:nvSpPr>
        <p:spPr>
          <a:xfrm>
            <a:off x="2990356" y="6397674"/>
            <a:ext cx="6155841" cy="306884"/>
          </a:xfrm>
          <a:prstGeom prst="rect">
            <a:avLst/>
          </a:prstGeom>
        </p:spPr>
        <p:txBody>
          <a:bodyPr wrap="square">
            <a:spAutoFit/>
          </a:bodyPr>
          <a:lstStyle/>
          <a:p>
            <a:pPr algn="r">
              <a:defRPr lang="ja-JP" altLang="en-US"/>
            </a:pPr>
            <a:r>
              <a:rPr kumimoji="1" lang="ja-JP" altLang="en-US" sz="1400" dirty="0" smtClean="0">
                <a:solidFill>
                  <a:srgbClr val="0070C0"/>
                </a:solidFill>
              </a:rPr>
              <a:t>※応募事業に関連のない場合は記載しなくても良い（詳細は別紙２参照）</a:t>
            </a:r>
            <a:endParaRPr lang="ja-JP" altLang="en-US" dirty="0">
              <a:solidFill>
                <a:srgbClr val="0070C0"/>
              </a:solidFill>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8</a:t>
            </a:r>
            <a:endParaRPr kumimoji="1" lang="ja-JP" altLang="en-US" sz="1480" dirty="0">
              <a:solidFill>
                <a:schemeClr val="tx1"/>
              </a:solidFill>
            </a:endParaRPr>
          </a:p>
        </p:txBody>
      </p:sp>
    </p:spTree>
    <p:extLst>
      <p:ext uri="{BB962C8B-B14F-4D97-AF65-F5344CB8AC3E}">
        <p14:creationId xmlns:p14="http://schemas.microsoft.com/office/powerpoint/2010/main" val="6959290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7"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実証実験により得られる</a:t>
            </a:r>
            <a:r>
              <a:rPr lang="ja-JP" altLang="en-US" sz="2400" b="1" dirty="0">
                <a:solidFill>
                  <a:schemeClr val="bg1"/>
                </a:solidFill>
                <a:latin typeface="ＭＳ Ｐゴシック" panose="020B0600070205080204" pitchFamily="50" charset="-128"/>
              </a:rPr>
              <a:t>知見：○○</a:t>
            </a:r>
            <a:r>
              <a:rPr lang="ja-JP" altLang="en-US" sz="2400" b="1" dirty="0" smtClean="0">
                <a:solidFill>
                  <a:schemeClr val="bg1"/>
                </a:solidFill>
                <a:latin typeface="ＭＳ Ｐゴシック" panose="020B0600070205080204" pitchFamily="50" charset="-128"/>
              </a:rPr>
              <a:t>事業</a:t>
            </a:r>
            <a:endParaRPr lang="ja-JP" altLang="en-US" sz="2400" b="1" dirty="0">
              <a:solidFill>
                <a:schemeClr val="bg1"/>
              </a:solidFill>
              <a:latin typeface="ＭＳ Ｐゴシック" panose="020B0600070205080204" pitchFamily="50" charset="-128"/>
            </a:endParaRPr>
          </a:p>
        </p:txBody>
      </p:sp>
      <p:sp>
        <p:nvSpPr>
          <p:cNvPr id="3368" name="正方形/長方形 25"/>
          <p:cNvSpPr/>
          <p:nvPr/>
        </p:nvSpPr>
        <p:spPr>
          <a:xfrm>
            <a:off x="323528" y="698273"/>
            <a:ext cx="8185998" cy="307777"/>
          </a:xfrm>
          <a:prstGeom prst="rect">
            <a:avLst/>
          </a:prstGeom>
        </p:spPr>
        <p:txBody>
          <a:bodyPr wrap="square">
            <a:spAutoFit/>
          </a:bodyPr>
          <a:lstStyle/>
          <a:p>
            <a:r>
              <a:rPr lang="en-US" altLang="ja-JP" sz="1400" i="1" dirty="0" smtClean="0">
                <a:solidFill>
                  <a:srgbClr val="FF0000"/>
                </a:solidFill>
              </a:rPr>
              <a:t>※</a:t>
            </a:r>
            <a:r>
              <a:rPr lang="ja-JP" altLang="en-US" sz="1400" i="1" dirty="0">
                <a:solidFill>
                  <a:srgbClr val="FF0000"/>
                </a:solidFill>
              </a:rPr>
              <a:t>仮説の</a:t>
            </a:r>
            <a:r>
              <a:rPr lang="ja-JP" altLang="en-US" sz="1400" i="1" dirty="0" smtClean="0">
                <a:solidFill>
                  <a:srgbClr val="FF0000"/>
                </a:solidFill>
              </a:rPr>
              <a:t>検証より得られる</a:t>
            </a:r>
            <a:r>
              <a:rPr lang="ja-JP" altLang="en-US" sz="1400" i="1" dirty="0">
                <a:solidFill>
                  <a:srgbClr val="FF0000"/>
                </a:solidFill>
              </a:rPr>
              <a:t>他都市に展開可能な一般化された知見、実装に向けた展開について記載</a:t>
            </a:r>
            <a:endParaRPr lang="en-US" altLang="ja-JP" sz="1400" i="1" dirty="0" smtClean="0">
              <a:solidFill>
                <a:srgbClr val="FF0000"/>
              </a:solidFill>
            </a:endParaRPr>
          </a:p>
        </p:txBody>
      </p:sp>
      <p:sp>
        <p:nvSpPr>
          <p:cNvPr id="3370"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80</a:t>
            </a:r>
          </a:p>
        </p:txBody>
      </p:sp>
    </p:spTree>
    <p:extLst>
      <p:ext uri="{BB962C8B-B14F-4D97-AF65-F5344CB8AC3E}">
        <p14:creationId xmlns:p14="http://schemas.microsoft.com/office/powerpoint/2010/main" val="30648651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6"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プロジェクトの事業費：○○</a:t>
            </a:r>
            <a:r>
              <a:rPr lang="ja-JP" altLang="en-US" sz="2400" b="1" dirty="0" smtClean="0">
                <a:solidFill>
                  <a:schemeClr val="bg1"/>
                </a:solidFill>
                <a:latin typeface="ＭＳ Ｐゴシック" panose="020B0600070205080204" pitchFamily="50" charset="-128"/>
              </a:rPr>
              <a:t>事業</a:t>
            </a:r>
            <a:endParaRPr lang="ja-JP" altLang="en-US" sz="2400" b="1" dirty="0">
              <a:solidFill>
                <a:schemeClr val="bg1"/>
              </a:solidFill>
              <a:latin typeface="ＭＳ Ｐゴシック" panose="020B0600070205080204" pitchFamily="50" charset="-128"/>
            </a:endParaRPr>
          </a:p>
        </p:txBody>
      </p:sp>
      <p:sp>
        <p:nvSpPr>
          <p:cNvPr id="3377" name="正方形/長方形 34"/>
          <p:cNvSpPr/>
          <p:nvPr/>
        </p:nvSpPr>
        <p:spPr>
          <a:xfrm>
            <a:off x="107504" y="692696"/>
            <a:ext cx="8208912" cy="954107"/>
          </a:xfrm>
          <a:prstGeom prst="rect">
            <a:avLst/>
          </a:prstGeom>
        </p:spPr>
        <p:txBody>
          <a:bodyPr wrap="square">
            <a:spAutoFit/>
          </a:bodyPr>
          <a:lstStyle/>
          <a:p>
            <a:r>
              <a:rPr lang="en-US" altLang="ja-JP" sz="1400" i="1" dirty="0" smtClean="0">
                <a:solidFill>
                  <a:srgbClr val="FF0000"/>
                </a:solidFill>
              </a:rPr>
              <a:t>※</a:t>
            </a:r>
            <a:r>
              <a:rPr lang="ja-JP" altLang="en-US" sz="1400" i="1" dirty="0" smtClean="0">
                <a:solidFill>
                  <a:srgbClr val="FF0000"/>
                </a:solidFill>
              </a:rPr>
              <a:t>実証実験の事業費及びその他のスマートシティに関連するプロジェクトの事業費を記載</a:t>
            </a:r>
            <a:endParaRPr lang="en-US" altLang="ja-JP" sz="1400" i="1" dirty="0" smtClean="0">
              <a:solidFill>
                <a:srgbClr val="FF0000"/>
              </a:solidFill>
            </a:endParaRPr>
          </a:p>
          <a:p>
            <a:r>
              <a:rPr lang="en-US" altLang="ja-JP" sz="1400" i="1" dirty="0" smtClean="0">
                <a:solidFill>
                  <a:srgbClr val="FF0000"/>
                </a:solidFill>
              </a:rPr>
              <a:t>※</a:t>
            </a:r>
            <a:r>
              <a:rPr lang="ja-JP" altLang="en-US" sz="1400" i="1" dirty="0">
                <a:solidFill>
                  <a:srgbClr val="FF0000"/>
                </a:solidFill>
              </a:rPr>
              <a:t>プロジェクト事業費の内訳として国等からの補助を想定している事業費とコンソーシアム単独負担の事業費を</a:t>
            </a:r>
            <a:r>
              <a:rPr lang="ja-JP" altLang="en-US" sz="1400" i="1" dirty="0" smtClean="0">
                <a:solidFill>
                  <a:srgbClr val="FF0000"/>
                </a:solidFill>
              </a:rPr>
              <a:t>明記</a:t>
            </a:r>
            <a:endParaRPr lang="en-US" altLang="ja-JP" sz="1400" i="1" dirty="0" smtClean="0">
              <a:solidFill>
                <a:srgbClr val="FF0000"/>
              </a:solidFill>
            </a:endParaRPr>
          </a:p>
          <a:p>
            <a:r>
              <a:rPr lang="en-US" altLang="ja-JP" sz="1400" i="1" dirty="0" smtClean="0">
                <a:solidFill>
                  <a:srgbClr val="FF0000"/>
                </a:solidFill>
              </a:rPr>
              <a:t>※</a:t>
            </a:r>
            <a:r>
              <a:rPr lang="ja-JP" altLang="en-US" sz="1400" i="1" dirty="0" smtClean="0">
                <a:solidFill>
                  <a:srgbClr val="FF0000"/>
                </a:solidFill>
              </a:rPr>
              <a:t>本項目は評価の対象外</a:t>
            </a:r>
            <a:endParaRPr lang="en-US" altLang="ja-JP" sz="1400" i="1" dirty="0" smtClean="0">
              <a:solidFill>
                <a:srgbClr val="FF0000"/>
              </a:solidFill>
            </a:endParaRPr>
          </a:p>
        </p:txBody>
      </p:sp>
      <p:sp>
        <p:nvSpPr>
          <p:cNvPr id="3379"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81</a:t>
            </a:r>
          </a:p>
        </p:txBody>
      </p:sp>
    </p:spTree>
    <p:extLst>
      <p:ext uri="{BB962C8B-B14F-4D97-AF65-F5344CB8AC3E}">
        <p14:creationId xmlns:p14="http://schemas.microsoft.com/office/powerpoint/2010/main" val="42854715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スケジュール：○</a:t>
            </a:r>
            <a:r>
              <a:rPr lang="ja-JP" altLang="en-US" sz="2400" b="1" dirty="0">
                <a:solidFill>
                  <a:schemeClr val="bg1"/>
                </a:solidFill>
                <a:latin typeface="ＭＳ Ｐゴシック" panose="020B0600070205080204" pitchFamily="50" charset="-128"/>
              </a:rPr>
              <a:t>○</a:t>
            </a:r>
            <a:r>
              <a:rPr lang="ja-JP" altLang="en-US" sz="2400" b="1" dirty="0" smtClean="0">
                <a:solidFill>
                  <a:schemeClr val="bg1"/>
                </a:solidFill>
                <a:latin typeface="ＭＳ Ｐゴシック" panose="020B0600070205080204" pitchFamily="50" charset="-128"/>
              </a:rPr>
              <a:t>事業</a:t>
            </a:r>
            <a:endParaRPr lang="ja-JP" altLang="en-US" sz="2400" b="1" dirty="0">
              <a:solidFill>
                <a:schemeClr val="bg1"/>
              </a:solidFill>
              <a:latin typeface="ＭＳ Ｐゴシック" panose="020B0600070205080204" pitchFamily="50" charset="-128"/>
            </a:endParaRPr>
          </a:p>
        </p:txBody>
      </p:sp>
      <p:sp>
        <p:nvSpPr>
          <p:cNvPr id="3386" name="正方形/長方形 34"/>
          <p:cNvSpPr/>
          <p:nvPr/>
        </p:nvSpPr>
        <p:spPr>
          <a:xfrm>
            <a:off x="13203" y="689720"/>
            <a:ext cx="8232422" cy="523220"/>
          </a:xfrm>
          <a:prstGeom prst="rect">
            <a:avLst/>
          </a:prstGeom>
        </p:spPr>
        <p:txBody>
          <a:bodyPr wrap="square">
            <a:spAutoFit/>
          </a:bodyPr>
          <a:lstStyle/>
          <a:p>
            <a:r>
              <a:rPr lang="en-US" altLang="ja-JP" sz="1400" i="1" dirty="0" smtClean="0">
                <a:solidFill>
                  <a:srgbClr val="FF0000"/>
                </a:solidFill>
              </a:rPr>
              <a:t>※</a:t>
            </a:r>
            <a:r>
              <a:rPr lang="ja-JP" altLang="en-US" sz="1400" i="1" dirty="0" smtClean="0">
                <a:solidFill>
                  <a:srgbClr val="FF0000"/>
                </a:solidFill>
              </a:rPr>
              <a:t>当実証実験に関する今年度のスケジュール（短期的）及び実証実験後から実装</a:t>
            </a:r>
            <a:r>
              <a:rPr lang="ja-JP" altLang="en-US" sz="1400" i="1" dirty="0">
                <a:solidFill>
                  <a:srgbClr val="FF0000"/>
                </a:solidFill>
              </a:rPr>
              <a:t>までの具体的</a:t>
            </a:r>
            <a:r>
              <a:rPr lang="ja-JP" altLang="en-US" sz="1400" i="1" dirty="0" smtClean="0">
                <a:solidFill>
                  <a:srgbClr val="FF0000"/>
                </a:solidFill>
              </a:rPr>
              <a:t>なスケジュールを記載（遅くとも令和</a:t>
            </a:r>
            <a:r>
              <a:rPr lang="en-US" altLang="ja-JP" sz="1400" i="1" dirty="0">
                <a:solidFill>
                  <a:srgbClr val="FF0000"/>
                </a:solidFill>
              </a:rPr>
              <a:t>7</a:t>
            </a:r>
            <a:r>
              <a:rPr lang="ja-JP" altLang="en-US" sz="1400" i="1" dirty="0">
                <a:solidFill>
                  <a:srgbClr val="FF0000"/>
                </a:solidFill>
              </a:rPr>
              <a:t>年度</a:t>
            </a:r>
            <a:r>
              <a:rPr lang="ja-JP" altLang="en-US" sz="1400" i="1" dirty="0" smtClean="0">
                <a:solidFill>
                  <a:srgbClr val="FF0000"/>
                </a:solidFill>
              </a:rPr>
              <a:t>までに社会実装）</a:t>
            </a:r>
            <a:endParaRPr lang="ja-JP" altLang="en-US" sz="1400" i="1" dirty="0">
              <a:solidFill>
                <a:srgbClr val="FF0000"/>
              </a:solidFill>
            </a:endParaRPr>
          </a:p>
        </p:txBody>
      </p:sp>
      <p:sp>
        <p:nvSpPr>
          <p:cNvPr id="3388"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smtClean="0">
                <a:solidFill>
                  <a:schemeClr val="tx1"/>
                </a:solidFill>
              </a:rPr>
              <a:t>82</a:t>
            </a:r>
          </a:p>
        </p:txBody>
      </p:sp>
    </p:spTree>
    <p:extLst>
      <p:ext uri="{BB962C8B-B14F-4D97-AF65-F5344CB8AC3E}">
        <p14:creationId xmlns:p14="http://schemas.microsoft.com/office/powerpoint/2010/main" val="33465766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関連する</a:t>
            </a:r>
            <a:r>
              <a:rPr lang="ja-JP" altLang="en-US" sz="2400" b="1" dirty="0">
                <a:solidFill>
                  <a:schemeClr val="bg1"/>
                </a:solidFill>
                <a:latin typeface="ＭＳ Ｐゴシック" panose="020B0600070205080204" pitchFamily="50" charset="-128"/>
              </a:rPr>
              <a:t>取組：○○</a:t>
            </a:r>
            <a:r>
              <a:rPr lang="ja-JP" altLang="en-US" sz="2400" b="1" dirty="0" smtClean="0">
                <a:solidFill>
                  <a:schemeClr val="bg1"/>
                </a:solidFill>
                <a:latin typeface="ＭＳ Ｐゴシック" panose="020B0600070205080204" pitchFamily="50" charset="-128"/>
              </a:rPr>
              <a:t>事業</a:t>
            </a:r>
            <a:endParaRPr lang="ja-JP" altLang="en-US" sz="2400" b="1" dirty="0">
              <a:solidFill>
                <a:schemeClr val="bg1"/>
              </a:solidFill>
              <a:latin typeface="ＭＳ Ｐゴシック" panose="020B0600070205080204" pitchFamily="50" charset="-128"/>
            </a:endParaRPr>
          </a:p>
        </p:txBody>
      </p:sp>
      <p:sp>
        <p:nvSpPr>
          <p:cNvPr id="3395" name="正方形/長方形 25"/>
          <p:cNvSpPr/>
          <p:nvPr/>
        </p:nvSpPr>
        <p:spPr>
          <a:xfrm>
            <a:off x="323528" y="698273"/>
            <a:ext cx="8496944" cy="307777"/>
          </a:xfrm>
          <a:prstGeom prst="rect">
            <a:avLst/>
          </a:prstGeom>
        </p:spPr>
        <p:txBody>
          <a:bodyPr wrap="square">
            <a:spAutoFit/>
          </a:bodyPr>
          <a:lstStyle/>
          <a:p>
            <a:r>
              <a:rPr lang="en-US" altLang="ja-JP" sz="1400" i="1" dirty="0" smtClean="0">
                <a:solidFill>
                  <a:srgbClr val="FF0000"/>
                </a:solidFill>
              </a:rPr>
              <a:t>※</a:t>
            </a:r>
            <a:r>
              <a:rPr lang="ja-JP" altLang="en-US" sz="1400" i="1" dirty="0">
                <a:solidFill>
                  <a:srgbClr val="FF0000"/>
                </a:solidFill>
              </a:rPr>
              <a:t>リビングラボ等の市民・企業を巻き込む取組、スマートシティを担う人材育成を図る取組</a:t>
            </a:r>
            <a:r>
              <a:rPr lang="ja-JP" altLang="en-US" sz="1400" i="1" dirty="0" smtClean="0">
                <a:solidFill>
                  <a:srgbClr val="FF0000"/>
                </a:solidFill>
              </a:rPr>
              <a:t>等がある場合に記載</a:t>
            </a:r>
            <a:endParaRPr lang="en-US" altLang="ja-JP" sz="1400" i="1" dirty="0" smtClean="0">
              <a:solidFill>
                <a:srgbClr val="FF0000"/>
              </a:solidFill>
            </a:endParaRPr>
          </a:p>
        </p:txBody>
      </p:sp>
      <p:sp>
        <p:nvSpPr>
          <p:cNvPr id="3396" name="スライド番号プレースホルダー 5"/>
          <p:cNvSpPr txBox="1"/>
          <p:nvPr/>
        </p:nvSpPr>
        <p:spPr>
          <a:xfrm>
            <a:off x="8653921" y="126257"/>
            <a:ext cx="465231" cy="337038"/>
          </a:xfrm>
          <a:prstGeom prst="rect">
            <a:avLst/>
          </a:prstGeom>
          <a:solidFill>
            <a:schemeClr val="bg1"/>
          </a:solidFill>
          <a:ln>
            <a:solidFill>
              <a:sysClr val="windowText" lastClr="000000"/>
            </a:solidFill>
          </a:ln>
        </p:spPr>
        <p:txBody>
          <a:bodyPr/>
          <a:lstStyle>
            <a:defPPr>
              <a:defRPr lang="ja-JP"/>
            </a:defPPr>
            <a:lvl1pPr algn="ctr"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fld id="{97ED7679-5968-4860-A5A3-ED6D058F82DC}" type="slidenum">
              <a:rPr kumimoji="1" lang="ja-JP" altLang="en-US" sz="1477"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ctr" defTabSz="844083" rtl="0" eaLnBrk="0" fontAlgn="base" latinLnBrk="0" hangingPunct="0">
                <a:lnSpc>
                  <a:spcPct val="100000"/>
                </a:lnSpc>
                <a:spcBef>
                  <a:spcPct val="0"/>
                </a:spcBef>
                <a:spcAft>
                  <a:spcPct val="0"/>
                </a:spcAft>
                <a:buClrTx/>
                <a:buSzTx/>
                <a:buFontTx/>
                <a:buNone/>
                <a:tabLst/>
                <a:defRPr/>
              </a:pPr>
              <a:t>83</a:t>
            </a:fld>
            <a:endParaRPr kumimoji="1" lang="ja-JP" altLang="en-US" sz="1477"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397" name="正方形/長方形 9"/>
          <p:cNvSpPr/>
          <p:nvPr/>
        </p:nvSpPr>
        <p:spPr>
          <a:xfrm>
            <a:off x="6442156" y="116632"/>
            <a:ext cx="20673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国土交通省都市局</a:t>
            </a:r>
            <a:endParaRPr kumimoji="1" lang="ja-JP" altLang="en-US" dirty="0">
              <a:solidFill>
                <a:schemeClr val="tx1"/>
              </a:solidFill>
            </a:endParaRPr>
          </a:p>
        </p:txBody>
      </p:sp>
    </p:spTree>
    <p:extLst>
      <p:ext uri="{BB962C8B-B14F-4D97-AF65-F5344CB8AC3E}">
        <p14:creationId xmlns:p14="http://schemas.microsoft.com/office/powerpoint/2010/main" val="1085487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 name="Rectangle 66"/>
          <p:cNvSpPr>
            <a:spLocks noChangeArrowheads="1"/>
          </p:cNvSpPr>
          <p:nvPr/>
        </p:nvSpPr>
        <p:spPr>
          <a:xfrm>
            <a:off x="122626" y="929277"/>
            <a:ext cx="8550951" cy="91554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32"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solidFill>
                  <a:schemeClr val="bg1"/>
                </a:solidFill>
                <a:latin typeface="ＭＳ Ｐゴシック" panose="020B0600070205080204" pitchFamily="50" charset="-128"/>
              </a:rPr>
              <a:t>その他</a:t>
            </a:r>
            <a:endParaRPr lang="ja-JP" altLang="en-US" sz="1800" b="1" dirty="0">
              <a:solidFill>
                <a:schemeClr val="bg1"/>
              </a:solidFill>
              <a:latin typeface="ＭＳ Ｐゴシック" panose="020B0600070205080204" pitchFamily="50" charset="-128"/>
            </a:endParaRPr>
          </a:p>
        </p:txBody>
      </p:sp>
      <p:sp>
        <p:nvSpPr>
          <p:cNvPr id="1333" name="Text Box 4"/>
          <p:cNvSpPr txBox="1">
            <a:spLocks noChangeArrowheads="1"/>
          </p:cNvSpPr>
          <p:nvPr/>
        </p:nvSpPr>
        <p:spPr>
          <a:xfrm>
            <a:off x="25926" y="502711"/>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mn-ea"/>
                <a:ea typeface="+mn-ea"/>
              </a:rPr>
              <a:t>関連法令、各地域でのルール・ガイドライン</a:t>
            </a:r>
            <a:endParaRPr lang="ja-JP" altLang="en-US" sz="2000" b="1" dirty="0">
              <a:latin typeface="+mn-ea"/>
              <a:ea typeface="+mn-ea"/>
            </a:endParaRPr>
          </a:p>
        </p:txBody>
      </p:sp>
      <p:sp>
        <p:nvSpPr>
          <p:cNvPr id="1334"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35" name="正方形/長方形 22"/>
          <p:cNvSpPr/>
          <p:nvPr/>
        </p:nvSpPr>
        <p:spPr>
          <a:xfrm>
            <a:off x="90767" y="908720"/>
            <a:ext cx="8418759" cy="954107"/>
          </a:xfrm>
          <a:prstGeom prst="rect">
            <a:avLst/>
          </a:prstGeom>
        </p:spPr>
        <p:txBody>
          <a:bodyPr wrap="square">
            <a:spAutoFit/>
          </a:bodyPr>
          <a:lstStyle/>
          <a:p>
            <a:pPr marL="176213" indent="-176213"/>
            <a:r>
              <a:rPr lang="en-US" altLang="ja-JP" sz="1400" i="1" dirty="0" smtClean="0">
                <a:solidFill>
                  <a:srgbClr val="FF0000"/>
                </a:solidFill>
              </a:rPr>
              <a:t>※</a:t>
            </a:r>
            <a:r>
              <a:rPr lang="ja-JP" altLang="en-US" sz="1400" i="1" dirty="0">
                <a:solidFill>
                  <a:srgbClr val="FF0000"/>
                </a:solidFill>
              </a:rPr>
              <a:t>　提案内容のうち、スマートシティの関連法令（法令・条例）への対応や各地域でのルール・ガイドラインの策定、施策効果最大化のための制度の活用など、「スマートシティリファレンスアーキテクチャ」において「スマートシティルール」と整理されている事項について、ホワイトペーパー第４章を参照し、記載する</a:t>
            </a:r>
            <a:r>
              <a:rPr lang="ja-JP" altLang="en-US" sz="1400" i="1" dirty="0" smtClean="0">
                <a:solidFill>
                  <a:srgbClr val="FF0000"/>
                </a:solidFill>
              </a:rPr>
              <a:t>こと</a:t>
            </a:r>
            <a:endParaRPr lang="en-US" altLang="ja-JP" sz="1400" i="1" dirty="0" smtClean="0">
              <a:solidFill>
                <a:srgbClr val="FF0000"/>
              </a:solidFill>
            </a:endParaRPr>
          </a:p>
          <a:p>
            <a:pPr marL="176213" indent="-176213"/>
            <a:r>
              <a:rPr lang="ja-JP" altLang="en-US" sz="1400" i="1" dirty="0" smtClean="0">
                <a:solidFill>
                  <a:srgbClr val="FF0000"/>
                </a:solidFill>
              </a:rPr>
              <a:t>　（特筆すべきものがあれば）</a:t>
            </a:r>
            <a:endParaRPr lang="en-US" altLang="ja-JP" sz="1400" i="1" dirty="0" smtClean="0">
              <a:solidFill>
                <a:srgbClr val="FF0000"/>
              </a:solidFill>
            </a:endParaRPr>
          </a:p>
        </p:txBody>
      </p:sp>
      <p:sp>
        <p:nvSpPr>
          <p:cNvPr id="1337" name="Rectangle 66"/>
          <p:cNvSpPr>
            <a:spLocks noChangeArrowheads="1"/>
          </p:cNvSpPr>
          <p:nvPr/>
        </p:nvSpPr>
        <p:spPr>
          <a:xfrm>
            <a:off x="122626" y="2429859"/>
            <a:ext cx="8550951" cy="4002546"/>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38" name="Text Box 4"/>
          <p:cNvSpPr txBox="1">
            <a:spLocks noChangeArrowheads="1"/>
          </p:cNvSpPr>
          <p:nvPr/>
        </p:nvSpPr>
        <p:spPr>
          <a:xfrm>
            <a:off x="25926" y="2003573"/>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smtClean="0">
                <a:latin typeface="+mn-ea"/>
                <a:ea typeface="+mn-ea"/>
              </a:rPr>
              <a:t>ＰＲポイント</a:t>
            </a:r>
            <a:endParaRPr lang="ja-JP" altLang="en-US" sz="2000" b="1" dirty="0">
              <a:latin typeface="+mn-ea"/>
              <a:ea typeface="+mn-ea"/>
            </a:endParaRPr>
          </a:p>
        </p:txBody>
      </p:sp>
      <p:sp>
        <p:nvSpPr>
          <p:cNvPr id="1339" name="正方形/長方形 10"/>
          <p:cNvSpPr/>
          <p:nvPr/>
        </p:nvSpPr>
        <p:spPr>
          <a:xfrm>
            <a:off x="122626" y="2430139"/>
            <a:ext cx="8418759" cy="307777"/>
          </a:xfrm>
          <a:prstGeom prst="rect">
            <a:avLst/>
          </a:prstGeom>
        </p:spPr>
        <p:txBody>
          <a:bodyPr wrap="square">
            <a:spAutoFit/>
          </a:bodyPr>
          <a:lstStyle/>
          <a:p>
            <a:pPr marL="176213" indent="-176213"/>
            <a:r>
              <a:rPr lang="en-US" altLang="ja-JP" sz="1400" i="1" dirty="0" smtClean="0">
                <a:solidFill>
                  <a:srgbClr val="FF0000"/>
                </a:solidFill>
              </a:rPr>
              <a:t>※</a:t>
            </a:r>
            <a:r>
              <a:rPr lang="ja-JP" altLang="en-US" sz="1400" i="1" dirty="0">
                <a:solidFill>
                  <a:srgbClr val="FF0000"/>
                </a:solidFill>
              </a:rPr>
              <a:t>　</a:t>
            </a:r>
            <a:r>
              <a:rPr lang="ja-JP" altLang="en-US" sz="1400" i="1" dirty="0" smtClean="0">
                <a:solidFill>
                  <a:srgbClr val="FF0000"/>
                </a:solidFill>
              </a:rPr>
              <a:t>ここまでの記載内容以外に、事業全体としてのＰＲポイントがあれば、</a:t>
            </a:r>
            <a:r>
              <a:rPr lang="ja-JP" altLang="en-US" sz="1400" i="1" dirty="0">
                <a:solidFill>
                  <a:srgbClr val="FF0000"/>
                </a:solidFill>
              </a:rPr>
              <a:t>記載する</a:t>
            </a:r>
            <a:r>
              <a:rPr lang="ja-JP" altLang="en-US" sz="1400" i="1" dirty="0" smtClean="0">
                <a:solidFill>
                  <a:srgbClr val="FF0000"/>
                </a:solidFill>
              </a:rPr>
              <a:t>こと。</a:t>
            </a:r>
            <a:endParaRPr lang="en-US" altLang="ja-JP" sz="1400" i="1" dirty="0" smtClean="0">
              <a:solidFill>
                <a:srgbClr val="FF0000"/>
              </a:solidFill>
            </a:endParaRPr>
          </a:p>
        </p:txBody>
      </p:sp>
      <p:sp>
        <p:nvSpPr>
          <p:cNvPr id="1340" name="正方形/長方形 68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共通※</a:t>
            </a:r>
            <a:endParaRPr kumimoji="1" lang="ja-JP" altLang="en-US" dirty="0">
              <a:solidFill>
                <a:schemeClr val="tx1"/>
              </a:solidFill>
            </a:endParaRPr>
          </a:p>
        </p:txBody>
      </p:sp>
      <p:sp>
        <p:nvSpPr>
          <p:cNvPr id="1341" name="テキスト 679"/>
          <p:cNvSpPr txBox="1"/>
          <p:nvPr/>
        </p:nvSpPr>
        <p:spPr>
          <a:xfrm>
            <a:off x="2990356" y="6506492"/>
            <a:ext cx="6155841" cy="306884"/>
          </a:xfrm>
          <a:prstGeom prst="rect">
            <a:avLst/>
          </a:prstGeom>
        </p:spPr>
        <p:txBody>
          <a:bodyPr wrap="square">
            <a:spAutoFit/>
          </a:bodyPr>
          <a:lstStyle/>
          <a:p>
            <a:pPr algn="r">
              <a:defRPr lang="ja-JP" altLang="en-US"/>
            </a:pPr>
            <a:r>
              <a:rPr kumimoji="1" lang="ja-JP" altLang="en-US" sz="1400" dirty="0" smtClean="0">
                <a:solidFill>
                  <a:srgbClr val="0070C0"/>
                </a:solidFill>
              </a:rPr>
              <a:t>※応募事業に関連のない場合は記載しなくても良い（詳細は別紙２参照）</a:t>
            </a:r>
            <a:endParaRPr lang="ja-JP" altLang="en-US" dirty="0">
              <a:solidFill>
                <a:srgbClr val="0070C0"/>
              </a:solidFill>
            </a:endParaRPr>
          </a:p>
        </p:txBody>
      </p:sp>
      <p:sp>
        <p:nvSpPr>
          <p:cNvPr id="13"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smtClean="0">
                <a:solidFill>
                  <a:schemeClr val="tx1"/>
                </a:solidFill>
              </a:rPr>
              <a:t>9</a:t>
            </a:r>
            <a:endParaRPr kumimoji="1" lang="ja-JP" altLang="en-US" sz="1480" dirty="0">
              <a:solidFill>
                <a:schemeClr val="tx1"/>
              </a:solidFill>
            </a:endParaRPr>
          </a:p>
        </p:txBody>
      </p:sp>
    </p:spTree>
    <p:extLst>
      <p:ext uri="{BB962C8B-B14F-4D97-AF65-F5344CB8AC3E}">
        <p14:creationId xmlns:p14="http://schemas.microsoft.com/office/powerpoint/2010/main" val="35793447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2OFZMfbH4Q1zE4Zs1Wku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1vWyH_0QVgomdsV.kNyag"/>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4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wrap="none">
        <a:spAutoFit/>
      </a:bodyPr>
      <a:lstStyle>
        <a:defPPr fontAlgn="auto">
          <a:spcBef>
            <a:spcPts val="0"/>
          </a:spcBef>
          <a:spcAft>
            <a:spcPts val="0"/>
          </a:spcAft>
          <a:defRPr b="1" u="sng" dirty="0">
            <a:solidFill>
              <a:prstClr val="black"/>
            </a:solidFill>
            <a:latin typeface="+mn-ea"/>
          </a:defRPr>
        </a:defPPr>
      </a:lstStyle>
    </a:spDef>
  </a:objectDefaults>
  <a:extraClrSchemeLst/>
</a:theme>
</file>

<file path=ppt/theme/theme3.xml><?xml version="1.0" encoding="utf-8"?>
<a:theme xmlns:a="http://schemas.openxmlformats.org/drawingml/2006/main" name="1_【機○・記載例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olidFill>
          <a:srgbClr val="DDDDDD"/>
        </a:solidFill>
        <a:ln w="9525">
          <a:solidFill>
            <a:srgbClr val="B2B2B2"/>
          </a:solidFill>
          <a:miter lim="800000"/>
          <a:headEnd/>
          <a:tailEnd/>
        </a:ln>
        <a:effectLst/>
      </a:spPr>
      <a:bodyPr vertOverflow="overflow" horzOverflow="overflow" wrap="none" rtlCol="0" anchor="ctr"/>
      <a:lstStyle>
        <a:defPPr algn="l">
          <a:defRPr kumimoji="0" sz="1800" dirty="0" smtClean="0">
            <a:latin typeface="Meiryo UI"/>
            <a:ea typeface="Meiryo UI"/>
          </a:defRPr>
        </a:defPPr>
      </a:lstStyle>
    </a:spDef>
    <a:txDef>
      <a:spPr>
        <a:custGeom>
          <a:avLst/>
          <a:gdLst/>
          <a:ahLst/>
          <a:cxnLst/>
          <a:rect l="l" t="t" r="r" b="b"/>
          <a:pathLst/>
        </a:custGeom>
        <a:noFill/>
      </a:spPr>
      <a:bodyPr vertOverflow="overflow" horzOverflow="overflow" wrap="square" rtlCol="0">
        <a:spAutoFit/>
      </a:bodyPr>
      <a:lstStyle>
        <a:defPPr>
          <a:defRPr kumimoji="1" dirty="0" smtClean="0">
            <a:latin typeface="Meiryo UI"/>
            <a:ea typeface="Meiryo UI"/>
            <a:cs typeface="Meiryo UI"/>
          </a:defRPr>
        </a:defPPr>
      </a:lstStyle>
    </a:txDef>
  </a:objectDefaults>
  <a:extraClrSchemeLst/>
</a:theme>
</file>

<file path=ppt/theme/theme4.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18266</Words>
  <Application>Microsoft Office PowerPoint</Application>
  <PresentationFormat>画面に合わせる (4:3)</PresentationFormat>
  <Paragraphs>2646</Paragraphs>
  <Slides>83</Slides>
  <Notes>53</Notes>
  <HiddenSlides>0</HiddenSlides>
  <MMClips>0</MMClips>
  <ScaleCrop>false</ScaleCrop>
  <HeadingPairs>
    <vt:vector size="8" baseType="variant">
      <vt:variant>
        <vt:lpstr>使用されているフォント</vt:lpstr>
      </vt:variant>
      <vt:variant>
        <vt:i4>15</vt:i4>
      </vt:variant>
      <vt:variant>
        <vt:lpstr>テーマ</vt:lpstr>
      </vt:variant>
      <vt:variant>
        <vt:i4>4</vt:i4>
      </vt:variant>
      <vt:variant>
        <vt:lpstr>埋め込まれた OLE サーバー</vt:lpstr>
      </vt:variant>
      <vt:variant>
        <vt:i4>1</vt:i4>
      </vt:variant>
      <vt:variant>
        <vt:lpstr>スライド タイトル</vt:lpstr>
      </vt:variant>
      <vt:variant>
        <vt:i4>83</vt:i4>
      </vt:variant>
    </vt:vector>
  </HeadingPairs>
  <TitlesOfParts>
    <vt:vector size="103" baseType="lpstr">
      <vt:lpstr>BIZ UDPゴシック</vt:lpstr>
      <vt:lpstr>Meiryo UI</vt:lpstr>
      <vt:lpstr>ＭＳ Ｐゴシック</vt:lpstr>
      <vt:lpstr>ＭＳ Ｐ明朝</vt:lpstr>
      <vt:lpstr>ＭＳ ゴシック</vt:lpstr>
      <vt:lpstr>ＭＳ 明朝</vt:lpstr>
      <vt:lpstr>ＭＳ明朝-WinCharSetFFFF-H</vt:lpstr>
      <vt:lpstr>新細明體</vt:lpstr>
      <vt:lpstr>游ゴシック</vt:lpstr>
      <vt:lpstr>Arial</vt:lpstr>
      <vt:lpstr>Calibri</vt:lpstr>
      <vt:lpstr>Century</vt:lpstr>
      <vt:lpstr>Tahoma</vt:lpstr>
      <vt:lpstr>Times New Roman</vt:lpstr>
      <vt:lpstr>Wingdings</vt:lpstr>
      <vt:lpstr>標準デザイン</vt:lpstr>
      <vt:lpstr>41_デザインの設定</vt:lpstr>
      <vt:lpstr>1_【機○・記載例なし】</vt:lpstr>
      <vt:lpstr>2_標準デザイン</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2021-06-15T06:47:27Z</dcterms:created>
  <dcterms:modified xsi:type="dcterms:W3CDTF">2021-06-15T06:47:35Z</dcterms:modified>
</cp:coreProperties>
</file>