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snapToGrid="0">
      <p:cViewPr varScale="1">
        <p:scale>
          <a:sx n="80" d="100"/>
          <a:sy n="80" d="100"/>
        </p:scale>
        <p:origin x="30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2325517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2208069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530828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3675258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1765442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3745485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1821764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3427289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3976542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2639391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D5A2A72-F8C6-4BFC-8F59-15733B3CDB53}" type="datetimeFigureOut">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279570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D5A2A72-F8C6-4BFC-8F59-15733B3CDB53}" type="datetimeFigureOut">
              <a:rPr kumimoji="1" lang="ja-JP" altLang="en-US" smtClean="0"/>
              <a:t>2022/3/16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83929D0-9E7C-41FD-8D06-6D39A70AE1D8}" type="slidenum">
              <a:rPr kumimoji="1" lang="ja-JP" altLang="en-US" smtClean="0"/>
              <a:t>‹#›</a:t>
            </a:fld>
            <a:endParaRPr kumimoji="1" lang="ja-JP" altLang="en-US"/>
          </a:p>
        </p:txBody>
      </p:sp>
    </p:spTree>
    <p:extLst>
      <p:ext uri="{BB962C8B-B14F-4D97-AF65-F5344CB8AC3E}">
        <p14:creationId xmlns:p14="http://schemas.microsoft.com/office/powerpoint/2010/main" val="587976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11246" y="47965"/>
            <a:ext cx="5349599" cy="400110"/>
          </a:xfrm>
          <a:prstGeom prst="rect">
            <a:avLst/>
          </a:prstGeom>
          <a:noFill/>
        </p:spPr>
        <p:txBody>
          <a:bodyPr wrap="square" rtlCol="0">
            <a:spAutoFit/>
          </a:bodyPr>
          <a:lstStyle/>
          <a:p>
            <a:r>
              <a:rPr kumimoji="1" lang="ja-JP" altLang="en-US" sz="2000" b="1" dirty="0">
                <a:latin typeface="ＭＳ ゴシック" panose="020B0609070205080204" pitchFamily="49" charset="-128"/>
                <a:ea typeface="ＭＳ ゴシック" panose="020B0609070205080204" pitchFamily="49" charset="-128"/>
              </a:rPr>
              <a:t>無線設備等保守規程の認定制度の概要</a:t>
            </a:r>
          </a:p>
        </p:txBody>
      </p:sp>
      <p:sp>
        <p:nvSpPr>
          <p:cNvPr id="9" name="角丸四角形 8"/>
          <p:cNvSpPr/>
          <p:nvPr/>
        </p:nvSpPr>
        <p:spPr>
          <a:xfrm>
            <a:off x="443074" y="5378164"/>
            <a:ext cx="6212249" cy="4124055"/>
          </a:xfrm>
          <a:prstGeom prst="roundRect">
            <a:avLst>
              <a:gd name="adj" fmla="val 2380"/>
            </a:avLst>
          </a:prstGeom>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 name="正方形/長方形 9"/>
          <p:cNvSpPr/>
          <p:nvPr/>
        </p:nvSpPr>
        <p:spPr>
          <a:xfrm>
            <a:off x="443074" y="5597495"/>
            <a:ext cx="6155645" cy="823302"/>
          </a:xfrm>
          <a:prstGeom prst="rect">
            <a:avLst/>
          </a:prstGeom>
        </p:spPr>
        <p:txBody>
          <a:bodyPr wrap="square">
            <a:spAutoFit/>
          </a:bodyPr>
          <a:lstStyle/>
          <a:p>
            <a:pPr lvl="0" fontAlgn="auto">
              <a:lnSpc>
                <a:spcPts val="900"/>
              </a:lnSpc>
              <a:spcBef>
                <a:spcPts val="600"/>
              </a:spcBef>
              <a:spcAft>
                <a:spcPts val="0"/>
              </a:spcAft>
              <a:defRPr/>
            </a:pPr>
            <a:r>
              <a:rPr lang="ja-JP" altLang="en-US" sz="1000" dirty="0">
                <a:solidFill>
                  <a:prstClr val="black"/>
                </a:solidFill>
                <a:latin typeface="Meiryo UI" panose="020B0604030504040204" pitchFamily="50" charset="-128"/>
                <a:ea typeface="Meiryo UI" panose="020B0604030504040204" pitchFamily="50" charset="-128"/>
              </a:rPr>
              <a:t>　〇　無線設備等の点検その他保守を行う施設・組織体制の概要</a:t>
            </a:r>
            <a:endParaRPr lang="en-US" altLang="ja-JP" sz="1000" dirty="0">
              <a:solidFill>
                <a:prstClr val="black"/>
              </a:solidFill>
              <a:latin typeface="Meiryo UI" panose="020B0604030504040204" pitchFamily="50" charset="-128"/>
              <a:ea typeface="Meiryo UI" panose="020B0604030504040204" pitchFamily="50" charset="-128"/>
            </a:endParaRPr>
          </a:p>
          <a:p>
            <a:pPr marL="442913" lvl="0" indent="-442913" fontAlgn="auto">
              <a:lnSpc>
                <a:spcPts val="900"/>
              </a:lnSpc>
              <a:spcBef>
                <a:spcPts val="300"/>
              </a:spcBef>
              <a:spcAft>
                <a:spcPts val="0"/>
              </a:spcAft>
              <a:defRPr/>
            </a:pPr>
            <a:r>
              <a:rPr lang="ja-JP" altLang="en-US" sz="1000" dirty="0">
                <a:solidFill>
                  <a:prstClr val="black"/>
                </a:solidFill>
                <a:latin typeface="Meiryo UI" panose="020B0604030504040204" pitchFamily="50" charset="-128"/>
                <a:ea typeface="Meiryo UI" panose="020B0604030504040204" pitchFamily="50" charset="-128"/>
              </a:rPr>
              <a:t>　〇　無線設備等の点検その他保守の信頼性管理の目標値又は管理値</a:t>
            </a:r>
            <a:endParaRPr lang="en-US" altLang="ja-JP" sz="1000" dirty="0">
              <a:solidFill>
                <a:prstClr val="black"/>
              </a:solidFill>
              <a:latin typeface="Meiryo UI" panose="020B0604030504040204" pitchFamily="50" charset="-128"/>
              <a:ea typeface="Meiryo UI" panose="020B0604030504040204" pitchFamily="50" charset="-128"/>
            </a:endParaRPr>
          </a:p>
          <a:p>
            <a:pPr lvl="0" fontAlgn="auto">
              <a:lnSpc>
                <a:spcPts val="900"/>
              </a:lnSpc>
              <a:spcBef>
                <a:spcPts val="300"/>
              </a:spcBef>
              <a:spcAft>
                <a:spcPts val="0"/>
              </a:spcAft>
              <a:defRPr/>
            </a:pPr>
            <a:r>
              <a:rPr lang="ja-JP" altLang="en-US" sz="1000" dirty="0">
                <a:solidFill>
                  <a:prstClr val="black"/>
                </a:solidFill>
                <a:latin typeface="Meiryo UI" panose="020B0604030504040204" pitchFamily="50" charset="-128"/>
                <a:ea typeface="Meiryo UI" panose="020B0604030504040204" pitchFamily="50" charset="-128"/>
              </a:rPr>
              <a:t>　〇　無線設備等の点検その他保守の実施方法・間隔</a:t>
            </a:r>
            <a:endParaRPr lang="en-US" altLang="ja-JP" sz="1000" dirty="0">
              <a:solidFill>
                <a:prstClr val="black"/>
              </a:solidFill>
              <a:latin typeface="Meiryo UI" panose="020B0604030504040204" pitchFamily="50" charset="-128"/>
              <a:ea typeface="Meiryo UI" panose="020B0604030504040204" pitchFamily="50" charset="-128"/>
            </a:endParaRPr>
          </a:p>
          <a:p>
            <a:pPr lvl="0" fontAlgn="auto">
              <a:lnSpc>
                <a:spcPts val="900"/>
              </a:lnSpc>
              <a:spcBef>
                <a:spcPts val="300"/>
              </a:spcBef>
              <a:spcAft>
                <a:spcPts val="0"/>
              </a:spcAft>
              <a:defRPr/>
            </a:pPr>
            <a:r>
              <a:rPr lang="ja-JP" altLang="en-US" sz="1000" dirty="0">
                <a:solidFill>
                  <a:prstClr val="black"/>
                </a:solidFill>
                <a:latin typeface="Meiryo UI" panose="020B0604030504040204" pitchFamily="50" charset="-128"/>
                <a:ea typeface="Meiryo UI" panose="020B0604030504040204" pitchFamily="50" charset="-128"/>
              </a:rPr>
              <a:t>　〇　無線設備等の点検その他保守に関する品質管理の概要</a:t>
            </a:r>
            <a:endParaRPr lang="en-US" altLang="ja-JP" sz="1000" dirty="0">
              <a:solidFill>
                <a:prstClr val="black"/>
              </a:solidFill>
              <a:latin typeface="Meiryo UI" panose="020B0604030504040204" pitchFamily="50" charset="-128"/>
              <a:ea typeface="Meiryo UI" panose="020B0604030504040204" pitchFamily="50" charset="-128"/>
            </a:endParaRPr>
          </a:p>
          <a:p>
            <a:pPr lvl="0" fontAlgn="auto">
              <a:lnSpc>
                <a:spcPts val="900"/>
              </a:lnSpc>
              <a:spcBef>
                <a:spcPts val="300"/>
              </a:spcBef>
              <a:spcAft>
                <a:spcPts val="0"/>
              </a:spcAft>
              <a:defRPr/>
            </a:pPr>
            <a:r>
              <a:rPr lang="ja-JP" altLang="en-US" sz="1000" dirty="0">
                <a:solidFill>
                  <a:prstClr val="black"/>
                </a:solidFill>
                <a:latin typeface="Meiryo UI" panose="020B0604030504040204" pitchFamily="50" charset="-128"/>
                <a:ea typeface="Meiryo UI" panose="020B0604030504040204" pitchFamily="50" charset="-128"/>
              </a:rPr>
              <a:t>　〇　無線設備等の点検その他保守に関する信頼性管理における分析と処置対策の概要</a:t>
            </a:r>
            <a:endParaRPr lang="en-US" altLang="ja-JP" sz="1000" dirty="0">
              <a:solidFill>
                <a:prstClr val="black"/>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119387087"/>
              </p:ext>
            </p:extLst>
          </p:nvPr>
        </p:nvGraphicFramePr>
        <p:xfrm>
          <a:off x="545945" y="6605276"/>
          <a:ext cx="5971685" cy="2782744"/>
        </p:xfrm>
        <a:graphic>
          <a:graphicData uri="http://schemas.openxmlformats.org/drawingml/2006/table">
            <a:tbl>
              <a:tblPr>
                <a:effectLst>
                  <a:outerShdw blurRad="50800" dist="38100" dir="2700000" algn="tl" rotWithShape="0">
                    <a:prstClr val="black">
                      <a:alpha val="40000"/>
                    </a:prstClr>
                  </a:outerShdw>
                </a:effectLst>
                <a:tableStyleId>{5940675A-B579-460E-94D1-54222C63F5DA}</a:tableStyleId>
              </a:tblPr>
              <a:tblGrid>
                <a:gridCol w="4603763">
                  <a:extLst>
                    <a:ext uri="{9D8B030D-6E8A-4147-A177-3AD203B41FA5}">
                      <a16:colId xmlns:a16="http://schemas.microsoft.com/office/drawing/2014/main" val="20000"/>
                    </a:ext>
                  </a:extLst>
                </a:gridCol>
                <a:gridCol w="683961">
                  <a:extLst>
                    <a:ext uri="{9D8B030D-6E8A-4147-A177-3AD203B41FA5}">
                      <a16:colId xmlns:a16="http://schemas.microsoft.com/office/drawing/2014/main" val="20001"/>
                    </a:ext>
                  </a:extLst>
                </a:gridCol>
                <a:gridCol w="683961">
                  <a:extLst>
                    <a:ext uri="{9D8B030D-6E8A-4147-A177-3AD203B41FA5}">
                      <a16:colId xmlns:a16="http://schemas.microsoft.com/office/drawing/2014/main" val="20002"/>
                    </a:ext>
                  </a:extLst>
                </a:gridCol>
              </a:tblGrid>
              <a:tr h="178888">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定期検査</a:t>
                      </a:r>
                    </a:p>
                  </a:txBody>
                  <a:tcPr marL="113207" marR="113207" marT="0" marB="0" anchor="ctr">
                    <a:solidFill>
                      <a:schemeClr val="bg1"/>
                    </a:solidFill>
                  </a:tcPr>
                </a:tc>
                <a:tc>
                  <a:txBody>
                    <a:bodyPr/>
                    <a:lstStyle/>
                    <a:p>
                      <a:pPr algn="ctr"/>
                      <a:r>
                        <a:rPr kumimoji="1" lang="ja-JP" altLang="en-US" sz="900" dirty="0">
                          <a:latin typeface="Meiryo UI" panose="020B0604030504040204" pitchFamily="50" charset="-128"/>
                          <a:ea typeface="Meiryo UI" panose="020B0604030504040204" pitchFamily="50" charset="-128"/>
                        </a:rPr>
                        <a:t>認定制度</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extLst>
                  <a:ext uri="{0D108BD9-81ED-4DB2-BD59-A6C34878D82A}">
                    <a16:rowId xmlns:a16="http://schemas.microsoft.com/office/drawing/2014/main" val="10000"/>
                  </a:ext>
                </a:extLst>
              </a:tr>
              <a:tr h="178888">
                <a:tc gridSpan="3">
                  <a:txBody>
                    <a:bodyPr/>
                    <a:lstStyle/>
                    <a:p>
                      <a:pPr marL="0" indent="0"/>
                      <a:r>
                        <a:rPr kumimoji="1" lang="ja-JP" altLang="en-US" sz="1000" dirty="0">
                          <a:latin typeface="Meiryo UI" panose="020B0604030504040204" pitchFamily="50" charset="-128"/>
                          <a:ea typeface="Meiryo UI" panose="020B0604030504040204" pitchFamily="50" charset="-128"/>
                        </a:rPr>
                        <a:t>○基準適合性の確認間隔の項目</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78888">
                <a:tc gridSpan="3">
                  <a:txBody>
                    <a:bodyPr/>
                    <a:lstStyle/>
                    <a:p>
                      <a:r>
                        <a:rPr kumimoji="1" lang="ja-JP" altLang="en-US" sz="1000" dirty="0">
                          <a:latin typeface="Meiryo UI" panose="020B0604030504040204" pitchFamily="50" charset="-128"/>
                          <a:ea typeface="Meiryo UI" panose="020B0604030504040204" pitchFamily="50" charset="-128"/>
                        </a:rPr>
                        <a:t>１　航空機局</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50943">
                <a:tc>
                  <a:txBody>
                    <a:bodyPr/>
                    <a:lstStyle/>
                    <a:p>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⑴　</a:t>
                      </a:r>
                      <a:r>
                        <a:rPr lang="ja-JP" altLang="en-US" sz="1000" dirty="0">
                          <a:latin typeface="Meiryo UI" panose="020B0604030504040204" pitchFamily="50" charset="-128"/>
                          <a:ea typeface="Meiryo UI" panose="020B0604030504040204" pitchFamily="50" charset="-128"/>
                        </a:rPr>
                        <a:t>無線従事者の資格及び員数</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extLst>
                  <a:ext uri="{0D108BD9-81ED-4DB2-BD59-A6C34878D82A}">
                    <a16:rowId xmlns:a16="http://schemas.microsoft.com/office/drawing/2014/main" val="10003"/>
                  </a:ext>
                </a:extLst>
              </a:tr>
              <a:tr h="150943">
                <a:tc>
                  <a:txBody>
                    <a:bodyPr/>
                    <a:lstStyle/>
                    <a:p>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⑵　</a:t>
                      </a:r>
                      <a:r>
                        <a:rPr lang="ja-JP" altLang="en-US" sz="1000" dirty="0">
                          <a:latin typeface="Meiryo UI" panose="020B0604030504040204" pitchFamily="50" charset="-128"/>
                          <a:ea typeface="Meiryo UI" panose="020B0604030504040204" pitchFamily="50" charset="-128"/>
                        </a:rPr>
                        <a:t>法第六十条に規定する時計及び備付書類</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extLst>
                  <a:ext uri="{0D108BD9-81ED-4DB2-BD59-A6C34878D82A}">
                    <a16:rowId xmlns:a16="http://schemas.microsoft.com/office/drawing/2014/main" val="751742871"/>
                  </a:ext>
                </a:extLst>
              </a:tr>
              <a:tr h="150943">
                <a:tc>
                  <a:txBody>
                    <a:bodyPr/>
                    <a:lstStyle/>
                    <a:p>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⑶　無線局事項書及び工事設計書に記載された内容と実装との照合</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extLst>
                  <a:ext uri="{0D108BD9-81ED-4DB2-BD59-A6C34878D82A}">
                    <a16:rowId xmlns:a16="http://schemas.microsoft.com/office/drawing/2014/main" val="3105777711"/>
                  </a:ext>
                </a:extLst>
              </a:tr>
              <a:tr h="178888">
                <a:tc>
                  <a:txBody>
                    <a:bodyPr/>
                    <a:lstStyle/>
                    <a:p>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⑷　電気的特性の点検</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５年</a:t>
                      </a:r>
                      <a:endParaRPr kumimoji="1" lang="ja-JP" altLang="en-US" sz="1000" b="0" baseline="3000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rgbClr val="FFFF00"/>
                    </a:solidFill>
                  </a:tcPr>
                </a:tc>
                <a:extLst>
                  <a:ext uri="{0D108BD9-81ED-4DB2-BD59-A6C34878D82A}">
                    <a16:rowId xmlns:a16="http://schemas.microsoft.com/office/drawing/2014/main" val="10004"/>
                  </a:ext>
                </a:extLst>
              </a:tr>
              <a:tr h="178888">
                <a:tc gridSpan="3">
                  <a:txBody>
                    <a:bodyPr/>
                    <a:lstStyle/>
                    <a:p>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⑸　総合試験</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78888">
                <a:tc>
                  <a:txBody>
                    <a:bodyPr/>
                    <a:lstStyle/>
                    <a:p>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①　ＡＴＣ（</a:t>
                      </a:r>
                      <a:r>
                        <a:rPr kumimoji="1" lang="en-US" altLang="ja-JP" sz="1000" u="sng" strike="noStrike" kern="1200" cap="none" spc="0" normalizeH="0" baseline="0" noProof="0" dirty="0">
                          <a:ln>
                            <a:noFill/>
                          </a:ln>
                          <a:effectLst/>
                          <a:uLnTx/>
                          <a:uFillTx/>
                          <a:latin typeface="Meiryo UI" panose="020B0604030504040204" pitchFamily="50" charset="-128"/>
                          <a:ea typeface="Meiryo UI" panose="020B0604030504040204" pitchFamily="50" charset="-128"/>
                        </a:rPr>
                        <a:t>A</a:t>
                      </a:r>
                      <a:r>
                        <a:rPr kumimoji="1" lang="en-US" altLang="ja-JP"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ir </a:t>
                      </a:r>
                      <a:r>
                        <a:rPr kumimoji="1" lang="en-US" altLang="ja-JP" sz="1000" u="sng" strike="noStrike" kern="1200" cap="none" spc="0" normalizeH="0" baseline="0" noProof="0" dirty="0">
                          <a:ln>
                            <a:noFill/>
                          </a:ln>
                          <a:effectLst/>
                          <a:uLnTx/>
                          <a:uFillTx/>
                          <a:latin typeface="Meiryo UI" panose="020B0604030504040204" pitchFamily="50" charset="-128"/>
                          <a:ea typeface="Meiryo UI" panose="020B0604030504040204" pitchFamily="50" charset="-128"/>
                        </a:rPr>
                        <a:t>T</a:t>
                      </a:r>
                      <a:r>
                        <a:rPr kumimoji="1" lang="en-US" altLang="ja-JP"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raffic </a:t>
                      </a:r>
                      <a:r>
                        <a:rPr kumimoji="1" lang="en-US" altLang="ja-JP" sz="1000" u="sng" strike="noStrike" kern="1200" cap="none" spc="0" normalizeH="0" baseline="0" noProof="0" dirty="0">
                          <a:ln>
                            <a:noFill/>
                          </a:ln>
                          <a:effectLst/>
                          <a:uLnTx/>
                          <a:uFillTx/>
                          <a:latin typeface="Meiryo UI" panose="020B0604030504040204" pitchFamily="50" charset="-128"/>
                          <a:ea typeface="Meiryo UI" panose="020B0604030504040204" pitchFamily="50" charset="-128"/>
                        </a:rPr>
                        <a:t>C</a:t>
                      </a:r>
                      <a:r>
                        <a:rPr kumimoji="1" lang="en-US" altLang="ja-JP"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ontrol</a:t>
                      </a:r>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）トランスポンダ</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２年</a:t>
                      </a:r>
                      <a:endParaRPr kumimoji="1" lang="ja-JP" altLang="en-US" sz="1000" b="0" strike="noStrike" baseline="3000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rgbClr val="FFFF00"/>
                    </a:solidFill>
                  </a:tcPr>
                </a:tc>
                <a:extLst>
                  <a:ext uri="{0D108BD9-81ED-4DB2-BD59-A6C34878D82A}">
                    <a16:rowId xmlns:a16="http://schemas.microsoft.com/office/drawing/2014/main" val="10006"/>
                  </a:ext>
                </a:extLst>
              </a:tr>
              <a:tr h="178888">
                <a:tc>
                  <a:txBody>
                    <a:bodyPr/>
                    <a:lstStyle/>
                    <a:p>
                      <a:pPr marL="266700" marR="0" lvl="0" indent="-266700" algn="l" defTabSz="99057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　　②　</a:t>
                      </a:r>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航空機用救命無線機及び航空機用携帯無線機</a:t>
                      </a:r>
                      <a:r>
                        <a:rPr kumimoji="1" lang="ja-JP" altLang="en-US" sz="8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個体識別コードの確認に限る。）</a:t>
                      </a:r>
                    </a:p>
                  </a:txBody>
                  <a:tcPr marL="113207" marR="89140"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１年</a:t>
                      </a:r>
                      <a:endParaRPr kumimoji="1" lang="ja-JP" altLang="en-US" sz="1000" b="0" baseline="3000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extLst>
                  <a:ext uri="{0D108BD9-81ED-4DB2-BD59-A6C34878D82A}">
                    <a16:rowId xmlns:a16="http://schemas.microsoft.com/office/drawing/2014/main" val="10007"/>
                  </a:ext>
                </a:extLst>
              </a:tr>
              <a:tr h="178888">
                <a:tc>
                  <a:txBody>
                    <a:bodyPr/>
                    <a:lstStyle/>
                    <a:p>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③　その他</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１年</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chemeClr val="bg1"/>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５年</a:t>
                      </a:r>
                      <a:endParaRPr kumimoji="1" lang="ja-JP" altLang="en-US" sz="1000" b="0" baseline="30000" dirty="0">
                        <a:solidFill>
                          <a:schemeClr val="tx1"/>
                        </a:solidFill>
                        <a:latin typeface="Meiryo UI" panose="020B0604030504040204" pitchFamily="50" charset="-128"/>
                        <a:ea typeface="Meiryo UI" panose="020B0604030504040204" pitchFamily="50" charset="-128"/>
                      </a:endParaRPr>
                    </a:p>
                  </a:txBody>
                  <a:tcPr marL="113207" marR="113207" marT="0" marB="0" anchor="ctr">
                    <a:solidFill>
                      <a:srgbClr val="FFFF00"/>
                    </a:solidFill>
                  </a:tcPr>
                </a:tc>
                <a:extLst>
                  <a:ext uri="{0D108BD9-81ED-4DB2-BD59-A6C34878D82A}">
                    <a16:rowId xmlns:a16="http://schemas.microsoft.com/office/drawing/2014/main" val="10008"/>
                  </a:ext>
                </a:extLst>
              </a:tr>
              <a:tr h="178888">
                <a:tc>
                  <a:txBody>
                    <a:bodyPr/>
                    <a:lstStyle/>
                    <a:p>
                      <a:r>
                        <a:rPr kumimoji="1" lang="ja-JP" altLang="en-US" sz="1000" kern="1200" dirty="0">
                          <a:latin typeface="Meiryo UI" panose="020B0604030504040204" pitchFamily="50" charset="-128"/>
                          <a:ea typeface="Meiryo UI" panose="020B0604030504040204" pitchFamily="50" charset="-128"/>
                        </a:rPr>
                        <a:t>２　航空機地球局</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chemeClr val="bg1"/>
                    </a:solidFill>
                  </a:tcPr>
                </a:tc>
                <a:tc>
                  <a:txBody>
                    <a:bodyPr/>
                    <a:lstStyle/>
                    <a:p>
                      <a:pPr algn="ctr"/>
                      <a:r>
                        <a:rPr kumimoji="1" lang="ja-JP" altLang="en-US" sz="1000" kern="1200" dirty="0">
                          <a:latin typeface="Meiryo UI" panose="020B0604030504040204" pitchFamily="50" charset="-128"/>
                          <a:ea typeface="Meiryo UI" panose="020B0604030504040204" pitchFamily="50" charset="-128"/>
                        </a:rPr>
                        <a:t>２年</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chemeClr val="bg1"/>
                    </a:solidFill>
                  </a:tcPr>
                </a:tc>
                <a:tc>
                  <a:txBody>
                    <a:bodyPr/>
                    <a:lstStyle/>
                    <a:p>
                      <a:pPr algn="ctr"/>
                      <a:r>
                        <a:rPr kumimoji="1" lang="ja-JP" altLang="en-US" sz="1000" kern="1200" dirty="0">
                          <a:latin typeface="Meiryo UI" panose="020B0604030504040204" pitchFamily="50" charset="-128"/>
                          <a:ea typeface="Meiryo UI" panose="020B0604030504040204" pitchFamily="50" charset="-128"/>
                        </a:rPr>
                        <a:t>２年</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chemeClr val="bg1"/>
                    </a:solidFill>
                  </a:tcPr>
                </a:tc>
                <a:extLst>
                  <a:ext uri="{0D108BD9-81ED-4DB2-BD59-A6C34878D82A}">
                    <a16:rowId xmlns:a16="http://schemas.microsoft.com/office/drawing/2014/main" val="10009"/>
                  </a:ext>
                </a:extLst>
              </a:tr>
              <a:tr h="178888">
                <a:tc gridSpan="3">
                  <a:txBody>
                    <a:bodyPr/>
                    <a:lstStyle/>
                    <a:p>
                      <a:r>
                        <a:rPr kumimoji="1" lang="ja-JP" altLang="en-US" sz="1000" kern="1200" dirty="0">
                          <a:latin typeface="Meiryo UI" panose="020B0604030504040204" pitchFamily="50" charset="-128"/>
                          <a:ea typeface="Meiryo UI" panose="020B0604030504040204" pitchFamily="50" charset="-128"/>
                        </a:rPr>
                        <a:t>○定期的な報告の内容</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178888">
                <a:tc>
                  <a:txBody>
                    <a:bodyPr/>
                    <a:lstStyle/>
                    <a:p>
                      <a:r>
                        <a:rPr kumimoji="1" lang="ja-JP" altLang="en-US" sz="1000" kern="1200" dirty="0">
                          <a:latin typeface="Meiryo UI" panose="020B0604030504040204" pitchFamily="50" charset="-128"/>
                          <a:ea typeface="Meiryo UI" panose="020B0604030504040204" pitchFamily="50" charset="-128"/>
                        </a:rPr>
                        <a:t>１　電気的特性の点検及び総合試験の結果</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chemeClr val="bg1"/>
                    </a:solidFill>
                  </a:tcPr>
                </a:tc>
                <a:tc>
                  <a:txBody>
                    <a:bodyPr/>
                    <a:lstStyle/>
                    <a:p>
                      <a:pPr algn="ctr"/>
                      <a:r>
                        <a:rPr kumimoji="1" lang="ja-JP" altLang="en-US" sz="1000" kern="1200" dirty="0">
                          <a:latin typeface="Meiryo UI" panose="020B0604030504040204" pitchFamily="50" charset="-128"/>
                          <a:ea typeface="Meiryo UI" panose="020B0604030504040204" pitchFamily="50" charset="-128"/>
                        </a:rPr>
                        <a:t>○</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chemeClr val="bg1"/>
                    </a:solidFill>
                  </a:tcPr>
                </a:tc>
                <a:tc>
                  <a:txBody>
                    <a:bodyPr/>
                    <a:lstStyle/>
                    <a:p>
                      <a:pPr algn="ctr"/>
                      <a:r>
                        <a:rPr kumimoji="1" lang="ja-JP" altLang="en-US" sz="1000" kern="1200" dirty="0">
                          <a:latin typeface="Meiryo UI" panose="020B0604030504040204" pitchFamily="50" charset="-128"/>
                          <a:ea typeface="Meiryo UI" panose="020B0604030504040204" pitchFamily="50" charset="-128"/>
                        </a:rPr>
                        <a:t>○</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chemeClr val="bg1"/>
                    </a:solidFill>
                  </a:tcPr>
                </a:tc>
                <a:extLst>
                  <a:ext uri="{0D108BD9-81ED-4DB2-BD59-A6C34878D82A}">
                    <a16:rowId xmlns:a16="http://schemas.microsoft.com/office/drawing/2014/main" val="10011"/>
                  </a:ext>
                </a:extLst>
              </a:tr>
              <a:tr h="178888">
                <a:tc>
                  <a:txBody>
                    <a:bodyPr/>
                    <a:lstStyle/>
                    <a:p>
                      <a:r>
                        <a:rPr kumimoji="1" lang="ja-JP" altLang="en-US" sz="1000" kern="1200" dirty="0">
                          <a:latin typeface="Meiryo UI" panose="020B0604030504040204" pitchFamily="50" charset="-128"/>
                          <a:ea typeface="Meiryo UI" panose="020B0604030504040204" pitchFamily="50" charset="-128"/>
                        </a:rPr>
                        <a:t>２　航空機局等に関する点検その他の保守の実施による不具合状況</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113207" marR="113207" marT="0" marB="0" anchor="ctr">
                    <a:lnBlToTr w="12700" cap="flat" cmpd="sng" algn="ctr">
                      <a:solidFill>
                        <a:schemeClr val="tx1"/>
                      </a:solidFill>
                      <a:prstDash val="solid"/>
                      <a:round/>
                      <a:headEnd type="none" w="med" len="med"/>
                      <a:tailEnd type="none" w="med" len="med"/>
                    </a:lnBlToTr>
                    <a:solidFill>
                      <a:schemeClr val="bg1"/>
                    </a:solidFill>
                  </a:tcPr>
                </a:tc>
                <a:tc>
                  <a:txBody>
                    <a:bodyPr/>
                    <a:lstStyle/>
                    <a:p>
                      <a:pPr algn="ctr"/>
                      <a:r>
                        <a:rPr kumimoji="1" lang="ja-JP" altLang="en-US" sz="1000" kern="1200" dirty="0">
                          <a:latin typeface="Meiryo UI" panose="020B0604030504040204" pitchFamily="50" charset="-128"/>
                          <a:ea typeface="Meiryo UI" panose="020B0604030504040204" pitchFamily="50" charset="-128"/>
                        </a:rPr>
                        <a:t>○</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rgbClr val="FFFF00"/>
                    </a:solidFill>
                  </a:tcPr>
                </a:tc>
                <a:extLst>
                  <a:ext uri="{0D108BD9-81ED-4DB2-BD59-A6C34878D82A}">
                    <a16:rowId xmlns:a16="http://schemas.microsoft.com/office/drawing/2014/main" val="10012"/>
                  </a:ext>
                </a:extLst>
              </a:tr>
              <a:tr h="178888">
                <a:tc>
                  <a:txBody>
                    <a:bodyPr/>
                    <a:lstStyle/>
                    <a:p>
                      <a:r>
                        <a:rPr kumimoji="1" lang="ja-JP" altLang="en-US" sz="1000" kern="1200" dirty="0">
                          <a:latin typeface="Meiryo UI" panose="020B0604030504040204" pitchFamily="50" charset="-128"/>
                          <a:ea typeface="Meiryo UI" panose="020B0604030504040204" pitchFamily="50" charset="-128"/>
                        </a:rPr>
                        <a:t>３　無線設備等の点検その他の保守に関する信頼性管理における処置対策状況</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113207" marR="113207" marT="0" marB="0" anchor="ctr">
                    <a:lnBlToTr w="12700" cap="flat" cmpd="sng" algn="ctr">
                      <a:solidFill>
                        <a:schemeClr val="tx1"/>
                      </a:solidFill>
                      <a:prstDash val="solid"/>
                      <a:round/>
                      <a:headEnd type="none" w="med" len="med"/>
                      <a:tailEnd type="none" w="med" len="med"/>
                    </a:lnBlToTr>
                    <a:solidFill>
                      <a:schemeClr val="bg1"/>
                    </a:solidFill>
                  </a:tcPr>
                </a:tc>
                <a:tc>
                  <a:txBody>
                    <a:bodyPr/>
                    <a:lstStyle/>
                    <a:p>
                      <a:pPr algn="ctr"/>
                      <a:r>
                        <a:rPr kumimoji="1" lang="ja-JP" altLang="en-US" sz="1000" kern="1200" dirty="0">
                          <a:latin typeface="Meiryo UI" panose="020B0604030504040204" pitchFamily="50" charset="-128"/>
                          <a:ea typeface="Meiryo UI" panose="020B0604030504040204" pitchFamily="50" charset="-128"/>
                        </a:rPr>
                        <a:t>○</a:t>
                      </a:r>
                      <a:endParaRPr kumimoji="1" lang="ja-JP" altLang="en-US" sz="1000" b="0" kern="1200" dirty="0">
                        <a:solidFill>
                          <a:schemeClr val="tx1"/>
                        </a:solidFill>
                        <a:latin typeface="Meiryo UI" panose="020B0604030504040204" pitchFamily="50" charset="-128"/>
                        <a:ea typeface="Meiryo UI" panose="020B0604030504040204" pitchFamily="50" charset="-128"/>
                        <a:cs typeface="+mn-cs"/>
                      </a:endParaRPr>
                    </a:p>
                  </a:txBody>
                  <a:tcPr marL="113207" marR="113207" marT="0" marB="0" anchor="ctr">
                    <a:solidFill>
                      <a:srgbClr val="FFFF00"/>
                    </a:solidFill>
                  </a:tcPr>
                </a:tc>
                <a:extLst>
                  <a:ext uri="{0D108BD9-81ED-4DB2-BD59-A6C34878D82A}">
                    <a16:rowId xmlns:a16="http://schemas.microsoft.com/office/drawing/2014/main" val="10013"/>
                  </a:ext>
                </a:extLst>
              </a:tr>
            </a:tbl>
          </a:graphicData>
        </a:graphic>
      </p:graphicFrame>
      <p:sp>
        <p:nvSpPr>
          <p:cNvPr id="13" name="正方形/長方形 12"/>
          <p:cNvSpPr/>
          <p:nvPr/>
        </p:nvSpPr>
        <p:spPr>
          <a:xfrm>
            <a:off x="443075" y="6365808"/>
            <a:ext cx="5392733" cy="246221"/>
          </a:xfrm>
          <a:prstGeom prst="rect">
            <a:avLst/>
          </a:prstGeom>
        </p:spPr>
        <p:txBody>
          <a:bodyPr wrap="square">
            <a:spAutoFit/>
          </a:bodyPr>
          <a:lstStyle/>
          <a:p>
            <a:r>
              <a:rPr lang="ja-JP" altLang="en-US" sz="1000" b="1" u="sng" dirty="0">
                <a:solidFill>
                  <a:srgbClr val="000000"/>
                </a:solidFill>
                <a:latin typeface="Meiryo UI" panose="020B0604030504040204" pitchFamily="50" charset="-128"/>
                <a:ea typeface="Meiryo UI" panose="020B0604030504040204" pitchFamily="50" charset="-128"/>
              </a:rPr>
              <a:t>■ 基準適合性の確認間隔（最長年数）　</a:t>
            </a:r>
            <a:r>
              <a:rPr lang="en-US" altLang="ja-JP" sz="1000" b="1" u="sng" dirty="0">
                <a:solidFill>
                  <a:srgbClr val="000000"/>
                </a:solidFill>
                <a:latin typeface="Meiryo UI" panose="020B0604030504040204" pitchFamily="50" charset="-128"/>
                <a:ea typeface="Meiryo UI" panose="020B0604030504040204" pitchFamily="50" charset="-128"/>
              </a:rPr>
              <a:t>【</a:t>
            </a:r>
            <a:r>
              <a:rPr lang="ja-JP" altLang="en-US" sz="1000" b="1" u="sng" dirty="0">
                <a:solidFill>
                  <a:srgbClr val="000000"/>
                </a:solidFill>
                <a:latin typeface="Meiryo UI" panose="020B0604030504040204" pitchFamily="50" charset="-128"/>
                <a:ea typeface="Meiryo UI" panose="020B0604030504040204" pitchFamily="50" charset="-128"/>
              </a:rPr>
              <a:t>電波法施行規則第</a:t>
            </a:r>
            <a:r>
              <a:rPr lang="en-US" altLang="ja-JP" sz="1000" b="1" u="sng" dirty="0">
                <a:solidFill>
                  <a:srgbClr val="000000"/>
                </a:solidFill>
                <a:latin typeface="Meiryo UI" panose="020B0604030504040204" pitchFamily="50" charset="-128"/>
                <a:ea typeface="Meiryo UI" panose="020B0604030504040204" pitchFamily="50" charset="-128"/>
              </a:rPr>
              <a:t>40</a:t>
            </a:r>
            <a:r>
              <a:rPr lang="ja-JP" altLang="en-US" sz="1000" b="1" u="sng" dirty="0">
                <a:solidFill>
                  <a:srgbClr val="000000"/>
                </a:solidFill>
                <a:latin typeface="Meiryo UI" panose="020B0604030504040204" pitchFamily="50" charset="-128"/>
                <a:ea typeface="Meiryo UI" panose="020B0604030504040204" pitchFamily="50" charset="-128"/>
              </a:rPr>
              <a:t>条の２より</a:t>
            </a:r>
            <a:r>
              <a:rPr lang="en-US" altLang="ja-JP" sz="1000" b="1" u="sng" dirty="0">
                <a:solidFill>
                  <a:srgbClr val="000000"/>
                </a:solidFill>
                <a:latin typeface="Meiryo UI" panose="020B0604030504040204" pitchFamily="50" charset="-128"/>
                <a:ea typeface="Meiryo UI" panose="020B0604030504040204" pitchFamily="50" charset="-128"/>
              </a:rPr>
              <a:t>】</a:t>
            </a:r>
            <a:endParaRPr lang="ja-JP" altLang="en-US" sz="1000" b="1" u="sng" dirty="0">
              <a:latin typeface="Meiryo UI" panose="020B0604030504040204" pitchFamily="50" charset="-128"/>
              <a:ea typeface="Meiryo UI" panose="020B0604030504040204" pitchFamily="50" charset="-128"/>
            </a:endParaRPr>
          </a:p>
        </p:txBody>
      </p:sp>
      <p:sp>
        <p:nvSpPr>
          <p:cNvPr id="14" name="正方形/長方形 13"/>
          <p:cNvSpPr/>
          <p:nvPr/>
        </p:nvSpPr>
        <p:spPr>
          <a:xfrm>
            <a:off x="443075" y="5392164"/>
            <a:ext cx="6202264" cy="246221"/>
          </a:xfrm>
          <a:prstGeom prst="rect">
            <a:avLst/>
          </a:prstGeom>
        </p:spPr>
        <p:txBody>
          <a:bodyPr wrap="square">
            <a:spAutoFit/>
          </a:bodyPr>
          <a:lstStyle/>
          <a:p>
            <a:r>
              <a:rPr lang="ja-JP" altLang="en-US" sz="1000" b="1" u="sng" dirty="0">
                <a:solidFill>
                  <a:srgbClr val="000000"/>
                </a:solidFill>
                <a:latin typeface="Meiryo UI" panose="020B0604030504040204" pitchFamily="50" charset="-128"/>
                <a:ea typeface="Meiryo UI" panose="020B0604030504040204" pitchFamily="50" charset="-128"/>
              </a:rPr>
              <a:t>■ 無線設備等保守規程の主な記載項目　</a:t>
            </a:r>
            <a:r>
              <a:rPr lang="en-US" altLang="ja-JP" sz="1000" b="1" u="sng" dirty="0">
                <a:solidFill>
                  <a:srgbClr val="000000"/>
                </a:solidFill>
                <a:latin typeface="Meiryo UI" panose="020B0604030504040204" pitchFamily="50" charset="-128"/>
                <a:ea typeface="Meiryo UI" panose="020B0604030504040204" pitchFamily="50" charset="-128"/>
              </a:rPr>
              <a:t>【</a:t>
            </a:r>
            <a:r>
              <a:rPr lang="ja-JP" altLang="en-US" sz="1000" b="1" u="sng" dirty="0">
                <a:solidFill>
                  <a:srgbClr val="000000"/>
                </a:solidFill>
                <a:latin typeface="Meiryo UI" panose="020B0604030504040204" pitchFamily="50" charset="-128"/>
                <a:ea typeface="Meiryo UI" panose="020B0604030504040204" pitchFamily="50" charset="-128"/>
              </a:rPr>
              <a:t>無線局免許手続規則第</a:t>
            </a:r>
            <a:r>
              <a:rPr lang="en-US" altLang="ja-JP" sz="1000" b="1" u="sng" dirty="0">
                <a:solidFill>
                  <a:srgbClr val="000000"/>
                </a:solidFill>
                <a:latin typeface="Meiryo UI" panose="020B0604030504040204" pitchFamily="50" charset="-128"/>
                <a:ea typeface="Meiryo UI" panose="020B0604030504040204" pitchFamily="50" charset="-128"/>
              </a:rPr>
              <a:t>25</a:t>
            </a:r>
            <a:r>
              <a:rPr lang="ja-JP" altLang="en-US" sz="1000" b="1" u="sng" dirty="0">
                <a:solidFill>
                  <a:srgbClr val="000000"/>
                </a:solidFill>
                <a:latin typeface="Meiryo UI" panose="020B0604030504040204" pitchFamily="50" charset="-128"/>
                <a:ea typeface="Meiryo UI" panose="020B0604030504040204" pitchFamily="50" charset="-128"/>
              </a:rPr>
              <a:t>条の</a:t>
            </a:r>
            <a:r>
              <a:rPr lang="en-US" altLang="ja-JP" sz="1000" b="1" u="sng" dirty="0">
                <a:solidFill>
                  <a:srgbClr val="000000"/>
                </a:solidFill>
                <a:latin typeface="Meiryo UI" panose="020B0604030504040204" pitchFamily="50" charset="-128"/>
                <a:ea typeface="Meiryo UI" panose="020B0604030504040204" pitchFamily="50" charset="-128"/>
              </a:rPr>
              <a:t>26</a:t>
            </a:r>
            <a:r>
              <a:rPr lang="ja-JP" altLang="en-US" sz="1000" b="1" u="sng" dirty="0">
                <a:solidFill>
                  <a:srgbClr val="000000"/>
                </a:solidFill>
                <a:latin typeface="Meiryo UI" panose="020B0604030504040204" pitchFamily="50" charset="-128"/>
                <a:ea typeface="Meiryo UI" panose="020B0604030504040204" pitchFamily="50" charset="-128"/>
              </a:rPr>
              <a:t>第</a:t>
            </a:r>
            <a:r>
              <a:rPr lang="en-US" altLang="ja-JP" sz="1000" b="1" u="sng" dirty="0">
                <a:solidFill>
                  <a:srgbClr val="000000"/>
                </a:solidFill>
                <a:latin typeface="Meiryo UI" panose="020B0604030504040204" pitchFamily="50" charset="-128"/>
                <a:ea typeface="Meiryo UI" panose="020B0604030504040204" pitchFamily="50" charset="-128"/>
              </a:rPr>
              <a:t>1</a:t>
            </a:r>
            <a:r>
              <a:rPr lang="ja-JP" altLang="en-US" sz="1000" b="1" u="sng" dirty="0">
                <a:solidFill>
                  <a:srgbClr val="000000"/>
                </a:solidFill>
                <a:latin typeface="Meiryo UI" panose="020B0604030504040204" pitchFamily="50" charset="-128"/>
                <a:ea typeface="Meiryo UI" panose="020B0604030504040204" pitchFamily="50" charset="-128"/>
              </a:rPr>
              <a:t>項より</a:t>
            </a:r>
            <a:r>
              <a:rPr lang="en-US" altLang="ja-JP" sz="1000" b="1" u="sng" dirty="0">
                <a:solidFill>
                  <a:srgbClr val="000000"/>
                </a:solidFill>
                <a:latin typeface="Meiryo UI" panose="020B0604030504040204" pitchFamily="50" charset="-128"/>
                <a:ea typeface="Meiryo UI" panose="020B0604030504040204" pitchFamily="50" charset="-128"/>
              </a:rPr>
              <a:t>】</a:t>
            </a:r>
            <a:endParaRPr lang="ja-JP" altLang="en-US" sz="1000" b="1" u="sng" dirty="0">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AD55D389-42B7-4A1C-82DB-AC90ACA42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945" y="462075"/>
            <a:ext cx="5898971" cy="4855357"/>
          </a:xfrm>
          <a:prstGeom prst="rect">
            <a:avLst/>
          </a:prstGeom>
        </p:spPr>
      </p:pic>
    </p:spTree>
    <p:extLst>
      <p:ext uri="{BB962C8B-B14F-4D97-AF65-F5344CB8AC3E}">
        <p14:creationId xmlns:p14="http://schemas.microsoft.com/office/powerpoint/2010/main" val="7252943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322</Words>
  <PresentationFormat>A4 210 x 297 mm</PresentationFormat>
  <Paragraphs>45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2020-03-24T00:20:50Z</cp:lastPrinted>
  <dcterms:created xsi:type="dcterms:W3CDTF">2020-03-24T00:16:50Z</dcterms:created>
  <dcterms:modified xsi:type="dcterms:W3CDTF">2022-03-16T01:50:59Z</dcterms:modified>
</cp:coreProperties>
</file>